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 id="2147483945" r:id="rId2"/>
  </p:sldMasterIdLst>
  <p:notesMasterIdLst>
    <p:notesMasterId r:id="rId29"/>
  </p:notesMasterIdLst>
  <p:handoutMasterIdLst>
    <p:handoutMasterId r:id="rId30"/>
  </p:handoutMasterIdLst>
  <p:sldIdLst>
    <p:sldId id="812" r:id="rId3"/>
    <p:sldId id="903" r:id="rId4"/>
    <p:sldId id="871" r:id="rId5"/>
    <p:sldId id="904" r:id="rId6"/>
    <p:sldId id="873" r:id="rId7"/>
    <p:sldId id="874" r:id="rId8"/>
    <p:sldId id="909" r:id="rId9"/>
    <p:sldId id="918" r:id="rId10"/>
    <p:sldId id="875" r:id="rId11"/>
    <p:sldId id="877" r:id="rId12"/>
    <p:sldId id="500" r:id="rId13"/>
    <p:sldId id="786" r:id="rId14"/>
    <p:sldId id="791" r:id="rId15"/>
    <p:sldId id="906" r:id="rId16"/>
    <p:sldId id="910" r:id="rId17"/>
    <p:sldId id="907" r:id="rId18"/>
    <p:sldId id="914" r:id="rId19"/>
    <p:sldId id="915" r:id="rId20"/>
    <p:sldId id="913" r:id="rId21"/>
    <p:sldId id="912" r:id="rId22"/>
    <p:sldId id="916" r:id="rId23"/>
    <p:sldId id="917" r:id="rId24"/>
    <p:sldId id="882" r:id="rId25"/>
    <p:sldId id="883" r:id="rId26"/>
    <p:sldId id="884" r:id="rId27"/>
    <p:sldId id="885" r:id="rId28"/>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ne Gibbons" initials="JG" lastIdx="12" clrIdx="0"/>
  <p:cmAuthor id="1" name="Rodrigo Floriano" initials="RF"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0C4"/>
    <a:srgbClr val="678DC5"/>
    <a:srgbClr val="3E67A4"/>
    <a:srgbClr val="3E8DC5"/>
    <a:srgbClr val="5F5F65"/>
    <a:srgbClr val="7E7E86"/>
    <a:srgbClr val="FFFFFF"/>
    <a:srgbClr val="8E8E9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59" autoAdjust="0"/>
    <p:restoredTop sz="89277" autoAdjust="0"/>
  </p:normalViewPr>
  <p:slideViewPr>
    <p:cSldViewPr snapToGrid="0">
      <p:cViewPr varScale="1">
        <p:scale>
          <a:sx n="76" d="100"/>
          <a:sy n="76" d="100"/>
        </p:scale>
        <p:origin x="1447" y="36"/>
      </p:cViewPr>
      <p:guideLst>
        <p:guide orient="horz" pos="2160"/>
        <p:guide pos="2880"/>
      </p:guideLst>
    </p:cSldViewPr>
  </p:slideViewPr>
  <p:outlineViewPr>
    <p:cViewPr>
      <p:scale>
        <a:sx n="33" d="100"/>
        <a:sy n="33" d="100"/>
      </p:scale>
      <p:origin x="0" y="5022"/>
    </p:cViewPr>
    <p:sldLst>
      <p:sld r:id="rId1" collapse="1"/>
      <p:sld r:id="rId2" collapse="1"/>
      <p:sld r:id="rId3" collapse="1"/>
      <p:sld r:id="rId4" collapse="1"/>
      <p:sld r:id="rId5" collapse="1"/>
      <p:sld r:id="rId6" collapse="1"/>
      <p:sld r:id="rId7" collapse="1"/>
      <p:sld r:id="rId8" collapse="1"/>
    </p:sldLst>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_rels/viewProps.xml.rels><?xml version="1.0" encoding="UTF-8" standalone="yes"?>
<Relationships xmlns="http://schemas.openxmlformats.org/package/2006/relationships"><Relationship Id="rId8" Type="http://schemas.openxmlformats.org/officeDocument/2006/relationships/slide" Target="slides/slide24.xml"/><Relationship Id="rId3" Type="http://schemas.openxmlformats.org/officeDocument/2006/relationships/slide" Target="slides/slide17.xml"/><Relationship Id="rId7" Type="http://schemas.openxmlformats.org/officeDocument/2006/relationships/slide" Target="slides/slide22.xml"/><Relationship Id="rId2" Type="http://schemas.openxmlformats.org/officeDocument/2006/relationships/slide" Target="slides/slide16.xml"/><Relationship Id="rId1" Type="http://schemas.openxmlformats.org/officeDocument/2006/relationships/slide" Target="slides/slide14.xml"/><Relationship Id="rId6" Type="http://schemas.openxmlformats.org/officeDocument/2006/relationships/slide" Target="slides/slide21.xml"/><Relationship Id="rId5" Type="http://schemas.openxmlformats.org/officeDocument/2006/relationships/slide" Target="slides/slide20.xml"/><Relationship Id="rId4"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1"/>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5123" name="Rectangle 12"/>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5124"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125" name="Rectangle 14"/>
          <p:cNvSpPr>
            <a:spLocks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p>
            <a:pPr algn="r" defTabSz="903288">
              <a:lnSpc>
                <a:spcPct val="100000"/>
              </a:lnSpc>
            </a:pPr>
            <a:fld id="{22244E67-557B-7741-B9F5-F61AA18495DF}" type="slidenum">
              <a:rPr lang="en-US" sz="800"/>
              <a:pPr algn="r" defTabSz="903288">
                <a:lnSpc>
                  <a:spcPct val="100000"/>
                </a:lnSpc>
              </a:pPr>
              <a:t>‹#›</a:t>
            </a:fld>
            <a:endParaRPr lang="en-US" sz="800"/>
          </a:p>
        </p:txBody>
      </p:sp>
    </p:spTree>
    <p:extLst>
      <p:ext uri="{BB962C8B-B14F-4D97-AF65-F5344CB8AC3E}">
        <p14:creationId xmlns:p14="http://schemas.microsoft.com/office/powerpoint/2010/main" val="21810151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8"/>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147" name="Rectangle 9"/>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6148"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smtClean="0">
                <a:cs typeface="+mn-cs"/>
              </a:defRPr>
            </a:lvl1pPr>
          </a:lstStyle>
          <a:p>
            <a:pPr>
              <a:defRPr/>
            </a:pPr>
            <a:fld id="{F4CE0E46-7F05-B940-8356-5580BE265E49}" type="slidenum">
              <a:rPr lang="en-US"/>
              <a:pPr>
                <a:defRPr/>
              </a:pPr>
              <a:t>‹#›</a:t>
            </a:fld>
            <a:endParaRPr lang="en-US"/>
          </a:p>
        </p:txBody>
      </p:sp>
      <p:sp>
        <p:nvSpPr>
          <p:cNvPr id="6150"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a:t>Body Text</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626460584"/>
      </p:ext>
    </p:extLst>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ＭＳ Ｐゴシック" charset="0"/>
        <a:cs typeface="ＭＳ Ｐゴシック" charset="0"/>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1</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a:buFontTx/>
              <a:buNone/>
            </a:pPr>
            <a:r>
              <a:rPr lang="en-US" b="0" dirty="0"/>
              <a:t>Scaling</a:t>
            </a:r>
            <a:r>
              <a:rPr lang="en-US" b="0" baseline="0" dirty="0"/>
              <a:t> Networks</a:t>
            </a:r>
            <a:endParaRPr lang="en-US" b="0" dirty="0"/>
          </a:p>
          <a:p>
            <a:pPr>
              <a:buFontTx/>
              <a:buNone/>
            </a:pPr>
            <a:r>
              <a:rPr lang="en-US" sz="1300" b="0" dirty="0"/>
              <a:t>Chapter 5: Dynamic Routing</a:t>
            </a:r>
            <a:endParaRPr lang="en-GB" b="0" dirty="0"/>
          </a:p>
        </p:txBody>
      </p:sp>
    </p:spTree>
    <p:extLst>
      <p:ext uri="{BB962C8B-B14F-4D97-AF65-F5344CB8AC3E}">
        <p14:creationId xmlns:p14="http://schemas.microsoft.com/office/powerpoint/2010/main" val="33972705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Slide Number Placeholder 3"/>
          <p:cNvSpPr>
            <a:spLocks noGrp="1"/>
          </p:cNvSpPr>
          <p:nvPr>
            <p:ph type="sldNum" sz="quarter" idx="5"/>
          </p:nvPr>
        </p:nvSpPr>
        <p:spPr/>
        <p:txBody>
          <a:bodyPr/>
          <a:lstStyle/>
          <a:p>
            <a:pPr>
              <a:defRPr/>
            </a:pPr>
            <a:fld id="{B8CB16DC-A265-4634-B8FE-A98AE8199390}" type="slidenum">
              <a:rPr lang="en-US" smtClean="0"/>
              <a:pPr>
                <a:defRPr/>
              </a:pPr>
              <a:t>10</a:t>
            </a:fld>
            <a:endParaRPr lang="en-US"/>
          </a:p>
        </p:txBody>
      </p:sp>
    </p:spTree>
    <p:extLst>
      <p:ext uri="{BB962C8B-B14F-4D97-AF65-F5344CB8AC3E}">
        <p14:creationId xmlns:p14="http://schemas.microsoft.com/office/powerpoint/2010/main" val="12503892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11</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a:buFontTx/>
              <a:buNone/>
            </a:pPr>
            <a:r>
              <a:rPr lang="en-US" b="0" dirty="0"/>
              <a:t>Scaling Networks</a:t>
            </a:r>
          </a:p>
          <a:p>
            <a:pPr>
              <a:buFontTx/>
              <a:buNone/>
            </a:pPr>
            <a:r>
              <a:rPr lang="en-US" sz="1200" b="0" dirty="0"/>
              <a:t>Chapter 5: Dynamic Routing</a:t>
            </a:r>
            <a:endParaRPr lang="en-GB" b="0" dirty="0"/>
          </a:p>
        </p:txBody>
      </p:sp>
    </p:spTree>
    <p:extLst>
      <p:ext uri="{BB962C8B-B14F-4D97-AF65-F5344CB8AC3E}">
        <p14:creationId xmlns:p14="http://schemas.microsoft.com/office/powerpoint/2010/main" val="4769437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12</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7238055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13</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Scaling Networks</a:t>
            </a:r>
          </a:p>
          <a:p>
            <a:pPr>
              <a:buFontTx/>
              <a:buNone/>
            </a:pPr>
            <a:r>
              <a:rPr lang="en-US" sz="1200" b="0" dirty="0"/>
              <a:t>Chapter 5: Dynamic</a:t>
            </a:r>
            <a:r>
              <a:rPr lang="en-US" sz="1200" b="0" baseline="0" dirty="0"/>
              <a:t> Routing</a:t>
            </a:r>
            <a:endParaRPr lang="en-GB" b="0" dirty="0"/>
          </a:p>
        </p:txBody>
      </p:sp>
    </p:spTree>
    <p:extLst>
      <p:ext uri="{BB962C8B-B14F-4D97-AF65-F5344CB8AC3E}">
        <p14:creationId xmlns:p14="http://schemas.microsoft.com/office/powerpoint/2010/main" val="28677331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5.1</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Dynamic Routing Protocols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5.1.1 –</a:t>
            </a:r>
            <a:r>
              <a:rPr lang="en-US" baseline="0" dirty="0">
                <a:latin typeface="Arial" charset="0"/>
              </a:rPr>
              <a:t> Types of Routing Protocols</a:t>
            </a:r>
            <a:endParaRPr lang="en-US" dirty="0"/>
          </a:p>
        </p:txBody>
      </p:sp>
    </p:spTree>
    <p:extLst>
      <p:ext uri="{BB962C8B-B14F-4D97-AF65-F5344CB8AC3E}">
        <p14:creationId xmlns:p14="http://schemas.microsoft.com/office/powerpoint/2010/main" val="19575632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15</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Scaling Networks</a:t>
            </a:r>
          </a:p>
          <a:p>
            <a:pPr>
              <a:buFontTx/>
              <a:buNone/>
            </a:pPr>
            <a:r>
              <a:rPr lang="en-US" sz="1200" b="0" dirty="0"/>
              <a:t>Chapter 5: Dynamic</a:t>
            </a:r>
            <a:r>
              <a:rPr lang="en-US" sz="1200" b="0" baseline="0" dirty="0"/>
              <a:t> Routing</a:t>
            </a:r>
            <a:endParaRPr lang="en-GB" b="0" dirty="0"/>
          </a:p>
        </p:txBody>
      </p:sp>
    </p:spTree>
    <p:extLst>
      <p:ext uri="{BB962C8B-B14F-4D97-AF65-F5344CB8AC3E}">
        <p14:creationId xmlns:p14="http://schemas.microsoft.com/office/powerpoint/2010/main" val="546149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5.2</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Distance Vector Dynamic Routing</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5.2.1 –</a:t>
            </a:r>
            <a:r>
              <a:rPr lang="en-US" baseline="0" dirty="0">
                <a:latin typeface="Arial" charset="0"/>
              </a:rPr>
              <a:t> Distance Vector Fundamentals</a:t>
            </a:r>
            <a:endParaRPr lang="en-US" dirty="0"/>
          </a:p>
          <a:p>
            <a:pPr>
              <a:lnSpc>
                <a:spcPct val="80000"/>
              </a:lnSpc>
              <a:buFontTx/>
              <a:buNone/>
            </a:pPr>
            <a:endParaRPr lang="en-US" dirty="0"/>
          </a:p>
        </p:txBody>
      </p:sp>
    </p:spTree>
    <p:extLst>
      <p:ext uri="{BB962C8B-B14F-4D97-AF65-F5344CB8AC3E}">
        <p14:creationId xmlns:p14="http://schemas.microsoft.com/office/powerpoint/2010/main" val="42008753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5.2</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Distance Vector Dynamic Routing</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5.2.2 –</a:t>
            </a:r>
            <a:r>
              <a:rPr lang="en-US" baseline="0" dirty="0">
                <a:latin typeface="Arial" charset="0"/>
              </a:rPr>
              <a:t> Distance Vector Routing Protocol Operation</a:t>
            </a:r>
            <a:endParaRPr lang="en-US" dirty="0"/>
          </a:p>
        </p:txBody>
      </p:sp>
    </p:spTree>
    <p:extLst>
      <p:ext uri="{BB962C8B-B14F-4D97-AF65-F5344CB8AC3E}">
        <p14:creationId xmlns:p14="http://schemas.microsoft.com/office/powerpoint/2010/main" val="20724747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5.2</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Distance Vector Dynamic Routing</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5.2.3 –</a:t>
            </a:r>
            <a:r>
              <a:rPr lang="en-US" baseline="0" dirty="0">
                <a:latin typeface="Arial" charset="0"/>
              </a:rPr>
              <a:t> </a:t>
            </a:r>
            <a:r>
              <a:rPr lang="en-US" dirty="0"/>
              <a:t>Types of Distance Vector Routing Protocols</a:t>
            </a:r>
          </a:p>
        </p:txBody>
      </p:sp>
    </p:spTree>
    <p:extLst>
      <p:ext uri="{BB962C8B-B14F-4D97-AF65-F5344CB8AC3E}">
        <p14:creationId xmlns:p14="http://schemas.microsoft.com/office/powerpoint/2010/main" val="32587712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19</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Scaling Networks</a:t>
            </a:r>
          </a:p>
          <a:p>
            <a:pPr>
              <a:buFontTx/>
              <a:buNone/>
            </a:pPr>
            <a:r>
              <a:rPr lang="en-US" sz="1200" b="0" dirty="0"/>
              <a:t>Chapter 5: Dynamic</a:t>
            </a:r>
            <a:r>
              <a:rPr lang="en-US" sz="1200" b="0" baseline="0" dirty="0"/>
              <a:t> Routing</a:t>
            </a:r>
            <a:endParaRPr lang="en-GB" b="0" dirty="0"/>
          </a:p>
        </p:txBody>
      </p:sp>
    </p:spTree>
    <p:extLst>
      <p:ext uri="{BB962C8B-B14F-4D97-AF65-F5344CB8AC3E}">
        <p14:creationId xmlns:p14="http://schemas.microsoft.com/office/powerpoint/2010/main" val="2428472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34016389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20</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5.3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a:t>
            </a:r>
            <a:r>
              <a:rPr lang="en-US" sz="1200" dirty="0"/>
              <a:t>Link-State Dynamic Routing</a:t>
            </a:r>
          </a:p>
          <a:p>
            <a:pPr>
              <a:lnSpc>
                <a:spcPct val="80000"/>
              </a:lnSpc>
              <a:buFontTx/>
              <a:buNone/>
            </a:pPr>
            <a:r>
              <a:rPr lang="en-US" dirty="0">
                <a:latin typeface="Arial" charset="0"/>
              </a:rPr>
              <a:t>5.3.1 –</a:t>
            </a:r>
            <a:r>
              <a:rPr lang="en-US" baseline="0" dirty="0">
                <a:latin typeface="Arial" charset="0"/>
              </a:rPr>
              <a:t> </a:t>
            </a:r>
            <a:r>
              <a:rPr lang="en-US" dirty="0"/>
              <a:t>Link-State Routing Protocol Operation</a:t>
            </a:r>
          </a:p>
        </p:txBody>
      </p:sp>
    </p:spTree>
    <p:extLst>
      <p:ext uri="{BB962C8B-B14F-4D97-AF65-F5344CB8AC3E}">
        <p14:creationId xmlns:p14="http://schemas.microsoft.com/office/powerpoint/2010/main" val="18973453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5.3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a:t>
            </a:r>
            <a:r>
              <a:rPr lang="en-US" sz="1200" dirty="0"/>
              <a:t>Link-State Dynamic Routing</a:t>
            </a:r>
          </a:p>
          <a:p>
            <a:pPr>
              <a:lnSpc>
                <a:spcPct val="80000"/>
              </a:lnSpc>
              <a:buFontTx/>
              <a:buNone/>
            </a:pPr>
            <a:r>
              <a:rPr lang="en-US" dirty="0">
                <a:latin typeface="Arial" charset="0"/>
              </a:rPr>
              <a:t>5.3.2 –</a:t>
            </a:r>
            <a:r>
              <a:rPr lang="en-US" baseline="0" dirty="0">
                <a:latin typeface="Arial" charset="0"/>
              </a:rPr>
              <a:t> </a:t>
            </a:r>
            <a:r>
              <a:rPr lang="en-US" dirty="0"/>
              <a:t>Link-State Updates</a:t>
            </a:r>
          </a:p>
        </p:txBody>
      </p:sp>
    </p:spTree>
    <p:extLst>
      <p:ext uri="{BB962C8B-B14F-4D97-AF65-F5344CB8AC3E}">
        <p14:creationId xmlns:p14="http://schemas.microsoft.com/office/powerpoint/2010/main" val="313620968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5.3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a:t>
            </a:r>
            <a:r>
              <a:rPr lang="en-US" sz="1200" dirty="0"/>
              <a:t>Link-State Dynamic Routing</a:t>
            </a:r>
          </a:p>
          <a:p>
            <a:pPr>
              <a:lnSpc>
                <a:spcPct val="80000"/>
              </a:lnSpc>
              <a:buFontTx/>
              <a:buNone/>
            </a:pPr>
            <a:r>
              <a:rPr lang="en-US" dirty="0">
                <a:latin typeface="Arial" charset="0"/>
              </a:rPr>
              <a:t>5.3.3 –</a:t>
            </a:r>
            <a:r>
              <a:rPr lang="en-US" baseline="0" dirty="0">
                <a:latin typeface="Arial" charset="0"/>
              </a:rPr>
              <a:t> </a:t>
            </a:r>
            <a:r>
              <a:rPr lang="en-US" dirty="0"/>
              <a:t>Link-State Routing Protocol Benefits</a:t>
            </a:r>
          </a:p>
        </p:txBody>
      </p:sp>
    </p:spTree>
    <p:extLst>
      <p:ext uri="{BB962C8B-B14F-4D97-AF65-F5344CB8AC3E}">
        <p14:creationId xmlns:p14="http://schemas.microsoft.com/office/powerpoint/2010/main" val="10207855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23</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Scaling Networks</a:t>
            </a:r>
          </a:p>
          <a:p>
            <a:pPr>
              <a:buFontTx/>
              <a:buNone/>
            </a:pPr>
            <a:r>
              <a:rPr lang="en-US" sz="1200" b="0" dirty="0"/>
              <a:t>Chapter 5: Dynamic</a:t>
            </a:r>
            <a:r>
              <a:rPr lang="en-US" sz="1200" b="0" baseline="0" dirty="0"/>
              <a:t> Routing</a:t>
            </a:r>
            <a:endParaRPr lang="en-GB" b="0" dirty="0"/>
          </a:p>
        </p:txBody>
      </p:sp>
    </p:spTree>
    <p:extLst>
      <p:ext uri="{BB962C8B-B14F-4D97-AF65-F5344CB8AC3E}">
        <p14:creationId xmlns:p14="http://schemas.microsoft.com/office/powerpoint/2010/main" val="26333652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5.4.1.1</a:t>
            </a:r>
            <a:r>
              <a:rPr lang="en-US" sz="1200" kern="1200" baseline="0" dirty="0">
                <a:solidFill>
                  <a:schemeClr val="tx1"/>
                </a:solidFill>
                <a:latin typeface="Arial" charset="0"/>
                <a:ea typeface="ＭＳ Ｐゴシック" charset="0"/>
                <a:cs typeface="ＭＳ Ｐゴシック" charset="0"/>
              </a:rPr>
              <a:t> - </a:t>
            </a:r>
            <a:r>
              <a:rPr lang="en-US" dirty="0">
                <a:latin typeface="Arial" charset="0"/>
              </a:rPr>
              <a:t>Summary</a:t>
            </a:r>
            <a:endParaRPr lang="en-US" dirty="0"/>
          </a:p>
        </p:txBody>
      </p:sp>
    </p:spTree>
    <p:extLst>
      <p:ext uri="{BB962C8B-B14F-4D97-AF65-F5344CB8AC3E}">
        <p14:creationId xmlns:p14="http://schemas.microsoft.com/office/powerpoint/2010/main" val="11308289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Slide Number Placeholder 3"/>
          <p:cNvSpPr>
            <a:spLocks noGrp="1"/>
          </p:cNvSpPr>
          <p:nvPr>
            <p:ph type="sldNum" sz="quarter" idx="5"/>
          </p:nvPr>
        </p:nvSpPr>
        <p:spPr/>
        <p:txBody>
          <a:bodyPr/>
          <a:lstStyle/>
          <a:p>
            <a:pPr>
              <a:defRPr/>
            </a:pPr>
            <a:fld id="{2AC3B40C-7774-46A0-8FD7-D0857136B166}" type="slidenum">
              <a:rPr lang="en-US" smtClean="0"/>
              <a:pPr>
                <a:defRPr/>
              </a:pPr>
              <a:t>26</a:t>
            </a:fld>
            <a:endParaRPr lang="en-US"/>
          </a:p>
        </p:txBody>
      </p:sp>
    </p:spTree>
    <p:extLst>
      <p:ext uri="{BB962C8B-B14F-4D97-AF65-F5344CB8AC3E}">
        <p14:creationId xmlns:p14="http://schemas.microsoft.com/office/powerpoint/2010/main" val="11809928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1"/>
          <p:cNvSpPr>
            <a:spLocks noGrp="1" noChangeArrowheads="1"/>
          </p:cNvSpPr>
          <p:nvPr>
            <p:ph type="sldNum" sz="quarter" idx="5"/>
          </p:nvPr>
        </p:nvSpPr>
        <p:spPr/>
        <p:txBody>
          <a:bodyPr/>
          <a:lstStyle/>
          <a:p>
            <a:pPr>
              <a:defRPr/>
            </a:pPr>
            <a:fld id="{D897EDCD-494B-463B-94F5-50E6B57D71C3}" type="slidenum">
              <a:rPr lang="en-US" smtClean="0"/>
              <a:pPr>
                <a:defRPr/>
              </a:pPr>
              <a:t>3</a:t>
            </a:fld>
            <a:endParaRPr lang="en-US"/>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gn="l" defTabSz="814388">
              <a:lnSpc>
                <a:spcPct val="90000"/>
              </a:lnSpc>
              <a:buNone/>
              <a:defRPr/>
            </a:pPr>
            <a:r>
              <a:rPr lang="en-US" sz="800" b="0" kern="0" dirty="0">
                <a:solidFill>
                  <a:schemeClr val="bg1"/>
                </a:solidFill>
                <a:latin typeface="Arial" charset="0"/>
                <a:ea typeface="ＭＳ Ｐゴシック" charset="0"/>
                <a:cs typeface="ＭＳ Ｐゴシック" charset="0"/>
              </a:rPr>
              <a:t>Course Planning Guide</a:t>
            </a:r>
          </a:p>
          <a:p>
            <a:pPr marL="0" indent="0" algn="l" defTabSz="814388">
              <a:lnSpc>
                <a:spcPct val="90000"/>
              </a:lnSpc>
              <a:buNone/>
              <a:defRPr/>
            </a:pPr>
            <a:r>
              <a:rPr lang="en-US" b="0" dirty="0">
                <a:solidFill>
                  <a:schemeClr val="bg1"/>
                </a:solidFill>
                <a:latin typeface="Arial" pitchFamily="34" charset="0"/>
                <a:cs typeface="Arial" pitchFamily="34" charset="0"/>
              </a:rPr>
              <a:t>Chapter 5:</a:t>
            </a:r>
            <a:r>
              <a:rPr lang="en-US" b="0" baseline="0" dirty="0">
                <a:solidFill>
                  <a:schemeClr val="bg1"/>
                </a:solidFill>
                <a:latin typeface="Arial" pitchFamily="34" charset="0"/>
                <a:cs typeface="Arial" pitchFamily="34" charset="0"/>
              </a:rPr>
              <a:t> Dynamic Routing</a:t>
            </a:r>
            <a:endParaRPr lang="en-GB" dirty="0"/>
          </a:p>
        </p:txBody>
      </p:sp>
    </p:spTree>
    <p:extLst>
      <p:ext uri="{BB962C8B-B14F-4D97-AF65-F5344CB8AC3E}">
        <p14:creationId xmlns:p14="http://schemas.microsoft.com/office/powerpoint/2010/main" val="551885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4</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0571199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5</a:t>
            </a:fld>
            <a:endParaRPr lang="en-US"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17844004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6</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33684715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7</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2530270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8</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8028905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5F7D0146-1035-4865-8A5B-0B1E8578604B}" type="slidenum">
              <a:rPr lang="en-US" sz="800" b="0">
                <a:ea typeface="ＭＳ Ｐゴシック" pitchFamily="34" charset="-128"/>
              </a:rPr>
              <a:pPr algn="r"/>
              <a:t>9</a:t>
            </a:fld>
            <a:endParaRPr lang="en-US" sz="800" b="0">
              <a:ea typeface="ＭＳ Ｐゴシック" pitchFamily="34" charset="-128"/>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263527971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PPt_CoverArt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93888"/>
            <a:ext cx="9140825" cy="244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Public</a:t>
            </a:r>
          </a:p>
        </p:txBody>
      </p:sp>
      <p:sp>
        <p:nvSpPr>
          <p:cNvPr id="7" name="Rectangle 5"/>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ITE PC v4.1</a:t>
            </a:r>
          </a:p>
          <a:p>
            <a:pPr algn="l" defTabSz="814388">
              <a:lnSpc>
                <a:spcPct val="100000"/>
              </a:lnSpc>
            </a:pPr>
            <a:r>
              <a:rPr lang="en-US" sz="700">
                <a:solidFill>
                  <a:srgbClr val="D3D3D3"/>
                </a:solidFill>
              </a:rPr>
              <a:t>Chapter 1</a:t>
            </a:r>
          </a:p>
        </p:txBody>
      </p:sp>
      <p:sp>
        <p:nvSpPr>
          <p:cNvPr id="8" name="Rectangle 6"/>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DC7FBAF0-BCF5-8741-945F-3C6763791038}"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9"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0"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247" name="Rectangle 7"/>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a:t>Click to edit Master title style</a:t>
            </a:r>
            <a:endParaRPr lang="en-US" dirty="0"/>
          </a:p>
        </p:txBody>
      </p:sp>
      <p:sp>
        <p:nvSpPr>
          <p:cNvPr id="1290248" name="Rectangle 8"/>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a:t>Click to edit Master subtitle style</a:t>
            </a:r>
          </a:p>
        </p:txBody>
      </p:sp>
    </p:spTree>
    <p:extLst>
      <p:ext uri="{BB962C8B-B14F-4D97-AF65-F5344CB8AC3E}">
        <p14:creationId xmlns:p14="http://schemas.microsoft.com/office/powerpoint/2010/main" val="3854027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87525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67663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55638" y="798513"/>
            <a:ext cx="8145462" cy="838200"/>
          </a:xfrm>
        </p:spPr>
        <p:txBody>
          <a:bodyPr/>
          <a:lstStyle/>
          <a:p>
            <a:r>
              <a:rPr lang="en-US"/>
              <a:t>Click to edit Master title style</a:t>
            </a:r>
          </a:p>
        </p:txBody>
      </p:sp>
      <p:sp>
        <p:nvSpPr>
          <p:cNvPr id="3" name="Table Placeholder 2"/>
          <p:cNvSpPr>
            <a:spLocks noGrp="1"/>
          </p:cNvSpPr>
          <p:nvPr>
            <p:ph type="tbl" idx="1"/>
          </p:nvPr>
        </p:nvSpPr>
        <p:spPr>
          <a:xfrm>
            <a:off x="655638" y="2014538"/>
            <a:ext cx="7940675" cy="3571875"/>
          </a:xfrm>
        </p:spPr>
        <p:txBody>
          <a:bodyPr/>
          <a:lstStyle/>
          <a:p>
            <a:pPr lvl="0"/>
            <a:r>
              <a:rPr lang="en-US" noProof="0"/>
              <a:t>Click icon to add table</a:t>
            </a:r>
            <a:endParaRPr lang="en-US" noProof="0" dirty="0"/>
          </a:p>
        </p:txBody>
      </p:sp>
    </p:spTree>
    <p:extLst>
      <p:ext uri="{BB962C8B-B14F-4D97-AF65-F5344CB8AC3E}">
        <p14:creationId xmlns:p14="http://schemas.microsoft.com/office/powerpoint/2010/main" val="39697481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PPt_4face_021208.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911350"/>
            <a:ext cx="9144000" cy="2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78"/>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dirty="0" smtClean="0">
                <a:solidFill>
                  <a:srgbClr val="D3D3D3"/>
                </a:solidFill>
              </a:rPr>
              <a:t>© 2017 Cisco Systems, Inc. All rights reserved.</a:t>
            </a:r>
            <a:endParaRPr lang="en-US" sz="700" dirty="0">
              <a:solidFill>
                <a:srgbClr val="D3D3D3"/>
              </a:solidFill>
            </a:endParaRPr>
          </a:p>
        </p:txBody>
      </p:sp>
      <p:sp>
        <p:nvSpPr>
          <p:cNvPr id="6" name="Rectangle 279"/>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Confidential</a:t>
            </a:r>
          </a:p>
        </p:txBody>
      </p:sp>
      <p:sp>
        <p:nvSpPr>
          <p:cNvPr id="7" name="Rectangle 280"/>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Presentation_ID</a:t>
            </a:r>
          </a:p>
        </p:txBody>
      </p:sp>
      <p:sp>
        <p:nvSpPr>
          <p:cNvPr id="8" name="Rectangle 281"/>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7F1BC4EF-034A-F647-AA58-B71D58802FDB}"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331"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33"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9873" name="Rectangle 209"/>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dirty="0"/>
              <a:t>Click to edit Master title style</a:t>
            </a:r>
          </a:p>
        </p:txBody>
      </p:sp>
      <p:sp>
        <p:nvSpPr>
          <p:cNvPr id="369874" name="Rectangle 210"/>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dirty="0"/>
              <a:t>Click to edit Master subtitle style</a:t>
            </a:r>
          </a:p>
        </p:txBody>
      </p:sp>
    </p:spTree>
    <p:extLst>
      <p:ext uri="{BB962C8B-B14F-4D97-AF65-F5344CB8AC3E}">
        <p14:creationId xmlns:p14="http://schemas.microsoft.com/office/powerpoint/2010/main" val="8848856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2pPr marL="457200" indent="-228600">
              <a:buFont typeface="Arial" panose="020B0604020202020204" pitchFamily="34" charset="0"/>
              <a:buChar char="•"/>
              <a:defRPr/>
            </a:lvl2pPr>
            <a:lvl3pPr marL="914400" indent="-225425">
              <a:buSzPct val="75000"/>
              <a:buFont typeface="Courier New" panose="02070309020205020404" pitchFamily="49" charset="0"/>
              <a:buChar char="o"/>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610473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3228517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492319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643739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408482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8569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5638" y="702293"/>
            <a:ext cx="8145462" cy="838200"/>
          </a:xfrm>
        </p:spPr>
        <p:txBody>
          <a:bodyPr/>
          <a:lstStyle/>
          <a:p>
            <a:r>
              <a:rPr lang="en-US"/>
              <a:t>Click to edit Master title style</a:t>
            </a:r>
          </a:p>
        </p:txBody>
      </p:sp>
      <p:sp>
        <p:nvSpPr>
          <p:cNvPr id="3" name="Content Placeholder 2"/>
          <p:cNvSpPr>
            <a:spLocks noGrp="1"/>
          </p:cNvSpPr>
          <p:nvPr>
            <p:ph idx="1"/>
          </p:nvPr>
        </p:nvSpPr>
        <p:spPr>
          <a:xfrm>
            <a:off x="655638" y="1687390"/>
            <a:ext cx="7940675" cy="4720787"/>
          </a:xfrm>
        </p:spPr>
        <p:txBody>
          <a:bodyPr/>
          <a:lstStyle>
            <a:lvl2pPr marL="457200" indent="-228600">
              <a:buFont typeface="Arial" panose="020B0604020202020204" pitchFamily="34" charset="0"/>
              <a:buChar char="•"/>
              <a:defRPr/>
            </a:lvl2pPr>
            <a:lvl3pPr marL="914400" indent="-225425">
              <a:buSzPct val="75000"/>
              <a:buFont typeface="Courier New" panose="02070309020205020404" pitchFamily="49" charset="0"/>
              <a:buChar char="o"/>
              <a:defRPr/>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609755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8542533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1374911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986291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31607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81150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38947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00279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88369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4858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774995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2919012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55638" y="798513"/>
            <a:ext cx="8145462"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b" anchorCtr="0" compatLnSpc="1">
            <a:prstTxWarp prst="textNoShape">
              <a:avLst/>
            </a:prstTxWarp>
          </a:bodyPr>
          <a:lstStyle/>
          <a:p>
            <a:pPr lvl="0"/>
            <a:r>
              <a:rPr lang="en-US" smtClean="0"/>
              <a:t>Slide Title</a:t>
            </a:r>
            <a:endParaRPr lang="en-US"/>
          </a:p>
        </p:txBody>
      </p:sp>
      <p:sp>
        <p:nvSpPr>
          <p:cNvPr id="1027" name="Rectangle 4"/>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fr-FR" sz="700" smtClean="0">
                <a:solidFill>
                  <a:srgbClr val="D3D3D3"/>
                </a:solidFill>
              </a:rPr>
              <a:t>ITE PC v4.1</a:t>
            </a:r>
          </a:p>
          <a:p>
            <a:pPr algn="l" defTabSz="814388">
              <a:lnSpc>
                <a:spcPct val="100000"/>
              </a:lnSpc>
            </a:pPr>
            <a:r>
              <a:rPr lang="fr-FR" sz="700" smtClean="0">
                <a:solidFill>
                  <a:srgbClr val="D3D3D3"/>
                </a:solidFill>
              </a:rPr>
              <a:t>Chapter 1</a:t>
            </a:r>
            <a:endParaRPr lang="en-US" sz="700">
              <a:solidFill>
                <a:srgbClr val="D3D3D3"/>
              </a:solidFill>
            </a:endParaRPr>
          </a:p>
        </p:txBody>
      </p:sp>
      <p:sp>
        <p:nvSpPr>
          <p:cNvPr id="1028" name="Rectangle 5"/>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1000" smtClean="0">
                <a:solidFill>
                  <a:srgbClr val="D3D3D3"/>
                </a:solidFill>
              </a:rPr>
              <a:t>‹#›</a:t>
            </a:r>
            <a:endParaRPr lang="en-US" sz="1000">
              <a:solidFill>
                <a:srgbClr val="D3D3D3"/>
              </a:solidFill>
            </a:endParaRPr>
          </a:p>
        </p:txBody>
      </p:sp>
      <p:sp>
        <p:nvSpPr>
          <p:cNvPr id="1029" name="Rectangle 6"/>
          <p:cNvSpPr>
            <a:spLocks noGrp="1" noChangeArrowheads="1"/>
          </p:cNvSpPr>
          <p:nvPr>
            <p:ph type="body" idx="1"/>
          </p:nvPr>
        </p:nvSpPr>
        <p:spPr bwMode="auto">
          <a:xfrm>
            <a:off x="636398" y="2078328"/>
            <a:ext cx="7940675" cy="3950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p>
            <a:pPr lvl="0"/>
            <a:r>
              <a:rPr lang="en-US" smtClean="0"/>
              <a:t>Body Text</a:t>
            </a:r>
          </a:p>
          <a:p>
            <a:pPr lvl="0"/>
            <a:r>
              <a:rPr lang="en-US" smtClean="0"/>
              <a:t>Second Level</a:t>
            </a:r>
          </a:p>
          <a:p>
            <a:pPr lvl="0"/>
            <a:r>
              <a:rPr lang="en-US" smtClean="0"/>
              <a:t>Third Level</a:t>
            </a:r>
          </a:p>
          <a:p>
            <a:pPr lvl="0"/>
            <a:r>
              <a:rPr lang="en-US" smtClean="0"/>
              <a:t>Fourth Level</a:t>
            </a:r>
          </a:p>
          <a:p>
            <a:pPr lvl="0"/>
            <a:r>
              <a:rPr lang="en-US" smtClean="0"/>
              <a:t>Fifth Level</a:t>
            </a:r>
            <a:endParaRPr lang="en-US"/>
          </a:p>
        </p:txBody>
      </p:sp>
      <p:pic>
        <p:nvPicPr>
          <p:cNvPr id="1030" name="Picture 7" descr="PPt_TopBand_Artwork"/>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9140825"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Rectangle 8"/>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smtClean="0">
                <a:solidFill>
                  <a:srgbClr val="D3D3D3"/>
                </a:solidFill>
              </a:rPr>
              <a:t>© 2007 – 2010, Cisco Systems, Inc. All rights reserved.</a:t>
            </a:r>
            <a:endParaRPr lang="en-US" sz="700">
              <a:solidFill>
                <a:srgbClr val="D3D3D3"/>
              </a:solidFill>
            </a:endParaRPr>
          </a:p>
        </p:txBody>
      </p:sp>
      <p:sp>
        <p:nvSpPr>
          <p:cNvPr id="1032" name="Rectangle 9"/>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smtClean="0">
                <a:solidFill>
                  <a:srgbClr val="D3D3D3"/>
                </a:solidFill>
              </a:rPr>
              <a:t>Cisco Public</a:t>
            </a:r>
            <a:endParaRPr lang="en-US" sz="700">
              <a:solidFill>
                <a:srgbClr val="D3D3D3"/>
              </a:solidFill>
            </a:endParaRPr>
          </a:p>
        </p:txBody>
      </p:sp>
    </p:spTree>
  </p:cSld>
  <p:clrMap bg1="lt1" tx1="dk1" bg2="lt2" tx2="dk2" accent1="accent1" accent2="accent2" accent3="accent3" accent4="accent4" accent5="accent5" accent6="accent6" hlink="hlink" folHlink="folHlink"/>
  <p:sldLayoutIdLst>
    <p:sldLayoutId id="2147484055"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 id="2147484044" r:id="rId12"/>
  </p:sldLayoutIdLst>
  <p:txStyles>
    <p:titleStyle>
      <a:lvl1pPr algn="l" defTabSz="814388" rtl="0" eaLnBrk="1" fontAlgn="base" hangingPunct="1">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1" fontAlgn="base" hangingPunct="1">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6146"/>
          <p:cNvSpPr>
            <a:spLocks noGrp="1" noChangeArrowheads="1"/>
          </p:cNvSpPr>
          <p:nvPr>
            <p:ph type="title"/>
          </p:nvPr>
        </p:nvSpPr>
        <p:spPr bwMode="auto">
          <a:xfrm>
            <a:off x="193868" y="394392"/>
            <a:ext cx="8772157"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b" anchorCtr="0" compatLnSpc="1">
            <a:prstTxWarp prst="textNoShape">
              <a:avLst/>
            </a:prstTxWarp>
          </a:bodyPr>
          <a:lstStyle/>
          <a:p>
            <a:pPr lvl="0"/>
            <a:r>
              <a:rPr lang="en-US" smtClean="0"/>
              <a:t>Slide Title</a:t>
            </a:r>
            <a:endParaRPr lang="en-US"/>
          </a:p>
        </p:txBody>
      </p:sp>
      <p:sp>
        <p:nvSpPr>
          <p:cNvPr id="3075" name="Rectangle 6281"/>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smtClean="0">
                <a:solidFill>
                  <a:srgbClr val="D3D3D3"/>
                </a:solidFill>
              </a:rPr>
              <a:t>Presentation_ID</a:t>
            </a:r>
            <a:endParaRPr lang="en-US" sz="700">
              <a:solidFill>
                <a:srgbClr val="D3D3D3"/>
              </a:solidFill>
            </a:endParaRPr>
          </a:p>
        </p:txBody>
      </p:sp>
      <p:sp>
        <p:nvSpPr>
          <p:cNvPr id="3076" name="Rectangle 6282"/>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1000" smtClean="0">
                <a:solidFill>
                  <a:srgbClr val="D3D3D3"/>
                </a:solidFill>
              </a:rPr>
              <a:t>‹#›</a:t>
            </a:r>
            <a:endParaRPr lang="en-US" sz="1000">
              <a:solidFill>
                <a:srgbClr val="D3D3D3"/>
              </a:solidFill>
            </a:endParaRPr>
          </a:p>
        </p:txBody>
      </p:sp>
      <p:sp>
        <p:nvSpPr>
          <p:cNvPr id="3077" name="Rectangle 6284"/>
          <p:cNvSpPr>
            <a:spLocks noGrp="1" noChangeArrowheads="1"/>
          </p:cNvSpPr>
          <p:nvPr>
            <p:ph type="body" idx="1"/>
          </p:nvPr>
        </p:nvSpPr>
        <p:spPr bwMode="auto">
          <a:xfrm>
            <a:off x="213109" y="1539502"/>
            <a:ext cx="8733677" cy="4926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p>
            <a:pPr lvl="0"/>
            <a:r>
              <a:rPr lang="en-US" smtClean="0"/>
              <a:t>Body Text</a:t>
            </a:r>
          </a:p>
          <a:p>
            <a:pPr lvl="0"/>
            <a:r>
              <a:rPr lang="en-US" smtClean="0"/>
              <a:t>Second Level</a:t>
            </a:r>
          </a:p>
          <a:p>
            <a:pPr lvl="0"/>
            <a:r>
              <a:rPr lang="en-US" smtClean="0"/>
              <a:t>Third Level</a:t>
            </a:r>
          </a:p>
          <a:p>
            <a:pPr lvl="0"/>
            <a:r>
              <a:rPr lang="en-US" smtClean="0"/>
              <a:t>Fourth Level</a:t>
            </a:r>
          </a:p>
          <a:p>
            <a:pPr lvl="0"/>
            <a:r>
              <a:rPr lang="en-US" smtClean="0"/>
              <a:t>Fifth Level</a:t>
            </a:r>
            <a:endParaRPr lang="en-US" dirty="0"/>
          </a:p>
        </p:txBody>
      </p:sp>
      <p:sp>
        <p:nvSpPr>
          <p:cNvPr id="3078" name="Rectangle 6312"/>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smtClean="0">
                <a:solidFill>
                  <a:srgbClr val="D3D3D3"/>
                </a:solidFill>
              </a:rPr>
              <a:t>© 2017 Cisco Systems, Inc. All rights reserved.</a:t>
            </a:r>
            <a:endParaRPr lang="en-US" sz="700">
              <a:solidFill>
                <a:srgbClr val="D3D3D3"/>
              </a:solidFill>
            </a:endParaRPr>
          </a:p>
        </p:txBody>
      </p:sp>
      <p:sp>
        <p:nvSpPr>
          <p:cNvPr id="3079" name="Rectangle 6313"/>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smtClean="0">
                <a:solidFill>
                  <a:srgbClr val="D3D3D3"/>
                </a:solidFill>
              </a:rPr>
              <a:t>Cisco Confidential</a:t>
            </a:r>
            <a:endParaRPr lang="en-US" sz="700">
              <a:solidFill>
                <a:srgbClr val="D3D3D3"/>
              </a:solidFill>
            </a:endParaRPr>
          </a:p>
        </p:txBody>
      </p:sp>
      <p:pic>
        <p:nvPicPr>
          <p:cNvPr id="3080" name="Picture 8" descr="Rev08_Cisco_BrandBar10_060408.png"/>
          <p:cNvPicPr>
            <a:picLocks noChangeAspect="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0" y="0"/>
            <a:ext cx="9144000"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56" r:id="rId1"/>
    <p:sldLayoutId id="2147484045" r:id="rId2"/>
    <p:sldLayoutId id="2147484046" r:id="rId3"/>
    <p:sldLayoutId id="2147484047" r:id="rId4"/>
    <p:sldLayoutId id="2147484048" r:id="rId5"/>
    <p:sldLayoutId id="2147484049" r:id="rId6"/>
    <p:sldLayoutId id="2147484050" r:id="rId7"/>
    <p:sldLayoutId id="2147484051" r:id="rId8"/>
    <p:sldLayoutId id="2147484052" r:id="rId9"/>
    <p:sldLayoutId id="2147484053" r:id="rId10"/>
    <p:sldLayoutId id="2147484054" r:id="rId11"/>
  </p:sldLayoutIdLst>
  <p:txStyles>
    <p:titleStyle>
      <a:lvl1pPr algn="l" defTabSz="814388" rtl="0" eaLnBrk="0" fontAlgn="base" hangingPunct="0">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624384" y="800403"/>
            <a:ext cx="6788150" cy="1008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0" indent="0" algn="l" defTabSz="814388" rtl="0" eaLnBrk="0" fontAlgn="base" hangingPunct="0">
              <a:lnSpc>
                <a:spcPct val="90000"/>
              </a:lnSpc>
              <a:spcBef>
                <a:spcPct val="50000"/>
              </a:spcBef>
              <a:spcAft>
                <a:spcPct val="0"/>
              </a:spcAft>
              <a:buClr>
                <a:srgbClr val="708CA1"/>
              </a:buClr>
              <a:buFont typeface="Wingdings" pitchFamily="2" charset="2"/>
              <a:buNone/>
              <a:defRPr sz="2000" b="1">
                <a:solidFill>
                  <a:schemeClr val="bg2"/>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hangingPunct="1">
              <a:buFont typeface="Wingdings" charset="0"/>
              <a:buNone/>
            </a:pPr>
            <a:endParaRPr lang="en-US" kern="0" dirty="0">
              <a:latin typeface="Arial" charset="0"/>
            </a:endParaRPr>
          </a:p>
        </p:txBody>
      </p:sp>
      <p:sp>
        <p:nvSpPr>
          <p:cNvPr id="7" name="Rectangle 2"/>
          <p:cNvSpPr>
            <a:spLocks noGrp="1" noChangeArrowheads="1"/>
          </p:cNvSpPr>
          <p:nvPr>
            <p:ph type="ctrTitle"/>
          </p:nvPr>
        </p:nvSpPr>
        <p:spPr/>
        <p:txBody>
          <a:bodyPr>
            <a:normAutofit fontScale="90000"/>
          </a:bodyPr>
          <a:lstStyle/>
          <a:p>
            <a:pPr eaLnBrk="1" hangingPunct="1"/>
            <a:r>
              <a:rPr lang="en-US" sz="2400" smtClean="0">
                <a:latin typeface="Arial" charset="0"/>
              </a:rPr>
              <a:t>Instructor Materials</a:t>
            </a:r>
            <a:br>
              <a:rPr lang="en-US" sz="2400" smtClean="0">
                <a:latin typeface="Arial" charset="0"/>
              </a:rPr>
            </a:br>
            <a:r>
              <a:rPr lang="en-US" sz="2400" smtClean="0">
                <a:latin typeface="Arial" charset="0"/>
              </a:rPr>
              <a:t>Chapter 5: Dynamic Routing</a:t>
            </a:r>
            <a:endParaRPr lang="en-US" sz="2400" dirty="0">
              <a:solidFill>
                <a:srgbClr val="00B0F0"/>
              </a:solidFill>
              <a:latin typeface="Arial" charset="0"/>
            </a:endParaRPr>
          </a:p>
        </p:txBody>
      </p:sp>
      <p:sp>
        <p:nvSpPr>
          <p:cNvPr id="3" name="Subtitle 2"/>
          <p:cNvSpPr>
            <a:spLocks noGrp="1"/>
          </p:cNvSpPr>
          <p:nvPr>
            <p:ph type="subTitle" idx="1"/>
          </p:nvPr>
        </p:nvSpPr>
        <p:spPr>
          <a:xfrm>
            <a:off x="311150" y="4633912"/>
            <a:ext cx="4103688" cy="1061813"/>
          </a:xfrm>
        </p:spPr>
        <p:txBody>
          <a:bodyPr>
            <a:normAutofit/>
          </a:bodyPr>
          <a:lstStyle/>
          <a:p>
            <a:pPr eaLnBrk="1" hangingPunct="1"/>
            <a:r>
              <a:rPr lang="en-US" smtClean="0">
                <a:solidFill>
                  <a:schemeClr val="tx1"/>
                </a:solidFill>
                <a:latin typeface="Arial" charset="0"/>
              </a:rPr>
              <a:t>CCNA Routing and Switching</a:t>
            </a:r>
          </a:p>
          <a:p>
            <a:pPr eaLnBrk="1" hangingPunct="1"/>
            <a:r>
              <a:rPr lang="en-US" smtClean="0">
                <a:solidFill>
                  <a:schemeClr val="tx1"/>
                </a:solidFill>
                <a:latin typeface="Arial" charset="0"/>
              </a:rPr>
              <a:t>Scaling Networks </a:t>
            </a:r>
          </a:p>
          <a:p>
            <a:endParaRPr lang="en-US" dirty="0"/>
          </a:p>
        </p:txBody>
      </p:sp>
    </p:spTree>
    <p:extLst>
      <p:ext uri="{BB962C8B-B14F-4D97-AF65-F5344CB8AC3E}">
        <p14:creationId xmlns:p14="http://schemas.microsoft.com/office/powerpoint/2010/main" val="2515264652"/>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pic>
        <p:nvPicPr>
          <p:cNvPr id="14339" name="Picture 100" descr="CNA_largo-onwhite"/>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9297878"/>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noChangeArrowheads="1"/>
          </p:cNvSpPr>
          <p:nvPr>
            <p:ph type="ctrTitle"/>
          </p:nvPr>
        </p:nvSpPr>
        <p:spPr>
          <a:xfrm>
            <a:off x="311149" y="2263775"/>
            <a:ext cx="4021859" cy="1481138"/>
          </a:xfrm>
        </p:spPr>
        <p:txBody>
          <a:bodyPr>
            <a:normAutofit/>
          </a:bodyPr>
          <a:lstStyle/>
          <a:p>
            <a:pPr eaLnBrk="1" hangingPunct="1"/>
            <a:r>
              <a:rPr lang="en-US" sz="2400" smtClean="0">
                <a:latin typeface="Arial" charset="0"/>
              </a:rPr>
              <a:t>Chapter 5: Dynamic Routing</a:t>
            </a:r>
            <a:endParaRPr lang="en-US" sz="2400" dirty="0">
              <a:solidFill>
                <a:srgbClr val="00B0F0"/>
              </a:solidFill>
              <a:latin typeface="Arial" charset="0"/>
            </a:endParaRPr>
          </a:p>
        </p:txBody>
      </p:sp>
      <p:sp>
        <p:nvSpPr>
          <p:cNvPr id="7170" name="Rectangle 3"/>
          <p:cNvSpPr>
            <a:spLocks noGrp="1" noChangeArrowheads="1"/>
          </p:cNvSpPr>
          <p:nvPr>
            <p:ph type="subTitle" idx="1"/>
          </p:nvPr>
        </p:nvSpPr>
        <p:spPr>
          <a:xfrm>
            <a:off x="311150" y="4672013"/>
            <a:ext cx="6788150" cy="658812"/>
          </a:xfrm>
        </p:spPr>
        <p:txBody>
          <a:bodyPr>
            <a:normAutofit/>
          </a:bodyPr>
          <a:lstStyle/>
          <a:p>
            <a:pPr eaLnBrk="1" hangingPunct="1">
              <a:buFont typeface="Wingdings" charset="0"/>
              <a:buNone/>
            </a:pPr>
            <a:r>
              <a:rPr lang="en-US" smtClean="0">
                <a:solidFill>
                  <a:schemeClr val="tx1"/>
                </a:solidFill>
                <a:latin typeface="Arial" charset="0"/>
              </a:rPr>
              <a:t>Scaling Networks</a:t>
            </a:r>
            <a:endParaRPr lang="en-US" dirty="0">
              <a:solidFill>
                <a:schemeClr val="tx1"/>
              </a:solidFill>
              <a:latin typeface="Arial" charset="0"/>
            </a:endParaRPr>
          </a:p>
        </p:txBody>
      </p:sp>
    </p:spTree>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normAutofit/>
          </a:bodyPr>
          <a:lstStyle/>
          <a:p>
            <a:r>
              <a:rPr lang="en-US" smtClean="0"/>
              <a:t>Chapter 5 - Sections &amp; Objectives</a:t>
            </a:r>
            <a:endParaRPr lang="en-US" dirty="0"/>
          </a:p>
        </p:txBody>
      </p:sp>
      <p:sp>
        <p:nvSpPr>
          <p:cNvPr id="4099" name="Rectangle 34"/>
          <p:cNvSpPr>
            <a:spLocks noGrp="1" noChangeArrowheads="1"/>
          </p:cNvSpPr>
          <p:nvPr>
            <p:ph idx="1"/>
          </p:nvPr>
        </p:nvSpPr>
        <p:spPr/>
        <p:txBody>
          <a:bodyPr>
            <a:normAutofit/>
          </a:bodyPr>
          <a:lstStyle/>
          <a:p>
            <a:r>
              <a:rPr lang="en-CA" smtClean="0"/>
              <a:t>5.1 Dynamic Routing Protocols</a:t>
            </a:r>
          </a:p>
          <a:p>
            <a:r>
              <a:rPr lang="en-CA" smtClean="0"/>
              <a:t>Explain the features and characteristics of dynamic routing protocols.</a:t>
            </a:r>
          </a:p>
          <a:p>
            <a:r>
              <a:rPr lang="en-CA" smtClean="0"/>
              <a:t>5.2 Distance Vector Dynamic Routing</a:t>
            </a:r>
          </a:p>
          <a:p>
            <a:r>
              <a:rPr lang="en-CA" smtClean="0"/>
              <a:t>Explain how distance vector routing protocols operate.</a:t>
            </a:r>
          </a:p>
          <a:p>
            <a:r>
              <a:rPr lang="en-CA" smtClean="0"/>
              <a:t>5.3 Link-State Dynamic Routing</a:t>
            </a:r>
          </a:p>
          <a:p>
            <a:r>
              <a:rPr lang="en-CA" smtClean="0"/>
              <a:t>Explain how link-state protocols operate.</a:t>
            </a:r>
            <a:endParaRPr lang="en-CA" dirty="0"/>
          </a:p>
        </p:txBody>
      </p:sp>
    </p:spTree>
    <p:extLst>
      <p:ext uri="{BB962C8B-B14F-4D97-AF65-F5344CB8AC3E}">
        <p14:creationId xmlns:p14="http://schemas.microsoft.com/office/powerpoint/2010/main" val="1065710895"/>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normAutofit/>
          </a:bodyPr>
          <a:lstStyle/>
          <a:p>
            <a:pPr eaLnBrk="1" hangingPunct="1"/>
            <a:r>
              <a:rPr lang="en-US" sz="2400" smtClean="0"/>
              <a:t>5.1 Dynamic Routing Protocol</a:t>
            </a:r>
            <a:endParaRPr lang="en-US" sz="2400" dirty="0">
              <a:solidFill>
                <a:srgbClr val="00B0F0"/>
              </a:solidFill>
            </a:endParaRPr>
          </a:p>
        </p:txBody>
      </p:sp>
    </p:spTree>
    <p:extLst>
      <p:ext uri="{BB962C8B-B14F-4D97-AF65-F5344CB8AC3E}">
        <p14:creationId xmlns:p14="http://schemas.microsoft.com/office/powerpoint/2010/main" val="2753221210"/>
      </p:ext>
    </p:extLst>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Dynamic Routing Protocols</a:t>
            </a:r>
            <a:br>
              <a:rPr lang="en-US" sz="1800" smtClean="0"/>
            </a:br>
            <a:r>
              <a:rPr lang="en-US" sz="1800" smtClean="0"/>
              <a:t>Types of Routing Protocols</a:t>
            </a:r>
            <a:endParaRPr lang="en-US" dirty="0"/>
          </a:p>
        </p:txBody>
      </p:sp>
      <p:pic>
        <p:nvPicPr>
          <p:cNvPr id="6" name="Picture 5"/>
          <p:cNvPicPr>
            <a:picLocks noChangeAspect="1"/>
          </p:cNvPicPr>
          <p:nvPr/>
        </p:nvPicPr>
        <p:blipFill>
          <a:blip r:embed="rId3"/>
          <a:stretch>
            <a:fillRect/>
          </a:stretch>
        </p:blipFill>
        <p:spPr>
          <a:xfrm>
            <a:off x="4323440" y="2986391"/>
            <a:ext cx="4820560" cy="3626725"/>
          </a:xfrm>
          <a:prstGeom prst="rect">
            <a:avLst/>
          </a:prstGeom>
        </p:spPr>
      </p:pic>
      <p:sp>
        <p:nvSpPr>
          <p:cNvPr id="2" name="Content Placeholder 1"/>
          <p:cNvSpPr>
            <a:spLocks noGrp="1"/>
          </p:cNvSpPr>
          <p:nvPr>
            <p:ph idx="1"/>
          </p:nvPr>
        </p:nvSpPr>
        <p:spPr>
          <a:xfrm>
            <a:off x="213109" y="1431236"/>
            <a:ext cx="8733677" cy="5034672"/>
          </a:xfrm>
        </p:spPr>
        <p:txBody>
          <a:bodyPr>
            <a:normAutofit fontScale="92500" lnSpcReduction="10000"/>
          </a:bodyPr>
          <a:lstStyle/>
          <a:p>
            <a:r>
              <a:rPr lang="en-US" smtClean="0"/>
              <a:t>Purpose of dynamic routing protocols</a:t>
            </a:r>
          </a:p>
          <a:p>
            <a:r>
              <a:rPr lang="en-US" smtClean="0"/>
              <a:t>Discovery of remote networks</a:t>
            </a:r>
          </a:p>
          <a:p>
            <a:r>
              <a:rPr lang="en-US" smtClean="0"/>
              <a:t>Maintaining up-to-date routing information</a:t>
            </a:r>
          </a:p>
          <a:p>
            <a:r>
              <a:rPr lang="en-US" smtClean="0"/>
              <a:t>Choosing the best path to </a:t>
            </a:r>
            <a:br>
              <a:rPr lang="en-US" smtClean="0"/>
            </a:br>
            <a:r>
              <a:rPr lang="en-US" smtClean="0"/>
              <a:t>destination networks</a:t>
            </a:r>
          </a:p>
          <a:p>
            <a:r>
              <a:rPr lang="en-US" smtClean="0"/>
              <a:t>Ability to find a new best path </a:t>
            </a:r>
            <a:br>
              <a:rPr lang="en-US" smtClean="0"/>
            </a:br>
            <a:r>
              <a:rPr lang="en-US" smtClean="0"/>
              <a:t>if the current path is no longer </a:t>
            </a:r>
            <a:br>
              <a:rPr lang="en-US" smtClean="0"/>
            </a:br>
            <a:r>
              <a:rPr lang="en-US" smtClean="0"/>
              <a:t>available</a:t>
            </a:r>
          </a:p>
          <a:p>
            <a:r>
              <a:rPr lang="en-US" smtClean="0"/>
              <a:t>Types of Routing Protocols</a:t>
            </a:r>
          </a:p>
          <a:p>
            <a:r>
              <a:rPr lang="en-US" smtClean="0"/>
              <a:t>Link-State</a:t>
            </a:r>
          </a:p>
          <a:p>
            <a:r>
              <a:rPr lang="en-US" smtClean="0"/>
              <a:t>Distance Vector</a:t>
            </a:r>
          </a:p>
          <a:p>
            <a:r>
              <a:rPr lang="en-US" smtClean="0"/>
              <a:t>Path-Vector</a:t>
            </a:r>
            <a:endParaRPr lang="en-US" dirty="0"/>
          </a:p>
        </p:txBody>
      </p:sp>
    </p:spTree>
    <p:extLst>
      <p:ext uri="{BB962C8B-B14F-4D97-AF65-F5344CB8AC3E}">
        <p14:creationId xmlns:p14="http://schemas.microsoft.com/office/powerpoint/2010/main" val="2189958124"/>
      </p:ext>
    </p:extLst>
  </p:cSld>
  <p:clrMapOvr>
    <a:masterClrMapping/>
  </p:clrMapOvr>
  <p:transition spd="med">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normAutofit/>
          </a:bodyPr>
          <a:lstStyle/>
          <a:p>
            <a:pPr eaLnBrk="1" hangingPunct="1"/>
            <a:r>
              <a:rPr lang="en-US" sz="2400" smtClean="0"/>
              <a:t>5.2 Distance Vector Dynamic Routing</a:t>
            </a:r>
            <a:endParaRPr lang="en-US" sz="2400" dirty="0">
              <a:solidFill>
                <a:srgbClr val="00B0F0"/>
              </a:solidFill>
            </a:endParaRPr>
          </a:p>
        </p:txBody>
      </p:sp>
    </p:spTree>
    <p:extLst>
      <p:ext uri="{BB962C8B-B14F-4D97-AF65-F5344CB8AC3E}">
        <p14:creationId xmlns:p14="http://schemas.microsoft.com/office/powerpoint/2010/main" val="2098333176"/>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Distance Vector Dynamic Routing</a:t>
            </a:r>
            <a:br>
              <a:rPr lang="en-US" sz="1800" smtClean="0"/>
            </a:br>
            <a:r>
              <a:rPr lang="en-US" sz="1800" smtClean="0"/>
              <a:t>Distance Vector Fundamentals</a:t>
            </a:r>
            <a:endParaRPr lang="en-US" dirty="0"/>
          </a:p>
        </p:txBody>
      </p:sp>
      <p:sp>
        <p:nvSpPr>
          <p:cNvPr id="2" name="Content Placeholder 1"/>
          <p:cNvSpPr>
            <a:spLocks noGrp="1"/>
          </p:cNvSpPr>
          <p:nvPr>
            <p:ph idx="1"/>
          </p:nvPr>
        </p:nvSpPr>
        <p:spPr>
          <a:xfrm>
            <a:off x="193868" y="1232592"/>
            <a:ext cx="8733677" cy="2497745"/>
          </a:xfrm>
        </p:spPr>
        <p:txBody>
          <a:bodyPr>
            <a:normAutofit fontScale="85000" lnSpcReduction="20000"/>
          </a:bodyPr>
          <a:lstStyle/>
          <a:p>
            <a:r>
              <a:rPr lang="en-US" smtClean="0"/>
              <a:t>Dynamic Routing Protocol Operation</a:t>
            </a:r>
          </a:p>
          <a:p>
            <a:r>
              <a:rPr lang="en-US" smtClean="0"/>
              <a:t>Router sends and receives routing messages on its interfaces</a:t>
            </a:r>
          </a:p>
          <a:p>
            <a:r>
              <a:rPr lang="en-US" smtClean="0"/>
              <a:t>Router shares routing messages and routing information with other routers that are using the same routing protocol. </a:t>
            </a:r>
          </a:p>
          <a:p>
            <a:r>
              <a:rPr lang="en-US" smtClean="0"/>
              <a:t>Routers exchange routing information to learn about remote networks. </a:t>
            </a:r>
          </a:p>
          <a:p>
            <a:r>
              <a:rPr lang="en-US" smtClean="0"/>
              <a:t>When a router detects a topology change, the routing protocol can advertise this change to other routers. </a:t>
            </a:r>
          </a:p>
          <a:p>
            <a:endParaRPr lang="en-US" dirty="0"/>
          </a:p>
        </p:txBody>
      </p:sp>
      <p:pic>
        <p:nvPicPr>
          <p:cNvPr id="7" name="Picture 6"/>
          <p:cNvPicPr>
            <a:picLocks noChangeAspect="1"/>
          </p:cNvPicPr>
          <p:nvPr/>
        </p:nvPicPr>
        <p:blipFill>
          <a:blip r:embed="rId3"/>
          <a:stretch>
            <a:fillRect/>
          </a:stretch>
        </p:blipFill>
        <p:spPr>
          <a:xfrm>
            <a:off x="1449825" y="3730337"/>
            <a:ext cx="6464215" cy="1101984"/>
          </a:xfrm>
          <a:prstGeom prst="rect">
            <a:avLst/>
          </a:prstGeom>
        </p:spPr>
      </p:pic>
      <p:sp>
        <p:nvSpPr>
          <p:cNvPr id="9" name="Content Placeholder 1"/>
          <p:cNvSpPr txBox="1">
            <a:spLocks/>
          </p:cNvSpPr>
          <p:nvPr/>
        </p:nvSpPr>
        <p:spPr bwMode="auto">
          <a:xfrm>
            <a:off x="315095" y="5010380"/>
            <a:ext cx="8733677" cy="1978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normAutofit/>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457200" indent="-228600" algn="l" defTabSz="814388" rtl="0" eaLnBrk="0" fontAlgn="base" hangingPunct="0">
              <a:lnSpc>
                <a:spcPct val="95000"/>
              </a:lnSpc>
              <a:spcBef>
                <a:spcPct val="35000"/>
              </a:spcBef>
              <a:spcAft>
                <a:spcPct val="0"/>
              </a:spcAft>
              <a:buClr>
                <a:srgbClr val="708CA1"/>
              </a:buClr>
              <a:buFont typeface="Arial" panose="020B0604020202020204" pitchFamily="34" charset="0"/>
              <a:buChar char="•"/>
              <a:defRPr sz="2000">
                <a:solidFill>
                  <a:schemeClr val="tx1"/>
                </a:solidFill>
                <a:latin typeface="+mn-lt"/>
                <a:ea typeface="ＭＳ Ｐゴシック" charset="0"/>
              </a:defRPr>
            </a:lvl2pPr>
            <a:lvl3pPr marL="914400" indent="-225425" algn="l" defTabSz="814388" rtl="0" eaLnBrk="0" fontAlgn="base" hangingPunct="0">
              <a:lnSpc>
                <a:spcPct val="95000"/>
              </a:lnSpc>
              <a:spcBef>
                <a:spcPct val="35000"/>
              </a:spcBef>
              <a:spcAft>
                <a:spcPct val="0"/>
              </a:spcAft>
              <a:buClr>
                <a:srgbClr val="708CA1"/>
              </a:buClr>
              <a:buSzPct val="75000"/>
              <a:buFont typeface="Courier New" panose="02070309020205020404" pitchFamily="49" charset="0"/>
              <a:buChar char="o"/>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r>
              <a:rPr lang="en-US" kern="0" smtClean="0"/>
              <a:t>Describe the process to achieve convergence and build the routing table using the graphics above:</a:t>
            </a:r>
          </a:p>
          <a:p>
            <a:r>
              <a:rPr lang="en-US" kern="0" smtClean="0"/>
              <a:t>Which networks are directly connected (0 hop)?</a:t>
            </a:r>
          </a:p>
          <a:p>
            <a:r>
              <a:rPr lang="en-US" kern="0" smtClean="0"/>
              <a:t>Which networks are 1 hop or 2 hops away?</a:t>
            </a:r>
          </a:p>
          <a:p>
            <a:endParaRPr lang="en-US" kern="0" dirty="0"/>
          </a:p>
        </p:txBody>
      </p:sp>
    </p:spTree>
    <p:extLst>
      <p:ext uri="{BB962C8B-B14F-4D97-AF65-F5344CB8AC3E}">
        <p14:creationId xmlns:p14="http://schemas.microsoft.com/office/powerpoint/2010/main" val="3393014414"/>
      </p:ext>
    </p:extLst>
  </p:cSld>
  <p:clrMapOvr>
    <a:masterClrMapping/>
  </p:clrMapOvr>
  <p:transition spd="med">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Distance Vector Dynamic Routing</a:t>
            </a:r>
            <a:br>
              <a:rPr lang="en-US" sz="1800" smtClean="0"/>
            </a:br>
            <a:r>
              <a:rPr lang="en-US" sz="1800" smtClean="0"/>
              <a:t>Distance Vector Routing Protocol Operation</a:t>
            </a:r>
            <a:endParaRPr lang="en-US" dirty="0"/>
          </a:p>
        </p:txBody>
      </p:sp>
      <p:sp>
        <p:nvSpPr>
          <p:cNvPr id="2" name="Content Placeholder 1"/>
          <p:cNvSpPr>
            <a:spLocks noGrp="1"/>
          </p:cNvSpPr>
          <p:nvPr>
            <p:ph idx="1"/>
          </p:nvPr>
        </p:nvSpPr>
        <p:spPr>
          <a:xfrm>
            <a:off x="213109" y="1361210"/>
            <a:ext cx="8733677" cy="5104698"/>
          </a:xfrm>
        </p:spPr>
        <p:txBody>
          <a:bodyPr>
            <a:normAutofit fontScale="92500" lnSpcReduction="20000"/>
          </a:bodyPr>
          <a:lstStyle/>
          <a:p>
            <a:r>
              <a:rPr lang="en-US" smtClean="0"/>
              <a:t>Distance Vector Technologies</a:t>
            </a:r>
          </a:p>
          <a:p>
            <a:r>
              <a:rPr lang="en-US" smtClean="0"/>
              <a:t>Neighbors are routers that share a link and are configured to use the same routing protocol.</a:t>
            </a:r>
          </a:p>
          <a:p>
            <a:r>
              <a:rPr lang="en-US" smtClean="0"/>
              <a:t>The router is only aware of the network addresses of its own interfaces and the remote network addresses it can reach through its neighbors. </a:t>
            </a:r>
          </a:p>
          <a:p>
            <a:r>
              <a:rPr lang="en-US" smtClean="0"/>
              <a:t>Routers using distance vector routing are not aware of the network topology.</a:t>
            </a:r>
          </a:p>
          <a:p>
            <a:r>
              <a:rPr lang="en-US" smtClean="0"/>
              <a:t>Some distance vector routing protocols send periodic updates.</a:t>
            </a:r>
          </a:p>
          <a:p>
            <a:r>
              <a:rPr lang="en-US" smtClean="0"/>
              <a:t>Distance Vector Algorithm</a:t>
            </a:r>
          </a:p>
          <a:p>
            <a:r>
              <a:rPr lang="en-US" smtClean="0"/>
              <a:t>Sending and receiving routing information</a:t>
            </a:r>
          </a:p>
          <a:p>
            <a:r>
              <a:rPr lang="en-US" smtClean="0"/>
              <a:t>Calculating the best paths and installing routes in the routing table</a:t>
            </a:r>
          </a:p>
          <a:p>
            <a:r>
              <a:rPr lang="en-US" smtClean="0"/>
              <a:t>Detecting and reacting to topology changes</a:t>
            </a:r>
            <a:endParaRPr lang="en-US" dirty="0"/>
          </a:p>
        </p:txBody>
      </p:sp>
    </p:spTree>
    <p:extLst>
      <p:ext uri="{BB962C8B-B14F-4D97-AF65-F5344CB8AC3E}">
        <p14:creationId xmlns:p14="http://schemas.microsoft.com/office/powerpoint/2010/main" val="1638266152"/>
      </p:ext>
    </p:extLst>
  </p:cSld>
  <p:clrMapOvr>
    <a:masterClrMapping/>
  </p:clrMapOvr>
  <p:transition spd="med">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Distance Vector Dynamic Routing</a:t>
            </a:r>
            <a:br>
              <a:rPr lang="en-US" sz="1800" smtClean="0"/>
            </a:br>
            <a:r>
              <a:rPr lang="en-US" sz="1800" smtClean="0"/>
              <a:t>Types of Distance Vector Routing Protocols</a:t>
            </a:r>
            <a:endParaRPr lang="en-US" dirty="0"/>
          </a:p>
        </p:txBody>
      </p:sp>
      <p:sp>
        <p:nvSpPr>
          <p:cNvPr id="13" name="Content Placeholder 1"/>
          <p:cNvSpPr txBox="1">
            <a:spLocks/>
          </p:cNvSpPr>
          <p:nvPr/>
        </p:nvSpPr>
        <p:spPr bwMode="auto">
          <a:xfrm>
            <a:off x="137705" y="1310903"/>
            <a:ext cx="8733677" cy="1297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normAutofit/>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457200" indent="-228600" algn="l" defTabSz="814388" rtl="0" eaLnBrk="0" fontAlgn="base" hangingPunct="0">
              <a:lnSpc>
                <a:spcPct val="95000"/>
              </a:lnSpc>
              <a:spcBef>
                <a:spcPct val="35000"/>
              </a:spcBef>
              <a:spcAft>
                <a:spcPct val="0"/>
              </a:spcAft>
              <a:buClr>
                <a:srgbClr val="708CA1"/>
              </a:buClr>
              <a:buFont typeface="Arial" panose="020B0604020202020204" pitchFamily="34" charset="0"/>
              <a:buChar char="•"/>
              <a:defRPr sz="2000">
                <a:solidFill>
                  <a:schemeClr val="tx1"/>
                </a:solidFill>
                <a:latin typeface="+mn-lt"/>
                <a:ea typeface="ＭＳ Ｐゴシック" charset="0"/>
              </a:defRPr>
            </a:lvl2pPr>
            <a:lvl3pPr marL="914400" indent="-225425" algn="l" defTabSz="814388" rtl="0" eaLnBrk="0" fontAlgn="base" hangingPunct="0">
              <a:lnSpc>
                <a:spcPct val="95000"/>
              </a:lnSpc>
              <a:spcBef>
                <a:spcPct val="35000"/>
              </a:spcBef>
              <a:spcAft>
                <a:spcPct val="0"/>
              </a:spcAft>
              <a:buClr>
                <a:srgbClr val="708CA1"/>
              </a:buClr>
              <a:buSzPct val="75000"/>
              <a:buFont typeface="Courier New" panose="02070309020205020404" pitchFamily="49" charset="0"/>
              <a:buChar char="o"/>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r>
              <a:rPr lang="en-US" kern="0" smtClean="0"/>
              <a:t>What other enhancements were introduced in RIPv2 and EIGRP?</a:t>
            </a:r>
            <a:endParaRPr lang="en-US" kern="0" dirty="0"/>
          </a:p>
        </p:txBody>
      </p:sp>
      <p:pic>
        <p:nvPicPr>
          <p:cNvPr id="15" name="Picture 14"/>
          <p:cNvPicPr>
            <a:picLocks noChangeAspect="1"/>
          </p:cNvPicPr>
          <p:nvPr/>
        </p:nvPicPr>
        <p:blipFill>
          <a:blip r:embed="rId3"/>
          <a:stretch>
            <a:fillRect/>
          </a:stretch>
        </p:blipFill>
        <p:spPr>
          <a:xfrm>
            <a:off x="423894" y="2296632"/>
            <a:ext cx="8447488" cy="3449540"/>
          </a:xfrm>
          <a:prstGeom prst="rect">
            <a:avLst/>
          </a:prstGeom>
        </p:spPr>
      </p:pic>
    </p:spTree>
    <p:extLst>
      <p:ext uri="{BB962C8B-B14F-4D97-AF65-F5344CB8AC3E}">
        <p14:creationId xmlns:p14="http://schemas.microsoft.com/office/powerpoint/2010/main" val="3380694988"/>
      </p:ext>
    </p:extLst>
  </p:cSld>
  <p:clrMapOvr>
    <a:masterClrMapping/>
  </p:clrMapOvr>
  <p:transition spd="med">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normAutofit/>
          </a:bodyPr>
          <a:lstStyle/>
          <a:p>
            <a:pPr eaLnBrk="1" hangingPunct="1"/>
            <a:r>
              <a:rPr lang="en-US" sz="2400" smtClean="0"/>
              <a:t>5.3 Link-State Dynamic Routing</a:t>
            </a:r>
            <a:endParaRPr lang="en-US" sz="2400" dirty="0">
              <a:solidFill>
                <a:srgbClr val="00B0F0"/>
              </a:solidFill>
            </a:endParaRPr>
          </a:p>
        </p:txBody>
      </p:sp>
    </p:spTree>
    <p:extLst>
      <p:ext uri="{BB962C8B-B14F-4D97-AF65-F5344CB8AC3E}">
        <p14:creationId xmlns:p14="http://schemas.microsoft.com/office/powerpoint/2010/main" val="236250447"/>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idx="4294967295"/>
          </p:nvPr>
        </p:nvSpPr>
        <p:spPr>
          <a:xfrm>
            <a:off x="450851" y="353959"/>
            <a:ext cx="8145462" cy="973395"/>
          </a:xfrm>
        </p:spPr>
        <p:txBody>
          <a:bodyPr>
            <a:normAutofit/>
          </a:bodyPr>
          <a:lstStyle/>
          <a:p>
            <a:pPr eaLnBrk="1" hangingPunct="1"/>
            <a:r>
              <a:rPr lang="en-US" smtClean="0">
                <a:latin typeface="Arial" charset="0"/>
              </a:rPr>
              <a:t>Instructor Materials – Chapter 5 Planning Guide</a:t>
            </a:r>
            <a:endParaRPr lang="en-US" dirty="0"/>
          </a:p>
        </p:txBody>
      </p:sp>
      <p:sp>
        <p:nvSpPr>
          <p:cNvPr id="4099" name="Rectangle 34"/>
          <p:cNvSpPr>
            <a:spLocks noGrp="1" noChangeArrowheads="1"/>
          </p:cNvSpPr>
          <p:nvPr>
            <p:ph type="body" idx="4294967295"/>
          </p:nvPr>
        </p:nvSpPr>
        <p:spPr>
          <a:xfrm>
            <a:off x="450851" y="1327354"/>
            <a:ext cx="7940675" cy="4539803"/>
          </a:xfrm>
        </p:spPr>
        <p:txBody>
          <a:bodyPr>
            <a:normAutofit/>
          </a:bodyPr>
          <a:lstStyle/>
          <a:p>
            <a:pPr marL="0" indent="0">
              <a:buNone/>
            </a:pPr>
            <a:r>
              <a:rPr lang="en-US" smtClean="0"/>
              <a:t>This PowerPoint deck is divided in two parts:</a:t>
            </a:r>
          </a:p>
          <a:p>
            <a:pPr marL="0" indent="0">
              <a:buNone/>
            </a:pPr>
            <a:r>
              <a:rPr lang="en-US" smtClean="0"/>
              <a:t>Instructor Planning Guide</a:t>
            </a:r>
          </a:p>
          <a:p>
            <a:pPr marL="0" indent="0">
              <a:buNone/>
            </a:pPr>
            <a:r>
              <a:rPr lang="en-US" smtClean="0"/>
              <a:t>Information to help you become familiar with the chapter</a:t>
            </a:r>
          </a:p>
          <a:p>
            <a:pPr marL="0" indent="0">
              <a:buNone/>
            </a:pPr>
            <a:r>
              <a:rPr lang="en-US" smtClean="0"/>
              <a:t>Teaching aids</a:t>
            </a:r>
          </a:p>
          <a:p>
            <a:pPr marL="0" indent="0">
              <a:buNone/>
            </a:pPr>
            <a:r>
              <a:rPr lang="en-US" smtClean="0"/>
              <a:t>Instructor Class Presentation</a:t>
            </a:r>
          </a:p>
          <a:p>
            <a:pPr marL="0" indent="0">
              <a:buNone/>
            </a:pPr>
            <a:r>
              <a:rPr lang="en-US" smtClean="0"/>
              <a:t>Optional slides that you can use in the classroom</a:t>
            </a:r>
          </a:p>
          <a:p>
            <a:pPr marL="0" indent="0">
              <a:buNone/>
            </a:pPr>
            <a:r>
              <a:rPr lang="en-US" smtClean="0"/>
              <a:t>Begins on slide # 11</a:t>
            </a:r>
          </a:p>
          <a:p>
            <a:pPr marL="0" indent="0">
              <a:buNone/>
            </a:pPr>
            <a:r>
              <a:rPr lang="en-US" smtClean="0"/>
              <a:t>Note: Remove the Planning Guide from this presentation before sharing with anyone.</a:t>
            </a:r>
            <a:endParaRPr lang="en-CA" dirty="0"/>
          </a:p>
        </p:txBody>
      </p:sp>
    </p:spTree>
    <p:extLst>
      <p:ext uri="{BB962C8B-B14F-4D97-AF65-F5344CB8AC3E}">
        <p14:creationId xmlns:p14="http://schemas.microsoft.com/office/powerpoint/2010/main" val="1045761936"/>
      </p:ext>
    </p:extLst>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4212371" y="3238500"/>
            <a:ext cx="4331554" cy="2838451"/>
          </a:xfrm>
          <a:prstGeom prst="rect">
            <a:avLst/>
          </a:prstGeom>
        </p:spPr>
      </p:pic>
      <p:sp>
        <p:nvSpPr>
          <p:cNvPr id="2" name="Content Placeholder 1"/>
          <p:cNvSpPr>
            <a:spLocks noGrp="1"/>
          </p:cNvSpPr>
          <p:nvPr>
            <p:ph idx="1"/>
          </p:nvPr>
        </p:nvSpPr>
        <p:spPr>
          <a:xfrm>
            <a:off x="232348" y="1302328"/>
            <a:ext cx="8733677" cy="4926405"/>
          </a:xfrm>
        </p:spPr>
        <p:txBody>
          <a:bodyPr>
            <a:normAutofit fontScale="92500" lnSpcReduction="10000"/>
          </a:bodyPr>
          <a:lstStyle/>
          <a:p>
            <a:r>
              <a:rPr lang="en-US" smtClean="0"/>
              <a:t>Shortest Path First Protocols</a:t>
            </a:r>
          </a:p>
          <a:p>
            <a:r>
              <a:rPr lang="en-US" smtClean="0"/>
              <a:t>OSPF and IS-IS</a:t>
            </a:r>
          </a:p>
          <a:p>
            <a:r>
              <a:rPr lang="en-US" smtClean="0"/>
              <a:t>Dijkstra’s Algorithm</a:t>
            </a:r>
          </a:p>
          <a:p>
            <a:r>
              <a:rPr lang="en-US" smtClean="0"/>
              <a:t>Using the diagram, determine the shortest path for the scenarios below:</a:t>
            </a:r>
          </a:p>
          <a:p>
            <a:r>
              <a:rPr lang="en-US" smtClean="0"/>
              <a:t>R1 to R4</a:t>
            </a:r>
          </a:p>
          <a:p>
            <a:r>
              <a:rPr lang="en-US" smtClean="0"/>
              <a:t>R1 to R5</a:t>
            </a:r>
          </a:p>
          <a:p>
            <a:r>
              <a:rPr lang="en-US" smtClean="0"/>
              <a:t>R2 to R3</a:t>
            </a:r>
          </a:p>
          <a:p>
            <a:r>
              <a:rPr lang="en-US" smtClean="0"/>
              <a:t>R3 to R5</a:t>
            </a:r>
          </a:p>
          <a:p>
            <a:r>
              <a:rPr lang="en-US" smtClean="0"/>
              <a:t>R4 to R2</a:t>
            </a:r>
          </a:p>
          <a:p>
            <a:r>
              <a:rPr lang="en-US" smtClean="0"/>
              <a:t>R5 to R2</a:t>
            </a:r>
          </a:p>
          <a:p>
            <a:pPr lvl="2"/>
            <a:endParaRPr lang="en-US" dirty="0"/>
          </a:p>
        </p:txBody>
      </p:sp>
      <p:sp>
        <p:nvSpPr>
          <p:cNvPr id="21505" name="Rectangle 2"/>
          <p:cNvSpPr>
            <a:spLocks noGrp="1" noChangeArrowheads="1"/>
          </p:cNvSpPr>
          <p:nvPr>
            <p:ph type="title"/>
          </p:nvPr>
        </p:nvSpPr>
        <p:spPr/>
        <p:txBody>
          <a:bodyPr>
            <a:normAutofit/>
          </a:bodyPr>
          <a:lstStyle/>
          <a:p>
            <a:r>
              <a:rPr lang="en-US" sz="1800" smtClean="0"/>
              <a:t>Link-State Dynamic Routing</a:t>
            </a:r>
            <a:br>
              <a:rPr lang="en-US" sz="1800" smtClean="0"/>
            </a:br>
            <a:r>
              <a:rPr lang="en-US" sz="1800" smtClean="0"/>
              <a:t>Link-State Routing Protocol Operation</a:t>
            </a:r>
            <a:endParaRPr lang="en-US" dirty="0"/>
          </a:p>
        </p:txBody>
      </p:sp>
    </p:spTree>
    <p:extLst>
      <p:ext uri="{BB962C8B-B14F-4D97-AF65-F5344CB8AC3E}">
        <p14:creationId xmlns:p14="http://schemas.microsoft.com/office/powerpoint/2010/main" val="3707215115"/>
      </p:ext>
    </p:extLst>
  </p:cSld>
  <p:clrMapOvr>
    <a:masterClrMapping/>
  </p:clrMapOvr>
  <p:transition spd="med">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Link-State Dynamic Routing</a:t>
            </a:r>
            <a:br>
              <a:rPr lang="en-US" sz="1800" smtClean="0"/>
            </a:br>
            <a:r>
              <a:rPr lang="en-US" sz="1800" smtClean="0"/>
              <a:t>Link-State Updates</a:t>
            </a:r>
            <a:endParaRPr lang="en-US" dirty="0"/>
          </a:p>
        </p:txBody>
      </p:sp>
      <p:sp>
        <p:nvSpPr>
          <p:cNvPr id="2" name="Content Placeholder 1"/>
          <p:cNvSpPr>
            <a:spLocks noGrp="1"/>
          </p:cNvSpPr>
          <p:nvPr>
            <p:ph idx="1"/>
          </p:nvPr>
        </p:nvSpPr>
        <p:spPr>
          <a:xfrm>
            <a:off x="232348" y="1232593"/>
            <a:ext cx="8733677" cy="5426624"/>
          </a:xfrm>
        </p:spPr>
        <p:txBody>
          <a:bodyPr>
            <a:normAutofit fontScale="77500" lnSpcReduction="20000"/>
          </a:bodyPr>
          <a:lstStyle/>
          <a:p>
            <a:r>
              <a:rPr lang="en-US" smtClean="0"/>
              <a:t>Link-State Routing Process</a:t>
            </a:r>
          </a:p>
          <a:p>
            <a:r>
              <a:rPr lang="en-US" smtClean="0"/>
              <a:t>Each router learns its own links and directly connected networks</a:t>
            </a:r>
          </a:p>
          <a:p>
            <a:r>
              <a:rPr lang="en-US" smtClean="0"/>
              <a:t>Each router discovers its neighbors on directly connected networks with Hello packets.</a:t>
            </a:r>
          </a:p>
          <a:p>
            <a:r>
              <a:rPr lang="en-US" smtClean="0"/>
              <a:t>Each router builds a link-state packet containing the state of each directly connected link.</a:t>
            </a:r>
          </a:p>
          <a:p>
            <a:r>
              <a:rPr lang="en-US" smtClean="0"/>
              <a:t>Each router floods the LSP to all neighbors, who then store all LSPs received in a database.</a:t>
            </a:r>
          </a:p>
          <a:p>
            <a:r>
              <a:rPr lang="en-US" smtClean="0"/>
              <a:t>Each router uses the database to construct a complete map of the topology and computes the best path to each destination network.</a:t>
            </a:r>
          </a:p>
          <a:p>
            <a:r>
              <a:rPr lang="en-US" smtClean="0"/>
              <a:t>SPF Tree</a:t>
            </a:r>
          </a:p>
          <a:p>
            <a:r>
              <a:rPr lang="en-US" smtClean="0"/>
              <a:t>Each router in the routing area uses the link-state database and SPF algorithm to construct the SPF tree.</a:t>
            </a:r>
          </a:p>
          <a:p>
            <a:r>
              <a:rPr lang="en-US" smtClean="0"/>
              <a:t>Each router constructs its own SPF tree independently from all other routers.</a:t>
            </a:r>
          </a:p>
          <a:p>
            <a:r>
              <a:rPr lang="en-US" smtClean="0"/>
              <a:t>The SPF trees must be identical on all routers.</a:t>
            </a:r>
          </a:p>
          <a:p>
            <a:r>
              <a:rPr lang="en-US" smtClean="0"/>
              <a:t>The paths are added to the routing table.</a:t>
            </a:r>
            <a:endParaRPr lang="en-US" dirty="0"/>
          </a:p>
        </p:txBody>
      </p:sp>
    </p:spTree>
    <p:extLst>
      <p:ext uri="{BB962C8B-B14F-4D97-AF65-F5344CB8AC3E}">
        <p14:creationId xmlns:p14="http://schemas.microsoft.com/office/powerpoint/2010/main" val="4142609050"/>
      </p:ext>
    </p:extLst>
  </p:cSld>
  <p:clrMapOvr>
    <a:masterClrMapping/>
  </p:clrMapOvr>
  <p:transition spd="med">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Link-State Dynamic Routing</a:t>
            </a:r>
            <a:br>
              <a:rPr lang="en-US" sz="1800" smtClean="0"/>
            </a:br>
            <a:r>
              <a:rPr lang="en-US" sz="1800" smtClean="0"/>
              <a:t>Link-State Routing Protocol Benefits</a:t>
            </a:r>
            <a:endParaRPr lang="en-US" dirty="0"/>
          </a:p>
        </p:txBody>
      </p:sp>
      <p:sp>
        <p:nvSpPr>
          <p:cNvPr id="2" name="Content Placeholder 1"/>
          <p:cNvSpPr>
            <a:spLocks noGrp="1"/>
          </p:cNvSpPr>
          <p:nvPr>
            <p:ph idx="1"/>
          </p:nvPr>
        </p:nvSpPr>
        <p:spPr>
          <a:xfrm>
            <a:off x="213107" y="1232591"/>
            <a:ext cx="8733677" cy="5406747"/>
          </a:xfrm>
        </p:spPr>
        <p:txBody>
          <a:bodyPr>
            <a:normAutofit fontScale="92500" lnSpcReduction="20000"/>
          </a:bodyPr>
          <a:lstStyle/>
          <a:p>
            <a:r>
              <a:rPr lang="en-US" smtClean="0"/>
              <a:t>Advantages</a:t>
            </a:r>
          </a:p>
          <a:p>
            <a:r>
              <a:rPr lang="en-US" smtClean="0"/>
              <a:t>Builds a complete topological map of the network to determine the shortest path</a:t>
            </a:r>
          </a:p>
          <a:p>
            <a:r>
              <a:rPr lang="en-US" smtClean="0"/>
              <a:t>Floods the LSP immediately to achieve faster converge</a:t>
            </a:r>
          </a:p>
          <a:p>
            <a:r>
              <a:rPr lang="en-US" smtClean="0"/>
              <a:t>Only sends out LSP with new information when there is a change in the topology</a:t>
            </a:r>
          </a:p>
          <a:p>
            <a:r>
              <a:rPr lang="en-US" smtClean="0"/>
              <a:t>Uses the concept of areas and allows for summarization.</a:t>
            </a:r>
          </a:p>
          <a:p>
            <a:r>
              <a:rPr lang="en-US" smtClean="0"/>
              <a:t>Disadvantages</a:t>
            </a:r>
          </a:p>
          <a:p>
            <a:r>
              <a:rPr lang="en-US" smtClean="0"/>
              <a:t>Requires additional memory to maintain the database and SPF tree</a:t>
            </a:r>
          </a:p>
          <a:p>
            <a:r>
              <a:rPr lang="en-US" smtClean="0"/>
              <a:t>Requires more CPU processing to calculate the SPF algorithm and create a complete map of the topology</a:t>
            </a:r>
          </a:p>
          <a:p>
            <a:r>
              <a:rPr lang="en-US" smtClean="0"/>
              <a:t>Requires more bandwidth during initial startups of the routers and could be an issue on unstable networks</a:t>
            </a:r>
          </a:p>
          <a:p>
            <a:endParaRPr lang="en-US" dirty="0"/>
          </a:p>
        </p:txBody>
      </p:sp>
    </p:spTree>
    <p:extLst>
      <p:ext uri="{BB962C8B-B14F-4D97-AF65-F5344CB8AC3E}">
        <p14:creationId xmlns:p14="http://schemas.microsoft.com/office/powerpoint/2010/main" val="1035404035"/>
      </p:ext>
    </p:extLst>
  </p:cSld>
  <p:clrMapOvr>
    <a:masterClrMapping/>
  </p:clrMapOvr>
  <p:transition spd="med">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105836" y="2263775"/>
            <a:ext cx="4358524" cy="1481138"/>
          </a:xfrm>
        </p:spPr>
        <p:txBody>
          <a:bodyPr>
            <a:normAutofit/>
          </a:bodyPr>
          <a:lstStyle/>
          <a:p>
            <a:pPr eaLnBrk="1" hangingPunct="1"/>
            <a:r>
              <a:rPr lang="en-US" sz="2400" smtClean="0"/>
              <a:t>5.4 Chapter Summary</a:t>
            </a:r>
            <a:endParaRPr lang="en-US" sz="2400" dirty="0"/>
          </a:p>
        </p:txBody>
      </p:sp>
    </p:spTree>
    <p:extLst>
      <p:ext uri="{BB962C8B-B14F-4D97-AF65-F5344CB8AC3E}">
        <p14:creationId xmlns:p14="http://schemas.microsoft.com/office/powerpoint/2010/main" val="1818553580"/>
      </p:ext>
    </p:extLst>
  </p:cSld>
  <p:clrMapOvr>
    <a:masterClrMapping/>
  </p:clrMapOvr>
  <p:transition>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
          <p:cNvSpPr txBox="1">
            <a:spLocks/>
          </p:cNvSpPr>
          <p:nvPr/>
        </p:nvSpPr>
        <p:spPr bwMode="auto">
          <a:xfrm>
            <a:off x="193868" y="1232591"/>
            <a:ext cx="8600517" cy="5386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normAutofit fontScale="92500" lnSpcReduction="10000"/>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r>
              <a:rPr lang="en-US" sz="1600" smtClean="0"/>
              <a:t>Dynamic routing protocols are used by routers to facilitate the exchange of routing information between routers. They are used to discover remote networks, maintain up-to-date routing information, choose the best path to destination networks and has the ability to find a new best path when the topology changes.</a:t>
            </a:r>
          </a:p>
          <a:p>
            <a:r>
              <a:rPr lang="en-US" sz="1600" smtClean="0"/>
              <a:t>Dynamic routing protocols require more CPU and bandwidth resources.</a:t>
            </a:r>
          </a:p>
          <a:p>
            <a:r>
              <a:rPr lang="en-US" sz="1600" smtClean="0"/>
              <a:t>Networks typically use a combination of both static and dynamic routing. Dynamic routing is the best choice for large networks and static routing is better for stub networks.</a:t>
            </a:r>
          </a:p>
          <a:p>
            <a:r>
              <a:rPr lang="en-US" sz="1600" smtClean="0"/>
              <a:t>The process of bringing all routing tables to a state of consistency, where all of the routers in the same routing domain or area have complete and accurate information about the network, is called convergence. Some routing protocols converge faster than others.</a:t>
            </a:r>
          </a:p>
          <a:p>
            <a:r>
              <a:rPr lang="en-US" sz="1600" smtClean="0"/>
              <a:t>Metrics are used by routing protocols to determine the best path or shortest path to reach a destination network. </a:t>
            </a:r>
          </a:p>
          <a:p>
            <a:r>
              <a:rPr lang="en-US" sz="1600" smtClean="0"/>
              <a:t>Distance vector protocols do not have the actual map of the network topology. The routers only have knowledge reach remote networks through the neighbors. Periodic updates are send to keep the routing tables up-to date. Modern distance vector protocols are RIPv2, RIPng and EIGRP. </a:t>
            </a:r>
          </a:p>
          <a:p>
            <a:r>
              <a:rPr lang="en-US" sz="1600" smtClean="0"/>
              <a:t>A router configured with a link-state routing protocol can create a complete view or topology of the network by gathering information from all of the other routers. This information is collected using link-state packets (LSPs). Updates are send when topology changes.</a:t>
            </a:r>
          </a:p>
          <a:p>
            <a:r>
              <a:rPr lang="en-US" sz="1600" smtClean="0"/>
              <a:t>Link-state routing protocols apply Dijkstra’s algorithm to calculate the best path route. The algorithm is commonly referred to as the shortest path first (SPF) algorithm. This algorithm uses accumulated costs along each path, from source to destination, to determine the total cost of a route. The link-state routing protocols are IS-IS and OSPF.</a:t>
            </a:r>
          </a:p>
          <a:p>
            <a:endParaRPr lang="en-US" sz="1600" dirty="0"/>
          </a:p>
        </p:txBody>
      </p:sp>
      <p:sp>
        <p:nvSpPr>
          <p:cNvPr id="21505" name="Rectangle 2"/>
          <p:cNvSpPr>
            <a:spLocks noGrp="1" noChangeArrowheads="1"/>
          </p:cNvSpPr>
          <p:nvPr>
            <p:ph type="title"/>
          </p:nvPr>
        </p:nvSpPr>
        <p:spPr/>
        <p:txBody>
          <a:bodyPr>
            <a:normAutofit/>
          </a:bodyPr>
          <a:lstStyle/>
          <a:p>
            <a:pPr eaLnBrk="1" hangingPunct="1"/>
            <a:r>
              <a:rPr lang="en-US" sz="1800" smtClean="0">
                <a:latin typeface="Arial" charset="0"/>
              </a:rPr>
              <a:t>Chapter Summary</a:t>
            </a:r>
            <a:br>
              <a:rPr lang="en-US" sz="1800" smtClean="0">
                <a:latin typeface="Arial" charset="0"/>
              </a:rPr>
            </a:br>
            <a:r>
              <a:rPr lang="en-US" sz="1800" smtClean="0">
                <a:latin typeface="Arial" charset="0"/>
              </a:rPr>
              <a:t>Summary</a:t>
            </a:r>
            <a:endParaRPr lang="en-US" dirty="0">
              <a:latin typeface="Arial" charset="0"/>
            </a:endParaRPr>
          </a:p>
        </p:txBody>
      </p:sp>
    </p:spTree>
    <p:extLst>
      <p:ext uri="{BB962C8B-B14F-4D97-AF65-F5344CB8AC3E}">
        <p14:creationId xmlns:p14="http://schemas.microsoft.com/office/powerpoint/2010/main" val="2497760924"/>
      </p:ext>
    </p:extLst>
  </p:cSld>
  <p:clrMapOvr>
    <a:masterClrMapping/>
  </p:clrMapOvr>
  <p:transition spd="med">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ctr"/>
          <a:lstStyle/>
          <a:p>
            <a:endParaRPr lang="en-US"/>
          </a:p>
        </p:txBody>
      </p:sp>
      <p:pic>
        <p:nvPicPr>
          <p:cNvPr id="121858" name="Picture 3" descr="CNA_largo-onwhite"/>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7036819"/>
      </p:ext>
    </p:extLst>
  </p:cSld>
  <p:clrMapOvr>
    <a:masterClrMapping/>
  </p:clrMapOvr>
  <p:transition spd="med">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9" descr="Cisco_WHT_Logo.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2619375"/>
            <a:ext cx="2400300" cy="126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spTree>
    <p:extLst>
      <p:ext uri="{BB962C8B-B14F-4D97-AF65-F5344CB8AC3E}">
        <p14:creationId xmlns:p14="http://schemas.microsoft.com/office/powerpoint/2010/main" val="725382621"/>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tangle 33"/>
          <p:cNvSpPr txBox="1">
            <a:spLocks noChangeArrowheads="1"/>
          </p:cNvSpPr>
          <p:nvPr/>
        </p:nvSpPr>
        <p:spPr bwMode="white">
          <a:xfrm>
            <a:off x="311148" y="2155592"/>
            <a:ext cx="4189413" cy="1838248"/>
          </a:xfrm>
          <a:prstGeom prst="rect">
            <a:avLst/>
          </a:prstGeom>
          <a:noFill/>
          <a:ln w="9525" algn="ctr">
            <a:noFill/>
            <a:miter lim="800000"/>
            <a:headEnd/>
            <a:tailEnd/>
          </a:ln>
        </p:spPr>
        <p:txBody>
          <a:bodyPr lIns="82124" tIns="41061" rIns="82124" bIns="41061" anchor="ctr">
            <a:normAutofit/>
          </a:bodyPr>
          <a:lstStyle/>
          <a:p>
            <a:pPr algn="l" defTabSz="814388">
              <a:lnSpc>
                <a:spcPct val="90000"/>
              </a:lnSpc>
              <a:defRPr/>
            </a:pPr>
            <a:r>
              <a:rPr lang="en-US" b="0" kern="0" smtClean="0">
                <a:solidFill>
                  <a:schemeClr val="bg1"/>
                </a:solidFill>
                <a:latin typeface="+mj-lt"/>
                <a:ea typeface="+mj-ea"/>
                <a:cs typeface="+mj-cs"/>
              </a:rPr>
              <a:t>Scaling Network</a:t>
            </a:r>
          </a:p>
          <a:p>
            <a:pPr algn="l" defTabSz="814388">
              <a:lnSpc>
                <a:spcPct val="90000"/>
              </a:lnSpc>
              <a:defRPr/>
            </a:pPr>
            <a:r>
              <a:rPr lang="en-US" b="0" kern="0" smtClean="0">
                <a:solidFill>
                  <a:schemeClr val="bg1"/>
                </a:solidFill>
                <a:latin typeface="+mj-lt"/>
                <a:ea typeface="+mj-ea"/>
                <a:cs typeface="+mj-cs"/>
              </a:rPr>
              <a:t>Planning Guide</a:t>
            </a:r>
          </a:p>
          <a:p>
            <a:pPr algn="l" defTabSz="814388">
              <a:lnSpc>
                <a:spcPct val="90000"/>
              </a:lnSpc>
              <a:defRPr/>
            </a:pPr>
            <a:r>
              <a:rPr lang="en-US" b="0" kern="0" smtClean="0">
                <a:solidFill>
                  <a:schemeClr val="bg1"/>
                </a:solidFill>
                <a:latin typeface="+mj-lt"/>
                <a:ea typeface="+mj-ea"/>
                <a:cs typeface="+mj-cs"/>
              </a:rPr>
              <a:t>Chapter 5: Dynamic Routing</a:t>
            </a:r>
            <a:endParaRPr lang="en-US" b="0" kern="0" dirty="0">
              <a:solidFill>
                <a:srgbClr val="00B0F0"/>
              </a:solidFill>
              <a:latin typeface="+mj-lt"/>
              <a:ea typeface="+mj-ea"/>
              <a:cs typeface="+mj-cs"/>
            </a:endParaRPr>
          </a:p>
        </p:txBody>
      </p:sp>
    </p:spTree>
    <p:extLst>
      <p:ext uri="{BB962C8B-B14F-4D97-AF65-F5344CB8AC3E}">
        <p14:creationId xmlns:p14="http://schemas.microsoft.com/office/powerpoint/2010/main" val="3725981340"/>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497150" y="352583"/>
            <a:ext cx="8145462" cy="838200"/>
          </a:xfrm>
        </p:spPr>
        <p:txBody>
          <a:bodyPr>
            <a:normAutofit/>
          </a:bodyPr>
          <a:lstStyle/>
          <a:p>
            <a:pPr eaLnBrk="1" hangingPunct="1"/>
            <a:r>
              <a:rPr lang="en-US" smtClean="0"/>
              <a:t>Chapter 5: Activities</a:t>
            </a:r>
            <a:endParaRPr lang="en-US" dirty="0"/>
          </a:p>
        </p:txBody>
      </p:sp>
      <p:sp>
        <p:nvSpPr>
          <p:cNvPr id="6147" name="Rectangle 34"/>
          <p:cNvSpPr>
            <a:spLocks noGrp="1" noChangeArrowheads="1"/>
          </p:cNvSpPr>
          <p:nvPr>
            <p:ph type="body" idx="4294967295"/>
          </p:nvPr>
        </p:nvSpPr>
        <p:spPr>
          <a:xfrm>
            <a:off x="497150" y="1190783"/>
            <a:ext cx="7940675" cy="4605454"/>
          </a:xfrm>
        </p:spPr>
        <p:txBody>
          <a:bodyPr>
            <a:normAutofit/>
          </a:bodyPr>
          <a:lstStyle/>
          <a:p>
            <a:pPr marL="0" indent="0" eaLnBrk="1" hangingPunct="1">
              <a:spcBef>
                <a:spcPct val="30000"/>
              </a:spcBef>
              <a:buNone/>
            </a:pPr>
            <a:r>
              <a:rPr lang="en-US" sz="2000" smtClean="0"/>
              <a:t>What activities are associated with this chapter?</a:t>
            </a:r>
          </a:p>
          <a:p>
            <a:pPr marL="0" indent="0" eaLnBrk="1" hangingPunct="1">
              <a:spcBef>
                <a:spcPct val="30000"/>
              </a:spcBef>
              <a:buNone/>
            </a:pPr>
            <a:endParaRPr lang="en-US" sz="2000" smtClean="0"/>
          </a:p>
          <a:p>
            <a:pPr marL="0" indent="0" eaLnBrk="1" hangingPunct="1">
              <a:spcBef>
                <a:spcPct val="30000"/>
              </a:spcBef>
              <a:buNone/>
            </a:pPr>
            <a:endParaRPr lang="en-US" sz="2000" smtClean="0"/>
          </a:p>
          <a:p>
            <a:pPr marL="119063" indent="0" eaLnBrk="1" hangingPunct="1">
              <a:spcBef>
                <a:spcPct val="30000"/>
              </a:spcBef>
              <a:buNone/>
            </a:pPr>
            <a:endParaRPr lang="en-US" sz="2000" dirty="0"/>
          </a:p>
        </p:txBody>
      </p:sp>
      <p:graphicFrame>
        <p:nvGraphicFramePr>
          <p:cNvPr id="2" name="Table 1"/>
          <p:cNvGraphicFramePr>
            <a:graphicFrameLocks noGrp="1"/>
          </p:cNvGraphicFramePr>
          <p:nvPr>
            <p:extLst>
              <p:ext uri="{D42A27DB-BD31-4B8C-83A1-F6EECF244321}">
                <p14:modId xmlns:p14="http://schemas.microsoft.com/office/powerpoint/2010/main" val="2012273789"/>
              </p:ext>
            </p:extLst>
          </p:nvPr>
        </p:nvGraphicFramePr>
        <p:xfrm>
          <a:off x="497150" y="1749286"/>
          <a:ext cx="8145463" cy="4007376"/>
        </p:xfrm>
        <a:graphic>
          <a:graphicData uri="http://schemas.openxmlformats.org/drawingml/2006/table">
            <a:tbl>
              <a:tblPr firstRow="1" bandRow="1">
                <a:tableStyleId>{5C22544A-7EE6-4342-B048-85BDC9FD1C3A}</a:tableStyleId>
              </a:tblPr>
              <a:tblGrid>
                <a:gridCol w="930906">
                  <a:extLst>
                    <a:ext uri="{9D8B030D-6E8A-4147-A177-3AD203B41FA5}">
                      <a16:colId xmlns:a16="http://schemas.microsoft.com/office/drawing/2014/main" val="20000"/>
                    </a:ext>
                  </a:extLst>
                </a:gridCol>
                <a:gridCol w="1455231">
                  <a:extLst>
                    <a:ext uri="{9D8B030D-6E8A-4147-A177-3AD203B41FA5}">
                      <a16:colId xmlns:a16="http://schemas.microsoft.com/office/drawing/2014/main" val="20001"/>
                    </a:ext>
                  </a:extLst>
                </a:gridCol>
                <a:gridCol w="3902524">
                  <a:extLst>
                    <a:ext uri="{9D8B030D-6E8A-4147-A177-3AD203B41FA5}">
                      <a16:colId xmlns:a16="http://schemas.microsoft.com/office/drawing/2014/main" val="20002"/>
                    </a:ext>
                  </a:extLst>
                </a:gridCol>
                <a:gridCol w="1856802">
                  <a:extLst>
                    <a:ext uri="{9D8B030D-6E8A-4147-A177-3AD203B41FA5}">
                      <a16:colId xmlns:a16="http://schemas.microsoft.com/office/drawing/2014/main" val="2139030064"/>
                    </a:ext>
                  </a:extLst>
                </a:gridCol>
              </a:tblGrid>
              <a:tr h="581153">
                <a:tc>
                  <a:txBody>
                    <a:bodyPr/>
                    <a:lstStyle/>
                    <a:p>
                      <a:pPr algn="ctr"/>
                      <a:r>
                        <a:rPr lang="en-US" dirty="0"/>
                        <a:t>Page #</a:t>
                      </a:r>
                    </a:p>
                  </a:txBody>
                  <a:tcPr anchor="ctr"/>
                </a:tc>
                <a:tc>
                  <a:txBody>
                    <a:bodyPr/>
                    <a:lstStyle/>
                    <a:p>
                      <a:pPr algn="ctr"/>
                      <a:r>
                        <a:rPr lang="en-US" dirty="0"/>
                        <a:t>Activity Type</a:t>
                      </a:r>
                    </a:p>
                  </a:txBody>
                  <a:tcPr anchor="ctr"/>
                </a:tc>
                <a:tc>
                  <a:txBody>
                    <a:bodyPr/>
                    <a:lstStyle/>
                    <a:p>
                      <a:pPr algn="ctr"/>
                      <a:r>
                        <a:rPr lang="en-US" dirty="0"/>
                        <a:t>Activity Name</a:t>
                      </a:r>
                    </a:p>
                  </a:txBody>
                  <a:tcPr anchor="ctr"/>
                </a:tc>
                <a:tc>
                  <a:txBody>
                    <a:bodyPr/>
                    <a:lstStyle/>
                    <a:p>
                      <a:pPr algn="ctr"/>
                      <a:r>
                        <a:rPr lang="en-US" dirty="0"/>
                        <a:t>Optional?</a:t>
                      </a:r>
                    </a:p>
                  </a:txBody>
                  <a:tcPr anchor="ctr"/>
                </a:tc>
                <a:extLst>
                  <a:ext uri="{0D108BD9-81ED-4DB2-BD59-A6C34878D82A}">
                    <a16:rowId xmlns:a16="http://schemas.microsoft.com/office/drawing/2014/main" val="10000"/>
                  </a:ext>
                </a:extLst>
              </a:tr>
              <a:tr h="356142">
                <a:tc>
                  <a:txBody>
                    <a:bodyPr/>
                    <a:lstStyle/>
                    <a:p>
                      <a:pPr algn="ctr"/>
                      <a:r>
                        <a:rPr lang="en-US" sz="1400" dirty="0">
                          <a:solidFill>
                            <a:schemeClr val="tx1"/>
                          </a:solidFill>
                        </a:rPr>
                        <a:t>5.0.1.2</a:t>
                      </a:r>
                    </a:p>
                  </a:txBody>
                  <a:tcPr anchor="ctr"/>
                </a:tc>
                <a:tc>
                  <a:txBody>
                    <a:bodyPr/>
                    <a:lstStyle/>
                    <a:p>
                      <a:pPr algn="ctr"/>
                      <a:r>
                        <a:rPr lang="en-US" sz="1400" dirty="0">
                          <a:solidFill>
                            <a:schemeClr val="tx1"/>
                          </a:solidFill>
                        </a:rPr>
                        <a:t>Class Activity</a:t>
                      </a:r>
                    </a:p>
                  </a:txBody>
                  <a:tcPr anchor="ctr"/>
                </a:tc>
                <a:tc>
                  <a:txBody>
                    <a:bodyPr/>
                    <a:lstStyle/>
                    <a:p>
                      <a:r>
                        <a:rPr lang="en-US" sz="1400" dirty="0">
                          <a:solidFill>
                            <a:schemeClr val="tx1"/>
                          </a:solidFill>
                        </a:rPr>
                        <a:t>How Much Does This Cost?</a:t>
                      </a:r>
                    </a:p>
                  </a:txBody>
                  <a:tcPr anchor="ctr"/>
                </a:tc>
                <a:tc>
                  <a:txBody>
                    <a:bodyPr/>
                    <a:lstStyle/>
                    <a:p>
                      <a:r>
                        <a:rPr lang="en-US" sz="1400" dirty="0">
                          <a:solidFill>
                            <a:schemeClr val="tx1"/>
                          </a:solidFill>
                        </a:rPr>
                        <a:t>Optional</a:t>
                      </a:r>
                    </a:p>
                  </a:txBody>
                  <a:tcPr anchor="ctr"/>
                </a:tc>
                <a:extLst>
                  <a:ext uri="{0D108BD9-81ED-4DB2-BD59-A6C34878D82A}">
                    <a16:rowId xmlns:a16="http://schemas.microsoft.com/office/drawing/2014/main" val="2447402271"/>
                  </a:ext>
                </a:extLst>
              </a:tr>
              <a:tr h="356142">
                <a:tc>
                  <a:txBody>
                    <a:bodyPr/>
                    <a:lstStyle/>
                    <a:p>
                      <a:pPr algn="ctr"/>
                      <a:r>
                        <a:rPr lang="en-US" sz="1400" dirty="0">
                          <a:solidFill>
                            <a:schemeClr val="tx1"/>
                          </a:solidFill>
                        </a:rPr>
                        <a:t>5.1.1.9</a:t>
                      </a:r>
                    </a:p>
                  </a:txBody>
                  <a:tcPr anchor="ctr"/>
                </a:tc>
                <a:tc>
                  <a:txBody>
                    <a:bodyPr/>
                    <a:lstStyle/>
                    <a:p>
                      <a:pPr algn="ctr"/>
                      <a:r>
                        <a:rPr lang="en-US" sz="1400" baseline="0" dirty="0">
                          <a:solidFill>
                            <a:schemeClr val="tx1"/>
                          </a:solidFill>
                        </a:rPr>
                        <a:t>Activity</a:t>
                      </a:r>
                      <a:endParaRPr lang="en-US" sz="1400" dirty="0">
                        <a:solidFill>
                          <a:schemeClr val="tx1"/>
                        </a:solidFill>
                      </a:endParaRPr>
                    </a:p>
                  </a:txBody>
                  <a:tcPr anchor="ctr"/>
                </a:tc>
                <a:tc>
                  <a:txBody>
                    <a:bodyPr/>
                    <a:lstStyle/>
                    <a:p>
                      <a:r>
                        <a:rPr lang="en-US" sz="1400" dirty="0">
                          <a:solidFill>
                            <a:schemeClr val="tx1"/>
                          </a:solidFill>
                        </a:rPr>
                        <a:t>Classify Dynamic Routing Protocols</a:t>
                      </a:r>
                    </a:p>
                  </a:txBody>
                  <a:tcPr anchor="ctr"/>
                </a:tc>
                <a:tc>
                  <a:txBody>
                    <a:bodyPr/>
                    <a:lstStyle/>
                    <a:p>
                      <a:r>
                        <a:rPr lang="en-US" sz="1400" dirty="0">
                          <a:solidFill>
                            <a:schemeClr val="tx1"/>
                          </a:solidFill>
                        </a:rPr>
                        <a:t>-</a:t>
                      </a:r>
                    </a:p>
                  </a:txBody>
                  <a:tcPr anchor="ctr"/>
                </a:tc>
                <a:extLst>
                  <a:ext uri="{0D108BD9-81ED-4DB2-BD59-A6C34878D82A}">
                    <a16:rowId xmlns:a16="http://schemas.microsoft.com/office/drawing/2014/main" val="10001"/>
                  </a:ext>
                </a:extLst>
              </a:tr>
              <a:tr h="356142">
                <a:tc>
                  <a:txBody>
                    <a:bodyPr/>
                    <a:lstStyle/>
                    <a:p>
                      <a:pPr algn="ctr"/>
                      <a:r>
                        <a:rPr lang="en-US" sz="1400" dirty="0">
                          <a:solidFill>
                            <a:schemeClr val="tx1"/>
                          </a:solidFill>
                        </a:rPr>
                        <a:t>5.1.1.10</a:t>
                      </a:r>
                    </a:p>
                  </a:txBody>
                  <a:tcPr anchor="ctr"/>
                </a:tc>
                <a:tc>
                  <a:txBody>
                    <a:bodyPr/>
                    <a:lstStyle/>
                    <a:p>
                      <a:pPr algn="ctr"/>
                      <a:r>
                        <a:rPr lang="en-US" sz="1400" baseline="0" dirty="0">
                          <a:solidFill>
                            <a:schemeClr val="tx1"/>
                          </a:solidFill>
                        </a:rPr>
                        <a:t>Activity</a:t>
                      </a:r>
                      <a:endParaRPr lang="en-US" sz="1400" dirty="0">
                        <a:solidFill>
                          <a:schemeClr val="tx1"/>
                        </a:solidFill>
                      </a:endParaRPr>
                    </a:p>
                  </a:txBody>
                  <a:tcPr anchor="ctr"/>
                </a:tc>
                <a:tc>
                  <a:txBody>
                    <a:bodyPr/>
                    <a:lstStyle/>
                    <a:p>
                      <a:r>
                        <a:rPr lang="en-US" sz="1400" dirty="0">
                          <a:solidFill>
                            <a:schemeClr val="tx1"/>
                          </a:solidFill>
                        </a:rPr>
                        <a:t>Compare</a:t>
                      </a:r>
                      <a:r>
                        <a:rPr lang="en-US" sz="1400" baseline="0" dirty="0">
                          <a:solidFill>
                            <a:schemeClr val="tx1"/>
                          </a:solidFill>
                        </a:rPr>
                        <a:t> Routing Protocols</a:t>
                      </a:r>
                      <a:endParaRPr lang="en-US" sz="1400" dirty="0">
                        <a:solidFill>
                          <a:schemeClr val="tx1"/>
                        </a:solidFill>
                      </a:endParaRPr>
                    </a:p>
                  </a:txBody>
                  <a:tcPr anchor="ctr"/>
                </a:tc>
                <a:tc>
                  <a:txBody>
                    <a:bodyPr/>
                    <a:lstStyle/>
                    <a:p>
                      <a:r>
                        <a:rPr lang="en-US" sz="1400" dirty="0">
                          <a:solidFill>
                            <a:schemeClr val="tx1"/>
                          </a:solidFill>
                        </a:rPr>
                        <a:t>-</a:t>
                      </a:r>
                    </a:p>
                  </a:txBody>
                  <a:tcPr anchor="ctr"/>
                </a:tc>
                <a:extLst>
                  <a:ext uri="{0D108BD9-81ED-4DB2-BD59-A6C34878D82A}">
                    <a16:rowId xmlns:a16="http://schemas.microsoft.com/office/drawing/2014/main" val="10002"/>
                  </a:ext>
                </a:extLst>
              </a:tr>
              <a:tr h="356142">
                <a:tc>
                  <a:txBody>
                    <a:bodyPr/>
                    <a:lstStyle/>
                    <a:p>
                      <a:pPr algn="ctr"/>
                      <a:r>
                        <a:rPr lang="en-US" sz="1400" dirty="0">
                          <a:solidFill>
                            <a:schemeClr val="tx1"/>
                          </a:solidFill>
                        </a:rPr>
                        <a:t>5.1.1.11</a:t>
                      </a:r>
                    </a:p>
                  </a:txBody>
                  <a:tcPr anchor="ctr"/>
                </a:tc>
                <a:tc>
                  <a:txBody>
                    <a:bodyPr/>
                    <a:lstStyle/>
                    <a:p>
                      <a:pPr algn="ctr"/>
                      <a:r>
                        <a:rPr lang="en-US" sz="1400" dirty="0">
                          <a:solidFill>
                            <a:schemeClr val="tx1"/>
                          </a:solidFill>
                        </a:rPr>
                        <a:t>Activity</a:t>
                      </a:r>
                    </a:p>
                  </a:txBody>
                  <a:tcPr anchor="ctr"/>
                </a:tc>
                <a:tc>
                  <a:txBody>
                    <a:bodyPr/>
                    <a:lstStyle/>
                    <a:p>
                      <a:r>
                        <a:rPr lang="en-US" sz="1400" dirty="0">
                          <a:solidFill>
                            <a:schemeClr val="tx1"/>
                          </a:solidFill>
                        </a:rPr>
                        <a:t>Match the Metric to the Protocol</a:t>
                      </a:r>
                    </a:p>
                  </a:txBody>
                  <a:tcPr anchor="ctr"/>
                </a:tc>
                <a:tc>
                  <a:txBody>
                    <a:bodyPr/>
                    <a:lstStyle/>
                    <a:p>
                      <a:r>
                        <a:rPr lang="en-US" sz="1400" dirty="0">
                          <a:solidFill>
                            <a:schemeClr val="tx1"/>
                          </a:solidFill>
                        </a:rPr>
                        <a:t>-</a:t>
                      </a:r>
                    </a:p>
                  </a:txBody>
                  <a:tcPr anchor="ctr"/>
                </a:tc>
                <a:extLst>
                  <a:ext uri="{0D108BD9-81ED-4DB2-BD59-A6C34878D82A}">
                    <a16:rowId xmlns:a16="http://schemas.microsoft.com/office/drawing/2014/main" val="10003"/>
                  </a:ext>
                </a:extLst>
              </a:tr>
              <a:tr h="356142">
                <a:tc>
                  <a:txBody>
                    <a:bodyPr/>
                    <a:lstStyle/>
                    <a:p>
                      <a:pPr algn="ctr"/>
                      <a:r>
                        <a:rPr lang="en-US" sz="1400" dirty="0">
                          <a:solidFill>
                            <a:schemeClr val="tx1"/>
                          </a:solidFill>
                        </a:rPr>
                        <a:t>5.2.1.6</a:t>
                      </a:r>
                    </a:p>
                  </a:txBody>
                  <a:tcPr anchor="ctr"/>
                </a:tc>
                <a:tc>
                  <a:txBody>
                    <a:bodyPr/>
                    <a:lstStyle/>
                    <a:p>
                      <a:pPr algn="ctr"/>
                      <a:r>
                        <a:rPr lang="en-US" sz="1400" dirty="0">
                          <a:solidFill>
                            <a:schemeClr val="tx1"/>
                          </a:solidFill>
                        </a:rPr>
                        <a:t>Packet Tracer</a:t>
                      </a:r>
                    </a:p>
                  </a:txBody>
                  <a:tcPr anchor="ctr"/>
                </a:tc>
                <a:tc>
                  <a:txBody>
                    <a:bodyPr/>
                    <a:lstStyle/>
                    <a:p>
                      <a:r>
                        <a:rPr lang="en-US" sz="1400" dirty="0">
                          <a:solidFill>
                            <a:schemeClr val="tx1"/>
                          </a:solidFill>
                        </a:rPr>
                        <a:t>Investigating</a:t>
                      </a:r>
                      <a:r>
                        <a:rPr lang="en-US" sz="1400" baseline="0" dirty="0">
                          <a:solidFill>
                            <a:schemeClr val="tx1"/>
                          </a:solidFill>
                        </a:rPr>
                        <a:t> Convergence</a:t>
                      </a:r>
                      <a:endParaRPr lang="en-US" sz="1400" dirty="0">
                        <a:solidFill>
                          <a:schemeClr val="tx1"/>
                        </a:solidFill>
                      </a:endParaRPr>
                    </a:p>
                  </a:txBody>
                  <a:tcPr anchor="ctr"/>
                </a:tc>
                <a:tc>
                  <a:txBody>
                    <a:bodyPr/>
                    <a:lstStyle/>
                    <a:p>
                      <a:r>
                        <a:rPr lang="en-US" sz="1400" dirty="0">
                          <a:solidFill>
                            <a:schemeClr val="tx1"/>
                          </a:solidFill>
                        </a:rPr>
                        <a:t>Optional</a:t>
                      </a:r>
                    </a:p>
                  </a:txBody>
                  <a:tcPr anchor="ctr"/>
                </a:tc>
                <a:extLst>
                  <a:ext uri="{0D108BD9-81ED-4DB2-BD59-A6C34878D82A}">
                    <a16:rowId xmlns:a16="http://schemas.microsoft.com/office/drawing/2014/main" val="10004"/>
                  </a:ext>
                </a:extLst>
              </a:tr>
              <a:tr h="356142">
                <a:tc>
                  <a:txBody>
                    <a:bodyPr/>
                    <a:lstStyle/>
                    <a:p>
                      <a:pPr algn="ctr"/>
                      <a:r>
                        <a:rPr lang="en-US" sz="1400" dirty="0">
                          <a:solidFill>
                            <a:schemeClr val="tx1"/>
                          </a:solidFill>
                        </a:rPr>
                        <a:t>5.2.2.3</a:t>
                      </a:r>
                    </a:p>
                  </a:txBody>
                  <a:tcPr anchor="ctr"/>
                </a:tc>
                <a:tc>
                  <a:txBody>
                    <a:bodyPr/>
                    <a:lstStyle/>
                    <a:p>
                      <a:pPr algn="ctr"/>
                      <a:r>
                        <a:rPr lang="en-US" sz="1400" dirty="0">
                          <a:solidFill>
                            <a:schemeClr val="tx1"/>
                          </a:solidFill>
                        </a:rPr>
                        <a:t>Activity</a:t>
                      </a:r>
                    </a:p>
                  </a:txBody>
                  <a:tcPr anchor="ctr"/>
                </a:tc>
                <a:tc>
                  <a:txBody>
                    <a:bodyPr/>
                    <a:lstStyle/>
                    <a:p>
                      <a:r>
                        <a:rPr lang="en-US" sz="1400" dirty="0">
                          <a:solidFill>
                            <a:schemeClr val="tx1"/>
                          </a:solidFill>
                        </a:rPr>
                        <a:t>Identify Distance Vector</a:t>
                      </a:r>
                      <a:r>
                        <a:rPr lang="en-US" sz="1400" baseline="0" dirty="0">
                          <a:solidFill>
                            <a:schemeClr val="tx1"/>
                          </a:solidFill>
                        </a:rPr>
                        <a:t> Terminology</a:t>
                      </a:r>
                      <a:endParaRPr lang="en-US" sz="1400" dirty="0">
                        <a:solidFill>
                          <a:schemeClr val="tx1"/>
                        </a:solidFill>
                      </a:endParaRPr>
                    </a:p>
                  </a:txBody>
                  <a:tcPr anchor="ctr"/>
                </a:tc>
                <a:tc>
                  <a:txBody>
                    <a:bodyPr/>
                    <a:lstStyle/>
                    <a:p>
                      <a:r>
                        <a:rPr lang="en-US" sz="1400" dirty="0">
                          <a:solidFill>
                            <a:schemeClr val="tx1"/>
                          </a:solidFill>
                        </a:rPr>
                        <a:t>-</a:t>
                      </a:r>
                    </a:p>
                  </a:txBody>
                  <a:tcPr anchor="ctr"/>
                </a:tc>
                <a:extLst>
                  <a:ext uri="{0D108BD9-81ED-4DB2-BD59-A6C34878D82A}">
                    <a16:rowId xmlns:a16="http://schemas.microsoft.com/office/drawing/2014/main" val="10005"/>
                  </a:ext>
                </a:extLst>
              </a:tr>
              <a:tr h="356142">
                <a:tc>
                  <a:txBody>
                    <a:bodyPr/>
                    <a:lstStyle/>
                    <a:p>
                      <a:pPr algn="ctr"/>
                      <a:r>
                        <a:rPr lang="en-US" sz="1400" dirty="0">
                          <a:solidFill>
                            <a:schemeClr val="tx1"/>
                          </a:solidFill>
                        </a:rPr>
                        <a:t>5.2.3.3</a:t>
                      </a:r>
                    </a:p>
                  </a:txBody>
                  <a:tcPr anchor="ctr"/>
                </a:tc>
                <a:tc>
                  <a:txBody>
                    <a:bodyPr/>
                    <a:lstStyle/>
                    <a:p>
                      <a:pPr algn="ctr"/>
                      <a:r>
                        <a:rPr lang="en-US" sz="1400" baseline="0" dirty="0">
                          <a:solidFill>
                            <a:schemeClr val="tx1"/>
                          </a:solidFill>
                        </a:rPr>
                        <a:t>Activity</a:t>
                      </a:r>
                      <a:endParaRPr lang="en-US" sz="1400" dirty="0">
                        <a:solidFill>
                          <a:schemeClr val="tx1"/>
                        </a:solidFill>
                      </a:endParaRPr>
                    </a:p>
                  </a:txBody>
                  <a:tcPr anchor="ctr"/>
                </a:tc>
                <a:tc>
                  <a:txBody>
                    <a:bodyPr/>
                    <a:lstStyle/>
                    <a:p>
                      <a:r>
                        <a:rPr lang="en-US" sz="1400" dirty="0">
                          <a:solidFill>
                            <a:schemeClr val="tx1"/>
                          </a:solidFill>
                        </a:rPr>
                        <a:t>Compare RIP and EIGRP</a:t>
                      </a:r>
                    </a:p>
                  </a:txBody>
                  <a:tcPr anchor="ctr"/>
                </a:tc>
                <a:tc>
                  <a:txBody>
                    <a:bodyPr/>
                    <a:lstStyle/>
                    <a:p>
                      <a:r>
                        <a:rPr lang="en-US" sz="1400" dirty="0">
                          <a:solidFill>
                            <a:schemeClr val="tx1"/>
                          </a:solidFill>
                        </a:rPr>
                        <a:t>-</a:t>
                      </a:r>
                    </a:p>
                  </a:txBody>
                  <a:tcPr anchor="ctr"/>
                </a:tc>
                <a:extLst>
                  <a:ext uri="{0D108BD9-81ED-4DB2-BD59-A6C34878D82A}">
                    <a16:rowId xmlns:a16="http://schemas.microsoft.com/office/drawing/2014/main" val="10006"/>
                  </a:ext>
                </a:extLst>
              </a:tr>
              <a:tr h="356142">
                <a:tc>
                  <a:txBody>
                    <a:bodyPr/>
                    <a:lstStyle/>
                    <a:p>
                      <a:pPr algn="ctr"/>
                      <a:r>
                        <a:rPr lang="en-US" sz="1400" dirty="0">
                          <a:solidFill>
                            <a:schemeClr val="tx1"/>
                          </a:solidFill>
                        </a:rPr>
                        <a:t>5.2.3.4</a:t>
                      </a:r>
                    </a:p>
                  </a:txBody>
                  <a:tcPr anchor="ctr"/>
                </a:tc>
                <a:tc>
                  <a:txBody>
                    <a:bodyPr/>
                    <a:lstStyle/>
                    <a:p>
                      <a:pPr algn="ctr"/>
                      <a:r>
                        <a:rPr lang="en-US" sz="1400" dirty="0">
                          <a:solidFill>
                            <a:schemeClr val="tx1"/>
                          </a:solidFill>
                        </a:rPr>
                        <a:t>Packet Tracer</a:t>
                      </a:r>
                    </a:p>
                  </a:txBody>
                  <a:tcPr anchor="ctr"/>
                </a:tc>
                <a:tc>
                  <a:txBody>
                    <a:bodyPr/>
                    <a:lstStyle/>
                    <a:p>
                      <a:r>
                        <a:rPr lang="en-US" sz="1400" dirty="0">
                          <a:solidFill>
                            <a:schemeClr val="tx1"/>
                          </a:solidFill>
                        </a:rPr>
                        <a:t>Comparing RIP and EIGRP Path Selection</a:t>
                      </a:r>
                    </a:p>
                  </a:txBody>
                  <a:tcPr anchor="ctr"/>
                </a:tc>
                <a:tc>
                  <a:txBody>
                    <a:bodyPr/>
                    <a:lstStyle/>
                    <a:p>
                      <a:r>
                        <a:rPr lang="en-US" sz="1400" dirty="0">
                          <a:solidFill>
                            <a:schemeClr val="tx1"/>
                          </a:solidFill>
                        </a:rPr>
                        <a:t>Optional</a:t>
                      </a:r>
                    </a:p>
                  </a:txBody>
                  <a:tcPr anchor="ctr"/>
                </a:tc>
                <a:extLst>
                  <a:ext uri="{0D108BD9-81ED-4DB2-BD59-A6C34878D82A}">
                    <a16:rowId xmlns:a16="http://schemas.microsoft.com/office/drawing/2014/main" val="10007"/>
                  </a:ext>
                </a:extLst>
              </a:tr>
              <a:tr h="470457">
                <a:tc>
                  <a:txBody>
                    <a:bodyPr/>
                    <a:lstStyle/>
                    <a:p>
                      <a:pPr algn="ctr"/>
                      <a:r>
                        <a:rPr lang="en-US" sz="1400" dirty="0">
                          <a:solidFill>
                            <a:schemeClr val="tx1"/>
                          </a:solidFill>
                        </a:rPr>
                        <a:t>5.3.2.9</a:t>
                      </a:r>
                    </a:p>
                  </a:txBody>
                  <a:tcPr anchor="ctr"/>
                </a:tc>
                <a:tc>
                  <a:txBody>
                    <a:bodyPr/>
                    <a:lstStyle/>
                    <a:p>
                      <a:pPr algn="ctr"/>
                      <a:r>
                        <a:rPr lang="en-US" sz="1400" dirty="0">
                          <a:solidFill>
                            <a:schemeClr val="tx1"/>
                          </a:solidFill>
                        </a:rPr>
                        <a:t>Activity</a:t>
                      </a:r>
                    </a:p>
                  </a:txBody>
                  <a:tcPr anchor="ctr"/>
                </a:tc>
                <a:tc>
                  <a:txBody>
                    <a:bodyPr/>
                    <a:lstStyle/>
                    <a:p>
                      <a:r>
                        <a:rPr lang="en-US" sz="1400" dirty="0">
                          <a:solidFill>
                            <a:schemeClr val="tx1"/>
                          </a:solidFill>
                        </a:rPr>
                        <a:t>Building the Link-State</a:t>
                      </a:r>
                      <a:r>
                        <a:rPr lang="en-US" sz="1400" baseline="0" dirty="0">
                          <a:solidFill>
                            <a:schemeClr val="tx1"/>
                          </a:solidFill>
                        </a:rPr>
                        <a:t> Database and SPF Tree</a:t>
                      </a:r>
                      <a:endParaRPr lang="en-US" sz="1400" dirty="0">
                        <a:solidFill>
                          <a:schemeClr val="tx1"/>
                        </a:solidFill>
                      </a:endParaRPr>
                    </a:p>
                  </a:txBody>
                  <a:tcPr anchor="ctr"/>
                </a:tc>
                <a:tc>
                  <a:txBody>
                    <a:bodyPr/>
                    <a:lstStyle/>
                    <a:p>
                      <a:r>
                        <a:rPr lang="en-US" sz="1400" dirty="0">
                          <a:solidFill>
                            <a:schemeClr val="tx1"/>
                          </a:solidFill>
                        </a:rPr>
                        <a:t>-</a:t>
                      </a:r>
                    </a:p>
                  </a:txBody>
                  <a:tcPr anchor="ctr"/>
                </a:tc>
                <a:extLst>
                  <a:ext uri="{0D108BD9-81ED-4DB2-BD59-A6C34878D82A}">
                    <a16:rowId xmlns:a16="http://schemas.microsoft.com/office/drawing/2014/main" val="10008"/>
                  </a:ext>
                </a:extLst>
              </a:tr>
            </a:tbl>
          </a:graphicData>
        </a:graphic>
      </p:graphicFrame>
      <p:sp>
        <p:nvSpPr>
          <p:cNvPr id="3" name="Rectangle 2"/>
          <p:cNvSpPr/>
          <p:nvPr/>
        </p:nvSpPr>
        <p:spPr>
          <a:xfrm>
            <a:off x="394756" y="6292805"/>
            <a:ext cx="8145462" cy="341632"/>
          </a:xfrm>
          <a:prstGeom prst="rect">
            <a:avLst/>
          </a:prstGeom>
        </p:spPr>
        <p:txBody>
          <a:bodyPr wrap="square">
            <a:normAutofit/>
          </a:bodyPr>
          <a:lstStyle/>
          <a:p>
            <a:pPr marL="0" indent="0" algn="l" eaLnBrk="1" hangingPunct="1">
              <a:spcBef>
                <a:spcPct val="30000"/>
              </a:spcBef>
              <a:buNone/>
            </a:pPr>
            <a:r>
              <a:rPr lang="en-US" sz="1800" smtClean="0"/>
              <a:t>The password used in the Packet Tracer activities in this chapter is: PT_ccna5</a:t>
            </a:r>
            <a:endParaRPr lang="en-US" sz="1800" dirty="0">
              <a:solidFill>
                <a:srgbClr val="00B0F0"/>
              </a:solidFill>
            </a:endParaRPr>
          </a:p>
        </p:txBody>
      </p:sp>
    </p:spTree>
    <p:extLst>
      <p:ext uri="{BB962C8B-B14F-4D97-AF65-F5344CB8AC3E}">
        <p14:creationId xmlns:p14="http://schemas.microsoft.com/office/powerpoint/2010/main" val="3307004754"/>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idx="4294967295"/>
          </p:nvPr>
        </p:nvSpPr>
        <p:spPr>
          <a:xfrm>
            <a:off x="543719" y="334297"/>
            <a:ext cx="8145462" cy="838200"/>
          </a:xfrm>
        </p:spPr>
        <p:txBody>
          <a:bodyPr>
            <a:normAutofit/>
          </a:bodyPr>
          <a:lstStyle/>
          <a:p>
            <a:pPr eaLnBrk="1" hangingPunct="1"/>
            <a:r>
              <a:rPr lang="en-US" smtClean="0"/>
              <a:t>Chapter 5: Assessment</a:t>
            </a:r>
            <a:endParaRPr lang="en-US" dirty="0"/>
          </a:p>
        </p:txBody>
      </p:sp>
      <p:sp>
        <p:nvSpPr>
          <p:cNvPr id="7171" name="Rectangle 34"/>
          <p:cNvSpPr>
            <a:spLocks noGrp="1" noChangeArrowheads="1"/>
          </p:cNvSpPr>
          <p:nvPr>
            <p:ph type="body" idx="4294967295"/>
          </p:nvPr>
        </p:nvSpPr>
        <p:spPr>
          <a:xfrm>
            <a:off x="543719" y="1289050"/>
            <a:ext cx="7940675" cy="3571875"/>
          </a:xfrm>
        </p:spPr>
        <p:txBody>
          <a:bodyPr>
            <a:normAutofit/>
          </a:bodyPr>
          <a:lstStyle/>
          <a:p>
            <a:pPr eaLnBrk="1" hangingPunct="1">
              <a:spcBef>
                <a:spcPct val="30000"/>
              </a:spcBef>
            </a:pPr>
            <a:r>
              <a:rPr lang="en-US" sz="2000" smtClean="0"/>
              <a:t>Students should complete Chapter 5, “Assessment” after completing Chapter 5.</a:t>
            </a:r>
          </a:p>
          <a:p>
            <a:pPr eaLnBrk="1" hangingPunct="1">
              <a:spcBef>
                <a:spcPct val="30000"/>
              </a:spcBef>
            </a:pPr>
            <a:r>
              <a:rPr lang="en-US" sz="2000" smtClean="0"/>
              <a:t>Quizzes, labs, Packet Tracers and other activities can be used to informally assess student progress.</a:t>
            </a:r>
            <a:endParaRPr lang="en-US" sz="2000" dirty="0"/>
          </a:p>
        </p:txBody>
      </p:sp>
    </p:spTree>
    <p:extLst>
      <p:ext uri="{BB962C8B-B14F-4D97-AF65-F5344CB8AC3E}">
        <p14:creationId xmlns:p14="http://schemas.microsoft.com/office/powerpoint/2010/main" val="3303044919"/>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Rectangle 34"/>
          <p:cNvSpPr>
            <a:spLocks noGrp="1" noChangeArrowheads="1"/>
          </p:cNvSpPr>
          <p:nvPr>
            <p:ph type="body" idx="4294967295"/>
          </p:nvPr>
        </p:nvSpPr>
        <p:spPr>
          <a:xfrm>
            <a:off x="450851" y="1111045"/>
            <a:ext cx="7940675" cy="5559919"/>
          </a:xfrm>
        </p:spPr>
        <p:txBody>
          <a:bodyPr>
            <a:normAutofit lnSpcReduction="10000"/>
          </a:bodyPr>
          <a:lstStyle/>
          <a:p>
            <a:pPr marL="0" indent="0" eaLnBrk="1" hangingPunct="1">
              <a:lnSpc>
                <a:spcPct val="85000"/>
              </a:lnSpc>
              <a:spcBef>
                <a:spcPct val="30000"/>
              </a:spcBef>
              <a:buNone/>
            </a:pPr>
            <a:r>
              <a:rPr lang="en-US" sz="2000" smtClean="0"/>
              <a:t>Prior to teaching Chapter 5, the instructor should:</a:t>
            </a:r>
          </a:p>
          <a:p>
            <a:pPr marL="0" indent="0" eaLnBrk="1" hangingPunct="1">
              <a:lnSpc>
                <a:spcPct val="85000"/>
              </a:lnSpc>
              <a:spcBef>
                <a:spcPct val="30000"/>
              </a:spcBef>
              <a:buNone/>
            </a:pPr>
            <a:r>
              <a:rPr lang="en-US" sz="2000" smtClean="0"/>
              <a:t>Complete Chapter 5, “Assessment.”</a:t>
            </a:r>
          </a:p>
          <a:p>
            <a:pPr marL="0" indent="0" eaLnBrk="1" hangingPunct="1">
              <a:lnSpc>
                <a:spcPct val="85000"/>
              </a:lnSpc>
              <a:spcBef>
                <a:spcPct val="30000"/>
              </a:spcBef>
              <a:buNone/>
            </a:pPr>
            <a:r>
              <a:rPr lang="en-US" sz="2000" smtClean="0"/>
              <a:t>During this chapter, consider setting up a large network as a Packet Tracer demonstration to allow students to see size and complexity.</a:t>
            </a:r>
          </a:p>
          <a:p>
            <a:pPr marL="0" indent="0" eaLnBrk="1" hangingPunct="1">
              <a:lnSpc>
                <a:spcPct val="85000"/>
              </a:lnSpc>
              <a:spcBef>
                <a:spcPct val="30000"/>
              </a:spcBef>
              <a:buNone/>
            </a:pPr>
            <a:r>
              <a:rPr lang="en-US" sz="2000" smtClean="0"/>
              <a:t>Discuss with students the advantages and disadvantages of using routing protocols rather than static routing. Introduce terms such as metrics, convergence, distance vector, link state, classless, classful, IGP, and EGP.</a:t>
            </a:r>
          </a:p>
          <a:p>
            <a:pPr marL="0" indent="0" eaLnBrk="1" hangingPunct="1">
              <a:lnSpc>
                <a:spcPct val="85000"/>
              </a:lnSpc>
              <a:spcBef>
                <a:spcPct val="30000"/>
              </a:spcBef>
              <a:buNone/>
            </a:pPr>
            <a:r>
              <a:rPr lang="en-US" sz="2000" smtClean="0"/>
              <a:t>Discriminating between link-state and distance vector protocols is sometimes difficult for students. Classroom activities that demonstrate convergence and routing updates in large networks will help students gain insight into the differences. Use of analogies and discussion is highly recommended.</a:t>
            </a:r>
          </a:p>
          <a:p>
            <a:pPr marL="0" indent="0" eaLnBrk="1" hangingPunct="1">
              <a:lnSpc>
                <a:spcPct val="85000"/>
              </a:lnSpc>
              <a:spcBef>
                <a:spcPct val="30000"/>
              </a:spcBef>
              <a:buNone/>
            </a:pPr>
            <a:r>
              <a:rPr lang="en-US" sz="2000" smtClean="0"/>
              <a:t>Be sure that students understand that by using routing protocols, they are not giving up control of their network. They are merely allowing some administration to be done automatically. Dynamic routing protocols allow an internetwork to heal itself (re-converge) in the case of a link failure. Network professionals need to understand routing protocols in order to make correct choices for implementation, know how network traffic is routed, and easily scale a large internetwork.</a:t>
            </a:r>
          </a:p>
          <a:p>
            <a:pPr marL="0" indent="0" eaLnBrk="1" hangingPunct="1">
              <a:lnSpc>
                <a:spcPct val="85000"/>
              </a:lnSpc>
              <a:spcBef>
                <a:spcPct val="30000"/>
              </a:spcBef>
              <a:buNone/>
            </a:pPr>
            <a:endParaRPr lang="en-US" sz="2000" smtClean="0"/>
          </a:p>
          <a:p>
            <a:pPr marL="0" indent="0" eaLnBrk="1" hangingPunct="1">
              <a:lnSpc>
                <a:spcPct val="85000"/>
              </a:lnSpc>
              <a:spcBef>
                <a:spcPct val="30000"/>
              </a:spcBef>
              <a:buNone/>
            </a:pPr>
            <a:endParaRPr lang="en-US" sz="2000" smtClean="0"/>
          </a:p>
          <a:p>
            <a:pPr eaLnBrk="1" hangingPunct="1">
              <a:lnSpc>
                <a:spcPct val="85000"/>
              </a:lnSpc>
              <a:spcBef>
                <a:spcPct val="30000"/>
              </a:spcBef>
            </a:pPr>
            <a:endParaRPr lang="en-US" dirty="0"/>
          </a:p>
        </p:txBody>
      </p:sp>
      <p:sp>
        <p:nvSpPr>
          <p:cNvPr id="4" name="Rectangle 33"/>
          <p:cNvSpPr txBox="1">
            <a:spLocks noChangeArrowheads="1"/>
          </p:cNvSpPr>
          <p:nvPr/>
        </p:nvSpPr>
        <p:spPr bwMode="auto">
          <a:xfrm>
            <a:off x="450851" y="311280"/>
            <a:ext cx="8145462" cy="737419"/>
          </a:xfrm>
          <a:prstGeom prst="rect">
            <a:avLst/>
          </a:prstGeom>
          <a:noFill/>
          <a:ln w="9525" algn="ctr">
            <a:noFill/>
            <a:miter lim="800000"/>
            <a:headEnd/>
            <a:tailEnd/>
          </a:ln>
        </p:spPr>
        <p:txBody>
          <a:bodyPr lIns="82124" tIns="41061" rIns="82124" bIns="41061" anchor="b">
            <a:normAutofit/>
          </a:bodyPr>
          <a:lstStyle/>
          <a:p>
            <a:pPr algn="l" defTabSz="814388">
              <a:lnSpc>
                <a:spcPct val="90000"/>
              </a:lnSpc>
              <a:defRPr/>
            </a:pPr>
            <a:r>
              <a:rPr lang="en-US" sz="3200" b="1" kern="0" smtClean="0">
                <a:solidFill>
                  <a:srgbClr val="708CA1"/>
                </a:solidFill>
                <a:latin typeface="+mj-lt"/>
                <a:ea typeface="+mj-ea"/>
                <a:cs typeface="+mj-cs"/>
              </a:rPr>
              <a:t>Chapter 5: Best Practices</a:t>
            </a:r>
            <a:endParaRPr lang="en-US" sz="3200" b="1" kern="0" dirty="0">
              <a:solidFill>
                <a:srgbClr val="708CA1"/>
              </a:solidFill>
              <a:latin typeface="+mj-lt"/>
              <a:ea typeface="+mj-ea"/>
              <a:cs typeface="+mj-cs"/>
            </a:endParaRPr>
          </a:p>
        </p:txBody>
      </p:sp>
    </p:spTree>
    <p:extLst>
      <p:ext uri="{BB962C8B-B14F-4D97-AF65-F5344CB8AC3E}">
        <p14:creationId xmlns:p14="http://schemas.microsoft.com/office/powerpoint/2010/main" val="2804945289"/>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Rectangle 34"/>
          <p:cNvSpPr>
            <a:spLocks noGrp="1" noChangeArrowheads="1"/>
          </p:cNvSpPr>
          <p:nvPr>
            <p:ph type="body" idx="4294967295"/>
          </p:nvPr>
        </p:nvSpPr>
        <p:spPr>
          <a:xfrm>
            <a:off x="450851" y="1235012"/>
            <a:ext cx="8329467" cy="5254688"/>
          </a:xfrm>
        </p:spPr>
        <p:txBody>
          <a:bodyPr>
            <a:normAutofit/>
          </a:bodyPr>
          <a:lstStyle/>
          <a:p>
            <a:pPr marL="0" indent="0" eaLnBrk="1" hangingPunct="1">
              <a:lnSpc>
                <a:spcPct val="85000"/>
              </a:lnSpc>
              <a:spcBef>
                <a:spcPct val="30000"/>
              </a:spcBef>
              <a:buNone/>
            </a:pPr>
            <a:r>
              <a:rPr lang="en-US" sz="2000" b="1" smtClean="0"/>
              <a:t>The purpose of this discussion is to stimulate thinking on key issues about dynamic routing. </a:t>
            </a:r>
          </a:p>
          <a:p>
            <a:pPr marL="0" indent="0" eaLnBrk="1" hangingPunct="1">
              <a:lnSpc>
                <a:spcPct val="85000"/>
              </a:lnSpc>
              <a:spcBef>
                <a:spcPct val="30000"/>
              </a:spcBef>
              <a:buNone/>
            </a:pPr>
            <a:r>
              <a:rPr lang="en-US" sz="2000" b="1" smtClean="0"/>
              <a:t>In Class: </a:t>
            </a:r>
          </a:p>
          <a:p>
            <a:pPr marL="0" indent="0" eaLnBrk="1" hangingPunct="1">
              <a:lnSpc>
                <a:spcPct val="85000"/>
              </a:lnSpc>
              <a:spcBef>
                <a:spcPct val="30000"/>
              </a:spcBef>
              <a:buNone/>
            </a:pPr>
            <a:r>
              <a:rPr lang="en-US" sz="2000" b="1" smtClean="0"/>
              <a:t>Divide the class into small groups of 3-5 students. </a:t>
            </a:r>
          </a:p>
          <a:p>
            <a:pPr marL="0" indent="0" eaLnBrk="1" hangingPunct="1">
              <a:lnSpc>
                <a:spcPct val="85000"/>
              </a:lnSpc>
              <a:spcBef>
                <a:spcPct val="30000"/>
              </a:spcBef>
              <a:buNone/>
            </a:pPr>
            <a:r>
              <a:rPr lang="en-US" sz="2000" b="1" smtClean="0"/>
              <a:t>Pass out a copy of the discussion questions to each student. </a:t>
            </a:r>
          </a:p>
          <a:p>
            <a:pPr marL="0" indent="0" eaLnBrk="1" hangingPunct="1">
              <a:lnSpc>
                <a:spcPct val="85000"/>
              </a:lnSpc>
              <a:spcBef>
                <a:spcPct val="30000"/>
              </a:spcBef>
              <a:buNone/>
            </a:pPr>
            <a:r>
              <a:rPr lang="en-US" sz="2000" b="1" smtClean="0"/>
              <a:t>Tell each group to discuss the questions related to static and dynamic routing. </a:t>
            </a:r>
          </a:p>
          <a:p>
            <a:pPr marL="0" indent="0" eaLnBrk="1" hangingPunct="1">
              <a:lnSpc>
                <a:spcPct val="85000"/>
              </a:lnSpc>
              <a:spcBef>
                <a:spcPct val="30000"/>
              </a:spcBef>
              <a:buNone/>
            </a:pPr>
            <a:r>
              <a:rPr lang="en-US" sz="2000" b="1" smtClean="0"/>
              <a:t>Monitor the groups. Help them if they seem to be having trouble. </a:t>
            </a:r>
          </a:p>
          <a:p>
            <a:pPr marL="0" indent="0" eaLnBrk="1" hangingPunct="1">
              <a:lnSpc>
                <a:spcPct val="85000"/>
              </a:lnSpc>
              <a:spcBef>
                <a:spcPct val="30000"/>
              </a:spcBef>
              <a:buNone/>
            </a:pPr>
            <a:r>
              <a:rPr lang="en-US" sz="2000" b="1" smtClean="0"/>
              <a:t>After 10-15 minutes, bring the groups together. Ask one of the questions and ask one group to share their thoughts. </a:t>
            </a:r>
          </a:p>
          <a:p>
            <a:pPr marL="0" indent="0" eaLnBrk="1" hangingPunct="1">
              <a:lnSpc>
                <a:spcPct val="85000"/>
              </a:lnSpc>
              <a:spcBef>
                <a:spcPct val="30000"/>
              </a:spcBef>
              <a:buNone/>
            </a:pPr>
            <a:r>
              <a:rPr lang="en-US" sz="2000" b="1" smtClean="0"/>
              <a:t>Ask another group if they have anything to add.</a:t>
            </a:r>
          </a:p>
          <a:p>
            <a:pPr marL="0" indent="0" eaLnBrk="1" hangingPunct="1">
              <a:lnSpc>
                <a:spcPct val="85000"/>
              </a:lnSpc>
              <a:spcBef>
                <a:spcPct val="30000"/>
              </a:spcBef>
              <a:buNone/>
            </a:pPr>
            <a:endParaRPr lang="en-US" sz="2000" b="1" smtClean="0"/>
          </a:p>
          <a:p>
            <a:pPr marL="0" indent="0" eaLnBrk="1" hangingPunct="1">
              <a:lnSpc>
                <a:spcPct val="85000"/>
              </a:lnSpc>
              <a:spcBef>
                <a:spcPct val="30000"/>
              </a:spcBef>
              <a:buNone/>
            </a:pPr>
            <a:endParaRPr lang="en-US" sz="2000" b="1" smtClean="0"/>
          </a:p>
          <a:p>
            <a:pPr eaLnBrk="1" hangingPunct="1">
              <a:lnSpc>
                <a:spcPct val="85000"/>
              </a:lnSpc>
              <a:spcBef>
                <a:spcPct val="30000"/>
              </a:spcBef>
            </a:pPr>
            <a:endParaRPr lang="en-US" dirty="0"/>
          </a:p>
        </p:txBody>
      </p:sp>
      <p:sp>
        <p:nvSpPr>
          <p:cNvPr id="4" name="Rectangle 33"/>
          <p:cNvSpPr txBox="1">
            <a:spLocks noChangeArrowheads="1"/>
          </p:cNvSpPr>
          <p:nvPr/>
        </p:nvSpPr>
        <p:spPr bwMode="auto">
          <a:xfrm>
            <a:off x="450851" y="373626"/>
            <a:ext cx="8145462" cy="737419"/>
          </a:xfrm>
          <a:prstGeom prst="rect">
            <a:avLst/>
          </a:prstGeom>
          <a:noFill/>
          <a:ln w="9525" algn="ctr">
            <a:noFill/>
            <a:miter lim="800000"/>
            <a:headEnd/>
            <a:tailEnd/>
          </a:ln>
        </p:spPr>
        <p:txBody>
          <a:bodyPr lIns="82124" tIns="41061" rIns="82124" bIns="41061" anchor="b">
            <a:normAutofit/>
          </a:bodyPr>
          <a:lstStyle/>
          <a:p>
            <a:pPr algn="l" defTabSz="814388">
              <a:lnSpc>
                <a:spcPct val="90000"/>
              </a:lnSpc>
              <a:defRPr/>
            </a:pPr>
            <a:r>
              <a:rPr lang="en-US" sz="3200" b="1" kern="0" smtClean="0">
                <a:solidFill>
                  <a:srgbClr val="708CA1"/>
                </a:solidFill>
                <a:latin typeface="+mj-lt"/>
                <a:ea typeface="+mj-ea"/>
                <a:cs typeface="+mj-cs"/>
              </a:rPr>
              <a:t>Chapter 5: Best Practices (Cont.)</a:t>
            </a:r>
            <a:endParaRPr lang="en-US" sz="3200" b="1" kern="0" dirty="0">
              <a:solidFill>
                <a:srgbClr val="708CA1"/>
              </a:solidFill>
              <a:latin typeface="+mj-lt"/>
              <a:ea typeface="+mj-ea"/>
              <a:cs typeface="+mj-cs"/>
            </a:endParaRPr>
          </a:p>
        </p:txBody>
      </p:sp>
    </p:spTree>
    <p:extLst>
      <p:ext uri="{BB962C8B-B14F-4D97-AF65-F5344CB8AC3E}">
        <p14:creationId xmlns:p14="http://schemas.microsoft.com/office/powerpoint/2010/main" val="1743572834"/>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266" name="Rectangle 34"/>
          <p:cNvSpPr>
            <a:spLocks noGrp="1" noChangeArrowheads="1"/>
          </p:cNvSpPr>
          <p:nvPr>
            <p:ph type="body" idx="4294967295"/>
          </p:nvPr>
        </p:nvSpPr>
        <p:spPr>
          <a:xfrm>
            <a:off x="450851" y="1235012"/>
            <a:ext cx="8329467" cy="5254688"/>
          </a:xfrm>
        </p:spPr>
        <p:txBody>
          <a:bodyPr>
            <a:normAutofit/>
          </a:bodyPr>
          <a:lstStyle/>
          <a:p>
            <a:pPr marL="0" indent="0" eaLnBrk="1" hangingPunct="1">
              <a:lnSpc>
                <a:spcPct val="85000"/>
              </a:lnSpc>
              <a:spcBef>
                <a:spcPct val="30000"/>
              </a:spcBef>
              <a:buNone/>
            </a:pPr>
            <a:r>
              <a:rPr lang="en-US" sz="2000" b="1" smtClean="0"/>
              <a:t>Discussion Questions </a:t>
            </a:r>
          </a:p>
          <a:p>
            <a:pPr marL="0" indent="0" eaLnBrk="1" hangingPunct="1">
              <a:lnSpc>
                <a:spcPct val="85000"/>
              </a:lnSpc>
              <a:spcBef>
                <a:spcPct val="30000"/>
              </a:spcBef>
              <a:buNone/>
            </a:pPr>
            <a:r>
              <a:rPr lang="en-US" sz="2000" b="1" smtClean="0"/>
              <a:t>When do we need to use static routing? </a:t>
            </a:r>
          </a:p>
          <a:p>
            <a:pPr marL="0" indent="0" eaLnBrk="1" hangingPunct="1">
              <a:lnSpc>
                <a:spcPct val="85000"/>
              </a:lnSpc>
              <a:spcBef>
                <a:spcPct val="30000"/>
              </a:spcBef>
              <a:buNone/>
            </a:pPr>
            <a:r>
              <a:rPr lang="en-US" sz="2000" b="1" smtClean="0"/>
              <a:t>When do we need to use dynamic routing? </a:t>
            </a:r>
          </a:p>
          <a:p>
            <a:pPr marL="0" indent="0" eaLnBrk="1" hangingPunct="1">
              <a:lnSpc>
                <a:spcPct val="85000"/>
              </a:lnSpc>
              <a:spcBef>
                <a:spcPct val="30000"/>
              </a:spcBef>
              <a:buNone/>
            </a:pPr>
            <a:r>
              <a:rPr lang="en-US" sz="2000" b="1" smtClean="0"/>
              <a:t>What are the advantages and disadvantages of static and dynamic  routing? </a:t>
            </a:r>
          </a:p>
          <a:p>
            <a:pPr marL="0" indent="0" eaLnBrk="1" hangingPunct="1">
              <a:lnSpc>
                <a:spcPct val="85000"/>
              </a:lnSpc>
              <a:spcBef>
                <a:spcPct val="30000"/>
              </a:spcBef>
              <a:buNone/>
            </a:pPr>
            <a:r>
              <a:rPr lang="en-US" sz="2000" b="1" smtClean="0"/>
              <a:t>Compare and contrast the distance vector and link-state routing protocols. </a:t>
            </a:r>
          </a:p>
          <a:p>
            <a:pPr marL="0" indent="0" eaLnBrk="1" hangingPunct="1">
              <a:lnSpc>
                <a:spcPct val="85000"/>
              </a:lnSpc>
              <a:spcBef>
                <a:spcPct val="30000"/>
              </a:spcBef>
              <a:buNone/>
            </a:pPr>
            <a:r>
              <a:rPr lang="en-US" sz="2000" b="1" smtClean="0"/>
              <a:t>What is the advantage of classless routing protocols over classful routing  protocols? </a:t>
            </a:r>
          </a:p>
          <a:p>
            <a:pPr marL="0" indent="0" eaLnBrk="1" hangingPunct="1">
              <a:lnSpc>
                <a:spcPct val="85000"/>
              </a:lnSpc>
              <a:spcBef>
                <a:spcPct val="30000"/>
              </a:spcBef>
              <a:buNone/>
            </a:pPr>
            <a:r>
              <a:rPr lang="en-US" sz="2000" b="1" smtClean="0"/>
              <a:t>Why do we want to have convergence in the shortest possible time after a change in a network? </a:t>
            </a:r>
          </a:p>
          <a:p>
            <a:pPr marL="0" indent="0" eaLnBrk="1" hangingPunct="1">
              <a:lnSpc>
                <a:spcPct val="85000"/>
              </a:lnSpc>
              <a:spcBef>
                <a:spcPct val="30000"/>
              </a:spcBef>
              <a:buNone/>
            </a:pPr>
            <a:r>
              <a:rPr lang="en-US" sz="2000" b="1" smtClean="0"/>
              <a:t>Why do we need to have multiple metrics? </a:t>
            </a:r>
          </a:p>
          <a:p>
            <a:pPr marL="0" indent="0" eaLnBrk="1" hangingPunct="1">
              <a:lnSpc>
                <a:spcPct val="85000"/>
              </a:lnSpc>
              <a:spcBef>
                <a:spcPct val="30000"/>
              </a:spcBef>
              <a:buNone/>
            </a:pPr>
            <a:r>
              <a:rPr lang="en-US" sz="2000" b="1" smtClean="0"/>
              <a:t>What affects the speed of convergence? </a:t>
            </a:r>
          </a:p>
          <a:p>
            <a:pPr marL="0" indent="0" eaLnBrk="1" hangingPunct="1">
              <a:lnSpc>
                <a:spcPct val="85000"/>
              </a:lnSpc>
              <a:spcBef>
                <a:spcPct val="30000"/>
              </a:spcBef>
              <a:buNone/>
            </a:pPr>
            <a:r>
              <a:rPr lang="en-US" sz="2000" b="1" smtClean="0"/>
              <a:t>When you compare distance vector to link-state routing protocols, which of these would you expect to converge faster? Why?</a:t>
            </a:r>
          </a:p>
          <a:p>
            <a:pPr marL="0" indent="0" eaLnBrk="1" hangingPunct="1">
              <a:lnSpc>
                <a:spcPct val="85000"/>
              </a:lnSpc>
              <a:spcBef>
                <a:spcPct val="30000"/>
              </a:spcBef>
              <a:buNone/>
            </a:pPr>
            <a:endParaRPr lang="en-US" sz="2000" b="1" smtClean="0"/>
          </a:p>
          <a:p>
            <a:pPr marL="0" indent="0" eaLnBrk="1" hangingPunct="1">
              <a:lnSpc>
                <a:spcPct val="85000"/>
              </a:lnSpc>
              <a:spcBef>
                <a:spcPct val="30000"/>
              </a:spcBef>
              <a:buNone/>
            </a:pPr>
            <a:endParaRPr lang="en-US" sz="2000" b="1" smtClean="0"/>
          </a:p>
          <a:p>
            <a:pPr eaLnBrk="1" hangingPunct="1">
              <a:lnSpc>
                <a:spcPct val="85000"/>
              </a:lnSpc>
              <a:spcBef>
                <a:spcPct val="30000"/>
              </a:spcBef>
            </a:pPr>
            <a:endParaRPr lang="en-US" dirty="0"/>
          </a:p>
        </p:txBody>
      </p:sp>
      <p:sp>
        <p:nvSpPr>
          <p:cNvPr id="4" name="Rectangle 33"/>
          <p:cNvSpPr txBox="1">
            <a:spLocks noChangeArrowheads="1"/>
          </p:cNvSpPr>
          <p:nvPr/>
        </p:nvSpPr>
        <p:spPr bwMode="auto">
          <a:xfrm>
            <a:off x="450851" y="373626"/>
            <a:ext cx="8145462" cy="737419"/>
          </a:xfrm>
          <a:prstGeom prst="rect">
            <a:avLst/>
          </a:prstGeom>
          <a:noFill/>
          <a:ln w="9525" algn="ctr">
            <a:noFill/>
            <a:miter lim="800000"/>
            <a:headEnd/>
            <a:tailEnd/>
          </a:ln>
        </p:spPr>
        <p:txBody>
          <a:bodyPr lIns="82124" tIns="41061" rIns="82124" bIns="41061" anchor="b">
            <a:normAutofit/>
          </a:bodyPr>
          <a:lstStyle/>
          <a:p>
            <a:pPr algn="l" defTabSz="814388">
              <a:lnSpc>
                <a:spcPct val="90000"/>
              </a:lnSpc>
              <a:defRPr/>
            </a:pPr>
            <a:r>
              <a:rPr lang="en-US" sz="3200" b="1" kern="0" smtClean="0">
                <a:solidFill>
                  <a:srgbClr val="708CA1"/>
                </a:solidFill>
                <a:latin typeface="+mj-lt"/>
                <a:ea typeface="+mj-ea"/>
                <a:cs typeface="+mj-cs"/>
              </a:rPr>
              <a:t>Chapter 5: Best Practices (Cont.)</a:t>
            </a:r>
            <a:endParaRPr lang="en-US" sz="3200" b="1" kern="0" dirty="0">
              <a:solidFill>
                <a:srgbClr val="708CA1"/>
              </a:solidFill>
              <a:latin typeface="+mj-lt"/>
              <a:ea typeface="+mj-ea"/>
              <a:cs typeface="+mj-cs"/>
            </a:endParaRPr>
          </a:p>
        </p:txBody>
      </p:sp>
    </p:spTree>
    <p:extLst>
      <p:ext uri="{BB962C8B-B14F-4D97-AF65-F5344CB8AC3E}">
        <p14:creationId xmlns:p14="http://schemas.microsoft.com/office/powerpoint/2010/main" val="599951080"/>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Rectangle 33"/>
          <p:cNvSpPr>
            <a:spLocks noGrp="1" noChangeArrowheads="1"/>
          </p:cNvSpPr>
          <p:nvPr>
            <p:ph type="title" idx="4294967295"/>
          </p:nvPr>
        </p:nvSpPr>
        <p:spPr>
          <a:xfrm>
            <a:off x="488489" y="349347"/>
            <a:ext cx="8145462" cy="842815"/>
          </a:xfrm>
        </p:spPr>
        <p:txBody>
          <a:bodyPr>
            <a:normAutofit/>
          </a:bodyPr>
          <a:lstStyle/>
          <a:p>
            <a:pPr eaLnBrk="1" hangingPunct="1"/>
            <a:r>
              <a:rPr lang="en-US" smtClean="0"/>
              <a:t>Chapter 5: Additional Help</a:t>
            </a:r>
            <a:endParaRPr lang="en-US" dirty="0"/>
          </a:p>
        </p:txBody>
      </p:sp>
      <p:sp>
        <p:nvSpPr>
          <p:cNvPr id="20483" name="Rectangle 34"/>
          <p:cNvSpPr>
            <a:spLocks noGrp="1" noChangeArrowheads="1"/>
          </p:cNvSpPr>
          <p:nvPr>
            <p:ph type="body" idx="4294967295"/>
          </p:nvPr>
        </p:nvSpPr>
        <p:spPr>
          <a:xfrm>
            <a:off x="488489" y="1406013"/>
            <a:ext cx="7940675" cy="3739025"/>
          </a:xfrm>
        </p:spPr>
        <p:txBody>
          <a:bodyPr>
            <a:normAutofit/>
          </a:bodyPr>
          <a:lstStyle/>
          <a:p>
            <a:pPr eaLnBrk="1" hangingPunct="1">
              <a:lnSpc>
                <a:spcPct val="85000"/>
              </a:lnSpc>
              <a:spcBef>
                <a:spcPct val="30000"/>
              </a:spcBef>
              <a:defRPr/>
            </a:pPr>
            <a:r>
              <a:rPr lang="en-US" sz="2000" smtClean="0"/>
              <a:t>For additional help with teaching strategies, including lesson plans, analogies for difficult concepts, and discussion topics, visit the CCNA Community at community.netacad.net.</a:t>
            </a:r>
          </a:p>
          <a:p>
            <a:pPr eaLnBrk="1" hangingPunct="1">
              <a:lnSpc>
                <a:spcPct val="85000"/>
              </a:lnSpc>
              <a:spcBef>
                <a:spcPct val="30000"/>
              </a:spcBef>
              <a:defRPr/>
            </a:pPr>
            <a:r>
              <a:rPr lang="en-US" sz="2000" smtClean="0"/>
              <a:t>If you have lesson plans or resources that you would like to share, upload them to the CCNA Community in order to help other instructors.</a:t>
            </a:r>
            <a:endParaRPr lang="en-US" sz="2000" dirty="0"/>
          </a:p>
        </p:txBody>
      </p:sp>
    </p:spTree>
    <p:extLst>
      <p:ext uri="{BB962C8B-B14F-4D97-AF65-F5344CB8AC3E}">
        <p14:creationId xmlns:p14="http://schemas.microsoft.com/office/powerpoint/2010/main" val="1402589301"/>
      </p:ext>
    </p:extLst>
  </p:cSld>
  <p:clrMapOvr>
    <a:masterClrMapping/>
  </p:clrMapOvr>
  <p:transition>
    <p:wipe dir="r"/>
  </p:transition>
</p:sld>
</file>

<file path=ppt/theme/theme1.xml><?xml version="1.0" encoding="utf-8"?>
<a:theme xmlns:a="http://schemas.openxmlformats.org/drawingml/2006/main" name="PPT-TMPLT-WHT_C">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nstructor_Supplemental_Material_Template.pptx" id="{3198E07C-115F-418B-A9A8-BF9053302A35}" vid="{198B02FE-59AF-4313-B2FA-B9A3F3C1E378}"/>
    </a:ext>
  </a:extLst>
</a:theme>
</file>

<file path=ppt/theme/theme2.xml><?xml version="1.0" encoding="utf-8"?>
<a:theme xmlns:a="http://schemas.openxmlformats.org/drawingml/2006/main" name="NetAcad-4F_PPT-WHT_060408">
  <a:themeElements>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Oct_2006_Cisco White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nstructor_Supplemental_Material_Template.pptx" id="{3198E07C-115F-418B-A9A8-BF9053302A35}" vid="{C5585B68-2BDF-41F6-9912-6E7821961829}"/>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Instructor_Supplemental_Material_Template</Template>
  <TotalTime>4673</TotalTime>
  <Pages>28</Pages>
  <Words>1789</Words>
  <Application>Microsoft Office PowerPoint</Application>
  <PresentationFormat>On-screen Show (4:3)</PresentationFormat>
  <Paragraphs>241</Paragraphs>
  <Slides>26</Slides>
  <Notes>25</Notes>
  <HiddenSlides>9</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26</vt:i4>
      </vt:variant>
    </vt:vector>
  </HeadingPairs>
  <TitlesOfParts>
    <vt:vector size="32" baseType="lpstr">
      <vt:lpstr>ＭＳ Ｐゴシック</vt:lpstr>
      <vt:lpstr>Arial</vt:lpstr>
      <vt:lpstr>Courier New</vt:lpstr>
      <vt:lpstr>Wingdings</vt:lpstr>
      <vt:lpstr>PPT-TMPLT-WHT_C</vt:lpstr>
      <vt:lpstr>NetAcad-4F_PPT-WHT_060408</vt:lpstr>
      <vt:lpstr>Instructor Materials Chapter 5: Dynamic Routing</vt:lpstr>
      <vt:lpstr>Instructor Materials – Chapter 5 Planning Guide</vt:lpstr>
      <vt:lpstr>PowerPoint Presentation</vt:lpstr>
      <vt:lpstr>Chapter 5: Activities</vt:lpstr>
      <vt:lpstr>Chapter 5: Assessment</vt:lpstr>
      <vt:lpstr>PowerPoint Presentation</vt:lpstr>
      <vt:lpstr>PowerPoint Presentation</vt:lpstr>
      <vt:lpstr>PowerPoint Presentation</vt:lpstr>
      <vt:lpstr>Chapter 5: Additional Help</vt:lpstr>
      <vt:lpstr>PowerPoint Presentation</vt:lpstr>
      <vt:lpstr>Chapter 5: Dynamic Routing</vt:lpstr>
      <vt:lpstr>Chapter 5 - Sections &amp; Objectives</vt:lpstr>
      <vt:lpstr>5.1 Dynamic Routing Protocol</vt:lpstr>
      <vt:lpstr>Dynamic Routing Protocols Types of Routing Protocols</vt:lpstr>
      <vt:lpstr>5.2 Distance Vector Dynamic Routing</vt:lpstr>
      <vt:lpstr>Distance Vector Dynamic Routing Distance Vector Fundamentals</vt:lpstr>
      <vt:lpstr>Distance Vector Dynamic Routing Distance Vector Routing Protocol Operation</vt:lpstr>
      <vt:lpstr>Distance Vector Dynamic Routing Types of Distance Vector Routing Protocols</vt:lpstr>
      <vt:lpstr>5.3 Link-State Dynamic Routing</vt:lpstr>
      <vt:lpstr>Link-State Dynamic Routing Link-State Routing Protocol Operation</vt:lpstr>
      <vt:lpstr>Link-State Dynamic Routing Link-State Updates</vt:lpstr>
      <vt:lpstr>Link-State Dynamic Routing Link-State Routing Protocol Benefits</vt:lpstr>
      <vt:lpstr>5.4 Chapter Summary</vt:lpstr>
      <vt:lpstr>Chapter Summary Summary</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Instructor Materials Chapter X: Chapter Title</dc:title>
  <dc:creator>Suk-yi Pennock</dc:creator>
  <cp:lastModifiedBy>Kang Liu -T (kanliu - CIIC at Cisco)</cp:lastModifiedBy>
  <cp:revision>52</cp:revision>
  <cp:lastPrinted>1999-01-27T00:54:54Z</cp:lastPrinted>
  <dcterms:created xsi:type="dcterms:W3CDTF">2016-09-09T13:31:30Z</dcterms:created>
  <dcterms:modified xsi:type="dcterms:W3CDTF">2017-06-05T18:46:40Z</dcterms:modified>
</cp:coreProperties>
</file>