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28"/>
  </p:notesMasterIdLst>
  <p:handoutMasterIdLst>
    <p:handoutMasterId r:id="rId29"/>
  </p:handoutMasterIdLst>
  <p:sldIdLst>
    <p:sldId id="812" r:id="rId3"/>
    <p:sldId id="903" r:id="rId4"/>
    <p:sldId id="871" r:id="rId5"/>
    <p:sldId id="904" r:id="rId6"/>
    <p:sldId id="873" r:id="rId7"/>
    <p:sldId id="939" r:id="rId8"/>
    <p:sldId id="875" r:id="rId9"/>
    <p:sldId id="877" r:id="rId10"/>
    <p:sldId id="500" r:id="rId11"/>
    <p:sldId id="786" r:id="rId12"/>
    <p:sldId id="791" r:id="rId13"/>
    <p:sldId id="906" r:id="rId14"/>
    <p:sldId id="948" r:id="rId15"/>
    <p:sldId id="944" r:id="rId16"/>
    <p:sldId id="949" r:id="rId17"/>
    <p:sldId id="945" r:id="rId18"/>
    <p:sldId id="910" r:id="rId19"/>
    <p:sldId id="923" r:id="rId20"/>
    <p:sldId id="946" r:id="rId21"/>
    <p:sldId id="950" r:id="rId22"/>
    <p:sldId id="927" r:id="rId23"/>
    <p:sldId id="951" r:id="rId24"/>
    <p:sldId id="943" r:id="rId25"/>
    <p:sldId id="884" r:id="rId26"/>
    <p:sldId id="885" r:id="rId27"/>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59" autoAdjust="0"/>
    <p:restoredTop sz="89277" autoAdjust="0"/>
  </p:normalViewPr>
  <p:slideViewPr>
    <p:cSldViewPr snapToGrid="0">
      <p:cViewPr varScale="1">
        <p:scale>
          <a:sx n="76" d="100"/>
          <a:sy n="76" d="100"/>
        </p:scale>
        <p:origin x="1447" y="36"/>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8" Type="http://schemas.openxmlformats.org/officeDocument/2006/relationships/slide" Target="slides/slide20.xml"/><Relationship Id="rId3" Type="http://schemas.openxmlformats.org/officeDocument/2006/relationships/slide" Target="slides/slide14.xml"/><Relationship Id="rId7" Type="http://schemas.openxmlformats.org/officeDocument/2006/relationships/slide" Target="slides/slide19.xml"/><Relationship Id="rId2" Type="http://schemas.openxmlformats.org/officeDocument/2006/relationships/slide" Target="slides/slide13.xml"/><Relationship Id="rId1" Type="http://schemas.openxmlformats.org/officeDocument/2006/relationships/slide" Target="slides/slide12.xml"/><Relationship Id="rId6" Type="http://schemas.openxmlformats.org/officeDocument/2006/relationships/slide" Target="slides/slide18.xml"/><Relationship Id="rId5" Type="http://schemas.openxmlformats.org/officeDocument/2006/relationships/slide" Target="slides/slide16.xml"/><Relationship Id="rId10" Type="http://schemas.openxmlformats.org/officeDocument/2006/relationships/slide" Target="slides/slide23.xml"/><Relationship Id="rId4" Type="http://schemas.openxmlformats.org/officeDocument/2006/relationships/slide" Target="slides/slide15.xml"/><Relationship Id="rId9" Type="http://schemas.openxmlformats.org/officeDocument/2006/relationships/slide" Target="slides/slide2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9: Multiarea</a:t>
            </a:r>
            <a:r>
              <a:rPr lang="en-US" sz="1300" b="0" baseline="0" dirty="0"/>
              <a:t> OSPF</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10</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9: Multiarea OSPF</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Multiarea OSPF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9.1.1 –</a:t>
            </a:r>
            <a:r>
              <a:rPr lang="en-US" baseline="0" dirty="0">
                <a:latin typeface="Arial" charset="0"/>
              </a:rPr>
              <a:t> Why Multiarea OSPF?</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Multiarea OSPF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9.1.1 –</a:t>
            </a:r>
            <a:r>
              <a:rPr lang="en-US" baseline="0" dirty="0">
                <a:latin typeface="Arial" charset="0"/>
              </a:rPr>
              <a:t> Why Multiarea OSPF?</a:t>
            </a:r>
            <a:endParaRPr lang="en-US" dirty="0"/>
          </a:p>
        </p:txBody>
      </p:sp>
    </p:spTree>
    <p:extLst>
      <p:ext uri="{BB962C8B-B14F-4D97-AF65-F5344CB8AC3E}">
        <p14:creationId xmlns:p14="http://schemas.microsoft.com/office/powerpoint/2010/main" val="1752684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Multiarea OSPF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9.1.2</a:t>
            </a:r>
            <a:r>
              <a:rPr lang="en-US" baseline="0" dirty="0">
                <a:latin typeface="Arial" charset="0"/>
              </a:rPr>
              <a:t> – Multiarea OSPF LSA Operation</a:t>
            </a:r>
            <a:endParaRPr lang="en-US" dirty="0"/>
          </a:p>
        </p:txBody>
      </p:sp>
    </p:spTree>
    <p:extLst>
      <p:ext uri="{BB962C8B-B14F-4D97-AF65-F5344CB8AC3E}">
        <p14:creationId xmlns:p14="http://schemas.microsoft.com/office/powerpoint/2010/main" val="21556585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Multiarea OSPF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9.1.2</a:t>
            </a:r>
            <a:r>
              <a:rPr lang="en-US" baseline="0" dirty="0">
                <a:latin typeface="Arial" charset="0"/>
              </a:rPr>
              <a:t> – Multiarea OSPF LSA Operation</a:t>
            </a:r>
            <a:endParaRPr lang="en-US" dirty="0"/>
          </a:p>
        </p:txBody>
      </p:sp>
    </p:spTree>
    <p:extLst>
      <p:ext uri="{BB962C8B-B14F-4D97-AF65-F5344CB8AC3E}">
        <p14:creationId xmlns:p14="http://schemas.microsoft.com/office/powerpoint/2010/main" val="33055528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Multiarea OSPF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9.1.3 –</a:t>
            </a:r>
            <a:r>
              <a:rPr lang="en-US" baseline="0" dirty="0">
                <a:latin typeface="Arial" charset="0"/>
              </a:rPr>
              <a:t> OSPF Routing Table and Types of Routes</a:t>
            </a:r>
            <a:endParaRPr lang="en-US" dirty="0"/>
          </a:p>
        </p:txBody>
      </p:sp>
    </p:spTree>
    <p:extLst>
      <p:ext uri="{BB962C8B-B14F-4D97-AF65-F5344CB8AC3E}">
        <p14:creationId xmlns:p14="http://schemas.microsoft.com/office/powerpoint/2010/main" val="6072988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17</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9: Multiarea OSPF</a:t>
            </a: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92.1 –</a:t>
            </a:r>
            <a:r>
              <a:rPr lang="en-US" baseline="0" dirty="0">
                <a:latin typeface="Arial" charset="0"/>
              </a:rPr>
              <a:t> </a:t>
            </a:r>
            <a:r>
              <a:rPr lang="en-US" sz="1200" kern="1200" dirty="0">
                <a:solidFill>
                  <a:schemeClr val="tx1"/>
                </a:solidFill>
                <a:latin typeface="Arial" charset="0"/>
                <a:ea typeface="ＭＳ Ｐゴシック" charset="0"/>
                <a:cs typeface="ＭＳ Ｐゴシック" charset="0"/>
              </a:rPr>
              <a:t>Configuring Multiarea OSPF</a:t>
            </a:r>
          </a:p>
        </p:txBody>
      </p:sp>
    </p:spTree>
    <p:extLst>
      <p:ext uri="{BB962C8B-B14F-4D97-AF65-F5344CB8AC3E}">
        <p14:creationId xmlns:p14="http://schemas.microsoft.com/office/powerpoint/2010/main" val="33882386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92.2 –</a:t>
            </a:r>
            <a:r>
              <a:rPr lang="en-US" baseline="0" dirty="0">
                <a:latin typeface="Arial" charset="0"/>
              </a:rPr>
              <a:t> </a:t>
            </a:r>
            <a:r>
              <a:rPr lang="en-US" sz="1200" kern="1200" dirty="0">
                <a:solidFill>
                  <a:schemeClr val="tx1"/>
                </a:solidFill>
                <a:latin typeface="Arial" charset="0"/>
                <a:ea typeface="ＭＳ Ｐゴシック" charset="0"/>
                <a:cs typeface="ＭＳ Ｐゴシック" charset="0"/>
              </a:rPr>
              <a:t>Verifying Multiarea OSPF</a:t>
            </a:r>
          </a:p>
        </p:txBody>
      </p:sp>
    </p:spTree>
    <p:extLst>
      <p:ext uri="{BB962C8B-B14F-4D97-AF65-F5344CB8AC3E}">
        <p14:creationId xmlns:p14="http://schemas.microsoft.com/office/powerpoint/2010/main" val="3104274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9.2.2 –</a:t>
            </a:r>
            <a:r>
              <a:rPr lang="en-US" baseline="0" dirty="0">
                <a:latin typeface="Arial" charset="0"/>
              </a:rPr>
              <a:t> </a:t>
            </a:r>
            <a:r>
              <a:rPr lang="en-US" sz="1200" kern="1200" dirty="0">
                <a:solidFill>
                  <a:schemeClr val="tx1"/>
                </a:solidFill>
                <a:latin typeface="Arial" charset="0"/>
                <a:ea typeface="ＭＳ Ｐゴシック" charset="0"/>
                <a:cs typeface="ＭＳ Ｐゴシック" charset="0"/>
              </a:rPr>
              <a:t>Verifying </a:t>
            </a:r>
            <a:r>
              <a:rPr lang="en-US" sz="1200" kern="1200" dirty="0" err="1">
                <a:solidFill>
                  <a:schemeClr val="tx1"/>
                </a:solidFill>
                <a:latin typeface="Arial" charset="0"/>
                <a:ea typeface="ＭＳ Ｐゴシック" charset="0"/>
                <a:cs typeface="ＭＳ Ｐゴシック" charset="0"/>
              </a:rPr>
              <a:t>Multiarea</a:t>
            </a:r>
            <a:r>
              <a:rPr lang="en-US" sz="1200" kern="1200" dirty="0">
                <a:solidFill>
                  <a:schemeClr val="tx1"/>
                </a:solidFill>
                <a:latin typeface="Arial" charset="0"/>
                <a:ea typeface="ＭＳ Ｐゴシック" charset="0"/>
                <a:cs typeface="ＭＳ Ｐゴシック" charset="0"/>
              </a:rPr>
              <a:t> OSPF (Cont.)</a:t>
            </a:r>
          </a:p>
        </p:txBody>
      </p:sp>
    </p:spTree>
    <p:extLst>
      <p:ext uri="{BB962C8B-B14F-4D97-AF65-F5344CB8AC3E}">
        <p14:creationId xmlns:p14="http://schemas.microsoft.com/office/powerpoint/2010/main" val="34577129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9: </a:t>
            </a:r>
            <a:r>
              <a:rPr lang="en-US" sz="1300" b="0" dirty="0" err="1"/>
              <a:t>Multiarea</a:t>
            </a:r>
            <a:r>
              <a:rPr lang="en-US" sz="1300" b="0" baseline="0" dirty="0"/>
              <a:t> OSPF</a:t>
            </a:r>
            <a:endParaRPr lang="en-GB" b="0" dirty="0"/>
          </a:p>
        </p:txBody>
      </p:sp>
    </p:spTree>
    <p:extLst>
      <p:ext uri="{BB962C8B-B14F-4D97-AF65-F5344CB8AC3E}">
        <p14:creationId xmlns:p14="http://schemas.microsoft.com/office/powerpoint/2010/main" val="2955972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9.3 – Chapter Summary</a:t>
            </a:r>
          </a:p>
          <a:p>
            <a:pPr>
              <a:lnSpc>
                <a:spcPct val="80000"/>
              </a:lnSpc>
              <a:buFontTx/>
              <a:buNone/>
            </a:pPr>
            <a:r>
              <a:rPr lang="en-US" sz="1200" kern="1200" dirty="0">
                <a:solidFill>
                  <a:schemeClr val="tx1"/>
                </a:solidFill>
                <a:latin typeface="Arial" charset="0"/>
                <a:ea typeface="ＭＳ Ｐゴシック" charset="0"/>
                <a:cs typeface="ＭＳ Ｐゴシック" charset="0"/>
              </a:rPr>
              <a:t>9.3.1.2 - </a:t>
            </a:r>
            <a:r>
              <a:rPr lang="en-US" dirty="0">
                <a:latin typeface="Arial" charset="0"/>
              </a:rPr>
              <a:t>Summary</a:t>
            </a:r>
            <a:endParaRPr lang="en-US" dirty="0"/>
          </a:p>
        </p:txBody>
      </p:sp>
    </p:spTree>
    <p:extLst>
      <p:ext uri="{BB962C8B-B14F-4D97-AF65-F5344CB8AC3E}">
        <p14:creationId xmlns:p14="http://schemas.microsoft.com/office/powerpoint/2010/main" val="33553502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9.3 – Chapter Summary</a:t>
            </a:r>
          </a:p>
          <a:p>
            <a:pPr>
              <a:lnSpc>
                <a:spcPct val="80000"/>
              </a:lnSpc>
              <a:buFontTx/>
              <a:buNone/>
            </a:pPr>
            <a:r>
              <a:rPr lang="en-US" sz="1200" kern="1200" dirty="0">
                <a:solidFill>
                  <a:schemeClr val="tx1"/>
                </a:solidFill>
                <a:latin typeface="Arial" charset="0"/>
                <a:ea typeface="ＭＳ Ｐゴシック" charset="0"/>
                <a:cs typeface="ＭＳ Ｐゴシック" charset="0"/>
              </a:rPr>
              <a:t>9.3.1.2 – </a:t>
            </a:r>
            <a:r>
              <a:rPr lang="en-US" dirty="0">
                <a:latin typeface="Arial" charset="0"/>
              </a:rPr>
              <a:t>Summary (Cont.)</a:t>
            </a:r>
            <a:endParaRPr lang="en-US" dirty="0"/>
          </a:p>
        </p:txBody>
      </p:sp>
    </p:spTree>
    <p:extLst>
      <p:ext uri="{BB962C8B-B14F-4D97-AF65-F5344CB8AC3E}">
        <p14:creationId xmlns:p14="http://schemas.microsoft.com/office/powerpoint/2010/main" val="1930297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25</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b="0" dirty="0">
                <a:solidFill>
                  <a:schemeClr val="bg1"/>
                </a:solidFill>
                <a:latin typeface="Arial" pitchFamily="34" charset="0"/>
                <a:cs typeface="Arial" pitchFamily="34" charset="0"/>
              </a:rPr>
              <a:t>Chapter 9: Multiarea OSPF</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627527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7</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8</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9</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9: Multiarea OSPF</a:t>
            </a:r>
            <a:endParaRPr lang="en-GB" b="0" dirty="0"/>
          </a:p>
        </p:txBody>
      </p:sp>
    </p:spTree>
    <p:extLst>
      <p:ext uri="{BB962C8B-B14F-4D97-AF65-F5344CB8AC3E}">
        <p14:creationId xmlns:p14="http://schemas.microsoft.com/office/powerpoint/2010/main" val="4769437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smtClean="0">
                <a:solidFill>
                  <a:srgbClr val="D3D3D3"/>
                </a:solidFill>
              </a:rPr>
              <a:t>© 2017 Cisco Systems, Inc. All rights reserved.</a:t>
            </a:r>
            <a:endParaRPr lang="en-US" sz="700" dirty="0">
              <a:solidFill>
                <a:srgbClr val="D3D3D3"/>
              </a:solidFill>
            </a:endParaRP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fr-FR" sz="700" smtClean="0">
                <a:solidFill>
                  <a:srgbClr val="D3D3D3"/>
                </a:solidFill>
              </a:rPr>
              <a:t>ITE PC v4.1</a:t>
            </a:r>
          </a:p>
          <a:p>
            <a:pPr algn="l" defTabSz="814388">
              <a:lnSpc>
                <a:spcPct val="100000"/>
              </a:lnSpc>
            </a:pPr>
            <a:r>
              <a:rPr lang="fr-FR" sz="700" smtClean="0">
                <a:solidFill>
                  <a:srgbClr val="D3D3D3"/>
                </a:solidFill>
              </a:rPr>
              <a:t>Chapter 1</a:t>
            </a:r>
            <a:endParaRPr lang="en-US" sz="70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2007 – 2010, Cisco Systems, Inc. All rights reserved.</a:t>
            </a:r>
            <a:endParaRPr lang="en-US" sz="700">
              <a:solidFill>
                <a:srgbClr val="D3D3D3"/>
              </a:solidFill>
            </a:endParaRP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Public</a:t>
            </a:r>
            <a:endParaRPr lang="en-US" sz="700">
              <a:solidFill>
                <a:srgbClr val="D3D3D3"/>
              </a:solidFill>
            </a:endParaRP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smtClean="0">
                <a:solidFill>
                  <a:srgbClr val="D3D3D3"/>
                </a:solidFill>
              </a:rPr>
              <a:t>Presentation_ID</a:t>
            </a:r>
            <a:endParaRPr lang="en-US" sz="700">
              <a:solidFill>
                <a:srgbClr val="D3D3D3"/>
              </a:solidFill>
            </a:endParaRP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dirty="0"/>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2017 Cisco Systems, Inc. All rights reserved.</a:t>
            </a:r>
            <a:endParaRPr lang="en-US" sz="700">
              <a:solidFill>
                <a:srgbClr val="D3D3D3"/>
              </a:solidFill>
            </a:endParaRP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Confidential</a:t>
            </a:r>
            <a:endParaRPr lang="en-US" sz="700">
              <a:solidFill>
                <a:srgbClr val="D3D3D3"/>
              </a:solidFill>
            </a:endParaRP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normAutofit fontScale="90000"/>
          </a:bodyPr>
          <a:lstStyle/>
          <a:p>
            <a:pPr eaLnBrk="1" hangingPunct="1"/>
            <a:r>
              <a:rPr lang="en-US" sz="2400" smtClean="0">
                <a:latin typeface="Arial" charset="0"/>
              </a:rPr>
              <a:t>Instructor Materials</a:t>
            </a:r>
            <a:br>
              <a:rPr lang="en-US" sz="2400" smtClean="0">
                <a:latin typeface="Arial" charset="0"/>
              </a:rPr>
            </a:br>
            <a:r>
              <a:rPr lang="en-US" sz="2400" smtClean="0">
                <a:latin typeface="Arial" charset="0"/>
              </a:rPr>
              <a:t>Chapter 9: Multiarea OSPF</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normAutofit/>
          </a:bodyPr>
          <a:lstStyle/>
          <a:p>
            <a:pPr eaLnBrk="1" hangingPunct="1"/>
            <a:r>
              <a:rPr lang="en-US" smtClean="0">
                <a:solidFill>
                  <a:schemeClr val="tx1"/>
                </a:solidFill>
                <a:latin typeface="Arial" charset="0"/>
              </a:rPr>
              <a:t>CCNA Routing and Switching</a:t>
            </a:r>
          </a:p>
          <a:p>
            <a:pPr eaLnBrk="1" hangingPunct="1"/>
            <a:r>
              <a:rPr lang="en-US" smtClean="0">
                <a:solidFill>
                  <a:schemeClr val="tx1"/>
                </a:solidFill>
                <a:latin typeface="Arial" charset="0"/>
              </a:rPr>
              <a:t>Scaling Networks</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normAutofit/>
          </a:bodyPr>
          <a:lstStyle/>
          <a:p>
            <a:r>
              <a:rPr lang="en-US" smtClean="0"/>
              <a:t>Chapter 9 - Sections &amp; Objectives</a:t>
            </a:r>
            <a:endParaRPr lang="en-US" dirty="0"/>
          </a:p>
        </p:txBody>
      </p:sp>
      <p:sp>
        <p:nvSpPr>
          <p:cNvPr id="4099" name="Rectangle 34"/>
          <p:cNvSpPr>
            <a:spLocks noGrp="1" noChangeArrowheads="1"/>
          </p:cNvSpPr>
          <p:nvPr>
            <p:ph idx="1"/>
          </p:nvPr>
        </p:nvSpPr>
        <p:spPr/>
        <p:txBody>
          <a:bodyPr>
            <a:normAutofit/>
          </a:bodyPr>
          <a:lstStyle/>
          <a:p>
            <a:r>
              <a:rPr lang="en-US" smtClean="0"/>
              <a:t>9.1 Multiarea OSPF Operation </a:t>
            </a:r>
          </a:p>
          <a:p>
            <a:r>
              <a:rPr lang="en-US" smtClean="0"/>
              <a:t>Explain how multiarea OSPF operates in a small to medium-sized business network. </a:t>
            </a:r>
          </a:p>
          <a:p>
            <a:r>
              <a:rPr lang="en-US" smtClean="0"/>
              <a:t>9.2 Implement Multiarea</a:t>
            </a:r>
          </a:p>
          <a:p>
            <a:r>
              <a:rPr lang="en-US" smtClean="0"/>
              <a:t>Implement multiarea OSPFv2 and OSPFv3. </a:t>
            </a:r>
          </a:p>
          <a:p>
            <a:pPr marL="228600" lvl="1" indent="0">
              <a:buNone/>
            </a:pPr>
            <a:endParaRPr lang="en-US"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9.1 Multiarea OSPF Operation </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Multiarea OSPF Operation</a:t>
            </a:r>
            <a:br>
              <a:rPr lang="en-US" sz="1800" smtClean="0"/>
            </a:br>
            <a:r>
              <a:rPr lang="en-US" sz="1800" smtClean="0"/>
              <a:t>Why Multiarea OSPF?</a:t>
            </a:r>
            <a:endParaRPr lang="en-US" dirty="0"/>
          </a:p>
        </p:txBody>
      </p:sp>
      <p:sp>
        <p:nvSpPr>
          <p:cNvPr id="2" name="Content Placeholder 1"/>
          <p:cNvSpPr>
            <a:spLocks noGrp="1"/>
          </p:cNvSpPr>
          <p:nvPr>
            <p:ph idx="1"/>
          </p:nvPr>
        </p:nvSpPr>
        <p:spPr>
          <a:xfrm>
            <a:off x="213109" y="1228776"/>
            <a:ext cx="8733677" cy="3586356"/>
          </a:xfrm>
        </p:spPr>
        <p:txBody>
          <a:bodyPr>
            <a:normAutofit fontScale="92500" lnSpcReduction="20000"/>
          </a:bodyPr>
          <a:lstStyle/>
          <a:p>
            <a:r>
              <a:rPr lang="en-US" smtClean="0"/>
              <a:t>Single-Area OSPF</a:t>
            </a:r>
          </a:p>
          <a:p>
            <a:r>
              <a:rPr lang="en-US" smtClean="0"/>
              <a:t>If the routes are not summarized, the routing table can become very large.</a:t>
            </a:r>
          </a:p>
          <a:p>
            <a:r>
              <a:rPr lang="en-US" smtClean="0"/>
              <a:t>Each router must maintain detailed information about every network in the routing domain.</a:t>
            </a:r>
          </a:p>
          <a:p>
            <a:r>
              <a:rPr lang="en-US" smtClean="0"/>
              <a:t>Multiarea OSPF</a:t>
            </a:r>
          </a:p>
          <a:p>
            <a:r>
              <a:rPr lang="en-US" smtClean="0"/>
              <a:t>Smaller routing tables </a:t>
            </a:r>
          </a:p>
          <a:p>
            <a:r>
              <a:rPr lang="en-US" smtClean="0"/>
              <a:t>Reduced link-state update overhead</a:t>
            </a:r>
          </a:p>
          <a:p>
            <a:r>
              <a:rPr lang="en-US" smtClean="0"/>
              <a:t>Reduced frequency of SPF calculations </a:t>
            </a:r>
            <a:endParaRPr lang="en-US" dirty="0"/>
          </a:p>
        </p:txBody>
      </p:sp>
      <p:pic>
        <p:nvPicPr>
          <p:cNvPr id="5" name="Picture 4"/>
          <p:cNvPicPr>
            <a:picLocks noChangeAspect="1"/>
          </p:cNvPicPr>
          <p:nvPr/>
        </p:nvPicPr>
        <p:blipFill>
          <a:blip r:embed="rId3"/>
          <a:stretch>
            <a:fillRect/>
          </a:stretch>
        </p:blipFill>
        <p:spPr>
          <a:xfrm>
            <a:off x="2390690" y="4815132"/>
            <a:ext cx="4378511" cy="1825482"/>
          </a:xfrm>
          <a:prstGeom prst="rect">
            <a:avLst/>
          </a:prstGeom>
        </p:spPr>
      </p:pic>
    </p:spTree>
    <p:extLst>
      <p:ext uri="{BB962C8B-B14F-4D97-AF65-F5344CB8AC3E}">
        <p14:creationId xmlns:p14="http://schemas.microsoft.com/office/powerpoint/2010/main" val="2189958124"/>
      </p:ext>
    </p:extLst>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Multiarea OSPF Operation</a:t>
            </a:r>
            <a:br>
              <a:rPr lang="en-US" sz="1800" smtClean="0"/>
            </a:br>
            <a:r>
              <a:rPr lang="en-US" sz="1800" smtClean="0"/>
              <a:t>Why Multiarea OSPF?</a:t>
            </a:r>
            <a:endParaRPr lang="en-US" dirty="0"/>
          </a:p>
        </p:txBody>
      </p:sp>
      <p:sp>
        <p:nvSpPr>
          <p:cNvPr id="2" name="Content Placeholder 1"/>
          <p:cNvSpPr>
            <a:spLocks noGrp="1"/>
          </p:cNvSpPr>
          <p:nvPr>
            <p:ph idx="1"/>
          </p:nvPr>
        </p:nvSpPr>
        <p:spPr>
          <a:xfrm>
            <a:off x="213109" y="1228776"/>
            <a:ext cx="8733677" cy="3038424"/>
          </a:xfrm>
        </p:spPr>
        <p:txBody>
          <a:bodyPr>
            <a:normAutofit fontScale="92500" lnSpcReduction="20000"/>
          </a:bodyPr>
          <a:lstStyle/>
          <a:p>
            <a:r>
              <a:rPr lang="en-US" smtClean="0"/>
              <a:t>OSPF Two-Layer Area Hierarchy</a:t>
            </a:r>
          </a:p>
          <a:p>
            <a:r>
              <a:rPr lang="en-US" smtClean="0"/>
              <a:t>Backbone (Transit) area and Regular (Non-backbone) area</a:t>
            </a:r>
          </a:p>
          <a:p>
            <a:r>
              <a:rPr lang="en-US" smtClean="0"/>
              <a:t>Types of OSPF Routers</a:t>
            </a:r>
          </a:p>
          <a:p>
            <a:r>
              <a:rPr lang="en-US" smtClean="0"/>
              <a:t>Internal router</a:t>
            </a:r>
          </a:p>
          <a:p>
            <a:r>
              <a:rPr lang="en-US" smtClean="0"/>
              <a:t>Backbone router</a:t>
            </a:r>
          </a:p>
          <a:p>
            <a:r>
              <a:rPr lang="en-US" smtClean="0"/>
              <a:t>Area Border Router (ABR)</a:t>
            </a:r>
          </a:p>
          <a:p>
            <a:r>
              <a:rPr lang="en-US" smtClean="0"/>
              <a:t>Autonomous System Boundary Router (ASBR) </a:t>
            </a:r>
            <a:endParaRPr lang="en-US" dirty="0"/>
          </a:p>
        </p:txBody>
      </p:sp>
      <p:pic>
        <p:nvPicPr>
          <p:cNvPr id="3" name="Picture 2"/>
          <p:cNvPicPr>
            <a:picLocks noChangeAspect="1"/>
          </p:cNvPicPr>
          <p:nvPr/>
        </p:nvPicPr>
        <p:blipFill>
          <a:blip r:embed="rId3"/>
          <a:stretch>
            <a:fillRect/>
          </a:stretch>
        </p:blipFill>
        <p:spPr>
          <a:xfrm>
            <a:off x="193868" y="4533731"/>
            <a:ext cx="4050771" cy="2022358"/>
          </a:xfrm>
          <a:prstGeom prst="rect">
            <a:avLst/>
          </a:prstGeom>
        </p:spPr>
      </p:pic>
      <p:pic>
        <p:nvPicPr>
          <p:cNvPr id="4" name="Picture 3"/>
          <p:cNvPicPr>
            <a:picLocks noChangeAspect="1"/>
          </p:cNvPicPr>
          <p:nvPr/>
        </p:nvPicPr>
        <p:blipFill>
          <a:blip r:embed="rId4"/>
          <a:stretch>
            <a:fillRect/>
          </a:stretch>
        </p:blipFill>
        <p:spPr>
          <a:xfrm>
            <a:off x="4937760" y="4533730"/>
            <a:ext cx="4009026" cy="2022357"/>
          </a:xfrm>
          <a:prstGeom prst="rect">
            <a:avLst/>
          </a:prstGeom>
        </p:spPr>
      </p:pic>
      <p:sp>
        <p:nvSpPr>
          <p:cNvPr id="6" name="TextBox 5"/>
          <p:cNvSpPr txBox="1"/>
          <p:nvPr/>
        </p:nvSpPr>
        <p:spPr>
          <a:xfrm>
            <a:off x="2413640" y="4533730"/>
            <a:ext cx="1555234" cy="424732"/>
          </a:xfrm>
          <a:prstGeom prst="rect">
            <a:avLst/>
          </a:prstGeom>
          <a:noFill/>
        </p:spPr>
        <p:txBody>
          <a:bodyPr wrap="none" rtlCol="0">
            <a:normAutofit/>
          </a:bodyPr>
          <a:lstStyle/>
          <a:p>
            <a:r>
              <a:rPr lang="en-US" smtClean="0"/>
              <a:t>Backbone</a:t>
            </a:r>
            <a:endParaRPr lang="en-US" dirty="0"/>
          </a:p>
        </p:txBody>
      </p:sp>
      <p:sp>
        <p:nvSpPr>
          <p:cNvPr id="8" name="TextBox 7"/>
          <p:cNvSpPr txBox="1"/>
          <p:nvPr/>
        </p:nvSpPr>
        <p:spPr>
          <a:xfrm>
            <a:off x="7301402" y="4533730"/>
            <a:ext cx="1265090" cy="424732"/>
          </a:xfrm>
          <a:prstGeom prst="rect">
            <a:avLst/>
          </a:prstGeom>
          <a:noFill/>
        </p:spPr>
        <p:txBody>
          <a:bodyPr wrap="none" rtlCol="0">
            <a:normAutofit/>
          </a:bodyPr>
          <a:lstStyle/>
          <a:p>
            <a:r>
              <a:rPr lang="en-US" smtClean="0"/>
              <a:t>Regular</a:t>
            </a:r>
            <a:endParaRPr lang="en-US" dirty="0"/>
          </a:p>
        </p:txBody>
      </p:sp>
    </p:spTree>
    <p:extLst>
      <p:ext uri="{BB962C8B-B14F-4D97-AF65-F5344CB8AC3E}">
        <p14:creationId xmlns:p14="http://schemas.microsoft.com/office/powerpoint/2010/main" val="166400513"/>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it-IT" sz="1800" smtClean="0"/>
              <a:t>Multiarea OSPF Operation</a:t>
            </a:r>
            <a:br>
              <a:rPr lang="it-IT" sz="1800" smtClean="0"/>
            </a:br>
            <a:r>
              <a:rPr lang="it-IT" sz="1800" smtClean="0"/>
              <a:t>Multiarea OSPF LSA Operation</a:t>
            </a:r>
            <a:endParaRPr lang="en-US" dirty="0"/>
          </a:p>
        </p:txBody>
      </p:sp>
      <p:sp>
        <p:nvSpPr>
          <p:cNvPr id="2" name="Content Placeholder 1"/>
          <p:cNvSpPr>
            <a:spLocks noGrp="1"/>
          </p:cNvSpPr>
          <p:nvPr>
            <p:ph idx="1"/>
          </p:nvPr>
        </p:nvSpPr>
        <p:spPr>
          <a:xfrm>
            <a:off x="189766" y="1284127"/>
            <a:ext cx="8733677" cy="1593842"/>
          </a:xfrm>
        </p:spPr>
        <p:txBody>
          <a:bodyPr>
            <a:normAutofit lnSpcReduction="10000"/>
          </a:bodyPr>
          <a:lstStyle/>
          <a:p>
            <a:r>
              <a:rPr lang="en-US" smtClean="0"/>
              <a:t>OSPF LSA Types</a:t>
            </a:r>
          </a:p>
          <a:p>
            <a:r>
              <a:rPr lang="en-US" smtClean="0"/>
              <a:t>Individually, they act as database records and provide specific OSPF network details. In combination, they describe the entire topology of an OSPF network or area.</a:t>
            </a:r>
            <a:endParaRPr lang="en-US" dirty="0"/>
          </a:p>
        </p:txBody>
      </p:sp>
      <p:pic>
        <p:nvPicPr>
          <p:cNvPr id="3" name="Picture 2"/>
          <p:cNvPicPr>
            <a:picLocks noChangeAspect="1"/>
          </p:cNvPicPr>
          <p:nvPr/>
        </p:nvPicPr>
        <p:blipFill>
          <a:blip r:embed="rId3"/>
          <a:stretch>
            <a:fillRect/>
          </a:stretch>
        </p:blipFill>
        <p:spPr>
          <a:xfrm>
            <a:off x="419533" y="2706624"/>
            <a:ext cx="8343322" cy="3584448"/>
          </a:xfrm>
          <a:prstGeom prst="rect">
            <a:avLst/>
          </a:prstGeom>
        </p:spPr>
      </p:pic>
    </p:spTree>
    <p:extLst>
      <p:ext uri="{BB962C8B-B14F-4D97-AF65-F5344CB8AC3E}">
        <p14:creationId xmlns:p14="http://schemas.microsoft.com/office/powerpoint/2010/main" val="2288855586"/>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pPr>
              <a:lnSpc>
                <a:spcPct val="80000"/>
              </a:lnSpc>
              <a:buFontTx/>
              <a:buNone/>
            </a:pPr>
            <a:r>
              <a:rPr lang="it-IT" sz="1800" smtClean="0"/>
              <a:t>Multiarea OSPF Operation</a:t>
            </a:r>
            <a:br>
              <a:rPr lang="it-IT" sz="1800" smtClean="0"/>
            </a:br>
            <a:r>
              <a:rPr lang="it-IT" sz="1800" smtClean="0"/>
              <a:t>Multiarea OSPF LSA Operation</a:t>
            </a:r>
            <a:endParaRPr lang="en-US" dirty="0"/>
          </a:p>
        </p:txBody>
      </p:sp>
      <p:sp>
        <p:nvSpPr>
          <p:cNvPr id="2" name="Content Placeholder 1"/>
          <p:cNvSpPr>
            <a:spLocks noGrp="1"/>
          </p:cNvSpPr>
          <p:nvPr>
            <p:ph idx="1"/>
          </p:nvPr>
        </p:nvSpPr>
        <p:spPr>
          <a:xfrm>
            <a:off x="213109" y="1301928"/>
            <a:ext cx="8733677" cy="2953080"/>
          </a:xfrm>
        </p:spPr>
        <p:txBody>
          <a:bodyPr>
            <a:normAutofit fontScale="85000" lnSpcReduction="10000"/>
          </a:bodyPr>
          <a:lstStyle/>
          <a:p>
            <a:r>
              <a:rPr lang="en-US" smtClean="0"/>
              <a:t>OSPF LSA Types</a:t>
            </a:r>
          </a:p>
          <a:p>
            <a:r>
              <a:rPr lang="en-US" smtClean="0"/>
              <a:t>Type 1 - Contains a list of the directly connected interfaces, link types, neighbors, and link states.</a:t>
            </a:r>
          </a:p>
          <a:p>
            <a:r>
              <a:rPr lang="en-US" smtClean="0"/>
              <a:t>Type 2 - Contains the router ID and IP address of the DR, along with the router ID of all other routers on the multiaccess segment. </a:t>
            </a:r>
          </a:p>
          <a:p>
            <a:r>
              <a:rPr lang="en-US" smtClean="0"/>
              <a:t>Type 3 - Used by ABRs to advertise networks from other areas.</a:t>
            </a:r>
          </a:p>
          <a:p>
            <a:r>
              <a:rPr lang="en-US" smtClean="0"/>
              <a:t>Type 4 -  Identifies the ASBR and provides a route to it.</a:t>
            </a:r>
          </a:p>
          <a:p>
            <a:r>
              <a:rPr lang="en-US" smtClean="0"/>
              <a:t>Type 5 - Describe routes to networks outside the OSPF routing domain. </a:t>
            </a:r>
            <a:endParaRPr lang="en-US" b="1" dirty="0"/>
          </a:p>
        </p:txBody>
      </p:sp>
      <p:pic>
        <p:nvPicPr>
          <p:cNvPr id="4" name="Picture 3"/>
          <p:cNvPicPr>
            <a:picLocks noChangeAspect="1"/>
          </p:cNvPicPr>
          <p:nvPr/>
        </p:nvPicPr>
        <p:blipFill>
          <a:blip r:embed="rId3"/>
          <a:stretch>
            <a:fillRect/>
          </a:stretch>
        </p:blipFill>
        <p:spPr>
          <a:xfrm>
            <a:off x="1821214" y="4255008"/>
            <a:ext cx="5517464" cy="2403162"/>
          </a:xfrm>
          <a:prstGeom prst="rect">
            <a:avLst/>
          </a:prstGeom>
        </p:spPr>
      </p:pic>
    </p:spTree>
    <p:extLst>
      <p:ext uri="{BB962C8B-B14F-4D97-AF65-F5344CB8AC3E}">
        <p14:creationId xmlns:p14="http://schemas.microsoft.com/office/powerpoint/2010/main" val="1118939826"/>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Multiarea OSPF Operation</a:t>
            </a:r>
            <a:br>
              <a:rPr lang="en-US" sz="1800" smtClean="0"/>
            </a:br>
            <a:r>
              <a:rPr lang="en-US" sz="1800" smtClean="0"/>
              <a:t>OSPF Routing Table and Types of Routes</a:t>
            </a:r>
            <a:endParaRPr lang="en-US" dirty="0"/>
          </a:p>
        </p:txBody>
      </p:sp>
      <p:sp>
        <p:nvSpPr>
          <p:cNvPr id="2" name="Content Placeholder 1"/>
          <p:cNvSpPr>
            <a:spLocks noGrp="1"/>
          </p:cNvSpPr>
          <p:nvPr>
            <p:ph idx="1"/>
          </p:nvPr>
        </p:nvSpPr>
        <p:spPr>
          <a:xfrm>
            <a:off x="193868" y="1235383"/>
            <a:ext cx="8733677" cy="2503745"/>
          </a:xfrm>
        </p:spPr>
        <p:txBody>
          <a:bodyPr>
            <a:normAutofit fontScale="85000" lnSpcReduction="20000"/>
          </a:bodyPr>
          <a:lstStyle/>
          <a:p>
            <a:r>
              <a:rPr lang="en-US" smtClean="0"/>
              <a:t>OSPF Routing Table Entries</a:t>
            </a:r>
          </a:p>
          <a:p>
            <a:r>
              <a:rPr lang="en-US" smtClean="0"/>
              <a:t>O – Indicates the route is intra-area.</a:t>
            </a:r>
          </a:p>
          <a:p>
            <a:r>
              <a:rPr lang="en-US" smtClean="0"/>
              <a:t>O IA – Indicates a summary LSA.</a:t>
            </a:r>
          </a:p>
          <a:p>
            <a:r>
              <a:rPr lang="en-US" smtClean="0"/>
              <a:t>O E1 or O E2 – Indicates an external LSA.</a:t>
            </a:r>
          </a:p>
          <a:p>
            <a:r>
              <a:rPr lang="en-US" smtClean="0"/>
              <a:t>OSPF Route Calculation</a:t>
            </a:r>
          </a:p>
          <a:p>
            <a:r>
              <a:rPr lang="en-US" smtClean="0"/>
              <a:t>Each router uses the SPF algorithm against the LSDB to build the SPF tree. The SPF tree is used to determine the best path(s).</a:t>
            </a:r>
            <a:endParaRPr lang="en-US" dirty="0"/>
          </a:p>
        </p:txBody>
      </p:sp>
      <p:pic>
        <p:nvPicPr>
          <p:cNvPr id="3" name="Picture 2"/>
          <p:cNvPicPr>
            <a:picLocks noChangeAspect="1"/>
          </p:cNvPicPr>
          <p:nvPr/>
        </p:nvPicPr>
        <p:blipFill>
          <a:blip r:embed="rId3"/>
          <a:stretch>
            <a:fillRect/>
          </a:stretch>
        </p:blipFill>
        <p:spPr>
          <a:xfrm>
            <a:off x="1759406" y="3739128"/>
            <a:ext cx="5689847" cy="3008227"/>
          </a:xfrm>
          <a:prstGeom prst="rect">
            <a:avLst/>
          </a:prstGeom>
        </p:spPr>
      </p:pic>
    </p:spTree>
    <p:extLst>
      <p:ext uri="{BB962C8B-B14F-4D97-AF65-F5344CB8AC3E}">
        <p14:creationId xmlns:p14="http://schemas.microsoft.com/office/powerpoint/2010/main" val="1954998459"/>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9.2 Configuring Multiarea OSPF</a:t>
            </a:r>
            <a:endParaRPr lang="en-US" sz="2400" dirty="0">
              <a:solidFill>
                <a:srgbClr val="00B0F0"/>
              </a:solidFill>
            </a:endParaRPr>
          </a:p>
        </p:txBody>
      </p:sp>
    </p:spTree>
    <p:extLst>
      <p:ext uri="{BB962C8B-B14F-4D97-AF65-F5344CB8AC3E}">
        <p14:creationId xmlns:p14="http://schemas.microsoft.com/office/powerpoint/2010/main" val="2098333176"/>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it-IT" sz="1800" smtClean="0"/>
              <a:t>Configuring Multiarea OSPF</a:t>
            </a:r>
            <a:br>
              <a:rPr lang="it-IT" sz="1800" smtClean="0"/>
            </a:br>
            <a:r>
              <a:rPr lang="it-IT" sz="1800" smtClean="0"/>
              <a:t>Configuring Multiarea OSPF</a:t>
            </a:r>
            <a:endParaRPr lang="en-US" dirty="0"/>
          </a:p>
        </p:txBody>
      </p:sp>
      <p:sp>
        <p:nvSpPr>
          <p:cNvPr id="2" name="Content Placeholder 1"/>
          <p:cNvSpPr>
            <a:spLocks noGrp="1"/>
          </p:cNvSpPr>
          <p:nvPr>
            <p:ph idx="1"/>
          </p:nvPr>
        </p:nvSpPr>
        <p:spPr>
          <a:xfrm>
            <a:off x="193868" y="1344431"/>
            <a:ext cx="8540747" cy="2264402"/>
          </a:xfrm>
        </p:spPr>
        <p:txBody>
          <a:bodyPr>
            <a:normAutofit/>
          </a:bodyPr>
          <a:lstStyle/>
          <a:p>
            <a:r>
              <a:rPr lang="en-US" smtClean="0"/>
              <a:t>Implementing Multiarea OSPF</a:t>
            </a:r>
          </a:p>
          <a:p>
            <a:r>
              <a:rPr lang="en-US" smtClean="0"/>
              <a:t>The type of OSPF implementation chosen depends on the specific network design requirements and existing topology.</a:t>
            </a:r>
          </a:p>
          <a:p>
            <a:r>
              <a:rPr lang="en-US" smtClean="0"/>
              <a:t>A router simply becomes an ABR when it has two network statements in different areas.</a:t>
            </a:r>
            <a:endParaRPr lang="en-US" dirty="0"/>
          </a:p>
        </p:txBody>
      </p:sp>
      <p:pic>
        <p:nvPicPr>
          <p:cNvPr id="4" name="Picture 3"/>
          <p:cNvPicPr>
            <a:picLocks noChangeAspect="1"/>
          </p:cNvPicPr>
          <p:nvPr/>
        </p:nvPicPr>
        <p:blipFill>
          <a:blip r:embed="rId3"/>
          <a:stretch>
            <a:fillRect/>
          </a:stretch>
        </p:blipFill>
        <p:spPr>
          <a:xfrm>
            <a:off x="2719514" y="3384446"/>
            <a:ext cx="3720863" cy="3252150"/>
          </a:xfrm>
          <a:prstGeom prst="rect">
            <a:avLst/>
          </a:prstGeom>
        </p:spPr>
      </p:pic>
    </p:spTree>
    <p:extLst>
      <p:ext uri="{BB962C8B-B14F-4D97-AF65-F5344CB8AC3E}">
        <p14:creationId xmlns:p14="http://schemas.microsoft.com/office/powerpoint/2010/main" val="2955344014"/>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it-IT" sz="1800" smtClean="0"/>
              <a:t>Configuring Multiarea OSPF</a:t>
            </a:r>
            <a:br>
              <a:rPr lang="it-IT" sz="1800" smtClean="0"/>
            </a:br>
            <a:r>
              <a:rPr lang="it-IT" sz="1800" smtClean="0"/>
              <a:t>Verifying Multiarea OSPF</a:t>
            </a:r>
            <a:endParaRPr lang="en-US" dirty="0"/>
          </a:p>
        </p:txBody>
      </p:sp>
      <p:sp>
        <p:nvSpPr>
          <p:cNvPr id="2" name="Content Placeholder 1"/>
          <p:cNvSpPr>
            <a:spLocks noGrp="1"/>
          </p:cNvSpPr>
          <p:nvPr>
            <p:ph idx="1"/>
          </p:nvPr>
        </p:nvSpPr>
        <p:spPr/>
        <p:txBody>
          <a:bodyPr>
            <a:normAutofit fontScale="92500" lnSpcReduction="20000"/>
          </a:bodyPr>
          <a:lstStyle/>
          <a:p>
            <a:r>
              <a:rPr lang="en-US" smtClean="0"/>
              <a:t>Verifying Multiarea OSPF v2</a:t>
            </a:r>
          </a:p>
          <a:p>
            <a:r>
              <a:rPr lang="en-US" smtClean="0"/>
              <a:t>The same verification commands used to verify single-area OSPFv2 also can be used to verify the multiarea OSPF topology.</a:t>
            </a:r>
          </a:p>
          <a:p>
            <a:r>
              <a:rPr lang="en-US" smtClean="0"/>
              <a:t>For the equivalent OSPFv3 command, simply substitute ip with ipv6.</a:t>
            </a:r>
          </a:p>
          <a:p>
            <a:r>
              <a:rPr lang="en-US" smtClean="0"/>
              <a:t>Verify General Multiarea OSPFv2 Settings</a:t>
            </a:r>
          </a:p>
          <a:p>
            <a:r>
              <a:rPr lang="en-US" smtClean="0"/>
              <a:t>Use the show ip protocols command to verify the OSPFv2 status.</a:t>
            </a:r>
          </a:p>
          <a:p>
            <a:r>
              <a:rPr lang="en-US" smtClean="0"/>
              <a:t>The Routing for Networks section identifies the networks and their respective areas.</a:t>
            </a:r>
          </a:p>
          <a:p>
            <a:r>
              <a:rPr lang="en-US" smtClean="0"/>
              <a:t>Verify the OSPFv2 Routes</a:t>
            </a:r>
          </a:p>
          <a:p>
            <a:r>
              <a:rPr lang="en-US" smtClean="0"/>
              <a:t>The most common command used to verify a multiarea OSPFv2 configuration is the show ip route command. Add the ospf parameter to display only OSPFv2-related information.</a:t>
            </a:r>
          </a:p>
          <a:p>
            <a:pPr lvl="1"/>
            <a:endParaRPr lang="en-US" dirty="0"/>
          </a:p>
        </p:txBody>
      </p:sp>
    </p:spTree>
    <p:extLst>
      <p:ext uri="{BB962C8B-B14F-4D97-AF65-F5344CB8AC3E}">
        <p14:creationId xmlns:p14="http://schemas.microsoft.com/office/powerpoint/2010/main" val="1975976313"/>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normAutofit/>
          </a:bodyPr>
          <a:lstStyle/>
          <a:p>
            <a:pPr eaLnBrk="1" hangingPunct="1"/>
            <a:r>
              <a:rPr lang="en-US" smtClean="0">
                <a:latin typeface="Arial" charset="0"/>
              </a:rPr>
              <a:t>Instructor Materials – Chapter 9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normAutofit/>
          </a:bodyPr>
          <a:lstStyle/>
          <a:p>
            <a:pPr marL="0" indent="0">
              <a:buNone/>
            </a:pPr>
            <a:r>
              <a:rPr lang="en-US" smtClean="0"/>
              <a:t>This PowerPoint deck is divided in two parts:</a:t>
            </a:r>
          </a:p>
          <a:p>
            <a:pPr marL="0" indent="0">
              <a:buNone/>
            </a:pPr>
            <a:r>
              <a:rPr lang="en-US" smtClean="0"/>
              <a:t>Instructor Planning Guide</a:t>
            </a:r>
          </a:p>
          <a:p>
            <a:pPr marL="0" indent="0">
              <a:buNone/>
            </a:pPr>
            <a:r>
              <a:rPr lang="en-US" smtClean="0"/>
              <a:t>Information to help you become familiar with the chapter</a:t>
            </a:r>
          </a:p>
          <a:p>
            <a:pPr marL="0" indent="0">
              <a:buNone/>
            </a:pPr>
            <a:r>
              <a:rPr lang="en-US" smtClean="0"/>
              <a:t>Teaching aids</a:t>
            </a:r>
          </a:p>
          <a:p>
            <a:pPr marL="0" indent="0">
              <a:buNone/>
            </a:pPr>
            <a:r>
              <a:rPr lang="en-US" smtClean="0"/>
              <a:t>Instructor Class Presentation</a:t>
            </a:r>
          </a:p>
          <a:p>
            <a:pPr marL="0" indent="0">
              <a:buNone/>
            </a:pPr>
            <a:r>
              <a:rPr lang="en-US" smtClean="0"/>
              <a:t>Optional slides that you can use in the classroom</a:t>
            </a:r>
          </a:p>
          <a:p>
            <a:pPr marL="0" indent="0">
              <a:buNone/>
            </a:pPr>
            <a:r>
              <a:rPr lang="en-US" smtClean="0"/>
              <a:t>Begins on slide # 9</a:t>
            </a:r>
          </a:p>
          <a:p>
            <a:pPr marL="0" indent="0">
              <a:buNone/>
            </a:pPr>
            <a:r>
              <a:rPr lang="en-US" smtClean="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Configuring Multiarea OSPF</a:t>
            </a:r>
            <a:br>
              <a:rPr lang="en-US" sz="1800" smtClean="0"/>
            </a:br>
            <a:r>
              <a:rPr lang="en-US" sz="1800" smtClean="0"/>
              <a:t>Verifying Multiarea OSPF (Cont.)</a:t>
            </a:r>
            <a:endParaRPr lang="en-US" dirty="0"/>
          </a:p>
        </p:txBody>
      </p:sp>
      <p:sp>
        <p:nvSpPr>
          <p:cNvPr id="2" name="Content Placeholder 1"/>
          <p:cNvSpPr>
            <a:spLocks noGrp="1"/>
          </p:cNvSpPr>
          <p:nvPr>
            <p:ph idx="1"/>
          </p:nvPr>
        </p:nvSpPr>
        <p:spPr/>
        <p:txBody>
          <a:bodyPr>
            <a:normAutofit/>
          </a:bodyPr>
          <a:lstStyle/>
          <a:p>
            <a:r>
              <a:rPr lang="en-US" smtClean="0"/>
              <a:t>Verify the Multiarea OSPFv2 LSDB</a:t>
            </a:r>
          </a:p>
          <a:p>
            <a:r>
              <a:rPr lang="en-US" smtClean="0"/>
              <a:t>Use the show ip ospf database command to verify the contents of the OSPFv2 LSDB.</a:t>
            </a:r>
          </a:p>
          <a:p>
            <a:r>
              <a:rPr lang="en-US" smtClean="0"/>
              <a:t>There are many command </a:t>
            </a:r>
            <a:br>
              <a:rPr lang="en-US" smtClean="0"/>
            </a:br>
            <a:r>
              <a:rPr lang="en-US" smtClean="0"/>
              <a:t>options available with the </a:t>
            </a:r>
            <a:br>
              <a:rPr lang="en-US" smtClean="0"/>
            </a:br>
            <a:r>
              <a:rPr lang="en-US" smtClean="0"/>
              <a:t>show ip ospf database </a:t>
            </a:r>
            <a:br>
              <a:rPr lang="en-US" smtClean="0"/>
            </a:br>
            <a:r>
              <a:rPr lang="en-US" smtClean="0"/>
              <a:t>command.</a:t>
            </a:r>
          </a:p>
          <a:p>
            <a:r>
              <a:rPr lang="en-US" smtClean="0"/>
              <a:t>Verify Multiarea OSPFv3</a:t>
            </a:r>
          </a:p>
          <a:p>
            <a:r>
              <a:rPr lang="en-US" smtClean="0"/>
              <a:t>Like OSPFv2, OSPFv3 </a:t>
            </a:r>
            <a:br>
              <a:rPr lang="en-US" smtClean="0"/>
            </a:br>
            <a:r>
              <a:rPr lang="en-US" smtClean="0"/>
              <a:t>provides similar OSPFv3 </a:t>
            </a:r>
            <a:br>
              <a:rPr lang="en-US" smtClean="0"/>
            </a:br>
            <a:r>
              <a:rPr lang="en-US" smtClean="0"/>
              <a:t>verification commands.</a:t>
            </a:r>
          </a:p>
          <a:p>
            <a:pPr lvl="1"/>
            <a:endParaRPr lang="en-US" dirty="0"/>
          </a:p>
        </p:txBody>
      </p:sp>
      <p:pic>
        <p:nvPicPr>
          <p:cNvPr id="3" name="Picture 2"/>
          <p:cNvPicPr>
            <a:picLocks noChangeAspect="1"/>
          </p:cNvPicPr>
          <p:nvPr/>
        </p:nvPicPr>
        <p:blipFill>
          <a:blip r:embed="rId3"/>
          <a:stretch>
            <a:fillRect/>
          </a:stretch>
        </p:blipFill>
        <p:spPr>
          <a:xfrm>
            <a:off x="4206240" y="2610729"/>
            <a:ext cx="4759785" cy="3963807"/>
          </a:xfrm>
          <a:prstGeom prst="rect">
            <a:avLst/>
          </a:prstGeom>
        </p:spPr>
      </p:pic>
    </p:spTree>
    <p:extLst>
      <p:ext uri="{BB962C8B-B14F-4D97-AF65-F5344CB8AC3E}">
        <p14:creationId xmlns:p14="http://schemas.microsoft.com/office/powerpoint/2010/main" val="1600128993"/>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normAutofit/>
          </a:bodyPr>
          <a:lstStyle/>
          <a:p>
            <a:pPr eaLnBrk="1" hangingPunct="1"/>
            <a:r>
              <a:rPr lang="en-US" sz="2400" smtClean="0"/>
              <a:t>9.3 Chapter Summary</a:t>
            </a:r>
            <a:endParaRPr lang="en-US" sz="2400" dirty="0"/>
          </a:p>
        </p:txBody>
      </p:sp>
    </p:spTree>
    <p:extLst>
      <p:ext uri="{BB962C8B-B14F-4D97-AF65-F5344CB8AC3E}">
        <p14:creationId xmlns:p14="http://schemas.microsoft.com/office/powerpoint/2010/main" val="3633761877"/>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365504"/>
            <a:ext cx="8600517" cy="5230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fontScale="85000" lnSpcReduction="10000"/>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2000" smtClean="0"/>
              <a:t>Single-area OSPF is useful in smaller networks but in larger networks multiarea OSPF is a better choice. Multiarea OSPF solves the issues of large routing table, large link-state database, and frequent SPF algorithm calculations.</a:t>
            </a:r>
          </a:p>
          <a:p>
            <a:r>
              <a:rPr lang="en-US" sz="2000" smtClean="0"/>
              <a:t>The main area is called the backbone area (area 0) and all other areas must connect to the backbone area. Routing still occurs between the areas while many of the routing operations, such as recalculating the database, are kept within an area.</a:t>
            </a:r>
          </a:p>
          <a:p>
            <a:r>
              <a:rPr lang="en-US" sz="2000" smtClean="0"/>
              <a:t>There are four different types of OSPF routers: Internal router, Backbone router, Area Border Router (ABR), and Autonomous System Boundary Router (ASBR). A router can be classified as more than one router type.</a:t>
            </a:r>
          </a:p>
          <a:p>
            <a:r>
              <a:rPr lang="en-US" sz="2000" smtClean="0"/>
              <a:t>Link State Advertisements (LSAs) are the building blocks of OSPF. This chapter concentrated on LSA type 1 to LSA type 5. Type 1 LSAs are referred to as the router link entries. Type 2 LSAs are referred to as the network link entries and are flooded by a DR. Type 3 LSAs are referred to as the summary link entries and are created and propagated by ABRs. A type 4 summary LSA is generated by an ABR only when an ASBR exists within an area. Type 5 external LSAs describe routes to networks outside the OSPF autonomous system. Type 5 LSAs are originated by the ASBR and are flooded to the entire autonomous system.</a:t>
            </a:r>
          </a:p>
          <a:p>
            <a:r>
              <a:rPr lang="en-US" sz="2000" smtClean="0"/>
              <a:t>OSPFv2 routes in an IPv4 routing table are identified using the following descriptors: O, O IA, O E1 or O E2. Each router uses the SPF algorithm against the LSDB to build the SPF tree. The SPF tree is used to determine the best paths.</a:t>
            </a:r>
          </a:p>
          <a:p>
            <a:endParaRPr lang="en-US" sz="14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a:t>
            </a:r>
            <a:endParaRPr lang="en-US" dirty="0">
              <a:latin typeface="Arial" charset="0"/>
            </a:endParaRPr>
          </a:p>
        </p:txBody>
      </p:sp>
    </p:spTree>
    <p:extLst>
      <p:ext uri="{BB962C8B-B14F-4D97-AF65-F5344CB8AC3E}">
        <p14:creationId xmlns:p14="http://schemas.microsoft.com/office/powerpoint/2010/main" val="4172764569"/>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232592"/>
            <a:ext cx="8600517" cy="546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fontScale="85000" lnSpcReduction="20000"/>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2000" smtClean="0"/>
              <a:t>There are no special commands required to implement a multiarea OSPF network. A router simply becomes an ABR when it has two network statements in different areas.</a:t>
            </a:r>
          </a:p>
          <a:p>
            <a:r>
              <a:rPr lang="en-US" sz="2000" smtClean="0"/>
              <a:t>An example of multiarea OSPF configuration:</a:t>
            </a:r>
          </a:p>
          <a:p>
            <a:r>
              <a:rPr lang="en-US" sz="2000" smtClean="0"/>
              <a:t>R1(config)# router ospf 10</a:t>
            </a:r>
          </a:p>
          <a:p>
            <a:r>
              <a:rPr lang="en-US" sz="2000" smtClean="0"/>
              <a:t>R1(config-router)# router-id 1.1.1.1</a:t>
            </a:r>
          </a:p>
          <a:p>
            <a:r>
              <a:rPr lang="en-US" sz="2000" smtClean="0"/>
              <a:t>R1(config-router)# network 10.1.1.1 0.0.0.0 area 1</a:t>
            </a:r>
          </a:p>
          <a:p>
            <a:r>
              <a:rPr lang="en-US" sz="2000" smtClean="0"/>
              <a:t>R1(config-router)# network 10.1.2.1 0.0.0.0 area 1</a:t>
            </a:r>
          </a:p>
          <a:p>
            <a:r>
              <a:rPr lang="en-US" sz="2000" smtClean="0"/>
              <a:t>R1(config-router)# network 192.168.10.1 0.0.0.0 area 0</a:t>
            </a:r>
          </a:p>
          <a:p>
            <a:r>
              <a:rPr lang="en-US" sz="2000" smtClean="0"/>
              <a:t>Commands that are used to verify OSPFv2 configuration consist of the following:</a:t>
            </a:r>
          </a:p>
          <a:p>
            <a:r>
              <a:rPr lang="en-US" sz="2000" smtClean="0"/>
              <a:t>show ip ospf neighbor</a:t>
            </a:r>
          </a:p>
          <a:p>
            <a:r>
              <a:rPr lang="en-US" sz="2000" smtClean="0"/>
              <a:t>show ip ospf</a:t>
            </a:r>
          </a:p>
          <a:p>
            <a:r>
              <a:rPr lang="en-US" sz="2000" smtClean="0"/>
              <a:t>show ip ospf interface</a:t>
            </a:r>
          </a:p>
          <a:p>
            <a:r>
              <a:rPr lang="en-US" sz="2000" smtClean="0"/>
              <a:t>show ip protocols</a:t>
            </a:r>
          </a:p>
          <a:p>
            <a:r>
              <a:rPr lang="en-US" sz="2000" smtClean="0"/>
              <a:t>show ip ospf interface brief</a:t>
            </a:r>
          </a:p>
          <a:p>
            <a:r>
              <a:rPr lang="en-US" sz="2000" smtClean="0"/>
              <a:t>show ip route ospf</a:t>
            </a:r>
          </a:p>
          <a:p>
            <a:r>
              <a:rPr lang="en-US" sz="2000" smtClean="0"/>
              <a:t>show ip ospf database</a:t>
            </a:r>
          </a:p>
          <a:p>
            <a:r>
              <a:rPr lang="en-US" sz="2000" smtClean="0"/>
              <a:t>To use the equivalent OSPFv3 command, simply substitute ip with ipv6.</a:t>
            </a:r>
          </a:p>
          <a:p>
            <a:endParaRPr lang="en-US" sz="2000" smtClean="0"/>
          </a:p>
          <a:p>
            <a:endParaRPr lang="en-US" sz="14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 (Cont.)</a:t>
            </a:r>
            <a:endParaRPr lang="en-US" dirty="0">
              <a:latin typeface="Arial" charset="0"/>
            </a:endParaRPr>
          </a:p>
        </p:txBody>
      </p:sp>
    </p:spTree>
    <p:extLst>
      <p:ext uri="{BB962C8B-B14F-4D97-AF65-F5344CB8AC3E}">
        <p14:creationId xmlns:p14="http://schemas.microsoft.com/office/powerpoint/2010/main" val="3621293592"/>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normAutofit/>
          </a:bodyPr>
          <a:lstStyle/>
          <a:p>
            <a:pPr algn="l" defTabSz="814388">
              <a:lnSpc>
                <a:spcPct val="90000"/>
              </a:lnSpc>
              <a:defRPr/>
            </a:pPr>
            <a:r>
              <a:rPr lang="en-US" b="0" kern="0" smtClean="0">
                <a:solidFill>
                  <a:schemeClr val="bg1"/>
                </a:solidFill>
                <a:latin typeface="+mj-lt"/>
                <a:ea typeface="+mj-ea"/>
                <a:cs typeface="+mj-cs"/>
              </a:rPr>
              <a:t>Scaling Network</a:t>
            </a:r>
          </a:p>
          <a:p>
            <a:pPr algn="l" defTabSz="814388">
              <a:lnSpc>
                <a:spcPct val="90000"/>
              </a:lnSpc>
              <a:defRPr/>
            </a:pPr>
            <a:r>
              <a:rPr lang="en-US" b="0" kern="0" smtClean="0">
                <a:solidFill>
                  <a:schemeClr val="bg1"/>
                </a:solidFill>
                <a:latin typeface="+mj-lt"/>
                <a:ea typeface="+mj-ea"/>
                <a:cs typeface="+mj-cs"/>
              </a:rPr>
              <a:t>Planning Guide</a:t>
            </a:r>
          </a:p>
          <a:p>
            <a:pPr algn="l" defTabSz="814388">
              <a:lnSpc>
                <a:spcPct val="90000"/>
              </a:lnSpc>
              <a:defRPr/>
            </a:pPr>
            <a:r>
              <a:rPr lang="en-US" b="0" kern="0" smtClean="0">
                <a:solidFill>
                  <a:schemeClr val="bg1"/>
                </a:solidFill>
                <a:latin typeface="+mj-lt"/>
                <a:ea typeface="+mj-ea"/>
                <a:cs typeface="+mj-cs"/>
              </a:rPr>
              <a:t>Chapter 9: Multiarea OSPF</a:t>
            </a:r>
            <a:endParaRPr lang="en-US" b="0" kern="0" dirty="0">
              <a:solidFill>
                <a:schemeClr val="bg1"/>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normAutofit/>
          </a:bodyPr>
          <a:lstStyle/>
          <a:p>
            <a:pPr eaLnBrk="1" hangingPunct="1"/>
            <a:r>
              <a:rPr lang="en-US" smtClean="0"/>
              <a:t>Chapter 9: Activities</a:t>
            </a:r>
            <a:endParaRPr lang="en-US" dirty="0"/>
          </a:p>
        </p:txBody>
      </p:sp>
      <p:sp>
        <p:nvSpPr>
          <p:cNvPr id="6147" name="Rectangle 34"/>
          <p:cNvSpPr>
            <a:spLocks noGrp="1" noChangeArrowheads="1"/>
          </p:cNvSpPr>
          <p:nvPr>
            <p:ph type="body" idx="4294967295"/>
          </p:nvPr>
        </p:nvSpPr>
        <p:spPr>
          <a:xfrm>
            <a:off x="497150" y="1190783"/>
            <a:ext cx="7940675" cy="4605454"/>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3780827453"/>
              </p:ext>
            </p:extLst>
          </p:nvPr>
        </p:nvGraphicFramePr>
        <p:xfrm>
          <a:off x="497150" y="1629216"/>
          <a:ext cx="8308521" cy="4480560"/>
        </p:xfrm>
        <a:graphic>
          <a:graphicData uri="http://schemas.openxmlformats.org/drawingml/2006/table">
            <a:tbl>
              <a:tblPr firstRow="1" bandRow="1">
                <a:tableStyleId>{5C22544A-7EE6-4342-B048-85BDC9FD1C3A}</a:tableStyleId>
              </a:tblPr>
              <a:tblGrid>
                <a:gridCol w="700718">
                  <a:extLst>
                    <a:ext uri="{9D8B030D-6E8A-4147-A177-3AD203B41FA5}">
                      <a16:colId xmlns:a16="http://schemas.microsoft.com/office/drawing/2014/main" val="20000"/>
                    </a:ext>
                  </a:extLst>
                </a:gridCol>
                <a:gridCol w="1400953">
                  <a:extLst>
                    <a:ext uri="{9D8B030D-6E8A-4147-A177-3AD203B41FA5}">
                      <a16:colId xmlns:a16="http://schemas.microsoft.com/office/drawing/2014/main" val="20001"/>
                    </a:ext>
                  </a:extLst>
                </a:gridCol>
                <a:gridCol w="4219074">
                  <a:extLst>
                    <a:ext uri="{9D8B030D-6E8A-4147-A177-3AD203B41FA5}">
                      <a16:colId xmlns:a16="http://schemas.microsoft.com/office/drawing/2014/main" val="20002"/>
                    </a:ext>
                  </a:extLst>
                </a:gridCol>
                <a:gridCol w="1987776">
                  <a:extLst>
                    <a:ext uri="{9D8B030D-6E8A-4147-A177-3AD203B41FA5}">
                      <a16:colId xmlns:a16="http://schemas.microsoft.com/office/drawing/2014/main" val="866809163"/>
                    </a:ext>
                  </a:extLst>
                </a:gridCol>
              </a:tblGrid>
              <a:tr h="313440">
                <a:tc>
                  <a:txBody>
                    <a:bodyPr/>
                    <a:lstStyle/>
                    <a:p>
                      <a:pPr algn="ctr"/>
                      <a:r>
                        <a:rPr lang="en-US" dirty="0">
                          <a:latin typeface="+mn-lt"/>
                        </a:rPr>
                        <a:t>Page #</a:t>
                      </a:r>
                    </a:p>
                  </a:txBody>
                  <a:tcPr anchor="ctr"/>
                </a:tc>
                <a:tc>
                  <a:txBody>
                    <a:bodyPr/>
                    <a:lstStyle/>
                    <a:p>
                      <a:pPr algn="ctr"/>
                      <a:r>
                        <a:rPr lang="en-US" dirty="0">
                          <a:latin typeface="+mn-lt"/>
                        </a:rPr>
                        <a:t>Activity Type</a:t>
                      </a:r>
                    </a:p>
                  </a:txBody>
                  <a:tcPr anchor="ctr"/>
                </a:tc>
                <a:tc>
                  <a:txBody>
                    <a:bodyPr/>
                    <a:lstStyle/>
                    <a:p>
                      <a:pPr algn="ctr"/>
                      <a:r>
                        <a:rPr lang="en-US" dirty="0">
                          <a:latin typeface="+mn-lt"/>
                        </a:rPr>
                        <a:t>Activity Name</a:t>
                      </a:r>
                    </a:p>
                  </a:txBody>
                  <a:tcPr anchor="ctr"/>
                </a:tc>
                <a:tc>
                  <a:txBody>
                    <a:bodyPr/>
                    <a:lstStyle/>
                    <a:p>
                      <a:pPr algn="ctr"/>
                      <a:r>
                        <a:rPr lang="en-US" dirty="0">
                          <a:latin typeface="+mn-lt"/>
                        </a:rPr>
                        <a:t>Optional?</a:t>
                      </a:r>
                    </a:p>
                  </a:txBody>
                  <a:tcPr anchor="ctr"/>
                </a:tc>
                <a:extLst>
                  <a:ext uri="{0D108BD9-81ED-4DB2-BD59-A6C34878D82A}">
                    <a16:rowId xmlns:a16="http://schemas.microsoft.com/office/drawing/2014/main" val="10000"/>
                  </a:ext>
                </a:extLst>
              </a:tr>
              <a:tr h="263437">
                <a:tc>
                  <a:txBody>
                    <a:bodyPr/>
                    <a:lstStyle/>
                    <a:p>
                      <a:pPr algn="ctr"/>
                      <a:r>
                        <a:rPr lang="en-US" sz="1200" dirty="0">
                          <a:effectLst/>
                          <a:latin typeface="+mn-lt"/>
                        </a:rPr>
                        <a:t>9.0.1.2 </a:t>
                      </a:r>
                      <a:endParaRPr lang="en-US" sz="1200" dirty="0">
                        <a:solidFill>
                          <a:schemeClr val="tx1"/>
                        </a:solidFill>
                        <a:latin typeface="+mn-lt"/>
                      </a:endParaRPr>
                    </a:p>
                  </a:txBody>
                  <a:tcPr anchor="ctr"/>
                </a:tc>
                <a:tc>
                  <a:txBody>
                    <a:bodyPr/>
                    <a:lstStyle/>
                    <a:p>
                      <a:pPr algn="ctr" rtl="0" fontAlgn="t"/>
                      <a:r>
                        <a:rPr lang="en-US" sz="1200" baseline="0" dirty="0">
                          <a:effectLst/>
                          <a:latin typeface="+mn-lt"/>
                        </a:rPr>
                        <a:t>Class Activity</a:t>
                      </a:r>
                      <a:endParaRPr lang="en-US" sz="1200" dirty="0">
                        <a:effectLst/>
                        <a:latin typeface="+mn-lt"/>
                      </a:endParaRPr>
                    </a:p>
                  </a:txBody>
                  <a:tcPr marL="28575" marR="28575" marT="0" marB="0" anchor="ctr"/>
                </a:tc>
                <a:tc>
                  <a:txBody>
                    <a:bodyPr/>
                    <a:lstStyle/>
                    <a:p>
                      <a:pPr algn="l" rtl="0" fontAlgn="t"/>
                      <a:r>
                        <a:rPr lang="en-US" sz="1200" dirty="0">
                          <a:effectLst/>
                          <a:latin typeface="+mn-lt"/>
                        </a:rPr>
                        <a:t>Leaving on a Jet Plane</a:t>
                      </a: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10001"/>
                  </a:ext>
                </a:extLst>
              </a:tr>
              <a:tr h="263437">
                <a:tc>
                  <a:txBody>
                    <a:bodyPr/>
                    <a:lstStyle/>
                    <a:p>
                      <a:pPr algn="ctr"/>
                      <a:r>
                        <a:rPr lang="en-US" sz="1200" dirty="0">
                          <a:effectLst/>
                          <a:latin typeface="+mn-lt"/>
                        </a:rPr>
                        <a:t>9.1.1.5 </a:t>
                      </a:r>
                      <a:endParaRPr lang="en-US" sz="1200" dirty="0">
                        <a:solidFill>
                          <a:schemeClr val="tx1"/>
                        </a:solidFill>
                        <a:latin typeface="+mn-lt"/>
                      </a:endParaRPr>
                    </a:p>
                  </a:txBody>
                  <a:tcPr anchor="ctr"/>
                </a:tc>
                <a:tc>
                  <a:txBody>
                    <a:bodyPr/>
                    <a:lstStyle/>
                    <a:p>
                      <a:pPr algn="ctr" rtl="0" fontAlgn="t"/>
                      <a:r>
                        <a:rPr lang="en-US" sz="1200" baseline="0" dirty="0">
                          <a:effectLst/>
                          <a:latin typeface="+mn-lt"/>
                        </a:rPr>
                        <a:t>Activity</a:t>
                      </a:r>
                      <a:endParaRPr lang="en-US" sz="1200" dirty="0">
                        <a:effectLst/>
                        <a:latin typeface="+mn-lt"/>
                      </a:endParaRPr>
                    </a:p>
                  </a:txBody>
                  <a:tcPr marL="28575" marR="28575" marT="0" marB="0" anchor="ctr"/>
                </a:tc>
                <a:tc>
                  <a:txBody>
                    <a:bodyPr/>
                    <a:lstStyle/>
                    <a:p>
                      <a:pPr algn="l" rtl="0" fontAlgn="t"/>
                      <a:r>
                        <a:rPr lang="en-US" sz="1200" dirty="0">
                          <a:effectLst/>
                          <a:latin typeface="+mn-lt"/>
                        </a:rPr>
                        <a:t>Identify the Multiarea OSPF Terminology</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2"/>
                  </a:ext>
                </a:extLst>
              </a:tr>
              <a:tr h="263437">
                <a:tc>
                  <a:txBody>
                    <a:bodyPr/>
                    <a:lstStyle/>
                    <a:p>
                      <a:pPr algn="ctr"/>
                      <a:r>
                        <a:rPr lang="en-US" sz="1200" dirty="0">
                          <a:effectLst/>
                          <a:latin typeface="+mn-lt"/>
                        </a:rPr>
                        <a:t>9.1.2.7 </a:t>
                      </a:r>
                      <a:endParaRPr lang="en-US" sz="1200" dirty="0">
                        <a:solidFill>
                          <a:schemeClr val="tx1"/>
                        </a:solidFill>
                        <a:latin typeface="+mn-lt"/>
                      </a:endParaRPr>
                    </a:p>
                  </a:txBody>
                  <a:tcPr anchor="ctr"/>
                </a:tc>
                <a:tc>
                  <a:txBody>
                    <a:bodyPr/>
                    <a:lstStyle/>
                    <a:p>
                      <a:pPr algn="ctr" rtl="0" fontAlgn="t"/>
                      <a:r>
                        <a:rPr lang="en-US" sz="1200" baseline="0" dirty="0">
                          <a:effectLst/>
                          <a:latin typeface="+mn-lt"/>
                        </a:rPr>
                        <a:t>Activity</a:t>
                      </a:r>
                      <a:endParaRPr lang="en-US" sz="1200" dirty="0">
                        <a:effectLst/>
                        <a:latin typeface="+mn-lt"/>
                      </a:endParaRPr>
                    </a:p>
                  </a:txBody>
                  <a:tcPr marL="28575" marR="28575" marT="0" marB="0" anchor="ctr"/>
                </a:tc>
                <a:tc>
                  <a:txBody>
                    <a:bodyPr/>
                    <a:lstStyle/>
                    <a:p>
                      <a:pPr algn="l" rtl="0" fontAlgn="t"/>
                      <a:r>
                        <a:rPr lang="en-US" sz="1200" dirty="0">
                          <a:effectLst/>
                          <a:latin typeface="+mn-lt"/>
                        </a:rPr>
                        <a:t>Identify the OSPF LSA Type</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3"/>
                  </a:ext>
                </a:extLst>
              </a:tr>
              <a:tr h="263437">
                <a:tc>
                  <a:txBody>
                    <a:bodyPr/>
                    <a:lstStyle/>
                    <a:p>
                      <a:pPr algn="ctr"/>
                      <a:r>
                        <a:rPr lang="en-US" sz="1200" dirty="0">
                          <a:effectLst/>
                          <a:latin typeface="+mn-lt"/>
                        </a:rPr>
                        <a:t>9.1.3.3 </a:t>
                      </a:r>
                      <a:endParaRPr lang="en-US" sz="1200" dirty="0">
                        <a:solidFill>
                          <a:schemeClr val="tx1"/>
                        </a:solidFill>
                        <a:latin typeface="+mn-lt"/>
                      </a:endParaRPr>
                    </a:p>
                  </a:txBody>
                  <a:tcPr anchor="ctr"/>
                </a:tc>
                <a:tc>
                  <a:txBody>
                    <a:bodyPr/>
                    <a:lstStyle/>
                    <a:p>
                      <a:pPr algn="ctr" rtl="0" fontAlgn="t"/>
                      <a:r>
                        <a:rPr lang="en-US" sz="1200" baseline="0" dirty="0">
                          <a:effectLst/>
                          <a:latin typeface="+mn-lt"/>
                        </a:rPr>
                        <a:t>Activity</a:t>
                      </a:r>
                      <a:endParaRPr lang="en-US" sz="1200" dirty="0">
                        <a:effectLst/>
                        <a:latin typeface="+mn-lt"/>
                      </a:endParaRPr>
                    </a:p>
                  </a:txBody>
                  <a:tcPr marL="28575" marR="28575" marT="0" marB="0" anchor="ctr"/>
                </a:tc>
                <a:tc>
                  <a:txBody>
                    <a:bodyPr/>
                    <a:lstStyle/>
                    <a:p>
                      <a:pPr algn="l" rtl="0" fontAlgn="t"/>
                      <a:r>
                        <a:rPr lang="en-US" sz="1200" dirty="0">
                          <a:effectLst/>
                          <a:latin typeface="+mn-lt"/>
                        </a:rPr>
                        <a:t>Order the Steps for OSPF Best Path Calculations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4"/>
                  </a:ext>
                </a:extLst>
              </a:tr>
              <a:tr h="263437">
                <a:tc>
                  <a:txBody>
                    <a:bodyPr/>
                    <a:lstStyle/>
                    <a:p>
                      <a:pPr algn="ctr"/>
                      <a:r>
                        <a:rPr lang="pt-BR" sz="1200" dirty="0">
                          <a:effectLst/>
                          <a:latin typeface="+mn-lt"/>
                        </a:rPr>
                        <a:t>9.2.1.2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a:t>
                      </a:r>
                      <a:r>
                        <a:rPr lang="en-US" sz="1200" baseline="0" dirty="0">
                          <a:effectLst/>
                          <a:latin typeface="+mn-lt"/>
                        </a:rPr>
                        <a:t> Checker</a:t>
                      </a:r>
                      <a:endParaRPr lang="en-US" sz="1200" dirty="0">
                        <a:effectLst/>
                        <a:latin typeface="+mn-lt"/>
                      </a:endParaRPr>
                    </a:p>
                  </a:txBody>
                  <a:tcPr marL="28575" marR="28575" marT="0" marB="0" anchor="ctr"/>
                </a:tc>
                <a:tc>
                  <a:txBody>
                    <a:bodyPr/>
                    <a:lstStyle/>
                    <a:p>
                      <a:pPr algn="l" rtl="0" fontAlgn="t"/>
                      <a:r>
                        <a:rPr lang="pt-BR" sz="1200" dirty="0">
                          <a:effectLst/>
                          <a:latin typeface="+mn-lt"/>
                        </a:rPr>
                        <a:t>Configuring Multiarea OSPF on R2 &amp; R3</a:t>
                      </a:r>
                    </a:p>
                  </a:txBody>
                  <a:tcPr marL="28575" marR="28575" marT="0" marB="0" anchor="ctr"/>
                </a:tc>
                <a:tc>
                  <a:txBody>
                    <a:bodyPr/>
                    <a:lstStyle/>
                    <a:p>
                      <a:pPr algn="l" rtl="0" fontAlgn="t"/>
                      <a:r>
                        <a:rPr lang="pt-BR" sz="1200" dirty="0">
                          <a:effectLst/>
                          <a:latin typeface="+mn-lt"/>
                        </a:rPr>
                        <a:t>-</a:t>
                      </a:r>
                    </a:p>
                  </a:txBody>
                  <a:tcPr marL="28575" marR="28575" marT="0" marB="0" anchor="ctr"/>
                </a:tc>
                <a:extLst>
                  <a:ext uri="{0D108BD9-81ED-4DB2-BD59-A6C34878D82A}">
                    <a16:rowId xmlns:a16="http://schemas.microsoft.com/office/drawing/2014/main" val="10005"/>
                  </a:ext>
                </a:extLst>
              </a:tr>
              <a:tr h="263437">
                <a:tc>
                  <a:txBody>
                    <a:bodyPr/>
                    <a:lstStyle/>
                    <a:p>
                      <a:pPr algn="ctr"/>
                      <a:r>
                        <a:rPr lang="pt-BR" sz="1200" dirty="0">
                          <a:effectLst/>
                          <a:latin typeface="+mn-lt"/>
                        </a:rPr>
                        <a:t>9.2.1.3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a:t>
                      </a:r>
                      <a:r>
                        <a:rPr lang="en-US" sz="1200" baseline="0" dirty="0">
                          <a:effectLst/>
                          <a:latin typeface="+mn-lt"/>
                        </a:rPr>
                        <a:t> Checker</a:t>
                      </a:r>
                      <a:endParaRPr lang="en-US" sz="1200" dirty="0">
                        <a:effectLst/>
                        <a:latin typeface="+mn-lt"/>
                      </a:endParaRPr>
                    </a:p>
                  </a:txBody>
                  <a:tcPr marL="28575" marR="28575" marT="0" marB="0" anchor="ctr"/>
                </a:tc>
                <a:tc>
                  <a:txBody>
                    <a:bodyPr/>
                    <a:lstStyle/>
                    <a:p>
                      <a:pPr algn="l" rtl="0" fontAlgn="t"/>
                      <a:r>
                        <a:rPr lang="pt-BR" sz="1200" dirty="0">
                          <a:effectLst/>
                          <a:latin typeface="+mn-lt"/>
                        </a:rPr>
                        <a:t>Configuring Multiarea OSPFv3 on R2 &amp; R3</a:t>
                      </a:r>
                    </a:p>
                  </a:txBody>
                  <a:tcPr marL="28575" marR="28575" marT="0" marB="0" anchor="ctr"/>
                </a:tc>
                <a:tc>
                  <a:txBody>
                    <a:bodyPr/>
                    <a:lstStyle/>
                    <a:p>
                      <a:pPr algn="l" rtl="0" fontAlgn="t"/>
                      <a:r>
                        <a:rPr lang="pt-BR" sz="1200" dirty="0">
                          <a:effectLst/>
                          <a:latin typeface="+mn-lt"/>
                        </a:rPr>
                        <a:t>-</a:t>
                      </a:r>
                    </a:p>
                  </a:txBody>
                  <a:tcPr marL="28575" marR="28575" marT="0" marB="0" anchor="ctr"/>
                </a:tc>
                <a:extLst>
                  <a:ext uri="{0D108BD9-81ED-4DB2-BD59-A6C34878D82A}">
                    <a16:rowId xmlns:a16="http://schemas.microsoft.com/office/drawing/2014/main" val="10006"/>
                  </a:ext>
                </a:extLst>
              </a:tr>
              <a:tr h="263437">
                <a:tc>
                  <a:txBody>
                    <a:bodyPr/>
                    <a:lstStyle/>
                    <a:p>
                      <a:pPr algn="ctr"/>
                      <a:r>
                        <a:rPr lang="en-US" sz="1200" dirty="0">
                          <a:effectLst/>
                          <a:latin typeface="+mn-lt"/>
                        </a:rPr>
                        <a:t>9.2.2.2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a:t>
                      </a:r>
                      <a:r>
                        <a:rPr lang="en-US" sz="1200" baseline="0" dirty="0">
                          <a:effectLst/>
                          <a:latin typeface="+mn-lt"/>
                        </a:rPr>
                        <a:t> Checker</a:t>
                      </a:r>
                      <a:endParaRPr lang="en-US" sz="1200" dirty="0">
                        <a:effectLst/>
                        <a:latin typeface="+mn-lt"/>
                      </a:endParaRPr>
                    </a:p>
                  </a:txBody>
                  <a:tcPr marL="28575" marR="28575" marT="0" marB="0" anchor="ctr"/>
                </a:tc>
                <a:tc>
                  <a:txBody>
                    <a:bodyPr/>
                    <a:lstStyle/>
                    <a:p>
                      <a:pPr algn="l" rtl="0" fontAlgn="t"/>
                      <a:r>
                        <a:rPr lang="en-US" sz="1200" dirty="0">
                          <a:effectLst/>
                          <a:latin typeface="+mn-lt"/>
                        </a:rPr>
                        <a:t>Verifying Multiarea OSPFv2 Status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7"/>
                  </a:ext>
                </a:extLst>
              </a:tr>
              <a:tr h="263437">
                <a:tc>
                  <a:txBody>
                    <a:bodyPr/>
                    <a:lstStyle/>
                    <a:p>
                      <a:pPr algn="ctr"/>
                      <a:r>
                        <a:rPr lang="en-US" sz="1200" dirty="0">
                          <a:effectLst/>
                          <a:latin typeface="+mn-lt"/>
                        </a:rPr>
                        <a:t>9.2.2.3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a:t>
                      </a:r>
                      <a:r>
                        <a:rPr lang="en-US" sz="1200" baseline="0" dirty="0">
                          <a:effectLst/>
                          <a:latin typeface="+mn-lt"/>
                        </a:rPr>
                        <a:t> Checker</a:t>
                      </a:r>
                      <a:endParaRPr lang="en-US" sz="1200" dirty="0">
                        <a:effectLst/>
                        <a:latin typeface="+mn-lt"/>
                      </a:endParaRPr>
                    </a:p>
                  </a:txBody>
                  <a:tcPr marL="28575" marR="28575" marT="0" marB="0" anchor="ctr"/>
                </a:tc>
                <a:tc>
                  <a:txBody>
                    <a:bodyPr/>
                    <a:lstStyle/>
                    <a:p>
                      <a:pPr algn="l" rtl="0" fontAlgn="t"/>
                      <a:r>
                        <a:rPr lang="en-US" sz="1200" dirty="0">
                          <a:effectLst/>
                          <a:latin typeface="+mn-lt"/>
                        </a:rPr>
                        <a:t>Verifying Multiarea OSPF Routesv2 on R2 and R3</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709210705"/>
                  </a:ext>
                </a:extLst>
              </a:tr>
              <a:tr h="263437">
                <a:tc>
                  <a:txBody>
                    <a:bodyPr/>
                    <a:lstStyle/>
                    <a:p>
                      <a:pPr algn="ctr"/>
                      <a:r>
                        <a:rPr lang="en-US" sz="1200" dirty="0">
                          <a:effectLst/>
                          <a:latin typeface="+mn-lt"/>
                        </a:rPr>
                        <a:t>9.2.2.4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a:t>
                      </a:r>
                      <a:r>
                        <a:rPr lang="en-US" sz="1200" baseline="0" dirty="0">
                          <a:effectLst/>
                          <a:latin typeface="+mn-lt"/>
                        </a:rPr>
                        <a:t> Checker</a:t>
                      </a:r>
                      <a:endParaRPr lang="en-US" sz="1200" dirty="0">
                        <a:effectLst/>
                        <a:latin typeface="+mn-lt"/>
                      </a:endParaRPr>
                    </a:p>
                  </a:txBody>
                  <a:tcPr marL="28575" marR="28575" marT="0" marB="0" anchor="ctr"/>
                </a:tc>
                <a:tc>
                  <a:txBody>
                    <a:bodyPr/>
                    <a:lstStyle/>
                    <a:p>
                      <a:pPr algn="l" rtl="0" fontAlgn="t"/>
                      <a:r>
                        <a:rPr lang="en-US" sz="1200" dirty="0">
                          <a:effectLst/>
                          <a:latin typeface="+mn-lt"/>
                        </a:rPr>
                        <a:t>Verifying the OSPFv2 LSDB on R2 and R3</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2852220144"/>
                  </a:ext>
                </a:extLst>
              </a:tr>
              <a:tr h="263437">
                <a:tc>
                  <a:txBody>
                    <a:bodyPr/>
                    <a:lstStyle/>
                    <a:p>
                      <a:pPr algn="ctr"/>
                      <a:r>
                        <a:rPr lang="en-US" sz="1200" dirty="0">
                          <a:effectLst/>
                          <a:latin typeface="+mn-lt"/>
                        </a:rPr>
                        <a:t>9.2.2.6 </a:t>
                      </a:r>
                      <a:endParaRPr lang="en-US" sz="1200" dirty="0">
                        <a:solidFill>
                          <a:schemeClr val="tx1"/>
                        </a:solidFill>
                        <a:latin typeface="+mn-lt"/>
                      </a:endParaRPr>
                    </a:p>
                  </a:txBody>
                  <a:tcPr anchor="ctr"/>
                </a:tc>
                <a:tc>
                  <a:txBody>
                    <a:bodyPr/>
                    <a:lstStyle/>
                    <a:p>
                      <a:pPr algn="ctr" rtl="0" fontAlgn="t"/>
                      <a:r>
                        <a:rPr lang="en-US" sz="1200" dirty="0">
                          <a:effectLst/>
                          <a:latin typeface="+mn-lt"/>
                        </a:rPr>
                        <a:t>Packet</a:t>
                      </a:r>
                      <a:r>
                        <a:rPr lang="en-US" sz="1200" baseline="0" dirty="0">
                          <a:effectLst/>
                          <a:latin typeface="+mn-lt"/>
                        </a:rPr>
                        <a:t> Tracer</a:t>
                      </a:r>
                      <a:endParaRPr lang="en-US" sz="1200" dirty="0">
                        <a:effectLst/>
                        <a:latin typeface="+mn-lt"/>
                      </a:endParaRPr>
                    </a:p>
                  </a:txBody>
                  <a:tcPr marL="28575" marR="28575" marT="0" marB="0" anchor="ctr"/>
                </a:tc>
                <a:tc>
                  <a:txBody>
                    <a:bodyPr/>
                    <a:lstStyle/>
                    <a:p>
                      <a:pPr algn="l" rtl="0" fontAlgn="t"/>
                      <a:r>
                        <a:rPr lang="en-US" sz="1200" dirty="0">
                          <a:effectLst/>
                          <a:latin typeface="+mn-lt"/>
                        </a:rPr>
                        <a:t>Configuring Multiarea OSPFv2</a:t>
                      </a: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402176477"/>
                  </a:ext>
                </a:extLst>
              </a:tr>
              <a:tr h="263437">
                <a:tc>
                  <a:txBody>
                    <a:bodyPr/>
                    <a:lstStyle/>
                    <a:p>
                      <a:pPr algn="ctr"/>
                      <a:r>
                        <a:rPr lang="en-US" sz="1200" dirty="0">
                          <a:effectLst/>
                          <a:latin typeface="+mn-lt"/>
                        </a:rPr>
                        <a:t>9.2.2.7 </a:t>
                      </a:r>
                      <a:endParaRPr lang="en-US" sz="1200" dirty="0">
                        <a:solidFill>
                          <a:schemeClr val="tx1"/>
                        </a:solidFill>
                        <a:latin typeface="+mn-lt"/>
                      </a:endParaRPr>
                    </a:p>
                  </a:txBody>
                  <a:tcPr anchor="ctr"/>
                </a:tc>
                <a:tc>
                  <a:txBody>
                    <a:bodyPr/>
                    <a:lstStyle/>
                    <a:p>
                      <a:pPr algn="ctr" rtl="0" fontAlgn="t"/>
                      <a:r>
                        <a:rPr lang="en-US" sz="1200" dirty="0">
                          <a:effectLst/>
                          <a:latin typeface="+mn-lt"/>
                        </a:rPr>
                        <a:t>Packet</a:t>
                      </a:r>
                      <a:r>
                        <a:rPr lang="en-US" sz="1200" baseline="0" dirty="0">
                          <a:effectLst/>
                          <a:latin typeface="+mn-lt"/>
                        </a:rPr>
                        <a:t> Tracer</a:t>
                      </a:r>
                      <a:endParaRPr lang="en-US" sz="1200" dirty="0">
                        <a:effectLst/>
                        <a:latin typeface="+mn-lt"/>
                      </a:endParaRPr>
                    </a:p>
                  </a:txBody>
                  <a:tcPr marL="28575" marR="28575" marT="0" marB="0" anchor="ctr"/>
                </a:tc>
                <a:tc>
                  <a:txBody>
                    <a:bodyPr/>
                    <a:lstStyle/>
                    <a:p>
                      <a:pPr algn="l" rtl="0" fontAlgn="t"/>
                      <a:r>
                        <a:rPr lang="en-US" sz="1200" dirty="0">
                          <a:effectLst/>
                          <a:latin typeface="+mn-lt"/>
                        </a:rPr>
                        <a:t>Configuring Multiarea OSPFv3</a:t>
                      </a: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595932830"/>
                  </a:ext>
                </a:extLst>
              </a:tr>
              <a:tr h="263437">
                <a:tc>
                  <a:txBody>
                    <a:bodyPr/>
                    <a:lstStyle/>
                    <a:p>
                      <a:pPr algn="ctr"/>
                      <a:r>
                        <a:rPr lang="en-US" sz="1200" dirty="0">
                          <a:effectLst/>
                          <a:latin typeface="+mn-lt"/>
                        </a:rPr>
                        <a:t>9.2.2.8 </a:t>
                      </a:r>
                      <a:endParaRPr lang="en-US" sz="1200" dirty="0">
                        <a:solidFill>
                          <a:schemeClr val="tx1"/>
                        </a:solidFill>
                        <a:latin typeface="+mn-lt"/>
                      </a:endParaRPr>
                    </a:p>
                  </a:txBody>
                  <a:tcPr anchor="ctr"/>
                </a:tc>
                <a:tc>
                  <a:txBody>
                    <a:bodyPr/>
                    <a:lstStyle/>
                    <a:p>
                      <a:pPr algn="ctr" rtl="0" fontAlgn="t"/>
                      <a:r>
                        <a:rPr lang="en-US" sz="1200">
                          <a:effectLst/>
                          <a:latin typeface="+mn-lt"/>
                        </a:rPr>
                        <a:t>Lab</a:t>
                      </a:r>
                    </a:p>
                  </a:txBody>
                  <a:tcPr marL="28575" marR="28575" marT="0" marB="0" anchor="ctr"/>
                </a:tc>
                <a:tc>
                  <a:txBody>
                    <a:bodyPr/>
                    <a:lstStyle/>
                    <a:p>
                      <a:pPr algn="l" rtl="0" fontAlgn="t"/>
                      <a:r>
                        <a:rPr lang="en-US" sz="1200" dirty="0">
                          <a:effectLst/>
                          <a:latin typeface="+mn-lt"/>
                        </a:rPr>
                        <a:t>Configuring Multiarea OSPFv2</a:t>
                      </a:r>
                    </a:p>
                  </a:txBody>
                  <a:tcPr marL="28575" marR="28575" marT="0" marB="0" anchor="ctr"/>
                </a:tc>
                <a:tc>
                  <a:txBody>
                    <a:bodyPr/>
                    <a:lstStyle/>
                    <a:p>
                      <a:pPr algn="l" rtl="0" fontAlgn="t"/>
                      <a:r>
                        <a:rPr lang="en-US" sz="1200" dirty="0">
                          <a:effectLst/>
                          <a:latin typeface="+mn-lt"/>
                        </a:rPr>
                        <a:t>Recommended</a:t>
                      </a:r>
                    </a:p>
                  </a:txBody>
                  <a:tcPr marL="28575" marR="28575" marT="0" marB="0" anchor="ctr"/>
                </a:tc>
                <a:extLst>
                  <a:ext uri="{0D108BD9-81ED-4DB2-BD59-A6C34878D82A}">
                    <a16:rowId xmlns:a16="http://schemas.microsoft.com/office/drawing/2014/main" val="933454533"/>
                  </a:ext>
                </a:extLst>
              </a:tr>
              <a:tr h="263437">
                <a:tc>
                  <a:txBody>
                    <a:bodyPr/>
                    <a:lstStyle/>
                    <a:p>
                      <a:pPr algn="ctr"/>
                      <a:r>
                        <a:rPr lang="en-US" sz="1200" dirty="0">
                          <a:effectLst/>
                          <a:latin typeface="+mn-lt"/>
                        </a:rPr>
                        <a:t>9.2.2.9 </a:t>
                      </a:r>
                      <a:endParaRPr lang="en-US" sz="1200" dirty="0">
                        <a:solidFill>
                          <a:schemeClr val="tx1"/>
                        </a:solidFill>
                        <a:latin typeface="+mn-lt"/>
                      </a:endParaRPr>
                    </a:p>
                  </a:txBody>
                  <a:tcPr anchor="ctr"/>
                </a:tc>
                <a:tc>
                  <a:txBody>
                    <a:bodyPr/>
                    <a:lstStyle/>
                    <a:p>
                      <a:pPr algn="ctr" rtl="0" fontAlgn="t"/>
                      <a:r>
                        <a:rPr lang="en-US" sz="1200">
                          <a:effectLst/>
                          <a:latin typeface="+mn-lt"/>
                        </a:rPr>
                        <a:t>Lab</a:t>
                      </a:r>
                    </a:p>
                  </a:txBody>
                  <a:tcPr marL="28575" marR="28575" marT="0" marB="0" anchor="ctr"/>
                </a:tc>
                <a:tc>
                  <a:txBody>
                    <a:bodyPr/>
                    <a:lstStyle/>
                    <a:p>
                      <a:pPr algn="l" rtl="0" fontAlgn="t"/>
                      <a:r>
                        <a:rPr lang="en-US" sz="1200" dirty="0">
                          <a:effectLst/>
                          <a:latin typeface="+mn-lt"/>
                        </a:rPr>
                        <a:t>Configuring Multiarea OSPFv3</a:t>
                      </a:r>
                    </a:p>
                  </a:txBody>
                  <a:tcPr marL="28575" marR="28575" marT="0" marB="0" anchor="ctr"/>
                </a:tc>
                <a:tc>
                  <a:txBody>
                    <a:bodyPr/>
                    <a:lstStyle/>
                    <a:p>
                      <a:pPr algn="l" rtl="0" fontAlgn="t"/>
                      <a:r>
                        <a:rPr lang="en-US" sz="1200" dirty="0">
                          <a:effectLst/>
                          <a:latin typeface="+mn-lt"/>
                        </a:rPr>
                        <a:t>Recommended</a:t>
                      </a:r>
                    </a:p>
                  </a:txBody>
                  <a:tcPr marL="28575" marR="28575" marT="0" marB="0" anchor="ctr"/>
                </a:tc>
                <a:extLst>
                  <a:ext uri="{0D108BD9-81ED-4DB2-BD59-A6C34878D82A}">
                    <a16:rowId xmlns:a16="http://schemas.microsoft.com/office/drawing/2014/main" val="4245830576"/>
                  </a:ext>
                </a:extLst>
              </a:tr>
              <a:tr h="263437">
                <a:tc>
                  <a:txBody>
                    <a:bodyPr/>
                    <a:lstStyle/>
                    <a:p>
                      <a:pPr algn="ctr"/>
                      <a:r>
                        <a:rPr lang="en-US" sz="1200" dirty="0">
                          <a:effectLst/>
                          <a:latin typeface="+mn-lt"/>
                        </a:rPr>
                        <a:t>9.3.1.1 </a:t>
                      </a:r>
                      <a:endParaRPr lang="en-US" sz="1200" dirty="0">
                        <a:solidFill>
                          <a:schemeClr val="tx1"/>
                        </a:solidFill>
                        <a:latin typeface="+mn-lt"/>
                      </a:endParaRPr>
                    </a:p>
                  </a:txBody>
                  <a:tcPr anchor="ctr"/>
                </a:tc>
                <a:tc>
                  <a:txBody>
                    <a:bodyPr/>
                    <a:lstStyle/>
                    <a:p>
                      <a:pPr algn="ctr" rtl="0" fontAlgn="t"/>
                      <a:r>
                        <a:rPr lang="en-US" sz="1200" dirty="0">
                          <a:effectLst/>
                          <a:latin typeface="+mn-lt"/>
                        </a:rPr>
                        <a:t>Class</a:t>
                      </a:r>
                      <a:r>
                        <a:rPr lang="en-US" sz="1200" baseline="0" dirty="0">
                          <a:effectLst/>
                          <a:latin typeface="+mn-lt"/>
                        </a:rPr>
                        <a:t> Activity</a:t>
                      </a:r>
                      <a:endParaRPr lang="en-US" sz="1200" dirty="0">
                        <a:effectLst/>
                        <a:latin typeface="+mn-lt"/>
                      </a:endParaRPr>
                    </a:p>
                  </a:txBody>
                  <a:tcPr marL="28575" marR="28575" marT="0" marB="0" anchor="ctr"/>
                </a:tc>
                <a:tc>
                  <a:txBody>
                    <a:bodyPr/>
                    <a:lstStyle/>
                    <a:p>
                      <a:pPr algn="l" rtl="0" fontAlgn="t"/>
                      <a:r>
                        <a:rPr lang="en-US" sz="1200" dirty="0">
                          <a:effectLst/>
                          <a:latin typeface="+mn-lt"/>
                        </a:rPr>
                        <a:t>Digital Trolleys</a:t>
                      </a: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3330955299"/>
                  </a:ext>
                </a:extLst>
              </a:tr>
            </a:tbl>
          </a:graphicData>
        </a:graphic>
      </p:graphicFrame>
      <p:sp>
        <p:nvSpPr>
          <p:cNvPr id="3" name="Rectangle 2"/>
          <p:cNvSpPr/>
          <p:nvPr/>
        </p:nvSpPr>
        <p:spPr>
          <a:xfrm>
            <a:off x="298504" y="6116342"/>
            <a:ext cx="8145462" cy="341632"/>
          </a:xfrm>
          <a:prstGeom prst="rect">
            <a:avLst/>
          </a:prstGeom>
        </p:spPr>
        <p:txBody>
          <a:bodyPr wrap="square">
            <a:normAutofit/>
          </a:bodyPr>
          <a:lstStyle/>
          <a:p>
            <a:pPr marL="0" indent="0" algn="l" eaLnBrk="1" hangingPunct="1">
              <a:spcBef>
                <a:spcPct val="30000"/>
              </a:spcBef>
              <a:buNone/>
            </a:pPr>
            <a:r>
              <a:rPr lang="en-US" sz="1800" smtClean="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normAutofit/>
          </a:bodyPr>
          <a:lstStyle/>
          <a:p>
            <a:pPr eaLnBrk="1" hangingPunct="1"/>
            <a:r>
              <a:rPr lang="en-US" smtClean="0"/>
              <a:t>Chapter 9: Assessment</a:t>
            </a:r>
            <a:endParaRPr lang="en-US" dirty="0"/>
          </a:p>
        </p:txBody>
      </p:sp>
      <p:sp>
        <p:nvSpPr>
          <p:cNvPr id="7171" name="Rectangle 34"/>
          <p:cNvSpPr>
            <a:spLocks noGrp="1" noChangeArrowheads="1"/>
          </p:cNvSpPr>
          <p:nvPr>
            <p:ph type="body" idx="4294967295"/>
          </p:nvPr>
        </p:nvSpPr>
        <p:spPr>
          <a:xfrm>
            <a:off x="543719" y="1289050"/>
            <a:ext cx="7940675" cy="3571875"/>
          </a:xfrm>
        </p:spPr>
        <p:txBody>
          <a:bodyPr>
            <a:normAutofit/>
          </a:bodyPr>
          <a:lstStyle/>
          <a:p>
            <a:pPr eaLnBrk="1" hangingPunct="1">
              <a:spcBef>
                <a:spcPct val="30000"/>
              </a:spcBef>
            </a:pPr>
            <a:r>
              <a:rPr lang="en-US" sz="2000" smtClean="0"/>
              <a:t>Students should complete Chapter 9, “Assessment” after completing Chapter 9.</a:t>
            </a:r>
          </a:p>
          <a:p>
            <a:pPr eaLnBrk="1" hangingPunct="1">
              <a:spcBef>
                <a:spcPct val="30000"/>
              </a:spcBef>
            </a:pPr>
            <a:r>
              <a:rPr lang="en-US" sz="2000" smtClean="0"/>
              <a:t>Quizzes, labs, Packet Tracers and other activities can be used to informally assess student progress.</a:t>
            </a:r>
            <a:endParaRPr lang="en-US" sz="2000" dirty="0"/>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Chapter 9: Best Practices</a:t>
            </a:r>
            <a:endParaRPr lang="en-US" dirty="0"/>
          </a:p>
        </p:txBody>
      </p:sp>
      <p:sp>
        <p:nvSpPr>
          <p:cNvPr id="11266" name="Rectangle 34"/>
          <p:cNvSpPr>
            <a:spLocks noGrp="1" noChangeArrowheads="1"/>
          </p:cNvSpPr>
          <p:nvPr>
            <p:ph idx="1"/>
          </p:nvPr>
        </p:nvSpPr>
        <p:spPr/>
        <p:txBody>
          <a:bodyPr>
            <a:normAutofit fontScale="85000" lnSpcReduction="10000"/>
          </a:bodyPr>
          <a:lstStyle/>
          <a:p>
            <a:r>
              <a:rPr lang="en-US" smtClean="0"/>
              <a:t>In this chapter, the instructor should:</a:t>
            </a:r>
          </a:p>
          <a:p>
            <a:r>
              <a:rPr lang="en-US" smtClean="0"/>
              <a:t>Consider setting up an large OSPF single area network and edit the topology to a multiarea network.</a:t>
            </a:r>
          </a:p>
          <a:p>
            <a:r>
              <a:rPr lang="en-US" smtClean="0"/>
              <a:t>Discuss with students the differences between single-area OSPF and multiarea OSPF. Give them an assignment to draw a picture of OSPF single areas and multiple areas.</a:t>
            </a:r>
          </a:p>
          <a:p>
            <a:r>
              <a:rPr lang="en-US" smtClean="0"/>
              <a:t>Make sure the students pay particular attention to the LSA types discussed on pages 9.1.2.2 – 9.1.2.6. These types should be memorized. Compare and contrast the LSA types.</a:t>
            </a:r>
          </a:p>
          <a:p>
            <a:r>
              <a:rPr lang="en-US" smtClean="0"/>
              <a:t>Give the students plenty of practice with hands-on labs based on multiarea OSPF configuration.</a:t>
            </a:r>
          </a:p>
          <a:p>
            <a:r>
              <a:rPr lang="en-US" smtClean="0"/>
              <a:t>Enlarge and print some of the graphics in this chapter or give the students an assignment of making posters with the concepts in this chapter.</a:t>
            </a:r>
          </a:p>
          <a:p>
            <a:r>
              <a:rPr lang="en-US" smtClean="0"/>
              <a:t>Walk the students through all the commands in the chapter, but focus on the areas of possible confusion. </a:t>
            </a:r>
          </a:p>
          <a:p>
            <a:endParaRPr lang="en-US" dirty="0"/>
          </a:p>
        </p:txBody>
      </p:sp>
    </p:spTree>
    <p:extLst>
      <p:ext uri="{BB962C8B-B14F-4D97-AF65-F5344CB8AC3E}">
        <p14:creationId xmlns:p14="http://schemas.microsoft.com/office/powerpoint/2010/main" val="1904020934"/>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normAutofit/>
          </a:bodyPr>
          <a:lstStyle/>
          <a:p>
            <a:pPr eaLnBrk="1" hangingPunct="1"/>
            <a:r>
              <a:rPr lang="en-US" smtClean="0"/>
              <a:t>Chapter 9: Additional Help</a:t>
            </a:r>
            <a:endParaRPr lang="en-US" dirty="0"/>
          </a:p>
        </p:txBody>
      </p:sp>
      <p:sp>
        <p:nvSpPr>
          <p:cNvPr id="20483" name="Rectangle 34"/>
          <p:cNvSpPr>
            <a:spLocks noGrp="1" noChangeArrowheads="1"/>
          </p:cNvSpPr>
          <p:nvPr>
            <p:ph type="body" idx="4294967295"/>
          </p:nvPr>
        </p:nvSpPr>
        <p:spPr>
          <a:xfrm>
            <a:off x="488489" y="1406013"/>
            <a:ext cx="7940675" cy="3739025"/>
          </a:xfrm>
        </p:spPr>
        <p:txBody>
          <a:bodyPr>
            <a:normAutofit/>
          </a:bodyPr>
          <a:lstStyle/>
          <a:p>
            <a:pPr eaLnBrk="1" hangingPunct="1">
              <a:lnSpc>
                <a:spcPct val="85000"/>
              </a:lnSpc>
              <a:spcBef>
                <a:spcPct val="30000"/>
              </a:spcBef>
              <a:defRPr/>
            </a:pPr>
            <a:r>
              <a:rPr lang="en-US" sz="2000" smtClean="0"/>
              <a:t>For additional help with teaching strategies, including lesson plans, analogies for difficult concepts, and discussion topics, visit the CCNA Community at community.netacad.net.</a:t>
            </a:r>
          </a:p>
          <a:p>
            <a:pPr eaLnBrk="1" hangingPunct="1">
              <a:lnSpc>
                <a:spcPct val="85000"/>
              </a:lnSpc>
              <a:spcBef>
                <a:spcPct val="30000"/>
              </a:spcBef>
              <a:defRPr/>
            </a:pPr>
            <a:r>
              <a:rPr lang="en-US" sz="2000" smtClean="0"/>
              <a:t>If you have lesson plans or resources that you would like to share, upload them to the CCNA Community in order to help other instructors.</a:t>
            </a:r>
            <a:endParaRPr lang="en-US" sz="2000" dirty="0"/>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normAutofit/>
          </a:bodyPr>
          <a:lstStyle/>
          <a:p>
            <a:pPr eaLnBrk="1" hangingPunct="1"/>
            <a:r>
              <a:rPr lang="en-US" sz="2400" smtClean="0">
                <a:latin typeface="Arial" charset="0"/>
              </a:rPr>
              <a:t>Chapter 9: Multiarea OSPF</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normAutofit/>
          </a:bodyPr>
          <a:lstStyle/>
          <a:p>
            <a:pPr eaLnBrk="1" hangingPunct="1">
              <a:buFont typeface="Wingdings" charset="0"/>
              <a:buNone/>
            </a:pPr>
            <a:r>
              <a:rPr lang="en-US" smtClean="0">
                <a:solidFill>
                  <a:schemeClr val="tx1"/>
                </a:solidFill>
                <a:latin typeface="Arial" charset="0"/>
              </a:rPr>
              <a:t>Scaling Networks</a:t>
            </a:r>
            <a:endParaRPr lang="en-US" dirty="0">
              <a:solidFill>
                <a:schemeClr val="tx1"/>
              </a:solidFill>
              <a:latin typeface="Arial" charset="0"/>
            </a:endParaRPr>
          </a:p>
        </p:txBody>
      </p:sp>
    </p:spTree>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6638</TotalTime>
  <Pages>28</Pages>
  <Words>1319</Words>
  <Application>Microsoft Office PowerPoint</Application>
  <PresentationFormat>On-screen Show (4:3)</PresentationFormat>
  <Paragraphs>241</Paragraphs>
  <Slides>25</Slides>
  <Notes>24</Notes>
  <HiddenSlides>6</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25</vt:i4>
      </vt:variant>
    </vt:vector>
  </HeadingPairs>
  <TitlesOfParts>
    <vt:vector size="31" baseType="lpstr">
      <vt:lpstr>ＭＳ Ｐゴシック</vt:lpstr>
      <vt:lpstr>Arial</vt:lpstr>
      <vt:lpstr>Courier New</vt:lpstr>
      <vt:lpstr>Wingdings</vt:lpstr>
      <vt:lpstr>PPT-TMPLT-WHT_C</vt:lpstr>
      <vt:lpstr>NetAcad-4F_PPT-WHT_060408</vt:lpstr>
      <vt:lpstr>Instructor Materials Chapter 9: Multiarea OSPF</vt:lpstr>
      <vt:lpstr>Instructor Materials – Chapter 9 Planning Guide</vt:lpstr>
      <vt:lpstr>PowerPoint Presentation</vt:lpstr>
      <vt:lpstr>Chapter 9: Activities</vt:lpstr>
      <vt:lpstr>Chapter 9: Assessment</vt:lpstr>
      <vt:lpstr>Chapter 9: Best Practices</vt:lpstr>
      <vt:lpstr>Chapter 9: Additional Help</vt:lpstr>
      <vt:lpstr>PowerPoint Presentation</vt:lpstr>
      <vt:lpstr>Chapter 9: Multiarea OSPF</vt:lpstr>
      <vt:lpstr>Chapter 9 - Sections &amp; Objectives</vt:lpstr>
      <vt:lpstr>9.1 Multiarea OSPF Operation </vt:lpstr>
      <vt:lpstr>Multiarea OSPF Operation Why Multiarea OSPF?</vt:lpstr>
      <vt:lpstr>Multiarea OSPF Operation Why Multiarea OSPF?</vt:lpstr>
      <vt:lpstr>Multiarea OSPF Operation Multiarea OSPF LSA Operation</vt:lpstr>
      <vt:lpstr>Multiarea OSPF Operation Multiarea OSPF LSA Operation</vt:lpstr>
      <vt:lpstr>Multiarea OSPF Operation OSPF Routing Table and Types of Routes</vt:lpstr>
      <vt:lpstr>9.2 Configuring Multiarea OSPF</vt:lpstr>
      <vt:lpstr>Configuring Multiarea OSPF Configuring Multiarea OSPF</vt:lpstr>
      <vt:lpstr>Configuring Multiarea OSPF Verifying Multiarea OSPF</vt:lpstr>
      <vt:lpstr>Configuring Multiarea OSPF Verifying Multiarea OSPF (Cont.)</vt:lpstr>
      <vt:lpstr>9.3 Chapter Summary</vt:lpstr>
      <vt:lpstr>Chapter Summary Summary</vt:lpstr>
      <vt:lpstr>Chapter Summary Summary (Cont.)</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Kang Liu -T (kanliu - CIIC at Cisco)</cp:lastModifiedBy>
  <cp:revision>219</cp:revision>
  <cp:lastPrinted>1999-01-27T00:54:54Z</cp:lastPrinted>
  <dcterms:created xsi:type="dcterms:W3CDTF">2016-09-09T13:31:30Z</dcterms:created>
  <dcterms:modified xsi:type="dcterms:W3CDTF">2017-06-05T18:47:13Z</dcterms:modified>
</cp:coreProperties>
</file>