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4"/>
  </p:notesMasterIdLst>
  <p:handoutMasterIdLst>
    <p:handoutMasterId r:id="rId35"/>
  </p:handoutMasterIdLst>
  <p:sldIdLst>
    <p:sldId id="812" r:id="rId3"/>
    <p:sldId id="903" r:id="rId4"/>
    <p:sldId id="871" r:id="rId5"/>
    <p:sldId id="952" r:id="rId6"/>
    <p:sldId id="873" r:id="rId7"/>
    <p:sldId id="939" r:id="rId8"/>
    <p:sldId id="875" r:id="rId9"/>
    <p:sldId id="877" r:id="rId10"/>
    <p:sldId id="500" r:id="rId11"/>
    <p:sldId id="786" r:id="rId12"/>
    <p:sldId id="791" r:id="rId13"/>
    <p:sldId id="906" r:id="rId14"/>
    <p:sldId id="963" r:id="rId15"/>
    <p:sldId id="953" r:id="rId16"/>
    <p:sldId id="954" r:id="rId17"/>
    <p:sldId id="964" r:id="rId18"/>
    <p:sldId id="955" r:id="rId19"/>
    <p:sldId id="910" r:id="rId20"/>
    <p:sldId id="923" r:id="rId21"/>
    <p:sldId id="965" r:id="rId22"/>
    <p:sldId id="958" r:id="rId23"/>
    <p:sldId id="959" r:id="rId24"/>
    <p:sldId id="927" r:id="rId25"/>
    <p:sldId id="960" r:id="rId26"/>
    <p:sldId id="966" r:id="rId27"/>
    <p:sldId id="961" r:id="rId28"/>
    <p:sldId id="956" r:id="rId29"/>
    <p:sldId id="943" r:id="rId30"/>
    <p:sldId id="962" r:id="rId31"/>
    <p:sldId id="884" r:id="rId32"/>
    <p:sldId id="885" r:id="rId33"/>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4468" autoAdjust="0"/>
    <p:restoredTop sz="89277" autoAdjust="0"/>
  </p:normalViewPr>
  <p:slideViewPr>
    <p:cSldViewPr snapToGrid="0">
      <p:cViewPr varScale="1">
        <p:scale>
          <a:sx n="86" d="100"/>
          <a:sy n="86" d="100"/>
        </p:scale>
        <p:origin x="1411" y="24"/>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20.xml"/><Relationship Id="rId13" Type="http://schemas.openxmlformats.org/officeDocument/2006/relationships/slide" Target="slides/slide26.xml"/><Relationship Id="rId3" Type="http://schemas.openxmlformats.org/officeDocument/2006/relationships/slide" Target="slides/slide14.xml"/><Relationship Id="rId7" Type="http://schemas.openxmlformats.org/officeDocument/2006/relationships/slide" Target="slides/slide19.xml"/><Relationship Id="rId12" Type="http://schemas.openxmlformats.org/officeDocument/2006/relationships/slide" Target="slides/slide25.xml"/><Relationship Id="rId2" Type="http://schemas.openxmlformats.org/officeDocument/2006/relationships/slide" Target="slides/slide13.xml"/><Relationship Id="rId1" Type="http://schemas.openxmlformats.org/officeDocument/2006/relationships/slide" Target="slides/slide12.xml"/><Relationship Id="rId6" Type="http://schemas.openxmlformats.org/officeDocument/2006/relationships/slide" Target="slides/slide17.xml"/><Relationship Id="rId11" Type="http://schemas.openxmlformats.org/officeDocument/2006/relationships/slide" Target="slides/slide24.xml"/><Relationship Id="rId5" Type="http://schemas.openxmlformats.org/officeDocument/2006/relationships/slide" Target="slides/slide16.xml"/><Relationship Id="rId15" Type="http://schemas.openxmlformats.org/officeDocument/2006/relationships/slide" Target="slides/slide29.xml"/><Relationship Id="rId10" Type="http://schemas.openxmlformats.org/officeDocument/2006/relationships/slide" Target="slides/slide22.xml"/><Relationship Id="rId4" Type="http://schemas.openxmlformats.org/officeDocument/2006/relationships/slide" Target="slides/slide15.xml"/><Relationship Id="rId9" Type="http://schemas.openxmlformats.org/officeDocument/2006/relationships/slide" Target="slides/slide21.xml"/><Relationship Id="rId14" Type="http://schemas.openxmlformats.org/officeDocument/2006/relationships/slide" Target="slides/slide2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a:t>
            </a:r>
            <a:r>
              <a:rPr lang="en-US" sz="1300" b="0" baseline="0" dirty="0"/>
              <a:t> 2: Scaling VLANs</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10</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11</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2:</a:t>
            </a:r>
            <a:r>
              <a:rPr lang="en-US" sz="1200" b="0" baseline="0" dirty="0"/>
              <a:t> Scaling VLANs</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2.1.1 –</a:t>
            </a:r>
            <a:r>
              <a:rPr lang="en-US" sz="1200" kern="1200" baseline="0" dirty="0">
                <a:solidFill>
                  <a:schemeClr val="tx1"/>
                </a:solidFill>
                <a:latin typeface="Arial" charset="0"/>
                <a:ea typeface="ＭＳ Ｐゴシック" charset="0"/>
                <a:cs typeface="ＭＳ Ｐゴシック" charset="0"/>
              </a:rPr>
              <a:t> VTP Concepts and Operation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957563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2.1.1 –</a:t>
            </a:r>
            <a:r>
              <a:rPr lang="en-US" sz="1200" kern="1200" baseline="0" dirty="0">
                <a:solidFill>
                  <a:schemeClr val="tx1"/>
                </a:solidFill>
                <a:latin typeface="Arial" charset="0"/>
                <a:ea typeface="ＭＳ Ｐゴシック" charset="0"/>
                <a:cs typeface="ＭＳ Ｐゴシック" charset="0"/>
              </a:rPr>
              <a:t> VTP Concepts and Operation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5627148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2.1.2</a:t>
            </a:r>
            <a:r>
              <a:rPr lang="en-US" sz="1200" kern="1200" baseline="0" dirty="0">
                <a:solidFill>
                  <a:schemeClr val="tx1"/>
                </a:solidFill>
                <a:latin typeface="Arial" charset="0"/>
                <a:ea typeface="ＭＳ Ｐゴシック" charset="0"/>
                <a:cs typeface="ＭＳ Ｐゴシック" charset="0"/>
              </a:rPr>
              <a:t> – VTP Configuration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118263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2.1.3</a:t>
            </a:r>
            <a:r>
              <a:rPr lang="en-US" sz="1200" kern="1200" baseline="0" dirty="0">
                <a:solidFill>
                  <a:schemeClr val="tx1"/>
                </a:solidFill>
                <a:latin typeface="Arial" charset="0"/>
                <a:ea typeface="ＭＳ Ｐゴシック" charset="0"/>
                <a:cs typeface="ＭＳ Ｐゴシック" charset="0"/>
              </a:rPr>
              <a:t> – Extended VLANs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094879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2.1.3</a:t>
            </a:r>
            <a:r>
              <a:rPr lang="en-US" sz="1200" kern="1200" baseline="0" dirty="0">
                <a:solidFill>
                  <a:schemeClr val="tx1"/>
                </a:solidFill>
                <a:latin typeface="Arial" charset="0"/>
                <a:ea typeface="ＭＳ Ｐゴシック" charset="0"/>
                <a:cs typeface="ＭＳ Ｐゴシック" charset="0"/>
              </a:rPr>
              <a:t> – Extended VLANs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792120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12713" marR="0" lvl="0" indent="-112713" algn="l" defTabSz="1020763" rtl="0" eaLnBrk="0" fontAlgn="base" latinLnBrk="0" hangingPunct="0">
              <a:lnSpc>
                <a:spcPct val="80000"/>
              </a:lnSpc>
              <a:spcBef>
                <a:spcPct val="50000"/>
              </a:spcBef>
              <a:spcAft>
                <a:spcPct val="0"/>
              </a:spcAft>
              <a:buClrTx/>
              <a:buSzPct val="100000"/>
              <a:buFontTx/>
              <a:buNone/>
              <a:tabLst/>
              <a:defRPr/>
            </a:pPr>
            <a:r>
              <a:rPr lang="en-US" sz="1200" kern="1200" dirty="0">
                <a:solidFill>
                  <a:schemeClr val="tx1"/>
                </a:solidFill>
                <a:latin typeface="Arial" charset="0"/>
                <a:ea typeface="ＭＳ Ｐゴシック" charset="0"/>
                <a:cs typeface="ＭＳ Ｐゴシック" charset="0"/>
              </a:rPr>
              <a:t>2.1 - </a:t>
            </a:r>
            <a:r>
              <a:rPr lang="en-US" dirty="0"/>
              <a:t>VTP, Extended VLANs, and DTP</a:t>
            </a:r>
            <a:endParaRPr lang="en-US" sz="1200" kern="1200" baseline="0" dirty="0">
              <a:solidFill>
                <a:schemeClr val="tx1"/>
              </a:solidFill>
              <a:latin typeface="Arial" charset="0"/>
              <a:ea typeface="ＭＳ Ｐゴシック" charset="0"/>
              <a:cs typeface="ＭＳ Ｐゴシック" charset="0"/>
            </a:endParaRPr>
          </a:p>
          <a:p>
            <a:pPr>
              <a:lnSpc>
                <a:spcPct val="80000"/>
              </a:lnSpc>
              <a:buFontTx/>
              <a:buNone/>
            </a:pPr>
            <a:r>
              <a:rPr lang="en-US" sz="1200" kern="1200" dirty="0">
                <a:solidFill>
                  <a:schemeClr val="tx1"/>
                </a:solidFill>
                <a:latin typeface="Arial" charset="0"/>
                <a:ea typeface="ＭＳ Ｐゴシック" charset="0"/>
                <a:cs typeface="ＭＳ Ｐゴシック" charset="0"/>
              </a:rPr>
              <a:t>2.1.4 – Dynamic Trunking Protocol</a:t>
            </a:r>
          </a:p>
        </p:txBody>
      </p:sp>
    </p:spTree>
    <p:extLst>
      <p:ext uri="{BB962C8B-B14F-4D97-AF65-F5344CB8AC3E}">
        <p14:creationId xmlns:p14="http://schemas.microsoft.com/office/powerpoint/2010/main" val="3135366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18</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2: Scaling VLANs</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Troubleshoot Multi-VLAN Issues</a:t>
            </a:r>
          </a:p>
          <a:p>
            <a:pPr>
              <a:lnSpc>
                <a:spcPct val="80000"/>
              </a:lnSpc>
              <a:buFontTx/>
              <a:buNone/>
            </a:pPr>
            <a:r>
              <a:rPr lang="en-US" dirty="0">
                <a:latin typeface="Arial" charset="0"/>
              </a:rPr>
              <a:t>2.2.1 - </a:t>
            </a:r>
            <a:r>
              <a:rPr lang="en-US" sz="1200" dirty="0"/>
              <a:t>Inter-VLAN Configuration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3882386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Troubleshoot Multi-VLAN Issues</a:t>
            </a:r>
          </a:p>
          <a:p>
            <a:pPr>
              <a:lnSpc>
                <a:spcPct val="80000"/>
              </a:lnSpc>
              <a:buFontTx/>
              <a:buNone/>
            </a:pPr>
            <a:r>
              <a:rPr lang="en-US" dirty="0">
                <a:latin typeface="Arial" charset="0"/>
              </a:rPr>
              <a:t>2.2.1 - </a:t>
            </a:r>
            <a:r>
              <a:rPr lang="en-US" sz="1200" dirty="0"/>
              <a:t>Inter-VLAN Configuration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7022204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Troubleshoot Multi-VLAN Issues</a:t>
            </a:r>
          </a:p>
          <a:p>
            <a:pPr>
              <a:lnSpc>
                <a:spcPct val="80000"/>
              </a:lnSpc>
              <a:buFontTx/>
              <a:buNone/>
            </a:pPr>
            <a:r>
              <a:rPr lang="en-US" dirty="0">
                <a:latin typeface="Arial" charset="0"/>
              </a:rPr>
              <a:t>2.2.2</a:t>
            </a:r>
            <a:r>
              <a:rPr lang="en-US" baseline="0" dirty="0">
                <a:latin typeface="Arial" charset="0"/>
              </a:rPr>
              <a:t> – IP Addressing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1033686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2.2 - Troubleshoot Multi-VLAN Issues</a:t>
            </a:r>
          </a:p>
          <a:p>
            <a:pPr>
              <a:lnSpc>
                <a:spcPct val="80000"/>
              </a:lnSpc>
              <a:buFontTx/>
              <a:buNone/>
            </a:pPr>
            <a:r>
              <a:rPr lang="en-US" dirty="0">
                <a:latin typeface="Arial" charset="0"/>
              </a:rPr>
              <a:t>2.2.3 – VTP</a:t>
            </a:r>
            <a:r>
              <a:rPr lang="en-US" baseline="0" dirty="0">
                <a:latin typeface="Arial" charset="0"/>
              </a:rPr>
              <a:t> and DTP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211633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23</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2: Scaling</a:t>
            </a:r>
            <a:r>
              <a:rPr lang="en-US" sz="1300" b="0" baseline="0" dirty="0"/>
              <a:t> VLANs</a:t>
            </a: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Layer 3 Switching</a:t>
            </a:r>
          </a:p>
          <a:p>
            <a:pPr>
              <a:lnSpc>
                <a:spcPct val="80000"/>
              </a:lnSpc>
              <a:buFontTx/>
              <a:buNone/>
            </a:pPr>
            <a:r>
              <a:rPr lang="en-US" sz="1200" kern="1200" dirty="0">
                <a:solidFill>
                  <a:schemeClr val="tx1"/>
                </a:solidFill>
                <a:latin typeface="Arial" charset="0"/>
                <a:ea typeface="ＭＳ Ｐゴシック" charset="0"/>
                <a:cs typeface="ＭＳ Ｐゴシック" charset="0"/>
              </a:rPr>
              <a:t>2.3.1</a:t>
            </a:r>
            <a:r>
              <a:rPr lang="en-US" sz="1200" kern="1200" baseline="0" dirty="0">
                <a:solidFill>
                  <a:schemeClr val="tx1"/>
                </a:solidFill>
                <a:latin typeface="Arial" charset="0"/>
                <a:ea typeface="ＭＳ Ｐゴシック" charset="0"/>
                <a:cs typeface="ＭＳ Ｐゴシック" charset="0"/>
              </a:rPr>
              <a:t> – Layer 3 Switching Operation and Configuration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8307501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Layer 3 Switching</a:t>
            </a:r>
          </a:p>
          <a:p>
            <a:pPr>
              <a:lnSpc>
                <a:spcPct val="80000"/>
              </a:lnSpc>
              <a:buFontTx/>
              <a:buNone/>
            </a:pPr>
            <a:r>
              <a:rPr lang="en-US" sz="1200" kern="1200" dirty="0">
                <a:solidFill>
                  <a:schemeClr val="tx1"/>
                </a:solidFill>
                <a:latin typeface="Arial" charset="0"/>
                <a:ea typeface="ＭＳ Ｐゴシック" charset="0"/>
                <a:cs typeface="ＭＳ Ｐゴシック" charset="0"/>
              </a:rPr>
              <a:t>2.3.1</a:t>
            </a:r>
            <a:r>
              <a:rPr lang="en-US" sz="1200" kern="1200" baseline="0" dirty="0">
                <a:solidFill>
                  <a:schemeClr val="tx1"/>
                </a:solidFill>
                <a:latin typeface="Arial" charset="0"/>
                <a:ea typeface="ＭＳ Ｐゴシック" charset="0"/>
                <a:cs typeface="ＭＳ Ｐゴシック" charset="0"/>
              </a:rPr>
              <a:t> – Layer 3 Switching Operation and Configuration</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131876409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2.3 – Layer 3 Switching</a:t>
            </a:r>
          </a:p>
          <a:p>
            <a:pPr>
              <a:lnSpc>
                <a:spcPct val="80000"/>
              </a:lnSpc>
              <a:buFontTx/>
              <a:buNone/>
            </a:pPr>
            <a:r>
              <a:rPr lang="en-US" sz="1200" kern="1200" dirty="0">
                <a:solidFill>
                  <a:schemeClr val="tx1"/>
                </a:solidFill>
                <a:latin typeface="Arial" charset="0"/>
                <a:ea typeface="ＭＳ Ｐゴシック" charset="0"/>
                <a:cs typeface="ＭＳ Ｐゴシック" charset="0"/>
              </a:rPr>
              <a:t>2.3.2</a:t>
            </a:r>
            <a:r>
              <a:rPr lang="en-US" sz="1200" kern="1200" baseline="0" dirty="0">
                <a:solidFill>
                  <a:schemeClr val="tx1"/>
                </a:solidFill>
                <a:latin typeface="Arial" charset="0"/>
                <a:ea typeface="ＭＳ Ｐゴシック" charset="0"/>
                <a:cs typeface="ＭＳ Ｐゴシック" charset="0"/>
              </a:rPr>
              <a:t> – </a:t>
            </a:r>
            <a:r>
              <a:rPr lang="en-US" dirty="0"/>
              <a:t>Troubleshoot Layer 3 Switching</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8394474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27</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2: Scaling</a:t>
            </a:r>
            <a:r>
              <a:rPr lang="en-US" sz="1300" b="0" baseline="0" dirty="0"/>
              <a:t> VLANs</a:t>
            </a:r>
            <a:endParaRPr lang="en-GB" b="0" dirty="0"/>
          </a:p>
        </p:txBody>
      </p:sp>
    </p:spTree>
    <p:extLst>
      <p:ext uri="{BB962C8B-B14F-4D97-AF65-F5344CB8AC3E}">
        <p14:creationId xmlns:p14="http://schemas.microsoft.com/office/powerpoint/2010/main" val="22100046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2.4 – Chapter Summary</a:t>
            </a:r>
            <a:endParaRPr lang="en-US" dirty="0"/>
          </a:p>
        </p:txBody>
      </p:sp>
    </p:spTree>
    <p:extLst>
      <p:ext uri="{BB962C8B-B14F-4D97-AF65-F5344CB8AC3E}">
        <p14:creationId xmlns:p14="http://schemas.microsoft.com/office/powerpoint/2010/main" val="19302972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2.4 – Chapter Summary</a:t>
            </a:r>
            <a:endParaRPr lang="en-US" dirty="0"/>
          </a:p>
        </p:txBody>
      </p:sp>
    </p:spTree>
    <p:extLst>
      <p:ext uri="{BB962C8B-B14F-4D97-AF65-F5344CB8AC3E}">
        <p14:creationId xmlns:p14="http://schemas.microsoft.com/office/powerpoint/2010/main" val="28819941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2: Scaling VLANs</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31</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220925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6</a:t>
            </a:fld>
            <a:endParaRPr lang="en-US"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62752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7</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8</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9</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2:</a:t>
            </a:r>
            <a:r>
              <a:rPr lang="en-US" sz="1200" b="0" baseline="0" dirty="0"/>
              <a:t> Scaling VLANs</a:t>
            </a:r>
            <a:endParaRPr lang="en-GB" b="0" dirty="0"/>
          </a:p>
        </p:txBody>
      </p:sp>
    </p:spTree>
    <p:extLst>
      <p:ext uri="{BB962C8B-B14F-4D97-AF65-F5344CB8AC3E}">
        <p14:creationId xmlns:p14="http://schemas.microsoft.com/office/powerpoint/2010/main" val="4769437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2: Scaling VLANs</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2 -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2.1 VTP, Extended VLANs, and DTP</a:t>
            </a:r>
          </a:p>
          <a:p>
            <a:r>
              <a:rPr lang="en-US" smtClean="0"/>
              <a:t>Configure enhanced inter-switch connectivity technologies.</a:t>
            </a:r>
          </a:p>
          <a:p>
            <a:r>
              <a:rPr lang="en-US" smtClean="0"/>
              <a:t>2.2 Troubleshoot Multi-VLAN Issues</a:t>
            </a:r>
          </a:p>
          <a:p>
            <a:r>
              <a:rPr lang="en-US" smtClean="0"/>
              <a:t>Troubleshoot issues in an inter-VLAN routing environment.</a:t>
            </a:r>
          </a:p>
          <a:p>
            <a:r>
              <a:rPr lang="en-US" smtClean="0"/>
              <a:t>2.3 Layer 3 Switching</a:t>
            </a:r>
          </a:p>
          <a:p>
            <a:r>
              <a:rPr lang="en-US" smtClean="0"/>
              <a:t>Implement inter-VLAN routing using Layer 3 switching to forward data in a small to medium-sized business LAN.</a:t>
            </a:r>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r>
              <a:rPr lang="en-US" sz="2400" smtClean="0"/>
              <a:t>2.1 VTP, Extended VLANs, and DTP</a:t>
            </a:r>
            <a:endParaRPr lang="en-US" sz="2400" dirty="0"/>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VTP Concepts and Operation</a:t>
            </a:r>
            <a:endParaRPr lang="en-US" dirty="0"/>
          </a:p>
        </p:txBody>
      </p:sp>
      <p:sp>
        <p:nvSpPr>
          <p:cNvPr id="2" name="Content Placeholder 1"/>
          <p:cNvSpPr>
            <a:spLocks noGrp="1"/>
          </p:cNvSpPr>
          <p:nvPr>
            <p:ph idx="1"/>
          </p:nvPr>
        </p:nvSpPr>
        <p:spPr>
          <a:xfrm>
            <a:off x="213109" y="1228776"/>
            <a:ext cx="8733677" cy="5309676"/>
          </a:xfrm>
        </p:spPr>
        <p:txBody>
          <a:bodyPr>
            <a:normAutofit/>
          </a:bodyPr>
          <a:lstStyle/>
          <a:p>
            <a:pPr lvl="1"/>
            <a:r>
              <a:rPr lang="en-US" smtClean="0"/>
              <a:t>VLAN trunking protocol (VTP) allows a network administrator to manage VLANs on a switch configured as a VTP server.</a:t>
            </a:r>
          </a:p>
          <a:p>
            <a:pPr lvl="1"/>
            <a:r>
              <a:rPr lang="en-US" smtClean="0"/>
              <a:t>VTP stores VLAN configurations in a database called vlan.dat.</a:t>
            </a:r>
          </a:p>
          <a:p>
            <a:pPr lvl="1"/>
            <a:r>
              <a:rPr lang="en-US" smtClean="0"/>
              <a:t>A switch can be configured in one of three VTP modes:</a:t>
            </a:r>
          </a:p>
          <a:p>
            <a:pPr lvl="1"/>
            <a:r>
              <a:rPr lang="en-US" smtClean="0"/>
              <a:t>Server</a:t>
            </a:r>
          </a:p>
          <a:p>
            <a:pPr lvl="1"/>
            <a:r>
              <a:rPr lang="en-US" smtClean="0"/>
              <a:t>Client</a:t>
            </a:r>
          </a:p>
          <a:p>
            <a:pPr lvl="1"/>
            <a:r>
              <a:rPr lang="en-US" smtClean="0"/>
              <a:t>Transparent</a:t>
            </a:r>
          </a:p>
          <a:p>
            <a:pPr lvl="1"/>
            <a:r>
              <a:rPr lang="en-US" smtClean="0"/>
              <a:t>VTP includes three types of </a:t>
            </a:r>
          </a:p>
          <a:p>
            <a:pPr lvl="1"/>
            <a:r>
              <a:rPr lang="en-US" smtClean="0"/>
              <a:t>   advertisements:</a:t>
            </a:r>
          </a:p>
          <a:p>
            <a:pPr lvl="1"/>
            <a:r>
              <a:rPr lang="en-US" smtClean="0"/>
              <a:t>Summary</a:t>
            </a:r>
          </a:p>
          <a:p>
            <a:pPr lvl="1"/>
            <a:r>
              <a:rPr lang="en-US" smtClean="0"/>
              <a:t>Advertisement request</a:t>
            </a:r>
          </a:p>
          <a:p>
            <a:pPr lvl="1"/>
            <a:r>
              <a:rPr lang="en-US" smtClean="0"/>
              <a:t>Subset advertisements</a:t>
            </a:r>
            <a:endParaRPr lang="en-US" dirty="0"/>
          </a:p>
        </p:txBody>
      </p:sp>
      <p:pic>
        <p:nvPicPr>
          <p:cNvPr id="3" name="Picture 2"/>
          <p:cNvPicPr>
            <a:picLocks noChangeAspect="1"/>
          </p:cNvPicPr>
          <p:nvPr/>
        </p:nvPicPr>
        <p:blipFill>
          <a:blip r:embed="rId3"/>
          <a:stretch>
            <a:fillRect/>
          </a:stretch>
        </p:blipFill>
        <p:spPr>
          <a:xfrm>
            <a:off x="3939838" y="2978604"/>
            <a:ext cx="5026187" cy="3359823"/>
          </a:xfrm>
          <a:prstGeom prst="rect">
            <a:avLst/>
          </a:prstGeom>
        </p:spPr>
      </p:pic>
    </p:spTree>
    <p:extLst>
      <p:ext uri="{BB962C8B-B14F-4D97-AF65-F5344CB8AC3E}">
        <p14:creationId xmlns:p14="http://schemas.microsoft.com/office/powerpoint/2010/main" val="2189958124"/>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VTP Concepts and Operation (Cont.)</a:t>
            </a:r>
            <a:endParaRPr lang="en-US" dirty="0"/>
          </a:p>
        </p:txBody>
      </p:sp>
      <p:sp>
        <p:nvSpPr>
          <p:cNvPr id="2" name="Content Placeholder 1"/>
          <p:cNvSpPr>
            <a:spLocks noGrp="1"/>
          </p:cNvSpPr>
          <p:nvPr>
            <p:ph idx="1"/>
          </p:nvPr>
        </p:nvSpPr>
        <p:spPr>
          <a:xfrm>
            <a:off x="213109" y="1228776"/>
            <a:ext cx="8733677" cy="5309676"/>
          </a:xfrm>
        </p:spPr>
        <p:txBody>
          <a:bodyPr>
            <a:normAutofit fontScale="77500" lnSpcReduction="20000"/>
          </a:bodyPr>
          <a:lstStyle/>
          <a:p>
            <a:pPr lvl="1"/>
            <a:r>
              <a:rPr lang="en-US" sz="2600" smtClean="0"/>
              <a:t>VTP has 3 versions</a:t>
            </a:r>
          </a:p>
          <a:p>
            <a:pPr lvl="1"/>
            <a:r>
              <a:rPr lang="en-US" sz="2600" smtClean="0"/>
              <a:t>The show vtp status privileged EXEC command displays the VTP status.</a:t>
            </a:r>
          </a:p>
          <a:p>
            <a:pPr lvl="1"/>
            <a:endParaRPr lang="en-US" sz="2600" smtClean="0"/>
          </a:p>
          <a:p>
            <a:pPr lvl="1"/>
            <a:endParaRPr lang="en-US" sz="2600" smtClean="0"/>
          </a:p>
          <a:p>
            <a:pPr lvl="1"/>
            <a:endParaRPr lang="en-US" sz="2600" smtClean="0"/>
          </a:p>
          <a:p>
            <a:pPr lvl="1"/>
            <a:endParaRPr lang="en-US" sz="2600" smtClean="0"/>
          </a:p>
          <a:p>
            <a:pPr lvl="1"/>
            <a:endParaRPr lang="en-US" sz="2600" smtClean="0"/>
          </a:p>
          <a:p>
            <a:pPr lvl="1"/>
            <a:endParaRPr lang="en-US" sz="2600" smtClean="0"/>
          </a:p>
          <a:p>
            <a:pPr lvl="1"/>
            <a:endParaRPr lang="en-US" sz="2600" smtClean="0"/>
          </a:p>
          <a:p>
            <a:pPr lvl="1"/>
            <a:endParaRPr lang="en-US" sz="2600" smtClean="0"/>
          </a:p>
          <a:p>
            <a:pPr lvl="1"/>
            <a:endParaRPr lang="en-US" sz="2600" smtClean="0"/>
          </a:p>
          <a:p>
            <a:pPr lvl="1"/>
            <a:r>
              <a:rPr lang="en-US" sz="2600" smtClean="0"/>
              <a:t>The configuration revision number is used when determining whether a switch should keep its existing VLAN database, or overwrite it with the VTP update sent by another switch.</a:t>
            </a:r>
          </a:p>
          <a:p>
            <a:pPr lvl="1"/>
            <a:r>
              <a:rPr lang="en-US" sz="2600" smtClean="0"/>
              <a:t>When a switch is added to a network, ensure that it has a default VTP configuration.</a:t>
            </a:r>
          </a:p>
          <a:p>
            <a:pPr lvl="1"/>
            <a:endParaRPr lang="en-US" sz="2600" smtClean="0"/>
          </a:p>
          <a:p>
            <a:pPr lvl="1"/>
            <a:endParaRPr lang="en-US" sz="2600" smtClean="0"/>
          </a:p>
          <a:p>
            <a:pPr lvl="1"/>
            <a:endParaRPr lang="en-US" dirty="0"/>
          </a:p>
        </p:txBody>
      </p:sp>
      <p:pic>
        <p:nvPicPr>
          <p:cNvPr id="4" name="Picture 3"/>
          <p:cNvPicPr>
            <a:picLocks noChangeAspect="1"/>
          </p:cNvPicPr>
          <p:nvPr/>
        </p:nvPicPr>
        <p:blipFill>
          <a:blip r:embed="rId3"/>
          <a:stretch>
            <a:fillRect/>
          </a:stretch>
        </p:blipFill>
        <p:spPr>
          <a:xfrm>
            <a:off x="2014031" y="1868101"/>
            <a:ext cx="4805869" cy="3043927"/>
          </a:xfrm>
          <a:prstGeom prst="rect">
            <a:avLst/>
          </a:prstGeom>
        </p:spPr>
      </p:pic>
    </p:spTree>
    <p:extLst>
      <p:ext uri="{BB962C8B-B14F-4D97-AF65-F5344CB8AC3E}">
        <p14:creationId xmlns:p14="http://schemas.microsoft.com/office/powerpoint/2010/main" val="282604408"/>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VTP Configuration</a:t>
            </a:r>
            <a:endParaRPr lang="en-US" dirty="0"/>
          </a:p>
        </p:txBody>
      </p:sp>
      <p:sp>
        <p:nvSpPr>
          <p:cNvPr id="2" name="Content Placeholder 1"/>
          <p:cNvSpPr>
            <a:spLocks noGrp="1"/>
          </p:cNvSpPr>
          <p:nvPr>
            <p:ph idx="1"/>
          </p:nvPr>
        </p:nvSpPr>
        <p:spPr>
          <a:xfrm>
            <a:off x="193868" y="1232592"/>
            <a:ext cx="8733677" cy="5309676"/>
          </a:xfrm>
        </p:spPr>
        <p:txBody>
          <a:bodyPr>
            <a:normAutofit/>
          </a:bodyPr>
          <a:lstStyle/>
          <a:p>
            <a:r>
              <a:rPr lang="en-US" smtClean="0"/>
              <a:t>There are 5 steps to VTP configuration:</a:t>
            </a:r>
          </a:p>
          <a:p>
            <a:r>
              <a:rPr lang="en-US" smtClean="0"/>
              <a:t>Configure the VTP Server.</a:t>
            </a:r>
          </a:p>
          <a:p>
            <a:r>
              <a:rPr lang="en-US" smtClean="0"/>
              <a:t>Configure the VTP Domain Name and Password.</a:t>
            </a:r>
          </a:p>
          <a:p>
            <a:r>
              <a:rPr lang="en-US" smtClean="0"/>
              <a:t>Configure the VTP Clients.</a:t>
            </a:r>
          </a:p>
          <a:p>
            <a:r>
              <a:rPr lang="en-US" smtClean="0"/>
              <a:t>Configure VLANs on the VTP Server.</a:t>
            </a:r>
          </a:p>
          <a:p>
            <a:r>
              <a:rPr lang="en-US" smtClean="0"/>
              <a:t>Verify the VTP Clients have received the new VLAN information.</a:t>
            </a:r>
            <a:endParaRPr lang="en-US" dirty="0"/>
          </a:p>
        </p:txBody>
      </p:sp>
      <p:pic>
        <p:nvPicPr>
          <p:cNvPr id="3" name="Picture 2"/>
          <p:cNvPicPr>
            <a:picLocks noChangeAspect="1"/>
          </p:cNvPicPr>
          <p:nvPr/>
        </p:nvPicPr>
        <p:blipFill rotWithShape="1">
          <a:blip r:embed="rId3"/>
          <a:srcRect t="854"/>
          <a:stretch/>
        </p:blipFill>
        <p:spPr>
          <a:xfrm>
            <a:off x="2328690" y="3778249"/>
            <a:ext cx="4502511" cy="2670395"/>
          </a:xfrm>
          <a:prstGeom prst="rect">
            <a:avLst/>
          </a:prstGeom>
        </p:spPr>
      </p:pic>
    </p:spTree>
    <p:extLst>
      <p:ext uri="{BB962C8B-B14F-4D97-AF65-F5344CB8AC3E}">
        <p14:creationId xmlns:p14="http://schemas.microsoft.com/office/powerpoint/2010/main" val="1673031197"/>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Extended VLANs</a:t>
            </a:r>
            <a:endParaRPr lang="en-US" dirty="0"/>
          </a:p>
        </p:txBody>
      </p:sp>
      <p:sp>
        <p:nvSpPr>
          <p:cNvPr id="2" name="Content Placeholder 1"/>
          <p:cNvSpPr>
            <a:spLocks noGrp="1"/>
          </p:cNvSpPr>
          <p:nvPr>
            <p:ph idx="1"/>
          </p:nvPr>
        </p:nvSpPr>
        <p:spPr>
          <a:xfrm>
            <a:off x="213109" y="1228776"/>
            <a:ext cx="8733677" cy="5309676"/>
          </a:xfrm>
        </p:spPr>
        <p:txBody>
          <a:bodyPr>
            <a:normAutofit/>
          </a:bodyPr>
          <a:lstStyle/>
          <a:p>
            <a:pPr lvl="1"/>
            <a:r>
              <a:rPr lang="en-US" smtClean="0"/>
              <a:t>Normal range VLANs are identified by a VLAN ID between 1 and 1005.</a:t>
            </a:r>
          </a:p>
          <a:p>
            <a:pPr lvl="1"/>
            <a:r>
              <a:rPr lang="en-US" smtClean="0"/>
              <a:t>Extended range VLANs are identified by a VLAN ID between 1006 and 4094.</a:t>
            </a:r>
          </a:p>
          <a:p>
            <a:pPr lvl="1"/>
            <a:r>
              <a:rPr lang="en-US" smtClean="0"/>
              <a:t>VTP does not learn extended range VLANs.</a:t>
            </a:r>
          </a:p>
          <a:p>
            <a:pPr lvl="1"/>
            <a:r>
              <a:rPr lang="en-US" smtClean="0"/>
              <a:t>Creating a VLAN</a:t>
            </a:r>
          </a:p>
          <a:p>
            <a:pPr lvl="1"/>
            <a:r>
              <a:rPr lang="en-US" smtClean="0"/>
              <a:t>In addition to entering a single VLAN ID, a series of VLAN IDs can be entered that are separated by commas, or as range of VLAN IDs separated by hyphens.</a:t>
            </a:r>
            <a:endParaRPr lang="en-US" dirty="0"/>
          </a:p>
        </p:txBody>
      </p:sp>
      <p:pic>
        <p:nvPicPr>
          <p:cNvPr id="3" name="Picture 2"/>
          <p:cNvPicPr>
            <a:picLocks noChangeAspect="1"/>
          </p:cNvPicPr>
          <p:nvPr/>
        </p:nvPicPr>
        <p:blipFill>
          <a:blip r:embed="rId3"/>
          <a:stretch>
            <a:fillRect/>
          </a:stretch>
        </p:blipFill>
        <p:spPr>
          <a:xfrm>
            <a:off x="818593" y="4286250"/>
            <a:ext cx="7573339" cy="2252202"/>
          </a:xfrm>
          <a:prstGeom prst="rect">
            <a:avLst/>
          </a:prstGeom>
        </p:spPr>
      </p:pic>
    </p:spTree>
    <p:extLst>
      <p:ext uri="{BB962C8B-B14F-4D97-AF65-F5344CB8AC3E}">
        <p14:creationId xmlns:p14="http://schemas.microsoft.com/office/powerpoint/2010/main" val="3512141971"/>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Extended VLANs (Cont.)</a:t>
            </a:r>
            <a:endParaRPr lang="en-US" dirty="0"/>
          </a:p>
        </p:txBody>
      </p:sp>
      <p:sp>
        <p:nvSpPr>
          <p:cNvPr id="2" name="Content Placeholder 1"/>
          <p:cNvSpPr>
            <a:spLocks noGrp="1"/>
          </p:cNvSpPr>
          <p:nvPr>
            <p:ph idx="1"/>
          </p:nvPr>
        </p:nvSpPr>
        <p:spPr>
          <a:xfrm>
            <a:off x="213109" y="1228776"/>
            <a:ext cx="8733677" cy="5309676"/>
          </a:xfrm>
        </p:spPr>
        <p:txBody>
          <a:bodyPr>
            <a:normAutofit fontScale="92500" lnSpcReduction="20000"/>
          </a:bodyPr>
          <a:lstStyle/>
          <a:p>
            <a:r>
              <a:rPr lang="en-US" smtClean="0"/>
              <a:t>Assigning Ports to VLANs</a:t>
            </a:r>
          </a:p>
          <a:p>
            <a:r>
              <a:rPr lang="en-US" smtClean="0"/>
              <a:t>After creating a VLAN, the next step is to assign ports to the VLAN.</a:t>
            </a:r>
          </a:p>
          <a:p>
            <a:endParaRPr lang="en-US" smtClean="0"/>
          </a:p>
          <a:p>
            <a:endParaRPr lang="en-US" smtClean="0"/>
          </a:p>
          <a:p>
            <a:endParaRPr lang="en-US" smtClean="0"/>
          </a:p>
          <a:p>
            <a:endParaRPr lang="en-US" smtClean="0"/>
          </a:p>
          <a:p>
            <a:endParaRPr lang="en-US" smtClean="0"/>
          </a:p>
          <a:p>
            <a:r>
              <a:rPr lang="en-US" smtClean="0"/>
              <a:t>Verifying VLAN Information</a:t>
            </a:r>
          </a:p>
          <a:p>
            <a:r>
              <a:rPr lang="en-US" smtClean="0"/>
              <a:t>VLAN configurations can be validated using Cisco IOS show commands.</a:t>
            </a:r>
          </a:p>
          <a:p>
            <a:r>
              <a:rPr lang="en-US" smtClean="0"/>
              <a:t>Configuring Extended VLANs</a:t>
            </a:r>
          </a:p>
          <a:p>
            <a:r>
              <a:rPr lang="en-US" smtClean="0"/>
              <a:t>To configure an extended VLAN on a 2960 switch it must be set to VTP transparent mode.</a:t>
            </a:r>
            <a:endParaRPr lang="en-US" dirty="0"/>
          </a:p>
        </p:txBody>
      </p:sp>
      <p:pic>
        <p:nvPicPr>
          <p:cNvPr id="4" name="Picture 3"/>
          <p:cNvPicPr>
            <a:picLocks noChangeAspect="1"/>
          </p:cNvPicPr>
          <p:nvPr/>
        </p:nvPicPr>
        <p:blipFill>
          <a:blip r:embed="rId3"/>
          <a:stretch>
            <a:fillRect/>
          </a:stretch>
        </p:blipFill>
        <p:spPr>
          <a:xfrm>
            <a:off x="2533650" y="2066976"/>
            <a:ext cx="3629025" cy="2120465"/>
          </a:xfrm>
          <a:prstGeom prst="rect">
            <a:avLst/>
          </a:prstGeom>
        </p:spPr>
      </p:pic>
    </p:spTree>
    <p:extLst>
      <p:ext uri="{BB962C8B-B14F-4D97-AF65-F5344CB8AC3E}">
        <p14:creationId xmlns:p14="http://schemas.microsoft.com/office/powerpoint/2010/main" val="2561579225"/>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pPr>
              <a:lnSpc>
                <a:spcPct val="80000"/>
              </a:lnSpc>
              <a:buFontTx/>
              <a:buNone/>
            </a:pPr>
            <a:r>
              <a:rPr lang="en-US" sz="1800" smtClean="0"/>
              <a:t>VTP, Extended VLANs, and DTP</a:t>
            </a:r>
            <a:br>
              <a:rPr lang="en-US" sz="1800" smtClean="0"/>
            </a:br>
            <a:r>
              <a:rPr lang="en-US" sz="1800" smtClean="0"/>
              <a:t>Dynamic Trunking Protocol</a:t>
            </a:r>
            <a:endParaRPr lang="en-US" dirty="0"/>
          </a:p>
        </p:txBody>
      </p:sp>
      <p:sp>
        <p:nvSpPr>
          <p:cNvPr id="2" name="Content Placeholder 1"/>
          <p:cNvSpPr>
            <a:spLocks noGrp="1"/>
          </p:cNvSpPr>
          <p:nvPr>
            <p:ph idx="1"/>
          </p:nvPr>
        </p:nvSpPr>
        <p:spPr>
          <a:xfrm>
            <a:off x="213109" y="1228776"/>
            <a:ext cx="8733677" cy="5309676"/>
          </a:xfrm>
        </p:spPr>
        <p:txBody>
          <a:bodyPr>
            <a:normAutofit fontScale="92500" lnSpcReduction="20000"/>
          </a:bodyPr>
          <a:lstStyle/>
          <a:p>
            <a:r>
              <a:rPr lang="en-US" smtClean="0"/>
              <a:t>DTP</a:t>
            </a:r>
          </a:p>
          <a:p>
            <a:r>
              <a:rPr lang="en-US" smtClean="0"/>
              <a:t>DTP manages trunk negotiation only if the port on the neighbor switch is configured in a trunk mode that supports DTP.</a:t>
            </a:r>
          </a:p>
          <a:p>
            <a:r>
              <a:rPr lang="en-US" smtClean="0"/>
              <a:t>Turn off DTP on interfaces on a Cisco switch that is connected to devices that do not support DTP.</a:t>
            </a:r>
          </a:p>
          <a:p>
            <a:r>
              <a:rPr lang="en-US" smtClean="0"/>
              <a:t>To enable trunking from a Cisco switch to a device that does not support DTP, use the switchport mode trunk and switchport nonegotiate interface configuration mode commands.</a:t>
            </a:r>
          </a:p>
          <a:p>
            <a:r>
              <a:rPr lang="en-US" smtClean="0"/>
              <a:t>There are 5 commands to support different trunking modes:</a:t>
            </a:r>
          </a:p>
          <a:p>
            <a:r>
              <a:rPr lang="en-US" smtClean="0"/>
              <a:t>switchport mode access</a:t>
            </a:r>
          </a:p>
          <a:p>
            <a:r>
              <a:rPr lang="en-US" smtClean="0"/>
              <a:t>switchport mode dynamic auto</a:t>
            </a:r>
          </a:p>
          <a:p>
            <a:r>
              <a:rPr lang="en-US" smtClean="0"/>
              <a:t>switchport mode dynamic desirable</a:t>
            </a:r>
          </a:p>
          <a:p>
            <a:r>
              <a:rPr lang="en-US" smtClean="0"/>
              <a:t>switchport mode trunk</a:t>
            </a:r>
          </a:p>
          <a:p>
            <a:r>
              <a:rPr lang="en-US" smtClean="0"/>
              <a:t>switchport nonegotiate</a:t>
            </a:r>
            <a:endParaRPr lang="en-US" dirty="0"/>
          </a:p>
        </p:txBody>
      </p:sp>
      <p:pic>
        <p:nvPicPr>
          <p:cNvPr id="3" name="Picture 2"/>
          <p:cNvPicPr>
            <a:picLocks noChangeAspect="1"/>
          </p:cNvPicPr>
          <p:nvPr/>
        </p:nvPicPr>
        <p:blipFill>
          <a:blip r:embed="rId3"/>
          <a:stretch>
            <a:fillRect/>
          </a:stretch>
        </p:blipFill>
        <p:spPr>
          <a:xfrm>
            <a:off x="5162550" y="4681581"/>
            <a:ext cx="3881806" cy="1776538"/>
          </a:xfrm>
          <a:prstGeom prst="rect">
            <a:avLst/>
          </a:prstGeom>
        </p:spPr>
      </p:pic>
    </p:spTree>
    <p:extLst>
      <p:ext uri="{BB962C8B-B14F-4D97-AF65-F5344CB8AC3E}">
        <p14:creationId xmlns:p14="http://schemas.microsoft.com/office/powerpoint/2010/main" val="3292428589"/>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2.2 Troubleshoot Multi-VLAN Issues</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normAutofit/>
          </a:bodyPr>
          <a:lstStyle/>
          <a:p>
            <a:r>
              <a:rPr lang="en-US" sz="1800" smtClean="0"/>
              <a:t>Troubleshoot Multi-VLAN Issues</a:t>
            </a:r>
            <a:br>
              <a:rPr lang="en-US" sz="1800" smtClean="0"/>
            </a:br>
            <a:r>
              <a:rPr lang="en-US" sz="1800" smtClean="0"/>
              <a:t>Inter-VLAN Configuration Issues</a:t>
            </a:r>
            <a:endParaRPr lang="en-US" dirty="0"/>
          </a:p>
        </p:txBody>
      </p:sp>
      <p:sp>
        <p:nvSpPr>
          <p:cNvPr id="2" name="Content Placeholder 1"/>
          <p:cNvSpPr>
            <a:spLocks noGrp="1"/>
          </p:cNvSpPr>
          <p:nvPr>
            <p:ph idx="1"/>
          </p:nvPr>
        </p:nvSpPr>
        <p:spPr>
          <a:xfrm>
            <a:off x="193868" y="1344431"/>
            <a:ext cx="8540747" cy="2264402"/>
          </a:xfrm>
        </p:spPr>
        <p:txBody>
          <a:bodyPr>
            <a:normAutofit lnSpcReduction="10000"/>
          </a:bodyPr>
          <a:lstStyle/>
          <a:p>
            <a:pPr lvl="1"/>
            <a:r>
              <a:rPr lang="en-US" smtClean="0"/>
              <a:t>To delete a VLAN, use the no vlan vlan-id global configuration mode command.</a:t>
            </a:r>
          </a:p>
          <a:p>
            <a:pPr lvl="1"/>
            <a:r>
              <a:rPr lang="en-US" smtClean="0"/>
              <a:t>If a switch port is not configured for the correct VLAN, devices configured on that VLAN cannot connect to the router interface.</a:t>
            </a:r>
          </a:p>
          <a:p>
            <a:pPr lvl="1"/>
            <a:r>
              <a:rPr lang="en-US" smtClean="0"/>
              <a:t>When a problem is suspected with a switch configuration, use the various verification commands to examine the configuration and identify the problem.</a:t>
            </a:r>
            <a:endParaRPr lang="en-US" dirty="0"/>
          </a:p>
        </p:txBody>
      </p:sp>
      <p:pic>
        <p:nvPicPr>
          <p:cNvPr id="3" name="Picture 2"/>
          <p:cNvPicPr>
            <a:picLocks noChangeAspect="1"/>
          </p:cNvPicPr>
          <p:nvPr/>
        </p:nvPicPr>
        <p:blipFill>
          <a:blip r:embed="rId3"/>
          <a:stretch>
            <a:fillRect/>
          </a:stretch>
        </p:blipFill>
        <p:spPr>
          <a:xfrm>
            <a:off x="1428750" y="3727024"/>
            <a:ext cx="6082198" cy="2912133"/>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2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9</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normAutofit/>
          </a:bodyPr>
          <a:lstStyle/>
          <a:p>
            <a:r>
              <a:rPr lang="en-US" sz="1800" smtClean="0"/>
              <a:t>Troubleshoot Multi-VLAN Issues</a:t>
            </a:r>
            <a:br>
              <a:rPr lang="en-US" sz="1800" smtClean="0"/>
            </a:br>
            <a:r>
              <a:rPr lang="en-US" sz="1800" smtClean="0"/>
              <a:t>Inter-VLAN Configuration Issues (Cont.)</a:t>
            </a:r>
            <a:endParaRPr lang="en-US" dirty="0"/>
          </a:p>
        </p:txBody>
      </p:sp>
      <p:sp>
        <p:nvSpPr>
          <p:cNvPr id="2" name="Content Placeholder 1"/>
          <p:cNvSpPr>
            <a:spLocks noGrp="1"/>
          </p:cNvSpPr>
          <p:nvPr>
            <p:ph idx="1"/>
          </p:nvPr>
        </p:nvSpPr>
        <p:spPr>
          <a:xfrm>
            <a:off x="193868" y="1344430"/>
            <a:ext cx="8540747" cy="3339330"/>
          </a:xfrm>
        </p:spPr>
        <p:txBody>
          <a:bodyPr>
            <a:normAutofit fontScale="92500" lnSpcReduction="20000"/>
          </a:bodyPr>
          <a:lstStyle/>
          <a:p>
            <a:r>
              <a:rPr lang="en-US" smtClean="0"/>
              <a:t>Interface Issues</a:t>
            </a:r>
          </a:p>
          <a:p>
            <a:r>
              <a:rPr lang="en-US" smtClean="0"/>
              <a:t>When enabling inter-VLAN routing on a router, one of the most common configuration errors is to connect the physical router interface to the wrong switch port.</a:t>
            </a:r>
          </a:p>
          <a:p>
            <a:r>
              <a:rPr lang="en-US" smtClean="0"/>
              <a:t>Verify Routing Configuration</a:t>
            </a:r>
          </a:p>
          <a:p>
            <a:r>
              <a:rPr lang="en-US" smtClean="0"/>
              <a:t>With router-on-a-stick configurations, a common problem is assigning the wrong VLAN ID to the subinterface.</a:t>
            </a:r>
          </a:p>
          <a:p>
            <a:r>
              <a:rPr lang="en-US" smtClean="0"/>
              <a:t>Using the show interfaces and the show running-config commands can be useful in troubleshooting this type of issue.</a:t>
            </a:r>
            <a:endParaRPr lang="en-US" dirty="0"/>
          </a:p>
        </p:txBody>
      </p:sp>
      <p:grpSp>
        <p:nvGrpSpPr>
          <p:cNvPr id="6" name="Group 5"/>
          <p:cNvGrpSpPr/>
          <p:nvPr/>
        </p:nvGrpSpPr>
        <p:grpSpPr>
          <a:xfrm>
            <a:off x="959342" y="4562115"/>
            <a:ext cx="7009798" cy="2115271"/>
            <a:chOff x="1071074" y="847365"/>
            <a:chExt cx="7009798" cy="2115271"/>
          </a:xfrm>
        </p:grpSpPr>
        <p:pic>
          <p:nvPicPr>
            <p:cNvPr id="4" name="Picture 3"/>
            <p:cNvPicPr>
              <a:picLocks noChangeAspect="1"/>
            </p:cNvPicPr>
            <p:nvPr/>
          </p:nvPicPr>
          <p:blipFill rotWithShape="1">
            <a:blip r:embed="rId3"/>
            <a:srcRect b="63651"/>
            <a:stretch/>
          </p:blipFill>
          <p:spPr>
            <a:xfrm>
              <a:off x="1071074" y="847365"/>
              <a:ext cx="7001852" cy="1876786"/>
            </a:xfrm>
            <a:prstGeom prst="rect">
              <a:avLst/>
            </a:prstGeom>
          </p:spPr>
        </p:pic>
        <p:pic>
          <p:nvPicPr>
            <p:cNvPr id="5" name="Picture 4"/>
            <p:cNvPicPr>
              <a:picLocks noChangeAspect="1"/>
            </p:cNvPicPr>
            <p:nvPr/>
          </p:nvPicPr>
          <p:blipFill rotWithShape="1">
            <a:blip r:embed="rId3"/>
            <a:srcRect t="95381"/>
            <a:stretch/>
          </p:blipFill>
          <p:spPr>
            <a:xfrm>
              <a:off x="1079020" y="2724151"/>
              <a:ext cx="7001852" cy="238485"/>
            </a:xfrm>
            <a:prstGeom prst="rect">
              <a:avLst/>
            </a:prstGeom>
          </p:spPr>
        </p:pic>
      </p:grpSp>
    </p:spTree>
    <p:extLst>
      <p:ext uri="{BB962C8B-B14F-4D97-AF65-F5344CB8AC3E}">
        <p14:creationId xmlns:p14="http://schemas.microsoft.com/office/powerpoint/2010/main" val="827312110"/>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normAutofit/>
          </a:bodyPr>
          <a:lstStyle/>
          <a:p>
            <a:r>
              <a:rPr lang="en-US" sz="1800" smtClean="0"/>
              <a:t>Troubleshoot Multi-VLAN Issues</a:t>
            </a:r>
            <a:br>
              <a:rPr lang="en-US" sz="1800" smtClean="0"/>
            </a:br>
            <a:r>
              <a:rPr lang="en-US" sz="1800" smtClean="0"/>
              <a:t>IP Addressing Issues</a:t>
            </a:r>
            <a:endParaRPr lang="en-US" dirty="0"/>
          </a:p>
        </p:txBody>
      </p:sp>
      <p:sp>
        <p:nvSpPr>
          <p:cNvPr id="2" name="Content Placeholder 1"/>
          <p:cNvSpPr>
            <a:spLocks noGrp="1"/>
          </p:cNvSpPr>
          <p:nvPr>
            <p:ph idx="1"/>
          </p:nvPr>
        </p:nvSpPr>
        <p:spPr>
          <a:xfrm>
            <a:off x="193868" y="1344431"/>
            <a:ext cx="8540747" cy="2264402"/>
          </a:xfrm>
        </p:spPr>
        <p:txBody>
          <a:bodyPr>
            <a:normAutofit fontScale="40000" lnSpcReduction="20000"/>
          </a:bodyPr>
          <a:lstStyle/>
          <a:p>
            <a:r>
              <a:rPr lang="en-US" smtClean="0"/>
              <a:t>IP Addresses and Subnet Masks</a:t>
            </a:r>
          </a:p>
          <a:p>
            <a:r>
              <a:rPr lang="en-US" smtClean="0"/>
              <a:t>For inter-VLAN routing to operate, a router must be connected to all VLANs, either by separate physical interfaces or by subinterfaces.</a:t>
            </a:r>
          </a:p>
          <a:p>
            <a:endParaRPr lang="en-US" smtClean="0"/>
          </a:p>
          <a:p>
            <a:endParaRPr lang="en-US" smtClean="0"/>
          </a:p>
          <a:p>
            <a:endParaRPr lang="en-US" smtClean="0"/>
          </a:p>
          <a:p>
            <a:endParaRPr lang="en-US" smtClean="0"/>
          </a:p>
          <a:p>
            <a:endParaRPr lang="en-US" smtClean="0"/>
          </a:p>
          <a:p>
            <a:endParaRPr lang="en-US" smtClean="0"/>
          </a:p>
          <a:p>
            <a:endParaRPr lang="en-US" smtClean="0"/>
          </a:p>
          <a:p>
            <a:r>
              <a:rPr lang="en-US" smtClean="0"/>
              <a:t>Each interface, or subinterface, must be assigned an IP address that corresponds to the subnet to which it is connected.</a:t>
            </a:r>
          </a:p>
          <a:p>
            <a:r>
              <a:rPr lang="en-US" smtClean="0"/>
              <a:t>Use the show running-config and show ip interface commands to verify IP address and subnet masks.</a:t>
            </a:r>
          </a:p>
          <a:p>
            <a:pPr lvl="1"/>
            <a:endParaRPr lang="en-US" dirty="0"/>
          </a:p>
        </p:txBody>
      </p:sp>
      <p:pic>
        <p:nvPicPr>
          <p:cNvPr id="5" name="Picture 4"/>
          <p:cNvPicPr>
            <a:picLocks noChangeAspect="1"/>
          </p:cNvPicPr>
          <p:nvPr/>
        </p:nvPicPr>
        <p:blipFill>
          <a:blip r:embed="rId3"/>
          <a:stretch>
            <a:fillRect/>
          </a:stretch>
        </p:blipFill>
        <p:spPr>
          <a:xfrm>
            <a:off x="2449469" y="2476632"/>
            <a:ext cx="4029543" cy="2724521"/>
          </a:xfrm>
          <a:prstGeom prst="rect">
            <a:avLst/>
          </a:prstGeom>
        </p:spPr>
      </p:pic>
    </p:spTree>
    <p:extLst>
      <p:ext uri="{BB962C8B-B14F-4D97-AF65-F5344CB8AC3E}">
        <p14:creationId xmlns:p14="http://schemas.microsoft.com/office/powerpoint/2010/main" val="3232848440"/>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55982"/>
          </a:xfrm>
        </p:spPr>
        <p:txBody>
          <a:bodyPr>
            <a:normAutofit/>
          </a:bodyPr>
          <a:lstStyle/>
          <a:p>
            <a:r>
              <a:rPr lang="en-US" sz="1800" smtClean="0"/>
              <a:t>Troubleshoot Multi-VLAN Issues</a:t>
            </a:r>
            <a:br>
              <a:rPr lang="en-US" sz="1800" smtClean="0"/>
            </a:br>
            <a:r>
              <a:rPr lang="en-US" sz="1800" smtClean="0"/>
              <a:t>VTP and DTP Issues</a:t>
            </a:r>
            <a:endParaRPr lang="en-US" dirty="0"/>
          </a:p>
        </p:txBody>
      </p:sp>
      <p:sp>
        <p:nvSpPr>
          <p:cNvPr id="2" name="Content Placeholder 1"/>
          <p:cNvSpPr>
            <a:spLocks noGrp="1"/>
          </p:cNvSpPr>
          <p:nvPr>
            <p:ph idx="1"/>
          </p:nvPr>
        </p:nvSpPr>
        <p:spPr>
          <a:xfrm>
            <a:off x="193868" y="1344431"/>
            <a:ext cx="8540747" cy="5389744"/>
          </a:xfrm>
        </p:spPr>
        <p:txBody>
          <a:bodyPr>
            <a:normAutofit fontScale="85000" lnSpcReduction="20000"/>
          </a:bodyPr>
          <a:lstStyle/>
          <a:p>
            <a:r>
              <a:rPr lang="en-US" smtClean="0"/>
              <a:t>Troubleshoot VTP Issues</a:t>
            </a:r>
          </a:p>
          <a:p>
            <a:r>
              <a:rPr lang="en-US" smtClean="0"/>
              <a:t>There are 5 common problems with VTP:</a:t>
            </a:r>
          </a:p>
          <a:p>
            <a:r>
              <a:rPr lang="en-US" smtClean="0"/>
              <a:t>Incompatible VTP Versions</a:t>
            </a:r>
          </a:p>
          <a:p>
            <a:r>
              <a:rPr lang="en-US" smtClean="0"/>
              <a:t>VTP Password Issues</a:t>
            </a:r>
          </a:p>
          <a:p>
            <a:r>
              <a:rPr lang="en-US" smtClean="0"/>
              <a:t>Incorrect VTP Domain Name</a:t>
            </a:r>
          </a:p>
          <a:p>
            <a:r>
              <a:rPr lang="en-US" smtClean="0"/>
              <a:t>All Switches Set to Client Mode</a:t>
            </a:r>
          </a:p>
          <a:p>
            <a:r>
              <a:rPr lang="en-US" smtClean="0"/>
              <a:t>Incorrect Configuration Revision</a:t>
            </a:r>
          </a:p>
          <a:p>
            <a:r>
              <a:rPr lang="en-US" smtClean="0"/>
              <a:t>   Number</a:t>
            </a:r>
          </a:p>
          <a:p>
            <a:r>
              <a:rPr lang="en-US" smtClean="0"/>
              <a:t>Troubleshoot DTP Issues</a:t>
            </a:r>
          </a:p>
          <a:p>
            <a:r>
              <a:rPr lang="en-US" smtClean="0"/>
              <a:t>there are three common problems</a:t>
            </a:r>
          </a:p>
          <a:p>
            <a:r>
              <a:rPr lang="en-US" smtClean="0"/>
              <a:t>   associated with trunks.</a:t>
            </a:r>
          </a:p>
          <a:p>
            <a:r>
              <a:rPr lang="en-US" smtClean="0"/>
              <a:t>Trunk mode mismatches</a:t>
            </a:r>
          </a:p>
          <a:p>
            <a:r>
              <a:rPr lang="en-US" smtClean="0"/>
              <a:t>Allowed VLANs on trunks</a:t>
            </a:r>
          </a:p>
          <a:p>
            <a:r>
              <a:rPr lang="en-US" smtClean="0"/>
              <a:t>Native VLAN mismatches</a:t>
            </a:r>
          </a:p>
          <a:p>
            <a:pPr lvl="1"/>
            <a:endParaRPr lang="en-US" dirty="0"/>
          </a:p>
        </p:txBody>
      </p:sp>
      <p:pic>
        <p:nvPicPr>
          <p:cNvPr id="3" name="Picture 2"/>
          <p:cNvPicPr>
            <a:picLocks noChangeAspect="1"/>
          </p:cNvPicPr>
          <p:nvPr/>
        </p:nvPicPr>
        <p:blipFill>
          <a:blip r:embed="rId3"/>
          <a:stretch>
            <a:fillRect/>
          </a:stretch>
        </p:blipFill>
        <p:spPr>
          <a:xfrm>
            <a:off x="4600575" y="2448738"/>
            <a:ext cx="4365450" cy="3466681"/>
          </a:xfrm>
          <a:prstGeom prst="rect">
            <a:avLst/>
          </a:prstGeom>
        </p:spPr>
      </p:pic>
    </p:spTree>
    <p:extLst>
      <p:ext uri="{BB962C8B-B14F-4D97-AF65-F5344CB8AC3E}">
        <p14:creationId xmlns:p14="http://schemas.microsoft.com/office/powerpoint/2010/main" val="2153261053"/>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2.3 Layer 3 Switching</a:t>
            </a:r>
            <a:endParaRPr lang="en-US" sz="2400" dirty="0"/>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normAutofit/>
          </a:bodyPr>
          <a:lstStyle/>
          <a:p>
            <a:r>
              <a:rPr lang="en-US" sz="1800" smtClean="0"/>
              <a:t>Layer 3 Switching</a:t>
            </a:r>
            <a:br>
              <a:rPr lang="en-US" sz="1800" smtClean="0"/>
            </a:br>
            <a:r>
              <a:rPr lang="en-US" sz="1800" smtClean="0"/>
              <a:t>Layer 3 Switching Operation and Configuration</a:t>
            </a:r>
            <a:endParaRPr lang="en-US" dirty="0"/>
          </a:p>
        </p:txBody>
      </p:sp>
      <p:sp>
        <p:nvSpPr>
          <p:cNvPr id="2" name="Content Placeholder 1"/>
          <p:cNvSpPr>
            <a:spLocks noGrp="1"/>
          </p:cNvSpPr>
          <p:nvPr>
            <p:ph idx="1"/>
          </p:nvPr>
        </p:nvSpPr>
        <p:spPr>
          <a:xfrm>
            <a:off x="193868" y="1754155"/>
            <a:ext cx="8540747" cy="4808570"/>
          </a:xfrm>
        </p:spPr>
        <p:txBody>
          <a:bodyPr>
            <a:normAutofit fontScale="77500" lnSpcReduction="20000"/>
          </a:bodyPr>
          <a:lstStyle/>
          <a:p>
            <a:r>
              <a:rPr lang="en-US" smtClean="0"/>
              <a:t>Layer 3 Switching</a:t>
            </a:r>
          </a:p>
          <a:p>
            <a:r>
              <a:rPr lang="en-US" smtClean="0"/>
              <a:t>Modern enterprise networks use multilayer switches to achieve high-packet processing rates using hardware-based switching.</a:t>
            </a:r>
          </a:p>
          <a:p>
            <a:r>
              <a:rPr lang="en-US" smtClean="0"/>
              <a:t>Catalyst multilayer switches support the following types of Layer 3 interfaces:</a:t>
            </a:r>
          </a:p>
          <a:p>
            <a:r>
              <a:rPr lang="en-US" smtClean="0"/>
              <a:t>Routed port</a:t>
            </a:r>
          </a:p>
          <a:p>
            <a:r>
              <a:rPr lang="en-US" smtClean="0"/>
              <a:t>Switch virtual interface (SVI)</a:t>
            </a:r>
          </a:p>
          <a:p>
            <a:r>
              <a:rPr lang="en-US" smtClean="0"/>
              <a:t>Inter-VLAN Routing and SVIs</a:t>
            </a:r>
          </a:p>
          <a:p>
            <a:r>
              <a:rPr lang="en-US" smtClean="0"/>
              <a:t>Routing can be transferred to the core </a:t>
            </a:r>
          </a:p>
          <a:p>
            <a:r>
              <a:rPr lang="en-US" smtClean="0"/>
              <a:t>   and the distribution layers (and</a:t>
            </a:r>
          </a:p>
          <a:p>
            <a:r>
              <a:rPr lang="en-US" smtClean="0"/>
              <a:t>   sometimes even the access layer) without impacting network performance.</a:t>
            </a:r>
          </a:p>
          <a:p>
            <a:r>
              <a:rPr lang="en-US" smtClean="0"/>
              <a:t> An SVI can be created for any VLAN that exists on the switch.</a:t>
            </a:r>
          </a:p>
          <a:p>
            <a:r>
              <a:rPr lang="en-US" smtClean="0"/>
              <a:t>SVIs are created the first time the VLAN interface configuration mode is entered for a particular VLAN SVI.</a:t>
            </a:r>
            <a:endParaRPr lang="en-US" sz="1800" dirty="0"/>
          </a:p>
        </p:txBody>
      </p:sp>
      <p:pic>
        <p:nvPicPr>
          <p:cNvPr id="3" name="Picture 2"/>
          <p:cNvPicPr>
            <a:picLocks noChangeAspect="1"/>
          </p:cNvPicPr>
          <p:nvPr/>
        </p:nvPicPr>
        <p:blipFill>
          <a:blip r:embed="rId3"/>
          <a:stretch>
            <a:fillRect/>
          </a:stretch>
        </p:blipFill>
        <p:spPr>
          <a:xfrm>
            <a:off x="4933950" y="3170937"/>
            <a:ext cx="3800665" cy="1958532"/>
          </a:xfrm>
          <a:prstGeom prst="rect">
            <a:avLst/>
          </a:prstGeom>
        </p:spPr>
      </p:pic>
    </p:spTree>
    <p:extLst>
      <p:ext uri="{BB962C8B-B14F-4D97-AF65-F5344CB8AC3E}">
        <p14:creationId xmlns:p14="http://schemas.microsoft.com/office/powerpoint/2010/main" val="3836958816"/>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1154490"/>
          </a:xfrm>
        </p:spPr>
        <p:txBody>
          <a:bodyPr>
            <a:normAutofit/>
          </a:bodyPr>
          <a:lstStyle/>
          <a:p>
            <a:r>
              <a:rPr lang="en-US" sz="1800" smtClean="0"/>
              <a:t>Layer 3 Switching</a:t>
            </a:r>
            <a:br>
              <a:rPr lang="en-US" sz="1800" smtClean="0"/>
            </a:br>
            <a:r>
              <a:rPr lang="en-US" sz="1800" smtClean="0"/>
              <a:t>Layer 3 Switching Operation and Configuration (Cont.)</a:t>
            </a:r>
            <a:endParaRPr lang="en-US" dirty="0"/>
          </a:p>
        </p:txBody>
      </p:sp>
      <p:sp>
        <p:nvSpPr>
          <p:cNvPr id="2" name="Content Placeholder 1"/>
          <p:cNvSpPr>
            <a:spLocks noGrp="1"/>
          </p:cNvSpPr>
          <p:nvPr>
            <p:ph idx="1"/>
          </p:nvPr>
        </p:nvSpPr>
        <p:spPr>
          <a:xfrm>
            <a:off x="193868" y="1754155"/>
            <a:ext cx="8540747" cy="4808570"/>
          </a:xfrm>
        </p:spPr>
        <p:txBody>
          <a:bodyPr>
            <a:normAutofit fontScale="85000" lnSpcReduction="20000"/>
          </a:bodyPr>
          <a:lstStyle/>
          <a:p>
            <a:r>
              <a:rPr lang="en-US" smtClean="0"/>
              <a:t>Inter-VLAN Routing with Routed Ports</a:t>
            </a:r>
          </a:p>
          <a:p>
            <a:r>
              <a:rPr lang="en-US" smtClean="0"/>
              <a:t>A routed port is a physical port that</a:t>
            </a:r>
          </a:p>
          <a:p>
            <a:r>
              <a:rPr lang="en-US" smtClean="0"/>
              <a:t>   acts similarly to an interface on a router. </a:t>
            </a:r>
          </a:p>
          <a:p>
            <a:r>
              <a:rPr lang="en-US" smtClean="0"/>
              <a:t>A routed port is not associated with</a:t>
            </a:r>
          </a:p>
          <a:p>
            <a:r>
              <a:rPr lang="en-US" smtClean="0"/>
              <a:t>   a particular VLAN.</a:t>
            </a:r>
          </a:p>
          <a:p>
            <a:r>
              <a:rPr lang="en-US" smtClean="0"/>
              <a:t>Routed ports on a Cisco IOS switch do</a:t>
            </a:r>
          </a:p>
          <a:p>
            <a:r>
              <a:rPr lang="en-US" smtClean="0"/>
              <a:t>   not support subinterfaces.</a:t>
            </a:r>
          </a:p>
          <a:p>
            <a:r>
              <a:rPr lang="en-US" smtClean="0"/>
              <a:t>Routed ports are used for point-to-point</a:t>
            </a:r>
          </a:p>
          <a:p>
            <a:r>
              <a:rPr lang="en-US" smtClean="0"/>
              <a:t>   links.</a:t>
            </a:r>
          </a:p>
          <a:p>
            <a:r>
              <a:rPr lang="en-US" smtClean="0"/>
              <a:t>To configure routed ports, use the </a:t>
            </a:r>
          </a:p>
          <a:p>
            <a:r>
              <a:rPr lang="en-US" smtClean="0"/>
              <a:t>   no switchport interface configuration mode </a:t>
            </a:r>
          </a:p>
          <a:p>
            <a:r>
              <a:rPr lang="en-US" smtClean="0"/>
              <a:t>   command on the appropriate ports.</a:t>
            </a:r>
          </a:p>
          <a:p>
            <a:endParaRPr lang="en-US" sz="1800" dirty="0"/>
          </a:p>
        </p:txBody>
      </p:sp>
      <p:pic>
        <p:nvPicPr>
          <p:cNvPr id="4" name="Picture 3"/>
          <p:cNvPicPr>
            <a:picLocks noChangeAspect="1"/>
          </p:cNvPicPr>
          <p:nvPr/>
        </p:nvPicPr>
        <p:blipFill>
          <a:blip r:embed="rId3"/>
          <a:stretch>
            <a:fillRect/>
          </a:stretch>
        </p:blipFill>
        <p:spPr>
          <a:xfrm>
            <a:off x="5762400" y="1818613"/>
            <a:ext cx="2972215" cy="4744112"/>
          </a:xfrm>
          <a:prstGeom prst="rect">
            <a:avLst/>
          </a:prstGeom>
        </p:spPr>
      </p:pic>
    </p:spTree>
    <p:extLst>
      <p:ext uri="{BB962C8B-B14F-4D97-AF65-F5344CB8AC3E}">
        <p14:creationId xmlns:p14="http://schemas.microsoft.com/office/powerpoint/2010/main" val="4197048828"/>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394392"/>
            <a:ext cx="8772157" cy="781265"/>
          </a:xfrm>
        </p:spPr>
        <p:txBody>
          <a:bodyPr>
            <a:normAutofit/>
          </a:bodyPr>
          <a:lstStyle/>
          <a:p>
            <a:r>
              <a:rPr lang="en-US" sz="1800" smtClean="0"/>
              <a:t>Layer 3 Switching</a:t>
            </a:r>
            <a:br>
              <a:rPr lang="en-US" sz="1800" smtClean="0"/>
            </a:br>
            <a:r>
              <a:rPr lang="en-US" sz="1800" smtClean="0"/>
              <a:t>Troubleshoot Layer 3 Switching</a:t>
            </a:r>
            <a:endParaRPr lang="en-US" dirty="0"/>
          </a:p>
        </p:txBody>
      </p:sp>
      <p:sp>
        <p:nvSpPr>
          <p:cNvPr id="2" name="Content Placeholder 1"/>
          <p:cNvSpPr>
            <a:spLocks noGrp="1"/>
          </p:cNvSpPr>
          <p:nvPr>
            <p:ph idx="1"/>
          </p:nvPr>
        </p:nvSpPr>
        <p:spPr>
          <a:xfrm>
            <a:off x="193868" y="1175656"/>
            <a:ext cx="8540747" cy="5309119"/>
          </a:xfrm>
        </p:spPr>
        <p:txBody>
          <a:bodyPr>
            <a:normAutofit fontScale="92500"/>
          </a:bodyPr>
          <a:lstStyle/>
          <a:p>
            <a:r>
              <a:rPr lang="en-US" smtClean="0"/>
              <a:t>Layer 3 Switch Configuration Issues</a:t>
            </a:r>
          </a:p>
          <a:p>
            <a:r>
              <a:rPr lang="en-US" smtClean="0"/>
              <a:t>Check  the following configurations for accuracy:</a:t>
            </a:r>
          </a:p>
          <a:p>
            <a:r>
              <a:rPr lang="en-US" smtClean="0"/>
              <a:t>VLANs - VLANs must be defined across all the switches. VLANs must be enabled on the trunk ports. Ports must be in the right VLANs.</a:t>
            </a:r>
          </a:p>
          <a:p>
            <a:r>
              <a:rPr lang="en-US" smtClean="0"/>
              <a:t>SVIs - SVIs must have the correct IP address or subnet mask. SVIs must be up. Each SVI must match with the VLAN number.</a:t>
            </a:r>
          </a:p>
          <a:p>
            <a:r>
              <a:rPr lang="en-US" smtClean="0"/>
              <a:t>Routing - Routing must be enabled. Each interface or network should be added to the routing protocol, or static routes entered, where appropriate.</a:t>
            </a:r>
          </a:p>
          <a:p>
            <a:r>
              <a:rPr lang="en-US" smtClean="0"/>
              <a:t>Hosts - Hosts must have the correct IP address or subnet mask. Hosts must have a default gateway associated with an SVI or routed port.</a:t>
            </a:r>
          </a:p>
          <a:p>
            <a:pPr lvl="1"/>
            <a:endParaRPr lang="en-US" dirty="0"/>
          </a:p>
        </p:txBody>
      </p:sp>
    </p:spTree>
    <p:extLst>
      <p:ext uri="{BB962C8B-B14F-4D97-AF65-F5344CB8AC3E}">
        <p14:creationId xmlns:p14="http://schemas.microsoft.com/office/powerpoint/2010/main" val="250246976"/>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2.4 Chapter Summary</a:t>
            </a:r>
            <a:endParaRPr lang="en-US" sz="2400" dirty="0"/>
          </a:p>
        </p:txBody>
      </p:sp>
    </p:spTree>
    <p:extLst>
      <p:ext uri="{BB962C8B-B14F-4D97-AF65-F5344CB8AC3E}">
        <p14:creationId xmlns:p14="http://schemas.microsoft.com/office/powerpoint/2010/main" val="750223734"/>
      </p:ext>
    </p:extLst>
  </p:cSld>
  <p:clrMapOvr>
    <a:masterClrMapping/>
  </p:clrMapOvr>
  <p:transition>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2"/>
            <a:ext cx="8600517" cy="546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3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
        <p:nvSpPr>
          <p:cNvPr id="4" name="Content Placeholder 1"/>
          <p:cNvSpPr>
            <a:spLocks noGrp="1"/>
          </p:cNvSpPr>
          <p:nvPr>
            <p:ph idx="1"/>
          </p:nvPr>
        </p:nvSpPr>
        <p:spPr>
          <a:xfrm>
            <a:off x="193868" y="1175657"/>
            <a:ext cx="8540747" cy="2433176"/>
          </a:xfrm>
        </p:spPr>
        <p:txBody>
          <a:bodyPr>
            <a:normAutofit fontScale="70000" lnSpcReduction="20000"/>
          </a:bodyPr>
          <a:lstStyle/>
          <a:p>
            <a:r>
              <a:rPr lang="en-US" sz="2000" smtClean="0"/>
              <a:t>VLAN Trunking Protocol (VTP) reduces administration of VLANs in a switched network. A switch configured as the VTP server distributes and synchronizes VLAN information over trunk links to VTP-enabled switches throughout the domain.</a:t>
            </a:r>
          </a:p>
          <a:p>
            <a:r>
              <a:rPr lang="en-US" sz="2000" smtClean="0"/>
              <a:t>The three VTP modes are Server, Client and Transparent.</a:t>
            </a:r>
          </a:p>
          <a:p>
            <a:r>
              <a:rPr lang="en-US" sz="2000" smtClean="0"/>
              <a:t>The configuration revision number is used when determining whether a VTP switch should keep or update its existing VLAN database. A switch will overwrite its existing VLAN database if it receives a VTP update from another switch in the same domain with a higher configuration revision number. Therefore, when a switch is being added to a VTP domain it must have the default VTP configuration or a lower configuration revision number than the VTP server.</a:t>
            </a:r>
          </a:p>
          <a:p>
            <a:r>
              <a:rPr lang="en-US" sz="2000" smtClean="0"/>
              <a:t>Troubleshooting VTP can also involve dealing with errors caused by incompatible VTP versions and incorrectly configured domain names or passwords.</a:t>
            </a:r>
            <a:endParaRPr lang="en-US" sz="2000" dirty="0"/>
          </a:p>
        </p:txBody>
      </p:sp>
    </p:spTree>
    <p:extLst>
      <p:ext uri="{BB962C8B-B14F-4D97-AF65-F5344CB8AC3E}">
        <p14:creationId xmlns:p14="http://schemas.microsoft.com/office/powerpoint/2010/main" val="3621293592"/>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232592"/>
            <a:ext cx="8600517" cy="5460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endParaRPr lang="en-US" sz="13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 (Cont.)</a:t>
            </a:r>
            <a:endParaRPr lang="en-US" dirty="0">
              <a:latin typeface="Arial" charset="0"/>
            </a:endParaRPr>
          </a:p>
        </p:txBody>
      </p:sp>
      <p:sp>
        <p:nvSpPr>
          <p:cNvPr id="4" name="Content Placeholder 1"/>
          <p:cNvSpPr>
            <a:spLocks noGrp="1"/>
          </p:cNvSpPr>
          <p:nvPr>
            <p:ph idx="1"/>
          </p:nvPr>
        </p:nvSpPr>
        <p:spPr>
          <a:xfrm>
            <a:off x="193868" y="1175657"/>
            <a:ext cx="8540747" cy="2433176"/>
          </a:xfrm>
        </p:spPr>
        <p:txBody>
          <a:bodyPr>
            <a:normAutofit fontScale="62500" lnSpcReduction="20000"/>
          </a:bodyPr>
          <a:lstStyle/>
          <a:p>
            <a:r>
              <a:rPr lang="en-US" sz="1800" smtClean="0"/>
              <a:t>Trunk negotiation is managed by the Dynamic Trunking Protocol (DTP), which operates on a point-to-point basis between network devices. DTP is a Cisco proprietary protocol that is automatically enabled on Catalyst 2960 and Catalyst 3560 Series switches. A general best practice when a trunk link is required is to set the interface to trunk and nonegotiate. On links where trunking is not intended, DTP should be turned off.</a:t>
            </a:r>
          </a:p>
          <a:p>
            <a:r>
              <a:rPr lang="en-US" sz="1800" smtClean="0"/>
              <a:t>When troubleshooting DTP, problems can be related to trunk mode mismatches, allowed VLANS on a trunk, and native VLAN mismatches.</a:t>
            </a:r>
          </a:p>
          <a:p>
            <a:r>
              <a:rPr lang="en-US" sz="1800" smtClean="0"/>
              <a:t>Layer 3 switching using Switch Virtual Interfaces (SVIs) is a method of inter-VLAN routing that can be configured on Catalyst 2960 switches. An SVI with appropriate IP addressing is configured for each VLAN and provides Layer 3 processing for packets to or from all switch ports associated with those VLANs.</a:t>
            </a:r>
          </a:p>
          <a:p>
            <a:r>
              <a:rPr lang="en-US" sz="1800" smtClean="0"/>
              <a:t>Another method of Layer 3 inter-VLAN routing is using routed ports. A routed port is a physical port that acts similarly to an interface on a router. Routed ports are mostly configured between switches in the core and distribution layer.</a:t>
            </a:r>
          </a:p>
          <a:p>
            <a:r>
              <a:rPr lang="en-US" sz="1800" smtClean="0"/>
              <a:t>Troubleshooting inter-VLAN routing with a router or a Layer 3 switch are similar. Common errors involve VLAN, trunk, Layer 3 interface, and IP address configurations.</a:t>
            </a:r>
          </a:p>
          <a:p>
            <a:endParaRPr lang="en-US" sz="1800" dirty="0"/>
          </a:p>
        </p:txBody>
      </p:sp>
    </p:spTree>
    <p:extLst>
      <p:ext uri="{BB962C8B-B14F-4D97-AF65-F5344CB8AC3E}">
        <p14:creationId xmlns:p14="http://schemas.microsoft.com/office/powerpoint/2010/main" val="1204045569"/>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2: Scaling VLANs</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2: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1800" smtClean="0"/>
              <a:t>What activities are associated with this chapter?</a:t>
            </a:r>
          </a:p>
          <a:p>
            <a:pPr marL="0" indent="0" eaLnBrk="1" hangingPunct="1">
              <a:spcBef>
                <a:spcPct val="30000"/>
              </a:spcBef>
              <a:buNone/>
            </a:pPr>
            <a:endParaRPr lang="en-US" sz="1800" smtClean="0"/>
          </a:p>
          <a:p>
            <a:pPr marL="0" indent="0" eaLnBrk="1" hangingPunct="1">
              <a:spcBef>
                <a:spcPct val="30000"/>
              </a:spcBef>
              <a:buNone/>
            </a:pPr>
            <a:endParaRPr lang="en-US" sz="18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591327428"/>
              </p:ext>
            </p:extLst>
          </p:nvPr>
        </p:nvGraphicFramePr>
        <p:xfrm>
          <a:off x="497150" y="1547734"/>
          <a:ext cx="8308522" cy="4727142"/>
        </p:xfrm>
        <a:graphic>
          <a:graphicData uri="http://schemas.openxmlformats.org/drawingml/2006/table">
            <a:tbl>
              <a:tblPr firstRow="1" bandRow="1">
                <a:tableStyleId>{5C22544A-7EE6-4342-B048-85BDC9FD1C3A}</a:tableStyleId>
              </a:tblPr>
              <a:tblGrid>
                <a:gridCol w="940107">
                  <a:extLst>
                    <a:ext uri="{9D8B030D-6E8A-4147-A177-3AD203B41FA5}">
                      <a16:colId xmlns:a16="http://schemas.microsoft.com/office/drawing/2014/main" val="20000"/>
                    </a:ext>
                  </a:extLst>
                </a:gridCol>
                <a:gridCol w="1387065">
                  <a:extLst>
                    <a:ext uri="{9D8B030D-6E8A-4147-A177-3AD203B41FA5}">
                      <a16:colId xmlns:a16="http://schemas.microsoft.com/office/drawing/2014/main" val="20001"/>
                    </a:ext>
                  </a:extLst>
                </a:gridCol>
                <a:gridCol w="3893349">
                  <a:extLst>
                    <a:ext uri="{9D8B030D-6E8A-4147-A177-3AD203B41FA5}">
                      <a16:colId xmlns:a16="http://schemas.microsoft.com/office/drawing/2014/main" val="20002"/>
                    </a:ext>
                  </a:extLst>
                </a:gridCol>
                <a:gridCol w="2088001">
                  <a:extLst>
                    <a:ext uri="{9D8B030D-6E8A-4147-A177-3AD203B41FA5}">
                      <a16:colId xmlns:a16="http://schemas.microsoft.com/office/drawing/2014/main" val="2002438570"/>
                    </a:ext>
                  </a:extLst>
                </a:gridCol>
              </a:tblGrid>
              <a:tr h="416868">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281751">
                <a:tc>
                  <a:txBody>
                    <a:bodyPr/>
                    <a:lstStyle/>
                    <a:p>
                      <a:pPr algn="ctr"/>
                      <a:r>
                        <a:rPr lang="en-US" sz="1200" b="0" dirty="0">
                          <a:effectLst/>
                        </a:rPr>
                        <a:t>2.1.1.7</a:t>
                      </a:r>
                      <a:endParaRPr lang="en-US" sz="1200" b="0" dirty="0">
                        <a:solidFill>
                          <a:schemeClr val="tx1"/>
                        </a:solidFill>
                      </a:endParaRPr>
                    </a:p>
                  </a:txBody>
                  <a:tcPr anchor="ctr"/>
                </a:tc>
                <a:tc>
                  <a:txBody>
                    <a:bodyPr/>
                    <a:lstStyle/>
                    <a:p>
                      <a:pPr algn="ctr" rtl="0" fontAlgn="b"/>
                      <a:r>
                        <a:rPr lang="en-US" sz="1200" b="0" dirty="0">
                          <a:effectLst/>
                        </a:rPr>
                        <a:t>Activity</a:t>
                      </a:r>
                    </a:p>
                  </a:txBody>
                  <a:tcPr marL="28575" marR="28575" marT="0" marB="0" anchor="ctr"/>
                </a:tc>
                <a:tc>
                  <a:txBody>
                    <a:bodyPr/>
                    <a:lstStyle/>
                    <a:p>
                      <a:pPr rtl="0" fontAlgn="t"/>
                      <a:r>
                        <a:rPr lang="en-US" sz="1200" b="0" kern="1200" dirty="0">
                          <a:solidFill>
                            <a:schemeClr val="dk1"/>
                          </a:solidFill>
                          <a:effectLst/>
                          <a:latin typeface="+mn-lt"/>
                          <a:ea typeface="+mn-ea"/>
                          <a:cs typeface="+mn-cs"/>
                        </a:rPr>
                        <a:t>Identify VTP Concepts and Operations</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668453170"/>
                  </a:ext>
                </a:extLst>
              </a:tr>
              <a:tr h="281751">
                <a:tc>
                  <a:txBody>
                    <a:bodyPr/>
                    <a:lstStyle/>
                    <a:p>
                      <a:pPr algn="ctr"/>
                      <a:r>
                        <a:rPr lang="en-US" sz="1200" b="0" dirty="0">
                          <a:solidFill>
                            <a:schemeClr val="tx1"/>
                          </a:solidFill>
                        </a:rPr>
                        <a:t>2.1.2.6</a:t>
                      </a:r>
                    </a:p>
                  </a:txBody>
                  <a:tcPr anchor="ctr"/>
                </a:tc>
                <a:tc>
                  <a:txBody>
                    <a:bodyPr/>
                    <a:lstStyle/>
                    <a:p>
                      <a:pPr algn="ctr" rtl="0" fontAlgn="b"/>
                      <a:r>
                        <a:rPr lang="en-US" sz="1200" b="0" dirty="0">
                          <a:effectLst/>
                        </a:rPr>
                        <a:t>Syntax Checker</a:t>
                      </a:r>
                    </a:p>
                  </a:txBody>
                  <a:tcPr marL="28575" marR="28575" marT="0" marB="0" anchor="ctr"/>
                </a:tc>
                <a:tc>
                  <a:txBody>
                    <a:bodyPr/>
                    <a:lstStyle/>
                    <a:p>
                      <a:pPr rtl="0" fontAlgn="t"/>
                      <a:r>
                        <a:rPr lang="en-US" sz="1200" b="0" kern="1200" dirty="0">
                          <a:solidFill>
                            <a:schemeClr val="dk1"/>
                          </a:solidFill>
                          <a:effectLst/>
                          <a:latin typeface="+mn-lt"/>
                          <a:ea typeface="+mn-ea"/>
                          <a:cs typeface="+mn-cs"/>
                        </a:rPr>
                        <a:t>Configure and Verify VTP</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971977605"/>
                  </a:ext>
                </a:extLst>
              </a:tr>
              <a:tr h="281751">
                <a:tc>
                  <a:txBody>
                    <a:bodyPr/>
                    <a:lstStyle/>
                    <a:p>
                      <a:pPr algn="ctr"/>
                      <a:r>
                        <a:rPr lang="en-US" sz="1200" b="0" dirty="0">
                          <a:solidFill>
                            <a:schemeClr val="tx1"/>
                          </a:solidFill>
                        </a:rPr>
                        <a:t>2.1.3.2</a:t>
                      </a:r>
                    </a:p>
                  </a:txBody>
                  <a:tcPr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200" b="0" dirty="0">
                          <a:effectLst/>
                        </a:rPr>
                        <a:t>Syntax Checker</a:t>
                      </a:r>
                    </a:p>
                  </a:txBody>
                  <a:tcPr marL="28575" marR="28575" marT="0" marB="0" anchor="ctr"/>
                </a:tc>
                <a:tc>
                  <a:txBody>
                    <a:bodyPr/>
                    <a:lstStyle/>
                    <a:p>
                      <a:pPr rtl="0" fontAlgn="t"/>
                      <a:r>
                        <a:rPr lang="en-US" sz="1200" b="0" kern="1200" dirty="0">
                          <a:solidFill>
                            <a:schemeClr val="dk1"/>
                          </a:solidFill>
                          <a:effectLst/>
                          <a:latin typeface="+mn-lt"/>
                          <a:ea typeface="+mn-ea"/>
                          <a:cs typeface="+mn-cs"/>
                        </a:rPr>
                        <a:t>Create and Verify a VLAN</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807714273"/>
                  </a:ext>
                </a:extLst>
              </a:tr>
              <a:tr h="281751">
                <a:tc>
                  <a:txBody>
                    <a:bodyPr/>
                    <a:lstStyle/>
                    <a:p>
                      <a:pPr algn="ctr"/>
                      <a:r>
                        <a:rPr lang="en-US" sz="1200" b="0" dirty="0">
                          <a:solidFill>
                            <a:schemeClr val="tx1"/>
                          </a:solidFill>
                        </a:rPr>
                        <a:t>2.1.3.3</a:t>
                      </a:r>
                    </a:p>
                  </a:txBody>
                  <a:tcPr anchor="ctr"/>
                </a:tc>
                <a:tc>
                  <a:txBody>
                    <a:bodyPr/>
                    <a:lstStyle/>
                    <a:p>
                      <a:pPr algn="ctr" rtl="0" fontAlgn="b"/>
                      <a:r>
                        <a:rPr lang="en-US" sz="1200" b="0" dirty="0">
                          <a:effectLst/>
                        </a:rPr>
                        <a:t>Syntax Checker</a:t>
                      </a:r>
                    </a:p>
                  </a:txBody>
                  <a:tcPr marL="28575" marR="28575" marT="0" marB="0" anchor="ctr"/>
                </a:tc>
                <a:tc>
                  <a:txBody>
                    <a:bodyPr/>
                    <a:lstStyle/>
                    <a:p>
                      <a:pPr rtl="0" fontAlgn="t"/>
                      <a:r>
                        <a:rPr lang="en-US" sz="1200" b="0" kern="1200" dirty="0">
                          <a:solidFill>
                            <a:schemeClr val="dk1"/>
                          </a:solidFill>
                          <a:effectLst/>
                          <a:latin typeface="+mn-lt"/>
                          <a:ea typeface="+mn-ea"/>
                          <a:cs typeface="+mn-cs"/>
                        </a:rPr>
                        <a:t>Assign Ports to VLANs</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3731018392"/>
                  </a:ext>
                </a:extLst>
              </a:tr>
              <a:tr h="281751">
                <a:tc>
                  <a:txBody>
                    <a:bodyPr/>
                    <a:lstStyle/>
                    <a:p>
                      <a:pPr algn="ctr"/>
                      <a:r>
                        <a:rPr lang="en-US" sz="1200" b="0" dirty="0">
                          <a:solidFill>
                            <a:schemeClr val="tx1"/>
                          </a:solidFill>
                        </a:rPr>
                        <a:t>2.1.3.4</a:t>
                      </a:r>
                    </a:p>
                  </a:txBody>
                  <a:tcPr anchor="ctr"/>
                </a:tc>
                <a:tc>
                  <a:txBody>
                    <a:bodyPr/>
                    <a:lstStyle/>
                    <a:p>
                      <a:pPr algn="ctr" rtl="0" fontAlgn="b"/>
                      <a:r>
                        <a:rPr lang="en-US" sz="1200" b="0" dirty="0">
                          <a:effectLst/>
                        </a:rPr>
                        <a:t>Syntax Checker</a:t>
                      </a:r>
                    </a:p>
                  </a:txBody>
                  <a:tcPr marL="28575" marR="28575" marT="0" marB="0" anchor="ctr"/>
                </a:tc>
                <a:tc>
                  <a:txBody>
                    <a:bodyPr/>
                    <a:lstStyle/>
                    <a:p>
                      <a:pPr rtl="0" fontAlgn="t"/>
                      <a:r>
                        <a:rPr lang="en-US" sz="1200" b="0" kern="1200" dirty="0">
                          <a:solidFill>
                            <a:schemeClr val="dk1"/>
                          </a:solidFill>
                          <a:effectLst/>
                          <a:latin typeface="+mn-lt"/>
                          <a:ea typeface="+mn-ea"/>
                          <a:cs typeface="+mn-cs"/>
                        </a:rPr>
                        <a:t>Verify VLAN Information</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4235253131"/>
                  </a:ext>
                </a:extLst>
              </a:tr>
              <a:tr h="281751">
                <a:tc>
                  <a:txBody>
                    <a:bodyPr/>
                    <a:lstStyle/>
                    <a:p>
                      <a:pPr algn="ctr"/>
                      <a:r>
                        <a:rPr lang="en-US" sz="1200" b="0" dirty="0">
                          <a:solidFill>
                            <a:schemeClr val="tx1"/>
                          </a:solidFill>
                        </a:rPr>
                        <a:t>2.1.3.5</a:t>
                      </a:r>
                    </a:p>
                  </a:txBody>
                  <a:tcPr anchor="ctr"/>
                </a:tc>
                <a:tc>
                  <a:txBody>
                    <a:bodyPr/>
                    <a:lstStyle/>
                    <a:p>
                      <a:pPr algn="ctr" rtl="0" fontAlgn="t"/>
                      <a:r>
                        <a:rPr lang="en-US" sz="1200" b="0" dirty="0">
                          <a:effectLst/>
                        </a:rPr>
                        <a:t>Syntax Checker</a:t>
                      </a:r>
                    </a:p>
                  </a:txBody>
                  <a:tcPr marL="28575" marR="28575" marT="0" marB="0" anchor="ctr"/>
                </a:tc>
                <a:tc>
                  <a:txBody>
                    <a:bodyPr/>
                    <a:lstStyle/>
                    <a:p>
                      <a:pPr rtl="0" fontAlgn="t"/>
                      <a:r>
                        <a:rPr lang="en-US" sz="1200" b="0" kern="1200" dirty="0">
                          <a:solidFill>
                            <a:schemeClr val="dk1"/>
                          </a:solidFill>
                          <a:effectLst/>
                          <a:latin typeface="+mn-lt"/>
                          <a:ea typeface="+mn-ea"/>
                          <a:cs typeface="+mn-cs"/>
                        </a:rPr>
                        <a:t>Configure and Verify an Extended VLAN</a:t>
                      </a:r>
                    </a:p>
                  </a:txBody>
                  <a:tcPr marL="28575" marR="28575" marT="0" marB="0" anchor="ctr"/>
                </a:tc>
                <a:tc>
                  <a:txBody>
                    <a:bodyPr/>
                    <a:lstStyle/>
                    <a:p>
                      <a:pPr algn="l" rtl="0" fontAlgn="t"/>
                      <a:r>
                        <a:rPr lang="en-US" sz="1200" b="0" dirty="0">
                          <a:effectLst/>
                        </a:rPr>
                        <a:t>-</a:t>
                      </a:r>
                    </a:p>
                  </a:txBody>
                  <a:tcPr marL="28575" marR="28575" marT="0" marB="0" anchor="ctr"/>
                </a:tc>
                <a:extLst>
                  <a:ext uri="{0D108BD9-81ED-4DB2-BD59-A6C34878D82A}">
                    <a16:rowId xmlns:a16="http://schemas.microsoft.com/office/drawing/2014/main" val="2616693321"/>
                  </a:ext>
                </a:extLst>
              </a:tr>
              <a:tr h="281751">
                <a:tc>
                  <a:txBody>
                    <a:bodyPr/>
                    <a:lstStyle/>
                    <a:p>
                      <a:pPr algn="ctr"/>
                      <a:r>
                        <a:rPr lang="en-US" sz="1200" b="0" dirty="0">
                          <a:solidFill>
                            <a:schemeClr val="tx1"/>
                          </a:solidFill>
                        </a:rPr>
                        <a:t>2.1.4.3</a:t>
                      </a:r>
                    </a:p>
                  </a:txBody>
                  <a:tcPr anchor="ctr"/>
                </a:tc>
                <a:tc>
                  <a:txBody>
                    <a:bodyPr/>
                    <a:lstStyle/>
                    <a:p>
                      <a:pPr algn="ctr" rtl="0" fontAlgn="b"/>
                      <a:r>
                        <a:rPr lang="en-US" sz="1200" b="0" dirty="0">
                          <a:effectLst/>
                        </a:rPr>
                        <a:t>Activity</a:t>
                      </a:r>
                    </a:p>
                  </a:txBody>
                  <a:tcPr marL="28575" marR="28575" marT="0" marB="0" anchor="ctr"/>
                </a:tc>
                <a:tc>
                  <a:txBody>
                    <a:bodyPr/>
                    <a:lstStyle/>
                    <a:p>
                      <a:pPr rtl="0" fontAlgn="t"/>
                      <a:r>
                        <a:rPr lang="en-US" sz="1200" b="0" kern="1200" dirty="0">
                          <a:solidFill>
                            <a:schemeClr val="dk1"/>
                          </a:solidFill>
                          <a:effectLst/>
                          <a:latin typeface="+mn-lt"/>
                          <a:ea typeface="+mn-ea"/>
                          <a:cs typeface="+mn-cs"/>
                        </a:rPr>
                        <a:t>Predict DTP Behavior</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1121787868"/>
                  </a:ext>
                </a:extLst>
              </a:tr>
              <a:tr h="281751">
                <a:tc>
                  <a:txBody>
                    <a:bodyPr/>
                    <a:lstStyle/>
                    <a:p>
                      <a:pPr algn="ctr"/>
                      <a:r>
                        <a:rPr lang="en-US" sz="1200" b="0" dirty="0">
                          <a:solidFill>
                            <a:schemeClr val="tx1"/>
                          </a:solidFill>
                        </a:rPr>
                        <a:t>2.1.4.4</a:t>
                      </a:r>
                    </a:p>
                  </a:txBody>
                  <a:tcPr anchor="ctr"/>
                </a:tc>
                <a:tc>
                  <a:txBody>
                    <a:bodyPr/>
                    <a:lstStyle/>
                    <a:p>
                      <a:pPr algn="ctr" rtl="0" fontAlgn="b"/>
                      <a:r>
                        <a:rPr lang="en-US" sz="1200" b="0" dirty="0">
                          <a:effectLst/>
                        </a:rPr>
                        <a:t>Packet Tracer</a:t>
                      </a:r>
                    </a:p>
                  </a:txBody>
                  <a:tcPr marL="28575" marR="28575" marT="0" marB="0" anchor="ctr"/>
                </a:tc>
                <a:tc>
                  <a:txBody>
                    <a:bodyPr/>
                    <a:lstStyle/>
                    <a:p>
                      <a:pPr rtl="0" fontAlgn="t"/>
                      <a:r>
                        <a:rPr lang="en-US" sz="1200" b="0" kern="1200" dirty="0">
                          <a:solidFill>
                            <a:schemeClr val="dk1"/>
                          </a:solidFill>
                          <a:effectLst/>
                          <a:latin typeface="+mn-lt"/>
                          <a:ea typeface="+mn-ea"/>
                          <a:cs typeface="+mn-cs"/>
                        </a:rPr>
                        <a:t>Configure VLANs, VTP, and DTP</a:t>
                      </a:r>
                    </a:p>
                  </a:txBody>
                  <a:tcPr marL="28575" marR="28575" marT="0" marB="0" anchor="ctr"/>
                </a:tc>
                <a:tc>
                  <a:txBody>
                    <a:bodyPr/>
                    <a:lstStyle/>
                    <a:p>
                      <a:pPr rtl="0" fontAlgn="b"/>
                      <a:r>
                        <a:rPr lang="en-US" sz="1200" b="0" dirty="0">
                          <a:effectLst/>
                        </a:rPr>
                        <a:t>Optional</a:t>
                      </a:r>
                    </a:p>
                  </a:txBody>
                  <a:tcPr marL="28575" marR="28575" marT="0" marB="0" anchor="ctr"/>
                </a:tc>
                <a:extLst>
                  <a:ext uri="{0D108BD9-81ED-4DB2-BD59-A6C34878D82A}">
                    <a16:rowId xmlns:a16="http://schemas.microsoft.com/office/drawing/2014/main" val="4203257340"/>
                  </a:ext>
                </a:extLst>
              </a:tr>
              <a:tr h="281751">
                <a:tc>
                  <a:txBody>
                    <a:bodyPr/>
                    <a:lstStyle/>
                    <a:p>
                      <a:pPr algn="ctr"/>
                      <a:r>
                        <a:rPr lang="en-US" sz="1200" b="0" dirty="0">
                          <a:solidFill>
                            <a:schemeClr val="tx1"/>
                          </a:solidFill>
                        </a:rPr>
                        <a:t>2.1.4.5</a:t>
                      </a:r>
                    </a:p>
                  </a:txBody>
                  <a:tcPr anchor="ctr"/>
                </a:tc>
                <a:tc>
                  <a:txBody>
                    <a:bodyPr/>
                    <a:lstStyle/>
                    <a:p>
                      <a:pPr algn="ctr" rtl="0" fontAlgn="b"/>
                      <a:r>
                        <a:rPr lang="en-US" sz="1200" b="0" dirty="0">
                          <a:effectLst/>
                        </a:rPr>
                        <a:t>Lab</a:t>
                      </a:r>
                    </a:p>
                  </a:txBody>
                  <a:tcPr marL="28575" marR="28575" marT="0" marB="0" anchor="ctr"/>
                </a:tc>
                <a:tc>
                  <a:txBody>
                    <a:bodyPr/>
                    <a:lstStyle/>
                    <a:p>
                      <a:pPr rtl="0" fontAlgn="t"/>
                      <a:r>
                        <a:rPr lang="en-US" sz="1200" b="0" kern="1200" dirty="0">
                          <a:solidFill>
                            <a:schemeClr val="dk1"/>
                          </a:solidFill>
                          <a:effectLst/>
                          <a:latin typeface="+mn-lt"/>
                          <a:ea typeface="+mn-ea"/>
                          <a:cs typeface="+mn-cs"/>
                        </a:rPr>
                        <a:t>Configure Extended VLANs, VTP, and DTP</a:t>
                      </a:r>
                    </a:p>
                  </a:txBody>
                  <a:tcPr marL="28575" marR="28575" marT="0" marB="0" anchor="ctr"/>
                </a:tc>
                <a:tc>
                  <a:txBody>
                    <a:bodyPr/>
                    <a:lstStyle/>
                    <a:p>
                      <a:pPr rtl="0" fontAlgn="b"/>
                      <a:r>
                        <a:rPr lang="en-US" sz="1200" b="0" dirty="0">
                          <a:effectLst/>
                        </a:rPr>
                        <a:t>Recommended</a:t>
                      </a:r>
                    </a:p>
                  </a:txBody>
                  <a:tcPr marL="28575" marR="28575" marT="0" marB="0" anchor="ctr"/>
                </a:tc>
                <a:extLst>
                  <a:ext uri="{0D108BD9-81ED-4DB2-BD59-A6C34878D82A}">
                    <a16:rowId xmlns:a16="http://schemas.microsoft.com/office/drawing/2014/main" val="3313888123"/>
                  </a:ext>
                </a:extLst>
              </a:tr>
              <a:tr h="281751">
                <a:tc>
                  <a:txBody>
                    <a:bodyPr/>
                    <a:lstStyle/>
                    <a:p>
                      <a:pPr algn="ctr"/>
                      <a:r>
                        <a:rPr lang="en-US" sz="1200" b="0" dirty="0">
                          <a:solidFill>
                            <a:schemeClr val="tx1"/>
                          </a:solidFill>
                        </a:rPr>
                        <a:t>2.2.2.3</a:t>
                      </a:r>
                    </a:p>
                  </a:txBody>
                  <a:tcPr anchor="ctr"/>
                </a:tc>
                <a:tc>
                  <a:txBody>
                    <a:bodyPr/>
                    <a:lstStyle/>
                    <a:p>
                      <a:pPr algn="ctr" rtl="0" fontAlgn="b"/>
                      <a:r>
                        <a:rPr lang="en-US" sz="1200" b="0" dirty="0">
                          <a:effectLst/>
                        </a:rPr>
                        <a:t>Activity</a:t>
                      </a:r>
                    </a:p>
                  </a:txBody>
                  <a:tcPr marL="28575" marR="28575" marT="0" marB="0" anchor="ctr"/>
                </a:tc>
                <a:tc>
                  <a:txBody>
                    <a:bodyPr/>
                    <a:lstStyle/>
                    <a:p>
                      <a:pPr rtl="0" fontAlgn="t"/>
                      <a:r>
                        <a:rPr lang="en-US" sz="1200" b="0" kern="1200" dirty="0">
                          <a:solidFill>
                            <a:schemeClr val="dk1"/>
                          </a:solidFill>
                          <a:effectLst/>
                          <a:latin typeface="+mn-lt"/>
                          <a:ea typeface="+mn-ea"/>
                          <a:cs typeface="+mn-cs"/>
                        </a:rPr>
                        <a:t>Identify the Troubleshooting Command for an Inter-VLAN Routing Issue</a:t>
                      </a:r>
                    </a:p>
                  </a:txBody>
                  <a:tcPr marL="28575" marR="28575" marT="0" marB="0" anchor="ctr"/>
                </a:tc>
                <a:tc>
                  <a:txBody>
                    <a:bodyPr/>
                    <a:lstStyle/>
                    <a:p>
                      <a:pPr rtl="0" fontAlgn="b"/>
                      <a:r>
                        <a:rPr lang="en-US" sz="1200" b="0" dirty="0">
                          <a:effectLst/>
                        </a:rPr>
                        <a:t>-</a:t>
                      </a:r>
                    </a:p>
                  </a:txBody>
                  <a:tcPr marL="28575" marR="28575" marT="0" marB="0" anchor="ctr"/>
                </a:tc>
                <a:extLst>
                  <a:ext uri="{0D108BD9-81ED-4DB2-BD59-A6C34878D82A}">
                    <a16:rowId xmlns:a16="http://schemas.microsoft.com/office/drawing/2014/main" val="4052114319"/>
                  </a:ext>
                </a:extLst>
              </a:tr>
              <a:tr h="281751">
                <a:tc>
                  <a:txBody>
                    <a:bodyPr/>
                    <a:lstStyle/>
                    <a:p>
                      <a:pPr algn="ctr"/>
                      <a:r>
                        <a:rPr lang="en-US" sz="1200" b="0" dirty="0">
                          <a:solidFill>
                            <a:schemeClr val="tx1"/>
                          </a:solidFill>
                        </a:rPr>
                        <a:t>2.2.2.4</a:t>
                      </a:r>
                    </a:p>
                  </a:txBody>
                  <a:tcPr anchor="ctr"/>
                </a:tc>
                <a:tc>
                  <a:txBody>
                    <a:bodyPr/>
                    <a:lstStyle/>
                    <a:p>
                      <a:pPr algn="ctr" rtl="0" fontAlgn="b"/>
                      <a:r>
                        <a:rPr lang="en-US" sz="1200" b="0" dirty="0">
                          <a:effectLst/>
                        </a:rPr>
                        <a:t>Packet Tracer</a:t>
                      </a:r>
                    </a:p>
                  </a:txBody>
                  <a:tcPr marL="28575" marR="28575" marT="0" marB="0" anchor="ctr"/>
                </a:tc>
                <a:tc>
                  <a:txBody>
                    <a:bodyPr/>
                    <a:lstStyle/>
                    <a:p>
                      <a:pPr rtl="0" fontAlgn="t"/>
                      <a:r>
                        <a:rPr lang="en-US" sz="1200" b="0" kern="1200" dirty="0">
                          <a:solidFill>
                            <a:schemeClr val="dk1"/>
                          </a:solidFill>
                          <a:effectLst/>
                          <a:latin typeface="+mn-lt"/>
                          <a:ea typeface="+mn-ea"/>
                          <a:cs typeface="+mn-cs"/>
                        </a:rPr>
                        <a:t>Troubleshooting Inter-VLAN Routing</a:t>
                      </a:r>
                    </a:p>
                  </a:txBody>
                  <a:tcPr marL="28575" marR="28575" marT="0" marB="0" anchor="ctr"/>
                </a:tc>
                <a:tc>
                  <a:txBody>
                    <a:bodyPr/>
                    <a:lstStyle/>
                    <a:p>
                      <a:pPr rtl="0" fontAlgn="b"/>
                      <a:r>
                        <a:rPr lang="en-US" sz="1200" b="0" dirty="0">
                          <a:effectLst/>
                        </a:rPr>
                        <a:t>Recommended</a:t>
                      </a:r>
                    </a:p>
                  </a:txBody>
                  <a:tcPr marL="28575" marR="28575" marT="0" marB="0" anchor="ctr"/>
                </a:tc>
                <a:extLst>
                  <a:ext uri="{0D108BD9-81ED-4DB2-BD59-A6C34878D82A}">
                    <a16:rowId xmlns:a16="http://schemas.microsoft.com/office/drawing/2014/main" val="1268538862"/>
                  </a:ext>
                </a:extLst>
              </a:tr>
              <a:tr h="281751">
                <a:tc>
                  <a:txBody>
                    <a:bodyPr/>
                    <a:lstStyle/>
                    <a:p>
                      <a:pPr algn="ctr"/>
                      <a:r>
                        <a:rPr lang="en-US" sz="1200" b="0" dirty="0">
                          <a:solidFill>
                            <a:schemeClr val="tx1"/>
                          </a:solidFill>
                        </a:rPr>
                        <a:t>2.2.2.5</a:t>
                      </a:r>
                    </a:p>
                  </a:txBody>
                  <a:tcPr anchor="ctr"/>
                </a:tc>
                <a:tc>
                  <a:txBody>
                    <a:bodyPr/>
                    <a:lstStyle/>
                    <a:p>
                      <a:pPr algn="ctr" rtl="0" fontAlgn="b"/>
                      <a:r>
                        <a:rPr lang="en-US" sz="1200" b="0" dirty="0">
                          <a:effectLst/>
                        </a:rPr>
                        <a:t>Lab</a:t>
                      </a:r>
                    </a:p>
                  </a:txBody>
                  <a:tcPr marL="28575" marR="28575" marT="0" marB="0" anchor="ctr"/>
                </a:tc>
                <a:tc>
                  <a:txBody>
                    <a:bodyPr/>
                    <a:lstStyle/>
                    <a:p>
                      <a:pPr rtl="0" fontAlgn="t"/>
                      <a:r>
                        <a:rPr lang="en-US" sz="1200" b="0" kern="1200" dirty="0">
                          <a:solidFill>
                            <a:schemeClr val="dk1"/>
                          </a:solidFill>
                          <a:effectLst/>
                          <a:latin typeface="+mn-lt"/>
                          <a:ea typeface="+mn-ea"/>
                          <a:cs typeface="+mn-cs"/>
                        </a:rPr>
                        <a:t>Troubleshoot Inter-VLAN Routing</a:t>
                      </a:r>
                    </a:p>
                  </a:txBody>
                  <a:tcPr marL="28575" marR="28575" marT="0" marB="0" anchor="ctr"/>
                </a:tc>
                <a:tc>
                  <a:txBody>
                    <a:bodyPr/>
                    <a:lstStyle/>
                    <a:p>
                      <a:pPr rtl="0" fontAlgn="b"/>
                      <a:r>
                        <a:rPr lang="en-US" sz="1200" b="0" dirty="0">
                          <a:effectLst/>
                        </a:rPr>
                        <a:t>Optional</a:t>
                      </a:r>
                    </a:p>
                  </a:txBody>
                  <a:tcPr marL="28575" marR="28575" marT="0" marB="0" anchor="ctr"/>
                </a:tc>
                <a:extLst>
                  <a:ext uri="{0D108BD9-81ED-4DB2-BD59-A6C34878D82A}">
                    <a16:rowId xmlns:a16="http://schemas.microsoft.com/office/drawing/2014/main" val="1656583196"/>
                  </a:ext>
                </a:extLst>
              </a:tr>
              <a:tr h="281751">
                <a:tc>
                  <a:txBody>
                    <a:bodyPr/>
                    <a:lstStyle/>
                    <a:p>
                      <a:pPr algn="ctr"/>
                      <a:r>
                        <a:rPr lang="en-US" sz="1200" b="0" dirty="0">
                          <a:solidFill>
                            <a:schemeClr val="tx1"/>
                          </a:solidFill>
                        </a:rPr>
                        <a:t>2.2.3.3</a:t>
                      </a:r>
                    </a:p>
                  </a:txBody>
                  <a:tcPr anchor="ctr"/>
                </a:tc>
                <a:tc>
                  <a:txBody>
                    <a:bodyPr/>
                    <a:lstStyle/>
                    <a:p>
                      <a:pPr algn="ctr" rtl="0" fontAlgn="b"/>
                      <a:r>
                        <a:rPr lang="en-US" sz="1200" b="0" dirty="0">
                          <a:effectLst/>
                        </a:rPr>
                        <a:t>Packet Tracer</a:t>
                      </a:r>
                    </a:p>
                  </a:txBody>
                  <a:tcPr marL="28575" marR="28575" marT="0" marB="0" anchor="ctr"/>
                </a:tc>
                <a:tc>
                  <a:txBody>
                    <a:bodyPr/>
                    <a:lstStyle/>
                    <a:p>
                      <a:pPr rtl="0" fontAlgn="t"/>
                      <a:r>
                        <a:rPr lang="en-US" sz="1200" b="0" kern="1200" dirty="0">
                          <a:solidFill>
                            <a:schemeClr val="dk1"/>
                          </a:solidFill>
                          <a:effectLst/>
                          <a:latin typeface="+mn-lt"/>
                          <a:ea typeface="+mn-ea"/>
                          <a:cs typeface="+mn-cs"/>
                        </a:rPr>
                        <a:t>Troubleshoot VTP and </a:t>
                      </a:r>
                      <a:r>
                        <a:rPr lang="en-US" sz="1200" b="0" kern="1200">
                          <a:solidFill>
                            <a:schemeClr val="dk1"/>
                          </a:solidFill>
                          <a:effectLst/>
                          <a:latin typeface="+mn-lt"/>
                          <a:ea typeface="+mn-ea"/>
                          <a:cs typeface="+mn-cs"/>
                        </a:rPr>
                        <a:t>DTP Issues</a:t>
                      </a:r>
                      <a:endParaRPr lang="en-US" sz="1200" b="0" kern="1200" dirty="0">
                        <a:solidFill>
                          <a:schemeClr val="dk1"/>
                        </a:solidFill>
                        <a:effectLst/>
                        <a:latin typeface="+mn-lt"/>
                        <a:ea typeface="+mn-ea"/>
                        <a:cs typeface="+mn-cs"/>
                      </a:endParaRPr>
                    </a:p>
                  </a:txBody>
                  <a:tcPr marL="28575" marR="28575" marT="0" marB="0" anchor="ctr"/>
                </a:tc>
                <a:tc>
                  <a:txBody>
                    <a:bodyPr/>
                    <a:lstStyle/>
                    <a:p>
                      <a:pPr rtl="0" fontAlgn="b"/>
                      <a:r>
                        <a:rPr lang="en-US" sz="1200" b="0" dirty="0">
                          <a:effectLst/>
                        </a:rPr>
                        <a:t>Recommended</a:t>
                      </a:r>
                      <a:endParaRPr lang="sv-SE" sz="1200" b="0" dirty="0">
                        <a:effectLst/>
                      </a:endParaRPr>
                    </a:p>
                  </a:txBody>
                  <a:tcPr marL="28575" marR="28575" marT="0" marB="0" anchor="ctr"/>
                </a:tc>
                <a:extLst>
                  <a:ext uri="{0D108BD9-81ED-4DB2-BD59-A6C34878D82A}">
                    <a16:rowId xmlns:a16="http://schemas.microsoft.com/office/drawing/2014/main" val="830132882"/>
                  </a:ext>
                </a:extLst>
              </a:tr>
              <a:tr h="281751">
                <a:tc>
                  <a:txBody>
                    <a:bodyPr/>
                    <a:lstStyle/>
                    <a:p>
                      <a:pPr algn="ctr"/>
                      <a:r>
                        <a:rPr lang="en-US" sz="1200" b="0" dirty="0">
                          <a:solidFill>
                            <a:schemeClr val="tx1"/>
                          </a:solidFill>
                        </a:rPr>
                        <a:t>2.3.1.5</a:t>
                      </a:r>
                    </a:p>
                  </a:txBody>
                  <a:tcPr anchor="ctr"/>
                </a:tc>
                <a:tc>
                  <a:txBody>
                    <a:bodyPr/>
                    <a:lstStyle/>
                    <a:p>
                      <a:pPr algn="ctr" rtl="0" fontAlgn="b"/>
                      <a:r>
                        <a:rPr lang="en-US" sz="1200" b="0" dirty="0">
                          <a:effectLst/>
                        </a:rPr>
                        <a:t>Packet Tracer</a:t>
                      </a:r>
                    </a:p>
                  </a:txBody>
                  <a:tcPr marL="28575" marR="28575" marT="0" marB="0" anchor="ctr"/>
                </a:tc>
                <a:tc>
                  <a:txBody>
                    <a:bodyPr/>
                    <a:lstStyle/>
                    <a:p>
                      <a:pPr rtl="0" fontAlgn="b"/>
                      <a:r>
                        <a:rPr lang="en-US" sz="1200" b="0" kern="1200" dirty="0">
                          <a:solidFill>
                            <a:schemeClr val="dk1"/>
                          </a:solidFill>
                          <a:effectLst/>
                          <a:latin typeface="+mn-lt"/>
                          <a:ea typeface="+mn-ea"/>
                          <a:cs typeface="+mn-cs"/>
                        </a:rPr>
                        <a:t>Configure Layer 3 Switching and inter-VLAN Routing</a:t>
                      </a:r>
                    </a:p>
                  </a:txBody>
                  <a:tcPr marL="28575" marR="28575" marT="0" marB="0" anchor="ctr"/>
                </a:tc>
                <a:tc>
                  <a:txBody>
                    <a:bodyPr/>
                    <a:lstStyle/>
                    <a:p>
                      <a:pPr rtl="0" fontAlgn="b"/>
                      <a:r>
                        <a:rPr lang="en-US" sz="1200" b="0" dirty="0">
                          <a:effectLst/>
                        </a:rPr>
                        <a:t>Recommended</a:t>
                      </a:r>
                      <a:endParaRPr lang="sv-SE" sz="1200" b="0" dirty="0">
                        <a:effectLst/>
                      </a:endParaRPr>
                    </a:p>
                  </a:txBody>
                  <a:tcPr marL="28575" marR="28575" marT="0" marB="0" anchor="ctr"/>
                </a:tc>
                <a:extLst>
                  <a:ext uri="{0D108BD9-81ED-4DB2-BD59-A6C34878D82A}">
                    <a16:rowId xmlns:a16="http://schemas.microsoft.com/office/drawing/2014/main" val="1852518109"/>
                  </a:ext>
                </a:extLst>
              </a:tr>
              <a:tr h="281751">
                <a:tc>
                  <a:txBody>
                    <a:bodyPr/>
                    <a:lstStyle/>
                    <a:p>
                      <a:pPr algn="ctr"/>
                      <a:r>
                        <a:rPr lang="en-US" sz="1200" b="0" dirty="0">
                          <a:solidFill>
                            <a:schemeClr val="tx1"/>
                          </a:solidFill>
                        </a:rPr>
                        <a:t>2.3.2.3</a:t>
                      </a:r>
                    </a:p>
                  </a:txBody>
                  <a:tcPr anchor="ctr"/>
                </a:tc>
                <a:tc>
                  <a:txBody>
                    <a:bodyPr/>
                    <a:lstStyle/>
                    <a:p>
                      <a:pPr algn="ctr" rtl="0" fontAlgn="b"/>
                      <a:r>
                        <a:rPr lang="en-US" sz="1200" b="0" dirty="0">
                          <a:effectLst/>
                        </a:rPr>
                        <a:t>Activity</a:t>
                      </a:r>
                    </a:p>
                  </a:txBody>
                  <a:tcPr marL="28575" marR="28575" marT="0" marB="0" anchor="ctr"/>
                </a:tc>
                <a:tc>
                  <a:txBody>
                    <a:bodyPr/>
                    <a:lstStyle/>
                    <a:p>
                      <a:pPr rtl="0" fontAlgn="t"/>
                      <a:r>
                        <a:rPr lang="en-US" sz="1200" b="0" kern="1200" dirty="0">
                          <a:solidFill>
                            <a:schemeClr val="dk1"/>
                          </a:solidFill>
                          <a:effectLst/>
                          <a:latin typeface="+mn-lt"/>
                          <a:ea typeface="+mn-ea"/>
                          <a:cs typeface="+mn-cs"/>
                        </a:rPr>
                        <a:t>Troubleshoot Layer 3 Switching Issues</a:t>
                      </a:r>
                    </a:p>
                  </a:txBody>
                  <a:tcPr marL="28575" marR="28575" marT="0" marB="0" anchor="ctr"/>
                </a:tc>
                <a:tc>
                  <a:txBody>
                    <a:bodyPr/>
                    <a:lstStyle/>
                    <a:p>
                      <a:pPr rtl="0" fontAlgn="b"/>
                      <a:r>
                        <a:rPr lang="sv-SE" sz="1200" b="0" dirty="0">
                          <a:effectLst/>
                        </a:rPr>
                        <a:t>-</a:t>
                      </a:r>
                    </a:p>
                  </a:txBody>
                  <a:tcPr marL="28575" marR="28575" marT="0" marB="0" anchor="ctr"/>
                </a:tc>
                <a:extLst>
                  <a:ext uri="{0D108BD9-81ED-4DB2-BD59-A6C34878D82A}">
                    <a16:rowId xmlns:a16="http://schemas.microsoft.com/office/drawing/2014/main" val="2903077270"/>
                  </a:ext>
                </a:extLst>
              </a:tr>
            </a:tbl>
          </a:graphicData>
        </a:graphic>
      </p:graphicFrame>
      <p:sp>
        <p:nvSpPr>
          <p:cNvPr id="3" name="Rectangle 2"/>
          <p:cNvSpPr/>
          <p:nvPr/>
        </p:nvSpPr>
        <p:spPr>
          <a:xfrm>
            <a:off x="394756" y="62928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93612012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2: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2, “Assessment” after completing Chapter 2.</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Chapter 2: Best Practices</a:t>
            </a:r>
            <a:endParaRPr lang="en-US" dirty="0"/>
          </a:p>
        </p:txBody>
      </p:sp>
      <p:sp>
        <p:nvSpPr>
          <p:cNvPr id="11266" name="Rectangle 34"/>
          <p:cNvSpPr>
            <a:spLocks noGrp="1" noChangeArrowheads="1"/>
          </p:cNvSpPr>
          <p:nvPr>
            <p:ph idx="1"/>
          </p:nvPr>
        </p:nvSpPr>
        <p:spPr/>
        <p:txBody>
          <a:bodyPr>
            <a:normAutofit/>
          </a:bodyPr>
          <a:lstStyle/>
          <a:p>
            <a:pPr marL="237744" lvl="1" indent="-237744" eaLnBrk="1" hangingPunct="1">
              <a:spcBef>
                <a:spcPts val="36"/>
              </a:spcBef>
              <a:buFont typeface="Wingdings" pitchFamily="2" charset="2"/>
              <a:buChar char="§"/>
            </a:pPr>
            <a:r>
              <a:rPr lang="en-US" smtClean="0"/>
              <a:t>Make this chapter as hands on as possible. Students should complete all labs, Packet Tracer activities, and other activities.</a:t>
            </a:r>
          </a:p>
          <a:p>
            <a:pPr marL="237744" lvl="1" indent="-237744" eaLnBrk="1" hangingPunct="1">
              <a:spcBef>
                <a:spcPts val="36"/>
              </a:spcBef>
              <a:buFont typeface="Wingdings" pitchFamily="2" charset="2"/>
              <a:buChar char="§"/>
            </a:pPr>
            <a:r>
              <a:rPr lang="en-US" smtClean="0"/>
              <a:t>Emphasize the importance and advantages of switches now being widely used as Layer 3 devices. </a:t>
            </a:r>
          </a:p>
          <a:p>
            <a:pPr marL="237744" lvl="1" indent="-237744" eaLnBrk="1" hangingPunct="1">
              <a:spcBef>
                <a:spcPts val="36"/>
              </a:spcBef>
              <a:buFont typeface="Wingdings" pitchFamily="2" charset="2"/>
              <a:buChar char="§"/>
            </a:pPr>
            <a:r>
              <a:rPr lang="en-US" smtClean="0"/>
              <a:t>Emphasize the issues that can occur and the importance of completing the troubleshooting labs.  </a:t>
            </a:r>
          </a:p>
          <a:p>
            <a:pPr marL="237744" lvl="1" indent="-237744" eaLnBrk="1" hangingPunct="1">
              <a:spcBef>
                <a:spcPts val="36"/>
              </a:spcBef>
              <a:buFont typeface="Wingdings" pitchFamily="2" charset="2"/>
              <a:buChar char="§"/>
            </a:pPr>
            <a:r>
              <a:rPr lang="en-US" smtClean="0"/>
              <a:t>When the students complete the troubleshooting labs, create additional challenges or have one team of students create problems on another team’s setup. Ensure that all changes and all solutions are documented. </a:t>
            </a:r>
          </a:p>
          <a:p>
            <a:endParaRPr lang="en-US" dirty="0"/>
          </a:p>
        </p:txBody>
      </p:sp>
    </p:spTree>
    <p:extLst>
      <p:ext uri="{BB962C8B-B14F-4D97-AF65-F5344CB8AC3E}">
        <p14:creationId xmlns:p14="http://schemas.microsoft.com/office/powerpoint/2010/main" val="190402093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2: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2: Scaling VLANs</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8253</TotalTime>
  <Pages>28</Pages>
  <Words>1644</Words>
  <Application>Microsoft Office PowerPoint</Application>
  <PresentationFormat>On-screen Show (4:3)</PresentationFormat>
  <Paragraphs>328</Paragraphs>
  <Slides>31</Slides>
  <Notes>30</Notes>
  <HiddenSlides>6</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ＭＳ Ｐゴシック</vt:lpstr>
      <vt:lpstr>Arial</vt:lpstr>
      <vt:lpstr>Courier New</vt:lpstr>
      <vt:lpstr>Wingdings</vt:lpstr>
      <vt:lpstr>PPT-TMPLT-WHT_C</vt:lpstr>
      <vt:lpstr>NetAcad-4F_PPT-WHT_060408</vt:lpstr>
      <vt:lpstr>Instructor Materials Chapter 2: Scaling VLANs</vt:lpstr>
      <vt:lpstr>Instructor Materials – Chapter 2 Planning Guide</vt:lpstr>
      <vt:lpstr>PowerPoint Presentation</vt:lpstr>
      <vt:lpstr>Chapter 2: Activities</vt:lpstr>
      <vt:lpstr>Chapter 2: Assessment</vt:lpstr>
      <vt:lpstr>Chapter 2: Best Practices</vt:lpstr>
      <vt:lpstr>Chapter 2: Additional Help</vt:lpstr>
      <vt:lpstr>PowerPoint Presentation</vt:lpstr>
      <vt:lpstr>Chapter 2: Scaling VLANs</vt:lpstr>
      <vt:lpstr>Chapter 2 - Sections &amp; Objectives</vt:lpstr>
      <vt:lpstr>2.1 VTP, Extended VLANs, and DTP</vt:lpstr>
      <vt:lpstr>VTP, Extended VLANs, and DTP VTP Concepts and Operation</vt:lpstr>
      <vt:lpstr>VTP, Extended VLANs, and DTP VTP Concepts and Operation (Cont.)</vt:lpstr>
      <vt:lpstr>VTP, Extended VLANs, and DTP VTP Configuration</vt:lpstr>
      <vt:lpstr>VTP, Extended VLANs, and DTP Extended VLANs</vt:lpstr>
      <vt:lpstr>VTP, Extended VLANs, and DTP Extended VLANs (Cont.)</vt:lpstr>
      <vt:lpstr>VTP, Extended VLANs, and DTP Dynamic Trunking Protocol</vt:lpstr>
      <vt:lpstr>2.2 Troubleshoot Multi-VLAN Issues</vt:lpstr>
      <vt:lpstr>Troubleshoot Multi-VLAN Issues Inter-VLAN Configuration Issues</vt:lpstr>
      <vt:lpstr>Troubleshoot Multi-VLAN Issues Inter-VLAN Configuration Issues (Cont.)</vt:lpstr>
      <vt:lpstr>Troubleshoot Multi-VLAN Issues IP Addressing Issues</vt:lpstr>
      <vt:lpstr>Troubleshoot Multi-VLAN Issues VTP and DTP Issues</vt:lpstr>
      <vt:lpstr>2.3 Layer 3 Switching</vt:lpstr>
      <vt:lpstr>Layer 3 Switching Layer 3 Switching Operation and Configuration</vt:lpstr>
      <vt:lpstr>Layer 3 Switching Layer 3 Switching Operation and Configuration (Cont.)</vt:lpstr>
      <vt:lpstr>Layer 3 Switching Troubleshoot Layer 3 Switching</vt:lpstr>
      <vt:lpstr>2.4 Chapter Summary</vt:lpstr>
      <vt:lpstr>Chapter Summary Summary</vt:lpstr>
      <vt:lpstr>Chapter Summary Summary (Cont.)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248</cp:revision>
  <cp:lastPrinted>1999-01-27T00:54:54Z</cp:lastPrinted>
  <dcterms:created xsi:type="dcterms:W3CDTF">2016-09-09T13:31:30Z</dcterms:created>
  <dcterms:modified xsi:type="dcterms:W3CDTF">2017-06-05T18:46:04Z</dcterms:modified>
</cp:coreProperties>
</file>