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40"/>
  </p:notesMasterIdLst>
  <p:handoutMasterIdLst>
    <p:handoutMasterId r:id="rId41"/>
  </p:handoutMasterIdLst>
  <p:sldIdLst>
    <p:sldId id="812" r:id="rId3"/>
    <p:sldId id="903" r:id="rId4"/>
    <p:sldId id="871" r:id="rId5"/>
    <p:sldId id="904" r:id="rId6"/>
    <p:sldId id="873" r:id="rId7"/>
    <p:sldId id="874" r:id="rId8"/>
    <p:sldId id="875" r:id="rId9"/>
    <p:sldId id="877" r:id="rId10"/>
    <p:sldId id="500" r:id="rId11"/>
    <p:sldId id="786" r:id="rId12"/>
    <p:sldId id="791" r:id="rId13"/>
    <p:sldId id="906" r:id="rId14"/>
    <p:sldId id="925" r:id="rId15"/>
    <p:sldId id="919" r:id="rId16"/>
    <p:sldId id="926" r:id="rId17"/>
    <p:sldId id="927" r:id="rId18"/>
    <p:sldId id="910" r:id="rId19"/>
    <p:sldId id="907" r:id="rId20"/>
    <p:sldId id="929" r:id="rId21"/>
    <p:sldId id="930" r:id="rId22"/>
    <p:sldId id="920" r:id="rId23"/>
    <p:sldId id="931" r:id="rId24"/>
    <p:sldId id="913" r:id="rId25"/>
    <p:sldId id="921" r:id="rId26"/>
    <p:sldId id="932" r:id="rId27"/>
    <p:sldId id="933" r:id="rId28"/>
    <p:sldId id="922" r:id="rId29"/>
    <p:sldId id="934" r:id="rId30"/>
    <p:sldId id="923" r:id="rId31"/>
    <p:sldId id="935" r:id="rId32"/>
    <p:sldId id="937" r:id="rId33"/>
    <p:sldId id="924" r:id="rId34"/>
    <p:sldId id="938" r:id="rId35"/>
    <p:sldId id="882" r:id="rId36"/>
    <p:sldId id="883" r:id="rId37"/>
    <p:sldId id="884" r:id="rId38"/>
    <p:sldId id="885" r:id="rId39"/>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9" autoAdjust="0"/>
    <p:restoredTop sz="89021" autoAdjust="0"/>
  </p:normalViewPr>
  <p:slideViewPr>
    <p:cSldViewPr snapToGrid="0">
      <p:cViewPr varScale="1">
        <p:scale>
          <a:sx n="74" d="100"/>
          <a:sy n="74" d="100"/>
        </p:scale>
        <p:origin x="22" y="22"/>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commentAuthors" Target="commentAuthor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6.xml"/><Relationship Id="rId18" Type="http://schemas.openxmlformats.org/officeDocument/2006/relationships/slide" Target="slides/slide31.xml"/><Relationship Id="rId3" Type="http://schemas.openxmlformats.org/officeDocument/2006/relationships/slide" Target="slides/slide14.xml"/><Relationship Id="rId21" Type="http://schemas.openxmlformats.org/officeDocument/2006/relationships/slide" Target="slides/slide35.xml"/><Relationship Id="rId7" Type="http://schemas.openxmlformats.org/officeDocument/2006/relationships/slide" Target="slides/slide19.xml"/><Relationship Id="rId12" Type="http://schemas.openxmlformats.org/officeDocument/2006/relationships/slide" Target="slides/slide25.xml"/><Relationship Id="rId17" Type="http://schemas.openxmlformats.org/officeDocument/2006/relationships/slide" Target="slides/slide30.xml"/><Relationship Id="rId2" Type="http://schemas.openxmlformats.org/officeDocument/2006/relationships/slide" Target="slides/slide13.xml"/><Relationship Id="rId16" Type="http://schemas.openxmlformats.org/officeDocument/2006/relationships/slide" Target="slides/slide29.xml"/><Relationship Id="rId20" Type="http://schemas.openxmlformats.org/officeDocument/2006/relationships/slide" Target="slides/slide33.xml"/><Relationship Id="rId1" Type="http://schemas.openxmlformats.org/officeDocument/2006/relationships/slide" Target="slides/slide12.xml"/><Relationship Id="rId6" Type="http://schemas.openxmlformats.org/officeDocument/2006/relationships/slide" Target="slides/slide18.xml"/><Relationship Id="rId11" Type="http://schemas.openxmlformats.org/officeDocument/2006/relationships/slide" Target="slides/slide24.xml"/><Relationship Id="rId5" Type="http://schemas.openxmlformats.org/officeDocument/2006/relationships/slide" Target="slides/slide16.xml"/><Relationship Id="rId15" Type="http://schemas.openxmlformats.org/officeDocument/2006/relationships/slide" Target="slides/slide28.xml"/><Relationship Id="rId10" Type="http://schemas.openxmlformats.org/officeDocument/2006/relationships/slide" Target="slides/slide22.xml"/><Relationship Id="rId19" Type="http://schemas.openxmlformats.org/officeDocument/2006/relationships/slide" Target="slides/slide32.xml"/><Relationship Id="rId4" Type="http://schemas.openxmlformats.org/officeDocument/2006/relationships/slide" Target="slides/slide15.xml"/><Relationship Id="rId9" Type="http://schemas.openxmlformats.org/officeDocument/2006/relationships/slide" Target="slides/slide21.xml"/><Relationship Id="rId14"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xmlns="">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4: EtherChannel and HSRP</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4: EtherChannel and HSRP</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4.1 - Link Aggregation Concepts</a:t>
            </a:r>
          </a:p>
          <a:p>
            <a:pPr>
              <a:lnSpc>
                <a:spcPct val="80000"/>
              </a:lnSpc>
              <a:buFontTx/>
              <a:buNone/>
            </a:pPr>
            <a:r>
              <a:rPr lang="en-US" sz="1200" kern="1200" dirty="0">
                <a:solidFill>
                  <a:schemeClr val="tx1"/>
                </a:solidFill>
                <a:latin typeface="Arial" charset="0"/>
                <a:ea typeface="ＭＳ Ｐゴシック" charset="0"/>
              </a:rPr>
              <a:t>4</a:t>
            </a:r>
            <a:r>
              <a:rPr lang="en-US" dirty="0">
                <a:latin typeface="Arial" charset="0"/>
              </a:rPr>
              <a:t>.1.1 –</a:t>
            </a:r>
            <a:r>
              <a:rPr lang="en-US" baseline="0" dirty="0">
                <a:latin typeface="Arial" charset="0"/>
              </a:rPr>
              <a:t> Link Aggregation</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4.1 - Link Aggregation Concepts</a:t>
            </a:r>
          </a:p>
          <a:p>
            <a:pPr>
              <a:lnSpc>
                <a:spcPct val="80000"/>
              </a:lnSpc>
              <a:buFontTx/>
              <a:buNone/>
            </a:pPr>
            <a:r>
              <a:rPr lang="en-US" sz="1200" kern="1200" dirty="0">
                <a:solidFill>
                  <a:schemeClr val="tx1"/>
                </a:solidFill>
                <a:latin typeface="Arial" charset="0"/>
                <a:ea typeface="ＭＳ Ｐゴシック" charset="0"/>
              </a:rPr>
              <a:t>4</a:t>
            </a:r>
            <a:r>
              <a:rPr lang="en-US" dirty="0">
                <a:latin typeface="Arial" charset="0"/>
              </a:rPr>
              <a:t>.1.1 –</a:t>
            </a:r>
            <a:r>
              <a:rPr lang="en-US" baseline="0" dirty="0">
                <a:latin typeface="Arial" charset="0"/>
              </a:rPr>
              <a:t> Link Aggregation</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4.1 - Link Aggregation Concepts</a:t>
            </a:r>
          </a:p>
          <a:p>
            <a:pPr>
              <a:lnSpc>
                <a:spcPct val="80000"/>
              </a:lnSpc>
              <a:buFontTx/>
              <a:buNone/>
            </a:pPr>
            <a:r>
              <a:rPr lang="en-US" sz="1200" kern="1200" dirty="0">
                <a:solidFill>
                  <a:schemeClr val="tx1"/>
                </a:solidFill>
                <a:latin typeface="Arial" charset="0"/>
                <a:ea typeface="ＭＳ Ｐゴシック" charset="0"/>
              </a:rPr>
              <a:t>4</a:t>
            </a:r>
            <a:r>
              <a:rPr lang="en-US" dirty="0">
                <a:latin typeface="Arial" charset="0"/>
              </a:rPr>
              <a:t>.1.2 –</a:t>
            </a:r>
            <a:r>
              <a:rPr lang="en-US" baseline="0" dirty="0">
                <a:latin typeface="Arial" charset="0"/>
              </a:rPr>
              <a:t> EtherChannel Operation</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4.1 - Link Aggregation Concepts</a:t>
            </a:r>
          </a:p>
          <a:p>
            <a:pPr>
              <a:lnSpc>
                <a:spcPct val="80000"/>
              </a:lnSpc>
              <a:buFontTx/>
              <a:buNone/>
            </a:pPr>
            <a:r>
              <a:rPr lang="en-US" sz="1200" kern="1200" dirty="0">
                <a:solidFill>
                  <a:schemeClr val="tx1"/>
                </a:solidFill>
                <a:latin typeface="Arial" charset="0"/>
                <a:ea typeface="ＭＳ Ｐゴシック" charset="0"/>
              </a:rPr>
              <a:t>4</a:t>
            </a:r>
            <a:r>
              <a:rPr lang="en-US" dirty="0">
                <a:latin typeface="Arial" charset="0"/>
              </a:rPr>
              <a:t>.1.2 –</a:t>
            </a:r>
            <a:r>
              <a:rPr lang="en-US" baseline="0" dirty="0">
                <a:latin typeface="Arial" charset="0"/>
              </a:rPr>
              <a:t> EtherChannel Operation</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4.1 - Link Aggregation Concepts</a:t>
            </a:r>
          </a:p>
          <a:p>
            <a:pPr>
              <a:lnSpc>
                <a:spcPct val="80000"/>
              </a:lnSpc>
              <a:buFontTx/>
              <a:buNone/>
            </a:pPr>
            <a:r>
              <a:rPr lang="en-US" sz="1200" kern="1200" dirty="0">
                <a:solidFill>
                  <a:schemeClr val="tx1"/>
                </a:solidFill>
                <a:latin typeface="Arial" charset="0"/>
                <a:ea typeface="ＭＳ Ｐゴシック" charset="0"/>
              </a:rPr>
              <a:t>4</a:t>
            </a:r>
            <a:r>
              <a:rPr lang="en-US" dirty="0">
                <a:latin typeface="Arial" charset="0"/>
              </a:rPr>
              <a:t>.1.2 –</a:t>
            </a:r>
            <a:r>
              <a:rPr lang="en-US" baseline="0" dirty="0">
                <a:latin typeface="Arial" charset="0"/>
              </a:rPr>
              <a:t> EtherChannel Operation</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4: EtherChannel and HSRP</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Link Aggregation Configuration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4.2.2 –</a:t>
            </a:r>
            <a:r>
              <a:rPr lang="en-US" baseline="0" dirty="0">
                <a:latin typeface="Arial" charset="0"/>
              </a:rPr>
              <a:t> Configuring EtherChannel</a:t>
            </a:r>
            <a:endParaRPr lang="en-US" dirty="0"/>
          </a:p>
          <a:p>
            <a:pPr>
              <a:lnSpc>
                <a:spcPct val="80000"/>
              </a:lnSpc>
              <a:buFontTx/>
              <a:buNone/>
            </a:pPr>
            <a:endParaRPr lang="en-US" dirty="0"/>
          </a:p>
        </p:txBody>
      </p:sp>
    </p:spTree>
    <p:extLst>
      <p:ext uri="{BB962C8B-B14F-4D97-AF65-F5344CB8AC3E}">
        <p14:creationId xmlns:p14="http://schemas.microsoft.com/office/powerpoint/2010/main" val="42008753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Link Aggregation Configuration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4.2.2 –</a:t>
            </a:r>
            <a:r>
              <a:rPr lang="en-US" baseline="0" dirty="0">
                <a:latin typeface="Arial" charset="0"/>
              </a:rPr>
              <a:t> Configuring EtherChannel</a:t>
            </a:r>
            <a:endParaRPr lang="en-US" dirty="0"/>
          </a:p>
          <a:p>
            <a:pPr>
              <a:lnSpc>
                <a:spcPct val="80000"/>
              </a:lnSpc>
              <a:buFontTx/>
              <a:buNone/>
            </a:pPr>
            <a:endParaRPr lang="en-US" dirty="0"/>
          </a:p>
        </p:txBody>
      </p:sp>
    </p:spTree>
    <p:extLst>
      <p:ext uri="{BB962C8B-B14F-4D97-AF65-F5344CB8AC3E}">
        <p14:creationId xmlns:p14="http://schemas.microsoft.com/office/powerpoint/2010/main" val="42008753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Link Aggregation Configuration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4.2.2 –</a:t>
            </a:r>
            <a:r>
              <a:rPr lang="en-US" baseline="0" dirty="0">
                <a:latin typeface="Arial" charset="0"/>
              </a:rPr>
              <a:t> Configuring EtherChannel</a:t>
            </a:r>
            <a:endParaRPr lang="en-US" dirty="0"/>
          </a:p>
          <a:p>
            <a:pPr>
              <a:lnSpc>
                <a:spcPct val="80000"/>
              </a:lnSpc>
              <a:buFontTx/>
              <a:buNone/>
            </a:pPr>
            <a:endParaRPr lang="en-US" dirty="0"/>
          </a:p>
        </p:txBody>
      </p:sp>
    </p:spTree>
    <p:extLst>
      <p:ext uri="{BB962C8B-B14F-4D97-AF65-F5344CB8AC3E}">
        <p14:creationId xmlns:p14="http://schemas.microsoft.com/office/powerpoint/2010/main" val="42008753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Link Aggregation Configuration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a:latin typeface="Arial" charset="0"/>
              </a:rPr>
              <a:t>4.2.2 –</a:t>
            </a:r>
            <a:r>
              <a:rPr lang="en-US" baseline="0">
                <a:latin typeface="Arial" charset="0"/>
              </a:rPr>
              <a:t> Verifying and Troubleshooting EtherChannel</a:t>
            </a:r>
            <a:endParaRPr lang="en-US" dirty="0"/>
          </a:p>
          <a:p>
            <a:pPr>
              <a:lnSpc>
                <a:spcPct val="80000"/>
              </a:lnSpc>
              <a:buFontTx/>
              <a:buNone/>
            </a:pPr>
            <a:endParaRPr lang="en-US" dirty="0"/>
          </a:p>
        </p:txBody>
      </p:sp>
    </p:spTree>
    <p:extLst>
      <p:ext uri="{BB962C8B-B14F-4D97-AF65-F5344CB8AC3E}">
        <p14:creationId xmlns:p14="http://schemas.microsoft.com/office/powerpoint/2010/main" val="4200875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Link Aggregation Configuration</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a:latin typeface="Arial" charset="0"/>
              </a:rPr>
              <a:t>4.2.2 –</a:t>
            </a:r>
            <a:r>
              <a:rPr lang="en-US" baseline="0">
                <a:latin typeface="Arial" charset="0"/>
              </a:rPr>
              <a:t> Verifying and Troubleshooting EtherChannel</a:t>
            </a:r>
            <a:endParaRPr lang="en-US" dirty="0"/>
          </a:p>
          <a:p>
            <a:pPr>
              <a:lnSpc>
                <a:spcPct val="80000"/>
              </a:lnSpc>
              <a:buFontTx/>
              <a:buNone/>
            </a:pPr>
            <a:endParaRPr lang="en-US" dirty="0"/>
          </a:p>
        </p:txBody>
      </p:sp>
    </p:spTree>
    <p:extLst>
      <p:ext uri="{BB962C8B-B14F-4D97-AF65-F5344CB8AC3E}">
        <p14:creationId xmlns:p14="http://schemas.microsoft.com/office/powerpoint/2010/main" val="42008753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4: EtherChannel and HSRP</a:t>
            </a:r>
            <a:endParaRPr lang="en-GB" b="0" dirty="0"/>
          </a:p>
        </p:txBody>
      </p:sp>
    </p:spTree>
    <p:extLst>
      <p:ext uri="{BB962C8B-B14F-4D97-AF65-F5344CB8AC3E}">
        <p14:creationId xmlns:p14="http://schemas.microsoft.com/office/powerpoint/2010/main" val="24284722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4.3.1 </a:t>
            </a:r>
            <a:r>
              <a:rPr lang="en-US">
                <a:latin typeface="Arial" charset="0"/>
              </a:rPr>
              <a:t>–</a:t>
            </a:r>
            <a:r>
              <a:rPr lang="en-US" baseline="0">
                <a:latin typeface="Arial" charset="0"/>
              </a:rPr>
              <a:t> Concepts of First Hop Redundancy Protocols</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4.3.1 </a:t>
            </a:r>
            <a:r>
              <a:rPr lang="en-US">
                <a:latin typeface="Arial" charset="0"/>
              </a:rPr>
              <a:t>–</a:t>
            </a:r>
            <a:r>
              <a:rPr lang="en-US" baseline="0">
                <a:latin typeface="Arial" charset="0"/>
              </a:rPr>
              <a:t> Concepts of First Hop Redundancy Protocols</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4.3.1 </a:t>
            </a:r>
            <a:r>
              <a:rPr lang="en-US">
                <a:latin typeface="Arial" charset="0"/>
              </a:rPr>
              <a:t>–</a:t>
            </a:r>
            <a:r>
              <a:rPr lang="en-US" baseline="0">
                <a:latin typeface="Arial" charset="0"/>
              </a:rPr>
              <a:t> Concepts of First Hop Redundancy Protocols</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4.3.2 –</a:t>
            </a:r>
            <a:r>
              <a:rPr lang="en-US" baseline="0" dirty="0">
                <a:latin typeface="Arial" charset="0"/>
              </a:rPr>
              <a:t> </a:t>
            </a:r>
            <a:r>
              <a:rPr lang="en-US" sz="1200" dirty="0"/>
              <a:t>HSRP Operation</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4.3.2 –</a:t>
            </a:r>
            <a:r>
              <a:rPr lang="en-US" baseline="0" dirty="0">
                <a:latin typeface="Arial" charset="0"/>
              </a:rPr>
              <a:t> </a:t>
            </a:r>
            <a:r>
              <a:rPr lang="en-US" sz="1200" dirty="0"/>
              <a:t>HSRP Operation</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4.3.3 –</a:t>
            </a:r>
            <a:r>
              <a:rPr lang="en-US" baseline="0" dirty="0">
                <a:latin typeface="Arial" charset="0"/>
              </a:rPr>
              <a:t> </a:t>
            </a:r>
            <a:r>
              <a:rPr lang="en-US" sz="1200" dirty="0"/>
              <a:t>HSRP Configuration</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4:</a:t>
            </a:r>
            <a:r>
              <a:rPr lang="en-US" b="0" baseline="0" dirty="0">
                <a:solidFill>
                  <a:schemeClr val="bg1"/>
                </a:solidFill>
                <a:latin typeface="Arial" pitchFamily="34" charset="0"/>
                <a:cs typeface="Arial" pitchFamily="34" charset="0"/>
              </a:rPr>
              <a:t> EtherChannel and HSRP</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4.3.3 –</a:t>
            </a:r>
            <a:r>
              <a:rPr lang="en-US" baseline="0" dirty="0">
                <a:latin typeface="Arial" charset="0"/>
              </a:rPr>
              <a:t> </a:t>
            </a:r>
            <a:r>
              <a:rPr lang="en-US" sz="1200" dirty="0"/>
              <a:t>HSRP Configuration</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4.3.3 –</a:t>
            </a:r>
            <a:r>
              <a:rPr lang="en-US" baseline="0" dirty="0">
                <a:latin typeface="Arial" charset="0"/>
              </a:rPr>
              <a:t> </a:t>
            </a:r>
            <a:r>
              <a:rPr lang="en-US" sz="1200" dirty="0"/>
              <a:t>HSRP Configuration</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4.3.4 –</a:t>
            </a:r>
            <a:r>
              <a:rPr lang="en-US" baseline="0" dirty="0">
                <a:latin typeface="Arial" charset="0"/>
              </a:rPr>
              <a:t> </a:t>
            </a:r>
            <a:r>
              <a:rPr lang="en-US" sz="1200" dirty="0"/>
              <a:t>HSRP Troubleshooting</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4.3</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a:t>
            </a:r>
            <a:r>
              <a:rPr lang="en-US" sz="1200" dirty="0"/>
              <a:t>First Hop Redundancy Protocols</a:t>
            </a:r>
          </a:p>
          <a:p>
            <a:pPr>
              <a:lnSpc>
                <a:spcPct val="80000"/>
              </a:lnSpc>
              <a:buFontTx/>
              <a:buNone/>
            </a:pPr>
            <a:r>
              <a:rPr lang="en-US" dirty="0">
                <a:latin typeface="Arial" charset="0"/>
              </a:rPr>
              <a:t>4.3.4 –</a:t>
            </a:r>
            <a:r>
              <a:rPr lang="en-US" baseline="0" dirty="0">
                <a:latin typeface="Arial" charset="0"/>
              </a:rPr>
              <a:t> </a:t>
            </a:r>
            <a:r>
              <a:rPr lang="en-US" sz="1200" dirty="0"/>
              <a:t>HSRP Troubleshooting</a:t>
            </a:r>
            <a:endParaRPr lang="en-US" dirty="0"/>
          </a:p>
        </p:txBody>
      </p:sp>
    </p:spTree>
    <p:extLst>
      <p:ext uri="{BB962C8B-B14F-4D97-AF65-F5344CB8AC3E}">
        <p14:creationId xmlns:p14="http://schemas.microsoft.com/office/powerpoint/2010/main" val="189734539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34</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4: EtherChannel and HSRP</a:t>
            </a:r>
            <a:endParaRPr lang="en-GB" b="0" dirty="0"/>
          </a:p>
        </p:txBody>
      </p:sp>
    </p:spTree>
    <p:extLst>
      <p:ext uri="{BB962C8B-B14F-4D97-AF65-F5344CB8AC3E}">
        <p14:creationId xmlns:p14="http://schemas.microsoft.com/office/powerpoint/2010/main" val="263336524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4.4.1.3</a:t>
            </a:r>
            <a:r>
              <a:rPr lang="en-US" sz="1200" kern="1200" baseline="0" dirty="0">
                <a:solidFill>
                  <a:schemeClr val="tx1"/>
                </a:solidFill>
                <a:latin typeface="Arial" charset="0"/>
                <a:ea typeface="ＭＳ Ｐゴシック" charset="0"/>
                <a:cs typeface="ＭＳ Ｐゴシック" charset="0"/>
              </a:rPr>
              <a:t> - </a:t>
            </a:r>
            <a:r>
              <a:rPr lang="en-US" dirty="0">
                <a:latin typeface="Arial" charset="0"/>
              </a:rPr>
              <a:t>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37</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368471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4: EtherChannel and HSRP</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err="1">
                <a:solidFill>
                  <a:srgbClr val="D3D3D3"/>
                </a:solidFill>
              </a:rPr>
              <a:t>Presentation_ID</a:t>
            </a:r>
            <a:endParaRPr lang="en-US" sz="700" dirty="0">
              <a:solidFill>
                <a:srgbClr val="D3D3D3"/>
              </a:solidFill>
            </a:endParaRP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dirty="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4: EtherChannel and HSRP</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 </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4 - Sections &amp; Objectives</a:t>
            </a:r>
            <a:endParaRPr lang="en-US" dirty="0"/>
          </a:p>
        </p:txBody>
      </p:sp>
      <p:sp>
        <p:nvSpPr>
          <p:cNvPr id="4099" name="Rectangle 34"/>
          <p:cNvSpPr>
            <a:spLocks noGrp="1" noChangeArrowheads="1"/>
          </p:cNvSpPr>
          <p:nvPr>
            <p:ph idx="1"/>
          </p:nvPr>
        </p:nvSpPr>
        <p:spPr/>
        <p:txBody>
          <a:bodyPr>
            <a:normAutofit/>
          </a:bodyPr>
          <a:lstStyle/>
          <a:p>
            <a:r>
              <a:rPr lang="en-CA" smtClean="0"/>
              <a:t>4.1 Link Aggregation Concepts</a:t>
            </a:r>
          </a:p>
          <a:p>
            <a:r>
              <a:rPr lang="en-CA" smtClean="0"/>
              <a:t>Explain link aggregation operation in a switched LAN environment.</a:t>
            </a:r>
          </a:p>
          <a:p>
            <a:r>
              <a:rPr lang="en-CA" smtClean="0"/>
              <a:t>4.2 Link Aggregation Configuration</a:t>
            </a:r>
          </a:p>
          <a:p>
            <a:r>
              <a:rPr lang="en-CA" smtClean="0"/>
              <a:t>Implement link aggregation to improve performance on high-traffic switch links.</a:t>
            </a:r>
          </a:p>
          <a:p>
            <a:r>
              <a:rPr lang="en-CA" smtClean="0"/>
              <a:t>4.3 First Hop Redundancy Protocols</a:t>
            </a:r>
          </a:p>
          <a:p>
            <a:r>
              <a:rPr lang="en-CA" smtClean="0"/>
              <a:t>Implement HSRP to provide first hop redundancy.</a:t>
            </a:r>
            <a:endParaRPr lang="en-CA"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4.1 Link Aggregation Concepts</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 Aggregation Concepts</a:t>
            </a:r>
            <a:br>
              <a:rPr lang="en-US" sz="1800" smtClean="0"/>
            </a:br>
            <a:r>
              <a:rPr lang="en-US" sz="1800" smtClean="0"/>
              <a:t>Link Aggregation</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Introduction to Link Aggregation</a:t>
            </a:r>
          </a:p>
          <a:p>
            <a:r>
              <a:rPr lang="en-US" smtClean="0"/>
              <a:t>Links with higher bandwidth must be available between the access and distribution switches.</a:t>
            </a:r>
          </a:p>
          <a:p>
            <a:r>
              <a:rPr lang="en-US" smtClean="0"/>
              <a:t>Link aggregation combines a number of physical links between the switches to increase the overall bandwidth between two devices.</a:t>
            </a:r>
            <a:endParaRPr lang="en-US"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39546" y="3423173"/>
            <a:ext cx="3395691" cy="227424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Content Placeholder 1"/>
          <p:cNvSpPr txBox="1">
            <a:spLocks/>
          </p:cNvSpPr>
          <p:nvPr/>
        </p:nvSpPr>
        <p:spPr bwMode="auto">
          <a:xfrm>
            <a:off x="213110" y="3545114"/>
            <a:ext cx="4670390" cy="243170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smtClean="0"/>
              <a:t>However, by default, STP is enabled on Layer 2 devices such as switches. STP will block redundant links to prevent routing loops.</a:t>
            </a:r>
          </a:p>
          <a:p>
            <a:pPr lvl="1"/>
            <a:r>
              <a:rPr lang="en-US" kern="0" smtClean="0"/>
              <a:t>Solution: Implement EtherChannel</a:t>
            </a:r>
            <a:endParaRPr lang="en-US" kern="0" dirty="0"/>
          </a:p>
        </p:txBody>
      </p:sp>
    </p:spTree>
    <p:extLst>
      <p:ext uri="{BB962C8B-B14F-4D97-AF65-F5344CB8AC3E}">
        <p14:creationId xmlns:p14="http://schemas.microsoft.com/office/powerpoint/2010/main" val="2189958124"/>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 Aggregation Concepts</a:t>
            </a:r>
            <a:br>
              <a:rPr lang="en-US" sz="1800" smtClean="0"/>
            </a:br>
            <a:r>
              <a:rPr lang="en-US" sz="1800" smtClean="0"/>
              <a:t>Link Aggregation</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Advantages of EtherChannel</a:t>
            </a:r>
          </a:p>
          <a:p>
            <a:r>
              <a:rPr lang="en-US" smtClean="0"/>
              <a:t>Originally developed by Cisco as an inter switch technique of grouping several Fast Ethernet or Gigabit Ethernet ports into one logical channel. </a:t>
            </a:r>
          </a:p>
          <a:p>
            <a:r>
              <a:rPr lang="en-US" smtClean="0"/>
              <a:t>When configured, physical interfaces are bundled together into a virtual interface called a port channel interface.</a:t>
            </a:r>
            <a:endParaRPr lang="en-US" dirty="0"/>
          </a:p>
        </p:txBody>
      </p:sp>
      <p:sp>
        <p:nvSpPr>
          <p:cNvPr id="7" name="Content Placeholder 1"/>
          <p:cNvSpPr txBox="1">
            <a:spLocks/>
          </p:cNvSpPr>
          <p:nvPr/>
        </p:nvSpPr>
        <p:spPr bwMode="auto">
          <a:xfrm>
            <a:off x="213110" y="3462215"/>
            <a:ext cx="4670390" cy="342592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smtClean="0"/>
              <a:t>EtherChannel advantages:</a:t>
            </a:r>
          </a:p>
          <a:p>
            <a:pPr lvl="1"/>
            <a:r>
              <a:rPr lang="en-US" kern="0" smtClean="0"/>
              <a:t>Configuration tasks configured on port channel ensuring configuration consistency throughout the links.</a:t>
            </a:r>
          </a:p>
          <a:p>
            <a:pPr lvl="1"/>
            <a:r>
              <a:rPr lang="en-US" kern="0" smtClean="0"/>
              <a:t>Uses existing switch ports therefore no need to upgrade links/switch.</a:t>
            </a:r>
          </a:p>
          <a:p>
            <a:pPr lvl="1"/>
            <a:r>
              <a:rPr lang="en-US" kern="0" smtClean="0"/>
              <a:t>Load balancing occurs between EtherChannel bundled links. </a:t>
            </a:r>
          </a:p>
          <a:p>
            <a:pPr lvl="1"/>
            <a:r>
              <a:rPr lang="en-US" kern="0" smtClean="0"/>
              <a:t>EtherChannel works with STP.</a:t>
            </a:r>
            <a:endParaRPr lang="en-US" sz="1800" kern="0" dirty="0"/>
          </a:p>
        </p:txBody>
      </p:sp>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57634" y="3462215"/>
            <a:ext cx="3677603" cy="2235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720853746"/>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 Aggregation Concepts</a:t>
            </a:r>
            <a:br>
              <a:rPr lang="en-US" sz="1800" smtClean="0"/>
            </a:br>
            <a:r>
              <a:rPr lang="en-US" sz="1800" smtClean="0"/>
              <a:t>EtherChannel Operation</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Implementation Restrictions</a:t>
            </a:r>
          </a:p>
          <a:p>
            <a:r>
              <a:rPr lang="en-US" smtClean="0"/>
              <a:t>EtherChannel interface types cannot be mixed. for example, Fast Ethernet and Gigabit Ethernet cannot be mixed in a port channel.</a:t>
            </a:r>
          </a:p>
          <a:p>
            <a:r>
              <a:rPr lang="en-US" smtClean="0"/>
              <a:t>Up to 8 physical ports can be bundled together providing either up to 800 Mb/s (Fast EtherChannel) or 8 Gb/s (Gigabit EtherChannel)</a:t>
            </a:r>
          </a:p>
          <a:p>
            <a:r>
              <a:rPr lang="en-US" smtClean="0"/>
              <a:t>The Cisco IOS switch support up to six EtherChannels. </a:t>
            </a:r>
          </a:p>
          <a:p>
            <a:r>
              <a:rPr lang="en-US" smtClean="0"/>
              <a:t>Individual EtherChannel group member port configuration must be consistent on both devices. For example, if the physical ports of one side are configured as trunks, the physical ports of the other side must also be configured as trunks within the same native VLAN. </a:t>
            </a:r>
          </a:p>
          <a:p>
            <a:r>
              <a:rPr lang="en-US" smtClean="0"/>
              <a:t>Interfaces do not have to be physically contiguous, or on the same module.</a:t>
            </a:r>
          </a:p>
          <a:p>
            <a:r>
              <a:rPr lang="en-US" smtClean="0"/>
              <a:t>There are two main protocols used to help configure EtherChannels: Port Aggregation Protocol (PAgP) and Link Aggregation Control Protocol (LACP).</a:t>
            </a:r>
          </a:p>
          <a:p>
            <a:endParaRPr lang="en-US" dirty="0"/>
          </a:p>
        </p:txBody>
      </p:sp>
    </p:spTree>
    <p:extLst>
      <p:ext uri="{BB962C8B-B14F-4D97-AF65-F5344CB8AC3E}">
        <p14:creationId xmlns:p14="http://schemas.microsoft.com/office/powerpoint/2010/main" val="264897881"/>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 Aggregation Concepts</a:t>
            </a:r>
            <a:br>
              <a:rPr lang="en-US" sz="1800" smtClean="0"/>
            </a:br>
            <a:r>
              <a:rPr lang="en-US" sz="1800" smtClean="0"/>
              <a:t>EtherChannel Operation</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Port Aggregation Protocol</a:t>
            </a:r>
          </a:p>
          <a:p>
            <a:r>
              <a:rPr lang="en-US" smtClean="0"/>
              <a:t>Cisco-proprietary protocol used to negotiate the forming of a channel. </a:t>
            </a:r>
          </a:p>
          <a:p>
            <a:r>
              <a:rPr lang="en-US" smtClean="0"/>
              <a:t>PAgP sends packets every 30 seconds to check for configuration consistency and manages link additions and failures. </a:t>
            </a:r>
          </a:p>
          <a:p>
            <a:r>
              <a:rPr lang="en-US" smtClean="0"/>
              <a:t>PAgP supports three modes.</a:t>
            </a:r>
          </a:p>
          <a:p>
            <a:r>
              <a:rPr lang="en-US" smtClean="0"/>
              <a:t>Desirable – Port actively initiates negotiations with other interfaces by sending PAgP packets.</a:t>
            </a:r>
          </a:p>
          <a:p>
            <a:r>
              <a:rPr lang="en-US" smtClean="0"/>
              <a:t>Auto – Port passively negotiates state, but does not initiate PAgP negotiation.</a:t>
            </a:r>
          </a:p>
          <a:p>
            <a:r>
              <a:rPr lang="en-US" smtClean="0"/>
              <a:t>On – Creates a channel member without negotiation.</a:t>
            </a:r>
          </a:p>
          <a:p>
            <a:r>
              <a:rPr lang="en-US" smtClean="0"/>
              <a:t>The modes must be compatible on each side. For example, desirable - desirable or desirable – auto. Note that auto - auto will not created a bundle.</a:t>
            </a:r>
          </a:p>
          <a:p>
            <a:endParaRPr lang="en-US" smtClean="0"/>
          </a:p>
          <a:p>
            <a:endParaRPr lang="en-US" dirty="0"/>
          </a:p>
        </p:txBody>
      </p:sp>
    </p:spTree>
    <p:extLst>
      <p:ext uri="{BB962C8B-B14F-4D97-AF65-F5344CB8AC3E}">
        <p14:creationId xmlns:p14="http://schemas.microsoft.com/office/powerpoint/2010/main" val="1252747590"/>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Link Aggregation Concepts</a:t>
            </a:r>
            <a:br>
              <a:rPr lang="en-US" sz="1800" smtClean="0"/>
            </a:br>
            <a:r>
              <a:rPr lang="en-US" sz="1800" smtClean="0"/>
              <a:t>EtherChannel Operation</a:t>
            </a:r>
            <a:endParaRPr lang="en-US" dirty="0"/>
          </a:p>
        </p:txBody>
      </p:sp>
      <p:sp>
        <p:nvSpPr>
          <p:cNvPr id="2" name="Content Placeholder 1"/>
          <p:cNvSpPr>
            <a:spLocks noGrp="1"/>
          </p:cNvSpPr>
          <p:nvPr>
            <p:ph idx="1"/>
          </p:nvPr>
        </p:nvSpPr>
        <p:spPr>
          <a:xfrm>
            <a:off x="213109" y="1431236"/>
            <a:ext cx="8733677" cy="5034672"/>
          </a:xfrm>
        </p:spPr>
        <p:txBody>
          <a:bodyPr>
            <a:normAutofit/>
          </a:bodyPr>
          <a:lstStyle/>
          <a:p>
            <a:r>
              <a:rPr lang="en-US" smtClean="0"/>
              <a:t>Link Aggregation Control Protocol</a:t>
            </a:r>
          </a:p>
          <a:p>
            <a:r>
              <a:rPr lang="en-US" smtClean="0"/>
              <a:t>IEEE specification (802.3ad) protocol used to negotiate the forming of a channel with non-Cisco switches. </a:t>
            </a:r>
          </a:p>
          <a:p>
            <a:r>
              <a:rPr lang="en-US" smtClean="0"/>
              <a:t>PAgP sends packets every 30 seconds to check for configuration consistency and manages link additions and failures. </a:t>
            </a:r>
          </a:p>
          <a:p>
            <a:r>
              <a:rPr lang="en-US" smtClean="0"/>
              <a:t>PAgP supports three modes.</a:t>
            </a:r>
          </a:p>
          <a:p>
            <a:r>
              <a:rPr lang="en-US" smtClean="0"/>
              <a:t>Active – Port actively initiates negotiations with other interfaces by sending LACP packets.</a:t>
            </a:r>
          </a:p>
          <a:p>
            <a:r>
              <a:rPr lang="en-US" smtClean="0"/>
              <a:t>Passive – Port passively negotiates state, but does not initiate LACP negotiation.</a:t>
            </a:r>
          </a:p>
          <a:p>
            <a:r>
              <a:rPr lang="en-US" smtClean="0"/>
              <a:t>On – Creates a channel member without negotiation.</a:t>
            </a:r>
          </a:p>
          <a:p>
            <a:r>
              <a:rPr lang="en-US" smtClean="0"/>
              <a:t>The modes must be compatible on each side. For example, active – active or active – passive. Note that passive – passive will not created a bundle.</a:t>
            </a:r>
          </a:p>
          <a:p>
            <a:endParaRPr lang="en-US" smtClean="0"/>
          </a:p>
          <a:p>
            <a:endParaRPr lang="en-US" dirty="0"/>
          </a:p>
        </p:txBody>
      </p:sp>
    </p:spTree>
    <p:extLst>
      <p:ext uri="{BB962C8B-B14F-4D97-AF65-F5344CB8AC3E}">
        <p14:creationId xmlns:p14="http://schemas.microsoft.com/office/powerpoint/2010/main" val="847829729"/>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4.2 Link Aggregation Configuration</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Link Aggregation Configuration</a:t>
            </a:r>
            <a:br>
              <a:rPr lang="en-US" sz="1600" smtClean="0"/>
            </a:br>
            <a:r>
              <a:rPr lang="en-US" sz="1600" smtClean="0"/>
              <a:t>Configuring EtherChannel</a:t>
            </a:r>
            <a:endParaRPr lang="en-US" sz="2800" dirty="0"/>
          </a:p>
        </p:txBody>
      </p:sp>
      <p:sp>
        <p:nvSpPr>
          <p:cNvPr id="2" name="Content Placeholder 1"/>
          <p:cNvSpPr>
            <a:spLocks noGrp="1"/>
          </p:cNvSpPr>
          <p:nvPr>
            <p:ph idx="1"/>
          </p:nvPr>
        </p:nvSpPr>
        <p:spPr>
          <a:xfrm>
            <a:off x="193868" y="1232592"/>
            <a:ext cx="8733677" cy="5117966"/>
          </a:xfrm>
        </p:spPr>
        <p:txBody>
          <a:bodyPr>
            <a:normAutofit/>
          </a:bodyPr>
          <a:lstStyle/>
          <a:p>
            <a:r>
              <a:rPr lang="en-US" smtClean="0"/>
              <a:t>Configuration Guidelines</a:t>
            </a:r>
          </a:p>
          <a:p>
            <a:r>
              <a:rPr lang="en-US" smtClean="0"/>
              <a:t>EtherChannel support – Bundle interfaces must support EtherChannel.</a:t>
            </a:r>
          </a:p>
          <a:p>
            <a:r>
              <a:rPr lang="en-US" smtClean="0"/>
              <a:t>Speed and duplex - Configure all bundle interfaces with the same speed and in the same duplex mode.</a:t>
            </a:r>
          </a:p>
          <a:p>
            <a:r>
              <a:rPr lang="en-US" smtClean="0"/>
              <a:t>VLAN match – Assign all bundle interfaces to the same VLAN (unlikely) or configure the bundle as a trunk (most likely). </a:t>
            </a:r>
          </a:p>
          <a:p>
            <a:r>
              <a:rPr lang="en-US" smtClean="0"/>
              <a:t>Range of VLANs – A trunking EtherChannel must allow the same VLAN range otherwise the interfaces do not form an EtherChannel, even when set to auto or desirable mode.</a:t>
            </a:r>
            <a:endParaRPr lang="en-US" dirty="0"/>
          </a:p>
        </p:txBody>
      </p:sp>
    </p:spTree>
    <p:extLst>
      <p:ext uri="{BB962C8B-B14F-4D97-AF65-F5344CB8AC3E}">
        <p14:creationId xmlns:p14="http://schemas.microsoft.com/office/powerpoint/2010/main" val="339301441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Link Aggregation Configuration</a:t>
            </a:r>
            <a:br>
              <a:rPr lang="en-US" sz="1600" smtClean="0"/>
            </a:br>
            <a:r>
              <a:rPr lang="en-US" sz="1600" smtClean="0"/>
              <a:t>Configuring EtherChannel</a:t>
            </a:r>
            <a:endParaRPr lang="en-US" sz="2800" dirty="0"/>
          </a:p>
        </p:txBody>
      </p:sp>
      <p:sp>
        <p:nvSpPr>
          <p:cNvPr id="2" name="Content Placeholder 1"/>
          <p:cNvSpPr>
            <a:spLocks noGrp="1"/>
          </p:cNvSpPr>
          <p:nvPr>
            <p:ph idx="1"/>
          </p:nvPr>
        </p:nvSpPr>
        <p:spPr>
          <a:xfrm>
            <a:off x="193868" y="1232592"/>
            <a:ext cx="8733677" cy="5117966"/>
          </a:xfrm>
        </p:spPr>
        <p:txBody>
          <a:bodyPr>
            <a:normAutofit/>
          </a:bodyPr>
          <a:lstStyle/>
          <a:p>
            <a:r>
              <a:rPr lang="en-US" smtClean="0"/>
              <a:t>Configuring LACP Interfaces on S1</a:t>
            </a:r>
          </a:p>
          <a:p>
            <a:endParaRPr lang="en-US" dirty="0"/>
          </a:p>
        </p:txBody>
      </p:sp>
      <p:sp>
        <p:nvSpPr>
          <p:cNvPr id="3" name="TextBox 2"/>
          <p:cNvSpPr txBox="1"/>
          <p:nvPr/>
        </p:nvSpPr>
        <p:spPr>
          <a:xfrm>
            <a:off x="510642" y="1676400"/>
            <a:ext cx="8180445" cy="3914918"/>
          </a:xfrm>
          <a:prstGeom prst="rect">
            <a:avLst/>
          </a:prstGeom>
          <a:noFill/>
          <a:ln>
            <a:solidFill>
              <a:schemeClr val="tx1"/>
            </a:solidFill>
          </a:ln>
        </p:spPr>
        <p:txBody>
          <a:bodyPr wrap="none" rtlCol="0">
            <a:normAutofit/>
          </a:bodyPr>
          <a:lstStyle/>
          <a:p>
            <a:pPr algn="l"/>
            <a:r>
              <a:rPr lang="en-US" sz="1200" smtClean="0">
                <a:latin typeface="Courier New" panose="02070309020205020404" pitchFamily="49" charset="0"/>
                <a:cs typeface="Courier New" panose="02070309020205020404" pitchFamily="49" charset="0"/>
              </a:rPr>
              <a:t>S1(config)# interface range fa0/1 - 2</a:t>
            </a:r>
          </a:p>
          <a:p>
            <a:pPr algn="l"/>
            <a:r>
              <a:rPr lang="en-US" sz="1200" smtClean="0">
                <a:latin typeface="Courier New" panose="02070309020205020404" pitchFamily="49" charset="0"/>
                <a:cs typeface="Courier New" panose="02070309020205020404" pitchFamily="49" charset="0"/>
              </a:rPr>
              <a:t>S1(config-if-range)# speed 100</a:t>
            </a:r>
          </a:p>
          <a:p>
            <a:pPr algn="l"/>
            <a:r>
              <a:rPr lang="en-US" sz="1200" smtClean="0">
                <a:latin typeface="Courier New" panose="02070309020205020404" pitchFamily="49" charset="0"/>
                <a:cs typeface="Courier New" panose="02070309020205020404" pitchFamily="49" charset="0"/>
              </a:rPr>
              <a:t>S1(config-if-range)# duplex full</a:t>
            </a:r>
          </a:p>
          <a:p>
            <a:pPr algn="l"/>
            <a:r>
              <a:rPr lang="en-US" sz="1200" smtClean="0">
                <a:latin typeface="Courier New" panose="02070309020205020404" pitchFamily="49" charset="0"/>
                <a:cs typeface="Courier New" panose="02070309020205020404" pitchFamily="49" charset="0"/>
              </a:rPr>
              <a:t>S1(config-if-range)# channel-group 1 mode active</a:t>
            </a:r>
          </a:p>
          <a:p>
            <a:pPr algn="l"/>
            <a:r>
              <a:rPr lang="en-US" sz="1200" smtClean="0">
                <a:latin typeface="Courier New" panose="02070309020205020404" pitchFamily="49" charset="0"/>
                <a:cs typeface="Courier New" panose="02070309020205020404" pitchFamily="49" charset="0"/>
              </a:rPr>
              <a:t>S1(config-if-range)# shutdown</a:t>
            </a:r>
          </a:p>
          <a:p>
            <a:pPr algn="l"/>
            <a:r>
              <a:rPr lang="en-US" sz="1200" smtClean="0">
                <a:latin typeface="Courier New" panose="02070309020205020404" pitchFamily="49" charset="0"/>
                <a:cs typeface="Courier New" panose="02070309020205020404" pitchFamily="49" charset="0"/>
              </a:rPr>
              <a:t>%LINK-5-CHANGED: Interface FastEthernet0/1, changed state to administratively down</a:t>
            </a:r>
          </a:p>
          <a:p>
            <a:pPr algn="l"/>
            <a:r>
              <a:rPr lang="en-US" sz="1200" smtClean="0">
                <a:latin typeface="Courier New" panose="02070309020205020404" pitchFamily="49" charset="0"/>
                <a:cs typeface="Courier New" panose="02070309020205020404" pitchFamily="49" charset="0"/>
              </a:rPr>
              <a:t>%LINK-5-CHANGED: Interface FastEthernet0/2, changed state to administratively down</a:t>
            </a:r>
          </a:p>
          <a:p>
            <a:pPr algn="l"/>
            <a:r>
              <a:rPr lang="en-US" sz="1200" smtClean="0">
                <a:latin typeface="Courier New" panose="02070309020205020404" pitchFamily="49" charset="0"/>
                <a:cs typeface="Courier New" panose="02070309020205020404" pitchFamily="49" charset="0"/>
              </a:rPr>
              <a:t>S1(config-if-range)# exit</a:t>
            </a:r>
          </a:p>
          <a:p>
            <a:pPr algn="l"/>
            <a:r>
              <a:rPr lang="en-US" sz="1200" smtClean="0">
                <a:latin typeface="Courier New" panose="02070309020205020404" pitchFamily="49" charset="0"/>
                <a:cs typeface="Courier New" panose="02070309020205020404" pitchFamily="49" charset="0"/>
              </a:rPr>
              <a:t>S1(config)#</a:t>
            </a:r>
          </a:p>
          <a:p>
            <a:pPr algn="l"/>
            <a:r>
              <a:rPr lang="en-US" sz="1200" smtClean="0">
                <a:latin typeface="Courier New" panose="02070309020205020404" pitchFamily="49" charset="0"/>
                <a:cs typeface="Courier New" panose="02070309020205020404" pitchFamily="49" charset="0"/>
              </a:rPr>
              <a:t>S1(config)# interface port-channel 1</a:t>
            </a:r>
          </a:p>
          <a:p>
            <a:pPr algn="l"/>
            <a:r>
              <a:rPr lang="en-US" sz="1200" smtClean="0">
                <a:latin typeface="Courier New" panose="02070309020205020404" pitchFamily="49" charset="0"/>
                <a:cs typeface="Courier New" panose="02070309020205020404" pitchFamily="49" charset="0"/>
              </a:rPr>
              <a:t>S1(config-if)# switchport mode trunk</a:t>
            </a:r>
          </a:p>
          <a:p>
            <a:pPr algn="l"/>
            <a:r>
              <a:rPr lang="en-US" sz="1200" smtClean="0">
                <a:latin typeface="Courier New" panose="02070309020205020404" pitchFamily="49" charset="0"/>
                <a:cs typeface="Courier New" panose="02070309020205020404" pitchFamily="49" charset="0"/>
              </a:rPr>
              <a:t>S1(config-if)# switchport trunk  native vlan 99</a:t>
            </a:r>
          </a:p>
          <a:p>
            <a:pPr algn="l"/>
            <a:r>
              <a:rPr lang="en-US" sz="1200" smtClean="0">
                <a:latin typeface="Courier New" panose="02070309020205020404" pitchFamily="49" charset="0"/>
                <a:cs typeface="Courier New" panose="02070309020205020404" pitchFamily="49" charset="0"/>
              </a:rPr>
              <a:t>S1(config-if)# switchport trunk allowed vlan 2,20,99</a:t>
            </a:r>
          </a:p>
          <a:p>
            <a:pPr algn="l"/>
            <a:r>
              <a:rPr lang="en-US" sz="1200" smtClean="0">
                <a:latin typeface="Courier New" panose="02070309020205020404" pitchFamily="49" charset="0"/>
                <a:cs typeface="Courier New" panose="02070309020205020404" pitchFamily="49" charset="0"/>
              </a:rPr>
              <a:t>S1(config-if)# exit</a:t>
            </a:r>
          </a:p>
          <a:p>
            <a:pPr algn="l"/>
            <a:r>
              <a:rPr lang="en-US" sz="1200" smtClean="0">
                <a:latin typeface="Courier New" panose="02070309020205020404" pitchFamily="49" charset="0"/>
                <a:cs typeface="Courier New" panose="02070309020205020404" pitchFamily="49" charset="0"/>
              </a:rPr>
              <a:t>S1(config)#</a:t>
            </a:r>
          </a:p>
          <a:p>
            <a:pPr algn="l"/>
            <a:r>
              <a:rPr lang="en-US" sz="1200" smtClean="0">
                <a:latin typeface="Courier New" panose="02070309020205020404" pitchFamily="49" charset="0"/>
                <a:cs typeface="Courier New" panose="02070309020205020404" pitchFamily="49" charset="0"/>
              </a:rPr>
              <a:t>S1(config)# interface range fa0/1 - 2</a:t>
            </a:r>
          </a:p>
          <a:p>
            <a:pPr algn="l"/>
            <a:r>
              <a:rPr lang="en-US" sz="1200" smtClean="0">
                <a:latin typeface="Courier New" panose="02070309020205020404" pitchFamily="49" charset="0"/>
                <a:cs typeface="Courier New" panose="02070309020205020404" pitchFamily="49" charset="0"/>
              </a:rPr>
              <a:t>S1(config-if-range)# no shut</a:t>
            </a:r>
          </a:p>
          <a:p>
            <a:pPr algn="l"/>
            <a:r>
              <a:rPr lang="en-US" sz="1200" smtClean="0">
                <a:latin typeface="Courier New" panose="02070309020205020404" pitchFamily="49" charset="0"/>
                <a:cs typeface="Courier New" panose="02070309020205020404" pitchFamily="49" charset="0"/>
              </a:rPr>
              <a:t>%LINK-5-CHANGED: Interface FastEthernet0/1, changed state to down</a:t>
            </a:r>
          </a:p>
          <a:p>
            <a:pPr algn="l"/>
            <a:r>
              <a:rPr lang="en-US" sz="1200" smtClean="0">
                <a:latin typeface="Courier New" panose="02070309020205020404" pitchFamily="49" charset="0"/>
                <a:cs typeface="Courier New" panose="02070309020205020404" pitchFamily="49" charset="0"/>
              </a:rPr>
              <a:t>%LINEPROTO-5-UPDOWN: Line protocol on Interface FastEthernet0/1, changed state to down</a:t>
            </a:r>
          </a:p>
          <a:p>
            <a:pPr algn="l"/>
            <a:r>
              <a:rPr lang="en-US" sz="1200" smtClean="0">
                <a:latin typeface="Courier New" panose="02070309020205020404" pitchFamily="49" charset="0"/>
                <a:cs typeface="Courier New" panose="02070309020205020404" pitchFamily="49" charset="0"/>
              </a:rPr>
              <a:t>%LINK-5-CHANGED: Interface FastEthernet0/2, changed state to down</a:t>
            </a:r>
          </a:p>
          <a:p>
            <a:pPr algn="l"/>
            <a:r>
              <a:rPr lang="en-US" sz="1200" smtClean="0">
                <a:latin typeface="Courier New" panose="02070309020205020404" pitchFamily="49" charset="0"/>
                <a:cs typeface="Courier New" panose="02070309020205020404" pitchFamily="49" charset="0"/>
              </a:rPr>
              <a:t>%LINEPROTO-5-UPDOWN: Line protocol on Interface FastEthernet0/2, changed state to down</a:t>
            </a:r>
          </a:p>
          <a:p>
            <a:pPr algn="l"/>
            <a:r>
              <a:rPr lang="en-US" sz="1200" smtClean="0">
                <a:latin typeface="Courier New" panose="02070309020205020404" pitchFamily="49" charset="0"/>
                <a:cs typeface="Courier New" panose="02070309020205020404" pitchFamily="49" charset="0"/>
              </a:rPr>
              <a:t>Creating a port-channel interface Port-channel 1</a:t>
            </a:r>
          </a:p>
          <a:p>
            <a:pPr algn="l"/>
            <a:r>
              <a:rPr lang="en-US" sz="1200" smtClean="0">
                <a:latin typeface="Courier New" panose="02070309020205020404" pitchFamily="49" charset="0"/>
                <a:cs typeface="Courier New" panose="02070309020205020404" pitchFamily="49" charset="0"/>
              </a:rPr>
              <a:t>S1(config-if-range)#</a:t>
            </a:r>
            <a:endParaRPr lang="en-US" sz="1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406004645"/>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4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9</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Link Aggregation Configuration</a:t>
            </a:r>
            <a:br>
              <a:rPr lang="en-US" sz="1600" smtClean="0"/>
            </a:br>
            <a:r>
              <a:rPr lang="en-US" sz="1600" smtClean="0"/>
              <a:t>Configuring EtherChannel</a:t>
            </a:r>
            <a:endParaRPr lang="en-US" sz="2800" dirty="0"/>
          </a:p>
        </p:txBody>
      </p:sp>
      <p:sp>
        <p:nvSpPr>
          <p:cNvPr id="2" name="Content Placeholder 1"/>
          <p:cNvSpPr>
            <a:spLocks noGrp="1"/>
          </p:cNvSpPr>
          <p:nvPr>
            <p:ph idx="1"/>
          </p:nvPr>
        </p:nvSpPr>
        <p:spPr>
          <a:xfrm>
            <a:off x="193868" y="1232592"/>
            <a:ext cx="8733677" cy="5117966"/>
          </a:xfrm>
        </p:spPr>
        <p:txBody>
          <a:bodyPr>
            <a:normAutofit/>
          </a:bodyPr>
          <a:lstStyle/>
          <a:p>
            <a:r>
              <a:rPr lang="en-US" smtClean="0"/>
              <a:t>Configuring LACP Interfaces on S2</a:t>
            </a:r>
          </a:p>
          <a:p>
            <a:endParaRPr lang="en-US" dirty="0"/>
          </a:p>
        </p:txBody>
      </p:sp>
      <p:sp>
        <p:nvSpPr>
          <p:cNvPr id="3" name="TextBox 2"/>
          <p:cNvSpPr txBox="1"/>
          <p:nvPr/>
        </p:nvSpPr>
        <p:spPr>
          <a:xfrm>
            <a:off x="510642" y="1676400"/>
            <a:ext cx="7994496" cy="4579715"/>
          </a:xfrm>
          <a:prstGeom prst="rect">
            <a:avLst/>
          </a:prstGeom>
          <a:noFill/>
          <a:ln>
            <a:solidFill>
              <a:schemeClr val="tx1"/>
            </a:solidFill>
          </a:ln>
        </p:spPr>
        <p:txBody>
          <a:bodyPr wrap="none" rtlCol="0">
            <a:normAutofit/>
          </a:bodyPr>
          <a:lstStyle/>
          <a:p>
            <a:pPr algn="l"/>
            <a:r>
              <a:rPr lang="en-US" sz="1200" smtClean="0">
                <a:latin typeface="Courier New" panose="02070309020205020404" pitchFamily="49" charset="0"/>
                <a:cs typeface="Courier New" panose="02070309020205020404" pitchFamily="49" charset="0"/>
              </a:rPr>
              <a:t>S2(config)# interface range fa0/1 - 2</a:t>
            </a:r>
          </a:p>
          <a:p>
            <a:pPr algn="l"/>
            <a:r>
              <a:rPr lang="en-US" sz="1200" smtClean="0">
                <a:latin typeface="Courier New" panose="02070309020205020404" pitchFamily="49" charset="0"/>
                <a:cs typeface="Courier New" panose="02070309020205020404" pitchFamily="49" charset="0"/>
              </a:rPr>
              <a:t>S2(config-if-range)# speed 100</a:t>
            </a:r>
          </a:p>
          <a:p>
            <a:pPr algn="l"/>
            <a:r>
              <a:rPr lang="en-US" sz="1200" smtClean="0">
                <a:latin typeface="Courier New" panose="02070309020205020404" pitchFamily="49" charset="0"/>
                <a:cs typeface="Courier New" panose="02070309020205020404" pitchFamily="49" charset="0"/>
              </a:rPr>
              <a:t>S2(config-if-range)# duplex full</a:t>
            </a:r>
          </a:p>
          <a:p>
            <a:pPr algn="l"/>
            <a:r>
              <a:rPr lang="en-US" sz="1200" smtClean="0">
                <a:latin typeface="Courier New" panose="02070309020205020404" pitchFamily="49" charset="0"/>
                <a:cs typeface="Courier New" panose="02070309020205020404" pitchFamily="49" charset="0"/>
              </a:rPr>
              <a:t>S2(config-if-range)# channel-group 1 mode active</a:t>
            </a:r>
          </a:p>
          <a:p>
            <a:pPr algn="l"/>
            <a:r>
              <a:rPr lang="en-US" sz="1200" smtClean="0">
                <a:latin typeface="Courier New" panose="02070309020205020404" pitchFamily="49" charset="0"/>
                <a:cs typeface="Courier New" panose="02070309020205020404" pitchFamily="49" charset="0"/>
              </a:rPr>
              <a:t>S2(config-if-range)# shutdown</a:t>
            </a:r>
          </a:p>
          <a:p>
            <a:pPr algn="l"/>
            <a:r>
              <a:rPr lang="en-US" sz="1200" smtClean="0">
                <a:latin typeface="Courier New" panose="02070309020205020404" pitchFamily="49" charset="0"/>
                <a:cs typeface="Courier New" panose="02070309020205020404" pitchFamily="49" charset="0"/>
              </a:rPr>
              <a:t>%LINK-5-CHANGED: Interface FastEthernet0/1, changed state to administratively down</a:t>
            </a:r>
          </a:p>
          <a:p>
            <a:pPr algn="l"/>
            <a:r>
              <a:rPr lang="en-US" sz="1200" smtClean="0">
                <a:latin typeface="Courier New" panose="02070309020205020404" pitchFamily="49" charset="0"/>
                <a:cs typeface="Courier New" panose="02070309020205020404" pitchFamily="49" charset="0"/>
              </a:rPr>
              <a:t>%LINK-5-CHANGED: Interface FastEthernet0/2, changed state to administratively down</a:t>
            </a:r>
          </a:p>
          <a:p>
            <a:pPr algn="l"/>
            <a:r>
              <a:rPr lang="en-US" sz="1200" smtClean="0">
                <a:latin typeface="Courier New" panose="02070309020205020404" pitchFamily="49" charset="0"/>
                <a:cs typeface="Courier New" panose="02070309020205020404" pitchFamily="49" charset="0"/>
              </a:rPr>
              <a:t>S2(config-if-range)# exit</a:t>
            </a:r>
          </a:p>
          <a:p>
            <a:pPr algn="l"/>
            <a:r>
              <a:rPr lang="en-US" sz="1200" smtClean="0">
                <a:latin typeface="Courier New" panose="02070309020205020404" pitchFamily="49" charset="0"/>
                <a:cs typeface="Courier New" panose="02070309020205020404" pitchFamily="49" charset="0"/>
              </a:rPr>
              <a:t>S2(config)#</a:t>
            </a:r>
          </a:p>
          <a:p>
            <a:pPr algn="l"/>
            <a:r>
              <a:rPr lang="en-US" sz="1200" smtClean="0">
                <a:latin typeface="Courier New" panose="02070309020205020404" pitchFamily="49" charset="0"/>
                <a:cs typeface="Courier New" panose="02070309020205020404" pitchFamily="49" charset="0"/>
              </a:rPr>
              <a:t>S2(config)# interface port-channel 1</a:t>
            </a:r>
          </a:p>
          <a:p>
            <a:pPr algn="l"/>
            <a:r>
              <a:rPr lang="en-US" sz="1200" smtClean="0">
                <a:latin typeface="Courier New" panose="02070309020205020404" pitchFamily="49" charset="0"/>
                <a:cs typeface="Courier New" panose="02070309020205020404" pitchFamily="49" charset="0"/>
              </a:rPr>
              <a:t>S2(config-if)# switchport mode trunk</a:t>
            </a:r>
          </a:p>
          <a:p>
            <a:pPr algn="l"/>
            <a:r>
              <a:rPr lang="en-US" sz="1200" smtClean="0">
                <a:latin typeface="Courier New" panose="02070309020205020404" pitchFamily="49" charset="0"/>
                <a:cs typeface="Courier New" panose="02070309020205020404" pitchFamily="49" charset="0"/>
              </a:rPr>
              <a:t>S2(config-if)# switchport trunk  native vlan 99</a:t>
            </a:r>
          </a:p>
          <a:p>
            <a:pPr algn="l"/>
            <a:r>
              <a:rPr lang="en-US" sz="1200" smtClean="0">
                <a:latin typeface="Courier New" panose="02070309020205020404" pitchFamily="49" charset="0"/>
                <a:cs typeface="Courier New" panose="02070309020205020404" pitchFamily="49" charset="0"/>
              </a:rPr>
              <a:t>S2(config-if)# switchport trunk allowed vlan 2,20,99</a:t>
            </a:r>
          </a:p>
          <a:p>
            <a:pPr algn="l"/>
            <a:r>
              <a:rPr lang="en-US" sz="1200" smtClean="0">
                <a:latin typeface="Courier New" panose="02070309020205020404" pitchFamily="49" charset="0"/>
                <a:cs typeface="Courier New" panose="02070309020205020404" pitchFamily="49" charset="0"/>
              </a:rPr>
              <a:t>S2(config-if)# exit</a:t>
            </a:r>
          </a:p>
          <a:p>
            <a:pPr algn="l"/>
            <a:r>
              <a:rPr lang="en-US" sz="1200" smtClean="0">
                <a:latin typeface="Courier New" panose="02070309020205020404" pitchFamily="49" charset="0"/>
                <a:cs typeface="Courier New" panose="02070309020205020404" pitchFamily="49" charset="0"/>
              </a:rPr>
              <a:t>S2(config)#</a:t>
            </a:r>
          </a:p>
          <a:p>
            <a:pPr algn="l"/>
            <a:r>
              <a:rPr lang="en-US" sz="1200" smtClean="0">
                <a:latin typeface="Courier New" panose="02070309020205020404" pitchFamily="49" charset="0"/>
                <a:cs typeface="Courier New" panose="02070309020205020404" pitchFamily="49" charset="0"/>
              </a:rPr>
              <a:t>S2(config)# interface range fa0/1 - 2</a:t>
            </a:r>
          </a:p>
          <a:p>
            <a:pPr algn="l"/>
            <a:r>
              <a:rPr lang="en-US" sz="1200" smtClean="0">
                <a:latin typeface="Courier New" panose="02070309020205020404" pitchFamily="49" charset="0"/>
                <a:cs typeface="Courier New" panose="02070309020205020404" pitchFamily="49" charset="0"/>
              </a:rPr>
              <a:t>S2(config-if-range)# no shut</a:t>
            </a:r>
          </a:p>
          <a:p>
            <a:pPr algn="l"/>
            <a:r>
              <a:rPr lang="en-US" sz="1200" smtClean="0">
                <a:latin typeface="Courier New" panose="02070309020205020404" pitchFamily="49" charset="0"/>
                <a:cs typeface="Courier New" panose="02070309020205020404" pitchFamily="49" charset="0"/>
              </a:rPr>
              <a:t>S2(config-if-range)#</a:t>
            </a:r>
          </a:p>
          <a:p>
            <a:pPr algn="l"/>
            <a:r>
              <a:rPr lang="en-US" sz="1200" smtClean="0">
                <a:latin typeface="Courier New" panose="02070309020205020404" pitchFamily="49" charset="0"/>
                <a:cs typeface="Courier New" panose="02070309020205020404" pitchFamily="49" charset="0"/>
              </a:rPr>
              <a:t>%LINK-5-CHANGED: Interface FastEthernet0/1, changed state to up</a:t>
            </a:r>
          </a:p>
          <a:p>
            <a:pPr algn="l"/>
            <a:r>
              <a:rPr lang="en-US" sz="1200" smtClean="0">
                <a:latin typeface="Courier New" panose="02070309020205020404" pitchFamily="49" charset="0"/>
                <a:cs typeface="Courier New" panose="02070309020205020404" pitchFamily="49" charset="0"/>
              </a:rPr>
              <a:t>%LINEPROTO-5-UPDOWN: Line protocol on Interface FastEthernet0/1, changed state to up</a:t>
            </a:r>
          </a:p>
          <a:p>
            <a:pPr algn="l"/>
            <a:r>
              <a:rPr lang="en-US" sz="1200" smtClean="0">
                <a:latin typeface="Courier New" panose="02070309020205020404" pitchFamily="49" charset="0"/>
                <a:cs typeface="Courier New" panose="02070309020205020404" pitchFamily="49" charset="0"/>
              </a:rPr>
              <a:t>%LINK-5-CHANGED: Interface FastEthernet0/2, changed state to up</a:t>
            </a:r>
          </a:p>
          <a:p>
            <a:pPr algn="l"/>
            <a:r>
              <a:rPr lang="en-US" sz="1200" smtClean="0">
                <a:latin typeface="Courier New" panose="02070309020205020404" pitchFamily="49" charset="0"/>
                <a:cs typeface="Courier New" panose="02070309020205020404" pitchFamily="49" charset="0"/>
              </a:rPr>
              <a:t>%LINEPROTO-5-UPDOWN: Line protocol on Interface FastEthernet0/2, changed state to up</a:t>
            </a:r>
          </a:p>
          <a:p>
            <a:pPr algn="l"/>
            <a:r>
              <a:rPr lang="en-US" sz="1200" smtClean="0">
                <a:latin typeface="Courier New" panose="02070309020205020404" pitchFamily="49" charset="0"/>
                <a:cs typeface="Courier New" panose="02070309020205020404" pitchFamily="49" charset="0"/>
              </a:rPr>
              <a:t>Creating a port-channel interface Port-channel 1</a:t>
            </a:r>
          </a:p>
          <a:p>
            <a:pPr algn="l"/>
            <a:endParaRPr lang="en-US" sz="1200" smtClean="0">
              <a:latin typeface="Courier New" panose="02070309020205020404" pitchFamily="49" charset="0"/>
              <a:cs typeface="Courier New" panose="02070309020205020404" pitchFamily="49" charset="0"/>
            </a:endParaRPr>
          </a:p>
          <a:p>
            <a:pPr algn="l"/>
            <a:r>
              <a:rPr lang="en-US" sz="1200" smtClean="0">
                <a:latin typeface="Courier New" panose="02070309020205020404" pitchFamily="49" charset="0"/>
                <a:cs typeface="Courier New" panose="02070309020205020404" pitchFamily="49" charset="0"/>
              </a:rPr>
              <a:t>&lt;OUTPUT OMITTED) </a:t>
            </a:r>
          </a:p>
          <a:p>
            <a:pPr algn="l"/>
            <a:endParaRPr lang="en-US" sz="1200" smtClean="0">
              <a:latin typeface="Courier New" panose="02070309020205020404" pitchFamily="49" charset="0"/>
              <a:cs typeface="Courier New" panose="02070309020205020404" pitchFamily="49" charset="0"/>
            </a:endParaRPr>
          </a:p>
          <a:p>
            <a:pPr algn="l"/>
            <a:r>
              <a:rPr lang="en-US" sz="1200" smtClean="0">
                <a:latin typeface="Courier New" panose="02070309020205020404" pitchFamily="49" charset="0"/>
                <a:cs typeface="Courier New" panose="02070309020205020404" pitchFamily="49" charset="0"/>
              </a:rPr>
              <a:t>%LINEPROTO-5-UPDOWN: Line protocol on Interface Port-channel 1, changed state to up</a:t>
            </a:r>
            <a:endParaRPr lang="en-US" sz="12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294093945"/>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Link Aggregation Configuration</a:t>
            </a:r>
            <a:br>
              <a:rPr lang="en-US" sz="1600" smtClean="0"/>
            </a:br>
            <a:r>
              <a:rPr lang="en-US" sz="1600" smtClean="0"/>
              <a:t>Verifying and Troubleshooting EtherChannel</a:t>
            </a:r>
            <a:endParaRPr lang="en-US" sz="2800" dirty="0"/>
          </a:p>
        </p:txBody>
      </p:sp>
      <p:sp>
        <p:nvSpPr>
          <p:cNvPr id="2" name="Content Placeholder 1"/>
          <p:cNvSpPr>
            <a:spLocks noGrp="1"/>
          </p:cNvSpPr>
          <p:nvPr>
            <p:ph idx="1"/>
          </p:nvPr>
        </p:nvSpPr>
        <p:spPr>
          <a:xfrm>
            <a:off x="193868" y="1232592"/>
            <a:ext cx="8581831" cy="5117966"/>
          </a:xfrm>
        </p:spPr>
        <p:txBody>
          <a:bodyPr>
            <a:normAutofit/>
          </a:bodyPr>
          <a:lstStyle/>
          <a:p>
            <a:r>
              <a:rPr lang="en-US" smtClean="0"/>
              <a:t>Verifying EtherChannel</a:t>
            </a:r>
          </a:p>
          <a:p>
            <a:r>
              <a:rPr lang="en-US" smtClean="0"/>
              <a:t>Use show interfaces port-channel number to display general status information of the port channel. </a:t>
            </a:r>
          </a:p>
          <a:p>
            <a:r>
              <a:rPr lang="en-US" smtClean="0"/>
              <a:t>Use the show etherchannel port-channel command to display information about a specific port channel interface. </a:t>
            </a:r>
          </a:p>
          <a:p>
            <a:r>
              <a:rPr lang="en-US" smtClean="0"/>
              <a:t>Use the show interfaces etherchannel command to provide information about the role of the interface in the EtherChannel.</a:t>
            </a:r>
          </a:p>
          <a:p>
            <a:pPr lvl="1"/>
            <a:endParaRPr lang="en-US" dirty="0"/>
          </a:p>
        </p:txBody>
      </p:sp>
      <p:sp>
        <p:nvSpPr>
          <p:cNvPr id="4" name="TextBox 3"/>
          <p:cNvSpPr txBox="1"/>
          <p:nvPr/>
        </p:nvSpPr>
        <p:spPr>
          <a:xfrm>
            <a:off x="3771900" y="3872354"/>
            <a:ext cx="5270500" cy="2848472"/>
          </a:xfrm>
          <a:prstGeom prst="rect">
            <a:avLst/>
          </a:prstGeom>
          <a:noFill/>
          <a:ln>
            <a:solidFill>
              <a:schemeClr val="tx1"/>
            </a:solidFill>
          </a:ln>
        </p:spPr>
        <p:txBody>
          <a:bodyPr wrap="square" rtlCol="0">
            <a:normAutofit/>
          </a:bodyPr>
          <a:lstStyle/>
          <a:p>
            <a:pPr algn="l"/>
            <a:r>
              <a:rPr lang="en-US" sz="1100" smtClean="0">
                <a:latin typeface="Courier New" panose="02070309020205020404" pitchFamily="49" charset="0"/>
                <a:cs typeface="Courier New" panose="02070309020205020404" pitchFamily="49" charset="0"/>
              </a:rPr>
              <a:t>S1# show etherchannel summary </a:t>
            </a:r>
          </a:p>
          <a:p>
            <a:pPr algn="l"/>
            <a:r>
              <a:rPr lang="en-US" sz="1100" smtClean="0">
                <a:latin typeface="Courier New" panose="02070309020205020404" pitchFamily="49" charset="0"/>
                <a:cs typeface="Courier New" panose="02070309020205020404" pitchFamily="49" charset="0"/>
              </a:rPr>
              <a:t>Flags:  D - down        P - in port-channel</a:t>
            </a:r>
          </a:p>
          <a:p>
            <a:pPr algn="l"/>
            <a:r>
              <a:rPr lang="en-US" sz="1100" smtClean="0">
                <a:latin typeface="Courier New" panose="02070309020205020404" pitchFamily="49" charset="0"/>
                <a:cs typeface="Courier New" panose="02070309020205020404" pitchFamily="49" charset="0"/>
              </a:rPr>
              <a:t>        I - stand-alone s - suspended</a:t>
            </a:r>
          </a:p>
          <a:p>
            <a:pPr algn="l"/>
            <a:r>
              <a:rPr lang="en-US" sz="1100" smtClean="0">
                <a:latin typeface="Courier New" panose="02070309020205020404" pitchFamily="49" charset="0"/>
                <a:cs typeface="Courier New" panose="02070309020205020404" pitchFamily="49" charset="0"/>
              </a:rPr>
              <a:t>        H - Hot-standby (LACP only)</a:t>
            </a:r>
          </a:p>
          <a:p>
            <a:pPr algn="l"/>
            <a:r>
              <a:rPr lang="en-US" sz="1100" smtClean="0">
                <a:latin typeface="Courier New" panose="02070309020205020404" pitchFamily="49" charset="0"/>
                <a:cs typeface="Courier New" panose="02070309020205020404" pitchFamily="49" charset="0"/>
              </a:rPr>
              <a:t>        R - Layer3      S - Layer2</a:t>
            </a:r>
          </a:p>
          <a:p>
            <a:pPr algn="l"/>
            <a:r>
              <a:rPr lang="en-US" sz="1100" smtClean="0">
                <a:latin typeface="Courier New" panose="02070309020205020404" pitchFamily="49" charset="0"/>
                <a:cs typeface="Courier New" panose="02070309020205020404" pitchFamily="49" charset="0"/>
              </a:rPr>
              <a:t>        U - in use      f - failed to allocate aggregator</a:t>
            </a:r>
          </a:p>
          <a:p>
            <a:pPr algn="l"/>
            <a:r>
              <a:rPr lang="en-US" sz="1100" smtClean="0">
                <a:latin typeface="Courier New" panose="02070309020205020404" pitchFamily="49" charset="0"/>
                <a:cs typeface="Courier New" panose="02070309020205020404" pitchFamily="49" charset="0"/>
              </a:rPr>
              <a:t>        u - unsuitable for bundling</a:t>
            </a:r>
          </a:p>
          <a:p>
            <a:pPr algn="l"/>
            <a:r>
              <a:rPr lang="en-US" sz="1100" smtClean="0">
                <a:latin typeface="Courier New" panose="02070309020205020404" pitchFamily="49" charset="0"/>
                <a:cs typeface="Courier New" panose="02070309020205020404" pitchFamily="49" charset="0"/>
              </a:rPr>
              <a:t>        w - waiting to be aggregated</a:t>
            </a:r>
          </a:p>
          <a:p>
            <a:pPr algn="l"/>
            <a:r>
              <a:rPr lang="en-US" sz="1100" smtClean="0">
                <a:latin typeface="Courier New" panose="02070309020205020404" pitchFamily="49" charset="0"/>
                <a:cs typeface="Courier New" panose="02070309020205020404" pitchFamily="49" charset="0"/>
              </a:rPr>
              <a:t>        d - default port</a:t>
            </a:r>
          </a:p>
          <a:p>
            <a:pPr algn="l"/>
            <a:endParaRPr lang="en-US" sz="1100" smtClean="0">
              <a:latin typeface="Courier New" panose="02070309020205020404" pitchFamily="49" charset="0"/>
              <a:cs typeface="Courier New" panose="02070309020205020404" pitchFamily="49" charset="0"/>
            </a:endParaRPr>
          </a:p>
          <a:p>
            <a:pPr algn="l"/>
            <a:r>
              <a:rPr lang="en-US" sz="1100" smtClean="0">
                <a:latin typeface="Courier New" panose="02070309020205020404" pitchFamily="49" charset="0"/>
                <a:cs typeface="Courier New" panose="02070309020205020404" pitchFamily="49" charset="0"/>
              </a:rPr>
              <a:t>Number of channel-groups in use: 1</a:t>
            </a:r>
          </a:p>
          <a:p>
            <a:pPr algn="l"/>
            <a:r>
              <a:rPr lang="en-US" sz="1100" smtClean="0">
                <a:latin typeface="Courier New" panose="02070309020205020404" pitchFamily="49" charset="0"/>
                <a:cs typeface="Courier New" panose="02070309020205020404" pitchFamily="49" charset="0"/>
              </a:rPr>
              <a:t>Number of aggregators:           1</a:t>
            </a:r>
          </a:p>
          <a:p>
            <a:pPr algn="l"/>
            <a:endParaRPr lang="en-US" sz="1100" smtClean="0">
              <a:latin typeface="Courier New" panose="02070309020205020404" pitchFamily="49" charset="0"/>
              <a:cs typeface="Courier New" panose="02070309020205020404" pitchFamily="49" charset="0"/>
            </a:endParaRPr>
          </a:p>
          <a:p>
            <a:pPr algn="l"/>
            <a:r>
              <a:rPr lang="en-US" sz="1100" smtClean="0">
                <a:latin typeface="Courier New" panose="02070309020205020404" pitchFamily="49" charset="0"/>
                <a:cs typeface="Courier New" panose="02070309020205020404" pitchFamily="49" charset="0"/>
              </a:rPr>
              <a:t>Group  Port-channel  Protocol    Ports</a:t>
            </a:r>
          </a:p>
          <a:p>
            <a:pPr algn="l"/>
            <a:r>
              <a:rPr lang="en-US" sz="1100" smtClean="0">
                <a:latin typeface="Courier New" panose="02070309020205020404" pitchFamily="49" charset="0"/>
                <a:cs typeface="Courier New" panose="02070309020205020404" pitchFamily="49" charset="0"/>
              </a:rPr>
              <a:t>------+-------------+-----------+---------------------------</a:t>
            </a:r>
          </a:p>
          <a:p>
            <a:pPr algn="l"/>
            <a:endParaRPr lang="en-US" sz="1100" smtClean="0">
              <a:latin typeface="Courier New" panose="02070309020205020404" pitchFamily="49" charset="0"/>
              <a:cs typeface="Courier New" panose="02070309020205020404" pitchFamily="49" charset="0"/>
            </a:endParaRPr>
          </a:p>
          <a:p>
            <a:pPr algn="l"/>
            <a:r>
              <a:rPr lang="en-US" sz="1100" smtClean="0">
                <a:latin typeface="Courier New" panose="02070309020205020404" pitchFamily="49" charset="0"/>
                <a:cs typeface="Courier New" panose="02070309020205020404" pitchFamily="49" charset="0"/>
              </a:rPr>
              <a:t>1      Po1(SU)           LACP   Fa0/1(P) Fa0/2(P) </a:t>
            </a:r>
          </a:p>
          <a:p>
            <a:pPr algn="l"/>
            <a:r>
              <a:rPr lang="en-US" sz="1100" smtClean="0">
                <a:latin typeface="Courier New" panose="02070309020205020404" pitchFamily="49" charset="0"/>
                <a:cs typeface="Courier New" panose="02070309020205020404" pitchFamily="49" charset="0"/>
              </a:rPr>
              <a:t>S1#</a:t>
            </a:r>
            <a:endParaRPr lang="en-US" sz="1200" dirty="0">
              <a:latin typeface="Courier New" panose="02070309020205020404" pitchFamily="49" charset="0"/>
              <a:cs typeface="Courier New" panose="02070309020205020404" pitchFamily="49" charset="0"/>
            </a:endParaRPr>
          </a:p>
        </p:txBody>
      </p:sp>
      <p:sp>
        <p:nvSpPr>
          <p:cNvPr id="5" name="Content Placeholder 1"/>
          <p:cNvSpPr txBox="1">
            <a:spLocks/>
          </p:cNvSpPr>
          <p:nvPr/>
        </p:nvSpPr>
        <p:spPr bwMode="auto">
          <a:xfrm>
            <a:off x="193869" y="3872354"/>
            <a:ext cx="3578032" cy="249034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smtClean="0"/>
              <a:t>Use the show etherchannel summary command to view the overall status and general port channel information.</a:t>
            </a:r>
          </a:p>
          <a:p>
            <a:pPr lvl="1"/>
            <a:endParaRPr lang="en-US" kern="0" dirty="0"/>
          </a:p>
        </p:txBody>
      </p:sp>
    </p:spTree>
    <p:extLst>
      <p:ext uri="{BB962C8B-B14F-4D97-AF65-F5344CB8AC3E}">
        <p14:creationId xmlns:p14="http://schemas.microsoft.com/office/powerpoint/2010/main" val="1712693215"/>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Link Aggregation Configuration</a:t>
            </a:r>
            <a:br>
              <a:rPr lang="en-US" sz="1600" smtClean="0"/>
            </a:br>
            <a:r>
              <a:rPr lang="en-US" sz="1600" smtClean="0"/>
              <a:t>Verifying and Troubleshooting EtherChannel</a:t>
            </a:r>
            <a:endParaRPr lang="en-US" sz="2800" dirty="0"/>
          </a:p>
        </p:txBody>
      </p:sp>
      <p:sp>
        <p:nvSpPr>
          <p:cNvPr id="2" name="Content Placeholder 1"/>
          <p:cNvSpPr>
            <a:spLocks noGrp="1"/>
          </p:cNvSpPr>
          <p:nvPr>
            <p:ph idx="1"/>
          </p:nvPr>
        </p:nvSpPr>
        <p:spPr>
          <a:xfrm>
            <a:off x="193868" y="1232592"/>
            <a:ext cx="8733677" cy="5117966"/>
          </a:xfrm>
        </p:spPr>
        <p:txBody>
          <a:bodyPr>
            <a:normAutofit/>
          </a:bodyPr>
          <a:lstStyle/>
          <a:p>
            <a:r>
              <a:rPr lang="en-US" smtClean="0"/>
              <a:t>Troubleshooting EtherChannel</a:t>
            </a:r>
          </a:p>
          <a:p>
            <a:r>
              <a:rPr lang="en-US" smtClean="0"/>
              <a:t>All interfaces within an EtherChannel must have the same configuration of speed and duplex mode, native and allowed VLANs on trunks, and access VLAN on access ports.</a:t>
            </a:r>
          </a:p>
          <a:p>
            <a:r>
              <a:rPr lang="en-US" smtClean="0"/>
              <a:t>The dynamic negotiation options for PAgP and LACP must be compatibly configured on both ends of the EtherChannel.</a:t>
            </a:r>
          </a:p>
          <a:p>
            <a:r>
              <a:rPr lang="en-US" smtClean="0"/>
              <a:t>when changes are made to a port channel, it may be useful to disable the port channel interface using the shutdown interface command and then re-enable it using the no shutdown interface command.</a:t>
            </a:r>
          </a:p>
          <a:p>
            <a:r>
              <a:rPr lang="en-US" smtClean="0"/>
              <a:t>EtherChannel and spanning tree must interoperate. STP errors can occur if changes are made to an existing port channel. If STP errors occur, it is recommended that the port channel be deleted and recreated.</a:t>
            </a:r>
            <a:endParaRPr lang="en-US" dirty="0"/>
          </a:p>
        </p:txBody>
      </p:sp>
    </p:spTree>
    <p:extLst>
      <p:ext uri="{BB962C8B-B14F-4D97-AF65-F5344CB8AC3E}">
        <p14:creationId xmlns:p14="http://schemas.microsoft.com/office/powerpoint/2010/main" val="3189552039"/>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4.3 First Hop Redundancy Protocols</a:t>
            </a:r>
            <a:endParaRPr lang="en-US" sz="2400" dirty="0">
              <a:solidFill>
                <a:srgbClr val="00B0F0"/>
              </a:solidFill>
            </a:endParaRPr>
          </a:p>
        </p:txBody>
      </p:sp>
    </p:spTree>
    <p:extLst>
      <p:ext uri="{BB962C8B-B14F-4D97-AF65-F5344CB8AC3E}">
        <p14:creationId xmlns:p14="http://schemas.microsoft.com/office/powerpoint/2010/main" val="236250447"/>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Concepts of First Hop Redundancy Protocols</a:t>
            </a:r>
            <a:endParaRPr lang="en-US" sz="2800" dirty="0"/>
          </a:p>
        </p:txBody>
      </p:sp>
      <p:sp>
        <p:nvSpPr>
          <p:cNvPr id="4" name="Content Placeholder 3"/>
          <p:cNvSpPr>
            <a:spLocks noGrp="1"/>
          </p:cNvSpPr>
          <p:nvPr>
            <p:ph idx="1"/>
          </p:nvPr>
        </p:nvSpPr>
        <p:spPr>
          <a:xfrm>
            <a:off x="213109" y="1539502"/>
            <a:ext cx="5220781" cy="4926405"/>
          </a:xfrm>
        </p:spPr>
        <p:txBody>
          <a:bodyPr>
            <a:normAutofit/>
          </a:bodyPr>
          <a:lstStyle/>
          <a:p>
            <a:r>
              <a:rPr lang="en-US" smtClean="0"/>
              <a:t>Default Gateway Limitations</a:t>
            </a:r>
          </a:p>
          <a:p>
            <a:r>
              <a:rPr lang="en-US" smtClean="0"/>
              <a:t>In a switched network, each client receives only one default gateway and there is no way to use a secondary gateway, even if a second path exists to carry packets off the local segment.</a:t>
            </a:r>
          </a:p>
          <a:p>
            <a:r>
              <a:rPr lang="en-US" smtClean="0"/>
              <a:t>If a router or router interface (that serves as a default gateway) fails, the hosts configured with that default gateway are isolated from outside networks. </a:t>
            </a:r>
          </a:p>
          <a:p>
            <a:r>
              <a:rPr lang="en-US" smtClean="0"/>
              <a:t>A mechanism is needed to provide alternate default gateways in switched networks where two or more routers are connected to the same VLANs. </a:t>
            </a:r>
            <a:endParaRPr lang="en-US"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35490" y="1854199"/>
            <a:ext cx="3214809" cy="28248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582504743"/>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Concepts of First Hop Redundancy Protocols</a:t>
            </a:r>
            <a:endParaRPr lang="en-US" sz="2800" dirty="0"/>
          </a:p>
        </p:txBody>
      </p:sp>
      <p:sp>
        <p:nvSpPr>
          <p:cNvPr id="4" name="Content Placeholder 3"/>
          <p:cNvSpPr>
            <a:spLocks noGrp="1"/>
          </p:cNvSpPr>
          <p:nvPr>
            <p:ph idx="1"/>
          </p:nvPr>
        </p:nvSpPr>
        <p:spPr>
          <a:xfrm>
            <a:off x="213109" y="1539502"/>
            <a:ext cx="5070091" cy="4926405"/>
          </a:xfrm>
        </p:spPr>
        <p:txBody>
          <a:bodyPr>
            <a:normAutofit/>
          </a:bodyPr>
          <a:lstStyle/>
          <a:p>
            <a:r>
              <a:rPr lang="en-US" smtClean="0"/>
              <a:t>Router Redundancy</a:t>
            </a:r>
          </a:p>
          <a:p>
            <a:r>
              <a:rPr lang="en-US" smtClean="0"/>
              <a:t>Two or more routers share a virtual IP address and a MAC address.</a:t>
            </a:r>
          </a:p>
          <a:p>
            <a:r>
              <a:rPr lang="en-US" smtClean="0"/>
              <a:t>Routers identify an active forwarding router and a redundant standby router.</a:t>
            </a:r>
          </a:p>
          <a:p>
            <a:endParaRPr lang="en-US" smtClean="0"/>
          </a:p>
          <a:p>
            <a:r>
              <a:rPr lang="en-US" smtClean="0"/>
              <a:t>Steps for Router Redundancy</a:t>
            </a:r>
          </a:p>
          <a:p>
            <a:r>
              <a:rPr lang="en-US" smtClean="0"/>
              <a:t>If the active router fails:</a:t>
            </a:r>
          </a:p>
          <a:p>
            <a:r>
              <a:rPr lang="en-US" smtClean="0"/>
              <a:t>Standby router stops seeing Hello messages from active router.</a:t>
            </a:r>
          </a:p>
          <a:p>
            <a:r>
              <a:rPr lang="en-US" smtClean="0"/>
              <a:t>Standby router assumes active role.</a:t>
            </a:r>
          </a:p>
          <a:p>
            <a:r>
              <a:rPr lang="en-US" smtClean="0"/>
              <a:t>Host devices see no disruption in service.</a:t>
            </a:r>
            <a:endParaRPr lang="en-US" sz="1800" dirty="0"/>
          </a:p>
        </p:txBody>
      </p:sp>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06483" y="1305805"/>
            <a:ext cx="3299405" cy="244069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099"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327826" y="3873500"/>
            <a:ext cx="3478062" cy="2432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3015942848"/>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Concepts of First Hop Redundancy Protocols</a:t>
            </a:r>
            <a:endParaRPr lang="en-US" sz="2800" dirty="0"/>
          </a:p>
        </p:txBody>
      </p:sp>
      <p:sp>
        <p:nvSpPr>
          <p:cNvPr id="4" name="Content Placeholder 3"/>
          <p:cNvSpPr>
            <a:spLocks noGrp="1"/>
          </p:cNvSpPr>
          <p:nvPr>
            <p:ph idx="1"/>
          </p:nvPr>
        </p:nvSpPr>
        <p:spPr>
          <a:xfrm>
            <a:off x="213109" y="1539502"/>
            <a:ext cx="8676891" cy="4926405"/>
          </a:xfrm>
        </p:spPr>
        <p:txBody>
          <a:bodyPr>
            <a:normAutofit/>
          </a:bodyPr>
          <a:lstStyle/>
          <a:p>
            <a:r>
              <a:rPr lang="en-US" smtClean="0"/>
              <a:t>First Hop Redundancy Protocols</a:t>
            </a:r>
          </a:p>
          <a:p>
            <a:r>
              <a:rPr lang="en-US" smtClean="0"/>
              <a:t>ICMP Router Discovery Protocol (IRDP) - Legacy FHRP solution specified in RFC 1256. </a:t>
            </a:r>
          </a:p>
          <a:p>
            <a:r>
              <a:rPr lang="en-US" smtClean="0"/>
              <a:t>Hot Standby Router Protocol (HSRP) - A Cisco-proprietary FHRP that provides redundancy for IPv4 hosts. </a:t>
            </a:r>
          </a:p>
          <a:p>
            <a:r>
              <a:rPr lang="en-US" smtClean="0"/>
              <a:t>HSRP for IPv6 – Same functionality of HSRP in an IPv6 environment. </a:t>
            </a:r>
          </a:p>
          <a:p>
            <a:r>
              <a:rPr lang="en-US" smtClean="0"/>
              <a:t>Virtual Router Redundancy Protocol version 2 (VRRPv2) - A non-proprietary similar to HSRP. </a:t>
            </a:r>
          </a:p>
          <a:p>
            <a:r>
              <a:rPr lang="en-US" smtClean="0"/>
              <a:t>VRRPv3 - Support IPv4 and IPv6 addresses, works in multi-vendor environments, and is more scalable than VRRPv2.</a:t>
            </a:r>
          </a:p>
          <a:p>
            <a:r>
              <a:rPr lang="en-US" smtClean="0"/>
              <a:t>Gateway Load Balancing Protocol (GLBP) - Cisco-proprietary FHRP like HSRP that provides load balancing between redundant routers.</a:t>
            </a:r>
          </a:p>
          <a:p>
            <a:r>
              <a:rPr lang="en-US" smtClean="0"/>
              <a:t>GLBP for IPv6 - Same functionality of GLBP in an IPv6 environment.</a:t>
            </a:r>
            <a:endParaRPr lang="en-US" dirty="0"/>
          </a:p>
        </p:txBody>
      </p:sp>
    </p:spTree>
    <p:extLst>
      <p:ext uri="{BB962C8B-B14F-4D97-AF65-F5344CB8AC3E}">
        <p14:creationId xmlns:p14="http://schemas.microsoft.com/office/powerpoint/2010/main" val="1080550872"/>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Operation</a:t>
            </a:r>
            <a:endParaRPr lang="en-US" sz="2800" dirty="0"/>
          </a:p>
        </p:txBody>
      </p:sp>
      <p:sp>
        <p:nvSpPr>
          <p:cNvPr id="4" name="Content Placeholder 3"/>
          <p:cNvSpPr>
            <a:spLocks noGrp="1"/>
          </p:cNvSpPr>
          <p:nvPr>
            <p:ph idx="1"/>
          </p:nvPr>
        </p:nvSpPr>
        <p:spPr/>
        <p:txBody>
          <a:bodyPr>
            <a:normAutofit/>
          </a:bodyPr>
          <a:lstStyle/>
          <a:p>
            <a:r>
              <a:rPr lang="en-US" smtClean="0"/>
              <a:t>HSRP Overview</a:t>
            </a:r>
          </a:p>
          <a:p>
            <a:r>
              <a:rPr lang="en-US" smtClean="0"/>
              <a:t>Routers select the active HSRP router that provides default gateway services to hosts.</a:t>
            </a:r>
          </a:p>
          <a:p>
            <a:r>
              <a:rPr lang="en-US" smtClean="0"/>
              <a:t>If the active router fails, the standby router automatically assumes the active router role without requiring any configuration changes on hosts.</a:t>
            </a:r>
          </a:p>
          <a:p>
            <a:r>
              <a:rPr lang="en-US" smtClean="0"/>
              <a:t>HSRP Versions</a:t>
            </a:r>
          </a:p>
          <a:p>
            <a:r>
              <a:rPr lang="en-US" smtClean="0"/>
              <a:t>The default HSRP version for Cisco IOS 15 is version 1. </a:t>
            </a:r>
          </a:p>
          <a:p>
            <a:r>
              <a:rPr lang="en-US" smtClean="0"/>
              <a:t>HSRP version 2 expands the number of supported groups from 0 to 255 for HSRPv1 to 0 to 4095 with HSRPv2.</a:t>
            </a:r>
          </a:p>
          <a:p>
            <a:r>
              <a:rPr lang="en-US" smtClean="0"/>
              <a:t>HSRPv1 uses the multicast address of 224.0.0.2 while HSRP version 2 uses the multicast address 224.0.0.102 or FF02::66 for IPv6.</a:t>
            </a:r>
          </a:p>
          <a:p>
            <a:r>
              <a:rPr lang="en-US" smtClean="0"/>
              <a:t>HSRPv2 adds support for MD5 authentication, which is beyond the scope of this course.</a:t>
            </a:r>
            <a:endParaRPr lang="en-US" dirty="0"/>
          </a:p>
        </p:txBody>
      </p:sp>
    </p:spTree>
    <p:extLst>
      <p:ext uri="{BB962C8B-B14F-4D97-AF65-F5344CB8AC3E}">
        <p14:creationId xmlns:p14="http://schemas.microsoft.com/office/powerpoint/2010/main" val="3492761624"/>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Operation</a:t>
            </a:r>
            <a:endParaRPr lang="en-US" sz="2800" dirty="0"/>
          </a:p>
        </p:txBody>
      </p:sp>
      <p:sp>
        <p:nvSpPr>
          <p:cNvPr id="4" name="Content Placeholder 3"/>
          <p:cNvSpPr>
            <a:spLocks noGrp="1"/>
          </p:cNvSpPr>
          <p:nvPr>
            <p:ph idx="1"/>
          </p:nvPr>
        </p:nvSpPr>
        <p:spPr/>
        <p:txBody>
          <a:bodyPr>
            <a:normAutofit/>
          </a:bodyPr>
          <a:lstStyle/>
          <a:p>
            <a:r>
              <a:rPr lang="en-US" smtClean="0"/>
              <a:t>HSRP Priority and Preemption</a:t>
            </a:r>
          </a:p>
          <a:p>
            <a:r>
              <a:rPr lang="en-US" smtClean="0"/>
              <a:t>Active and standby router roles is determined during the HSRP election. The router with the highest IPv4 address is elected as the active router.</a:t>
            </a:r>
          </a:p>
          <a:p>
            <a:r>
              <a:rPr lang="en-US" smtClean="0"/>
              <a:t>The standby priority priority  interface command can be used to assign a higher priority to an active router (default priority is 100).</a:t>
            </a:r>
          </a:p>
          <a:p>
            <a:r>
              <a:rPr lang="en-US" smtClean="0"/>
              <a:t>An active router will retain the active role even if another router with a higher HSRP priority comes online.</a:t>
            </a:r>
          </a:p>
          <a:p>
            <a:r>
              <a:rPr lang="en-US" smtClean="0"/>
              <a:t>To force a new election, use the standby preempt interface command. </a:t>
            </a:r>
          </a:p>
          <a:p>
            <a:endParaRPr lang="en-US" smtClean="0"/>
          </a:p>
          <a:p>
            <a:r>
              <a:rPr lang="en-US" smtClean="0"/>
              <a:t>HSRP States and Timers</a:t>
            </a:r>
          </a:p>
          <a:p>
            <a:r>
              <a:rPr lang="en-US" smtClean="0"/>
              <a:t>HSRP routers progress though the Initial, Learn, Listen, Speak, Standby, and Active states.</a:t>
            </a:r>
          </a:p>
          <a:p>
            <a:pPr lvl="1"/>
            <a:endParaRPr lang="en-US" dirty="0"/>
          </a:p>
        </p:txBody>
      </p:sp>
    </p:spTree>
    <p:extLst>
      <p:ext uri="{BB962C8B-B14F-4D97-AF65-F5344CB8AC3E}">
        <p14:creationId xmlns:p14="http://schemas.microsoft.com/office/powerpoint/2010/main" val="3311963278"/>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Configuration</a:t>
            </a:r>
            <a:endParaRPr lang="en-US" sz="2800" dirty="0"/>
          </a:p>
        </p:txBody>
      </p:sp>
      <p:sp>
        <p:nvSpPr>
          <p:cNvPr id="4" name="Content Placeholder 3"/>
          <p:cNvSpPr>
            <a:spLocks noGrp="1"/>
          </p:cNvSpPr>
          <p:nvPr>
            <p:ph idx="1"/>
          </p:nvPr>
        </p:nvSpPr>
        <p:spPr/>
        <p:txBody>
          <a:bodyPr>
            <a:normAutofit/>
          </a:bodyPr>
          <a:lstStyle/>
          <a:p>
            <a:r>
              <a:rPr lang="en-US" smtClean="0"/>
              <a:t>HSRP Configuration Commands</a:t>
            </a:r>
          </a:p>
          <a:p>
            <a:r>
              <a:rPr lang="en-US" smtClean="0"/>
              <a:t>Configure HSRPv2 using the standby version 2 interface command.</a:t>
            </a:r>
          </a:p>
          <a:p>
            <a:r>
              <a:rPr lang="en-US" smtClean="0"/>
              <a:t>Configure the virtual IP address for the group using the standby [group-number] ip-address interface command.</a:t>
            </a:r>
          </a:p>
          <a:p>
            <a:r>
              <a:rPr lang="en-US" smtClean="0"/>
              <a:t>Configure the priority for the desired active router to be greater than 100 using the standby [group-number] priority [priority-value] interface command.</a:t>
            </a:r>
          </a:p>
          <a:p>
            <a:r>
              <a:rPr lang="en-US" smtClean="0"/>
              <a:t>Configure the active router to preempt the standby router using the standby [group-number] preempt interface command.</a:t>
            </a:r>
            <a:endParaRPr lang="en-US" dirty="0"/>
          </a:p>
        </p:txBody>
      </p:sp>
    </p:spTree>
    <p:extLst>
      <p:ext uri="{BB962C8B-B14F-4D97-AF65-F5344CB8AC3E}">
        <p14:creationId xmlns:p14="http://schemas.microsoft.com/office/powerpoint/2010/main" val="3073023836"/>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4: EtherChannel and HSRP</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Configuration</a:t>
            </a:r>
            <a:endParaRPr lang="en-US" sz="2800" dirty="0"/>
          </a:p>
        </p:txBody>
      </p:sp>
      <p:sp>
        <p:nvSpPr>
          <p:cNvPr id="4" name="Content Placeholder 3"/>
          <p:cNvSpPr>
            <a:spLocks noGrp="1"/>
          </p:cNvSpPr>
          <p:nvPr>
            <p:ph idx="1"/>
          </p:nvPr>
        </p:nvSpPr>
        <p:spPr/>
        <p:txBody>
          <a:bodyPr>
            <a:normAutofit/>
          </a:bodyPr>
          <a:lstStyle/>
          <a:p>
            <a:r>
              <a:rPr lang="en-US" smtClean="0"/>
              <a:t>HSRP Sample Configuration</a:t>
            </a:r>
            <a:endParaRPr lang="en-US" dirty="0"/>
          </a:p>
        </p:txBody>
      </p:sp>
      <p:sp>
        <p:nvSpPr>
          <p:cNvPr id="5" name="TextBox 4"/>
          <p:cNvSpPr txBox="1"/>
          <p:nvPr/>
        </p:nvSpPr>
        <p:spPr>
          <a:xfrm>
            <a:off x="307442" y="2008866"/>
            <a:ext cx="4378858" cy="2682273"/>
          </a:xfrm>
          <a:prstGeom prst="rect">
            <a:avLst/>
          </a:prstGeom>
          <a:noFill/>
          <a:ln>
            <a:solidFill>
              <a:schemeClr val="tx1"/>
            </a:solidFill>
          </a:ln>
        </p:spPr>
        <p:txBody>
          <a:bodyPr wrap="square" rtlCol="0">
            <a:normAutofit/>
          </a:bodyPr>
          <a:lstStyle/>
          <a:p>
            <a:pPr algn="l"/>
            <a:r>
              <a:rPr lang="en-US" sz="1100" smtClean="0">
                <a:latin typeface="Courier New" panose="02070309020205020404" pitchFamily="49" charset="0"/>
                <a:cs typeface="Courier New" panose="02070309020205020404" pitchFamily="49" charset="0"/>
              </a:rPr>
              <a:t>R1(config)# int g0/1</a:t>
            </a:r>
          </a:p>
          <a:p>
            <a:pPr algn="l"/>
            <a:r>
              <a:rPr lang="en-US" sz="1100" smtClean="0">
                <a:latin typeface="Courier New" panose="02070309020205020404" pitchFamily="49" charset="0"/>
                <a:cs typeface="Courier New" panose="02070309020205020404" pitchFamily="49" charset="0"/>
              </a:rPr>
              <a:t>R1(config-if)# ip add 172.16.10.2 255.255.255.0</a:t>
            </a:r>
          </a:p>
          <a:p>
            <a:pPr algn="l"/>
            <a:r>
              <a:rPr lang="en-US" sz="1100" smtClean="0">
                <a:latin typeface="Courier New" panose="02070309020205020404" pitchFamily="49" charset="0"/>
                <a:cs typeface="Courier New" panose="02070309020205020404" pitchFamily="49" charset="0"/>
              </a:rPr>
              <a:t>R1(config-if)# standby version 2</a:t>
            </a:r>
          </a:p>
          <a:p>
            <a:pPr algn="l"/>
            <a:r>
              <a:rPr lang="en-US" sz="1100" smtClean="0">
                <a:latin typeface="Courier New" panose="02070309020205020404" pitchFamily="49" charset="0"/>
                <a:cs typeface="Courier New" panose="02070309020205020404" pitchFamily="49" charset="0"/>
              </a:rPr>
              <a:t>R1(config-if)# standby 1 ip 172.16.10.1</a:t>
            </a:r>
          </a:p>
          <a:p>
            <a:pPr algn="l"/>
            <a:r>
              <a:rPr lang="en-US" sz="1100" smtClean="0">
                <a:latin typeface="Courier New" panose="02070309020205020404" pitchFamily="49" charset="0"/>
                <a:cs typeface="Courier New" panose="02070309020205020404" pitchFamily="49" charset="0"/>
              </a:rPr>
              <a:t>R1(config-if)# standby 1 priority 150</a:t>
            </a:r>
          </a:p>
          <a:p>
            <a:pPr algn="l"/>
            <a:r>
              <a:rPr lang="en-US" sz="1100" smtClean="0">
                <a:latin typeface="Courier New" panose="02070309020205020404" pitchFamily="49" charset="0"/>
                <a:cs typeface="Courier New" panose="02070309020205020404" pitchFamily="49" charset="0"/>
              </a:rPr>
              <a:t>R1(config-if)# standby 1 preempt</a:t>
            </a:r>
          </a:p>
          <a:p>
            <a:pPr algn="l"/>
            <a:r>
              <a:rPr lang="en-US" sz="1100" smtClean="0">
                <a:latin typeface="Courier New" panose="02070309020205020404" pitchFamily="49" charset="0"/>
                <a:cs typeface="Courier New" panose="02070309020205020404" pitchFamily="49" charset="0"/>
              </a:rPr>
              <a:t>R1(config-if)# no shutdown</a:t>
            </a:r>
          </a:p>
          <a:p>
            <a:pPr algn="l"/>
            <a:r>
              <a:rPr lang="en-US" sz="1100" smtClean="0">
                <a:latin typeface="Courier New" panose="02070309020205020404" pitchFamily="49" charset="0"/>
                <a:cs typeface="Courier New" panose="02070309020205020404" pitchFamily="49" charset="0"/>
              </a:rPr>
              <a:t>R1(config-if)#</a:t>
            </a:r>
          </a:p>
          <a:p>
            <a:pPr algn="l"/>
            <a:r>
              <a:rPr lang="en-US" sz="1100" smtClean="0">
                <a:latin typeface="Courier New" panose="02070309020205020404" pitchFamily="49" charset="0"/>
                <a:cs typeface="Courier New" panose="02070309020205020404" pitchFamily="49" charset="0"/>
              </a:rPr>
              <a:t>%LINK-5-CHANGED: Interface GigabitEthernet0/1, changed state to up</a:t>
            </a:r>
          </a:p>
          <a:p>
            <a:pPr algn="l"/>
            <a:r>
              <a:rPr lang="en-US" sz="1100" smtClean="0">
                <a:latin typeface="Courier New" panose="02070309020205020404" pitchFamily="49" charset="0"/>
                <a:cs typeface="Courier New" panose="02070309020205020404" pitchFamily="49" charset="0"/>
              </a:rPr>
              <a:t>%LINEPROTO-5-UPDOWN: Line protocol on Interface GigabitEthernet0/1, changed state to up</a:t>
            </a:r>
          </a:p>
          <a:p>
            <a:pPr algn="l"/>
            <a:r>
              <a:rPr lang="en-US" sz="1100" smtClean="0">
                <a:latin typeface="Courier New" panose="02070309020205020404" pitchFamily="49" charset="0"/>
                <a:cs typeface="Courier New" panose="02070309020205020404" pitchFamily="49" charset="0"/>
              </a:rPr>
              <a:t>R1(config-if)#</a:t>
            </a:r>
          </a:p>
          <a:p>
            <a:pPr algn="l"/>
            <a:r>
              <a:rPr lang="en-US" sz="1100" smtClean="0">
                <a:latin typeface="Courier New" panose="02070309020205020404" pitchFamily="49" charset="0"/>
                <a:cs typeface="Courier New" panose="02070309020205020404" pitchFamily="49" charset="0"/>
              </a:rPr>
              <a:t>%HSRP-6-STATECHANGE: GigabitEthernet0/1 Grp 1 state Speak -&gt; Standby</a:t>
            </a:r>
          </a:p>
          <a:p>
            <a:pPr algn="l"/>
            <a:r>
              <a:rPr lang="en-US" sz="1100" smtClean="0">
                <a:latin typeface="Courier New" panose="02070309020205020404" pitchFamily="49" charset="0"/>
                <a:cs typeface="Courier New" panose="02070309020205020404" pitchFamily="49" charset="0"/>
              </a:rPr>
              <a:t>%HSRP-6-STATECHANGE: GigabitEthernet0/1 Grp 1 state Standby -&gt; Active</a:t>
            </a:r>
            <a:endParaRPr lang="en-US" sz="1100" dirty="0">
              <a:latin typeface="Courier New" panose="02070309020205020404" pitchFamily="49" charset="0"/>
              <a:cs typeface="Courier New" panose="02070309020205020404" pitchFamily="49" charset="0"/>
            </a:endParaRPr>
          </a:p>
        </p:txBody>
      </p:sp>
      <p:sp>
        <p:nvSpPr>
          <p:cNvPr id="6" name="TextBox 5"/>
          <p:cNvSpPr txBox="1"/>
          <p:nvPr/>
        </p:nvSpPr>
        <p:spPr>
          <a:xfrm>
            <a:off x="4912621" y="4228065"/>
            <a:ext cx="4191000" cy="2225225"/>
          </a:xfrm>
          <a:prstGeom prst="rect">
            <a:avLst/>
          </a:prstGeom>
          <a:noFill/>
          <a:ln>
            <a:solidFill>
              <a:schemeClr val="tx1"/>
            </a:solidFill>
          </a:ln>
        </p:spPr>
        <p:txBody>
          <a:bodyPr wrap="square" rtlCol="0">
            <a:normAutofit/>
          </a:bodyPr>
          <a:lstStyle/>
          <a:p>
            <a:pPr algn="l"/>
            <a:r>
              <a:rPr lang="en-US" sz="1100" smtClean="0">
                <a:latin typeface="Courier New" panose="02070309020205020404" pitchFamily="49" charset="0"/>
                <a:cs typeface="Courier New" panose="02070309020205020404" pitchFamily="49" charset="0"/>
              </a:rPr>
              <a:t>R2(config)# int g0/1</a:t>
            </a:r>
          </a:p>
          <a:p>
            <a:pPr algn="l"/>
            <a:r>
              <a:rPr lang="en-US" sz="1100" smtClean="0">
                <a:latin typeface="Courier New" panose="02070309020205020404" pitchFamily="49" charset="0"/>
                <a:cs typeface="Courier New" panose="02070309020205020404" pitchFamily="49" charset="0"/>
              </a:rPr>
              <a:t>R2(config-if)# ip add 172.16.10.3 255.255.255.0</a:t>
            </a:r>
          </a:p>
          <a:p>
            <a:pPr algn="l"/>
            <a:r>
              <a:rPr lang="en-US" sz="1100" smtClean="0">
                <a:latin typeface="Courier New" panose="02070309020205020404" pitchFamily="49" charset="0"/>
                <a:cs typeface="Courier New" panose="02070309020205020404" pitchFamily="49" charset="0"/>
              </a:rPr>
              <a:t>R2(config-if)# standby version 2</a:t>
            </a:r>
          </a:p>
          <a:p>
            <a:pPr algn="l"/>
            <a:r>
              <a:rPr lang="en-US" sz="1100" smtClean="0">
                <a:latin typeface="Courier New" panose="02070309020205020404" pitchFamily="49" charset="0"/>
                <a:cs typeface="Courier New" panose="02070309020205020404" pitchFamily="49" charset="0"/>
              </a:rPr>
              <a:t>R2(config-if)# standby 1 ip 172.16.10.1</a:t>
            </a:r>
          </a:p>
          <a:p>
            <a:pPr algn="l"/>
            <a:r>
              <a:rPr lang="en-US" sz="1100" smtClean="0">
                <a:latin typeface="Courier New" panose="02070309020205020404" pitchFamily="49" charset="0"/>
                <a:cs typeface="Courier New" panose="02070309020205020404" pitchFamily="49" charset="0"/>
              </a:rPr>
              <a:t>R2(config-if)# no shut</a:t>
            </a:r>
          </a:p>
          <a:p>
            <a:pPr algn="l"/>
            <a:r>
              <a:rPr lang="en-US" sz="1100" smtClean="0">
                <a:latin typeface="Courier New" panose="02070309020205020404" pitchFamily="49" charset="0"/>
                <a:cs typeface="Courier New" panose="02070309020205020404" pitchFamily="49" charset="0"/>
              </a:rPr>
              <a:t>R2(config-if)#</a:t>
            </a:r>
          </a:p>
          <a:p>
            <a:pPr algn="l"/>
            <a:r>
              <a:rPr lang="en-US" sz="1100" smtClean="0">
                <a:latin typeface="Courier New" panose="02070309020205020404" pitchFamily="49" charset="0"/>
                <a:cs typeface="Courier New" panose="02070309020205020404" pitchFamily="49" charset="0"/>
              </a:rPr>
              <a:t>%LINK-5-CHANGED: Interface GigabitEthernet0/1, changed state to up</a:t>
            </a:r>
          </a:p>
          <a:p>
            <a:pPr algn="l"/>
            <a:r>
              <a:rPr lang="en-US" sz="1100" smtClean="0">
                <a:latin typeface="Courier New" panose="02070309020205020404" pitchFamily="49" charset="0"/>
                <a:cs typeface="Courier New" panose="02070309020205020404" pitchFamily="49" charset="0"/>
              </a:rPr>
              <a:t>%LINEPROTO-5-UPDOWN: Line protocol on Interface GigabitEthernet0/1, changed state to up</a:t>
            </a:r>
          </a:p>
          <a:p>
            <a:pPr algn="l"/>
            <a:r>
              <a:rPr lang="en-US" sz="1100" smtClean="0">
                <a:latin typeface="Courier New" panose="02070309020205020404" pitchFamily="49" charset="0"/>
                <a:cs typeface="Courier New" panose="02070309020205020404" pitchFamily="49" charset="0"/>
              </a:rPr>
              <a:t>%HSRP-6-STATECHANGE: GigabitEthernet0/1 Grp 1 state Init -&gt; Init</a:t>
            </a:r>
          </a:p>
          <a:p>
            <a:pPr algn="l"/>
            <a:r>
              <a:rPr lang="en-US" sz="1100" smtClean="0">
                <a:latin typeface="Courier New" panose="02070309020205020404" pitchFamily="49" charset="0"/>
                <a:cs typeface="Courier New" panose="02070309020205020404" pitchFamily="49" charset="0"/>
              </a:rPr>
              <a:t>%HSRP-6-STATECHANGE: GigabitEthernet0/1 Grp 1 state Speak -&gt; Standby</a:t>
            </a:r>
            <a:endParaRPr lang="en-US" sz="1100" dirty="0">
              <a:latin typeface="Courier New" panose="02070309020205020404" pitchFamily="49" charset="0"/>
              <a:cs typeface="Courier New" panose="02070309020205020404" pitchFamily="49" charset="0"/>
            </a:endParaRPr>
          </a:p>
        </p:txBody>
      </p:sp>
      <p:pic>
        <p:nvPicPr>
          <p:cNvPr id="5123"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053106" y="804111"/>
            <a:ext cx="3910030" cy="325357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val="2844163573"/>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Configuration</a:t>
            </a:r>
            <a:endParaRPr lang="en-US" sz="2800" dirty="0"/>
          </a:p>
        </p:txBody>
      </p:sp>
      <p:sp>
        <p:nvSpPr>
          <p:cNvPr id="4" name="Content Placeholder 3"/>
          <p:cNvSpPr>
            <a:spLocks noGrp="1"/>
          </p:cNvSpPr>
          <p:nvPr>
            <p:ph idx="1"/>
          </p:nvPr>
        </p:nvSpPr>
        <p:spPr/>
        <p:txBody>
          <a:bodyPr>
            <a:normAutofit/>
          </a:bodyPr>
          <a:lstStyle/>
          <a:p>
            <a:r>
              <a:rPr lang="en-US" smtClean="0"/>
              <a:t>HSRP Verification</a:t>
            </a:r>
          </a:p>
          <a:p>
            <a:r>
              <a:rPr lang="en-US" smtClean="0"/>
              <a:t>Use the show standby command to verify the HSRP configuration.</a:t>
            </a:r>
          </a:p>
          <a:p>
            <a:r>
              <a:rPr lang="en-US" smtClean="0"/>
              <a:t>Use the show standby brief command to verify the status of HSRP.</a:t>
            </a:r>
            <a:endParaRPr lang="en-US" dirty="0"/>
          </a:p>
        </p:txBody>
      </p:sp>
      <p:sp>
        <p:nvSpPr>
          <p:cNvPr id="5" name="TextBox 4"/>
          <p:cNvSpPr txBox="1"/>
          <p:nvPr/>
        </p:nvSpPr>
        <p:spPr>
          <a:xfrm>
            <a:off x="498354" y="2897293"/>
            <a:ext cx="7982448" cy="3291670"/>
          </a:xfrm>
          <a:prstGeom prst="rect">
            <a:avLst/>
          </a:prstGeom>
          <a:noFill/>
          <a:ln>
            <a:solidFill>
              <a:schemeClr val="tx1"/>
            </a:solidFill>
          </a:ln>
        </p:spPr>
        <p:txBody>
          <a:bodyPr wrap="square" rtlCol="0">
            <a:normAutofit/>
          </a:bodyPr>
          <a:lstStyle/>
          <a:p>
            <a:pPr algn="l"/>
            <a:r>
              <a:rPr lang="en-US" sz="1100" smtClean="0">
                <a:latin typeface="Courier New" panose="02070309020205020404" pitchFamily="49" charset="0"/>
                <a:cs typeface="Courier New" panose="02070309020205020404" pitchFamily="49" charset="0"/>
              </a:rPr>
              <a:t>R1# show standby</a:t>
            </a:r>
          </a:p>
          <a:p>
            <a:pPr algn="l"/>
            <a:r>
              <a:rPr lang="en-US" sz="1100" smtClean="0">
                <a:latin typeface="Courier New" panose="02070309020205020404" pitchFamily="49" charset="0"/>
                <a:cs typeface="Courier New" panose="02070309020205020404" pitchFamily="49" charset="0"/>
              </a:rPr>
              <a:t>GigabitEthernet0/0 - Group 1 (version 2)</a:t>
            </a:r>
          </a:p>
          <a:p>
            <a:pPr algn="l"/>
            <a:r>
              <a:rPr lang="en-US" sz="1100" smtClean="0">
                <a:latin typeface="Courier New" panose="02070309020205020404" pitchFamily="49" charset="0"/>
                <a:cs typeface="Courier New" panose="02070309020205020404" pitchFamily="49" charset="0"/>
              </a:rPr>
              <a:t>  State is Active</a:t>
            </a:r>
          </a:p>
          <a:p>
            <a:pPr algn="l"/>
            <a:r>
              <a:rPr lang="en-US" sz="1100" smtClean="0">
                <a:latin typeface="Courier New" panose="02070309020205020404" pitchFamily="49" charset="0"/>
                <a:cs typeface="Courier New" panose="02070309020205020404" pitchFamily="49" charset="0"/>
              </a:rPr>
              <a:t>    12 state changes, last state change 00:04:54</a:t>
            </a:r>
          </a:p>
          <a:p>
            <a:pPr algn="l"/>
            <a:r>
              <a:rPr lang="en-US" sz="1100" smtClean="0">
                <a:latin typeface="Courier New" panose="02070309020205020404" pitchFamily="49" charset="0"/>
                <a:cs typeface="Courier New" panose="02070309020205020404" pitchFamily="49" charset="0"/>
              </a:rPr>
              <a:t>  Virtual IP address is 172.16.10.1</a:t>
            </a:r>
          </a:p>
          <a:p>
            <a:pPr algn="l"/>
            <a:r>
              <a:rPr lang="en-US" sz="1100" smtClean="0">
                <a:latin typeface="Courier New" panose="02070309020205020404" pitchFamily="49" charset="0"/>
                <a:cs typeface="Courier New" panose="02070309020205020404" pitchFamily="49" charset="0"/>
              </a:rPr>
              <a:t>  Active virtual MAC address is 0000.0C9F.F001</a:t>
            </a:r>
          </a:p>
          <a:p>
            <a:pPr algn="l"/>
            <a:r>
              <a:rPr lang="en-US" sz="1100" smtClean="0">
                <a:latin typeface="Courier New" panose="02070309020205020404" pitchFamily="49" charset="0"/>
                <a:cs typeface="Courier New" panose="02070309020205020404" pitchFamily="49" charset="0"/>
              </a:rPr>
              <a:t>    Local virtual MAC address is 0000.0C9F.F001 (v2 default)</a:t>
            </a:r>
          </a:p>
          <a:p>
            <a:pPr algn="l"/>
            <a:r>
              <a:rPr lang="en-US" sz="1100" smtClean="0">
                <a:latin typeface="Courier New" panose="02070309020205020404" pitchFamily="49" charset="0"/>
                <a:cs typeface="Courier New" panose="02070309020205020404" pitchFamily="49" charset="0"/>
              </a:rPr>
              <a:t>  Hello time 3 sec, hold time 10 sec</a:t>
            </a:r>
          </a:p>
          <a:p>
            <a:pPr algn="l"/>
            <a:r>
              <a:rPr lang="en-US" sz="1100" smtClean="0">
                <a:latin typeface="Courier New" panose="02070309020205020404" pitchFamily="49" charset="0"/>
                <a:cs typeface="Courier New" panose="02070309020205020404" pitchFamily="49" charset="0"/>
              </a:rPr>
              <a:t>    Next hello sent in 1.519 secs</a:t>
            </a:r>
          </a:p>
          <a:p>
            <a:pPr algn="l"/>
            <a:r>
              <a:rPr lang="en-US" sz="1100" smtClean="0">
                <a:latin typeface="Courier New" panose="02070309020205020404" pitchFamily="49" charset="0"/>
                <a:cs typeface="Courier New" panose="02070309020205020404" pitchFamily="49" charset="0"/>
              </a:rPr>
              <a:t>  Preemption enabled</a:t>
            </a:r>
          </a:p>
          <a:p>
            <a:pPr algn="l"/>
            <a:r>
              <a:rPr lang="en-US" sz="1100" smtClean="0">
                <a:latin typeface="Courier New" panose="02070309020205020404" pitchFamily="49" charset="0"/>
                <a:cs typeface="Courier New" panose="02070309020205020404" pitchFamily="49" charset="0"/>
              </a:rPr>
              <a:t>  Active router is local</a:t>
            </a:r>
          </a:p>
          <a:p>
            <a:pPr algn="l"/>
            <a:r>
              <a:rPr lang="en-US" sz="1100" smtClean="0">
                <a:latin typeface="Courier New" panose="02070309020205020404" pitchFamily="49" charset="0"/>
                <a:cs typeface="Courier New" panose="02070309020205020404" pitchFamily="49" charset="0"/>
              </a:rPr>
              <a:t>  Standby router is 172.16.10.3</a:t>
            </a:r>
          </a:p>
          <a:p>
            <a:pPr algn="l"/>
            <a:r>
              <a:rPr lang="en-US" sz="1100" smtClean="0">
                <a:latin typeface="Courier New" panose="02070309020205020404" pitchFamily="49" charset="0"/>
                <a:cs typeface="Courier New" panose="02070309020205020404" pitchFamily="49" charset="0"/>
              </a:rPr>
              <a:t>  Priority 150 (configured 150)</a:t>
            </a:r>
          </a:p>
          <a:p>
            <a:pPr algn="l"/>
            <a:r>
              <a:rPr lang="en-US" sz="1100" smtClean="0">
                <a:latin typeface="Courier New" panose="02070309020205020404" pitchFamily="49" charset="0"/>
                <a:cs typeface="Courier New" panose="02070309020205020404" pitchFamily="49" charset="0"/>
              </a:rPr>
              <a:t>  Group name is hsrp-Gig0/0-1 (default)</a:t>
            </a:r>
          </a:p>
          <a:p>
            <a:pPr algn="l"/>
            <a:r>
              <a:rPr lang="en-US" sz="1100" smtClean="0">
                <a:latin typeface="Courier New" panose="02070309020205020404" pitchFamily="49" charset="0"/>
                <a:cs typeface="Courier New" panose="02070309020205020404" pitchFamily="49" charset="0"/>
              </a:rPr>
              <a:t>R1# </a:t>
            </a:r>
          </a:p>
          <a:p>
            <a:pPr algn="l"/>
            <a:r>
              <a:rPr lang="en-US" sz="1100" smtClean="0">
                <a:latin typeface="Courier New" panose="02070309020205020404" pitchFamily="49" charset="0"/>
                <a:cs typeface="Courier New" panose="02070309020205020404" pitchFamily="49" charset="0"/>
              </a:rPr>
              <a:t>R1# show standby brief</a:t>
            </a:r>
          </a:p>
          <a:p>
            <a:pPr algn="l"/>
            <a:r>
              <a:rPr lang="en-US" sz="1100" smtClean="0">
                <a:latin typeface="Courier New" panose="02070309020205020404" pitchFamily="49" charset="0"/>
                <a:cs typeface="Courier New" panose="02070309020205020404" pitchFamily="49" charset="0"/>
              </a:rPr>
              <a:t>                     P indicates configured to preempt.</a:t>
            </a:r>
          </a:p>
          <a:p>
            <a:pPr algn="l"/>
            <a:r>
              <a:rPr lang="en-US" sz="1100" smtClean="0">
                <a:latin typeface="Courier New" panose="02070309020205020404" pitchFamily="49" charset="0"/>
                <a:cs typeface="Courier New" panose="02070309020205020404" pitchFamily="49" charset="0"/>
              </a:rPr>
              <a:t>                     |</a:t>
            </a:r>
          </a:p>
          <a:p>
            <a:pPr algn="l"/>
            <a:r>
              <a:rPr lang="en-US" sz="1100" smtClean="0">
                <a:latin typeface="Courier New" panose="02070309020205020404" pitchFamily="49" charset="0"/>
                <a:cs typeface="Courier New" panose="02070309020205020404" pitchFamily="49" charset="0"/>
              </a:rPr>
              <a:t>Interface   Grp  Pri P State    Active          Standby         Virtual IP</a:t>
            </a:r>
          </a:p>
          <a:p>
            <a:pPr algn="l"/>
            <a:r>
              <a:rPr lang="en-US" sz="1100" smtClean="0">
                <a:latin typeface="Courier New" panose="02070309020205020404" pitchFamily="49" charset="0"/>
                <a:cs typeface="Courier New" panose="02070309020205020404" pitchFamily="49" charset="0"/>
              </a:rPr>
              <a:t>Gig0/0      1    150 P Active   local           172.16.10.3     172.16.10.1    </a:t>
            </a:r>
          </a:p>
          <a:p>
            <a:pPr algn="l"/>
            <a:r>
              <a:rPr lang="en-US" sz="1100" smtClean="0">
                <a:latin typeface="Courier New" panose="02070309020205020404" pitchFamily="49" charset="0"/>
                <a:cs typeface="Courier New" panose="02070309020205020404" pitchFamily="49" charset="0"/>
              </a:rPr>
              <a:t>R1#</a:t>
            </a:r>
            <a:endParaRPr lang="en-US" sz="11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209782243"/>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Troubleshooting</a:t>
            </a:r>
            <a:endParaRPr lang="en-US" sz="2800" dirty="0"/>
          </a:p>
        </p:txBody>
      </p:sp>
      <p:sp>
        <p:nvSpPr>
          <p:cNvPr id="4" name="Content Placeholder 3"/>
          <p:cNvSpPr>
            <a:spLocks noGrp="1"/>
          </p:cNvSpPr>
          <p:nvPr>
            <p:ph idx="1"/>
          </p:nvPr>
        </p:nvSpPr>
        <p:spPr/>
        <p:txBody>
          <a:bodyPr>
            <a:normAutofit/>
          </a:bodyPr>
          <a:lstStyle/>
          <a:p>
            <a:r>
              <a:rPr lang="en-US" smtClean="0"/>
              <a:t>HSRP Failure</a:t>
            </a:r>
          </a:p>
          <a:p>
            <a:r>
              <a:rPr lang="en-US" smtClean="0"/>
              <a:t>Most HSRP failures will related to:</a:t>
            </a:r>
          </a:p>
          <a:p>
            <a:r>
              <a:rPr lang="en-US" smtClean="0"/>
              <a:t>Failing to successfully elect the active router.</a:t>
            </a:r>
          </a:p>
          <a:p>
            <a:r>
              <a:rPr lang="en-US" smtClean="0"/>
              <a:t>Failure of the standby router to successfully keep track of the active router.</a:t>
            </a:r>
          </a:p>
          <a:p>
            <a:r>
              <a:rPr lang="en-US" smtClean="0"/>
              <a:t>Failing to determine when control of the virtual IP for the group should be handed over to another router.</a:t>
            </a:r>
          </a:p>
          <a:p>
            <a:r>
              <a:rPr lang="en-US" smtClean="0"/>
              <a:t>Failure of end devices to successfully configure the virtual IP address as the default gateway.</a:t>
            </a:r>
          </a:p>
          <a:p>
            <a:endParaRPr lang="en-US" smtClean="0"/>
          </a:p>
          <a:p>
            <a:r>
              <a:rPr lang="en-US" smtClean="0"/>
              <a:t>HSRP Debug Commands</a:t>
            </a:r>
          </a:p>
          <a:p>
            <a:r>
              <a:rPr lang="en-US" smtClean="0"/>
              <a:t>Use debug standby packets to view the exchange of hello packets.</a:t>
            </a:r>
          </a:p>
          <a:p>
            <a:r>
              <a:rPr lang="en-US" smtClean="0"/>
              <a:t>Use debug standby terse to view the HSRP events.</a:t>
            </a:r>
            <a:endParaRPr lang="en-US" dirty="0"/>
          </a:p>
        </p:txBody>
      </p:sp>
    </p:spTree>
    <p:extLst>
      <p:ext uri="{BB962C8B-B14F-4D97-AF65-F5344CB8AC3E}">
        <p14:creationId xmlns:p14="http://schemas.microsoft.com/office/powerpoint/2010/main" val="1590503427"/>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600" smtClean="0"/>
              <a:t>First Hop Redundancy Protocols</a:t>
            </a:r>
            <a:br>
              <a:rPr lang="en-US" sz="1600" smtClean="0"/>
            </a:br>
            <a:r>
              <a:rPr lang="en-US" sz="1600" smtClean="0"/>
              <a:t>HSRP Troubleshooting</a:t>
            </a:r>
            <a:endParaRPr lang="en-US" sz="2800" dirty="0"/>
          </a:p>
        </p:txBody>
      </p:sp>
      <p:sp>
        <p:nvSpPr>
          <p:cNvPr id="4" name="Content Placeholder 3"/>
          <p:cNvSpPr>
            <a:spLocks noGrp="1"/>
          </p:cNvSpPr>
          <p:nvPr>
            <p:ph idx="1"/>
          </p:nvPr>
        </p:nvSpPr>
        <p:spPr/>
        <p:txBody>
          <a:bodyPr>
            <a:normAutofit/>
          </a:bodyPr>
          <a:lstStyle/>
          <a:p>
            <a:r>
              <a:rPr lang="en-US" smtClean="0"/>
              <a:t>Common HSRP Configuration Issues</a:t>
            </a:r>
          </a:p>
          <a:p>
            <a:r>
              <a:rPr lang="en-US" smtClean="0"/>
              <a:t>HSRP routers are not connected to the same network segment. Although this could be a physical layer issue, it could also be a VLAN subinterface configuration issue.</a:t>
            </a:r>
          </a:p>
          <a:p>
            <a:r>
              <a:rPr lang="en-US" smtClean="0"/>
              <a:t>HSRP routers are not configured with IPv4 addresses from the same subnet. Therefore, a standby router would not know when the active router fails.</a:t>
            </a:r>
          </a:p>
          <a:p>
            <a:r>
              <a:rPr lang="en-US" smtClean="0"/>
              <a:t>HSRP routers are not configured with the same virtual IPv4 address. The virtual IPv4 address is the default gateway for end devices.</a:t>
            </a:r>
          </a:p>
          <a:p>
            <a:r>
              <a:rPr lang="en-US" smtClean="0"/>
              <a:t>HSRP routers are not configured with the same HSRP group number. This will cause each router to assume the active role.</a:t>
            </a:r>
          </a:p>
          <a:p>
            <a:r>
              <a:rPr lang="en-US" smtClean="0"/>
              <a:t>End devices are not configured with the correct default gateway address. </a:t>
            </a:r>
            <a:endParaRPr lang="en-US" dirty="0"/>
          </a:p>
        </p:txBody>
      </p:sp>
    </p:spTree>
    <p:extLst>
      <p:ext uri="{BB962C8B-B14F-4D97-AF65-F5344CB8AC3E}">
        <p14:creationId xmlns:p14="http://schemas.microsoft.com/office/powerpoint/2010/main" val="3155806144"/>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4.3 Chapter Summary</a:t>
            </a:r>
            <a:endParaRPr lang="en-US" sz="2400" dirty="0"/>
          </a:p>
        </p:txBody>
      </p:sp>
    </p:spTree>
    <p:extLst>
      <p:ext uri="{BB962C8B-B14F-4D97-AF65-F5344CB8AC3E}">
        <p14:creationId xmlns:p14="http://schemas.microsoft.com/office/powerpoint/2010/main" val="1818553580"/>
      </p:ext>
    </p:extLst>
  </p:cSld>
  <p:clrMapOvr>
    <a:masterClrMapping/>
  </p:clrMapOvr>
  <p:transition>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1"/>
            <a:ext cx="8600517" cy="538686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600" smtClean="0"/>
              <a:t>EtherChannel aggregates multiple switched links together to load balance over redundant paths between two devices. All ports in one EtherChannel must have the same speed, duplex setting, and VLAN information on all interfaces on the devices at both ends. </a:t>
            </a:r>
          </a:p>
          <a:p>
            <a:r>
              <a:rPr lang="en-US" sz="1600" smtClean="0"/>
              <a:t>Settings configured in the port channel interface configuration mode will also be applied to the individual interfaces in that EtherChannel. Settings configured on individual interfaces will not be applied to the EtherChannel or to the other interfaces in the EtherChannel.</a:t>
            </a:r>
          </a:p>
          <a:p>
            <a:r>
              <a:rPr lang="en-US" sz="1600" smtClean="0"/>
              <a:t>PAgP is a Cisco-proprietary protocol that aids in the automatic creation of EtherChannel links. PAgP modes are on, PAgP desirable, and PAgP auto. </a:t>
            </a:r>
          </a:p>
          <a:p>
            <a:r>
              <a:rPr lang="en-US" sz="1600" smtClean="0"/>
              <a:t>LACP is part of an IEEE specification that also allows multiple physical ports to be bundled into one logical channel. The LACP modes are on, LACP active and LACP passive. </a:t>
            </a:r>
          </a:p>
          <a:p>
            <a:r>
              <a:rPr lang="en-US" sz="1600" smtClean="0"/>
              <a:t>PAgP and LACP do not interoperate. </a:t>
            </a:r>
          </a:p>
          <a:p>
            <a:r>
              <a:rPr lang="en-US" sz="1600" smtClean="0"/>
              <a:t>The on mode is repeated in both PAgP and LACP because it creates an EtherChannel unconditionally, without the use of PAgP or LACP. The default for EtherChannel is that no mode is configured.</a:t>
            </a:r>
          </a:p>
          <a:p>
            <a:r>
              <a:rPr lang="en-US" sz="1600" smtClean="0"/>
              <a:t>First Hop Redundancy Protocols, such as HSRP, VRRP, and GLBP provide alternate default gateways for hosts in the redundant router or multilayer switched environment. </a:t>
            </a:r>
          </a:p>
          <a:p>
            <a:r>
              <a:rPr lang="en-US" sz="1600" smtClean="0"/>
              <a:t>Multiple routers share a virtual IP address and MAC address that is used as the default gateway on a client. This ensures that hosts maintain connectivity in the event of the failure of one device serving as a default gateway for a VLAN or set of VLANs. </a:t>
            </a:r>
          </a:p>
          <a:p>
            <a:r>
              <a:rPr lang="en-US" sz="1600" smtClean="0"/>
              <a:t>When using HSRP or VRRP, one router is active or forwarding for a particular group while others are in standby mode. GLBP allows the simultaneous use of multiple gateways in addition to providing automatic failover.</a:t>
            </a:r>
          </a:p>
          <a:p>
            <a:endParaRPr lang="en-US" sz="16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619569"/>
          </a:xfrm>
        </p:spPr>
        <p:txBody>
          <a:bodyPr>
            <a:normAutofit/>
          </a:bodyPr>
          <a:lstStyle/>
          <a:p>
            <a:pPr eaLnBrk="1" hangingPunct="1"/>
            <a:r>
              <a:rPr lang="en-US" smtClean="0"/>
              <a:t>Chapter 4: Activities</a:t>
            </a:r>
            <a:endParaRPr lang="en-US" dirty="0"/>
          </a:p>
        </p:txBody>
      </p:sp>
      <p:sp>
        <p:nvSpPr>
          <p:cNvPr id="6147" name="Rectangle 34"/>
          <p:cNvSpPr>
            <a:spLocks noGrp="1" noChangeArrowheads="1"/>
          </p:cNvSpPr>
          <p:nvPr>
            <p:ph type="body" idx="4294967295"/>
          </p:nvPr>
        </p:nvSpPr>
        <p:spPr>
          <a:xfrm>
            <a:off x="497150" y="921275"/>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915124960"/>
              </p:ext>
            </p:extLst>
          </p:nvPr>
        </p:nvGraphicFramePr>
        <p:xfrm>
          <a:off x="497150" y="1296900"/>
          <a:ext cx="8145463" cy="4998720"/>
        </p:xfrm>
        <a:graphic>
          <a:graphicData uri="http://schemas.openxmlformats.org/drawingml/2006/table">
            <a:tbl>
              <a:tblPr firstRow="1" bandRow="1">
                <a:tableStyleId>{5C22544A-7EE6-4342-B048-85BDC9FD1C3A}</a:tableStyleId>
              </a:tblPr>
              <a:tblGrid>
                <a:gridCol w="930906">
                  <a:extLst>
                    <a:ext uri="{9D8B030D-6E8A-4147-A177-3AD203B41FA5}">
                      <a16:colId xmlns:a16="http://schemas.microsoft.com/office/drawing/2014/main" val="20000"/>
                    </a:ext>
                  </a:extLst>
                </a:gridCol>
                <a:gridCol w="1455231">
                  <a:extLst>
                    <a:ext uri="{9D8B030D-6E8A-4147-A177-3AD203B41FA5}">
                      <a16:colId xmlns:a16="http://schemas.microsoft.com/office/drawing/2014/main" val="20001"/>
                    </a:ext>
                  </a:extLst>
                </a:gridCol>
                <a:gridCol w="3921774">
                  <a:extLst>
                    <a:ext uri="{9D8B030D-6E8A-4147-A177-3AD203B41FA5}">
                      <a16:colId xmlns:a16="http://schemas.microsoft.com/office/drawing/2014/main" val="20002"/>
                    </a:ext>
                  </a:extLst>
                </a:gridCol>
                <a:gridCol w="1837552">
                  <a:extLst>
                    <a:ext uri="{9D8B030D-6E8A-4147-A177-3AD203B41FA5}">
                      <a16:colId xmlns:a16="http://schemas.microsoft.com/office/drawing/2014/main" val="1010213893"/>
                    </a:ext>
                  </a:extLst>
                </a:gridCol>
              </a:tblGrid>
              <a:tr h="308561">
                <a:tc>
                  <a:txBody>
                    <a:bodyPr/>
                    <a:lstStyle/>
                    <a:p>
                      <a:pPr algn="ctr"/>
                      <a:r>
                        <a:rPr lang="en-US" sz="1600" dirty="0"/>
                        <a:t>Page #</a:t>
                      </a:r>
                    </a:p>
                  </a:txBody>
                  <a:tcPr anchor="ctr"/>
                </a:tc>
                <a:tc>
                  <a:txBody>
                    <a:bodyPr/>
                    <a:lstStyle/>
                    <a:p>
                      <a:pPr algn="ctr"/>
                      <a:r>
                        <a:rPr lang="en-US" sz="1600" dirty="0"/>
                        <a:t>Activity Type</a:t>
                      </a:r>
                    </a:p>
                  </a:txBody>
                  <a:tcPr anchor="ctr"/>
                </a:tc>
                <a:tc>
                  <a:txBody>
                    <a:bodyPr/>
                    <a:lstStyle/>
                    <a:p>
                      <a:pPr algn="ctr"/>
                      <a:r>
                        <a:rPr lang="en-US" sz="1600" dirty="0"/>
                        <a:t>Activity Name</a:t>
                      </a:r>
                    </a:p>
                  </a:txBody>
                  <a:tcPr anchor="ctr"/>
                </a:tc>
                <a:tc>
                  <a:txBody>
                    <a:bodyPr/>
                    <a:lstStyle/>
                    <a:p>
                      <a:pPr algn="ctr"/>
                      <a:r>
                        <a:rPr lang="en-US" sz="1600" dirty="0"/>
                        <a:t>Optional?</a:t>
                      </a:r>
                    </a:p>
                  </a:txBody>
                  <a:tcPr anchor="ctr"/>
                </a:tc>
                <a:extLst>
                  <a:ext uri="{0D108BD9-81ED-4DB2-BD59-A6C34878D82A}">
                    <a16:rowId xmlns:a16="http://schemas.microsoft.com/office/drawing/2014/main" val="10000"/>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4.0.1.2</a:t>
                      </a:r>
                    </a:p>
                  </a:txBody>
                  <a:tcPr anchor="ctr"/>
                </a:tc>
                <a:tc>
                  <a:txBody>
                    <a:bodyPr/>
                    <a:lstStyle/>
                    <a:p>
                      <a:pPr marL="0" algn="ctr" defTabSz="914400" rtl="0" eaLnBrk="1" fontAlgn="t" latinLnBrk="0" hangingPunct="1"/>
                      <a:r>
                        <a:rPr lang="en-US" sz="1200" kern="1200" dirty="0">
                          <a:solidFill>
                            <a:srgbClr val="000000"/>
                          </a:solidFill>
                          <a:effectLst/>
                          <a:latin typeface="+mn-lt"/>
                          <a:ea typeface="+mn-ea"/>
                          <a:cs typeface="+mn-cs"/>
                        </a:rPr>
                        <a:t>Class Activity</a:t>
                      </a:r>
                    </a:p>
                  </a:txBody>
                  <a:tcPr anchor="ctr"/>
                </a:tc>
                <a:tc>
                  <a:txBody>
                    <a:bodyPr/>
                    <a:lstStyle/>
                    <a:p>
                      <a:pPr algn="l" rtl="0" fontAlgn="t"/>
                      <a:r>
                        <a:rPr lang="en-US" sz="1200" dirty="0">
                          <a:solidFill>
                            <a:srgbClr val="000000"/>
                          </a:solidFill>
                          <a:effectLst/>
                          <a:latin typeface="+mn-lt"/>
                        </a:rPr>
                        <a:t>Imagine This</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Optional</a:t>
                      </a:r>
                    </a:p>
                  </a:txBody>
                  <a:tcPr anchor="ctr"/>
                </a:tc>
                <a:extLst>
                  <a:ext uri="{0D108BD9-81ED-4DB2-BD59-A6C34878D82A}">
                    <a16:rowId xmlns:a16="http://schemas.microsoft.com/office/drawing/2014/main" val="1243123161"/>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4.1.2.4</a:t>
                      </a:r>
                    </a:p>
                  </a:txBody>
                  <a:tcPr anchor="ctr"/>
                </a:tc>
                <a:tc>
                  <a:txBody>
                    <a:bodyPr/>
                    <a:lstStyle/>
                    <a:p>
                      <a:pPr marL="0" algn="ctr" defTabSz="914400" rtl="0" eaLnBrk="1" fontAlgn="t" latinLnBrk="0" hangingPunct="1"/>
                      <a:r>
                        <a:rPr lang="en-US" sz="1200" kern="1200" dirty="0">
                          <a:solidFill>
                            <a:srgbClr val="000000"/>
                          </a:solidFill>
                          <a:effectLst/>
                          <a:latin typeface="+mn-lt"/>
                          <a:ea typeface="+mn-ea"/>
                          <a:cs typeface="+mn-cs"/>
                        </a:rPr>
                        <a:t>Activity</a:t>
                      </a:r>
                    </a:p>
                  </a:txBody>
                  <a:tcPr anchor="ctr"/>
                </a:tc>
                <a:tc>
                  <a:txBody>
                    <a:bodyPr/>
                    <a:lstStyle/>
                    <a:p>
                      <a:pPr algn="l" rtl="0" fontAlgn="t"/>
                      <a:r>
                        <a:rPr lang="en-US" sz="1200" dirty="0">
                          <a:solidFill>
                            <a:srgbClr val="000000"/>
                          </a:solidFill>
                          <a:effectLst/>
                          <a:latin typeface="+mn-lt"/>
                        </a:rPr>
                        <a:t>Identify the </a:t>
                      </a:r>
                      <a:r>
                        <a:rPr lang="en-US" sz="1200" dirty="0" err="1">
                          <a:solidFill>
                            <a:srgbClr val="000000"/>
                          </a:solidFill>
                          <a:effectLst/>
                          <a:latin typeface="+mn-lt"/>
                        </a:rPr>
                        <a:t>PAgP</a:t>
                      </a:r>
                      <a:r>
                        <a:rPr lang="en-US" sz="1200" dirty="0">
                          <a:solidFill>
                            <a:srgbClr val="000000"/>
                          </a:solidFill>
                          <a:effectLst/>
                          <a:latin typeface="+mn-lt"/>
                        </a:rPr>
                        <a:t> and LACP Modes</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nchor="ctr"/>
                </a:tc>
                <a:extLst>
                  <a:ext uri="{0D108BD9-81ED-4DB2-BD59-A6C34878D82A}">
                    <a16:rowId xmlns:a16="http://schemas.microsoft.com/office/drawing/2014/main" val="10001"/>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4.2.1.2</a:t>
                      </a:r>
                    </a:p>
                  </a:txBody>
                  <a:tcPr anchor="ctr"/>
                </a:tc>
                <a:tc>
                  <a:txBody>
                    <a:bodyPr/>
                    <a:lstStyle/>
                    <a:p>
                      <a:pPr marL="0" algn="ctr" defTabSz="914400" rtl="0" eaLnBrk="1" fontAlgn="t" latinLnBrk="0" hangingPunct="1"/>
                      <a:r>
                        <a:rPr lang="en-US" sz="1200" kern="1200" dirty="0">
                          <a:solidFill>
                            <a:srgbClr val="000000"/>
                          </a:solidFill>
                          <a:effectLst/>
                          <a:latin typeface="+mn-lt"/>
                          <a:ea typeface="+mn-ea"/>
                          <a:cs typeface="+mn-cs"/>
                        </a:rPr>
                        <a:t>Syntax Checker</a:t>
                      </a:r>
                    </a:p>
                  </a:txBody>
                  <a:tcPr anchor="ctr"/>
                </a:tc>
                <a:tc>
                  <a:txBody>
                    <a:bodyPr/>
                    <a:lstStyle/>
                    <a:p>
                      <a:pPr algn="l" rtl="0" fontAlgn="t"/>
                      <a:r>
                        <a:rPr lang="en-US" sz="1200" dirty="0">
                          <a:solidFill>
                            <a:srgbClr val="000000"/>
                          </a:solidFill>
                          <a:effectLst/>
                          <a:latin typeface="+mn-lt"/>
                        </a:rPr>
                        <a:t>Configuring </a:t>
                      </a:r>
                      <a:r>
                        <a:rPr lang="en-US" sz="1200" dirty="0" err="1">
                          <a:solidFill>
                            <a:srgbClr val="000000"/>
                          </a:solidFill>
                          <a:effectLst/>
                          <a:latin typeface="+mn-lt"/>
                        </a:rPr>
                        <a:t>EtherChannel</a:t>
                      </a:r>
                      <a:endParaRPr lang="en-US" sz="1200" dirty="0">
                        <a:solidFill>
                          <a:srgbClr val="000000"/>
                        </a:solidFill>
                        <a:effectLst/>
                        <a:latin typeface="+mn-lt"/>
                      </a:endParaRP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nchor="ctr"/>
                </a:tc>
                <a:extLst>
                  <a:ext uri="{0D108BD9-81ED-4DB2-BD59-A6C34878D82A}">
                    <a16:rowId xmlns:a16="http://schemas.microsoft.com/office/drawing/2014/main" val="2704032415"/>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4.2.1.3</a:t>
                      </a:r>
                    </a:p>
                  </a:txBody>
                  <a:tcPr anchor="ctr"/>
                </a:tc>
                <a:tc>
                  <a:txBody>
                    <a:bodyPr/>
                    <a:lstStyle/>
                    <a:p>
                      <a:pPr marL="0" algn="ctr" defTabSz="914400" rtl="0" eaLnBrk="1" fontAlgn="t" latinLnBrk="0" hangingPunct="1"/>
                      <a:r>
                        <a:rPr lang="en-US" sz="1200" kern="1200" dirty="0">
                          <a:solidFill>
                            <a:srgbClr val="000000"/>
                          </a:solidFill>
                          <a:effectLst/>
                          <a:latin typeface="+mn-lt"/>
                          <a:ea typeface="+mn-ea"/>
                          <a:cs typeface="+mn-cs"/>
                        </a:rPr>
                        <a:t>Packet Tracer</a:t>
                      </a:r>
                    </a:p>
                  </a:txBody>
                  <a:tcPr anchor="ctr"/>
                </a:tc>
                <a:tc>
                  <a:txBody>
                    <a:bodyPr/>
                    <a:lstStyle/>
                    <a:p>
                      <a:pPr algn="l" rtl="0" fontAlgn="t"/>
                      <a:r>
                        <a:rPr lang="en-US" sz="1200" dirty="0">
                          <a:solidFill>
                            <a:srgbClr val="000000"/>
                          </a:solidFill>
                          <a:effectLst/>
                          <a:latin typeface="+mn-lt"/>
                        </a:rPr>
                        <a:t>Configuring </a:t>
                      </a:r>
                      <a:r>
                        <a:rPr lang="en-US" sz="1200" dirty="0" err="1">
                          <a:solidFill>
                            <a:srgbClr val="000000"/>
                          </a:solidFill>
                          <a:effectLst/>
                          <a:latin typeface="+mn-lt"/>
                        </a:rPr>
                        <a:t>EtherChannel</a:t>
                      </a:r>
                      <a:endParaRPr lang="en-US" sz="1200" dirty="0">
                        <a:solidFill>
                          <a:srgbClr val="000000"/>
                        </a:solidFill>
                        <a:effectLst/>
                        <a:latin typeface="+mn-lt"/>
                      </a:endParaRPr>
                    </a:p>
                  </a:txBody>
                  <a:tcPr marL="28575" marR="28575" marT="0" marB="0" anchor="ct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Optional</a:t>
                      </a:r>
                    </a:p>
                  </a:txBody>
                  <a:tcPr anchor="ctr"/>
                </a:tc>
                <a:extLst>
                  <a:ext uri="{0D108BD9-81ED-4DB2-BD59-A6C34878D82A}">
                    <a16:rowId xmlns:a16="http://schemas.microsoft.com/office/drawing/2014/main" val="10002"/>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4.2.1.4</a:t>
                      </a:r>
                    </a:p>
                  </a:txBody>
                  <a:tcPr anchor="ctr"/>
                </a:tc>
                <a:tc>
                  <a:txBody>
                    <a:bodyPr/>
                    <a:lstStyle/>
                    <a:p>
                      <a:pPr marL="0" algn="ctr" defTabSz="914400" rtl="0" eaLnBrk="1" fontAlgn="t" latinLnBrk="0" hangingPunct="1"/>
                      <a:r>
                        <a:rPr lang="en-US" sz="1200" kern="1200" dirty="0">
                          <a:solidFill>
                            <a:srgbClr val="000000"/>
                          </a:solidFill>
                          <a:effectLst/>
                          <a:latin typeface="+mn-lt"/>
                          <a:ea typeface="+mn-ea"/>
                          <a:cs typeface="+mn-cs"/>
                        </a:rPr>
                        <a:t>Lab</a:t>
                      </a:r>
                    </a:p>
                  </a:txBody>
                  <a:tcPr anchor="ctr"/>
                </a:tc>
                <a:tc>
                  <a:txBody>
                    <a:bodyPr/>
                    <a:lstStyle/>
                    <a:p>
                      <a:pPr algn="l" rtl="0" fontAlgn="t"/>
                      <a:r>
                        <a:rPr lang="en-US" sz="1200" dirty="0">
                          <a:solidFill>
                            <a:srgbClr val="000000"/>
                          </a:solidFill>
                          <a:effectLst/>
                          <a:latin typeface="+mn-lt"/>
                        </a:rPr>
                        <a:t>Configuring </a:t>
                      </a:r>
                      <a:r>
                        <a:rPr lang="en-US" sz="1200" dirty="0" err="1">
                          <a:solidFill>
                            <a:srgbClr val="000000"/>
                          </a:solidFill>
                          <a:effectLst/>
                          <a:latin typeface="+mn-lt"/>
                        </a:rPr>
                        <a:t>EtherChannel</a:t>
                      </a:r>
                      <a:endParaRPr lang="en-US" sz="1200" dirty="0">
                        <a:solidFill>
                          <a:srgbClr val="000000"/>
                        </a:solidFill>
                        <a:effectLst/>
                        <a:latin typeface="+mn-lt"/>
                      </a:endParaRPr>
                    </a:p>
                  </a:txBody>
                  <a:tcPr marL="28575" marR="28575" marT="0" marB="0" anchor="ct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Recommended</a:t>
                      </a:r>
                    </a:p>
                  </a:txBody>
                  <a:tcPr anchor="ctr"/>
                </a:tc>
                <a:extLst>
                  <a:ext uri="{0D108BD9-81ED-4DB2-BD59-A6C34878D82A}">
                    <a16:rowId xmlns:a16="http://schemas.microsoft.com/office/drawing/2014/main" val="10003"/>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4.2.2.1</a:t>
                      </a:r>
                    </a:p>
                  </a:txBody>
                  <a:tcPr anchor="ctr"/>
                </a:tc>
                <a:tc>
                  <a:txBody>
                    <a:bodyPr/>
                    <a:lstStyle/>
                    <a:p>
                      <a:pPr marL="0" algn="ctr" defTabSz="914400" rtl="0" eaLnBrk="1" fontAlgn="t" latinLnBrk="0" hangingPunct="1"/>
                      <a:r>
                        <a:rPr lang="en-US" sz="1200" kern="1200" dirty="0">
                          <a:solidFill>
                            <a:srgbClr val="000000"/>
                          </a:solidFill>
                          <a:effectLst/>
                          <a:latin typeface="+mn-lt"/>
                          <a:ea typeface="+mn-ea"/>
                          <a:cs typeface="+mn-cs"/>
                        </a:rPr>
                        <a:t>Syntax Checker</a:t>
                      </a:r>
                    </a:p>
                  </a:txBody>
                  <a:tcPr anchor="ctr"/>
                </a:tc>
                <a:tc>
                  <a:txBody>
                    <a:bodyPr/>
                    <a:lstStyle/>
                    <a:p>
                      <a:pPr algn="l" rtl="0" fontAlgn="t"/>
                      <a:r>
                        <a:rPr lang="en-US" sz="1200" dirty="0">
                          <a:solidFill>
                            <a:srgbClr val="000000"/>
                          </a:solidFill>
                          <a:effectLst/>
                          <a:latin typeface="+mn-lt"/>
                        </a:rPr>
                        <a:t>Verifying </a:t>
                      </a:r>
                      <a:r>
                        <a:rPr lang="en-US" sz="1200" dirty="0" err="1">
                          <a:solidFill>
                            <a:srgbClr val="000000"/>
                          </a:solidFill>
                          <a:effectLst/>
                          <a:latin typeface="+mn-lt"/>
                        </a:rPr>
                        <a:t>EtherChannel</a:t>
                      </a:r>
                      <a:endParaRPr lang="en-US" sz="1200" dirty="0">
                        <a:solidFill>
                          <a:srgbClr val="000000"/>
                        </a:solidFill>
                        <a:effectLst/>
                        <a:latin typeface="+mn-lt"/>
                      </a:endParaRP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nchor="ctr"/>
                </a:tc>
                <a:extLst>
                  <a:ext uri="{0D108BD9-81ED-4DB2-BD59-A6C34878D82A}">
                    <a16:rowId xmlns:a16="http://schemas.microsoft.com/office/drawing/2014/main" val="10004"/>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4.2.2.3</a:t>
                      </a: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Packet Tracer</a:t>
                      </a:r>
                    </a:p>
                  </a:txBody>
                  <a:tcPr anchor="ctr"/>
                </a:tc>
                <a:tc>
                  <a:txBody>
                    <a:bodyPr/>
                    <a:lstStyle/>
                    <a:p>
                      <a:pPr algn="l" rtl="0" fontAlgn="t"/>
                      <a:r>
                        <a:rPr lang="en-US" sz="1200" dirty="0">
                          <a:solidFill>
                            <a:srgbClr val="000000"/>
                          </a:solidFill>
                          <a:effectLst/>
                          <a:latin typeface="+mn-lt"/>
                        </a:rPr>
                        <a:t>Troubleshooting </a:t>
                      </a:r>
                      <a:r>
                        <a:rPr lang="en-US" sz="1200" dirty="0" err="1">
                          <a:solidFill>
                            <a:srgbClr val="000000"/>
                          </a:solidFill>
                          <a:effectLst/>
                          <a:latin typeface="+mn-lt"/>
                        </a:rPr>
                        <a:t>EtherChannel</a:t>
                      </a:r>
                      <a:endParaRPr lang="en-US" sz="1200" dirty="0">
                        <a:solidFill>
                          <a:srgbClr val="000000"/>
                        </a:solidFill>
                        <a:effectLst/>
                        <a:latin typeface="+mn-lt"/>
                      </a:endParaRPr>
                    </a:p>
                  </a:txBody>
                  <a:tcPr marL="28575" marR="28575" marT="0" marB="0" anchor="ct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Recommended</a:t>
                      </a:r>
                    </a:p>
                  </a:txBody>
                  <a:tcPr anchor="ctr"/>
                </a:tc>
                <a:extLst>
                  <a:ext uri="{0D108BD9-81ED-4DB2-BD59-A6C34878D82A}">
                    <a16:rowId xmlns:a16="http://schemas.microsoft.com/office/drawing/2014/main" val="10005"/>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4.2.2.4</a:t>
                      </a: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Lab</a:t>
                      </a:r>
                    </a:p>
                  </a:txBody>
                  <a:tcPr anchor="ctr"/>
                </a:tc>
                <a:tc>
                  <a:txBody>
                    <a:bodyPr/>
                    <a:lstStyle/>
                    <a:p>
                      <a:pPr algn="l" rtl="0" fontAlgn="t"/>
                      <a:r>
                        <a:rPr lang="en-US" sz="1200" dirty="0">
                          <a:solidFill>
                            <a:srgbClr val="000000"/>
                          </a:solidFill>
                          <a:effectLst/>
                          <a:latin typeface="+mn-lt"/>
                        </a:rPr>
                        <a:t>Troubleshooting </a:t>
                      </a:r>
                      <a:r>
                        <a:rPr lang="en-US" sz="1200" dirty="0" err="1">
                          <a:solidFill>
                            <a:srgbClr val="000000"/>
                          </a:solidFill>
                          <a:effectLst/>
                          <a:latin typeface="+mn-lt"/>
                        </a:rPr>
                        <a:t>EtherChannel</a:t>
                      </a:r>
                      <a:endParaRPr lang="en-US" sz="1200" dirty="0">
                        <a:solidFill>
                          <a:srgbClr val="000000"/>
                        </a:solidFill>
                        <a:effectLst/>
                        <a:latin typeface="+mn-lt"/>
                      </a:endParaRP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Optional</a:t>
                      </a:r>
                    </a:p>
                  </a:txBody>
                  <a:tcPr anchor="ctr"/>
                </a:tc>
                <a:extLst>
                  <a:ext uri="{0D108BD9-81ED-4DB2-BD59-A6C34878D82A}">
                    <a16:rowId xmlns:a16="http://schemas.microsoft.com/office/drawing/2014/main" val="10006"/>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4.3.1.4</a:t>
                      </a: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Activity</a:t>
                      </a:r>
                    </a:p>
                  </a:txBody>
                  <a:tcPr anchor="ctr"/>
                </a:tc>
                <a:tc>
                  <a:txBody>
                    <a:bodyPr/>
                    <a:lstStyle/>
                    <a:p>
                      <a:pPr algn="l" rtl="0" fontAlgn="t"/>
                      <a:r>
                        <a:rPr lang="en-US" sz="1200" dirty="0">
                          <a:solidFill>
                            <a:srgbClr val="000000"/>
                          </a:solidFill>
                          <a:effectLst/>
                          <a:latin typeface="+mn-lt"/>
                        </a:rPr>
                        <a:t>Identify FHRP Terminology</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nchor="ctr"/>
                </a:tc>
                <a:extLst>
                  <a:ext uri="{0D108BD9-81ED-4DB2-BD59-A6C34878D82A}">
                    <a16:rowId xmlns:a16="http://schemas.microsoft.com/office/drawing/2014/main" val="10007"/>
                  </a:ext>
                </a:extLst>
              </a:tr>
              <a:tr h="252459">
                <a:tc>
                  <a:txBody>
                    <a:bodyPr/>
                    <a:lstStyle/>
                    <a:p>
                      <a:pPr marL="0" algn="ctr" defTabSz="914400" rtl="0" eaLnBrk="1" fontAlgn="t" latinLnBrk="0" hangingPunct="1"/>
                      <a:r>
                        <a:rPr lang="en-US" sz="1200" kern="1200" dirty="0">
                          <a:solidFill>
                            <a:srgbClr val="000000"/>
                          </a:solidFill>
                          <a:effectLst/>
                          <a:latin typeface="+mn-lt"/>
                          <a:ea typeface="+mn-ea"/>
                          <a:cs typeface="+mn-cs"/>
                        </a:rPr>
                        <a:t>4.3.1.6</a:t>
                      </a: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Activity</a:t>
                      </a:r>
                    </a:p>
                  </a:txBody>
                  <a:tcPr anchor="ctr"/>
                </a:tc>
                <a:tc>
                  <a:txBody>
                    <a:bodyPr/>
                    <a:lstStyle/>
                    <a:p>
                      <a:pPr algn="l" rtl="0" fontAlgn="t"/>
                      <a:r>
                        <a:rPr lang="en-US" sz="1200" dirty="0">
                          <a:solidFill>
                            <a:srgbClr val="000000"/>
                          </a:solidFill>
                          <a:effectLst/>
                          <a:latin typeface="+mn-lt"/>
                        </a:rPr>
                        <a:t>Identify the Type of FHRP</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nchor="ctr"/>
                </a:tc>
                <a:extLst>
                  <a:ext uri="{0D108BD9-81ED-4DB2-BD59-A6C34878D82A}">
                    <a16:rowId xmlns:a16="http://schemas.microsoft.com/office/drawing/2014/main" val="10008"/>
                  </a:ext>
                </a:extLst>
              </a:tr>
              <a:tr h="252459">
                <a:tc>
                  <a:txBody>
                    <a:bodyPr/>
                    <a:lstStyle/>
                    <a:p>
                      <a:pPr algn="ctr"/>
                      <a:r>
                        <a:rPr lang="en-US" sz="1200" kern="1200" dirty="0">
                          <a:solidFill>
                            <a:srgbClr val="000000"/>
                          </a:solidFill>
                          <a:effectLst/>
                          <a:latin typeface="+mn-lt"/>
                          <a:ea typeface="+mn-ea"/>
                          <a:cs typeface="+mn-cs"/>
                        </a:rPr>
                        <a:t>4.3.2.5</a:t>
                      </a: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Activity</a:t>
                      </a:r>
                    </a:p>
                  </a:txBody>
                  <a:tcPr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Identify HSRP Terminology and States</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nchor="ctr"/>
                </a:tc>
                <a:extLst>
                  <a:ext uri="{0D108BD9-81ED-4DB2-BD59-A6C34878D82A}">
                    <a16:rowId xmlns:a16="http://schemas.microsoft.com/office/drawing/2014/main" val="10009"/>
                  </a:ext>
                </a:extLst>
              </a:tr>
              <a:tr h="252459">
                <a:tc>
                  <a:txBody>
                    <a:bodyPr/>
                    <a:lstStyle/>
                    <a:p>
                      <a:pPr algn="ctr"/>
                      <a:r>
                        <a:rPr lang="en-US" sz="1200" kern="1200" dirty="0">
                          <a:solidFill>
                            <a:srgbClr val="000000"/>
                          </a:solidFill>
                          <a:effectLst/>
                          <a:latin typeface="+mn-lt"/>
                          <a:ea typeface="+mn-ea"/>
                          <a:cs typeface="+mn-cs"/>
                        </a:rPr>
                        <a:t>4.3.3.3</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Syntax Checker</a:t>
                      </a:r>
                    </a:p>
                  </a:txBody>
                  <a:tcPr/>
                </a:tc>
                <a:tc>
                  <a:txBody>
                    <a:bodyPr/>
                    <a:lstStyle/>
                    <a:p>
                      <a:pPr marL="0" algn="l" defTabSz="914400" rtl="0" eaLnBrk="1" fontAlgn="t" latinLnBrk="0" hangingPunct="1"/>
                      <a:r>
                        <a:rPr lang="en-US" sz="1200" kern="1200" dirty="0">
                          <a:solidFill>
                            <a:srgbClr val="000000"/>
                          </a:solidFill>
                          <a:effectLst/>
                          <a:latin typeface="+mn-lt"/>
                          <a:ea typeface="+mn-ea"/>
                          <a:cs typeface="+mn-cs"/>
                        </a:rPr>
                        <a:t>Configure and Verify HSRP</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tc>
                <a:extLst>
                  <a:ext uri="{0D108BD9-81ED-4DB2-BD59-A6C34878D82A}">
                    <a16:rowId xmlns:a16="http://schemas.microsoft.com/office/drawing/2014/main" val="10010"/>
                  </a:ext>
                </a:extLst>
              </a:tr>
              <a:tr h="252459">
                <a:tc>
                  <a:txBody>
                    <a:bodyPr/>
                    <a:lstStyle/>
                    <a:p>
                      <a:pPr algn="ctr"/>
                      <a:r>
                        <a:rPr lang="en-US" sz="1200" kern="1200" dirty="0">
                          <a:solidFill>
                            <a:srgbClr val="000000"/>
                          </a:solidFill>
                          <a:effectLst/>
                          <a:latin typeface="+mn-lt"/>
                          <a:ea typeface="+mn-ea"/>
                          <a:cs typeface="+mn-cs"/>
                        </a:rPr>
                        <a:t>4.3.3.4</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Lab</a:t>
                      </a:r>
                    </a:p>
                  </a:txBody>
                  <a:tcPr/>
                </a:tc>
                <a:tc>
                  <a:txBody>
                    <a:bodyPr/>
                    <a:lstStyle/>
                    <a:p>
                      <a:pPr marL="0" algn="l" defTabSz="914400" rtl="0" eaLnBrk="1" fontAlgn="t" latinLnBrk="0" hangingPunct="1"/>
                      <a:r>
                        <a:rPr lang="en-US" sz="1200" kern="1200" dirty="0">
                          <a:solidFill>
                            <a:srgbClr val="000000"/>
                          </a:solidFill>
                          <a:effectLst/>
                          <a:latin typeface="+mn-lt"/>
                          <a:ea typeface="+mn-ea"/>
                          <a:cs typeface="+mn-cs"/>
                        </a:rPr>
                        <a:t>Configure HSRP</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Recommended</a:t>
                      </a:r>
                    </a:p>
                  </a:txBody>
                  <a:tcPr/>
                </a:tc>
                <a:extLst>
                  <a:ext uri="{0D108BD9-81ED-4DB2-BD59-A6C34878D82A}">
                    <a16:rowId xmlns:a16="http://schemas.microsoft.com/office/drawing/2014/main" val="2459745258"/>
                  </a:ext>
                </a:extLst>
              </a:tr>
              <a:tr h="252459">
                <a:tc>
                  <a:txBody>
                    <a:bodyPr/>
                    <a:lstStyle/>
                    <a:p>
                      <a:pPr algn="ctr"/>
                      <a:r>
                        <a:rPr lang="en-US" sz="1200" kern="1200" dirty="0">
                          <a:solidFill>
                            <a:srgbClr val="000000"/>
                          </a:solidFill>
                          <a:effectLst/>
                          <a:latin typeface="+mn-lt"/>
                          <a:ea typeface="+mn-ea"/>
                          <a:cs typeface="+mn-cs"/>
                        </a:rPr>
                        <a:t>4.3.4.3</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Syntax Checker</a:t>
                      </a:r>
                    </a:p>
                  </a:txBody>
                  <a:tcPr/>
                </a:tc>
                <a:tc>
                  <a:txBody>
                    <a:bodyPr/>
                    <a:lstStyle/>
                    <a:p>
                      <a:pPr marL="0" algn="l" defTabSz="914400" rtl="0" eaLnBrk="1" fontAlgn="t" latinLnBrk="0" hangingPunct="1"/>
                      <a:r>
                        <a:rPr lang="en-US" sz="1200" kern="1200" dirty="0">
                          <a:solidFill>
                            <a:srgbClr val="000000"/>
                          </a:solidFill>
                          <a:effectLst/>
                          <a:latin typeface="+mn-lt"/>
                          <a:ea typeface="+mn-ea"/>
                          <a:cs typeface="+mn-cs"/>
                        </a:rPr>
                        <a:t>Troubleshoot HSRP</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a:t>
                      </a:r>
                    </a:p>
                  </a:txBody>
                  <a:tcPr/>
                </a:tc>
                <a:extLst>
                  <a:ext uri="{0D108BD9-81ED-4DB2-BD59-A6C34878D82A}">
                    <a16:rowId xmlns:a16="http://schemas.microsoft.com/office/drawing/2014/main" val="31123052"/>
                  </a:ext>
                </a:extLst>
              </a:tr>
              <a:tr h="252459">
                <a:tc>
                  <a:txBody>
                    <a:bodyPr/>
                    <a:lstStyle/>
                    <a:p>
                      <a:pPr algn="ctr"/>
                      <a:r>
                        <a:rPr lang="en-US" sz="1200" kern="1200" dirty="0">
                          <a:solidFill>
                            <a:srgbClr val="000000"/>
                          </a:solidFill>
                          <a:effectLst/>
                          <a:latin typeface="+mn-lt"/>
                          <a:ea typeface="+mn-ea"/>
                          <a:cs typeface="+mn-cs"/>
                        </a:rPr>
                        <a:t>4.3.4.4</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Packet Tracer</a:t>
                      </a:r>
                    </a:p>
                  </a:txBody>
                  <a:tcPr/>
                </a:tc>
                <a:tc>
                  <a:txBody>
                    <a:bodyPr/>
                    <a:lstStyle/>
                    <a:p>
                      <a:pPr marL="0" algn="l" defTabSz="914400" rtl="0" eaLnBrk="1" fontAlgn="t" latinLnBrk="0" hangingPunct="1"/>
                      <a:r>
                        <a:rPr lang="en-US" sz="1200" kern="1200" dirty="0">
                          <a:solidFill>
                            <a:srgbClr val="000000"/>
                          </a:solidFill>
                          <a:effectLst/>
                          <a:latin typeface="+mn-lt"/>
                          <a:ea typeface="+mn-ea"/>
                          <a:cs typeface="+mn-cs"/>
                        </a:rPr>
                        <a:t>Troubleshoot HSRP</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Recommended</a:t>
                      </a:r>
                    </a:p>
                  </a:txBody>
                  <a:tcPr/>
                </a:tc>
                <a:extLst>
                  <a:ext uri="{0D108BD9-81ED-4DB2-BD59-A6C34878D82A}">
                    <a16:rowId xmlns:a16="http://schemas.microsoft.com/office/drawing/2014/main" val="2307628704"/>
                  </a:ext>
                </a:extLst>
              </a:tr>
              <a:tr h="252459">
                <a:tc>
                  <a:txBody>
                    <a:bodyPr/>
                    <a:lstStyle/>
                    <a:p>
                      <a:pPr algn="ctr"/>
                      <a:r>
                        <a:rPr lang="en-US" sz="1200" kern="1200" dirty="0">
                          <a:solidFill>
                            <a:srgbClr val="000000"/>
                          </a:solidFill>
                          <a:effectLst/>
                          <a:latin typeface="+mn-lt"/>
                          <a:ea typeface="+mn-ea"/>
                          <a:cs typeface="+mn-cs"/>
                        </a:rPr>
                        <a:t>4.4.1.1</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Class Activity</a:t>
                      </a:r>
                    </a:p>
                  </a:txBody>
                  <a:tcPr/>
                </a:tc>
                <a:tc>
                  <a:txBody>
                    <a:bodyPr/>
                    <a:lstStyle/>
                    <a:p>
                      <a:pPr marL="0" algn="l" defTabSz="914400" rtl="0" eaLnBrk="1" fontAlgn="t" latinLnBrk="0" hangingPunct="1"/>
                      <a:r>
                        <a:rPr lang="en-US" sz="1200" kern="1200" dirty="0">
                          <a:solidFill>
                            <a:srgbClr val="000000"/>
                          </a:solidFill>
                          <a:effectLst/>
                          <a:latin typeface="+mn-lt"/>
                          <a:ea typeface="+mn-ea"/>
                          <a:cs typeface="+mn-cs"/>
                        </a:rPr>
                        <a:t>Linking Up</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Optional</a:t>
                      </a:r>
                    </a:p>
                  </a:txBody>
                  <a:tcPr/>
                </a:tc>
                <a:extLst>
                  <a:ext uri="{0D108BD9-81ED-4DB2-BD59-A6C34878D82A}">
                    <a16:rowId xmlns:a16="http://schemas.microsoft.com/office/drawing/2014/main" val="2444377534"/>
                  </a:ext>
                </a:extLst>
              </a:tr>
              <a:tr h="252459">
                <a:tc>
                  <a:txBody>
                    <a:bodyPr/>
                    <a:lstStyle/>
                    <a:p>
                      <a:pPr algn="ctr"/>
                      <a:r>
                        <a:rPr lang="en-US" sz="1200" kern="1200" dirty="0">
                          <a:solidFill>
                            <a:srgbClr val="000000"/>
                          </a:solidFill>
                          <a:effectLst/>
                          <a:latin typeface="+mn-lt"/>
                          <a:ea typeface="+mn-ea"/>
                          <a:cs typeface="+mn-cs"/>
                        </a:rPr>
                        <a:t>4.4.1.2</a:t>
                      </a:r>
                    </a:p>
                  </a:txBody>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mn-lt"/>
                          <a:ea typeface="+mn-ea"/>
                          <a:cs typeface="+mn-cs"/>
                        </a:rPr>
                        <a:t>Packet Tracer</a:t>
                      </a:r>
                    </a:p>
                  </a:txBody>
                  <a:tcPr/>
                </a:tc>
                <a:tc>
                  <a:txBody>
                    <a:bodyPr/>
                    <a:lstStyle/>
                    <a:p>
                      <a:pPr marL="0" algn="l" defTabSz="914400" rtl="0" eaLnBrk="1" fontAlgn="t" latinLnBrk="0" hangingPunct="1"/>
                      <a:r>
                        <a:rPr lang="en-US" sz="1200" kern="1200" dirty="0">
                          <a:solidFill>
                            <a:srgbClr val="000000"/>
                          </a:solidFill>
                          <a:effectLst/>
                          <a:latin typeface="+mn-lt"/>
                          <a:ea typeface="+mn-ea"/>
                          <a:cs typeface="+mn-cs"/>
                        </a:rPr>
                        <a:t>Skills Integration Challenge</a:t>
                      </a:r>
                    </a:p>
                  </a:txBody>
                  <a:tcPr marL="28575" marR="28575" marT="0" marB="0" anchor="ctr"/>
                </a:tc>
                <a:tc>
                  <a:txBody>
                    <a:bodyPr/>
                    <a:lstStyle/>
                    <a:p>
                      <a:pPr marL="0" algn="l" defTabSz="914400" rtl="0" eaLnBrk="1" fontAlgn="t" latinLnBrk="0" hangingPunct="1"/>
                      <a:r>
                        <a:rPr lang="en-US" sz="1200" kern="1200" dirty="0">
                          <a:solidFill>
                            <a:srgbClr val="000000"/>
                          </a:solidFill>
                          <a:effectLst/>
                          <a:latin typeface="+mn-lt"/>
                          <a:ea typeface="+mn-ea"/>
                          <a:cs typeface="+mn-cs"/>
                        </a:rPr>
                        <a:t>Optional</a:t>
                      </a:r>
                    </a:p>
                  </a:txBody>
                  <a:tcPr/>
                </a:tc>
                <a:extLst>
                  <a:ext uri="{0D108BD9-81ED-4DB2-BD59-A6C34878D82A}">
                    <a16:rowId xmlns:a16="http://schemas.microsoft.com/office/drawing/2014/main" val="3972826874"/>
                  </a:ext>
                </a:extLst>
              </a:tr>
            </a:tbl>
          </a:graphicData>
        </a:graphic>
      </p:graphicFrame>
      <p:sp>
        <p:nvSpPr>
          <p:cNvPr id="3" name="Rectangle 2"/>
          <p:cNvSpPr/>
          <p:nvPr/>
        </p:nvSpPr>
        <p:spPr>
          <a:xfrm>
            <a:off x="394756" y="629280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normAutofit/>
          </a:bodyPr>
          <a:lstStyle/>
          <a:p>
            <a:pPr eaLnBrk="1" hangingPunct="1"/>
            <a:r>
              <a:rPr lang="en-US" smtClean="0"/>
              <a:t>Chapter 4: Assessment</a:t>
            </a:r>
            <a:endParaRPr lang="en-US" dirty="0"/>
          </a:p>
        </p:txBody>
      </p:sp>
      <p:sp>
        <p:nvSpPr>
          <p:cNvPr id="7171" name="Rectangle 34"/>
          <p:cNvSpPr>
            <a:spLocks noGrp="1" noChangeArrowheads="1"/>
          </p:cNvSpPr>
          <p:nvPr>
            <p:ph idx="1"/>
          </p:nvPr>
        </p:nvSpPr>
        <p:spPr/>
        <p:txBody>
          <a:bodyPr>
            <a:normAutofit/>
          </a:bodyPr>
          <a:lstStyle/>
          <a:p>
            <a:pPr eaLnBrk="1" hangingPunct="1">
              <a:spcBef>
                <a:spcPct val="30000"/>
              </a:spcBef>
            </a:pPr>
            <a:r>
              <a:rPr lang="en-US" sz="2000" smtClean="0"/>
              <a:t>Students should complete Chapter 4, “Assessment” after completing Chapter 4.</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Chapter 4: Best Practices</a:t>
            </a:r>
            <a:endParaRPr lang="en-US" dirty="0"/>
          </a:p>
        </p:txBody>
      </p:sp>
      <p:sp>
        <p:nvSpPr>
          <p:cNvPr id="11266" name="Rectangle 34"/>
          <p:cNvSpPr>
            <a:spLocks noGrp="1" noChangeArrowheads="1"/>
          </p:cNvSpPr>
          <p:nvPr>
            <p:ph idx="1"/>
          </p:nvPr>
        </p:nvSpPr>
        <p:spPr/>
        <p:txBody>
          <a:bodyPr>
            <a:normAutofit/>
          </a:bodyPr>
          <a:lstStyle/>
          <a:p>
            <a:pPr marL="0" indent="0" eaLnBrk="1" hangingPunct="1">
              <a:lnSpc>
                <a:spcPct val="85000"/>
              </a:lnSpc>
              <a:spcBef>
                <a:spcPct val="30000"/>
              </a:spcBef>
              <a:buNone/>
            </a:pPr>
            <a:r>
              <a:rPr lang="en-US" sz="2000" smtClean="0"/>
              <a:t>Prior to teaching Chapter 4, the instructor should:</a:t>
            </a:r>
          </a:p>
          <a:p>
            <a:pPr marL="0" indent="0" eaLnBrk="1" hangingPunct="1">
              <a:lnSpc>
                <a:spcPct val="85000"/>
              </a:lnSpc>
              <a:spcBef>
                <a:spcPct val="30000"/>
              </a:spcBef>
              <a:buNone/>
            </a:pPr>
            <a:r>
              <a:rPr lang="en-US" sz="2000" smtClean="0"/>
              <a:t>Complete Chapter 4, “Assessment.”</a:t>
            </a:r>
          </a:p>
          <a:p>
            <a:pPr marL="0" indent="0" eaLnBrk="1" hangingPunct="1">
              <a:lnSpc>
                <a:spcPct val="85000"/>
              </a:lnSpc>
              <a:spcBef>
                <a:spcPct val="30000"/>
              </a:spcBef>
              <a:buNone/>
            </a:pPr>
            <a:r>
              <a:rPr lang="en-US" sz="2000" smtClean="0"/>
              <a:t>Make this chapter as hands on as possible. Students should complete all labs, Packet Tracer activities, and other activities.</a:t>
            </a:r>
          </a:p>
          <a:p>
            <a:pPr marL="0" indent="0" eaLnBrk="1" hangingPunct="1">
              <a:lnSpc>
                <a:spcPct val="85000"/>
              </a:lnSpc>
              <a:spcBef>
                <a:spcPct val="30000"/>
              </a:spcBef>
              <a:buNone/>
            </a:pPr>
            <a:r>
              <a:rPr lang="en-US" sz="2000" smtClean="0"/>
              <a:t>Emphasize the importance and advantages of EtherChannels and HSRP. </a:t>
            </a:r>
          </a:p>
          <a:p>
            <a:pPr marL="0" indent="0" eaLnBrk="1" hangingPunct="1">
              <a:lnSpc>
                <a:spcPct val="85000"/>
              </a:lnSpc>
              <a:spcBef>
                <a:spcPct val="30000"/>
              </a:spcBef>
              <a:buNone/>
            </a:pPr>
            <a:r>
              <a:rPr lang="en-US" sz="2000" smtClean="0"/>
              <a:t>Emphasize the issues that can occur and the importance of completing the troubleshooting labs.  </a:t>
            </a:r>
          </a:p>
          <a:p>
            <a:pPr marL="0" indent="0" eaLnBrk="1" hangingPunct="1">
              <a:lnSpc>
                <a:spcPct val="85000"/>
              </a:lnSpc>
              <a:spcBef>
                <a:spcPct val="30000"/>
              </a:spcBef>
              <a:buNone/>
            </a:pPr>
            <a:r>
              <a:rPr lang="en-US" sz="2000" smtClean="0"/>
              <a:t>When the students complete the troubleshooting labs, create additional challenges or have one team of students create problems on another team’s setup. Ensure that all changes and all solutions are documented. </a:t>
            </a:r>
          </a:p>
          <a:p>
            <a:pPr marL="0" indent="0" eaLnBrk="1" hangingPunct="1">
              <a:lnSpc>
                <a:spcPct val="85000"/>
              </a:lnSpc>
              <a:spcBef>
                <a:spcPct val="30000"/>
              </a:spcBef>
              <a:buNone/>
            </a:pPr>
            <a:endParaRPr lang="en-US" sz="2000" smtClean="0"/>
          </a:p>
          <a:p>
            <a:pPr marL="0" indent="0" eaLnBrk="1" hangingPunct="1">
              <a:lnSpc>
                <a:spcPct val="85000"/>
              </a:lnSpc>
              <a:spcBef>
                <a:spcPct val="30000"/>
              </a:spcBef>
              <a:buNone/>
            </a:pPr>
            <a:endParaRPr lang="en-US" sz="2000" smtClean="0"/>
          </a:p>
          <a:p>
            <a:pPr marL="0" indent="0" eaLnBrk="1" hangingPunct="1">
              <a:lnSpc>
                <a:spcPct val="85000"/>
              </a:lnSpc>
              <a:spcBef>
                <a:spcPct val="30000"/>
              </a:spcBef>
              <a:buNone/>
            </a:pPr>
            <a:endParaRPr lang="en-US" sz="2000" smtClean="0"/>
          </a:p>
          <a:p>
            <a:pPr marL="0" indent="0" eaLnBrk="1" hangingPunct="1">
              <a:lnSpc>
                <a:spcPct val="85000"/>
              </a:lnSpc>
              <a:spcBef>
                <a:spcPct val="30000"/>
              </a:spcBef>
              <a:buNone/>
            </a:pPr>
            <a:endParaRPr lang="en-US" sz="2000" smtClean="0"/>
          </a:p>
          <a:p>
            <a:pPr eaLnBrk="1" hangingPunct="1">
              <a:lnSpc>
                <a:spcPct val="85000"/>
              </a:lnSpc>
              <a:spcBef>
                <a:spcPct val="30000"/>
              </a:spcBef>
            </a:pPr>
            <a:endParaRPr lang="en-US" dirty="0"/>
          </a:p>
        </p:txBody>
      </p:sp>
      <p:sp>
        <p:nvSpPr>
          <p:cNvPr id="4" name="Rectangle 33"/>
          <p:cNvSpPr txBox="1">
            <a:spLocks noChangeArrowheads="1"/>
          </p:cNvSpPr>
          <p:nvPr/>
        </p:nvSpPr>
        <p:spPr bwMode="auto">
          <a:xfrm>
            <a:off x="450851" y="311280"/>
            <a:ext cx="8145462" cy="737419"/>
          </a:xfrm>
          <a:prstGeom prst="rect">
            <a:avLst/>
          </a:prstGeom>
          <a:noFill/>
          <a:ln w="9525" algn="ctr">
            <a:noFill/>
            <a:miter lim="800000"/>
            <a:headEnd/>
            <a:tailEnd/>
          </a:ln>
        </p:spPr>
        <p:txBody>
          <a:bodyPr lIns="82124" tIns="41061" rIns="82124" bIns="41061" anchor="b"/>
          <a:lstStyle/>
          <a:p>
            <a:pPr algn="l" defTabSz="814388">
              <a:lnSpc>
                <a:spcPct val="90000"/>
              </a:lnSpc>
              <a:defRPr/>
            </a:pPr>
            <a:endParaRPr lang="en-US" sz="3200" b="1" kern="0" dirty="0">
              <a:solidFill>
                <a:srgbClr val="708CA1"/>
              </a:solidFill>
              <a:latin typeface="+mj-lt"/>
              <a:ea typeface="+mj-ea"/>
              <a:cs typeface="+mj-cs"/>
            </a:endParaRPr>
          </a:p>
        </p:txBody>
      </p:sp>
    </p:spTree>
    <p:extLst>
      <p:ext uri="{BB962C8B-B14F-4D97-AF65-F5344CB8AC3E}">
        <p14:creationId xmlns:p14="http://schemas.microsoft.com/office/powerpoint/2010/main" val="280494528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p:nvPr>
        </p:nvSpPr>
        <p:spPr/>
        <p:txBody>
          <a:bodyPr>
            <a:normAutofit/>
          </a:bodyPr>
          <a:lstStyle/>
          <a:p>
            <a:pPr eaLnBrk="1" hangingPunct="1"/>
            <a:r>
              <a:rPr lang="en-US" smtClean="0"/>
              <a:t>Chapter 4: Additional Help</a:t>
            </a:r>
            <a:endParaRPr lang="en-US" dirty="0"/>
          </a:p>
        </p:txBody>
      </p:sp>
      <p:sp>
        <p:nvSpPr>
          <p:cNvPr id="20483" name="Rectangle 34"/>
          <p:cNvSpPr>
            <a:spLocks noGrp="1" noChangeArrowheads="1"/>
          </p:cNvSpPr>
          <p:nvPr>
            <p:ph idx="1"/>
          </p:nvPr>
        </p:nvSpPr>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xmlns=""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4: EtherChannel and HSRP</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5791</TotalTime>
  <Pages>28</Pages>
  <Words>3499</Words>
  <Application>Microsoft Office PowerPoint</Application>
  <PresentationFormat>On-screen Show (4:3)</PresentationFormat>
  <Paragraphs>474</Paragraphs>
  <Slides>37</Slides>
  <Notes>36</Notes>
  <HiddenSlides>7</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37</vt:i4>
      </vt:variant>
    </vt:vector>
  </HeadingPairs>
  <TitlesOfParts>
    <vt:vector size="43" baseType="lpstr">
      <vt:lpstr>ＭＳ Ｐゴシック</vt:lpstr>
      <vt:lpstr>Arial</vt:lpstr>
      <vt:lpstr>Courier New</vt:lpstr>
      <vt:lpstr>Wingdings</vt:lpstr>
      <vt:lpstr>PPT-TMPLT-WHT_C</vt:lpstr>
      <vt:lpstr>NetAcad-4F_PPT-WHT_060408</vt:lpstr>
      <vt:lpstr>Instructor Materials Chapter 4: EtherChannel and HSRP</vt:lpstr>
      <vt:lpstr>Instructor Materials – Chapter 4 Planning Guide</vt:lpstr>
      <vt:lpstr>PowerPoint Presentation</vt:lpstr>
      <vt:lpstr>Chapter 4: Activities</vt:lpstr>
      <vt:lpstr>Chapter 4: Assessment</vt:lpstr>
      <vt:lpstr>Chapter 4: Best Practices</vt:lpstr>
      <vt:lpstr>Chapter 4: Additional Help</vt:lpstr>
      <vt:lpstr>PowerPoint Presentation</vt:lpstr>
      <vt:lpstr>Chapter 4: EtherChannel and HSRP</vt:lpstr>
      <vt:lpstr>Chapter 4 - Sections &amp; Objectives</vt:lpstr>
      <vt:lpstr>4.1 Link Aggregation Concepts</vt:lpstr>
      <vt:lpstr>Link Aggregation Concepts Link Aggregation</vt:lpstr>
      <vt:lpstr>Link Aggregation Concepts Link Aggregation</vt:lpstr>
      <vt:lpstr>Link Aggregation Concepts EtherChannel Operation</vt:lpstr>
      <vt:lpstr>Link Aggregation Concepts EtherChannel Operation</vt:lpstr>
      <vt:lpstr>Link Aggregation Concepts EtherChannel Operation</vt:lpstr>
      <vt:lpstr>4.2 Link Aggregation Configuration</vt:lpstr>
      <vt:lpstr>Link Aggregation Configuration Configuring EtherChannel</vt:lpstr>
      <vt:lpstr>Link Aggregation Configuration Configuring EtherChannel</vt:lpstr>
      <vt:lpstr>Link Aggregation Configuration Configuring EtherChannel</vt:lpstr>
      <vt:lpstr>Link Aggregation Configuration Verifying and Troubleshooting EtherChannel</vt:lpstr>
      <vt:lpstr>Link Aggregation Configuration Verifying and Troubleshooting EtherChannel</vt:lpstr>
      <vt:lpstr>4.3 First Hop Redundancy Protocols</vt:lpstr>
      <vt:lpstr>First Hop Redundancy Protocols Concepts of First Hop Redundancy Protocols</vt:lpstr>
      <vt:lpstr>First Hop Redundancy Protocols Concepts of First Hop Redundancy Protocols</vt:lpstr>
      <vt:lpstr>First Hop Redundancy Protocols Concepts of First Hop Redundancy Protocols</vt:lpstr>
      <vt:lpstr>First Hop Redundancy Protocols HSRP Operation</vt:lpstr>
      <vt:lpstr>First Hop Redundancy Protocols HSRP Operation</vt:lpstr>
      <vt:lpstr>First Hop Redundancy Protocols HSRP Configuration</vt:lpstr>
      <vt:lpstr>First Hop Redundancy Protocols HSRP Configuration</vt:lpstr>
      <vt:lpstr>First Hop Redundancy Protocols HSRP Configuration</vt:lpstr>
      <vt:lpstr>First Hop Redundancy Protocols HSRP Troubleshooting</vt:lpstr>
      <vt:lpstr>First Hop Redundancy Protocols HSRP Troubleshooting</vt:lpstr>
      <vt:lpstr>4.3 Chapter Summary</vt:lpstr>
      <vt:lpstr>Chapter Summary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84</cp:revision>
  <cp:lastPrinted>1999-01-27T00:54:54Z</cp:lastPrinted>
  <dcterms:created xsi:type="dcterms:W3CDTF">2016-09-09T13:31:30Z</dcterms:created>
  <dcterms:modified xsi:type="dcterms:W3CDTF">2017-06-05T18:39:47Z</dcterms:modified>
</cp:coreProperties>
</file>