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39"/>
  </p:notesMasterIdLst>
  <p:handoutMasterIdLst>
    <p:handoutMasterId r:id="rId40"/>
  </p:handoutMasterIdLst>
  <p:sldIdLst>
    <p:sldId id="812" r:id="rId3"/>
    <p:sldId id="903" r:id="rId4"/>
    <p:sldId id="871" r:id="rId5"/>
    <p:sldId id="904" r:id="rId6"/>
    <p:sldId id="941" r:id="rId7"/>
    <p:sldId id="873" r:id="rId8"/>
    <p:sldId id="939" r:id="rId9"/>
    <p:sldId id="940" r:id="rId10"/>
    <p:sldId id="875" r:id="rId11"/>
    <p:sldId id="877" r:id="rId12"/>
    <p:sldId id="500" r:id="rId13"/>
    <p:sldId id="786" r:id="rId14"/>
    <p:sldId id="791" r:id="rId15"/>
    <p:sldId id="906" r:id="rId16"/>
    <p:sldId id="921" r:id="rId17"/>
    <p:sldId id="931" r:id="rId18"/>
    <p:sldId id="922" r:id="rId19"/>
    <p:sldId id="910" r:id="rId20"/>
    <p:sldId id="923" r:id="rId21"/>
    <p:sldId id="932" r:id="rId22"/>
    <p:sldId id="924" r:id="rId23"/>
    <p:sldId id="933" r:id="rId24"/>
    <p:sldId id="925" r:id="rId25"/>
    <p:sldId id="934" r:id="rId26"/>
    <p:sldId id="926" r:id="rId27"/>
    <p:sldId id="935" r:id="rId28"/>
    <p:sldId id="882" r:id="rId29"/>
    <p:sldId id="928" r:id="rId30"/>
    <p:sldId id="936" r:id="rId31"/>
    <p:sldId id="929" r:id="rId32"/>
    <p:sldId id="930" r:id="rId33"/>
    <p:sldId id="938" r:id="rId34"/>
    <p:sldId id="927" r:id="rId35"/>
    <p:sldId id="883" r:id="rId36"/>
    <p:sldId id="884" r:id="rId37"/>
    <p:sldId id="885" r:id="rId38"/>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59" autoAdjust="0"/>
    <p:restoredTop sz="96695" autoAdjust="0"/>
  </p:normalViewPr>
  <p:slideViewPr>
    <p:cSldViewPr snapToGrid="0">
      <p:cViewPr varScale="1">
        <p:scale>
          <a:sx n="81" d="100"/>
          <a:sy n="81" d="100"/>
        </p:scale>
        <p:origin x="1303" y="38"/>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22.xml"/><Relationship Id="rId13" Type="http://schemas.openxmlformats.org/officeDocument/2006/relationships/slide" Target="slides/slide28.xml"/><Relationship Id="rId18" Type="http://schemas.openxmlformats.org/officeDocument/2006/relationships/slide" Target="slides/slide34.xml"/><Relationship Id="rId3" Type="http://schemas.openxmlformats.org/officeDocument/2006/relationships/slide" Target="slides/slide16.xml"/><Relationship Id="rId7" Type="http://schemas.openxmlformats.org/officeDocument/2006/relationships/slide" Target="slides/slide21.xml"/><Relationship Id="rId12" Type="http://schemas.openxmlformats.org/officeDocument/2006/relationships/slide" Target="slides/slide26.xml"/><Relationship Id="rId17" Type="http://schemas.openxmlformats.org/officeDocument/2006/relationships/slide" Target="slides/slide32.xml"/><Relationship Id="rId2" Type="http://schemas.openxmlformats.org/officeDocument/2006/relationships/slide" Target="slides/slide15.xml"/><Relationship Id="rId16" Type="http://schemas.openxmlformats.org/officeDocument/2006/relationships/slide" Target="slides/slide31.xml"/><Relationship Id="rId1" Type="http://schemas.openxmlformats.org/officeDocument/2006/relationships/slide" Target="slides/slide14.xml"/><Relationship Id="rId6" Type="http://schemas.openxmlformats.org/officeDocument/2006/relationships/slide" Target="slides/slide20.xml"/><Relationship Id="rId11" Type="http://schemas.openxmlformats.org/officeDocument/2006/relationships/slide" Target="slides/slide25.xml"/><Relationship Id="rId5" Type="http://schemas.openxmlformats.org/officeDocument/2006/relationships/slide" Target="slides/slide19.xml"/><Relationship Id="rId15" Type="http://schemas.openxmlformats.org/officeDocument/2006/relationships/slide" Target="slides/slide30.xml"/><Relationship Id="rId10" Type="http://schemas.openxmlformats.org/officeDocument/2006/relationships/slide" Target="slides/slide24.xml"/><Relationship Id="rId4" Type="http://schemas.openxmlformats.org/officeDocument/2006/relationships/slide" Target="slides/slide17.xml"/><Relationship Id="rId9" Type="http://schemas.openxmlformats.org/officeDocument/2006/relationships/slide" Target="slides/slide23.xml"/><Relationship Id="rId14" Type="http://schemas.openxmlformats.org/officeDocument/2006/relationships/slide" Target="slides/slide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8: Single-Area</a:t>
            </a:r>
            <a:r>
              <a:rPr lang="en-US" sz="1300" b="0" baseline="0" dirty="0"/>
              <a:t> OSPF</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10</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a:t>
            </a:r>
            <a:r>
              <a:rPr lang="en-US" sz="1200" dirty="0">
                <a:latin typeface="Arial" charset="0"/>
              </a:rPr>
              <a:t>8: Single-Area OSPF</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13</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a:t>
            </a:r>
            <a:r>
              <a:rPr lang="en-US" sz="1200" dirty="0">
                <a:latin typeface="Arial" charset="0"/>
              </a:rPr>
              <a:t>8: Single-Area OSPF</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OSPF Characteristics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8.1.1 –</a:t>
            </a:r>
            <a:r>
              <a:rPr lang="en-US" baseline="0" dirty="0">
                <a:latin typeface="Arial" charset="0"/>
              </a:rPr>
              <a:t> Open Shortest Path First</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OSPF Characteristics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8.1.2 –</a:t>
            </a:r>
            <a:r>
              <a:rPr lang="en-US" baseline="0" dirty="0">
                <a:latin typeface="Arial" charset="0"/>
              </a:rPr>
              <a:t> OSPF Messages</a:t>
            </a:r>
            <a:endParaRPr lang="en-US" dirty="0"/>
          </a:p>
        </p:txBody>
      </p:sp>
    </p:spTree>
    <p:extLst>
      <p:ext uri="{BB962C8B-B14F-4D97-AF65-F5344CB8AC3E}">
        <p14:creationId xmlns:p14="http://schemas.microsoft.com/office/powerpoint/2010/main" val="9866570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OSPF Characteristics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8.1.2 –</a:t>
            </a:r>
            <a:r>
              <a:rPr lang="en-US" baseline="0" dirty="0">
                <a:latin typeface="Arial" charset="0"/>
              </a:rPr>
              <a:t> OSPF Messages (Cont.)</a:t>
            </a:r>
            <a:endParaRPr lang="en-US" dirty="0"/>
          </a:p>
        </p:txBody>
      </p:sp>
    </p:spTree>
    <p:extLst>
      <p:ext uri="{BB962C8B-B14F-4D97-AF65-F5344CB8AC3E}">
        <p14:creationId xmlns:p14="http://schemas.microsoft.com/office/powerpoint/2010/main" val="4235547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OSPF Characteristics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8.1.3 –</a:t>
            </a:r>
            <a:r>
              <a:rPr lang="en-US" baseline="0" dirty="0">
                <a:latin typeface="Arial" charset="0"/>
              </a:rPr>
              <a:t> OSPF Operation</a:t>
            </a:r>
            <a:endParaRPr lang="en-US" dirty="0"/>
          </a:p>
        </p:txBody>
      </p:sp>
    </p:spTree>
    <p:extLst>
      <p:ext uri="{BB962C8B-B14F-4D97-AF65-F5344CB8AC3E}">
        <p14:creationId xmlns:p14="http://schemas.microsoft.com/office/powerpoint/2010/main" val="41322186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18</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8: Single-Area</a:t>
            </a:r>
            <a:r>
              <a:rPr lang="en-US" sz="1200" b="0" baseline="0" dirty="0"/>
              <a:t> OSPF</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OSPFv2</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8.2.1 –</a:t>
            </a:r>
            <a:r>
              <a:rPr lang="en-US" baseline="0" dirty="0">
                <a:latin typeface="Arial" charset="0"/>
              </a:rPr>
              <a:t> OSPF Router ID</a:t>
            </a:r>
            <a:endParaRPr lang="en-US" dirty="0"/>
          </a:p>
        </p:txBody>
      </p:sp>
    </p:spTree>
    <p:extLst>
      <p:ext uri="{BB962C8B-B14F-4D97-AF65-F5344CB8AC3E}">
        <p14:creationId xmlns:p14="http://schemas.microsoft.com/office/powerpoint/2010/main" val="3388238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OSPFv2</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8.2.1 –</a:t>
            </a:r>
            <a:r>
              <a:rPr lang="en-US" baseline="0" dirty="0">
                <a:latin typeface="Arial" charset="0"/>
              </a:rPr>
              <a:t> OSPF Router ID (Cont.)</a:t>
            </a:r>
            <a:endParaRPr lang="en-US" dirty="0"/>
          </a:p>
        </p:txBody>
      </p:sp>
    </p:spTree>
    <p:extLst>
      <p:ext uri="{BB962C8B-B14F-4D97-AF65-F5344CB8AC3E}">
        <p14:creationId xmlns:p14="http://schemas.microsoft.com/office/powerpoint/2010/main" val="2641695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OSPFv2</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8.2.2 –</a:t>
            </a:r>
            <a:r>
              <a:rPr lang="en-US" baseline="0" dirty="0">
                <a:latin typeface="Arial" charset="0"/>
              </a:rPr>
              <a:t> Configure Single-Area OSPFv2</a:t>
            </a:r>
            <a:endParaRPr lang="en-US" dirty="0"/>
          </a:p>
        </p:txBody>
      </p:sp>
    </p:spTree>
    <p:extLst>
      <p:ext uri="{BB962C8B-B14F-4D97-AF65-F5344CB8AC3E}">
        <p14:creationId xmlns:p14="http://schemas.microsoft.com/office/powerpoint/2010/main" val="37386673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OSPFv2</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8.2.2 –</a:t>
            </a:r>
            <a:r>
              <a:rPr lang="en-US" baseline="0" dirty="0">
                <a:latin typeface="Arial" charset="0"/>
              </a:rPr>
              <a:t> Configure Single-Area OSPFv2 (Cont.)</a:t>
            </a:r>
            <a:endParaRPr lang="en-US" dirty="0"/>
          </a:p>
        </p:txBody>
      </p:sp>
    </p:spTree>
    <p:extLst>
      <p:ext uri="{BB962C8B-B14F-4D97-AF65-F5344CB8AC3E}">
        <p14:creationId xmlns:p14="http://schemas.microsoft.com/office/powerpoint/2010/main" val="41642698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OSPFv2</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8.2.3 –</a:t>
            </a:r>
            <a:r>
              <a:rPr lang="en-US" baseline="0" dirty="0">
                <a:latin typeface="Arial" charset="0"/>
              </a:rPr>
              <a:t> OSPF Cost</a:t>
            </a:r>
            <a:endParaRPr lang="en-US" dirty="0"/>
          </a:p>
        </p:txBody>
      </p:sp>
    </p:spTree>
    <p:extLst>
      <p:ext uri="{BB962C8B-B14F-4D97-AF65-F5344CB8AC3E}">
        <p14:creationId xmlns:p14="http://schemas.microsoft.com/office/powerpoint/2010/main" val="39812393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OSPFv2</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8.2.3 –</a:t>
            </a:r>
            <a:r>
              <a:rPr lang="en-US" baseline="0" dirty="0">
                <a:latin typeface="Arial" charset="0"/>
              </a:rPr>
              <a:t> OSPF Cost (Cont.)</a:t>
            </a:r>
            <a:endParaRPr lang="en-US" dirty="0"/>
          </a:p>
        </p:txBody>
      </p:sp>
    </p:spTree>
    <p:extLst>
      <p:ext uri="{BB962C8B-B14F-4D97-AF65-F5344CB8AC3E}">
        <p14:creationId xmlns:p14="http://schemas.microsoft.com/office/powerpoint/2010/main" val="24073830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OSPFv2</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8.2.4</a:t>
            </a:r>
            <a:r>
              <a:rPr lang="en-US" baseline="0" dirty="0">
                <a:latin typeface="Arial" charset="0"/>
              </a:rPr>
              <a:t> – Verify OSPF</a:t>
            </a:r>
            <a:endParaRPr lang="en-US" dirty="0"/>
          </a:p>
        </p:txBody>
      </p:sp>
    </p:spTree>
    <p:extLst>
      <p:ext uri="{BB962C8B-B14F-4D97-AF65-F5344CB8AC3E}">
        <p14:creationId xmlns:p14="http://schemas.microsoft.com/office/powerpoint/2010/main" val="30227447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OSPFv2</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8.2.4</a:t>
            </a:r>
            <a:r>
              <a:rPr lang="en-US" baseline="0" dirty="0">
                <a:latin typeface="Arial" charset="0"/>
              </a:rPr>
              <a:t> – Verify OSPF (Cont.)</a:t>
            </a:r>
            <a:endParaRPr lang="en-US" dirty="0"/>
          </a:p>
        </p:txBody>
      </p:sp>
    </p:spTree>
    <p:extLst>
      <p:ext uri="{BB962C8B-B14F-4D97-AF65-F5344CB8AC3E}">
        <p14:creationId xmlns:p14="http://schemas.microsoft.com/office/powerpoint/2010/main" val="365619757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27</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8:Single-Area OSPF</a:t>
            </a:r>
            <a:endParaRPr lang="en-GB" b="0" dirty="0"/>
          </a:p>
        </p:txBody>
      </p:sp>
    </p:spTree>
    <p:extLst>
      <p:ext uri="{BB962C8B-B14F-4D97-AF65-F5344CB8AC3E}">
        <p14:creationId xmlns:p14="http://schemas.microsoft.com/office/powerpoint/2010/main" val="26333652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OSPFv3</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8.3.1</a:t>
            </a:r>
            <a:r>
              <a:rPr lang="en-US" baseline="0" dirty="0">
                <a:latin typeface="Arial" charset="0"/>
              </a:rPr>
              <a:t> – OSPFv2 vs. OSPFv3</a:t>
            </a:r>
            <a:endParaRPr lang="en-US" dirty="0"/>
          </a:p>
        </p:txBody>
      </p:sp>
    </p:spTree>
    <p:extLst>
      <p:ext uri="{BB962C8B-B14F-4D97-AF65-F5344CB8AC3E}">
        <p14:creationId xmlns:p14="http://schemas.microsoft.com/office/powerpoint/2010/main" val="18141832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OSPFv3</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8.3.2 – Configuring OSPFv3 (Cont.)</a:t>
            </a:r>
            <a:endParaRPr lang="en-US" dirty="0"/>
          </a:p>
        </p:txBody>
      </p:sp>
    </p:spTree>
    <p:extLst>
      <p:ext uri="{BB962C8B-B14F-4D97-AF65-F5344CB8AC3E}">
        <p14:creationId xmlns:p14="http://schemas.microsoft.com/office/powerpoint/2010/main" val="3794243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a:t>
            </a:r>
            <a:r>
              <a:rPr lang="en-US" sz="1200" dirty="0">
                <a:latin typeface="Arial" charset="0"/>
              </a:rPr>
              <a:t>8: Single-Area OSPF</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OSPFv3</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8.3.2</a:t>
            </a:r>
            <a:r>
              <a:rPr lang="en-US" baseline="0" dirty="0">
                <a:latin typeface="Arial" charset="0"/>
              </a:rPr>
              <a:t> – Configuring OSPFv3</a:t>
            </a:r>
            <a:endParaRPr lang="en-US" dirty="0"/>
          </a:p>
        </p:txBody>
      </p:sp>
    </p:spTree>
    <p:extLst>
      <p:ext uri="{BB962C8B-B14F-4D97-AF65-F5344CB8AC3E}">
        <p14:creationId xmlns:p14="http://schemas.microsoft.com/office/powerpoint/2010/main" val="31592415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OSPFv3</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8.3.2</a:t>
            </a:r>
            <a:r>
              <a:rPr lang="en-US" baseline="0" dirty="0">
                <a:latin typeface="Arial" charset="0"/>
              </a:rPr>
              <a:t> – Verify OSPFv3</a:t>
            </a:r>
            <a:endParaRPr lang="en-US" dirty="0"/>
          </a:p>
        </p:txBody>
      </p:sp>
    </p:spTree>
    <p:extLst>
      <p:ext uri="{BB962C8B-B14F-4D97-AF65-F5344CB8AC3E}">
        <p14:creationId xmlns:p14="http://schemas.microsoft.com/office/powerpoint/2010/main" val="30292382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Single-Area OSPFv3</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8.3.2</a:t>
            </a:r>
            <a:r>
              <a:rPr lang="en-US" baseline="0" dirty="0">
                <a:latin typeface="Arial" charset="0"/>
              </a:rPr>
              <a:t> – Verify OSPFv3 (Cont.)</a:t>
            </a:r>
            <a:endParaRPr lang="en-US" dirty="0"/>
          </a:p>
        </p:txBody>
      </p:sp>
    </p:spTree>
    <p:extLst>
      <p:ext uri="{BB962C8B-B14F-4D97-AF65-F5344CB8AC3E}">
        <p14:creationId xmlns:p14="http://schemas.microsoft.com/office/powerpoint/2010/main" val="235861823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33</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8: Single-Area OSPF</a:t>
            </a:r>
            <a:endParaRPr lang="en-GB" b="0" dirty="0"/>
          </a:p>
        </p:txBody>
      </p:sp>
    </p:spTree>
    <p:extLst>
      <p:ext uri="{BB962C8B-B14F-4D97-AF65-F5344CB8AC3E}">
        <p14:creationId xmlns:p14="http://schemas.microsoft.com/office/powerpoint/2010/main" val="29559720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8.4 – Chapter Summary</a:t>
            </a:r>
          </a:p>
          <a:p>
            <a:pPr>
              <a:lnSpc>
                <a:spcPct val="80000"/>
              </a:lnSpc>
              <a:buFontTx/>
              <a:buNone/>
            </a:pPr>
            <a:r>
              <a:rPr lang="en-US" sz="1200" kern="1200" dirty="0">
                <a:solidFill>
                  <a:schemeClr val="tx1"/>
                </a:solidFill>
                <a:latin typeface="Arial" charset="0"/>
                <a:ea typeface="ＭＳ Ｐゴシック" charset="0"/>
              </a:rPr>
              <a:t>8.4.1.3 </a:t>
            </a:r>
            <a:r>
              <a:rPr lang="en-US" sz="1200" kern="1200">
                <a:solidFill>
                  <a:schemeClr val="tx1"/>
                </a:solidFill>
                <a:latin typeface="Arial" charset="0"/>
                <a:ea typeface="ＭＳ Ｐゴシック" charset="0"/>
              </a:rPr>
              <a:t>- 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36</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0684501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6275278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8295708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9</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smtClean="0">
                <a:solidFill>
                  <a:srgbClr val="D3D3D3"/>
                </a:solidFill>
              </a:rPr>
              <a:t>© 2017 Cisco Systems, Inc. All rights reserved.</a:t>
            </a:r>
            <a:endParaRPr lang="en-US" sz="700" dirty="0">
              <a:solidFill>
                <a:srgbClr val="D3D3D3"/>
              </a:solidFill>
            </a:endParaRP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fr-FR" sz="700" smtClean="0">
                <a:solidFill>
                  <a:srgbClr val="D3D3D3"/>
                </a:solidFill>
              </a:rPr>
              <a:t>ITE PC v4.1</a:t>
            </a:r>
          </a:p>
          <a:p>
            <a:pPr algn="l" defTabSz="814388">
              <a:lnSpc>
                <a:spcPct val="100000"/>
              </a:lnSpc>
            </a:pPr>
            <a:r>
              <a:rPr lang="fr-FR" sz="700" smtClean="0">
                <a:solidFill>
                  <a:srgbClr val="D3D3D3"/>
                </a:solidFill>
              </a:rPr>
              <a:t>Chapter 1</a:t>
            </a:r>
            <a:endParaRPr lang="en-US" sz="70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2007 – 2010, Cisco Systems, Inc. All rights reserved.</a:t>
            </a:r>
            <a:endParaRPr lang="en-US" sz="700">
              <a:solidFill>
                <a:srgbClr val="D3D3D3"/>
              </a:solidFill>
            </a:endParaRP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Public</a:t>
            </a:r>
            <a:endParaRPr lang="en-US" sz="700">
              <a:solidFill>
                <a:srgbClr val="D3D3D3"/>
              </a:solidFill>
            </a:endParaRP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smtClean="0">
                <a:solidFill>
                  <a:srgbClr val="D3D3D3"/>
                </a:solidFill>
              </a:rPr>
              <a:t>Presentation_ID</a:t>
            </a:r>
            <a:endParaRPr lang="en-US" sz="700">
              <a:solidFill>
                <a:srgbClr val="D3D3D3"/>
              </a:solidFill>
            </a:endParaRP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dirty="0"/>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2017 Cisco Systems, Inc. All rights reserved.</a:t>
            </a:r>
            <a:endParaRPr lang="en-US" sz="700">
              <a:solidFill>
                <a:srgbClr val="D3D3D3"/>
              </a:solidFill>
            </a:endParaRP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Confidential</a:t>
            </a:r>
            <a:endParaRPr lang="en-US" sz="700">
              <a:solidFill>
                <a:srgbClr val="D3D3D3"/>
              </a:solidFill>
            </a:endParaRP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4.xml"/><Relationship Id="rId4" Type="http://schemas.openxmlformats.org/officeDocument/2006/relationships/image" Target="../media/image1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8.xml"/><Relationship Id="rId1" Type="http://schemas.openxmlformats.org/officeDocument/2006/relationships/slideLayout" Target="../slideLayouts/slideLayout14.xml"/><Relationship Id="rId5" Type="http://schemas.openxmlformats.org/officeDocument/2006/relationships/image" Target="../media/image19.png"/><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normAutofit fontScale="90000"/>
          </a:bodyPr>
          <a:lstStyle/>
          <a:p>
            <a:pPr eaLnBrk="1" hangingPunct="1"/>
            <a:r>
              <a:rPr lang="en-US" sz="2400" smtClean="0">
                <a:latin typeface="Arial" charset="0"/>
              </a:rPr>
              <a:t>Instructor Materials</a:t>
            </a:r>
            <a:br>
              <a:rPr lang="en-US" sz="2400" smtClean="0">
                <a:latin typeface="Arial" charset="0"/>
              </a:rPr>
            </a:br>
            <a:r>
              <a:rPr lang="en-US" sz="2400" smtClean="0">
                <a:latin typeface="Arial" charset="0"/>
              </a:rPr>
              <a:t>Chapter 8: Single-Area OSPF</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normAutofit/>
          </a:bodyPr>
          <a:lstStyle/>
          <a:p>
            <a:pPr eaLnBrk="1" hangingPunct="1"/>
            <a:r>
              <a:rPr lang="en-US" smtClean="0">
                <a:solidFill>
                  <a:schemeClr val="tx1"/>
                </a:solidFill>
                <a:latin typeface="Arial" charset="0"/>
              </a:rPr>
              <a:t>CCNA Routing and Switching</a:t>
            </a:r>
          </a:p>
          <a:p>
            <a:pPr eaLnBrk="1" hangingPunct="1"/>
            <a:r>
              <a:rPr lang="en-US" smtClean="0">
                <a:solidFill>
                  <a:schemeClr val="tx1"/>
                </a:solidFill>
                <a:latin typeface="Arial" charset="0"/>
              </a:rPr>
              <a:t>Scaling Networks</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normAutofit/>
          </a:bodyPr>
          <a:lstStyle/>
          <a:p>
            <a:pPr eaLnBrk="1" hangingPunct="1"/>
            <a:r>
              <a:rPr lang="en-US" sz="2400" smtClean="0">
                <a:latin typeface="Arial" charset="0"/>
              </a:rPr>
              <a:t>Chapter 8: Single-Area OSPF</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normAutofit/>
          </a:bodyPr>
          <a:lstStyle/>
          <a:p>
            <a:pPr eaLnBrk="1" hangingPunct="1">
              <a:buFont typeface="Wingdings" charset="0"/>
              <a:buNone/>
            </a:pPr>
            <a:r>
              <a:rPr lang="en-US" smtClean="0">
                <a:solidFill>
                  <a:schemeClr val="tx1"/>
                </a:solidFill>
                <a:latin typeface="Arial" charset="0"/>
              </a:rPr>
              <a:t>Scaling Networks</a:t>
            </a:r>
            <a:endParaRPr lang="en-US" dirty="0">
              <a:solidFill>
                <a:schemeClr val="tx1"/>
              </a:solidFill>
              <a:latin typeface="Arial" charset="0"/>
            </a:endParaRPr>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normAutofit/>
          </a:bodyPr>
          <a:lstStyle/>
          <a:p>
            <a:r>
              <a:rPr lang="en-US" smtClean="0"/>
              <a:t>Chapter 8 - Sections &amp; Objectives</a:t>
            </a:r>
            <a:endParaRPr lang="en-US" dirty="0"/>
          </a:p>
        </p:txBody>
      </p:sp>
      <p:sp>
        <p:nvSpPr>
          <p:cNvPr id="4099" name="Rectangle 34"/>
          <p:cNvSpPr>
            <a:spLocks noGrp="1" noChangeArrowheads="1"/>
          </p:cNvSpPr>
          <p:nvPr>
            <p:ph idx="1"/>
          </p:nvPr>
        </p:nvSpPr>
        <p:spPr/>
        <p:txBody>
          <a:bodyPr>
            <a:normAutofit/>
          </a:bodyPr>
          <a:lstStyle/>
          <a:p>
            <a:r>
              <a:rPr lang="en-CA" smtClean="0"/>
              <a:t>8.1 OSPF Characteristics </a:t>
            </a:r>
          </a:p>
          <a:p>
            <a:r>
              <a:rPr lang="en-CA" smtClean="0"/>
              <a:t>Explain how single-area OSPF operates. </a:t>
            </a:r>
          </a:p>
          <a:p>
            <a:r>
              <a:rPr lang="en-CA" smtClean="0"/>
              <a:t>8.2 Single-Area OSPFv2</a:t>
            </a:r>
          </a:p>
          <a:p>
            <a:r>
              <a:rPr lang="en-CA" smtClean="0"/>
              <a:t>Implement single-area OSPFv2. </a:t>
            </a:r>
          </a:p>
          <a:p>
            <a:r>
              <a:rPr lang="en-CA" smtClean="0"/>
              <a:t>8.3 Single-Area OSPFv3</a:t>
            </a:r>
          </a:p>
          <a:p>
            <a:r>
              <a:rPr lang="en-CA" smtClean="0"/>
              <a:t>Implement single-area OSPFv3. </a:t>
            </a:r>
          </a:p>
          <a:p>
            <a:pPr lvl="1"/>
            <a:endParaRPr lang="en-US"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8.1 OSPF Characteristics </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OSPF Characteristics</a:t>
            </a:r>
            <a:br>
              <a:rPr lang="en-US" sz="1800" smtClean="0"/>
            </a:br>
            <a:r>
              <a:rPr lang="en-US" sz="1800" smtClean="0"/>
              <a:t>Open Shortest Path First</a:t>
            </a:r>
            <a:endParaRPr lang="en-US" dirty="0"/>
          </a:p>
        </p:txBody>
      </p:sp>
      <p:sp>
        <p:nvSpPr>
          <p:cNvPr id="2" name="Content Placeholder 1"/>
          <p:cNvSpPr>
            <a:spLocks noGrp="1"/>
          </p:cNvSpPr>
          <p:nvPr>
            <p:ph idx="1"/>
          </p:nvPr>
        </p:nvSpPr>
        <p:spPr>
          <a:xfrm>
            <a:off x="193868" y="1232592"/>
            <a:ext cx="8733677" cy="5410599"/>
          </a:xfrm>
        </p:spPr>
        <p:txBody>
          <a:bodyPr>
            <a:normAutofit fontScale="85000" lnSpcReduction="10000"/>
          </a:bodyPr>
          <a:lstStyle/>
          <a:p>
            <a:r>
              <a:rPr lang="en-US" smtClean="0"/>
              <a:t>OSPF </a:t>
            </a:r>
          </a:p>
          <a:p>
            <a:r>
              <a:rPr lang="en-US" smtClean="0"/>
              <a:t>Version 2 (OSPFv2) is available for IPv4 while OSPF version 3 (OSPFv3) is available for IPv6.</a:t>
            </a:r>
          </a:p>
          <a:p>
            <a:r>
              <a:rPr lang="en-US" smtClean="0"/>
              <a:t>3 Main Components</a:t>
            </a:r>
          </a:p>
          <a:p>
            <a:r>
              <a:rPr lang="en-US" smtClean="0"/>
              <a:t>Data Structures, Routing Protocol Messages, and Algorithm</a:t>
            </a:r>
          </a:p>
          <a:p>
            <a:r>
              <a:rPr lang="en-US" smtClean="0"/>
              <a:t>Achieving Convergence:</a:t>
            </a:r>
          </a:p>
          <a:p>
            <a:r>
              <a:rPr lang="en-US" smtClean="0"/>
              <a:t>Establish Neighbor Adjacencies </a:t>
            </a:r>
          </a:p>
          <a:p>
            <a:r>
              <a:rPr lang="en-US" smtClean="0"/>
              <a:t>Exchange Link-State Advertisements</a:t>
            </a:r>
          </a:p>
          <a:p>
            <a:r>
              <a:rPr lang="en-US" smtClean="0"/>
              <a:t>Build the Topology Table</a:t>
            </a:r>
          </a:p>
          <a:p>
            <a:r>
              <a:rPr lang="en-US" smtClean="0"/>
              <a:t>Execute the SPF Algorithm</a:t>
            </a:r>
          </a:p>
          <a:p>
            <a:r>
              <a:rPr lang="en-US" smtClean="0"/>
              <a:t>OSPF can be implemented in </a:t>
            </a:r>
            <a:br>
              <a:rPr lang="en-US" smtClean="0"/>
            </a:br>
            <a:r>
              <a:rPr lang="en-US" smtClean="0"/>
              <a:t>one of two ways:</a:t>
            </a:r>
          </a:p>
          <a:p>
            <a:r>
              <a:rPr lang="en-US" smtClean="0"/>
              <a:t>Single-Area OSPF</a:t>
            </a:r>
          </a:p>
          <a:p>
            <a:r>
              <a:rPr lang="en-US" smtClean="0"/>
              <a:t>Multi-area OSPF</a:t>
            </a:r>
          </a:p>
          <a:p>
            <a:endParaRPr lang="en-US" smtClean="0"/>
          </a:p>
          <a:p>
            <a:endParaRPr lang="en-US" dirty="0"/>
          </a:p>
        </p:txBody>
      </p:sp>
      <p:pic>
        <p:nvPicPr>
          <p:cNvPr id="3" name="Picture 2"/>
          <p:cNvPicPr>
            <a:picLocks noChangeAspect="1"/>
          </p:cNvPicPr>
          <p:nvPr/>
        </p:nvPicPr>
        <p:blipFill>
          <a:blip r:embed="rId3"/>
          <a:stretch>
            <a:fillRect/>
          </a:stretch>
        </p:blipFill>
        <p:spPr>
          <a:xfrm>
            <a:off x="5265026" y="3636819"/>
            <a:ext cx="3681760" cy="2793060"/>
          </a:xfrm>
          <a:prstGeom prst="rect">
            <a:avLst/>
          </a:prstGeom>
        </p:spPr>
      </p:pic>
    </p:spTree>
    <p:extLst>
      <p:ext uri="{BB962C8B-B14F-4D97-AF65-F5344CB8AC3E}">
        <p14:creationId xmlns:p14="http://schemas.microsoft.com/office/powerpoint/2010/main" val="2189958124"/>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OSPF Characteristics</a:t>
            </a:r>
            <a:br>
              <a:rPr lang="en-US" sz="1800" smtClean="0"/>
            </a:br>
            <a:r>
              <a:rPr lang="en-US" sz="1800" smtClean="0"/>
              <a:t>OSPF Messages</a:t>
            </a:r>
            <a:endParaRPr lang="en-US" dirty="0"/>
          </a:p>
        </p:txBody>
      </p:sp>
      <p:sp>
        <p:nvSpPr>
          <p:cNvPr id="2" name="Content Placeholder 1"/>
          <p:cNvSpPr>
            <a:spLocks noGrp="1"/>
          </p:cNvSpPr>
          <p:nvPr>
            <p:ph idx="1"/>
          </p:nvPr>
        </p:nvSpPr>
        <p:spPr>
          <a:xfrm>
            <a:off x="213109" y="1431236"/>
            <a:ext cx="8733677" cy="5034672"/>
          </a:xfrm>
        </p:spPr>
        <p:txBody>
          <a:bodyPr>
            <a:normAutofit fontScale="92500" lnSpcReduction="10000"/>
          </a:bodyPr>
          <a:lstStyle/>
          <a:p>
            <a:r>
              <a:rPr lang="en-US" smtClean="0"/>
              <a:t>OSPFv2 messages contain:</a:t>
            </a:r>
          </a:p>
          <a:p>
            <a:endParaRPr lang="en-US" smtClean="0"/>
          </a:p>
          <a:p>
            <a:endParaRPr lang="en-US" smtClean="0"/>
          </a:p>
          <a:p>
            <a:endParaRPr lang="en-US" smtClean="0"/>
          </a:p>
          <a:p>
            <a:endParaRPr lang="en-US" smtClean="0"/>
          </a:p>
          <a:p>
            <a:r>
              <a:rPr lang="en-US" smtClean="0"/>
              <a:t>LSP Types:</a:t>
            </a:r>
          </a:p>
          <a:p>
            <a:r>
              <a:rPr lang="en-US" smtClean="0"/>
              <a:t>Type 1: Hello packet</a:t>
            </a:r>
          </a:p>
          <a:p>
            <a:r>
              <a:rPr lang="en-US" smtClean="0"/>
              <a:t>Type 2: Database Description (DBD) packet </a:t>
            </a:r>
          </a:p>
          <a:p>
            <a:r>
              <a:rPr lang="en-US" smtClean="0"/>
              <a:t>Type 3: Link-State Request (LSR) packet</a:t>
            </a:r>
          </a:p>
          <a:p>
            <a:r>
              <a:rPr lang="en-US" smtClean="0"/>
              <a:t>Type 4: Link-State Update (LSU) packet </a:t>
            </a:r>
          </a:p>
          <a:p>
            <a:r>
              <a:rPr lang="en-US" smtClean="0"/>
              <a:t>Type 5: Link-State Acknowledgment (LSAck) packet</a:t>
            </a:r>
            <a:endParaRPr lang="en-US" dirty="0"/>
          </a:p>
        </p:txBody>
      </p:sp>
      <p:pic>
        <p:nvPicPr>
          <p:cNvPr id="3" name="Picture 2"/>
          <p:cNvPicPr>
            <a:picLocks noChangeAspect="1"/>
          </p:cNvPicPr>
          <p:nvPr/>
        </p:nvPicPr>
        <p:blipFill>
          <a:blip r:embed="rId3"/>
          <a:stretch>
            <a:fillRect/>
          </a:stretch>
        </p:blipFill>
        <p:spPr>
          <a:xfrm>
            <a:off x="1127238" y="2019230"/>
            <a:ext cx="6649378" cy="990738"/>
          </a:xfrm>
          <a:prstGeom prst="rect">
            <a:avLst/>
          </a:prstGeom>
        </p:spPr>
      </p:pic>
    </p:spTree>
    <p:extLst>
      <p:ext uri="{BB962C8B-B14F-4D97-AF65-F5344CB8AC3E}">
        <p14:creationId xmlns:p14="http://schemas.microsoft.com/office/powerpoint/2010/main" val="3043938599"/>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OSPF Characteristics</a:t>
            </a:r>
            <a:br>
              <a:rPr lang="en-US" sz="1800" smtClean="0"/>
            </a:br>
            <a:r>
              <a:rPr lang="en-US" sz="1800" smtClean="0"/>
              <a:t>OSPF Messages (Cont.)</a:t>
            </a:r>
            <a:endParaRPr lang="en-US" dirty="0"/>
          </a:p>
        </p:txBody>
      </p:sp>
      <p:sp>
        <p:nvSpPr>
          <p:cNvPr id="2" name="Content Placeholder 1"/>
          <p:cNvSpPr>
            <a:spLocks noGrp="1"/>
          </p:cNvSpPr>
          <p:nvPr>
            <p:ph idx="1"/>
          </p:nvPr>
        </p:nvSpPr>
        <p:spPr>
          <a:xfrm>
            <a:off x="213109" y="1431236"/>
            <a:ext cx="8733677" cy="5034672"/>
          </a:xfrm>
        </p:spPr>
        <p:txBody>
          <a:bodyPr>
            <a:normAutofit/>
          </a:bodyPr>
          <a:lstStyle/>
          <a:p>
            <a:r>
              <a:rPr lang="en-US" smtClean="0"/>
              <a:t>Hello Packets are used to:</a:t>
            </a:r>
          </a:p>
          <a:p>
            <a:r>
              <a:rPr lang="en-US" smtClean="0"/>
              <a:t>Discover OSPF neighbors and establish neighbor adjacencies.</a:t>
            </a:r>
          </a:p>
          <a:p>
            <a:r>
              <a:rPr lang="en-US" smtClean="0"/>
              <a:t>Advertise parameters on which two routers must agree to become neighbors.</a:t>
            </a:r>
          </a:p>
          <a:p>
            <a:r>
              <a:rPr lang="en-US" smtClean="0"/>
              <a:t>Elect the Designated Router (DR) and Backup Designated Router (BDR) on multi-access networks like Ethernet and Frame Relay. </a:t>
            </a:r>
          </a:p>
          <a:p>
            <a:r>
              <a:rPr lang="en-US" smtClean="0"/>
              <a:t>OSPF Hello packets are transmitted to multicast address 224.0.0.5 in IPv4 and FF02::5 in IPv6</a:t>
            </a:r>
            <a:endParaRPr lang="en-US" dirty="0"/>
          </a:p>
        </p:txBody>
      </p:sp>
      <p:pic>
        <p:nvPicPr>
          <p:cNvPr id="4" name="Picture 3"/>
          <p:cNvPicPr>
            <a:picLocks noChangeAspect="1"/>
          </p:cNvPicPr>
          <p:nvPr/>
        </p:nvPicPr>
        <p:blipFill>
          <a:blip r:embed="rId3"/>
          <a:stretch>
            <a:fillRect/>
          </a:stretch>
        </p:blipFill>
        <p:spPr>
          <a:xfrm>
            <a:off x="2163988" y="4595510"/>
            <a:ext cx="5077321" cy="2069042"/>
          </a:xfrm>
          <a:prstGeom prst="rect">
            <a:avLst/>
          </a:prstGeom>
        </p:spPr>
      </p:pic>
    </p:spTree>
    <p:extLst>
      <p:ext uri="{BB962C8B-B14F-4D97-AF65-F5344CB8AC3E}">
        <p14:creationId xmlns:p14="http://schemas.microsoft.com/office/powerpoint/2010/main" val="46838261"/>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OSPF Characteristics</a:t>
            </a:r>
            <a:br>
              <a:rPr lang="en-US" sz="1800" smtClean="0"/>
            </a:br>
            <a:r>
              <a:rPr lang="en-US" sz="1800" smtClean="0"/>
              <a:t>OSPF Operation</a:t>
            </a:r>
            <a:endParaRPr lang="en-US" dirty="0"/>
          </a:p>
        </p:txBody>
      </p:sp>
      <p:sp>
        <p:nvSpPr>
          <p:cNvPr id="2" name="Content Placeholder 1"/>
          <p:cNvSpPr>
            <a:spLocks noGrp="1"/>
          </p:cNvSpPr>
          <p:nvPr>
            <p:ph idx="1"/>
          </p:nvPr>
        </p:nvSpPr>
        <p:spPr>
          <a:xfrm>
            <a:off x="213110" y="1360714"/>
            <a:ext cx="8386604" cy="5018315"/>
          </a:xfrm>
        </p:spPr>
        <p:txBody>
          <a:bodyPr>
            <a:normAutofit fontScale="92500" lnSpcReduction="20000"/>
          </a:bodyPr>
          <a:lstStyle/>
          <a:p>
            <a:r>
              <a:rPr lang="en-US" smtClean="0"/>
              <a:t>OSPF progresses through several states while attempting to reach convergence</a:t>
            </a:r>
          </a:p>
          <a:p>
            <a:r>
              <a:rPr lang="en-US" smtClean="0"/>
              <a:t>Down state, Init state, Two-Way state, ExStart state, Exchange state, Loading state, and Full state</a:t>
            </a:r>
          </a:p>
          <a:p>
            <a:r>
              <a:rPr lang="en-US" smtClean="0"/>
              <a:t>Establishing Adjacencies</a:t>
            </a:r>
          </a:p>
          <a:p>
            <a:r>
              <a:rPr lang="en-US" smtClean="0"/>
              <a:t>When a neighboring OSPF-enabled router receives a Hello packet with a router ID that is not within its neighbor list, the receiving router attempts to establish an adjacency with the initiating router.</a:t>
            </a:r>
          </a:p>
          <a:p>
            <a:r>
              <a:rPr lang="en-US" smtClean="0"/>
              <a:t>OSPF DR and BDR</a:t>
            </a:r>
          </a:p>
          <a:p>
            <a:r>
              <a:rPr lang="en-US" smtClean="0"/>
              <a:t>On multiaccess networks, OSPF elects a DR to be the collection and distribution point for LSAs sent and received. A BDR is also elected in case the DR fails.</a:t>
            </a:r>
          </a:p>
          <a:p>
            <a:r>
              <a:rPr lang="en-US" smtClean="0"/>
              <a:t>After the Two-Way state, routers transition to database synchronization states.</a:t>
            </a:r>
            <a:endParaRPr lang="en-US" dirty="0"/>
          </a:p>
        </p:txBody>
      </p:sp>
    </p:spTree>
    <p:extLst>
      <p:ext uri="{BB962C8B-B14F-4D97-AF65-F5344CB8AC3E}">
        <p14:creationId xmlns:p14="http://schemas.microsoft.com/office/powerpoint/2010/main" val="1536556348"/>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8.2 Single-Area OSPFv2</a:t>
            </a:r>
            <a:endParaRPr lang="en-US" sz="2400" dirty="0">
              <a:solidFill>
                <a:srgbClr val="00B0F0"/>
              </a:solidFill>
            </a:endParaRPr>
          </a:p>
        </p:txBody>
      </p:sp>
    </p:spTree>
    <p:extLst>
      <p:ext uri="{BB962C8B-B14F-4D97-AF65-F5344CB8AC3E}">
        <p14:creationId xmlns:p14="http://schemas.microsoft.com/office/powerpoint/2010/main" val="2098333176"/>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OSPFv2</a:t>
            </a:r>
            <a:br>
              <a:rPr lang="en-US" sz="1800" smtClean="0"/>
            </a:br>
            <a:r>
              <a:rPr lang="en-US" sz="1800" smtClean="0"/>
              <a:t>OSPF Router ID</a:t>
            </a:r>
            <a:endParaRPr lang="en-US" dirty="0"/>
          </a:p>
        </p:txBody>
      </p:sp>
      <p:sp>
        <p:nvSpPr>
          <p:cNvPr id="2" name="Content Placeholder 1"/>
          <p:cNvSpPr>
            <a:spLocks noGrp="1"/>
          </p:cNvSpPr>
          <p:nvPr>
            <p:ph idx="1"/>
          </p:nvPr>
        </p:nvSpPr>
        <p:spPr>
          <a:xfrm>
            <a:off x="213110" y="1431236"/>
            <a:ext cx="4303472" cy="5034672"/>
          </a:xfrm>
        </p:spPr>
        <p:txBody>
          <a:bodyPr>
            <a:normAutofit fontScale="92500" lnSpcReduction="20000"/>
          </a:bodyPr>
          <a:lstStyle/>
          <a:p>
            <a:r>
              <a:rPr lang="en-US" smtClean="0"/>
              <a:t>Enabling OSPFv2</a:t>
            </a:r>
          </a:p>
          <a:p>
            <a:r>
              <a:rPr lang="en-US" smtClean="0"/>
              <a:t>OSPFv2 is enabled using the router ospf process-id global configuration mode command. </a:t>
            </a:r>
          </a:p>
          <a:p>
            <a:r>
              <a:rPr lang="en-US" smtClean="0"/>
              <a:t>The process-id value represents a number between 1 and 65,535 and is selected by the network administrator. </a:t>
            </a:r>
          </a:p>
          <a:p>
            <a:r>
              <a:rPr lang="en-US" smtClean="0"/>
              <a:t>The process-id value is locally significant, which means that it does not have to be the same value on the other OSPF routers to establish adjacencies with those neighbors.</a:t>
            </a:r>
            <a:endParaRPr lang="en-US" dirty="0"/>
          </a:p>
        </p:txBody>
      </p:sp>
      <p:pic>
        <p:nvPicPr>
          <p:cNvPr id="3" name="Picture 2"/>
          <p:cNvPicPr>
            <a:picLocks noChangeAspect="1"/>
          </p:cNvPicPr>
          <p:nvPr/>
        </p:nvPicPr>
        <p:blipFill>
          <a:blip r:embed="rId3"/>
          <a:stretch>
            <a:fillRect/>
          </a:stretch>
        </p:blipFill>
        <p:spPr>
          <a:xfrm>
            <a:off x="4661269" y="2094345"/>
            <a:ext cx="4304756" cy="3534104"/>
          </a:xfrm>
          <a:prstGeom prst="rect">
            <a:avLst/>
          </a:prstGeom>
        </p:spPr>
      </p:pic>
    </p:spTree>
    <p:extLst>
      <p:ext uri="{BB962C8B-B14F-4D97-AF65-F5344CB8AC3E}">
        <p14:creationId xmlns:p14="http://schemas.microsoft.com/office/powerpoint/2010/main" val="2955344014"/>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normAutofit/>
          </a:bodyPr>
          <a:lstStyle/>
          <a:p>
            <a:pPr eaLnBrk="1" hangingPunct="1"/>
            <a:r>
              <a:rPr lang="en-US" smtClean="0">
                <a:latin typeface="Arial" charset="0"/>
              </a:rPr>
              <a:t>Instructor Materials – Chapter 8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normAutofit/>
          </a:bodyPr>
          <a:lstStyle/>
          <a:p>
            <a:pPr marL="0" indent="0">
              <a:buNone/>
            </a:pPr>
            <a:r>
              <a:rPr lang="en-US" smtClean="0"/>
              <a:t>This PowerPoint deck is divided in two parts:</a:t>
            </a:r>
          </a:p>
          <a:p>
            <a:pPr marL="0" indent="0">
              <a:buNone/>
            </a:pPr>
            <a:r>
              <a:rPr lang="en-US" smtClean="0"/>
              <a:t>Instructor Planning Guide</a:t>
            </a:r>
          </a:p>
          <a:p>
            <a:pPr marL="0" indent="0">
              <a:buNone/>
            </a:pPr>
            <a:r>
              <a:rPr lang="en-US" smtClean="0"/>
              <a:t>Information to help you become familiar with the chapter</a:t>
            </a:r>
          </a:p>
          <a:p>
            <a:pPr marL="0" indent="0">
              <a:buNone/>
            </a:pPr>
            <a:r>
              <a:rPr lang="en-US" smtClean="0"/>
              <a:t>Teaching aids</a:t>
            </a:r>
          </a:p>
          <a:p>
            <a:pPr marL="0" indent="0">
              <a:buNone/>
            </a:pPr>
            <a:r>
              <a:rPr lang="en-US" smtClean="0"/>
              <a:t>Instructor Class Presentation</a:t>
            </a:r>
          </a:p>
          <a:p>
            <a:pPr marL="0" indent="0">
              <a:buNone/>
            </a:pPr>
            <a:r>
              <a:rPr lang="en-US" smtClean="0"/>
              <a:t>Optional slides that you can use in the classroom</a:t>
            </a:r>
          </a:p>
          <a:p>
            <a:pPr marL="0" indent="0">
              <a:buNone/>
            </a:pPr>
            <a:r>
              <a:rPr lang="en-US" smtClean="0"/>
              <a:t>Begins on slide # 11</a:t>
            </a:r>
          </a:p>
          <a:p>
            <a:pPr marL="0" indent="0">
              <a:buNone/>
            </a:pPr>
            <a:r>
              <a:rPr lang="en-US" smtClean="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OSPFv2</a:t>
            </a:r>
            <a:br>
              <a:rPr lang="en-US" sz="1800" smtClean="0"/>
            </a:br>
            <a:r>
              <a:rPr lang="en-US" sz="1800" smtClean="0"/>
              <a:t>OSPF Router ID (Cont.)</a:t>
            </a:r>
            <a:endParaRPr lang="en-US" dirty="0"/>
          </a:p>
        </p:txBody>
      </p:sp>
      <p:sp>
        <p:nvSpPr>
          <p:cNvPr id="2" name="Content Placeholder 1"/>
          <p:cNvSpPr>
            <a:spLocks noGrp="1"/>
          </p:cNvSpPr>
          <p:nvPr>
            <p:ph idx="1"/>
          </p:nvPr>
        </p:nvSpPr>
        <p:spPr>
          <a:xfrm>
            <a:off x="213110" y="1431235"/>
            <a:ext cx="8672272" cy="5115037"/>
          </a:xfrm>
        </p:spPr>
        <p:txBody>
          <a:bodyPr>
            <a:normAutofit fontScale="92500" lnSpcReduction="20000"/>
          </a:bodyPr>
          <a:lstStyle/>
          <a:p>
            <a:r>
              <a:rPr lang="en-US" smtClean="0"/>
              <a:t>Router ID</a:t>
            </a:r>
          </a:p>
          <a:p>
            <a:r>
              <a:rPr lang="en-US" smtClean="0"/>
              <a:t>The router ID is used by the OSPF-enabled router to uniquely identify the router and participate in the election of the DR</a:t>
            </a:r>
          </a:p>
          <a:p>
            <a:r>
              <a:rPr lang="en-US" smtClean="0"/>
              <a:t>Router ID based on one of three criteria</a:t>
            </a:r>
          </a:p>
          <a:p>
            <a:r>
              <a:rPr lang="en-US" smtClean="0"/>
              <a:t>Explicitly configured using the OSPF router-id rid command</a:t>
            </a:r>
          </a:p>
          <a:p>
            <a:r>
              <a:rPr lang="en-US" smtClean="0"/>
              <a:t>Router chooses the highest IPv4 address of any of configured loopback interfaces</a:t>
            </a:r>
          </a:p>
          <a:p>
            <a:r>
              <a:rPr lang="en-US" smtClean="0"/>
              <a:t>If no loopback interfaces are configured, then the router chooses the highest active IPv4 address of any of its physical interfaces</a:t>
            </a:r>
          </a:p>
          <a:p>
            <a:r>
              <a:rPr lang="en-US" smtClean="0"/>
              <a:t>Clearing the OSPF process is the preferred method to reset the router ID.</a:t>
            </a:r>
          </a:p>
          <a:p>
            <a:r>
              <a:rPr lang="en-US" smtClean="0"/>
              <a:t>Note: The router ID looks like an IPv4 address, but it is not routable and, therefore, is not included in the routing table, unless the OSPF routing process chooses an interface (physical or loopback) that is appropriately defined by a network command.</a:t>
            </a:r>
          </a:p>
          <a:p>
            <a:pPr lvl="1"/>
            <a:endParaRPr lang="en-US" dirty="0"/>
          </a:p>
        </p:txBody>
      </p:sp>
    </p:spTree>
    <p:extLst>
      <p:ext uri="{BB962C8B-B14F-4D97-AF65-F5344CB8AC3E}">
        <p14:creationId xmlns:p14="http://schemas.microsoft.com/office/powerpoint/2010/main" val="233000715"/>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OSPFv2</a:t>
            </a:r>
            <a:br>
              <a:rPr lang="en-US" sz="1800" smtClean="0"/>
            </a:br>
            <a:r>
              <a:rPr lang="en-US" sz="1800" smtClean="0"/>
              <a:t>Configure Single-Area OSPFv2</a:t>
            </a:r>
            <a:endParaRPr lang="en-US" dirty="0"/>
          </a:p>
        </p:txBody>
      </p:sp>
      <p:sp>
        <p:nvSpPr>
          <p:cNvPr id="2" name="Content Placeholder 1"/>
          <p:cNvSpPr>
            <a:spLocks noGrp="1"/>
          </p:cNvSpPr>
          <p:nvPr>
            <p:ph idx="1"/>
          </p:nvPr>
        </p:nvSpPr>
        <p:spPr>
          <a:xfrm>
            <a:off x="213109" y="1431236"/>
            <a:ext cx="8733677" cy="5034672"/>
          </a:xfrm>
        </p:spPr>
        <p:txBody>
          <a:bodyPr>
            <a:normAutofit/>
          </a:bodyPr>
          <a:lstStyle/>
          <a:p>
            <a:r>
              <a:rPr lang="en-US" smtClean="0"/>
              <a:t>Enabling OSPF</a:t>
            </a:r>
          </a:p>
          <a:p>
            <a:r>
              <a:rPr lang="en-US" smtClean="0"/>
              <a:t>Any interfaces on a router that match the network address in the network command are enabled to send and receive OSPF packets.</a:t>
            </a:r>
          </a:p>
          <a:p>
            <a:r>
              <a:rPr lang="en-US" smtClean="0"/>
              <a:t>Wildcard Mask</a:t>
            </a:r>
          </a:p>
          <a:p>
            <a:r>
              <a:rPr lang="en-US" smtClean="0"/>
              <a:t>In a wildcard mask, binary 0 is equal to a match and binary 1 is not a match. </a:t>
            </a:r>
            <a:endParaRPr lang="en-US" dirty="0"/>
          </a:p>
        </p:txBody>
      </p:sp>
      <p:pic>
        <p:nvPicPr>
          <p:cNvPr id="3" name="Picture 2"/>
          <p:cNvPicPr>
            <a:picLocks noChangeAspect="1"/>
          </p:cNvPicPr>
          <p:nvPr/>
        </p:nvPicPr>
        <p:blipFill>
          <a:blip r:embed="rId3"/>
          <a:stretch>
            <a:fillRect/>
          </a:stretch>
        </p:blipFill>
        <p:spPr>
          <a:xfrm>
            <a:off x="1225981" y="4735716"/>
            <a:ext cx="6230219" cy="1228896"/>
          </a:xfrm>
          <a:prstGeom prst="rect">
            <a:avLst/>
          </a:prstGeom>
        </p:spPr>
      </p:pic>
      <p:pic>
        <p:nvPicPr>
          <p:cNvPr id="4" name="Picture 3"/>
          <p:cNvPicPr>
            <a:picLocks noChangeAspect="1"/>
          </p:cNvPicPr>
          <p:nvPr/>
        </p:nvPicPr>
        <p:blipFill>
          <a:blip r:embed="rId4"/>
          <a:stretch>
            <a:fillRect/>
          </a:stretch>
        </p:blipFill>
        <p:spPr>
          <a:xfrm>
            <a:off x="2650166" y="4407762"/>
            <a:ext cx="3381847" cy="228632"/>
          </a:xfrm>
          <a:prstGeom prst="rect">
            <a:avLst/>
          </a:prstGeom>
        </p:spPr>
      </p:pic>
    </p:spTree>
    <p:extLst>
      <p:ext uri="{BB962C8B-B14F-4D97-AF65-F5344CB8AC3E}">
        <p14:creationId xmlns:p14="http://schemas.microsoft.com/office/powerpoint/2010/main" val="1209038605"/>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OSPFv2</a:t>
            </a:r>
            <a:br>
              <a:rPr lang="en-US" sz="1800" smtClean="0"/>
            </a:br>
            <a:r>
              <a:rPr lang="en-US" sz="1800" smtClean="0"/>
              <a:t>Configure Single-Area OSPFv2 (Cont.)</a:t>
            </a:r>
            <a:endParaRPr lang="en-US" dirty="0"/>
          </a:p>
        </p:txBody>
      </p:sp>
      <p:sp>
        <p:nvSpPr>
          <p:cNvPr id="2" name="Content Placeholder 1"/>
          <p:cNvSpPr>
            <a:spLocks noGrp="1"/>
          </p:cNvSpPr>
          <p:nvPr>
            <p:ph idx="1"/>
          </p:nvPr>
        </p:nvSpPr>
        <p:spPr>
          <a:xfrm>
            <a:off x="213109" y="1431236"/>
            <a:ext cx="8733677" cy="5034672"/>
          </a:xfrm>
        </p:spPr>
        <p:txBody>
          <a:bodyPr>
            <a:normAutofit fontScale="92500" lnSpcReduction="20000"/>
          </a:bodyPr>
          <a:lstStyle/>
          <a:p>
            <a:r>
              <a:rPr lang="en-US" smtClean="0"/>
              <a:t>The network Command</a:t>
            </a:r>
          </a:p>
          <a:p>
            <a:r>
              <a:rPr lang="en-US" smtClean="0"/>
              <a:t>OSPFv2 can be enabled using the network intf-ip-address 0.0.0.0 area area-id router configuration mode command.</a:t>
            </a:r>
          </a:p>
          <a:p>
            <a:r>
              <a:rPr lang="en-US" smtClean="0"/>
              <a:t>The advantage of specifying the interface is that the wildcard mask calculation is not necessary. </a:t>
            </a:r>
          </a:p>
          <a:p>
            <a:r>
              <a:rPr lang="en-US" smtClean="0"/>
              <a:t>Unneeded OSPFv2 messages affect the network:</a:t>
            </a:r>
          </a:p>
          <a:p>
            <a:r>
              <a:rPr lang="en-US" smtClean="0"/>
              <a:t>Inefficient use of bandwidth, inefficient use of resources, and increased security risk </a:t>
            </a:r>
          </a:p>
          <a:p>
            <a:r>
              <a:rPr lang="en-US" smtClean="0"/>
              <a:t>Configure passive interfaces</a:t>
            </a:r>
          </a:p>
          <a:p>
            <a:r>
              <a:rPr lang="en-US" smtClean="0"/>
              <a:t>Use the passive-interface router configuration mode command to prevent the transmission of routing messages through a router interface, but still allow that network to be advertised to other routers.</a:t>
            </a:r>
          </a:p>
          <a:p>
            <a:r>
              <a:rPr lang="en-US" smtClean="0"/>
              <a:t>A neighbor adjacency cannot be formed over a passive interface. </a:t>
            </a:r>
          </a:p>
          <a:p>
            <a:pPr lvl="1"/>
            <a:endParaRPr lang="en-US" dirty="0"/>
          </a:p>
        </p:txBody>
      </p:sp>
    </p:spTree>
    <p:extLst>
      <p:ext uri="{BB962C8B-B14F-4D97-AF65-F5344CB8AC3E}">
        <p14:creationId xmlns:p14="http://schemas.microsoft.com/office/powerpoint/2010/main" val="211190833"/>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OSPFv2</a:t>
            </a:r>
            <a:br>
              <a:rPr lang="en-US" sz="1800" smtClean="0"/>
            </a:br>
            <a:r>
              <a:rPr lang="en-US" sz="1800" smtClean="0"/>
              <a:t>OSPF Cost</a:t>
            </a:r>
            <a:endParaRPr lang="en-US" dirty="0"/>
          </a:p>
        </p:txBody>
      </p:sp>
      <p:sp>
        <p:nvSpPr>
          <p:cNvPr id="2" name="Content Placeholder 1"/>
          <p:cNvSpPr>
            <a:spLocks noGrp="1"/>
          </p:cNvSpPr>
          <p:nvPr>
            <p:ph idx="1"/>
          </p:nvPr>
        </p:nvSpPr>
        <p:spPr>
          <a:xfrm>
            <a:off x="213109" y="1431236"/>
            <a:ext cx="8752915" cy="5034672"/>
          </a:xfrm>
        </p:spPr>
        <p:txBody>
          <a:bodyPr>
            <a:normAutofit/>
          </a:bodyPr>
          <a:lstStyle/>
          <a:p>
            <a:r>
              <a:rPr lang="en-US" smtClean="0"/>
              <a:t>OSPF Metric = Cost</a:t>
            </a:r>
          </a:p>
          <a:p>
            <a:r>
              <a:rPr lang="en-US" smtClean="0"/>
              <a:t>The cost of an interface is inversely proportional to the bandwidth of the interface.</a:t>
            </a:r>
          </a:p>
          <a:p>
            <a:r>
              <a:rPr lang="en-US" smtClean="0"/>
              <a:t>Cost = reference bandwidth / interface bandwidth</a:t>
            </a:r>
          </a:p>
          <a:p>
            <a:r>
              <a:rPr lang="en-US" smtClean="0"/>
              <a:t>The cost of an OSPF route is </a:t>
            </a:r>
            <a:br>
              <a:rPr lang="en-US" smtClean="0"/>
            </a:br>
            <a:r>
              <a:rPr lang="en-US" smtClean="0"/>
              <a:t>the accumulated value from one </a:t>
            </a:r>
            <a:br>
              <a:rPr lang="en-US" smtClean="0"/>
            </a:br>
            <a:r>
              <a:rPr lang="en-US" smtClean="0"/>
              <a:t>router to the destination network.</a:t>
            </a:r>
          </a:p>
          <a:p>
            <a:r>
              <a:rPr lang="en-US" smtClean="0"/>
              <a:t>To adjust the reference </a:t>
            </a:r>
            <a:br>
              <a:rPr lang="en-US" smtClean="0"/>
            </a:br>
            <a:r>
              <a:rPr lang="en-US" smtClean="0"/>
              <a:t>bandwidth, use the auto-cost </a:t>
            </a:r>
            <a:br>
              <a:rPr lang="en-US" smtClean="0"/>
            </a:br>
            <a:r>
              <a:rPr lang="en-US" smtClean="0"/>
              <a:t>reference-bandwidth Mb/s </a:t>
            </a:r>
            <a:br>
              <a:rPr lang="en-US" smtClean="0"/>
            </a:br>
            <a:r>
              <a:rPr lang="en-US" smtClean="0"/>
              <a:t>router configuration command. </a:t>
            </a:r>
            <a:endParaRPr lang="en-US" dirty="0"/>
          </a:p>
        </p:txBody>
      </p:sp>
      <p:pic>
        <p:nvPicPr>
          <p:cNvPr id="3" name="Picture 2"/>
          <p:cNvPicPr>
            <a:picLocks noChangeAspect="1"/>
          </p:cNvPicPr>
          <p:nvPr/>
        </p:nvPicPr>
        <p:blipFill>
          <a:blip r:embed="rId3"/>
          <a:stretch>
            <a:fillRect/>
          </a:stretch>
        </p:blipFill>
        <p:spPr>
          <a:xfrm>
            <a:off x="4589566" y="3176026"/>
            <a:ext cx="4108630" cy="3289882"/>
          </a:xfrm>
          <a:prstGeom prst="rect">
            <a:avLst/>
          </a:prstGeom>
        </p:spPr>
      </p:pic>
    </p:spTree>
    <p:extLst>
      <p:ext uri="{BB962C8B-B14F-4D97-AF65-F5344CB8AC3E}">
        <p14:creationId xmlns:p14="http://schemas.microsoft.com/office/powerpoint/2010/main" val="740318876"/>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OSPFv2</a:t>
            </a:r>
            <a:br>
              <a:rPr lang="en-US" sz="1800" smtClean="0"/>
            </a:br>
            <a:r>
              <a:rPr lang="en-US" sz="1800" smtClean="0"/>
              <a:t>OSPF Cost (Cont.)</a:t>
            </a:r>
            <a:endParaRPr lang="en-US" dirty="0"/>
          </a:p>
        </p:txBody>
      </p:sp>
      <p:sp>
        <p:nvSpPr>
          <p:cNvPr id="2" name="Content Placeholder 1"/>
          <p:cNvSpPr>
            <a:spLocks noGrp="1"/>
          </p:cNvSpPr>
          <p:nvPr>
            <p:ph idx="1"/>
          </p:nvPr>
        </p:nvSpPr>
        <p:spPr>
          <a:xfrm>
            <a:off x="213109" y="1431236"/>
            <a:ext cx="8752915" cy="5034672"/>
          </a:xfrm>
        </p:spPr>
        <p:txBody>
          <a:bodyPr>
            <a:normAutofit fontScale="92500" lnSpcReduction="10000"/>
          </a:bodyPr>
          <a:lstStyle/>
          <a:p>
            <a:r>
              <a:rPr lang="en-US" smtClean="0"/>
              <a:t>Default Interface Bandwidths</a:t>
            </a:r>
          </a:p>
          <a:p>
            <a:r>
              <a:rPr lang="en-US" smtClean="0"/>
              <a:t>As with reference bandwidth, interface bandwidth values do not actually affect the speed or capacity of the link.</a:t>
            </a:r>
          </a:p>
          <a:p>
            <a:r>
              <a:rPr lang="en-US" smtClean="0"/>
              <a:t>Use the show interfaces command to view the interface bandwidth setting.</a:t>
            </a:r>
          </a:p>
          <a:p>
            <a:r>
              <a:rPr lang="en-US" smtClean="0"/>
              <a:t>Adjust Interface Bandwidth</a:t>
            </a:r>
          </a:p>
          <a:p>
            <a:r>
              <a:rPr lang="en-US" smtClean="0"/>
              <a:t>To adjust the interface bandwidth use the bandwidth kilobits interface configuration command. </a:t>
            </a:r>
          </a:p>
          <a:p>
            <a:r>
              <a:rPr lang="en-US" smtClean="0"/>
              <a:t>Use the no bandwidth command to restore the default value.</a:t>
            </a:r>
          </a:p>
          <a:p>
            <a:r>
              <a:rPr lang="en-US" smtClean="0"/>
              <a:t>Set OSPF Cost Manually</a:t>
            </a:r>
          </a:p>
          <a:p>
            <a:r>
              <a:rPr lang="en-US" smtClean="0"/>
              <a:t>The cost can be manually configured on an interface using the ip ospf cost value interface configuration command.</a:t>
            </a:r>
            <a:endParaRPr lang="en-US" dirty="0"/>
          </a:p>
        </p:txBody>
      </p:sp>
    </p:spTree>
    <p:extLst>
      <p:ext uri="{BB962C8B-B14F-4D97-AF65-F5344CB8AC3E}">
        <p14:creationId xmlns:p14="http://schemas.microsoft.com/office/powerpoint/2010/main" val="3983613413"/>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OSPFv2</a:t>
            </a:r>
            <a:br>
              <a:rPr lang="en-US" sz="1800" smtClean="0"/>
            </a:br>
            <a:r>
              <a:rPr lang="en-US" sz="1800" smtClean="0"/>
              <a:t>Verify OSPF</a:t>
            </a:r>
            <a:endParaRPr lang="en-US" dirty="0"/>
          </a:p>
        </p:txBody>
      </p:sp>
      <p:sp>
        <p:nvSpPr>
          <p:cNvPr id="2" name="Content Placeholder 1"/>
          <p:cNvSpPr>
            <a:spLocks noGrp="1"/>
          </p:cNvSpPr>
          <p:nvPr>
            <p:ph idx="1"/>
          </p:nvPr>
        </p:nvSpPr>
        <p:spPr>
          <a:xfrm>
            <a:off x="213109" y="1431236"/>
            <a:ext cx="8733677" cy="5034672"/>
          </a:xfrm>
        </p:spPr>
        <p:txBody>
          <a:bodyPr>
            <a:normAutofit fontScale="92500" lnSpcReduction="20000"/>
          </a:bodyPr>
          <a:lstStyle/>
          <a:p>
            <a:r>
              <a:rPr lang="en-US" smtClean="0"/>
              <a:t>Verify OSPF Neighbors</a:t>
            </a:r>
          </a:p>
          <a:p>
            <a:r>
              <a:rPr lang="en-US" smtClean="0"/>
              <a:t>Use the show ip ospf neighbor command to verify that the router has formed an adjacency with its neighboring routers.</a:t>
            </a:r>
          </a:p>
          <a:p>
            <a:r>
              <a:rPr lang="en-US" smtClean="0"/>
              <a:t>Verify OSPF Protocol </a:t>
            </a:r>
            <a:br>
              <a:rPr lang="en-US" smtClean="0"/>
            </a:br>
            <a:r>
              <a:rPr lang="en-US" smtClean="0"/>
              <a:t>Settings</a:t>
            </a:r>
          </a:p>
          <a:p>
            <a:r>
              <a:rPr lang="en-US" smtClean="0"/>
              <a:t>The show ip protocols </a:t>
            </a:r>
            <a:br>
              <a:rPr lang="en-US" smtClean="0"/>
            </a:br>
            <a:r>
              <a:rPr lang="en-US" smtClean="0"/>
              <a:t>command is a quick way to </a:t>
            </a:r>
            <a:br>
              <a:rPr lang="en-US" smtClean="0"/>
            </a:br>
            <a:r>
              <a:rPr lang="en-US" smtClean="0"/>
              <a:t>verify vital OSPF configuration </a:t>
            </a:r>
            <a:br>
              <a:rPr lang="en-US" smtClean="0"/>
            </a:br>
            <a:r>
              <a:rPr lang="en-US" smtClean="0"/>
              <a:t>information.</a:t>
            </a:r>
          </a:p>
          <a:p>
            <a:r>
              <a:rPr lang="en-US" smtClean="0"/>
              <a:t>Verify OSPF Process </a:t>
            </a:r>
            <a:br>
              <a:rPr lang="en-US" smtClean="0"/>
            </a:br>
            <a:r>
              <a:rPr lang="en-US" smtClean="0"/>
              <a:t>Information</a:t>
            </a:r>
          </a:p>
          <a:p>
            <a:r>
              <a:rPr lang="en-US" smtClean="0"/>
              <a:t>The show ip ospf command </a:t>
            </a:r>
            <a:br>
              <a:rPr lang="en-US" smtClean="0"/>
            </a:br>
            <a:r>
              <a:rPr lang="en-US" smtClean="0"/>
              <a:t>can also be used to examine </a:t>
            </a:r>
            <a:br>
              <a:rPr lang="en-US" smtClean="0"/>
            </a:br>
            <a:r>
              <a:rPr lang="en-US" smtClean="0"/>
              <a:t>the OSPFv2 process ID and </a:t>
            </a:r>
            <a:br>
              <a:rPr lang="en-US" smtClean="0"/>
            </a:br>
            <a:r>
              <a:rPr lang="en-US" smtClean="0"/>
              <a:t>router ID</a:t>
            </a:r>
          </a:p>
          <a:p>
            <a:pPr lvl="1"/>
            <a:endParaRPr lang="en-US" dirty="0"/>
          </a:p>
        </p:txBody>
      </p:sp>
      <p:pic>
        <p:nvPicPr>
          <p:cNvPr id="3" name="Picture 2"/>
          <p:cNvPicPr>
            <a:picLocks noChangeAspect="1"/>
          </p:cNvPicPr>
          <p:nvPr/>
        </p:nvPicPr>
        <p:blipFill>
          <a:blip r:embed="rId3"/>
          <a:stretch>
            <a:fillRect/>
          </a:stretch>
        </p:blipFill>
        <p:spPr>
          <a:xfrm>
            <a:off x="4396509" y="2750521"/>
            <a:ext cx="4434788" cy="3715387"/>
          </a:xfrm>
          <a:prstGeom prst="rect">
            <a:avLst/>
          </a:prstGeom>
        </p:spPr>
      </p:pic>
    </p:spTree>
    <p:extLst>
      <p:ext uri="{BB962C8B-B14F-4D97-AF65-F5344CB8AC3E}">
        <p14:creationId xmlns:p14="http://schemas.microsoft.com/office/powerpoint/2010/main" val="2029934737"/>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OSPFv2</a:t>
            </a:r>
            <a:br>
              <a:rPr lang="en-US" sz="1800" smtClean="0"/>
            </a:br>
            <a:r>
              <a:rPr lang="en-US" sz="1800" smtClean="0"/>
              <a:t>Verify OSPF (Cont.)</a:t>
            </a:r>
            <a:endParaRPr lang="en-US" dirty="0"/>
          </a:p>
        </p:txBody>
      </p:sp>
      <p:sp>
        <p:nvSpPr>
          <p:cNvPr id="2" name="Content Placeholder 1"/>
          <p:cNvSpPr>
            <a:spLocks noGrp="1"/>
          </p:cNvSpPr>
          <p:nvPr>
            <p:ph idx="1"/>
          </p:nvPr>
        </p:nvSpPr>
        <p:spPr>
          <a:xfrm>
            <a:off x="213110" y="1431236"/>
            <a:ext cx="8536036" cy="2296513"/>
          </a:xfrm>
        </p:spPr>
        <p:txBody>
          <a:bodyPr>
            <a:normAutofit/>
          </a:bodyPr>
          <a:lstStyle/>
          <a:p>
            <a:r>
              <a:rPr lang="en-US" smtClean="0"/>
              <a:t>Verify OSPF Interface Settings</a:t>
            </a:r>
          </a:p>
          <a:p>
            <a:r>
              <a:rPr lang="en-US" smtClean="0"/>
              <a:t>The quickest way to verify OSPFv2 interface settings is to use the show ip ospf interface command.</a:t>
            </a:r>
          </a:p>
          <a:p>
            <a:r>
              <a:rPr lang="en-US" smtClean="0"/>
              <a:t>To get a summary of OSPFv2-enabled interfaces, use the show ip ospf interface brief command.</a:t>
            </a:r>
          </a:p>
          <a:p>
            <a:pPr lvl="1"/>
            <a:endParaRPr lang="en-US" dirty="0"/>
          </a:p>
        </p:txBody>
      </p:sp>
      <p:pic>
        <p:nvPicPr>
          <p:cNvPr id="4" name="Picture 3"/>
          <p:cNvPicPr>
            <a:picLocks noChangeAspect="1"/>
          </p:cNvPicPr>
          <p:nvPr/>
        </p:nvPicPr>
        <p:blipFill>
          <a:blip r:embed="rId3"/>
          <a:stretch>
            <a:fillRect/>
          </a:stretch>
        </p:blipFill>
        <p:spPr>
          <a:xfrm>
            <a:off x="1580195" y="3727749"/>
            <a:ext cx="6002860" cy="2124251"/>
          </a:xfrm>
          <a:prstGeom prst="rect">
            <a:avLst/>
          </a:prstGeom>
        </p:spPr>
      </p:pic>
    </p:spTree>
    <p:extLst>
      <p:ext uri="{BB962C8B-B14F-4D97-AF65-F5344CB8AC3E}">
        <p14:creationId xmlns:p14="http://schemas.microsoft.com/office/powerpoint/2010/main" val="3076611838"/>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normAutofit/>
          </a:bodyPr>
          <a:lstStyle/>
          <a:p>
            <a:pPr eaLnBrk="1" hangingPunct="1"/>
            <a:r>
              <a:rPr lang="en-US" sz="2400" smtClean="0"/>
              <a:t>8.3 Single-Area OSPFv3</a:t>
            </a:r>
            <a:endParaRPr lang="en-US" sz="2400" dirty="0"/>
          </a:p>
        </p:txBody>
      </p:sp>
    </p:spTree>
    <p:extLst>
      <p:ext uri="{BB962C8B-B14F-4D97-AF65-F5344CB8AC3E}">
        <p14:creationId xmlns:p14="http://schemas.microsoft.com/office/powerpoint/2010/main" val="1818553580"/>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OSPFv3</a:t>
            </a:r>
            <a:br>
              <a:rPr lang="en-US" sz="1800" smtClean="0"/>
            </a:br>
            <a:r>
              <a:rPr lang="en-US" sz="1800" smtClean="0"/>
              <a:t>OSPFv2 vs. OSPFv3</a:t>
            </a:r>
            <a:endParaRPr lang="en-US" dirty="0"/>
          </a:p>
        </p:txBody>
      </p:sp>
      <p:sp>
        <p:nvSpPr>
          <p:cNvPr id="2" name="Content Placeholder 1"/>
          <p:cNvSpPr>
            <a:spLocks noGrp="1"/>
          </p:cNvSpPr>
          <p:nvPr>
            <p:ph idx="1"/>
          </p:nvPr>
        </p:nvSpPr>
        <p:spPr>
          <a:xfrm>
            <a:off x="193868" y="1431236"/>
            <a:ext cx="3110441" cy="4701044"/>
          </a:xfrm>
        </p:spPr>
        <p:txBody>
          <a:bodyPr>
            <a:normAutofit fontScale="92500" lnSpcReduction="10000"/>
          </a:bodyPr>
          <a:lstStyle/>
          <a:p>
            <a:r>
              <a:rPr lang="en-US" smtClean="0"/>
              <a:t>OSPFv3</a:t>
            </a:r>
          </a:p>
          <a:p>
            <a:r>
              <a:rPr lang="en-US" smtClean="0"/>
              <a:t>Similar to its IPv4 counterpart, OSPFv3 exchanges routing information to populate the IPv6 routing table with remote prefixes</a:t>
            </a:r>
          </a:p>
          <a:p>
            <a:r>
              <a:rPr lang="en-US" smtClean="0"/>
              <a:t>Packets with a source or destination link-local address cannot be routed beyond the link from where the packet originated.</a:t>
            </a:r>
          </a:p>
          <a:p>
            <a:pPr lvl="1"/>
            <a:endParaRPr lang="en-US" dirty="0"/>
          </a:p>
        </p:txBody>
      </p:sp>
      <p:grpSp>
        <p:nvGrpSpPr>
          <p:cNvPr id="8" name="Group 7"/>
          <p:cNvGrpSpPr/>
          <p:nvPr/>
        </p:nvGrpSpPr>
        <p:grpSpPr>
          <a:xfrm>
            <a:off x="3424385" y="2087016"/>
            <a:ext cx="5541640" cy="4586248"/>
            <a:chOff x="3424385" y="2087016"/>
            <a:chExt cx="5541640" cy="4586248"/>
          </a:xfrm>
        </p:grpSpPr>
        <p:pic>
          <p:nvPicPr>
            <p:cNvPr id="4" name="Picture 3"/>
            <p:cNvPicPr>
              <a:picLocks noChangeAspect="1"/>
            </p:cNvPicPr>
            <p:nvPr/>
          </p:nvPicPr>
          <p:blipFill>
            <a:blip r:embed="rId3"/>
            <a:stretch>
              <a:fillRect/>
            </a:stretch>
          </p:blipFill>
          <p:spPr>
            <a:xfrm>
              <a:off x="3424385" y="2087016"/>
              <a:ext cx="5541640" cy="4166000"/>
            </a:xfrm>
            <a:prstGeom prst="rect">
              <a:avLst/>
            </a:prstGeom>
          </p:spPr>
        </p:pic>
        <p:pic>
          <p:nvPicPr>
            <p:cNvPr id="5" name="Picture 4"/>
            <p:cNvPicPr>
              <a:picLocks noChangeAspect="1"/>
            </p:cNvPicPr>
            <p:nvPr/>
          </p:nvPicPr>
          <p:blipFill>
            <a:blip r:embed="rId4"/>
            <a:stretch>
              <a:fillRect/>
            </a:stretch>
          </p:blipFill>
          <p:spPr>
            <a:xfrm>
              <a:off x="3424385" y="6132280"/>
              <a:ext cx="5535290" cy="540984"/>
            </a:xfrm>
            <a:prstGeom prst="rect">
              <a:avLst/>
            </a:prstGeom>
          </p:spPr>
        </p:pic>
      </p:grpSp>
      <p:pic>
        <p:nvPicPr>
          <p:cNvPr id="7" name="Picture 6"/>
          <p:cNvPicPr>
            <a:picLocks noChangeAspect="1"/>
          </p:cNvPicPr>
          <p:nvPr/>
        </p:nvPicPr>
        <p:blipFill>
          <a:blip r:embed="rId5"/>
          <a:stretch>
            <a:fillRect/>
          </a:stretch>
        </p:blipFill>
        <p:spPr>
          <a:xfrm>
            <a:off x="4147044" y="1532779"/>
            <a:ext cx="4096322" cy="266737"/>
          </a:xfrm>
          <a:prstGeom prst="rect">
            <a:avLst/>
          </a:prstGeom>
        </p:spPr>
      </p:pic>
    </p:spTree>
    <p:extLst>
      <p:ext uri="{BB962C8B-B14F-4D97-AF65-F5344CB8AC3E}">
        <p14:creationId xmlns:p14="http://schemas.microsoft.com/office/powerpoint/2010/main" val="3946857565"/>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OSPFv3</a:t>
            </a:r>
            <a:br>
              <a:rPr lang="en-US" sz="1800" smtClean="0"/>
            </a:br>
            <a:r>
              <a:rPr lang="en-US" sz="1800" smtClean="0"/>
              <a:t>OSPFv2 vs. OSPFv3 (Cont.)</a:t>
            </a:r>
            <a:endParaRPr lang="en-US" dirty="0"/>
          </a:p>
        </p:txBody>
      </p:sp>
      <p:sp>
        <p:nvSpPr>
          <p:cNvPr id="2" name="Content Placeholder 1"/>
          <p:cNvSpPr>
            <a:spLocks noGrp="1"/>
          </p:cNvSpPr>
          <p:nvPr>
            <p:ph idx="1"/>
          </p:nvPr>
        </p:nvSpPr>
        <p:spPr>
          <a:xfrm>
            <a:off x="213109" y="1431236"/>
            <a:ext cx="8733677" cy="5034672"/>
          </a:xfrm>
        </p:spPr>
        <p:txBody>
          <a:bodyPr>
            <a:normAutofit fontScale="92500" lnSpcReduction="20000"/>
          </a:bodyPr>
          <a:lstStyle/>
          <a:p>
            <a:r>
              <a:rPr lang="en-US" smtClean="0"/>
              <a:t>Link-Local Addresses</a:t>
            </a:r>
          </a:p>
          <a:p>
            <a:r>
              <a:rPr lang="en-US" smtClean="0"/>
              <a:t>Link-local addresses are automatically created when an IPv6 global unicast address is assigned to the interface.</a:t>
            </a:r>
          </a:p>
          <a:p>
            <a:r>
              <a:rPr lang="en-US" smtClean="0"/>
              <a:t>Assigning Link-Local Addresses</a:t>
            </a:r>
          </a:p>
          <a:p>
            <a:r>
              <a:rPr lang="en-US" smtClean="0"/>
              <a:t>Link-local addresses can be configured manually using the same interface command used to create IPv6 global unicast addresses, but appending the link-local keyword to the ipv6 address command.</a:t>
            </a:r>
          </a:p>
          <a:p>
            <a:r>
              <a:rPr lang="en-US" smtClean="0"/>
              <a:t>Configuring the OSPFv3 Router ID</a:t>
            </a:r>
          </a:p>
          <a:p>
            <a:r>
              <a:rPr lang="en-US" smtClean="0"/>
              <a:t>OSPFv3 requires a 32-bit router ID to be assigned before OSPF can be enabled on an interface.</a:t>
            </a:r>
          </a:p>
          <a:p>
            <a:r>
              <a:rPr lang="en-US" smtClean="0"/>
              <a:t>The router-id rid command is used to assign a router ID in OSPFv3.</a:t>
            </a:r>
          </a:p>
          <a:p>
            <a:r>
              <a:rPr lang="en-US" smtClean="0"/>
              <a:t>Clearing the OSPF process is the preferred method to reset the router ID.</a:t>
            </a:r>
            <a:endParaRPr lang="en-US" dirty="0"/>
          </a:p>
        </p:txBody>
      </p:sp>
    </p:spTree>
    <p:extLst>
      <p:ext uri="{BB962C8B-B14F-4D97-AF65-F5344CB8AC3E}">
        <p14:creationId xmlns:p14="http://schemas.microsoft.com/office/powerpoint/2010/main" val="314626295"/>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normAutofit/>
          </a:bodyPr>
          <a:lstStyle/>
          <a:p>
            <a:pPr algn="l" defTabSz="814388">
              <a:lnSpc>
                <a:spcPct val="90000"/>
              </a:lnSpc>
              <a:defRPr/>
            </a:pPr>
            <a:r>
              <a:rPr lang="en-US" b="0" kern="0" smtClean="0">
                <a:solidFill>
                  <a:schemeClr val="bg1"/>
                </a:solidFill>
                <a:latin typeface="+mj-lt"/>
                <a:ea typeface="+mj-ea"/>
                <a:cs typeface="+mj-cs"/>
              </a:rPr>
              <a:t>Scaling Network</a:t>
            </a:r>
          </a:p>
          <a:p>
            <a:pPr algn="l" defTabSz="814388">
              <a:lnSpc>
                <a:spcPct val="90000"/>
              </a:lnSpc>
              <a:defRPr/>
            </a:pPr>
            <a:r>
              <a:rPr lang="en-US" b="0" kern="0" smtClean="0">
                <a:solidFill>
                  <a:schemeClr val="bg1"/>
                </a:solidFill>
                <a:latin typeface="+mj-lt"/>
                <a:ea typeface="+mj-ea"/>
                <a:cs typeface="+mj-cs"/>
              </a:rPr>
              <a:t>Planning Guide</a:t>
            </a:r>
          </a:p>
          <a:p>
            <a:pPr algn="l" defTabSz="814388">
              <a:lnSpc>
                <a:spcPct val="90000"/>
              </a:lnSpc>
              <a:defRPr/>
            </a:pPr>
            <a:r>
              <a:rPr lang="en-US" b="0" kern="0" smtClean="0">
                <a:solidFill>
                  <a:schemeClr val="bg1"/>
                </a:solidFill>
                <a:latin typeface="+mj-lt"/>
                <a:ea typeface="+mj-ea"/>
                <a:cs typeface="+mj-cs"/>
              </a:rPr>
              <a:t>Chapter 8: Single-Area OSPF</a:t>
            </a:r>
            <a:endParaRPr lang="en-US" b="0" kern="0" dirty="0">
              <a:solidFill>
                <a:schemeClr val="bg1"/>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OSPFv3</a:t>
            </a:r>
            <a:br>
              <a:rPr lang="en-US" sz="1800" smtClean="0"/>
            </a:br>
            <a:r>
              <a:rPr lang="en-US" sz="1800" smtClean="0"/>
              <a:t>Configuring OSPFv3</a:t>
            </a:r>
            <a:endParaRPr lang="en-US" dirty="0"/>
          </a:p>
        </p:txBody>
      </p:sp>
      <p:sp>
        <p:nvSpPr>
          <p:cNvPr id="2" name="Content Placeholder 1"/>
          <p:cNvSpPr>
            <a:spLocks noGrp="1"/>
          </p:cNvSpPr>
          <p:nvPr>
            <p:ph idx="1"/>
          </p:nvPr>
        </p:nvSpPr>
        <p:spPr>
          <a:xfrm>
            <a:off x="213109" y="1431236"/>
            <a:ext cx="8733677" cy="5034672"/>
          </a:xfrm>
        </p:spPr>
        <p:txBody>
          <a:bodyPr>
            <a:normAutofit/>
          </a:bodyPr>
          <a:lstStyle/>
          <a:p>
            <a:r>
              <a:rPr lang="en-US" smtClean="0"/>
              <a:t>Enabling OSPFv3 on Interfaces</a:t>
            </a:r>
          </a:p>
          <a:p>
            <a:r>
              <a:rPr lang="en-US" smtClean="0"/>
              <a:t>To enable OSPFv3 on an interface, use the ipv6 ospf process-id area area-id interface configuration mode command.</a:t>
            </a:r>
            <a:endParaRPr lang="en-US" dirty="0"/>
          </a:p>
        </p:txBody>
      </p:sp>
      <p:pic>
        <p:nvPicPr>
          <p:cNvPr id="3" name="Picture 2"/>
          <p:cNvPicPr>
            <a:picLocks noChangeAspect="1"/>
          </p:cNvPicPr>
          <p:nvPr/>
        </p:nvPicPr>
        <p:blipFill>
          <a:blip r:embed="rId3"/>
          <a:stretch>
            <a:fillRect/>
          </a:stretch>
        </p:blipFill>
        <p:spPr>
          <a:xfrm>
            <a:off x="1466517" y="2838245"/>
            <a:ext cx="5429583" cy="3344622"/>
          </a:xfrm>
          <a:prstGeom prst="rect">
            <a:avLst/>
          </a:prstGeom>
        </p:spPr>
      </p:pic>
    </p:spTree>
    <p:extLst>
      <p:ext uri="{BB962C8B-B14F-4D97-AF65-F5344CB8AC3E}">
        <p14:creationId xmlns:p14="http://schemas.microsoft.com/office/powerpoint/2010/main" val="852568189"/>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OSPFv3</a:t>
            </a:r>
            <a:br>
              <a:rPr lang="en-US" sz="1800" smtClean="0"/>
            </a:br>
            <a:r>
              <a:rPr lang="en-US" sz="1800" smtClean="0"/>
              <a:t>Verify OSPFv3</a:t>
            </a:r>
            <a:endParaRPr lang="en-US" dirty="0"/>
          </a:p>
        </p:txBody>
      </p:sp>
      <p:sp>
        <p:nvSpPr>
          <p:cNvPr id="2" name="Content Placeholder 1"/>
          <p:cNvSpPr>
            <a:spLocks noGrp="1"/>
          </p:cNvSpPr>
          <p:nvPr>
            <p:ph idx="1"/>
          </p:nvPr>
        </p:nvSpPr>
        <p:spPr>
          <a:xfrm>
            <a:off x="213110" y="1431236"/>
            <a:ext cx="8671118" cy="5034672"/>
          </a:xfrm>
        </p:spPr>
        <p:txBody>
          <a:bodyPr>
            <a:normAutofit fontScale="92500"/>
          </a:bodyPr>
          <a:lstStyle/>
          <a:p>
            <a:r>
              <a:rPr lang="en-US" smtClean="0"/>
              <a:t>Verify OSPFv3 Neighbors</a:t>
            </a:r>
          </a:p>
          <a:p>
            <a:r>
              <a:rPr lang="en-US" smtClean="0"/>
              <a:t>Use the show ipv6 ospf neighbor command to verify that the router has formed an adjacency with its neighboring routers. </a:t>
            </a:r>
          </a:p>
          <a:p>
            <a:r>
              <a:rPr lang="en-US" smtClean="0"/>
              <a:t>Verify OSPFv3 Protocol Settings</a:t>
            </a:r>
          </a:p>
          <a:p>
            <a:r>
              <a:rPr lang="en-US" smtClean="0"/>
              <a:t>The show ipv6 protocols command is a quick way to verify vital OSPFv3 configuration information, including the OSPFv3 process ID, the router ID, and the interfaces enabled for OSPFv3.</a:t>
            </a:r>
          </a:p>
          <a:p>
            <a:r>
              <a:rPr lang="en-US" smtClean="0"/>
              <a:t>Verify OSPFv3 Interfaces</a:t>
            </a:r>
          </a:p>
          <a:p>
            <a:r>
              <a:rPr lang="en-US" smtClean="0"/>
              <a:t>The quickest way to verify OSPFv3 interface settings is to use the show ipv6 ospf interface command.</a:t>
            </a:r>
          </a:p>
          <a:p>
            <a:r>
              <a:rPr lang="en-US" smtClean="0"/>
              <a:t>To retrieve and view a summary of OSPFv3-enabled interfaces on R1, use the show ipv6 ospf interface brief command</a:t>
            </a:r>
            <a:endParaRPr lang="en-US" dirty="0"/>
          </a:p>
        </p:txBody>
      </p:sp>
    </p:spTree>
    <p:extLst>
      <p:ext uri="{BB962C8B-B14F-4D97-AF65-F5344CB8AC3E}">
        <p14:creationId xmlns:p14="http://schemas.microsoft.com/office/powerpoint/2010/main" val="1885956195"/>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Single-Area OSPFv3</a:t>
            </a:r>
            <a:br>
              <a:rPr lang="en-US" sz="1800" smtClean="0"/>
            </a:br>
            <a:r>
              <a:rPr lang="en-US" sz="1800" smtClean="0"/>
              <a:t>Verify OSPFv3 (Cont.)</a:t>
            </a:r>
            <a:endParaRPr lang="en-US" dirty="0"/>
          </a:p>
        </p:txBody>
      </p:sp>
      <p:sp>
        <p:nvSpPr>
          <p:cNvPr id="2" name="Content Placeholder 1"/>
          <p:cNvSpPr>
            <a:spLocks noGrp="1"/>
          </p:cNvSpPr>
          <p:nvPr>
            <p:ph idx="1"/>
          </p:nvPr>
        </p:nvSpPr>
        <p:spPr>
          <a:xfrm>
            <a:off x="213109" y="1431236"/>
            <a:ext cx="8733677" cy="5034672"/>
          </a:xfrm>
        </p:spPr>
        <p:txBody>
          <a:bodyPr>
            <a:normAutofit/>
          </a:bodyPr>
          <a:lstStyle/>
          <a:p>
            <a:r>
              <a:rPr lang="en-US" smtClean="0"/>
              <a:t>Verify the IPv6 Routing Table</a:t>
            </a:r>
          </a:p>
          <a:p>
            <a:r>
              <a:rPr lang="en-US" smtClean="0"/>
              <a:t>The show ipv6 route ospf command provides specifics about OSPFv3 routes in the routing table.</a:t>
            </a:r>
            <a:endParaRPr lang="en-US" dirty="0"/>
          </a:p>
        </p:txBody>
      </p:sp>
      <p:pic>
        <p:nvPicPr>
          <p:cNvPr id="3" name="Picture 2"/>
          <p:cNvPicPr>
            <a:picLocks noChangeAspect="1"/>
          </p:cNvPicPr>
          <p:nvPr/>
        </p:nvPicPr>
        <p:blipFill>
          <a:blip r:embed="rId3"/>
          <a:stretch>
            <a:fillRect/>
          </a:stretch>
        </p:blipFill>
        <p:spPr>
          <a:xfrm>
            <a:off x="2033257" y="2685814"/>
            <a:ext cx="5081918" cy="3619716"/>
          </a:xfrm>
          <a:prstGeom prst="rect">
            <a:avLst/>
          </a:prstGeom>
        </p:spPr>
      </p:pic>
    </p:spTree>
    <p:extLst>
      <p:ext uri="{BB962C8B-B14F-4D97-AF65-F5344CB8AC3E}">
        <p14:creationId xmlns:p14="http://schemas.microsoft.com/office/powerpoint/2010/main" val="3725295327"/>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normAutofit/>
          </a:bodyPr>
          <a:lstStyle/>
          <a:p>
            <a:pPr eaLnBrk="1" hangingPunct="1"/>
            <a:r>
              <a:rPr lang="en-US" sz="2400" smtClean="0"/>
              <a:t>8.4 Chapter Summary</a:t>
            </a:r>
            <a:endParaRPr lang="en-US" sz="2400" dirty="0"/>
          </a:p>
        </p:txBody>
      </p:sp>
    </p:spTree>
    <p:extLst>
      <p:ext uri="{BB962C8B-B14F-4D97-AF65-F5344CB8AC3E}">
        <p14:creationId xmlns:p14="http://schemas.microsoft.com/office/powerpoint/2010/main" val="3633761877"/>
      </p:ext>
    </p:extLst>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177175"/>
            <a:ext cx="8772157" cy="5431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300" smtClean="0"/>
              <a:t>The current version of OSPF for IPv4 is OSPFv2 introduced in RFC 1247 and updated in RFC 2328 by John Moy. In 1999, OSPFv3 for IPv6 was published in RFC 2740.</a:t>
            </a:r>
          </a:p>
          <a:p>
            <a:r>
              <a:rPr lang="en-US" sz="1300" smtClean="0"/>
              <a:t>OSPF is a link-state routing protocol with a default administrative distance of 110, and is denoted in the routing table with a route source code of O.</a:t>
            </a:r>
          </a:p>
          <a:p>
            <a:r>
              <a:rPr lang="en-US" sz="1300" smtClean="0"/>
              <a:t>OSPFv2 is enabled with the router ospf process-id global configuration mode command. The process-id  value is locally significant, which means that it does not need to match other OSPFv2 routers to establish adjacencies with those neighbors.</a:t>
            </a:r>
          </a:p>
          <a:p>
            <a:r>
              <a:rPr lang="en-US" sz="1300" smtClean="0"/>
              <a:t>The network command used with OSPFv2 has the same function as when used with other IGP routing protocols, but with slightly different syntax. The wildcard-mask value is the inverse of the subnet mask, and the area-id value should be set to 0.</a:t>
            </a:r>
          </a:p>
          <a:p>
            <a:r>
              <a:rPr lang="en-US" sz="1300" smtClean="0"/>
              <a:t>By default, OSPF Hello packets are sent every 10 seconds on multi-access and point-to-point segments and every 30 seconds on NBMA segments (Frame Relay, X.25, ATM), and are used by OSPF to establish neighbor adjacencies. The Dead interval is four times the Hello interval, by default.</a:t>
            </a:r>
          </a:p>
          <a:p>
            <a:r>
              <a:rPr lang="en-US" sz="1300" smtClean="0"/>
              <a:t>For routers to become adjacent, their Hello interval, Dead interval, network types, and subnet masks must match. Use the show ip ospf neighbors command to verify OSPFv2 adjacencies.</a:t>
            </a:r>
          </a:p>
          <a:p>
            <a:r>
              <a:rPr lang="en-US" sz="1300" smtClean="0"/>
              <a:t>OSPF elects a DR to act as collection and distribution point for LSAs sent and received in the multi-access network. A BDR is elected to assume the role of the DR should the DR fail. All other routers are known as DROTHERs. All routers send their LSAs to the DR, which then floods the LSA to all other routers in the multi-access network.</a:t>
            </a:r>
          </a:p>
          <a:p>
            <a:r>
              <a:rPr lang="en-US" sz="1300" smtClean="0"/>
              <a:t>The show ip protocols command is used to verify important OSPFv2 configuration information, including the OSPF process ID, the router ID, and the networks the router is advertising.</a:t>
            </a:r>
          </a:p>
          <a:p>
            <a:r>
              <a:rPr lang="en-US" sz="1300" smtClean="0"/>
              <a:t>OSPFv3 is enabled on an interface and not under router configuration mode. OSPFv3 needs link-local addresses to be configured. IPv6 Unicast routing must be enabled for OSPFv3. A 32-bit router-ID is required before an interface can be enabled for OSPFv3. Similar verification commands used for OSPFv2 are used for OSPFv3.</a:t>
            </a:r>
            <a:endParaRPr lang="en-US" sz="13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a:t>
            </a:r>
            <a:endParaRPr lang="en-US" dirty="0">
              <a:latin typeface="Arial" charset="0"/>
            </a:endParaRP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normAutofit/>
          </a:bodyPr>
          <a:lstStyle/>
          <a:p>
            <a:pPr eaLnBrk="1" hangingPunct="1"/>
            <a:r>
              <a:rPr lang="en-US" smtClean="0"/>
              <a:t>Chapter 8: Activities</a:t>
            </a:r>
            <a:endParaRPr lang="en-US" dirty="0"/>
          </a:p>
        </p:txBody>
      </p:sp>
      <p:sp>
        <p:nvSpPr>
          <p:cNvPr id="6147" name="Rectangle 34"/>
          <p:cNvSpPr>
            <a:spLocks noGrp="1" noChangeArrowheads="1"/>
          </p:cNvSpPr>
          <p:nvPr>
            <p:ph type="body" idx="4294967295"/>
          </p:nvPr>
        </p:nvSpPr>
        <p:spPr>
          <a:xfrm>
            <a:off x="497150" y="1190783"/>
            <a:ext cx="7940675" cy="4605454"/>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3016982651"/>
              </p:ext>
            </p:extLst>
          </p:nvPr>
        </p:nvGraphicFramePr>
        <p:xfrm>
          <a:off x="529234" y="1549005"/>
          <a:ext cx="8145463" cy="4693920"/>
        </p:xfrm>
        <a:graphic>
          <a:graphicData uri="http://schemas.openxmlformats.org/drawingml/2006/table">
            <a:tbl>
              <a:tblPr firstRow="1" bandRow="1">
                <a:tableStyleId>{5C22544A-7EE6-4342-B048-85BDC9FD1C3A}</a:tableStyleId>
              </a:tblPr>
              <a:tblGrid>
                <a:gridCol w="930906">
                  <a:extLst>
                    <a:ext uri="{9D8B030D-6E8A-4147-A177-3AD203B41FA5}">
                      <a16:colId xmlns:a16="http://schemas.microsoft.com/office/drawing/2014/main" val="20000"/>
                    </a:ext>
                  </a:extLst>
                </a:gridCol>
                <a:gridCol w="1455231">
                  <a:extLst>
                    <a:ext uri="{9D8B030D-6E8A-4147-A177-3AD203B41FA5}">
                      <a16:colId xmlns:a16="http://schemas.microsoft.com/office/drawing/2014/main" val="20001"/>
                    </a:ext>
                  </a:extLst>
                </a:gridCol>
                <a:gridCol w="4207324">
                  <a:extLst>
                    <a:ext uri="{9D8B030D-6E8A-4147-A177-3AD203B41FA5}">
                      <a16:colId xmlns:a16="http://schemas.microsoft.com/office/drawing/2014/main" val="20002"/>
                    </a:ext>
                  </a:extLst>
                </a:gridCol>
                <a:gridCol w="1552002">
                  <a:extLst>
                    <a:ext uri="{9D8B030D-6E8A-4147-A177-3AD203B41FA5}">
                      <a16:colId xmlns:a16="http://schemas.microsoft.com/office/drawing/2014/main" val="3204637767"/>
                    </a:ext>
                  </a:extLst>
                </a:gridCol>
              </a:tblGrid>
              <a:tr h="217840">
                <a:tc>
                  <a:txBody>
                    <a:bodyPr/>
                    <a:lstStyle/>
                    <a:p>
                      <a:pPr algn="ctr"/>
                      <a:r>
                        <a:rPr lang="en-US" sz="1400" dirty="0"/>
                        <a:t>Page #</a:t>
                      </a:r>
                    </a:p>
                  </a:txBody>
                  <a:tcPr anchor="ctr"/>
                </a:tc>
                <a:tc>
                  <a:txBody>
                    <a:bodyPr/>
                    <a:lstStyle/>
                    <a:p>
                      <a:pPr algn="ctr"/>
                      <a:r>
                        <a:rPr lang="en-US" sz="1400" dirty="0"/>
                        <a:t>Activity Type</a:t>
                      </a:r>
                    </a:p>
                  </a:txBody>
                  <a:tcPr anchor="ctr"/>
                </a:tc>
                <a:tc>
                  <a:txBody>
                    <a:bodyPr/>
                    <a:lstStyle/>
                    <a:p>
                      <a:pPr algn="ctr"/>
                      <a:r>
                        <a:rPr lang="en-US" sz="1400" dirty="0"/>
                        <a:t>Activity Name</a:t>
                      </a:r>
                    </a:p>
                  </a:txBody>
                  <a:tcPr anchor="ctr"/>
                </a:tc>
                <a:tc>
                  <a:txBody>
                    <a:bodyPr/>
                    <a:lstStyle/>
                    <a:p>
                      <a:pPr algn="ctr"/>
                      <a:r>
                        <a:rPr lang="en-US" sz="1400" dirty="0"/>
                        <a:t>Optional?</a:t>
                      </a:r>
                    </a:p>
                  </a:txBody>
                  <a:tcPr anchor="ctr"/>
                </a:tc>
                <a:extLst>
                  <a:ext uri="{0D108BD9-81ED-4DB2-BD59-A6C34878D82A}">
                    <a16:rowId xmlns:a16="http://schemas.microsoft.com/office/drawing/2014/main" val="10000"/>
                  </a:ext>
                </a:extLst>
              </a:tr>
              <a:tr h="196056">
                <a:tc>
                  <a:txBody>
                    <a:bodyPr/>
                    <a:lstStyle/>
                    <a:p>
                      <a:pPr algn="ctr"/>
                      <a:r>
                        <a:rPr lang="en-US" sz="1200" dirty="0">
                          <a:effectLst/>
                          <a:latin typeface="+mn-lt"/>
                        </a:rPr>
                        <a:t>8.0.1.2 </a:t>
                      </a:r>
                      <a:endParaRPr lang="en-US" sz="1200" dirty="0">
                        <a:solidFill>
                          <a:schemeClr val="tx1"/>
                        </a:solidFill>
                        <a:latin typeface="+mn-lt"/>
                      </a:endParaRPr>
                    </a:p>
                  </a:txBody>
                  <a:tcPr anchor="ctr"/>
                </a:tc>
                <a:tc>
                  <a:txBody>
                    <a:bodyPr/>
                    <a:lstStyle/>
                    <a:p>
                      <a:pPr algn="ctr" rtl="0" fontAlgn="t"/>
                      <a:r>
                        <a:rPr lang="en-US" sz="1200" dirty="0">
                          <a:effectLst/>
                          <a:latin typeface="+mn-lt"/>
                        </a:rPr>
                        <a:t>Class Activity</a:t>
                      </a:r>
                    </a:p>
                  </a:txBody>
                  <a:tcPr marL="28575" marR="28575" marT="0" marB="0" anchor="ctr"/>
                </a:tc>
                <a:tc>
                  <a:txBody>
                    <a:bodyPr/>
                    <a:lstStyle/>
                    <a:p>
                      <a:pPr algn="l" rtl="0" fontAlgn="t"/>
                      <a:r>
                        <a:rPr lang="en-US" sz="1200" dirty="0">
                          <a:effectLst/>
                          <a:latin typeface="+mn-lt"/>
                        </a:rPr>
                        <a:t>Can Submarines Swim?</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10001"/>
                  </a:ext>
                </a:extLst>
              </a:tr>
              <a:tr h="196056">
                <a:tc>
                  <a:txBody>
                    <a:bodyPr/>
                    <a:lstStyle/>
                    <a:p>
                      <a:pPr algn="ctr"/>
                      <a:r>
                        <a:rPr lang="en-US" sz="1200" dirty="0">
                          <a:effectLst/>
                          <a:latin typeface="+mn-lt"/>
                        </a:rPr>
                        <a:t>8.1.1.6</a:t>
                      </a:r>
                      <a:endParaRPr lang="en-US" sz="1200" dirty="0">
                        <a:solidFill>
                          <a:schemeClr val="tx1"/>
                        </a:solidFill>
                        <a:latin typeface="+mn-lt"/>
                      </a:endParaRPr>
                    </a:p>
                  </a:txBody>
                  <a:tcPr anchor="ctr"/>
                </a:tc>
                <a:tc>
                  <a:txBody>
                    <a:bodyPr/>
                    <a:lstStyle/>
                    <a:p>
                      <a:pPr algn="ctr" rtl="0" fontAlgn="t"/>
                      <a:r>
                        <a:rPr lang="en-US" sz="1200" dirty="0">
                          <a:effectLst/>
                          <a:latin typeface="+mn-lt"/>
                        </a:rPr>
                        <a:t>Activity</a:t>
                      </a:r>
                    </a:p>
                  </a:txBody>
                  <a:tcPr marL="28575" marR="28575" marT="0" marB="0" anchor="ctr"/>
                </a:tc>
                <a:tc>
                  <a:txBody>
                    <a:bodyPr/>
                    <a:lstStyle/>
                    <a:p>
                      <a:pPr algn="l" rtl="0" fontAlgn="t"/>
                      <a:r>
                        <a:rPr lang="en-US" sz="1200" dirty="0">
                          <a:effectLst/>
                          <a:latin typeface="+mn-lt"/>
                        </a:rPr>
                        <a:t>Identify OSPF Features and Terminology</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2"/>
                  </a:ext>
                </a:extLst>
              </a:tr>
              <a:tr h="196056">
                <a:tc>
                  <a:txBody>
                    <a:bodyPr/>
                    <a:lstStyle/>
                    <a:p>
                      <a:pPr algn="ctr"/>
                      <a:r>
                        <a:rPr lang="en-US" sz="1200" dirty="0">
                          <a:effectLst/>
                          <a:latin typeface="+mn-lt"/>
                        </a:rPr>
                        <a:t>8.1.2.6 </a:t>
                      </a:r>
                      <a:endParaRPr lang="en-US" sz="1200" dirty="0">
                        <a:solidFill>
                          <a:schemeClr val="tx1"/>
                        </a:solidFill>
                        <a:latin typeface="+mn-lt"/>
                      </a:endParaRPr>
                    </a:p>
                  </a:txBody>
                  <a:tcPr anchor="ctr"/>
                </a:tc>
                <a:tc>
                  <a:txBody>
                    <a:bodyPr/>
                    <a:lstStyle/>
                    <a:p>
                      <a:pPr algn="ctr" rtl="0" fontAlgn="t"/>
                      <a:r>
                        <a:rPr lang="en-US" sz="1200" dirty="0">
                          <a:effectLst/>
                          <a:latin typeface="+mn-lt"/>
                        </a:rPr>
                        <a:t>Activity</a:t>
                      </a:r>
                    </a:p>
                  </a:txBody>
                  <a:tcPr marL="28575" marR="28575" marT="0" marB="0" anchor="ctr"/>
                </a:tc>
                <a:tc>
                  <a:txBody>
                    <a:bodyPr/>
                    <a:lstStyle/>
                    <a:p>
                      <a:pPr algn="l" rtl="0" fontAlgn="t"/>
                      <a:r>
                        <a:rPr lang="en-US" sz="1200" dirty="0">
                          <a:effectLst/>
                          <a:latin typeface="+mn-lt"/>
                        </a:rPr>
                        <a:t>Identify the OSPF Packet Types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3"/>
                  </a:ext>
                </a:extLst>
              </a:tr>
              <a:tr h="196056">
                <a:tc>
                  <a:txBody>
                    <a:bodyPr/>
                    <a:lstStyle/>
                    <a:p>
                      <a:pPr algn="ctr"/>
                      <a:r>
                        <a:rPr lang="en-US" sz="1200" dirty="0">
                          <a:effectLst/>
                          <a:latin typeface="+mn-lt"/>
                        </a:rPr>
                        <a:t>8.1.3.5 </a:t>
                      </a:r>
                      <a:endParaRPr lang="en-US" sz="1200" dirty="0">
                        <a:solidFill>
                          <a:schemeClr val="tx1"/>
                        </a:solidFill>
                        <a:latin typeface="+mn-lt"/>
                      </a:endParaRPr>
                    </a:p>
                  </a:txBody>
                  <a:tcPr anchor="ctr"/>
                </a:tc>
                <a:tc>
                  <a:txBody>
                    <a:bodyPr/>
                    <a:lstStyle/>
                    <a:p>
                      <a:pPr algn="ctr" rtl="0" fontAlgn="t"/>
                      <a:r>
                        <a:rPr lang="en-US" sz="1200" dirty="0">
                          <a:effectLst/>
                          <a:latin typeface="+mn-lt"/>
                        </a:rPr>
                        <a:t>Activity</a:t>
                      </a:r>
                    </a:p>
                  </a:txBody>
                  <a:tcPr marL="28575" marR="28575" marT="0" marB="0" anchor="ctr"/>
                </a:tc>
                <a:tc>
                  <a:txBody>
                    <a:bodyPr/>
                    <a:lstStyle/>
                    <a:p>
                      <a:pPr algn="l" rtl="0" fontAlgn="t"/>
                      <a:r>
                        <a:rPr lang="en-US" sz="1200" dirty="0">
                          <a:effectLst/>
                          <a:latin typeface="+mn-lt"/>
                        </a:rPr>
                        <a:t>Identify the OSPF States for Establishing Adjacency</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4"/>
                  </a:ext>
                </a:extLst>
              </a:tr>
              <a:tr h="196056">
                <a:tc>
                  <a:txBody>
                    <a:bodyPr/>
                    <a:lstStyle/>
                    <a:p>
                      <a:pPr algn="ctr"/>
                      <a:r>
                        <a:rPr lang="en-US" sz="1200" dirty="0">
                          <a:effectLst/>
                          <a:latin typeface="+mn-lt"/>
                        </a:rPr>
                        <a:t>8.1.3.6 </a:t>
                      </a:r>
                      <a:endParaRPr lang="en-US" sz="1200" dirty="0">
                        <a:solidFill>
                          <a:schemeClr val="tx1"/>
                        </a:solidFill>
                        <a:latin typeface="+mn-lt"/>
                      </a:endParaRPr>
                    </a:p>
                  </a:txBody>
                  <a:tcPr anchor="ctr"/>
                </a:tc>
                <a:tc>
                  <a:txBody>
                    <a:bodyPr/>
                    <a:lstStyle/>
                    <a:p>
                      <a:pPr algn="ctr" rtl="0" fontAlgn="t"/>
                      <a:r>
                        <a:rPr lang="en-US" sz="1200" dirty="0">
                          <a:effectLst/>
                          <a:latin typeface="+mn-lt"/>
                        </a:rPr>
                        <a:t>Video</a:t>
                      </a:r>
                    </a:p>
                  </a:txBody>
                  <a:tcPr marL="28575" marR="28575" marT="0" marB="0" anchor="ctr"/>
                </a:tc>
                <a:tc>
                  <a:txBody>
                    <a:bodyPr/>
                    <a:lstStyle/>
                    <a:p>
                      <a:pPr algn="l" rtl="0" fontAlgn="t"/>
                      <a:r>
                        <a:rPr lang="en-US" sz="1200" dirty="0">
                          <a:effectLst/>
                          <a:latin typeface="+mn-lt"/>
                        </a:rPr>
                        <a:t>Observing OSPF Protocol Communications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5"/>
                  </a:ext>
                </a:extLst>
              </a:tr>
              <a:tr h="196056">
                <a:tc>
                  <a:txBody>
                    <a:bodyPr/>
                    <a:lstStyle/>
                    <a:p>
                      <a:pPr algn="ctr"/>
                      <a:r>
                        <a:rPr lang="en-US" sz="1200" dirty="0">
                          <a:effectLst/>
                          <a:latin typeface="+mn-lt"/>
                        </a:rPr>
                        <a:t>8.2.1.2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Entering Router OSPF Configuration Mode on R2</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6"/>
                  </a:ext>
                </a:extLst>
              </a:tr>
              <a:tr h="196056">
                <a:tc>
                  <a:txBody>
                    <a:bodyPr/>
                    <a:lstStyle/>
                    <a:p>
                      <a:pPr algn="ctr"/>
                      <a:r>
                        <a:rPr lang="en-US" sz="1200" dirty="0">
                          <a:effectLst/>
                          <a:latin typeface="+mn-lt"/>
                        </a:rPr>
                        <a:t>8.2.1.4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Assigning a Router ID on R2 and R3</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7"/>
                  </a:ext>
                </a:extLst>
              </a:tr>
              <a:tr h="196056">
                <a:tc>
                  <a:txBody>
                    <a:bodyPr/>
                    <a:lstStyle/>
                    <a:p>
                      <a:pPr algn="ctr"/>
                      <a:r>
                        <a:rPr lang="en-US" sz="1200" dirty="0">
                          <a:effectLst/>
                          <a:latin typeface="+mn-lt"/>
                        </a:rPr>
                        <a:t>8.2.1.5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Modifying the Router ID</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8"/>
                  </a:ext>
                </a:extLst>
              </a:tr>
              <a:tr h="196056">
                <a:tc>
                  <a:txBody>
                    <a:bodyPr/>
                    <a:lstStyle/>
                    <a:p>
                      <a:pPr algn="ctr"/>
                      <a:r>
                        <a:rPr lang="en-US" sz="1200" dirty="0">
                          <a:effectLst/>
                          <a:latin typeface="+mn-lt"/>
                        </a:rPr>
                        <a:t>8.2.2.3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Advertising Networks in OSPF</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9"/>
                  </a:ext>
                </a:extLst>
              </a:tr>
              <a:tr h="196056">
                <a:tc>
                  <a:txBody>
                    <a:bodyPr/>
                    <a:lstStyle/>
                    <a:p>
                      <a:pPr algn="ctr"/>
                      <a:r>
                        <a:rPr lang="en-US" sz="1200" dirty="0">
                          <a:effectLst/>
                          <a:latin typeface="+mn-lt"/>
                        </a:rPr>
                        <a:t>8.2.2.5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Configuring Passive Interfaces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10"/>
                  </a:ext>
                </a:extLst>
              </a:tr>
              <a:tr h="196056">
                <a:tc>
                  <a:txBody>
                    <a:bodyPr/>
                    <a:lstStyle/>
                    <a:p>
                      <a:pPr algn="ctr"/>
                      <a:r>
                        <a:rPr lang="en-US" sz="1200" dirty="0">
                          <a:effectLst/>
                          <a:latin typeface="+mn-lt"/>
                        </a:rPr>
                        <a:t>8.2.2.6</a:t>
                      </a:r>
                      <a:endParaRPr lang="en-US" sz="1200" dirty="0">
                        <a:solidFill>
                          <a:schemeClr val="tx1"/>
                        </a:solidFill>
                        <a:latin typeface="+mn-lt"/>
                      </a:endParaRPr>
                    </a:p>
                  </a:txBody>
                  <a:tcPr anchor="ctr"/>
                </a:tc>
                <a:tc>
                  <a:txBody>
                    <a:bodyPr/>
                    <a:lstStyle/>
                    <a:p>
                      <a:pPr algn="ctr" rtl="0" fontAlgn="t"/>
                      <a:r>
                        <a:rPr lang="en-US" sz="1200" dirty="0">
                          <a:effectLst/>
                          <a:latin typeface="+mn-lt"/>
                        </a:rPr>
                        <a:t>Activity</a:t>
                      </a:r>
                    </a:p>
                  </a:txBody>
                  <a:tcPr marL="28575" marR="28575" marT="0" marB="0" anchor="ctr"/>
                </a:tc>
                <a:tc>
                  <a:txBody>
                    <a:bodyPr/>
                    <a:lstStyle/>
                    <a:p>
                      <a:pPr algn="l" rtl="0" fontAlgn="t"/>
                      <a:r>
                        <a:rPr lang="en-US" sz="1200" dirty="0">
                          <a:effectLst/>
                          <a:latin typeface="+mn-lt"/>
                        </a:rPr>
                        <a:t>Calculate the Subnet and Wildcard Masks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658815332"/>
                  </a:ext>
                </a:extLst>
              </a:tr>
              <a:tr h="196056">
                <a:tc>
                  <a:txBody>
                    <a:bodyPr/>
                    <a:lstStyle/>
                    <a:p>
                      <a:pPr algn="ctr"/>
                      <a:r>
                        <a:rPr lang="en-US" sz="1200" dirty="0">
                          <a:effectLst/>
                          <a:latin typeface="+mn-lt"/>
                        </a:rPr>
                        <a:t>8.2.2.7 </a:t>
                      </a:r>
                      <a:endParaRPr lang="en-US" sz="1200" dirty="0">
                        <a:solidFill>
                          <a:schemeClr val="tx1"/>
                        </a:solidFill>
                        <a:latin typeface="+mn-lt"/>
                      </a:endParaRPr>
                    </a:p>
                  </a:txBody>
                  <a:tcPr anchor="ctr"/>
                </a:tc>
                <a:tc>
                  <a:txBody>
                    <a:bodyPr/>
                    <a:lstStyle/>
                    <a:p>
                      <a:pPr algn="ctr" rtl="0" fontAlgn="t"/>
                      <a:r>
                        <a:rPr lang="en-US" sz="1200" dirty="0">
                          <a:effectLst/>
                          <a:latin typeface="+mn-lt"/>
                        </a:rPr>
                        <a:t>Packet Tracer</a:t>
                      </a:r>
                    </a:p>
                  </a:txBody>
                  <a:tcPr marL="28575" marR="28575" marT="0" marB="0" anchor="ctr"/>
                </a:tc>
                <a:tc>
                  <a:txBody>
                    <a:bodyPr/>
                    <a:lstStyle/>
                    <a:p>
                      <a:pPr algn="l" rtl="0" fontAlgn="t"/>
                      <a:r>
                        <a:rPr lang="en-US" sz="1200" dirty="0">
                          <a:effectLst/>
                          <a:latin typeface="+mn-lt"/>
                        </a:rPr>
                        <a:t>Configuring OSPFv2 in a Single Area</a:t>
                      </a:r>
                    </a:p>
                  </a:txBody>
                  <a:tcPr marL="28575" marR="28575" marT="0" marB="0" anchor="ctr"/>
                </a:tc>
                <a:tc>
                  <a:txBody>
                    <a:bodyPr/>
                    <a:lstStyle/>
                    <a:p>
                      <a:pPr algn="l" rtl="0" fontAlgn="t"/>
                      <a:r>
                        <a:rPr lang="en-US" sz="1200" dirty="0">
                          <a:effectLst/>
                          <a:latin typeface="+mn-lt"/>
                        </a:rPr>
                        <a:t>Recommended</a:t>
                      </a:r>
                    </a:p>
                  </a:txBody>
                  <a:tcPr marL="28575" marR="28575" marT="0" marB="0" anchor="ctr"/>
                </a:tc>
                <a:extLst>
                  <a:ext uri="{0D108BD9-81ED-4DB2-BD59-A6C34878D82A}">
                    <a16:rowId xmlns:a16="http://schemas.microsoft.com/office/drawing/2014/main" val="4164197962"/>
                  </a:ext>
                </a:extLst>
              </a:tr>
              <a:tr h="196056">
                <a:tc>
                  <a:txBody>
                    <a:bodyPr/>
                    <a:lstStyle/>
                    <a:p>
                      <a:pPr algn="ctr"/>
                      <a:r>
                        <a:rPr lang="en-US" sz="1200" dirty="0">
                          <a:effectLst/>
                          <a:latin typeface="+mn-lt"/>
                        </a:rPr>
                        <a:t>8.2.3.5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Adjusting Interface Bandwidths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2683548015"/>
                  </a:ext>
                </a:extLst>
              </a:tr>
              <a:tr h="196056">
                <a:tc>
                  <a:txBody>
                    <a:bodyPr/>
                    <a:lstStyle/>
                    <a:p>
                      <a:pPr algn="ctr"/>
                      <a:r>
                        <a:rPr lang="en-US" sz="1200" dirty="0">
                          <a:effectLst/>
                          <a:latin typeface="+mn-lt"/>
                        </a:rPr>
                        <a:t>8.2.4.1 </a:t>
                      </a:r>
                      <a:endParaRPr lang="en-US" sz="1200" dirty="0">
                        <a:solidFill>
                          <a:schemeClr val="tx1"/>
                        </a:solidFill>
                        <a:latin typeface="+mn-lt"/>
                      </a:endParaRP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Verifying OSPF Neighbors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3337080226"/>
                  </a:ext>
                </a:extLst>
              </a:tr>
              <a:tr h="196056">
                <a:tc>
                  <a:txBody>
                    <a:bodyPr/>
                    <a:lstStyle/>
                    <a:p>
                      <a:pPr algn="ctr"/>
                      <a:r>
                        <a:rPr lang="it-IT" sz="1200" dirty="0">
                          <a:effectLst/>
                          <a:latin typeface="+mn-lt"/>
                        </a:rPr>
                        <a:t>8.2.4.2 </a:t>
                      </a:r>
                      <a:endParaRPr lang="en-US" sz="1200" dirty="0">
                        <a:solidFill>
                          <a:schemeClr val="tx1"/>
                        </a:solidFill>
                        <a:latin typeface="+mn-lt"/>
                      </a:endParaRP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dirty="0">
                          <a:effectLst/>
                          <a:latin typeface="+mn-lt"/>
                        </a:rPr>
                        <a:t>Syntax Checker</a:t>
                      </a:r>
                    </a:p>
                  </a:txBody>
                  <a:tcPr marL="28575" marR="28575" marT="0" marB="0" anchor="ctr"/>
                </a:tc>
                <a:tc>
                  <a:txBody>
                    <a:bodyPr/>
                    <a:lstStyle/>
                    <a:p>
                      <a:pPr algn="l" rtl="0" fontAlgn="t"/>
                      <a:r>
                        <a:rPr lang="it-IT" sz="1200" dirty="0">
                          <a:effectLst/>
                          <a:latin typeface="+mn-lt"/>
                        </a:rPr>
                        <a:t>Verifying OSPF Protocol Settings</a:t>
                      </a:r>
                    </a:p>
                  </a:txBody>
                  <a:tcPr marL="28575" marR="28575" marT="0" marB="0" anchor="ctr"/>
                </a:tc>
                <a:tc>
                  <a:txBody>
                    <a:bodyPr/>
                    <a:lstStyle/>
                    <a:p>
                      <a:pPr algn="l" rtl="0" fontAlgn="t"/>
                      <a:r>
                        <a:rPr lang="it-IT" sz="1200" dirty="0">
                          <a:effectLst/>
                          <a:latin typeface="+mn-lt"/>
                        </a:rPr>
                        <a:t>-</a:t>
                      </a:r>
                    </a:p>
                  </a:txBody>
                  <a:tcPr marL="28575" marR="28575" marT="0" marB="0" anchor="ctr"/>
                </a:tc>
                <a:extLst>
                  <a:ext uri="{0D108BD9-81ED-4DB2-BD59-A6C34878D82A}">
                    <a16:rowId xmlns:a16="http://schemas.microsoft.com/office/drawing/2014/main" val="2801360072"/>
                  </a:ext>
                </a:extLst>
              </a:tr>
              <a:tr h="196056">
                <a:tc>
                  <a:txBody>
                    <a:bodyPr/>
                    <a:lstStyle/>
                    <a:p>
                      <a:pPr algn="ctr"/>
                      <a:r>
                        <a:rPr lang="en-US" sz="1200" dirty="0">
                          <a:effectLst/>
                          <a:latin typeface="+mn-lt"/>
                        </a:rPr>
                        <a:t>8.2.4.3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Verifying OSPF Process Information</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2601772589"/>
                  </a:ext>
                </a:extLst>
              </a:tr>
            </a:tbl>
          </a:graphicData>
        </a:graphic>
      </p:graphicFrame>
      <p:sp>
        <p:nvSpPr>
          <p:cNvPr id="3" name="Rectangle 2"/>
          <p:cNvSpPr/>
          <p:nvPr/>
        </p:nvSpPr>
        <p:spPr>
          <a:xfrm>
            <a:off x="170166" y="6340932"/>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normAutofit/>
          </a:bodyPr>
          <a:lstStyle/>
          <a:p>
            <a:pPr eaLnBrk="1" hangingPunct="1"/>
            <a:r>
              <a:rPr lang="en-US" smtClean="0"/>
              <a:t>Chapter 8: Activities (cont.)</a:t>
            </a:r>
            <a:endParaRPr lang="en-US" dirty="0"/>
          </a:p>
        </p:txBody>
      </p:sp>
      <p:sp>
        <p:nvSpPr>
          <p:cNvPr id="6147" name="Rectangle 34"/>
          <p:cNvSpPr>
            <a:spLocks noGrp="1" noChangeArrowheads="1"/>
          </p:cNvSpPr>
          <p:nvPr>
            <p:ph type="body" idx="4294967295"/>
          </p:nvPr>
        </p:nvSpPr>
        <p:spPr>
          <a:xfrm>
            <a:off x="497150" y="1190783"/>
            <a:ext cx="7940675" cy="4605454"/>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1621324154"/>
              </p:ext>
            </p:extLst>
          </p:nvPr>
        </p:nvGraphicFramePr>
        <p:xfrm>
          <a:off x="529234" y="1549005"/>
          <a:ext cx="8145463" cy="4419600"/>
        </p:xfrm>
        <a:graphic>
          <a:graphicData uri="http://schemas.openxmlformats.org/drawingml/2006/table">
            <a:tbl>
              <a:tblPr firstRow="1" bandRow="1">
                <a:tableStyleId>{5C22544A-7EE6-4342-B048-85BDC9FD1C3A}</a:tableStyleId>
              </a:tblPr>
              <a:tblGrid>
                <a:gridCol w="930906">
                  <a:extLst>
                    <a:ext uri="{9D8B030D-6E8A-4147-A177-3AD203B41FA5}">
                      <a16:colId xmlns:a16="http://schemas.microsoft.com/office/drawing/2014/main" val="20000"/>
                    </a:ext>
                  </a:extLst>
                </a:gridCol>
                <a:gridCol w="1455231">
                  <a:extLst>
                    <a:ext uri="{9D8B030D-6E8A-4147-A177-3AD203B41FA5}">
                      <a16:colId xmlns:a16="http://schemas.microsoft.com/office/drawing/2014/main" val="20001"/>
                    </a:ext>
                  </a:extLst>
                </a:gridCol>
                <a:gridCol w="4207324">
                  <a:extLst>
                    <a:ext uri="{9D8B030D-6E8A-4147-A177-3AD203B41FA5}">
                      <a16:colId xmlns:a16="http://schemas.microsoft.com/office/drawing/2014/main" val="20002"/>
                    </a:ext>
                  </a:extLst>
                </a:gridCol>
                <a:gridCol w="1552002">
                  <a:extLst>
                    <a:ext uri="{9D8B030D-6E8A-4147-A177-3AD203B41FA5}">
                      <a16:colId xmlns:a16="http://schemas.microsoft.com/office/drawing/2014/main" val="3204637767"/>
                    </a:ext>
                  </a:extLst>
                </a:gridCol>
              </a:tblGrid>
              <a:tr h="217840">
                <a:tc>
                  <a:txBody>
                    <a:bodyPr/>
                    <a:lstStyle/>
                    <a:p>
                      <a:pPr algn="ctr"/>
                      <a:r>
                        <a:rPr lang="en-US" sz="1400" dirty="0"/>
                        <a:t>Page #</a:t>
                      </a:r>
                    </a:p>
                  </a:txBody>
                  <a:tcPr anchor="ctr"/>
                </a:tc>
                <a:tc>
                  <a:txBody>
                    <a:bodyPr/>
                    <a:lstStyle/>
                    <a:p>
                      <a:pPr algn="ctr"/>
                      <a:r>
                        <a:rPr lang="en-US" sz="1400" dirty="0"/>
                        <a:t>Activity Type</a:t>
                      </a:r>
                    </a:p>
                  </a:txBody>
                  <a:tcPr anchor="ctr"/>
                </a:tc>
                <a:tc>
                  <a:txBody>
                    <a:bodyPr/>
                    <a:lstStyle/>
                    <a:p>
                      <a:pPr algn="ctr"/>
                      <a:r>
                        <a:rPr lang="en-US" sz="1400" dirty="0"/>
                        <a:t>Activity Name</a:t>
                      </a:r>
                    </a:p>
                  </a:txBody>
                  <a:tcPr anchor="ctr"/>
                </a:tc>
                <a:tc>
                  <a:txBody>
                    <a:bodyPr/>
                    <a:lstStyle/>
                    <a:p>
                      <a:pPr algn="ctr"/>
                      <a:r>
                        <a:rPr lang="en-US" sz="1400" dirty="0"/>
                        <a:t>Optional?</a:t>
                      </a:r>
                    </a:p>
                  </a:txBody>
                  <a:tcPr anchor="ctr"/>
                </a:tc>
                <a:extLst>
                  <a:ext uri="{0D108BD9-81ED-4DB2-BD59-A6C34878D82A}">
                    <a16:rowId xmlns:a16="http://schemas.microsoft.com/office/drawing/2014/main" val="10000"/>
                  </a:ext>
                </a:extLst>
              </a:tr>
              <a:tr h="196056">
                <a:tc>
                  <a:txBody>
                    <a:bodyPr/>
                    <a:lstStyle/>
                    <a:p>
                      <a:pPr algn="ctr"/>
                      <a:r>
                        <a:rPr lang="en-US" sz="1200" dirty="0">
                          <a:effectLst/>
                          <a:latin typeface="+mn-lt"/>
                        </a:rPr>
                        <a:t>8.2.4.4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Verifying OSPF Interface Settings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325838660"/>
                  </a:ext>
                </a:extLst>
              </a:tr>
              <a:tr h="196056">
                <a:tc>
                  <a:txBody>
                    <a:bodyPr/>
                    <a:lstStyle/>
                    <a:p>
                      <a:pPr algn="ctr"/>
                      <a:r>
                        <a:rPr lang="en-US" sz="1200" dirty="0">
                          <a:effectLst/>
                          <a:latin typeface="+mn-lt"/>
                        </a:rPr>
                        <a:t>8.2.4.5 </a:t>
                      </a:r>
                      <a:endParaRPr lang="en-US" sz="1200" dirty="0">
                        <a:solidFill>
                          <a:schemeClr val="tx1"/>
                        </a:solidFill>
                        <a:latin typeface="+mn-lt"/>
                      </a:endParaRPr>
                    </a:p>
                  </a:txBody>
                  <a:tcPr anchor="ctr"/>
                </a:tc>
                <a:tc>
                  <a:txBody>
                    <a:bodyPr/>
                    <a:lstStyle/>
                    <a:p>
                      <a:pPr algn="ctr" rtl="0" fontAlgn="t"/>
                      <a:r>
                        <a:rPr lang="en-US" sz="1200" dirty="0">
                          <a:effectLst/>
                          <a:latin typeface="+mn-lt"/>
                        </a:rPr>
                        <a:t>Lab</a:t>
                      </a:r>
                    </a:p>
                  </a:txBody>
                  <a:tcPr marL="28575" marR="28575" marT="0" marB="0" anchor="ctr"/>
                </a:tc>
                <a:tc>
                  <a:txBody>
                    <a:bodyPr/>
                    <a:lstStyle/>
                    <a:p>
                      <a:pPr algn="l" rtl="0" fontAlgn="t"/>
                      <a:r>
                        <a:rPr lang="en-US" sz="1200" dirty="0">
                          <a:effectLst/>
                          <a:latin typeface="+mn-lt"/>
                        </a:rPr>
                        <a:t>Configuring Basic Single-area OSPFv2 </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2934096935"/>
                  </a:ext>
                </a:extLst>
              </a:tr>
              <a:tr h="196056">
                <a:tc>
                  <a:txBody>
                    <a:bodyPr/>
                    <a:lstStyle/>
                    <a:p>
                      <a:pPr algn="ctr"/>
                      <a:r>
                        <a:rPr lang="en-US" sz="1200" dirty="0">
                          <a:effectLst/>
                          <a:latin typeface="+mn-lt"/>
                        </a:rPr>
                        <a:t>8.3.1.5 </a:t>
                      </a:r>
                      <a:endParaRPr lang="en-US" sz="1200" dirty="0">
                        <a:solidFill>
                          <a:schemeClr val="tx1"/>
                        </a:solidFill>
                        <a:latin typeface="+mn-lt"/>
                      </a:endParaRPr>
                    </a:p>
                  </a:txBody>
                  <a:tcPr anchor="ctr"/>
                </a:tc>
                <a:tc>
                  <a:txBody>
                    <a:bodyPr/>
                    <a:lstStyle/>
                    <a:p>
                      <a:pPr algn="ctr" rtl="0" fontAlgn="t"/>
                      <a:r>
                        <a:rPr lang="en-US" sz="1200" dirty="0">
                          <a:effectLst/>
                          <a:latin typeface="+mn-lt"/>
                        </a:rPr>
                        <a:t>Activity</a:t>
                      </a:r>
                    </a:p>
                  </a:txBody>
                  <a:tcPr marL="28575" marR="28575" marT="0" marB="0" anchor="ctr"/>
                </a:tc>
                <a:tc>
                  <a:txBody>
                    <a:bodyPr/>
                    <a:lstStyle/>
                    <a:p>
                      <a:pPr algn="l" rtl="0" fontAlgn="t"/>
                      <a:r>
                        <a:rPr lang="en-US" sz="1200" dirty="0">
                          <a:effectLst/>
                          <a:latin typeface="+mn-lt"/>
                        </a:rPr>
                        <a:t>Compare and Contrast OSPFv2 and OSPFv3</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2339327877"/>
                  </a:ext>
                </a:extLst>
              </a:tr>
              <a:tr h="196056">
                <a:tc>
                  <a:txBody>
                    <a:bodyPr/>
                    <a:lstStyle/>
                    <a:p>
                      <a:pPr algn="ctr"/>
                      <a:r>
                        <a:rPr lang="en-US" sz="1200" dirty="0">
                          <a:effectLst/>
                          <a:latin typeface="+mn-lt"/>
                        </a:rPr>
                        <a:t>8.3.2.3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Configuring Link-Local Addresses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3060937060"/>
                  </a:ext>
                </a:extLst>
              </a:tr>
              <a:tr h="196056">
                <a:tc>
                  <a:txBody>
                    <a:bodyPr/>
                    <a:lstStyle/>
                    <a:p>
                      <a:pPr algn="ctr"/>
                      <a:r>
                        <a:rPr lang="en-US" sz="1200" dirty="0">
                          <a:effectLst/>
                          <a:latin typeface="+mn-lt"/>
                        </a:rPr>
                        <a:t>8.3.2.4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Assigning a Router ID</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3329755803"/>
                  </a:ext>
                </a:extLst>
              </a:tr>
              <a:tr h="196056">
                <a:tc>
                  <a:txBody>
                    <a:bodyPr/>
                    <a:lstStyle/>
                    <a:p>
                      <a:pPr algn="ctr"/>
                      <a:r>
                        <a:rPr lang="en-US" sz="1200" dirty="0">
                          <a:effectLst/>
                          <a:latin typeface="+mn-lt"/>
                        </a:rPr>
                        <a:t>8.3.2.5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Modifying the Router ID</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2826269407"/>
                  </a:ext>
                </a:extLst>
              </a:tr>
              <a:tr h="196056">
                <a:tc>
                  <a:txBody>
                    <a:bodyPr/>
                    <a:lstStyle/>
                    <a:p>
                      <a:pPr algn="ctr"/>
                      <a:r>
                        <a:rPr lang="en-US" sz="1200" dirty="0">
                          <a:effectLst/>
                          <a:latin typeface="+mn-lt"/>
                        </a:rPr>
                        <a:t>8.3.2.6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Enabling OSPFv3 on the R2 and R3 Interfaces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4162454895"/>
                  </a:ext>
                </a:extLst>
              </a:tr>
              <a:tr h="196056">
                <a:tc>
                  <a:txBody>
                    <a:bodyPr/>
                    <a:lstStyle/>
                    <a:p>
                      <a:pPr algn="ctr"/>
                      <a:r>
                        <a:rPr lang="en-US" sz="1200" dirty="0">
                          <a:effectLst/>
                          <a:latin typeface="+mn-lt"/>
                        </a:rPr>
                        <a:t>8.3.3.1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Verifying OSPFv3 Neighbors for R1</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816544782"/>
                  </a:ext>
                </a:extLst>
              </a:tr>
              <a:tr h="196056">
                <a:tc>
                  <a:txBody>
                    <a:bodyPr/>
                    <a:lstStyle/>
                    <a:p>
                      <a:pPr algn="ctr"/>
                      <a:r>
                        <a:rPr lang="en-US" sz="1200" dirty="0">
                          <a:effectLst/>
                          <a:latin typeface="+mn-lt"/>
                        </a:rPr>
                        <a:t>8.3.3.2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Verifying OSPFv3 Protocol Settings for R2 and R3</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787527776"/>
                  </a:ext>
                </a:extLst>
              </a:tr>
              <a:tr h="196056">
                <a:tc>
                  <a:txBody>
                    <a:bodyPr/>
                    <a:lstStyle/>
                    <a:p>
                      <a:pPr algn="ctr"/>
                      <a:r>
                        <a:rPr lang="en-US" sz="1200" dirty="0">
                          <a:effectLst/>
                          <a:latin typeface="+mn-lt"/>
                        </a:rPr>
                        <a:t>8.3.3.3 </a:t>
                      </a:r>
                      <a:endParaRPr lang="en-US" sz="1200" dirty="0">
                        <a:solidFill>
                          <a:schemeClr val="tx1"/>
                        </a:solidFill>
                        <a:latin typeface="+mn-lt"/>
                      </a:endParaRP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Verifying OSPFv3 Interfaces on R2 and</a:t>
                      </a:r>
                      <a:r>
                        <a:rPr lang="en-US" sz="1200" baseline="0" dirty="0">
                          <a:effectLst/>
                          <a:latin typeface="+mn-lt"/>
                        </a:rPr>
                        <a:t> R3</a:t>
                      </a:r>
                      <a:endParaRPr lang="en-US" sz="1200" dirty="0">
                        <a:effectLst/>
                        <a:latin typeface="+mn-lt"/>
                      </a:endParaRP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2315906691"/>
                  </a:ext>
                </a:extLst>
              </a:tr>
              <a:tr h="196056">
                <a:tc>
                  <a:txBody>
                    <a:bodyPr/>
                    <a:lstStyle/>
                    <a:p>
                      <a:pPr algn="ctr"/>
                      <a:r>
                        <a:rPr lang="en-US" sz="1200" dirty="0">
                          <a:effectLst/>
                          <a:latin typeface="+mn-lt"/>
                        </a:rPr>
                        <a:t>8.3.3.4 </a:t>
                      </a:r>
                      <a:endParaRPr lang="en-US" sz="1200" dirty="0">
                        <a:solidFill>
                          <a:schemeClr val="tx1"/>
                        </a:solidFill>
                        <a:latin typeface="+mn-lt"/>
                      </a:endParaRP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Verifying  the IPv6</a:t>
                      </a:r>
                      <a:r>
                        <a:rPr lang="en-US" sz="1200" baseline="0" dirty="0">
                          <a:effectLst/>
                          <a:latin typeface="+mn-lt"/>
                        </a:rPr>
                        <a:t> </a:t>
                      </a:r>
                      <a:r>
                        <a:rPr lang="en-US" sz="1200" dirty="0">
                          <a:effectLst/>
                          <a:latin typeface="+mn-lt"/>
                        </a:rPr>
                        <a:t>Routing</a:t>
                      </a:r>
                      <a:r>
                        <a:rPr lang="en-US" sz="1200" baseline="0" dirty="0">
                          <a:effectLst/>
                          <a:latin typeface="+mn-lt"/>
                        </a:rPr>
                        <a:t> Table of R2 and R3</a:t>
                      </a:r>
                      <a:endParaRPr lang="en-US" sz="1200" dirty="0">
                        <a:effectLst/>
                        <a:latin typeface="+mn-lt"/>
                      </a:endParaRP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2149158230"/>
                  </a:ext>
                </a:extLst>
              </a:tr>
              <a:tr h="196056">
                <a:tc>
                  <a:txBody>
                    <a:bodyPr/>
                    <a:lstStyle/>
                    <a:p>
                      <a:pPr algn="ctr"/>
                      <a:r>
                        <a:rPr lang="en-US" sz="1200" dirty="0">
                          <a:effectLst/>
                          <a:latin typeface="+mn-lt"/>
                        </a:rPr>
                        <a:t>8.3.3.5 </a:t>
                      </a:r>
                      <a:endParaRPr lang="en-US" sz="1200" dirty="0">
                        <a:solidFill>
                          <a:schemeClr val="tx1"/>
                        </a:solidFill>
                        <a:latin typeface="+mn-lt"/>
                      </a:endParaRP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dirty="0">
                          <a:effectLst/>
                          <a:latin typeface="+mn-lt"/>
                        </a:rPr>
                        <a:t>Packet Tracer</a:t>
                      </a:r>
                    </a:p>
                  </a:txBody>
                  <a:tcPr marL="28575" marR="28575" marT="0" marB="0" anchor="ctr"/>
                </a:tc>
                <a:tc>
                  <a:txBody>
                    <a:bodyPr/>
                    <a:lstStyle/>
                    <a:p>
                      <a:pPr algn="l" rtl="0" fontAlgn="t"/>
                      <a:r>
                        <a:rPr lang="en-US" sz="1200" dirty="0">
                          <a:effectLst/>
                          <a:latin typeface="+mn-lt"/>
                        </a:rPr>
                        <a:t>Configuring Basic OSPFv3</a:t>
                      </a:r>
                      <a:r>
                        <a:rPr lang="en-US" sz="1200" baseline="0" dirty="0">
                          <a:effectLst/>
                          <a:latin typeface="+mn-lt"/>
                        </a:rPr>
                        <a:t> in a Single Area</a:t>
                      </a:r>
                      <a:endParaRPr lang="en-US" sz="1200" dirty="0">
                        <a:effectLst/>
                        <a:latin typeface="+mn-lt"/>
                      </a:endParaRP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461521473"/>
                  </a:ext>
                </a:extLst>
              </a:tr>
              <a:tr h="196056">
                <a:tc>
                  <a:txBody>
                    <a:bodyPr/>
                    <a:lstStyle/>
                    <a:p>
                      <a:pPr algn="ctr"/>
                      <a:r>
                        <a:rPr lang="en-US" sz="1200" dirty="0">
                          <a:effectLst/>
                          <a:latin typeface="+mn-lt"/>
                        </a:rPr>
                        <a:t>8.3.3.6 </a:t>
                      </a:r>
                      <a:endParaRPr lang="en-US" sz="1200" dirty="0">
                        <a:solidFill>
                          <a:schemeClr val="tx1"/>
                        </a:solidFill>
                        <a:latin typeface="+mn-lt"/>
                      </a:endParaRPr>
                    </a:p>
                  </a:txBody>
                  <a:tcPr anchor="ctr"/>
                </a:tc>
                <a:tc>
                  <a:txBody>
                    <a:bodyPr/>
                    <a:lstStyle/>
                    <a:p>
                      <a:pPr algn="ctr" rtl="0" fontAlgn="t"/>
                      <a:r>
                        <a:rPr lang="en-US" sz="1200" dirty="0">
                          <a:effectLst/>
                          <a:latin typeface="+mn-lt"/>
                        </a:rPr>
                        <a:t>Lab</a:t>
                      </a:r>
                    </a:p>
                  </a:txBody>
                  <a:tcPr marL="28575" marR="28575" marT="0" marB="0" anchor="ctr"/>
                </a:tc>
                <a:tc>
                  <a:txBody>
                    <a:bodyPr/>
                    <a:lstStyle/>
                    <a:p>
                      <a:pPr algn="l" rtl="0" fontAlgn="t"/>
                      <a:r>
                        <a:rPr lang="en-US" sz="1200" dirty="0">
                          <a:effectLst/>
                          <a:latin typeface="+mn-lt"/>
                        </a:rPr>
                        <a:t>Configuring Basic Single-Area OSPFv3 </a:t>
                      </a:r>
                    </a:p>
                  </a:txBody>
                  <a:tcPr marL="28575" marR="28575" marT="0" marB="0" anchor="ctr"/>
                </a:tc>
                <a:tc>
                  <a:txBody>
                    <a:bodyPr/>
                    <a:lstStyle/>
                    <a:p>
                      <a:pPr algn="l" rtl="0" fontAlgn="t"/>
                      <a:r>
                        <a:rPr lang="en-US" sz="1200" dirty="0">
                          <a:effectLst/>
                          <a:latin typeface="+mn-lt"/>
                        </a:rPr>
                        <a:t>Recommended</a:t>
                      </a:r>
                    </a:p>
                  </a:txBody>
                  <a:tcPr marL="28575" marR="28575" marT="0" marB="0" anchor="ctr"/>
                </a:tc>
                <a:extLst>
                  <a:ext uri="{0D108BD9-81ED-4DB2-BD59-A6C34878D82A}">
                    <a16:rowId xmlns:a16="http://schemas.microsoft.com/office/drawing/2014/main" val="2520980966"/>
                  </a:ext>
                </a:extLst>
              </a:tr>
              <a:tr h="196056">
                <a:tc>
                  <a:txBody>
                    <a:bodyPr/>
                    <a:lstStyle/>
                    <a:p>
                      <a:pPr algn="ctr"/>
                      <a:r>
                        <a:rPr lang="en-US" sz="1200" dirty="0">
                          <a:effectLst/>
                          <a:latin typeface="+mn-lt"/>
                        </a:rPr>
                        <a:t>8.4.1.1 </a:t>
                      </a:r>
                      <a:endParaRPr lang="en-US" sz="1200" dirty="0">
                        <a:solidFill>
                          <a:schemeClr val="tx1"/>
                        </a:solidFill>
                        <a:latin typeface="+mn-lt"/>
                      </a:endParaRP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dirty="0">
                          <a:effectLst/>
                          <a:latin typeface="+mn-lt"/>
                        </a:rPr>
                        <a:t>Class Activity</a:t>
                      </a:r>
                    </a:p>
                  </a:txBody>
                  <a:tcPr marL="28575" marR="28575" marT="0" marB="0" anchor="ctr"/>
                </a:tc>
                <a:tc>
                  <a:txBody>
                    <a:bodyPr/>
                    <a:lstStyle/>
                    <a:p>
                      <a:pPr algn="l" rtl="0" fontAlgn="t"/>
                      <a:r>
                        <a:rPr lang="en-US" sz="1200" dirty="0">
                          <a:effectLst/>
                          <a:latin typeface="+mn-lt"/>
                        </a:rPr>
                        <a:t>Stepping Through OSPFv3</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2333767127"/>
                  </a:ext>
                </a:extLst>
              </a:tr>
              <a:tr h="196056">
                <a:tc>
                  <a:txBody>
                    <a:bodyPr/>
                    <a:lstStyle/>
                    <a:p>
                      <a:pPr algn="ctr"/>
                      <a:r>
                        <a:rPr lang="en-US" sz="1200" dirty="0">
                          <a:effectLst/>
                          <a:latin typeface="+mn-lt"/>
                        </a:rPr>
                        <a:t>8.4.1.2 </a:t>
                      </a:r>
                      <a:endParaRPr lang="en-US" sz="1200" dirty="0">
                        <a:solidFill>
                          <a:schemeClr val="tx1"/>
                        </a:solidFill>
                        <a:latin typeface="+mn-lt"/>
                      </a:endParaRP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dirty="0">
                          <a:effectLst/>
                          <a:latin typeface="+mn-lt"/>
                        </a:rPr>
                        <a:t>Packet Tracer</a:t>
                      </a:r>
                    </a:p>
                  </a:txBody>
                  <a:tcPr marL="28575" marR="28575" marT="0" marB="0" anchor="ctr"/>
                </a:tc>
                <a:tc>
                  <a:txBody>
                    <a:bodyPr/>
                    <a:lstStyle/>
                    <a:p>
                      <a:pPr algn="l" rtl="0" fontAlgn="t"/>
                      <a:r>
                        <a:rPr lang="en-US" sz="1200" dirty="0">
                          <a:effectLst/>
                          <a:latin typeface="+mn-lt"/>
                        </a:rPr>
                        <a:t>Skills Integration Challenge</a:t>
                      </a:r>
                    </a:p>
                  </a:txBody>
                  <a:tcPr marL="28575" marR="28575" marT="0" marB="0" anchor="ctr"/>
                </a:tc>
                <a:tc>
                  <a:txBody>
                    <a:bodyPr/>
                    <a:lstStyle/>
                    <a:p>
                      <a:pPr algn="l" rtl="0" fontAlgn="t"/>
                      <a:r>
                        <a:rPr lang="en-US" sz="1200" dirty="0">
                          <a:effectLst/>
                          <a:latin typeface="+mn-lt"/>
                        </a:rPr>
                        <a:t>Recommended</a:t>
                      </a:r>
                    </a:p>
                  </a:txBody>
                  <a:tcPr marL="28575" marR="28575" marT="0" marB="0" anchor="ctr"/>
                </a:tc>
                <a:extLst>
                  <a:ext uri="{0D108BD9-81ED-4DB2-BD59-A6C34878D82A}">
                    <a16:rowId xmlns:a16="http://schemas.microsoft.com/office/drawing/2014/main" val="294958981"/>
                  </a:ext>
                </a:extLst>
              </a:tr>
            </a:tbl>
          </a:graphicData>
        </a:graphic>
      </p:graphicFrame>
      <p:sp>
        <p:nvSpPr>
          <p:cNvPr id="6" name="Rectangle 5"/>
          <p:cNvSpPr/>
          <p:nvPr/>
        </p:nvSpPr>
        <p:spPr>
          <a:xfrm>
            <a:off x="170166" y="6340932"/>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390358823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normAutofit/>
          </a:bodyPr>
          <a:lstStyle/>
          <a:p>
            <a:pPr eaLnBrk="1" hangingPunct="1"/>
            <a:r>
              <a:rPr lang="en-US" smtClean="0"/>
              <a:t>Chapter 8: Assessment</a:t>
            </a:r>
            <a:endParaRPr lang="en-US" dirty="0"/>
          </a:p>
        </p:txBody>
      </p:sp>
      <p:sp>
        <p:nvSpPr>
          <p:cNvPr id="7171" name="Rectangle 34"/>
          <p:cNvSpPr>
            <a:spLocks noGrp="1" noChangeArrowheads="1"/>
          </p:cNvSpPr>
          <p:nvPr>
            <p:ph type="body" idx="4294967295"/>
          </p:nvPr>
        </p:nvSpPr>
        <p:spPr>
          <a:xfrm>
            <a:off x="543719" y="1289050"/>
            <a:ext cx="7940675" cy="3571875"/>
          </a:xfrm>
        </p:spPr>
        <p:txBody>
          <a:bodyPr>
            <a:normAutofit/>
          </a:bodyPr>
          <a:lstStyle/>
          <a:p>
            <a:pPr eaLnBrk="1" hangingPunct="1">
              <a:spcBef>
                <a:spcPct val="30000"/>
              </a:spcBef>
            </a:pPr>
            <a:r>
              <a:rPr lang="en-US" sz="2000" smtClean="0"/>
              <a:t>Students should complete Chapter 8, “Assessment” after completing Chapter 8.</a:t>
            </a:r>
          </a:p>
          <a:p>
            <a:pPr eaLnBrk="1" hangingPunct="1">
              <a:spcBef>
                <a:spcPct val="30000"/>
              </a:spcBef>
            </a:pPr>
            <a:r>
              <a:rPr lang="en-US" sz="2000" smtClean="0"/>
              <a:t>Quizzes, labs, Packet Tracers and other activities can be used to informally assess student progress.</a:t>
            </a:r>
            <a:endParaRPr lang="en-US" sz="2000" dirty="0"/>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868" y="327717"/>
            <a:ext cx="8772157" cy="691458"/>
          </a:xfrm>
        </p:spPr>
        <p:txBody>
          <a:bodyPr>
            <a:normAutofit/>
          </a:bodyPr>
          <a:lstStyle/>
          <a:p>
            <a:r>
              <a:rPr lang="en-US" smtClean="0"/>
              <a:t>Chapter 8: Best Practices</a:t>
            </a:r>
            <a:endParaRPr lang="en-US" dirty="0"/>
          </a:p>
        </p:txBody>
      </p:sp>
      <p:sp>
        <p:nvSpPr>
          <p:cNvPr id="11266" name="Rectangle 34"/>
          <p:cNvSpPr>
            <a:spLocks noGrp="1" noChangeArrowheads="1"/>
          </p:cNvSpPr>
          <p:nvPr>
            <p:ph idx="1"/>
          </p:nvPr>
        </p:nvSpPr>
        <p:spPr>
          <a:xfrm>
            <a:off x="232348" y="1143000"/>
            <a:ext cx="8733677" cy="4898572"/>
          </a:xfrm>
        </p:spPr>
        <p:txBody>
          <a:bodyPr>
            <a:normAutofit fontScale="85000" lnSpcReduction="10000"/>
          </a:bodyPr>
          <a:lstStyle/>
          <a:p>
            <a:r>
              <a:rPr lang="en-US" smtClean="0"/>
              <a:t>During this chapter, consider setting up an OSPF network as a Packet Tracer demonstration.</a:t>
            </a:r>
          </a:p>
          <a:p>
            <a:r>
              <a:rPr lang="en-US" smtClean="0"/>
              <a:t>Discuss with students the differences between single-area OSFP and multiarea OSPF. Give them an assignment to draw a picture of OSPF single areas and multiple areas.</a:t>
            </a:r>
          </a:p>
          <a:p>
            <a:r>
              <a:rPr lang="en-US" smtClean="0"/>
              <a:t>Make sure the students pay particular attention to the packet types on graphic 8.1.2.5. If they understand this graphic, multiarea OSPF discussion in Chapter 9 will flow smoother. Rote memorization of such things as packet type is a step that leads to comprehension.</a:t>
            </a:r>
          </a:p>
          <a:p>
            <a:r>
              <a:rPr lang="en-US" smtClean="0"/>
              <a:t>Provide wildcard mask worksheets.</a:t>
            </a:r>
          </a:p>
          <a:p>
            <a:r>
              <a:rPr lang="en-US" smtClean="0"/>
              <a:t>Give the student plenty of practice on hands-on OSPF configuration.</a:t>
            </a:r>
          </a:p>
          <a:p>
            <a:r>
              <a:rPr lang="en-US" smtClean="0"/>
              <a:t>Give the students assignments to memorize the steps of link-state operation.</a:t>
            </a:r>
          </a:p>
          <a:p>
            <a:r>
              <a:rPr lang="en-US" smtClean="0"/>
              <a:t>Give the students assignments to compare/contrast OSPF, EIGRP, and RIPv2.</a:t>
            </a:r>
            <a:endParaRPr lang="en-US" dirty="0"/>
          </a:p>
        </p:txBody>
      </p:sp>
    </p:spTree>
    <p:extLst>
      <p:ext uri="{BB962C8B-B14F-4D97-AF65-F5344CB8AC3E}">
        <p14:creationId xmlns:p14="http://schemas.microsoft.com/office/powerpoint/2010/main" val="1904020934"/>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93868" y="299142"/>
            <a:ext cx="8772157" cy="838200"/>
          </a:xfrm>
        </p:spPr>
        <p:txBody>
          <a:bodyPr>
            <a:normAutofit/>
          </a:bodyPr>
          <a:lstStyle/>
          <a:p>
            <a:r>
              <a:rPr lang="en-US" smtClean="0"/>
              <a:t>Chapter 8: Best Practices (Cont.)</a:t>
            </a:r>
            <a:endParaRPr lang="en-US" dirty="0"/>
          </a:p>
        </p:txBody>
      </p:sp>
      <p:sp>
        <p:nvSpPr>
          <p:cNvPr id="11266" name="Rectangle 34"/>
          <p:cNvSpPr>
            <a:spLocks noGrp="1" noChangeArrowheads="1"/>
          </p:cNvSpPr>
          <p:nvPr>
            <p:ph idx="1"/>
          </p:nvPr>
        </p:nvSpPr>
        <p:spPr>
          <a:xfrm>
            <a:off x="232348" y="1517073"/>
            <a:ext cx="8733677" cy="4931352"/>
          </a:xfrm>
        </p:spPr>
        <p:txBody>
          <a:bodyPr>
            <a:normAutofit fontScale="85000" lnSpcReduction="10000"/>
          </a:bodyPr>
          <a:lstStyle/>
          <a:p>
            <a:r>
              <a:rPr lang="en-US" smtClean="0"/>
              <a:t>It will be helpful to enlarge some of the graphics in this chapter and print out large examples for the classroom. Another option, give the students an assignment of making posters with concepts in this chapter.</a:t>
            </a:r>
          </a:p>
          <a:p>
            <a:r>
              <a:rPr lang="en-US" smtClean="0"/>
              <a:t>Using Wireshark and a topology of three routers connected to one switch, view the OSPF process of establishing adjacencies.</a:t>
            </a:r>
          </a:p>
          <a:p>
            <a:r>
              <a:rPr lang="en-US" smtClean="0"/>
              <a:t>Walk the students through all the commands in the chapter, but focus on the areas of possible confusion. </a:t>
            </a:r>
          </a:p>
          <a:p>
            <a:r>
              <a:rPr lang="en-US" smtClean="0"/>
              <a:t>Help students to analyze the nature of multi-access networks and the OSPF processes. Using Wireshark and a topology of three routers connected to one switch, view the OSPF process of establishing adjacencies. Look for the designated router, backup designated router and DROTHERS.</a:t>
            </a:r>
          </a:p>
          <a:p>
            <a:r>
              <a:rPr lang="en-US" smtClean="0"/>
              <a:t>Demonstrate both methods of modifying the OSPF cost. (bandwidth, cost)</a:t>
            </a:r>
          </a:p>
          <a:p>
            <a:r>
              <a:rPr lang="en-US" smtClean="0"/>
              <a:t>Walk the students through all the commands in the chapter, but focus on the areas of possible confusion. </a:t>
            </a:r>
          </a:p>
          <a:p>
            <a:endParaRPr lang="en-US" smtClean="0"/>
          </a:p>
          <a:p>
            <a:endParaRPr lang="en-US" dirty="0"/>
          </a:p>
        </p:txBody>
      </p:sp>
    </p:spTree>
    <p:extLst>
      <p:ext uri="{BB962C8B-B14F-4D97-AF65-F5344CB8AC3E}">
        <p14:creationId xmlns:p14="http://schemas.microsoft.com/office/powerpoint/2010/main" val="885074060"/>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normAutofit/>
          </a:bodyPr>
          <a:lstStyle/>
          <a:p>
            <a:pPr eaLnBrk="1" hangingPunct="1"/>
            <a:r>
              <a:rPr lang="en-US" smtClean="0"/>
              <a:t>Chapter 8: Additional Help</a:t>
            </a:r>
            <a:endParaRPr lang="en-US" dirty="0"/>
          </a:p>
        </p:txBody>
      </p:sp>
      <p:sp>
        <p:nvSpPr>
          <p:cNvPr id="20483" name="Rectangle 34"/>
          <p:cNvSpPr>
            <a:spLocks noGrp="1" noChangeArrowheads="1"/>
          </p:cNvSpPr>
          <p:nvPr>
            <p:ph type="body" idx="4294967295"/>
          </p:nvPr>
        </p:nvSpPr>
        <p:spPr>
          <a:xfrm>
            <a:off x="488489" y="1406013"/>
            <a:ext cx="7940675" cy="3739025"/>
          </a:xfrm>
        </p:spPr>
        <p:txBody>
          <a:bodyPr>
            <a:normAutofit/>
          </a:bodyPr>
          <a:lstStyle/>
          <a:p>
            <a:pPr eaLnBrk="1" hangingPunct="1">
              <a:lnSpc>
                <a:spcPct val="85000"/>
              </a:lnSpc>
              <a:spcBef>
                <a:spcPct val="30000"/>
              </a:spcBef>
              <a:defRPr/>
            </a:pPr>
            <a:r>
              <a:rPr lang="en-US" sz="2000" smtClean="0"/>
              <a:t>For additional help with teaching strategies, including lesson plans, analogies for difficult concepts, and discussion topics, visit the CCNA Community at community.netacad.net.</a:t>
            </a:r>
          </a:p>
          <a:p>
            <a:pPr eaLnBrk="1" hangingPunct="1">
              <a:lnSpc>
                <a:spcPct val="85000"/>
              </a:lnSpc>
              <a:spcBef>
                <a:spcPct val="30000"/>
              </a:spcBef>
              <a:defRPr/>
            </a:pPr>
            <a:r>
              <a:rPr lang="en-US" sz="2000" smtClean="0"/>
              <a:t>If you have lesson plans or resources that you would like to share, upload them to the CCNA Community in order to help other instructors.</a:t>
            </a:r>
            <a:endParaRPr lang="en-US" sz="2000" dirty="0"/>
          </a:p>
        </p:txBody>
      </p:sp>
    </p:spTree>
    <p:extLst>
      <p:ext uri="{BB962C8B-B14F-4D97-AF65-F5344CB8AC3E}">
        <p14:creationId xmlns:p14="http://schemas.microsoft.com/office/powerpoint/2010/main" val="1402589301"/>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5211</TotalTime>
  <Pages>28</Pages>
  <Words>1713</Words>
  <Application>Microsoft Office PowerPoint</Application>
  <PresentationFormat>On-screen Show (4:3)</PresentationFormat>
  <Paragraphs>410</Paragraphs>
  <Slides>36</Slides>
  <Notes>35</Notes>
  <HiddenSlides>7</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36</vt:i4>
      </vt:variant>
    </vt:vector>
  </HeadingPairs>
  <TitlesOfParts>
    <vt:vector size="42" baseType="lpstr">
      <vt:lpstr>ＭＳ Ｐゴシック</vt:lpstr>
      <vt:lpstr>Arial</vt:lpstr>
      <vt:lpstr>Courier New</vt:lpstr>
      <vt:lpstr>Wingdings</vt:lpstr>
      <vt:lpstr>PPT-TMPLT-WHT_C</vt:lpstr>
      <vt:lpstr>NetAcad-4F_PPT-WHT_060408</vt:lpstr>
      <vt:lpstr>Instructor Materials Chapter 8: Single-Area OSPF</vt:lpstr>
      <vt:lpstr>Instructor Materials – Chapter 8 Planning Guide</vt:lpstr>
      <vt:lpstr>PowerPoint Presentation</vt:lpstr>
      <vt:lpstr>Chapter 8: Activities</vt:lpstr>
      <vt:lpstr>Chapter 8: Activities (cont.)</vt:lpstr>
      <vt:lpstr>Chapter 8: Assessment</vt:lpstr>
      <vt:lpstr>Chapter 8: Best Practices</vt:lpstr>
      <vt:lpstr>Chapter 8: Best Practices (Cont.)</vt:lpstr>
      <vt:lpstr>Chapter 8: Additional Help</vt:lpstr>
      <vt:lpstr>PowerPoint Presentation</vt:lpstr>
      <vt:lpstr>Chapter 8: Single-Area OSPF</vt:lpstr>
      <vt:lpstr>Chapter 8 - Sections &amp; Objectives</vt:lpstr>
      <vt:lpstr>8.1 OSPF Characteristics </vt:lpstr>
      <vt:lpstr>OSPF Characteristics Open Shortest Path First</vt:lpstr>
      <vt:lpstr>OSPF Characteristics OSPF Messages</vt:lpstr>
      <vt:lpstr>OSPF Characteristics OSPF Messages (Cont.)</vt:lpstr>
      <vt:lpstr>OSPF Characteristics OSPF Operation</vt:lpstr>
      <vt:lpstr>8.2 Single-Area OSPFv2</vt:lpstr>
      <vt:lpstr>Single-Area OSPFv2 OSPF Router ID</vt:lpstr>
      <vt:lpstr>Single-Area OSPFv2 OSPF Router ID (Cont.)</vt:lpstr>
      <vt:lpstr>Single-Area OSPFv2 Configure Single-Area OSPFv2</vt:lpstr>
      <vt:lpstr>Single-Area OSPFv2 Configure Single-Area OSPFv2 (Cont.)</vt:lpstr>
      <vt:lpstr>Single-Area OSPFv2 OSPF Cost</vt:lpstr>
      <vt:lpstr>Single-Area OSPFv2 OSPF Cost (Cont.)</vt:lpstr>
      <vt:lpstr>Single-Area OSPFv2 Verify OSPF</vt:lpstr>
      <vt:lpstr>Single-Area OSPFv2 Verify OSPF (Cont.)</vt:lpstr>
      <vt:lpstr>8.3 Single-Area OSPFv3</vt:lpstr>
      <vt:lpstr>Single-Area OSPFv3 OSPFv2 vs. OSPFv3</vt:lpstr>
      <vt:lpstr>Single-Area OSPFv3 OSPFv2 vs. OSPFv3 (Cont.)</vt:lpstr>
      <vt:lpstr>Single-Area OSPFv3 Configuring OSPFv3</vt:lpstr>
      <vt:lpstr>Single-Area OSPFv3 Verify OSPFv3</vt:lpstr>
      <vt:lpstr>Single-Area OSPFv3 Verify OSPFv3 (Cont.)</vt:lpstr>
      <vt:lpstr>8.4 Chapter Summary</vt:lpstr>
      <vt:lpstr>Chapter Summary Summary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Kang Liu -T (kanliu - CIIC at Cisco)</cp:lastModifiedBy>
  <cp:revision>162</cp:revision>
  <cp:lastPrinted>1999-01-27T00:54:54Z</cp:lastPrinted>
  <dcterms:created xsi:type="dcterms:W3CDTF">2016-09-09T13:31:30Z</dcterms:created>
  <dcterms:modified xsi:type="dcterms:W3CDTF">2017-06-05T18:47:05Z</dcterms:modified>
</cp:coreProperties>
</file>