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9"/>
  </p:notesMasterIdLst>
  <p:handoutMasterIdLst>
    <p:handoutMasterId r:id="rId40"/>
  </p:handoutMasterIdLst>
  <p:sldIdLst>
    <p:sldId id="812" r:id="rId3"/>
    <p:sldId id="903" r:id="rId4"/>
    <p:sldId id="871" r:id="rId5"/>
    <p:sldId id="944" r:id="rId6"/>
    <p:sldId id="1006" r:id="rId7"/>
    <p:sldId id="873" r:id="rId8"/>
    <p:sldId id="875" r:id="rId9"/>
    <p:sldId id="877" r:id="rId10"/>
    <p:sldId id="500" r:id="rId11"/>
    <p:sldId id="786" r:id="rId12"/>
    <p:sldId id="791" r:id="rId13"/>
    <p:sldId id="985" r:id="rId14"/>
    <p:sldId id="986" r:id="rId15"/>
    <p:sldId id="988" r:id="rId16"/>
    <p:sldId id="987" r:id="rId17"/>
    <p:sldId id="989" r:id="rId18"/>
    <p:sldId id="1002" r:id="rId19"/>
    <p:sldId id="1001" r:id="rId20"/>
    <p:sldId id="983" r:id="rId21"/>
    <p:sldId id="984" r:id="rId22"/>
    <p:sldId id="990" r:id="rId23"/>
    <p:sldId id="991" r:id="rId24"/>
    <p:sldId id="998" r:id="rId25"/>
    <p:sldId id="994" r:id="rId26"/>
    <p:sldId id="992" r:id="rId27"/>
    <p:sldId id="995" r:id="rId28"/>
    <p:sldId id="1003" r:id="rId29"/>
    <p:sldId id="996" r:id="rId30"/>
    <p:sldId id="997" r:id="rId31"/>
    <p:sldId id="1004" r:id="rId32"/>
    <p:sldId id="999" r:id="rId33"/>
    <p:sldId id="1000" r:id="rId34"/>
    <p:sldId id="927" r:id="rId35"/>
    <p:sldId id="883" r:id="rId36"/>
    <p:sldId id="884" r:id="rId37"/>
    <p:sldId id="885" r:id="rId38"/>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59" autoAdjust="0"/>
    <p:restoredTop sz="89277" autoAdjust="0"/>
  </p:normalViewPr>
  <p:slideViewPr>
    <p:cSldViewPr snapToGrid="0">
      <p:cViewPr varScale="1">
        <p:scale>
          <a:sx n="76" d="100"/>
          <a:sy n="76" d="100"/>
        </p:scale>
        <p:origin x="1447"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6.xml"/><Relationship Id="rId18" Type="http://schemas.openxmlformats.org/officeDocument/2006/relationships/slide" Target="slides/slide31.xml"/><Relationship Id="rId3" Type="http://schemas.openxmlformats.org/officeDocument/2006/relationships/slide" Target="slides/slide14.xml"/><Relationship Id="rId7" Type="http://schemas.openxmlformats.org/officeDocument/2006/relationships/slide" Target="slides/slide18.xml"/><Relationship Id="rId12" Type="http://schemas.openxmlformats.org/officeDocument/2006/relationships/slide" Target="slides/slide25.xml"/><Relationship Id="rId17" Type="http://schemas.openxmlformats.org/officeDocument/2006/relationships/slide" Target="slides/slide30.xml"/><Relationship Id="rId2" Type="http://schemas.openxmlformats.org/officeDocument/2006/relationships/slide" Target="slides/slide13.xml"/><Relationship Id="rId16" Type="http://schemas.openxmlformats.org/officeDocument/2006/relationships/slide" Target="slides/slide29.xml"/><Relationship Id="rId20" Type="http://schemas.openxmlformats.org/officeDocument/2006/relationships/slide" Target="slides/slide34.xml"/><Relationship Id="rId1" Type="http://schemas.openxmlformats.org/officeDocument/2006/relationships/slide" Target="slides/slide12.xml"/><Relationship Id="rId6" Type="http://schemas.openxmlformats.org/officeDocument/2006/relationships/slide" Target="slides/slide17.xml"/><Relationship Id="rId11" Type="http://schemas.openxmlformats.org/officeDocument/2006/relationships/slide" Target="slides/slide23.xml"/><Relationship Id="rId5" Type="http://schemas.openxmlformats.org/officeDocument/2006/relationships/slide" Target="slides/slide16.xml"/><Relationship Id="rId15" Type="http://schemas.openxmlformats.org/officeDocument/2006/relationships/slide" Target="slides/slide28.xml"/><Relationship Id="rId10" Type="http://schemas.openxmlformats.org/officeDocument/2006/relationships/slide" Target="slides/slide22.xml"/><Relationship Id="rId19" Type="http://schemas.openxmlformats.org/officeDocument/2006/relationships/slide" Target="slides/slide32.xml"/><Relationship Id="rId4" Type="http://schemas.openxmlformats.org/officeDocument/2006/relationships/slide" Target="slides/slide15.xml"/><Relationship Id="rId9" Type="http://schemas.openxmlformats.org/officeDocument/2006/relationships/slide" Target="slides/slide21.xml"/><Relationship Id="rId14"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dirty="0"/>
              <a:t>© 2006, Cisco Systems, Inc. All rights reserved.</a:t>
            </a:r>
          </a:p>
          <a:p>
            <a:pPr algn="l" defTabSz="611188">
              <a:lnSpc>
                <a:spcPct val="100000"/>
              </a:lnSpc>
              <a:tabLst>
                <a:tab pos="2387600" algn="l"/>
                <a:tab pos="4830763" algn="l"/>
              </a:tabLst>
            </a:pPr>
            <a:r>
              <a:rPr lang="en-US" sz="800" dirty="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dirty="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dirty="0"/>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dirty="0"/>
              <a:t>© 2006, Cisco Systems, Inc. All rights reserved.</a:t>
            </a:r>
          </a:p>
          <a:p>
            <a:pPr algn="l" defTabSz="611188">
              <a:lnSpc>
                <a:spcPct val="100000"/>
              </a:lnSpc>
              <a:tabLst>
                <a:tab pos="2387600" algn="l"/>
                <a:tab pos="4830763" algn="l"/>
              </a:tabLst>
            </a:pPr>
            <a:r>
              <a:rPr lang="en-US" sz="800" dirty="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dirty="0"/>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dirty="0"/>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dirty="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3: STP</a:t>
            </a:r>
            <a:endParaRPr lang="en-GB" b="0" dirty="0"/>
          </a:p>
          <a:p>
            <a:pPr>
              <a:buFontTx/>
              <a:buNone/>
            </a:pP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 STP</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3.1.1</a:t>
            </a:r>
            <a:r>
              <a:rPr lang="en-US" baseline="0" dirty="0"/>
              <a:t> – Purpose of Spanning Tree</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3.1.1</a:t>
            </a:r>
            <a:r>
              <a:rPr lang="en-US" baseline="0" dirty="0"/>
              <a:t> – Purpose of Spanning Tree</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3.1.2</a:t>
            </a:r>
            <a:r>
              <a:rPr lang="en-US" baseline="0" dirty="0"/>
              <a:t> – STP Operation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3.1.2</a:t>
            </a:r>
            <a:r>
              <a:rPr lang="en-US" baseline="0" dirty="0"/>
              <a:t> – STP Operation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3.1.2</a:t>
            </a:r>
            <a:r>
              <a:rPr lang="en-US" baseline="0" dirty="0"/>
              <a:t> – STP Operation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3.1.2</a:t>
            </a:r>
            <a:r>
              <a:rPr lang="en-US" baseline="0" dirty="0"/>
              <a:t> – STP Operation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3.1 - Spanning Tree Concepts</a:t>
            </a:r>
          </a:p>
          <a:p>
            <a:pPr marL="0" indent="0">
              <a:buNone/>
            </a:pPr>
            <a:r>
              <a:rPr lang="en-US" dirty="0"/>
              <a:t>3.1.2</a:t>
            </a:r>
            <a:r>
              <a:rPr lang="en-US" baseline="0" dirty="0"/>
              <a:t> – STP Operation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19</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 STP</a:t>
            </a:r>
            <a:endParaRPr lang="en-GB" b="0" dirty="0"/>
          </a:p>
          <a:p>
            <a:pPr>
              <a:buFontTx/>
              <a:buNone/>
            </a:pP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dirty="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3.2 – Varieties of Spanning Tree Protocols</a:t>
            </a:r>
          </a:p>
          <a:p>
            <a:pPr marL="0" indent="0">
              <a:buNone/>
            </a:pPr>
            <a:r>
              <a:rPr lang="en-US" dirty="0"/>
              <a:t>3.2.1</a:t>
            </a:r>
            <a:r>
              <a:rPr lang="en-US" baseline="0" dirty="0"/>
              <a:t> – Overview </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3.2 – Varieties of Spanning Tree Protocols</a:t>
            </a:r>
          </a:p>
          <a:p>
            <a:pPr marL="0" indent="0">
              <a:buNone/>
            </a:pPr>
            <a:r>
              <a:rPr lang="en-US" dirty="0"/>
              <a:t>3.2.2</a:t>
            </a:r>
            <a:r>
              <a:rPr lang="en-US" baseline="0" dirty="0"/>
              <a:t> – PVST+ </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3.2 – Varieties of Spanning Tree Protocols</a:t>
            </a:r>
          </a:p>
          <a:p>
            <a:pPr marL="0" indent="0">
              <a:buNone/>
            </a:pPr>
            <a:r>
              <a:rPr lang="en-US" dirty="0"/>
              <a:t>3.2.3</a:t>
            </a:r>
            <a:r>
              <a:rPr lang="en-US" baseline="0" dirty="0"/>
              <a:t> – Rapid PVST+</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3.2 – Varieties of Spanning Tree Protocols</a:t>
            </a:r>
          </a:p>
          <a:p>
            <a:pPr marL="0" indent="0">
              <a:buNone/>
            </a:pPr>
            <a:r>
              <a:rPr lang="en-US" dirty="0"/>
              <a:t>3.2.3</a:t>
            </a:r>
            <a:r>
              <a:rPr lang="en-US" baseline="0" dirty="0"/>
              <a:t> – Rapid PVST+</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24</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a:t>
            </a:r>
            <a:r>
              <a:rPr lang="en-US" sz="1200" b="0" baseline="0" dirty="0"/>
              <a:t> STP</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3.3.1</a:t>
            </a:r>
            <a:r>
              <a:rPr lang="en-US" baseline="0" dirty="0"/>
              <a:t> –  PVST+ Configuration</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3.3.1</a:t>
            </a:r>
            <a:r>
              <a:rPr lang="en-US" baseline="0" dirty="0"/>
              <a:t> –  PVST+ Configuration</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3.3.1</a:t>
            </a:r>
            <a:r>
              <a:rPr lang="en-US" baseline="0" dirty="0"/>
              <a:t> –  PVST+ Configuration</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3.3.2</a:t>
            </a:r>
            <a:r>
              <a:rPr lang="en-US" baseline="0" dirty="0"/>
              <a:t> –  Rapid PVST+ Configuration</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3.3.3</a:t>
            </a:r>
            <a:r>
              <a:rPr lang="en-US" baseline="0" dirty="0"/>
              <a:t> –  STP Configuration Issues</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dirty="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3: STP</a:t>
            </a:r>
            <a:endParaRPr lang="en-GB" dirty="0"/>
          </a:p>
          <a:p>
            <a:pPr marL="0" indent="0" algn="l" defTabSz="814388">
              <a:lnSpc>
                <a:spcPct val="90000"/>
              </a:lnSpc>
              <a:buNone/>
              <a:defRPr/>
            </a:pP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30</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–Spanning Tree Configuration</a:t>
            </a:r>
          </a:p>
          <a:p>
            <a:pPr marL="0" indent="0">
              <a:buNone/>
            </a:pPr>
            <a:r>
              <a:rPr lang="en-US" dirty="0"/>
              <a:t>3.3.3</a:t>
            </a:r>
            <a:r>
              <a:rPr lang="en-US" baseline="0" dirty="0"/>
              <a:t> –  STP Configuration Issues</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 Spanning Tree Configuration</a:t>
            </a:r>
          </a:p>
          <a:p>
            <a:pPr marL="0" indent="0">
              <a:buNone/>
            </a:pPr>
            <a:r>
              <a:rPr lang="en-US" dirty="0"/>
              <a:t>3.3.3</a:t>
            </a:r>
            <a:r>
              <a:rPr lang="en-US" baseline="0" dirty="0"/>
              <a:t> –  STP Configuration Issues</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3.3 – Spanning Tree Configuration</a:t>
            </a:r>
          </a:p>
          <a:p>
            <a:pPr marL="0" indent="0">
              <a:buNone/>
            </a:pPr>
            <a:r>
              <a:rPr lang="en-US" dirty="0"/>
              <a:t>3.3.4</a:t>
            </a:r>
            <a:r>
              <a:rPr lang="en-US" baseline="0" dirty="0"/>
              <a:t> –  Switch Stacking and Chassis Aggregation</a:t>
            </a:r>
            <a:endParaRPr lang="en-US" dirty="0"/>
          </a:p>
          <a:p>
            <a:pPr marL="0" indent="0">
              <a:buNone/>
            </a:pP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a:t>
            </a:r>
            <a:r>
              <a:rPr lang="en-US" sz="1200" b="0" baseline="0" dirty="0"/>
              <a:t> STP</a:t>
            </a:r>
            <a:endParaRPr lang="en-GB" b="0" dirty="0"/>
          </a:p>
          <a:p>
            <a:pPr>
              <a:buFontTx/>
              <a:buNone/>
            </a:pP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34</a:t>
            </a:fld>
            <a:endParaRPr lang="en-US" sz="800"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dirty="0"/>
              <a:t>3.4 –</a:t>
            </a:r>
            <a:r>
              <a:rPr lang="en-US" baseline="0" dirty="0"/>
              <a:t> Chapter Summary</a:t>
            </a:r>
            <a:endParaRPr lang="en-US" dirty="0"/>
          </a:p>
          <a:p>
            <a:pPr marL="0" indent="0">
              <a:buNone/>
            </a:pPr>
            <a:r>
              <a:rPr lang="en-US" dirty="0"/>
              <a:t>3.3.4</a:t>
            </a:r>
            <a:r>
              <a:rPr lang="en-US" baseline="0" dirty="0"/>
              <a:t> –  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36</a:t>
            </a:fld>
            <a:endParaRPr lang="en-US" dirty="0"/>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233829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dirty="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9953616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dirty="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dirty="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 STP</a:t>
            </a:r>
            <a:endParaRPr lang="en-GB" dirty="0"/>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dirty="0"/>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dirty="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3: STP</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dirty="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ITE PC v4.1</a:t>
            </a:r>
          </a:p>
          <a:p>
            <a:pPr algn="l" defTabSz="814388">
              <a:lnSpc>
                <a:spcPct val="100000"/>
              </a:lnSpc>
            </a:pPr>
            <a:r>
              <a:rPr lang="en-US" sz="700" dirty="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dirty="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dirty="0"/>
              <a:t>Click icon to add table</a:t>
            </a:r>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dirty="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dirty="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dirty="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dirty="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dirty="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dirty="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dirty="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dirty="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dirty="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dirty="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dirty="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3: STP</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3-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3.1 Spanning Tree Concepts</a:t>
            </a:r>
          </a:p>
          <a:p>
            <a:r>
              <a:rPr lang="en-US" smtClean="0"/>
              <a:t>Examine the purpose of STP and how the spanning tree algorithm is used create a loop-free topology.</a:t>
            </a:r>
          </a:p>
          <a:p>
            <a:r>
              <a:rPr lang="en-US" smtClean="0"/>
              <a:t>3.2 Varieties of Spanning Tree Protocols</a:t>
            </a:r>
          </a:p>
          <a:p>
            <a:r>
              <a:rPr lang="en-US" smtClean="0"/>
              <a:t>Examine the varieties of Spanning Tree protocols including PVST+ and Rapid PVST+. </a:t>
            </a:r>
          </a:p>
          <a:p>
            <a:r>
              <a:rPr lang="en-US" smtClean="0"/>
              <a:t>3.3 Spanning Tree Configuration</a:t>
            </a:r>
          </a:p>
          <a:p>
            <a:r>
              <a:rPr lang="en-US" smtClean="0"/>
              <a:t>Configure PVST+ and Rapid PVST+ to improve network performance.</a:t>
            </a:r>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r>
              <a:rPr lang="en-US" sz="2400" smtClean="0"/>
              <a:t>3.1 Spanning Tree Concepts</a:t>
            </a:r>
            <a:endParaRPr lang="en-US" sz="2400" dirty="0"/>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Purpose of Spanning Tree</a:t>
            </a:r>
            <a:endParaRPr lang="en-US" dirty="0"/>
          </a:p>
        </p:txBody>
      </p:sp>
      <p:sp>
        <p:nvSpPr>
          <p:cNvPr id="2" name="Content Placeholder 1"/>
          <p:cNvSpPr>
            <a:spLocks noGrp="1"/>
          </p:cNvSpPr>
          <p:nvPr>
            <p:ph idx="1"/>
          </p:nvPr>
        </p:nvSpPr>
        <p:spPr>
          <a:xfrm>
            <a:off x="213109" y="1539503"/>
            <a:ext cx="5353677" cy="2851628"/>
          </a:xfrm>
        </p:spPr>
        <p:txBody>
          <a:bodyPr>
            <a:normAutofit/>
          </a:bodyPr>
          <a:lstStyle/>
          <a:p>
            <a:r>
              <a:rPr lang="en-US" smtClean="0"/>
              <a:t>Redundancy at OSI Layers 1 and 2</a:t>
            </a:r>
          </a:p>
          <a:p>
            <a:r>
              <a:rPr lang="en-US" smtClean="0"/>
              <a:t>When multiple paths exist between two devices on a network, and there is no spanning tree implementation on the switches, a Layer 2 loop occurs. </a:t>
            </a:r>
            <a:endParaRPr lang="en-US" dirty="0"/>
          </a:p>
        </p:txBody>
      </p:sp>
      <p:pic>
        <p:nvPicPr>
          <p:cNvPr id="3" name="Picture 2"/>
          <p:cNvPicPr>
            <a:picLocks noChangeAspect="1"/>
          </p:cNvPicPr>
          <p:nvPr/>
        </p:nvPicPr>
        <p:blipFill>
          <a:blip r:embed="rId3"/>
          <a:stretch>
            <a:fillRect/>
          </a:stretch>
        </p:blipFill>
        <p:spPr>
          <a:xfrm>
            <a:off x="5456476" y="1045044"/>
            <a:ext cx="3576991" cy="2457475"/>
          </a:xfrm>
          <a:prstGeom prst="rect">
            <a:avLst/>
          </a:prstGeom>
        </p:spPr>
      </p:pic>
      <p:sp>
        <p:nvSpPr>
          <p:cNvPr id="7" name="Content Placeholder 1"/>
          <p:cNvSpPr txBox="1">
            <a:spLocks/>
          </p:cNvSpPr>
          <p:nvPr/>
        </p:nvSpPr>
        <p:spPr bwMode="auto">
          <a:xfrm>
            <a:off x="213107" y="3870715"/>
            <a:ext cx="8733677" cy="2590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fontScale="85000"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Issues with Layer 1 Redundancy: MAC Database Instability </a:t>
            </a:r>
          </a:p>
          <a:p>
            <a:r>
              <a:rPr lang="en-US" kern="0" smtClean="0"/>
              <a:t>Ethernet has no mechanism enabled to block continued propagation of these frames on a switched network that continue to propagate between switches.</a:t>
            </a:r>
          </a:p>
          <a:p>
            <a:r>
              <a:rPr lang="en-US" kern="0" smtClean="0"/>
              <a:t>Issues with Layer 1 Redundancy: Broadcast Storms </a:t>
            </a:r>
          </a:p>
          <a:p>
            <a:r>
              <a:rPr lang="en-US" kern="0" smtClean="0"/>
              <a:t>A broadcast storm occurs when there are so many broadcast frames caught in a Layer 2 loop that all available bandwidth is consumed. </a:t>
            </a:r>
            <a:endParaRPr lang="en-US" kern="0" dirty="0"/>
          </a:p>
        </p:txBody>
      </p:sp>
    </p:spTree>
    <p:extLst>
      <p:ext uri="{BB962C8B-B14F-4D97-AF65-F5344CB8AC3E}">
        <p14:creationId xmlns:p14="http://schemas.microsoft.com/office/powerpoint/2010/main" val="2411279157"/>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Purpose of Spanning Tree</a:t>
            </a:r>
            <a:endParaRPr lang="en-US" dirty="0"/>
          </a:p>
        </p:txBody>
      </p:sp>
      <p:sp>
        <p:nvSpPr>
          <p:cNvPr id="2" name="Content Placeholder 1"/>
          <p:cNvSpPr>
            <a:spLocks noGrp="1"/>
          </p:cNvSpPr>
          <p:nvPr>
            <p:ph idx="1"/>
          </p:nvPr>
        </p:nvSpPr>
        <p:spPr/>
        <p:txBody>
          <a:bodyPr>
            <a:normAutofit/>
          </a:bodyPr>
          <a:lstStyle/>
          <a:p>
            <a:r>
              <a:rPr lang="en-US" smtClean="0"/>
              <a:t>Issues with Layer 1 Redundancy: Duplicate Unicast Frames </a:t>
            </a:r>
          </a:p>
          <a:p>
            <a:r>
              <a:rPr lang="en-US" smtClean="0"/>
              <a:t>An unknown unicast frame is when the switch does not have the destination MAC address in its MAC address table and must forward the frame out all ports, except the ingress port.</a:t>
            </a:r>
          </a:p>
          <a:p>
            <a:r>
              <a:rPr lang="en-US" smtClean="0"/>
              <a:t>Unknown unicast frames sent onto a looped network can result in duplicate frames arriving at the destination device. </a:t>
            </a:r>
          </a:p>
          <a:p>
            <a:pPr lvl="1"/>
            <a:endParaRPr lang="en-US" dirty="0"/>
          </a:p>
        </p:txBody>
      </p:sp>
      <p:pic>
        <p:nvPicPr>
          <p:cNvPr id="5" name="Picture 4"/>
          <p:cNvPicPr>
            <a:picLocks noChangeAspect="1"/>
          </p:cNvPicPr>
          <p:nvPr/>
        </p:nvPicPr>
        <p:blipFill>
          <a:blip r:embed="rId3"/>
          <a:stretch>
            <a:fillRect/>
          </a:stretch>
        </p:blipFill>
        <p:spPr>
          <a:xfrm>
            <a:off x="1957771" y="3726674"/>
            <a:ext cx="4705835" cy="3131326"/>
          </a:xfrm>
          <a:prstGeom prst="rect">
            <a:avLst/>
          </a:prstGeom>
        </p:spPr>
      </p:pic>
    </p:spTree>
    <p:extLst>
      <p:ext uri="{BB962C8B-B14F-4D97-AF65-F5344CB8AC3E}">
        <p14:creationId xmlns:p14="http://schemas.microsoft.com/office/powerpoint/2010/main" val="216014822"/>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STP Operation</a:t>
            </a:r>
            <a:endParaRPr lang="en-US" dirty="0"/>
          </a:p>
        </p:txBody>
      </p:sp>
      <p:sp>
        <p:nvSpPr>
          <p:cNvPr id="2" name="Content Placeholder 1"/>
          <p:cNvSpPr>
            <a:spLocks noGrp="1"/>
          </p:cNvSpPr>
          <p:nvPr>
            <p:ph idx="1"/>
          </p:nvPr>
        </p:nvSpPr>
        <p:spPr/>
        <p:txBody>
          <a:bodyPr>
            <a:normAutofit fontScale="92500" lnSpcReduction="20000"/>
          </a:bodyPr>
          <a:lstStyle/>
          <a:p>
            <a:r>
              <a:rPr lang="en-US" smtClean="0"/>
              <a:t>Spanning Tree Algorithm: Introduction</a:t>
            </a:r>
          </a:p>
          <a:p>
            <a:r>
              <a:rPr lang="en-US" smtClean="0"/>
              <a:t>STP ensures that there is only one logical path between all destinations on the network by intentionally blocking redundant paths that could cause a loop. </a:t>
            </a:r>
          </a:p>
          <a:p>
            <a:r>
              <a:rPr lang="en-US" smtClean="0"/>
              <a:t>Spanning Tree Algorithm: Port Roles</a:t>
            </a:r>
          </a:p>
          <a:p>
            <a:r>
              <a:rPr lang="en-US" smtClean="0"/>
              <a:t>Root ports - Ports closest to the root bridge.</a:t>
            </a:r>
          </a:p>
          <a:p>
            <a:r>
              <a:rPr lang="en-US" smtClean="0"/>
              <a:t>Designated ports - Non-root ports permitted to forward traffic.</a:t>
            </a:r>
          </a:p>
          <a:p>
            <a:r>
              <a:rPr lang="en-US" smtClean="0"/>
              <a:t>Alternate and backup ports - Blocking state to prevent loops. </a:t>
            </a:r>
          </a:p>
          <a:p>
            <a:r>
              <a:rPr lang="en-US" smtClean="0"/>
              <a:t>Disabled ports - A disabled port is a switch port that is shut down.</a:t>
            </a:r>
          </a:p>
          <a:p>
            <a:r>
              <a:rPr lang="en-US" smtClean="0"/>
              <a:t>Spanning Tree Algorithm: Root Bridge</a:t>
            </a:r>
          </a:p>
          <a:p>
            <a:r>
              <a:rPr lang="en-US" smtClean="0"/>
              <a:t>The root bridge serves as a reference point for all STP calculations.</a:t>
            </a:r>
          </a:p>
          <a:p>
            <a:r>
              <a:rPr lang="en-US" smtClean="0"/>
              <a:t>The switch with the lowest BID will become the root bridge</a:t>
            </a:r>
          </a:p>
          <a:p>
            <a:endParaRPr lang="en-US" smtClean="0"/>
          </a:p>
          <a:p>
            <a:pPr lvl="1"/>
            <a:endParaRPr lang="en-US" dirty="0"/>
          </a:p>
        </p:txBody>
      </p:sp>
    </p:spTree>
    <p:extLst>
      <p:ext uri="{BB962C8B-B14F-4D97-AF65-F5344CB8AC3E}">
        <p14:creationId xmlns:p14="http://schemas.microsoft.com/office/powerpoint/2010/main" val="2690316162"/>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924070" y="2465742"/>
            <a:ext cx="3295860" cy="16455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STP Operation</a:t>
            </a:r>
            <a:endParaRPr lang="en-US" dirty="0"/>
          </a:p>
        </p:txBody>
      </p:sp>
      <p:sp>
        <p:nvSpPr>
          <p:cNvPr id="2" name="Content Placeholder 1"/>
          <p:cNvSpPr>
            <a:spLocks noGrp="1"/>
          </p:cNvSpPr>
          <p:nvPr>
            <p:ph idx="1"/>
          </p:nvPr>
        </p:nvSpPr>
        <p:spPr/>
        <p:txBody>
          <a:bodyPr>
            <a:normAutofit fontScale="85000" lnSpcReduction="10000"/>
          </a:bodyPr>
          <a:lstStyle/>
          <a:p>
            <a:r>
              <a:rPr lang="en-US" smtClean="0"/>
              <a:t>Spanning Tree Algorithm: Root Path Cost</a:t>
            </a:r>
          </a:p>
          <a:p>
            <a:r>
              <a:rPr lang="en-US" smtClean="0"/>
              <a:t>Default port costs are defined by the speed at which the port operates</a:t>
            </a:r>
          </a:p>
          <a:p>
            <a:endParaRPr lang="en-US" smtClean="0"/>
          </a:p>
          <a:p>
            <a:endParaRPr lang="en-US" smtClean="0"/>
          </a:p>
          <a:p>
            <a:endParaRPr lang="en-US" smtClean="0"/>
          </a:p>
          <a:p>
            <a:endParaRPr lang="en-US" smtClean="0"/>
          </a:p>
          <a:p>
            <a:endParaRPr lang="en-US" smtClean="0"/>
          </a:p>
          <a:p>
            <a:r>
              <a:rPr lang="en-US" smtClean="0"/>
              <a:t>Internal root path cost is determined by summing up the individual port costs along the path from the switch to the root bridge.</a:t>
            </a:r>
          </a:p>
          <a:p>
            <a:r>
              <a:rPr lang="en-US" smtClean="0"/>
              <a:t>Use the spanning-tree cost value interface configuration command on both ends of a link to apply a custom cost. </a:t>
            </a:r>
          </a:p>
          <a:p>
            <a:r>
              <a:rPr lang="en-US" smtClean="0"/>
              <a:t>Use the show spanning-tree command to verify the port and internal root path cost to the root bridge.</a:t>
            </a:r>
            <a:endParaRPr lang="en-US" dirty="0"/>
          </a:p>
        </p:txBody>
      </p:sp>
    </p:spTree>
    <p:extLst>
      <p:ext uri="{BB962C8B-B14F-4D97-AF65-F5344CB8AC3E}">
        <p14:creationId xmlns:p14="http://schemas.microsoft.com/office/powerpoint/2010/main" val="3073226458"/>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STP Operation</a:t>
            </a:r>
            <a:endParaRPr lang="en-US" dirty="0"/>
          </a:p>
        </p:txBody>
      </p:sp>
      <p:sp>
        <p:nvSpPr>
          <p:cNvPr id="2" name="Content Placeholder 1"/>
          <p:cNvSpPr>
            <a:spLocks noGrp="1"/>
          </p:cNvSpPr>
          <p:nvPr>
            <p:ph idx="1"/>
          </p:nvPr>
        </p:nvSpPr>
        <p:spPr/>
        <p:txBody>
          <a:bodyPr>
            <a:normAutofit/>
          </a:bodyPr>
          <a:lstStyle/>
          <a:p>
            <a:r>
              <a:rPr lang="en-US" smtClean="0"/>
              <a:t>Port Role Decisions for RSTP</a:t>
            </a:r>
          </a:p>
          <a:p>
            <a:r>
              <a:rPr lang="en-US" smtClean="0"/>
              <a:t>Root bridge automatically configures all of its switch ports in the designated role.</a:t>
            </a:r>
          </a:p>
          <a:p>
            <a:r>
              <a:rPr lang="en-US" smtClean="0"/>
              <a:t>Designated ports are configured for all LAN segments. </a:t>
            </a:r>
          </a:p>
          <a:p>
            <a:r>
              <a:rPr lang="en-US" smtClean="0"/>
              <a:t>Designated and Alternate Ports</a:t>
            </a:r>
          </a:p>
          <a:p>
            <a:r>
              <a:rPr lang="en-US" smtClean="0"/>
              <a:t>The switch with the lower cost path to the root bridge (root path cost) will have its port selected as the designated port.</a:t>
            </a:r>
          </a:p>
          <a:p>
            <a:r>
              <a:rPr lang="en-US" smtClean="0"/>
              <a:t>The alternate port will not send or receive traffic on that segment. </a:t>
            </a:r>
            <a:endParaRPr lang="en-US" dirty="0"/>
          </a:p>
        </p:txBody>
      </p:sp>
    </p:spTree>
    <p:extLst>
      <p:ext uri="{BB962C8B-B14F-4D97-AF65-F5344CB8AC3E}">
        <p14:creationId xmlns:p14="http://schemas.microsoft.com/office/powerpoint/2010/main" val="2111493535"/>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STP Operation</a:t>
            </a:r>
            <a:endParaRPr lang="en-US" dirty="0"/>
          </a:p>
        </p:txBody>
      </p:sp>
      <p:sp>
        <p:nvSpPr>
          <p:cNvPr id="2" name="Content Placeholder 1"/>
          <p:cNvSpPr>
            <a:spLocks noGrp="1"/>
          </p:cNvSpPr>
          <p:nvPr>
            <p:ph idx="1"/>
          </p:nvPr>
        </p:nvSpPr>
        <p:spPr/>
        <p:txBody>
          <a:bodyPr>
            <a:normAutofit/>
          </a:bodyPr>
          <a:lstStyle/>
          <a:p>
            <a:r>
              <a:rPr lang="en-US" smtClean="0"/>
              <a:t>802.1D BPDU Frame Format</a:t>
            </a:r>
          </a:p>
          <a:p>
            <a:r>
              <a:rPr lang="en-US" smtClean="0"/>
              <a:t>The spanning tree algorithm depends on the exchange of BPDUs.</a:t>
            </a:r>
          </a:p>
          <a:p>
            <a:r>
              <a:rPr lang="en-US" smtClean="0"/>
              <a:t>The BPDU frame information is included in the Data portion of an Ethernet frame and identifies the following fields:</a:t>
            </a:r>
          </a:p>
          <a:p>
            <a:pPr lvl="1"/>
            <a:endParaRPr lang="en-US" dirty="0"/>
          </a:p>
        </p:txBody>
      </p:sp>
      <p:pic>
        <p:nvPicPr>
          <p:cNvPr id="102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768510" y="3195469"/>
            <a:ext cx="5606981" cy="33212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09388981"/>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Concepts</a:t>
            </a:r>
            <a:br>
              <a:rPr lang="en-US" sz="1800" smtClean="0"/>
            </a:br>
            <a:r>
              <a:rPr lang="en-US" sz="1800" smtClean="0"/>
              <a:t>STP Operation</a:t>
            </a:r>
            <a:endParaRPr lang="en-US" dirty="0"/>
          </a:p>
        </p:txBody>
      </p:sp>
      <p:sp>
        <p:nvSpPr>
          <p:cNvPr id="2" name="Content Placeholder 1"/>
          <p:cNvSpPr>
            <a:spLocks noGrp="1"/>
          </p:cNvSpPr>
          <p:nvPr>
            <p:ph idx="1"/>
          </p:nvPr>
        </p:nvSpPr>
        <p:spPr/>
        <p:txBody>
          <a:bodyPr>
            <a:normAutofit fontScale="92500" lnSpcReduction="20000"/>
          </a:bodyPr>
          <a:lstStyle/>
          <a:p>
            <a:r>
              <a:rPr lang="en-US" smtClean="0"/>
              <a:t> 802.1D BPDU Propagation and Process</a:t>
            </a:r>
          </a:p>
          <a:p>
            <a:r>
              <a:rPr lang="en-US" smtClean="0"/>
              <a:t>By default, BPDU frames are sent every two seconds.</a:t>
            </a:r>
          </a:p>
          <a:p>
            <a:r>
              <a:rPr lang="en-US" smtClean="0"/>
              <a:t>Each switch maintains local information about its own BID, the root ID, and the root path cost.</a:t>
            </a:r>
          </a:p>
          <a:p>
            <a:r>
              <a:rPr lang="en-US" smtClean="0"/>
              <a:t>Extended System ID</a:t>
            </a:r>
          </a:p>
          <a:p>
            <a:r>
              <a:rPr lang="en-US" smtClean="0"/>
              <a:t>The bridge ID (BID) is used to determine the root bridge on a network. The BID field of a BPDU frame contains three separate fields:</a:t>
            </a:r>
          </a:p>
          <a:p>
            <a:r>
              <a:rPr lang="en-US" smtClean="0"/>
              <a:t>Bridge priority – Default 32768</a:t>
            </a:r>
          </a:p>
          <a:p>
            <a:r>
              <a:rPr lang="en-US" smtClean="0"/>
              <a:t>Extended system ID - Identifies the VLAN participating in STP</a:t>
            </a:r>
          </a:p>
          <a:p>
            <a:r>
              <a:rPr lang="en-US" smtClean="0"/>
              <a:t>MAC address - When the bridge priorities are equal, the MAC address is the deciding factor as to which switch is going to become the root bridge. </a:t>
            </a:r>
          </a:p>
          <a:p>
            <a:endParaRPr lang="en-US" dirty="0"/>
          </a:p>
        </p:txBody>
      </p:sp>
    </p:spTree>
    <p:extLst>
      <p:ext uri="{BB962C8B-B14F-4D97-AF65-F5344CB8AC3E}">
        <p14:creationId xmlns:p14="http://schemas.microsoft.com/office/powerpoint/2010/main" val="4040047994"/>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3.2 Varieties of Spanning Tree Protocols</a:t>
            </a:r>
            <a:endParaRPr lang="en-US" sz="2400" dirty="0">
              <a:solidFill>
                <a:srgbClr val="00B0F0"/>
              </a:solidFill>
            </a:endParaRPr>
          </a:p>
        </p:txBody>
      </p:sp>
    </p:spTree>
    <p:extLst>
      <p:ext uri="{BB962C8B-B14F-4D97-AF65-F5344CB8AC3E}">
        <p14:creationId xmlns:p14="http://schemas.microsoft.com/office/powerpoint/2010/main" val="128785563"/>
      </p:ext>
    </p:extLst>
  </p:cSld>
  <p:clrMapOvr>
    <a:masterClrMapping/>
  </p:clrMapOvr>
  <p:transition>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3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14</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Varieties of Spanning Tree Protocols</a:t>
            </a:r>
            <a:br>
              <a:rPr lang="en-US" sz="1800" smtClean="0"/>
            </a:br>
            <a:r>
              <a:rPr lang="en-US" sz="1800" smtClean="0"/>
              <a:t>Overview</a:t>
            </a:r>
            <a:endParaRPr lang="en-US" dirty="0"/>
          </a:p>
        </p:txBody>
      </p:sp>
      <p:sp>
        <p:nvSpPr>
          <p:cNvPr id="2" name="Content Placeholder 1"/>
          <p:cNvSpPr>
            <a:spLocks noGrp="1"/>
          </p:cNvSpPr>
          <p:nvPr>
            <p:ph idx="1"/>
          </p:nvPr>
        </p:nvSpPr>
        <p:spPr/>
        <p:txBody>
          <a:bodyPr>
            <a:normAutofit/>
          </a:bodyPr>
          <a:lstStyle/>
          <a:p>
            <a:r>
              <a:rPr lang="en-US" smtClean="0"/>
              <a:t>Types of Spanning Tree Protocols</a:t>
            </a:r>
          </a:p>
          <a:p>
            <a:r>
              <a:rPr lang="en-US" smtClean="0"/>
              <a:t>Several varieties of spanning tree protocols have emerged since the original IEEE 802.1D. </a:t>
            </a:r>
          </a:p>
          <a:p>
            <a:r>
              <a:rPr lang="en-US" smtClean="0"/>
              <a:t>Characteristics of the Spanning Tree Protocols</a:t>
            </a:r>
          </a:p>
          <a:p>
            <a:pPr lvl="1"/>
            <a:endParaRPr lang="en-US" dirty="0"/>
          </a:p>
        </p:txBody>
      </p:sp>
      <p:pic>
        <p:nvPicPr>
          <p:cNvPr id="3" name="Picture 2"/>
          <p:cNvPicPr>
            <a:picLocks noChangeAspect="1"/>
          </p:cNvPicPr>
          <p:nvPr/>
        </p:nvPicPr>
        <p:blipFill>
          <a:blip r:embed="rId3"/>
          <a:stretch>
            <a:fillRect/>
          </a:stretch>
        </p:blipFill>
        <p:spPr>
          <a:xfrm>
            <a:off x="667774" y="3447120"/>
            <a:ext cx="7340600" cy="2324100"/>
          </a:xfrm>
          <a:prstGeom prst="rect">
            <a:avLst/>
          </a:prstGeom>
        </p:spPr>
      </p:pic>
    </p:spTree>
    <p:extLst>
      <p:ext uri="{BB962C8B-B14F-4D97-AF65-F5344CB8AC3E}">
        <p14:creationId xmlns:p14="http://schemas.microsoft.com/office/powerpoint/2010/main" val="1116963414"/>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Varieties of Spanning Tree Protocols</a:t>
            </a:r>
            <a:br>
              <a:rPr lang="en-US" sz="1800" smtClean="0"/>
            </a:br>
            <a:r>
              <a:rPr lang="en-US" sz="1800" smtClean="0"/>
              <a:t>PVST+</a:t>
            </a:r>
            <a:endParaRPr lang="en-US" dirty="0"/>
          </a:p>
        </p:txBody>
      </p:sp>
      <p:sp>
        <p:nvSpPr>
          <p:cNvPr id="2" name="Content Placeholder 1"/>
          <p:cNvSpPr>
            <a:spLocks noGrp="1"/>
          </p:cNvSpPr>
          <p:nvPr>
            <p:ph idx="1"/>
          </p:nvPr>
        </p:nvSpPr>
        <p:spPr/>
        <p:txBody>
          <a:bodyPr>
            <a:normAutofit/>
          </a:bodyPr>
          <a:lstStyle/>
          <a:p>
            <a:r>
              <a:rPr lang="en-US" smtClean="0"/>
              <a:t>Overview of PVST+</a:t>
            </a:r>
          </a:p>
          <a:p>
            <a:r>
              <a:rPr lang="en-US" smtClean="0"/>
              <a:t>Cisco developed PVST+ to run an independent instance of the Cisco implementation of IEEE 802.1D for each VLAN in the network. </a:t>
            </a:r>
          </a:p>
          <a:p>
            <a:r>
              <a:rPr lang="en-US" smtClean="0"/>
              <a:t>Port States and PVST+ Operation</a:t>
            </a:r>
          </a:p>
          <a:p>
            <a:r>
              <a:rPr lang="en-US" smtClean="0"/>
              <a:t>STP and PVST+ use five port states consisting of Blocking, Listening, Learning, Forwarding, and Disabled.</a:t>
            </a:r>
          </a:p>
          <a:p>
            <a:r>
              <a:rPr lang="en-US" smtClean="0"/>
              <a:t>Extended System ID and PVST+ Operation</a:t>
            </a:r>
          </a:p>
          <a:p>
            <a:pPr lvl="1"/>
            <a:endParaRPr lang="en-US" dirty="0"/>
          </a:p>
        </p:txBody>
      </p:sp>
      <p:pic>
        <p:nvPicPr>
          <p:cNvPr id="4" name="Picture 3"/>
          <p:cNvPicPr>
            <a:picLocks noChangeAspect="1"/>
          </p:cNvPicPr>
          <p:nvPr/>
        </p:nvPicPr>
        <p:blipFill>
          <a:blip r:embed="rId3"/>
          <a:stretch>
            <a:fillRect/>
          </a:stretch>
        </p:blipFill>
        <p:spPr>
          <a:xfrm>
            <a:off x="4784684" y="4410622"/>
            <a:ext cx="4190006" cy="2157308"/>
          </a:xfrm>
          <a:prstGeom prst="rect">
            <a:avLst/>
          </a:prstGeom>
        </p:spPr>
      </p:pic>
      <p:sp>
        <p:nvSpPr>
          <p:cNvPr id="7" name="Content Placeholder 1"/>
          <p:cNvSpPr txBox="1">
            <a:spLocks/>
          </p:cNvSpPr>
          <p:nvPr/>
        </p:nvSpPr>
        <p:spPr bwMode="auto">
          <a:xfrm>
            <a:off x="208347" y="4350936"/>
            <a:ext cx="4366838" cy="1919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fontScale="92500"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Extended system ID ensures switches have unique BIDs for each VLAN.</a:t>
            </a:r>
          </a:p>
          <a:p>
            <a:pPr lvl="1"/>
            <a:r>
              <a:rPr lang="en-US" kern="0" smtClean="0"/>
              <a:t>To manipulate the root-bridge election, assign a lower priority to the desired root bridge switch for the VLAN(s).</a:t>
            </a:r>
            <a:endParaRPr lang="en-US" kern="0" dirty="0"/>
          </a:p>
        </p:txBody>
      </p:sp>
    </p:spTree>
    <p:extLst>
      <p:ext uri="{BB962C8B-B14F-4D97-AF65-F5344CB8AC3E}">
        <p14:creationId xmlns:p14="http://schemas.microsoft.com/office/powerpoint/2010/main" val="2316544724"/>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Varieties of Spanning Tree Protocols</a:t>
            </a:r>
            <a:br>
              <a:rPr lang="en-US" sz="1800" smtClean="0"/>
            </a:br>
            <a:r>
              <a:rPr lang="en-US" sz="1800" smtClean="0"/>
              <a:t>Rapid PVST+</a:t>
            </a:r>
            <a:endParaRPr lang="en-US" dirty="0"/>
          </a:p>
        </p:txBody>
      </p:sp>
      <p:sp>
        <p:nvSpPr>
          <p:cNvPr id="2" name="Content Placeholder 1"/>
          <p:cNvSpPr>
            <a:spLocks noGrp="1"/>
          </p:cNvSpPr>
          <p:nvPr>
            <p:ph idx="1"/>
          </p:nvPr>
        </p:nvSpPr>
        <p:spPr/>
        <p:txBody>
          <a:bodyPr>
            <a:normAutofit/>
          </a:bodyPr>
          <a:lstStyle/>
          <a:p>
            <a:r>
              <a:rPr lang="en-US" smtClean="0"/>
              <a:t>Overview of Rapid PVST+</a:t>
            </a:r>
          </a:p>
          <a:p>
            <a:r>
              <a:rPr lang="en-US" smtClean="0"/>
              <a:t>Rapid PVST+ is the Cisco implementation of per-VLAN RSTP.</a:t>
            </a:r>
          </a:p>
          <a:p>
            <a:r>
              <a:rPr lang="en-US" smtClean="0"/>
              <a:t>RSTP can achieve much faster convergence.</a:t>
            </a:r>
          </a:p>
          <a:p>
            <a:r>
              <a:rPr lang="en-US" smtClean="0"/>
              <a:t> RSTP BPDU</a:t>
            </a:r>
          </a:p>
          <a:p>
            <a:r>
              <a:rPr lang="en-US" smtClean="0"/>
              <a:t>RSTP uses type 2, version 2 BPDUs and populates the flag byte in a slightly different manner than in the original 802.1D.</a:t>
            </a:r>
            <a:endParaRPr lang="en-US" dirty="0"/>
          </a:p>
        </p:txBody>
      </p:sp>
      <p:pic>
        <p:nvPicPr>
          <p:cNvPr id="3" name="Picture 2"/>
          <p:cNvPicPr>
            <a:picLocks noChangeAspect="1"/>
          </p:cNvPicPr>
          <p:nvPr/>
        </p:nvPicPr>
        <p:blipFill>
          <a:blip r:embed="rId3"/>
          <a:stretch>
            <a:fillRect/>
          </a:stretch>
        </p:blipFill>
        <p:spPr>
          <a:xfrm>
            <a:off x="5074417" y="4180818"/>
            <a:ext cx="3406391" cy="2357165"/>
          </a:xfrm>
          <a:prstGeom prst="rect">
            <a:avLst/>
          </a:prstGeom>
        </p:spPr>
      </p:pic>
      <p:sp>
        <p:nvSpPr>
          <p:cNvPr id="7" name="Content Placeholder 1"/>
          <p:cNvSpPr txBox="1">
            <a:spLocks/>
          </p:cNvSpPr>
          <p:nvPr/>
        </p:nvSpPr>
        <p:spPr bwMode="auto">
          <a:xfrm>
            <a:off x="289741" y="4064734"/>
            <a:ext cx="4573661" cy="254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fontScale="925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Edge Ports</a:t>
            </a:r>
          </a:p>
          <a:p>
            <a:r>
              <a:rPr lang="en-US" kern="0" smtClean="0"/>
              <a:t>RSTP edge port is a switch port that is never intended to be connected to another switch. </a:t>
            </a:r>
          </a:p>
          <a:p>
            <a:r>
              <a:rPr lang="en-US" kern="0" smtClean="0"/>
              <a:t>It immediately transitions to the forwarding state when enabled.</a:t>
            </a:r>
            <a:endParaRPr lang="en-US" kern="0" dirty="0"/>
          </a:p>
        </p:txBody>
      </p:sp>
    </p:spTree>
    <p:extLst>
      <p:ext uri="{BB962C8B-B14F-4D97-AF65-F5344CB8AC3E}">
        <p14:creationId xmlns:p14="http://schemas.microsoft.com/office/powerpoint/2010/main" val="2402182109"/>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Varieties of Spanning Tree Protocols</a:t>
            </a:r>
            <a:br>
              <a:rPr lang="en-US" sz="1800" smtClean="0"/>
            </a:br>
            <a:r>
              <a:rPr lang="en-US" sz="1800" smtClean="0"/>
              <a:t>Rapid PVST+</a:t>
            </a:r>
            <a:endParaRPr lang="en-US" dirty="0"/>
          </a:p>
        </p:txBody>
      </p:sp>
      <p:sp>
        <p:nvSpPr>
          <p:cNvPr id="2" name="Content Placeholder 1"/>
          <p:cNvSpPr>
            <a:spLocks noGrp="1"/>
          </p:cNvSpPr>
          <p:nvPr>
            <p:ph idx="1"/>
          </p:nvPr>
        </p:nvSpPr>
        <p:spPr/>
        <p:txBody>
          <a:bodyPr>
            <a:normAutofit/>
          </a:bodyPr>
          <a:lstStyle/>
          <a:p>
            <a:r>
              <a:rPr lang="en-US" smtClean="0"/>
              <a:t>Link Types</a:t>
            </a:r>
          </a:p>
          <a:p>
            <a:r>
              <a:rPr lang="en-US" smtClean="0"/>
              <a:t>Point-to-Point - A port operating in full-duplex mode typically connects a switch to a switch and is a candidate for a rapid transition to a forwarding state.</a:t>
            </a:r>
          </a:p>
          <a:p>
            <a:r>
              <a:rPr lang="en-US" smtClean="0"/>
              <a:t>Shared - A port operating in half-duplex mode connects a switch to a legacy hub that attaches multiple devices.</a:t>
            </a:r>
            <a:endParaRPr lang="en-US" dirty="0"/>
          </a:p>
        </p:txBody>
      </p:sp>
      <p:pic>
        <p:nvPicPr>
          <p:cNvPr id="3" name="Picture 2"/>
          <p:cNvPicPr>
            <a:picLocks noChangeAspect="1"/>
          </p:cNvPicPr>
          <p:nvPr/>
        </p:nvPicPr>
        <p:blipFill>
          <a:blip r:embed="rId3"/>
          <a:stretch>
            <a:fillRect/>
          </a:stretch>
        </p:blipFill>
        <p:spPr>
          <a:xfrm>
            <a:off x="5084466" y="3560979"/>
            <a:ext cx="4059534" cy="3169995"/>
          </a:xfrm>
          <a:prstGeom prst="rect">
            <a:avLst/>
          </a:prstGeom>
        </p:spPr>
      </p:pic>
      <p:sp>
        <p:nvSpPr>
          <p:cNvPr id="7" name="Content Placeholder 1"/>
          <p:cNvSpPr txBox="1">
            <a:spLocks/>
          </p:cNvSpPr>
          <p:nvPr/>
        </p:nvSpPr>
        <p:spPr bwMode="auto">
          <a:xfrm>
            <a:off x="203060" y="3750140"/>
            <a:ext cx="4720632" cy="286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RSTP must determine the port role:</a:t>
            </a:r>
          </a:p>
          <a:p>
            <a:pPr lvl="1"/>
            <a:r>
              <a:rPr lang="en-US" kern="0" smtClean="0"/>
              <a:t>Root ports and Alternate (backup) ports do not use the link-type parameter in most cases.</a:t>
            </a:r>
          </a:p>
          <a:p>
            <a:pPr lvl="1"/>
            <a:r>
              <a:rPr lang="en-US" kern="0" smtClean="0"/>
              <a:t>Designated ports make the most use of the link-type parameter and transition to the forwarding state if the link-type parameter is set to point-to-point.</a:t>
            </a:r>
          </a:p>
          <a:p>
            <a:pPr lvl="1"/>
            <a:endParaRPr lang="en-US" kern="0" dirty="0"/>
          </a:p>
        </p:txBody>
      </p:sp>
    </p:spTree>
    <p:extLst>
      <p:ext uri="{BB962C8B-B14F-4D97-AF65-F5344CB8AC3E}">
        <p14:creationId xmlns:p14="http://schemas.microsoft.com/office/powerpoint/2010/main" val="1273899188"/>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3.3 Spanning Tree Configuration</a:t>
            </a:r>
            <a:endParaRPr lang="en-US" sz="2400" dirty="0">
              <a:solidFill>
                <a:srgbClr val="00B0F0"/>
              </a:solidFill>
            </a:endParaRPr>
          </a:p>
        </p:txBody>
      </p:sp>
    </p:spTree>
    <p:extLst>
      <p:ext uri="{BB962C8B-B14F-4D97-AF65-F5344CB8AC3E}">
        <p14:creationId xmlns:p14="http://schemas.microsoft.com/office/powerpoint/2010/main" val="21711211"/>
      </p:ext>
    </p:extLst>
  </p:cSld>
  <p:clrMapOvr>
    <a:masterClrMapping/>
  </p:clrMapOvr>
  <p:transition>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PVST+ Configuration</a:t>
            </a:r>
            <a:endParaRPr lang="en-US" dirty="0"/>
          </a:p>
        </p:txBody>
      </p:sp>
      <p:sp>
        <p:nvSpPr>
          <p:cNvPr id="2" name="Content Placeholder 1"/>
          <p:cNvSpPr>
            <a:spLocks noGrp="1"/>
          </p:cNvSpPr>
          <p:nvPr>
            <p:ph idx="1"/>
          </p:nvPr>
        </p:nvSpPr>
        <p:spPr/>
        <p:txBody>
          <a:bodyPr>
            <a:normAutofit/>
          </a:bodyPr>
          <a:lstStyle/>
          <a:p>
            <a:r>
              <a:rPr lang="en-US" smtClean="0"/>
              <a:t>Catalyst 2960 Default Configuration</a:t>
            </a:r>
          </a:p>
          <a:p>
            <a:r>
              <a:rPr lang="en-US" smtClean="0"/>
              <a:t>Default spanning tree mode is PVST+. </a:t>
            </a:r>
          </a:p>
          <a:p>
            <a:r>
              <a:rPr lang="en-US" smtClean="0"/>
              <a:t>Configuring and Verifying the Bridge ID</a:t>
            </a:r>
          </a:p>
          <a:p>
            <a:endParaRPr lang="en-US" dirty="0"/>
          </a:p>
        </p:txBody>
      </p:sp>
      <p:pic>
        <p:nvPicPr>
          <p:cNvPr id="5" name="Picture 4"/>
          <p:cNvPicPr>
            <a:picLocks noChangeAspect="1"/>
          </p:cNvPicPr>
          <p:nvPr/>
        </p:nvPicPr>
        <p:blipFill>
          <a:blip r:embed="rId3"/>
          <a:stretch>
            <a:fillRect/>
          </a:stretch>
        </p:blipFill>
        <p:spPr>
          <a:xfrm>
            <a:off x="4694718" y="2984950"/>
            <a:ext cx="4093869" cy="3448945"/>
          </a:xfrm>
          <a:prstGeom prst="rect">
            <a:avLst/>
          </a:prstGeom>
        </p:spPr>
      </p:pic>
      <p:sp>
        <p:nvSpPr>
          <p:cNvPr id="7" name="Content Placeholder 1"/>
          <p:cNvSpPr txBox="1">
            <a:spLocks/>
          </p:cNvSpPr>
          <p:nvPr/>
        </p:nvSpPr>
        <p:spPr bwMode="auto">
          <a:xfrm>
            <a:off x="213109" y="2934119"/>
            <a:ext cx="4427636" cy="3607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lnSpcReduction="10000"/>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b="1" kern="0" smtClean="0"/>
              <a:t>Method 1: </a:t>
            </a:r>
          </a:p>
          <a:p>
            <a:pPr lvl="1"/>
            <a:r>
              <a:rPr lang="en-US" b="1" kern="0" smtClean="0"/>
              <a:t>Use the spanning-tree vlan vlan-id root primary global config command.</a:t>
            </a:r>
          </a:p>
          <a:p>
            <a:pPr lvl="1"/>
            <a:r>
              <a:rPr lang="en-US" b="1" kern="0" smtClean="0"/>
              <a:t>Method 2: </a:t>
            </a:r>
          </a:p>
          <a:p>
            <a:pPr lvl="1"/>
            <a:r>
              <a:rPr lang="en-US" b="1" kern="0" smtClean="0"/>
              <a:t>Use the spanning-tree vlan vlan-id priority value global config command. </a:t>
            </a:r>
          </a:p>
          <a:p>
            <a:pPr lvl="1"/>
            <a:r>
              <a:rPr lang="en-US" b="1" kern="0" smtClean="0"/>
              <a:t>Use the show spanning-tree command to verify the bridge priority of a switch.</a:t>
            </a:r>
            <a:endParaRPr lang="en-US" kern="0" dirty="0"/>
          </a:p>
        </p:txBody>
      </p:sp>
    </p:spTree>
    <p:extLst>
      <p:ext uri="{BB962C8B-B14F-4D97-AF65-F5344CB8AC3E}">
        <p14:creationId xmlns:p14="http://schemas.microsoft.com/office/powerpoint/2010/main" val="4003429610"/>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PVST+ Configuration</a:t>
            </a:r>
            <a:endParaRPr lang="en-US" dirty="0"/>
          </a:p>
        </p:txBody>
      </p:sp>
      <p:sp>
        <p:nvSpPr>
          <p:cNvPr id="2" name="Content Placeholder 1"/>
          <p:cNvSpPr>
            <a:spLocks noGrp="1"/>
          </p:cNvSpPr>
          <p:nvPr>
            <p:ph idx="1"/>
          </p:nvPr>
        </p:nvSpPr>
        <p:spPr/>
        <p:txBody>
          <a:bodyPr>
            <a:normAutofit/>
          </a:bodyPr>
          <a:lstStyle/>
          <a:p>
            <a:r>
              <a:rPr lang="en-US" smtClean="0"/>
              <a:t>PortFast and BPDU Guard</a:t>
            </a:r>
          </a:p>
          <a:p>
            <a:r>
              <a:rPr lang="en-US" smtClean="0"/>
              <a:t>PortFast immediately transitions an access port from blocking to forwarding state while  BPDU guard puts an access port in an errdisabled (error-disabled) state if it receives a BPDU. </a:t>
            </a:r>
          </a:p>
          <a:p>
            <a:r>
              <a:rPr lang="en-US" smtClean="0"/>
              <a:t>Use the spanning-tree portfast interface configuration mode command to enable PortFast on a switch port.</a:t>
            </a:r>
          </a:p>
          <a:p>
            <a:r>
              <a:rPr lang="en-US" smtClean="0"/>
              <a:t>Use the spanning-tree bpduguard enable interface configuration mode command to enable BPDU guard on a Layer 2 access port.</a:t>
            </a:r>
            <a:endParaRPr lang="en-US" dirty="0"/>
          </a:p>
        </p:txBody>
      </p:sp>
      <p:pic>
        <p:nvPicPr>
          <p:cNvPr id="3" name="Picture 2"/>
          <p:cNvPicPr>
            <a:picLocks noChangeAspect="1"/>
          </p:cNvPicPr>
          <p:nvPr/>
        </p:nvPicPr>
        <p:blipFill>
          <a:blip r:embed="rId3"/>
          <a:stretch>
            <a:fillRect/>
          </a:stretch>
        </p:blipFill>
        <p:spPr>
          <a:xfrm>
            <a:off x="2397742" y="4556826"/>
            <a:ext cx="4348517" cy="1798705"/>
          </a:xfrm>
          <a:prstGeom prst="rect">
            <a:avLst/>
          </a:prstGeom>
        </p:spPr>
      </p:pic>
    </p:spTree>
    <p:extLst>
      <p:ext uri="{BB962C8B-B14F-4D97-AF65-F5344CB8AC3E}">
        <p14:creationId xmlns:p14="http://schemas.microsoft.com/office/powerpoint/2010/main" val="1557543143"/>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PVST+ Configuration</a:t>
            </a:r>
            <a:endParaRPr lang="en-US" dirty="0"/>
          </a:p>
        </p:txBody>
      </p:sp>
      <p:sp>
        <p:nvSpPr>
          <p:cNvPr id="2" name="Content Placeholder 1"/>
          <p:cNvSpPr>
            <a:spLocks noGrp="1"/>
          </p:cNvSpPr>
          <p:nvPr>
            <p:ph idx="1"/>
          </p:nvPr>
        </p:nvSpPr>
        <p:spPr/>
        <p:txBody>
          <a:bodyPr>
            <a:normAutofit/>
          </a:bodyPr>
          <a:lstStyle/>
          <a:p>
            <a:r>
              <a:rPr lang="en-US" smtClean="0"/>
              <a:t>PVST+ Load Balancing</a:t>
            </a:r>
          </a:p>
          <a:p>
            <a:r>
              <a:rPr lang="en-US" smtClean="0"/>
              <a:t>The goal is to configure two or more root bridges for different sets of VLANs and make use of redundant links.</a:t>
            </a:r>
            <a:endParaRPr lang="en-US" dirty="0"/>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24818" y="3466682"/>
            <a:ext cx="4094364" cy="29477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25279" y="2732355"/>
            <a:ext cx="4262705" cy="549381"/>
          </a:xfrm>
          <a:prstGeom prst="rect">
            <a:avLst/>
          </a:prstGeom>
          <a:noFill/>
          <a:ln>
            <a:solidFill>
              <a:schemeClr val="tx1"/>
            </a:solidFill>
          </a:ln>
        </p:spPr>
        <p:txBody>
          <a:bodyPr wrap="none" rtlCol="0">
            <a:normAutofit/>
          </a:bodyPr>
          <a:lstStyle/>
          <a:p>
            <a:pPr algn="l"/>
            <a:r>
              <a:rPr lang="en-US" sz="1100" smtClean="0">
                <a:latin typeface="Courier New" panose="02070309020205020404" pitchFamily="49" charset="0"/>
                <a:cs typeface="Courier New" panose="02070309020205020404" pitchFamily="49" charset="0"/>
              </a:rPr>
              <a:t>S3(config)# spanning-tree vlan 20 root primary</a:t>
            </a:r>
          </a:p>
          <a:p>
            <a:pPr algn="l"/>
            <a:r>
              <a:rPr lang="en-US" sz="1100" smtClean="0">
                <a:latin typeface="Courier New" panose="02070309020205020404" pitchFamily="49" charset="0"/>
                <a:cs typeface="Courier New" panose="02070309020205020404" pitchFamily="49" charset="0"/>
              </a:rPr>
              <a:t>S3(config)# spanning-tree vlan 10 root secondary</a:t>
            </a:r>
          </a:p>
          <a:p>
            <a:pPr algn="l"/>
            <a:r>
              <a:rPr lang="en-US" sz="1100" smtClean="0">
                <a:latin typeface="Courier New" panose="02070309020205020404" pitchFamily="49" charset="0"/>
                <a:cs typeface="Courier New" panose="02070309020205020404" pitchFamily="49" charset="0"/>
              </a:rPr>
              <a:t>S3(config)#</a:t>
            </a:r>
            <a:endParaRPr lang="en-US" sz="1100" dirty="0">
              <a:latin typeface="Courier New" panose="02070309020205020404" pitchFamily="49" charset="0"/>
              <a:cs typeface="Courier New" panose="02070309020205020404" pitchFamily="49" charset="0"/>
            </a:endParaRPr>
          </a:p>
        </p:txBody>
      </p:sp>
      <p:sp>
        <p:nvSpPr>
          <p:cNvPr id="9" name="TextBox 8"/>
          <p:cNvSpPr txBox="1"/>
          <p:nvPr/>
        </p:nvSpPr>
        <p:spPr>
          <a:xfrm>
            <a:off x="4787230" y="2732354"/>
            <a:ext cx="4262705" cy="549381"/>
          </a:xfrm>
          <a:prstGeom prst="rect">
            <a:avLst/>
          </a:prstGeom>
          <a:noFill/>
          <a:ln>
            <a:solidFill>
              <a:schemeClr val="tx1"/>
            </a:solidFill>
          </a:ln>
        </p:spPr>
        <p:txBody>
          <a:bodyPr wrap="none" rtlCol="0">
            <a:normAutofit/>
          </a:bodyPr>
          <a:lstStyle/>
          <a:p>
            <a:pPr algn="l"/>
            <a:r>
              <a:rPr lang="en-US" sz="1100" smtClean="0">
                <a:latin typeface="Courier New" panose="02070309020205020404" pitchFamily="49" charset="0"/>
                <a:cs typeface="Courier New" panose="02070309020205020404" pitchFamily="49" charset="0"/>
              </a:rPr>
              <a:t>S1(config)# spanning-tree vlan 10 root primary</a:t>
            </a:r>
          </a:p>
          <a:p>
            <a:pPr algn="l"/>
            <a:r>
              <a:rPr lang="en-US" sz="1100" smtClean="0">
                <a:latin typeface="Courier New" panose="02070309020205020404" pitchFamily="49" charset="0"/>
                <a:cs typeface="Courier New" panose="02070309020205020404" pitchFamily="49" charset="0"/>
              </a:rPr>
              <a:t>S1(config)# spanning-tree vlan 20 root secondary</a:t>
            </a:r>
          </a:p>
          <a:p>
            <a:pPr algn="l"/>
            <a:r>
              <a:rPr lang="en-US" sz="1100" smtClean="0">
                <a:latin typeface="Courier New" panose="02070309020205020404" pitchFamily="49" charset="0"/>
                <a:cs typeface="Courier New" panose="02070309020205020404" pitchFamily="49" charset="0"/>
              </a:rPr>
              <a:t>S1(config)#</a:t>
            </a:r>
            <a:endParaRPr lang="en-US" sz="1100"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871865224"/>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Rapid PVST+ Configuration</a:t>
            </a:r>
            <a:endParaRPr lang="en-US" dirty="0"/>
          </a:p>
        </p:txBody>
      </p:sp>
      <p:sp>
        <p:nvSpPr>
          <p:cNvPr id="2" name="Content Placeholder 1"/>
          <p:cNvSpPr>
            <a:spLocks noGrp="1"/>
          </p:cNvSpPr>
          <p:nvPr>
            <p:ph idx="1"/>
          </p:nvPr>
        </p:nvSpPr>
        <p:spPr/>
        <p:txBody>
          <a:bodyPr>
            <a:normAutofit/>
          </a:bodyPr>
          <a:lstStyle/>
          <a:p>
            <a:r>
              <a:rPr lang="en-US" smtClean="0"/>
              <a:t>Spanning Tree Mode</a:t>
            </a:r>
          </a:p>
          <a:p>
            <a:r>
              <a:rPr lang="en-US" smtClean="0"/>
              <a:t>Rapid PVST+ is the Cisco implementation of RSTP. </a:t>
            </a:r>
          </a:p>
          <a:p>
            <a:r>
              <a:rPr lang="en-US" smtClean="0"/>
              <a:t>It supports RSTP on a per-VLAN basis.</a:t>
            </a:r>
          </a:p>
          <a:p>
            <a:pPr marL="0" indent="0">
              <a:buNone/>
            </a:pPr>
            <a:endParaRPr lang="en-US" dirty="0"/>
          </a:p>
        </p:txBody>
      </p:sp>
      <p:pic>
        <p:nvPicPr>
          <p:cNvPr id="3" name="Picture 2"/>
          <p:cNvPicPr>
            <a:picLocks noChangeAspect="1"/>
          </p:cNvPicPr>
          <p:nvPr/>
        </p:nvPicPr>
        <p:blipFill>
          <a:blip r:embed="rId3"/>
          <a:stretch>
            <a:fillRect/>
          </a:stretch>
        </p:blipFill>
        <p:spPr>
          <a:xfrm>
            <a:off x="1193800" y="2928660"/>
            <a:ext cx="6743700" cy="1905000"/>
          </a:xfrm>
          <a:prstGeom prst="rect">
            <a:avLst/>
          </a:prstGeom>
        </p:spPr>
      </p:pic>
      <p:pic>
        <p:nvPicPr>
          <p:cNvPr id="4" name="Picture 3"/>
          <p:cNvPicPr>
            <a:picLocks noChangeAspect="1"/>
          </p:cNvPicPr>
          <p:nvPr/>
        </p:nvPicPr>
        <p:blipFill>
          <a:blip r:embed="rId4"/>
          <a:stretch>
            <a:fillRect/>
          </a:stretch>
        </p:blipFill>
        <p:spPr>
          <a:xfrm>
            <a:off x="1231900" y="4884576"/>
            <a:ext cx="6667500" cy="1790700"/>
          </a:xfrm>
          <a:prstGeom prst="rect">
            <a:avLst/>
          </a:prstGeom>
        </p:spPr>
      </p:pic>
    </p:spTree>
    <p:extLst>
      <p:ext uri="{BB962C8B-B14F-4D97-AF65-F5344CB8AC3E}">
        <p14:creationId xmlns:p14="http://schemas.microsoft.com/office/powerpoint/2010/main" val="917831421"/>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stretch>
            <a:fillRect/>
          </a:stretch>
        </p:blipFill>
        <p:spPr>
          <a:xfrm>
            <a:off x="5059756" y="1154119"/>
            <a:ext cx="3521536" cy="3481700"/>
          </a:xfrm>
          <a:prstGeom prst="rect">
            <a:avLst/>
          </a:prstGeom>
        </p:spPr>
      </p:pic>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STP Configuration Issues</a:t>
            </a:r>
            <a:endParaRPr lang="en-US" dirty="0"/>
          </a:p>
        </p:txBody>
      </p:sp>
      <p:sp>
        <p:nvSpPr>
          <p:cNvPr id="2" name="Content Placeholder 1"/>
          <p:cNvSpPr>
            <a:spLocks noGrp="1"/>
          </p:cNvSpPr>
          <p:nvPr>
            <p:ph idx="1"/>
          </p:nvPr>
        </p:nvSpPr>
        <p:spPr>
          <a:xfrm>
            <a:off x="213109" y="1539502"/>
            <a:ext cx="4961792" cy="4926405"/>
          </a:xfrm>
        </p:spPr>
        <p:txBody>
          <a:bodyPr>
            <a:normAutofit/>
          </a:bodyPr>
          <a:lstStyle/>
          <a:p>
            <a:r>
              <a:rPr lang="en-US" smtClean="0"/>
              <a:t>Analyzing the STP Topology</a:t>
            </a:r>
          </a:p>
          <a:p>
            <a:r>
              <a:rPr lang="en-US" smtClean="0"/>
              <a:t>Use show cdp neighbors to discover topology</a:t>
            </a:r>
          </a:p>
          <a:p>
            <a:r>
              <a:rPr lang="en-US" smtClean="0"/>
              <a:t>Use STP knowledge to determine the root switch</a:t>
            </a:r>
          </a:p>
          <a:p>
            <a:r>
              <a:rPr lang="en-US" smtClean="0"/>
              <a:t>Use show spanning-tree vlan to verify which switch is the root and port status (forwarding or blocking).</a:t>
            </a:r>
            <a:endParaRPr lang="en-US" dirty="0"/>
          </a:p>
        </p:txBody>
      </p:sp>
      <p:sp>
        <p:nvSpPr>
          <p:cNvPr id="7" name="Content Placeholder 1"/>
          <p:cNvSpPr txBox="1">
            <a:spLocks/>
          </p:cNvSpPr>
          <p:nvPr/>
        </p:nvSpPr>
        <p:spPr bwMode="auto">
          <a:xfrm>
            <a:off x="213108" y="4635819"/>
            <a:ext cx="8368184" cy="1704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kern="0" smtClean="0"/>
              <a:t>Expected Topology versus Actual Topology</a:t>
            </a:r>
          </a:p>
          <a:p>
            <a:r>
              <a:rPr lang="en-US" kern="0" smtClean="0"/>
              <a:t>Troubleshooting consists of comparing the actual state of the network against the expected state of the network and spotting the differences. </a:t>
            </a:r>
            <a:endParaRPr lang="en-US" kern="0" dirty="0"/>
          </a:p>
        </p:txBody>
      </p:sp>
    </p:spTree>
    <p:extLst>
      <p:ext uri="{BB962C8B-B14F-4D97-AF65-F5344CB8AC3E}">
        <p14:creationId xmlns:p14="http://schemas.microsoft.com/office/powerpoint/2010/main" val="3207228437"/>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3: STP</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52283" y="3359251"/>
            <a:ext cx="4290237" cy="3357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STP Configuration Issues</a:t>
            </a:r>
            <a:endParaRPr lang="en-US" dirty="0"/>
          </a:p>
        </p:txBody>
      </p:sp>
      <p:sp>
        <p:nvSpPr>
          <p:cNvPr id="2" name="Content Placeholder 1"/>
          <p:cNvSpPr>
            <a:spLocks noGrp="1"/>
          </p:cNvSpPr>
          <p:nvPr>
            <p:ph idx="1"/>
          </p:nvPr>
        </p:nvSpPr>
        <p:spPr>
          <a:xfrm>
            <a:off x="213109" y="1539503"/>
            <a:ext cx="8733677" cy="2128146"/>
          </a:xfrm>
        </p:spPr>
        <p:txBody>
          <a:bodyPr>
            <a:normAutofit/>
          </a:bodyPr>
          <a:lstStyle/>
          <a:p>
            <a:r>
              <a:rPr lang="en-US" smtClean="0"/>
              <a:t>Overview of STP Status</a:t>
            </a:r>
          </a:p>
          <a:p>
            <a:r>
              <a:rPr lang="en-US" smtClean="0"/>
              <a:t>Use the show spanning-tree command without specifying any additional options provides a quick overview of the status of STP for all VLANs that are defined on a switch.</a:t>
            </a:r>
            <a:endParaRPr lang="en-US" dirty="0"/>
          </a:p>
        </p:txBody>
      </p:sp>
      <p:sp>
        <p:nvSpPr>
          <p:cNvPr id="8" name="Content Placeholder 1"/>
          <p:cNvSpPr txBox="1">
            <a:spLocks/>
          </p:cNvSpPr>
          <p:nvPr/>
        </p:nvSpPr>
        <p:spPr bwMode="auto">
          <a:xfrm>
            <a:off x="204129" y="2966364"/>
            <a:ext cx="8558034" cy="35449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lvl="1"/>
            <a:r>
              <a:rPr lang="en-US" kern="0" smtClean="0"/>
              <a:t>Use the show spanning-tree vlan vlan_id command to get STP information for a particular VLAN.</a:t>
            </a:r>
          </a:p>
          <a:p>
            <a:endParaRPr lang="en-US" kern="0" dirty="0"/>
          </a:p>
        </p:txBody>
      </p:sp>
    </p:spTree>
    <p:extLst>
      <p:ext uri="{BB962C8B-B14F-4D97-AF65-F5344CB8AC3E}">
        <p14:creationId xmlns:p14="http://schemas.microsoft.com/office/powerpoint/2010/main" val="1825706557"/>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STP Configuration Issues</a:t>
            </a:r>
            <a:endParaRPr lang="en-US" dirty="0"/>
          </a:p>
        </p:txBody>
      </p:sp>
      <p:sp>
        <p:nvSpPr>
          <p:cNvPr id="2" name="Content Placeholder 1"/>
          <p:cNvSpPr>
            <a:spLocks noGrp="1"/>
          </p:cNvSpPr>
          <p:nvPr>
            <p:ph idx="1"/>
          </p:nvPr>
        </p:nvSpPr>
        <p:spPr/>
        <p:txBody>
          <a:bodyPr>
            <a:normAutofit fontScale="85000" lnSpcReduction="10000"/>
          </a:bodyPr>
          <a:lstStyle/>
          <a:p>
            <a:r>
              <a:rPr lang="en-US" smtClean="0"/>
              <a:t>Spanning Tree Failure Consequences</a:t>
            </a:r>
          </a:p>
          <a:p>
            <a:r>
              <a:rPr lang="en-US" smtClean="0"/>
              <a:t>There are two types of STP failures:</a:t>
            </a:r>
          </a:p>
          <a:p>
            <a:r>
              <a:rPr lang="en-US" smtClean="0"/>
              <a:t>STP might erroneously block ports that should have gone into the forwarding state. </a:t>
            </a:r>
          </a:p>
          <a:p>
            <a:r>
              <a:rPr lang="en-US" smtClean="0"/>
              <a:t>STP might erroneously move one or more ports into the forwarding state</a:t>
            </a:r>
          </a:p>
          <a:p>
            <a:r>
              <a:rPr lang="en-US" smtClean="0"/>
              <a:t>Repairing a Spanning Tree Problem</a:t>
            </a:r>
          </a:p>
          <a:p>
            <a:r>
              <a:rPr lang="en-US" smtClean="0"/>
              <a:t>Manually remove redundant links in the switched network, either physically or through configuration, until all loops are eliminated.</a:t>
            </a:r>
          </a:p>
          <a:p>
            <a:r>
              <a:rPr lang="en-US" smtClean="0"/>
              <a:t>Chances are that restoring the redundant links will trigger a new broadcast storm. </a:t>
            </a:r>
          </a:p>
          <a:p>
            <a:r>
              <a:rPr lang="en-US" smtClean="0"/>
              <a:t>Before restoring the redundant links, determine and correct the cause of the spanning tree failure. </a:t>
            </a:r>
          </a:p>
          <a:p>
            <a:r>
              <a:rPr lang="en-US" smtClean="0"/>
              <a:t>Carefully monitor the network to ensure that the problem is fixed. </a:t>
            </a:r>
          </a:p>
          <a:p>
            <a:endParaRPr lang="en-US" smtClean="0"/>
          </a:p>
          <a:p>
            <a:endParaRPr lang="en-US" smtClean="0"/>
          </a:p>
          <a:p>
            <a:endParaRPr lang="en-US" dirty="0"/>
          </a:p>
        </p:txBody>
      </p:sp>
    </p:spTree>
    <p:extLst>
      <p:ext uri="{BB962C8B-B14F-4D97-AF65-F5344CB8AC3E}">
        <p14:creationId xmlns:p14="http://schemas.microsoft.com/office/powerpoint/2010/main" val="3016332752"/>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a:normAutofit/>
          </a:bodyPr>
          <a:lstStyle/>
          <a:p>
            <a:r>
              <a:rPr lang="en-US" sz="1800" smtClean="0"/>
              <a:t>Spanning Tree Configuration</a:t>
            </a:r>
            <a:br>
              <a:rPr lang="en-US" sz="1800" smtClean="0"/>
            </a:br>
            <a:r>
              <a:rPr lang="en-US" sz="1800" smtClean="0"/>
              <a:t>Switch Stacking Concepts</a:t>
            </a:r>
            <a:endParaRPr lang="en-US" dirty="0"/>
          </a:p>
        </p:txBody>
      </p:sp>
      <p:sp>
        <p:nvSpPr>
          <p:cNvPr id="2" name="Content Placeholder 1"/>
          <p:cNvSpPr>
            <a:spLocks noGrp="1"/>
          </p:cNvSpPr>
          <p:nvPr>
            <p:ph idx="1"/>
          </p:nvPr>
        </p:nvSpPr>
        <p:spPr/>
        <p:txBody>
          <a:bodyPr>
            <a:normAutofit fontScale="92500" lnSpcReduction="10000"/>
          </a:bodyPr>
          <a:lstStyle/>
          <a:p>
            <a:r>
              <a:rPr lang="en-US" smtClean="0"/>
              <a:t>Switch Stacking Concepts</a:t>
            </a:r>
          </a:p>
          <a:p>
            <a:r>
              <a:rPr lang="en-US" smtClean="0"/>
              <a:t>A switch stack can consist of up to nine Catalyst 3750 switches connected through their StackWise ports. </a:t>
            </a:r>
          </a:p>
          <a:p>
            <a:r>
              <a:rPr lang="en-US" smtClean="0"/>
              <a:t>One of the switches controls the operation of the stack and is called the stack master. </a:t>
            </a:r>
          </a:p>
          <a:p>
            <a:r>
              <a:rPr lang="en-US" smtClean="0"/>
              <a:t>The switch is managed as a single switch, through a single IP address, including passwords, VLANs, and interfaces.</a:t>
            </a:r>
          </a:p>
          <a:p>
            <a:r>
              <a:rPr lang="en-US" smtClean="0"/>
              <a:t>Spanning Tree and Switch Stacks</a:t>
            </a:r>
          </a:p>
          <a:p>
            <a:r>
              <a:rPr lang="en-US" smtClean="0"/>
              <a:t>Another benefit to switch stacking is the ability to add more switches to a single STP instance without increasing the STP diameter. </a:t>
            </a:r>
          </a:p>
          <a:p>
            <a:r>
              <a:rPr lang="en-US" smtClean="0"/>
              <a:t>The IEEE recommends a maximum diameter of seven switches for the default STP timers.</a:t>
            </a:r>
          </a:p>
          <a:p>
            <a:endParaRPr lang="en-US" dirty="0"/>
          </a:p>
        </p:txBody>
      </p:sp>
      <p:pic>
        <p:nvPicPr>
          <p:cNvPr id="3" name="Picture 2"/>
          <p:cNvPicPr>
            <a:picLocks noChangeAspect="1"/>
          </p:cNvPicPr>
          <p:nvPr/>
        </p:nvPicPr>
        <p:blipFill>
          <a:blip r:embed="rId3"/>
          <a:stretch>
            <a:fillRect/>
          </a:stretch>
        </p:blipFill>
        <p:spPr>
          <a:xfrm>
            <a:off x="3809652" y="5427230"/>
            <a:ext cx="3145468" cy="1430770"/>
          </a:xfrm>
          <a:prstGeom prst="rect">
            <a:avLst/>
          </a:prstGeom>
        </p:spPr>
      </p:pic>
    </p:spTree>
    <p:extLst>
      <p:ext uri="{BB962C8B-B14F-4D97-AF65-F5344CB8AC3E}">
        <p14:creationId xmlns:p14="http://schemas.microsoft.com/office/powerpoint/2010/main" val="3196308508"/>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3.3 Chapter Summary</a:t>
            </a:r>
            <a:endParaRPr lang="en-US" sz="2400" dirty="0"/>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177175"/>
            <a:ext cx="8600517" cy="53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400" smtClean="0"/>
              <a:t>Problems that can result from a redundant Layer 2 network include broadcast storms, MAC database instability, and duplicate unicast frames. STP is a Layer 2 protocol that ensures that there is only one logical path between all destinations on the network by intentionally blocking redundant paths that could cause a loop.</a:t>
            </a:r>
          </a:p>
          <a:p>
            <a:r>
              <a:rPr lang="en-US" sz="1400" smtClean="0"/>
              <a:t>STP sends BPDU frames for communication between switches. One switch is elected as the root bridge for each instance of spanning tree. An administrator can control this election by changing the bridge priority. Root bridges can be configured to enable spanning tree load balancing by VLAN or by a group of VLANs, depending on the spanning tree protocol used. STP then assigns a port role to each participating port using a path cost. The root path cost is equal to the sum of all the port costs along the path to the root bridge. A port cost is automatically assigned to each port; however, it can also be manually configured. Paths with the lowest cost become preferred, and all other redundant paths are blocked.</a:t>
            </a:r>
          </a:p>
          <a:p>
            <a:r>
              <a:rPr lang="en-US" sz="1400" smtClean="0"/>
              <a:t>PVST+ is the default configuration of IEEE 802.1D on Cisco switches. It runs one instance of STP for each VLAN. A newer, faster-converging spanning tree protocol, RSTP, can be implemented on Cisco switches on a per-VLAN basis in the form of Rapid PVST+. Multiple Spanning Tree (MST) is the Cisco implementation of Multiple Spanning Tree Protocol (MSTP), where one instance of spanning tree runs for a defined group of VLANs. Features such as PortFast and BPDU guard ensure that hosts in the switched environment are provided immediate access to the network without interfering with spanning tree operation.</a:t>
            </a:r>
          </a:p>
          <a:p>
            <a:r>
              <a:rPr lang="en-US" sz="1400" smtClean="0"/>
              <a:t>Switch stacking allows connection of up to nine Catalyst 3750 switches to be configured and presented to the network as a single entity. STP views the switch stack as a single switch. This additional benefit helps ensure the IEEE recommended maximum diameter of seven switches.</a:t>
            </a:r>
            <a:endParaRPr lang="en-US" sz="14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dirty="0"/>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dirty="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93868" y="394392"/>
            <a:ext cx="8772157" cy="645136"/>
          </a:xfrm>
        </p:spPr>
        <p:txBody>
          <a:bodyPr>
            <a:normAutofit/>
          </a:bodyPr>
          <a:lstStyle/>
          <a:p>
            <a:pPr eaLnBrk="1" hangingPunct="1"/>
            <a:r>
              <a:rPr lang="en-US" smtClean="0"/>
              <a:t>Chapter 3: Activities</a:t>
            </a:r>
            <a:endParaRPr lang="en-US" dirty="0"/>
          </a:p>
        </p:txBody>
      </p:sp>
      <p:sp>
        <p:nvSpPr>
          <p:cNvPr id="6147" name="Rectangle 34"/>
          <p:cNvSpPr>
            <a:spLocks noGrp="1" noChangeArrowheads="1"/>
          </p:cNvSpPr>
          <p:nvPr>
            <p:ph idx="1"/>
          </p:nvPr>
        </p:nvSpPr>
        <p:spPr>
          <a:xfrm>
            <a:off x="213109" y="942736"/>
            <a:ext cx="8733677" cy="4926405"/>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3584014229"/>
              </p:ext>
            </p:extLst>
          </p:nvPr>
        </p:nvGraphicFramePr>
        <p:xfrm>
          <a:off x="276691" y="1306705"/>
          <a:ext cx="8781957" cy="5095880"/>
        </p:xfrm>
        <a:graphic>
          <a:graphicData uri="http://schemas.openxmlformats.org/drawingml/2006/table">
            <a:tbl>
              <a:tblPr firstRow="1" bandRow="1">
                <a:tableStyleId>{5C22544A-7EE6-4342-B048-85BDC9FD1C3A}</a:tableStyleId>
              </a:tblPr>
              <a:tblGrid>
                <a:gridCol w="993676">
                  <a:extLst>
                    <a:ext uri="{9D8B030D-6E8A-4147-A177-3AD203B41FA5}">
                      <a16:colId xmlns:a16="http://schemas.microsoft.com/office/drawing/2014/main" val="20000"/>
                    </a:ext>
                  </a:extLst>
                </a:gridCol>
                <a:gridCol w="1434332">
                  <a:extLst>
                    <a:ext uri="{9D8B030D-6E8A-4147-A177-3AD203B41FA5}">
                      <a16:colId xmlns:a16="http://schemas.microsoft.com/office/drawing/2014/main" val="20001"/>
                    </a:ext>
                  </a:extLst>
                </a:gridCol>
                <a:gridCol w="4485373">
                  <a:extLst>
                    <a:ext uri="{9D8B030D-6E8A-4147-A177-3AD203B41FA5}">
                      <a16:colId xmlns:a16="http://schemas.microsoft.com/office/drawing/2014/main" val="20002"/>
                    </a:ext>
                  </a:extLst>
                </a:gridCol>
                <a:gridCol w="1868576">
                  <a:extLst>
                    <a:ext uri="{9D8B030D-6E8A-4147-A177-3AD203B41FA5}">
                      <a16:colId xmlns:a16="http://schemas.microsoft.com/office/drawing/2014/main" val="525410566"/>
                    </a:ext>
                  </a:extLst>
                </a:gridCol>
              </a:tblGrid>
              <a:tr h="392253">
                <a:tc>
                  <a:txBody>
                    <a:bodyPr/>
                    <a:lstStyle/>
                    <a:p>
                      <a:pPr algn="ctr"/>
                      <a:r>
                        <a:rPr lang="en-US" sz="1600" dirty="0"/>
                        <a:t>Page #</a:t>
                      </a:r>
                    </a:p>
                  </a:txBody>
                  <a:tcPr anchor="ctr"/>
                </a:tc>
                <a:tc>
                  <a:txBody>
                    <a:bodyPr/>
                    <a:lstStyle/>
                    <a:p>
                      <a:pPr algn="ctr"/>
                      <a:r>
                        <a:rPr lang="en-US" sz="1600" dirty="0"/>
                        <a:t>Activity Type</a:t>
                      </a:r>
                    </a:p>
                  </a:txBody>
                  <a:tcPr anchor="ctr"/>
                </a:tc>
                <a:tc>
                  <a:txBody>
                    <a:bodyPr/>
                    <a:lstStyle/>
                    <a:p>
                      <a:pPr algn="ctr"/>
                      <a:r>
                        <a:rPr lang="en-US" sz="1600" dirty="0"/>
                        <a:t>Activity Name</a:t>
                      </a:r>
                    </a:p>
                  </a:txBody>
                  <a:tcPr anchor="ctr"/>
                </a:tc>
                <a:tc>
                  <a:txBody>
                    <a:bodyPr/>
                    <a:lstStyle/>
                    <a:p>
                      <a:pPr algn="ctr"/>
                      <a:r>
                        <a:rPr lang="en-US" sz="1600" dirty="0"/>
                        <a:t>Optional?</a:t>
                      </a:r>
                    </a:p>
                  </a:txBody>
                  <a:tcPr anchor="ctr"/>
                </a:tc>
                <a:extLst>
                  <a:ext uri="{0D108BD9-81ED-4DB2-BD59-A6C34878D82A}">
                    <a16:rowId xmlns:a16="http://schemas.microsoft.com/office/drawing/2014/main" val="10000"/>
                  </a:ext>
                </a:extLst>
              </a:tr>
              <a:tr h="392253">
                <a:tc>
                  <a:txBody>
                    <a:bodyPr/>
                    <a:lstStyle/>
                    <a:p>
                      <a:pPr algn="ctr"/>
                      <a:r>
                        <a:rPr lang="en-US" sz="1400" dirty="0">
                          <a:effectLst/>
                        </a:rPr>
                        <a:t>3.0.1.2</a:t>
                      </a:r>
                      <a:endParaRPr lang="en-US" sz="1400" dirty="0">
                        <a:solidFill>
                          <a:schemeClr val="tx1"/>
                        </a:solidFill>
                      </a:endParaRPr>
                    </a:p>
                  </a:txBody>
                  <a:tcPr anchor="ctr"/>
                </a:tc>
                <a:tc>
                  <a:txBody>
                    <a:bodyPr/>
                    <a:lstStyle/>
                    <a:p>
                      <a:pPr algn="ctr" rtl="0" fontAlgn="t"/>
                      <a:r>
                        <a:rPr lang="en-US" sz="1400" dirty="0">
                          <a:effectLst/>
                        </a:rPr>
                        <a:t>Class</a:t>
                      </a:r>
                      <a:r>
                        <a:rPr lang="en-US" sz="1400" baseline="0" dirty="0">
                          <a:effectLst/>
                        </a:rPr>
                        <a:t> 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Stormy Traffic</a:t>
                      </a:r>
                    </a:p>
                  </a:txBody>
                  <a:tcPr marL="28575" marR="28575" marT="0" marB="0" anchor="ctr"/>
                </a:tc>
                <a:tc>
                  <a:txBody>
                    <a:bodyPr/>
                    <a:lstStyle/>
                    <a:p>
                      <a:pPr algn="l" rtl="0" fontAlgn="t"/>
                      <a:r>
                        <a:rPr lang="en-US" sz="1400" dirty="0">
                          <a:effectLst/>
                          <a:latin typeface="calibri" panose="020F0502020204030204" pitchFamily="34" charset="0"/>
                        </a:rPr>
                        <a:t>Optional</a:t>
                      </a:r>
                    </a:p>
                  </a:txBody>
                  <a:tcPr marL="28575" marR="28575" marT="0" marB="0" anchor="ctr"/>
                </a:tc>
                <a:extLst>
                  <a:ext uri="{0D108BD9-81ED-4DB2-BD59-A6C34878D82A}">
                    <a16:rowId xmlns:a16="http://schemas.microsoft.com/office/drawing/2014/main" val="10001"/>
                  </a:ext>
                </a:extLst>
              </a:tr>
              <a:tr h="392253">
                <a:tc>
                  <a:txBody>
                    <a:bodyPr/>
                    <a:lstStyle/>
                    <a:p>
                      <a:pPr algn="ctr"/>
                      <a:r>
                        <a:rPr lang="en-US" sz="1400" dirty="0">
                          <a:effectLst/>
                        </a:rPr>
                        <a:t>3.1.1.5</a:t>
                      </a:r>
                      <a:endParaRPr lang="en-US" sz="1400" dirty="0">
                        <a:solidFill>
                          <a:schemeClr val="tx1"/>
                        </a:solidFill>
                      </a:endParaRPr>
                    </a:p>
                  </a:txBody>
                  <a:tcPr anchor="ctr"/>
                </a:tc>
                <a:tc>
                  <a:txBody>
                    <a:bodyPr/>
                    <a:lstStyle/>
                    <a:p>
                      <a:pPr algn="ctr" rtl="0" fontAlgn="t"/>
                      <a:r>
                        <a:rPr lang="en-US" sz="1400" dirty="0">
                          <a:effectLst/>
                        </a:rPr>
                        <a:t>Packet Tracer</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Examining a Redundant Design</a:t>
                      </a:r>
                    </a:p>
                  </a:txBody>
                  <a:tcPr marL="28575" marR="28575" marT="0" marB="0" anchor="ctr"/>
                </a:tc>
                <a:tc>
                  <a:txBody>
                    <a:bodyPr/>
                    <a:lstStyle/>
                    <a:p>
                      <a:pPr algn="l" rtl="0" fontAlgn="t"/>
                      <a:r>
                        <a:rPr lang="en-US" sz="1400" dirty="0">
                          <a:effectLst/>
                          <a:latin typeface="calibri" panose="020F0502020204030204" pitchFamily="34" charset="0"/>
                        </a:rPr>
                        <a:t>Optional</a:t>
                      </a:r>
                    </a:p>
                  </a:txBody>
                  <a:tcPr marL="28575" marR="28575" marT="0" marB="0" anchor="ctr"/>
                </a:tc>
                <a:extLst>
                  <a:ext uri="{0D108BD9-81ED-4DB2-BD59-A6C34878D82A}">
                    <a16:rowId xmlns:a16="http://schemas.microsoft.com/office/drawing/2014/main" val="10002"/>
                  </a:ext>
                </a:extLst>
              </a:tr>
              <a:tr h="392253">
                <a:tc>
                  <a:txBody>
                    <a:bodyPr/>
                    <a:lstStyle/>
                    <a:p>
                      <a:pPr algn="ctr"/>
                      <a:r>
                        <a:rPr lang="en-US" sz="1400" dirty="0">
                          <a:effectLst/>
                        </a:rPr>
                        <a:t>3.1.2.10</a:t>
                      </a:r>
                      <a:endParaRPr lang="en-US" sz="1400" dirty="0">
                        <a:solidFill>
                          <a:schemeClr val="tx1"/>
                        </a:solidFill>
                      </a:endParaRP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802.1D Port Roles</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3"/>
                  </a:ext>
                </a:extLst>
              </a:tr>
              <a:tr h="392253">
                <a:tc>
                  <a:txBody>
                    <a:bodyPr/>
                    <a:lstStyle/>
                    <a:p>
                      <a:pPr algn="ctr"/>
                      <a:r>
                        <a:rPr lang="en-US" sz="1400" dirty="0">
                          <a:effectLst/>
                        </a:rPr>
                        <a:t>3.1.2.11</a:t>
                      </a:r>
                      <a:endParaRPr lang="en-US" sz="1400" dirty="0">
                        <a:solidFill>
                          <a:schemeClr val="tx1"/>
                        </a:solidFill>
                      </a:endParaRPr>
                    </a:p>
                  </a:txBody>
                  <a:tcPr anchor="ctr"/>
                </a:tc>
                <a:tc>
                  <a:txBody>
                    <a:bodyPr/>
                    <a:lstStyle/>
                    <a:p>
                      <a:pPr algn="ctr" rtl="0" fontAlgn="t"/>
                      <a:r>
                        <a:rPr lang="en-US" sz="1400" dirty="0">
                          <a:effectLst/>
                        </a:rPr>
                        <a:t>Video</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Observing Spanning Tree Protocol Operation</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4"/>
                  </a:ext>
                </a:extLst>
              </a:tr>
              <a:tr h="388844">
                <a:tc>
                  <a:txBody>
                    <a:bodyPr/>
                    <a:lstStyle/>
                    <a:p>
                      <a:pPr algn="ctr"/>
                      <a:r>
                        <a:rPr lang="en-US" sz="1400" dirty="0">
                          <a:effectLst/>
                        </a:rPr>
                        <a:t>3.1.2.12</a:t>
                      </a:r>
                      <a:endParaRPr lang="en-US" sz="1400" dirty="0">
                        <a:solidFill>
                          <a:schemeClr val="tx1"/>
                        </a:solidFill>
                      </a:endParaRPr>
                    </a:p>
                  </a:txBody>
                  <a:tcPr anchor="ctr"/>
                </a:tc>
                <a:tc>
                  <a:txBody>
                    <a:bodyPr/>
                    <a:lstStyle/>
                    <a:p>
                      <a:pPr algn="ctr" rtl="0" fontAlgn="t"/>
                      <a:r>
                        <a:rPr lang="en-US" sz="1400" dirty="0">
                          <a:effectLst/>
                        </a:rPr>
                        <a:t>Lab</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Building a Switched Network with Redundant Links</a:t>
                      </a:r>
                    </a:p>
                  </a:txBody>
                  <a:tcPr marL="28575" marR="28575" marT="0" marB="0" anchor="ctr"/>
                </a:tc>
                <a:tc>
                  <a:txBody>
                    <a:bodyPr/>
                    <a:lstStyle/>
                    <a:p>
                      <a:pPr algn="l" rtl="0" fontAlgn="t"/>
                      <a:r>
                        <a:rPr lang="en-US" sz="1400" dirty="0">
                          <a:effectLst/>
                          <a:latin typeface="calibri" panose="020F0502020204030204" pitchFamily="34" charset="0"/>
                        </a:rPr>
                        <a:t>Optional</a:t>
                      </a:r>
                    </a:p>
                  </a:txBody>
                  <a:tcPr marL="28575" marR="28575" marT="0" marB="0" anchor="ctr"/>
                </a:tc>
                <a:extLst>
                  <a:ext uri="{0D108BD9-81ED-4DB2-BD59-A6C34878D82A}">
                    <a16:rowId xmlns:a16="http://schemas.microsoft.com/office/drawing/2014/main" val="10005"/>
                  </a:ext>
                </a:extLst>
              </a:tr>
              <a:tr h="392253">
                <a:tc>
                  <a:txBody>
                    <a:bodyPr/>
                    <a:lstStyle/>
                    <a:p>
                      <a:pPr algn="ctr"/>
                      <a:r>
                        <a:rPr lang="en-US" sz="1400" kern="1200" dirty="0">
                          <a:solidFill>
                            <a:schemeClr val="dk1"/>
                          </a:solidFill>
                          <a:effectLst/>
                          <a:latin typeface="+mn-lt"/>
                          <a:ea typeface="+mn-ea"/>
                          <a:cs typeface="+mn-cs"/>
                        </a:rPr>
                        <a:t>3.2.1.3</a:t>
                      </a: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Identify Types of Spanning Tree Protocols</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6"/>
                  </a:ext>
                </a:extLst>
              </a:tr>
              <a:tr h="392253">
                <a:tc>
                  <a:txBody>
                    <a:bodyPr/>
                    <a:lstStyle/>
                    <a:p>
                      <a:pPr algn="ctr"/>
                      <a:r>
                        <a:rPr lang="en-US" sz="1400" kern="1200" dirty="0">
                          <a:solidFill>
                            <a:schemeClr val="dk1"/>
                          </a:solidFill>
                          <a:effectLst/>
                          <a:latin typeface="+mn-lt"/>
                          <a:ea typeface="+mn-ea"/>
                          <a:cs typeface="+mn-cs"/>
                        </a:rPr>
                        <a:t>3.2.2.4</a:t>
                      </a: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Identifying PVST+ Operation</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7"/>
                  </a:ext>
                </a:extLst>
              </a:tr>
              <a:tr h="392253">
                <a:tc>
                  <a:txBody>
                    <a:bodyPr/>
                    <a:lstStyle/>
                    <a:p>
                      <a:pPr algn="ctr"/>
                      <a:r>
                        <a:rPr lang="en-US" sz="1400" kern="1200" dirty="0">
                          <a:solidFill>
                            <a:schemeClr val="dk1"/>
                          </a:solidFill>
                          <a:effectLst/>
                          <a:latin typeface="+mn-lt"/>
                          <a:ea typeface="+mn-ea"/>
                          <a:cs typeface="+mn-cs"/>
                        </a:rPr>
                        <a:t>3.2.3.5</a:t>
                      </a: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Identify Port Roles in Rapid PVST+</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8"/>
                  </a:ext>
                </a:extLst>
              </a:tr>
              <a:tr h="392253">
                <a:tc>
                  <a:txBody>
                    <a:bodyPr/>
                    <a:lstStyle/>
                    <a:p>
                      <a:pPr algn="ctr"/>
                      <a:r>
                        <a:rPr lang="en-US" sz="1400" kern="1200" dirty="0">
                          <a:solidFill>
                            <a:schemeClr val="dk1"/>
                          </a:solidFill>
                          <a:effectLst/>
                          <a:latin typeface="+mn-lt"/>
                          <a:ea typeface="+mn-ea"/>
                          <a:cs typeface="+mn-cs"/>
                        </a:rPr>
                        <a:t>3.2.3.6</a:t>
                      </a: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Compare PVST+ and Rapid PVST+</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820007256"/>
                  </a:ext>
                </a:extLst>
              </a:tr>
              <a:tr h="392253">
                <a:tc>
                  <a:txBody>
                    <a:bodyPr/>
                    <a:lstStyle/>
                    <a:p>
                      <a:pPr algn="ctr"/>
                      <a:r>
                        <a:rPr lang="en-US" sz="1400" dirty="0">
                          <a:solidFill>
                            <a:schemeClr val="tx1"/>
                          </a:solidFill>
                        </a:rPr>
                        <a:t>3.3.1.2</a:t>
                      </a:r>
                    </a:p>
                  </a:txBody>
                  <a:tcPr anchor="ctr"/>
                </a:tc>
                <a:tc>
                  <a:txBody>
                    <a:bodyPr/>
                    <a:lstStyle/>
                    <a:p>
                      <a:pPr marL="0" algn="ctr" defTabSz="914400" rtl="0" eaLnBrk="1" fontAlgn="t" latinLnBrk="0" hangingPunct="1"/>
                      <a:r>
                        <a:rPr lang="en-US" sz="1400" kern="1200" dirty="0">
                          <a:solidFill>
                            <a:schemeClr val="dk1"/>
                          </a:solidFill>
                          <a:effectLst/>
                          <a:latin typeface="+mn-lt"/>
                          <a:ea typeface="+mn-ea"/>
                          <a:cs typeface="+mn-cs"/>
                        </a:rPr>
                        <a:t>Syntax Checker</a:t>
                      </a: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Configure and Verify the BID</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489028266"/>
                  </a:ext>
                </a:extLst>
              </a:tr>
              <a:tr h="392253">
                <a:tc>
                  <a:txBody>
                    <a:bodyPr/>
                    <a:lstStyle/>
                    <a:p>
                      <a:pPr algn="ctr"/>
                      <a:r>
                        <a:rPr lang="en-US" sz="1400" dirty="0">
                          <a:solidFill>
                            <a:schemeClr val="tx1"/>
                          </a:solidFill>
                        </a:rPr>
                        <a:t>3.3.1.3</a:t>
                      </a:r>
                    </a:p>
                  </a:txBody>
                  <a:tcPr anchor="ctr"/>
                </a:tc>
                <a:tc>
                  <a:txBody>
                    <a:bodyPr/>
                    <a:lstStyle/>
                    <a:p>
                      <a:pPr marL="0" algn="ctr" defTabSz="914400" rtl="0" eaLnBrk="1" fontAlgn="t" latinLnBrk="0" hangingPunct="1"/>
                      <a:r>
                        <a:rPr lang="en-US" sz="1400" kern="1200" dirty="0">
                          <a:solidFill>
                            <a:schemeClr val="dk1"/>
                          </a:solidFill>
                          <a:effectLst/>
                          <a:latin typeface="+mn-lt"/>
                          <a:ea typeface="+mn-ea"/>
                          <a:cs typeface="+mn-cs"/>
                        </a:rPr>
                        <a:t>Syntax Checker</a:t>
                      </a: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Configuring </a:t>
                      </a:r>
                      <a:r>
                        <a:rPr lang="en-US" sz="1400" kern="1200" dirty="0" err="1">
                          <a:solidFill>
                            <a:schemeClr val="dk1"/>
                          </a:solidFill>
                          <a:effectLst/>
                          <a:latin typeface="+mn-lt"/>
                          <a:ea typeface="+mn-ea"/>
                          <a:cs typeface="+mn-cs"/>
                        </a:rPr>
                        <a:t>PortFast</a:t>
                      </a:r>
                      <a:r>
                        <a:rPr lang="en-US" sz="1400" kern="1200" dirty="0">
                          <a:solidFill>
                            <a:schemeClr val="dk1"/>
                          </a:solidFill>
                          <a:effectLst/>
                          <a:latin typeface="+mn-lt"/>
                          <a:ea typeface="+mn-ea"/>
                          <a:cs typeface="+mn-cs"/>
                        </a:rPr>
                        <a:t> and BPDU Guard</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4513978"/>
                  </a:ext>
                </a:extLst>
              </a:tr>
              <a:tr h="392253">
                <a:tc>
                  <a:txBody>
                    <a:bodyPr/>
                    <a:lstStyle/>
                    <a:p>
                      <a:pPr algn="ctr"/>
                      <a:r>
                        <a:rPr lang="en-US" sz="1400" dirty="0">
                          <a:solidFill>
                            <a:schemeClr val="tx1"/>
                          </a:solidFill>
                        </a:rPr>
                        <a:t>3.3.1.4</a:t>
                      </a:r>
                    </a:p>
                  </a:txBody>
                  <a:tcPr anchor="ctr"/>
                </a:tc>
                <a:tc>
                  <a:txBody>
                    <a:bodyPr/>
                    <a:lstStyle/>
                    <a:p>
                      <a:pPr marL="0" algn="ctr" defTabSz="914400" rtl="0" eaLnBrk="1" fontAlgn="t" latinLnBrk="0" hangingPunct="1"/>
                      <a:r>
                        <a:rPr lang="en-US" sz="1400" kern="1200" dirty="0">
                          <a:solidFill>
                            <a:schemeClr val="dk1"/>
                          </a:solidFill>
                          <a:effectLst/>
                          <a:latin typeface="+mn-lt"/>
                          <a:ea typeface="+mn-ea"/>
                          <a:cs typeface="+mn-cs"/>
                        </a:rPr>
                        <a:t>Syntax Checker</a:t>
                      </a: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Configuring PVST+ Load Balancing</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4080384211"/>
                  </a:ext>
                </a:extLst>
              </a:tr>
            </a:tbl>
          </a:graphicData>
        </a:graphic>
      </p:graphicFrame>
      <p:sp>
        <p:nvSpPr>
          <p:cNvPr id="3" name="Rectangle 2"/>
          <p:cNvSpPr/>
          <p:nvPr/>
        </p:nvSpPr>
        <p:spPr>
          <a:xfrm>
            <a:off x="379267" y="640086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102208257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93868" y="394392"/>
            <a:ext cx="8772157" cy="645136"/>
          </a:xfrm>
        </p:spPr>
        <p:txBody>
          <a:bodyPr>
            <a:normAutofit/>
          </a:bodyPr>
          <a:lstStyle/>
          <a:p>
            <a:pPr eaLnBrk="1" hangingPunct="1"/>
            <a:r>
              <a:rPr lang="en-US" smtClean="0"/>
              <a:t>Chapter 3: Activities (cont.)</a:t>
            </a:r>
            <a:endParaRPr lang="en-US" dirty="0"/>
          </a:p>
        </p:txBody>
      </p:sp>
      <p:sp>
        <p:nvSpPr>
          <p:cNvPr id="6147" name="Rectangle 34"/>
          <p:cNvSpPr>
            <a:spLocks noGrp="1" noChangeArrowheads="1"/>
          </p:cNvSpPr>
          <p:nvPr>
            <p:ph idx="1"/>
          </p:nvPr>
        </p:nvSpPr>
        <p:spPr>
          <a:xfrm>
            <a:off x="213109" y="942736"/>
            <a:ext cx="8733677" cy="4926405"/>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67975992"/>
              </p:ext>
            </p:extLst>
          </p:nvPr>
        </p:nvGraphicFramePr>
        <p:xfrm>
          <a:off x="276691" y="1306705"/>
          <a:ext cx="8781957" cy="2742362"/>
        </p:xfrm>
        <a:graphic>
          <a:graphicData uri="http://schemas.openxmlformats.org/drawingml/2006/table">
            <a:tbl>
              <a:tblPr firstRow="1" bandRow="1">
                <a:tableStyleId>{5C22544A-7EE6-4342-B048-85BDC9FD1C3A}</a:tableStyleId>
              </a:tblPr>
              <a:tblGrid>
                <a:gridCol w="993676">
                  <a:extLst>
                    <a:ext uri="{9D8B030D-6E8A-4147-A177-3AD203B41FA5}">
                      <a16:colId xmlns:a16="http://schemas.microsoft.com/office/drawing/2014/main" val="20000"/>
                    </a:ext>
                  </a:extLst>
                </a:gridCol>
                <a:gridCol w="1434332">
                  <a:extLst>
                    <a:ext uri="{9D8B030D-6E8A-4147-A177-3AD203B41FA5}">
                      <a16:colId xmlns:a16="http://schemas.microsoft.com/office/drawing/2014/main" val="20001"/>
                    </a:ext>
                  </a:extLst>
                </a:gridCol>
                <a:gridCol w="4485373">
                  <a:extLst>
                    <a:ext uri="{9D8B030D-6E8A-4147-A177-3AD203B41FA5}">
                      <a16:colId xmlns:a16="http://schemas.microsoft.com/office/drawing/2014/main" val="20002"/>
                    </a:ext>
                  </a:extLst>
                </a:gridCol>
                <a:gridCol w="1868576">
                  <a:extLst>
                    <a:ext uri="{9D8B030D-6E8A-4147-A177-3AD203B41FA5}">
                      <a16:colId xmlns:a16="http://schemas.microsoft.com/office/drawing/2014/main" val="525410566"/>
                    </a:ext>
                  </a:extLst>
                </a:gridCol>
              </a:tblGrid>
              <a:tr h="392253">
                <a:tc>
                  <a:txBody>
                    <a:bodyPr/>
                    <a:lstStyle/>
                    <a:p>
                      <a:pPr algn="ctr"/>
                      <a:r>
                        <a:rPr lang="en-US" sz="1600" dirty="0"/>
                        <a:t>Page #</a:t>
                      </a:r>
                    </a:p>
                  </a:txBody>
                  <a:tcPr anchor="ctr"/>
                </a:tc>
                <a:tc>
                  <a:txBody>
                    <a:bodyPr/>
                    <a:lstStyle/>
                    <a:p>
                      <a:pPr algn="ctr"/>
                      <a:r>
                        <a:rPr lang="en-US" sz="1600" dirty="0"/>
                        <a:t>Activity Type</a:t>
                      </a:r>
                    </a:p>
                  </a:txBody>
                  <a:tcPr anchor="ctr"/>
                </a:tc>
                <a:tc>
                  <a:txBody>
                    <a:bodyPr/>
                    <a:lstStyle/>
                    <a:p>
                      <a:pPr algn="ctr"/>
                      <a:r>
                        <a:rPr lang="en-US" sz="1600" dirty="0"/>
                        <a:t>Activity Name</a:t>
                      </a:r>
                    </a:p>
                  </a:txBody>
                  <a:tcPr anchor="ctr"/>
                </a:tc>
                <a:tc>
                  <a:txBody>
                    <a:bodyPr/>
                    <a:lstStyle/>
                    <a:p>
                      <a:pPr algn="ctr"/>
                      <a:r>
                        <a:rPr lang="en-US" sz="1600" dirty="0"/>
                        <a:t>Optional?</a:t>
                      </a:r>
                    </a:p>
                  </a:txBody>
                  <a:tcPr anchor="ctr"/>
                </a:tc>
                <a:extLst>
                  <a:ext uri="{0D108BD9-81ED-4DB2-BD59-A6C34878D82A}">
                    <a16:rowId xmlns:a16="http://schemas.microsoft.com/office/drawing/2014/main" val="10000"/>
                  </a:ext>
                </a:extLst>
              </a:tr>
              <a:tr h="392253">
                <a:tc>
                  <a:txBody>
                    <a:bodyPr/>
                    <a:lstStyle/>
                    <a:p>
                      <a:pPr algn="ctr"/>
                      <a:r>
                        <a:rPr lang="en-US" sz="1400" dirty="0">
                          <a:effectLst/>
                        </a:rPr>
                        <a:t>3.3.1.5</a:t>
                      </a:r>
                      <a:endParaRPr lang="en-US" sz="1400" dirty="0">
                        <a:solidFill>
                          <a:schemeClr val="tx1"/>
                        </a:solidFill>
                      </a:endParaRPr>
                    </a:p>
                  </a:txBody>
                  <a:tcPr anchor="ctr"/>
                </a:tc>
                <a:tc>
                  <a:txBody>
                    <a:bodyPr/>
                    <a:lstStyle/>
                    <a:p>
                      <a:pPr algn="ctr" rtl="0" fontAlgn="t"/>
                      <a:r>
                        <a:rPr lang="en-US" sz="1400" dirty="0">
                          <a:effectLst/>
                        </a:rPr>
                        <a:t>Packet Tracer</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Configuring PVST+</a:t>
                      </a:r>
                    </a:p>
                  </a:txBody>
                  <a:tcPr marL="28575" marR="28575" marT="0" marB="0" anchor="ctr"/>
                </a:tc>
                <a:tc>
                  <a:txBody>
                    <a:bodyPr/>
                    <a:lstStyle/>
                    <a:p>
                      <a:pPr algn="l" rtl="0" fontAlgn="t"/>
                      <a:r>
                        <a:rPr lang="en-US" sz="1400" dirty="0">
                          <a:effectLst/>
                          <a:latin typeface="calibri" panose="020F0502020204030204" pitchFamily="34" charset="0"/>
                        </a:rPr>
                        <a:t>Optional</a:t>
                      </a:r>
                    </a:p>
                  </a:txBody>
                  <a:tcPr marL="28575" marR="28575" marT="0" marB="0" anchor="ctr"/>
                </a:tc>
                <a:extLst>
                  <a:ext uri="{0D108BD9-81ED-4DB2-BD59-A6C34878D82A}">
                    <a16:rowId xmlns:a16="http://schemas.microsoft.com/office/drawing/2014/main" val="10001"/>
                  </a:ext>
                </a:extLst>
              </a:tr>
              <a:tr h="392253">
                <a:tc>
                  <a:txBody>
                    <a:bodyPr/>
                    <a:lstStyle/>
                    <a:p>
                      <a:pPr algn="ctr"/>
                      <a:r>
                        <a:rPr lang="en-US" sz="1400" dirty="0">
                          <a:effectLst/>
                        </a:rPr>
                        <a:t>3.3.2.2</a:t>
                      </a:r>
                      <a:endParaRPr lang="en-US" sz="1400" dirty="0">
                        <a:solidFill>
                          <a:schemeClr val="tx1"/>
                        </a:solidFill>
                      </a:endParaRPr>
                    </a:p>
                  </a:txBody>
                  <a:tcPr anchor="ctr"/>
                </a:tc>
                <a:tc>
                  <a:txBody>
                    <a:bodyPr/>
                    <a:lstStyle/>
                    <a:p>
                      <a:pPr algn="ctr" rtl="0" fontAlgn="t"/>
                      <a:r>
                        <a:rPr lang="en-US" sz="1400" dirty="0">
                          <a:effectLst/>
                        </a:rPr>
                        <a:t>Packet Tracer</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Configuring Rapid PVST+</a:t>
                      </a:r>
                    </a:p>
                  </a:txBody>
                  <a:tcPr marL="28575" marR="28575" marT="0" marB="0" anchor="ctr"/>
                </a:tc>
                <a:tc>
                  <a:txBody>
                    <a:bodyPr/>
                    <a:lstStyle/>
                    <a:p>
                      <a:pPr algn="l" rtl="0" fontAlgn="t"/>
                      <a:r>
                        <a:rPr lang="en-US" sz="1400" dirty="0">
                          <a:effectLst/>
                          <a:latin typeface="calibri" panose="020F0502020204030204" pitchFamily="34" charset="0"/>
                        </a:rPr>
                        <a:t>Recommended</a:t>
                      </a:r>
                    </a:p>
                  </a:txBody>
                  <a:tcPr marL="28575" marR="28575" marT="0" marB="0" anchor="ctr"/>
                </a:tc>
                <a:extLst>
                  <a:ext uri="{0D108BD9-81ED-4DB2-BD59-A6C34878D82A}">
                    <a16:rowId xmlns:a16="http://schemas.microsoft.com/office/drawing/2014/main" val="10002"/>
                  </a:ext>
                </a:extLst>
              </a:tr>
              <a:tr h="392253">
                <a:tc>
                  <a:txBody>
                    <a:bodyPr/>
                    <a:lstStyle/>
                    <a:p>
                      <a:pPr algn="ctr"/>
                      <a:r>
                        <a:rPr lang="en-US" sz="1400" dirty="0">
                          <a:effectLst/>
                        </a:rPr>
                        <a:t>3.3.2.3</a:t>
                      </a:r>
                      <a:endParaRPr lang="en-US" sz="1400" dirty="0">
                        <a:solidFill>
                          <a:schemeClr val="tx1"/>
                        </a:solidFill>
                      </a:endParaRPr>
                    </a:p>
                  </a:txBody>
                  <a:tcPr anchor="ctr"/>
                </a:tc>
                <a:tc>
                  <a:txBody>
                    <a:bodyPr/>
                    <a:lstStyle/>
                    <a:p>
                      <a:pPr algn="ctr" rtl="0" fontAlgn="t"/>
                      <a:r>
                        <a:rPr lang="en-US" sz="1400" dirty="0">
                          <a:effectLst/>
                        </a:rPr>
                        <a:t>Lab</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Configuring Rapid PVST+, </a:t>
                      </a:r>
                      <a:r>
                        <a:rPr lang="en-US" sz="1400" kern="1200" dirty="0" err="1">
                          <a:solidFill>
                            <a:schemeClr val="dk1"/>
                          </a:solidFill>
                          <a:effectLst/>
                          <a:latin typeface="+mn-lt"/>
                          <a:ea typeface="+mn-ea"/>
                          <a:cs typeface="+mn-cs"/>
                        </a:rPr>
                        <a:t>PortFast</a:t>
                      </a:r>
                      <a:r>
                        <a:rPr lang="en-US" sz="1400" kern="1200" dirty="0">
                          <a:solidFill>
                            <a:schemeClr val="dk1"/>
                          </a:solidFill>
                          <a:effectLst/>
                          <a:latin typeface="+mn-lt"/>
                          <a:ea typeface="+mn-ea"/>
                          <a:cs typeface="+mn-cs"/>
                        </a:rPr>
                        <a:t> and BPDU Guard</a:t>
                      </a:r>
                    </a:p>
                  </a:txBody>
                  <a:tcPr marL="28575" marR="28575" marT="0" marB="0" anchor="ctr"/>
                </a:tc>
                <a:tc>
                  <a:txBody>
                    <a:bodyPr/>
                    <a:lstStyle/>
                    <a:p>
                      <a:pPr algn="l" rtl="0" fontAlgn="t"/>
                      <a:r>
                        <a:rPr lang="en-US" sz="1400" dirty="0">
                          <a:effectLst/>
                          <a:latin typeface="calibri" panose="020F0502020204030204" pitchFamily="34" charset="0"/>
                        </a:rPr>
                        <a:t>Recommended</a:t>
                      </a:r>
                    </a:p>
                  </a:txBody>
                  <a:tcPr marL="28575" marR="28575" marT="0" marB="0" anchor="ctr"/>
                </a:tc>
                <a:extLst>
                  <a:ext uri="{0D108BD9-81ED-4DB2-BD59-A6C34878D82A}">
                    <a16:rowId xmlns:a16="http://schemas.microsoft.com/office/drawing/2014/main" val="10003"/>
                  </a:ext>
                </a:extLst>
              </a:tr>
              <a:tr h="392253">
                <a:tc>
                  <a:txBody>
                    <a:bodyPr/>
                    <a:lstStyle/>
                    <a:p>
                      <a:pPr algn="ctr"/>
                      <a:r>
                        <a:rPr lang="en-US" sz="1400" dirty="0">
                          <a:effectLst/>
                        </a:rPr>
                        <a:t>3.3.3.6</a:t>
                      </a:r>
                      <a:endParaRPr lang="en-US" sz="1400" dirty="0">
                        <a:solidFill>
                          <a:schemeClr val="tx1"/>
                        </a:solidFill>
                      </a:endParaRP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Troubleshoot STP Configuration Issues</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4"/>
                  </a:ext>
                </a:extLst>
              </a:tr>
              <a:tr h="388844">
                <a:tc>
                  <a:txBody>
                    <a:bodyPr/>
                    <a:lstStyle/>
                    <a:p>
                      <a:pPr algn="ctr"/>
                      <a:r>
                        <a:rPr lang="en-US" sz="1400" dirty="0">
                          <a:effectLst/>
                        </a:rPr>
                        <a:t>3.3.4.3</a:t>
                      </a:r>
                      <a:endParaRPr lang="en-US" sz="1400" dirty="0">
                        <a:solidFill>
                          <a:schemeClr val="tx1"/>
                        </a:solidFill>
                      </a:endParaRPr>
                    </a:p>
                  </a:txBody>
                  <a:tcPr anchor="ctr"/>
                </a:tc>
                <a:tc>
                  <a:txBody>
                    <a:bodyPr/>
                    <a:lstStyle/>
                    <a:p>
                      <a:pPr algn="ctr" rtl="0" fontAlgn="t"/>
                      <a:r>
                        <a:rPr lang="en-US" sz="1400" dirty="0">
                          <a:effectLst/>
                        </a:rPr>
                        <a:t>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Identify Switch Stacking Terminology</a:t>
                      </a:r>
                    </a:p>
                  </a:txBody>
                  <a:tcPr marL="28575" marR="28575" marT="0" marB="0" anchor="ctr"/>
                </a:tc>
                <a:tc>
                  <a:txBody>
                    <a:bodyPr/>
                    <a:lstStyle/>
                    <a:p>
                      <a:pPr algn="l" rtl="0" fontAlgn="t"/>
                      <a:r>
                        <a:rPr lang="en-US" sz="1400" dirty="0">
                          <a:effectLst/>
                          <a:latin typeface="calibri" panose="020F0502020204030204" pitchFamily="34" charset="0"/>
                        </a:rPr>
                        <a:t>-</a:t>
                      </a:r>
                    </a:p>
                  </a:txBody>
                  <a:tcPr marL="28575" marR="28575" marT="0" marB="0" anchor="ctr"/>
                </a:tc>
                <a:extLst>
                  <a:ext uri="{0D108BD9-81ED-4DB2-BD59-A6C34878D82A}">
                    <a16:rowId xmlns:a16="http://schemas.microsoft.com/office/drawing/2014/main" val="10005"/>
                  </a:ext>
                </a:extLst>
              </a:tr>
              <a:tr h="392253">
                <a:tc>
                  <a:txBody>
                    <a:bodyPr/>
                    <a:lstStyle/>
                    <a:p>
                      <a:pPr algn="ctr"/>
                      <a:r>
                        <a:rPr lang="en-US" sz="1400" kern="1200" dirty="0">
                          <a:solidFill>
                            <a:schemeClr val="dk1"/>
                          </a:solidFill>
                          <a:effectLst/>
                          <a:latin typeface="+mn-lt"/>
                          <a:ea typeface="+mn-ea"/>
                          <a:cs typeface="+mn-cs"/>
                        </a:rPr>
                        <a:t>3.4.1.1</a:t>
                      </a:r>
                    </a:p>
                  </a:txBody>
                  <a:tcPr anchor="ctr"/>
                </a:tc>
                <a:tc>
                  <a:txBody>
                    <a:bodyPr/>
                    <a:lstStyle/>
                    <a:p>
                      <a:pPr algn="ctr" rtl="0" fontAlgn="t"/>
                      <a:r>
                        <a:rPr lang="en-US" sz="1400" dirty="0">
                          <a:effectLst/>
                        </a:rPr>
                        <a:t>Class Activity</a:t>
                      </a:r>
                      <a:endParaRPr lang="en-US" sz="1400" dirty="0">
                        <a:effectLst/>
                        <a:latin typeface="calibri" panose="020F0502020204030204" pitchFamily="34" charset="0"/>
                      </a:endParaRPr>
                    </a:p>
                  </a:txBody>
                  <a:tcPr marL="28575" marR="28575" marT="0" marB="0" anchor="ctr"/>
                </a:tc>
                <a:tc>
                  <a:txBody>
                    <a:bodyPr/>
                    <a:lstStyle/>
                    <a:p>
                      <a:pPr marL="0" algn="l" defTabSz="914400" rtl="0" eaLnBrk="1" fontAlgn="t" latinLnBrk="0" hangingPunct="1"/>
                      <a:r>
                        <a:rPr lang="en-US" sz="1400" kern="1200" dirty="0">
                          <a:solidFill>
                            <a:schemeClr val="dk1"/>
                          </a:solidFill>
                          <a:effectLst/>
                          <a:latin typeface="+mn-lt"/>
                          <a:ea typeface="+mn-ea"/>
                          <a:cs typeface="+mn-cs"/>
                        </a:rPr>
                        <a:t>Documentation Tree</a:t>
                      </a:r>
                    </a:p>
                  </a:txBody>
                  <a:tcPr marL="28575" marR="28575" marT="0" marB="0" anchor="ctr"/>
                </a:tc>
                <a:tc>
                  <a:txBody>
                    <a:bodyPr/>
                    <a:lstStyle/>
                    <a:p>
                      <a:pPr algn="l" rtl="0" fontAlgn="t"/>
                      <a:r>
                        <a:rPr lang="en-US" sz="1400" dirty="0">
                          <a:effectLst/>
                          <a:latin typeface="calibri" panose="020F0502020204030204" pitchFamily="34" charset="0"/>
                        </a:rPr>
                        <a:t>Optional</a:t>
                      </a:r>
                    </a:p>
                  </a:txBody>
                  <a:tcPr marL="28575" marR="28575" marT="0" marB="0" anchor="ctr"/>
                </a:tc>
                <a:extLst>
                  <a:ext uri="{0D108BD9-81ED-4DB2-BD59-A6C34878D82A}">
                    <a16:rowId xmlns:a16="http://schemas.microsoft.com/office/drawing/2014/main" val="10006"/>
                  </a:ext>
                </a:extLst>
              </a:tr>
            </a:tbl>
          </a:graphicData>
        </a:graphic>
      </p:graphicFrame>
      <p:sp>
        <p:nvSpPr>
          <p:cNvPr id="3" name="Rectangle 2"/>
          <p:cNvSpPr/>
          <p:nvPr/>
        </p:nvSpPr>
        <p:spPr>
          <a:xfrm>
            <a:off x="379267" y="640086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4294434330"/>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normAutofit/>
          </a:bodyPr>
          <a:lstStyle/>
          <a:p>
            <a:pPr eaLnBrk="1" hangingPunct="1"/>
            <a:r>
              <a:rPr lang="en-US" smtClean="0"/>
              <a:t>Chapter 3: Assessment</a:t>
            </a:r>
            <a:endParaRPr lang="en-US" dirty="0"/>
          </a:p>
        </p:txBody>
      </p:sp>
      <p:sp>
        <p:nvSpPr>
          <p:cNvPr id="7171" name="Rectangle 34"/>
          <p:cNvSpPr>
            <a:spLocks noGrp="1" noChangeArrowheads="1"/>
          </p:cNvSpPr>
          <p:nvPr>
            <p:ph idx="1"/>
          </p:nvPr>
        </p:nvSpPr>
        <p:spPr/>
        <p:txBody>
          <a:bodyPr>
            <a:normAutofit/>
          </a:bodyPr>
          <a:lstStyle/>
          <a:p>
            <a:pPr eaLnBrk="1" hangingPunct="1">
              <a:spcBef>
                <a:spcPct val="30000"/>
              </a:spcBef>
            </a:pPr>
            <a:r>
              <a:rPr lang="en-US" sz="2000" smtClean="0"/>
              <a:t>Students should complete Chapter 3, “Assessment” after completing Chapter 3.</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p:nvPr>
        </p:nvSpPr>
        <p:spPr/>
        <p:txBody>
          <a:bodyPr>
            <a:normAutofit/>
          </a:bodyPr>
          <a:lstStyle/>
          <a:p>
            <a:pPr eaLnBrk="1" hangingPunct="1"/>
            <a:r>
              <a:rPr lang="en-US" smtClean="0"/>
              <a:t>Chapter 3: Additional Help</a:t>
            </a:r>
            <a:endParaRPr lang="en-US" dirty="0"/>
          </a:p>
        </p:txBody>
      </p:sp>
      <p:sp>
        <p:nvSpPr>
          <p:cNvPr id="20483" name="Rectangle 34"/>
          <p:cNvSpPr>
            <a:spLocks noGrp="1" noChangeArrowheads="1"/>
          </p:cNvSpPr>
          <p:nvPr>
            <p:ph idx="1"/>
          </p:nvPr>
        </p:nvSpPr>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dirty="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3: STP</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18639</TotalTime>
  <Pages>28</Pages>
  <Words>2609</Words>
  <Application>Microsoft Office PowerPoint</Application>
  <PresentationFormat>On-screen Show (4:3)</PresentationFormat>
  <Paragraphs>363</Paragraphs>
  <Slides>36</Slides>
  <Notes>35</Notes>
  <HiddenSlides>7</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36</vt:i4>
      </vt:variant>
    </vt:vector>
  </HeadingPairs>
  <TitlesOfParts>
    <vt:vector size="43" baseType="lpstr">
      <vt:lpstr>ＭＳ Ｐゴシック</vt:lpstr>
      <vt:lpstr>Arial</vt:lpstr>
      <vt:lpstr>calibri</vt:lpstr>
      <vt:lpstr>Courier New</vt:lpstr>
      <vt:lpstr>Wingdings</vt:lpstr>
      <vt:lpstr>PPT-TMPLT-WHT_C</vt:lpstr>
      <vt:lpstr>NetAcad-4F_PPT-WHT_060408</vt:lpstr>
      <vt:lpstr>Instructor Materials Chapter 3: STP</vt:lpstr>
      <vt:lpstr>Instructor Materials – Chapter 3 Planning Guide</vt:lpstr>
      <vt:lpstr>PowerPoint Presentation</vt:lpstr>
      <vt:lpstr>Chapter 3: Activities</vt:lpstr>
      <vt:lpstr>Chapter 3: Activities (cont.)</vt:lpstr>
      <vt:lpstr>Chapter 3: Assessment</vt:lpstr>
      <vt:lpstr>Chapter 3: Additional Help</vt:lpstr>
      <vt:lpstr>PowerPoint Presentation</vt:lpstr>
      <vt:lpstr>Chapter 3: STP</vt:lpstr>
      <vt:lpstr>Chapter 3- Sections &amp; Objectives</vt:lpstr>
      <vt:lpstr>3.1 Spanning Tree Concepts</vt:lpstr>
      <vt:lpstr>Spanning Tree Concepts Purpose of Spanning Tree</vt:lpstr>
      <vt:lpstr>Spanning Tree Concepts Purpose of Spanning Tree</vt:lpstr>
      <vt:lpstr>Spanning Tree Concepts STP Operation</vt:lpstr>
      <vt:lpstr>Spanning Tree Concepts STP Operation</vt:lpstr>
      <vt:lpstr>Spanning Tree Concepts STP Operation</vt:lpstr>
      <vt:lpstr>Spanning Tree Concepts STP Operation</vt:lpstr>
      <vt:lpstr>Spanning Tree Concepts STP Operation</vt:lpstr>
      <vt:lpstr>3.2 Varieties of Spanning Tree Protocols</vt:lpstr>
      <vt:lpstr>Varieties of Spanning Tree Protocols Overview</vt:lpstr>
      <vt:lpstr>Varieties of Spanning Tree Protocols PVST+</vt:lpstr>
      <vt:lpstr>Varieties of Spanning Tree Protocols Rapid PVST+</vt:lpstr>
      <vt:lpstr>Varieties of Spanning Tree Protocols Rapid PVST+</vt:lpstr>
      <vt:lpstr>3.3 Spanning Tree Configuration</vt:lpstr>
      <vt:lpstr>Spanning Tree Configuration PVST+ Configuration</vt:lpstr>
      <vt:lpstr>Spanning Tree Configuration PVST+ Configuration</vt:lpstr>
      <vt:lpstr>Spanning Tree Configuration PVST+ Configuration</vt:lpstr>
      <vt:lpstr>Spanning Tree Configuration Rapid PVST+ Configuration</vt:lpstr>
      <vt:lpstr>Spanning Tree Configuration STP Configuration Issues</vt:lpstr>
      <vt:lpstr>Spanning Tree Configuration STP Configuration Issues</vt:lpstr>
      <vt:lpstr>Spanning Tree Configuration STP Configuration Issues</vt:lpstr>
      <vt:lpstr>Spanning Tree Configuration Switch Stacking Concepts</vt:lpstr>
      <vt:lpstr>3.3 Chapter Summary</vt:lpstr>
      <vt:lpstr>Chapter Summary Summary</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470</cp:revision>
  <cp:lastPrinted>1999-01-27T00:54:54Z</cp:lastPrinted>
  <dcterms:created xsi:type="dcterms:W3CDTF">2016-09-09T13:31:30Z</dcterms:created>
  <dcterms:modified xsi:type="dcterms:W3CDTF">2017-06-05T18:46:16Z</dcterms:modified>
</cp:coreProperties>
</file>