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 id="2147483945" r:id="rId2"/>
  </p:sldMasterIdLst>
  <p:notesMasterIdLst>
    <p:notesMasterId r:id="rId37"/>
  </p:notesMasterIdLst>
  <p:handoutMasterIdLst>
    <p:handoutMasterId r:id="rId38"/>
  </p:handoutMasterIdLst>
  <p:sldIdLst>
    <p:sldId id="812" r:id="rId3"/>
    <p:sldId id="903" r:id="rId4"/>
    <p:sldId id="871" r:id="rId5"/>
    <p:sldId id="944" r:id="rId6"/>
    <p:sldId id="966" r:id="rId7"/>
    <p:sldId id="873" r:id="rId8"/>
    <p:sldId id="945" r:id="rId9"/>
    <p:sldId id="946" r:id="rId10"/>
    <p:sldId id="948" r:id="rId11"/>
    <p:sldId id="949" r:id="rId12"/>
    <p:sldId id="875" r:id="rId13"/>
    <p:sldId id="877" r:id="rId14"/>
    <p:sldId id="500" r:id="rId15"/>
    <p:sldId id="786" r:id="rId16"/>
    <p:sldId id="791" r:id="rId17"/>
    <p:sldId id="906" r:id="rId18"/>
    <p:sldId id="956" r:id="rId19"/>
    <p:sldId id="950" r:id="rId20"/>
    <p:sldId id="958" r:id="rId21"/>
    <p:sldId id="951" r:id="rId22"/>
    <p:sldId id="960" r:id="rId23"/>
    <p:sldId id="910" r:id="rId24"/>
    <p:sldId id="923" r:id="rId25"/>
    <p:sldId id="962" r:id="rId26"/>
    <p:sldId id="963" r:id="rId27"/>
    <p:sldId id="964" r:id="rId28"/>
    <p:sldId id="965" r:id="rId29"/>
    <p:sldId id="955" r:id="rId30"/>
    <p:sldId id="954" r:id="rId31"/>
    <p:sldId id="927" r:id="rId32"/>
    <p:sldId id="883" r:id="rId33"/>
    <p:sldId id="943" r:id="rId34"/>
    <p:sldId id="884" r:id="rId35"/>
    <p:sldId id="885" r:id="rId36"/>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ne Gibbons" initials="JG" lastIdx="12" clrIdx="0"/>
  <p:cmAuthor id="1" name="Rodrigo Floriano" initials="RF"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0C4"/>
    <a:srgbClr val="678DC5"/>
    <a:srgbClr val="3E67A4"/>
    <a:srgbClr val="3E8DC5"/>
    <a:srgbClr val="5F5F65"/>
    <a:srgbClr val="7E7E86"/>
    <a:srgbClr val="FFFFFF"/>
    <a:srgbClr val="8E8E9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59" autoAdjust="0"/>
    <p:restoredTop sz="89277" autoAdjust="0"/>
  </p:normalViewPr>
  <p:slideViewPr>
    <p:cSldViewPr snapToGrid="0">
      <p:cViewPr varScale="1">
        <p:scale>
          <a:sx n="76" d="100"/>
          <a:sy n="76" d="100"/>
        </p:scale>
        <p:origin x="1447" y="36"/>
      </p:cViewPr>
      <p:guideLst>
        <p:guide orient="horz" pos="2160"/>
        <p:guide pos="2880"/>
      </p:guideLst>
    </p:cSldViewPr>
  </p:slideViewPr>
  <p:outlineViewPr>
    <p:cViewPr>
      <p:scale>
        <a:sx n="33" d="100"/>
        <a:sy n="33" d="100"/>
      </p:scale>
      <p:origin x="0" y="5022"/>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Lst>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_rels/viewProps.xml.rels><?xml version="1.0" encoding="UTF-8" standalone="yes"?>
<Relationships xmlns="http://schemas.openxmlformats.org/package/2006/relationships"><Relationship Id="rId8" Type="http://schemas.openxmlformats.org/officeDocument/2006/relationships/slide" Target="slides/slide24.xml"/><Relationship Id="rId13" Type="http://schemas.openxmlformats.org/officeDocument/2006/relationships/slide" Target="slides/slide29.xml"/><Relationship Id="rId3" Type="http://schemas.openxmlformats.org/officeDocument/2006/relationships/slide" Target="slides/slide18.xml"/><Relationship Id="rId7" Type="http://schemas.openxmlformats.org/officeDocument/2006/relationships/slide" Target="slides/slide23.xml"/><Relationship Id="rId12" Type="http://schemas.openxmlformats.org/officeDocument/2006/relationships/slide" Target="slides/slide28.xml"/><Relationship Id="rId2" Type="http://schemas.openxmlformats.org/officeDocument/2006/relationships/slide" Target="slides/slide17.xml"/><Relationship Id="rId1" Type="http://schemas.openxmlformats.org/officeDocument/2006/relationships/slide" Target="slides/slide16.xml"/><Relationship Id="rId6" Type="http://schemas.openxmlformats.org/officeDocument/2006/relationships/slide" Target="slides/slide21.xml"/><Relationship Id="rId11" Type="http://schemas.openxmlformats.org/officeDocument/2006/relationships/slide" Target="slides/slide27.xml"/><Relationship Id="rId5" Type="http://schemas.openxmlformats.org/officeDocument/2006/relationships/slide" Target="slides/slide20.xml"/><Relationship Id="rId15" Type="http://schemas.openxmlformats.org/officeDocument/2006/relationships/slide" Target="slides/slide32.xml"/><Relationship Id="rId10" Type="http://schemas.openxmlformats.org/officeDocument/2006/relationships/slide" Target="slides/slide26.xml"/><Relationship Id="rId4" Type="http://schemas.openxmlformats.org/officeDocument/2006/relationships/slide" Target="slides/slide19.xml"/><Relationship Id="rId9" Type="http://schemas.openxmlformats.org/officeDocument/2006/relationships/slide" Target="slides/slide25.xml"/><Relationship Id="rId14" Type="http://schemas.openxmlformats.org/officeDocument/2006/relationships/slide" Target="slides/slide3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1"/>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5123" name="Rectangle 12"/>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5124"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125" name="Rectangle 14"/>
          <p:cNvSpPr>
            <a:spLocks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p>
            <a:pPr algn="r" defTabSz="903288">
              <a:lnSpc>
                <a:spcPct val="100000"/>
              </a:lnSpc>
            </a:pPr>
            <a:fld id="{22244E67-557B-7741-B9F5-F61AA18495DF}" type="slidenum">
              <a:rPr lang="en-US" sz="800"/>
              <a:pPr algn="r" defTabSz="903288">
                <a:lnSpc>
                  <a:spcPct val="100000"/>
                </a:lnSpc>
              </a:pPr>
              <a:t>‹#›</a:t>
            </a:fld>
            <a:endParaRPr lang="en-US" sz="800"/>
          </a:p>
        </p:txBody>
      </p:sp>
    </p:spTree>
    <p:extLst>
      <p:ext uri="{BB962C8B-B14F-4D97-AF65-F5344CB8AC3E}">
        <p14:creationId xmlns:p14="http://schemas.microsoft.com/office/powerpoint/2010/main" val="21810151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8"/>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147" name="Rectangle 9"/>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6148"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smtClean="0">
                <a:cs typeface="+mn-cs"/>
              </a:defRPr>
            </a:lvl1pPr>
          </a:lstStyle>
          <a:p>
            <a:pPr>
              <a:defRPr/>
            </a:pPr>
            <a:fld id="{F4CE0E46-7F05-B940-8356-5580BE265E49}" type="slidenum">
              <a:rPr lang="en-US"/>
              <a:pPr>
                <a:defRPr/>
              </a:pPr>
              <a:t>‹#›</a:t>
            </a:fld>
            <a:endParaRPr lang="en-US"/>
          </a:p>
        </p:txBody>
      </p:sp>
      <p:sp>
        <p:nvSpPr>
          <p:cNvPr id="6150"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a:t>Body Text</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626460584"/>
      </p:ext>
    </p:extLst>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ＭＳ Ｐゴシック" charset="0"/>
        <a:cs typeface="ＭＳ Ｐゴシック" charset="0"/>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1</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Scaling</a:t>
            </a:r>
            <a:r>
              <a:rPr lang="en-US" b="0" baseline="0" dirty="0"/>
              <a:t> Networks</a:t>
            </a:r>
            <a:endParaRPr lang="en-US" b="0" dirty="0"/>
          </a:p>
          <a:p>
            <a:pPr>
              <a:buFontTx/>
              <a:buNone/>
            </a:pPr>
            <a:r>
              <a:rPr lang="en-US" sz="1300" b="0" dirty="0"/>
              <a:t>Chapter 10: OSPF Tuning and Troubleshooting</a:t>
            </a:r>
            <a:endParaRPr lang="en-GB" b="0" dirty="0"/>
          </a:p>
        </p:txBody>
      </p:sp>
    </p:spTree>
    <p:extLst>
      <p:ext uri="{BB962C8B-B14F-4D97-AF65-F5344CB8AC3E}">
        <p14:creationId xmlns:p14="http://schemas.microsoft.com/office/powerpoint/2010/main" val="33972705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94095214-0CF9-44BB-98A1-063DD577EC5B}" type="slidenum">
              <a:rPr lang="en-US" sz="800" b="0"/>
              <a:pPr algn="r"/>
              <a:t>10</a:t>
            </a:fld>
            <a:endParaRPr lang="en-US" sz="800" b="0" dirty="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3792928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5F7D0146-1035-4865-8A5B-0B1E8578604B}" type="slidenum">
              <a:rPr lang="en-US" sz="800" b="0">
                <a:ea typeface="ＭＳ Ｐゴシック" pitchFamily="34" charset="-128"/>
              </a:rPr>
              <a:pPr algn="r"/>
              <a:t>11</a:t>
            </a:fld>
            <a:endParaRPr lang="en-US" sz="800" b="0">
              <a:ea typeface="ＭＳ Ｐゴシック" pitchFamily="34" charset="-128"/>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26352797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Slide Number Placeholder 3"/>
          <p:cNvSpPr>
            <a:spLocks noGrp="1"/>
          </p:cNvSpPr>
          <p:nvPr>
            <p:ph type="sldNum" sz="quarter" idx="5"/>
          </p:nvPr>
        </p:nvSpPr>
        <p:spPr/>
        <p:txBody>
          <a:bodyPr/>
          <a:lstStyle/>
          <a:p>
            <a:pPr>
              <a:defRPr/>
            </a:pPr>
            <a:fld id="{B8CB16DC-A265-4634-B8FE-A98AE8199390}" type="slidenum">
              <a:rPr lang="en-US" smtClean="0"/>
              <a:pPr>
                <a:defRPr/>
              </a:pPr>
              <a:t>12</a:t>
            </a:fld>
            <a:endParaRPr lang="en-US"/>
          </a:p>
        </p:txBody>
      </p:sp>
    </p:spTree>
    <p:extLst>
      <p:ext uri="{BB962C8B-B14F-4D97-AF65-F5344CB8AC3E}">
        <p14:creationId xmlns:p14="http://schemas.microsoft.com/office/powerpoint/2010/main" val="12503892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13</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Scaling Networks</a:t>
            </a:r>
          </a:p>
          <a:p>
            <a:pPr>
              <a:buFontTx/>
              <a:buNone/>
            </a:pPr>
            <a:r>
              <a:rPr lang="en-US" sz="1200" b="0" dirty="0"/>
              <a:t>Chapter 10: OSPF Tuning and Troubleshooting</a:t>
            </a:r>
            <a:endParaRPr lang="en-GB" b="0" dirty="0"/>
          </a:p>
        </p:txBody>
      </p:sp>
    </p:spTree>
    <p:extLst>
      <p:ext uri="{BB962C8B-B14F-4D97-AF65-F5344CB8AC3E}">
        <p14:creationId xmlns:p14="http://schemas.microsoft.com/office/powerpoint/2010/main" val="4769437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14</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7238055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15</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Scaling Networks</a:t>
            </a:r>
          </a:p>
          <a:p>
            <a:pPr>
              <a:buFontTx/>
              <a:buNone/>
            </a:pPr>
            <a:r>
              <a:rPr lang="en-US" sz="1200" b="0" dirty="0"/>
              <a:t>Chapter 10: OSPF Tuning and Troubleshooting</a:t>
            </a:r>
            <a:endParaRPr lang="en-GB" b="0" dirty="0"/>
          </a:p>
        </p:txBody>
      </p:sp>
    </p:spTree>
    <p:extLst>
      <p:ext uri="{BB962C8B-B14F-4D97-AF65-F5344CB8AC3E}">
        <p14:creationId xmlns:p14="http://schemas.microsoft.com/office/powerpoint/2010/main" val="28677331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buNone/>
            </a:pPr>
            <a:r>
              <a:rPr lang="en-US" sz="1200" kern="1200" dirty="0">
                <a:solidFill>
                  <a:schemeClr val="tx1"/>
                </a:solidFill>
                <a:latin typeface="Arial" charset="0"/>
                <a:ea typeface="ＭＳ Ｐゴシック" charset="0"/>
                <a:cs typeface="ＭＳ Ｐゴシック" charset="0"/>
              </a:rPr>
              <a:t>10.1</a:t>
            </a:r>
            <a:r>
              <a:rPr lang="en-US" sz="1200" kern="1200" baseline="0" dirty="0">
                <a:solidFill>
                  <a:schemeClr val="tx1"/>
                </a:solidFill>
                <a:latin typeface="Arial" charset="0"/>
                <a:ea typeface="ＭＳ Ｐゴシック" charset="0"/>
                <a:cs typeface="ＭＳ Ｐゴシック" charset="0"/>
              </a:rPr>
              <a:t> – </a:t>
            </a:r>
            <a:r>
              <a:rPr lang="en-US" dirty="0"/>
              <a:t>Advanced Single-Area OSPF Configurations</a:t>
            </a:r>
          </a:p>
          <a:p>
            <a:pPr>
              <a:lnSpc>
                <a:spcPct val="80000"/>
              </a:lnSpc>
              <a:buFontTx/>
              <a:buNone/>
            </a:pPr>
            <a:r>
              <a:rPr lang="en-US" dirty="0">
                <a:latin typeface="Arial" charset="0"/>
              </a:rPr>
              <a:t>10.1.1 –</a:t>
            </a:r>
            <a:r>
              <a:rPr lang="en-US" baseline="0" dirty="0">
                <a:latin typeface="Arial" charset="0"/>
              </a:rPr>
              <a:t> OSPF in </a:t>
            </a:r>
            <a:r>
              <a:rPr lang="en-US" baseline="0" dirty="0" err="1">
                <a:latin typeface="Arial" charset="0"/>
              </a:rPr>
              <a:t>Multiaccess</a:t>
            </a:r>
            <a:r>
              <a:rPr lang="en-US" baseline="0" dirty="0">
                <a:latin typeface="Arial" charset="0"/>
              </a:rPr>
              <a:t> Networks</a:t>
            </a:r>
            <a:endParaRPr lang="en-US" dirty="0"/>
          </a:p>
        </p:txBody>
      </p:sp>
    </p:spTree>
    <p:extLst>
      <p:ext uri="{BB962C8B-B14F-4D97-AF65-F5344CB8AC3E}">
        <p14:creationId xmlns:p14="http://schemas.microsoft.com/office/powerpoint/2010/main" val="19575632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10.1</a:t>
            </a:r>
            <a:r>
              <a:rPr lang="en-US" sz="1200" kern="1200" baseline="0" dirty="0">
                <a:solidFill>
                  <a:schemeClr val="tx1"/>
                </a:solidFill>
                <a:latin typeface="Arial" charset="0"/>
                <a:ea typeface="ＭＳ Ｐゴシック" charset="0"/>
                <a:cs typeface="ＭＳ Ｐゴシック" charset="0"/>
              </a:rPr>
              <a:t> – </a:t>
            </a:r>
            <a:r>
              <a:rPr lang="en-US" sz="1200" dirty="0"/>
              <a:t>Advanced Single-Area OSPF Configurations</a:t>
            </a:r>
          </a:p>
          <a:p>
            <a:pPr>
              <a:lnSpc>
                <a:spcPct val="80000"/>
              </a:lnSpc>
              <a:buFontTx/>
              <a:buNone/>
            </a:pPr>
            <a:r>
              <a:rPr lang="en-US" dirty="0">
                <a:latin typeface="Arial" charset="0"/>
              </a:rPr>
              <a:t>10.1.1 –</a:t>
            </a:r>
            <a:r>
              <a:rPr lang="en-US" baseline="0" dirty="0">
                <a:latin typeface="Arial" charset="0"/>
              </a:rPr>
              <a:t> OSPF in </a:t>
            </a:r>
            <a:r>
              <a:rPr lang="en-US" baseline="0" dirty="0" err="1">
                <a:latin typeface="Arial" charset="0"/>
              </a:rPr>
              <a:t>Multiaccess</a:t>
            </a:r>
            <a:r>
              <a:rPr lang="en-US" baseline="0" dirty="0">
                <a:latin typeface="Arial" charset="0"/>
              </a:rPr>
              <a:t> Networks (Cont.)</a:t>
            </a:r>
            <a:endParaRPr lang="en-US" dirty="0"/>
          </a:p>
        </p:txBody>
      </p:sp>
    </p:spTree>
    <p:extLst>
      <p:ext uri="{BB962C8B-B14F-4D97-AF65-F5344CB8AC3E}">
        <p14:creationId xmlns:p14="http://schemas.microsoft.com/office/powerpoint/2010/main" val="12771997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10.1</a:t>
            </a:r>
            <a:r>
              <a:rPr lang="en-US" sz="1200" kern="1200" baseline="0" dirty="0">
                <a:solidFill>
                  <a:schemeClr val="tx1"/>
                </a:solidFill>
                <a:latin typeface="Arial" charset="0"/>
                <a:ea typeface="ＭＳ Ｐゴシック" charset="0"/>
                <a:cs typeface="ＭＳ Ｐゴシック" charset="0"/>
              </a:rPr>
              <a:t> – </a:t>
            </a:r>
            <a:r>
              <a:rPr lang="en-US" sz="1200" dirty="0"/>
              <a:t>Advanced Single-Area OSPF Configurations</a:t>
            </a:r>
          </a:p>
          <a:p>
            <a:pPr>
              <a:lnSpc>
                <a:spcPct val="80000"/>
              </a:lnSpc>
              <a:buFontTx/>
              <a:buNone/>
            </a:pPr>
            <a:r>
              <a:rPr lang="en-US" dirty="0">
                <a:latin typeface="Arial" charset="0"/>
              </a:rPr>
              <a:t>10.1.2</a:t>
            </a:r>
            <a:r>
              <a:rPr lang="en-US" baseline="0" dirty="0">
                <a:latin typeface="Arial" charset="0"/>
              </a:rPr>
              <a:t> – Default Route Propagation</a:t>
            </a:r>
            <a:endParaRPr lang="en-US" dirty="0"/>
          </a:p>
        </p:txBody>
      </p:sp>
    </p:spTree>
    <p:extLst>
      <p:ext uri="{BB962C8B-B14F-4D97-AF65-F5344CB8AC3E}">
        <p14:creationId xmlns:p14="http://schemas.microsoft.com/office/powerpoint/2010/main" val="41816971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10.1</a:t>
            </a:r>
            <a:r>
              <a:rPr lang="en-US" sz="1200" kern="1200" baseline="0" dirty="0">
                <a:solidFill>
                  <a:schemeClr val="tx1"/>
                </a:solidFill>
                <a:latin typeface="Arial" charset="0"/>
                <a:ea typeface="ＭＳ Ｐゴシック" charset="0"/>
                <a:cs typeface="ＭＳ Ｐゴシック" charset="0"/>
              </a:rPr>
              <a:t> – </a:t>
            </a:r>
            <a:r>
              <a:rPr lang="en-US" sz="1200" dirty="0"/>
              <a:t>Advanced Single-Area OSPF Configurations</a:t>
            </a:r>
          </a:p>
          <a:p>
            <a:pPr>
              <a:lnSpc>
                <a:spcPct val="80000"/>
              </a:lnSpc>
              <a:buFontTx/>
              <a:buNone/>
            </a:pPr>
            <a:r>
              <a:rPr lang="en-US" dirty="0">
                <a:latin typeface="Arial" charset="0"/>
              </a:rPr>
              <a:t>10.1.2</a:t>
            </a:r>
            <a:r>
              <a:rPr lang="en-US" baseline="0" dirty="0">
                <a:latin typeface="Arial" charset="0"/>
              </a:rPr>
              <a:t> – Default Route Propagation (Cont.)</a:t>
            </a:r>
            <a:endParaRPr lang="en-US" dirty="0"/>
          </a:p>
        </p:txBody>
      </p:sp>
    </p:spTree>
    <p:extLst>
      <p:ext uri="{BB962C8B-B14F-4D97-AF65-F5344CB8AC3E}">
        <p14:creationId xmlns:p14="http://schemas.microsoft.com/office/powerpoint/2010/main" val="11382172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34016389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20</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10.1</a:t>
            </a:r>
            <a:r>
              <a:rPr lang="en-US" sz="1200" kern="1200" baseline="0" dirty="0">
                <a:solidFill>
                  <a:schemeClr val="tx1"/>
                </a:solidFill>
                <a:latin typeface="Arial" charset="0"/>
                <a:ea typeface="ＭＳ Ｐゴシック" charset="0"/>
                <a:cs typeface="ＭＳ Ｐゴシック" charset="0"/>
              </a:rPr>
              <a:t> – </a:t>
            </a:r>
            <a:r>
              <a:rPr lang="en-US" sz="1200" dirty="0"/>
              <a:t>Advanced Single-Area OSPF Configurations</a:t>
            </a:r>
          </a:p>
          <a:p>
            <a:pPr>
              <a:lnSpc>
                <a:spcPct val="80000"/>
              </a:lnSpc>
              <a:buFontTx/>
              <a:buNone/>
            </a:pPr>
            <a:r>
              <a:rPr lang="en-US" dirty="0">
                <a:latin typeface="Arial" charset="0"/>
              </a:rPr>
              <a:t>10.1.3 - Fine-tuning OSPF Interfaces</a:t>
            </a:r>
            <a:endParaRPr lang="en-US" dirty="0"/>
          </a:p>
        </p:txBody>
      </p:sp>
    </p:spTree>
    <p:extLst>
      <p:ext uri="{BB962C8B-B14F-4D97-AF65-F5344CB8AC3E}">
        <p14:creationId xmlns:p14="http://schemas.microsoft.com/office/powerpoint/2010/main" val="12363805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10.1</a:t>
            </a:r>
            <a:r>
              <a:rPr lang="en-US" sz="1200" kern="1200" baseline="0" dirty="0">
                <a:solidFill>
                  <a:schemeClr val="tx1"/>
                </a:solidFill>
                <a:latin typeface="Arial" charset="0"/>
                <a:ea typeface="ＭＳ Ｐゴシック" charset="0"/>
                <a:cs typeface="ＭＳ Ｐゴシック" charset="0"/>
              </a:rPr>
              <a:t> – </a:t>
            </a:r>
            <a:r>
              <a:rPr lang="en-US" sz="1200" dirty="0"/>
              <a:t>Advanced Single-Area OSPF Configurations</a:t>
            </a:r>
          </a:p>
          <a:p>
            <a:pPr>
              <a:lnSpc>
                <a:spcPct val="80000"/>
              </a:lnSpc>
              <a:buFontTx/>
              <a:buNone/>
            </a:pPr>
            <a:r>
              <a:rPr lang="en-US" dirty="0">
                <a:latin typeface="Arial" charset="0"/>
              </a:rPr>
              <a:t>10.1.3 - Fine-tuning OSPF Interfaces (Cont.)</a:t>
            </a:r>
            <a:endParaRPr lang="en-US" dirty="0"/>
          </a:p>
        </p:txBody>
      </p:sp>
    </p:spTree>
    <p:extLst>
      <p:ext uri="{BB962C8B-B14F-4D97-AF65-F5344CB8AC3E}">
        <p14:creationId xmlns:p14="http://schemas.microsoft.com/office/powerpoint/2010/main" val="40618231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22</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Scaling Networks</a:t>
            </a:r>
          </a:p>
          <a:p>
            <a:pPr>
              <a:buFontTx/>
              <a:buNone/>
            </a:pPr>
            <a:r>
              <a:rPr lang="en-US" sz="1200" b="0" dirty="0"/>
              <a:t>Chapter 10: OSPF Tuning and Troubleshooting</a:t>
            </a:r>
            <a:endParaRPr lang="en-GB" b="0" dirty="0"/>
          </a:p>
        </p:txBody>
      </p:sp>
    </p:spTree>
    <p:extLst>
      <p:ext uri="{BB962C8B-B14F-4D97-AF65-F5344CB8AC3E}">
        <p14:creationId xmlns:p14="http://schemas.microsoft.com/office/powerpoint/2010/main" val="546149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10.2 </a:t>
            </a:r>
            <a:r>
              <a:rPr lang="en-US" sz="1200" dirty="0"/>
              <a:t>Troubleshooting Single-Area OSPF Implementations</a:t>
            </a:r>
          </a:p>
          <a:p>
            <a:pPr>
              <a:lnSpc>
                <a:spcPct val="80000"/>
              </a:lnSpc>
              <a:buFontTx/>
              <a:buNone/>
            </a:pPr>
            <a:r>
              <a:rPr lang="en-US" dirty="0">
                <a:latin typeface="Arial" charset="0"/>
              </a:rPr>
              <a:t>10.2.1 –</a:t>
            </a:r>
            <a:r>
              <a:rPr lang="en-US" baseline="0" dirty="0">
                <a:latin typeface="Arial" charset="0"/>
              </a:rPr>
              <a:t> </a:t>
            </a:r>
            <a:r>
              <a:rPr lang="en-US" sz="1200" kern="1200" dirty="0">
                <a:solidFill>
                  <a:schemeClr val="tx1"/>
                </a:solidFill>
                <a:latin typeface="Arial" charset="0"/>
                <a:ea typeface="ＭＳ Ｐゴシック" charset="0"/>
                <a:cs typeface="ＭＳ Ｐゴシック" charset="0"/>
              </a:rPr>
              <a:t>Components of Troubleshooting Single-Area OSPF</a:t>
            </a:r>
          </a:p>
        </p:txBody>
      </p:sp>
    </p:spTree>
    <p:extLst>
      <p:ext uri="{BB962C8B-B14F-4D97-AF65-F5344CB8AC3E}">
        <p14:creationId xmlns:p14="http://schemas.microsoft.com/office/powerpoint/2010/main" val="33882386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10.2 - </a:t>
            </a:r>
            <a:r>
              <a:rPr lang="en-US" sz="1200" dirty="0"/>
              <a:t>Troubleshooting Single-Area OSPF Implementations</a:t>
            </a:r>
          </a:p>
          <a:p>
            <a:pPr>
              <a:lnSpc>
                <a:spcPct val="80000"/>
              </a:lnSpc>
              <a:buFontTx/>
              <a:buNone/>
            </a:pPr>
            <a:r>
              <a:rPr lang="en-US" dirty="0">
                <a:latin typeface="Arial" charset="0"/>
              </a:rPr>
              <a:t>10.2.1 –</a:t>
            </a:r>
            <a:r>
              <a:rPr lang="en-US" baseline="0" dirty="0">
                <a:latin typeface="Arial" charset="0"/>
              </a:rPr>
              <a:t> </a:t>
            </a:r>
            <a:r>
              <a:rPr lang="en-US" sz="1200" kern="1200" dirty="0">
                <a:solidFill>
                  <a:schemeClr val="tx1"/>
                </a:solidFill>
                <a:latin typeface="Arial" charset="0"/>
                <a:ea typeface="ＭＳ Ｐゴシック" charset="0"/>
                <a:cs typeface="ＭＳ Ｐゴシック" charset="0"/>
              </a:rPr>
              <a:t>Components of Troubleshooting Single-Area OSPF (Cont.)</a:t>
            </a:r>
          </a:p>
        </p:txBody>
      </p:sp>
    </p:spTree>
    <p:extLst>
      <p:ext uri="{BB962C8B-B14F-4D97-AF65-F5344CB8AC3E}">
        <p14:creationId xmlns:p14="http://schemas.microsoft.com/office/powerpoint/2010/main" val="30307365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25</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10.2 - </a:t>
            </a:r>
            <a:r>
              <a:rPr lang="en-US" sz="1200" dirty="0"/>
              <a:t>Troubleshooting Single-Area OSPF Implementations</a:t>
            </a:r>
          </a:p>
          <a:p>
            <a:pPr>
              <a:lnSpc>
                <a:spcPct val="80000"/>
              </a:lnSpc>
              <a:buFontTx/>
              <a:buNone/>
            </a:pPr>
            <a:r>
              <a:rPr lang="en-US" dirty="0">
                <a:latin typeface="Arial" charset="0"/>
              </a:rPr>
              <a:t>10.2.1 –</a:t>
            </a:r>
            <a:r>
              <a:rPr lang="en-US" baseline="0" dirty="0">
                <a:latin typeface="Arial" charset="0"/>
              </a:rPr>
              <a:t> </a:t>
            </a:r>
            <a:r>
              <a:rPr lang="en-US" sz="1200" kern="1200" dirty="0">
                <a:solidFill>
                  <a:schemeClr val="tx1"/>
                </a:solidFill>
                <a:latin typeface="Arial" charset="0"/>
                <a:ea typeface="ＭＳ Ｐゴシック" charset="0"/>
                <a:cs typeface="ＭＳ Ｐゴシック" charset="0"/>
              </a:rPr>
              <a:t>Components of Troubleshooting Single-Area OSPF (Cont.)</a:t>
            </a:r>
          </a:p>
        </p:txBody>
      </p:sp>
    </p:spTree>
    <p:extLst>
      <p:ext uri="{BB962C8B-B14F-4D97-AF65-F5344CB8AC3E}">
        <p14:creationId xmlns:p14="http://schemas.microsoft.com/office/powerpoint/2010/main" val="28284902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10.2 </a:t>
            </a:r>
            <a:r>
              <a:rPr lang="en-US" sz="1200" dirty="0"/>
              <a:t>Troubleshooting Single-Area OSPF Implementations</a:t>
            </a:r>
          </a:p>
          <a:p>
            <a:pPr>
              <a:lnSpc>
                <a:spcPct val="80000"/>
              </a:lnSpc>
              <a:buFontTx/>
              <a:buNone/>
            </a:pPr>
            <a:r>
              <a:rPr lang="en-US" dirty="0">
                <a:latin typeface="Arial" charset="0"/>
              </a:rPr>
              <a:t>10.2.2 –</a:t>
            </a:r>
            <a:r>
              <a:rPr lang="en-US" baseline="0" dirty="0">
                <a:latin typeface="Arial" charset="0"/>
              </a:rPr>
              <a:t> </a:t>
            </a:r>
            <a:r>
              <a:rPr lang="en-US" sz="1200" kern="1200" dirty="0">
                <a:solidFill>
                  <a:schemeClr val="tx1"/>
                </a:solidFill>
                <a:latin typeface="Arial" charset="0"/>
                <a:ea typeface="ＭＳ Ｐゴシック" charset="0"/>
                <a:cs typeface="ＭＳ Ｐゴシック" charset="0"/>
              </a:rPr>
              <a:t>Troubleshoot</a:t>
            </a:r>
            <a:r>
              <a:rPr lang="en-US" sz="1200" kern="1200" baseline="0" dirty="0">
                <a:solidFill>
                  <a:schemeClr val="tx1"/>
                </a:solidFill>
                <a:latin typeface="Arial" charset="0"/>
                <a:ea typeface="ＭＳ Ｐゴシック" charset="0"/>
                <a:cs typeface="ＭＳ Ｐゴシック" charset="0"/>
              </a:rPr>
              <a:t> Single-Area OSPFv2 Routing Issues</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37796867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10.2 </a:t>
            </a:r>
            <a:r>
              <a:rPr lang="en-US" sz="1200" dirty="0"/>
              <a:t>Troubleshooting Single-Area OSPF Implementations</a:t>
            </a:r>
          </a:p>
          <a:p>
            <a:pPr>
              <a:lnSpc>
                <a:spcPct val="80000"/>
              </a:lnSpc>
              <a:buFontTx/>
              <a:buNone/>
            </a:pPr>
            <a:r>
              <a:rPr lang="en-US" dirty="0">
                <a:latin typeface="Arial" charset="0"/>
              </a:rPr>
              <a:t>10.2.2 –</a:t>
            </a:r>
            <a:r>
              <a:rPr lang="en-US" baseline="0" dirty="0">
                <a:latin typeface="Arial" charset="0"/>
              </a:rPr>
              <a:t> </a:t>
            </a:r>
            <a:r>
              <a:rPr lang="en-US" sz="1200" kern="1200" dirty="0">
                <a:solidFill>
                  <a:schemeClr val="tx1"/>
                </a:solidFill>
                <a:latin typeface="Arial" charset="0"/>
                <a:ea typeface="ＭＳ Ｐゴシック" charset="0"/>
                <a:cs typeface="ＭＳ Ｐゴシック" charset="0"/>
              </a:rPr>
              <a:t>Troubleshoot</a:t>
            </a:r>
            <a:r>
              <a:rPr lang="en-US" sz="1200" kern="1200" baseline="0" dirty="0">
                <a:solidFill>
                  <a:schemeClr val="tx1"/>
                </a:solidFill>
                <a:latin typeface="Arial" charset="0"/>
                <a:ea typeface="ＭＳ Ｐゴシック" charset="0"/>
                <a:cs typeface="ＭＳ Ｐゴシック" charset="0"/>
              </a:rPr>
              <a:t> Single-Area OSPFv2 Routing Issues (Cont.)</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400161957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10.2 - </a:t>
            </a:r>
            <a:r>
              <a:rPr lang="en-US" sz="1200" dirty="0"/>
              <a:t>Troubleshooting Single-Area OSPF Implementations</a:t>
            </a:r>
          </a:p>
          <a:p>
            <a:pPr>
              <a:lnSpc>
                <a:spcPct val="80000"/>
              </a:lnSpc>
              <a:buFontTx/>
              <a:buNone/>
            </a:pPr>
            <a:r>
              <a:rPr lang="en-US" dirty="0">
                <a:latin typeface="Arial" charset="0"/>
              </a:rPr>
              <a:t>10.2.3 –</a:t>
            </a:r>
            <a:r>
              <a:rPr lang="en-US" baseline="0" dirty="0">
                <a:latin typeface="Arial" charset="0"/>
              </a:rPr>
              <a:t> </a:t>
            </a:r>
            <a:r>
              <a:rPr lang="en-US" sz="1200" kern="1200" dirty="0">
                <a:solidFill>
                  <a:schemeClr val="tx1"/>
                </a:solidFill>
                <a:latin typeface="Arial" charset="0"/>
                <a:ea typeface="ＭＳ Ｐゴシック" charset="0"/>
                <a:cs typeface="ＭＳ Ｐゴシック" charset="0"/>
              </a:rPr>
              <a:t>Troubleshoot</a:t>
            </a:r>
            <a:r>
              <a:rPr lang="en-US" sz="1200" kern="1200" baseline="0" dirty="0">
                <a:solidFill>
                  <a:schemeClr val="tx1"/>
                </a:solidFill>
                <a:latin typeface="Arial" charset="0"/>
                <a:ea typeface="ＭＳ Ｐゴシック" charset="0"/>
                <a:cs typeface="ＭＳ Ｐゴシック" charset="0"/>
              </a:rPr>
              <a:t> Single-Area OSPFv3 Routing Issues</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76177760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dirty="0"/>
              <a:t>10.2 - Troubleshooting Single-Area OSPF Implementations</a:t>
            </a:r>
          </a:p>
          <a:p>
            <a:pPr>
              <a:lnSpc>
                <a:spcPct val="80000"/>
              </a:lnSpc>
              <a:buFontTx/>
              <a:buNone/>
            </a:pPr>
            <a:r>
              <a:rPr lang="en-US" dirty="0">
                <a:latin typeface="Arial" charset="0"/>
              </a:rPr>
              <a:t>10.2.4 - Troubleshoot Multiarea OSPFv2 and OSPFv3</a:t>
            </a: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30219387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1"/>
          <p:cNvSpPr>
            <a:spLocks noGrp="1" noChangeArrowheads="1"/>
          </p:cNvSpPr>
          <p:nvPr>
            <p:ph type="sldNum" sz="quarter" idx="5"/>
          </p:nvPr>
        </p:nvSpPr>
        <p:spPr/>
        <p:txBody>
          <a:bodyPr/>
          <a:lstStyle/>
          <a:p>
            <a:pPr>
              <a:defRPr/>
            </a:pPr>
            <a:fld id="{D897EDCD-494B-463B-94F5-50E6B57D71C3}" type="slidenum">
              <a:rPr lang="en-US" smtClean="0"/>
              <a:pPr>
                <a:defRPr/>
              </a:pPr>
              <a:t>3</a:t>
            </a:fld>
            <a:endParaRPr lang="en-US"/>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gn="l" defTabSz="814388">
              <a:lnSpc>
                <a:spcPct val="90000"/>
              </a:lnSpc>
              <a:buNone/>
              <a:defRPr/>
            </a:pPr>
            <a:r>
              <a:rPr lang="en-US" sz="800" b="0" kern="0" dirty="0">
                <a:solidFill>
                  <a:schemeClr val="bg1"/>
                </a:solidFill>
                <a:latin typeface="Arial" charset="0"/>
                <a:ea typeface="ＭＳ Ｐゴシック" charset="0"/>
                <a:cs typeface="ＭＳ Ｐゴシック" charset="0"/>
              </a:rPr>
              <a:t>Course Planning Guide</a:t>
            </a:r>
          </a:p>
          <a:p>
            <a:pPr marL="0" indent="0" algn="l" defTabSz="814388">
              <a:lnSpc>
                <a:spcPct val="90000"/>
              </a:lnSpc>
              <a:buNone/>
              <a:defRPr/>
            </a:pPr>
            <a:r>
              <a:rPr lang="en-US" b="0" dirty="0">
                <a:solidFill>
                  <a:schemeClr val="bg1"/>
                </a:solidFill>
                <a:latin typeface="Arial" pitchFamily="34" charset="0"/>
                <a:cs typeface="Arial" pitchFamily="34" charset="0"/>
              </a:rPr>
              <a:t>Chapter 10: OSPF Tuning and Troubleshooting</a:t>
            </a:r>
            <a:endParaRPr lang="en-GB" dirty="0"/>
          </a:p>
        </p:txBody>
      </p:sp>
    </p:spTree>
    <p:extLst>
      <p:ext uri="{BB962C8B-B14F-4D97-AF65-F5344CB8AC3E}">
        <p14:creationId xmlns:p14="http://schemas.microsoft.com/office/powerpoint/2010/main" val="5518852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30</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Scaling</a:t>
            </a:r>
            <a:r>
              <a:rPr lang="en-US" b="0" baseline="0" dirty="0"/>
              <a:t> Networks</a:t>
            </a:r>
            <a:endParaRPr lang="en-US" b="0" dirty="0"/>
          </a:p>
          <a:p>
            <a:pPr>
              <a:buFontTx/>
              <a:buNone/>
            </a:pPr>
            <a:r>
              <a:rPr lang="en-US" sz="1300" b="0" dirty="0"/>
              <a:t>Chapter 10: OSPF Tuning and Troubleshooting</a:t>
            </a:r>
            <a:endParaRPr lang="en-GB" b="0" dirty="0"/>
          </a:p>
        </p:txBody>
      </p:sp>
    </p:spTree>
    <p:extLst>
      <p:ext uri="{BB962C8B-B14F-4D97-AF65-F5344CB8AC3E}">
        <p14:creationId xmlns:p14="http://schemas.microsoft.com/office/powerpoint/2010/main" val="295597209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10.3 - Summary</a:t>
            </a:r>
          </a:p>
          <a:p>
            <a:pPr>
              <a:lnSpc>
                <a:spcPct val="80000"/>
              </a:lnSpc>
              <a:buFontTx/>
              <a:buNone/>
            </a:pPr>
            <a:r>
              <a:rPr lang="en-US" sz="1200" kern="1200" dirty="0">
                <a:solidFill>
                  <a:schemeClr val="tx1"/>
                </a:solidFill>
                <a:latin typeface="Arial" charset="0"/>
                <a:ea typeface="ＭＳ Ｐゴシック" charset="0"/>
                <a:cs typeface="ＭＳ Ｐゴシック" charset="0"/>
              </a:rPr>
              <a:t>10.3.1.3 - Summary</a:t>
            </a:r>
            <a:endParaRPr lang="en-US" dirty="0"/>
          </a:p>
        </p:txBody>
      </p:sp>
    </p:spTree>
    <p:extLst>
      <p:ext uri="{BB962C8B-B14F-4D97-AF65-F5344CB8AC3E}">
        <p14:creationId xmlns:p14="http://schemas.microsoft.com/office/powerpoint/2010/main" val="113082897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32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10.3 - Summary</a:t>
            </a:r>
          </a:p>
          <a:p>
            <a:pPr>
              <a:lnSpc>
                <a:spcPct val="80000"/>
              </a:lnSpc>
              <a:buFontTx/>
              <a:buNone/>
            </a:pPr>
            <a:r>
              <a:rPr lang="en-US" sz="1200" kern="1200" dirty="0">
                <a:solidFill>
                  <a:schemeClr val="tx1"/>
                </a:solidFill>
                <a:latin typeface="Arial" charset="0"/>
                <a:ea typeface="ＭＳ Ｐゴシック" charset="0"/>
                <a:cs typeface="ＭＳ Ｐゴシック" charset="0"/>
              </a:rPr>
              <a:t>10.3.1.3 – Summary (Cont.)</a:t>
            </a:r>
            <a:endParaRPr lang="en-US" dirty="0"/>
          </a:p>
        </p:txBody>
      </p:sp>
    </p:spTree>
    <p:extLst>
      <p:ext uri="{BB962C8B-B14F-4D97-AF65-F5344CB8AC3E}">
        <p14:creationId xmlns:p14="http://schemas.microsoft.com/office/powerpoint/2010/main" val="19302972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Slide Number Placeholder 3"/>
          <p:cNvSpPr>
            <a:spLocks noGrp="1"/>
          </p:cNvSpPr>
          <p:nvPr>
            <p:ph type="sldNum" sz="quarter" idx="5"/>
          </p:nvPr>
        </p:nvSpPr>
        <p:spPr/>
        <p:txBody>
          <a:bodyPr/>
          <a:lstStyle/>
          <a:p>
            <a:pPr>
              <a:defRPr/>
            </a:pPr>
            <a:fld id="{2AC3B40C-7774-46A0-8FD7-D0857136B166}" type="slidenum">
              <a:rPr lang="en-US" smtClean="0"/>
              <a:pPr>
                <a:defRPr/>
              </a:pPr>
              <a:t>34</a:t>
            </a:fld>
            <a:endParaRPr lang="en-US"/>
          </a:p>
        </p:txBody>
      </p:sp>
    </p:spTree>
    <p:extLst>
      <p:ext uri="{BB962C8B-B14F-4D97-AF65-F5344CB8AC3E}">
        <p14:creationId xmlns:p14="http://schemas.microsoft.com/office/powerpoint/2010/main" val="11809928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4</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2338295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5</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5357439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6</a:t>
            </a:fld>
            <a:endParaRPr lang="en-US"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17844004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7</a:t>
            </a:fld>
            <a:endParaRPr lang="en-US" sz="800" b="0" dirty="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5161672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391C207-9349-46D5-9D89-8ADDA5014D1F}" type="slidenum">
              <a:rPr lang="en-US" sz="800" b="0"/>
              <a:pPr algn="r"/>
              <a:t>8</a:t>
            </a:fld>
            <a:endParaRPr lang="en-US" sz="800" b="0" dirty="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5771709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94095214-0CF9-44BB-98A1-063DD577EC5B}" type="slidenum">
              <a:rPr lang="en-US" sz="800" b="0"/>
              <a:pPr algn="r"/>
              <a:t>9</a:t>
            </a:fld>
            <a:endParaRPr lang="en-US" sz="800" b="0" dirty="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5188781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PPt_CoverArt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93888"/>
            <a:ext cx="9140825" cy="244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Public</a:t>
            </a:r>
          </a:p>
        </p:txBody>
      </p:sp>
      <p:sp>
        <p:nvSpPr>
          <p:cNvPr id="7" name="Rectangle 5"/>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ITE PC v4.1</a:t>
            </a:r>
          </a:p>
          <a:p>
            <a:pPr algn="l" defTabSz="814388">
              <a:lnSpc>
                <a:spcPct val="100000"/>
              </a:lnSpc>
            </a:pPr>
            <a:r>
              <a:rPr lang="en-US" sz="700">
                <a:solidFill>
                  <a:srgbClr val="D3D3D3"/>
                </a:solidFill>
              </a:rPr>
              <a:t>Chapter 1</a:t>
            </a:r>
          </a:p>
        </p:txBody>
      </p:sp>
      <p:sp>
        <p:nvSpPr>
          <p:cNvPr id="8" name="Rectangle 6"/>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DC7FBAF0-BCF5-8741-945F-3C6763791038}"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9"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0"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247" name="Rectangle 7"/>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a:t>Click to edit Master title style</a:t>
            </a:r>
            <a:endParaRPr lang="en-US" dirty="0"/>
          </a:p>
        </p:txBody>
      </p:sp>
      <p:sp>
        <p:nvSpPr>
          <p:cNvPr id="1290248" name="Rectangle 8"/>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a:t>Click to edit Master subtitle style</a:t>
            </a:r>
          </a:p>
        </p:txBody>
      </p:sp>
    </p:spTree>
    <p:extLst>
      <p:ext uri="{BB962C8B-B14F-4D97-AF65-F5344CB8AC3E}">
        <p14:creationId xmlns:p14="http://schemas.microsoft.com/office/powerpoint/2010/main" val="3854027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87525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67663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55638" y="798513"/>
            <a:ext cx="8145462" cy="838200"/>
          </a:xfrm>
        </p:spPr>
        <p:txBody>
          <a:bodyPr/>
          <a:lstStyle/>
          <a:p>
            <a:r>
              <a:rPr lang="en-US"/>
              <a:t>Click to edit Master title style</a:t>
            </a:r>
          </a:p>
        </p:txBody>
      </p:sp>
      <p:sp>
        <p:nvSpPr>
          <p:cNvPr id="3" name="Table Placeholder 2"/>
          <p:cNvSpPr>
            <a:spLocks noGrp="1"/>
          </p:cNvSpPr>
          <p:nvPr>
            <p:ph type="tbl" idx="1"/>
          </p:nvPr>
        </p:nvSpPr>
        <p:spPr>
          <a:xfrm>
            <a:off x="655638" y="2014538"/>
            <a:ext cx="7940675" cy="3571875"/>
          </a:xfrm>
        </p:spPr>
        <p:txBody>
          <a:bodyPr/>
          <a:lstStyle/>
          <a:p>
            <a:pPr lvl="0"/>
            <a:r>
              <a:rPr lang="en-US" noProof="0"/>
              <a:t>Click icon to add table</a:t>
            </a:r>
            <a:endParaRPr lang="en-US" noProof="0" dirty="0"/>
          </a:p>
        </p:txBody>
      </p:sp>
    </p:spTree>
    <p:extLst>
      <p:ext uri="{BB962C8B-B14F-4D97-AF65-F5344CB8AC3E}">
        <p14:creationId xmlns:p14="http://schemas.microsoft.com/office/powerpoint/2010/main" val="39697481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PPt_4face_021208.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911350"/>
            <a:ext cx="9144000" cy="2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78"/>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dirty="0" smtClean="0">
                <a:solidFill>
                  <a:srgbClr val="D3D3D3"/>
                </a:solidFill>
              </a:rPr>
              <a:t>© 2017 Cisco Systems, Inc. All rights reserved.</a:t>
            </a:r>
            <a:endParaRPr lang="en-US" sz="700" dirty="0">
              <a:solidFill>
                <a:srgbClr val="D3D3D3"/>
              </a:solidFill>
            </a:endParaRPr>
          </a:p>
        </p:txBody>
      </p:sp>
      <p:sp>
        <p:nvSpPr>
          <p:cNvPr id="6" name="Rectangle 279"/>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Confidential</a:t>
            </a:r>
          </a:p>
        </p:txBody>
      </p:sp>
      <p:sp>
        <p:nvSpPr>
          <p:cNvPr id="7" name="Rectangle 280"/>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Presentation_ID</a:t>
            </a:r>
          </a:p>
        </p:txBody>
      </p:sp>
      <p:sp>
        <p:nvSpPr>
          <p:cNvPr id="8" name="Rectangle 281"/>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7F1BC4EF-034A-F647-AA58-B71D58802FDB}"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331"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33"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9873" name="Rectangle 209"/>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dirty="0"/>
              <a:t>Click to edit Master title style</a:t>
            </a:r>
          </a:p>
        </p:txBody>
      </p:sp>
      <p:sp>
        <p:nvSpPr>
          <p:cNvPr id="369874" name="Rectangle 210"/>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dirty="0"/>
              <a:t>Click to edit Master subtitle style</a:t>
            </a:r>
          </a:p>
        </p:txBody>
      </p:sp>
    </p:spTree>
    <p:extLst>
      <p:ext uri="{BB962C8B-B14F-4D97-AF65-F5344CB8AC3E}">
        <p14:creationId xmlns:p14="http://schemas.microsoft.com/office/powerpoint/2010/main" val="8848856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2pPr marL="457200" indent="-228600">
              <a:buFont typeface="Arial" panose="020B0604020202020204" pitchFamily="34" charset="0"/>
              <a:buChar char="•"/>
              <a:defRPr/>
            </a:lvl2pPr>
            <a:lvl3pPr marL="914400" indent="-225425">
              <a:buSzPct val="75000"/>
              <a:buFont typeface="Courier New" panose="02070309020205020404" pitchFamily="49" charset="0"/>
              <a:buChar char="o"/>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610473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3228517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492319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643739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408482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8569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5638" y="702293"/>
            <a:ext cx="8145462" cy="838200"/>
          </a:xfrm>
        </p:spPr>
        <p:txBody>
          <a:bodyPr/>
          <a:lstStyle/>
          <a:p>
            <a:r>
              <a:rPr lang="en-US"/>
              <a:t>Click to edit Master title style</a:t>
            </a:r>
          </a:p>
        </p:txBody>
      </p:sp>
      <p:sp>
        <p:nvSpPr>
          <p:cNvPr id="3" name="Content Placeholder 2"/>
          <p:cNvSpPr>
            <a:spLocks noGrp="1"/>
          </p:cNvSpPr>
          <p:nvPr>
            <p:ph idx="1"/>
          </p:nvPr>
        </p:nvSpPr>
        <p:spPr>
          <a:xfrm>
            <a:off x="655638" y="1687390"/>
            <a:ext cx="7940675" cy="4720787"/>
          </a:xfrm>
        </p:spPr>
        <p:txBody>
          <a:bodyPr/>
          <a:lstStyle>
            <a:lvl2pPr marL="457200" indent="-228600">
              <a:buFont typeface="Arial" panose="020B0604020202020204" pitchFamily="34" charset="0"/>
              <a:buChar char="•"/>
              <a:defRPr/>
            </a:lvl2pPr>
            <a:lvl3pPr marL="914400" indent="-225425">
              <a:buSzPct val="75000"/>
              <a:buFont typeface="Courier New" panose="02070309020205020404" pitchFamily="49" charset="0"/>
              <a:buChar char="o"/>
              <a:defRPr/>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609755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8542533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1374911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986291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31607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81150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38947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00279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88369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4858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774995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2919012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55638" y="798513"/>
            <a:ext cx="8145462"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b" anchorCtr="0" compatLnSpc="1">
            <a:prstTxWarp prst="textNoShape">
              <a:avLst/>
            </a:prstTxWarp>
          </a:bodyPr>
          <a:lstStyle/>
          <a:p>
            <a:pPr lvl="0"/>
            <a:r>
              <a:rPr lang="en-US" smtClean="0"/>
              <a:t>Slide Title</a:t>
            </a:r>
            <a:endParaRPr lang="en-US"/>
          </a:p>
        </p:txBody>
      </p:sp>
      <p:sp>
        <p:nvSpPr>
          <p:cNvPr id="1027" name="Rectangle 4"/>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fr-FR" sz="700" smtClean="0">
                <a:solidFill>
                  <a:srgbClr val="D3D3D3"/>
                </a:solidFill>
              </a:rPr>
              <a:t>ITE PC v4.1</a:t>
            </a:r>
          </a:p>
          <a:p>
            <a:pPr algn="l" defTabSz="814388">
              <a:lnSpc>
                <a:spcPct val="100000"/>
              </a:lnSpc>
            </a:pPr>
            <a:r>
              <a:rPr lang="fr-FR" sz="700" smtClean="0">
                <a:solidFill>
                  <a:srgbClr val="D3D3D3"/>
                </a:solidFill>
              </a:rPr>
              <a:t>Chapter 1</a:t>
            </a:r>
            <a:endParaRPr lang="en-US" sz="700">
              <a:solidFill>
                <a:srgbClr val="D3D3D3"/>
              </a:solidFill>
            </a:endParaRPr>
          </a:p>
        </p:txBody>
      </p:sp>
      <p:sp>
        <p:nvSpPr>
          <p:cNvPr id="1028" name="Rectangle 5"/>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1000" smtClean="0">
                <a:solidFill>
                  <a:srgbClr val="D3D3D3"/>
                </a:solidFill>
              </a:rPr>
              <a:t>‹#›</a:t>
            </a:r>
            <a:endParaRPr lang="en-US" sz="1000">
              <a:solidFill>
                <a:srgbClr val="D3D3D3"/>
              </a:solidFill>
            </a:endParaRPr>
          </a:p>
        </p:txBody>
      </p:sp>
      <p:sp>
        <p:nvSpPr>
          <p:cNvPr id="1029" name="Rectangle 6"/>
          <p:cNvSpPr>
            <a:spLocks noGrp="1" noChangeArrowheads="1"/>
          </p:cNvSpPr>
          <p:nvPr>
            <p:ph type="body" idx="1"/>
          </p:nvPr>
        </p:nvSpPr>
        <p:spPr bwMode="auto">
          <a:xfrm>
            <a:off x="636398" y="2078328"/>
            <a:ext cx="7940675" cy="3950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p>
            <a:pPr lvl="0"/>
            <a:r>
              <a:rPr lang="en-US" smtClean="0"/>
              <a:t>Body Text</a:t>
            </a:r>
          </a:p>
          <a:p>
            <a:pPr lvl="0"/>
            <a:r>
              <a:rPr lang="en-US" smtClean="0"/>
              <a:t>Second Level</a:t>
            </a:r>
          </a:p>
          <a:p>
            <a:pPr lvl="0"/>
            <a:r>
              <a:rPr lang="en-US" smtClean="0"/>
              <a:t>Third Level</a:t>
            </a:r>
          </a:p>
          <a:p>
            <a:pPr lvl="0"/>
            <a:r>
              <a:rPr lang="en-US" smtClean="0"/>
              <a:t>Fourth Level</a:t>
            </a:r>
          </a:p>
          <a:p>
            <a:pPr lvl="0"/>
            <a:r>
              <a:rPr lang="en-US" smtClean="0"/>
              <a:t>Fifth Level</a:t>
            </a:r>
            <a:endParaRPr lang="en-US"/>
          </a:p>
        </p:txBody>
      </p:sp>
      <p:pic>
        <p:nvPicPr>
          <p:cNvPr id="1030" name="Picture 7" descr="PPt_TopBand_Artwork"/>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9140825"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Rectangle 8"/>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smtClean="0">
                <a:solidFill>
                  <a:srgbClr val="D3D3D3"/>
                </a:solidFill>
              </a:rPr>
              <a:t>© 2007 – 2010, Cisco Systems, Inc. All rights reserved.</a:t>
            </a:r>
            <a:endParaRPr lang="en-US" sz="700">
              <a:solidFill>
                <a:srgbClr val="D3D3D3"/>
              </a:solidFill>
            </a:endParaRPr>
          </a:p>
        </p:txBody>
      </p:sp>
      <p:sp>
        <p:nvSpPr>
          <p:cNvPr id="1032" name="Rectangle 9"/>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smtClean="0">
                <a:solidFill>
                  <a:srgbClr val="D3D3D3"/>
                </a:solidFill>
              </a:rPr>
              <a:t>Cisco Public</a:t>
            </a:r>
            <a:endParaRPr lang="en-US" sz="700">
              <a:solidFill>
                <a:srgbClr val="D3D3D3"/>
              </a:solidFill>
            </a:endParaRPr>
          </a:p>
        </p:txBody>
      </p:sp>
    </p:spTree>
  </p:cSld>
  <p:clrMap bg1="lt1" tx1="dk1" bg2="lt2" tx2="dk2" accent1="accent1" accent2="accent2" accent3="accent3" accent4="accent4" accent5="accent5" accent6="accent6" hlink="hlink" folHlink="folHlink"/>
  <p:sldLayoutIdLst>
    <p:sldLayoutId id="2147484055"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 id="2147484044" r:id="rId12"/>
  </p:sldLayoutIdLst>
  <p:txStyles>
    <p:titleStyle>
      <a:lvl1pPr algn="l" defTabSz="814388" rtl="0" eaLnBrk="1" fontAlgn="base" hangingPunct="1">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1" fontAlgn="base" hangingPunct="1">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6146"/>
          <p:cNvSpPr>
            <a:spLocks noGrp="1" noChangeArrowheads="1"/>
          </p:cNvSpPr>
          <p:nvPr>
            <p:ph type="title"/>
          </p:nvPr>
        </p:nvSpPr>
        <p:spPr bwMode="auto">
          <a:xfrm>
            <a:off x="193868" y="394392"/>
            <a:ext cx="8772157"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b" anchorCtr="0" compatLnSpc="1">
            <a:prstTxWarp prst="textNoShape">
              <a:avLst/>
            </a:prstTxWarp>
          </a:bodyPr>
          <a:lstStyle/>
          <a:p>
            <a:pPr lvl="0"/>
            <a:r>
              <a:rPr lang="en-US" smtClean="0"/>
              <a:t>Slide Title</a:t>
            </a:r>
            <a:endParaRPr lang="en-US"/>
          </a:p>
        </p:txBody>
      </p:sp>
      <p:sp>
        <p:nvSpPr>
          <p:cNvPr id="3075" name="Rectangle 6281"/>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smtClean="0">
                <a:solidFill>
                  <a:srgbClr val="D3D3D3"/>
                </a:solidFill>
              </a:rPr>
              <a:t>Presentation_ID</a:t>
            </a:r>
            <a:endParaRPr lang="en-US" sz="700">
              <a:solidFill>
                <a:srgbClr val="D3D3D3"/>
              </a:solidFill>
            </a:endParaRPr>
          </a:p>
        </p:txBody>
      </p:sp>
      <p:sp>
        <p:nvSpPr>
          <p:cNvPr id="3076" name="Rectangle 6282"/>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1000" smtClean="0">
                <a:solidFill>
                  <a:srgbClr val="D3D3D3"/>
                </a:solidFill>
              </a:rPr>
              <a:t>‹#›</a:t>
            </a:r>
            <a:endParaRPr lang="en-US" sz="1000">
              <a:solidFill>
                <a:srgbClr val="D3D3D3"/>
              </a:solidFill>
            </a:endParaRPr>
          </a:p>
        </p:txBody>
      </p:sp>
      <p:sp>
        <p:nvSpPr>
          <p:cNvPr id="3077" name="Rectangle 6284"/>
          <p:cNvSpPr>
            <a:spLocks noGrp="1" noChangeArrowheads="1"/>
          </p:cNvSpPr>
          <p:nvPr>
            <p:ph type="body" idx="1"/>
          </p:nvPr>
        </p:nvSpPr>
        <p:spPr bwMode="auto">
          <a:xfrm>
            <a:off x="213109" y="1539502"/>
            <a:ext cx="8733677" cy="4926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p>
            <a:pPr lvl="0"/>
            <a:r>
              <a:rPr lang="en-US" smtClean="0"/>
              <a:t>Body Text</a:t>
            </a:r>
          </a:p>
          <a:p>
            <a:pPr lvl="0"/>
            <a:r>
              <a:rPr lang="en-US" smtClean="0"/>
              <a:t>Second Level</a:t>
            </a:r>
          </a:p>
          <a:p>
            <a:pPr lvl="0"/>
            <a:r>
              <a:rPr lang="en-US" smtClean="0"/>
              <a:t>Third Level</a:t>
            </a:r>
          </a:p>
          <a:p>
            <a:pPr lvl="0"/>
            <a:r>
              <a:rPr lang="en-US" smtClean="0"/>
              <a:t>Fourth Level</a:t>
            </a:r>
          </a:p>
          <a:p>
            <a:pPr lvl="0"/>
            <a:r>
              <a:rPr lang="en-US" smtClean="0"/>
              <a:t>Fifth Level</a:t>
            </a:r>
            <a:endParaRPr lang="en-US" dirty="0"/>
          </a:p>
        </p:txBody>
      </p:sp>
      <p:sp>
        <p:nvSpPr>
          <p:cNvPr id="3078" name="Rectangle 6312"/>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smtClean="0">
                <a:solidFill>
                  <a:srgbClr val="D3D3D3"/>
                </a:solidFill>
              </a:rPr>
              <a:t>© 2017 Cisco Systems, Inc. All rights reserved.</a:t>
            </a:r>
            <a:endParaRPr lang="en-US" sz="700">
              <a:solidFill>
                <a:srgbClr val="D3D3D3"/>
              </a:solidFill>
            </a:endParaRPr>
          </a:p>
        </p:txBody>
      </p:sp>
      <p:sp>
        <p:nvSpPr>
          <p:cNvPr id="3079" name="Rectangle 6313"/>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smtClean="0">
                <a:solidFill>
                  <a:srgbClr val="D3D3D3"/>
                </a:solidFill>
              </a:rPr>
              <a:t>Cisco Confidential</a:t>
            </a:r>
            <a:endParaRPr lang="en-US" sz="700">
              <a:solidFill>
                <a:srgbClr val="D3D3D3"/>
              </a:solidFill>
            </a:endParaRPr>
          </a:p>
        </p:txBody>
      </p:sp>
      <p:pic>
        <p:nvPicPr>
          <p:cNvPr id="3080" name="Picture 8" descr="Rev08_Cisco_BrandBar10_060408.png"/>
          <p:cNvPicPr>
            <a:picLocks noChangeAspect="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0" y="0"/>
            <a:ext cx="9144000"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56" r:id="rId1"/>
    <p:sldLayoutId id="2147484045" r:id="rId2"/>
    <p:sldLayoutId id="2147484046" r:id="rId3"/>
    <p:sldLayoutId id="2147484047" r:id="rId4"/>
    <p:sldLayoutId id="2147484048" r:id="rId5"/>
    <p:sldLayoutId id="2147484049" r:id="rId6"/>
    <p:sldLayoutId id="2147484050" r:id="rId7"/>
    <p:sldLayoutId id="2147484051" r:id="rId8"/>
    <p:sldLayoutId id="2147484052" r:id="rId9"/>
    <p:sldLayoutId id="2147484053" r:id="rId10"/>
    <p:sldLayoutId id="2147484054" r:id="rId11"/>
  </p:sldLayoutIdLst>
  <p:txStyles>
    <p:titleStyle>
      <a:lvl1pPr algn="l" defTabSz="814388" rtl="0" eaLnBrk="0" fontAlgn="base" hangingPunct="0">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3.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624384" y="800403"/>
            <a:ext cx="6788150" cy="1008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bodyPr>
          <a:lstStyle>
            <a:lvl1pPr marL="0" indent="0" algn="l" defTabSz="814388" rtl="0" eaLnBrk="0" fontAlgn="base" hangingPunct="0">
              <a:lnSpc>
                <a:spcPct val="90000"/>
              </a:lnSpc>
              <a:spcBef>
                <a:spcPct val="50000"/>
              </a:spcBef>
              <a:spcAft>
                <a:spcPct val="0"/>
              </a:spcAft>
              <a:buClr>
                <a:srgbClr val="708CA1"/>
              </a:buClr>
              <a:buFont typeface="Wingdings" pitchFamily="2" charset="2"/>
              <a:buNone/>
              <a:defRPr sz="2000" b="1">
                <a:solidFill>
                  <a:schemeClr val="bg2"/>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hangingPunct="1">
              <a:buFont typeface="Wingdings" charset="0"/>
              <a:buNone/>
            </a:pPr>
            <a:endParaRPr lang="en-US" kern="0" dirty="0">
              <a:latin typeface="Arial" charset="0"/>
            </a:endParaRPr>
          </a:p>
        </p:txBody>
      </p:sp>
      <p:sp>
        <p:nvSpPr>
          <p:cNvPr id="7" name="Rectangle 2"/>
          <p:cNvSpPr>
            <a:spLocks noGrp="1" noChangeArrowheads="1"/>
          </p:cNvSpPr>
          <p:nvPr>
            <p:ph type="ctrTitle"/>
          </p:nvPr>
        </p:nvSpPr>
        <p:spPr/>
        <p:txBody>
          <a:bodyPr>
            <a:normAutofit fontScale="90000"/>
          </a:bodyPr>
          <a:lstStyle/>
          <a:p>
            <a:pPr eaLnBrk="1" hangingPunct="1"/>
            <a:r>
              <a:rPr lang="en-US" sz="2400" smtClean="0">
                <a:latin typeface="Arial" charset="0"/>
              </a:rPr>
              <a:t>Instructor Materials</a:t>
            </a:r>
            <a:br>
              <a:rPr lang="en-US" sz="2400" smtClean="0">
                <a:latin typeface="Arial" charset="0"/>
              </a:rPr>
            </a:br>
            <a:r>
              <a:rPr lang="en-US" sz="2400" smtClean="0">
                <a:latin typeface="Arial" charset="0"/>
              </a:rPr>
              <a:t>Chapter 10: OSPF Tuning and Troubleshooting</a:t>
            </a:r>
            <a:endParaRPr lang="en-US" sz="2400" dirty="0">
              <a:solidFill>
                <a:srgbClr val="00B0F0"/>
              </a:solidFill>
              <a:latin typeface="Arial" charset="0"/>
            </a:endParaRPr>
          </a:p>
        </p:txBody>
      </p:sp>
      <p:sp>
        <p:nvSpPr>
          <p:cNvPr id="3" name="Subtitle 2"/>
          <p:cNvSpPr>
            <a:spLocks noGrp="1"/>
          </p:cNvSpPr>
          <p:nvPr>
            <p:ph type="subTitle" idx="1"/>
          </p:nvPr>
        </p:nvSpPr>
        <p:spPr>
          <a:xfrm>
            <a:off x="311150" y="4633912"/>
            <a:ext cx="4103688" cy="1061813"/>
          </a:xfrm>
        </p:spPr>
        <p:txBody>
          <a:bodyPr>
            <a:normAutofit/>
          </a:bodyPr>
          <a:lstStyle/>
          <a:p>
            <a:pPr eaLnBrk="1" hangingPunct="1"/>
            <a:r>
              <a:rPr lang="en-US" smtClean="0">
                <a:solidFill>
                  <a:schemeClr val="tx1"/>
                </a:solidFill>
                <a:latin typeface="Arial" charset="0"/>
              </a:rPr>
              <a:t>CCNA Routing and Switching</a:t>
            </a:r>
          </a:p>
          <a:p>
            <a:pPr eaLnBrk="1" hangingPunct="1"/>
            <a:r>
              <a:rPr lang="en-US" smtClean="0">
                <a:solidFill>
                  <a:schemeClr val="tx1"/>
                </a:solidFill>
                <a:latin typeface="Arial" charset="0"/>
              </a:rPr>
              <a:t>Scaling Networks</a:t>
            </a:r>
          </a:p>
          <a:p>
            <a:endParaRPr lang="en-US" dirty="0"/>
          </a:p>
        </p:txBody>
      </p:sp>
    </p:spTree>
    <p:extLst>
      <p:ext uri="{BB962C8B-B14F-4D97-AF65-F5344CB8AC3E}">
        <p14:creationId xmlns:p14="http://schemas.microsoft.com/office/powerpoint/2010/main" val="2515264652"/>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4"/>
          <p:cNvSpPr>
            <a:spLocks noGrp="1"/>
          </p:cNvSpPr>
          <p:nvPr>
            <p:ph type="title"/>
          </p:nvPr>
        </p:nvSpPr>
        <p:spPr>
          <a:xfrm>
            <a:off x="458929" y="312202"/>
            <a:ext cx="7781558" cy="838200"/>
          </a:xfrm>
        </p:spPr>
        <p:txBody>
          <a:bodyPr>
            <a:normAutofit/>
          </a:bodyPr>
          <a:lstStyle/>
          <a:p>
            <a:r>
              <a:rPr lang="en-US" smtClean="0"/>
              <a:t>Chapter 10: Best Practice (Cont.)</a:t>
            </a:r>
            <a:endParaRPr lang="en-US" dirty="0"/>
          </a:p>
        </p:txBody>
      </p:sp>
      <p:sp>
        <p:nvSpPr>
          <p:cNvPr id="12290" name="Rectangle 34"/>
          <p:cNvSpPr>
            <a:spLocks noGrp="1" noChangeArrowheads="1"/>
          </p:cNvSpPr>
          <p:nvPr>
            <p:ph idx="1"/>
          </p:nvPr>
        </p:nvSpPr>
        <p:spPr>
          <a:xfrm>
            <a:off x="458929" y="1251857"/>
            <a:ext cx="8397491" cy="3222171"/>
          </a:xfrm>
        </p:spPr>
        <p:txBody>
          <a:bodyPr>
            <a:normAutofit fontScale="70000" lnSpcReduction="20000"/>
          </a:bodyPr>
          <a:lstStyle/>
          <a:p>
            <a:r>
              <a:rPr lang="en-US" smtClean="0"/>
              <a:t>Enable MD5 authentication on OSPF routers.</a:t>
            </a:r>
          </a:p>
          <a:p>
            <a:r>
              <a:rPr lang="en-US" smtClean="0"/>
              <a:t>Troubleshoot OSPF commands:</a:t>
            </a:r>
          </a:p>
          <a:p>
            <a:endParaRPr lang="en-US" smtClean="0"/>
          </a:p>
          <a:p>
            <a:r>
              <a:rPr lang="en-US" smtClean="0"/>
              <a:t>	OSPFv2	OSPFv3</a:t>
            </a:r>
          </a:p>
          <a:p>
            <a:r>
              <a:rPr lang="en-US" smtClean="0"/>
              <a:t>show ip protocols	show ipv6 protocols</a:t>
            </a:r>
          </a:p>
          <a:p>
            <a:r>
              <a:rPr lang="en-US" smtClean="0"/>
              <a:t>show ip ospf neighbor	show ipv6 ospf neighbor</a:t>
            </a:r>
          </a:p>
          <a:p>
            <a:r>
              <a:rPr lang="en-US" smtClean="0"/>
              <a:t>show ip ospf interface	show ipv6 ospf interface</a:t>
            </a:r>
          </a:p>
          <a:p>
            <a:r>
              <a:rPr lang="en-US" smtClean="0"/>
              <a:t>show ip ospf		show ipv6 ospf</a:t>
            </a:r>
          </a:p>
          <a:p>
            <a:r>
              <a:rPr lang="en-US" smtClean="0"/>
              <a:t>show ip route ospf	show ipv6 route ospf</a:t>
            </a:r>
          </a:p>
          <a:p>
            <a:r>
              <a:rPr lang="en-US" smtClean="0"/>
              <a:t>clear ip ospf [id] process	clear ip ospf [id] process</a:t>
            </a:r>
          </a:p>
          <a:p>
            <a:endParaRPr lang="en-US" smtClean="0"/>
          </a:p>
          <a:p>
            <a:pPr lvl="1"/>
            <a:endParaRPr lang="en-US" dirty="0"/>
          </a:p>
        </p:txBody>
      </p:sp>
    </p:spTree>
    <p:extLst>
      <p:ext uri="{BB962C8B-B14F-4D97-AF65-F5344CB8AC3E}">
        <p14:creationId xmlns:p14="http://schemas.microsoft.com/office/powerpoint/2010/main" val="1408408035"/>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Rectangle 33"/>
          <p:cNvSpPr>
            <a:spLocks noGrp="1" noChangeArrowheads="1"/>
          </p:cNvSpPr>
          <p:nvPr>
            <p:ph type="title" idx="4294967295"/>
          </p:nvPr>
        </p:nvSpPr>
        <p:spPr>
          <a:xfrm>
            <a:off x="488489" y="349347"/>
            <a:ext cx="8145462" cy="842815"/>
          </a:xfrm>
        </p:spPr>
        <p:txBody>
          <a:bodyPr>
            <a:normAutofit/>
          </a:bodyPr>
          <a:lstStyle/>
          <a:p>
            <a:pPr eaLnBrk="1" hangingPunct="1"/>
            <a:r>
              <a:rPr lang="en-US" smtClean="0"/>
              <a:t>Chapter 10: Additional Help</a:t>
            </a:r>
            <a:endParaRPr lang="en-US" dirty="0"/>
          </a:p>
        </p:txBody>
      </p:sp>
      <p:sp>
        <p:nvSpPr>
          <p:cNvPr id="20483" name="Rectangle 34"/>
          <p:cNvSpPr>
            <a:spLocks noGrp="1" noChangeArrowheads="1"/>
          </p:cNvSpPr>
          <p:nvPr>
            <p:ph type="body" idx="4294967295"/>
          </p:nvPr>
        </p:nvSpPr>
        <p:spPr>
          <a:xfrm>
            <a:off x="488489" y="1406013"/>
            <a:ext cx="7940675" cy="3739025"/>
          </a:xfrm>
        </p:spPr>
        <p:txBody>
          <a:bodyPr>
            <a:normAutofit/>
          </a:bodyPr>
          <a:lstStyle/>
          <a:p>
            <a:pPr eaLnBrk="1" hangingPunct="1">
              <a:lnSpc>
                <a:spcPct val="85000"/>
              </a:lnSpc>
              <a:spcBef>
                <a:spcPct val="30000"/>
              </a:spcBef>
              <a:defRPr/>
            </a:pPr>
            <a:r>
              <a:rPr lang="en-US" sz="2000" smtClean="0"/>
              <a:t>For additional help with teaching strategies, including lesson plans, analogies for difficult concepts, and discussion topics, visit the CCNA Community at community.netacad.net.</a:t>
            </a:r>
          </a:p>
          <a:p>
            <a:pPr eaLnBrk="1" hangingPunct="1">
              <a:lnSpc>
                <a:spcPct val="85000"/>
              </a:lnSpc>
              <a:spcBef>
                <a:spcPct val="30000"/>
              </a:spcBef>
              <a:defRPr/>
            </a:pPr>
            <a:r>
              <a:rPr lang="en-US" sz="2000" smtClean="0"/>
              <a:t>If you have lesson plans or resources that you would like to share, upload them to the CCNA Community in order to help other instructors.</a:t>
            </a:r>
            <a:endParaRPr lang="en-US" sz="2000" dirty="0"/>
          </a:p>
        </p:txBody>
      </p:sp>
    </p:spTree>
    <p:extLst>
      <p:ext uri="{BB962C8B-B14F-4D97-AF65-F5344CB8AC3E}">
        <p14:creationId xmlns:p14="http://schemas.microsoft.com/office/powerpoint/2010/main" val="1402589301"/>
      </p:ext>
    </p:extLst>
  </p:cSld>
  <p:clrMapOvr>
    <a:masterClrMapping/>
  </p:clrMapOvr>
  <p:transition>
    <p:wipe dir="r"/>
  </p:transition>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pic>
        <p:nvPicPr>
          <p:cNvPr id="14339" name="Picture 100" descr="CNA_largo-onwhite"/>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9297878"/>
      </p:ext>
    </p:extLst>
  </p:cSld>
  <p:clrMapOvr>
    <a:masterClrMapping/>
  </p:clrMapOvr>
  <p:transition>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noChangeArrowheads="1"/>
          </p:cNvSpPr>
          <p:nvPr>
            <p:ph type="ctrTitle"/>
          </p:nvPr>
        </p:nvSpPr>
        <p:spPr>
          <a:xfrm>
            <a:off x="311149" y="2263775"/>
            <a:ext cx="4021859" cy="1481138"/>
          </a:xfrm>
        </p:spPr>
        <p:txBody>
          <a:bodyPr>
            <a:normAutofit/>
          </a:bodyPr>
          <a:lstStyle/>
          <a:p>
            <a:pPr eaLnBrk="1" hangingPunct="1"/>
            <a:r>
              <a:rPr lang="en-US" sz="2400" smtClean="0">
                <a:latin typeface="Arial" charset="0"/>
              </a:rPr>
              <a:t>Chapter 10: OSPF Tuning and Troubleshooting</a:t>
            </a:r>
            <a:endParaRPr lang="en-US" sz="2400" dirty="0">
              <a:solidFill>
                <a:srgbClr val="00B0F0"/>
              </a:solidFill>
              <a:latin typeface="Arial" charset="0"/>
            </a:endParaRPr>
          </a:p>
        </p:txBody>
      </p:sp>
      <p:sp>
        <p:nvSpPr>
          <p:cNvPr id="7170" name="Rectangle 3"/>
          <p:cNvSpPr>
            <a:spLocks noGrp="1" noChangeArrowheads="1"/>
          </p:cNvSpPr>
          <p:nvPr>
            <p:ph type="subTitle" idx="1"/>
          </p:nvPr>
        </p:nvSpPr>
        <p:spPr>
          <a:xfrm>
            <a:off x="311150" y="4672013"/>
            <a:ext cx="6788150" cy="658812"/>
          </a:xfrm>
        </p:spPr>
        <p:txBody>
          <a:bodyPr>
            <a:normAutofit/>
          </a:bodyPr>
          <a:lstStyle/>
          <a:p>
            <a:pPr eaLnBrk="1" hangingPunct="1">
              <a:buFont typeface="Wingdings" charset="0"/>
              <a:buNone/>
            </a:pPr>
            <a:r>
              <a:rPr lang="en-US" smtClean="0">
                <a:solidFill>
                  <a:schemeClr val="tx1"/>
                </a:solidFill>
                <a:latin typeface="Arial" charset="0"/>
              </a:rPr>
              <a:t>Scaling Networks</a:t>
            </a:r>
            <a:endParaRPr lang="en-US" dirty="0">
              <a:solidFill>
                <a:schemeClr val="tx1"/>
              </a:solidFill>
              <a:latin typeface="Arial" charset="0"/>
            </a:endParaRPr>
          </a:p>
        </p:txBody>
      </p:sp>
    </p:spTree>
  </p:cSld>
  <p:clrMapOvr>
    <a:masterClrMapping/>
  </p:clrMapOvr>
  <p:transition>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normAutofit/>
          </a:bodyPr>
          <a:lstStyle/>
          <a:p>
            <a:r>
              <a:rPr lang="en-US" smtClean="0"/>
              <a:t>Chapter 10 - Sections &amp; Objectives</a:t>
            </a:r>
            <a:endParaRPr lang="en-US" dirty="0"/>
          </a:p>
        </p:txBody>
      </p:sp>
      <p:sp>
        <p:nvSpPr>
          <p:cNvPr id="4099" name="Rectangle 34"/>
          <p:cNvSpPr>
            <a:spLocks noGrp="1" noChangeArrowheads="1"/>
          </p:cNvSpPr>
          <p:nvPr>
            <p:ph idx="1"/>
          </p:nvPr>
        </p:nvSpPr>
        <p:spPr/>
        <p:txBody>
          <a:bodyPr>
            <a:normAutofit/>
          </a:bodyPr>
          <a:lstStyle/>
          <a:p>
            <a:r>
              <a:rPr lang="en-US" smtClean="0"/>
              <a:t>10.1 Advanced Single-Area OSPF Configurations</a:t>
            </a:r>
          </a:p>
          <a:p>
            <a:r>
              <a:rPr lang="en-US" smtClean="0"/>
              <a:t>Configure OSPF to improve network performance.</a:t>
            </a:r>
          </a:p>
          <a:p>
            <a:r>
              <a:rPr lang="en-US" smtClean="0"/>
              <a:t>10.2 Troubleshooting Single-Area OSPF Implementations</a:t>
            </a:r>
          </a:p>
          <a:p>
            <a:r>
              <a:rPr lang="en-US" smtClean="0"/>
              <a:t>Troubleshoot common OSPF configuration issues in a small to medium-sized business network. </a:t>
            </a:r>
            <a:endParaRPr lang="en-US" dirty="0"/>
          </a:p>
        </p:txBody>
      </p:sp>
    </p:spTree>
    <p:extLst>
      <p:ext uri="{BB962C8B-B14F-4D97-AF65-F5344CB8AC3E}">
        <p14:creationId xmlns:p14="http://schemas.microsoft.com/office/powerpoint/2010/main" val="1065710895"/>
      </p:ext>
    </p:extLst>
  </p:cSld>
  <p:clrMapOvr>
    <a:masterClrMapping/>
  </p:clrMapOvr>
  <p:transition>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normAutofit/>
          </a:bodyPr>
          <a:lstStyle/>
          <a:p>
            <a:r>
              <a:rPr lang="en-US" sz="2400" smtClean="0"/>
              <a:t>10.1 Advanced Single-Area OSPF Configurations</a:t>
            </a:r>
            <a:endParaRPr lang="en-US" sz="2400" dirty="0"/>
          </a:p>
        </p:txBody>
      </p:sp>
    </p:spTree>
    <p:extLst>
      <p:ext uri="{BB962C8B-B14F-4D97-AF65-F5344CB8AC3E}">
        <p14:creationId xmlns:p14="http://schemas.microsoft.com/office/powerpoint/2010/main" val="2753221210"/>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4470720" y="2066976"/>
            <a:ext cx="4476065" cy="3305753"/>
          </a:xfrm>
          <a:prstGeom prst="rect">
            <a:avLst/>
          </a:prstGeom>
        </p:spPr>
      </p:pic>
      <p:sp>
        <p:nvSpPr>
          <p:cNvPr id="21505" name="Rectangle 2"/>
          <p:cNvSpPr>
            <a:spLocks noGrp="1" noChangeArrowheads="1"/>
          </p:cNvSpPr>
          <p:nvPr>
            <p:ph type="title"/>
          </p:nvPr>
        </p:nvSpPr>
        <p:spPr/>
        <p:txBody>
          <a:bodyPr>
            <a:normAutofit/>
          </a:bodyPr>
          <a:lstStyle/>
          <a:p>
            <a:r>
              <a:rPr lang="en-US" sz="1800" smtClean="0"/>
              <a:t>Advanced Single-Area OSPF Configurations</a:t>
            </a:r>
            <a:br>
              <a:rPr lang="en-US" sz="1800" smtClean="0"/>
            </a:br>
            <a:r>
              <a:rPr lang="en-US" sz="1800" smtClean="0"/>
              <a:t>OSPF in Multiaccess Networks</a:t>
            </a:r>
            <a:endParaRPr lang="en-US" dirty="0"/>
          </a:p>
        </p:txBody>
      </p:sp>
      <p:sp>
        <p:nvSpPr>
          <p:cNvPr id="2" name="Content Placeholder 1"/>
          <p:cNvSpPr>
            <a:spLocks noGrp="1"/>
          </p:cNvSpPr>
          <p:nvPr>
            <p:ph idx="1"/>
          </p:nvPr>
        </p:nvSpPr>
        <p:spPr>
          <a:xfrm>
            <a:off x="213109" y="1228776"/>
            <a:ext cx="8733677" cy="5248224"/>
          </a:xfrm>
        </p:spPr>
        <p:txBody>
          <a:bodyPr>
            <a:normAutofit fontScale="92500" lnSpcReduction="10000"/>
          </a:bodyPr>
          <a:lstStyle/>
          <a:p>
            <a:r>
              <a:rPr lang="en-US" smtClean="0"/>
              <a:t>OSPF Network Types</a:t>
            </a:r>
          </a:p>
          <a:p>
            <a:r>
              <a:rPr lang="en-US" smtClean="0"/>
              <a:t>Point-to-point</a:t>
            </a:r>
          </a:p>
          <a:p>
            <a:r>
              <a:rPr lang="en-US" smtClean="0"/>
              <a:t>Broadcast multiaccess</a:t>
            </a:r>
          </a:p>
          <a:p>
            <a:r>
              <a:rPr lang="en-US" smtClean="0"/>
              <a:t>Nonbroadcast multiaccess (NBMA)</a:t>
            </a:r>
          </a:p>
          <a:p>
            <a:r>
              <a:rPr lang="en-US" smtClean="0"/>
              <a:t>Point-to-multipoint</a:t>
            </a:r>
          </a:p>
          <a:p>
            <a:r>
              <a:rPr lang="en-US" smtClean="0"/>
              <a:t>Virtual links</a:t>
            </a:r>
          </a:p>
          <a:p>
            <a:r>
              <a:rPr lang="en-US" smtClean="0"/>
              <a:t>OSPF challenges for OSPF</a:t>
            </a:r>
          </a:p>
          <a:p>
            <a:r>
              <a:rPr lang="en-US" smtClean="0"/>
              <a:t>Creation of multiple adjacencies</a:t>
            </a:r>
          </a:p>
          <a:p>
            <a:r>
              <a:rPr lang="en-US" smtClean="0"/>
              <a:t>Extensive flooding of LSAs </a:t>
            </a:r>
          </a:p>
          <a:p>
            <a:r>
              <a:rPr lang="en-US" smtClean="0"/>
              <a:t>OSPF Designated Router</a:t>
            </a:r>
          </a:p>
          <a:p>
            <a:r>
              <a:rPr lang="en-US" smtClean="0"/>
              <a:t>OSPF elects a DR to be the collection and distribution point for LSAs sent and received.</a:t>
            </a:r>
            <a:endParaRPr lang="en-US" dirty="0"/>
          </a:p>
        </p:txBody>
      </p:sp>
    </p:spTree>
    <p:extLst>
      <p:ext uri="{BB962C8B-B14F-4D97-AF65-F5344CB8AC3E}">
        <p14:creationId xmlns:p14="http://schemas.microsoft.com/office/powerpoint/2010/main" val="2189958124"/>
      </p:ext>
    </p:extLst>
  </p:cSld>
  <p:clrMapOvr>
    <a:masterClrMapping/>
  </p:clrMapOvr>
  <p:transition spd="med">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Advanced Single-Area OSPF Configurations</a:t>
            </a:r>
            <a:br>
              <a:rPr lang="en-US" sz="1800" smtClean="0"/>
            </a:br>
            <a:r>
              <a:rPr lang="en-US" sz="1800" smtClean="0"/>
              <a:t>OSPF in Multiaccess Networks (Cont.)</a:t>
            </a:r>
            <a:endParaRPr lang="en-US" dirty="0"/>
          </a:p>
        </p:txBody>
      </p:sp>
      <p:sp>
        <p:nvSpPr>
          <p:cNvPr id="2" name="Content Placeholder 1"/>
          <p:cNvSpPr>
            <a:spLocks noGrp="1"/>
          </p:cNvSpPr>
          <p:nvPr>
            <p:ph idx="1"/>
          </p:nvPr>
        </p:nvSpPr>
        <p:spPr>
          <a:xfrm>
            <a:off x="213110" y="1308795"/>
            <a:ext cx="8451919" cy="5331491"/>
          </a:xfrm>
        </p:spPr>
        <p:txBody>
          <a:bodyPr>
            <a:normAutofit fontScale="70000" lnSpcReduction="20000"/>
          </a:bodyPr>
          <a:lstStyle/>
          <a:p>
            <a:r>
              <a:rPr lang="en-US" smtClean="0"/>
              <a:t>Verifying DR/BDR Roles</a:t>
            </a:r>
          </a:p>
          <a:p>
            <a:r>
              <a:rPr lang="en-US" smtClean="0"/>
              <a:t>To verify the roles of the OSPFv2 router, use the show ip ospf interface command.</a:t>
            </a:r>
          </a:p>
          <a:p>
            <a:r>
              <a:rPr lang="en-US" smtClean="0"/>
              <a:t>For the equivalent OSPFv3 command, simply substitute ip with ipv6.</a:t>
            </a:r>
          </a:p>
          <a:p>
            <a:r>
              <a:rPr lang="en-US" smtClean="0"/>
              <a:t>Verifying DR/BDR Adjacencies</a:t>
            </a:r>
          </a:p>
          <a:p>
            <a:r>
              <a:rPr lang="en-US" smtClean="0"/>
              <a:t>To verify the OSPFv2 adjacencies, use the show ip ospf neighbor command.</a:t>
            </a:r>
          </a:p>
          <a:p>
            <a:r>
              <a:rPr lang="en-US" smtClean="0"/>
              <a:t>The normal state for an OSPF router is usually FULL.</a:t>
            </a:r>
          </a:p>
          <a:p>
            <a:r>
              <a:rPr lang="en-US" smtClean="0"/>
              <a:t>Default DR/BDR Election Process</a:t>
            </a:r>
          </a:p>
          <a:p>
            <a:r>
              <a:rPr lang="en-US" smtClean="0"/>
              <a:t>The routers in the network elect the router with the highest interface priority as the DR.</a:t>
            </a:r>
          </a:p>
          <a:p>
            <a:r>
              <a:rPr lang="en-US" smtClean="0"/>
              <a:t>The router with the second highest interface priority is elected as the BDR.</a:t>
            </a:r>
          </a:p>
          <a:p>
            <a:r>
              <a:rPr lang="en-US" smtClean="0"/>
              <a:t>The OSPF Priority</a:t>
            </a:r>
          </a:p>
          <a:p>
            <a:r>
              <a:rPr lang="en-US" smtClean="0"/>
              <a:t>To configure the OSPF priority, use the ip ospf priority value interface command. For the equivalent OSPFv3 command, simply substitute ip with ipv6.</a:t>
            </a:r>
          </a:p>
          <a:p>
            <a:r>
              <a:rPr lang="en-US" smtClean="0"/>
              <a:t>With the OSPF priority of 0, the router does not become a DR or BDR.</a:t>
            </a:r>
          </a:p>
          <a:p>
            <a:r>
              <a:rPr lang="en-US" smtClean="0"/>
              <a:t>For values 1 – 255, the higher the value, the more likely the router becomes the DR or BDR on the interface.</a:t>
            </a:r>
            <a:endParaRPr lang="en-US" dirty="0"/>
          </a:p>
        </p:txBody>
      </p:sp>
    </p:spTree>
    <p:extLst>
      <p:ext uri="{BB962C8B-B14F-4D97-AF65-F5344CB8AC3E}">
        <p14:creationId xmlns:p14="http://schemas.microsoft.com/office/powerpoint/2010/main" val="4163942536"/>
      </p:ext>
    </p:extLst>
  </p:cSld>
  <p:clrMapOvr>
    <a:masterClrMapping/>
  </p:clrMapOvr>
  <p:transition spd="med">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Advanced Single-Area OSPF Configurations</a:t>
            </a:r>
            <a:br>
              <a:rPr lang="en-US" sz="1800" smtClean="0"/>
            </a:br>
            <a:r>
              <a:rPr lang="en-US" sz="1800" smtClean="0"/>
              <a:t>Default Route Propagation</a:t>
            </a:r>
            <a:endParaRPr lang="en-US" dirty="0"/>
          </a:p>
        </p:txBody>
      </p:sp>
      <p:sp>
        <p:nvSpPr>
          <p:cNvPr id="2" name="Content Placeholder 1"/>
          <p:cNvSpPr>
            <a:spLocks noGrp="1"/>
          </p:cNvSpPr>
          <p:nvPr>
            <p:ph idx="1"/>
          </p:nvPr>
        </p:nvSpPr>
        <p:spPr>
          <a:xfrm>
            <a:off x="213109" y="1228776"/>
            <a:ext cx="8733677" cy="5217744"/>
          </a:xfrm>
        </p:spPr>
        <p:txBody>
          <a:bodyPr>
            <a:normAutofit/>
          </a:bodyPr>
          <a:lstStyle/>
          <a:p>
            <a:r>
              <a:rPr lang="en-US" smtClean="0"/>
              <a:t>Propagating a Default Static Route in OSPFv2</a:t>
            </a:r>
          </a:p>
          <a:p>
            <a:r>
              <a:rPr lang="en-US" smtClean="0"/>
              <a:t>To propagate a default route, the edge router must be configured with:</a:t>
            </a:r>
          </a:p>
          <a:p>
            <a:r>
              <a:rPr lang="en-US" smtClean="0"/>
              <a:t>A default static route using the ip route 0.0.0.0 0.0.0.0  {ip-address | exit-intf} command.</a:t>
            </a:r>
          </a:p>
          <a:p>
            <a:r>
              <a:rPr lang="en-US" smtClean="0"/>
              <a:t>The default-information originate router configuration mode command.</a:t>
            </a:r>
          </a:p>
          <a:p>
            <a:r>
              <a:rPr lang="en-US" smtClean="0"/>
              <a:t>Verifying the Propagated </a:t>
            </a:r>
            <a:br>
              <a:rPr lang="en-US" smtClean="0"/>
            </a:br>
            <a:r>
              <a:rPr lang="en-US" smtClean="0"/>
              <a:t>IPv4 Default Route</a:t>
            </a:r>
          </a:p>
          <a:p>
            <a:r>
              <a:rPr lang="en-US" smtClean="0"/>
              <a:t>Verify the default route settings </a:t>
            </a:r>
            <a:br>
              <a:rPr lang="en-US" smtClean="0"/>
            </a:br>
            <a:r>
              <a:rPr lang="en-US" smtClean="0"/>
              <a:t>on using the show ip route </a:t>
            </a:r>
            <a:br>
              <a:rPr lang="en-US" smtClean="0"/>
            </a:br>
            <a:r>
              <a:rPr lang="en-US" smtClean="0"/>
              <a:t>command</a:t>
            </a:r>
          </a:p>
          <a:p>
            <a:endParaRPr lang="en-US" smtClean="0"/>
          </a:p>
          <a:p>
            <a:pPr lvl="1"/>
            <a:endParaRPr lang="en-US" dirty="0"/>
          </a:p>
        </p:txBody>
      </p:sp>
      <p:pic>
        <p:nvPicPr>
          <p:cNvPr id="3" name="Picture 2"/>
          <p:cNvPicPr>
            <a:picLocks noChangeAspect="1"/>
          </p:cNvPicPr>
          <p:nvPr/>
        </p:nvPicPr>
        <p:blipFill>
          <a:blip r:embed="rId3"/>
          <a:stretch>
            <a:fillRect/>
          </a:stretch>
        </p:blipFill>
        <p:spPr>
          <a:xfrm>
            <a:off x="4630960" y="3279699"/>
            <a:ext cx="4019121" cy="3354193"/>
          </a:xfrm>
          <a:prstGeom prst="rect">
            <a:avLst/>
          </a:prstGeom>
        </p:spPr>
      </p:pic>
    </p:spTree>
    <p:extLst>
      <p:ext uri="{BB962C8B-B14F-4D97-AF65-F5344CB8AC3E}">
        <p14:creationId xmlns:p14="http://schemas.microsoft.com/office/powerpoint/2010/main" val="3707059236"/>
      </p:ext>
    </p:extLst>
  </p:cSld>
  <p:clrMapOvr>
    <a:masterClrMapping/>
  </p:clrMapOvr>
  <p:transition spd="med">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Advanced Single-Area OSPF Configurations</a:t>
            </a:r>
            <a:br>
              <a:rPr lang="en-US" sz="1800" smtClean="0"/>
            </a:br>
            <a:r>
              <a:rPr lang="en-US" sz="1800" smtClean="0"/>
              <a:t>Default Route Propagation (Cont.)</a:t>
            </a:r>
            <a:endParaRPr lang="en-US" dirty="0"/>
          </a:p>
        </p:txBody>
      </p:sp>
      <p:sp>
        <p:nvSpPr>
          <p:cNvPr id="2" name="Content Placeholder 1"/>
          <p:cNvSpPr>
            <a:spLocks noGrp="1"/>
          </p:cNvSpPr>
          <p:nvPr>
            <p:ph idx="1"/>
          </p:nvPr>
        </p:nvSpPr>
        <p:spPr>
          <a:xfrm>
            <a:off x="213109" y="1228776"/>
            <a:ext cx="8733677" cy="2124764"/>
          </a:xfrm>
        </p:spPr>
        <p:txBody>
          <a:bodyPr>
            <a:normAutofit fontScale="70000" lnSpcReduction="20000"/>
          </a:bodyPr>
          <a:lstStyle/>
          <a:p>
            <a:r>
              <a:rPr lang="en-US" smtClean="0"/>
              <a:t>Propagating a Default Static Route in OSPFv3</a:t>
            </a:r>
          </a:p>
          <a:p>
            <a:r>
              <a:rPr lang="en-US" smtClean="0"/>
              <a:t>The process of propagating a default static route in OSPFv3 is almost identical to OSPFv2</a:t>
            </a:r>
          </a:p>
          <a:p>
            <a:r>
              <a:rPr lang="en-US" smtClean="0"/>
              <a:t>To propagate a default route, the edge router must be configured with:</a:t>
            </a:r>
          </a:p>
          <a:p>
            <a:r>
              <a:rPr lang="en-US" smtClean="0"/>
              <a:t>A default static route using the ipv6 route ::/0 {ipv6-address | exit-intf} command</a:t>
            </a:r>
          </a:p>
          <a:p>
            <a:r>
              <a:rPr lang="en-US" smtClean="0"/>
              <a:t>The default-information originate router configuration mode command. </a:t>
            </a:r>
          </a:p>
          <a:p>
            <a:endParaRPr lang="en-US" smtClean="0"/>
          </a:p>
          <a:p>
            <a:endParaRPr lang="en-US" dirty="0"/>
          </a:p>
        </p:txBody>
      </p:sp>
      <p:sp>
        <p:nvSpPr>
          <p:cNvPr id="4" name="Content Placeholder 1"/>
          <p:cNvSpPr txBox="1">
            <a:spLocks/>
          </p:cNvSpPr>
          <p:nvPr/>
        </p:nvSpPr>
        <p:spPr bwMode="auto">
          <a:xfrm>
            <a:off x="213109" y="4096944"/>
            <a:ext cx="4505195" cy="2124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normAutofit/>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457200" indent="-228600" algn="l" defTabSz="814388" rtl="0" eaLnBrk="0" fontAlgn="base" hangingPunct="0">
              <a:lnSpc>
                <a:spcPct val="95000"/>
              </a:lnSpc>
              <a:spcBef>
                <a:spcPct val="35000"/>
              </a:spcBef>
              <a:spcAft>
                <a:spcPct val="0"/>
              </a:spcAft>
              <a:buClr>
                <a:srgbClr val="708CA1"/>
              </a:buClr>
              <a:buFont typeface="Arial" panose="020B0604020202020204" pitchFamily="34" charset="0"/>
              <a:buChar char="•"/>
              <a:defRPr sz="2000">
                <a:solidFill>
                  <a:schemeClr val="tx1"/>
                </a:solidFill>
                <a:latin typeface="+mn-lt"/>
                <a:ea typeface="ＭＳ Ｐゴシック" charset="0"/>
              </a:defRPr>
            </a:lvl2pPr>
            <a:lvl3pPr marL="914400" indent="-225425" algn="l" defTabSz="814388" rtl="0" eaLnBrk="0" fontAlgn="base" hangingPunct="0">
              <a:lnSpc>
                <a:spcPct val="95000"/>
              </a:lnSpc>
              <a:spcBef>
                <a:spcPct val="35000"/>
              </a:spcBef>
              <a:spcAft>
                <a:spcPct val="0"/>
              </a:spcAft>
              <a:buClr>
                <a:srgbClr val="708CA1"/>
              </a:buClr>
              <a:buSzPct val="75000"/>
              <a:buFont typeface="Courier New" panose="02070309020205020404" pitchFamily="49" charset="0"/>
              <a:buChar char="o"/>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r>
              <a:rPr lang="en-US" smtClean="0"/>
              <a:t>Verifying the Propagated IPv6 Default Route</a:t>
            </a:r>
          </a:p>
          <a:p>
            <a:r>
              <a:rPr lang="en-US" smtClean="0"/>
              <a:t>Verify the default static route setting on R2 using the show ipv6 route static command</a:t>
            </a:r>
            <a:endParaRPr lang="en-US" dirty="0"/>
          </a:p>
        </p:txBody>
      </p:sp>
      <p:pic>
        <p:nvPicPr>
          <p:cNvPr id="3" name="Picture 2"/>
          <p:cNvPicPr>
            <a:picLocks noChangeAspect="1"/>
          </p:cNvPicPr>
          <p:nvPr/>
        </p:nvPicPr>
        <p:blipFill>
          <a:blip r:embed="rId3"/>
          <a:stretch>
            <a:fillRect/>
          </a:stretch>
        </p:blipFill>
        <p:spPr>
          <a:xfrm>
            <a:off x="4169664" y="4622011"/>
            <a:ext cx="4640913" cy="1880078"/>
          </a:xfrm>
          <a:prstGeom prst="rect">
            <a:avLst/>
          </a:prstGeom>
        </p:spPr>
      </p:pic>
    </p:spTree>
    <p:extLst>
      <p:ext uri="{BB962C8B-B14F-4D97-AF65-F5344CB8AC3E}">
        <p14:creationId xmlns:p14="http://schemas.microsoft.com/office/powerpoint/2010/main" val="483024870"/>
      </p:ext>
    </p:extLst>
  </p:cSld>
  <p:clrMapOvr>
    <a:masterClrMapping/>
  </p:clrMapOvr>
  <p:transition spd="med">
    <p:wipe dir="r"/>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idx="4294967295"/>
          </p:nvPr>
        </p:nvSpPr>
        <p:spPr>
          <a:xfrm>
            <a:off x="450851" y="353959"/>
            <a:ext cx="8145462" cy="973395"/>
          </a:xfrm>
        </p:spPr>
        <p:txBody>
          <a:bodyPr>
            <a:normAutofit/>
          </a:bodyPr>
          <a:lstStyle/>
          <a:p>
            <a:pPr eaLnBrk="1" hangingPunct="1"/>
            <a:r>
              <a:rPr lang="en-US" smtClean="0">
                <a:latin typeface="Arial" charset="0"/>
              </a:rPr>
              <a:t>Instructor Materials – Chapter 10 Planning Guide</a:t>
            </a:r>
            <a:endParaRPr lang="en-US" dirty="0"/>
          </a:p>
        </p:txBody>
      </p:sp>
      <p:sp>
        <p:nvSpPr>
          <p:cNvPr id="4099" name="Rectangle 34"/>
          <p:cNvSpPr>
            <a:spLocks noGrp="1" noChangeArrowheads="1"/>
          </p:cNvSpPr>
          <p:nvPr>
            <p:ph type="body" idx="4294967295"/>
          </p:nvPr>
        </p:nvSpPr>
        <p:spPr>
          <a:xfrm>
            <a:off x="450851" y="1327354"/>
            <a:ext cx="7940675" cy="4539803"/>
          </a:xfrm>
        </p:spPr>
        <p:txBody>
          <a:bodyPr>
            <a:normAutofit/>
          </a:bodyPr>
          <a:lstStyle/>
          <a:p>
            <a:pPr marL="0" indent="0">
              <a:buNone/>
            </a:pPr>
            <a:r>
              <a:rPr lang="en-US" smtClean="0"/>
              <a:t>This PowerPoint deck is divided in two parts:</a:t>
            </a:r>
          </a:p>
          <a:p>
            <a:pPr marL="0" indent="0">
              <a:buNone/>
            </a:pPr>
            <a:r>
              <a:rPr lang="en-US" smtClean="0"/>
              <a:t>Instructor Planning Guide</a:t>
            </a:r>
          </a:p>
          <a:p>
            <a:pPr marL="0" indent="0">
              <a:buNone/>
            </a:pPr>
            <a:r>
              <a:rPr lang="en-US" smtClean="0"/>
              <a:t>Information to help you become familiar with the chapter</a:t>
            </a:r>
          </a:p>
          <a:p>
            <a:pPr marL="0" indent="0">
              <a:buNone/>
            </a:pPr>
            <a:r>
              <a:rPr lang="en-US" smtClean="0"/>
              <a:t>Teaching aids</a:t>
            </a:r>
          </a:p>
          <a:p>
            <a:pPr marL="0" indent="0">
              <a:buNone/>
            </a:pPr>
            <a:r>
              <a:rPr lang="en-US" smtClean="0"/>
              <a:t>Instructor Class Presentation</a:t>
            </a:r>
          </a:p>
          <a:p>
            <a:pPr marL="0" indent="0">
              <a:buNone/>
            </a:pPr>
            <a:r>
              <a:rPr lang="en-US" smtClean="0"/>
              <a:t>Optional slides that you can use in the classroom</a:t>
            </a:r>
          </a:p>
          <a:p>
            <a:pPr marL="0" indent="0">
              <a:buNone/>
            </a:pPr>
            <a:r>
              <a:rPr lang="en-US" smtClean="0"/>
              <a:t>Begins on slide # 13</a:t>
            </a:r>
          </a:p>
          <a:p>
            <a:pPr marL="0" indent="0">
              <a:buNone/>
            </a:pPr>
            <a:r>
              <a:rPr lang="en-US" smtClean="0"/>
              <a:t>Note: Remove the Planning Guide from this presentation before sharing with anyone.</a:t>
            </a:r>
            <a:endParaRPr lang="en-CA" dirty="0"/>
          </a:p>
        </p:txBody>
      </p:sp>
    </p:spTree>
    <p:extLst>
      <p:ext uri="{BB962C8B-B14F-4D97-AF65-F5344CB8AC3E}">
        <p14:creationId xmlns:p14="http://schemas.microsoft.com/office/powerpoint/2010/main" val="1045761936"/>
      </p:ext>
    </p:extLst>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Advanced Single-Area OSPF Configurations</a:t>
            </a:r>
            <a:br>
              <a:rPr lang="en-US" sz="1800" smtClean="0"/>
            </a:br>
            <a:r>
              <a:rPr lang="en-US" sz="1800" smtClean="0"/>
              <a:t>Fine-tuning OSPF Interfaces</a:t>
            </a:r>
            <a:endParaRPr lang="en-US" dirty="0"/>
          </a:p>
        </p:txBody>
      </p:sp>
      <p:sp>
        <p:nvSpPr>
          <p:cNvPr id="2" name="Content Placeholder 1"/>
          <p:cNvSpPr>
            <a:spLocks noGrp="1"/>
          </p:cNvSpPr>
          <p:nvPr>
            <p:ph idx="1"/>
          </p:nvPr>
        </p:nvSpPr>
        <p:spPr>
          <a:xfrm>
            <a:off x="213109" y="1228776"/>
            <a:ext cx="8733677" cy="2124764"/>
          </a:xfrm>
        </p:spPr>
        <p:txBody>
          <a:bodyPr>
            <a:normAutofit fontScale="40000" lnSpcReduction="20000"/>
          </a:bodyPr>
          <a:lstStyle/>
          <a:p>
            <a:r>
              <a:rPr lang="en-US" smtClean="0"/>
              <a:t>OSPF Hello and Dead Intervals</a:t>
            </a:r>
          </a:p>
          <a:p>
            <a:r>
              <a:rPr lang="en-US" smtClean="0"/>
              <a:t>The OSPF Hello and Dead intervals are configurable on a per-interface basis. </a:t>
            </a:r>
          </a:p>
          <a:p>
            <a:r>
              <a:rPr lang="en-US" smtClean="0"/>
              <a:t>The OSPF intervals must match or a neighbor adjacency does not occur.</a:t>
            </a:r>
          </a:p>
          <a:p>
            <a:r>
              <a:rPr lang="en-US" smtClean="0"/>
              <a:t>Modifying OSPFv2 Intervals</a:t>
            </a:r>
          </a:p>
          <a:p>
            <a:r>
              <a:rPr lang="en-US" smtClean="0"/>
              <a:t>OSPFv2 Hello and Dead intervals can be modified manually:</a:t>
            </a:r>
          </a:p>
          <a:p>
            <a:r>
              <a:rPr lang="en-US" smtClean="0"/>
              <a:t>ip ospf hello-interval seconds</a:t>
            </a:r>
          </a:p>
          <a:p>
            <a:r>
              <a:rPr lang="en-US" smtClean="0"/>
              <a:t>ip ospf dead-interval seconds</a:t>
            </a:r>
          </a:p>
          <a:p>
            <a:r>
              <a:rPr lang="en-US" smtClean="0"/>
              <a:t>Use the no ip ospf hello-</a:t>
            </a:r>
            <a:br>
              <a:rPr lang="en-US" smtClean="0"/>
            </a:br>
            <a:r>
              <a:rPr lang="en-US" smtClean="0"/>
              <a:t>interval and no ip ospf </a:t>
            </a:r>
            <a:br>
              <a:rPr lang="en-US" smtClean="0"/>
            </a:br>
            <a:r>
              <a:rPr lang="en-US" smtClean="0"/>
              <a:t>dead-interval commands </a:t>
            </a:r>
            <a:br>
              <a:rPr lang="en-US" smtClean="0"/>
            </a:br>
            <a:r>
              <a:rPr lang="en-US" smtClean="0"/>
              <a:t>to reset the intervals to </a:t>
            </a:r>
            <a:br>
              <a:rPr lang="en-US" smtClean="0"/>
            </a:br>
            <a:r>
              <a:rPr lang="en-US" smtClean="0"/>
              <a:t>their default.</a:t>
            </a:r>
          </a:p>
          <a:p>
            <a:endParaRPr lang="en-US" smtClean="0"/>
          </a:p>
          <a:p>
            <a:pPr lvl="2"/>
            <a:endParaRPr lang="en-US" dirty="0"/>
          </a:p>
        </p:txBody>
      </p:sp>
      <p:pic>
        <p:nvPicPr>
          <p:cNvPr id="3" name="Picture 2"/>
          <p:cNvPicPr>
            <a:picLocks noChangeAspect="1"/>
          </p:cNvPicPr>
          <p:nvPr/>
        </p:nvPicPr>
        <p:blipFill>
          <a:blip r:embed="rId3"/>
          <a:stretch>
            <a:fillRect/>
          </a:stretch>
        </p:blipFill>
        <p:spPr>
          <a:xfrm>
            <a:off x="3977507" y="4910327"/>
            <a:ext cx="5130363" cy="1580335"/>
          </a:xfrm>
          <a:prstGeom prst="rect">
            <a:avLst/>
          </a:prstGeom>
        </p:spPr>
      </p:pic>
    </p:spTree>
    <p:extLst>
      <p:ext uri="{BB962C8B-B14F-4D97-AF65-F5344CB8AC3E}">
        <p14:creationId xmlns:p14="http://schemas.microsoft.com/office/powerpoint/2010/main" val="3881609944"/>
      </p:ext>
    </p:extLst>
  </p:cSld>
  <p:clrMapOvr>
    <a:masterClrMapping/>
  </p:clrMapOvr>
  <p:transition spd="med">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Advanced Single-Area OSPF Configurations</a:t>
            </a:r>
            <a:br>
              <a:rPr lang="en-US" sz="1800" smtClean="0"/>
            </a:br>
            <a:r>
              <a:rPr lang="en-US" sz="1800" smtClean="0"/>
              <a:t>Fine-tuning OSPF Interfaces (Cont.)</a:t>
            </a:r>
            <a:endParaRPr lang="en-US" dirty="0"/>
          </a:p>
        </p:txBody>
      </p:sp>
      <p:sp>
        <p:nvSpPr>
          <p:cNvPr id="2" name="Content Placeholder 1"/>
          <p:cNvSpPr>
            <a:spLocks noGrp="1"/>
          </p:cNvSpPr>
          <p:nvPr>
            <p:ph idx="1"/>
          </p:nvPr>
        </p:nvSpPr>
        <p:spPr>
          <a:xfrm>
            <a:off x="213109" y="1228776"/>
            <a:ext cx="8733677" cy="2124764"/>
          </a:xfrm>
        </p:spPr>
        <p:txBody>
          <a:bodyPr>
            <a:normAutofit fontScale="85000" lnSpcReduction="20000"/>
          </a:bodyPr>
          <a:lstStyle/>
          <a:p>
            <a:r>
              <a:rPr lang="en-US" smtClean="0"/>
              <a:t>Modifying OSPFv3 Intervals</a:t>
            </a:r>
          </a:p>
          <a:p>
            <a:r>
              <a:rPr lang="en-US" smtClean="0"/>
              <a:t>OSPFv2 Hello and Dead intervals can be modified manually:</a:t>
            </a:r>
          </a:p>
          <a:p>
            <a:r>
              <a:rPr lang="en-US" smtClean="0"/>
              <a:t>ipv6 ospf hello-interval seconds</a:t>
            </a:r>
          </a:p>
          <a:p>
            <a:r>
              <a:rPr lang="en-US" smtClean="0"/>
              <a:t>ipv6 ospf dead-interval seconds</a:t>
            </a:r>
          </a:p>
          <a:p>
            <a:r>
              <a:rPr lang="en-US" smtClean="0"/>
              <a:t>Use the no ipv6 ospf hello-interval and no ipv6 ospf dead-interval commands to reset the intervals to their default.</a:t>
            </a:r>
          </a:p>
          <a:p>
            <a:endParaRPr lang="en-US" smtClean="0"/>
          </a:p>
          <a:p>
            <a:endParaRPr lang="en-US" dirty="0"/>
          </a:p>
        </p:txBody>
      </p:sp>
      <p:pic>
        <p:nvPicPr>
          <p:cNvPr id="3" name="Picture 2"/>
          <p:cNvPicPr>
            <a:picLocks noChangeAspect="1"/>
          </p:cNvPicPr>
          <p:nvPr/>
        </p:nvPicPr>
        <p:blipFill>
          <a:blip r:embed="rId3"/>
          <a:stretch>
            <a:fillRect/>
          </a:stretch>
        </p:blipFill>
        <p:spPr>
          <a:xfrm>
            <a:off x="1190742" y="3980714"/>
            <a:ext cx="6506483" cy="2353003"/>
          </a:xfrm>
          <a:prstGeom prst="rect">
            <a:avLst/>
          </a:prstGeom>
        </p:spPr>
      </p:pic>
    </p:spTree>
    <p:extLst>
      <p:ext uri="{BB962C8B-B14F-4D97-AF65-F5344CB8AC3E}">
        <p14:creationId xmlns:p14="http://schemas.microsoft.com/office/powerpoint/2010/main" val="1872338075"/>
      </p:ext>
    </p:extLst>
  </p:cSld>
  <p:clrMapOvr>
    <a:masterClrMapping/>
  </p:clrMapOvr>
  <p:transition spd="med">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normAutofit/>
          </a:bodyPr>
          <a:lstStyle/>
          <a:p>
            <a:pPr eaLnBrk="1" hangingPunct="1"/>
            <a:r>
              <a:rPr lang="en-US" sz="2400" smtClean="0"/>
              <a:t>10.2 Troubleshooting Single-Area OSPF Implementations</a:t>
            </a:r>
            <a:endParaRPr lang="en-US" sz="2400" dirty="0">
              <a:solidFill>
                <a:srgbClr val="00B0F0"/>
              </a:solidFill>
            </a:endParaRPr>
          </a:p>
        </p:txBody>
      </p:sp>
    </p:spTree>
    <p:extLst>
      <p:ext uri="{BB962C8B-B14F-4D97-AF65-F5344CB8AC3E}">
        <p14:creationId xmlns:p14="http://schemas.microsoft.com/office/powerpoint/2010/main" val="2098333176"/>
      </p:ext>
    </p:extLst>
  </p:cSld>
  <p:clrMapOvr>
    <a:masterClrMapping/>
  </p:clrMapOvr>
  <p:transition>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74629" y="707572"/>
            <a:ext cx="8969371" cy="838200"/>
          </a:xfrm>
        </p:spPr>
        <p:txBody>
          <a:bodyPr>
            <a:normAutofit/>
          </a:bodyPr>
          <a:lstStyle/>
          <a:p>
            <a:r>
              <a:rPr lang="en-US" sz="1800" smtClean="0"/>
              <a:t>Troubleshooting Single-Area OSPF Implementations</a:t>
            </a:r>
            <a:br>
              <a:rPr lang="en-US" sz="1800" smtClean="0"/>
            </a:br>
            <a:r>
              <a:rPr lang="en-US" sz="1800" smtClean="0"/>
              <a:t>Components of Troubleshooting Single-Area OSPF</a:t>
            </a:r>
            <a:endParaRPr lang="en-US" dirty="0"/>
          </a:p>
        </p:txBody>
      </p:sp>
      <p:pic>
        <p:nvPicPr>
          <p:cNvPr id="5" name="Picture 4"/>
          <p:cNvPicPr>
            <a:picLocks noChangeAspect="1"/>
          </p:cNvPicPr>
          <p:nvPr/>
        </p:nvPicPr>
        <p:blipFill>
          <a:blip r:embed="rId3"/>
          <a:stretch>
            <a:fillRect/>
          </a:stretch>
        </p:blipFill>
        <p:spPr>
          <a:xfrm>
            <a:off x="1386032" y="1890959"/>
            <a:ext cx="6115904" cy="4648849"/>
          </a:xfrm>
          <a:prstGeom prst="rect">
            <a:avLst/>
          </a:prstGeom>
        </p:spPr>
      </p:pic>
    </p:spTree>
    <p:extLst>
      <p:ext uri="{BB962C8B-B14F-4D97-AF65-F5344CB8AC3E}">
        <p14:creationId xmlns:p14="http://schemas.microsoft.com/office/powerpoint/2010/main" val="2955344014"/>
      </p:ext>
    </p:extLst>
  </p:cSld>
  <p:clrMapOvr>
    <a:masterClrMapping/>
  </p:clrMapOvr>
  <p:transition spd="med">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622992"/>
            <a:ext cx="8772157" cy="838200"/>
          </a:xfrm>
        </p:spPr>
        <p:txBody>
          <a:bodyPr>
            <a:normAutofit/>
          </a:bodyPr>
          <a:lstStyle/>
          <a:p>
            <a:pPr>
              <a:lnSpc>
                <a:spcPct val="80000"/>
              </a:lnSpc>
            </a:pPr>
            <a:r>
              <a:rPr lang="en-US" sz="1800" smtClean="0"/>
              <a:t>Troubleshooting Single-Area OSPF Implementations</a:t>
            </a:r>
            <a:br>
              <a:rPr lang="en-US" sz="1800" smtClean="0"/>
            </a:br>
            <a:r>
              <a:rPr lang="en-US" sz="1800" smtClean="0"/>
              <a:t>Components of Troubleshooting Single-Area OSPF (Cont.)</a:t>
            </a:r>
            <a:endParaRPr lang="en-US" dirty="0">
              <a:latin typeface="Arial" charset="0"/>
            </a:endParaRPr>
          </a:p>
        </p:txBody>
      </p:sp>
      <p:sp>
        <p:nvSpPr>
          <p:cNvPr id="2" name="Content Placeholder 1"/>
          <p:cNvSpPr>
            <a:spLocks noGrp="1"/>
          </p:cNvSpPr>
          <p:nvPr>
            <p:ph idx="1"/>
          </p:nvPr>
        </p:nvSpPr>
        <p:spPr>
          <a:xfrm>
            <a:off x="213109" y="1461192"/>
            <a:ext cx="8752915" cy="5004716"/>
          </a:xfrm>
        </p:spPr>
        <p:txBody>
          <a:bodyPr>
            <a:normAutofit fontScale="85000" lnSpcReduction="10000"/>
          </a:bodyPr>
          <a:lstStyle/>
          <a:p>
            <a:r>
              <a:rPr lang="en-US" smtClean="0"/>
              <a:t>OSPF States</a:t>
            </a:r>
          </a:p>
          <a:p>
            <a:r>
              <a:rPr lang="en-US" smtClean="0"/>
              <a:t>When troubleshooting OSPF neighbors, be aware that the FULL or 2WAY states are normal. </a:t>
            </a:r>
          </a:p>
          <a:p>
            <a:r>
              <a:rPr lang="en-US" smtClean="0"/>
              <a:t>All other states are transitory.</a:t>
            </a:r>
          </a:p>
          <a:p>
            <a:r>
              <a:rPr lang="en-US" smtClean="0"/>
              <a:t>OSPF Troubleshooting Commands</a:t>
            </a:r>
          </a:p>
          <a:p>
            <a:r>
              <a:rPr lang="en-US" smtClean="0"/>
              <a:t>show ip protocols</a:t>
            </a:r>
          </a:p>
          <a:p>
            <a:r>
              <a:rPr lang="en-US" smtClean="0"/>
              <a:t>show ip ospf neighbor</a:t>
            </a:r>
          </a:p>
          <a:p>
            <a:r>
              <a:rPr lang="en-US" smtClean="0"/>
              <a:t>show ip ospf interface</a:t>
            </a:r>
          </a:p>
          <a:p>
            <a:r>
              <a:rPr lang="en-US" smtClean="0"/>
              <a:t>show ip ospf </a:t>
            </a:r>
          </a:p>
          <a:p>
            <a:r>
              <a:rPr lang="en-US" smtClean="0"/>
              <a:t>show ip route ospf </a:t>
            </a:r>
          </a:p>
          <a:p>
            <a:r>
              <a:rPr lang="en-US" smtClean="0"/>
              <a:t>clear ip ospf [process-id] process</a:t>
            </a:r>
          </a:p>
          <a:p>
            <a:r>
              <a:rPr lang="en-US" smtClean="0"/>
              <a:t>For the equivalent OSPFv3 command, simply substitute ip with ipv6.</a:t>
            </a:r>
            <a:endParaRPr lang="en-US" dirty="0"/>
          </a:p>
        </p:txBody>
      </p:sp>
    </p:spTree>
    <p:extLst>
      <p:ext uri="{BB962C8B-B14F-4D97-AF65-F5344CB8AC3E}">
        <p14:creationId xmlns:p14="http://schemas.microsoft.com/office/powerpoint/2010/main" val="1176952302"/>
      </p:ext>
    </p:extLst>
  </p:cSld>
  <p:clrMapOvr>
    <a:masterClrMapping/>
  </p:clrMapOvr>
  <p:transition spd="med">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622992"/>
            <a:ext cx="8772157" cy="838200"/>
          </a:xfrm>
        </p:spPr>
        <p:txBody>
          <a:bodyPr>
            <a:normAutofit/>
          </a:bodyPr>
          <a:lstStyle/>
          <a:p>
            <a:pPr>
              <a:lnSpc>
                <a:spcPct val="80000"/>
              </a:lnSpc>
            </a:pPr>
            <a:r>
              <a:rPr lang="en-US" sz="1800" smtClean="0"/>
              <a:t>Troubleshooting Single-Area OSPF Implementations</a:t>
            </a:r>
            <a:br>
              <a:rPr lang="en-US" sz="1800" smtClean="0"/>
            </a:br>
            <a:r>
              <a:rPr lang="en-US" sz="1800" smtClean="0"/>
              <a:t>Components of Troubleshooting Single-Area OSPF (Cont.)</a:t>
            </a:r>
            <a:endParaRPr lang="en-US" dirty="0">
              <a:latin typeface="Arial" charset="0"/>
            </a:endParaRPr>
          </a:p>
        </p:txBody>
      </p:sp>
      <p:sp>
        <p:nvSpPr>
          <p:cNvPr id="2" name="Content Placeholder 1"/>
          <p:cNvSpPr>
            <a:spLocks noGrp="1"/>
          </p:cNvSpPr>
          <p:nvPr>
            <p:ph idx="1"/>
          </p:nvPr>
        </p:nvSpPr>
        <p:spPr>
          <a:xfrm>
            <a:off x="3154680" y="1461192"/>
            <a:ext cx="5811344" cy="5004716"/>
          </a:xfrm>
        </p:spPr>
        <p:txBody>
          <a:bodyPr>
            <a:normAutofit fontScale="92500" lnSpcReduction="20000"/>
          </a:bodyPr>
          <a:lstStyle/>
          <a:p>
            <a:r>
              <a:rPr lang="en-US" smtClean="0"/>
              <a:t>Components of Troubleshooting OSPF</a:t>
            </a:r>
          </a:p>
          <a:p>
            <a:r>
              <a:rPr lang="en-US" smtClean="0"/>
              <a:t>Neighbor table is not correct</a:t>
            </a:r>
          </a:p>
          <a:p>
            <a:r>
              <a:rPr lang="en-US" smtClean="0"/>
              <a:t>Are the interfaces operational? Are the interfaces enabled for OSPF? Does the OSPF area match? Is there an interface that is configured as passive?</a:t>
            </a:r>
          </a:p>
          <a:p>
            <a:r>
              <a:rPr lang="en-US" smtClean="0"/>
              <a:t>Routing table is not correct</a:t>
            </a:r>
          </a:p>
          <a:p>
            <a:r>
              <a:rPr lang="en-US" smtClean="0"/>
              <a:t>Are the networks being advertised? Is there an ACL that is blocking advertisements? Is there another routing protocol with a lower AD being used as well? Are all areas connected to Area 0?</a:t>
            </a:r>
          </a:p>
          <a:p>
            <a:r>
              <a:rPr lang="en-US" smtClean="0"/>
              <a:t>Traffic does not take the desired path</a:t>
            </a:r>
          </a:p>
          <a:p>
            <a:r>
              <a:rPr lang="en-US" smtClean="0"/>
              <a:t>Verify the OSPF cost on an interface. Verify the OSPF reference bandwidth.</a:t>
            </a:r>
            <a:endParaRPr lang="en-US" dirty="0"/>
          </a:p>
        </p:txBody>
      </p:sp>
      <p:grpSp>
        <p:nvGrpSpPr>
          <p:cNvPr id="5" name="Group 4"/>
          <p:cNvGrpSpPr/>
          <p:nvPr/>
        </p:nvGrpSpPr>
        <p:grpSpPr>
          <a:xfrm>
            <a:off x="359641" y="1461192"/>
            <a:ext cx="2694455" cy="5268060"/>
            <a:chOff x="359641" y="1461192"/>
            <a:chExt cx="2694455" cy="5268060"/>
          </a:xfrm>
        </p:grpSpPr>
        <p:pic>
          <p:nvPicPr>
            <p:cNvPr id="3" name="Picture 2"/>
            <p:cNvPicPr>
              <a:picLocks noChangeAspect="1"/>
            </p:cNvPicPr>
            <p:nvPr/>
          </p:nvPicPr>
          <p:blipFill>
            <a:blip r:embed="rId3"/>
            <a:stretch>
              <a:fillRect/>
            </a:stretch>
          </p:blipFill>
          <p:spPr>
            <a:xfrm>
              <a:off x="359641" y="1461192"/>
              <a:ext cx="2629267" cy="5268060"/>
            </a:xfrm>
            <a:prstGeom prst="rect">
              <a:avLst/>
            </a:prstGeom>
          </p:spPr>
        </p:pic>
        <p:sp>
          <p:nvSpPr>
            <p:cNvPr id="4" name="Rectangle 3"/>
            <p:cNvSpPr/>
            <p:nvPr/>
          </p:nvSpPr>
          <p:spPr bwMode="auto">
            <a:xfrm>
              <a:off x="2710016" y="2299392"/>
              <a:ext cx="344080" cy="3040704"/>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82124" tIns="41061" rIns="82124" bIns="41061" numCol="1" rtlCol="0" anchor="ctr" anchorCtr="0" compatLnSpc="1">
              <a:prstTxWarp prst="textNoShape">
                <a:avLst/>
              </a:prstTxWarp>
              <a:spAutoFit/>
            </a:bodyPr>
            <a:lstStyle/>
            <a:p>
              <a:pPr marL="0" marR="0" indent="0" algn="ctr" defTabSz="814388" rtl="0" eaLnBrk="0" fontAlgn="base" latinLnBrk="0" hangingPunct="0">
                <a:lnSpc>
                  <a:spcPct val="9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ndParaRPr>
            </a:p>
          </p:txBody>
        </p:sp>
      </p:grpSp>
    </p:spTree>
    <p:extLst>
      <p:ext uri="{BB962C8B-B14F-4D97-AF65-F5344CB8AC3E}">
        <p14:creationId xmlns:p14="http://schemas.microsoft.com/office/powerpoint/2010/main" val="1878566039"/>
      </p:ext>
    </p:extLst>
  </p:cSld>
  <p:clrMapOvr>
    <a:masterClrMapping/>
  </p:clrMapOvr>
  <p:transition spd="med">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7" y="535907"/>
            <a:ext cx="8772157" cy="838200"/>
          </a:xfrm>
        </p:spPr>
        <p:txBody>
          <a:bodyPr>
            <a:normAutofit/>
          </a:bodyPr>
          <a:lstStyle/>
          <a:p>
            <a:pPr>
              <a:lnSpc>
                <a:spcPct val="80000"/>
              </a:lnSpc>
            </a:pPr>
            <a:r>
              <a:rPr lang="en-US" sz="1800" smtClean="0"/>
              <a:t>Troubleshooting Single-Area OSPF Implementations</a:t>
            </a:r>
            <a:br>
              <a:rPr lang="en-US" sz="1800" smtClean="0"/>
            </a:br>
            <a:r>
              <a:rPr lang="en-US" sz="1800" smtClean="0"/>
              <a:t>Troubleshoot Single-Area OSPFv2 Routing Issues</a:t>
            </a:r>
            <a:endParaRPr lang="en-US" dirty="0">
              <a:latin typeface="Arial" charset="0"/>
            </a:endParaRPr>
          </a:p>
        </p:txBody>
      </p:sp>
      <p:sp>
        <p:nvSpPr>
          <p:cNvPr id="2" name="Content Placeholder 1"/>
          <p:cNvSpPr>
            <a:spLocks noGrp="1"/>
          </p:cNvSpPr>
          <p:nvPr>
            <p:ph idx="1"/>
          </p:nvPr>
        </p:nvSpPr>
        <p:spPr>
          <a:xfrm>
            <a:off x="213109" y="1461192"/>
            <a:ext cx="8636977" cy="3089924"/>
          </a:xfrm>
        </p:spPr>
        <p:txBody>
          <a:bodyPr>
            <a:normAutofit fontScale="92500" lnSpcReduction="20000"/>
          </a:bodyPr>
          <a:lstStyle/>
          <a:p>
            <a:r>
              <a:rPr lang="en-US" smtClean="0"/>
              <a:t>Troubleshooting Neighbor Issues</a:t>
            </a:r>
          </a:p>
          <a:p>
            <a:r>
              <a:rPr lang="en-US" smtClean="0"/>
              <a:t>For an interface to be enabled for OSPFv2, a matching network command must be configured under the OSPFv2 routing process. </a:t>
            </a:r>
          </a:p>
          <a:p>
            <a:r>
              <a:rPr lang="en-US" smtClean="0"/>
              <a:t>If connected interfaces on two routers are not enabled for OSPF, the neighbors will not form an adjacency</a:t>
            </a:r>
          </a:p>
          <a:p>
            <a:r>
              <a:rPr lang="en-US" smtClean="0"/>
              <a:t>Recall that the passive-interface command stops both outgoing and incoming routing updates because the effect of the command causes the router to stop sending and receiving Hello packets over an interface.</a:t>
            </a:r>
            <a:endParaRPr lang="en-US" dirty="0"/>
          </a:p>
        </p:txBody>
      </p:sp>
      <p:pic>
        <p:nvPicPr>
          <p:cNvPr id="3" name="Picture 2"/>
          <p:cNvPicPr>
            <a:picLocks noChangeAspect="1"/>
          </p:cNvPicPr>
          <p:nvPr/>
        </p:nvPicPr>
        <p:blipFill>
          <a:blip r:embed="rId3"/>
          <a:stretch>
            <a:fillRect/>
          </a:stretch>
        </p:blipFill>
        <p:spPr>
          <a:xfrm>
            <a:off x="1398245" y="4551116"/>
            <a:ext cx="6382641" cy="1914792"/>
          </a:xfrm>
          <a:prstGeom prst="rect">
            <a:avLst/>
          </a:prstGeom>
        </p:spPr>
      </p:pic>
    </p:spTree>
    <p:extLst>
      <p:ext uri="{BB962C8B-B14F-4D97-AF65-F5344CB8AC3E}">
        <p14:creationId xmlns:p14="http://schemas.microsoft.com/office/powerpoint/2010/main" val="1556413944"/>
      </p:ext>
    </p:extLst>
  </p:cSld>
  <p:clrMapOvr>
    <a:masterClrMapping/>
  </p:clrMapOvr>
  <p:transition spd="med">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622992"/>
            <a:ext cx="8772157" cy="838200"/>
          </a:xfrm>
        </p:spPr>
        <p:txBody>
          <a:bodyPr>
            <a:normAutofit/>
          </a:bodyPr>
          <a:lstStyle/>
          <a:p>
            <a:pPr>
              <a:lnSpc>
                <a:spcPct val="80000"/>
              </a:lnSpc>
            </a:pPr>
            <a:r>
              <a:rPr lang="en-US" sz="1800" smtClean="0"/>
              <a:t>Troubleshooting Single-Area OSPF Implementations</a:t>
            </a:r>
            <a:br>
              <a:rPr lang="en-US" sz="1800" smtClean="0"/>
            </a:br>
            <a:r>
              <a:rPr lang="en-US" sz="1800" smtClean="0"/>
              <a:t>Troubleshoot Single-Area OSPFv2 Routing Issues (Cont.)</a:t>
            </a:r>
            <a:endParaRPr lang="en-US" dirty="0">
              <a:latin typeface="Arial" charset="0"/>
            </a:endParaRPr>
          </a:p>
        </p:txBody>
      </p:sp>
      <p:sp>
        <p:nvSpPr>
          <p:cNvPr id="2" name="Content Placeholder 1"/>
          <p:cNvSpPr>
            <a:spLocks noGrp="1"/>
          </p:cNvSpPr>
          <p:nvPr>
            <p:ph idx="1"/>
          </p:nvPr>
        </p:nvSpPr>
        <p:spPr>
          <a:xfrm>
            <a:off x="213109" y="1461192"/>
            <a:ext cx="8752915" cy="1673894"/>
          </a:xfrm>
        </p:spPr>
        <p:txBody>
          <a:bodyPr>
            <a:normAutofit/>
          </a:bodyPr>
          <a:lstStyle/>
          <a:p>
            <a:r>
              <a:rPr lang="en-US" smtClean="0"/>
              <a:t>Troubleshooting OSPFv2 Routing Table Issues</a:t>
            </a:r>
          </a:p>
          <a:p>
            <a:r>
              <a:rPr lang="en-US" smtClean="0"/>
              <a:t>For an interface to be enabled for OSPFv2, a matching network command must be configured under the OSPFv2 routing process. </a:t>
            </a:r>
            <a:endParaRPr lang="en-US" dirty="0"/>
          </a:p>
        </p:txBody>
      </p:sp>
      <p:pic>
        <p:nvPicPr>
          <p:cNvPr id="3" name="Picture 2"/>
          <p:cNvPicPr>
            <a:picLocks noChangeAspect="1"/>
          </p:cNvPicPr>
          <p:nvPr/>
        </p:nvPicPr>
        <p:blipFill>
          <a:blip r:embed="rId3"/>
          <a:stretch>
            <a:fillRect/>
          </a:stretch>
        </p:blipFill>
        <p:spPr>
          <a:xfrm>
            <a:off x="1240461" y="3492291"/>
            <a:ext cx="6535062" cy="2086266"/>
          </a:xfrm>
          <a:prstGeom prst="rect">
            <a:avLst/>
          </a:prstGeom>
        </p:spPr>
      </p:pic>
    </p:spTree>
    <p:extLst>
      <p:ext uri="{BB962C8B-B14F-4D97-AF65-F5344CB8AC3E}">
        <p14:creationId xmlns:p14="http://schemas.microsoft.com/office/powerpoint/2010/main" val="3524389382"/>
      </p:ext>
    </p:extLst>
  </p:cSld>
  <p:clrMapOvr>
    <a:masterClrMapping/>
  </p:clrMapOvr>
  <p:transition spd="med">
    <p:wipe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193868" y="622992"/>
            <a:ext cx="8772157" cy="838200"/>
          </a:xfrm>
        </p:spPr>
        <p:txBody>
          <a:bodyPr>
            <a:normAutofit/>
          </a:bodyPr>
          <a:lstStyle/>
          <a:p>
            <a:pPr>
              <a:lnSpc>
                <a:spcPct val="80000"/>
              </a:lnSpc>
            </a:pPr>
            <a:r>
              <a:rPr lang="en-US" sz="1800" smtClean="0"/>
              <a:t>Troubleshooting Single-Area OSPF Implementations</a:t>
            </a:r>
            <a:br>
              <a:rPr lang="en-US" sz="1800" smtClean="0"/>
            </a:br>
            <a:r>
              <a:rPr lang="en-US" sz="1800" smtClean="0"/>
              <a:t>Troubleshoot Single-Area OSPFv3 Routing Issues</a:t>
            </a:r>
            <a:endParaRPr lang="en-US" dirty="0">
              <a:latin typeface="Arial" charset="0"/>
            </a:endParaRPr>
          </a:p>
        </p:txBody>
      </p:sp>
      <p:sp>
        <p:nvSpPr>
          <p:cNvPr id="2" name="Content Placeholder 1"/>
          <p:cNvSpPr>
            <a:spLocks noGrp="1"/>
          </p:cNvSpPr>
          <p:nvPr>
            <p:ph idx="1"/>
          </p:nvPr>
        </p:nvSpPr>
        <p:spPr>
          <a:xfrm>
            <a:off x="213109" y="1461192"/>
            <a:ext cx="8752915" cy="5004716"/>
          </a:xfrm>
        </p:spPr>
        <p:txBody>
          <a:bodyPr>
            <a:normAutofit lnSpcReduction="10000"/>
          </a:bodyPr>
          <a:lstStyle/>
          <a:p>
            <a:r>
              <a:rPr lang="en-US" smtClean="0"/>
              <a:t>OSPFv3 Troubleshooting Commands</a:t>
            </a:r>
          </a:p>
          <a:p>
            <a:r>
              <a:rPr lang="en-US" smtClean="0"/>
              <a:t>show ipv6 protocols</a:t>
            </a:r>
          </a:p>
          <a:p>
            <a:r>
              <a:rPr lang="en-US" smtClean="0"/>
              <a:t>show ipv6 ospf neighbor</a:t>
            </a:r>
          </a:p>
          <a:p>
            <a:r>
              <a:rPr lang="en-US" smtClean="0"/>
              <a:t>show ipv6 ospf interface</a:t>
            </a:r>
          </a:p>
          <a:p>
            <a:r>
              <a:rPr lang="en-US" smtClean="0"/>
              <a:t>show ipv6 ospf </a:t>
            </a:r>
          </a:p>
          <a:p>
            <a:r>
              <a:rPr lang="en-US" smtClean="0"/>
              <a:t>show ipv6 route ospf </a:t>
            </a:r>
          </a:p>
          <a:p>
            <a:r>
              <a:rPr lang="en-US" smtClean="0"/>
              <a:t>clear ip ospfv6 [process-id] process</a:t>
            </a:r>
          </a:p>
          <a:p>
            <a:r>
              <a:rPr lang="en-US" smtClean="0"/>
              <a:t>Troubleshooting OSPFv3</a:t>
            </a:r>
          </a:p>
          <a:p>
            <a:r>
              <a:rPr lang="en-US" smtClean="0"/>
              <a:t>Unlike OSPFv2, OSPFV3 does not use the network command. Instead OSPFv3 is enabled directly on the interface. </a:t>
            </a:r>
          </a:p>
          <a:p>
            <a:endParaRPr lang="en-US" dirty="0"/>
          </a:p>
        </p:txBody>
      </p:sp>
    </p:spTree>
    <p:extLst>
      <p:ext uri="{BB962C8B-B14F-4D97-AF65-F5344CB8AC3E}">
        <p14:creationId xmlns:p14="http://schemas.microsoft.com/office/powerpoint/2010/main" val="552044762"/>
      </p:ext>
    </p:extLst>
  </p:cSld>
  <p:clrMapOvr>
    <a:masterClrMapping/>
  </p:clrMapOvr>
  <p:transition spd="med">
    <p:wipe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a:xfrm>
            <a:off x="213109" y="361735"/>
            <a:ext cx="8772157" cy="838200"/>
          </a:xfrm>
        </p:spPr>
        <p:txBody>
          <a:bodyPr>
            <a:normAutofit/>
          </a:bodyPr>
          <a:lstStyle/>
          <a:p>
            <a:pPr>
              <a:lnSpc>
                <a:spcPct val="80000"/>
              </a:lnSpc>
            </a:pPr>
            <a:r>
              <a:rPr lang="en-US" sz="1800" smtClean="0"/>
              <a:t>Troubleshooting Single-Area OSPF Implementations</a:t>
            </a:r>
            <a:br>
              <a:rPr lang="en-US" sz="1800" smtClean="0"/>
            </a:br>
            <a:r>
              <a:rPr lang="en-US" sz="1800" smtClean="0"/>
              <a:t>Troubleshoot Multiarea OSPFv2 and OSPFv3</a:t>
            </a:r>
            <a:endParaRPr lang="en-US" dirty="0">
              <a:latin typeface="Arial" charset="0"/>
            </a:endParaRPr>
          </a:p>
        </p:txBody>
      </p:sp>
      <p:sp>
        <p:nvSpPr>
          <p:cNvPr id="2" name="Content Placeholder 1"/>
          <p:cNvSpPr>
            <a:spLocks noGrp="1"/>
          </p:cNvSpPr>
          <p:nvPr>
            <p:ph idx="1"/>
          </p:nvPr>
        </p:nvSpPr>
        <p:spPr>
          <a:xfrm>
            <a:off x="222729" y="1319678"/>
            <a:ext cx="8752915" cy="5004716"/>
          </a:xfrm>
        </p:spPr>
        <p:txBody>
          <a:bodyPr>
            <a:normAutofit fontScale="85000" lnSpcReduction="20000"/>
          </a:bodyPr>
          <a:lstStyle/>
          <a:p>
            <a:r>
              <a:rPr lang="en-US" smtClean="0"/>
              <a:t>Multiarea OSPF Troubleshooting Skills</a:t>
            </a:r>
          </a:p>
          <a:p>
            <a:r>
              <a:rPr lang="en-US" smtClean="0"/>
              <a:t>Before you can begin to diagnose and resolve problems related to a multiarea OSPF implementation, you must be able to do the following:</a:t>
            </a:r>
          </a:p>
          <a:p>
            <a:r>
              <a:rPr lang="en-US" smtClean="0"/>
              <a:t>Understand the processes OSPF uses to distribute, store, and select routing information.</a:t>
            </a:r>
          </a:p>
          <a:p>
            <a:r>
              <a:rPr lang="en-US" smtClean="0"/>
              <a:t>Understand how OSPF information flows within and between areas.</a:t>
            </a:r>
          </a:p>
          <a:p>
            <a:r>
              <a:rPr lang="en-US" smtClean="0"/>
              <a:t>Use Cisco IOS commands to gather and interpret the information necessary to troubleshoot OSPF operation.</a:t>
            </a:r>
          </a:p>
          <a:p>
            <a:r>
              <a:rPr lang="en-US" smtClean="0"/>
              <a:t>Multiarea OSPF Troubleshooting Data Structures</a:t>
            </a:r>
          </a:p>
          <a:p>
            <a:r>
              <a:rPr lang="en-US" smtClean="0"/>
              <a:t>OSPF stores routing information in four main data structures:</a:t>
            </a:r>
          </a:p>
          <a:p>
            <a:r>
              <a:rPr lang="en-US" smtClean="0"/>
              <a:t>Interface table</a:t>
            </a:r>
          </a:p>
          <a:p>
            <a:r>
              <a:rPr lang="en-US" smtClean="0"/>
              <a:t>Neighbor table</a:t>
            </a:r>
          </a:p>
          <a:p>
            <a:r>
              <a:rPr lang="en-US" smtClean="0"/>
              <a:t>Link-state database (LSDB)</a:t>
            </a:r>
          </a:p>
          <a:p>
            <a:r>
              <a:rPr lang="en-US" smtClean="0"/>
              <a:t>Routing table</a:t>
            </a:r>
            <a:endParaRPr lang="en-US" sz="1800" dirty="0"/>
          </a:p>
        </p:txBody>
      </p:sp>
    </p:spTree>
    <p:extLst>
      <p:ext uri="{BB962C8B-B14F-4D97-AF65-F5344CB8AC3E}">
        <p14:creationId xmlns:p14="http://schemas.microsoft.com/office/powerpoint/2010/main" val="1824715768"/>
      </p:ext>
    </p:extLst>
  </p:cSld>
  <p:clrMapOvr>
    <a:masterClrMapping/>
  </p:clrMapOvr>
  <p:transition spd="med">
    <p:wipe dir="r"/>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tangle 33"/>
          <p:cNvSpPr txBox="1">
            <a:spLocks noChangeArrowheads="1"/>
          </p:cNvSpPr>
          <p:nvPr/>
        </p:nvSpPr>
        <p:spPr bwMode="white">
          <a:xfrm>
            <a:off x="311148" y="2155592"/>
            <a:ext cx="4189413" cy="1838248"/>
          </a:xfrm>
          <a:prstGeom prst="rect">
            <a:avLst/>
          </a:prstGeom>
          <a:noFill/>
          <a:ln w="9525" algn="ctr">
            <a:noFill/>
            <a:miter lim="800000"/>
            <a:headEnd/>
            <a:tailEnd/>
          </a:ln>
        </p:spPr>
        <p:txBody>
          <a:bodyPr lIns="82124" tIns="41061" rIns="82124" bIns="41061" anchor="ctr">
            <a:normAutofit/>
          </a:bodyPr>
          <a:lstStyle/>
          <a:p>
            <a:pPr algn="l" defTabSz="814388">
              <a:lnSpc>
                <a:spcPct val="90000"/>
              </a:lnSpc>
              <a:defRPr/>
            </a:pPr>
            <a:r>
              <a:rPr lang="en-US" b="0" kern="0" smtClean="0">
                <a:solidFill>
                  <a:schemeClr val="bg1"/>
                </a:solidFill>
                <a:latin typeface="+mj-lt"/>
                <a:ea typeface="+mj-ea"/>
                <a:cs typeface="+mj-cs"/>
              </a:rPr>
              <a:t>Scaling Network</a:t>
            </a:r>
          </a:p>
          <a:p>
            <a:pPr algn="l" defTabSz="814388">
              <a:lnSpc>
                <a:spcPct val="90000"/>
              </a:lnSpc>
              <a:defRPr/>
            </a:pPr>
            <a:r>
              <a:rPr lang="en-US" b="0" kern="0" smtClean="0">
                <a:solidFill>
                  <a:schemeClr val="bg1"/>
                </a:solidFill>
                <a:latin typeface="+mj-lt"/>
                <a:ea typeface="+mj-ea"/>
                <a:cs typeface="+mj-cs"/>
              </a:rPr>
              <a:t>Planning Guide</a:t>
            </a:r>
          </a:p>
          <a:p>
            <a:pPr algn="l" defTabSz="814388">
              <a:lnSpc>
                <a:spcPct val="90000"/>
              </a:lnSpc>
              <a:defRPr/>
            </a:pPr>
            <a:r>
              <a:rPr lang="en-US" b="0" kern="0" smtClean="0">
                <a:solidFill>
                  <a:schemeClr val="bg1"/>
                </a:solidFill>
                <a:latin typeface="+mj-lt"/>
                <a:ea typeface="+mj-ea"/>
                <a:cs typeface="+mj-cs"/>
              </a:rPr>
              <a:t>Chapter 10: OSPF Tuning and Troubleshooting</a:t>
            </a:r>
            <a:endParaRPr lang="en-US" b="0" kern="0" dirty="0">
              <a:solidFill>
                <a:schemeClr val="bg1"/>
              </a:solidFill>
              <a:latin typeface="+mj-lt"/>
              <a:ea typeface="+mj-ea"/>
              <a:cs typeface="+mj-cs"/>
            </a:endParaRPr>
          </a:p>
        </p:txBody>
      </p:sp>
    </p:spTree>
    <p:extLst>
      <p:ext uri="{BB962C8B-B14F-4D97-AF65-F5344CB8AC3E}">
        <p14:creationId xmlns:p14="http://schemas.microsoft.com/office/powerpoint/2010/main" val="3725981340"/>
      </p:ext>
    </p:extLst>
  </p:cSld>
  <p:clrMapOvr>
    <a:masterClrMapping/>
  </p:clrMapOvr>
  <p:transition>
    <p:wipe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105836" y="2263775"/>
            <a:ext cx="4358524" cy="1481138"/>
          </a:xfrm>
        </p:spPr>
        <p:txBody>
          <a:bodyPr>
            <a:normAutofit/>
          </a:bodyPr>
          <a:lstStyle/>
          <a:p>
            <a:pPr eaLnBrk="1" hangingPunct="1"/>
            <a:r>
              <a:rPr lang="en-US" sz="2400" smtClean="0"/>
              <a:t>10.3 Chapter Summary</a:t>
            </a:r>
            <a:endParaRPr lang="en-US" sz="2400" dirty="0"/>
          </a:p>
        </p:txBody>
      </p:sp>
    </p:spTree>
    <p:extLst>
      <p:ext uri="{BB962C8B-B14F-4D97-AF65-F5344CB8AC3E}">
        <p14:creationId xmlns:p14="http://schemas.microsoft.com/office/powerpoint/2010/main" val="3633761877"/>
      </p:ext>
    </p:extLst>
  </p:cSld>
  <p:clrMapOvr>
    <a:masterClrMapping/>
  </p:clrMapOvr>
  <p:transition>
    <p:wipe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
          <p:cNvSpPr txBox="1">
            <a:spLocks/>
          </p:cNvSpPr>
          <p:nvPr/>
        </p:nvSpPr>
        <p:spPr bwMode="auto">
          <a:xfrm>
            <a:off x="193868" y="1177175"/>
            <a:ext cx="8600517" cy="5386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normAutofit/>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r>
              <a:rPr lang="en-US" sz="1400" smtClean="0"/>
              <a:t>OSPF defines five network types: point-to-point, broadcast multiaccess, nonbroadcast multiaccess, point-to-multipoint, and virtual links.</a:t>
            </a:r>
          </a:p>
          <a:p>
            <a:r>
              <a:rPr lang="en-US" sz="1400" smtClean="0"/>
              <a:t>Multiaccess networks can create two challenges for OSPF regarding the flooding of LSAs: creation of multiple adjacencies and extensive flooding of LSAs. The solution to managing the number of adjacencies and the flooding of LSAs on a multiaccess network is the DR and BDR. If the DR stops producing Hellos, the BDR promotes itself and assumes the role of DR.</a:t>
            </a:r>
          </a:p>
          <a:p>
            <a:r>
              <a:rPr lang="en-US" sz="1400" smtClean="0"/>
              <a:t>The routers in the network elect the router with the highest interface priority as DR. The router with the second highest interface priority is elected the BDR. The higher the priority, the likelier the router will be selected as the DR. If set to 0, the router is not capable of becoming the DR. The default priority of multiaccess broadcast interfaces is 1. Therefore, unless otherwise configured, all routers have an equal priority value and must rely on another tie breaking method during the DR/BDR election. If the interface priorities are equal, then the router with the highest router ID is elected the DR. The router with the second highest router ID is the BDR. The addition of a new router does not initiate a new election process.</a:t>
            </a:r>
          </a:p>
          <a:p>
            <a:r>
              <a:rPr lang="en-US" sz="1400" smtClean="0"/>
              <a:t>To propagate a default route in OSPF, the router must be configured with a default static route and the default-information originate command must be added to the configuration. Verify routes with the show ip route or show ipv6 route command.</a:t>
            </a:r>
          </a:p>
          <a:p>
            <a:r>
              <a:rPr lang="en-US" sz="1400" smtClean="0"/>
              <a:t>To assist OSPF in making the correct path determination, the reference bandwidth must be changed to a higher value to accommodate networks with links faster than 100 Mb/s. To adjust the reference bandwidth, use the auto-cost reference-bandwidth Mbps router configuration mode command. To adjust the interface bandwidth, use the bandwidth kilobits interface configuration mode command. The cost can be manually configured on an interface using the ip ospf cost value interface configuration mode command.</a:t>
            </a:r>
          </a:p>
          <a:p>
            <a:endParaRPr lang="en-US" sz="1400" dirty="0"/>
          </a:p>
        </p:txBody>
      </p:sp>
      <p:sp>
        <p:nvSpPr>
          <p:cNvPr id="21505" name="Rectangle 2"/>
          <p:cNvSpPr>
            <a:spLocks noGrp="1" noChangeArrowheads="1"/>
          </p:cNvSpPr>
          <p:nvPr>
            <p:ph type="title"/>
          </p:nvPr>
        </p:nvSpPr>
        <p:spPr/>
        <p:txBody>
          <a:bodyPr>
            <a:normAutofit/>
          </a:bodyPr>
          <a:lstStyle/>
          <a:p>
            <a:pPr eaLnBrk="1" hangingPunct="1"/>
            <a:r>
              <a:rPr lang="en-US" sz="1800" smtClean="0">
                <a:latin typeface="Arial" charset="0"/>
              </a:rPr>
              <a:t>Chapter Summary</a:t>
            </a:r>
            <a:br>
              <a:rPr lang="en-US" sz="1800" smtClean="0">
                <a:latin typeface="Arial" charset="0"/>
              </a:rPr>
            </a:br>
            <a:r>
              <a:rPr lang="en-US" sz="1800" smtClean="0">
                <a:latin typeface="Arial" charset="0"/>
              </a:rPr>
              <a:t>Summary</a:t>
            </a:r>
            <a:endParaRPr lang="en-US" dirty="0">
              <a:latin typeface="Arial" charset="0"/>
            </a:endParaRPr>
          </a:p>
        </p:txBody>
      </p:sp>
    </p:spTree>
    <p:extLst>
      <p:ext uri="{BB962C8B-B14F-4D97-AF65-F5344CB8AC3E}">
        <p14:creationId xmlns:p14="http://schemas.microsoft.com/office/powerpoint/2010/main" val="2497760924"/>
      </p:ext>
    </p:extLst>
  </p:cSld>
  <p:clrMapOvr>
    <a:masterClrMapping/>
  </p:clrMapOvr>
  <p:transition spd="med">
    <p:wipe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1"/>
          <p:cNvSpPr txBox="1">
            <a:spLocks/>
          </p:cNvSpPr>
          <p:nvPr/>
        </p:nvSpPr>
        <p:spPr bwMode="auto">
          <a:xfrm>
            <a:off x="193868" y="1177175"/>
            <a:ext cx="8600517" cy="5386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2124" tIns="41061" rIns="82124" bIns="41061" numCol="1" anchor="t" anchorCtr="0" compatLnSpc="1">
            <a:prstTxWarp prst="textNoShape">
              <a:avLst/>
            </a:prstTxWarp>
            <a:normAutofit/>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r>
              <a:rPr lang="en-US" sz="1400" smtClean="0"/>
              <a:t>The OSPF Hello and Dead intervals must match or a neighbor adjacency does not occur. To modify these intervals, use the following interface commands:</a:t>
            </a:r>
          </a:p>
          <a:p>
            <a:r>
              <a:rPr lang="en-US" sz="1400" smtClean="0"/>
              <a:t>ip ospf hello-interval seconds</a:t>
            </a:r>
          </a:p>
          <a:p>
            <a:r>
              <a:rPr lang="en-US" sz="1400" smtClean="0"/>
              <a:t>ip ospf dead-interval seconds</a:t>
            </a:r>
          </a:p>
          <a:p>
            <a:r>
              <a:rPr lang="en-US" sz="1400" smtClean="0"/>
              <a:t>ipv6 ospf hello-interval seconds</a:t>
            </a:r>
          </a:p>
          <a:p>
            <a:r>
              <a:rPr lang="en-US" sz="1400" smtClean="0"/>
              <a:t>ipv6 ospf dead-interval seconds</a:t>
            </a:r>
          </a:p>
          <a:p>
            <a:r>
              <a:rPr lang="en-US" sz="1400" smtClean="0"/>
              <a:t>When troubleshooting OSPF neighbors, be aware that the FULL or 2WAY states are normal. The following commands summarize OSPFv2 troubleshooting:</a:t>
            </a:r>
          </a:p>
          <a:p>
            <a:r>
              <a:rPr lang="en-US" sz="1400" smtClean="0"/>
              <a:t>show ip protocols</a:t>
            </a:r>
          </a:p>
          <a:p>
            <a:r>
              <a:rPr lang="en-US" sz="1400" smtClean="0"/>
              <a:t>show ip ospf neighbor</a:t>
            </a:r>
          </a:p>
          <a:p>
            <a:r>
              <a:rPr lang="en-US" sz="1400" smtClean="0"/>
              <a:t>show ip ospf interface</a:t>
            </a:r>
          </a:p>
          <a:p>
            <a:r>
              <a:rPr lang="en-US" sz="1400" smtClean="0"/>
              <a:t>show ip ospf</a:t>
            </a:r>
          </a:p>
          <a:p>
            <a:r>
              <a:rPr lang="en-US" sz="1400" smtClean="0"/>
              <a:t>show ip route ospf</a:t>
            </a:r>
          </a:p>
          <a:p>
            <a:r>
              <a:rPr lang="en-US" sz="1400" smtClean="0"/>
              <a:t>clear ip ospf [process-id] process</a:t>
            </a:r>
          </a:p>
          <a:p>
            <a:r>
              <a:rPr lang="en-US" sz="1400" smtClean="0"/>
              <a:t>Troubleshooting OSPFv3 is similar to OSPFv2. The following commands are the equivalent commands used with OSPFv3: show ipv6 protocols, show ipv6 ospf neighbor, show ipv6 ospf interface, show ipv6 ospf, show ipv6 route ospf, and clear ipv6 ospf [process-id] process.</a:t>
            </a:r>
          </a:p>
          <a:p>
            <a:endParaRPr lang="en-US" sz="1400" smtClean="0"/>
          </a:p>
          <a:p>
            <a:endParaRPr lang="en-US" sz="1400" dirty="0"/>
          </a:p>
        </p:txBody>
      </p:sp>
      <p:sp>
        <p:nvSpPr>
          <p:cNvPr id="21505" name="Rectangle 2"/>
          <p:cNvSpPr>
            <a:spLocks noGrp="1" noChangeArrowheads="1"/>
          </p:cNvSpPr>
          <p:nvPr>
            <p:ph type="title"/>
          </p:nvPr>
        </p:nvSpPr>
        <p:spPr/>
        <p:txBody>
          <a:bodyPr>
            <a:normAutofit/>
          </a:bodyPr>
          <a:lstStyle/>
          <a:p>
            <a:pPr eaLnBrk="1" hangingPunct="1"/>
            <a:r>
              <a:rPr lang="en-US" sz="1800" smtClean="0">
                <a:latin typeface="Arial" charset="0"/>
              </a:rPr>
              <a:t>Chapter Summary</a:t>
            </a:r>
            <a:br>
              <a:rPr lang="en-US" sz="1800" smtClean="0">
                <a:latin typeface="Arial" charset="0"/>
              </a:rPr>
            </a:br>
            <a:r>
              <a:rPr lang="en-US" sz="1800" smtClean="0">
                <a:latin typeface="Arial" charset="0"/>
              </a:rPr>
              <a:t>Summary (Cont.)</a:t>
            </a:r>
            <a:endParaRPr lang="en-US" dirty="0">
              <a:latin typeface="Arial" charset="0"/>
            </a:endParaRPr>
          </a:p>
        </p:txBody>
      </p:sp>
    </p:spTree>
    <p:extLst>
      <p:ext uri="{BB962C8B-B14F-4D97-AF65-F5344CB8AC3E}">
        <p14:creationId xmlns:p14="http://schemas.microsoft.com/office/powerpoint/2010/main" val="3621293592"/>
      </p:ext>
    </p:extLst>
  </p:cSld>
  <p:clrMapOvr>
    <a:masterClrMapping/>
  </p:clrMapOvr>
  <p:transition spd="med">
    <p:wipe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ctr"/>
          <a:lstStyle/>
          <a:p>
            <a:endParaRPr lang="en-US"/>
          </a:p>
        </p:txBody>
      </p:sp>
      <p:pic>
        <p:nvPicPr>
          <p:cNvPr id="121858" name="Picture 3" descr="CNA_largo-onwhite"/>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7036819"/>
      </p:ext>
    </p:extLst>
  </p:cSld>
  <p:clrMapOvr>
    <a:masterClrMapping/>
  </p:clrMapOvr>
  <p:transition spd="med">
    <p:wipe dir="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9" descr="Cisco_WHT_Logo.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2619375"/>
            <a:ext cx="2400300" cy="126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spTree>
    <p:extLst>
      <p:ext uri="{BB962C8B-B14F-4D97-AF65-F5344CB8AC3E}">
        <p14:creationId xmlns:p14="http://schemas.microsoft.com/office/powerpoint/2010/main" val="725382621"/>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497150" y="352583"/>
            <a:ext cx="8145462" cy="838200"/>
          </a:xfrm>
        </p:spPr>
        <p:txBody>
          <a:bodyPr>
            <a:normAutofit/>
          </a:bodyPr>
          <a:lstStyle/>
          <a:p>
            <a:pPr eaLnBrk="1" hangingPunct="1"/>
            <a:r>
              <a:rPr lang="en-US" smtClean="0"/>
              <a:t>Chapter 10: Activities</a:t>
            </a:r>
            <a:endParaRPr lang="en-US" dirty="0"/>
          </a:p>
        </p:txBody>
      </p:sp>
      <p:sp>
        <p:nvSpPr>
          <p:cNvPr id="6147" name="Rectangle 34"/>
          <p:cNvSpPr>
            <a:spLocks noGrp="1" noChangeArrowheads="1"/>
          </p:cNvSpPr>
          <p:nvPr>
            <p:ph type="body" idx="4294967295"/>
          </p:nvPr>
        </p:nvSpPr>
        <p:spPr>
          <a:xfrm>
            <a:off x="497150" y="1190783"/>
            <a:ext cx="7940675" cy="4605454"/>
          </a:xfrm>
        </p:spPr>
        <p:txBody>
          <a:bodyPr>
            <a:normAutofit/>
          </a:bodyPr>
          <a:lstStyle/>
          <a:p>
            <a:pPr marL="0" indent="0" eaLnBrk="1" hangingPunct="1">
              <a:spcBef>
                <a:spcPct val="30000"/>
              </a:spcBef>
              <a:buNone/>
            </a:pPr>
            <a:r>
              <a:rPr lang="en-US" sz="2000" smtClean="0"/>
              <a:t>What activities are associated with this chapter?</a:t>
            </a:r>
          </a:p>
          <a:p>
            <a:pPr marL="0" indent="0" eaLnBrk="1" hangingPunct="1">
              <a:spcBef>
                <a:spcPct val="30000"/>
              </a:spcBef>
              <a:buNone/>
            </a:pPr>
            <a:endParaRPr lang="en-US" sz="2000" smtClean="0"/>
          </a:p>
          <a:p>
            <a:pPr marL="0" indent="0" eaLnBrk="1" hangingPunct="1">
              <a:spcBef>
                <a:spcPct val="30000"/>
              </a:spcBef>
              <a:buNone/>
            </a:pPr>
            <a:endParaRPr lang="en-US" sz="2000" smtClean="0"/>
          </a:p>
          <a:p>
            <a:pPr marL="119063" indent="0" eaLnBrk="1" hangingPunct="1">
              <a:spcBef>
                <a:spcPct val="30000"/>
              </a:spcBef>
              <a:buNone/>
            </a:pPr>
            <a:endParaRPr lang="en-US" sz="2000" dirty="0"/>
          </a:p>
        </p:txBody>
      </p:sp>
      <p:graphicFrame>
        <p:nvGraphicFramePr>
          <p:cNvPr id="2" name="Table 1"/>
          <p:cNvGraphicFramePr>
            <a:graphicFrameLocks noGrp="1"/>
          </p:cNvGraphicFramePr>
          <p:nvPr>
            <p:extLst>
              <p:ext uri="{D42A27DB-BD31-4B8C-83A1-F6EECF244321}">
                <p14:modId xmlns:p14="http://schemas.microsoft.com/office/powerpoint/2010/main" val="1011470220"/>
              </p:ext>
            </p:extLst>
          </p:nvPr>
        </p:nvGraphicFramePr>
        <p:xfrm>
          <a:off x="497150" y="1629215"/>
          <a:ext cx="8308522" cy="4419600"/>
        </p:xfrm>
        <a:graphic>
          <a:graphicData uri="http://schemas.openxmlformats.org/drawingml/2006/table">
            <a:tbl>
              <a:tblPr firstRow="1" bandRow="1">
                <a:tableStyleId>{5C22544A-7EE6-4342-B048-85BDC9FD1C3A}</a:tableStyleId>
              </a:tblPr>
              <a:tblGrid>
                <a:gridCol w="869637">
                  <a:extLst>
                    <a:ext uri="{9D8B030D-6E8A-4147-A177-3AD203B41FA5}">
                      <a16:colId xmlns:a16="http://schemas.microsoft.com/office/drawing/2014/main" val="20000"/>
                    </a:ext>
                  </a:extLst>
                </a:gridCol>
                <a:gridCol w="1501541">
                  <a:extLst>
                    <a:ext uri="{9D8B030D-6E8A-4147-A177-3AD203B41FA5}">
                      <a16:colId xmlns:a16="http://schemas.microsoft.com/office/drawing/2014/main" val="20001"/>
                    </a:ext>
                  </a:extLst>
                </a:gridCol>
                <a:gridCol w="4071487">
                  <a:extLst>
                    <a:ext uri="{9D8B030D-6E8A-4147-A177-3AD203B41FA5}">
                      <a16:colId xmlns:a16="http://schemas.microsoft.com/office/drawing/2014/main" val="20002"/>
                    </a:ext>
                  </a:extLst>
                </a:gridCol>
                <a:gridCol w="1865857">
                  <a:extLst>
                    <a:ext uri="{9D8B030D-6E8A-4147-A177-3AD203B41FA5}">
                      <a16:colId xmlns:a16="http://schemas.microsoft.com/office/drawing/2014/main" val="3182220543"/>
                    </a:ext>
                  </a:extLst>
                </a:gridCol>
              </a:tblGrid>
              <a:tr h="232972">
                <a:tc>
                  <a:txBody>
                    <a:bodyPr/>
                    <a:lstStyle/>
                    <a:p>
                      <a:pPr algn="ctr"/>
                      <a:r>
                        <a:rPr lang="en-US" sz="1400" dirty="0"/>
                        <a:t>Page #</a:t>
                      </a:r>
                    </a:p>
                  </a:txBody>
                  <a:tcPr anchor="ctr"/>
                </a:tc>
                <a:tc>
                  <a:txBody>
                    <a:bodyPr/>
                    <a:lstStyle/>
                    <a:p>
                      <a:pPr algn="ctr"/>
                      <a:r>
                        <a:rPr lang="en-US" sz="1400" dirty="0"/>
                        <a:t>Activity Type</a:t>
                      </a:r>
                    </a:p>
                  </a:txBody>
                  <a:tcPr anchor="ctr"/>
                </a:tc>
                <a:tc>
                  <a:txBody>
                    <a:bodyPr/>
                    <a:lstStyle/>
                    <a:p>
                      <a:pPr algn="ctr"/>
                      <a:r>
                        <a:rPr lang="en-US" sz="1400" dirty="0"/>
                        <a:t>Activity Name</a:t>
                      </a:r>
                    </a:p>
                  </a:txBody>
                  <a:tcPr anchor="ctr"/>
                </a:tc>
                <a:tc>
                  <a:txBody>
                    <a:bodyPr/>
                    <a:lstStyle/>
                    <a:p>
                      <a:pPr algn="ctr"/>
                      <a:r>
                        <a:rPr lang="en-US" sz="1400" dirty="0"/>
                        <a:t>Optional?</a:t>
                      </a:r>
                    </a:p>
                  </a:txBody>
                  <a:tcPr anchor="ctr"/>
                </a:tc>
                <a:extLst>
                  <a:ext uri="{0D108BD9-81ED-4DB2-BD59-A6C34878D82A}">
                    <a16:rowId xmlns:a16="http://schemas.microsoft.com/office/drawing/2014/main" val="10000"/>
                  </a:ext>
                </a:extLst>
              </a:tr>
              <a:tr h="174729">
                <a:tc>
                  <a:txBody>
                    <a:bodyPr/>
                    <a:lstStyle/>
                    <a:p>
                      <a:pPr algn="ctr"/>
                      <a:r>
                        <a:rPr lang="en-US" sz="1200" dirty="0">
                          <a:effectLst/>
                          <a:latin typeface="+mn-lt"/>
                        </a:rPr>
                        <a:t>10.0.1.2</a:t>
                      </a:r>
                      <a:endParaRPr lang="en-US" sz="1200" dirty="0">
                        <a:solidFill>
                          <a:schemeClr val="tx1"/>
                        </a:solidFill>
                        <a:latin typeface="+mn-lt"/>
                      </a:endParaRPr>
                    </a:p>
                  </a:txBody>
                  <a:tcPr anchor="ctr"/>
                </a:tc>
                <a:tc>
                  <a:txBody>
                    <a:bodyPr/>
                    <a:lstStyle/>
                    <a:p>
                      <a:pPr algn="ctr" rtl="0" fontAlgn="t"/>
                      <a:r>
                        <a:rPr lang="en-US" sz="1200" dirty="0">
                          <a:effectLst/>
                          <a:latin typeface="+mn-lt"/>
                        </a:rPr>
                        <a:t>Class</a:t>
                      </a:r>
                      <a:r>
                        <a:rPr lang="en-US" sz="1200" baseline="0" dirty="0">
                          <a:effectLst/>
                          <a:latin typeface="+mn-lt"/>
                        </a:rPr>
                        <a:t> Activity</a:t>
                      </a:r>
                      <a:endParaRPr lang="en-US" sz="1200" dirty="0">
                        <a:effectLst/>
                        <a:latin typeface="+mn-lt"/>
                      </a:endParaRPr>
                    </a:p>
                  </a:txBody>
                  <a:tcPr marL="28575" marR="28575" marT="0" marB="0" anchor="ctr"/>
                </a:tc>
                <a:tc>
                  <a:txBody>
                    <a:bodyPr/>
                    <a:lstStyle/>
                    <a:p>
                      <a:pPr algn="l" rtl="0" fontAlgn="t"/>
                      <a:r>
                        <a:rPr lang="en-US" sz="1200" dirty="0">
                          <a:effectLst/>
                          <a:latin typeface="+mn-lt"/>
                        </a:rPr>
                        <a:t>DR and BDR Elections</a:t>
                      </a:r>
                    </a:p>
                  </a:txBody>
                  <a:tcPr marL="28575" marR="28575" marT="0" marB="0" anchor="ctr"/>
                </a:tc>
                <a:tc>
                  <a:txBody>
                    <a:bodyPr/>
                    <a:lstStyle/>
                    <a:p>
                      <a:pPr algn="l" rtl="0" fontAlgn="t"/>
                      <a:r>
                        <a:rPr lang="en-US" sz="1200" dirty="0">
                          <a:effectLst/>
                          <a:latin typeface="+mn-lt"/>
                        </a:rPr>
                        <a:t>Optional</a:t>
                      </a:r>
                    </a:p>
                  </a:txBody>
                  <a:tcPr marL="28575" marR="28575" marT="0" marB="0" anchor="ctr"/>
                </a:tc>
                <a:extLst>
                  <a:ext uri="{0D108BD9-81ED-4DB2-BD59-A6C34878D82A}">
                    <a16:rowId xmlns:a16="http://schemas.microsoft.com/office/drawing/2014/main" val="10001"/>
                  </a:ext>
                </a:extLst>
              </a:tr>
              <a:tr h="174729">
                <a:tc>
                  <a:txBody>
                    <a:bodyPr/>
                    <a:lstStyle/>
                    <a:p>
                      <a:pPr algn="ctr"/>
                      <a:r>
                        <a:rPr lang="en-US" sz="1200" dirty="0">
                          <a:effectLst/>
                          <a:latin typeface="+mn-lt"/>
                        </a:rPr>
                        <a:t>10.1.1.9 </a:t>
                      </a:r>
                      <a:endParaRPr lang="en-US" sz="1200" dirty="0">
                        <a:solidFill>
                          <a:schemeClr val="tx1"/>
                        </a:solidFill>
                        <a:latin typeface="+mn-lt"/>
                      </a:endParaRPr>
                    </a:p>
                  </a:txBody>
                  <a:tcPr anchor="ctr"/>
                </a:tc>
                <a:tc>
                  <a:txBody>
                    <a:bodyPr/>
                    <a:lstStyle/>
                    <a:p>
                      <a:pPr algn="ctr" rtl="0" fontAlgn="t"/>
                      <a:r>
                        <a:rPr lang="en-US" sz="1200" dirty="0">
                          <a:effectLst/>
                          <a:latin typeface="+mn-lt"/>
                        </a:rPr>
                        <a:t>Syntax Checker</a:t>
                      </a:r>
                    </a:p>
                  </a:txBody>
                  <a:tcPr marL="28575" marR="28575" marT="0" marB="0" anchor="ctr"/>
                </a:tc>
                <a:tc>
                  <a:txBody>
                    <a:bodyPr/>
                    <a:lstStyle/>
                    <a:p>
                      <a:pPr algn="l" rtl="0" fontAlgn="t"/>
                      <a:r>
                        <a:rPr lang="en-US" sz="1200" dirty="0">
                          <a:effectLst/>
                          <a:latin typeface="+mn-lt"/>
                        </a:rPr>
                        <a:t>Verify the Role and Adjacencies</a:t>
                      </a:r>
                    </a:p>
                  </a:txBody>
                  <a:tcPr marL="28575" marR="28575" marT="0" marB="0" anchor="ctr"/>
                </a:tc>
                <a:tc>
                  <a:txBody>
                    <a:bodyPr/>
                    <a:lstStyle/>
                    <a:p>
                      <a:pPr algn="l" rtl="0" fontAlgn="t"/>
                      <a:r>
                        <a:rPr lang="en-US" sz="1200" dirty="0">
                          <a:effectLst/>
                          <a:latin typeface="+mn-lt"/>
                        </a:rPr>
                        <a:t>-</a:t>
                      </a:r>
                    </a:p>
                  </a:txBody>
                  <a:tcPr marL="28575" marR="28575" marT="0" marB="0" anchor="ctr"/>
                </a:tc>
                <a:extLst>
                  <a:ext uri="{0D108BD9-81ED-4DB2-BD59-A6C34878D82A}">
                    <a16:rowId xmlns:a16="http://schemas.microsoft.com/office/drawing/2014/main" val="10002"/>
                  </a:ext>
                </a:extLst>
              </a:tr>
              <a:tr h="174729">
                <a:tc>
                  <a:txBody>
                    <a:bodyPr/>
                    <a:lstStyle/>
                    <a:p>
                      <a:pPr algn="ctr"/>
                      <a:r>
                        <a:rPr lang="en-US" sz="1200" dirty="0">
                          <a:effectLst/>
                          <a:latin typeface="+mn-lt"/>
                        </a:rPr>
                        <a:t>10.1.1.10</a:t>
                      </a:r>
                      <a:endParaRPr lang="en-US" sz="1200" dirty="0">
                        <a:solidFill>
                          <a:schemeClr val="tx1"/>
                        </a:solidFill>
                        <a:latin typeface="+mn-lt"/>
                      </a:endParaRPr>
                    </a:p>
                  </a:txBody>
                  <a:tcPr anchor="ctr"/>
                </a:tc>
                <a:tc>
                  <a:txBody>
                    <a:bodyPr/>
                    <a:lstStyle/>
                    <a:p>
                      <a:pPr algn="ctr" rtl="0" fontAlgn="t"/>
                      <a:r>
                        <a:rPr lang="en-US" sz="1200" dirty="0">
                          <a:effectLst/>
                          <a:latin typeface="+mn-lt"/>
                        </a:rPr>
                        <a:t>Activity</a:t>
                      </a:r>
                    </a:p>
                  </a:txBody>
                  <a:tcPr marL="28575" marR="28575" marT="0" marB="0" anchor="ctr"/>
                </a:tc>
                <a:tc>
                  <a:txBody>
                    <a:bodyPr/>
                    <a:lstStyle/>
                    <a:p>
                      <a:pPr algn="l" rtl="0" fontAlgn="t"/>
                      <a:r>
                        <a:rPr lang="en-US" sz="1200" dirty="0">
                          <a:effectLst/>
                          <a:latin typeface="+mn-lt"/>
                        </a:rPr>
                        <a:t>Identify OSPF Network Type Terminology</a:t>
                      </a:r>
                    </a:p>
                  </a:txBody>
                  <a:tcPr marL="28575" marR="28575" marT="0" marB="0" anchor="ctr"/>
                </a:tc>
                <a:tc>
                  <a:txBody>
                    <a:bodyPr/>
                    <a:lstStyle/>
                    <a:p>
                      <a:pPr algn="l" rtl="0" fontAlgn="t"/>
                      <a:r>
                        <a:rPr lang="en-US" sz="1200" dirty="0">
                          <a:effectLst/>
                          <a:latin typeface="+mn-lt"/>
                        </a:rPr>
                        <a:t>-</a:t>
                      </a:r>
                    </a:p>
                  </a:txBody>
                  <a:tcPr marL="28575" marR="28575" marT="0" marB="0" anchor="ctr"/>
                </a:tc>
                <a:extLst>
                  <a:ext uri="{0D108BD9-81ED-4DB2-BD59-A6C34878D82A}">
                    <a16:rowId xmlns:a16="http://schemas.microsoft.com/office/drawing/2014/main" val="10003"/>
                  </a:ext>
                </a:extLst>
              </a:tr>
              <a:tr h="174729">
                <a:tc>
                  <a:txBody>
                    <a:bodyPr/>
                    <a:lstStyle/>
                    <a:p>
                      <a:pPr algn="ctr"/>
                      <a:r>
                        <a:rPr lang="en-US" sz="1200" dirty="0">
                          <a:effectLst/>
                          <a:latin typeface="+mn-lt"/>
                        </a:rPr>
                        <a:t>10.1.1.11</a:t>
                      </a:r>
                      <a:endParaRPr lang="en-US" sz="1200" dirty="0">
                        <a:solidFill>
                          <a:schemeClr val="tx1"/>
                        </a:solidFill>
                        <a:latin typeface="+mn-lt"/>
                      </a:endParaRPr>
                    </a:p>
                  </a:txBody>
                  <a:tcPr anchor="ctr"/>
                </a:tc>
                <a:tc>
                  <a:txBody>
                    <a:bodyPr/>
                    <a:lstStyle/>
                    <a:p>
                      <a:pPr algn="ctr" rtl="0" fontAlgn="t"/>
                      <a:r>
                        <a:rPr lang="en-US" sz="1200" dirty="0">
                          <a:effectLst/>
                          <a:latin typeface="+mn-lt"/>
                        </a:rPr>
                        <a:t>Activity</a:t>
                      </a:r>
                    </a:p>
                  </a:txBody>
                  <a:tcPr marL="28575" marR="28575" marT="0" marB="0" anchor="ctr"/>
                </a:tc>
                <a:tc>
                  <a:txBody>
                    <a:bodyPr/>
                    <a:lstStyle/>
                    <a:p>
                      <a:pPr algn="l" rtl="0" fontAlgn="t"/>
                      <a:r>
                        <a:rPr lang="en-US" sz="1200" dirty="0">
                          <a:effectLst/>
                          <a:latin typeface="+mn-lt"/>
                        </a:rPr>
                        <a:t>Select the Designated Router</a:t>
                      </a:r>
                    </a:p>
                  </a:txBody>
                  <a:tcPr marL="28575" marR="28575" marT="0" marB="0" anchor="ctr"/>
                </a:tc>
                <a:tc>
                  <a:txBody>
                    <a:bodyPr/>
                    <a:lstStyle/>
                    <a:p>
                      <a:pPr algn="l" rtl="0" fontAlgn="t"/>
                      <a:r>
                        <a:rPr lang="en-US" sz="1200" dirty="0">
                          <a:effectLst/>
                          <a:latin typeface="+mn-lt"/>
                        </a:rPr>
                        <a:t>-</a:t>
                      </a:r>
                    </a:p>
                  </a:txBody>
                  <a:tcPr marL="28575" marR="28575" marT="0" marB="0" anchor="ctr"/>
                </a:tc>
                <a:extLst>
                  <a:ext uri="{0D108BD9-81ED-4DB2-BD59-A6C34878D82A}">
                    <a16:rowId xmlns:a16="http://schemas.microsoft.com/office/drawing/2014/main" val="10004"/>
                  </a:ext>
                </a:extLst>
              </a:tr>
              <a:tr h="174729">
                <a:tc>
                  <a:txBody>
                    <a:bodyPr/>
                    <a:lstStyle/>
                    <a:p>
                      <a:pPr algn="ctr"/>
                      <a:r>
                        <a:rPr lang="en-US" sz="1200" dirty="0">
                          <a:effectLst/>
                          <a:latin typeface="+mn-lt"/>
                        </a:rPr>
                        <a:t>10.1.1.12 </a:t>
                      </a:r>
                      <a:endParaRPr lang="en-US" sz="1200" dirty="0">
                        <a:solidFill>
                          <a:schemeClr val="tx1"/>
                        </a:solidFill>
                        <a:latin typeface="+mn-lt"/>
                      </a:endParaRPr>
                    </a:p>
                  </a:txBody>
                  <a:tcPr anchor="ctr"/>
                </a:tc>
                <a:tc>
                  <a:txBody>
                    <a:bodyPr/>
                    <a:lstStyle/>
                    <a:p>
                      <a:pPr algn="ctr" rtl="0" fontAlgn="t"/>
                      <a:r>
                        <a:rPr lang="en-US" sz="1200" dirty="0">
                          <a:effectLst/>
                          <a:latin typeface="+mn-lt"/>
                        </a:rPr>
                        <a:t>Packet Tracer</a:t>
                      </a:r>
                    </a:p>
                  </a:txBody>
                  <a:tcPr marL="28575" marR="28575" marT="0" marB="0" anchor="ctr"/>
                </a:tc>
                <a:tc>
                  <a:txBody>
                    <a:bodyPr/>
                    <a:lstStyle/>
                    <a:p>
                      <a:pPr algn="l" rtl="0" fontAlgn="t"/>
                      <a:r>
                        <a:rPr lang="en-US" sz="1200" dirty="0">
                          <a:effectLst/>
                          <a:latin typeface="+mn-lt"/>
                        </a:rPr>
                        <a:t>Determining the DR and BDR</a:t>
                      </a:r>
                    </a:p>
                  </a:txBody>
                  <a:tcPr marL="28575" marR="28575" marT="0" marB="0" anchor="ctr"/>
                </a:tc>
                <a:tc>
                  <a:txBody>
                    <a:bodyPr/>
                    <a:lstStyle/>
                    <a:p>
                      <a:pPr algn="l" rtl="0" fontAlgn="t"/>
                      <a:r>
                        <a:rPr lang="en-US" sz="1200" dirty="0">
                          <a:effectLst/>
                          <a:latin typeface="+mn-lt"/>
                        </a:rPr>
                        <a:t>Optional</a:t>
                      </a:r>
                    </a:p>
                  </a:txBody>
                  <a:tcPr marL="28575" marR="28575" marT="0" marB="0" anchor="ctr"/>
                </a:tc>
                <a:extLst>
                  <a:ext uri="{0D108BD9-81ED-4DB2-BD59-A6C34878D82A}">
                    <a16:rowId xmlns:a16="http://schemas.microsoft.com/office/drawing/2014/main" val="10005"/>
                  </a:ext>
                </a:extLst>
              </a:tr>
              <a:tr h="174729">
                <a:tc>
                  <a:txBody>
                    <a:bodyPr/>
                    <a:lstStyle/>
                    <a:p>
                      <a:pPr algn="ctr"/>
                      <a:r>
                        <a:rPr lang="en-US" sz="1200" dirty="0">
                          <a:effectLst/>
                          <a:latin typeface="+mn-lt"/>
                        </a:rPr>
                        <a:t>10.1.1.13 </a:t>
                      </a:r>
                      <a:endParaRPr lang="en-US" sz="1200" dirty="0">
                        <a:solidFill>
                          <a:schemeClr val="tx1"/>
                        </a:solidFill>
                        <a:latin typeface="+mn-lt"/>
                      </a:endParaRPr>
                    </a:p>
                  </a:txBody>
                  <a:tcPr anchor="ctr"/>
                </a:tc>
                <a:tc>
                  <a:txBody>
                    <a:bodyPr/>
                    <a:lstStyle/>
                    <a:p>
                      <a:pPr algn="ctr" rtl="0" fontAlgn="t"/>
                      <a:r>
                        <a:rPr lang="en-US" sz="1200" dirty="0">
                          <a:effectLst/>
                          <a:latin typeface="+mn-lt"/>
                        </a:rPr>
                        <a:t>Lab</a:t>
                      </a:r>
                    </a:p>
                  </a:txBody>
                  <a:tcPr marL="28575" marR="28575" marT="0" marB="0" anchor="ctr"/>
                </a:tc>
                <a:tc>
                  <a:txBody>
                    <a:bodyPr/>
                    <a:lstStyle/>
                    <a:p>
                      <a:pPr algn="l" rtl="0" fontAlgn="t"/>
                      <a:r>
                        <a:rPr lang="en-US" sz="1200" dirty="0">
                          <a:effectLst/>
                          <a:latin typeface="+mn-lt"/>
                        </a:rPr>
                        <a:t>Configuring OSPFv2 on a </a:t>
                      </a:r>
                      <a:r>
                        <a:rPr lang="en-US" sz="1200" dirty="0" err="1">
                          <a:effectLst/>
                          <a:latin typeface="+mn-lt"/>
                        </a:rPr>
                        <a:t>Multiaccess</a:t>
                      </a:r>
                      <a:r>
                        <a:rPr lang="en-US" sz="1200" dirty="0">
                          <a:effectLst/>
                          <a:latin typeface="+mn-lt"/>
                        </a:rPr>
                        <a:t> Network</a:t>
                      </a:r>
                    </a:p>
                  </a:txBody>
                  <a:tcPr marL="28575" marR="28575" marT="0" marB="0" anchor="ctr"/>
                </a:tc>
                <a:tc>
                  <a:txBody>
                    <a:bodyPr/>
                    <a:lstStyle/>
                    <a:p>
                      <a:pPr algn="l" rtl="0" fontAlgn="t"/>
                      <a:r>
                        <a:rPr lang="en-US" sz="1200" dirty="0">
                          <a:effectLst/>
                          <a:latin typeface="+mn-lt"/>
                        </a:rPr>
                        <a:t>Optional</a:t>
                      </a:r>
                    </a:p>
                  </a:txBody>
                  <a:tcPr marL="28575" marR="28575" marT="0" marB="0" anchor="ctr"/>
                </a:tc>
                <a:extLst>
                  <a:ext uri="{0D108BD9-81ED-4DB2-BD59-A6C34878D82A}">
                    <a16:rowId xmlns:a16="http://schemas.microsoft.com/office/drawing/2014/main" val="10006"/>
                  </a:ext>
                </a:extLst>
              </a:tr>
              <a:tr h="174729">
                <a:tc>
                  <a:txBody>
                    <a:bodyPr/>
                    <a:lstStyle/>
                    <a:p>
                      <a:pPr algn="ctr"/>
                      <a:r>
                        <a:rPr lang="en-US" sz="1200" dirty="0">
                          <a:effectLst/>
                          <a:latin typeface="+mn-lt"/>
                        </a:rPr>
                        <a:t>10.1.2.2 </a:t>
                      </a:r>
                      <a:endParaRPr lang="en-US" sz="1200" dirty="0">
                        <a:solidFill>
                          <a:schemeClr val="tx1"/>
                        </a:solidFill>
                        <a:latin typeface="+mn-lt"/>
                      </a:endParaRPr>
                    </a:p>
                  </a:txBody>
                  <a:tcPr anchor="ctr"/>
                </a:tc>
                <a:tc>
                  <a:txBody>
                    <a:bodyPr/>
                    <a:lstStyle/>
                    <a:p>
                      <a:pPr algn="ctr" rtl="0" fontAlgn="t"/>
                      <a:r>
                        <a:rPr lang="en-US" sz="1200" dirty="0">
                          <a:effectLst/>
                          <a:latin typeface="+mn-lt"/>
                        </a:rPr>
                        <a:t>Syntax Checker</a:t>
                      </a:r>
                    </a:p>
                  </a:txBody>
                  <a:tcPr marL="28575" marR="28575" marT="0" marB="0" anchor="ctr"/>
                </a:tc>
                <a:tc>
                  <a:txBody>
                    <a:bodyPr/>
                    <a:lstStyle/>
                    <a:p>
                      <a:pPr algn="l" rtl="0" fontAlgn="t"/>
                      <a:r>
                        <a:rPr lang="en-US" sz="1200" dirty="0">
                          <a:effectLst/>
                          <a:latin typeface="+mn-lt"/>
                        </a:rPr>
                        <a:t>Verifying a Propagated Default Route on R1 and R3</a:t>
                      </a:r>
                    </a:p>
                  </a:txBody>
                  <a:tcPr marL="28575" marR="28575" marT="0" marB="0" anchor="ctr"/>
                </a:tc>
                <a:tc>
                  <a:txBody>
                    <a:bodyPr/>
                    <a:lstStyle/>
                    <a:p>
                      <a:pPr algn="l" rtl="0" fontAlgn="t"/>
                      <a:r>
                        <a:rPr lang="en-US" sz="1200" dirty="0">
                          <a:effectLst/>
                          <a:latin typeface="+mn-lt"/>
                        </a:rPr>
                        <a:t>-</a:t>
                      </a:r>
                    </a:p>
                  </a:txBody>
                  <a:tcPr marL="28575" marR="28575" marT="0" marB="0" anchor="ctr"/>
                </a:tc>
                <a:extLst>
                  <a:ext uri="{0D108BD9-81ED-4DB2-BD59-A6C34878D82A}">
                    <a16:rowId xmlns:a16="http://schemas.microsoft.com/office/drawing/2014/main" val="10007"/>
                  </a:ext>
                </a:extLst>
              </a:tr>
              <a:tr h="174729">
                <a:tc>
                  <a:txBody>
                    <a:bodyPr/>
                    <a:lstStyle/>
                    <a:p>
                      <a:pPr algn="ctr"/>
                      <a:r>
                        <a:rPr lang="en-US" sz="1200" dirty="0">
                          <a:effectLst/>
                          <a:latin typeface="+mn-lt"/>
                        </a:rPr>
                        <a:t>10.1.2.4 </a:t>
                      </a:r>
                      <a:endParaRPr lang="en-US" sz="1200" dirty="0">
                        <a:solidFill>
                          <a:schemeClr val="tx1"/>
                        </a:solidFill>
                        <a:latin typeface="+mn-lt"/>
                      </a:endParaRPr>
                    </a:p>
                  </a:txBody>
                  <a:tcPr anchor="ctr"/>
                </a:tc>
                <a:tc>
                  <a:txBody>
                    <a:bodyPr/>
                    <a:lstStyle/>
                    <a:p>
                      <a:pPr algn="ctr" rtl="0" fontAlgn="t"/>
                      <a:r>
                        <a:rPr lang="en-US" sz="1200" dirty="0">
                          <a:effectLst/>
                          <a:latin typeface="+mn-lt"/>
                        </a:rPr>
                        <a:t>Syntax Checker</a:t>
                      </a:r>
                    </a:p>
                  </a:txBody>
                  <a:tcPr marL="28575" marR="28575" marT="0" marB="0" anchor="ctr"/>
                </a:tc>
                <a:tc>
                  <a:txBody>
                    <a:bodyPr/>
                    <a:lstStyle/>
                    <a:p>
                      <a:pPr algn="l" rtl="0" fontAlgn="t"/>
                      <a:r>
                        <a:rPr lang="en-US" sz="1200" dirty="0">
                          <a:effectLst/>
                          <a:latin typeface="+mn-lt"/>
                        </a:rPr>
                        <a:t>Verifying a IPv6</a:t>
                      </a:r>
                      <a:r>
                        <a:rPr lang="en-US" sz="1200" baseline="0" dirty="0">
                          <a:effectLst/>
                          <a:latin typeface="+mn-lt"/>
                        </a:rPr>
                        <a:t> </a:t>
                      </a:r>
                      <a:r>
                        <a:rPr lang="en-US" sz="1200" dirty="0">
                          <a:effectLst/>
                          <a:latin typeface="+mn-lt"/>
                        </a:rPr>
                        <a:t>Default Route on R1</a:t>
                      </a:r>
                    </a:p>
                  </a:txBody>
                  <a:tcPr marL="28575" marR="28575" marT="0" marB="0" anchor="ctr"/>
                </a:tc>
                <a:tc>
                  <a:txBody>
                    <a:bodyPr/>
                    <a:lstStyle/>
                    <a:p>
                      <a:pPr algn="l" rtl="0" fontAlgn="t"/>
                      <a:r>
                        <a:rPr lang="en-US" sz="1200" dirty="0">
                          <a:effectLst/>
                          <a:latin typeface="+mn-lt"/>
                        </a:rPr>
                        <a:t>-</a:t>
                      </a:r>
                    </a:p>
                  </a:txBody>
                  <a:tcPr marL="28575" marR="28575" marT="0" marB="0" anchor="ctr"/>
                </a:tc>
                <a:extLst>
                  <a:ext uri="{0D108BD9-81ED-4DB2-BD59-A6C34878D82A}">
                    <a16:rowId xmlns:a16="http://schemas.microsoft.com/office/drawing/2014/main" val="10008"/>
                  </a:ext>
                </a:extLst>
              </a:tr>
              <a:tr h="174729">
                <a:tc>
                  <a:txBody>
                    <a:bodyPr/>
                    <a:lstStyle/>
                    <a:p>
                      <a:pPr algn="ctr"/>
                      <a:r>
                        <a:rPr lang="en-US" sz="1200" dirty="0">
                          <a:effectLst/>
                          <a:latin typeface="+mn-lt"/>
                        </a:rPr>
                        <a:t>10.1.2.5 </a:t>
                      </a:r>
                      <a:endParaRPr lang="en-US" sz="1200" dirty="0">
                        <a:solidFill>
                          <a:schemeClr val="tx1"/>
                        </a:solidFill>
                        <a:latin typeface="+mn-lt"/>
                      </a:endParaRPr>
                    </a:p>
                  </a:txBody>
                  <a:tcPr anchor="ctr"/>
                </a:tc>
                <a:tc>
                  <a:txBody>
                    <a:bodyPr/>
                    <a:lstStyle/>
                    <a:p>
                      <a:pPr algn="ctr" rtl="0" fontAlgn="t"/>
                      <a:r>
                        <a:rPr lang="en-US" sz="1200" dirty="0">
                          <a:effectLst/>
                          <a:latin typeface="+mn-lt"/>
                        </a:rPr>
                        <a:t>Packet Tracer</a:t>
                      </a:r>
                    </a:p>
                  </a:txBody>
                  <a:tcPr marL="28575" marR="28575" marT="0" marB="0" anchor="ctr"/>
                </a:tc>
                <a:tc>
                  <a:txBody>
                    <a:bodyPr/>
                    <a:lstStyle/>
                    <a:p>
                      <a:pPr algn="l" rtl="0" fontAlgn="t"/>
                      <a:r>
                        <a:rPr lang="en-US" sz="1200" dirty="0">
                          <a:effectLst/>
                          <a:latin typeface="+mn-lt"/>
                        </a:rPr>
                        <a:t>Propagating a Default Route in OSPFv2</a:t>
                      </a:r>
                    </a:p>
                  </a:txBody>
                  <a:tcPr marL="28575" marR="28575" marT="0" marB="0" anchor="ctr"/>
                </a:tc>
                <a:tc>
                  <a:txBody>
                    <a:bodyPr/>
                    <a:lstStyle/>
                    <a:p>
                      <a:pPr algn="l" rtl="0" fontAlgn="t"/>
                      <a:r>
                        <a:rPr lang="en-US" sz="1200" dirty="0">
                          <a:effectLst/>
                          <a:latin typeface="+mn-lt"/>
                        </a:rPr>
                        <a:t>Recommended</a:t>
                      </a:r>
                    </a:p>
                  </a:txBody>
                  <a:tcPr marL="28575" marR="28575" marT="0" marB="0" anchor="ctr"/>
                </a:tc>
                <a:extLst>
                  <a:ext uri="{0D108BD9-81ED-4DB2-BD59-A6C34878D82A}">
                    <a16:rowId xmlns:a16="http://schemas.microsoft.com/office/drawing/2014/main" val="10009"/>
                  </a:ext>
                </a:extLst>
              </a:tr>
              <a:tr h="174729">
                <a:tc>
                  <a:txBody>
                    <a:bodyPr/>
                    <a:lstStyle/>
                    <a:p>
                      <a:pPr algn="ctr"/>
                      <a:r>
                        <a:rPr lang="en-US" sz="1200" dirty="0">
                          <a:effectLst/>
                          <a:latin typeface="+mn-lt"/>
                        </a:rPr>
                        <a:t>10.1.3.4 </a:t>
                      </a:r>
                      <a:endParaRPr lang="en-US" sz="1200" dirty="0">
                        <a:solidFill>
                          <a:schemeClr val="tx1"/>
                        </a:solidFill>
                        <a:latin typeface="+mn-lt"/>
                      </a:endParaRPr>
                    </a:p>
                  </a:txBody>
                  <a:tcPr anchor="ctr"/>
                </a:tc>
                <a:tc>
                  <a:txBody>
                    <a:bodyPr/>
                    <a:lstStyle/>
                    <a:p>
                      <a:pPr algn="ctr" rtl="0" fontAlgn="t"/>
                      <a:r>
                        <a:rPr lang="en-US" sz="1200" dirty="0">
                          <a:effectLst/>
                          <a:latin typeface="+mn-lt"/>
                        </a:rPr>
                        <a:t>Packet Tracer</a:t>
                      </a:r>
                    </a:p>
                  </a:txBody>
                  <a:tcPr marL="28575" marR="28575" marT="0" marB="0" anchor="ctr"/>
                </a:tc>
                <a:tc>
                  <a:txBody>
                    <a:bodyPr/>
                    <a:lstStyle/>
                    <a:p>
                      <a:pPr algn="l" rtl="0" fontAlgn="t"/>
                      <a:r>
                        <a:rPr lang="en-US" sz="1200" dirty="0">
                          <a:effectLst/>
                          <a:latin typeface="+mn-lt"/>
                        </a:rPr>
                        <a:t>Configuring OSPF Advance Features</a:t>
                      </a:r>
                    </a:p>
                  </a:txBody>
                  <a:tcPr marL="28575" marR="28575" marT="0" marB="0" anchor="ctr"/>
                </a:tc>
                <a:tc>
                  <a:txBody>
                    <a:bodyPr/>
                    <a:lstStyle/>
                    <a:p>
                      <a:pPr algn="l" rtl="0" fontAlgn="t"/>
                      <a:r>
                        <a:rPr lang="en-US" sz="1200" dirty="0">
                          <a:effectLst/>
                          <a:latin typeface="+mn-lt"/>
                        </a:rPr>
                        <a:t>Optional</a:t>
                      </a:r>
                    </a:p>
                  </a:txBody>
                  <a:tcPr marL="28575" marR="28575" marT="0" marB="0" anchor="ctr"/>
                </a:tc>
                <a:extLst>
                  <a:ext uri="{0D108BD9-81ED-4DB2-BD59-A6C34878D82A}">
                    <a16:rowId xmlns:a16="http://schemas.microsoft.com/office/drawing/2014/main" val="10010"/>
                  </a:ext>
                </a:extLst>
              </a:tr>
              <a:tr h="174729">
                <a:tc>
                  <a:txBody>
                    <a:bodyPr/>
                    <a:lstStyle/>
                    <a:p>
                      <a:pPr algn="ctr"/>
                      <a:r>
                        <a:rPr lang="en-US" sz="1200" dirty="0">
                          <a:effectLst/>
                          <a:latin typeface="+mj-lt"/>
                        </a:rPr>
                        <a:t>10.1.3.5 </a:t>
                      </a:r>
                      <a:endParaRPr lang="en-US" sz="1200" dirty="0">
                        <a:solidFill>
                          <a:schemeClr val="tx1"/>
                        </a:solidFill>
                        <a:latin typeface="+mj-lt"/>
                      </a:endParaRPr>
                    </a:p>
                  </a:txBody>
                  <a:tcPr anchor="ctr"/>
                </a:tc>
                <a:tc>
                  <a:txBody>
                    <a:bodyPr/>
                    <a:lstStyle/>
                    <a:p>
                      <a:pPr algn="ctr" rtl="0" fontAlgn="t"/>
                      <a:r>
                        <a:rPr lang="en-US" sz="1200">
                          <a:effectLst/>
                          <a:latin typeface="+mj-lt"/>
                        </a:rPr>
                        <a:t>Lab</a:t>
                      </a:r>
                    </a:p>
                  </a:txBody>
                  <a:tcPr marL="28575" marR="28575" marT="0" marB="0" anchor="ctr"/>
                </a:tc>
                <a:tc>
                  <a:txBody>
                    <a:bodyPr/>
                    <a:lstStyle/>
                    <a:p>
                      <a:pPr algn="l" rtl="0" fontAlgn="t"/>
                      <a:r>
                        <a:rPr lang="en-US" sz="1200" dirty="0">
                          <a:effectLst/>
                          <a:latin typeface="+mj-lt"/>
                        </a:rPr>
                        <a:t>Configuring OSPFv2 Advance Features</a:t>
                      </a:r>
                    </a:p>
                  </a:txBody>
                  <a:tcPr marL="28575" marR="28575" marT="0" marB="0" anchor="ctr"/>
                </a:tc>
                <a:tc>
                  <a:txBody>
                    <a:bodyPr/>
                    <a:lstStyle/>
                    <a:p>
                      <a:pPr algn="l" rtl="0" fontAlgn="t"/>
                      <a:r>
                        <a:rPr lang="en-US" sz="1200" dirty="0">
                          <a:effectLst/>
                          <a:latin typeface="+mn-lt"/>
                        </a:rPr>
                        <a:t>Recommended</a:t>
                      </a:r>
                      <a:endParaRPr lang="en-US" sz="1200" dirty="0">
                        <a:effectLst/>
                        <a:latin typeface="+mj-lt"/>
                      </a:endParaRPr>
                    </a:p>
                  </a:txBody>
                  <a:tcPr marL="28575" marR="28575" marT="0" marB="0" anchor="ctr"/>
                </a:tc>
                <a:extLst>
                  <a:ext uri="{0D108BD9-81ED-4DB2-BD59-A6C34878D82A}">
                    <a16:rowId xmlns:a16="http://schemas.microsoft.com/office/drawing/2014/main" val="2428708717"/>
                  </a:ext>
                </a:extLst>
              </a:tr>
              <a:tr h="174729">
                <a:tc>
                  <a:txBody>
                    <a:bodyPr/>
                    <a:lstStyle/>
                    <a:p>
                      <a:pPr algn="ctr"/>
                      <a:r>
                        <a:rPr lang="en-US" sz="1200" dirty="0">
                          <a:effectLst/>
                          <a:latin typeface="+mj-lt"/>
                        </a:rPr>
                        <a:t>10.2.1.5 </a:t>
                      </a:r>
                      <a:endParaRPr lang="en-US" sz="1200" dirty="0">
                        <a:solidFill>
                          <a:schemeClr val="tx1"/>
                        </a:solidFill>
                        <a:latin typeface="+mj-lt"/>
                      </a:endParaRPr>
                    </a:p>
                  </a:txBody>
                  <a:tcPr anchor="ct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1200" dirty="0">
                          <a:effectLst/>
                          <a:latin typeface="+mj-lt"/>
                        </a:rPr>
                        <a:t>Activity</a:t>
                      </a:r>
                    </a:p>
                  </a:txBody>
                  <a:tcPr marL="28575" marR="28575" marT="0" marB="0" anchor="ctr"/>
                </a:tc>
                <a:tc>
                  <a:txBody>
                    <a:bodyPr/>
                    <a:lstStyle/>
                    <a:p>
                      <a:pPr algn="l" rtl="0" fontAlgn="t"/>
                      <a:r>
                        <a:rPr lang="en-US" sz="1200" dirty="0">
                          <a:effectLst/>
                          <a:latin typeface="+mj-lt"/>
                        </a:rPr>
                        <a:t>Identify the Troubleshooting Command</a:t>
                      </a:r>
                    </a:p>
                  </a:txBody>
                  <a:tcPr marL="28575" marR="28575" marT="0" marB="0" anchor="ctr"/>
                </a:tc>
                <a:tc>
                  <a:txBody>
                    <a:bodyPr/>
                    <a:lstStyle/>
                    <a:p>
                      <a:pPr algn="l" rtl="0" fontAlgn="t"/>
                      <a:r>
                        <a:rPr lang="en-US" sz="1200" dirty="0">
                          <a:effectLst/>
                          <a:latin typeface="+mj-lt"/>
                        </a:rPr>
                        <a:t>-</a:t>
                      </a:r>
                    </a:p>
                  </a:txBody>
                  <a:tcPr marL="28575" marR="28575" marT="0" marB="0" anchor="ctr"/>
                </a:tc>
                <a:extLst>
                  <a:ext uri="{0D108BD9-81ED-4DB2-BD59-A6C34878D82A}">
                    <a16:rowId xmlns:a16="http://schemas.microsoft.com/office/drawing/2014/main" val="407148047"/>
                  </a:ext>
                </a:extLst>
              </a:tr>
              <a:tr h="174729">
                <a:tc>
                  <a:txBody>
                    <a:bodyPr/>
                    <a:lstStyle/>
                    <a:p>
                      <a:pPr algn="ctr"/>
                      <a:r>
                        <a:rPr lang="en-US" sz="1200" dirty="0">
                          <a:effectLst/>
                          <a:latin typeface="+mj-lt"/>
                        </a:rPr>
                        <a:t>10.2.2.3 </a:t>
                      </a:r>
                      <a:endParaRPr lang="en-US" sz="1200" dirty="0">
                        <a:solidFill>
                          <a:schemeClr val="tx1"/>
                        </a:solidFill>
                        <a:latin typeface="+mj-lt"/>
                      </a:endParaRPr>
                    </a:p>
                  </a:txBody>
                  <a:tcPr anchor="ctr"/>
                </a:tc>
                <a:tc>
                  <a:txBody>
                    <a:bodyPr/>
                    <a:lstStyle/>
                    <a:p>
                      <a:pPr algn="ctr" rtl="0" fontAlgn="t"/>
                      <a:r>
                        <a:rPr lang="en-US" sz="1200" dirty="0">
                          <a:effectLst/>
                          <a:latin typeface="+mj-lt"/>
                        </a:rPr>
                        <a:t>Packet Tracer</a:t>
                      </a:r>
                    </a:p>
                  </a:txBody>
                  <a:tcPr marL="28575" marR="28575" marT="0" marB="0" anchor="ctr"/>
                </a:tc>
                <a:tc>
                  <a:txBody>
                    <a:bodyPr/>
                    <a:lstStyle/>
                    <a:p>
                      <a:pPr algn="l" rtl="0" fontAlgn="t"/>
                      <a:r>
                        <a:rPr lang="en-US" sz="1200" dirty="0">
                          <a:effectLst/>
                          <a:latin typeface="+mj-lt"/>
                        </a:rPr>
                        <a:t>Troubleshooting Single-Area OSPFv2</a:t>
                      </a:r>
                    </a:p>
                  </a:txBody>
                  <a:tcPr marL="28575" marR="28575" marT="0" marB="0" anchor="ctr"/>
                </a:tc>
                <a:tc>
                  <a:txBody>
                    <a:bodyPr/>
                    <a:lstStyle/>
                    <a:p>
                      <a:pPr algn="l" rtl="0" fontAlgn="t"/>
                      <a:r>
                        <a:rPr lang="en-US" sz="1200" dirty="0">
                          <a:effectLst/>
                          <a:latin typeface="+mn-lt"/>
                        </a:rPr>
                        <a:t>Recommended</a:t>
                      </a:r>
                      <a:endParaRPr lang="en-US" sz="1200" dirty="0">
                        <a:effectLst/>
                        <a:latin typeface="+mj-lt"/>
                      </a:endParaRPr>
                    </a:p>
                  </a:txBody>
                  <a:tcPr marL="28575" marR="28575" marT="0" marB="0" anchor="ctr"/>
                </a:tc>
                <a:extLst>
                  <a:ext uri="{0D108BD9-81ED-4DB2-BD59-A6C34878D82A}">
                    <a16:rowId xmlns:a16="http://schemas.microsoft.com/office/drawing/2014/main" val="3659976472"/>
                  </a:ext>
                </a:extLst>
              </a:tr>
              <a:tr h="174729">
                <a:tc>
                  <a:txBody>
                    <a:bodyPr/>
                    <a:lstStyle/>
                    <a:p>
                      <a:pPr algn="ctr"/>
                      <a:r>
                        <a:rPr lang="en-US" sz="1200" dirty="0">
                          <a:effectLst/>
                          <a:latin typeface="+mj-lt"/>
                        </a:rPr>
                        <a:t>10.2.3.3 </a:t>
                      </a:r>
                      <a:endParaRPr lang="en-US" sz="1200" dirty="0">
                        <a:solidFill>
                          <a:schemeClr val="tx1"/>
                        </a:solidFill>
                        <a:latin typeface="+mj-lt"/>
                      </a:endParaRPr>
                    </a:p>
                  </a:txBody>
                  <a:tcPr anchor="ctr"/>
                </a:tc>
                <a:tc>
                  <a:txBody>
                    <a:bodyPr/>
                    <a:lstStyle/>
                    <a:p>
                      <a:pPr algn="ctr" rtl="0" fontAlgn="t"/>
                      <a:r>
                        <a:rPr lang="en-US" sz="1200" dirty="0">
                          <a:effectLst/>
                          <a:latin typeface="+mj-lt"/>
                        </a:rPr>
                        <a:t>Lab</a:t>
                      </a:r>
                    </a:p>
                  </a:txBody>
                  <a:tcPr marL="28575" marR="28575" marT="0" marB="0" anchor="ctr"/>
                </a:tc>
                <a:tc>
                  <a:txBody>
                    <a:bodyPr/>
                    <a:lstStyle/>
                    <a:p>
                      <a:pPr algn="l" rtl="0" fontAlgn="t"/>
                      <a:r>
                        <a:rPr lang="en-US" sz="1200" dirty="0">
                          <a:effectLst/>
                          <a:latin typeface="+mj-lt"/>
                        </a:rPr>
                        <a:t>Troubleshooting Basic Single-Area OSPFv2 and OSPFv3</a:t>
                      </a:r>
                    </a:p>
                  </a:txBody>
                  <a:tcPr marL="28575" marR="28575" marT="0" marB="0" anchor="ctr"/>
                </a:tc>
                <a:tc>
                  <a:txBody>
                    <a:bodyPr/>
                    <a:lstStyle/>
                    <a:p>
                      <a:pPr algn="l" rtl="0" fontAlgn="t"/>
                      <a:r>
                        <a:rPr lang="en-US" sz="1200" dirty="0">
                          <a:effectLst/>
                          <a:latin typeface="+mn-lt"/>
                        </a:rPr>
                        <a:t>Recommended</a:t>
                      </a:r>
                      <a:endParaRPr lang="en-US" sz="1200" dirty="0">
                        <a:effectLst/>
                        <a:latin typeface="+mj-lt"/>
                      </a:endParaRPr>
                    </a:p>
                  </a:txBody>
                  <a:tcPr marL="28575" marR="28575" marT="0" marB="0" anchor="ctr"/>
                </a:tc>
                <a:extLst>
                  <a:ext uri="{0D108BD9-81ED-4DB2-BD59-A6C34878D82A}">
                    <a16:rowId xmlns:a16="http://schemas.microsoft.com/office/drawing/2014/main" val="2913152352"/>
                  </a:ext>
                </a:extLst>
              </a:tr>
              <a:tr h="174729">
                <a:tc>
                  <a:txBody>
                    <a:bodyPr/>
                    <a:lstStyle/>
                    <a:p>
                      <a:pPr algn="ctr"/>
                      <a:r>
                        <a:rPr lang="en-US" sz="1200" dirty="0">
                          <a:effectLst/>
                          <a:latin typeface="+mj-lt"/>
                        </a:rPr>
                        <a:t>10.2.3.4 </a:t>
                      </a:r>
                      <a:endParaRPr lang="en-US" sz="1200" dirty="0">
                        <a:solidFill>
                          <a:schemeClr val="tx1"/>
                        </a:solidFill>
                        <a:latin typeface="+mj-lt"/>
                      </a:endParaRPr>
                    </a:p>
                  </a:txBody>
                  <a:tcPr anchor="ctr"/>
                </a:tc>
                <a:tc>
                  <a:txBody>
                    <a:bodyPr/>
                    <a:lstStyle/>
                    <a:p>
                      <a:pPr algn="ctr" rtl="0" fontAlgn="t"/>
                      <a:r>
                        <a:rPr lang="en-US" sz="1200" dirty="0">
                          <a:effectLst/>
                          <a:latin typeface="+mj-lt"/>
                        </a:rPr>
                        <a:t>Lab</a:t>
                      </a:r>
                    </a:p>
                  </a:txBody>
                  <a:tcPr marL="28575" marR="28575" marT="0" marB="0" anchor="ctr"/>
                </a:tc>
                <a:tc>
                  <a:txBody>
                    <a:bodyPr/>
                    <a:lstStyle/>
                    <a:p>
                      <a:pPr algn="l" rtl="0" fontAlgn="t"/>
                      <a:r>
                        <a:rPr lang="en-US" sz="1200" dirty="0">
                          <a:effectLst/>
                          <a:latin typeface="+mj-lt"/>
                        </a:rPr>
                        <a:t>Troubleshooting Advanced Single-Area OSPFv2</a:t>
                      </a:r>
                    </a:p>
                  </a:txBody>
                  <a:tcPr marL="28575" marR="28575" marT="0" marB="0" anchor="ctr"/>
                </a:tc>
                <a:tc>
                  <a:txBody>
                    <a:bodyPr/>
                    <a:lstStyle/>
                    <a:p>
                      <a:pPr algn="l" rtl="0" fontAlgn="t"/>
                      <a:r>
                        <a:rPr lang="en-US" sz="1200" dirty="0">
                          <a:effectLst/>
                          <a:latin typeface="+mn-lt"/>
                        </a:rPr>
                        <a:t>Optional</a:t>
                      </a:r>
                      <a:endParaRPr lang="en-US" sz="1200" dirty="0">
                        <a:effectLst/>
                        <a:latin typeface="+mj-lt"/>
                      </a:endParaRPr>
                    </a:p>
                  </a:txBody>
                  <a:tcPr marL="28575" marR="28575" marT="0" marB="0" anchor="ctr"/>
                </a:tc>
                <a:extLst>
                  <a:ext uri="{0D108BD9-81ED-4DB2-BD59-A6C34878D82A}">
                    <a16:rowId xmlns:a16="http://schemas.microsoft.com/office/drawing/2014/main" val="2589537404"/>
                  </a:ext>
                </a:extLst>
              </a:tr>
            </a:tbl>
          </a:graphicData>
        </a:graphic>
      </p:graphicFrame>
      <p:sp>
        <p:nvSpPr>
          <p:cNvPr id="3" name="Rectangle 2"/>
          <p:cNvSpPr/>
          <p:nvPr/>
        </p:nvSpPr>
        <p:spPr>
          <a:xfrm>
            <a:off x="362672" y="6216605"/>
            <a:ext cx="8145462" cy="341632"/>
          </a:xfrm>
          <a:prstGeom prst="rect">
            <a:avLst/>
          </a:prstGeom>
        </p:spPr>
        <p:txBody>
          <a:bodyPr wrap="square">
            <a:normAutofit/>
          </a:bodyPr>
          <a:lstStyle/>
          <a:p>
            <a:pPr marL="0" indent="0" algn="l" eaLnBrk="1" hangingPunct="1">
              <a:spcBef>
                <a:spcPct val="30000"/>
              </a:spcBef>
              <a:buNone/>
            </a:pPr>
            <a:r>
              <a:rPr lang="en-US" sz="1800" smtClean="0"/>
              <a:t>The password used in the Packet Tracer activities in this chapter is: PT_ccna5</a:t>
            </a:r>
            <a:endParaRPr lang="en-US" sz="1800" dirty="0">
              <a:solidFill>
                <a:srgbClr val="00B0F0"/>
              </a:solidFill>
            </a:endParaRPr>
          </a:p>
        </p:txBody>
      </p:sp>
    </p:spTree>
    <p:extLst>
      <p:ext uri="{BB962C8B-B14F-4D97-AF65-F5344CB8AC3E}">
        <p14:creationId xmlns:p14="http://schemas.microsoft.com/office/powerpoint/2010/main" val="1022082575"/>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497150" y="352583"/>
            <a:ext cx="8145462" cy="838200"/>
          </a:xfrm>
        </p:spPr>
        <p:txBody>
          <a:bodyPr>
            <a:normAutofit/>
          </a:bodyPr>
          <a:lstStyle/>
          <a:p>
            <a:pPr eaLnBrk="1" hangingPunct="1"/>
            <a:r>
              <a:rPr lang="en-US" smtClean="0"/>
              <a:t>Chapter 10: Activities</a:t>
            </a:r>
            <a:endParaRPr lang="en-US" dirty="0"/>
          </a:p>
        </p:txBody>
      </p:sp>
      <p:sp>
        <p:nvSpPr>
          <p:cNvPr id="6147" name="Rectangle 34"/>
          <p:cNvSpPr>
            <a:spLocks noGrp="1" noChangeArrowheads="1"/>
          </p:cNvSpPr>
          <p:nvPr>
            <p:ph type="body" idx="4294967295"/>
          </p:nvPr>
        </p:nvSpPr>
        <p:spPr>
          <a:xfrm>
            <a:off x="497150" y="1190783"/>
            <a:ext cx="7940675" cy="4605454"/>
          </a:xfrm>
        </p:spPr>
        <p:txBody>
          <a:bodyPr>
            <a:normAutofit/>
          </a:bodyPr>
          <a:lstStyle/>
          <a:p>
            <a:pPr marL="0" indent="0" eaLnBrk="1" hangingPunct="1">
              <a:spcBef>
                <a:spcPct val="30000"/>
              </a:spcBef>
              <a:buNone/>
            </a:pPr>
            <a:r>
              <a:rPr lang="en-US" sz="2000" smtClean="0"/>
              <a:t>What activities are associated with this chapter?</a:t>
            </a:r>
          </a:p>
          <a:p>
            <a:pPr marL="0" indent="0" eaLnBrk="1" hangingPunct="1">
              <a:spcBef>
                <a:spcPct val="30000"/>
              </a:spcBef>
              <a:buNone/>
            </a:pPr>
            <a:endParaRPr lang="en-US" sz="2000" smtClean="0"/>
          </a:p>
          <a:p>
            <a:pPr marL="0" indent="0" eaLnBrk="1" hangingPunct="1">
              <a:spcBef>
                <a:spcPct val="30000"/>
              </a:spcBef>
              <a:buNone/>
            </a:pPr>
            <a:endParaRPr lang="en-US" sz="2000" smtClean="0"/>
          </a:p>
          <a:p>
            <a:pPr marL="119063" indent="0" eaLnBrk="1" hangingPunct="1">
              <a:spcBef>
                <a:spcPct val="30000"/>
              </a:spcBef>
              <a:buNone/>
            </a:pPr>
            <a:endParaRPr lang="en-US" sz="2000" dirty="0"/>
          </a:p>
        </p:txBody>
      </p:sp>
      <p:graphicFrame>
        <p:nvGraphicFramePr>
          <p:cNvPr id="2" name="Table 1"/>
          <p:cNvGraphicFramePr>
            <a:graphicFrameLocks noGrp="1"/>
          </p:cNvGraphicFramePr>
          <p:nvPr>
            <p:extLst>
              <p:ext uri="{D42A27DB-BD31-4B8C-83A1-F6EECF244321}">
                <p14:modId xmlns:p14="http://schemas.microsoft.com/office/powerpoint/2010/main" val="2338218822"/>
              </p:ext>
            </p:extLst>
          </p:nvPr>
        </p:nvGraphicFramePr>
        <p:xfrm>
          <a:off x="497150" y="1629215"/>
          <a:ext cx="8308522" cy="1676400"/>
        </p:xfrm>
        <a:graphic>
          <a:graphicData uri="http://schemas.openxmlformats.org/drawingml/2006/table">
            <a:tbl>
              <a:tblPr firstRow="1" bandRow="1">
                <a:tableStyleId>{5C22544A-7EE6-4342-B048-85BDC9FD1C3A}</a:tableStyleId>
              </a:tblPr>
              <a:tblGrid>
                <a:gridCol w="869637">
                  <a:extLst>
                    <a:ext uri="{9D8B030D-6E8A-4147-A177-3AD203B41FA5}">
                      <a16:colId xmlns:a16="http://schemas.microsoft.com/office/drawing/2014/main" val="20000"/>
                    </a:ext>
                  </a:extLst>
                </a:gridCol>
                <a:gridCol w="1501541">
                  <a:extLst>
                    <a:ext uri="{9D8B030D-6E8A-4147-A177-3AD203B41FA5}">
                      <a16:colId xmlns:a16="http://schemas.microsoft.com/office/drawing/2014/main" val="20001"/>
                    </a:ext>
                  </a:extLst>
                </a:gridCol>
                <a:gridCol w="4071487">
                  <a:extLst>
                    <a:ext uri="{9D8B030D-6E8A-4147-A177-3AD203B41FA5}">
                      <a16:colId xmlns:a16="http://schemas.microsoft.com/office/drawing/2014/main" val="20002"/>
                    </a:ext>
                  </a:extLst>
                </a:gridCol>
                <a:gridCol w="1865857">
                  <a:extLst>
                    <a:ext uri="{9D8B030D-6E8A-4147-A177-3AD203B41FA5}">
                      <a16:colId xmlns:a16="http://schemas.microsoft.com/office/drawing/2014/main" val="3182220543"/>
                    </a:ext>
                  </a:extLst>
                </a:gridCol>
              </a:tblGrid>
              <a:tr h="232972">
                <a:tc>
                  <a:txBody>
                    <a:bodyPr/>
                    <a:lstStyle/>
                    <a:p>
                      <a:pPr algn="ctr"/>
                      <a:r>
                        <a:rPr lang="en-US" sz="1400" dirty="0"/>
                        <a:t>Page #</a:t>
                      </a:r>
                    </a:p>
                  </a:txBody>
                  <a:tcPr anchor="ctr"/>
                </a:tc>
                <a:tc>
                  <a:txBody>
                    <a:bodyPr/>
                    <a:lstStyle/>
                    <a:p>
                      <a:pPr algn="ctr"/>
                      <a:r>
                        <a:rPr lang="en-US" sz="1400" dirty="0"/>
                        <a:t>Activity Type</a:t>
                      </a:r>
                    </a:p>
                  </a:txBody>
                  <a:tcPr anchor="ctr"/>
                </a:tc>
                <a:tc>
                  <a:txBody>
                    <a:bodyPr/>
                    <a:lstStyle/>
                    <a:p>
                      <a:pPr algn="ctr"/>
                      <a:r>
                        <a:rPr lang="en-US" sz="1400" dirty="0"/>
                        <a:t>Activity Name</a:t>
                      </a:r>
                    </a:p>
                  </a:txBody>
                  <a:tcPr anchor="ctr"/>
                </a:tc>
                <a:tc>
                  <a:txBody>
                    <a:bodyPr/>
                    <a:lstStyle/>
                    <a:p>
                      <a:pPr algn="ctr"/>
                      <a:r>
                        <a:rPr lang="en-US" sz="1400" dirty="0"/>
                        <a:t>Optional?</a:t>
                      </a:r>
                    </a:p>
                  </a:txBody>
                  <a:tcPr anchor="ctr"/>
                </a:tc>
                <a:extLst>
                  <a:ext uri="{0D108BD9-81ED-4DB2-BD59-A6C34878D82A}">
                    <a16:rowId xmlns:a16="http://schemas.microsoft.com/office/drawing/2014/main" val="10000"/>
                  </a:ext>
                </a:extLst>
              </a:tr>
              <a:tr h="174729">
                <a:tc>
                  <a:txBody>
                    <a:bodyPr/>
                    <a:lstStyle/>
                    <a:p>
                      <a:pPr algn="ctr"/>
                      <a:r>
                        <a:rPr lang="en-US" sz="1200" dirty="0">
                          <a:effectLst/>
                          <a:latin typeface="+mj-lt"/>
                        </a:rPr>
                        <a:t>10.2.4.3 </a:t>
                      </a:r>
                      <a:endParaRPr lang="en-US" sz="1200" dirty="0">
                        <a:solidFill>
                          <a:schemeClr val="tx1"/>
                        </a:solidFill>
                        <a:latin typeface="+mj-lt"/>
                      </a:endParaRPr>
                    </a:p>
                  </a:txBody>
                  <a:tcPr anchor="ctr"/>
                </a:tc>
                <a:tc>
                  <a:txBody>
                    <a:bodyPr/>
                    <a:lstStyle/>
                    <a:p>
                      <a:pPr algn="ctr" rtl="0" fontAlgn="t"/>
                      <a:r>
                        <a:rPr lang="en-US" sz="1200" dirty="0">
                          <a:effectLst/>
                          <a:latin typeface="+mj-lt"/>
                        </a:rPr>
                        <a:t>Packet Tracer</a:t>
                      </a:r>
                    </a:p>
                  </a:txBody>
                  <a:tcPr marL="28575" marR="28575" marT="0" marB="0" anchor="ctr"/>
                </a:tc>
                <a:tc>
                  <a:txBody>
                    <a:bodyPr/>
                    <a:lstStyle/>
                    <a:p>
                      <a:pPr algn="l" rtl="0" fontAlgn="t"/>
                      <a:r>
                        <a:rPr lang="en-US" sz="1200" dirty="0">
                          <a:effectLst/>
                          <a:latin typeface="+mj-lt"/>
                        </a:rPr>
                        <a:t>Troubleshooting Multiarea OSPFv2</a:t>
                      </a:r>
                    </a:p>
                  </a:txBody>
                  <a:tcPr marL="28575" marR="28575" marT="0" marB="0" anchor="ctr"/>
                </a:tc>
                <a:tc>
                  <a:txBody>
                    <a:bodyPr/>
                    <a:lstStyle/>
                    <a:p>
                      <a:pPr algn="l" rtl="0" fontAlgn="t"/>
                      <a:r>
                        <a:rPr lang="en-US" sz="1200" dirty="0">
                          <a:effectLst/>
                          <a:latin typeface="+mn-lt"/>
                        </a:rPr>
                        <a:t>Recommended</a:t>
                      </a:r>
                      <a:endParaRPr lang="en-US" sz="1200" dirty="0">
                        <a:effectLst/>
                        <a:latin typeface="+mj-lt"/>
                      </a:endParaRPr>
                    </a:p>
                  </a:txBody>
                  <a:tcPr marL="28575" marR="28575" marT="0" marB="0" anchor="ctr"/>
                </a:tc>
                <a:extLst>
                  <a:ext uri="{0D108BD9-81ED-4DB2-BD59-A6C34878D82A}">
                    <a16:rowId xmlns:a16="http://schemas.microsoft.com/office/drawing/2014/main" val="791072072"/>
                  </a:ext>
                </a:extLst>
              </a:tr>
              <a:tr h="174729">
                <a:tc>
                  <a:txBody>
                    <a:bodyPr/>
                    <a:lstStyle/>
                    <a:p>
                      <a:pPr algn="ctr"/>
                      <a:r>
                        <a:rPr lang="en-US" sz="1200" dirty="0">
                          <a:effectLst/>
                          <a:latin typeface="+mj-lt"/>
                        </a:rPr>
                        <a:t>10.2.4.4 </a:t>
                      </a:r>
                      <a:endParaRPr lang="en-US" sz="1200" dirty="0">
                        <a:solidFill>
                          <a:schemeClr val="tx1"/>
                        </a:solidFill>
                        <a:latin typeface="+mj-lt"/>
                      </a:endParaRPr>
                    </a:p>
                  </a:txBody>
                  <a:tcPr anchor="ctr"/>
                </a:tc>
                <a:tc>
                  <a:txBody>
                    <a:bodyPr/>
                    <a:lstStyle/>
                    <a:p>
                      <a:pPr algn="ctr" rtl="0" fontAlgn="t"/>
                      <a:r>
                        <a:rPr lang="en-US" sz="1200" dirty="0">
                          <a:effectLst/>
                          <a:latin typeface="+mj-lt"/>
                        </a:rPr>
                        <a:t>Packet Tracer</a:t>
                      </a:r>
                    </a:p>
                  </a:txBody>
                  <a:tcPr marL="28575" marR="28575" marT="0" marB="0" anchor="ctr"/>
                </a:tc>
                <a:tc>
                  <a:txBody>
                    <a:bodyPr/>
                    <a:lstStyle/>
                    <a:p>
                      <a:pPr algn="l" rtl="0" fontAlgn="t"/>
                      <a:r>
                        <a:rPr lang="en-US" sz="1200" dirty="0">
                          <a:effectLst/>
                          <a:latin typeface="+mj-lt"/>
                        </a:rPr>
                        <a:t>Troubleshooting Multiarea OSPFv3</a:t>
                      </a:r>
                    </a:p>
                  </a:txBody>
                  <a:tcPr marL="28575" marR="28575" marT="0" marB="0" anchor="ctr"/>
                </a:tc>
                <a:tc>
                  <a:txBody>
                    <a:bodyPr/>
                    <a:lstStyle/>
                    <a:p>
                      <a:pPr algn="l" rtl="0" fontAlgn="t"/>
                      <a:r>
                        <a:rPr lang="en-US" sz="1200" dirty="0">
                          <a:effectLst/>
                          <a:latin typeface="+mn-lt"/>
                        </a:rPr>
                        <a:t>Recommended</a:t>
                      </a:r>
                      <a:endParaRPr lang="en-US" sz="1200" dirty="0">
                        <a:effectLst/>
                        <a:latin typeface="+mj-lt"/>
                      </a:endParaRPr>
                    </a:p>
                  </a:txBody>
                  <a:tcPr marL="28575" marR="28575" marT="0" marB="0" anchor="ctr"/>
                </a:tc>
                <a:extLst>
                  <a:ext uri="{0D108BD9-81ED-4DB2-BD59-A6C34878D82A}">
                    <a16:rowId xmlns:a16="http://schemas.microsoft.com/office/drawing/2014/main" val="2588589677"/>
                  </a:ext>
                </a:extLst>
              </a:tr>
              <a:tr h="174729">
                <a:tc>
                  <a:txBody>
                    <a:bodyPr/>
                    <a:lstStyle/>
                    <a:p>
                      <a:pPr algn="ctr"/>
                      <a:r>
                        <a:rPr lang="en-US" sz="1200" dirty="0">
                          <a:effectLst/>
                          <a:latin typeface="+mj-lt"/>
                        </a:rPr>
                        <a:t>10.2.4.5 </a:t>
                      </a:r>
                      <a:endParaRPr lang="en-US" sz="1200" dirty="0">
                        <a:solidFill>
                          <a:schemeClr val="tx1"/>
                        </a:solidFill>
                        <a:latin typeface="+mj-lt"/>
                      </a:endParaRPr>
                    </a:p>
                  </a:txBody>
                  <a:tcPr anchor="ctr"/>
                </a:tc>
                <a:tc>
                  <a:txBody>
                    <a:bodyPr/>
                    <a:lstStyle/>
                    <a:p>
                      <a:pPr algn="ctr" rtl="0" fontAlgn="t"/>
                      <a:r>
                        <a:rPr lang="en-US" sz="1200">
                          <a:effectLst/>
                          <a:latin typeface="+mj-lt"/>
                        </a:rPr>
                        <a:t>Lab</a:t>
                      </a:r>
                    </a:p>
                  </a:txBody>
                  <a:tcPr marL="28575" marR="28575" marT="0" marB="0" anchor="ctr"/>
                </a:tc>
                <a:tc>
                  <a:txBody>
                    <a:bodyPr/>
                    <a:lstStyle/>
                    <a:p>
                      <a:pPr algn="l" rtl="0" fontAlgn="t"/>
                      <a:r>
                        <a:rPr lang="en-US" sz="1200" dirty="0">
                          <a:effectLst/>
                          <a:latin typeface="+mj-lt"/>
                        </a:rPr>
                        <a:t>Troubleshooting Multiarea OSPFv2 and OSPFv3</a:t>
                      </a:r>
                    </a:p>
                  </a:txBody>
                  <a:tcPr marL="28575" marR="28575" marT="0" marB="0" anchor="ctr"/>
                </a:tc>
                <a:tc>
                  <a:txBody>
                    <a:bodyPr/>
                    <a:lstStyle/>
                    <a:p>
                      <a:pPr algn="l" rtl="0" fontAlgn="t"/>
                      <a:r>
                        <a:rPr lang="en-US" sz="1200" dirty="0">
                          <a:effectLst/>
                          <a:latin typeface="+mn-lt"/>
                        </a:rPr>
                        <a:t>Optional</a:t>
                      </a:r>
                      <a:endParaRPr lang="en-US" sz="1200" dirty="0">
                        <a:effectLst/>
                        <a:latin typeface="+mj-lt"/>
                      </a:endParaRPr>
                    </a:p>
                  </a:txBody>
                  <a:tcPr marL="28575" marR="28575" marT="0" marB="0" anchor="ctr"/>
                </a:tc>
                <a:extLst>
                  <a:ext uri="{0D108BD9-81ED-4DB2-BD59-A6C34878D82A}">
                    <a16:rowId xmlns:a16="http://schemas.microsoft.com/office/drawing/2014/main" val="803104888"/>
                  </a:ext>
                </a:extLst>
              </a:tr>
              <a:tr h="174729">
                <a:tc>
                  <a:txBody>
                    <a:bodyPr/>
                    <a:lstStyle/>
                    <a:p>
                      <a:pPr algn="ctr"/>
                      <a:r>
                        <a:rPr lang="en-US" sz="1200" dirty="0">
                          <a:effectLst/>
                          <a:latin typeface="+mj-lt"/>
                        </a:rPr>
                        <a:t>10.3.1.1 </a:t>
                      </a:r>
                      <a:endParaRPr lang="en-US" sz="1200" dirty="0">
                        <a:solidFill>
                          <a:schemeClr val="tx1"/>
                        </a:solidFill>
                        <a:latin typeface="+mj-lt"/>
                      </a:endParaRPr>
                    </a:p>
                  </a:txBody>
                  <a:tcPr anchor="ctr"/>
                </a:tc>
                <a:tc>
                  <a:txBody>
                    <a:bodyPr/>
                    <a:lstStyle/>
                    <a:p>
                      <a:pPr algn="ctr" rtl="0" fontAlgn="t"/>
                      <a:r>
                        <a:rPr lang="en-US" sz="1200" dirty="0">
                          <a:effectLst/>
                          <a:latin typeface="+mj-lt"/>
                        </a:rPr>
                        <a:t>Class</a:t>
                      </a:r>
                      <a:r>
                        <a:rPr lang="en-US" sz="1200" baseline="0" dirty="0">
                          <a:effectLst/>
                          <a:latin typeface="+mj-lt"/>
                        </a:rPr>
                        <a:t> Activity</a:t>
                      </a:r>
                      <a:endParaRPr lang="en-US" sz="1200" dirty="0">
                        <a:effectLst/>
                        <a:latin typeface="+mj-lt"/>
                      </a:endParaRPr>
                    </a:p>
                  </a:txBody>
                  <a:tcPr marL="28575" marR="28575" marT="0" marB="0" anchor="ctr"/>
                </a:tc>
                <a:tc>
                  <a:txBody>
                    <a:bodyPr/>
                    <a:lstStyle/>
                    <a:p>
                      <a:pPr algn="l" rtl="0" fontAlgn="t"/>
                      <a:r>
                        <a:rPr lang="en-US" sz="1200" dirty="0">
                          <a:effectLst/>
                          <a:latin typeface="+mj-lt"/>
                        </a:rPr>
                        <a:t>OSPF Troubleshooting Mastery</a:t>
                      </a:r>
                    </a:p>
                  </a:txBody>
                  <a:tcPr marL="28575" marR="28575" marT="0" marB="0" anchor="ctr"/>
                </a:tc>
                <a:tc>
                  <a:txBody>
                    <a:bodyPr/>
                    <a:lstStyle/>
                    <a:p>
                      <a:pPr algn="l" rtl="0" fontAlgn="t"/>
                      <a:r>
                        <a:rPr lang="en-US" sz="1200" dirty="0">
                          <a:effectLst/>
                          <a:latin typeface="+mj-lt"/>
                        </a:rPr>
                        <a:t>Optional</a:t>
                      </a:r>
                    </a:p>
                  </a:txBody>
                  <a:tcPr marL="28575" marR="28575" marT="0" marB="0" anchor="ctr"/>
                </a:tc>
                <a:extLst>
                  <a:ext uri="{0D108BD9-81ED-4DB2-BD59-A6C34878D82A}">
                    <a16:rowId xmlns:a16="http://schemas.microsoft.com/office/drawing/2014/main" val="3430728552"/>
                  </a:ext>
                </a:extLst>
              </a:tr>
              <a:tr h="174729">
                <a:tc>
                  <a:txBody>
                    <a:bodyPr/>
                    <a:lstStyle/>
                    <a:p>
                      <a:pPr algn="ctr"/>
                      <a:r>
                        <a:rPr lang="en-US" sz="1200" dirty="0">
                          <a:effectLst/>
                          <a:latin typeface="+mj-lt"/>
                        </a:rPr>
                        <a:t>10.3.1.2 </a:t>
                      </a:r>
                      <a:endParaRPr lang="en-US" sz="1200" dirty="0">
                        <a:solidFill>
                          <a:schemeClr val="tx1"/>
                        </a:solidFill>
                        <a:latin typeface="+mj-lt"/>
                      </a:endParaRPr>
                    </a:p>
                  </a:txBody>
                  <a:tcPr anchor="ctr"/>
                </a:tc>
                <a:tc>
                  <a:txBody>
                    <a:bodyPr/>
                    <a:lstStyle/>
                    <a:p>
                      <a:pPr algn="ctr" rtl="0" fontAlgn="t"/>
                      <a:r>
                        <a:rPr lang="en-US" sz="1200" dirty="0">
                          <a:effectLst/>
                          <a:latin typeface="+mj-lt"/>
                        </a:rPr>
                        <a:t>Packet Tracer</a:t>
                      </a:r>
                    </a:p>
                  </a:txBody>
                  <a:tcPr marL="28575" marR="28575" marT="0" marB="0" anchor="ctr"/>
                </a:tc>
                <a:tc>
                  <a:txBody>
                    <a:bodyPr/>
                    <a:lstStyle/>
                    <a:p>
                      <a:pPr algn="l" rtl="0" fontAlgn="t"/>
                      <a:r>
                        <a:rPr lang="en-US" sz="1200" dirty="0">
                          <a:effectLst/>
                          <a:latin typeface="+mj-lt"/>
                        </a:rPr>
                        <a:t>Skills Integration Challenge</a:t>
                      </a:r>
                    </a:p>
                  </a:txBody>
                  <a:tcPr marL="28575" marR="28575" marT="0" marB="0" anchor="ctr"/>
                </a:tc>
                <a:tc>
                  <a:txBody>
                    <a:bodyPr/>
                    <a:lstStyle/>
                    <a:p>
                      <a:pPr algn="l" rtl="0" fontAlgn="t"/>
                      <a:r>
                        <a:rPr lang="en-US" sz="1200" dirty="0">
                          <a:effectLst/>
                          <a:latin typeface="+mn-lt"/>
                        </a:rPr>
                        <a:t>Recommended</a:t>
                      </a:r>
                      <a:endParaRPr lang="en-US" sz="1200" dirty="0">
                        <a:effectLst/>
                        <a:latin typeface="+mj-lt"/>
                      </a:endParaRPr>
                    </a:p>
                  </a:txBody>
                  <a:tcPr marL="28575" marR="28575" marT="0" marB="0" anchor="ctr"/>
                </a:tc>
                <a:extLst>
                  <a:ext uri="{0D108BD9-81ED-4DB2-BD59-A6C34878D82A}">
                    <a16:rowId xmlns:a16="http://schemas.microsoft.com/office/drawing/2014/main" val="252546985"/>
                  </a:ext>
                </a:extLst>
              </a:tr>
            </a:tbl>
          </a:graphicData>
        </a:graphic>
      </p:graphicFrame>
      <p:sp>
        <p:nvSpPr>
          <p:cNvPr id="6" name="Rectangle 5"/>
          <p:cNvSpPr/>
          <p:nvPr/>
        </p:nvSpPr>
        <p:spPr>
          <a:xfrm>
            <a:off x="362672" y="6216605"/>
            <a:ext cx="8145462" cy="341632"/>
          </a:xfrm>
          <a:prstGeom prst="rect">
            <a:avLst/>
          </a:prstGeom>
        </p:spPr>
        <p:txBody>
          <a:bodyPr wrap="square">
            <a:normAutofit/>
          </a:bodyPr>
          <a:lstStyle/>
          <a:p>
            <a:pPr marL="0" indent="0" algn="l" eaLnBrk="1" hangingPunct="1">
              <a:spcBef>
                <a:spcPct val="30000"/>
              </a:spcBef>
              <a:buNone/>
            </a:pPr>
            <a:r>
              <a:rPr lang="en-US" sz="1800" smtClean="0"/>
              <a:t>The password used in the Packet Tracer activities in this chapter is: PT_ccna5</a:t>
            </a:r>
            <a:endParaRPr lang="en-US" sz="1800" dirty="0">
              <a:solidFill>
                <a:srgbClr val="00B0F0"/>
              </a:solidFill>
            </a:endParaRPr>
          </a:p>
        </p:txBody>
      </p:sp>
    </p:spTree>
    <p:extLst>
      <p:ext uri="{BB962C8B-B14F-4D97-AF65-F5344CB8AC3E}">
        <p14:creationId xmlns:p14="http://schemas.microsoft.com/office/powerpoint/2010/main" val="1846513181"/>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idx="4294967295"/>
          </p:nvPr>
        </p:nvSpPr>
        <p:spPr>
          <a:xfrm>
            <a:off x="543719" y="334297"/>
            <a:ext cx="8145462" cy="838200"/>
          </a:xfrm>
        </p:spPr>
        <p:txBody>
          <a:bodyPr>
            <a:normAutofit/>
          </a:bodyPr>
          <a:lstStyle/>
          <a:p>
            <a:pPr eaLnBrk="1" hangingPunct="1"/>
            <a:r>
              <a:rPr lang="en-US" smtClean="0"/>
              <a:t>Chapter 10: Assessment</a:t>
            </a:r>
            <a:endParaRPr lang="en-US" dirty="0"/>
          </a:p>
        </p:txBody>
      </p:sp>
      <p:sp>
        <p:nvSpPr>
          <p:cNvPr id="7171" name="Rectangle 34"/>
          <p:cNvSpPr>
            <a:spLocks noGrp="1" noChangeArrowheads="1"/>
          </p:cNvSpPr>
          <p:nvPr>
            <p:ph type="body" idx="4294967295"/>
          </p:nvPr>
        </p:nvSpPr>
        <p:spPr>
          <a:xfrm>
            <a:off x="543719" y="1289050"/>
            <a:ext cx="7940675" cy="3571875"/>
          </a:xfrm>
        </p:spPr>
        <p:txBody>
          <a:bodyPr>
            <a:normAutofit/>
          </a:bodyPr>
          <a:lstStyle/>
          <a:p>
            <a:pPr eaLnBrk="1" hangingPunct="1">
              <a:spcBef>
                <a:spcPct val="30000"/>
              </a:spcBef>
            </a:pPr>
            <a:r>
              <a:rPr lang="en-US" sz="2000" smtClean="0"/>
              <a:t>Students should complete Chapter 10, “Assessment” after completing Chapter 10.</a:t>
            </a:r>
          </a:p>
          <a:p>
            <a:pPr eaLnBrk="1" hangingPunct="1">
              <a:spcBef>
                <a:spcPct val="30000"/>
              </a:spcBef>
            </a:pPr>
            <a:r>
              <a:rPr lang="en-US" sz="2000" smtClean="0"/>
              <a:t>Quizzes, labs, Packet Tracers and other activities can be used to informally assess student progress.</a:t>
            </a:r>
            <a:endParaRPr lang="en-US" sz="2000" dirty="0"/>
          </a:p>
        </p:txBody>
      </p:sp>
    </p:spTree>
    <p:extLst>
      <p:ext uri="{BB962C8B-B14F-4D97-AF65-F5344CB8AC3E}">
        <p14:creationId xmlns:p14="http://schemas.microsoft.com/office/powerpoint/2010/main" val="3303044919"/>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371843" y="296422"/>
            <a:ext cx="8467357" cy="838200"/>
          </a:xfrm>
        </p:spPr>
        <p:txBody>
          <a:bodyPr>
            <a:normAutofit/>
          </a:bodyPr>
          <a:lstStyle/>
          <a:p>
            <a:r>
              <a:rPr lang="en-US" smtClean="0"/>
              <a:t>Chapter 10: Best Practices</a:t>
            </a:r>
            <a:endParaRPr lang="en-US" dirty="0"/>
          </a:p>
        </p:txBody>
      </p:sp>
      <p:sp>
        <p:nvSpPr>
          <p:cNvPr id="11266" name="Rectangle 34"/>
          <p:cNvSpPr>
            <a:spLocks noGrp="1" noChangeArrowheads="1"/>
          </p:cNvSpPr>
          <p:nvPr>
            <p:ph idx="1"/>
          </p:nvPr>
        </p:nvSpPr>
        <p:spPr>
          <a:xfrm>
            <a:off x="371843" y="1317171"/>
            <a:ext cx="8467357" cy="4996544"/>
          </a:xfrm>
        </p:spPr>
        <p:txBody>
          <a:bodyPr>
            <a:normAutofit fontScale="85000" lnSpcReduction="20000"/>
          </a:bodyPr>
          <a:lstStyle/>
          <a:p>
            <a:pPr marL="0" indent="0">
              <a:buNone/>
            </a:pPr>
            <a:r>
              <a:rPr lang="en-US" smtClean="0"/>
              <a:t>Prior to teaching Chapter 10, the instructor should:</a:t>
            </a:r>
          </a:p>
          <a:p>
            <a:pPr marL="0" indent="0">
              <a:buNone/>
            </a:pPr>
            <a:r>
              <a:rPr lang="en-US" smtClean="0"/>
              <a:t>Complete Chapter 10 Assessment.</a:t>
            </a:r>
          </a:p>
          <a:p>
            <a:pPr marL="0" indent="0">
              <a:buNone/>
            </a:pPr>
            <a:r>
              <a:rPr lang="en-US" smtClean="0"/>
              <a:t>Ensure this chapter becomes as hand-on as possible.</a:t>
            </a:r>
          </a:p>
          <a:p>
            <a:pPr marL="0" indent="0">
              <a:buNone/>
            </a:pPr>
            <a:r>
              <a:rPr lang="en-US" smtClean="0"/>
              <a:t>Set the stage. In the classification of dynamic routing protocols, where does OSPF fit? (Compare and contrast OSPF to EIGRP.)</a:t>
            </a:r>
          </a:p>
          <a:p>
            <a:pPr marL="0" indent="0">
              <a:buNone/>
            </a:pPr>
            <a:r>
              <a:rPr lang="en-US" smtClean="0"/>
              <a:t>Reinforce the fact that OSPF routers form adjacencies using Hello packets. Adjacencies only formed when the following match:</a:t>
            </a:r>
          </a:p>
          <a:p>
            <a:pPr marL="0" indent="0">
              <a:buNone/>
            </a:pPr>
            <a:r>
              <a:rPr lang="en-US" smtClean="0"/>
              <a:t>Network type</a:t>
            </a:r>
          </a:p>
          <a:p>
            <a:pPr marL="0" indent="0">
              <a:buNone/>
            </a:pPr>
            <a:r>
              <a:rPr lang="en-US" smtClean="0"/>
              <a:t>Area ID</a:t>
            </a:r>
          </a:p>
          <a:p>
            <a:pPr marL="0" indent="0">
              <a:buNone/>
            </a:pPr>
            <a:r>
              <a:rPr lang="en-US" smtClean="0"/>
              <a:t>Hello and Dead timers</a:t>
            </a:r>
          </a:p>
          <a:p>
            <a:pPr marL="0" indent="0">
              <a:buNone/>
            </a:pPr>
            <a:r>
              <a:rPr lang="en-US" smtClean="0"/>
              <a:t>Show examples of different network types.</a:t>
            </a:r>
          </a:p>
          <a:p>
            <a:pPr marL="0" indent="0">
              <a:buNone/>
            </a:pPr>
            <a:r>
              <a:rPr lang="en-US" smtClean="0"/>
              <a:t>Demonstrate the output of the show ip ospf neighbor command with a Packet Tracer OSPF network. (Show neighbor adjacencies and their state:  Full/DR or Full/DROTHER.)</a:t>
            </a:r>
          </a:p>
          <a:p>
            <a:pPr marL="0" indent="0">
              <a:buNone/>
            </a:pPr>
            <a:endParaRPr lang="en-US" smtClean="0"/>
          </a:p>
          <a:p>
            <a:pPr marL="0" indent="0">
              <a:buNone/>
            </a:pPr>
            <a:endParaRPr lang="en-US" smtClean="0"/>
          </a:p>
          <a:p>
            <a:pPr marL="0" indent="0">
              <a:buNone/>
            </a:pPr>
            <a:endParaRPr lang="en-US" smtClean="0"/>
          </a:p>
          <a:p>
            <a:pPr marL="0" indent="0">
              <a:buNone/>
            </a:pPr>
            <a:endParaRPr lang="en-US" smtClean="0"/>
          </a:p>
          <a:p>
            <a:pPr marL="0" indent="0">
              <a:buNone/>
            </a:pPr>
            <a:endParaRPr lang="en-US" smtClean="0"/>
          </a:p>
          <a:p>
            <a:pPr lvl="1"/>
            <a:endParaRPr lang="en-US" dirty="0"/>
          </a:p>
        </p:txBody>
      </p:sp>
    </p:spTree>
    <p:extLst>
      <p:ext uri="{BB962C8B-B14F-4D97-AF65-F5344CB8AC3E}">
        <p14:creationId xmlns:p14="http://schemas.microsoft.com/office/powerpoint/2010/main" val="2737046146"/>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mtClean="0"/>
              <a:t>Chapter 10: Best Practices (Cont.)</a:t>
            </a:r>
            <a:endParaRPr lang="en-US" dirty="0"/>
          </a:p>
        </p:txBody>
      </p:sp>
      <p:sp>
        <p:nvSpPr>
          <p:cNvPr id="11266" name="Rectangle 34"/>
          <p:cNvSpPr>
            <a:spLocks noGrp="1" noChangeArrowheads="1"/>
          </p:cNvSpPr>
          <p:nvPr>
            <p:ph idx="1"/>
          </p:nvPr>
        </p:nvSpPr>
        <p:spPr>
          <a:xfrm>
            <a:off x="213109" y="1360714"/>
            <a:ext cx="8484577" cy="4996543"/>
          </a:xfrm>
        </p:spPr>
        <p:txBody>
          <a:bodyPr>
            <a:normAutofit fontScale="85000" lnSpcReduction="20000"/>
          </a:bodyPr>
          <a:lstStyle/>
          <a:p>
            <a:r>
              <a:rPr lang="en-US" smtClean="0"/>
              <a:t>Describe the problems that could occur in an OSPF network without a DR and BDR using the following formula:</a:t>
            </a:r>
          </a:p>
          <a:p>
            <a:r>
              <a:rPr lang="en-US" smtClean="0"/>
              <a:t>n(n–1)/2 (n=number of routers)</a:t>
            </a:r>
          </a:p>
          <a:p>
            <a:r>
              <a:rPr lang="en-US" smtClean="0"/>
              <a:t>For example: Eight routers would have 8(7)/2 = 56/2 = 28 adjacencies</a:t>
            </a:r>
          </a:p>
          <a:p>
            <a:r>
              <a:rPr lang="en-US" smtClean="0"/>
              <a:t>This is very inefficient; thus, the election of the DR and BDR reduces all update traffic on the network.</a:t>
            </a:r>
          </a:p>
          <a:p>
            <a:r>
              <a:rPr lang="en-US" smtClean="0"/>
              <a:t>Demonstrate the election process on an OSPF network by having the network configured with an active DR. Disconnect the DR and with the debug ip ospf events command, and watch the election take place.</a:t>
            </a:r>
          </a:p>
          <a:p>
            <a:r>
              <a:rPr lang="en-US" smtClean="0"/>
              <a:t>Demonstrate the lab several times by changing router IDs, priorities, and loopbacks so that students can see the rule for election in action.</a:t>
            </a:r>
          </a:p>
          <a:p>
            <a:r>
              <a:rPr lang="en-US" smtClean="0"/>
              <a:t>The router with the highest interface priority is elected as the DR; the router with the second highest interface priority is elected as the BDR.</a:t>
            </a:r>
          </a:p>
          <a:p>
            <a:r>
              <a:rPr lang="en-US" smtClean="0"/>
              <a:t>The priority can be configured between 0–255. </a:t>
            </a:r>
          </a:p>
          <a:p>
            <a:r>
              <a:rPr lang="en-US" smtClean="0"/>
              <a:t>Priority of 0 – router cannot become the DR.</a:t>
            </a:r>
          </a:p>
          <a:p>
            <a:endParaRPr lang="en-US" smtClean="0"/>
          </a:p>
          <a:p>
            <a:endParaRPr lang="en-US" smtClean="0"/>
          </a:p>
          <a:p>
            <a:endParaRPr lang="en-US" smtClean="0"/>
          </a:p>
          <a:p>
            <a:endParaRPr lang="en-US" smtClean="0"/>
          </a:p>
          <a:p>
            <a:pPr lvl="1"/>
            <a:endParaRPr lang="en-US" dirty="0"/>
          </a:p>
        </p:txBody>
      </p:sp>
    </p:spTree>
    <p:extLst>
      <p:ext uri="{BB962C8B-B14F-4D97-AF65-F5344CB8AC3E}">
        <p14:creationId xmlns:p14="http://schemas.microsoft.com/office/powerpoint/2010/main" val="3099327443"/>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522514" y="350849"/>
            <a:ext cx="8443511" cy="838200"/>
          </a:xfrm>
        </p:spPr>
        <p:txBody>
          <a:bodyPr>
            <a:normAutofit/>
          </a:bodyPr>
          <a:lstStyle/>
          <a:p>
            <a:r>
              <a:rPr lang="en-US" smtClean="0"/>
              <a:t>Chapter 10: Best Practices (Cont.)</a:t>
            </a:r>
            <a:endParaRPr lang="en-US" dirty="0"/>
          </a:p>
        </p:txBody>
      </p:sp>
      <p:sp>
        <p:nvSpPr>
          <p:cNvPr id="12290" name="Rectangle 34"/>
          <p:cNvSpPr>
            <a:spLocks noGrp="1" noChangeArrowheads="1"/>
          </p:cNvSpPr>
          <p:nvPr>
            <p:ph idx="1"/>
          </p:nvPr>
        </p:nvSpPr>
        <p:spPr>
          <a:xfrm>
            <a:off x="522514" y="1306286"/>
            <a:ext cx="8186057" cy="5105400"/>
          </a:xfrm>
        </p:spPr>
        <p:txBody>
          <a:bodyPr>
            <a:normAutofit fontScale="77500" lnSpcReduction="20000"/>
          </a:bodyPr>
          <a:lstStyle/>
          <a:p>
            <a:r>
              <a:rPr lang="en-US" smtClean="0"/>
              <a:t>Explain that if interface priorities are equal, then the router with the highest router ID is elected DR and the second highest is the BDR.</a:t>
            </a:r>
          </a:p>
          <a:p>
            <a:r>
              <a:rPr lang="en-US" smtClean="0"/>
              <a:t>Identify the three ways to determine the router ID:</a:t>
            </a:r>
          </a:p>
          <a:p>
            <a:r>
              <a:rPr lang="en-US" smtClean="0"/>
              <a:t>The router ID can be manually configured.</a:t>
            </a:r>
          </a:p>
          <a:p>
            <a:r>
              <a:rPr lang="en-US" smtClean="0"/>
              <a:t>If not configured, the ID is determined by highest loopback IP address.</a:t>
            </a:r>
          </a:p>
          <a:p>
            <a:r>
              <a:rPr lang="en-US" smtClean="0"/>
              <a:t>If no loopbacks, the ID is determined by the highest active IPv4 address.</a:t>
            </a:r>
          </a:p>
          <a:p>
            <a:r>
              <a:rPr lang="en-US" smtClean="0"/>
              <a:t>Emphasize that in an IPv6 network, the router ID must be manually configured.</a:t>
            </a:r>
          </a:p>
          <a:p>
            <a:r>
              <a:rPr lang="en-US" smtClean="0"/>
              <a:t>Explain that propagating a route in OSPF, the same command is used in OSPFv2 and v3.</a:t>
            </a:r>
          </a:p>
          <a:p>
            <a:r>
              <a:rPr lang="en-US" smtClean="0"/>
              <a:t>Router(config)# router ospf 4</a:t>
            </a:r>
          </a:p>
          <a:p>
            <a:r>
              <a:rPr lang="en-US" smtClean="0"/>
              <a:t>Router(config-router)# default-information originate</a:t>
            </a:r>
          </a:p>
          <a:p>
            <a:r>
              <a:rPr lang="en-US" smtClean="0"/>
              <a:t>Explain that, unlike EIGRP, OSPF Hello and Dead intervals must match or a neighbor adjacency will not occur.</a:t>
            </a:r>
            <a:endParaRPr lang="en-US" dirty="0"/>
          </a:p>
        </p:txBody>
      </p:sp>
    </p:spTree>
    <p:extLst>
      <p:ext uri="{BB962C8B-B14F-4D97-AF65-F5344CB8AC3E}">
        <p14:creationId xmlns:p14="http://schemas.microsoft.com/office/powerpoint/2010/main" val="796798552"/>
      </p:ext>
    </p:extLst>
  </p:cSld>
  <p:clrMapOvr>
    <a:masterClrMapping/>
  </p:clrMapOvr>
  <p:transition>
    <p:wipe dir="r"/>
  </p:transition>
</p:sld>
</file>

<file path=ppt/theme/theme1.xml><?xml version="1.0" encoding="utf-8"?>
<a:theme xmlns:a="http://schemas.openxmlformats.org/drawingml/2006/main" name="PPT-TMPLT-WHT_C">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nstructor_Supplemental_Material_Template.pptx" id="{3198E07C-115F-418B-A9A8-BF9053302A35}" vid="{198B02FE-59AF-4313-B2FA-B9A3F3C1E378}"/>
    </a:ext>
  </a:extLst>
</a:theme>
</file>

<file path=ppt/theme/theme2.xml><?xml version="1.0" encoding="utf-8"?>
<a:theme xmlns:a="http://schemas.openxmlformats.org/drawingml/2006/main" name="NetAcad-4F_PPT-WHT_060408">
  <a:themeElements>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Oct_2006_Cisco White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nstructor_Supplemental_Material_Template.pptx" id="{3198E07C-115F-418B-A9A8-BF9053302A35}" vid="{C5585B68-2BDF-41F6-9912-6E7821961829}"/>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Instructor_Supplemental_Material_Template</Template>
  <TotalTime>6841</TotalTime>
  <Pages>28</Pages>
  <Words>2053</Words>
  <Application>Microsoft Office PowerPoint</Application>
  <PresentationFormat>On-screen Show (4:3)</PresentationFormat>
  <Paragraphs>384</Paragraphs>
  <Slides>34</Slides>
  <Notes>33</Notes>
  <HiddenSlides>11</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34</vt:i4>
      </vt:variant>
    </vt:vector>
  </HeadingPairs>
  <TitlesOfParts>
    <vt:vector size="40" baseType="lpstr">
      <vt:lpstr>ＭＳ Ｐゴシック</vt:lpstr>
      <vt:lpstr>Arial</vt:lpstr>
      <vt:lpstr>Courier New</vt:lpstr>
      <vt:lpstr>Wingdings</vt:lpstr>
      <vt:lpstr>PPT-TMPLT-WHT_C</vt:lpstr>
      <vt:lpstr>NetAcad-4F_PPT-WHT_060408</vt:lpstr>
      <vt:lpstr>Instructor Materials Chapter 10: OSPF Tuning and Troubleshooting</vt:lpstr>
      <vt:lpstr>Instructor Materials – Chapter 10 Planning Guide</vt:lpstr>
      <vt:lpstr>PowerPoint Presentation</vt:lpstr>
      <vt:lpstr>Chapter 10: Activities</vt:lpstr>
      <vt:lpstr>Chapter 10: Activities</vt:lpstr>
      <vt:lpstr>Chapter 10: Assessment</vt:lpstr>
      <vt:lpstr>Chapter 10: Best Practices</vt:lpstr>
      <vt:lpstr>Chapter 10: Best Practices (Cont.)</vt:lpstr>
      <vt:lpstr>Chapter 10: Best Practices (Cont.)</vt:lpstr>
      <vt:lpstr>Chapter 10: Best Practice (Cont.)</vt:lpstr>
      <vt:lpstr>Chapter 10: Additional Help</vt:lpstr>
      <vt:lpstr>PowerPoint Presentation</vt:lpstr>
      <vt:lpstr>Chapter 10: OSPF Tuning and Troubleshooting</vt:lpstr>
      <vt:lpstr>Chapter 10 - Sections &amp; Objectives</vt:lpstr>
      <vt:lpstr>10.1 Advanced Single-Area OSPF Configurations</vt:lpstr>
      <vt:lpstr>Advanced Single-Area OSPF Configurations OSPF in Multiaccess Networks</vt:lpstr>
      <vt:lpstr>Advanced Single-Area OSPF Configurations OSPF in Multiaccess Networks (Cont.)</vt:lpstr>
      <vt:lpstr>Advanced Single-Area OSPF Configurations Default Route Propagation</vt:lpstr>
      <vt:lpstr>Advanced Single-Area OSPF Configurations Default Route Propagation (Cont.)</vt:lpstr>
      <vt:lpstr>Advanced Single-Area OSPF Configurations Fine-tuning OSPF Interfaces</vt:lpstr>
      <vt:lpstr>Advanced Single-Area OSPF Configurations Fine-tuning OSPF Interfaces (Cont.)</vt:lpstr>
      <vt:lpstr>10.2 Troubleshooting Single-Area OSPF Implementations</vt:lpstr>
      <vt:lpstr>Troubleshooting Single-Area OSPF Implementations Components of Troubleshooting Single-Area OSPF</vt:lpstr>
      <vt:lpstr>Troubleshooting Single-Area OSPF Implementations Components of Troubleshooting Single-Area OSPF (Cont.)</vt:lpstr>
      <vt:lpstr>Troubleshooting Single-Area OSPF Implementations Components of Troubleshooting Single-Area OSPF (Cont.)</vt:lpstr>
      <vt:lpstr>Troubleshooting Single-Area OSPF Implementations Troubleshoot Single-Area OSPFv2 Routing Issues</vt:lpstr>
      <vt:lpstr>Troubleshooting Single-Area OSPF Implementations Troubleshoot Single-Area OSPFv2 Routing Issues (Cont.)</vt:lpstr>
      <vt:lpstr>Troubleshooting Single-Area OSPF Implementations Troubleshoot Single-Area OSPFv3 Routing Issues</vt:lpstr>
      <vt:lpstr>Troubleshooting Single-Area OSPF Implementations Troubleshoot Multiarea OSPFv2 and OSPFv3</vt:lpstr>
      <vt:lpstr>10.3 Chapter Summary</vt:lpstr>
      <vt:lpstr>Chapter Summary Summary</vt:lpstr>
      <vt:lpstr>Chapter Summary Summary (Cont.)</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Instructor Materials Chapter X: Chapter Title</dc:title>
  <dc:creator>Suk-yi Pennock</dc:creator>
  <cp:lastModifiedBy>Kang Liu -T (kanliu - CIIC at Cisco)</cp:lastModifiedBy>
  <cp:revision>305</cp:revision>
  <cp:lastPrinted>1999-01-27T00:54:54Z</cp:lastPrinted>
  <dcterms:created xsi:type="dcterms:W3CDTF">2016-09-09T13:31:30Z</dcterms:created>
  <dcterms:modified xsi:type="dcterms:W3CDTF">2017-06-05T18:47:22Z</dcterms:modified>
</cp:coreProperties>
</file>