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28"/>
  </p:notesMasterIdLst>
  <p:handoutMasterIdLst>
    <p:handoutMasterId r:id="rId29"/>
  </p:handoutMasterIdLst>
  <p:sldIdLst>
    <p:sldId id="812" r:id="rId3"/>
    <p:sldId id="903" r:id="rId4"/>
    <p:sldId id="871" r:id="rId5"/>
    <p:sldId id="915" r:id="rId6"/>
    <p:sldId id="916" r:id="rId7"/>
    <p:sldId id="873" r:id="rId8"/>
    <p:sldId id="874" r:id="rId9"/>
    <p:sldId id="875" r:id="rId10"/>
    <p:sldId id="877" r:id="rId11"/>
    <p:sldId id="500" r:id="rId12"/>
    <p:sldId id="786" r:id="rId13"/>
    <p:sldId id="791" r:id="rId14"/>
    <p:sldId id="906" r:id="rId15"/>
    <p:sldId id="909" r:id="rId16"/>
    <p:sldId id="910" r:id="rId17"/>
    <p:sldId id="913" r:id="rId18"/>
    <p:sldId id="908" r:id="rId19"/>
    <p:sldId id="907" r:id="rId20"/>
    <p:sldId id="911" r:id="rId21"/>
    <p:sldId id="912" r:id="rId22"/>
    <p:sldId id="882" r:id="rId23"/>
    <p:sldId id="883" r:id="rId24"/>
    <p:sldId id="914" r:id="rId25"/>
    <p:sldId id="884" r:id="rId26"/>
    <p:sldId id="885" r:id="rId27"/>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37" autoAdjust="0"/>
    <p:restoredTop sz="89277" autoAdjust="0"/>
  </p:normalViewPr>
  <p:slideViewPr>
    <p:cSldViewPr snapToGrid="0">
      <p:cViewPr varScale="1">
        <p:scale>
          <a:sx n="76" d="100"/>
          <a:sy n="76" d="100"/>
        </p:scale>
        <p:origin x="1445" y="36"/>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commentAuthors" Target="commentAuthors.xml"/></Relationships>
</file>

<file path=ppt/_rels/viewProps.xml.rels><?xml version="1.0" encoding="UTF-8" standalone="yes"?>
<Relationships xmlns="http://schemas.openxmlformats.org/package/2006/relationships"><Relationship Id="rId8" Type="http://schemas.openxmlformats.org/officeDocument/2006/relationships/slide" Target="slides/slide22.xml"/><Relationship Id="rId3" Type="http://schemas.openxmlformats.org/officeDocument/2006/relationships/slide" Target="slides/slide15.xml"/><Relationship Id="rId7" Type="http://schemas.openxmlformats.org/officeDocument/2006/relationships/slide" Target="slides/slide20.xml"/><Relationship Id="rId2" Type="http://schemas.openxmlformats.org/officeDocument/2006/relationships/slide" Target="slides/slide14.xml"/><Relationship Id="rId1" Type="http://schemas.openxmlformats.org/officeDocument/2006/relationships/slide" Target="slides/slide13.xml"/><Relationship Id="rId6" Type="http://schemas.openxmlformats.org/officeDocument/2006/relationships/slide" Target="slides/slide19.xml"/><Relationship Id="rId5" Type="http://schemas.openxmlformats.org/officeDocument/2006/relationships/slide" Target="slides/slide18.xml"/><Relationship Id="rId4" Type="http://schemas.openxmlformats.org/officeDocument/2006/relationships/slide" Target="slides/slide16.xml"/><Relationship Id="rId9" Type="http://schemas.openxmlformats.org/officeDocument/2006/relationships/slide" Target="slides/slide2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Course Name</a:t>
            </a:r>
          </a:p>
          <a:p>
            <a:pPr>
              <a:buFontTx/>
              <a:buNone/>
            </a:pPr>
            <a:r>
              <a:rPr lang="en-US" sz="1300" b="0" dirty="0"/>
              <a:t>Chapter 7: EIGRP Tuning and Troubleshooting</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10</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eaLnBrk="1" hangingPunct="1">
              <a:buFont typeface="Wingdings" charset="0"/>
              <a:buNone/>
            </a:pPr>
            <a:r>
              <a:rPr lang="en-US" dirty="0">
                <a:solidFill>
                  <a:schemeClr val="tx1"/>
                </a:solidFill>
                <a:latin typeface="Arial" charset="0"/>
              </a:rPr>
              <a:t>Scaling Networks</a:t>
            </a:r>
          </a:p>
          <a:p>
            <a:pPr>
              <a:buFontTx/>
              <a:buNone/>
            </a:pPr>
            <a:r>
              <a:rPr lang="en-US" sz="1200" b="0" dirty="0"/>
              <a:t>Chapter 7: EIGRP Tuning and Troubleshooting</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11</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7238055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12</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eaLnBrk="1" hangingPunct="1">
              <a:buFont typeface="Wingdings" charset="0"/>
              <a:buNone/>
            </a:pPr>
            <a:r>
              <a:rPr lang="en-US" dirty="0">
                <a:solidFill>
                  <a:schemeClr val="tx1"/>
                </a:solidFill>
                <a:latin typeface="Arial" charset="0"/>
              </a:rPr>
              <a:t>Scaling Networks</a:t>
            </a:r>
          </a:p>
          <a:p>
            <a:pPr>
              <a:buFontTx/>
              <a:buNone/>
            </a:pPr>
            <a:r>
              <a:rPr lang="en-US" sz="1300" b="0" dirty="0"/>
              <a:t>Chapter 7: EIGRP Tuning and Troubleshooting</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Tune EIGRP</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71.1 –</a:t>
            </a:r>
            <a:r>
              <a:rPr lang="en-US" baseline="0" dirty="0">
                <a:latin typeface="Arial" charset="0"/>
              </a:rPr>
              <a:t> </a:t>
            </a:r>
            <a:r>
              <a:rPr lang="en-US" dirty="0"/>
              <a:t>Automatic Summarization</a:t>
            </a:r>
          </a:p>
        </p:txBody>
      </p:sp>
    </p:spTree>
    <p:extLst>
      <p:ext uri="{BB962C8B-B14F-4D97-AF65-F5344CB8AC3E}">
        <p14:creationId xmlns:p14="http://schemas.microsoft.com/office/powerpoint/2010/main" val="1957563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Tune EIGRP</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71.2 –</a:t>
            </a:r>
            <a:r>
              <a:rPr lang="en-US" baseline="0" dirty="0">
                <a:latin typeface="Arial" charset="0"/>
              </a:rPr>
              <a:t> </a:t>
            </a:r>
            <a:r>
              <a:rPr lang="en-US" dirty="0"/>
              <a:t>Automatic Summarization</a:t>
            </a:r>
          </a:p>
        </p:txBody>
      </p:sp>
    </p:spTree>
    <p:extLst>
      <p:ext uri="{BB962C8B-B14F-4D97-AF65-F5344CB8AC3E}">
        <p14:creationId xmlns:p14="http://schemas.microsoft.com/office/powerpoint/2010/main" val="1472770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Tune EIGRP</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71.3 –</a:t>
            </a:r>
            <a:r>
              <a:rPr lang="en-US" baseline="0" dirty="0">
                <a:latin typeface="Arial" charset="0"/>
              </a:rPr>
              <a:t> </a:t>
            </a:r>
            <a:r>
              <a:rPr lang="en-US" dirty="0"/>
              <a:t>Fine-tuning EIGRP Interfaces</a:t>
            </a:r>
          </a:p>
        </p:txBody>
      </p:sp>
    </p:spTree>
    <p:extLst>
      <p:ext uri="{BB962C8B-B14F-4D97-AF65-F5344CB8AC3E}">
        <p14:creationId xmlns:p14="http://schemas.microsoft.com/office/powerpoint/2010/main" val="16079625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Tune EIGRP</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71.3 –</a:t>
            </a:r>
            <a:r>
              <a:rPr lang="en-US" baseline="0" dirty="0">
                <a:latin typeface="Arial" charset="0"/>
              </a:rPr>
              <a:t> </a:t>
            </a:r>
            <a:r>
              <a:rPr lang="en-US" dirty="0"/>
              <a:t>Fine-tuning EIGRP Interfaces (Cont.)</a:t>
            </a:r>
          </a:p>
        </p:txBody>
      </p:sp>
    </p:spTree>
    <p:extLst>
      <p:ext uri="{BB962C8B-B14F-4D97-AF65-F5344CB8AC3E}">
        <p14:creationId xmlns:p14="http://schemas.microsoft.com/office/powerpoint/2010/main" val="4818093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17</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eaLnBrk="1" hangingPunct="1">
              <a:buFont typeface="Wingdings" charset="0"/>
              <a:buNone/>
            </a:pPr>
            <a:r>
              <a:rPr lang="en-US" dirty="0">
                <a:solidFill>
                  <a:schemeClr val="tx1"/>
                </a:solidFill>
                <a:latin typeface="Arial" charset="0"/>
              </a:rPr>
              <a:t>Scaling Networks</a:t>
            </a:r>
          </a:p>
          <a:p>
            <a:pPr>
              <a:buFontTx/>
              <a:buNone/>
            </a:pPr>
            <a:r>
              <a:rPr lang="en-US" sz="1300" b="0" dirty="0"/>
              <a:t>Chapter 7: EIGRP Tuning and Troubleshooting</a:t>
            </a:r>
            <a:endParaRPr lang="en-GB" b="0" dirty="0"/>
          </a:p>
        </p:txBody>
      </p:sp>
    </p:spTree>
    <p:extLst>
      <p:ext uri="{BB962C8B-B14F-4D97-AF65-F5344CB8AC3E}">
        <p14:creationId xmlns:p14="http://schemas.microsoft.com/office/powerpoint/2010/main" val="18537140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baseline="0" dirty="0">
                <a:solidFill>
                  <a:schemeClr val="tx1"/>
                </a:solidFill>
                <a:latin typeface="Arial" charset="0"/>
                <a:ea typeface="ＭＳ Ｐゴシック" charset="0"/>
                <a:cs typeface="ＭＳ Ｐゴシック" charset="0"/>
              </a:rPr>
              <a:t>7.2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Troubleshoot EIGRP</a:t>
            </a:r>
          </a:p>
          <a:p>
            <a:pPr>
              <a:lnSpc>
                <a:spcPct val="80000"/>
              </a:lnSpc>
              <a:buFontTx/>
              <a:buNone/>
            </a:pPr>
            <a:r>
              <a:rPr lang="en-US" dirty="0">
                <a:latin typeface="Arial" charset="0"/>
              </a:rPr>
              <a:t>7.2.1 –</a:t>
            </a:r>
            <a:r>
              <a:rPr lang="en-US" baseline="0" dirty="0">
                <a:latin typeface="Arial" charset="0"/>
              </a:rPr>
              <a:t> </a:t>
            </a:r>
            <a:r>
              <a:rPr lang="en-US" dirty="0"/>
              <a:t>Components of Troubleshooting EIGRP</a:t>
            </a:r>
          </a:p>
        </p:txBody>
      </p:sp>
    </p:spTree>
    <p:extLst>
      <p:ext uri="{BB962C8B-B14F-4D97-AF65-F5344CB8AC3E}">
        <p14:creationId xmlns:p14="http://schemas.microsoft.com/office/powerpoint/2010/main" val="42008753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baseline="0" dirty="0">
                <a:solidFill>
                  <a:schemeClr val="tx1"/>
                </a:solidFill>
                <a:latin typeface="Arial" charset="0"/>
                <a:ea typeface="ＭＳ Ｐゴシック" charset="0"/>
                <a:cs typeface="ＭＳ Ｐゴシック" charset="0"/>
              </a:rPr>
              <a:t>7.2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Troubleshoot EIGRP</a:t>
            </a:r>
          </a:p>
          <a:p>
            <a:pPr>
              <a:lnSpc>
                <a:spcPct val="80000"/>
              </a:lnSpc>
              <a:buFontTx/>
              <a:buNone/>
            </a:pPr>
            <a:r>
              <a:rPr lang="en-US" dirty="0">
                <a:latin typeface="Arial" charset="0"/>
              </a:rPr>
              <a:t>7.2.2 –</a:t>
            </a:r>
            <a:r>
              <a:rPr lang="en-US" baseline="0" dirty="0">
                <a:latin typeface="Arial" charset="0"/>
              </a:rPr>
              <a:t> </a:t>
            </a:r>
            <a:r>
              <a:rPr lang="en-US" dirty="0"/>
              <a:t>Troubleshoot EIGRP Neighbor Issues</a:t>
            </a:r>
          </a:p>
        </p:txBody>
      </p:sp>
    </p:spTree>
    <p:extLst>
      <p:ext uri="{BB962C8B-B14F-4D97-AF65-F5344CB8AC3E}">
        <p14:creationId xmlns:p14="http://schemas.microsoft.com/office/powerpoint/2010/main" val="15970051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baseline="0" dirty="0">
                <a:solidFill>
                  <a:schemeClr val="tx1"/>
                </a:solidFill>
                <a:latin typeface="Arial" charset="0"/>
                <a:ea typeface="ＭＳ Ｐゴシック" charset="0"/>
                <a:cs typeface="ＭＳ Ｐゴシック" charset="0"/>
              </a:rPr>
              <a:t>7.2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Troubleshoot EIGRP</a:t>
            </a:r>
          </a:p>
          <a:p>
            <a:pPr>
              <a:lnSpc>
                <a:spcPct val="80000"/>
              </a:lnSpc>
              <a:buFontTx/>
              <a:buNone/>
            </a:pPr>
            <a:r>
              <a:rPr lang="en-US" dirty="0">
                <a:latin typeface="Arial" charset="0"/>
              </a:rPr>
              <a:t>7.2.3 –</a:t>
            </a:r>
            <a:r>
              <a:rPr lang="en-US" baseline="0" dirty="0">
                <a:latin typeface="Arial" charset="0"/>
              </a:rPr>
              <a:t> </a:t>
            </a:r>
            <a:r>
              <a:rPr lang="en-US" dirty="0"/>
              <a:t>Troubleshoot EIGRP Routing Table Issues</a:t>
            </a:r>
          </a:p>
        </p:txBody>
      </p:sp>
    </p:spTree>
    <p:extLst>
      <p:ext uri="{BB962C8B-B14F-4D97-AF65-F5344CB8AC3E}">
        <p14:creationId xmlns:p14="http://schemas.microsoft.com/office/powerpoint/2010/main" val="15166914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21</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Course Name</a:t>
            </a:r>
          </a:p>
          <a:p>
            <a:pPr>
              <a:buFontTx/>
              <a:buNone/>
            </a:pPr>
            <a:r>
              <a:rPr lang="en-US" sz="1300" b="0" dirty="0"/>
              <a:t>Chapter 7: EIGRP Tuning and Troubleshooting</a:t>
            </a:r>
            <a:endParaRPr lang="en-GB" b="0" dirty="0"/>
          </a:p>
        </p:txBody>
      </p:sp>
    </p:spTree>
    <p:extLst>
      <p:ext uri="{BB962C8B-B14F-4D97-AF65-F5344CB8AC3E}">
        <p14:creationId xmlns:p14="http://schemas.microsoft.com/office/powerpoint/2010/main" val="263336524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7.3.1.1</a:t>
            </a:r>
            <a:r>
              <a:rPr lang="en-US" sz="1200" kern="1200" baseline="0" dirty="0">
                <a:solidFill>
                  <a:schemeClr val="tx1"/>
                </a:solidFill>
                <a:latin typeface="Arial" charset="0"/>
                <a:ea typeface="ＭＳ Ｐゴシック" charset="0"/>
                <a:cs typeface="ＭＳ Ｐゴシック" charset="0"/>
              </a:rPr>
              <a:t> - </a:t>
            </a:r>
            <a:r>
              <a:rPr lang="en-US" dirty="0">
                <a:latin typeface="Arial" charset="0"/>
              </a:rPr>
              <a:t>Summary</a:t>
            </a:r>
            <a:endParaRPr lang="en-US" dirty="0"/>
          </a:p>
        </p:txBody>
      </p:sp>
    </p:spTree>
    <p:extLst>
      <p:ext uri="{BB962C8B-B14F-4D97-AF65-F5344CB8AC3E}">
        <p14:creationId xmlns:p14="http://schemas.microsoft.com/office/powerpoint/2010/main" val="11308289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7.3.1.1</a:t>
            </a:r>
            <a:r>
              <a:rPr lang="en-US" sz="1200" kern="1200" baseline="0" dirty="0">
                <a:solidFill>
                  <a:schemeClr val="tx1"/>
                </a:solidFill>
                <a:latin typeface="Arial" charset="0"/>
                <a:ea typeface="ＭＳ Ｐゴシック" charset="0"/>
                <a:cs typeface="ＭＳ Ｐゴシック" charset="0"/>
              </a:rPr>
              <a:t> – </a:t>
            </a:r>
            <a:r>
              <a:rPr lang="en-US" dirty="0">
                <a:latin typeface="Arial" charset="0"/>
              </a:rPr>
              <a:t>Summary (Cont.)</a:t>
            </a:r>
            <a:endParaRPr lang="en-US" dirty="0"/>
          </a:p>
        </p:txBody>
      </p:sp>
    </p:spTree>
    <p:extLst>
      <p:ext uri="{BB962C8B-B14F-4D97-AF65-F5344CB8AC3E}">
        <p14:creationId xmlns:p14="http://schemas.microsoft.com/office/powerpoint/2010/main" val="4497759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25</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Course Planning Guide</a:t>
            </a:r>
          </a:p>
          <a:p>
            <a:pPr marL="0" indent="0" algn="l" defTabSz="814388">
              <a:buNone/>
              <a:defRPr/>
            </a:pPr>
            <a:r>
              <a:rPr lang="en-US" dirty="0">
                <a:solidFill>
                  <a:schemeClr val="bg1"/>
                </a:solidFill>
              </a:rPr>
              <a:t>Chapter 7: EIGRP Tuning and Troubleshooting</a:t>
            </a:r>
            <a:endParaRPr lang="en-US" sz="800" b="0" kern="0" dirty="0">
              <a:solidFill>
                <a:srgbClr val="00B0F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551885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5025000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45298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6</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368471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8</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9</a:t>
            </a:fld>
            <a:endParaRPr lang="en-US"/>
          </a:p>
        </p:txBody>
      </p:sp>
    </p:spTree>
    <p:extLst>
      <p:ext uri="{BB962C8B-B14F-4D97-AF65-F5344CB8AC3E}">
        <p14:creationId xmlns:p14="http://schemas.microsoft.com/office/powerpoint/2010/main" val="125038929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endParaRPr lang="en-US" dirty="0"/>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r>
              <a:rPr lang="en-US" noProof="0"/>
              <a:t>Click icon to add table</a:t>
            </a:r>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dirty="0" smtClean="0">
                <a:solidFill>
                  <a:srgbClr val="D3D3D3"/>
                </a:solidFill>
              </a:rPr>
              <a:t>© 2017 Cisco Systems, Inc. All rights reserved.</a:t>
            </a:r>
            <a:endParaRPr lang="en-US" sz="700" dirty="0">
              <a:solidFill>
                <a:srgbClr val="D3D3D3"/>
              </a:solidFill>
            </a:endParaRP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vl4pPr marL="1262063" indent="-233363">
              <a:buSzPct val="40000"/>
              <a:buFont typeface="Wingdings" panose="05000000000000000000" pitchFamily="2" charset="2"/>
              <a:buChar char="q"/>
              <a:defRPr/>
            </a:lvl4pPr>
            <a:lvl5pPr marL="1262063" indent="219075">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fr-FR" sz="700" smtClean="0">
                <a:solidFill>
                  <a:srgbClr val="D3D3D3"/>
                </a:solidFill>
              </a:rPr>
              <a:t>ITE PC v4.1</a:t>
            </a:r>
          </a:p>
          <a:p>
            <a:pPr algn="l" defTabSz="814388">
              <a:lnSpc>
                <a:spcPct val="100000"/>
              </a:lnSpc>
            </a:pPr>
            <a:r>
              <a:rPr lang="fr-FR" sz="700" smtClean="0">
                <a:solidFill>
                  <a:srgbClr val="D3D3D3"/>
                </a:solidFill>
              </a:rPr>
              <a:t>Chapter 1</a:t>
            </a:r>
            <a:endParaRPr lang="en-US" sz="700">
              <a:solidFill>
                <a:srgbClr val="D3D3D3"/>
              </a:solidFill>
            </a:endParaRP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2007 – 2010, Cisco Systems, Inc. All rights reserved.</a:t>
            </a:r>
            <a:endParaRPr lang="en-US" sz="700">
              <a:solidFill>
                <a:srgbClr val="D3D3D3"/>
              </a:solidFill>
            </a:endParaRP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Public</a:t>
            </a:r>
            <a:endParaRPr lang="en-US" sz="700">
              <a:solidFill>
                <a:srgbClr val="D3D3D3"/>
              </a:solidFill>
            </a:endParaRP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smtClean="0">
                <a:solidFill>
                  <a:srgbClr val="D3D3D3"/>
                </a:solidFill>
              </a:rPr>
              <a:t>Presentation_ID</a:t>
            </a:r>
            <a:endParaRPr lang="en-US" sz="700">
              <a:solidFill>
                <a:srgbClr val="D3D3D3"/>
              </a:solidFill>
            </a:endParaRP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dirty="0"/>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2017 Cisco Systems, Inc. All rights reserved.</a:t>
            </a:r>
            <a:endParaRPr lang="en-US" sz="700">
              <a:solidFill>
                <a:srgbClr val="D3D3D3"/>
              </a:solidFill>
            </a:endParaRP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Confidential</a:t>
            </a:r>
            <a:endParaRPr lang="en-US" sz="700">
              <a:solidFill>
                <a:srgbClr val="D3D3D3"/>
              </a:solidFill>
            </a:endParaRP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4.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normAutofit fontScale="90000"/>
          </a:bodyPr>
          <a:lstStyle/>
          <a:p>
            <a:pPr eaLnBrk="1" hangingPunct="1"/>
            <a:r>
              <a:rPr lang="en-US" sz="2400" smtClean="0">
                <a:latin typeface="Arial" charset="0"/>
              </a:rPr>
              <a:t>Instructor Materials</a:t>
            </a:r>
            <a:br>
              <a:rPr lang="en-US" sz="2400" smtClean="0">
                <a:latin typeface="Arial" charset="0"/>
              </a:rPr>
            </a:br>
            <a:r>
              <a:rPr lang="en-US" sz="2400" smtClean="0">
                <a:latin typeface="Arial" charset="0"/>
              </a:rPr>
              <a:t>Chapter 7: EIGRP Tuning and Troubleshooting</a:t>
            </a:r>
            <a:endParaRPr lang="en-US" sz="2400" dirty="0">
              <a:solidFill>
                <a:schemeClr val="bg1"/>
              </a:solidFill>
              <a:latin typeface="Arial" charset="0"/>
            </a:endParaRPr>
          </a:p>
        </p:txBody>
      </p:sp>
      <p:sp>
        <p:nvSpPr>
          <p:cNvPr id="3" name="Subtitle 2"/>
          <p:cNvSpPr>
            <a:spLocks noGrp="1"/>
          </p:cNvSpPr>
          <p:nvPr>
            <p:ph type="subTitle" idx="1"/>
          </p:nvPr>
        </p:nvSpPr>
        <p:spPr>
          <a:xfrm>
            <a:off x="311150" y="4672012"/>
            <a:ext cx="4103688" cy="1061813"/>
          </a:xfrm>
        </p:spPr>
        <p:txBody>
          <a:bodyPr>
            <a:normAutofit/>
          </a:bodyPr>
          <a:lstStyle/>
          <a:p>
            <a:pPr eaLnBrk="1" hangingPunct="1"/>
            <a:r>
              <a:rPr lang="en-US" smtClean="0">
                <a:solidFill>
                  <a:schemeClr val="tx1"/>
                </a:solidFill>
                <a:latin typeface="Arial" charset="0"/>
              </a:rPr>
              <a:t>CCNA Routing and Switching</a:t>
            </a:r>
          </a:p>
          <a:p>
            <a:pPr eaLnBrk="1" hangingPunct="1"/>
            <a:r>
              <a:rPr lang="en-US" smtClean="0">
                <a:solidFill>
                  <a:schemeClr val="tx1"/>
                </a:solidFill>
                <a:latin typeface="Arial" charset="0"/>
              </a:rPr>
              <a:t>Scaling Networks </a:t>
            </a:r>
            <a:endParaRPr lang="en-US" dirty="0">
              <a:solidFill>
                <a:schemeClr val="tx1"/>
              </a:solidFill>
              <a:latin typeface="Arial" charset="0"/>
            </a:endParaRPr>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latin typeface="Arial" charset="0"/>
              </a:rPr>
              <a:t>Chapter 7: EIGRP Tuning and Troubleshooting</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normAutofit/>
          </a:bodyPr>
          <a:lstStyle/>
          <a:p>
            <a:pPr eaLnBrk="1" hangingPunct="1">
              <a:buFont typeface="Wingdings" charset="0"/>
              <a:buNone/>
            </a:pPr>
            <a:r>
              <a:rPr lang="en-US" smtClean="0">
                <a:solidFill>
                  <a:schemeClr val="tx1"/>
                </a:solidFill>
                <a:latin typeface="Arial" charset="0"/>
              </a:rPr>
              <a:t>Scaling Networks</a:t>
            </a:r>
            <a:endParaRPr lang="en-US" dirty="0">
              <a:solidFill>
                <a:schemeClr val="tx1"/>
              </a:solidFill>
              <a:latin typeface="Arial" charset="0"/>
            </a:endParaRPr>
          </a:p>
        </p:txBody>
      </p:sp>
    </p:spTree>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normAutofit/>
          </a:bodyPr>
          <a:lstStyle/>
          <a:p>
            <a:r>
              <a:rPr lang="en-US" smtClean="0"/>
              <a:t>Chapter 7 - Sections &amp; Objectives</a:t>
            </a:r>
            <a:endParaRPr lang="en-US" dirty="0"/>
          </a:p>
        </p:txBody>
      </p:sp>
      <p:sp>
        <p:nvSpPr>
          <p:cNvPr id="4099" name="Rectangle 34"/>
          <p:cNvSpPr>
            <a:spLocks noGrp="1" noChangeArrowheads="1"/>
          </p:cNvSpPr>
          <p:nvPr>
            <p:ph idx="1"/>
          </p:nvPr>
        </p:nvSpPr>
        <p:spPr/>
        <p:txBody>
          <a:bodyPr>
            <a:normAutofit/>
          </a:bodyPr>
          <a:lstStyle/>
          <a:p>
            <a:r>
              <a:rPr lang="en-US" smtClean="0"/>
              <a:t>7.1 Tune EIGRP</a:t>
            </a:r>
          </a:p>
          <a:p>
            <a:r>
              <a:rPr lang="en-US" smtClean="0"/>
              <a:t>Configure EIGRP to improve network performance.</a:t>
            </a:r>
          </a:p>
          <a:p>
            <a:r>
              <a:rPr lang="en-US" smtClean="0"/>
              <a:t>7.2 Troubleshoot EIGRP</a:t>
            </a:r>
          </a:p>
          <a:p>
            <a:r>
              <a:rPr lang="en-US" smtClean="0"/>
              <a:t>Troubleshoot common EIGRP configuration issues in a small to medium-sized business network.</a:t>
            </a:r>
            <a:endParaRPr lang="en-CA" dirty="0"/>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solidFill>
                  <a:schemeClr val="bg1"/>
                </a:solidFill>
              </a:rPr>
              <a:t>7.1 Tune EIGRP</a:t>
            </a:r>
            <a:endParaRPr lang="en-US" sz="2400" dirty="0">
              <a:solidFill>
                <a:srgbClr val="00B0F0"/>
              </a:solidFill>
            </a:endParaRP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5007500" y="2476979"/>
            <a:ext cx="4136500" cy="2854037"/>
          </a:xfrm>
          <a:prstGeom prst="rect">
            <a:avLst/>
          </a:prstGeom>
        </p:spPr>
      </p:pic>
      <p:sp>
        <p:nvSpPr>
          <p:cNvPr id="21505" name="Rectangle 2"/>
          <p:cNvSpPr>
            <a:spLocks noGrp="1" noChangeArrowheads="1"/>
          </p:cNvSpPr>
          <p:nvPr>
            <p:ph type="title"/>
          </p:nvPr>
        </p:nvSpPr>
        <p:spPr/>
        <p:txBody>
          <a:bodyPr>
            <a:normAutofit/>
          </a:bodyPr>
          <a:lstStyle/>
          <a:p>
            <a:r>
              <a:rPr lang="en-US" sz="1800" smtClean="0"/>
              <a:t>Tune EIGRP</a:t>
            </a:r>
            <a:br>
              <a:rPr lang="en-US" sz="1800" smtClean="0"/>
            </a:br>
            <a:r>
              <a:rPr lang="en-US" sz="1800" smtClean="0"/>
              <a:t>Automatic Summarization</a:t>
            </a:r>
            <a:endParaRPr lang="en-US" dirty="0"/>
          </a:p>
        </p:txBody>
      </p:sp>
      <p:sp>
        <p:nvSpPr>
          <p:cNvPr id="2" name="Content Placeholder 1"/>
          <p:cNvSpPr>
            <a:spLocks noGrp="1"/>
          </p:cNvSpPr>
          <p:nvPr>
            <p:ph idx="1"/>
          </p:nvPr>
        </p:nvSpPr>
        <p:spPr>
          <a:xfrm>
            <a:off x="193868" y="1232592"/>
            <a:ext cx="8733677" cy="5318679"/>
          </a:xfrm>
        </p:spPr>
        <p:txBody>
          <a:bodyPr>
            <a:normAutofit fontScale="70000" lnSpcReduction="20000"/>
          </a:bodyPr>
          <a:lstStyle/>
          <a:p>
            <a:r>
              <a:rPr lang="en-US" smtClean="0"/>
              <a:t>EIGRP Automatic Summarization</a:t>
            </a:r>
          </a:p>
          <a:p>
            <a:r>
              <a:rPr lang="en-US" smtClean="0"/>
              <a:t>Summarization limits the number of routing advertisements and the size of the routing table</a:t>
            </a:r>
          </a:p>
          <a:p>
            <a:r>
              <a:rPr lang="en-US" smtClean="0"/>
              <a:t>EIGRP performs automatic summarization at classful boundaries.</a:t>
            </a:r>
          </a:p>
          <a:p>
            <a:r>
              <a:rPr lang="en-US" smtClean="0"/>
              <a:t>Configuring EIGRP Automatic Summarization</a:t>
            </a:r>
          </a:p>
          <a:p>
            <a:r>
              <a:rPr lang="en-US" smtClean="0"/>
              <a:t>R1(config)# router eigrp as-number </a:t>
            </a:r>
          </a:p>
          <a:p>
            <a:r>
              <a:rPr lang="en-US" smtClean="0"/>
              <a:t>R1(config-router)# auto-summary </a:t>
            </a:r>
          </a:p>
          <a:p>
            <a:r>
              <a:rPr lang="en-US" smtClean="0"/>
              <a:t>Verifying Auto-Summary</a:t>
            </a:r>
          </a:p>
          <a:p>
            <a:r>
              <a:rPr lang="en-US" smtClean="0"/>
              <a:t>show ip protocols</a:t>
            </a:r>
          </a:p>
          <a:p>
            <a:r>
              <a:rPr lang="en-US" smtClean="0"/>
              <a:t>show ip eigrp topology all-links</a:t>
            </a:r>
          </a:p>
          <a:p>
            <a:r>
              <a:rPr lang="en-US" smtClean="0"/>
              <a:t>show ip route</a:t>
            </a:r>
          </a:p>
          <a:p>
            <a:r>
              <a:rPr lang="en-US" smtClean="0"/>
              <a:t>Null0 summary route exists when:</a:t>
            </a:r>
          </a:p>
          <a:p>
            <a:r>
              <a:rPr lang="en-US" smtClean="0"/>
              <a:t>Automatic summarization is enabled.</a:t>
            </a:r>
          </a:p>
          <a:p>
            <a:r>
              <a:rPr lang="en-US" smtClean="0"/>
              <a:t>There is at least one subnet </a:t>
            </a:r>
            <a:br>
              <a:rPr lang="en-US" smtClean="0"/>
            </a:br>
            <a:r>
              <a:rPr lang="en-US" smtClean="0"/>
              <a:t>that was learned via EIGRP.</a:t>
            </a:r>
          </a:p>
          <a:p>
            <a:r>
              <a:rPr lang="en-US" smtClean="0"/>
              <a:t>There are two or more network EIGRP router configuration mode commands.</a:t>
            </a:r>
          </a:p>
          <a:p>
            <a:r>
              <a:rPr lang="en-US" smtClean="0"/>
              <a:t>Automatic summarization could cause routing loops</a:t>
            </a:r>
          </a:p>
          <a:p>
            <a:pPr lvl="1"/>
            <a:endParaRPr lang="en-US" dirty="0"/>
          </a:p>
        </p:txBody>
      </p:sp>
    </p:spTree>
    <p:extLst>
      <p:ext uri="{BB962C8B-B14F-4D97-AF65-F5344CB8AC3E}">
        <p14:creationId xmlns:p14="http://schemas.microsoft.com/office/powerpoint/2010/main" val="2189958124"/>
      </p:ext>
    </p:extLst>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fr-FR" sz="1800" smtClean="0"/>
              <a:t>Tune EIGRP</a:t>
            </a:r>
            <a:br>
              <a:rPr lang="fr-FR" sz="1800" smtClean="0"/>
            </a:br>
            <a:r>
              <a:rPr lang="fr-FR" sz="1800" smtClean="0"/>
              <a:t>Default Route Propagation</a:t>
            </a:r>
            <a:endParaRPr lang="en-US" dirty="0"/>
          </a:p>
        </p:txBody>
      </p:sp>
      <p:sp>
        <p:nvSpPr>
          <p:cNvPr id="2" name="Content Placeholder 1"/>
          <p:cNvSpPr>
            <a:spLocks noGrp="1"/>
          </p:cNvSpPr>
          <p:nvPr>
            <p:ph idx="1"/>
          </p:nvPr>
        </p:nvSpPr>
        <p:spPr>
          <a:xfrm>
            <a:off x="193868" y="1232591"/>
            <a:ext cx="8733677" cy="5457575"/>
          </a:xfrm>
        </p:spPr>
        <p:txBody>
          <a:bodyPr>
            <a:normAutofit fontScale="62500" lnSpcReduction="20000"/>
          </a:bodyPr>
          <a:lstStyle/>
          <a:p>
            <a:r>
              <a:rPr lang="en-US" smtClean="0"/>
              <a:t>Propagating a Default Static Route</a:t>
            </a:r>
          </a:p>
          <a:p>
            <a:r>
              <a:rPr lang="en-US" smtClean="0"/>
              <a:t>The default static route (0.0.0.0 / 0) is usually configured on the router that has a connection to a network outside the EIGRP routing domain; for example, to an ISP.</a:t>
            </a:r>
          </a:p>
          <a:p>
            <a:r>
              <a:rPr lang="en-US" smtClean="0"/>
              <a:t>One way to propagate the default static route</a:t>
            </a:r>
          </a:p>
          <a:p>
            <a:r>
              <a:rPr lang="en-US" smtClean="0"/>
              <a:t>The redistribute static command</a:t>
            </a:r>
          </a:p>
          <a:p>
            <a:r>
              <a:rPr lang="en-US" smtClean="0"/>
              <a:t>Verifying the Propagated Default Route</a:t>
            </a:r>
          </a:p>
          <a:p>
            <a:endParaRPr lang="en-US" smtClean="0"/>
          </a:p>
          <a:p>
            <a:endParaRPr lang="en-US" smtClean="0"/>
          </a:p>
          <a:p>
            <a:endParaRPr lang="en-US" smtClean="0"/>
          </a:p>
          <a:p>
            <a:r>
              <a:rPr lang="en-US" smtClean="0"/>
              <a:t>D - This route was learned from an EIGRP routing update.</a:t>
            </a:r>
          </a:p>
          <a:p>
            <a:r>
              <a:rPr lang="en-US" smtClean="0"/>
              <a:t>* - The route is a candidate for a default route.</a:t>
            </a:r>
          </a:p>
          <a:p>
            <a:r>
              <a:rPr lang="en-US" smtClean="0"/>
              <a:t>EX - The route is an external EIGRP route, in this case a static route outside of the EIGRP routing domain.</a:t>
            </a:r>
          </a:p>
          <a:p>
            <a:r>
              <a:rPr lang="en-US" smtClean="0"/>
              <a:t>170 - This is the administrative distance of an external EIGRP route.</a:t>
            </a:r>
          </a:p>
          <a:p>
            <a:r>
              <a:rPr lang="en-US" smtClean="0"/>
              <a:t>EIGRP for IPv6: Default Route</a:t>
            </a:r>
          </a:p>
          <a:p>
            <a:r>
              <a:rPr lang="en-US" smtClean="0"/>
              <a:t>To configure a IPv6 static default route: ipv6 route ::/0 exit-interface</a:t>
            </a:r>
          </a:p>
          <a:p>
            <a:r>
              <a:rPr lang="en-US" smtClean="0"/>
              <a:t>To propapate a IPv6 static default route: redistribute static</a:t>
            </a:r>
          </a:p>
          <a:p>
            <a:r>
              <a:rPr lang="en-US" smtClean="0"/>
              <a:t>To verify the propagation of IPv6 static default route: show ipv6 route</a:t>
            </a:r>
          </a:p>
          <a:p>
            <a:pPr lvl="1"/>
            <a:endParaRPr lang="en-US" dirty="0"/>
          </a:p>
        </p:txBody>
      </p:sp>
      <p:pic>
        <p:nvPicPr>
          <p:cNvPr id="4" name="Picture 3"/>
          <p:cNvPicPr>
            <a:picLocks noChangeAspect="1"/>
          </p:cNvPicPr>
          <p:nvPr/>
        </p:nvPicPr>
        <p:blipFill>
          <a:blip r:embed="rId3"/>
          <a:stretch>
            <a:fillRect/>
          </a:stretch>
        </p:blipFill>
        <p:spPr>
          <a:xfrm>
            <a:off x="1458510" y="3055727"/>
            <a:ext cx="6204392" cy="905652"/>
          </a:xfrm>
          <a:prstGeom prst="rect">
            <a:avLst/>
          </a:prstGeom>
        </p:spPr>
      </p:pic>
    </p:spTree>
    <p:extLst>
      <p:ext uri="{BB962C8B-B14F-4D97-AF65-F5344CB8AC3E}">
        <p14:creationId xmlns:p14="http://schemas.microsoft.com/office/powerpoint/2010/main" val="3436456908"/>
      </p:ext>
    </p:extLst>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279368"/>
            <a:ext cx="8772157" cy="838200"/>
          </a:xfrm>
        </p:spPr>
        <p:txBody>
          <a:bodyPr>
            <a:normAutofit/>
          </a:bodyPr>
          <a:lstStyle/>
          <a:p>
            <a:r>
              <a:rPr lang="en-US" sz="1800" smtClean="0"/>
              <a:t>Tune EIGRP</a:t>
            </a:r>
            <a:br>
              <a:rPr lang="en-US" sz="1800" smtClean="0"/>
            </a:br>
            <a:r>
              <a:rPr lang="en-US" sz="1800" smtClean="0"/>
              <a:t>Fine-tuning EIGRP Interfaces</a:t>
            </a:r>
            <a:endParaRPr lang="en-US" dirty="0"/>
          </a:p>
        </p:txBody>
      </p:sp>
      <p:sp>
        <p:nvSpPr>
          <p:cNvPr id="2" name="Content Placeholder 1"/>
          <p:cNvSpPr>
            <a:spLocks noGrp="1"/>
          </p:cNvSpPr>
          <p:nvPr>
            <p:ph idx="1"/>
          </p:nvPr>
        </p:nvSpPr>
        <p:spPr>
          <a:xfrm>
            <a:off x="193869" y="1190625"/>
            <a:ext cx="8654856" cy="5505450"/>
          </a:xfrm>
        </p:spPr>
        <p:txBody>
          <a:bodyPr>
            <a:normAutofit fontScale="70000" lnSpcReduction="20000"/>
          </a:bodyPr>
          <a:lstStyle/>
          <a:p>
            <a:r>
              <a:rPr lang="en-US" smtClean="0"/>
              <a:t>EIGRP Bandwidth Utilization</a:t>
            </a:r>
          </a:p>
          <a:p>
            <a:r>
              <a:rPr lang="en-US" smtClean="0"/>
              <a:t>By default, EIGRP uses only up to 50 percent of an interface’s bandwidth for EIGRP information. This prevents the EIGRP process from over-utilizing a link and not allowing enough bandwidth for the routing of normal traffic. </a:t>
            </a:r>
          </a:p>
          <a:p>
            <a:r>
              <a:rPr lang="en-US" smtClean="0"/>
              <a:t>Commands to configure the bandwidth percentage used by EIGRP on an interface:</a:t>
            </a:r>
          </a:p>
          <a:p>
            <a:r>
              <a:rPr lang="en-US" smtClean="0"/>
              <a:t>IPv4: ip bandwidth-percent eigrp as-number percent</a:t>
            </a:r>
          </a:p>
          <a:p>
            <a:r>
              <a:rPr lang="en-US" smtClean="0"/>
              <a:t>IPv6: ipv6 bandwidth-percent eigrp as-number percent </a:t>
            </a:r>
          </a:p>
          <a:p>
            <a:r>
              <a:rPr lang="en-US" smtClean="0"/>
              <a:t>Hello and Hold Timers – Do not have to match with other EIGRP routers</a:t>
            </a:r>
          </a:p>
          <a:p>
            <a:r>
              <a:rPr lang="en-US" smtClean="0"/>
              <a:t>Hello packets are used to establish and monitor the connection status of neighbors</a:t>
            </a:r>
          </a:p>
          <a:p>
            <a:r>
              <a:rPr lang="en-US" smtClean="0"/>
              <a:t>Commands to configure the hello intervals per interface:</a:t>
            </a:r>
          </a:p>
          <a:p>
            <a:r>
              <a:rPr lang="en-US" smtClean="0"/>
              <a:t>ip hello-interval eigrp as-number seconds</a:t>
            </a:r>
          </a:p>
          <a:p>
            <a:r>
              <a:rPr lang="en-US" smtClean="0"/>
              <a:t>ipv6 hello-interval eigrp as-number seconds</a:t>
            </a:r>
          </a:p>
          <a:p>
            <a:r>
              <a:rPr lang="en-US" smtClean="0"/>
              <a:t>Hold time tells the router the maximum time that the router should wait to receive the next Hello before declaring that neighbor as unreachable.</a:t>
            </a:r>
          </a:p>
          <a:p>
            <a:r>
              <a:rPr lang="en-US" smtClean="0"/>
              <a:t>Commands to configure the hold time intervals per interface:</a:t>
            </a:r>
          </a:p>
          <a:p>
            <a:r>
              <a:rPr lang="en-US" smtClean="0"/>
              <a:t>ip hold-time eigrp as-number seconds</a:t>
            </a:r>
          </a:p>
          <a:p>
            <a:r>
              <a:rPr lang="en-US" smtClean="0"/>
              <a:t>ipv6 hold-time eigrp as-number seconds</a:t>
            </a:r>
          </a:p>
          <a:p>
            <a:r>
              <a:rPr lang="en-US" smtClean="0"/>
              <a:t>What are the default hello intervals and hold times for EIGRP?</a:t>
            </a:r>
            <a:endParaRPr lang="en-US" dirty="0"/>
          </a:p>
        </p:txBody>
      </p:sp>
    </p:spTree>
    <p:extLst>
      <p:ext uri="{BB962C8B-B14F-4D97-AF65-F5344CB8AC3E}">
        <p14:creationId xmlns:p14="http://schemas.microsoft.com/office/powerpoint/2010/main" val="18913370"/>
      </p:ext>
    </p:extLst>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Tune EIGRP</a:t>
            </a:r>
            <a:br>
              <a:rPr lang="en-US" sz="1800" smtClean="0"/>
            </a:br>
            <a:r>
              <a:rPr lang="en-US" sz="1800" smtClean="0"/>
              <a:t>Fine-tuning EIGRP Interfaces (Cont.)</a:t>
            </a:r>
            <a:endParaRPr lang="en-US" dirty="0"/>
          </a:p>
        </p:txBody>
      </p:sp>
      <p:sp>
        <p:nvSpPr>
          <p:cNvPr id="2" name="Content Placeholder 1"/>
          <p:cNvSpPr>
            <a:spLocks noGrp="1"/>
          </p:cNvSpPr>
          <p:nvPr>
            <p:ph idx="1"/>
          </p:nvPr>
        </p:nvSpPr>
        <p:spPr>
          <a:xfrm>
            <a:off x="193868" y="1232592"/>
            <a:ext cx="8733677" cy="3258385"/>
          </a:xfrm>
        </p:spPr>
        <p:txBody>
          <a:bodyPr>
            <a:normAutofit fontScale="77500" lnSpcReduction="20000"/>
          </a:bodyPr>
          <a:lstStyle/>
          <a:p>
            <a:r>
              <a:rPr lang="en-US" smtClean="0"/>
              <a:t>Load Balancing</a:t>
            </a:r>
          </a:p>
          <a:p>
            <a:r>
              <a:rPr lang="en-US" smtClean="0"/>
              <a:t>Equal-cost load balancing</a:t>
            </a:r>
          </a:p>
          <a:p>
            <a:r>
              <a:rPr lang="en-US" smtClean="0"/>
              <a:t>The ability of a router to distribute outbound traffic using all interfaces that have the same metric from the destination address</a:t>
            </a:r>
          </a:p>
          <a:p>
            <a:r>
              <a:rPr lang="en-US" smtClean="0"/>
              <a:t>IPv4 and IPv6: The maximum-paths value determines the maximum number of routes</a:t>
            </a:r>
          </a:p>
          <a:p>
            <a:r>
              <a:rPr lang="en-US" smtClean="0"/>
              <a:t>Unequal-cost load balancing </a:t>
            </a:r>
          </a:p>
          <a:p>
            <a:r>
              <a:rPr lang="en-US" smtClean="0"/>
              <a:t>The ability to balance traffic across multiple routes that have different metrics</a:t>
            </a:r>
          </a:p>
          <a:p>
            <a:r>
              <a:rPr lang="en-US" smtClean="0"/>
              <a:t>IPv4 and IPv6: The variance command is used to install multiple loop-free routes with unequal cost in a local routing table</a:t>
            </a:r>
            <a:endParaRPr lang="en-US" dirty="0"/>
          </a:p>
        </p:txBody>
      </p:sp>
      <p:pic>
        <p:nvPicPr>
          <p:cNvPr id="5" name="Picture 4"/>
          <p:cNvPicPr>
            <a:picLocks noChangeAspect="1"/>
          </p:cNvPicPr>
          <p:nvPr/>
        </p:nvPicPr>
        <p:blipFill>
          <a:blip r:embed="rId3"/>
          <a:stretch>
            <a:fillRect/>
          </a:stretch>
        </p:blipFill>
        <p:spPr>
          <a:xfrm>
            <a:off x="5149412" y="4458330"/>
            <a:ext cx="3397652" cy="2104516"/>
          </a:xfrm>
          <a:prstGeom prst="rect">
            <a:avLst/>
          </a:prstGeom>
        </p:spPr>
      </p:pic>
      <p:pic>
        <p:nvPicPr>
          <p:cNvPr id="6" name="Picture 5"/>
          <p:cNvPicPr>
            <a:picLocks noChangeAspect="1"/>
          </p:cNvPicPr>
          <p:nvPr/>
        </p:nvPicPr>
        <p:blipFill>
          <a:blip r:embed="rId4"/>
          <a:stretch>
            <a:fillRect/>
          </a:stretch>
        </p:blipFill>
        <p:spPr>
          <a:xfrm>
            <a:off x="1261641" y="4458330"/>
            <a:ext cx="2776352" cy="2218425"/>
          </a:xfrm>
          <a:prstGeom prst="rect">
            <a:avLst/>
          </a:prstGeom>
        </p:spPr>
      </p:pic>
    </p:spTree>
    <p:extLst>
      <p:ext uri="{BB962C8B-B14F-4D97-AF65-F5344CB8AC3E}">
        <p14:creationId xmlns:p14="http://schemas.microsoft.com/office/powerpoint/2010/main" val="197767182"/>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solidFill>
                  <a:schemeClr val="bg1"/>
                </a:solidFill>
              </a:rPr>
              <a:t>7.2 Troubleshoot EIGRP</a:t>
            </a:r>
            <a:endParaRPr lang="en-US" sz="2400" dirty="0">
              <a:solidFill>
                <a:srgbClr val="00B0F0"/>
              </a:solidFill>
            </a:endParaRPr>
          </a:p>
        </p:txBody>
      </p:sp>
    </p:spTree>
    <p:extLst>
      <p:ext uri="{BB962C8B-B14F-4D97-AF65-F5344CB8AC3E}">
        <p14:creationId xmlns:p14="http://schemas.microsoft.com/office/powerpoint/2010/main" val="1995510282"/>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Troubleshoot EIGRP</a:t>
            </a:r>
            <a:br>
              <a:rPr lang="en-US" sz="1800" smtClean="0"/>
            </a:br>
            <a:r>
              <a:rPr lang="en-US" sz="1800" smtClean="0"/>
              <a:t>Components of Troubleshooting EIGRP</a:t>
            </a:r>
            <a:endParaRPr lang="en-US" dirty="0"/>
          </a:p>
        </p:txBody>
      </p:sp>
      <p:sp>
        <p:nvSpPr>
          <p:cNvPr id="2" name="Content Placeholder 1"/>
          <p:cNvSpPr>
            <a:spLocks noGrp="1"/>
          </p:cNvSpPr>
          <p:nvPr>
            <p:ph idx="1"/>
          </p:nvPr>
        </p:nvSpPr>
        <p:spPr>
          <a:xfrm>
            <a:off x="3333562" y="1611292"/>
            <a:ext cx="5497922" cy="4534866"/>
          </a:xfrm>
        </p:spPr>
        <p:txBody>
          <a:bodyPr>
            <a:normAutofit fontScale="85000" lnSpcReduction="10000"/>
          </a:bodyPr>
          <a:lstStyle/>
          <a:p>
            <a:r>
              <a:rPr lang="en-US" smtClean="0"/>
              <a:t>Basic EIGRP Troubleshooting Commands</a:t>
            </a:r>
          </a:p>
          <a:p>
            <a:r>
              <a:rPr lang="en-US" smtClean="0"/>
              <a:t>Verify the neighbor adjacency</a:t>
            </a:r>
          </a:p>
          <a:p>
            <a:r>
              <a:rPr lang="en-US" smtClean="0"/>
              <a:t>show ip eigrp neighbors</a:t>
            </a:r>
          </a:p>
          <a:p>
            <a:r>
              <a:rPr lang="en-US" smtClean="0"/>
              <a:t>show ipv6 eigrp neighbors</a:t>
            </a:r>
          </a:p>
          <a:p>
            <a:r>
              <a:rPr lang="en-US" smtClean="0"/>
              <a:t>Verify the learned route to remote networks</a:t>
            </a:r>
          </a:p>
          <a:p>
            <a:r>
              <a:rPr lang="en-US" smtClean="0"/>
              <a:t>show ip route eigrp</a:t>
            </a:r>
          </a:p>
          <a:p>
            <a:r>
              <a:rPr lang="en-US" smtClean="0"/>
              <a:t>show ipv6 route eigrp</a:t>
            </a:r>
          </a:p>
          <a:p>
            <a:r>
              <a:rPr lang="en-US" smtClean="0"/>
              <a:t>Verify the various EIGRP settings</a:t>
            </a:r>
          </a:p>
          <a:p>
            <a:r>
              <a:rPr lang="en-US" smtClean="0"/>
              <a:t>show ip protocols</a:t>
            </a:r>
          </a:p>
          <a:p>
            <a:r>
              <a:rPr lang="en-US" smtClean="0"/>
              <a:t>show ipv6 protocols</a:t>
            </a:r>
            <a:endParaRPr lang="en-US" b="1" dirty="0"/>
          </a:p>
        </p:txBody>
      </p:sp>
      <p:pic>
        <p:nvPicPr>
          <p:cNvPr id="8" name="Picture 7"/>
          <p:cNvPicPr>
            <a:picLocks noChangeAspect="1"/>
          </p:cNvPicPr>
          <p:nvPr/>
        </p:nvPicPr>
        <p:blipFill>
          <a:blip r:embed="rId3"/>
          <a:stretch>
            <a:fillRect/>
          </a:stretch>
        </p:blipFill>
        <p:spPr>
          <a:xfrm>
            <a:off x="193868" y="1611291"/>
            <a:ext cx="3139694" cy="4330612"/>
          </a:xfrm>
          <a:prstGeom prst="rect">
            <a:avLst/>
          </a:prstGeom>
        </p:spPr>
      </p:pic>
    </p:spTree>
    <p:extLst>
      <p:ext uri="{BB962C8B-B14F-4D97-AF65-F5344CB8AC3E}">
        <p14:creationId xmlns:p14="http://schemas.microsoft.com/office/powerpoint/2010/main" val="3393014414"/>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36517"/>
            <a:ext cx="8772157" cy="838200"/>
          </a:xfrm>
        </p:spPr>
        <p:txBody>
          <a:bodyPr>
            <a:normAutofit/>
          </a:bodyPr>
          <a:lstStyle/>
          <a:p>
            <a:r>
              <a:rPr lang="en-US" sz="1800" smtClean="0"/>
              <a:t>Troubleshoot EIGRP</a:t>
            </a:r>
            <a:br>
              <a:rPr lang="en-US" sz="1800" smtClean="0"/>
            </a:br>
            <a:r>
              <a:rPr lang="en-US" sz="1800" smtClean="0"/>
              <a:t>Troubleshoot EIGRP Neighbor Issues</a:t>
            </a:r>
            <a:endParaRPr lang="en-US" dirty="0"/>
          </a:p>
        </p:txBody>
      </p:sp>
      <p:sp>
        <p:nvSpPr>
          <p:cNvPr id="2" name="Content Placeholder 1"/>
          <p:cNvSpPr>
            <a:spLocks noGrp="1"/>
          </p:cNvSpPr>
          <p:nvPr>
            <p:ph idx="1"/>
          </p:nvPr>
        </p:nvSpPr>
        <p:spPr>
          <a:xfrm>
            <a:off x="213109" y="1151567"/>
            <a:ext cx="8733677" cy="5625408"/>
          </a:xfrm>
        </p:spPr>
        <p:txBody>
          <a:bodyPr>
            <a:normAutofit fontScale="70000" lnSpcReduction="20000"/>
          </a:bodyPr>
          <a:lstStyle/>
          <a:p>
            <a:r>
              <a:rPr lang="en-US" smtClean="0"/>
              <a:t>Layer 3 Connectivity</a:t>
            </a:r>
          </a:p>
          <a:p>
            <a:r>
              <a:rPr lang="en-US" smtClean="0"/>
              <a:t>Verify the connection</a:t>
            </a:r>
          </a:p>
          <a:p>
            <a:r>
              <a:rPr lang="en-US" smtClean="0"/>
              <a:t>show ip interface brief or show ipv6 interface brief</a:t>
            </a:r>
          </a:p>
          <a:p>
            <a:r>
              <a:rPr lang="en-US" smtClean="0"/>
              <a:t>ping ip address</a:t>
            </a:r>
          </a:p>
          <a:p>
            <a:r>
              <a:rPr lang="en-US" smtClean="0"/>
              <a:t>EIGRP Parameters</a:t>
            </a:r>
          </a:p>
          <a:p>
            <a:r>
              <a:rPr lang="en-US" smtClean="0"/>
              <a:t>Verify that the routers are in the same EIGRP domain with the same AS number</a:t>
            </a:r>
          </a:p>
          <a:p>
            <a:r>
              <a:rPr lang="en-US" smtClean="0"/>
              <a:t>show ip protocols or show ipv6 protocols</a:t>
            </a:r>
          </a:p>
          <a:p>
            <a:r>
              <a:rPr lang="en-US" smtClean="0"/>
              <a:t>Configure AS number</a:t>
            </a:r>
          </a:p>
          <a:p>
            <a:r>
              <a:rPr lang="en-US" smtClean="0"/>
              <a:t>IPv4: router eigrp as-number</a:t>
            </a:r>
          </a:p>
          <a:p>
            <a:r>
              <a:rPr lang="en-US" smtClean="0"/>
              <a:t>IPv6: ipv6 router eigrp as-number</a:t>
            </a:r>
          </a:p>
          <a:p>
            <a:r>
              <a:rPr lang="en-US" smtClean="0"/>
              <a:t>EIGRP Interfaces</a:t>
            </a:r>
          </a:p>
          <a:p>
            <a:r>
              <a:rPr lang="en-US" smtClean="0"/>
              <a:t>Verify that the router interfaces </a:t>
            </a:r>
          </a:p>
          <a:p>
            <a:r>
              <a:rPr lang="en-US" smtClean="0"/>
              <a:t>    are participating in the EIGRP network</a:t>
            </a:r>
          </a:p>
          <a:p>
            <a:r>
              <a:rPr lang="en-US" smtClean="0"/>
              <a:t>show ip eigrp interfaces or </a:t>
            </a:r>
            <a:br>
              <a:rPr lang="en-US" smtClean="0"/>
            </a:br>
            <a:r>
              <a:rPr lang="en-US" smtClean="0"/>
              <a:t>show ipv6 eigrp interfaces</a:t>
            </a:r>
          </a:p>
          <a:p>
            <a:r>
              <a:rPr lang="en-US" smtClean="0"/>
              <a:t>show ip protocols or </a:t>
            </a:r>
            <a:br>
              <a:rPr lang="en-US" smtClean="0"/>
            </a:br>
            <a:r>
              <a:rPr lang="en-US" smtClean="0"/>
              <a:t>show ipv6 protocols</a:t>
            </a:r>
          </a:p>
          <a:p>
            <a:r>
              <a:rPr lang="en-US" smtClean="0"/>
              <a:t>show running-config | section eigrp</a:t>
            </a:r>
            <a:endParaRPr lang="en-US" b="1" dirty="0"/>
          </a:p>
        </p:txBody>
      </p:sp>
      <p:pic>
        <p:nvPicPr>
          <p:cNvPr id="5" name="Picture 4"/>
          <p:cNvPicPr>
            <a:picLocks noChangeAspect="1"/>
          </p:cNvPicPr>
          <p:nvPr/>
        </p:nvPicPr>
        <p:blipFill>
          <a:blip r:embed="rId3"/>
          <a:stretch>
            <a:fillRect/>
          </a:stretch>
        </p:blipFill>
        <p:spPr>
          <a:xfrm>
            <a:off x="4955529" y="3483981"/>
            <a:ext cx="4124796" cy="2835797"/>
          </a:xfrm>
          <a:prstGeom prst="rect">
            <a:avLst/>
          </a:prstGeom>
        </p:spPr>
      </p:pic>
    </p:spTree>
    <p:extLst>
      <p:ext uri="{BB962C8B-B14F-4D97-AF65-F5344CB8AC3E}">
        <p14:creationId xmlns:p14="http://schemas.microsoft.com/office/powerpoint/2010/main" val="2325587809"/>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450851" y="353959"/>
            <a:ext cx="8145462" cy="973395"/>
          </a:xfrm>
        </p:spPr>
        <p:txBody>
          <a:bodyPr>
            <a:normAutofit/>
          </a:bodyPr>
          <a:lstStyle/>
          <a:p>
            <a:pPr eaLnBrk="1" hangingPunct="1"/>
            <a:r>
              <a:rPr lang="en-US" smtClean="0">
                <a:latin typeface="Arial" charset="0"/>
              </a:rPr>
              <a:t>Instructor Materials – Chapter 7 Planning Guide</a:t>
            </a:r>
            <a:endParaRPr lang="en-US" dirty="0"/>
          </a:p>
        </p:txBody>
      </p:sp>
      <p:sp>
        <p:nvSpPr>
          <p:cNvPr id="4099" name="Rectangle 34"/>
          <p:cNvSpPr>
            <a:spLocks noGrp="1" noChangeArrowheads="1"/>
          </p:cNvSpPr>
          <p:nvPr>
            <p:ph type="body" idx="4294967295"/>
          </p:nvPr>
        </p:nvSpPr>
        <p:spPr>
          <a:xfrm>
            <a:off x="450851" y="1327354"/>
            <a:ext cx="7940675" cy="4539803"/>
          </a:xfrm>
        </p:spPr>
        <p:txBody>
          <a:bodyPr>
            <a:normAutofit/>
          </a:bodyPr>
          <a:lstStyle/>
          <a:p>
            <a:pPr marL="0" indent="0">
              <a:buNone/>
            </a:pPr>
            <a:r>
              <a:rPr lang="en-US" smtClean="0"/>
              <a:t>This PowerPoint deck is divided in two parts:</a:t>
            </a:r>
          </a:p>
          <a:p>
            <a:pPr marL="0" indent="0">
              <a:buNone/>
            </a:pPr>
            <a:r>
              <a:rPr lang="en-US" smtClean="0"/>
              <a:t>Instructor Planning Guide</a:t>
            </a:r>
          </a:p>
          <a:p>
            <a:pPr marL="0" indent="0">
              <a:buNone/>
            </a:pPr>
            <a:r>
              <a:rPr lang="en-US" smtClean="0"/>
              <a:t>Information to help you become familiar with the chapter</a:t>
            </a:r>
          </a:p>
          <a:p>
            <a:pPr marL="0" indent="0">
              <a:buNone/>
            </a:pPr>
            <a:r>
              <a:rPr lang="en-US" smtClean="0"/>
              <a:t>Teaching aids</a:t>
            </a:r>
          </a:p>
          <a:p>
            <a:pPr marL="0" indent="0">
              <a:buNone/>
            </a:pPr>
            <a:r>
              <a:rPr lang="en-US" smtClean="0"/>
              <a:t>Instructor Class Presentation</a:t>
            </a:r>
          </a:p>
          <a:p>
            <a:pPr marL="0" indent="0">
              <a:buNone/>
            </a:pPr>
            <a:r>
              <a:rPr lang="en-US" smtClean="0"/>
              <a:t>Optional slides that you can use in the classroom</a:t>
            </a:r>
          </a:p>
          <a:p>
            <a:pPr marL="0" indent="0">
              <a:buNone/>
            </a:pPr>
            <a:r>
              <a:rPr lang="en-US" smtClean="0"/>
              <a:t>Begins on slide #10</a:t>
            </a:r>
          </a:p>
          <a:p>
            <a:pPr marL="0" indent="0">
              <a:buNone/>
            </a:pPr>
            <a:r>
              <a:rPr lang="en-US" smtClean="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12469"/>
            <a:ext cx="8772157" cy="838200"/>
          </a:xfrm>
        </p:spPr>
        <p:txBody>
          <a:bodyPr>
            <a:normAutofit/>
          </a:bodyPr>
          <a:lstStyle/>
          <a:p>
            <a:r>
              <a:rPr lang="en-US" sz="1800" smtClean="0"/>
              <a:t>Troubleshoot EIGRP</a:t>
            </a:r>
            <a:br>
              <a:rPr lang="en-US" sz="1800" smtClean="0"/>
            </a:br>
            <a:r>
              <a:rPr lang="en-US" sz="1800" smtClean="0"/>
              <a:t>Troubleshoot EIGRP Routing Table Issues</a:t>
            </a:r>
            <a:endParaRPr lang="en-US" dirty="0"/>
          </a:p>
        </p:txBody>
      </p:sp>
      <p:sp>
        <p:nvSpPr>
          <p:cNvPr id="2" name="Content Placeholder 1"/>
          <p:cNvSpPr>
            <a:spLocks noGrp="1"/>
          </p:cNvSpPr>
          <p:nvPr>
            <p:ph idx="1"/>
          </p:nvPr>
        </p:nvSpPr>
        <p:spPr>
          <a:xfrm>
            <a:off x="193868" y="1217344"/>
            <a:ext cx="8733677" cy="5421581"/>
          </a:xfrm>
        </p:spPr>
        <p:txBody>
          <a:bodyPr>
            <a:normAutofit fontScale="62500" lnSpcReduction="20000"/>
          </a:bodyPr>
          <a:lstStyle/>
          <a:p>
            <a:r>
              <a:rPr lang="en-US" smtClean="0"/>
              <a:t>Passive Interface </a:t>
            </a:r>
          </a:p>
          <a:p>
            <a:r>
              <a:rPr lang="en-US" smtClean="0"/>
              <a:t>Prevent routers from becoming neighbors</a:t>
            </a:r>
          </a:p>
          <a:p>
            <a:r>
              <a:rPr lang="en-US" smtClean="0"/>
              <a:t>show ip eigrp neighbors or show ipv6 eigrp neighbors</a:t>
            </a:r>
          </a:p>
          <a:p>
            <a:r>
              <a:rPr lang="en-US" smtClean="0"/>
              <a:t>The show ip protocols or show ipv6 protocols command is used to verify whether the interface has been configured as passive</a:t>
            </a:r>
          </a:p>
          <a:p>
            <a:r>
              <a:rPr lang="en-US" smtClean="0"/>
              <a:t>Passive interface is configured if neighbor adjacency is not desirable</a:t>
            </a:r>
          </a:p>
          <a:p>
            <a:r>
              <a:rPr lang="en-US" smtClean="0"/>
              <a:t>Where would you configure passive interfaces in the graphics?</a:t>
            </a:r>
          </a:p>
          <a:p>
            <a:r>
              <a:rPr lang="en-US" smtClean="0"/>
              <a:t>Missing Network Statement</a:t>
            </a:r>
          </a:p>
          <a:p>
            <a:r>
              <a:rPr lang="en-US" smtClean="0"/>
              <a:t>Verify the advertised networks</a:t>
            </a:r>
          </a:p>
          <a:p>
            <a:r>
              <a:rPr lang="en-US" smtClean="0"/>
              <a:t>show ip protocols or </a:t>
            </a:r>
            <a:br>
              <a:rPr lang="en-US" smtClean="0"/>
            </a:br>
            <a:r>
              <a:rPr lang="en-US" smtClean="0"/>
              <a:t>show ipv6 protocols</a:t>
            </a:r>
          </a:p>
          <a:p>
            <a:r>
              <a:rPr lang="en-US" smtClean="0"/>
              <a:t>show ip route or show ipv6 route</a:t>
            </a:r>
          </a:p>
          <a:p>
            <a:r>
              <a:rPr lang="en-US" smtClean="0"/>
              <a:t>Configure network statements</a:t>
            </a:r>
          </a:p>
          <a:p>
            <a:r>
              <a:rPr lang="en-US" smtClean="0"/>
              <a:t>IPv4: network ip-address [mask]</a:t>
            </a:r>
          </a:p>
          <a:p>
            <a:r>
              <a:rPr lang="en-US" smtClean="0"/>
              <a:t>IPv6: ipv6 eigrp autonomous-system </a:t>
            </a:r>
            <a:br>
              <a:rPr lang="en-US" smtClean="0"/>
            </a:br>
            <a:r>
              <a:rPr lang="en-US" smtClean="0"/>
              <a:t>command in interface configuration mode</a:t>
            </a:r>
          </a:p>
          <a:p>
            <a:r>
              <a:rPr lang="en-US" smtClean="0"/>
              <a:t>Autosummarization</a:t>
            </a:r>
          </a:p>
          <a:p>
            <a:r>
              <a:rPr lang="en-US" smtClean="0"/>
              <a:t>IPv4: Could cause inconsistent routing</a:t>
            </a:r>
          </a:p>
          <a:p>
            <a:r>
              <a:rPr lang="en-US" smtClean="0"/>
              <a:t>Disable autosummarization: no auto-summary</a:t>
            </a:r>
          </a:p>
          <a:p>
            <a:r>
              <a:rPr lang="en-US" smtClean="0"/>
              <a:t>IPv6: All summarization can only be accomplished using EIGRP manual summary routes.</a:t>
            </a:r>
            <a:endParaRPr lang="en-US" dirty="0"/>
          </a:p>
        </p:txBody>
      </p:sp>
      <p:pic>
        <p:nvPicPr>
          <p:cNvPr id="4" name="Picture 3"/>
          <p:cNvPicPr>
            <a:picLocks noChangeAspect="1"/>
          </p:cNvPicPr>
          <p:nvPr/>
        </p:nvPicPr>
        <p:blipFill>
          <a:blip r:embed="rId3"/>
          <a:stretch>
            <a:fillRect/>
          </a:stretch>
        </p:blipFill>
        <p:spPr>
          <a:xfrm>
            <a:off x="4984575" y="3070238"/>
            <a:ext cx="4076700" cy="2835624"/>
          </a:xfrm>
          <a:prstGeom prst="rect">
            <a:avLst/>
          </a:prstGeom>
        </p:spPr>
      </p:pic>
    </p:spTree>
    <p:extLst>
      <p:ext uri="{BB962C8B-B14F-4D97-AF65-F5344CB8AC3E}">
        <p14:creationId xmlns:p14="http://schemas.microsoft.com/office/powerpoint/2010/main" val="3371503567"/>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85194" y="2263775"/>
            <a:ext cx="4279165" cy="1481138"/>
          </a:xfrm>
        </p:spPr>
        <p:txBody>
          <a:bodyPr>
            <a:normAutofit/>
          </a:bodyPr>
          <a:lstStyle/>
          <a:p>
            <a:pPr eaLnBrk="1" hangingPunct="1"/>
            <a:r>
              <a:rPr lang="en-US" sz="2400" smtClean="0"/>
              <a:t>7.3 Chapter Summary</a:t>
            </a:r>
            <a:endParaRPr lang="en-US" sz="2400" dirty="0"/>
          </a:p>
        </p:txBody>
      </p:sp>
    </p:spTree>
    <p:extLst>
      <p:ext uri="{BB962C8B-B14F-4D97-AF65-F5344CB8AC3E}">
        <p14:creationId xmlns:p14="http://schemas.microsoft.com/office/powerpoint/2010/main" val="1818553580"/>
      </p:ext>
    </p:extLst>
  </p:cSld>
  <p:clrMapOvr>
    <a:masterClrMapping/>
  </p:clrMapOvr>
  <p:transition>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93868" y="1232592"/>
            <a:ext cx="8600517" cy="5108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1600" smtClean="0"/>
              <a:t>EIGRP is one of the routing protocols commonly used in large enterprise networks. Modifying EIGRP features and troubleshooting problems is one of the most essential skills for a network engineer involved in the implementation and maintenance of large routed enterprise networks that use EIGRP.</a:t>
            </a:r>
          </a:p>
          <a:p>
            <a:r>
              <a:rPr lang="en-US" sz="1600" smtClean="0"/>
              <a:t>Summarization decreases the number of entries in routing updates and lowers the number of entries in local routing tables. It also reduces bandwidth utilization for routing updates and results in faster routing table lookups. EIGRP for IPv4 automatic summarization is disabled by default beginning with Cisco IOS Release 15.0(1)M and 12.2(33). Prior to this, automatic summarization was enabled by default. To enable automatic summarization for EIGRP use the auto-summary command in router configuration mode. Use the show ip protocols command to verify the status of automatic summarization. Examine the routing table to verify that automatic summarization is working.</a:t>
            </a:r>
          </a:p>
          <a:p>
            <a:r>
              <a:rPr lang="en-US" sz="1600" smtClean="0"/>
              <a:t>EIGRP automatically includes summary routes to Null0 to prevent routing loops that are included in the summary but do not actually exist in the routing table. The Null0 interface is a virtual IOS interface that is a route to nowhere, commonly known as "the bit bucket". Packets that match a route with a Null0 exit interface are discarded. </a:t>
            </a:r>
          </a:p>
          <a:p>
            <a:r>
              <a:rPr lang="en-US" sz="1600" smtClean="0"/>
              <a:t>One method of propagating a default route within the EIGRP routing domain is to use the redistribute static command. This command tells EIGRP to include this static route in its EIGRP updates to other routers. The show ip protocols command verifies that static routes within the EIGRP routing domain are being redistributed.</a:t>
            </a:r>
            <a:endParaRPr lang="en-US" sz="1600" dirty="0"/>
          </a:p>
        </p:txBody>
      </p:sp>
      <p:sp>
        <p:nvSpPr>
          <p:cNvPr id="21505" name="Rectangle 2"/>
          <p:cNvSpPr>
            <a:spLocks noGrp="1" noChangeArrowheads="1"/>
          </p:cNvSpPr>
          <p:nvPr>
            <p:ph type="title"/>
          </p:nvPr>
        </p:nvSpPr>
        <p:spPr/>
        <p:txBody>
          <a:bodyPr>
            <a:normAutofit/>
          </a:bodyPr>
          <a:lstStyle/>
          <a:p>
            <a:pPr eaLnBrk="1" hangingPunct="1"/>
            <a:r>
              <a:rPr lang="en-US" sz="1800" smtClean="0">
                <a:latin typeface="Arial" charset="0"/>
              </a:rPr>
              <a:t>Chapter Summary</a:t>
            </a:r>
            <a:br>
              <a:rPr lang="en-US" sz="1800" smtClean="0">
                <a:latin typeface="Arial" charset="0"/>
              </a:rPr>
            </a:br>
            <a:r>
              <a:rPr lang="en-US" sz="1800" smtClean="0">
                <a:latin typeface="Arial" charset="0"/>
              </a:rPr>
              <a:t>Summary</a:t>
            </a:r>
            <a:endParaRPr lang="en-US" dirty="0">
              <a:latin typeface="Arial" charset="0"/>
            </a:endParaRPr>
          </a:p>
        </p:txBody>
      </p:sp>
    </p:spTree>
    <p:extLst>
      <p:ext uri="{BB962C8B-B14F-4D97-AF65-F5344CB8AC3E}">
        <p14:creationId xmlns:p14="http://schemas.microsoft.com/office/powerpoint/2010/main" val="2497760924"/>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93868" y="1232592"/>
            <a:ext cx="8600517" cy="5108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1600" smtClean="0"/>
              <a:t>Use the ip bandwidth-percent eigrp as-number percent interface configuration mode command to configure the percentage of bandwidth that can be used by EIGRP on an interface.</a:t>
            </a:r>
          </a:p>
          <a:p>
            <a:r>
              <a:rPr lang="en-US" sz="1600" smtClean="0"/>
              <a:t>To configure the percentage of bandwidth that can be used by EIGRP for IPv6 on an interface, use the ipv6 bandwidth-percent eigrp command in interface configuration mode. To restore the default value, use the no form of this command.</a:t>
            </a:r>
          </a:p>
          <a:p>
            <a:r>
              <a:rPr lang="en-US" sz="1600" smtClean="0"/>
              <a:t>Hello intervals and hold times are configurable on a per-interface basis in EIGRP and do not have to match with other EIGRP routers to establish or maintain adjacencies.</a:t>
            </a:r>
          </a:p>
          <a:p>
            <a:r>
              <a:rPr lang="en-US" sz="1600" smtClean="0"/>
              <a:t>For IP in EIGRP, Cisco IOS software applies load balancing using up to four equal-cost paths by default. With the maximum-paths router configuration mode command, up to 32 equal-cost routes can be kept in the routing table. </a:t>
            </a:r>
          </a:p>
          <a:p>
            <a:r>
              <a:rPr lang="en-US" sz="1600" smtClean="0"/>
              <a:t>The show ip route command verifies that the router learned EIGRP routes. The show ip protocols command is used to verify that EIGRP displays the currently configured values.</a:t>
            </a:r>
            <a:endParaRPr lang="en-US" sz="1600" dirty="0"/>
          </a:p>
        </p:txBody>
      </p:sp>
      <p:sp>
        <p:nvSpPr>
          <p:cNvPr id="21505" name="Rectangle 2"/>
          <p:cNvSpPr>
            <a:spLocks noGrp="1" noChangeArrowheads="1"/>
          </p:cNvSpPr>
          <p:nvPr>
            <p:ph type="title"/>
          </p:nvPr>
        </p:nvSpPr>
        <p:spPr/>
        <p:txBody>
          <a:bodyPr>
            <a:normAutofit/>
          </a:bodyPr>
          <a:lstStyle/>
          <a:p>
            <a:pPr eaLnBrk="1" hangingPunct="1"/>
            <a:r>
              <a:rPr lang="en-US" sz="1800" smtClean="0">
                <a:latin typeface="Arial" charset="0"/>
              </a:rPr>
              <a:t>Chapter Summary</a:t>
            </a:r>
            <a:br>
              <a:rPr lang="en-US" sz="1800" smtClean="0">
                <a:latin typeface="Arial" charset="0"/>
              </a:rPr>
            </a:br>
            <a:r>
              <a:rPr lang="en-US" sz="1800" smtClean="0">
                <a:latin typeface="Arial" charset="0"/>
              </a:rPr>
              <a:t>Summary (Cont.)</a:t>
            </a:r>
            <a:endParaRPr lang="en-US" dirty="0">
              <a:latin typeface="Arial" charset="0"/>
            </a:endParaRPr>
          </a:p>
        </p:txBody>
      </p:sp>
    </p:spTree>
    <p:extLst>
      <p:ext uri="{BB962C8B-B14F-4D97-AF65-F5344CB8AC3E}">
        <p14:creationId xmlns:p14="http://schemas.microsoft.com/office/powerpoint/2010/main" val="2944824074"/>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normAutofit/>
          </a:bodyPr>
          <a:lstStyle/>
          <a:p>
            <a:pPr algn="l" defTabSz="814388">
              <a:lnSpc>
                <a:spcPct val="90000"/>
              </a:lnSpc>
              <a:defRPr/>
            </a:pPr>
            <a:r>
              <a:rPr lang="en-US" kern="0" smtClean="0">
                <a:solidFill>
                  <a:schemeClr val="bg1"/>
                </a:solidFill>
                <a:latin typeface="+mj-lt"/>
                <a:ea typeface="+mj-ea"/>
                <a:cs typeface="+mj-cs"/>
              </a:rPr>
              <a:t>Scaling Network</a:t>
            </a:r>
          </a:p>
          <a:p>
            <a:pPr algn="l" defTabSz="814388">
              <a:lnSpc>
                <a:spcPct val="90000"/>
              </a:lnSpc>
              <a:defRPr/>
            </a:pPr>
            <a:r>
              <a:rPr lang="en-US" kern="0" smtClean="0">
                <a:solidFill>
                  <a:schemeClr val="bg1"/>
                </a:solidFill>
                <a:latin typeface="+mj-lt"/>
                <a:ea typeface="+mj-ea"/>
                <a:cs typeface="+mj-cs"/>
              </a:rPr>
              <a:t>Planning Guide</a:t>
            </a:r>
          </a:p>
          <a:p>
            <a:pPr algn="l" defTabSz="814388">
              <a:lnSpc>
                <a:spcPct val="90000"/>
              </a:lnSpc>
              <a:defRPr/>
            </a:pPr>
            <a:r>
              <a:rPr lang="en-US" kern="0" smtClean="0">
                <a:solidFill>
                  <a:schemeClr val="bg1"/>
                </a:solidFill>
                <a:latin typeface="+mj-lt"/>
                <a:ea typeface="+mj-ea"/>
                <a:cs typeface="+mj-cs"/>
              </a:rPr>
              <a:t>Chapter 7: EIGRP Tuning and Troubleshooting</a:t>
            </a:r>
            <a:endParaRPr lang="en-US" b="0" kern="0" dirty="0">
              <a:solidFill>
                <a:srgbClr val="00B0F0"/>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97151" y="347241"/>
            <a:ext cx="8145462" cy="651038"/>
          </a:xfrm>
        </p:spPr>
        <p:txBody>
          <a:bodyPr>
            <a:normAutofit/>
          </a:bodyPr>
          <a:lstStyle/>
          <a:p>
            <a:pPr eaLnBrk="1" hangingPunct="1"/>
            <a:r>
              <a:rPr lang="en-US" smtClean="0"/>
              <a:t>Chapter 7: Activities</a:t>
            </a:r>
            <a:endParaRPr lang="en-US" dirty="0"/>
          </a:p>
        </p:txBody>
      </p:sp>
      <p:sp>
        <p:nvSpPr>
          <p:cNvPr id="6147" name="Rectangle 34"/>
          <p:cNvSpPr>
            <a:spLocks noGrp="1" noChangeArrowheads="1"/>
          </p:cNvSpPr>
          <p:nvPr>
            <p:ph type="body" idx="4294967295"/>
          </p:nvPr>
        </p:nvSpPr>
        <p:spPr>
          <a:xfrm>
            <a:off x="497150" y="940217"/>
            <a:ext cx="7940675" cy="496923"/>
          </a:xfrm>
        </p:spPr>
        <p:txBody>
          <a:bodyPr>
            <a:normAutofit/>
          </a:bodyPr>
          <a:lstStyle/>
          <a:p>
            <a:pPr marL="0" indent="0" eaLnBrk="1" hangingPunct="1">
              <a:spcBef>
                <a:spcPct val="30000"/>
              </a:spcBef>
              <a:buNone/>
            </a:pPr>
            <a:r>
              <a:rPr lang="en-US" sz="2000" smtClean="0"/>
              <a:t>What activities are associated with this chapter?</a:t>
            </a:r>
          </a:p>
          <a:p>
            <a:pPr marL="0" indent="0" eaLnBrk="1" hangingPunct="1">
              <a:spcBef>
                <a:spcPct val="30000"/>
              </a:spcBef>
              <a:buNone/>
            </a:pPr>
            <a:endParaRPr lang="en-US" sz="2000" smtClean="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1382974424"/>
              </p:ext>
            </p:extLst>
          </p:nvPr>
        </p:nvGraphicFramePr>
        <p:xfrm>
          <a:off x="351322" y="1322824"/>
          <a:ext cx="8393230" cy="4697302"/>
        </p:xfrm>
        <a:graphic>
          <a:graphicData uri="http://schemas.openxmlformats.org/drawingml/2006/table">
            <a:tbl>
              <a:tblPr firstRow="1" bandRow="1">
                <a:tableStyleId>{5C22544A-7EE6-4342-B048-85BDC9FD1C3A}</a:tableStyleId>
              </a:tblPr>
              <a:tblGrid>
                <a:gridCol w="912772">
                  <a:extLst>
                    <a:ext uri="{9D8B030D-6E8A-4147-A177-3AD203B41FA5}">
                      <a16:colId xmlns:a16="http://schemas.microsoft.com/office/drawing/2014/main" val="20000"/>
                    </a:ext>
                  </a:extLst>
                </a:gridCol>
                <a:gridCol w="1479106">
                  <a:extLst>
                    <a:ext uri="{9D8B030D-6E8A-4147-A177-3AD203B41FA5}">
                      <a16:colId xmlns:a16="http://schemas.microsoft.com/office/drawing/2014/main" val="20001"/>
                    </a:ext>
                  </a:extLst>
                </a:gridCol>
                <a:gridCol w="4271211">
                  <a:extLst>
                    <a:ext uri="{9D8B030D-6E8A-4147-A177-3AD203B41FA5}">
                      <a16:colId xmlns:a16="http://schemas.microsoft.com/office/drawing/2014/main" val="20002"/>
                    </a:ext>
                  </a:extLst>
                </a:gridCol>
                <a:gridCol w="1730141">
                  <a:extLst>
                    <a:ext uri="{9D8B030D-6E8A-4147-A177-3AD203B41FA5}">
                      <a16:colId xmlns:a16="http://schemas.microsoft.com/office/drawing/2014/main" val="898358101"/>
                    </a:ext>
                  </a:extLst>
                </a:gridCol>
              </a:tblGrid>
              <a:tr h="427470">
                <a:tc>
                  <a:txBody>
                    <a:bodyPr/>
                    <a:lstStyle/>
                    <a:p>
                      <a:pPr algn="ctr"/>
                      <a:r>
                        <a:rPr lang="en-US" sz="1200" dirty="0"/>
                        <a:t>Page #</a:t>
                      </a:r>
                    </a:p>
                  </a:txBody>
                  <a:tcPr anchor="ctr"/>
                </a:tc>
                <a:tc>
                  <a:txBody>
                    <a:bodyPr/>
                    <a:lstStyle/>
                    <a:p>
                      <a:pPr algn="ctr"/>
                      <a:r>
                        <a:rPr lang="en-US" sz="1200" dirty="0"/>
                        <a:t>Activity Type</a:t>
                      </a:r>
                    </a:p>
                  </a:txBody>
                  <a:tcPr anchor="ctr"/>
                </a:tc>
                <a:tc>
                  <a:txBody>
                    <a:bodyPr/>
                    <a:lstStyle/>
                    <a:p>
                      <a:pPr algn="ctr"/>
                      <a:r>
                        <a:rPr lang="en-US" sz="1200" dirty="0"/>
                        <a:t>Activity Name</a:t>
                      </a:r>
                    </a:p>
                  </a:txBody>
                  <a:tcPr anchor="ctr"/>
                </a:tc>
                <a:tc>
                  <a:txBody>
                    <a:bodyPr/>
                    <a:lstStyle/>
                    <a:p>
                      <a:pPr algn="ctr"/>
                      <a:r>
                        <a:rPr lang="en-US" sz="1200" dirty="0"/>
                        <a:t>Optional?</a:t>
                      </a:r>
                    </a:p>
                  </a:txBody>
                  <a:tcPr anchor="ctr"/>
                </a:tc>
                <a:extLst>
                  <a:ext uri="{0D108BD9-81ED-4DB2-BD59-A6C34878D82A}">
                    <a16:rowId xmlns:a16="http://schemas.microsoft.com/office/drawing/2014/main" val="10000"/>
                  </a:ext>
                </a:extLst>
              </a:tr>
              <a:tr h="327989">
                <a:tc>
                  <a:txBody>
                    <a:bodyPr/>
                    <a:lstStyle/>
                    <a:p>
                      <a:pPr algn="ctr"/>
                      <a:r>
                        <a:rPr lang="en-US" sz="1400" dirty="0">
                          <a:solidFill>
                            <a:schemeClr val="tx1"/>
                          </a:solidFill>
                        </a:rPr>
                        <a:t>7.0.1.2</a:t>
                      </a:r>
                    </a:p>
                  </a:txBody>
                  <a:tcPr/>
                </a:tc>
                <a:tc>
                  <a:txBody>
                    <a:bodyPr/>
                    <a:lstStyle/>
                    <a:p>
                      <a:pPr algn="ctr"/>
                      <a:r>
                        <a:rPr lang="en-US" sz="1400" dirty="0">
                          <a:solidFill>
                            <a:schemeClr val="tx1"/>
                          </a:solidFill>
                        </a:rPr>
                        <a:t>Class Activity</a:t>
                      </a:r>
                    </a:p>
                  </a:txBody>
                  <a:tcPr/>
                </a:tc>
                <a:tc>
                  <a:txBody>
                    <a:bodyPr/>
                    <a:lstStyle/>
                    <a:p>
                      <a:r>
                        <a:rPr lang="en-US" sz="1400" dirty="0">
                          <a:solidFill>
                            <a:schemeClr val="tx1"/>
                          </a:solidFill>
                        </a:rPr>
                        <a:t>EIGRP</a:t>
                      </a:r>
                      <a:r>
                        <a:rPr lang="en-US" sz="1400" baseline="0" dirty="0">
                          <a:solidFill>
                            <a:schemeClr val="tx1"/>
                          </a:solidFill>
                        </a:rPr>
                        <a:t> – Back to the Future</a:t>
                      </a:r>
                      <a:endParaRPr lang="en-US" sz="1400" dirty="0">
                        <a:solidFill>
                          <a:schemeClr val="tx1"/>
                        </a:solidFill>
                      </a:endParaRP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1"/>
                  </a:ext>
                </a:extLst>
              </a:tr>
              <a:tr h="327989">
                <a:tc>
                  <a:txBody>
                    <a:bodyPr/>
                    <a:lstStyle/>
                    <a:p>
                      <a:pPr algn="ctr"/>
                      <a:r>
                        <a:rPr lang="en-US" sz="1400" dirty="0">
                          <a:solidFill>
                            <a:schemeClr val="tx1"/>
                          </a:solidFill>
                        </a:rPr>
                        <a:t>7.1.1.3</a:t>
                      </a:r>
                    </a:p>
                  </a:txBody>
                  <a:tcPr/>
                </a:tc>
                <a:tc>
                  <a:txBody>
                    <a:bodyPr/>
                    <a:lstStyle/>
                    <a:p>
                      <a:pPr algn="ctr"/>
                      <a:r>
                        <a:rPr lang="en-US" sz="1400" dirty="0">
                          <a:solidFill>
                            <a:schemeClr val="tx1"/>
                          </a:solidFill>
                        </a:rPr>
                        <a:t>Syntax Checker</a:t>
                      </a:r>
                    </a:p>
                  </a:txBody>
                  <a:tcPr/>
                </a:tc>
                <a:tc>
                  <a:txBody>
                    <a:bodyPr/>
                    <a:lstStyle/>
                    <a:p>
                      <a:r>
                        <a:rPr lang="en-US" sz="1400" dirty="0">
                          <a:solidFill>
                            <a:schemeClr val="tx1"/>
                          </a:solidFill>
                        </a:rPr>
                        <a:t>Configuring EIGRP Automatic Summarization on R3</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391960290"/>
                  </a:ext>
                </a:extLst>
              </a:tr>
              <a:tr h="327989">
                <a:tc>
                  <a:txBody>
                    <a:bodyPr/>
                    <a:lstStyle/>
                    <a:p>
                      <a:pPr algn="ctr"/>
                      <a:r>
                        <a:rPr lang="en-US" sz="1400" dirty="0">
                          <a:solidFill>
                            <a:schemeClr val="tx1"/>
                          </a:solidFill>
                        </a:rPr>
                        <a:t>7.1.1.9</a:t>
                      </a:r>
                    </a:p>
                  </a:txBody>
                  <a:tcPr/>
                </a:tc>
                <a:tc>
                  <a:txBody>
                    <a:bodyPr/>
                    <a:lstStyle/>
                    <a:p>
                      <a:pPr algn="ctr"/>
                      <a:r>
                        <a:rPr lang="en-US" sz="1400" dirty="0">
                          <a:solidFill>
                            <a:schemeClr val="tx1"/>
                          </a:solidFill>
                        </a:rPr>
                        <a:t>Activity</a:t>
                      </a:r>
                    </a:p>
                  </a:txBody>
                  <a:tcPr/>
                </a:tc>
                <a:tc>
                  <a:txBody>
                    <a:bodyPr/>
                    <a:lstStyle/>
                    <a:p>
                      <a:r>
                        <a:rPr lang="en-US" sz="1400" dirty="0">
                          <a:solidFill>
                            <a:schemeClr val="tx1"/>
                          </a:solidFill>
                        </a:rPr>
                        <a:t>Determine</a:t>
                      </a:r>
                      <a:r>
                        <a:rPr lang="en-US" sz="1400" baseline="0" dirty="0">
                          <a:solidFill>
                            <a:schemeClr val="tx1"/>
                          </a:solidFill>
                        </a:rPr>
                        <a:t> the Classful Summarization</a:t>
                      </a:r>
                      <a:endParaRPr lang="en-US" sz="1400" dirty="0">
                        <a:solidFill>
                          <a:schemeClr val="tx1"/>
                        </a:solidFill>
                      </a:endParaRPr>
                    </a:p>
                  </a:txBody>
                  <a:tcPr/>
                </a:tc>
                <a:tc>
                  <a:txBody>
                    <a:bodyPr/>
                    <a:lstStyle/>
                    <a:p>
                      <a:r>
                        <a:rPr lang="en-US" sz="1400" dirty="0">
                          <a:solidFill>
                            <a:schemeClr val="tx1"/>
                          </a:solidFill>
                        </a:rPr>
                        <a:t>-</a:t>
                      </a:r>
                    </a:p>
                  </a:txBody>
                  <a:tcPr/>
                </a:tc>
                <a:extLst>
                  <a:ext uri="{0D108BD9-81ED-4DB2-BD59-A6C34878D82A}">
                    <a16:rowId xmlns:a16="http://schemas.microsoft.com/office/drawing/2014/main" val="10002"/>
                  </a:ext>
                </a:extLst>
              </a:tr>
              <a:tr h="327989">
                <a:tc>
                  <a:txBody>
                    <a:bodyPr/>
                    <a:lstStyle/>
                    <a:p>
                      <a:pPr algn="ctr"/>
                      <a:r>
                        <a:rPr lang="en-US" sz="1400" dirty="0">
                          <a:solidFill>
                            <a:schemeClr val="tx1"/>
                          </a:solidFill>
                        </a:rPr>
                        <a:t>7.1.1.10</a:t>
                      </a:r>
                    </a:p>
                  </a:txBody>
                  <a:tcPr/>
                </a:tc>
                <a:tc>
                  <a:txBody>
                    <a:bodyPr/>
                    <a:lstStyle/>
                    <a:p>
                      <a:pPr algn="ctr"/>
                      <a:r>
                        <a:rPr lang="en-US" sz="1400" dirty="0">
                          <a:solidFill>
                            <a:schemeClr val="tx1"/>
                          </a:solidFill>
                        </a:rPr>
                        <a:t>Activity</a:t>
                      </a:r>
                    </a:p>
                  </a:txBody>
                  <a:tcPr/>
                </a:tc>
                <a:tc>
                  <a:txBody>
                    <a:bodyPr/>
                    <a:lstStyle/>
                    <a:p>
                      <a:r>
                        <a:rPr lang="en-US" sz="1400" dirty="0">
                          <a:solidFill>
                            <a:schemeClr val="tx1"/>
                          </a:solidFill>
                        </a:rPr>
                        <a:t>Determine</a:t>
                      </a:r>
                      <a:r>
                        <a:rPr lang="en-US" sz="1400" baseline="0" dirty="0">
                          <a:solidFill>
                            <a:schemeClr val="tx1"/>
                          </a:solidFill>
                        </a:rPr>
                        <a:t> the Exit Interface for a Given Packet</a:t>
                      </a:r>
                      <a:endParaRPr lang="en-US" sz="1400" dirty="0">
                        <a:solidFill>
                          <a:schemeClr val="tx1"/>
                        </a:solidFill>
                      </a:endParaRPr>
                    </a:p>
                  </a:txBody>
                  <a:tcPr/>
                </a:tc>
                <a:tc>
                  <a:txBody>
                    <a:bodyPr/>
                    <a:lstStyle/>
                    <a:p>
                      <a:r>
                        <a:rPr lang="en-US" sz="1400" dirty="0">
                          <a:solidFill>
                            <a:schemeClr val="tx1"/>
                          </a:solidFill>
                        </a:rPr>
                        <a:t>-</a:t>
                      </a:r>
                    </a:p>
                  </a:txBody>
                  <a:tcPr/>
                </a:tc>
                <a:extLst>
                  <a:ext uri="{0D108BD9-81ED-4DB2-BD59-A6C34878D82A}">
                    <a16:rowId xmlns:a16="http://schemas.microsoft.com/office/drawing/2014/main" val="10003"/>
                  </a:ext>
                </a:extLst>
              </a:tr>
              <a:tr h="303860">
                <a:tc>
                  <a:txBody>
                    <a:bodyPr/>
                    <a:lstStyle/>
                    <a:p>
                      <a:pPr algn="ctr"/>
                      <a:r>
                        <a:rPr lang="en-US" sz="1400" dirty="0">
                          <a:solidFill>
                            <a:schemeClr val="tx1"/>
                          </a:solidFill>
                        </a:rPr>
                        <a:t>7.1.2.4</a:t>
                      </a:r>
                    </a:p>
                  </a:txBody>
                  <a:tcPr/>
                </a:tc>
                <a:tc>
                  <a:txBody>
                    <a:bodyPr/>
                    <a:lstStyle/>
                    <a:p>
                      <a:pPr algn="ctr"/>
                      <a:r>
                        <a:rPr lang="en-US" sz="1400" dirty="0">
                          <a:solidFill>
                            <a:schemeClr val="tx1"/>
                          </a:solidFill>
                        </a:rPr>
                        <a:t>Packet Tracer</a:t>
                      </a:r>
                    </a:p>
                  </a:txBody>
                  <a:tcPr/>
                </a:tc>
                <a:tc>
                  <a:txBody>
                    <a:bodyPr/>
                    <a:lstStyle/>
                    <a:p>
                      <a:r>
                        <a:rPr lang="en-US" sz="1400" dirty="0">
                          <a:solidFill>
                            <a:schemeClr val="tx1"/>
                          </a:solidFill>
                        </a:rPr>
                        <a:t>Propagating a Default Route in EIGRP for IPv4 and IPv6</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04"/>
                  </a:ext>
                </a:extLst>
              </a:tr>
              <a:tr h="303860">
                <a:tc>
                  <a:txBody>
                    <a:bodyPr/>
                    <a:lstStyle/>
                    <a:p>
                      <a:pPr algn="ctr"/>
                      <a:r>
                        <a:rPr lang="en-US" sz="1400" dirty="0">
                          <a:solidFill>
                            <a:schemeClr val="tx1"/>
                          </a:solidFill>
                        </a:rPr>
                        <a:t>7.1.3.1</a:t>
                      </a:r>
                    </a:p>
                  </a:txBody>
                  <a:tcPr/>
                </a:tc>
                <a:tc>
                  <a:txBody>
                    <a:bodyPr/>
                    <a:lstStyle/>
                    <a:p>
                      <a:pPr algn="ctr"/>
                      <a:r>
                        <a:rPr lang="en-US" sz="1400" dirty="0">
                          <a:solidFill>
                            <a:schemeClr val="tx1"/>
                          </a:solidFill>
                        </a:rPr>
                        <a:t>Syntax Checker</a:t>
                      </a:r>
                    </a:p>
                  </a:txBody>
                  <a:tcPr/>
                </a:tc>
                <a:tc>
                  <a:txBody>
                    <a:bodyPr/>
                    <a:lstStyle/>
                    <a:p>
                      <a:r>
                        <a:rPr lang="en-US" sz="1400" dirty="0">
                          <a:solidFill>
                            <a:schemeClr val="tx1"/>
                          </a:solidFill>
                        </a:rPr>
                        <a:t>Configuring Bandwidth Utilization on R2 and R3</a:t>
                      </a:r>
                    </a:p>
                  </a:txBody>
                  <a:tcPr/>
                </a:tc>
                <a:tc>
                  <a:txBody>
                    <a:bodyPr/>
                    <a:lstStyle/>
                    <a:p>
                      <a:r>
                        <a:rPr lang="en-US" sz="1400" dirty="0">
                          <a:solidFill>
                            <a:schemeClr val="tx1"/>
                          </a:solidFill>
                        </a:rPr>
                        <a:t>-</a:t>
                      </a:r>
                    </a:p>
                  </a:txBody>
                  <a:tcPr/>
                </a:tc>
                <a:extLst>
                  <a:ext uri="{0D108BD9-81ED-4DB2-BD59-A6C34878D82A}">
                    <a16:rowId xmlns:a16="http://schemas.microsoft.com/office/drawing/2014/main" val="2757945688"/>
                  </a:ext>
                </a:extLst>
              </a:tr>
              <a:tr h="303860">
                <a:tc>
                  <a:txBody>
                    <a:bodyPr/>
                    <a:lstStyle/>
                    <a:p>
                      <a:pPr algn="ctr"/>
                      <a:r>
                        <a:rPr lang="en-US" sz="1400" dirty="0">
                          <a:solidFill>
                            <a:schemeClr val="tx1"/>
                          </a:solidFill>
                        </a:rPr>
                        <a:t>7.1.3.2</a:t>
                      </a:r>
                    </a:p>
                  </a:txBody>
                  <a:tcPr/>
                </a:tc>
                <a:tc>
                  <a:txBody>
                    <a:bodyPr/>
                    <a:lstStyle/>
                    <a:p>
                      <a:pPr algn="ctr"/>
                      <a:r>
                        <a:rPr lang="en-US" sz="1400" dirty="0">
                          <a:solidFill>
                            <a:schemeClr val="tx1"/>
                          </a:solidFill>
                        </a:rPr>
                        <a:t>Syntax Checker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rPr>
                        <a:t>Configuring Timers on R2</a:t>
                      </a:r>
                    </a:p>
                  </a:txBody>
                  <a:tcPr/>
                </a:tc>
                <a:tc>
                  <a:txBody>
                    <a:bodyPr/>
                    <a:lstStyle/>
                    <a:p>
                      <a:r>
                        <a:rPr lang="en-US" sz="1400" dirty="0">
                          <a:solidFill>
                            <a:schemeClr val="tx1"/>
                          </a:solidFill>
                        </a:rPr>
                        <a:t>-</a:t>
                      </a:r>
                    </a:p>
                  </a:txBody>
                  <a:tcPr/>
                </a:tc>
                <a:extLst>
                  <a:ext uri="{0D108BD9-81ED-4DB2-BD59-A6C34878D82A}">
                    <a16:rowId xmlns:a16="http://schemas.microsoft.com/office/drawing/2014/main" val="3612474518"/>
                  </a:ext>
                </a:extLst>
              </a:tr>
              <a:tr h="327989">
                <a:tc>
                  <a:txBody>
                    <a:bodyPr/>
                    <a:lstStyle/>
                    <a:p>
                      <a:pPr algn="ctr"/>
                      <a:r>
                        <a:rPr lang="en-US" sz="1400" dirty="0">
                          <a:solidFill>
                            <a:schemeClr val="tx1"/>
                          </a:solidFill>
                        </a:rPr>
                        <a:t>7.1.3.5</a:t>
                      </a:r>
                    </a:p>
                  </a:txBody>
                  <a:tcPr/>
                </a:tc>
                <a:tc>
                  <a:txBody>
                    <a:bodyPr/>
                    <a:lstStyle/>
                    <a:p>
                      <a:pPr algn="ctr"/>
                      <a:r>
                        <a:rPr lang="en-US" sz="1400" dirty="0">
                          <a:solidFill>
                            <a:schemeClr val="tx1"/>
                          </a:solidFill>
                        </a:rPr>
                        <a:t>Activity</a:t>
                      </a:r>
                    </a:p>
                  </a:txBody>
                  <a:tcPr/>
                </a:tc>
                <a:tc>
                  <a:txBody>
                    <a:bodyPr/>
                    <a:lstStyle/>
                    <a:p>
                      <a:r>
                        <a:rPr lang="en-US" sz="1400" dirty="0">
                          <a:solidFill>
                            <a:schemeClr val="tx1"/>
                          </a:solidFill>
                        </a:rPr>
                        <a:t>Determine the</a:t>
                      </a:r>
                      <a:r>
                        <a:rPr lang="en-US" sz="1400" baseline="0" dirty="0">
                          <a:solidFill>
                            <a:schemeClr val="tx1"/>
                          </a:solidFill>
                        </a:rPr>
                        <a:t> EIGRP Fine Tuning Commands</a:t>
                      </a:r>
                      <a:endParaRPr lang="en-US" sz="1400" dirty="0">
                        <a:solidFill>
                          <a:schemeClr val="tx1"/>
                        </a:solidFill>
                      </a:endParaRPr>
                    </a:p>
                  </a:txBody>
                  <a:tcPr/>
                </a:tc>
                <a:tc>
                  <a:txBody>
                    <a:bodyPr/>
                    <a:lstStyle/>
                    <a:p>
                      <a:r>
                        <a:rPr lang="en-US" sz="1400" dirty="0">
                          <a:solidFill>
                            <a:schemeClr val="tx1"/>
                          </a:solidFill>
                        </a:rPr>
                        <a:t>-</a:t>
                      </a:r>
                    </a:p>
                  </a:txBody>
                  <a:tcPr/>
                </a:tc>
                <a:extLst>
                  <a:ext uri="{0D108BD9-81ED-4DB2-BD59-A6C34878D82A}">
                    <a16:rowId xmlns:a16="http://schemas.microsoft.com/office/drawing/2014/main" val="10005"/>
                  </a:ext>
                </a:extLst>
              </a:tr>
              <a:tr h="327989">
                <a:tc>
                  <a:txBody>
                    <a:bodyPr/>
                    <a:lstStyle/>
                    <a:p>
                      <a:pPr algn="ctr"/>
                      <a:r>
                        <a:rPr lang="en-US" sz="1400" dirty="0">
                          <a:solidFill>
                            <a:schemeClr val="tx1"/>
                          </a:solidFill>
                        </a:rPr>
                        <a:t>7.1.3.6</a:t>
                      </a:r>
                    </a:p>
                  </a:txBody>
                  <a:tcPr/>
                </a:tc>
                <a:tc>
                  <a:txBody>
                    <a:bodyPr/>
                    <a:lstStyle/>
                    <a:p>
                      <a:pPr algn="ctr"/>
                      <a:r>
                        <a:rPr lang="en-US" sz="1400" dirty="0">
                          <a:solidFill>
                            <a:schemeClr val="tx1"/>
                          </a:solidFill>
                        </a:rPr>
                        <a:t>Lab</a:t>
                      </a:r>
                    </a:p>
                  </a:txBody>
                  <a:tcPr/>
                </a:tc>
                <a:tc>
                  <a:txBody>
                    <a:bodyPr/>
                    <a:lstStyle/>
                    <a:p>
                      <a:r>
                        <a:rPr lang="en-US" sz="1400" dirty="0">
                          <a:solidFill>
                            <a:schemeClr val="tx1"/>
                          </a:solidFill>
                        </a:rPr>
                        <a:t>Configuring</a:t>
                      </a:r>
                      <a:r>
                        <a:rPr lang="en-US" sz="1400" baseline="0" dirty="0">
                          <a:solidFill>
                            <a:schemeClr val="tx1"/>
                          </a:solidFill>
                        </a:rPr>
                        <a:t> Advanced EIGRP for IPv4 Features</a:t>
                      </a:r>
                      <a:endParaRPr lang="en-US" sz="1400" dirty="0">
                        <a:solidFill>
                          <a:schemeClr val="tx1"/>
                        </a:solidFill>
                      </a:endParaRP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06"/>
                  </a:ext>
                </a:extLst>
              </a:tr>
              <a:tr h="327989">
                <a:tc>
                  <a:txBody>
                    <a:bodyPr/>
                    <a:lstStyle/>
                    <a:p>
                      <a:pPr algn="ctr"/>
                      <a:r>
                        <a:rPr lang="en-US" sz="1400" dirty="0">
                          <a:solidFill>
                            <a:schemeClr val="tx1"/>
                          </a:solidFill>
                        </a:rPr>
                        <a:t>7.2.1.3</a:t>
                      </a:r>
                    </a:p>
                  </a:txBody>
                  <a:tcPr/>
                </a:tc>
                <a:tc>
                  <a:txBody>
                    <a:bodyPr/>
                    <a:lstStyle/>
                    <a:p>
                      <a:pPr algn="ctr"/>
                      <a:r>
                        <a:rPr lang="en-US" sz="1400" dirty="0">
                          <a:solidFill>
                            <a:schemeClr val="tx1"/>
                          </a:solidFill>
                        </a:rPr>
                        <a:t>Activity</a:t>
                      </a:r>
                    </a:p>
                  </a:txBody>
                  <a:tcPr/>
                </a:tc>
                <a:tc>
                  <a:txBody>
                    <a:bodyPr/>
                    <a:lstStyle/>
                    <a:p>
                      <a:r>
                        <a:rPr lang="en-US" sz="1400" dirty="0">
                          <a:solidFill>
                            <a:schemeClr val="tx1"/>
                          </a:solidFill>
                        </a:rPr>
                        <a:t>Identify</a:t>
                      </a:r>
                      <a:r>
                        <a:rPr lang="en-US" sz="1400" baseline="0" dirty="0">
                          <a:solidFill>
                            <a:schemeClr val="tx1"/>
                          </a:solidFill>
                        </a:rPr>
                        <a:t> the Troubleshooting Command</a:t>
                      </a:r>
                      <a:endParaRPr lang="en-US" sz="1400" dirty="0">
                        <a:solidFill>
                          <a:schemeClr val="tx1"/>
                        </a:solidFill>
                      </a:endParaRPr>
                    </a:p>
                  </a:txBody>
                  <a:tcPr/>
                </a:tc>
                <a:tc>
                  <a:txBody>
                    <a:bodyPr/>
                    <a:lstStyle/>
                    <a:p>
                      <a:r>
                        <a:rPr lang="en-US" sz="1400" dirty="0">
                          <a:solidFill>
                            <a:schemeClr val="tx1"/>
                          </a:solidFill>
                        </a:rPr>
                        <a:t>-</a:t>
                      </a:r>
                    </a:p>
                  </a:txBody>
                  <a:tcPr/>
                </a:tc>
                <a:extLst>
                  <a:ext uri="{0D108BD9-81ED-4DB2-BD59-A6C34878D82A}">
                    <a16:rowId xmlns:a16="http://schemas.microsoft.com/office/drawing/2014/main" val="10007"/>
                  </a:ext>
                </a:extLst>
              </a:tr>
              <a:tr h="327989">
                <a:tc>
                  <a:txBody>
                    <a:bodyPr/>
                    <a:lstStyle/>
                    <a:p>
                      <a:pPr algn="ctr"/>
                      <a:r>
                        <a:rPr lang="en-US" sz="1400" dirty="0">
                          <a:solidFill>
                            <a:schemeClr val="tx1"/>
                          </a:solidFill>
                        </a:rPr>
                        <a:t>7.2.2.4</a:t>
                      </a:r>
                    </a:p>
                  </a:txBody>
                  <a:tcPr/>
                </a:tc>
                <a:tc>
                  <a:txBody>
                    <a:bodyPr/>
                    <a:lstStyle/>
                    <a:p>
                      <a:pPr algn="ctr"/>
                      <a:r>
                        <a:rPr lang="en-US" sz="1400" dirty="0">
                          <a:solidFill>
                            <a:schemeClr val="tx1"/>
                          </a:solidFill>
                        </a:rPr>
                        <a:t>Activity</a:t>
                      </a:r>
                    </a:p>
                  </a:txBody>
                  <a:tcPr/>
                </a:tc>
                <a:tc>
                  <a:txBody>
                    <a:bodyPr/>
                    <a:lstStyle/>
                    <a:p>
                      <a:r>
                        <a:rPr lang="en-US" sz="1400" dirty="0">
                          <a:solidFill>
                            <a:schemeClr val="tx1"/>
                          </a:solidFill>
                        </a:rPr>
                        <a:t>Troubleshoot EIGRP Neighbor Issues</a:t>
                      </a:r>
                    </a:p>
                  </a:txBody>
                  <a:tcPr/>
                </a:tc>
                <a:tc>
                  <a:txBody>
                    <a:bodyPr/>
                    <a:lstStyle/>
                    <a:p>
                      <a:r>
                        <a:rPr lang="en-US" sz="1400" dirty="0">
                          <a:solidFill>
                            <a:schemeClr val="tx1"/>
                          </a:solidFill>
                        </a:rPr>
                        <a:t>-</a:t>
                      </a:r>
                    </a:p>
                  </a:txBody>
                  <a:tcPr/>
                </a:tc>
                <a:extLst>
                  <a:ext uri="{0D108BD9-81ED-4DB2-BD59-A6C34878D82A}">
                    <a16:rowId xmlns:a16="http://schemas.microsoft.com/office/drawing/2014/main" val="10008"/>
                  </a:ext>
                </a:extLst>
              </a:tr>
              <a:tr h="327989">
                <a:tc>
                  <a:txBody>
                    <a:bodyPr/>
                    <a:lstStyle/>
                    <a:p>
                      <a:pPr algn="ctr"/>
                      <a:r>
                        <a:rPr lang="en-US" sz="1400" dirty="0">
                          <a:solidFill>
                            <a:schemeClr val="tx1"/>
                          </a:solidFill>
                        </a:rPr>
                        <a:t>7.2.3.4</a:t>
                      </a:r>
                    </a:p>
                  </a:txBody>
                  <a:tcPr/>
                </a:tc>
                <a:tc>
                  <a:txBody>
                    <a:bodyPr/>
                    <a:lstStyle/>
                    <a:p>
                      <a:pPr algn="ctr"/>
                      <a:r>
                        <a:rPr lang="en-US" sz="1400" dirty="0">
                          <a:solidFill>
                            <a:schemeClr val="tx1"/>
                          </a:solidFill>
                        </a:rPr>
                        <a:t>Activity</a:t>
                      </a:r>
                    </a:p>
                  </a:txBody>
                  <a:tcPr/>
                </a:tc>
                <a:tc>
                  <a:txBody>
                    <a:bodyPr/>
                    <a:lstStyle/>
                    <a:p>
                      <a:r>
                        <a:rPr lang="en-US" sz="1400" dirty="0">
                          <a:solidFill>
                            <a:schemeClr val="tx1"/>
                          </a:solidFill>
                        </a:rPr>
                        <a:t>Troubleshoot</a:t>
                      </a:r>
                      <a:r>
                        <a:rPr lang="en-US" sz="1400" baseline="0" dirty="0">
                          <a:solidFill>
                            <a:schemeClr val="tx1"/>
                          </a:solidFill>
                        </a:rPr>
                        <a:t> EIGRP Routing Table Issues</a:t>
                      </a:r>
                      <a:endParaRPr lang="en-US" sz="1400" dirty="0">
                        <a:solidFill>
                          <a:schemeClr val="tx1"/>
                        </a:solidFill>
                      </a:endParaRPr>
                    </a:p>
                  </a:txBody>
                  <a:tcPr/>
                </a:tc>
                <a:tc>
                  <a:txBody>
                    <a:bodyPr/>
                    <a:lstStyle/>
                    <a:p>
                      <a:r>
                        <a:rPr lang="en-US" sz="1400" dirty="0">
                          <a:solidFill>
                            <a:schemeClr val="tx1"/>
                          </a:solidFill>
                        </a:rPr>
                        <a:t>-</a:t>
                      </a:r>
                    </a:p>
                  </a:txBody>
                  <a:tcPr/>
                </a:tc>
                <a:extLst>
                  <a:ext uri="{0D108BD9-81ED-4DB2-BD59-A6C34878D82A}">
                    <a16:rowId xmlns:a16="http://schemas.microsoft.com/office/drawing/2014/main" val="10009"/>
                  </a:ext>
                </a:extLst>
              </a:tr>
            </a:tbl>
          </a:graphicData>
        </a:graphic>
      </p:graphicFrame>
      <p:sp>
        <p:nvSpPr>
          <p:cNvPr id="6" name="Rectangle 5"/>
          <p:cNvSpPr/>
          <p:nvPr/>
        </p:nvSpPr>
        <p:spPr>
          <a:xfrm>
            <a:off x="394756" y="6261307"/>
            <a:ext cx="8145462" cy="313932"/>
          </a:xfrm>
          <a:prstGeom prst="rect">
            <a:avLst/>
          </a:prstGeom>
        </p:spPr>
        <p:txBody>
          <a:bodyPr wrap="square">
            <a:normAutofit/>
          </a:bodyPr>
          <a:lstStyle/>
          <a:p>
            <a:pPr marL="0" indent="0" algn="l" eaLnBrk="1" hangingPunct="1">
              <a:spcBef>
                <a:spcPct val="30000"/>
              </a:spcBef>
              <a:buNone/>
            </a:pPr>
            <a:r>
              <a:rPr lang="en-US" sz="1600" smtClean="0"/>
              <a:t>The password used in the Packet Tracer activities in this chapter is: PT_ccna5</a:t>
            </a:r>
            <a:endParaRPr lang="en-US" sz="1600" dirty="0">
              <a:solidFill>
                <a:srgbClr val="00B0F0"/>
              </a:solidFill>
            </a:endParaRPr>
          </a:p>
        </p:txBody>
      </p:sp>
    </p:spTree>
    <p:extLst>
      <p:ext uri="{BB962C8B-B14F-4D97-AF65-F5344CB8AC3E}">
        <p14:creationId xmlns:p14="http://schemas.microsoft.com/office/powerpoint/2010/main" val="2187002195"/>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97151" y="347241"/>
            <a:ext cx="8145462" cy="651038"/>
          </a:xfrm>
        </p:spPr>
        <p:txBody>
          <a:bodyPr>
            <a:normAutofit/>
          </a:bodyPr>
          <a:lstStyle/>
          <a:p>
            <a:pPr eaLnBrk="1" hangingPunct="1"/>
            <a:r>
              <a:rPr lang="en-US" smtClean="0"/>
              <a:t>Chapter 7: Activities (cont.)</a:t>
            </a:r>
            <a:endParaRPr lang="en-US" dirty="0"/>
          </a:p>
        </p:txBody>
      </p:sp>
      <p:sp>
        <p:nvSpPr>
          <p:cNvPr id="6147" name="Rectangle 34"/>
          <p:cNvSpPr>
            <a:spLocks noGrp="1" noChangeArrowheads="1"/>
          </p:cNvSpPr>
          <p:nvPr>
            <p:ph type="body" idx="4294967295"/>
          </p:nvPr>
        </p:nvSpPr>
        <p:spPr>
          <a:xfrm>
            <a:off x="497150" y="940217"/>
            <a:ext cx="7940675" cy="496923"/>
          </a:xfrm>
        </p:spPr>
        <p:txBody>
          <a:bodyPr>
            <a:normAutofit/>
          </a:bodyPr>
          <a:lstStyle/>
          <a:p>
            <a:pPr marL="0" indent="0" eaLnBrk="1" hangingPunct="1">
              <a:spcBef>
                <a:spcPct val="30000"/>
              </a:spcBef>
              <a:buNone/>
            </a:pPr>
            <a:r>
              <a:rPr lang="en-US" sz="2000" smtClean="0"/>
              <a:t>What activities are associated with this chapter?</a:t>
            </a:r>
          </a:p>
          <a:p>
            <a:pPr marL="0" indent="0" eaLnBrk="1" hangingPunct="1">
              <a:spcBef>
                <a:spcPct val="30000"/>
              </a:spcBef>
              <a:buNone/>
            </a:pPr>
            <a:endParaRPr lang="en-US" sz="2000" smtClean="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1445748785"/>
              </p:ext>
            </p:extLst>
          </p:nvPr>
        </p:nvGraphicFramePr>
        <p:xfrm>
          <a:off x="351322" y="1322824"/>
          <a:ext cx="8393230" cy="2067415"/>
        </p:xfrm>
        <a:graphic>
          <a:graphicData uri="http://schemas.openxmlformats.org/drawingml/2006/table">
            <a:tbl>
              <a:tblPr firstRow="1" bandRow="1">
                <a:tableStyleId>{5C22544A-7EE6-4342-B048-85BDC9FD1C3A}</a:tableStyleId>
              </a:tblPr>
              <a:tblGrid>
                <a:gridCol w="912772">
                  <a:extLst>
                    <a:ext uri="{9D8B030D-6E8A-4147-A177-3AD203B41FA5}">
                      <a16:colId xmlns:a16="http://schemas.microsoft.com/office/drawing/2014/main" val="20000"/>
                    </a:ext>
                  </a:extLst>
                </a:gridCol>
                <a:gridCol w="1479106">
                  <a:extLst>
                    <a:ext uri="{9D8B030D-6E8A-4147-A177-3AD203B41FA5}">
                      <a16:colId xmlns:a16="http://schemas.microsoft.com/office/drawing/2014/main" val="20001"/>
                    </a:ext>
                  </a:extLst>
                </a:gridCol>
                <a:gridCol w="4271211">
                  <a:extLst>
                    <a:ext uri="{9D8B030D-6E8A-4147-A177-3AD203B41FA5}">
                      <a16:colId xmlns:a16="http://schemas.microsoft.com/office/drawing/2014/main" val="20002"/>
                    </a:ext>
                  </a:extLst>
                </a:gridCol>
                <a:gridCol w="1730141">
                  <a:extLst>
                    <a:ext uri="{9D8B030D-6E8A-4147-A177-3AD203B41FA5}">
                      <a16:colId xmlns:a16="http://schemas.microsoft.com/office/drawing/2014/main" val="898358101"/>
                    </a:ext>
                  </a:extLst>
                </a:gridCol>
              </a:tblGrid>
              <a:tr h="427470">
                <a:tc>
                  <a:txBody>
                    <a:bodyPr/>
                    <a:lstStyle/>
                    <a:p>
                      <a:pPr algn="ctr"/>
                      <a:r>
                        <a:rPr lang="en-US" sz="1200" dirty="0"/>
                        <a:t>Page #</a:t>
                      </a:r>
                    </a:p>
                  </a:txBody>
                  <a:tcPr anchor="ctr"/>
                </a:tc>
                <a:tc>
                  <a:txBody>
                    <a:bodyPr/>
                    <a:lstStyle/>
                    <a:p>
                      <a:pPr algn="ctr"/>
                      <a:r>
                        <a:rPr lang="en-US" sz="1200" dirty="0"/>
                        <a:t>Activity Type</a:t>
                      </a:r>
                    </a:p>
                  </a:txBody>
                  <a:tcPr anchor="ctr"/>
                </a:tc>
                <a:tc>
                  <a:txBody>
                    <a:bodyPr/>
                    <a:lstStyle/>
                    <a:p>
                      <a:pPr algn="ctr"/>
                      <a:r>
                        <a:rPr lang="en-US" sz="1200" dirty="0"/>
                        <a:t>Activity Name</a:t>
                      </a:r>
                    </a:p>
                  </a:txBody>
                  <a:tcPr anchor="ctr"/>
                </a:tc>
                <a:tc>
                  <a:txBody>
                    <a:bodyPr/>
                    <a:lstStyle/>
                    <a:p>
                      <a:pPr algn="ctr"/>
                      <a:r>
                        <a:rPr lang="en-US" sz="1200" dirty="0"/>
                        <a:t>Optional?</a:t>
                      </a:r>
                    </a:p>
                  </a:txBody>
                  <a:tcPr anchor="ctr"/>
                </a:tc>
                <a:extLst>
                  <a:ext uri="{0D108BD9-81ED-4DB2-BD59-A6C34878D82A}">
                    <a16:rowId xmlns:a16="http://schemas.microsoft.com/office/drawing/2014/main" val="10000"/>
                  </a:ext>
                </a:extLst>
              </a:tr>
              <a:tr h="327989">
                <a:tc>
                  <a:txBody>
                    <a:bodyPr/>
                    <a:lstStyle/>
                    <a:p>
                      <a:pPr algn="ctr"/>
                      <a:r>
                        <a:rPr lang="en-US" sz="1400" dirty="0">
                          <a:solidFill>
                            <a:schemeClr val="tx1"/>
                          </a:solidFill>
                        </a:rPr>
                        <a:t>7.2.3.5</a:t>
                      </a:r>
                    </a:p>
                  </a:txBody>
                  <a:tcPr/>
                </a:tc>
                <a:tc>
                  <a:txBody>
                    <a:bodyPr/>
                    <a:lstStyle/>
                    <a:p>
                      <a:pPr algn="ctr"/>
                      <a:r>
                        <a:rPr lang="en-US" sz="1400" dirty="0">
                          <a:solidFill>
                            <a:schemeClr val="tx1"/>
                          </a:solidFill>
                        </a:rPr>
                        <a:t>Packet</a:t>
                      </a:r>
                      <a:r>
                        <a:rPr lang="en-US" sz="1400" baseline="0" dirty="0">
                          <a:solidFill>
                            <a:schemeClr val="tx1"/>
                          </a:solidFill>
                        </a:rPr>
                        <a:t> Tracer</a:t>
                      </a:r>
                      <a:endParaRPr lang="en-US" sz="1400" dirty="0">
                        <a:solidFill>
                          <a:schemeClr val="tx1"/>
                        </a:solidFill>
                      </a:endParaRPr>
                    </a:p>
                  </a:txBody>
                  <a:tcPr/>
                </a:tc>
                <a:tc>
                  <a:txBody>
                    <a:bodyPr/>
                    <a:lstStyle/>
                    <a:p>
                      <a:r>
                        <a:rPr lang="en-US" sz="1400" dirty="0">
                          <a:solidFill>
                            <a:schemeClr val="tx1"/>
                          </a:solidFill>
                        </a:rPr>
                        <a:t>Troubleshooting</a:t>
                      </a:r>
                      <a:r>
                        <a:rPr lang="en-US" sz="1400" baseline="0" dirty="0">
                          <a:solidFill>
                            <a:schemeClr val="tx1"/>
                          </a:solidFill>
                        </a:rPr>
                        <a:t> EIGRP for IPv4</a:t>
                      </a:r>
                      <a:endParaRPr lang="en-US" sz="1400" dirty="0">
                        <a:solidFill>
                          <a:schemeClr val="tx1"/>
                        </a:solidFill>
                      </a:endParaRP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10"/>
                  </a:ext>
                </a:extLst>
              </a:tr>
              <a:tr h="327989">
                <a:tc>
                  <a:txBody>
                    <a:bodyPr/>
                    <a:lstStyle/>
                    <a:p>
                      <a:pPr algn="ctr"/>
                      <a:r>
                        <a:rPr lang="en-US" sz="1400" dirty="0">
                          <a:solidFill>
                            <a:schemeClr val="tx1"/>
                          </a:solidFill>
                        </a:rPr>
                        <a:t>7.2.3.6</a:t>
                      </a:r>
                    </a:p>
                  </a:txBody>
                  <a:tcPr/>
                </a:tc>
                <a:tc>
                  <a:txBody>
                    <a:bodyPr/>
                    <a:lstStyle/>
                    <a:p>
                      <a:pPr algn="ctr"/>
                      <a:r>
                        <a:rPr lang="en-US" sz="1400" dirty="0">
                          <a:solidFill>
                            <a:schemeClr val="tx1"/>
                          </a:solidFill>
                        </a:rPr>
                        <a:t>Lab</a:t>
                      </a:r>
                    </a:p>
                  </a:txBody>
                  <a:tcPr/>
                </a:tc>
                <a:tc>
                  <a:txBody>
                    <a:bodyPr/>
                    <a:lstStyle/>
                    <a:p>
                      <a:r>
                        <a:rPr lang="en-US" sz="1400" dirty="0">
                          <a:solidFill>
                            <a:schemeClr val="tx1"/>
                          </a:solidFill>
                        </a:rPr>
                        <a:t>Troubleshooting</a:t>
                      </a:r>
                      <a:r>
                        <a:rPr lang="en-US" sz="1400" baseline="0" dirty="0">
                          <a:solidFill>
                            <a:schemeClr val="tx1"/>
                          </a:solidFill>
                        </a:rPr>
                        <a:t> Basic EIGRP for IPv4 and IPv6</a:t>
                      </a:r>
                      <a:endParaRPr lang="en-US" sz="1400" dirty="0">
                        <a:solidFill>
                          <a:schemeClr val="tx1"/>
                        </a:solidFill>
                      </a:endParaRP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11"/>
                  </a:ext>
                </a:extLst>
              </a:tr>
              <a:tr h="327989">
                <a:tc>
                  <a:txBody>
                    <a:bodyPr/>
                    <a:lstStyle/>
                    <a:p>
                      <a:pPr algn="ctr"/>
                      <a:r>
                        <a:rPr lang="en-US" sz="1400" dirty="0">
                          <a:solidFill>
                            <a:schemeClr val="tx1"/>
                          </a:solidFill>
                        </a:rPr>
                        <a:t>7.2.3.7</a:t>
                      </a:r>
                    </a:p>
                  </a:txBody>
                  <a:tcPr/>
                </a:tc>
                <a:tc>
                  <a:txBody>
                    <a:bodyPr/>
                    <a:lstStyle/>
                    <a:p>
                      <a:pPr algn="ctr"/>
                      <a:r>
                        <a:rPr lang="en-US" sz="1400" dirty="0">
                          <a:solidFill>
                            <a:schemeClr val="tx1"/>
                          </a:solidFill>
                        </a:rPr>
                        <a:t>Lab</a:t>
                      </a:r>
                    </a:p>
                  </a:txBody>
                  <a:tcPr/>
                </a:tc>
                <a:tc>
                  <a:txBody>
                    <a:bodyPr/>
                    <a:lstStyle/>
                    <a:p>
                      <a:r>
                        <a:rPr lang="en-US" sz="1400" dirty="0">
                          <a:solidFill>
                            <a:schemeClr val="tx1"/>
                          </a:solidFill>
                        </a:rPr>
                        <a:t>Troubleshooting Advanced EIGRP</a:t>
                      </a:r>
                    </a:p>
                  </a:txBody>
                  <a:tcPr/>
                </a:tc>
                <a:tc>
                  <a:txBody>
                    <a:bodyPr/>
                    <a:lstStyle/>
                    <a:p>
                      <a:r>
                        <a:rPr lang="en-US" sz="1400" dirty="0">
                          <a:solidFill>
                            <a:schemeClr val="tx1"/>
                          </a:solidFill>
                        </a:rPr>
                        <a:t>Recommended</a:t>
                      </a:r>
                    </a:p>
                  </a:txBody>
                  <a:tcPr/>
                </a:tc>
                <a:extLst>
                  <a:ext uri="{0D108BD9-81ED-4DB2-BD59-A6C34878D82A}">
                    <a16:rowId xmlns:a16="http://schemas.microsoft.com/office/drawing/2014/main" val="10012"/>
                  </a:ext>
                </a:extLst>
              </a:tr>
              <a:tr h="327989">
                <a:tc>
                  <a:txBody>
                    <a:bodyPr/>
                    <a:lstStyle/>
                    <a:p>
                      <a:pPr algn="ctr"/>
                      <a:r>
                        <a:rPr lang="en-US" sz="1400" dirty="0">
                          <a:solidFill>
                            <a:schemeClr val="tx1"/>
                          </a:solidFill>
                        </a:rPr>
                        <a:t>7.3.1.1</a:t>
                      </a:r>
                    </a:p>
                  </a:txBody>
                  <a:tcPr/>
                </a:tc>
                <a:tc>
                  <a:txBody>
                    <a:bodyPr/>
                    <a:lstStyle/>
                    <a:p>
                      <a:pPr algn="ctr"/>
                      <a:r>
                        <a:rPr lang="en-US" sz="1400" dirty="0">
                          <a:solidFill>
                            <a:schemeClr val="tx1"/>
                          </a:solidFill>
                        </a:rPr>
                        <a:t>Class Activity</a:t>
                      </a:r>
                    </a:p>
                  </a:txBody>
                  <a:tcPr/>
                </a:tc>
                <a:tc>
                  <a:txBody>
                    <a:bodyPr/>
                    <a:lstStyle/>
                    <a:p>
                      <a:r>
                        <a:rPr lang="en-US" sz="1400" dirty="0">
                          <a:solidFill>
                            <a:schemeClr val="tx1"/>
                          </a:solidFill>
                        </a:rPr>
                        <a:t>Tuning EIGRP</a:t>
                      </a: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13"/>
                  </a:ext>
                </a:extLst>
              </a:tr>
              <a:tr h="327989">
                <a:tc>
                  <a:txBody>
                    <a:bodyPr/>
                    <a:lstStyle/>
                    <a:p>
                      <a:pPr algn="ctr"/>
                      <a:r>
                        <a:rPr lang="en-US" sz="1400" dirty="0">
                          <a:solidFill>
                            <a:schemeClr val="tx1"/>
                          </a:solidFill>
                        </a:rPr>
                        <a:t>7.3.1.2</a:t>
                      </a:r>
                    </a:p>
                  </a:txBody>
                  <a:tcPr/>
                </a:tc>
                <a:tc>
                  <a:txBody>
                    <a:bodyPr/>
                    <a:lstStyle/>
                    <a:p>
                      <a:pPr algn="ctr"/>
                      <a:r>
                        <a:rPr lang="en-US" sz="1400" dirty="0">
                          <a:solidFill>
                            <a:schemeClr val="tx1"/>
                          </a:solidFill>
                        </a:rPr>
                        <a:t>Packet Tracer</a:t>
                      </a:r>
                    </a:p>
                  </a:txBody>
                  <a:tcPr/>
                </a:tc>
                <a:tc>
                  <a:txBody>
                    <a:bodyPr/>
                    <a:lstStyle/>
                    <a:p>
                      <a:r>
                        <a:rPr lang="en-US" sz="1400" dirty="0">
                          <a:solidFill>
                            <a:schemeClr val="tx1"/>
                          </a:solidFill>
                        </a:rPr>
                        <a:t>Skills Integration</a:t>
                      </a:r>
                      <a:r>
                        <a:rPr lang="en-US" sz="1400" baseline="0" dirty="0">
                          <a:solidFill>
                            <a:schemeClr val="tx1"/>
                          </a:solidFill>
                        </a:rPr>
                        <a:t> Challenge</a:t>
                      </a:r>
                      <a:endParaRPr lang="en-US" sz="1400" dirty="0">
                        <a:solidFill>
                          <a:schemeClr val="tx1"/>
                        </a:solidFill>
                      </a:endParaRPr>
                    </a:p>
                  </a:txBody>
                  <a:tcPr/>
                </a:tc>
                <a:tc>
                  <a:txBody>
                    <a:bodyPr/>
                    <a:lstStyle/>
                    <a:p>
                      <a:r>
                        <a:rPr lang="en-US" sz="1400" dirty="0">
                          <a:solidFill>
                            <a:schemeClr val="tx1"/>
                          </a:solidFill>
                        </a:rPr>
                        <a:t>Optional</a:t>
                      </a:r>
                    </a:p>
                  </a:txBody>
                  <a:tcPr/>
                </a:tc>
                <a:extLst>
                  <a:ext uri="{0D108BD9-81ED-4DB2-BD59-A6C34878D82A}">
                    <a16:rowId xmlns:a16="http://schemas.microsoft.com/office/drawing/2014/main" val="10014"/>
                  </a:ext>
                </a:extLst>
              </a:tr>
            </a:tbl>
          </a:graphicData>
        </a:graphic>
      </p:graphicFrame>
      <p:sp>
        <p:nvSpPr>
          <p:cNvPr id="7" name="Rectangle 6"/>
          <p:cNvSpPr/>
          <p:nvPr/>
        </p:nvSpPr>
        <p:spPr>
          <a:xfrm>
            <a:off x="394756" y="6261307"/>
            <a:ext cx="8145462" cy="313932"/>
          </a:xfrm>
          <a:prstGeom prst="rect">
            <a:avLst/>
          </a:prstGeom>
        </p:spPr>
        <p:txBody>
          <a:bodyPr wrap="square">
            <a:normAutofit/>
          </a:bodyPr>
          <a:lstStyle/>
          <a:p>
            <a:pPr marL="0" indent="0" algn="l" eaLnBrk="1" hangingPunct="1">
              <a:spcBef>
                <a:spcPct val="30000"/>
              </a:spcBef>
              <a:buNone/>
            </a:pPr>
            <a:r>
              <a:rPr lang="en-US" sz="1600" smtClean="0"/>
              <a:t>The password used in the Packet Tracer activities in this chapter is: PT_ccna5</a:t>
            </a:r>
            <a:endParaRPr lang="en-US" sz="1600" dirty="0">
              <a:solidFill>
                <a:srgbClr val="00B0F0"/>
              </a:solidFill>
            </a:endParaRPr>
          </a:p>
        </p:txBody>
      </p:sp>
    </p:spTree>
    <p:extLst>
      <p:ext uri="{BB962C8B-B14F-4D97-AF65-F5344CB8AC3E}">
        <p14:creationId xmlns:p14="http://schemas.microsoft.com/office/powerpoint/2010/main" val="3577021998"/>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543719" y="334297"/>
            <a:ext cx="8145462" cy="838200"/>
          </a:xfrm>
        </p:spPr>
        <p:txBody>
          <a:bodyPr>
            <a:normAutofit/>
          </a:bodyPr>
          <a:lstStyle/>
          <a:p>
            <a:pPr eaLnBrk="1" hangingPunct="1"/>
            <a:r>
              <a:rPr lang="en-US" smtClean="0"/>
              <a:t>Chapter 7: Assessment</a:t>
            </a:r>
            <a:endParaRPr lang="en-US" dirty="0"/>
          </a:p>
        </p:txBody>
      </p:sp>
      <p:sp>
        <p:nvSpPr>
          <p:cNvPr id="7171" name="Rectangle 34"/>
          <p:cNvSpPr>
            <a:spLocks noGrp="1" noChangeArrowheads="1"/>
          </p:cNvSpPr>
          <p:nvPr>
            <p:ph type="body" idx="4294967295"/>
          </p:nvPr>
        </p:nvSpPr>
        <p:spPr>
          <a:xfrm>
            <a:off x="543719" y="1289050"/>
            <a:ext cx="7940675" cy="3571875"/>
          </a:xfrm>
        </p:spPr>
        <p:txBody>
          <a:bodyPr>
            <a:normAutofit/>
          </a:bodyPr>
          <a:lstStyle/>
          <a:p>
            <a:pPr eaLnBrk="1" hangingPunct="1">
              <a:spcBef>
                <a:spcPct val="30000"/>
              </a:spcBef>
            </a:pPr>
            <a:r>
              <a:rPr lang="en-US" sz="2000" smtClean="0"/>
              <a:t>Students should complete Chapter 7, “Assessment” after completing Chapter 7.</a:t>
            </a:r>
          </a:p>
          <a:p>
            <a:pPr eaLnBrk="1" hangingPunct="1">
              <a:spcBef>
                <a:spcPct val="30000"/>
              </a:spcBef>
            </a:pPr>
            <a:r>
              <a:rPr lang="en-US" sz="2000" smtClean="0"/>
              <a:t>Quizzes, labs, Packet Tracers and other activities can be used to informally assess student progress.</a:t>
            </a:r>
            <a:endParaRPr lang="en-US" sz="2000" dirty="0"/>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type="body" idx="4294967295"/>
          </p:nvPr>
        </p:nvSpPr>
        <p:spPr>
          <a:xfrm>
            <a:off x="450851" y="1235012"/>
            <a:ext cx="7940675" cy="4906537"/>
          </a:xfrm>
        </p:spPr>
        <p:txBody>
          <a:bodyPr>
            <a:normAutofit/>
          </a:bodyPr>
          <a:lstStyle/>
          <a:p>
            <a:pPr marL="0" indent="0" eaLnBrk="1" hangingPunct="1">
              <a:lnSpc>
                <a:spcPct val="85000"/>
              </a:lnSpc>
              <a:spcBef>
                <a:spcPct val="30000"/>
              </a:spcBef>
              <a:buNone/>
            </a:pPr>
            <a:r>
              <a:rPr lang="en-US" sz="2000" smtClean="0"/>
              <a:t>Prior to teaching Chapter 7, the instructor should:</a:t>
            </a:r>
          </a:p>
          <a:p>
            <a:pPr marL="0" indent="0" eaLnBrk="1" hangingPunct="1">
              <a:lnSpc>
                <a:spcPct val="85000"/>
              </a:lnSpc>
              <a:spcBef>
                <a:spcPct val="30000"/>
              </a:spcBef>
              <a:buNone/>
            </a:pPr>
            <a:r>
              <a:rPr lang="en-US" sz="2000" smtClean="0"/>
              <a:t>Complete Chapter 7, “Assessment.”</a:t>
            </a:r>
          </a:p>
          <a:p>
            <a:pPr marL="0" indent="0" eaLnBrk="1" hangingPunct="1">
              <a:lnSpc>
                <a:spcPct val="85000"/>
              </a:lnSpc>
              <a:spcBef>
                <a:spcPct val="30000"/>
              </a:spcBef>
              <a:buNone/>
            </a:pPr>
            <a:r>
              <a:rPr lang="en-US" sz="2000" smtClean="0"/>
              <a:t>Ensure that this chapter becomes as hands-on as possible.</a:t>
            </a:r>
          </a:p>
          <a:p>
            <a:pPr marL="0" indent="0" eaLnBrk="1" hangingPunct="1">
              <a:lnSpc>
                <a:spcPct val="85000"/>
              </a:lnSpc>
              <a:spcBef>
                <a:spcPct val="30000"/>
              </a:spcBef>
              <a:buNone/>
            </a:pPr>
            <a:r>
              <a:rPr lang="en-US" sz="2000" smtClean="0"/>
              <a:t>Stress that the goal of this chapter is to make EIGRP run more efficiently.</a:t>
            </a:r>
          </a:p>
          <a:p>
            <a:pPr marL="0" indent="0" eaLnBrk="1" hangingPunct="1">
              <a:lnSpc>
                <a:spcPct val="85000"/>
              </a:lnSpc>
              <a:spcBef>
                <a:spcPct val="30000"/>
              </a:spcBef>
              <a:buNone/>
            </a:pPr>
            <a:r>
              <a:rPr lang="en-US" sz="2000" smtClean="0"/>
              <a:t>Demonstrate how routing issues with EIGRP can occur by using autosummarization with a discontinuous network.</a:t>
            </a:r>
          </a:p>
          <a:p>
            <a:pPr marL="0" indent="0" eaLnBrk="1" hangingPunct="1">
              <a:lnSpc>
                <a:spcPct val="85000"/>
              </a:lnSpc>
              <a:spcBef>
                <a:spcPct val="30000"/>
              </a:spcBef>
              <a:buNone/>
            </a:pPr>
            <a:r>
              <a:rPr lang="en-US" sz="2000" smtClean="0"/>
              <a:t>Show the Null0 interface in a routing table when using autosummarization.</a:t>
            </a:r>
          </a:p>
          <a:p>
            <a:pPr marL="0" indent="0" eaLnBrk="1" hangingPunct="1">
              <a:lnSpc>
                <a:spcPct val="85000"/>
              </a:lnSpc>
              <a:spcBef>
                <a:spcPct val="30000"/>
              </a:spcBef>
              <a:buNone/>
            </a:pPr>
            <a:r>
              <a:rPr lang="en-US" sz="2000" smtClean="0"/>
              <a:t>Demonstrate the effect on routing when load balancing with EIGRP.</a:t>
            </a:r>
          </a:p>
          <a:p>
            <a:pPr marL="0" indent="0" eaLnBrk="1" hangingPunct="1">
              <a:lnSpc>
                <a:spcPct val="85000"/>
              </a:lnSpc>
              <a:spcBef>
                <a:spcPct val="30000"/>
              </a:spcBef>
              <a:buNone/>
            </a:pPr>
            <a:r>
              <a:rPr lang="en-US" sz="2000" smtClean="0"/>
              <a:t>Demonstrate what can happen if a passive-interface command is issued on the wrong interface.</a:t>
            </a:r>
          </a:p>
          <a:p>
            <a:pPr marL="0" indent="0" eaLnBrk="1" hangingPunct="1">
              <a:lnSpc>
                <a:spcPct val="85000"/>
              </a:lnSpc>
              <a:spcBef>
                <a:spcPct val="30000"/>
              </a:spcBef>
              <a:buNone/>
            </a:pPr>
            <a:endParaRPr lang="en-US" sz="2000" smtClean="0"/>
          </a:p>
          <a:p>
            <a:pPr marL="0" indent="0" eaLnBrk="1" hangingPunct="1">
              <a:lnSpc>
                <a:spcPct val="85000"/>
              </a:lnSpc>
              <a:spcBef>
                <a:spcPct val="30000"/>
              </a:spcBef>
              <a:buNone/>
            </a:pPr>
            <a:endParaRPr lang="en-US" sz="2000" smtClean="0"/>
          </a:p>
          <a:p>
            <a:pPr eaLnBrk="1" hangingPunct="1">
              <a:lnSpc>
                <a:spcPct val="85000"/>
              </a:lnSpc>
              <a:spcBef>
                <a:spcPct val="30000"/>
              </a:spcBef>
            </a:pPr>
            <a:endParaRPr lang="en-US" dirty="0"/>
          </a:p>
        </p:txBody>
      </p:sp>
      <p:sp>
        <p:nvSpPr>
          <p:cNvPr id="4" name="Rectangle 33"/>
          <p:cNvSpPr txBox="1">
            <a:spLocks noChangeArrowheads="1"/>
          </p:cNvSpPr>
          <p:nvPr/>
        </p:nvSpPr>
        <p:spPr bwMode="auto">
          <a:xfrm>
            <a:off x="450851" y="373626"/>
            <a:ext cx="8145462" cy="737419"/>
          </a:xfrm>
          <a:prstGeom prst="rect">
            <a:avLst/>
          </a:prstGeom>
          <a:noFill/>
          <a:ln w="9525" algn="ctr">
            <a:noFill/>
            <a:miter lim="800000"/>
            <a:headEnd/>
            <a:tailEnd/>
          </a:ln>
        </p:spPr>
        <p:txBody>
          <a:bodyPr lIns="82124" tIns="41061" rIns="82124" bIns="41061" anchor="b">
            <a:normAutofit/>
          </a:bodyPr>
          <a:lstStyle/>
          <a:p>
            <a:pPr algn="l" defTabSz="814388">
              <a:lnSpc>
                <a:spcPct val="90000"/>
              </a:lnSpc>
              <a:defRPr/>
            </a:pPr>
            <a:r>
              <a:rPr lang="en-US" sz="3200" b="1" kern="0" smtClean="0">
                <a:solidFill>
                  <a:srgbClr val="708CA1"/>
                </a:solidFill>
                <a:latin typeface="+mj-lt"/>
                <a:ea typeface="+mj-ea"/>
                <a:cs typeface="+mj-cs"/>
              </a:rPr>
              <a:t>Chapter 7: Best Practices</a:t>
            </a:r>
            <a:endParaRPr lang="en-US" sz="3200" b="1" kern="0" dirty="0">
              <a:solidFill>
                <a:srgbClr val="708CA1"/>
              </a:solidFill>
              <a:latin typeface="+mj-lt"/>
              <a:ea typeface="+mj-ea"/>
              <a:cs typeface="+mj-cs"/>
            </a:endParaRPr>
          </a:p>
        </p:txBody>
      </p:sp>
    </p:spTree>
    <p:extLst>
      <p:ext uri="{BB962C8B-B14F-4D97-AF65-F5344CB8AC3E}">
        <p14:creationId xmlns:p14="http://schemas.microsoft.com/office/powerpoint/2010/main" val="280494528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488489" y="349347"/>
            <a:ext cx="8145462" cy="842815"/>
          </a:xfrm>
        </p:spPr>
        <p:txBody>
          <a:bodyPr>
            <a:normAutofit/>
          </a:bodyPr>
          <a:lstStyle/>
          <a:p>
            <a:pPr eaLnBrk="1" hangingPunct="1"/>
            <a:r>
              <a:rPr lang="en-US" smtClean="0"/>
              <a:t>Chapter 7: Additional Help</a:t>
            </a:r>
            <a:endParaRPr lang="en-US" dirty="0"/>
          </a:p>
        </p:txBody>
      </p:sp>
      <p:sp>
        <p:nvSpPr>
          <p:cNvPr id="20483" name="Rectangle 34"/>
          <p:cNvSpPr>
            <a:spLocks noGrp="1" noChangeArrowheads="1"/>
          </p:cNvSpPr>
          <p:nvPr>
            <p:ph type="body" idx="4294967295"/>
          </p:nvPr>
        </p:nvSpPr>
        <p:spPr>
          <a:xfrm>
            <a:off x="488489" y="1406013"/>
            <a:ext cx="7940675" cy="1973795"/>
          </a:xfrm>
        </p:spPr>
        <p:txBody>
          <a:bodyPr>
            <a:normAutofit/>
          </a:bodyPr>
          <a:lstStyle/>
          <a:p>
            <a:pPr eaLnBrk="1" hangingPunct="1">
              <a:lnSpc>
                <a:spcPct val="85000"/>
              </a:lnSpc>
              <a:spcBef>
                <a:spcPct val="30000"/>
              </a:spcBef>
              <a:defRPr/>
            </a:pPr>
            <a:r>
              <a:rPr lang="en-US" sz="2000" smtClean="0"/>
              <a:t>For additional help with teaching strategies, including lesson plans, analogies for difficult concepts, and discussion topics, visit the CCNA Community at community.netacad.net.</a:t>
            </a:r>
          </a:p>
          <a:p>
            <a:pPr eaLnBrk="1" hangingPunct="1">
              <a:lnSpc>
                <a:spcPct val="85000"/>
              </a:lnSpc>
              <a:spcBef>
                <a:spcPct val="30000"/>
              </a:spcBef>
              <a:defRPr/>
            </a:pPr>
            <a:r>
              <a:rPr lang="en-US" sz="2000" smtClean="0"/>
              <a:t>If you have lesson plans or resources that you would like to share, upload them to the CCNA Community in order to help other instructors.</a:t>
            </a:r>
          </a:p>
          <a:p>
            <a:pPr eaLnBrk="1" hangingPunct="1">
              <a:lnSpc>
                <a:spcPct val="85000"/>
              </a:lnSpc>
              <a:spcBef>
                <a:spcPct val="30000"/>
              </a:spcBef>
              <a:defRPr/>
            </a:pPr>
            <a:endParaRPr lang="en-US" sz="2000" dirty="0"/>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198B02FE-59AF-4313-B2FA-B9A3F3C1E378}"/>
    </a:ext>
  </a:ext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C5585B68-2BDF-41F6-9912-6E7821961829}"/>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Instructor_Supplemental_Material_Template</Template>
  <TotalTime>1729</TotalTime>
  <Pages>28</Pages>
  <Words>1838</Words>
  <Application>Microsoft Office PowerPoint</Application>
  <PresentationFormat>On-screen Show (4:3)</PresentationFormat>
  <Paragraphs>294</Paragraphs>
  <Slides>25</Slides>
  <Notes>24</Notes>
  <HiddenSlides>8</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25</vt:i4>
      </vt:variant>
    </vt:vector>
  </HeadingPairs>
  <TitlesOfParts>
    <vt:vector size="31" baseType="lpstr">
      <vt:lpstr>ＭＳ Ｐゴシック</vt:lpstr>
      <vt:lpstr>Arial</vt:lpstr>
      <vt:lpstr>Courier New</vt:lpstr>
      <vt:lpstr>Wingdings</vt:lpstr>
      <vt:lpstr>PPT-TMPLT-WHT_C</vt:lpstr>
      <vt:lpstr>NetAcad-4F_PPT-WHT_060408</vt:lpstr>
      <vt:lpstr>Instructor Materials Chapter 7: EIGRP Tuning and Troubleshooting</vt:lpstr>
      <vt:lpstr>Instructor Materials – Chapter 7 Planning Guide</vt:lpstr>
      <vt:lpstr>PowerPoint Presentation</vt:lpstr>
      <vt:lpstr>Chapter 7: Activities</vt:lpstr>
      <vt:lpstr>Chapter 7: Activities (cont.)</vt:lpstr>
      <vt:lpstr>Chapter 7: Assessment</vt:lpstr>
      <vt:lpstr>PowerPoint Presentation</vt:lpstr>
      <vt:lpstr>Chapter 7: Additional Help</vt:lpstr>
      <vt:lpstr>PowerPoint Presentation</vt:lpstr>
      <vt:lpstr>Chapter 7: EIGRP Tuning and Troubleshooting</vt:lpstr>
      <vt:lpstr>Chapter 7 - Sections &amp; Objectives</vt:lpstr>
      <vt:lpstr>7.1 Tune EIGRP</vt:lpstr>
      <vt:lpstr>Tune EIGRP Automatic Summarization</vt:lpstr>
      <vt:lpstr>Tune EIGRP Default Route Propagation</vt:lpstr>
      <vt:lpstr>Tune EIGRP Fine-tuning EIGRP Interfaces</vt:lpstr>
      <vt:lpstr>Tune EIGRP Fine-tuning EIGRP Interfaces (Cont.)</vt:lpstr>
      <vt:lpstr>7.2 Troubleshoot EIGRP</vt:lpstr>
      <vt:lpstr>Troubleshoot EIGRP Components of Troubleshooting EIGRP</vt:lpstr>
      <vt:lpstr>Troubleshoot EIGRP Troubleshoot EIGRP Neighbor Issues</vt:lpstr>
      <vt:lpstr>Troubleshoot EIGRP Troubleshoot EIGRP Routing Table Issues</vt:lpstr>
      <vt:lpstr>7.3 Chapter Summary</vt:lpstr>
      <vt:lpstr>Chapter Summary Summary</vt:lpstr>
      <vt:lpstr>Chapter Summary Summary (Cont.)</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Instructor Materials Chapter 7: EIGRP Tuning and Troubleshooting</dc:title>
  <dc:creator>Suk-yi Pennock</dc:creator>
  <cp:lastModifiedBy>Kang Liu -T (kanliu - CIIC at Cisco)</cp:lastModifiedBy>
  <cp:revision>55</cp:revision>
  <cp:lastPrinted>1999-01-27T00:54:54Z</cp:lastPrinted>
  <dcterms:created xsi:type="dcterms:W3CDTF">2016-09-14T15:04:20Z</dcterms:created>
  <dcterms:modified xsi:type="dcterms:W3CDTF">2017-06-05T18:46:57Z</dcterms:modified>
</cp:coreProperties>
</file>