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60" r:id="rId1"/>
    <p:sldMasterId id="2147483945" r:id="rId2"/>
  </p:sldMasterIdLst>
  <p:notesMasterIdLst>
    <p:notesMasterId r:id="rId42"/>
  </p:notesMasterIdLst>
  <p:handoutMasterIdLst>
    <p:handoutMasterId r:id="rId43"/>
  </p:handoutMasterIdLst>
  <p:sldIdLst>
    <p:sldId id="812" r:id="rId3"/>
    <p:sldId id="903" r:id="rId4"/>
    <p:sldId id="871" r:id="rId5"/>
    <p:sldId id="904" r:id="rId6"/>
    <p:sldId id="932" r:id="rId7"/>
    <p:sldId id="873" r:id="rId8"/>
    <p:sldId id="874" r:id="rId9"/>
    <p:sldId id="923" r:id="rId10"/>
    <p:sldId id="924" r:id="rId11"/>
    <p:sldId id="875" r:id="rId12"/>
    <p:sldId id="877" r:id="rId13"/>
    <p:sldId id="500" r:id="rId14"/>
    <p:sldId id="786" r:id="rId15"/>
    <p:sldId id="791" r:id="rId16"/>
    <p:sldId id="906" r:id="rId17"/>
    <p:sldId id="925" r:id="rId18"/>
    <p:sldId id="910" r:id="rId19"/>
    <p:sldId id="911" r:id="rId20"/>
    <p:sldId id="908" r:id="rId21"/>
    <p:sldId id="909" r:id="rId22"/>
    <p:sldId id="926" r:id="rId23"/>
    <p:sldId id="914" r:id="rId24"/>
    <p:sldId id="912" r:id="rId25"/>
    <p:sldId id="915" r:id="rId26"/>
    <p:sldId id="916" r:id="rId27"/>
    <p:sldId id="927" r:id="rId28"/>
    <p:sldId id="917" r:id="rId29"/>
    <p:sldId id="928" r:id="rId30"/>
    <p:sldId id="918" r:id="rId31"/>
    <p:sldId id="913" r:id="rId32"/>
    <p:sldId id="919" r:id="rId33"/>
    <p:sldId id="920" r:id="rId34"/>
    <p:sldId id="930" r:id="rId35"/>
    <p:sldId id="921" r:id="rId36"/>
    <p:sldId id="882" r:id="rId37"/>
    <p:sldId id="929" r:id="rId38"/>
    <p:sldId id="931" r:id="rId39"/>
    <p:sldId id="884" r:id="rId40"/>
    <p:sldId id="885" r:id="rId41"/>
  </p:sldIdLst>
  <p:sldSz cx="9144000" cy="6858000" type="screen4x3"/>
  <p:notesSz cx="7010400" cy="9296400"/>
  <p:defaultTextStyle>
    <a:defPPr>
      <a:defRPr lang="en-US"/>
    </a:defPPr>
    <a:lvl1pPr algn="ctr" rtl="0" eaLnBrk="0" fontAlgn="base" hangingPunct="0">
      <a:lnSpc>
        <a:spcPct val="90000"/>
      </a:lnSpc>
      <a:spcBef>
        <a:spcPct val="0"/>
      </a:spcBef>
      <a:spcAft>
        <a:spcPct val="0"/>
      </a:spcAft>
      <a:defRPr sz="2400" kern="1200">
        <a:solidFill>
          <a:schemeClr val="tx1"/>
        </a:solidFill>
        <a:latin typeface="Arial" charset="0"/>
        <a:ea typeface="ＭＳ Ｐゴシック" charset="0"/>
        <a:cs typeface="ＭＳ Ｐゴシック" charset="0"/>
      </a:defRPr>
    </a:lvl1pPr>
    <a:lvl2pPr marL="457200" algn="ctr" rtl="0" eaLnBrk="0" fontAlgn="base" hangingPunct="0">
      <a:lnSpc>
        <a:spcPct val="90000"/>
      </a:lnSpc>
      <a:spcBef>
        <a:spcPct val="0"/>
      </a:spcBef>
      <a:spcAft>
        <a:spcPct val="0"/>
      </a:spcAft>
      <a:defRPr sz="2400" kern="1200">
        <a:solidFill>
          <a:schemeClr val="tx1"/>
        </a:solidFill>
        <a:latin typeface="Arial" charset="0"/>
        <a:ea typeface="ＭＳ Ｐゴシック" charset="0"/>
        <a:cs typeface="ＭＳ Ｐゴシック" charset="0"/>
      </a:defRPr>
    </a:lvl2pPr>
    <a:lvl3pPr marL="914400" algn="ctr" rtl="0" eaLnBrk="0" fontAlgn="base" hangingPunct="0">
      <a:lnSpc>
        <a:spcPct val="90000"/>
      </a:lnSpc>
      <a:spcBef>
        <a:spcPct val="0"/>
      </a:spcBef>
      <a:spcAft>
        <a:spcPct val="0"/>
      </a:spcAft>
      <a:defRPr sz="2400" kern="1200">
        <a:solidFill>
          <a:schemeClr val="tx1"/>
        </a:solidFill>
        <a:latin typeface="Arial" charset="0"/>
        <a:ea typeface="ＭＳ Ｐゴシック" charset="0"/>
        <a:cs typeface="ＭＳ Ｐゴシック" charset="0"/>
      </a:defRPr>
    </a:lvl3pPr>
    <a:lvl4pPr marL="1371600" algn="ctr" rtl="0" eaLnBrk="0" fontAlgn="base" hangingPunct="0">
      <a:lnSpc>
        <a:spcPct val="90000"/>
      </a:lnSpc>
      <a:spcBef>
        <a:spcPct val="0"/>
      </a:spcBef>
      <a:spcAft>
        <a:spcPct val="0"/>
      </a:spcAft>
      <a:defRPr sz="2400" kern="1200">
        <a:solidFill>
          <a:schemeClr val="tx1"/>
        </a:solidFill>
        <a:latin typeface="Arial" charset="0"/>
        <a:ea typeface="ＭＳ Ｐゴシック" charset="0"/>
        <a:cs typeface="ＭＳ Ｐゴシック" charset="0"/>
      </a:defRPr>
    </a:lvl4pPr>
    <a:lvl5pPr marL="1828800" algn="ctr" rtl="0" eaLnBrk="0" fontAlgn="base" hangingPunct="0">
      <a:lnSpc>
        <a:spcPct val="90000"/>
      </a:lnSpc>
      <a:spcBef>
        <a:spcPct val="0"/>
      </a:spcBef>
      <a:spcAft>
        <a:spcPct val="0"/>
      </a:spcAft>
      <a:defRPr sz="2400" kern="1200">
        <a:solidFill>
          <a:schemeClr val="tx1"/>
        </a:solidFill>
        <a:latin typeface="Arial" charset="0"/>
        <a:ea typeface="ＭＳ Ｐゴシック" charset="0"/>
        <a:cs typeface="ＭＳ Ｐゴシック" charset="0"/>
      </a:defRPr>
    </a:lvl5pPr>
    <a:lvl6pPr marL="2286000" algn="l" defTabSz="457200" rtl="0" eaLnBrk="1" latinLnBrk="0" hangingPunct="1">
      <a:defRPr sz="2400" kern="1200">
        <a:solidFill>
          <a:schemeClr val="tx1"/>
        </a:solidFill>
        <a:latin typeface="Arial" charset="0"/>
        <a:ea typeface="ＭＳ Ｐゴシック" charset="0"/>
        <a:cs typeface="ＭＳ Ｐゴシック" charset="0"/>
      </a:defRPr>
    </a:lvl6pPr>
    <a:lvl7pPr marL="2743200" algn="l" defTabSz="457200" rtl="0" eaLnBrk="1" latinLnBrk="0" hangingPunct="1">
      <a:defRPr sz="2400" kern="1200">
        <a:solidFill>
          <a:schemeClr val="tx1"/>
        </a:solidFill>
        <a:latin typeface="Arial" charset="0"/>
        <a:ea typeface="ＭＳ Ｐゴシック" charset="0"/>
        <a:cs typeface="ＭＳ Ｐゴシック" charset="0"/>
      </a:defRPr>
    </a:lvl7pPr>
    <a:lvl8pPr marL="3200400" algn="l" defTabSz="457200" rtl="0" eaLnBrk="1" latinLnBrk="0" hangingPunct="1">
      <a:defRPr sz="2400" kern="1200">
        <a:solidFill>
          <a:schemeClr val="tx1"/>
        </a:solidFill>
        <a:latin typeface="Arial" charset="0"/>
        <a:ea typeface="ＭＳ Ｐゴシック" charset="0"/>
        <a:cs typeface="ＭＳ Ｐゴシック" charset="0"/>
      </a:defRPr>
    </a:lvl8pPr>
    <a:lvl9pPr marL="3657600" algn="l" defTabSz="457200" rtl="0" eaLnBrk="1" latinLnBrk="0" hangingPunct="1">
      <a:defRPr sz="2400" kern="1200">
        <a:solidFill>
          <a:schemeClr val="tx1"/>
        </a:solidFill>
        <a:latin typeface="Arial" charset="0"/>
        <a:ea typeface="ＭＳ Ｐゴシック" charset="0"/>
        <a:cs typeface="ＭＳ Ｐゴシック"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Jane Gibbons" initials="JG" lastIdx="12" clrIdx="0"/>
  <p:cmAuthor id="1" name="Rodrigo Floriano" initials="RF" lastIdx="2"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0C0C4"/>
    <a:srgbClr val="678DC5"/>
    <a:srgbClr val="3E67A4"/>
    <a:srgbClr val="3E8DC5"/>
    <a:srgbClr val="5F5F65"/>
    <a:srgbClr val="7E7E86"/>
    <a:srgbClr val="FFFFFF"/>
    <a:srgbClr val="8E8E95"/>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0000" autoAdjust="0"/>
    <p:restoredTop sz="89277" autoAdjust="0"/>
  </p:normalViewPr>
  <p:slideViewPr>
    <p:cSldViewPr snapToGrid="0">
      <p:cViewPr varScale="1">
        <p:scale>
          <a:sx n="76" d="100"/>
          <a:sy n="76" d="100"/>
        </p:scale>
        <p:origin x="1445" y="36"/>
      </p:cViewPr>
      <p:guideLst>
        <p:guide orient="horz" pos="2160"/>
        <p:guide pos="2880"/>
      </p:guideLst>
    </p:cSldViewPr>
  </p:slideViewPr>
  <p:outlineViewPr>
    <p:cViewPr>
      <p:scale>
        <a:sx n="33" d="100"/>
        <a:sy n="33" d="100"/>
      </p:scale>
      <p:origin x="0" y="5022"/>
    </p:cViewPr>
    <p:sldLst>
      <p:sld r:id="rId1" collapse="1"/>
      <p:sld r:id="rId2" collapse="1"/>
      <p:sld r:id="rId3" collapse="1"/>
      <p:sld r:id="rId4" collapse="1"/>
      <p:sld r:id="rId5" collapse="1"/>
      <p:sld r:id="rId6" collapse="1"/>
      <p:sld r:id="rId7" collapse="1"/>
      <p:sld r:id="rId8" collapse="1"/>
      <p:sld r:id="rId9" collapse="1"/>
      <p:sld r:id="rId10" collapse="1"/>
      <p:sld r:id="rId11" collapse="1"/>
      <p:sld r:id="rId12" collapse="1"/>
      <p:sld r:id="rId13" collapse="1"/>
      <p:sld r:id="rId14" collapse="1"/>
      <p:sld r:id="rId15" collapse="1"/>
      <p:sld r:id="rId16" collapse="1"/>
      <p:sld r:id="rId17" collapse="1"/>
      <p:sld r:id="rId18" collapse="1"/>
      <p:sld r:id="rId19" collapse="1"/>
    </p:sldLst>
  </p:outlineViewPr>
  <p:notesTextViewPr>
    <p:cViewPr>
      <p:scale>
        <a:sx n="100" d="100"/>
        <a:sy n="100" d="100"/>
      </p:scale>
      <p:origin x="0" y="0"/>
    </p:cViewPr>
  </p:notesTextViewPr>
  <p:sorterViewPr>
    <p:cViewPr>
      <p:scale>
        <a:sx n="100" d="100"/>
        <a:sy n="100" d="100"/>
      </p:scale>
      <p:origin x="0" y="0"/>
    </p:cViewPr>
  </p:sorterViewPr>
  <p:notesViewPr>
    <p:cSldViewPr snapToGrid="0">
      <p:cViewPr varScale="1">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notesMaster" Target="notesMasters/notesMaster1.xml"/><Relationship Id="rId47"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commentAuthors" Target="commentAuthor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handoutMaster" Target="handoutMasters/handoutMaster1.xml"/><Relationship Id="rId48" Type="http://schemas.openxmlformats.org/officeDocument/2006/relationships/tableStyles" Target="tableStyles.xml"/></Relationships>
</file>

<file path=ppt/_rels/viewProps.xml.rels><?xml version="1.0" encoding="UTF-8" standalone="yes"?>
<Relationships xmlns="http://schemas.openxmlformats.org/package/2006/relationships"><Relationship Id="rId8" Type="http://schemas.openxmlformats.org/officeDocument/2006/relationships/slide" Target="slides/slide24.xml"/><Relationship Id="rId13" Type="http://schemas.openxmlformats.org/officeDocument/2006/relationships/slide" Target="slides/slide29.xml"/><Relationship Id="rId18" Type="http://schemas.openxmlformats.org/officeDocument/2006/relationships/slide" Target="slides/slide36.xml"/><Relationship Id="rId3" Type="http://schemas.openxmlformats.org/officeDocument/2006/relationships/slide" Target="slides/slide17.xml"/><Relationship Id="rId7" Type="http://schemas.openxmlformats.org/officeDocument/2006/relationships/slide" Target="slides/slide22.xml"/><Relationship Id="rId12" Type="http://schemas.openxmlformats.org/officeDocument/2006/relationships/slide" Target="slides/slide28.xml"/><Relationship Id="rId17" Type="http://schemas.openxmlformats.org/officeDocument/2006/relationships/slide" Target="slides/slide34.xml"/><Relationship Id="rId2" Type="http://schemas.openxmlformats.org/officeDocument/2006/relationships/slide" Target="slides/slide16.xml"/><Relationship Id="rId16" Type="http://schemas.openxmlformats.org/officeDocument/2006/relationships/slide" Target="slides/slide33.xml"/><Relationship Id="rId1" Type="http://schemas.openxmlformats.org/officeDocument/2006/relationships/slide" Target="slides/slide15.xml"/><Relationship Id="rId6" Type="http://schemas.openxmlformats.org/officeDocument/2006/relationships/slide" Target="slides/slide21.xml"/><Relationship Id="rId11" Type="http://schemas.openxmlformats.org/officeDocument/2006/relationships/slide" Target="slides/slide27.xml"/><Relationship Id="rId5" Type="http://schemas.openxmlformats.org/officeDocument/2006/relationships/slide" Target="slides/slide20.xml"/><Relationship Id="rId15" Type="http://schemas.openxmlformats.org/officeDocument/2006/relationships/slide" Target="slides/slide32.xml"/><Relationship Id="rId10" Type="http://schemas.openxmlformats.org/officeDocument/2006/relationships/slide" Target="slides/slide26.xml"/><Relationship Id="rId19" Type="http://schemas.openxmlformats.org/officeDocument/2006/relationships/slide" Target="slides/slide37.xml"/><Relationship Id="rId4" Type="http://schemas.openxmlformats.org/officeDocument/2006/relationships/slide" Target="slides/slide18.xml"/><Relationship Id="rId9" Type="http://schemas.openxmlformats.org/officeDocument/2006/relationships/slide" Target="slides/slide25.xml"/><Relationship Id="rId14" Type="http://schemas.openxmlformats.org/officeDocument/2006/relationships/slide" Target="slides/slide3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11"/>
          <p:cNvSpPr>
            <a:spLocks noChangeArrowheads="1"/>
          </p:cNvSpPr>
          <p:nvPr/>
        </p:nvSpPr>
        <p:spPr bwMode="auto">
          <a:xfrm>
            <a:off x="6249988" y="8609013"/>
            <a:ext cx="449262"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p>
        </p:txBody>
      </p:sp>
      <p:sp>
        <p:nvSpPr>
          <p:cNvPr id="5123" name="Rectangle 12"/>
          <p:cNvSpPr>
            <a:spLocks noChangeArrowheads="1"/>
          </p:cNvSpPr>
          <p:nvPr/>
        </p:nvSpPr>
        <p:spPr bwMode="auto">
          <a:xfrm>
            <a:off x="57150" y="8785225"/>
            <a:ext cx="2619375" cy="347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5667" tIns="50185" rIns="95667" bIns="50185">
            <a:spAutoFit/>
          </a:bodyPr>
          <a:lstStyle/>
          <a:p>
            <a:pPr algn="l" defTabSz="611188">
              <a:lnSpc>
                <a:spcPct val="100000"/>
              </a:lnSpc>
              <a:tabLst>
                <a:tab pos="2387600" algn="l"/>
                <a:tab pos="4830763" algn="l"/>
              </a:tabLst>
            </a:pPr>
            <a:r>
              <a:rPr lang="en-US" sz="800"/>
              <a:t>© 2006, Cisco Systems, Inc. All rights reserved.</a:t>
            </a:r>
          </a:p>
          <a:p>
            <a:pPr algn="l" defTabSz="611188">
              <a:lnSpc>
                <a:spcPct val="100000"/>
              </a:lnSpc>
              <a:tabLst>
                <a:tab pos="2387600" algn="l"/>
                <a:tab pos="4830763" algn="l"/>
              </a:tabLst>
            </a:pPr>
            <a:r>
              <a:rPr lang="en-US" sz="800"/>
              <a:t>Presentation_ID.scr</a:t>
            </a:r>
          </a:p>
        </p:txBody>
      </p:sp>
      <p:sp>
        <p:nvSpPr>
          <p:cNvPr id="5124" name="Line 13"/>
          <p:cNvSpPr>
            <a:spLocks noChangeShapeType="1"/>
          </p:cNvSpPr>
          <p:nvPr/>
        </p:nvSpPr>
        <p:spPr bwMode="auto">
          <a:xfrm>
            <a:off x="152400" y="8799513"/>
            <a:ext cx="6653213"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5125" name="Rectangle 14"/>
          <p:cNvSpPr>
            <a:spLocks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p>
            <a:pPr algn="r" defTabSz="903288">
              <a:lnSpc>
                <a:spcPct val="100000"/>
              </a:lnSpc>
            </a:pPr>
            <a:fld id="{22244E67-557B-7741-B9F5-F61AA18495DF}" type="slidenum">
              <a:rPr lang="en-US" sz="800"/>
              <a:pPr algn="r" defTabSz="903288">
                <a:lnSpc>
                  <a:spcPct val="100000"/>
                </a:lnSpc>
              </a:pPr>
              <a:t>‹#›</a:t>
            </a:fld>
            <a:endParaRPr lang="en-US" sz="800"/>
          </a:p>
        </p:txBody>
      </p:sp>
    </p:spTree>
    <p:extLst>
      <p:ext uri="{BB962C8B-B14F-4D97-AF65-F5344CB8AC3E}">
        <p14:creationId xmlns:p14="http://schemas.microsoft.com/office/powerpoint/2010/main" val="218101517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8"/>
          <p:cNvSpPr>
            <a:spLocks noChangeArrowheads="1"/>
          </p:cNvSpPr>
          <p:nvPr/>
        </p:nvSpPr>
        <p:spPr bwMode="auto">
          <a:xfrm>
            <a:off x="6249988" y="8609013"/>
            <a:ext cx="449262"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p>
        </p:txBody>
      </p:sp>
      <p:sp>
        <p:nvSpPr>
          <p:cNvPr id="6147" name="Rectangle 9"/>
          <p:cNvSpPr>
            <a:spLocks noChangeArrowheads="1"/>
          </p:cNvSpPr>
          <p:nvPr/>
        </p:nvSpPr>
        <p:spPr bwMode="auto">
          <a:xfrm>
            <a:off x="57150" y="8785225"/>
            <a:ext cx="2619375" cy="347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5667" tIns="50185" rIns="95667" bIns="50185">
            <a:spAutoFit/>
          </a:bodyPr>
          <a:lstStyle/>
          <a:p>
            <a:pPr algn="l" defTabSz="611188">
              <a:lnSpc>
                <a:spcPct val="100000"/>
              </a:lnSpc>
              <a:tabLst>
                <a:tab pos="2387600" algn="l"/>
                <a:tab pos="4830763" algn="l"/>
              </a:tabLst>
            </a:pPr>
            <a:r>
              <a:rPr lang="en-US" sz="800"/>
              <a:t>© 2006, Cisco Systems, Inc. All rights reserved.</a:t>
            </a:r>
          </a:p>
          <a:p>
            <a:pPr algn="l" defTabSz="611188">
              <a:lnSpc>
                <a:spcPct val="100000"/>
              </a:lnSpc>
              <a:tabLst>
                <a:tab pos="2387600" algn="l"/>
                <a:tab pos="4830763" algn="l"/>
              </a:tabLst>
            </a:pPr>
            <a:r>
              <a:rPr lang="en-US" sz="800"/>
              <a:t>Presentation_ID.scr</a:t>
            </a:r>
          </a:p>
        </p:txBody>
      </p:sp>
      <p:sp>
        <p:nvSpPr>
          <p:cNvPr id="6148" name="Line 10"/>
          <p:cNvSpPr>
            <a:spLocks noChangeShapeType="1"/>
          </p:cNvSpPr>
          <p:nvPr/>
        </p:nvSpPr>
        <p:spPr bwMode="auto">
          <a:xfrm>
            <a:off x="152400" y="8799513"/>
            <a:ext cx="6653213"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83307" name="Rectangle 11"/>
          <p:cNvSpPr>
            <a:spLocks noGrp="1" noChangeArrowheads="1"/>
          </p:cNvSpPr>
          <p:nvPr>
            <p:ph type="sldNum" sz="quarter" idx="5"/>
          </p:nvPr>
        </p:nvSpPr>
        <p:spPr bwMode="auto">
          <a:xfrm>
            <a:off x="5929313" y="8680450"/>
            <a:ext cx="812800" cy="287338"/>
          </a:xfrm>
          <a:prstGeom prst="rect">
            <a:avLst/>
          </a:prstGeom>
          <a:noFill/>
          <a:ln w="9525">
            <a:noFill/>
            <a:miter lim="800000"/>
            <a:headEnd/>
            <a:tailEnd/>
          </a:ln>
          <a:effectLst/>
        </p:spPr>
        <p:txBody>
          <a:bodyPr vert="horz" wrap="square" lIns="18819" tIns="0" rIns="18819" bIns="0" numCol="1" anchor="b" anchorCtr="0" compatLnSpc="1">
            <a:prstTxWarp prst="textNoShape">
              <a:avLst/>
            </a:prstTxWarp>
          </a:bodyPr>
          <a:lstStyle>
            <a:lvl1pPr algn="r" defTabSz="903288">
              <a:lnSpc>
                <a:spcPct val="100000"/>
              </a:lnSpc>
              <a:defRPr sz="800" smtClean="0">
                <a:cs typeface="+mn-cs"/>
              </a:defRPr>
            </a:lvl1pPr>
          </a:lstStyle>
          <a:p>
            <a:pPr>
              <a:defRPr/>
            </a:pPr>
            <a:fld id="{F4CE0E46-7F05-B940-8356-5580BE265E49}" type="slidenum">
              <a:rPr lang="en-US"/>
              <a:pPr>
                <a:defRPr/>
              </a:pPr>
              <a:t>‹#›</a:t>
            </a:fld>
            <a:endParaRPr lang="en-US"/>
          </a:p>
        </p:txBody>
      </p:sp>
      <p:sp>
        <p:nvSpPr>
          <p:cNvPr id="6150" name="Rectangle 12"/>
          <p:cNvSpPr>
            <a:spLocks noGrp="1" noRot="1" noChangeAspect="1" noChangeArrowheads="1" noTextEdit="1"/>
          </p:cNvSpPr>
          <p:nvPr>
            <p:ph type="sldImg" idx="2"/>
          </p:nvPr>
        </p:nvSpPr>
        <p:spPr bwMode="auto">
          <a:xfrm>
            <a:off x="873125" y="244475"/>
            <a:ext cx="5321300" cy="3990975"/>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183309" name="Rectangle 13"/>
          <p:cNvSpPr>
            <a:spLocks noGrp="1" noChangeArrowheads="1"/>
          </p:cNvSpPr>
          <p:nvPr>
            <p:ph type="body" sz="quarter" idx="3"/>
          </p:nvPr>
        </p:nvSpPr>
        <p:spPr bwMode="auto">
          <a:xfrm>
            <a:off x="768350" y="4378325"/>
            <a:ext cx="5468938" cy="4252913"/>
          </a:xfrm>
          <a:prstGeom prst="rect">
            <a:avLst/>
          </a:prstGeom>
          <a:noFill/>
          <a:ln w="9525">
            <a:noFill/>
            <a:miter lim="800000"/>
            <a:headEnd/>
            <a:tailEnd/>
          </a:ln>
          <a:effectLst/>
        </p:spPr>
        <p:txBody>
          <a:bodyPr vert="horz" wrap="square" lIns="95667" tIns="50185" rIns="95667" bIns="50185" numCol="1" anchor="t" anchorCtr="0" compatLnSpc="1">
            <a:prstTxWarp prst="textNoShape">
              <a:avLst/>
            </a:prstTxWarp>
          </a:bodyPr>
          <a:lstStyle/>
          <a:p>
            <a:pPr lvl="0"/>
            <a:r>
              <a:rPr lang="en-US" noProof="0"/>
              <a:t>Body Text</a:t>
            </a:r>
          </a:p>
          <a:p>
            <a:pPr lvl="1"/>
            <a:r>
              <a:rPr lang="en-US" noProof="0"/>
              <a:t>Second Level</a:t>
            </a:r>
          </a:p>
          <a:p>
            <a:pPr lvl="2"/>
            <a:r>
              <a:rPr lang="en-US" noProof="0"/>
              <a:t>Third Level</a:t>
            </a:r>
          </a:p>
          <a:p>
            <a:pPr lvl="3"/>
            <a:r>
              <a:rPr lang="en-US" noProof="0"/>
              <a:t>Fourth Level</a:t>
            </a:r>
          </a:p>
          <a:p>
            <a:pPr lvl="4"/>
            <a:r>
              <a:rPr lang="en-US" noProof="0"/>
              <a:t>Fifth Level</a:t>
            </a:r>
          </a:p>
        </p:txBody>
      </p:sp>
    </p:spTree>
    <p:extLst>
      <p:ext uri="{BB962C8B-B14F-4D97-AF65-F5344CB8AC3E}">
        <p14:creationId xmlns:p14="http://schemas.microsoft.com/office/powerpoint/2010/main" val="626460584"/>
      </p:ext>
    </p:extLst>
  </p:cSld>
  <p:clrMap bg1="lt1" tx1="dk1" bg2="lt2" tx2="dk2" accent1="accent1" accent2="accent2" accent3="accent3" accent4="accent4" accent5="accent5" accent6="accent6" hlink="hlink" folHlink="folHlink"/>
  <p:notesStyle>
    <a:lvl1pPr marL="112713" indent="-112713" algn="l" defTabSz="1020763" rtl="0" eaLnBrk="0" fontAlgn="base" hangingPunct="0">
      <a:lnSpc>
        <a:spcPct val="90000"/>
      </a:lnSpc>
      <a:spcBef>
        <a:spcPct val="50000"/>
      </a:spcBef>
      <a:spcAft>
        <a:spcPct val="0"/>
      </a:spcAft>
      <a:buSzPct val="100000"/>
      <a:buChar char="•"/>
      <a:defRPr sz="1200" kern="1200">
        <a:solidFill>
          <a:schemeClr val="tx1"/>
        </a:solidFill>
        <a:latin typeface="Arial" charset="0"/>
        <a:ea typeface="ＭＳ Ｐゴシック" charset="0"/>
        <a:cs typeface="ＭＳ Ｐゴシック" charset="0"/>
      </a:defRPr>
    </a:lvl1pPr>
    <a:lvl2pPr marL="482600" indent="-120650" algn="l" defTabSz="1020763" rtl="0" eaLnBrk="0" fontAlgn="base" hangingPunct="0">
      <a:lnSpc>
        <a:spcPct val="90000"/>
      </a:lnSpc>
      <a:spcBef>
        <a:spcPct val="35000"/>
      </a:spcBef>
      <a:spcAft>
        <a:spcPct val="0"/>
      </a:spcAft>
      <a:buSzPct val="100000"/>
      <a:buChar char="•"/>
      <a:defRPr sz="1200" kern="1200">
        <a:solidFill>
          <a:schemeClr val="tx1"/>
        </a:solidFill>
        <a:latin typeface="Arial" charset="0"/>
        <a:ea typeface="ＭＳ Ｐゴシック" charset="0"/>
        <a:cs typeface="+mn-cs"/>
      </a:defRPr>
    </a:lvl2pPr>
    <a:lvl3pPr marL="966788" algn="l" defTabSz="1020763" rtl="0" eaLnBrk="0" fontAlgn="base" hangingPunct="0">
      <a:lnSpc>
        <a:spcPct val="90000"/>
      </a:lnSpc>
      <a:spcBef>
        <a:spcPct val="35000"/>
      </a:spcBef>
      <a:spcAft>
        <a:spcPct val="0"/>
      </a:spcAft>
      <a:buSzPct val="100000"/>
      <a:buChar char="•"/>
      <a:defRPr sz="1200" kern="1200">
        <a:solidFill>
          <a:schemeClr val="tx1"/>
        </a:solidFill>
        <a:latin typeface="Arial" charset="0"/>
        <a:ea typeface="ＭＳ Ｐゴシック" charset="0"/>
        <a:cs typeface="+mn-cs"/>
      </a:defRPr>
    </a:lvl3pPr>
    <a:lvl4pPr marL="1449388" algn="l" defTabSz="1020763" rtl="0" eaLnBrk="0" fontAlgn="base" hangingPunct="0">
      <a:lnSpc>
        <a:spcPct val="90000"/>
      </a:lnSpc>
      <a:spcBef>
        <a:spcPct val="35000"/>
      </a:spcBef>
      <a:spcAft>
        <a:spcPct val="0"/>
      </a:spcAft>
      <a:buSzPct val="100000"/>
      <a:buChar char="•"/>
      <a:defRPr sz="1200" kern="1200">
        <a:solidFill>
          <a:schemeClr val="tx1"/>
        </a:solidFill>
        <a:latin typeface="Arial" charset="0"/>
        <a:ea typeface="ＭＳ Ｐゴシック" charset="0"/>
        <a:cs typeface="+mn-cs"/>
      </a:defRPr>
    </a:lvl4pPr>
    <a:lvl5pPr marL="1931988" algn="l" defTabSz="1020763" rtl="0" eaLnBrk="0" fontAlgn="base" hangingPunct="0">
      <a:lnSpc>
        <a:spcPct val="90000"/>
      </a:lnSpc>
      <a:spcBef>
        <a:spcPct val="35000"/>
      </a:spcBef>
      <a:spcAft>
        <a:spcPct val="0"/>
      </a:spcAft>
      <a:buSzPct val="100000"/>
      <a:buChar char="•"/>
      <a:defRPr sz="1200" kern="1200">
        <a:solidFill>
          <a:schemeClr val="tx1"/>
        </a:solidFill>
        <a:latin typeface="Arial" charset="0"/>
        <a:ea typeface="ＭＳ Ｐゴシック" charset="0"/>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CD9030C1-C977-B14B-8EB7-BA2B30FCDB63}" type="slidenum">
              <a:rPr lang="en-US" sz="800"/>
              <a:pPr/>
              <a:t>1</a:t>
            </a:fld>
            <a:endParaRPr lang="en-US" sz="800"/>
          </a:p>
        </p:txBody>
      </p:sp>
      <p:sp>
        <p:nvSpPr>
          <p:cNvPr id="8194" name="Rectangle 2"/>
          <p:cNvSpPr>
            <a:spLocks noGrp="1" noRot="1" noChangeAspect="1" noChangeArrowheads="1" noTextEdit="1"/>
          </p:cNvSpPr>
          <p:nvPr>
            <p:ph type="sldImg"/>
          </p:nvPr>
        </p:nvSpPr>
        <p:spPr>
          <a:ln/>
        </p:spPr>
      </p:sp>
      <p:sp>
        <p:nvSpPr>
          <p:cNvPr id="8195" name="Rectangle 3"/>
          <p:cNvSpPr>
            <a:spLocks noGrp="1" noChangeArrowheads="1"/>
          </p:cNvSpPr>
          <p:nvPr>
            <p:ph type="body" idx="1"/>
          </p:nvPr>
        </p:nvSpPr>
        <p:spPr>
          <a:xfrm>
            <a:off x="404813" y="4378325"/>
            <a:ext cx="6121400" cy="425291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b="0" dirty="0"/>
              <a:t>Cisco Networking Academy Program</a:t>
            </a:r>
          </a:p>
          <a:p>
            <a:pPr>
              <a:buFontTx/>
              <a:buNone/>
            </a:pPr>
            <a:r>
              <a:rPr lang="en-US" b="0" dirty="0"/>
              <a:t>Scaling</a:t>
            </a:r>
            <a:r>
              <a:rPr lang="en-US" b="0" baseline="0" dirty="0"/>
              <a:t> Networks</a:t>
            </a:r>
            <a:endParaRPr lang="en-US" b="0" dirty="0"/>
          </a:p>
          <a:p>
            <a:pPr>
              <a:buFontTx/>
              <a:buNone/>
            </a:pPr>
            <a:r>
              <a:rPr lang="en-US" sz="1300" b="0" dirty="0"/>
              <a:t>Chapter 6: EIGRP</a:t>
            </a:r>
            <a:endParaRPr lang="en-GB" b="0" dirty="0"/>
          </a:p>
        </p:txBody>
      </p:sp>
    </p:spTree>
    <p:extLst>
      <p:ext uri="{BB962C8B-B14F-4D97-AF65-F5344CB8AC3E}">
        <p14:creationId xmlns:p14="http://schemas.microsoft.com/office/powerpoint/2010/main" val="339727056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7" tIns="0" rIns="18817" bIns="0" anchor="b"/>
          <a:lstStyle>
            <a:lvl1pPr defTabSz="901700" eaLnBrk="0" hangingPunct="0">
              <a:defRPr sz="2400" b="1">
                <a:solidFill>
                  <a:schemeClr val="tx1"/>
                </a:solidFill>
                <a:latin typeface="Arial" charset="0"/>
                <a:cs typeface="Arial" charset="0"/>
              </a:defRPr>
            </a:lvl1pPr>
            <a:lvl2pPr marL="742950" indent="-285750" defTabSz="901700" eaLnBrk="0" hangingPunct="0">
              <a:defRPr sz="2400" b="1">
                <a:solidFill>
                  <a:schemeClr val="tx1"/>
                </a:solidFill>
                <a:latin typeface="Arial" charset="0"/>
                <a:cs typeface="Arial" charset="0"/>
              </a:defRPr>
            </a:lvl2pPr>
            <a:lvl3pPr marL="1143000" indent="-228600" defTabSz="901700" eaLnBrk="0" hangingPunct="0">
              <a:defRPr sz="2400" b="1">
                <a:solidFill>
                  <a:schemeClr val="tx1"/>
                </a:solidFill>
                <a:latin typeface="Arial" charset="0"/>
                <a:cs typeface="Arial" charset="0"/>
              </a:defRPr>
            </a:lvl3pPr>
            <a:lvl4pPr marL="1600200" indent="-228600" defTabSz="901700" eaLnBrk="0" hangingPunct="0">
              <a:defRPr sz="2400" b="1">
                <a:solidFill>
                  <a:schemeClr val="tx1"/>
                </a:solidFill>
                <a:latin typeface="Arial" charset="0"/>
                <a:cs typeface="Arial" charset="0"/>
              </a:defRPr>
            </a:lvl4pPr>
            <a:lvl5pPr marL="2057400" indent="-228600" defTabSz="901700" eaLnBrk="0" hangingPunct="0">
              <a:defRPr sz="2400" b="1">
                <a:solidFill>
                  <a:schemeClr val="tx1"/>
                </a:solidFill>
                <a:latin typeface="Arial" charset="0"/>
                <a:cs typeface="Arial" charset="0"/>
              </a:defRPr>
            </a:lvl5pPr>
            <a:lvl6pPr marL="2514600" indent="-228600" defTabSz="901700" eaLnBrk="0" fontAlgn="base" hangingPunct="0">
              <a:spcBef>
                <a:spcPct val="0"/>
              </a:spcBef>
              <a:spcAft>
                <a:spcPct val="0"/>
              </a:spcAft>
              <a:defRPr sz="2400" b="1">
                <a:solidFill>
                  <a:schemeClr val="tx1"/>
                </a:solidFill>
                <a:latin typeface="Arial" charset="0"/>
                <a:cs typeface="Arial" charset="0"/>
              </a:defRPr>
            </a:lvl6pPr>
            <a:lvl7pPr marL="2971800" indent="-228600" defTabSz="901700" eaLnBrk="0" fontAlgn="base" hangingPunct="0">
              <a:spcBef>
                <a:spcPct val="0"/>
              </a:spcBef>
              <a:spcAft>
                <a:spcPct val="0"/>
              </a:spcAft>
              <a:defRPr sz="2400" b="1">
                <a:solidFill>
                  <a:schemeClr val="tx1"/>
                </a:solidFill>
                <a:latin typeface="Arial" charset="0"/>
                <a:cs typeface="Arial" charset="0"/>
              </a:defRPr>
            </a:lvl7pPr>
            <a:lvl8pPr marL="3429000" indent="-228600" defTabSz="901700" eaLnBrk="0" fontAlgn="base" hangingPunct="0">
              <a:spcBef>
                <a:spcPct val="0"/>
              </a:spcBef>
              <a:spcAft>
                <a:spcPct val="0"/>
              </a:spcAft>
              <a:defRPr sz="2400" b="1">
                <a:solidFill>
                  <a:schemeClr val="tx1"/>
                </a:solidFill>
                <a:latin typeface="Arial" charset="0"/>
                <a:cs typeface="Arial" charset="0"/>
              </a:defRPr>
            </a:lvl8pPr>
            <a:lvl9pPr marL="3886200" indent="-228600" defTabSz="901700" eaLnBrk="0" fontAlgn="base" hangingPunct="0">
              <a:spcBef>
                <a:spcPct val="0"/>
              </a:spcBef>
              <a:spcAft>
                <a:spcPct val="0"/>
              </a:spcAft>
              <a:defRPr sz="2400" b="1">
                <a:solidFill>
                  <a:schemeClr val="tx1"/>
                </a:solidFill>
                <a:latin typeface="Arial" charset="0"/>
                <a:cs typeface="Arial" charset="0"/>
              </a:defRPr>
            </a:lvl9pPr>
          </a:lstStyle>
          <a:p>
            <a:pPr algn="r"/>
            <a:fld id="{5F7D0146-1035-4865-8A5B-0B1E8578604B}" type="slidenum">
              <a:rPr lang="en-US" sz="800" b="0">
                <a:ea typeface="ＭＳ Ｐゴシック" pitchFamily="34" charset="-128"/>
              </a:rPr>
              <a:pPr algn="r"/>
              <a:t>10</a:t>
            </a:fld>
            <a:endParaRPr lang="en-US" sz="800" b="0">
              <a:ea typeface="ＭＳ Ｐゴシック" pitchFamily="34" charset="-128"/>
            </a:endParaRPr>
          </a:p>
        </p:txBody>
      </p:sp>
      <p:sp>
        <p:nvSpPr>
          <p:cNvPr id="27651" name="Rectangle 2"/>
          <p:cNvSpPr>
            <a:spLocks noGrp="1" noRot="1" noChangeAspect="1" noChangeArrowheads="1" noTextEdit="1"/>
          </p:cNvSpPr>
          <p:nvPr>
            <p:ph type="sldImg"/>
          </p:nvPr>
        </p:nvSpPr>
        <p:spPr>
          <a:ln/>
        </p:spPr>
      </p:sp>
      <p:sp>
        <p:nvSpPr>
          <p:cNvPr id="2765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Tree>
    <p:extLst>
      <p:ext uri="{BB962C8B-B14F-4D97-AF65-F5344CB8AC3E}">
        <p14:creationId xmlns:p14="http://schemas.microsoft.com/office/powerpoint/2010/main" val="263527971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p:cNvSpPr>
            <a:spLocks noGrp="1" noRot="1" noChangeAspect="1" noTextEdit="1"/>
          </p:cNvSpPr>
          <p:nvPr>
            <p:ph type="sldImg"/>
          </p:nvPr>
        </p:nvSpPr>
        <p:spPr>
          <a:ln/>
        </p:spPr>
      </p:sp>
      <p:sp>
        <p:nvSpPr>
          <p:cNvPr id="2867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4" name="Slide Number Placeholder 3"/>
          <p:cNvSpPr>
            <a:spLocks noGrp="1"/>
          </p:cNvSpPr>
          <p:nvPr>
            <p:ph type="sldNum" sz="quarter" idx="5"/>
          </p:nvPr>
        </p:nvSpPr>
        <p:spPr/>
        <p:txBody>
          <a:bodyPr/>
          <a:lstStyle/>
          <a:p>
            <a:pPr>
              <a:defRPr/>
            </a:pPr>
            <a:fld id="{B8CB16DC-A265-4634-B8FE-A98AE8199390}" type="slidenum">
              <a:rPr lang="en-US" smtClean="0"/>
              <a:pPr>
                <a:defRPr/>
              </a:pPr>
              <a:t>11</a:t>
            </a:fld>
            <a:endParaRPr lang="en-US"/>
          </a:p>
        </p:txBody>
      </p:sp>
    </p:spTree>
    <p:extLst>
      <p:ext uri="{BB962C8B-B14F-4D97-AF65-F5344CB8AC3E}">
        <p14:creationId xmlns:p14="http://schemas.microsoft.com/office/powerpoint/2010/main" val="125038929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CD9030C1-C977-B14B-8EB7-BA2B30FCDB63}" type="slidenum">
              <a:rPr lang="en-US" sz="800"/>
              <a:pPr/>
              <a:t>12</a:t>
            </a:fld>
            <a:endParaRPr lang="en-US" sz="800"/>
          </a:p>
        </p:txBody>
      </p:sp>
      <p:sp>
        <p:nvSpPr>
          <p:cNvPr id="8194" name="Rectangle 2"/>
          <p:cNvSpPr>
            <a:spLocks noGrp="1" noRot="1" noChangeAspect="1" noChangeArrowheads="1" noTextEdit="1"/>
          </p:cNvSpPr>
          <p:nvPr>
            <p:ph type="sldImg"/>
          </p:nvPr>
        </p:nvSpPr>
        <p:spPr>
          <a:ln/>
        </p:spPr>
      </p:sp>
      <p:sp>
        <p:nvSpPr>
          <p:cNvPr id="8195" name="Rectangle 3"/>
          <p:cNvSpPr>
            <a:spLocks noGrp="1" noChangeArrowheads="1"/>
          </p:cNvSpPr>
          <p:nvPr>
            <p:ph type="body" idx="1"/>
          </p:nvPr>
        </p:nvSpPr>
        <p:spPr>
          <a:xfrm>
            <a:off x="404813" y="4378325"/>
            <a:ext cx="6121400" cy="425291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b="0" dirty="0"/>
              <a:t>Cisco Networking Academy Program</a:t>
            </a:r>
          </a:p>
          <a:p>
            <a:pPr>
              <a:buFontTx/>
              <a:buNone/>
            </a:pPr>
            <a:r>
              <a:rPr lang="en-US" b="0" dirty="0"/>
              <a:t>Scaling</a:t>
            </a:r>
            <a:r>
              <a:rPr lang="en-US" b="0" baseline="0" dirty="0"/>
              <a:t> Networks</a:t>
            </a:r>
            <a:endParaRPr lang="en-US" b="0" dirty="0"/>
          </a:p>
          <a:p>
            <a:pPr>
              <a:buFontTx/>
              <a:buNone/>
            </a:pPr>
            <a:r>
              <a:rPr lang="en-US" sz="1300" b="0" dirty="0"/>
              <a:t>Chapter 6: EIGRP</a:t>
            </a:r>
            <a:endParaRPr lang="en-GB" b="0" dirty="0"/>
          </a:p>
        </p:txBody>
      </p:sp>
    </p:spTree>
    <p:extLst>
      <p:ext uri="{BB962C8B-B14F-4D97-AF65-F5344CB8AC3E}">
        <p14:creationId xmlns:p14="http://schemas.microsoft.com/office/powerpoint/2010/main" val="47694378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7C839C26-801B-42B6-A101-60F37FE2B0A8}" type="slidenum">
              <a:rPr lang="en-US" sz="800" b="0"/>
              <a:pPr algn="r"/>
              <a:t>13</a:t>
            </a:fld>
            <a:endParaRPr lang="en-US" sz="800" b="0"/>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Tree>
    <p:extLst>
      <p:ext uri="{BB962C8B-B14F-4D97-AF65-F5344CB8AC3E}">
        <p14:creationId xmlns:p14="http://schemas.microsoft.com/office/powerpoint/2010/main" val="72380554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11"/>
          <p:cNvSpPr>
            <a:spLocks noGrp="1" noChangeArrowheads="1"/>
          </p:cNvSpPr>
          <p:nvPr>
            <p:ph type="sldNum" sz="quarter" idx="5"/>
          </p:nvPr>
        </p:nvSpPr>
        <p:spPr>
          <a:noFill/>
        </p:spPr>
        <p:txBody>
          <a:bodyPr/>
          <a:lstStyle/>
          <a:p>
            <a:fld id="{F602A389-8690-465F-BB28-DC61C90E42E7}" type="slidenum">
              <a:rPr lang="en-US" smtClean="0"/>
              <a:pPr/>
              <a:t>14</a:t>
            </a:fld>
            <a:endParaRPr lang="en-US" dirty="0"/>
          </a:p>
        </p:txBody>
      </p:sp>
      <p:sp>
        <p:nvSpPr>
          <p:cNvPr id="31747" name="Rectangle 2"/>
          <p:cNvSpPr>
            <a:spLocks noGrp="1" noRot="1" noChangeAspect="1" noChangeArrowheads="1" noTextEdit="1"/>
          </p:cNvSpPr>
          <p:nvPr>
            <p:ph type="sldImg"/>
          </p:nvPr>
        </p:nvSpPr>
        <p:spPr>
          <a:ln/>
        </p:spPr>
      </p:sp>
      <p:sp>
        <p:nvSpPr>
          <p:cNvPr id="31748" name="Rectangle 3"/>
          <p:cNvSpPr>
            <a:spLocks noGrp="1" noChangeArrowheads="1"/>
          </p:cNvSpPr>
          <p:nvPr>
            <p:ph type="body" idx="1"/>
          </p:nvPr>
        </p:nvSpPr>
        <p:spPr>
          <a:xfrm>
            <a:off x="404813" y="4378325"/>
            <a:ext cx="6121400" cy="4252913"/>
          </a:xfrm>
          <a:noFill/>
          <a:ln/>
        </p:spPr>
        <p:txBody>
          <a:bodyPr/>
          <a:lstStyle/>
          <a:p>
            <a:pPr>
              <a:buFontTx/>
              <a:buNone/>
            </a:pPr>
            <a:r>
              <a:rPr lang="en-US" b="0" dirty="0"/>
              <a:t>Cisco Networking Academy Program</a:t>
            </a:r>
          </a:p>
          <a:p>
            <a:pPr>
              <a:buFontTx/>
              <a:buNone/>
            </a:pPr>
            <a:r>
              <a:rPr lang="en-US" b="0" dirty="0"/>
              <a:t>Scaling</a:t>
            </a:r>
            <a:r>
              <a:rPr lang="en-US" b="0" baseline="0" dirty="0"/>
              <a:t> Networks</a:t>
            </a:r>
            <a:endParaRPr lang="en-US" b="0" dirty="0"/>
          </a:p>
          <a:p>
            <a:pPr>
              <a:buFontTx/>
              <a:buNone/>
            </a:pPr>
            <a:r>
              <a:rPr lang="en-US" sz="1300" b="0" dirty="0"/>
              <a:t>Chapter 6: EIGRP</a:t>
            </a:r>
            <a:endParaRPr lang="en-GB" b="0" dirty="0"/>
          </a:p>
        </p:txBody>
      </p:sp>
    </p:spTree>
    <p:extLst>
      <p:ext uri="{BB962C8B-B14F-4D97-AF65-F5344CB8AC3E}">
        <p14:creationId xmlns:p14="http://schemas.microsoft.com/office/powerpoint/2010/main" val="286773316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15</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6.1 - </a:t>
            </a:r>
            <a:r>
              <a:rPr lang="en-US" sz="1200" dirty="0"/>
              <a:t>EIGRP Characteristics</a:t>
            </a:r>
          </a:p>
          <a:p>
            <a:pPr>
              <a:lnSpc>
                <a:spcPct val="80000"/>
              </a:lnSpc>
              <a:buFontTx/>
              <a:buNone/>
            </a:pPr>
            <a:r>
              <a:rPr lang="en-US" sz="1200" dirty="0"/>
              <a:t>6.1.1</a:t>
            </a:r>
            <a:r>
              <a:rPr lang="en-US" sz="1200" baseline="0" dirty="0"/>
              <a:t> - </a:t>
            </a:r>
            <a:r>
              <a:rPr lang="en-US" dirty="0"/>
              <a:t>EIGRP Basic Features</a:t>
            </a:r>
          </a:p>
          <a:p>
            <a:pPr>
              <a:lnSpc>
                <a:spcPct val="80000"/>
              </a:lnSpc>
              <a:buFontTx/>
              <a:buNone/>
            </a:pPr>
            <a:endParaRPr lang="en-US" dirty="0"/>
          </a:p>
        </p:txBody>
      </p:sp>
    </p:spTree>
    <p:extLst>
      <p:ext uri="{BB962C8B-B14F-4D97-AF65-F5344CB8AC3E}">
        <p14:creationId xmlns:p14="http://schemas.microsoft.com/office/powerpoint/2010/main" val="195756322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16</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6.1 - </a:t>
            </a:r>
            <a:r>
              <a:rPr lang="en-US" sz="1200" dirty="0"/>
              <a:t>EIGRP Characteristics</a:t>
            </a:r>
          </a:p>
          <a:p>
            <a:pPr>
              <a:lnSpc>
                <a:spcPct val="80000"/>
              </a:lnSpc>
              <a:buFontTx/>
              <a:buNone/>
            </a:pPr>
            <a:r>
              <a:rPr lang="en-US" sz="1200" dirty="0"/>
              <a:t>6.1.1</a:t>
            </a:r>
            <a:r>
              <a:rPr lang="en-US" sz="1200" baseline="0" dirty="0"/>
              <a:t> - </a:t>
            </a:r>
            <a:r>
              <a:rPr lang="en-US" dirty="0"/>
              <a:t>EIGRP Basic Features (Cont.)</a:t>
            </a:r>
          </a:p>
          <a:p>
            <a:pPr>
              <a:lnSpc>
                <a:spcPct val="80000"/>
              </a:lnSpc>
              <a:buFontTx/>
              <a:buNone/>
            </a:pPr>
            <a:endParaRPr lang="en-US" dirty="0"/>
          </a:p>
        </p:txBody>
      </p:sp>
    </p:spTree>
    <p:extLst>
      <p:ext uri="{BB962C8B-B14F-4D97-AF65-F5344CB8AC3E}">
        <p14:creationId xmlns:p14="http://schemas.microsoft.com/office/powerpoint/2010/main" val="248808532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17</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6.1 - </a:t>
            </a:r>
            <a:r>
              <a:rPr lang="en-US" sz="1200" dirty="0"/>
              <a:t>EIGRP Characteristics</a:t>
            </a:r>
          </a:p>
          <a:p>
            <a:pPr>
              <a:lnSpc>
                <a:spcPct val="80000"/>
              </a:lnSpc>
              <a:buFontTx/>
              <a:buNone/>
            </a:pPr>
            <a:r>
              <a:rPr lang="en-US" sz="1200" dirty="0"/>
              <a:t>6.1.2</a:t>
            </a:r>
            <a:r>
              <a:rPr lang="en-US" sz="1200" baseline="0" dirty="0"/>
              <a:t> - </a:t>
            </a:r>
            <a:r>
              <a:rPr lang="en-US" dirty="0"/>
              <a:t>EIGRP Packet Types</a:t>
            </a:r>
          </a:p>
          <a:p>
            <a:pPr>
              <a:lnSpc>
                <a:spcPct val="80000"/>
              </a:lnSpc>
              <a:buFontTx/>
              <a:buNone/>
            </a:pPr>
            <a:endParaRPr lang="en-US" dirty="0"/>
          </a:p>
        </p:txBody>
      </p:sp>
    </p:spTree>
    <p:extLst>
      <p:ext uri="{BB962C8B-B14F-4D97-AF65-F5344CB8AC3E}">
        <p14:creationId xmlns:p14="http://schemas.microsoft.com/office/powerpoint/2010/main" val="6909931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18</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6.1 - </a:t>
            </a:r>
            <a:r>
              <a:rPr lang="en-US" sz="1200" dirty="0"/>
              <a:t>EIGRP Characteristics</a:t>
            </a:r>
          </a:p>
          <a:p>
            <a:pPr>
              <a:lnSpc>
                <a:spcPct val="80000"/>
              </a:lnSpc>
              <a:buFontTx/>
              <a:buNone/>
            </a:pPr>
            <a:r>
              <a:rPr lang="en-US" sz="1200" dirty="0"/>
              <a:t>6.1.3</a:t>
            </a:r>
            <a:r>
              <a:rPr lang="en-US" sz="1200" baseline="0" dirty="0"/>
              <a:t> - </a:t>
            </a:r>
            <a:r>
              <a:rPr lang="en-US" dirty="0"/>
              <a:t>EIGRP Messages</a:t>
            </a:r>
          </a:p>
          <a:p>
            <a:pPr>
              <a:lnSpc>
                <a:spcPct val="80000"/>
              </a:lnSpc>
              <a:buFontTx/>
              <a:buNone/>
            </a:pPr>
            <a:endParaRPr lang="en-US" dirty="0"/>
          </a:p>
        </p:txBody>
      </p:sp>
    </p:spTree>
    <p:extLst>
      <p:ext uri="{BB962C8B-B14F-4D97-AF65-F5344CB8AC3E}">
        <p14:creationId xmlns:p14="http://schemas.microsoft.com/office/powerpoint/2010/main" val="21552822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11"/>
          <p:cNvSpPr>
            <a:spLocks noGrp="1" noChangeArrowheads="1"/>
          </p:cNvSpPr>
          <p:nvPr>
            <p:ph type="sldNum" sz="quarter" idx="5"/>
          </p:nvPr>
        </p:nvSpPr>
        <p:spPr>
          <a:noFill/>
        </p:spPr>
        <p:txBody>
          <a:bodyPr/>
          <a:lstStyle/>
          <a:p>
            <a:fld id="{F602A389-8690-465F-BB28-DC61C90E42E7}" type="slidenum">
              <a:rPr lang="en-US" smtClean="0"/>
              <a:pPr/>
              <a:t>19</a:t>
            </a:fld>
            <a:endParaRPr lang="en-US" dirty="0"/>
          </a:p>
        </p:txBody>
      </p:sp>
      <p:sp>
        <p:nvSpPr>
          <p:cNvPr id="31747" name="Rectangle 2"/>
          <p:cNvSpPr>
            <a:spLocks noGrp="1" noRot="1" noChangeAspect="1" noChangeArrowheads="1" noTextEdit="1"/>
          </p:cNvSpPr>
          <p:nvPr>
            <p:ph type="sldImg"/>
          </p:nvPr>
        </p:nvSpPr>
        <p:spPr>
          <a:ln/>
        </p:spPr>
      </p:sp>
      <p:sp>
        <p:nvSpPr>
          <p:cNvPr id="31748" name="Rectangle 3"/>
          <p:cNvSpPr>
            <a:spLocks noGrp="1" noChangeArrowheads="1"/>
          </p:cNvSpPr>
          <p:nvPr>
            <p:ph type="body" idx="1"/>
          </p:nvPr>
        </p:nvSpPr>
        <p:spPr>
          <a:xfrm>
            <a:off x="404813" y="4378325"/>
            <a:ext cx="6121400" cy="4252913"/>
          </a:xfrm>
          <a:noFill/>
          <a:ln/>
        </p:spPr>
        <p:txBody>
          <a:bodyPr/>
          <a:lstStyle/>
          <a:p>
            <a:pPr>
              <a:buFontTx/>
              <a:buNone/>
            </a:pPr>
            <a:r>
              <a:rPr lang="en-US" b="0" dirty="0"/>
              <a:t>Cisco Networking Academy Program</a:t>
            </a:r>
          </a:p>
          <a:p>
            <a:pPr>
              <a:buFontTx/>
              <a:buNone/>
            </a:pPr>
            <a:r>
              <a:rPr lang="en-US" b="0" dirty="0"/>
              <a:t>Scaling</a:t>
            </a:r>
            <a:r>
              <a:rPr lang="en-US" b="0" baseline="0" dirty="0"/>
              <a:t> Networks</a:t>
            </a:r>
            <a:endParaRPr lang="en-US" b="0" dirty="0"/>
          </a:p>
          <a:p>
            <a:pPr>
              <a:buFontTx/>
              <a:buNone/>
            </a:pPr>
            <a:r>
              <a:rPr lang="en-US" sz="1300" b="0" dirty="0"/>
              <a:t>Chapter 6: EIGRP</a:t>
            </a:r>
            <a:endParaRPr lang="en-GB" b="0" dirty="0"/>
          </a:p>
        </p:txBody>
      </p:sp>
    </p:spTree>
    <p:extLst>
      <p:ext uri="{BB962C8B-B14F-4D97-AF65-F5344CB8AC3E}">
        <p14:creationId xmlns:p14="http://schemas.microsoft.com/office/powerpoint/2010/main" val="423998311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7C839C26-801B-42B6-A101-60F37FE2B0A8}" type="slidenum">
              <a:rPr lang="en-US" sz="800" b="0"/>
              <a:pPr algn="r"/>
              <a:t>2</a:t>
            </a:fld>
            <a:endParaRPr lang="en-US" sz="800" b="0"/>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Tree>
    <p:extLst>
      <p:ext uri="{BB962C8B-B14F-4D97-AF65-F5344CB8AC3E}">
        <p14:creationId xmlns:p14="http://schemas.microsoft.com/office/powerpoint/2010/main" val="340163891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20</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6.2 - </a:t>
            </a:r>
            <a:r>
              <a:rPr lang="en-US" sz="1200" dirty="0"/>
              <a:t>Implement EIGRP for IPv4</a:t>
            </a:r>
          </a:p>
          <a:p>
            <a:pPr>
              <a:lnSpc>
                <a:spcPct val="80000"/>
              </a:lnSpc>
              <a:buFontTx/>
              <a:buNone/>
            </a:pPr>
            <a:r>
              <a:rPr lang="en-US" dirty="0"/>
              <a:t>6.2.1 - Configure EIGRP with IPv4</a:t>
            </a:r>
          </a:p>
        </p:txBody>
      </p:sp>
    </p:spTree>
    <p:extLst>
      <p:ext uri="{BB962C8B-B14F-4D97-AF65-F5344CB8AC3E}">
        <p14:creationId xmlns:p14="http://schemas.microsoft.com/office/powerpoint/2010/main" val="286375770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21</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6.2 - </a:t>
            </a:r>
            <a:r>
              <a:rPr lang="en-US" sz="1200" dirty="0"/>
              <a:t>Implement EIGRP for IPv4</a:t>
            </a:r>
          </a:p>
          <a:p>
            <a:pPr>
              <a:lnSpc>
                <a:spcPct val="80000"/>
              </a:lnSpc>
              <a:buFontTx/>
              <a:buNone/>
            </a:pPr>
            <a:r>
              <a:rPr lang="en-US" dirty="0"/>
              <a:t>6.2.1 - Configure EIGRP with IPv4 (Cont.)</a:t>
            </a:r>
          </a:p>
        </p:txBody>
      </p:sp>
    </p:spTree>
    <p:extLst>
      <p:ext uri="{BB962C8B-B14F-4D97-AF65-F5344CB8AC3E}">
        <p14:creationId xmlns:p14="http://schemas.microsoft.com/office/powerpoint/2010/main" val="138705746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22</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6.2 - </a:t>
            </a:r>
            <a:r>
              <a:rPr lang="en-US" sz="1200" dirty="0"/>
              <a:t>Implement EIGRP for IPv4</a:t>
            </a:r>
          </a:p>
          <a:p>
            <a:pPr>
              <a:lnSpc>
                <a:spcPct val="80000"/>
              </a:lnSpc>
              <a:buFontTx/>
              <a:buNone/>
            </a:pPr>
            <a:r>
              <a:rPr lang="en-US" dirty="0"/>
              <a:t>6.2.2 - Verify EIGRP with IPv4</a:t>
            </a:r>
          </a:p>
        </p:txBody>
      </p:sp>
    </p:spTree>
    <p:extLst>
      <p:ext uri="{BB962C8B-B14F-4D97-AF65-F5344CB8AC3E}">
        <p14:creationId xmlns:p14="http://schemas.microsoft.com/office/powerpoint/2010/main" val="233288132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11"/>
          <p:cNvSpPr>
            <a:spLocks noGrp="1" noChangeArrowheads="1"/>
          </p:cNvSpPr>
          <p:nvPr>
            <p:ph type="sldNum" sz="quarter" idx="5"/>
          </p:nvPr>
        </p:nvSpPr>
        <p:spPr>
          <a:noFill/>
        </p:spPr>
        <p:txBody>
          <a:bodyPr/>
          <a:lstStyle/>
          <a:p>
            <a:fld id="{F602A389-8690-465F-BB28-DC61C90E42E7}" type="slidenum">
              <a:rPr lang="en-US" smtClean="0"/>
              <a:pPr/>
              <a:t>23</a:t>
            </a:fld>
            <a:endParaRPr lang="en-US" dirty="0"/>
          </a:p>
        </p:txBody>
      </p:sp>
      <p:sp>
        <p:nvSpPr>
          <p:cNvPr id="31747" name="Rectangle 2"/>
          <p:cNvSpPr>
            <a:spLocks noGrp="1" noRot="1" noChangeAspect="1" noChangeArrowheads="1" noTextEdit="1"/>
          </p:cNvSpPr>
          <p:nvPr>
            <p:ph type="sldImg"/>
          </p:nvPr>
        </p:nvSpPr>
        <p:spPr>
          <a:ln/>
        </p:spPr>
      </p:sp>
      <p:sp>
        <p:nvSpPr>
          <p:cNvPr id="31748" name="Rectangle 3"/>
          <p:cNvSpPr>
            <a:spLocks noGrp="1" noChangeArrowheads="1"/>
          </p:cNvSpPr>
          <p:nvPr>
            <p:ph type="body" idx="1"/>
          </p:nvPr>
        </p:nvSpPr>
        <p:spPr>
          <a:xfrm>
            <a:off x="404813" y="4378325"/>
            <a:ext cx="6121400" cy="4252913"/>
          </a:xfrm>
          <a:noFill/>
          <a:ln/>
        </p:spPr>
        <p:txBody>
          <a:bodyPr/>
          <a:lstStyle/>
          <a:p>
            <a:pPr>
              <a:buFontTx/>
              <a:buNone/>
            </a:pPr>
            <a:r>
              <a:rPr lang="en-US" b="0" dirty="0"/>
              <a:t>Cisco Networking Academy Program</a:t>
            </a:r>
          </a:p>
          <a:p>
            <a:pPr>
              <a:buFontTx/>
              <a:buNone/>
            </a:pPr>
            <a:r>
              <a:rPr lang="en-US" b="0" dirty="0"/>
              <a:t>Scaling</a:t>
            </a:r>
            <a:r>
              <a:rPr lang="en-US" b="0" baseline="0" dirty="0"/>
              <a:t> Networks</a:t>
            </a:r>
            <a:endParaRPr lang="en-US" b="0" dirty="0"/>
          </a:p>
          <a:p>
            <a:pPr>
              <a:buFontTx/>
              <a:buNone/>
            </a:pPr>
            <a:r>
              <a:rPr lang="en-US" sz="1300" b="0" dirty="0"/>
              <a:t>Chapter 6: EIGRP</a:t>
            </a:r>
            <a:endParaRPr lang="en-GB" b="0" dirty="0"/>
          </a:p>
        </p:txBody>
      </p:sp>
    </p:spTree>
    <p:extLst>
      <p:ext uri="{BB962C8B-B14F-4D97-AF65-F5344CB8AC3E}">
        <p14:creationId xmlns:p14="http://schemas.microsoft.com/office/powerpoint/2010/main" val="275813864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24</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6.3 – EIGRP</a:t>
            </a:r>
            <a:r>
              <a:rPr lang="en-US" sz="1200" kern="1200" baseline="0" dirty="0">
                <a:solidFill>
                  <a:schemeClr val="tx1"/>
                </a:solidFill>
                <a:latin typeface="Arial" charset="0"/>
                <a:ea typeface="ＭＳ Ｐゴシック" charset="0"/>
                <a:cs typeface="ＭＳ Ｐゴシック" charset="0"/>
              </a:rPr>
              <a:t> Operation</a:t>
            </a:r>
            <a:endParaRPr lang="en-US" sz="1200" dirty="0"/>
          </a:p>
          <a:p>
            <a:pPr>
              <a:lnSpc>
                <a:spcPct val="80000"/>
              </a:lnSpc>
              <a:buFontTx/>
              <a:buNone/>
            </a:pPr>
            <a:r>
              <a:rPr lang="en-US" dirty="0"/>
              <a:t>6.3.1 – EIGRP Initial</a:t>
            </a:r>
            <a:r>
              <a:rPr lang="en-US" baseline="0" dirty="0"/>
              <a:t> Route Discovery</a:t>
            </a:r>
            <a:endParaRPr lang="en-US" dirty="0"/>
          </a:p>
        </p:txBody>
      </p:sp>
    </p:spTree>
    <p:extLst>
      <p:ext uri="{BB962C8B-B14F-4D97-AF65-F5344CB8AC3E}">
        <p14:creationId xmlns:p14="http://schemas.microsoft.com/office/powerpoint/2010/main" val="300822998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25</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6.3 – EIGRP</a:t>
            </a:r>
            <a:r>
              <a:rPr lang="en-US" sz="1200" kern="1200" baseline="0" dirty="0">
                <a:solidFill>
                  <a:schemeClr val="tx1"/>
                </a:solidFill>
                <a:latin typeface="Arial" charset="0"/>
                <a:ea typeface="ＭＳ Ｐゴシック" charset="0"/>
                <a:cs typeface="ＭＳ Ｐゴシック" charset="0"/>
              </a:rPr>
              <a:t> Operation</a:t>
            </a:r>
            <a:endParaRPr lang="en-US" sz="1200" dirty="0"/>
          </a:p>
          <a:p>
            <a:pPr>
              <a:lnSpc>
                <a:spcPct val="80000"/>
              </a:lnSpc>
              <a:buFontTx/>
              <a:buNone/>
            </a:pPr>
            <a:r>
              <a:rPr lang="en-US" dirty="0"/>
              <a:t>6.3.2 – EIGRP Metrics</a:t>
            </a:r>
          </a:p>
        </p:txBody>
      </p:sp>
    </p:spTree>
    <p:extLst>
      <p:ext uri="{BB962C8B-B14F-4D97-AF65-F5344CB8AC3E}">
        <p14:creationId xmlns:p14="http://schemas.microsoft.com/office/powerpoint/2010/main" val="285352820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26</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6.3 – EIGRP</a:t>
            </a:r>
            <a:r>
              <a:rPr lang="en-US" sz="1200" kern="1200" baseline="0" dirty="0">
                <a:solidFill>
                  <a:schemeClr val="tx1"/>
                </a:solidFill>
                <a:latin typeface="Arial" charset="0"/>
                <a:ea typeface="ＭＳ Ｐゴシック" charset="0"/>
                <a:cs typeface="ＭＳ Ｐゴシック" charset="0"/>
              </a:rPr>
              <a:t> Operation</a:t>
            </a:r>
            <a:endParaRPr lang="en-US" sz="1200" dirty="0"/>
          </a:p>
          <a:p>
            <a:pPr>
              <a:lnSpc>
                <a:spcPct val="80000"/>
              </a:lnSpc>
              <a:buFontTx/>
              <a:buNone/>
            </a:pPr>
            <a:r>
              <a:rPr lang="en-US" dirty="0"/>
              <a:t>6.3.2 – EIGRP Metrics (Cont.)</a:t>
            </a:r>
          </a:p>
        </p:txBody>
      </p:sp>
    </p:spTree>
    <p:extLst>
      <p:ext uri="{BB962C8B-B14F-4D97-AF65-F5344CB8AC3E}">
        <p14:creationId xmlns:p14="http://schemas.microsoft.com/office/powerpoint/2010/main" val="88608395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27</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6.3 – EIGRP</a:t>
            </a:r>
            <a:r>
              <a:rPr lang="en-US" sz="1200" kern="1200" baseline="0" dirty="0">
                <a:solidFill>
                  <a:schemeClr val="tx1"/>
                </a:solidFill>
                <a:latin typeface="Arial" charset="0"/>
                <a:ea typeface="ＭＳ Ｐゴシック" charset="0"/>
                <a:cs typeface="ＭＳ Ｐゴシック" charset="0"/>
              </a:rPr>
              <a:t> Operation</a:t>
            </a:r>
            <a:endParaRPr lang="en-US" sz="1200" dirty="0"/>
          </a:p>
          <a:p>
            <a:pPr>
              <a:lnSpc>
                <a:spcPct val="80000"/>
              </a:lnSpc>
              <a:buFontTx/>
              <a:buNone/>
            </a:pPr>
            <a:r>
              <a:rPr lang="en-US" dirty="0"/>
              <a:t>6.3.3 – DUAL and the Topology Table</a:t>
            </a:r>
          </a:p>
        </p:txBody>
      </p:sp>
    </p:spTree>
    <p:extLst>
      <p:ext uri="{BB962C8B-B14F-4D97-AF65-F5344CB8AC3E}">
        <p14:creationId xmlns:p14="http://schemas.microsoft.com/office/powerpoint/2010/main" val="260630429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28</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6.3 – EIGRP</a:t>
            </a:r>
            <a:r>
              <a:rPr lang="en-US" sz="1200" kern="1200" baseline="0" dirty="0">
                <a:solidFill>
                  <a:schemeClr val="tx1"/>
                </a:solidFill>
                <a:latin typeface="Arial" charset="0"/>
                <a:ea typeface="ＭＳ Ｐゴシック" charset="0"/>
                <a:cs typeface="ＭＳ Ｐゴシック" charset="0"/>
              </a:rPr>
              <a:t> Operation</a:t>
            </a:r>
            <a:endParaRPr lang="en-US" sz="1200" dirty="0"/>
          </a:p>
          <a:p>
            <a:pPr>
              <a:lnSpc>
                <a:spcPct val="80000"/>
              </a:lnSpc>
              <a:buFontTx/>
              <a:buNone/>
            </a:pPr>
            <a:r>
              <a:rPr lang="en-US" dirty="0"/>
              <a:t>6.3.3 – DUAL and the Topology Table (Cont.)</a:t>
            </a:r>
          </a:p>
        </p:txBody>
      </p:sp>
    </p:spTree>
    <p:extLst>
      <p:ext uri="{BB962C8B-B14F-4D97-AF65-F5344CB8AC3E}">
        <p14:creationId xmlns:p14="http://schemas.microsoft.com/office/powerpoint/2010/main" val="1721749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29</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6.3 – EIGRP</a:t>
            </a:r>
            <a:r>
              <a:rPr lang="en-US" sz="1200" kern="1200" baseline="0" dirty="0">
                <a:solidFill>
                  <a:schemeClr val="tx1"/>
                </a:solidFill>
                <a:latin typeface="Arial" charset="0"/>
                <a:ea typeface="ＭＳ Ｐゴシック" charset="0"/>
                <a:cs typeface="ＭＳ Ｐゴシック" charset="0"/>
              </a:rPr>
              <a:t> Operation</a:t>
            </a:r>
            <a:endParaRPr lang="en-US" sz="1200" dirty="0"/>
          </a:p>
          <a:p>
            <a:pPr>
              <a:lnSpc>
                <a:spcPct val="80000"/>
              </a:lnSpc>
              <a:buFontTx/>
              <a:buNone/>
            </a:pPr>
            <a:r>
              <a:rPr lang="en-US" dirty="0"/>
              <a:t>6.3.4 – DUAL and Convergence</a:t>
            </a:r>
          </a:p>
        </p:txBody>
      </p:sp>
    </p:spTree>
    <p:extLst>
      <p:ext uri="{BB962C8B-B14F-4D97-AF65-F5344CB8AC3E}">
        <p14:creationId xmlns:p14="http://schemas.microsoft.com/office/powerpoint/2010/main" val="422063614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11"/>
          <p:cNvSpPr>
            <a:spLocks noGrp="1" noChangeArrowheads="1"/>
          </p:cNvSpPr>
          <p:nvPr>
            <p:ph type="sldNum" sz="quarter" idx="5"/>
          </p:nvPr>
        </p:nvSpPr>
        <p:spPr/>
        <p:txBody>
          <a:bodyPr/>
          <a:lstStyle/>
          <a:p>
            <a:pPr>
              <a:defRPr/>
            </a:pPr>
            <a:fld id="{D897EDCD-494B-463B-94F5-50E6B57D71C3}" type="slidenum">
              <a:rPr lang="en-US" smtClean="0"/>
              <a:pPr>
                <a:defRPr/>
              </a:pPr>
              <a:t>3</a:t>
            </a:fld>
            <a:endParaRPr lang="en-US"/>
          </a:p>
        </p:txBody>
      </p:sp>
      <p:sp>
        <p:nvSpPr>
          <p:cNvPr id="17411" name="Rectangle 2"/>
          <p:cNvSpPr>
            <a:spLocks noGrp="1" noRot="1" noChangeAspect="1" noChangeArrowheads="1" noTextEdit="1"/>
          </p:cNvSpPr>
          <p:nvPr>
            <p:ph type="sldImg"/>
          </p:nvPr>
        </p:nvSpPr>
        <p:spPr>
          <a:ln/>
        </p:spPr>
      </p:sp>
      <p:sp>
        <p:nvSpPr>
          <p:cNvPr id="17412" name="Rectangle 3"/>
          <p:cNvSpPr>
            <a:spLocks noGrp="1" noChangeArrowheads="1"/>
          </p:cNvSpPr>
          <p:nvPr>
            <p:ph type="body" idx="1"/>
          </p:nvPr>
        </p:nvSpPr>
        <p:spPr>
          <a:xfrm>
            <a:off x="404813" y="4378325"/>
            <a:ext cx="6121400" cy="425291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indent="0" algn="l" defTabSz="814388">
              <a:lnSpc>
                <a:spcPct val="90000"/>
              </a:lnSpc>
              <a:buNone/>
              <a:defRPr/>
            </a:pPr>
            <a:r>
              <a:rPr lang="en-US" sz="800" b="0" kern="0" dirty="0">
                <a:solidFill>
                  <a:schemeClr val="bg1"/>
                </a:solidFill>
                <a:latin typeface="Arial" charset="0"/>
                <a:ea typeface="ＭＳ Ｐゴシック" charset="0"/>
                <a:cs typeface="ＭＳ Ｐゴシック" charset="0"/>
              </a:rPr>
              <a:t>Course Planning Guide</a:t>
            </a:r>
          </a:p>
          <a:p>
            <a:pPr marL="0" indent="0" algn="l" defTabSz="814388">
              <a:lnSpc>
                <a:spcPct val="90000"/>
              </a:lnSpc>
              <a:buNone/>
              <a:defRPr/>
            </a:pPr>
            <a:r>
              <a:rPr lang="en-US" b="0" dirty="0">
                <a:solidFill>
                  <a:schemeClr val="bg1"/>
                </a:solidFill>
                <a:latin typeface="Arial" pitchFamily="34" charset="0"/>
                <a:cs typeface="Arial" pitchFamily="34" charset="0"/>
              </a:rPr>
              <a:t>Chapter 6: EIGRP</a:t>
            </a:r>
            <a:endParaRPr lang="en-US" sz="800" b="0" kern="0" dirty="0">
              <a:solidFill>
                <a:schemeClr val="bg1"/>
              </a:solidFill>
              <a:latin typeface="Arial" charset="0"/>
              <a:ea typeface="ＭＳ Ｐゴシック" charset="0"/>
              <a:cs typeface="ＭＳ Ｐゴシック" charset="0"/>
            </a:endParaRPr>
          </a:p>
        </p:txBody>
      </p:sp>
    </p:spTree>
    <p:extLst>
      <p:ext uri="{BB962C8B-B14F-4D97-AF65-F5344CB8AC3E}">
        <p14:creationId xmlns:p14="http://schemas.microsoft.com/office/powerpoint/2010/main" val="5518852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11"/>
          <p:cNvSpPr>
            <a:spLocks noGrp="1" noChangeArrowheads="1"/>
          </p:cNvSpPr>
          <p:nvPr>
            <p:ph type="sldNum" sz="quarter" idx="5"/>
          </p:nvPr>
        </p:nvSpPr>
        <p:spPr>
          <a:noFill/>
        </p:spPr>
        <p:txBody>
          <a:bodyPr/>
          <a:lstStyle/>
          <a:p>
            <a:fld id="{F602A389-8690-465F-BB28-DC61C90E42E7}" type="slidenum">
              <a:rPr lang="en-US" smtClean="0"/>
              <a:pPr/>
              <a:t>30</a:t>
            </a:fld>
            <a:endParaRPr lang="en-US" dirty="0"/>
          </a:p>
        </p:txBody>
      </p:sp>
      <p:sp>
        <p:nvSpPr>
          <p:cNvPr id="31747" name="Rectangle 2"/>
          <p:cNvSpPr>
            <a:spLocks noGrp="1" noRot="1" noChangeAspect="1" noChangeArrowheads="1" noTextEdit="1"/>
          </p:cNvSpPr>
          <p:nvPr>
            <p:ph type="sldImg"/>
          </p:nvPr>
        </p:nvSpPr>
        <p:spPr>
          <a:ln/>
        </p:spPr>
      </p:sp>
      <p:sp>
        <p:nvSpPr>
          <p:cNvPr id="31748" name="Rectangle 3"/>
          <p:cNvSpPr>
            <a:spLocks noGrp="1" noChangeArrowheads="1"/>
          </p:cNvSpPr>
          <p:nvPr>
            <p:ph type="body" idx="1"/>
          </p:nvPr>
        </p:nvSpPr>
        <p:spPr>
          <a:xfrm>
            <a:off x="404813" y="4378325"/>
            <a:ext cx="6121400" cy="4252913"/>
          </a:xfrm>
          <a:noFill/>
          <a:ln/>
        </p:spPr>
        <p:txBody>
          <a:bodyPr/>
          <a:lstStyle/>
          <a:p>
            <a:pPr>
              <a:buFontTx/>
              <a:buNone/>
            </a:pPr>
            <a:r>
              <a:rPr lang="en-US" b="0" dirty="0"/>
              <a:t>Cisco Networking Academy Program</a:t>
            </a:r>
          </a:p>
          <a:p>
            <a:pPr>
              <a:buFontTx/>
              <a:buNone/>
            </a:pPr>
            <a:r>
              <a:rPr lang="en-US" b="0" dirty="0"/>
              <a:t>Scaling</a:t>
            </a:r>
            <a:r>
              <a:rPr lang="en-US" b="0" baseline="0" dirty="0"/>
              <a:t> Networks</a:t>
            </a:r>
            <a:endParaRPr lang="en-US" b="0" dirty="0"/>
          </a:p>
          <a:p>
            <a:pPr>
              <a:buFontTx/>
              <a:buNone/>
            </a:pPr>
            <a:r>
              <a:rPr lang="en-US" sz="1300" b="0" dirty="0"/>
              <a:t>Chapter 6: EIGRP</a:t>
            </a:r>
            <a:endParaRPr lang="en-GB" b="0" dirty="0"/>
          </a:p>
        </p:txBody>
      </p:sp>
    </p:spTree>
    <p:extLst>
      <p:ext uri="{BB962C8B-B14F-4D97-AF65-F5344CB8AC3E}">
        <p14:creationId xmlns:p14="http://schemas.microsoft.com/office/powerpoint/2010/main" val="399732661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31</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6.4 – </a:t>
            </a:r>
            <a:r>
              <a:rPr lang="en-US" sz="1200" dirty="0"/>
              <a:t>Implement EIGRP for IPv6</a:t>
            </a:r>
          </a:p>
          <a:p>
            <a:pPr>
              <a:lnSpc>
                <a:spcPct val="80000"/>
              </a:lnSpc>
              <a:buFontTx/>
              <a:buNone/>
            </a:pPr>
            <a:r>
              <a:rPr lang="en-US" sz="1200" dirty="0"/>
              <a:t>6.4.1</a:t>
            </a:r>
            <a:r>
              <a:rPr lang="en-US" sz="1200" baseline="0" dirty="0"/>
              <a:t> - </a:t>
            </a:r>
            <a:r>
              <a:rPr lang="en-US" dirty="0"/>
              <a:t>EIGRP for IPv6</a:t>
            </a:r>
          </a:p>
        </p:txBody>
      </p:sp>
    </p:spTree>
    <p:extLst>
      <p:ext uri="{BB962C8B-B14F-4D97-AF65-F5344CB8AC3E}">
        <p14:creationId xmlns:p14="http://schemas.microsoft.com/office/powerpoint/2010/main" val="390504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32</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6.4 – </a:t>
            </a:r>
            <a:r>
              <a:rPr lang="en-US" sz="1200" dirty="0"/>
              <a:t>Implement EIGRP for IPv6</a:t>
            </a:r>
          </a:p>
          <a:p>
            <a:pPr>
              <a:lnSpc>
                <a:spcPct val="80000"/>
              </a:lnSpc>
              <a:buFontTx/>
              <a:buNone/>
            </a:pPr>
            <a:r>
              <a:rPr lang="en-US" sz="1200" dirty="0"/>
              <a:t>6.4.2</a:t>
            </a:r>
            <a:r>
              <a:rPr lang="en-US" sz="1200" baseline="0" dirty="0"/>
              <a:t> - </a:t>
            </a:r>
            <a:r>
              <a:rPr lang="en-US" dirty="0"/>
              <a:t>Configure EIGRP for IPv6</a:t>
            </a:r>
          </a:p>
        </p:txBody>
      </p:sp>
    </p:spTree>
    <p:extLst>
      <p:ext uri="{BB962C8B-B14F-4D97-AF65-F5344CB8AC3E}">
        <p14:creationId xmlns:p14="http://schemas.microsoft.com/office/powerpoint/2010/main" val="360434101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33</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6.4 – </a:t>
            </a:r>
            <a:r>
              <a:rPr lang="en-US" sz="1200" dirty="0"/>
              <a:t>Implement EIGRP for IPv6</a:t>
            </a:r>
          </a:p>
          <a:p>
            <a:pPr>
              <a:lnSpc>
                <a:spcPct val="80000"/>
              </a:lnSpc>
              <a:buFontTx/>
              <a:buNone/>
            </a:pPr>
            <a:r>
              <a:rPr lang="en-US" sz="1200" dirty="0"/>
              <a:t>6.4.2</a:t>
            </a:r>
            <a:r>
              <a:rPr lang="en-US" sz="1200" baseline="0" dirty="0"/>
              <a:t> - </a:t>
            </a:r>
            <a:r>
              <a:rPr lang="en-US" dirty="0"/>
              <a:t>Configure EIGRP for IPv6 (Cont.)</a:t>
            </a:r>
          </a:p>
        </p:txBody>
      </p:sp>
    </p:spTree>
    <p:extLst>
      <p:ext uri="{BB962C8B-B14F-4D97-AF65-F5344CB8AC3E}">
        <p14:creationId xmlns:p14="http://schemas.microsoft.com/office/powerpoint/2010/main" val="1623490732"/>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34</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6.4 – </a:t>
            </a:r>
            <a:r>
              <a:rPr lang="en-US" sz="1200" dirty="0"/>
              <a:t>Implement EIGRP for IPv6</a:t>
            </a:r>
          </a:p>
          <a:p>
            <a:pPr>
              <a:lnSpc>
                <a:spcPct val="80000"/>
              </a:lnSpc>
              <a:buFontTx/>
              <a:buNone/>
            </a:pPr>
            <a:r>
              <a:rPr lang="en-US" sz="1200" dirty="0"/>
              <a:t>6.4.3</a:t>
            </a:r>
            <a:r>
              <a:rPr lang="en-US" sz="1200" baseline="0" dirty="0"/>
              <a:t> - </a:t>
            </a:r>
            <a:r>
              <a:rPr lang="en-US" dirty="0"/>
              <a:t>Verify EIGRP for IPv6</a:t>
            </a:r>
          </a:p>
        </p:txBody>
      </p:sp>
    </p:spTree>
    <p:extLst>
      <p:ext uri="{BB962C8B-B14F-4D97-AF65-F5344CB8AC3E}">
        <p14:creationId xmlns:p14="http://schemas.microsoft.com/office/powerpoint/2010/main" val="4038901415"/>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11"/>
          <p:cNvSpPr>
            <a:spLocks noGrp="1" noChangeArrowheads="1"/>
          </p:cNvSpPr>
          <p:nvPr>
            <p:ph type="sldNum" sz="quarter" idx="5"/>
          </p:nvPr>
        </p:nvSpPr>
        <p:spPr>
          <a:noFill/>
        </p:spPr>
        <p:txBody>
          <a:bodyPr/>
          <a:lstStyle/>
          <a:p>
            <a:fld id="{F602A389-8690-465F-BB28-DC61C90E42E7}" type="slidenum">
              <a:rPr lang="en-US" smtClean="0"/>
              <a:pPr/>
              <a:t>35</a:t>
            </a:fld>
            <a:endParaRPr lang="en-US" dirty="0"/>
          </a:p>
        </p:txBody>
      </p:sp>
      <p:sp>
        <p:nvSpPr>
          <p:cNvPr id="31747" name="Rectangle 2"/>
          <p:cNvSpPr>
            <a:spLocks noGrp="1" noRot="1" noChangeAspect="1" noChangeArrowheads="1" noTextEdit="1"/>
          </p:cNvSpPr>
          <p:nvPr>
            <p:ph type="sldImg"/>
          </p:nvPr>
        </p:nvSpPr>
        <p:spPr>
          <a:ln/>
        </p:spPr>
      </p:sp>
      <p:sp>
        <p:nvSpPr>
          <p:cNvPr id="31748" name="Rectangle 3"/>
          <p:cNvSpPr>
            <a:spLocks noGrp="1" noChangeArrowheads="1"/>
          </p:cNvSpPr>
          <p:nvPr>
            <p:ph type="body" idx="1"/>
          </p:nvPr>
        </p:nvSpPr>
        <p:spPr>
          <a:xfrm>
            <a:off x="404813" y="4378325"/>
            <a:ext cx="6121400" cy="4252913"/>
          </a:xfrm>
          <a:noFill/>
          <a:ln/>
        </p:spPr>
        <p:txBody>
          <a:bodyPr/>
          <a:lstStyle/>
          <a:p>
            <a:pPr>
              <a:buFontTx/>
              <a:buNone/>
            </a:pPr>
            <a:r>
              <a:rPr lang="en-US" b="0" dirty="0"/>
              <a:t>Cisco Networking Academy Program</a:t>
            </a:r>
          </a:p>
          <a:p>
            <a:pPr>
              <a:buFontTx/>
              <a:buNone/>
            </a:pPr>
            <a:r>
              <a:rPr lang="en-US" b="0" dirty="0"/>
              <a:t>Scaling</a:t>
            </a:r>
            <a:r>
              <a:rPr lang="en-US" b="0" baseline="0" dirty="0"/>
              <a:t> Networks</a:t>
            </a:r>
            <a:endParaRPr lang="en-US" b="0" dirty="0"/>
          </a:p>
          <a:p>
            <a:pPr>
              <a:buFontTx/>
              <a:buNone/>
            </a:pPr>
            <a:r>
              <a:rPr lang="en-US" sz="1300" b="0" dirty="0"/>
              <a:t>Chapter 6: EIGRP</a:t>
            </a:r>
            <a:endParaRPr lang="en-GB" b="0" dirty="0"/>
          </a:p>
        </p:txBody>
      </p:sp>
    </p:spTree>
    <p:extLst>
      <p:ext uri="{BB962C8B-B14F-4D97-AF65-F5344CB8AC3E}">
        <p14:creationId xmlns:p14="http://schemas.microsoft.com/office/powerpoint/2010/main" val="2633365243"/>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36</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6.5.1.2</a:t>
            </a:r>
            <a:r>
              <a:rPr lang="en-US" sz="1200" kern="1200" baseline="0" dirty="0">
                <a:solidFill>
                  <a:schemeClr val="tx1"/>
                </a:solidFill>
                <a:latin typeface="Arial" charset="0"/>
                <a:ea typeface="ＭＳ Ｐゴシック" charset="0"/>
                <a:cs typeface="ＭＳ Ｐゴシック" charset="0"/>
              </a:rPr>
              <a:t> – </a:t>
            </a:r>
            <a:r>
              <a:rPr lang="en-US" dirty="0">
                <a:latin typeface="Arial" charset="0"/>
              </a:rPr>
              <a:t>Summary</a:t>
            </a:r>
            <a:endParaRPr lang="en-US" dirty="0"/>
          </a:p>
        </p:txBody>
      </p:sp>
    </p:spTree>
    <p:extLst>
      <p:ext uri="{BB962C8B-B14F-4D97-AF65-F5344CB8AC3E}">
        <p14:creationId xmlns:p14="http://schemas.microsoft.com/office/powerpoint/2010/main" val="2136537016"/>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37</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6.5.1.2</a:t>
            </a:r>
            <a:r>
              <a:rPr lang="en-US" sz="1200" kern="1200" baseline="0" dirty="0">
                <a:solidFill>
                  <a:schemeClr val="tx1"/>
                </a:solidFill>
                <a:latin typeface="Arial" charset="0"/>
                <a:ea typeface="ＭＳ Ｐゴシック" charset="0"/>
                <a:cs typeface="ＭＳ Ｐゴシック" charset="0"/>
              </a:rPr>
              <a:t> – </a:t>
            </a:r>
            <a:r>
              <a:rPr lang="en-US" dirty="0">
                <a:latin typeface="Arial" charset="0"/>
              </a:rPr>
              <a:t>Summary (Cont.)</a:t>
            </a:r>
            <a:endParaRPr lang="en-US" dirty="0"/>
          </a:p>
        </p:txBody>
      </p:sp>
    </p:spTree>
    <p:extLst>
      <p:ext uri="{BB962C8B-B14F-4D97-AF65-F5344CB8AC3E}">
        <p14:creationId xmlns:p14="http://schemas.microsoft.com/office/powerpoint/2010/main" val="975215577"/>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a:ln/>
        </p:spPr>
      </p:sp>
      <p:sp>
        <p:nvSpPr>
          <p:cNvPr id="2969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4" name="Slide Number Placeholder 3"/>
          <p:cNvSpPr>
            <a:spLocks noGrp="1"/>
          </p:cNvSpPr>
          <p:nvPr>
            <p:ph type="sldNum" sz="quarter" idx="5"/>
          </p:nvPr>
        </p:nvSpPr>
        <p:spPr/>
        <p:txBody>
          <a:bodyPr/>
          <a:lstStyle/>
          <a:p>
            <a:pPr>
              <a:defRPr/>
            </a:pPr>
            <a:fld id="{2AC3B40C-7774-46A0-8FD7-D0857136B166}" type="slidenum">
              <a:rPr lang="en-US" smtClean="0"/>
              <a:pPr>
                <a:defRPr/>
              </a:pPr>
              <a:t>39</a:t>
            </a:fld>
            <a:endParaRPr lang="en-US"/>
          </a:p>
        </p:txBody>
      </p:sp>
    </p:spTree>
    <p:extLst>
      <p:ext uri="{BB962C8B-B14F-4D97-AF65-F5344CB8AC3E}">
        <p14:creationId xmlns:p14="http://schemas.microsoft.com/office/powerpoint/2010/main" val="118099282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0A313ED8-785B-4D16-9B17-4143385249B9}" type="slidenum">
              <a:rPr lang="en-US" sz="800" b="0"/>
              <a:pPr algn="r"/>
              <a:t>4</a:t>
            </a:fld>
            <a:endParaRPr lang="en-US" sz="800" b="0"/>
          </a:p>
        </p:txBody>
      </p:sp>
      <p:sp>
        <p:nvSpPr>
          <p:cNvPr id="20483"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305711995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0A313ED8-785B-4D16-9B17-4143385249B9}" type="slidenum">
              <a:rPr lang="en-US" sz="800" b="0"/>
              <a:pPr algn="r"/>
              <a:t>5</a:t>
            </a:fld>
            <a:endParaRPr lang="en-US" sz="800" b="0"/>
          </a:p>
        </p:txBody>
      </p:sp>
      <p:sp>
        <p:nvSpPr>
          <p:cNvPr id="20483"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285969873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7" tIns="0" rIns="18817" bIns="0" anchor="b"/>
          <a:lstStyle>
            <a:lvl1pPr defTabSz="901700" eaLnBrk="0" hangingPunct="0">
              <a:defRPr sz="2400" b="1">
                <a:solidFill>
                  <a:schemeClr val="tx1"/>
                </a:solidFill>
                <a:latin typeface="Arial" charset="0"/>
                <a:cs typeface="Arial" charset="0"/>
              </a:defRPr>
            </a:lvl1pPr>
            <a:lvl2pPr marL="742950" indent="-285750" defTabSz="901700" eaLnBrk="0" hangingPunct="0">
              <a:defRPr sz="2400" b="1">
                <a:solidFill>
                  <a:schemeClr val="tx1"/>
                </a:solidFill>
                <a:latin typeface="Arial" charset="0"/>
                <a:cs typeface="Arial" charset="0"/>
              </a:defRPr>
            </a:lvl2pPr>
            <a:lvl3pPr marL="1143000" indent="-228600" defTabSz="901700" eaLnBrk="0" hangingPunct="0">
              <a:defRPr sz="2400" b="1">
                <a:solidFill>
                  <a:schemeClr val="tx1"/>
                </a:solidFill>
                <a:latin typeface="Arial" charset="0"/>
                <a:cs typeface="Arial" charset="0"/>
              </a:defRPr>
            </a:lvl3pPr>
            <a:lvl4pPr marL="1600200" indent="-228600" defTabSz="901700" eaLnBrk="0" hangingPunct="0">
              <a:defRPr sz="2400" b="1">
                <a:solidFill>
                  <a:schemeClr val="tx1"/>
                </a:solidFill>
                <a:latin typeface="Arial" charset="0"/>
                <a:cs typeface="Arial" charset="0"/>
              </a:defRPr>
            </a:lvl4pPr>
            <a:lvl5pPr marL="2057400" indent="-228600" defTabSz="901700" eaLnBrk="0" hangingPunct="0">
              <a:defRPr sz="2400" b="1">
                <a:solidFill>
                  <a:schemeClr val="tx1"/>
                </a:solidFill>
                <a:latin typeface="Arial" charset="0"/>
                <a:cs typeface="Arial" charset="0"/>
              </a:defRPr>
            </a:lvl5pPr>
            <a:lvl6pPr marL="2514600" indent="-228600" defTabSz="901700" eaLnBrk="0" fontAlgn="base" hangingPunct="0">
              <a:spcBef>
                <a:spcPct val="0"/>
              </a:spcBef>
              <a:spcAft>
                <a:spcPct val="0"/>
              </a:spcAft>
              <a:defRPr sz="2400" b="1">
                <a:solidFill>
                  <a:schemeClr val="tx1"/>
                </a:solidFill>
                <a:latin typeface="Arial" charset="0"/>
                <a:cs typeface="Arial" charset="0"/>
              </a:defRPr>
            </a:lvl6pPr>
            <a:lvl7pPr marL="2971800" indent="-228600" defTabSz="901700" eaLnBrk="0" fontAlgn="base" hangingPunct="0">
              <a:spcBef>
                <a:spcPct val="0"/>
              </a:spcBef>
              <a:spcAft>
                <a:spcPct val="0"/>
              </a:spcAft>
              <a:defRPr sz="2400" b="1">
                <a:solidFill>
                  <a:schemeClr val="tx1"/>
                </a:solidFill>
                <a:latin typeface="Arial" charset="0"/>
                <a:cs typeface="Arial" charset="0"/>
              </a:defRPr>
            </a:lvl7pPr>
            <a:lvl8pPr marL="3429000" indent="-228600" defTabSz="901700" eaLnBrk="0" fontAlgn="base" hangingPunct="0">
              <a:spcBef>
                <a:spcPct val="0"/>
              </a:spcBef>
              <a:spcAft>
                <a:spcPct val="0"/>
              </a:spcAft>
              <a:defRPr sz="2400" b="1">
                <a:solidFill>
                  <a:schemeClr val="tx1"/>
                </a:solidFill>
                <a:latin typeface="Arial" charset="0"/>
                <a:cs typeface="Arial" charset="0"/>
              </a:defRPr>
            </a:lvl8pPr>
            <a:lvl9pPr marL="3886200" indent="-228600" defTabSz="901700" eaLnBrk="0" fontAlgn="base" hangingPunct="0">
              <a:spcBef>
                <a:spcPct val="0"/>
              </a:spcBef>
              <a:spcAft>
                <a:spcPct val="0"/>
              </a:spcAft>
              <a:defRPr sz="2400" b="1">
                <a:solidFill>
                  <a:schemeClr val="tx1"/>
                </a:solidFill>
                <a:latin typeface="Arial" charset="0"/>
                <a:cs typeface="Arial" charset="0"/>
              </a:defRPr>
            </a:lvl9pPr>
          </a:lstStyle>
          <a:p>
            <a:pPr algn="r"/>
            <a:fld id="{ACE20BE7-F2F3-4E26-9454-50B18F790A4E}" type="slidenum">
              <a:rPr lang="en-US" sz="800" b="0">
                <a:ea typeface="ＭＳ Ｐゴシック" pitchFamily="34" charset="-128"/>
              </a:rPr>
              <a:pPr algn="r"/>
              <a:t>6</a:t>
            </a:fld>
            <a:endParaRPr lang="en-US" sz="800" b="0">
              <a:ea typeface="ＭＳ Ｐゴシック" pitchFamily="34" charset="-128"/>
            </a:endParaRPr>
          </a:p>
        </p:txBody>
      </p:sp>
      <p:sp>
        <p:nvSpPr>
          <p:cNvPr id="21507" name="Rectangle 2"/>
          <p:cNvSpPr>
            <a:spLocks noGrp="1" noRot="1" noChangeAspect="1" noChangeArrowheads="1" noTextEdit="1"/>
          </p:cNvSpPr>
          <p:nvPr>
            <p:ph type="sldImg"/>
          </p:nvPr>
        </p:nvSpPr>
        <p:spPr>
          <a:ln/>
        </p:spPr>
      </p:sp>
      <p:sp>
        <p:nvSpPr>
          <p:cNvPr id="2150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Tree>
    <p:extLst>
      <p:ext uri="{BB962C8B-B14F-4D97-AF65-F5344CB8AC3E}">
        <p14:creationId xmlns:p14="http://schemas.microsoft.com/office/powerpoint/2010/main" val="178440044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7391C207-9349-46D5-9D89-8ADDA5014D1F}" type="slidenum">
              <a:rPr lang="en-US" sz="800" b="0"/>
              <a:pPr algn="r"/>
              <a:t>7</a:t>
            </a:fld>
            <a:endParaRPr lang="en-US" sz="800" b="0"/>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Tree>
    <p:extLst>
      <p:ext uri="{BB962C8B-B14F-4D97-AF65-F5344CB8AC3E}">
        <p14:creationId xmlns:p14="http://schemas.microsoft.com/office/powerpoint/2010/main" val="336847150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7391C207-9349-46D5-9D89-8ADDA5014D1F}" type="slidenum">
              <a:rPr lang="en-US" sz="800" b="0"/>
              <a:pPr algn="r"/>
              <a:t>8</a:t>
            </a:fld>
            <a:endParaRPr lang="en-US" sz="800" b="0"/>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Tree>
    <p:extLst>
      <p:ext uri="{BB962C8B-B14F-4D97-AF65-F5344CB8AC3E}">
        <p14:creationId xmlns:p14="http://schemas.microsoft.com/office/powerpoint/2010/main" val="387170267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7391C207-9349-46D5-9D89-8ADDA5014D1F}" type="slidenum">
              <a:rPr lang="en-US" sz="800" b="0"/>
              <a:pPr algn="r"/>
              <a:t>9</a:t>
            </a:fld>
            <a:endParaRPr lang="en-US" sz="800" b="0"/>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Tree>
    <p:extLst>
      <p:ext uri="{BB962C8B-B14F-4D97-AF65-F5344CB8AC3E}">
        <p14:creationId xmlns:p14="http://schemas.microsoft.com/office/powerpoint/2010/main" val="420706443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jpeg"/><Relationship Id="rId1" Type="http://schemas.openxmlformats.org/officeDocument/2006/relationships/slideMaster" Target="../slideMasters/slideMaster2.xml"/><Relationship Id="rId4" Type="http://schemas.openxmlformats.org/officeDocument/2006/relationships/image" Target="../media/image4.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2" descr="PPt_CoverArt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893888"/>
            <a:ext cx="9140825" cy="2449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3"/>
          <p:cNvSpPr>
            <a:spLocks noChangeArrowheads="1"/>
          </p:cNvSpPr>
          <p:nvPr/>
        </p:nvSpPr>
        <p:spPr bwMode="auto">
          <a:xfrm>
            <a:off x="4498975" y="6670675"/>
            <a:ext cx="2347913" cy="190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nchorCtr="1">
            <a:spAutoFit/>
          </a:bodyPr>
          <a:lstStyle/>
          <a:p>
            <a:pPr algn="l" defTabSz="814388">
              <a:lnSpc>
                <a:spcPct val="100000"/>
              </a:lnSpc>
            </a:pPr>
            <a:r>
              <a:rPr lang="en-US" sz="700">
                <a:solidFill>
                  <a:srgbClr val="D3D3D3"/>
                </a:solidFill>
              </a:rPr>
              <a:t>© 2007 – 2010, Cisco Systems, Inc. All rights reserved.</a:t>
            </a:r>
          </a:p>
        </p:txBody>
      </p:sp>
      <p:sp>
        <p:nvSpPr>
          <p:cNvPr id="6" name="Rectangle 4"/>
          <p:cNvSpPr>
            <a:spLocks noChangeArrowheads="1"/>
          </p:cNvSpPr>
          <p:nvPr/>
        </p:nvSpPr>
        <p:spPr bwMode="auto">
          <a:xfrm>
            <a:off x="7123113" y="6672263"/>
            <a:ext cx="650875" cy="188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spAutoFit/>
          </a:bodyPr>
          <a:lstStyle/>
          <a:p>
            <a:pPr algn="r" defTabSz="814388">
              <a:lnSpc>
                <a:spcPct val="100000"/>
              </a:lnSpc>
            </a:pPr>
            <a:r>
              <a:rPr lang="en-US" sz="700">
                <a:solidFill>
                  <a:srgbClr val="D3D3D3"/>
                </a:solidFill>
              </a:rPr>
              <a:t>Cisco Public</a:t>
            </a:r>
          </a:p>
        </p:txBody>
      </p:sp>
      <p:sp>
        <p:nvSpPr>
          <p:cNvPr id="7" name="Rectangle 5"/>
          <p:cNvSpPr>
            <a:spLocks noChangeArrowheads="1"/>
          </p:cNvSpPr>
          <p:nvPr/>
        </p:nvSpPr>
        <p:spPr bwMode="auto">
          <a:xfrm>
            <a:off x="193675" y="6562725"/>
            <a:ext cx="962025" cy="29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124" tIns="41061" rIns="82124" bIns="41061" anchor="b">
            <a:spAutoFit/>
          </a:bodyPr>
          <a:lstStyle/>
          <a:p>
            <a:pPr algn="l" defTabSz="814388">
              <a:lnSpc>
                <a:spcPct val="100000"/>
              </a:lnSpc>
            </a:pPr>
            <a:r>
              <a:rPr lang="en-US" sz="700">
                <a:solidFill>
                  <a:srgbClr val="D3D3D3"/>
                </a:solidFill>
              </a:rPr>
              <a:t>ITE PC v4.1</a:t>
            </a:r>
          </a:p>
          <a:p>
            <a:pPr algn="l" defTabSz="814388">
              <a:lnSpc>
                <a:spcPct val="100000"/>
              </a:lnSpc>
            </a:pPr>
            <a:r>
              <a:rPr lang="en-US" sz="700">
                <a:solidFill>
                  <a:srgbClr val="D3D3D3"/>
                </a:solidFill>
              </a:rPr>
              <a:t>Chapter 1</a:t>
            </a:r>
          </a:p>
        </p:txBody>
      </p:sp>
      <p:sp>
        <p:nvSpPr>
          <p:cNvPr id="8" name="Rectangle 6"/>
          <p:cNvSpPr>
            <a:spLocks noChangeArrowheads="1"/>
          </p:cNvSpPr>
          <p:nvPr/>
        </p:nvSpPr>
        <p:spPr bwMode="auto">
          <a:xfrm>
            <a:off x="8596313" y="6626225"/>
            <a:ext cx="320675" cy="234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spAutoFit/>
          </a:bodyPr>
          <a:lstStyle/>
          <a:p>
            <a:pPr algn="r" defTabSz="814388">
              <a:lnSpc>
                <a:spcPct val="100000"/>
              </a:lnSpc>
            </a:pPr>
            <a:fld id="{DC7FBAF0-BCF5-8741-945F-3C6763791038}" type="slidenum">
              <a:rPr lang="en-US" sz="1000">
                <a:solidFill>
                  <a:srgbClr val="D3D3D3"/>
                </a:solidFill>
              </a:rPr>
              <a:pPr algn="r" defTabSz="814388">
                <a:lnSpc>
                  <a:spcPct val="100000"/>
                </a:lnSpc>
              </a:pPr>
              <a:t>‹#›</a:t>
            </a:fld>
            <a:endParaRPr lang="en-US" sz="1000">
              <a:solidFill>
                <a:srgbClr val="D3D3D3"/>
              </a:solidFill>
            </a:endParaRPr>
          </a:p>
        </p:txBody>
      </p:sp>
      <p:pic>
        <p:nvPicPr>
          <p:cNvPr id="9" name="Picture 9" descr="Cisco_NewLogo"/>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5483225" y="5940425"/>
            <a:ext cx="3354388" cy="474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10" descr="Cisco"/>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6063" y="119063"/>
            <a:ext cx="1171575" cy="904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90247" name="Rectangle 7"/>
          <p:cNvSpPr>
            <a:spLocks noGrp="1" noChangeArrowheads="1"/>
          </p:cNvSpPr>
          <p:nvPr>
            <p:ph type="ctrTitle"/>
          </p:nvPr>
        </p:nvSpPr>
        <p:spPr bwMode="white">
          <a:xfrm>
            <a:off x="311150" y="2671763"/>
            <a:ext cx="3768725" cy="830262"/>
          </a:xfrm>
          <a:ln/>
        </p:spPr>
        <p:txBody>
          <a:bodyPr anchor="ctr"/>
          <a:lstStyle>
            <a:lvl1pPr>
              <a:defRPr sz="3000" b="0">
                <a:solidFill>
                  <a:srgbClr val="FFFFFF"/>
                </a:solidFill>
              </a:defRPr>
            </a:lvl1pPr>
          </a:lstStyle>
          <a:p>
            <a:r>
              <a:rPr lang="en-US"/>
              <a:t>Click to edit Master title style</a:t>
            </a:r>
            <a:endParaRPr lang="en-US" dirty="0"/>
          </a:p>
        </p:txBody>
      </p:sp>
      <p:sp>
        <p:nvSpPr>
          <p:cNvPr id="1290248" name="Rectangle 8"/>
          <p:cNvSpPr>
            <a:spLocks noGrp="1" noChangeArrowheads="1"/>
          </p:cNvSpPr>
          <p:nvPr>
            <p:ph type="subTitle" idx="1"/>
          </p:nvPr>
        </p:nvSpPr>
        <p:spPr>
          <a:xfrm>
            <a:off x="311150" y="4672013"/>
            <a:ext cx="4103688" cy="658812"/>
          </a:xfrm>
          <a:ln/>
        </p:spPr>
        <p:txBody>
          <a:bodyPr/>
          <a:lstStyle>
            <a:lvl1pPr marL="0" indent="0">
              <a:lnSpc>
                <a:spcPct val="90000"/>
              </a:lnSpc>
              <a:buFont typeface="Wingdings" pitchFamily="2" charset="2"/>
              <a:buNone/>
              <a:defRPr sz="2000" b="1">
                <a:solidFill>
                  <a:schemeClr val="bg2"/>
                </a:solidFill>
              </a:defRPr>
            </a:lvl1pPr>
          </a:lstStyle>
          <a:p>
            <a:r>
              <a:rPr lang="en-US"/>
              <a:t>Click to edit Master subtitle style</a:t>
            </a:r>
          </a:p>
        </p:txBody>
      </p:sp>
    </p:spTree>
    <p:extLst>
      <p:ext uri="{BB962C8B-B14F-4D97-AF65-F5344CB8AC3E}">
        <p14:creationId xmlns:p14="http://schemas.microsoft.com/office/powerpoint/2010/main" val="385402732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4875252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65925" y="798513"/>
            <a:ext cx="2035175" cy="47879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55638" y="798513"/>
            <a:ext cx="5957887" cy="47879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2676633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655638" y="798513"/>
            <a:ext cx="8145462" cy="838200"/>
          </a:xfrm>
        </p:spPr>
        <p:txBody>
          <a:bodyPr/>
          <a:lstStyle/>
          <a:p>
            <a:r>
              <a:rPr lang="en-US"/>
              <a:t>Click to edit Master title style</a:t>
            </a:r>
          </a:p>
        </p:txBody>
      </p:sp>
      <p:sp>
        <p:nvSpPr>
          <p:cNvPr id="3" name="Table Placeholder 2"/>
          <p:cNvSpPr>
            <a:spLocks noGrp="1"/>
          </p:cNvSpPr>
          <p:nvPr>
            <p:ph type="tbl" idx="1"/>
          </p:nvPr>
        </p:nvSpPr>
        <p:spPr>
          <a:xfrm>
            <a:off x="655638" y="2014538"/>
            <a:ext cx="7940675" cy="3571875"/>
          </a:xfrm>
        </p:spPr>
        <p:txBody>
          <a:bodyPr/>
          <a:lstStyle/>
          <a:p>
            <a:pPr lvl="0"/>
            <a:r>
              <a:rPr lang="en-US" noProof="0"/>
              <a:t>Click icon to add table</a:t>
            </a:r>
            <a:endParaRPr lang="en-US" noProof="0" dirty="0"/>
          </a:p>
        </p:txBody>
      </p:sp>
    </p:spTree>
    <p:extLst>
      <p:ext uri="{BB962C8B-B14F-4D97-AF65-F5344CB8AC3E}">
        <p14:creationId xmlns:p14="http://schemas.microsoft.com/office/powerpoint/2010/main" val="396974812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8" descr="PPt_4face_021208.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1911350"/>
            <a:ext cx="9144000" cy="2432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278"/>
          <p:cNvSpPr>
            <a:spLocks noChangeArrowheads="1"/>
          </p:cNvSpPr>
          <p:nvPr/>
        </p:nvSpPr>
        <p:spPr bwMode="auto">
          <a:xfrm>
            <a:off x="4498975" y="6672263"/>
            <a:ext cx="2022475" cy="188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nchorCtr="1">
            <a:spAutoFit/>
          </a:bodyPr>
          <a:lstStyle/>
          <a:p>
            <a:pPr algn="l" defTabSz="814388">
              <a:lnSpc>
                <a:spcPct val="100000"/>
              </a:lnSpc>
            </a:pPr>
            <a:r>
              <a:rPr lang="en-US" sz="700" dirty="0" smtClean="0">
                <a:solidFill>
                  <a:srgbClr val="D3D3D3"/>
                </a:solidFill>
              </a:rPr>
              <a:t>© 2017 Cisco Systems, Inc. All rights reserved.</a:t>
            </a:r>
            <a:endParaRPr lang="en-US" sz="700" dirty="0">
              <a:solidFill>
                <a:srgbClr val="D3D3D3"/>
              </a:solidFill>
            </a:endParaRPr>
          </a:p>
        </p:txBody>
      </p:sp>
      <p:sp>
        <p:nvSpPr>
          <p:cNvPr id="6" name="Rectangle 279"/>
          <p:cNvSpPr>
            <a:spLocks noChangeArrowheads="1"/>
          </p:cNvSpPr>
          <p:nvPr/>
        </p:nvSpPr>
        <p:spPr bwMode="auto">
          <a:xfrm>
            <a:off x="6896100" y="6672263"/>
            <a:ext cx="877888" cy="188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spAutoFit/>
          </a:bodyPr>
          <a:lstStyle/>
          <a:p>
            <a:pPr algn="r" defTabSz="814388">
              <a:lnSpc>
                <a:spcPct val="100000"/>
              </a:lnSpc>
            </a:pPr>
            <a:r>
              <a:rPr lang="en-US" sz="700">
                <a:solidFill>
                  <a:srgbClr val="D3D3D3"/>
                </a:solidFill>
              </a:rPr>
              <a:t>Cisco Confidential</a:t>
            </a:r>
          </a:p>
        </p:txBody>
      </p:sp>
      <p:sp>
        <p:nvSpPr>
          <p:cNvPr id="7" name="Rectangle 280"/>
          <p:cNvSpPr>
            <a:spLocks noChangeArrowheads="1"/>
          </p:cNvSpPr>
          <p:nvPr/>
        </p:nvSpPr>
        <p:spPr bwMode="auto">
          <a:xfrm>
            <a:off x="193675" y="6672263"/>
            <a:ext cx="962025" cy="188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124" tIns="41061" rIns="82124" bIns="41061" anchor="b">
            <a:spAutoFit/>
          </a:bodyPr>
          <a:lstStyle/>
          <a:p>
            <a:pPr algn="l" defTabSz="814388">
              <a:lnSpc>
                <a:spcPct val="100000"/>
              </a:lnSpc>
            </a:pPr>
            <a:r>
              <a:rPr lang="en-US" sz="700">
                <a:solidFill>
                  <a:srgbClr val="D3D3D3"/>
                </a:solidFill>
              </a:rPr>
              <a:t>Presentation_ID</a:t>
            </a:r>
          </a:p>
        </p:txBody>
      </p:sp>
      <p:sp>
        <p:nvSpPr>
          <p:cNvPr id="8" name="Rectangle 281"/>
          <p:cNvSpPr>
            <a:spLocks noChangeArrowheads="1"/>
          </p:cNvSpPr>
          <p:nvPr/>
        </p:nvSpPr>
        <p:spPr bwMode="auto">
          <a:xfrm>
            <a:off x="8596313" y="6626225"/>
            <a:ext cx="320675" cy="234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spAutoFit/>
          </a:bodyPr>
          <a:lstStyle/>
          <a:p>
            <a:pPr algn="r" defTabSz="814388">
              <a:lnSpc>
                <a:spcPct val="100000"/>
              </a:lnSpc>
            </a:pPr>
            <a:fld id="{7F1BC4EF-034A-F647-AA58-B71D58802FDB}" type="slidenum">
              <a:rPr lang="en-US" sz="1000">
                <a:solidFill>
                  <a:srgbClr val="D3D3D3"/>
                </a:solidFill>
              </a:rPr>
              <a:pPr algn="r" defTabSz="814388">
                <a:lnSpc>
                  <a:spcPct val="100000"/>
                </a:lnSpc>
              </a:pPr>
              <a:t>‹#›</a:t>
            </a:fld>
            <a:endParaRPr lang="en-US" sz="1000">
              <a:solidFill>
                <a:srgbClr val="D3D3D3"/>
              </a:solidFill>
            </a:endParaRPr>
          </a:p>
        </p:txBody>
      </p:sp>
      <p:pic>
        <p:nvPicPr>
          <p:cNvPr id="9" name="Picture 331" descr="Cisco_NewLogo"/>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5483225" y="5940425"/>
            <a:ext cx="3354388" cy="474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333" descr="Cisco"/>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6063" y="119063"/>
            <a:ext cx="1171575" cy="904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69873" name="Rectangle 209"/>
          <p:cNvSpPr>
            <a:spLocks noGrp="1" noChangeArrowheads="1"/>
          </p:cNvSpPr>
          <p:nvPr>
            <p:ph type="ctrTitle"/>
          </p:nvPr>
        </p:nvSpPr>
        <p:spPr bwMode="white">
          <a:xfrm>
            <a:off x="311150" y="2671763"/>
            <a:ext cx="3768725" cy="830262"/>
          </a:xfrm>
          <a:ln/>
        </p:spPr>
        <p:txBody>
          <a:bodyPr anchor="ctr"/>
          <a:lstStyle>
            <a:lvl1pPr>
              <a:defRPr sz="3000" b="0">
                <a:solidFill>
                  <a:srgbClr val="FFFFFF"/>
                </a:solidFill>
              </a:defRPr>
            </a:lvl1pPr>
          </a:lstStyle>
          <a:p>
            <a:r>
              <a:rPr lang="en-US" dirty="0"/>
              <a:t>Click to edit Master title style</a:t>
            </a:r>
          </a:p>
        </p:txBody>
      </p:sp>
      <p:sp>
        <p:nvSpPr>
          <p:cNvPr id="369874" name="Rectangle 210"/>
          <p:cNvSpPr>
            <a:spLocks noGrp="1" noChangeArrowheads="1"/>
          </p:cNvSpPr>
          <p:nvPr>
            <p:ph type="subTitle" idx="1"/>
          </p:nvPr>
        </p:nvSpPr>
        <p:spPr>
          <a:xfrm>
            <a:off x="311150" y="4672013"/>
            <a:ext cx="4103688" cy="658812"/>
          </a:xfrm>
          <a:ln/>
        </p:spPr>
        <p:txBody>
          <a:bodyPr/>
          <a:lstStyle>
            <a:lvl1pPr marL="0" indent="0">
              <a:lnSpc>
                <a:spcPct val="90000"/>
              </a:lnSpc>
              <a:buFont typeface="Wingdings" pitchFamily="2" charset="2"/>
              <a:buNone/>
              <a:defRPr sz="2000" b="1">
                <a:solidFill>
                  <a:schemeClr val="bg2"/>
                </a:solidFill>
              </a:defRPr>
            </a:lvl1pPr>
          </a:lstStyle>
          <a:p>
            <a:r>
              <a:rPr lang="en-US" dirty="0"/>
              <a:t>Click to edit Master subtitle style</a:t>
            </a:r>
          </a:p>
        </p:txBody>
      </p:sp>
    </p:spTree>
    <p:extLst>
      <p:ext uri="{BB962C8B-B14F-4D97-AF65-F5344CB8AC3E}">
        <p14:creationId xmlns:p14="http://schemas.microsoft.com/office/powerpoint/2010/main" val="88488569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idx="1"/>
          </p:nvPr>
        </p:nvSpPr>
        <p:spPr/>
        <p:txBody>
          <a:bodyPr/>
          <a:lstStyle>
            <a:lvl2pPr marL="457200" indent="-228600">
              <a:buFont typeface="Arial" panose="020B0604020202020204" pitchFamily="34" charset="0"/>
              <a:buChar char="•"/>
              <a:defRPr/>
            </a:lvl2pPr>
            <a:lvl3pPr marL="914400" indent="-225425">
              <a:buSzPct val="75000"/>
              <a:buFont typeface="Courier New" panose="02070309020205020404" pitchFamily="49" charset="0"/>
              <a:buChar char="o"/>
              <a:defRPr/>
            </a:lvl3pPr>
            <a:lvl4pPr marL="1257300" indent="-285750">
              <a:buSzPct val="50000"/>
              <a:buFont typeface="Wingdings" panose="05000000000000000000" pitchFamily="2" charset="2"/>
              <a:buChar char="q"/>
              <a:defRPr/>
            </a:lvl4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06104739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extLst>
      <p:ext uri="{BB962C8B-B14F-4D97-AF65-F5344CB8AC3E}">
        <p14:creationId xmlns:p14="http://schemas.microsoft.com/office/powerpoint/2010/main" val="332285175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55638" y="2014538"/>
            <a:ext cx="3894137" cy="35718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702175" y="2014538"/>
            <a:ext cx="3894138" cy="35718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84923193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96437391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64084824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7085695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55638" y="702293"/>
            <a:ext cx="8145462" cy="838200"/>
          </a:xfrm>
        </p:spPr>
        <p:txBody>
          <a:bodyPr/>
          <a:lstStyle/>
          <a:p>
            <a:r>
              <a:rPr lang="en-US"/>
              <a:t>Click to edit Master title style</a:t>
            </a:r>
          </a:p>
        </p:txBody>
      </p:sp>
      <p:sp>
        <p:nvSpPr>
          <p:cNvPr id="3" name="Content Placeholder 2"/>
          <p:cNvSpPr>
            <a:spLocks noGrp="1"/>
          </p:cNvSpPr>
          <p:nvPr>
            <p:ph idx="1"/>
          </p:nvPr>
        </p:nvSpPr>
        <p:spPr>
          <a:xfrm>
            <a:off x="655638" y="1687390"/>
            <a:ext cx="7940675" cy="4720787"/>
          </a:xfrm>
        </p:spPr>
        <p:txBody>
          <a:bodyPr/>
          <a:lstStyle>
            <a:lvl2pPr marL="457200" indent="-228600">
              <a:buFont typeface="Arial" panose="020B0604020202020204" pitchFamily="34" charset="0"/>
              <a:buChar char="•"/>
              <a:defRPr/>
            </a:lvl2pPr>
            <a:lvl3pPr marL="914400" indent="-225425">
              <a:buSzPct val="75000"/>
              <a:buFont typeface="Courier New" panose="02070309020205020404" pitchFamily="49" charset="0"/>
              <a:buChar char="o"/>
              <a:defRPr/>
            </a:lvl3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96097551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85425332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413749116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99862915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65925" y="798513"/>
            <a:ext cx="2035175" cy="47879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55638" y="798513"/>
            <a:ext cx="5957887" cy="47879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0316079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extLst>
      <p:ext uri="{BB962C8B-B14F-4D97-AF65-F5344CB8AC3E}">
        <p14:creationId xmlns:p14="http://schemas.microsoft.com/office/powerpoint/2010/main" val="7811502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55638" y="2014538"/>
            <a:ext cx="3894137" cy="35718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702175" y="2014538"/>
            <a:ext cx="3894138" cy="35718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5389473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2002792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3883690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5948584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7749952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22919012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image" Target="../media/image5.png"/><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55638" y="798513"/>
            <a:ext cx="8145462"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82124" tIns="41061" rIns="82124" bIns="41061" numCol="1" anchor="b" anchorCtr="0" compatLnSpc="1">
            <a:prstTxWarp prst="textNoShape">
              <a:avLst/>
            </a:prstTxWarp>
          </a:bodyPr>
          <a:lstStyle/>
          <a:p>
            <a:pPr lvl="0"/>
            <a:r>
              <a:rPr lang="en-US" smtClean="0"/>
              <a:t>Slide Title</a:t>
            </a:r>
            <a:endParaRPr lang="en-US"/>
          </a:p>
        </p:txBody>
      </p:sp>
      <p:sp>
        <p:nvSpPr>
          <p:cNvPr id="1027" name="Rectangle 4"/>
          <p:cNvSpPr>
            <a:spLocks noChangeArrowheads="1"/>
          </p:cNvSpPr>
          <p:nvPr/>
        </p:nvSpPr>
        <p:spPr bwMode="auto">
          <a:xfrm>
            <a:off x="193675" y="6562725"/>
            <a:ext cx="962025" cy="29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124" tIns="41061" rIns="82124" bIns="41061" anchor="b">
            <a:spAutoFit/>
          </a:bodyPr>
          <a:lstStyle/>
          <a:p>
            <a:pPr algn="l" defTabSz="814388">
              <a:lnSpc>
                <a:spcPct val="100000"/>
              </a:lnSpc>
            </a:pPr>
            <a:r>
              <a:rPr lang="fr-FR" sz="700" smtClean="0">
                <a:solidFill>
                  <a:srgbClr val="D3D3D3"/>
                </a:solidFill>
              </a:rPr>
              <a:t>ITE PC v4.1</a:t>
            </a:r>
          </a:p>
          <a:p>
            <a:pPr algn="l" defTabSz="814388">
              <a:lnSpc>
                <a:spcPct val="100000"/>
              </a:lnSpc>
            </a:pPr>
            <a:r>
              <a:rPr lang="fr-FR" sz="700" smtClean="0">
                <a:solidFill>
                  <a:srgbClr val="D3D3D3"/>
                </a:solidFill>
              </a:rPr>
              <a:t>Chapter 1</a:t>
            </a:r>
            <a:endParaRPr lang="en-US" sz="700">
              <a:solidFill>
                <a:srgbClr val="D3D3D3"/>
              </a:solidFill>
            </a:endParaRPr>
          </a:p>
        </p:txBody>
      </p:sp>
      <p:sp>
        <p:nvSpPr>
          <p:cNvPr id="1028" name="Rectangle 5"/>
          <p:cNvSpPr>
            <a:spLocks noChangeArrowheads="1"/>
          </p:cNvSpPr>
          <p:nvPr/>
        </p:nvSpPr>
        <p:spPr bwMode="auto">
          <a:xfrm>
            <a:off x="8596313" y="6626225"/>
            <a:ext cx="320675" cy="234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spAutoFit/>
          </a:bodyPr>
          <a:lstStyle/>
          <a:p>
            <a:pPr algn="r" defTabSz="814388">
              <a:lnSpc>
                <a:spcPct val="100000"/>
              </a:lnSpc>
            </a:pPr>
            <a:r>
              <a:rPr lang="en-US" sz="1000" smtClean="0">
                <a:solidFill>
                  <a:srgbClr val="D3D3D3"/>
                </a:solidFill>
              </a:rPr>
              <a:t>‹#›</a:t>
            </a:r>
            <a:endParaRPr lang="en-US" sz="1000">
              <a:solidFill>
                <a:srgbClr val="D3D3D3"/>
              </a:solidFill>
            </a:endParaRPr>
          </a:p>
        </p:txBody>
      </p:sp>
      <p:sp>
        <p:nvSpPr>
          <p:cNvPr id="1029" name="Rectangle 6"/>
          <p:cNvSpPr>
            <a:spLocks noGrp="1" noChangeArrowheads="1"/>
          </p:cNvSpPr>
          <p:nvPr>
            <p:ph type="body" idx="1"/>
          </p:nvPr>
        </p:nvSpPr>
        <p:spPr bwMode="auto">
          <a:xfrm>
            <a:off x="636398" y="2078328"/>
            <a:ext cx="7940675" cy="39506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82124" tIns="41061" rIns="82124" bIns="41061" numCol="1" anchor="t" anchorCtr="0" compatLnSpc="1">
            <a:prstTxWarp prst="textNoShape">
              <a:avLst/>
            </a:prstTxWarp>
          </a:bodyPr>
          <a:lstStyle/>
          <a:p>
            <a:pPr lvl="0"/>
            <a:r>
              <a:rPr lang="en-US" smtClean="0"/>
              <a:t>Body Text</a:t>
            </a:r>
          </a:p>
          <a:p>
            <a:pPr lvl="0"/>
            <a:r>
              <a:rPr lang="en-US" smtClean="0"/>
              <a:t>Second Level</a:t>
            </a:r>
          </a:p>
          <a:p>
            <a:pPr lvl="0"/>
            <a:r>
              <a:rPr lang="en-US" smtClean="0"/>
              <a:t>Third Level</a:t>
            </a:r>
          </a:p>
          <a:p>
            <a:pPr lvl="0"/>
            <a:r>
              <a:rPr lang="en-US" smtClean="0"/>
              <a:t>Fourth Level</a:t>
            </a:r>
          </a:p>
          <a:p>
            <a:pPr lvl="0"/>
            <a:r>
              <a:rPr lang="en-US" smtClean="0"/>
              <a:t>Fifth Level</a:t>
            </a:r>
            <a:endParaRPr lang="en-US"/>
          </a:p>
        </p:txBody>
      </p:sp>
      <p:pic>
        <p:nvPicPr>
          <p:cNvPr id="1030" name="Picture 7" descr="PPt_TopBand_Artwork"/>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0" y="0"/>
            <a:ext cx="9140825"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1" name="Rectangle 8"/>
          <p:cNvSpPr>
            <a:spLocks noChangeArrowheads="1"/>
          </p:cNvSpPr>
          <p:nvPr/>
        </p:nvSpPr>
        <p:spPr bwMode="auto">
          <a:xfrm>
            <a:off x="4498975" y="6670675"/>
            <a:ext cx="2347913" cy="190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nchorCtr="1">
            <a:spAutoFit/>
          </a:bodyPr>
          <a:lstStyle/>
          <a:p>
            <a:pPr algn="l" defTabSz="814388">
              <a:lnSpc>
                <a:spcPct val="100000"/>
              </a:lnSpc>
            </a:pPr>
            <a:r>
              <a:rPr lang="en-US" sz="700" smtClean="0">
                <a:solidFill>
                  <a:srgbClr val="D3D3D3"/>
                </a:solidFill>
              </a:rPr>
              <a:t>© 2007 – 2010, Cisco Systems, Inc. All rights reserved.</a:t>
            </a:r>
            <a:endParaRPr lang="en-US" sz="700">
              <a:solidFill>
                <a:srgbClr val="D3D3D3"/>
              </a:solidFill>
            </a:endParaRPr>
          </a:p>
        </p:txBody>
      </p:sp>
      <p:sp>
        <p:nvSpPr>
          <p:cNvPr id="1032" name="Rectangle 9"/>
          <p:cNvSpPr>
            <a:spLocks noChangeArrowheads="1"/>
          </p:cNvSpPr>
          <p:nvPr/>
        </p:nvSpPr>
        <p:spPr bwMode="auto">
          <a:xfrm>
            <a:off x="7123113" y="6672263"/>
            <a:ext cx="650875" cy="188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spAutoFit/>
          </a:bodyPr>
          <a:lstStyle/>
          <a:p>
            <a:pPr algn="r" defTabSz="814388">
              <a:lnSpc>
                <a:spcPct val="100000"/>
              </a:lnSpc>
            </a:pPr>
            <a:r>
              <a:rPr lang="en-US" sz="700" smtClean="0">
                <a:solidFill>
                  <a:srgbClr val="D3D3D3"/>
                </a:solidFill>
              </a:rPr>
              <a:t>Cisco Public</a:t>
            </a:r>
            <a:endParaRPr lang="en-US" sz="700">
              <a:solidFill>
                <a:srgbClr val="D3D3D3"/>
              </a:solidFill>
            </a:endParaRPr>
          </a:p>
        </p:txBody>
      </p:sp>
    </p:spTree>
  </p:cSld>
  <p:clrMap bg1="lt1" tx1="dk1" bg2="lt2" tx2="dk2" accent1="accent1" accent2="accent2" accent3="accent3" accent4="accent4" accent5="accent5" accent6="accent6" hlink="hlink" folHlink="folHlink"/>
  <p:sldLayoutIdLst>
    <p:sldLayoutId id="2147484055" r:id="rId1"/>
    <p:sldLayoutId id="2147484034" r:id="rId2"/>
    <p:sldLayoutId id="2147484035" r:id="rId3"/>
    <p:sldLayoutId id="2147484036" r:id="rId4"/>
    <p:sldLayoutId id="2147484037" r:id="rId5"/>
    <p:sldLayoutId id="2147484038" r:id="rId6"/>
    <p:sldLayoutId id="2147484039" r:id="rId7"/>
    <p:sldLayoutId id="2147484040" r:id="rId8"/>
    <p:sldLayoutId id="2147484041" r:id="rId9"/>
    <p:sldLayoutId id="2147484042" r:id="rId10"/>
    <p:sldLayoutId id="2147484043" r:id="rId11"/>
    <p:sldLayoutId id="2147484044" r:id="rId12"/>
  </p:sldLayoutIdLst>
  <p:txStyles>
    <p:titleStyle>
      <a:lvl1pPr algn="l" defTabSz="814388" rtl="0" eaLnBrk="1" fontAlgn="base" hangingPunct="1">
        <a:lnSpc>
          <a:spcPct val="90000"/>
        </a:lnSpc>
        <a:spcBef>
          <a:spcPct val="0"/>
        </a:spcBef>
        <a:spcAft>
          <a:spcPct val="0"/>
        </a:spcAft>
        <a:defRPr sz="3200" b="1">
          <a:solidFill>
            <a:srgbClr val="708CA1"/>
          </a:solidFill>
          <a:latin typeface="+mj-lt"/>
          <a:ea typeface="ＭＳ Ｐゴシック" charset="0"/>
          <a:cs typeface="ＭＳ Ｐゴシック" charset="0"/>
        </a:defRPr>
      </a:lvl1pPr>
      <a:lvl2pPr algn="l" defTabSz="814388" rtl="0" eaLnBrk="1" fontAlgn="base" hangingPunct="1">
        <a:lnSpc>
          <a:spcPct val="90000"/>
        </a:lnSpc>
        <a:spcBef>
          <a:spcPct val="0"/>
        </a:spcBef>
        <a:spcAft>
          <a:spcPct val="0"/>
        </a:spcAft>
        <a:defRPr sz="3200" b="1">
          <a:solidFill>
            <a:srgbClr val="708CA1"/>
          </a:solidFill>
          <a:latin typeface="Arial" charset="0"/>
          <a:ea typeface="ＭＳ Ｐゴシック" charset="0"/>
          <a:cs typeface="ＭＳ Ｐゴシック" charset="0"/>
        </a:defRPr>
      </a:lvl2pPr>
      <a:lvl3pPr algn="l" defTabSz="814388" rtl="0" eaLnBrk="1" fontAlgn="base" hangingPunct="1">
        <a:lnSpc>
          <a:spcPct val="90000"/>
        </a:lnSpc>
        <a:spcBef>
          <a:spcPct val="0"/>
        </a:spcBef>
        <a:spcAft>
          <a:spcPct val="0"/>
        </a:spcAft>
        <a:defRPr sz="3200" b="1">
          <a:solidFill>
            <a:srgbClr val="708CA1"/>
          </a:solidFill>
          <a:latin typeface="Arial" charset="0"/>
          <a:ea typeface="ＭＳ Ｐゴシック" charset="0"/>
          <a:cs typeface="ＭＳ Ｐゴシック" charset="0"/>
        </a:defRPr>
      </a:lvl3pPr>
      <a:lvl4pPr algn="l" defTabSz="814388" rtl="0" eaLnBrk="1" fontAlgn="base" hangingPunct="1">
        <a:lnSpc>
          <a:spcPct val="90000"/>
        </a:lnSpc>
        <a:spcBef>
          <a:spcPct val="0"/>
        </a:spcBef>
        <a:spcAft>
          <a:spcPct val="0"/>
        </a:spcAft>
        <a:defRPr sz="3200" b="1">
          <a:solidFill>
            <a:srgbClr val="708CA1"/>
          </a:solidFill>
          <a:latin typeface="Arial" charset="0"/>
          <a:ea typeface="ＭＳ Ｐゴシック" charset="0"/>
          <a:cs typeface="ＭＳ Ｐゴシック" charset="0"/>
        </a:defRPr>
      </a:lvl4pPr>
      <a:lvl5pPr algn="l" defTabSz="814388" rtl="0" eaLnBrk="1" fontAlgn="base" hangingPunct="1">
        <a:lnSpc>
          <a:spcPct val="90000"/>
        </a:lnSpc>
        <a:spcBef>
          <a:spcPct val="0"/>
        </a:spcBef>
        <a:spcAft>
          <a:spcPct val="0"/>
        </a:spcAft>
        <a:defRPr sz="3200" b="1">
          <a:solidFill>
            <a:srgbClr val="708CA1"/>
          </a:solidFill>
          <a:latin typeface="Arial" charset="0"/>
          <a:ea typeface="ＭＳ Ｐゴシック" charset="0"/>
          <a:cs typeface="ＭＳ Ｐゴシック" charset="0"/>
        </a:defRPr>
      </a:lvl5pPr>
      <a:lvl6pPr marL="457200" algn="l" defTabSz="814388" rtl="0" eaLnBrk="1" fontAlgn="base" hangingPunct="1">
        <a:lnSpc>
          <a:spcPct val="90000"/>
        </a:lnSpc>
        <a:spcBef>
          <a:spcPct val="0"/>
        </a:spcBef>
        <a:spcAft>
          <a:spcPct val="0"/>
        </a:spcAft>
        <a:defRPr sz="3200" b="1">
          <a:solidFill>
            <a:srgbClr val="708CA1"/>
          </a:solidFill>
          <a:latin typeface="Arial" charset="0"/>
        </a:defRPr>
      </a:lvl6pPr>
      <a:lvl7pPr marL="914400" algn="l" defTabSz="814388" rtl="0" eaLnBrk="1" fontAlgn="base" hangingPunct="1">
        <a:lnSpc>
          <a:spcPct val="90000"/>
        </a:lnSpc>
        <a:spcBef>
          <a:spcPct val="0"/>
        </a:spcBef>
        <a:spcAft>
          <a:spcPct val="0"/>
        </a:spcAft>
        <a:defRPr sz="3200" b="1">
          <a:solidFill>
            <a:srgbClr val="708CA1"/>
          </a:solidFill>
          <a:latin typeface="Arial" charset="0"/>
        </a:defRPr>
      </a:lvl7pPr>
      <a:lvl8pPr marL="1371600" algn="l" defTabSz="814388" rtl="0" eaLnBrk="1" fontAlgn="base" hangingPunct="1">
        <a:lnSpc>
          <a:spcPct val="90000"/>
        </a:lnSpc>
        <a:spcBef>
          <a:spcPct val="0"/>
        </a:spcBef>
        <a:spcAft>
          <a:spcPct val="0"/>
        </a:spcAft>
        <a:defRPr sz="3200" b="1">
          <a:solidFill>
            <a:srgbClr val="708CA1"/>
          </a:solidFill>
          <a:latin typeface="Arial" charset="0"/>
        </a:defRPr>
      </a:lvl8pPr>
      <a:lvl9pPr marL="1828800" algn="l" defTabSz="814388" rtl="0" eaLnBrk="1" fontAlgn="base" hangingPunct="1">
        <a:lnSpc>
          <a:spcPct val="90000"/>
        </a:lnSpc>
        <a:spcBef>
          <a:spcPct val="0"/>
        </a:spcBef>
        <a:spcAft>
          <a:spcPct val="0"/>
        </a:spcAft>
        <a:defRPr sz="3200" b="1">
          <a:solidFill>
            <a:srgbClr val="708CA1"/>
          </a:solidFill>
          <a:latin typeface="Arial" charset="0"/>
        </a:defRPr>
      </a:lvl9pPr>
    </p:titleStyle>
    <p:bodyStyle>
      <a:lvl1pPr marL="236538" indent="-236538" algn="l" defTabSz="814388" rtl="0" eaLnBrk="1" fontAlgn="base" hangingPunct="1">
        <a:lnSpc>
          <a:spcPct val="95000"/>
        </a:lnSpc>
        <a:spcBef>
          <a:spcPct val="50000"/>
        </a:spcBef>
        <a:spcAft>
          <a:spcPct val="0"/>
        </a:spcAft>
        <a:buClr>
          <a:srgbClr val="708CA1"/>
        </a:buClr>
        <a:buFont typeface="Wingdings" charset="0"/>
        <a:buChar char="§"/>
        <a:defRPr sz="2400">
          <a:solidFill>
            <a:schemeClr val="tx1"/>
          </a:solidFill>
          <a:latin typeface="+mn-lt"/>
          <a:ea typeface="ＭＳ Ｐゴシック" charset="0"/>
          <a:cs typeface="ＭＳ Ｐゴシック" charset="0"/>
        </a:defRPr>
      </a:lvl1pPr>
      <a:lvl2pPr marL="574675" indent="-117475" algn="l" defTabSz="814388" rtl="0" eaLnBrk="1" fontAlgn="base" hangingPunct="1">
        <a:lnSpc>
          <a:spcPct val="95000"/>
        </a:lnSpc>
        <a:spcBef>
          <a:spcPct val="35000"/>
        </a:spcBef>
        <a:spcAft>
          <a:spcPct val="0"/>
        </a:spcAft>
        <a:buClr>
          <a:srgbClr val="708CA1"/>
        </a:buClr>
        <a:defRPr sz="2000">
          <a:solidFill>
            <a:schemeClr val="tx1"/>
          </a:solidFill>
          <a:latin typeface="+mn-lt"/>
          <a:ea typeface="ＭＳ Ｐゴシック" charset="0"/>
        </a:defRPr>
      </a:lvl2pPr>
      <a:lvl3pPr marL="914400" algn="l" defTabSz="814388" rtl="0" eaLnBrk="1" fontAlgn="base" hangingPunct="1">
        <a:lnSpc>
          <a:spcPct val="95000"/>
        </a:lnSpc>
        <a:spcBef>
          <a:spcPct val="35000"/>
        </a:spcBef>
        <a:spcAft>
          <a:spcPct val="0"/>
        </a:spcAft>
        <a:buClr>
          <a:srgbClr val="708CA1"/>
        </a:buClr>
        <a:defRPr sz="2000">
          <a:solidFill>
            <a:schemeClr val="tx1"/>
          </a:solidFill>
          <a:latin typeface="+mn-lt"/>
          <a:ea typeface="ＭＳ Ｐゴシック" charset="0"/>
        </a:defRPr>
      </a:lvl3pPr>
      <a:lvl4pPr marL="1254125" indent="117475" algn="l" defTabSz="814388" rtl="0" eaLnBrk="1" fontAlgn="base" hangingPunct="1">
        <a:lnSpc>
          <a:spcPct val="95000"/>
        </a:lnSpc>
        <a:spcBef>
          <a:spcPct val="35000"/>
        </a:spcBef>
        <a:spcAft>
          <a:spcPct val="0"/>
        </a:spcAft>
        <a:buClr>
          <a:srgbClr val="708CA1"/>
        </a:buClr>
        <a:defRPr sz="2000">
          <a:solidFill>
            <a:schemeClr val="tx1"/>
          </a:solidFill>
          <a:latin typeface="+mn-lt"/>
          <a:ea typeface="ＭＳ Ｐゴシック" charset="0"/>
        </a:defRPr>
      </a:lvl4pPr>
      <a:lvl5pPr marL="1604963" indent="223838" algn="l" defTabSz="814388" rtl="0" eaLnBrk="1" fontAlgn="base" hangingPunct="1">
        <a:lnSpc>
          <a:spcPct val="95000"/>
        </a:lnSpc>
        <a:spcBef>
          <a:spcPct val="35000"/>
        </a:spcBef>
        <a:spcAft>
          <a:spcPct val="0"/>
        </a:spcAft>
        <a:buClr>
          <a:srgbClr val="708CA1"/>
        </a:buClr>
        <a:defRPr sz="2000">
          <a:solidFill>
            <a:schemeClr val="tx1"/>
          </a:solidFill>
          <a:latin typeface="+mn-lt"/>
          <a:ea typeface="ＭＳ Ｐゴシック" charset="0"/>
        </a:defRPr>
      </a:lvl5pPr>
      <a:lvl6pPr marL="2062163" algn="l" defTabSz="814388" rtl="0" eaLnBrk="1" fontAlgn="base" hangingPunct="1">
        <a:lnSpc>
          <a:spcPct val="95000"/>
        </a:lnSpc>
        <a:spcBef>
          <a:spcPct val="35000"/>
        </a:spcBef>
        <a:spcAft>
          <a:spcPct val="0"/>
        </a:spcAft>
        <a:buClr>
          <a:srgbClr val="708CA1"/>
        </a:buClr>
        <a:defRPr sz="2000">
          <a:solidFill>
            <a:schemeClr val="tx1"/>
          </a:solidFill>
          <a:latin typeface="+mn-lt"/>
        </a:defRPr>
      </a:lvl6pPr>
      <a:lvl7pPr marL="2519363" algn="l" defTabSz="814388" rtl="0" eaLnBrk="1" fontAlgn="base" hangingPunct="1">
        <a:lnSpc>
          <a:spcPct val="95000"/>
        </a:lnSpc>
        <a:spcBef>
          <a:spcPct val="35000"/>
        </a:spcBef>
        <a:spcAft>
          <a:spcPct val="0"/>
        </a:spcAft>
        <a:buClr>
          <a:srgbClr val="708CA1"/>
        </a:buClr>
        <a:defRPr sz="2000">
          <a:solidFill>
            <a:schemeClr val="tx1"/>
          </a:solidFill>
          <a:latin typeface="+mn-lt"/>
        </a:defRPr>
      </a:lvl7pPr>
      <a:lvl8pPr marL="2976563" algn="l" defTabSz="814388" rtl="0" eaLnBrk="1" fontAlgn="base" hangingPunct="1">
        <a:lnSpc>
          <a:spcPct val="95000"/>
        </a:lnSpc>
        <a:spcBef>
          <a:spcPct val="35000"/>
        </a:spcBef>
        <a:spcAft>
          <a:spcPct val="0"/>
        </a:spcAft>
        <a:buClr>
          <a:srgbClr val="708CA1"/>
        </a:buClr>
        <a:defRPr sz="2000">
          <a:solidFill>
            <a:schemeClr val="tx1"/>
          </a:solidFill>
          <a:latin typeface="+mn-lt"/>
        </a:defRPr>
      </a:lvl8pPr>
      <a:lvl9pPr marL="3433763" algn="l" defTabSz="814388" rtl="0" eaLnBrk="1" fontAlgn="base" hangingPunct="1">
        <a:lnSpc>
          <a:spcPct val="95000"/>
        </a:lnSpc>
        <a:spcBef>
          <a:spcPct val="35000"/>
        </a:spcBef>
        <a:spcAft>
          <a:spcPct val="0"/>
        </a:spcAft>
        <a:buClr>
          <a:srgbClr val="708CA1"/>
        </a:buCl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6146"/>
          <p:cNvSpPr>
            <a:spLocks noGrp="1" noChangeArrowheads="1"/>
          </p:cNvSpPr>
          <p:nvPr>
            <p:ph type="title"/>
          </p:nvPr>
        </p:nvSpPr>
        <p:spPr bwMode="auto">
          <a:xfrm>
            <a:off x="193868" y="394392"/>
            <a:ext cx="8772157"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82124" tIns="41061" rIns="82124" bIns="41061" numCol="1" anchor="b" anchorCtr="0" compatLnSpc="1">
            <a:prstTxWarp prst="textNoShape">
              <a:avLst/>
            </a:prstTxWarp>
          </a:bodyPr>
          <a:lstStyle/>
          <a:p>
            <a:pPr lvl="0"/>
            <a:r>
              <a:rPr lang="en-US" smtClean="0"/>
              <a:t>Slide Title</a:t>
            </a:r>
            <a:endParaRPr lang="en-US"/>
          </a:p>
        </p:txBody>
      </p:sp>
      <p:sp>
        <p:nvSpPr>
          <p:cNvPr id="3075" name="Rectangle 6281"/>
          <p:cNvSpPr>
            <a:spLocks noChangeArrowheads="1"/>
          </p:cNvSpPr>
          <p:nvPr/>
        </p:nvSpPr>
        <p:spPr bwMode="auto">
          <a:xfrm>
            <a:off x="193675" y="6672263"/>
            <a:ext cx="962025" cy="188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124" tIns="41061" rIns="82124" bIns="41061" anchor="b">
            <a:spAutoFit/>
          </a:bodyPr>
          <a:lstStyle/>
          <a:p>
            <a:pPr algn="l" defTabSz="814388">
              <a:lnSpc>
                <a:spcPct val="100000"/>
              </a:lnSpc>
            </a:pPr>
            <a:r>
              <a:rPr lang="en-US" sz="700" smtClean="0">
                <a:solidFill>
                  <a:srgbClr val="D3D3D3"/>
                </a:solidFill>
              </a:rPr>
              <a:t>Presentation_ID</a:t>
            </a:r>
            <a:endParaRPr lang="en-US" sz="700">
              <a:solidFill>
                <a:srgbClr val="D3D3D3"/>
              </a:solidFill>
            </a:endParaRPr>
          </a:p>
        </p:txBody>
      </p:sp>
      <p:sp>
        <p:nvSpPr>
          <p:cNvPr id="3076" name="Rectangle 6282"/>
          <p:cNvSpPr>
            <a:spLocks noChangeArrowheads="1"/>
          </p:cNvSpPr>
          <p:nvPr/>
        </p:nvSpPr>
        <p:spPr bwMode="auto">
          <a:xfrm>
            <a:off x="8596313" y="6626225"/>
            <a:ext cx="320675" cy="234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spAutoFit/>
          </a:bodyPr>
          <a:lstStyle/>
          <a:p>
            <a:pPr algn="r" defTabSz="814388">
              <a:lnSpc>
                <a:spcPct val="100000"/>
              </a:lnSpc>
            </a:pPr>
            <a:r>
              <a:rPr lang="en-US" sz="1000" smtClean="0">
                <a:solidFill>
                  <a:srgbClr val="D3D3D3"/>
                </a:solidFill>
              </a:rPr>
              <a:t>‹#›</a:t>
            </a:r>
            <a:endParaRPr lang="en-US" sz="1000">
              <a:solidFill>
                <a:srgbClr val="D3D3D3"/>
              </a:solidFill>
            </a:endParaRPr>
          </a:p>
        </p:txBody>
      </p:sp>
      <p:sp>
        <p:nvSpPr>
          <p:cNvPr id="3077" name="Rectangle 6284"/>
          <p:cNvSpPr>
            <a:spLocks noGrp="1" noChangeArrowheads="1"/>
          </p:cNvSpPr>
          <p:nvPr>
            <p:ph type="body" idx="1"/>
          </p:nvPr>
        </p:nvSpPr>
        <p:spPr bwMode="auto">
          <a:xfrm>
            <a:off x="213109" y="1539502"/>
            <a:ext cx="8733677" cy="49264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82124" tIns="41061" rIns="82124" bIns="41061" numCol="1" anchor="t" anchorCtr="0" compatLnSpc="1">
            <a:prstTxWarp prst="textNoShape">
              <a:avLst/>
            </a:prstTxWarp>
          </a:bodyPr>
          <a:lstStyle/>
          <a:p>
            <a:pPr lvl="0"/>
            <a:r>
              <a:rPr lang="en-US" smtClean="0"/>
              <a:t>Body Text</a:t>
            </a:r>
          </a:p>
          <a:p>
            <a:pPr lvl="0"/>
            <a:r>
              <a:rPr lang="en-US" smtClean="0"/>
              <a:t>Second Level</a:t>
            </a:r>
          </a:p>
          <a:p>
            <a:pPr lvl="0"/>
            <a:r>
              <a:rPr lang="en-US" smtClean="0"/>
              <a:t>Third Level</a:t>
            </a:r>
          </a:p>
          <a:p>
            <a:pPr lvl="0"/>
            <a:r>
              <a:rPr lang="en-US" smtClean="0"/>
              <a:t>Fourth Level</a:t>
            </a:r>
          </a:p>
          <a:p>
            <a:pPr lvl="0"/>
            <a:r>
              <a:rPr lang="en-US" smtClean="0"/>
              <a:t>Fifth Level</a:t>
            </a:r>
            <a:endParaRPr lang="en-US" dirty="0"/>
          </a:p>
        </p:txBody>
      </p:sp>
      <p:sp>
        <p:nvSpPr>
          <p:cNvPr id="3078" name="Rectangle 6312"/>
          <p:cNvSpPr>
            <a:spLocks noChangeArrowheads="1"/>
          </p:cNvSpPr>
          <p:nvPr/>
        </p:nvSpPr>
        <p:spPr bwMode="auto">
          <a:xfrm>
            <a:off x="4498975" y="6672263"/>
            <a:ext cx="2022475" cy="188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nchorCtr="1">
            <a:spAutoFit/>
          </a:bodyPr>
          <a:lstStyle/>
          <a:p>
            <a:pPr algn="l" defTabSz="814388">
              <a:lnSpc>
                <a:spcPct val="100000"/>
              </a:lnSpc>
            </a:pPr>
            <a:r>
              <a:rPr lang="en-US" sz="700" smtClean="0">
                <a:solidFill>
                  <a:srgbClr val="D3D3D3"/>
                </a:solidFill>
              </a:rPr>
              <a:t>© 2017 Cisco Systems, Inc. All rights reserved.</a:t>
            </a:r>
            <a:endParaRPr lang="en-US" sz="700">
              <a:solidFill>
                <a:srgbClr val="D3D3D3"/>
              </a:solidFill>
            </a:endParaRPr>
          </a:p>
        </p:txBody>
      </p:sp>
      <p:sp>
        <p:nvSpPr>
          <p:cNvPr id="3079" name="Rectangle 6313"/>
          <p:cNvSpPr>
            <a:spLocks noChangeArrowheads="1"/>
          </p:cNvSpPr>
          <p:nvPr/>
        </p:nvSpPr>
        <p:spPr bwMode="auto">
          <a:xfrm>
            <a:off x="6896100" y="6672263"/>
            <a:ext cx="877888" cy="188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spAutoFit/>
          </a:bodyPr>
          <a:lstStyle/>
          <a:p>
            <a:pPr algn="r" defTabSz="814388">
              <a:lnSpc>
                <a:spcPct val="100000"/>
              </a:lnSpc>
            </a:pPr>
            <a:r>
              <a:rPr lang="en-US" sz="700" smtClean="0">
                <a:solidFill>
                  <a:srgbClr val="D3D3D3"/>
                </a:solidFill>
              </a:rPr>
              <a:t>Cisco Confidential</a:t>
            </a:r>
            <a:endParaRPr lang="en-US" sz="700">
              <a:solidFill>
                <a:srgbClr val="D3D3D3"/>
              </a:solidFill>
            </a:endParaRPr>
          </a:p>
        </p:txBody>
      </p:sp>
      <p:pic>
        <p:nvPicPr>
          <p:cNvPr id="3080" name="Picture 8" descr="Rev08_Cisco_BrandBar10_060408.png"/>
          <p:cNvPicPr>
            <a:picLocks noChangeAspect="1"/>
          </p:cNvPicPr>
          <p:nvPr/>
        </p:nvPicPr>
        <p:blipFill>
          <a:blip r:embed="rId13" cstate="email">
            <a:extLst>
              <a:ext uri="{28A0092B-C50C-407E-A947-70E740481C1C}">
                <a14:useLocalDpi xmlns:a14="http://schemas.microsoft.com/office/drawing/2010/main" val="0"/>
              </a:ext>
            </a:extLst>
          </a:blip>
          <a:srcRect/>
          <a:stretch>
            <a:fillRect/>
          </a:stretch>
        </p:blipFill>
        <p:spPr bwMode="auto">
          <a:xfrm>
            <a:off x="0" y="0"/>
            <a:ext cx="9144000" cy="341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4056" r:id="rId1"/>
    <p:sldLayoutId id="2147484045" r:id="rId2"/>
    <p:sldLayoutId id="2147484046" r:id="rId3"/>
    <p:sldLayoutId id="2147484047" r:id="rId4"/>
    <p:sldLayoutId id="2147484048" r:id="rId5"/>
    <p:sldLayoutId id="2147484049" r:id="rId6"/>
    <p:sldLayoutId id="2147484050" r:id="rId7"/>
    <p:sldLayoutId id="2147484051" r:id="rId8"/>
    <p:sldLayoutId id="2147484052" r:id="rId9"/>
    <p:sldLayoutId id="2147484053" r:id="rId10"/>
    <p:sldLayoutId id="2147484054" r:id="rId11"/>
  </p:sldLayoutIdLst>
  <p:txStyles>
    <p:titleStyle>
      <a:lvl1pPr algn="l" defTabSz="814388" rtl="0" eaLnBrk="0" fontAlgn="base" hangingPunct="0">
        <a:lnSpc>
          <a:spcPct val="90000"/>
        </a:lnSpc>
        <a:spcBef>
          <a:spcPct val="0"/>
        </a:spcBef>
        <a:spcAft>
          <a:spcPct val="0"/>
        </a:spcAft>
        <a:defRPr sz="3200" b="1">
          <a:solidFill>
            <a:srgbClr val="708CA1"/>
          </a:solidFill>
          <a:latin typeface="+mj-lt"/>
          <a:ea typeface="ＭＳ Ｐゴシック" charset="0"/>
          <a:cs typeface="ＭＳ Ｐゴシック" charset="0"/>
        </a:defRPr>
      </a:lvl1pPr>
      <a:lvl2pPr algn="l" defTabSz="814388" rtl="0" eaLnBrk="0" fontAlgn="base" hangingPunct="0">
        <a:lnSpc>
          <a:spcPct val="90000"/>
        </a:lnSpc>
        <a:spcBef>
          <a:spcPct val="0"/>
        </a:spcBef>
        <a:spcAft>
          <a:spcPct val="0"/>
        </a:spcAft>
        <a:defRPr sz="3200" b="1">
          <a:solidFill>
            <a:srgbClr val="708CA1"/>
          </a:solidFill>
          <a:latin typeface="Arial" charset="0"/>
          <a:ea typeface="ＭＳ Ｐゴシック" charset="0"/>
          <a:cs typeface="ＭＳ Ｐゴシック" charset="0"/>
        </a:defRPr>
      </a:lvl2pPr>
      <a:lvl3pPr algn="l" defTabSz="814388" rtl="0" eaLnBrk="0" fontAlgn="base" hangingPunct="0">
        <a:lnSpc>
          <a:spcPct val="90000"/>
        </a:lnSpc>
        <a:spcBef>
          <a:spcPct val="0"/>
        </a:spcBef>
        <a:spcAft>
          <a:spcPct val="0"/>
        </a:spcAft>
        <a:defRPr sz="3200" b="1">
          <a:solidFill>
            <a:srgbClr val="708CA1"/>
          </a:solidFill>
          <a:latin typeface="Arial" charset="0"/>
          <a:ea typeface="ＭＳ Ｐゴシック" charset="0"/>
          <a:cs typeface="ＭＳ Ｐゴシック" charset="0"/>
        </a:defRPr>
      </a:lvl3pPr>
      <a:lvl4pPr algn="l" defTabSz="814388" rtl="0" eaLnBrk="0" fontAlgn="base" hangingPunct="0">
        <a:lnSpc>
          <a:spcPct val="90000"/>
        </a:lnSpc>
        <a:spcBef>
          <a:spcPct val="0"/>
        </a:spcBef>
        <a:spcAft>
          <a:spcPct val="0"/>
        </a:spcAft>
        <a:defRPr sz="3200" b="1">
          <a:solidFill>
            <a:srgbClr val="708CA1"/>
          </a:solidFill>
          <a:latin typeface="Arial" charset="0"/>
          <a:ea typeface="ＭＳ Ｐゴシック" charset="0"/>
          <a:cs typeface="ＭＳ Ｐゴシック" charset="0"/>
        </a:defRPr>
      </a:lvl4pPr>
      <a:lvl5pPr algn="l" defTabSz="814388" rtl="0" eaLnBrk="0" fontAlgn="base" hangingPunct="0">
        <a:lnSpc>
          <a:spcPct val="90000"/>
        </a:lnSpc>
        <a:spcBef>
          <a:spcPct val="0"/>
        </a:spcBef>
        <a:spcAft>
          <a:spcPct val="0"/>
        </a:spcAft>
        <a:defRPr sz="3200" b="1">
          <a:solidFill>
            <a:srgbClr val="708CA1"/>
          </a:solidFill>
          <a:latin typeface="Arial" charset="0"/>
          <a:ea typeface="ＭＳ Ｐゴシック" charset="0"/>
          <a:cs typeface="ＭＳ Ｐゴシック" charset="0"/>
        </a:defRPr>
      </a:lvl5pPr>
      <a:lvl6pPr marL="457200" algn="l" defTabSz="814388" rtl="0" eaLnBrk="1" fontAlgn="base" hangingPunct="1">
        <a:lnSpc>
          <a:spcPct val="90000"/>
        </a:lnSpc>
        <a:spcBef>
          <a:spcPct val="0"/>
        </a:spcBef>
        <a:spcAft>
          <a:spcPct val="0"/>
        </a:spcAft>
        <a:defRPr sz="3200" b="1">
          <a:solidFill>
            <a:srgbClr val="708CA1"/>
          </a:solidFill>
          <a:latin typeface="Arial" charset="0"/>
        </a:defRPr>
      </a:lvl6pPr>
      <a:lvl7pPr marL="914400" algn="l" defTabSz="814388" rtl="0" eaLnBrk="1" fontAlgn="base" hangingPunct="1">
        <a:lnSpc>
          <a:spcPct val="90000"/>
        </a:lnSpc>
        <a:spcBef>
          <a:spcPct val="0"/>
        </a:spcBef>
        <a:spcAft>
          <a:spcPct val="0"/>
        </a:spcAft>
        <a:defRPr sz="3200" b="1">
          <a:solidFill>
            <a:srgbClr val="708CA1"/>
          </a:solidFill>
          <a:latin typeface="Arial" charset="0"/>
        </a:defRPr>
      </a:lvl7pPr>
      <a:lvl8pPr marL="1371600" algn="l" defTabSz="814388" rtl="0" eaLnBrk="1" fontAlgn="base" hangingPunct="1">
        <a:lnSpc>
          <a:spcPct val="90000"/>
        </a:lnSpc>
        <a:spcBef>
          <a:spcPct val="0"/>
        </a:spcBef>
        <a:spcAft>
          <a:spcPct val="0"/>
        </a:spcAft>
        <a:defRPr sz="3200" b="1">
          <a:solidFill>
            <a:srgbClr val="708CA1"/>
          </a:solidFill>
          <a:latin typeface="Arial" charset="0"/>
        </a:defRPr>
      </a:lvl8pPr>
      <a:lvl9pPr marL="1828800" algn="l" defTabSz="814388" rtl="0" eaLnBrk="1" fontAlgn="base" hangingPunct="1">
        <a:lnSpc>
          <a:spcPct val="90000"/>
        </a:lnSpc>
        <a:spcBef>
          <a:spcPct val="0"/>
        </a:spcBef>
        <a:spcAft>
          <a:spcPct val="0"/>
        </a:spcAft>
        <a:defRPr sz="3200" b="1">
          <a:solidFill>
            <a:srgbClr val="708CA1"/>
          </a:solidFill>
          <a:latin typeface="Arial" charset="0"/>
        </a:defRPr>
      </a:lvl9pPr>
    </p:titleStyle>
    <p:bodyStyle>
      <a:lvl1pPr marL="236538" indent="-236538" algn="l" defTabSz="814388" rtl="0" eaLnBrk="0" fontAlgn="base" hangingPunct="0">
        <a:lnSpc>
          <a:spcPct val="95000"/>
        </a:lnSpc>
        <a:spcBef>
          <a:spcPct val="50000"/>
        </a:spcBef>
        <a:spcAft>
          <a:spcPct val="0"/>
        </a:spcAft>
        <a:buClr>
          <a:srgbClr val="708CA1"/>
        </a:buClr>
        <a:buFont typeface="Wingdings" charset="0"/>
        <a:buChar char="§"/>
        <a:defRPr sz="2400">
          <a:solidFill>
            <a:schemeClr val="tx1"/>
          </a:solidFill>
          <a:latin typeface="+mn-lt"/>
          <a:ea typeface="ＭＳ Ｐゴシック" charset="0"/>
          <a:cs typeface="ＭＳ Ｐゴシック" charset="0"/>
        </a:defRPr>
      </a:lvl1pPr>
      <a:lvl2pPr marL="57467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2pPr>
      <a:lvl3pPr marL="914400"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3pPr>
      <a:lvl4pPr marL="125412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4pPr>
      <a:lvl5pPr marL="1604963" indent="223838"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5pPr>
      <a:lvl6pPr marL="2062163" algn="l" defTabSz="814388" rtl="0" eaLnBrk="1" fontAlgn="base" hangingPunct="1">
        <a:lnSpc>
          <a:spcPct val="95000"/>
        </a:lnSpc>
        <a:spcBef>
          <a:spcPct val="35000"/>
        </a:spcBef>
        <a:spcAft>
          <a:spcPct val="0"/>
        </a:spcAft>
        <a:buClr>
          <a:srgbClr val="708CA1"/>
        </a:buClr>
        <a:defRPr sz="2000">
          <a:solidFill>
            <a:schemeClr val="tx1"/>
          </a:solidFill>
          <a:latin typeface="+mn-lt"/>
        </a:defRPr>
      </a:lvl6pPr>
      <a:lvl7pPr marL="2519363" algn="l" defTabSz="814388" rtl="0" eaLnBrk="1" fontAlgn="base" hangingPunct="1">
        <a:lnSpc>
          <a:spcPct val="95000"/>
        </a:lnSpc>
        <a:spcBef>
          <a:spcPct val="35000"/>
        </a:spcBef>
        <a:spcAft>
          <a:spcPct val="0"/>
        </a:spcAft>
        <a:buClr>
          <a:srgbClr val="708CA1"/>
        </a:buClr>
        <a:defRPr sz="2000">
          <a:solidFill>
            <a:schemeClr val="tx1"/>
          </a:solidFill>
          <a:latin typeface="+mn-lt"/>
        </a:defRPr>
      </a:lvl7pPr>
      <a:lvl8pPr marL="2976563" algn="l" defTabSz="814388" rtl="0" eaLnBrk="1" fontAlgn="base" hangingPunct="1">
        <a:lnSpc>
          <a:spcPct val="95000"/>
        </a:lnSpc>
        <a:spcBef>
          <a:spcPct val="35000"/>
        </a:spcBef>
        <a:spcAft>
          <a:spcPct val="0"/>
        </a:spcAft>
        <a:buClr>
          <a:srgbClr val="708CA1"/>
        </a:buClr>
        <a:defRPr sz="2000">
          <a:solidFill>
            <a:schemeClr val="tx1"/>
          </a:solidFill>
          <a:latin typeface="+mn-lt"/>
        </a:defRPr>
      </a:lvl8pPr>
      <a:lvl9pPr marL="3433763" algn="l" defTabSz="814388" rtl="0" eaLnBrk="1" fontAlgn="base" hangingPunct="1">
        <a:lnSpc>
          <a:spcPct val="95000"/>
        </a:lnSpc>
        <a:spcBef>
          <a:spcPct val="35000"/>
        </a:spcBef>
        <a:spcAft>
          <a:spcPct val="0"/>
        </a:spcAft>
        <a:buClr>
          <a:srgbClr val="708CA1"/>
        </a:buCl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9.xml"/></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1.xml"/><Relationship Id="rId1" Type="http://schemas.openxmlformats.org/officeDocument/2006/relationships/slideLayout" Target="../slideLayouts/slideLayout19.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6.xml"/><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7.xml"/><Relationship Id="rId1" Type="http://schemas.openxmlformats.org/officeDocument/2006/relationships/slideLayout" Target="../slideLayouts/slideLayout14.xml"/></Relationships>
</file>

<file path=ppt/slides/_rels/slide1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8.xml"/><Relationship Id="rId1" Type="http://schemas.openxmlformats.org/officeDocument/2006/relationships/slideLayout" Target="../slideLayouts/slideLayout1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9.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4.xml"/></Relationships>
</file>

<file path=ppt/slides/_rels/slide2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1.xml"/><Relationship Id="rId1" Type="http://schemas.openxmlformats.org/officeDocument/2006/relationships/slideLayout" Target="../slideLayouts/slideLayout1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4.xml"/><Relationship Id="rId1" Type="http://schemas.openxmlformats.org/officeDocument/2006/relationships/slideLayout" Target="../slideLayouts/slideLayout14.xml"/></Relationships>
</file>

<file path=ppt/slides/_rels/slide2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5.xml"/><Relationship Id="rId1" Type="http://schemas.openxmlformats.org/officeDocument/2006/relationships/slideLayout" Target="../slideLayouts/slideLayout14.xml"/><Relationship Id="rId4" Type="http://schemas.openxmlformats.org/officeDocument/2006/relationships/image" Target="../media/image14.png"/></Relationships>
</file>

<file path=ppt/slides/_rels/slide2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6.xml"/><Relationship Id="rId1" Type="http://schemas.openxmlformats.org/officeDocument/2006/relationships/slideLayout" Target="../slideLayouts/slideLayout14.xml"/><Relationship Id="rId4" Type="http://schemas.openxmlformats.org/officeDocument/2006/relationships/image" Target="../media/image16.png"/></Relationships>
</file>

<file path=ppt/slides/_rels/slide2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7.xml"/><Relationship Id="rId1" Type="http://schemas.openxmlformats.org/officeDocument/2006/relationships/slideLayout" Target="../slideLayouts/slideLayout14.xml"/></Relationships>
</file>

<file path=ppt/slides/_rels/slide2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8.xml"/><Relationship Id="rId1" Type="http://schemas.openxmlformats.org/officeDocument/2006/relationships/slideLayout" Target="../slideLayouts/slideLayout14.xml"/></Relationships>
</file>

<file path=ppt/slides/_rels/slide2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9.xml"/><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31.xml"/><Relationship Id="rId1" Type="http://schemas.openxmlformats.org/officeDocument/2006/relationships/slideLayout" Target="../slideLayouts/slideLayout14.xml"/><Relationship Id="rId4" Type="http://schemas.openxmlformats.org/officeDocument/2006/relationships/image" Target="../media/image21.png"/></Relationships>
</file>

<file path=ppt/slides/_rels/slide3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32.xml"/><Relationship Id="rId1" Type="http://schemas.openxmlformats.org/officeDocument/2006/relationships/slideLayout" Target="../slideLayouts/slideLayout14.xml"/></Relationships>
</file>

<file path=ppt/slides/_rels/slide3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33.xml"/><Relationship Id="rId1" Type="http://schemas.openxmlformats.org/officeDocument/2006/relationships/slideLayout" Target="../slideLayouts/slideLayout14.xml"/><Relationship Id="rId4" Type="http://schemas.openxmlformats.org/officeDocument/2006/relationships/image" Target="../media/image24.png"/></Relationships>
</file>

<file path=ppt/slides/_rels/slide34.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34.xml"/><Relationship Id="rId1" Type="http://schemas.openxmlformats.org/officeDocument/2006/relationships/slideLayout" Target="../slideLayouts/slideLayout14.xml"/><Relationship Id="rId5" Type="http://schemas.openxmlformats.org/officeDocument/2006/relationships/image" Target="../media/image27.png"/><Relationship Id="rId4" Type="http://schemas.openxmlformats.org/officeDocument/2006/relationships/image" Target="../media/image26.png"/></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3.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4.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4.xml"/></Relationships>
</file>

<file path=ppt/slides/_rels/slide3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9.xml"/></Relationships>
</file>

<file path=ppt/slides/_rels/slide39.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38.xml"/><Relationship Id="rId1" Type="http://schemas.openxmlformats.org/officeDocument/2006/relationships/slideLayout" Target="../slideLayouts/slideLayout19.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9.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9.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9.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1624384" y="800403"/>
            <a:ext cx="6788150" cy="10089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82124" tIns="41061" rIns="82124" bIns="41061" numCol="1" anchor="t" anchorCtr="0" compatLnSpc="1">
            <a:prstTxWarp prst="textNoShape">
              <a:avLst/>
            </a:prstTxWarp>
          </a:bodyPr>
          <a:lstStyle>
            <a:lvl1pPr marL="0" indent="0" algn="l" defTabSz="814388" rtl="0" eaLnBrk="0" fontAlgn="base" hangingPunct="0">
              <a:lnSpc>
                <a:spcPct val="90000"/>
              </a:lnSpc>
              <a:spcBef>
                <a:spcPct val="50000"/>
              </a:spcBef>
              <a:spcAft>
                <a:spcPct val="0"/>
              </a:spcAft>
              <a:buClr>
                <a:srgbClr val="708CA1"/>
              </a:buClr>
              <a:buFont typeface="Wingdings" pitchFamily="2" charset="2"/>
              <a:buNone/>
              <a:defRPr sz="2000" b="1">
                <a:solidFill>
                  <a:schemeClr val="bg2"/>
                </a:solidFill>
                <a:latin typeface="+mn-lt"/>
                <a:ea typeface="ＭＳ Ｐゴシック" charset="0"/>
                <a:cs typeface="ＭＳ Ｐゴシック" charset="0"/>
              </a:defRPr>
            </a:lvl1pPr>
            <a:lvl2pPr marL="57467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2pPr>
            <a:lvl3pPr marL="914400"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3pPr>
            <a:lvl4pPr marL="125412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4pPr>
            <a:lvl5pPr marL="1604963" indent="223838"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5pPr>
            <a:lvl6pPr marL="2062163" algn="l" defTabSz="814388" rtl="0" eaLnBrk="1" fontAlgn="base" hangingPunct="1">
              <a:lnSpc>
                <a:spcPct val="95000"/>
              </a:lnSpc>
              <a:spcBef>
                <a:spcPct val="35000"/>
              </a:spcBef>
              <a:spcAft>
                <a:spcPct val="0"/>
              </a:spcAft>
              <a:buClr>
                <a:srgbClr val="708CA1"/>
              </a:buClr>
              <a:defRPr sz="2000">
                <a:solidFill>
                  <a:schemeClr val="tx1"/>
                </a:solidFill>
                <a:latin typeface="+mn-lt"/>
              </a:defRPr>
            </a:lvl6pPr>
            <a:lvl7pPr marL="2519363" algn="l" defTabSz="814388" rtl="0" eaLnBrk="1" fontAlgn="base" hangingPunct="1">
              <a:lnSpc>
                <a:spcPct val="95000"/>
              </a:lnSpc>
              <a:spcBef>
                <a:spcPct val="35000"/>
              </a:spcBef>
              <a:spcAft>
                <a:spcPct val="0"/>
              </a:spcAft>
              <a:buClr>
                <a:srgbClr val="708CA1"/>
              </a:buClr>
              <a:defRPr sz="2000">
                <a:solidFill>
                  <a:schemeClr val="tx1"/>
                </a:solidFill>
                <a:latin typeface="+mn-lt"/>
              </a:defRPr>
            </a:lvl7pPr>
            <a:lvl8pPr marL="2976563" algn="l" defTabSz="814388" rtl="0" eaLnBrk="1" fontAlgn="base" hangingPunct="1">
              <a:lnSpc>
                <a:spcPct val="95000"/>
              </a:lnSpc>
              <a:spcBef>
                <a:spcPct val="35000"/>
              </a:spcBef>
              <a:spcAft>
                <a:spcPct val="0"/>
              </a:spcAft>
              <a:buClr>
                <a:srgbClr val="708CA1"/>
              </a:buClr>
              <a:defRPr sz="2000">
                <a:solidFill>
                  <a:schemeClr val="tx1"/>
                </a:solidFill>
                <a:latin typeface="+mn-lt"/>
              </a:defRPr>
            </a:lvl8pPr>
            <a:lvl9pPr marL="3433763" algn="l" defTabSz="814388" rtl="0" eaLnBrk="1" fontAlgn="base" hangingPunct="1">
              <a:lnSpc>
                <a:spcPct val="95000"/>
              </a:lnSpc>
              <a:spcBef>
                <a:spcPct val="35000"/>
              </a:spcBef>
              <a:spcAft>
                <a:spcPct val="0"/>
              </a:spcAft>
              <a:buClr>
                <a:srgbClr val="708CA1"/>
              </a:buClr>
              <a:defRPr sz="2000">
                <a:solidFill>
                  <a:schemeClr val="tx1"/>
                </a:solidFill>
                <a:latin typeface="+mn-lt"/>
              </a:defRPr>
            </a:lvl9pPr>
          </a:lstStyle>
          <a:p>
            <a:pPr eaLnBrk="1" hangingPunct="1">
              <a:buFont typeface="Wingdings" charset="0"/>
              <a:buNone/>
            </a:pPr>
            <a:endParaRPr lang="en-US" kern="0" dirty="0">
              <a:latin typeface="Arial" charset="0"/>
            </a:endParaRPr>
          </a:p>
        </p:txBody>
      </p:sp>
      <p:sp>
        <p:nvSpPr>
          <p:cNvPr id="7" name="Rectangle 2"/>
          <p:cNvSpPr>
            <a:spLocks noGrp="1" noChangeArrowheads="1"/>
          </p:cNvSpPr>
          <p:nvPr>
            <p:ph type="ctrTitle"/>
          </p:nvPr>
        </p:nvSpPr>
        <p:spPr/>
        <p:txBody>
          <a:bodyPr>
            <a:normAutofit/>
          </a:bodyPr>
          <a:lstStyle/>
          <a:p>
            <a:pPr eaLnBrk="1" hangingPunct="1"/>
            <a:r>
              <a:rPr lang="en-US" sz="2400" smtClean="0">
                <a:latin typeface="Arial" charset="0"/>
              </a:rPr>
              <a:t>Instructor Materials</a:t>
            </a:r>
            <a:br>
              <a:rPr lang="en-US" sz="2400" smtClean="0">
                <a:latin typeface="Arial" charset="0"/>
              </a:rPr>
            </a:br>
            <a:r>
              <a:rPr lang="en-US" sz="2400" smtClean="0">
                <a:latin typeface="Arial" charset="0"/>
              </a:rPr>
              <a:t>Chapter 6: EIGRP</a:t>
            </a:r>
            <a:endParaRPr lang="en-US" sz="2400" dirty="0">
              <a:solidFill>
                <a:srgbClr val="00B0F0"/>
              </a:solidFill>
              <a:latin typeface="Arial" charset="0"/>
            </a:endParaRPr>
          </a:p>
        </p:txBody>
      </p:sp>
      <p:sp>
        <p:nvSpPr>
          <p:cNvPr id="3" name="Subtitle 2"/>
          <p:cNvSpPr>
            <a:spLocks noGrp="1"/>
          </p:cNvSpPr>
          <p:nvPr>
            <p:ph type="subTitle" idx="1"/>
          </p:nvPr>
        </p:nvSpPr>
        <p:spPr>
          <a:xfrm>
            <a:off x="311150" y="4672012"/>
            <a:ext cx="4103688" cy="1061813"/>
          </a:xfrm>
        </p:spPr>
        <p:txBody>
          <a:bodyPr>
            <a:normAutofit/>
          </a:bodyPr>
          <a:lstStyle/>
          <a:p>
            <a:pPr eaLnBrk="1" hangingPunct="1"/>
            <a:r>
              <a:rPr lang="en-US" smtClean="0">
                <a:solidFill>
                  <a:schemeClr val="tx1"/>
                </a:solidFill>
                <a:latin typeface="Arial" charset="0"/>
              </a:rPr>
              <a:t>CCNA Routing and Switching</a:t>
            </a:r>
          </a:p>
          <a:p>
            <a:pPr eaLnBrk="1" hangingPunct="1"/>
            <a:r>
              <a:rPr lang="en-US" smtClean="0">
                <a:solidFill>
                  <a:schemeClr val="tx1"/>
                </a:solidFill>
                <a:latin typeface="Arial" charset="0"/>
              </a:rPr>
              <a:t>Scaling Networks </a:t>
            </a:r>
          </a:p>
          <a:p>
            <a:endParaRPr lang="en-US" dirty="0"/>
          </a:p>
        </p:txBody>
      </p:sp>
    </p:spTree>
    <p:extLst>
      <p:ext uri="{BB962C8B-B14F-4D97-AF65-F5344CB8AC3E}">
        <p14:creationId xmlns:p14="http://schemas.microsoft.com/office/powerpoint/2010/main" val="2515264652"/>
      </p:ext>
    </p:extLst>
  </p:cSld>
  <p:clrMapOvr>
    <a:masterClrMapping/>
  </p:clrMapOvr>
  <p:transition>
    <p:wipe dir="r"/>
  </p:transition>
</p:sld>
</file>

<file path=ppt/slides/slide1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3314" name="Rectangle 33"/>
          <p:cNvSpPr>
            <a:spLocks noGrp="1" noChangeArrowheads="1"/>
          </p:cNvSpPr>
          <p:nvPr>
            <p:ph type="title" idx="4294967295"/>
          </p:nvPr>
        </p:nvSpPr>
        <p:spPr>
          <a:xfrm>
            <a:off x="488489" y="349347"/>
            <a:ext cx="8145462" cy="842815"/>
          </a:xfrm>
        </p:spPr>
        <p:txBody>
          <a:bodyPr>
            <a:normAutofit/>
          </a:bodyPr>
          <a:lstStyle/>
          <a:p>
            <a:pPr eaLnBrk="1" hangingPunct="1"/>
            <a:r>
              <a:rPr lang="en-US" smtClean="0"/>
              <a:t>Chapter 6: Additional Help</a:t>
            </a:r>
            <a:endParaRPr lang="en-US" dirty="0"/>
          </a:p>
        </p:txBody>
      </p:sp>
      <p:sp>
        <p:nvSpPr>
          <p:cNvPr id="20483" name="Rectangle 34"/>
          <p:cNvSpPr>
            <a:spLocks noGrp="1" noChangeArrowheads="1"/>
          </p:cNvSpPr>
          <p:nvPr>
            <p:ph type="body" idx="4294967295"/>
          </p:nvPr>
        </p:nvSpPr>
        <p:spPr>
          <a:xfrm>
            <a:off x="488489" y="1406014"/>
            <a:ext cx="7940675" cy="2228438"/>
          </a:xfrm>
        </p:spPr>
        <p:txBody>
          <a:bodyPr>
            <a:normAutofit/>
          </a:bodyPr>
          <a:lstStyle/>
          <a:p>
            <a:pPr eaLnBrk="1" hangingPunct="1">
              <a:lnSpc>
                <a:spcPct val="85000"/>
              </a:lnSpc>
              <a:spcBef>
                <a:spcPct val="30000"/>
              </a:spcBef>
              <a:defRPr/>
            </a:pPr>
            <a:r>
              <a:rPr lang="en-US" sz="2000" smtClean="0"/>
              <a:t>For additional help with teaching strategies, including lesson plans, analogies for difficult concepts, and discussion topics, visit the CCNA Community at community.netacad.net.</a:t>
            </a:r>
          </a:p>
          <a:p>
            <a:pPr eaLnBrk="1" hangingPunct="1">
              <a:lnSpc>
                <a:spcPct val="85000"/>
              </a:lnSpc>
              <a:spcBef>
                <a:spcPct val="30000"/>
              </a:spcBef>
              <a:defRPr/>
            </a:pPr>
            <a:r>
              <a:rPr lang="en-US" sz="2000" smtClean="0"/>
              <a:t>If you have lesson plans or resources that you would like to share, upload them to the CCNA Community in order to help other instructors.</a:t>
            </a:r>
            <a:endParaRPr lang="en-US" sz="2000" dirty="0"/>
          </a:p>
        </p:txBody>
      </p:sp>
    </p:spTree>
    <p:extLst>
      <p:ext uri="{BB962C8B-B14F-4D97-AF65-F5344CB8AC3E}">
        <p14:creationId xmlns:p14="http://schemas.microsoft.com/office/powerpoint/2010/main" val="1402589301"/>
      </p:ext>
    </p:extLst>
  </p:cSld>
  <p:clrMapOvr>
    <a:masterClrMapping/>
  </p:clrMapOvr>
  <p:transition>
    <p:wipe dir="r"/>
  </p:transition>
</p:sld>
</file>

<file path=ppt/slides/slide1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4338" name="Rectangle 70"/>
          <p:cNvSpPr>
            <a:spLocks noChangeArrowheads="1"/>
          </p:cNvSpPr>
          <p:nvPr/>
        </p:nvSpPr>
        <p:spPr bwMode="auto">
          <a:xfrm>
            <a:off x="0" y="0"/>
            <a:ext cx="9144000" cy="6858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lIns="82124" tIns="41061" rIns="82124" bIns="41061" anchor="ctr"/>
          <a:lstStyle/>
          <a:p>
            <a:pPr algn="ctr" eaLnBrk="0" hangingPunct="0">
              <a:lnSpc>
                <a:spcPct val="90000"/>
              </a:lnSpc>
            </a:pPr>
            <a:endParaRPr lang="en-US" b="0"/>
          </a:p>
        </p:txBody>
      </p:sp>
      <p:pic>
        <p:nvPicPr>
          <p:cNvPr id="14339" name="Picture 100" descr="CNA_largo-onwhite"/>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1508125" y="2741613"/>
            <a:ext cx="6097588" cy="892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39297878"/>
      </p:ext>
    </p:extLst>
  </p:cSld>
  <p:clrMapOvr>
    <a:masterClrMapping/>
  </p:clrMapOvr>
  <p:transition>
    <p:wipe dir="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9" name="Rectangle 2"/>
          <p:cNvSpPr>
            <a:spLocks noGrp="1" noChangeArrowheads="1"/>
          </p:cNvSpPr>
          <p:nvPr>
            <p:ph type="ctrTitle"/>
          </p:nvPr>
        </p:nvSpPr>
        <p:spPr>
          <a:xfrm>
            <a:off x="311150" y="2263775"/>
            <a:ext cx="3854450" cy="1481138"/>
          </a:xfrm>
        </p:spPr>
        <p:txBody>
          <a:bodyPr>
            <a:normAutofit/>
          </a:bodyPr>
          <a:lstStyle/>
          <a:p>
            <a:pPr eaLnBrk="1" hangingPunct="1"/>
            <a:r>
              <a:rPr lang="en-US" sz="2400" smtClean="0">
                <a:latin typeface="Arial" charset="0"/>
              </a:rPr>
              <a:t>Chapter 6: EIGRP</a:t>
            </a:r>
            <a:endParaRPr lang="en-US" sz="2400" dirty="0">
              <a:solidFill>
                <a:srgbClr val="00B0F0"/>
              </a:solidFill>
              <a:latin typeface="Arial" charset="0"/>
            </a:endParaRPr>
          </a:p>
        </p:txBody>
      </p:sp>
      <p:sp>
        <p:nvSpPr>
          <p:cNvPr id="7170" name="Rectangle 3"/>
          <p:cNvSpPr>
            <a:spLocks noGrp="1" noChangeArrowheads="1"/>
          </p:cNvSpPr>
          <p:nvPr>
            <p:ph type="subTitle" idx="1"/>
          </p:nvPr>
        </p:nvSpPr>
        <p:spPr>
          <a:xfrm>
            <a:off x="311150" y="4672013"/>
            <a:ext cx="6788150" cy="658812"/>
          </a:xfrm>
        </p:spPr>
        <p:txBody>
          <a:bodyPr>
            <a:normAutofit/>
          </a:bodyPr>
          <a:lstStyle/>
          <a:p>
            <a:pPr eaLnBrk="1" hangingPunct="1">
              <a:buFont typeface="Wingdings" charset="0"/>
              <a:buNone/>
            </a:pPr>
            <a:r>
              <a:rPr lang="en-US" smtClean="0">
                <a:solidFill>
                  <a:schemeClr val="tx1"/>
                </a:solidFill>
                <a:latin typeface="Arial" charset="0"/>
              </a:rPr>
              <a:t>Scaling Networks</a:t>
            </a:r>
            <a:endParaRPr lang="en-US" dirty="0">
              <a:solidFill>
                <a:schemeClr val="tx1"/>
              </a:solidFill>
              <a:latin typeface="Arial" charset="0"/>
            </a:endParaRPr>
          </a:p>
        </p:txBody>
      </p:sp>
    </p:spTree>
  </p:cSld>
  <p:clrMapOvr>
    <a:masterClrMapping/>
  </p:clrMapOvr>
  <p:transition>
    <p:wipe dir="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33"/>
          <p:cNvSpPr>
            <a:spLocks noGrp="1" noChangeArrowheads="1"/>
          </p:cNvSpPr>
          <p:nvPr>
            <p:ph type="title"/>
          </p:nvPr>
        </p:nvSpPr>
        <p:spPr>
          <a:xfrm>
            <a:off x="193868" y="336518"/>
            <a:ext cx="8772157" cy="838200"/>
          </a:xfrm>
        </p:spPr>
        <p:txBody>
          <a:bodyPr>
            <a:normAutofit/>
          </a:bodyPr>
          <a:lstStyle/>
          <a:p>
            <a:r>
              <a:rPr lang="en-US" smtClean="0"/>
              <a:t>Chapter 6 - Sections &amp; Objectives</a:t>
            </a:r>
            <a:endParaRPr lang="en-US" dirty="0"/>
          </a:p>
        </p:txBody>
      </p:sp>
      <p:sp>
        <p:nvSpPr>
          <p:cNvPr id="4099" name="Rectangle 34"/>
          <p:cNvSpPr>
            <a:spLocks noGrp="1" noChangeArrowheads="1"/>
          </p:cNvSpPr>
          <p:nvPr>
            <p:ph idx="1"/>
          </p:nvPr>
        </p:nvSpPr>
        <p:spPr>
          <a:xfrm>
            <a:off x="232348" y="1319583"/>
            <a:ext cx="8733677" cy="4926405"/>
          </a:xfrm>
        </p:spPr>
        <p:txBody>
          <a:bodyPr>
            <a:normAutofit lnSpcReduction="10000"/>
          </a:bodyPr>
          <a:lstStyle/>
          <a:p>
            <a:r>
              <a:rPr lang="en-US" smtClean="0"/>
              <a:t>6.1 EIGRP Characteristics</a:t>
            </a:r>
          </a:p>
          <a:p>
            <a:r>
              <a:rPr lang="en-US" smtClean="0"/>
              <a:t>Explain the features and characteristics of EIGRP</a:t>
            </a:r>
          </a:p>
          <a:p>
            <a:r>
              <a:rPr lang="en-US" smtClean="0"/>
              <a:t>6.2 Implement EIGRP for IPv4</a:t>
            </a:r>
          </a:p>
          <a:p>
            <a:r>
              <a:rPr lang="en-US" smtClean="0"/>
              <a:t>Implement EIGRP for IPv4 in a small to medium-sized business network</a:t>
            </a:r>
          </a:p>
          <a:p>
            <a:r>
              <a:rPr lang="en-US" smtClean="0"/>
              <a:t>6.3 EIGRP Operation</a:t>
            </a:r>
          </a:p>
          <a:p>
            <a:r>
              <a:rPr lang="en-US" smtClean="0"/>
              <a:t>Explain how EIGRP operates in a small to medium-sized business network</a:t>
            </a:r>
          </a:p>
          <a:p>
            <a:r>
              <a:rPr lang="en-US" smtClean="0"/>
              <a:t>6.4 Implement EIGRP for IPv6</a:t>
            </a:r>
          </a:p>
          <a:p>
            <a:r>
              <a:rPr lang="en-US" smtClean="0"/>
              <a:t>Implement EIGRP for IPv6 in a small to medium-sized business network</a:t>
            </a:r>
            <a:endParaRPr lang="en-CA" dirty="0"/>
          </a:p>
        </p:txBody>
      </p:sp>
    </p:spTree>
    <p:extLst>
      <p:ext uri="{BB962C8B-B14F-4D97-AF65-F5344CB8AC3E}">
        <p14:creationId xmlns:p14="http://schemas.microsoft.com/office/powerpoint/2010/main" val="1065710895"/>
      </p:ext>
    </p:extLst>
  </p:cSld>
  <p:clrMapOvr>
    <a:masterClrMapping/>
  </p:clrMapOvr>
  <p:transition>
    <p:wipe dir="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ctrTitle"/>
          </p:nvPr>
        </p:nvSpPr>
        <p:spPr>
          <a:xfrm>
            <a:off x="311150" y="2263775"/>
            <a:ext cx="3854450" cy="1481138"/>
          </a:xfrm>
        </p:spPr>
        <p:txBody>
          <a:bodyPr>
            <a:normAutofit/>
          </a:bodyPr>
          <a:lstStyle/>
          <a:p>
            <a:pPr eaLnBrk="1" hangingPunct="1"/>
            <a:r>
              <a:rPr lang="en-US" sz="2400" smtClean="0">
                <a:solidFill>
                  <a:schemeClr val="bg1"/>
                </a:solidFill>
              </a:rPr>
              <a:t>6.1 EIGRP Characteristics</a:t>
            </a:r>
            <a:endParaRPr lang="en-US" sz="2400" dirty="0">
              <a:solidFill>
                <a:schemeClr val="bg1"/>
              </a:solidFill>
            </a:endParaRPr>
          </a:p>
        </p:txBody>
      </p:sp>
    </p:spTree>
    <p:extLst>
      <p:ext uri="{BB962C8B-B14F-4D97-AF65-F5344CB8AC3E}">
        <p14:creationId xmlns:p14="http://schemas.microsoft.com/office/powerpoint/2010/main" val="2753221210"/>
      </p:ext>
    </p:extLst>
  </p:cSld>
  <p:clrMapOvr>
    <a:masterClrMapping/>
  </p:clrMapOvr>
  <p:transition>
    <p:wipe dir="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normAutofit/>
          </a:bodyPr>
          <a:lstStyle/>
          <a:p>
            <a:r>
              <a:rPr lang="en-US" sz="1800" smtClean="0"/>
              <a:t>EIGRP Characteristics</a:t>
            </a:r>
            <a:br>
              <a:rPr lang="en-US" sz="1800" smtClean="0"/>
            </a:br>
            <a:r>
              <a:rPr lang="en-US" sz="1800" smtClean="0"/>
              <a:t>EIGRP Basic Features</a:t>
            </a:r>
            <a:endParaRPr lang="en-US" dirty="0"/>
          </a:p>
        </p:txBody>
      </p:sp>
      <p:sp>
        <p:nvSpPr>
          <p:cNvPr id="2" name="Content Placeholder 1"/>
          <p:cNvSpPr>
            <a:spLocks noGrp="1"/>
          </p:cNvSpPr>
          <p:nvPr>
            <p:ph idx="1"/>
          </p:nvPr>
        </p:nvSpPr>
        <p:spPr>
          <a:xfrm>
            <a:off x="300942" y="1232592"/>
            <a:ext cx="8449519" cy="5272379"/>
          </a:xfrm>
        </p:spPr>
        <p:txBody>
          <a:bodyPr>
            <a:normAutofit fontScale="85000" lnSpcReduction="10000"/>
          </a:bodyPr>
          <a:lstStyle/>
          <a:p>
            <a:r>
              <a:rPr lang="en-US" smtClean="0"/>
              <a:t>Features of EIGRP</a:t>
            </a:r>
          </a:p>
          <a:p>
            <a:r>
              <a:rPr lang="en-US" smtClean="0"/>
              <a:t>Uses the Diffusing Update Algorithm (DUAL) to calculate paths and back-up paths.</a:t>
            </a:r>
          </a:p>
          <a:p>
            <a:r>
              <a:rPr lang="en-US" smtClean="0"/>
              <a:t>Establishes Neighbor Adjacencies.</a:t>
            </a:r>
          </a:p>
          <a:p>
            <a:r>
              <a:rPr lang="en-US" smtClean="0"/>
              <a:t>Uses the Reliable Transport Protocol to provide delivery of EIGRP packets to neighbors.</a:t>
            </a:r>
          </a:p>
          <a:p>
            <a:r>
              <a:rPr lang="en-US" smtClean="0"/>
              <a:t>Partial and Bounded Updates. Sends updates only when there is a change and only to the routers that need the information.</a:t>
            </a:r>
          </a:p>
          <a:p>
            <a:r>
              <a:rPr lang="en-US" smtClean="0"/>
              <a:t>Supports Equal and Unequal Cost Load Balancing.</a:t>
            </a:r>
          </a:p>
          <a:p>
            <a:r>
              <a:rPr lang="en-US" smtClean="0"/>
              <a:t>Protocol Dependent Modules – responsible for network layer protocol-specific tasks</a:t>
            </a:r>
          </a:p>
          <a:p>
            <a:r>
              <a:rPr lang="en-US" smtClean="0"/>
              <a:t>Sends and receives EIGRP packets that are encapsulated in IPv4</a:t>
            </a:r>
          </a:p>
          <a:p>
            <a:r>
              <a:rPr lang="en-US" smtClean="0"/>
              <a:t>Parses EIGRP packets and informs DUAL of the new information and DUAL makes routing decisions. The results are stored in the IPv4 routing table.</a:t>
            </a:r>
            <a:endParaRPr lang="en-US" sz="1900" dirty="0"/>
          </a:p>
        </p:txBody>
      </p:sp>
    </p:spTree>
    <p:extLst>
      <p:ext uri="{BB962C8B-B14F-4D97-AF65-F5344CB8AC3E}">
        <p14:creationId xmlns:p14="http://schemas.microsoft.com/office/powerpoint/2010/main" val="2189958124"/>
      </p:ext>
    </p:extLst>
  </p:cSld>
  <p:clrMapOvr>
    <a:masterClrMapping/>
  </p:clrMapOvr>
  <p:transition spd="med">
    <p:wipe dir="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normAutofit/>
          </a:bodyPr>
          <a:lstStyle/>
          <a:p>
            <a:r>
              <a:rPr lang="en-US" sz="1800" smtClean="0"/>
              <a:t>EIGRP Characteristics</a:t>
            </a:r>
            <a:br>
              <a:rPr lang="en-US" sz="1800" smtClean="0"/>
            </a:br>
            <a:r>
              <a:rPr lang="en-US" sz="1800" smtClean="0"/>
              <a:t>EIGRP Basic Features (Cont.)</a:t>
            </a:r>
            <a:endParaRPr lang="en-US" dirty="0"/>
          </a:p>
        </p:txBody>
      </p:sp>
      <p:sp>
        <p:nvSpPr>
          <p:cNvPr id="2" name="Content Placeholder 1"/>
          <p:cNvSpPr>
            <a:spLocks noGrp="1"/>
          </p:cNvSpPr>
          <p:nvPr>
            <p:ph idx="1"/>
          </p:nvPr>
        </p:nvSpPr>
        <p:spPr>
          <a:xfrm>
            <a:off x="232348" y="1232592"/>
            <a:ext cx="8733677" cy="5376552"/>
          </a:xfrm>
        </p:spPr>
        <p:txBody>
          <a:bodyPr>
            <a:normAutofit/>
          </a:bodyPr>
          <a:lstStyle/>
          <a:p>
            <a:r>
              <a:rPr lang="en-US" smtClean="0"/>
              <a:t>Reliable Transport Protocol</a:t>
            </a:r>
          </a:p>
          <a:p>
            <a:r>
              <a:rPr lang="en-US" smtClean="0"/>
              <a:t>Used for the delivery and reception of EIGRP packets</a:t>
            </a:r>
          </a:p>
          <a:p>
            <a:r>
              <a:rPr lang="en-US" smtClean="0"/>
              <a:t>Can send EIGRP packets as unicast or multicast.</a:t>
            </a:r>
          </a:p>
          <a:p>
            <a:r>
              <a:rPr lang="en-US" smtClean="0"/>
              <a:t>Reserved IPv4 multicast address 224.0.0.10.</a:t>
            </a:r>
          </a:p>
          <a:p>
            <a:r>
              <a:rPr lang="en-US" smtClean="0"/>
              <a:t>Reserved IPv6 multicast address FF02::A.</a:t>
            </a:r>
          </a:p>
          <a:p>
            <a:r>
              <a:rPr lang="en-US" smtClean="0"/>
              <a:t>Authentication</a:t>
            </a:r>
          </a:p>
          <a:p>
            <a:r>
              <a:rPr lang="en-US" smtClean="0"/>
              <a:t>Only accepts routing information </a:t>
            </a:r>
            <a:br>
              <a:rPr lang="en-US" smtClean="0"/>
            </a:br>
            <a:r>
              <a:rPr lang="en-US" smtClean="0"/>
              <a:t>from other routers with the same </a:t>
            </a:r>
            <a:br>
              <a:rPr lang="en-US" smtClean="0"/>
            </a:br>
            <a:r>
              <a:rPr lang="en-US" smtClean="0"/>
              <a:t>authentication information</a:t>
            </a:r>
          </a:p>
          <a:p>
            <a:r>
              <a:rPr lang="en-US" smtClean="0"/>
              <a:t>Does not encrypt the routing updates</a:t>
            </a:r>
            <a:endParaRPr lang="en-US" dirty="0"/>
          </a:p>
        </p:txBody>
      </p:sp>
      <p:pic>
        <p:nvPicPr>
          <p:cNvPr id="3" name="Picture 2"/>
          <p:cNvPicPr>
            <a:picLocks noChangeAspect="1"/>
          </p:cNvPicPr>
          <p:nvPr/>
        </p:nvPicPr>
        <p:blipFill>
          <a:blip r:embed="rId3"/>
          <a:stretch>
            <a:fillRect/>
          </a:stretch>
        </p:blipFill>
        <p:spPr>
          <a:xfrm>
            <a:off x="5173311" y="3646026"/>
            <a:ext cx="3970689" cy="2824222"/>
          </a:xfrm>
          <a:prstGeom prst="rect">
            <a:avLst/>
          </a:prstGeom>
        </p:spPr>
      </p:pic>
    </p:spTree>
    <p:extLst>
      <p:ext uri="{BB962C8B-B14F-4D97-AF65-F5344CB8AC3E}">
        <p14:creationId xmlns:p14="http://schemas.microsoft.com/office/powerpoint/2010/main" val="1913317208"/>
      </p:ext>
    </p:extLst>
  </p:cSld>
  <p:clrMapOvr>
    <a:masterClrMapping/>
  </p:clrMapOvr>
  <p:transition spd="med">
    <p:wipe dir="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normAutofit/>
          </a:bodyPr>
          <a:lstStyle/>
          <a:p>
            <a:r>
              <a:rPr lang="en-US" sz="1800" smtClean="0"/>
              <a:t>EIGRP Characteristics</a:t>
            </a:r>
            <a:br>
              <a:rPr lang="en-US" sz="1800" smtClean="0"/>
            </a:br>
            <a:r>
              <a:rPr lang="en-US" sz="1800" smtClean="0"/>
              <a:t>EIGRP Packet Types</a:t>
            </a:r>
            <a:endParaRPr lang="en-US" dirty="0"/>
          </a:p>
        </p:txBody>
      </p:sp>
      <p:sp>
        <p:nvSpPr>
          <p:cNvPr id="6" name="Content Placeholder 1"/>
          <p:cNvSpPr txBox="1">
            <a:spLocks/>
          </p:cNvSpPr>
          <p:nvPr/>
        </p:nvSpPr>
        <p:spPr bwMode="auto">
          <a:xfrm>
            <a:off x="193868" y="1209442"/>
            <a:ext cx="8733677" cy="53534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82124" tIns="41061" rIns="82124" bIns="41061" numCol="1" anchor="t" anchorCtr="0" compatLnSpc="1">
            <a:prstTxWarp prst="textNoShape">
              <a:avLst/>
            </a:prstTxWarp>
            <a:normAutofit fontScale="77500" lnSpcReduction="20000"/>
          </a:bodyPr>
          <a:lstStyle>
            <a:lvl1pPr marL="236538" indent="-236538" algn="l" defTabSz="814388" rtl="0" eaLnBrk="0" fontAlgn="base" hangingPunct="0">
              <a:lnSpc>
                <a:spcPct val="95000"/>
              </a:lnSpc>
              <a:spcBef>
                <a:spcPct val="50000"/>
              </a:spcBef>
              <a:spcAft>
                <a:spcPct val="0"/>
              </a:spcAft>
              <a:buClr>
                <a:srgbClr val="708CA1"/>
              </a:buClr>
              <a:buFont typeface="Wingdings" charset="0"/>
              <a:buChar char="§"/>
              <a:defRPr sz="2400">
                <a:solidFill>
                  <a:schemeClr val="tx1"/>
                </a:solidFill>
                <a:latin typeface="+mn-lt"/>
                <a:ea typeface="ＭＳ Ｐゴシック" charset="0"/>
                <a:cs typeface="ＭＳ Ｐゴシック" charset="0"/>
              </a:defRPr>
            </a:lvl1pPr>
            <a:lvl2pPr marL="457200" indent="-228600" algn="l" defTabSz="814388" rtl="0" eaLnBrk="0" fontAlgn="base" hangingPunct="0">
              <a:lnSpc>
                <a:spcPct val="95000"/>
              </a:lnSpc>
              <a:spcBef>
                <a:spcPct val="35000"/>
              </a:spcBef>
              <a:spcAft>
                <a:spcPct val="0"/>
              </a:spcAft>
              <a:buClr>
                <a:srgbClr val="708CA1"/>
              </a:buClr>
              <a:buFont typeface="Arial" panose="020B0604020202020204" pitchFamily="34" charset="0"/>
              <a:buChar char="•"/>
              <a:defRPr sz="2000">
                <a:solidFill>
                  <a:schemeClr val="tx1"/>
                </a:solidFill>
                <a:latin typeface="+mn-lt"/>
                <a:ea typeface="ＭＳ Ｐゴシック" charset="0"/>
              </a:defRPr>
            </a:lvl2pPr>
            <a:lvl3pPr marL="914400" indent="-225425" algn="l" defTabSz="814388" rtl="0" eaLnBrk="0" fontAlgn="base" hangingPunct="0">
              <a:lnSpc>
                <a:spcPct val="95000"/>
              </a:lnSpc>
              <a:spcBef>
                <a:spcPct val="35000"/>
              </a:spcBef>
              <a:spcAft>
                <a:spcPct val="0"/>
              </a:spcAft>
              <a:buClr>
                <a:srgbClr val="708CA1"/>
              </a:buClr>
              <a:buSzPct val="75000"/>
              <a:buFont typeface="Courier New" panose="02070309020205020404" pitchFamily="49" charset="0"/>
              <a:buChar char="o"/>
              <a:defRPr sz="2000">
                <a:solidFill>
                  <a:schemeClr val="tx1"/>
                </a:solidFill>
                <a:latin typeface="+mn-lt"/>
                <a:ea typeface="ＭＳ Ｐゴシック" charset="0"/>
              </a:defRPr>
            </a:lvl3pPr>
            <a:lvl4pPr marL="125412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4pPr>
            <a:lvl5pPr marL="1604963" indent="223838"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5pPr>
            <a:lvl6pPr marL="2062163" algn="l" defTabSz="814388" rtl="0" eaLnBrk="1" fontAlgn="base" hangingPunct="1">
              <a:lnSpc>
                <a:spcPct val="95000"/>
              </a:lnSpc>
              <a:spcBef>
                <a:spcPct val="35000"/>
              </a:spcBef>
              <a:spcAft>
                <a:spcPct val="0"/>
              </a:spcAft>
              <a:buClr>
                <a:srgbClr val="708CA1"/>
              </a:buClr>
              <a:defRPr sz="2000">
                <a:solidFill>
                  <a:schemeClr val="tx1"/>
                </a:solidFill>
                <a:latin typeface="+mn-lt"/>
              </a:defRPr>
            </a:lvl6pPr>
            <a:lvl7pPr marL="2519363" algn="l" defTabSz="814388" rtl="0" eaLnBrk="1" fontAlgn="base" hangingPunct="1">
              <a:lnSpc>
                <a:spcPct val="95000"/>
              </a:lnSpc>
              <a:spcBef>
                <a:spcPct val="35000"/>
              </a:spcBef>
              <a:spcAft>
                <a:spcPct val="0"/>
              </a:spcAft>
              <a:buClr>
                <a:srgbClr val="708CA1"/>
              </a:buClr>
              <a:defRPr sz="2000">
                <a:solidFill>
                  <a:schemeClr val="tx1"/>
                </a:solidFill>
                <a:latin typeface="+mn-lt"/>
              </a:defRPr>
            </a:lvl7pPr>
            <a:lvl8pPr marL="2976563" algn="l" defTabSz="814388" rtl="0" eaLnBrk="1" fontAlgn="base" hangingPunct="1">
              <a:lnSpc>
                <a:spcPct val="95000"/>
              </a:lnSpc>
              <a:spcBef>
                <a:spcPct val="35000"/>
              </a:spcBef>
              <a:spcAft>
                <a:spcPct val="0"/>
              </a:spcAft>
              <a:buClr>
                <a:srgbClr val="708CA1"/>
              </a:buClr>
              <a:defRPr sz="2000">
                <a:solidFill>
                  <a:schemeClr val="tx1"/>
                </a:solidFill>
                <a:latin typeface="+mn-lt"/>
              </a:defRPr>
            </a:lvl8pPr>
            <a:lvl9pPr marL="3433763" algn="l" defTabSz="814388" rtl="0" eaLnBrk="1" fontAlgn="base" hangingPunct="1">
              <a:lnSpc>
                <a:spcPct val="95000"/>
              </a:lnSpc>
              <a:spcBef>
                <a:spcPct val="35000"/>
              </a:spcBef>
              <a:spcAft>
                <a:spcPct val="0"/>
              </a:spcAft>
              <a:buClr>
                <a:srgbClr val="708CA1"/>
              </a:buClr>
              <a:defRPr sz="2000">
                <a:solidFill>
                  <a:schemeClr val="tx1"/>
                </a:solidFill>
                <a:latin typeface="+mn-lt"/>
              </a:defRPr>
            </a:lvl9pPr>
          </a:lstStyle>
          <a:p>
            <a:r>
              <a:rPr lang="en-US" kern="0" smtClean="0"/>
              <a:t>EIGRP Hello Packets</a:t>
            </a:r>
          </a:p>
          <a:p>
            <a:r>
              <a:rPr lang="en-US" kern="0" smtClean="0"/>
              <a:t>Are sent as multicasts and uses RTP for unreliable delivery</a:t>
            </a:r>
          </a:p>
          <a:p>
            <a:r>
              <a:rPr lang="en-US" kern="0" smtClean="0"/>
              <a:t>Used to form and maintain EIGRP neighbor adjacencies</a:t>
            </a:r>
          </a:p>
          <a:p>
            <a:endParaRPr lang="en-US" kern="0" smtClean="0"/>
          </a:p>
          <a:p>
            <a:endParaRPr lang="en-US" kern="0" smtClean="0"/>
          </a:p>
          <a:p>
            <a:endParaRPr lang="en-US" kern="0" smtClean="0"/>
          </a:p>
          <a:p>
            <a:endParaRPr lang="en-US" kern="0" smtClean="0"/>
          </a:p>
          <a:p>
            <a:r>
              <a:rPr lang="en-US" kern="0" smtClean="0"/>
              <a:t>EIGRP Update and Acknowledgment Packets</a:t>
            </a:r>
          </a:p>
          <a:p>
            <a:r>
              <a:rPr lang="en-US" kern="0" smtClean="0"/>
              <a:t>Update packets propagate updated routing information when necessary to the routers that require the information using RTP</a:t>
            </a:r>
          </a:p>
          <a:p>
            <a:r>
              <a:rPr lang="en-US" kern="0" smtClean="0"/>
              <a:t>Acknowledgment packets are send to acknowledge the update was received.</a:t>
            </a:r>
          </a:p>
          <a:p>
            <a:r>
              <a:rPr lang="en-US" kern="0" smtClean="0"/>
              <a:t>EIGRP Query and Reply Packets</a:t>
            </a:r>
          </a:p>
          <a:p>
            <a:r>
              <a:rPr lang="en-US" kern="0" smtClean="0"/>
              <a:t>Searches for networks</a:t>
            </a:r>
          </a:p>
          <a:p>
            <a:r>
              <a:rPr lang="en-US" kern="0" smtClean="0"/>
              <a:t>Uses reliable delivery</a:t>
            </a:r>
          </a:p>
          <a:p>
            <a:r>
              <a:rPr lang="en-US" kern="0" smtClean="0"/>
              <a:t>Queries are multicast or unicast. Replies are always unicast.</a:t>
            </a:r>
          </a:p>
          <a:p>
            <a:endParaRPr lang="en-US" kern="0" smtClean="0"/>
          </a:p>
          <a:p>
            <a:endParaRPr lang="en-US" kern="0" smtClean="0"/>
          </a:p>
          <a:p>
            <a:endParaRPr lang="en-US" kern="0" dirty="0"/>
          </a:p>
        </p:txBody>
      </p:sp>
      <p:pic>
        <p:nvPicPr>
          <p:cNvPr id="7" name="Picture 6"/>
          <p:cNvPicPr>
            <a:picLocks noChangeAspect="1"/>
          </p:cNvPicPr>
          <p:nvPr/>
        </p:nvPicPr>
        <p:blipFill>
          <a:blip r:embed="rId3"/>
          <a:stretch>
            <a:fillRect/>
          </a:stretch>
        </p:blipFill>
        <p:spPr>
          <a:xfrm>
            <a:off x="1893896" y="2200576"/>
            <a:ext cx="5372100" cy="1362075"/>
          </a:xfrm>
          <a:prstGeom prst="rect">
            <a:avLst/>
          </a:prstGeom>
        </p:spPr>
      </p:pic>
    </p:spTree>
    <p:extLst>
      <p:ext uri="{BB962C8B-B14F-4D97-AF65-F5344CB8AC3E}">
        <p14:creationId xmlns:p14="http://schemas.microsoft.com/office/powerpoint/2010/main" val="3825107075"/>
      </p:ext>
    </p:extLst>
  </p:cSld>
  <p:clrMapOvr>
    <a:masterClrMapping/>
  </p:clrMapOvr>
  <p:transition spd="med">
    <p:wipe dir="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normAutofit/>
          </a:bodyPr>
          <a:lstStyle/>
          <a:p>
            <a:r>
              <a:rPr lang="en-US" sz="1800" smtClean="0"/>
              <a:t>EIGRP Characteristics</a:t>
            </a:r>
            <a:br>
              <a:rPr lang="en-US" sz="1800" smtClean="0"/>
            </a:br>
            <a:r>
              <a:rPr lang="en-US" sz="1800" smtClean="0"/>
              <a:t>EIGRP Messages</a:t>
            </a:r>
            <a:endParaRPr lang="en-US" dirty="0"/>
          </a:p>
        </p:txBody>
      </p:sp>
      <p:sp>
        <p:nvSpPr>
          <p:cNvPr id="2" name="Content Placeholder 1"/>
          <p:cNvSpPr>
            <a:spLocks noGrp="1"/>
          </p:cNvSpPr>
          <p:nvPr>
            <p:ph idx="1"/>
          </p:nvPr>
        </p:nvSpPr>
        <p:spPr>
          <a:xfrm>
            <a:off x="193868" y="1308792"/>
            <a:ext cx="8733677" cy="5444433"/>
          </a:xfrm>
        </p:spPr>
        <p:txBody>
          <a:bodyPr>
            <a:normAutofit fontScale="70000" lnSpcReduction="20000"/>
          </a:bodyPr>
          <a:lstStyle/>
          <a:p>
            <a:r>
              <a:rPr lang="en-US" smtClean="0"/>
              <a:t>Encapsulating EIGRP Messages</a:t>
            </a:r>
          </a:p>
          <a:p>
            <a:r>
              <a:rPr lang="en-US" smtClean="0"/>
              <a:t>The EIGRP packet headers and TLV </a:t>
            </a:r>
            <a:br>
              <a:rPr lang="en-US" smtClean="0"/>
            </a:br>
            <a:r>
              <a:rPr lang="en-US" smtClean="0"/>
              <a:t>are encapsulated in an IP packet.</a:t>
            </a:r>
          </a:p>
          <a:p>
            <a:r>
              <a:rPr lang="en-US" smtClean="0"/>
              <a:t>EIGRP Packet Header and TLV</a:t>
            </a:r>
          </a:p>
          <a:p>
            <a:r>
              <a:rPr lang="en-US" smtClean="0"/>
              <a:t>EIGRP Packet Header</a:t>
            </a:r>
          </a:p>
          <a:p>
            <a:r>
              <a:rPr lang="en-US" smtClean="0"/>
              <a:t>EIGRP Packet Type: Update, Query, Reply, and Hello</a:t>
            </a:r>
          </a:p>
          <a:p>
            <a:r>
              <a:rPr lang="en-US" smtClean="0"/>
              <a:t>Autonomous System Number is the ID for the EIGRP routing process</a:t>
            </a:r>
          </a:p>
          <a:p>
            <a:r>
              <a:rPr lang="en-US" smtClean="0"/>
              <a:t>EIGRP Parameters TLV</a:t>
            </a:r>
          </a:p>
          <a:p>
            <a:r>
              <a:rPr lang="en-US" smtClean="0"/>
              <a:t>K values: K1 and K3 are set to 1. Other K values are set to 0</a:t>
            </a:r>
          </a:p>
          <a:p>
            <a:r>
              <a:rPr lang="en-US" smtClean="0"/>
              <a:t>Hold Time: Maximum time the router should wait for the next hello</a:t>
            </a:r>
          </a:p>
          <a:p>
            <a:r>
              <a:rPr lang="en-US" smtClean="0"/>
              <a:t>Internal TLV</a:t>
            </a:r>
          </a:p>
          <a:p>
            <a:r>
              <a:rPr lang="en-US" smtClean="0"/>
              <a:t>The IP internal message is used to advertise EIGRP routes within an autonomous system.</a:t>
            </a:r>
          </a:p>
          <a:p>
            <a:r>
              <a:rPr lang="en-US" smtClean="0"/>
              <a:t>Important metric fields: delay, bandwidth, prefix length, and destination</a:t>
            </a:r>
          </a:p>
          <a:p>
            <a:r>
              <a:rPr lang="en-US" smtClean="0"/>
              <a:t>EIGRP TLV: External Routes</a:t>
            </a:r>
          </a:p>
          <a:p>
            <a:r>
              <a:rPr lang="en-US" smtClean="0"/>
              <a:t>The IP external message is used when external routes are imported into the EIGRP routing process.</a:t>
            </a:r>
            <a:endParaRPr lang="en-US" dirty="0"/>
          </a:p>
        </p:txBody>
      </p:sp>
      <p:pic>
        <p:nvPicPr>
          <p:cNvPr id="6" name="Picture 5"/>
          <p:cNvPicPr>
            <a:picLocks noChangeAspect="1"/>
          </p:cNvPicPr>
          <p:nvPr/>
        </p:nvPicPr>
        <p:blipFill>
          <a:blip r:embed="rId3"/>
          <a:stretch>
            <a:fillRect/>
          </a:stretch>
        </p:blipFill>
        <p:spPr>
          <a:xfrm>
            <a:off x="4778806" y="1077923"/>
            <a:ext cx="4279469" cy="1776187"/>
          </a:xfrm>
          <a:prstGeom prst="rect">
            <a:avLst/>
          </a:prstGeom>
        </p:spPr>
      </p:pic>
    </p:spTree>
    <p:extLst>
      <p:ext uri="{BB962C8B-B14F-4D97-AF65-F5344CB8AC3E}">
        <p14:creationId xmlns:p14="http://schemas.microsoft.com/office/powerpoint/2010/main" val="247358222"/>
      </p:ext>
    </p:extLst>
  </p:cSld>
  <p:clrMapOvr>
    <a:masterClrMapping/>
  </p:clrMapOvr>
  <p:transition spd="med">
    <p:wipe dir="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ctrTitle"/>
          </p:nvPr>
        </p:nvSpPr>
        <p:spPr>
          <a:xfrm>
            <a:off x="311149" y="2263775"/>
            <a:ext cx="4145103" cy="1481138"/>
          </a:xfrm>
        </p:spPr>
        <p:txBody>
          <a:bodyPr>
            <a:normAutofit/>
          </a:bodyPr>
          <a:lstStyle/>
          <a:p>
            <a:pPr eaLnBrk="1" hangingPunct="1"/>
            <a:r>
              <a:rPr lang="nn-NO" sz="2400" smtClean="0">
                <a:solidFill>
                  <a:schemeClr val="bg1"/>
                </a:solidFill>
              </a:rPr>
              <a:t>6.2 Implement EIGRP for IPv4</a:t>
            </a:r>
            <a:endParaRPr lang="en-US" sz="2400" dirty="0">
              <a:solidFill>
                <a:schemeClr val="bg1"/>
              </a:solidFill>
            </a:endParaRPr>
          </a:p>
        </p:txBody>
      </p:sp>
    </p:spTree>
    <p:extLst>
      <p:ext uri="{BB962C8B-B14F-4D97-AF65-F5344CB8AC3E}">
        <p14:creationId xmlns:p14="http://schemas.microsoft.com/office/powerpoint/2010/main" val="4243718013"/>
      </p:ext>
    </p:extLst>
  </p:cSld>
  <p:clrMapOvr>
    <a:masterClrMapping/>
  </p:clrMapOvr>
  <p:transition>
    <p:wipe dir="r"/>
  </p:transition>
</p:sld>
</file>

<file path=ppt/slides/slide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098" name="Rectangle 33"/>
          <p:cNvSpPr>
            <a:spLocks noGrp="1" noChangeArrowheads="1"/>
          </p:cNvSpPr>
          <p:nvPr>
            <p:ph type="title" idx="4294967295"/>
          </p:nvPr>
        </p:nvSpPr>
        <p:spPr>
          <a:xfrm>
            <a:off x="450851" y="353959"/>
            <a:ext cx="8145462" cy="973395"/>
          </a:xfrm>
        </p:spPr>
        <p:txBody>
          <a:bodyPr>
            <a:normAutofit/>
          </a:bodyPr>
          <a:lstStyle/>
          <a:p>
            <a:pPr eaLnBrk="1" hangingPunct="1"/>
            <a:r>
              <a:rPr lang="en-US" smtClean="0">
                <a:latin typeface="Arial" charset="0"/>
              </a:rPr>
              <a:t>Instructor Materials – Chapter 6 Planning Guide</a:t>
            </a:r>
            <a:endParaRPr lang="en-US" dirty="0"/>
          </a:p>
        </p:txBody>
      </p:sp>
      <p:sp>
        <p:nvSpPr>
          <p:cNvPr id="4099" name="Rectangle 34"/>
          <p:cNvSpPr>
            <a:spLocks noGrp="1" noChangeArrowheads="1"/>
          </p:cNvSpPr>
          <p:nvPr>
            <p:ph type="body" idx="4294967295"/>
          </p:nvPr>
        </p:nvSpPr>
        <p:spPr>
          <a:xfrm>
            <a:off x="450851" y="1327354"/>
            <a:ext cx="7940675" cy="4539803"/>
          </a:xfrm>
        </p:spPr>
        <p:txBody>
          <a:bodyPr>
            <a:normAutofit/>
          </a:bodyPr>
          <a:lstStyle/>
          <a:p>
            <a:pPr marL="0" indent="0">
              <a:buNone/>
            </a:pPr>
            <a:r>
              <a:rPr lang="en-US" smtClean="0"/>
              <a:t>This PowerPoint deck is divided in two parts:</a:t>
            </a:r>
          </a:p>
          <a:p>
            <a:pPr marL="0" indent="0">
              <a:buNone/>
            </a:pPr>
            <a:r>
              <a:rPr lang="en-US" smtClean="0"/>
              <a:t>Instructor Planning Guide</a:t>
            </a:r>
          </a:p>
          <a:p>
            <a:pPr marL="0" indent="0">
              <a:buNone/>
            </a:pPr>
            <a:r>
              <a:rPr lang="en-US" smtClean="0"/>
              <a:t>Information to help you become familiar with the chapter</a:t>
            </a:r>
          </a:p>
          <a:p>
            <a:pPr marL="0" indent="0">
              <a:buNone/>
            </a:pPr>
            <a:r>
              <a:rPr lang="en-US" smtClean="0"/>
              <a:t>Teaching aids</a:t>
            </a:r>
          </a:p>
          <a:p>
            <a:pPr marL="0" indent="0">
              <a:buNone/>
            </a:pPr>
            <a:r>
              <a:rPr lang="en-US" smtClean="0"/>
              <a:t>Instructor Class Presentation</a:t>
            </a:r>
          </a:p>
          <a:p>
            <a:pPr marL="0" indent="0">
              <a:buNone/>
            </a:pPr>
            <a:r>
              <a:rPr lang="en-US" smtClean="0"/>
              <a:t>Optional slides that you can use in the classroom</a:t>
            </a:r>
          </a:p>
          <a:p>
            <a:pPr marL="0" indent="0">
              <a:buNone/>
            </a:pPr>
            <a:r>
              <a:rPr lang="en-US" smtClean="0"/>
              <a:t>Begins on slide # 11</a:t>
            </a:r>
          </a:p>
          <a:p>
            <a:pPr marL="0" indent="0">
              <a:buNone/>
            </a:pPr>
            <a:r>
              <a:rPr lang="en-US" smtClean="0"/>
              <a:t>Note: Remove the Planning Guide from this presentation before sharing with anyone.</a:t>
            </a:r>
            <a:endParaRPr lang="en-CA" dirty="0"/>
          </a:p>
        </p:txBody>
      </p:sp>
    </p:spTree>
    <p:extLst>
      <p:ext uri="{BB962C8B-B14F-4D97-AF65-F5344CB8AC3E}">
        <p14:creationId xmlns:p14="http://schemas.microsoft.com/office/powerpoint/2010/main" val="1045761936"/>
      </p:ext>
    </p:extLst>
  </p:cSld>
  <p:clrMapOvr>
    <a:masterClrMapping/>
  </p:clrMapOvr>
  <p:transition>
    <p:wipe dir="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77792" y="1232592"/>
            <a:ext cx="8688233" cy="5330253"/>
          </a:xfrm>
        </p:spPr>
        <p:txBody>
          <a:bodyPr>
            <a:normAutofit fontScale="70000" lnSpcReduction="20000"/>
          </a:bodyPr>
          <a:lstStyle/>
          <a:p>
            <a:r>
              <a:rPr lang="en-US" smtClean="0"/>
              <a:t>Autonomous System Numbers</a:t>
            </a:r>
          </a:p>
          <a:p>
            <a:r>
              <a:rPr lang="en-US" smtClean="0"/>
              <a:t>IANA globally assigned autonomous numbers</a:t>
            </a:r>
          </a:p>
          <a:p>
            <a:r>
              <a:rPr lang="en-US" smtClean="0"/>
              <a:t>Used by ISP and other large institutions</a:t>
            </a:r>
          </a:p>
          <a:p>
            <a:r>
              <a:rPr lang="en-US" smtClean="0"/>
              <a:t>Used in exterior routing protocol, such as BGP, to propagate routing information</a:t>
            </a:r>
          </a:p>
          <a:p>
            <a:r>
              <a:rPr lang="en-US" smtClean="0"/>
              <a:t>router eigrp autonomous-system command</a:t>
            </a:r>
          </a:p>
          <a:p>
            <a:r>
              <a:rPr lang="en-US" smtClean="0"/>
              <a:t>Autonomous system number is only significant to local EIGRP local domain</a:t>
            </a:r>
          </a:p>
          <a:p>
            <a:r>
              <a:rPr lang="en-US" smtClean="0"/>
              <a:t>Autonomous system number functions as a process ID</a:t>
            </a:r>
          </a:p>
          <a:p>
            <a:r>
              <a:rPr lang="en-US" smtClean="0"/>
              <a:t>All routers within the same domain must have the same autonomous system number</a:t>
            </a:r>
          </a:p>
          <a:p>
            <a:r>
              <a:rPr lang="en-US" smtClean="0"/>
              <a:t>The command is used to begin the EIGRP routing protocol</a:t>
            </a:r>
          </a:p>
          <a:p>
            <a:r>
              <a:rPr lang="en-US" smtClean="0"/>
              <a:t>EIGRP Router ID – uniquely identifies each </a:t>
            </a:r>
            <a:br>
              <a:rPr lang="en-US" smtClean="0"/>
            </a:br>
            <a:r>
              <a:rPr lang="en-US" smtClean="0"/>
              <a:t>router in the EIGRP routing domain</a:t>
            </a:r>
          </a:p>
          <a:p>
            <a:r>
              <a:rPr lang="en-US" smtClean="0"/>
              <a:t>Determined in 3 ways using the following order:</a:t>
            </a:r>
          </a:p>
          <a:p>
            <a:r>
              <a:rPr lang="en-US" smtClean="0"/>
              <a:t>The router router-id ipv4-address command</a:t>
            </a:r>
          </a:p>
          <a:p>
            <a:r>
              <a:rPr lang="en-US" smtClean="0"/>
              <a:t>The highest active IPv4 address of any of the loopback address</a:t>
            </a:r>
          </a:p>
          <a:p>
            <a:r>
              <a:rPr lang="en-US" smtClean="0"/>
              <a:t>The highest active IPv4 address of any of the physical interface</a:t>
            </a:r>
          </a:p>
          <a:p>
            <a:pPr lvl="2"/>
            <a:endParaRPr lang="en-US" dirty="0"/>
          </a:p>
        </p:txBody>
      </p:sp>
      <p:sp>
        <p:nvSpPr>
          <p:cNvPr id="21505" name="Rectangle 2"/>
          <p:cNvSpPr>
            <a:spLocks noGrp="1" noChangeArrowheads="1"/>
          </p:cNvSpPr>
          <p:nvPr>
            <p:ph type="title"/>
          </p:nvPr>
        </p:nvSpPr>
        <p:spPr/>
        <p:txBody>
          <a:bodyPr>
            <a:normAutofit/>
          </a:bodyPr>
          <a:lstStyle/>
          <a:p>
            <a:r>
              <a:rPr lang="en-US" sz="1800" smtClean="0"/>
              <a:t>Implement EIGRP for IPv4</a:t>
            </a:r>
            <a:br>
              <a:rPr lang="en-US" sz="1800" smtClean="0"/>
            </a:br>
            <a:r>
              <a:rPr lang="en-US" sz="1800" smtClean="0"/>
              <a:t>Configure EIGRP with IPv4</a:t>
            </a:r>
            <a:endParaRPr lang="en-US" dirty="0"/>
          </a:p>
        </p:txBody>
      </p:sp>
    </p:spTree>
    <p:extLst>
      <p:ext uri="{BB962C8B-B14F-4D97-AF65-F5344CB8AC3E}">
        <p14:creationId xmlns:p14="http://schemas.microsoft.com/office/powerpoint/2010/main" val="3281678067"/>
      </p:ext>
    </p:extLst>
  </p:cSld>
  <p:clrMapOvr>
    <a:masterClrMapping/>
  </p:clrMapOvr>
  <p:transition spd="med">
    <p:wipe dir="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stretch>
            <a:fillRect/>
          </a:stretch>
        </p:blipFill>
        <p:spPr>
          <a:xfrm>
            <a:off x="4907666" y="3200466"/>
            <a:ext cx="4143737" cy="2581089"/>
          </a:xfrm>
          <a:prstGeom prst="rect">
            <a:avLst/>
          </a:prstGeom>
        </p:spPr>
      </p:pic>
      <p:sp>
        <p:nvSpPr>
          <p:cNvPr id="2" name="Content Placeholder 1"/>
          <p:cNvSpPr>
            <a:spLocks noGrp="1"/>
          </p:cNvSpPr>
          <p:nvPr>
            <p:ph idx="1"/>
          </p:nvPr>
        </p:nvSpPr>
        <p:spPr>
          <a:xfrm>
            <a:off x="232348" y="1232592"/>
            <a:ext cx="8390791" cy="5451788"/>
          </a:xfrm>
        </p:spPr>
        <p:txBody>
          <a:bodyPr>
            <a:normAutofit fontScale="70000" lnSpcReduction="20000"/>
          </a:bodyPr>
          <a:lstStyle/>
          <a:p>
            <a:r>
              <a:rPr lang="en-US" smtClean="0"/>
              <a:t>The network ipv4-network-address router configuration mode command</a:t>
            </a:r>
          </a:p>
          <a:p>
            <a:r>
              <a:rPr lang="en-US" smtClean="0"/>
              <a:t>Enables any interface on the router that matches the network address in the network command to send and receive EIGRP updates</a:t>
            </a:r>
          </a:p>
          <a:p>
            <a:r>
              <a:rPr lang="en-US" smtClean="0"/>
              <a:t>By default, ipv4-network-address is the classful network address for each directly connected network</a:t>
            </a:r>
          </a:p>
          <a:p>
            <a:r>
              <a:rPr lang="en-US" smtClean="0"/>
              <a:t>The network command and Wildcard Mask</a:t>
            </a:r>
          </a:p>
          <a:p>
            <a:r>
              <a:rPr lang="en-US" smtClean="0"/>
              <a:t>network network-address [wildcard-mask]</a:t>
            </a:r>
          </a:p>
          <a:p>
            <a:r>
              <a:rPr lang="en-US" smtClean="0"/>
              <a:t>Wildcard mask is the inverse of a subnet mask</a:t>
            </a:r>
          </a:p>
          <a:p>
            <a:r>
              <a:rPr lang="en-US" smtClean="0"/>
              <a:t>To calculate the wildcard mask:</a:t>
            </a:r>
          </a:p>
          <a:p>
            <a:r>
              <a:rPr lang="en-US" smtClean="0"/>
              <a:t>   255.255.255.255</a:t>
            </a:r>
          </a:p>
          <a:p>
            <a:r>
              <a:rPr lang="en-US" smtClean="0"/>
              <a:t> - 255.255.255.252  Subnet mask </a:t>
            </a:r>
          </a:p>
          <a:p>
            <a:r>
              <a:rPr lang="en-US" smtClean="0"/>
              <a:t> -----------------</a:t>
            </a:r>
          </a:p>
          <a:p>
            <a:r>
              <a:rPr lang="en-US" smtClean="0"/>
              <a:t>     0.  0.  0.  3  Wildcard mask</a:t>
            </a:r>
          </a:p>
          <a:p>
            <a:r>
              <a:rPr lang="en-US" smtClean="0"/>
              <a:t>Passive Interface - prevent the </a:t>
            </a:r>
            <a:br>
              <a:rPr lang="en-US" smtClean="0"/>
            </a:br>
            <a:r>
              <a:rPr lang="en-US" smtClean="0"/>
              <a:t>neighbor adjacencies</a:t>
            </a:r>
          </a:p>
          <a:p>
            <a:r>
              <a:rPr lang="en-US" smtClean="0"/>
              <a:t>Suppress unnecessary update traffic</a:t>
            </a:r>
          </a:p>
          <a:p>
            <a:r>
              <a:rPr lang="en-US" smtClean="0"/>
              <a:t>Increase security controls</a:t>
            </a:r>
          </a:p>
          <a:p>
            <a:r>
              <a:rPr lang="en-US" smtClean="0"/>
              <a:t>passive-interface interface-type interface-number</a:t>
            </a:r>
            <a:endParaRPr lang="en-US" i="1" dirty="0"/>
          </a:p>
        </p:txBody>
      </p:sp>
      <p:sp>
        <p:nvSpPr>
          <p:cNvPr id="21505" name="Rectangle 2"/>
          <p:cNvSpPr>
            <a:spLocks noGrp="1" noChangeArrowheads="1"/>
          </p:cNvSpPr>
          <p:nvPr>
            <p:ph type="title"/>
          </p:nvPr>
        </p:nvSpPr>
        <p:spPr/>
        <p:txBody>
          <a:bodyPr>
            <a:normAutofit/>
          </a:bodyPr>
          <a:lstStyle/>
          <a:p>
            <a:r>
              <a:rPr lang="en-US" sz="1800" smtClean="0"/>
              <a:t>Implement EIGRP for IPv4</a:t>
            </a:r>
            <a:br>
              <a:rPr lang="en-US" sz="1800" smtClean="0"/>
            </a:br>
            <a:r>
              <a:rPr lang="en-US" sz="1800" smtClean="0"/>
              <a:t>Configure EIGRP with IPv4 (Cont.)</a:t>
            </a:r>
            <a:endParaRPr lang="en-US" dirty="0"/>
          </a:p>
        </p:txBody>
      </p:sp>
    </p:spTree>
    <p:extLst>
      <p:ext uri="{BB962C8B-B14F-4D97-AF65-F5344CB8AC3E}">
        <p14:creationId xmlns:p14="http://schemas.microsoft.com/office/powerpoint/2010/main" val="680420704"/>
      </p:ext>
    </p:extLst>
  </p:cSld>
  <p:clrMapOvr>
    <a:masterClrMapping/>
  </p:clrMapOvr>
  <p:transition spd="med">
    <p:wipe dir="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normAutofit/>
          </a:bodyPr>
          <a:lstStyle/>
          <a:p>
            <a:r>
              <a:rPr lang="en-US" sz="1800" smtClean="0"/>
              <a:t>Implement EIGRP for IPv4</a:t>
            </a:r>
            <a:br>
              <a:rPr lang="en-US" sz="1800" smtClean="0"/>
            </a:br>
            <a:r>
              <a:rPr lang="en-US" sz="1800" smtClean="0"/>
              <a:t>Verify EIGRP with IPv4</a:t>
            </a:r>
            <a:endParaRPr lang="en-US" dirty="0"/>
          </a:p>
        </p:txBody>
      </p:sp>
      <p:sp>
        <p:nvSpPr>
          <p:cNvPr id="2" name="Content Placeholder 1"/>
          <p:cNvSpPr>
            <a:spLocks noGrp="1"/>
          </p:cNvSpPr>
          <p:nvPr>
            <p:ph idx="1"/>
          </p:nvPr>
        </p:nvSpPr>
        <p:spPr>
          <a:xfrm>
            <a:off x="232348" y="1232592"/>
            <a:ext cx="8733677" cy="5260805"/>
          </a:xfrm>
        </p:spPr>
        <p:txBody>
          <a:bodyPr>
            <a:normAutofit fontScale="92500" lnSpcReduction="20000"/>
          </a:bodyPr>
          <a:lstStyle/>
          <a:p>
            <a:r>
              <a:rPr lang="en-US" smtClean="0"/>
              <a:t>The show commands are useful in verifying EIGRP operations and for debugging and troubleshooting purposes.</a:t>
            </a:r>
          </a:p>
          <a:p>
            <a:r>
              <a:rPr lang="en-US" smtClean="0"/>
              <a:t>show ip eigrp neighbors command</a:t>
            </a:r>
          </a:p>
          <a:p>
            <a:r>
              <a:rPr lang="en-US" smtClean="0"/>
              <a:t>View the neighbor table </a:t>
            </a:r>
          </a:p>
          <a:p>
            <a:r>
              <a:rPr lang="en-US" smtClean="0"/>
              <a:t>Verify neighbor adjacencies have been established</a:t>
            </a:r>
          </a:p>
          <a:p>
            <a:r>
              <a:rPr lang="en-US" smtClean="0"/>
              <a:t>show ip protocols Command</a:t>
            </a:r>
          </a:p>
          <a:p>
            <a:r>
              <a:rPr lang="en-US" smtClean="0"/>
              <a:t>Identify the parameters and other information about the current state of any active IPv4 routing protocol processes configured on the router</a:t>
            </a:r>
          </a:p>
          <a:p>
            <a:r>
              <a:rPr lang="en-US" smtClean="0"/>
              <a:t>What information can you get from this show command?</a:t>
            </a:r>
          </a:p>
          <a:p>
            <a:r>
              <a:rPr lang="en-US" smtClean="0"/>
              <a:t>show ip route</a:t>
            </a:r>
          </a:p>
          <a:p>
            <a:r>
              <a:rPr lang="en-US" smtClean="0"/>
              <a:t>Verify the routes are installed in the IPv4 routing table as expected</a:t>
            </a:r>
          </a:p>
          <a:p>
            <a:r>
              <a:rPr lang="en-US" smtClean="0"/>
              <a:t>Check for convergence</a:t>
            </a:r>
          </a:p>
          <a:p>
            <a:endParaRPr lang="en-US" dirty="0"/>
          </a:p>
        </p:txBody>
      </p:sp>
    </p:spTree>
    <p:extLst>
      <p:ext uri="{BB962C8B-B14F-4D97-AF65-F5344CB8AC3E}">
        <p14:creationId xmlns:p14="http://schemas.microsoft.com/office/powerpoint/2010/main" val="2685161934"/>
      </p:ext>
    </p:extLst>
  </p:cSld>
  <p:clrMapOvr>
    <a:masterClrMapping/>
  </p:clrMapOvr>
  <p:transition spd="med">
    <p:wipe dir="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ctrTitle"/>
          </p:nvPr>
        </p:nvSpPr>
        <p:spPr>
          <a:xfrm>
            <a:off x="311149" y="2263775"/>
            <a:ext cx="4145103" cy="1481138"/>
          </a:xfrm>
        </p:spPr>
        <p:txBody>
          <a:bodyPr>
            <a:normAutofit/>
          </a:bodyPr>
          <a:lstStyle/>
          <a:p>
            <a:pPr eaLnBrk="1" hangingPunct="1"/>
            <a:r>
              <a:rPr lang="en-US" sz="2400" smtClean="0">
                <a:solidFill>
                  <a:schemeClr val="bg1"/>
                </a:solidFill>
              </a:rPr>
              <a:t>6.3 EIGRP Operation</a:t>
            </a:r>
            <a:endParaRPr lang="en-US" sz="2400" dirty="0">
              <a:solidFill>
                <a:schemeClr val="bg1"/>
              </a:solidFill>
            </a:endParaRPr>
          </a:p>
        </p:txBody>
      </p:sp>
    </p:spTree>
    <p:extLst>
      <p:ext uri="{BB962C8B-B14F-4D97-AF65-F5344CB8AC3E}">
        <p14:creationId xmlns:p14="http://schemas.microsoft.com/office/powerpoint/2010/main" val="1472394836"/>
      </p:ext>
    </p:extLst>
  </p:cSld>
  <p:clrMapOvr>
    <a:masterClrMapping/>
  </p:clrMapOvr>
  <p:transition>
    <p:wipe dir="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normAutofit/>
          </a:bodyPr>
          <a:lstStyle/>
          <a:p>
            <a:r>
              <a:rPr lang="en-US" sz="1800" smtClean="0"/>
              <a:t>EIGRP Operation</a:t>
            </a:r>
            <a:br>
              <a:rPr lang="en-US" sz="1800" smtClean="0"/>
            </a:br>
            <a:r>
              <a:rPr lang="en-US" sz="1800" smtClean="0"/>
              <a:t>EIGRP Initial Route Discovery</a:t>
            </a:r>
            <a:endParaRPr lang="en-US" dirty="0"/>
          </a:p>
        </p:txBody>
      </p:sp>
      <p:sp>
        <p:nvSpPr>
          <p:cNvPr id="2" name="Content Placeholder 1"/>
          <p:cNvSpPr>
            <a:spLocks noGrp="1"/>
          </p:cNvSpPr>
          <p:nvPr>
            <p:ph idx="1"/>
          </p:nvPr>
        </p:nvSpPr>
        <p:spPr>
          <a:xfrm>
            <a:off x="232348" y="1232592"/>
            <a:ext cx="8733677" cy="4926405"/>
          </a:xfrm>
        </p:spPr>
        <p:txBody>
          <a:bodyPr>
            <a:normAutofit/>
          </a:bodyPr>
          <a:lstStyle/>
          <a:p>
            <a:r>
              <a:rPr lang="en-US" smtClean="0"/>
              <a:t>Can you describe the initial route discovery process?</a:t>
            </a:r>
            <a:endParaRPr lang="en-US" dirty="0"/>
          </a:p>
        </p:txBody>
      </p:sp>
      <p:pic>
        <p:nvPicPr>
          <p:cNvPr id="4" name="Picture 3"/>
          <p:cNvPicPr>
            <a:picLocks noChangeAspect="1"/>
          </p:cNvPicPr>
          <p:nvPr/>
        </p:nvPicPr>
        <p:blipFill>
          <a:blip r:embed="rId3"/>
          <a:stretch>
            <a:fillRect/>
          </a:stretch>
        </p:blipFill>
        <p:spPr>
          <a:xfrm>
            <a:off x="1073152" y="1745409"/>
            <a:ext cx="6994401" cy="5112591"/>
          </a:xfrm>
          <a:prstGeom prst="rect">
            <a:avLst/>
          </a:prstGeom>
        </p:spPr>
      </p:pic>
    </p:spTree>
    <p:extLst>
      <p:ext uri="{BB962C8B-B14F-4D97-AF65-F5344CB8AC3E}">
        <p14:creationId xmlns:p14="http://schemas.microsoft.com/office/powerpoint/2010/main" val="4044779033"/>
      </p:ext>
    </p:extLst>
  </p:cSld>
  <p:clrMapOvr>
    <a:masterClrMapping/>
  </p:clrMapOvr>
  <p:transition spd="med">
    <p:wipe dir="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normAutofit/>
          </a:bodyPr>
          <a:lstStyle/>
          <a:p>
            <a:r>
              <a:rPr lang="en-US" sz="1800" smtClean="0"/>
              <a:t>EIGRP Operation</a:t>
            </a:r>
            <a:br>
              <a:rPr lang="en-US" sz="1800" smtClean="0"/>
            </a:br>
            <a:r>
              <a:rPr lang="en-US" sz="1800" smtClean="0"/>
              <a:t>EIGRP Metrics</a:t>
            </a:r>
            <a:endParaRPr lang="en-US" dirty="0"/>
          </a:p>
        </p:txBody>
      </p:sp>
      <p:sp>
        <p:nvSpPr>
          <p:cNvPr id="2" name="Content Placeholder 1"/>
          <p:cNvSpPr>
            <a:spLocks noGrp="1"/>
          </p:cNvSpPr>
          <p:nvPr>
            <p:ph idx="1"/>
          </p:nvPr>
        </p:nvSpPr>
        <p:spPr>
          <a:xfrm>
            <a:off x="232348" y="1232592"/>
            <a:ext cx="8733677" cy="5503874"/>
          </a:xfrm>
        </p:spPr>
        <p:txBody>
          <a:bodyPr>
            <a:normAutofit fontScale="85000" lnSpcReduction="20000"/>
          </a:bodyPr>
          <a:lstStyle/>
          <a:p>
            <a:r>
              <a:rPr lang="en-US" smtClean="0"/>
              <a:t>Composite Metric</a:t>
            </a:r>
          </a:p>
          <a:p>
            <a:r>
              <a:rPr lang="en-US" smtClean="0"/>
              <a:t>EIGRP uses bandwidth and delay </a:t>
            </a:r>
            <a:br>
              <a:rPr lang="en-US" smtClean="0"/>
            </a:br>
            <a:r>
              <a:rPr lang="en-US" smtClean="0"/>
              <a:t>values in the composite metric to </a:t>
            </a:r>
            <a:br>
              <a:rPr lang="en-US" smtClean="0"/>
            </a:br>
            <a:r>
              <a:rPr lang="en-US" smtClean="0"/>
              <a:t>calculate the preferred path to </a:t>
            </a:r>
            <a:br>
              <a:rPr lang="en-US" smtClean="0"/>
            </a:br>
            <a:r>
              <a:rPr lang="en-US" smtClean="0"/>
              <a:t>a network.</a:t>
            </a:r>
          </a:p>
          <a:p>
            <a:r>
              <a:rPr lang="en-US" smtClean="0"/>
              <a:t>The k values and EIGRP AS number </a:t>
            </a:r>
            <a:br>
              <a:rPr lang="en-US" smtClean="0"/>
            </a:br>
            <a:r>
              <a:rPr lang="en-US" smtClean="0"/>
              <a:t>must match to form an adjacency.</a:t>
            </a:r>
          </a:p>
          <a:p>
            <a:r>
              <a:rPr lang="en-US" smtClean="0"/>
              <a:t>The show ip protocols command can be used to verify k values.</a:t>
            </a:r>
          </a:p>
          <a:p>
            <a:r>
              <a:rPr lang="en-US" smtClean="0"/>
              <a:t>Bandwidth Metric (BW)</a:t>
            </a:r>
          </a:p>
          <a:p>
            <a:r>
              <a:rPr lang="en-US" smtClean="0"/>
              <a:t>The bandwidth kilobits-bandwidth-value command is used to modify the bandwidth metric.</a:t>
            </a:r>
          </a:p>
          <a:p>
            <a:r>
              <a:rPr lang="en-US" smtClean="0"/>
              <a:t>Use the show interfaces command </a:t>
            </a:r>
            <a:br>
              <a:rPr lang="en-US" smtClean="0"/>
            </a:br>
            <a:r>
              <a:rPr lang="en-US" smtClean="0"/>
              <a:t>to verify the bandwidth changes</a:t>
            </a:r>
          </a:p>
          <a:p>
            <a:r>
              <a:rPr lang="en-US" smtClean="0"/>
              <a:t>Delay Metric (DLY)</a:t>
            </a:r>
          </a:p>
          <a:p>
            <a:r>
              <a:rPr lang="en-US" smtClean="0"/>
              <a:t>Delay is the measure of the time it takes for a packet to traverse a route.</a:t>
            </a:r>
          </a:p>
          <a:p>
            <a:r>
              <a:rPr lang="en-US" smtClean="0"/>
              <a:t>Use the show interfaces command to view the delay values.</a:t>
            </a:r>
          </a:p>
          <a:p>
            <a:pPr lvl="1"/>
            <a:endParaRPr lang="en-US" dirty="0"/>
          </a:p>
        </p:txBody>
      </p:sp>
      <p:pic>
        <p:nvPicPr>
          <p:cNvPr id="4" name="Picture 3"/>
          <p:cNvPicPr>
            <a:picLocks noChangeAspect="1"/>
          </p:cNvPicPr>
          <p:nvPr/>
        </p:nvPicPr>
        <p:blipFill>
          <a:blip r:embed="rId3"/>
          <a:stretch>
            <a:fillRect/>
          </a:stretch>
        </p:blipFill>
        <p:spPr>
          <a:xfrm>
            <a:off x="5118115" y="4727409"/>
            <a:ext cx="3981450" cy="1133475"/>
          </a:xfrm>
          <a:prstGeom prst="rect">
            <a:avLst/>
          </a:prstGeom>
        </p:spPr>
      </p:pic>
      <p:pic>
        <p:nvPicPr>
          <p:cNvPr id="5" name="Picture 4"/>
          <p:cNvPicPr>
            <a:picLocks noChangeAspect="1"/>
          </p:cNvPicPr>
          <p:nvPr/>
        </p:nvPicPr>
        <p:blipFill>
          <a:blip r:embed="rId4"/>
          <a:stretch>
            <a:fillRect/>
          </a:stretch>
        </p:blipFill>
        <p:spPr>
          <a:xfrm>
            <a:off x="5118115" y="1666142"/>
            <a:ext cx="3981450" cy="1687988"/>
          </a:xfrm>
          <a:prstGeom prst="rect">
            <a:avLst/>
          </a:prstGeom>
        </p:spPr>
      </p:pic>
    </p:spTree>
    <p:extLst>
      <p:ext uri="{BB962C8B-B14F-4D97-AF65-F5344CB8AC3E}">
        <p14:creationId xmlns:p14="http://schemas.microsoft.com/office/powerpoint/2010/main" val="487256348"/>
      </p:ext>
    </p:extLst>
  </p:cSld>
  <p:clrMapOvr>
    <a:masterClrMapping/>
  </p:clrMapOvr>
  <p:transition spd="med">
    <p:wipe dir="r"/>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normAutofit/>
          </a:bodyPr>
          <a:lstStyle/>
          <a:p>
            <a:r>
              <a:rPr lang="en-US" sz="1800" smtClean="0"/>
              <a:t>EIGRP Operation</a:t>
            </a:r>
            <a:br>
              <a:rPr lang="en-US" sz="1800" smtClean="0"/>
            </a:br>
            <a:r>
              <a:rPr lang="en-US" sz="1800" smtClean="0"/>
              <a:t>EIGRP Metrics (Cont.)</a:t>
            </a:r>
            <a:endParaRPr lang="en-US" dirty="0"/>
          </a:p>
        </p:txBody>
      </p:sp>
      <p:sp>
        <p:nvSpPr>
          <p:cNvPr id="2" name="Content Placeholder 1"/>
          <p:cNvSpPr>
            <a:spLocks noGrp="1"/>
          </p:cNvSpPr>
          <p:nvPr>
            <p:ph idx="1"/>
          </p:nvPr>
        </p:nvSpPr>
        <p:spPr>
          <a:xfrm>
            <a:off x="232348" y="1232592"/>
            <a:ext cx="8733677" cy="4284674"/>
          </a:xfrm>
        </p:spPr>
        <p:txBody>
          <a:bodyPr>
            <a:normAutofit fontScale="70000" lnSpcReduction="20000"/>
          </a:bodyPr>
          <a:lstStyle/>
          <a:p>
            <a:r>
              <a:rPr lang="en-US" smtClean="0"/>
              <a:t>Complete Composite Metric Formula</a:t>
            </a:r>
          </a:p>
          <a:p>
            <a:r>
              <a:rPr lang="en-US" smtClean="0"/>
              <a:t>(𝐾1 ∗𝑏𝑎𝑛𝑑𝑤𝑖𝑑𝑡ℎ+ 𝐾2 ∗𝑏𝑎𝑛𝑑𝑤𝑖𝑑𝑡ℎ 256 −𝑙𝑜𝑎𝑑 +𝐾3 ∗𝑑𝑒𝑙𝑎𝑦)∗ 𝐾5 𝑟𝑒𝑙𝑖𝑎𝑏𝑖𝑙𝑖𝑡𝑦+𝐾4 ∗256</a:t>
            </a:r>
          </a:p>
          <a:p>
            <a:r>
              <a:rPr lang="en-US" smtClean="0"/>
              <a:t>Using the default metric weight, the formula becomes</a:t>
            </a:r>
          </a:p>
          <a:p>
            <a:r>
              <a:rPr lang="en-US" smtClean="0"/>
              <a:t>Metric = (𝐾1 ∗𝑏𝑎𝑛𝑑𝑤𝑖𝑑𝑡ℎ+ 𝐾3 ∗𝑑𝑒𝑙𝑎𝑦)∗256</a:t>
            </a:r>
          </a:p>
          <a:p>
            <a:r>
              <a:rPr lang="en-US" smtClean="0"/>
              <a:t>	where K1 and K3 equal to 1, K2, K4, and K5 equal to 0 when not in use, and If K5 = 0,  𝐾5 𝑟𝑒𝑙𝑖𝑎𝑏𝑖𝑙𝑖𝑡𝑦+𝐾4   becomes 1.</a:t>
            </a:r>
          </a:p>
          <a:p>
            <a:r>
              <a:rPr lang="en-US" smtClean="0"/>
              <a:t>Calculate the EIGRP metric </a:t>
            </a:r>
            <a:br>
              <a:rPr lang="en-US" smtClean="0"/>
            </a:br>
            <a:r>
              <a:rPr lang="en-US" smtClean="0"/>
              <a:t>between R2 and R3</a:t>
            </a:r>
          </a:p>
          <a:p>
            <a:r>
              <a:rPr lang="en-US" smtClean="0"/>
              <a:t>Metric = 256 ∗(  10 7  𝑏𝑎𝑛𝑑𝑤𝑖𝑑𝑡ℎ + sum of delay 10 )</a:t>
            </a:r>
          </a:p>
          <a:p>
            <a:r>
              <a:rPr lang="en-US" smtClean="0"/>
              <a:t>What is bandwidth of the slowest link?</a:t>
            </a:r>
          </a:p>
          <a:p>
            <a:r>
              <a:rPr lang="en-US" smtClean="0"/>
              <a:t>What is the sum of all delays?</a:t>
            </a:r>
          </a:p>
          <a:p>
            <a:r>
              <a:rPr lang="en-US" smtClean="0"/>
              <a:t>What command is used to verify </a:t>
            </a:r>
            <a:br>
              <a:rPr lang="en-US" smtClean="0"/>
            </a:br>
            <a:r>
              <a:rPr lang="en-US" smtClean="0"/>
              <a:t>the metric?</a:t>
            </a:r>
          </a:p>
          <a:p>
            <a:pPr marL="0" indent="0">
              <a:buNone/>
            </a:pPr>
            <a:endParaRPr lang="en-US" dirty="0"/>
          </a:p>
        </p:txBody>
      </p:sp>
      <p:pic>
        <p:nvPicPr>
          <p:cNvPr id="7" name="Picture 6"/>
          <p:cNvPicPr>
            <a:picLocks noChangeAspect="1"/>
          </p:cNvPicPr>
          <p:nvPr/>
        </p:nvPicPr>
        <p:blipFill>
          <a:blip r:embed="rId3"/>
          <a:stretch>
            <a:fillRect/>
          </a:stretch>
        </p:blipFill>
        <p:spPr>
          <a:xfrm>
            <a:off x="4579946" y="3688182"/>
            <a:ext cx="4559968" cy="2859789"/>
          </a:xfrm>
          <a:prstGeom prst="rect">
            <a:avLst/>
          </a:prstGeom>
        </p:spPr>
      </p:pic>
      <p:pic>
        <p:nvPicPr>
          <p:cNvPr id="8" name="Picture 7"/>
          <p:cNvPicPr>
            <a:picLocks noChangeAspect="1"/>
          </p:cNvPicPr>
          <p:nvPr/>
        </p:nvPicPr>
        <p:blipFill>
          <a:blip r:embed="rId4"/>
          <a:stretch>
            <a:fillRect/>
          </a:stretch>
        </p:blipFill>
        <p:spPr>
          <a:xfrm>
            <a:off x="2395761" y="5517266"/>
            <a:ext cx="1876425" cy="1219200"/>
          </a:xfrm>
          <a:prstGeom prst="rect">
            <a:avLst/>
          </a:prstGeom>
        </p:spPr>
      </p:pic>
    </p:spTree>
    <p:extLst>
      <p:ext uri="{BB962C8B-B14F-4D97-AF65-F5344CB8AC3E}">
        <p14:creationId xmlns:p14="http://schemas.microsoft.com/office/powerpoint/2010/main" val="935082972"/>
      </p:ext>
    </p:extLst>
  </p:cSld>
  <p:clrMapOvr>
    <a:masterClrMapping/>
  </p:clrMapOvr>
  <p:transition spd="med">
    <p:wipe dir="r"/>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normAutofit/>
          </a:bodyPr>
          <a:lstStyle/>
          <a:p>
            <a:r>
              <a:rPr lang="en-US" sz="1800" smtClean="0"/>
              <a:t>EIGRP Operation</a:t>
            </a:r>
            <a:br>
              <a:rPr lang="en-US" sz="1800" smtClean="0"/>
            </a:br>
            <a:r>
              <a:rPr lang="en-US" sz="1800" smtClean="0"/>
              <a:t>DUAL and the Topology Table</a:t>
            </a:r>
            <a:endParaRPr lang="en-US" dirty="0"/>
          </a:p>
        </p:txBody>
      </p:sp>
      <p:sp>
        <p:nvSpPr>
          <p:cNvPr id="2" name="Content Placeholder 1"/>
          <p:cNvSpPr>
            <a:spLocks noGrp="1"/>
          </p:cNvSpPr>
          <p:nvPr>
            <p:ph idx="1"/>
          </p:nvPr>
        </p:nvSpPr>
        <p:spPr>
          <a:xfrm>
            <a:off x="232348" y="1232592"/>
            <a:ext cx="8733677" cy="5527023"/>
          </a:xfrm>
        </p:spPr>
        <p:txBody>
          <a:bodyPr>
            <a:normAutofit fontScale="70000" lnSpcReduction="20000"/>
          </a:bodyPr>
          <a:lstStyle/>
          <a:p>
            <a:r>
              <a:rPr lang="en-US" smtClean="0"/>
              <a:t>Diffusing Update Algorithm (DUAL) provides</a:t>
            </a:r>
          </a:p>
          <a:p>
            <a:r>
              <a:rPr lang="en-US" smtClean="0"/>
              <a:t>Loop-free paths</a:t>
            </a:r>
          </a:p>
          <a:p>
            <a:r>
              <a:rPr lang="en-US" smtClean="0"/>
              <a:t>Loop-free backup paths that can be used immediately</a:t>
            </a:r>
          </a:p>
          <a:p>
            <a:r>
              <a:rPr lang="en-US" smtClean="0"/>
              <a:t>Fast convergence</a:t>
            </a:r>
          </a:p>
          <a:p>
            <a:r>
              <a:rPr lang="en-US" smtClean="0"/>
              <a:t>Successor and Feasible Distance</a:t>
            </a:r>
          </a:p>
          <a:p>
            <a:r>
              <a:rPr lang="en-US" smtClean="0"/>
              <a:t>A successor is a neighboring </a:t>
            </a:r>
            <a:br>
              <a:rPr lang="en-US" smtClean="0"/>
            </a:br>
            <a:r>
              <a:rPr lang="en-US" smtClean="0"/>
              <a:t>router that is used for packet </a:t>
            </a:r>
            <a:br>
              <a:rPr lang="en-US" smtClean="0"/>
            </a:br>
            <a:r>
              <a:rPr lang="en-US" smtClean="0"/>
              <a:t>forwarding and is the least-cost </a:t>
            </a:r>
            <a:br>
              <a:rPr lang="en-US" smtClean="0"/>
            </a:br>
            <a:r>
              <a:rPr lang="en-US" smtClean="0"/>
              <a:t>route to the destination network. </a:t>
            </a:r>
          </a:p>
          <a:p>
            <a:r>
              <a:rPr lang="en-US" smtClean="0"/>
              <a:t>Feasible Distance is the metric </a:t>
            </a:r>
            <a:br>
              <a:rPr lang="en-US" smtClean="0"/>
            </a:br>
            <a:r>
              <a:rPr lang="en-US" smtClean="0"/>
              <a:t>listed in the routing table entry </a:t>
            </a:r>
          </a:p>
          <a:p>
            <a:r>
              <a:rPr lang="en-US" smtClean="0"/>
              <a:t>Feasible Successors, Feasibility Condition, and Reported Distance</a:t>
            </a:r>
          </a:p>
          <a:p>
            <a:r>
              <a:rPr lang="en-US" smtClean="0"/>
              <a:t>The reported distance is an EIGRP neighbor's feasible distance to the destination network.</a:t>
            </a:r>
          </a:p>
          <a:p>
            <a:r>
              <a:rPr lang="en-US" smtClean="0"/>
              <a:t>The feasibility condition (FC) is met when a neighbor's reported distance (RD) to a network is less than the local router's feasible distance to the same destination network. </a:t>
            </a:r>
          </a:p>
          <a:p>
            <a:r>
              <a:rPr lang="en-US" smtClean="0"/>
              <a:t>A feasible successor is a neighbor that has a loop-free backup path to the same network as the successor, and it satisfies the Feasibility Condition</a:t>
            </a:r>
            <a:endParaRPr lang="en-US" dirty="0"/>
          </a:p>
        </p:txBody>
      </p:sp>
      <p:pic>
        <p:nvPicPr>
          <p:cNvPr id="4" name="Picture 3"/>
          <p:cNvPicPr>
            <a:picLocks noChangeAspect="1"/>
          </p:cNvPicPr>
          <p:nvPr/>
        </p:nvPicPr>
        <p:blipFill>
          <a:blip r:embed="rId3"/>
          <a:stretch>
            <a:fillRect/>
          </a:stretch>
        </p:blipFill>
        <p:spPr>
          <a:xfrm>
            <a:off x="4653023" y="2940931"/>
            <a:ext cx="4351482" cy="1500800"/>
          </a:xfrm>
          <a:prstGeom prst="rect">
            <a:avLst/>
          </a:prstGeom>
        </p:spPr>
      </p:pic>
    </p:spTree>
    <p:extLst>
      <p:ext uri="{BB962C8B-B14F-4D97-AF65-F5344CB8AC3E}">
        <p14:creationId xmlns:p14="http://schemas.microsoft.com/office/powerpoint/2010/main" val="1337826848"/>
      </p:ext>
    </p:extLst>
  </p:cSld>
  <p:clrMapOvr>
    <a:masterClrMapping/>
  </p:clrMapOvr>
  <p:transition spd="med">
    <p:wipe dir="r"/>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normAutofit/>
          </a:bodyPr>
          <a:lstStyle/>
          <a:p>
            <a:r>
              <a:rPr lang="en-US" sz="1800" smtClean="0"/>
              <a:t>EIGRP Operation</a:t>
            </a:r>
            <a:br>
              <a:rPr lang="en-US" sz="1800" smtClean="0"/>
            </a:br>
            <a:r>
              <a:rPr lang="en-US" sz="1800" smtClean="0"/>
              <a:t>DUAL and the Topology Table (Cont.)</a:t>
            </a:r>
            <a:endParaRPr lang="en-US" dirty="0"/>
          </a:p>
        </p:txBody>
      </p:sp>
      <p:sp>
        <p:nvSpPr>
          <p:cNvPr id="2" name="Content Placeholder 1"/>
          <p:cNvSpPr>
            <a:spLocks noGrp="1"/>
          </p:cNvSpPr>
          <p:nvPr>
            <p:ph idx="1"/>
          </p:nvPr>
        </p:nvSpPr>
        <p:spPr>
          <a:xfrm>
            <a:off x="232348" y="1232593"/>
            <a:ext cx="8733677" cy="3434732"/>
          </a:xfrm>
        </p:spPr>
        <p:txBody>
          <a:bodyPr>
            <a:normAutofit fontScale="92500" lnSpcReduction="20000"/>
          </a:bodyPr>
          <a:lstStyle/>
          <a:p>
            <a:r>
              <a:rPr lang="en-US" smtClean="0"/>
              <a:t>The show ip eigrp topology command</a:t>
            </a:r>
          </a:p>
          <a:p>
            <a:r>
              <a:rPr lang="en-US" smtClean="0"/>
              <a:t>Displays the Topology Table</a:t>
            </a:r>
          </a:p>
          <a:p>
            <a:r>
              <a:rPr lang="en-US" smtClean="0"/>
              <a:t>Topology Table</a:t>
            </a:r>
          </a:p>
          <a:p>
            <a:r>
              <a:rPr lang="en-US" smtClean="0"/>
              <a:t>Lists all successors and FSs to destination networks</a:t>
            </a:r>
          </a:p>
          <a:p>
            <a:r>
              <a:rPr lang="en-US" smtClean="0"/>
              <a:t>Only successors are installed in the routing tables</a:t>
            </a:r>
          </a:p>
          <a:p>
            <a:r>
              <a:rPr lang="en-US" smtClean="0"/>
              <a:t>Can you name all the highlighted parts in the topology table below?</a:t>
            </a:r>
          </a:p>
          <a:p>
            <a:r>
              <a:rPr lang="en-US" smtClean="0"/>
              <a:t>Which is the successor?</a:t>
            </a:r>
          </a:p>
          <a:p>
            <a:r>
              <a:rPr lang="en-US" smtClean="0"/>
              <a:t>Which is not a feasible successor?</a:t>
            </a:r>
            <a:endParaRPr lang="en-US" dirty="0"/>
          </a:p>
        </p:txBody>
      </p:sp>
      <p:pic>
        <p:nvPicPr>
          <p:cNvPr id="26" name="Picture 25"/>
          <p:cNvPicPr>
            <a:picLocks noChangeAspect="1"/>
          </p:cNvPicPr>
          <p:nvPr/>
        </p:nvPicPr>
        <p:blipFill>
          <a:blip r:embed="rId3"/>
          <a:stretch>
            <a:fillRect/>
          </a:stretch>
        </p:blipFill>
        <p:spPr>
          <a:xfrm>
            <a:off x="880303" y="4667325"/>
            <a:ext cx="7437765" cy="2060627"/>
          </a:xfrm>
          <a:prstGeom prst="rect">
            <a:avLst/>
          </a:prstGeom>
        </p:spPr>
      </p:pic>
    </p:spTree>
    <p:extLst>
      <p:ext uri="{BB962C8B-B14F-4D97-AF65-F5344CB8AC3E}">
        <p14:creationId xmlns:p14="http://schemas.microsoft.com/office/powerpoint/2010/main" val="1406870298"/>
      </p:ext>
    </p:extLst>
  </p:cSld>
  <p:clrMapOvr>
    <a:masterClrMapping/>
  </p:clrMapOvr>
  <p:transition spd="med">
    <p:wipe dir="r"/>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normAutofit/>
          </a:bodyPr>
          <a:lstStyle/>
          <a:p>
            <a:r>
              <a:rPr lang="en-US" sz="1800" smtClean="0"/>
              <a:t>EIGRP Operation</a:t>
            </a:r>
            <a:br>
              <a:rPr lang="en-US" sz="1800" smtClean="0"/>
            </a:br>
            <a:r>
              <a:rPr lang="en-US" sz="1800" smtClean="0"/>
              <a:t>DUAL and Convergence</a:t>
            </a:r>
            <a:endParaRPr lang="en-US" dirty="0"/>
          </a:p>
        </p:txBody>
      </p:sp>
      <p:sp>
        <p:nvSpPr>
          <p:cNvPr id="2" name="Content Placeholder 1"/>
          <p:cNvSpPr>
            <a:spLocks noGrp="1"/>
          </p:cNvSpPr>
          <p:nvPr>
            <p:ph idx="1"/>
          </p:nvPr>
        </p:nvSpPr>
        <p:spPr>
          <a:xfrm>
            <a:off x="232348" y="1232592"/>
            <a:ext cx="8733677" cy="5372745"/>
          </a:xfrm>
        </p:spPr>
        <p:txBody>
          <a:bodyPr>
            <a:normAutofit fontScale="62500" lnSpcReduction="20000"/>
          </a:bodyPr>
          <a:lstStyle/>
          <a:p>
            <a:r>
              <a:rPr lang="en-US" smtClean="0"/>
              <a:t>DUAL Finite State Machine (FSM)</a:t>
            </a:r>
          </a:p>
          <a:p>
            <a:r>
              <a:rPr lang="en-US" smtClean="0"/>
              <a:t>Contains all of the logic used to calculate and compare routes in an EIGRP network</a:t>
            </a:r>
          </a:p>
          <a:p>
            <a:r>
              <a:rPr lang="en-US" smtClean="0"/>
              <a:t>DUAL: Feasible Successor</a:t>
            </a:r>
          </a:p>
          <a:p>
            <a:r>
              <a:rPr lang="en-US" smtClean="0"/>
              <a:t>When a path to the successor goes down with FS in the topology table:</a:t>
            </a:r>
          </a:p>
          <a:p>
            <a:r>
              <a:rPr lang="en-US" smtClean="0"/>
              <a:t>Router informs all EIGRP neighbors of the lost link.</a:t>
            </a:r>
          </a:p>
          <a:p>
            <a:r>
              <a:rPr lang="en-US" smtClean="0"/>
              <a:t>Router updates its own routing and topology table.</a:t>
            </a:r>
          </a:p>
          <a:p>
            <a:r>
              <a:rPr lang="en-US" smtClean="0"/>
              <a:t>DUAL: No Feasible Successor</a:t>
            </a:r>
          </a:p>
          <a:p>
            <a:r>
              <a:rPr lang="en-US" smtClean="0"/>
              <a:t>When a path to the successor goes down with no FS in the topology table:</a:t>
            </a:r>
          </a:p>
          <a:p>
            <a:r>
              <a:rPr lang="en-US" smtClean="0"/>
              <a:t>DUAL puts the route into an active state.</a:t>
            </a:r>
          </a:p>
          <a:p>
            <a:r>
              <a:rPr lang="en-US" smtClean="0"/>
              <a:t>DUAL sends EIGRP queries asking other </a:t>
            </a:r>
            <a:br>
              <a:rPr lang="en-US" smtClean="0"/>
            </a:br>
            <a:r>
              <a:rPr lang="en-US" smtClean="0"/>
              <a:t>routers for a path to the network.</a:t>
            </a:r>
          </a:p>
          <a:p>
            <a:r>
              <a:rPr lang="en-US" smtClean="0"/>
              <a:t>Other routers return EIGRP replies, letting </a:t>
            </a:r>
            <a:br>
              <a:rPr lang="en-US" smtClean="0"/>
            </a:br>
            <a:r>
              <a:rPr lang="en-US" smtClean="0"/>
              <a:t>the sender of the EIGRP query know that </a:t>
            </a:r>
            <a:br>
              <a:rPr lang="en-US" smtClean="0"/>
            </a:br>
            <a:r>
              <a:rPr lang="en-US" smtClean="0"/>
              <a:t>they have a path to the requested network. </a:t>
            </a:r>
            <a:br>
              <a:rPr lang="en-US" smtClean="0"/>
            </a:br>
            <a:r>
              <a:rPr lang="en-US" smtClean="0"/>
              <a:t>If there is no reply, the sender of the query </a:t>
            </a:r>
            <a:br>
              <a:rPr lang="en-US" smtClean="0"/>
            </a:br>
            <a:r>
              <a:rPr lang="en-US" smtClean="0"/>
              <a:t>does not have a route to this network.</a:t>
            </a:r>
          </a:p>
          <a:p>
            <a:r>
              <a:rPr lang="en-US" smtClean="0"/>
              <a:t>If the sender receives EIGRP replies with a </a:t>
            </a:r>
            <a:br>
              <a:rPr lang="en-US" smtClean="0"/>
            </a:br>
            <a:r>
              <a:rPr lang="en-US" smtClean="0"/>
              <a:t>path to the requested network, the preferred </a:t>
            </a:r>
            <a:br>
              <a:rPr lang="en-US" smtClean="0"/>
            </a:br>
            <a:r>
              <a:rPr lang="en-US" smtClean="0"/>
              <a:t>path is added as the new successor and </a:t>
            </a:r>
            <a:br>
              <a:rPr lang="en-US" smtClean="0"/>
            </a:br>
            <a:r>
              <a:rPr lang="en-US" smtClean="0"/>
              <a:t>also added to the routing table.</a:t>
            </a:r>
            <a:endParaRPr lang="en-US" dirty="0"/>
          </a:p>
        </p:txBody>
      </p:sp>
      <p:pic>
        <p:nvPicPr>
          <p:cNvPr id="4" name="Picture 3"/>
          <p:cNvPicPr>
            <a:picLocks noChangeAspect="1"/>
          </p:cNvPicPr>
          <p:nvPr/>
        </p:nvPicPr>
        <p:blipFill>
          <a:blip r:embed="rId3"/>
          <a:stretch>
            <a:fillRect/>
          </a:stretch>
        </p:blipFill>
        <p:spPr>
          <a:xfrm>
            <a:off x="5223048" y="3918964"/>
            <a:ext cx="3920952" cy="2887579"/>
          </a:xfrm>
          <a:prstGeom prst="rect">
            <a:avLst/>
          </a:prstGeom>
        </p:spPr>
      </p:pic>
    </p:spTree>
    <p:extLst>
      <p:ext uri="{BB962C8B-B14F-4D97-AF65-F5344CB8AC3E}">
        <p14:creationId xmlns:p14="http://schemas.microsoft.com/office/powerpoint/2010/main" val="4002306495"/>
      </p:ext>
    </p:extLst>
  </p:cSld>
  <p:clrMapOvr>
    <a:masterClrMapping/>
  </p:clrMapOvr>
  <p:transition spd="med">
    <p:wipe dir="r"/>
  </p:transition>
</p:sld>
</file>

<file path=ppt/slides/slide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Rectangle 33"/>
          <p:cNvSpPr txBox="1">
            <a:spLocks noChangeArrowheads="1"/>
          </p:cNvSpPr>
          <p:nvPr/>
        </p:nvSpPr>
        <p:spPr bwMode="white">
          <a:xfrm>
            <a:off x="311148" y="2155592"/>
            <a:ext cx="4189413" cy="1838248"/>
          </a:xfrm>
          <a:prstGeom prst="rect">
            <a:avLst/>
          </a:prstGeom>
          <a:noFill/>
          <a:ln w="9525" algn="ctr">
            <a:noFill/>
            <a:miter lim="800000"/>
            <a:headEnd/>
            <a:tailEnd/>
          </a:ln>
        </p:spPr>
        <p:txBody>
          <a:bodyPr lIns="82124" tIns="41061" rIns="82124" bIns="41061" anchor="ctr">
            <a:normAutofit/>
          </a:bodyPr>
          <a:lstStyle/>
          <a:p>
            <a:pPr algn="l" defTabSz="814388">
              <a:lnSpc>
                <a:spcPct val="90000"/>
              </a:lnSpc>
              <a:defRPr/>
            </a:pPr>
            <a:r>
              <a:rPr lang="en-US" b="0" kern="0" smtClean="0">
                <a:solidFill>
                  <a:schemeClr val="bg1"/>
                </a:solidFill>
                <a:latin typeface="+mj-lt"/>
                <a:ea typeface="+mj-ea"/>
                <a:cs typeface="+mj-cs"/>
              </a:rPr>
              <a:t>Scaling Network</a:t>
            </a:r>
          </a:p>
          <a:p>
            <a:pPr algn="l" defTabSz="814388">
              <a:lnSpc>
                <a:spcPct val="90000"/>
              </a:lnSpc>
              <a:defRPr/>
            </a:pPr>
            <a:r>
              <a:rPr lang="en-US" b="0" kern="0" smtClean="0">
                <a:solidFill>
                  <a:schemeClr val="bg1"/>
                </a:solidFill>
                <a:latin typeface="+mj-lt"/>
                <a:ea typeface="+mj-ea"/>
                <a:cs typeface="+mj-cs"/>
              </a:rPr>
              <a:t>Planning Guide</a:t>
            </a:r>
          </a:p>
          <a:p>
            <a:pPr algn="l" defTabSz="814388">
              <a:lnSpc>
                <a:spcPct val="90000"/>
              </a:lnSpc>
              <a:defRPr/>
            </a:pPr>
            <a:r>
              <a:rPr lang="en-US" b="0" kern="0" smtClean="0">
                <a:solidFill>
                  <a:schemeClr val="bg1"/>
                </a:solidFill>
                <a:latin typeface="+mj-lt"/>
                <a:ea typeface="+mj-ea"/>
                <a:cs typeface="+mj-cs"/>
              </a:rPr>
              <a:t>Chapter 6: EIGRP</a:t>
            </a:r>
            <a:endParaRPr lang="en-US" b="0" kern="0" dirty="0">
              <a:solidFill>
                <a:schemeClr val="bg1"/>
              </a:solidFill>
              <a:latin typeface="+mj-lt"/>
              <a:ea typeface="+mj-ea"/>
              <a:cs typeface="+mj-cs"/>
            </a:endParaRPr>
          </a:p>
        </p:txBody>
      </p:sp>
    </p:spTree>
    <p:extLst>
      <p:ext uri="{BB962C8B-B14F-4D97-AF65-F5344CB8AC3E}">
        <p14:creationId xmlns:p14="http://schemas.microsoft.com/office/powerpoint/2010/main" val="3725981340"/>
      </p:ext>
    </p:extLst>
  </p:cSld>
  <p:clrMapOvr>
    <a:masterClrMapping/>
  </p:clrMapOvr>
  <p:transition>
    <p:wipe dir="r"/>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ctrTitle"/>
          </p:nvPr>
        </p:nvSpPr>
        <p:spPr>
          <a:xfrm>
            <a:off x="311149" y="2263775"/>
            <a:ext cx="4145103" cy="1481138"/>
          </a:xfrm>
        </p:spPr>
        <p:txBody>
          <a:bodyPr>
            <a:normAutofit/>
          </a:bodyPr>
          <a:lstStyle/>
          <a:p>
            <a:pPr eaLnBrk="1" hangingPunct="1"/>
            <a:r>
              <a:rPr lang="nn-NO" sz="2400" smtClean="0">
                <a:solidFill>
                  <a:schemeClr val="bg1"/>
                </a:solidFill>
              </a:rPr>
              <a:t>6.4 Implement EIGRP for IPv6</a:t>
            </a:r>
            <a:endParaRPr lang="en-US" sz="2400" dirty="0">
              <a:solidFill>
                <a:schemeClr val="bg1"/>
              </a:solidFill>
            </a:endParaRPr>
          </a:p>
        </p:txBody>
      </p:sp>
    </p:spTree>
    <p:extLst>
      <p:ext uri="{BB962C8B-B14F-4D97-AF65-F5344CB8AC3E}">
        <p14:creationId xmlns:p14="http://schemas.microsoft.com/office/powerpoint/2010/main" val="2034879602"/>
      </p:ext>
    </p:extLst>
  </p:cSld>
  <p:clrMapOvr>
    <a:masterClrMapping/>
  </p:clrMapOvr>
  <p:transition>
    <p:wipe dir="r"/>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normAutofit/>
          </a:bodyPr>
          <a:lstStyle/>
          <a:p>
            <a:r>
              <a:rPr lang="nn-NO" sz="1800" smtClean="0"/>
              <a:t>Implement EIGRP for IPv6</a:t>
            </a:r>
            <a:br>
              <a:rPr lang="nn-NO" sz="1800" smtClean="0"/>
            </a:br>
            <a:r>
              <a:rPr lang="nn-NO" sz="1800" smtClean="0"/>
              <a:t>EIGRP for IPv6</a:t>
            </a:r>
            <a:endParaRPr lang="en-US" dirty="0"/>
          </a:p>
        </p:txBody>
      </p:sp>
      <p:sp>
        <p:nvSpPr>
          <p:cNvPr id="2" name="Content Placeholder 1"/>
          <p:cNvSpPr>
            <a:spLocks noGrp="1"/>
          </p:cNvSpPr>
          <p:nvPr>
            <p:ph idx="1"/>
          </p:nvPr>
        </p:nvSpPr>
        <p:spPr>
          <a:xfrm>
            <a:off x="232348" y="1232592"/>
            <a:ext cx="8733677" cy="5372745"/>
          </a:xfrm>
        </p:spPr>
        <p:txBody>
          <a:bodyPr>
            <a:normAutofit fontScale="92500" lnSpcReduction="20000"/>
          </a:bodyPr>
          <a:lstStyle/>
          <a:p>
            <a:r>
              <a:rPr lang="en-US" smtClean="0"/>
              <a:t>EIGRP for IPv6</a:t>
            </a:r>
          </a:p>
          <a:p>
            <a:r>
              <a:rPr lang="en-US" smtClean="0"/>
              <a:t>Similar functionality as </a:t>
            </a:r>
            <a:br>
              <a:rPr lang="en-US" smtClean="0"/>
            </a:br>
            <a:r>
              <a:rPr lang="en-US" smtClean="0"/>
              <a:t>EIGRP for IPv4</a:t>
            </a:r>
          </a:p>
          <a:p>
            <a:r>
              <a:rPr lang="en-US" smtClean="0"/>
              <a:t>Uses IPv6 for communication</a:t>
            </a:r>
            <a:br>
              <a:rPr lang="en-US" smtClean="0"/>
            </a:br>
            <a:r>
              <a:rPr lang="en-US" smtClean="0"/>
              <a:t>with EIGRP for IPv6 peers and </a:t>
            </a:r>
            <a:br>
              <a:rPr lang="en-US" smtClean="0"/>
            </a:br>
            <a:r>
              <a:rPr lang="en-US" smtClean="0"/>
              <a:t>advertising IPv6 routes</a:t>
            </a:r>
          </a:p>
          <a:p>
            <a:r>
              <a:rPr lang="en-US" smtClean="0"/>
              <a:t>Uses DUAL </a:t>
            </a:r>
          </a:p>
          <a:p>
            <a:r>
              <a:rPr lang="en-US" smtClean="0"/>
              <a:t>EIGRP for IPv6 is a separate </a:t>
            </a:r>
            <a:br>
              <a:rPr lang="en-US" smtClean="0"/>
            </a:br>
            <a:r>
              <a:rPr lang="en-US" smtClean="0"/>
              <a:t>process from EIGRP for IPv4</a:t>
            </a:r>
          </a:p>
          <a:p>
            <a:r>
              <a:rPr lang="en-US" smtClean="0"/>
              <a:t>IPv6 Link-local Address</a:t>
            </a:r>
          </a:p>
          <a:p>
            <a:r>
              <a:rPr lang="en-US" smtClean="0"/>
              <a:t>Packets with a source or destination link-</a:t>
            </a:r>
            <a:br>
              <a:rPr lang="en-US" smtClean="0"/>
            </a:br>
            <a:r>
              <a:rPr lang="en-US" smtClean="0"/>
              <a:t>local address cannot be routed beyond the </a:t>
            </a:r>
            <a:br>
              <a:rPr lang="en-US" smtClean="0"/>
            </a:br>
            <a:r>
              <a:rPr lang="en-US" smtClean="0"/>
              <a:t>link from where the packet originated.</a:t>
            </a:r>
          </a:p>
          <a:p>
            <a:r>
              <a:rPr lang="en-US" smtClean="0"/>
              <a:t>IPv6 link-local addresses are in the FE80::/10 </a:t>
            </a:r>
            <a:br>
              <a:rPr lang="en-US" smtClean="0"/>
            </a:br>
            <a:r>
              <a:rPr lang="en-US" smtClean="0"/>
              <a:t>range.</a:t>
            </a:r>
            <a:endParaRPr lang="en-US" dirty="0"/>
          </a:p>
        </p:txBody>
      </p:sp>
      <p:pic>
        <p:nvPicPr>
          <p:cNvPr id="4" name="Picture 3"/>
          <p:cNvPicPr>
            <a:picLocks noChangeAspect="1"/>
          </p:cNvPicPr>
          <p:nvPr/>
        </p:nvPicPr>
        <p:blipFill>
          <a:blip r:embed="rId3"/>
          <a:stretch>
            <a:fillRect/>
          </a:stretch>
        </p:blipFill>
        <p:spPr>
          <a:xfrm>
            <a:off x="4446861" y="934876"/>
            <a:ext cx="4538404" cy="3541011"/>
          </a:xfrm>
          <a:prstGeom prst="rect">
            <a:avLst/>
          </a:prstGeom>
        </p:spPr>
      </p:pic>
      <p:pic>
        <p:nvPicPr>
          <p:cNvPr id="7" name="Picture 6"/>
          <p:cNvPicPr>
            <a:picLocks noChangeAspect="1"/>
          </p:cNvPicPr>
          <p:nvPr/>
        </p:nvPicPr>
        <p:blipFill>
          <a:blip r:embed="rId4"/>
          <a:stretch>
            <a:fillRect/>
          </a:stretch>
        </p:blipFill>
        <p:spPr>
          <a:xfrm>
            <a:off x="5884105" y="4773603"/>
            <a:ext cx="3120400" cy="1624760"/>
          </a:xfrm>
          <a:prstGeom prst="rect">
            <a:avLst/>
          </a:prstGeom>
        </p:spPr>
      </p:pic>
    </p:spTree>
    <p:extLst>
      <p:ext uri="{BB962C8B-B14F-4D97-AF65-F5344CB8AC3E}">
        <p14:creationId xmlns:p14="http://schemas.microsoft.com/office/powerpoint/2010/main" val="1041441252"/>
      </p:ext>
    </p:extLst>
  </p:cSld>
  <p:clrMapOvr>
    <a:masterClrMapping/>
  </p:clrMapOvr>
  <p:transition spd="med">
    <p:wipe dir="r"/>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normAutofit/>
          </a:bodyPr>
          <a:lstStyle/>
          <a:p>
            <a:r>
              <a:rPr lang="en-US" sz="1800" smtClean="0"/>
              <a:t>Implement EIGRP for IPv6</a:t>
            </a:r>
            <a:br>
              <a:rPr lang="en-US" sz="1800" smtClean="0"/>
            </a:br>
            <a:r>
              <a:rPr lang="en-US" sz="1800" smtClean="0"/>
              <a:t>Configure EIGRP for IPv6</a:t>
            </a:r>
            <a:endParaRPr lang="en-US" dirty="0"/>
          </a:p>
        </p:txBody>
      </p:sp>
      <p:sp>
        <p:nvSpPr>
          <p:cNvPr id="2" name="Content Placeholder 1"/>
          <p:cNvSpPr>
            <a:spLocks noGrp="1"/>
          </p:cNvSpPr>
          <p:nvPr>
            <p:ph idx="1"/>
          </p:nvPr>
        </p:nvSpPr>
        <p:spPr>
          <a:xfrm>
            <a:off x="232348" y="1232593"/>
            <a:ext cx="8733677" cy="2665640"/>
          </a:xfrm>
        </p:spPr>
        <p:txBody>
          <a:bodyPr>
            <a:normAutofit fontScale="92500" lnSpcReduction="20000"/>
          </a:bodyPr>
          <a:lstStyle/>
          <a:p>
            <a:r>
              <a:rPr lang="en-US" smtClean="0"/>
              <a:t>Configuring IPv6 Link-local Addresses</a:t>
            </a:r>
          </a:p>
          <a:p>
            <a:r>
              <a:rPr lang="en-US" smtClean="0"/>
              <a:t>Link-local address can be automatically created or manually configured</a:t>
            </a:r>
          </a:p>
          <a:p>
            <a:r>
              <a:rPr lang="en-US" smtClean="0"/>
              <a:t>When created automatically, the router creates the link-local address using FE80::/10 prefix and the EUI-64 process. Use the ipv6 address link-local-address link-local command to manually configure the link-local address using the FE80::10 prefix</a:t>
            </a:r>
          </a:p>
          <a:p>
            <a:r>
              <a:rPr lang="en-US" smtClean="0"/>
              <a:t>Link-local addresses must be unique on the same local link.</a:t>
            </a:r>
            <a:endParaRPr lang="en-US" dirty="0"/>
          </a:p>
        </p:txBody>
      </p:sp>
      <p:pic>
        <p:nvPicPr>
          <p:cNvPr id="9" name="Picture 8"/>
          <p:cNvPicPr>
            <a:picLocks noChangeAspect="1"/>
          </p:cNvPicPr>
          <p:nvPr/>
        </p:nvPicPr>
        <p:blipFill>
          <a:blip r:embed="rId3"/>
          <a:stretch>
            <a:fillRect/>
          </a:stretch>
        </p:blipFill>
        <p:spPr>
          <a:xfrm>
            <a:off x="2671010" y="3898233"/>
            <a:ext cx="4252031" cy="2724114"/>
          </a:xfrm>
          <a:prstGeom prst="rect">
            <a:avLst/>
          </a:prstGeom>
        </p:spPr>
      </p:pic>
    </p:spTree>
    <p:extLst>
      <p:ext uri="{BB962C8B-B14F-4D97-AF65-F5344CB8AC3E}">
        <p14:creationId xmlns:p14="http://schemas.microsoft.com/office/powerpoint/2010/main" val="3202269024"/>
      </p:ext>
    </p:extLst>
  </p:cSld>
  <p:clrMapOvr>
    <a:masterClrMapping/>
  </p:clrMapOvr>
  <p:transition spd="med">
    <p:wipe dir="r"/>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normAutofit/>
          </a:bodyPr>
          <a:lstStyle/>
          <a:p>
            <a:r>
              <a:rPr lang="en-US" sz="1800" smtClean="0"/>
              <a:t>Implement EIGRP for IPv6</a:t>
            </a:r>
            <a:br>
              <a:rPr lang="en-US" sz="1800" smtClean="0"/>
            </a:br>
            <a:r>
              <a:rPr lang="en-US" sz="1800" smtClean="0"/>
              <a:t>Configure EIGRP for IPv6 (Cont.)</a:t>
            </a:r>
            <a:endParaRPr lang="en-US" dirty="0"/>
          </a:p>
        </p:txBody>
      </p:sp>
      <p:sp>
        <p:nvSpPr>
          <p:cNvPr id="2" name="Content Placeholder 1"/>
          <p:cNvSpPr>
            <a:spLocks noGrp="1"/>
          </p:cNvSpPr>
          <p:nvPr>
            <p:ph idx="1"/>
          </p:nvPr>
        </p:nvSpPr>
        <p:spPr>
          <a:xfrm>
            <a:off x="232348" y="1232592"/>
            <a:ext cx="8733677" cy="4045518"/>
          </a:xfrm>
        </p:spPr>
        <p:txBody>
          <a:bodyPr>
            <a:normAutofit fontScale="70000" lnSpcReduction="20000"/>
          </a:bodyPr>
          <a:lstStyle/>
          <a:p>
            <a:r>
              <a:rPr lang="en-US" smtClean="0"/>
              <a:t>Configuring the EIGRP for IPv6 Routing Process</a:t>
            </a:r>
          </a:p>
          <a:p>
            <a:r>
              <a:rPr lang="en-US" smtClean="0"/>
              <a:t>The ipv6 unicast-routing command enable IPv6 routing</a:t>
            </a:r>
          </a:p>
          <a:p>
            <a:r>
              <a:rPr lang="en-US" smtClean="0"/>
              <a:t>The ipv6 route eigrp autonomous-system command is used to enter the router configuration mode. The process needs to be activated with the no shutdown command.</a:t>
            </a:r>
          </a:p>
          <a:p>
            <a:r>
              <a:rPr lang="en-US" smtClean="0"/>
              <a:t>To configure the Router ID, use the eigrp router-id command.</a:t>
            </a:r>
          </a:p>
          <a:p>
            <a:r>
              <a:rPr lang="en-US" smtClean="0"/>
              <a:t>Both the no shutdown command and a router ID are required for the router to form neighbor adjacencies.</a:t>
            </a:r>
          </a:p>
          <a:p>
            <a:r>
              <a:rPr lang="en-US" smtClean="0"/>
              <a:t>The ipv6 eigrp interface Command</a:t>
            </a:r>
          </a:p>
          <a:p>
            <a:r>
              <a:rPr lang="en-US" smtClean="0"/>
              <a:t>EIGRP for IPv6 is configured directly on the interface.</a:t>
            </a:r>
          </a:p>
          <a:p>
            <a:r>
              <a:rPr lang="en-US" smtClean="0"/>
              <a:t>ipv6 eigrp autonomous-system</a:t>
            </a:r>
          </a:p>
          <a:p>
            <a:r>
              <a:rPr lang="en-US" smtClean="0"/>
              <a:t>Configure passive interface in the router configuration mode</a:t>
            </a:r>
          </a:p>
          <a:p>
            <a:r>
              <a:rPr lang="en-US" smtClean="0"/>
              <a:t>passive-interface interface</a:t>
            </a:r>
          </a:p>
          <a:p>
            <a:endParaRPr lang="en-US" smtClean="0"/>
          </a:p>
          <a:p>
            <a:endParaRPr lang="en-US" smtClean="0"/>
          </a:p>
          <a:p>
            <a:endParaRPr lang="en-US" smtClean="0"/>
          </a:p>
          <a:p>
            <a:endParaRPr lang="en-US" smtClean="0"/>
          </a:p>
          <a:p>
            <a:endParaRPr lang="en-US" dirty="0"/>
          </a:p>
        </p:txBody>
      </p:sp>
      <p:pic>
        <p:nvPicPr>
          <p:cNvPr id="6" name="Picture 5"/>
          <p:cNvPicPr>
            <a:picLocks noChangeAspect="1"/>
          </p:cNvPicPr>
          <p:nvPr/>
        </p:nvPicPr>
        <p:blipFill>
          <a:blip r:embed="rId3"/>
          <a:stretch>
            <a:fillRect/>
          </a:stretch>
        </p:blipFill>
        <p:spPr>
          <a:xfrm>
            <a:off x="193868" y="5278110"/>
            <a:ext cx="4297680" cy="1307310"/>
          </a:xfrm>
          <a:prstGeom prst="rect">
            <a:avLst/>
          </a:prstGeom>
        </p:spPr>
      </p:pic>
      <p:pic>
        <p:nvPicPr>
          <p:cNvPr id="8" name="Picture 7"/>
          <p:cNvPicPr>
            <a:picLocks noChangeAspect="1"/>
          </p:cNvPicPr>
          <p:nvPr/>
        </p:nvPicPr>
        <p:blipFill>
          <a:blip r:embed="rId4"/>
          <a:stretch>
            <a:fillRect/>
          </a:stretch>
        </p:blipFill>
        <p:spPr>
          <a:xfrm>
            <a:off x="4668345" y="5278110"/>
            <a:ext cx="4297680" cy="1393421"/>
          </a:xfrm>
          <a:prstGeom prst="rect">
            <a:avLst/>
          </a:prstGeom>
        </p:spPr>
      </p:pic>
    </p:spTree>
    <p:extLst>
      <p:ext uri="{BB962C8B-B14F-4D97-AF65-F5344CB8AC3E}">
        <p14:creationId xmlns:p14="http://schemas.microsoft.com/office/powerpoint/2010/main" val="3569270538"/>
      </p:ext>
    </p:extLst>
  </p:cSld>
  <p:clrMapOvr>
    <a:masterClrMapping/>
  </p:clrMapOvr>
  <p:transition spd="med">
    <p:wipe dir="r"/>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normAutofit/>
          </a:bodyPr>
          <a:lstStyle/>
          <a:p>
            <a:r>
              <a:rPr lang="nn-NO" sz="1800" smtClean="0"/>
              <a:t>Implement EIGRP for IPv6</a:t>
            </a:r>
            <a:br>
              <a:rPr lang="nn-NO" sz="1800" smtClean="0"/>
            </a:br>
            <a:r>
              <a:rPr lang="nn-NO" sz="1800" smtClean="0"/>
              <a:t>Verify EIGRP for IPv6</a:t>
            </a:r>
            <a:endParaRPr lang="en-US" dirty="0"/>
          </a:p>
        </p:txBody>
      </p:sp>
      <p:sp>
        <p:nvSpPr>
          <p:cNvPr id="2" name="Content Placeholder 1"/>
          <p:cNvSpPr>
            <a:spLocks noGrp="1"/>
          </p:cNvSpPr>
          <p:nvPr>
            <p:ph idx="1"/>
          </p:nvPr>
        </p:nvSpPr>
        <p:spPr>
          <a:xfrm>
            <a:off x="232348" y="1232592"/>
            <a:ext cx="8733677" cy="3049037"/>
          </a:xfrm>
        </p:spPr>
        <p:txBody>
          <a:bodyPr>
            <a:normAutofit fontScale="77500" lnSpcReduction="20000"/>
          </a:bodyPr>
          <a:lstStyle/>
          <a:p>
            <a:r>
              <a:rPr lang="en-US" smtClean="0"/>
              <a:t>IPv6 Neighbor Table</a:t>
            </a:r>
          </a:p>
          <a:p>
            <a:r>
              <a:rPr lang="en-US" smtClean="0"/>
              <a:t>The show ipv6 eigrp neighbors command is used to display neighbor adjacencies</a:t>
            </a:r>
          </a:p>
          <a:p>
            <a:r>
              <a:rPr lang="en-US" smtClean="0"/>
              <a:t>The show ip protocols Command</a:t>
            </a:r>
          </a:p>
          <a:p>
            <a:r>
              <a:rPr lang="en-US" smtClean="0"/>
              <a:t>Displays the parameters and other information about the state of any active </a:t>
            </a:r>
            <a:br>
              <a:rPr lang="en-US" smtClean="0"/>
            </a:br>
            <a:r>
              <a:rPr lang="en-US" smtClean="0"/>
              <a:t>IPv6 routing protocol processes currently configured on the router. </a:t>
            </a:r>
          </a:p>
          <a:p>
            <a:r>
              <a:rPr lang="en-US" smtClean="0"/>
              <a:t>Displays different types of output specific to each IPv6 routing protocol. </a:t>
            </a:r>
          </a:p>
          <a:p>
            <a:r>
              <a:rPr lang="en-US" smtClean="0"/>
              <a:t>The EIGRP for IPv6 Routing Table</a:t>
            </a:r>
          </a:p>
          <a:p>
            <a:r>
              <a:rPr lang="en-US" smtClean="0"/>
              <a:t> The show ipv6 route command is used to view the IPv6 routing table</a:t>
            </a:r>
            <a:endParaRPr lang="en-US" dirty="0"/>
          </a:p>
        </p:txBody>
      </p:sp>
      <p:pic>
        <p:nvPicPr>
          <p:cNvPr id="4" name="Picture 3"/>
          <p:cNvPicPr>
            <a:picLocks noChangeAspect="1"/>
          </p:cNvPicPr>
          <p:nvPr/>
        </p:nvPicPr>
        <p:blipFill>
          <a:blip r:embed="rId3"/>
          <a:stretch>
            <a:fillRect/>
          </a:stretch>
        </p:blipFill>
        <p:spPr>
          <a:xfrm>
            <a:off x="58899" y="4306718"/>
            <a:ext cx="3129579" cy="2339761"/>
          </a:xfrm>
          <a:prstGeom prst="rect">
            <a:avLst/>
          </a:prstGeom>
        </p:spPr>
      </p:pic>
      <p:pic>
        <p:nvPicPr>
          <p:cNvPr id="5" name="Picture 4"/>
          <p:cNvPicPr>
            <a:picLocks noChangeAspect="1"/>
          </p:cNvPicPr>
          <p:nvPr/>
        </p:nvPicPr>
        <p:blipFill>
          <a:blip r:embed="rId4"/>
          <a:stretch>
            <a:fillRect/>
          </a:stretch>
        </p:blipFill>
        <p:spPr>
          <a:xfrm>
            <a:off x="3264678" y="4281629"/>
            <a:ext cx="2927093" cy="2390995"/>
          </a:xfrm>
          <a:prstGeom prst="rect">
            <a:avLst/>
          </a:prstGeom>
        </p:spPr>
      </p:pic>
      <p:pic>
        <p:nvPicPr>
          <p:cNvPr id="6" name="Picture 5"/>
          <p:cNvPicPr>
            <a:picLocks noChangeAspect="1"/>
          </p:cNvPicPr>
          <p:nvPr/>
        </p:nvPicPr>
        <p:blipFill>
          <a:blip r:embed="rId5"/>
          <a:stretch>
            <a:fillRect/>
          </a:stretch>
        </p:blipFill>
        <p:spPr>
          <a:xfrm>
            <a:off x="6248921" y="4300679"/>
            <a:ext cx="2793304" cy="2294691"/>
          </a:xfrm>
          <a:prstGeom prst="rect">
            <a:avLst/>
          </a:prstGeom>
        </p:spPr>
      </p:pic>
    </p:spTree>
    <p:extLst>
      <p:ext uri="{BB962C8B-B14F-4D97-AF65-F5344CB8AC3E}">
        <p14:creationId xmlns:p14="http://schemas.microsoft.com/office/powerpoint/2010/main" val="2762997509"/>
      </p:ext>
    </p:extLst>
  </p:cSld>
  <p:clrMapOvr>
    <a:masterClrMapping/>
  </p:clrMapOvr>
  <p:transition spd="med">
    <p:wipe dir="r"/>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ctrTitle"/>
          </p:nvPr>
        </p:nvSpPr>
        <p:spPr>
          <a:xfrm>
            <a:off x="105836" y="2263775"/>
            <a:ext cx="4358524" cy="1481138"/>
          </a:xfrm>
        </p:spPr>
        <p:txBody>
          <a:bodyPr>
            <a:normAutofit/>
          </a:bodyPr>
          <a:lstStyle/>
          <a:p>
            <a:pPr eaLnBrk="1" hangingPunct="1"/>
            <a:r>
              <a:rPr lang="en-US" sz="2400" smtClean="0"/>
              <a:t>6.5 Chapter Summary</a:t>
            </a:r>
            <a:endParaRPr lang="en-US" sz="2400" dirty="0"/>
          </a:p>
        </p:txBody>
      </p:sp>
    </p:spTree>
    <p:extLst>
      <p:ext uri="{BB962C8B-B14F-4D97-AF65-F5344CB8AC3E}">
        <p14:creationId xmlns:p14="http://schemas.microsoft.com/office/powerpoint/2010/main" val="1818553580"/>
      </p:ext>
    </p:extLst>
  </p:cSld>
  <p:clrMapOvr>
    <a:masterClrMapping/>
  </p:clrMapOvr>
  <p:transition>
    <p:wipe dir="r"/>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1"/>
          <p:cNvSpPr txBox="1">
            <a:spLocks/>
          </p:cNvSpPr>
          <p:nvPr/>
        </p:nvSpPr>
        <p:spPr bwMode="auto">
          <a:xfrm>
            <a:off x="365508" y="1377456"/>
            <a:ext cx="8600517" cy="50804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82124" tIns="41061" rIns="82124" bIns="41061" numCol="1" anchor="t" anchorCtr="0" compatLnSpc="1">
            <a:prstTxWarp prst="textNoShape">
              <a:avLst/>
            </a:prstTxWarp>
            <a:normAutofit/>
          </a:bodyPr>
          <a:lstStyle>
            <a:lvl1pPr marL="236538" indent="-236538" algn="l" defTabSz="814388" rtl="0" eaLnBrk="0" fontAlgn="base" hangingPunct="0">
              <a:lnSpc>
                <a:spcPct val="95000"/>
              </a:lnSpc>
              <a:spcBef>
                <a:spcPct val="50000"/>
              </a:spcBef>
              <a:spcAft>
                <a:spcPct val="0"/>
              </a:spcAft>
              <a:buClr>
                <a:srgbClr val="708CA1"/>
              </a:buClr>
              <a:buFont typeface="Wingdings" charset="0"/>
              <a:buChar char="§"/>
              <a:defRPr sz="2400">
                <a:solidFill>
                  <a:schemeClr val="tx1"/>
                </a:solidFill>
                <a:latin typeface="+mn-lt"/>
                <a:ea typeface="ＭＳ Ｐゴシック" charset="0"/>
                <a:cs typeface="ＭＳ Ｐゴシック" charset="0"/>
              </a:defRPr>
            </a:lvl1pPr>
            <a:lvl2pPr marL="57467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2pPr>
            <a:lvl3pPr marL="914400"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3pPr>
            <a:lvl4pPr marL="125412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4pPr>
            <a:lvl5pPr marL="1604963" indent="223838"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5pPr>
            <a:lvl6pPr marL="2062163" algn="l" defTabSz="814388" rtl="0" eaLnBrk="1" fontAlgn="base" hangingPunct="1">
              <a:lnSpc>
                <a:spcPct val="95000"/>
              </a:lnSpc>
              <a:spcBef>
                <a:spcPct val="35000"/>
              </a:spcBef>
              <a:spcAft>
                <a:spcPct val="0"/>
              </a:spcAft>
              <a:buClr>
                <a:srgbClr val="708CA1"/>
              </a:buClr>
              <a:defRPr sz="2000">
                <a:solidFill>
                  <a:schemeClr val="tx1"/>
                </a:solidFill>
                <a:latin typeface="+mn-lt"/>
              </a:defRPr>
            </a:lvl6pPr>
            <a:lvl7pPr marL="2519363" algn="l" defTabSz="814388" rtl="0" eaLnBrk="1" fontAlgn="base" hangingPunct="1">
              <a:lnSpc>
                <a:spcPct val="95000"/>
              </a:lnSpc>
              <a:spcBef>
                <a:spcPct val="35000"/>
              </a:spcBef>
              <a:spcAft>
                <a:spcPct val="0"/>
              </a:spcAft>
              <a:buClr>
                <a:srgbClr val="708CA1"/>
              </a:buClr>
              <a:defRPr sz="2000">
                <a:solidFill>
                  <a:schemeClr val="tx1"/>
                </a:solidFill>
                <a:latin typeface="+mn-lt"/>
              </a:defRPr>
            </a:lvl7pPr>
            <a:lvl8pPr marL="2976563" algn="l" defTabSz="814388" rtl="0" eaLnBrk="1" fontAlgn="base" hangingPunct="1">
              <a:lnSpc>
                <a:spcPct val="95000"/>
              </a:lnSpc>
              <a:spcBef>
                <a:spcPct val="35000"/>
              </a:spcBef>
              <a:spcAft>
                <a:spcPct val="0"/>
              </a:spcAft>
              <a:buClr>
                <a:srgbClr val="708CA1"/>
              </a:buClr>
              <a:defRPr sz="2000">
                <a:solidFill>
                  <a:schemeClr val="tx1"/>
                </a:solidFill>
                <a:latin typeface="+mn-lt"/>
              </a:defRPr>
            </a:lvl8pPr>
            <a:lvl9pPr marL="3433763" algn="l" defTabSz="814388" rtl="0" eaLnBrk="1" fontAlgn="base" hangingPunct="1">
              <a:lnSpc>
                <a:spcPct val="95000"/>
              </a:lnSpc>
              <a:spcBef>
                <a:spcPct val="35000"/>
              </a:spcBef>
              <a:spcAft>
                <a:spcPct val="0"/>
              </a:spcAft>
              <a:buClr>
                <a:srgbClr val="708CA1"/>
              </a:buClr>
              <a:defRPr sz="2000">
                <a:solidFill>
                  <a:schemeClr val="tx1"/>
                </a:solidFill>
                <a:latin typeface="+mn-lt"/>
              </a:defRPr>
            </a:lvl9pPr>
          </a:lstStyle>
          <a:p>
            <a:r>
              <a:rPr lang="en-US" sz="1600" smtClean="0"/>
              <a:t>EIGRP (Enhanced Interior Gateway Routing Protocol) is a classless, distance vector routing protocol. </a:t>
            </a:r>
          </a:p>
          <a:p>
            <a:r>
              <a:rPr lang="en-US" sz="1600" smtClean="0"/>
              <a:t>EIGRP uses the source code of "D" for DUAL in the routing table. EIGRP has a default administrative distance of 90 for internal routes and 170 for routes imported from an external source, such as default routes. These features include: Diffusing Update Algorithm (DUAL), establishing neighbor adjacencies, Reliable Transport Protocol (RTP), partial and bounded updates, and equal and unequal cost load balancing.</a:t>
            </a:r>
          </a:p>
          <a:p>
            <a:r>
              <a:rPr lang="en-US" sz="1600" smtClean="0"/>
              <a:t>EIGRP uses PDMs (Protocol Dependent Modules) giving it the capability to support different Layer 3 protocols including IPv4 and IPv6. EIGRP uses reliable delivery for EIGRP updates, queries and replies; and uses unreliable delivery for EIGRP Hellos and acknowledgments. Reliable RTP means an EIGRP acknowledgment must be returned.</a:t>
            </a:r>
          </a:p>
          <a:p>
            <a:r>
              <a:rPr lang="en-US" sz="1600" smtClean="0"/>
              <a:t>Before any EIGRP updates are sent, a router must first discover its neighbors using EIGRP Hello packets. The Hello and hold-down values do not need to match for two routers to become neighbors. The show ip eigrp neighbors command is used to view the neighbor table and verify that EIGRP has established an adjacency with its neighbors.</a:t>
            </a:r>
          </a:p>
          <a:p>
            <a:r>
              <a:rPr lang="en-US" sz="1600" smtClean="0"/>
              <a:t>EIGRP sends partial or bounded updates, which include only route changes. Updates are sent only to those routers that are affected by the change. EIGRP composite metric uses bandwidth, delay, reliability, and load to determine the best path. By default only bandwidth and delay are used.</a:t>
            </a:r>
            <a:endParaRPr lang="en-US" sz="1600" dirty="0"/>
          </a:p>
        </p:txBody>
      </p:sp>
      <p:sp>
        <p:nvSpPr>
          <p:cNvPr id="21505" name="Rectangle 2"/>
          <p:cNvSpPr>
            <a:spLocks noGrp="1" noChangeArrowheads="1"/>
          </p:cNvSpPr>
          <p:nvPr>
            <p:ph type="title"/>
          </p:nvPr>
        </p:nvSpPr>
        <p:spPr/>
        <p:txBody>
          <a:bodyPr>
            <a:normAutofit/>
          </a:bodyPr>
          <a:lstStyle/>
          <a:p>
            <a:pPr eaLnBrk="1" hangingPunct="1"/>
            <a:r>
              <a:rPr lang="en-US" sz="1800" smtClean="0">
                <a:latin typeface="Arial" charset="0"/>
              </a:rPr>
              <a:t>Chapter Summary</a:t>
            </a:r>
            <a:br>
              <a:rPr lang="en-US" sz="1800" smtClean="0">
                <a:latin typeface="Arial" charset="0"/>
              </a:rPr>
            </a:br>
            <a:r>
              <a:rPr lang="en-US" sz="1800" smtClean="0">
                <a:latin typeface="Arial" charset="0"/>
              </a:rPr>
              <a:t>Summary</a:t>
            </a:r>
            <a:endParaRPr lang="en-US" dirty="0">
              <a:latin typeface="Arial" charset="0"/>
            </a:endParaRPr>
          </a:p>
        </p:txBody>
      </p:sp>
    </p:spTree>
    <p:extLst>
      <p:ext uri="{BB962C8B-B14F-4D97-AF65-F5344CB8AC3E}">
        <p14:creationId xmlns:p14="http://schemas.microsoft.com/office/powerpoint/2010/main" val="3956551491"/>
      </p:ext>
    </p:extLst>
  </p:cSld>
  <p:clrMapOvr>
    <a:masterClrMapping/>
  </p:clrMapOvr>
  <p:transition spd="med">
    <p:wipe dir="r"/>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1"/>
          <p:cNvSpPr txBox="1">
            <a:spLocks/>
          </p:cNvSpPr>
          <p:nvPr/>
        </p:nvSpPr>
        <p:spPr bwMode="auto">
          <a:xfrm>
            <a:off x="365508" y="1377456"/>
            <a:ext cx="8600517" cy="50804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82124" tIns="41061" rIns="82124" bIns="41061" numCol="1" anchor="t" anchorCtr="0" compatLnSpc="1">
            <a:prstTxWarp prst="textNoShape">
              <a:avLst/>
            </a:prstTxWarp>
            <a:normAutofit/>
          </a:bodyPr>
          <a:lstStyle>
            <a:lvl1pPr marL="236538" indent="-236538" algn="l" defTabSz="814388" rtl="0" eaLnBrk="0" fontAlgn="base" hangingPunct="0">
              <a:lnSpc>
                <a:spcPct val="95000"/>
              </a:lnSpc>
              <a:spcBef>
                <a:spcPct val="50000"/>
              </a:spcBef>
              <a:spcAft>
                <a:spcPct val="0"/>
              </a:spcAft>
              <a:buClr>
                <a:srgbClr val="708CA1"/>
              </a:buClr>
              <a:buFont typeface="Wingdings" charset="0"/>
              <a:buChar char="§"/>
              <a:defRPr sz="2400">
                <a:solidFill>
                  <a:schemeClr val="tx1"/>
                </a:solidFill>
                <a:latin typeface="+mn-lt"/>
                <a:ea typeface="ＭＳ Ｐゴシック" charset="0"/>
                <a:cs typeface="ＭＳ Ｐゴシック" charset="0"/>
              </a:defRPr>
            </a:lvl1pPr>
            <a:lvl2pPr marL="57467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2pPr>
            <a:lvl3pPr marL="914400"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3pPr>
            <a:lvl4pPr marL="125412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4pPr>
            <a:lvl5pPr marL="1604963" indent="223838"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5pPr>
            <a:lvl6pPr marL="2062163" algn="l" defTabSz="814388" rtl="0" eaLnBrk="1" fontAlgn="base" hangingPunct="1">
              <a:lnSpc>
                <a:spcPct val="95000"/>
              </a:lnSpc>
              <a:spcBef>
                <a:spcPct val="35000"/>
              </a:spcBef>
              <a:spcAft>
                <a:spcPct val="0"/>
              </a:spcAft>
              <a:buClr>
                <a:srgbClr val="708CA1"/>
              </a:buClr>
              <a:defRPr sz="2000">
                <a:solidFill>
                  <a:schemeClr val="tx1"/>
                </a:solidFill>
                <a:latin typeface="+mn-lt"/>
              </a:defRPr>
            </a:lvl6pPr>
            <a:lvl7pPr marL="2519363" algn="l" defTabSz="814388" rtl="0" eaLnBrk="1" fontAlgn="base" hangingPunct="1">
              <a:lnSpc>
                <a:spcPct val="95000"/>
              </a:lnSpc>
              <a:spcBef>
                <a:spcPct val="35000"/>
              </a:spcBef>
              <a:spcAft>
                <a:spcPct val="0"/>
              </a:spcAft>
              <a:buClr>
                <a:srgbClr val="708CA1"/>
              </a:buClr>
              <a:defRPr sz="2000">
                <a:solidFill>
                  <a:schemeClr val="tx1"/>
                </a:solidFill>
                <a:latin typeface="+mn-lt"/>
              </a:defRPr>
            </a:lvl7pPr>
            <a:lvl8pPr marL="2976563" algn="l" defTabSz="814388" rtl="0" eaLnBrk="1" fontAlgn="base" hangingPunct="1">
              <a:lnSpc>
                <a:spcPct val="95000"/>
              </a:lnSpc>
              <a:spcBef>
                <a:spcPct val="35000"/>
              </a:spcBef>
              <a:spcAft>
                <a:spcPct val="0"/>
              </a:spcAft>
              <a:buClr>
                <a:srgbClr val="708CA1"/>
              </a:buClr>
              <a:defRPr sz="2000">
                <a:solidFill>
                  <a:schemeClr val="tx1"/>
                </a:solidFill>
                <a:latin typeface="+mn-lt"/>
              </a:defRPr>
            </a:lvl8pPr>
            <a:lvl9pPr marL="3433763" algn="l" defTabSz="814388" rtl="0" eaLnBrk="1" fontAlgn="base" hangingPunct="1">
              <a:lnSpc>
                <a:spcPct val="95000"/>
              </a:lnSpc>
              <a:spcBef>
                <a:spcPct val="35000"/>
              </a:spcBef>
              <a:spcAft>
                <a:spcPct val="0"/>
              </a:spcAft>
              <a:buClr>
                <a:srgbClr val="708CA1"/>
              </a:buClr>
              <a:defRPr sz="2000">
                <a:solidFill>
                  <a:schemeClr val="tx1"/>
                </a:solidFill>
                <a:latin typeface="+mn-lt"/>
              </a:defRPr>
            </a:lvl9pPr>
          </a:lstStyle>
          <a:p>
            <a:r>
              <a:rPr lang="en-US" sz="1600" smtClean="0"/>
              <a:t>At the center of EIGRP is DUAL (Diffusing Update Algorithm). The DUAL Finite State Machine is used to determine best path and potential backup paths to every destination network. The successor is a neighboring router that is used to forward the packet using the least-cost route to the destination network. Feasible distance (FD) is the lowest calculated metric to reach the destination network through the successor. A feasible successor (FS) is a neighbor who has a loop-free backup path to the same network as the successor, and also meets the feasibility condition. The feasibility condition (FC) is met when a neighbor's reported distance (RD) to a network is less than the local router's feasible distance to the same destination network. The reported distance is simply an EIGRP neighbor's feasible distance to the destination network.</a:t>
            </a:r>
          </a:p>
          <a:p>
            <a:r>
              <a:rPr lang="en-US" sz="1600" smtClean="0"/>
              <a:t>EIGRP is configured with the router eigrp autonomous-system command. The autonomous-system value is actually a process-id and must be the same on all routers in the EIGRP routing domain. The network command is similar to that used with RIP. The network is the classful network address of the directly connected interfaces on the router. A wildcard mask is an optional parameter that can be used to include only specific interfaces.</a:t>
            </a:r>
          </a:p>
          <a:p>
            <a:r>
              <a:rPr lang="en-US" sz="1600" smtClean="0"/>
              <a:t>EIGRP for IPv6 shares many similarities with EIGRP for IPv4. However, unlike the IPv4 network command, IPv6 is enabled on the interface using the ipv6 eigrp autonomous-system interface configuration command.</a:t>
            </a:r>
            <a:endParaRPr lang="en-US" sz="1600" dirty="0"/>
          </a:p>
        </p:txBody>
      </p:sp>
      <p:sp>
        <p:nvSpPr>
          <p:cNvPr id="21505" name="Rectangle 2"/>
          <p:cNvSpPr>
            <a:spLocks noGrp="1" noChangeArrowheads="1"/>
          </p:cNvSpPr>
          <p:nvPr>
            <p:ph type="title"/>
          </p:nvPr>
        </p:nvSpPr>
        <p:spPr/>
        <p:txBody>
          <a:bodyPr>
            <a:normAutofit/>
          </a:bodyPr>
          <a:lstStyle/>
          <a:p>
            <a:pPr eaLnBrk="1" hangingPunct="1"/>
            <a:r>
              <a:rPr lang="en-US" sz="1800" smtClean="0">
                <a:latin typeface="Arial" charset="0"/>
              </a:rPr>
              <a:t>Chapter Summary</a:t>
            </a:r>
            <a:br>
              <a:rPr lang="en-US" sz="1800" smtClean="0">
                <a:latin typeface="Arial" charset="0"/>
              </a:rPr>
            </a:br>
            <a:r>
              <a:rPr lang="en-US" sz="1800" smtClean="0">
                <a:latin typeface="Arial" charset="0"/>
              </a:rPr>
              <a:t>Summary (Cont.)</a:t>
            </a:r>
            <a:endParaRPr lang="en-US" dirty="0">
              <a:latin typeface="Arial" charset="0"/>
            </a:endParaRPr>
          </a:p>
        </p:txBody>
      </p:sp>
    </p:spTree>
    <p:extLst>
      <p:ext uri="{BB962C8B-B14F-4D97-AF65-F5344CB8AC3E}">
        <p14:creationId xmlns:p14="http://schemas.microsoft.com/office/powerpoint/2010/main" val="2902379243"/>
      </p:ext>
    </p:extLst>
  </p:cSld>
  <p:clrMapOvr>
    <a:masterClrMapping/>
  </p:clrMapOvr>
  <p:transition spd="med">
    <p:wipe dir="r"/>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7" name="Rectangle 2"/>
          <p:cNvSpPr>
            <a:spLocks noChangeArrowheads="1"/>
          </p:cNvSpPr>
          <p:nvPr/>
        </p:nvSpPr>
        <p:spPr bwMode="auto">
          <a:xfrm>
            <a:off x="0" y="0"/>
            <a:ext cx="9144000" cy="6858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ctr"/>
          <a:lstStyle/>
          <a:p>
            <a:endParaRPr lang="en-US"/>
          </a:p>
        </p:txBody>
      </p:sp>
      <p:pic>
        <p:nvPicPr>
          <p:cNvPr id="121858" name="Picture 3" descr="CNA_largo-onwhite"/>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1508125" y="2741613"/>
            <a:ext cx="6097588" cy="892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17036819"/>
      </p:ext>
    </p:extLst>
  </p:cSld>
  <p:clrMapOvr>
    <a:masterClrMapping/>
  </p:clrMapOvr>
  <p:transition spd="med">
    <p:wipe dir="r"/>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9" descr="Cisco_WHT_Logo.gi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352800" y="2619375"/>
            <a:ext cx="2400300" cy="1266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63" name="Rectangle 70"/>
          <p:cNvSpPr>
            <a:spLocks noChangeArrowheads="1"/>
          </p:cNvSpPr>
          <p:nvPr/>
        </p:nvSpPr>
        <p:spPr bwMode="auto">
          <a:xfrm>
            <a:off x="0" y="0"/>
            <a:ext cx="9144000" cy="6858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lIns="82124" tIns="41061" rIns="82124" bIns="41061" anchor="ctr"/>
          <a:lstStyle/>
          <a:p>
            <a:pPr algn="ctr" eaLnBrk="0" hangingPunct="0">
              <a:lnSpc>
                <a:spcPct val="90000"/>
              </a:lnSpc>
            </a:pPr>
            <a:endParaRPr lang="en-US" b="0"/>
          </a:p>
        </p:txBody>
      </p:sp>
    </p:spTree>
    <p:extLst>
      <p:ext uri="{BB962C8B-B14F-4D97-AF65-F5344CB8AC3E}">
        <p14:creationId xmlns:p14="http://schemas.microsoft.com/office/powerpoint/2010/main" val="725382621"/>
      </p:ext>
    </p:extLst>
  </p:cSld>
  <p:clrMapOvr>
    <a:masterClrMapping/>
  </p:clrMapOvr>
  <p:transition>
    <p:wipe dir="r"/>
  </p:transition>
</p:sld>
</file>

<file path=ppt/slides/slide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146" name="Rectangle 33"/>
          <p:cNvSpPr>
            <a:spLocks noGrp="1" noChangeArrowheads="1"/>
          </p:cNvSpPr>
          <p:nvPr>
            <p:ph type="title" idx="4294967295"/>
          </p:nvPr>
        </p:nvSpPr>
        <p:spPr>
          <a:xfrm>
            <a:off x="504435" y="178963"/>
            <a:ext cx="8145462" cy="838200"/>
          </a:xfrm>
        </p:spPr>
        <p:txBody>
          <a:bodyPr>
            <a:normAutofit/>
          </a:bodyPr>
          <a:lstStyle/>
          <a:p>
            <a:pPr eaLnBrk="1" hangingPunct="1"/>
            <a:r>
              <a:rPr lang="en-US" smtClean="0"/>
              <a:t>Chapter 6: Activities</a:t>
            </a:r>
            <a:endParaRPr lang="en-US" dirty="0"/>
          </a:p>
        </p:txBody>
      </p:sp>
      <p:sp>
        <p:nvSpPr>
          <p:cNvPr id="6147" name="Rectangle 34"/>
          <p:cNvSpPr>
            <a:spLocks noGrp="1" noChangeArrowheads="1"/>
          </p:cNvSpPr>
          <p:nvPr>
            <p:ph type="body" idx="4294967295"/>
          </p:nvPr>
        </p:nvSpPr>
        <p:spPr>
          <a:xfrm>
            <a:off x="497150" y="1017163"/>
            <a:ext cx="7940675" cy="406523"/>
          </a:xfrm>
        </p:spPr>
        <p:txBody>
          <a:bodyPr>
            <a:normAutofit/>
          </a:bodyPr>
          <a:lstStyle/>
          <a:p>
            <a:pPr marL="0" indent="0" eaLnBrk="1" hangingPunct="1">
              <a:spcBef>
                <a:spcPct val="30000"/>
              </a:spcBef>
              <a:buNone/>
            </a:pPr>
            <a:r>
              <a:rPr lang="en-US" sz="2000" smtClean="0"/>
              <a:t>What activities are associated with this chapter?</a:t>
            </a:r>
          </a:p>
          <a:p>
            <a:pPr marL="0" indent="0" eaLnBrk="1" hangingPunct="1">
              <a:spcBef>
                <a:spcPct val="30000"/>
              </a:spcBef>
              <a:buNone/>
            </a:pPr>
            <a:endParaRPr lang="en-US" sz="2000" smtClean="0"/>
          </a:p>
          <a:p>
            <a:pPr marL="0" indent="0" eaLnBrk="1" hangingPunct="1">
              <a:spcBef>
                <a:spcPct val="30000"/>
              </a:spcBef>
              <a:buNone/>
            </a:pPr>
            <a:endParaRPr lang="en-US" sz="2000" smtClean="0"/>
          </a:p>
          <a:p>
            <a:pPr marL="119063" indent="0" eaLnBrk="1" hangingPunct="1">
              <a:spcBef>
                <a:spcPct val="30000"/>
              </a:spcBef>
              <a:buNone/>
            </a:pPr>
            <a:endParaRPr lang="en-US" sz="2000" dirty="0"/>
          </a:p>
        </p:txBody>
      </p:sp>
      <p:graphicFrame>
        <p:nvGraphicFramePr>
          <p:cNvPr id="2" name="Table 1"/>
          <p:cNvGraphicFramePr>
            <a:graphicFrameLocks noGrp="1"/>
          </p:cNvGraphicFramePr>
          <p:nvPr>
            <p:extLst>
              <p:ext uri="{D42A27DB-BD31-4B8C-83A1-F6EECF244321}">
                <p14:modId xmlns:p14="http://schemas.microsoft.com/office/powerpoint/2010/main" val="311288089"/>
              </p:ext>
            </p:extLst>
          </p:nvPr>
        </p:nvGraphicFramePr>
        <p:xfrm>
          <a:off x="497149" y="1423682"/>
          <a:ext cx="8294424" cy="4575365"/>
        </p:xfrm>
        <a:graphic>
          <a:graphicData uri="http://schemas.openxmlformats.org/drawingml/2006/table">
            <a:tbl>
              <a:tblPr firstRow="1" bandRow="1">
                <a:tableStyleId>{5C22544A-7EE6-4342-B048-85BDC9FD1C3A}</a:tableStyleId>
              </a:tblPr>
              <a:tblGrid>
                <a:gridCol w="692267">
                  <a:extLst>
                    <a:ext uri="{9D8B030D-6E8A-4147-A177-3AD203B41FA5}">
                      <a16:colId xmlns:a16="http://schemas.microsoft.com/office/drawing/2014/main" val="20000"/>
                    </a:ext>
                  </a:extLst>
                </a:gridCol>
                <a:gridCol w="1361279">
                  <a:extLst>
                    <a:ext uri="{9D8B030D-6E8A-4147-A177-3AD203B41FA5}">
                      <a16:colId xmlns:a16="http://schemas.microsoft.com/office/drawing/2014/main" val="20001"/>
                    </a:ext>
                  </a:extLst>
                </a:gridCol>
                <a:gridCol w="4263991">
                  <a:extLst>
                    <a:ext uri="{9D8B030D-6E8A-4147-A177-3AD203B41FA5}">
                      <a16:colId xmlns:a16="http://schemas.microsoft.com/office/drawing/2014/main" val="20002"/>
                    </a:ext>
                  </a:extLst>
                </a:gridCol>
                <a:gridCol w="1976887">
                  <a:extLst>
                    <a:ext uri="{9D8B030D-6E8A-4147-A177-3AD203B41FA5}">
                      <a16:colId xmlns:a16="http://schemas.microsoft.com/office/drawing/2014/main" val="2838169850"/>
                    </a:ext>
                  </a:extLst>
                </a:gridCol>
              </a:tblGrid>
              <a:tr h="469344">
                <a:tc>
                  <a:txBody>
                    <a:bodyPr/>
                    <a:lstStyle/>
                    <a:p>
                      <a:pPr algn="ctr"/>
                      <a:r>
                        <a:rPr lang="en-US" sz="1200" dirty="0"/>
                        <a:t>Page #</a:t>
                      </a:r>
                    </a:p>
                  </a:txBody>
                  <a:tcPr anchor="ctr"/>
                </a:tc>
                <a:tc>
                  <a:txBody>
                    <a:bodyPr/>
                    <a:lstStyle/>
                    <a:p>
                      <a:pPr algn="ctr"/>
                      <a:r>
                        <a:rPr lang="en-US" sz="1200" dirty="0"/>
                        <a:t>Activity Type</a:t>
                      </a:r>
                    </a:p>
                  </a:txBody>
                  <a:tcPr anchor="ctr"/>
                </a:tc>
                <a:tc>
                  <a:txBody>
                    <a:bodyPr/>
                    <a:lstStyle/>
                    <a:p>
                      <a:pPr algn="ctr"/>
                      <a:r>
                        <a:rPr lang="en-US" sz="1200" dirty="0"/>
                        <a:t>Activity Name</a:t>
                      </a:r>
                    </a:p>
                  </a:txBody>
                  <a:tcPr anchor="ctr"/>
                </a:tc>
                <a:tc>
                  <a:txBody>
                    <a:bodyPr/>
                    <a:lstStyle/>
                    <a:p>
                      <a:pPr algn="ctr"/>
                      <a:r>
                        <a:rPr lang="en-US" sz="1200" dirty="0"/>
                        <a:t>Optional?</a:t>
                      </a:r>
                    </a:p>
                  </a:txBody>
                  <a:tcPr anchor="ctr"/>
                </a:tc>
                <a:extLst>
                  <a:ext uri="{0D108BD9-81ED-4DB2-BD59-A6C34878D82A}">
                    <a16:rowId xmlns:a16="http://schemas.microsoft.com/office/drawing/2014/main" val="10000"/>
                  </a:ext>
                </a:extLst>
              </a:tr>
              <a:tr h="331711">
                <a:tc>
                  <a:txBody>
                    <a:bodyPr/>
                    <a:lstStyle/>
                    <a:p>
                      <a:pPr algn="ctr"/>
                      <a:r>
                        <a:rPr lang="en-US" sz="1200" dirty="0">
                          <a:solidFill>
                            <a:schemeClr val="tx1"/>
                          </a:solidFill>
                        </a:rPr>
                        <a:t>6.0.1.2</a:t>
                      </a:r>
                    </a:p>
                  </a:txBody>
                  <a:tcPr/>
                </a:tc>
                <a:tc>
                  <a:txBody>
                    <a:bodyPr/>
                    <a:lstStyle/>
                    <a:p>
                      <a:pPr algn="ctr"/>
                      <a:r>
                        <a:rPr lang="en-US" sz="1200" dirty="0">
                          <a:solidFill>
                            <a:schemeClr val="tx1"/>
                          </a:solidFill>
                        </a:rPr>
                        <a:t>Class Activity</a:t>
                      </a:r>
                    </a:p>
                  </a:txBody>
                  <a:tcPr/>
                </a:tc>
                <a:tc>
                  <a:txBody>
                    <a:bodyPr/>
                    <a:lstStyle/>
                    <a:p>
                      <a:pPr marL="0" algn="l" defTabSz="914400" rtl="0" eaLnBrk="1" latinLnBrk="0" hangingPunct="1"/>
                      <a:r>
                        <a:rPr lang="en-US" sz="1200" kern="1200" dirty="0">
                          <a:solidFill>
                            <a:schemeClr val="tx1"/>
                          </a:solidFill>
                          <a:latin typeface="+mn-lt"/>
                          <a:ea typeface="+mn-ea"/>
                          <a:cs typeface="+mn-cs"/>
                        </a:rPr>
                        <a:t>Classless EIGRP</a:t>
                      </a:r>
                    </a:p>
                  </a:txBody>
                  <a:tcPr/>
                </a:tc>
                <a:tc>
                  <a:txBody>
                    <a:bodyPr/>
                    <a:lstStyle/>
                    <a:p>
                      <a:r>
                        <a:rPr lang="en-US" sz="1200" dirty="0">
                          <a:solidFill>
                            <a:schemeClr val="tx1"/>
                          </a:solidFill>
                        </a:rPr>
                        <a:t>Optional</a:t>
                      </a:r>
                    </a:p>
                  </a:txBody>
                  <a:tcPr/>
                </a:tc>
                <a:extLst>
                  <a:ext uri="{0D108BD9-81ED-4DB2-BD59-A6C34878D82A}">
                    <a16:rowId xmlns:a16="http://schemas.microsoft.com/office/drawing/2014/main" val="10001"/>
                  </a:ext>
                </a:extLst>
              </a:tr>
              <a:tr h="331711">
                <a:tc>
                  <a:txBody>
                    <a:bodyPr/>
                    <a:lstStyle/>
                    <a:p>
                      <a:pPr algn="ctr"/>
                      <a:r>
                        <a:rPr lang="en-US" sz="1200" dirty="0">
                          <a:solidFill>
                            <a:schemeClr val="tx1"/>
                          </a:solidFill>
                        </a:rPr>
                        <a:t>6.1.2.5</a:t>
                      </a:r>
                    </a:p>
                  </a:txBody>
                  <a:tcPr/>
                </a:tc>
                <a:tc>
                  <a:txBody>
                    <a:bodyPr/>
                    <a:lstStyle/>
                    <a:p>
                      <a:pPr algn="ctr"/>
                      <a:r>
                        <a:rPr lang="en-US" sz="1200" baseline="0" dirty="0">
                          <a:solidFill>
                            <a:schemeClr val="tx1"/>
                          </a:solidFill>
                        </a:rPr>
                        <a:t>Activity</a:t>
                      </a:r>
                      <a:endParaRPr lang="en-US" sz="1200" dirty="0">
                        <a:solidFill>
                          <a:schemeClr val="tx1"/>
                        </a:solidFill>
                      </a:endParaRPr>
                    </a:p>
                  </a:txBody>
                  <a:tcPr/>
                </a:tc>
                <a:tc>
                  <a:txBody>
                    <a:bodyPr/>
                    <a:lstStyle/>
                    <a:p>
                      <a:pPr marL="0" algn="l" defTabSz="914400" rtl="0" eaLnBrk="1" latinLnBrk="0" hangingPunct="1"/>
                      <a:r>
                        <a:rPr lang="en-US" sz="1200" kern="1200" dirty="0">
                          <a:solidFill>
                            <a:schemeClr val="tx1"/>
                          </a:solidFill>
                          <a:latin typeface="+mn-lt"/>
                          <a:ea typeface="+mn-ea"/>
                          <a:cs typeface="+mn-cs"/>
                        </a:rPr>
                        <a:t>Identify the EIGRP Packet Type</a:t>
                      </a:r>
                    </a:p>
                  </a:txBody>
                  <a:tcPr/>
                </a:tc>
                <a:tc>
                  <a:txBody>
                    <a:bodyPr/>
                    <a:lstStyle/>
                    <a:p>
                      <a:r>
                        <a:rPr lang="en-US" sz="1200" dirty="0">
                          <a:solidFill>
                            <a:schemeClr val="tx1"/>
                          </a:solidFill>
                        </a:rPr>
                        <a:t>-</a:t>
                      </a:r>
                    </a:p>
                  </a:txBody>
                  <a:tcPr/>
                </a:tc>
                <a:extLst>
                  <a:ext uri="{0D108BD9-81ED-4DB2-BD59-A6C34878D82A}">
                    <a16:rowId xmlns:a16="http://schemas.microsoft.com/office/drawing/2014/main" val="10002"/>
                  </a:ext>
                </a:extLst>
              </a:tr>
              <a:tr h="331711">
                <a:tc>
                  <a:txBody>
                    <a:bodyPr/>
                    <a:lstStyle/>
                    <a:p>
                      <a:pPr algn="ctr"/>
                      <a:r>
                        <a:rPr lang="en-US" sz="1200" dirty="0">
                          <a:solidFill>
                            <a:schemeClr val="tx1"/>
                          </a:solidFill>
                        </a:rPr>
                        <a:t>6.1.2.6</a:t>
                      </a:r>
                    </a:p>
                  </a:txBody>
                  <a:tcPr/>
                </a:tc>
                <a:tc>
                  <a:txBody>
                    <a:bodyPr/>
                    <a:lstStyle/>
                    <a:p>
                      <a:pPr algn="ctr"/>
                      <a:r>
                        <a:rPr lang="en-US" sz="1200" dirty="0">
                          <a:solidFill>
                            <a:schemeClr val="tx1"/>
                          </a:solidFill>
                        </a:rPr>
                        <a:t>Video</a:t>
                      </a:r>
                    </a:p>
                  </a:txBody>
                  <a:tcPr/>
                </a:tc>
                <a:tc>
                  <a:txBody>
                    <a:bodyPr/>
                    <a:lstStyle/>
                    <a:p>
                      <a:pPr marL="0" algn="l" defTabSz="914400" rtl="0" eaLnBrk="1" latinLnBrk="0" hangingPunct="1"/>
                      <a:r>
                        <a:rPr lang="en-US" sz="1200" kern="1200" dirty="0">
                          <a:solidFill>
                            <a:schemeClr val="tx1"/>
                          </a:solidFill>
                          <a:latin typeface="+mn-lt"/>
                          <a:ea typeface="+mn-ea"/>
                          <a:cs typeface="+mn-cs"/>
                        </a:rPr>
                        <a:t>Observing EIGRP Protocol Communications</a:t>
                      </a:r>
                    </a:p>
                  </a:txBody>
                  <a:tcPr/>
                </a:tc>
                <a:tc>
                  <a:txBody>
                    <a:bodyPr/>
                    <a:lstStyle/>
                    <a:p>
                      <a:r>
                        <a:rPr lang="en-US" sz="1200" dirty="0">
                          <a:solidFill>
                            <a:schemeClr val="tx1"/>
                          </a:solidFill>
                        </a:rPr>
                        <a:t>-</a:t>
                      </a:r>
                    </a:p>
                  </a:txBody>
                  <a:tcPr/>
                </a:tc>
                <a:extLst>
                  <a:ext uri="{0D108BD9-81ED-4DB2-BD59-A6C34878D82A}">
                    <a16:rowId xmlns:a16="http://schemas.microsoft.com/office/drawing/2014/main" val="10003"/>
                  </a:ext>
                </a:extLst>
              </a:tr>
              <a:tr h="331711">
                <a:tc>
                  <a:txBody>
                    <a:bodyPr/>
                    <a:lstStyle/>
                    <a:p>
                      <a:pPr algn="ctr"/>
                      <a:r>
                        <a:rPr lang="en-US" sz="1200" dirty="0">
                          <a:solidFill>
                            <a:schemeClr val="tx1"/>
                          </a:solidFill>
                        </a:rPr>
                        <a:t>6.2.1.5</a:t>
                      </a:r>
                    </a:p>
                  </a:txBody>
                  <a:tcPr/>
                </a:tc>
                <a:tc>
                  <a:txBody>
                    <a:bodyPr/>
                    <a:lstStyle/>
                    <a:p>
                      <a:pPr algn="ctr"/>
                      <a:r>
                        <a:rPr lang="en-US" sz="1200" dirty="0">
                          <a:solidFill>
                            <a:schemeClr val="tx1"/>
                          </a:solidFill>
                        </a:rPr>
                        <a:t>Syntax Checker</a:t>
                      </a:r>
                    </a:p>
                  </a:txBody>
                  <a:tcPr/>
                </a:tc>
                <a:tc>
                  <a:txBody>
                    <a:bodyPr/>
                    <a:lstStyle/>
                    <a:p>
                      <a:pPr marL="57150" indent="0" algn="l" defTabSz="914400" rtl="0" eaLnBrk="1" fontAlgn="t" latinLnBrk="0" hangingPunct="1"/>
                      <a:r>
                        <a:rPr lang="en-US" sz="1200" kern="1200" dirty="0">
                          <a:solidFill>
                            <a:schemeClr val="tx1"/>
                          </a:solidFill>
                          <a:latin typeface="+mn-lt"/>
                          <a:ea typeface="+mn-ea"/>
                          <a:cs typeface="+mn-cs"/>
                        </a:rPr>
                        <a:t>Configuring the EIGRP Router ID</a:t>
                      </a:r>
                    </a:p>
                  </a:txBody>
                  <a:tcPr marL="28575" marR="28575" marT="0" marB="0" anchor="ctr"/>
                </a:tc>
                <a:tc>
                  <a:txBody>
                    <a:bodyPr/>
                    <a:lstStyle/>
                    <a:p>
                      <a:r>
                        <a:rPr lang="en-US" sz="1200" dirty="0">
                          <a:solidFill>
                            <a:schemeClr val="tx1"/>
                          </a:solidFill>
                        </a:rPr>
                        <a:t>-</a:t>
                      </a:r>
                    </a:p>
                  </a:txBody>
                  <a:tcPr/>
                </a:tc>
                <a:extLst>
                  <a:ext uri="{0D108BD9-81ED-4DB2-BD59-A6C34878D82A}">
                    <a16:rowId xmlns:a16="http://schemas.microsoft.com/office/drawing/2014/main" val="770045622"/>
                  </a:ext>
                </a:extLst>
              </a:tr>
              <a:tr h="331711">
                <a:tc>
                  <a:txBody>
                    <a:bodyPr/>
                    <a:lstStyle/>
                    <a:p>
                      <a:pPr algn="ctr"/>
                      <a:r>
                        <a:rPr lang="en-US" sz="1200" dirty="0">
                          <a:solidFill>
                            <a:schemeClr val="tx1"/>
                          </a:solidFill>
                        </a:rPr>
                        <a:t>6.2.1.7</a:t>
                      </a:r>
                    </a:p>
                  </a:txBody>
                  <a:tcPr/>
                </a:tc>
                <a:tc>
                  <a:txBody>
                    <a:bodyPr/>
                    <a:lstStyle/>
                    <a:p>
                      <a:pPr algn="ctr"/>
                      <a:r>
                        <a:rPr lang="en-US" sz="1200" dirty="0">
                          <a:solidFill>
                            <a:schemeClr val="tx1"/>
                          </a:solidFill>
                        </a:rPr>
                        <a:t>Syntax Checker</a:t>
                      </a:r>
                    </a:p>
                  </a:txBody>
                  <a:tcPr/>
                </a:tc>
                <a:tc>
                  <a:txBody>
                    <a:bodyPr/>
                    <a:lstStyle/>
                    <a:p>
                      <a:pPr marL="57150" indent="0" algn="l" defTabSz="914400" rtl="0" eaLnBrk="1" fontAlgn="t" latinLnBrk="0" hangingPunct="1"/>
                      <a:r>
                        <a:rPr lang="en-US" sz="1200" kern="1200" dirty="0">
                          <a:solidFill>
                            <a:schemeClr val="tx1"/>
                          </a:solidFill>
                          <a:latin typeface="+mn-lt"/>
                          <a:ea typeface="+mn-ea"/>
                          <a:cs typeface="+mn-cs"/>
                        </a:rPr>
                        <a:t>Configuring the Network Command and Wildcard Mask</a:t>
                      </a:r>
                    </a:p>
                  </a:txBody>
                  <a:tcPr marL="28575" marR="28575" marT="0" marB="0" anchor="ctr"/>
                </a:tc>
                <a:tc>
                  <a:txBody>
                    <a:bodyPr/>
                    <a:lstStyle/>
                    <a:p>
                      <a:r>
                        <a:rPr lang="en-US" sz="1200" dirty="0">
                          <a:solidFill>
                            <a:schemeClr val="tx1"/>
                          </a:solidFill>
                        </a:rPr>
                        <a:t>-</a:t>
                      </a:r>
                    </a:p>
                  </a:txBody>
                  <a:tcPr/>
                </a:tc>
                <a:extLst>
                  <a:ext uri="{0D108BD9-81ED-4DB2-BD59-A6C34878D82A}">
                    <a16:rowId xmlns:a16="http://schemas.microsoft.com/office/drawing/2014/main" val="3340865605"/>
                  </a:ext>
                </a:extLst>
              </a:tr>
              <a:tr h="331711">
                <a:tc>
                  <a:txBody>
                    <a:bodyPr/>
                    <a:lstStyle/>
                    <a:p>
                      <a:pPr algn="ctr"/>
                      <a:r>
                        <a:rPr lang="en-US" sz="1200" dirty="0">
                          <a:solidFill>
                            <a:schemeClr val="tx1"/>
                          </a:solidFill>
                        </a:rPr>
                        <a:t>6.2.1.8</a:t>
                      </a:r>
                    </a:p>
                  </a:txBody>
                  <a:tcPr/>
                </a:tc>
                <a:tc>
                  <a:txBody>
                    <a:bodyPr/>
                    <a:lstStyle/>
                    <a:p>
                      <a:pPr algn="ctr"/>
                      <a:r>
                        <a:rPr lang="en-US" sz="1200" dirty="0">
                          <a:solidFill>
                            <a:schemeClr val="tx1"/>
                          </a:solidFill>
                        </a:rPr>
                        <a:t>Syntax Checker</a:t>
                      </a:r>
                    </a:p>
                  </a:txBody>
                  <a:tcPr/>
                </a:tc>
                <a:tc>
                  <a:txBody>
                    <a:bodyPr/>
                    <a:lstStyle/>
                    <a:p>
                      <a:pPr marL="57150" indent="0" algn="l" defTabSz="914400" rtl="0" eaLnBrk="1" fontAlgn="t" latinLnBrk="0" hangingPunct="1">
                        <a:tabLst/>
                      </a:pPr>
                      <a:r>
                        <a:rPr lang="en-US" sz="1200" kern="1200" dirty="0">
                          <a:solidFill>
                            <a:schemeClr val="tx1"/>
                          </a:solidFill>
                          <a:latin typeface="+mn-lt"/>
                          <a:ea typeface="+mn-ea"/>
                          <a:cs typeface="+mn-cs"/>
                        </a:rPr>
                        <a:t>EIGRP Passive Interface</a:t>
                      </a:r>
                    </a:p>
                  </a:txBody>
                  <a:tcPr marL="28575" marR="28575" marT="0" marB="0" anchor="ctr"/>
                </a:tc>
                <a:tc>
                  <a:txBody>
                    <a:bodyPr/>
                    <a:lstStyle/>
                    <a:p>
                      <a:r>
                        <a:rPr lang="en-US" sz="1200" dirty="0">
                          <a:solidFill>
                            <a:schemeClr val="tx1"/>
                          </a:solidFill>
                        </a:rPr>
                        <a:t>-</a:t>
                      </a:r>
                    </a:p>
                  </a:txBody>
                  <a:tcPr/>
                </a:tc>
                <a:extLst>
                  <a:ext uri="{0D108BD9-81ED-4DB2-BD59-A6C34878D82A}">
                    <a16:rowId xmlns:a16="http://schemas.microsoft.com/office/drawing/2014/main" val="3512724542"/>
                  </a:ext>
                </a:extLst>
              </a:tr>
              <a:tr h="331711">
                <a:tc>
                  <a:txBody>
                    <a:bodyPr/>
                    <a:lstStyle/>
                    <a:p>
                      <a:pPr algn="ctr"/>
                      <a:r>
                        <a:rPr lang="en-US" sz="1200" dirty="0">
                          <a:solidFill>
                            <a:schemeClr val="tx1"/>
                          </a:solidFill>
                        </a:rPr>
                        <a:t>6.2.2.4</a:t>
                      </a:r>
                    </a:p>
                  </a:txBody>
                  <a:tcPr/>
                </a:tc>
                <a:tc>
                  <a:txBody>
                    <a:bodyPr/>
                    <a:lstStyle/>
                    <a:p>
                      <a:pPr algn="ctr"/>
                      <a:r>
                        <a:rPr lang="en-US" sz="1200" dirty="0">
                          <a:solidFill>
                            <a:schemeClr val="tx1"/>
                          </a:solidFill>
                        </a:rPr>
                        <a:t>Packet Tracer</a:t>
                      </a:r>
                    </a:p>
                  </a:txBody>
                  <a:tcPr/>
                </a:tc>
                <a:tc>
                  <a:txBody>
                    <a:bodyPr/>
                    <a:lstStyle/>
                    <a:p>
                      <a:pPr marL="0" algn="l" defTabSz="914400" rtl="0" eaLnBrk="1" latinLnBrk="0" hangingPunct="1"/>
                      <a:r>
                        <a:rPr lang="en-US" sz="1200" kern="1200" dirty="0">
                          <a:solidFill>
                            <a:schemeClr val="tx1"/>
                          </a:solidFill>
                          <a:latin typeface="+mn-lt"/>
                          <a:ea typeface="+mn-ea"/>
                          <a:cs typeface="+mn-cs"/>
                        </a:rPr>
                        <a:t>Configuring Basic EIGRP with IPv4</a:t>
                      </a:r>
                    </a:p>
                  </a:txBody>
                  <a:tcPr/>
                </a:tc>
                <a:tc>
                  <a:txBody>
                    <a:bodyPr/>
                    <a:lstStyle/>
                    <a:p>
                      <a:r>
                        <a:rPr lang="en-US" sz="1200" dirty="0">
                          <a:solidFill>
                            <a:schemeClr val="tx1"/>
                          </a:solidFill>
                        </a:rPr>
                        <a:t>Recommended</a:t>
                      </a:r>
                    </a:p>
                  </a:txBody>
                  <a:tcPr/>
                </a:tc>
                <a:extLst>
                  <a:ext uri="{0D108BD9-81ED-4DB2-BD59-A6C34878D82A}">
                    <a16:rowId xmlns:a16="http://schemas.microsoft.com/office/drawing/2014/main" val="10004"/>
                  </a:ext>
                </a:extLst>
              </a:tr>
              <a:tr h="331711">
                <a:tc>
                  <a:txBody>
                    <a:bodyPr/>
                    <a:lstStyle/>
                    <a:p>
                      <a:pPr algn="ctr"/>
                      <a:r>
                        <a:rPr lang="en-US" sz="1200" dirty="0">
                          <a:solidFill>
                            <a:schemeClr val="tx1"/>
                          </a:solidFill>
                        </a:rPr>
                        <a:t>6.2.2.5</a:t>
                      </a:r>
                    </a:p>
                  </a:txBody>
                  <a:tcPr/>
                </a:tc>
                <a:tc>
                  <a:txBody>
                    <a:bodyPr/>
                    <a:lstStyle/>
                    <a:p>
                      <a:pPr algn="ctr"/>
                      <a:r>
                        <a:rPr lang="en-US" sz="1200" dirty="0">
                          <a:solidFill>
                            <a:schemeClr val="tx1"/>
                          </a:solidFill>
                        </a:rPr>
                        <a:t>Lab</a:t>
                      </a:r>
                    </a:p>
                  </a:txBody>
                  <a:tcPr/>
                </a:tc>
                <a:tc>
                  <a:txBody>
                    <a:bodyPr/>
                    <a:lstStyle/>
                    <a:p>
                      <a:pPr marL="0" algn="l" defTabSz="914400" rtl="0" eaLnBrk="1" latinLnBrk="0" hangingPunct="1"/>
                      <a:r>
                        <a:rPr lang="en-US" sz="1200" kern="1200" dirty="0">
                          <a:solidFill>
                            <a:schemeClr val="tx1"/>
                          </a:solidFill>
                          <a:latin typeface="+mn-lt"/>
                          <a:ea typeface="+mn-ea"/>
                          <a:cs typeface="+mn-cs"/>
                        </a:rPr>
                        <a:t>Configuring Basic EIGRP with IPv4</a:t>
                      </a:r>
                    </a:p>
                  </a:txBody>
                  <a:tcPr/>
                </a:tc>
                <a:tc>
                  <a:txBody>
                    <a:bodyPr/>
                    <a:lstStyle/>
                    <a:p>
                      <a:r>
                        <a:rPr lang="en-US" sz="1200" dirty="0">
                          <a:solidFill>
                            <a:schemeClr val="tx1"/>
                          </a:solidFill>
                        </a:rPr>
                        <a:t>Optional</a:t>
                      </a:r>
                    </a:p>
                  </a:txBody>
                  <a:tcPr/>
                </a:tc>
                <a:extLst>
                  <a:ext uri="{0D108BD9-81ED-4DB2-BD59-A6C34878D82A}">
                    <a16:rowId xmlns:a16="http://schemas.microsoft.com/office/drawing/2014/main" val="10005"/>
                  </a:ext>
                </a:extLst>
              </a:tr>
              <a:tr h="284173">
                <a:tc>
                  <a:txBody>
                    <a:bodyPr/>
                    <a:lstStyle/>
                    <a:p>
                      <a:pPr algn="ctr"/>
                      <a:r>
                        <a:rPr lang="en-US" sz="1200" dirty="0">
                          <a:solidFill>
                            <a:schemeClr val="tx1"/>
                          </a:solidFill>
                        </a:rPr>
                        <a:t>6.3.1.4</a:t>
                      </a:r>
                    </a:p>
                  </a:txBody>
                  <a:tcPr/>
                </a:tc>
                <a:tc>
                  <a:txBody>
                    <a:bodyPr/>
                    <a:lstStyle/>
                    <a:p>
                      <a:pPr algn="ctr"/>
                      <a:r>
                        <a:rPr lang="en-US" sz="1200" dirty="0">
                          <a:solidFill>
                            <a:schemeClr val="tx1"/>
                          </a:solidFill>
                        </a:rPr>
                        <a:t>Activity</a:t>
                      </a:r>
                    </a:p>
                  </a:txBody>
                  <a:tcPr/>
                </a:tc>
                <a:tc>
                  <a:txBody>
                    <a:bodyPr/>
                    <a:lstStyle/>
                    <a:p>
                      <a:r>
                        <a:rPr lang="en-US" sz="1200" dirty="0">
                          <a:solidFill>
                            <a:schemeClr val="tx1"/>
                          </a:solidFill>
                        </a:rPr>
                        <a:t>Identify</a:t>
                      </a:r>
                      <a:r>
                        <a:rPr lang="en-US" sz="1200" baseline="0" dirty="0">
                          <a:solidFill>
                            <a:schemeClr val="tx1"/>
                          </a:solidFill>
                        </a:rPr>
                        <a:t> the Steps in Establishing EIGRP Neighbor Adjacencies</a:t>
                      </a:r>
                      <a:endParaRPr lang="en-US" sz="1200" dirty="0">
                        <a:solidFill>
                          <a:schemeClr val="tx1"/>
                        </a:solidFill>
                      </a:endParaRPr>
                    </a:p>
                  </a:txBody>
                  <a:tcPr/>
                </a:tc>
                <a:tc>
                  <a:txBody>
                    <a:bodyPr/>
                    <a:lstStyle/>
                    <a:p>
                      <a:r>
                        <a:rPr lang="en-US" sz="1200" dirty="0">
                          <a:solidFill>
                            <a:schemeClr val="tx1"/>
                          </a:solidFill>
                        </a:rPr>
                        <a:t>-</a:t>
                      </a:r>
                    </a:p>
                  </a:txBody>
                  <a:tcPr/>
                </a:tc>
                <a:extLst>
                  <a:ext uri="{0D108BD9-81ED-4DB2-BD59-A6C34878D82A}">
                    <a16:rowId xmlns:a16="http://schemas.microsoft.com/office/drawing/2014/main" val="10006"/>
                  </a:ext>
                </a:extLst>
              </a:tr>
              <a:tr h="331711">
                <a:tc>
                  <a:txBody>
                    <a:bodyPr/>
                    <a:lstStyle/>
                    <a:p>
                      <a:pPr algn="ctr"/>
                      <a:r>
                        <a:rPr lang="en-US" sz="1200" dirty="0">
                          <a:solidFill>
                            <a:schemeClr val="tx1"/>
                          </a:solidFill>
                        </a:rPr>
                        <a:t>6.3.2.7</a:t>
                      </a:r>
                    </a:p>
                  </a:txBody>
                  <a:tcPr/>
                </a:tc>
                <a:tc>
                  <a:txBody>
                    <a:bodyPr/>
                    <a:lstStyle/>
                    <a:p>
                      <a:pPr algn="ctr"/>
                      <a:r>
                        <a:rPr lang="en-US" sz="1200" baseline="0" dirty="0">
                          <a:solidFill>
                            <a:schemeClr val="tx1"/>
                          </a:solidFill>
                        </a:rPr>
                        <a:t>Activity</a:t>
                      </a:r>
                      <a:endParaRPr lang="en-US" sz="1200" dirty="0">
                        <a:solidFill>
                          <a:schemeClr val="tx1"/>
                        </a:solidFill>
                      </a:endParaRPr>
                    </a:p>
                  </a:txBody>
                  <a:tcPr/>
                </a:tc>
                <a:tc>
                  <a:txBody>
                    <a:bodyPr/>
                    <a:lstStyle/>
                    <a:p>
                      <a:r>
                        <a:rPr lang="en-US" sz="1200" dirty="0">
                          <a:solidFill>
                            <a:schemeClr val="tx1"/>
                          </a:solidFill>
                        </a:rPr>
                        <a:t>Calculate the EIGR</a:t>
                      </a:r>
                      <a:r>
                        <a:rPr lang="en-US" sz="1200" baseline="0" dirty="0">
                          <a:solidFill>
                            <a:schemeClr val="tx1"/>
                          </a:solidFill>
                        </a:rPr>
                        <a:t>P Metric</a:t>
                      </a:r>
                      <a:endParaRPr lang="en-US" sz="1200" dirty="0">
                        <a:solidFill>
                          <a:schemeClr val="tx1"/>
                        </a:solidFill>
                      </a:endParaRPr>
                    </a:p>
                  </a:txBody>
                  <a:tcPr/>
                </a:tc>
                <a:tc>
                  <a:txBody>
                    <a:bodyPr/>
                    <a:lstStyle/>
                    <a:p>
                      <a:r>
                        <a:rPr lang="en-US" sz="1200" dirty="0">
                          <a:solidFill>
                            <a:schemeClr val="tx1"/>
                          </a:solidFill>
                        </a:rPr>
                        <a:t>-</a:t>
                      </a:r>
                    </a:p>
                  </a:txBody>
                  <a:tcPr/>
                </a:tc>
                <a:extLst>
                  <a:ext uri="{0D108BD9-81ED-4DB2-BD59-A6C34878D82A}">
                    <a16:rowId xmlns:a16="http://schemas.microsoft.com/office/drawing/2014/main" val="10007"/>
                  </a:ext>
                </a:extLst>
              </a:tr>
              <a:tr h="331711">
                <a:tc>
                  <a:txBody>
                    <a:bodyPr/>
                    <a:lstStyle/>
                    <a:p>
                      <a:pPr algn="ctr"/>
                      <a:r>
                        <a:rPr lang="en-US" sz="1200" dirty="0">
                          <a:solidFill>
                            <a:schemeClr val="tx1"/>
                          </a:solidFill>
                        </a:rPr>
                        <a:t>6.3.3.8</a:t>
                      </a:r>
                    </a:p>
                  </a:txBody>
                  <a:tcPr/>
                </a:tc>
                <a:tc>
                  <a:txBody>
                    <a:bodyPr/>
                    <a:lstStyle/>
                    <a:p>
                      <a:pPr algn="ctr"/>
                      <a:r>
                        <a:rPr lang="en-US" sz="1200" baseline="0" dirty="0">
                          <a:solidFill>
                            <a:schemeClr val="tx1"/>
                          </a:solidFill>
                        </a:rPr>
                        <a:t>Activity</a:t>
                      </a:r>
                      <a:endParaRPr lang="en-US" sz="1200" dirty="0">
                        <a:solidFill>
                          <a:schemeClr val="tx1"/>
                        </a:solidFill>
                      </a:endParaRPr>
                    </a:p>
                  </a:txBody>
                  <a:tcPr/>
                </a:tc>
                <a:tc>
                  <a:txBody>
                    <a:bodyPr/>
                    <a:lstStyle/>
                    <a:p>
                      <a:r>
                        <a:rPr lang="en-US" sz="1200" dirty="0">
                          <a:solidFill>
                            <a:schemeClr val="tx1"/>
                          </a:solidFill>
                        </a:rPr>
                        <a:t>Determine the Feasible Successor</a:t>
                      </a:r>
                    </a:p>
                  </a:txBody>
                  <a:tcPr/>
                </a:tc>
                <a:tc>
                  <a:txBody>
                    <a:bodyPr/>
                    <a:lstStyle/>
                    <a:p>
                      <a:r>
                        <a:rPr lang="en-US" sz="1200" dirty="0">
                          <a:solidFill>
                            <a:schemeClr val="tx1"/>
                          </a:solidFill>
                        </a:rPr>
                        <a:t>-</a:t>
                      </a:r>
                    </a:p>
                  </a:txBody>
                  <a:tcPr/>
                </a:tc>
                <a:extLst>
                  <a:ext uri="{0D108BD9-81ED-4DB2-BD59-A6C34878D82A}">
                    <a16:rowId xmlns:a16="http://schemas.microsoft.com/office/drawing/2014/main" val="10008"/>
                  </a:ext>
                </a:extLst>
              </a:tr>
              <a:tr h="331711">
                <a:tc>
                  <a:txBody>
                    <a:bodyPr/>
                    <a:lstStyle/>
                    <a:p>
                      <a:pPr algn="ctr"/>
                      <a:r>
                        <a:rPr lang="en-US" sz="1200" dirty="0">
                          <a:solidFill>
                            <a:schemeClr val="tx1"/>
                          </a:solidFill>
                        </a:rPr>
                        <a:t>6.3.4.4</a:t>
                      </a:r>
                    </a:p>
                  </a:txBody>
                  <a:tcPr/>
                </a:tc>
                <a:tc>
                  <a:txBody>
                    <a:bodyPr/>
                    <a:lstStyle/>
                    <a:p>
                      <a:pPr algn="ctr"/>
                      <a:r>
                        <a:rPr lang="en-US" sz="1200" dirty="0">
                          <a:solidFill>
                            <a:schemeClr val="tx1"/>
                          </a:solidFill>
                        </a:rPr>
                        <a:t>Packet</a:t>
                      </a:r>
                      <a:r>
                        <a:rPr lang="en-US" sz="1200" baseline="0" dirty="0">
                          <a:solidFill>
                            <a:schemeClr val="tx1"/>
                          </a:solidFill>
                        </a:rPr>
                        <a:t> Tracer</a:t>
                      </a:r>
                      <a:endParaRPr lang="en-US" sz="1200" dirty="0">
                        <a:solidFill>
                          <a:schemeClr val="tx1"/>
                        </a:solidFill>
                      </a:endParaRPr>
                    </a:p>
                  </a:txBody>
                  <a:tcPr/>
                </a:tc>
                <a:tc>
                  <a:txBody>
                    <a:bodyPr/>
                    <a:lstStyle/>
                    <a:p>
                      <a:r>
                        <a:rPr lang="en-US" sz="1200" dirty="0">
                          <a:solidFill>
                            <a:schemeClr val="tx1"/>
                          </a:solidFill>
                        </a:rPr>
                        <a:t>Investigating</a:t>
                      </a:r>
                      <a:r>
                        <a:rPr lang="en-US" sz="1200" baseline="0" dirty="0">
                          <a:solidFill>
                            <a:schemeClr val="tx1"/>
                          </a:solidFill>
                        </a:rPr>
                        <a:t> DUAL FSM</a:t>
                      </a:r>
                      <a:endParaRPr lang="en-US" sz="1200" dirty="0">
                        <a:solidFill>
                          <a:schemeClr val="tx1"/>
                        </a:solidFill>
                      </a:endParaRPr>
                    </a:p>
                  </a:txBody>
                  <a:tcPr/>
                </a:tc>
                <a:tc>
                  <a:txBody>
                    <a:bodyPr/>
                    <a:lstStyle/>
                    <a:p>
                      <a:r>
                        <a:rPr lang="en-US" sz="1200" dirty="0">
                          <a:solidFill>
                            <a:schemeClr val="tx1"/>
                          </a:solidFill>
                        </a:rPr>
                        <a:t>Optional</a:t>
                      </a:r>
                    </a:p>
                  </a:txBody>
                  <a:tcPr/>
                </a:tc>
                <a:extLst>
                  <a:ext uri="{0D108BD9-81ED-4DB2-BD59-A6C34878D82A}">
                    <a16:rowId xmlns:a16="http://schemas.microsoft.com/office/drawing/2014/main" val="10009"/>
                  </a:ext>
                </a:extLst>
              </a:tr>
            </a:tbl>
          </a:graphicData>
        </a:graphic>
      </p:graphicFrame>
      <p:sp>
        <p:nvSpPr>
          <p:cNvPr id="3" name="Rectangle 2"/>
          <p:cNvSpPr/>
          <p:nvPr/>
        </p:nvSpPr>
        <p:spPr>
          <a:xfrm>
            <a:off x="436992" y="6250858"/>
            <a:ext cx="7801218" cy="394173"/>
          </a:xfrm>
          <a:prstGeom prst="rect">
            <a:avLst/>
          </a:prstGeom>
        </p:spPr>
        <p:txBody>
          <a:bodyPr wrap="square">
            <a:normAutofit fontScale="70000" lnSpcReduction="20000"/>
          </a:bodyPr>
          <a:lstStyle/>
          <a:p>
            <a:pPr marL="0" indent="0" algn="l" eaLnBrk="1" hangingPunct="1">
              <a:spcBef>
                <a:spcPct val="30000"/>
              </a:spcBef>
              <a:buNone/>
            </a:pPr>
            <a:r>
              <a:rPr lang="en-US" smtClean="0"/>
              <a:t>The password used in the Packet Tracer activities in this chapter is: PT_ccna5</a:t>
            </a:r>
            <a:endParaRPr lang="en-US" dirty="0">
              <a:solidFill>
                <a:srgbClr val="00B0F0"/>
              </a:solidFill>
            </a:endParaRPr>
          </a:p>
        </p:txBody>
      </p:sp>
    </p:spTree>
    <p:extLst>
      <p:ext uri="{BB962C8B-B14F-4D97-AF65-F5344CB8AC3E}">
        <p14:creationId xmlns:p14="http://schemas.microsoft.com/office/powerpoint/2010/main" val="3307004754"/>
      </p:ext>
    </p:extLst>
  </p:cSld>
  <p:clrMapOvr>
    <a:masterClrMapping/>
  </p:clrMapOvr>
  <p:transition>
    <p:wipe dir="r"/>
  </p:transition>
</p:sld>
</file>

<file path=ppt/slides/slide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146" name="Rectangle 33"/>
          <p:cNvSpPr>
            <a:spLocks noGrp="1" noChangeArrowheads="1"/>
          </p:cNvSpPr>
          <p:nvPr>
            <p:ph type="title" idx="4294967295"/>
          </p:nvPr>
        </p:nvSpPr>
        <p:spPr>
          <a:xfrm>
            <a:off x="504435" y="178963"/>
            <a:ext cx="8145462" cy="838200"/>
          </a:xfrm>
        </p:spPr>
        <p:txBody>
          <a:bodyPr>
            <a:normAutofit/>
          </a:bodyPr>
          <a:lstStyle/>
          <a:p>
            <a:pPr eaLnBrk="1" hangingPunct="1"/>
            <a:r>
              <a:rPr lang="en-US" smtClean="0"/>
              <a:t>Chapter 6: Activities (cont.)</a:t>
            </a:r>
            <a:endParaRPr lang="en-US" dirty="0"/>
          </a:p>
        </p:txBody>
      </p:sp>
      <p:sp>
        <p:nvSpPr>
          <p:cNvPr id="6147" name="Rectangle 34"/>
          <p:cNvSpPr>
            <a:spLocks noGrp="1" noChangeArrowheads="1"/>
          </p:cNvSpPr>
          <p:nvPr>
            <p:ph type="body" idx="4294967295"/>
          </p:nvPr>
        </p:nvSpPr>
        <p:spPr>
          <a:xfrm>
            <a:off x="497150" y="1017163"/>
            <a:ext cx="7940675" cy="406523"/>
          </a:xfrm>
        </p:spPr>
        <p:txBody>
          <a:bodyPr>
            <a:normAutofit/>
          </a:bodyPr>
          <a:lstStyle/>
          <a:p>
            <a:pPr marL="0" indent="0" eaLnBrk="1" hangingPunct="1">
              <a:spcBef>
                <a:spcPct val="30000"/>
              </a:spcBef>
              <a:buNone/>
            </a:pPr>
            <a:r>
              <a:rPr lang="en-US" sz="2000" smtClean="0"/>
              <a:t>What activities are associated with this chapter?</a:t>
            </a:r>
          </a:p>
          <a:p>
            <a:pPr marL="0" indent="0" eaLnBrk="1" hangingPunct="1">
              <a:spcBef>
                <a:spcPct val="30000"/>
              </a:spcBef>
              <a:buNone/>
            </a:pPr>
            <a:endParaRPr lang="en-US" sz="2000" smtClean="0"/>
          </a:p>
          <a:p>
            <a:pPr marL="0" indent="0" eaLnBrk="1" hangingPunct="1">
              <a:spcBef>
                <a:spcPct val="30000"/>
              </a:spcBef>
              <a:buNone/>
            </a:pPr>
            <a:endParaRPr lang="en-US" sz="2000" smtClean="0"/>
          </a:p>
          <a:p>
            <a:pPr marL="119063" indent="0" eaLnBrk="1" hangingPunct="1">
              <a:spcBef>
                <a:spcPct val="30000"/>
              </a:spcBef>
              <a:buNone/>
            </a:pPr>
            <a:endParaRPr lang="en-US" sz="2000" dirty="0"/>
          </a:p>
        </p:txBody>
      </p:sp>
      <p:graphicFrame>
        <p:nvGraphicFramePr>
          <p:cNvPr id="2" name="Table 1"/>
          <p:cNvGraphicFramePr>
            <a:graphicFrameLocks noGrp="1"/>
          </p:cNvGraphicFramePr>
          <p:nvPr>
            <p:extLst>
              <p:ext uri="{D42A27DB-BD31-4B8C-83A1-F6EECF244321}">
                <p14:modId xmlns:p14="http://schemas.microsoft.com/office/powerpoint/2010/main" val="3861070815"/>
              </p:ext>
            </p:extLst>
          </p:nvPr>
        </p:nvGraphicFramePr>
        <p:xfrm>
          <a:off x="497149" y="1423682"/>
          <a:ext cx="8294424" cy="2791321"/>
        </p:xfrm>
        <a:graphic>
          <a:graphicData uri="http://schemas.openxmlformats.org/drawingml/2006/table">
            <a:tbl>
              <a:tblPr firstRow="1" bandRow="1">
                <a:tableStyleId>{5C22544A-7EE6-4342-B048-85BDC9FD1C3A}</a:tableStyleId>
              </a:tblPr>
              <a:tblGrid>
                <a:gridCol w="692267">
                  <a:extLst>
                    <a:ext uri="{9D8B030D-6E8A-4147-A177-3AD203B41FA5}">
                      <a16:colId xmlns:a16="http://schemas.microsoft.com/office/drawing/2014/main" val="20000"/>
                    </a:ext>
                  </a:extLst>
                </a:gridCol>
                <a:gridCol w="1361279">
                  <a:extLst>
                    <a:ext uri="{9D8B030D-6E8A-4147-A177-3AD203B41FA5}">
                      <a16:colId xmlns:a16="http://schemas.microsoft.com/office/drawing/2014/main" val="20001"/>
                    </a:ext>
                  </a:extLst>
                </a:gridCol>
                <a:gridCol w="4263991">
                  <a:extLst>
                    <a:ext uri="{9D8B030D-6E8A-4147-A177-3AD203B41FA5}">
                      <a16:colId xmlns:a16="http://schemas.microsoft.com/office/drawing/2014/main" val="20002"/>
                    </a:ext>
                  </a:extLst>
                </a:gridCol>
                <a:gridCol w="1976887">
                  <a:extLst>
                    <a:ext uri="{9D8B030D-6E8A-4147-A177-3AD203B41FA5}">
                      <a16:colId xmlns:a16="http://schemas.microsoft.com/office/drawing/2014/main" val="2838169850"/>
                    </a:ext>
                  </a:extLst>
                </a:gridCol>
              </a:tblGrid>
              <a:tr h="469344">
                <a:tc>
                  <a:txBody>
                    <a:bodyPr/>
                    <a:lstStyle/>
                    <a:p>
                      <a:pPr algn="ctr"/>
                      <a:r>
                        <a:rPr lang="en-US" sz="1200" dirty="0"/>
                        <a:t>Page #</a:t>
                      </a:r>
                    </a:p>
                  </a:txBody>
                  <a:tcPr anchor="ctr"/>
                </a:tc>
                <a:tc>
                  <a:txBody>
                    <a:bodyPr/>
                    <a:lstStyle/>
                    <a:p>
                      <a:pPr algn="ctr"/>
                      <a:r>
                        <a:rPr lang="en-US" sz="1200" dirty="0"/>
                        <a:t>Activity Type</a:t>
                      </a:r>
                    </a:p>
                  </a:txBody>
                  <a:tcPr anchor="ctr"/>
                </a:tc>
                <a:tc>
                  <a:txBody>
                    <a:bodyPr/>
                    <a:lstStyle/>
                    <a:p>
                      <a:pPr algn="ctr"/>
                      <a:r>
                        <a:rPr lang="en-US" sz="1200" dirty="0"/>
                        <a:t>Activity Name</a:t>
                      </a:r>
                    </a:p>
                  </a:txBody>
                  <a:tcPr anchor="ctr"/>
                </a:tc>
                <a:tc>
                  <a:txBody>
                    <a:bodyPr/>
                    <a:lstStyle/>
                    <a:p>
                      <a:pPr algn="ctr"/>
                      <a:r>
                        <a:rPr lang="en-US" sz="1200" dirty="0"/>
                        <a:t>Optional?</a:t>
                      </a:r>
                    </a:p>
                  </a:txBody>
                  <a:tcPr anchor="ctr"/>
                </a:tc>
                <a:extLst>
                  <a:ext uri="{0D108BD9-81ED-4DB2-BD59-A6C34878D82A}">
                    <a16:rowId xmlns:a16="http://schemas.microsoft.com/office/drawing/2014/main" val="10000"/>
                  </a:ext>
                </a:extLst>
              </a:tr>
              <a:tr h="331711">
                <a:tc>
                  <a:txBody>
                    <a:bodyPr/>
                    <a:lstStyle/>
                    <a:p>
                      <a:pPr algn="ctr"/>
                      <a:r>
                        <a:rPr lang="en-US" sz="1200" dirty="0">
                          <a:solidFill>
                            <a:schemeClr val="tx1"/>
                          </a:solidFill>
                        </a:rPr>
                        <a:t>6.4.1.4</a:t>
                      </a:r>
                    </a:p>
                  </a:txBody>
                  <a:tcPr/>
                </a:tc>
                <a:tc>
                  <a:txBody>
                    <a:bodyPr/>
                    <a:lstStyle/>
                    <a:p>
                      <a:pPr algn="ctr"/>
                      <a:r>
                        <a:rPr lang="en-US" sz="1200" dirty="0">
                          <a:solidFill>
                            <a:schemeClr val="tx1"/>
                          </a:solidFill>
                        </a:rPr>
                        <a:t>Activity</a:t>
                      </a:r>
                    </a:p>
                  </a:txBody>
                  <a:tcPr/>
                </a:tc>
                <a:tc>
                  <a:txBody>
                    <a:bodyPr/>
                    <a:lstStyle/>
                    <a:p>
                      <a:r>
                        <a:rPr lang="en-US" sz="1200" dirty="0">
                          <a:solidFill>
                            <a:schemeClr val="tx1"/>
                          </a:solidFill>
                        </a:rPr>
                        <a:t>Compare EIGRPv4 and EIGRPv6</a:t>
                      </a:r>
                    </a:p>
                  </a:txBody>
                  <a:tcPr/>
                </a:tc>
                <a:tc>
                  <a:txBody>
                    <a:bodyPr/>
                    <a:lstStyle/>
                    <a:p>
                      <a:r>
                        <a:rPr lang="en-US" sz="1200" dirty="0">
                          <a:solidFill>
                            <a:schemeClr val="tx1"/>
                          </a:solidFill>
                        </a:rPr>
                        <a:t>-</a:t>
                      </a:r>
                    </a:p>
                  </a:txBody>
                  <a:tcPr/>
                </a:tc>
                <a:extLst>
                  <a:ext uri="{0D108BD9-81ED-4DB2-BD59-A6C34878D82A}">
                    <a16:rowId xmlns:a16="http://schemas.microsoft.com/office/drawing/2014/main" val="10010"/>
                  </a:ext>
                </a:extLst>
              </a:tr>
              <a:tr h="331711">
                <a:tc>
                  <a:txBody>
                    <a:bodyPr/>
                    <a:lstStyle/>
                    <a:p>
                      <a:pPr algn="ctr"/>
                      <a:r>
                        <a:rPr lang="en-US" sz="1200" dirty="0">
                          <a:solidFill>
                            <a:schemeClr val="tx1"/>
                          </a:solidFill>
                        </a:rPr>
                        <a:t>6.4.2.2</a:t>
                      </a:r>
                    </a:p>
                  </a:txBody>
                  <a:tcPr/>
                </a:tc>
                <a:tc>
                  <a:txBody>
                    <a:bodyPr/>
                    <a:lstStyle/>
                    <a:p>
                      <a:pPr algn="ctr"/>
                      <a:r>
                        <a:rPr kumimoji="0" lang="en-US" sz="1200" b="0" i="0" u="none" strike="noStrike" kern="1200" cap="none" spc="0" normalizeH="0" baseline="0" noProof="0">
                          <a:ln>
                            <a:noFill/>
                          </a:ln>
                          <a:solidFill>
                            <a:srgbClr val="000000"/>
                          </a:solidFill>
                          <a:effectLst/>
                          <a:uLnTx/>
                          <a:uFillTx/>
                          <a:latin typeface="Arial"/>
                          <a:ea typeface="+mn-ea"/>
                          <a:cs typeface="+mn-cs"/>
                        </a:rPr>
                        <a:t>Syntax Checker</a:t>
                      </a:r>
                      <a:endParaRPr lang="en-US" sz="1200" dirty="0">
                        <a:solidFill>
                          <a:schemeClr val="tx1"/>
                        </a:solidFill>
                      </a:endParaRPr>
                    </a:p>
                  </a:txBody>
                  <a:tcPr/>
                </a:tc>
                <a:tc>
                  <a:txBody>
                    <a:bodyPr/>
                    <a:lstStyle/>
                    <a:p>
                      <a:pPr marL="60325" indent="0" algn="l" defTabSz="914400" rtl="0" eaLnBrk="1" fontAlgn="t" latinLnBrk="0" hangingPunct="1"/>
                      <a:r>
                        <a:rPr lang="en-US" sz="1200" kern="1200" dirty="0">
                          <a:solidFill>
                            <a:schemeClr val="tx1"/>
                          </a:solidFill>
                          <a:latin typeface="+mn-lt"/>
                          <a:ea typeface="+mn-ea"/>
                          <a:cs typeface="+mn-cs"/>
                        </a:rPr>
                        <a:t>Configuring IPv6 Link-local Address</a:t>
                      </a:r>
                    </a:p>
                  </a:txBody>
                  <a:tcPr marL="28575" marR="28575" marT="0" marB="0" anchor="ctr"/>
                </a:tc>
                <a:tc>
                  <a:txBody>
                    <a:bodyPr/>
                    <a:lstStyle/>
                    <a:p>
                      <a:r>
                        <a:rPr lang="en-US" sz="1200" dirty="0">
                          <a:solidFill>
                            <a:schemeClr val="tx1"/>
                          </a:solidFill>
                        </a:rPr>
                        <a:t>-</a:t>
                      </a:r>
                    </a:p>
                  </a:txBody>
                  <a:tcPr/>
                </a:tc>
                <a:extLst>
                  <a:ext uri="{0D108BD9-81ED-4DB2-BD59-A6C34878D82A}">
                    <a16:rowId xmlns:a16="http://schemas.microsoft.com/office/drawing/2014/main" val="379632464"/>
                  </a:ext>
                </a:extLst>
              </a:tr>
              <a:tr h="331711">
                <a:tc>
                  <a:txBody>
                    <a:bodyPr/>
                    <a:lstStyle/>
                    <a:p>
                      <a:pPr algn="ctr"/>
                      <a:r>
                        <a:rPr lang="en-US" sz="1200" dirty="0">
                          <a:solidFill>
                            <a:schemeClr val="tx1"/>
                          </a:solidFill>
                        </a:rPr>
                        <a:t>6.4.2.3</a:t>
                      </a:r>
                    </a:p>
                  </a:txBody>
                  <a:tcPr/>
                </a:tc>
                <a:tc>
                  <a:txBody>
                    <a:bodyPr/>
                    <a:lstStyle/>
                    <a:p>
                      <a:pPr algn="ctr"/>
                      <a:r>
                        <a:rPr kumimoji="0" lang="en-US" sz="1200" b="0" i="0" u="none" strike="noStrike" kern="1200" cap="none" spc="0" normalizeH="0" baseline="0" noProof="0">
                          <a:ln>
                            <a:noFill/>
                          </a:ln>
                          <a:solidFill>
                            <a:srgbClr val="000000"/>
                          </a:solidFill>
                          <a:effectLst/>
                          <a:uLnTx/>
                          <a:uFillTx/>
                          <a:latin typeface="Arial"/>
                          <a:ea typeface="+mn-ea"/>
                          <a:cs typeface="+mn-cs"/>
                        </a:rPr>
                        <a:t>Syntax Checker</a:t>
                      </a:r>
                      <a:endParaRPr lang="en-US" sz="1200" dirty="0">
                        <a:solidFill>
                          <a:schemeClr val="tx1"/>
                        </a:solidFill>
                      </a:endParaRPr>
                    </a:p>
                  </a:txBody>
                  <a:tcPr/>
                </a:tc>
                <a:tc>
                  <a:txBody>
                    <a:bodyPr/>
                    <a:lstStyle/>
                    <a:p>
                      <a:pPr marL="60325" indent="0" algn="l" defTabSz="914400" rtl="0" eaLnBrk="1" fontAlgn="t" latinLnBrk="0" hangingPunct="1"/>
                      <a:r>
                        <a:rPr lang="en-US" sz="1200" kern="1200" dirty="0">
                          <a:solidFill>
                            <a:schemeClr val="tx1"/>
                          </a:solidFill>
                          <a:latin typeface="+mn-lt"/>
                          <a:ea typeface="+mn-ea"/>
                          <a:cs typeface="+mn-cs"/>
                        </a:rPr>
                        <a:t>Configuring the EIGRP for IPv6 Routing Process</a:t>
                      </a:r>
                    </a:p>
                  </a:txBody>
                  <a:tcPr marL="28575" marR="28575" marT="0" marB="0" anchor="ctr"/>
                </a:tc>
                <a:tc>
                  <a:txBody>
                    <a:bodyPr/>
                    <a:lstStyle/>
                    <a:p>
                      <a:r>
                        <a:rPr lang="en-US" sz="1200" dirty="0">
                          <a:solidFill>
                            <a:schemeClr val="tx1"/>
                          </a:solidFill>
                        </a:rPr>
                        <a:t>-</a:t>
                      </a:r>
                    </a:p>
                  </a:txBody>
                  <a:tcPr/>
                </a:tc>
                <a:extLst>
                  <a:ext uri="{0D108BD9-81ED-4DB2-BD59-A6C34878D82A}">
                    <a16:rowId xmlns:a16="http://schemas.microsoft.com/office/drawing/2014/main" val="846349928"/>
                  </a:ext>
                </a:extLst>
              </a:tr>
              <a:tr h="331711">
                <a:tc>
                  <a:txBody>
                    <a:bodyPr/>
                    <a:lstStyle/>
                    <a:p>
                      <a:pPr algn="ctr"/>
                      <a:r>
                        <a:rPr lang="en-US" sz="1200" dirty="0">
                          <a:solidFill>
                            <a:schemeClr val="tx1"/>
                          </a:solidFill>
                        </a:rPr>
                        <a:t>6.4.2.4</a:t>
                      </a:r>
                    </a:p>
                  </a:txBody>
                  <a:tcPr/>
                </a:tc>
                <a:tc>
                  <a:txBody>
                    <a:bodyPr/>
                    <a:lstStyle/>
                    <a:p>
                      <a:pPr algn="ctr"/>
                      <a:r>
                        <a:rPr kumimoji="0" lang="en-US" sz="1200" b="0" i="0" u="none" strike="noStrike" kern="1200" cap="none" spc="0" normalizeH="0" baseline="0" noProof="0" dirty="0">
                          <a:ln>
                            <a:noFill/>
                          </a:ln>
                          <a:solidFill>
                            <a:srgbClr val="000000"/>
                          </a:solidFill>
                          <a:effectLst/>
                          <a:uLnTx/>
                          <a:uFillTx/>
                          <a:latin typeface="Arial"/>
                          <a:ea typeface="+mn-ea"/>
                          <a:cs typeface="+mn-cs"/>
                        </a:rPr>
                        <a:t>Syntax Checker</a:t>
                      </a:r>
                      <a:endParaRPr lang="en-US" sz="1200" dirty="0">
                        <a:solidFill>
                          <a:schemeClr val="tx1"/>
                        </a:solidFill>
                      </a:endParaRPr>
                    </a:p>
                  </a:txBody>
                  <a:tcPr/>
                </a:tc>
                <a:tc>
                  <a:txBody>
                    <a:bodyPr/>
                    <a:lstStyle/>
                    <a:p>
                      <a:pPr marL="60325" indent="0" algn="l" defTabSz="914400" rtl="0" eaLnBrk="1" fontAlgn="t" latinLnBrk="0" hangingPunct="1"/>
                      <a:r>
                        <a:rPr lang="en-US" sz="1200" kern="1200" dirty="0">
                          <a:solidFill>
                            <a:schemeClr val="tx1"/>
                          </a:solidFill>
                          <a:latin typeface="+mn-lt"/>
                          <a:ea typeface="+mn-ea"/>
                          <a:cs typeface="+mn-cs"/>
                        </a:rPr>
                        <a:t>Enable EIGRP for IPv6 on the Interface</a:t>
                      </a:r>
                    </a:p>
                  </a:txBody>
                  <a:tcPr marL="28575" marR="28575" marT="0" marB="0" anchor="ctr"/>
                </a:tc>
                <a:tc>
                  <a:txBody>
                    <a:bodyPr/>
                    <a:lstStyle/>
                    <a:p>
                      <a:r>
                        <a:rPr lang="en-US" sz="1200" dirty="0">
                          <a:solidFill>
                            <a:schemeClr val="tx1"/>
                          </a:solidFill>
                        </a:rPr>
                        <a:t>-</a:t>
                      </a:r>
                    </a:p>
                  </a:txBody>
                  <a:tcPr/>
                </a:tc>
                <a:extLst>
                  <a:ext uri="{0D108BD9-81ED-4DB2-BD59-A6C34878D82A}">
                    <a16:rowId xmlns:a16="http://schemas.microsoft.com/office/drawing/2014/main" val="224034995"/>
                  </a:ext>
                </a:extLst>
              </a:tr>
              <a:tr h="331711">
                <a:tc>
                  <a:txBody>
                    <a:bodyPr/>
                    <a:lstStyle/>
                    <a:p>
                      <a:pPr algn="ctr"/>
                      <a:r>
                        <a:rPr lang="en-US" sz="1200" dirty="0">
                          <a:solidFill>
                            <a:schemeClr val="tx1"/>
                          </a:solidFill>
                        </a:rPr>
                        <a:t>6.4.3.4</a:t>
                      </a:r>
                    </a:p>
                  </a:txBody>
                  <a:tcPr/>
                </a:tc>
                <a:tc>
                  <a:txBody>
                    <a:bodyPr/>
                    <a:lstStyle/>
                    <a:p>
                      <a:pPr algn="ctr"/>
                      <a:r>
                        <a:rPr lang="en-US" sz="1200" dirty="0">
                          <a:solidFill>
                            <a:schemeClr val="tx1"/>
                          </a:solidFill>
                        </a:rPr>
                        <a:t>Packet Tracer</a:t>
                      </a:r>
                    </a:p>
                  </a:txBody>
                  <a:tcPr/>
                </a:tc>
                <a:tc>
                  <a:txBody>
                    <a:bodyPr/>
                    <a:lstStyle/>
                    <a:p>
                      <a:r>
                        <a:rPr lang="en-US" sz="1200" dirty="0">
                          <a:solidFill>
                            <a:schemeClr val="tx1"/>
                          </a:solidFill>
                        </a:rPr>
                        <a:t>Configuring</a:t>
                      </a:r>
                      <a:r>
                        <a:rPr lang="en-US" sz="1200" baseline="0" dirty="0">
                          <a:solidFill>
                            <a:schemeClr val="tx1"/>
                          </a:solidFill>
                        </a:rPr>
                        <a:t> Basic EIGRP with IPv6</a:t>
                      </a:r>
                      <a:endParaRPr lang="en-US" sz="1200" dirty="0">
                        <a:solidFill>
                          <a:schemeClr val="tx1"/>
                        </a:solidFill>
                      </a:endParaRPr>
                    </a:p>
                  </a:txBody>
                  <a:tcPr/>
                </a:tc>
                <a:tc>
                  <a:txBody>
                    <a:bodyPr/>
                    <a:lstStyle/>
                    <a:p>
                      <a:r>
                        <a:rPr lang="en-US" sz="1200" dirty="0">
                          <a:solidFill>
                            <a:schemeClr val="tx1"/>
                          </a:solidFill>
                        </a:rPr>
                        <a:t>Recommended</a:t>
                      </a:r>
                    </a:p>
                  </a:txBody>
                  <a:tcPr/>
                </a:tc>
                <a:extLst>
                  <a:ext uri="{0D108BD9-81ED-4DB2-BD59-A6C34878D82A}">
                    <a16:rowId xmlns:a16="http://schemas.microsoft.com/office/drawing/2014/main" val="10011"/>
                  </a:ext>
                </a:extLst>
              </a:tr>
              <a:tr h="331711">
                <a:tc>
                  <a:txBody>
                    <a:bodyPr/>
                    <a:lstStyle/>
                    <a:p>
                      <a:pPr algn="ctr"/>
                      <a:r>
                        <a:rPr lang="en-US" sz="1200" dirty="0">
                          <a:solidFill>
                            <a:schemeClr val="tx1"/>
                          </a:solidFill>
                        </a:rPr>
                        <a:t>6.4.3.5</a:t>
                      </a:r>
                    </a:p>
                  </a:txBody>
                  <a:tcPr/>
                </a:tc>
                <a:tc>
                  <a:txBody>
                    <a:bodyPr/>
                    <a:lstStyle/>
                    <a:p>
                      <a:pPr algn="ctr"/>
                      <a:r>
                        <a:rPr lang="en-US" sz="1200" dirty="0">
                          <a:solidFill>
                            <a:schemeClr val="tx1"/>
                          </a:solidFill>
                        </a:rPr>
                        <a:t>Lab</a:t>
                      </a:r>
                    </a:p>
                  </a:txBody>
                  <a:tcPr/>
                </a:tc>
                <a:tc>
                  <a:txBody>
                    <a:bodyPr/>
                    <a:lstStyle/>
                    <a:p>
                      <a:r>
                        <a:rPr lang="en-US" sz="1200" dirty="0">
                          <a:solidFill>
                            <a:schemeClr val="tx1"/>
                          </a:solidFill>
                        </a:rPr>
                        <a:t>Configuring Basic</a:t>
                      </a:r>
                      <a:r>
                        <a:rPr lang="en-US" sz="1200" baseline="0" dirty="0">
                          <a:solidFill>
                            <a:schemeClr val="tx1"/>
                          </a:solidFill>
                        </a:rPr>
                        <a:t> EIGRP with IPv6</a:t>
                      </a:r>
                      <a:endParaRPr lang="en-US" sz="1200" dirty="0">
                        <a:solidFill>
                          <a:schemeClr val="tx1"/>
                        </a:solidFill>
                      </a:endParaRPr>
                    </a:p>
                  </a:txBody>
                  <a:tcPr/>
                </a:tc>
                <a:tc>
                  <a:txBody>
                    <a:bodyPr/>
                    <a:lstStyle/>
                    <a:p>
                      <a:r>
                        <a:rPr lang="en-US" sz="1200" dirty="0">
                          <a:solidFill>
                            <a:schemeClr val="tx1"/>
                          </a:solidFill>
                        </a:rPr>
                        <a:t>Optional</a:t>
                      </a:r>
                    </a:p>
                  </a:txBody>
                  <a:tcPr/>
                </a:tc>
                <a:extLst>
                  <a:ext uri="{0D108BD9-81ED-4DB2-BD59-A6C34878D82A}">
                    <a16:rowId xmlns:a16="http://schemas.microsoft.com/office/drawing/2014/main" val="10012"/>
                  </a:ext>
                </a:extLst>
              </a:tr>
              <a:tr h="331711">
                <a:tc>
                  <a:txBody>
                    <a:bodyPr/>
                    <a:lstStyle/>
                    <a:p>
                      <a:pPr algn="ctr"/>
                      <a:r>
                        <a:rPr lang="en-US" sz="1200" dirty="0">
                          <a:solidFill>
                            <a:schemeClr val="tx1"/>
                          </a:solidFill>
                        </a:rPr>
                        <a:t>6.5.1.1</a:t>
                      </a:r>
                    </a:p>
                  </a:txBody>
                  <a:tcPr/>
                </a:tc>
                <a:tc>
                  <a:txBody>
                    <a:bodyPr/>
                    <a:lstStyle/>
                    <a:p>
                      <a:pPr algn="ctr"/>
                      <a:r>
                        <a:rPr lang="en-US" sz="1200" dirty="0">
                          <a:solidFill>
                            <a:schemeClr val="tx1"/>
                          </a:solidFill>
                        </a:rPr>
                        <a:t>Class Activity</a:t>
                      </a:r>
                    </a:p>
                  </a:txBody>
                  <a:tcPr/>
                </a:tc>
                <a:tc>
                  <a:txBody>
                    <a:bodyPr/>
                    <a:lstStyle/>
                    <a:p>
                      <a:r>
                        <a:rPr lang="en-US" sz="1200" dirty="0">
                          <a:solidFill>
                            <a:schemeClr val="tx1"/>
                          </a:solidFill>
                        </a:rPr>
                        <a:t>Portfolio RIP and EIGRP</a:t>
                      </a:r>
                    </a:p>
                  </a:txBody>
                  <a:tcPr/>
                </a:tc>
                <a:tc>
                  <a:txBody>
                    <a:bodyPr/>
                    <a:lstStyle/>
                    <a:p>
                      <a:r>
                        <a:rPr lang="en-US" sz="1200" dirty="0">
                          <a:solidFill>
                            <a:schemeClr val="tx1"/>
                          </a:solidFill>
                        </a:rPr>
                        <a:t>Optional</a:t>
                      </a:r>
                    </a:p>
                  </a:txBody>
                  <a:tcPr/>
                </a:tc>
                <a:extLst>
                  <a:ext uri="{0D108BD9-81ED-4DB2-BD59-A6C34878D82A}">
                    <a16:rowId xmlns:a16="http://schemas.microsoft.com/office/drawing/2014/main" val="10013"/>
                  </a:ext>
                </a:extLst>
              </a:tr>
            </a:tbl>
          </a:graphicData>
        </a:graphic>
      </p:graphicFrame>
      <p:sp>
        <p:nvSpPr>
          <p:cNvPr id="6" name="Rectangle 5"/>
          <p:cNvSpPr/>
          <p:nvPr/>
        </p:nvSpPr>
        <p:spPr>
          <a:xfrm>
            <a:off x="436992" y="6250858"/>
            <a:ext cx="7801218" cy="394173"/>
          </a:xfrm>
          <a:prstGeom prst="rect">
            <a:avLst/>
          </a:prstGeom>
        </p:spPr>
        <p:txBody>
          <a:bodyPr wrap="square">
            <a:normAutofit fontScale="70000" lnSpcReduction="20000"/>
          </a:bodyPr>
          <a:lstStyle/>
          <a:p>
            <a:pPr marL="0" indent="0" algn="l" eaLnBrk="1" hangingPunct="1">
              <a:spcBef>
                <a:spcPct val="30000"/>
              </a:spcBef>
              <a:buNone/>
            </a:pPr>
            <a:r>
              <a:rPr lang="en-US" smtClean="0"/>
              <a:t>The password used in the Packet Tracer activities in this chapter is: PT_ccna5</a:t>
            </a:r>
            <a:endParaRPr lang="en-US" dirty="0">
              <a:solidFill>
                <a:srgbClr val="00B0F0"/>
              </a:solidFill>
            </a:endParaRPr>
          </a:p>
        </p:txBody>
      </p:sp>
    </p:spTree>
    <p:extLst>
      <p:ext uri="{BB962C8B-B14F-4D97-AF65-F5344CB8AC3E}">
        <p14:creationId xmlns:p14="http://schemas.microsoft.com/office/powerpoint/2010/main" val="891651882"/>
      </p:ext>
    </p:extLst>
  </p:cSld>
  <p:clrMapOvr>
    <a:masterClrMapping/>
  </p:clrMapOvr>
  <p:transition>
    <p:wipe dir="r"/>
  </p:transition>
</p:sld>
</file>

<file path=ppt/slides/slide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7170" name="Rectangle 33"/>
          <p:cNvSpPr>
            <a:spLocks noGrp="1" noChangeArrowheads="1"/>
          </p:cNvSpPr>
          <p:nvPr>
            <p:ph type="title" idx="4294967295"/>
          </p:nvPr>
        </p:nvSpPr>
        <p:spPr>
          <a:xfrm>
            <a:off x="543719" y="334297"/>
            <a:ext cx="8145462" cy="838200"/>
          </a:xfrm>
        </p:spPr>
        <p:txBody>
          <a:bodyPr>
            <a:normAutofit/>
          </a:bodyPr>
          <a:lstStyle/>
          <a:p>
            <a:pPr eaLnBrk="1" hangingPunct="1"/>
            <a:r>
              <a:rPr lang="en-US" smtClean="0"/>
              <a:t>Chapter 6: Assessment</a:t>
            </a:r>
            <a:endParaRPr lang="en-US" dirty="0"/>
          </a:p>
        </p:txBody>
      </p:sp>
      <p:sp>
        <p:nvSpPr>
          <p:cNvPr id="7171" name="Rectangle 34"/>
          <p:cNvSpPr>
            <a:spLocks noGrp="1" noChangeArrowheads="1"/>
          </p:cNvSpPr>
          <p:nvPr>
            <p:ph type="body" idx="4294967295"/>
          </p:nvPr>
        </p:nvSpPr>
        <p:spPr>
          <a:xfrm>
            <a:off x="543719" y="1289050"/>
            <a:ext cx="7940675" cy="3571875"/>
          </a:xfrm>
        </p:spPr>
        <p:txBody>
          <a:bodyPr>
            <a:normAutofit/>
          </a:bodyPr>
          <a:lstStyle/>
          <a:p>
            <a:pPr eaLnBrk="1" hangingPunct="1">
              <a:spcBef>
                <a:spcPct val="30000"/>
              </a:spcBef>
            </a:pPr>
            <a:r>
              <a:rPr lang="en-US" sz="2000" smtClean="0"/>
              <a:t>Students should complete Chapter 6, “Assessment” after completing Chapter 6.</a:t>
            </a:r>
          </a:p>
          <a:p>
            <a:pPr eaLnBrk="1" hangingPunct="1">
              <a:spcBef>
                <a:spcPct val="30000"/>
              </a:spcBef>
            </a:pPr>
            <a:r>
              <a:rPr lang="en-US" sz="2000" smtClean="0"/>
              <a:t>Quizzes, labs, Packet Tracers and other activities can be used to informally assess student progress.</a:t>
            </a:r>
            <a:endParaRPr lang="en-US" sz="2000" dirty="0"/>
          </a:p>
        </p:txBody>
      </p:sp>
    </p:spTree>
    <p:extLst>
      <p:ext uri="{BB962C8B-B14F-4D97-AF65-F5344CB8AC3E}">
        <p14:creationId xmlns:p14="http://schemas.microsoft.com/office/powerpoint/2010/main" val="3303044919"/>
      </p:ext>
    </p:extLst>
  </p:cSld>
  <p:clrMapOvr>
    <a:masterClrMapping/>
  </p:clrMapOvr>
  <p:transition>
    <p:wipe dir="r"/>
  </p:transition>
</p:sld>
</file>

<file path=ppt/slides/slide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1266" name="Rectangle 34"/>
          <p:cNvSpPr>
            <a:spLocks noGrp="1" noChangeArrowheads="1"/>
          </p:cNvSpPr>
          <p:nvPr>
            <p:ph idx="1"/>
          </p:nvPr>
        </p:nvSpPr>
        <p:spPr>
          <a:xfrm>
            <a:off x="328857" y="1215411"/>
            <a:ext cx="8583650" cy="5194914"/>
          </a:xfrm>
        </p:spPr>
        <p:txBody>
          <a:bodyPr>
            <a:normAutofit fontScale="70000" lnSpcReduction="20000"/>
          </a:bodyPr>
          <a:lstStyle/>
          <a:p>
            <a:r>
              <a:rPr lang="en-US" smtClean="0"/>
              <a:t>Prior to teaching Chapter 6, the instructor should:</a:t>
            </a:r>
          </a:p>
          <a:p>
            <a:r>
              <a:rPr lang="en-US" smtClean="0"/>
              <a:t>Complete Chapter 6, “Assessment.”</a:t>
            </a:r>
          </a:p>
          <a:p>
            <a:r>
              <a:rPr lang="en-US" smtClean="0"/>
              <a:t>Ensure this chapter becomes as hand-on as possible.</a:t>
            </a:r>
          </a:p>
          <a:p>
            <a:r>
              <a:rPr lang="en-US" smtClean="0"/>
              <a:t>Review the classification of routing protocols – interior, exterior, distance vector and link state – where does EIGRP fit?</a:t>
            </a:r>
          </a:p>
          <a:p>
            <a:r>
              <a:rPr lang="en-US" smtClean="0"/>
              <a:t>Identify stress advantages of EIGRP as an advanced distance vector protocol:</a:t>
            </a:r>
          </a:p>
          <a:p>
            <a:r>
              <a:rPr lang="en-US" smtClean="0"/>
              <a:t>Triggered updates</a:t>
            </a:r>
          </a:p>
          <a:p>
            <a:r>
              <a:rPr lang="en-US" smtClean="0"/>
              <a:t>Bounded  updates</a:t>
            </a:r>
          </a:p>
          <a:p>
            <a:r>
              <a:rPr lang="en-US" smtClean="0"/>
              <a:t>Partial updates</a:t>
            </a:r>
          </a:p>
          <a:p>
            <a:r>
              <a:rPr lang="en-US" smtClean="0"/>
              <a:t>Backup routes – feasible successors</a:t>
            </a:r>
          </a:p>
          <a:p>
            <a:r>
              <a:rPr lang="en-US" smtClean="0"/>
              <a:t>Outline the EIGRP packet types – Hello, Update, Query, and Reply, focusing on Hello and Update.</a:t>
            </a:r>
          </a:p>
          <a:p>
            <a:r>
              <a:rPr lang="en-US" smtClean="0"/>
              <a:t>The reserved EIGRP multicast address for IPv4 is 224.0.0.10.</a:t>
            </a:r>
          </a:p>
          <a:p>
            <a:r>
              <a:rPr lang="en-US" smtClean="0"/>
              <a:t>The reserved EIGRP multicast address for IPv6 is FF02::A.</a:t>
            </a:r>
          </a:p>
          <a:p>
            <a:r>
              <a:rPr lang="en-US" smtClean="0"/>
              <a:t>Present the method used to compute the EIGRP metric emphasizing that bandwidth and delay are primary – other components set to 0.</a:t>
            </a:r>
          </a:p>
          <a:p>
            <a:endParaRPr lang="en-US" smtClean="0"/>
          </a:p>
          <a:p>
            <a:pPr lvl="2"/>
            <a:endParaRPr lang="en-US" dirty="0"/>
          </a:p>
        </p:txBody>
      </p:sp>
      <p:sp>
        <p:nvSpPr>
          <p:cNvPr id="4" name="Rectangle 33"/>
          <p:cNvSpPr txBox="1">
            <a:spLocks noChangeArrowheads="1"/>
          </p:cNvSpPr>
          <p:nvPr/>
        </p:nvSpPr>
        <p:spPr bwMode="auto">
          <a:xfrm>
            <a:off x="450851" y="373626"/>
            <a:ext cx="8145462" cy="737419"/>
          </a:xfrm>
          <a:prstGeom prst="rect">
            <a:avLst/>
          </a:prstGeom>
          <a:noFill/>
          <a:ln w="9525" algn="ctr">
            <a:noFill/>
            <a:miter lim="800000"/>
            <a:headEnd/>
            <a:tailEnd/>
          </a:ln>
        </p:spPr>
        <p:txBody>
          <a:bodyPr lIns="82124" tIns="41061" rIns="82124" bIns="41061" anchor="b">
            <a:normAutofit/>
          </a:bodyPr>
          <a:lstStyle/>
          <a:p>
            <a:pPr algn="l" defTabSz="814388">
              <a:lnSpc>
                <a:spcPct val="90000"/>
              </a:lnSpc>
              <a:defRPr/>
            </a:pPr>
            <a:r>
              <a:rPr lang="en-US" sz="3200" b="1" kern="0" smtClean="0">
                <a:solidFill>
                  <a:srgbClr val="708CA1"/>
                </a:solidFill>
                <a:latin typeface="+mj-lt"/>
                <a:ea typeface="+mj-ea"/>
                <a:cs typeface="+mj-cs"/>
              </a:rPr>
              <a:t>Chapter 6: Best Practices</a:t>
            </a:r>
            <a:endParaRPr lang="en-US" sz="3200" b="1" kern="0" dirty="0">
              <a:solidFill>
                <a:srgbClr val="708CA1"/>
              </a:solidFill>
              <a:latin typeface="+mj-lt"/>
              <a:ea typeface="+mj-ea"/>
              <a:cs typeface="+mj-cs"/>
            </a:endParaRPr>
          </a:p>
        </p:txBody>
      </p:sp>
    </p:spTree>
    <p:extLst>
      <p:ext uri="{BB962C8B-B14F-4D97-AF65-F5344CB8AC3E}">
        <p14:creationId xmlns:p14="http://schemas.microsoft.com/office/powerpoint/2010/main" val="2804945289"/>
      </p:ext>
    </p:extLst>
  </p:cSld>
  <p:clrMapOvr>
    <a:masterClrMapping/>
  </p:clrMapOvr>
  <p:transition>
    <p:wipe dir="r"/>
  </p:transition>
</p:sld>
</file>

<file path=ppt/slides/slide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1266" name="Rectangle 34"/>
          <p:cNvSpPr>
            <a:spLocks noGrp="1" noChangeArrowheads="1"/>
          </p:cNvSpPr>
          <p:nvPr>
            <p:ph idx="1"/>
          </p:nvPr>
        </p:nvSpPr>
        <p:spPr>
          <a:xfrm>
            <a:off x="213109" y="1076320"/>
            <a:ext cx="8733677" cy="5389587"/>
          </a:xfrm>
        </p:spPr>
        <p:txBody>
          <a:bodyPr>
            <a:normAutofit fontScale="70000" lnSpcReduction="20000"/>
          </a:bodyPr>
          <a:lstStyle/>
          <a:p>
            <a:r>
              <a:rPr lang="en-US" smtClean="0"/>
              <a:t>Explain DUAL as the convergence algorithm used by EIGRP.</a:t>
            </a:r>
          </a:p>
          <a:p>
            <a:r>
              <a:rPr lang="en-US" smtClean="0"/>
              <a:t>Highlight the three tables used by EIGRP:</a:t>
            </a:r>
          </a:p>
          <a:p>
            <a:r>
              <a:rPr lang="en-US" smtClean="0"/>
              <a:t>Neighbor (show ip eigrp neighbors)</a:t>
            </a:r>
          </a:p>
          <a:p>
            <a:r>
              <a:rPr lang="en-US" smtClean="0"/>
              <a:t>Topology (show ip eigrp topology)	</a:t>
            </a:r>
          </a:p>
          <a:p>
            <a:r>
              <a:rPr lang="en-US" smtClean="0"/>
              <a:t>Routing (show ip route)</a:t>
            </a:r>
          </a:p>
          <a:p>
            <a:r>
              <a:rPr lang="en-US" smtClean="0"/>
              <a:t>Emphasize the importance of the topology table entries</a:t>
            </a:r>
          </a:p>
          <a:p>
            <a:r>
              <a:rPr lang="en-US" smtClean="0"/>
              <a:t>Successor and Feasible Successor</a:t>
            </a:r>
          </a:p>
          <a:p>
            <a:r>
              <a:rPr lang="en-US" smtClean="0"/>
              <a:t>Passive and Active</a:t>
            </a:r>
          </a:p>
          <a:p>
            <a:r>
              <a:rPr lang="en-US" smtClean="0"/>
              <a:t>Explain FD, RD, and FC</a:t>
            </a:r>
          </a:p>
          <a:p>
            <a:r>
              <a:rPr lang="en-US" smtClean="0"/>
              <a:t>Demonstrate how to configure EIGRP for ipv4 </a:t>
            </a:r>
          </a:p>
          <a:p>
            <a:r>
              <a:rPr lang="en-US" smtClean="0"/>
              <a:t>Using the router eigrp autonomous-system command</a:t>
            </a:r>
          </a:p>
          <a:p>
            <a:r>
              <a:rPr lang="en-US" smtClean="0"/>
              <a:t>Verifying that directly connected networks and wildcard masks are configured</a:t>
            </a:r>
          </a:p>
          <a:p>
            <a:r>
              <a:rPr lang="en-US" smtClean="0"/>
              <a:t>To calculate the wildcard mask (also known as the inverse of the subnet mask):</a:t>
            </a:r>
          </a:p>
          <a:p>
            <a:r>
              <a:rPr lang="en-US" smtClean="0"/>
              <a:t>255.255.255.255</a:t>
            </a:r>
          </a:p>
          <a:p>
            <a:r>
              <a:rPr lang="en-US" smtClean="0"/>
              <a:t>255.255.255.248  subnet mask</a:t>
            </a:r>
          </a:p>
          <a:p>
            <a:r>
              <a:rPr lang="en-US" smtClean="0"/>
              <a:t>0.    0.    0.    7  wildcard mask</a:t>
            </a:r>
          </a:p>
          <a:p>
            <a:endParaRPr lang="en-US" smtClean="0"/>
          </a:p>
          <a:p>
            <a:endParaRPr lang="en-US" smtClean="0"/>
          </a:p>
          <a:p>
            <a:endParaRPr lang="en-US" smtClean="0"/>
          </a:p>
          <a:p>
            <a:pPr lvl="2"/>
            <a:endParaRPr lang="en-US" dirty="0"/>
          </a:p>
        </p:txBody>
      </p:sp>
      <p:sp>
        <p:nvSpPr>
          <p:cNvPr id="4" name="Rectangle 33"/>
          <p:cNvSpPr txBox="1">
            <a:spLocks noChangeArrowheads="1"/>
          </p:cNvSpPr>
          <p:nvPr/>
        </p:nvSpPr>
        <p:spPr bwMode="auto">
          <a:xfrm>
            <a:off x="450851" y="338901"/>
            <a:ext cx="8145462" cy="737419"/>
          </a:xfrm>
          <a:prstGeom prst="rect">
            <a:avLst/>
          </a:prstGeom>
          <a:noFill/>
          <a:ln w="9525" algn="ctr">
            <a:noFill/>
            <a:miter lim="800000"/>
            <a:headEnd/>
            <a:tailEnd/>
          </a:ln>
        </p:spPr>
        <p:txBody>
          <a:bodyPr lIns="82124" tIns="41061" rIns="82124" bIns="41061" anchor="b">
            <a:normAutofit/>
          </a:bodyPr>
          <a:lstStyle/>
          <a:p>
            <a:pPr algn="l" defTabSz="814388">
              <a:lnSpc>
                <a:spcPct val="90000"/>
              </a:lnSpc>
              <a:defRPr/>
            </a:pPr>
            <a:r>
              <a:rPr lang="en-US" sz="3200" b="1" kern="0" smtClean="0">
                <a:solidFill>
                  <a:srgbClr val="708CA1"/>
                </a:solidFill>
                <a:latin typeface="+mj-lt"/>
                <a:ea typeface="+mj-ea"/>
                <a:cs typeface="+mj-cs"/>
              </a:rPr>
              <a:t>Chapter 6: Best Practices (Cont.)</a:t>
            </a:r>
            <a:endParaRPr lang="en-US" sz="3200" b="1" kern="0" dirty="0">
              <a:solidFill>
                <a:srgbClr val="708CA1"/>
              </a:solidFill>
              <a:latin typeface="+mj-lt"/>
              <a:ea typeface="+mj-ea"/>
              <a:cs typeface="+mj-cs"/>
            </a:endParaRPr>
          </a:p>
        </p:txBody>
      </p:sp>
    </p:spTree>
    <p:extLst>
      <p:ext uri="{BB962C8B-B14F-4D97-AF65-F5344CB8AC3E}">
        <p14:creationId xmlns:p14="http://schemas.microsoft.com/office/powerpoint/2010/main" val="4000943691"/>
      </p:ext>
    </p:extLst>
  </p:cSld>
  <p:clrMapOvr>
    <a:masterClrMapping/>
  </p:clrMapOvr>
  <p:transition>
    <p:wipe dir="r"/>
  </p:transition>
</p:sld>
</file>

<file path=ppt/slides/slide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1266" name="Rectangle 34"/>
          <p:cNvSpPr>
            <a:spLocks noGrp="1" noChangeArrowheads="1"/>
          </p:cNvSpPr>
          <p:nvPr>
            <p:ph idx="1"/>
          </p:nvPr>
        </p:nvSpPr>
        <p:spPr>
          <a:xfrm>
            <a:off x="213109" y="1157469"/>
            <a:ext cx="8733677" cy="3424056"/>
          </a:xfrm>
        </p:spPr>
        <p:txBody>
          <a:bodyPr>
            <a:normAutofit fontScale="70000" lnSpcReduction="20000"/>
          </a:bodyPr>
          <a:lstStyle/>
          <a:p>
            <a:r>
              <a:rPr lang="en-US" smtClean="0"/>
              <a:t>Demonstrate how EIGRP for IPv6 configuration differs from IPv4:</a:t>
            </a:r>
          </a:p>
          <a:p>
            <a:r>
              <a:rPr lang="en-US" smtClean="0"/>
              <a:t>IPv6 routing protocols use link-local addresses for unicast addressing and next-hop addresses and are, therefore, manually configured.</a:t>
            </a:r>
          </a:p>
          <a:p>
            <a:r>
              <a:rPr lang="en-US" smtClean="0"/>
              <a:t>The ipv6 unicast-routing command must be configured to allow routing.</a:t>
            </a:r>
          </a:p>
          <a:p>
            <a:r>
              <a:rPr lang="en-US" smtClean="0"/>
              <a:t>Use the ipv6 router eigrp autonomous-system command to enable EIGRP.</a:t>
            </a:r>
          </a:p>
          <a:p>
            <a:r>
              <a:rPr lang="en-US" smtClean="0"/>
              <a:t>The no shutdown command is required to activate EIGRP for the IPv6 process.</a:t>
            </a:r>
          </a:p>
          <a:p>
            <a:r>
              <a:rPr lang="en-US" smtClean="0"/>
              <a:t>Different methods to enable an interface for EIGRP IPv6:</a:t>
            </a:r>
          </a:p>
          <a:p>
            <a:r>
              <a:rPr lang="en-US" smtClean="0"/>
              <a:t>Instead of using the network command, EIGRP for IPv6 is configured directly on the interface using the ipv6 eigrp interface command.</a:t>
            </a:r>
          </a:p>
          <a:p>
            <a:r>
              <a:rPr lang="en-US" smtClean="0"/>
              <a:t>Use the show ipv6 protocols command to verify the configuration.</a:t>
            </a:r>
          </a:p>
          <a:p>
            <a:endParaRPr lang="en-US" smtClean="0"/>
          </a:p>
          <a:p>
            <a:endParaRPr lang="en-US" smtClean="0"/>
          </a:p>
          <a:p>
            <a:pPr lvl="2"/>
            <a:endParaRPr lang="en-US" dirty="0"/>
          </a:p>
        </p:txBody>
      </p:sp>
      <p:sp>
        <p:nvSpPr>
          <p:cNvPr id="4" name="Rectangle 33"/>
          <p:cNvSpPr txBox="1">
            <a:spLocks noChangeArrowheads="1"/>
          </p:cNvSpPr>
          <p:nvPr/>
        </p:nvSpPr>
        <p:spPr bwMode="auto">
          <a:xfrm>
            <a:off x="450851" y="338902"/>
            <a:ext cx="8145462" cy="737419"/>
          </a:xfrm>
          <a:prstGeom prst="rect">
            <a:avLst/>
          </a:prstGeom>
          <a:noFill/>
          <a:ln w="9525" algn="ctr">
            <a:noFill/>
            <a:miter lim="800000"/>
            <a:headEnd/>
            <a:tailEnd/>
          </a:ln>
        </p:spPr>
        <p:txBody>
          <a:bodyPr lIns="82124" tIns="41061" rIns="82124" bIns="41061" anchor="b">
            <a:normAutofit/>
          </a:bodyPr>
          <a:lstStyle/>
          <a:p>
            <a:pPr algn="l" defTabSz="814388">
              <a:lnSpc>
                <a:spcPct val="90000"/>
              </a:lnSpc>
              <a:defRPr/>
            </a:pPr>
            <a:r>
              <a:rPr lang="en-US" sz="3200" b="1" kern="0" smtClean="0">
                <a:solidFill>
                  <a:srgbClr val="708CA1"/>
                </a:solidFill>
                <a:latin typeface="+mj-lt"/>
                <a:ea typeface="+mj-ea"/>
                <a:cs typeface="+mj-cs"/>
              </a:rPr>
              <a:t>Chapter 6: Best Practices (Cont.)</a:t>
            </a:r>
            <a:endParaRPr lang="en-US" sz="3200" b="1" kern="0" dirty="0">
              <a:solidFill>
                <a:srgbClr val="708CA1"/>
              </a:solidFill>
              <a:latin typeface="+mj-lt"/>
              <a:ea typeface="+mj-ea"/>
              <a:cs typeface="+mj-cs"/>
            </a:endParaRPr>
          </a:p>
        </p:txBody>
      </p:sp>
    </p:spTree>
    <p:extLst>
      <p:ext uri="{BB962C8B-B14F-4D97-AF65-F5344CB8AC3E}">
        <p14:creationId xmlns:p14="http://schemas.microsoft.com/office/powerpoint/2010/main" val="2717291336"/>
      </p:ext>
    </p:extLst>
  </p:cSld>
  <p:clrMapOvr>
    <a:masterClrMapping/>
  </p:clrMapOvr>
  <p:transition>
    <p:wipe dir="r"/>
  </p:transition>
</p:sld>
</file>

<file path=ppt/theme/theme1.xml><?xml version="1.0" encoding="utf-8"?>
<a:theme xmlns:a="http://schemas.openxmlformats.org/drawingml/2006/main" name="PPT-TMPLT-WHT_C">
  <a:themeElements>
    <a:clrScheme name="PPT-TMPLT-WHT_C 1">
      <a:dk1>
        <a:srgbClr val="000000"/>
      </a:dk1>
      <a:lt1>
        <a:srgbClr val="FFFFFF"/>
      </a:lt1>
      <a:dk2>
        <a:srgbClr val="0183B7"/>
      </a:dk2>
      <a:lt2>
        <a:srgbClr val="000000"/>
      </a:lt2>
      <a:accent1>
        <a:srgbClr val="0183B7"/>
      </a:accent1>
      <a:accent2>
        <a:srgbClr val="B21A1A"/>
      </a:accent2>
      <a:accent3>
        <a:srgbClr val="FFFFFF"/>
      </a:accent3>
      <a:accent4>
        <a:srgbClr val="000000"/>
      </a:accent4>
      <a:accent5>
        <a:srgbClr val="AAC1D8"/>
      </a:accent5>
      <a:accent6>
        <a:srgbClr val="A11616"/>
      </a:accent6>
      <a:hlink>
        <a:srgbClr val="83A2CF"/>
      </a:hlink>
      <a:folHlink>
        <a:srgbClr val="EFB525"/>
      </a:folHlink>
    </a:clrScheme>
    <a:fontScheme name="PPT-TMPLT-WHT_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82124" tIns="41061" rIns="82124" bIns="41061" numCol="1" anchor="ctr" anchorCtr="0" compatLnSpc="1">
        <a:prstTxWarp prst="textNoShape">
          <a:avLst/>
        </a:prstTxWarp>
        <a:spAutoFit/>
      </a:bodyPr>
      <a:lstStyle>
        <a:defPPr marL="0" marR="0" indent="0" algn="ctr" defTabSz="814388" rtl="0" eaLnBrk="0" fontAlgn="base" latinLnBrk="0" hangingPunct="0">
          <a:lnSpc>
            <a:spcPct val="9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82124" tIns="41061" rIns="82124" bIns="41061" numCol="1" anchor="ctr" anchorCtr="0" compatLnSpc="1">
        <a:prstTxWarp prst="textNoShape">
          <a:avLst/>
        </a:prstTxWarp>
        <a:spAutoFit/>
      </a:bodyPr>
      <a:lstStyle>
        <a:defPPr marL="0" marR="0" indent="0" algn="ctr" defTabSz="814388" rtl="0" eaLnBrk="0" fontAlgn="base" latinLnBrk="0" hangingPunct="0">
          <a:lnSpc>
            <a:spcPct val="9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lnDef>
  </a:objectDefaults>
  <a:extraClrSchemeLst>
    <a:extraClrScheme>
      <a:clrScheme name="PPT-TMPLT-WHT_C 1">
        <a:dk1>
          <a:srgbClr val="000000"/>
        </a:dk1>
        <a:lt1>
          <a:srgbClr val="FFFFFF"/>
        </a:lt1>
        <a:dk2>
          <a:srgbClr val="0183B7"/>
        </a:dk2>
        <a:lt2>
          <a:srgbClr val="000000"/>
        </a:lt2>
        <a:accent1>
          <a:srgbClr val="0183B7"/>
        </a:accent1>
        <a:accent2>
          <a:srgbClr val="B21A1A"/>
        </a:accent2>
        <a:accent3>
          <a:srgbClr val="FFFFFF"/>
        </a:accent3>
        <a:accent4>
          <a:srgbClr val="000000"/>
        </a:accent4>
        <a:accent5>
          <a:srgbClr val="AAC1D8"/>
        </a:accent5>
        <a:accent6>
          <a:srgbClr val="A11616"/>
        </a:accent6>
        <a:hlink>
          <a:srgbClr val="83A2CF"/>
        </a:hlink>
        <a:folHlink>
          <a:srgbClr val="EFB525"/>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Instructor_Supplemental_Material_Template.pptx" id="{3198E07C-115F-418B-A9A8-BF9053302A35}" vid="{198B02FE-59AF-4313-B2FA-B9A3F3C1E378}"/>
    </a:ext>
  </a:extLst>
</a:theme>
</file>

<file path=ppt/theme/theme2.xml><?xml version="1.0" encoding="utf-8"?>
<a:theme xmlns:a="http://schemas.openxmlformats.org/drawingml/2006/main" name="NetAcad-4F_PPT-WHT_060408">
  <a:themeElements>
    <a:clrScheme name="Oct_2006_Cisco White Template 1">
      <a:dk1>
        <a:srgbClr val="000000"/>
      </a:dk1>
      <a:lt1>
        <a:srgbClr val="FFFFFF"/>
      </a:lt1>
      <a:dk2>
        <a:srgbClr val="0183B7"/>
      </a:dk2>
      <a:lt2>
        <a:srgbClr val="000000"/>
      </a:lt2>
      <a:accent1>
        <a:srgbClr val="0183B7"/>
      </a:accent1>
      <a:accent2>
        <a:srgbClr val="B21A1A"/>
      </a:accent2>
      <a:accent3>
        <a:srgbClr val="FFFFFF"/>
      </a:accent3>
      <a:accent4>
        <a:srgbClr val="000000"/>
      </a:accent4>
      <a:accent5>
        <a:srgbClr val="AAC1D8"/>
      </a:accent5>
      <a:accent6>
        <a:srgbClr val="A11616"/>
      </a:accent6>
      <a:hlink>
        <a:srgbClr val="83A2CF"/>
      </a:hlink>
      <a:folHlink>
        <a:srgbClr val="EFB525"/>
      </a:folHlink>
    </a:clrScheme>
    <a:fontScheme name="Oct_2006_Cisco White Templat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82124" tIns="41061" rIns="82124" bIns="41061" numCol="1" anchor="ctr" anchorCtr="0" compatLnSpc="1">
        <a:prstTxWarp prst="textNoShape">
          <a:avLst/>
        </a:prstTxWarp>
        <a:spAutoFit/>
      </a:bodyPr>
      <a:lstStyle>
        <a:defPPr marL="0" marR="0" indent="0" algn="ctr" defTabSz="814388" rtl="0" eaLnBrk="0" fontAlgn="base" latinLnBrk="0" hangingPunct="0">
          <a:lnSpc>
            <a:spcPct val="9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82124" tIns="41061" rIns="82124" bIns="41061" numCol="1" anchor="ctr" anchorCtr="0" compatLnSpc="1">
        <a:prstTxWarp prst="textNoShape">
          <a:avLst/>
        </a:prstTxWarp>
        <a:spAutoFit/>
      </a:bodyPr>
      <a:lstStyle>
        <a:defPPr marL="0" marR="0" indent="0" algn="ctr" defTabSz="814388" rtl="0" eaLnBrk="0" fontAlgn="base" latinLnBrk="0" hangingPunct="0">
          <a:lnSpc>
            <a:spcPct val="9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lnDef>
  </a:objectDefaults>
  <a:extraClrSchemeLst>
    <a:extraClrScheme>
      <a:clrScheme name="Oct_2006_Cisco White Template 1">
        <a:dk1>
          <a:srgbClr val="000000"/>
        </a:dk1>
        <a:lt1>
          <a:srgbClr val="FFFFFF"/>
        </a:lt1>
        <a:dk2>
          <a:srgbClr val="0183B7"/>
        </a:dk2>
        <a:lt2>
          <a:srgbClr val="000000"/>
        </a:lt2>
        <a:accent1>
          <a:srgbClr val="0183B7"/>
        </a:accent1>
        <a:accent2>
          <a:srgbClr val="B21A1A"/>
        </a:accent2>
        <a:accent3>
          <a:srgbClr val="FFFFFF"/>
        </a:accent3>
        <a:accent4>
          <a:srgbClr val="000000"/>
        </a:accent4>
        <a:accent5>
          <a:srgbClr val="AAC1D8"/>
        </a:accent5>
        <a:accent6>
          <a:srgbClr val="A11616"/>
        </a:accent6>
        <a:hlink>
          <a:srgbClr val="83A2CF"/>
        </a:hlink>
        <a:folHlink>
          <a:srgbClr val="EFB525"/>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Instructor_Supplemental_Material_Template.pptx" id="{3198E07C-115F-418B-A9A8-BF9053302A35}" vid="{C5585B68-2BDF-41F6-9912-6E7821961829}"/>
    </a:ext>
  </a:ext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Instructor_Supplemental_Material_Template</Template>
  <TotalTime>5980</TotalTime>
  <Pages>28</Pages>
  <Words>2560</Words>
  <Application>Microsoft Office PowerPoint</Application>
  <PresentationFormat>On-screen Show (4:3)</PresentationFormat>
  <Paragraphs>465</Paragraphs>
  <Slides>39</Slides>
  <Notes>38</Notes>
  <HiddenSlides>10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39</vt:i4>
      </vt:variant>
    </vt:vector>
  </HeadingPairs>
  <TitlesOfParts>
    <vt:vector size="45" baseType="lpstr">
      <vt:lpstr>ＭＳ Ｐゴシック</vt:lpstr>
      <vt:lpstr>Arial</vt:lpstr>
      <vt:lpstr>Courier New</vt:lpstr>
      <vt:lpstr>Wingdings</vt:lpstr>
      <vt:lpstr>PPT-TMPLT-WHT_C</vt:lpstr>
      <vt:lpstr>NetAcad-4F_PPT-WHT_060408</vt:lpstr>
      <vt:lpstr>Instructor Materials Chapter 6: EIGRP</vt:lpstr>
      <vt:lpstr>Instructor Materials – Chapter 6 Planning Guide</vt:lpstr>
      <vt:lpstr>PowerPoint Presentation</vt:lpstr>
      <vt:lpstr>Chapter 6: Activities</vt:lpstr>
      <vt:lpstr>Chapter 6: Activities (cont.)</vt:lpstr>
      <vt:lpstr>Chapter 6: Assessment</vt:lpstr>
      <vt:lpstr>PowerPoint Presentation</vt:lpstr>
      <vt:lpstr>PowerPoint Presentation</vt:lpstr>
      <vt:lpstr>PowerPoint Presentation</vt:lpstr>
      <vt:lpstr>Chapter 6: Additional Help</vt:lpstr>
      <vt:lpstr>PowerPoint Presentation</vt:lpstr>
      <vt:lpstr>Chapter 6: EIGRP</vt:lpstr>
      <vt:lpstr>Chapter 6 - Sections &amp; Objectives</vt:lpstr>
      <vt:lpstr>6.1 EIGRP Characteristics</vt:lpstr>
      <vt:lpstr>EIGRP Characteristics EIGRP Basic Features</vt:lpstr>
      <vt:lpstr>EIGRP Characteristics EIGRP Basic Features (Cont.)</vt:lpstr>
      <vt:lpstr>EIGRP Characteristics EIGRP Packet Types</vt:lpstr>
      <vt:lpstr>EIGRP Characteristics EIGRP Messages</vt:lpstr>
      <vt:lpstr>6.2 Implement EIGRP for IPv4</vt:lpstr>
      <vt:lpstr>Implement EIGRP for IPv4 Configure EIGRP with IPv4</vt:lpstr>
      <vt:lpstr>Implement EIGRP for IPv4 Configure EIGRP with IPv4 (Cont.)</vt:lpstr>
      <vt:lpstr>Implement EIGRP for IPv4 Verify EIGRP with IPv4</vt:lpstr>
      <vt:lpstr>6.3 EIGRP Operation</vt:lpstr>
      <vt:lpstr>EIGRP Operation EIGRP Initial Route Discovery</vt:lpstr>
      <vt:lpstr>EIGRP Operation EIGRP Metrics</vt:lpstr>
      <vt:lpstr>EIGRP Operation EIGRP Metrics (Cont.)</vt:lpstr>
      <vt:lpstr>EIGRP Operation DUAL and the Topology Table</vt:lpstr>
      <vt:lpstr>EIGRP Operation DUAL and the Topology Table (Cont.)</vt:lpstr>
      <vt:lpstr>EIGRP Operation DUAL and Convergence</vt:lpstr>
      <vt:lpstr>6.4 Implement EIGRP for IPv6</vt:lpstr>
      <vt:lpstr>Implement EIGRP for IPv6 EIGRP for IPv6</vt:lpstr>
      <vt:lpstr>Implement EIGRP for IPv6 Configure EIGRP for IPv6</vt:lpstr>
      <vt:lpstr>Implement EIGRP for IPv6 Configure EIGRP for IPv6 (Cont.)</vt:lpstr>
      <vt:lpstr>Implement EIGRP for IPv6 Verify EIGRP for IPv6</vt:lpstr>
      <vt:lpstr>6.5 Chapter Summary</vt:lpstr>
      <vt:lpstr>Chapter Summary Summary</vt:lpstr>
      <vt:lpstr>Chapter Summary Summary (Cont.)</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Instructor Materials Chapter X: Chapter Title</dc:title>
  <dc:creator>Suk-yi Pennock</dc:creator>
  <cp:lastModifiedBy>Kang Liu -T (kanliu - CIIC at Cisco)</cp:lastModifiedBy>
  <cp:revision>126</cp:revision>
  <cp:lastPrinted>1999-01-27T00:54:54Z</cp:lastPrinted>
  <dcterms:created xsi:type="dcterms:W3CDTF">2016-09-12T17:00:42Z</dcterms:created>
  <dcterms:modified xsi:type="dcterms:W3CDTF">2017-06-05T18:46:47Z</dcterms:modified>
</cp:coreProperties>
</file>