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 id="2147483945" r:id="rId2"/>
  </p:sldMasterIdLst>
  <p:notesMasterIdLst>
    <p:notesMasterId r:id="rId29"/>
  </p:notesMasterIdLst>
  <p:handoutMasterIdLst>
    <p:handoutMasterId r:id="rId30"/>
  </p:handoutMasterIdLst>
  <p:sldIdLst>
    <p:sldId id="812" r:id="rId3"/>
    <p:sldId id="903" r:id="rId4"/>
    <p:sldId id="871" r:id="rId5"/>
    <p:sldId id="904" r:id="rId6"/>
    <p:sldId id="873" r:id="rId7"/>
    <p:sldId id="875" r:id="rId8"/>
    <p:sldId id="877" r:id="rId9"/>
    <p:sldId id="500" r:id="rId10"/>
    <p:sldId id="786" r:id="rId11"/>
    <p:sldId id="791" r:id="rId12"/>
    <p:sldId id="906" r:id="rId13"/>
    <p:sldId id="918" r:id="rId14"/>
    <p:sldId id="919" r:id="rId15"/>
    <p:sldId id="920" r:id="rId16"/>
    <p:sldId id="921" r:id="rId17"/>
    <p:sldId id="922" r:id="rId18"/>
    <p:sldId id="923" r:id="rId19"/>
    <p:sldId id="924" r:id="rId20"/>
    <p:sldId id="925" r:id="rId21"/>
    <p:sldId id="926" r:id="rId22"/>
    <p:sldId id="927" r:id="rId23"/>
    <p:sldId id="928" r:id="rId24"/>
    <p:sldId id="929" r:id="rId25"/>
    <p:sldId id="930" r:id="rId26"/>
    <p:sldId id="884" r:id="rId27"/>
    <p:sldId id="885" r:id="rId28"/>
  </p:sldIdLst>
  <p:sldSz cx="9144000" cy="6858000" type="screen4x3"/>
  <p:notesSz cx="7010400" cy="9296400"/>
  <p:defaultTextStyle>
    <a:defPPr>
      <a:defRPr lang="en-US"/>
    </a:defPPr>
    <a:lvl1pPr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ctr" rtl="0" eaLnBrk="0" fontAlgn="base" hangingPunct="0">
      <a:lnSpc>
        <a:spcPct val="90000"/>
      </a:lnSpc>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ne Gibbons" initials="JG" lastIdx="12" clrIdx="0"/>
  <p:cmAuthor id="1" name="Rodrigo Floriano" initials="RF"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4"/>
    <a:srgbClr val="678DC5"/>
    <a:srgbClr val="3E67A4"/>
    <a:srgbClr val="3E8DC5"/>
    <a:srgbClr val="5F5F65"/>
    <a:srgbClr val="7E7E86"/>
    <a:srgbClr val="FFFFFF"/>
    <a:srgbClr val="8E8E95"/>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200" autoAdjust="0"/>
    <p:restoredTop sz="89277" autoAdjust="0"/>
  </p:normalViewPr>
  <p:slideViewPr>
    <p:cSldViewPr snapToGrid="0">
      <p:cViewPr varScale="1">
        <p:scale>
          <a:sx n="74" d="100"/>
          <a:sy n="74" d="100"/>
        </p:scale>
        <p:origin x="22" y="22"/>
      </p:cViewPr>
      <p:guideLst>
        <p:guide orient="horz" pos="2160"/>
        <p:guide pos="2880"/>
      </p:guideLst>
    </p:cSldViewPr>
  </p:slideViewPr>
  <p:outlineViewPr>
    <p:cViewPr>
      <p:scale>
        <a:sx n="33" d="100"/>
        <a:sy n="33" d="100"/>
      </p:scale>
      <p:origin x="0" y="5022"/>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Lst>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 Id="rId35" Type="http://schemas.openxmlformats.org/officeDocument/2006/relationships/tableStyles" Target="tableStyles.xml"/></Relationships>
</file>

<file path=ppt/_rels/viewProps.xml.rels><?xml version="1.0" encoding="UTF-8" standalone="yes"?>
<Relationships xmlns="http://schemas.openxmlformats.org/package/2006/relationships"><Relationship Id="rId8" Type="http://schemas.openxmlformats.org/officeDocument/2006/relationships/slide" Target="slides/slide19.xml"/><Relationship Id="rId13" Type="http://schemas.openxmlformats.org/officeDocument/2006/relationships/slide" Target="slides/slide24.xml"/><Relationship Id="rId3" Type="http://schemas.openxmlformats.org/officeDocument/2006/relationships/slide" Target="slides/slide13.xml"/><Relationship Id="rId7" Type="http://schemas.openxmlformats.org/officeDocument/2006/relationships/slide" Target="slides/slide18.xml"/><Relationship Id="rId12" Type="http://schemas.openxmlformats.org/officeDocument/2006/relationships/slide" Target="slides/slide23.xml"/><Relationship Id="rId2" Type="http://schemas.openxmlformats.org/officeDocument/2006/relationships/slide" Target="slides/slide12.xml"/><Relationship Id="rId1" Type="http://schemas.openxmlformats.org/officeDocument/2006/relationships/slide" Target="slides/slide11.xml"/><Relationship Id="rId6" Type="http://schemas.openxmlformats.org/officeDocument/2006/relationships/slide" Target="slides/slide17.xml"/><Relationship Id="rId11" Type="http://schemas.openxmlformats.org/officeDocument/2006/relationships/slide" Target="slides/slide22.xml"/><Relationship Id="rId5" Type="http://schemas.openxmlformats.org/officeDocument/2006/relationships/slide" Target="slides/slide16.xml"/><Relationship Id="rId10" Type="http://schemas.openxmlformats.org/officeDocument/2006/relationships/slide" Target="slides/slide21.xml"/><Relationship Id="rId4" Type="http://schemas.openxmlformats.org/officeDocument/2006/relationships/slide" Target="slides/slide14.xml"/><Relationship Id="rId9" Type="http://schemas.openxmlformats.org/officeDocument/2006/relationships/slide" Target="slides/slide2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1"/>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123" name="Rectangle 12"/>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5124" name="Line 13"/>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125" name="Rectangle 14"/>
          <p:cNvSpPr>
            <a:spLocks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p>
            <a:pPr algn="r" defTabSz="903288">
              <a:lnSpc>
                <a:spcPct val="100000"/>
              </a:lnSpc>
            </a:pPr>
            <a:fld id="{22244E67-557B-7741-B9F5-F61AA18495DF}" type="slidenum">
              <a:rPr lang="en-US" sz="800"/>
              <a:pPr algn="r" defTabSz="903288">
                <a:lnSpc>
                  <a:spcPct val="100000"/>
                </a:lnSpc>
              </a:pPr>
              <a:t>‹#›</a:t>
            </a:fld>
            <a:endParaRPr lang="en-US" sz="800"/>
          </a:p>
        </p:txBody>
      </p:sp>
    </p:spTree>
    <p:extLst>
      <p:ext uri="{BB962C8B-B14F-4D97-AF65-F5344CB8AC3E}">
        <p14:creationId xmlns:p14="http://schemas.microsoft.com/office/powerpoint/2010/main" val="2181015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8"/>
          <p:cNvSpPr>
            <a:spLocks noChangeArrowheads="1"/>
          </p:cNvSpPr>
          <p:nvPr/>
        </p:nvSpPr>
        <p:spPr bwMode="auto">
          <a:xfrm>
            <a:off x="6249988" y="8609013"/>
            <a:ext cx="449262" cy="21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147" name="Rectangle 9"/>
          <p:cNvSpPr>
            <a:spLocks noChangeArrowheads="1"/>
          </p:cNvSpPr>
          <p:nvPr/>
        </p:nvSpPr>
        <p:spPr bwMode="auto">
          <a:xfrm>
            <a:off x="57150" y="8785225"/>
            <a:ext cx="2619375" cy="347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667" tIns="50185" rIns="95667" bIns="50185">
            <a:spAutoFit/>
          </a:bodyPr>
          <a:lstStyle/>
          <a:p>
            <a:pPr algn="l" defTabSz="611188">
              <a:lnSpc>
                <a:spcPct val="100000"/>
              </a:lnSpc>
              <a:tabLst>
                <a:tab pos="2387600" algn="l"/>
                <a:tab pos="4830763" algn="l"/>
              </a:tabLst>
            </a:pPr>
            <a:r>
              <a:rPr lang="en-US" sz="800"/>
              <a:t>© 2006, Cisco Systems, Inc. All rights reserved.</a:t>
            </a:r>
          </a:p>
          <a:p>
            <a:pPr algn="l" defTabSz="611188">
              <a:lnSpc>
                <a:spcPct val="100000"/>
              </a:lnSpc>
              <a:tabLst>
                <a:tab pos="2387600" algn="l"/>
                <a:tab pos="4830763" algn="l"/>
              </a:tabLst>
            </a:pPr>
            <a:r>
              <a:rPr lang="en-US" sz="800"/>
              <a:t>Presentation_ID.scr</a:t>
            </a:r>
          </a:p>
        </p:txBody>
      </p:sp>
      <p:sp>
        <p:nvSpPr>
          <p:cNvPr id="6148" name="Line 10"/>
          <p:cNvSpPr>
            <a:spLocks noChangeShapeType="1"/>
          </p:cNvSpPr>
          <p:nvPr/>
        </p:nvSpPr>
        <p:spPr bwMode="auto">
          <a:xfrm>
            <a:off x="152400" y="8799513"/>
            <a:ext cx="6653213"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83307" name="Rectangle 11"/>
          <p:cNvSpPr>
            <a:spLocks noGrp="1" noChangeArrowheads="1"/>
          </p:cNvSpPr>
          <p:nvPr>
            <p:ph type="sldNum" sz="quarter" idx="5"/>
          </p:nvPr>
        </p:nvSpPr>
        <p:spPr bwMode="auto">
          <a:xfrm>
            <a:off x="5929313" y="8680450"/>
            <a:ext cx="812800" cy="287338"/>
          </a:xfrm>
          <a:prstGeom prst="rect">
            <a:avLst/>
          </a:prstGeom>
          <a:noFill/>
          <a:ln w="9525">
            <a:noFill/>
            <a:miter lim="800000"/>
            <a:headEnd/>
            <a:tailEnd/>
          </a:ln>
          <a:effectLst/>
        </p:spPr>
        <p:txBody>
          <a:bodyPr vert="horz" wrap="square" lIns="18819" tIns="0" rIns="18819" bIns="0" numCol="1" anchor="b" anchorCtr="0" compatLnSpc="1">
            <a:prstTxWarp prst="textNoShape">
              <a:avLst/>
            </a:prstTxWarp>
          </a:bodyPr>
          <a:lstStyle>
            <a:lvl1pPr algn="r" defTabSz="903288">
              <a:lnSpc>
                <a:spcPct val="100000"/>
              </a:lnSpc>
              <a:defRPr sz="800" smtClean="0">
                <a:cs typeface="+mn-cs"/>
              </a:defRPr>
            </a:lvl1pPr>
          </a:lstStyle>
          <a:p>
            <a:pPr>
              <a:defRPr/>
            </a:pPr>
            <a:fld id="{F4CE0E46-7F05-B940-8356-5580BE265E49}" type="slidenum">
              <a:rPr lang="en-US"/>
              <a:pPr>
                <a:defRPr/>
              </a:pPr>
              <a:t>‹#›</a:t>
            </a:fld>
            <a:endParaRPr lang="en-US"/>
          </a:p>
        </p:txBody>
      </p:sp>
      <p:sp>
        <p:nvSpPr>
          <p:cNvPr id="6150" name="Rectangle 12"/>
          <p:cNvSpPr>
            <a:spLocks noGrp="1" noRot="1" noChangeAspect="1" noChangeArrowheads="1" noTextEdit="1"/>
          </p:cNvSpPr>
          <p:nvPr>
            <p:ph type="sldImg" idx="2"/>
          </p:nvPr>
        </p:nvSpPr>
        <p:spPr bwMode="auto">
          <a:xfrm>
            <a:off x="873125" y="244475"/>
            <a:ext cx="5321300" cy="39909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83309" name="Rectangle 13"/>
          <p:cNvSpPr>
            <a:spLocks noGrp="1" noChangeArrowheads="1"/>
          </p:cNvSpPr>
          <p:nvPr>
            <p:ph type="body" sz="quarter" idx="3"/>
          </p:nvPr>
        </p:nvSpPr>
        <p:spPr bwMode="auto">
          <a:xfrm>
            <a:off x="768350" y="4378325"/>
            <a:ext cx="5468938" cy="4252913"/>
          </a:xfrm>
          <a:prstGeom prst="rect">
            <a:avLst/>
          </a:prstGeom>
          <a:noFill/>
          <a:ln w="9525">
            <a:noFill/>
            <a:miter lim="800000"/>
            <a:headEnd/>
            <a:tailEnd/>
          </a:ln>
          <a:effectLst/>
        </p:spPr>
        <p:txBody>
          <a:bodyPr vert="horz" wrap="square" lIns="95667" tIns="50185" rIns="95667" bIns="50185" numCol="1" anchor="t" anchorCtr="0" compatLnSpc="1">
            <a:prstTxWarp prst="textNoShape">
              <a:avLst/>
            </a:prstTxWarp>
          </a:bodyPr>
          <a:lstStyle/>
          <a:p>
            <a:pPr lvl="0"/>
            <a:r>
              <a:rPr lang="en-US" noProof="0"/>
              <a:t>Body Text</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p14="http://schemas.microsoft.com/office/powerpoint/2010/main" val="626460584"/>
      </p:ext>
    </p:extLst>
  </p:cSld>
  <p:clrMap bg1="lt1" tx1="dk1" bg2="lt2" tx2="dk2" accent1="accent1" accent2="accent2" accent3="accent3" accent4="accent4" accent5="accent5" accent6="accent6" hlink="hlink" folHlink="folHlink"/>
  <p:notesStyle>
    <a:lvl1pPr marL="112713" indent="-112713" algn="l" defTabSz="1020763" rtl="0" eaLnBrk="0" fontAlgn="base" hangingPunct="0">
      <a:lnSpc>
        <a:spcPct val="90000"/>
      </a:lnSpc>
      <a:spcBef>
        <a:spcPct val="50000"/>
      </a:spcBef>
      <a:spcAft>
        <a:spcPct val="0"/>
      </a:spcAft>
      <a:buSzPct val="100000"/>
      <a:buChar char="•"/>
      <a:defRPr sz="1200" kern="1200">
        <a:solidFill>
          <a:schemeClr val="tx1"/>
        </a:solidFill>
        <a:latin typeface="Arial" charset="0"/>
        <a:ea typeface="ＭＳ Ｐゴシック" charset="0"/>
        <a:cs typeface="ＭＳ Ｐゴシック" charset="0"/>
      </a:defRPr>
    </a:lvl1pPr>
    <a:lvl2pPr marL="482600" indent="-120650"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2pPr>
    <a:lvl3pPr marL="9667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3pPr>
    <a:lvl4pPr marL="14493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4pPr>
    <a:lvl5pPr marL="1931988" algn="l" defTabSz="1020763" rtl="0" eaLnBrk="0" fontAlgn="base" hangingPunct="0">
      <a:lnSpc>
        <a:spcPct val="90000"/>
      </a:lnSpc>
      <a:spcBef>
        <a:spcPct val="35000"/>
      </a:spcBef>
      <a:spcAft>
        <a:spcPct val="0"/>
      </a:spcAft>
      <a:buSzPct val="100000"/>
      <a:buChar char="•"/>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1</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a:t>
            </a:r>
            <a:r>
              <a:rPr lang="en-US" b="0" baseline="0" dirty="0"/>
              <a:t> Networks</a:t>
            </a:r>
            <a:endParaRPr lang="en-US" b="0" dirty="0"/>
          </a:p>
          <a:p>
            <a:pPr>
              <a:buFontTx/>
              <a:buNone/>
            </a:pPr>
            <a:r>
              <a:rPr lang="en-US" sz="1300" b="0" dirty="0"/>
              <a:t>Chapter 1: LAN Design</a:t>
            </a:r>
            <a:endParaRPr lang="en-GB" b="0" dirty="0"/>
          </a:p>
        </p:txBody>
      </p:sp>
    </p:spTree>
    <p:extLst>
      <p:ext uri="{BB962C8B-B14F-4D97-AF65-F5344CB8AC3E}">
        <p14:creationId xmlns:p14="http://schemas.microsoft.com/office/powerpoint/2010/main" val="33972705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10</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1: LAN Design</a:t>
            </a:r>
            <a:endParaRPr lang="en-GB" b="0" dirty="0"/>
          </a:p>
        </p:txBody>
      </p:sp>
    </p:spTree>
    <p:extLst>
      <p:ext uri="{BB962C8B-B14F-4D97-AF65-F5344CB8AC3E}">
        <p14:creationId xmlns:p14="http://schemas.microsoft.com/office/powerpoint/2010/main" val="28677331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Campus Wired LAN Designs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1.1.1 –</a:t>
            </a:r>
            <a:r>
              <a:rPr lang="en-US" baseline="0" dirty="0">
                <a:latin typeface="Arial" charset="0"/>
              </a:rPr>
              <a:t> Cisco Validated Designs</a:t>
            </a:r>
            <a:endParaRPr lang="en-US" dirty="0"/>
          </a:p>
        </p:txBody>
      </p:sp>
    </p:spTree>
    <p:extLst>
      <p:ext uri="{BB962C8B-B14F-4D97-AF65-F5344CB8AC3E}">
        <p14:creationId xmlns:p14="http://schemas.microsoft.com/office/powerpoint/2010/main" val="19575632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Campus Wired LAN Designs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1.1.2 –</a:t>
            </a:r>
            <a:r>
              <a:rPr lang="en-US" baseline="0" dirty="0">
                <a:latin typeface="Arial" charset="0"/>
              </a:rPr>
              <a:t> Expanding the Network</a:t>
            </a:r>
            <a:endParaRPr lang="en-US" dirty="0"/>
          </a:p>
        </p:txBody>
      </p:sp>
    </p:spTree>
    <p:extLst>
      <p:ext uri="{BB962C8B-B14F-4D97-AF65-F5344CB8AC3E}">
        <p14:creationId xmlns:p14="http://schemas.microsoft.com/office/powerpoint/2010/main" val="155022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Campus Wired LAN Designs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1.1.2 –</a:t>
            </a:r>
            <a:r>
              <a:rPr lang="en-US" baseline="0" dirty="0">
                <a:latin typeface="Arial" charset="0"/>
              </a:rPr>
              <a:t> Expanding </a:t>
            </a:r>
            <a:r>
              <a:rPr lang="en-US" baseline="0">
                <a:latin typeface="Arial" charset="0"/>
              </a:rPr>
              <a:t>the Network</a:t>
            </a:r>
            <a:endParaRPr lang="en-US" dirty="0"/>
          </a:p>
        </p:txBody>
      </p:sp>
    </p:spTree>
    <p:extLst>
      <p:ext uri="{BB962C8B-B14F-4D97-AF65-F5344CB8AC3E}">
        <p14:creationId xmlns:p14="http://schemas.microsoft.com/office/powerpoint/2010/main" val="14001942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1.1</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Campus Wired LAN Designs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1.1.2 –</a:t>
            </a:r>
            <a:r>
              <a:rPr lang="en-US" baseline="0" dirty="0">
                <a:latin typeface="Arial" charset="0"/>
              </a:rPr>
              <a:t> Expanding </a:t>
            </a:r>
            <a:r>
              <a:rPr lang="en-US" baseline="0">
                <a:latin typeface="Arial" charset="0"/>
              </a:rPr>
              <a:t>the Network</a:t>
            </a:r>
            <a:endParaRPr lang="en-US" dirty="0"/>
          </a:p>
        </p:txBody>
      </p:sp>
    </p:spTree>
    <p:extLst>
      <p:ext uri="{BB962C8B-B14F-4D97-AF65-F5344CB8AC3E}">
        <p14:creationId xmlns:p14="http://schemas.microsoft.com/office/powerpoint/2010/main" val="102728584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1"/>
          <p:cNvSpPr>
            <a:spLocks noGrp="1" noChangeArrowheads="1"/>
          </p:cNvSpPr>
          <p:nvPr>
            <p:ph type="sldNum" sz="quarter" idx="5"/>
          </p:nvPr>
        </p:nvSpPr>
        <p:spPr>
          <a:noFill/>
        </p:spPr>
        <p:txBody>
          <a:bodyPr/>
          <a:lstStyle/>
          <a:p>
            <a:fld id="{F602A389-8690-465F-BB28-DC61C90E42E7}" type="slidenum">
              <a:rPr lang="en-US" smtClean="0"/>
              <a:pPr/>
              <a:t>15</a:t>
            </a:fld>
            <a:endParaRPr lang="en-US" dirty="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404813" y="4378325"/>
            <a:ext cx="6121400" cy="4252913"/>
          </a:xfrm>
          <a:noFill/>
          <a:ln/>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1: LAN Design</a:t>
            </a:r>
            <a:endParaRPr lang="en-GB" b="0" dirty="0"/>
          </a:p>
        </p:txBody>
      </p:sp>
    </p:spTree>
    <p:extLst>
      <p:ext uri="{BB962C8B-B14F-4D97-AF65-F5344CB8AC3E}">
        <p14:creationId xmlns:p14="http://schemas.microsoft.com/office/powerpoint/2010/main" val="2311187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16</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Selecting Network Devices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1.2.1 –</a:t>
            </a:r>
            <a:r>
              <a:rPr lang="en-US" baseline="0" dirty="0">
                <a:latin typeface="Arial" charset="0"/>
              </a:rPr>
              <a:t> Switch Hardware</a:t>
            </a:r>
            <a:endParaRPr lang="en-US" dirty="0"/>
          </a:p>
        </p:txBody>
      </p:sp>
    </p:spTree>
    <p:extLst>
      <p:ext uri="{BB962C8B-B14F-4D97-AF65-F5344CB8AC3E}">
        <p14:creationId xmlns:p14="http://schemas.microsoft.com/office/powerpoint/2010/main" val="3068038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17</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Selecting Network Devices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1.2.1 –</a:t>
            </a:r>
            <a:r>
              <a:rPr lang="en-US" baseline="0" dirty="0">
                <a:latin typeface="Arial" charset="0"/>
              </a:rPr>
              <a:t> Switch Hardware</a:t>
            </a:r>
            <a:endParaRPr lang="en-US" dirty="0"/>
          </a:p>
        </p:txBody>
      </p:sp>
    </p:spTree>
    <p:extLst>
      <p:ext uri="{BB962C8B-B14F-4D97-AF65-F5344CB8AC3E}">
        <p14:creationId xmlns:p14="http://schemas.microsoft.com/office/powerpoint/2010/main" val="40571947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18</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Selecting Network Devices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1.2.1 –</a:t>
            </a:r>
            <a:r>
              <a:rPr lang="en-US" baseline="0" dirty="0">
                <a:latin typeface="Arial" charset="0"/>
              </a:rPr>
              <a:t> Switch Hardware</a:t>
            </a:r>
            <a:endParaRPr lang="en-US" dirty="0"/>
          </a:p>
        </p:txBody>
      </p:sp>
    </p:spTree>
    <p:extLst>
      <p:ext uri="{BB962C8B-B14F-4D97-AF65-F5344CB8AC3E}">
        <p14:creationId xmlns:p14="http://schemas.microsoft.com/office/powerpoint/2010/main" val="40748197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19</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Selecting Network Devices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1.2.2 –</a:t>
            </a:r>
            <a:r>
              <a:rPr lang="en-US" baseline="0" dirty="0">
                <a:latin typeface="Arial" charset="0"/>
              </a:rPr>
              <a:t> Router Hardware</a:t>
            </a:r>
            <a:endParaRPr lang="en-US" dirty="0"/>
          </a:p>
        </p:txBody>
      </p:sp>
    </p:spTree>
    <p:extLst>
      <p:ext uri="{BB962C8B-B14F-4D97-AF65-F5344CB8AC3E}">
        <p14:creationId xmlns:p14="http://schemas.microsoft.com/office/powerpoint/2010/main" val="13744742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2</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340163891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20</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Selecting Network Devices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1.2.2 –</a:t>
            </a:r>
            <a:r>
              <a:rPr lang="en-US" baseline="0" dirty="0">
                <a:latin typeface="Arial" charset="0"/>
              </a:rPr>
              <a:t> Router Hardware</a:t>
            </a:r>
            <a:endParaRPr lang="en-US" dirty="0"/>
          </a:p>
        </p:txBody>
      </p:sp>
    </p:spTree>
    <p:extLst>
      <p:ext uri="{BB962C8B-B14F-4D97-AF65-F5344CB8AC3E}">
        <p14:creationId xmlns:p14="http://schemas.microsoft.com/office/powerpoint/2010/main" val="31634334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21</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Selecting Network Devices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1.2.3 –</a:t>
            </a:r>
            <a:r>
              <a:rPr lang="en-US" baseline="0" dirty="0">
                <a:latin typeface="Arial" charset="0"/>
              </a:rPr>
              <a:t> Managing Devices</a:t>
            </a:r>
            <a:endParaRPr lang="en-US" dirty="0"/>
          </a:p>
        </p:txBody>
      </p:sp>
    </p:spTree>
    <p:extLst>
      <p:ext uri="{BB962C8B-B14F-4D97-AF65-F5344CB8AC3E}">
        <p14:creationId xmlns:p14="http://schemas.microsoft.com/office/powerpoint/2010/main" val="26050944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22</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Selecting Network Devices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1.2.3 –</a:t>
            </a:r>
            <a:r>
              <a:rPr lang="en-US" baseline="0" dirty="0">
                <a:latin typeface="Arial" charset="0"/>
              </a:rPr>
              <a:t> Managing Devices</a:t>
            </a:r>
            <a:endParaRPr lang="en-US" dirty="0"/>
          </a:p>
        </p:txBody>
      </p:sp>
    </p:spTree>
    <p:extLst>
      <p:ext uri="{BB962C8B-B14F-4D97-AF65-F5344CB8AC3E}">
        <p14:creationId xmlns:p14="http://schemas.microsoft.com/office/powerpoint/2010/main" val="35559241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23</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Selecting Network Devices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1.2.3 –</a:t>
            </a:r>
            <a:r>
              <a:rPr lang="en-US" baseline="0" dirty="0">
                <a:latin typeface="Arial" charset="0"/>
              </a:rPr>
              <a:t> Managing Devices</a:t>
            </a:r>
            <a:endParaRPr lang="en-US" dirty="0"/>
          </a:p>
        </p:txBody>
      </p:sp>
    </p:spTree>
    <p:extLst>
      <p:ext uri="{BB962C8B-B14F-4D97-AF65-F5344CB8AC3E}">
        <p14:creationId xmlns:p14="http://schemas.microsoft.com/office/powerpoint/2010/main" val="36559180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3997A419-355F-A04A-96E0-21643AF8E9FF}" type="slidenum">
              <a:rPr lang="en-US" sz="800"/>
              <a:pPr/>
              <a:t>24</a:t>
            </a:fld>
            <a:endParaRPr lang="en-US" sz="80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buFontTx/>
              <a:buNone/>
            </a:pPr>
            <a:r>
              <a:rPr lang="en-US" sz="1200" kern="1200" dirty="0">
                <a:solidFill>
                  <a:schemeClr val="tx1"/>
                </a:solidFill>
                <a:latin typeface="Arial" charset="0"/>
                <a:ea typeface="ＭＳ Ｐゴシック" charset="0"/>
                <a:cs typeface="ＭＳ Ｐゴシック" charset="0"/>
              </a:rPr>
              <a:t>1.2</a:t>
            </a:r>
            <a:r>
              <a:rPr lang="en-US" sz="1200" kern="1200" baseline="0" dirty="0">
                <a:solidFill>
                  <a:schemeClr val="tx1"/>
                </a:solidFill>
                <a:latin typeface="Arial" charset="0"/>
                <a:ea typeface="ＭＳ Ｐゴシック" charset="0"/>
                <a:cs typeface="ＭＳ Ｐゴシック" charset="0"/>
              </a:rPr>
              <a:t> </a:t>
            </a:r>
            <a:r>
              <a:rPr lang="en-US" sz="1200" kern="1200" dirty="0">
                <a:solidFill>
                  <a:schemeClr val="tx1"/>
                </a:solidFill>
                <a:latin typeface="Arial" charset="0"/>
                <a:ea typeface="ＭＳ Ｐゴシック" charset="0"/>
                <a:cs typeface="ＭＳ Ｐゴシック" charset="0"/>
              </a:rPr>
              <a:t>–</a:t>
            </a:r>
            <a:r>
              <a:rPr lang="en-US" sz="1200" kern="1200" baseline="0" dirty="0">
                <a:solidFill>
                  <a:schemeClr val="tx1"/>
                </a:solidFill>
                <a:latin typeface="Arial" charset="0"/>
                <a:ea typeface="ＭＳ Ｐゴシック" charset="0"/>
                <a:cs typeface="ＭＳ Ｐゴシック" charset="0"/>
              </a:rPr>
              <a:t> Selecting Network Devices</a:t>
            </a:r>
            <a:endParaRPr lang="en-US" sz="1200" kern="1200" dirty="0">
              <a:solidFill>
                <a:schemeClr val="tx1"/>
              </a:solidFill>
              <a:latin typeface="Arial" charset="0"/>
              <a:ea typeface="ＭＳ Ｐゴシック" charset="0"/>
              <a:cs typeface="ＭＳ Ｐゴシック" charset="0"/>
            </a:endParaRPr>
          </a:p>
          <a:p>
            <a:pPr>
              <a:lnSpc>
                <a:spcPct val="80000"/>
              </a:lnSpc>
              <a:buFontTx/>
              <a:buNone/>
            </a:pPr>
            <a:r>
              <a:rPr lang="en-US" dirty="0">
                <a:latin typeface="Arial" charset="0"/>
              </a:rPr>
              <a:t>1.2.3 –</a:t>
            </a:r>
            <a:r>
              <a:rPr lang="en-US" baseline="0" dirty="0">
                <a:latin typeface="Arial" charset="0"/>
              </a:rPr>
              <a:t> Managing Devices</a:t>
            </a:r>
            <a:endParaRPr lang="en-US" dirty="0"/>
          </a:p>
        </p:txBody>
      </p:sp>
    </p:spTree>
    <p:extLst>
      <p:ext uri="{BB962C8B-B14F-4D97-AF65-F5344CB8AC3E}">
        <p14:creationId xmlns:p14="http://schemas.microsoft.com/office/powerpoint/2010/main" val="15424979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2AC3B40C-7774-46A0-8FD7-D0857136B166}" type="slidenum">
              <a:rPr lang="en-US" smtClean="0"/>
              <a:pPr>
                <a:defRPr/>
              </a:pPr>
              <a:t>26</a:t>
            </a:fld>
            <a:endParaRPr lang="en-US"/>
          </a:p>
        </p:txBody>
      </p:sp>
    </p:spTree>
    <p:extLst>
      <p:ext uri="{BB962C8B-B14F-4D97-AF65-F5344CB8AC3E}">
        <p14:creationId xmlns:p14="http://schemas.microsoft.com/office/powerpoint/2010/main" val="11809928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11"/>
          <p:cNvSpPr>
            <a:spLocks noGrp="1" noChangeArrowheads="1"/>
          </p:cNvSpPr>
          <p:nvPr>
            <p:ph type="sldNum" sz="quarter" idx="5"/>
          </p:nvPr>
        </p:nvSpPr>
        <p:spPr/>
        <p:txBody>
          <a:bodyPr/>
          <a:lstStyle/>
          <a:p>
            <a:pPr>
              <a:defRPr/>
            </a:pPr>
            <a:fld id="{D897EDCD-494B-463B-94F5-50E6B57D71C3}" type="slidenum">
              <a:rPr lang="en-US" smtClean="0"/>
              <a:pPr>
                <a:defRPr/>
              </a:pPr>
              <a:t>3</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indent="0" algn="l" defTabSz="814388">
              <a:lnSpc>
                <a:spcPct val="90000"/>
              </a:lnSpc>
              <a:buNone/>
              <a:defRPr/>
            </a:pPr>
            <a:r>
              <a:rPr lang="en-US" sz="800" b="0" kern="0" dirty="0">
                <a:solidFill>
                  <a:schemeClr val="bg1"/>
                </a:solidFill>
                <a:latin typeface="Arial" charset="0"/>
                <a:ea typeface="ＭＳ Ｐゴシック" charset="0"/>
                <a:cs typeface="ＭＳ Ｐゴシック" charset="0"/>
              </a:rPr>
              <a:t>Course Planning Guide</a:t>
            </a:r>
          </a:p>
          <a:p>
            <a:pPr marL="0" indent="0" algn="l" defTabSz="814388">
              <a:lnSpc>
                <a:spcPct val="90000"/>
              </a:lnSpc>
              <a:buNone/>
              <a:defRPr/>
            </a:pPr>
            <a:r>
              <a:rPr lang="en-US" b="0" dirty="0">
                <a:solidFill>
                  <a:schemeClr val="bg1"/>
                </a:solidFill>
                <a:latin typeface="Arial" pitchFamily="34" charset="0"/>
                <a:cs typeface="Arial" pitchFamily="34" charset="0"/>
              </a:rPr>
              <a:t>Chapter 1:</a:t>
            </a:r>
            <a:r>
              <a:rPr lang="en-US" b="0" baseline="0" dirty="0">
                <a:solidFill>
                  <a:schemeClr val="bg1"/>
                </a:solidFill>
                <a:latin typeface="Arial" pitchFamily="34" charset="0"/>
                <a:cs typeface="Arial" pitchFamily="34" charset="0"/>
              </a:rPr>
              <a:t> LAN Design</a:t>
            </a:r>
            <a:endParaRPr lang="en-GB" dirty="0"/>
          </a:p>
        </p:txBody>
      </p:sp>
    </p:spTree>
    <p:extLst>
      <p:ext uri="{BB962C8B-B14F-4D97-AF65-F5344CB8AC3E}">
        <p14:creationId xmlns:p14="http://schemas.microsoft.com/office/powerpoint/2010/main" val="551885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0A313ED8-785B-4D16-9B17-4143385249B9}" type="slidenum">
              <a:rPr lang="en-US" sz="800" b="0"/>
              <a:pPr algn="r"/>
              <a:t>4</a:t>
            </a:fld>
            <a:endParaRPr lang="en-US"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0571199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ACE20BE7-F2F3-4E26-9454-50B18F790A4E}" type="slidenum">
              <a:rPr lang="en-US" sz="800" b="0">
                <a:ea typeface="ＭＳ Ｐゴシック" pitchFamily="34" charset="-128"/>
              </a:rPr>
              <a:pPr algn="r"/>
              <a:t>5</a:t>
            </a:fld>
            <a:endParaRPr lang="en-US"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17844004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a:fld id="{5F7D0146-1035-4865-8A5B-0B1E8578604B}" type="slidenum">
              <a:rPr lang="en-US" sz="800" b="0">
                <a:ea typeface="ＭＳ Ｐゴシック" pitchFamily="34" charset="-128"/>
              </a:rPr>
              <a:pPr algn="r"/>
              <a:t>6</a:t>
            </a:fld>
            <a:endParaRPr lang="en-US" sz="800" b="0">
              <a:ea typeface="ＭＳ Ｐゴシック" pitchFamily="34" charset="-128"/>
            </a:endParaRPr>
          </a:p>
        </p:txBody>
      </p:sp>
      <p:sp>
        <p:nvSpPr>
          <p:cNvPr id="27651" name="Rectangle 2"/>
          <p:cNvSpPr>
            <a:spLocks noGrp="1" noRot="1" noChangeAspect="1" noChangeArrowheads="1" noTextEdit="1"/>
          </p:cNvSpPr>
          <p:nvPr>
            <p:ph type="sldImg"/>
          </p:nvPr>
        </p:nvSpPr>
        <p:spPr>
          <a:ln/>
        </p:spPr>
      </p:sp>
      <p:sp>
        <p:nvSpPr>
          <p:cNvPr id="276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26352797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a:ln/>
        </p:spPr>
      </p:sp>
      <p:sp>
        <p:nvSpPr>
          <p:cNvPr id="2867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Slide Number Placeholder 3"/>
          <p:cNvSpPr>
            <a:spLocks noGrp="1"/>
          </p:cNvSpPr>
          <p:nvPr>
            <p:ph type="sldNum" sz="quarter" idx="5"/>
          </p:nvPr>
        </p:nvSpPr>
        <p:spPr/>
        <p:txBody>
          <a:bodyPr/>
          <a:lstStyle/>
          <a:p>
            <a:pPr>
              <a:defRPr/>
            </a:pPr>
            <a:fld id="{B8CB16DC-A265-4634-B8FE-A98AE8199390}" type="slidenum">
              <a:rPr lang="en-US" smtClean="0"/>
              <a:pPr>
                <a:defRPr/>
              </a:pPr>
              <a:t>7</a:t>
            </a:fld>
            <a:endParaRPr lang="en-US"/>
          </a:p>
        </p:txBody>
      </p:sp>
    </p:spTree>
    <p:extLst>
      <p:ext uri="{BB962C8B-B14F-4D97-AF65-F5344CB8AC3E}">
        <p14:creationId xmlns:p14="http://schemas.microsoft.com/office/powerpoint/2010/main" val="1250389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fld id="{CD9030C1-C977-B14B-8EB7-BA2B30FCDB63}" type="slidenum">
              <a:rPr lang="en-US" sz="800"/>
              <a:pPr/>
              <a:t>8</a:t>
            </a:fld>
            <a:endParaRPr lang="en-US" sz="800"/>
          </a:p>
        </p:txBody>
      </p:sp>
      <p:sp>
        <p:nvSpPr>
          <p:cNvPr id="8194" name="Rectangle 2"/>
          <p:cNvSpPr>
            <a:spLocks noGrp="1" noRot="1" noChangeAspect="1" noChangeArrowheads="1" noTextEdit="1"/>
          </p:cNvSpPr>
          <p:nvPr>
            <p:ph type="sldImg"/>
          </p:nvPr>
        </p:nvSpPr>
        <p:spPr>
          <a:ln/>
        </p:spPr>
      </p:sp>
      <p:sp>
        <p:nvSpPr>
          <p:cNvPr id="8195" name="Rectangle 3"/>
          <p:cNvSpPr>
            <a:spLocks noGrp="1" noChangeArrowheads="1"/>
          </p:cNvSpPr>
          <p:nvPr>
            <p:ph type="body" idx="1"/>
          </p:nvPr>
        </p:nvSpPr>
        <p:spPr>
          <a:xfrm>
            <a:off x="404813" y="4378325"/>
            <a:ext cx="6121400" cy="4252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buFontTx/>
              <a:buNone/>
            </a:pPr>
            <a:r>
              <a:rPr lang="en-US" b="0" dirty="0"/>
              <a:t>Cisco Networking Academy Program</a:t>
            </a:r>
          </a:p>
          <a:p>
            <a:pPr>
              <a:buFontTx/>
              <a:buNone/>
            </a:pPr>
            <a:r>
              <a:rPr lang="en-US" b="0" dirty="0"/>
              <a:t>Scaling Networks</a:t>
            </a:r>
          </a:p>
          <a:p>
            <a:pPr>
              <a:buFontTx/>
              <a:buNone/>
            </a:pPr>
            <a:r>
              <a:rPr lang="en-US" sz="1200" b="0" dirty="0"/>
              <a:t>Chapter 1: LAN Design</a:t>
            </a:r>
            <a:endParaRPr lang="en-GB" b="0" dirty="0"/>
          </a:p>
        </p:txBody>
      </p:sp>
    </p:spTree>
    <p:extLst>
      <p:ext uri="{BB962C8B-B14F-4D97-AF65-F5344CB8AC3E}">
        <p14:creationId xmlns:p14="http://schemas.microsoft.com/office/powerpoint/2010/main" val="47694378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a:fld id="{7C839C26-801B-42B6-A101-60F37FE2B0A8}" type="slidenum">
              <a:rPr lang="en-US" sz="800" b="0"/>
              <a:pPr algn="r"/>
              <a:t>9</a:t>
            </a:fld>
            <a:endParaRPr lang="en-US"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Tree>
    <p:extLst>
      <p:ext uri="{BB962C8B-B14F-4D97-AF65-F5344CB8AC3E}">
        <p14:creationId xmlns:p14="http://schemas.microsoft.com/office/powerpoint/2010/main" val="7238055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PPt_CoverArt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93888"/>
            <a:ext cx="9140825" cy="2449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3"/>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a:solidFill>
                  <a:srgbClr val="D3D3D3"/>
                </a:solidFill>
              </a:rPr>
              <a:t>© 2007 – 2010, Cisco Systems, Inc. All rights reserved.</a:t>
            </a:r>
          </a:p>
        </p:txBody>
      </p:sp>
      <p:sp>
        <p:nvSpPr>
          <p:cNvPr id="6" name="Rectangle 4"/>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Public</a:t>
            </a:r>
          </a:p>
        </p:txBody>
      </p:sp>
      <p:sp>
        <p:nvSpPr>
          <p:cNvPr id="7" name="Rectangle 5"/>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ITE PC v4.1</a:t>
            </a:r>
          </a:p>
          <a:p>
            <a:pPr algn="l" defTabSz="814388">
              <a:lnSpc>
                <a:spcPct val="100000"/>
              </a:lnSpc>
            </a:pPr>
            <a:r>
              <a:rPr lang="en-US" sz="700">
                <a:solidFill>
                  <a:srgbClr val="D3D3D3"/>
                </a:solidFill>
              </a:rPr>
              <a:t>Chapter 1</a:t>
            </a:r>
          </a:p>
        </p:txBody>
      </p:sp>
      <p:sp>
        <p:nvSpPr>
          <p:cNvPr id="8" name="Rectangle 6"/>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DC7FBAF0-BCF5-8741-945F-3C6763791038}"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9"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0"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90247" name="Rectangle 7"/>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a:t>Click to edit Master title style</a:t>
            </a:r>
            <a:endParaRPr lang="en-US" dirty="0"/>
          </a:p>
        </p:txBody>
      </p:sp>
      <p:sp>
        <p:nvSpPr>
          <p:cNvPr id="1290248" name="Rectangle 8"/>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a:t>Click to edit Master subtitle style</a:t>
            </a:r>
          </a:p>
        </p:txBody>
      </p:sp>
    </p:spTree>
    <p:extLst>
      <p:ext uri="{BB962C8B-B14F-4D97-AF65-F5344CB8AC3E}">
        <p14:creationId xmlns:p14="http://schemas.microsoft.com/office/powerpoint/2010/main" val="3854027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8752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267663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55638" y="798513"/>
            <a:ext cx="8145462" cy="838200"/>
          </a:xfrm>
        </p:spPr>
        <p:txBody>
          <a:bodyPr/>
          <a:lstStyle/>
          <a:p>
            <a:r>
              <a:rPr lang="en-US"/>
              <a:t>Click to edit Master title style</a:t>
            </a:r>
          </a:p>
        </p:txBody>
      </p:sp>
      <p:sp>
        <p:nvSpPr>
          <p:cNvPr id="3" name="Table Placeholder 2"/>
          <p:cNvSpPr>
            <a:spLocks noGrp="1"/>
          </p:cNvSpPr>
          <p:nvPr>
            <p:ph type="tbl" idx="1"/>
          </p:nvPr>
        </p:nvSpPr>
        <p:spPr>
          <a:xfrm>
            <a:off x="655638" y="2014538"/>
            <a:ext cx="7940675" cy="3571875"/>
          </a:xfrm>
        </p:spPr>
        <p:txBody>
          <a:bodyPr/>
          <a:lstStyle/>
          <a:p>
            <a:pPr lvl="0"/>
            <a:r>
              <a:rPr lang="en-US" noProof="0"/>
              <a:t>Click icon to add table</a:t>
            </a:r>
            <a:endParaRPr lang="en-US" noProof="0" dirty="0"/>
          </a:p>
        </p:txBody>
      </p:sp>
    </p:spTree>
    <p:extLst>
      <p:ext uri="{BB962C8B-B14F-4D97-AF65-F5344CB8AC3E}">
        <p14:creationId xmlns:p14="http://schemas.microsoft.com/office/powerpoint/2010/main" val="39697481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PPt_4face_021208.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911350"/>
            <a:ext cx="9144000" cy="2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278"/>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dirty="0" smtClean="0">
                <a:solidFill>
                  <a:srgbClr val="D3D3D3"/>
                </a:solidFill>
              </a:rPr>
              <a:t>© 2017 Cisco Systems, Inc. All rights reserved.</a:t>
            </a:r>
            <a:endParaRPr lang="en-US" sz="700" dirty="0">
              <a:solidFill>
                <a:srgbClr val="D3D3D3"/>
              </a:solidFill>
            </a:endParaRPr>
          </a:p>
        </p:txBody>
      </p:sp>
      <p:sp>
        <p:nvSpPr>
          <p:cNvPr id="6" name="Rectangle 279"/>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a:solidFill>
                  <a:srgbClr val="D3D3D3"/>
                </a:solidFill>
              </a:rPr>
              <a:t>Cisco Confidential</a:t>
            </a:r>
          </a:p>
        </p:txBody>
      </p:sp>
      <p:sp>
        <p:nvSpPr>
          <p:cNvPr id="7" name="Rectangle 280"/>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a:solidFill>
                  <a:srgbClr val="D3D3D3"/>
                </a:solidFill>
              </a:rPr>
              <a:t>Presentation_ID</a:t>
            </a:r>
          </a:p>
        </p:txBody>
      </p:sp>
      <p:sp>
        <p:nvSpPr>
          <p:cNvPr id="8" name="Rectangle 281"/>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fld id="{7F1BC4EF-034A-F647-AA58-B71D58802FDB}" type="slidenum">
              <a:rPr lang="en-US" sz="1000">
                <a:solidFill>
                  <a:srgbClr val="D3D3D3"/>
                </a:solidFill>
              </a:rPr>
              <a:pPr algn="r" defTabSz="814388">
                <a:lnSpc>
                  <a:spcPct val="100000"/>
                </a:lnSpc>
              </a:pPr>
              <a:t>‹#›</a:t>
            </a:fld>
            <a:endParaRPr lang="en-US" sz="1000">
              <a:solidFill>
                <a:srgbClr val="D3D3D3"/>
              </a:solidFill>
            </a:endParaRPr>
          </a:p>
        </p:txBody>
      </p:sp>
      <p:pic>
        <p:nvPicPr>
          <p:cNvPr id="9" name="Picture 331" descr="Cisco_NewLogo"/>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483225" y="5940425"/>
            <a:ext cx="3354388" cy="47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33" descr="Cisco"/>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6063" y="119063"/>
            <a:ext cx="117157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9873" name="Rectangle 209"/>
          <p:cNvSpPr>
            <a:spLocks noGrp="1" noChangeArrowheads="1"/>
          </p:cNvSpPr>
          <p:nvPr>
            <p:ph type="ctrTitle"/>
          </p:nvPr>
        </p:nvSpPr>
        <p:spPr bwMode="white">
          <a:xfrm>
            <a:off x="311150" y="2671763"/>
            <a:ext cx="3768725" cy="830262"/>
          </a:xfrm>
          <a:ln/>
        </p:spPr>
        <p:txBody>
          <a:bodyPr anchor="ctr"/>
          <a:lstStyle>
            <a:lvl1pPr>
              <a:defRPr sz="3000" b="0">
                <a:solidFill>
                  <a:srgbClr val="FFFFFF"/>
                </a:solidFill>
              </a:defRPr>
            </a:lvl1pPr>
          </a:lstStyle>
          <a:p>
            <a:r>
              <a:rPr lang="en-US" dirty="0"/>
              <a:t>Click to edit Master title style</a:t>
            </a:r>
          </a:p>
        </p:txBody>
      </p:sp>
      <p:sp>
        <p:nvSpPr>
          <p:cNvPr id="369874" name="Rectangle 210"/>
          <p:cNvSpPr>
            <a:spLocks noGrp="1" noChangeArrowheads="1"/>
          </p:cNvSpPr>
          <p:nvPr>
            <p:ph type="subTitle" idx="1"/>
          </p:nvPr>
        </p:nvSpPr>
        <p:spPr>
          <a:xfrm>
            <a:off x="311150" y="4672013"/>
            <a:ext cx="4103688" cy="658812"/>
          </a:xfrm>
          <a:ln/>
        </p:spPr>
        <p:txBody>
          <a:bodyPr/>
          <a:lstStyle>
            <a:lvl1pPr marL="0" indent="0">
              <a:lnSpc>
                <a:spcPct val="90000"/>
              </a:lnSpc>
              <a:buFont typeface="Wingdings" pitchFamily="2" charset="2"/>
              <a:buNone/>
              <a:defRPr sz="2000" b="1">
                <a:solidFill>
                  <a:schemeClr val="bg2"/>
                </a:solidFill>
              </a:defRPr>
            </a:lvl1pPr>
          </a:lstStyle>
          <a:p>
            <a:r>
              <a:rPr lang="en-US" dirty="0"/>
              <a:t>Click to edit Master subtitle style</a:t>
            </a:r>
          </a:p>
        </p:txBody>
      </p:sp>
    </p:spTree>
    <p:extLst>
      <p:ext uri="{BB962C8B-B14F-4D97-AF65-F5344CB8AC3E}">
        <p14:creationId xmlns:p14="http://schemas.microsoft.com/office/powerpoint/2010/main" val="8848856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61047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32285175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492319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643739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408482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856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5638" y="702293"/>
            <a:ext cx="8145462" cy="838200"/>
          </a:xfrm>
        </p:spPr>
        <p:txBody>
          <a:bodyPr/>
          <a:lstStyle/>
          <a:p>
            <a:r>
              <a:rPr lang="en-US"/>
              <a:t>Click to edit Master title style</a:t>
            </a:r>
          </a:p>
        </p:txBody>
      </p:sp>
      <p:sp>
        <p:nvSpPr>
          <p:cNvPr id="3" name="Content Placeholder 2"/>
          <p:cNvSpPr>
            <a:spLocks noGrp="1"/>
          </p:cNvSpPr>
          <p:nvPr>
            <p:ph idx="1"/>
          </p:nvPr>
        </p:nvSpPr>
        <p:spPr>
          <a:xfrm>
            <a:off x="655638" y="1687390"/>
            <a:ext cx="7940675" cy="4720787"/>
          </a:xfrm>
        </p:spPr>
        <p:txBody>
          <a:bodyPr/>
          <a:lstStyle>
            <a:lvl2pPr marL="457200" indent="-228600">
              <a:buFont typeface="Arial" panose="020B0604020202020204" pitchFamily="34" charset="0"/>
              <a:buChar char="•"/>
              <a:defRPr/>
            </a:lvl2pPr>
            <a:lvl3pPr marL="914400" indent="-225425">
              <a:buSzPct val="75000"/>
              <a:buFont typeface="Courier New" panose="02070309020205020404" pitchFamily="49" charset="0"/>
              <a:buChar char="o"/>
              <a:defRPr/>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609755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542533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1374911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986291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5925" y="798513"/>
            <a:ext cx="2035175" cy="47879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55638" y="798513"/>
            <a:ext cx="5957887" cy="4787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31607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7811502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55638" y="2014538"/>
            <a:ext cx="3894137"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2014538"/>
            <a:ext cx="3894138" cy="35718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38947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00279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8369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48584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774995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2919012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5.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5638" y="798513"/>
            <a:ext cx="8145462"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1027" name="Rectangle 4"/>
          <p:cNvSpPr>
            <a:spLocks noChangeArrowheads="1"/>
          </p:cNvSpPr>
          <p:nvPr/>
        </p:nvSpPr>
        <p:spPr bwMode="auto">
          <a:xfrm>
            <a:off x="193675" y="6562725"/>
            <a:ext cx="962025"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fr-FR" sz="700" smtClean="0">
                <a:solidFill>
                  <a:srgbClr val="D3D3D3"/>
                </a:solidFill>
              </a:rPr>
              <a:t>ITE PC v4.1</a:t>
            </a:r>
          </a:p>
          <a:p>
            <a:pPr algn="l" defTabSz="814388">
              <a:lnSpc>
                <a:spcPct val="100000"/>
              </a:lnSpc>
            </a:pPr>
            <a:r>
              <a:rPr lang="fr-FR" sz="700" smtClean="0">
                <a:solidFill>
                  <a:srgbClr val="D3D3D3"/>
                </a:solidFill>
              </a:rPr>
              <a:t>Chapter 1</a:t>
            </a:r>
            <a:endParaRPr lang="en-US" sz="700">
              <a:solidFill>
                <a:srgbClr val="D3D3D3"/>
              </a:solidFill>
            </a:endParaRPr>
          </a:p>
        </p:txBody>
      </p:sp>
      <p:sp>
        <p:nvSpPr>
          <p:cNvPr id="1028" name="Rectangle 5"/>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1029" name="Rectangle 6"/>
          <p:cNvSpPr>
            <a:spLocks noGrp="1" noChangeArrowheads="1"/>
          </p:cNvSpPr>
          <p:nvPr>
            <p:ph type="body" idx="1"/>
          </p:nvPr>
        </p:nvSpPr>
        <p:spPr bwMode="auto">
          <a:xfrm>
            <a:off x="636398" y="2078328"/>
            <a:ext cx="7940675" cy="39506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a:p>
        </p:txBody>
      </p:sp>
      <p:pic>
        <p:nvPicPr>
          <p:cNvPr id="1030" name="Picture 7" descr="PPt_TopBand_Artwork"/>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0" y="0"/>
            <a:ext cx="914082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1" name="Rectangle 8"/>
          <p:cNvSpPr>
            <a:spLocks noChangeArrowheads="1"/>
          </p:cNvSpPr>
          <p:nvPr/>
        </p:nvSpPr>
        <p:spPr bwMode="auto">
          <a:xfrm>
            <a:off x="4498975" y="6670675"/>
            <a:ext cx="2347913" cy="190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2007 – 2010, Cisco Systems, Inc. All rights reserved.</a:t>
            </a:r>
            <a:endParaRPr lang="en-US" sz="700">
              <a:solidFill>
                <a:srgbClr val="D3D3D3"/>
              </a:solidFill>
            </a:endParaRPr>
          </a:p>
        </p:txBody>
      </p:sp>
      <p:sp>
        <p:nvSpPr>
          <p:cNvPr id="1032" name="Rectangle 9"/>
          <p:cNvSpPr>
            <a:spLocks noChangeArrowheads="1"/>
          </p:cNvSpPr>
          <p:nvPr/>
        </p:nvSpPr>
        <p:spPr bwMode="auto">
          <a:xfrm>
            <a:off x="7123113" y="6672263"/>
            <a:ext cx="6508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Public</a:t>
            </a:r>
            <a:endParaRPr lang="en-US" sz="700">
              <a:solidFill>
                <a:srgbClr val="D3D3D3"/>
              </a:solidFill>
            </a:endParaRPr>
          </a:p>
        </p:txBody>
      </p:sp>
    </p:spTree>
  </p:cSld>
  <p:clrMap bg1="lt1" tx1="dk1" bg2="lt2" tx2="dk2" accent1="accent1" accent2="accent2" accent3="accent3" accent4="accent4" accent5="accent5" accent6="accent6" hlink="hlink" folHlink="folHlink"/>
  <p:sldLayoutIdLst>
    <p:sldLayoutId id="2147484055"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 id="2147484044" r:id="rId12"/>
  </p:sldLayoutIdLst>
  <p:txStyles>
    <p:titleStyle>
      <a:lvl1pPr algn="l" defTabSz="814388" rtl="0" eaLnBrk="1" fontAlgn="base" hangingPunct="1">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1" fontAlgn="base" hangingPunct="1">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1" fontAlgn="base" hangingPunct="1">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1" fontAlgn="base" hangingPunct="1">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6146"/>
          <p:cNvSpPr>
            <a:spLocks noGrp="1" noChangeArrowheads="1"/>
          </p:cNvSpPr>
          <p:nvPr>
            <p:ph type="title"/>
          </p:nvPr>
        </p:nvSpPr>
        <p:spPr bwMode="auto">
          <a:xfrm>
            <a:off x="193868" y="394392"/>
            <a:ext cx="8772157"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b" anchorCtr="0" compatLnSpc="1">
            <a:prstTxWarp prst="textNoShape">
              <a:avLst/>
            </a:prstTxWarp>
          </a:bodyPr>
          <a:lstStyle/>
          <a:p>
            <a:pPr lvl="0"/>
            <a:r>
              <a:rPr lang="en-US" smtClean="0"/>
              <a:t>Slide Title</a:t>
            </a:r>
            <a:endParaRPr lang="en-US"/>
          </a:p>
        </p:txBody>
      </p:sp>
      <p:sp>
        <p:nvSpPr>
          <p:cNvPr id="3075" name="Rectangle 6281"/>
          <p:cNvSpPr>
            <a:spLocks noChangeArrowheads="1"/>
          </p:cNvSpPr>
          <p:nvPr/>
        </p:nvSpPr>
        <p:spPr bwMode="auto">
          <a:xfrm>
            <a:off x="193675" y="6672263"/>
            <a:ext cx="96202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algn="l" defTabSz="814388">
              <a:lnSpc>
                <a:spcPct val="100000"/>
              </a:lnSpc>
            </a:pPr>
            <a:r>
              <a:rPr lang="en-US" sz="700" smtClean="0">
                <a:solidFill>
                  <a:srgbClr val="D3D3D3"/>
                </a:solidFill>
              </a:rPr>
              <a:t>Presentation_ID</a:t>
            </a:r>
            <a:endParaRPr lang="en-US" sz="700">
              <a:solidFill>
                <a:srgbClr val="D3D3D3"/>
              </a:solidFill>
            </a:endParaRPr>
          </a:p>
        </p:txBody>
      </p:sp>
      <p:sp>
        <p:nvSpPr>
          <p:cNvPr id="3076" name="Rectangle 6282"/>
          <p:cNvSpPr>
            <a:spLocks noChangeArrowheads="1"/>
          </p:cNvSpPr>
          <p:nvPr/>
        </p:nvSpPr>
        <p:spPr bwMode="auto">
          <a:xfrm>
            <a:off x="8596313" y="6626225"/>
            <a:ext cx="320675" cy="23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1000" smtClean="0">
                <a:solidFill>
                  <a:srgbClr val="D3D3D3"/>
                </a:solidFill>
              </a:rPr>
              <a:t>‹#›</a:t>
            </a:r>
            <a:endParaRPr lang="en-US" sz="1000">
              <a:solidFill>
                <a:srgbClr val="D3D3D3"/>
              </a:solidFill>
            </a:endParaRPr>
          </a:p>
        </p:txBody>
      </p:sp>
      <p:sp>
        <p:nvSpPr>
          <p:cNvPr id="3077" name="Rectangle 6284"/>
          <p:cNvSpPr>
            <a:spLocks noGrp="1" noChangeArrowheads="1"/>
          </p:cNvSpPr>
          <p:nvPr>
            <p:ph type="body" idx="1"/>
          </p:nvPr>
        </p:nvSpPr>
        <p:spPr bwMode="auto">
          <a:xfrm>
            <a:off x="213109" y="1539502"/>
            <a:ext cx="8733677" cy="49264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p>
            <a:pPr lvl="0"/>
            <a:r>
              <a:rPr lang="en-US" smtClean="0"/>
              <a:t>Body Text</a:t>
            </a:r>
          </a:p>
          <a:p>
            <a:pPr lvl="0"/>
            <a:r>
              <a:rPr lang="en-US" smtClean="0"/>
              <a:t>Second Level</a:t>
            </a:r>
          </a:p>
          <a:p>
            <a:pPr lvl="0"/>
            <a:r>
              <a:rPr lang="en-US" smtClean="0"/>
              <a:t>Third Level</a:t>
            </a:r>
          </a:p>
          <a:p>
            <a:pPr lvl="0"/>
            <a:r>
              <a:rPr lang="en-US" smtClean="0"/>
              <a:t>Fourth Level</a:t>
            </a:r>
          </a:p>
          <a:p>
            <a:pPr lvl="0"/>
            <a:r>
              <a:rPr lang="en-US" smtClean="0"/>
              <a:t>Fifth Level</a:t>
            </a:r>
            <a:endParaRPr lang="en-US" dirty="0"/>
          </a:p>
        </p:txBody>
      </p:sp>
      <p:sp>
        <p:nvSpPr>
          <p:cNvPr id="3078" name="Rectangle 6312"/>
          <p:cNvSpPr>
            <a:spLocks noChangeArrowheads="1"/>
          </p:cNvSpPr>
          <p:nvPr/>
        </p:nvSpPr>
        <p:spPr bwMode="auto">
          <a:xfrm>
            <a:off x="4498975" y="6672263"/>
            <a:ext cx="2022475"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nchorCtr="1">
            <a:spAutoFit/>
          </a:bodyPr>
          <a:lstStyle/>
          <a:p>
            <a:pPr algn="l" defTabSz="814388">
              <a:lnSpc>
                <a:spcPct val="100000"/>
              </a:lnSpc>
            </a:pPr>
            <a:r>
              <a:rPr lang="en-US" sz="700" smtClean="0">
                <a:solidFill>
                  <a:srgbClr val="D3D3D3"/>
                </a:solidFill>
              </a:rPr>
              <a:t>© 2017 Cisco Systems, Inc. All rights reserved.</a:t>
            </a:r>
            <a:endParaRPr lang="en-US" sz="700" dirty="0">
              <a:solidFill>
                <a:srgbClr val="D3D3D3"/>
              </a:solidFill>
            </a:endParaRPr>
          </a:p>
        </p:txBody>
      </p:sp>
      <p:sp>
        <p:nvSpPr>
          <p:cNvPr id="3079" name="Rectangle 6313"/>
          <p:cNvSpPr>
            <a:spLocks noChangeArrowheads="1"/>
          </p:cNvSpPr>
          <p:nvPr/>
        </p:nvSpPr>
        <p:spPr bwMode="auto">
          <a:xfrm>
            <a:off x="6896100" y="6672263"/>
            <a:ext cx="877888" cy="188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lnSpc>
                <a:spcPct val="100000"/>
              </a:lnSpc>
            </a:pPr>
            <a:r>
              <a:rPr lang="en-US" sz="700" smtClean="0">
                <a:solidFill>
                  <a:srgbClr val="D3D3D3"/>
                </a:solidFill>
              </a:rPr>
              <a:t>Cisco Confidential</a:t>
            </a:r>
            <a:endParaRPr lang="en-US" sz="700">
              <a:solidFill>
                <a:srgbClr val="D3D3D3"/>
              </a:solidFill>
            </a:endParaRPr>
          </a:p>
        </p:txBody>
      </p:sp>
      <p:pic>
        <p:nvPicPr>
          <p:cNvPr id="3080" name="Picture 8" descr="Rev08_Cisco_BrandBar10_060408.png"/>
          <p:cNvPicPr>
            <a:picLocks noChangeAspect="1"/>
          </p:cNvPicPr>
          <p:nvPr/>
        </p:nvPicPr>
        <p:blipFill>
          <a:blip r:embed="rId13" cstate="email">
            <a:extLst>
              <a:ext uri="{28A0092B-C50C-407E-A947-70E740481C1C}">
                <a14:useLocalDpi xmlns:a14="http://schemas.microsoft.com/office/drawing/2010/main" val="0"/>
              </a:ext>
            </a:extLst>
          </a:blip>
          <a:srcRect/>
          <a:stretch>
            <a:fillRect/>
          </a:stretch>
        </p:blipFill>
        <p:spPr bwMode="auto">
          <a:xfrm>
            <a:off x="0" y="0"/>
            <a:ext cx="9144000" cy="3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6"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algn="l" defTabSz="814388" rtl="0" eaLnBrk="0" fontAlgn="base" hangingPunct="0">
        <a:lnSpc>
          <a:spcPct val="90000"/>
        </a:lnSpc>
        <a:spcBef>
          <a:spcPct val="0"/>
        </a:spcBef>
        <a:spcAft>
          <a:spcPct val="0"/>
        </a:spcAft>
        <a:defRPr sz="3200" b="1">
          <a:solidFill>
            <a:srgbClr val="708CA1"/>
          </a:solidFill>
          <a:latin typeface="+mj-lt"/>
          <a:ea typeface="ＭＳ Ｐゴシック" charset="0"/>
          <a:cs typeface="ＭＳ Ｐゴシック" charset="0"/>
        </a:defRPr>
      </a:lvl1pPr>
      <a:lvl2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2pPr>
      <a:lvl3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3pPr>
      <a:lvl4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4pPr>
      <a:lvl5pPr algn="l" defTabSz="814388" rtl="0" eaLnBrk="0" fontAlgn="base" hangingPunct="0">
        <a:lnSpc>
          <a:spcPct val="90000"/>
        </a:lnSpc>
        <a:spcBef>
          <a:spcPct val="0"/>
        </a:spcBef>
        <a:spcAft>
          <a:spcPct val="0"/>
        </a:spcAft>
        <a:defRPr sz="3200" b="1">
          <a:solidFill>
            <a:srgbClr val="708CA1"/>
          </a:solidFill>
          <a:latin typeface="Arial" charset="0"/>
          <a:ea typeface="ＭＳ Ｐゴシック" charset="0"/>
          <a:cs typeface="ＭＳ Ｐゴシック" charset="0"/>
        </a:defRPr>
      </a:lvl5pPr>
      <a:lvl6pPr marL="457200" algn="l" defTabSz="814388" rtl="0" eaLnBrk="1" fontAlgn="base" hangingPunct="1">
        <a:lnSpc>
          <a:spcPct val="90000"/>
        </a:lnSpc>
        <a:spcBef>
          <a:spcPct val="0"/>
        </a:spcBef>
        <a:spcAft>
          <a:spcPct val="0"/>
        </a:spcAft>
        <a:defRPr sz="3200" b="1">
          <a:solidFill>
            <a:srgbClr val="708CA1"/>
          </a:solidFill>
          <a:latin typeface="Arial" charset="0"/>
        </a:defRPr>
      </a:lvl6pPr>
      <a:lvl7pPr marL="914400" algn="l" defTabSz="814388" rtl="0" eaLnBrk="1" fontAlgn="base" hangingPunct="1">
        <a:lnSpc>
          <a:spcPct val="90000"/>
        </a:lnSpc>
        <a:spcBef>
          <a:spcPct val="0"/>
        </a:spcBef>
        <a:spcAft>
          <a:spcPct val="0"/>
        </a:spcAft>
        <a:defRPr sz="3200" b="1">
          <a:solidFill>
            <a:srgbClr val="708CA1"/>
          </a:solidFill>
          <a:latin typeface="Arial" charset="0"/>
        </a:defRPr>
      </a:lvl7pPr>
      <a:lvl8pPr marL="1371600" algn="l" defTabSz="814388" rtl="0" eaLnBrk="1" fontAlgn="base" hangingPunct="1">
        <a:lnSpc>
          <a:spcPct val="90000"/>
        </a:lnSpc>
        <a:spcBef>
          <a:spcPct val="0"/>
        </a:spcBef>
        <a:spcAft>
          <a:spcPct val="0"/>
        </a:spcAft>
        <a:defRPr sz="3200" b="1">
          <a:solidFill>
            <a:srgbClr val="708CA1"/>
          </a:solidFill>
          <a:latin typeface="Arial" charset="0"/>
        </a:defRPr>
      </a:lvl8pPr>
      <a:lvl9pPr marL="1828800" algn="l" defTabSz="814388" rtl="0" eaLnBrk="1" fontAlgn="base" hangingPunct="1">
        <a:lnSpc>
          <a:spcPct val="90000"/>
        </a:lnSpc>
        <a:spcBef>
          <a:spcPct val="0"/>
        </a:spcBef>
        <a:spcAft>
          <a:spcPct val="0"/>
        </a:spcAft>
        <a:defRPr sz="3200" b="1">
          <a:solidFill>
            <a:srgbClr val="708CA1"/>
          </a:solidFill>
          <a:latin typeface="Arial" charset="0"/>
        </a:defRPr>
      </a:lvl9pPr>
    </p:titleStyle>
    <p:body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txBox="1">
            <a:spLocks noChangeArrowheads="1"/>
          </p:cNvSpPr>
          <p:nvPr/>
        </p:nvSpPr>
        <p:spPr bwMode="auto">
          <a:xfrm>
            <a:off x="1624384" y="800403"/>
            <a:ext cx="6788150" cy="1008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2124" tIns="41061" rIns="82124" bIns="41061" numCol="1" anchor="t" anchorCtr="0" compatLnSpc="1">
            <a:prstTxWarp prst="textNoShape">
              <a:avLst/>
            </a:prstTxWarp>
          </a:bodyPr>
          <a:lstStyle>
            <a:lvl1pPr marL="0" indent="0" algn="l" defTabSz="814388" rtl="0" eaLnBrk="0" fontAlgn="base" hangingPunct="0">
              <a:lnSpc>
                <a:spcPct val="90000"/>
              </a:lnSpc>
              <a:spcBef>
                <a:spcPct val="50000"/>
              </a:spcBef>
              <a:spcAft>
                <a:spcPct val="0"/>
              </a:spcAft>
              <a:buClr>
                <a:srgbClr val="708CA1"/>
              </a:buClr>
              <a:buFont typeface="Wingdings" pitchFamily="2" charset="2"/>
              <a:buNone/>
              <a:defRPr sz="2000" b="1">
                <a:solidFill>
                  <a:schemeClr val="bg2"/>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eaLnBrk="1" hangingPunct="1">
              <a:buFont typeface="Wingdings" charset="0"/>
              <a:buNone/>
            </a:pPr>
            <a:endParaRPr lang="en-US" kern="0" dirty="0">
              <a:latin typeface="Arial" charset="0"/>
            </a:endParaRPr>
          </a:p>
        </p:txBody>
      </p:sp>
      <p:sp>
        <p:nvSpPr>
          <p:cNvPr id="7" name="Rectangle 2"/>
          <p:cNvSpPr>
            <a:spLocks noGrp="1" noChangeArrowheads="1"/>
          </p:cNvSpPr>
          <p:nvPr>
            <p:ph type="ctrTitle"/>
          </p:nvPr>
        </p:nvSpPr>
        <p:spPr/>
        <p:txBody>
          <a:bodyPr>
            <a:normAutofit/>
          </a:bodyPr>
          <a:lstStyle/>
          <a:p>
            <a:pPr eaLnBrk="1" hangingPunct="1"/>
            <a:r>
              <a:rPr lang="en-US" sz="2400" smtClean="0">
                <a:latin typeface="Arial" charset="0"/>
              </a:rPr>
              <a:t>Instructor Materials</a:t>
            </a:r>
            <a:br>
              <a:rPr lang="en-US" sz="2400" smtClean="0">
                <a:latin typeface="Arial" charset="0"/>
              </a:rPr>
            </a:br>
            <a:r>
              <a:rPr lang="en-US" sz="2400" smtClean="0">
                <a:latin typeface="Arial" charset="0"/>
              </a:rPr>
              <a:t>Chapter 1: LAN Design</a:t>
            </a:r>
            <a:endParaRPr lang="en-US" sz="2400" dirty="0">
              <a:solidFill>
                <a:srgbClr val="00B0F0"/>
              </a:solidFill>
              <a:latin typeface="Arial" charset="0"/>
            </a:endParaRPr>
          </a:p>
        </p:txBody>
      </p:sp>
      <p:sp>
        <p:nvSpPr>
          <p:cNvPr id="3" name="Subtitle 2"/>
          <p:cNvSpPr>
            <a:spLocks noGrp="1"/>
          </p:cNvSpPr>
          <p:nvPr>
            <p:ph type="subTitle" idx="1"/>
          </p:nvPr>
        </p:nvSpPr>
        <p:spPr>
          <a:xfrm>
            <a:off x="311150" y="4633912"/>
            <a:ext cx="4103688" cy="1061813"/>
          </a:xfrm>
        </p:spPr>
        <p:txBody>
          <a:bodyPr>
            <a:normAutofit/>
          </a:bodyPr>
          <a:lstStyle/>
          <a:p>
            <a:pPr eaLnBrk="1" hangingPunct="1"/>
            <a:r>
              <a:rPr lang="en-US" smtClean="0">
                <a:solidFill>
                  <a:schemeClr val="tx1"/>
                </a:solidFill>
                <a:latin typeface="Arial" charset="0"/>
              </a:rPr>
              <a:t>CCNA Routing and Switching</a:t>
            </a:r>
          </a:p>
          <a:p>
            <a:pPr eaLnBrk="1" hangingPunct="1"/>
            <a:r>
              <a:rPr lang="en-US" smtClean="0">
                <a:solidFill>
                  <a:schemeClr val="tx1"/>
                </a:solidFill>
                <a:latin typeface="Arial" charset="0"/>
              </a:rPr>
              <a:t>Scaling Networks </a:t>
            </a:r>
          </a:p>
          <a:p>
            <a:endParaRPr lang="en-US" dirty="0"/>
          </a:p>
        </p:txBody>
      </p:sp>
    </p:spTree>
    <p:extLst>
      <p:ext uri="{BB962C8B-B14F-4D97-AF65-F5344CB8AC3E}">
        <p14:creationId xmlns:p14="http://schemas.microsoft.com/office/powerpoint/2010/main" val="2515264652"/>
      </p:ext>
    </p:extLst>
  </p:cSld>
  <p:clrMapOvr>
    <a:masterClrMapping/>
  </p:clrMapOvr>
  <p:transition>
    <p:wipe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1.1 Campus Wired LAN Designs</a:t>
            </a:r>
            <a:endParaRPr lang="en-US" sz="2400" dirty="0">
              <a:solidFill>
                <a:srgbClr val="00B0F0"/>
              </a:solidFill>
            </a:endParaRPr>
          </a:p>
        </p:txBody>
      </p:sp>
    </p:spTree>
    <p:extLst>
      <p:ext uri="{BB962C8B-B14F-4D97-AF65-F5344CB8AC3E}">
        <p14:creationId xmlns:p14="http://schemas.microsoft.com/office/powerpoint/2010/main" val="2753221210"/>
      </p:ext>
    </p:extLst>
  </p:cSld>
  <p:clrMapOvr>
    <a:masterClrMapping/>
  </p:clrMapOvr>
  <p:transition>
    <p:wipe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Campus Wired LAN Designs</a:t>
            </a:r>
            <a:br>
              <a:rPr lang="en-US" sz="1800" smtClean="0"/>
            </a:br>
            <a:r>
              <a:rPr lang="en-US" sz="1800" smtClean="0"/>
              <a:t>Cisco Validated Designs</a:t>
            </a:r>
            <a:endParaRPr lang="en-US" dirty="0"/>
          </a:p>
        </p:txBody>
      </p:sp>
      <p:sp>
        <p:nvSpPr>
          <p:cNvPr id="7" name="Content Placeholder 1"/>
          <p:cNvSpPr>
            <a:spLocks noGrp="1"/>
          </p:cNvSpPr>
          <p:nvPr>
            <p:ph idx="1"/>
          </p:nvPr>
        </p:nvSpPr>
        <p:spPr>
          <a:xfrm>
            <a:off x="193868" y="1232594"/>
            <a:ext cx="8733677" cy="1767580"/>
          </a:xfrm>
        </p:spPr>
        <p:txBody>
          <a:bodyPr>
            <a:normAutofit/>
          </a:bodyPr>
          <a:lstStyle/>
          <a:p>
            <a:r>
              <a:rPr lang="en-US" smtClean="0"/>
              <a:t>The Need to Scale the Network</a:t>
            </a:r>
          </a:p>
          <a:p>
            <a:r>
              <a:rPr lang="en-US" smtClean="0"/>
              <a:t>All enterprise networks must: support critical applications, support converged network traffic, support diverse business needs, and provide centralized administrative control. </a:t>
            </a:r>
          </a:p>
          <a:p>
            <a:r>
              <a:rPr lang="en-US" smtClean="0"/>
              <a:t>Campus network designs include small networks that use a single LAN switch, up to very large networks with thousands of connections.</a:t>
            </a:r>
          </a:p>
          <a:p>
            <a:pPr marL="0" indent="0">
              <a:buNone/>
            </a:pPr>
            <a:endParaRPr lang="en-US" dirty="0"/>
          </a:p>
        </p:txBody>
      </p:sp>
      <p:pic>
        <p:nvPicPr>
          <p:cNvPr id="4" name="Picture 3"/>
          <p:cNvPicPr>
            <a:picLocks noChangeAspect="1"/>
          </p:cNvPicPr>
          <p:nvPr/>
        </p:nvPicPr>
        <p:blipFill>
          <a:blip r:embed="rId3"/>
          <a:stretch>
            <a:fillRect/>
          </a:stretch>
        </p:blipFill>
        <p:spPr>
          <a:xfrm>
            <a:off x="4961537" y="3000174"/>
            <a:ext cx="3966008" cy="3592812"/>
          </a:xfrm>
          <a:prstGeom prst="rect">
            <a:avLst/>
          </a:prstGeom>
        </p:spPr>
      </p:pic>
      <p:sp>
        <p:nvSpPr>
          <p:cNvPr id="5" name="TextBox 4"/>
          <p:cNvSpPr txBox="1"/>
          <p:nvPr/>
        </p:nvSpPr>
        <p:spPr>
          <a:xfrm>
            <a:off x="193868" y="3000174"/>
            <a:ext cx="4729189" cy="3416320"/>
          </a:xfrm>
          <a:prstGeom prst="rect">
            <a:avLst/>
          </a:prstGeom>
          <a:noFill/>
        </p:spPr>
        <p:txBody>
          <a:bodyPr wrap="square" rtlCol="0">
            <a:normAutofit/>
          </a:bodyPr>
          <a:lstStyle/>
          <a:p>
            <a:pPr marL="342900" indent="-342900" algn="l">
              <a:buClr>
                <a:srgbClr val="678DC5"/>
              </a:buClr>
              <a:buFont typeface="Wingdings" panose="05000000000000000000" pitchFamily="2" charset="2"/>
              <a:buChar char="§"/>
            </a:pPr>
            <a:r>
              <a:rPr lang="en-US" sz="2000" smtClean="0">
                <a:latin typeface="+mn-lt"/>
              </a:rPr>
              <a:t>A hierarchical LAN design includes</a:t>
            </a:r>
          </a:p>
          <a:p>
            <a:pPr marL="342900" indent="-342900" algn="l">
              <a:buClr>
                <a:srgbClr val="678DC5"/>
              </a:buClr>
              <a:buFont typeface="Wingdings" panose="05000000000000000000" pitchFamily="2" charset="2"/>
              <a:buChar char="§"/>
            </a:pPr>
            <a:r>
              <a:rPr lang="en-US" sz="2000" smtClean="0">
                <a:latin typeface="+mn-lt"/>
              </a:rPr>
              <a:t>the access, distribution, and core layers:</a:t>
            </a:r>
          </a:p>
          <a:p>
            <a:pPr marL="342900" indent="-342900" algn="l">
              <a:buClr>
                <a:srgbClr val="678DC5"/>
              </a:buClr>
              <a:buFont typeface="Wingdings" panose="05000000000000000000" pitchFamily="2" charset="2"/>
              <a:buChar char="§"/>
            </a:pPr>
            <a:r>
              <a:rPr lang="en-US" sz="2000" smtClean="0">
                <a:latin typeface="+mn-lt"/>
              </a:rPr>
              <a:t>The access layer provides endpoints and users direct access to the network. </a:t>
            </a:r>
          </a:p>
          <a:p>
            <a:pPr marL="342900" indent="-342900" algn="l">
              <a:buClr>
                <a:srgbClr val="678DC5"/>
              </a:buClr>
              <a:buFont typeface="Wingdings" panose="05000000000000000000" pitchFamily="2" charset="2"/>
              <a:buChar char="§"/>
            </a:pPr>
            <a:r>
              <a:rPr lang="en-US" sz="2000" smtClean="0">
                <a:latin typeface="+mn-lt"/>
              </a:rPr>
              <a:t>The distribution layer aggregates access layers and provides connectivity to services. </a:t>
            </a:r>
          </a:p>
          <a:p>
            <a:pPr marL="342900" indent="-342900" algn="l">
              <a:buClr>
                <a:srgbClr val="678DC5"/>
              </a:buClr>
              <a:buFont typeface="Wingdings" panose="05000000000000000000" pitchFamily="2" charset="2"/>
              <a:buChar char="§"/>
            </a:pPr>
            <a:r>
              <a:rPr lang="en-US" sz="2000" smtClean="0">
                <a:latin typeface="+mn-lt"/>
              </a:rPr>
              <a:t>The core layer provides connectivity between distribution layers for large LAN environments. </a:t>
            </a:r>
            <a:endParaRPr lang="en-US" sz="1800" dirty="0">
              <a:latin typeface="+mn-lt"/>
            </a:endParaRPr>
          </a:p>
        </p:txBody>
      </p:sp>
    </p:spTree>
    <p:extLst>
      <p:ext uri="{BB962C8B-B14F-4D97-AF65-F5344CB8AC3E}">
        <p14:creationId xmlns:p14="http://schemas.microsoft.com/office/powerpoint/2010/main" val="2189958124"/>
      </p:ext>
    </p:extLst>
  </p:cSld>
  <p:clrMapOvr>
    <a:masterClrMapping/>
  </p:clrMapOvr>
  <p:transition spd="med">
    <p:wipe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Campus Wired LAN Designs</a:t>
            </a:r>
            <a:br>
              <a:rPr lang="en-US" sz="1800" smtClean="0"/>
            </a:br>
            <a:r>
              <a:rPr lang="en-US" sz="1800" smtClean="0"/>
              <a:t>Expanding the Network</a:t>
            </a:r>
            <a:endParaRPr lang="en-US" dirty="0"/>
          </a:p>
        </p:txBody>
      </p:sp>
      <p:sp>
        <p:nvSpPr>
          <p:cNvPr id="7" name="Content Placeholder 1"/>
          <p:cNvSpPr>
            <a:spLocks noGrp="1"/>
          </p:cNvSpPr>
          <p:nvPr>
            <p:ph idx="1"/>
          </p:nvPr>
        </p:nvSpPr>
        <p:spPr>
          <a:xfrm>
            <a:off x="193868" y="1232594"/>
            <a:ext cx="8733677" cy="1590119"/>
          </a:xfrm>
        </p:spPr>
        <p:txBody>
          <a:bodyPr>
            <a:normAutofit/>
          </a:bodyPr>
          <a:lstStyle/>
          <a:p>
            <a:r>
              <a:rPr lang="en-US" sz="1800" smtClean="0"/>
              <a:t>To support a large, medium or small network, the network designer must develop a strategy to enable the network to be available and to scale effectively and easily.</a:t>
            </a:r>
          </a:p>
          <a:p>
            <a:r>
              <a:rPr lang="en-US" sz="1800" smtClean="0"/>
              <a:t>One method of implementing redundancy is by installing duplicate equipment and providing failover services for critical devices. Another method of implementing redundancy is redundant paths.</a:t>
            </a:r>
          </a:p>
          <a:p>
            <a:pPr marL="0" indent="0">
              <a:buNone/>
            </a:pPr>
            <a:endParaRPr lang="en-US" dirty="0"/>
          </a:p>
        </p:txBody>
      </p:sp>
      <p:pic>
        <p:nvPicPr>
          <p:cNvPr id="3" name="Picture 2"/>
          <p:cNvPicPr>
            <a:picLocks noChangeAspect="1"/>
          </p:cNvPicPr>
          <p:nvPr/>
        </p:nvPicPr>
        <p:blipFill>
          <a:blip r:embed="rId3"/>
          <a:stretch>
            <a:fillRect/>
          </a:stretch>
        </p:blipFill>
        <p:spPr>
          <a:xfrm>
            <a:off x="1990922" y="2822713"/>
            <a:ext cx="5183625" cy="3810827"/>
          </a:xfrm>
          <a:prstGeom prst="rect">
            <a:avLst/>
          </a:prstGeom>
        </p:spPr>
      </p:pic>
    </p:spTree>
    <p:extLst>
      <p:ext uri="{BB962C8B-B14F-4D97-AF65-F5344CB8AC3E}">
        <p14:creationId xmlns:p14="http://schemas.microsoft.com/office/powerpoint/2010/main" val="2831409845"/>
      </p:ext>
    </p:extLst>
  </p:cSld>
  <p:clrMapOvr>
    <a:masterClrMapping/>
  </p:clrMapOvr>
  <p:transition spd="med">
    <p:wipe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Campus Wired LAN Designs</a:t>
            </a:r>
            <a:br>
              <a:rPr lang="en-US" sz="1800" smtClean="0"/>
            </a:br>
            <a:r>
              <a:rPr lang="en-US" sz="1800" smtClean="0"/>
              <a:t>Expanding the Network (Cont.)</a:t>
            </a:r>
            <a:endParaRPr lang="en-US" dirty="0"/>
          </a:p>
        </p:txBody>
      </p:sp>
      <p:sp>
        <p:nvSpPr>
          <p:cNvPr id="7" name="Content Placeholder 1"/>
          <p:cNvSpPr>
            <a:spLocks noGrp="1"/>
          </p:cNvSpPr>
          <p:nvPr>
            <p:ph idx="1"/>
          </p:nvPr>
        </p:nvSpPr>
        <p:spPr>
          <a:xfrm>
            <a:off x="193868" y="1232594"/>
            <a:ext cx="8733677" cy="1767580"/>
          </a:xfrm>
        </p:spPr>
        <p:txBody>
          <a:bodyPr>
            <a:normAutofit/>
          </a:bodyPr>
          <a:lstStyle/>
          <a:p>
            <a:r>
              <a:rPr lang="en-US" sz="2000" smtClean="0"/>
              <a:t>A failure domain is the area of a network that is impacted when a critical device or network service experiences problems.  Smaller failure domains reduce the impact of a failure on company productivity.</a:t>
            </a:r>
          </a:p>
          <a:p>
            <a:r>
              <a:rPr lang="en-US" sz="2000" smtClean="0"/>
              <a:t>Link aggregation allows an administrator to increase the amount of bandwidth between devices by creating one logical link made up of several physical links. EtherChannel is a form of link aggregation used in switched networks.</a:t>
            </a:r>
          </a:p>
          <a:p>
            <a:pPr marL="0" indent="0">
              <a:buNone/>
            </a:pPr>
            <a:endParaRPr lang="en-US" dirty="0"/>
          </a:p>
        </p:txBody>
      </p:sp>
      <p:pic>
        <p:nvPicPr>
          <p:cNvPr id="3" name="Picture 2"/>
          <p:cNvPicPr>
            <a:picLocks noChangeAspect="1"/>
          </p:cNvPicPr>
          <p:nvPr/>
        </p:nvPicPr>
        <p:blipFill>
          <a:blip r:embed="rId3"/>
          <a:stretch>
            <a:fillRect/>
          </a:stretch>
        </p:blipFill>
        <p:spPr>
          <a:xfrm>
            <a:off x="1455746" y="3000174"/>
            <a:ext cx="6248400" cy="3685134"/>
          </a:xfrm>
          <a:prstGeom prst="rect">
            <a:avLst/>
          </a:prstGeom>
        </p:spPr>
      </p:pic>
    </p:spTree>
    <p:extLst>
      <p:ext uri="{BB962C8B-B14F-4D97-AF65-F5344CB8AC3E}">
        <p14:creationId xmlns:p14="http://schemas.microsoft.com/office/powerpoint/2010/main" val="1797115190"/>
      </p:ext>
    </p:extLst>
  </p:cSld>
  <p:clrMapOvr>
    <a:masterClrMapping/>
  </p:clrMapOvr>
  <p:transition spd="med">
    <p:wipe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Campus Wired LAN Designs</a:t>
            </a:r>
            <a:br>
              <a:rPr lang="en-US" sz="1800" smtClean="0"/>
            </a:br>
            <a:r>
              <a:rPr lang="en-US" sz="1800" smtClean="0"/>
              <a:t>Expanding the Network (Cont.)</a:t>
            </a:r>
            <a:endParaRPr lang="en-US" dirty="0"/>
          </a:p>
        </p:txBody>
      </p:sp>
      <p:sp>
        <p:nvSpPr>
          <p:cNvPr id="7" name="Content Placeholder 1"/>
          <p:cNvSpPr>
            <a:spLocks noGrp="1"/>
          </p:cNvSpPr>
          <p:nvPr>
            <p:ph idx="1"/>
          </p:nvPr>
        </p:nvSpPr>
        <p:spPr>
          <a:xfrm>
            <a:off x="193868" y="1232593"/>
            <a:ext cx="8733677" cy="2295797"/>
          </a:xfrm>
        </p:spPr>
        <p:txBody>
          <a:bodyPr>
            <a:normAutofit/>
          </a:bodyPr>
          <a:lstStyle/>
          <a:p>
            <a:r>
              <a:rPr lang="en-US" sz="2000" smtClean="0"/>
              <a:t>To communicate wirelessly, end devices require a wireless NIC that incorporates a radio transmitter/receiver and the required software driver to make it operational. Additionally, a wireless router or a wireless access point (AP) is required for users to connect.</a:t>
            </a:r>
          </a:p>
          <a:p>
            <a:r>
              <a:rPr lang="en-US" sz="2000" smtClean="0"/>
              <a:t>Link-state routing protocols, such as Open Shortest Path First (OSPF), works well for larger hierarchical networks where fast convergence is important. OSPF routers establish and maintain neighbor adjacency or adjacencies, with other connected OSPF routers. </a:t>
            </a:r>
          </a:p>
          <a:p>
            <a:pPr marL="0" indent="0">
              <a:buNone/>
            </a:pPr>
            <a:endParaRPr lang="en-US" dirty="0"/>
          </a:p>
        </p:txBody>
      </p:sp>
      <p:pic>
        <p:nvPicPr>
          <p:cNvPr id="2" name="Picture 1"/>
          <p:cNvPicPr>
            <a:picLocks noChangeAspect="1"/>
          </p:cNvPicPr>
          <p:nvPr/>
        </p:nvPicPr>
        <p:blipFill>
          <a:blip r:embed="rId3"/>
          <a:stretch>
            <a:fillRect/>
          </a:stretch>
        </p:blipFill>
        <p:spPr>
          <a:xfrm>
            <a:off x="1489083" y="3667538"/>
            <a:ext cx="6181725" cy="2980911"/>
          </a:xfrm>
          <a:prstGeom prst="rect">
            <a:avLst/>
          </a:prstGeom>
        </p:spPr>
      </p:pic>
    </p:spTree>
    <p:extLst>
      <p:ext uri="{BB962C8B-B14F-4D97-AF65-F5344CB8AC3E}">
        <p14:creationId xmlns:p14="http://schemas.microsoft.com/office/powerpoint/2010/main" val="2176765548"/>
      </p:ext>
    </p:extLst>
  </p:cSld>
  <p:clrMapOvr>
    <a:masterClrMapping/>
  </p:clrMapOvr>
  <p:transition spd="med">
    <p:wipe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xfrm>
            <a:off x="311150" y="2263775"/>
            <a:ext cx="3854450" cy="1481138"/>
          </a:xfrm>
        </p:spPr>
        <p:txBody>
          <a:bodyPr>
            <a:normAutofit/>
          </a:bodyPr>
          <a:lstStyle/>
          <a:p>
            <a:pPr eaLnBrk="1" hangingPunct="1"/>
            <a:r>
              <a:rPr lang="en-US" sz="2400" smtClean="0"/>
              <a:t>1.2 Selecting Network Devices</a:t>
            </a:r>
            <a:endParaRPr lang="en-US" sz="2400" dirty="0">
              <a:solidFill>
                <a:srgbClr val="00B0F0"/>
              </a:solidFill>
            </a:endParaRPr>
          </a:p>
        </p:txBody>
      </p:sp>
    </p:spTree>
    <p:extLst>
      <p:ext uri="{BB962C8B-B14F-4D97-AF65-F5344CB8AC3E}">
        <p14:creationId xmlns:p14="http://schemas.microsoft.com/office/powerpoint/2010/main" val="1167627759"/>
      </p:ext>
    </p:extLst>
  </p:cSld>
  <p:clrMapOvr>
    <a:masterClrMapping/>
  </p:clrMapOvr>
  <p:transition>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Selecting Network Devices</a:t>
            </a:r>
            <a:br>
              <a:rPr lang="en-US" sz="1800" smtClean="0"/>
            </a:br>
            <a:r>
              <a:rPr lang="en-US" sz="1800" smtClean="0"/>
              <a:t>Switch Hardware</a:t>
            </a:r>
            <a:endParaRPr lang="en-US" dirty="0"/>
          </a:p>
        </p:txBody>
      </p:sp>
      <p:sp>
        <p:nvSpPr>
          <p:cNvPr id="7" name="Content Placeholder 1"/>
          <p:cNvSpPr>
            <a:spLocks noGrp="1"/>
          </p:cNvSpPr>
          <p:nvPr>
            <p:ph idx="1"/>
          </p:nvPr>
        </p:nvSpPr>
        <p:spPr>
          <a:xfrm>
            <a:off x="193869" y="1232593"/>
            <a:ext cx="3609646" cy="5139024"/>
          </a:xfrm>
        </p:spPr>
        <p:txBody>
          <a:bodyPr>
            <a:normAutofit/>
          </a:bodyPr>
          <a:lstStyle/>
          <a:p>
            <a:r>
              <a:rPr lang="en-US" sz="2000" smtClean="0"/>
              <a:t>There are five categories of switches for enterprise networks: Campus LAN, Data Center, Cloud-Managed, Service Provider, and Virtual Networking.</a:t>
            </a:r>
          </a:p>
          <a:p>
            <a:r>
              <a:rPr lang="en-US" sz="2000" smtClean="0"/>
              <a:t>The port density of a switch refers to the number of ports available on a single switch. Fixed configuration switches typically support up to 48 ports on a single device. Modular switches can support very high-port densities through the addition of multiple switch port line cards.  </a:t>
            </a:r>
          </a:p>
          <a:p>
            <a:pPr marL="0" indent="0">
              <a:buNone/>
            </a:pPr>
            <a:endParaRPr lang="en-US" dirty="0"/>
          </a:p>
        </p:txBody>
      </p:sp>
      <p:pic>
        <p:nvPicPr>
          <p:cNvPr id="3" name="Picture 2"/>
          <p:cNvPicPr>
            <a:picLocks noChangeAspect="1"/>
          </p:cNvPicPr>
          <p:nvPr/>
        </p:nvPicPr>
        <p:blipFill>
          <a:blip r:embed="rId3"/>
          <a:stretch>
            <a:fillRect/>
          </a:stretch>
        </p:blipFill>
        <p:spPr>
          <a:xfrm>
            <a:off x="3906243" y="1232592"/>
            <a:ext cx="5237757" cy="3961995"/>
          </a:xfrm>
          <a:prstGeom prst="rect">
            <a:avLst/>
          </a:prstGeom>
        </p:spPr>
      </p:pic>
    </p:spTree>
    <p:extLst>
      <p:ext uri="{BB962C8B-B14F-4D97-AF65-F5344CB8AC3E}">
        <p14:creationId xmlns:p14="http://schemas.microsoft.com/office/powerpoint/2010/main" val="2762763309"/>
      </p:ext>
    </p:extLst>
  </p:cSld>
  <p:clrMapOvr>
    <a:masterClrMapping/>
  </p:clrMapOvr>
  <p:transition spd="med">
    <p:wipe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Selecting Network Devices</a:t>
            </a:r>
            <a:br>
              <a:rPr lang="en-US" sz="1800" smtClean="0"/>
            </a:br>
            <a:r>
              <a:rPr lang="en-US" sz="1800" smtClean="0"/>
              <a:t>Switch Hardware (Cont.)</a:t>
            </a:r>
            <a:endParaRPr lang="en-US" dirty="0"/>
          </a:p>
        </p:txBody>
      </p:sp>
      <p:sp>
        <p:nvSpPr>
          <p:cNvPr id="7" name="Content Placeholder 1"/>
          <p:cNvSpPr>
            <a:spLocks noGrp="1"/>
          </p:cNvSpPr>
          <p:nvPr>
            <p:ph idx="1"/>
          </p:nvPr>
        </p:nvSpPr>
        <p:spPr>
          <a:xfrm>
            <a:off x="193869" y="1232593"/>
            <a:ext cx="5273076" cy="5139024"/>
          </a:xfrm>
        </p:spPr>
        <p:txBody>
          <a:bodyPr>
            <a:normAutofit/>
          </a:bodyPr>
          <a:lstStyle/>
          <a:p>
            <a:r>
              <a:rPr lang="en-US" sz="2000" smtClean="0"/>
              <a:t>Forwarding rates define the processing capabilities of a switch by rating how much data the switch can process per second. </a:t>
            </a:r>
          </a:p>
          <a:p>
            <a:r>
              <a:rPr lang="en-US" sz="2000" smtClean="0"/>
              <a:t>Wire speed is the data rate that each Ethernet port on the switch is capable of attaining. Data rates can be 100 Mb/s, 1 Gb/s, 10 Gb/s, or 100 Gb/s.</a:t>
            </a:r>
          </a:p>
          <a:p>
            <a:r>
              <a:rPr lang="en-US" sz="2000" smtClean="0"/>
              <a:t>Less expensive, lower performing switches can be used at the access layer, and more expensive, higher performing switches can be used at the distribution and core layers, where the forwarding rate has a greater impact on network performance.  </a:t>
            </a:r>
          </a:p>
          <a:p>
            <a:pPr marL="0" indent="0">
              <a:buNone/>
            </a:pPr>
            <a:endParaRPr lang="en-US" dirty="0"/>
          </a:p>
        </p:txBody>
      </p:sp>
      <p:pic>
        <p:nvPicPr>
          <p:cNvPr id="2" name="Picture 1"/>
          <p:cNvPicPr>
            <a:picLocks noChangeAspect="1"/>
          </p:cNvPicPr>
          <p:nvPr/>
        </p:nvPicPr>
        <p:blipFill>
          <a:blip r:embed="rId3"/>
          <a:stretch>
            <a:fillRect/>
          </a:stretch>
        </p:blipFill>
        <p:spPr>
          <a:xfrm>
            <a:off x="5613226" y="1232592"/>
            <a:ext cx="3352800" cy="4533900"/>
          </a:xfrm>
          <a:prstGeom prst="rect">
            <a:avLst/>
          </a:prstGeom>
        </p:spPr>
      </p:pic>
    </p:spTree>
    <p:extLst>
      <p:ext uri="{BB962C8B-B14F-4D97-AF65-F5344CB8AC3E}">
        <p14:creationId xmlns:p14="http://schemas.microsoft.com/office/powerpoint/2010/main" val="2005597170"/>
      </p:ext>
    </p:extLst>
  </p:cSld>
  <p:clrMapOvr>
    <a:masterClrMapping/>
  </p:clrMapOvr>
  <p:transition spd="med">
    <p:wipe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Selecting Network Devices</a:t>
            </a:r>
            <a:br>
              <a:rPr lang="en-US" sz="1800" smtClean="0"/>
            </a:br>
            <a:r>
              <a:rPr lang="en-US" sz="1800" smtClean="0"/>
              <a:t>Switch Hardware (Cont.)</a:t>
            </a:r>
            <a:endParaRPr lang="en-US" dirty="0"/>
          </a:p>
        </p:txBody>
      </p:sp>
      <p:sp>
        <p:nvSpPr>
          <p:cNvPr id="7" name="Content Placeholder 1"/>
          <p:cNvSpPr>
            <a:spLocks noGrp="1"/>
          </p:cNvSpPr>
          <p:nvPr>
            <p:ph idx="1"/>
          </p:nvPr>
        </p:nvSpPr>
        <p:spPr>
          <a:xfrm>
            <a:off x="193869" y="1232593"/>
            <a:ext cx="8772156" cy="1812164"/>
          </a:xfrm>
        </p:spPr>
        <p:txBody>
          <a:bodyPr>
            <a:normAutofit/>
          </a:bodyPr>
          <a:lstStyle/>
          <a:p>
            <a:r>
              <a:rPr lang="en-US" sz="2000" smtClean="0"/>
              <a:t>Power over Ethernet (PoE) allows the switch to deliver power to a device over the existing Ethernet cabling. </a:t>
            </a:r>
          </a:p>
          <a:p>
            <a:r>
              <a:rPr lang="en-US" sz="2000" smtClean="0"/>
              <a:t>Multilayer switches are typically deployed in the core and distribution layers of an organization's switched network. Multilayer switches are characterized by their ability to build a routing table, support a few routing protocols, and forward IP packets at a rate close to that of Layer 2 forwarding. </a:t>
            </a:r>
          </a:p>
          <a:p>
            <a:pPr marL="0" indent="0">
              <a:buNone/>
            </a:pPr>
            <a:endParaRPr lang="en-US" dirty="0"/>
          </a:p>
        </p:txBody>
      </p:sp>
      <p:pic>
        <p:nvPicPr>
          <p:cNvPr id="3" name="Picture 2"/>
          <p:cNvPicPr>
            <a:picLocks noChangeAspect="1"/>
          </p:cNvPicPr>
          <p:nvPr/>
        </p:nvPicPr>
        <p:blipFill>
          <a:blip r:embed="rId3"/>
          <a:stretch>
            <a:fillRect/>
          </a:stretch>
        </p:blipFill>
        <p:spPr>
          <a:xfrm>
            <a:off x="1503371" y="3142034"/>
            <a:ext cx="6153150" cy="3537118"/>
          </a:xfrm>
          <a:prstGeom prst="rect">
            <a:avLst/>
          </a:prstGeom>
        </p:spPr>
      </p:pic>
    </p:spTree>
    <p:extLst>
      <p:ext uri="{BB962C8B-B14F-4D97-AF65-F5344CB8AC3E}">
        <p14:creationId xmlns:p14="http://schemas.microsoft.com/office/powerpoint/2010/main" val="1519630751"/>
      </p:ext>
    </p:extLst>
  </p:cSld>
  <p:clrMapOvr>
    <a:masterClrMapping/>
  </p:clrMapOvr>
  <p:transition spd="med">
    <p:wipe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Selecting Network Devices</a:t>
            </a:r>
            <a:br>
              <a:rPr lang="en-US" sz="1800" smtClean="0"/>
            </a:br>
            <a:r>
              <a:rPr lang="en-US" sz="1800" smtClean="0"/>
              <a:t>Router Hardware (Cont.) </a:t>
            </a:r>
            <a:endParaRPr lang="en-US" dirty="0"/>
          </a:p>
        </p:txBody>
      </p:sp>
      <p:sp>
        <p:nvSpPr>
          <p:cNvPr id="7" name="Content Placeholder 1"/>
          <p:cNvSpPr>
            <a:spLocks noGrp="1"/>
          </p:cNvSpPr>
          <p:nvPr>
            <p:ph idx="1"/>
          </p:nvPr>
        </p:nvSpPr>
        <p:spPr>
          <a:xfrm>
            <a:off x="193869" y="1232593"/>
            <a:ext cx="8772156" cy="1491152"/>
          </a:xfrm>
        </p:spPr>
        <p:txBody>
          <a:bodyPr>
            <a:normAutofit/>
          </a:bodyPr>
          <a:lstStyle/>
          <a:p>
            <a:r>
              <a:rPr lang="en-US" sz="2000" smtClean="0"/>
              <a:t>Routers play a critical role in networking by connecting homes and businesses to the Internet, interconnecting multiple sites within an enterprise network, providing redundant paths, and connecting ISPs on the Internet. They also act as a translator between different media types and protocols.  </a:t>
            </a:r>
          </a:p>
          <a:p>
            <a:pPr marL="0" indent="0">
              <a:buNone/>
            </a:pPr>
            <a:endParaRPr lang="en-US" dirty="0"/>
          </a:p>
        </p:txBody>
      </p:sp>
      <p:pic>
        <p:nvPicPr>
          <p:cNvPr id="4" name="Picture 3"/>
          <p:cNvPicPr>
            <a:picLocks noChangeAspect="1"/>
          </p:cNvPicPr>
          <p:nvPr/>
        </p:nvPicPr>
        <p:blipFill>
          <a:blip r:embed="rId3"/>
          <a:stretch>
            <a:fillRect/>
          </a:stretch>
        </p:blipFill>
        <p:spPr>
          <a:xfrm>
            <a:off x="1866018" y="2553611"/>
            <a:ext cx="5427855" cy="4119563"/>
          </a:xfrm>
          <a:prstGeom prst="rect">
            <a:avLst/>
          </a:prstGeom>
        </p:spPr>
      </p:pic>
    </p:spTree>
    <p:extLst>
      <p:ext uri="{BB962C8B-B14F-4D97-AF65-F5344CB8AC3E}">
        <p14:creationId xmlns:p14="http://schemas.microsoft.com/office/powerpoint/2010/main" val="279942736"/>
      </p:ext>
    </p:extLst>
  </p:cSld>
  <p:clrMapOvr>
    <a:masterClrMapping/>
  </p:clrMapOvr>
  <p:transition spd="med">
    <p:wipe dir="r"/>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idx="4294967295"/>
          </p:nvPr>
        </p:nvSpPr>
        <p:spPr>
          <a:xfrm>
            <a:off x="450851" y="353959"/>
            <a:ext cx="8145462" cy="973395"/>
          </a:xfrm>
        </p:spPr>
        <p:txBody>
          <a:bodyPr>
            <a:normAutofit/>
          </a:bodyPr>
          <a:lstStyle/>
          <a:p>
            <a:pPr eaLnBrk="1" hangingPunct="1"/>
            <a:r>
              <a:rPr lang="en-US" smtClean="0">
                <a:latin typeface="Arial" charset="0"/>
              </a:rPr>
              <a:t>Instructor Materials – Chapter 1 Planning Guide</a:t>
            </a:r>
            <a:endParaRPr lang="en-US" dirty="0"/>
          </a:p>
        </p:txBody>
      </p:sp>
      <p:sp>
        <p:nvSpPr>
          <p:cNvPr id="4099" name="Rectangle 34"/>
          <p:cNvSpPr>
            <a:spLocks noGrp="1" noChangeArrowheads="1"/>
          </p:cNvSpPr>
          <p:nvPr>
            <p:ph type="body" idx="4294967295"/>
          </p:nvPr>
        </p:nvSpPr>
        <p:spPr>
          <a:xfrm>
            <a:off x="450851" y="1327354"/>
            <a:ext cx="7940675" cy="4539803"/>
          </a:xfrm>
        </p:spPr>
        <p:txBody>
          <a:bodyPr>
            <a:normAutofit/>
          </a:bodyPr>
          <a:lstStyle/>
          <a:p>
            <a:pPr marL="0" indent="0">
              <a:buNone/>
            </a:pPr>
            <a:r>
              <a:rPr lang="en-US" smtClean="0"/>
              <a:t>This PowerPoint deck is divided in two parts:</a:t>
            </a:r>
          </a:p>
          <a:p>
            <a:pPr marL="0" indent="0">
              <a:buNone/>
            </a:pPr>
            <a:r>
              <a:rPr lang="en-US" smtClean="0"/>
              <a:t>Instructor Planning Guide</a:t>
            </a:r>
          </a:p>
          <a:p>
            <a:pPr marL="0" indent="0">
              <a:buNone/>
            </a:pPr>
            <a:r>
              <a:rPr lang="en-US" smtClean="0"/>
              <a:t>Information to help you become familiar with the chapter</a:t>
            </a:r>
          </a:p>
          <a:p>
            <a:pPr marL="0" indent="0">
              <a:buNone/>
            </a:pPr>
            <a:r>
              <a:rPr lang="en-US" smtClean="0"/>
              <a:t>Teaching aids</a:t>
            </a:r>
          </a:p>
          <a:p>
            <a:pPr marL="0" indent="0">
              <a:buNone/>
            </a:pPr>
            <a:r>
              <a:rPr lang="en-US" smtClean="0"/>
              <a:t>Instructor Class Presentation</a:t>
            </a:r>
          </a:p>
          <a:p>
            <a:pPr marL="0" indent="0">
              <a:buNone/>
            </a:pPr>
            <a:r>
              <a:rPr lang="en-US" smtClean="0"/>
              <a:t>Optional slides that you can use in the classroom</a:t>
            </a:r>
          </a:p>
          <a:p>
            <a:pPr marL="0" indent="0">
              <a:buNone/>
            </a:pPr>
            <a:r>
              <a:rPr lang="en-US" smtClean="0"/>
              <a:t>Begins on slide # 8</a:t>
            </a:r>
          </a:p>
          <a:p>
            <a:pPr marL="0" indent="0">
              <a:buNone/>
            </a:pPr>
            <a:r>
              <a:rPr lang="en-US" smtClean="0"/>
              <a:t>Note: Remove the Planning Guide from this presentation before sharing with anyone.</a:t>
            </a:r>
            <a:endParaRPr lang="en-CA" dirty="0"/>
          </a:p>
        </p:txBody>
      </p:sp>
    </p:spTree>
    <p:extLst>
      <p:ext uri="{BB962C8B-B14F-4D97-AF65-F5344CB8AC3E}">
        <p14:creationId xmlns:p14="http://schemas.microsoft.com/office/powerpoint/2010/main" val="1045761936"/>
      </p:ext>
    </p:extLst>
  </p:cSld>
  <p:clrMapOvr>
    <a:masterClrMapping/>
  </p:clrMapOvr>
  <p:transition>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Selecting Network Devices</a:t>
            </a:r>
            <a:br>
              <a:rPr lang="en-US" sz="1800" smtClean="0"/>
            </a:br>
            <a:r>
              <a:rPr lang="en-US" sz="1800" smtClean="0"/>
              <a:t>Router Hardware (Cont.) </a:t>
            </a:r>
            <a:endParaRPr lang="en-US" dirty="0"/>
          </a:p>
        </p:txBody>
      </p:sp>
      <p:sp>
        <p:nvSpPr>
          <p:cNvPr id="7" name="Content Placeholder 1"/>
          <p:cNvSpPr>
            <a:spLocks noGrp="1"/>
          </p:cNvSpPr>
          <p:nvPr>
            <p:ph idx="1"/>
          </p:nvPr>
        </p:nvSpPr>
        <p:spPr>
          <a:xfrm>
            <a:off x="193869" y="1232593"/>
            <a:ext cx="8772156" cy="1491152"/>
          </a:xfrm>
        </p:spPr>
        <p:txBody>
          <a:bodyPr>
            <a:normAutofit/>
          </a:bodyPr>
          <a:lstStyle/>
          <a:p>
            <a:r>
              <a:rPr lang="en-US" sz="2000" smtClean="0"/>
              <a:t>There are three categories of routers: Branch, Network Edge, and Service Provider.</a:t>
            </a:r>
          </a:p>
          <a:p>
            <a:r>
              <a:rPr lang="en-US" sz="2000" smtClean="0"/>
              <a:t>Routers also come in many form factors. Network administrators in an enterprise environment should be able to support a variety of routers, from a small desktop router to a rack-mounted or blade model.  </a:t>
            </a:r>
          </a:p>
          <a:p>
            <a:pPr marL="0" indent="0">
              <a:buNone/>
            </a:pPr>
            <a:endParaRPr lang="en-US" dirty="0"/>
          </a:p>
        </p:txBody>
      </p:sp>
      <p:pic>
        <p:nvPicPr>
          <p:cNvPr id="2" name="Picture 1"/>
          <p:cNvPicPr>
            <a:picLocks noChangeAspect="1"/>
          </p:cNvPicPr>
          <p:nvPr/>
        </p:nvPicPr>
        <p:blipFill>
          <a:blip r:embed="rId3"/>
          <a:stretch>
            <a:fillRect/>
          </a:stretch>
        </p:blipFill>
        <p:spPr>
          <a:xfrm>
            <a:off x="1250958" y="2830749"/>
            <a:ext cx="6657975" cy="3822666"/>
          </a:xfrm>
          <a:prstGeom prst="rect">
            <a:avLst/>
          </a:prstGeom>
        </p:spPr>
      </p:pic>
    </p:spTree>
    <p:extLst>
      <p:ext uri="{BB962C8B-B14F-4D97-AF65-F5344CB8AC3E}">
        <p14:creationId xmlns:p14="http://schemas.microsoft.com/office/powerpoint/2010/main" val="1605731376"/>
      </p:ext>
    </p:extLst>
  </p:cSld>
  <p:clrMapOvr>
    <a:masterClrMapping/>
  </p:clrMapOvr>
  <p:transition spd="med">
    <p:wipe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Selecting Network Devices</a:t>
            </a:r>
            <a:br>
              <a:rPr lang="en-US" sz="1800" smtClean="0"/>
            </a:br>
            <a:r>
              <a:rPr lang="en-US" sz="1800" smtClean="0"/>
              <a:t>Managing Devices </a:t>
            </a:r>
            <a:endParaRPr lang="en-US" dirty="0"/>
          </a:p>
        </p:txBody>
      </p:sp>
      <p:sp>
        <p:nvSpPr>
          <p:cNvPr id="7" name="Content Placeholder 1"/>
          <p:cNvSpPr>
            <a:spLocks noGrp="1"/>
          </p:cNvSpPr>
          <p:nvPr>
            <p:ph idx="1"/>
          </p:nvPr>
        </p:nvSpPr>
        <p:spPr>
          <a:xfrm>
            <a:off x="193869" y="1232592"/>
            <a:ext cx="8772156" cy="1903167"/>
          </a:xfrm>
        </p:spPr>
        <p:txBody>
          <a:bodyPr>
            <a:normAutofit/>
          </a:bodyPr>
          <a:lstStyle/>
          <a:p>
            <a:r>
              <a:rPr lang="en-US" sz="2000" smtClean="0"/>
              <a:t>IOS refers to the package of routing, switching, security, and other internetworking technologies integrated into a single multitasking operating system.</a:t>
            </a:r>
          </a:p>
          <a:p>
            <a:r>
              <a:rPr lang="en-US" sz="2000" smtClean="0"/>
              <a:t>Out-of-band management is used for initial configuration or when a network connection is unavailable. </a:t>
            </a:r>
          </a:p>
          <a:p>
            <a:r>
              <a:rPr lang="en-US" sz="2000" smtClean="0"/>
              <a:t>In-band management is used to monitor and make configuration changes to a network device over a network connection.   </a:t>
            </a:r>
          </a:p>
          <a:p>
            <a:pPr marL="0" indent="0">
              <a:buNone/>
            </a:pPr>
            <a:endParaRPr lang="en-US" dirty="0"/>
          </a:p>
        </p:txBody>
      </p:sp>
      <p:pic>
        <p:nvPicPr>
          <p:cNvPr id="2" name="Picture 1"/>
          <p:cNvPicPr>
            <a:picLocks noChangeAspect="1"/>
          </p:cNvPicPr>
          <p:nvPr/>
        </p:nvPicPr>
        <p:blipFill>
          <a:blip r:embed="rId3"/>
          <a:stretch>
            <a:fillRect/>
          </a:stretch>
        </p:blipFill>
        <p:spPr>
          <a:xfrm>
            <a:off x="2134167" y="3135760"/>
            <a:ext cx="4891558" cy="3508231"/>
          </a:xfrm>
          <a:prstGeom prst="rect">
            <a:avLst/>
          </a:prstGeom>
        </p:spPr>
      </p:pic>
    </p:spTree>
    <p:extLst>
      <p:ext uri="{BB962C8B-B14F-4D97-AF65-F5344CB8AC3E}">
        <p14:creationId xmlns:p14="http://schemas.microsoft.com/office/powerpoint/2010/main" val="1792634672"/>
      </p:ext>
    </p:extLst>
  </p:cSld>
  <p:clrMapOvr>
    <a:masterClrMapping/>
  </p:clrMapOvr>
  <p:transition spd="med">
    <p:wipe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Selecting Network Devices</a:t>
            </a:r>
            <a:br>
              <a:rPr lang="en-US" sz="1800" smtClean="0"/>
            </a:br>
            <a:r>
              <a:rPr lang="en-US" sz="1800" smtClean="0"/>
              <a:t>Managing Devices (Cont.) </a:t>
            </a:r>
            <a:endParaRPr lang="en-US" dirty="0"/>
          </a:p>
        </p:txBody>
      </p:sp>
      <p:sp>
        <p:nvSpPr>
          <p:cNvPr id="7" name="Content Placeholder 1"/>
          <p:cNvSpPr>
            <a:spLocks noGrp="1"/>
          </p:cNvSpPr>
          <p:nvPr>
            <p:ph idx="1"/>
          </p:nvPr>
        </p:nvSpPr>
        <p:spPr>
          <a:xfrm>
            <a:off x="193869" y="1232592"/>
            <a:ext cx="8772156" cy="5294668"/>
          </a:xfrm>
        </p:spPr>
        <p:txBody>
          <a:bodyPr>
            <a:normAutofit/>
          </a:bodyPr>
          <a:lstStyle/>
          <a:p>
            <a:r>
              <a:rPr lang="en-US" sz="2000" smtClean="0"/>
              <a:t>A basic router configuration includes the hostname for identification, passwords for security, assignment of IP addresses to interfaces for connectivity, and basic routing. Verify and save configuration changes using the copy running-config startup-config command. To clear the router configuration, use the erase startup-config command and then the reload command.</a:t>
            </a:r>
          </a:p>
          <a:p>
            <a:r>
              <a:rPr lang="en-US" sz="2000" smtClean="0"/>
              <a:t>Some of the most commonly used IOS commands to display and verify the operational status of the router and related IPv4 network functionality are </a:t>
            </a:r>
          </a:p>
          <a:p>
            <a:r>
              <a:rPr lang="en-US" sz="2000" smtClean="0"/>
              <a:t>show ip protocols - Displays information about the routing protocols configured. </a:t>
            </a:r>
          </a:p>
          <a:p>
            <a:r>
              <a:rPr lang="en-US" sz="2000" smtClean="0"/>
              <a:t>show ip route - Displays routing table information, including: routing codes, known networks, administrative distance and metrics, how routes were learned, next hop, static routes, and default routes. </a:t>
            </a:r>
          </a:p>
          <a:p>
            <a:r>
              <a:rPr lang="en-US" sz="2000" smtClean="0"/>
              <a:t>show interfaces - Displays interfaces with line (protocol) status, bandwidth, delay, reliability, encapsulation, duplex, and I/O statistics. </a:t>
            </a:r>
          </a:p>
          <a:p>
            <a:r>
              <a:rPr lang="en-US" sz="2000" smtClean="0"/>
              <a:t>show ip interfaces - Displays interface information, including: protocol status, the IPv4 address, if a helper address is configured, and whether an ACL is enabled on the interface. </a:t>
            </a:r>
          </a:p>
          <a:p>
            <a:r>
              <a:rPr lang="en-US" sz="2000" smtClean="0"/>
              <a:t>show ip interface brief - Displays all interfaces with IPv4 addressing information and interface and line protocols status. </a:t>
            </a:r>
          </a:p>
          <a:p>
            <a:r>
              <a:rPr lang="en-US" sz="2000" smtClean="0"/>
              <a:t>show protocols - Displays information about the routed protocol that is enabled, and the protocol status of interfaces. </a:t>
            </a:r>
          </a:p>
          <a:p>
            <a:endParaRPr lang="en-US" sz="2000" smtClean="0"/>
          </a:p>
          <a:p>
            <a:pPr marL="0" indent="0">
              <a:buNone/>
            </a:pPr>
            <a:endParaRPr lang="en-US" dirty="0"/>
          </a:p>
        </p:txBody>
      </p:sp>
    </p:spTree>
    <p:extLst>
      <p:ext uri="{BB962C8B-B14F-4D97-AF65-F5344CB8AC3E}">
        <p14:creationId xmlns:p14="http://schemas.microsoft.com/office/powerpoint/2010/main" val="2229227815"/>
      </p:ext>
    </p:extLst>
  </p:cSld>
  <p:clrMapOvr>
    <a:masterClrMapping/>
  </p:clrMapOvr>
  <p:transition spd="med">
    <p:wipe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Selecting Network Devices</a:t>
            </a:r>
            <a:br>
              <a:rPr lang="en-US" sz="1800" smtClean="0"/>
            </a:br>
            <a:r>
              <a:rPr lang="en-US" sz="1800" smtClean="0"/>
              <a:t>Managing Devices (Cont.) </a:t>
            </a:r>
            <a:endParaRPr lang="en-US" dirty="0"/>
          </a:p>
        </p:txBody>
      </p:sp>
      <p:sp>
        <p:nvSpPr>
          <p:cNvPr id="7" name="Content Placeholder 1"/>
          <p:cNvSpPr>
            <a:spLocks noGrp="1"/>
          </p:cNvSpPr>
          <p:nvPr>
            <p:ph idx="1"/>
          </p:nvPr>
        </p:nvSpPr>
        <p:spPr>
          <a:xfrm>
            <a:off x="193869" y="1232592"/>
            <a:ext cx="8772156" cy="4068982"/>
          </a:xfrm>
        </p:spPr>
        <p:txBody>
          <a:bodyPr>
            <a:normAutofit/>
          </a:bodyPr>
          <a:lstStyle/>
          <a:p>
            <a:r>
              <a:rPr lang="en-US" sz="2000" smtClean="0"/>
              <a:t>A basic router configuration includes the hostname for identification, passwords for security, assignment of IP addresses to interfaces for connectivity, and basic routing. </a:t>
            </a:r>
          </a:p>
          <a:p>
            <a:r>
              <a:rPr lang="en-US" sz="2000" smtClean="0"/>
              <a:t>Verify and save configuration changes using the copy running-config startup-config command. To clear the router configuration, use the erase startup-config command and then the reload command.</a:t>
            </a:r>
          </a:p>
          <a:p>
            <a:r>
              <a:rPr lang="en-US" sz="2000" smtClean="0"/>
              <a:t>Some of the most commonly used IOS commands to display and verify the operational status of the router and related IPv4 network functionality are: </a:t>
            </a:r>
          </a:p>
          <a:p>
            <a:r>
              <a:rPr lang="en-US" sz="2000" smtClean="0"/>
              <a:t>show ip protocols</a:t>
            </a:r>
          </a:p>
          <a:p>
            <a:r>
              <a:rPr lang="en-US" sz="2000" smtClean="0"/>
              <a:t>show ip route</a:t>
            </a:r>
          </a:p>
          <a:p>
            <a:r>
              <a:rPr lang="en-US" sz="2000" smtClean="0"/>
              <a:t>show interfaces</a:t>
            </a:r>
          </a:p>
          <a:p>
            <a:r>
              <a:rPr lang="en-US" sz="2000" smtClean="0"/>
              <a:t>show ip interfaces</a:t>
            </a:r>
          </a:p>
          <a:p>
            <a:r>
              <a:rPr lang="en-US" sz="2000" smtClean="0"/>
              <a:t>show ip interface brief</a:t>
            </a:r>
          </a:p>
          <a:p>
            <a:r>
              <a:rPr lang="en-US" sz="2000" smtClean="0"/>
              <a:t>show protocols</a:t>
            </a:r>
          </a:p>
          <a:p>
            <a:pPr marL="0" indent="0">
              <a:buNone/>
            </a:pPr>
            <a:endParaRPr lang="en-US" dirty="0"/>
          </a:p>
        </p:txBody>
      </p:sp>
      <p:pic>
        <p:nvPicPr>
          <p:cNvPr id="3" name="Picture 2"/>
          <p:cNvPicPr>
            <a:picLocks noChangeAspect="1"/>
          </p:cNvPicPr>
          <p:nvPr/>
        </p:nvPicPr>
        <p:blipFill>
          <a:blip r:embed="rId3"/>
          <a:stretch>
            <a:fillRect/>
          </a:stretch>
        </p:blipFill>
        <p:spPr>
          <a:xfrm>
            <a:off x="2899220" y="5047862"/>
            <a:ext cx="6066805" cy="1510610"/>
          </a:xfrm>
          <a:prstGeom prst="rect">
            <a:avLst/>
          </a:prstGeom>
        </p:spPr>
      </p:pic>
    </p:spTree>
    <p:extLst>
      <p:ext uri="{BB962C8B-B14F-4D97-AF65-F5344CB8AC3E}">
        <p14:creationId xmlns:p14="http://schemas.microsoft.com/office/powerpoint/2010/main" val="4121985757"/>
      </p:ext>
    </p:extLst>
  </p:cSld>
  <p:clrMapOvr>
    <a:masterClrMapping/>
  </p:clrMapOvr>
  <p:transition spd="med">
    <p:wipe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normAutofit/>
          </a:bodyPr>
          <a:lstStyle/>
          <a:p>
            <a:r>
              <a:rPr lang="en-US" sz="1800" smtClean="0"/>
              <a:t>Selecting Network Devices</a:t>
            </a:r>
            <a:br>
              <a:rPr lang="en-US" sz="1800" smtClean="0"/>
            </a:br>
            <a:r>
              <a:rPr lang="en-US" sz="1800" smtClean="0"/>
              <a:t>Managing Devices (Cont.) </a:t>
            </a:r>
            <a:endParaRPr lang="en-US" dirty="0"/>
          </a:p>
        </p:txBody>
      </p:sp>
      <p:sp>
        <p:nvSpPr>
          <p:cNvPr id="7" name="Content Placeholder 1"/>
          <p:cNvSpPr>
            <a:spLocks noGrp="1"/>
          </p:cNvSpPr>
          <p:nvPr>
            <p:ph idx="1"/>
          </p:nvPr>
        </p:nvSpPr>
        <p:spPr>
          <a:xfrm>
            <a:off x="193869" y="1232592"/>
            <a:ext cx="8772156" cy="3570744"/>
          </a:xfrm>
        </p:spPr>
        <p:txBody>
          <a:bodyPr>
            <a:normAutofit/>
          </a:bodyPr>
          <a:lstStyle/>
          <a:p>
            <a:r>
              <a:rPr lang="en-US" sz="2000" smtClean="0"/>
              <a:t>Verify and save the switch configuration using the copy running-config startup-config command. To clear the switch configuration, use the erase startup-config command and then the reload command. Erase any VLAN information using the command delete flash:vlan.dat. When switch configurations are in place, view the configurations using the show running-config command.</a:t>
            </a:r>
          </a:p>
          <a:p>
            <a:r>
              <a:rPr lang="en-US" sz="2000" smtClean="0"/>
              <a:t>Switches make use of common IOS commands for configuration, to check for connectivity and to display current switch status:</a:t>
            </a:r>
          </a:p>
          <a:p>
            <a:r>
              <a:rPr lang="en-US" sz="2000" smtClean="0"/>
              <a:t>show port-security</a:t>
            </a:r>
          </a:p>
          <a:p>
            <a:r>
              <a:rPr lang="en-US" sz="2000" smtClean="0"/>
              <a:t>show port-security address</a:t>
            </a:r>
          </a:p>
          <a:p>
            <a:r>
              <a:rPr lang="en-US" sz="2000" smtClean="0"/>
              <a:t>show interfaces</a:t>
            </a:r>
          </a:p>
          <a:p>
            <a:r>
              <a:rPr lang="en-US" sz="2000" smtClean="0"/>
              <a:t>show mac-address-table</a:t>
            </a:r>
          </a:p>
          <a:p>
            <a:r>
              <a:rPr lang="en-US" sz="2000" smtClean="0"/>
              <a:t>show cdp neighbors </a:t>
            </a:r>
          </a:p>
          <a:p>
            <a:pPr marL="0" indent="0">
              <a:buNone/>
            </a:pPr>
            <a:endParaRPr lang="en-US" dirty="0"/>
          </a:p>
        </p:txBody>
      </p:sp>
      <p:pic>
        <p:nvPicPr>
          <p:cNvPr id="2" name="Picture 1"/>
          <p:cNvPicPr>
            <a:picLocks noChangeAspect="1"/>
          </p:cNvPicPr>
          <p:nvPr/>
        </p:nvPicPr>
        <p:blipFill>
          <a:blip r:embed="rId3"/>
          <a:stretch>
            <a:fillRect/>
          </a:stretch>
        </p:blipFill>
        <p:spPr>
          <a:xfrm>
            <a:off x="2985286" y="4579401"/>
            <a:ext cx="5857875" cy="1628775"/>
          </a:xfrm>
          <a:prstGeom prst="rect">
            <a:avLst/>
          </a:prstGeom>
        </p:spPr>
      </p:pic>
    </p:spTree>
    <p:extLst>
      <p:ext uri="{BB962C8B-B14F-4D97-AF65-F5344CB8AC3E}">
        <p14:creationId xmlns:p14="http://schemas.microsoft.com/office/powerpoint/2010/main" val="2342062694"/>
      </p:ext>
    </p:extLst>
  </p:cSld>
  <p:clrMapOvr>
    <a:masterClrMapping/>
  </p:clrMapOvr>
  <p:transition spd="med">
    <p:wipe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ctr"/>
          <a:lstStyle/>
          <a:p>
            <a:endParaRPr lang="en-US"/>
          </a:p>
        </p:txBody>
      </p:sp>
      <p:pic>
        <p:nvPicPr>
          <p:cNvPr id="121858" name="Picture 3" descr="CNA_largo-onwhit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17036819"/>
      </p:ext>
    </p:extLst>
  </p:cSld>
  <p:clrMapOvr>
    <a:masterClrMapping/>
  </p:clrMapOvr>
  <p:transition spd="med">
    <p:wipe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9" descr="Cisco_WHT_Logo.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352800" y="2619375"/>
            <a:ext cx="2400300" cy="126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spTree>
    <p:extLst>
      <p:ext uri="{BB962C8B-B14F-4D97-AF65-F5344CB8AC3E}">
        <p14:creationId xmlns:p14="http://schemas.microsoft.com/office/powerpoint/2010/main" val="725382621"/>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Rectangle 33"/>
          <p:cNvSpPr txBox="1">
            <a:spLocks noChangeArrowheads="1"/>
          </p:cNvSpPr>
          <p:nvPr/>
        </p:nvSpPr>
        <p:spPr bwMode="white">
          <a:xfrm>
            <a:off x="311148" y="2155592"/>
            <a:ext cx="4189413" cy="1838248"/>
          </a:xfrm>
          <a:prstGeom prst="rect">
            <a:avLst/>
          </a:prstGeom>
          <a:noFill/>
          <a:ln w="9525" algn="ctr">
            <a:noFill/>
            <a:miter lim="800000"/>
            <a:headEnd/>
            <a:tailEnd/>
          </a:ln>
        </p:spPr>
        <p:txBody>
          <a:bodyPr lIns="82124" tIns="41061" rIns="82124" bIns="41061" anchor="ctr">
            <a:normAutofit/>
          </a:bodyPr>
          <a:lstStyle/>
          <a:p>
            <a:pPr algn="l" defTabSz="814388">
              <a:lnSpc>
                <a:spcPct val="90000"/>
              </a:lnSpc>
              <a:defRPr/>
            </a:pPr>
            <a:r>
              <a:rPr lang="en-US" b="0" kern="0" smtClean="0">
                <a:solidFill>
                  <a:schemeClr val="bg1"/>
                </a:solidFill>
                <a:latin typeface="+mj-lt"/>
                <a:ea typeface="+mj-ea"/>
                <a:cs typeface="+mj-cs"/>
              </a:rPr>
              <a:t>Scaling Network</a:t>
            </a:r>
          </a:p>
          <a:p>
            <a:pPr algn="l" defTabSz="814388">
              <a:lnSpc>
                <a:spcPct val="90000"/>
              </a:lnSpc>
              <a:defRPr/>
            </a:pPr>
            <a:r>
              <a:rPr lang="en-US" b="0" kern="0" smtClean="0">
                <a:solidFill>
                  <a:schemeClr val="bg1"/>
                </a:solidFill>
                <a:latin typeface="+mj-lt"/>
                <a:ea typeface="+mj-ea"/>
                <a:cs typeface="+mj-cs"/>
              </a:rPr>
              <a:t>Planning Guide</a:t>
            </a:r>
          </a:p>
          <a:p>
            <a:pPr algn="l" defTabSz="814388">
              <a:lnSpc>
                <a:spcPct val="90000"/>
              </a:lnSpc>
              <a:defRPr/>
            </a:pPr>
            <a:r>
              <a:rPr lang="en-US" b="0" kern="0" smtClean="0">
                <a:solidFill>
                  <a:schemeClr val="bg1"/>
                </a:solidFill>
                <a:latin typeface="+mj-lt"/>
                <a:ea typeface="+mj-ea"/>
                <a:cs typeface="+mj-cs"/>
              </a:rPr>
              <a:t>Chapter 1: LAN Design</a:t>
            </a:r>
            <a:endParaRPr lang="en-US" b="0" kern="0" dirty="0">
              <a:solidFill>
                <a:srgbClr val="00B0F0"/>
              </a:solidFill>
              <a:latin typeface="+mj-lt"/>
              <a:ea typeface="+mj-ea"/>
              <a:cs typeface="+mj-cs"/>
            </a:endParaRPr>
          </a:p>
        </p:txBody>
      </p:sp>
    </p:spTree>
    <p:extLst>
      <p:ext uri="{BB962C8B-B14F-4D97-AF65-F5344CB8AC3E}">
        <p14:creationId xmlns:p14="http://schemas.microsoft.com/office/powerpoint/2010/main" val="372598134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idx="4294967295"/>
          </p:nvPr>
        </p:nvSpPr>
        <p:spPr>
          <a:xfrm>
            <a:off x="497150" y="352583"/>
            <a:ext cx="8145462" cy="838200"/>
          </a:xfrm>
        </p:spPr>
        <p:txBody>
          <a:bodyPr>
            <a:normAutofit/>
          </a:bodyPr>
          <a:lstStyle/>
          <a:p>
            <a:pPr eaLnBrk="1" hangingPunct="1"/>
            <a:r>
              <a:rPr lang="en-US" smtClean="0"/>
              <a:t>Chapter 1: Activities</a:t>
            </a:r>
            <a:endParaRPr lang="en-US" dirty="0"/>
          </a:p>
        </p:txBody>
      </p:sp>
      <p:sp>
        <p:nvSpPr>
          <p:cNvPr id="6147" name="Rectangle 34"/>
          <p:cNvSpPr>
            <a:spLocks noGrp="1" noChangeArrowheads="1"/>
          </p:cNvSpPr>
          <p:nvPr>
            <p:ph type="body" idx="4294967295"/>
          </p:nvPr>
        </p:nvSpPr>
        <p:spPr>
          <a:xfrm>
            <a:off x="497150" y="1190783"/>
            <a:ext cx="7940675" cy="4605454"/>
          </a:xfrm>
        </p:spPr>
        <p:txBody>
          <a:bodyPr>
            <a:normAutofit/>
          </a:bodyPr>
          <a:lstStyle/>
          <a:p>
            <a:pPr marL="0" indent="0" eaLnBrk="1" hangingPunct="1">
              <a:spcBef>
                <a:spcPct val="30000"/>
              </a:spcBef>
              <a:buNone/>
            </a:pPr>
            <a:r>
              <a:rPr lang="en-US" sz="2000" smtClean="0"/>
              <a:t>What activities are associated with this chapter?</a:t>
            </a:r>
          </a:p>
          <a:p>
            <a:pPr marL="0" indent="0" eaLnBrk="1" hangingPunct="1">
              <a:spcBef>
                <a:spcPct val="30000"/>
              </a:spcBef>
              <a:buNone/>
            </a:pPr>
            <a:endParaRPr lang="en-US" sz="2000" smtClean="0"/>
          </a:p>
          <a:p>
            <a:pPr marL="0" indent="0" eaLnBrk="1" hangingPunct="1">
              <a:spcBef>
                <a:spcPct val="30000"/>
              </a:spcBef>
              <a:buNone/>
            </a:pPr>
            <a:endParaRPr lang="en-US" sz="2000" smtClean="0"/>
          </a:p>
          <a:p>
            <a:pPr marL="119063" indent="0" eaLnBrk="1" hangingPunct="1">
              <a:spcBef>
                <a:spcPct val="30000"/>
              </a:spcBef>
              <a:buNone/>
            </a:pPr>
            <a:endParaRPr lang="en-US" sz="2000" dirty="0"/>
          </a:p>
        </p:txBody>
      </p:sp>
      <p:graphicFrame>
        <p:nvGraphicFramePr>
          <p:cNvPr id="2" name="Table 1"/>
          <p:cNvGraphicFramePr>
            <a:graphicFrameLocks noGrp="1"/>
          </p:cNvGraphicFramePr>
          <p:nvPr>
            <p:extLst>
              <p:ext uri="{D42A27DB-BD31-4B8C-83A1-F6EECF244321}">
                <p14:modId xmlns:p14="http://schemas.microsoft.com/office/powerpoint/2010/main" val="1176035328"/>
              </p:ext>
            </p:extLst>
          </p:nvPr>
        </p:nvGraphicFramePr>
        <p:xfrm>
          <a:off x="545277" y="1624158"/>
          <a:ext cx="8145463" cy="4324255"/>
        </p:xfrm>
        <a:graphic>
          <a:graphicData uri="http://schemas.openxmlformats.org/drawingml/2006/table">
            <a:tbl>
              <a:tblPr firstRow="1" bandRow="1">
                <a:tableStyleId>{5C22544A-7EE6-4342-B048-85BDC9FD1C3A}</a:tableStyleId>
              </a:tblPr>
              <a:tblGrid>
                <a:gridCol w="930906">
                  <a:extLst>
                    <a:ext uri="{9D8B030D-6E8A-4147-A177-3AD203B41FA5}">
                      <a16:colId xmlns:a16="http://schemas.microsoft.com/office/drawing/2014/main" val="20000"/>
                    </a:ext>
                  </a:extLst>
                </a:gridCol>
                <a:gridCol w="1455231">
                  <a:extLst>
                    <a:ext uri="{9D8B030D-6E8A-4147-A177-3AD203B41FA5}">
                      <a16:colId xmlns:a16="http://schemas.microsoft.com/office/drawing/2014/main" val="20001"/>
                    </a:ext>
                  </a:extLst>
                </a:gridCol>
                <a:gridCol w="3373133">
                  <a:extLst>
                    <a:ext uri="{9D8B030D-6E8A-4147-A177-3AD203B41FA5}">
                      <a16:colId xmlns:a16="http://schemas.microsoft.com/office/drawing/2014/main" val="20002"/>
                    </a:ext>
                  </a:extLst>
                </a:gridCol>
                <a:gridCol w="2386193">
                  <a:extLst>
                    <a:ext uri="{9D8B030D-6E8A-4147-A177-3AD203B41FA5}">
                      <a16:colId xmlns:a16="http://schemas.microsoft.com/office/drawing/2014/main" val="1984698637"/>
                    </a:ext>
                  </a:extLst>
                </a:gridCol>
              </a:tblGrid>
              <a:tr h="456929">
                <a:tc>
                  <a:txBody>
                    <a:bodyPr/>
                    <a:lstStyle/>
                    <a:p>
                      <a:pPr algn="ctr"/>
                      <a:r>
                        <a:rPr lang="en-US" sz="1600" dirty="0"/>
                        <a:t>Page #</a:t>
                      </a:r>
                    </a:p>
                  </a:txBody>
                  <a:tcPr anchor="ctr"/>
                </a:tc>
                <a:tc>
                  <a:txBody>
                    <a:bodyPr/>
                    <a:lstStyle/>
                    <a:p>
                      <a:pPr algn="ctr"/>
                      <a:r>
                        <a:rPr lang="en-US" sz="1600" dirty="0"/>
                        <a:t>Activity Type</a:t>
                      </a:r>
                    </a:p>
                  </a:txBody>
                  <a:tcPr anchor="ctr"/>
                </a:tc>
                <a:tc>
                  <a:txBody>
                    <a:bodyPr/>
                    <a:lstStyle/>
                    <a:p>
                      <a:pPr algn="ctr"/>
                      <a:r>
                        <a:rPr lang="en-US" sz="1600" dirty="0"/>
                        <a:t>Activity Name</a:t>
                      </a:r>
                    </a:p>
                  </a:txBody>
                  <a:tcPr anchor="ctr"/>
                </a:tc>
                <a:tc>
                  <a:txBody>
                    <a:bodyPr/>
                    <a:lstStyle/>
                    <a:p>
                      <a:pPr algn="ctr"/>
                      <a:r>
                        <a:rPr lang="en-US" sz="1600" dirty="0"/>
                        <a:t>Optional ?</a:t>
                      </a:r>
                    </a:p>
                  </a:txBody>
                  <a:tcPr anchor="ctr"/>
                </a:tc>
                <a:extLst>
                  <a:ext uri="{0D108BD9-81ED-4DB2-BD59-A6C34878D82A}">
                    <a16:rowId xmlns:a16="http://schemas.microsoft.com/office/drawing/2014/main" val="10000"/>
                  </a:ext>
                </a:extLst>
              </a:tr>
              <a:tr h="280015">
                <a:tc>
                  <a:txBody>
                    <a:bodyPr/>
                    <a:lstStyle/>
                    <a:p>
                      <a:r>
                        <a:rPr lang="en-US" sz="1200" dirty="0">
                          <a:solidFill>
                            <a:schemeClr val="tx1"/>
                          </a:solidFill>
                        </a:rPr>
                        <a:t>1.0.1.2</a:t>
                      </a:r>
                    </a:p>
                  </a:txBody>
                  <a:tcPr anchor="ctr"/>
                </a:tc>
                <a:tc>
                  <a:txBody>
                    <a:bodyPr/>
                    <a:lstStyle/>
                    <a:p>
                      <a:r>
                        <a:rPr lang="en-US" sz="1200" dirty="0">
                          <a:solidFill>
                            <a:schemeClr val="tx1"/>
                          </a:solidFill>
                        </a:rPr>
                        <a:t>Class Activity</a:t>
                      </a:r>
                    </a:p>
                  </a:txBody>
                  <a:tcPr anchor="ctr"/>
                </a:tc>
                <a:tc>
                  <a:txBody>
                    <a:bodyPr/>
                    <a:lstStyle/>
                    <a:p>
                      <a:r>
                        <a:rPr lang="en-US" sz="1200" dirty="0">
                          <a:solidFill>
                            <a:schemeClr val="tx1"/>
                          </a:solidFill>
                        </a:rPr>
                        <a:t>Network by Design</a:t>
                      </a:r>
                    </a:p>
                  </a:txBody>
                  <a:tcPr anchor="ctr"/>
                </a:tc>
                <a:tc>
                  <a:txBody>
                    <a:bodyPr/>
                    <a:lstStyle/>
                    <a:p>
                      <a:r>
                        <a:rPr lang="en-US" sz="1200" dirty="0">
                          <a:solidFill>
                            <a:schemeClr val="tx1"/>
                          </a:solidFill>
                        </a:rPr>
                        <a:t>Optional</a:t>
                      </a:r>
                    </a:p>
                  </a:txBody>
                  <a:tcPr anchor="ctr"/>
                </a:tc>
                <a:extLst>
                  <a:ext uri="{0D108BD9-81ED-4DB2-BD59-A6C34878D82A}">
                    <a16:rowId xmlns:a16="http://schemas.microsoft.com/office/drawing/2014/main" val="10001"/>
                  </a:ext>
                </a:extLst>
              </a:tr>
              <a:tr h="413412">
                <a:tc>
                  <a:txBody>
                    <a:bodyPr/>
                    <a:lstStyle/>
                    <a:p>
                      <a:r>
                        <a:rPr lang="en-US" sz="1200" dirty="0">
                          <a:solidFill>
                            <a:schemeClr val="tx1"/>
                          </a:solidFill>
                        </a:rPr>
                        <a:t>1.1.2.7</a:t>
                      </a:r>
                    </a:p>
                  </a:txBody>
                  <a:tcPr anchor="ctr"/>
                </a:tc>
                <a:tc>
                  <a:txBody>
                    <a:bodyPr/>
                    <a:lstStyle/>
                    <a:p>
                      <a:r>
                        <a:rPr lang="en-US" sz="1200" dirty="0">
                          <a:solidFill>
                            <a:schemeClr val="tx1"/>
                          </a:solidFill>
                        </a:rPr>
                        <a:t>Activity</a:t>
                      </a:r>
                    </a:p>
                  </a:txBody>
                  <a:tcPr anchor="ctr"/>
                </a:tc>
                <a:tc>
                  <a:txBody>
                    <a:bodyPr/>
                    <a:lstStyle/>
                    <a:p>
                      <a:r>
                        <a:rPr lang="en-US" sz="1200" dirty="0">
                          <a:solidFill>
                            <a:schemeClr val="tx1"/>
                          </a:solidFill>
                        </a:rPr>
                        <a:t>Identify Scalability Terminology</a:t>
                      </a:r>
                    </a:p>
                  </a:txBody>
                  <a:tcPr anchor="ctr"/>
                </a:tc>
                <a:tc>
                  <a:txBody>
                    <a:bodyPr/>
                    <a:lstStyle/>
                    <a:p>
                      <a:r>
                        <a:rPr lang="en-US" sz="1200" dirty="0">
                          <a:solidFill>
                            <a:schemeClr val="tx1"/>
                          </a:solidFill>
                        </a:rPr>
                        <a:t>-</a:t>
                      </a:r>
                    </a:p>
                  </a:txBody>
                  <a:tcPr anchor="ctr"/>
                </a:tc>
                <a:extLst>
                  <a:ext uri="{0D108BD9-81ED-4DB2-BD59-A6C34878D82A}">
                    <a16:rowId xmlns:a16="http://schemas.microsoft.com/office/drawing/2014/main" val="10002"/>
                  </a:ext>
                </a:extLst>
              </a:tr>
              <a:tr h="413412">
                <a:tc>
                  <a:txBody>
                    <a:bodyPr/>
                    <a:lstStyle/>
                    <a:p>
                      <a:r>
                        <a:rPr lang="en-US" sz="1200" dirty="0">
                          <a:solidFill>
                            <a:schemeClr val="tx1"/>
                          </a:solidFill>
                        </a:rPr>
                        <a:t>1.2.1.6</a:t>
                      </a:r>
                    </a:p>
                  </a:txBody>
                  <a:tcPr anchor="ctr"/>
                </a:tc>
                <a:tc>
                  <a:txBody>
                    <a:bodyPr/>
                    <a:lstStyle/>
                    <a:p>
                      <a:r>
                        <a:rPr lang="en-US" sz="1200" dirty="0">
                          <a:solidFill>
                            <a:schemeClr val="tx1"/>
                          </a:solidFill>
                        </a:rPr>
                        <a:t>Activity</a:t>
                      </a:r>
                    </a:p>
                  </a:txBody>
                  <a:tcPr anchor="ctr"/>
                </a:tc>
                <a:tc>
                  <a:txBody>
                    <a:bodyPr/>
                    <a:lstStyle/>
                    <a:p>
                      <a:r>
                        <a:rPr lang="en-US" sz="1200" dirty="0">
                          <a:solidFill>
                            <a:schemeClr val="tx1"/>
                          </a:solidFill>
                        </a:rPr>
                        <a:t>Selecting</a:t>
                      </a:r>
                      <a:r>
                        <a:rPr lang="en-US" sz="1200" baseline="0" dirty="0">
                          <a:solidFill>
                            <a:schemeClr val="tx1"/>
                          </a:solidFill>
                        </a:rPr>
                        <a:t> Switch Hardware</a:t>
                      </a:r>
                      <a:endParaRPr lang="en-US" sz="1200" dirty="0">
                        <a:solidFill>
                          <a:schemeClr val="tx1"/>
                        </a:solidFill>
                      </a:endParaRPr>
                    </a:p>
                  </a:txBody>
                  <a:tcPr anchor="ctr"/>
                </a:tc>
                <a:tc>
                  <a:txBody>
                    <a:bodyPr/>
                    <a:lstStyle/>
                    <a:p>
                      <a:r>
                        <a:rPr lang="en-US" sz="1200" dirty="0">
                          <a:solidFill>
                            <a:schemeClr val="tx1"/>
                          </a:solidFill>
                        </a:rPr>
                        <a:t>-</a:t>
                      </a:r>
                    </a:p>
                  </a:txBody>
                  <a:tcPr anchor="ctr"/>
                </a:tc>
                <a:extLst>
                  <a:ext uri="{0D108BD9-81ED-4DB2-BD59-A6C34878D82A}">
                    <a16:rowId xmlns:a16="http://schemas.microsoft.com/office/drawing/2014/main" val="10003"/>
                  </a:ext>
                </a:extLst>
              </a:tr>
              <a:tr h="413412">
                <a:tc>
                  <a:txBody>
                    <a:bodyPr/>
                    <a:lstStyle/>
                    <a:p>
                      <a:r>
                        <a:rPr lang="en-US" sz="1200" dirty="0">
                          <a:solidFill>
                            <a:schemeClr val="tx1"/>
                          </a:solidFill>
                        </a:rPr>
                        <a:t>1.2.1.7</a:t>
                      </a:r>
                    </a:p>
                  </a:txBody>
                  <a:tcPr anchor="ctr"/>
                </a:tc>
                <a:tc>
                  <a:txBody>
                    <a:bodyPr/>
                    <a:lstStyle/>
                    <a:p>
                      <a:r>
                        <a:rPr lang="en-US" sz="1200" dirty="0">
                          <a:solidFill>
                            <a:schemeClr val="tx1"/>
                          </a:solidFill>
                        </a:rPr>
                        <a:t>Packet Tracer</a:t>
                      </a:r>
                    </a:p>
                  </a:txBody>
                  <a:tcPr anchor="ctr"/>
                </a:tc>
                <a:tc>
                  <a:txBody>
                    <a:bodyPr/>
                    <a:lstStyle/>
                    <a:p>
                      <a:r>
                        <a:rPr lang="en-US" sz="1200" dirty="0">
                          <a:solidFill>
                            <a:schemeClr val="tx1"/>
                          </a:solidFill>
                        </a:rPr>
                        <a:t>Comparing 2960 and 3560</a:t>
                      </a:r>
                      <a:r>
                        <a:rPr lang="en-US" sz="1200" baseline="0" dirty="0">
                          <a:solidFill>
                            <a:schemeClr val="tx1"/>
                          </a:solidFill>
                        </a:rPr>
                        <a:t> Switches</a:t>
                      </a:r>
                      <a:endParaRPr lang="en-US" sz="1200" dirty="0">
                        <a:solidFill>
                          <a:schemeClr val="tx1"/>
                        </a:solidFill>
                      </a:endParaRPr>
                    </a:p>
                  </a:txBody>
                  <a:tcPr anchor="ctr"/>
                </a:tc>
                <a:tc>
                  <a:txBody>
                    <a:bodyPr/>
                    <a:lstStyle/>
                    <a:p>
                      <a:r>
                        <a:rPr lang="en-US" sz="1200" dirty="0">
                          <a:solidFill>
                            <a:schemeClr val="tx1"/>
                          </a:solidFill>
                        </a:rPr>
                        <a:t>Optional</a:t>
                      </a:r>
                    </a:p>
                  </a:txBody>
                  <a:tcPr anchor="ctr"/>
                </a:tc>
                <a:extLst>
                  <a:ext uri="{0D108BD9-81ED-4DB2-BD59-A6C34878D82A}">
                    <a16:rowId xmlns:a16="http://schemas.microsoft.com/office/drawing/2014/main" val="10004"/>
                  </a:ext>
                </a:extLst>
              </a:tr>
              <a:tr h="413412">
                <a:tc>
                  <a:txBody>
                    <a:bodyPr/>
                    <a:lstStyle/>
                    <a:p>
                      <a:r>
                        <a:rPr lang="en-US" sz="1200" dirty="0">
                          <a:solidFill>
                            <a:schemeClr val="tx1"/>
                          </a:solidFill>
                        </a:rPr>
                        <a:t>1.2.2.4</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Activity</a:t>
                      </a:r>
                    </a:p>
                  </a:txBody>
                  <a:tcPr anchor="ctr"/>
                </a:tc>
                <a:tc>
                  <a:txBody>
                    <a:bodyPr/>
                    <a:lstStyle/>
                    <a:p>
                      <a:r>
                        <a:rPr lang="en-US" sz="1200" dirty="0">
                          <a:solidFill>
                            <a:schemeClr val="tx1"/>
                          </a:solidFill>
                        </a:rPr>
                        <a:t>Identify the Router Category</a:t>
                      </a:r>
                    </a:p>
                  </a:txBody>
                  <a:tcPr anchor="ctr"/>
                </a:tc>
                <a:tc>
                  <a:txBody>
                    <a:bodyPr/>
                    <a:lstStyle/>
                    <a:p>
                      <a:r>
                        <a:rPr lang="en-US" sz="1200" dirty="0">
                          <a:solidFill>
                            <a:schemeClr val="tx1"/>
                          </a:solidFill>
                        </a:rPr>
                        <a:t>-</a:t>
                      </a:r>
                    </a:p>
                  </a:txBody>
                  <a:tcPr anchor="ctr"/>
                </a:tc>
                <a:extLst>
                  <a:ext uri="{0D108BD9-81ED-4DB2-BD59-A6C34878D82A}">
                    <a16:rowId xmlns:a16="http://schemas.microsoft.com/office/drawing/2014/main" val="10005"/>
                  </a:ext>
                </a:extLst>
              </a:tr>
              <a:tr h="413412">
                <a:tc>
                  <a:txBody>
                    <a:bodyPr/>
                    <a:lstStyle/>
                    <a:p>
                      <a:r>
                        <a:rPr lang="en-US" sz="1200" dirty="0">
                          <a:solidFill>
                            <a:schemeClr val="tx1"/>
                          </a:solidFill>
                        </a:rPr>
                        <a:t>1.2.3.3</a:t>
                      </a:r>
                    </a:p>
                  </a:txBody>
                  <a:tcPr anchor="ctr"/>
                </a:tc>
                <a:tc>
                  <a:txBody>
                    <a:bodyPr/>
                    <a:lstStyle/>
                    <a:p>
                      <a:r>
                        <a:rPr lang="en-US" sz="1200" dirty="0">
                          <a:solidFill>
                            <a:schemeClr val="tx1"/>
                          </a:solidFill>
                        </a:rPr>
                        <a:t>Syntax Checker</a:t>
                      </a:r>
                    </a:p>
                  </a:txBody>
                  <a:tcPr anchor="ctr"/>
                </a:tc>
                <a:tc>
                  <a:txBody>
                    <a:bodyPr/>
                    <a:lstStyle/>
                    <a:p>
                      <a:r>
                        <a:rPr lang="en-US" sz="1200" dirty="0">
                          <a:solidFill>
                            <a:schemeClr val="tx1"/>
                          </a:solidFill>
                        </a:rPr>
                        <a:t>Basic Router Configuration Commands</a:t>
                      </a:r>
                    </a:p>
                  </a:txBody>
                  <a:tcPr anchor="ctr"/>
                </a:tc>
                <a:tc>
                  <a:txBody>
                    <a:bodyPr/>
                    <a:lstStyle/>
                    <a:p>
                      <a:r>
                        <a:rPr lang="en-US" sz="1200" dirty="0">
                          <a:solidFill>
                            <a:schemeClr val="tx1"/>
                          </a:solidFill>
                        </a:rPr>
                        <a:t>-</a:t>
                      </a:r>
                    </a:p>
                  </a:txBody>
                  <a:tcPr anchor="ctr"/>
                </a:tc>
                <a:extLst>
                  <a:ext uri="{0D108BD9-81ED-4DB2-BD59-A6C34878D82A}">
                    <a16:rowId xmlns:a16="http://schemas.microsoft.com/office/drawing/2014/main" val="10006"/>
                  </a:ext>
                </a:extLst>
              </a:tr>
              <a:tr h="413412">
                <a:tc>
                  <a:txBody>
                    <a:bodyPr/>
                    <a:lstStyle/>
                    <a:p>
                      <a:r>
                        <a:rPr lang="en-US" sz="1200" dirty="0">
                          <a:solidFill>
                            <a:schemeClr val="tx1"/>
                          </a:solidFill>
                        </a:rPr>
                        <a:t>1.2.3.4</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Syntax Checker</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Basic Router Show Commands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chemeClr val="tx1"/>
                          </a:solidFill>
                        </a:rPr>
                        <a:t>-</a:t>
                      </a:r>
                    </a:p>
                  </a:txBody>
                  <a:tcPr anchor="ctr"/>
                </a:tc>
                <a:extLst>
                  <a:ext uri="{0D108BD9-81ED-4DB2-BD59-A6C34878D82A}">
                    <a16:rowId xmlns:a16="http://schemas.microsoft.com/office/drawing/2014/main" val="10007"/>
                  </a:ext>
                </a:extLst>
              </a:tr>
              <a:tr h="413412">
                <a:tc>
                  <a:txBody>
                    <a:bodyPr/>
                    <a:lstStyle/>
                    <a:p>
                      <a:r>
                        <a:rPr lang="en-US" sz="1200" dirty="0">
                          <a:solidFill>
                            <a:schemeClr val="tx1"/>
                          </a:solidFill>
                        </a:rPr>
                        <a:t>1.3.1.1</a:t>
                      </a:r>
                    </a:p>
                  </a:txBody>
                  <a:tcPr anchor="ctr"/>
                </a:tc>
                <a:tc>
                  <a:txBody>
                    <a:bodyPr/>
                    <a:lstStyle/>
                    <a:p>
                      <a:r>
                        <a:rPr lang="en-US" sz="1200" dirty="0">
                          <a:solidFill>
                            <a:schemeClr val="tx1"/>
                          </a:solidFill>
                        </a:rPr>
                        <a:t>Class Activity</a:t>
                      </a:r>
                    </a:p>
                  </a:txBody>
                  <a:tcPr anchor="ctr"/>
                </a:tc>
                <a:tc>
                  <a:txBody>
                    <a:bodyPr/>
                    <a:lstStyle/>
                    <a:p>
                      <a:r>
                        <a:rPr lang="en-US" sz="1200" dirty="0">
                          <a:solidFill>
                            <a:schemeClr val="tx1"/>
                          </a:solidFill>
                        </a:rPr>
                        <a:t>Layered Network Design Simulation</a:t>
                      </a:r>
                    </a:p>
                  </a:txBody>
                  <a:tcPr anchor="ctr"/>
                </a:tc>
                <a:tc>
                  <a:txBody>
                    <a:bodyPr/>
                    <a:lstStyle/>
                    <a:p>
                      <a:r>
                        <a:rPr lang="en-US" sz="1200" dirty="0">
                          <a:solidFill>
                            <a:schemeClr val="tx1"/>
                          </a:solidFill>
                        </a:rPr>
                        <a:t>Optional</a:t>
                      </a:r>
                    </a:p>
                  </a:txBody>
                  <a:tcPr anchor="ctr"/>
                </a:tc>
                <a:extLst>
                  <a:ext uri="{0D108BD9-81ED-4DB2-BD59-A6C34878D82A}">
                    <a16:rowId xmlns:a16="http://schemas.microsoft.com/office/drawing/2014/main" val="10008"/>
                  </a:ext>
                </a:extLst>
              </a:tr>
              <a:tr h="413412">
                <a:tc>
                  <a:txBody>
                    <a:bodyPr/>
                    <a:lstStyle/>
                    <a:p>
                      <a:r>
                        <a:rPr lang="en-US" sz="1200" dirty="0">
                          <a:solidFill>
                            <a:schemeClr val="tx1"/>
                          </a:solidFill>
                        </a:rPr>
                        <a:t>1.3.1.2</a:t>
                      </a:r>
                    </a:p>
                  </a:txBody>
                  <a:tcPr anchor="ctr"/>
                </a:tc>
                <a:tc>
                  <a:txBody>
                    <a:bodyPr/>
                    <a:lstStyle/>
                    <a:p>
                      <a:r>
                        <a:rPr lang="en-US" sz="1200" dirty="0">
                          <a:solidFill>
                            <a:schemeClr val="tx1"/>
                          </a:solidFill>
                        </a:rPr>
                        <a:t>Syntax Checker</a:t>
                      </a:r>
                    </a:p>
                  </a:txBody>
                  <a:tcPr anchor="ctr"/>
                </a:tc>
                <a:tc>
                  <a:txBody>
                    <a:bodyPr/>
                    <a:lstStyle/>
                    <a:p>
                      <a:r>
                        <a:rPr lang="en-US" sz="1200" dirty="0">
                          <a:solidFill>
                            <a:schemeClr val="tx1"/>
                          </a:solidFill>
                        </a:rPr>
                        <a:t>Basic Switch Configuration</a:t>
                      </a:r>
                    </a:p>
                  </a:txBody>
                  <a:tcPr anchor="ctr"/>
                </a:tc>
                <a:tc>
                  <a:txBody>
                    <a:bodyPr/>
                    <a:lstStyle/>
                    <a:p>
                      <a:r>
                        <a:rPr lang="en-US" sz="1200" dirty="0">
                          <a:solidFill>
                            <a:schemeClr val="tx1"/>
                          </a:solidFill>
                        </a:rPr>
                        <a:t>-</a:t>
                      </a:r>
                    </a:p>
                  </a:txBody>
                  <a:tcPr anchor="ctr"/>
                </a:tc>
                <a:extLst>
                  <a:ext uri="{0D108BD9-81ED-4DB2-BD59-A6C34878D82A}">
                    <a16:rowId xmlns:a16="http://schemas.microsoft.com/office/drawing/2014/main" val="10009"/>
                  </a:ext>
                </a:extLst>
              </a:tr>
              <a:tr h="280015">
                <a:tc>
                  <a:txBody>
                    <a:bodyPr/>
                    <a:lstStyle/>
                    <a:p>
                      <a:r>
                        <a:rPr lang="en-US" sz="1200" dirty="0">
                          <a:solidFill>
                            <a:schemeClr val="tx1"/>
                          </a:solidFill>
                        </a:rPr>
                        <a:t>1.3.1.3</a:t>
                      </a:r>
                    </a:p>
                  </a:txBody>
                  <a:tcPr anchor="ctr"/>
                </a:tc>
                <a:tc>
                  <a:txBody>
                    <a:bodyPr/>
                    <a:lstStyle/>
                    <a:p>
                      <a:r>
                        <a:rPr lang="en-US" sz="1200" dirty="0">
                          <a:solidFill>
                            <a:schemeClr val="tx1"/>
                          </a:solidFill>
                        </a:rPr>
                        <a:t>Packet Tracer</a:t>
                      </a:r>
                      <a:endParaRPr lang="en-US" sz="1200" b="1" dirty="0">
                        <a:solidFill>
                          <a:schemeClr val="tx1"/>
                        </a:solidFill>
                      </a:endParaRPr>
                    </a:p>
                  </a:txBody>
                  <a:tcPr anchor="ctr"/>
                </a:tc>
                <a:tc>
                  <a:txBody>
                    <a:bodyPr/>
                    <a:lstStyle/>
                    <a:p>
                      <a:r>
                        <a:rPr lang="en-US" sz="1200" dirty="0">
                          <a:solidFill>
                            <a:schemeClr val="tx1"/>
                          </a:solidFill>
                        </a:rPr>
                        <a:t>Skills Integration Challenge</a:t>
                      </a:r>
                    </a:p>
                  </a:txBody>
                  <a:tcPr anchor="ctr"/>
                </a:tc>
                <a:tc>
                  <a:txBody>
                    <a:bodyPr/>
                    <a:lstStyle/>
                    <a:p>
                      <a:r>
                        <a:rPr lang="en-US" sz="1200" dirty="0">
                          <a:solidFill>
                            <a:schemeClr val="tx1"/>
                          </a:solidFill>
                        </a:rPr>
                        <a:t>Recommended</a:t>
                      </a:r>
                    </a:p>
                  </a:txBody>
                  <a:tcPr anchor="ctr"/>
                </a:tc>
                <a:extLst>
                  <a:ext uri="{0D108BD9-81ED-4DB2-BD59-A6C34878D82A}">
                    <a16:rowId xmlns:a16="http://schemas.microsoft.com/office/drawing/2014/main" val="10010"/>
                  </a:ext>
                </a:extLst>
              </a:tr>
            </a:tbl>
          </a:graphicData>
        </a:graphic>
      </p:graphicFrame>
      <p:sp>
        <p:nvSpPr>
          <p:cNvPr id="3" name="Rectangle 2"/>
          <p:cNvSpPr/>
          <p:nvPr/>
        </p:nvSpPr>
        <p:spPr>
          <a:xfrm>
            <a:off x="394756" y="6292805"/>
            <a:ext cx="8145462" cy="341632"/>
          </a:xfrm>
          <a:prstGeom prst="rect">
            <a:avLst/>
          </a:prstGeom>
        </p:spPr>
        <p:txBody>
          <a:bodyPr wrap="square">
            <a:normAutofit/>
          </a:bodyPr>
          <a:lstStyle/>
          <a:p>
            <a:pPr marL="0" indent="0" algn="l" eaLnBrk="1" hangingPunct="1">
              <a:spcBef>
                <a:spcPct val="30000"/>
              </a:spcBef>
              <a:buNone/>
            </a:pPr>
            <a:r>
              <a:rPr lang="en-US" sz="1800" smtClean="0"/>
              <a:t>The password used in the Packet Tracer activities in this chapter is: PT_ccna5</a:t>
            </a:r>
            <a:endParaRPr lang="en-US" sz="1800" dirty="0">
              <a:solidFill>
                <a:srgbClr val="00B0F0"/>
              </a:solidFill>
            </a:endParaRPr>
          </a:p>
        </p:txBody>
      </p:sp>
    </p:spTree>
    <p:extLst>
      <p:ext uri="{BB962C8B-B14F-4D97-AF65-F5344CB8AC3E}">
        <p14:creationId xmlns:p14="http://schemas.microsoft.com/office/powerpoint/2010/main" val="3307004754"/>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idx="4294967295"/>
          </p:nvPr>
        </p:nvSpPr>
        <p:spPr>
          <a:xfrm>
            <a:off x="543719" y="334297"/>
            <a:ext cx="8145462" cy="838200"/>
          </a:xfrm>
        </p:spPr>
        <p:txBody>
          <a:bodyPr>
            <a:normAutofit/>
          </a:bodyPr>
          <a:lstStyle/>
          <a:p>
            <a:pPr eaLnBrk="1" hangingPunct="1"/>
            <a:r>
              <a:rPr lang="en-US" smtClean="0"/>
              <a:t>Chapter 1: Assessment</a:t>
            </a:r>
            <a:endParaRPr lang="en-US" dirty="0"/>
          </a:p>
        </p:txBody>
      </p:sp>
      <p:sp>
        <p:nvSpPr>
          <p:cNvPr id="7171" name="Rectangle 34"/>
          <p:cNvSpPr>
            <a:spLocks noGrp="1" noChangeArrowheads="1"/>
          </p:cNvSpPr>
          <p:nvPr>
            <p:ph type="body" idx="4294967295"/>
          </p:nvPr>
        </p:nvSpPr>
        <p:spPr>
          <a:xfrm>
            <a:off x="543719" y="1289050"/>
            <a:ext cx="7940675" cy="3571875"/>
          </a:xfrm>
        </p:spPr>
        <p:txBody>
          <a:bodyPr>
            <a:normAutofit/>
          </a:bodyPr>
          <a:lstStyle/>
          <a:p>
            <a:pPr eaLnBrk="1" hangingPunct="1">
              <a:spcBef>
                <a:spcPct val="30000"/>
              </a:spcBef>
            </a:pPr>
            <a:r>
              <a:rPr lang="en-US" sz="2000" smtClean="0"/>
              <a:t>Students should complete Chapter 1, “Assessment” after completing Chapter 1.</a:t>
            </a:r>
          </a:p>
          <a:p>
            <a:pPr eaLnBrk="1" hangingPunct="1">
              <a:spcBef>
                <a:spcPct val="30000"/>
              </a:spcBef>
            </a:pPr>
            <a:r>
              <a:rPr lang="en-US" sz="2000" smtClean="0"/>
              <a:t>Quizzes, labs, Packet Tracers and other activities can be used to informally assess student progress.</a:t>
            </a:r>
            <a:endParaRPr lang="en-US" sz="2000" dirty="0"/>
          </a:p>
        </p:txBody>
      </p:sp>
    </p:spTree>
    <p:extLst>
      <p:ext uri="{BB962C8B-B14F-4D97-AF65-F5344CB8AC3E}">
        <p14:creationId xmlns:p14="http://schemas.microsoft.com/office/powerpoint/2010/main" val="3303044919"/>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314" name="Rectangle 33"/>
          <p:cNvSpPr>
            <a:spLocks noGrp="1" noChangeArrowheads="1"/>
          </p:cNvSpPr>
          <p:nvPr>
            <p:ph type="title" idx="4294967295"/>
          </p:nvPr>
        </p:nvSpPr>
        <p:spPr>
          <a:xfrm>
            <a:off x="488489" y="349347"/>
            <a:ext cx="8145462" cy="842815"/>
          </a:xfrm>
        </p:spPr>
        <p:txBody>
          <a:bodyPr>
            <a:normAutofit/>
          </a:bodyPr>
          <a:lstStyle/>
          <a:p>
            <a:pPr eaLnBrk="1" hangingPunct="1"/>
            <a:r>
              <a:rPr lang="en-US" smtClean="0"/>
              <a:t>Chapter 1: Additional Help</a:t>
            </a:r>
            <a:endParaRPr lang="en-US" dirty="0"/>
          </a:p>
        </p:txBody>
      </p:sp>
      <p:sp>
        <p:nvSpPr>
          <p:cNvPr id="20483" name="Rectangle 34"/>
          <p:cNvSpPr>
            <a:spLocks noGrp="1" noChangeArrowheads="1"/>
          </p:cNvSpPr>
          <p:nvPr>
            <p:ph type="body" idx="4294967295"/>
          </p:nvPr>
        </p:nvSpPr>
        <p:spPr>
          <a:xfrm>
            <a:off x="488489" y="1406013"/>
            <a:ext cx="7940675" cy="3739025"/>
          </a:xfrm>
        </p:spPr>
        <p:txBody>
          <a:bodyPr>
            <a:normAutofit/>
          </a:bodyPr>
          <a:lstStyle/>
          <a:p>
            <a:pPr eaLnBrk="1" hangingPunct="1">
              <a:lnSpc>
                <a:spcPct val="85000"/>
              </a:lnSpc>
              <a:spcBef>
                <a:spcPct val="30000"/>
              </a:spcBef>
              <a:defRPr/>
            </a:pPr>
            <a:r>
              <a:rPr lang="en-US" sz="2000" smtClean="0"/>
              <a:t>For additional help with teaching strategies, including lesson plans, analogies for difficult concepts, and discussion topics, visit the CCNA Community at community.netacad.net.</a:t>
            </a:r>
          </a:p>
          <a:p>
            <a:pPr eaLnBrk="1" hangingPunct="1">
              <a:lnSpc>
                <a:spcPct val="85000"/>
              </a:lnSpc>
              <a:spcBef>
                <a:spcPct val="30000"/>
              </a:spcBef>
              <a:defRPr/>
            </a:pPr>
            <a:r>
              <a:rPr lang="en-US" sz="2000" smtClean="0"/>
              <a:t>If you have lesson plans or resources that you would like to share, upload them to the CCNA Community in order to help other instructors.</a:t>
            </a:r>
            <a:endParaRPr lang="en-US" sz="2000" dirty="0"/>
          </a:p>
        </p:txBody>
      </p:sp>
    </p:spTree>
    <p:extLst>
      <p:ext uri="{BB962C8B-B14F-4D97-AF65-F5344CB8AC3E}">
        <p14:creationId xmlns:p14="http://schemas.microsoft.com/office/powerpoint/2010/main" val="1402589301"/>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Rectangle 70"/>
          <p:cNvSpPr>
            <a:spLocks noChangeArrowheads="1"/>
          </p:cNvSpPr>
          <p:nvPr/>
        </p:nvSpPr>
        <p:spPr bwMode="auto">
          <a:xfrm>
            <a:off x="0" y="0"/>
            <a:ext cx="9144000" cy="685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ctr"/>
          <a:lstStyle/>
          <a:p>
            <a:pPr algn="ctr" eaLnBrk="0" hangingPunct="0">
              <a:lnSpc>
                <a:spcPct val="90000"/>
              </a:lnSpc>
            </a:pPr>
            <a:endParaRPr lang="en-US" b="0"/>
          </a:p>
        </p:txBody>
      </p:sp>
      <p:pic>
        <p:nvPicPr>
          <p:cNvPr id="14339" name="Picture 100" descr="CNA_largo-onwhite"/>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08125" y="2741613"/>
            <a:ext cx="6097588"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39297878"/>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Rectangle 2"/>
          <p:cNvSpPr>
            <a:spLocks noGrp="1" noChangeArrowheads="1"/>
          </p:cNvSpPr>
          <p:nvPr>
            <p:ph type="ctrTitle"/>
          </p:nvPr>
        </p:nvSpPr>
        <p:spPr>
          <a:xfrm>
            <a:off x="311149" y="2263775"/>
            <a:ext cx="4021859" cy="1481138"/>
          </a:xfrm>
        </p:spPr>
        <p:txBody>
          <a:bodyPr>
            <a:normAutofit/>
          </a:bodyPr>
          <a:lstStyle/>
          <a:p>
            <a:pPr eaLnBrk="1" hangingPunct="1"/>
            <a:r>
              <a:rPr lang="en-US" sz="2400" smtClean="0">
                <a:latin typeface="Arial" charset="0"/>
              </a:rPr>
              <a:t>Chapter 1: LAN Design</a:t>
            </a:r>
            <a:endParaRPr lang="en-US" sz="2400" dirty="0">
              <a:solidFill>
                <a:srgbClr val="00B0F0"/>
              </a:solidFill>
              <a:latin typeface="Arial" charset="0"/>
            </a:endParaRPr>
          </a:p>
        </p:txBody>
      </p:sp>
      <p:sp>
        <p:nvSpPr>
          <p:cNvPr id="7170" name="Rectangle 3"/>
          <p:cNvSpPr>
            <a:spLocks noGrp="1" noChangeArrowheads="1"/>
          </p:cNvSpPr>
          <p:nvPr>
            <p:ph type="subTitle" idx="1"/>
          </p:nvPr>
        </p:nvSpPr>
        <p:spPr>
          <a:xfrm>
            <a:off x="311150" y="4672013"/>
            <a:ext cx="6788150" cy="658812"/>
          </a:xfrm>
        </p:spPr>
        <p:txBody>
          <a:bodyPr>
            <a:normAutofit/>
          </a:bodyPr>
          <a:lstStyle/>
          <a:p>
            <a:pPr eaLnBrk="1" hangingPunct="1">
              <a:buFont typeface="Wingdings" charset="0"/>
              <a:buNone/>
            </a:pPr>
            <a:r>
              <a:rPr lang="en-US" smtClean="0">
                <a:solidFill>
                  <a:schemeClr val="tx1"/>
                </a:solidFill>
                <a:latin typeface="Arial" charset="0"/>
              </a:rPr>
              <a:t>Scaling Networks</a:t>
            </a:r>
            <a:endParaRPr lang="en-US" dirty="0">
              <a:solidFill>
                <a:schemeClr val="tx1"/>
              </a:solidFill>
              <a:latin typeface="Arial" charset="0"/>
            </a:endParaRPr>
          </a:p>
        </p:txBody>
      </p:sp>
    </p:spTree>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normAutofit/>
          </a:bodyPr>
          <a:lstStyle/>
          <a:p>
            <a:r>
              <a:rPr lang="en-US" smtClean="0"/>
              <a:t>Chapter 1 - Sections &amp; Objectives</a:t>
            </a:r>
            <a:endParaRPr lang="en-US" dirty="0"/>
          </a:p>
        </p:txBody>
      </p:sp>
      <p:sp>
        <p:nvSpPr>
          <p:cNvPr id="4099" name="Rectangle 34"/>
          <p:cNvSpPr>
            <a:spLocks noGrp="1" noChangeArrowheads="1"/>
          </p:cNvSpPr>
          <p:nvPr>
            <p:ph idx="1"/>
          </p:nvPr>
        </p:nvSpPr>
        <p:spPr/>
        <p:txBody>
          <a:bodyPr>
            <a:normAutofit/>
          </a:bodyPr>
          <a:lstStyle/>
          <a:p>
            <a:r>
              <a:rPr lang="en-US" smtClean="0"/>
              <a:t>1.1 Campus Wired LAN Designs</a:t>
            </a:r>
          </a:p>
          <a:p>
            <a:r>
              <a:rPr lang="en-US" smtClean="0"/>
              <a:t>Explain why it is important to design a scalable hierarchical network.</a:t>
            </a:r>
          </a:p>
          <a:p>
            <a:r>
              <a:rPr lang="en-US" smtClean="0"/>
              <a:t>1.2 Selecting Network Devices</a:t>
            </a:r>
          </a:p>
          <a:p>
            <a:r>
              <a:rPr lang="en-US" smtClean="0"/>
              <a:t>Select network devices based on feature compatibility and network requirements.</a:t>
            </a:r>
            <a:endParaRPr lang="en-CA" dirty="0"/>
          </a:p>
        </p:txBody>
      </p:sp>
    </p:spTree>
    <p:extLst>
      <p:ext uri="{BB962C8B-B14F-4D97-AF65-F5344CB8AC3E}">
        <p14:creationId xmlns:p14="http://schemas.microsoft.com/office/powerpoint/2010/main" val="1065710895"/>
      </p:ext>
    </p:extLst>
  </p:cSld>
  <p:clrMapOvr>
    <a:masterClrMapping/>
  </p:clrMapOvr>
  <p:transition>
    <p:wipe dir="r"/>
  </p:transition>
</p:sld>
</file>

<file path=ppt/theme/theme1.xml><?xml version="1.0" encoding="utf-8"?>
<a:theme xmlns:a="http://schemas.openxmlformats.org/drawingml/2006/main" name="PPT-TMPLT-WHT_C">
  <a:themeElements>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PPT-TMPLT-WHT_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PT-TMPLT-WHT_C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198B02FE-59AF-4313-B2FA-B9A3F3C1E378}"/>
    </a:ext>
  </a:extLst>
</a:theme>
</file>

<file path=ppt/theme/theme2.xml><?xml version="1.0" encoding="utf-8"?>
<a:theme xmlns:a="http://schemas.openxmlformats.org/drawingml/2006/main" name="NetAcad-4F_PPT-WHT_060408">
  <a:themeElements>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fontScheme name="Oct_2006_Cisco White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82124" tIns="41061" rIns="82124" bIns="41061" numCol="1" anchor="ctr" anchorCtr="0" compatLnSpc="1">
        <a:prstTxWarp prst="textNoShape">
          <a:avLst/>
        </a:prstTxWarp>
        <a:spAutoFit/>
      </a:bodyPr>
      <a:lstStyle>
        <a:defPPr marL="0" marR="0" indent="0" algn="ctr" defTabSz="814388" rtl="0" eaLnBrk="0" fontAlgn="base" latinLnBrk="0" hangingPunct="0">
          <a:lnSpc>
            <a:spcPct val="9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Oct_2006_Cisco White Template 1">
        <a:dk1>
          <a:srgbClr val="000000"/>
        </a:dk1>
        <a:lt1>
          <a:srgbClr val="FFFFFF"/>
        </a:lt1>
        <a:dk2>
          <a:srgbClr val="0183B7"/>
        </a:dk2>
        <a:lt2>
          <a:srgbClr val="000000"/>
        </a:lt2>
        <a:accent1>
          <a:srgbClr val="0183B7"/>
        </a:accent1>
        <a:accent2>
          <a:srgbClr val="B21A1A"/>
        </a:accent2>
        <a:accent3>
          <a:srgbClr val="FFFFFF"/>
        </a:accent3>
        <a:accent4>
          <a:srgbClr val="000000"/>
        </a:accent4>
        <a:accent5>
          <a:srgbClr val="AAC1D8"/>
        </a:accent5>
        <a:accent6>
          <a:srgbClr val="A11616"/>
        </a:accent6>
        <a:hlink>
          <a:srgbClr val="83A2CF"/>
        </a:hlink>
        <a:folHlink>
          <a:srgbClr val="EFB525"/>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Instructor_Supplemental_Material_Template.pptx" id="{3198E07C-115F-418B-A9A8-BF9053302A35}" vid="{C5585B68-2BDF-41F6-9912-6E7821961829}"/>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Instructor_Supplemental_Material_Template</Template>
  <TotalTime>4962</TotalTime>
  <Pages>28</Pages>
  <Words>1294</Words>
  <Application>Microsoft Office PowerPoint</Application>
  <PresentationFormat>On-screen Show (4:3)</PresentationFormat>
  <Paragraphs>207</Paragraphs>
  <Slides>26</Slides>
  <Notes>25</Notes>
  <HiddenSlides>6</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ＭＳ Ｐゴシック</vt:lpstr>
      <vt:lpstr>Arial</vt:lpstr>
      <vt:lpstr>Courier New</vt:lpstr>
      <vt:lpstr>Wingdings</vt:lpstr>
      <vt:lpstr>PPT-TMPLT-WHT_C</vt:lpstr>
      <vt:lpstr>NetAcad-4F_PPT-WHT_060408</vt:lpstr>
      <vt:lpstr>Instructor Materials Chapter 1: LAN Design</vt:lpstr>
      <vt:lpstr>Instructor Materials – Chapter 1 Planning Guide</vt:lpstr>
      <vt:lpstr>PowerPoint Presentation</vt:lpstr>
      <vt:lpstr>Chapter 1: Activities</vt:lpstr>
      <vt:lpstr>Chapter 1: Assessment</vt:lpstr>
      <vt:lpstr>Chapter 1: Additional Help</vt:lpstr>
      <vt:lpstr>PowerPoint Presentation</vt:lpstr>
      <vt:lpstr>Chapter 1: LAN Design</vt:lpstr>
      <vt:lpstr>Chapter 1 - Sections &amp; Objectives</vt:lpstr>
      <vt:lpstr>1.1 Campus Wired LAN Designs</vt:lpstr>
      <vt:lpstr>Campus Wired LAN Designs Cisco Validated Designs</vt:lpstr>
      <vt:lpstr>Campus Wired LAN Designs Expanding the Network</vt:lpstr>
      <vt:lpstr>Campus Wired LAN Designs Expanding the Network (Cont.)</vt:lpstr>
      <vt:lpstr>Campus Wired LAN Designs Expanding the Network (Cont.)</vt:lpstr>
      <vt:lpstr>1.2 Selecting Network Devices</vt:lpstr>
      <vt:lpstr>Selecting Network Devices Switch Hardware</vt:lpstr>
      <vt:lpstr>Selecting Network Devices Switch Hardware (Cont.)</vt:lpstr>
      <vt:lpstr>Selecting Network Devices Switch Hardware (Cont.)</vt:lpstr>
      <vt:lpstr>Selecting Network Devices Router Hardware (Cont.) </vt:lpstr>
      <vt:lpstr>Selecting Network Devices Router Hardware (Cont.) </vt:lpstr>
      <vt:lpstr>Selecting Network Devices Managing Devices </vt:lpstr>
      <vt:lpstr>Selecting Network Devices Managing Devices (Cont.) </vt:lpstr>
      <vt:lpstr>Selecting Network Devices Managing Devices (Cont.) </vt:lpstr>
      <vt:lpstr>Selecting Network Devices Managing Devices (Cont.)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Instructor Materials Chapter X: Chapter Title</dc:title>
  <dc:creator>Suk-yi Pennock</dc:creator>
  <cp:lastModifiedBy>Kang Liu -T (kanliu - CIIC at Cisco)</cp:lastModifiedBy>
  <cp:revision>71</cp:revision>
  <cp:lastPrinted>1999-01-27T00:54:54Z</cp:lastPrinted>
  <dcterms:created xsi:type="dcterms:W3CDTF">2016-09-09T13:31:30Z</dcterms:created>
  <dcterms:modified xsi:type="dcterms:W3CDTF">2017-06-05T18:39:42Z</dcterms:modified>
</cp:coreProperties>
</file>