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36"/>
  </p:notesMasterIdLst>
  <p:handoutMasterIdLst>
    <p:handoutMasterId r:id="rId37"/>
  </p:handoutMasterIdLst>
  <p:sldIdLst>
    <p:sldId id="812" r:id="rId3"/>
    <p:sldId id="903" r:id="rId4"/>
    <p:sldId id="871" r:id="rId5"/>
    <p:sldId id="952" r:id="rId6"/>
    <p:sldId id="873" r:id="rId7"/>
    <p:sldId id="939" r:id="rId8"/>
    <p:sldId id="875" r:id="rId9"/>
    <p:sldId id="877" r:id="rId10"/>
    <p:sldId id="500" r:id="rId11"/>
    <p:sldId id="786" r:id="rId12"/>
    <p:sldId id="791" r:id="rId13"/>
    <p:sldId id="906" r:id="rId14"/>
    <p:sldId id="1007" r:id="rId15"/>
    <p:sldId id="967" r:id="rId16"/>
    <p:sldId id="910" r:id="rId17"/>
    <p:sldId id="923" r:id="rId18"/>
    <p:sldId id="1008" r:id="rId19"/>
    <p:sldId id="1002" r:id="rId20"/>
    <p:sldId id="1009" r:id="rId21"/>
    <p:sldId id="1003" r:id="rId22"/>
    <p:sldId id="1010" r:id="rId23"/>
    <p:sldId id="1004" r:id="rId24"/>
    <p:sldId id="1005" r:id="rId25"/>
    <p:sldId id="1011" r:id="rId26"/>
    <p:sldId id="1006" r:id="rId27"/>
    <p:sldId id="1012" r:id="rId28"/>
    <p:sldId id="1013" r:id="rId29"/>
    <p:sldId id="1014" r:id="rId30"/>
    <p:sldId id="971" r:id="rId31"/>
    <p:sldId id="978" r:id="rId32"/>
    <p:sldId id="1015" r:id="rId33"/>
    <p:sldId id="884" r:id="rId34"/>
    <p:sldId id="885" r:id="rId35"/>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 id="2" name="Valentino, Justin" initials="J" lastIdx="44" clrIdx="2">
    <p:extLst>
      <p:ext uri="{19B8F6BF-5375-455C-9EA6-DF929625EA0E}">
        <p15:presenceInfo xmlns:p15="http://schemas.microsoft.com/office/powerpoint/2012/main" userId="Valentino, Justin" providerId="None"/>
      </p:ext>
    </p:extLst>
  </p:cmAuthor>
  <p:cmAuthor id="3" name="john" initials="j" lastIdx="2" clrIdx="3"/>
  <p:cmAuthor id="4" name="john pickard" initials="jp" lastIdx="14" clrIdx="4">
    <p:extLst>
      <p:ext uri="{19B8F6BF-5375-455C-9EA6-DF929625EA0E}">
        <p15:presenceInfo xmlns:p15="http://schemas.microsoft.com/office/powerpoint/2012/main" userId="a4acccd9dacfad6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7D3D1"/>
    <a:srgbClr val="EFF8F7"/>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68" autoAdjust="0"/>
    <p:restoredTop sz="88953" autoAdjust="0"/>
  </p:normalViewPr>
  <p:slideViewPr>
    <p:cSldViewPr snapToGrid="0">
      <p:cViewPr varScale="1">
        <p:scale>
          <a:sx n="107" d="100"/>
          <a:sy n="107" d="100"/>
        </p:scale>
        <p:origin x="120" y="690"/>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_rels/viewProps.xml.rels><?xml version="1.0" encoding="UTF-8" standalone="yes"?>
<Relationships xmlns="http://schemas.openxmlformats.org/package/2006/relationships"><Relationship Id="rId8" Type="http://schemas.openxmlformats.org/officeDocument/2006/relationships/slide" Target="slides/slide20.xml"/><Relationship Id="rId13" Type="http://schemas.openxmlformats.org/officeDocument/2006/relationships/slide" Target="slides/slide26.xml"/><Relationship Id="rId3" Type="http://schemas.openxmlformats.org/officeDocument/2006/relationships/slide" Target="slides/slide14.xml"/><Relationship Id="rId7" Type="http://schemas.openxmlformats.org/officeDocument/2006/relationships/slide" Target="slides/slide19.xml"/><Relationship Id="rId12" Type="http://schemas.openxmlformats.org/officeDocument/2006/relationships/slide" Target="slides/slide25.xml"/><Relationship Id="rId2" Type="http://schemas.openxmlformats.org/officeDocument/2006/relationships/slide" Target="slides/slide13.xml"/><Relationship Id="rId1" Type="http://schemas.openxmlformats.org/officeDocument/2006/relationships/slide" Target="slides/slide12.xml"/><Relationship Id="rId6" Type="http://schemas.openxmlformats.org/officeDocument/2006/relationships/slide" Target="slides/slide18.xml"/><Relationship Id="rId11" Type="http://schemas.openxmlformats.org/officeDocument/2006/relationships/slide" Target="slides/slide24.xml"/><Relationship Id="rId5" Type="http://schemas.openxmlformats.org/officeDocument/2006/relationships/slide" Target="slides/slide17.xml"/><Relationship Id="rId15" Type="http://schemas.openxmlformats.org/officeDocument/2006/relationships/slide" Target="slides/slide28.xml"/><Relationship Id="rId10" Type="http://schemas.openxmlformats.org/officeDocument/2006/relationships/slide" Target="slides/slide23.xml"/><Relationship Id="rId4" Type="http://schemas.openxmlformats.org/officeDocument/2006/relationships/slide" Target="slides/slide16.xml"/><Relationship Id="rId9" Type="http://schemas.openxmlformats.org/officeDocument/2006/relationships/slide" Target="slides/slide21.xml"/><Relationship Id="rId14" Type="http://schemas.openxmlformats.org/officeDocument/2006/relationships/slide" Target="slides/slide2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Connecting</a:t>
            </a:r>
            <a:r>
              <a:rPr lang="en-US" b="0" baseline="0" dirty="0"/>
              <a:t> Networks</a:t>
            </a:r>
          </a:p>
          <a:p>
            <a:pPr>
              <a:buFontTx/>
              <a:buNone/>
            </a:pPr>
            <a:r>
              <a:rPr lang="en-US" sz="900" kern="0" dirty="0">
                <a:solidFill>
                  <a:schemeClr val="bg1"/>
                </a:solidFill>
                <a:latin typeface="Arial" charset="0"/>
                <a:ea typeface="ＭＳ Ｐゴシック" charset="0"/>
                <a:cs typeface="ＭＳ Ｐゴシック" charset="0"/>
              </a:rPr>
              <a:t>Chapter 7: Network Evolution </a:t>
            </a:r>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10</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7238055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11</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Connecting Networks</a:t>
            </a:r>
          </a:p>
          <a:p>
            <a:pPr>
              <a:buFontTx/>
              <a:buNone/>
            </a:pPr>
            <a:r>
              <a:rPr lang="en-US" sz="1200" b="0" dirty="0"/>
              <a:t>Chapter 7: Network Evolution</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7.1 - Internet of Things</a:t>
            </a:r>
          </a:p>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rPr>
              <a:t>7.1.1 – </a:t>
            </a:r>
            <a:r>
              <a:rPr lang="en-US" dirty="0"/>
              <a:t>The Cisco </a:t>
            </a:r>
            <a:r>
              <a:rPr lang="en-US" dirty="0" err="1"/>
              <a:t>IoT</a:t>
            </a:r>
            <a:r>
              <a:rPr lang="en-US" dirty="0"/>
              <a:t> System</a:t>
            </a:r>
            <a:endParaRPr lang="en-US" sz="1200" kern="1200" dirty="0">
              <a:solidFill>
                <a:schemeClr val="tx1"/>
              </a:solidFill>
              <a:latin typeface="Arial" charset="0"/>
              <a:ea typeface="ＭＳ Ｐゴシック" charset="0"/>
            </a:endParaRPr>
          </a:p>
        </p:txBody>
      </p:sp>
    </p:spTree>
    <p:extLst>
      <p:ext uri="{BB962C8B-B14F-4D97-AF65-F5344CB8AC3E}">
        <p14:creationId xmlns:p14="http://schemas.microsoft.com/office/powerpoint/2010/main" val="1957563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7.1 - Internet of Things</a:t>
            </a:r>
          </a:p>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rPr>
              <a:t>7.1.1 – </a:t>
            </a:r>
            <a:r>
              <a:rPr lang="en-US" dirty="0"/>
              <a:t>The Cisco </a:t>
            </a:r>
            <a:r>
              <a:rPr lang="en-US" dirty="0" err="1"/>
              <a:t>IoT</a:t>
            </a:r>
            <a:r>
              <a:rPr lang="en-US" dirty="0"/>
              <a:t> System</a:t>
            </a:r>
            <a:endParaRPr lang="en-US" sz="1200" kern="1200" dirty="0">
              <a:solidFill>
                <a:schemeClr val="tx1"/>
              </a:solidFill>
              <a:latin typeface="Arial" charset="0"/>
              <a:ea typeface="ＭＳ Ｐゴシック" charset="0"/>
            </a:endParaRPr>
          </a:p>
        </p:txBody>
      </p:sp>
    </p:spTree>
    <p:extLst>
      <p:ext uri="{BB962C8B-B14F-4D97-AF65-F5344CB8AC3E}">
        <p14:creationId xmlns:p14="http://schemas.microsoft.com/office/powerpoint/2010/main" val="15101402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7.1 –</a:t>
            </a:r>
            <a:r>
              <a:rPr lang="en-US" sz="1200" kern="1200" baseline="0" dirty="0">
                <a:solidFill>
                  <a:schemeClr val="tx1"/>
                </a:solidFill>
                <a:latin typeface="Arial" charset="0"/>
                <a:ea typeface="ＭＳ Ｐゴシック" charset="0"/>
                <a:cs typeface="ＭＳ Ｐゴシック" charset="0"/>
              </a:rPr>
              <a:t> Internet of Things</a:t>
            </a:r>
            <a:endParaRPr lang="en-US" sz="1200" dirty="0"/>
          </a:p>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7.1.2 – </a:t>
            </a:r>
            <a:r>
              <a:rPr lang="en-US" dirty="0" err="1"/>
              <a:t>IoT</a:t>
            </a:r>
            <a:r>
              <a:rPr lang="en-US" dirty="0"/>
              <a:t> Pillars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3230199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15</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Connecting Networks</a:t>
            </a:r>
          </a:p>
          <a:p>
            <a:pPr>
              <a:buFontTx/>
              <a:buNone/>
            </a:pPr>
            <a:r>
              <a:rPr lang="en-US" sz="1200" b="0" dirty="0"/>
              <a:t>Chapter 7: Network Evolution</a:t>
            </a:r>
            <a:endParaRPr lang="en-GB" b="0" dirty="0"/>
          </a:p>
        </p:txBody>
      </p:sp>
    </p:spTree>
    <p:extLst>
      <p:ext uri="{BB962C8B-B14F-4D97-AF65-F5344CB8AC3E}">
        <p14:creationId xmlns:p14="http://schemas.microsoft.com/office/powerpoint/2010/main" val="546149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7.2 – Cloud and Virtualization</a:t>
            </a:r>
          </a:p>
          <a:p>
            <a:pPr>
              <a:lnSpc>
                <a:spcPct val="80000"/>
              </a:lnSpc>
              <a:buFontTx/>
              <a:buNone/>
            </a:pPr>
            <a:r>
              <a:rPr lang="en-US" sz="1200" kern="1200" dirty="0">
                <a:solidFill>
                  <a:schemeClr val="tx1"/>
                </a:solidFill>
                <a:latin typeface="Arial" charset="0"/>
                <a:ea typeface="ＭＳ Ｐゴシック" charset="0"/>
                <a:cs typeface="ＭＳ Ｐゴシック" charset="0"/>
              </a:rPr>
              <a:t>7.2.1</a:t>
            </a:r>
            <a:r>
              <a:rPr lang="en-US" sz="1200" kern="1200" baseline="0" dirty="0">
                <a:solidFill>
                  <a:schemeClr val="tx1"/>
                </a:solidFill>
                <a:latin typeface="Arial" charset="0"/>
                <a:ea typeface="ＭＳ Ｐゴシック" charset="0"/>
                <a:cs typeface="ＭＳ Ｐゴシック" charset="0"/>
              </a:rPr>
              <a:t> - </a:t>
            </a:r>
            <a:r>
              <a:rPr lang="en-US" sz="1200" dirty="0"/>
              <a:t>Cloud Computing</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3882386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7.2 – Cloud and Virtualization</a:t>
            </a:r>
          </a:p>
          <a:p>
            <a:pPr>
              <a:lnSpc>
                <a:spcPct val="80000"/>
              </a:lnSpc>
              <a:buFontTx/>
              <a:buNone/>
            </a:pPr>
            <a:r>
              <a:rPr lang="en-US" sz="1200" kern="1200" dirty="0">
                <a:solidFill>
                  <a:schemeClr val="tx1"/>
                </a:solidFill>
                <a:latin typeface="Arial" charset="0"/>
                <a:ea typeface="ＭＳ Ｐゴシック" charset="0"/>
                <a:cs typeface="ＭＳ Ｐゴシック" charset="0"/>
              </a:rPr>
              <a:t>7.2.1</a:t>
            </a:r>
            <a:r>
              <a:rPr lang="en-US" sz="1200" kern="1200" baseline="0" dirty="0">
                <a:solidFill>
                  <a:schemeClr val="tx1"/>
                </a:solidFill>
                <a:latin typeface="Arial" charset="0"/>
                <a:ea typeface="ＭＳ Ｐゴシック" charset="0"/>
                <a:cs typeface="ＭＳ Ｐゴシック" charset="0"/>
              </a:rPr>
              <a:t> - </a:t>
            </a:r>
            <a:r>
              <a:rPr lang="en-US" sz="1200" dirty="0"/>
              <a:t>Cloud Computing</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41824223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7.2 – Cloud and Virtualization</a:t>
            </a:r>
          </a:p>
          <a:p>
            <a:pPr>
              <a:lnSpc>
                <a:spcPct val="80000"/>
              </a:lnSpc>
              <a:buFontTx/>
              <a:buNone/>
            </a:pPr>
            <a:r>
              <a:rPr lang="en-US" sz="1200" kern="1200" dirty="0">
                <a:solidFill>
                  <a:schemeClr val="tx1"/>
                </a:solidFill>
                <a:latin typeface="Arial" charset="0"/>
                <a:ea typeface="ＭＳ Ｐゴシック" charset="0"/>
                <a:cs typeface="ＭＳ Ｐゴシック" charset="0"/>
              </a:rPr>
              <a:t>7.2.2</a:t>
            </a:r>
            <a:r>
              <a:rPr lang="en-US" sz="1200" kern="1200" baseline="0" dirty="0">
                <a:solidFill>
                  <a:schemeClr val="tx1"/>
                </a:solidFill>
                <a:latin typeface="Arial" charset="0"/>
                <a:ea typeface="ＭＳ Ｐゴシック" charset="0"/>
                <a:cs typeface="ＭＳ Ｐゴシック" charset="0"/>
              </a:rPr>
              <a:t> - </a:t>
            </a:r>
            <a:r>
              <a:rPr lang="en-US" sz="1200" dirty="0"/>
              <a:t>Virtualization</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893661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7.2 – Cloud and Virtualization</a:t>
            </a:r>
          </a:p>
          <a:p>
            <a:pPr>
              <a:lnSpc>
                <a:spcPct val="80000"/>
              </a:lnSpc>
              <a:buFontTx/>
              <a:buNone/>
            </a:pPr>
            <a:r>
              <a:rPr lang="en-US" sz="1200" kern="1200" dirty="0">
                <a:solidFill>
                  <a:schemeClr val="tx1"/>
                </a:solidFill>
                <a:latin typeface="Arial" charset="0"/>
                <a:ea typeface="ＭＳ Ｐゴシック" charset="0"/>
                <a:cs typeface="ＭＳ Ｐゴシック" charset="0"/>
              </a:rPr>
              <a:t>7.2.2</a:t>
            </a:r>
            <a:r>
              <a:rPr lang="en-US" sz="1200" kern="1200" baseline="0" dirty="0">
                <a:solidFill>
                  <a:schemeClr val="tx1"/>
                </a:solidFill>
                <a:latin typeface="Arial" charset="0"/>
                <a:ea typeface="ＭＳ Ｐゴシック" charset="0"/>
                <a:cs typeface="ＭＳ Ｐゴシック" charset="0"/>
              </a:rPr>
              <a:t> - </a:t>
            </a:r>
            <a:r>
              <a:rPr lang="en-US" sz="1200" dirty="0"/>
              <a:t>Virtualization</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1409860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7.2 – Cloud and Virtualization</a:t>
            </a:r>
          </a:p>
          <a:p>
            <a:pPr>
              <a:lnSpc>
                <a:spcPct val="80000"/>
              </a:lnSpc>
              <a:buFontTx/>
              <a:buNone/>
            </a:pPr>
            <a:r>
              <a:rPr lang="en-US" sz="1200" kern="1200" dirty="0">
                <a:solidFill>
                  <a:schemeClr val="tx1"/>
                </a:solidFill>
                <a:latin typeface="Arial" charset="0"/>
                <a:ea typeface="ＭＳ Ｐゴシック" charset="0"/>
                <a:cs typeface="ＭＳ Ｐゴシック" charset="0"/>
              </a:rPr>
              <a:t>7.2.3</a:t>
            </a:r>
            <a:r>
              <a:rPr lang="en-US" sz="1200" kern="1200" baseline="0" dirty="0">
                <a:solidFill>
                  <a:schemeClr val="tx1"/>
                </a:solidFill>
                <a:latin typeface="Arial" charset="0"/>
                <a:ea typeface="ＭＳ Ｐゴシック" charset="0"/>
                <a:cs typeface="ＭＳ Ｐゴシック" charset="0"/>
              </a:rPr>
              <a:t> - </a:t>
            </a:r>
            <a:r>
              <a:rPr lang="en-US" sz="1200" dirty="0"/>
              <a:t>Virtual Network Infrastructure</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2253639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7.2 – Cloud and Virtualization</a:t>
            </a:r>
          </a:p>
          <a:p>
            <a:pPr>
              <a:lnSpc>
                <a:spcPct val="80000"/>
              </a:lnSpc>
              <a:buFontTx/>
              <a:buNone/>
            </a:pPr>
            <a:r>
              <a:rPr lang="en-US" sz="1200" kern="1200" dirty="0">
                <a:solidFill>
                  <a:schemeClr val="tx1"/>
                </a:solidFill>
                <a:latin typeface="Arial" charset="0"/>
                <a:ea typeface="ＭＳ Ｐゴシック" charset="0"/>
                <a:cs typeface="ＭＳ Ｐゴシック" charset="0"/>
              </a:rPr>
              <a:t>7.2.3</a:t>
            </a:r>
            <a:r>
              <a:rPr lang="en-US" sz="1200" kern="1200" baseline="0" dirty="0">
                <a:solidFill>
                  <a:schemeClr val="tx1"/>
                </a:solidFill>
                <a:latin typeface="Arial" charset="0"/>
                <a:ea typeface="ＭＳ Ｐゴシック" charset="0"/>
                <a:cs typeface="ＭＳ Ｐゴシック" charset="0"/>
              </a:rPr>
              <a:t> - </a:t>
            </a:r>
            <a:r>
              <a:rPr lang="en-US" sz="1200" dirty="0"/>
              <a:t>Virtual Network Infrastructure</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4841176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22</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Connecting Networks</a:t>
            </a:r>
          </a:p>
          <a:p>
            <a:pPr>
              <a:buFontTx/>
              <a:buNone/>
            </a:pPr>
            <a:r>
              <a:rPr lang="en-US" sz="1200" b="0" dirty="0"/>
              <a:t>Chapter 7: Network Evolution</a:t>
            </a:r>
            <a:endParaRPr lang="en-GB" b="0" dirty="0"/>
          </a:p>
        </p:txBody>
      </p:sp>
    </p:spTree>
    <p:extLst>
      <p:ext uri="{BB962C8B-B14F-4D97-AF65-F5344CB8AC3E}">
        <p14:creationId xmlns:p14="http://schemas.microsoft.com/office/powerpoint/2010/main" val="27536003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7.3 – Network Programming</a:t>
            </a:r>
          </a:p>
          <a:p>
            <a:pPr>
              <a:lnSpc>
                <a:spcPct val="80000"/>
              </a:lnSpc>
              <a:buFontTx/>
              <a:buNone/>
            </a:pPr>
            <a:r>
              <a:rPr lang="en-US" sz="1200" kern="1200" dirty="0">
                <a:solidFill>
                  <a:schemeClr val="tx1"/>
                </a:solidFill>
                <a:latin typeface="Arial" charset="0"/>
                <a:ea typeface="ＭＳ Ｐゴシック" charset="0"/>
                <a:cs typeface="ＭＳ Ｐゴシック" charset="0"/>
              </a:rPr>
              <a:t>7.3.1</a:t>
            </a:r>
            <a:r>
              <a:rPr lang="en-US" sz="1200" kern="1200" baseline="0" dirty="0">
                <a:solidFill>
                  <a:schemeClr val="tx1"/>
                </a:solidFill>
                <a:latin typeface="Arial" charset="0"/>
                <a:ea typeface="ＭＳ Ｐゴシック" charset="0"/>
                <a:cs typeface="ＭＳ Ｐゴシック" charset="0"/>
              </a:rPr>
              <a:t> - </a:t>
            </a:r>
            <a:r>
              <a:rPr lang="en-US" sz="1200" dirty="0"/>
              <a:t>Software-Defined Networking</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5814437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7.3 – Network Programming</a:t>
            </a:r>
          </a:p>
          <a:p>
            <a:pPr>
              <a:lnSpc>
                <a:spcPct val="80000"/>
              </a:lnSpc>
              <a:buFontTx/>
              <a:buNone/>
            </a:pPr>
            <a:r>
              <a:rPr lang="en-US" sz="1200" kern="1200" dirty="0">
                <a:solidFill>
                  <a:schemeClr val="tx1"/>
                </a:solidFill>
                <a:latin typeface="Arial" charset="0"/>
                <a:ea typeface="ＭＳ Ｐゴシック" charset="0"/>
                <a:cs typeface="ＭＳ Ｐゴシック" charset="0"/>
              </a:rPr>
              <a:t>7.3.1</a:t>
            </a:r>
            <a:r>
              <a:rPr lang="en-US" sz="1200" kern="1200" baseline="0" dirty="0">
                <a:solidFill>
                  <a:schemeClr val="tx1"/>
                </a:solidFill>
                <a:latin typeface="Arial" charset="0"/>
                <a:ea typeface="ＭＳ Ｐゴシック" charset="0"/>
                <a:cs typeface="ＭＳ Ｐゴシック" charset="0"/>
              </a:rPr>
              <a:t> - </a:t>
            </a:r>
            <a:r>
              <a:rPr lang="en-US" sz="1200" dirty="0"/>
              <a:t>Software-Defined Networking</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7159865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7.3 – Network Programming</a:t>
            </a:r>
          </a:p>
          <a:p>
            <a:pPr>
              <a:lnSpc>
                <a:spcPct val="80000"/>
              </a:lnSpc>
              <a:buFontTx/>
              <a:buNone/>
            </a:pPr>
            <a:r>
              <a:rPr lang="en-US" sz="1200" kern="1200" dirty="0">
                <a:solidFill>
                  <a:schemeClr val="tx1"/>
                </a:solidFill>
                <a:latin typeface="Arial" charset="0"/>
                <a:ea typeface="ＭＳ Ｐゴシック" charset="0"/>
                <a:cs typeface="ＭＳ Ｐゴシック" charset="0"/>
              </a:rPr>
              <a:t>7.3.2</a:t>
            </a:r>
            <a:r>
              <a:rPr lang="en-US" sz="1200" kern="1200" baseline="0" dirty="0">
                <a:solidFill>
                  <a:schemeClr val="tx1"/>
                </a:solidFill>
                <a:latin typeface="Arial" charset="0"/>
                <a:ea typeface="ＭＳ Ｐゴシック" charset="0"/>
                <a:cs typeface="ＭＳ Ｐゴシック" charset="0"/>
              </a:rPr>
              <a:t> - </a:t>
            </a:r>
            <a:r>
              <a:rPr lang="en-US" sz="1200" dirty="0"/>
              <a:t>Controllers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577650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7.3 – Network Programming</a:t>
            </a:r>
          </a:p>
          <a:p>
            <a:pPr>
              <a:lnSpc>
                <a:spcPct val="80000"/>
              </a:lnSpc>
              <a:buFontTx/>
              <a:buNone/>
            </a:pPr>
            <a:r>
              <a:rPr lang="en-US" sz="1200" kern="1200" dirty="0">
                <a:solidFill>
                  <a:schemeClr val="tx1"/>
                </a:solidFill>
                <a:latin typeface="Arial" charset="0"/>
                <a:ea typeface="ＭＳ Ｐゴシック" charset="0"/>
                <a:cs typeface="ＭＳ Ｐゴシック" charset="0"/>
              </a:rPr>
              <a:t>7.3.2</a:t>
            </a:r>
            <a:r>
              <a:rPr lang="en-US" sz="1200" kern="1200" baseline="0" dirty="0">
                <a:solidFill>
                  <a:schemeClr val="tx1"/>
                </a:solidFill>
                <a:latin typeface="Arial" charset="0"/>
                <a:ea typeface="ＭＳ Ｐゴシック" charset="0"/>
                <a:cs typeface="ＭＳ Ｐゴシック" charset="0"/>
              </a:rPr>
              <a:t> - </a:t>
            </a:r>
            <a:r>
              <a:rPr lang="en-US" sz="1200" dirty="0"/>
              <a:t>Controllers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2167049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7.3 – Network Programming</a:t>
            </a:r>
          </a:p>
          <a:p>
            <a:pPr>
              <a:lnSpc>
                <a:spcPct val="80000"/>
              </a:lnSpc>
              <a:buFontTx/>
              <a:buNone/>
            </a:pPr>
            <a:r>
              <a:rPr lang="en-US" sz="1200" kern="1200" dirty="0">
                <a:solidFill>
                  <a:schemeClr val="tx1"/>
                </a:solidFill>
                <a:latin typeface="Arial" charset="0"/>
                <a:ea typeface="ＭＳ Ｐゴシック" charset="0"/>
                <a:cs typeface="ＭＳ Ｐゴシック" charset="0"/>
              </a:rPr>
              <a:t>7.3.2</a:t>
            </a:r>
            <a:r>
              <a:rPr lang="en-US" sz="1200" kern="1200" baseline="0" dirty="0">
                <a:solidFill>
                  <a:schemeClr val="tx1"/>
                </a:solidFill>
                <a:latin typeface="Arial" charset="0"/>
                <a:ea typeface="ＭＳ Ｐゴシック" charset="0"/>
                <a:cs typeface="ＭＳ Ｐゴシック" charset="0"/>
              </a:rPr>
              <a:t> - </a:t>
            </a:r>
            <a:r>
              <a:rPr lang="en-US" sz="1200" dirty="0"/>
              <a:t>Controllers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8719967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7.3 – Network Programming</a:t>
            </a:r>
          </a:p>
          <a:p>
            <a:pPr>
              <a:lnSpc>
                <a:spcPct val="80000"/>
              </a:lnSpc>
              <a:buFontTx/>
              <a:buNone/>
            </a:pPr>
            <a:r>
              <a:rPr lang="en-US" sz="1200" kern="1200" dirty="0">
                <a:solidFill>
                  <a:schemeClr val="tx1"/>
                </a:solidFill>
                <a:latin typeface="Arial" charset="0"/>
                <a:ea typeface="ＭＳ Ｐゴシック" charset="0"/>
                <a:cs typeface="ＭＳ Ｐゴシック" charset="0"/>
              </a:rPr>
              <a:t>7.3.2</a:t>
            </a:r>
            <a:r>
              <a:rPr lang="en-US" sz="1200" kern="1200" baseline="0" dirty="0">
                <a:solidFill>
                  <a:schemeClr val="tx1"/>
                </a:solidFill>
                <a:latin typeface="Arial" charset="0"/>
                <a:ea typeface="ＭＳ Ｐゴシック" charset="0"/>
                <a:cs typeface="ＭＳ Ｐゴシック" charset="0"/>
              </a:rPr>
              <a:t> - </a:t>
            </a:r>
            <a:r>
              <a:rPr lang="en-US" sz="1200" dirty="0"/>
              <a:t>Controllers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6373016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29</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Connecting Networks</a:t>
            </a:r>
          </a:p>
          <a:p>
            <a:pPr>
              <a:buFontTx/>
              <a:buNone/>
            </a:pPr>
            <a:r>
              <a:rPr lang="en-US" sz="1400" b="0" dirty="0"/>
              <a:t>Chapter 7: Network Evolution</a:t>
            </a:r>
            <a:endParaRPr lang="en-GB" sz="1400" b="0" dirty="0"/>
          </a:p>
        </p:txBody>
      </p:sp>
    </p:spTree>
    <p:extLst>
      <p:ext uri="{BB962C8B-B14F-4D97-AF65-F5344CB8AC3E}">
        <p14:creationId xmlns:p14="http://schemas.microsoft.com/office/powerpoint/2010/main" val="15186485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a:solidFill>
                  <a:schemeClr val="bg1"/>
                </a:solidFill>
                <a:latin typeface="Arial" charset="0"/>
                <a:ea typeface="ＭＳ Ｐゴシック" charset="0"/>
                <a:cs typeface="ＭＳ Ｐゴシック" charset="0"/>
              </a:rPr>
              <a:t>Course Planning Guide</a:t>
            </a:r>
          </a:p>
          <a:p>
            <a:pPr marL="0" indent="0" algn="l" defTabSz="814388">
              <a:lnSpc>
                <a:spcPct val="90000"/>
              </a:lnSpc>
              <a:buNone/>
              <a:defRPr/>
            </a:pPr>
            <a:r>
              <a:rPr lang="en-US" sz="800" kern="0" dirty="0">
                <a:solidFill>
                  <a:schemeClr val="bg1"/>
                </a:solidFill>
                <a:latin typeface="Arial" charset="0"/>
                <a:ea typeface="ＭＳ Ｐゴシック" charset="0"/>
                <a:cs typeface="ＭＳ Ｐゴシック" charset="0"/>
              </a:rPr>
              <a:t>Chapter 7: Network Evolution</a:t>
            </a:r>
          </a:p>
        </p:txBody>
      </p:sp>
    </p:spTree>
    <p:extLst>
      <p:ext uri="{BB962C8B-B14F-4D97-AF65-F5344CB8AC3E}">
        <p14:creationId xmlns:p14="http://schemas.microsoft.com/office/powerpoint/2010/main" val="551885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7.4</a:t>
            </a:r>
            <a:r>
              <a:rPr lang="en-US" baseline="0" dirty="0"/>
              <a:t> - Chapter Summary</a:t>
            </a:r>
            <a:endParaRPr lang="en-US" dirty="0"/>
          </a:p>
        </p:txBody>
      </p:sp>
      <p:sp>
        <p:nvSpPr>
          <p:cNvPr id="4" name="Slide Number Placeholder 3"/>
          <p:cNvSpPr>
            <a:spLocks noGrp="1"/>
          </p:cNvSpPr>
          <p:nvPr>
            <p:ph type="sldNum" sz="quarter" idx="10"/>
          </p:nvPr>
        </p:nvSpPr>
        <p:spPr/>
        <p:txBody>
          <a:bodyPr/>
          <a:lstStyle/>
          <a:p>
            <a:pPr>
              <a:defRPr/>
            </a:pPr>
            <a:fld id="{F4CE0E46-7F05-B940-8356-5580BE265E49}" type="slidenum">
              <a:rPr lang="en-US" smtClean="0"/>
              <a:pPr>
                <a:defRPr/>
              </a:pPr>
              <a:t>30</a:t>
            </a:fld>
            <a:endParaRPr lang="en-US"/>
          </a:p>
        </p:txBody>
      </p:sp>
    </p:spTree>
    <p:extLst>
      <p:ext uri="{BB962C8B-B14F-4D97-AF65-F5344CB8AC3E}">
        <p14:creationId xmlns:p14="http://schemas.microsoft.com/office/powerpoint/2010/main" val="33782893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aseline="0" dirty="0"/>
              <a:t>7.4 - Chapter Summary</a:t>
            </a:r>
            <a:endParaRPr lang="en-US" dirty="0"/>
          </a:p>
        </p:txBody>
      </p:sp>
      <p:sp>
        <p:nvSpPr>
          <p:cNvPr id="4" name="Slide Number Placeholder 3"/>
          <p:cNvSpPr>
            <a:spLocks noGrp="1"/>
          </p:cNvSpPr>
          <p:nvPr>
            <p:ph type="sldNum" sz="quarter" idx="10"/>
          </p:nvPr>
        </p:nvSpPr>
        <p:spPr/>
        <p:txBody>
          <a:bodyPr/>
          <a:lstStyle/>
          <a:p>
            <a:pPr>
              <a:defRPr/>
            </a:pPr>
            <a:fld id="{F4CE0E46-7F05-B940-8356-5580BE265E49}" type="slidenum">
              <a:rPr lang="en-US" smtClean="0"/>
              <a:pPr>
                <a:defRPr/>
              </a:pPr>
              <a:t>31</a:t>
            </a:fld>
            <a:endParaRPr lang="en-US"/>
          </a:p>
        </p:txBody>
      </p:sp>
    </p:spTree>
    <p:extLst>
      <p:ext uri="{BB962C8B-B14F-4D97-AF65-F5344CB8AC3E}">
        <p14:creationId xmlns:p14="http://schemas.microsoft.com/office/powerpoint/2010/main" val="12235712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33</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522092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5</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7844004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627527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7</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26352797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8</a:t>
            </a:fld>
            <a:endParaRPr lang="en-US"/>
          </a:p>
        </p:txBody>
      </p:sp>
    </p:spTree>
    <p:extLst>
      <p:ext uri="{BB962C8B-B14F-4D97-AF65-F5344CB8AC3E}">
        <p14:creationId xmlns:p14="http://schemas.microsoft.com/office/powerpoint/2010/main" val="12503892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9</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Connecting Networks</a:t>
            </a:r>
          </a:p>
          <a:p>
            <a:pPr>
              <a:buFontTx/>
              <a:buNone/>
            </a:pPr>
            <a:r>
              <a:rPr lang="en-US" sz="1200" b="0" dirty="0"/>
              <a:t>Chapter 7: Network Evolution</a:t>
            </a:r>
            <a:endParaRPr lang="en-GB" b="0" dirty="0"/>
          </a:p>
        </p:txBody>
      </p:sp>
    </p:spTree>
    <p:extLst>
      <p:ext uri="{BB962C8B-B14F-4D97-AF65-F5344CB8AC3E}">
        <p14:creationId xmlns:p14="http://schemas.microsoft.com/office/powerpoint/2010/main" val="4769437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ITE PC v4.1</a:t>
            </a:r>
          </a:p>
          <a:p>
            <a:pPr algn="l" defTabSz="814388">
              <a:lnSpc>
                <a:spcPct val="100000"/>
              </a:lnSpc>
            </a:pPr>
            <a:r>
              <a:rPr lang="en-US" sz="700">
                <a:solidFill>
                  <a:srgbClr val="D3D3D3"/>
                </a:solidFill>
              </a:rPr>
              <a:t>Chapter 1</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a:t>Click to edit Master title style</a:t>
            </a:r>
            <a:endParaRPr lang="en-US" dirty="0"/>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r>
              <a:rPr lang="en-US" noProof="0"/>
              <a:t>Click icon to add table</a:t>
            </a:r>
            <a:endParaRPr lang="en-US" noProof="0" dirty="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a:t>Click to edit Master title style</a:t>
            </a:r>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ITE PC v4.1</a:t>
            </a:r>
          </a:p>
          <a:p>
            <a:pPr algn="l" defTabSz="814388">
              <a:lnSpc>
                <a:spcPct val="100000"/>
              </a:lnSpc>
            </a:pPr>
            <a:r>
              <a:rPr lang="en-US" sz="700">
                <a:solidFill>
                  <a:srgbClr val="D3D3D3"/>
                </a:solidFill>
              </a:rPr>
              <a:t>Chapter 1</a:t>
            </a: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28856D66-2D7E-BA44-8BF8-F720D8CAD36C}" type="slidenum">
              <a:rPr lang="en-US" sz="1000">
                <a:solidFill>
                  <a:srgbClr val="D3D3D3"/>
                </a:solidFill>
              </a:rPr>
              <a:pPr algn="r" defTabSz="814388">
                <a:lnSpc>
                  <a:spcPct val="100000"/>
                </a:lnSpc>
              </a:pPr>
              <a:t>‹#›</a:t>
            </a:fld>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xStyles>
    <p:titleStyle>
      <a:lvl1pPr algn="l" defTabSz="814388" rtl="0" eaLnBrk="1" fontAlgn="base" hangingPunct="1">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6084AB3D-AE30-934E-B0BC-A74C2CCEE444}" type="slidenum">
              <a:rPr lang="en-US" sz="1000">
                <a:solidFill>
                  <a:srgbClr val="D3D3D3"/>
                </a:solidFill>
              </a:rPr>
              <a:pPr algn="r" defTabSz="814388">
                <a:lnSpc>
                  <a:spcPct val="100000"/>
                </a:lnSpc>
              </a:pPr>
              <a:t>‹#›</a:t>
            </a:fld>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4.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hyperlink" Target="https://community.netacad.net/" TargetMode="External"/><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lstStyle/>
          <a:p>
            <a:pPr eaLnBrk="1" hangingPunct="1"/>
            <a:r>
              <a:rPr lang="en-US" sz="2400" dirty="0">
                <a:latin typeface="Arial" charset="0"/>
              </a:rPr>
              <a:t>Instructor Materials</a:t>
            </a:r>
            <a:br>
              <a:rPr lang="en-US" sz="2400" dirty="0">
                <a:latin typeface="Arial" charset="0"/>
              </a:rPr>
            </a:br>
            <a:r>
              <a:rPr lang="en-US" sz="2400" dirty="0">
                <a:latin typeface="Arial" charset="0"/>
              </a:rPr>
              <a:t>Chapter 7: Network Evolution</a:t>
            </a:r>
            <a:endParaRPr lang="en-US" sz="2400" dirty="0">
              <a:solidFill>
                <a:srgbClr val="00B0F0"/>
              </a:solidFill>
              <a:latin typeface="Arial" charset="0"/>
            </a:endParaRPr>
          </a:p>
        </p:txBody>
      </p:sp>
      <p:sp>
        <p:nvSpPr>
          <p:cNvPr id="3" name="Subtitle 2"/>
          <p:cNvSpPr>
            <a:spLocks noGrp="1"/>
          </p:cNvSpPr>
          <p:nvPr>
            <p:ph type="subTitle" idx="1"/>
          </p:nvPr>
        </p:nvSpPr>
        <p:spPr>
          <a:xfrm>
            <a:off x="311150" y="4633912"/>
            <a:ext cx="4103688" cy="1061813"/>
          </a:xfrm>
        </p:spPr>
        <p:txBody>
          <a:bodyPr/>
          <a:lstStyle/>
          <a:p>
            <a:pPr eaLnBrk="1" hangingPunct="1"/>
            <a:r>
              <a:rPr lang="en-US" dirty="0">
                <a:solidFill>
                  <a:schemeClr val="tx1"/>
                </a:solidFill>
                <a:latin typeface="Arial" charset="0"/>
              </a:rPr>
              <a:t>CCNA Routing and Switching</a:t>
            </a:r>
          </a:p>
          <a:p>
            <a:pPr eaLnBrk="1" hangingPunct="1"/>
            <a:r>
              <a:rPr lang="en-US" dirty="0">
                <a:solidFill>
                  <a:schemeClr val="tx1"/>
                </a:solidFill>
                <a:latin typeface="Arial" charset="0"/>
              </a:rPr>
              <a:t>Connecting Networks</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r>
              <a:rPr lang="en-US" dirty="0"/>
              <a:t>Chapter 7 - Sections &amp; Objectives</a:t>
            </a:r>
          </a:p>
        </p:txBody>
      </p:sp>
      <p:sp>
        <p:nvSpPr>
          <p:cNvPr id="4099" name="Rectangle 34"/>
          <p:cNvSpPr>
            <a:spLocks noGrp="1" noChangeArrowheads="1"/>
          </p:cNvSpPr>
          <p:nvPr>
            <p:ph idx="1"/>
          </p:nvPr>
        </p:nvSpPr>
        <p:spPr/>
        <p:txBody>
          <a:bodyPr/>
          <a:lstStyle/>
          <a:p>
            <a:r>
              <a:rPr lang="en-US" dirty="0"/>
              <a:t>7.1	Internet of Things</a:t>
            </a:r>
          </a:p>
          <a:p>
            <a:pPr lvl="1"/>
            <a:r>
              <a:rPr lang="en-US" sz="1600" dirty="0"/>
              <a:t>Explain the value of the Internet of Things.</a:t>
            </a:r>
          </a:p>
          <a:p>
            <a:r>
              <a:rPr lang="en-US" dirty="0"/>
              <a:t>7.2	Cloud and Virtualization</a:t>
            </a:r>
          </a:p>
          <a:p>
            <a:pPr lvl="1"/>
            <a:r>
              <a:rPr lang="en-US" dirty="0"/>
              <a:t>Explain why cloud computing and virtualization are necessary for evolving networks.</a:t>
            </a:r>
          </a:p>
          <a:p>
            <a:r>
              <a:rPr lang="en-US" dirty="0"/>
              <a:t>7.3	Network Programming</a:t>
            </a:r>
          </a:p>
          <a:p>
            <a:pPr lvl="1"/>
            <a:r>
              <a:rPr lang="en-US" dirty="0"/>
              <a:t>Explain why network programmability is necessary for evolving networks.</a:t>
            </a:r>
          </a:p>
        </p:txBody>
      </p:sp>
    </p:spTree>
    <p:extLst>
      <p:ext uri="{BB962C8B-B14F-4D97-AF65-F5344CB8AC3E}">
        <p14:creationId xmlns:p14="http://schemas.microsoft.com/office/powerpoint/2010/main" val="1065710895"/>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r>
              <a:rPr lang="en-US" sz="2400" dirty="0"/>
              <a:t>7.1 Internet of Things</a:t>
            </a:r>
          </a:p>
        </p:txBody>
      </p:sp>
    </p:spTree>
    <p:extLst>
      <p:ext uri="{BB962C8B-B14F-4D97-AF65-F5344CB8AC3E}">
        <p14:creationId xmlns:p14="http://schemas.microsoft.com/office/powerpoint/2010/main" val="2753221210"/>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a:lnSpc>
                <a:spcPct val="80000"/>
              </a:lnSpc>
              <a:buFontTx/>
              <a:buNone/>
            </a:pPr>
            <a:r>
              <a:rPr lang="en-US" sz="1800" dirty="0"/>
              <a:t>Internet of Things</a:t>
            </a:r>
            <a:br>
              <a:rPr lang="en-US" dirty="0"/>
            </a:br>
            <a:r>
              <a:rPr lang="en-US" dirty="0" err="1"/>
              <a:t>IoT</a:t>
            </a:r>
            <a:r>
              <a:rPr lang="en-US" dirty="0"/>
              <a:t> Elements</a:t>
            </a:r>
          </a:p>
        </p:txBody>
      </p:sp>
      <p:sp>
        <p:nvSpPr>
          <p:cNvPr id="2" name="Content Placeholder 1"/>
          <p:cNvSpPr>
            <a:spLocks noGrp="1"/>
          </p:cNvSpPr>
          <p:nvPr>
            <p:ph idx="1"/>
          </p:nvPr>
        </p:nvSpPr>
        <p:spPr>
          <a:xfrm>
            <a:off x="213109" y="1228776"/>
            <a:ext cx="3390703" cy="5309676"/>
          </a:xfrm>
        </p:spPr>
        <p:txBody>
          <a:bodyPr>
            <a:normAutofit/>
          </a:bodyPr>
          <a:lstStyle/>
          <a:p>
            <a:r>
              <a:rPr lang="en-US" dirty="0"/>
              <a:t>Cisco estimates that 50 billion things will be connected to the Internet by 2020.</a:t>
            </a:r>
          </a:p>
          <a:p>
            <a:r>
              <a:rPr lang="en-US" dirty="0">
                <a:effectLst/>
              </a:rPr>
              <a:t>99% of things are currently unconnected.</a:t>
            </a:r>
          </a:p>
          <a:p>
            <a:r>
              <a:rPr lang="en-US" dirty="0"/>
              <a:t>Dissimilar networks are converging to share the same infrastructure.</a:t>
            </a:r>
            <a:endParaRPr lang="en-US" dirty="0">
              <a:effectLst/>
            </a:endParaRPr>
          </a:p>
        </p:txBody>
      </p:sp>
      <p:pic>
        <p:nvPicPr>
          <p:cNvPr id="3" name="Picture 2"/>
          <p:cNvPicPr>
            <a:picLocks noChangeAspect="1"/>
          </p:cNvPicPr>
          <p:nvPr/>
        </p:nvPicPr>
        <p:blipFill>
          <a:blip r:embed="rId3"/>
          <a:stretch>
            <a:fillRect/>
          </a:stretch>
        </p:blipFill>
        <p:spPr>
          <a:xfrm>
            <a:off x="3904984" y="937405"/>
            <a:ext cx="4704762" cy="5019048"/>
          </a:xfrm>
          <a:prstGeom prst="rect">
            <a:avLst/>
          </a:prstGeom>
        </p:spPr>
      </p:pic>
    </p:spTree>
    <p:extLst>
      <p:ext uri="{BB962C8B-B14F-4D97-AF65-F5344CB8AC3E}">
        <p14:creationId xmlns:p14="http://schemas.microsoft.com/office/powerpoint/2010/main" val="2189958124"/>
      </p:ext>
    </p:extLst>
  </p:cSld>
  <p:clrMapOvr>
    <a:masterClrMapping/>
  </p:clrMapOvr>
  <p:transition spd="med">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a:lnSpc>
                <a:spcPct val="80000"/>
              </a:lnSpc>
              <a:buFontTx/>
              <a:buNone/>
            </a:pPr>
            <a:r>
              <a:rPr lang="en-US" sz="1800" dirty="0"/>
              <a:t>Internet of Things</a:t>
            </a:r>
            <a:br>
              <a:rPr lang="en-US" dirty="0"/>
            </a:br>
            <a:r>
              <a:rPr lang="en-US" dirty="0" err="1"/>
              <a:t>IoT</a:t>
            </a:r>
            <a:r>
              <a:rPr lang="en-US" dirty="0"/>
              <a:t> Elements</a:t>
            </a:r>
          </a:p>
        </p:txBody>
      </p:sp>
      <p:sp>
        <p:nvSpPr>
          <p:cNvPr id="2" name="Content Placeholder 1"/>
          <p:cNvSpPr>
            <a:spLocks noGrp="1"/>
          </p:cNvSpPr>
          <p:nvPr>
            <p:ph idx="1"/>
          </p:nvPr>
        </p:nvSpPr>
        <p:spPr>
          <a:xfrm>
            <a:off x="213109" y="1228776"/>
            <a:ext cx="8375079" cy="2590189"/>
          </a:xfrm>
        </p:spPr>
        <p:txBody>
          <a:bodyPr>
            <a:normAutofit/>
          </a:bodyPr>
          <a:lstStyle/>
          <a:p>
            <a:r>
              <a:rPr lang="en-US" dirty="0"/>
              <a:t>The challenge for </a:t>
            </a:r>
            <a:r>
              <a:rPr lang="en-US" dirty="0" err="1"/>
              <a:t>IoT</a:t>
            </a:r>
            <a:r>
              <a:rPr lang="en-US" dirty="0"/>
              <a:t> is to securely integrate millions of new things from multiple vendors into existing networks.</a:t>
            </a:r>
          </a:p>
          <a:p>
            <a:r>
              <a:rPr lang="en-US" dirty="0"/>
              <a:t>The Cisco </a:t>
            </a:r>
            <a:r>
              <a:rPr lang="en-US" dirty="0" err="1"/>
              <a:t>IoT</a:t>
            </a:r>
            <a:r>
              <a:rPr lang="en-US" dirty="0"/>
              <a:t> System provides an infrastructure designed to manage large scale systems of very different endpoints and platforms, and the huge amount of data that they create.</a:t>
            </a:r>
          </a:p>
        </p:txBody>
      </p:sp>
      <p:pic>
        <p:nvPicPr>
          <p:cNvPr id="4" name="Picture 3"/>
          <p:cNvPicPr>
            <a:picLocks noChangeAspect="1"/>
          </p:cNvPicPr>
          <p:nvPr/>
        </p:nvPicPr>
        <p:blipFill>
          <a:blip r:embed="rId3"/>
          <a:stretch>
            <a:fillRect/>
          </a:stretch>
        </p:blipFill>
        <p:spPr>
          <a:xfrm>
            <a:off x="1480463" y="3932938"/>
            <a:ext cx="5413396" cy="2464577"/>
          </a:xfrm>
          <a:prstGeom prst="rect">
            <a:avLst/>
          </a:prstGeom>
        </p:spPr>
      </p:pic>
    </p:spTree>
    <p:extLst>
      <p:ext uri="{BB962C8B-B14F-4D97-AF65-F5344CB8AC3E}">
        <p14:creationId xmlns:p14="http://schemas.microsoft.com/office/powerpoint/2010/main" val="567378798"/>
      </p:ext>
    </p:extLst>
  </p:cSld>
  <p:clrMapOvr>
    <a:masterClrMapping/>
  </p:clrMapOvr>
  <p:transition spd="med">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a:lnSpc>
                <a:spcPct val="80000"/>
              </a:lnSpc>
              <a:buFontTx/>
              <a:buNone/>
            </a:pPr>
            <a:r>
              <a:rPr lang="en-US" sz="1800" dirty="0"/>
              <a:t>Internet of Things</a:t>
            </a:r>
            <a:br>
              <a:rPr lang="en-US" dirty="0"/>
            </a:br>
            <a:r>
              <a:rPr lang="en-US" dirty="0" err="1"/>
              <a:t>IoT</a:t>
            </a:r>
            <a:r>
              <a:rPr lang="en-US" dirty="0"/>
              <a:t> Pillars</a:t>
            </a:r>
          </a:p>
        </p:txBody>
      </p:sp>
      <p:sp>
        <p:nvSpPr>
          <p:cNvPr id="5" name="Content Placeholder 1"/>
          <p:cNvSpPr>
            <a:spLocks noGrp="1"/>
          </p:cNvSpPr>
          <p:nvPr>
            <p:ph idx="1"/>
          </p:nvPr>
        </p:nvSpPr>
        <p:spPr>
          <a:xfrm>
            <a:off x="213109" y="1228776"/>
            <a:ext cx="8733677" cy="2886024"/>
          </a:xfrm>
        </p:spPr>
        <p:txBody>
          <a:bodyPr>
            <a:normAutofit fontScale="62500" lnSpcReduction="20000"/>
          </a:bodyPr>
          <a:lstStyle/>
          <a:p>
            <a:r>
              <a:rPr lang="en-US" b="1" dirty="0">
                <a:effectLst/>
              </a:rPr>
              <a:t>Network Connectivity</a:t>
            </a:r>
            <a:r>
              <a:rPr lang="en-US" dirty="0">
                <a:effectLst/>
              </a:rPr>
              <a:t> i</a:t>
            </a:r>
            <a:r>
              <a:rPr lang="en-US" dirty="0"/>
              <a:t>dentifies devices that can be used to provide </a:t>
            </a:r>
            <a:r>
              <a:rPr lang="en-US" dirty="0" err="1"/>
              <a:t>IoT</a:t>
            </a:r>
            <a:r>
              <a:rPr lang="en-US" dirty="0"/>
              <a:t> connectivity to many diverse industries and applications. </a:t>
            </a:r>
            <a:endParaRPr lang="en-US" dirty="0">
              <a:effectLst/>
            </a:endParaRPr>
          </a:p>
          <a:p>
            <a:r>
              <a:rPr lang="en-US" b="1" dirty="0"/>
              <a:t>Fog Computing </a:t>
            </a:r>
            <a:r>
              <a:rPr lang="en-US" dirty="0"/>
              <a:t>enables edge devices to run applications locally and make immediate decisions.</a:t>
            </a:r>
          </a:p>
          <a:p>
            <a:r>
              <a:rPr lang="en-US" b="1" dirty="0"/>
              <a:t>Security </a:t>
            </a:r>
            <a:r>
              <a:rPr lang="en-US" dirty="0"/>
              <a:t>offers scalable cybersecurity solutions, enabling an organization to quickly and effectively discover, contain, and remediate an attack to minimize damage.</a:t>
            </a:r>
            <a:endParaRPr lang="en-US" dirty="0">
              <a:effectLst/>
            </a:endParaRPr>
          </a:p>
          <a:p>
            <a:r>
              <a:rPr lang="en-US" b="1" dirty="0"/>
              <a:t>Data Analytics </a:t>
            </a:r>
            <a:r>
              <a:rPr lang="en-US" dirty="0"/>
              <a:t>consists of distributed network infrastructure components and </a:t>
            </a:r>
            <a:r>
              <a:rPr lang="en-US" dirty="0" err="1"/>
              <a:t>IoT</a:t>
            </a:r>
            <a:r>
              <a:rPr lang="en-US" dirty="0"/>
              <a:t>-specific, application programming interfaces (APIs).</a:t>
            </a:r>
          </a:p>
          <a:p>
            <a:r>
              <a:rPr lang="en-US" b="1" dirty="0">
                <a:effectLst/>
              </a:rPr>
              <a:t>Management and Automation </a:t>
            </a:r>
            <a:r>
              <a:rPr lang="en-US" dirty="0"/>
              <a:t>products can be customized for specific industries to provide enhanced security and control and support.</a:t>
            </a:r>
            <a:endParaRPr lang="en-US" dirty="0">
              <a:effectLst/>
            </a:endParaRPr>
          </a:p>
          <a:p>
            <a:r>
              <a:rPr lang="en-US" b="1" dirty="0">
                <a:effectLst/>
              </a:rPr>
              <a:t>Application </a:t>
            </a:r>
            <a:r>
              <a:rPr lang="en-US" b="1" dirty="0"/>
              <a:t>and Enablement </a:t>
            </a:r>
            <a:r>
              <a:rPr lang="en-US" dirty="0"/>
              <a:t>provides the infrastructure for application hosting and application mobility between cloud and Fog computing.</a:t>
            </a:r>
            <a:endParaRPr lang="en-US" dirty="0">
              <a:effectLst/>
            </a:endParaRPr>
          </a:p>
        </p:txBody>
      </p:sp>
      <p:pic>
        <p:nvPicPr>
          <p:cNvPr id="6" name="Picture 5"/>
          <p:cNvPicPr>
            <a:picLocks noChangeAspect="1"/>
          </p:cNvPicPr>
          <p:nvPr/>
        </p:nvPicPr>
        <p:blipFill>
          <a:blip r:embed="rId3"/>
          <a:stretch>
            <a:fillRect/>
          </a:stretch>
        </p:blipFill>
        <p:spPr>
          <a:xfrm>
            <a:off x="1480463" y="3932938"/>
            <a:ext cx="5413396" cy="2464577"/>
          </a:xfrm>
          <a:prstGeom prst="rect">
            <a:avLst/>
          </a:prstGeom>
        </p:spPr>
      </p:pic>
    </p:spTree>
    <p:extLst>
      <p:ext uri="{BB962C8B-B14F-4D97-AF65-F5344CB8AC3E}">
        <p14:creationId xmlns:p14="http://schemas.microsoft.com/office/powerpoint/2010/main" val="1409677141"/>
      </p:ext>
    </p:extLst>
  </p:cSld>
  <p:clrMapOvr>
    <a:masterClrMapping/>
  </p:clrMapOvr>
  <p:transition spd="med">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49" y="2263775"/>
            <a:ext cx="4072591" cy="1481138"/>
          </a:xfrm>
        </p:spPr>
        <p:txBody>
          <a:bodyPr/>
          <a:lstStyle/>
          <a:p>
            <a:pPr eaLnBrk="1" hangingPunct="1"/>
            <a:r>
              <a:rPr lang="en-US" sz="2400" dirty="0"/>
              <a:t>7.2 Cloud and Virtualization</a:t>
            </a:r>
            <a:endParaRPr lang="en-US" sz="2400" dirty="0">
              <a:solidFill>
                <a:srgbClr val="00B0F0"/>
              </a:solidFill>
            </a:endParaRPr>
          </a:p>
        </p:txBody>
      </p:sp>
    </p:spTree>
    <p:extLst>
      <p:ext uri="{BB962C8B-B14F-4D97-AF65-F5344CB8AC3E}">
        <p14:creationId xmlns:p14="http://schemas.microsoft.com/office/powerpoint/2010/main" val="2098333176"/>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Cloud and Virtualization</a:t>
            </a:r>
            <a:br>
              <a:rPr lang="en-US" sz="1800" dirty="0"/>
            </a:br>
            <a:r>
              <a:rPr lang="en-US" dirty="0"/>
              <a:t>Cloud Computing</a:t>
            </a:r>
          </a:p>
        </p:txBody>
      </p:sp>
      <p:sp>
        <p:nvSpPr>
          <p:cNvPr id="6" name="Content Placeholder 1"/>
          <p:cNvSpPr>
            <a:spLocks noGrp="1"/>
          </p:cNvSpPr>
          <p:nvPr>
            <p:ph idx="1"/>
          </p:nvPr>
        </p:nvSpPr>
        <p:spPr>
          <a:xfrm>
            <a:off x="213109" y="1228776"/>
            <a:ext cx="8733677" cy="5309676"/>
          </a:xfrm>
        </p:spPr>
        <p:txBody>
          <a:bodyPr>
            <a:normAutofit lnSpcReduction="10000"/>
          </a:bodyPr>
          <a:lstStyle/>
          <a:p>
            <a:r>
              <a:rPr lang="en-US" dirty="0"/>
              <a:t>Cloud computing involves large numbers of computers connected through a network that can be physically located anywhere. </a:t>
            </a:r>
          </a:p>
          <a:p>
            <a:r>
              <a:rPr lang="en-US" dirty="0"/>
              <a:t>The three main cloud computing services are:</a:t>
            </a:r>
          </a:p>
          <a:p>
            <a:pPr lvl="1"/>
            <a:r>
              <a:rPr lang="en-US" b="1" dirty="0"/>
              <a:t>Software as a Service (SaaS)</a:t>
            </a:r>
            <a:r>
              <a:rPr lang="en-US" dirty="0"/>
              <a:t>: Applications delivered over the web to the end users.</a:t>
            </a:r>
          </a:p>
          <a:p>
            <a:pPr lvl="1"/>
            <a:r>
              <a:rPr lang="en-US" b="1" dirty="0"/>
              <a:t>Platform as a Service (PaaS)</a:t>
            </a:r>
            <a:r>
              <a:rPr lang="en-US" dirty="0"/>
              <a:t>: Tools and services used to deliver the applications.</a:t>
            </a:r>
          </a:p>
          <a:p>
            <a:pPr lvl="1"/>
            <a:r>
              <a:rPr lang="en-US" b="1" dirty="0"/>
              <a:t>Infrastructure as a Service (IaaS)</a:t>
            </a:r>
            <a:r>
              <a:rPr lang="en-US" dirty="0"/>
              <a:t>: Hardware and software to power servers, storage, networks and operating systems.</a:t>
            </a:r>
          </a:p>
          <a:p>
            <a:r>
              <a:rPr lang="en-US" dirty="0">
                <a:effectLst/>
              </a:rPr>
              <a:t>Cloud service providers now also offer </a:t>
            </a:r>
            <a:r>
              <a:rPr lang="en-US" b="1" dirty="0">
                <a:effectLst/>
              </a:rPr>
              <a:t>I</a:t>
            </a:r>
            <a:r>
              <a:rPr lang="en-US" b="1" dirty="0"/>
              <a:t>nformation Technology as a Service (</a:t>
            </a:r>
            <a:r>
              <a:rPr lang="en-US" b="1" dirty="0" err="1"/>
              <a:t>ITaaS</a:t>
            </a:r>
            <a:r>
              <a:rPr lang="en-US" b="1" dirty="0"/>
              <a:t>)</a:t>
            </a:r>
            <a:r>
              <a:rPr lang="en-US" dirty="0"/>
              <a:t> which allows customers to extend the capability of IT without requiring investment in new infrastructure, training new personnel, or licensing new software. </a:t>
            </a:r>
            <a:endParaRPr lang="en-US" dirty="0">
              <a:effectLst/>
            </a:endParaRPr>
          </a:p>
        </p:txBody>
      </p:sp>
    </p:spTree>
    <p:extLst>
      <p:ext uri="{BB962C8B-B14F-4D97-AF65-F5344CB8AC3E}">
        <p14:creationId xmlns:p14="http://schemas.microsoft.com/office/powerpoint/2010/main" val="2955344014"/>
      </p:ext>
    </p:extLst>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Cloud and Virtualization</a:t>
            </a:r>
            <a:br>
              <a:rPr lang="en-US" sz="1800" dirty="0"/>
            </a:br>
            <a:r>
              <a:rPr lang="en-US" dirty="0"/>
              <a:t>Cloud Computing</a:t>
            </a:r>
          </a:p>
        </p:txBody>
      </p:sp>
      <p:sp>
        <p:nvSpPr>
          <p:cNvPr id="6" name="Content Placeholder 1"/>
          <p:cNvSpPr>
            <a:spLocks noGrp="1"/>
          </p:cNvSpPr>
          <p:nvPr>
            <p:ph idx="1"/>
          </p:nvPr>
        </p:nvSpPr>
        <p:spPr>
          <a:xfrm>
            <a:off x="213109" y="1139129"/>
            <a:ext cx="8769526" cy="2886024"/>
          </a:xfrm>
        </p:spPr>
        <p:txBody>
          <a:bodyPr>
            <a:normAutofit fontScale="85000" lnSpcReduction="20000"/>
          </a:bodyPr>
          <a:lstStyle/>
          <a:p>
            <a:r>
              <a:rPr lang="en-US" dirty="0"/>
              <a:t>The four primary cloud models are:</a:t>
            </a:r>
          </a:p>
          <a:p>
            <a:pPr lvl="1"/>
            <a:r>
              <a:rPr lang="en-US" b="1" dirty="0"/>
              <a:t>Public clouds </a:t>
            </a:r>
            <a:r>
              <a:rPr lang="en-US" dirty="0"/>
              <a:t>made available to the general population and uses the Internet to provide services.</a:t>
            </a:r>
          </a:p>
          <a:p>
            <a:pPr lvl="1"/>
            <a:r>
              <a:rPr lang="en-US" b="1" dirty="0"/>
              <a:t>Private clouds</a:t>
            </a:r>
            <a:r>
              <a:rPr lang="en-US" dirty="0"/>
              <a:t> are intended for a specific organization or entity, such as the government and is often managed by an outside organization with strict access security.</a:t>
            </a:r>
          </a:p>
          <a:p>
            <a:pPr lvl="1"/>
            <a:r>
              <a:rPr lang="en-US" b="1" dirty="0"/>
              <a:t>Hybrid clouds</a:t>
            </a:r>
            <a:r>
              <a:rPr lang="en-US" dirty="0"/>
              <a:t>: A hybrid cloud is made up of two or more cloud models. Access to various services is based on user access rights.</a:t>
            </a:r>
          </a:p>
          <a:p>
            <a:pPr lvl="1"/>
            <a:r>
              <a:rPr lang="en-US" b="1" dirty="0"/>
              <a:t>Community clouds</a:t>
            </a:r>
            <a:r>
              <a:rPr lang="en-US" dirty="0"/>
              <a:t>: A community cloud is created for exclusive use by a specific community, such as healthcare organizations, that have special authentication and confidentiality requirements.</a:t>
            </a:r>
          </a:p>
          <a:p>
            <a:endParaRPr lang="en-US" dirty="0"/>
          </a:p>
        </p:txBody>
      </p:sp>
      <p:pic>
        <p:nvPicPr>
          <p:cNvPr id="2" name="Picture 1"/>
          <p:cNvPicPr>
            <a:picLocks noChangeAspect="1"/>
          </p:cNvPicPr>
          <p:nvPr/>
        </p:nvPicPr>
        <p:blipFill>
          <a:blip r:embed="rId3"/>
          <a:stretch>
            <a:fillRect/>
          </a:stretch>
        </p:blipFill>
        <p:spPr>
          <a:xfrm>
            <a:off x="2511058" y="3817138"/>
            <a:ext cx="3835953" cy="2831872"/>
          </a:xfrm>
          <a:prstGeom prst="rect">
            <a:avLst/>
          </a:prstGeom>
        </p:spPr>
      </p:pic>
    </p:spTree>
    <p:extLst>
      <p:ext uri="{BB962C8B-B14F-4D97-AF65-F5344CB8AC3E}">
        <p14:creationId xmlns:p14="http://schemas.microsoft.com/office/powerpoint/2010/main" val="3284636508"/>
      </p:ext>
    </p:extLst>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Cloud and Virtualization</a:t>
            </a:r>
            <a:br>
              <a:rPr lang="en-US" sz="1800" dirty="0"/>
            </a:br>
            <a:r>
              <a:rPr lang="en-US" dirty="0"/>
              <a:t>Virtualization</a:t>
            </a:r>
          </a:p>
        </p:txBody>
      </p:sp>
      <p:sp>
        <p:nvSpPr>
          <p:cNvPr id="6" name="Content Placeholder 1"/>
          <p:cNvSpPr>
            <a:spLocks noGrp="1"/>
          </p:cNvSpPr>
          <p:nvPr>
            <p:ph idx="1"/>
          </p:nvPr>
        </p:nvSpPr>
        <p:spPr>
          <a:xfrm>
            <a:off x="213110" y="1228776"/>
            <a:ext cx="8518514" cy="1944730"/>
          </a:xfrm>
        </p:spPr>
        <p:txBody>
          <a:bodyPr>
            <a:normAutofit fontScale="77500" lnSpcReduction="20000"/>
          </a:bodyPr>
          <a:lstStyle/>
          <a:p>
            <a:r>
              <a:rPr lang="en-US" dirty="0"/>
              <a:t>Virtualization separates the OS from the hardware allowing multiple operating systems to exist on a single hardware platform.</a:t>
            </a:r>
          </a:p>
          <a:p>
            <a:r>
              <a:rPr lang="en-US" dirty="0"/>
              <a:t>The hypervisor adds an abstraction layer on top of the real physical hardware used to create virtual machines which have access to all the hardware of the physical machine such as CPUs, memory, disk controllers, and NICs.</a:t>
            </a:r>
          </a:p>
          <a:p>
            <a:r>
              <a:rPr lang="en-US" dirty="0">
                <a:effectLst/>
              </a:rPr>
              <a:t>Virtualization advantages include:</a:t>
            </a:r>
          </a:p>
        </p:txBody>
      </p:sp>
      <p:pic>
        <p:nvPicPr>
          <p:cNvPr id="2" name="Picture 1"/>
          <p:cNvPicPr>
            <a:picLocks noChangeAspect="1"/>
          </p:cNvPicPr>
          <p:nvPr/>
        </p:nvPicPr>
        <p:blipFill>
          <a:blip r:embed="rId3"/>
          <a:stretch>
            <a:fillRect/>
          </a:stretch>
        </p:blipFill>
        <p:spPr>
          <a:xfrm>
            <a:off x="186017" y="4739117"/>
            <a:ext cx="4176618" cy="1670647"/>
          </a:xfrm>
          <a:prstGeom prst="rect">
            <a:avLst/>
          </a:prstGeom>
        </p:spPr>
      </p:pic>
      <p:pic>
        <p:nvPicPr>
          <p:cNvPr id="3" name="Picture 2"/>
          <p:cNvPicPr>
            <a:picLocks noChangeAspect="1"/>
          </p:cNvPicPr>
          <p:nvPr/>
        </p:nvPicPr>
        <p:blipFill>
          <a:blip r:embed="rId4"/>
          <a:stretch>
            <a:fillRect/>
          </a:stretch>
        </p:blipFill>
        <p:spPr>
          <a:xfrm>
            <a:off x="4598894" y="4751293"/>
            <a:ext cx="4139453" cy="1655781"/>
          </a:xfrm>
          <a:prstGeom prst="rect">
            <a:avLst/>
          </a:prstGeom>
        </p:spPr>
      </p:pic>
      <p:sp>
        <p:nvSpPr>
          <p:cNvPr id="7" name="Content Placeholder 1"/>
          <p:cNvSpPr txBox="1">
            <a:spLocks/>
          </p:cNvSpPr>
          <p:nvPr/>
        </p:nvSpPr>
        <p:spPr bwMode="auto">
          <a:xfrm>
            <a:off x="410334" y="3227906"/>
            <a:ext cx="3776184" cy="1290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normAutofit fontScale="92500" lnSpcReduction="20000"/>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457200" indent="-228600" algn="l" defTabSz="814388" rtl="0" eaLnBrk="0" fontAlgn="base" hangingPunct="0">
              <a:lnSpc>
                <a:spcPct val="95000"/>
              </a:lnSpc>
              <a:spcBef>
                <a:spcPct val="35000"/>
              </a:spcBef>
              <a:spcAft>
                <a:spcPct val="0"/>
              </a:spcAft>
              <a:buClr>
                <a:srgbClr val="708CA1"/>
              </a:buClr>
              <a:buFont typeface="Arial" panose="020B0604020202020204" pitchFamily="34" charset="0"/>
              <a:buChar char="•"/>
              <a:defRPr sz="2000">
                <a:solidFill>
                  <a:schemeClr val="tx1"/>
                </a:solidFill>
                <a:latin typeface="+mn-lt"/>
                <a:ea typeface="ＭＳ Ｐゴシック" charset="0"/>
              </a:defRPr>
            </a:lvl2pPr>
            <a:lvl3pPr marL="914400" indent="-225425" algn="l" defTabSz="814388" rtl="0" eaLnBrk="0" fontAlgn="base" hangingPunct="0">
              <a:lnSpc>
                <a:spcPct val="95000"/>
              </a:lnSpc>
              <a:spcBef>
                <a:spcPct val="35000"/>
              </a:spcBef>
              <a:spcAft>
                <a:spcPct val="0"/>
              </a:spcAft>
              <a:buClr>
                <a:srgbClr val="708CA1"/>
              </a:buClr>
              <a:buSzPct val="75000"/>
              <a:buFont typeface="Courier New" panose="02070309020205020404" pitchFamily="49" charset="0"/>
              <a:buChar char="o"/>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lvl="1"/>
            <a:r>
              <a:rPr lang="en-US" dirty="0"/>
              <a:t>Less equipment is required</a:t>
            </a:r>
          </a:p>
          <a:p>
            <a:pPr lvl="1"/>
            <a:r>
              <a:rPr lang="en-US" dirty="0"/>
              <a:t>Less energy is consumed</a:t>
            </a:r>
          </a:p>
          <a:p>
            <a:pPr lvl="1"/>
            <a:r>
              <a:rPr lang="en-US" dirty="0"/>
              <a:t>Less space is required</a:t>
            </a:r>
          </a:p>
          <a:p>
            <a:pPr lvl="1"/>
            <a:r>
              <a:rPr lang="en-US" dirty="0"/>
              <a:t>Easier prototyping </a:t>
            </a:r>
          </a:p>
        </p:txBody>
      </p:sp>
      <p:sp>
        <p:nvSpPr>
          <p:cNvPr id="8" name="Content Placeholder 1"/>
          <p:cNvSpPr txBox="1">
            <a:spLocks/>
          </p:cNvSpPr>
          <p:nvPr/>
        </p:nvSpPr>
        <p:spPr bwMode="auto">
          <a:xfrm>
            <a:off x="4686499" y="3155577"/>
            <a:ext cx="3776184" cy="1452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normAutofit lnSpcReduction="10000"/>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457200" indent="-228600" algn="l" defTabSz="814388" rtl="0" eaLnBrk="0" fontAlgn="base" hangingPunct="0">
              <a:lnSpc>
                <a:spcPct val="95000"/>
              </a:lnSpc>
              <a:spcBef>
                <a:spcPct val="35000"/>
              </a:spcBef>
              <a:spcAft>
                <a:spcPct val="0"/>
              </a:spcAft>
              <a:buClr>
                <a:srgbClr val="708CA1"/>
              </a:buClr>
              <a:buFont typeface="Arial" panose="020B0604020202020204" pitchFamily="34" charset="0"/>
              <a:buChar char="•"/>
              <a:defRPr sz="2000">
                <a:solidFill>
                  <a:schemeClr val="tx1"/>
                </a:solidFill>
                <a:latin typeface="+mn-lt"/>
                <a:ea typeface="ＭＳ Ｐゴシック" charset="0"/>
              </a:defRPr>
            </a:lvl2pPr>
            <a:lvl3pPr marL="914400" indent="-225425" algn="l" defTabSz="814388" rtl="0" eaLnBrk="0" fontAlgn="base" hangingPunct="0">
              <a:lnSpc>
                <a:spcPct val="95000"/>
              </a:lnSpc>
              <a:spcBef>
                <a:spcPct val="35000"/>
              </a:spcBef>
              <a:spcAft>
                <a:spcPct val="0"/>
              </a:spcAft>
              <a:buClr>
                <a:srgbClr val="708CA1"/>
              </a:buClr>
              <a:buSzPct val="75000"/>
              <a:buFont typeface="Courier New" panose="02070309020205020404" pitchFamily="49" charset="0"/>
              <a:buChar char="o"/>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lvl="1"/>
            <a:r>
              <a:rPr lang="en-US" sz="1900" dirty="0"/>
              <a:t>Faster server provisioning </a:t>
            </a:r>
          </a:p>
          <a:p>
            <a:pPr lvl="1"/>
            <a:r>
              <a:rPr lang="en-US" sz="1900" dirty="0"/>
              <a:t>Increased server uptime </a:t>
            </a:r>
          </a:p>
          <a:p>
            <a:pPr lvl="1"/>
            <a:r>
              <a:rPr lang="en-US" sz="1900" dirty="0"/>
              <a:t>Improved disaster recovery </a:t>
            </a:r>
          </a:p>
          <a:p>
            <a:pPr lvl="1"/>
            <a:r>
              <a:rPr lang="en-US" sz="1900" dirty="0"/>
              <a:t>Legacy support </a:t>
            </a:r>
          </a:p>
        </p:txBody>
      </p:sp>
    </p:spTree>
    <p:extLst>
      <p:ext uri="{BB962C8B-B14F-4D97-AF65-F5344CB8AC3E}">
        <p14:creationId xmlns:p14="http://schemas.microsoft.com/office/powerpoint/2010/main" val="624102213"/>
      </p:ext>
    </p:extLst>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Cloud and Virtualization</a:t>
            </a:r>
            <a:br>
              <a:rPr lang="en-US" sz="1800" dirty="0"/>
            </a:br>
            <a:r>
              <a:rPr lang="en-US" dirty="0"/>
              <a:t>Virtualization</a:t>
            </a:r>
          </a:p>
        </p:txBody>
      </p:sp>
      <p:sp>
        <p:nvSpPr>
          <p:cNvPr id="6" name="Content Placeholder 1"/>
          <p:cNvSpPr>
            <a:spLocks noGrp="1"/>
          </p:cNvSpPr>
          <p:nvPr>
            <p:ph idx="1"/>
          </p:nvPr>
        </p:nvSpPr>
        <p:spPr>
          <a:xfrm>
            <a:off x="213110" y="1228776"/>
            <a:ext cx="8518514" cy="5064448"/>
          </a:xfrm>
        </p:spPr>
        <p:txBody>
          <a:bodyPr>
            <a:normAutofit/>
          </a:bodyPr>
          <a:lstStyle/>
          <a:p>
            <a:r>
              <a:rPr lang="en-US" dirty="0"/>
              <a:t>Virtualization separates the OS from the hardware allowing multiple operating systems to exist on a single hardware platform.</a:t>
            </a:r>
          </a:p>
          <a:p>
            <a:r>
              <a:rPr lang="en-US" dirty="0"/>
              <a:t>The hypervisor adds an abstraction layer on top of the real physical hardware used to create virtual machines which have access to all the hardware of the physical machine such as CPUs, memory, disk controllers, and NICs.</a:t>
            </a:r>
          </a:p>
          <a:p>
            <a:r>
              <a:rPr lang="en-US" dirty="0">
                <a:effectLst/>
              </a:rPr>
              <a:t>Virtualization advantages include:</a:t>
            </a:r>
          </a:p>
        </p:txBody>
      </p:sp>
    </p:spTree>
    <p:extLst>
      <p:ext uri="{BB962C8B-B14F-4D97-AF65-F5344CB8AC3E}">
        <p14:creationId xmlns:p14="http://schemas.microsoft.com/office/powerpoint/2010/main" val="3958069616"/>
      </p:ext>
    </p:extLst>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450851" y="353959"/>
            <a:ext cx="8145462" cy="973395"/>
          </a:xfrm>
        </p:spPr>
        <p:txBody>
          <a:bodyPr/>
          <a:lstStyle/>
          <a:p>
            <a:pPr eaLnBrk="1" hangingPunct="1"/>
            <a:r>
              <a:rPr lang="en-US" dirty="0">
                <a:latin typeface="Arial" charset="0"/>
              </a:rPr>
              <a:t>Instructor Materials – Chapter 7 Planning Guide</a:t>
            </a:r>
            <a:endParaRPr lang="en-US" dirty="0"/>
          </a:p>
        </p:txBody>
      </p:sp>
      <p:sp>
        <p:nvSpPr>
          <p:cNvPr id="4099" name="Rectangle 34"/>
          <p:cNvSpPr>
            <a:spLocks noGrp="1" noChangeArrowheads="1"/>
          </p:cNvSpPr>
          <p:nvPr>
            <p:ph type="body" idx="4294967295"/>
          </p:nvPr>
        </p:nvSpPr>
        <p:spPr>
          <a:xfrm>
            <a:off x="450851" y="1327354"/>
            <a:ext cx="7940675" cy="4539803"/>
          </a:xfrm>
        </p:spPr>
        <p:txBody>
          <a:bodyPr/>
          <a:lstStyle/>
          <a:p>
            <a:pPr marL="0" indent="0">
              <a:buNone/>
            </a:pPr>
            <a:r>
              <a:rPr lang="en-CA" dirty="0"/>
              <a:t>This PowerPoint deck is divided in two parts:</a:t>
            </a:r>
          </a:p>
          <a:p>
            <a:pPr marL="457200" indent="-457200">
              <a:buClrTx/>
              <a:buFont typeface="+mj-lt"/>
              <a:buAutoNum type="arabicPeriod"/>
            </a:pPr>
            <a:r>
              <a:rPr lang="en-US" sz="2000" dirty="0"/>
              <a:t>Instructor Planning Guide</a:t>
            </a:r>
            <a:endParaRPr lang="en-CA" sz="2000" dirty="0"/>
          </a:p>
          <a:p>
            <a:pPr lvl="1">
              <a:buClrTx/>
              <a:buFont typeface="Wingdings" charset="2"/>
              <a:buChar char="§"/>
            </a:pPr>
            <a:r>
              <a:rPr lang="en-CA" sz="1600" dirty="0"/>
              <a:t>Information to help you become familiar with the chapter</a:t>
            </a:r>
          </a:p>
          <a:p>
            <a:pPr lvl="1">
              <a:buClrTx/>
              <a:buFont typeface="Wingdings" charset="2"/>
              <a:buChar char="§"/>
            </a:pPr>
            <a:r>
              <a:rPr lang="en-CA" sz="1600" dirty="0"/>
              <a:t>Teaching aids</a:t>
            </a:r>
          </a:p>
          <a:p>
            <a:pPr marL="457200" indent="-457200">
              <a:buClrTx/>
              <a:buFont typeface="+mj-lt"/>
              <a:buAutoNum type="arabicPeriod"/>
            </a:pPr>
            <a:r>
              <a:rPr lang="en-CA" sz="2000" dirty="0"/>
              <a:t>Instructor Class Presentation</a:t>
            </a:r>
          </a:p>
          <a:p>
            <a:pPr lvl="1">
              <a:buClrTx/>
              <a:buFont typeface="Wingdings" charset="2"/>
              <a:buChar char="§"/>
            </a:pPr>
            <a:r>
              <a:rPr lang="en-CA" sz="1600" dirty="0"/>
              <a:t>Optional slides that you can use in the classroom</a:t>
            </a:r>
          </a:p>
          <a:p>
            <a:pPr lvl="1">
              <a:buClrTx/>
              <a:buFont typeface="Wingdings" charset="2"/>
              <a:buChar char="§"/>
            </a:pPr>
            <a:r>
              <a:rPr lang="en-CA" sz="1600" dirty="0"/>
              <a:t>Begins on slide # 9</a:t>
            </a:r>
          </a:p>
          <a:p>
            <a:pPr marL="0" indent="0">
              <a:buNone/>
            </a:pPr>
            <a:r>
              <a:rPr lang="en-CA" sz="2000" dirty="0"/>
              <a:t>Note: Remove the Planning Guide from this presentation before sharing with anyone.</a:t>
            </a:r>
            <a:endParaRPr lang="en-CA" dirty="0"/>
          </a:p>
        </p:txBody>
      </p:sp>
    </p:spTree>
    <p:extLst>
      <p:ext uri="{BB962C8B-B14F-4D97-AF65-F5344CB8AC3E}">
        <p14:creationId xmlns:p14="http://schemas.microsoft.com/office/powerpoint/2010/main" val="104576193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Cloud and Virtualization</a:t>
            </a:r>
            <a:br>
              <a:rPr lang="en-US" sz="1800" dirty="0"/>
            </a:br>
            <a:r>
              <a:rPr lang="en-US" dirty="0"/>
              <a:t>Virtual Network Infrastructure</a:t>
            </a:r>
          </a:p>
        </p:txBody>
      </p:sp>
      <p:sp>
        <p:nvSpPr>
          <p:cNvPr id="6" name="Content Placeholder 1"/>
          <p:cNvSpPr>
            <a:spLocks noGrp="1"/>
          </p:cNvSpPr>
          <p:nvPr>
            <p:ph idx="1"/>
          </p:nvPr>
        </p:nvSpPr>
        <p:spPr>
          <a:xfrm>
            <a:off x="213109" y="1228776"/>
            <a:ext cx="8733677" cy="1308236"/>
          </a:xfrm>
        </p:spPr>
        <p:txBody>
          <a:bodyPr>
            <a:normAutofit/>
          </a:bodyPr>
          <a:lstStyle/>
          <a:p>
            <a:r>
              <a:rPr lang="en-US" dirty="0">
                <a:effectLst/>
              </a:rPr>
              <a:t>There are two approaches to installing a Hypervisor:</a:t>
            </a:r>
          </a:p>
          <a:p>
            <a:pPr lvl="1"/>
            <a:r>
              <a:rPr lang="en-US" dirty="0"/>
              <a:t>Type 1 “Bare Metal” approach in which the hypervisor is installed directly on the hardware.</a:t>
            </a:r>
          </a:p>
        </p:txBody>
      </p:sp>
      <p:pic>
        <p:nvPicPr>
          <p:cNvPr id="2" name="Picture 1"/>
          <p:cNvPicPr>
            <a:picLocks noChangeAspect="1"/>
          </p:cNvPicPr>
          <p:nvPr/>
        </p:nvPicPr>
        <p:blipFill>
          <a:blip r:embed="rId3"/>
          <a:stretch>
            <a:fillRect/>
          </a:stretch>
        </p:blipFill>
        <p:spPr>
          <a:xfrm>
            <a:off x="3116468" y="2368483"/>
            <a:ext cx="2911064" cy="1563923"/>
          </a:xfrm>
          <a:prstGeom prst="rect">
            <a:avLst/>
          </a:prstGeom>
        </p:spPr>
      </p:pic>
      <p:sp>
        <p:nvSpPr>
          <p:cNvPr id="5" name="Content Placeholder 1"/>
          <p:cNvSpPr txBox="1">
            <a:spLocks/>
          </p:cNvSpPr>
          <p:nvPr/>
        </p:nvSpPr>
        <p:spPr bwMode="auto">
          <a:xfrm>
            <a:off x="284827" y="3960809"/>
            <a:ext cx="8733677" cy="826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normAutofit/>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457200" indent="-228600" algn="l" defTabSz="814388" rtl="0" eaLnBrk="0" fontAlgn="base" hangingPunct="0">
              <a:lnSpc>
                <a:spcPct val="95000"/>
              </a:lnSpc>
              <a:spcBef>
                <a:spcPct val="35000"/>
              </a:spcBef>
              <a:spcAft>
                <a:spcPct val="0"/>
              </a:spcAft>
              <a:buClr>
                <a:srgbClr val="708CA1"/>
              </a:buClr>
              <a:buFont typeface="Arial" panose="020B0604020202020204" pitchFamily="34" charset="0"/>
              <a:buChar char="•"/>
              <a:defRPr sz="2000">
                <a:solidFill>
                  <a:schemeClr val="tx1"/>
                </a:solidFill>
                <a:latin typeface="+mn-lt"/>
                <a:ea typeface="ＭＳ Ｐゴシック" charset="0"/>
              </a:defRPr>
            </a:lvl2pPr>
            <a:lvl3pPr marL="914400" indent="-225425" algn="l" defTabSz="814388" rtl="0" eaLnBrk="0" fontAlgn="base" hangingPunct="0">
              <a:lnSpc>
                <a:spcPct val="95000"/>
              </a:lnSpc>
              <a:spcBef>
                <a:spcPct val="35000"/>
              </a:spcBef>
              <a:spcAft>
                <a:spcPct val="0"/>
              </a:spcAft>
              <a:buClr>
                <a:srgbClr val="708CA1"/>
              </a:buClr>
              <a:buSzPct val="75000"/>
              <a:buFont typeface="Courier New" panose="02070309020205020404" pitchFamily="49" charset="0"/>
              <a:buChar char="o"/>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lvl="1"/>
            <a:r>
              <a:rPr lang="en-US" kern="0" dirty="0"/>
              <a:t>Type 2 “Hosted” approach in which the hypervisor is installed on top of an existing operating system.</a:t>
            </a:r>
          </a:p>
        </p:txBody>
      </p:sp>
      <p:pic>
        <p:nvPicPr>
          <p:cNvPr id="3" name="Picture 2"/>
          <p:cNvPicPr>
            <a:picLocks noChangeAspect="1"/>
          </p:cNvPicPr>
          <p:nvPr/>
        </p:nvPicPr>
        <p:blipFill>
          <a:blip r:embed="rId4"/>
          <a:stretch>
            <a:fillRect/>
          </a:stretch>
        </p:blipFill>
        <p:spPr>
          <a:xfrm>
            <a:off x="3116468" y="4662638"/>
            <a:ext cx="2911064" cy="1958775"/>
          </a:xfrm>
          <a:prstGeom prst="rect">
            <a:avLst/>
          </a:prstGeom>
        </p:spPr>
      </p:pic>
    </p:spTree>
    <p:extLst>
      <p:ext uri="{BB962C8B-B14F-4D97-AF65-F5344CB8AC3E}">
        <p14:creationId xmlns:p14="http://schemas.microsoft.com/office/powerpoint/2010/main" val="150397864"/>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Cloud and Virtualization</a:t>
            </a:r>
            <a:br>
              <a:rPr lang="en-US" sz="1800" dirty="0"/>
            </a:br>
            <a:r>
              <a:rPr lang="en-US" dirty="0"/>
              <a:t>Virtual Network Infrastructure</a:t>
            </a:r>
          </a:p>
        </p:txBody>
      </p:sp>
      <p:sp>
        <p:nvSpPr>
          <p:cNvPr id="6" name="Content Placeholder 1"/>
          <p:cNvSpPr>
            <a:spLocks noGrp="1"/>
          </p:cNvSpPr>
          <p:nvPr>
            <p:ph idx="1"/>
          </p:nvPr>
        </p:nvSpPr>
        <p:spPr>
          <a:xfrm>
            <a:off x="213109" y="1228776"/>
            <a:ext cx="8733677" cy="5216848"/>
          </a:xfrm>
        </p:spPr>
        <p:txBody>
          <a:bodyPr>
            <a:normAutofit/>
          </a:bodyPr>
          <a:lstStyle/>
          <a:p>
            <a:r>
              <a:rPr lang="en-US" dirty="0">
                <a:effectLst/>
              </a:rPr>
              <a:t>Type 1 Hypervisors use a management console that can be used to automatically move, consolidate, and power on and off servers as required.</a:t>
            </a: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453845" y="2456328"/>
            <a:ext cx="5977896" cy="3929471"/>
          </a:xfrm>
          <a:prstGeom prst="rect">
            <a:avLst/>
          </a:prstGeom>
        </p:spPr>
      </p:pic>
    </p:spTree>
    <p:extLst>
      <p:ext uri="{BB962C8B-B14F-4D97-AF65-F5344CB8AC3E}">
        <p14:creationId xmlns:p14="http://schemas.microsoft.com/office/powerpoint/2010/main" val="218412699"/>
      </p:ext>
    </p:extLst>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49" y="2263775"/>
            <a:ext cx="4072591" cy="1481138"/>
          </a:xfrm>
        </p:spPr>
        <p:txBody>
          <a:bodyPr/>
          <a:lstStyle/>
          <a:p>
            <a:pPr eaLnBrk="1" hangingPunct="1"/>
            <a:r>
              <a:rPr lang="en-US" sz="2400" dirty="0"/>
              <a:t>7.3 Network Programming</a:t>
            </a:r>
            <a:endParaRPr lang="en-US" sz="2400" dirty="0">
              <a:solidFill>
                <a:srgbClr val="00B0F0"/>
              </a:solidFill>
            </a:endParaRPr>
          </a:p>
        </p:txBody>
      </p:sp>
    </p:spTree>
    <p:extLst>
      <p:ext uri="{BB962C8B-B14F-4D97-AF65-F5344CB8AC3E}">
        <p14:creationId xmlns:p14="http://schemas.microsoft.com/office/powerpoint/2010/main" val="3713834693"/>
      </p:ext>
    </p:extLst>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Network Programming</a:t>
            </a:r>
            <a:br>
              <a:rPr lang="en-US" sz="1800" dirty="0"/>
            </a:br>
            <a:r>
              <a:rPr lang="en-US" dirty="0"/>
              <a:t>Software-Defined Networking</a:t>
            </a:r>
          </a:p>
        </p:txBody>
      </p:sp>
      <p:sp>
        <p:nvSpPr>
          <p:cNvPr id="6" name="Content Placeholder 1"/>
          <p:cNvSpPr>
            <a:spLocks noGrp="1"/>
          </p:cNvSpPr>
          <p:nvPr>
            <p:ph idx="1"/>
          </p:nvPr>
        </p:nvSpPr>
        <p:spPr>
          <a:xfrm>
            <a:off x="213109" y="1228776"/>
            <a:ext cx="4583009" cy="5309676"/>
          </a:xfrm>
        </p:spPr>
        <p:txBody>
          <a:bodyPr>
            <a:normAutofit lnSpcReduction="10000"/>
          </a:bodyPr>
          <a:lstStyle/>
          <a:p>
            <a:r>
              <a:rPr lang="en-US" dirty="0"/>
              <a:t>A network device contains the following planes:</a:t>
            </a:r>
          </a:p>
          <a:p>
            <a:pPr lvl="1"/>
            <a:r>
              <a:rPr lang="en-US" b="1" dirty="0"/>
              <a:t>Control plane</a:t>
            </a:r>
            <a:r>
              <a:rPr lang="en-US" dirty="0"/>
              <a:t> - Uses CPU process to calculate Layer 2 and Layer 3 route forwarding information.</a:t>
            </a:r>
          </a:p>
          <a:p>
            <a:pPr lvl="1"/>
            <a:r>
              <a:rPr lang="en-US" b="1" dirty="0"/>
              <a:t>Data plane</a:t>
            </a:r>
            <a:r>
              <a:rPr lang="en-US" dirty="0"/>
              <a:t> - Forwards traffic flows using a data plane processor, such as a digital signal processor (DSP), without the CPU getting involved.</a:t>
            </a:r>
          </a:p>
          <a:p>
            <a:r>
              <a:rPr lang="en-US" dirty="0"/>
              <a:t>SDN virtualizes the network, removing the control plane function from each device and performing it on a centralized controller.</a:t>
            </a:r>
          </a:p>
          <a:p>
            <a:endParaRPr lang="en-US" dirty="0">
              <a:effectLst/>
            </a:endParaRPr>
          </a:p>
        </p:txBody>
      </p:sp>
      <p:pic>
        <p:nvPicPr>
          <p:cNvPr id="2" name="Picture 1"/>
          <p:cNvPicPr>
            <a:picLocks noChangeAspect="1"/>
          </p:cNvPicPr>
          <p:nvPr/>
        </p:nvPicPr>
        <p:blipFill rotWithShape="1">
          <a:blip r:embed="rId3"/>
          <a:srcRect l="27642"/>
          <a:stretch/>
        </p:blipFill>
        <p:spPr>
          <a:xfrm>
            <a:off x="4975412" y="1400196"/>
            <a:ext cx="4003795" cy="4828571"/>
          </a:xfrm>
          <a:prstGeom prst="rect">
            <a:avLst/>
          </a:prstGeom>
        </p:spPr>
      </p:pic>
    </p:spTree>
    <p:extLst>
      <p:ext uri="{BB962C8B-B14F-4D97-AF65-F5344CB8AC3E}">
        <p14:creationId xmlns:p14="http://schemas.microsoft.com/office/powerpoint/2010/main" val="1865417026"/>
      </p:ext>
    </p:extLst>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Network Programming</a:t>
            </a:r>
            <a:br>
              <a:rPr lang="en-US" sz="1800" dirty="0"/>
            </a:br>
            <a:r>
              <a:rPr lang="en-US" dirty="0"/>
              <a:t>Software-Defined Networking</a:t>
            </a:r>
          </a:p>
        </p:txBody>
      </p:sp>
      <p:pic>
        <p:nvPicPr>
          <p:cNvPr id="4" name="Picture 3"/>
          <p:cNvPicPr>
            <a:picLocks noChangeAspect="1"/>
          </p:cNvPicPr>
          <p:nvPr/>
        </p:nvPicPr>
        <p:blipFill>
          <a:blip r:embed="rId3"/>
          <a:stretch>
            <a:fillRect/>
          </a:stretch>
        </p:blipFill>
        <p:spPr>
          <a:xfrm>
            <a:off x="1961203" y="2581835"/>
            <a:ext cx="5123504" cy="3904904"/>
          </a:xfrm>
          <a:prstGeom prst="rect">
            <a:avLst/>
          </a:prstGeom>
        </p:spPr>
      </p:pic>
      <p:sp>
        <p:nvSpPr>
          <p:cNvPr id="6" name="Content Placeholder 1"/>
          <p:cNvSpPr>
            <a:spLocks noGrp="1"/>
          </p:cNvSpPr>
          <p:nvPr>
            <p:ph idx="1"/>
          </p:nvPr>
        </p:nvSpPr>
        <p:spPr>
          <a:xfrm>
            <a:off x="213109" y="1228776"/>
            <a:ext cx="8473691" cy="2823271"/>
          </a:xfrm>
        </p:spPr>
        <p:txBody>
          <a:bodyPr>
            <a:normAutofit/>
          </a:bodyPr>
          <a:lstStyle/>
          <a:p>
            <a:r>
              <a:rPr lang="en-US" dirty="0"/>
              <a:t>The SDN framework uses northbound APIs to communicate with upstream applications and southbound APIs to define the behavior of downstream routers and switches.</a:t>
            </a:r>
          </a:p>
          <a:p>
            <a:endParaRPr lang="en-US" dirty="0">
              <a:effectLst/>
            </a:endParaRPr>
          </a:p>
        </p:txBody>
      </p:sp>
    </p:spTree>
    <p:extLst>
      <p:ext uri="{BB962C8B-B14F-4D97-AF65-F5344CB8AC3E}">
        <p14:creationId xmlns:p14="http://schemas.microsoft.com/office/powerpoint/2010/main" val="1405367713"/>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Network Programming</a:t>
            </a:r>
            <a:br>
              <a:rPr lang="en-US" sz="1800" dirty="0"/>
            </a:br>
            <a:r>
              <a:rPr lang="en-US" dirty="0"/>
              <a:t>Controllers</a:t>
            </a:r>
          </a:p>
        </p:txBody>
      </p:sp>
      <p:sp>
        <p:nvSpPr>
          <p:cNvPr id="6" name="Content Placeholder 1"/>
          <p:cNvSpPr>
            <a:spLocks noGrp="1"/>
          </p:cNvSpPr>
          <p:nvPr>
            <p:ph idx="1"/>
          </p:nvPr>
        </p:nvSpPr>
        <p:spPr>
          <a:xfrm>
            <a:off x="213110" y="1228776"/>
            <a:ext cx="4591972" cy="5309676"/>
          </a:xfrm>
        </p:spPr>
        <p:txBody>
          <a:bodyPr>
            <a:normAutofit fontScale="85000" lnSpcReduction="20000"/>
          </a:bodyPr>
          <a:lstStyle/>
          <a:p>
            <a:r>
              <a:rPr lang="en-US" dirty="0"/>
              <a:t>The SDN controller defines the data flows that occur in the SDN Data Plane. </a:t>
            </a:r>
          </a:p>
          <a:p>
            <a:r>
              <a:rPr lang="en-US" dirty="0"/>
              <a:t>Using the </a:t>
            </a:r>
            <a:r>
              <a:rPr lang="en-US" dirty="0" err="1"/>
              <a:t>OpenFlow</a:t>
            </a:r>
            <a:r>
              <a:rPr lang="en-US" dirty="0"/>
              <a:t> protocol, the controller populates a series of tables implemented in hardware or firmware </a:t>
            </a:r>
          </a:p>
          <a:p>
            <a:r>
              <a:rPr lang="en-US" dirty="0"/>
              <a:t>The following tables manage the flows of packets through the switch:</a:t>
            </a:r>
          </a:p>
          <a:p>
            <a:pPr lvl="1"/>
            <a:r>
              <a:rPr lang="en-US" b="1" dirty="0">
                <a:effectLst/>
              </a:rPr>
              <a:t>Flow table</a:t>
            </a:r>
            <a:r>
              <a:rPr lang="en-US" dirty="0">
                <a:effectLst/>
              </a:rPr>
              <a:t> - </a:t>
            </a:r>
            <a:r>
              <a:rPr lang="en-US" dirty="0"/>
              <a:t>This table matches incoming packets to a particular flow and specifies the functions that are to be performed on the packets. There may be multiple flow tables that operate in a pipeline fashion.</a:t>
            </a:r>
          </a:p>
          <a:p>
            <a:pPr lvl="1"/>
            <a:r>
              <a:rPr lang="en-US" b="1" dirty="0">
                <a:effectLst/>
              </a:rPr>
              <a:t>Gro</a:t>
            </a:r>
            <a:r>
              <a:rPr lang="en-US" b="1" dirty="0"/>
              <a:t>up table</a:t>
            </a:r>
            <a:r>
              <a:rPr lang="en-US" dirty="0"/>
              <a:t> - A flow table may direct a flow to a Group Table, which may trigger a variety of actions that affect one or more flows.</a:t>
            </a:r>
          </a:p>
          <a:p>
            <a:pPr lvl="1"/>
            <a:r>
              <a:rPr lang="en-US" b="1" dirty="0"/>
              <a:t>Meter table</a:t>
            </a:r>
            <a:r>
              <a:rPr lang="en-US" dirty="0"/>
              <a:t> - The table triggers a variety of performance-related actions on a flow.</a:t>
            </a:r>
            <a:endParaRPr lang="en-US" dirty="0">
              <a:effectLst/>
            </a:endParaRPr>
          </a:p>
        </p:txBody>
      </p:sp>
      <p:pic>
        <p:nvPicPr>
          <p:cNvPr id="2" name="Picture 1"/>
          <p:cNvPicPr>
            <a:picLocks noChangeAspect="1"/>
          </p:cNvPicPr>
          <p:nvPr/>
        </p:nvPicPr>
        <p:blipFill>
          <a:blip r:embed="rId3"/>
          <a:stretch>
            <a:fillRect/>
          </a:stretch>
        </p:blipFill>
        <p:spPr>
          <a:xfrm>
            <a:off x="4884395" y="2144017"/>
            <a:ext cx="4101754" cy="3324454"/>
          </a:xfrm>
          <a:prstGeom prst="rect">
            <a:avLst/>
          </a:prstGeom>
        </p:spPr>
      </p:pic>
    </p:spTree>
    <p:extLst>
      <p:ext uri="{BB962C8B-B14F-4D97-AF65-F5344CB8AC3E}">
        <p14:creationId xmlns:p14="http://schemas.microsoft.com/office/powerpoint/2010/main" val="863685302"/>
      </p:ext>
    </p:extLst>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Network Programming</a:t>
            </a:r>
            <a:br>
              <a:rPr lang="en-US" sz="1800" dirty="0"/>
            </a:br>
            <a:r>
              <a:rPr lang="en-US" dirty="0"/>
              <a:t>Controllers</a:t>
            </a:r>
          </a:p>
        </p:txBody>
      </p:sp>
      <p:sp>
        <p:nvSpPr>
          <p:cNvPr id="6" name="Content Placeholder 1"/>
          <p:cNvSpPr>
            <a:spLocks noGrp="1"/>
          </p:cNvSpPr>
          <p:nvPr>
            <p:ph idx="1"/>
          </p:nvPr>
        </p:nvSpPr>
        <p:spPr>
          <a:xfrm>
            <a:off x="213109" y="1228776"/>
            <a:ext cx="8482655" cy="2392966"/>
          </a:xfrm>
        </p:spPr>
        <p:txBody>
          <a:bodyPr>
            <a:normAutofit fontScale="70000" lnSpcReduction="20000"/>
          </a:bodyPr>
          <a:lstStyle/>
          <a:p>
            <a:r>
              <a:rPr lang="en-US" dirty="0"/>
              <a:t>Cisco developed the Application Centric Infrastructure (ACI) to automate the network, accelerate application deployments, and align IT infrastructures to better meet business requirements. </a:t>
            </a:r>
          </a:p>
          <a:p>
            <a:r>
              <a:rPr lang="en-US" dirty="0"/>
              <a:t>These are the three core components of the ACI architecture:</a:t>
            </a:r>
          </a:p>
          <a:p>
            <a:pPr lvl="1"/>
            <a:r>
              <a:rPr lang="en-US" b="1" dirty="0"/>
              <a:t>Application Network Profile (ANP)</a:t>
            </a:r>
            <a:r>
              <a:rPr lang="en-US" dirty="0"/>
              <a:t> - a collection of end-point groups (EPG), their connections, and the policies that define those connections</a:t>
            </a:r>
          </a:p>
          <a:p>
            <a:pPr lvl="1"/>
            <a:r>
              <a:rPr lang="en-US" b="1" dirty="0"/>
              <a:t>Application Policy Infrastructure Controller (APIC)</a:t>
            </a:r>
            <a:r>
              <a:rPr lang="en-US" dirty="0"/>
              <a:t> - a centralized software controller that manages downstream switches.</a:t>
            </a:r>
          </a:p>
          <a:p>
            <a:pPr lvl="1"/>
            <a:r>
              <a:rPr lang="en-US" b="1" dirty="0"/>
              <a:t>Cisco Nexus 9000 Series switches</a:t>
            </a:r>
            <a:r>
              <a:rPr lang="en-US" dirty="0"/>
              <a:t> - provide an application-aware switching fabric and work with an APIC to manage the virtual and physical network infrastructure.</a:t>
            </a:r>
          </a:p>
          <a:p>
            <a:endParaRPr lang="en-US" dirty="0"/>
          </a:p>
        </p:txBody>
      </p:sp>
      <p:pic>
        <p:nvPicPr>
          <p:cNvPr id="3" name="Picture 2"/>
          <p:cNvPicPr>
            <a:picLocks noChangeAspect="1"/>
          </p:cNvPicPr>
          <p:nvPr/>
        </p:nvPicPr>
        <p:blipFill>
          <a:blip r:embed="rId3"/>
          <a:stretch>
            <a:fillRect/>
          </a:stretch>
        </p:blipFill>
        <p:spPr>
          <a:xfrm>
            <a:off x="683611" y="3455428"/>
            <a:ext cx="4142625" cy="3139784"/>
          </a:xfrm>
          <a:prstGeom prst="rect">
            <a:avLst/>
          </a:prstGeom>
        </p:spPr>
      </p:pic>
      <p:sp>
        <p:nvSpPr>
          <p:cNvPr id="4" name="Rectangle 3"/>
          <p:cNvSpPr/>
          <p:nvPr/>
        </p:nvSpPr>
        <p:spPr>
          <a:xfrm>
            <a:off x="5111262" y="4124806"/>
            <a:ext cx="3528645" cy="2053256"/>
          </a:xfrm>
          <a:prstGeom prst="rect">
            <a:avLst/>
          </a:prstGeom>
        </p:spPr>
        <p:txBody>
          <a:bodyPr>
            <a:normAutofit/>
          </a:bodyPr>
          <a:lstStyle/>
          <a:p>
            <a:pPr algn="l"/>
            <a:r>
              <a:rPr lang="en-US" sz="2000" dirty="0"/>
              <a:t>The Cisco </a:t>
            </a:r>
            <a:r>
              <a:rPr lang="en-US" sz="2000" b="1" dirty="0"/>
              <a:t>APIC - Enterprise Module (APIC-EM)</a:t>
            </a:r>
            <a:r>
              <a:rPr lang="en-US" sz="2000" dirty="0"/>
              <a:t> extends ACI aimed at enterprise and campus deployments. </a:t>
            </a:r>
          </a:p>
        </p:txBody>
      </p:sp>
    </p:spTree>
    <p:extLst>
      <p:ext uri="{BB962C8B-B14F-4D97-AF65-F5344CB8AC3E}">
        <p14:creationId xmlns:p14="http://schemas.microsoft.com/office/powerpoint/2010/main" val="2561433882"/>
      </p:ext>
    </p:extLst>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Network Programming</a:t>
            </a:r>
            <a:br>
              <a:rPr lang="en-US" sz="1800" dirty="0"/>
            </a:br>
            <a:r>
              <a:rPr lang="en-US" dirty="0"/>
              <a:t>Controllers</a:t>
            </a:r>
          </a:p>
        </p:txBody>
      </p:sp>
      <p:sp>
        <p:nvSpPr>
          <p:cNvPr id="6" name="Content Placeholder 1"/>
          <p:cNvSpPr>
            <a:spLocks noGrp="1"/>
          </p:cNvSpPr>
          <p:nvPr>
            <p:ph idx="1"/>
          </p:nvPr>
        </p:nvSpPr>
        <p:spPr>
          <a:xfrm>
            <a:off x="213109" y="1228776"/>
            <a:ext cx="4476121" cy="5378212"/>
          </a:xfrm>
        </p:spPr>
        <p:txBody>
          <a:bodyPr>
            <a:normAutofit fontScale="85000" lnSpcReduction="10000"/>
          </a:bodyPr>
          <a:lstStyle/>
          <a:p>
            <a:r>
              <a:rPr lang="en-US" dirty="0"/>
              <a:t>There are three basic types of SDN:</a:t>
            </a:r>
          </a:p>
          <a:p>
            <a:pPr lvl="1"/>
            <a:r>
              <a:rPr lang="en-US" b="1" dirty="0"/>
              <a:t>Device-based SDN </a:t>
            </a:r>
            <a:r>
              <a:rPr lang="en-US" dirty="0"/>
              <a:t>- Devices are programmable by applications running on the device itself or on a server in the network. Cisco </a:t>
            </a:r>
            <a:r>
              <a:rPr lang="en-US" dirty="0" err="1"/>
              <a:t>OnePK</a:t>
            </a:r>
            <a:r>
              <a:rPr lang="en-US" dirty="0"/>
              <a:t> is an example of a device-based SDN. </a:t>
            </a:r>
          </a:p>
          <a:p>
            <a:pPr lvl="1"/>
            <a:r>
              <a:rPr lang="en-US" b="1" dirty="0"/>
              <a:t>Controller-based SDN </a:t>
            </a:r>
            <a:r>
              <a:rPr lang="en-US" dirty="0"/>
              <a:t>- Centralized controller that has knowledge of all devices in the network. The applications can interface with the controller responsible for managing devices and manipulating traffic flows throughout the network. The Cisco Open SDN Controller is a commercial distribution of </a:t>
            </a:r>
            <a:r>
              <a:rPr lang="en-US" dirty="0" err="1"/>
              <a:t>OpenDaylight</a:t>
            </a:r>
            <a:r>
              <a:rPr lang="en-US" dirty="0"/>
              <a:t>.</a:t>
            </a:r>
          </a:p>
          <a:p>
            <a:pPr lvl="1"/>
            <a:r>
              <a:rPr lang="en-US" b="1" dirty="0"/>
              <a:t>Policy-based SDN </a:t>
            </a:r>
            <a:r>
              <a:rPr lang="en-US" dirty="0"/>
              <a:t>- Includes an additional Policy layer that operates at a higher level of abstraction. No programming skills are required. Cisco APIC-EM is an example of this type of SDN.</a:t>
            </a:r>
          </a:p>
        </p:txBody>
      </p:sp>
      <p:pic>
        <p:nvPicPr>
          <p:cNvPr id="2" name="Picture 1"/>
          <p:cNvPicPr>
            <a:picLocks noChangeAspect="1"/>
          </p:cNvPicPr>
          <p:nvPr/>
        </p:nvPicPr>
        <p:blipFill>
          <a:blip r:embed="rId3"/>
          <a:stretch>
            <a:fillRect/>
          </a:stretch>
        </p:blipFill>
        <p:spPr>
          <a:xfrm>
            <a:off x="4827171" y="1698631"/>
            <a:ext cx="4054235" cy="3518138"/>
          </a:xfrm>
          <a:prstGeom prst="rect">
            <a:avLst/>
          </a:prstGeom>
        </p:spPr>
      </p:pic>
    </p:spTree>
    <p:extLst>
      <p:ext uri="{BB962C8B-B14F-4D97-AF65-F5344CB8AC3E}">
        <p14:creationId xmlns:p14="http://schemas.microsoft.com/office/powerpoint/2010/main" val="780693757"/>
      </p:ext>
    </p:extLst>
  </p:cSld>
  <p:clrMapOvr>
    <a:masterClrMapping/>
  </p:clrMapOvr>
  <p:transition spd="med">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Network Programming</a:t>
            </a:r>
            <a:br>
              <a:rPr lang="en-US" sz="1800" dirty="0"/>
            </a:br>
            <a:r>
              <a:rPr lang="en-US" dirty="0"/>
              <a:t>Controllers</a:t>
            </a:r>
          </a:p>
        </p:txBody>
      </p:sp>
      <p:sp>
        <p:nvSpPr>
          <p:cNvPr id="6" name="Content Placeholder 1"/>
          <p:cNvSpPr>
            <a:spLocks noGrp="1"/>
          </p:cNvSpPr>
          <p:nvPr>
            <p:ph idx="1"/>
          </p:nvPr>
        </p:nvSpPr>
        <p:spPr>
          <a:xfrm>
            <a:off x="213109" y="1228775"/>
            <a:ext cx="8684706" cy="5465101"/>
          </a:xfrm>
        </p:spPr>
        <p:txBody>
          <a:bodyPr>
            <a:normAutofit lnSpcReduction="10000"/>
          </a:bodyPr>
          <a:lstStyle/>
          <a:p>
            <a:r>
              <a:rPr lang="en-US" dirty="0"/>
              <a:t>Cisco APIC-EM provides the following features:</a:t>
            </a:r>
          </a:p>
          <a:p>
            <a:pPr lvl="1"/>
            <a:r>
              <a:rPr lang="en-US" b="1" dirty="0"/>
              <a:t>Discovery</a:t>
            </a:r>
            <a:r>
              <a:rPr lang="en-US" dirty="0"/>
              <a:t> - used to populate the controller's device and host inventory database.</a:t>
            </a:r>
          </a:p>
          <a:p>
            <a:pPr lvl="1"/>
            <a:r>
              <a:rPr lang="en-US" b="1" dirty="0"/>
              <a:t>Device Inventory</a:t>
            </a:r>
            <a:r>
              <a:rPr lang="en-US" dirty="0"/>
              <a:t> - collects detailed information from devices within the network</a:t>
            </a:r>
          </a:p>
          <a:p>
            <a:pPr lvl="1"/>
            <a:r>
              <a:rPr lang="en-US" b="1" dirty="0"/>
              <a:t>Host Inventory</a:t>
            </a:r>
            <a:r>
              <a:rPr lang="en-US" dirty="0"/>
              <a:t> - collects detailed information from hosts with the network</a:t>
            </a:r>
          </a:p>
          <a:p>
            <a:pPr lvl="1"/>
            <a:r>
              <a:rPr lang="en-US" b="1" dirty="0"/>
              <a:t>Topology</a:t>
            </a:r>
            <a:r>
              <a:rPr lang="en-US" dirty="0"/>
              <a:t> - supports a graphical view of the network (topology view)</a:t>
            </a:r>
          </a:p>
          <a:p>
            <a:pPr lvl="1"/>
            <a:r>
              <a:rPr lang="en-US" b="1" dirty="0"/>
              <a:t>Policy</a:t>
            </a:r>
            <a:r>
              <a:rPr lang="en-US" dirty="0"/>
              <a:t> - ability to view and control policies across the entire network including </a:t>
            </a:r>
            <a:r>
              <a:rPr lang="en-US" dirty="0" err="1"/>
              <a:t>QoS</a:t>
            </a:r>
            <a:r>
              <a:rPr lang="en-US" dirty="0"/>
              <a:t>.</a:t>
            </a:r>
          </a:p>
          <a:p>
            <a:pPr lvl="1"/>
            <a:r>
              <a:rPr lang="en-US" b="1" dirty="0"/>
              <a:t>Policy Analysis</a:t>
            </a:r>
            <a:r>
              <a:rPr lang="en-US" dirty="0"/>
              <a:t> - ability to trace application specific paths between end devices to quickly identify ACLs in use and problem areas including:</a:t>
            </a:r>
          </a:p>
          <a:p>
            <a:pPr lvl="2"/>
            <a:r>
              <a:rPr lang="en-US" b="1" dirty="0"/>
              <a:t>ACL Analysis </a:t>
            </a:r>
            <a:r>
              <a:rPr lang="en-US" dirty="0"/>
              <a:t>- examines ACLs on devices, searching for redundant, conflicting, or shadowed entries.</a:t>
            </a:r>
          </a:p>
          <a:p>
            <a:pPr lvl="2"/>
            <a:r>
              <a:rPr lang="en-US" b="1" dirty="0"/>
              <a:t>ACL Path Trace </a:t>
            </a:r>
            <a:r>
              <a:rPr lang="en-US" dirty="0"/>
              <a:t>- examines specific ACLs on the path between two end nodes, displaying any potential issues.</a:t>
            </a:r>
          </a:p>
          <a:p>
            <a:pPr lvl="1"/>
            <a:endParaRPr lang="en-US" dirty="0"/>
          </a:p>
        </p:txBody>
      </p:sp>
    </p:spTree>
    <p:extLst>
      <p:ext uri="{BB962C8B-B14F-4D97-AF65-F5344CB8AC3E}">
        <p14:creationId xmlns:p14="http://schemas.microsoft.com/office/powerpoint/2010/main" val="1560881624"/>
      </p:ext>
    </p:extLst>
  </p:cSld>
  <p:clrMapOvr>
    <a:masterClrMapping/>
  </p:clrMapOvr>
  <p:transition spd="med">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05836" y="2263775"/>
            <a:ext cx="4358524" cy="1481138"/>
          </a:xfrm>
        </p:spPr>
        <p:txBody>
          <a:bodyPr/>
          <a:lstStyle/>
          <a:p>
            <a:pPr eaLnBrk="1" hangingPunct="1"/>
            <a:r>
              <a:rPr lang="en-US" sz="2400" dirty="0"/>
              <a:t>7.4 Chapter Summary</a:t>
            </a:r>
          </a:p>
        </p:txBody>
      </p:sp>
    </p:spTree>
    <p:extLst>
      <p:ext uri="{BB962C8B-B14F-4D97-AF65-F5344CB8AC3E}">
        <p14:creationId xmlns:p14="http://schemas.microsoft.com/office/powerpoint/2010/main" val="1761900250"/>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lstStyle/>
          <a:p>
            <a:pPr algn="l" defTabSz="814388">
              <a:lnSpc>
                <a:spcPct val="90000"/>
              </a:lnSpc>
              <a:defRPr/>
            </a:pPr>
            <a:r>
              <a:rPr lang="en-US" b="0" kern="0" dirty="0">
                <a:solidFill>
                  <a:schemeClr val="bg1"/>
                </a:solidFill>
                <a:latin typeface="+mj-lt"/>
                <a:ea typeface="+mj-ea"/>
                <a:cs typeface="+mj-cs"/>
              </a:rPr>
              <a:t>Connecting Networks</a:t>
            </a:r>
          </a:p>
          <a:p>
            <a:pPr algn="l" defTabSz="814388">
              <a:defRPr/>
            </a:pPr>
            <a:r>
              <a:rPr lang="en-US" b="0" kern="0" dirty="0">
                <a:solidFill>
                  <a:schemeClr val="bg1"/>
                </a:solidFill>
                <a:latin typeface="+mj-lt"/>
                <a:ea typeface="+mj-ea"/>
                <a:cs typeface="+mj-cs"/>
              </a:rPr>
              <a:t>Planning </a:t>
            </a:r>
            <a:r>
              <a:rPr lang="en-US" kern="0" dirty="0">
                <a:solidFill>
                  <a:schemeClr val="bg1"/>
                </a:solidFill>
                <a:latin typeface="+mj-lt"/>
                <a:ea typeface="+mj-ea"/>
                <a:cs typeface="+mj-cs"/>
              </a:rPr>
              <a:t>Guide</a:t>
            </a:r>
          </a:p>
          <a:p>
            <a:pPr algn="l" defTabSz="814388">
              <a:defRPr/>
            </a:pPr>
            <a:r>
              <a:rPr lang="en-US" kern="0" dirty="0">
                <a:solidFill>
                  <a:schemeClr val="bg1"/>
                </a:solidFill>
                <a:latin typeface="+mj-lt"/>
                <a:ea typeface="+mj-ea"/>
                <a:cs typeface="+mj-cs"/>
              </a:rPr>
              <a:t>Chapter 7: Network Evolution</a:t>
            </a:r>
          </a:p>
        </p:txBody>
      </p:sp>
    </p:spTree>
    <p:extLst>
      <p:ext uri="{BB962C8B-B14F-4D97-AF65-F5344CB8AC3E}">
        <p14:creationId xmlns:p14="http://schemas.microsoft.com/office/powerpoint/2010/main" val="3725981340"/>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t>Chapter Summary</a:t>
            </a:r>
            <a:br>
              <a:rPr lang="en-US" dirty="0"/>
            </a:br>
            <a:r>
              <a:rPr lang="en-US" dirty="0"/>
              <a:t>Summary</a:t>
            </a:r>
          </a:p>
        </p:txBody>
      </p:sp>
      <p:sp>
        <p:nvSpPr>
          <p:cNvPr id="3" name="Content Placeholder 2"/>
          <p:cNvSpPr>
            <a:spLocks noGrp="1"/>
          </p:cNvSpPr>
          <p:nvPr>
            <p:ph idx="1"/>
          </p:nvPr>
        </p:nvSpPr>
        <p:spPr>
          <a:xfrm>
            <a:off x="213109" y="1277815"/>
            <a:ext cx="8733677" cy="5263662"/>
          </a:xfrm>
        </p:spPr>
        <p:txBody>
          <a:bodyPr>
            <a:normAutofit fontScale="85000" lnSpcReduction="20000"/>
          </a:bodyPr>
          <a:lstStyle/>
          <a:p>
            <a:r>
              <a:rPr lang="en-US" dirty="0"/>
              <a:t>The six pillars of </a:t>
            </a:r>
            <a:r>
              <a:rPr lang="en-US" dirty="0" err="1"/>
              <a:t>IoT</a:t>
            </a:r>
            <a:r>
              <a:rPr lang="en-US" dirty="0"/>
              <a:t> are:</a:t>
            </a:r>
          </a:p>
          <a:p>
            <a:pPr lvl="1"/>
            <a:r>
              <a:rPr lang="en-US" dirty="0"/>
              <a:t>Network Connectivity</a:t>
            </a:r>
          </a:p>
          <a:p>
            <a:pPr lvl="1"/>
            <a:r>
              <a:rPr lang="en-US" dirty="0"/>
              <a:t>Fog Computing</a:t>
            </a:r>
          </a:p>
          <a:p>
            <a:pPr lvl="1"/>
            <a:r>
              <a:rPr lang="en-US" dirty="0"/>
              <a:t>Security</a:t>
            </a:r>
          </a:p>
          <a:p>
            <a:pPr lvl="1"/>
            <a:r>
              <a:rPr lang="en-US" dirty="0"/>
              <a:t>Data Analytics</a:t>
            </a:r>
          </a:p>
          <a:p>
            <a:pPr lvl="1"/>
            <a:r>
              <a:rPr lang="en-US" dirty="0"/>
              <a:t>Management and Automation</a:t>
            </a:r>
          </a:p>
          <a:p>
            <a:pPr lvl="1"/>
            <a:r>
              <a:rPr lang="en-US" dirty="0"/>
              <a:t>Application Enablement Platform</a:t>
            </a:r>
          </a:p>
          <a:p>
            <a:r>
              <a:rPr lang="en-US" dirty="0"/>
              <a:t>Cloud computing services include:</a:t>
            </a:r>
          </a:p>
          <a:p>
            <a:pPr lvl="1"/>
            <a:r>
              <a:rPr lang="en-US" dirty="0"/>
              <a:t>Software as a Service (SaaS)</a:t>
            </a:r>
          </a:p>
          <a:p>
            <a:pPr lvl="1"/>
            <a:r>
              <a:rPr lang="en-US" dirty="0"/>
              <a:t>Platform as a Service (PaaS)</a:t>
            </a:r>
          </a:p>
          <a:p>
            <a:pPr lvl="1"/>
            <a:r>
              <a:rPr lang="en-US" dirty="0"/>
              <a:t>Infrastructure as a Service (IaaS)</a:t>
            </a:r>
          </a:p>
          <a:p>
            <a:pPr lvl="1"/>
            <a:r>
              <a:rPr lang="en-US" dirty="0"/>
              <a:t>IT as a Service (</a:t>
            </a:r>
            <a:r>
              <a:rPr lang="en-US" dirty="0" err="1"/>
              <a:t>ITaaS</a:t>
            </a:r>
            <a:r>
              <a:rPr lang="en-US" dirty="0"/>
              <a:t>)</a:t>
            </a:r>
          </a:p>
          <a:p>
            <a:r>
              <a:rPr lang="en-US" dirty="0"/>
              <a:t>Cloud models include:</a:t>
            </a:r>
          </a:p>
          <a:p>
            <a:pPr lvl="1"/>
            <a:r>
              <a:rPr lang="en-US" dirty="0"/>
              <a:t>Public clouds</a:t>
            </a:r>
          </a:p>
          <a:p>
            <a:pPr lvl="1"/>
            <a:r>
              <a:rPr lang="en-US" dirty="0"/>
              <a:t>Private clouds</a:t>
            </a:r>
          </a:p>
          <a:p>
            <a:pPr lvl="1"/>
            <a:r>
              <a:rPr lang="en-US" dirty="0"/>
              <a:t>Hybrid clouds</a:t>
            </a:r>
          </a:p>
          <a:p>
            <a:pPr lvl="1"/>
            <a:r>
              <a:rPr lang="en-US" dirty="0"/>
              <a:t>Community clouds</a:t>
            </a:r>
          </a:p>
        </p:txBody>
      </p:sp>
    </p:spTree>
    <p:extLst>
      <p:ext uri="{BB962C8B-B14F-4D97-AF65-F5344CB8AC3E}">
        <p14:creationId xmlns:p14="http://schemas.microsoft.com/office/powerpoint/2010/main" val="257929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t>Chapter Summary</a:t>
            </a:r>
            <a:br>
              <a:rPr lang="en-US" dirty="0"/>
            </a:br>
            <a:r>
              <a:rPr lang="en-US" dirty="0"/>
              <a:t>Summary</a:t>
            </a:r>
          </a:p>
        </p:txBody>
      </p:sp>
      <p:sp>
        <p:nvSpPr>
          <p:cNvPr id="3" name="Content Placeholder 2"/>
          <p:cNvSpPr>
            <a:spLocks noGrp="1"/>
          </p:cNvSpPr>
          <p:nvPr>
            <p:ph idx="1"/>
          </p:nvPr>
        </p:nvSpPr>
        <p:spPr>
          <a:xfrm>
            <a:off x="213109" y="1277815"/>
            <a:ext cx="8733677" cy="5263662"/>
          </a:xfrm>
        </p:spPr>
        <p:txBody>
          <a:bodyPr>
            <a:normAutofit fontScale="92500" lnSpcReduction="10000"/>
          </a:bodyPr>
          <a:lstStyle/>
          <a:p>
            <a:r>
              <a:rPr lang="en-US" dirty="0"/>
              <a:t>Type 1 hypervisors are installed directly on the hardware. Type 2 hypervisors are installed on top of any existing OS.</a:t>
            </a:r>
          </a:p>
          <a:p>
            <a:r>
              <a:rPr lang="en-US" dirty="0"/>
              <a:t>SDN is a network architecture that has been developed to virtualize the network. The SDN controller defines the data flows that occur in the SDN data plane.</a:t>
            </a:r>
          </a:p>
          <a:p>
            <a:r>
              <a:rPr lang="en-US" dirty="0"/>
              <a:t>The three types of SDN are:</a:t>
            </a:r>
          </a:p>
          <a:p>
            <a:pPr lvl="1"/>
            <a:r>
              <a:rPr lang="en-US" dirty="0"/>
              <a:t>Device-based SDN</a:t>
            </a:r>
          </a:p>
          <a:p>
            <a:pPr lvl="1"/>
            <a:r>
              <a:rPr lang="en-US" dirty="0"/>
              <a:t>Controller-based SDN</a:t>
            </a:r>
          </a:p>
          <a:p>
            <a:pPr lvl="1"/>
            <a:r>
              <a:rPr lang="en-US" dirty="0"/>
              <a:t>Policy-based SDN</a:t>
            </a:r>
          </a:p>
          <a:p>
            <a:r>
              <a:rPr lang="en-US" dirty="0"/>
              <a:t>Policy-based SDN, such as Cisco’s APIC-EM, is the most robust, providing for a simple mechanism to control and manage policies across the entire network. </a:t>
            </a:r>
          </a:p>
          <a:p>
            <a:r>
              <a:rPr lang="en-US" dirty="0"/>
              <a:t>One of the most important features of the APIC-EM controller is the ability to manage policies across the entire network.</a:t>
            </a:r>
          </a:p>
          <a:p>
            <a:endParaRPr lang="en-US" dirty="0"/>
          </a:p>
        </p:txBody>
      </p:sp>
    </p:spTree>
    <p:extLst>
      <p:ext uri="{BB962C8B-B14F-4D97-AF65-F5344CB8AC3E}">
        <p14:creationId xmlns:p14="http://schemas.microsoft.com/office/powerpoint/2010/main" val="17284468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97150" y="352583"/>
            <a:ext cx="8145462" cy="838200"/>
          </a:xfrm>
        </p:spPr>
        <p:txBody>
          <a:bodyPr/>
          <a:lstStyle/>
          <a:p>
            <a:pPr eaLnBrk="1" hangingPunct="1"/>
            <a:r>
              <a:rPr lang="en-US" dirty="0"/>
              <a:t>Chapter 7: Activities</a:t>
            </a:r>
          </a:p>
        </p:txBody>
      </p:sp>
      <p:sp>
        <p:nvSpPr>
          <p:cNvPr id="6147" name="Rectangle 34"/>
          <p:cNvSpPr>
            <a:spLocks noGrp="1" noChangeArrowheads="1"/>
          </p:cNvSpPr>
          <p:nvPr>
            <p:ph type="body" idx="4294967295"/>
          </p:nvPr>
        </p:nvSpPr>
        <p:spPr>
          <a:xfrm>
            <a:off x="497150" y="1190783"/>
            <a:ext cx="7940675" cy="4605454"/>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478063291"/>
              </p:ext>
            </p:extLst>
          </p:nvPr>
        </p:nvGraphicFramePr>
        <p:xfrm>
          <a:off x="497150" y="1225663"/>
          <a:ext cx="8308522" cy="4114800"/>
        </p:xfrm>
        <a:graphic>
          <a:graphicData uri="http://schemas.openxmlformats.org/drawingml/2006/table">
            <a:tbl>
              <a:tblPr firstRow="1" bandRow="1">
                <a:tableStyleId>{5C22544A-7EE6-4342-B048-85BDC9FD1C3A}</a:tableStyleId>
              </a:tblPr>
              <a:tblGrid>
                <a:gridCol w="920937">
                  <a:extLst>
                    <a:ext uri="{9D8B030D-6E8A-4147-A177-3AD203B41FA5}">
                      <a16:colId xmlns:a16="http://schemas.microsoft.com/office/drawing/2014/main" val="20000"/>
                    </a:ext>
                  </a:extLst>
                </a:gridCol>
                <a:gridCol w="1189357">
                  <a:extLst>
                    <a:ext uri="{9D8B030D-6E8A-4147-A177-3AD203B41FA5}">
                      <a16:colId xmlns:a16="http://schemas.microsoft.com/office/drawing/2014/main" val="20001"/>
                    </a:ext>
                  </a:extLst>
                </a:gridCol>
                <a:gridCol w="4041931">
                  <a:extLst>
                    <a:ext uri="{9D8B030D-6E8A-4147-A177-3AD203B41FA5}">
                      <a16:colId xmlns:a16="http://schemas.microsoft.com/office/drawing/2014/main" val="20002"/>
                    </a:ext>
                  </a:extLst>
                </a:gridCol>
                <a:gridCol w="2156297">
                  <a:extLst>
                    <a:ext uri="{9D8B030D-6E8A-4147-A177-3AD203B41FA5}">
                      <a16:colId xmlns:a16="http://schemas.microsoft.com/office/drawing/2014/main" val="114867769"/>
                    </a:ext>
                  </a:extLst>
                </a:gridCol>
              </a:tblGrid>
              <a:tr h="365760">
                <a:tc>
                  <a:txBody>
                    <a:bodyPr/>
                    <a:lstStyle/>
                    <a:p>
                      <a:pPr algn="ctr"/>
                      <a:r>
                        <a:rPr lang="en-US" sz="1400" dirty="0"/>
                        <a:t>Page #</a:t>
                      </a:r>
                    </a:p>
                  </a:txBody>
                  <a:tcPr anchor="ctr"/>
                </a:tc>
                <a:tc>
                  <a:txBody>
                    <a:bodyPr/>
                    <a:lstStyle/>
                    <a:p>
                      <a:pPr algn="ctr"/>
                      <a:r>
                        <a:rPr lang="en-US" sz="1400" dirty="0"/>
                        <a:t>Activity Type</a:t>
                      </a:r>
                    </a:p>
                  </a:txBody>
                  <a:tcPr anchor="ctr"/>
                </a:tc>
                <a:tc>
                  <a:txBody>
                    <a:bodyPr/>
                    <a:lstStyle/>
                    <a:p>
                      <a:pPr algn="ctr"/>
                      <a:r>
                        <a:rPr lang="en-US" sz="1400" dirty="0"/>
                        <a:t>Activity Name</a:t>
                      </a:r>
                    </a:p>
                  </a:txBody>
                  <a:tcPr anchor="ctr"/>
                </a:tc>
                <a:tc>
                  <a:txBody>
                    <a:bodyPr/>
                    <a:lstStyle/>
                    <a:p>
                      <a:pPr algn="ctr"/>
                      <a:r>
                        <a:rPr lang="en-US" sz="1400" dirty="0"/>
                        <a:t>Optional?</a:t>
                      </a:r>
                    </a:p>
                  </a:txBody>
                  <a:tcPr anchor="ctr"/>
                </a:tc>
                <a:extLst>
                  <a:ext uri="{0D108BD9-81ED-4DB2-BD59-A6C34878D82A}">
                    <a16:rowId xmlns:a16="http://schemas.microsoft.com/office/drawing/2014/main" val="10000"/>
                  </a:ext>
                </a:extLst>
              </a:tr>
              <a:tr h="304800">
                <a:tc>
                  <a:txBody>
                    <a:bodyPr/>
                    <a:lstStyle/>
                    <a:p>
                      <a:pPr algn="ctr"/>
                      <a:r>
                        <a:rPr lang="en-US" sz="1600" dirty="0">
                          <a:effectLst/>
                          <a:latin typeface="calibri" panose="020F0502020204030204" pitchFamily="34" charset="0"/>
                        </a:rPr>
                        <a:t>7.1.2.7</a:t>
                      </a:r>
                      <a:endParaRPr lang="en-US" sz="1600" b="0" dirty="0">
                        <a:solidFill>
                          <a:schemeClr val="tx1"/>
                        </a:solidFill>
                      </a:endParaRPr>
                    </a:p>
                  </a:txBody>
                  <a:tcPr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600" dirty="0">
                          <a:effectLst/>
                          <a:latin typeface="calibri" panose="020F0502020204030204" pitchFamily="34" charset="0"/>
                        </a:rPr>
                        <a:t>Interactive</a:t>
                      </a:r>
                      <a:r>
                        <a:rPr lang="en-US" sz="1600" baseline="0" dirty="0">
                          <a:effectLst/>
                          <a:latin typeface="calibri" panose="020F0502020204030204" pitchFamily="34" charset="0"/>
                        </a:rPr>
                        <a:t> Activity</a:t>
                      </a:r>
                      <a:endParaRPr lang="en-US" sz="1600" dirty="0">
                        <a:effectLst/>
                        <a:latin typeface="calibri" panose="020F0502020204030204" pitchFamily="34" charset="0"/>
                      </a:endParaRPr>
                    </a:p>
                  </a:txBody>
                  <a:tcPr marL="28575" marR="28575" marT="0" marB="0" anchor="ctr"/>
                </a:tc>
                <a:tc>
                  <a:txBody>
                    <a:bodyPr/>
                    <a:lstStyle/>
                    <a:p>
                      <a:pPr algn="l" rtl="0" fontAlgn="ctr"/>
                      <a:r>
                        <a:rPr lang="en-US" sz="1600" dirty="0">
                          <a:effectLst/>
                          <a:latin typeface="Calibri" panose="020F0502020204030204" pitchFamily="34" charset="0"/>
                          <a:cs typeface="Calibri" panose="020F0502020204030204" pitchFamily="34" charset="0"/>
                        </a:rPr>
                        <a:t>Identify the </a:t>
                      </a:r>
                      <a:r>
                        <a:rPr lang="en-US" sz="1600" dirty="0" err="1">
                          <a:effectLst/>
                          <a:latin typeface="Calibri" panose="020F0502020204030204" pitchFamily="34" charset="0"/>
                          <a:cs typeface="Calibri" panose="020F0502020204030204" pitchFamily="34" charset="0"/>
                        </a:rPr>
                        <a:t>IoT</a:t>
                      </a:r>
                      <a:r>
                        <a:rPr lang="en-US" sz="1600" dirty="0">
                          <a:effectLst/>
                          <a:latin typeface="Calibri" panose="020F0502020204030204" pitchFamily="34" charset="0"/>
                          <a:cs typeface="Calibri" panose="020F0502020204030204" pitchFamily="34" charset="0"/>
                        </a:rPr>
                        <a:t> Pillars</a:t>
                      </a:r>
                    </a:p>
                  </a:txBody>
                  <a:tcPr marL="28575" marR="28575" marT="0" marB="0" anchor="ctr"/>
                </a:tc>
                <a:tc>
                  <a:txBody>
                    <a:bodyPr/>
                    <a:lstStyle/>
                    <a:p>
                      <a:pPr algn="l" rtl="0" fontAlgn="t"/>
                      <a:r>
                        <a:rPr lang="en-US" sz="1400" kern="1200" dirty="0">
                          <a:solidFill>
                            <a:srgbClr val="000000"/>
                          </a:solidFill>
                          <a:effectLst/>
                          <a:latin typeface="calibri" panose="020F0502020204030204" pitchFamily="34" charset="0"/>
                          <a:ea typeface="+mn-ea"/>
                          <a:cs typeface="+mn-cs"/>
                        </a:rPr>
                        <a:t>-</a:t>
                      </a:r>
                    </a:p>
                  </a:txBody>
                  <a:tcPr marL="28575" marR="28575" marT="0" marB="0" anchor="ctr"/>
                </a:tc>
                <a:extLst>
                  <a:ext uri="{0D108BD9-81ED-4DB2-BD59-A6C34878D82A}">
                    <a16:rowId xmlns:a16="http://schemas.microsoft.com/office/drawing/2014/main" val="10001"/>
                  </a:ext>
                </a:extLst>
              </a:tr>
              <a:tr h="304800">
                <a:tc>
                  <a:txBody>
                    <a:bodyPr/>
                    <a:lstStyle/>
                    <a:p>
                      <a:pPr algn="ctr"/>
                      <a:r>
                        <a:rPr lang="en-US" sz="1600" dirty="0">
                          <a:effectLst/>
                          <a:latin typeface="calibri" panose="020F0502020204030204" pitchFamily="34" charset="0"/>
                        </a:rPr>
                        <a:t>7.2.1.1</a:t>
                      </a:r>
                      <a:endParaRPr lang="en-US" sz="1600" b="0" dirty="0">
                        <a:solidFill>
                          <a:schemeClr val="tx1"/>
                        </a:solidFill>
                      </a:endParaRPr>
                    </a:p>
                  </a:txBody>
                  <a:tcPr anchor="ctr"/>
                </a:tc>
                <a:tc>
                  <a:txBody>
                    <a:bodyPr/>
                    <a:lstStyle/>
                    <a:p>
                      <a:pPr algn="ctr" rtl="0" fontAlgn="t"/>
                      <a:r>
                        <a:rPr lang="en-US" sz="1600" dirty="0">
                          <a:effectLst/>
                          <a:latin typeface="calibri" panose="020F0502020204030204" pitchFamily="34" charset="0"/>
                        </a:rPr>
                        <a:t>Video</a:t>
                      </a:r>
                    </a:p>
                  </a:txBody>
                  <a:tcPr marL="28575" marR="28575" marT="0" marB="0" anchor="ctr"/>
                </a:tc>
                <a:tc>
                  <a:txBody>
                    <a:bodyPr/>
                    <a:lstStyle/>
                    <a:p>
                      <a:pPr algn="l" rtl="0" fontAlgn="ctr"/>
                      <a:r>
                        <a:rPr lang="en-US" sz="1600" dirty="0">
                          <a:effectLst/>
                          <a:latin typeface="Calibri" panose="020F0502020204030204" pitchFamily="34" charset="0"/>
                          <a:cs typeface="Calibri" panose="020F0502020204030204" pitchFamily="34" charset="0"/>
                        </a:rPr>
                        <a:t>Cloud and Virtualization</a:t>
                      </a:r>
                    </a:p>
                  </a:txBody>
                  <a:tcPr marL="28575" marR="28575" marT="0" marB="0" anchor="ctr"/>
                </a:tc>
                <a:tc>
                  <a:txBody>
                    <a:bodyPr/>
                    <a:lstStyle/>
                    <a:p>
                      <a:pPr algn="l" rtl="0" fontAlgn="t"/>
                      <a:r>
                        <a:rPr lang="en-US" sz="1400" kern="1200" dirty="0">
                          <a:solidFill>
                            <a:srgbClr val="000000"/>
                          </a:solidFill>
                          <a:effectLst/>
                          <a:latin typeface="calibri" panose="020F0502020204030204" pitchFamily="34" charset="0"/>
                          <a:ea typeface="+mn-ea"/>
                          <a:cs typeface="+mn-cs"/>
                        </a:rPr>
                        <a:t>-</a:t>
                      </a:r>
                    </a:p>
                  </a:txBody>
                  <a:tcPr marL="28575" marR="28575" marT="0" marB="0" anchor="ctr"/>
                </a:tc>
                <a:extLst>
                  <a:ext uri="{0D108BD9-81ED-4DB2-BD59-A6C34878D82A}">
                    <a16:rowId xmlns:a16="http://schemas.microsoft.com/office/drawing/2014/main" val="668453170"/>
                  </a:ext>
                </a:extLst>
              </a:tr>
              <a:tr h="304800">
                <a:tc>
                  <a:txBody>
                    <a:bodyPr/>
                    <a:lstStyle/>
                    <a:p>
                      <a:pPr algn="ctr"/>
                      <a:r>
                        <a:rPr lang="en-US" sz="1600" dirty="0">
                          <a:effectLst/>
                          <a:latin typeface="calibri" panose="020F0502020204030204" pitchFamily="34" charset="0"/>
                        </a:rPr>
                        <a:t>7.2.1.6</a:t>
                      </a:r>
                      <a:endParaRPr lang="en-US" sz="1600" b="0" dirty="0">
                        <a:solidFill>
                          <a:schemeClr val="tx1"/>
                        </a:solidFill>
                      </a:endParaRPr>
                    </a:p>
                  </a:txBody>
                  <a:tcPr anchor="ctr"/>
                </a:tc>
                <a:tc>
                  <a:txBody>
                    <a:bodyPr/>
                    <a:lstStyle/>
                    <a:p>
                      <a:pPr algn="ctr" rtl="0" fontAlgn="t"/>
                      <a:r>
                        <a:rPr lang="en-US" sz="1600" dirty="0">
                          <a:effectLst/>
                          <a:latin typeface="calibri" panose="020F0502020204030204" pitchFamily="34" charset="0"/>
                        </a:rPr>
                        <a:t>Interactive</a:t>
                      </a:r>
                      <a:r>
                        <a:rPr lang="en-US" sz="1600" baseline="0" dirty="0">
                          <a:effectLst/>
                          <a:latin typeface="calibri" panose="020F0502020204030204" pitchFamily="34" charset="0"/>
                        </a:rPr>
                        <a:t> Activity</a:t>
                      </a:r>
                      <a:endParaRPr lang="en-US" sz="1600" dirty="0">
                        <a:effectLst/>
                        <a:latin typeface="calibri" panose="020F0502020204030204" pitchFamily="34" charset="0"/>
                      </a:endParaRPr>
                    </a:p>
                  </a:txBody>
                  <a:tcPr marL="28575" marR="28575" marT="0" marB="0" anchor="ctr"/>
                </a:tc>
                <a:tc>
                  <a:txBody>
                    <a:bodyPr/>
                    <a:lstStyle/>
                    <a:p>
                      <a:pPr algn="l" rtl="0" fontAlgn="ctr"/>
                      <a:r>
                        <a:rPr lang="en-US" sz="1600" dirty="0">
                          <a:effectLst/>
                          <a:latin typeface="Calibri" panose="020F0502020204030204" pitchFamily="34" charset="0"/>
                          <a:cs typeface="Calibri" panose="020F0502020204030204" pitchFamily="34" charset="0"/>
                        </a:rPr>
                        <a:t>Identify Cloud Computing Terminology</a:t>
                      </a:r>
                    </a:p>
                  </a:txBody>
                  <a:tcPr marL="28575" marR="28575" marT="0" marB="0" anchor="ct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400" kern="1200" dirty="0">
                          <a:solidFill>
                            <a:srgbClr val="000000"/>
                          </a:solidFill>
                          <a:effectLst/>
                          <a:latin typeface="calibri" panose="020F0502020204030204" pitchFamily="34" charset="0"/>
                          <a:ea typeface="+mn-ea"/>
                          <a:cs typeface="+mn-cs"/>
                        </a:rPr>
                        <a:t>-</a:t>
                      </a:r>
                    </a:p>
                  </a:txBody>
                  <a:tcPr marL="28575" marR="28575" marT="0" marB="0" anchor="ctr"/>
                </a:tc>
                <a:extLst>
                  <a:ext uri="{0D108BD9-81ED-4DB2-BD59-A6C34878D82A}">
                    <a16:rowId xmlns:a16="http://schemas.microsoft.com/office/drawing/2014/main" val="971977605"/>
                  </a:ext>
                </a:extLst>
              </a:tr>
              <a:tr h="304800">
                <a:tc>
                  <a:txBody>
                    <a:bodyPr/>
                    <a:lstStyle/>
                    <a:p>
                      <a:pPr algn="ctr"/>
                      <a:r>
                        <a:rPr lang="en-US" sz="1600" dirty="0">
                          <a:effectLst/>
                          <a:latin typeface="calibri" panose="020F0502020204030204" pitchFamily="34" charset="0"/>
                        </a:rPr>
                        <a:t>7.2.2.7</a:t>
                      </a:r>
                      <a:endParaRPr lang="en-US" sz="1600" b="0" dirty="0">
                        <a:solidFill>
                          <a:schemeClr val="tx1"/>
                        </a:solidFill>
                        <a:latin typeface="Calibri" panose="020F0502020204030204" pitchFamily="34" charset="0"/>
                      </a:endParaRPr>
                    </a:p>
                  </a:txBody>
                  <a:tcPr anchor="ctr"/>
                </a:tc>
                <a:tc>
                  <a:txBody>
                    <a:bodyPr/>
                    <a:lstStyle/>
                    <a:p>
                      <a:pPr algn="ctr" rtl="0" fontAlgn="t"/>
                      <a:r>
                        <a:rPr lang="en-US" sz="1600" dirty="0">
                          <a:effectLst/>
                          <a:latin typeface="calibri" panose="020F0502020204030204" pitchFamily="34" charset="0"/>
                        </a:rPr>
                        <a:t>Interactive</a:t>
                      </a:r>
                      <a:r>
                        <a:rPr lang="en-US" sz="1600" baseline="0" dirty="0">
                          <a:effectLst/>
                          <a:latin typeface="calibri" panose="020F0502020204030204" pitchFamily="34" charset="0"/>
                        </a:rPr>
                        <a:t> Activity</a:t>
                      </a:r>
                      <a:endParaRPr lang="en-US" sz="1600" dirty="0">
                        <a:effectLst/>
                        <a:latin typeface="calibri" panose="020F0502020204030204" pitchFamily="34" charset="0"/>
                      </a:endParaRPr>
                    </a:p>
                  </a:txBody>
                  <a:tcPr marL="28575" marR="28575" marT="0" marB="0" anchor="ctr"/>
                </a:tc>
                <a:tc>
                  <a:txBody>
                    <a:bodyPr/>
                    <a:lstStyle/>
                    <a:p>
                      <a:pPr algn="l" rtl="0" fontAlgn="ctr"/>
                      <a:r>
                        <a:rPr lang="en-US" sz="1600" dirty="0">
                          <a:effectLst/>
                          <a:latin typeface="Calibri" panose="020F0502020204030204" pitchFamily="34" charset="0"/>
                          <a:cs typeface="Calibri" panose="020F0502020204030204" pitchFamily="34" charset="0"/>
                        </a:rPr>
                        <a:t>Identify Virtualization Terminology</a:t>
                      </a:r>
                    </a:p>
                  </a:txBody>
                  <a:tcPr marL="28575" marR="28575" marT="0" marB="0" anchor="ctr"/>
                </a:tc>
                <a:tc>
                  <a:txBody>
                    <a:bodyPr/>
                    <a:lstStyle/>
                    <a:p>
                      <a:pPr algn="l" rtl="0" fontAlgn="t"/>
                      <a:r>
                        <a:rPr lang="en-US" sz="1400" kern="1200" dirty="0">
                          <a:solidFill>
                            <a:srgbClr val="000000"/>
                          </a:solidFill>
                          <a:effectLst/>
                          <a:latin typeface="calibri" panose="020F0502020204030204" pitchFamily="34" charset="0"/>
                          <a:ea typeface="+mn-ea"/>
                          <a:cs typeface="+mn-cs"/>
                        </a:rPr>
                        <a:t>-</a:t>
                      </a:r>
                    </a:p>
                  </a:txBody>
                  <a:tcPr marL="28575" marR="28575" marT="0" marB="0" anchor="ctr"/>
                </a:tc>
                <a:extLst>
                  <a:ext uri="{0D108BD9-81ED-4DB2-BD59-A6C34878D82A}">
                    <a16:rowId xmlns:a16="http://schemas.microsoft.com/office/drawing/2014/main" val="529194427"/>
                  </a:ext>
                </a:extLst>
              </a:tr>
              <a:tr h="304800">
                <a:tc>
                  <a:txBody>
                    <a:bodyPr/>
                    <a:lstStyle/>
                    <a:p>
                      <a:pPr algn="ctr"/>
                      <a:r>
                        <a:rPr lang="en-US" sz="1600" dirty="0">
                          <a:effectLst/>
                          <a:latin typeface="calibri" panose="020F0502020204030204" pitchFamily="34" charset="0"/>
                        </a:rPr>
                        <a:t>7.2.3.4</a:t>
                      </a:r>
                      <a:endParaRPr lang="en-US" sz="1600" b="0" dirty="0">
                        <a:solidFill>
                          <a:schemeClr val="tx1"/>
                        </a:solidFill>
                      </a:endParaRPr>
                    </a:p>
                  </a:txBody>
                  <a:tcPr anchor="ctr"/>
                </a:tc>
                <a:tc>
                  <a:txBody>
                    <a:bodyPr/>
                    <a:lstStyle/>
                    <a:p>
                      <a:pPr algn="ctr" rtl="0" fontAlgn="t"/>
                      <a:r>
                        <a:rPr lang="en-US" sz="1600" dirty="0">
                          <a:effectLst/>
                          <a:latin typeface="calibri" panose="020F0502020204030204" pitchFamily="34" charset="0"/>
                        </a:rPr>
                        <a:t>Interactive</a:t>
                      </a:r>
                      <a:r>
                        <a:rPr lang="en-US" sz="1600" baseline="0" dirty="0">
                          <a:effectLst/>
                          <a:latin typeface="calibri" panose="020F0502020204030204" pitchFamily="34" charset="0"/>
                        </a:rPr>
                        <a:t> Activity</a:t>
                      </a:r>
                      <a:endParaRPr lang="en-US" sz="1600" dirty="0">
                        <a:effectLst/>
                        <a:latin typeface="calibri" panose="020F0502020204030204" pitchFamily="34" charset="0"/>
                      </a:endParaRPr>
                    </a:p>
                  </a:txBody>
                  <a:tcPr marL="28575" marR="28575" marT="0" marB="0" anchor="ctr"/>
                </a:tc>
                <a:tc>
                  <a:txBody>
                    <a:bodyPr/>
                    <a:lstStyle/>
                    <a:p>
                      <a:pPr algn="l" rtl="0" fontAlgn="ctr"/>
                      <a:r>
                        <a:rPr lang="en-US" sz="1600" dirty="0">
                          <a:effectLst/>
                          <a:latin typeface="Calibri" panose="020F0502020204030204" pitchFamily="34" charset="0"/>
                          <a:cs typeface="Calibri" panose="020F0502020204030204" pitchFamily="34" charset="0"/>
                        </a:rPr>
                        <a:t>Identify Hypervisor Terminology</a:t>
                      </a:r>
                    </a:p>
                  </a:txBody>
                  <a:tcPr marL="28575" marR="28575" marT="0" marB="0" anchor="ctr"/>
                </a:tc>
                <a:tc>
                  <a:txBody>
                    <a:bodyPr/>
                    <a:lstStyle/>
                    <a:p>
                      <a:pPr algn="l" rtl="0" fontAlgn="t"/>
                      <a:r>
                        <a:rPr lang="en-US" sz="1400" kern="1200" dirty="0">
                          <a:solidFill>
                            <a:srgbClr val="000000"/>
                          </a:solidFill>
                          <a:effectLst/>
                          <a:latin typeface="calibri" panose="020F0502020204030204" pitchFamily="34" charset="0"/>
                          <a:ea typeface="+mn-ea"/>
                          <a:cs typeface="+mn-cs"/>
                        </a:rPr>
                        <a:t>-</a:t>
                      </a:r>
                    </a:p>
                  </a:txBody>
                  <a:tcPr marL="28575" marR="28575" marT="0" marB="0" anchor="ctr"/>
                </a:tc>
                <a:extLst>
                  <a:ext uri="{0D108BD9-81ED-4DB2-BD59-A6C34878D82A}">
                    <a16:rowId xmlns:a16="http://schemas.microsoft.com/office/drawing/2014/main" val="807714273"/>
                  </a:ext>
                </a:extLst>
              </a:tr>
              <a:tr h="304800">
                <a:tc>
                  <a:txBody>
                    <a:bodyPr/>
                    <a:lstStyle/>
                    <a:p>
                      <a:pPr algn="ctr"/>
                      <a:r>
                        <a:rPr lang="en-US" sz="1600" dirty="0">
                          <a:effectLst/>
                          <a:latin typeface="calibri" panose="020F0502020204030204" pitchFamily="34" charset="0"/>
                        </a:rPr>
                        <a:t>7.3.1.1</a:t>
                      </a:r>
                      <a:endParaRPr lang="en-US" sz="1600" b="0" dirty="0">
                        <a:solidFill>
                          <a:schemeClr val="tx1"/>
                        </a:solidFill>
                      </a:endParaRPr>
                    </a:p>
                  </a:txBody>
                  <a:tcPr anchor="ctr"/>
                </a:tc>
                <a:tc>
                  <a:txBody>
                    <a:bodyPr/>
                    <a:lstStyle/>
                    <a:p>
                      <a:pPr algn="ctr" rtl="0" fontAlgn="t"/>
                      <a:r>
                        <a:rPr lang="en-US" sz="1600" dirty="0">
                          <a:effectLst/>
                          <a:latin typeface="calibri" panose="020F0502020204030204" pitchFamily="34" charset="0"/>
                        </a:rPr>
                        <a:t>Video</a:t>
                      </a:r>
                    </a:p>
                  </a:txBody>
                  <a:tcPr marL="28575" marR="28575" marT="0" marB="0" anchor="ctr"/>
                </a:tc>
                <a:tc>
                  <a:txBody>
                    <a:bodyPr/>
                    <a:lstStyle/>
                    <a:p>
                      <a:pPr algn="l" rtl="0" fontAlgn="ctr"/>
                      <a:r>
                        <a:rPr lang="en-US" sz="1600" dirty="0">
                          <a:effectLst/>
                          <a:latin typeface="Calibri" panose="020F0502020204030204" pitchFamily="34" charset="0"/>
                          <a:cs typeface="Calibri" panose="020F0502020204030204" pitchFamily="34" charset="0"/>
                        </a:rPr>
                        <a:t>Network Programming, SDN, and Controllers</a:t>
                      </a:r>
                    </a:p>
                  </a:txBody>
                  <a:tcPr marL="28575" marR="28575" marT="0" marB="0" anchor="ctr"/>
                </a:tc>
                <a:tc>
                  <a:txBody>
                    <a:bodyPr/>
                    <a:lstStyle/>
                    <a:p>
                      <a:pPr algn="l" rtl="0" fontAlgn="t"/>
                      <a:r>
                        <a:rPr lang="en-US" sz="1400" kern="1200" dirty="0">
                          <a:solidFill>
                            <a:srgbClr val="000000"/>
                          </a:solidFill>
                          <a:effectLst/>
                          <a:latin typeface="calibri" panose="020F0502020204030204" pitchFamily="34" charset="0"/>
                          <a:ea typeface="+mn-ea"/>
                          <a:cs typeface="+mn-cs"/>
                        </a:rPr>
                        <a:t>-</a:t>
                      </a:r>
                    </a:p>
                  </a:txBody>
                  <a:tcPr marL="28575" marR="28575" marT="0" marB="0" anchor="ctr"/>
                </a:tc>
                <a:extLst>
                  <a:ext uri="{0D108BD9-81ED-4DB2-BD59-A6C34878D82A}">
                    <a16:rowId xmlns:a16="http://schemas.microsoft.com/office/drawing/2014/main" val="4235253131"/>
                  </a:ext>
                </a:extLst>
              </a:tr>
              <a:tr h="304800">
                <a:tc>
                  <a:txBody>
                    <a:bodyPr/>
                    <a:lstStyle/>
                    <a:p>
                      <a:pPr algn="ctr"/>
                      <a:r>
                        <a:rPr lang="en-US" sz="1600" dirty="0">
                          <a:effectLst/>
                          <a:latin typeface="calibri" panose="020F0502020204030204" pitchFamily="34" charset="0"/>
                        </a:rPr>
                        <a:t>7.3.1.5</a:t>
                      </a:r>
                      <a:endParaRPr lang="en-US" sz="1600" b="0" dirty="0">
                        <a:solidFill>
                          <a:schemeClr val="tx1"/>
                        </a:solidFill>
                      </a:endParaRPr>
                    </a:p>
                  </a:txBody>
                  <a:tcPr anchor="ctr"/>
                </a:tc>
                <a:tc>
                  <a:txBody>
                    <a:bodyPr/>
                    <a:lstStyle/>
                    <a:p>
                      <a:pPr algn="ctr" rtl="0" fontAlgn="t"/>
                      <a:r>
                        <a:rPr lang="en-US" sz="1600" dirty="0">
                          <a:effectLst/>
                          <a:latin typeface="calibri" panose="020F0502020204030204" pitchFamily="34" charset="0"/>
                        </a:rPr>
                        <a:t>Interactive</a:t>
                      </a:r>
                      <a:r>
                        <a:rPr lang="en-US" sz="1600" baseline="0" dirty="0">
                          <a:effectLst/>
                          <a:latin typeface="calibri" panose="020F0502020204030204" pitchFamily="34" charset="0"/>
                        </a:rPr>
                        <a:t> Activity</a:t>
                      </a:r>
                      <a:endParaRPr lang="en-US" sz="1600" dirty="0">
                        <a:effectLst/>
                        <a:latin typeface="calibri" panose="020F0502020204030204" pitchFamily="34" charset="0"/>
                      </a:endParaRPr>
                    </a:p>
                  </a:txBody>
                  <a:tcPr marL="28575" marR="28575" marT="0" marB="0" anchor="ctr"/>
                </a:tc>
                <a:tc>
                  <a:txBody>
                    <a:bodyPr/>
                    <a:lstStyle/>
                    <a:p>
                      <a:pPr algn="l" rtl="0" fontAlgn="ctr"/>
                      <a:r>
                        <a:rPr lang="en-US" sz="1600" dirty="0">
                          <a:effectLst/>
                          <a:latin typeface="Calibri" panose="020F0502020204030204" pitchFamily="34" charset="0"/>
                          <a:cs typeface="Calibri" panose="020F0502020204030204" pitchFamily="34" charset="0"/>
                        </a:rPr>
                        <a:t>Identify Control Plane and Data Plane Characteristics</a:t>
                      </a:r>
                    </a:p>
                  </a:txBody>
                  <a:tcPr marL="28575" marR="28575" marT="0" marB="0" anchor="ctr"/>
                </a:tc>
                <a:tc>
                  <a:txBody>
                    <a:bodyPr/>
                    <a:lstStyle/>
                    <a:p>
                      <a:pPr algn="l" rtl="0" fontAlgn="t"/>
                      <a:r>
                        <a:rPr lang="en-US" sz="1400" kern="1200" dirty="0">
                          <a:solidFill>
                            <a:srgbClr val="000000"/>
                          </a:solidFill>
                          <a:effectLst/>
                          <a:latin typeface="calibri" panose="020F0502020204030204" pitchFamily="34" charset="0"/>
                          <a:ea typeface="+mn-ea"/>
                          <a:cs typeface="+mn-cs"/>
                        </a:rPr>
                        <a:t>-</a:t>
                      </a:r>
                    </a:p>
                  </a:txBody>
                  <a:tcPr marL="28575" marR="28575" marT="0" marB="0" anchor="ctr"/>
                </a:tc>
                <a:extLst>
                  <a:ext uri="{0D108BD9-81ED-4DB2-BD59-A6C34878D82A}">
                    <a16:rowId xmlns:a16="http://schemas.microsoft.com/office/drawing/2014/main" val="2616693321"/>
                  </a:ext>
                </a:extLst>
              </a:tr>
              <a:tr h="304800">
                <a:tc>
                  <a:txBody>
                    <a:bodyPr/>
                    <a:lstStyle/>
                    <a:p>
                      <a:pPr algn="ctr"/>
                      <a:r>
                        <a:rPr lang="en-US" sz="1600" dirty="0">
                          <a:effectLst/>
                          <a:latin typeface="calibri" panose="020F0502020204030204" pitchFamily="34" charset="0"/>
                        </a:rPr>
                        <a:t>7.3.2.8</a:t>
                      </a:r>
                      <a:endParaRPr lang="en-US" sz="1600" b="0" dirty="0">
                        <a:solidFill>
                          <a:schemeClr val="tx1"/>
                        </a:solidFill>
                      </a:endParaRPr>
                    </a:p>
                  </a:txBody>
                  <a:tcPr anchor="ctr"/>
                </a:tc>
                <a:tc>
                  <a:txBody>
                    <a:bodyPr/>
                    <a:lstStyle/>
                    <a:p>
                      <a:pPr algn="ctr" rtl="0" fontAlgn="t"/>
                      <a:r>
                        <a:rPr lang="en-US" sz="1600" dirty="0">
                          <a:effectLst/>
                          <a:latin typeface="calibri" panose="020F0502020204030204" pitchFamily="34" charset="0"/>
                        </a:rPr>
                        <a:t>Interactive</a:t>
                      </a:r>
                      <a:r>
                        <a:rPr lang="en-US" sz="1600" baseline="0" dirty="0">
                          <a:effectLst/>
                          <a:latin typeface="calibri" panose="020F0502020204030204" pitchFamily="34" charset="0"/>
                        </a:rPr>
                        <a:t> Activity</a:t>
                      </a:r>
                      <a:endParaRPr lang="en-US" sz="1600" dirty="0">
                        <a:effectLst/>
                        <a:latin typeface="calibri" panose="020F0502020204030204" pitchFamily="34" charset="0"/>
                      </a:endParaRPr>
                    </a:p>
                  </a:txBody>
                  <a:tcPr marL="28575" marR="28575" marT="0" marB="0" anchor="ctr"/>
                </a:tc>
                <a:tc>
                  <a:txBody>
                    <a:bodyPr/>
                    <a:lstStyle/>
                    <a:p>
                      <a:pPr algn="l" rtl="0" fontAlgn="ctr"/>
                      <a:r>
                        <a:rPr lang="en-US" sz="1600" dirty="0">
                          <a:effectLst/>
                          <a:latin typeface="Calibri" panose="020F0502020204030204" pitchFamily="34" charset="0"/>
                          <a:cs typeface="Calibri" panose="020F0502020204030204" pitchFamily="34" charset="0"/>
                        </a:rPr>
                        <a:t>Identify SDN Types</a:t>
                      </a:r>
                    </a:p>
                  </a:txBody>
                  <a:tcPr marL="28575" marR="28575" marT="0" marB="0" anchor="ctr"/>
                </a:tc>
                <a:tc>
                  <a:txBody>
                    <a:bodyPr/>
                    <a:lstStyle/>
                    <a:p>
                      <a:pPr algn="l" rtl="0" fontAlgn="t"/>
                      <a:r>
                        <a:rPr lang="en-US" sz="1400" kern="1200" dirty="0">
                          <a:solidFill>
                            <a:srgbClr val="000000"/>
                          </a:solidFill>
                          <a:effectLst/>
                          <a:latin typeface="calibri" panose="020F0502020204030204" pitchFamily="34" charset="0"/>
                          <a:ea typeface="+mn-ea"/>
                          <a:cs typeface="+mn-cs"/>
                        </a:rPr>
                        <a:t>-</a:t>
                      </a:r>
                    </a:p>
                  </a:txBody>
                  <a:tcPr marL="28575" marR="28575" marT="0" marB="0" anchor="ctr"/>
                </a:tc>
                <a:extLst>
                  <a:ext uri="{0D108BD9-81ED-4DB2-BD59-A6C34878D82A}">
                    <a16:rowId xmlns:a16="http://schemas.microsoft.com/office/drawing/2014/main" val="4203257340"/>
                  </a:ext>
                </a:extLst>
              </a:tr>
            </a:tbl>
          </a:graphicData>
        </a:graphic>
      </p:graphicFrame>
    </p:spTree>
    <p:extLst>
      <p:ext uri="{BB962C8B-B14F-4D97-AF65-F5344CB8AC3E}">
        <p14:creationId xmlns:p14="http://schemas.microsoft.com/office/powerpoint/2010/main" val="936120122"/>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543719" y="334297"/>
            <a:ext cx="8145462" cy="838200"/>
          </a:xfrm>
        </p:spPr>
        <p:txBody>
          <a:bodyPr/>
          <a:lstStyle/>
          <a:p>
            <a:pPr eaLnBrk="1" hangingPunct="1"/>
            <a:r>
              <a:rPr lang="en-US" dirty="0"/>
              <a:t>Chapter 7: Assessment</a:t>
            </a:r>
          </a:p>
        </p:txBody>
      </p:sp>
      <p:sp>
        <p:nvSpPr>
          <p:cNvPr id="7171" name="Rectangle 34"/>
          <p:cNvSpPr>
            <a:spLocks noGrp="1" noChangeArrowheads="1"/>
          </p:cNvSpPr>
          <p:nvPr>
            <p:ph type="body" idx="4294967295"/>
          </p:nvPr>
        </p:nvSpPr>
        <p:spPr>
          <a:xfrm>
            <a:off x="543719" y="1289050"/>
            <a:ext cx="7940675" cy="3571875"/>
          </a:xfrm>
        </p:spPr>
        <p:txBody>
          <a:bodyPr/>
          <a:lstStyle/>
          <a:p>
            <a:pPr eaLnBrk="1" hangingPunct="1">
              <a:spcBef>
                <a:spcPct val="30000"/>
              </a:spcBef>
            </a:pPr>
            <a:r>
              <a:rPr lang="en-US" sz="2000" dirty="0"/>
              <a:t>Students should complete Chapter 7, “Assessment” after completing Chapter 7.</a:t>
            </a:r>
          </a:p>
          <a:p>
            <a:pPr eaLnBrk="1" hangingPunct="1">
              <a:spcBef>
                <a:spcPct val="30000"/>
              </a:spcBef>
            </a:pPr>
            <a:r>
              <a:rPr lang="en-US" sz="2000" dirty="0"/>
              <a:t>Quizzes and Interactive Activities can be used to informally assess student progress.</a:t>
            </a:r>
          </a:p>
        </p:txBody>
      </p:sp>
    </p:spTree>
    <p:extLst>
      <p:ext uri="{BB962C8B-B14F-4D97-AF65-F5344CB8AC3E}">
        <p14:creationId xmlns:p14="http://schemas.microsoft.com/office/powerpoint/2010/main" val="3303044919"/>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dirty="0"/>
              <a:t>Chapter 7: Best Practices</a:t>
            </a:r>
          </a:p>
        </p:txBody>
      </p:sp>
      <p:sp>
        <p:nvSpPr>
          <p:cNvPr id="11266" name="Rectangle 34"/>
          <p:cNvSpPr>
            <a:spLocks noGrp="1" noChangeArrowheads="1"/>
          </p:cNvSpPr>
          <p:nvPr>
            <p:ph idx="1"/>
          </p:nvPr>
        </p:nvSpPr>
        <p:spPr/>
        <p:txBody>
          <a:bodyPr>
            <a:normAutofit/>
          </a:bodyPr>
          <a:lstStyle/>
          <a:p>
            <a:pPr marL="119063" indent="0" eaLnBrk="1" hangingPunct="1">
              <a:lnSpc>
                <a:spcPct val="85000"/>
              </a:lnSpc>
              <a:spcBef>
                <a:spcPct val="30000"/>
              </a:spcBef>
              <a:buNone/>
            </a:pPr>
            <a:r>
              <a:rPr lang="en-US" dirty="0"/>
              <a:t>Prior to teaching Chapter 7, the instructor should:</a:t>
            </a:r>
          </a:p>
          <a:p>
            <a:pPr marL="411163" indent="-292100" eaLnBrk="1" hangingPunct="1">
              <a:lnSpc>
                <a:spcPct val="85000"/>
              </a:lnSpc>
              <a:spcBef>
                <a:spcPct val="30000"/>
              </a:spcBef>
            </a:pPr>
            <a:r>
              <a:rPr lang="en-US" dirty="0"/>
              <a:t>Complete Chapter 7 Assessment.</a:t>
            </a:r>
          </a:p>
          <a:p>
            <a:pPr marL="411163" indent="-292100" eaLnBrk="1" hangingPunct="1">
              <a:lnSpc>
                <a:spcPct val="85000"/>
              </a:lnSpc>
              <a:spcBef>
                <a:spcPct val="30000"/>
              </a:spcBef>
            </a:pPr>
            <a:r>
              <a:rPr lang="en-US" dirty="0"/>
              <a:t>Section 7.2 and 7.3 each have a short video to introduce the material. </a:t>
            </a:r>
          </a:p>
          <a:p>
            <a:pPr marL="411163" indent="-292100" eaLnBrk="1" hangingPunct="1">
              <a:lnSpc>
                <a:spcPct val="85000"/>
              </a:lnSpc>
              <a:spcBef>
                <a:spcPct val="30000"/>
              </a:spcBef>
            </a:pPr>
            <a:r>
              <a:rPr lang="en-US" dirty="0"/>
              <a:t>Ask students to list all the device in their home that are connected to the network.</a:t>
            </a:r>
          </a:p>
          <a:p>
            <a:pPr marL="411163" indent="-292100" eaLnBrk="1" hangingPunct="1">
              <a:lnSpc>
                <a:spcPct val="85000"/>
              </a:lnSpc>
              <a:spcBef>
                <a:spcPct val="30000"/>
              </a:spcBef>
            </a:pPr>
            <a:r>
              <a:rPr lang="en-US" dirty="0"/>
              <a:t>Ask students describe situations where they currently use cloud services. For example, Instagram, which is owned by Facebook, stores all user photos in the cloud.</a:t>
            </a:r>
          </a:p>
          <a:p>
            <a:pPr marL="411163" indent="-292100" eaLnBrk="1" hangingPunct="1">
              <a:lnSpc>
                <a:spcPct val="85000"/>
              </a:lnSpc>
              <a:spcBef>
                <a:spcPct val="30000"/>
              </a:spcBef>
            </a:pPr>
            <a:r>
              <a:rPr lang="en-US" dirty="0"/>
              <a:t>Ask students to contemplate how network programming can make a network administrator’s job more efficient.</a:t>
            </a:r>
          </a:p>
          <a:p>
            <a:pPr marL="411163" indent="-292100" eaLnBrk="1" hangingPunct="1">
              <a:lnSpc>
                <a:spcPct val="85000"/>
              </a:lnSpc>
              <a:spcBef>
                <a:spcPct val="30000"/>
              </a:spcBef>
            </a:pPr>
            <a:r>
              <a:rPr lang="en-US" dirty="0"/>
              <a:t>Review the Network Evolution chapter.</a:t>
            </a:r>
          </a:p>
          <a:p>
            <a:endParaRPr lang="en-US" dirty="0"/>
          </a:p>
        </p:txBody>
      </p:sp>
    </p:spTree>
    <p:extLst>
      <p:ext uri="{BB962C8B-B14F-4D97-AF65-F5344CB8AC3E}">
        <p14:creationId xmlns:p14="http://schemas.microsoft.com/office/powerpoint/2010/main" val="1904020934"/>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488489" y="349347"/>
            <a:ext cx="8145462" cy="842815"/>
          </a:xfrm>
        </p:spPr>
        <p:txBody>
          <a:bodyPr/>
          <a:lstStyle/>
          <a:p>
            <a:pPr eaLnBrk="1" hangingPunct="1"/>
            <a:r>
              <a:rPr lang="en-US" dirty="0"/>
              <a:t>Chapter 7: Additional Help</a:t>
            </a:r>
          </a:p>
        </p:txBody>
      </p:sp>
      <p:sp>
        <p:nvSpPr>
          <p:cNvPr id="20483" name="Rectangle 34"/>
          <p:cNvSpPr>
            <a:spLocks noGrp="1" noChangeArrowheads="1"/>
          </p:cNvSpPr>
          <p:nvPr>
            <p:ph type="body" idx="4294967295"/>
          </p:nvPr>
        </p:nvSpPr>
        <p:spPr>
          <a:xfrm>
            <a:off x="488489" y="1406013"/>
            <a:ext cx="7940675" cy="3739025"/>
          </a:xfrm>
        </p:spPr>
        <p:txBody>
          <a:bodyPr/>
          <a:lstStyle/>
          <a:p>
            <a:pPr eaLnBrk="1" hangingPunct="1">
              <a:lnSpc>
                <a:spcPct val="85000"/>
              </a:lnSpc>
              <a:spcBef>
                <a:spcPct val="30000"/>
              </a:spcBef>
              <a:defRPr/>
            </a:pPr>
            <a:r>
              <a:rPr lang="en-US" sz="2000" dirty="0"/>
              <a:t>For additional help with teaching strategies, including lesson plans, analogies for difficult concepts, and discussion topics, visit the CCNA Community at </a:t>
            </a:r>
            <a:r>
              <a:rPr lang="en-US" sz="2000" dirty="0">
                <a:hlinkClick r:id="rId3"/>
              </a:rPr>
              <a:t>community.netacad.net</a:t>
            </a:r>
            <a:r>
              <a:rPr lang="en-US" sz="2000" dirty="0"/>
              <a:t>.</a:t>
            </a:r>
          </a:p>
          <a:p>
            <a:pPr eaLnBrk="1" hangingPunct="1">
              <a:lnSpc>
                <a:spcPct val="85000"/>
              </a:lnSpc>
              <a:spcBef>
                <a:spcPct val="30000"/>
              </a:spcBef>
              <a:defRPr/>
            </a:pPr>
            <a:r>
              <a:rPr lang="en-US" sz="2000" dirty="0"/>
              <a:t>If you have lesson plans or resources that you would like to share, upload them to the CCNA Community in order to help other instructors.</a:t>
            </a:r>
          </a:p>
        </p:txBody>
      </p:sp>
    </p:spTree>
    <p:extLst>
      <p:ext uri="{BB962C8B-B14F-4D97-AF65-F5344CB8AC3E}">
        <p14:creationId xmlns:p14="http://schemas.microsoft.com/office/powerpoint/2010/main" val="1402589301"/>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49" y="2263775"/>
            <a:ext cx="4021859" cy="1481138"/>
          </a:xfrm>
        </p:spPr>
        <p:txBody>
          <a:bodyPr/>
          <a:lstStyle/>
          <a:p>
            <a:pPr eaLnBrk="1" hangingPunct="1"/>
            <a:r>
              <a:rPr lang="en-US" sz="2400" dirty="0">
                <a:latin typeface="Arial" charset="0"/>
              </a:rPr>
              <a:t>Chapter 7: Network Evolution</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lstStyle/>
          <a:p>
            <a:pPr eaLnBrk="1" hangingPunct="1">
              <a:buFont typeface="Wingdings" charset="0"/>
              <a:buNone/>
            </a:pPr>
            <a:r>
              <a:rPr lang="en-US" dirty="0">
                <a:solidFill>
                  <a:schemeClr val="tx1"/>
                </a:solidFill>
                <a:latin typeface="Arial" charset="0"/>
              </a:rPr>
              <a:t>Connecting Networks</a:t>
            </a:r>
          </a:p>
        </p:txBody>
      </p:sp>
    </p:spTree>
  </p:cSld>
  <p:clrMapOvr>
    <a:masterClrMapping/>
  </p:clrMapOvr>
  <p:transition>
    <p:wipe dir="r"/>
  </p:transition>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198B02FE-59AF-4313-B2FA-B9A3F3C1E378}"/>
    </a:ext>
  </a:ext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C5585B68-2BDF-41F6-9912-6E7821961829}"/>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Instructor_Supplemental_Material_Template</Template>
  <TotalTime>13242</TotalTime>
  <Pages>28</Pages>
  <Words>1635</Words>
  <Application>Microsoft Office PowerPoint</Application>
  <PresentationFormat>On-screen Show (4:3)</PresentationFormat>
  <Paragraphs>277</Paragraphs>
  <Slides>33</Slides>
  <Notes>32</Notes>
  <HiddenSlides>6</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33</vt:i4>
      </vt:variant>
    </vt:vector>
  </HeadingPairs>
  <TitlesOfParts>
    <vt:vector size="41" baseType="lpstr">
      <vt:lpstr>ＭＳ Ｐゴシック</vt:lpstr>
      <vt:lpstr>Arial</vt:lpstr>
      <vt:lpstr>calibri</vt:lpstr>
      <vt:lpstr>calibri</vt:lpstr>
      <vt:lpstr>Courier New</vt:lpstr>
      <vt:lpstr>Wingdings</vt:lpstr>
      <vt:lpstr>PPT-TMPLT-WHT_C</vt:lpstr>
      <vt:lpstr>NetAcad-4F_PPT-WHT_060408</vt:lpstr>
      <vt:lpstr>Instructor Materials Chapter 7: Network Evolution</vt:lpstr>
      <vt:lpstr>Instructor Materials – Chapter 7 Planning Guide</vt:lpstr>
      <vt:lpstr>PowerPoint Presentation</vt:lpstr>
      <vt:lpstr>Chapter 7: Activities</vt:lpstr>
      <vt:lpstr>Chapter 7: Assessment</vt:lpstr>
      <vt:lpstr>Chapter 7: Best Practices</vt:lpstr>
      <vt:lpstr>Chapter 7: Additional Help</vt:lpstr>
      <vt:lpstr>PowerPoint Presentation</vt:lpstr>
      <vt:lpstr>Chapter 7: Network Evolution</vt:lpstr>
      <vt:lpstr>Chapter 7 - Sections &amp; Objectives</vt:lpstr>
      <vt:lpstr>7.1 Internet of Things</vt:lpstr>
      <vt:lpstr>Internet of Things IoT Elements</vt:lpstr>
      <vt:lpstr>Internet of Things IoT Elements</vt:lpstr>
      <vt:lpstr>Internet of Things IoT Pillars</vt:lpstr>
      <vt:lpstr>7.2 Cloud and Virtualization</vt:lpstr>
      <vt:lpstr>Cloud and Virtualization Cloud Computing</vt:lpstr>
      <vt:lpstr>Cloud and Virtualization Cloud Computing</vt:lpstr>
      <vt:lpstr>Cloud and Virtualization Virtualization</vt:lpstr>
      <vt:lpstr>Cloud and Virtualization Virtualization</vt:lpstr>
      <vt:lpstr>Cloud and Virtualization Virtual Network Infrastructure</vt:lpstr>
      <vt:lpstr>Cloud and Virtualization Virtual Network Infrastructure</vt:lpstr>
      <vt:lpstr>7.3 Network Programming</vt:lpstr>
      <vt:lpstr>Network Programming Software-Defined Networking</vt:lpstr>
      <vt:lpstr>Network Programming Software-Defined Networking</vt:lpstr>
      <vt:lpstr>Network Programming Controllers</vt:lpstr>
      <vt:lpstr>Network Programming Controllers</vt:lpstr>
      <vt:lpstr>Network Programming Controllers</vt:lpstr>
      <vt:lpstr>Network Programming Controllers</vt:lpstr>
      <vt:lpstr>7.4 Chapter Summary</vt:lpstr>
      <vt:lpstr>Chapter Summary Summary</vt:lpstr>
      <vt:lpstr>Chapter Summary Summary</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Instructor Materials Chapter X: Chapter Title</dc:title>
  <dc:creator>Suk-yi Pennock</dc:creator>
  <cp:lastModifiedBy>Allan Johnson</cp:lastModifiedBy>
  <cp:revision>352</cp:revision>
  <cp:lastPrinted>1999-01-27T00:54:54Z</cp:lastPrinted>
  <dcterms:created xsi:type="dcterms:W3CDTF">2016-09-09T13:31:30Z</dcterms:created>
  <dcterms:modified xsi:type="dcterms:W3CDTF">2017-01-19T20:05:26Z</dcterms:modified>
</cp:coreProperties>
</file>