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 id="2147483945" r:id="rId2"/>
  </p:sldMasterIdLst>
  <p:notesMasterIdLst>
    <p:notesMasterId r:id="rId38"/>
  </p:notesMasterIdLst>
  <p:handoutMasterIdLst>
    <p:handoutMasterId r:id="rId39"/>
  </p:handoutMasterIdLst>
  <p:sldIdLst>
    <p:sldId id="812" r:id="rId3"/>
    <p:sldId id="903" r:id="rId4"/>
    <p:sldId id="871" r:id="rId5"/>
    <p:sldId id="952" r:id="rId6"/>
    <p:sldId id="1007" r:id="rId7"/>
    <p:sldId id="873" r:id="rId8"/>
    <p:sldId id="939" r:id="rId9"/>
    <p:sldId id="875" r:id="rId10"/>
    <p:sldId id="877" r:id="rId11"/>
    <p:sldId id="500" r:id="rId12"/>
    <p:sldId id="786" r:id="rId13"/>
    <p:sldId id="791" r:id="rId14"/>
    <p:sldId id="906" r:id="rId15"/>
    <p:sldId id="1010" r:id="rId16"/>
    <p:sldId id="1011" r:id="rId17"/>
    <p:sldId id="967" r:id="rId18"/>
    <p:sldId id="1012" r:id="rId19"/>
    <p:sldId id="1013" r:id="rId20"/>
    <p:sldId id="1008" r:id="rId21"/>
    <p:sldId id="910" r:id="rId22"/>
    <p:sldId id="923" r:id="rId23"/>
    <p:sldId id="1014" r:id="rId24"/>
    <p:sldId id="1015" r:id="rId25"/>
    <p:sldId id="1002" r:id="rId26"/>
    <p:sldId id="1016" r:id="rId27"/>
    <p:sldId id="1003" r:id="rId28"/>
    <p:sldId id="1017" r:id="rId29"/>
    <p:sldId id="1018" r:id="rId30"/>
    <p:sldId id="1019" r:id="rId31"/>
    <p:sldId id="1020" r:id="rId32"/>
    <p:sldId id="1009" r:id="rId33"/>
    <p:sldId id="971" r:id="rId34"/>
    <p:sldId id="978" r:id="rId35"/>
    <p:sldId id="884" r:id="rId36"/>
    <p:sldId id="885" r:id="rId37"/>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ne Gibbons" initials="JG" lastIdx="12" clrIdx="0"/>
  <p:cmAuthor id="1" name="Rodrigo Floriano" initials="RF" lastIdx="2" clrIdx="1"/>
  <p:cmAuthor id="2" name="Valentino, Justin" initials="J" lastIdx="44" clrIdx="2">
    <p:extLst>
      <p:ext uri="{19B8F6BF-5375-455C-9EA6-DF929625EA0E}">
        <p15:presenceInfo xmlns:p15="http://schemas.microsoft.com/office/powerpoint/2012/main" userId="Valentino, Justin" providerId="None"/>
      </p:ext>
    </p:extLst>
  </p:cmAuthor>
  <p:cmAuthor id="3" name="john" initials="j" lastIdx="2" clrIdx="3"/>
  <p:cmAuthor id="4" name="john pickard" initials="jp" lastIdx="14" clrIdx="4">
    <p:extLst>
      <p:ext uri="{19B8F6BF-5375-455C-9EA6-DF929625EA0E}">
        <p15:presenceInfo xmlns:p15="http://schemas.microsoft.com/office/powerpoint/2012/main" userId="a4acccd9dacfad6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7D3D1"/>
    <a:srgbClr val="EFF8F7"/>
    <a:srgbClr val="C0C0C4"/>
    <a:srgbClr val="678DC5"/>
    <a:srgbClr val="3E67A4"/>
    <a:srgbClr val="3E8DC5"/>
    <a:srgbClr val="5F5F65"/>
    <a:srgbClr val="7E7E86"/>
    <a:srgbClr val="FFFFFF"/>
    <a:srgbClr val="8E8E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68" autoAdjust="0"/>
    <p:restoredTop sz="88953" autoAdjust="0"/>
  </p:normalViewPr>
  <p:slideViewPr>
    <p:cSldViewPr snapToGrid="0">
      <p:cViewPr varScale="1">
        <p:scale>
          <a:sx n="104" d="100"/>
          <a:sy n="104" d="100"/>
        </p:scale>
        <p:origin x="120" y="756"/>
      </p:cViewPr>
      <p:guideLst>
        <p:guide orient="horz" pos="2160"/>
        <p:guide pos="2880"/>
      </p:guideLst>
    </p:cSldViewPr>
  </p:slideViewPr>
  <p:outlineViewPr>
    <p:cViewPr>
      <p:scale>
        <a:sx n="33" d="100"/>
        <a:sy n="33" d="100"/>
      </p:scale>
      <p:origin x="0" y="5022"/>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_rels/viewProps.xml.rels><?xml version="1.0" encoding="UTF-8" standalone="yes"?>
<Relationships xmlns="http://schemas.openxmlformats.org/package/2006/relationships"><Relationship Id="rId8" Type="http://schemas.openxmlformats.org/officeDocument/2006/relationships/slide" Target="slides/slide21.xml"/><Relationship Id="rId13" Type="http://schemas.openxmlformats.org/officeDocument/2006/relationships/slide" Target="slides/slide26.xml"/><Relationship Id="rId18" Type="http://schemas.openxmlformats.org/officeDocument/2006/relationships/slide" Target="slides/slide31.xml"/><Relationship Id="rId3" Type="http://schemas.openxmlformats.org/officeDocument/2006/relationships/slide" Target="slides/slide15.xml"/><Relationship Id="rId7" Type="http://schemas.openxmlformats.org/officeDocument/2006/relationships/slide" Target="slides/slide19.xml"/><Relationship Id="rId12" Type="http://schemas.openxmlformats.org/officeDocument/2006/relationships/slide" Target="slides/slide25.xml"/><Relationship Id="rId17" Type="http://schemas.openxmlformats.org/officeDocument/2006/relationships/slide" Target="slides/slide30.xml"/><Relationship Id="rId2" Type="http://schemas.openxmlformats.org/officeDocument/2006/relationships/slide" Target="slides/slide14.xml"/><Relationship Id="rId16" Type="http://schemas.openxmlformats.org/officeDocument/2006/relationships/slide" Target="slides/slide29.xml"/><Relationship Id="rId1" Type="http://schemas.openxmlformats.org/officeDocument/2006/relationships/slide" Target="slides/slide13.xml"/><Relationship Id="rId6" Type="http://schemas.openxmlformats.org/officeDocument/2006/relationships/slide" Target="slides/slide18.xml"/><Relationship Id="rId11" Type="http://schemas.openxmlformats.org/officeDocument/2006/relationships/slide" Target="slides/slide24.xml"/><Relationship Id="rId5" Type="http://schemas.openxmlformats.org/officeDocument/2006/relationships/slide" Target="slides/slide17.xml"/><Relationship Id="rId15" Type="http://schemas.openxmlformats.org/officeDocument/2006/relationships/slide" Target="slides/slide28.xml"/><Relationship Id="rId10" Type="http://schemas.openxmlformats.org/officeDocument/2006/relationships/slide" Target="slides/slide23.xml"/><Relationship Id="rId4" Type="http://schemas.openxmlformats.org/officeDocument/2006/relationships/slide" Target="slides/slide16.xml"/><Relationship Id="rId9" Type="http://schemas.openxmlformats.org/officeDocument/2006/relationships/slide" Target="slides/slide22.xml"/><Relationship Id="rId14" Type="http://schemas.openxmlformats.org/officeDocument/2006/relationships/slide" Target="slides/slide2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1"/>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123" name="Rectangle 12"/>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5124"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25" name="Rectangle 14"/>
          <p:cNvSpPr>
            <a:spLocks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p>
            <a:pPr algn="r" defTabSz="903288">
              <a:lnSpc>
                <a:spcPct val="100000"/>
              </a:lnSpc>
            </a:pPr>
            <a:fld id="{22244E67-557B-7741-B9F5-F61AA18495DF}" type="slidenum">
              <a:rPr lang="en-US" sz="800"/>
              <a:pPr algn="r" defTabSz="903288">
                <a:lnSpc>
                  <a:spcPct val="100000"/>
                </a:lnSpc>
              </a:pPr>
              <a:t>‹#›</a:t>
            </a:fld>
            <a:endParaRPr lang="en-US" sz="800"/>
          </a:p>
        </p:txBody>
      </p:sp>
    </p:spTree>
    <p:extLst>
      <p:ext uri="{BB962C8B-B14F-4D97-AF65-F5344CB8AC3E}">
        <p14:creationId xmlns:p14="http://schemas.microsoft.com/office/powerpoint/2010/main" val="21810151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8"/>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147" name="Rectangle 9"/>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6148"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smtClean="0">
                <a:cs typeface="+mn-cs"/>
              </a:defRPr>
            </a:lvl1pPr>
          </a:lstStyle>
          <a:p>
            <a:pPr>
              <a:defRPr/>
            </a:pPr>
            <a:fld id="{F4CE0E46-7F05-B940-8356-5580BE265E49}" type="slidenum">
              <a:rPr lang="en-US"/>
              <a:pPr>
                <a:defRPr/>
              </a:pPr>
              <a:t>‹#›</a:t>
            </a:fld>
            <a:endParaRPr lang="en-US"/>
          </a:p>
        </p:txBody>
      </p:sp>
      <p:sp>
        <p:nvSpPr>
          <p:cNvPr id="6150"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a:t>Body Text</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626460584"/>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ＭＳ Ｐゴシック" charset="0"/>
        <a:cs typeface="ＭＳ Ｐゴシック" charset="0"/>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Connecting</a:t>
            </a:r>
            <a:r>
              <a:rPr lang="en-US" b="0" baseline="0" dirty="0"/>
              <a:t> Networks</a:t>
            </a:r>
          </a:p>
          <a:p>
            <a:pPr>
              <a:buFontTx/>
              <a:buNone/>
            </a:pPr>
            <a:r>
              <a:rPr lang="en-US" sz="900" kern="0" dirty="0">
                <a:solidFill>
                  <a:schemeClr val="bg1"/>
                </a:solidFill>
                <a:latin typeface="Arial" charset="0"/>
                <a:ea typeface="ＭＳ Ｐゴシック" charset="0"/>
                <a:cs typeface="ＭＳ Ｐゴシック" charset="0"/>
              </a:rPr>
              <a:t>Chapter 8: Network Troubleshooting </a:t>
            </a:r>
          </a:p>
        </p:txBody>
      </p:sp>
    </p:spTree>
    <p:extLst>
      <p:ext uri="{BB962C8B-B14F-4D97-AF65-F5344CB8AC3E}">
        <p14:creationId xmlns:p14="http://schemas.microsoft.com/office/powerpoint/2010/main" val="3397270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10</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Connecting Networks</a:t>
            </a:r>
          </a:p>
          <a:p>
            <a:pPr>
              <a:buFontTx/>
              <a:buNone/>
            </a:pPr>
            <a:r>
              <a:rPr lang="en-US" sz="1200" b="0" dirty="0"/>
              <a:t>Chapter 8: Network Troubleshooting</a:t>
            </a:r>
            <a:endParaRPr lang="en-GB" b="0" dirty="0"/>
          </a:p>
        </p:txBody>
      </p:sp>
    </p:spTree>
    <p:extLst>
      <p:ext uri="{BB962C8B-B14F-4D97-AF65-F5344CB8AC3E}">
        <p14:creationId xmlns:p14="http://schemas.microsoft.com/office/powerpoint/2010/main" val="4769437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11</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7238055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12</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Connecting Networks</a:t>
            </a:r>
          </a:p>
          <a:p>
            <a:pPr>
              <a:buFontTx/>
              <a:buNone/>
            </a:pPr>
            <a:r>
              <a:rPr lang="en-US" sz="1200" b="0" dirty="0"/>
              <a:t>Chapter 8: Network Troubleshooting</a:t>
            </a:r>
            <a:endParaRPr lang="en-GB" b="0" dirty="0"/>
          </a:p>
        </p:txBody>
      </p:sp>
    </p:spTree>
    <p:extLst>
      <p:ext uri="{BB962C8B-B14F-4D97-AF65-F5344CB8AC3E}">
        <p14:creationId xmlns:p14="http://schemas.microsoft.com/office/powerpoint/2010/main" val="28677331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8.1 - Troubleshooting Methodology</a:t>
            </a:r>
          </a:p>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rPr>
              <a:t>8.1.1 – </a:t>
            </a:r>
            <a:r>
              <a:rPr lang="en-US" dirty="0"/>
              <a:t>Network Documentation</a:t>
            </a:r>
            <a:endParaRPr lang="en-US" sz="1200" kern="1200" dirty="0">
              <a:solidFill>
                <a:schemeClr val="tx1"/>
              </a:solidFill>
              <a:latin typeface="Arial" charset="0"/>
              <a:ea typeface="ＭＳ Ｐゴシック" charset="0"/>
            </a:endParaRPr>
          </a:p>
        </p:txBody>
      </p:sp>
    </p:spTree>
    <p:extLst>
      <p:ext uri="{BB962C8B-B14F-4D97-AF65-F5344CB8AC3E}">
        <p14:creationId xmlns:p14="http://schemas.microsoft.com/office/powerpoint/2010/main" val="19575632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8.1 - Troubleshooting Methodology</a:t>
            </a:r>
          </a:p>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rPr>
              <a:t>8.1.1 – </a:t>
            </a:r>
            <a:r>
              <a:rPr lang="en-US" dirty="0"/>
              <a:t>Network Documentation</a:t>
            </a:r>
            <a:endParaRPr lang="en-US" sz="1200" kern="1200" dirty="0">
              <a:solidFill>
                <a:schemeClr val="tx1"/>
              </a:solidFill>
              <a:latin typeface="Arial" charset="0"/>
              <a:ea typeface="ＭＳ Ｐゴシック" charset="0"/>
            </a:endParaRPr>
          </a:p>
        </p:txBody>
      </p:sp>
    </p:spTree>
    <p:extLst>
      <p:ext uri="{BB962C8B-B14F-4D97-AF65-F5344CB8AC3E}">
        <p14:creationId xmlns:p14="http://schemas.microsoft.com/office/powerpoint/2010/main" val="26231235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8.1 - Troubleshooting Methodology</a:t>
            </a:r>
          </a:p>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rPr>
              <a:t>8.1.1 – </a:t>
            </a:r>
            <a:r>
              <a:rPr lang="en-US" dirty="0"/>
              <a:t>Network Documentation</a:t>
            </a:r>
            <a:endParaRPr lang="en-US" sz="1200" kern="1200" dirty="0">
              <a:solidFill>
                <a:schemeClr val="tx1"/>
              </a:solidFill>
              <a:latin typeface="Arial" charset="0"/>
              <a:ea typeface="ＭＳ Ｐゴシック" charset="0"/>
            </a:endParaRPr>
          </a:p>
        </p:txBody>
      </p:sp>
    </p:spTree>
    <p:extLst>
      <p:ext uri="{BB962C8B-B14F-4D97-AF65-F5344CB8AC3E}">
        <p14:creationId xmlns:p14="http://schemas.microsoft.com/office/powerpoint/2010/main" val="33380888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8.1 –</a:t>
            </a:r>
            <a:r>
              <a:rPr lang="en-US" sz="1200" kern="1200" baseline="0" dirty="0">
                <a:solidFill>
                  <a:schemeClr val="tx1"/>
                </a:solidFill>
                <a:latin typeface="Arial" charset="0"/>
                <a:ea typeface="ＭＳ Ｐゴシック" charset="0"/>
                <a:cs typeface="ＭＳ Ｐゴシック" charset="0"/>
              </a:rPr>
              <a:t> Troubleshooting Methodology</a:t>
            </a:r>
            <a:endParaRPr lang="en-US" sz="1200" dirty="0"/>
          </a:p>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8.1.2 – </a:t>
            </a:r>
            <a:r>
              <a:rPr lang="en-US" dirty="0"/>
              <a:t>Troubleshooting Process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3230199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8.1 –</a:t>
            </a:r>
            <a:r>
              <a:rPr lang="en-US" sz="1200" kern="1200" baseline="0" dirty="0">
                <a:solidFill>
                  <a:schemeClr val="tx1"/>
                </a:solidFill>
                <a:latin typeface="Arial" charset="0"/>
                <a:ea typeface="ＭＳ Ｐゴシック" charset="0"/>
                <a:cs typeface="ＭＳ Ｐゴシック" charset="0"/>
              </a:rPr>
              <a:t> Troubleshooting Methodology</a:t>
            </a:r>
            <a:endParaRPr lang="en-US" sz="1200" dirty="0"/>
          </a:p>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8.1.2 – </a:t>
            </a:r>
            <a:r>
              <a:rPr lang="en-US" dirty="0"/>
              <a:t>Troubleshooting Process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4247803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8.1 –</a:t>
            </a:r>
            <a:r>
              <a:rPr lang="en-US" sz="1200" kern="1200" baseline="0" dirty="0">
                <a:solidFill>
                  <a:schemeClr val="tx1"/>
                </a:solidFill>
                <a:latin typeface="Arial" charset="0"/>
                <a:ea typeface="ＭＳ Ｐゴシック" charset="0"/>
                <a:cs typeface="ＭＳ Ｐゴシック" charset="0"/>
              </a:rPr>
              <a:t> Troubleshooting Methodology</a:t>
            </a:r>
            <a:endParaRPr lang="en-US" sz="1200" dirty="0"/>
          </a:p>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8.1.3 – </a:t>
            </a:r>
            <a:r>
              <a:rPr lang="en-US" dirty="0"/>
              <a:t>Isolating the Issue Using Layered Models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9848859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8.1 –</a:t>
            </a:r>
            <a:r>
              <a:rPr lang="en-US" sz="1200" kern="1200" baseline="0" dirty="0">
                <a:solidFill>
                  <a:schemeClr val="tx1"/>
                </a:solidFill>
                <a:latin typeface="Arial" charset="0"/>
                <a:ea typeface="ＭＳ Ｐゴシック" charset="0"/>
                <a:cs typeface="ＭＳ Ｐゴシック" charset="0"/>
              </a:rPr>
              <a:t> Troubleshooting Methodology</a:t>
            </a:r>
            <a:endParaRPr lang="en-US" sz="1200" dirty="0"/>
          </a:p>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8.1.3 – </a:t>
            </a:r>
            <a:r>
              <a:rPr lang="en-US" dirty="0"/>
              <a:t>Isolating the Issue Using Layered Models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478337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34016389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20</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Connecting Networks</a:t>
            </a:r>
          </a:p>
          <a:p>
            <a:pPr>
              <a:buFontTx/>
              <a:buNone/>
            </a:pPr>
            <a:r>
              <a:rPr lang="en-US" sz="1200" b="0" dirty="0"/>
              <a:t>Chapter 8: Network Troubleshooting</a:t>
            </a:r>
            <a:endParaRPr lang="en-GB" b="0" dirty="0"/>
          </a:p>
        </p:txBody>
      </p:sp>
    </p:spTree>
    <p:extLst>
      <p:ext uri="{BB962C8B-B14F-4D97-AF65-F5344CB8AC3E}">
        <p14:creationId xmlns:p14="http://schemas.microsoft.com/office/powerpoint/2010/main" val="546149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8.2 – Troubleshooting Scenarios</a:t>
            </a:r>
          </a:p>
          <a:p>
            <a:pPr>
              <a:lnSpc>
                <a:spcPct val="80000"/>
              </a:lnSpc>
              <a:buFontTx/>
              <a:buNone/>
            </a:pPr>
            <a:r>
              <a:rPr lang="en-US" sz="1200" kern="1200" dirty="0">
                <a:solidFill>
                  <a:schemeClr val="tx1"/>
                </a:solidFill>
                <a:latin typeface="Arial" charset="0"/>
                <a:ea typeface="ＭＳ Ｐゴシック" charset="0"/>
                <a:cs typeface="ＭＳ Ｐゴシック" charset="0"/>
              </a:rPr>
              <a:t>8.2.1</a:t>
            </a:r>
            <a:r>
              <a:rPr lang="en-US" sz="1200" kern="1200" baseline="0" dirty="0">
                <a:solidFill>
                  <a:schemeClr val="tx1"/>
                </a:solidFill>
                <a:latin typeface="Arial" charset="0"/>
                <a:ea typeface="ＭＳ Ｐゴシック" charset="0"/>
                <a:cs typeface="ＭＳ Ｐゴシック" charset="0"/>
              </a:rPr>
              <a:t> - </a:t>
            </a:r>
            <a:r>
              <a:rPr lang="en-US" sz="1200" dirty="0"/>
              <a:t>Using IP SLA</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3882386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8.2 – Troubleshooting Scenarios</a:t>
            </a:r>
          </a:p>
          <a:p>
            <a:pPr>
              <a:lnSpc>
                <a:spcPct val="80000"/>
              </a:lnSpc>
              <a:buFontTx/>
              <a:buNone/>
            </a:pPr>
            <a:r>
              <a:rPr lang="en-US" sz="1200" kern="1200" dirty="0">
                <a:solidFill>
                  <a:schemeClr val="tx1"/>
                </a:solidFill>
                <a:latin typeface="Arial" charset="0"/>
                <a:ea typeface="ＭＳ Ｐゴシック" charset="0"/>
                <a:cs typeface="ＭＳ Ｐゴシック" charset="0"/>
              </a:rPr>
              <a:t>8.2.1</a:t>
            </a:r>
            <a:r>
              <a:rPr lang="en-US" sz="1200" kern="1200" baseline="0" dirty="0">
                <a:solidFill>
                  <a:schemeClr val="tx1"/>
                </a:solidFill>
                <a:latin typeface="Arial" charset="0"/>
                <a:ea typeface="ＭＳ Ｐゴシック" charset="0"/>
                <a:cs typeface="ＭＳ Ｐゴシック" charset="0"/>
              </a:rPr>
              <a:t> - </a:t>
            </a:r>
            <a:r>
              <a:rPr lang="en-US" sz="1200" dirty="0"/>
              <a:t>Using IP SLA</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2615519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8.2 – Troubleshooting Scenarios</a:t>
            </a:r>
          </a:p>
          <a:p>
            <a:pPr>
              <a:lnSpc>
                <a:spcPct val="80000"/>
              </a:lnSpc>
              <a:buFontTx/>
              <a:buNone/>
            </a:pPr>
            <a:r>
              <a:rPr lang="en-US" sz="1200" kern="1200" dirty="0">
                <a:solidFill>
                  <a:schemeClr val="tx1"/>
                </a:solidFill>
                <a:latin typeface="Arial" charset="0"/>
                <a:ea typeface="ＭＳ Ｐゴシック" charset="0"/>
                <a:cs typeface="ＭＳ Ｐゴシック" charset="0"/>
              </a:rPr>
              <a:t>8.2.1</a:t>
            </a:r>
            <a:r>
              <a:rPr lang="en-US" sz="1200" kern="1200" baseline="0" dirty="0">
                <a:solidFill>
                  <a:schemeClr val="tx1"/>
                </a:solidFill>
                <a:latin typeface="Arial" charset="0"/>
                <a:ea typeface="ＭＳ Ｐゴシック" charset="0"/>
                <a:cs typeface="ＭＳ Ｐゴシック" charset="0"/>
              </a:rPr>
              <a:t> - </a:t>
            </a:r>
            <a:r>
              <a:rPr lang="en-US" sz="1200" dirty="0"/>
              <a:t>Using IP SLA</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4256003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8.2 – Troubleshooting Scenarios</a:t>
            </a:r>
          </a:p>
          <a:p>
            <a:pPr>
              <a:lnSpc>
                <a:spcPct val="80000"/>
              </a:lnSpc>
              <a:buFontTx/>
              <a:buNone/>
            </a:pPr>
            <a:r>
              <a:rPr lang="en-US" sz="1200" kern="1200" dirty="0">
                <a:solidFill>
                  <a:schemeClr val="tx1"/>
                </a:solidFill>
                <a:latin typeface="Arial" charset="0"/>
                <a:ea typeface="ＭＳ Ｐゴシック" charset="0"/>
                <a:cs typeface="ＭＳ Ｐゴシック" charset="0"/>
              </a:rPr>
              <a:t>8.2.2</a:t>
            </a:r>
            <a:r>
              <a:rPr lang="en-US" sz="1200" kern="1200" baseline="0" dirty="0">
                <a:solidFill>
                  <a:schemeClr val="tx1"/>
                </a:solidFill>
                <a:latin typeface="Arial" charset="0"/>
                <a:ea typeface="ＭＳ Ｐゴシック" charset="0"/>
                <a:cs typeface="ＭＳ Ｐゴシック" charset="0"/>
              </a:rPr>
              <a:t> </a:t>
            </a:r>
            <a:r>
              <a:rPr lang="en-US" sz="1200" kern="1200" baseline="0">
                <a:solidFill>
                  <a:schemeClr val="tx1"/>
                </a:solidFill>
                <a:latin typeface="Arial" charset="0"/>
                <a:ea typeface="ＭＳ Ｐゴシック" charset="0"/>
                <a:cs typeface="ＭＳ Ｐゴシック" charset="0"/>
              </a:rPr>
              <a:t>- </a:t>
            </a:r>
            <a:r>
              <a:rPr lang="en-US" sz="1200"/>
              <a:t>Troubleshooting Tools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893661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8.2 – Troubleshooting Scenarios</a:t>
            </a:r>
          </a:p>
          <a:p>
            <a:pPr>
              <a:lnSpc>
                <a:spcPct val="80000"/>
              </a:lnSpc>
              <a:buFontTx/>
              <a:buNone/>
            </a:pPr>
            <a:r>
              <a:rPr lang="en-US" sz="1200" kern="1200" dirty="0">
                <a:solidFill>
                  <a:schemeClr val="tx1"/>
                </a:solidFill>
                <a:latin typeface="Arial" charset="0"/>
                <a:ea typeface="ＭＳ Ｐゴシック" charset="0"/>
                <a:cs typeface="ＭＳ Ｐゴシック" charset="0"/>
              </a:rPr>
              <a:t>8.2.2</a:t>
            </a:r>
            <a:r>
              <a:rPr lang="en-US" sz="1200" kern="1200" baseline="0" dirty="0">
                <a:solidFill>
                  <a:schemeClr val="tx1"/>
                </a:solidFill>
                <a:latin typeface="Arial" charset="0"/>
                <a:ea typeface="ＭＳ Ｐゴシック" charset="0"/>
                <a:cs typeface="ＭＳ Ｐゴシック" charset="0"/>
              </a:rPr>
              <a:t> </a:t>
            </a:r>
            <a:r>
              <a:rPr lang="en-US" sz="1200" kern="1200" baseline="0">
                <a:solidFill>
                  <a:schemeClr val="tx1"/>
                </a:solidFill>
                <a:latin typeface="Arial" charset="0"/>
                <a:ea typeface="ＭＳ Ｐゴシック" charset="0"/>
                <a:cs typeface="ＭＳ Ｐゴシック" charset="0"/>
              </a:rPr>
              <a:t>- </a:t>
            </a:r>
            <a:r>
              <a:rPr lang="en-US" sz="1200"/>
              <a:t>Troubleshooting Tools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1661993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8.2 – Troubleshooting Scenarios</a:t>
            </a:r>
          </a:p>
          <a:p>
            <a:pPr>
              <a:lnSpc>
                <a:spcPct val="80000"/>
              </a:lnSpc>
              <a:buFontTx/>
              <a:buNone/>
            </a:pPr>
            <a:r>
              <a:rPr lang="en-US" sz="1200" kern="1200" dirty="0">
                <a:solidFill>
                  <a:schemeClr val="tx1"/>
                </a:solidFill>
                <a:latin typeface="Arial" charset="0"/>
                <a:ea typeface="ＭＳ Ｐゴシック" charset="0"/>
                <a:cs typeface="ＭＳ Ｐゴシック" charset="0"/>
              </a:rPr>
              <a:t>8.2.3</a:t>
            </a:r>
            <a:r>
              <a:rPr lang="en-US" sz="1200" kern="1200" baseline="0" dirty="0">
                <a:solidFill>
                  <a:schemeClr val="tx1"/>
                </a:solidFill>
                <a:latin typeface="Arial" charset="0"/>
                <a:ea typeface="ＭＳ Ｐゴシック" charset="0"/>
                <a:cs typeface="ＭＳ Ｐゴシック" charset="0"/>
              </a:rPr>
              <a:t> - </a:t>
            </a:r>
            <a:r>
              <a:rPr lang="en-US" sz="1200" dirty="0"/>
              <a:t>Symptoms and Causes of Network Troubleshooting</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2253639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8.2 – Troubleshooting Scenarios</a:t>
            </a:r>
          </a:p>
          <a:p>
            <a:pPr>
              <a:lnSpc>
                <a:spcPct val="80000"/>
              </a:lnSpc>
              <a:buFontTx/>
              <a:buNone/>
            </a:pPr>
            <a:r>
              <a:rPr lang="en-US" sz="1200" kern="1200" dirty="0">
                <a:solidFill>
                  <a:schemeClr val="tx1"/>
                </a:solidFill>
                <a:latin typeface="Arial" charset="0"/>
                <a:ea typeface="ＭＳ Ｐゴシック" charset="0"/>
                <a:cs typeface="ＭＳ Ｐゴシック" charset="0"/>
              </a:rPr>
              <a:t>8.2.3</a:t>
            </a:r>
            <a:r>
              <a:rPr lang="en-US" sz="1200" kern="1200" baseline="0" dirty="0">
                <a:solidFill>
                  <a:schemeClr val="tx1"/>
                </a:solidFill>
                <a:latin typeface="Arial" charset="0"/>
                <a:ea typeface="ＭＳ Ｐゴシック" charset="0"/>
                <a:cs typeface="ＭＳ Ｐゴシック" charset="0"/>
              </a:rPr>
              <a:t> - </a:t>
            </a:r>
            <a:r>
              <a:rPr lang="en-US" sz="1200" dirty="0"/>
              <a:t>Symptoms and Causes of Network Troubleshooting</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8615368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8.2 – Troubleshooting Scenarios</a:t>
            </a:r>
          </a:p>
          <a:p>
            <a:pPr>
              <a:lnSpc>
                <a:spcPct val="80000"/>
              </a:lnSpc>
              <a:buFontTx/>
              <a:buNone/>
            </a:pPr>
            <a:r>
              <a:rPr lang="en-US" sz="1200" kern="1200" dirty="0">
                <a:solidFill>
                  <a:schemeClr val="tx1"/>
                </a:solidFill>
                <a:latin typeface="Arial" charset="0"/>
                <a:ea typeface="ＭＳ Ｐゴシック" charset="0"/>
                <a:cs typeface="ＭＳ Ｐゴシック" charset="0"/>
              </a:rPr>
              <a:t>8.2.3</a:t>
            </a:r>
            <a:r>
              <a:rPr lang="en-US" sz="1200" kern="1200" baseline="0" dirty="0">
                <a:solidFill>
                  <a:schemeClr val="tx1"/>
                </a:solidFill>
                <a:latin typeface="Arial" charset="0"/>
                <a:ea typeface="ＭＳ Ｐゴシック" charset="0"/>
                <a:cs typeface="ＭＳ Ｐゴシック" charset="0"/>
              </a:rPr>
              <a:t> - </a:t>
            </a:r>
            <a:r>
              <a:rPr lang="en-US" sz="1200" dirty="0"/>
              <a:t>Symptoms and Causes of Network Troubleshooting</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89703046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8.2 – Troubleshooting Scenarios</a:t>
            </a:r>
          </a:p>
          <a:p>
            <a:pPr>
              <a:lnSpc>
                <a:spcPct val="80000"/>
              </a:lnSpc>
              <a:buFontTx/>
              <a:buNone/>
            </a:pPr>
            <a:r>
              <a:rPr lang="en-US" sz="1200" kern="1200" dirty="0">
                <a:solidFill>
                  <a:schemeClr val="tx1"/>
                </a:solidFill>
                <a:latin typeface="Arial" charset="0"/>
                <a:ea typeface="ＭＳ Ｐゴシック" charset="0"/>
                <a:cs typeface="ＭＳ Ｐゴシック" charset="0"/>
              </a:rPr>
              <a:t>8.2.3</a:t>
            </a:r>
            <a:r>
              <a:rPr lang="en-US" sz="1200" kern="1200" baseline="0" dirty="0">
                <a:solidFill>
                  <a:schemeClr val="tx1"/>
                </a:solidFill>
                <a:latin typeface="Arial" charset="0"/>
                <a:ea typeface="ＭＳ Ｐゴシック" charset="0"/>
                <a:cs typeface="ＭＳ Ｐゴシック" charset="0"/>
              </a:rPr>
              <a:t> - </a:t>
            </a:r>
            <a:r>
              <a:rPr lang="en-US" sz="1200" dirty="0"/>
              <a:t>Symptoms and Causes of Network Troubleshooting</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4403062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1"/>
          <p:cNvSpPr>
            <a:spLocks noGrp="1" noChangeArrowheads="1"/>
          </p:cNvSpPr>
          <p:nvPr>
            <p:ph type="sldNum" sz="quarter" idx="5"/>
          </p:nvPr>
        </p:nvSpPr>
        <p:spPr/>
        <p:txBody>
          <a:bodyPr/>
          <a:lstStyle/>
          <a:p>
            <a:pPr>
              <a:defRPr/>
            </a:pPr>
            <a:fld id="{D897EDCD-494B-463B-94F5-50E6B57D71C3}" type="slidenum">
              <a:rPr lang="en-US" smtClean="0"/>
              <a:pPr>
                <a:defRPr/>
              </a:pPr>
              <a:t>3</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l" defTabSz="814388">
              <a:lnSpc>
                <a:spcPct val="90000"/>
              </a:lnSpc>
              <a:buNone/>
              <a:defRPr/>
            </a:pPr>
            <a:r>
              <a:rPr lang="en-US" sz="800" b="0" kern="0" dirty="0">
                <a:solidFill>
                  <a:schemeClr val="bg1"/>
                </a:solidFill>
                <a:latin typeface="Arial" charset="0"/>
                <a:ea typeface="ＭＳ Ｐゴシック" charset="0"/>
                <a:cs typeface="ＭＳ Ｐゴシック" charset="0"/>
              </a:rPr>
              <a:t>Course Planning Guide</a:t>
            </a:r>
          </a:p>
          <a:p>
            <a:pPr marL="0" indent="0" algn="l" defTabSz="814388">
              <a:lnSpc>
                <a:spcPct val="90000"/>
              </a:lnSpc>
              <a:buNone/>
              <a:defRPr/>
            </a:pPr>
            <a:r>
              <a:rPr lang="en-US" sz="800" kern="0" dirty="0">
                <a:solidFill>
                  <a:schemeClr val="bg1"/>
                </a:solidFill>
                <a:latin typeface="Arial" charset="0"/>
                <a:ea typeface="ＭＳ Ｐゴシック" charset="0"/>
                <a:cs typeface="ＭＳ Ｐゴシック" charset="0"/>
              </a:rPr>
              <a:t>Chapter 8: Network Troubleshooting</a:t>
            </a:r>
          </a:p>
        </p:txBody>
      </p:sp>
    </p:spTree>
    <p:extLst>
      <p:ext uri="{BB962C8B-B14F-4D97-AF65-F5344CB8AC3E}">
        <p14:creationId xmlns:p14="http://schemas.microsoft.com/office/powerpoint/2010/main" val="551885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8.2 – Troubleshooting Scenarios</a:t>
            </a:r>
          </a:p>
          <a:p>
            <a:pPr>
              <a:lnSpc>
                <a:spcPct val="80000"/>
              </a:lnSpc>
              <a:buFontTx/>
              <a:buNone/>
            </a:pPr>
            <a:r>
              <a:rPr lang="en-US" sz="1200" kern="1200" dirty="0">
                <a:solidFill>
                  <a:schemeClr val="tx1"/>
                </a:solidFill>
                <a:latin typeface="Arial" charset="0"/>
                <a:ea typeface="ＭＳ Ｐゴシック" charset="0"/>
                <a:cs typeface="ＭＳ Ｐゴシック" charset="0"/>
              </a:rPr>
              <a:t>8.2.3</a:t>
            </a:r>
            <a:r>
              <a:rPr lang="en-US" sz="1200" kern="1200" baseline="0" dirty="0">
                <a:solidFill>
                  <a:schemeClr val="tx1"/>
                </a:solidFill>
                <a:latin typeface="Arial" charset="0"/>
                <a:ea typeface="ＭＳ Ｐゴシック" charset="0"/>
                <a:cs typeface="ＭＳ Ｐゴシック" charset="0"/>
              </a:rPr>
              <a:t> - </a:t>
            </a:r>
            <a:r>
              <a:rPr lang="en-US" sz="1200" dirty="0"/>
              <a:t>Symptoms and Causes of Network Troubleshooting</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896731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8.2 – Troubleshooting Scenarios</a:t>
            </a:r>
          </a:p>
          <a:p>
            <a:pPr>
              <a:lnSpc>
                <a:spcPct val="80000"/>
              </a:lnSpc>
              <a:buFontTx/>
              <a:buNone/>
            </a:pPr>
            <a:r>
              <a:rPr lang="en-US" sz="1200" kern="1200" dirty="0">
                <a:solidFill>
                  <a:schemeClr val="tx1"/>
                </a:solidFill>
                <a:latin typeface="Arial" charset="0"/>
                <a:ea typeface="ＭＳ Ｐゴシック" charset="0"/>
                <a:cs typeface="ＭＳ Ｐゴシック" charset="0"/>
              </a:rPr>
              <a:t>8.2.4</a:t>
            </a:r>
            <a:r>
              <a:rPr lang="en-US" sz="1200" kern="1200" baseline="0" dirty="0">
                <a:solidFill>
                  <a:schemeClr val="tx1"/>
                </a:solidFill>
                <a:latin typeface="Arial" charset="0"/>
                <a:ea typeface="ＭＳ Ｐゴシック" charset="0"/>
                <a:cs typeface="ＭＳ Ｐゴシック" charset="0"/>
              </a:rPr>
              <a:t> - </a:t>
            </a:r>
            <a:r>
              <a:rPr lang="en-US" sz="1200" dirty="0"/>
              <a:t>Troubleshooting IP Connectivity</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1317398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32</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Connecting Networks</a:t>
            </a:r>
          </a:p>
          <a:p>
            <a:pPr>
              <a:buFontTx/>
              <a:buNone/>
            </a:pPr>
            <a:r>
              <a:rPr lang="en-US" sz="1400" b="0" dirty="0"/>
              <a:t>Chapter 8: Network Troubleshooting</a:t>
            </a:r>
            <a:endParaRPr lang="en-GB" sz="1400" b="0" dirty="0"/>
          </a:p>
        </p:txBody>
      </p:sp>
    </p:spTree>
    <p:extLst>
      <p:ext uri="{BB962C8B-B14F-4D97-AF65-F5344CB8AC3E}">
        <p14:creationId xmlns:p14="http://schemas.microsoft.com/office/powerpoint/2010/main" val="15186485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8.3</a:t>
            </a:r>
            <a:r>
              <a:rPr lang="en-US" baseline="0" dirty="0"/>
              <a:t> - Chapter Summary</a:t>
            </a:r>
            <a:endParaRPr lang="en-US" dirty="0"/>
          </a:p>
        </p:txBody>
      </p:sp>
      <p:sp>
        <p:nvSpPr>
          <p:cNvPr id="4" name="Slide Number Placeholder 3"/>
          <p:cNvSpPr>
            <a:spLocks noGrp="1"/>
          </p:cNvSpPr>
          <p:nvPr>
            <p:ph type="sldNum" sz="quarter" idx="10"/>
          </p:nvPr>
        </p:nvSpPr>
        <p:spPr/>
        <p:txBody>
          <a:bodyPr/>
          <a:lstStyle/>
          <a:p>
            <a:pPr>
              <a:defRPr/>
            </a:pPr>
            <a:fld id="{F4CE0E46-7F05-B940-8356-5580BE265E49}" type="slidenum">
              <a:rPr lang="en-US" smtClean="0"/>
              <a:pPr>
                <a:defRPr/>
              </a:pPr>
              <a:t>33</a:t>
            </a:fld>
            <a:endParaRPr lang="en-US"/>
          </a:p>
        </p:txBody>
      </p:sp>
    </p:spTree>
    <p:extLst>
      <p:ext uri="{BB962C8B-B14F-4D97-AF65-F5344CB8AC3E}">
        <p14:creationId xmlns:p14="http://schemas.microsoft.com/office/powerpoint/2010/main" val="337828934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2AC3B40C-7774-46A0-8FD7-D0857136B166}" type="slidenum">
              <a:rPr lang="en-US" smtClean="0"/>
              <a:pPr>
                <a:defRPr/>
              </a:pPr>
              <a:t>35</a:t>
            </a:fld>
            <a:endParaRPr lang="en-US"/>
          </a:p>
        </p:txBody>
      </p:sp>
    </p:spTree>
    <p:extLst>
      <p:ext uri="{BB962C8B-B14F-4D97-AF65-F5344CB8AC3E}">
        <p14:creationId xmlns:p14="http://schemas.microsoft.com/office/powerpoint/2010/main" val="1180992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4</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522092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0019980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6</a:t>
            </a:fld>
            <a:endParaRPr lang="en-US"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17844004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7</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6275278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5F7D0146-1035-4865-8A5B-0B1E8578604B}" type="slidenum">
              <a:rPr lang="en-US" sz="800" b="0">
                <a:ea typeface="ＭＳ Ｐゴシック" pitchFamily="34" charset="-128"/>
              </a:rPr>
              <a:pPr algn="r"/>
              <a:t>8</a:t>
            </a:fld>
            <a:endParaRPr lang="en-US" sz="800" b="0">
              <a:ea typeface="ＭＳ Ｐゴシック" pitchFamily="34" charset="-128"/>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26352797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B8CB16DC-A265-4634-B8FE-A98AE8199390}" type="slidenum">
              <a:rPr lang="en-US" smtClean="0"/>
              <a:pPr>
                <a:defRPr/>
              </a:pPr>
              <a:t>9</a:t>
            </a:fld>
            <a:endParaRPr lang="en-US"/>
          </a:p>
        </p:txBody>
      </p:sp>
    </p:spTree>
    <p:extLst>
      <p:ext uri="{BB962C8B-B14F-4D97-AF65-F5344CB8AC3E}">
        <p14:creationId xmlns:p14="http://schemas.microsoft.com/office/powerpoint/2010/main" val="12503892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PPt_CoverAr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93888"/>
            <a:ext cx="9140825" cy="244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
        <p:nvSpPr>
          <p:cNvPr id="7" name="Rectangle 5"/>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ITE PC v4.1</a:t>
            </a:r>
          </a:p>
          <a:p>
            <a:pPr algn="l" defTabSz="814388">
              <a:lnSpc>
                <a:spcPct val="100000"/>
              </a:lnSpc>
            </a:pPr>
            <a:r>
              <a:rPr lang="en-US" sz="700">
                <a:solidFill>
                  <a:srgbClr val="D3D3D3"/>
                </a:solidFill>
              </a:rPr>
              <a:t>Chapter 1</a:t>
            </a:r>
          </a:p>
        </p:txBody>
      </p:sp>
      <p:sp>
        <p:nvSpPr>
          <p:cNvPr id="8" name="Rectangle 6"/>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DC7FBAF0-BCF5-8741-945F-3C6763791038}"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9"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47" name="Rectangle 7"/>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a:t>Click to edit Master title style</a:t>
            </a:r>
            <a:endParaRPr lang="en-US" dirty="0"/>
          </a:p>
        </p:txBody>
      </p:sp>
      <p:sp>
        <p:nvSpPr>
          <p:cNvPr id="1290248" name="Rectangle 8"/>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a:t>Click to edit Master subtitle style</a:t>
            </a:r>
          </a:p>
        </p:txBody>
      </p:sp>
    </p:spTree>
    <p:extLst>
      <p:ext uri="{BB962C8B-B14F-4D97-AF65-F5344CB8AC3E}">
        <p14:creationId xmlns:p14="http://schemas.microsoft.com/office/powerpoint/2010/main" val="3854027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7525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67663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55638" y="798513"/>
            <a:ext cx="8145462" cy="838200"/>
          </a:xfrm>
        </p:spPr>
        <p:txBody>
          <a:bodyPr/>
          <a:lstStyle/>
          <a:p>
            <a:r>
              <a:rPr lang="en-US"/>
              <a:t>Click to edit Master title style</a:t>
            </a:r>
          </a:p>
        </p:txBody>
      </p:sp>
      <p:sp>
        <p:nvSpPr>
          <p:cNvPr id="3" name="Table Placeholder 2"/>
          <p:cNvSpPr>
            <a:spLocks noGrp="1"/>
          </p:cNvSpPr>
          <p:nvPr>
            <p:ph type="tbl" idx="1"/>
          </p:nvPr>
        </p:nvSpPr>
        <p:spPr>
          <a:xfrm>
            <a:off x="655638" y="2014538"/>
            <a:ext cx="7940675" cy="3571875"/>
          </a:xfrm>
        </p:spPr>
        <p:txBody>
          <a:bodyPr/>
          <a:lstStyle/>
          <a:p>
            <a:pPr lvl="0"/>
            <a:r>
              <a:rPr lang="en-US" noProof="0"/>
              <a:t>Click icon to add table</a:t>
            </a:r>
            <a:endParaRPr lang="en-US" noProof="0" dirty="0"/>
          </a:p>
        </p:txBody>
      </p:sp>
    </p:spTree>
    <p:extLst>
      <p:ext uri="{BB962C8B-B14F-4D97-AF65-F5344CB8AC3E}">
        <p14:creationId xmlns:p14="http://schemas.microsoft.com/office/powerpoint/2010/main" val="3969748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4face_021208.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911350"/>
            <a:ext cx="9144000"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78"/>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2008 Cisco Systems, Inc. All rights reserved.</a:t>
            </a:r>
          </a:p>
        </p:txBody>
      </p:sp>
      <p:sp>
        <p:nvSpPr>
          <p:cNvPr id="6" name="Rectangle 279"/>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sp>
        <p:nvSpPr>
          <p:cNvPr id="7" name="Rectangle 280"/>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8" name="Rectangle 281"/>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7F1BC4EF-034A-F647-AA58-B71D58802FDB}"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331"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33"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873" name="Rectangle 209"/>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369874" name="Rectangle 210"/>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dirty="0"/>
              <a:t>Click to edit Master subtitle style</a:t>
            </a:r>
          </a:p>
        </p:txBody>
      </p:sp>
    </p:spTree>
    <p:extLst>
      <p:ext uri="{BB962C8B-B14F-4D97-AF65-F5344CB8AC3E}">
        <p14:creationId xmlns:p14="http://schemas.microsoft.com/office/powerpoint/2010/main" val="884885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2pPr marL="457200" indent="-228600">
              <a:buFont typeface="Arial" panose="020B0604020202020204" pitchFamily="34" charset="0"/>
              <a:buChar char="•"/>
              <a:defRPr/>
            </a:lvl2pPr>
            <a:lvl3pPr marL="914400" indent="-225425">
              <a:buSzPct val="75000"/>
              <a:buFont typeface="Courier New" panose="02070309020205020404" pitchFamily="49" charset="0"/>
              <a:buChar char="o"/>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61047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322851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49231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643739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40848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8569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5638" y="702293"/>
            <a:ext cx="8145462" cy="838200"/>
          </a:xfrm>
        </p:spPr>
        <p:txBody>
          <a:bodyPr/>
          <a:lstStyle/>
          <a:p>
            <a:r>
              <a:rPr lang="en-US"/>
              <a:t>Click to edit Master title style</a:t>
            </a:r>
          </a:p>
        </p:txBody>
      </p:sp>
      <p:sp>
        <p:nvSpPr>
          <p:cNvPr id="3" name="Content Placeholder 2"/>
          <p:cNvSpPr>
            <a:spLocks noGrp="1"/>
          </p:cNvSpPr>
          <p:nvPr>
            <p:ph idx="1"/>
          </p:nvPr>
        </p:nvSpPr>
        <p:spPr>
          <a:xfrm>
            <a:off x="655638" y="1687390"/>
            <a:ext cx="7940675" cy="4720787"/>
          </a:xfrm>
        </p:spPr>
        <p:txBody>
          <a:bodyPr/>
          <a:lstStyle>
            <a:lvl2pPr marL="457200" indent="-228600">
              <a:buFont typeface="Arial" panose="020B0604020202020204" pitchFamily="34" charset="0"/>
              <a:buChar char="•"/>
              <a:defRPr/>
            </a:lvl2pPr>
            <a:lvl3pPr marL="914400" indent="-225425">
              <a:buSzPct val="75000"/>
              <a:buFont typeface="Courier New" panose="02070309020205020404" pitchFamily="49" charset="0"/>
              <a:buChar char="o"/>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609755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542533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37491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86291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1607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81150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38947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027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88369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4858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77499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291901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55638" y="798513"/>
            <a:ext cx="814546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b" anchorCtr="0" compatLnSpc="1">
            <a:prstTxWarp prst="textNoShape">
              <a:avLst/>
            </a:prstTxWarp>
          </a:bodyPr>
          <a:lstStyle/>
          <a:p>
            <a:pPr lvl="0"/>
            <a:r>
              <a:rPr lang="en-US"/>
              <a:t>Slide Title</a:t>
            </a:r>
          </a:p>
        </p:txBody>
      </p:sp>
      <p:sp>
        <p:nvSpPr>
          <p:cNvPr id="1027" name="Rectangle 4"/>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ITE PC v4.1</a:t>
            </a:r>
          </a:p>
          <a:p>
            <a:pPr algn="l" defTabSz="814388">
              <a:lnSpc>
                <a:spcPct val="100000"/>
              </a:lnSpc>
            </a:pPr>
            <a:r>
              <a:rPr lang="en-US" sz="700">
                <a:solidFill>
                  <a:srgbClr val="D3D3D3"/>
                </a:solidFill>
              </a:rPr>
              <a:t>Chapter 1</a:t>
            </a:r>
          </a:p>
        </p:txBody>
      </p:sp>
      <p:sp>
        <p:nvSpPr>
          <p:cNvPr id="1028" name="Rectangle 5"/>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28856D66-2D7E-BA44-8BF8-F720D8CAD36C}" type="slidenum">
              <a:rPr lang="en-US" sz="1000">
                <a:solidFill>
                  <a:srgbClr val="D3D3D3"/>
                </a:solidFill>
              </a:rPr>
              <a:pPr algn="r" defTabSz="814388">
                <a:lnSpc>
                  <a:spcPct val="100000"/>
                </a:lnSpc>
              </a:pPr>
              <a:t>‹#›</a:t>
            </a:fld>
            <a:endParaRPr lang="en-US" sz="1000">
              <a:solidFill>
                <a:srgbClr val="D3D3D3"/>
              </a:solidFill>
            </a:endParaRPr>
          </a:p>
        </p:txBody>
      </p:sp>
      <p:sp>
        <p:nvSpPr>
          <p:cNvPr id="1029" name="Rectangle 6"/>
          <p:cNvSpPr>
            <a:spLocks noGrp="1" noChangeArrowheads="1"/>
          </p:cNvSpPr>
          <p:nvPr>
            <p:ph type="body" idx="1"/>
          </p:nvPr>
        </p:nvSpPr>
        <p:spPr bwMode="auto">
          <a:xfrm>
            <a:off x="636398" y="2078328"/>
            <a:ext cx="7940675" cy="395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pic>
        <p:nvPicPr>
          <p:cNvPr id="1030" name="Picture 7" descr="PPt_TopBand_Artwork"/>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08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8"/>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1032" name="Rectangle 9"/>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Tree>
  </p:cSld>
  <p:clrMap bg1="lt1" tx1="dk1" bg2="lt2" tx2="dk2" accent1="accent1" accent2="accent2" accent3="accent3" accent4="accent4" accent5="accent5" accent6="accent6" hlink="hlink" folHlink="folHlink"/>
  <p:sldLayoutIdLst>
    <p:sldLayoutId id="2147484055"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 id="2147484044" r:id="rId12"/>
  </p:sldLayoutIdLst>
  <p:txStyles>
    <p:titleStyle>
      <a:lvl1pPr algn="l" defTabSz="814388" rtl="0" eaLnBrk="1" fontAlgn="base" hangingPunct="1">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6146"/>
          <p:cNvSpPr>
            <a:spLocks noGrp="1" noChangeArrowheads="1"/>
          </p:cNvSpPr>
          <p:nvPr>
            <p:ph type="title"/>
          </p:nvPr>
        </p:nvSpPr>
        <p:spPr bwMode="auto">
          <a:xfrm>
            <a:off x="193868" y="394392"/>
            <a:ext cx="877215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b" anchorCtr="0" compatLnSpc="1">
            <a:prstTxWarp prst="textNoShape">
              <a:avLst/>
            </a:prstTxWarp>
          </a:bodyPr>
          <a:lstStyle/>
          <a:p>
            <a:pPr lvl="0"/>
            <a:r>
              <a:rPr lang="en-US"/>
              <a:t>Slide Title</a:t>
            </a:r>
          </a:p>
        </p:txBody>
      </p:sp>
      <p:sp>
        <p:nvSpPr>
          <p:cNvPr id="3075" name="Rectangle 6281"/>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3076" name="Rectangle 6282"/>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6084AB3D-AE30-934E-B0BC-A74C2CCEE444}" type="slidenum">
              <a:rPr lang="en-US" sz="1000">
                <a:solidFill>
                  <a:srgbClr val="D3D3D3"/>
                </a:solidFill>
              </a:rPr>
              <a:pPr algn="r" defTabSz="814388">
                <a:lnSpc>
                  <a:spcPct val="100000"/>
                </a:lnSpc>
              </a:pPr>
              <a:t>‹#›</a:t>
            </a:fld>
            <a:endParaRPr lang="en-US" sz="1000">
              <a:solidFill>
                <a:srgbClr val="D3D3D3"/>
              </a:solidFill>
            </a:endParaRPr>
          </a:p>
        </p:txBody>
      </p:sp>
      <p:sp>
        <p:nvSpPr>
          <p:cNvPr id="3077" name="Rectangle 6284"/>
          <p:cNvSpPr>
            <a:spLocks noGrp="1" noChangeArrowheads="1"/>
          </p:cNvSpPr>
          <p:nvPr>
            <p:ph type="body" idx="1"/>
          </p:nvPr>
        </p:nvSpPr>
        <p:spPr bwMode="auto">
          <a:xfrm>
            <a:off x="213109" y="1539502"/>
            <a:ext cx="8733677" cy="4926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p>
            <a:pPr lvl="0"/>
            <a:r>
              <a:rPr lang="en-US" dirty="0"/>
              <a:t>Body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78" name="Rectangle 6312"/>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2008 Cisco Systems, Inc. All rights reserved.</a:t>
            </a:r>
          </a:p>
        </p:txBody>
      </p:sp>
      <p:sp>
        <p:nvSpPr>
          <p:cNvPr id="3079" name="Rectangle 6313"/>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pic>
        <p:nvPicPr>
          <p:cNvPr id="3080" name="Picture 8" descr="Rev08_Cisco_BrandBar10_060408.png"/>
          <p:cNvPicPr>
            <a:picLocks noChangeAspect="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0" y="0"/>
            <a:ext cx="91440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56" r:id="rId1"/>
    <p:sldLayoutId id="2147484045" r:id="rId2"/>
    <p:sldLayoutId id="2147484046" r:id="rId3"/>
    <p:sldLayoutId id="2147484047" r:id="rId4"/>
    <p:sldLayoutId id="2147484048" r:id="rId5"/>
    <p:sldLayoutId id="2147484049" r:id="rId6"/>
    <p:sldLayoutId id="2147484050" r:id="rId7"/>
    <p:sldLayoutId id="2147484051" r:id="rId8"/>
    <p:sldLayoutId id="2147484052" r:id="rId9"/>
    <p:sldLayoutId id="2147484053" r:id="rId10"/>
    <p:sldLayoutId id="2147484054" r:id="rId11"/>
  </p:sldLayoutIdLst>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4.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14.xm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14.xml"/><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3" Type="http://schemas.openxmlformats.org/officeDocument/2006/relationships/hyperlink" Target="http://www.cisco.com/" TargetMode="External"/><Relationship Id="rId2" Type="http://schemas.openxmlformats.org/officeDocument/2006/relationships/notesSlide" Target="../notesSlides/notesSlide24.xml"/><Relationship Id="rId1" Type="http://schemas.openxmlformats.org/officeDocument/2006/relationships/slideLayout" Target="../slideLayouts/slideLayout14.xml"/><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4.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hyperlink" Target="https://community.netacad.net/" TargetMode="External"/><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624384" y="800403"/>
            <a:ext cx="6788150" cy="1008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lvl1pPr marL="0" indent="0" algn="l" defTabSz="814388" rtl="0" eaLnBrk="0" fontAlgn="base" hangingPunct="0">
              <a:lnSpc>
                <a:spcPct val="90000"/>
              </a:lnSpc>
              <a:spcBef>
                <a:spcPct val="50000"/>
              </a:spcBef>
              <a:spcAft>
                <a:spcPct val="0"/>
              </a:spcAft>
              <a:buClr>
                <a:srgbClr val="708CA1"/>
              </a:buClr>
              <a:buFont typeface="Wingdings" pitchFamily="2" charset="2"/>
              <a:buNone/>
              <a:defRPr sz="2000" b="1">
                <a:solidFill>
                  <a:schemeClr val="bg2"/>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hangingPunct="1">
              <a:buFont typeface="Wingdings" charset="0"/>
              <a:buNone/>
            </a:pPr>
            <a:endParaRPr lang="en-US" kern="0" dirty="0">
              <a:latin typeface="Arial" charset="0"/>
            </a:endParaRPr>
          </a:p>
        </p:txBody>
      </p:sp>
      <p:sp>
        <p:nvSpPr>
          <p:cNvPr id="7" name="Rectangle 2"/>
          <p:cNvSpPr>
            <a:spLocks noGrp="1" noChangeArrowheads="1"/>
          </p:cNvSpPr>
          <p:nvPr>
            <p:ph type="ctrTitle"/>
          </p:nvPr>
        </p:nvSpPr>
        <p:spPr/>
        <p:txBody>
          <a:bodyPr/>
          <a:lstStyle/>
          <a:p>
            <a:pPr eaLnBrk="1" hangingPunct="1"/>
            <a:r>
              <a:rPr lang="en-US" sz="2400" dirty="0">
                <a:latin typeface="Arial" charset="0"/>
              </a:rPr>
              <a:t>Instructor Materials</a:t>
            </a:r>
            <a:br>
              <a:rPr lang="en-US" sz="2400" dirty="0">
                <a:latin typeface="Arial" charset="0"/>
              </a:rPr>
            </a:br>
            <a:r>
              <a:rPr lang="en-US" sz="2400" dirty="0">
                <a:latin typeface="Arial" charset="0"/>
              </a:rPr>
              <a:t>Chapter 8: Network Troubleshooting</a:t>
            </a:r>
            <a:endParaRPr lang="en-US" sz="2400" dirty="0">
              <a:solidFill>
                <a:srgbClr val="00B0F0"/>
              </a:solidFill>
              <a:latin typeface="Arial" charset="0"/>
            </a:endParaRPr>
          </a:p>
        </p:txBody>
      </p:sp>
      <p:sp>
        <p:nvSpPr>
          <p:cNvPr id="3" name="Subtitle 2"/>
          <p:cNvSpPr>
            <a:spLocks noGrp="1"/>
          </p:cNvSpPr>
          <p:nvPr>
            <p:ph type="subTitle" idx="1"/>
          </p:nvPr>
        </p:nvSpPr>
        <p:spPr>
          <a:xfrm>
            <a:off x="311150" y="4633912"/>
            <a:ext cx="4103688" cy="1061813"/>
          </a:xfrm>
        </p:spPr>
        <p:txBody>
          <a:bodyPr/>
          <a:lstStyle/>
          <a:p>
            <a:pPr eaLnBrk="1" hangingPunct="1"/>
            <a:r>
              <a:rPr lang="en-US" dirty="0">
                <a:solidFill>
                  <a:schemeClr val="tx1"/>
                </a:solidFill>
                <a:latin typeface="Arial" charset="0"/>
              </a:rPr>
              <a:t>CCNA Routing and Switching</a:t>
            </a:r>
          </a:p>
          <a:p>
            <a:pPr eaLnBrk="1" hangingPunct="1"/>
            <a:r>
              <a:rPr lang="en-US" dirty="0">
                <a:solidFill>
                  <a:schemeClr val="tx1"/>
                </a:solidFill>
                <a:latin typeface="Arial" charset="0"/>
              </a:rPr>
              <a:t>Connecting Networks</a:t>
            </a:r>
          </a:p>
          <a:p>
            <a:endParaRPr lang="en-US" dirty="0"/>
          </a:p>
        </p:txBody>
      </p:sp>
    </p:spTree>
    <p:extLst>
      <p:ext uri="{BB962C8B-B14F-4D97-AF65-F5344CB8AC3E}">
        <p14:creationId xmlns:p14="http://schemas.microsoft.com/office/powerpoint/2010/main" val="2515264652"/>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ctrTitle"/>
          </p:nvPr>
        </p:nvSpPr>
        <p:spPr>
          <a:xfrm>
            <a:off x="311149" y="2263775"/>
            <a:ext cx="4021859" cy="1481138"/>
          </a:xfrm>
        </p:spPr>
        <p:txBody>
          <a:bodyPr/>
          <a:lstStyle/>
          <a:p>
            <a:pPr eaLnBrk="1" hangingPunct="1"/>
            <a:r>
              <a:rPr lang="en-US" sz="2400" dirty="0">
                <a:latin typeface="Arial" charset="0"/>
              </a:rPr>
              <a:t>Chapter 8: Network Troubleshooting</a:t>
            </a:r>
            <a:endParaRPr lang="en-US" sz="2400" dirty="0">
              <a:solidFill>
                <a:srgbClr val="00B0F0"/>
              </a:solidFill>
              <a:latin typeface="Arial" charset="0"/>
            </a:endParaRPr>
          </a:p>
        </p:txBody>
      </p:sp>
      <p:sp>
        <p:nvSpPr>
          <p:cNvPr id="7170" name="Rectangle 3"/>
          <p:cNvSpPr>
            <a:spLocks noGrp="1" noChangeArrowheads="1"/>
          </p:cNvSpPr>
          <p:nvPr>
            <p:ph type="subTitle" idx="1"/>
          </p:nvPr>
        </p:nvSpPr>
        <p:spPr>
          <a:xfrm>
            <a:off x="311150" y="4672013"/>
            <a:ext cx="6788150" cy="658812"/>
          </a:xfrm>
        </p:spPr>
        <p:txBody>
          <a:bodyPr/>
          <a:lstStyle/>
          <a:p>
            <a:pPr eaLnBrk="1" hangingPunct="1">
              <a:buFont typeface="Wingdings" charset="0"/>
              <a:buNone/>
            </a:pPr>
            <a:r>
              <a:rPr lang="en-US" dirty="0">
                <a:solidFill>
                  <a:schemeClr val="tx1"/>
                </a:solidFill>
                <a:latin typeface="Arial" charset="0"/>
              </a:rPr>
              <a:t>Connecting Networks</a:t>
            </a:r>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r>
              <a:rPr lang="en-US" dirty="0"/>
              <a:t>Chapter 8 - Sections &amp; Objectives</a:t>
            </a:r>
          </a:p>
        </p:txBody>
      </p:sp>
      <p:sp>
        <p:nvSpPr>
          <p:cNvPr id="4099" name="Rectangle 34"/>
          <p:cNvSpPr>
            <a:spLocks noGrp="1" noChangeArrowheads="1"/>
          </p:cNvSpPr>
          <p:nvPr>
            <p:ph idx="1"/>
          </p:nvPr>
        </p:nvSpPr>
        <p:spPr/>
        <p:txBody>
          <a:bodyPr/>
          <a:lstStyle/>
          <a:p>
            <a:r>
              <a:rPr lang="en-US" dirty="0"/>
              <a:t>8.1	Troubleshooting Methodology</a:t>
            </a:r>
          </a:p>
          <a:p>
            <a:pPr lvl="1"/>
            <a:r>
              <a:rPr lang="en-US" dirty="0"/>
              <a:t>Explain troubleshooting approaches for various network problems.</a:t>
            </a:r>
          </a:p>
          <a:p>
            <a:r>
              <a:rPr lang="en-US" dirty="0"/>
              <a:t>8.2 Troubleshooting Scenarios</a:t>
            </a:r>
          </a:p>
          <a:p>
            <a:pPr lvl="1"/>
            <a:r>
              <a:rPr lang="en-US" dirty="0"/>
              <a:t>Troubleshoot end-to-end connectivity in a small to medium-sized business network, using a systematic approach.</a:t>
            </a:r>
          </a:p>
        </p:txBody>
      </p:sp>
    </p:spTree>
    <p:extLst>
      <p:ext uri="{BB962C8B-B14F-4D97-AF65-F5344CB8AC3E}">
        <p14:creationId xmlns:p14="http://schemas.microsoft.com/office/powerpoint/2010/main" val="1065710895"/>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98611" y="2263775"/>
            <a:ext cx="4410635" cy="1481138"/>
          </a:xfrm>
        </p:spPr>
        <p:txBody>
          <a:bodyPr/>
          <a:lstStyle/>
          <a:p>
            <a:r>
              <a:rPr lang="en-US" sz="2200" dirty="0"/>
              <a:t>8.1 Troubleshooting Methodology</a:t>
            </a:r>
          </a:p>
        </p:txBody>
      </p:sp>
    </p:spTree>
    <p:extLst>
      <p:ext uri="{BB962C8B-B14F-4D97-AF65-F5344CB8AC3E}">
        <p14:creationId xmlns:p14="http://schemas.microsoft.com/office/powerpoint/2010/main" val="2753221210"/>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a:lnSpc>
                <a:spcPct val="80000"/>
              </a:lnSpc>
              <a:buFontTx/>
              <a:buNone/>
            </a:pPr>
            <a:r>
              <a:rPr lang="en-US" sz="1800" dirty="0"/>
              <a:t>Troubleshooting Methodology</a:t>
            </a:r>
            <a:br>
              <a:rPr lang="en-US" dirty="0"/>
            </a:br>
            <a:r>
              <a:rPr lang="en-US" dirty="0"/>
              <a:t>Network Documentation</a:t>
            </a:r>
          </a:p>
        </p:txBody>
      </p:sp>
      <p:sp>
        <p:nvSpPr>
          <p:cNvPr id="2" name="Content Placeholder 1"/>
          <p:cNvSpPr>
            <a:spLocks noGrp="1"/>
          </p:cNvSpPr>
          <p:nvPr>
            <p:ph idx="1"/>
          </p:nvPr>
        </p:nvSpPr>
        <p:spPr>
          <a:xfrm>
            <a:off x="213109" y="1228776"/>
            <a:ext cx="3363809" cy="5309676"/>
          </a:xfrm>
        </p:spPr>
        <p:txBody>
          <a:bodyPr>
            <a:normAutofit lnSpcReduction="10000"/>
          </a:bodyPr>
          <a:lstStyle/>
          <a:p>
            <a:r>
              <a:rPr lang="en-US" dirty="0"/>
              <a:t>Documentation is critical to being able to monitor and troubleshoot a network.</a:t>
            </a:r>
          </a:p>
          <a:p>
            <a:r>
              <a:rPr lang="en-US" dirty="0"/>
              <a:t>Documentation includes:</a:t>
            </a:r>
          </a:p>
          <a:p>
            <a:pPr lvl="1"/>
            <a:r>
              <a:rPr lang="en-US" dirty="0"/>
              <a:t>Configuration files, including network configuration files and end-system configuration files</a:t>
            </a:r>
          </a:p>
          <a:p>
            <a:pPr lvl="1"/>
            <a:r>
              <a:rPr lang="en-US" dirty="0"/>
              <a:t>Physical and logical topology diagrams</a:t>
            </a:r>
          </a:p>
          <a:p>
            <a:pPr lvl="1"/>
            <a:r>
              <a:rPr lang="en-US" dirty="0"/>
              <a:t>A baseline performance levels</a:t>
            </a:r>
            <a:endParaRPr lang="en-US" dirty="0"/>
          </a:p>
          <a:p>
            <a:pPr lvl="1"/>
            <a:endParaRPr lang="en-US" dirty="0">
              <a:effectLst/>
            </a:endParaRPr>
          </a:p>
        </p:txBody>
      </p:sp>
      <p:pic>
        <p:nvPicPr>
          <p:cNvPr id="3" name="Picture 2"/>
          <p:cNvPicPr>
            <a:picLocks noChangeAspect="1"/>
          </p:cNvPicPr>
          <p:nvPr/>
        </p:nvPicPr>
        <p:blipFill>
          <a:blip r:embed="rId3"/>
          <a:stretch>
            <a:fillRect/>
          </a:stretch>
        </p:blipFill>
        <p:spPr>
          <a:xfrm>
            <a:off x="3680677" y="1399695"/>
            <a:ext cx="5175203" cy="4570800"/>
          </a:xfrm>
          <a:prstGeom prst="rect">
            <a:avLst/>
          </a:prstGeom>
        </p:spPr>
      </p:pic>
    </p:spTree>
    <p:extLst>
      <p:ext uri="{BB962C8B-B14F-4D97-AF65-F5344CB8AC3E}">
        <p14:creationId xmlns:p14="http://schemas.microsoft.com/office/powerpoint/2010/main" val="2189958124"/>
      </p:ext>
    </p:extLst>
  </p:cSld>
  <p:clrMapOvr>
    <a:masterClrMapping/>
  </p:clrMapOvr>
  <p:transition spd="med">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a:lnSpc>
                <a:spcPct val="80000"/>
              </a:lnSpc>
              <a:buFontTx/>
              <a:buNone/>
            </a:pPr>
            <a:r>
              <a:rPr lang="en-US" sz="1800" dirty="0"/>
              <a:t>Troubleshooting Methodology</a:t>
            </a:r>
            <a:br>
              <a:rPr lang="en-US" dirty="0"/>
            </a:br>
            <a:r>
              <a:rPr lang="en-US" dirty="0"/>
              <a:t>Network Documentation</a:t>
            </a:r>
          </a:p>
        </p:txBody>
      </p:sp>
      <p:sp>
        <p:nvSpPr>
          <p:cNvPr id="2" name="Content Placeholder 1"/>
          <p:cNvSpPr>
            <a:spLocks noGrp="1"/>
          </p:cNvSpPr>
          <p:nvPr>
            <p:ph idx="1"/>
          </p:nvPr>
        </p:nvSpPr>
        <p:spPr>
          <a:xfrm>
            <a:off x="213109" y="1228776"/>
            <a:ext cx="8715738" cy="1738542"/>
          </a:xfrm>
        </p:spPr>
        <p:txBody>
          <a:bodyPr>
            <a:normAutofit fontScale="92500" lnSpcReduction="10000"/>
          </a:bodyPr>
          <a:lstStyle/>
          <a:p>
            <a:r>
              <a:rPr lang="en-US" dirty="0"/>
              <a:t>To establish and capture an initial network baseline, perform the following steps:</a:t>
            </a:r>
            <a:endParaRPr lang="en-US" dirty="0"/>
          </a:p>
          <a:p>
            <a:pPr lvl="1"/>
            <a:r>
              <a:rPr lang="en-US" dirty="0"/>
              <a:t>Step 1. Determine what types of data to collect.</a:t>
            </a:r>
          </a:p>
          <a:p>
            <a:pPr lvl="1"/>
            <a:r>
              <a:rPr lang="en-US" dirty="0"/>
              <a:t>Step 2. Identify devices and ports of interest.</a:t>
            </a:r>
          </a:p>
          <a:p>
            <a:pPr lvl="1"/>
            <a:r>
              <a:rPr lang="en-US" dirty="0"/>
              <a:t>Step 3. Determine the baseline duration.</a:t>
            </a:r>
            <a:endParaRPr lang="en-US" dirty="0"/>
          </a:p>
        </p:txBody>
      </p:sp>
      <p:pic>
        <p:nvPicPr>
          <p:cNvPr id="4" name="Picture 3"/>
          <p:cNvPicPr>
            <a:picLocks noChangeAspect="1"/>
          </p:cNvPicPr>
          <p:nvPr/>
        </p:nvPicPr>
        <p:blipFill>
          <a:blip r:embed="rId3"/>
          <a:stretch>
            <a:fillRect/>
          </a:stretch>
        </p:blipFill>
        <p:spPr>
          <a:xfrm>
            <a:off x="1076762" y="2962774"/>
            <a:ext cx="6990476" cy="3514286"/>
          </a:xfrm>
          <a:prstGeom prst="rect">
            <a:avLst/>
          </a:prstGeom>
        </p:spPr>
      </p:pic>
    </p:spTree>
    <p:extLst>
      <p:ext uri="{BB962C8B-B14F-4D97-AF65-F5344CB8AC3E}">
        <p14:creationId xmlns:p14="http://schemas.microsoft.com/office/powerpoint/2010/main" val="1247012248"/>
      </p:ext>
    </p:extLst>
  </p:cSld>
  <p:clrMapOvr>
    <a:masterClrMapping/>
  </p:clrMapOvr>
  <p:transition spd="med">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3108" y="1228775"/>
            <a:ext cx="3946515" cy="5306495"/>
          </a:xfrm>
        </p:spPr>
        <p:txBody>
          <a:bodyPr>
            <a:normAutofit/>
          </a:bodyPr>
          <a:lstStyle/>
          <a:p>
            <a:r>
              <a:rPr lang="en-US" dirty="0"/>
              <a:t>Common Cisco IOS commands used for data collection.</a:t>
            </a:r>
          </a:p>
          <a:p>
            <a:r>
              <a:rPr lang="en-US" dirty="0"/>
              <a:t>Manual collection of data should be reserved for smaller networks or limited to mission-critical network devices. </a:t>
            </a:r>
          </a:p>
          <a:p>
            <a:r>
              <a:rPr lang="en-US" dirty="0"/>
              <a:t>Sophisticated network management software is typically used to baseline large and complex networks.</a:t>
            </a:r>
            <a:endParaRPr lang="en-US" dirty="0"/>
          </a:p>
        </p:txBody>
      </p:sp>
      <p:pic>
        <p:nvPicPr>
          <p:cNvPr id="3" name="Picture 2"/>
          <p:cNvPicPr>
            <a:picLocks noChangeAspect="1"/>
          </p:cNvPicPr>
          <p:nvPr/>
        </p:nvPicPr>
        <p:blipFill>
          <a:blip r:embed="rId3"/>
          <a:stretch>
            <a:fillRect/>
          </a:stretch>
        </p:blipFill>
        <p:spPr>
          <a:xfrm>
            <a:off x="4425859" y="1190075"/>
            <a:ext cx="4572000" cy="3520800"/>
          </a:xfrm>
          <a:prstGeom prst="rect">
            <a:avLst/>
          </a:prstGeom>
        </p:spPr>
      </p:pic>
      <p:pic>
        <p:nvPicPr>
          <p:cNvPr id="5" name="Picture 4"/>
          <p:cNvPicPr>
            <a:picLocks noChangeAspect="1"/>
          </p:cNvPicPr>
          <p:nvPr/>
        </p:nvPicPr>
        <p:blipFill>
          <a:blip r:embed="rId4"/>
          <a:stretch>
            <a:fillRect/>
          </a:stretch>
        </p:blipFill>
        <p:spPr>
          <a:xfrm>
            <a:off x="4430622" y="4706634"/>
            <a:ext cx="4572000" cy="1961489"/>
          </a:xfrm>
          <a:prstGeom prst="rect">
            <a:avLst/>
          </a:prstGeom>
        </p:spPr>
      </p:pic>
      <p:sp>
        <p:nvSpPr>
          <p:cNvPr id="21505" name="Rectangle 2"/>
          <p:cNvSpPr>
            <a:spLocks noGrp="1" noChangeArrowheads="1"/>
          </p:cNvSpPr>
          <p:nvPr>
            <p:ph type="title"/>
          </p:nvPr>
        </p:nvSpPr>
        <p:spPr/>
        <p:txBody>
          <a:bodyPr/>
          <a:lstStyle/>
          <a:p>
            <a:pPr>
              <a:lnSpc>
                <a:spcPct val="80000"/>
              </a:lnSpc>
              <a:buFontTx/>
              <a:buNone/>
            </a:pPr>
            <a:r>
              <a:rPr lang="en-US" sz="1800" dirty="0"/>
              <a:t>Troubleshooting Methodology</a:t>
            </a:r>
            <a:br>
              <a:rPr lang="en-US" dirty="0"/>
            </a:br>
            <a:r>
              <a:rPr lang="en-US" dirty="0"/>
              <a:t>Network Documentation</a:t>
            </a:r>
          </a:p>
        </p:txBody>
      </p:sp>
    </p:spTree>
    <p:extLst>
      <p:ext uri="{BB962C8B-B14F-4D97-AF65-F5344CB8AC3E}">
        <p14:creationId xmlns:p14="http://schemas.microsoft.com/office/powerpoint/2010/main" val="3859621578"/>
      </p:ext>
    </p:extLst>
  </p:cSld>
  <p:clrMapOvr>
    <a:masterClrMapping/>
  </p:clrMapOvr>
  <p:transition spd="med">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a:lnSpc>
                <a:spcPct val="80000"/>
              </a:lnSpc>
              <a:buFontTx/>
              <a:buNone/>
            </a:pPr>
            <a:r>
              <a:rPr lang="en-US" sz="1800" dirty="0"/>
              <a:t>Troubleshooting Methodology</a:t>
            </a:r>
            <a:br>
              <a:rPr lang="en-US" dirty="0"/>
            </a:br>
            <a:r>
              <a:rPr lang="en-US" dirty="0"/>
              <a:t>Troubleshooting Process</a:t>
            </a:r>
          </a:p>
        </p:txBody>
      </p:sp>
      <p:pic>
        <p:nvPicPr>
          <p:cNvPr id="2" name="Picture 1"/>
          <p:cNvPicPr>
            <a:picLocks noChangeAspect="1"/>
          </p:cNvPicPr>
          <p:nvPr/>
        </p:nvPicPr>
        <p:blipFill>
          <a:blip r:embed="rId3"/>
          <a:stretch>
            <a:fillRect/>
          </a:stretch>
        </p:blipFill>
        <p:spPr>
          <a:xfrm>
            <a:off x="1705333" y="1494046"/>
            <a:ext cx="5733333" cy="4838095"/>
          </a:xfrm>
          <a:prstGeom prst="rect">
            <a:avLst/>
          </a:prstGeom>
        </p:spPr>
      </p:pic>
    </p:spTree>
    <p:extLst>
      <p:ext uri="{BB962C8B-B14F-4D97-AF65-F5344CB8AC3E}">
        <p14:creationId xmlns:p14="http://schemas.microsoft.com/office/powerpoint/2010/main" val="1409677141"/>
      </p:ext>
    </p:extLst>
  </p:cSld>
  <p:clrMapOvr>
    <a:masterClrMapping/>
  </p:clrMapOvr>
  <p:transition spd="med">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a:lnSpc>
                <a:spcPct val="80000"/>
              </a:lnSpc>
              <a:buFontTx/>
              <a:buNone/>
            </a:pPr>
            <a:r>
              <a:rPr lang="en-US" sz="1800" dirty="0"/>
              <a:t>Troubleshooting Methodology</a:t>
            </a:r>
            <a:br>
              <a:rPr lang="en-US" dirty="0"/>
            </a:br>
            <a:r>
              <a:rPr lang="en-US" dirty="0"/>
              <a:t>Troubleshooting Process</a:t>
            </a:r>
          </a:p>
        </p:txBody>
      </p:sp>
      <p:sp>
        <p:nvSpPr>
          <p:cNvPr id="5" name="Content Placeholder 1"/>
          <p:cNvSpPr>
            <a:spLocks noGrp="1"/>
          </p:cNvSpPr>
          <p:nvPr>
            <p:ph idx="1"/>
          </p:nvPr>
        </p:nvSpPr>
        <p:spPr>
          <a:xfrm>
            <a:off x="213109" y="1228776"/>
            <a:ext cx="8715737" cy="994471"/>
          </a:xfrm>
        </p:spPr>
        <p:txBody>
          <a:bodyPr>
            <a:normAutofit/>
          </a:bodyPr>
          <a:lstStyle/>
          <a:p>
            <a:r>
              <a:rPr lang="en-US" dirty="0"/>
              <a:t>Common Cisco IOS commands used to gather the symptoms of a network problem.</a:t>
            </a:r>
            <a:endParaRPr lang="en-US" dirty="0">
              <a:effectLst/>
            </a:endParaRPr>
          </a:p>
        </p:txBody>
      </p:sp>
      <p:pic>
        <p:nvPicPr>
          <p:cNvPr id="2" name="Picture 1"/>
          <p:cNvPicPr>
            <a:picLocks noChangeAspect="1"/>
          </p:cNvPicPr>
          <p:nvPr/>
        </p:nvPicPr>
        <p:blipFill>
          <a:blip r:embed="rId3"/>
          <a:stretch>
            <a:fillRect/>
          </a:stretch>
        </p:blipFill>
        <p:spPr>
          <a:xfrm>
            <a:off x="1010095" y="2285428"/>
            <a:ext cx="7123809" cy="4295238"/>
          </a:xfrm>
          <a:prstGeom prst="rect">
            <a:avLst/>
          </a:prstGeom>
        </p:spPr>
      </p:pic>
    </p:spTree>
    <p:extLst>
      <p:ext uri="{BB962C8B-B14F-4D97-AF65-F5344CB8AC3E}">
        <p14:creationId xmlns:p14="http://schemas.microsoft.com/office/powerpoint/2010/main" val="1917855009"/>
      </p:ext>
    </p:extLst>
  </p:cSld>
  <p:clrMapOvr>
    <a:masterClrMapping/>
  </p:clrMapOvr>
  <p:transition spd="med">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a:lnSpc>
                <a:spcPct val="80000"/>
              </a:lnSpc>
              <a:buFontTx/>
              <a:buNone/>
            </a:pPr>
            <a:r>
              <a:rPr lang="en-US" sz="1800" dirty="0"/>
              <a:t>Troubleshooting Methodology</a:t>
            </a:r>
            <a:br>
              <a:rPr lang="en-US" dirty="0"/>
            </a:br>
            <a:r>
              <a:rPr lang="en-US" dirty="0"/>
              <a:t>Isolating the Issue Using Layered Models</a:t>
            </a:r>
            <a:endParaRPr lang="en-US" dirty="0"/>
          </a:p>
        </p:txBody>
      </p:sp>
      <p:sp>
        <p:nvSpPr>
          <p:cNvPr id="5" name="Content Placeholder 1"/>
          <p:cNvSpPr>
            <a:spLocks noGrp="1"/>
          </p:cNvSpPr>
          <p:nvPr>
            <p:ph idx="1"/>
          </p:nvPr>
        </p:nvSpPr>
        <p:spPr>
          <a:xfrm>
            <a:off x="213109" y="2052918"/>
            <a:ext cx="4063055" cy="4485534"/>
          </a:xfrm>
        </p:spPr>
        <p:txBody>
          <a:bodyPr>
            <a:normAutofit/>
          </a:bodyPr>
          <a:lstStyle/>
          <a:p>
            <a:r>
              <a:rPr lang="en-US" dirty="0"/>
              <a:t>After gathering symptoms, the network administrator compares the characteristics of the problem to the logical layers of the network to isolate and solve the issue.</a:t>
            </a:r>
          </a:p>
        </p:txBody>
      </p:sp>
      <p:pic>
        <p:nvPicPr>
          <p:cNvPr id="2" name="Picture 1"/>
          <p:cNvPicPr>
            <a:picLocks noChangeAspect="1"/>
          </p:cNvPicPr>
          <p:nvPr/>
        </p:nvPicPr>
        <p:blipFill>
          <a:blip r:embed="rId3"/>
          <a:stretch>
            <a:fillRect/>
          </a:stretch>
        </p:blipFill>
        <p:spPr>
          <a:xfrm>
            <a:off x="4315359" y="1971431"/>
            <a:ext cx="4683687" cy="3730122"/>
          </a:xfrm>
          <a:prstGeom prst="rect">
            <a:avLst/>
          </a:prstGeom>
        </p:spPr>
      </p:pic>
    </p:spTree>
    <p:extLst>
      <p:ext uri="{BB962C8B-B14F-4D97-AF65-F5344CB8AC3E}">
        <p14:creationId xmlns:p14="http://schemas.microsoft.com/office/powerpoint/2010/main" val="739391346"/>
      </p:ext>
    </p:extLst>
  </p:cSld>
  <p:clrMapOvr>
    <a:masterClrMapping/>
  </p:clrMapOvr>
  <p:transition spd="med">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a:lnSpc>
                <a:spcPct val="80000"/>
              </a:lnSpc>
              <a:buFontTx/>
              <a:buNone/>
            </a:pPr>
            <a:r>
              <a:rPr lang="en-US" sz="1800" dirty="0"/>
              <a:t>Troubleshooting Methodology</a:t>
            </a:r>
            <a:br>
              <a:rPr lang="en-US" dirty="0"/>
            </a:br>
            <a:r>
              <a:rPr lang="en-US" dirty="0"/>
              <a:t>Isolating the Issue Using Layered Models</a:t>
            </a:r>
            <a:endParaRPr lang="en-US" dirty="0"/>
          </a:p>
        </p:txBody>
      </p:sp>
      <p:sp>
        <p:nvSpPr>
          <p:cNvPr id="5" name="Content Placeholder 1"/>
          <p:cNvSpPr>
            <a:spLocks noGrp="1"/>
          </p:cNvSpPr>
          <p:nvPr>
            <p:ph idx="1"/>
          </p:nvPr>
        </p:nvSpPr>
        <p:spPr>
          <a:xfrm>
            <a:off x="213109" y="1775011"/>
            <a:ext cx="3776185" cy="4109017"/>
          </a:xfrm>
        </p:spPr>
        <p:txBody>
          <a:bodyPr>
            <a:normAutofit/>
          </a:bodyPr>
          <a:lstStyle/>
          <a:p>
            <a:r>
              <a:rPr lang="en-US" dirty="0"/>
              <a:t>Using the layered models, there are three primary methods for troubleshooting networks:</a:t>
            </a:r>
          </a:p>
          <a:p>
            <a:pPr lvl="1"/>
            <a:r>
              <a:rPr lang="en-US" dirty="0"/>
              <a:t>Bottom-up</a:t>
            </a:r>
          </a:p>
          <a:p>
            <a:pPr lvl="1"/>
            <a:r>
              <a:rPr lang="en-US" dirty="0"/>
              <a:t>Top-down</a:t>
            </a:r>
          </a:p>
          <a:p>
            <a:pPr lvl="1"/>
            <a:r>
              <a:rPr lang="en-US" dirty="0"/>
              <a:t>Divide-and-conquer</a:t>
            </a:r>
          </a:p>
        </p:txBody>
      </p:sp>
      <p:pic>
        <p:nvPicPr>
          <p:cNvPr id="3" name="Picture 2"/>
          <p:cNvPicPr>
            <a:picLocks noChangeAspect="1"/>
          </p:cNvPicPr>
          <p:nvPr/>
        </p:nvPicPr>
        <p:blipFill>
          <a:blip r:embed="rId3"/>
          <a:stretch>
            <a:fillRect/>
          </a:stretch>
        </p:blipFill>
        <p:spPr>
          <a:xfrm>
            <a:off x="4111783" y="1727418"/>
            <a:ext cx="4900682" cy="3579688"/>
          </a:xfrm>
          <a:prstGeom prst="rect">
            <a:avLst/>
          </a:prstGeom>
        </p:spPr>
      </p:pic>
    </p:spTree>
    <p:extLst>
      <p:ext uri="{BB962C8B-B14F-4D97-AF65-F5344CB8AC3E}">
        <p14:creationId xmlns:p14="http://schemas.microsoft.com/office/powerpoint/2010/main" val="1255515774"/>
      </p:ext>
    </p:extLst>
  </p:cSld>
  <p:clrMapOvr>
    <a:masterClrMapping/>
  </p:clrMapOvr>
  <p:transition spd="med">
    <p:wipe dir="r"/>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450851" y="353959"/>
            <a:ext cx="8145462" cy="973395"/>
          </a:xfrm>
        </p:spPr>
        <p:txBody>
          <a:bodyPr/>
          <a:lstStyle/>
          <a:p>
            <a:pPr eaLnBrk="1" hangingPunct="1"/>
            <a:r>
              <a:rPr lang="en-US" dirty="0">
                <a:latin typeface="Arial" charset="0"/>
              </a:rPr>
              <a:t>Instructor Materials – Chapter 8 Planning Guide</a:t>
            </a:r>
            <a:endParaRPr lang="en-US" dirty="0"/>
          </a:p>
        </p:txBody>
      </p:sp>
      <p:sp>
        <p:nvSpPr>
          <p:cNvPr id="4099" name="Rectangle 34"/>
          <p:cNvSpPr>
            <a:spLocks noGrp="1" noChangeArrowheads="1"/>
          </p:cNvSpPr>
          <p:nvPr>
            <p:ph type="body" idx="4294967295"/>
          </p:nvPr>
        </p:nvSpPr>
        <p:spPr>
          <a:xfrm>
            <a:off x="450851" y="1327354"/>
            <a:ext cx="7940675" cy="4539803"/>
          </a:xfrm>
        </p:spPr>
        <p:txBody>
          <a:bodyPr/>
          <a:lstStyle/>
          <a:p>
            <a:pPr marL="0" indent="0">
              <a:buNone/>
            </a:pPr>
            <a:r>
              <a:rPr lang="en-CA" dirty="0"/>
              <a:t>This PowerPoint deck is divided in two parts:</a:t>
            </a:r>
          </a:p>
          <a:p>
            <a:pPr marL="457200" indent="-457200">
              <a:buClrTx/>
              <a:buFont typeface="+mj-lt"/>
              <a:buAutoNum type="arabicPeriod"/>
            </a:pPr>
            <a:r>
              <a:rPr lang="en-US" sz="2000" dirty="0"/>
              <a:t>Instructor Planning Guide</a:t>
            </a:r>
            <a:endParaRPr lang="en-CA" sz="2000" dirty="0"/>
          </a:p>
          <a:p>
            <a:pPr lvl="1">
              <a:buClrTx/>
              <a:buFont typeface="Wingdings" charset="2"/>
              <a:buChar char="§"/>
            </a:pPr>
            <a:r>
              <a:rPr lang="en-CA" sz="1600" dirty="0"/>
              <a:t>Information to help you become familiar with the chapter</a:t>
            </a:r>
          </a:p>
          <a:p>
            <a:pPr lvl="1">
              <a:buClrTx/>
              <a:buFont typeface="Wingdings" charset="2"/>
              <a:buChar char="§"/>
            </a:pPr>
            <a:r>
              <a:rPr lang="en-CA" sz="1600" dirty="0"/>
              <a:t>Teaching aids</a:t>
            </a:r>
          </a:p>
          <a:p>
            <a:pPr marL="457200" indent="-457200">
              <a:buClrTx/>
              <a:buFont typeface="+mj-lt"/>
              <a:buAutoNum type="arabicPeriod"/>
            </a:pPr>
            <a:r>
              <a:rPr lang="en-CA" sz="2000" dirty="0"/>
              <a:t>Instructor Class Presentation</a:t>
            </a:r>
          </a:p>
          <a:p>
            <a:pPr lvl="1">
              <a:buClrTx/>
              <a:buFont typeface="Wingdings" charset="2"/>
              <a:buChar char="§"/>
            </a:pPr>
            <a:r>
              <a:rPr lang="en-CA" sz="1600" dirty="0"/>
              <a:t>Optional slides that you can use in the classroom</a:t>
            </a:r>
          </a:p>
          <a:p>
            <a:pPr lvl="1">
              <a:buClrTx/>
              <a:buFont typeface="Wingdings" charset="2"/>
              <a:buChar char="§"/>
            </a:pPr>
            <a:r>
              <a:rPr lang="en-CA" sz="1600" dirty="0"/>
              <a:t>Begins on slide # 10</a:t>
            </a:r>
          </a:p>
          <a:p>
            <a:pPr marL="0" indent="0">
              <a:buNone/>
            </a:pPr>
            <a:r>
              <a:rPr lang="en-CA" sz="2000" dirty="0"/>
              <a:t>Note: Remove the Planning Guide from this presentation before sharing with anyone.</a:t>
            </a:r>
            <a:endParaRPr lang="en-CA" dirty="0"/>
          </a:p>
        </p:txBody>
      </p:sp>
    </p:spTree>
    <p:extLst>
      <p:ext uri="{BB962C8B-B14F-4D97-AF65-F5344CB8AC3E}">
        <p14:creationId xmlns:p14="http://schemas.microsoft.com/office/powerpoint/2010/main" val="1045761936"/>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2753" y="2263775"/>
            <a:ext cx="4320987" cy="1481138"/>
          </a:xfrm>
        </p:spPr>
        <p:txBody>
          <a:bodyPr/>
          <a:lstStyle/>
          <a:p>
            <a:pPr eaLnBrk="1" hangingPunct="1"/>
            <a:r>
              <a:rPr lang="en-US" sz="2400" dirty="0"/>
              <a:t>8.2 Troubleshooting Scenarios</a:t>
            </a:r>
            <a:endParaRPr lang="en-US" sz="2400" dirty="0">
              <a:solidFill>
                <a:srgbClr val="00B0F0"/>
              </a:solidFill>
            </a:endParaRPr>
          </a:p>
        </p:txBody>
      </p:sp>
    </p:spTree>
    <p:extLst>
      <p:ext uri="{BB962C8B-B14F-4D97-AF65-F5344CB8AC3E}">
        <p14:creationId xmlns:p14="http://schemas.microsoft.com/office/powerpoint/2010/main" val="2098333176"/>
      </p:ext>
    </p:extLst>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lstStyle/>
          <a:p>
            <a:r>
              <a:rPr lang="en-US" sz="1800" dirty="0"/>
              <a:t>Troubleshooting Scenarios</a:t>
            </a:r>
            <a:br>
              <a:rPr lang="en-US" sz="1800" dirty="0"/>
            </a:br>
            <a:r>
              <a:rPr lang="en-US" dirty="0"/>
              <a:t>Using IP SLA</a:t>
            </a:r>
          </a:p>
        </p:txBody>
      </p:sp>
      <p:sp>
        <p:nvSpPr>
          <p:cNvPr id="6" name="Content Placeholder 1"/>
          <p:cNvSpPr>
            <a:spLocks noGrp="1"/>
          </p:cNvSpPr>
          <p:nvPr>
            <p:ph idx="1"/>
          </p:nvPr>
        </p:nvSpPr>
        <p:spPr>
          <a:xfrm>
            <a:off x="213109" y="1228776"/>
            <a:ext cx="8733677" cy="5309676"/>
          </a:xfrm>
        </p:spPr>
        <p:txBody>
          <a:bodyPr>
            <a:normAutofit/>
          </a:bodyPr>
          <a:lstStyle/>
          <a:p>
            <a:r>
              <a:rPr lang="en-US" dirty="0"/>
              <a:t>Cisco IP Service Level Agreements (SLA) generate traffic to measure network performance.</a:t>
            </a:r>
          </a:p>
          <a:p>
            <a:r>
              <a:rPr lang="en-US" dirty="0"/>
              <a:t>Additional benefits include:</a:t>
            </a:r>
          </a:p>
          <a:p>
            <a:pPr lvl="1"/>
            <a:r>
              <a:rPr lang="en-US" dirty="0"/>
              <a:t>SLA monitoring, measurement, and verification</a:t>
            </a:r>
          </a:p>
          <a:p>
            <a:pPr lvl="1"/>
            <a:r>
              <a:rPr lang="en-US" dirty="0"/>
              <a:t>Measure the jitter, latency, or packet loss in the network</a:t>
            </a:r>
          </a:p>
          <a:p>
            <a:pPr lvl="1"/>
            <a:r>
              <a:rPr lang="en-US" dirty="0"/>
              <a:t>IP service network health assessment</a:t>
            </a:r>
          </a:p>
          <a:p>
            <a:pPr lvl="1"/>
            <a:r>
              <a:rPr lang="en-US" dirty="0"/>
              <a:t>Edge-to-edge network availability</a:t>
            </a:r>
          </a:p>
        </p:txBody>
      </p:sp>
    </p:spTree>
    <p:extLst>
      <p:ext uri="{BB962C8B-B14F-4D97-AF65-F5344CB8AC3E}">
        <p14:creationId xmlns:p14="http://schemas.microsoft.com/office/powerpoint/2010/main" val="2955344014"/>
      </p:ext>
    </p:extLst>
  </p:cSld>
  <p:clrMapOvr>
    <a:masterClrMapping/>
  </p:clrMapOvr>
  <p:transition spd="med">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lstStyle/>
          <a:p>
            <a:r>
              <a:rPr lang="en-US" sz="1800" dirty="0"/>
              <a:t>Troubleshooting Scenarios</a:t>
            </a:r>
            <a:br>
              <a:rPr lang="en-US" sz="1800" dirty="0"/>
            </a:br>
            <a:r>
              <a:rPr lang="en-US" dirty="0"/>
              <a:t>Using IP SLA</a:t>
            </a:r>
          </a:p>
        </p:txBody>
      </p:sp>
      <p:sp>
        <p:nvSpPr>
          <p:cNvPr id="6" name="Content Placeholder 1"/>
          <p:cNvSpPr>
            <a:spLocks noGrp="1"/>
          </p:cNvSpPr>
          <p:nvPr>
            <p:ph idx="1"/>
          </p:nvPr>
        </p:nvSpPr>
        <p:spPr>
          <a:xfrm>
            <a:off x="213109" y="1228776"/>
            <a:ext cx="8733677" cy="563079"/>
          </a:xfrm>
        </p:spPr>
        <p:txBody>
          <a:bodyPr>
            <a:normAutofit/>
          </a:bodyPr>
          <a:lstStyle/>
          <a:p>
            <a:pPr marL="0" indent="0" algn="ctr">
              <a:buNone/>
            </a:pPr>
            <a:r>
              <a:rPr lang="en-US" dirty="0"/>
              <a:t>IP SLA ICMP Echo Configuration</a:t>
            </a:r>
          </a:p>
        </p:txBody>
      </p:sp>
      <p:pic>
        <p:nvPicPr>
          <p:cNvPr id="2" name="Picture 1"/>
          <p:cNvPicPr>
            <a:picLocks noChangeAspect="1"/>
          </p:cNvPicPr>
          <p:nvPr/>
        </p:nvPicPr>
        <p:blipFill>
          <a:blip r:embed="rId3"/>
          <a:stretch>
            <a:fillRect/>
          </a:stretch>
        </p:blipFill>
        <p:spPr>
          <a:xfrm>
            <a:off x="2229143" y="2005853"/>
            <a:ext cx="4685714" cy="1885714"/>
          </a:xfrm>
          <a:prstGeom prst="rect">
            <a:avLst/>
          </a:prstGeom>
        </p:spPr>
      </p:pic>
      <p:pic>
        <p:nvPicPr>
          <p:cNvPr id="3074" name="Picture 2" descr="C:\Users\allan\AppData\Local\Temp\SNAGHTML2a012423.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57388" y="4478915"/>
            <a:ext cx="5229225" cy="1724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6238716"/>
      </p:ext>
    </p:extLst>
  </p:cSld>
  <p:clrMapOvr>
    <a:masterClrMapping/>
  </p:clrMapOvr>
  <p:transition spd="med">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lstStyle/>
          <a:p>
            <a:r>
              <a:rPr lang="en-US" sz="1800" dirty="0"/>
              <a:t>Troubleshooting Scenarios</a:t>
            </a:r>
            <a:br>
              <a:rPr lang="en-US" sz="1800" dirty="0"/>
            </a:br>
            <a:r>
              <a:rPr lang="en-US" dirty="0"/>
              <a:t>Using IP SLA</a:t>
            </a:r>
          </a:p>
        </p:txBody>
      </p:sp>
      <p:sp>
        <p:nvSpPr>
          <p:cNvPr id="6" name="Content Placeholder 1"/>
          <p:cNvSpPr>
            <a:spLocks noGrp="1"/>
          </p:cNvSpPr>
          <p:nvPr>
            <p:ph idx="1"/>
          </p:nvPr>
        </p:nvSpPr>
        <p:spPr>
          <a:xfrm>
            <a:off x="213109" y="1025576"/>
            <a:ext cx="8733677" cy="563079"/>
          </a:xfrm>
        </p:spPr>
        <p:txBody>
          <a:bodyPr>
            <a:normAutofit/>
          </a:bodyPr>
          <a:lstStyle/>
          <a:p>
            <a:pPr marL="0" indent="0" algn="ctr">
              <a:buNone/>
            </a:pPr>
            <a:r>
              <a:rPr lang="en-US" dirty="0"/>
              <a:t>Verifying IP SLA Configuration</a:t>
            </a:r>
          </a:p>
        </p:txBody>
      </p:sp>
      <p:pic>
        <p:nvPicPr>
          <p:cNvPr id="3" name="Picture 2"/>
          <p:cNvPicPr>
            <a:picLocks noChangeAspect="1"/>
          </p:cNvPicPr>
          <p:nvPr/>
        </p:nvPicPr>
        <p:blipFill>
          <a:blip r:embed="rId3"/>
          <a:stretch>
            <a:fillRect/>
          </a:stretch>
        </p:blipFill>
        <p:spPr>
          <a:xfrm>
            <a:off x="239577" y="1438195"/>
            <a:ext cx="5943600" cy="4143722"/>
          </a:xfrm>
          <a:prstGeom prst="rect">
            <a:avLst/>
          </a:prstGeom>
        </p:spPr>
      </p:pic>
      <p:pic>
        <p:nvPicPr>
          <p:cNvPr id="4" name="Picture 3"/>
          <p:cNvPicPr>
            <a:picLocks noChangeAspect="1"/>
          </p:cNvPicPr>
          <p:nvPr/>
        </p:nvPicPr>
        <p:blipFill>
          <a:blip r:embed="rId4"/>
          <a:stretch>
            <a:fillRect/>
          </a:stretch>
        </p:blipFill>
        <p:spPr>
          <a:xfrm>
            <a:off x="3001537" y="5110420"/>
            <a:ext cx="5943600" cy="1524000"/>
          </a:xfrm>
          <a:prstGeom prst="rect">
            <a:avLst/>
          </a:prstGeom>
        </p:spPr>
      </p:pic>
    </p:spTree>
    <p:extLst>
      <p:ext uri="{BB962C8B-B14F-4D97-AF65-F5344CB8AC3E}">
        <p14:creationId xmlns:p14="http://schemas.microsoft.com/office/powerpoint/2010/main" val="960290152"/>
      </p:ext>
    </p:extLst>
  </p:cSld>
  <p:clrMapOvr>
    <a:masterClrMapping/>
  </p:clrMapOvr>
  <p:transition spd="med">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lstStyle/>
          <a:p>
            <a:r>
              <a:rPr lang="en-US" sz="1800" dirty="0"/>
              <a:t>Troubleshooting Scenarios</a:t>
            </a:r>
            <a:br>
              <a:rPr lang="en-US" sz="1800"/>
            </a:br>
            <a:r>
              <a:rPr lang="en-US"/>
              <a:t>Troubleshooting Tools</a:t>
            </a:r>
            <a:endParaRPr lang="en-US" dirty="0"/>
          </a:p>
        </p:txBody>
      </p:sp>
      <p:sp>
        <p:nvSpPr>
          <p:cNvPr id="6" name="Content Placeholder 1"/>
          <p:cNvSpPr>
            <a:spLocks noGrp="1"/>
          </p:cNvSpPr>
          <p:nvPr>
            <p:ph idx="1"/>
          </p:nvPr>
        </p:nvSpPr>
        <p:spPr>
          <a:xfrm>
            <a:off x="213109" y="1228776"/>
            <a:ext cx="8733677" cy="3167733"/>
          </a:xfrm>
        </p:spPr>
        <p:txBody>
          <a:bodyPr>
            <a:normAutofit fontScale="77500" lnSpcReduction="20000"/>
          </a:bodyPr>
          <a:lstStyle/>
          <a:p>
            <a:r>
              <a:rPr lang="en-US" dirty="0"/>
              <a:t>Common software troubleshooting tools include:</a:t>
            </a:r>
          </a:p>
          <a:p>
            <a:pPr lvl="1"/>
            <a:r>
              <a:rPr lang="en-US" b="1" dirty="0"/>
              <a:t>Network Management System Tools </a:t>
            </a:r>
            <a:r>
              <a:rPr lang="en-US" dirty="0"/>
              <a:t>include device-level monitoring, configuration, and fault-management tools. These tools can be used to investigate and correct network problems. </a:t>
            </a:r>
          </a:p>
          <a:p>
            <a:pPr lvl="1"/>
            <a:r>
              <a:rPr lang="en-US" b="1" dirty="0"/>
              <a:t>Knowledge Bases </a:t>
            </a:r>
            <a:r>
              <a:rPr lang="en-US" dirty="0"/>
              <a:t>from device vendors, </a:t>
            </a:r>
            <a:r>
              <a:rPr lang="en-US" dirty="0"/>
              <a:t>combined with Internet search engines like Google, are used by network administrators to access a vast pool of experience-based information.</a:t>
            </a:r>
          </a:p>
          <a:p>
            <a:pPr lvl="1"/>
            <a:r>
              <a:rPr lang="en-US" b="1" dirty="0"/>
              <a:t>Tools &amp; Resources</a:t>
            </a:r>
            <a:r>
              <a:rPr lang="en-US" dirty="0"/>
              <a:t> at </a:t>
            </a:r>
            <a:r>
              <a:rPr lang="en-US" dirty="0">
                <a:hlinkClick r:id="rId3"/>
              </a:rPr>
              <a:t>http://www.cisco.com</a:t>
            </a:r>
            <a:r>
              <a:rPr lang="en-US" dirty="0"/>
              <a:t> provide information on Cisco-related hardware and software.</a:t>
            </a:r>
          </a:p>
          <a:p>
            <a:pPr lvl="1"/>
            <a:r>
              <a:rPr lang="en-US" b="1" dirty="0"/>
              <a:t>Baselining Tools </a:t>
            </a:r>
            <a:r>
              <a:rPr lang="en-US" dirty="0"/>
              <a:t>can draw network diagrams, help keep network software and hardware documentation up-to-date, and help to cost-effectively measure baseline network bandwidth use.</a:t>
            </a:r>
          </a:p>
          <a:p>
            <a:pPr lvl="1"/>
            <a:r>
              <a:rPr lang="en-US" b="1" dirty="0"/>
              <a:t>Protocol Analyzers </a:t>
            </a:r>
            <a:r>
              <a:rPr lang="en-US" dirty="0"/>
              <a:t>are useful to investigate packet content while flowing through the network.</a:t>
            </a:r>
          </a:p>
          <a:p>
            <a:endParaRPr lang="en-US" dirty="0">
              <a:effectLst/>
            </a:endParaRPr>
          </a:p>
        </p:txBody>
      </p:sp>
      <p:pic>
        <p:nvPicPr>
          <p:cNvPr id="3" name="Picture 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627746" y="4218954"/>
            <a:ext cx="3888509" cy="2392296"/>
          </a:xfrm>
          <a:prstGeom prst="rect">
            <a:avLst/>
          </a:prstGeom>
        </p:spPr>
      </p:pic>
    </p:spTree>
    <p:extLst>
      <p:ext uri="{BB962C8B-B14F-4D97-AF65-F5344CB8AC3E}">
        <p14:creationId xmlns:p14="http://schemas.microsoft.com/office/powerpoint/2010/main" val="624102213"/>
      </p:ext>
    </p:extLst>
  </p:cSld>
  <p:clrMapOvr>
    <a:masterClrMapping/>
  </p:clrMapOvr>
  <p:transition spd="med">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lstStyle/>
          <a:p>
            <a:r>
              <a:rPr lang="en-US" sz="1800" dirty="0"/>
              <a:t>Troubleshooting Scenarios</a:t>
            </a:r>
            <a:br>
              <a:rPr lang="en-US" sz="1800"/>
            </a:br>
            <a:r>
              <a:rPr lang="en-US"/>
              <a:t>Troubleshooting Tools</a:t>
            </a:r>
            <a:endParaRPr lang="en-US" dirty="0"/>
          </a:p>
        </p:txBody>
      </p:sp>
      <p:sp>
        <p:nvSpPr>
          <p:cNvPr id="6" name="Content Placeholder 1"/>
          <p:cNvSpPr>
            <a:spLocks noGrp="1"/>
          </p:cNvSpPr>
          <p:nvPr>
            <p:ph idx="1"/>
          </p:nvPr>
        </p:nvSpPr>
        <p:spPr>
          <a:xfrm>
            <a:off x="213109" y="1228776"/>
            <a:ext cx="4968491" cy="5365988"/>
          </a:xfrm>
        </p:spPr>
        <p:txBody>
          <a:bodyPr>
            <a:normAutofit fontScale="85000" lnSpcReduction="20000"/>
          </a:bodyPr>
          <a:lstStyle/>
          <a:p>
            <a:r>
              <a:rPr lang="en-US" dirty="0"/>
              <a:t>Common hardware troubleshooting tools include:</a:t>
            </a:r>
          </a:p>
          <a:p>
            <a:pPr lvl="1"/>
            <a:r>
              <a:rPr lang="en-US" b="1" dirty="0"/>
              <a:t>Digital Multimeters</a:t>
            </a:r>
            <a:r>
              <a:rPr lang="en-US" dirty="0"/>
              <a:t> are test instruments that are used to directly measure electrical values of voltage, current, and resistance. </a:t>
            </a:r>
          </a:p>
          <a:p>
            <a:pPr lvl="1"/>
            <a:r>
              <a:rPr lang="en-US" b="1" dirty="0"/>
              <a:t>Cable Testers</a:t>
            </a:r>
            <a:r>
              <a:rPr lang="en-US" dirty="0"/>
              <a:t> are specialized, handheld devices designed for testing the various types of data communication cabling. These devices send signals along the cable and wait for them to be reflected. The time between sending the signal and receiving it back is converted into a distance measurement. </a:t>
            </a:r>
          </a:p>
          <a:p>
            <a:pPr lvl="1"/>
            <a:r>
              <a:rPr lang="en-US" b="1" dirty="0"/>
              <a:t>Cable Analyzers</a:t>
            </a:r>
            <a:r>
              <a:rPr lang="en-US" dirty="0"/>
              <a:t> are multifunctional handheld devices that are used to test and certify copper and fiber cables for different services and standards. </a:t>
            </a:r>
          </a:p>
          <a:p>
            <a:pPr lvl="1"/>
            <a:r>
              <a:rPr lang="en-US" b="1" dirty="0"/>
              <a:t>Portable Network Analyzers</a:t>
            </a:r>
            <a:r>
              <a:rPr lang="en-US" dirty="0"/>
              <a:t> can be plugged in anywhere in the network and used for troubleshooting.</a:t>
            </a:r>
          </a:p>
          <a:p>
            <a:pPr lvl="1"/>
            <a:r>
              <a:rPr lang="en-US" b="1" dirty="0"/>
              <a:t>Network Analysis Module</a:t>
            </a:r>
            <a:r>
              <a:rPr lang="en-US" dirty="0"/>
              <a:t> can capture and decode packets and track response times to pinpoint an application problem to a particular network or server.</a:t>
            </a:r>
          </a:p>
        </p:txBody>
      </p:sp>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286663" y="2373745"/>
            <a:ext cx="3534149" cy="2353685"/>
          </a:xfrm>
          <a:prstGeom prst="rect">
            <a:avLst/>
          </a:prstGeom>
        </p:spPr>
      </p:pic>
    </p:spTree>
    <p:extLst>
      <p:ext uri="{BB962C8B-B14F-4D97-AF65-F5344CB8AC3E}">
        <p14:creationId xmlns:p14="http://schemas.microsoft.com/office/powerpoint/2010/main" val="587236914"/>
      </p:ext>
    </p:extLst>
  </p:cSld>
  <p:clrMapOvr>
    <a:masterClrMapping/>
  </p:clrMapOvr>
  <p:transition spd="med">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lstStyle/>
          <a:p>
            <a:r>
              <a:rPr lang="en-US" sz="1800" dirty="0"/>
              <a:t>Troubleshooting Scenarios</a:t>
            </a:r>
            <a:br>
              <a:rPr lang="en-US" sz="1800" dirty="0"/>
            </a:br>
            <a:r>
              <a:rPr lang="en-US" sz="2400" dirty="0"/>
              <a:t>Symptoms and Causes of Network Troubleshooting</a:t>
            </a:r>
            <a:endParaRPr lang="en-US" dirty="0"/>
          </a:p>
        </p:txBody>
      </p:sp>
      <p:sp>
        <p:nvSpPr>
          <p:cNvPr id="6" name="Content Placeholder 1"/>
          <p:cNvSpPr>
            <a:spLocks noGrp="1"/>
          </p:cNvSpPr>
          <p:nvPr>
            <p:ph idx="1"/>
          </p:nvPr>
        </p:nvSpPr>
        <p:spPr>
          <a:xfrm>
            <a:off x="213109" y="1228776"/>
            <a:ext cx="8733677" cy="553842"/>
          </a:xfrm>
        </p:spPr>
        <p:txBody>
          <a:bodyPr>
            <a:normAutofit/>
          </a:bodyPr>
          <a:lstStyle/>
          <a:p>
            <a:pPr marL="0" indent="0" algn="ctr">
              <a:buNone/>
            </a:pPr>
            <a:r>
              <a:rPr lang="en-US" dirty="0"/>
              <a:t>Physical Layer Troubleshooting</a:t>
            </a:r>
          </a:p>
        </p:txBody>
      </p:sp>
      <p:pic>
        <p:nvPicPr>
          <p:cNvPr id="2" name="Picture 1"/>
          <p:cNvPicPr>
            <a:picLocks noChangeAspect="1"/>
          </p:cNvPicPr>
          <p:nvPr/>
        </p:nvPicPr>
        <p:blipFill>
          <a:blip r:embed="rId3"/>
          <a:stretch>
            <a:fillRect/>
          </a:stretch>
        </p:blipFill>
        <p:spPr>
          <a:xfrm>
            <a:off x="1024381" y="2127639"/>
            <a:ext cx="7095238" cy="3914286"/>
          </a:xfrm>
          <a:prstGeom prst="rect">
            <a:avLst/>
          </a:prstGeom>
        </p:spPr>
      </p:pic>
    </p:spTree>
    <p:extLst>
      <p:ext uri="{BB962C8B-B14F-4D97-AF65-F5344CB8AC3E}">
        <p14:creationId xmlns:p14="http://schemas.microsoft.com/office/powerpoint/2010/main" val="150397864"/>
      </p:ext>
    </p:extLst>
  </p:cSld>
  <p:clrMapOvr>
    <a:masterClrMapping/>
  </p:clrMapOvr>
  <p:transition spd="med">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043428" y="2324026"/>
            <a:ext cx="7057143" cy="3447619"/>
          </a:xfrm>
          <a:prstGeom prst="rect">
            <a:avLst/>
          </a:prstGeom>
        </p:spPr>
      </p:pic>
      <p:sp>
        <p:nvSpPr>
          <p:cNvPr id="21505" name="Rectangle 2"/>
          <p:cNvSpPr>
            <a:spLocks noGrp="1" noChangeArrowheads="1"/>
          </p:cNvSpPr>
          <p:nvPr>
            <p:ph type="title"/>
          </p:nvPr>
        </p:nvSpPr>
        <p:spPr>
          <a:xfrm>
            <a:off x="193868" y="394392"/>
            <a:ext cx="8772157" cy="755982"/>
          </a:xfrm>
        </p:spPr>
        <p:txBody>
          <a:bodyPr/>
          <a:lstStyle/>
          <a:p>
            <a:r>
              <a:rPr lang="en-US" sz="1800" dirty="0"/>
              <a:t>Troubleshooting Scenarios</a:t>
            </a:r>
            <a:br>
              <a:rPr lang="en-US" sz="1800" dirty="0"/>
            </a:br>
            <a:r>
              <a:rPr lang="en-US" sz="2400" dirty="0"/>
              <a:t>Symptoms and Causes of Network Troubleshooting</a:t>
            </a:r>
            <a:endParaRPr lang="en-US" dirty="0"/>
          </a:p>
        </p:txBody>
      </p:sp>
      <p:sp>
        <p:nvSpPr>
          <p:cNvPr id="6" name="Content Placeholder 1"/>
          <p:cNvSpPr>
            <a:spLocks noGrp="1"/>
          </p:cNvSpPr>
          <p:nvPr>
            <p:ph idx="1"/>
          </p:nvPr>
        </p:nvSpPr>
        <p:spPr>
          <a:xfrm>
            <a:off x="213109" y="1228776"/>
            <a:ext cx="8733677" cy="553842"/>
          </a:xfrm>
        </p:spPr>
        <p:txBody>
          <a:bodyPr>
            <a:normAutofit/>
          </a:bodyPr>
          <a:lstStyle/>
          <a:p>
            <a:pPr marL="0" indent="0" algn="ctr">
              <a:buNone/>
            </a:pPr>
            <a:r>
              <a:rPr lang="en-US" dirty="0"/>
              <a:t>Data Link Layer Troubleshooting</a:t>
            </a:r>
          </a:p>
        </p:txBody>
      </p:sp>
    </p:spTree>
    <p:extLst>
      <p:ext uri="{BB962C8B-B14F-4D97-AF65-F5344CB8AC3E}">
        <p14:creationId xmlns:p14="http://schemas.microsoft.com/office/powerpoint/2010/main" val="183118257"/>
      </p:ext>
    </p:extLst>
  </p:cSld>
  <p:clrMapOvr>
    <a:masterClrMapping/>
  </p:clrMapOvr>
  <p:transition spd="med">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95809" y="2297180"/>
            <a:ext cx="6952381" cy="3390476"/>
          </a:xfrm>
          <a:prstGeom prst="rect">
            <a:avLst/>
          </a:prstGeom>
        </p:spPr>
      </p:pic>
      <p:sp>
        <p:nvSpPr>
          <p:cNvPr id="21505" name="Rectangle 2"/>
          <p:cNvSpPr>
            <a:spLocks noGrp="1" noChangeArrowheads="1"/>
          </p:cNvSpPr>
          <p:nvPr>
            <p:ph type="title"/>
          </p:nvPr>
        </p:nvSpPr>
        <p:spPr>
          <a:xfrm>
            <a:off x="193868" y="394392"/>
            <a:ext cx="8772157" cy="755982"/>
          </a:xfrm>
        </p:spPr>
        <p:txBody>
          <a:bodyPr/>
          <a:lstStyle/>
          <a:p>
            <a:r>
              <a:rPr lang="en-US" sz="1800" dirty="0"/>
              <a:t>Troubleshooting Scenarios</a:t>
            </a:r>
            <a:br>
              <a:rPr lang="en-US" sz="1800" dirty="0"/>
            </a:br>
            <a:r>
              <a:rPr lang="en-US" sz="2400" dirty="0"/>
              <a:t>Symptoms and Causes of Network Troubleshooting</a:t>
            </a:r>
            <a:endParaRPr lang="en-US" dirty="0"/>
          </a:p>
        </p:txBody>
      </p:sp>
      <p:sp>
        <p:nvSpPr>
          <p:cNvPr id="6" name="Content Placeholder 1"/>
          <p:cNvSpPr>
            <a:spLocks noGrp="1"/>
          </p:cNvSpPr>
          <p:nvPr>
            <p:ph idx="1"/>
          </p:nvPr>
        </p:nvSpPr>
        <p:spPr>
          <a:xfrm>
            <a:off x="213109" y="1228776"/>
            <a:ext cx="8733677" cy="553842"/>
          </a:xfrm>
        </p:spPr>
        <p:txBody>
          <a:bodyPr>
            <a:normAutofit/>
          </a:bodyPr>
          <a:lstStyle/>
          <a:p>
            <a:pPr marL="0" indent="0" algn="ctr">
              <a:buNone/>
            </a:pPr>
            <a:r>
              <a:rPr lang="en-US" dirty="0"/>
              <a:t>Network Layer Troubleshooting</a:t>
            </a:r>
          </a:p>
        </p:txBody>
      </p:sp>
    </p:spTree>
    <p:extLst>
      <p:ext uri="{BB962C8B-B14F-4D97-AF65-F5344CB8AC3E}">
        <p14:creationId xmlns:p14="http://schemas.microsoft.com/office/powerpoint/2010/main" val="3525073961"/>
      </p:ext>
    </p:extLst>
  </p:cSld>
  <p:clrMapOvr>
    <a:masterClrMapping/>
  </p:clrMapOvr>
  <p:transition spd="med">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276762" y="2371646"/>
            <a:ext cx="6590476" cy="3352381"/>
          </a:xfrm>
          <a:prstGeom prst="rect">
            <a:avLst/>
          </a:prstGeom>
        </p:spPr>
      </p:pic>
      <p:sp>
        <p:nvSpPr>
          <p:cNvPr id="21505" name="Rectangle 2"/>
          <p:cNvSpPr>
            <a:spLocks noGrp="1" noChangeArrowheads="1"/>
          </p:cNvSpPr>
          <p:nvPr>
            <p:ph type="title"/>
          </p:nvPr>
        </p:nvSpPr>
        <p:spPr>
          <a:xfrm>
            <a:off x="193868" y="394392"/>
            <a:ext cx="8772157" cy="755982"/>
          </a:xfrm>
        </p:spPr>
        <p:txBody>
          <a:bodyPr/>
          <a:lstStyle/>
          <a:p>
            <a:r>
              <a:rPr lang="en-US" sz="1800" dirty="0"/>
              <a:t>Troubleshooting Scenarios</a:t>
            </a:r>
            <a:br>
              <a:rPr lang="en-US" sz="1800" dirty="0"/>
            </a:br>
            <a:r>
              <a:rPr lang="en-US" sz="2400" dirty="0"/>
              <a:t>Symptoms and Causes of Network Troubleshooting</a:t>
            </a:r>
            <a:endParaRPr lang="en-US" dirty="0"/>
          </a:p>
        </p:txBody>
      </p:sp>
      <p:sp>
        <p:nvSpPr>
          <p:cNvPr id="6" name="Content Placeholder 1"/>
          <p:cNvSpPr>
            <a:spLocks noGrp="1"/>
          </p:cNvSpPr>
          <p:nvPr>
            <p:ph idx="1"/>
          </p:nvPr>
        </p:nvSpPr>
        <p:spPr>
          <a:xfrm>
            <a:off x="213109" y="1228776"/>
            <a:ext cx="8733677" cy="553842"/>
          </a:xfrm>
        </p:spPr>
        <p:txBody>
          <a:bodyPr>
            <a:normAutofit/>
          </a:bodyPr>
          <a:lstStyle/>
          <a:p>
            <a:pPr marL="0" indent="0" algn="ctr">
              <a:buNone/>
            </a:pPr>
            <a:r>
              <a:rPr lang="en-US" dirty="0"/>
              <a:t>Transport Layer Troubleshooting</a:t>
            </a:r>
          </a:p>
        </p:txBody>
      </p:sp>
    </p:spTree>
    <p:extLst>
      <p:ext uri="{BB962C8B-B14F-4D97-AF65-F5344CB8AC3E}">
        <p14:creationId xmlns:p14="http://schemas.microsoft.com/office/powerpoint/2010/main" val="1744575782"/>
      </p:ext>
    </p:extLst>
  </p:cSld>
  <p:clrMapOvr>
    <a:masterClrMapping/>
  </p:clrMapOvr>
  <p:transition spd="med">
    <p:wipe dir="r"/>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33"/>
          <p:cNvSpPr txBox="1">
            <a:spLocks noChangeArrowheads="1"/>
          </p:cNvSpPr>
          <p:nvPr/>
        </p:nvSpPr>
        <p:spPr bwMode="white">
          <a:xfrm>
            <a:off x="311148" y="2155592"/>
            <a:ext cx="4189413" cy="1838248"/>
          </a:xfrm>
          <a:prstGeom prst="rect">
            <a:avLst/>
          </a:prstGeom>
          <a:noFill/>
          <a:ln w="9525" algn="ctr">
            <a:noFill/>
            <a:miter lim="800000"/>
            <a:headEnd/>
            <a:tailEnd/>
          </a:ln>
        </p:spPr>
        <p:txBody>
          <a:bodyPr lIns="82124" tIns="41061" rIns="82124" bIns="41061" anchor="ctr"/>
          <a:lstStyle/>
          <a:p>
            <a:pPr algn="l" defTabSz="814388">
              <a:lnSpc>
                <a:spcPct val="90000"/>
              </a:lnSpc>
              <a:defRPr/>
            </a:pPr>
            <a:r>
              <a:rPr lang="en-US" b="0" kern="0" dirty="0">
                <a:solidFill>
                  <a:schemeClr val="bg1"/>
                </a:solidFill>
                <a:latin typeface="+mj-lt"/>
                <a:ea typeface="+mj-ea"/>
                <a:cs typeface="+mj-cs"/>
              </a:rPr>
              <a:t>Connecting Networks</a:t>
            </a:r>
          </a:p>
          <a:p>
            <a:pPr algn="l" defTabSz="814388">
              <a:defRPr/>
            </a:pPr>
            <a:r>
              <a:rPr lang="en-US" b="0" kern="0" dirty="0">
                <a:solidFill>
                  <a:schemeClr val="bg1"/>
                </a:solidFill>
                <a:latin typeface="+mj-lt"/>
                <a:ea typeface="+mj-ea"/>
                <a:cs typeface="+mj-cs"/>
              </a:rPr>
              <a:t>Planning </a:t>
            </a:r>
            <a:r>
              <a:rPr lang="en-US" kern="0" dirty="0">
                <a:solidFill>
                  <a:schemeClr val="bg1"/>
                </a:solidFill>
                <a:latin typeface="+mj-lt"/>
                <a:ea typeface="+mj-ea"/>
                <a:cs typeface="+mj-cs"/>
              </a:rPr>
              <a:t>Guide</a:t>
            </a:r>
          </a:p>
          <a:p>
            <a:pPr algn="l" defTabSz="814388">
              <a:defRPr/>
            </a:pPr>
            <a:r>
              <a:rPr lang="en-US" kern="0" dirty="0">
                <a:solidFill>
                  <a:schemeClr val="bg1"/>
                </a:solidFill>
                <a:latin typeface="+mj-lt"/>
                <a:ea typeface="+mj-ea"/>
                <a:cs typeface="+mj-cs"/>
              </a:rPr>
              <a:t>Chapter 8: Network Troubleshooting</a:t>
            </a:r>
          </a:p>
        </p:txBody>
      </p:sp>
    </p:spTree>
    <p:extLst>
      <p:ext uri="{BB962C8B-B14F-4D97-AF65-F5344CB8AC3E}">
        <p14:creationId xmlns:p14="http://schemas.microsoft.com/office/powerpoint/2010/main" val="3725981340"/>
      </p:ext>
    </p:extLst>
  </p:cSld>
  <p:clrMapOvr>
    <a:masterClrMapping/>
  </p:clrMapOvr>
  <p:transition>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167238" y="1990818"/>
            <a:ext cx="6809524" cy="3800000"/>
          </a:xfrm>
          <a:prstGeom prst="rect">
            <a:avLst/>
          </a:prstGeom>
        </p:spPr>
      </p:pic>
      <p:sp>
        <p:nvSpPr>
          <p:cNvPr id="21505" name="Rectangle 2"/>
          <p:cNvSpPr>
            <a:spLocks noGrp="1" noChangeArrowheads="1"/>
          </p:cNvSpPr>
          <p:nvPr>
            <p:ph type="title"/>
          </p:nvPr>
        </p:nvSpPr>
        <p:spPr>
          <a:xfrm>
            <a:off x="193868" y="394392"/>
            <a:ext cx="8772157" cy="755982"/>
          </a:xfrm>
        </p:spPr>
        <p:txBody>
          <a:bodyPr/>
          <a:lstStyle/>
          <a:p>
            <a:r>
              <a:rPr lang="en-US" sz="1800" dirty="0"/>
              <a:t>Troubleshooting Scenarios</a:t>
            </a:r>
            <a:br>
              <a:rPr lang="en-US" sz="1800" dirty="0"/>
            </a:br>
            <a:r>
              <a:rPr lang="en-US" sz="2400" dirty="0"/>
              <a:t>Symptoms and Causes of Network Troubleshooting</a:t>
            </a:r>
            <a:endParaRPr lang="en-US" dirty="0"/>
          </a:p>
        </p:txBody>
      </p:sp>
      <p:sp>
        <p:nvSpPr>
          <p:cNvPr id="6" name="Content Placeholder 1"/>
          <p:cNvSpPr>
            <a:spLocks noGrp="1"/>
          </p:cNvSpPr>
          <p:nvPr>
            <p:ph idx="1"/>
          </p:nvPr>
        </p:nvSpPr>
        <p:spPr>
          <a:xfrm>
            <a:off x="213109" y="1228776"/>
            <a:ext cx="8733677" cy="553842"/>
          </a:xfrm>
        </p:spPr>
        <p:txBody>
          <a:bodyPr>
            <a:normAutofit/>
          </a:bodyPr>
          <a:lstStyle/>
          <a:p>
            <a:pPr marL="0" indent="0" algn="ctr">
              <a:buNone/>
            </a:pPr>
            <a:r>
              <a:rPr lang="en-US" dirty="0"/>
              <a:t>Application Layer Troubleshooting</a:t>
            </a:r>
          </a:p>
        </p:txBody>
      </p:sp>
    </p:spTree>
    <p:extLst>
      <p:ext uri="{BB962C8B-B14F-4D97-AF65-F5344CB8AC3E}">
        <p14:creationId xmlns:p14="http://schemas.microsoft.com/office/powerpoint/2010/main" val="1761689156"/>
      </p:ext>
    </p:extLst>
  </p:cSld>
  <p:clrMapOvr>
    <a:masterClrMapping/>
  </p:clrMapOvr>
  <p:transition spd="med">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4460735" y="1716965"/>
            <a:ext cx="4565974" cy="3483107"/>
          </a:xfrm>
          <a:prstGeom prst="rect">
            <a:avLst/>
          </a:prstGeom>
        </p:spPr>
      </p:pic>
      <p:sp>
        <p:nvSpPr>
          <p:cNvPr id="21505" name="Rectangle 2"/>
          <p:cNvSpPr>
            <a:spLocks noGrp="1" noChangeArrowheads="1"/>
          </p:cNvSpPr>
          <p:nvPr>
            <p:ph type="title"/>
          </p:nvPr>
        </p:nvSpPr>
        <p:spPr>
          <a:xfrm>
            <a:off x="193868" y="394392"/>
            <a:ext cx="8772157" cy="755982"/>
          </a:xfrm>
        </p:spPr>
        <p:txBody>
          <a:bodyPr/>
          <a:lstStyle/>
          <a:p>
            <a:r>
              <a:rPr lang="en-US" sz="1800" dirty="0"/>
              <a:t>Troubleshooting Scenarios</a:t>
            </a:r>
            <a:br>
              <a:rPr lang="en-US" sz="1800" dirty="0"/>
            </a:br>
            <a:r>
              <a:rPr lang="en-US" dirty="0"/>
              <a:t>Troubleshooting IP Connectivity</a:t>
            </a:r>
            <a:endParaRPr lang="en-US" dirty="0"/>
          </a:p>
        </p:txBody>
      </p:sp>
      <p:sp>
        <p:nvSpPr>
          <p:cNvPr id="6" name="Content Placeholder 1"/>
          <p:cNvSpPr>
            <a:spLocks noGrp="1"/>
          </p:cNvSpPr>
          <p:nvPr>
            <p:ph idx="1"/>
          </p:nvPr>
        </p:nvSpPr>
        <p:spPr>
          <a:xfrm>
            <a:off x="213110" y="1228776"/>
            <a:ext cx="4451254" cy="5338280"/>
          </a:xfrm>
        </p:spPr>
        <p:txBody>
          <a:bodyPr>
            <a:normAutofit fontScale="92500" lnSpcReduction="20000"/>
          </a:bodyPr>
          <a:lstStyle/>
          <a:p>
            <a:r>
              <a:rPr lang="en-US" dirty="0">
                <a:effectLst/>
              </a:rPr>
              <a:t>Common bottom-up troubleshooting steps for end-to-end connectivity:</a:t>
            </a:r>
          </a:p>
          <a:p>
            <a:pPr lvl="1"/>
            <a:r>
              <a:rPr lang="en-US" b="1" dirty="0"/>
              <a:t>Step 1.</a:t>
            </a:r>
            <a:r>
              <a:rPr lang="en-US" dirty="0"/>
              <a:t> Check physical connectivity</a:t>
            </a:r>
          </a:p>
          <a:p>
            <a:pPr lvl="1"/>
            <a:r>
              <a:rPr lang="en-US" b="1" dirty="0"/>
              <a:t>Step 2.</a:t>
            </a:r>
            <a:r>
              <a:rPr lang="en-US" dirty="0"/>
              <a:t> Check for duplex mismatches.</a:t>
            </a:r>
          </a:p>
          <a:p>
            <a:pPr lvl="1"/>
            <a:r>
              <a:rPr lang="en-US" b="1" dirty="0"/>
              <a:t>Step 3.</a:t>
            </a:r>
            <a:r>
              <a:rPr lang="en-US" dirty="0"/>
              <a:t> Check data link and network layer addressing.</a:t>
            </a:r>
          </a:p>
          <a:p>
            <a:pPr lvl="1"/>
            <a:r>
              <a:rPr lang="en-US" b="1" dirty="0"/>
              <a:t>Step 4.</a:t>
            </a:r>
            <a:r>
              <a:rPr lang="en-US" dirty="0"/>
              <a:t> Verify that the default gateway is correct.</a:t>
            </a:r>
          </a:p>
          <a:p>
            <a:pPr lvl="1"/>
            <a:r>
              <a:rPr lang="en-US" b="1" dirty="0"/>
              <a:t>Step 5.</a:t>
            </a:r>
            <a:r>
              <a:rPr lang="en-US" dirty="0"/>
              <a:t> Ensure that devices are determining the correct path from the source to the destination.</a:t>
            </a:r>
          </a:p>
          <a:p>
            <a:pPr lvl="1"/>
            <a:r>
              <a:rPr lang="en-US" b="1" dirty="0"/>
              <a:t>Step 6.</a:t>
            </a:r>
            <a:r>
              <a:rPr lang="en-US" dirty="0"/>
              <a:t> Verify the transport layer is functioning properly. </a:t>
            </a:r>
          </a:p>
          <a:p>
            <a:pPr lvl="1"/>
            <a:r>
              <a:rPr lang="en-US" b="1" dirty="0"/>
              <a:t>Step 7.</a:t>
            </a:r>
            <a:r>
              <a:rPr lang="en-US" dirty="0"/>
              <a:t> Verify that there are no ACLs blocking traffic.</a:t>
            </a:r>
          </a:p>
          <a:p>
            <a:pPr lvl="1"/>
            <a:r>
              <a:rPr lang="en-US" b="1" dirty="0"/>
              <a:t>Step 8.</a:t>
            </a:r>
            <a:r>
              <a:rPr lang="en-US" dirty="0"/>
              <a:t> Ensure that DNS settings are correct. </a:t>
            </a:r>
          </a:p>
        </p:txBody>
      </p:sp>
    </p:spTree>
    <p:extLst>
      <p:ext uri="{BB962C8B-B14F-4D97-AF65-F5344CB8AC3E}">
        <p14:creationId xmlns:p14="http://schemas.microsoft.com/office/powerpoint/2010/main" val="2337053155"/>
      </p:ext>
    </p:extLst>
  </p:cSld>
  <p:clrMapOvr>
    <a:masterClrMapping/>
  </p:clrMapOvr>
  <p:transition spd="med">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05836" y="2263775"/>
            <a:ext cx="4358524" cy="1481138"/>
          </a:xfrm>
        </p:spPr>
        <p:txBody>
          <a:bodyPr/>
          <a:lstStyle/>
          <a:p>
            <a:pPr eaLnBrk="1" hangingPunct="1"/>
            <a:r>
              <a:rPr lang="en-US" sz="2400" dirty="0"/>
              <a:t>8.3 Chapter Summary</a:t>
            </a:r>
          </a:p>
        </p:txBody>
      </p:sp>
    </p:spTree>
    <p:extLst>
      <p:ext uri="{BB962C8B-B14F-4D97-AF65-F5344CB8AC3E}">
        <p14:creationId xmlns:p14="http://schemas.microsoft.com/office/powerpoint/2010/main" val="1761900250"/>
      </p:ext>
    </p:extLst>
  </p:cSld>
  <p:clrMapOvr>
    <a:masterClrMapping/>
  </p:clrMapOvr>
  <p:transition>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t>Chapter Summary</a:t>
            </a:r>
            <a:br>
              <a:rPr lang="en-US" dirty="0"/>
            </a:br>
            <a:r>
              <a:rPr lang="en-US" dirty="0"/>
              <a:t>Summary</a:t>
            </a:r>
          </a:p>
        </p:txBody>
      </p:sp>
      <p:sp>
        <p:nvSpPr>
          <p:cNvPr id="3" name="Content Placeholder 2"/>
          <p:cNvSpPr>
            <a:spLocks noGrp="1"/>
          </p:cNvSpPr>
          <p:nvPr>
            <p:ph idx="1"/>
          </p:nvPr>
        </p:nvSpPr>
        <p:spPr>
          <a:xfrm>
            <a:off x="213109" y="1219200"/>
            <a:ext cx="8733677" cy="5246707"/>
          </a:xfrm>
        </p:spPr>
        <p:txBody>
          <a:bodyPr>
            <a:normAutofit fontScale="77500" lnSpcReduction="20000"/>
          </a:bodyPr>
          <a:lstStyle/>
          <a:p>
            <a:r>
              <a:rPr lang="en-US" dirty="0"/>
              <a:t>For network administrators to be able to monitor and troubleshoot a network, they must have a complete set of accurate and current network documentation, including configuration files, physical and logical topology diagrams, and a baseline performance level.</a:t>
            </a:r>
          </a:p>
          <a:p>
            <a:r>
              <a:rPr lang="en-US" dirty="0"/>
              <a:t>The three major stages to troubleshooting problems are gather symptoms, isolate the problem, then correct the problem. </a:t>
            </a:r>
          </a:p>
          <a:p>
            <a:r>
              <a:rPr lang="en-US" dirty="0"/>
              <a:t>The OSI model or the TCP/IP model can be applied to a network problem. A network administrator can use the bottom-up method, the top-down method, or the divide-and-conquer method. </a:t>
            </a:r>
          </a:p>
          <a:p>
            <a:r>
              <a:rPr lang="en-US" dirty="0"/>
              <a:t>Common software tools that can help with troubleshooting include network management system tools, knowledge bases, baselining tools, host-based protocol analyzers, and Cisco IOS EPC. </a:t>
            </a:r>
          </a:p>
          <a:p>
            <a:r>
              <a:rPr lang="en-US" dirty="0"/>
              <a:t>Hardware troubleshooting tools include a NAM, digital multimeters, cable testers, cable analyzers, and portable network analyzers. Cisco IOS log information can also be used to identify potential problems.</a:t>
            </a:r>
          </a:p>
          <a:p>
            <a:r>
              <a:rPr lang="en-US" dirty="0"/>
              <a:t>There are characteristic physical layer, data link layer, network layer, transport layer, and application layer symptoms and problems of which the network administrator should be aware. The administrator may need to pay particular attention to physical connectivity, default gateways, MAC address tables, NAT, and routing information.</a:t>
            </a:r>
          </a:p>
          <a:p>
            <a:endParaRPr lang="en-US" dirty="0"/>
          </a:p>
        </p:txBody>
      </p:sp>
    </p:spTree>
    <p:extLst>
      <p:ext uri="{BB962C8B-B14F-4D97-AF65-F5344CB8AC3E}">
        <p14:creationId xmlns:p14="http://schemas.microsoft.com/office/powerpoint/2010/main" val="257929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ctr"/>
          <a:lstStyle/>
          <a:p>
            <a:endParaRPr lang="en-US"/>
          </a:p>
        </p:txBody>
      </p:sp>
      <p:pic>
        <p:nvPicPr>
          <p:cNvPr id="121858" name="Picture 3" descr="CNA_largo-onwhit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7036819"/>
      </p:ext>
    </p:extLst>
  </p:cSld>
  <p:clrMapOvr>
    <a:masterClrMapping/>
  </p:clrMapOvr>
  <p:transition spd="med">
    <p:wipe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9" descr="Cisco_WHT_Logo.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619375"/>
            <a:ext cx="24003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spTree>
    <p:extLst>
      <p:ext uri="{BB962C8B-B14F-4D97-AF65-F5344CB8AC3E}">
        <p14:creationId xmlns:p14="http://schemas.microsoft.com/office/powerpoint/2010/main" val="725382621"/>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97150" y="352583"/>
            <a:ext cx="8145462" cy="838200"/>
          </a:xfrm>
        </p:spPr>
        <p:txBody>
          <a:bodyPr/>
          <a:lstStyle/>
          <a:p>
            <a:pPr eaLnBrk="1" hangingPunct="1"/>
            <a:r>
              <a:rPr lang="en-US" dirty="0"/>
              <a:t>Chapter 8: Activities</a:t>
            </a:r>
          </a:p>
        </p:txBody>
      </p:sp>
      <p:sp>
        <p:nvSpPr>
          <p:cNvPr id="6147" name="Rectangle 34"/>
          <p:cNvSpPr>
            <a:spLocks noGrp="1" noChangeArrowheads="1"/>
          </p:cNvSpPr>
          <p:nvPr>
            <p:ph type="body" idx="4294967295"/>
          </p:nvPr>
        </p:nvSpPr>
        <p:spPr>
          <a:xfrm>
            <a:off x="497150" y="1190783"/>
            <a:ext cx="7940675" cy="4605454"/>
          </a:xfrm>
        </p:spPr>
        <p:txBody>
          <a:bodyPr/>
          <a:lstStyle/>
          <a:p>
            <a:pPr marL="0" indent="0" eaLnBrk="1" hangingPunct="1">
              <a:spcBef>
                <a:spcPct val="30000"/>
              </a:spcBef>
              <a:buNone/>
            </a:pPr>
            <a:r>
              <a:rPr lang="en-US" sz="2000" dirty="0"/>
              <a:t>What activities are associated with this chapter?</a:t>
            </a:r>
            <a:endParaRPr lang="en-US" sz="2000" dirty="0">
              <a:solidFill>
                <a:srgbClr val="00B0F0"/>
              </a:solidFill>
            </a:endParaRPr>
          </a:p>
          <a:p>
            <a:pPr marL="0" indent="0" eaLnBrk="1" hangingPunct="1">
              <a:spcBef>
                <a:spcPct val="30000"/>
              </a:spcBef>
              <a:buNone/>
            </a:pPr>
            <a:endParaRPr lang="en-US" sz="2000" dirty="0"/>
          </a:p>
          <a:p>
            <a:pPr marL="119063" indent="0" eaLnBrk="1" hangingPunct="1">
              <a:spcBef>
                <a:spcPct val="30000"/>
              </a:spcBef>
              <a:buNone/>
            </a:pPr>
            <a:endParaRPr lang="en-US" sz="2000" dirty="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2219563419"/>
              </p:ext>
            </p:extLst>
          </p:nvPr>
        </p:nvGraphicFramePr>
        <p:xfrm>
          <a:off x="497150" y="1225663"/>
          <a:ext cx="8308522" cy="4480560"/>
        </p:xfrm>
        <a:graphic>
          <a:graphicData uri="http://schemas.openxmlformats.org/drawingml/2006/table">
            <a:tbl>
              <a:tblPr firstRow="1" bandRow="1">
                <a:tableStyleId>{5C22544A-7EE6-4342-B048-85BDC9FD1C3A}</a:tableStyleId>
              </a:tblPr>
              <a:tblGrid>
                <a:gridCol w="920937">
                  <a:extLst>
                    <a:ext uri="{9D8B030D-6E8A-4147-A177-3AD203B41FA5}">
                      <a16:colId xmlns:a16="http://schemas.microsoft.com/office/drawing/2014/main" val="20000"/>
                    </a:ext>
                  </a:extLst>
                </a:gridCol>
                <a:gridCol w="1189357">
                  <a:extLst>
                    <a:ext uri="{9D8B030D-6E8A-4147-A177-3AD203B41FA5}">
                      <a16:colId xmlns:a16="http://schemas.microsoft.com/office/drawing/2014/main" val="20001"/>
                    </a:ext>
                  </a:extLst>
                </a:gridCol>
                <a:gridCol w="4041931">
                  <a:extLst>
                    <a:ext uri="{9D8B030D-6E8A-4147-A177-3AD203B41FA5}">
                      <a16:colId xmlns:a16="http://schemas.microsoft.com/office/drawing/2014/main" val="20002"/>
                    </a:ext>
                  </a:extLst>
                </a:gridCol>
                <a:gridCol w="2156297">
                  <a:extLst>
                    <a:ext uri="{9D8B030D-6E8A-4147-A177-3AD203B41FA5}">
                      <a16:colId xmlns:a16="http://schemas.microsoft.com/office/drawing/2014/main" val="114867769"/>
                    </a:ext>
                  </a:extLst>
                </a:gridCol>
              </a:tblGrid>
              <a:tr h="365760">
                <a:tc>
                  <a:txBody>
                    <a:bodyPr/>
                    <a:lstStyle/>
                    <a:p>
                      <a:pPr algn="ctr"/>
                      <a:r>
                        <a:rPr lang="en-US" sz="1400" dirty="0"/>
                        <a:t>Page #</a:t>
                      </a:r>
                    </a:p>
                  </a:txBody>
                  <a:tcPr anchor="ctr"/>
                </a:tc>
                <a:tc>
                  <a:txBody>
                    <a:bodyPr/>
                    <a:lstStyle/>
                    <a:p>
                      <a:pPr algn="ctr"/>
                      <a:r>
                        <a:rPr lang="en-US" sz="1400" dirty="0"/>
                        <a:t>Activity Type</a:t>
                      </a:r>
                    </a:p>
                  </a:txBody>
                  <a:tcPr anchor="ctr"/>
                </a:tc>
                <a:tc>
                  <a:txBody>
                    <a:bodyPr/>
                    <a:lstStyle/>
                    <a:p>
                      <a:pPr algn="ctr"/>
                      <a:r>
                        <a:rPr lang="en-US" sz="1400" dirty="0"/>
                        <a:t>Activity Name</a:t>
                      </a:r>
                    </a:p>
                  </a:txBody>
                  <a:tcPr anchor="ctr"/>
                </a:tc>
                <a:tc>
                  <a:txBody>
                    <a:bodyPr/>
                    <a:lstStyle/>
                    <a:p>
                      <a:pPr algn="ctr"/>
                      <a:r>
                        <a:rPr lang="en-US" sz="1400" dirty="0"/>
                        <a:t>Optional?</a:t>
                      </a:r>
                    </a:p>
                  </a:txBody>
                  <a:tcPr anchor="ctr"/>
                </a:tc>
                <a:extLst>
                  <a:ext uri="{0D108BD9-81ED-4DB2-BD59-A6C34878D82A}">
                    <a16:rowId xmlns:a16="http://schemas.microsoft.com/office/drawing/2014/main" val="10000"/>
                  </a:ext>
                </a:extLst>
              </a:tr>
              <a:tr h="304800">
                <a:tc>
                  <a:txBody>
                    <a:bodyPr/>
                    <a:lstStyle/>
                    <a:p>
                      <a:pPr algn="ctr"/>
                      <a:r>
                        <a:rPr lang="en-US" sz="1600" dirty="0">
                          <a:effectLst/>
                          <a:latin typeface="calibri" panose="020F0502020204030204" pitchFamily="34" charset="0"/>
                        </a:rPr>
                        <a:t>8.0.1.2</a:t>
                      </a:r>
                      <a:endParaRPr lang="en-US" sz="1600" b="0" dirty="0">
                        <a:solidFill>
                          <a:schemeClr val="tx1"/>
                        </a:solidFill>
                      </a:endParaRPr>
                    </a:p>
                  </a:txBody>
                  <a:tcPr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600" dirty="0">
                          <a:effectLst/>
                          <a:latin typeface="calibri" panose="020F0502020204030204" pitchFamily="34" charset="0"/>
                        </a:rPr>
                        <a:t>Class Activity</a:t>
                      </a:r>
                    </a:p>
                  </a:txBody>
                  <a:tcPr marL="28575" marR="28575" marT="0" marB="0" anchor="ctr"/>
                </a:tc>
                <a:tc>
                  <a:txBody>
                    <a:bodyPr/>
                    <a:lstStyle/>
                    <a:p>
                      <a:pPr algn="l" rtl="0" fontAlgn="ctr"/>
                      <a:r>
                        <a:rPr lang="en-US" sz="1600" dirty="0">
                          <a:effectLst/>
                          <a:latin typeface="Calibri" panose="020F0502020204030204" pitchFamily="34" charset="0"/>
                          <a:cs typeface="Calibri" panose="020F0502020204030204" pitchFamily="34" charset="0"/>
                        </a:rPr>
                        <a:t>Network Breakdown</a:t>
                      </a:r>
                    </a:p>
                  </a:txBody>
                  <a:tcPr marL="28575" marR="28575" marT="0" marB="0" anchor="ctr"/>
                </a:tc>
                <a:tc>
                  <a:txBody>
                    <a:bodyPr/>
                    <a:lstStyle/>
                    <a:p>
                      <a:pPr marL="0" algn="l" defTabSz="914400" rtl="0" eaLnBrk="1" fontAlgn="ctr" latinLnBrk="0" hangingPunct="1"/>
                      <a:r>
                        <a:rPr lang="en-US" sz="1600" kern="1200" dirty="0">
                          <a:solidFill>
                            <a:schemeClr val="dk1"/>
                          </a:solidFill>
                          <a:effectLst/>
                          <a:latin typeface="Calibri" panose="020F0502020204030204" pitchFamily="34" charset="0"/>
                          <a:ea typeface="+mn-ea"/>
                          <a:cs typeface="Calibri" panose="020F0502020204030204" pitchFamily="34" charset="0"/>
                        </a:rPr>
                        <a:t>Optional</a:t>
                      </a:r>
                    </a:p>
                  </a:txBody>
                  <a:tcPr marL="28575" marR="28575" marT="0" marB="0" anchor="ctr"/>
                </a:tc>
                <a:extLst>
                  <a:ext uri="{0D108BD9-81ED-4DB2-BD59-A6C34878D82A}">
                    <a16:rowId xmlns:a16="http://schemas.microsoft.com/office/drawing/2014/main" val="10001"/>
                  </a:ext>
                </a:extLst>
              </a:tr>
              <a:tr h="304800">
                <a:tc>
                  <a:txBody>
                    <a:bodyPr/>
                    <a:lstStyle/>
                    <a:p>
                      <a:pPr algn="ctr"/>
                      <a:r>
                        <a:rPr lang="en-US" sz="1600" dirty="0">
                          <a:effectLst/>
                          <a:latin typeface="calibri" panose="020F0502020204030204" pitchFamily="34" charset="0"/>
                        </a:rPr>
                        <a:t>8.1.1.6</a:t>
                      </a:r>
                      <a:endParaRPr lang="en-US" sz="1600" b="0" dirty="0">
                        <a:solidFill>
                          <a:schemeClr val="tx1"/>
                        </a:solidFill>
                      </a:endParaRPr>
                    </a:p>
                  </a:txBody>
                  <a:tcPr anchor="ctr"/>
                </a:tc>
                <a:tc>
                  <a:txBody>
                    <a:bodyPr/>
                    <a:lstStyle/>
                    <a:p>
                      <a:pPr algn="ctr" rtl="0" fontAlgn="t"/>
                      <a:r>
                        <a:rPr lang="en-US" sz="1600" dirty="0">
                          <a:effectLst/>
                          <a:latin typeface="calibri" panose="020F0502020204030204" pitchFamily="34" charset="0"/>
                        </a:rPr>
                        <a:t>Activity</a:t>
                      </a:r>
                    </a:p>
                  </a:txBody>
                  <a:tcPr marL="28575" marR="28575" marT="0" marB="0" anchor="ctr"/>
                </a:tc>
                <a:tc>
                  <a:txBody>
                    <a:bodyPr/>
                    <a:lstStyle/>
                    <a:p>
                      <a:pPr algn="l" rtl="0" fontAlgn="ctr"/>
                      <a:r>
                        <a:rPr lang="en-US" sz="1600" dirty="0">
                          <a:effectLst/>
                          <a:latin typeface="Calibri" panose="020F0502020204030204" pitchFamily="34" charset="0"/>
                          <a:cs typeface="Calibri" panose="020F0502020204030204" pitchFamily="34" charset="0"/>
                        </a:rPr>
                        <a:t>Identify Benefits for Establishing a Network Baseline</a:t>
                      </a:r>
                    </a:p>
                  </a:txBody>
                  <a:tcPr marL="28575" marR="28575" marT="0" marB="0" anchor="ctr"/>
                </a:tc>
                <a:tc>
                  <a:txBody>
                    <a:bodyPr/>
                    <a:lstStyle/>
                    <a:p>
                      <a:pPr marL="0" algn="l" defTabSz="914400" rtl="0" eaLnBrk="1" fontAlgn="ctr" latinLnBrk="0" hangingPunct="1"/>
                      <a:r>
                        <a:rPr lang="en-US" sz="1600" kern="1200" dirty="0">
                          <a:solidFill>
                            <a:schemeClr val="dk1"/>
                          </a:solidFill>
                          <a:effectLst/>
                          <a:latin typeface="Calibri" panose="020F0502020204030204" pitchFamily="34" charset="0"/>
                          <a:ea typeface="+mn-ea"/>
                          <a:cs typeface="Calibri" panose="020F0502020204030204" pitchFamily="34" charset="0"/>
                        </a:rPr>
                        <a:t>-</a:t>
                      </a:r>
                    </a:p>
                  </a:txBody>
                  <a:tcPr marL="28575" marR="28575" marT="0" marB="0" anchor="ctr"/>
                </a:tc>
                <a:extLst>
                  <a:ext uri="{0D108BD9-81ED-4DB2-BD59-A6C34878D82A}">
                    <a16:rowId xmlns:a16="http://schemas.microsoft.com/office/drawing/2014/main" val="668453170"/>
                  </a:ext>
                </a:extLst>
              </a:tr>
              <a:tr h="304800">
                <a:tc>
                  <a:txBody>
                    <a:bodyPr/>
                    <a:lstStyle/>
                    <a:p>
                      <a:pPr algn="ctr"/>
                      <a:r>
                        <a:rPr lang="en-US" sz="1600" dirty="0">
                          <a:effectLst/>
                          <a:latin typeface="calibri" panose="020F0502020204030204" pitchFamily="34" charset="0"/>
                        </a:rPr>
                        <a:t>8.1.1.7</a:t>
                      </a:r>
                      <a:endParaRPr lang="en-US" sz="1600" b="0" dirty="0">
                        <a:solidFill>
                          <a:schemeClr val="tx1"/>
                        </a:solidFill>
                      </a:endParaRPr>
                    </a:p>
                  </a:txBody>
                  <a:tcPr anchor="ctr"/>
                </a:tc>
                <a:tc>
                  <a:txBody>
                    <a:bodyPr/>
                    <a:lstStyle/>
                    <a:p>
                      <a:pPr algn="ctr" rtl="0" fontAlgn="t"/>
                      <a:r>
                        <a:rPr lang="en-US" sz="1600" dirty="0">
                          <a:effectLst/>
                          <a:latin typeface="calibri" panose="020F0502020204030204" pitchFamily="34" charset="0"/>
                        </a:rPr>
                        <a:t>Activity</a:t>
                      </a:r>
                      <a:endParaRPr lang="en-US" sz="1600" dirty="0">
                        <a:effectLst/>
                        <a:latin typeface="calibri" panose="020F0502020204030204" pitchFamily="34" charset="0"/>
                      </a:endParaRPr>
                    </a:p>
                  </a:txBody>
                  <a:tcPr marL="28575" marR="28575" marT="0" marB="0" anchor="ctr"/>
                </a:tc>
                <a:tc>
                  <a:txBody>
                    <a:bodyPr/>
                    <a:lstStyle/>
                    <a:p>
                      <a:pPr algn="l" rtl="0" fontAlgn="ctr"/>
                      <a:r>
                        <a:rPr lang="en-US" sz="1600" dirty="0">
                          <a:effectLst/>
                          <a:latin typeface="Calibri" panose="020F0502020204030204" pitchFamily="34" charset="0"/>
                          <a:cs typeface="Calibri" panose="020F0502020204030204" pitchFamily="34" charset="0"/>
                        </a:rPr>
                        <a:t>Identify Commands Used for Measuring Data</a:t>
                      </a:r>
                    </a:p>
                  </a:txBody>
                  <a:tcPr marL="28575" marR="28575" marT="0"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600" kern="1200" dirty="0">
                          <a:solidFill>
                            <a:schemeClr val="dk1"/>
                          </a:solidFill>
                          <a:effectLst/>
                          <a:latin typeface="Calibri" panose="020F0502020204030204" pitchFamily="34" charset="0"/>
                          <a:ea typeface="+mn-ea"/>
                          <a:cs typeface="Calibri" panose="020F0502020204030204" pitchFamily="34" charset="0"/>
                        </a:rPr>
                        <a:t>-</a:t>
                      </a:r>
                    </a:p>
                  </a:txBody>
                  <a:tcPr marL="28575" marR="28575" marT="0" marB="0" anchor="ctr"/>
                </a:tc>
                <a:extLst>
                  <a:ext uri="{0D108BD9-81ED-4DB2-BD59-A6C34878D82A}">
                    <a16:rowId xmlns:a16="http://schemas.microsoft.com/office/drawing/2014/main" val="971977605"/>
                  </a:ext>
                </a:extLst>
              </a:tr>
              <a:tr h="304800">
                <a:tc>
                  <a:txBody>
                    <a:bodyPr/>
                    <a:lstStyle/>
                    <a:p>
                      <a:pPr algn="ctr"/>
                      <a:r>
                        <a:rPr lang="en-US" sz="1600" dirty="0">
                          <a:effectLst/>
                          <a:latin typeface="calibri" panose="020F0502020204030204" pitchFamily="34" charset="0"/>
                        </a:rPr>
                        <a:t>8.1.1.8</a:t>
                      </a:r>
                      <a:endParaRPr lang="en-US" sz="1600" b="0" dirty="0">
                        <a:solidFill>
                          <a:schemeClr val="tx1"/>
                        </a:solidFill>
                        <a:latin typeface="Calibri" panose="020F0502020204030204" pitchFamily="34" charset="0"/>
                      </a:endParaRPr>
                    </a:p>
                  </a:txBody>
                  <a:tcPr anchor="ctr"/>
                </a:tc>
                <a:tc>
                  <a:txBody>
                    <a:bodyPr/>
                    <a:lstStyle/>
                    <a:p>
                      <a:pPr algn="ctr" rtl="0" fontAlgn="t"/>
                      <a:r>
                        <a:rPr lang="en-US" sz="1600" dirty="0">
                          <a:effectLst/>
                          <a:latin typeface="calibri" panose="020F0502020204030204" pitchFamily="34" charset="0"/>
                        </a:rPr>
                        <a:t>Packet Tracer</a:t>
                      </a:r>
                    </a:p>
                  </a:txBody>
                  <a:tcPr marL="28575" marR="28575" marT="0" marB="0" anchor="ctr"/>
                </a:tc>
                <a:tc>
                  <a:txBody>
                    <a:bodyPr/>
                    <a:lstStyle/>
                    <a:p>
                      <a:pPr algn="l" rtl="0" fontAlgn="ctr"/>
                      <a:r>
                        <a:rPr lang="en-US" sz="1600" dirty="0">
                          <a:effectLst/>
                          <a:latin typeface="Calibri" panose="020F0502020204030204" pitchFamily="34" charset="0"/>
                          <a:cs typeface="Calibri" panose="020F0502020204030204" pitchFamily="34" charset="0"/>
                        </a:rPr>
                        <a:t>Troubleshooting Challenge - Documenting the Network</a:t>
                      </a:r>
                    </a:p>
                  </a:txBody>
                  <a:tcPr marL="28575" marR="28575" marT="0" marB="0" anchor="ctr"/>
                </a:tc>
                <a:tc>
                  <a:txBody>
                    <a:bodyPr/>
                    <a:lstStyle/>
                    <a:p>
                      <a:pPr marL="0" algn="l" defTabSz="914400" rtl="0" eaLnBrk="1" fontAlgn="ctr" latinLnBrk="0" hangingPunct="1"/>
                      <a:r>
                        <a:rPr lang="en-US" sz="1600" kern="1200" dirty="0">
                          <a:solidFill>
                            <a:schemeClr val="dk1"/>
                          </a:solidFill>
                          <a:effectLst/>
                          <a:latin typeface="Calibri" panose="020F0502020204030204" pitchFamily="34" charset="0"/>
                          <a:ea typeface="+mn-ea"/>
                          <a:cs typeface="Calibri" panose="020F0502020204030204" pitchFamily="34" charset="0"/>
                        </a:rPr>
                        <a:t>Recommended</a:t>
                      </a:r>
                    </a:p>
                  </a:txBody>
                  <a:tcPr marL="28575" marR="28575" marT="0" marB="0" anchor="ctr"/>
                </a:tc>
                <a:extLst>
                  <a:ext uri="{0D108BD9-81ED-4DB2-BD59-A6C34878D82A}">
                    <a16:rowId xmlns:a16="http://schemas.microsoft.com/office/drawing/2014/main" val="529194427"/>
                  </a:ext>
                </a:extLst>
              </a:tr>
              <a:tr h="304800">
                <a:tc>
                  <a:txBody>
                    <a:bodyPr/>
                    <a:lstStyle/>
                    <a:p>
                      <a:pPr algn="ctr"/>
                      <a:r>
                        <a:rPr lang="en-US" sz="1600" dirty="0">
                          <a:effectLst/>
                          <a:latin typeface="calibri" panose="020F0502020204030204" pitchFamily="34" charset="0"/>
                        </a:rPr>
                        <a:t>8.1.2.4</a:t>
                      </a:r>
                      <a:endParaRPr lang="en-US" sz="1600" b="0" dirty="0">
                        <a:solidFill>
                          <a:schemeClr val="tx1"/>
                        </a:solidFill>
                      </a:endParaRPr>
                    </a:p>
                  </a:txBody>
                  <a:tcPr anchor="ctr"/>
                </a:tc>
                <a:tc>
                  <a:txBody>
                    <a:bodyPr/>
                    <a:lstStyle/>
                    <a:p>
                      <a:pPr algn="ctr" rtl="0" fontAlgn="t"/>
                      <a:r>
                        <a:rPr lang="en-US" sz="1600" dirty="0">
                          <a:effectLst/>
                          <a:latin typeface="calibri" panose="020F0502020204030204" pitchFamily="34" charset="0"/>
                        </a:rPr>
                        <a:t>Activity</a:t>
                      </a:r>
                      <a:endParaRPr lang="en-US" sz="1600" dirty="0">
                        <a:effectLst/>
                        <a:latin typeface="calibri" panose="020F0502020204030204" pitchFamily="34" charset="0"/>
                      </a:endParaRPr>
                    </a:p>
                  </a:txBody>
                  <a:tcPr marL="28575" marR="28575" marT="0" marB="0" anchor="ctr"/>
                </a:tc>
                <a:tc>
                  <a:txBody>
                    <a:bodyPr/>
                    <a:lstStyle/>
                    <a:p>
                      <a:pPr algn="l" rtl="0" fontAlgn="ctr"/>
                      <a:r>
                        <a:rPr lang="en-US" sz="1600" dirty="0">
                          <a:effectLst/>
                          <a:latin typeface="Calibri" panose="020F0502020204030204" pitchFamily="34" charset="0"/>
                          <a:cs typeface="Calibri" panose="020F0502020204030204" pitchFamily="34" charset="0"/>
                        </a:rPr>
                        <a:t>Identify Commands for Gathering Symptoms</a:t>
                      </a:r>
                    </a:p>
                  </a:txBody>
                  <a:tcPr marL="28575" marR="28575" marT="0" marB="0" anchor="ctr"/>
                </a:tc>
                <a:tc>
                  <a:txBody>
                    <a:bodyPr/>
                    <a:lstStyle/>
                    <a:p>
                      <a:pPr marL="0" algn="l" defTabSz="914400" rtl="0" eaLnBrk="1" fontAlgn="ctr" latinLnBrk="0" hangingPunct="1"/>
                      <a:r>
                        <a:rPr lang="en-US" sz="1600" kern="1200" dirty="0">
                          <a:solidFill>
                            <a:schemeClr val="dk1"/>
                          </a:solidFill>
                          <a:effectLst/>
                          <a:latin typeface="Calibri" panose="020F0502020204030204" pitchFamily="34" charset="0"/>
                          <a:ea typeface="+mn-ea"/>
                          <a:cs typeface="Calibri" panose="020F0502020204030204" pitchFamily="34" charset="0"/>
                        </a:rPr>
                        <a:t>-</a:t>
                      </a:r>
                    </a:p>
                  </a:txBody>
                  <a:tcPr marL="28575" marR="28575" marT="0" marB="0" anchor="ctr"/>
                </a:tc>
                <a:extLst>
                  <a:ext uri="{0D108BD9-81ED-4DB2-BD59-A6C34878D82A}">
                    <a16:rowId xmlns:a16="http://schemas.microsoft.com/office/drawing/2014/main" val="807714273"/>
                  </a:ext>
                </a:extLst>
              </a:tr>
              <a:tr h="304800">
                <a:tc>
                  <a:txBody>
                    <a:bodyPr/>
                    <a:lstStyle/>
                    <a:p>
                      <a:pPr algn="ctr"/>
                      <a:r>
                        <a:rPr lang="en-US" sz="1600" dirty="0">
                          <a:effectLst/>
                          <a:latin typeface="calibri" panose="020F0502020204030204" pitchFamily="34" charset="0"/>
                        </a:rPr>
                        <a:t>8.1.3.5</a:t>
                      </a:r>
                      <a:endParaRPr lang="en-US" sz="1600" b="0" dirty="0">
                        <a:solidFill>
                          <a:schemeClr val="tx1"/>
                        </a:solidFill>
                      </a:endParaRPr>
                    </a:p>
                  </a:txBody>
                  <a:tcPr anchor="ctr"/>
                </a:tc>
                <a:tc>
                  <a:txBody>
                    <a:bodyPr/>
                    <a:lstStyle/>
                    <a:p>
                      <a:pPr algn="ctr" rtl="0" fontAlgn="t"/>
                      <a:r>
                        <a:rPr lang="en-US" sz="1600" dirty="0">
                          <a:effectLst/>
                          <a:latin typeface="calibri" panose="020F0502020204030204" pitchFamily="34" charset="0"/>
                        </a:rPr>
                        <a:t>Activity</a:t>
                      </a:r>
                      <a:endParaRPr lang="en-US" sz="1600" dirty="0">
                        <a:effectLst/>
                        <a:latin typeface="calibri" panose="020F0502020204030204" pitchFamily="34" charset="0"/>
                      </a:endParaRPr>
                    </a:p>
                  </a:txBody>
                  <a:tcPr marL="28575" marR="28575" marT="0" marB="0" anchor="ctr"/>
                </a:tc>
                <a:tc>
                  <a:txBody>
                    <a:bodyPr/>
                    <a:lstStyle/>
                    <a:p>
                      <a:pPr algn="l" rtl="0" fontAlgn="ctr"/>
                      <a:r>
                        <a:rPr lang="en-US" sz="1600" dirty="0">
                          <a:effectLst/>
                          <a:latin typeface="Calibri" panose="020F0502020204030204" pitchFamily="34" charset="0"/>
                          <a:cs typeface="Calibri" panose="020F0502020204030204" pitchFamily="34" charset="0"/>
                        </a:rPr>
                        <a:t>Troubleshooting Methods</a:t>
                      </a:r>
                    </a:p>
                  </a:txBody>
                  <a:tcPr marL="28575" marR="28575" marT="0" marB="0" anchor="ctr"/>
                </a:tc>
                <a:tc>
                  <a:txBody>
                    <a:bodyPr/>
                    <a:lstStyle/>
                    <a:p>
                      <a:pPr marL="0" algn="l" defTabSz="914400" rtl="0" eaLnBrk="1" fontAlgn="ctr" latinLnBrk="0" hangingPunct="1"/>
                      <a:r>
                        <a:rPr lang="en-US" sz="1600" kern="1200" dirty="0">
                          <a:solidFill>
                            <a:schemeClr val="dk1"/>
                          </a:solidFill>
                          <a:effectLst/>
                          <a:latin typeface="Calibri" panose="020F0502020204030204" pitchFamily="34" charset="0"/>
                          <a:ea typeface="+mn-ea"/>
                          <a:cs typeface="Calibri" panose="020F0502020204030204" pitchFamily="34" charset="0"/>
                        </a:rPr>
                        <a:t>-</a:t>
                      </a:r>
                    </a:p>
                  </a:txBody>
                  <a:tcPr marL="28575" marR="28575" marT="0" marB="0" anchor="ctr"/>
                </a:tc>
                <a:extLst>
                  <a:ext uri="{0D108BD9-81ED-4DB2-BD59-A6C34878D82A}">
                    <a16:rowId xmlns:a16="http://schemas.microsoft.com/office/drawing/2014/main" val="4235253131"/>
                  </a:ext>
                </a:extLst>
              </a:tr>
              <a:tr h="304800">
                <a:tc>
                  <a:txBody>
                    <a:bodyPr/>
                    <a:lstStyle/>
                    <a:p>
                      <a:pPr algn="ctr"/>
                      <a:r>
                        <a:rPr lang="en-US" sz="1600" dirty="0">
                          <a:effectLst/>
                          <a:latin typeface="calibri" panose="020F0502020204030204" pitchFamily="34" charset="0"/>
                        </a:rPr>
                        <a:t>8.2.1.5</a:t>
                      </a:r>
                      <a:endParaRPr lang="en-US" sz="1600" b="0" dirty="0">
                        <a:solidFill>
                          <a:schemeClr val="tx1"/>
                        </a:solidFill>
                      </a:endParaRPr>
                    </a:p>
                  </a:txBody>
                  <a:tcPr anchor="ctr"/>
                </a:tc>
                <a:tc>
                  <a:txBody>
                    <a:bodyPr/>
                    <a:lstStyle/>
                    <a:p>
                      <a:pPr algn="ctr" rtl="0" fontAlgn="t"/>
                      <a:r>
                        <a:rPr lang="en-US" sz="1600" dirty="0">
                          <a:effectLst/>
                          <a:latin typeface="calibri" panose="020F0502020204030204" pitchFamily="34" charset="0"/>
                        </a:rPr>
                        <a:t>Lab</a:t>
                      </a:r>
                    </a:p>
                  </a:txBody>
                  <a:tcPr marL="28575" marR="28575" marT="0" marB="0" anchor="ctr"/>
                </a:tc>
                <a:tc>
                  <a:txBody>
                    <a:bodyPr/>
                    <a:lstStyle/>
                    <a:p>
                      <a:pPr algn="l" rtl="0" fontAlgn="t"/>
                      <a:r>
                        <a:rPr lang="en-US" sz="1600" dirty="0">
                          <a:effectLst/>
                          <a:latin typeface="Calibri" panose="020F0502020204030204" pitchFamily="34" charset="0"/>
                          <a:cs typeface="Calibri" panose="020F0502020204030204" pitchFamily="34" charset="0"/>
                        </a:rPr>
                        <a:t>Configure IP SLA ICMP Echo</a:t>
                      </a:r>
                    </a:p>
                  </a:txBody>
                  <a:tcPr marL="28575" marR="28575" marT="0" marB="0" anchor="ctr"/>
                </a:tc>
                <a:tc>
                  <a:txBody>
                    <a:bodyPr/>
                    <a:lstStyle/>
                    <a:p>
                      <a:pPr marL="0" algn="l" defTabSz="914400" rtl="0" eaLnBrk="1" fontAlgn="ctr" latinLnBrk="0" hangingPunct="1"/>
                      <a:r>
                        <a:rPr lang="en-US" sz="1600" kern="1200" dirty="0">
                          <a:solidFill>
                            <a:schemeClr val="dk1"/>
                          </a:solidFill>
                          <a:effectLst/>
                          <a:latin typeface="Calibri" panose="020F0502020204030204" pitchFamily="34" charset="0"/>
                          <a:ea typeface="+mn-ea"/>
                          <a:cs typeface="Calibri" panose="020F0502020204030204" pitchFamily="34" charset="0"/>
                        </a:rPr>
                        <a:t>Recommended</a:t>
                      </a:r>
                    </a:p>
                  </a:txBody>
                  <a:tcPr marL="28575" marR="28575" marT="0" marB="0" anchor="ctr"/>
                </a:tc>
                <a:extLst>
                  <a:ext uri="{0D108BD9-81ED-4DB2-BD59-A6C34878D82A}">
                    <a16:rowId xmlns:a16="http://schemas.microsoft.com/office/drawing/2014/main" val="2616693321"/>
                  </a:ext>
                </a:extLst>
              </a:tr>
              <a:tr h="304800">
                <a:tc>
                  <a:txBody>
                    <a:bodyPr/>
                    <a:lstStyle/>
                    <a:p>
                      <a:pPr algn="ctr"/>
                      <a:r>
                        <a:rPr lang="en-US" sz="1600" dirty="0">
                          <a:effectLst/>
                          <a:latin typeface="calibri" panose="020F0502020204030204" pitchFamily="34" charset="0"/>
                        </a:rPr>
                        <a:t>8.2.2.5</a:t>
                      </a:r>
                      <a:endParaRPr lang="en-US" sz="1600" b="0" dirty="0">
                        <a:solidFill>
                          <a:schemeClr val="tx1"/>
                        </a:solidFill>
                      </a:endParaRPr>
                    </a:p>
                  </a:txBody>
                  <a:tcPr anchor="ctr"/>
                </a:tc>
                <a:tc>
                  <a:txBody>
                    <a:bodyPr/>
                    <a:lstStyle/>
                    <a:p>
                      <a:pPr algn="ctr" rtl="0" fontAlgn="t"/>
                      <a:r>
                        <a:rPr lang="en-US" sz="1600" dirty="0">
                          <a:effectLst/>
                          <a:latin typeface="calibri" panose="020F0502020204030204" pitchFamily="34" charset="0"/>
                        </a:rPr>
                        <a:t>Activity</a:t>
                      </a:r>
                      <a:endParaRPr lang="en-US" sz="1600" dirty="0">
                        <a:effectLst/>
                        <a:latin typeface="calibri" panose="020F0502020204030204" pitchFamily="34" charset="0"/>
                      </a:endParaRPr>
                    </a:p>
                  </a:txBody>
                  <a:tcPr marL="28575" marR="28575" marT="0" marB="0" anchor="ctr"/>
                </a:tc>
                <a:tc>
                  <a:txBody>
                    <a:bodyPr/>
                    <a:lstStyle/>
                    <a:p>
                      <a:pPr algn="l" rtl="0" fontAlgn="ctr"/>
                      <a:r>
                        <a:rPr lang="en-US" sz="1600" dirty="0">
                          <a:effectLst/>
                          <a:latin typeface="Calibri" panose="020F0502020204030204" pitchFamily="34" charset="0"/>
                          <a:cs typeface="Calibri" panose="020F0502020204030204" pitchFamily="34" charset="0"/>
                        </a:rPr>
                        <a:t>Identify </a:t>
                      </a:r>
                      <a:r>
                        <a:rPr lang="en-US" sz="1600">
                          <a:effectLst/>
                          <a:latin typeface="Calibri" panose="020F0502020204030204" pitchFamily="34" charset="0"/>
                          <a:cs typeface="Calibri" panose="020F0502020204030204" pitchFamily="34" charset="0"/>
                        </a:rPr>
                        <a:t>Common Troubleshooting Tools</a:t>
                      </a:r>
                      <a:endParaRPr lang="en-US" sz="1600" dirty="0">
                        <a:effectLst/>
                        <a:latin typeface="Calibri" panose="020F0502020204030204" pitchFamily="34" charset="0"/>
                        <a:cs typeface="Calibri" panose="020F0502020204030204" pitchFamily="34" charset="0"/>
                      </a:endParaRPr>
                    </a:p>
                  </a:txBody>
                  <a:tcPr marL="28575" marR="28575" marT="0" marB="0" anchor="ctr"/>
                </a:tc>
                <a:tc>
                  <a:txBody>
                    <a:bodyPr/>
                    <a:lstStyle/>
                    <a:p>
                      <a:pPr marL="0" algn="l" defTabSz="914400" rtl="0" eaLnBrk="1" fontAlgn="ctr" latinLnBrk="0" hangingPunct="1"/>
                      <a:r>
                        <a:rPr lang="en-US" sz="1600" kern="1200" dirty="0">
                          <a:solidFill>
                            <a:schemeClr val="dk1"/>
                          </a:solidFill>
                          <a:effectLst/>
                          <a:latin typeface="Calibri" panose="020F0502020204030204" pitchFamily="34" charset="0"/>
                          <a:ea typeface="+mn-ea"/>
                          <a:cs typeface="Calibri" panose="020F0502020204030204" pitchFamily="34" charset="0"/>
                        </a:rPr>
                        <a:t>-</a:t>
                      </a:r>
                    </a:p>
                  </a:txBody>
                  <a:tcPr marL="28575" marR="28575" marT="0" marB="0" anchor="ctr"/>
                </a:tc>
                <a:extLst>
                  <a:ext uri="{0D108BD9-81ED-4DB2-BD59-A6C34878D82A}">
                    <a16:rowId xmlns:a16="http://schemas.microsoft.com/office/drawing/2014/main" val="4203257340"/>
                  </a:ext>
                </a:extLst>
              </a:tr>
              <a:tr h="304800">
                <a:tc>
                  <a:txBody>
                    <a:bodyPr/>
                    <a:lstStyle/>
                    <a:p>
                      <a:pPr marL="0" algn="ctr" defTabSz="914400" rtl="0" eaLnBrk="1" latinLnBrk="0" hangingPunct="1"/>
                      <a:r>
                        <a:rPr lang="en-US" sz="1600" kern="1200" dirty="0">
                          <a:solidFill>
                            <a:schemeClr val="dk1"/>
                          </a:solidFill>
                          <a:effectLst/>
                          <a:latin typeface="calibri" panose="020F0502020204030204" pitchFamily="34" charset="0"/>
                          <a:ea typeface="+mn-ea"/>
                          <a:cs typeface="+mn-cs"/>
                        </a:rPr>
                        <a:t>8.2.3.7</a:t>
                      </a:r>
                    </a:p>
                  </a:txBody>
                  <a:tcPr anchor="ctr"/>
                </a:tc>
                <a:tc>
                  <a:txBody>
                    <a:bodyPr/>
                    <a:lstStyle/>
                    <a:p>
                      <a:pPr algn="ctr" rtl="0" fontAlgn="t"/>
                      <a:r>
                        <a:rPr lang="en-US" sz="1600" dirty="0">
                          <a:effectLst/>
                          <a:latin typeface="calibri" panose="020F0502020204030204" pitchFamily="34" charset="0"/>
                        </a:rPr>
                        <a:t>Activity</a:t>
                      </a:r>
                      <a:endParaRPr lang="en-US" sz="1600" dirty="0">
                        <a:effectLst/>
                        <a:latin typeface="calibri" panose="020F0502020204030204" pitchFamily="34" charset="0"/>
                      </a:endParaRPr>
                    </a:p>
                  </a:txBody>
                  <a:tcPr marL="28575" marR="28575" marT="0" marB="0" anchor="ctr"/>
                </a:tc>
                <a:tc>
                  <a:txBody>
                    <a:bodyPr/>
                    <a:lstStyle/>
                    <a:p>
                      <a:pPr algn="l" rtl="0" fontAlgn="ctr"/>
                      <a:r>
                        <a:rPr lang="en-US" sz="1600" dirty="0">
                          <a:effectLst/>
                          <a:latin typeface="Calibri" panose="020F0502020204030204" pitchFamily="34" charset="0"/>
                          <a:cs typeface="Calibri" panose="020F0502020204030204" pitchFamily="34" charset="0"/>
                        </a:rPr>
                        <a:t>Identify the OSI Layer Associated with a Network Issue</a:t>
                      </a:r>
                    </a:p>
                  </a:txBody>
                  <a:tcPr marL="28575" marR="28575" marT="0" marB="0" anchor="ctr"/>
                </a:tc>
                <a:tc>
                  <a:txBody>
                    <a:bodyPr/>
                    <a:lstStyle/>
                    <a:p>
                      <a:pPr marL="0" algn="l" defTabSz="914400" rtl="0" eaLnBrk="1" fontAlgn="ctr" latinLnBrk="0" hangingPunct="1"/>
                      <a:r>
                        <a:rPr lang="en-US" sz="1600" kern="1200" dirty="0">
                          <a:solidFill>
                            <a:schemeClr val="dk1"/>
                          </a:solidFill>
                          <a:effectLst/>
                          <a:latin typeface="Calibri" panose="020F0502020204030204" pitchFamily="34" charset="0"/>
                          <a:ea typeface="+mn-ea"/>
                          <a:cs typeface="Calibri" panose="020F0502020204030204" pitchFamily="34" charset="0"/>
                        </a:rPr>
                        <a:t>-</a:t>
                      </a:r>
                    </a:p>
                  </a:txBody>
                  <a:tcPr marL="28575" marR="28575" marT="0" marB="0" anchor="ctr"/>
                </a:tc>
                <a:extLst>
                  <a:ext uri="{0D108BD9-81ED-4DB2-BD59-A6C34878D82A}">
                    <a16:rowId xmlns:a16="http://schemas.microsoft.com/office/drawing/2014/main" val="4271397235"/>
                  </a:ext>
                </a:extLst>
              </a:tr>
              <a:tr h="304800">
                <a:tc>
                  <a:txBody>
                    <a:bodyPr/>
                    <a:lstStyle/>
                    <a:p>
                      <a:pPr marL="0" algn="ctr" defTabSz="914400" rtl="0" eaLnBrk="1" latinLnBrk="0" hangingPunct="1"/>
                      <a:r>
                        <a:rPr lang="en-US" sz="1600" kern="1200" dirty="0">
                          <a:solidFill>
                            <a:schemeClr val="dk1"/>
                          </a:solidFill>
                          <a:effectLst/>
                          <a:latin typeface="calibri" panose="020F0502020204030204" pitchFamily="34" charset="0"/>
                          <a:ea typeface="+mn-ea"/>
                          <a:cs typeface="+mn-cs"/>
                        </a:rPr>
                        <a:t>8.2.4.11</a:t>
                      </a:r>
                    </a:p>
                  </a:txBody>
                  <a:tcPr anchor="ctr"/>
                </a:tc>
                <a:tc>
                  <a:txBody>
                    <a:bodyPr/>
                    <a:lstStyle/>
                    <a:p>
                      <a:pPr algn="ctr" rtl="0" fontAlgn="t"/>
                      <a:r>
                        <a:rPr lang="en-US" sz="1600" dirty="0">
                          <a:effectLst/>
                          <a:latin typeface="calibri" panose="020F0502020204030204" pitchFamily="34" charset="0"/>
                        </a:rPr>
                        <a:t>Activity</a:t>
                      </a:r>
                      <a:endParaRPr lang="en-US" sz="1600" dirty="0">
                        <a:effectLst/>
                        <a:latin typeface="calibri" panose="020F0502020204030204" pitchFamily="34" charset="0"/>
                      </a:endParaRPr>
                    </a:p>
                  </a:txBody>
                  <a:tcPr marL="28575" marR="28575" marT="0" marB="0" anchor="ctr"/>
                </a:tc>
                <a:tc>
                  <a:txBody>
                    <a:bodyPr/>
                    <a:lstStyle/>
                    <a:p>
                      <a:pPr algn="l" rtl="0" fontAlgn="ctr"/>
                      <a:r>
                        <a:rPr lang="en-US" sz="1600" dirty="0">
                          <a:effectLst/>
                          <a:latin typeface="Calibri" panose="020F0502020204030204" pitchFamily="34" charset="0"/>
                          <a:cs typeface="Calibri" panose="020F0502020204030204" pitchFamily="34" charset="0"/>
                        </a:rPr>
                        <a:t>Identify Commands to Troubleshooting a Network Issue</a:t>
                      </a:r>
                    </a:p>
                  </a:txBody>
                  <a:tcPr marL="28575" marR="28575" marT="0" marB="0" anchor="ctr"/>
                </a:tc>
                <a:tc>
                  <a:txBody>
                    <a:bodyPr/>
                    <a:lstStyle/>
                    <a:p>
                      <a:pPr marL="0" algn="l" defTabSz="914400" rtl="0" eaLnBrk="1" fontAlgn="ctr" latinLnBrk="0" hangingPunct="1"/>
                      <a:r>
                        <a:rPr lang="en-US" sz="1600" kern="1200" dirty="0">
                          <a:solidFill>
                            <a:schemeClr val="dk1"/>
                          </a:solidFill>
                          <a:effectLst/>
                          <a:latin typeface="Calibri" panose="020F0502020204030204" pitchFamily="34" charset="0"/>
                          <a:ea typeface="+mn-ea"/>
                          <a:cs typeface="Calibri" panose="020F0502020204030204" pitchFamily="34" charset="0"/>
                        </a:rPr>
                        <a:t>-</a:t>
                      </a:r>
                    </a:p>
                  </a:txBody>
                  <a:tcPr marL="28575" marR="28575" marT="0" marB="0" anchor="ctr"/>
                </a:tc>
                <a:extLst>
                  <a:ext uri="{0D108BD9-81ED-4DB2-BD59-A6C34878D82A}">
                    <a16:rowId xmlns:a16="http://schemas.microsoft.com/office/drawing/2014/main" val="2816259855"/>
                  </a:ext>
                </a:extLst>
              </a:tr>
            </a:tbl>
          </a:graphicData>
        </a:graphic>
      </p:graphicFrame>
      <p:sp>
        <p:nvSpPr>
          <p:cNvPr id="5" name="Rectangle 4"/>
          <p:cNvSpPr/>
          <p:nvPr/>
        </p:nvSpPr>
        <p:spPr>
          <a:xfrm>
            <a:off x="394756" y="6292805"/>
            <a:ext cx="8145462" cy="341632"/>
          </a:xfrm>
          <a:prstGeom prst="rect">
            <a:avLst/>
          </a:prstGeom>
        </p:spPr>
        <p:txBody>
          <a:bodyPr wrap="square">
            <a:spAutoFit/>
          </a:bodyPr>
          <a:lstStyle/>
          <a:p>
            <a:pPr marL="0" indent="0" algn="l" eaLnBrk="1" hangingPunct="1">
              <a:spcBef>
                <a:spcPct val="30000"/>
              </a:spcBef>
              <a:buNone/>
            </a:pPr>
            <a:r>
              <a:rPr lang="en-US" sz="1800" dirty="0"/>
              <a:t>The password used in the Packet Tracer activities in this chapter is: PT_ccna5</a:t>
            </a:r>
            <a:endParaRPr lang="en-US" sz="1800" dirty="0">
              <a:solidFill>
                <a:srgbClr val="00B0F0"/>
              </a:solidFill>
            </a:endParaRPr>
          </a:p>
        </p:txBody>
      </p:sp>
    </p:spTree>
    <p:extLst>
      <p:ext uri="{BB962C8B-B14F-4D97-AF65-F5344CB8AC3E}">
        <p14:creationId xmlns:p14="http://schemas.microsoft.com/office/powerpoint/2010/main" val="936120122"/>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97150" y="352583"/>
            <a:ext cx="8145462" cy="838200"/>
          </a:xfrm>
        </p:spPr>
        <p:txBody>
          <a:bodyPr/>
          <a:lstStyle/>
          <a:p>
            <a:pPr eaLnBrk="1" hangingPunct="1"/>
            <a:r>
              <a:rPr lang="en-US" dirty="0"/>
              <a:t>Chapter 8: Activities</a:t>
            </a:r>
          </a:p>
        </p:txBody>
      </p:sp>
      <p:sp>
        <p:nvSpPr>
          <p:cNvPr id="6147" name="Rectangle 34"/>
          <p:cNvSpPr>
            <a:spLocks noGrp="1" noChangeArrowheads="1"/>
          </p:cNvSpPr>
          <p:nvPr>
            <p:ph type="body" idx="4294967295"/>
          </p:nvPr>
        </p:nvSpPr>
        <p:spPr>
          <a:xfrm>
            <a:off x="497150" y="1190783"/>
            <a:ext cx="7940675" cy="4605454"/>
          </a:xfrm>
        </p:spPr>
        <p:txBody>
          <a:bodyPr/>
          <a:lstStyle/>
          <a:p>
            <a:pPr marL="0" indent="0" eaLnBrk="1" hangingPunct="1">
              <a:spcBef>
                <a:spcPct val="30000"/>
              </a:spcBef>
              <a:buNone/>
            </a:pPr>
            <a:r>
              <a:rPr lang="en-US" sz="2000" dirty="0"/>
              <a:t>What activities are associated with this chapter?</a:t>
            </a:r>
            <a:endParaRPr lang="en-US" sz="2000" dirty="0">
              <a:solidFill>
                <a:srgbClr val="00B0F0"/>
              </a:solidFill>
            </a:endParaRPr>
          </a:p>
          <a:p>
            <a:pPr marL="0" indent="0" eaLnBrk="1" hangingPunct="1">
              <a:spcBef>
                <a:spcPct val="30000"/>
              </a:spcBef>
              <a:buNone/>
            </a:pPr>
            <a:endParaRPr lang="en-US" sz="2000" dirty="0"/>
          </a:p>
          <a:p>
            <a:pPr marL="119063" indent="0" eaLnBrk="1" hangingPunct="1">
              <a:spcBef>
                <a:spcPct val="30000"/>
              </a:spcBef>
              <a:buNone/>
            </a:pPr>
            <a:endParaRPr lang="en-US" sz="2000" dirty="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2028340022"/>
              </p:ext>
            </p:extLst>
          </p:nvPr>
        </p:nvGraphicFramePr>
        <p:xfrm>
          <a:off x="497150" y="1225663"/>
          <a:ext cx="8308522" cy="2682240"/>
        </p:xfrm>
        <a:graphic>
          <a:graphicData uri="http://schemas.openxmlformats.org/drawingml/2006/table">
            <a:tbl>
              <a:tblPr firstRow="1" bandRow="1">
                <a:tableStyleId>{5C22544A-7EE6-4342-B048-85BDC9FD1C3A}</a:tableStyleId>
              </a:tblPr>
              <a:tblGrid>
                <a:gridCol w="920937">
                  <a:extLst>
                    <a:ext uri="{9D8B030D-6E8A-4147-A177-3AD203B41FA5}">
                      <a16:colId xmlns:a16="http://schemas.microsoft.com/office/drawing/2014/main" val="20000"/>
                    </a:ext>
                  </a:extLst>
                </a:gridCol>
                <a:gridCol w="1189357">
                  <a:extLst>
                    <a:ext uri="{9D8B030D-6E8A-4147-A177-3AD203B41FA5}">
                      <a16:colId xmlns:a16="http://schemas.microsoft.com/office/drawing/2014/main" val="20001"/>
                    </a:ext>
                  </a:extLst>
                </a:gridCol>
                <a:gridCol w="4041931">
                  <a:extLst>
                    <a:ext uri="{9D8B030D-6E8A-4147-A177-3AD203B41FA5}">
                      <a16:colId xmlns:a16="http://schemas.microsoft.com/office/drawing/2014/main" val="20002"/>
                    </a:ext>
                  </a:extLst>
                </a:gridCol>
                <a:gridCol w="2156297">
                  <a:extLst>
                    <a:ext uri="{9D8B030D-6E8A-4147-A177-3AD203B41FA5}">
                      <a16:colId xmlns:a16="http://schemas.microsoft.com/office/drawing/2014/main" val="114867769"/>
                    </a:ext>
                  </a:extLst>
                </a:gridCol>
              </a:tblGrid>
              <a:tr h="365760">
                <a:tc>
                  <a:txBody>
                    <a:bodyPr/>
                    <a:lstStyle/>
                    <a:p>
                      <a:pPr algn="ctr"/>
                      <a:r>
                        <a:rPr lang="en-US" sz="1400" dirty="0"/>
                        <a:t>Page #</a:t>
                      </a:r>
                    </a:p>
                  </a:txBody>
                  <a:tcPr anchor="ctr"/>
                </a:tc>
                <a:tc>
                  <a:txBody>
                    <a:bodyPr/>
                    <a:lstStyle/>
                    <a:p>
                      <a:pPr algn="ctr"/>
                      <a:r>
                        <a:rPr lang="en-US" sz="1400" dirty="0"/>
                        <a:t>Activity Type</a:t>
                      </a:r>
                    </a:p>
                  </a:txBody>
                  <a:tcPr anchor="ctr"/>
                </a:tc>
                <a:tc>
                  <a:txBody>
                    <a:bodyPr/>
                    <a:lstStyle/>
                    <a:p>
                      <a:pPr algn="ctr"/>
                      <a:r>
                        <a:rPr lang="en-US" sz="1400" dirty="0"/>
                        <a:t>Activity Name</a:t>
                      </a:r>
                    </a:p>
                  </a:txBody>
                  <a:tcPr anchor="ctr"/>
                </a:tc>
                <a:tc>
                  <a:txBody>
                    <a:bodyPr/>
                    <a:lstStyle/>
                    <a:p>
                      <a:pPr algn="ctr"/>
                      <a:r>
                        <a:rPr lang="en-US" sz="1400" dirty="0"/>
                        <a:t>Optional?</a:t>
                      </a:r>
                    </a:p>
                  </a:txBody>
                  <a:tcPr anchor="ctr"/>
                </a:tc>
                <a:extLst>
                  <a:ext uri="{0D108BD9-81ED-4DB2-BD59-A6C34878D82A}">
                    <a16:rowId xmlns:a16="http://schemas.microsoft.com/office/drawing/2014/main" val="10000"/>
                  </a:ext>
                </a:extLst>
              </a:tr>
              <a:tr h="304800">
                <a:tc>
                  <a:txBody>
                    <a:bodyPr/>
                    <a:lstStyle/>
                    <a:p>
                      <a:pPr marL="0" algn="ctr" defTabSz="914400" rtl="0" eaLnBrk="1" latinLnBrk="0" hangingPunct="1"/>
                      <a:r>
                        <a:rPr lang="en-US" sz="1600" kern="1200" dirty="0">
                          <a:solidFill>
                            <a:schemeClr val="dk1"/>
                          </a:solidFill>
                          <a:effectLst/>
                          <a:latin typeface="calibri" panose="020F0502020204030204" pitchFamily="34" charset="0"/>
                          <a:ea typeface="+mn-ea"/>
                          <a:cs typeface="+mn-cs"/>
                        </a:rPr>
                        <a:t>8.2.4.12</a:t>
                      </a:r>
                    </a:p>
                  </a:txBody>
                  <a:tcPr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600" dirty="0">
                          <a:effectLst/>
                          <a:latin typeface="calibri" panose="020F0502020204030204" pitchFamily="34" charset="0"/>
                        </a:rPr>
                        <a:t>Packet Tracer</a:t>
                      </a:r>
                    </a:p>
                  </a:txBody>
                  <a:tcPr marL="28575" marR="28575" marT="0" marB="0" anchor="ctr"/>
                </a:tc>
                <a:tc>
                  <a:txBody>
                    <a:bodyPr/>
                    <a:lstStyle/>
                    <a:p>
                      <a:pPr algn="l" rtl="0" fontAlgn="ctr"/>
                      <a:r>
                        <a:rPr lang="en-US" sz="1600" dirty="0">
                          <a:effectLst/>
                          <a:latin typeface="Calibri" panose="020F0502020204030204" pitchFamily="34" charset="0"/>
                          <a:cs typeface="Calibri" panose="020F0502020204030204" pitchFamily="34" charset="0"/>
                        </a:rPr>
                        <a:t>Troubleshooting Enterprise Networks 1</a:t>
                      </a:r>
                    </a:p>
                  </a:txBody>
                  <a:tcPr marL="28575" marR="28575" marT="0" marB="0" anchor="ctr"/>
                </a:tc>
                <a:tc>
                  <a:txBody>
                    <a:bodyPr/>
                    <a:lstStyle/>
                    <a:p>
                      <a:pPr marL="0" algn="l" defTabSz="914400" rtl="0" eaLnBrk="1" fontAlgn="ctr" latinLnBrk="0" hangingPunct="1"/>
                      <a:r>
                        <a:rPr lang="en-US" sz="1600" kern="1200" dirty="0">
                          <a:solidFill>
                            <a:schemeClr val="dk1"/>
                          </a:solidFill>
                          <a:effectLst/>
                          <a:latin typeface="Calibri" panose="020F0502020204030204" pitchFamily="34" charset="0"/>
                          <a:ea typeface="+mn-ea"/>
                          <a:cs typeface="Calibri" panose="020F0502020204030204" pitchFamily="34" charset="0"/>
                        </a:rPr>
                        <a:t>Optional</a:t>
                      </a:r>
                    </a:p>
                  </a:txBody>
                  <a:tcPr marL="28575" marR="28575" marT="0" marB="0" anchor="ctr"/>
                </a:tc>
                <a:extLst>
                  <a:ext uri="{0D108BD9-81ED-4DB2-BD59-A6C34878D82A}">
                    <a16:rowId xmlns:a16="http://schemas.microsoft.com/office/drawing/2014/main" val="799096331"/>
                  </a:ext>
                </a:extLst>
              </a:tr>
              <a:tr h="304800">
                <a:tc>
                  <a:txBody>
                    <a:bodyPr/>
                    <a:lstStyle/>
                    <a:p>
                      <a:pPr marL="0" algn="ctr" defTabSz="914400" rtl="0" eaLnBrk="1" latinLnBrk="0" hangingPunct="1"/>
                      <a:r>
                        <a:rPr lang="en-US" sz="1600" kern="1200" dirty="0">
                          <a:solidFill>
                            <a:schemeClr val="dk1"/>
                          </a:solidFill>
                          <a:effectLst/>
                          <a:latin typeface="calibri" panose="020F0502020204030204" pitchFamily="34" charset="0"/>
                          <a:ea typeface="+mn-ea"/>
                          <a:cs typeface="+mn-cs"/>
                        </a:rPr>
                        <a:t>8.2.4.13</a:t>
                      </a:r>
                    </a:p>
                  </a:txBody>
                  <a:tcPr anchor="ctr"/>
                </a:tc>
                <a:tc>
                  <a:txBody>
                    <a:bodyPr/>
                    <a:lstStyle/>
                    <a:p>
                      <a:pPr algn="ctr" rtl="0" fontAlgn="t"/>
                      <a:r>
                        <a:rPr lang="en-US" sz="1600" dirty="0">
                          <a:effectLst/>
                          <a:latin typeface="calibri" panose="020F0502020204030204" pitchFamily="34" charset="0"/>
                        </a:rPr>
                        <a:t>Packet Tracer</a:t>
                      </a:r>
                      <a:endParaRPr lang="en-US" sz="1600" dirty="0">
                        <a:effectLst/>
                        <a:latin typeface="calibri" panose="020F0502020204030204" pitchFamily="34" charset="0"/>
                      </a:endParaRPr>
                    </a:p>
                  </a:txBody>
                  <a:tcPr marL="28575" marR="28575" marT="0" marB="0" anchor="ctr"/>
                </a:tc>
                <a:tc>
                  <a:txBody>
                    <a:bodyPr/>
                    <a:lstStyle/>
                    <a:p>
                      <a:pPr algn="l" rtl="0" fontAlgn="ctr"/>
                      <a:r>
                        <a:rPr lang="en-US" sz="1600" dirty="0">
                          <a:effectLst/>
                          <a:latin typeface="Calibri" panose="020F0502020204030204" pitchFamily="34" charset="0"/>
                          <a:cs typeface="Calibri" panose="020F0502020204030204" pitchFamily="34" charset="0"/>
                        </a:rPr>
                        <a:t>Troubleshooting Enterprise Networks 2</a:t>
                      </a:r>
                    </a:p>
                  </a:txBody>
                  <a:tcPr marL="28575" marR="28575" marT="0" marB="0" anchor="ctr"/>
                </a:tc>
                <a:tc>
                  <a:txBody>
                    <a:bodyPr/>
                    <a:lstStyle/>
                    <a:p>
                      <a:pPr marL="0" algn="l" defTabSz="914400" rtl="0" eaLnBrk="1" fontAlgn="ctr" latinLnBrk="0" hangingPunct="1"/>
                      <a:r>
                        <a:rPr lang="en-US" sz="1600" kern="1200" dirty="0">
                          <a:solidFill>
                            <a:schemeClr val="dk1"/>
                          </a:solidFill>
                          <a:effectLst/>
                          <a:latin typeface="Calibri" panose="020F0502020204030204" pitchFamily="34" charset="0"/>
                          <a:ea typeface="+mn-ea"/>
                          <a:cs typeface="Calibri" panose="020F0502020204030204" pitchFamily="34" charset="0"/>
                        </a:rPr>
                        <a:t>Optional</a:t>
                      </a:r>
                    </a:p>
                  </a:txBody>
                  <a:tcPr marL="28575" marR="28575" marT="0" marB="0" anchor="ctr"/>
                </a:tc>
                <a:extLst>
                  <a:ext uri="{0D108BD9-81ED-4DB2-BD59-A6C34878D82A}">
                    <a16:rowId xmlns:a16="http://schemas.microsoft.com/office/drawing/2014/main" val="1497166992"/>
                  </a:ext>
                </a:extLst>
              </a:tr>
              <a:tr h="304800">
                <a:tc>
                  <a:txBody>
                    <a:bodyPr/>
                    <a:lstStyle/>
                    <a:p>
                      <a:pPr marL="0" algn="ctr" defTabSz="914400" rtl="0" eaLnBrk="1" latinLnBrk="0" hangingPunct="1"/>
                      <a:r>
                        <a:rPr lang="en-US" sz="1600" kern="1200" dirty="0">
                          <a:solidFill>
                            <a:schemeClr val="dk1"/>
                          </a:solidFill>
                          <a:effectLst/>
                          <a:latin typeface="calibri" panose="020F0502020204030204" pitchFamily="34" charset="0"/>
                          <a:ea typeface="+mn-ea"/>
                          <a:cs typeface="+mn-cs"/>
                        </a:rPr>
                        <a:t>8.2.4.14</a:t>
                      </a:r>
                    </a:p>
                  </a:txBody>
                  <a:tcPr anchor="ctr"/>
                </a:tc>
                <a:tc>
                  <a:txBody>
                    <a:bodyPr/>
                    <a:lstStyle/>
                    <a:p>
                      <a:pPr algn="ctr" rtl="0" fontAlgn="t"/>
                      <a:r>
                        <a:rPr lang="en-US" sz="1600" dirty="0">
                          <a:effectLst/>
                          <a:latin typeface="calibri" panose="020F0502020204030204" pitchFamily="34" charset="0"/>
                        </a:rPr>
                        <a:t>Packet Tracer</a:t>
                      </a:r>
                      <a:endParaRPr lang="en-US" sz="1600" dirty="0">
                        <a:effectLst/>
                        <a:latin typeface="calibri" panose="020F0502020204030204" pitchFamily="34" charset="0"/>
                      </a:endParaRPr>
                    </a:p>
                  </a:txBody>
                  <a:tcPr marL="28575" marR="28575" marT="0" marB="0" anchor="ctr"/>
                </a:tc>
                <a:tc>
                  <a:txBody>
                    <a:bodyPr/>
                    <a:lstStyle/>
                    <a:p>
                      <a:pPr algn="l" rtl="0" fontAlgn="ctr"/>
                      <a:r>
                        <a:rPr lang="en-US" sz="1600" dirty="0">
                          <a:effectLst/>
                          <a:latin typeface="Calibri" panose="020F0502020204030204" pitchFamily="34" charset="0"/>
                          <a:cs typeface="Calibri" panose="020F0502020204030204" pitchFamily="34" charset="0"/>
                        </a:rPr>
                        <a:t>Troubleshooting Enterprise Networks 3</a:t>
                      </a:r>
                    </a:p>
                  </a:txBody>
                  <a:tcPr marL="28575" marR="28575" marT="0" marB="0" anchor="ctr"/>
                </a:tc>
                <a:tc>
                  <a:txBody>
                    <a:bodyPr/>
                    <a:lstStyle/>
                    <a:p>
                      <a:pPr marL="0" algn="l" defTabSz="914400" rtl="0" eaLnBrk="1" fontAlgn="ctr" latinLnBrk="0" hangingPunct="1"/>
                      <a:r>
                        <a:rPr lang="en-US" sz="1600" kern="1200" dirty="0">
                          <a:solidFill>
                            <a:schemeClr val="dk1"/>
                          </a:solidFill>
                          <a:effectLst/>
                          <a:latin typeface="Calibri" panose="020F0502020204030204" pitchFamily="34" charset="0"/>
                          <a:ea typeface="+mn-ea"/>
                          <a:cs typeface="Calibri" panose="020F0502020204030204" pitchFamily="34" charset="0"/>
                        </a:rPr>
                        <a:t>Optional</a:t>
                      </a:r>
                    </a:p>
                  </a:txBody>
                  <a:tcPr marL="28575" marR="28575" marT="0" marB="0" anchor="ctr"/>
                </a:tc>
                <a:extLst>
                  <a:ext uri="{0D108BD9-81ED-4DB2-BD59-A6C34878D82A}">
                    <a16:rowId xmlns:a16="http://schemas.microsoft.com/office/drawing/2014/main" val="3456678949"/>
                  </a:ext>
                </a:extLst>
              </a:tr>
              <a:tr h="304800">
                <a:tc>
                  <a:txBody>
                    <a:bodyPr/>
                    <a:lstStyle/>
                    <a:p>
                      <a:pPr marL="0" algn="ctr" defTabSz="914400" rtl="0" eaLnBrk="1" latinLnBrk="0" hangingPunct="1"/>
                      <a:r>
                        <a:rPr lang="en-US" sz="1600" kern="1200" dirty="0">
                          <a:solidFill>
                            <a:schemeClr val="dk1"/>
                          </a:solidFill>
                          <a:effectLst/>
                          <a:latin typeface="calibri" panose="020F0502020204030204" pitchFamily="34" charset="0"/>
                          <a:ea typeface="+mn-ea"/>
                          <a:cs typeface="+mn-cs"/>
                        </a:rPr>
                        <a:t>8.2.4.15</a:t>
                      </a:r>
                    </a:p>
                  </a:txBody>
                  <a:tcPr anchor="ctr"/>
                </a:tc>
                <a:tc>
                  <a:txBody>
                    <a:bodyPr/>
                    <a:lstStyle/>
                    <a:p>
                      <a:pPr algn="ctr" rtl="0" fontAlgn="t"/>
                      <a:r>
                        <a:rPr lang="en-US" sz="1600" dirty="0">
                          <a:effectLst/>
                          <a:latin typeface="calibri" panose="020F0502020204030204" pitchFamily="34" charset="0"/>
                        </a:rPr>
                        <a:t>Packet Tracer</a:t>
                      </a:r>
                      <a:endParaRPr lang="en-US" sz="1600" dirty="0">
                        <a:effectLst/>
                        <a:latin typeface="calibri" panose="020F0502020204030204" pitchFamily="34" charset="0"/>
                      </a:endParaRPr>
                    </a:p>
                  </a:txBody>
                  <a:tcPr marL="28575" marR="28575" marT="0" marB="0" anchor="ctr"/>
                </a:tc>
                <a:tc>
                  <a:txBody>
                    <a:bodyPr/>
                    <a:lstStyle/>
                    <a:p>
                      <a:pPr algn="l" rtl="0" fontAlgn="ctr"/>
                      <a:r>
                        <a:rPr lang="en-US" sz="1600" dirty="0">
                          <a:effectLst/>
                          <a:latin typeface="Calibri" panose="020F0502020204030204" pitchFamily="34" charset="0"/>
                          <a:cs typeface="Calibri" panose="020F0502020204030204" pitchFamily="34" charset="0"/>
                        </a:rPr>
                        <a:t>Troubleshooting Challenge - Using Documentation to Solve Issues</a:t>
                      </a:r>
                    </a:p>
                  </a:txBody>
                  <a:tcPr marL="28575" marR="28575" marT="0" marB="0" anchor="ctr"/>
                </a:tc>
                <a:tc>
                  <a:txBody>
                    <a:bodyPr/>
                    <a:lstStyle/>
                    <a:p>
                      <a:pPr marL="0" algn="l" defTabSz="914400" rtl="0" eaLnBrk="1" fontAlgn="ctr" latinLnBrk="0" hangingPunct="1"/>
                      <a:r>
                        <a:rPr lang="en-US" sz="1600" kern="1200" dirty="0">
                          <a:solidFill>
                            <a:schemeClr val="dk1"/>
                          </a:solidFill>
                          <a:effectLst/>
                          <a:latin typeface="Calibri" panose="020F0502020204030204" pitchFamily="34" charset="0"/>
                          <a:ea typeface="+mn-ea"/>
                          <a:cs typeface="Calibri" panose="020F0502020204030204" pitchFamily="34" charset="0"/>
                        </a:rPr>
                        <a:t>Recommended</a:t>
                      </a:r>
                    </a:p>
                  </a:txBody>
                  <a:tcPr marL="28575" marR="28575" marT="0" marB="0" anchor="ctr"/>
                </a:tc>
                <a:extLst>
                  <a:ext uri="{0D108BD9-81ED-4DB2-BD59-A6C34878D82A}">
                    <a16:rowId xmlns:a16="http://schemas.microsoft.com/office/drawing/2014/main" val="3960742654"/>
                  </a:ext>
                </a:extLst>
              </a:tr>
              <a:tr h="304800">
                <a:tc>
                  <a:txBody>
                    <a:bodyPr/>
                    <a:lstStyle/>
                    <a:p>
                      <a:pPr marL="0" algn="ctr" defTabSz="914400" rtl="0" eaLnBrk="1" latinLnBrk="0" hangingPunct="1"/>
                      <a:r>
                        <a:rPr lang="en-US" sz="1600" kern="1200" dirty="0">
                          <a:solidFill>
                            <a:schemeClr val="dk1"/>
                          </a:solidFill>
                          <a:effectLst/>
                          <a:latin typeface="calibri" panose="020F0502020204030204" pitchFamily="34" charset="0"/>
                          <a:ea typeface="+mn-ea"/>
                          <a:cs typeface="+mn-cs"/>
                        </a:rPr>
                        <a:t>8.3.1.1</a:t>
                      </a:r>
                    </a:p>
                  </a:txBody>
                  <a:tcPr anchor="ctr"/>
                </a:tc>
                <a:tc>
                  <a:txBody>
                    <a:bodyPr/>
                    <a:lstStyle/>
                    <a:p>
                      <a:pPr algn="ctr" rtl="0" fontAlgn="t"/>
                      <a:r>
                        <a:rPr lang="en-US" sz="1600" dirty="0">
                          <a:effectLst/>
                          <a:latin typeface="calibri" panose="020F0502020204030204" pitchFamily="34" charset="0"/>
                        </a:rPr>
                        <a:t>Class Activity</a:t>
                      </a:r>
                    </a:p>
                  </a:txBody>
                  <a:tcPr marL="28575" marR="28575" marT="0" marB="0" anchor="ctr"/>
                </a:tc>
                <a:tc>
                  <a:txBody>
                    <a:bodyPr/>
                    <a:lstStyle/>
                    <a:p>
                      <a:pPr algn="l" rtl="0" fontAlgn="ctr"/>
                      <a:r>
                        <a:rPr lang="en-US" sz="1600" dirty="0">
                          <a:effectLst/>
                          <a:latin typeface="Calibri" panose="020F0502020204030204" pitchFamily="34" charset="0"/>
                          <a:cs typeface="Calibri" panose="020F0502020204030204" pitchFamily="34" charset="0"/>
                        </a:rPr>
                        <a:t>Documentation Development</a:t>
                      </a:r>
                    </a:p>
                  </a:txBody>
                  <a:tcPr marL="28575" marR="28575" marT="0" marB="0" anchor="ctr"/>
                </a:tc>
                <a:tc>
                  <a:txBody>
                    <a:bodyPr/>
                    <a:lstStyle/>
                    <a:p>
                      <a:pPr marL="0" algn="l" defTabSz="914400" rtl="0" eaLnBrk="1" fontAlgn="ctr" latinLnBrk="0" hangingPunct="1"/>
                      <a:r>
                        <a:rPr lang="en-US" sz="1600" kern="1200" dirty="0">
                          <a:solidFill>
                            <a:schemeClr val="dk1"/>
                          </a:solidFill>
                          <a:effectLst/>
                          <a:latin typeface="Calibri" panose="020F0502020204030204" pitchFamily="34" charset="0"/>
                          <a:ea typeface="+mn-ea"/>
                          <a:cs typeface="Calibri" panose="020F0502020204030204" pitchFamily="34" charset="0"/>
                        </a:rPr>
                        <a:t>Optional</a:t>
                      </a:r>
                    </a:p>
                  </a:txBody>
                  <a:tcPr marL="28575" marR="28575" marT="0" marB="0" anchor="ctr"/>
                </a:tc>
                <a:extLst>
                  <a:ext uri="{0D108BD9-81ED-4DB2-BD59-A6C34878D82A}">
                    <a16:rowId xmlns:a16="http://schemas.microsoft.com/office/drawing/2014/main" val="1688173188"/>
                  </a:ext>
                </a:extLst>
              </a:tr>
              <a:tr h="304800">
                <a:tc>
                  <a:txBody>
                    <a:bodyPr/>
                    <a:lstStyle/>
                    <a:p>
                      <a:pPr marL="0" algn="ctr" defTabSz="914400" rtl="0" eaLnBrk="1" latinLnBrk="0" hangingPunct="1"/>
                      <a:r>
                        <a:rPr lang="en-US" sz="1600" kern="1200" dirty="0">
                          <a:solidFill>
                            <a:schemeClr val="dk1"/>
                          </a:solidFill>
                          <a:effectLst/>
                          <a:latin typeface="calibri" panose="020F0502020204030204" pitchFamily="34" charset="0"/>
                          <a:ea typeface="+mn-ea"/>
                          <a:cs typeface="+mn-cs"/>
                        </a:rPr>
                        <a:t>8.3.1.2</a:t>
                      </a:r>
                    </a:p>
                  </a:txBody>
                  <a:tcPr anchor="ctr"/>
                </a:tc>
                <a:tc>
                  <a:txBody>
                    <a:bodyPr/>
                    <a:lstStyle/>
                    <a:p>
                      <a:pPr algn="ctr" rtl="0" fontAlgn="t"/>
                      <a:r>
                        <a:rPr lang="en-US" sz="1600" dirty="0">
                          <a:effectLst/>
                          <a:latin typeface="calibri" panose="020F0502020204030204" pitchFamily="34" charset="0"/>
                        </a:rPr>
                        <a:t>Packet Tracer</a:t>
                      </a:r>
                      <a:endParaRPr lang="en-US" sz="1600" dirty="0">
                        <a:effectLst/>
                        <a:latin typeface="calibri" panose="020F0502020204030204" pitchFamily="34" charset="0"/>
                      </a:endParaRPr>
                    </a:p>
                  </a:txBody>
                  <a:tcPr marL="28575" marR="28575" marT="0" marB="0" anchor="ctr"/>
                </a:tc>
                <a:tc>
                  <a:txBody>
                    <a:bodyPr/>
                    <a:lstStyle/>
                    <a:p>
                      <a:pPr algn="l" rtl="0" fontAlgn="ctr"/>
                      <a:r>
                        <a:rPr lang="sv-SE" sz="1600" dirty="0">
                          <a:effectLst/>
                          <a:latin typeface="Calibri" panose="020F0502020204030204" pitchFamily="34" charset="0"/>
                          <a:cs typeface="Calibri" panose="020F0502020204030204" pitchFamily="34" charset="0"/>
                        </a:rPr>
                        <a:t>CCNA Skills Integration Challenge</a:t>
                      </a:r>
                    </a:p>
                  </a:txBody>
                  <a:tcPr marL="28575" marR="28575" marT="0" marB="0" anchor="ctr"/>
                </a:tc>
                <a:tc>
                  <a:txBody>
                    <a:bodyPr/>
                    <a:lstStyle/>
                    <a:p>
                      <a:pPr marL="0" algn="l" defTabSz="914400" rtl="0" eaLnBrk="1" fontAlgn="ctr" latinLnBrk="0" hangingPunct="1"/>
                      <a:r>
                        <a:rPr lang="en-US" sz="1600" kern="1200" dirty="0">
                          <a:solidFill>
                            <a:schemeClr val="dk1"/>
                          </a:solidFill>
                          <a:effectLst/>
                          <a:latin typeface="Calibri" panose="020F0502020204030204" pitchFamily="34" charset="0"/>
                          <a:ea typeface="+mn-ea"/>
                          <a:cs typeface="Calibri" panose="020F0502020204030204" pitchFamily="34" charset="0"/>
                        </a:rPr>
                        <a:t>Recommended</a:t>
                      </a:r>
                    </a:p>
                  </a:txBody>
                  <a:tcPr marL="28575" marR="28575" marT="0" marB="0" anchor="ctr"/>
                </a:tc>
                <a:extLst>
                  <a:ext uri="{0D108BD9-81ED-4DB2-BD59-A6C34878D82A}">
                    <a16:rowId xmlns:a16="http://schemas.microsoft.com/office/drawing/2014/main" val="3529370348"/>
                  </a:ext>
                </a:extLst>
              </a:tr>
            </a:tbl>
          </a:graphicData>
        </a:graphic>
      </p:graphicFrame>
      <p:sp>
        <p:nvSpPr>
          <p:cNvPr id="5" name="Rectangle 4"/>
          <p:cNvSpPr/>
          <p:nvPr/>
        </p:nvSpPr>
        <p:spPr>
          <a:xfrm>
            <a:off x="394756" y="6292805"/>
            <a:ext cx="8145462" cy="341632"/>
          </a:xfrm>
          <a:prstGeom prst="rect">
            <a:avLst/>
          </a:prstGeom>
        </p:spPr>
        <p:txBody>
          <a:bodyPr wrap="square">
            <a:spAutoFit/>
          </a:bodyPr>
          <a:lstStyle/>
          <a:p>
            <a:pPr marL="0" indent="0" algn="l" eaLnBrk="1" hangingPunct="1">
              <a:spcBef>
                <a:spcPct val="30000"/>
              </a:spcBef>
              <a:buNone/>
            </a:pPr>
            <a:r>
              <a:rPr lang="en-US" sz="1800" dirty="0"/>
              <a:t>The password used in the Packet Tracer activities in this chapter is: PT_ccna5</a:t>
            </a:r>
            <a:endParaRPr lang="en-US" sz="1800" dirty="0">
              <a:solidFill>
                <a:srgbClr val="00B0F0"/>
              </a:solidFill>
            </a:endParaRPr>
          </a:p>
        </p:txBody>
      </p:sp>
    </p:spTree>
    <p:extLst>
      <p:ext uri="{BB962C8B-B14F-4D97-AF65-F5344CB8AC3E}">
        <p14:creationId xmlns:p14="http://schemas.microsoft.com/office/powerpoint/2010/main" val="921303669"/>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idx="4294967295"/>
          </p:nvPr>
        </p:nvSpPr>
        <p:spPr>
          <a:xfrm>
            <a:off x="543719" y="334297"/>
            <a:ext cx="8145462" cy="838200"/>
          </a:xfrm>
        </p:spPr>
        <p:txBody>
          <a:bodyPr/>
          <a:lstStyle/>
          <a:p>
            <a:pPr eaLnBrk="1" hangingPunct="1"/>
            <a:r>
              <a:rPr lang="en-US" dirty="0"/>
              <a:t>Chapter 8: Assessment</a:t>
            </a:r>
          </a:p>
        </p:txBody>
      </p:sp>
      <p:sp>
        <p:nvSpPr>
          <p:cNvPr id="7171" name="Rectangle 34"/>
          <p:cNvSpPr>
            <a:spLocks noGrp="1" noChangeArrowheads="1"/>
          </p:cNvSpPr>
          <p:nvPr>
            <p:ph type="body" idx="4294967295"/>
          </p:nvPr>
        </p:nvSpPr>
        <p:spPr>
          <a:xfrm>
            <a:off x="543719" y="1289050"/>
            <a:ext cx="7940675" cy="3571875"/>
          </a:xfrm>
        </p:spPr>
        <p:txBody>
          <a:bodyPr/>
          <a:lstStyle/>
          <a:p>
            <a:pPr eaLnBrk="1" hangingPunct="1">
              <a:spcBef>
                <a:spcPct val="30000"/>
              </a:spcBef>
            </a:pPr>
            <a:r>
              <a:rPr lang="en-US" sz="2000" dirty="0"/>
              <a:t>Students should complete Chapter 8, “Assessment” after completing Chapter 8.</a:t>
            </a:r>
          </a:p>
          <a:p>
            <a:pPr eaLnBrk="1" hangingPunct="1">
              <a:spcBef>
                <a:spcPct val="30000"/>
              </a:spcBef>
            </a:pPr>
            <a:r>
              <a:rPr lang="en-US" sz="2000" dirty="0"/>
              <a:t>Quizzes and Interactive Activities can be used to informally assess student progress.</a:t>
            </a:r>
          </a:p>
        </p:txBody>
      </p:sp>
    </p:spTree>
    <p:extLst>
      <p:ext uri="{BB962C8B-B14F-4D97-AF65-F5344CB8AC3E}">
        <p14:creationId xmlns:p14="http://schemas.microsoft.com/office/powerpoint/2010/main" val="3303044919"/>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en-US" dirty="0"/>
              <a:t>Chapter 8: Best Practices</a:t>
            </a:r>
          </a:p>
        </p:txBody>
      </p:sp>
      <p:sp>
        <p:nvSpPr>
          <p:cNvPr id="11266" name="Rectangle 34"/>
          <p:cNvSpPr>
            <a:spLocks noGrp="1" noChangeArrowheads="1"/>
          </p:cNvSpPr>
          <p:nvPr>
            <p:ph idx="1"/>
          </p:nvPr>
        </p:nvSpPr>
        <p:spPr/>
        <p:txBody>
          <a:bodyPr>
            <a:normAutofit/>
          </a:bodyPr>
          <a:lstStyle/>
          <a:p>
            <a:pPr marL="119063" indent="0" eaLnBrk="1" hangingPunct="1">
              <a:lnSpc>
                <a:spcPct val="85000"/>
              </a:lnSpc>
              <a:spcBef>
                <a:spcPct val="30000"/>
              </a:spcBef>
              <a:buNone/>
            </a:pPr>
            <a:r>
              <a:rPr lang="en-US" dirty="0"/>
              <a:t>Prior to teaching Chapter 8, the instructor should:</a:t>
            </a:r>
          </a:p>
          <a:p>
            <a:pPr marL="411163" indent="-292100" eaLnBrk="1" hangingPunct="1">
              <a:lnSpc>
                <a:spcPct val="85000"/>
              </a:lnSpc>
              <a:spcBef>
                <a:spcPct val="30000"/>
              </a:spcBef>
            </a:pPr>
            <a:r>
              <a:rPr lang="en-US" dirty="0"/>
              <a:t>Complete Chapter 8 Assessment.</a:t>
            </a:r>
          </a:p>
          <a:p>
            <a:pPr marL="411163" indent="-292100" eaLnBrk="1" hangingPunct="1">
              <a:lnSpc>
                <a:spcPct val="85000"/>
              </a:lnSpc>
              <a:spcBef>
                <a:spcPct val="30000"/>
              </a:spcBef>
            </a:pPr>
            <a:r>
              <a:rPr lang="en-US" dirty="0"/>
              <a:t>This chapter has many troubleshooting activities that the student should complete. Some are listed as optional. However, if any of your students are planning to take the CCNA exam, they should complete all the activities.</a:t>
            </a:r>
          </a:p>
          <a:p>
            <a:pPr marL="411163" indent="-292100" eaLnBrk="1" hangingPunct="1">
              <a:lnSpc>
                <a:spcPct val="85000"/>
              </a:lnSpc>
              <a:spcBef>
                <a:spcPct val="30000"/>
              </a:spcBef>
            </a:pPr>
            <a:r>
              <a:rPr lang="en-US" dirty="0"/>
              <a:t>Review the Network Evolution chapter.</a:t>
            </a:r>
          </a:p>
          <a:p>
            <a:endParaRPr lang="en-US" dirty="0"/>
          </a:p>
        </p:txBody>
      </p:sp>
    </p:spTree>
    <p:extLst>
      <p:ext uri="{BB962C8B-B14F-4D97-AF65-F5344CB8AC3E}">
        <p14:creationId xmlns:p14="http://schemas.microsoft.com/office/powerpoint/2010/main" val="1904020934"/>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Rectangle 33"/>
          <p:cNvSpPr>
            <a:spLocks noGrp="1" noChangeArrowheads="1"/>
          </p:cNvSpPr>
          <p:nvPr>
            <p:ph type="title" idx="4294967295"/>
          </p:nvPr>
        </p:nvSpPr>
        <p:spPr>
          <a:xfrm>
            <a:off x="488489" y="349347"/>
            <a:ext cx="8145462" cy="842815"/>
          </a:xfrm>
        </p:spPr>
        <p:txBody>
          <a:bodyPr/>
          <a:lstStyle/>
          <a:p>
            <a:pPr eaLnBrk="1" hangingPunct="1"/>
            <a:r>
              <a:rPr lang="en-US" dirty="0"/>
              <a:t>Chapter 8: Additional Help</a:t>
            </a:r>
          </a:p>
        </p:txBody>
      </p:sp>
      <p:sp>
        <p:nvSpPr>
          <p:cNvPr id="20483" name="Rectangle 34"/>
          <p:cNvSpPr>
            <a:spLocks noGrp="1" noChangeArrowheads="1"/>
          </p:cNvSpPr>
          <p:nvPr>
            <p:ph type="body" idx="4294967295"/>
          </p:nvPr>
        </p:nvSpPr>
        <p:spPr>
          <a:xfrm>
            <a:off x="488489" y="1406013"/>
            <a:ext cx="7940675" cy="3739025"/>
          </a:xfrm>
        </p:spPr>
        <p:txBody>
          <a:bodyPr/>
          <a:lstStyle/>
          <a:p>
            <a:pPr eaLnBrk="1" hangingPunct="1">
              <a:lnSpc>
                <a:spcPct val="85000"/>
              </a:lnSpc>
              <a:spcBef>
                <a:spcPct val="30000"/>
              </a:spcBef>
              <a:defRPr/>
            </a:pPr>
            <a:r>
              <a:rPr lang="en-US" sz="2000" dirty="0"/>
              <a:t>For additional help with teaching strategies, including lesson plans, analogies for difficult concepts, and discussion topics, visit the CCNA Community at </a:t>
            </a:r>
            <a:r>
              <a:rPr lang="en-US" sz="2000" dirty="0">
                <a:hlinkClick r:id="rId3"/>
              </a:rPr>
              <a:t>community.netacad.net</a:t>
            </a:r>
            <a:r>
              <a:rPr lang="en-US" sz="2000" dirty="0"/>
              <a:t>.</a:t>
            </a:r>
          </a:p>
          <a:p>
            <a:pPr eaLnBrk="1" hangingPunct="1">
              <a:lnSpc>
                <a:spcPct val="85000"/>
              </a:lnSpc>
              <a:spcBef>
                <a:spcPct val="30000"/>
              </a:spcBef>
              <a:defRPr/>
            </a:pPr>
            <a:r>
              <a:rPr lang="en-US" sz="2000" dirty="0"/>
              <a:t>If you have lesson plans or resources that you would like to share, upload them to the CCNA Community in order to help other instructors.</a:t>
            </a:r>
          </a:p>
        </p:txBody>
      </p:sp>
    </p:spTree>
    <p:extLst>
      <p:ext uri="{BB962C8B-B14F-4D97-AF65-F5344CB8AC3E}">
        <p14:creationId xmlns:p14="http://schemas.microsoft.com/office/powerpoint/2010/main" val="1402589301"/>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pic>
        <p:nvPicPr>
          <p:cNvPr id="14339" name="Picture 100" descr="CNA_largo-onwhit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9297878"/>
      </p:ext>
    </p:extLst>
  </p:cSld>
  <p:clrMapOvr>
    <a:masterClrMapping/>
  </p:clrMapOvr>
  <p:transition>
    <p:wipe dir="r"/>
  </p:transition>
</p:sld>
</file>

<file path=ppt/theme/theme1.xml><?xml version="1.0" encoding="utf-8"?>
<a:theme xmlns:a="http://schemas.openxmlformats.org/drawingml/2006/main" name="PPT-TMPLT-WHT_C">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nstructor_Supplemental_Material_Template.pptx" id="{3198E07C-115F-418B-A9A8-BF9053302A35}" vid="{198B02FE-59AF-4313-B2FA-B9A3F3C1E378}"/>
    </a:ext>
  </a:extLst>
</a:theme>
</file>

<file path=ppt/theme/theme2.xml><?xml version="1.0" encoding="utf-8"?>
<a:theme xmlns:a="http://schemas.openxmlformats.org/drawingml/2006/main" name="NetAcad-4F_PPT-WHT_060408">
  <a:themeElements>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Oct_2006_Cisco Whit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nstructor_Supplemental_Material_Template.pptx" id="{3198E07C-115F-418B-A9A8-BF9053302A35}" vid="{C5585B68-2BDF-41F6-9912-6E7821961829}"/>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Instructor_Supplemental_Material_Template</Template>
  <TotalTime>12922</TotalTime>
  <Pages>28</Pages>
  <Words>1315</Words>
  <Application>Microsoft Office PowerPoint</Application>
  <PresentationFormat>On-screen Show (4:3)</PresentationFormat>
  <Paragraphs>281</Paragraphs>
  <Slides>35</Slides>
  <Notes>34</Notes>
  <HiddenSlides>7</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35</vt:i4>
      </vt:variant>
    </vt:vector>
  </HeadingPairs>
  <TitlesOfParts>
    <vt:vector size="43" baseType="lpstr">
      <vt:lpstr>ＭＳ Ｐゴシック</vt:lpstr>
      <vt:lpstr>Arial</vt:lpstr>
      <vt:lpstr>calibri</vt:lpstr>
      <vt:lpstr>calibri</vt:lpstr>
      <vt:lpstr>Courier New</vt:lpstr>
      <vt:lpstr>Wingdings</vt:lpstr>
      <vt:lpstr>PPT-TMPLT-WHT_C</vt:lpstr>
      <vt:lpstr>NetAcad-4F_PPT-WHT_060408</vt:lpstr>
      <vt:lpstr>Instructor Materials Chapter 8: Network Troubleshooting</vt:lpstr>
      <vt:lpstr>Instructor Materials – Chapter 8 Planning Guide</vt:lpstr>
      <vt:lpstr>PowerPoint Presentation</vt:lpstr>
      <vt:lpstr>Chapter 8: Activities</vt:lpstr>
      <vt:lpstr>Chapter 8: Activities</vt:lpstr>
      <vt:lpstr>Chapter 8: Assessment</vt:lpstr>
      <vt:lpstr>Chapter 8: Best Practices</vt:lpstr>
      <vt:lpstr>Chapter 8: Additional Help</vt:lpstr>
      <vt:lpstr>PowerPoint Presentation</vt:lpstr>
      <vt:lpstr>Chapter 8: Network Troubleshooting</vt:lpstr>
      <vt:lpstr>Chapter 8 - Sections &amp; Objectives</vt:lpstr>
      <vt:lpstr>8.1 Troubleshooting Methodology</vt:lpstr>
      <vt:lpstr>Troubleshooting Methodology Network Documentation</vt:lpstr>
      <vt:lpstr>Troubleshooting Methodology Network Documentation</vt:lpstr>
      <vt:lpstr>Troubleshooting Methodology Network Documentation</vt:lpstr>
      <vt:lpstr>Troubleshooting Methodology Troubleshooting Process</vt:lpstr>
      <vt:lpstr>Troubleshooting Methodology Troubleshooting Process</vt:lpstr>
      <vt:lpstr>Troubleshooting Methodology Isolating the Issue Using Layered Models</vt:lpstr>
      <vt:lpstr>Troubleshooting Methodology Isolating the Issue Using Layered Models</vt:lpstr>
      <vt:lpstr>8.2 Troubleshooting Scenarios</vt:lpstr>
      <vt:lpstr>Troubleshooting Scenarios Using IP SLA</vt:lpstr>
      <vt:lpstr>Troubleshooting Scenarios Using IP SLA</vt:lpstr>
      <vt:lpstr>Troubleshooting Scenarios Using IP SLA</vt:lpstr>
      <vt:lpstr>Troubleshooting Scenarios Troubleshooting Tools</vt:lpstr>
      <vt:lpstr>Troubleshooting Scenarios Troubleshooting Tools</vt:lpstr>
      <vt:lpstr>Troubleshooting Scenarios Symptoms and Causes of Network Troubleshooting</vt:lpstr>
      <vt:lpstr>Troubleshooting Scenarios Symptoms and Causes of Network Troubleshooting</vt:lpstr>
      <vt:lpstr>Troubleshooting Scenarios Symptoms and Causes of Network Troubleshooting</vt:lpstr>
      <vt:lpstr>Troubleshooting Scenarios Symptoms and Causes of Network Troubleshooting</vt:lpstr>
      <vt:lpstr>Troubleshooting Scenarios Symptoms and Causes of Network Troubleshooting</vt:lpstr>
      <vt:lpstr>Troubleshooting Scenarios Troubleshooting IP Connectivity</vt:lpstr>
      <vt:lpstr>8.3 Chapter Summary</vt:lpstr>
      <vt:lpstr>Chapter Summary Summary</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Instructor Materials Chapter X: Chapter Title</dc:title>
  <dc:creator>Suk-yi Pennock</dc:creator>
  <cp:lastModifiedBy>Allan Johnson</cp:lastModifiedBy>
  <cp:revision>350</cp:revision>
  <cp:lastPrinted>1999-01-27T00:54:54Z</cp:lastPrinted>
  <dcterms:created xsi:type="dcterms:W3CDTF">2016-09-09T13:31:30Z</dcterms:created>
  <dcterms:modified xsi:type="dcterms:W3CDTF">2017-01-20T18:59:41Z</dcterms:modified>
</cp:coreProperties>
</file>