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36"/>
  </p:notesMasterIdLst>
  <p:handoutMasterIdLst>
    <p:handoutMasterId r:id="rId37"/>
  </p:handoutMasterIdLst>
  <p:sldIdLst>
    <p:sldId id="812" r:id="rId3"/>
    <p:sldId id="903" r:id="rId4"/>
    <p:sldId id="871" r:id="rId5"/>
    <p:sldId id="952" r:id="rId6"/>
    <p:sldId id="873" r:id="rId7"/>
    <p:sldId id="939" r:id="rId8"/>
    <p:sldId id="875" r:id="rId9"/>
    <p:sldId id="877" r:id="rId10"/>
    <p:sldId id="500" r:id="rId11"/>
    <p:sldId id="786" r:id="rId12"/>
    <p:sldId id="791" r:id="rId13"/>
    <p:sldId id="906" r:id="rId14"/>
    <p:sldId id="992" r:id="rId15"/>
    <p:sldId id="967" r:id="rId16"/>
    <p:sldId id="993" r:id="rId17"/>
    <p:sldId id="991" r:id="rId18"/>
    <p:sldId id="994" r:id="rId19"/>
    <p:sldId id="995" r:id="rId20"/>
    <p:sldId id="996" r:id="rId21"/>
    <p:sldId id="910" r:id="rId22"/>
    <p:sldId id="923" r:id="rId23"/>
    <p:sldId id="968" r:id="rId24"/>
    <p:sldId id="997" r:id="rId25"/>
    <p:sldId id="982" r:id="rId26"/>
    <p:sldId id="983" r:id="rId27"/>
    <p:sldId id="998" r:id="rId28"/>
    <p:sldId id="999" r:id="rId29"/>
    <p:sldId id="971" r:id="rId30"/>
    <p:sldId id="978" r:id="rId31"/>
    <p:sldId id="1000" r:id="rId32"/>
    <p:sldId id="1001" r:id="rId33"/>
    <p:sldId id="884" r:id="rId34"/>
    <p:sldId id="885" r:id="rId35"/>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 id="2" name="Valentino, Justin" initials="J" lastIdx="44" clrIdx="2">
    <p:extLst>
      <p:ext uri="{19B8F6BF-5375-455C-9EA6-DF929625EA0E}">
        <p15:presenceInfo xmlns:p15="http://schemas.microsoft.com/office/powerpoint/2012/main" userId="Valentino, Justin" providerId="None"/>
      </p:ext>
    </p:extLst>
  </p:cmAuthor>
  <p:cmAuthor id="3" name="john" initials="j" lastIdx="2" clrIdx="3"/>
  <p:cmAuthor id="4" name="john pickard" initials="jp" lastIdx="14" clrIdx="4">
    <p:extLst>
      <p:ext uri="{19B8F6BF-5375-455C-9EA6-DF929625EA0E}">
        <p15:presenceInfo xmlns:p15="http://schemas.microsoft.com/office/powerpoint/2012/main" userId="a4acccd9dacfad6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D3D1"/>
    <a:srgbClr val="EFF8F7"/>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68" autoAdjust="0"/>
    <p:restoredTop sz="88953" autoAdjust="0"/>
  </p:normalViewPr>
  <p:slideViewPr>
    <p:cSldViewPr snapToGrid="0">
      <p:cViewPr varScale="1">
        <p:scale>
          <a:sx n="107" d="100"/>
          <a:sy n="107" d="100"/>
        </p:scale>
        <p:origin x="120" y="690"/>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_rels/viewProps.xml.rels><?xml version="1.0" encoding="UTF-8" standalone="yes"?>
<Relationships xmlns="http://schemas.openxmlformats.org/package/2006/relationships"><Relationship Id="rId8" Type="http://schemas.openxmlformats.org/officeDocument/2006/relationships/slide" Target="slides/slide19.xml"/><Relationship Id="rId13" Type="http://schemas.openxmlformats.org/officeDocument/2006/relationships/slide" Target="slides/slide25.xml"/><Relationship Id="rId3" Type="http://schemas.openxmlformats.org/officeDocument/2006/relationships/slide" Target="slides/slide14.xml"/><Relationship Id="rId7" Type="http://schemas.openxmlformats.org/officeDocument/2006/relationships/slide" Target="slides/slide18.xml"/><Relationship Id="rId12" Type="http://schemas.openxmlformats.org/officeDocument/2006/relationships/slide" Target="slides/slide24.xml"/><Relationship Id="rId2" Type="http://schemas.openxmlformats.org/officeDocument/2006/relationships/slide" Target="slides/slide13.xml"/><Relationship Id="rId1" Type="http://schemas.openxmlformats.org/officeDocument/2006/relationships/slide" Target="slides/slide12.xml"/><Relationship Id="rId6" Type="http://schemas.openxmlformats.org/officeDocument/2006/relationships/slide" Target="slides/slide17.xml"/><Relationship Id="rId11" Type="http://schemas.openxmlformats.org/officeDocument/2006/relationships/slide" Target="slides/slide23.xml"/><Relationship Id="rId5" Type="http://schemas.openxmlformats.org/officeDocument/2006/relationships/slide" Target="slides/slide16.xml"/><Relationship Id="rId15" Type="http://schemas.openxmlformats.org/officeDocument/2006/relationships/slide" Target="slides/slide27.xml"/><Relationship Id="rId10" Type="http://schemas.openxmlformats.org/officeDocument/2006/relationships/slide" Target="slides/slide22.xml"/><Relationship Id="rId4" Type="http://schemas.openxmlformats.org/officeDocument/2006/relationships/slide" Target="slides/slide15.xml"/><Relationship Id="rId9" Type="http://schemas.openxmlformats.org/officeDocument/2006/relationships/slide" Target="slides/slide21.xml"/><Relationship Id="rId14" Type="http://schemas.openxmlformats.org/officeDocument/2006/relationships/slide" Target="slides/slide2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Connecting</a:t>
            </a:r>
            <a:r>
              <a:rPr lang="en-US" b="0" baseline="0" dirty="0"/>
              <a:t> Networks</a:t>
            </a:r>
          </a:p>
          <a:p>
            <a:pPr>
              <a:buFontTx/>
              <a:buNone/>
            </a:pPr>
            <a:r>
              <a:rPr lang="en-US" sz="900" kern="0" dirty="0">
                <a:solidFill>
                  <a:schemeClr val="bg1"/>
                </a:solidFill>
                <a:latin typeface="Arial" charset="0"/>
                <a:ea typeface="ＭＳ Ｐゴシック" charset="0"/>
                <a:cs typeface="ＭＳ Ｐゴシック" charset="0"/>
              </a:rPr>
              <a:t>Chapter 6: Quality </a:t>
            </a:r>
            <a:r>
              <a:rPr lang="en-US" sz="900" kern="0">
                <a:solidFill>
                  <a:schemeClr val="bg1"/>
                </a:solidFill>
                <a:latin typeface="Arial" charset="0"/>
                <a:ea typeface="ＭＳ Ｐゴシック" charset="0"/>
                <a:cs typeface="ＭＳ Ｐゴシック" charset="0"/>
              </a:rPr>
              <a:t>of Service </a:t>
            </a:r>
            <a:endParaRPr lang="en-US" sz="900" kern="0" dirty="0">
              <a:solidFill>
                <a:schemeClr val="bg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10</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723805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11</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200" b="0" dirty="0"/>
              <a:t>Chapter 6: Quality of Service</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6.1 - QoS Overview</a:t>
            </a:r>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rPr>
              <a:t>6.1.1 – </a:t>
            </a:r>
            <a:r>
              <a:rPr lang="en-US" dirty="0"/>
              <a:t>Network Transmission Quality</a:t>
            </a:r>
            <a:endParaRPr lang="en-US" sz="1200" kern="1200" dirty="0">
              <a:solidFill>
                <a:schemeClr val="tx1"/>
              </a:solidFill>
              <a:latin typeface="Arial" charset="0"/>
              <a:ea typeface="ＭＳ Ｐゴシック" charset="0"/>
            </a:endParaRPr>
          </a:p>
        </p:txBody>
      </p:sp>
    </p:spTree>
    <p:extLst>
      <p:ext uri="{BB962C8B-B14F-4D97-AF65-F5344CB8AC3E}">
        <p14:creationId xmlns:p14="http://schemas.microsoft.com/office/powerpoint/2010/main" val="1957563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6.1 - QoS Overview</a:t>
            </a:r>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rPr>
              <a:t>6.1.1 – </a:t>
            </a:r>
            <a:r>
              <a:rPr lang="en-US" dirty="0"/>
              <a:t>Network Transmission Quality</a:t>
            </a:r>
            <a:endParaRPr lang="en-US" sz="1200" kern="1200" dirty="0">
              <a:solidFill>
                <a:schemeClr val="tx1"/>
              </a:solidFill>
              <a:latin typeface="Arial" charset="0"/>
              <a:ea typeface="ＭＳ Ｐゴシック" charset="0"/>
            </a:endParaRPr>
          </a:p>
        </p:txBody>
      </p:sp>
    </p:spTree>
    <p:extLst>
      <p:ext uri="{BB962C8B-B14F-4D97-AF65-F5344CB8AC3E}">
        <p14:creationId xmlns:p14="http://schemas.microsoft.com/office/powerpoint/2010/main" val="1911139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 –</a:t>
            </a:r>
            <a:r>
              <a:rPr lang="en-US" sz="1200" kern="1200" baseline="0" dirty="0">
                <a:solidFill>
                  <a:schemeClr val="tx1"/>
                </a:solidFill>
                <a:latin typeface="Arial" charset="0"/>
                <a:ea typeface="ＭＳ Ｐゴシック" charset="0"/>
                <a:cs typeface="ＭＳ Ｐゴシック" charset="0"/>
              </a:rPr>
              <a:t> QoS Overview</a:t>
            </a:r>
            <a:endParaRPr lang="en-US" sz="1200" dirty="0"/>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6.1.2 – </a:t>
            </a:r>
            <a:r>
              <a:rPr lang="en-US" dirty="0"/>
              <a:t>Traffic Characteristics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3230199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 –</a:t>
            </a:r>
            <a:r>
              <a:rPr lang="en-US" sz="1200" kern="1200" baseline="0" dirty="0">
                <a:solidFill>
                  <a:schemeClr val="tx1"/>
                </a:solidFill>
                <a:latin typeface="Arial" charset="0"/>
                <a:ea typeface="ＭＳ Ｐゴシック" charset="0"/>
                <a:cs typeface="ＭＳ Ｐゴシック" charset="0"/>
              </a:rPr>
              <a:t> QoS Overview</a:t>
            </a:r>
            <a:endParaRPr lang="en-US" sz="1200" dirty="0"/>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6.1.2 – </a:t>
            </a:r>
            <a:r>
              <a:rPr lang="en-US" dirty="0"/>
              <a:t>Traffic Characteristics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2951220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 –</a:t>
            </a:r>
            <a:r>
              <a:rPr lang="en-US" sz="1200" kern="1200" baseline="0" dirty="0">
                <a:solidFill>
                  <a:schemeClr val="tx1"/>
                </a:solidFill>
                <a:latin typeface="Arial" charset="0"/>
                <a:ea typeface="ＭＳ Ｐゴシック" charset="0"/>
                <a:cs typeface="ＭＳ Ｐゴシック" charset="0"/>
              </a:rPr>
              <a:t> QoS Overview</a:t>
            </a:r>
            <a:endParaRPr lang="en-US" sz="1200" dirty="0"/>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6.1.3 – </a:t>
            </a:r>
            <a:r>
              <a:rPr lang="en-US" dirty="0"/>
              <a:t>Queueing Algorithms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7256070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 –</a:t>
            </a:r>
            <a:r>
              <a:rPr lang="en-US" sz="1200" kern="1200" baseline="0" dirty="0">
                <a:solidFill>
                  <a:schemeClr val="tx1"/>
                </a:solidFill>
                <a:latin typeface="Arial" charset="0"/>
                <a:ea typeface="ＭＳ Ｐゴシック" charset="0"/>
                <a:cs typeface="ＭＳ Ｐゴシック" charset="0"/>
              </a:rPr>
              <a:t> QoS Overview</a:t>
            </a:r>
            <a:endParaRPr lang="en-US" sz="1200" dirty="0"/>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6.1.3 – </a:t>
            </a:r>
            <a:r>
              <a:rPr lang="en-US" dirty="0"/>
              <a:t>Queueing Algorithms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11749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 –</a:t>
            </a:r>
            <a:r>
              <a:rPr lang="en-US" sz="1200" kern="1200" baseline="0" dirty="0">
                <a:solidFill>
                  <a:schemeClr val="tx1"/>
                </a:solidFill>
                <a:latin typeface="Arial" charset="0"/>
                <a:ea typeface="ＭＳ Ｐゴシック" charset="0"/>
                <a:cs typeface="ＭＳ Ｐゴシック" charset="0"/>
              </a:rPr>
              <a:t> QoS Overview</a:t>
            </a:r>
            <a:endParaRPr lang="en-US" sz="1200" dirty="0"/>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6.1.3 – </a:t>
            </a:r>
            <a:r>
              <a:rPr lang="en-US" dirty="0"/>
              <a:t>Queueing Algorithms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4233377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 –</a:t>
            </a:r>
            <a:r>
              <a:rPr lang="en-US" sz="1200" kern="1200" baseline="0" dirty="0">
                <a:solidFill>
                  <a:schemeClr val="tx1"/>
                </a:solidFill>
                <a:latin typeface="Arial" charset="0"/>
                <a:ea typeface="ＭＳ Ｐゴシック" charset="0"/>
                <a:cs typeface="ＭＳ Ｐゴシック" charset="0"/>
              </a:rPr>
              <a:t> QoS Overview</a:t>
            </a:r>
            <a:endParaRPr lang="en-US" sz="1200" dirty="0"/>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6.1.3 – </a:t>
            </a:r>
            <a:r>
              <a:rPr lang="en-US" dirty="0"/>
              <a:t>Queueing Algorithms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452695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20</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200" b="0" dirty="0"/>
              <a:t>Chapter 6: Quality of Service</a:t>
            </a:r>
            <a:endParaRPr lang="en-GB" b="0" dirty="0"/>
          </a:p>
        </p:txBody>
      </p:sp>
    </p:spTree>
    <p:extLst>
      <p:ext uri="{BB962C8B-B14F-4D97-AF65-F5344CB8AC3E}">
        <p14:creationId xmlns:p14="http://schemas.microsoft.com/office/powerpoint/2010/main" val="546149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6.2 – QoS Mechanisms</a:t>
            </a:r>
          </a:p>
          <a:p>
            <a:pPr>
              <a:lnSpc>
                <a:spcPct val="80000"/>
              </a:lnSpc>
              <a:buFontTx/>
              <a:buNone/>
            </a:pPr>
            <a:r>
              <a:rPr lang="en-US" sz="1200" kern="1200" dirty="0">
                <a:solidFill>
                  <a:schemeClr val="tx1"/>
                </a:solidFill>
                <a:latin typeface="Arial" charset="0"/>
                <a:ea typeface="ＭＳ Ｐゴシック" charset="0"/>
                <a:cs typeface="ＭＳ Ｐゴシック" charset="0"/>
              </a:rPr>
              <a:t>6.2.1</a:t>
            </a:r>
            <a:r>
              <a:rPr lang="en-US" sz="1200" kern="1200" baseline="0" dirty="0">
                <a:solidFill>
                  <a:schemeClr val="tx1"/>
                </a:solidFill>
                <a:latin typeface="Arial" charset="0"/>
                <a:ea typeface="ＭＳ Ｐゴシック" charset="0"/>
                <a:cs typeface="ＭＳ Ｐゴシック" charset="0"/>
              </a:rPr>
              <a:t> - </a:t>
            </a:r>
            <a:r>
              <a:rPr lang="en-US" sz="1200" dirty="0"/>
              <a:t>QoS Models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3882386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6.2 –</a:t>
            </a:r>
            <a:r>
              <a:rPr lang="en-US" sz="1200" baseline="0" dirty="0"/>
              <a:t> QoS Mechanisms</a:t>
            </a:r>
          </a:p>
          <a:p>
            <a:pPr>
              <a:lnSpc>
                <a:spcPct val="80000"/>
              </a:lnSpc>
              <a:buFontTx/>
              <a:buNone/>
            </a:pPr>
            <a:r>
              <a:rPr lang="en-US" sz="1200" baseline="0" dirty="0"/>
              <a:t>6.2.1 – </a:t>
            </a:r>
            <a:r>
              <a:rPr lang="en-US" sz="1200" dirty="0"/>
              <a:t>QoS Models</a:t>
            </a:r>
          </a:p>
        </p:txBody>
      </p:sp>
    </p:spTree>
    <p:extLst>
      <p:ext uri="{BB962C8B-B14F-4D97-AF65-F5344CB8AC3E}">
        <p14:creationId xmlns:p14="http://schemas.microsoft.com/office/powerpoint/2010/main" val="18445155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6.2 –</a:t>
            </a:r>
            <a:r>
              <a:rPr lang="en-US" sz="1200" baseline="0" dirty="0"/>
              <a:t> QoS Mechanisms</a:t>
            </a:r>
          </a:p>
          <a:p>
            <a:pPr>
              <a:lnSpc>
                <a:spcPct val="80000"/>
              </a:lnSpc>
              <a:buFontTx/>
              <a:buNone/>
            </a:pPr>
            <a:r>
              <a:rPr lang="en-US" sz="1200" baseline="0" dirty="0"/>
              <a:t>6.2.1 – </a:t>
            </a:r>
            <a:r>
              <a:rPr lang="en-US" sz="1200" dirty="0"/>
              <a:t>QoS Models</a:t>
            </a:r>
          </a:p>
        </p:txBody>
      </p:sp>
    </p:spTree>
    <p:extLst>
      <p:ext uri="{BB962C8B-B14F-4D97-AF65-F5344CB8AC3E}">
        <p14:creationId xmlns:p14="http://schemas.microsoft.com/office/powerpoint/2010/main" val="12556877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6.2 – QoS Mechanisms</a:t>
            </a:r>
          </a:p>
          <a:p>
            <a:pPr>
              <a:lnSpc>
                <a:spcPct val="80000"/>
              </a:lnSpc>
              <a:buFontTx/>
              <a:buNone/>
            </a:pPr>
            <a:r>
              <a:rPr lang="en-US" sz="1200" kern="1200" dirty="0">
                <a:solidFill>
                  <a:schemeClr val="tx1"/>
                </a:solidFill>
                <a:latin typeface="Arial" charset="0"/>
                <a:ea typeface="ＭＳ Ｐゴシック" charset="0"/>
                <a:cs typeface="ＭＳ Ｐゴシック" charset="0"/>
              </a:rPr>
              <a:t>6.2.2</a:t>
            </a:r>
            <a:r>
              <a:rPr lang="en-US" sz="1200" kern="1200" baseline="0" dirty="0">
                <a:solidFill>
                  <a:schemeClr val="tx1"/>
                </a:solidFill>
                <a:latin typeface="Arial" charset="0"/>
                <a:ea typeface="ＭＳ Ｐゴシック" charset="0"/>
                <a:cs typeface="ＭＳ Ｐゴシック" charset="0"/>
              </a:rPr>
              <a:t> – </a:t>
            </a:r>
            <a:r>
              <a:rPr lang="en-US" sz="1200" dirty="0"/>
              <a:t>QoS Implementation Techniques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7922359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6.2 – QoS Mechanisms</a:t>
            </a:r>
          </a:p>
          <a:p>
            <a:pPr>
              <a:lnSpc>
                <a:spcPct val="80000"/>
              </a:lnSpc>
              <a:buFontTx/>
              <a:buNone/>
            </a:pPr>
            <a:r>
              <a:rPr lang="en-US" sz="1200" kern="1200" dirty="0">
                <a:solidFill>
                  <a:schemeClr val="tx1"/>
                </a:solidFill>
                <a:latin typeface="Arial" charset="0"/>
                <a:ea typeface="ＭＳ Ｐゴシック" charset="0"/>
                <a:cs typeface="ＭＳ Ｐゴシック" charset="0"/>
              </a:rPr>
              <a:t>6.2.2</a:t>
            </a:r>
            <a:r>
              <a:rPr lang="en-US" sz="1200" kern="1200" baseline="0" dirty="0">
                <a:solidFill>
                  <a:schemeClr val="tx1"/>
                </a:solidFill>
                <a:latin typeface="Arial" charset="0"/>
                <a:ea typeface="ＭＳ Ｐゴシック" charset="0"/>
                <a:cs typeface="ＭＳ Ｐゴシック" charset="0"/>
              </a:rPr>
              <a:t> – </a:t>
            </a:r>
            <a:r>
              <a:rPr lang="en-US" sz="1200" dirty="0"/>
              <a:t>QoS Implementation Techniques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6921218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6.2 – QoS Mechanisms</a:t>
            </a:r>
          </a:p>
          <a:p>
            <a:pPr>
              <a:lnSpc>
                <a:spcPct val="80000"/>
              </a:lnSpc>
              <a:buFontTx/>
              <a:buNone/>
            </a:pPr>
            <a:r>
              <a:rPr lang="en-US" sz="1200" kern="1200" dirty="0">
                <a:solidFill>
                  <a:schemeClr val="tx1"/>
                </a:solidFill>
                <a:latin typeface="Arial" charset="0"/>
                <a:ea typeface="ＭＳ Ｐゴシック" charset="0"/>
                <a:cs typeface="ＭＳ Ｐゴシック" charset="0"/>
              </a:rPr>
              <a:t>6.2.2</a:t>
            </a:r>
            <a:r>
              <a:rPr lang="en-US" sz="1200" kern="1200" baseline="0" dirty="0">
                <a:solidFill>
                  <a:schemeClr val="tx1"/>
                </a:solidFill>
                <a:latin typeface="Arial" charset="0"/>
                <a:ea typeface="ＭＳ Ｐゴシック" charset="0"/>
                <a:cs typeface="ＭＳ Ｐゴシック" charset="0"/>
              </a:rPr>
              <a:t> – </a:t>
            </a:r>
            <a:r>
              <a:rPr lang="en-US" sz="1200" dirty="0"/>
              <a:t>QoS Implementation Techniques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5135254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6.2 – QoS Mechanisms</a:t>
            </a:r>
          </a:p>
          <a:p>
            <a:pPr>
              <a:lnSpc>
                <a:spcPct val="80000"/>
              </a:lnSpc>
              <a:buFontTx/>
              <a:buNone/>
            </a:pPr>
            <a:r>
              <a:rPr lang="en-US" sz="1200" kern="1200" dirty="0">
                <a:solidFill>
                  <a:schemeClr val="tx1"/>
                </a:solidFill>
                <a:latin typeface="Arial" charset="0"/>
                <a:ea typeface="ＭＳ Ｐゴシック" charset="0"/>
                <a:cs typeface="ＭＳ Ｐゴシック" charset="0"/>
              </a:rPr>
              <a:t>6.2.2</a:t>
            </a:r>
            <a:r>
              <a:rPr lang="en-US" sz="1200" kern="1200" baseline="0" dirty="0">
                <a:solidFill>
                  <a:schemeClr val="tx1"/>
                </a:solidFill>
                <a:latin typeface="Arial" charset="0"/>
                <a:ea typeface="ＭＳ Ｐゴシック" charset="0"/>
                <a:cs typeface="ＭＳ Ｐゴシック" charset="0"/>
              </a:rPr>
              <a:t> – </a:t>
            </a:r>
            <a:r>
              <a:rPr lang="en-US" sz="1200" dirty="0"/>
              <a:t>QoS Implementation Techniques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9075756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28</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400" b="0" dirty="0"/>
              <a:t>Chapter 6: Quality of Service</a:t>
            </a:r>
            <a:endParaRPr lang="en-GB" sz="1400" b="0" dirty="0"/>
          </a:p>
        </p:txBody>
      </p:sp>
    </p:spTree>
    <p:extLst>
      <p:ext uri="{BB962C8B-B14F-4D97-AF65-F5344CB8AC3E}">
        <p14:creationId xmlns:p14="http://schemas.microsoft.com/office/powerpoint/2010/main" val="15186485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6.3</a:t>
            </a:r>
            <a:r>
              <a:rPr lang="en-US" baseline="0" dirty="0"/>
              <a:t> - Chapter Summary</a:t>
            </a:r>
            <a:endParaRPr lang="en-US" dirty="0"/>
          </a:p>
        </p:txBody>
      </p:sp>
      <p:sp>
        <p:nvSpPr>
          <p:cNvPr id="4" name="Slide Number Placeholder 3"/>
          <p:cNvSpPr>
            <a:spLocks noGrp="1"/>
          </p:cNvSpPr>
          <p:nvPr>
            <p:ph type="sldNum" sz="quarter" idx="10"/>
          </p:nvPr>
        </p:nvSpPr>
        <p:spPr/>
        <p:txBody>
          <a:bodyPr/>
          <a:lstStyle/>
          <a:p>
            <a:pPr>
              <a:defRPr/>
            </a:pPr>
            <a:fld id="{F4CE0E46-7F05-B940-8356-5580BE265E49}" type="slidenum">
              <a:rPr lang="en-US" smtClean="0"/>
              <a:pPr>
                <a:defRPr/>
              </a:pPr>
              <a:t>29</a:t>
            </a:fld>
            <a:endParaRPr lang="en-US"/>
          </a:p>
        </p:txBody>
      </p:sp>
    </p:spTree>
    <p:extLst>
      <p:ext uri="{BB962C8B-B14F-4D97-AF65-F5344CB8AC3E}">
        <p14:creationId xmlns:p14="http://schemas.microsoft.com/office/powerpoint/2010/main" val="3378289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lnSpc>
                <a:spcPct val="90000"/>
              </a:lnSpc>
              <a:buNone/>
              <a:defRPr/>
            </a:pPr>
            <a:r>
              <a:rPr lang="en-US" sz="800" kern="0" dirty="0">
                <a:solidFill>
                  <a:schemeClr val="bg1"/>
                </a:solidFill>
                <a:latin typeface="Arial" charset="0"/>
                <a:ea typeface="ＭＳ Ｐゴシック" charset="0"/>
                <a:cs typeface="ＭＳ Ｐゴシック" charset="0"/>
              </a:rPr>
              <a:t>Chapter 6: Quality of Service</a:t>
            </a:r>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6.3</a:t>
            </a:r>
            <a:r>
              <a:rPr lang="en-US" baseline="0" dirty="0"/>
              <a:t> - Chapter Summary</a:t>
            </a:r>
            <a:endParaRPr lang="en-US" dirty="0"/>
          </a:p>
        </p:txBody>
      </p:sp>
      <p:sp>
        <p:nvSpPr>
          <p:cNvPr id="4" name="Slide Number Placeholder 3"/>
          <p:cNvSpPr>
            <a:spLocks noGrp="1"/>
          </p:cNvSpPr>
          <p:nvPr>
            <p:ph type="sldNum" sz="quarter" idx="10"/>
          </p:nvPr>
        </p:nvSpPr>
        <p:spPr/>
        <p:txBody>
          <a:bodyPr/>
          <a:lstStyle/>
          <a:p>
            <a:pPr>
              <a:defRPr/>
            </a:pPr>
            <a:fld id="{F4CE0E46-7F05-B940-8356-5580BE265E49}" type="slidenum">
              <a:rPr lang="en-US" smtClean="0"/>
              <a:pPr>
                <a:defRPr/>
              </a:pPr>
              <a:t>30</a:t>
            </a:fld>
            <a:endParaRPr lang="en-US"/>
          </a:p>
        </p:txBody>
      </p:sp>
    </p:spTree>
    <p:extLst>
      <p:ext uri="{BB962C8B-B14F-4D97-AF65-F5344CB8AC3E}">
        <p14:creationId xmlns:p14="http://schemas.microsoft.com/office/powerpoint/2010/main" val="22697117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33</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52209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5</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627527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7</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8</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9</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Connecting Networks</a:t>
            </a:r>
          </a:p>
          <a:p>
            <a:pPr>
              <a:buFontTx/>
              <a:buNone/>
            </a:pPr>
            <a:r>
              <a:rPr lang="en-US" sz="1200" b="0" dirty="0"/>
              <a:t>Chapter 6: Quality of Service</a:t>
            </a:r>
            <a:endParaRPr lang="en-GB" b="0" dirty="0"/>
          </a:p>
        </p:txBody>
      </p:sp>
    </p:spTree>
    <p:extLst>
      <p:ext uri="{BB962C8B-B14F-4D97-AF65-F5344CB8AC3E}">
        <p14:creationId xmlns:p14="http://schemas.microsoft.com/office/powerpoint/2010/main" val="4769437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hyperlink" Target="https://community.netacad.net/" TargetMode="External"/><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a:latin typeface="Arial" charset="0"/>
              </a:rPr>
              <a:t>Chapter 6: Quality of Service</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33912"/>
            <a:ext cx="4103688" cy="1061813"/>
          </a:xfrm>
        </p:spPr>
        <p:txBody>
          <a:bodyPr/>
          <a:lstStyle/>
          <a:p>
            <a:pPr eaLnBrk="1" hangingPunct="1"/>
            <a:r>
              <a:rPr lang="en-US" dirty="0">
                <a:solidFill>
                  <a:schemeClr val="tx1"/>
                </a:solidFill>
                <a:latin typeface="Arial" charset="0"/>
              </a:rPr>
              <a:t>CCNA Routing and Switching</a:t>
            </a:r>
          </a:p>
          <a:p>
            <a:pPr eaLnBrk="1" hangingPunct="1"/>
            <a:r>
              <a:rPr lang="en-US" dirty="0">
                <a:solidFill>
                  <a:schemeClr val="tx1"/>
                </a:solidFill>
                <a:latin typeface="Arial" charset="0"/>
              </a:rPr>
              <a:t>Connecting Networks</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r>
              <a:rPr lang="en-US" dirty="0"/>
              <a:t>Chapter 6 - Sections &amp; Objectives</a:t>
            </a:r>
          </a:p>
        </p:txBody>
      </p:sp>
      <p:sp>
        <p:nvSpPr>
          <p:cNvPr id="4099" name="Rectangle 34"/>
          <p:cNvSpPr>
            <a:spLocks noGrp="1" noChangeArrowheads="1"/>
          </p:cNvSpPr>
          <p:nvPr>
            <p:ph idx="1"/>
          </p:nvPr>
        </p:nvSpPr>
        <p:spPr/>
        <p:txBody>
          <a:bodyPr/>
          <a:lstStyle/>
          <a:p>
            <a:r>
              <a:rPr lang="en-US" dirty="0"/>
              <a:t>6.1 QoS Overview</a:t>
            </a:r>
          </a:p>
          <a:p>
            <a:pPr lvl="1"/>
            <a:r>
              <a:rPr lang="en-US" dirty="0"/>
              <a:t>Explain the purpose and characteristics of QoS.</a:t>
            </a:r>
          </a:p>
          <a:p>
            <a:r>
              <a:rPr lang="en-CA" dirty="0"/>
              <a:t>6.2 QoS Mechanisms</a:t>
            </a:r>
          </a:p>
          <a:p>
            <a:pPr lvl="1"/>
            <a:r>
              <a:rPr lang="en-US" dirty="0"/>
              <a:t>Explain how networking devices implement QoS.</a:t>
            </a:r>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r>
              <a:rPr lang="en-US" sz="2400" dirty="0"/>
              <a:t>6.1 QoS Overview</a:t>
            </a: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nSpc>
                <a:spcPct val="80000"/>
              </a:lnSpc>
              <a:buFontTx/>
              <a:buNone/>
            </a:pPr>
            <a:r>
              <a:rPr lang="en-US" sz="1800" dirty="0"/>
              <a:t>QoS Overview</a:t>
            </a:r>
            <a:br>
              <a:rPr lang="en-US" dirty="0"/>
            </a:br>
            <a:r>
              <a:rPr lang="en-US" dirty="0"/>
              <a:t>Network Transmission Quality</a:t>
            </a:r>
          </a:p>
        </p:txBody>
      </p:sp>
      <p:sp>
        <p:nvSpPr>
          <p:cNvPr id="2" name="Content Placeholder 1"/>
          <p:cNvSpPr>
            <a:spLocks noGrp="1"/>
          </p:cNvSpPr>
          <p:nvPr>
            <p:ph idx="1"/>
          </p:nvPr>
        </p:nvSpPr>
        <p:spPr>
          <a:xfrm>
            <a:off x="213109" y="1228776"/>
            <a:ext cx="8733677" cy="5309676"/>
          </a:xfrm>
        </p:spPr>
        <p:txBody>
          <a:bodyPr>
            <a:normAutofit/>
          </a:bodyPr>
          <a:lstStyle/>
          <a:p>
            <a:r>
              <a:rPr lang="en-US" dirty="0"/>
              <a:t>Prioritizing Traffic</a:t>
            </a:r>
          </a:p>
          <a:p>
            <a:pPr lvl="1"/>
            <a:r>
              <a:rPr lang="en-US" dirty="0"/>
              <a:t>Queuing packets causes delay because new packets cannot be transmitted until previous packets have been processed. </a:t>
            </a:r>
          </a:p>
          <a:p>
            <a:pPr lvl="1"/>
            <a:r>
              <a:rPr lang="en-US" dirty="0"/>
              <a:t>If the number of packets to be queued continues to increase, the memory within the device fills up and packets are dropped.</a:t>
            </a:r>
            <a:endParaRPr lang="en-US" dirty="0">
              <a:effectLst/>
            </a:endParaRPr>
          </a:p>
        </p:txBody>
      </p:sp>
      <p:pic>
        <p:nvPicPr>
          <p:cNvPr id="3" name="Picture 2"/>
          <p:cNvPicPr>
            <a:picLocks noChangeAspect="1"/>
          </p:cNvPicPr>
          <p:nvPr/>
        </p:nvPicPr>
        <p:blipFill>
          <a:blip r:embed="rId3"/>
          <a:stretch>
            <a:fillRect/>
          </a:stretch>
        </p:blipFill>
        <p:spPr>
          <a:xfrm>
            <a:off x="1204312" y="3047821"/>
            <a:ext cx="5958487" cy="3490631"/>
          </a:xfrm>
          <a:prstGeom prst="rect">
            <a:avLst/>
          </a:prstGeom>
        </p:spPr>
      </p:pic>
    </p:spTree>
    <p:extLst>
      <p:ext uri="{BB962C8B-B14F-4D97-AF65-F5344CB8AC3E}">
        <p14:creationId xmlns:p14="http://schemas.microsoft.com/office/powerpoint/2010/main" val="2189958124"/>
      </p:ext>
    </p:extLst>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nSpc>
                <a:spcPct val="80000"/>
              </a:lnSpc>
              <a:buFontTx/>
              <a:buNone/>
            </a:pPr>
            <a:r>
              <a:rPr lang="en-US" sz="1800" dirty="0"/>
              <a:t>QoS Overview</a:t>
            </a:r>
            <a:br>
              <a:rPr lang="en-US" dirty="0"/>
            </a:br>
            <a:r>
              <a:rPr lang="en-US" dirty="0"/>
              <a:t>Network Transmission Quality</a:t>
            </a:r>
          </a:p>
        </p:txBody>
      </p:sp>
      <p:sp>
        <p:nvSpPr>
          <p:cNvPr id="2" name="Content Placeholder 1"/>
          <p:cNvSpPr>
            <a:spLocks noGrp="1"/>
          </p:cNvSpPr>
          <p:nvPr>
            <p:ph idx="1"/>
          </p:nvPr>
        </p:nvSpPr>
        <p:spPr>
          <a:xfrm>
            <a:off x="213109" y="1228776"/>
            <a:ext cx="8733677" cy="5309676"/>
          </a:xfrm>
        </p:spPr>
        <p:txBody>
          <a:bodyPr>
            <a:normAutofit/>
          </a:bodyPr>
          <a:lstStyle/>
          <a:p>
            <a:r>
              <a:rPr lang="en-US" dirty="0"/>
              <a:t>Bandwidth, Congestion, Delay, and Jitter</a:t>
            </a:r>
          </a:p>
          <a:p>
            <a:pPr lvl="1"/>
            <a:r>
              <a:rPr lang="en-US" dirty="0"/>
              <a:t>Network congestion causes delay.</a:t>
            </a:r>
          </a:p>
          <a:p>
            <a:pPr lvl="1"/>
            <a:r>
              <a:rPr lang="en-US" dirty="0"/>
              <a:t>Delay is the time it takes for a packet to travel from the source to the destination.</a:t>
            </a:r>
          </a:p>
          <a:p>
            <a:pPr lvl="1"/>
            <a:r>
              <a:rPr lang="en-US" dirty="0"/>
              <a:t>Jitter is the variation in the delay of received packets. </a:t>
            </a:r>
          </a:p>
          <a:p>
            <a:r>
              <a:rPr lang="en-US" dirty="0"/>
              <a:t>Packet Loss</a:t>
            </a:r>
          </a:p>
          <a:p>
            <a:pPr lvl="1"/>
            <a:r>
              <a:rPr lang="en-US" dirty="0"/>
              <a:t>When congestion occurs, network devices such as routers and switches can drop packets.</a:t>
            </a:r>
          </a:p>
          <a:p>
            <a:pPr lvl="1"/>
            <a:r>
              <a:rPr lang="en-US" dirty="0"/>
              <a:t>Packet loss is a very common cause of voice quality problems on an IP network. </a:t>
            </a:r>
          </a:p>
          <a:p>
            <a:pPr lvl="1"/>
            <a:r>
              <a:rPr lang="en-US" dirty="0"/>
              <a:t>In a properly designed network, packet loss should be near zero. </a:t>
            </a:r>
          </a:p>
          <a:p>
            <a:pPr lvl="1"/>
            <a:r>
              <a:rPr lang="en-US" dirty="0"/>
              <a:t>Network engineers use QoS mechanisms to classify voice packets for zero packet loss. </a:t>
            </a:r>
          </a:p>
        </p:txBody>
      </p:sp>
    </p:spTree>
    <p:extLst>
      <p:ext uri="{BB962C8B-B14F-4D97-AF65-F5344CB8AC3E}">
        <p14:creationId xmlns:p14="http://schemas.microsoft.com/office/powerpoint/2010/main" val="4220395065"/>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3109" y="1228775"/>
            <a:ext cx="4454141" cy="5333949"/>
          </a:xfrm>
        </p:spPr>
        <p:txBody>
          <a:bodyPr>
            <a:normAutofit/>
          </a:bodyPr>
          <a:lstStyle/>
          <a:p>
            <a:r>
              <a:rPr lang="en-US" dirty="0"/>
              <a:t>Network Traffic Trends</a:t>
            </a:r>
          </a:p>
          <a:p>
            <a:pPr lvl="1"/>
            <a:r>
              <a:rPr lang="en-US" dirty="0"/>
              <a:t>The type of demands voice, video, and data traffic place on the network are very different.</a:t>
            </a:r>
          </a:p>
          <a:p>
            <a:r>
              <a:rPr lang="en-US" dirty="0">
                <a:effectLst/>
              </a:rPr>
              <a:t>Voice</a:t>
            </a:r>
          </a:p>
          <a:p>
            <a:pPr lvl="1"/>
            <a:r>
              <a:rPr lang="en-US" dirty="0"/>
              <a:t>Voice is very sensitive to delays and dropped packets; there is no reason to re-transmit voice if packets are lost.</a:t>
            </a:r>
          </a:p>
          <a:p>
            <a:pPr lvl="1"/>
            <a:r>
              <a:rPr lang="en-US" dirty="0"/>
              <a:t>Voice packets must receive a higher priority than other types of traffic. </a:t>
            </a:r>
          </a:p>
          <a:p>
            <a:pPr lvl="1"/>
            <a:r>
              <a:rPr lang="en-US" dirty="0"/>
              <a:t>Voice can tolerate a certain amount of latency, jitter, and loss without any noticeable effects. </a:t>
            </a:r>
            <a:endParaRPr lang="en-US" dirty="0">
              <a:effectLst/>
            </a:endParaRPr>
          </a:p>
        </p:txBody>
      </p:sp>
      <p:sp>
        <p:nvSpPr>
          <p:cNvPr id="21505" name="Rectangle 2"/>
          <p:cNvSpPr>
            <a:spLocks noGrp="1" noChangeArrowheads="1"/>
          </p:cNvSpPr>
          <p:nvPr>
            <p:ph type="title"/>
          </p:nvPr>
        </p:nvSpPr>
        <p:spPr/>
        <p:txBody>
          <a:bodyPr/>
          <a:lstStyle/>
          <a:p>
            <a:pPr>
              <a:lnSpc>
                <a:spcPct val="80000"/>
              </a:lnSpc>
              <a:buFontTx/>
              <a:buNone/>
            </a:pPr>
            <a:r>
              <a:rPr lang="en-US" sz="1800" dirty="0"/>
              <a:t>QoS Overview</a:t>
            </a:r>
            <a:br>
              <a:rPr lang="en-US" dirty="0"/>
            </a:br>
            <a:r>
              <a:rPr lang="en-US" dirty="0"/>
              <a:t>Traffic Characteristics</a:t>
            </a:r>
          </a:p>
        </p:txBody>
      </p:sp>
      <p:pic>
        <p:nvPicPr>
          <p:cNvPr id="3" name="Picture 2"/>
          <p:cNvPicPr>
            <a:picLocks noChangeAspect="1"/>
          </p:cNvPicPr>
          <p:nvPr/>
        </p:nvPicPr>
        <p:blipFill rotWithShape="1">
          <a:blip r:embed="rId3"/>
          <a:srcRect b="45065"/>
          <a:stretch/>
        </p:blipFill>
        <p:spPr>
          <a:xfrm>
            <a:off x="4955440" y="3267637"/>
            <a:ext cx="4010585" cy="2862602"/>
          </a:xfrm>
          <a:prstGeom prst="rect">
            <a:avLst/>
          </a:prstGeom>
        </p:spPr>
      </p:pic>
    </p:spTree>
    <p:extLst>
      <p:ext uri="{BB962C8B-B14F-4D97-AF65-F5344CB8AC3E}">
        <p14:creationId xmlns:p14="http://schemas.microsoft.com/office/powerpoint/2010/main" val="1409677141"/>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3109" y="1228775"/>
            <a:ext cx="4454141" cy="5333949"/>
          </a:xfrm>
        </p:spPr>
        <p:txBody>
          <a:bodyPr>
            <a:normAutofit lnSpcReduction="10000"/>
          </a:bodyPr>
          <a:lstStyle/>
          <a:p>
            <a:r>
              <a:rPr lang="en-US" dirty="0">
                <a:effectLst/>
              </a:rPr>
              <a:t>Video</a:t>
            </a:r>
          </a:p>
          <a:p>
            <a:pPr lvl="1"/>
            <a:r>
              <a:rPr lang="en-US" dirty="0"/>
              <a:t>Compared to voice, video is less resilient to loss and has a higher volume of data per packet.</a:t>
            </a:r>
          </a:p>
          <a:p>
            <a:pPr lvl="1"/>
            <a:r>
              <a:rPr lang="en-US" dirty="0"/>
              <a:t>video can tolerate a certain amount of latency, jitter, and loss without any noticeable affects.</a:t>
            </a:r>
          </a:p>
          <a:p>
            <a:r>
              <a:rPr lang="en-US" dirty="0">
                <a:effectLst/>
              </a:rPr>
              <a:t>Data</a:t>
            </a:r>
          </a:p>
          <a:p>
            <a:pPr lvl="1"/>
            <a:r>
              <a:rPr lang="en-US" dirty="0"/>
              <a:t>Data applications that have no tolerance for data loss, such as email and web pages, use TCP to ensure that, if packets are lost in transit, they will be resent.</a:t>
            </a:r>
          </a:p>
          <a:p>
            <a:pPr lvl="1"/>
            <a:r>
              <a:rPr lang="en-US" dirty="0"/>
              <a:t>Data traffic is relatively insensitive to drops and delays compared to voice and video.</a:t>
            </a:r>
            <a:endParaRPr lang="en-US" dirty="0">
              <a:effectLst/>
            </a:endParaRPr>
          </a:p>
        </p:txBody>
      </p:sp>
      <p:sp>
        <p:nvSpPr>
          <p:cNvPr id="21505" name="Rectangle 2"/>
          <p:cNvSpPr>
            <a:spLocks noGrp="1" noChangeArrowheads="1"/>
          </p:cNvSpPr>
          <p:nvPr>
            <p:ph type="title"/>
          </p:nvPr>
        </p:nvSpPr>
        <p:spPr/>
        <p:txBody>
          <a:bodyPr/>
          <a:lstStyle/>
          <a:p>
            <a:pPr>
              <a:lnSpc>
                <a:spcPct val="80000"/>
              </a:lnSpc>
              <a:buFontTx/>
              <a:buNone/>
            </a:pPr>
            <a:r>
              <a:rPr lang="en-US" sz="1800" dirty="0"/>
              <a:t>QoS Overview</a:t>
            </a:r>
            <a:br>
              <a:rPr lang="en-US" dirty="0"/>
            </a:br>
            <a:r>
              <a:rPr lang="en-US" dirty="0"/>
              <a:t>Traffic Characteristics</a:t>
            </a:r>
          </a:p>
        </p:txBody>
      </p:sp>
      <p:pic>
        <p:nvPicPr>
          <p:cNvPr id="4" name="Picture 3"/>
          <p:cNvPicPr>
            <a:picLocks noChangeAspect="1"/>
          </p:cNvPicPr>
          <p:nvPr/>
        </p:nvPicPr>
        <p:blipFill rotWithShape="1">
          <a:blip r:embed="rId3"/>
          <a:srcRect b="44881"/>
          <a:stretch/>
        </p:blipFill>
        <p:spPr>
          <a:xfrm>
            <a:off x="4907997" y="813492"/>
            <a:ext cx="4077269" cy="2866975"/>
          </a:xfrm>
          <a:prstGeom prst="rect">
            <a:avLst/>
          </a:prstGeom>
        </p:spPr>
      </p:pic>
      <p:pic>
        <p:nvPicPr>
          <p:cNvPr id="5" name="Picture 4"/>
          <p:cNvPicPr>
            <a:picLocks noChangeAspect="1"/>
          </p:cNvPicPr>
          <p:nvPr/>
        </p:nvPicPr>
        <p:blipFill>
          <a:blip r:embed="rId4"/>
          <a:stretch>
            <a:fillRect/>
          </a:stretch>
        </p:blipFill>
        <p:spPr>
          <a:xfrm>
            <a:off x="4936575" y="3714351"/>
            <a:ext cx="4020111" cy="2848373"/>
          </a:xfrm>
          <a:prstGeom prst="rect">
            <a:avLst/>
          </a:prstGeom>
        </p:spPr>
      </p:pic>
    </p:spTree>
    <p:extLst>
      <p:ext uri="{BB962C8B-B14F-4D97-AF65-F5344CB8AC3E}">
        <p14:creationId xmlns:p14="http://schemas.microsoft.com/office/powerpoint/2010/main" val="3373701458"/>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3109" y="1228776"/>
            <a:ext cx="8752915" cy="3992448"/>
          </a:xfrm>
        </p:spPr>
        <p:txBody>
          <a:bodyPr>
            <a:normAutofit/>
          </a:bodyPr>
          <a:lstStyle/>
          <a:p>
            <a:r>
              <a:rPr lang="en-US" dirty="0"/>
              <a:t>First In First Out (FIFO)</a:t>
            </a:r>
          </a:p>
          <a:p>
            <a:pPr lvl="1"/>
            <a:r>
              <a:rPr lang="en-US" dirty="0"/>
              <a:t>FIFO has no concept of priority or classes of traffic and consequently, makes no decision about packet priority.</a:t>
            </a:r>
          </a:p>
          <a:p>
            <a:pPr lvl="1"/>
            <a:r>
              <a:rPr lang="en-US" dirty="0"/>
              <a:t>FIFO, which is the fastest method of queuing, is effective for large links that have little delay and minimal congestion.</a:t>
            </a:r>
          </a:p>
          <a:p>
            <a:pPr lvl="1"/>
            <a:endParaRPr lang="en-US" dirty="0"/>
          </a:p>
          <a:p>
            <a:endParaRPr lang="en-US" dirty="0"/>
          </a:p>
        </p:txBody>
      </p:sp>
      <p:sp>
        <p:nvSpPr>
          <p:cNvPr id="21505" name="Rectangle 2"/>
          <p:cNvSpPr>
            <a:spLocks noGrp="1" noChangeArrowheads="1"/>
          </p:cNvSpPr>
          <p:nvPr>
            <p:ph type="title"/>
          </p:nvPr>
        </p:nvSpPr>
        <p:spPr/>
        <p:txBody>
          <a:bodyPr/>
          <a:lstStyle/>
          <a:p>
            <a:pPr>
              <a:lnSpc>
                <a:spcPct val="80000"/>
              </a:lnSpc>
              <a:buFontTx/>
              <a:buNone/>
            </a:pPr>
            <a:r>
              <a:rPr lang="en-US" sz="1800" dirty="0"/>
              <a:t>QoS Overview</a:t>
            </a:r>
            <a:br>
              <a:rPr lang="en-US" dirty="0"/>
            </a:br>
            <a:r>
              <a:rPr lang="en-US" dirty="0"/>
              <a:t>Queueing Algorithms</a:t>
            </a:r>
          </a:p>
        </p:txBody>
      </p:sp>
      <p:pic>
        <p:nvPicPr>
          <p:cNvPr id="3" name="Picture 2"/>
          <p:cNvPicPr>
            <a:picLocks noChangeAspect="1"/>
          </p:cNvPicPr>
          <p:nvPr/>
        </p:nvPicPr>
        <p:blipFill>
          <a:blip r:embed="rId3"/>
          <a:stretch>
            <a:fillRect/>
          </a:stretch>
        </p:blipFill>
        <p:spPr>
          <a:xfrm>
            <a:off x="1299731" y="3440856"/>
            <a:ext cx="6579669" cy="2452495"/>
          </a:xfrm>
          <a:prstGeom prst="rect">
            <a:avLst/>
          </a:prstGeom>
        </p:spPr>
      </p:pic>
    </p:spTree>
    <p:extLst>
      <p:ext uri="{BB962C8B-B14F-4D97-AF65-F5344CB8AC3E}">
        <p14:creationId xmlns:p14="http://schemas.microsoft.com/office/powerpoint/2010/main" val="2214189212"/>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3109" y="1228776"/>
            <a:ext cx="8733677" cy="2433380"/>
          </a:xfrm>
        </p:spPr>
        <p:txBody>
          <a:bodyPr>
            <a:normAutofit lnSpcReduction="10000"/>
          </a:bodyPr>
          <a:lstStyle/>
          <a:p>
            <a:r>
              <a:rPr lang="en-US" dirty="0"/>
              <a:t>Weighted Fair Queuing (WFQ)</a:t>
            </a:r>
          </a:p>
          <a:p>
            <a:pPr lvl="1"/>
            <a:r>
              <a:rPr lang="en-US" dirty="0"/>
              <a:t>An automated scheduling method that provides fair bandwidth allocation to all network traffic.</a:t>
            </a:r>
          </a:p>
          <a:p>
            <a:pPr lvl="1"/>
            <a:r>
              <a:rPr lang="en-US" dirty="0"/>
              <a:t>Applies priority, or weights, to identified traffic and classifies it into conversations or flows.</a:t>
            </a:r>
          </a:p>
          <a:p>
            <a:pPr lvl="1"/>
            <a:r>
              <a:rPr lang="en-US" dirty="0"/>
              <a:t>WFQ is not supported with tunneling and encryption because these features modify the packet content information required</a:t>
            </a:r>
          </a:p>
        </p:txBody>
      </p:sp>
      <p:sp>
        <p:nvSpPr>
          <p:cNvPr id="21505" name="Rectangle 2"/>
          <p:cNvSpPr>
            <a:spLocks noGrp="1" noChangeArrowheads="1"/>
          </p:cNvSpPr>
          <p:nvPr>
            <p:ph type="title"/>
          </p:nvPr>
        </p:nvSpPr>
        <p:spPr/>
        <p:txBody>
          <a:bodyPr/>
          <a:lstStyle/>
          <a:p>
            <a:pPr>
              <a:lnSpc>
                <a:spcPct val="80000"/>
              </a:lnSpc>
              <a:buFontTx/>
              <a:buNone/>
            </a:pPr>
            <a:r>
              <a:rPr lang="en-US" sz="1800" dirty="0"/>
              <a:t>QoS Overview</a:t>
            </a:r>
            <a:br>
              <a:rPr lang="en-US" dirty="0"/>
            </a:br>
            <a:r>
              <a:rPr lang="en-US" dirty="0"/>
              <a:t>Queueing Algorithms</a:t>
            </a:r>
          </a:p>
        </p:txBody>
      </p:sp>
      <p:pic>
        <p:nvPicPr>
          <p:cNvPr id="3" name="Picture 2"/>
          <p:cNvPicPr>
            <a:picLocks noChangeAspect="1"/>
          </p:cNvPicPr>
          <p:nvPr/>
        </p:nvPicPr>
        <p:blipFill>
          <a:blip r:embed="rId3"/>
          <a:stretch>
            <a:fillRect/>
          </a:stretch>
        </p:blipFill>
        <p:spPr>
          <a:xfrm>
            <a:off x="559835" y="3662156"/>
            <a:ext cx="8040222" cy="2962688"/>
          </a:xfrm>
          <a:prstGeom prst="rect">
            <a:avLst/>
          </a:prstGeom>
        </p:spPr>
      </p:pic>
    </p:spTree>
    <p:extLst>
      <p:ext uri="{BB962C8B-B14F-4D97-AF65-F5344CB8AC3E}">
        <p14:creationId xmlns:p14="http://schemas.microsoft.com/office/powerpoint/2010/main" val="3551839317"/>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3109" y="1228776"/>
            <a:ext cx="8733677" cy="2866252"/>
          </a:xfrm>
        </p:spPr>
        <p:txBody>
          <a:bodyPr>
            <a:normAutofit fontScale="92500" lnSpcReduction="10000"/>
          </a:bodyPr>
          <a:lstStyle/>
          <a:p>
            <a:r>
              <a:rPr lang="en-US" dirty="0"/>
              <a:t>Class-Based Weighted Fair Queuing (CBWFQ)</a:t>
            </a:r>
          </a:p>
          <a:p>
            <a:pPr lvl="1"/>
            <a:r>
              <a:rPr lang="en-US" dirty="0"/>
              <a:t>Extends the standard WFQ functionality to provide support for user-defined traffic classes.</a:t>
            </a:r>
          </a:p>
          <a:p>
            <a:pPr lvl="1"/>
            <a:r>
              <a:rPr lang="en-US" dirty="0"/>
              <a:t>To characterize a class, you assign it bandwidth, weight, and maximum packet limit.</a:t>
            </a:r>
          </a:p>
          <a:p>
            <a:pPr lvl="1"/>
            <a:r>
              <a:rPr lang="en-US" dirty="0"/>
              <a:t>You also specify the queue limit for that class, which is the maximum number of packets allowed to accumulate in the queue for the class.</a:t>
            </a:r>
          </a:p>
          <a:p>
            <a:pPr lvl="1"/>
            <a:r>
              <a:rPr lang="en-US" dirty="0"/>
              <a:t>Packets belonging to a class are subject to the bandwidth and queue limits that characterize the class.</a:t>
            </a:r>
          </a:p>
        </p:txBody>
      </p:sp>
      <p:sp>
        <p:nvSpPr>
          <p:cNvPr id="21505" name="Rectangle 2"/>
          <p:cNvSpPr>
            <a:spLocks noGrp="1" noChangeArrowheads="1"/>
          </p:cNvSpPr>
          <p:nvPr>
            <p:ph type="title"/>
          </p:nvPr>
        </p:nvSpPr>
        <p:spPr/>
        <p:txBody>
          <a:bodyPr/>
          <a:lstStyle/>
          <a:p>
            <a:pPr>
              <a:lnSpc>
                <a:spcPct val="80000"/>
              </a:lnSpc>
              <a:buFontTx/>
              <a:buNone/>
            </a:pPr>
            <a:r>
              <a:rPr lang="en-US" sz="1800" dirty="0"/>
              <a:t>QoS Overview</a:t>
            </a:r>
            <a:br>
              <a:rPr lang="en-US" dirty="0"/>
            </a:br>
            <a:r>
              <a:rPr lang="en-US" dirty="0"/>
              <a:t>Queueing Algorithms</a:t>
            </a:r>
          </a:p>
        </p:txBody>
      </p:sp>
      <p:pic>
        <p:nvPicPr>
          <p:cNvPr id="3" name="Picture 2"/>
          <p:cNvPicPr>
            <a:picLocks noChangeAspect="1"/>
          </p:cNvPicPr>
          <p:nvPr/>
        </p:nvPicPr>
        <p:blipFill>
          <a:blip r:embed="rId3"/>
          <a:stretch>
            <a:fillRect/>
          </a:stretch>
        </p:blipFill>
        <p:spPr>
          <a:xfrm>
            <a:off x="1507633" y="4095028"/>
            <a:ext cx="6169517" cy="2572680"/>
          </a:xfrm>
          <a:prstGeom prst="rect">
            <a:avLst/>
          </a:prstGeom>
        </p:spPr>
      </p:pic>
    </p:spTree>
    <p:extLst>
      <p:ext uri="{BB962C8B-B14F-4D97-AF65-F5344CB8AC3E}">
        <p14:creationId xmlns:p14="http://schemas.microsoft.com/office/powerpoint/2010/main" val="1976621945"/>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3109" y="1228776"/>
            <a:ext cx="8733677" cy="2866252"/>
          </a:xfrm>
        </p:spPr>
        <p:txBody>
          <a:bodyPr>
            <a:normAutofit lnSpcReduction="10000"/>
          </a:bodyPr>
          <a:lstStyle/>
          <a:p>
            <a:r>
              <a:rPr lang="en-US" dirty="0"/>
              <a:t>Low Latency Queuing (LLQ)</a:t>
            </a:r>
          </a:p>
          <a:p>
            <a:pPr lvl="1"/>
            <a:r>
              <a:rPr lang="en-US" dirty="0"/>
              <a:t>LLQ provides strict priority queuing for CBWFQ, reducing jitter in voice conversations.</a:t>
            </a:r>
          </a:p>
          <a:p>
            <a:pPr lvl="1"/>
            <a:r>
              <a:rPr lang="en-US" dirty="0"/>
              <a:t>The bandwidth assigned to the packets of a class determines the order in which packets are sent. </a:t>
            </a:r>
          </a:p>
          <a:p>
            <a:pPr lvl="1"/>
            <a:r>
              <a:rPr lang="en-US" dirty="0"/>
              <a:t>Without LLQ, all packets are serviced fairly based on weight; no class of packets may be granted strict priority. </a:t>
            </a:r>
          </a:p>
          <a:p>
            <a:pPr lvl="1"/>
            <a:r>
              <a:rPr lang="en-US" dirty="0"/>
              <a:t>LLQ allows delay-sensitive data such as voice to be sent first.</a:t>
            </a:r>
          </a:p>
        </p:txBody>
      </p:sp>
      <p:sp>
        <p:nvSpPr>
          <p:cNvPr id="21505" name="Rectangle 2"/>
          <p:cNvSpPr>
            <a:spLocks noGrp="1" noChangeArrowheads="1"/>
          </p:cNvSpPr>
          <p:nvPr>
            <p:ph type="title"/>
          </p:nvPr>
        </p:nvSpPr>
        <p:spPr/>
        <p:txBody>
          <a:bodyPr/>
          <a:lstStyle/>
          <a:p>
            <a:pPr>
              <a:lnSpc>
                <a:spcPct val="80000"/>
              </a:lnSpc>
              <a:buFontTx/>
              <a:buNone/>
            </a:pPr>
            <a:r>
              <a:rPr lang="en-US" sz="1800" dirty="0"/>
              <a:t>QoS Overview</a:t>
            </a:r>
            <a:br>
              <a:rPr lang="en-US" dirty="0"/>
            </a:br>
            <a:r>
              <a:rPr lang="en-US" dirty="0"/>
              <a:t>Queueing Algorithms</a:t>
            </a:r>
          </a:p>
        </p:txBody>
      </p:sp>
      <p:pic>
        <p:nvPicPr>
          <p:cNvPr id="4" name="Picture 3"/>
          <p:cNvPicPr>
            <a:picLocks noChangeAspect="1"/>
          </p:cNvPicPr>
          <p:nvPr/>
        </p:nvPicPr>
        <p:blipFill>
          <a:blip r:embed="rId3"/>
          <a:stretch>
            <a:fillRect/>
          </a:stretch>
        </p:blipFill>
        <p:spPr>
          <a:xfrm>
            <a:off x="1984079" y="4095028"/>
            <a:ext cx="5191733" cy="2510663"/>
          </a:xfrm>
          <a:prstGeom prst="rect">
            <a:avLst/>
          </a:prstGeom>
        </p:spPr>
      </p:pic>
    </p:spTree>
    <p:extLst>
      <p:ext uri="{BB962C8B-B14F-4D97-AF65-F5344CB8AC3E}">
        <p14:creationId xmlns:p14="http://schemas.microsoft.com/office/powerpoint/2010/main" val="3713501472"/>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lstStyle/>
          <a:p>
            <a:pPr eaLnBrk="1" hangingPunct="1"/>
            <a:r>
              <a:rPr lang="en-US" dirty="0">
                <a:latin typeface="Arial" charset="0"/>
              </a:rPr>
              <a:t>Instructor Materials – Chapter 6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lstStyle/>
          <a:p>
            <a:pPr marL="0" indent="0">
              <a:buNone/>
            </a:pPr>
            <a:r>
              <a:rPr lang="en-CA" dirty="0"/>
              <a:t>This PowerPoint deck is divided in two parts:</a:t>
            </a:r>
          </a:p>
          <a:p>
            <a:pPr marL="457200" indent="-457200">
              <a:buClrTx/>
              <a:buFont typeface="+mj-lt"/>
              <a:buAutoNum type="arabicPeriod"/>
            </a:pPr>
            <a:r>
              <a:rPr lang="en-US" sz="2000" dirty="0"/>
              <a:t>Instructor Planning Guide</a:t>
            </a:r>
            <a:endParaRPr lang="en-CA" sz="2000" dirty="0"/>
          </a:p>
          <a:p>
            <a:pPr lvl="1">
              <a:buClrTx/>
              <a:buFont typeface="Wingdings" charset="2"/>
              <a:buChar char="§"/>
            </a:pPr>
            <a:r>
              <a:rPr lang="en-CA" sz="1600" dirty="0"/>
              <a:t>Information to help you become familiar with the chapter</a:t>
            </a:r>
          </a:p>
          <a:p>
            <a:pPr lvl="1">
              <a:buClrTx/>
              <a:buFont typeface="Wingdings" charset="2"/>
              <a:buChar char="§"/>
            </a:pPr>
            <a:r>
              <a:rPr lang="en-CA" sz="1600" dirty="0"/>
              <a:t>Teaching aids</a:t>
            </a:r>
          </a:p>
          <a:p>
            <a:pPr marL="457200" indent="-457200">
              <a:buClrTx/>
              <a:buFont typeface="+mj-lt"/>
              <a:buAutoNum type="arabicPeriod"/>
            </a:pPr>
            <a:r>
              <a:rPr lang="en-CA" sz="2000" dirty="0"/>
              <a:t>Instructor Class Presentation</a:t>
            </a:r>
          </a:p>
          <a:p>
            <a:pPr lvl="1">
              <a:buClrTx/>
              <a:buFont typeface="Wingdings" charset="2"/>
              <a:buChar char="§"/>
            </a:pPr>
            <a:r>
              <a:rPr lang="en-CA" sz="1600" dirty="0"/>
              <a:t>Optional slides that you can use in the classroom</a:t>
            </a:r>
          </a:p>
          <a:p>
            <a:pPr lvl="1">
              <a:buClrTx/>
              <a:buFont typeface="Wingdings" charset="2"/>
              <a:buChar char="§"/>
            </a:pPr>
            <a:r>
              <a:rPr lang="en-CA" sz="1600" dirty="0"/>
              <a:t>Begins on slide # 9</a:t>
            </a:r>
          </a:p>
          <a:p>
            <a:pPr marL="0" indent="0">
              <a:buNone/>
            </a:pPr>
            <a:r>
              <a:rPr lang="en-CA" sz="2000" dirty="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6.2 QoS Mechanisms</a:t>
            </a:r>
            <a:endParaRPr lang="en-US" sz="2400" dirty="0">
              <a:solidFill>
                <a:srgbClr val="00B0F0"/>
              </a:solidFill>
            </a:endParaRPr>
          </a:p>
        </p:txBody>
      </p:sp>
    </p:spTree>
    <p:extLst>
      <p:ext uri="{BB962C8B-B14F-4D97-AF65-F5344CB8AC3E}">
        <p14:creationId xmlns:p14="http://schemas.microsoft.com/office/powerpoint/2010/main" val="2098333176"/>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QoS Mechanisms</a:t>
            </a:r>
            <a:br>
              <a:rPr lang="en-US" sz="1800" dirty="0"/>
            </a:br>
            <a:r>
              <a:rPr lang="en-US" sz="1800" dirty="0"/>
              <a:t>QoS Models</a:t>
            </a:r>
            <a:endParaRPr lang="en-US" dirty="0"/>
          </a:p>
        </p:txBody>
      </p:sp>
      <p:sp>
        <p:nvSpPr>
          <p:cNvPr id="2" name="Content Placeholder 1"/>
          <p:cNvSpPr>
            <a:spLocks noGrp="1"/>
          </p:cNvSpPr>
          <p:nvPr>
            <p:ph idx="1"/>
          </p:nvPr>
        </p:nvSpPr>
        <p:spPr>
          <a:xfrm>
            <a:off x="193869" y="1344431"/>
            <a:ext cx="8772156" cy="5180194"/>
          </a:xfrm>
        </p:spPr>
        <p:txBody>
          <a:bodyPr/>
          <a:lstStyle/>
          <a:p>
            <a:pPr lvl="1"/>
            <a:r>
              <a:rPr lang="en-US" dirty="0"/>
              <a:t>Selecting an Appropriate QoS Policy Model</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r>
              <a:rPr lang="en-US" dirty="0"/>
              <a:t>Best-Effort</a:t>
            </a:r>
          </a:p>
          <a:p>
            <a:pPr lvl="1"/>
            <a:endParaRPr lang="en-US" dirty="0"/>
          </a:p>
          <a:p>
            <a:pPr lvl="1"/>
            <a:endParaRPr lang="en-US" dirty="0"/>
          </a:p>
        </p:txBody>
      </p:sp>
      <p:pic>
        <p:nvPicPr>
          <p:cNvPr id="3" name="Picture 2"/>
          <p:cNvPicPr>
            <a:picLocks noChangeAspect="1"/>
          </p:cNvPicPr>
          <p:nvPr/>
        </p:nvPicPr>
        <p:blipFill>
          <a:blip r:embed="rId3"/>
          <a:stretch>
            <a:fillRect/>
          </a:stretch>
        </p:blipFill>
        <p:spPr>
          <a:xfrm>
            <a:off x="509035" y="1761960"/>
            <a:ext cx="7916380" cy="2362530"/>
          </a:xfrm>
          <a:prstGeom prst="rect">
            <a:avLst/>
          </a:prstGeom>
        </p:spPr>
      </p:pic>
      <p:pic>
        <p:nvPicPr>
          <p:cNvPr id="4" name="Picture 3"/>
          <p:cNvPicPr>
            <a:picLocks noChangeAspect="1"/>
          </p:cNvPicPr>
          <p:nvPr/>
        </p:nvPicPr>
        <p:blipFill>
          <a:blip r:embed="rId4"/>
          <a:stretch>
            <a:fillRect/>
          </a:stretch>
        </p:blipFill>
        <p:spPr>
          <a:xfrm>
            <a:off x="509035" y="4542019"/>
            <a:ext cx="7878274" cy="1819529"/>
          </a:xfrm>
          <a:prstGeom prst="rect">
            <a:avLst/>
          </a:prstGeom>
        </p:spPr>
      </p:pic>
    </p:spTree>
    <p:extLst>
      <p:ext uri="{BB962C8B-B14F-4D97-AF65-F5344CB8AC3E}">
        <p14:creationId xmlns:p14="http://schemas.microsoft.com/office/powerpoint/2010/main" val="2955344014"/>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QoS Mechanisms</a:t>
            </a:r>
            <a:br>
              <a:rPr lang="en-US" sz="1800" dirty="0"/>
            </a:br>
            <a:r>
              <a:rPr lang="en-US" dirty="0"/>
              <a:t>QoS Models</a:t>
            </a:r>
          </a:p>
        </p:txBody>
      </p:sp>
      <p:sp>
        <p:nvSpPr>
          <p:cNvPr id="2" name="Content Placeholder 1"/>
          <p:cNvSpPr>
            <a:spLocks noGrp="1"/>
          </p:cNvSpPr>
          <p:nvPr>
            <p:ph idx="1"/>
          </p:nvPr>
        </p:nvSpPr>
        <p:spPr>
          <a:xfrm>
            <a:off x="193868" y="1344431"/>
            <a:ext cx="8540747" cy="2217920"/>
          </a:xfrm>
        </p:spPr>
        <p:txBody>
          <a:bodyPr/>
          <a:lstStyle/>
          <a:p>
            <a:r>
              <a:rPr lang="en-US" dirty="0"/>
              <a:t>Integrated Services (</a:t>
            </a:r>
            <a:r>
              <a:rPr lang="en-US" dirty="0" err="1"/>
              <a:t>IntServ</a:t>
            </a:r>
            <a:r>
              <a:rPr lang="en-US" dirty="0"/>
              <a:t>)</a:t>
            </a:r>
          </a:p>
          <a:p>
            <a:pPr lvl="1"/>
            <a:r>
              <a:rPr lang="en-US" dirty="0"/>
              <a:t>Uses resource reservation and admission-control mechanisms as building blocks to establish and maintain QoS.</a:t>
            </a:r>
          </a:p>
          <a:p>
            <a:pPr lvl="1"/>
            <a:r>
              <a:rPr lang="en-US" dirty="0"/>
              <a:t>The edge router performs admission control to ensure that available resources are sufficient in the network. </a:t>
            </a:r>
          </a:p>
          <a:p>
            <a:pPr lvl="1"/>
            <a:r>
              <a:rPr lang="en-US" dirty="0"/>
              <a:t>The </a:t>
            </a:r>
            <a:r>
              <a:rPr lang="en-US" dirty="0" err="1"/>
              <a:t>IntServ</a:t>
            </a:r>
            <a:r>
              <a:rPr lang="en-US" dirty="0"/>
              <a:t> standard assumes that routers along a path set and maintain the state for each individual communication.</a:t>
            </a:r>
          </a:p>
        </p:txBody>
      </p:sp>
      <p:pic>
        <p:nvPicPr>
          <p:cNvPr id="7" name="Picture 6"/>
          <p:cNvPicPr>
            <a:picLocks noChangeAspect="1"/>
          </p:cNvPicPr>
          <p:nvPr/>
        </p:nvPicPr>
        <p:blipFill>
          <a:blip r:embed="rId3"/>
          <a:stretch>
            <a:fillRect/>
          </a:stretch>
        </p:blipFill>
        <p:spPr>
          <a:xfrm>
            <a:off x="4857420" y="3842446"/>
            <a:ext cx="3877195" cy="2558354"/>
          </a:xfrm>
          <a:prstGeom prst="rect">
            <a:avLst/>
          </a:prstGeom>
        </p:spPr>
      </p:pic>
      <p:sp>
        <p:nvSpPr>
          <p:cNvPr id="9" name="Content Placeholder 1"/>
          <p:cNvSpPr txBox="1">
            <a:spLocks/>
          </p:cNvSpPr>
          <p:nvPr/>
        </p:nvSpPr>
        <p:spPr bwMode="auto">
          <a:xfrm>
            <a:off x="193868" y="3842446"/>
            <a:ext cx="4521007" cy="2558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1"/>
            <a:r>
              <a:rPr lang="en-US" dirty="0"/>
              <a:t>If network devices along the path can reserve the necessary bandwidth, the originating application can begin transmitting. </a:t>
            </a:r>
          </a:p>
          <a:p>
            <a:pPr lvl="1"/>
            <a:r>
              <a:rPr lang="en-US" dirty="0"/>
              <a:t>If the requested reservation fails along the path, the originating application does not send any data.</a:t>
            </a:r>
            <a:endParaRPr lang="en-US" kern="0" dirty="0"/>
          </a:p>
        </p:txBody>
      </p:sp>
    </p:spTree>
    <p:extLst>
      <p:ext uri="{BB962C8B-B14F-4D97-AF65-F5344CB8AC3E}">
        <p14:creationId xmlns:p14="http://schemas.microsoft.com/office/powerpoint/2010/main" val="1343767016"/>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QoS Mechanisms</a:t>
            </a:r>
            <a:br>
              <a:rPr lang="en-US" sz="1800" dirty="0"/>
            </a:br>
            <a:r>
              <a:rPr lang="en-US" dirty="0"/>
              <a:t>QoS Models</a:t>
            </a:r>
          </a:p>
        </p:txBody>
      </p:sp>
      <p:sp>
        <p:nvSpPr>
          <p:cNvPr id="2" name="Content Placeholder 1"/>
          <p:cNvSpPr>
            <a:spLocks noGrp="1"/>
          </p:cNvSpPr>
          <p:nvPr>
            <p:ph idx="1"/>
          </p:nvPr>
        </p:nvSpPr>
        <p:spPr>
          <a:xfrm>
            <a:off x="193868" y="1150374"/>
            <a:ext cx="8540747" cy="2217920"/>
          </a:xfrm>
        </p:spPr>
        <p:txBody>
          <a:bodyPr/>
          <a:lstStyle/>
          <a:p>
            <a:r>
              <a:rPr lang="en-US" dirty="0"/>
              <a:t>Differentiated Services (</a:t>
            </a:r>
            <a:r>
              <a:rPr lang="en-US" dirty="0" err="1"/>
              <a:t>DiffServ</a:t>
            </a:r>
            <a:r>
              <a:rPr lang="en-US" dirty="0"/>
              <a:t>)</a:t>
            </a:r>
          </a:p>
          <a:p>
            <a:pPr lvl="1"/>
            <a:r>
              <a:rPr lang="en-US" dirty="0"/>
              <a:t>Specifies a simple and scalable mechanism for classifying and managing network traffic and providing QoS guarantees on modern IP networks.</a:t>
            </a:r>
          </a:p>
          <a:p>
            <a:pPr lvl="1"/>
            <a:r>
              <a:rPr lang="en-US" dirty="0" err="1"/>
              <a:t>DiffServ</a:t>
            </a:r>
            <a:r>
              <a:rPr lang="en-US" dirty="0"/>
              <a:t> can provide an “almost guaranteed” QoS while still being cost-effective and scalable.</a:t>
            </a:r>
          </a:p>
        </p:txBody>
      </p:sp>
      <p:sp>
        <p:nvSpPr>
          <p:cNvPr id="9" name="Content Placeholder 1"/>
          <p:cNvSpPr txBox="1">
            <a:spLocks/>
          </p:cNvSpPr>
          <p:nvPr/>
        </p:nvSpPr>
        <p:spPr bwMode="auto">
          <a:xfrm>
            <a:off x="193868" y="3228975"/>
            <a:ext cx="4835332"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1"/>
            <a:r>
              <a:rPr lang="en-US" dirty="0" err="1"/>
              <a:t>DiffServ</a:t>
            </a:r>
            <a:r>
              <a:rPr lang="en-US" dirty="0"/>
              <a:t> uses a “soft QoS” approach. It works on the provisioned-QoS model, where network elements are set up to service multiple classes of traffic each with varying QoS requirements.</a:t>
            </a:r>
          </a:p>
          <a:p>
            <a:pPr lvl="1"/>
            <a:r>
              <a:rPr lang="en-US" dirty="0"/>
              <a:t> </a:t>
            </a:r>
            <a:r>
              <a:rPr lang="en-US" dirty="0" err="1"/>
              <a:t>DiffServ</a:t>
            </a:r>
            <a:r>
              <a:rPr lang="en-US" dirty="0"/>
              <a:t> divides network traffic into classes based on business requirements. </a:t>
            </a:r>
          </a:p>
          <a:p>
            <a:pPr lvl="1"/>
            <a:r>
              <a:rPr lang="en-US" dirty="0"/>
              <a:t>Each of the classes can then be assigned a different level of service.</a:t>
            </a:r>
            <a:endParaRPr lang="en-US" kern="0" dirty="0"/>
          </a:p>
        </p:txBody>
      </p:sp>
      <p:pic>
        <p:nvPicPr>
          <p:cNvPr id="3" name="Picture 2"/>
          <p:cNvPicPr>
            <a:picLocks noChangeAspect="1"/>
          </p:cNvPicPr>
          <p:nvPr/>
        </p:nvPicPr>
        <p:blipFill>
          <a:blip r:embed="rId3"/>
          <a:stretch>
            <a:fillRect/>
          </a:stretch>
        </p:blipFill>
        <p:spPr>
          <a:xfrm>
            <a:off x="5029200" y="3611997"/>
            <a:ext cx="3936825" cy="2788803"/>
          </a:xfrm>
          <a:prstGeom prst="rect">
            <a:avLst/>
          </a:prstGeom>
        </p:spPr>
      </p:pic>
    </p:spTree>
    <p:extLst>
      <p:ext uri="{BB962C8B-B14F-4D97-AF65-F5344CB8AC3E}">
        <p14:creationId xmlns:p14="http://schemas.microsoft.com/office/powerpoint/2010/main" val="824473944"/>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QoS Mechanisms</a:t>
            </a:r>
            <a:br>
              <a:rPr lang="en-US" sz="1800" dirty="0"/>
            </a:br>
            <a:r>
              <a:rPr lang="en-US" sz="2800" dirty="0"/>
              <a:t>QoS Implementation Techniques</a:t>
            </a:r>
            <a:endParaRPr lang="en-US" sz="4400" dirty="0"/>
          </a:p>
        </p:txBody>
      </p:sp>
      <p:sp>
        <p:nvSpPr>
          <p:cNvPr id="2" name="Content Placeholder 1"/>
          <p:cNvSpPr>
            <a:spLocks noGrp="1"/>
          </p:cNvSpPr>
          <p:nvPr>
            <p:ph idx="1"/>
          </p:nvPr>
        </p:nvSpPr>
        <p:spPr>
          <a:xfrm>
            <a:off x="193868" y="1344430"/>
            <a:ext cx="8626282" cy="5140345"/>
          </a:xfrm>
        </p:spPr>
        <p:txBody>
          <a:bodyPr/>
          <a:lstStyle/>
          <a:p>
            <a:r>
              <a:rPr lang="en-US" dirty="0"/>
              <a:t>Avoiding Packet Loss</a:t>
            </a:r>
          </a:p>
          <a:p>
            <a:pPr lvl="1"/>
            <a:r>
              <a:rPr lang="en-US" dirty="0"/>
              <a:t>Dropped TCP segments cause TCP sessions to reduce their window sizes. </a:t>
            </a:r>
          </a:p>
          <a:p>
            <a:pPr lvl="1"/>
            <a:r>
              <a:rPr lang="en-US" dirty="0"/>
              <a:t>Some applications do not use TCP and cannot handle drops.</a:t>
            </a:r>
          </a:p>
          <a:p>
            <a:r>
              <a:rPr lang="en-US" dirty="0"/>
              <a:t>QoS Tools</a:t>
            </a:r>
          </a:p>
          <a:p>
            <a:endParaRPr lang="en-US" dirty="0"/>
          </a:p>
        </p:txBody>
      </p:sp>
      <p:pic>
        <p:nvPicPr>
          <p:cNvPr id="3" name="Picture 2"/>
          <p:cNvPicPr>
            <a:picLocks noChangeAspect="1"/>
          </p:cNvPicPr>
          <p:nvPr/>
        </p:nvPicPr>
        <p:blipFill>
          <a:blip r:embed="rId3"/>
          <a:stretch>
            <a:fillRect/>
          </a:stretch>
        </p:blipFill>
        <p:spPr>
          <a:xfrm>
            <a:off x="1000125" y="3347623"/>
            <a:ext cx="7188850" cy="3331208"/>
          </a:xfrm>
          <a:prstGeom prst="rect">
            <a:avLst/>
          </a:prstGeom>
        </p:spPr>
      </p:pic>
    </p:spTree>
    <p:extLst>
      <p:ext uri="{BB962C8B-B14F-4D97-AF65-F5344CB8AC3E}">
        <p14:creationId xmlns:p14="http://schemas.microsoft.com/office/powerpoint/2010/main" val="1055375001"/>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QoS Mechanisms</a:t>
            </a:r>
            <a:br>
              <a:rPr lang="en-US" sz="1800" dirty="0"/>
            </a:br>
            <a:r>
              <a:rPr lang="en-US" dirty="0"/>
              <a:t>QoS Implementation Techniques</a:t>
            </a:r>
          </a:p>
        </p:txBody>
      </p:sp>
      <p:sp>
        <p:nvSpPr>
          <p:cNvPr id="2" name="Content Placeholder 1"/>
          <p:cNvSpPr>
            <a:spLocks noGrp="1"/>
          </p:cNvSpPr>
          <p:nvPr>
            <p:ph idx="1"/>
          </p:nvPr>
        </p:nvSpPr>
        <p:spPr>
          <a:xfrm>
            <a:off x="193869" y="1327355"/>
            <a:ext cx="8772156" cy="4994787"/>
          </a:xfrm>
        </p:spPr>
        <p:txBody>
          <a:bodyPr>
            <a:normAutofit/>
          </a:bodyPr>
          <a:lstStyle/>
          <a:p>
            <a:r>
              <a:rPr lang="en-US" dirty="0"/>
              <a:t>Classification and Marking</a:t>
            </a:r>
          </a:p>
          <a:p>
            <a:pPr lvl="1"/>
            <a:r>
              <a:rPr lang="en-US" dirty="0"/>
              <a:t>Before a packet can have a QoS policy applied to it, the packet has to be classified.</a:t>
            </a:r>
          </a:p>
          <a:p>
            <a:pPr lvl="1"/>
            <a:r>
              <a:rPr lang="en-US" dirty="0"/>
              <a:t>Methods of classifying traffic flows at Layer 2 and 3 include using interfaces, ACLs, and class maps.</a:t>
            </a:r>
          </a:p>
          <a:p>
            <a:pPr lvl="1"/>
            <a:endParaRPr lang="en-US" dirty="0"/>
          </a:p>
        </p:txBody>
      </p:sp>
      <p:pic>
        <p:nvPicPr>
          <p:cNvPr id="5" name="Picture 4"/>
          <p:cNvPicPr>
            <a:picLocks noChangeAspect="1"/>
          </p:cNvPicPr>
          <p:nvPr/>
        </p:nvPicPr>
        <p:blipFill>
          <a:blip r:embed="rId3"/>
          <a:stretch>
            <a:fillRect/>
          </a:stretch>
        </p:blipFill>
        <p:spPr>
          <a:xfrm>
            <a:off x="364545" y="3582475"/>
            <a:ext cx="8430802" cy="2210108"/>
          </a:xfrm>
          <a:prstGeom prst="rect">
            <a:avLst/>
          </a:prstGeom>
        </p:spPr>
      </p:pic>
    </p:spTree>
    <p:extLst>
      <p:ext uri="{BB962C8B-B14F-4D97-AF65-F5344CB8AC3E}">
        <p14:creationId xmlns:p14="http://schemas.microsoft.com/office/powerpoint/2010/main" val="1023279989"/>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QoS Mechanisms</a:t>
            </a:r>
            <a:br>
              <a:rPr lang="en-US" sz="1800" dirty="0"/>
            </a:br>
            <a:r>
              <a:rPr lang="en-US" dirty="0"/>
              <a:t>QoS Implementation Techniques</a:t>
            </a:r>
          </a:p>
        </p:txBody>
      </p:sp>
      <p:sp>
        <p:nvSpPr>
          <p:cNvPr id="2" name="Content Placeholder 1"/>
          <p:cNvSpPr>
            <a:spLocks noGrp="1"/>
          </p:cNvSpPr>
          <p:nvPr>
            <p:ph idx="1"/>
          </p:nvPr>
        </p:nvSpPr>
        <p:spPr>
          <a:xfrm>
            <a:off x="193868" y="1344430"/>
            <a:ext cx="8772157" cy="5115364"/>
          </a:xfrm>
        </p:spPr>
        <p:txBody>
          <a:bodyPr>
            <a:normAutofit/>
          </a:bodyPr>
          <a:lstStyle/>
          <a:p>
            <a:endParaRPr lang="en-US" dirty="0"/>
          </a:p>
          <a:p>
            <a:endParaRPr lang="en-US" dirty="0"/>
          </a:p>
          <a:p>
            <a:r>
              <a:rPr lang="en-US" dirty="0"/>
              <a:t>Marking at Layer 2</a:t>
            </a:r>
          </a:p>
          <a:p>
            <a:endParaRPr lang="en-US" dirty="0"/>
          </a:p>
          <a:p>
            <a:endParaRPr lang="en-US" dirty="0"/>
          </a:p>
          <a:p>
            <a:endParaRPr lang="en-US" dirty="0"/>
          </a:p>
          <a:p>
            <a:endParaRPr lang="en-US" dirty="0"/>
          </a:p>
          <a:p>
            <a:r>
              <a:rPr lang="en-US" dirty="0"/>
              <a:t>Marking at Layer 3</a:t>
            </a:r>
          </a:p>
          <a:p>
            <a:endParaRPr lang="en-US" dirty="0"/>
          </a:p>
        </p:txBody>
      </p:sp>
      <p:pic>
        <p:nvPicPr>
          <p:cNvPr id="4" name="Picture 3"/>
          <p:cNvPicPr>
            <a:picLocks noChangeAspect="1"/>
          </p:cNvPicPr>
          <p:nvPr/>
        </p:nvPicPr>
        <p:blipFill>
          <a:blip r:embed="rId3"/>
          <a:stretch>
            <a:fillRect/>
          </a:stretch>
        </p:blipFill>
        <p:spPr>
          <a:xfrm>
            <a:off x="3663254" y="1344430"/>
            <a:ext cx="5302771" cy="2785118"/>
          </a:xfrm>
          <a:prstGeom prst="rect">
            <a:avLst/>
          </a:prstGeom>
        </p:spPr>
      </p:pic>
      <p:pic>
        <p:nvPicPr>
          <p:cNvPr id="3" name="Picture 2"/>
          <p:cNvPicPr>
            <a:picLocks noChangeAspect="1"/>
          </p:cNvPicPr>
          <p:nvPr/>
        </p:nvPicPr>
        <p:blipFill>
          <a:blip r:embed="rId4"/>
          <a:stretch>
            <a:fillRect/>
          </a:stretch>
        </p:blipFill>
        <p:spPr>
          <a:xfrm>
            <a:off x="3663254" y="4656488"/>
            <a:ext cx="5440168" cy="1537835"/>
          </a:xfrm>
          <a:prstGeom prst="rect">
            <a:avLst/>
          </a:prstGeom>
        </p:spPr>
      </p:pic>
    </p:spTree>
    <p:extLst>
      <p:ext uri="{BB962C8B-B14F-4D97-AF65-F5344CB8AC3E}">
        <p14:creationId xmlns:p14="http://schemas.microsoft.com/office/powerpoint/2010/main" val="3121975332"/>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QoS Mechanisms</a:t>
            </a:r>
            <a:br>
              <a:rPr lang="en-US" sz="1800" dirty="0"/>
            </a:br>
            <a:r>
              <a:rPr lang="en-US" dirty="0"/>
              <a:t>QoS Implementation Techniques</a:t>
            </a:r>
          </a:p>
        </p:txBody>
      </p:sp>
      <p:sp>
        <p:nvSpPr>
          <p:cNvPr id="2" name="Content Placeholder 1"/>
          <p:cNvSpPr>
            <a:spLocks noGrp="1"/>
          </p:cNvSpPr>
          <p:nvPr>
            <p:ph idx="1"/>
          </p:nvPr>
        </p:nvSpPr>
        <p:spPr>
          <a:xfrm>
            <a:off x="193868" y="1344430"/>
            <a:ext cx="8772157" cy="5331673"/>
          </a:xfrm>
        </p:spPr>
        <p:txBody>
          <a:bodyPr>
            <a:normAutofit lnSpcReduction="10000"/>
          </a:bodyPr>
          <a:lstStyle/>
          <a:p>
            <a:r>
              <a:rPr lang="en-US" dirty="0"/>
              <a:t>Trust Boundaries</a:t>
            </a:r>
          </a:p>
          <a:p>
            <a:pPr lvl="1"/>
            <a:r>
              <a:rPr lang="en-US" dirty="0"/>
              <a:t>Traffic should be classified and marked as close to its source as technically and administratively feasible.</a:t>
            </a:r>
          </a:p>
          <a:p>
            <a:r>
              <a:rPr lang="en-US" dirty="0"/>
              <a:t>Congestion Avoidance</a:t>
            </a:r>
          </a:p>
          <a:p>
            <a:pPr lvl="1"/>
            <a:r>
              <a:rPr lang="en-US" dirty="0"/>
              <a:t>When the queue is below the minimum threshold, there are no drops.</a:t>
            </a:r>
          </a:p>
          <a:p>
            <a:pPr lvl="1"/>
            <a:r>
              <a:rPr lang="en-US" dirty="0"/>
              <a:t>As the queue fills up to the maximum threshold, a small percentage of packets are dropped.</a:t>
            </a:r>
          </a:p>
          <a:p>
            <a:pPr lvl="1"/>
            <a:r>
              <a:rPr lang="en-US" dirty="0"/>
              <a:t>When the maximum threshold is passed, all packets are dropped.</a:t>
            </a:r>
          </a:p>
          <a:p>
            <a:r>
              <a:rPr lang="en-US" dirty="0"/>
              <a:t>Shaping and Policing</a:t>
            </a:r>
          </a:p>
          <a:p>
            <a:pPr lvl="1"/>
            <a:r>
              <a:rPr lang="en-US" dirty="0"/>
              <a:t>Traffic shaping retains excess packets in a queue and then schedules the excess for later transmission over increments of time.</a:t>
            </a:r>
          </a:p>
          <a:p>
            <a:pPr lvl="1"/>
            <a:r>
              <a:rPr lang="en-US" dirty="0"/>
              <a:t>Policing is applied to inbound traffic on an interface. </a:t>
            </a:r>
          </a:p>
          <a:p>
            <a:pPr lvl="1"/>
            <a:r>
              <a:rPr lang="en-US" dirty="0"/>
              <a:t>When the traffic rate reaches the configured maximum rate, excess traffic is dropped (or remarked).</a:t>
            </a:r>
            <a:br>
              <a:rPr lang="en-US" dirty="0"/>
            </a:br>
            <a:endParaRPr lang="en-US" dirty="0"/>
          </a:p>
        </p:txBody>
      </p:sp>
    </p:spTree>
    <p:extLst>
      <p:ext uri="{BB962C8B-B14F-4D97-AF65-F5344CB8AC3E}">
        <p14:creationId xmlns:p14="http://schemas.microsoft.com/office/powerpoint/2010/main" val="3495609621"/>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lstStyle/>
          <a:p>
            <a:pPr eaLnBrk="1" hangingPunct="1"/>
            <a:r>
              <a:rPr lang="en-US" sz="2400" dirty="0"/>
              <a:t>6.3 Chapter Summary</a:t>
            </a:r>
          </a:p>
        </p:txBody>
      </p:sp>
    </p:spTree>
    <p:extLst>
      <p:ext uri="{BB962C8B-B14F-4D97-AF65-F5344CB8AC3E}">
        <p14:creationId xmlns:p14="http://schemas.microsoft.com/office/powerpoint/2010/main" val="1761900250"/>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Chapter Summary</a:t>
            </a:r>
            <a:br>
              <a:rPr lang="en-US" dirty="0"/>
            </a:br>
            <a:r>
              <a:rPr lang="en-US" dirty="0" err="1"/>
              <a:t>Summary</a:t>
            </a:r>
            <a:endParaRPr lang="en-US" dirty="0"/>
          </a:p>
        </p:txBody>
      </p:sp>
      <p:sp>
        <p:nvSpPr>
          <p:cNvPr id="3" name="Content Placeholder 2"/>
          <p:cNvSpPr>
            <a:spLocks noGrp="1"/>
          </p:cNvSpPr>
          <p:nvPr>
            <p:ph idx="1"/>
          </p:nvPr>
        </p:nvSpPr>
        <p:spPr/>
        <p:txBody>
          <a:bodyPr>
            <a:normAutofit fontScale="85000" lnSpcReduction="20000"/>
          </a:bodyPr>
          <a:lstStyle/>
          <a:p>
            <a:r>
              <a:rPr lang="en-US" dirty="0"/>
              <a:t>The quality of network transmission is impacted by the bandwidth of the links between the source and destination, the sources of delay as packets are routed to the destination, and jitter or the variation in delay of the received packets. Without QoS mechanisms in place, packets are processed in the order in which they are received. When congestion occurs, time-sensitive packets will be dropped with the same frequency as packets that are not time-sensitive.</a:t>
            </a:r>
          </a:p>
          <a:p>
            <a:r>
              <a:rPr lang="en-US" dirty="0"/>
              <a:t>Voice packets require latency of no more than 150 milliseconds (</a:t>
            </a:r>
            <a:r>
              <a:rPr lang="en-US" dirty="0" err="1"/>
              <a:t>ms</a:t>
            </a:r>
            <a:r>
              <a:rPr lang="en-US" dirty="0"/>
              <a:t>). Jitter should be no more than 30 </a:t>
            </a:r>
            <a:r>
              <a:rPr lang="en-US" dirty="0" err="1"/>
              <a:t>ms</a:t>
            </a:r>
            <a:r>
              <a:rPr lang="en-US" dirty="0"/>
              <a:t>, and voice packet loss should be no more than 1%. Voice traffic requires at least 30 Kb/s of bandwidth.</a:t>
            </a:r>
          </a:p>
          <a:p>
            <a:r>
              <a:rPr lang="en-US" dirty="0"/>
              <a:t>Video packets require latency no more than 400 milliseconds (</a:t>
            </a:r>
            <a:r>
              <a:rPr lang="en-US" dirty="0" err="1"/>
              <a:t>ms</a:t>
            </a:r>
            <a:r>
              <a:rPr lang="en-US" dirty="0"/>
              <a:t>). Jitter should be no more than 50 </a:t>
            </a:r>
            <a:r>
              <a:rPr lang="en-US" dirty="0" err="1"/>
              <a:t>ms</a:t>
            </a:r>
            <a:r>
              <a:rPr lang="en-US" dirty="0"/>
              <a:t>, and video packet loss should be no more than 1%. Video traffic requires at least 384 Kb/s of bandwidth.</a:t>
            </a:r>
          </a:p>
          <a:p>
            <a:r>
              <a:rPr lang="en-US" dirty="0"/>
              <a:t>For data packets, two factors impact the Quality of Experience (</a:t>
            </a:r>
            <a:r>
              <a:rPr lang="en-US" dirty="0" err="1"/>
              <a:t>QoE</a:t>
            </a:r>
            <a:r>
              <a:rPr lang="en-US" dirty="0"/>
              <a:t>) for end users:</a:t>
            </a:r>
          </a:p>
          <a:p>
            <a:pPr lvl="1"/>
            <a:r>
              <a:rPr lang="en-US" dirty="0"/>
              <a:t>Does the data come from an interactive application?</a:t>
            </a:r>
          </a:p>
          <a:p>
            <a:pPr lvl="1"/>
            <a:r>
              <a:rPr lang="en-US" dirty="0"/>
              <a:t>Is the data mission critical?</a:t>
            </a:r>
          </a:p>
          <a:p>
            <a:endParaRPr lang="en-US" dirty="0"/>
          </a:p>
        </p:txBody>
      </p:sp>
    </p:spTree>
    <p:extLst>
      <p:ext uri="{BB962C8B-B14F-4D97-AF65-F5344CB8AC3E}">
        <p14:creationId xmlns:p14="http://schemas.microsoft.com/office/powerpoint/2010/main" val="25792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a:solidFill>
                  <a:schemeClr val="bg1"/>
                </a:solidFill>
                <a:latin typeface="+mj-lt"/>
                <a:ea typeface="+mj-ea"/>
                <a:cs typeface="+mj-cs"/>
              </a:rPr>
              <a:t>Connecting Networks</a:t>
            </a:r>
          </a:p>
          <a:p>
            <a:pPr algn="l" defTabSz="814388">
              <a:defRPr/>
            </a:pPr>
            <a:r>
              <a:rPr lang="en-US" b="0" kern="0" dirty="0">
                <a:solidFill>
                  <a:schemeClr val="bg1"/>
                </a:solidFill>
                <a:latin typeface="+mj-lt"/>
                <a:ea typeface="+mj-ea"/>
                <a:cs typeface="+mj-cs"/>
              </a:rPr>
              <a:t>Planning </a:t>
            </a:r>
            <a:r>
              <a:rPr lang="en-US" kern="0" dirty="0">
                <a:solidFill>
                  <a:schemeClr val="bg1"/>
                </a:solidFill>
                <a:latin typeface="+mj-lt"/>
                <a:ea typeface="+mj-ea"/>
                <a:cs typeface="+mj-cs"/>
              </a:rPr>
              <a:t>Guide</a:t>
            </a:r>
          </a:p>
          <a:p>
            <a:pPr algn="l" defTabSz="814388">
              <a:defRPr/>
            </a:pPr>
            <a:r>
              <a:rPr lang="en-US" kern="0" dirty="0">
                <a:solidFill>
                  <a:schemeClr val="bg1"/>
                </a:solidFill>
                <a:latin typeface="+mj-lt"/>
                <a:ea typeface="+mj-ea"/>
                <a:cs typeface="+mj-cs"/>
              </a:rPr>
              <a:t>Chapter 6: Quality of Service</a:t>
            </a: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Chapter Summary</a:t>
            </a:r>
            <a:br>
              <a:rPr lang="en-US" dirty="0"/>
            </a:br>
            <a:r>
              <a:rPr lang="en-US" dirty="0" err="1"/>
              <a:t>Summary</a:t>
            </a:r>
            <a:r>
              <a:rPr lang="en-US" dirty="0"/>
              <a:t> Continued</a:t>
            </a:r>
          </a:p>
        </p:txBody>
      </p:sp>
      <p:sp>
        <p:nvSpPr>
          <p:cNvPr id="3" name="Content Placeholder 2"/>
          <p:cNvSpPr>
            <a:spLocks noGrp="1"/>
          </p:cNvSpPr>
          <p:nvPr>
            <p:ph idx="1"/>
          </p:nvPr>
        </p:nvSpPr>
        <p:spPr/>
        <p:txBody>
          <a:bodyPr>
            <a:normAutofit fontScale="77500" lnSpcReduction="20000"/>
          </a:bodyPr>
          <a:lstStyle/>
          <a:p>
            <a:r>
              <a:rPr lang="en-US" dirty="0"/>
              <a:t>The four queuing algorithms discussed in this chapter are as follows:</a:t>
            </a:r>
          </a:p>
          <a:p>
            <a:pPr lvl="1"/>
            <a:r>
              <a:rPr lang="en-US" b="1" dirty="0"/>
              <a:t>First in First Out (FIFO)</a:t>
            </a:r>
            <a:r>
              <a:rPr lang="en-US" dirty="0"/>
              <a:t> - Packets are forwarded in the order in which they are received.</a:t>
            </a:r>
          </a:p>
          <a:p>
            <a:pPr lvl="1"/>
            <a:r>
              <a:rPr lang="en-US" b="1" dirty="0"/>
              <a:t>Weighted Fair Queuing (WFQ)</a:t>
            </a:r>
            <a:r>
              <a:rPr lang="en-US" dirty="0"/>
              <a:t> - Packets are classified into different flows based on header information including the </a:t>
            </a:r>
            <a:r>
              <a:rPr lang="en-US" dirty="0" err="1"/>
              <a:t>ToS</a:t>
            </a:r>
            <a:r>
              <a:rPr lang="en-US" dirty="0"/>
              <a:t> value</a:t>
            </a:r>
          </a:p>
          <a:p>
            <a:pPr lvl="1"/>
            <a:r>
              <a:rPr lang="en-US" b="1" dirty="0"/>
              <a:t>Class-Based Weighted Fair Queuing (CBWFQ)</a:t>
            </a:r>
            <a:r>
              <a:rPr lang="en-US" dirty="0"/>
              <a:t> - Packets are assigned to user-defined classes based on matches to criteria such as protocols, ACLs, and input interfaces. The network administrator can assign bandwidth, weight, and maximum packet limit to each class.</a:t>
            </a:r>
          </a:p>
          <a:p>
            <a:pPr lvl="1"/>
            <a:r>
              <a:rPr lang="en-US" b="1" dirty="0"/>
              <a:t>Low Latency Queuing (LLQ)</a:t>
            </a:r>
            <a:r>
              <a:rPr lang="en-US" dirty="0"/>
              <a:t> - Delay-sensitive data such as voice is added to a priority queue so that it can be sent first (before packets in other queues).</a:t>
            </a:r>
          </a:p>
          <a:p>
            <a:r>
              <a:rPr lang="en-US" dirty="0"/>
              <a:t>The three queuing models discussed in the chapter are as follows:</a:t>
            </a:r>
          </a:p>
          <a:p>
            <a:pPr lvl="1"/>
            <a:r>
              <a:rPr lang="en-US" b="1" dirty="0"/>
              <a:t>Best-Effort</a:t>
            </a:r>
            <a:r>
              <a:rPr lang="en-US" dirty="0"/>
              <a:t> - This is the default queuing model for interfaces. All packets are treated in the same way. There is no QoS.</a:t>
            </a:r>
          </a:p>
          <a:p>
            <a:pPr lvl="1"/>
            <a:r>
              <a:rPr lang="en-US" b="1" dirty="0"/>
              <a:t>Integrated Services (</a:t>
            </a:r>
            <a:r>
              <a:rPr lang="en-US" b="1" dirty="0" err="1"/>
              <a:t>IntServ</a:t>
            </a:r>
            <a:r>
              <a:rPr lang="en-US" b="1" dirty="0"/>
              <a:t>)</a:t>
            </a:r>
            <a:r>
              <a:rPr lang="en-US" dirty="0"/>
              <a:t> - </a:t>
            </a:r>
            <a:r>
              <a:rPr lang="en-US" dirty="0" err="1"/>
              <a:t>IntServ</a:t>
            </a:r>
            <a:r>
              <a:rPr lang="en-US" dirty="0"/>
              <a:t> provides a way to deliver the end-to-end QoS that real-time applications require by explicitly managing network resources to provide QoS to specific user packet streams, sometimes called </a:t>
            </a:r>
            <a:r>
              <a:rPr lang="en-US" dirty="0" err="1"/>
              <a:t>microflows</a:t>
            </a:r>
            <a:r>
              <a:rPr lang="en-US" dirty="0"/>
              <a:t>.</a:t>
            </a:r>
          </a:p>
          <a:p>
            <a:pPr lvl="1"/>
            <a:r>
              <a:rPr lang="en-US" b="1" dirty="0"/>
              <a:t>Differentiated Services (</a:t>
            </a:r>
            <a:r>
              <a:rPr lang="en-US" b="1" dirty="0" err="1"/>
              <a:t>DiffServ</a:t>
            </a:r>
            <a:r>
              <a:rPr lang="en-US" b="1" dirty="0"/>
              <a:t>)</a:t>
            </a:r>
            <a:r>
              <a:rPr lang="en-US" dirty="0"/>
              <a:t> - </a:t>
            </a:r>
            <a:r>
              <a:rPr lang="en-US" dirty="0" err="1"/>
              <a:t>DiffServ</a:t>
            </a:r>
            <a:r>
              <a:rPr lang="en-US" dirty="0"/>
              <a:t> uses a soft QoS approach that depends on network devices that are set up to service multiple classes of traffic each with varying QoS requirements. Although there is no QoS guarantee, the </a:t>
            </a:r>
            <a:r>
              <a:rPr lang="en-US" dirty="0" err="1"/>
              <a:t>DiffServ</a:t>
            </a:r>
            <a:r>
              <a:rPr lang="en-US" dirty="0"/>
              <a:t> model is more cost-effective and scalable than </a:t>
            </a:r>
            <a:r>
              <a:rPr lang="en-US" dirty="0" err="1"/>
              <a:t>IntServ</a:t>
            </a:r>
            <a:r>
              <a:rPr lang="en-US" dirty="0"/>
              <a:t>.</a:t>
            </a:r>
          </a:p>
          <a:p>
            <a:pPr lvl="1"/>
            <a:endParaRPr lang="en-US" dirty="0"/>
          </a:p>
        </p:txBody>
      </p:sp>
    </p:spTree>
    <p:extLst>
      <p:ext uri="{BB962C8B-B14F-4D97-AF65-F5344CB8AC3E}">
        <p14:creationId xmlns:p14="http://schemas.microsoft.com/office/powerpoint/2010/main" val="28050848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QoS tools include the following:</a:t>
            </a:r>
          </a:p>
          <a:p>
            <a:pPr lvl="1"/>
            <a:r>
              <a:rPr lang="en-US" b="1" dirty="0"/>
              <a:t>Classification and Marking</a:t>
            </a:r>
            <a:r>
              <a:rPr lang="en-US" dirty="0"/>
              <a:t> - Classification determines the class of traffic to which packets or frames belong. Marking means that we are adding a value to the packet header. Devices receiving the packet look at this field to see if it matches a defined policy.</a:t>
            </a:r>
          </a:p>
          <a:p>
            <a:pPr lvl="1"/>
            <a:r>
              <a:rPr lang="en-US" b="1" dirty="0"/>
              <a:t>Congestion Avoidance</a:t>
            </a:r>
            <a:r>
              <a:rPr lang="en-US" dirty="0"/>
              <a:t> - Congestion avoidance tools monitor network traffic loads in an effort to anticipate and avoid congestion. As queues fill up to the maximum threshold, a small percentage of packets are dropped. Once the maximum threshold is passed, all packets are dropped.</a:t>
            </a:r>
          </a:p>
          <a:p>
            <a:pPr lvl="1"/>
            <a:r>
              <a:rPr lang="en-US" b="1" dirty="0"/>
              <a:t>Shaping and Policing</a:t>
            </a:r>
            <a:r>
              <a:rPr lang="en-US" dirty="0"/>
              <a:t> - Shaping retains excess packets in a queue and then schedules the excess for later transmission over increments of time. Shaping is used on outbound traffic. Policing either drops or remarks excess traffic. Policing is often applied to inbound traffic.</a:t>
            </a:r>
          </a:p>
          <a:p>
            <a:endParaRPr lang="en-US" dirty="0"/>
          </a:p>
        </p:txBody>
      </p:sp>
      <p:sp>
        <p:nvSpPr>
          <p:cNvPr id="5" name="Title 1"/>
          <p:cNvSpPr>
            <a:spLocks noGrp="1"/>
          </p:cNvSpPr>
          <p:nvPr>
            <p:ph type="title"/>
          </p:nvPr>
        </p:nvSpPr>
        <p:spPr>
          <a:xfrm>
            <a:off x="193868" y="394392"/>
            <a:ext cx="8772157" cy="838200"/>
          </a:xfrm>
        </p:spPr>
        <p:txBody>
          <a:bodyPr/>
          <a:lstStyle/>
          <a:p>
            <a:r>
              <a:rPr lang="en-US" sz="1800" dirty="0"/>
              <a:t>Chapter Summary</a:t>
            </a:r>
            <a:br>
              <a:rPr lang="en-US" dirty="0"/>
            </a:br>
            <a:r>
              <a:rPr lang="en-US" dirty="0" err="1"/>
              <a:t>Summary</a:t>
            </a:r>
            <a:r>
              <a:rPr lang="en-US" dirty="0"/>
              <a:t> Continued</a:t>
            </a:r>
          </a:p>
        </p:txBody>
      </p:sp>
    </p:spTree>
    <p:extLst>
      <p:ext uri="{BB962C8B-B14F-4D97-AF65-F5344CB8AC3E}">
        <p14:creationId xmlns:p14="http://schemas.microsoft.com/office/powerpoint/2010/main" val="27700922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838200"/>
          </a:xfrm>
        </p:spPr>
        <p:txBody>
          <a:bodyPr/>
          <a:lstStyle/>
          <a:p>
            <a:pPr eaLnBrk="1" hangingPunct="1"/>
            <a:r>
              <a:rPr lang="en-US" dirty="0"/>
              <a:t>Chapter 6: Activities</a:t>
            </a:r>
          </a:p>
        </p:txBody>
      </p:sp>
      <p:sp>
        <p:nvSpPr>
          <p:cNvPr id="6147" name="Rectangle 34"/>
          <p:cNvSpPr>
            <a:spLocks noGrp="1" noChangeArrowheads="1"/>
          </p:cNvSpPr>
          <p:nvPr>
            <p:ph type="body" idx="4294967295"/>
          </p:nvPr>
        </p:nvSpPr>
        <p:spPr>
          <a:xfrm>
            <a:off x="497150" y="1190783"/>
            <a:ext cx="7940675" cy="4605454"/>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3192232594"/>
              </p:ext>
            </p:extLst>
          </p:nvPr>
        </p:nvGraphicFramePr>
        <p:xfrm>
          <a:off x="497150" y="1225663"/>
          <a:ext cx="8308522" cy="4632960"/>
        </p:xfrm>
        <a:graphic>
          <a:graphicData uri="http://schemas.openxmlformats.org/drawingml/2006/table">
            <a:tbl>
              <a:tblPr firstRow="1" bandRow="1">
                <a:tableStyleId>{5C22544A-7EE6-4342-B048-85BDC9FD1C3A}</a:tableStyleId>
              </a:tblPr>
              <a:tblGrid>
                <a:gridCol w="920937">
                  <a:extLst>
                    <a:ext uri="{9D8B030D-6E8A-4147-A177-3AD203B41FA5}">
                      <a16:colId xmlns:a16="http://schemas.microsoft.com/office/drawing/2014/main" val="20000"/>
                    </a:ext>
                  </a:extLst>
                </a:gridCol>
                <a:gridCol w="1189357">
                  <a:extLst>
                    <a:ext uri="{9D8B030D-6E8A-4147-A177-3AD203B41FA5}">
                      <a16:colId xmlns:a16="http://schemas.microsoft.com/office/drawing/2014/main" val="20001"/>
                    </a:ext>
                  </a:extLst>
                </a:gridCol>
                <a:gridCol w="4041931">
                  <a:extLst>
                    <a:ext uri="{9D8B030D-6E8A-4147-A177-3AD203B41FA5}">
                      <a16:colId xmlns:a16="http://schemas.microsoft.com/office/drawing/2014/main" val="20002"/>
                    </a:ext>
                  </a:extLst>
                </a:gridCol>
                <a:gridCol w="2156297">
                  <a:extLst>
                    <a:ext uri="{9D8B030D-6E8A-4147-A177-3AD203B41FA5}">
                      <a16:colId xmlns:a16="http://schemas.microsoft.com/office/drawing/2014/main" val="114867769"/>
                    </a:ext>
                  </a:extLst>
                </a:gridCol>
              </a:tblGrid>
              <a:tr h="365760">
                <a:tc>
                  <a:txBody>
                    <a:bodyPr/>
                    <a:lstStyle/>
                    <a:p>
                      <a:pPr algn="ctr"/>
                      <a:r>
                        <a:rPr lang="en-US" sz="1400" dirty="0"/>
                        <a:t>Page #</a:t>
                      </a:r>
                    </a:p>
                  </a:txBody>
                  <a:tcPr anchor="ctr"/>
                </a:tc>
                <a:tc>
                  <a:txBody>
                    <a:bodyPr/>
                    <a:lstStyle/>
                    <a:p>
                      <a:pPr algn="ctr"/>
                      <a:r>
                        <a:rPr lang="en-US" sz="1400" dirty="0"/>
                        <a:t>Activity Type</a:t>
                      </a:r>
                    </a:p>
                  </a:txBody>
                  <a:tcPr anchor="ctr"/>
                </a:tc>
                <a:tc>
                  <a:txBody>
                    <a:bodyPr/>
                    <a:lstStyle/>
                    <a:p>
                      <a:pPr algn="ctr"/>
                      <a:r>
                        <a:rPr lang="en-US" sz="1400" dirty="0"/>
                        <a:t>Activity Name</a:t>
                      </a:r>
                    </a:p>
                  </a:txBody>
                  <a:tcPr anchor="ctr"/>
                </a:tc>
                <a:tc>
                  <a:txBody>
                    <a:bodyPr/>
                    <a:lstStyle/>
                    <a:p>
                      <a:pPr algn="ctr"/>
                      <a:r>
                        <a:rPr lang="en-US" sz="1400" dirty="0"/>
                        <a:t>Optional?</a:t>
                      </a:r>
                    </a:p>
                  </a:txBody>
                  <a:tcPr anchor="ctr"/>
                </a:tc>
                <a:extLst>
                  <a:ext uri="{0D108BD9-81ED-4DB2-BD59-A6C34878D82A}">
                    <a16:rowId xmlns:a16="http://schemas.microsoft.com/office/drawing/2014/main" val="10000"/>
                  </a:ext>
                </a:extLst>
              </a:tr>
              <a:tr h="304800">
                <a:tc>
                  <a:txBody>
                    <a:bodyPr/>
                    <a:lstStyle/>
                    <a:p>
                      <a:pPr algn="ctr"/>
                      <a:r>
                        <a:rPr lang="en-US" sz="1600" dirty="0">
                          <a:effectLst/>
                          <a:latin typeface="calibri" panose="020F0502020204030204" pitchFamily="34" charset="0"/>
                        </a:rPr>
                        <a:t>6.1.1.1</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Video</a:t>
                      </a:r>
                    </a:p>
                  </a:txBody>
                  <a:tcPr marL="28575" marR="28575" marT="0" marB="0" anchor="ctr"/>
                </a:tc>
                <a:tc>
                  <a:txBody>
                    <a:bodyPr/>
                    <a:lstStyle/>
                    <a:p>
                      <a:pPr algn="l" rtl="0" fontAlgn="t"/>
                      <a:r>
                        <a:rPr lang="en-US" sz="1600" dirty="0">
                          <a:effectLst/>
                          <a:latin typeface="calibri" panose="020F0502020204030204" pitchFamily="34" charset="0"/>
                        </a:rPr>
                        <a:t>The Purpose of QoS</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10001"/>
                  </a:ext>
                </a:extLst>
              </a:tr>
              <a:tr h="304800">
                <a:tc>
                  <a:txBody>
                    <a:bodyPr/>
                    <a:lstStyle/>
                    <a:p>
                      <a:pPr algn="ctr"/>
                      <a:r>
                        <a:rPr lang="en-US" sz="1600" dirty="0">
                          <a:effectLst/>
                          <a:latin typeface="calibri" panose="020F0502020204030204" pitchFamily="34" charset="0"/>
                        </a:rPr>
                        <a:t>6.1.1.5</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Interactive</a:t>
                      </a:r>
                      <a:r>
                        <a:rPr lang="en-US" sz="1600" baseline="0" dirty="0">
                          <a:effectLst/>
                          <a:latin typeface="calibri" panose="020F0502020204030204" pitchFamily="34" charset="0"/>
                        </a:rPr>
                        <a:t> Activity</a:t>
                      </a:r>
                      <a:endParaRPr lang="en-US" sz="1600" dirty="0">
                        <a:effectLst/>
                        <a:latin typeface="calibri" panose="020F0502020204030204" pitchFamily="34" charset="0"/>
                      </a:endParaRPr>
                    </a:p>
                  </a:txBody>
                  <a:tcPr marL="28575" marR="28575" marT="0" marB="0" anchor="ctr"/>
                </a:tc>
                <a:tc>
                  <a:txBody>
                    <a:bodyPr/>
                    <a:lstStyle/>
                    <a:p>
                      <a:pPr algn="l" rtl="0" fontAlgn="t"/>
                      <a:r>
                        <a:rPr lang="en-US" sz="1600" dirty="0">
                          <a:effectLst/>
                          <a:latin typeface="calibri" panose="020F0502020204030204" pitchFamily="34" charset="0"/>
                        </a:rPr>
                        <a:t>Identify Network Transmission Quality Characteristics</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668453170"/>
                  </a:ext>
                </a:extLst>
              </a:tr>
              <a:tr h="304800">
                <a:tc>
                  <a:txBody>
                    <a:bodyPr/>
                    <a:lstStyle/>
                    <a:p>
                      <a:pPr algn="ctr"/>
                      <a:r>
                        <a:rPr lang="en-US" sz="1600" dirty="0">
                          <a:effectLst/>
                          <a:latin typeface="calibri" panose="020F0502020204030204" pitchFamily="34" charset="0"/>
                        </a:rPr>
                        <a:t>6.1.2.1</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Video</a:t>
                      </a:r>
                    </a:p>
                  </a:txBody>
                  <a:tcPr marL="28575" marR="28575" marT="0" marB="0" anchor="ctr"/>
                </a:tc>
                <a:tc>
                  <a:txBody>
                    <a:bodyPr/>
                    <a:lstStyle/>
                    <a:p>
                      <a:pPr algn="l" rtl="0" fontAlgn="t"/>
                      <a:r>
                        <a:rPr lang="en-US" sz="1600" dirty="0">
                          <a:effectLst/>
                          <a:latin typeface="calibri" panose="020F0502020204030204" pitchFamily="34" charset="0"/>
                        </a:rPr>
                        <a:t>Traffic Characteristics</a:t>
                      </a:r>
                    </a:p>
                  </a:txBody>
                  <a:tcPr marL="28575" marR="28575" marT="0" marB="0" anchor="ct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971977605"/>
                  </a:ext>
                </a:extLst>
              </a:tr>
              <a:tr h="304800">
                <a:tc>
                  <a:txBody>
                    <a:bodyPr/>
                    <a:lstStyle/>
                    <a:p>
                      <a:pPr algn="ctr"/>
                      <a:r>
                        <a:rPr lang="en-US" sz="1600" dirty="0">
                          <a:effectLst/>
                          <a:latin typeface="calibri" panose="020F0502020204030204" pitchFamily="34" charset="0"/>
                        </a:rPr>
                        <a:t>6.1.2.6</a:t>
                      </a:r>
                      <a:endParaRPr lang="en-US" sz="1600" b="0" dirty="0">
                        <a:solidFill>
                          <a:schemeClr val="tx1"/>
                        </a:solidFill>
                        <a:latin typeface="Calibri" panose="020F0502020204030204" pitchFamily="34" charset="0"/>
                      </a:endParaRPr>
                    </a:p>
                  </a:txBody>
                  <a:tcPr anchor="ctr"/>
                </a:tc>
                <a:tc>
                  <a:txBody>
                    <a:bodyPr/>
                    <a:lstStyle/>
                    <a:p>
                      <a:pPr algn="ctr" rtl="0" fontAlgn="t"/>
                      <a:r>
                        <a:rPr lang="en-US" sz="1600" dirty="0">
                          <a:effectLst/>
                          <a:latin typeface="calibri" panose="020F0502020204030204" pitchFamily="34" charset="0"/>
                        </a:rPr>
                        <a:t>Interactive</a:t>
                      </a:r>
                      <a:r>
                        <a:rPr lang="en-US" sz="1600" baseline="0" dirty="0">
                          <a:effectLst/>
                          <a:latin typeface="calibri" panose="020F0502020204030204" pitchFamily="34" charset="0"/>
                        </a:rPr>
                        <a:t> Activity</a:t>
                      </a:r>
                      <a:endParaRPr lang="en-US" sz="1600" dirty="0">
                        <a:effectLst/>
                        <a:latin typeface="calibri" panose="020F0502020204030204" pitchFamily="34" charset="0"/>
                      </a:endParaRPr>
                    </a:p>
                  </a:txBody>
                  <a:tcPr marL="28575" marR="28575" marT="0" marB="0" anchor="ctr"/>
                </a:tc>
                <a:tc>
                  <a:txBody>
                    <a:bodyPr/>
                    <a:lstStyle/>
                    <a:p>
                      <a:pPr algn="l" rtl="0" fontAlgn="t"/>
                      <a:r>
                        <a:rPr lang="en-US" sz="1600" dirty="0">
                          <a:effectLst/>
                          <a:latin typeface="calibri" panose="020F0502020204030204" pitchFamily="34" charset="0"/>
                        </a:rPr>
                        <a:t>Compare Traffic Characteristics</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529194427"/>
                  </a:ext>
                </a:extLst>
              </a:tr>
              <a:tr h="304800">
                <a:tc>
                  <a:txBody>
                    <a:bodyPr/>
                    <a:lstStyle/>
                    <a:p>
                      <a:pPr algn="ctr"/>
                      <a:r>
                        <a:rPr lang="en-US" sz="1600" dirty="0">
                          <a:effectLst/>
                          <a:latin typeface="calibri" panose="020F0502020204030204" pitchFamily="34" charset="0"/>
                        </a:rPr>
                        <a:t>6.1.3.1</a:t>
                      </a:r>
                      <a:endParaRPr lang="en-US" sz="1600" b="0" dirty="0">
                        <a:solidFill>
                          <a:schemeClr val="tx1"/>
                        </a:solidFill>
                      </a:endParaRPr>
                    </a:p>
                  </a:txBody>
                  <a:tcPr anchor="ctr"/>
                </a:tc>
                <a:tc>
                  <a:txBody>
                    <a:bodyPr/>
                    <a:lstStyle/>
                    <a:p>
                      <a:pPr algn="ctr" rtl="0" fontAlgn="t"/>
                      <a:r>
                        <a:rPr lang="en-US" sz="1600">
                          <a:effectLst/>
                          <a:latin typeface="calibri" panose="020F0502020204030204" pitchFamily="34" charset="0"/>
                        </a:rPr>
                        <a:t>Video</a:t>
                      </a:r>
                    </a:p>
                  </a:txBody>
                  <a:tcPr marL="28575" marR="28575" marT="0" marB="0" anchor="ctr"/>
                </a:tc>
                <a:tc>
                  <a:txBody>
                    <a:bodyPr/>
                    <a:lstStyle/>
                    <a:p>
                      <a:pPr algn="l" rtl="0" fontAlgn="t"/>
                      <a:r>
                        <a:rPr lang="en-US" sz="1600" dirty="0">
                          <a:effectLst/>
                          <a:latin typeface="calibri" panose="020F0502020204030204" pitchFamily="34" charset="0"/>
                        </a:rPr>
                        <a:t>QoS Algorithms</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807714273"/>
                  </a:ext>
                </a:extLst>
              </a:tr>
              <a:tr h="304800">
                <a:tc>
                  <a:txBody>
                    <a:bodyPr/>
                    <a:lstStyle/>
                    <a:p>
                      <a:pPr algn="ctr"/>
                      <a:r>
                        <a:rPr lang="en-US" sz="1600" dirty="0">
                          <a:effectLst/>
                          <a:latin typeface="calibri" panose="020F0502020204030204" pitchFamily="34" charset="0"/>
                        </a:rPr>
                        <a:t>6.1.3.7</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Interactive</a:t>
                      </a:r>
                      <a:r>
                        <a:rPr lang="en-US" sz="1600" baseline="0" dirty="0">
                          <a:effectLst/>
                          <a:latin typeface="calibri" panose="020F0502020204030204" pitchFamily="34" charset="0"/>
                        </a:rPr>
                        <a:t> Activity</a:t>
                      </a:r>
                      <a:endParaRPr lang="en-US" sz="1600" dirty="0">
                        <a:effectLst/>
                        <a:latin typeface="calibri" panose="020F0502020204030204" pitchFamily="34" charset="0"/>
                      </a:endParaRPr>
                    </a:p>
                  </a:txBody>
                  <a:tcPr marL="28575" marR="28575" marT="0" marB="0" anchor="ctr"/>
                </a:tc>
                <a:tc>
                  <a:txBody>
                    <a:bodyPr/>
                    <a:lstStyle/>
                    <a:p>
                      <a:pPr algn="l" rtl="0" fontAlgn="t"/>
                      <a:r>
                        <a:rPr lang="en-US" sz="1600" dirty="0">
                          <a:effectLst/>
                          <a:latin typeface="calibri" panose="020F0502020204030204" pitchFamily="34" charset="0"/>
                        </a:rPr>
                        <a:t>Compare Queueing Algorithms</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4235253131"/>
                  </a:ext>
                </a:extLst>
              </a:tr>
              <a:tr h="304800">
                <a:tc>
                  <a:txBody>
                    <a:bodyPr/>
                    <a:lstStyle/>
                    <a:p>
                      <a:pPr algn="ctr"/>
                      <a:r>
                        <a:rPr lang="en-US" sz="1600" dirty="0">
                          <a:effectLst/>
                          <a:latin typeface="calibri" panose="020F0502020204030204" pitchFamily="34" charset="0"/>
                        </a:rPr>
                        <a:t>6.2.1.1</a:t>
                      </a:r>
                      <a:endParaRPr lang="en-US" sz="1600" b="0" dirty="0">
                        <a:solidFill>
                          <a:schemeClr val="tx1"/>
                        </a:solidFill>
                      </a:endParaRPr>
                    </a:p>
                  </a:txBody>
                  <a:tcPr anchor="ctr"/>
                </a:tc>
                <a:tc>
                  <a:txBody>
                    <a:bodyPr/>
                    <a:lstStyle/>
                    <a:p>
                      <a:pPr algn="ctr" rtl="0" fontAlgn="t"/>
                      <a:r>
                        <a:rPr lang="en-US" sz="1600">
                          <a:effectLst/>
                          <a:latin typeface="calibri" panose="020F0502020204030204" pitchFamily="34" charset="0"/>
                        </a:rPr>
                        <a:t>Video</a:t>
                      </a:r>
                    </a:p>
                  </a:txBody>
                  <a:tcPr marL="28575" marR="28575" marT="0" marB="0" anchor="ctr"/>
                </a:tc>
                <a:tc>
                  <a:txBody>
                    <a:bodyPr/>
                    <a:lstStyle/>
                    <a:p>
                      <a:pPr algn="l" rtl="0" fontAlgn="t"/>
                      <a:r>
                        <a:rPr lang="en-US" sz="1600" dirty="0">
                          <a:effectLst/>
                          <a:latin typeface="calibri" panose="020F0502020204030204" pitchFamily="34" charset="0"/>
                        </a:rPr>
                        <a:t>QoS Models</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2616693321"/>
                  </a:ext>
                </a:extLst>
              </a:tr>
              <a:tr h="304800">
                <a:tc>
                  <a:txBody>
                    <a:bodyPr/>
                    <a:lstStyle/>
                    <a:p>
                      <a:pPr algn="ctr"/>
                      <a:r>
                        <a:rPr lang="en-US" sz="1600" dirty="0">
                          <a:effectLst/>
                          <a:latin typeface="calibri" panose="020F0502020204030204" pitchFamily="34" charset="0"/>
                        </a:rPr>
                        <a:t>6.2.1.6</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Interactive</a:t>
                      </a:r>
                      <a:r>
                        <a:rPr lang="en-US" sz="1600" baseline="0" dirty="0">
                          <a:effectLst/>
                          <a:latin typeface="calibri" panose="020F0502020204030204" pitchFamily="34" charset="0"/>
                        </a:rPr>
                        <a:t> Activity</a:t>
                      </a:r>
                      <a:endParaRPr lang="en-US" sz="1600" dirty="0">
                        <a:effectLst/>
                        <a:latin typeface="calibri" panose="020F0502020204030204" pitchFamily="34" charset="0"/>
                      </a:endParaRPr>
                    </a:p>
                  </a:txBody>
                  <a:tcPr marL="28575" marR="28575" marT="0" marB="0" anchor="ctr"/>
                </a:tc>
                <a:tc>
                  <a:txBody>
                    <a:bodyPr/>
                    <a:lstStyle/>
                    <a:p>
                      <a:pPr algn="l" rtl="0" fontAlgn="t"/>
                      <a:r>
                        <a:rPr lang="en-US" sz="1600" dirty="0">
                          <a:effectLst/>
                          <a:latin typeface="calibri" panose="020F0502020204030204" pitchFamily="34" charset="0"/>
                        </a:rPr>
                        <a:t>Compare QoS Models</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4203257340"/>
                  </a:ext>
                </a:extLst>
              </a:tr>
              <a:tr h="304800">
                <a:tc>
                  <a:txBody>
                    <a:bodyPr/>
                    <a:lstStyle/>
                    <a:p>
                      <a:pPr algn="ctr"/>
                      <a:r>
                        <a:rPr lang="en-US" sz="1600" dirty="0">
                          <a:effectLst/>
                          <a:latin typeface="calibri" panose="020F0502020204030204" pitchFamily="34" charset="0"/>
                        </a:rPr>
                        <a:t>6.2.2.1</a:t>
                      </a:r>
                      <a:endParaRPr lang="en-US" sz="1600" b="0" dirty="0">
                        <a:solidFill>
                          <a:schemeClr val="tx1"/>
                        </a:solidFill>
                      </a:endParaRPr>
                    </a:p>
                  </a:txBody>
                  <a:tcPr anchor="ctr"/>
                </a:tc>
                <a:tc>
                  <a:txBody>
                    <a:bodyPr/>
                    <a:lstStyle/>
                    <a:p>
                      <a:pPr algn="ctr" rtl="0" fontAlgn="t"/>
                      <a:r>
                        <a:rPr lang="en-US" sz="1600">
                          <a:effectLst/>
                          <a:latin typeface="calibri" panose="020F0502020204030204" pitchFamily="34" charset="0"/>
                        </a:rPr>
                        <a:t>Video</a:t>
                      </a:r>
                    </a:p>
                  </a:txBody>
                  <a:tcPr marL="28575" marR="28575" marT="0" marB="0" anchor="ctr"/>
                </a:tc>
                <a:tc>
                  <a:txBody>
                    <a:bodyPr/>
                    <a:lstStyle/>
                    <a:p>
                      <a:pPr algn="l" rtl="0" fontAlgn="t"/>
                      <a:r>
                        <a:rPr lang="en-US" sz="1600" dirty="0">
                          <a:effectLst/>
                          <a:latin typeface="calibri" panose="020F0502020204030204" pitchFamily="34" charset="0"/>
                        </a:rPr>
                        <a:t>QoS Implementation Techniques</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3313888123"/>
                  </a:ext>
                </a:extLst>
              </a:tr>
              <a:tr h="304800">
                <a:tc>
                  <a:txBody>
                    <a:bodyPr/>
                    <a:lstStyle/>
                    <a:p>
                      <a:pPr algn="ctr"/>
                      <a:r>
                        <a:rPr lang="en-US" sz="1600" dirty="0">
                          <a:effectLst/>
                          <a:latin typeface="calibri" panose="020F0502020204030204" pitchFamily="34" charset="0"/>
                        </a:rPr>
                        <a:t>6.2.2.10</a:t>
                      </a:r>
                      <a:endParaRPr lang="en-US" sz="1600" b="0" dirty="0">
                        <a:solidFill>
                          <a:schemeClr val="tx1"/>
                        </a:solidFill>
                      </a:endParaRPr>
                    </a:p>
                  </a:txBody>
                  <a:tcPr anchor="ctr"/>
                </a:tc>
                <a:tc>
                  <a:txBody>
                    <a:bodyPr/>
                    <a:lstStyle/>
                    <a:p>
                      <a:pPr algn="ctr" rtl="0" fontAlgn="t"/>
                      <a:r>
                        <a:rPr lang="en-US" sz="1600" dirty="0">
                          <a:effectLst/>
                          <a:latin typeface="calibri" panose="020F0502020204030204" pitchFamily="34" charset="0"/>
                        </a:rPr>
                        <a:t>Interactive</a:t>
                      </a:r>
                      <a:r>
                        <a:rPr lang="en-US" sz="1600" baseline="0" dirty="0">
                          <a:effectLst/>
                          <a:latin typeface="calibri" panose="020F0502020204030204" pitchFamily="34" charset="0"/>
                        </a:rPr>
                        <a:t> Activity</a:t>
                      </a:r>
                      <a:endParaRPr lang="en-US" sz="1600" dirty="0">
                        <a:effectLst/>
                        <a:latin typeface="calibri" panose="020F0502020204030204" pitchFamily="34" charset="0"/>
                      </a:endParaRPr>
                    </a:p>
                  </a:txBody>
                  <a:tcPr marL="28575" marR="28575" marT="0" marB="0" anchor="ctr"/>
                </a:tc>
                <a:tc>
                  <a:txBody>
                    <a:bodyPr/>
                    <a:lstStyle/>
                    <a:p>
                      <a:pPr algn="l" rtl="0" fontAlgn="t"/>
                      <a:r>
                        <a:rPr lang="en-US" sz="1600" dirty="0">
                          <a:effectLst/>
                          <a:latin typeface="calibri" panose="020F0502020204030204" pitchFamily="34" charset="0"/>
                        </a:rPr>
                        <a:t>Identify QoS Mechanism Terminology</a:t>
                      </a:r>
                    </a:p>
                  </a:txBody>
                  <a:tcPr marL="28575" marR="28575" marT="0" marB="0" anchor="ctr"/>
                </a:tc>
                <a:tc>
                  <a:txBody>
                    <a:bodyPr/>
                    <a:lstStyle/>
                    <a:p>
                      <a:pPr algn="l" rtl="0" fontAlgn="t"/>
                      <a:r>
                        <a:rPr lang="en-US" sz="1400" kern="1200" dirty="0">
                          <a:solidFill>
                            <a:srgbClr val="000000"/>
                          </a:solidFill>
                          <a:effectLst/>
                          <a:latin typeface="calibri" panose="020F0502020204030204" pitchFamily="34" charset="0"/>
                          <a:ea typeface="+mn-ea"/>
                          <a:cs typeface="+mn-cs"/>
                        </a:rPr>
                        <a:t>-</a:t>
                      </a:r>
                    </a:p>
                  </a:txBody>
                  <a:tcPr marL="28575" marR="28575" marT="0" marB="0" anchor="ctr"/>
                </a:tc>
                <a:extLst>
                  <a:ext uri="{0D108BD9-81ED-4DB2-BD59-A6C34878D82A}">
                    <a16:rowId xmlns:a16="http://schemas.microsoft.com/office/drawing/2014/main" val="4052114319"/>
                  </a:ext>
                </a:extLst>
              </a:tr>
            </a:tbl>
          </a:graphicData>
        </a:graphic>
      </p:graphicFrame>
    </p:spTree>
    <p:extLst>
      <p:ext uri="{BB962C8B-B14F-4D97-AF65-F5344CB8AC3E}">
        <p14:creationId xmlns:p14="http://schemas.microsoft.com/office/powerpoint/2010/main" val="93612012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543719" y="334297"/>
            <a:ext cx="8145462" cy="838200"/>
          </a:xfrm>
        </p:spPr>
        <p:txBody>
          <a:bodyPr/>
          <a:lstStyle/>
          <a:p>
            <a:pPr eaLnBrk="1" hangingPunct="1"/>
            <a:r>
              <a:rPr lang="en-US" dirty="0"/>
              <a:t>Chapter 6: Assessment</a:t>
            </a:r>
          </a:p>
        </p:txBody>
      </p:sp>
      <p:sp>
        <p:nvSpPr>
          <p:cNvPr id="7171" name="Rectangle 34"/>
          <p:cNvSpPr>
            <a:spLocks noGrp="1" noChangeArrowheads="1"/>
          </p:cNvSpPr>
          <p:nvPr>
            <p:ph type="body" idx="4294967295"/>
          </p:nvPr>
        </p:nvSpPr>
        <p:spPr>
          <a:xfrm>
            <a:off x="543719" y="1289050"/>
            <a:ext cx="7940675" cy="3571875"/>
          </a:xfrm>
        </p:spPr>
        <p:txBody>
          <a:bodyPr/>
          <a:lstStyle/>
          <a:p>
            <a:pPr eaLnBrk="1" hangingPunct="1">
              <a:spcBef>
                <a:spcPct val="30000"/>
              </a:spcBef>
            </a:pPr>
            <a:r>
              <a:rPr lang="en-US" sz="2000" dirty="0"/>
              <a:t>Students should complete Chapter 6, “Assessment” after completing Chapter 6.</a:t>
            </a:r>
          </a:p>
          <a:p>
            <a:pPr eaLnBrk="1" hangingPunct="1">
              <a:spcBef>
                <a:spcPct val="30000"/>
              </a:spcBef>
            </a:pPr>
            <a:r>
              <a:rPr lang="en-US" sz="2000" dirty="0"/>
              <a:t>Quizzes, labs, Packet Tracers and other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a:t>Chapter 6: Best Practices</a:t>
            </a:r>
          </a:p>
        </p:txBody>
      </p:sp>
      <p:sp>
        <p:nvSpPr>
          <p:cNvPr id="11266" name="Rectangle 34"/>
          <p:cNvSpPr>
            <a:spLocks noGrp="1" noChangeArrowheads="1"/>
          </p:cNvSpPr>
          <p:nvPr>
            <p:ph idx="1"/>
          </p:nvPr>
        </p:nvSpPr>
        <p:spPr/>
        <p:txBody>
          <a:bodyPr>
            <a:normAutofit/>
          </a:bodyPr>
          <a:lstStyle/>
          <a:p>
            <a:pPr marL="119063" indent="0" eaLnBrk="1" hangingPunct="1">
              <a:lnSpc>
                <a:spcPct val="85000"/>
              </a:lnSpc>
              <a:spcBef>
                <a:spcPct val="30000"/>
              </a:spcBef>
              <a:buNone/>
            </a:pPr>
            <a:r>
              <a:rPr lang="en-US" dirty="0"/>
              <a:t>Prior to teaching Chapter 6, the instructor should:</a:t>
            </a:r>
          </a:p>
          <a:p>
            <a:pPr marL="411163" indent="-292100" eaLnBrk="1" hangingPunct="1">
              <a:lnSpc>
                <a:spcPct val="85000"/>
              </a:lnSpc>
              <a:spcBef>
                <a:spcPct val="30000"/>
              </a:spcBef>
            </a:pPr>
            <a:r>
              <a:rPr lang="en-US" dirty="0"/>
              <a:t>Complete Chapter 6 Assessment.</a:t>
            </a:r>
          </a:p>
          <a:p>
            <a:pPr marL="411163" indent="-292100" eaLnBrk="1" hangingPunct="1">
              <a:lnSpc>
                <a:spcPct val="85000"/>
              </a:lnSpc>
              <a:spcBef>
                <a:spcPct val="30000"/>
              </a:spcBef>
            </a:pPr>
            <a:r>
              <a:rPr lang="en-US" dirty="0"/>
              <a:t>Each section has a short video to introduce the material. </a:t>
            </a:r>
          </a:p>
          <a:p>
            <a:pPr marL="411163" indent="-292100" eaLnBrk="1" hangingPunct="1">
              <a:lnSpc>
                <a:spcPct val="85000"/>
              </a:lnSpc>
              <a:spcBef>
                <a:spcPct val="30000"/>
              </a:spcBef>
            </a:pPr>
            <a:r>
              <a:rPr lang="en-US" dirty="0"/>
              <a:t>Ask students to describe other types of situations where priority queueing is used. For example, first class, business class, and couch on airlines.</a:t>
            </a:r>
          </a:p>
          <a:p>
            <a:pPr marL="411163" indent="-292100" eaLnBrk="1" hangingPunct="1">
              <a:lnSpc>
                <a:spcPct val="85000"/>
              </a:lnSpc>
              <a:spcBef>
                <a:spcPct val="30000"/>
              </a:spcBef>
            </a:pPr>
            <a:r>
              <a:rPr lang="en-US" dirty="0"/>
              <a:t>Review the Quality of Service chapter.</a:t>
            </a:r>
          </a:p>
          <a:p>
            <a:endParaRPr lang="en-US" dirty="0"/>
          </a:p>
        </p:txBody>
      </p:sp>
    </p:spTree>
    <p:extLst>
      <p:ext uri="{BB962C8B-B14F-4D97-AF65-F5344CB8AC3E}">
        <p14:creationId xmlns:p14="http://schemas.microsoft.com/office/powerpoint/2010/main" val="1904020934"/>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488489" y="349347"/>
            <a:ext cx="8145462" cy="842815"/>
          </a:xfrm>
        </p:spPr>
        <p:txBody>
          <a:bodyPr/>
          <a:lstStyle/>
          <a:p>
            <a:pPr eaLnBrk="1" hangingPunct="1"/>
            <a:r>
              <a:rPr lang="en-US" dirty="0"/>
              <a:t>Chapter 6: Additional Help</a:t>
            </a:r>
          </a:p>
        </p:txBody>
      </p:sp>
      <p:sp>
        <p:nvSpPr>
          <p:cNvPr id="20483" name="Rectangle 34"/>
          <p:cNvSpPr>
            <a:spLocks noGrp="1" noChangeArrowheads="1"/>
          </p:cNvSpPr>
          <p:nvPr>
            <p:ph type="body" idx="4294967295"/>
          </p:nvPr>
        </p:nvSpPr>
        <p:spPr>
          <a:xfrm>
            <a:off x="488489" y="1406013"/>
            <a:ext cx="7940675" cy="3739025"/>
          </a:xfrm>
        </p:spPr>
        <p:txBody>
          <a:bodyPr/>
          <a:lstStyle/>
          <a:p>
            <a:pPr eaLnBrk="1" hangingPunct="1">
              <a:lnSpc>
                <a:spcPct val="85000"/>
              </a:lnSpc>
              <a:spcBef>
                <a:spcPct val="30000"/>
              </a:spcBef>
              <a:defRPr/>
            </a:pPr>
            <a:r>
              <a:rPr lang="en-US" sz="2000" dirty="0"/>
              <a:t>For additional help with teaching strategies, including lesson plans, analogies for difficult concepts, and discussion topics, visit the CCNA Community at </a:t>
            </a:r>
            <a:r>
              <a:rPr lang="en-US" sz="2000" dirty="0">
                <a:hlinkClick r:id="rId3"/>
              </a:rPr>
              <a:t>community.netacad.net</a:t>
            </a:r>
            <a:r>
              <a:rPr lang="en-US" sz="2000" dirty="0"/>
              <a:t>.</a:t>
            </a:r>
          </a:p>
          <a:p>
            <a:pPr eaLnBrk="1" hangingPunct="1">
              <a:lnSpc>
                <a:spcPct val="85000"/>
              </a:lnSpc>
              <a:spcBef>
                <a:spcPct val="30000"/>
              </a:spcBef>
              <a:defRPr/>
            </a:pPr>
            <a:r>
              <a:rPr lang="en-US" sz="2000" dirty="0"/>
              <a:t>If you have lesson plans or resources that you would like to share, upload them to the CCNA Community in order to help other instructors.</a:t>
            </a:r>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49" y="2263775"/>
            <a:ext cx="4021859" cy="1481138"/>
          </a:xfrm>
        </p:spPr>
        <p:txBody>
          <a:bodyPr/>
          <a:lstStyle/>
          <a:p>
            <a:pPr eaLnBrk="1" hangingPunct="1"/>
            <a:r>
              <a:rPr lang="en-US" sz="2400" dirty="0">
                <a:latin typeface="Arial" charset="0"/>
              </a:rPr>
              <a:t>Chapter 6: Quality of Service</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buFont typeface="Wingdings" charset="0"/>
              <a:buNone/>
            </a:pPr>
            <a:r>
              <a:rPr lang="en-US" dirty="0">
                <a:solidFill>
                  <a:schemeClr val="tx1"/>
                </a:solidFill>
                <a:latin typeface="Arial" charset="0"/>
              </a:rPr>
              <a:t>Connecting Networks</a:t>
            </a:r>
          </a:p>
        </p:txBody>
      </p:sp>
    </p:spTree>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11522</TotalTime>
  <Pages>28</Pages>
  <Words>1703</Words>
  <Application>Microsoft Office PowerPoint</Application>
  <PresentationFormat>On-screen Show (4:3)</PresentationFormat>
  <Paragraphs>287</Paragraphs>
  <Slides>33</Slides>
  <Notes>31</Notes>
  <HiddenSlides>6</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33</vt:i4>
      </vt:variant>
    </vt:vector>
  </HeadingPairs>
  <TitlesOfParts>
    <vt:vector size="41" baseType="lpstr">
      <vt:lpstr>ＭＳ Ｐゴシック</vt:lpstr>
      <vt:lpstr>Arial</vt:lpstr>
      <vt:lpstr>calibri</vt:lpstr>
      <vt:lpstr>calibri</vt:lpstr>
      <vt:lpstr>Courier New</vt:lpstr>
      <vt:lpstr>Wingdings</vt:lpstr>
      <vt:lpstr>PPT-TMPLT-WHT_C</vt:lpstr>
      <vt:lpstr>NetAcad-4F_PPT-WHT_060408</vt:lpstr>
      <vt:lpstr>Instructor Materials Chapter 6: Quality of Service</vt:lpstr>
      <vt:lpstr>Instructor Materials – Chapter 6 Planning Guide</vt:lpstr>
      <vt:lpstr>PowerPoint Presentation</vt:lpstr>
      <vt:lpstr>Chapter 6: Activities</vt:lpstr>
      <vt:lpstr>Chapter 6: Assessment</vt:lpstr>
      <vt:lpstr>Chapter 6: Best Practices</vt:lpstr>
      <vt:lpstr>Chapter 6: Additional Help</vt:lpstr>
      <vt:lpstr>PowerPoint Presentation</vt:lpstr>
      <vt:lpstr>Chapter 6: Quality of Service</vt:lpstr>
      <vt:lpstr>Chapter 6 - Sections &amp; Objectives</vt:lpstr>
      <vt:lpstr>6.1 QoS Overview</vt:lpstr>
      <vt:lpstr>QoS Overview Network Transmission Quality</vt:lpstr>
      <vt:lpstr>QoS Overview Network Transmission Quality</vt:lpstr>
      <vt:lpstr>QoS Overview Traffic Characteristics</vt:lpstr>
      <vt:lpstr>QoS Overview Traffic Characteristics</vt:lpstr>
      <vt:lpstr>QoS Overview Queueing Algorithms</vt:lpstr>
      <vt:lpstr>QoS Overview Queueing Algorithms</vt:lpstr>
      <vt:lpstr>QoS Overview Queueing Algorithms</vt:lpstr>
      <vt:lpstr>QoS Overview Queueing Algorithms</vt:lpstr>
      <vt:lpstr>6.2 QoS Mechanisms</vt:lpstr>
      <vt:lpstr>QoS Mechanisms QoS Models</vt:lpstr>
      <vt:lpstr>QoS Mechanisms QoS Models</vt:lpstr>
      <vt:lpstr>QoS Mechanisms QoS Models</vt:lpstr>
      <vt:lpstr>QoS Mechanisms QoS Implementation Techniques</vt:lpstr>
      <vt:lpstr>QoS Mechanisms QoS Implementation Techniques</vt:lpstr>
      <vt:lpstr>QoS Mechanisms QoS Implementation Techniques</vt:lpstr>
      <vt:lpstr>QoS Mechanisms QoS Implementation Techniques</vt:lpstr>
      <vt:lpstr>6.3 Chapter Summary</vt:lpstr>
      <vt:lpstr>Chapter Summary Summary</vt:lpstr>
      <vt:lpstr>Chapter Summary Summary Continued</vt:lpstr>
      <vt:lpstr>Chapter Summary Summary Continued</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X: Chapter Title</dc:title>
  <dc:creator>Suk-yi Pennock</dc:creator>
  <cp:lastModifiedBy>Allan Johnson</cp:lastModifiedBy>
  <cp:revision>334</cp:revision>
  <cp:lastPrinted>1999-01-27T00:54:54Z</cp:lastPrinted>
  <dcterms:created xsi:type="dcterms:W3CDTF">2016-09-09T13:31:30Z</dcterms:created>
  <dcterms:modified xsi:type="dcterms:W3CDTF">2017-01-18T15:22:56Z</dcterms:modified>
</cp:coreProperties>
</file>