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0" r:id="rId1"/>
    <p:sldMasterId id="2147483945" r:id="rId2"/>
  </p:sldMasterIdLst>
  <p:notesMasterIdLst>
    <p:notesMasterId r:id="rId41"/>
  </p:notesMasterIdLst>
  <p:handoutMasterIdLst>
    <p:handoutMasterId r:id="rId42"/>
  </p:handoutMasterIdLst>
  <p:sldIdLst>
    <p:sldId id="812" r:id="rId3"/>
    <p:sldId id="903" r:id="rId4"/>
    <p:sldId id="871" r:id="rId5"/>
    <p:sldId id="944" r:id="rId6"/>
    <p:sldId id="1013" r:id="rId7"/>
    <p:sldId id="873" r:id="rId8"/>
    <p:sldId id="945" r:id="rId9"/>
    <p:sldId id="875" r:id="rId10"/>
    <p:sldId id="877" r:id="rId11"/>
    <p:sldId id="500" r:id="rId12"/>
    <p:sldId id="786" r:id="rId13"/>
    <p:sldId id="791" r:id="rId14"/>
    <p:sldId id="985" r:id="rId15"/>
    <p:sldId id="1005" r:id="rId16"/>
    <p:sldId id="1006" r:id="rId17"/>
    <p:sldId id="995" r:id="rId18"/>
    <p:sldId id="983" r:id="rId19"/>
    <p:sldId id="984" r:id="rId20"/>
    <p:sldId id="996" r:id="rId21"/>
    <p:sldId id="1007" r:id="rId22"/>
    <p:sldId id="994" r:id="rId23"/>
    <p:sldId id="992" r:id="rId24"/>
    <p:sldId id="997" r:id="rId25"/>
    <p:sldId id="998" r:id="rId26"/>
    <p:sldId id="999" r:id="rId27"/>
    <p:sldId id="1000" r:id="rId28"/>
    <p:sldId id="1008" r:id="rId29"/>
    <p:sldId id="1001" r:id="rId30"/>
    <p:sldId id="1002" r:id="rId31"/>
    <p:sldId id="1003" r:id="rId32"/>
    <p:sldId id="1009" r:id="rId33"/>
    <p:sldId id="1004" r:id="rId34"/>
    <p:sldId id="1011" r:id="rId35"/>
    <p:sldId id="927" r:id="rId36"/>
    <p:sldId id="883" r:id="rId37"/>
    <p:sldId id="1012" r:id="rId38"/>
    <p:sldId id="884" r:id="rId39"/>
    <p:sldId id="885" r:id="rId40"/>
  </p:sldIdLst>
  <p:sldSz cx="9144000" cy="6858000" type="screen4x3"/>
  <p:notesSz cx="7010400" cy="9296400"/>
  <p:defaultTextStyle>
    <a:defPPr>
      <a:defRPr lang="en-US"/>
    </a:defPPr>
    <a:lvl1pPr algn="ctr" rtl="0" eaLnBrk="0" fontAlgn="base" hangingPunct="0">
      <a:lnSpc>
        <a:spcPct val="90000"/>
      </a:lnSpc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ctr" rtl="0" eaLnBrk="0" fontAlgn="base" hangingPunct="0">
      <a:lnSpc>
        <a:spcPct val="90000"/>
      </a:lnSpc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ctr" rtl="0" eaLnBrk="0" fontAlgn="base" hangingPunct="0">
      <a:lnSpc>
        <a:spcPct val="90000"/>
      </a:lnSpc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ctr" rtl="0" eaLnBrk="0" fontAlgn="base" hangingPunct="0">
      <a:lnSpc>
        <a:spcPct val="90000"/>
      </a:lnSpc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ctr" rtl="0" eaLnBrk="0" fontAlgn="base" hangingPunct="0">
      <a:lnSpc>
        <a:spcPct val="90000"/>
      </a:lnSpc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ane Gibbons" initials="JG" lastIdx="12" clrIdx="0"/>
  <p:cmAuthor id="1" name="Rodrigo Floriano" initials="RF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C0C4"/>
    <a:srgbClr val="678DC5"/>
    <a:srgbClr val="3E67A4"/>
    <a:srgbClr val="3E8DC5"/>
    <a:srgbClr val="5F5F65"/>
    <a:srgbClr val="7E7E86"/>
    <a:srgbClr val="FFFFFF"/>
    <a:srgbClr val="8E8E9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59" autoAdjust="0"/>
    <p:restoredTop sz="89277" autoAdjust="0"/>
  </p:normalViewPr>
  <p:slideViewPr>
    <p:cSldViewPr snapToGrid="0">
      <p:cViewPr varScale="1">
        <p:scale>
          <a:sx n="98" d="100"/>
          <a:sy n="98" d="100"/>
        </p:scale>
        <p:origin x="84" y="31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022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  <p:sld r:id="rId11" collapse="1"/>
      <p:sld r:id="rId12" collapse="1"/>
      <p:sld r:id="rId13" collapse="1"/>
      <p:sld r:id="rId14" collapse="1"/>
      <p:sld r:id="rId15" collapse="1"/>
      <p:sld r:id="rId16" collapse="1"/>
      <p:sld r:id="rId17" collapse="1"/>
      <p:sld r:id="rId18" collapse="1"/>
      <p:sld r:id="rId19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handoutMaster" Target="handoutMasters/handoutMaster1.xml"/><Relationship Id="rId47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commentAuthors" Target="commentAuthors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22.xml"/><Relationship Id="rId13" Type="http://schemas.openxmlformats.org/officeDocument/2006/relationships/slide" Target="slides/slide29.xml"/><Relationship Id="rId18" Type="http://schemas.openxmlformats.org/officeDocument/2006/relationships/slide" Target="slides/slide35.xml"/><Relationship Id="rId3" Type="http://schemas.openxmlformats.org/officeDocument/2006/relationships/slide" Target="slides/slide15.xml"/><Relationship Id="rId7" Type="http://schemas.openxmlformats.org/officeDocument/2006/relationships/slide" Target="slides/slide20.xml"/><Relationship Id="rId12" Type="http://schemas.openxmlformats.org/officeDocument/2006/relationships/slide" Target="slides/slide27.xml"/><Relationship Id="rId17" Type="http://schemas.openxmlformats.org/officeDocument/2006/relationships/slide" Target="slides/slide33.xml"/><Relationship Id="rId2" Type="http://schemas.openxmlformats.org/officeDocument/2006/relationships/slide" Target="slides/slide14.xml"/><Relationship Id="rId16" Type="http://schemas.openxmlformats.org/officeDocument/2006/relationships/slide" Target="slides/slide32.xml"/><Relationship Id="rId1" Type="http://schemas.openxmlformats.org/officeDocument/2006/relationships/slide" Target="slides/slide13.xml"/><Relationship Id="rId6" Type="http://schemas.openxmlformats.org/officeDocument/2006/relationships/slide" Target="slides/slide19.xml"/><Relationship Id="rId11" Type="http://schemas.openxmlformats.org/officeDocument/2006/relationships/slide" Target="slides/slide26.xml"/><Relationship Id="rId5" Type="http://schemas.openxmlformats.org/officeDocument/2006/relationships/slide" Target="slides/slide18.xml"/><Relationship Id="rId15" Type="http://schemas.openxmlformats.org/officeDocument/2006/relationships/slide" Target="slides/slide31.xml"/><Relationship Id="rId10" Type="http://schemas.openxmlformats.org/officeDocument/2006/relationships/slide" Target="slides/slide25.xml"/><Relationship Id="rId19" Type="http://schemas.openxmlformats.org/officeDocument/2006/relationships/slide" Target="slides/slide36.xml"/><Relationship Id="rId4" Type="http://schemas.openxmlformats.org/officeDocument/2006/relationships/slide" Target="slides/slide16.xml"/><Relationship Id="rId9" Type="http://schemas.openxmlformats.org/officeDocument/2006/relationships/slide" Target="slides/slide23.xml"/><Relationship Id="rId14" Type="http://schemas.openxmlformats.org/officeDocument/2006/relationships/slide" Target="slides/slide3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1"/>
          <p:cNvSpPr>
            <a:spLocks noChangeArrowheads="1"/>
          </p:cNvSpPr>
          <p:nvPr/>
        </p:nvSpPr>
        <p:spPr bwMode="auto">
          <a:xfrm>
            <a:off x="6249988" y="8609013"/>
            <a:ext cx="449262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123" name="Rectangle 12"/>
          <p:cNvSpPr>
            <a:spLocks noChangeArrowheads="1"/>
          </p:cNvSpPr>
          <p:nvPr/>
        </p:nvSpPr>
        <p:spPr bwMode="auto">
          <a:xfrm>
            <a:off x="57150" y="8785225"/>
            <a:ext cx="2619375" cy="34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667" tIns="50185" rIns="95667" bIns="50185">
            <a:spAutoFit/>
          </a:bodyPr>
          <a:lstStyle/>
          <a:p>
            <a:pPr algn="l" defTabSz="611188">
              <a:lnSpc>
                <a:spcPct val="100000"/>
              </a:lnSpc>
              <a:tabLst>
                <a:tab pos="2387600" algn="l"/>
                <a:tab pos="4830763" algn="l"/>
              </a:tabLst>
            </a:pPr>
            <a:r>
              <a:rPr lang="en-US" sz="800" dirty="0"/>
              <a:t>© 2006, Cisco Systems, Inc. All rights reserved.</a:t>
            </a:r>
          </a:p>
          <a:p>
            <a:pPr algn="l" defTabSz="611188">
              <a:lnSpc>
                <a:spcPct val="100000"/>
              </a:lnSpc>
              <a:tabLst>
                <a:tab pos="2387600" algn="l"/>
                <a:tab pos="4830763" algn="l"/>
              </a:tabLst>
            </a:pPr>
            <a:r>
              <a:rPr lang="en-US" sz="800" dirty="0"/>
              <a:t>Presentation_ID.scr</a:t>
            </a:r>
          </a:p>
        </p:txBody>
      </p:sp>
      <p:sp>
        <p:nvSpPr>
          <p:cNvPr id="5124" name="Line 13"/>
          <p:cNvSpPr>
            <a:spLocks noChangeShapeType="1"/>
          </p:cNvSpPr>
          <p:nvPr/>
        </p:nvSpPr>
        <p:spPr bwMode="auto">
          <a:xfrm>
            <a:off x="152400" y="8799513"/>
            <a:ext cx="665321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125" name="Rectangle 14"/>
          <p:cNvSpPr>
            <a:spLocks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/>
          <a:p>
            <a:pPr algn="r" defTabSz="903288">
              <a:lnSpc>
                <a:spcPct val="100000"/>
              </a:lnSpc>
            </a:pPr>
            <a:fld id="{22244E67-557B-7741-B9F5-F61AA18495DF}" type="slidenum">
              <a:rPr lang="en-US" sz="800"/>
              <a:pPr algn="r" defTabSz="903288">
                <a:lnSpc>
                  <a:spcPct val="100000"/>
                </a:lnSpc>
              </a:pPr>
              <a:t>‹#›</a:t>
            </a:fld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21810151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8"/>
          <p:cNvSpPr>
            <a:spLocks noChangeArrowheads="1"/>
          </p:cNvSpPr>
          <p:nvPr/>
        </p:nvSpPr>
        <p:spPr bwMode="auto">
          <a:xfrm>
            <a:off x="6249988" y="8609013"/>
            <a:ext cx="449262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147" name="Rectangle 9"/>
          <p:cNvSpPr>
            <a:spLocks noChangeArrowheads="1"/>
          </p:cNvSpPr>
          <p:nvPr/>
        </p:nvSpPr>
        <p:spPr bwMode="auto">
          <a:xfrm>
            <a:off x="57150" y="8785225"/>
            <a:ext cx="2619375" cy="34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667" tIns="50185" rIns="95667" bIns="50185">
            <a:spAutoFit/>
          </a:bodyPr>
          <a:lstStyle/>
          <a:p>
            <a:pPr algn="l" defTabSz="611188">
              <a:lnSpc>
                <a:spcPct val="100000"/>
              </a:lnSpc>
              <a:tabLst>
                <a:tab pos="2387600" algn="l"/>
                <a:tab pos="4830763" algn="l"/>
              </a:tabLst>
            </a:pPr>
            <a:r>
              <a:rPr lang="en-US" sz="800" dirty="0"/>
              <a:t>© 2006, Cisco Systems, Inc. All rights reserved.</a:t>
            </a:r>
          </a:p>
          <a:p>
            <a:pPr algn="l" defTabSz="611188">
              <a:lnSpc>
                <a:spcPct val="100000"/>
              </a:lnSpc>
              <a:tabLst>
                <a:tab pos="2387600" algn="l"/>
                <a:tab pos="4830763" algn="l"/>
              </a:tabLst>
            </a:pPr>
            <a:r>
              <a:rPr lang="en-US" sz="800" dirty="0"/>
              <a:t>Presentation_ID.scr</a:t>
            </a:r>
          </a:p>
        </p:txBody>
      </p:sp>
      <p:sp>
        <p:nvSpPr>
          <p:cNvPr id="6148" name="Line 10"/>
          <p:cNvSpPr>
            <a:spLocks noChangeShapeType="1"/>
          </p:cNvSpPr>
          <p:nvPr/>
        </p:nvSpPr>
        <p:spPr bwMode="auto">
          <a:xfrm>
            <a:off x="152400" y="8799513"/>
            <a:ext cx="665321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83307" name="Rectangle 1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819" tIns="0" rIns="18819" bIns="0" numCol="1" anchor="b" anchorCtr="0" compatLnSpc="1">
            <a:prstTxWarp prst="textNoShape">
              <a:avLst/>
            </a:prstTxWarp>
          </a:bodyPr>
          <a:lstStyle>
            <a:lvl1pPr algn="r" defTabSz="903288">
              <a:lnSpc>
                <a:spcPct val="100000"/>
              </a:lnSpc>
              <a:defRPr sz="800" smtClean="0">
                <a:cs typeface="+mn-cs"/>
              </a:defRPr>
            </a:lvl1pPr>
          </a:lstStyle>
          <a:p>
            <a:pPr>
              <a:defRPr/>
            </a:pPr>
            <a:fld id="{F4CE0E46-7F05-B940-8356-5580BE265E4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150" name="Rectangle 1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73125" y="244475"/>
            <a:ext cx="5321300" cy="39909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83309" name="Rectangle 1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68350" y="4378325"/>
            <a:ext cx="5468938" cy="425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67" tIns="50185" rIns="95667" bIns="501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Body Text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264605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12713" indent="-112713" algn="l" defTabSz="1020763" rtl="0" eaLnBrk="0" fontAlgn="base" hangingPunct="0">
      <a:lnSpc>
        <a:spcPct val="90000"/>
      </a:lnSpc>
      <a:spcBef>
        <a:spcPct val="50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82600" indent="-120650" algn="l" defTabSz="1020763" rtl="0" eaLnBrk="0" fontAlgn="base" hangingPunct="0">
      <a:lnSpc>
        <a:spcPct val="90000"/>
      </a:lnSpc>
      <a:spcBef>
        <a:spcPct val="35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66788" algn="l" defTabSz="1020763" rtl="0" eaLnBrk="0" fontAlgn="base" hangingPunct="0">
      <a:lnSpc>
        <a:spcPct val="90000"/>
      </a:lnSpc>
      <a:spcBef>
        <a:spcPct val="35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449388" algn="l" defTabSz="1020763" rtl="0" eaLnBrk="0" fontAlgn="base" hangingPunct="0">
      <a:lnSpc>
        <a:spcPct val="90000"/>
      </a:lnSpc>
      <a:spcBef>
        <a:spcPct val="35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931988" algn="l" defTabSz="1020763" rtl="0" eaLnBrk="0" fontAlgn="base" hangingPunct="0">
      <a:lnSpc>
        <a:spcPct val="90000"/>
      </a:lnSpc>
      <a:spcBef>
        <a:spcPct val="35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CD9030C1-C977-B14B-8EB7-BA2B30FCDB63}" type="slidenum">
              <a:rPr lang="en-US" sz="800"/>
              <a:pPr/>
              <a:t>1</a:t>
            </a:fld>
            <a:endParaRPr lang="en-US" sz="800" dirty="0"/>
          </a:p>
        </p:txBody>
      </p:sp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4813" y="4378325"/>
            <a:ext cx="6121400" cy="42529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b="0" dirty="0"/>
              <a:t>Cisco Networking Academy Program</a:t>
            </a:r>
          </a:p>
          <a:p>
            <a:pPr>
              <a:buFontTx/>
              <a:buNone/>
            </a:pPr>
            <a:r>
              <a:rPr lang="en-US" b="0" dirty="0"/>
              <a:t>Connecting Networks</a:t>
            </a:r>
          </a:p>
          <a:p>
            <a:pPr>
              <a:buFontTx/>
              <a:buNone/>
            </a:pPr>
            <a:r>
              <a:rPr lang="en-US" sz="1300" b="0" dirty="0"/>
              <a:t>Chapter 3: Branch</a:t>
            </a:r>
            <a:r>
              <a:rPr lang="en-US" sz="1300" b="0" baseline="0" dirty="0"/>
              <a:t> Connections</a:t>
            </a:r>
            <a:endParaRPr lang="en-GB" b="0" dirty="0"/>
          </a:p>
          <a:p>
            <a:pPr>
              <a:buFontTx/>
              <a:buNone/>
            </a:pP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33972705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CD9030C1-C977-B14B-8EB7-BA2B30FCDB63}" type="slidenum">
              <a:rPr lang="en-US" sz="800"/>
              <a:pPr/>
              <a:t>10</a:t>
            </a:fld>
            <a:endParaRPr lang="en-US" sz="800" dirty="0"/>
          </a:p>
        </p:txBody>
      </p:sp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4813" y="4378325"/>
            <a:ext cx="6121400" cy="42529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b="0" dirty="0"/>
              <a:t>Cisco Networking Academy Program</a:t>
            </a:r>
          </a:p>
          <a:p>
            <a:pPr>
              <a:buFontTx/>
              <a:buNone/>
            </a:pPr>
            <a:r>
              <a:rPr lang="en-US" b="0" dirty="0"/>
              <a:t>Connecting Networks</a:t>
            </a:r>
          </a:p>
          <a:p>
            <a:pPr>
              <a:buFontTx/>
              <a:buNone/>
            </a:pPr>
            <a:r>
              <a:rPr lang="en-US" sz="1200" b="0" dirty="0"/>
              <a:t>Chapter 3: Branch Connections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47694378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C839C26-801B-42B6-A101-60F37FE2B0A8}" type="slidenum">
              <a:rPr lang="en-US" sz="800" b="0"/>
              <a:pPr algn="r"/>
              <a:t>11</a:t>
            </a:fld>
            <a:endParaRPr lang="en-US" sz="800" b="0" dirty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380554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602A389-8690-465F-BB28-DC61C90E42E7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4813" y="4378325"/>
            <a:ext cx="6121400" cy="4252913"/>
          </a:xfrm>
          <a:noFill/>
          <a:ln/>
        </p:spPr>
        <p:txBody>
          <a:bodyPr/>
          <a:lstStyle/>
          <a:p>
            <a:pPr>
              <a:buFontTx/>
              <a:buNone/>
            </a:pPr>
            <a:r>
              <a:rPr lang="en-US" b="0" dirty="0"/>
              <a:t>Cisco Networking Academy Program</a:t>
            </a:r>
          </a:p>
          <a:p>
            <a:pPr>
              <a:buFontTx/>
              <a:buNone/>
            </a:pPr>
            <a:r>
              <a:rPr lang="en-US" b="0" dirty="0"/>
              <a:t>Connecting Networks</a:t>
            </a:r>
          </a:p>
          <a:p>
            <a:pPr marL="0" indent="0">
              <a:buNone/>
            </a:pPr>
            <a:r>
              <a:rPr lang="en-US" sz="1200" b="0" dirty="0"/>
              <a:t>Chapter 3 </a:t>
            </a:r>
            <a:r>
              <a:rPr lang="en-US" dirty="0"/>
              <a:t>Branch</a:t>
            </a:r>
            <a:r>
              <a:rPr lang="en-US" baseline="0" dirty="0"/>
              <a:t> Connections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773316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13</a:t>
            </a:fld>
            <a:endParaRPr lang="en-US" sz="800" dirty="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>
              <a:buNone/>
            </a:pPr>
            <a:r>
              <a:rPr lang="en-US" dirty="0"/>
              <a:t>3.1 - Remote Access Connections</a:t>
            </a:r>
          </a:p>
          <a:p>
            <a:pPr marL="0" indent="0">
              <a:buNone/>
            </a:pPr>
            <a:r>
              <a:rPr lang="en-US" dirty="0"/>
              <a:t>3.1.1</a:t>
            </a:r>
            <a:r>
              <a:rPr lang="en-US" baseline="0" dirty="0"/>
              <a:t> – Broadband Connections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756322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14</a:t>
            </a:fld>
            <a:endParaRPr lang="en-US" sz="800" dirty="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>
              <a:buNone/>
            </a:pPr>
            <a:r>
              <a:rPr lang="en-US" dirty="0"/>
              <a:t>3.1 - Remote Access Connections</a:t>
            </a:r>
          </a:p>
          <a:p>
            <a:pPr marL="0" indent="0">
              <a:buNone/>
            </a:pPr>
            <a:r>
              <a:rPr lang="en-US" dirty="0"/>
              <a:t>3.1.1</a:t>
            </a:r>
            <a:r>
              <a:rPr lang="en-US" baseline="0" dirty="0"/>
              <a:t> – Broadband Connections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848186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15</a:t>
            </a:fld>
            <a:endParaRPr lang="en-US" sz="800" dirty="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>
              <a:buNone/>
            </a:pPr>
            <a:r>
              <a:rPr lang="en-US" dirty="0"/>
              <a:t>3.1 - Remote Access Connections</a:t>
            </a:r>
          </a:p>
          <a:p>
            <a:pPr marL="0" indent="0">
              <a:buNone/>
            </a:pPr>
            <a:r>
              <a:rPr lang="en-US" dirty="0"/>
              <a:t>3.1.1</a:t>
            </a:r>
            <a:r>
              <a:rPr lang="en-US" baseline="0" dirty="0"/>
              <a:t> – Broadband Connections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577169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16</a:t>
            </a:fld>
            <a:endParaRPr lang="en-US" sz="800" dirty="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>
              <a:buNone/>
            </a:pPr>
            <a:r>
              <a:rPr lang="en-US" dirty="0"/>
              <a:t>3.1 - Remote Access Connections</a:t>
            </a:r>
          </a:p>
          <a:p>
            <a:pPr marL="0" indent="0">
              <a:buNone/>
            </a:pPr>
            <a:r>
              <a:rPr lang="en-US" dirty="0"/>
              <a:t>3.1.2</a:t>
            </a:r>
            <a:r>
              <a:rPr lang="en-US" baseline="0" dirty="0"/>
              <a:t> – </a:t>
            </a:r>
            <a:r>
              <a:rPr lang="en-US" dirty="0"/>
              <a:t>Select a Broadband Connection</a:t>
            </a:r>
          </a:p>
        </p:txBody>
      </p:sp>
    </p:spTree>
    <p:extLst>
      <p:ext uri="{BB962C8B-B14F-4D97-AF65-F5344CB8AC3E}">
        <p14:creationId xmlns:p14="http://schemas.microsoft.com/office/powerpoint/2010/main" val="207825400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602A389-8690-465F-BB28-DC61C90E42E7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4813" y="4378325"/>
            <a:ext cx="6121400" cy="4252913"/>
          </a:xfrm>
          <a:noFill/>
          <a:ln/>
        </p:spPr>
        <p:txBody>
          <a:bodyPr/>
          <a:lstStyle/>
          <a:p>
            <a:pPr>
              <a:buFontTx/>
              <a:buNone/>
            </a:pPr>
            <a:r>
              <a:rPr lang="en-US" b="0" dirty="0"/>
              <a:t>Cisco Networking Academy Program</a:t>
            </a:r>
          </a:p>
          <a:p>
            <a:pPr>
              <a:buFontTx/>
              <a:buNone/>
            </a:pPr>
            <a:r>
              <a:rPr lang="en-US" b="0" dirty="0"/>
              <a:t>Connecting Networks</a:t>
            </a:r>
          </a:p>
          <a:p>
            <a:pPr marL="0" indent="0">
              <a:buNone/>
            </a:pPr>
            <a:r>
              <a:rPr lang="en-US" sz="1200" b="0" dirty="0"/>
              <a:t>Chapter 3 </a:t>
            </a:r>
            <a:r>
              <a:rPr lang="en-US" dirty="0"/>
              <a:t>Branch</a:t>
            </a:r>
            <a:r>
              <a:rPr lang="en-US" baseline="0" dirty="0"/>
              <a:t> Connections</a:t>
            </a:r>
            <a:endParaRPr lang="en-US" dirty="0"/>
          </a:p>
          <a:p>
            <a:pPr>
              <a:buFontTx/>
              <a:buNone/>
            </a:pP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5461491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18</a:t>
            </a:fld>
            <a:endParaRPr lang="en-US" sz="800" dirty="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>
              <a:buNone/>
            </a:pPr>
            <a:r>
              <a:rPr lang="en-US" dirty="0"/>
              <a:t>3.2 – PPPoE</a:t>
            </a:r>
          </a:p>
          <a:p>
            <a:pPr marL="0" indent="0">
              <a:buNone/>
            </a:pPr>
            <a:r>
              <a:rPr lang="en-US" dirty="0"/>
              <a:t>3.2.1</a:t>
            </a:r>
            <a:r>
              <a:rPr lang="en-US" baseline="0" dirty="0"/>
              <a:t> – PPPoE Overview 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756322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19</a:t>
            </a:fld>
            <a:endParaRPr lang="en-US" sz="800" dirty="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>
              <a:buNone/>
            </a:pPr>
            <a:r>
              <a:rPr lang="en-US" dirty="0"/>
              <a:t>3.2 – PPPoE</a:t>
            </a:r>
          </a:p>
          <a:p>
            <a:pPr marL="0" indent="0">
              <a:buNone/>
            </a:pPr>
            <a:r>
              <a:rPr lang="en-US" dirty="0"/>
              <a:t>3.2.2</a:t>
            </a:r>
            <a:r>
              <a:rPr lang="en-US" baseline="0" dirty="0"/>
              <a:t> – </a:t>
            </a:r>
            <a:r>
              <a:rPr lang="en-US" dirty="0"/>
              <a:t>Implement PPPoE</a:t>
            </a:r>
          </a:p>
        </p:txBody>
      </p:sp>
    </p:spTree>
    <p:extLst>
      <p:ext uri="{BB962C8B-B14F-4D97-AF65-F5344CB8AC3E}">
        <p14:creationId xmlns:p14="http://schemas.microsoft.com/office/powerpoint/2010/main" val="8363481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C839C26-801B-42B6-A101-60F37FE2B0A8}" type="slidenum">
              <a:rPr lang="en-US" sz="800" b="0"/>
              <a:pPr algn="r"/>
              <a:t>2</a:t>
            </a:fld>
            <a:endParaRPr lang="en-US" sz="800" b="0" dirty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0163891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20</a:t>
            </a:fld>
            <a:endParaRPr lang="en-US" sz="800" dirty="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>
              <a:buNone/>
            </a:pPr>
            <a:r>
              <a:rPr lang="en-US" dirty="0"/>
              <a:t>3.2 – PPPoE</a:t>
            </a:r>
          </a:p>
          <a:p>
            <a:pPr marL="0" indent="0">
              <a:buNone/>
            </a:pPr>
            <a:r>
              <a:rPr lang="en-US" dirty="0"/>
              <a:t>3.2.2</a:t>
            </a:r>
            <a:r>
              <a:rPr lang="en-US" baseline="0" dirty="0"/>
              <a:t> – </a:t>
            </a:r>
            <a:r>
              <a:rPr lang="en-US" dirty="0"/>
              <a:t>Implement PPPoE</a:t>
            </a:r>
          </a:p>
        </p:txBody>
      </p:sp>
    </p:spTree>
    <p:extLst>
      <p:ext uri="{BB962C8B-B14F-4D97-AF65-F5344CB8AC3E}">
        <p14:creationId xmlns:p14="http://schemas.microsoft.com/office/powerpoint/2010/main" val="272154587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602A389-8690-465F-BB28-DC61C90E42E7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4813" y="4378325"/>
            <a:ext cx="6121400" cy="4252913"/>
          </a:xfrm>
          <a:noFill/>
          <a:ln/>
        </p:spPr>
        <p:txBody>
          <a:bodyPr/>
          <a:lstStyle/>
          <a:p>
            <a:pPr>
              <a:buFontTx/>
              <a:buNone/>
            </a:pPr>
            <a:r>
              <a:rPr lang="en-US" b="0" dirty="0"/>
              <a:t>Cisco Networking Academy Program</a:t>
            </a:r>
          </a:p>
          <a:p>
            <a:pPr>
              <a:buFontTx/>
              <a:buNone/>
            </a:pPr>
            <a:r>
              <a:rPr lang="en-US" b="0" dirty="0"/>
              <a:t>Connecting Networks</a:t>
            </a:r>
          </a:p>
          <a:p>
            <a:pPr marL="0" indent="0">
              <a:buNone/>
            </a:pPr>
            <a:r>
              <a:rPr lang="en-US" sz="1200" b="0" dirty="0"/>
              <a:t>Chapter 3 </a:t>
            </a:r>
            <a:r>
              <a:rPr lang="en-US" dirty="0"/>
              <a:t>Branch</a:t>
            </a:r>
            <a:r>
              <a:rPr lang="en-US" baseline="0" dirty="0"/>
              <a:t> Connections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61491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22</a:t>
            </a:fld>
            <a:endParaRPr lang="en-US" sz="800" dirty="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>
              <a:buNone/>
            </a:pPr>
            <a:r>
              <a:rPr lang="en-US" dirty="0"/>
              <a:t>3.3 –</a:t>
            </a:r>
            <a:r>
              <a:rPr lang="en-US" baseline="0" dirty="0"/>
              <a:t> VPNs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3.3.1</a:t>
            </a:r>
            <a:r>
              <a:rPr lang="en-US" baseline="0" dirty="0"/>
              <a:t> –  Fundamentals of VPNs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756322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23</a:t>
            </a:fld>
            <a:endParaRPr lang="en-US" sz="800" dirty="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>
              <a:buNone/>
            </a:pPr>
            <a:r>
              <a:rPr lang="en-US" dirty="0"/>
              <a:t>3.3 –</a:t>
            </a:r>
            <a:r>
              <a:rPr lang="en-US" baseline="0" dirty="0"/>
              <a:t> VPNs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3.3.2</a:t>
            </a:r>
            <a:r>
              <a:rPr lang="en-US" baseline="0" dirty="0"/>
              <a:t> –  Types of VPNs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399661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602A389-8690-465F-BB28-DC61C90E42E7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4813" y="4378325"/>
            <a:ext cx="6121400" cy="4252913"/>
          </a:xfrm>
          <a:noFill/>
          <a:ln/>
        </p:spPr>
        <p:txBody>
          <a:bodyPr/>
          <a:lstStyle/>
          <a:p>
            <a:pPr>
              <a:buFontTx/>
              <a:buNone/>
            </a:pPr>
            <a:r>
              <a:rPr lang="en-US" b="0" dirty="0"/>
              <a:t>Cisco Networking Academy Program</a:t>
            </a:r>
          </a:p>
          <a:p>
            <a:pPr>
              <a:buFontTx/>
              <a:buNone/>
            </a:pPr>
            <a:r>
              <a:rPr lang="en-US" b="0" dirty="0"/>
              <a:t>Connecting Networks</a:t>
            </a:r>
          </a:p>
          <a:p>
            <a:pPr marL="0" indent="0">
              <a:buNone/>
            </a:pPr>
            <a:r>
              <a:rPr lang="en-US" sz="1200" b="0" dirty="0"/>
              <a:t>Chapter 3 </a:t>
            </a:r>
            <a:r>
              <a:rPr lang="en-US" dirty="0"/>
              <a:t>Branch</a:t>
            </a:r>
            <a:r>
              <a:rPr lang="en-US" baseline="0" dirty="0"/>
              <a:t> Connections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444646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25</a:t>
            </a:fld>
            <a:endParaRPr lang="en-US" sz="800" dirty="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>
              <a:buNone/>
            </a:pPr>
            <a:r>
              <a:rPr lang="en-US" dirty="0"/>
              <a:t>3.4 –</a:t>
            </a:r>
            <a:r>
              <a:rPr lang="en-US" baseline="0" dirty="0"/>
              <a:t> GRE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3.4.1</a:t>
            </a:r>
            <a:r>
              <a:rPr lang="en-US" baseline="0" dirty="0"/>
              <a:t> –  </a:t>
            </a:r>
            <a:r>
              <a:rPr lang="en-US" dirty="0"/>
              <a:t>GRE Overview</a:t>
            </a:r>
          </a:p>
        </p:txBody>
      </p:sp>
    </p:spTree>
    <p:extLst>
      <p:ext uri="{BB962C8B-B14F-4D97-AF65-F5344CB8AC3E}">
        <p14:creationId xmlns:p14="http://schemas.microsoft.com/office/powerpoint/2010/main" val="303065412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26</a:t>
            </a:fld>
            <a:endParaRPr lang="en-US" sz="800" dirty="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>
              <a:buNone/>
            </a:pPr>
            <a:r>
              <a:rPr lang="en-US" dirty="0"/>
              <a:t>3.4 –</a:t>
            </a:r>
            <a:r>
              <a:rPr lang="en-US" baseline="0" dirty="0"/>
              <a:t> GRE	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3.4.2</a:t>
            </a:r>
            <a:r>
              <a:rPr lang="en-US" baseline="0" dirty="0"/>
              <a:t> –  Implement GRE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654337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27</a:t>
            </a:fld>
            <a:endParaRPr lang="en-US" sz="800" dirty="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>
              <a:buNone/>
            </a:pPr>
            <a:r>
              <a:rPr lang="en-US" dirty="0"/>
              <a:t>3.4 –</a:t>
            </a:r>
            <a:r>
              <a:rPr lang="en-US" baseline="0" dirty="0"/>
              <a:t> GRE	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3.4.2</a:t>
            </a:r>
            <a:r>
              <a:rPr lang="en-US" baseline="0" dirty="0"/>
              <a:t> –  Implement GRE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460466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602A389-8690-465F-BB28-DC61C90E42E7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4813" y="4378325"/>
            <a:ext cx="6121400" cy="4252913"/>
          </a:xfrm>
          <a:noFill/>
          <a:ln/>
        </p:spPr>
        <p:txBody>
          <a:bodyPr/>
          <a:lstStyle/>
          <a:p>
            <a:pPr>
              <a:buFontTx/>
              <a:buNone/>
            </a:pPr>
            <a:r>
              <a:rPr lang="en-US" b="0" dirty="0"/>
              <a:t>Cisco Networking Academy Program</a:t>
            </a:r>
          </a:p>
          <a:p>
            <a:pPr>
              <a:buFontTx/>
              <a:buNone/>
            </a:pPr>
            <a:r>
              <a:rPr lang="en-US" b="0" dirty="0"/>
              <a:t>Connecting Networks</a:t>
            </a:r>
          </a:p>
          <a:p>
            <a:pPr marL="0" indent="0">
              <a:buNone/>
            </a:pPr>
            <a:r>
              <a:rPr lang="en-US" sz="1200" b="0" dirty="0"/>
              <a:t>Chapter 3 </a:t>
            </a:r>
            <a:r>
              <a:rPr lang="en-US" dirty="0"/>
              <a:t>Branch</a:t>
            </a:r>
            <a:r>
              <a:rPr lang="en-US" baseline="0" dirty="0"/>
              <a:t> Connections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473640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29</a:t>
            </a:fld>
            <a:endParaRPr lang="en-US" sz="800" dirty="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>
              <a:buNone/>
            </a:pPr>
            <a:r>
              <a:rPr lang="en-US" dirty="0"/>
              <a:t>3.5 –</a:t>
            </a:r>
            <a:r>
              <a:rPr lang="en-US" baseline="0" dirty="0"/>
              <a:t> </a:t>
            </a:r>
            <a:r>
              <a:rPr lang="en-US" baseline="0" dirty="0" err="1"/>
              <a:t>eBGP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3.5.1</a:t>
            </a:r>
            <a:r>
              <a:rPr lang="en-US" baseline="0" dirty="0"/>
              <a:t> –  </a:t>
            </a:r>
            <a:r>
              <a:rPr lang="en-US" dirty="0"/>
              <a:t>BGP Overview</a:t>
            </a:r>
          </a:p>
        </p:txBody>
      </p:sp>
    </p:spTree>
    <p:extLst>
      <p:ext uri="{BB962C8B-B14F-4D97-AF65-F5344CB8AC3E}">
        <p14:creationId xmlns:p14="http://schemas.microsoft.com/office/powerpoint/2010/main" val="39499181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1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897EDCD-494B-463B-94F5-50E6B57D71C3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4813" y="4378325"/>
            <a:ext cx="6121400" cy="42529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algn="l" defTabSz="814388">
              <a:lnSpc>
                <a:spcPct val="90000"/>
              </a:lnSpc>
              <a:buNone/>
              <a:defRPr/>
            </a:pPr>
            <a:r>
              <a:rPr lang="en-US" sz="800" b="0" kern="0" dirty="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rPr>
              <a:t>Course Planning Guide</a:t>
            </a:r>
          </a:p>
          <a:p>
            <a:pPr marL="0" indent="0" algn="l" defTabSz="814388">
              <a:lnSpc>
                <a:spcPct val="90000"/>
              </a:lnSpc>
              <a:buNone/>
              <a:defRPr/>
            </a:pPr>
            <a:r>
              <a:rPr lang="en-US" b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Chapter 3: Branch Connections</a:t>
            </a:r>
            <a:endParaRPr lang="en-GB" dirty="0"/>
          </a:p>
          <a:p>
            <a:pPr marL="0" indent="0" algn="l" defTabSz="814388">
              <a:lnSpc>
                <a:spcPct val="90000"/>
              </a:lnSpc>
              <a:buNone/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518852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30</a:t>
            </a:fld>
            <a:endParaRPr lang="en-US" sz="800" dirty="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>
              <a:buNone/>
            </a:pPr>
            <a:r>
              <a:rPr lang="en-US" dirty="0"/>
              <a:t>3.5 –</a:t>
            </a:r>
            <a:r>
              <a:rPr lang="en-US" baseline="0" dirty="0"/>
              <a:t> </a:t>
            </a:r>
            <a:r>
              <a:rPr lang="en-US" baseline="0" dirty="0" err="1"/>
              <a:t>eBGP</a:t>
            </a:r>
            <a:r>
              <a:rPr lang="en-US" baseline="0" dirty="0"/>
              <a:t>	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3.5.2</a:t>
            </a:r>
            <a:r>
              <a:rPr lang="en-US" baseline="0" dirty="0"/>
              <a:t> –  </a:t>
            </a:r>
            <a:r>
              <a:rPr lang="en-US" dirty="0"/>
              <a:t>BGP Design Considerations</a:t>
            </a:r>
          </a:p>
        </p:txBody>
      </p:sp>
    </p:spTree>
    <p:extLst>
      <p:ext uri="{BB962C8B-B14F-4D97-AF65-F5344CB8AC3E}">
        <p14:creationId xmlns:p14="http://schemas.microsoft.com/office/powerpoint/2010/main" val="83431929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31</a:t>
            </a:fld>
            <a:endParaRPr lang="en-US" sz="800" dirty="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>
              <a:buNone/>
            </a:pPr>
            <a:r>
              <a:rPr lang="en-US" dirty="0"/>
              <a:t>3.5 –</a:t>
            </a:r>
            <a:r>
              <a:rPr lang="en-US" baseline="0" dirty="0"/>
              <a:t> </a:t>
            </a:r>
            <a:r>
              <a:rPr lang="en-US" baseline="0" dirty="0" err="1"/>
              <a:t>eBGP</a:t>
            </a:r>
            <a:r>
              <a:rPr lang="en-US" baseline="0" dirty="0"/>
              <a:t>	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3.5.2</a:t>
            </a:r>
            <a:r>
              <a:rPr lang="en-US" baseline="0" dirty="0"/>
              <a:t> –  </a:t>
            </a:r>
            <a:r>
              <a:rPr lang="en-US" dirty="0"/>
              <a:t>BGP Design Considerations</a:t>
            </a:r>
          </a:p>
        </p:txBody>
      </p:sp>
    </p:spTree>
    <p:extLst>
      <p:ext uri="{BB962C8B-B14F-4D97-AF65-F5344CB8AC3E}">
        <p14:creationId xmlns:p14="http://schemas.microsoft.com/office/powerpoint/2010/main" val="2830411889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32</a:t>
            </a:fld>
            <a:endParaRPr lang="en-US" sz="800" dirty="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>
              <a:buNone/>
            </a:pPr>
            <a:r>
              <a:rPr lang="en-US" dirty="0"/>
              <a:t>3.5 –</a:t>
            </a:r>
            <a:r>
              <a:rPr lang="en-US" baseline="0" dirty="0"/>
              <a:t> </a:t>
            </a:r>
            <a:r>
              <a:rPr lang="en-US" baseline="0" dirty="0" err="1"/>
              <a:t>eBGP</a:t>
            </a:r>
            <a:r>
              <a:rPr lang="en-US" baseline="0" dirty="0"/>
              <a:t>	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3.5.3</a:t>
            </a:r>
            <a:r>
              <a:rPr lang="en-US" baseline="0" dirty="0"/>
              <a:t> –  </a:t>
            </a:r>
            <a:r>
              <a:rPr lang="en-US" baseline="0" dirty="0" err="1"/>
              <a:t>e</a:t>
            </a:r>
            <a:r>
              <a:rPr lang="en-US" dirty="0" err="1"/>
              <a:t>BGP</a:t>
            </a:r>
            <a:r>
              <a:rPr lang="en-US" dirty="0"/>
              <a:t> Branch Configuration</a:t>
            </a:r>
          </a:p>
        </p:txBody>
      </p:sp>
    </p:spTree>
    <p:extLst>
      <p:ext uri="{BB962C8B-B14F-4D97-AF65-F5344CB8AC3E}">
        <p14:creationId xmlns:p14="http://schemas.microsoft.com/office/powerpoint/2010/main" val="7635263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33</a:t>
            </a:fld>
            <a:endParaRPr lang="en-US" sz="800" dirty="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>
              <a:buNone/>
            </a:pPr>
            <a:r>
              <a:rPr lang="en-US" dirty="0"/>
              <a:t>3.5 –</a:t>
            </a:r>
            <a:r>
              <a:rPr lang="en-US" baseline="0" dirty="0"/>
              <a:t> </a:t>
            </a:r>
            <a:r>
              <a:rPr lang="en-US" baseline="0" dirty="0" err="1"/>
              <a:t>eBGP</a:t>
            </a:r>
            <a:r>
              <a:rPr lang="en-US" baseline="0" dirty="0"/>
              <a:t>	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3.5.3</a:t>
            </a:r>
            <a:r>
              <a:rPr lang="en-US" baseline="0" dirty="0"/>
              <a:t> –  </a:t>
            </a:r>
            <a:r>
              <a:rPr lang="en-US" baseline="0" dirty="0" err="1"/>
              <a:t>e</a:t>
            </a:r>
            <a:r>
              <a:rPr lang="en-US" dirty="0" err="1"/>
              <a:t>BGP</a:t>
            </a:r>
            <a:r>
              <a:rPr lang="en-US" dirty="0"/>
              <a:t> Branch Configuration</a:t>
            </a:r>
          </a:p>
        </p:txBody>
      </p:sp>
    </p:spTree>
    <p:extLst>
      <p:ext uri="{BB962C8B-B14F-4D97-AF65-F5344CB8AC3E}">
        <p14:creationId xmlns:p14="http://schemas.microsoft.com/office/powerpoint/2010/main" val="2811586203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602A389-8690-465F-BB28-DC61C90E42E7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4813" y="4378325"/>
            <a:ext cx="6121400" cy="4252913"/>
          </a:xfrm>
          <a:noFill/>
          <a:ln/>
        </p:spPr>
        <p:txBody>
          <a:bodyPr/>
          <a:lstStyle/>
          <a:p>
            <a:pPr>
              <a:buFontTx/>
              <a:buNone/>
            </a:pPr>
            <a:r>
              <a:rPr lang="en-US" b="0" dirty="0"/>
              <a:t>Cisco Networking Academy Program</a:t>
            </a:r>
          </a:p>
          <a:p>
            <a:pPr>
              <a:buFontTx/>
              <a:buNone/>
            </a:pPr>
            <a:r>
              <a:rPr lang="en-US" b="0" dirty="0"/>
              <a:t>Connecting Networks</a:t>
            </a:r>
          </a:p>
          <a:p>
            <a:pPr>
              <a:buFontTx/>
              <a:buNone/>
            </a:pPr>
            <a:r>
              <a:rPr lang="en-US" sz="1200" b="0" dirty="0"/>
              <a:t>Chapter 3</a:t>
            </a:r>
            <a:r>
              <a:rPr lang="en-US" sz="1200" b="0" baseline="0" dirty="0"/>
              <a:t> STP</a:t>
            </a:r>
            <a:endParaRPr lang="en-GB" b="0" dirty="0"/>
          </a:p>
          <a:p>
            <a:pPr>
              <a:buFontTx/>
              <a:buNone/>
            </a:pP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2955972092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35</a:t>
            </a:fld>
            <a:endParaRPr lang="en-US" sz="800" dirty="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>
              <a:buNone/>
            </a:pPr>
            <a:r>
              <a:rPr lang="en-US" dirty="0"/>
              <a:t>3.6 –</a:t>
            </a:r>
            <a:r>
              <a:rPr lang="en-US" baseline="0" dirty="0"/>
              <a:t> Chapter Summary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3.6.1</a:t>
            </a:r>
            <a:r>
              <a:rPr lang="en-US" baseline="0" dirty="0"/>
              <a:t> –  Summary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0828975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36</a:t>
            </a:fld>
            <a:endParaRPr lang="en-US" sz="800" dirty="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>
              <a:buNone/>
            </a:pPr>
            <a:r>
              <a:rPr lang="en-US" dirty="0"/>
              <a:t>3.6 –</a:t>
            </a:r>
            <a:r>
              <a:rPr lang="en-US" baseline="0" dirty="0"/>
              <a:t> Chapter Summary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3.6.1</a:t>
            </a:r>
            <a:r>
              <a:rPr lang="en-US" baseline="0" dirty="0"/>
              <a:t> –  Summary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2718269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AC3B40C-7774-46A0-8FD7-D0857136B166}" type="slidenum">
              <a:rPr lang="en-US" smtClean="0"/>
              <a:pPr>
                <a:defRPr/>
              </a:pPr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09928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0A313ED8-785B-4D16-9B17-4143385249B9}" type="slidenum">
              <a:rPr lang="en-US" sz="800" b="0"/>
              <a:pPr algn="r"/>
              <a:t>4</a:t>
            </a:fld>
            <a:endParaRPr lang="en-US" sz="800" b="0" dirty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338295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0A313ED8-785B-4D16-9B17-4143385249B9}" type="slidenum">
              <a:rPr lang="en-US" sz="800" b="0"/>
              <a:pPr algn="r"/>
              <a:t>5</a:t>
            </a:fld>
            <a:endParaRPr lang="en-US" sz="800" b="0" dirty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48220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7" tIns="0" rIns="18817" bIns="0" anchor="b"/>
          <a:lstStyle>
            <a:lvl1pPr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ACE20BE7-F2F3-4E26-9454-50B18F790A4E}" type="slidenum">
              <a:rPr lang="en-US" sz="800" b="0">
                <a:ea typeface="ＭＳ Ｐゴシック" pitchFamily="34" charset="-128"/>
              </a:rPr>
              <a:pPr algn="r"/>
              <a:t>6</a:t>
            </a:fld>
            <a:endParaRPr lang="en-US" sz="800" b="0" dirty="0">
              <a:ea typeface="ＭＳ Ｐゴシック" pitchFamily="34" charset="-128"/>
            </a:endParaRPr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844004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391C207-9349-46D5-9D89-8ADDA5014D1F}" type="slidenum">
              <a:rPr lang="en-US" sz="800" b="0"/>
              <a:pPr algn="r"/>
              <a:t>7</a:t>
            </a:fld>
            <a:endParaRPr lang="en-US" sz="800" b="0" dirty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616726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7" tIns="0" rIns="18817" bIns="0" anchor="b"/>
          <a:lstStyle>
            <a:lvl1pPr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5F7D0146-1035-4865-8A5B-0B1E8578604B}" type="slidenum">
              <a:rPr lang="en-US" sz="800" b="0">
                <a:ea typeface="ＭＳ Ｐゴシック" pitchFamily="34" charset="-128"/>
              </a:rPr>
              <a:pPr algn="r"/>
              <a:t>8</a:t>
            </a:fld>
            <a:endParaRPr lang="en-US" sz="800" b="0" dirty="0">
              <a:ea typeface="ＭＳ Ｐゴシック" pitchFamily="34" charset="-128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b="0" dirty="0"/>
              <a:t>Cisco Networking Academy Program</a:t>
            </a:r>
          </a:p>
          <a:p>
            <a:pPr>
              <a:buFontTx/>
              <a:buNone/>
            </a:pPr>
            <a:r>
              <a:rPr lang="en-US" b="0" dirty="0"/>
              <a:t>Connecting Networks</a:t>
            </a:r>
          </a:p>
          <a:p>
            <a:pPr>
              <a:buFontTx/>
              <a:buNone/>
            </a:pPr>
            <a:r>
              <a:rPr lang="en-US" sz="1200" b="0" dirty="0"/>
              <a:t>Chapter 3:</a:t>
            </a:r>
            <a:r>
              <a:rPr lang="en-US" sz="1200" b="0" baseline="0" dirty="0"/>
              <a:t> Branch Connections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52797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8CB16DC-A265-4634-B8FE-A98AE8199390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03892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Pt_CoverArt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93888"/>
            <a:ext cx="9140825" cy="2449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4498975" y="6670675"/>
            <a:ext cx="23479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 anchorCtr="1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 dirty="0">
                <a:solidFill>
                  <a:srgbClr val="D3D3D3"/>
                </a:solidFill>
              </a:rPr>
              <a:t>© 2007 – 2010, Cisco Systems, Inc. All rights reserved.</a:t>
            </a: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7123113" y="6672263"/>
            <a:ext cx="650875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700" dirty="0">
                <a:solidFill>
                  <a:srgbClr val="D3D3D3"/>
                </a:solidFill>
              </a:rPr>
              <a:t>Cisco Public</a:t>
            </a: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193675" y="6562725"/>
            <a:ext cx="962025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124" tIns="41061" rIns="82124" bIns="41061" anchor="b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 dirty="0">
                <a:solidFill>
                  <a:srgbClr val="D3D3D3"/>
                </a:solidFill>
              </a:rPr>
              <a:t>ITE PC v4.1</a:t>
            </a:r>
          </a:p>
          <a:p>
            <a:pPr algn="l" defTabSz="814388">
              <a:lnSpc>
                <a:spcPct val="100000"/>
              </a:lnSpc>
            </a:pPr>
            <a:r>
              <a:rPr lang="en-US" sz="700" dirty="0">
                <a:solidFill>
                  <a:srgbClr val="D3D3D3"/>
                </a:solidFill>
              </a:rPr>
              <a:t>Chapter 1</a:t>
            </a: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8596313" y="6626225"/>
            <a:ext cx="320675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C7FBAF0-BCF5-8741-945F-3C6763791038}" type="slidenum">
              <a:rPr lang="en-US" sz="1000">
                <a:solidFill>
                  <a:srgbClr val="D3D3D3"/>
                </a:solidFill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1000" dirty="0">
              <a:solidFill>
                <a:srgbClr val="D3D3D3"/>
              </a:solidFill>
            </a:endParaRPr>
          </a:p>
        </p:txBody>
      </p:sp>
      <p:pic>
        <p:nvPicPr>
          <p:cNvPr id="9" name="Picture 9" descr="Cisco_NewLogo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3225" y="5940425"/>
            <a:ext cx="3354388" cy="474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0" descr="Cisc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063" y="119063"/>
            <a:ext cx="1171575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90247" name="Rectangle 7"/>
          <p:cNvSpPr>
            <a:spLocks noGrp="1" noChangeArrowheads="1"/>
          </p:cNvSpPr>
          <p:nvPr>
            <p:ph type="ctrTitle"/>
          </p:nvPr>
        </p:nvSpPr>
        <p:spPr bwMode="white">
          <a:xfrm>
            <a:off x="311150" y="2671763"/>
            <a:ext cx="3768725" cy="830262"/>
          </a:xfrm>
          <a:ln/>
        </p:spPr>
        <p:txBody>
          <a:bodyPr anchor="ctr"/>
          <a:lstStyle>
            <a:lvl1pPr>
              <a:defRPr sz="30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90248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311150" y="4672013"/>
            <a:ext cx="4103688" cy="658812"/>
          </a:xfrm>
          <a:ln/>
        </p:spPr>
        <p:txBody>
          <a:bodyPr/>
          <a:lstStyle>
            <a:lvl1pPr marL="0" indent="0">
              <a:lnSpc>
                <a:spcPct val="90000"/>
              </a:lnSpc>
              <a:buFont typeface="Wingdings" pitchFamily="2" charset="2"/>
              <a:buNone/>
              <a:defRPr sz="2000" b="1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8540273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875252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5925" y="798513"/>
            <a:ext cx="2035175" cy="47879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5638" y="798513"/>
            <a:ext cx="5957887" cy="47879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67663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638" y="798513"/>
            <a:ext cx="8145462" cy="8382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55638" y="2014538"/>
            <a:ext cx="7940675" cy="3571875"/>
          </a:xfrm>
        </p:spPr>
        <p:txBody>
          <a:bodyPr/>
          <a:lstStyle/>
          <a:p>
            <a:pPr lvl="0"/>
            <a:r>
              <a:rPr lang="en-US" noProof="0" dirty="0"/>
              <a:t>Click icon to add table</a:t>
            </a:r>
          </a:p>
        </p:txBody>
      </p:sp>
    </p:spTree>
    <p:extLst>
      <p:ext uri="{BB962C8B-B14F-4D97-AF65-F5344CB8AC3E}">
        <p14:creationId xmlns:p14="http://schemas.microsoft.com/office/powerpoint/2010/main" val="39697481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PPt_4face_02120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11350"/>
            <a:ext cx="9144000" cy="243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78"/>
          <p:cNvSpPr>
            <a:spLocks noChangeArrowheads="1"/>
          </p:cNvSpPr>
          <p:nvPr/>
        </p:nvSpPr>
        <p:spPr bwMode="auto">
          <a:xfrm>
            <a:off x="4498975" y="6672263"/>
            <a:ext cx="2022475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 anchorCtr="1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 dirty="0">
                <a:solidFill>
                  <a:srgbClr val="D3D3D3"/>
                </a:solidFill>
              </a:rPr>
              <a:t>© 2008 Cisco Systems, Inc. All rights reserved.</a:t>
            </a:r>
          </a:p>
        </p:txBody>
      </p:sp>
      <p:sp>
        <p:nvSpPr>
          <p:cNvPr id="6" name="Rectangle 279"/>
          <p:cNvSpPr>
            <a:spLocks noChangeArrowheads="1"/>
          </p:cNvSpPr>
          <p:nvPr/>
        </p:nvSpPr>
        <p:spPr bwMode="auto">
          <a:xfrm>
            <a:off x="6896100" y="6672263"/>
            <a:ext cx="877888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700" dirty="0">
                <a:solidFill>
                  <a:srgbClr val="D3D3D3"/>
                </a:solidFill>
              </a:rPr>
              <a:t>Cisco Confidential</a:t>
            </a:r>
          </a:p>
        </p:txBody>
      </p:sp>
      <p:sp>
        <p:nvSpPr>
          <p:cNvPr id="7" name="Rectangle 280"/>
          <p:cNvSpPr>
            <a:spLocks noChangeArrowheads="1"/>
          </p:cNvSpPr>
          <p:nvPr/>
        </p:nvSpPr>
        <p:spPr bwMode="auto">
          <a:xfrm>
            <a:off x="193675" y="6672263"/>
            <a:ext cx="962025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124" tIns="41061" rIns="82124" bIns="41061" anchor="b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 dirty="0">
                <a:solidFill>
                  <a:srgbClr val="D3D3D3"/>
                </a:solidFill>
              </a:rPr>
              <a:t>Presentation_ID</a:t>
            </a:r>
          </a:p>
        </p:txBody>
      </p:sp>
      <p:sp>
        <p:nvSpPr>
          <p:cNvPr id="8" name="Rectangle 281"/>
          <p:cNvSpPr>
            <a:spLocks noChangeArrowheads="1"/>
          </p:cNvSpPr>
          <p:nvPr/>
        </p:nvSpPr>
        <p:spPr bwMode="auto">
          <a:xfrm>
            <a:off x="8596313" y="6626225"/>
            <a:ext cx="320675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7F1BC4EF-034A-F647-AA58-B71D58802FDB}" type="slidenum">
              <a:rPr lang="en-US" sz="1000">
                <a:solidFill>
                  <a:srgbClr val="D3D3D3"/>
                </a:solidFill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1000" dirty="0">
              <a:solidFill>
                <a:srgbClr val="D3D3D3"/>
              </a:solidFill>
            </a:endParaRPr>
          </a:p>
        </p:txBody>
      </p:sp>
      <p:pic>
        <p:nvPicPr>
          <p:cNvPr id="9" name="Picture 331" descr="Cisco_NewLogo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3225" y="5940425"/>
            <a:ext cx="3354388" cy="474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33" descr="Cisc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063" y="119063"/>
            <a:ext cx="1171575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9873" name="Rectangle 209"/>
          <p:cNvSpPr>
            <a:spLocks noGrp="1" noChangeArrowheads="1"/>
          </p:cNvSpPr>
          <p:nvPr>
            <p:ph type="ctrTitle"/>
          </p:nvPr>
        </p:nvSpPr>
        <p:spPr bwMode="white">
          <a:xfrm>
            <a:off x="311150" y="2671763"/>
            <a:ext cx="3768725" cy="830262"/>
          </a:xfrm>
          <a:ln/>
        </p:spPr>
        <p:txBody>
          <a:bodyPr anchor="ctr"/>
          <a:lstStyle>
            <a:lvl1pPr>
              <a:defRPr sz="3000" b="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69874" name="Rectangle 210"/>
          <p:cNvSpPr>
            <a:spLocks noGrp="1" noChangeArrowheads="1"/>
          </p:cNvSpPr>
          <p:nvPr>
            <p:ph type="subTitle" idx="1"/>
          </p:nvPr>
        </p:nvSpPr>
        <p:spPr>
          <a:xfrm>
            <a:off x="311150" y="4672013"/>
            <a:ext cx="4103688" cy="658812"/>
          </a:xfrm>
          <a:ln/>
        </p:spPr>
        <p:txBody>
          <a:bodyPr/>
          <a:lstStyle>
            <a:lvl1pPr marL="0" indent="0">
              <a:lnSpc>
                <a:spcPct val="90000"/>
              </a:lnSpc>
              <a:buFont typeface="Wingdings" pitchFamily="2" charset="2"/>
              <a:buNone/>
              <a:defRPr sz="2000" b="1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8848856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457200" indent="-228600">
              <a:buFont typeface="Arial" panose="020B0604020202020204" pitchFamily="34" charset="0"/>
              <a:buChar char="•"/>
              <a:defRPr/>
            </a:lvl2pPr>
            <a:lvl3pPr marL="914400" indent="-225425">
              <a:buSzPct val="75000"/>
              <a:buFont typeface="Courier New" panose="02070309020205020404" pitchFamily="49" charset="0"/>
              <a:buChar char="o"/>
              <a:defRPr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610473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228517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5638" y="2014538"/>
            <a:ext cx="3894137" cy="3571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2014538"/>
            <a:ext cx="3894138" cy="3571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492319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6437391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4084824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085695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638" y="702293"/>
            <a:ext cx="8145462" cy="8382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5638" y="1687390"/>
            <a:ext cx="7940675" cy="4720787"/>
          </a:xfrm>
        </p:spPr>
        <p:txBody>
          <a:bodyPr/>
          <a:lstStyle>
            <a:lvl2pPr marL="457200" indent="-228600">
              <a:buFont typeface="Arial" panose="020B0604020202020204" pitchFamily="34" charset="0"/>
              <a:buChar char="•"/>
              <a:defRPr/>
            </a:lvl2pPr>
            <a:lvl3pPr marL="914400" indent="-225425">
              <a:buSzPct val="75000"/>
              <a:buFont typeface="Courier New" panose="02070309020205020404" pitchFamily="49" charset="0"/>
              <a:buChar char="o"/>
              <a:defRPr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097551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5425332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3749116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9862915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5925" y="798513"/>
            <a:ext cx="2035175" cy="47879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5638" y="798513"/>
            <a:ext cx="5957887" cy="47879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316079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811502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5638" y="2014538"/>
            <a:ext cx="3894137" cy="3571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2014538"/>
            <a:ext cx="3894138" cy="3571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389473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002792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883690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948584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749952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919012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55638" y="798513"/>
            <a:ext cx="8145462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82124" tIns="41061" rIns="82124" bIns="41061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Slide Title</a:t>
            </a:r>
          </a:p>
        </p:txBody>
      </p:sp>
      <p:sp>
        <p:nvSpPr>
          <p:cNvPr id="1027" name="Rectangle 4"/>
          <p:cNvSpPr>
            <a:spLocks noChangeArrowheads="1"/>
          </p:cNvSpPr>
          <p:nvPr/>
        </p:nvSpPr>
        <p:spPr bwMode="auto">
          <a:xfrm>
            <a:off x="193675" y="6562725"/>
            <a:ext cx="962025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124" tIns="41061" rIns="82124" bIns="41061" anchor="b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 dirty="0">
                <a:solidFill>
                  <a:srgbClr val="D3D3D3"/>
                </a:solidFill>
              </a:rPr>
              <a:t>ITE PC v4.1</a:t>
            </a:r>
          </a:p>
          <a:p>
            <a:pPr algn="l" defTabSz="814388">
              <a:lnSpc>
                <a:spcPct val="100000"/>
              </a:lnSpc>
            </a:pPr>
            <a:r>
              <a:rPr lang="en-US" sz="700" dirty="0">
                <a:solidFill>
                  <a:srgbClr val="D3D3D3"/>
                </a:solidFill>
              </a:rPr>
              <a:t>Chapter 1</a:t>
            </a:r>
          </a:p>
        </p:txBody>
      </p:sp>
      <p:sp>
        <p:nvSpPr>
          <p:cNvPr id="1028" name="Rectangle 5"/>
          <p:cNvSpPr>
            <a:spLocks noChangeArrowheads="1"/>
          </p:cNvSpPr>
          <p:nvPr/>
        </p:nvSpPr>
        <p:spPr bwMode="auto">
          <a:xfrm>
            <a:off x="8596313" y="6626225"/>
            <a:ext cx="320675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28856D66-2D7E-BA44-8BF8-F720D8CAD36C}" type="slidenum">
              <a:rPr lang="en-US" sz="1000">
                <a:solidFill>
                  <a:srgbClr val="D3D3D3"/>
                </a:solidFill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1000" dirty="0">
              <a:solidFill>
                <a:srgbClr val="D3D3D3"/>
              </a:solidFill>
            </a:endParaRPr>
          </a:p>
        </p:txBody>
      </p:sp>
      <p:sp>
        <p:nvSpPr>
          <p:cNvPr id="1029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6398" y="2078328"/>
            <a:ext cx="7940675" cy="3950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Body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30" name="Picture 7" descr="PPt_TopBand_Artwork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0825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1" name="Rectangle 8"/>
          <p:cNvSpPr>
            <a:spLocks noChangeArrowheads="1"/>
          </p:cNvSpPr>
          <p:nvPr/>
        </p:nvSpPr>
        <p:spPr bwMode="auto">
          <a:xfrm>
            <a:off x="4498975" y="6670675"/>
            <a:ext cx="23479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 anchorCtr="1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 dirty="0">
                <a:solidFill>
                  <a:srgbClr val="D3D3D3"/>
                </a:solidFill>
              </a:rPr>
              <a:t>© 2007 – 2010, Cisco Systems, Inc. All rights reserved.</a:t>
            </a:r>
          </a:p>
        </p:txBody>
      </p:sp>
      <p:sp>
        <p:nvSpPr>
          <p:cNvPr id="1032" name="Rectangle 9"/>
          <p:cNvSpPr>
            <a:spLocks noChangeArrowheads="1"/>
          </p:cNvSpPr>
          <p:nvPr/>
        </p:nvSpPr>
        <p:spPr bwMode="auto">
          <a:xfrm>
            <a:off x="7123113" y="6672263"/>
            <a:ext cx="650875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700" dirty="0">
                <a:solidFill>
                  <a:srgbClr val="D3D3D3"/>
                </a:solidFill>
              </a:rPr>
              <a:t>Cisco Public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5" r:id="rId1"/>
    <p:sldLayoutId id="2147484034" r:id="rId2"/>
    <p:sldLayoutId id="2147484035" r:id="rId3"/>
    <p:sldLayoutId id="2147484036" r:id="rId4"/>
    <p:sldLayoutId id="2147484037" r:id="rId5"/>
    <p:sldLayoutId id="2147484038" r:id="rId6"/>
    <p:sldLayoutId id="2147484039" r:id="rId7"/>
    <p:sldLayoutId id="2147484040" r:id="rId8"/>
    <p:sldLayoutId id="2147484041" r:id="rId9"/>
    <p:sldLayoutId id="2147484042" r:id="rId10"/>
    <p:sldLayoutId id="2147484043" r:id="rId11"/>
    <p:sldLayoutId id="2147484044" r:id="rId12"/>
  </p:sldLayoutIdLst>
  <p:txStyles>
    <p:titleStyle>
      <a:lvl1pPr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+mj-lt"/>
          <a:ea typeface="ＭＳ Ｐゴシック" charset="0"/>
          <a:cs typeface="ＭＳ Ｐゴシック" charset="0"/>
        </a:defRPr>
      </a:lvl1pPr>
      <a:lvl2pPr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  <a:ea typeface="ＭＳ Ｐゴシック" charset="0"/>
          <a:cs typeface="ＭＳ Ｐゴシック" charset="0"/>
        </a:defRPr>
      </a:lvl2pPr>
      <a:lvl3pPr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  <a:ea typeface="ＭＳ Ｐゴシック" charset="0"/>
          <a:cs typeface="ＭＳ Ｐゴシック" charset="0"/>
        </a:defRPr>
      </a:lvl3pPr>
      <a:lvl4pPr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  <a:ea typeface="ＭＳ Ｐゴシック" charset="0"/>
          <a:cs typeface="ＭＳ Ｐゴシック" charset="0"/>
        </a:defRPr>
      </a:lvl4pPr>
      <a:lvl5pPr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6pPr>
      <a:lvl7pPr marL="914400"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7pPr>
      <a:lvl8pPr marL="1371600"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8pPr>
      <a:lvl9pPr marL="1828800"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9pPr>
    </p:titleStyle>
    <p:bodyStyle>
      <a:lvl1pPr marL="236538" indent="-236538" algn="l" defTabSz="814388" rtl="0" eaLnBrk="1" fontAlgn="base" hangingPunct="1">
        <a:lnSpc>
          <a:spcPct val="95000"/>
        </a:lnSpc>
        <a:spcBef>
          <a:spcPct val="50000"/>
        </a:spcBef>
        <a:spcAft>
          <a:spcPct val="0"/>
        </a:spcAft>
        <a:buClr>
          <a:srgbClr val="708CA1"/>
        </a:buClr>
        <a:buFont typeface="Wingdings" charset="0"/>
        <a:buChar char="§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574675" indent="-117475" algn="l" defTabSz="814388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  <a:ea typeface="ＭＳ Ｐゴシック" charset="0"/>
        </a:defRPr>
      </a:lvl2pPr>
      <a:lvl3pPr marL="914400" algn="l" defTabSz="814388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254125" indent="117475" algn="l" defTabSz="814388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1604963" indent="223838" algn="l" defTabSz="814388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062163" algn="l" defTabSz="814388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6pPr>
      <a:lvl7pPr marL="2519363" algn="l" defTabSz="814388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7pPr>
      <a:lvl8pPr marL="2976563" algn="l" defTabSz="814388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8pPr>
      <a:lvl9pPr marL="3433763" algn="l" defTabSz="814388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6146"/>
          <p:cNvSpPr>
            <a:spLocks noGrp="1" noChangeArrowheads="1"/>
          </p:cNvSpPr>
          <p:nvPr>
            <p:ph type="title"/>
          </p:nvPr>
        </p:nvSpPr>
        <p:spPr bwMode="auto">
          <a:xfrm>
            <a:off x="193868" y="394392"/>
            <a:ext cx="8772157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82124" tIns="41061" rIns="82124" bIns="41061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Slide Title</a:t>
            </a:r>
          </a:p>
        </p:txBody>
      </p:sp>
      <p:sp>
        <p:nvSpPr>
          <p:cNvPr id="3075" name="Rectangle 6281"/>
          <p:cNvSpPr>
            <a:spLocks noChangeArrowheads="1"/>
          </p:cNvSpPr>
          <p:nvPr/>
        </p:nvSpPr>
        <p:spPr bwMode="auto">
          <a:xfrm>
            <a:off x="193675" y="6672263"/>
            <a:ext cx="962025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124" tIns="41061" rIns="82124" bIns="41061" anchor="b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 dirty="0">
                <a:solidFill>
                  <a:srgbClr val="D3D3D3"/>
                </a:solidFill>
              </a:rPr>
              <a:t>Presentation_ID</a:t>
            </a:r>
          </a:p>
        </p:txBody>
      </p:sp>
      <p:sp>
        <p:nvSpPr>
          <p:cNvPr id="3076" name="Rectangle 6282"/>
          <p:cNvSpPr>
            <a:spLocks noChangeArrowheads="1"/>
          </p:cNvSpPr>
          <p:nvPr/>
        </p:nvSpPr>
        <p:spPr bwMode="auto">
          <a:xfrm>
            <a:off x="8596313" y="6626225"/>
            <a:ext cx="320675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6084AB3D-AE30-934E-B0BC-A74C2CCEE444}" type="slidenum">
              <a:rPr lang="en-US" sz="1000">
                <a:solidFill>
                  <a:srgbClr val="D3D3D3"/>
                </a:solidFill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1000" dirty="0">
              <a:solidFill>
                <a:srgbClr val="D3D3D3"/>
              </a:solidFill>
            </a:endParaRPr>
          </a:p>
        </p:txBody>
      </p:sp>
      <p:sp>
        <p:nvSpPr>
          <p:cNvPr id="3077" name="Rectangle 628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13109" y="1539502"/>
            <a:ext cx="8733677" cy="49264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Body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078" name="Rectangle 6312"/>
          <p:cNvSpPr>
            <a:spLocks noChangeArrowheads="1"/>
          </p:cNvSpPr>
          <p:nvPr/>
        </p:nvSpPr>
        <p:spPr bwMode="auto">
          <a:xfrm>
            <a:off x="4498975" y="6672263"/>
            <a:ext cx="2022475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 anchorCtr="1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 dirty="0">
                <a:solidFill>
                  <a:srgbClr val="D3D3D3"/>
                </a:solidFill>
              </a:rPr>
              <a:t>© 2008 Cisco Systems, Inc. All rights reserved.</a:t>
            </a:r>
          </a:p>
        </p:txBody>
      </p:sp>
      <p:sp>
        <p:nvSpPr>
          <p:cNvPr id="3079" name="Rectangle 6313"/>
          <p:cNvSpPr>
            <a:spLocks noChangeArrowheads="1"/>
          </p:cNvSpPr>
          <p:nvPr/>
        </p:nvSpPr>
        <p:spPr bwMode="auto">
          <a:xfrm>
            <a:off x="6896100" y="6672263"/>
            <a:ext cx="877888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700" dirty="0">
                <a:solidFill>
                  <a:srgbClr val="D3D3D3"/>
                </a:solidFill>
              </a:rPr>
              <a:t>Cisco Confidential</a:t>
            </a:r>
          </a:p>
        </p:txBody>
      </p:sp>
      <p:pic>
        <p:nvPicPr>
          <p:cNvPr id="3080" name="Picture 8" descr="Rev08_Cisco_BrandBar10_060408.png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4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56" r:id="rId1"/>
    <p:sldLayoutId id="2147484045" r:id="rId2"/>
    <p:sldLayoutId id="2147484046" r:id="rId3"/>
    <p:sldLayoutId id="2147484047" r:id="rId4"/>
    <p:sldLayoutId id="2147484048" r:id="rId5"/>
    <p:sldLayoutId id="2147484049" r:id="rId6"/>
    <p:sldLayoutId id="2147484050" r:id="rId7"/>
    <p:sldLayoutId id="2147484051" r:id="rId8"/>
    <p:sldLayoutId id="2147484052" r:id="rId9"/>
    <p:sldLayoutId id="2147484053" r:id="rId10"/>
    <p:sldLayoutId id="2147484054" r:id="rId11"/>
  </p:sldLayoutIdLst>
  <p:txStyles>
    <p:titleStyle>
      <a:lvl1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+mj-lt"/>
          <a:ea typeface="ＭＳ Ｐゴシック" charset="0"/>
          <a:cs typeface="ＭＳ Ｐゴシック" charset="0"/>
        </a:defRPr>
      </a:lvl1pPr>
      <a:lvl2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  <a:ea typeface="ＭＳ Ｐゴシック" charset="0"/>
          <a:cs typeface="ＭＳ Ｐゴシック" charset="0"/>
        </a:defRPr>
      </a:lvl2pPr>
      <a:lvl3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  <a:ea typeface="ＭＳ Ｐゴシック" charset="0"/>
          <a:cs typeface="ＭＳ Ｐゴシック" charset="0"/>
        </a:defRPr>
      </a:lvl3pPr>
      <a:lvl4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  <a:ea typeface="ＭＳ Ｐゴシック" charset="0"/>
          <a:cs typeface="ＭＳ Ｐゴシック" charset="0"/>
        </a:defRPr>
      </a:lvl4pPr>
      <a:lvl5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6pPr>
      <a:lvl7pPr marL="914400"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7pPr>
      <a:lvl8pPr marL="1371600"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8pPr>
      <a:lvl9pPr marL="1828800"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9pPr>
    </p:titleStyle>
    <p:bodyStyle>
      <a:lvl1pPr marL="236538" indent="-236538" algn="l" defTabSz="814388" rtl="0" eaLnBrk="0" fontAlgn="base" hangingPunct="0">
        <a:lnSpc>
          <a:spcPct val="95000"/>
        </a:lnSpc>
        <a:spcBef>
          <a:spcPct val="50000"/>
        </a:spcBef>
        <a:spcAft>
          <a:spcPct val="0"/>
        </a:spcAft>
        <a:buClr>
          <a:srgbClr val="708CA1"/>
        </a:buClr>
        <a:buFont typeface="Wingdings" charset="0"/>
        <a:buChar char="§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574675" indent="-117475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  <a:ea typeface="ＭＳ Ｐゴシック" charset="0"/>
        </a:defRPr>
      </a:lvl2pPr>
      <a:lvl3pPr marL="914400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254125" indent="117475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1604963" indent="223838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062163" algn="l" defTabSz="814388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6pPr>
      <a:lvl7pPr marL="2519363" algn="l" defTabSz="814388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7pPr>
      <a:lvl8pPr marL="2976563" algn="l" defTabSz="814388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8pPr>
      <a:lvl9pPr marL="3433763" algn="l" defTabSz="814388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0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9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isco.com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unity.netacad.net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1624384" y="800403"/>
            <a:ext cx="6788150" cy="1008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>
            <a:lvl1pPr marL="0" indent="0" algn="l" defTabSz="814388" rtl="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rgbClr val="708CA1"/>
              </a:buClr>
              <a:buFont typeface="Wingdings" pitchFamily="2" charset="2"/>
              <a:buNone/>
              <a:defRPr sz="2000" b="1">
                <a:solidFill>
                  <a:schemeClr val="bg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574675" indent="-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914400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254125" indent="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1604963" indent="223838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0621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6pPr>
            <a:lvl7pPr marL="25193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7pPr>
            <a:lvl8pPr marL="29765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8pPr>
            <a:lvl9pPr marL="34337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buFont typeface="Wingdings" charset="0"/>
              <a:buNone/>
            </a:pPr>
            <a:endParaRPr lang="en-US" kern="0" dirty="0">
              <a:latin typeface="Arial" charset="0"/>
            </a:endParaRPr>
          </a:p>
        </p:txBody>
      </p:sp>
      <p:sp>
        <p:nvSpPr>
          <p:cNvPr id="7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z="2400" dirty="0">
                <a:latin typeface="Arial" charset="0"/>
              </a:rPr>
              <a:t>Instructor Materials</a:t>
            </a:r>
            <a:br>
              <a:rPr lang="en-US" sz="2400" dirty="0">
                <a:latin typeface="Arial" charset="0"/>
              </a:rPr>
            </a:br>
            <a:r>
              <a:rPr lang="en-US" sz="2400" dirty="0">
                <a:latin typeface="Arial" charset="0"/>
              </a:rPr>
              <a:t>Chapter 3: Branch Connections</a:t>
            </a:r>
            <a:endParaRPr lang="en-US" sz="2400" dirty="0">
              <a:solidFill>
                <a:srgbClr val="00B0F0"/>
              </a:solidFill>
              <a:latin typeface="Arial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1150" y="4633912"/>
            <a:ext cx="4103688" cy="1061813"/>
          </a:xfrm>
        </p:spPr>
        <p:txBody>
          <a:bodyPr/>
          <a:lstStyle/>
          <a:p>
            <a:pPr eaLnBrk="1" hangingPunct="1"/>
            <a:r>
              <a:rPr lang="en-US" dirty="0">
                <a:solidFill>
                  <a:schemeClr val="tx1"/>
                </a:solidFill>
                <a:latin typeface="Arial" charset="0"/>
              </a:rPr>
              <a:t>CCNA Routing and Switching</a:t>
            </a:r>
          </a:p>
          <a:p>
            <a:pPr eaLnBrk="1" hangingPunct="1"/>
            <a:r>
              <a:rPr lang="en-US" dirty="0">
                <a:solidFill>
                  <a:schemeClr val="tx1"/>
                </a:solidFill>
                <a:latin typeface="Arial" charset="0"/>
              </a:rPr>
              <a:t>Connecting Networks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5264652"/>
      </p:ext>
    </p:extLst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11149" y="2263775"/>
            <a:ext cx="4021859" cy="1481138"/>
          </a:xfrm>
        </p:spPr>
        <p:txBody>
          <a:bodyPr/>
          <a:lstStyle/>
          <a:p>
            <a:pPr eaLnBrk="1" hangingPunct="1"/>
            <a:r>
              <a:rPr lang="en-US" sz="2400" dirty="0">
                <a:latin typeface="Arial" charset="0"/>
              </a:rPr>
              <a:t>Chapter 3: Branch Connections</a:t>
            </a:r>
            <a:endParaRPr lang="en-US" sz="2400" dirty="0">
              <a:solidFill>
                <a:srgbClr val="00B0F0"/>
              </a:solidFill>
              <a:latin typeface="Arial" charset="0"/>
            </a:endParaRPr>
          </a:p>
        </p:txBody>
      </p:sp>
      <p:sp>
        <p:nvSpPr>
          <p:cNvPr id="717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11150" y="4672013"/>
            <a:ext cx="6788150" cy="658812"/>
          </a:xfrm>
        </p:spPr>
        <p:txBody>
          <a:bodyPr/>
          <a:lstStyle/>
          <a:p>
            <a:pPr eaLnBrk="1" hangingPunct="1">
              <a:buFont typeface="Wingdings" charset="0"/>
              <a:buNone/>
            </a:pPr>
            <a:r>
              <a:rPr lang="en-US" dirty="0">
                <a:solidFill>
                  <a:schemeClr val="tx1"/>
                </a:solidFill>
                <a:latin typeface="Arial" charset="0"/>
              </a:rPr>
              <a:t>Connecting Networks</a:t>
            </a:r>
          </a:p>
        </p:txBody>
      </p:sp>
    </p:spTree>
  </p:cSld>
  <p:clrMapOvr>
    <a:masterClrMapping/>
  </p:clrMapOvr>
  <p:transition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3- Sections &amp; Objectives</a:t>
            </a:r>
          </a:p>
        </p:txBody>
      </p:sp>
      <p:sp>
        <p:nvSpPr>
          <p:cNvPr id="4099" name="Rectangle 3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3.1 Remote Access Connections</a:t>
            </a:r>
          </a:p>
          <a:p>
            <a:pPr lvl="1"/>
            <a:r>
              <a:rPr lang="en-US" dirty="0"/>
              <a:t>Select broadband remote access technologies to support business requirements.</a:t>
            </a:r>
          </a:p>
          <a:p>
            <a:r>
              <a:rPr lang="en-CA" dirty="0"/>
              <a:t>3.2 </a:t>
            </a:r>
            <a:r>
              <a:rPr lang="en-US" dirty="0"/>
              <a:t>PPPoE</a:t>
            </a:r>
          </a:p>
          <a:p>
            <a:pPr lvl="1"/>
            <a:r>
              <a:rPr lang="en-US" dirty="0"/>
              <a:t>Configure a Cisco router with PPPoE.</a:t>
            </a:r>
          </a:p>
          <a:p>
            <a:r>
              <a:rPr lang="en-US" dirty="0"/>
              <a:t>3.3 VPNs</a:t>
            </a:r>
          </a:p>
          <a:p>
            <a:pPr lvl="1"/>
            <a:r>
              <a:rPr lang="en-US" dirty="0"/>
              <a:t>Explain how VPNs secure site-to-site and remote access connectivity.</a:t>
            </a:r>
          </a:p>
          <a:p>
            <a:r>
              <a:rPr lang="en-US" dirty="0"/>
              <a:t>3.4 GRE</a:t>
            </a:r>
          </a:p>
          <a:p>
            <a:pPr lvl="1"/>
            <a:r>
              <a:rPr lang="en-US" dirty="0"/>
              <a:t>Implement a GRE tunnel.</a:t>
            </a:r>
          </a:p>
          <a:p>
            <a:r>
              <a:rPr lang="en-US" dirty="0"/>
              <a:t>3.5 </a:t>
            </a:r>
            <a:r>
              <a:rPr lang="en-US" dirty="0" err="1"/>
              <a:t>eBGP</a:t>
            </a:r>
            <a:endParaRPr lang="en-US" dirty="0"/>
          </a:p>
          <a:p>
            <a:pPr lvl="1"/>
            <a:r>
              <a:rPr lang="en-US" dirty="0"/>
              <a:t>Implement </a:t>
            </a:r>
            <a:r>
              <a:rPr lang="en-US" dirty="0" err="1"/>
              <a:t>eBGP</a:t>
            </a:r>
            <a:r>
              <a:rPr lang="en-US" dirty="0"/>
              <a:t> in a single-homed remote access network.</a:t>
            </a:r>
          </a:p>
        </p:txBody>
      </p:sp>
    </p:spTree>
    <p:extLst>
      <p:ext uri="{BB962C8B-B14F-4D97-AF65-F5344CB8AC3E}">
        <p14:creationId xmlns:p14="http://schemas.microsoft.com/office/powerpoint/2010/main" val="1065710895"/>
      </p:ext>
    </p:extLst>
  </p:cSld>
  <p:clrMapOvr>
    <a:masterClrMapping/>
  </p:clrMapOvr>
  <p:transition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11150" y="2263775"/>
            <a:ext cx="3854450" cy="1481138"/>
          </a:xfrm>
        </p:spPr>
        <p:txBody>
          <a:bodyPr/>
          <a:lstStyle/>
          <a:p>
            <a:r>
              <a:rPr lang="en-US" sz="2400" dirty="0"/>
              <a:t>3.1 Remote Access Connections</a:t>
            </a:r>
          </a:p>
        </p:txBody>
      </p:sp>
    </p:spTree>
    <p:extLst>
      <p:ext uri="{BB962C8B-B14F-4D97-AF65-F5344CB8AC3E}">
        <p14:creationId xmlns:p14="http://schemas.microsoft.com/office/powerpoint/2010/main" val="2753221210"/>
      </p:ext>
    </p:extLst>
  </p:cSld>
  <p:clrMapOvr>
    <a:masterClrMapping/>
  </p:clrMapOvr>
  <p:transition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/>
              <a:t>Remote Access Connections</a:t>
            </a:r>
            <a:br>
              <a:rPr lang="en-US" dirty="0"/>
            </a:br>
            <a:r>
              <a:rPr lang="en-US" dirty="0"/>
              <a:t>Broadband Connections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13109" y="1539502"/>
            <a:ext cx="8511013" cy="4833305"/>
          </a:xfrm>
        </p:spPr>
        <p:txBody>
          <a:bodyPr/>
          <a:lstStyle/>
          <a:p>
            <a:r>
              <a:rPr lang="en-US" dirty="0"/>
              <a:t>The cable system uses a coaxial cable that carries radio frequency (RF) signals across the network. </a:t>
            </a:r>
          </a:p>
          <a:p>
            <a:r>
              <a:rPr lang="en-US" dirty="0"/>
              <a:t>A headend CMTS communicates with CMs located in subscriber homes. </a:t>
            </a:r>
          </a:p>
          <a:p>
            <a:r>
              <a:rPr lang="en-US" dirty="0"/>
              <a:t>The HFC network is a mixed optical-coaxial network in which optical fiber replaces the lower bandwidth coaxial cable. 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88637" y="4259261"/>
            <a:ext cx="5376638" cy="2420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1279157"/>
      </p:ext>
    </p:extLst>
  </p:cSld>
  <p:clrMapOvr>
    <a:masterClrMapping/>
  </p:clrMapOvr>
  <p:transition spd="med">
    <p:wipe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/>
              <a:t>Remote Access Connections</a:t>
            </a:r>
            <a:br>
              <a:rPr lang="en-US" dirty="0"/>
            </a:br>
            <a:r>
              <a:rPr lang="en-US" dirty="0"/>
              <a:t>Broadband Connections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13109" y="1539502"/>
            <a:ext cx="4088303" cy="4833305"/>
          </a:xfrm>
        </p:spPr>
        <p:txBody>
          <a:bodyPr/>
          <a:lstStyle/>
          <a:p>
            <a:r>
              <a:rPr lang="en-US" sz="2000" dirty="0"/>
              <a:t>A Digital Subscriber Line (DSL) is a means of providing high-speed connections over installed copper wires. </a:t>
            </a:r>
          </a:p>
          <a:p>
            <a:r>
              <a:rPr lang="en-US" sz="2000" dirty="0"/>
              <a:t>The two important components are the DSL transceiver and the DSLAM</a:t>
            </a:r>
          </a:p>
          <a:p>
            <a:r>
              <a:rPr lang="en-US" sz="2000" dirty="0"/>
              <a:t> The advantage that DSL has over cable technology is that DSL is not a shared medium. Each user has a separate direct connection to the DSLAM.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01412" y="1754155"/>
            <a:ext cx="4730790" cy="3564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590705"/>
      </p:ext>
    </p:extLst>
  </p:cSld>
  <p:clrMapOvr>
    <a:masterClrMapping/>
  </p:clrMapOvr>
  <p:transition spd="med">
    <p:wipe dir="r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/>
              <a:t>Remote Access Connections</a:t>
            </a:r>
            <a:br>
              <a:rPr lang="en-US" dirty="0"/>
            </a:br>
            <a:r>
              <a:rPr lang="en-US" dirty="0"/>
              <a:t>Broadband Connections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13109" y="1539502"/>
            <a:ext cx="8604320" cy="4879959"/>
          </a:xfrm>
        </p:spPr>
        <p:txBody>
          <a:bodyPr/>
          <a:lstStyle/>
          <a:p>
            <a:r>
              <a:rPr lang="en-US" dirty="0"/>
              <a:t>Developments in broadband wireless technology are increasing wireless availability through three main technologies:</a:t>
            </a:r>
          </a:p>
          <a:p>
            <a:pPr lvl="1"/>
            <a:r>
              <a:rPr lang="en-US" b="1" dirty="0"/>
              <a:t>Municipal Wi-Fi </a:t>
            </a:r>
            <a:r>
              <a:rPr lang="en-US" dirty="0"/>
              <a:t>- Most municipal wireless networks use a mesh of interconnected access points.  Each access point is in range and can communicate with at least two other access points. The mesh blankets a particular area with radio signals.</a:t>
            </a:r>
          </a:p>
          <a:p>
            <a:pPr lvl="1"/>
            <a:r>
              <a:rPr lang="en-US" b="1" dirty="0"/>
              <a:t>Cellular/mobile</a:t>
            </a:r>
            <a:r>
              <a:rPr lang="en-US" dirty="0"/>
              <a:t> - Mobile phones use radio waves to communicate through nearby cell towers. Cellular/mobile broadband access consists of various standards. </a:t>
            </a:r>
          </a:p>
          <a:p>
            <a:pPr lvl="1"/>
            <a:r>
              <a:rPr lang="en-US" b="1" dirty="0"/>
              <a:t>Satellite Internet </a:t>
            </a:r>
            <a:r>
              <a:rPr lang="en-US" dirty="0"/>
              <a:t>- Satellite Internet services are used in locations where land-based Internet access is not available, or for temporary installations that are mobile. Internet access using satellites is available worldwide.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217082181"/>
      </p:ext>
    </p:extLst>
  </p:cSld>
  <p:clrMapOvr>
    <a:masterClrMapping/>
  </p:clrMapOvr>
  <p:transition spd="med">
    <p:wipe dir="r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/>
              <a:t>Remote Access Connections</a:t>
            </a:r>
            <a:br>
              <a:rPr lang="en-US" dirty="0"/>
            </a:br>
            <a:r>
              <a:rPr lang="en-US" dirty="0"/>
              <a:t>Select a Broadband Connection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13109" y="1539502"/>
            <a:ext cx="8511013" cy="4833305"/>
          </a:xfrm>
        </p:spPr>
        <p:txBody>
          <a:bodyPr/>
          <a:lstStyle/>
          <a:p>
            <a:r>
              <a:rPr lang="en-US" dirty="0"/>
              <a:t>Each broadband solution has advantages and disadvantages.</a:t>
            </a:r>
          </a:p>
          <a:p>
            <a:r>
              <a:rPr lang="en-US" dirty="0"/>
              <a:t>Some factors to consider in making a decision include:</a:t>
            </a:r>
          </a:p>
          <a:p>
            <a:pPr lvl="1"/>
            <a:r>
              <a:rPr lang="en-US" sz="1800" b="1" dirty="0"/>
              <a:t>Cable </a:t>
            </a:r>
            <a:r>
              <a:rPr lang="en-US" sz="1800" dirty="0"/>
              <a:t>- Bandwidth is shared by many users, upstream data rates are often slow during high-usage hours in areas with over-subscription.</a:t>
            </a:r>
          </a:p>
          <a:p>
            <a:pPr lvl="1"/>
            <a:r>
              <a:rPr lang="en-US" sz="1800" b="1" dirty="0"/>
              <a:t>DSL </a:t>
            </a:r>
            <a:r>
              <a:rPr lang="en-US" sz="1800" dirty="0"/>
              <a:t>- Limited bandwidth that is distance sensitive (in relation to the ISP’s central office), upstream rate is proportionally quite small compared to downstream rate.</a:t>
            </a:r>
          </a:p>
          <a:p>
            <a:pPr lvl="1"/>
            <a:r>
              <a:rPr lang="en-US" sz="1800" b="1" dirty="0"/>
              <a:t>Fiber-to-the-Home </a:t>
            </a:r>
            <a:r>
              <a:rPr lang="en-US" sz="1800" dirty="0"/>
              <a:t>- Requires fiber installation directly to the home.</a:t>
            </a:r>
          </a:p>
          <a:p>
            <a:pPr lvl="1"/>
            <a:r>
              <a:rPr lang="en-US" sz="1800" b="1" dirty="0"/>
              <a:t>Cellular/Mobile </a:t>
            </a:r>
            <a:r>
              <a:rPr lang="en-US" sz="1800" dirty="0"/>
              <a:t>- Coverage is often an issue, even within a SOHO where bandwidth is relatively limited.</a:t>
            </a:r>
          </a:p>
          <a:p>
            <a:pPr lvl="1"/>
            <a:r>
              <a:rPr lang="en-US" sz="1800" b="1" dirty="0"/>
              <a:t>Wi-Fi Mesh </a:t>
            </a:r>
            <a:r>
              <a:rPr lang="en-US" sz="1800" dirty="0"/>
              <a:t>- Most municipalities do not have a mesh network deployed; if it is available and the SOHO is in range, then it is a viable option.</a:t>
            </a:r>
          </a:p>
          <a:p>
            <a:pPr lvl="1"/>
            <a:r>
              <a:rPr lang="en-US" sz="1800" b="1" dirty="0"/>
              <a:t>Satellite </a:t>
            </a:r>
            <a:r>
              <a:rPr lang="en-US" sz="1800" dirty="0"/>
              <a:t>- Expensive, limited capacity per subscriber; often provides access where no other access is possible.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9497714"/>
      </p:ext>
    </p:extLst>
  </p:cSld>
  <p:clrMapOvr>
    <a:masterClrMapping/>
  </p:clrMapOvr>
  <p:transition spd="med">
    <p:wipe dir="r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11150" y="2263775"/>
            <a:ext cx="3854450" cy="1481138"/>
          </a:xfrm>
        </p:spPr>
        <p:txBody>
          <a:bodyPr/>
          <a:lstStyle/>
          <a:p>
            <a:pPr eaLnBrk="1" hangingPunct="1"/>
            <a:r>
              <a:rPr lang="en-US" sz="2400" dirty="0"/>
              <a:t>3.2 Varieties of Spanning Tree Protocols</a:t>
            </a:r>
            <a:endParaRPr lang="en-US" sz="24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785563"/>
      </p:ext>
    </p:extLst>
  </p:cSld>
  <p:clrMapOvr>
    <a:masterClrMapping/>
  </p:clrMapOvr>
  <p:transition>
    <p:wipe dir="r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/>
              <a:t>PPPoE</a:t>
            </a:r>
            <a:br>
              <a:rPr lang="en-US" sz="1800" dirty="0"/>
            </a:br>
            <a:r>
              <a:rPr lang="en-US" dirty="0" err="1"/>
              <a:t>PPPoE</a:t>
            </a:r>
            <a:r>
              <a:rPr lang="en-US" dirty="0"/>
              <a:t> Overview</a:t>
            </a:r>
          </a:p>
        </p:txBody>
      </p:sp>
      <p:sp>
        <p:nvSpPr>
          <p:cNvPr id="5" name="Content Placeholder 1"/>
          <p:cNvSpPr>
            <a:spLocks noGrp="1"/>
          </p:cNvSpPr>
          <p:nvPr>
            <p:ph idx="1"/>
          </p:nvPr>
        </p:nvSpPr>
        <p:spPr>
          <a:xfrm>
            <a:off x="213109" y="1539502"/>
            <a:ext cx="8733677" cy="4926405"/>
          </a:xfrm>
        </p:spPr>
        <p:txBody>
          <a:bodyPr/>
          <a:lstStyle/>
          <a:p>
            <a:r>
              <a:rPr lang="en-US" dirty="0"/>
              <a:t>PPP can be used on all serial links including those links created with dial-up analog and ISDN modems.</a:t>
            </a:r>
          </a:p>
          <a:p>
            <a:pPr lvl="1"/>
            <a:r>
              <a:rPr lang="en-US" dirty="0"/>
              <a:t>PPP supports the ability to assign IP addresses to remote ends of a PPP link.</a:t>
            </a:r>
          </a:p>
          <a:p>
            <a:pPr lvl="1"/>
            <a:r>
              <a:rPr lang="en-US" dirty="0"/>
              <a:t>PPP supports CHAP authentication.</a:t>
            </a:r>
          </a:p>
          <a:p>
            <a:pPr lvl="1"/>
            <a:r>
              <a:rPr lang="en-US" dirty="0"/>
              <a:t>Ethernet links do not natively support PPP. PPP over Ethernet (PPPoE) provides a solution to this problem. PPPoE creates a PPP tunnel over an Ethernet connection. 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7816" y="4345074"/>
            <a:ext cx="5844260" cy="2055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6963414"/>
      </p:ext>
    </p:extLst>
  </p:cSld>
  <p:clrMapOvr>
    <a:masterClrMapping/>
  </p:clrMapOvr>
  <p:transition spd="med">
    <p:wipe dir="r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/>
              <a:t>PPPoE</a:t>
            </a:r>
            <a:br>
              <a:rPr lang="en-US" sz="1800" dirty="0"/>
            </a:br>
            <a:r>
              <a:rPr lang="en-US" dirty="0"/>
              <a:t>Implement PPPoE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600" dirty="0"/>
              <a:t>PPPoE Configuration</a:t>
            </a:r>
          </a:p>
          <a:p>
            <a:pPr lvl="1"/>
            <a:r>
              <a:rPr lang="en-US" sz="1400" dirty="0"/>
              <a:t>The dialer interface is created using the </a:t>
            </a:r>
            <a:r>
              <a:rPr lang="en-US" sz="1400" b="1" dirty="0"/>
              <a:t>interface dialer </a:t>
            </a:r>
            <a:r>
              <a:rPr lang="en-US" sz="1400" i="1" dirty="0"/>
              <a:t>number </a:t>
            </a:r>
            <a:r>
              <a:rPr lang="en-US" sz="1400" dirty="0"/>
              <a:t>command. </a:t>
            </a:r>
          </a:p>
          <a:p>
            <a:pPr lvl="1"/>
            <a:r>
              <a:rPr lang="en-US" sz="1400" dirty="0"/>
              <a:t>The PPP CHAP configuration usually defines one-way authentication; therefore, the ISP authenticates the customer.</a:t>
            </a:r>
          </a:p>
          <a:p>
            <a:pPr lvl="1"/>
            <a:r>
              <a:rPr lang="en-US" sz="1400" dirty="0"/>
              <a:t>The physical Ethernet interface that connects to the DSL modem is then enabled with the command</a:t>
            </a:r>
            <a:r>
              <a:rPr lang="en-US" sz="1400" b="1" dirty="0"/>
              <a:t> </a:t>
            </a:r>
            <a:r>
              <a:rPr lang="en-US" sz="1400" b="1" dirty="0" err="1"/>
              <a:t>pppoe</a:t>
            </a:r>
            <a:r>
              <a:rPr lang="en-US" sz="1400" b="1" dirty="0"/>
              <a:t> enable</a:t>
            </a:r>
            <a:r>
              <a:rPr lang="en-US" sz="1400" dirty="0"/>
              <a:t>.</a:t>
            </a:r>
          </a:p>
          <a:p>
            <a:pPr lvl="1"/>
            <a:r>
              <a:rPr lang="en-US" sz="1400" dirty="0"/>
              <a:t>The dialer interface is linked to the Ethernet interface with the</a:t>
            </a:r>
            <a:r>
              <a:rPr lang="en-US" sz="1400" b="1" dirty="0"/>
              <a:t> dialer pool </a:t>
            </a:r>
            <a:r>
              <a:rPr lang="en-US" sz="1400" dirty="0"/>
              <a:t>and </a:t>
            </a:r>
            <a:r>
              <a:rPr lang="en-US" sz="1400" b="1" dirty="0" err="1"/>
              <a:t>pppoe</a:t>
            </a:r>
            <a:r>
              <a:rPr lang="en-US" sz="1400" b="1" dirty="0"/>
              <a:t>-client</a:t>
            </a:r>
            <a:r>
              <a:rPr lang="en-US" sz="1400" dirty="0"/>
              <a:t> commands, using the same number. </a:t>
            </a:r>
          </a:p>
          <a:p>
            <a:pPr lvl="1"/>
            <a:r>
              <a:rPr lang="en-US" sz="1400" dirty="0"/>
              <a:t>The maximum transmission unit (MTU) should be set down to 1492, versus the default of 1500, to accommodate the PPPoE headers.</a:t>
            </a:r>
          </a:p>
          <a:p>
            <a:r>
              <a:rPr lang="en-US" sz="1600" dirty="0"/>
              <a:t>PPPoE Verification</a:t>
            </a:r>
          </a:p>
          <a:p>
            <a:pPr lvl="1"/>
            <a:r>
              <a:rPr lang="en-US" sz="1400" dirty="0"/>
              <a:t>The </a:t>
            </a:r>
            <a:r>
              <a:rPr lang="en-US" sz="1400" b="1" dirty="0"/>
              <a:t>show </a:t>
            </a:r>
            <a:r>
              <a:rPr lang="en-US" sz="1400" b="1" dirty="0" err="1"/>
              <a:t>ip</a:t>
            </a:r>
            <a:r>
              <a:rPr lang="en-US" sz="1400" b="1" dirty="0"/>
              <a:t> interface brief </a:t>
            </a:r>
            <a:r>
              <a:rPr lang="en-US" sz="1400" dirty="0"/>
              <a:t>command is issued to verify the IPv4 address automatically assigned to the dialer interface by the ISP router.</a:t>
            </a:r>
          </a:p>
          <a:p>
            <a:pPr lvl="1"/>
            <a:r>
              <a:rPr lang="en-US" sz="1400" dirty="0"/>
              <a:t>The </a:t>
            </a:r>
            <a:r>
              <a:rPr lang="en-US" sz="1400" b="1" dirty="0"/>
              <a:t>show interface dialer </a:t>
            </a:r>
            <a:r>
              <a:rPr lang="en-US" sz="1400" dirty="0"/>
              <a:t>command verifies the MTU and PPP encapsulation configured on the dialer interface.</a:t>
            </a:r>
          </a:p>
          <a:p>
            <a:pPr lvl="1"/>
            <a:r>
              <a:rPr lang="en-US" sz="1400" dirty="0"/>
              <a:t>The </a:t>
            </a:r>
            <a:r>
              <a:rPr lang="en-US" sz="1400" b="1" dirty="0"/>
              <a:t>show </a:t>
            </a:r>
            <a:r>
              <a:rPr lang="en-US" sz="1400" b="1" dirty="0" err="1"/>
              <a:t>pppoe</a:t>
            </a:r>
            <a:r>
              <a:rPr lang="en-US" sz="1400" b="1" dirty="0"/>
              <a:t> session</a:t>
            </a:r>
            <a:r>
              <a:rPr lang="en-US" sz="1400" dirty="0"/>
              <a:t> command is used to display information about currently active PPPoE sessions. </a:t>
            </a:r>
          </a:p>
          <a:p>
            <a:pPr lvl="1"/>
            <a:r>
              <a:rPr lang="en-US" sz="1400" dirty="0"/>
              <a:t>The Ethernet MAC addresses can be verified by using the </a:t>
            </a:r>
            <a:r>
              <a:rPr lang="en-US" sz="1400" b="1" dirty="0"/>
              <a:t>show interfaces</a:t>
            </a:r>
            <a:r>
              <a:rPr lang="en-US" sz="1400" dirty="0"/>
              <a:t> command on each router.</a:t>
            </a:r>
          </a:p>
          <a:p>
            <a:pPr lvl="1"/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571256030"/>
      </p:ext>
    </p:extLst>
  </p:cSld>
  <p:clrMapOvr>
    <a:masterClrMapping/>
  </p:clrMapOvr>
  <p:transition spd="med"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3"/>
          <p:cNvSpPr>
            <a:spLocks noGrp="1" noChangeArrowheads="1"/>
          </p:cNvSpPr>
          <p:nvPr>
            <p:ph type="title" idx="4294967295"/>
          </p:nvPr>
        </p:nvSpPr>
        <p:spPr>
          <a:xfrm>
            <a:off x="450851" y="353959"/>
            <a:ext cx="8145462" cy="973395"/>
          </a:xfrm>
        </p:spPr>
        <p:txBody>
          <a:bodyPr/>
          <a:lstStyle/>
          <a:p>
            <a:pPr eaLnBrk="1" hangingPunct="1"/>
            <a:r>
              <a:rPr lang="en-US" dirty="0">
                <a:latin typeface="Arial" charset="0"/>
              </a:rPr>
              <a:t>Instructor Materials – Chapter 3 Planning Guide</a:t>
            </a:r>
            <a:endParaRPr lang="en-US" dirty="0"/>
          </a:p>
        </p:txBody>
      </p:sp>
      <p:sp>
        <p:nvSpPr>
          <p:cNvPr id="4099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450851" y="1327354"/>
            <a:ext cx="7940675" cy="4539803"/>
          </a:xfrm>
        </p:spPr>
        <p:txBody>
          <a:bodyPr/>
          <a:lstStyle/>
          <a:p>
            <a:pPr marL="0" indent="0">
              <a:buNone/>
            </a:pPr>
            <a:r>
              <a:rPr lang="en-CA" dirty="0"/>
              <a:t>This PowerPoint deck is divided in two parts:</a:t>
            </a:r>
          </a:p>
          <a:p>
            <a:pPr marL="457200" indent="-457200">
              <a:buClrTx/>
              <a:buFont typeface="+mj-lt"/>
              <a:buAutoNum type="arabicPeriod"/>
            </a:pPr>
            <a:r>
              <a:rPr lang="en-US" sz="2000" dirty="0"/>
              <a:t>Instructor Planning Guide</a:t>
            </a:r>
            <a:endParaRPr lang="en-CA" sz="2000" dirty="0"/>
          </a:p>
          <a:p>
            <a:pPr lvl="1">
              <a:buClrTx/>
              <a:buFont typeface="Wingdings" charset="2"/>
              <a:buChar char="§"/>
            </a:pPr>
            <a:r>
              <a:rPr lang="en-CA" sz="1600" dirty="0"/>
              <a:t>Information to help you become familiar with the chapter</a:t>
            </a:r>
          </a:p>
          <a:p>
            <a:pPr lvl="1">
              <a:buClrTx/>
              <a:buFont typeface="Wingdings" charset="2"/>
              <a:buChar char="§"/>
            </a:pPr>
            <a:r>
              <a:rPr lang="en-CA" sz="1600" dirty="0"/>
              <a:t>Teaching aids</a:t>
            </a:r>
          </a:p>
          <a:p>
            <a:pPr marL="457200" indent="-457200">
              <a:buClrTx/>
              <a:buFont typeface="+mj-lt"/>
              <a:buAutoNum type="arabicPeriod"/>
            </a:pPr>
            <a:r>
              <a:rPr lang="en-CA" sz="2000" dirty="0"/>
              <a:t>Instructor Class Presentation</a:t>
            </a:r>
          </a:p>
          <a:p>
            <a:pPr lvl="1">
              <a:buClrTx/>
              <a:buFont typeface="Wingdings" charset="2"/>
              <a:buChar char="§"/>
            </a:pPr>
            <a:r>
              <a:rPr lang="en-CA" sz="1600" dirty="0"/>
              <a:t>Optional slides that you can use in the classroom</a:t>
            </a:r>
          </a:p>
          <a:p>
            <a:pPr lvl="1">
              <a:buClrTx/>
              <a:buFont typeface="Wingdings" charset="2"/>
              <a:buChar char="§"/>
            </a:pPr>
            <a:r>
              <a:rPr lang="en-CA" sz="1600" dirty="0"/>
              <a:t>Begins on slide # 10 </a:t>
            </a:r>
            <a:endParaRPr lang="en-CA" sz="28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CA" sz="2000" dirty="0"/>
              <a:t>Note: Remove the Planning Guide from this presentation before sharing with anyone.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045761936"/>
      </p:ext>
    </p:extLst>
  </p:cSld>
  <p:clrMapOvr>
    <a:masterClrMapping/>
  </p:clrMapOvr>
  <p:transition>
    <p:wipe dir="r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/>
              <a:t>PPPoE</a:t>
            </a:r>
            <a:br>
              <a:rPr lang="en-US" sz="1800" dirty="0"/>
            </a:br>
            <a:r>
              <a:rPr lang="en-US" dirty="0"/>
              <a:t>Implement PPPoE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200" dirty="0"/>
              <a:t>PPPoE Troubleshooting</a:t>
            </a:r>
          </a:p>
          <a:p>
            <a:pPr lvl="1"/>
            <a:r>
              <a:rPr lang="en-US" dirty="0"/>
              <a:t>Verify PPP negotiation using the </a:t>
            </a:r>
            <a:r>
              <a:rPr lang="en-US" b="1" dirty="0"/>
              <a:t>debug </a:t>
            </a:r>
            <a:r>
              <a:rPr lang="en-US" b="1" dirty="0" err="1"/>
              <a:t>ppp</a:t>
            </a:r>
            <a:r>
              <a:rPr lang="en-US" b="1" dirty="0"/>
              <a:t> negotiation</a:t>
            </a:r>
            <a:r>
              <a:rPr lang="en-US" dirty="0"/>
              <a:t> command.</a:t>
            </a:r>
          </a:p>
          <a:p>
            <a:pPr lvl="1"/>
            <a:r>
              <a:rPr lang="en-US" dirty="0"/>
              <a:t>Re-examine the output of the </a:t>
            </a:r>
            <a:r>
              <a:rPr lang="en-US" b="1" dirty="0"/>
              <a:t>debug </a:t>
            </a:r>
            <a:r>
              <a:rPr lang="en-US" b="1" dirty="0" err="1"/>
              <a:t>ppp</a:t>
            </a:r>
            <a:r>
              <a:rPr lang="en-US" b="1" dirty="0"/>
              <a:t> negotiation</a:t>
            </a:r>
            <a:r>
              <a:rPr lang="en-US" dirty="0"/>
              <a:t> command.</a:t>
            </a:r>
          </a:p>
          <a:p>
            <a:pPr lvl="1"/>
            <a:r>
              <a:rPr lang="en-US" dirty="0"/>
              <a:t>PPPoE supports an MTU of only 1492 bytes in order to accommodate the additional 8-byte PPPoE header.</a:t>
            </a:r>
          </a:p>
          <a:p>
            <a:pPr lvl="1"/>
            <a:r>
              <a:rPr lang="en-US" dirty="0"/>
              <a:t>The</a:t>
            </a:r>
            <a:r>
              <a:rPr lang="en-US" b="1" dirty="0"/>
              <a:t> </a:t>
            </a:r>
            <a:r>
              <a:rPr lang="en-US" b="1" dirty="0" err="1"/>
              <a:t>ip</a:t>
            </a:r>
            <a:r>
              <a:rPr lang="en-US" b="1" dirty="0"/>
              <a:t> </a:t>
            </a:r>
            <a:r>
              <a:rPr lang="en-US" b="1" dirty="0" err="1"/>
              <a:t>tcp</a:t>
            </a:r>
            <a:r>
              <a:rPr lang="en-US" b="1" dirty="0"/>
              <a:t> adjust-</a:t>
            </a:r>
            <a:r>
              <a:rPr lang="en-US" b="1" dirty="0" err="1"/>
              <a:t>mss</a:t>
            </a:r>
            <a:r>
              <a:rPr lang="en-US" b="1" dirty="0"/>
              <a:t> </a:t>
            </a:r>
            <a:r>
              <a:rPr lang="en-US" i="1" dirty="0"/>
              <a:t>max-segment-size</a:t>
            </a:r>
            <a:r>
              <a:rPr lang="en-US" dirty="0"/>
              <a:t> interface command adjusts the MSS value during the TCP 3-way handshake.</a:t>
            </a:r>
            <a:endParaRPr lang="en-US" sz="1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8465" y="4247420"/>
            <a:ext cx="6582961" cy="2218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6935212"/>
      </p:ext>
    </p:extLst>
  </p:cSld>
  <p:clrMapOvr>
    <a:masterClrMapping/>
  </p:clrMapOvr>
  <p:transition spd="med">
    <p:wipe dir="r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11150" y="2263775"/>
            <a:ext cx="3854450" cy="1481138"/>
          </a:xfrm>
        </p:spPr>
        <p:txBody>
          <a:bodyPr/>
          <a:lstStyle/>
          <a:p>
            <a:pPr eaLnBrk="1" hangingPunct="1"/>
            <a:r>
              <a:rPr lang="en-US" sz="2400" dirty="0"/>
              <a:t>3.3 VPNs</a:t>
            </a:r>
            <a:endParaRPr lang="en-US" sz="24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11211"/>
      </p:ext>
    </p:extLst>
  </p:cSld>
  <p:clrMapOvr>
    <a:masterClrMapping/>
  </p:clrMapOvr>
  <p:transition>
    <p:wipe dir="r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/>
              <a:t>VPNs</a:t>
            </a:r>
            <a:br>
              <a:rPr lang="en-US" sz="1800" dirty="0"/>
            </a:br>
            <a:r>
              <a:rPr lang="en-US" dirty="0"/>
              <a:t>Fundamentals of VPNs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Introducing VPNs</a:t>
            </a:r>
          </a:p>
          <a:p>
            <a:pPr lvl="1"/>
            <a:r>
              <a:rPr lang="en-US" dirty="0"/>
              <a:t>Organizations use VPNs to create an end-to-end private network connection over third-party networks, such as the Internet. </a:t>
            </a:r>
          </a:p>
          <a:p>
            <a:pPr lvl="1"/>
            <a:r>
              <a:rPr lang="en-US" dirty="0"/>
              <a:t>Today, a secure implementation of VPN with encryption, such as IPsec VPNs, is what is usually meant by virtual private networking.</a:t>
            </a:r>
          </a:p>
          <a:p>
            <a:pPr lvl="1"/>
            <a:r>
              <a:rPr lang="en-US" dirty="0"/>
              <a:t>To implement VPNs, a VPN gateway is necessary. The VPN gateway could be a router, a firewall, or a Cisco Adaptive Security Appliance (ASA).</a:t>
            </a:r>
          </a:p>
          <a:p>
            <a:r>
              <a:rPr lang="en-US" dirty="0"/>
              <a:t>Benefits of VPNs</a:t>
            </a:r>
          </a:p>
          <a:p>
            <a:pPr lvl="1"/>
            <a:r>
              <a:rPr lang="en-US" dirty="0"/>
              <a:t>Cost savings</a:t>
            </a:r>
          </a:p>
          <a:p>
            <a:pPr lvl="1"/>
            <a:r>
              <a:rPr lang="en-US" dirty="0"/>
              <a:t>Scalability</a:t>
            </a:r>
          </a:p>
          <a:p>
            <a:pPr lvl="1"/>
            <a:r>
              <a:rPr lang="en-US" dirty="0"/>
              <a:t>Compatibility with broadband technology</a:t>
            </a:r>
          </a:p>
          <a:p>
            <a:pPr lvl="1"/>
            <a:r>
              <a:rPr lang="en-US" dirty="0"/>
              <a:t>Security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3429610"/>
      </p:ext>
    </p:extLst>
  </p:cSld>
  <p:clrMapOvr>
    <a:masterClrMapping/>
  </p:clrMapOvr>
  <p:transition spd="med">
    <p:wipe dir="r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/>
              <a:t>VPNs</a:t>
            </a:r>
            <a:br>
              <a:rPr lang="en-US" sz="1800" dirty="0"/>
            </a:br>
            <a:r>
              <a:rPr lang="en-US" dirty="0"/>
              <a:t>Types of VPNs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13110" y="1670136"/>
            <a:ext cx="4293576" cy="4926405"/>
          </a:xfrm>
        </p:spPr>
        <p:txBody>
          <a:bodyPr/>
          <a:lstStyle/>
          <a:p>
            <a:r>
              <a:rPr lang="en-US" sz="1800" dirty="0"/>
              <a:t>Site-to-Site</a:t>
            </a:r>
          </a:p>
          <a:p>
            <a:pPr lvl="1"/>
            <a:r>
              <a:rPr lang="en-US" sz="1600" dirty="0"/>
              <a:t>Site-to-site VPNs connect entire networks to each other, for example, they can connect a branch office network to a company headquarters network. </a:t>
            </a:r>
          </a:p>
          <a:p>
            <a:r>
              <a:rPr lang="en-US" sz="1800" dirty="0"/>
              <a:t>Remote Access</a:t>
            </a:r>
          </a:p>
          <a:p>
            <a:pPr lvl="1"/>
            <a:r>
              <a:rPr lang="en-US" sz="1600" dirty="0"/>
              <a:t>Remote-access VPNs are used to connect individual hosts that must access their company network securely over the Internet. </a:t>
            </a:r>
          </a:p>
          <a:p>
            <a:r>
              <a:rPr lang="en-US" sz="1800" dirty="0"/>
              <a:t>DMVPN</a:t>
            </a:r>
          </a:p>
          <a:p>
            <a:pPr lvl="1"/>
            <a:r>
              <a:rPr lang="en-US" sz="1600" dirty="0"/>
              <a:t>Dynamic Multipoint VPN (DMVPN) is a Cisco software solution for building multiple VPNs in an easy, dynamic, and scalable manner. 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78486" y="4676619"/>
            <a:ext cx="2798491" cy="175196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54205" y="3218218"/>
            <a:ext cx="3247052" cy="132138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53782" y="1847461"/>
            <a:ext cx="3230075" cy="1233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0811901"/>
      </p:ext>
    </p:extLst>
  </p:cSld>
  <p:clrMapOvr>
    <a:masterClrMapping/>
  </p:clrMapOvr>
  <p:transition spd="med">
    <p:wipe dir="r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11150" y="2263775"/>
            <a:ext cx="3854450" cy="1481138"/>
          </a:xfrm>
        </p:spPr>
        <p:txBody>
          <a:bodyPr/>
          <a:lstStyle/>
          <a:p>
            <a:pPr eaLnBrk="1" hangingPunct="1"/>
            <a:r>
              <a:rPr lang="en-US" sz="2400" dirty="0"/>
              <a:t>3.4 GRE</a:t>
            </a:r>
            <a:endParaRPr lang="en-US" sz="24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4227900"/>
      </p:ext>
    </p:extLst>
  </p:cSld>
  <p:clrMapOvr>
    <a:masterClrMapping/>
  </p:clrMapOvr>
  <p:transition>
    <p:wipe dir="r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/>
              <a:t>GRE</a:t>
            </a:r>
            <a:br>
              <a:rPr lang="en-US" sz="1800" dirty="0"/>
            </a:br>
            <a:r>
              <a:rPr lang="en-US" dirty="0" err="1"/>
              <a:t>GRE</a:t>
            </a:r>
            <a:r>
              <a:rPr lang="en-US" dirty="0"/>
              <a:t> Overview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13109" y="1539503"/>
            <a:ext cx="8733677" cy="1576922"/>
          </a:xfrm>
        </p:spPr>
        <p:txBody>
          <a:bodyPr/>
          <a:lstStyle/>
          <a:p>
            <a:r>
              <a:rPr lang="en-US" dirty="0"/>
              <a:t>GRE Introduction</a:t>
            </a:r>
          </a:p>
          <a:p>
            <a:pPr lvl="1"/>
            <a:r>
              <a:rPr lang="en-US" dirty="0"/>
              <a:t>Generic Routing Encapsulation (GRE) is designed to manage the transportation of multiprotocol and IP multicast traffic between two or more sites, that may only have IP connectivity.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09525" y="3387012"/>
            <a:ext cx="4881796" cy="305910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55456" y="3267268"/>
            <a:ext cx="3654068" cy="23452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charset="0"/>
              <a:buChar char="§"/>
            </a:pPr>
            <a:r>
              <a:rPr lang="en-US" dirty="0">
                <a:latin typeface="+mn-lt"/>
              </a:rPr>
              <a:t>GRE Characteristics</a:t>
            </a:r>
          </a:p>
          <a:p>
            <a:pPr lvl="1" indent="-228600" algn="l" defTabSz="814388">
              <a:lnSpc>
                <a:spcPct val="95000"/>
              </a:lnSpc>
              <a:spcBef>
                <a:spcPct val="35000"/>
              </a:spcBef>
              <a:buClr>
                <a:srgbClr val="708CA1"/>
              </a:buClr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IP tunneling using GRE enables network expansion across a single-protocol backbone environment. </a:t>
            </a:r>
          </a:p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6242783"/>
      </p:ext>
    </p:extLst>
  </p:cSld>
  <p:clrMapOvr>
    <a:masterClrMapping/>
  </p:clrMapOvr>
  <p:transition spd="med">
    <p:wipe dir="r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/>
              <a:t>GRE</a:t>
            </a:r>
            <a:br>
              <a:rPr lang="en-US" sz="1800" dirty="0"/>
            </a:br>
            <a:r>
              <a:rPr lang="en-US" dirty="0"/>
              <a:t>Implement GRE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 There are five steps to configuring a GRE tunnel:</a:t>
            </a:r>
          </a:p>
          <a:p>
            <a:pPr lvl="1"/>
            <a:r>
              <a:rPr lang="en-US" sz="1800" b="1" dirty="0"/>
              <a:t>Step 1.</a:t>
            </a:r>
            <a:r>
              <a:rPr lang="en-US" sz="1800" dirty="0"/>
              <a:t> Create a tunnel interface using the </a:t>
            </a:r>
            <a:r>
              <a:rPr lang="en-US" sz="1800" b="1" dirty="0"/>
              <a:t>interface tunnel number </a:t>
            </a:r>
            <a:r>
              <a:rPr lang="en-US" sz="1800" dirty="0"/>
              <a:t>command.</a:t>
            </a:r>
          </a:p>
          <a:p>
            <a:pPr lvl="1"/>
            <a:r>
              <a:rPr lang="en-US" sz="1800" b="1" dirty="0"/>
              <a:t>Step 2.</a:t>
            </a:r>
            <a:r>
              <a:rPr lang="en-US" sz="1800" dirty="0"/>
              <a:t> Configure an IP address for the tunnel interface. This is normally a private IP address.</a:t>
            </a:r>
          </a:p>
          <a:p>
            <a:pPr lvl="1"/>
            <a:r>
              <a:rPr lang="en-US" sz="1800" b="1" dirty="0"/>
              <a:t>Step 3.</a:t>
            </a:r>
            <a:r>
              <a:rPr lang="en-US" sz="1800" dirty="0"/>
              <a:t> Specify the tunnel source IP address.</a:t>
            </a:r>
          </a:p>
          <a:p>
            <a:pPr lvl="1"/>
            <a:r>
              <a:rPr lang="en-US" sz="1800" b="1" dirty="0"/>
              <a:t>Step 4.</a:t>
            </a:r>
            <a:r>
              <a:rPr lang="en-US" sz="1800" dirty="0"/>
              <a:t> Specify the tunnel destination IP address.</a:t>
            </a:r>
          </a:p>
          <a:p>
            <a:pPr lvl="1"/>
            <a:r>
              <a:rPr lang="en-US" sz="1800" b="1" dirty="0"/>
              <a:t>Step 5.</a:t>
            </a:r>
            <a:r>
              <a:rPr lang="en-US" sz="1800" dirty="0"/>
              <a:t> (Optional) Specify GRE tunnel mode as the tunnel interface mode. 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0444" y="4133461"/>
            <a:ext cx="6991296" cy="2519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3049110"/>
      </p:ext>
    </p:extLst>
  </p:cSld>
  <p:clrMapOvr>
    <a:masterClrMapping/>
  </p:clrMapOvr>
  <p:transition spd="med">
    <p:wipe dir="r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/>
              <a:t>GRE</a:t>
            </a:r>
            <a:br>
              <a:rPr lang="en-US" sz="1800" dirty="0"/>
            </a:br>
            <a:r>
              <a:rPr lang="en-US" dirty="0"/>
              <a:t>Implement GRE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Verify GRE</a:t>
            </a:r>
          </a:p>
          <a:p>
            <a:pPr lvl="1"/>
            <a:r>
              <a:rPr lang="en-US" sz="1800" dirty="0"/>
              <a:t>To determine whether the tunnel interface is up or down, use the</a:t>
            </a:r>
            <a:r>
              <a:rPr lang="en-US" sz="1800" b="1" dirty="0"/>
              <a:t> show </a:t>
            </a:r>
            <a:r>
              <a:rPr lang="en-US" sz="1800" b="1" dirty="0" err="1"/>
              <a:t>ip</a:t>
            </a:r>
            <a:r>
              <a:rPr lang="en-US" sz="1800" b="1" dirty="0"/>
              <a:t> interface brief </a:t>
            </a:r>
            <a:r>
              <a:rPr lang="en-US" sz="1800" dirty="0"/>
              <a:t>command.</a:t>
            </a:r>
          </a:p>
          <a:p>
            <a:pPr lvl="1"/>
            <a:r>
              <a:rPr lang="en-US" sz="1800" dirty="0"/>
              <a:t>To verify the state of a GRE tunnel, use the </a:t>
            </a:r>
            <a:r>
              <a:rPr lang="en-US" sz="1800" b="1" dirty="0"/>
              <a:t>show interface tunnel </a:t>
            </a:r>
            <a:r>
              <a:rPr lang="en-US" sz="1800" dirty="0"/>
              <a:t>command.</a:t>
            </a:r>
          </a:p>
          <a:p>
            <a:pPr lvl="1"/>
            <a:r>
              <a:rPr lang="en-US" sz="1800" dirty="0"/>
              <a:t>Verify that an OSPF adjacency has been established over the tunnel interface using the</a:t>
            </a:r>
            <a:r>
              <a:rPr lang="en-US" sz="1800" b="1" dirty="0"/>
              <a:t> show </a:t>
            </a:r>
            <a:r>
              <a:rPr lang="en-US" sz="1800" b="1" dirty="0" err="1"/>
              <a:t>ip</a:t>
            </a:r>
            <a:r>
              <a:rPr lang="en-US" sz="1800" b="1" dirty="0"/>
              <a:t> </a:t>
            </a:r>
            <a:r>
              <a:rPr lang="en-US" sz="1800" b="1" dirty="0" err="1"/>
              <a:t>ospf</a:t>
            </a:r>
            <a:r>
              <a:rPr lang="en-US" sz="1800" b="1" dirty="0"/>
              <a:t> neighbor </a:t>
            </a:r>
            <a:r>
              <a:rPr lang="en-US" sz="1800" dirty="0"/>
              <a:t>command.</a:t>
            </a:r>
          </a:p>
          <a:p>
            <a:r>
              <a:rPr lang="en-US" sz="2000" dirty="0"/>
              <a:t>Troubleshoot GRE</a:t>
            </a:r>
          </a:p>
          <a:p>
            <a:pPr lvl="1"/>
            <a:r>
              <a:rPr lang="en-US" sz="1800" dirty="0"/>
              <a:t>Use the </a:t>
            </a:r>
            <a:r>
              <a:rPr lang="en-US" sz="1800" b="1" dirty="0"/>
              <a:t>show </a:t>
            </a:r>
            <a:r>
              <a:rPr lang="en-US" sz="1800" b="1" dirty="0" err="1"/>
              <a:t>ip</a:t>
            </a:r>
            <a:r>
              <a:rPr lang="en-US" sz="1800" b="1" dirty="0"/>
              <a:t> interface brief</a:t>
            </a:r>
            <a:r>
              <a:rPr lang="en-US" sz="1800" dirty="0"/>
              <a:t> command on both routers to verify that the tunnel interface is up and configured with the correct IP addresses for the physical interface and the tunnel interface.</a:t>
            </a:r>
          </a:p>
          <a:p>
            <a:pPr lvl="1"/>
            <a:r>
              <a:rPr lang="en-US" sz="1800" dirty="0"/>
              <a:t>Use the </a:t>
            </a:r>
            <a:r>
              <a:rPr lang="en-US" sz="1800" b="1" dirty="0"/>
              <a:t>show </a:t>
            </a:r>
            <a:r>
              <a:rPr lang="en-US" sz="1800" b="1" dirty="0" err="1"/>
              <a:t>ip</a:t>
            </a:r>
            <a:r>
              <a:rPr lang="en-US" sz="1800" b="1" dirty="0"/>
              <a:t> </a:t>
            </a:r>
            <a:r>
              <a:rPr lang="en-US" sz="1800" b="1" dirty="0" err="1"/>
              <a:t>ospf</a:t>
            </a:r>
            <a:r>
              <a:rPr lang="en-US" sz="1800" b="1" dirty="0"/>
              <a:t> neighbor</a:t>
            </a:r>
            <a:r>
              <a:rPr lang="en-US" sz="1800" dirty="0"/>
              <a:t> command to verify neighbor adjacency.</a:t>
            </a:r>
          </a:p>
          <a:p>
            <a:pPr lvl="1"/>
            <a:r>
              <a:rPr lang="en-US" sz="1800" dirty="0"/>
              <a:t>Use </a:t>
            </a:r>
            <a:r>
              <a:rPr lang="en-US" sz="1800" b="1" dirty="0"/>
              <a:t>show </a:t>
            </a:r>
            <a:r>
              <a:rPr lang="en-US" sz="1800" b="1" dirty="0" err="1"/>
              <a:t>ip</a:t>
            </a:r>
            <a:r>
              <a:rPr lang="en-US" sz="1800" b="1" dirty="0"/>
              <a:t> route</a:t>
            </a:r>
            <a:r>
              <a:rPr lang="en-US" sz="1800" dirty="0"/>
              <a:t> to verify that networks are being passed between the two routers</a:t>
            </a:r>
          </a:p>
        </p:txBody>
      </p:sp>
    </p:spTree>
    <p:extLst>
      <p:ext uri="{BB962C8B-B14F-4D97-AF65-F5344CB8AC3E}">
        <p14:creationId xmlns:p14="http://schemas.microsoft.com/office/powerpoint/2010/main" val="4282303596"/>
      </p:ext>
    </p:extLst>
  </p:cSld>
  <p:clrMapOvr>
    <a:masterClrMapping/>
  </p:clrMapOvr>
  <p:transition spd="med">
    <p:wipe dir="r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11150" y="2263775"/>
            <a:ext cx="3854450" cy="1481138"/>
          </a:xfrm>
        </p:spPr>
        <p:txBody>
          <a:bodyPr/>
          <a:lstStyle/>
          <a:p>
            <a:pPr eaLnBrk="1" hangingPunct="1"/>
            <a:r>
              <a:rPr lang="en-US" sz="2400" dirty="0"/>
              <a:t>3.5 </a:t>
            </a:r>
            <a:r>
              <a:rPr lang="en-US" sz="2400" dirty="0" err="1"/>
              <a:t>eBGP</a:t>
            </a:r>
            <a:endParaRPr lang="en-US" sz="24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5909461"/>
      </p:ext>
    </p:extLst>
  </p:cSld>
  <p:clrMapOvr>
    <a:masterClrMapping/>
  </p:clrMapOvr>
  <p:transition>
    <p:wipe dir="r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 err="1"/>
              <a:t>eBGP</a:t>
            </a:r>
            <a:br>
              <a:rPr lang="en-US" sz="1800" dirty="0"/>
            </a:br>
            <a:r>
              <a:rPr lang="en-US" dirty="0"/>
              <a:t>BGP Overview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IGP and EGP</a:t>
            </a:r>
          </a:p>
          <a:p>
            <a:pPr lvl="1"/>
            <a:r>
              <a:rPr lang="en-US" dirty="0"/>
              <a:t>Interior Gateway Protocols (IGPs) are used to exchange routing information within a company network or an autonomous system (AS).</a:t>
            </a:r>
          </a:p>
          <a:p>
            <a:pPr lvl="1"/>
            <a:r>
              <a:rPr lang="en-US" dirty="0"/>
              <a:t>Exterior Gateway Protocols (EGPs) are used for the exchange of routing information between autonomous systems.</a:t>
            </a:r>
          </a:p>
          <a:p>
            <a:r>
              <a:rPr lang="en-US" dirty="0" err="1"/>
              <a:t>eBGP</a:t>
            </a:r>
            <a:r>
              <a:rPr lang="en-US" dirty="0"/>
              <a:t> and </a:t>
            </a:r>
            <a:r>
              <a:rPr lang="en-US" dirty="0" err="1"/>
              <a:t>iBGP</a:t>
            </a:r>
            <a:endParaRPr lang="en-US" dirty="0"/>
          </a:p>
          <a:p>
            <a:pPr lvl="1"/>
            <a:r>
              <a:rPr lang="en-US" dirty="0"/>
              <a:t>External BGP (</a:t>
            </a:r>
            <a:r>
              <a:rPr lang="en-US" dirty="0" err="1"/>
              <a:t>eBGP</a:t>
            </a:r>
            <a:r>
              <a:rPr lang="en-US" dirty="0"/>
              <a:t>) is the routing protocol used between routers in different autonomous systems.</a:t>
            </a:r>
          </a:p>
          <a:p>
            <a:pPr lvl="1"/>
            <a:r>
              <a:rPr lang="en-US" dirty="0"/>
              <a:t>Internal BGP (</a:t>
            </a:r>
            <a:r>
              <a:rPr lang="en-US" dirty="0" err="1"/>
              <a:t>iBGP</a:t>
            </a:r>
            <a:r>
              <a:rPr lang="en-US" dirty="0"/>
              <a:t>) is the routing protocol used between routers in the same AS.</a:t>
            </a:r>
          </a:p>
          <a:p>
            <a:r>
              <a:rPr lang="en-US" dirty="0"/>
              <a:t>This course focuses on </a:t>
            </a:r>
            <a:r>
              <a:rPr lang="en-US" dirty="0" err="1"/>
              <a:t>eBGP</a:t>
            </a:r>
            <a:r>
              <a:rPr lang="en-US" dirty="0"/>
              <a:t> only.</a:t>
            </a:r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0229220"/>
      </p:ext>
    </p:extLst>
  </p:cSld>
  <p:clrMapOvr>
    <a:masterClrMapping/>
  </p:clrMapOvr>
  <p:transition spd="med"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3"/>
          <p:cNvSpPr txBox="1">
            <a:spLocks noChangeArrowheads="1"/>
          </p:cNvSpPr>
          <p:nvPr/>
        </p:nvSpPr>
        <p:spPr bwMode="white">
          <a:xfrm>
            <a:off x="311148" y="2155592"/>
            <a:ext cx="4189413" cy="183824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82124" tIns="41061" rIns="82124" bIns="41061" anchor="ctr"/>
          <a:lstStyle/>
          <a:p>
            <a:pPr algn="l" defTabSz="814388">
              <a:lnSpc>
                <a:spcPct val="90000"/>
              </a:lnSpc>
              <a:defRPr/>
            </a:pPr>
            <a:r>
              <a:rPr lang="en-US" b="0" kern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Connecting Networks</a:t>
            </a:r>
          </a:p>
          <a:p>
            <a:pPr algn="l" defTabSz="814388">
              <a:lnSpc>
                <a:spcPct val="90000"/>
              </a:lnSpc>
              <a:defRPr/>
            </a:pPr>
            <a:r>
              <a:rPr lang="en-US" b="0" kern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Planning Guide</a:t>
            </a:r>
          </a:p>
          <a:p>
            <a:pPr algn="l" defTabSz="814388">
              <a:defRPr/>
            </a:pPr>
            <a:r>
              <a:rPr lang="en-US" b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Chapter 3: Branch Connections</a:t>
            </a:r>
            <a:endParaRPr lang="en-US" b="0" kern="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725981340"/>
      </p:ext>
    </p:extLst>
  </p:cSld>
  <p:clrMapOvr>
    <a:masterClrMapping/>
  </p:clrMapOvr>
  <p:transition>
    <p:wipe dir="r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 err="1"/>
              <a:t>eBGP</a:t>
            </a:r>
            <a:br>
              <a:rPr lang="en-US" sz="1800" dirty="0"/>
            </a:br>
            <a:r>
              <a:rPr lang="en-US" dirty="0"/>
              <a:t>BGP Design Considerations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When to use BGP</a:t>
            </a:r>
          </a:p>
          <a:p>
            <a:pPr lvl="1"/>
            <a:r>
              <a:rPr lang="en-US" dirty="0"/>
              <a:t>The use of BGP is most appropriate when an AS has connections to multiple autonomous systems.</a:t>
            </a:r>
          </a:p>
          <a:p>
            <a:pPr lvl="1"/>
            <a:r>
              <a:rPr lang="en-US" dirty="0"/>
              <a:t>BGP should not be used when at least one of the following conditions exist:</a:t>
            </a:r>
          </a:p>
          <a:p>
            <a:pPr lvl="2"/>
            <a:r>
              <a:rPr lang="en-US" dirty="0"/>
              <a:t>There is a single connection to the Internet or another AS. This is known as single-homed.</a:t>
            </a:r>
          </a:p>
          <a:p>
            <a:pPr lvl="2"/>
            <a:r>
              <a:rPr lang="en-US" dirty="0"/>
              <a:t>When there is a limited understanding of BGP. </a:t>
            </a:r>
          </a:p>
          <a:p>
            <a:pPr lvl="1"/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8457" y="4458903"/>
            <a:ext cx="7506692" cy="1818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497048"/>
      </p:ext>
    </p:extLst>
  </p:cSld>
  <p:clrMapOvr>
    <a:masterClrMapping/>
  </p:clrMapOvr>
  <p:transition spd="med">
    <p:wipe dir="r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 err="1"/>
              <a:t>eBGP</a:t>
            </a:r>
            <a:br>
              <a:rPr lang="en-US" sz="1800" dirty="0"/>
            </a:br>
            <a:r>
              <a:rPr lang="en-US" dirty="0"/>
              <a:t>BGP Design Considerations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13109" y="1539502"/>
            <a:ext cx="8483022" cy="4926405"/>
          </a:xfrm>
        </p:spPr>
        <p:txBody>
          <a:bodyPr/>
          <a:lstStyle/>
          <a:p>
            <a:r>
              <a:rPr lang="en-US" dirty="0"/>
              <a:t>BGP Options</a:t>
            </a:r>
          </a:p>
          <a:p>
            <a:pPr lvl="1"/>
            <a:r>
              <a:rPr lang="en-US" dirty="0"/>
              <a:t>There are three common ways an organization can choose to implement BGP in a multi-homed environment:</a:t>
            </a:r>
          </a:p>
          <a:p>
            <a:pPr lvl="2"/>
            <a:r>
              <a:rPr lang="en-US" dirty="0"/>
              <a:t>Default Route Only - This is the simplest method to implement BGP. However, because the company only receives a default route from both ISPs, sub-optimal routing may occur. </a:t>
            </a:r>
          </a:p>
          <a:p>
            <a:pPr lvl="2"/>
            <a:r>
              <a:rPr lang="en-US" dirty="0"/>
              <a:t>Default Route and ISP Routes - This option allows Company-A to forward traffic to the appropriate ISP for networks advertised by that ISP. </a:t>
            </a:r>
          </a:p>
          <a:p>
            <a:pPr lvl="2"/>
            <a:r>
              <a:rPr lang="en-US" dirty="0"/>
              <a:t>All Internet Routes - Because Company-A receives all Internet routes from both ISPs, Company-A can determine which ISP to use as the best path to forward traffic for any network. Although this solves the issue of sub-optimal routing, the Company-A’s BGP router must contain all Internet routes.</a:t>
            </a:r>
          </a:p>
          <a:p>
            <a:pPr lvl="1"/>
            <a:endParaRPr lang="en-US" dirty="0"/>
          </a:p>
          <a:p>
            <a:pPr marL="0" indent="0">
              <a:buNone/>
            </a:pPr>
            <a:br>
              <a:rPr lang="en-US" dirty="0"/>
            </a:br>
            <a:br>
              <a:rPr lang="en-US" dirty="0"/>
            </a:b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6332229"/>
      </p:ext>
    </p:extLst>
  </p:cSld>
  <p:clrMapOvr>
    <a:masterClrMapping/>
  </p:clrMapOvr>
  <p:transition spd="med">
    <p:wipe dir="r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 err="1"/>
              <a:t>eBGP</a:t>
            </a:r>
            <a:br>
              <a:rPr lang="en-US" sz="1800" dirty="0"/>
            </a:br>
            <a:r>
              <a:rPr lang="en-US" dirty="0"/>
              <a:t>BGP Branch Configuration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BGP Configuration Commands</a:t>
            </a:r>
          </a:p>
          <a:p>
            <a:pPr lvl="1"/>
            <a:r>
              <a:rPr lang="en-US" dirty="0"/>
              <a:t>There are three steps to implement </a:t>
            </a:r>
            <a:r>
              <a:rPr lang="en-US" dirty="0" err="1"/>
              <a:t>eBGP</a:t>
            </a:r>
            <a:r>
              <a:rPr lang="en-US" dirty="0"/>
              <a:t>:</a:t>
            </a:r>
          </a:p>
          <a:p>
            <a:pPr lvl="2"/>
            <a:r>
              <a:rPr lang="en-US" b="1" dirty="0"/>
              <a:t>Step 1</a:t>
            </a:r>
            <a:r>
              <a:rPr lang="en-US" dirty="0"/>
              <a:t>: Enable BGP routing.</a:t>
            </a:r>
          </a:p>
          <a:p>
            <a:pPr lvl="2"/>
            <a:r>
              <a:rPr lang="en-US" b="1" dirty="0"/>
              <a:t>Step 2</a:t>
            </a:r>
            <a:r>
              <a:rPr lang="en-US" dirty="0"/>
              <a:t>: Configure BGP neighbor(s) (peering).</a:t>
            </a:r>
          </a:p>
          <a:p>
            <a:pPr lvl="2"/>
            <a:r>
              <a:rPr lang="en-US" b="1" dirty="0"/>
              <a:t>Step 3</a:t>
            </a:r>
            <a:r>
              <a:rPr lang="en-US" dirty="0"/>
              <a:t>: Advertise network(s) originating from this AS.</a:t>
            </a:r>
          </a:p>
          <a:p>
            <a:pPr lvl="2"/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676" y="3938922"/>
            <a:ext cx="8516539" cy="2133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4139230"/>
      </p:ext>
    </p:extLst>
  </p:cSld>
  <p:clrMapOvr>
    <a:masterClrMapping/>
  </p:clrMapOvr>
  <p:transition spd="med">
    <p:wipe dir="r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 err="1"/>
              <a:t>eBGP</a:t>
            </a:r>
            <a:br>
              <a:rPr lang="en-US" sz="1800" dirty="0"/>
            </a:br>
            <a:r>
              <a:rPr lang="en-US" dirty="0"/>
              <a:t>BGP Branch Configuration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Verify </a:t>
            </a:r>
            <a:r>
              <a:rPr lang="en-US" dirty="0" err="1"/>
              <a:t>eBGP</a:t>
            </a:r>
            <a:endParaRPr lang="en-US" dirty="0"/>
          </a:p>
          <a:p>
            <a:pPr lvl="1"/>
            <a:r>
              <a:rPr lang="en-US" dirty="0"/>
              <a:t>Three commands can be used to verify </a:t>
            </a:r>
            <a:r>
              <a:rPr lang="en-US" dirty="0" err="1"/>
              <a:t>eBGP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178" y="2657367"/>
            <a:ext cx="8373644" cy="154326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3868" y="4200632"/>
            <a:ext cx="8668960" cy="2162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5243537"/>
      </p:ext>
    </p:extLst>
  </p:cSld>
  <p:clrMapOvr>
    <a:masterClrMapping/>
  </p:clrMapOvr>
  <p:transition spd="med">
    <p:wipe dir="r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5836" y="2263775"/>
            <a:ext cx="4358524" cy="1481138"/>
          </a:xfrm>
        </p:spPr>
        <p:txBody>
          <a:bodyPr/>
          <a:lstStyle/>
          <a:p>
            <a:pPr eaLnBrk="1" hangingPunct="1"/>
            <a:r>
              <a:rPr lang="en-US" sz="2400" dirty="0"/>
              <a:t>3.6 Chapter Summary</a:t>
            </a:r>
          </a:p>
        </p:txBody>
      </p:sp>
    </p:spTree>
    <p:extLst>
      <p:ext uri="{BB962C8B-B14F-4D97-AF65-F5344CB8AC3E}">
        <p14:creationId xmlns:p14="http://schemas.microsoft.com/office/powerpoint/2010/main" val="3633761877"/>
      </p:ext>
    </p:extLst>
  </p:cSld>
  <p:clrMapOvr>
    <a:masterClrMapping/>
  </p:clrMapOvr>
  <p:transition>
    <p:wipe dir="r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1"/>
          <p:cNvSpPr txBox="1">
            <a:spLocks/>
          </p:cNvSpPr>
          <p:nvPr/>
        </p:nvSpPr>
        <p:spPr bwMode="auto">
          <a:xfrm>
            <a:off x="193868" y="1177175"/>
            <a:ext cx="8600517" cy="53868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  <a:noAutofit/>
          </a:bodyPr>
          <a:lstStyle>
            <a:lvl1pPr marL="236538" indent="-236538" algn="l" defTabSz="814388" rtl="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lr>
                <a:srgbClr val="708CA1"/>
              </a:buClr>
              <a:buFont typeface="Wingdings" charset="0"/>
              <a:buChar char="§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574675" indent="-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914400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254125" indent="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1604963" indent="223838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0621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6pPr>
            <a:lvl7pPr marL="25193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7pPr>
            <a:lvl8pPr marL="29765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8pPr>
            <a:lvl9pPr marL="34337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2000" dirty="0"/>
              <a:t>Broadband transmission is provided by a wide range of technologies, including DSL, fiber-to-the-home, coaxial cable systems, wireless, and satellite. This transmission requires additional components at the home end and at the corporate end. Broadband wireless solutions include municipal Wi-Fi, cellular/mobile, and satellite Internet. Municipal Wi-Fi mesh networks are not widely deployed. Cellular/mobile coverage can be limited and bandwidth can be an issue. Satellite Internet is relatively expensive and limited, but it may be the only method to provide access.</a:t>
            </a:r>
          </a:p>
          <a:p>
            <a:r>
              <a:rPr lang="en-US" sz="2000" dirty="0"/>
              <a:t>If multiple broadband connections are available to a particular location, a cost-benefit analysis should be performed to determine the best solution. The best solution may be to connect to multiple service providers to provide redundancy and reliability.</a:t>
            </a:r>
          </a:p>
          <a:p>
            <a:r>
              <a:rPr lang="en-US" sz="2000" dirty="0"/>
              <a:t>PPPoE is a popular data link protocol for connecting remote networks to their ISPs. PPPoE provides the flexibility of PPP and the convenience of Ethernet.</a:t>
            </a:r>
          </a:p>
        </p:txBody>
      </p:sp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1800" dirty="0">
                <a:latin typeface="Arial" charset="0"/>
              </a:rPr>
              <a:t>Chapter Summary</a:t>
            </a:r>
            <a:br>
              <a:rPr lang="en-US" dirty="0">
                <a:latin typeface="Arial" charset="0"/>
              </a:rPr>
            </a:br>
            <a:r>
              <a:rPr lang="en-US" dirty="0">
                <a:latin typeface="Arial" charset="0"/>
              </a:rPr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2497760924"/>
      </p:ext>
    </p:extLst>
  </p:cSld>
  <p:clrMapOvr>
    <a:masterClrMapping/>
  </p:clrMapOvr>
  <p:transition spd="med">
    <p:wipe dir="r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1"/>
          <p:cNvSpPr txBox="1">
            <a:spLocks/>
          </p:cNvSpPr>
          <p:nvPr/>
        </p:nvSpPr>
        <p:spPr bwMode="auto">
          <a:xfrm>
            <a:off x="193868" y="1177175"/>
            <a:ext cx="8600517" cy="53868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  <a:noAutofit/>
          </a:bodyPr>
          <a:lstStyle>
            <a:lvl1pPr marL="236538" indent="-236538" algn="l" defTabSz="814388" rtl="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lr>
                <a:srgbClr val="708CA1"/>
              </a:buClr>
              <a:buFont typeface="Wingdings" charset="0"/>
              <a:buChar char="§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574675" indent="-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914400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254125" indent="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1604963" indent="223838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0621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6pPr>
            <a:lvl7pPr marL="25193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7pPr>
            <a:lvl8pPr marL="29765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8pPr>
            <a:lvl9pPr marL="34337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2000" dirty="0"/>
              <a:t>VPNs are used to create a secure end-to-end private network connection over a third party network, such as the Internet. GRE is a basic, non-secure site-to-site VPN tunneling protocol that can encapsulate a wide variety of protocol packet types inside IP tunnels, thus allowing an organization to deliver other protocols through an IP-based WAN. Today it is primarily used to deliver IP multicast traffic or IPv6 traffic over an IPv4 unicast-only connection.</a:t>
            </a:r>
          </a:p>
          <a:p>
            <a:r>
              <a:rPr lang="en-US" sz="2000" dirty="0"/>
              <a:t>BGP is the routing protocol implemented between autonomous systems. Three basic design options for </a:t>
            </a:r>
            <a:r>
              <a:rPr lang="en-US" sz="2000" dirty="0" err="1"/>
              <a:t>eBGP</a:t>
            </a:r>
            <a:r>
              <a:rPr lang="en-US" sz="2000" dirty="0"/>
              <a:t> are as follows:</a:t>
            </a:r>
          </a:p>
          <a:p>
            <a:r>
              <a:rPr lang="en-US" sz="2000" dirty="0"/>
              <a:t>The ISP advertises a default route only to the customer</a:t>
            </a:r>
          </a:p>
          <a:p>
            <a:r>
              <a:rPr lang="en-US" sz="2000" dirty="0"/>
              <a:t>The ISP advertises a default route and all of its routes to the customer.</a:t>
            </a:r>
          </a:p>
          <a:p>
            <a:r>
              <a:rPr lang="en-US" sz="2000" dirty="0"/>
              <a:t>The ISP advertises all Internet routes to the customer.</a:t>
            </a:r>
          </a:p>
          <a:p>
            <a:r>
              <a:rPr lang="en-US" sz="2000" dirty="0"/>
              <a:t>Implementing </a:t>
            </a:r>
            <a:r>
              <a:rPr lang="en-US" sz="2000" dirty="0" err="1"/>
              <a:t>eBGP</a:t>
            </a:r>
            <a:r>
              <a:rPr lang="en-US" sz="2000" dirty="0"/>
              <a:t> in a single-homed network only requires a few commands.</a:t>
            </a:r>
          </a:p>
        </p:txBody>
      </p:sp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1800" dirty="0">
                <a:latin typeface="Arial" charset="0"/>
              </a:rPr>
              <a:t>Chapter Summary</a:t>
            </a:r>
            <a:br>
              <a:rPr lang="en-US" dirty="0">
                <a:latin typeface="Arial" charset="0"/>
              </a:rPr>
            </a:br>
            <a:r>
              <a:rPr lang="en-US" dirty="0" err="1">
                <a:latin typeface="Arial" charset="0"/>
              </a:rPr>
              <a:t>Summary</a:t>
            </a:r>
            <a:r>
              <a:rPr lang="en-US" dirty="0">
                <a:latin typeface="Arial" charset="0"/>
              </a:rPr>
              <a:t> Continued</a:t>
            </a:r>
          </a:p>
        </p:txBody>
      </p:sp>
    </p:spTree>
    <p:extLst>
      <p:ext uri="{BB962C8B-B14F-4D97-AF65-F5344CB8AC3E}">
        <p14:creationId xmlns:p14="http://schemas.microsoft.com/office/powerpoint/2010/main" val="1718778096"/>
      </p:ext>
    </p:extLst>
  </p:cSld>
  <p:clrMapOvr>
    <a:masterClrMapping/>
  </p:clrMapOvr>
  <p:transition spd="med">
    <p:wipe dir="r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7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ctr"/>
          <a:lstStyle/>
          <a:p>
            <a:endParaRPr lang="en-US" dirty="0"/>
          </a:p>
        </p:txBody>
      </p:sp>
      <p:pic>
        <p:nvPicPr>
          <p:cNvPr id="121858" name="Picture 3" descr="CNA_largo-onwhit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8125" y="2741613"/>
            <a:ext cx="6097588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17036819"/>
      </p:ext>
    </p:extLst>
  </p:cSld>
  <p:clrMapOvr>
    <a:masterClrMapping/>
  </p:clrMapOvr>
  <p:transition spd="med">
    <p:wipe dir="r"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9" descr="Cisco_WHT_Logo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2619375"/>
            <a:ext cx="2400300" cy="126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Rectangle 70"/>
          <p:cNvSpPr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ctr"/>
          <a:lstStyle/>
          <a:p>
            <a:pPr algn="ctr" eaLnBrk="0" hangingPunct="0">
              <a:lnSpc>
                <a:spcPct val="90000"/>
              </a:lnSpc>
            </a:pPr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725382621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Chapter 3: Activities</a:t>
            </a:r>
          </a:p>
        </p:txBody>
      </p:sp>
      <p:sp>
        <p:nvSpPr>
          <p:cNvPr id="6147" name="Rectangle 34"/>
          <p:cNvSpPr>
            <a:spLocks noGrp="1" noChangeArrowheads="1"/>
          </p:cNvSpPr>
          <p:nvPr>
            <p:ph idx="1"/>
          </p:nvPr>
        </p:nvSpPr>
        <p:spPr>
          <a:xfrm>
            <a:off x="213109" y="1483516"/>
            <a:ext cx="8733677" cy="4926405"/>
          </a:xfrm>
        </p:spPr>
        <p:txBody>
          <a:bodyPr/>
          <a:lstStyle/>
          <a:p>
            <a:pPr marL="0" indent="0" eaLnBrk="1" hangingPunct="1">
              <a:spcBef>
                <a:spcPct val="30000"/>
              </a:spcBef>
              <a:buNone/>
            </a:pPr>
            <a:r>
              <a:rPr lang="en-US" sz="2000" dirty="0"/>
              <a:t>What activities are associated with this chapter?</a:t>
            </a:r>
            <a:endParaRPr lang="en-US" sz="2000" dirty="0">
              <a:solidFill>
                <a:srgbClr val="00B0F0"/>
              </a:solidFill>
            </a:endParaRPr>
          </a:p>
          <a:p>
            <a:pPr marL="0" indent="0" eaLnBrk="1" hangingPunct="1">
              <a:spcBef>
                <a:spcPct val="30000"/>
              </a:spcBef>
              <a:buNone/>
            </a:pPr>
            <a:endParaRPr lang="en-US" sz="2000" dirty="0"/>
          </a:p>
          <a:p>
            <a:pPr marL="119063" indent="0" eaLnBrk="1" hangingPunct="1">
              <a:spcBef>
                <a:spcPct val="30000"/>
              </a:spcBef>
              <a:buNone/>
            </a:pPr>
            <a:endParaRPr lang="en-US" sz="2000" dirty="0"/>
          </a:p>
          <a:p>
            <a:pPr marL="119063" indent="0" eaLnBrk="1" hangingPunct="1">
              <a:spcBef>
                <a:spcPct val="30000"/>
              </a:spcBef>
              <a:buNone/>
            </a:pPr>
            <a:endParaRPr lang="en-US" sz="200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1825907"/>
              </p:ext>
            </p:extLst>
          </p:nvPr>
        </p:nvGraphicFramePr>
        <p:xfrm>
          <a:off x="247815" y="1886868"/>
          <a:ext cx="8781957" cy="43113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57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821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76405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9225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Page #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Activity Type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Activity Name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2253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effectLst/>
                          <a:latin typeface="calibri" panose="020F0502020204030204" pitchFamily="34" charset="0"/>
                        </a:rPr>
                        <a:t>3.0.1.2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dirty="0">
                          <a:effectLst/>
                          <a:latin typeface="calibri" panose="020F0502020204030204" pitchFamily="34" charset="0"/>
                        </a:rPr>
                        <a:t>MA</a:t>
                      </a:r>
                    </a:p>
                  </a:txBody>
                  <a:tcPr marL="28575" marR="2857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dirty="0">
                          <a:effectLst/>
                          <a:latin typeface="calibri" panose="020F0502020204030204" pitchFamily="34" charset="0"/>
                        </a:rPr>
                        <a:t>Broadband Varieties</a:t>
                      </a:r>
                    </a:p>
                  </a:txBody>
                  <a:tcPr marL="28575" marR="2857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2253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effectLst/>
                          <a:latin typeface="calibri" panose="020F0502020204030204" pitchFamily="34" charset="0"/>
                        </a:rPr>
                        <a:t>3.1.1.6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>
                          <a:effectLst/>
                          <a:latin typeface="calibri" panose="020F0502020204030204" pitchFamily="34" charset="0"/>
                        </a:rPr>
                        <a:t>IA</a:t>
                      </a:r>
                    </a:p>
                  </a:txBody>
                  <a:tcPr marL="28575" marR="2857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dirty="0">
                          <a:effectLst/>
                          <a:latin typeface="calibri" panose="020F0502020204030204" pitchFamily="34" charset="0"/>
                        </a:rPr>
                        <a:t>Identify Broadband Wireless Terminology</a:t>
                      </a:r>
                    </a:p>
                  </a:txBody>
                  <a:tcPr marL="28575" marR="2857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2253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effectLst/>
                          <a:latin typeface="calibri" panose="020F0502020204030204" pitchFamily="34" charset="0"/>
                        </a:rPr>
                        <a:t>3.1.2.2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>
                          <a:effectLst/>
                          <a:latin typeface="calibri" panose="020F0502020204030204" pitchFamily="34" charset="0"/>
                        </a:rPr>
                        <a:t>Lab</a:t>
                      </a:r>
                    </a:p>
                  </a:txBody>
                  <a:tcPr marL="28575" marR="2857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dirty="0">
                          <a:effectLst/>
                          <a:latin typeface="calibri" panose="020F0502020204030204" pitchFamily="34" charset="0"/>
                        </a:rPr>
                        <a:t>Researching Broadband Internet Access Technologies</a:t>
                      </a:r>
                    </a:p>
                  </a:txBody>
                  <a:tcPr marL="28575" marR="2857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2253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effectLst/>
                          <a:latin typeface="calibri" panose="020F0502020204030204" pitchFamily="34" charset="0"/>
                        </a:rPr>
                        <a:t>3.2.2.1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>
                          <a:effectLst/>
                          <a:latin typeface="calibri" panose="020F0502020204030204" pitchFamily="34" charset="0"/>
                        </a:rPr>
                        <a:t>SC</a:t>
                      </a:r>
                    </a:p>
                  </a:txBody>
                  <a:tcPr marL="28575" marR="2857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dirty="0">
                          <a:effectLst/>
                          <a:latin typeface="calibri" panose="020F0502020204030204" pitchFamily="34" charset="0"/>
                        </a:rPr>
                        <a:t>Configuring PPPoE </a:t>
                      </a:r>
                    </a:p>
                  </a:txBody>
                  <a:tcPr marL="28575" marR="2857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884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effectLst/>
                          <a:latin typeface="calibri" panose="020F0502020204030204" pitchFamily="34" charset="0"/>
                        </a:rPr>
                        <a:t>3.2.2.7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>
                          <a:effectLst/>
                          <a:latin typeface="calibri" panose="020F0502020204030204" pitchFamily="34" charset="0"/>
                        </a:rPr>
                        <a:t>Lab</a:t>
                      </a:r>
                    </a:p>
                  </a:txBody>
                  <a:tcPr marL="28575" marR="2857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dirty="0">
                          <a:effectLst/>
                          <a:latin typeface="calibri" panose="020F0502020204030204" pitchFamily="34" charset="0"/>
                        </a:rPr>
                        <a:t>Configuring a Router as a PPPoE Client for DSL Connectivity</a:t>
                      </a:r>
                    </a:p>
                  </a:txBody>
                  <a:tcPr marL="28575" marR="2857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92253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effectLst/>
                          <a:latin typeface="calibri" panose="020F0502020204030204" pitchFamily="34" charset="0"/>
                        </a:rPr>
                        <a:t>3.2.2.8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>
                          <a:effectLst/>
                          <a:latin typeface="calibri" panose="020F0502020204030204" pitchFamily="34" charset="0"/>
                        </a:rPr>
                        <a:t>Lab</a:t>
                      </a:r>
                    </a:p>
                  </a:txBody>
                  <a:tcPr marL="28575" marR="2857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dirty="0">
                          <a:effectLst/>
                          <a:latin typeface="calibri" panose="020F0502020204030204" pitchFamily="34" charset="0"/>
                        </a:rPr>
                        <a:t>Troubleshoot PPPoE</a:t>
                      </a:r>
                    </a:p>
                  </a:txBody>
                  <a:tcPr marL="28575" marR="2857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92253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effectLst/>
                          <a:latin typeface="calibri" panose="020F0502020204030204" pitchFamily="34" charset="0"/>
                        </a:rPr>
                        <a:t>3.3.1.3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>
                          <a:effectLst/>
                          <a:latin typeface="calibri" panose="020F0502020204030204" pitchFamily="34" charset="0"/>
                        </a:rPr>
                        <a:t>IA</a:t>
                      </a:r>
                    </a:p>
                  </a:txBody>
                  <a:tcPr marL="28575" marR="2857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dirty="0">
                          <a:effectLst/>
                          <a:latin typeface="calibri" panose="020F0502020204030204" pitchFamily="34" charset="0"/>
                        </a:rPr>
                        <a:t>Identify Benefits of VPNs</a:t>
                      </a:r>
                    </a:p>
                  </a:txBody>
                  <a:tcPr marL="28575" marR="2857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92253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effectLst/>
                          <a:latin typeface="calibri" panose="020F0502020204030204" pitchFamily="34" charset="0"/>
                        </a:rPr>
                        <a:t>3.3.2.4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>
                          <a:effectLst/>
                          <a:latin typeface="calibri" panose="020F0502020204030204" pitchFamily="34" charset="0"/>
                        </a:rPr>
                        <a:t>IA</a:t>
                      </a:r>
                    </a:p>
                  </a:txBody>
                  <a:tcPr marL="28575" marR="2857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dirty="0">
                          <a:effectLst/>
                          <a:latin typeface="calibri" panose="020F0502020204030204" pitchFamily="34" charset="0"/>
                        </a:rPr>
                        <a:t>Compare Types of VPNs</a:t>
                      </a:r>
                    </a:p>
                  </a:txBody>
                  <a:tcPr marL="28575" marR="2857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87206819"/>
                  </a:ext>
                </a:extLst>
              </a:tr>
              <a:tr h="392253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effectLst/>
                          <a:latin typeface="calibri" panose="020F0502020204030204" pitchFamily="34" charset="0"/>
                        </a:rPr>
                        <a:t>3.4.1.3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>
                          <a:effectLst/>
                          <a:latin typeface="calibri" panose="020F0502020204030204" pitchFamily="34" charset="0"/>
                        </a:rPr>
                        <a:t>IA</a:t>
                      </a:r>
                    </a:p>
                  </a:txBody>
                  <a:tcPr marL="28575" marR="2857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dirty="0">
                          <a:effectLst/>
                          <a:latin typeface="calibri" panose="020F0502020204030204" pitchFamily="34" charset="0"/>
                        </a:rPr>
                        <a:t>Identify GRE Characteristics</a:t>
                      </a:r>
                    </a:p>
                  </a:txBody>
                  <a:tcPr marL="28575" marR="2857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2864299"/>
                  </a:ext>
                </a:extLst>
              </a:tr>
              <a:tr h="392253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effectLst/>
                          <a:latin typeface="calibri" panose="020F0502020204030204" pitchFamily="34" charset="0"/>
                        </a:rPr>
                        <a:t>3.4.2.2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dirty="0">
                          <a:effectLst/>
                          <a:latin typeface="calibri" panose="020F0502020204030204" pitchFamily="34" charset="0"/>
                        </a:rPr>
                        <a:t>SC</a:t>
                      </a:r>
                    </a:p>
                  </a:txBody>
                  <a:tcPr marL="28575" marR="2857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dirty="0">
                          <a:effectLst/>
                          <a:latin typeface="calibri" panose="020F0502020204030204" pitchFamily="34" charset="0"/>
                        </a:rPr>
                        <a:t>Configuring and Verify GRE </a:t>
                      </a:r>
                    </a:p>
                  </a:txBody>
                  <a:tcPr marL="28575" marR="2857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379267" y="6516368"/>
            <a:ext cx="8145462" cy="341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l" eaLnBrk="1" hangingPunct="1">
              <a:spcBef>
                <a:spcPct val="30000"/>
              </a:spcBef>
              <a:buNone/>
            </a:pPr>
            <a:r>
              <a:rPr lang="en-US" sz="1800" dirty="0"/>
              <a:t>The password used in the Packet Tracer activities in this chapter is: PT_ccna5</a:t>
            </a:r>
            <a:endParaRPr lang="en-US" sz="18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2082575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Chapter 3: Activities Continued</a:t>
            </a:r>
          </a:p>
        </p:txBody>
      </p:sp>
      <p:sp>
        <p:nvSpPr>
          <p:cNvPr id="6147" name="Rectangle 3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spcBef>
                <a:spcPct val="30000"/>
              </a:spcBef>
              <a:buNone/>
            </a:pPr>
            <a:r>
              <a:rPr lang="en-US" sz="2000" dirty="0"/>
              <a:t>What activities are associated with this chapter?</a:t>
            </a:r>
            <a:endParaRPr lang="en-US" sz="2000" dirty="0">
              <a:solidFill>
                <a:srgbClr val="00B0F0"/>
              </a:solidFill>
            </a:endParaRPr>
          </a:p>
          <a:p>
            <a:pPr marL="0" indent="0" eaLnBrk="1" hangingPunct="1">
              <a:spcBef>
                <a:spcPct val="30000"/>
              </a:spcBef>
              <a:buNone/>
            </a:pPr>
            <a:endParaRPr lang="en-US" sz="2000" dirty="0"/>
          </a:p>
          <a:p>
            <a:pPr marL="119063" indent="0" eaLnBrk="1" hangingPunct="1">
              <a:spcBef>
                <a:spcPct val="30000"/>
              </a:spcBef>
              <a:buNone/>
            </a:pPr>
            <a:endParaRPr lang="en-US" sz="2000" dirty="0"/>
          </a:p>
          <a:p>
            <a:pPr marL="119063" indent="0" eaLnBrk="1" hangingPunct="1">
              <a:spcBef>
                <a:spcPct val="30000"/>
              </a:spcBef>
              <a:buNone/>
            </a:pPr>
            <a:endParaRPr lang="en-US" sz="200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6740681"/>
              </p:ext>
            </p:extLst>
          </p:nvPr>
        </p:nvGraphicFramePr>
        <p:xfrm>
          <a:off x="247815" y="1970847"/>
          <a:ext cx="8781957" cy="43113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25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906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9388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9225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Page #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Activity Type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Activity Name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2253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effectLst/>
                          <a:latin typeface="calibri" panose="020F0502020204030204" pitchFamily="34" charset="0"/>
                        </a:rPr>
                        <a:t>3.4.2.4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dirty="0">
                          <a:effectLst/>
                          <a:latin typeface="calibri" panose="020F0502020204030204" pitchFamily="34" charset="0"/>
                        </a:rPr>
                        <a:t>PT</a:t>
                      </a:r>
                    </a:p>
                  </a:txBody>
                  <a:tcPr marL="28575" marR="2857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dirty="0">
                          <a:effectLst/>
                          <a:latin typeface="calibri" panose="020F0502020204030204" pitchFamily="34" charset="0"/>
                        </a:rPr>
                        <a:t>Configuring GRE</a:t>
                      </a:r>
                    </a:p>
                  </a:txBody>
                  <a:tcPr marL="28575" marR="2857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2253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effectLst/>
                          <a:latin typeface="calibri" panose="020F0502020204030204" pitchFamily="34" charset="0"/>
                        </a:rPr>
                        <a:t>3.4.2.5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>
                          <a:effectLst/>
                          <a:latin typeface="calibri" panose="020F0502020204030204" pitchFamily="34" charset="0"/>
                        </a:rPr>
                        <a:t>PT</a:t>
                      </a:r>
                    </a:p>
                  </a:txBody>
                  <a:tcPr marL="28575" marR="2857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dirty="0">
                          <a:effectLst/>
                          <a:latin typeface="calibri" panose="020F0502020204030204" pitchFamily="34" charset="0"/>
                        </a:rPr>
                        <a:t>Troubleshooting GRE</a:t>
                      </a:r>
                    </a:p>
                  </a:txBody>
                  <a:tcPr marL="28575" marR="2857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2253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effectLst/>
                          <a:latin typeface="calibri" panose="020F0502020204030204" pitchFamily="34" charset="0"/>
                        </a:rPr>
                        <a:t>3.4.2.6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>
                          <a:effectLst/>
                          <a:latin typeface="calibri" panose="020F0502020204030204" pitchFamily="34" charset="0"/>
                        </a:rPr>
                        <a:t>Lab</a:t>
                      </a:r>
                    </a:p>
                  </a:txBody>
                  <a:tcPr marL="28575" marR="2857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dirty="0">
                          <a:effectLst/>
                          <a:latin typeface="calibri" panose="020F0502020204030204" pitchFamily="34" charset="0"/>
                        </a:rPr>
                        <a:t>Configuring a Point-to-Point GRE VPN Tunnel</a:t>
                      </a:r>
                    </a:p>
                  </a:txBody>
                  <a:tcPr marL="28575" marR="2857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2253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effectLst/>
                          <a:latin typeface="calibri" panose="020F0502020204030204" pitchFamily="34" charset="0"/>
                        </a:rPr>
                        <a:t>3.5.2.4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>
                          <a:effectLst/>
                          <a:latin typeface="calibri" panose="020F0502020204030204" pitchFamily="34" charset="0"/>
                        </a:rPr>
                        <a:t>IA</a:t>
                      </a:r>
                    </a:p>
                  </a:txBody>
                  <a:tcPr marL="28575" marR="2857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dirty="0">
                          <a:effectLst/>
                          <a:latin typeface="calibri" panose="020F0502020204030204" pitchFamily="34" charset="0"/>
                        </a:rPr>
                        <a:t>Identify BGP Terminology and Designs</a:t>
                      </a:r>
                    </a:p>
                  </a:txBody>
                  <a:tcPr marL="28575" marR="2857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884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effectLst/>
                          <a:latin typeface="calibri" panose="020F0502020204030204" pitchFamily="34" charset="0"/>
                        </a:rPr>
                        <a:t>3.5.3.3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>
                          <a:effectLst/>
                          <a:latin typeface="calibri" panose="020F0502020204030204" pitchFamily="34" charset="0"/>
                        </a:rPr>
                        <a:t>SC</a:t>
                      </a:r>
                    </a:p>
                  </a:txBody>
                  <a:tcPr marL="28575" marR="2857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dirty="0">
                          <a:effectLst/>
                          <a:latin typeface="calibri" panose="020F0502020204030204" pitchFamily="34" charset="0"/>
                        </a:rPr>
                        <a:t>Configure and Verify </a:t>
                      </a:r>
                      <a:r>
                        <a:rPr lang="en-US" dirty="0" err="1">
                          <a:effectLst/>
                          <a:latin typeface="calibri" panose="020F0502020204030204" pitchFamily="34" charset="0"/>
                        </a:rPr>
                        <a:t>eBGP</a:t>
                      </a:r>
                      <a:endParaRPr lang="en-US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575" marR="2857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92253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effectLst/>
                          <a:latin typeface="calibri" panose="020F0502020204030204" pitchFamily="34" charset="0"/>
                        </a:rPr>
                        <a:t>3.5.3.4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>
                          <a:effectLst/>
                          <a:latin typeface="calibri" panose="020F0502020204030204" pitchFamily="34" charset="0"/>
                        </a:rPr>
                        <a:t>PT</a:t>
                      </a:r>
                    </a:p>
                  </a:txBody>
                  <a:tcPr marL="28575" marR="2857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dirty="0">
                          <a:effectLst/>
                          <a:latin typeface="calibri" panose="020F0502020204030204" pitchFamily="34" charset="0"/>
                        </a:rPr>
                        <a:t>Configure and Verify </a:t>
                      </a:r>
                      <a:r>
                        <a:rPr lang="en-US" dirty="0" err="1">
                          <a:effectLst/>
                          <a:latin typeface="calibri" panose="020F0502020204030204" pitchFamily="34" charset="0"/>
                        </a:rPr>
                        <a:t>eBGP</a:t>
                      </a:r>
                      <a:endParaRPr lang="en-US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575" marR="2857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92253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effectLst/>
                          <a:latin typeface="calibri" panose="020F0502020204030204" pitchFamily="34" charset="0"/>
                        </a:rPr>
                        <a:t>3.5.3.5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>
                          <a:effectLst/>
                          <a:latin typeface="calibri" panose="020F0502020204030204" pitchFamily="34" charset="0"/>
                        </a:rPr>
                        <a:t>Lab</a:t>
                      </a:r>
                    </a:p>
                  </a:txBody>
                  <a:tcPr marL="28575" marR="2857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dirty="0">
                          <a:effectLst/>
                          <a:latin typeface="calibri" panose="020F0502020204030204" pitchFamily="34" charset="0"/>
                        </a:rPr>
                        <a:t>Configure and Verify </a:t>
                      </a:r>
                      <a:r>
                        <a:rPr lang="en-US" dirty="0" err="1">
                          <a:effectLst/>
                          <a:latin typeface="calibri" panose="020F0502020204030204" pitchFamily="34" charset="0"/>
                        </a:rPr>
                        <a:t>eBGP</a:t>
                      </a:r>
                      <a:endParaRPr lang="en-US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575" marR="2857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92253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effectLst/>
                          <a:latin typeface="calibri" panose="020F0502020204030204" pitchFamily="34" charset="0"/>
                        </a:rPr>
                        <a:t>3.6.1.1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>
                          <a:effectLst/>
                          <a:latin typeface="calibri" panose="020F0502020204030204" pitchFamily="34" charset="0"/>
                        </a:rPr>
                        <a:t>MA</a:t>
                      </a:r>
                    </a:p>
                  </a:txBody>
                  <a:tcPr marL="28575" marR="2857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dirty="0">
                          <a:effectLst/>
                          <a:latin typeface="calibri" panose="020F0502020204030204" pitchFamily="34" charset="0"/>
                        </a:rPr>
                        <a:t>VPN Planning Design</a:t>
                      </a:r>
                    </a:p>
                  </a:txBody>
                  <a:tcPr marL="28575" marR="2857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87206819"/>
                  </a:ext>
                </a:extLst>
              </a:tr>
              <a:tr h="392253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effectLst/>
                          <a:latin typeface="calibri" panose="020F0502020204030204" pitchFamily="34" charset="0"/>
                        </a:rPr>
                        <a:t>3.6.1.2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>
                          <a:effectLst/>
                          <a:latin typeface="calibri" panose="020F0502020204030204" pitchFamily="34" charset="0"/>
                        </a:rPr>
                        <a:t>PT</a:t>
                      </a:r>
                    </a:p>
                  </a:txBody>
                  <a:tcPr marL="28575" marR="2857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dirty="0">
                          <a:effectLst/>
                          <a:latin typeface="calibri" panose="020F0502020204030204" pitchFamily="34" charset="0"/>
                        </a:rPr>
                        <a:t>Skills Integration Challenge</a:t>
                      </a:r>
                    </a:p>
                  </a:txBody>
                  <a:tcPr marL="28575" marR="2857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2864299"/>
                  </a:ext>
                </a:extLst>
              </a:tr>
              <a:tr h="392253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effectLst/>
                          <a:latin typeface="calibri" panose="020F0502020204030204" pitchFamily="34" charset="0"/>
                        </a:rPr>
                        <a:t>3.6.1.3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dirty="0">
                          <a:effectLst/>
                          <a:latin typeface="calibri" panose="020F0502020204030204" pitchFamily="34" charset="0"/>
                        </a:rPr>
                        <a:t>Lab</a:t>
                      </a:r>
                    </a:p>
                  </a:txBody>
                  <a:tcPr marL="28575" marR="2857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dirty="0">
                          <a:effectLst/>
                          <a:latin typeface="calibri" panose="020F0502020204030204" pitchFamily="34" charset="0"/>
                        </a:rPr>
                        <a:t>Configure a Branch Connection</a:t>
                      </a:r>
                    </a:p>
                  </a:txBody>
                  <a:tcPr marL="28575" marR="2857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379267" y="6516368"/>
            <a:ext cx="8145462" cy="341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l" eaLnBrk="1" hangingPunct="1">
              <a:spcBef>
                <a:spcPct val="30000"/>
              </a:spcBef>
              <a:buNone/>
            </a:pPr>
            <a:r>
              <a:rPr lang="en-US" sz="1800" dirty="0"/>
              <a:t>The password used in the Packet Tracer activities in this chapter is: PT_ccna5</a:t>
            </a:r>
            <a:endParaRPr lang="en-US" sz="18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7603954"/>
      </p:ext>
    </p:extLst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Chapter 3: Assessment</a:t>
            </a:r>
          </a:p>
        </p:txBody>
      </p:sp>
      <p:sp>
        <p:nvSpPr>
          <p:cNvPr id="7171" name="Rectangle 3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spcBef>
                <a:spcPct val="30000"/>
              </a:spcBef>
            </a:pPr>
            <a:r>
              <a:rPr lang="en-US" sz="2000" dirty="0"/>
              <a:t>Students should complete Chapter 3, “Assessment” after completing Chapter 3.</a:t>
            </a:r>
          </a:p>
          <a:p>
            <a:pPr eaLnBrk="1" hangingPunct="1">
              <a:spcBef>
                <a:spcPct val="30000"/>
              </a:spcBef>
            </a:pPr>
            <a:r>
              <a:rPr lang="en-US" sz="2000" dirty="0"/>
              <a:t>Quizzes, labs, Packet Tracers and other activities can be used to informally assess student progress.</a:t>
            </a:r>
          </a:p>
        </p:txBody>
      </p:sp>
    </p:spTree>
    <p:extLst>
      <p:ext uri="{BB962C8B-B14F-4D97-AF65-F5344CB8AC3E}">
        <p14:creationId xmlns:p14="http://schemas.microsoft.com/office/powerpoint/2010/main" val="3303044919"/>
      </p:ext>
    </p:extLst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3: Best Practices</a:t>
            </a:r>
          </a:p>
        </p:txBody>
      </p:sp>
      <p:sp>
        <p:nvSpPr>
          <p:cNvPr id="11266" name="Rectangle 34"/>
          <p:cNvSpPr>
            <a:spLocks noGrp="1" noChangeArrowheads="1"/>
          </p:cNvSpPr>
          <p:nvPr>
            <p:ph idx="1"/>
          </p:nvPr>
        </p:nvSpPr>
        <p:spPr>
          <a:xfrm>
            <a:off x="213109" y="1539502"/>
            <a:ext cx="7951177" cy="4926405"/>
          </a:xfrm>
        </p:spPr>
        <p:txBody>
          <a:bodyPr/>
          <a:lstStyle/>
          <a:p>
            <a:pPr marL="0" indent="0" eaLnBrk="1" hangingPunct="1">
              <a:lnSpc>
                <a:spcPct val="85000"/>
              </a:lnSpc>
              <a:spcBef>
                <a:spcPct val="30000"/>
              </a:spcBef>
              <a:buNone/>
            </a:pPr>
            <a:r>
              <a:rPr lang="en-US" sz="2000" dirty="0"/>
              <a:t>The instructor should:</a:t>
            </a:r>
          </a:p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r>
              <a:rPr lang="en-US" sz="2000" dirty="0"/>
              <a:t>Make this chapter as hands-on as possible.</a:t>
            </a:r>
          </a:p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r>
              <a:rPr lang="en-US" sz="2000" dirty="0"/>
              <a:t>Encourage students to do the chapter activities, labs, and use the Syntax Checker.</a:t>
            </a:r>
          </a:p>
          <a:p>
            <a:r>
              <a:rPr lang="en-US" sz="2000" dirty="0"/>
              <a:t>Use </a:t>
            </a:r>
            <a:r>
              <a:rPr lang="en-US" sz="2000" dirty="0">
                <a:hlinkClick r:id="rId3"/>
              </a:rPr>
              <a:t>http://www.cisco.com </a:t>
            </a:r>
            <a:r>
              <a:rPr lang="en-US" sz="2000" dirty="0"/>
              <a:t>for additional VPN materials.</a:t>
            </a:r>
          </a:p>
          <a:p>
            <a:endParaRPr lang="en-US" sz="2000" dirty="0"/>
          </a:p>
          <a:p>
            <a:pPr lvl="1"/>
            <a:endParaRPr lang="en-US" sz="1800" dirty="0"/>
          </a:p>
          <a:p>
            <a:pPr lvl="1"/>
            <a:endParaRPr lang="en-US" sz="1800" dirty="0"/>
          </a:p>
          <a:p>
            <a:pPr lvl="3"/>
            <a:endParaRPr lang="en-US" sz="1800" dirty="0"/>
          </a:p>
          <a:p>
            <a:pPr lvl="1"/>
            <a:endParaRPr lang="en-US" sz="1800" dirty="0"/>
          </a:p>
          <a:p>
            <a:pPr lvl="1"/>
            <a:endParaRPr lang="en-US" sz="1800" dirty="0"/>
          </a:p>
          <a:p>
            <a:pPr lvl="1"/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737046146"/>
      </p:ext>
    </p:extLst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Chapter 3: Additional Help</a:t>
            </a:r>
          </a:p>
        </p:txBody>
      </p:sp>
      <p:sp>
        <p:nvSpPr>
          <p:cNvPr id="20483" name="Rectangle 3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5000"/>
              </a:lnSpc>
              <a:spcBef>
                <a:spcPct val="30000"/>
              </a:spcBef>
              <a:defRPr/>
            </a:pPr>
            <a:r>
              <a:rPr lang="en-US" sz="2000" dirty="0"/>
              <a:t>For additional help with teaching strategies, including lesson plans, analogies for difficult concepts, and discussion topics, visit the CCNA Community at </a:t>
            </a:r>
            <a:r>
              <a:rPr lang="en-US" sz="2000" dirty="0">
                <a:hlinkClick r:id="rId3"/>
              </a:rPr>
              <a:t>community.netacad.net</a:t>
            </a:r>
            <a:r>
              <a:rPr lang="en-US" sz="2000" dirty="0"/>
              <a:t>.</a:t>
            </a:r>
          </a:p>
          <a:p>
            <a:pPr eaLnBrk="1" hangingPunct="1">
              <a:lnSpc>
                <a:spcPct val="85000"/>
              </a:lnSpc>
              <a:spcBef>
                <a:spcPct val="30000"/>
              </a:spcBef>
              <a:defRPr/>
            </a:pPr>
            <a:r>
              <a:rPr lang="en-US" sz="2000" dirty="0"/>
              <a:t>If you have lesson plans or resources that you would like to share, upload them to the CCNA Community in order to help other instructors.</a:t>
            </a:r>
          </a:p>
        </p:txBody>
      </p:sp>
    </p:spTree>
    <p:extLst>
      <p:ext uri="{BB962C8B-B14F-4D97-AF65-F5344CB8AC3E}">
        <p14:creationId xmlns:p14="http://schemas.microsoft.com/office/powerpoint/2010/main" val="1402589301"/>
      </p:ext>
    </p:extLst>
  </p:cSld>
  <p:clrMapOvr>
    <a:masterClrMapping/>
  </p:clrMapOvr>
  <p:transition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0"/>
          <p:cNvSpPr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ctr"/>
          <a:lstStyle/>
          <a:p>
            <a:pPr algn="ctr" eaLnBrk="0" hangingPunct="0">
              <a:lnSpc>
                <a:spcPct val="90000"/>
              </a:lnSpc>
            </a:pPr>
            <a:endParaRPr lang="en-US" b="0" dirty="0"/>
          </a:p>
        </p:txBody>
      </p:sp>
      <p:pic>
        <p:nvPicPr>
          <p:cNvPr id="14339" name="Picture 100" descr="CNA_largo-onwhite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8125" y="2741613"/>
            <a:ext cx="6097588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39297878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PPT-TMPLT-WHT_C">
  <a:themeElements>
    <a:clrScheme name="PPT-TMPLT-WHT_C 1">
      <a:dk1>
        <a:srgbClr val="000000"/>
      </a:dk1>
      <a:lt1>
        <a:srgbClr val="FFFFFF"/>
      </a:lt1>
      <a:dk2>
        <a:srgbClr val="0183B7"/>
      </a:dk2>
      <a:lt2>
        <a:srgbClr val="000000"/>
      </a:lt2>
      <a:accent1>
        <a:srgbClr val="0183B7"/>
      </a:accent1>
      <a:accent2>
        <a:srgbClr val="B21A1A"/>
      </a:accent2>
      <a:accent3>
        <a:srgbClr val="FFFFFF"/>
      </a:accent3>
      <a:accent4>
        <a:srgbClr val="000000"/>
      </a:accent4>
      <a:accent5>
        <a:srgbClr val="AAC1D8"/>
      </a:accent5>
      <a:accent6>
        <a:srgbClr val="A11616"/>
      </a:accent6>
      <a:hlink>
        <a:srgbClr val="83A2CF"/>
      </a:hlink>
      <a:folHlink>
        <a:srgbClr val="EFB525"/>
      </a:folHlink>
    </a:clrScheme>
    <a:fontScheme name="PPT-TMPLT-WHT_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2124" tIns="41061" rIns="82124" bIns="41061" numCol="1" anchor="ctr" anchorCtr="0" compatLnSpc="1">
        <a:prstTxWarp prst="textNoShape">
          <a:avLst/>
        </a:prstTxWarp>
        <a:spAutoFit/>
      </a:bodyPr>
      <a:lstStyle>
        <a:defPPr marL="0" marR="0" indent="0" algn="ctr" defTabSz="814388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2124" tIns="41061" rIns="82124" bIns="41061" numCol="1" anchor="ctr" anchorCtr="0" compatLnSpc="1">
        <a:prstTxWarp prst="textNoShape">
          <a:avLst/>
        </a:prstTxWarp>
        <a:spAutoFit/>
      </a:bodyPr>
      <a:lstStyle>
        <a:defPPr marL="0" marR="0" indent="0" algn="ctr" defTabSz="814388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PT-TMPLT-WHT_C 1">
        <a:dk1>
          <a:srgbClr val="000000"/>
        </a:dk1>
        <a:lt1>
          <a:srgbClr val="FFFFFF"/>
        </a:lt1>
        <a:dk2>
          <a:srgbClr val="0183B7"/>
        </a:dk2>
        <a:lt2>
          <a:srgbClr val="000000"/>
        </a:lt2>
        <a:accent1>
          <a:srgbClr val="0183B7"/>
        </a:accent1>
        <a:accent2>
          <a:srgbClr val="B21A1A"/>
        </a:accent2>
        <a:accent3>
          <a:srgbClr val="FFFFFF"/>
        </a:accent3>
        <a:accent4>
          <a:srgbClr val="000000"/>
        </a:accent4>
        <a:accent5>
          <a:srgbClr val="AAC1D8"/>
        </a:accent5>
        <a:accent6>
          <a:srgbClr val="A11616"/>
        </a:accent6>
        <a:hlink>
          <a:srgbClr val="83A2CF"/>
        </a:hlink>
        <a:folHlink>
          <a:srgbClr val="EFB52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Instructor_Supplemental_Material_Template.pptx" id="{3198E07C-115F-418B-A9A8-BF9053302A35}" vid="{198B02FE-59AF-4313-B2FA-B9A3F3C1E378}"/>
    </a:ext>
  </a:extLst>
</a:theme>
</file>

<file path=ppt/theme/theme2.xml><?xml version="1.0" encoding="utf-8"?>
<a:theme xmlns:a="http://schemas.openxmlformats.org/drawingml/2006/main" name="NetAcad-4F_PPT-WHT_060408">
  <a:themeElements>
    <a:clrScheme name="Oct_2006_Cisco White Template 1">
      <a:dk1>
        <a:srgbClr val="000000"/>
      </a:dk1>
      <a:lt1>
        <a:srgbClr val="FFFFFF"/>
      </a:lt1>
      <a:dk2>
        <a:srgbClr val="0183B7"/>
      </a:dk2>
      <a:lt2>
        <a:srgbClr val="000000"/>
      </a:lt2>
      <a:accent1>
        <a:srgbClr val="0183B7"/>
      </a:accent1>
      <a:accent2>
        <a:srgbClr val="B21A1A"/>
      </a:accent2>
      <a:accent3>
        <a:srgbClr val="FFFFFF"/>
      </a:accent3>
      <a:accent4>
        <a:srgbClr val="000000"/>
      </a:accent4>
      <a:accent5>
        <a:srgbClr val="AAC1D8"/>
      </a:accent5>
      <a:accent6>
        <a:srgbClr val="A11616"/>
      </a:accent6>
      <a:hlink>
        <a:srgbClr val="83A2CF"/>
      </a:hlink>
      <a:folHlink>
        <a:srgbClr val="EFB525"/>
      </a:folHlink>
    </a:clrScheme>
    <a:fontScheme name="Oct_2006_Cisco White 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2124" tIns="41061" rIns="82124" bIns="41061" numCol="1" anchor="ctr" anchorCtr="0" compatLnSpc="1">
        <a:prstTxWarp prst="textNoShape">
          <a:avLst/>
        </a:prstTxWarp>
        <a:spAutoFit/>
      </a:bodyPr>
      <a:lstStyle>
        <a:defPPr marL="0" marR="0" indent="0" algn="ctr" defTabSz="814388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2124" tIns="41061" rIns="82124" bIns="41061" numCol="1" anchor="ctr" anchorCtr="0" compatLnSpc="1">
        <a:prstTxWarp prst="textNoShape">
          <a:avLst/>
        </a:prstTxWarp>
        <a:spAutoFit/>
      </a:bodyPr>
      <a:lstStyle>
        <a:defPPr marL="0" marR="0" indent="0" algn="ctr" defTabSz="814388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ct_2006_Cisco White Template 1">
        <a:dk1>
          <a:srgbClr val="000000"/>
        </a:dk1>
        <a:lt1>
          <a:srgbClr val="FFFFFF"/>
        </a:lt1>
        <a:dk2>
          <a:srgbClr val="0183B7"/>
        </a:dk2>
        <a:lt2>
          <a:srgbClr val="000000"/>
        </a:lt2>
        <a:accent1>
          <a:srgbClr val="0183B7"/>
        </a:accent1>
        <a:accent2>
          <a:srgbClr val="B21A1A"/>
        </a:accent2>
        <a:accent3>
          <a:srgbClr val="FFFFFF"/>
        </a:accent3>
        <a:accent4>
          <a:srgbClr val="000000"/>
        </a:accent4>
        <a:accent5>
          <a:srgbClr val="AAC1D8"/>
        </a:accent5>
        <a:accent6>
          <a:srgbClr val="A11616"/>
        </a:accent6>
        <a:hlink>
          <a:srgbClr val="83A2CF"/>
        </a:hlink>
        <a:folHlink>
          <a:srgbClr val="EFB52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Instructor_Supplemental_Material_Template.pptx" id="{3198E07C-115F-418B-A9A8-BF9053302A35}" vid="{C5585B68-2BDF-41F6-9912-6E7821961829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Instructor_Supplemental_Material_Template</Template>
  <TotalTime>19048</TotalTime>
  <Pages>28</Pages>
  <Words>1658</Words>
  <Application>Microsoft Office PowerPoint</Application>
  <PresentationFormat>On-screen Show (4:3)</PresentationFormat>
  <Paragraphs>353</Paragraphs>
  <Slides>38</Slides>
  <Notes>37</Notes>
  <HiddenSlides>8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38</vt:i4>
      </vt:variant>
    </vt:vector>
  </HeadingPairs>
  <TitlesOfParts>
    <vt:vector size="45" baseType="lpstr">
      <vt:lpstr>ＭＳ Ｐゴシック</vt:lpstr>
      <vt:lpstr>Arial</vt:lpstr>
      <vt:lpstr>calibri</vt:lpstr>
      <vt:lpstr>Courier New</vt:lpstr>
      <vt:lpstr>Wingdings</vt:lpstr>
      <vt:lpstr>PPT-TMPLT-WHT_C</vt:lpstr>
      <vt:lpstr>NetAcad-4F_PPT-WHT_060408</vt:lpstr>
      <vt:lpstr>Instructor Materials Chapter 3: Branch Connections</vt:lpstr>
      <vt:lpstr>Instructor Materials – Chapter 3 Planning Guide</vt:lpstr>
      <vt:lpstr>PowerPoint Presentation</vt:lpstr>
      <vt:lpstr>Chapter 3: Activities</vt:lpstr>
      <vt:lpstr>Chapter 3: Activities Continued</vt:lpstr>
      <vt:lpstr>Chapter 3: Assessment</vt:lpstr>
      <vt:lpstr>Chapter 3: Best Practices</vt:lpstr>
      <vt:lpstr>Chapter 3: Additional Help</vt:lpstr>
      <vt:lpstr>PowerPoint Presentation</vt:lpstr>
      <vt:lpstr>Chapter 3: Branch Connections</vt:lpstr>
      <vt:lpstr>Chapter 3- Sections &amp; Objectives</vt:lpstr>
      <vt:lpstr>3.1 Remote Access Connections</vt:lpstr>
      <vt:lpstr>Remote Access Connections Broadband Connections</vt:lpstr>
      <vt:lpstr>Remote Access Connections Broadband Connections</vt:lpstr>
      <vt:lpstr>Remote Access Connections Broadband Connections</vt:lpstr>
      <vt:lpstr>Remote Access Connections Select a Broadband Connection</vt:lpstr>
      <vt:lpstr>3.2 Varieties of Spanning Tree Protocols</vt:lpstr>
      <vt:lpstr>PPPoE PPPoE Overview</vt:lpstr>
      <vt:lpstr>PPPoE Implement PPPoE</vt:lpstr>
      <vt:lpstr>PPPoE Implement PPPoE</vt:lpstr>
      <vt:lpstr>3.3 VPNs</vt:lpstr>
      <vt:lpstr>VPNs Fundamentals of VPNs</vt:lpstr>
      <vt:lpstr>VPNs Types of VPNs</vt:lpstr>
      <vt:lpstr>3.4 GRE</vt:lpstr>
      <vt:lpstr>GRE GRE Overview</vt:lpstr>
      <vt:lpstr>GRE Implement GRE</vt:lpstr>
      <vt:lpstr>GRE Implement GRE</vt:lpstr>
      <vt:lpstr>3.5 eBGP</vt:lpstr>
      <vt:lpstr>eBGP BGP Overview</vt:lpstr>
      <vt:lpstr>eBGP BGP Design Considerations</vt:lpstr>
      <vt:lpstr>eBGP BGP Design Considerations</vt:lpstr>
      <vt:lpstr>eBGP BGP Branch Configuration</vt:lpstr>
      <vt:lpstr>eBGP BGP Branch Configuration</vt:lpstr>
      <vt:lpstr>3.6 Chapter Summary</vt:lpstr>
      <vt:lpstr>Chapter Summary Summary</vt:lpstr>
      <vt:lpstr>Chapter Summary Summary Continued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Instructor Materials Chapter X: Chapter Title</dc:title>
  <dc:creator>Suk-yi Pennock</dc:creator>
  <cp:lastModifiedBy>Allan Johnson</cp:lastModifiedBy>
  <cp:revision>475</cp:revision>
  <cp:lastPrinted>1999-01-27T00:54:54Z</cp:lastPrinted>
  <dcterms:created xsi:type="dcterms:W3CDTF">2016-09-09T13:31:30Z</dcterms:created>
  <dcterms:modified xsi:type="dcterms:W3CDTF">2016-12-06T15:45:02Z</dcterms:modified>
</cp:coreProperties>
</file>