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33"/>
  </p:notesMasterIdLst>
  <p:handoutMasterIdLst>
    <p:handoutMasterId r:id="rId34"/>
  </p:handoutMasterIdLst>
  <p:sldIdLst>
    <p:sldId id="812" r:id="rId3"/>
    <p:sldId id="903" r:id="rId4"/>
    <p:sldId id="871" r:id="rId5"/>
    <p:sldId id="952" r:id="rId6"/>
    <p:sldId id="873" r:id="rId7"/>
    <p:sldId id="939" r:id="rId8"/>
    <p:sldId id="875" r:id="rId9"/>
    <p:sldId id="877" r:id="rId10"/>
    <p:sldId id="500" r:id="rId11"/>
    <p:sldId id="786" r:id="rId12"/>
    <p:sldId id="791" r:id="rId13"/>
    <p:sldId id="906" r:id="rId14"/>
    <p:sldId id="967" r:id="rId15"/>
    <p:sldId id="991" r:id="rId16"/>
    <p:sldId id="910" r:id="rId17"/>
    <p:sldId id="923" r:id="rId18"/>
    <p:sldId id="968" r:id="rId19"/>
    <p:sldId id="982" r:id="rId20"/>
    <p:sldId id="983" r:id="rId21"/>
    <p:sldId id="927" r:id="rId22"/>
    <p:sldId id="979" r:id="rId23"/>
    <p:sldId id="980" r:id="rId24"/>
    <p:sldId id="1006" r:id="rId25"/>
    <p:sldId id="981" r:id="rId26"/>
    <p:sldId id="985" r:id="rId27"/>
    <p:sldId id="971" r:id="rId28"/>
    <p:sldId id="978" r:id="rId29"/>
    <p:sldId id="943" r:id="rId30"/>
    <p:sldId id="884" r:id="rId31"/>
    <p:sldId id="885" r:id="rId32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  <p:cmAuthor id="2" name="Valentino, Justin" initials="J" lastIdx="44" clrIdx="2">
    <p:extLst>
      <p:ext uri="{19B8F6BF-5375-455C-9EA6-DF929625EA0E}">
        <p15:presenceInfo xmlns:p15="http://schemas.microsoft.com/office/powerpoint/2012/main" userId="Valentino, Justin" providerId="None"/>
      </p:ext>
    </p:extLst>
  </p:cmAuthor>
  <p:cmAuthor id="3" name="john" initials="j" lastIdx="2" clrIdx="3"/>
  <p:cmAuthor id="4" name="john pickard" initials="jp" lastIdx="14" clrIdx="4">
    <p:extLst>
      <p:ext uri="{19B8F6BF-5375-455C-9EA6-DF929625EA0E}">
        <p15:presenceInfo xmlns:p15="http://schemas.microsoft.com/office/powerpoint/2012/main" userId="a4acccd9dacfad6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D3D1"/>
    <a:srgbClr val="EFF8F7"/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8" autoAdjust="0"/>
    <p:restoredTop sz="84009" autoAdjust="0"/>
  </p:normalViewPr>
  <p:slideViewPr>
    <p:cSldViewPr snapToGrid="0">
      <p:cViewPr varScale="1">
        <p:scale>
          <a:sx n="102" d="100"/>
          <a:sy n="102" d="100"/>
        </p:scale>
        <p:origin x="23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1.xml"/><Relationship Id="rId13" Type="http://schemas.openxmlformats.org/officeDocument/2006/relationships/slide" Target="slides/slide28.xml"/><Relationship Id="rId3" Type="http://schemas.openxmlformats.org/officeDocument/2006/relationships/slide" Target="slides/slide14.xml"/><Relationship Id="rId7" Type="http://schemas.openxmlformats.org/officeDocument/2006/relationships/slide" Target="slides/slide19.xml"/><Relationship Id="rId12" Type="http://schemas.openxmlformats.org/officeDocument/2006/relationships/slide" Target="slides/slide25.xml"/><Relationship Id="rId2" Type="http://schemas.openxmlformats.org/officeDocument/2006/relationships/slide" Target="slides/slide13.xml"/><Relationship Id="rId1" Type="http://schemas.openxmlformats.org/officeDocument/2006/relationships/slide" Target="slides/slide12.xml"/><Relationship Id="rId6" Type="http://schemas.openxmlformats.org/officeDocument/2006/relationships/slide" Target="slides/slide18.xml"/><Relationship Id="rId11" Type="http://schemas.openxmlformats.org/officeDocument/2006/relationships/slide" Target="slides/slide24.xml"/><Relationship Id="rId5" Type="http://schemas.openxmlformats.org/officeDocument/2006/relationships/slide" Target="slides/slide17.xml"/><Relationship Id="rId10" Type="http://schemas.openxmlformats.org/officeDocument/2006/relationships/slide" Target="slides/slide23.xml"/><Relationship Id="rId4" Type="http://schemas.openxmlformats.org/officeDocument/2006/relationships/slide" Target="slides/slide16.xml"/><Relationship Id="rId9" Type="http://schemas.openxmlformats.org/officeDocument/2006/relationships/slide" Target="slides/slide2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</a:t>
            </a:r>
            <a:r>
              <a:rPr lang="en-US" b="0" baseline="0" dirty="0"/>
              <a:t> Networks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</a:t>
            </a:r>
            <a:r>
              <a:rPr lang="en-US" sz="1300" b="0" baseline="0" dirty="0"/>
              <a:t> 5: Network and Security Monitoring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10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5:</a:t>
            </a:r>
            <a:r>
              <a:rPr lang="en-US" sz="1200" b="0" baseline="0" dirty="0"/>
              <a:t> </a:t>
            </a:r>
            <a:r>
              <a:rPr lang="en-US" sz="1200" dirty="0">
                <a:latin typeface="Arial" charset="0"/>
              </a:rPr>
              <a:t>Network Security and Monitoring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12713" marR="0" lvl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5.1 - LAN Security</a:t>
            </a:r>
          </a:p>
          <a:p>
            <a:pPr marL="112713" marR="0" lvl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</a:rPr>
              <a:t>5.1.1 – LAN Security Attacks</a:t>
            </a:r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12713" marR="0" lvl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LAN Security</a:t>
            </a:r>
            <a:endParaRPr lang="en-US" sz="1200" dirty="0"/>
          </a:p>
          <a:p>
            <a:pPr marL="112713" marR="0" lvl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5.1.2 – LAN Security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23019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12713" marR="0" lvl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LAN Security</a:t>
            </a:r>
            <a:endParaRPr lang="en-US" sz="1200" dirty="0"/>
          </a:p>
          <a:p>
            <a:pPr marL="112713" marR="0" lvl="0" indent="-112713" algn="l" defTabSz="1020763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5.1.2 – LAN Security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17256070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5:</a:t>
            </a:r>
            <a:r>
              <a:rPr lang="en-US" sz="1200" b="0" baseline="0" dirty="0"/>
              <a:t> </a:t>
            </a:r>
            <a:r>
              <a:rPr lang="en-US" sz="1200" dirty="0">
                <a:latin typeface="Arial" charset="0"/>
              </a:rPr>
              <a:t>Network Security and Monitoring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46149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5.2 – SNMP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5.2.1 SNMP Operation</a:t>
            </a:r>
          </a:p>
        </p:txBody>
      </p:sp>
    </p:spTree>
    <p:extLst>
      <p:ext uri="{BB962C8B-B14F-4D97-AF65-F5344CB8AC3E}">
        <p14:creationId xmlns:p14="http://schemas.microsoft.com/office/powerpoint/2010/main" val="33882386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5.2 –</a:t>
            </a:r>
            <a:r>
              <a:rPr lang="en-US" sz="1200" baseline="0" dirty="0"/>
              <a:t> SNMP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aseline="0" dirty="0"/>
              <a:t>5.2.1 – SNMP Operation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45155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5.2 – SNMP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– Configuring SNMP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2359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5.2 – SNMP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– Configuring SNMP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121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400" b="0" dirty="0"/>
              <a:t>Chapter 5:</a:t>
            </a:r>
            <a:r>
              <a:rPr lang="en-US" sz="1400" b="0" baseline="0" dirty="0"/>
              <a:t> </a:t>
            </a:r>
            <a:r>
              <a:rPr lang="en-US" sz="1400" dirty="0">
                <a:latin typeface="Arial" charset="0"/>
              </a:rPr>
              <a:t>Network Security and Monitoring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29559720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5.3 Cisco</a:t>
            </a:r>
            <a:r>
              <a:rPr lang="en-US" sz="1200" baseline="0" dirty="0"/>
              <a:t> Switch Port Analyzer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baseline="0" dirty="0"/>
              <a:t>5.3.1 SPAN Overview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9085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5.3 – Switch Port</a:t>
            </a:r>
            <a:r>
              <a:rPr lang="en-US" sz="1200" baseline="0" dirty="0"/>
              <a:t> Analyzer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5.3.1 – SPAN Overview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6185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5.3 – Switch Port</a:t>
            </a:r>
            <a:r>
              <a:rPr lang="en-US" sz="1200" baseline="0" dirty="0"/>
              <a:t> Analyzer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5.3.1 – SPAN Overview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8909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5.3 – Cisco Switch</a:t>
            </a:r>
            <a:r>
              <a:rPr lang="en-US" sz="1200" baseline="0" dirty="0"/>
              <a:t> Port Analyzer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5.3.2 – SPAN Configuration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6994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dirty="0"/>
              <a:t>5.3 – Cisco Switch Port Analyzer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5.3.3 – SPAN as a Troubleshooting Tool</a:t>
            </a:r>
          </a:p>
        </p:txBody>
      </p:sp>
    </p:spTree>
    <p:extLst>
      <p:ext uri="{BB962C8B-B14F-4D97-AF65-F5344CB8AC3E}">
        <p14:creationId xmlns:p14="http://schemas.microsoft.com/office/powerpoint/2010/main" val="23736825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400" b="0" dirty="0"/>
              <a:t>Chapter 5:</a:t>
            </a:r>
            <a:r>
              <a:rPr lang="en-US" sz="1400" b="0" baseline="0" dirty="0"/>
              <a:t> </a:t>
            </a:r>
            <a:r>
              <a:rPr lang="en-US" sz="1400" dirty="0">
                <a:latin typeface="Arial" charset="0"/>
              </a:rPr>
              <a:t>Network Security and Monitoring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15186485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5.4</a:t>
            </a:r>
            <a:r>
              <a:rPr lang="en-US" baseline="0" dirty="0"/>
              <a:t> - Chapter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E0E46-7F05-B940-8356-5580BE265E4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893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2.4 – Chapter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297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Course Planning Guide</a:t>
            </a:r>
          </a:p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5: Network and Security Monitoring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092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7527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9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5:</a:t>
            </a:r>
            <a:r>
              <a:rPr lang="en-US" sz="1200" b="0" baseline="0" dirty="0"/>
              <a:t> </a:t>
            </a:r>
            <a:r>
              <a:rPr lang="en-US" sz="1200" dirty="0">
                <a:latin typeface="Arial" charset="0"/>
              </a:rPr>
              <a:t>Network Security and Monitoring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xStyles>
    <p:titleStyle>
      <a:lvl1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ocwiki.cisco.com/wiki/Internetworking_Technology_Handboo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netacad.ne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Instructor Materials</a:t>
            </a:r>
            <a:br>
              <a:rPr lang="en-US" sz="2400" dirty="0">
                <a:latin typeface="Arial" charset="0"/>
              </a:rPr>
            </a:br>
            <a:r>
              <a:rPr lang="en-US" sz="2400" dirty="0">
                <a:latin typeface="Arial" charset="0"/>
              </a:rPr>
              <a:t>Chapter 5: Network Security and Monitoring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33912"/>
            <a:ext cx="4103688" cy="1061813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Connecting Networks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5 -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5.1 LAN Security</a:t>
            </a:r>
          </a:p>
          <a:p>
            <a:pPr lvl="1"/>
            <a:r>
              <a:rPr lang="en-US" dirty="0"/>
              <a:t>Explain how to mitigate common LAN security.</a:t>
            </a:r>
          </a:p>
          <a:p>
            <a:r>
              <a:rPr lang="en-CA" dirty="0"/>
              <a:t>5.2 SNMP</a:t>
            </a:r>
            <a:endParaRPr lang="en-US" dirty="0"/>
          </a:p>
          <a:p>
            <a:pPr lvl="1"/>
            <a:r>
              <a:rPr lang="en-US" dirty="0"/>
              <a:t>Configure SNMP to monitor network operations in a small to medium-sized business network.</a:t>
            </a:r>
          </a:p>
          <a:p>
            <a:r>
              <a:rPr lang="en-US" dirty="0"/>
              <a:t>5.3 Cisco Switch Port Analyzer (SPAN)</a:t>
            </a:r>
          </a:p>
          <a:p>
            <a:pPr lvl="1"/>
            <a:r>
              <a:rPr lang="en-US" dirty="0"/>
              <a:t>Troubleshoot a network problem using SPAN.</a:t>
            </a:r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r>
              <a:rPr lang="en-US" sz="2400" dirty="0"/>
              <a:t>5.1 LAN Security</a:t>
            </a: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LAN Security</a:t>
            </a:r>
            <a:br>
              <a:rPr lang="en-US" dirty="0"/>
            </a:br>
            <a:r>
              <a:rPr lang="en-US" dirty="0"/>
              <a:t>LAN Security Attacks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228776"/>
            <a:ext cx="8733677" cy="5309676"/>
          </a:xfrm>
        </p:spPr>
        <p:txBody>
          <a:bodyPr>
            <a:normAutofit/>
          </a:bodyPr>
          <a:lstStyle/>
          <a:p>
            <a:r>
              <a:rPr lang="en-US" dirty="0"/>
              <a:t>Common attacks against the Layer 2 LAN infrastructure include:</a:t>
            </a:r>
          </a:p>
          <a:p>
            <a:pPr lvl="1"/>
            <a:r>
              <a:rPr lang="en-US" dirty="0"/>
              <a:t>CDP Reconnaissance Attacks</a:t>
            </a:r>
          </a:p>
          <a:p>
            <a:pPr lvl="1"/>
            <a:r>
              <a:rPr lang="en-US" dirty="0"/>
              <a:t>Telnet Attacks</a:t>
            </a:r>
          </a:p>
          <a:p>
            <a:pPr lvl="1"/>
            <a:r>
              <a:rPr lang="en-US" dirty="0"/>
              <a:t>MAC Address Table Flooding Attacks</a:t>
            </a:r>
          </a:p>
          <a:p>
            <a:pPr lvl="1"/>
            <a:r>
              <a:rPr lang="en-US" dirty="0"/>
              <a:t>VLAN Attacks</a:t>
            </a:r>
          </a:p>
          <a:p>
            <a:pPr lvl="1"/>
            <a:r>
              <a:rPr lang="en-US" dirty="0"/>
              <a:t>DHCP Attacks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9958124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228776"/>
            <a:ext cx="8733677" cy="3992448"/>
          </a:xfrm>
        </p:spPr>
        <p:txBody>
          <a:bodyPr>
            <a:normAutofit/>
          </a:bodyPr>
          <a:lstStyle/>
          <a:p>
            <a:r>
              <a:rPr lang="en-US" dirty="0"/>
              <a:t>This topic covers several Layer 2 security solutions:</a:t>
            </a:r>
          </a:p>
          <a:p>
            <a:pPr lvl="1"/>
            <a:r>
              <a:rPr lang="en-US" dirty="0"/>
              <a:t>Mitigating MAC address table flooding attacks using port security</a:t>
            </a:r>
          </a:p>
          <a:p>
            <a:pPr lvl="1"/>
            <a:r>
              <a:rPr lang="en-US" dirty="0"/>
              <a:t>Mitigating VLAN attacks</a:t>
            </a:r>
          </a:p>
          <a:p>
            <a:pPr lvl="1"/>
            <a:r>
              <a:rPr lang="en-US" dirty="0"/>
              <a:t>Mitigating DHCP attacks using DHCP snooping</a:t>
            </a:r>
          </a:p>
          <a:p>
            <a:pPr lvl="1"/>
            <a:r>
              <a:rPr lang="en-US" dirty="0"/>
              <a:t>Securing administrative access using AAA </a:t>
            </a:r>
          </a:p>
          <a:p>
            <a:pPr lvl="1"/>
            <a:r>
              <a:rPr lang="en-US" dirty="0"/>
              <a:t>Securing device access using 802.1X port authentication</a:t>
            </a:r>
            <a:endParaRPr lang="en-US" dirty="0">
              <a:effectLst/>
            </a:endParaRP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LAN Security</a:t>
            </a:r>
            <a:br>
              <a:rPr lang="en-US" dirty="0"/>
            </a:br>
            <a:r>
              <a:rPr lang="en-US" dirty="0"/>
              <a:t>LAN Security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1409677141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228776"/>
            <a:ext cx="8733677" cy="3992448"/>
          </a:xfrm>
        </p:spPr>
        <p:txBody>
          <a:bodyPr>
            <a:normAutofit/>
          </a:bodyPr>
          <a:lstStyle/>
          <a:p>
            <a:r>
              <a:rPr lang="en-US" dirty="0"/>
              <a:t>There are several strategies to help secure Layer 2 of a network:</a:t>
            </a:r>
          </a:p>
          <a:p>
            <a:pPr lvl="1"/>
            <a:r>
              <a:rPr lang="en-US" dirty="0"/>
              <a:t>Always use secure variants of these protocols such as SSH, SCP, SSL, SNMPv3, and SFTP.</a:t>
            </a:r>
          </a:p>
          <a:p>
            <a:pPr lvl="1"/>
            <a:r>
              <a:rPr lang="en-US" dirty="0"/>
              <a:t>Always use strong passwords and change them often.</a:t>
            </a:r>
          </a:p>
          <a:p>
            <a:pPr lvl="1"/>
            <a:r>
              <a:rPr lang="en-US" dirty="0"/>
              <a:t>Enable CDP on select ports only.</a:t>
            </a:r>
          </a:p>
          <a:p>
            <a:pPr lvl="1"/>
            <a:r>
              <a:rPr lang="en-US" dirty="0"/>
              <a:t>Secure Telnet access.</a:t>
            </a:r>
          </a:p>
          <a:p>
            <a:pPr lvl="1"/>
            <a:r>
              <a:rPr lang="en-US" dirty="0"/>
              <a:t>Use a dedicated management VLAN where nothing but management traffic resides.</a:t>
            </a:r>
          </a:p>
          <a:p>
            <a:pPr lvl="1"/>
            <a:r>
              <a:rPr lang="en-US" dirty="0"/>
              <a:t>Use ACLs to filter unwanted access.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/>
              <a:t>LAN Security</a:t>
            </a:r>
            <a:br>
              <a:rPr lang="en-US" dirty="0"/>
            </a:br>
            <a:r>
              <a:rPr lang="en-US" dirty="0"/>
              <a:t>LAN Security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214189212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5.2 SNMP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333176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772157" cy="755982"/>
          </a:xfrm>
        </p:spPr>
        <p:txBody>
          <a:bodyPr/>
          <a:lstStyle/>
          <a:p>
            <a:r>
              <a:rPr lang="en-US" sz="1800" dirty="0"/>
              <a:t>SNMP</a:t>
            </a:r>
            <a:br>
              <a:rPr lang="en-US" sz="1800" dirty="0"/>
            </a:br>
            <a:r>
              <a:rPr lang="en-US" dirty="0" err="1"/>
              <a:t>SNMP</a:t>
            </a:r>
            <a:r>
              <a:rPr lang="en-US" dirty="0"/>
              <a:t> Operation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9" y="1344431"/>
            <a:ext cx="4301931" cy="5180194"/>
          </a:xfrm>
        </p:spPr>
        <p:txBody>
          <a:bodyPr/>
          <a:lstStyle/>
          <a:p>
            <a:r>
              <a:rPr lang="en-US" dirty="0"/>
              <a:t>SNMP allows administrators to manage and monitor devices on an IP network.</a:t>
            </a:r>
          </a:p>
          <a:p>
            <a:r>
              <a:rPr lang="en-US" dirty="0"/>
              <a:t>SNMP Elements</a:t>
            </a:r>
          </a:p>
          <a:p>
            <a:pPr lvl="1"/>
            <a:r>
              <a:rPr lang="en-US" dirty="0"/>
              <a:t>SNMP Manager</a:t>
            </a:r>
          </a:p>
          <a:p>
            <a:pPr lvl="1"/>
            <a:r>
              <a:rPr lang="en-US" dirty="0"/>
              <a:t>SNMP Agent</a:t>
            </a:r>
          </a:p>
          <a:p>
            <a:pPr lvl="1"/>
            <a:r>
              <a:rPr lang="en-US" dirty="0"/>
              <a:t>MIB</a:t>
            </a:r>
          </a:p>
          <a:p>
            <a:r>
              <a:rPr lang="en-US" dirty="0"/>
              <a:t>SNMP Operation</a:t>
            </a:r>
          </a:p>
          <a:p>
            <a:pPr lvl="1"/>
            <a:r>
              <a:rPr lang="en-US" dirty="0"/>
              <a:t>Trap</a:t>
            </a:r>
          </a:p>
          <a:p>
            <a:pPr lvl="1"/>
            <a:r>
              <a:rPr lang="en-US" dirty="0"/>
              <a:t>Get</a:t>
            </a:r>
          </a:p>
          <a:p>
            <a:pPr lvl="1"/>
            <a:r>
              <a:rPr lang="en-US" dirty="0"/>
              <a:t>Set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946" y="1344431"/>
            <a:ext cx="4281711" cy="33623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55344014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772157" cy="755982"/>
          </a:xfrm>
        </p:spPr>
        <p:txBody>
          <a:bodyPr/>
          <a:lstStyle/>
          <a:p>
            <a:r>
              <a:rPr lang="en-US" sz="1800" dirty="0"/>
              <a:t>SNMP</a:t>
            </a:r>
            <a:br>
              <a:rPr lang="en-US" sz="1800" dirty="0"/>
            </a:br>
            <a:r>
              <a:rPr lang="en-US" dirty="0" err="1"/>
              <a:t>SNMP</a:t>
            </a:r>
            <a:r>
              <a:rPr lang="en-US" dirty="0"/>
              <a:t> Operation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344430"/>
            <a:ext cx="8540747" cy="5140345"/>
          </a:xfrm>
        </p:spPr>
        <p:txBody>
          <a:bodyPr/>
          <a:lstStyle/>
          <a:p>
            <a:r>
              <a:rPr lang="en-US" dirty="0"/>
              <a:t>SNMP Security Model and Levels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33438" y="1876425"/>
            <a:ext cx="6093018" cy="4269006"/>
            <a:chOff x="1120966" y="1878231"/>
            <a:chExt cx="6686550" cy="48006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0966" y="1878231"/>
              <a:ext cx="6686550" cy="4800600"/>
            </a:xfrm>
            <a:prstGeom prst="rect">
              <a:avLst/>
            </a:prstGeom>
            <a:ln w="19050">
              <a:solidFill>
                <a:srgbClr val="97D3D1"/>
              </a:solidFill>
            </a:ln>
          </p:spPr>
        </p:pic>
        <p:sp>
          <p:nvSpPr>
            <p:cNvPr id="4" name="Rectangle 3"/>
            <p:cNvSpPr/>
            <p:nvPr/>
          </p:nvSpPr>
          <p:spPr bwMode="auto">
            <a:xfrm>
              <a:off x="6977186" y="6455014"/>
              <a:ext cx="778066" cy="194056"/>
            </a:xfrm>
            <a:prstGeom prst="rect">
              <a:avLst/>
            </a:prstGeom>
            <a:solidFill>
              <a:srgbClr val="EFF8F7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814388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3767016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772157" cy="755982"/>
          </a:xfrm>
        </p:spPr>
        <p:txBody>
          <a:bodyPr/>
          <a:lstStyle/>
          <a:p>
            <a:r>
              <a:rPr lang="en-US" sz="1800" dirty="0"/>
              <a:t>SNMP</a:t>
            </a:r>
            <a:br>
              <a:rPr lang="en-US" sz="1800" dirty="0"/>
            </a:br>
            <a:r>
              <a:rPr lang="en-US" dirty="0"/>
              <a:t>Configuring SNMP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344430"/>
            <a:ext cx="4187631" cy="5140345"/>
          </a:xfrm>
        </p:spPr>
        <p:txBody>
          <a:bodyPr/>
          <a:lstStyle/>
          <a:p>
            <a:r>
              <a:rPr lang="en-US" dirty="0"/>
              <a:t>Configuration steps</a:t>
            </a:r>
          </a:p>
          <a:p>
            <a:pPr lvl="1"/>
            <a:r>
              <a:rPr lang="en-US" dirty="0"/>
              <a:t>Configure community string</a:t>
            </a:r>
          </a:p>
          <a:p>
            <a:pPr lvl="1"/>
            <a:r>
              <a:rPr lang="en-US" dirty="0"/>
              <a:t>Document location of device</a:t>
            </a:r>
          </a:p>
          <a:p>
            <a:pPr lvl="1"/>
            <a:r>
              <a:rPr lang="en-US" dirty="0"/>
              <a:t>Document system contact</a:t>
            </a:r>
          </a:p>
          <a:p>
            <a:pPr lvl="1"/>
            <a:r>
              <a:rPr lang="en-US" dirty="0"/>
              <a:t>Restrict SNMP Access</a:t>
            </a:r>
          </a:p>
          <a:p>
            <a:pPr lvl="1"/>
            <a:r>
              <a:rPr lang="en-US" dirty="0"/>
              <a:t>Specify recipient of SNMP Traps</a:t>
            </a:r>
          </a:p>
          <a:p>
            <a:pPr lvl="1"/>
            <a:r>
              <a:rPr lang="en-US" dirty="0"/>
              <a:t>Enable traps on SNMP agent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943" y="1344430"/>
            <a:ext cx="4408547" cy="32956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5375001"/>
      </p:ext>
    </p:extLst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772157" cy="755982"/>
          </a:xfrm>
        </p:spPr>
        <p:txBody>
          <a:bodyPr/>
          <a:lstStyle/>
          <a:p>
            <a:r>
              <a:rPr lang="en-US" sz="1800" dirty="0"/>
              <a:t>SNMP</a:t>
            </a:r>
            <a:br>
              <a:rPr lang="en-US" sz="1800" dirty="0"/>
            </a:br>
            <a:r>
              <a:rPr lang="en-US" dirty="0"/>
              <a:t>Configuring SNMP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344430"/>
            <a:ext cx="8772157" cy="1979795"/>
          </a:xfrm>
        </p:spPr>
        <p:txBody>
          <a:bodyPr/>
          <a:lstStyle/>
          <a:p>
            <a:r>
              <a:rPr lang="en-US" dirty="0"/>
              <a:t>Securing SNMPv3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933" y="2229552"/>
            <a:ext cx="7058025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279989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0851" y="353959"/>
            <a:ext cx="8145462" cy="973395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Materials – Chapter 5 Planning Guide</a:t>
            </a:r>
            <a:endParaRPr lang="en-US" dirty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50851" y="1327354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000" dirty="0"/>
              <a:t>Instructor Planning Guide</a:t>
            </a:r>
            <a:endParaRPr lang="en-CA" sz="2000" dirty="0"/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Information to help you become familiar with the chapter</a:t>
            </a:r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Teaching aids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CA" sz="2000" dirty="0"/>
              <a:t>Instructor Class Presentation</a:t>
            </a:r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Optional slides that you can use in the classroom</a:t>
            </a:r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Begins on slide # 9</a:t>
            </a:r>
          </a:p>
          <a:p>
            <a:pPr marL="0" indent="0">
              <a:buNone/>
            </a:pPr>
            <a:r>
              <a:rPr lang="en-CA" sz="2000" dirty="0"/>
              <a:t>Note: Remove the Planning Guide from this presentation before sharing with anyone.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5836" y="2263775"/>
            <a:ext cx="4358524" cy="1481138"/>
          </a:xfrm>
        </p:spPr>
        <p:txBody>
          <a:bodyPr/>
          <a:lstStyle/>
          <a:p>
            <a:pPr eaLnBrk="1" hangingPunct="1"/>
            <a:r>
              <a:rPr lang="en-US" sz="2400" dirty="0"/>
              <a:t>5.3 Cisco Switch Port Analyzer (SPAN)</a:t>
            </a:r>
          </a:p>
        </p:txBody>
      </p:sp>
    </p:spTree>
    <p:extLst>
      <p:ext uri="{BB962C8B-B14F-4D97-AF65-F5344CB8AC3E}">
        <p14:creationId xmlns:p14="http://schemas.microsoft.com/office/powerpoint/2010/main" val="3633761877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772157" cy="755982"/>
          </a:xfrm>
        </p:spPr>
        <p:txBody>
          <a:bodyPr/>
          <a:lstStyle/>
          <a:p>
            <a:r>
              <a:rPr lang="en-US" sz="1800" dirty="0"/>
              <a:t>Cisco Switch Port Analyzer</a:t>
            </a:r>
            <a:br>
              <a:rPr lang="en-US" sz="1800" dirty="0"/>
            </a:br>
            <a:r>
              <a:rPr lang="en-US" dirty="0"/>
              <a:t>SPAN Overview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344431"/>
            <a:ext cx="8540747" cy="2598920"/>
          </a:xfrm>
        </p:spPr>
        <p:txBody>
          <a:bodyPr/>
          <a:lstStyle/>
          <a:p>
            <a:r>
              <a:rPr lang="en-US" dirty="0"/>
              <a:t>Port mirroring</a:t>
            </a:r>
          </a:p>
          <a:p>
            <a:pPr lvl="1"/>
            <a:r>
              <a:rPr lang="en-US" dirty="0"/>
              <a:t>The port mirroring feature allows a switch to copy and send Ethernet frames from specific ports to the destination port connected to a packet analyzer. The original frame is still forwarded in the usual manner.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121" y="3869065"/>
            <a:ext cx="5581650" cy="229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75459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772157" cy="755982"/>
          </a:xfrm>
        </p:spPr>
        <p:txBody>
          <a:bodyPr/>
          <a:lstStyle/>
          <a:p>
            <a:r>
              <a:rPr lang="en-US" sz="1800" dirty="0"/>
              <a:t>Cisco Switch Port Analyzer</a:t>
            </a:r>
            <a:br>
              <a:rPr lang="en-US" sz="1800" dirty="0"/>
            </a:br>
            <a:r>
              <a:rPr lang="en-US" dirty="0"/>
              <a:t>SPAN Overview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344430"/>
            <a:ext cx="8540747" cy="5246870"/>
          </a:xfrm>
        </p:spPr>
        <p:txBody>
          <a:bodyPr/>
          <a:lstStyle/>
          <a:p>
            <a:r>
              <a:rPr lang="en-US" dirty="0"/>
              <a:t>SPAN terminology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66" y="1765681"/>
            <a:ext cx="7296150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7999" y="3848023"/>
            <a:ext cx="5191125" cy="274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001318"/>
      </p:ext>
    </p:extLst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772157" cy="755982"/>
          </a:xfrm>
        </p:spPr>
        <p:txBody>
          <a:bodyPr/>
          <a:lstStyle/>
          <a:p>
            <a:r>
              <a:rPr lang="en-US" sz="1800" dirty="0"/>
              <a:t>Cisco Switch Port Analyzer</a:t>
            </a:r>
            <a:br>
              <a:rPr lang="en-US" sz="1800" dirty="0"/>
            </a:br>
            <a:r>
              <a:rPr lang="en-US" dirty="0"/>
              <a:t>SPAN Overview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344430"/>
            <a:ext cx="8540747" cy="5246870"/>
          </a:xfrm>
        </p:spPr>
        <p:txBody>
          <a:bodyPr/>
          <a:lstStyle/>
          <a:p>
            <a:r>
              <a:rPr lang="en-US" dirty="0"/>
              <a:t>RSPAN terminology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45" y="1887859"/>
            <a:ext cx="7277100" cy="1885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8849" y="3967865"/>
            <a:ext cx="4667893" cy="248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199663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772157" cy="755982"/>
          </a:xfrm>
        </p:spPr>
        <p:txBody>
          <a:bodyPr/>
          <a:lstStyle/>
          <a:p>
            <a:r>
              <a:rPr lang="en-US" sz="1800" dirty="0"/>
              <a:t>Cisco Switch Port Analyzer</a:t>
            </a:r>
            <a:br>
              <a:rPr lang="en-US" sz="1800" dirty="0"/>
            </a:br>
            <a:r>
              <a:rPr lang="en-US" dirty="0"/>
              <a:t>SPAN Configuration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344431"/>
            <a:ext cx="8540747" cy="760594"/>
          </a:xfrm>
        </p:spPr>
        <p:txBody>
          <a:bodyPr/>
          <a:lstStyle/>
          <a:p>
            <a:r>
              <a:rPr lang="en-US" dirty="0"/>
              <a:t>Use</a:t>
            </a:r>
            <a:r>
              <a:rPr lang="en-US" b="1" dirty="0"/>
              <a:t> monitor session </a:t>
            </a:r>
            <a:r>
              <a:rPr lang="en-US" dirty="0"/>
              <a:t>global configuration command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803" y="4124325"/>
            <a:ext cx="6238875" cy="121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62" y="2105025"/>
            <a:ext cx="7267575" cy="895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62" y="3095625"/>
            <a:ext cx="7248525" cy="895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1002" y="5343525"/>
            <a:ext cx="585787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739598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94392"/>
            <a:ext cx="8772157" cy="755982"/>
          </a:xfrm>
        </p:spPr>
        <p:txBody>
          <a:bodyPr/>
          <a:lstStyle/>
          <a:p>
            <a:r>
              <a:rPr lang="en-US" sz="1800" dirty="0"/>
              <a:t>Cisco Switch Port Analyzer</a:t>
            </a:r>
            <a:br>
              <a:rPr lang="en-US" sz="1800" dirty="0"/>
            </a:br>
            <a:r>
              <a:rPr lang="en-US" dirty="0"/>
              <a:t>SPAN as a Troubleshooting Tool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344430"/>
            <a:ext cx="4797231" cy="5140345"/>
          </a:xfrm>
        </p:spPr>
        <p:txBody>
          <a:bodyPr/>
          <a:lstStyle/>
          <a:p>
            <a:r>
              <a:rPr lang="en-US" dirty="0"/>
              <a:t>SPAN allows administrators to troubleshoot network issues</a:t>
            </a:r>
          </a:p>
          <a:p>
            <a:r>
              <a:rPr lang="en-US" dirty="0"/>
              <a:t>Administrator can use SPAN to duplicate and redirect traffic to a packet analyzer</a:t>
            </a:r>
          </a:p>
          <a:p>
            <a:r>
              <a:rPr lang="en-US" dirty="0"/>
              <a:t>Administrator can analyze traffic from all devices to troubleshoot sub-optimal operation of network applications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6063" y="1344430"/>
            <a:ext cx="3509962" cy="330201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69438836"/>
      </p:ext>
    </p:extLst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5836" y="2263775"/>
            <a:ext cx="4358524" cy="1481138"/>
          </a:xfrm>
        </p:spPr>
        <p:txBody>
          <a:bodyPr/>
          <a:lstStyle/>
          <a:p>
            <a:pPr eaLnBrk="1" hangingPunct="1"/>
            <a:r>
              <a:rPr lang="en-US" sz="2400" dirty="0"/>
              <a:t>5.4 Chapter Summary</a:t>
            </a:r>
          </a:p>
        </p:txBody>
      </p:sp>
    </p:spTree>
    <p:extLst>
      <p:ext uri="{BB962C8B-B14F-4D97-AF65-F5344CB8AC3E}">
        <p14:creationId xmlns:p14="http://schemas.microsoft.com/office/powerpoint/2010/main" val="1761900250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Chapter Summary</a:t>
            </a:r>
            <a:br>
              <a:rPr lang="en-US" dirty="0"/>
            </a:br>
            <a:r>
              <a:rPr lang="en-US" dirty="0" err="1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Layer 2, a number of vulnerabilities exist that require specialized mitigation techniques:</a:t>
            </a:r>
          </a:p>
          <a:p>
            <a:pPr lvl="1"/>
            <a:r>
              <a:rPr lang="en-US" dirty="0"/>
              <a:t>MAC address table flooding attacks are addressed with port security.</a:t>
            </a:r>
          </a:p>
          <a:p>
            <a:pPr lvl="1"/>
            <a:r>
              <a:rPr lang="en-US" dirty="0"/>
              <a:t>VLAN attacks are controlled by disabling DTP and following basic guidelines for configuring trunk ports.</a:t>
            </a:r>
          </a:p>
          <a:p>
            <a:pPr lvl="1"/>
            <a:r>
              <a:rPr lang="en-US" dirty="0"/>
              <a:t>DHCP attacks are addressed with DHCP snooping.</a:t>
            </a:r>
          </a:p>
          <a:p>
            <a:r>
              <a:rPr lang="en-US" dirty="0"/>
              <a:t>The SNMP protocol has three elements: the Manager, the Agent, and the MIB. The SNMP manager resides on the NMS, while the Agent and the MIB are on the client devices.</a:t>
            </a:r>
          </a:p>
          <a:p>
            <a:pPr lvl="1"/>
            <a:r>
              <a:rPr lang="en-US" dirty="0"/>
              <a:t>The SNMP Manager can poll the client devices for information, or it can use a TRAP message that tells a client to report immediately if the client reaches a particular threshold. SNMP can also be used to change the configuration of a device.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29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34098" y="1232592"/>
            <a:ext cx="8600517" cy="546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Summary Continued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93868" y="1175656"/>
            <a:ext cx="8540747" cy="5346441"/>
          </a:xfrm>
        </p:spPr>
        <p:txBody>
          <a:bodyPr/>
          <a:lstStyle/>
          <a:p>
            <a:r>
              <a:rPr lang="en-US" sz="1800" dirty="0"/>
              <a:t>SNMPv3 is the recommended version because it provides security. </a:t>
            </a:r>
          </a:p>
          <a:p>
            <a:r>
              <a:rPr lang="en-US" sz="1800" dirty="0"/>
              <a:t>SNMP is a comprehensive and powerful remote management tool. Nearly every item available in a </a:t>
            </a:r>
            <a:r>
              <a:rPr lang="en-US" sz="1800" b="1" dirty="0"/>
              <a:t>show</a:t>
            </a:r>
            <a:r>
              <a:rPr lang="en-US" sz="1800" dirty="0"/>
              <a:t> command is available through SNMP.</a:t>
            </a:r>
          </a:p>
          <a:p>
            <a:r>
              <a:rPr lang="en-US" sz="1800" dirty="0"/>
              <a:t>Switched Port Analyzer (SPAN) is used to mirror the traffic going to and/or coming from the host. It is commonly implemented to support traffic analyzers or IPS devices.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21293592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Connecting Networks</a:t>
            </a:r>
          </a:p>
          <a:p>
            <a:pPr algn="l" defTabSz="814388"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Planning </a:t>
            </a:r>
            <a:r>
              <a:rPr lang="en-US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Guide</a:t>
            </a:r>
          </a:p>
          <a:p>
            <a:pPr algn="l" defTabSz="814388">
              <a:defRPr/>
            </a:pPr>
            <a:r>
              <a:rPr lang="en-US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Chapter 5: Network Security and Monitoring</a:t>
            </a: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7150" y="35258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5: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7150" y="1190783"/>
            <a:ext cx="7940675" cy="4605454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792288"/>
              </p:ext>
            </p:extLst>
          </p:nvPr>
        </p:nvGraphicFramePr>
        <p:xfrm>
          <a:off x="497150" y="1629215"/>
          <a:ext cx="8308522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9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419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6297">
                  <a:extLst>
                    <a:ext uri="{9D8B030D-6E8A-4147-A177-3AD203B41FA5}">
                      <a16:colId xmlns:a16="http://schemas.microsoft.com/office/drawing/2014/main" val="11486776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Page 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Activity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Activity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Optional?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5.0.1.2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Class Activity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Network Maintenance Development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Optional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5.1.1.7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Activity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Identify Common Security Attacks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66845317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5.1.2.7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Activity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Identify the Security Best Practice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9719776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5.2.1.8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Activity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Identify Characteristics of 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SNMP Versions</a:t>
                      </a:r>
                      <a:endParaRPr lang="en-US" sz="140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52919442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5.2.1.9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Lab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Research Network Monitoring Software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Optional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80771427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5.2.2.2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Syntax Checker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Configuring and Verifying</a:t>
                      </a:r>
                      <a:r>
                        <a:rPr lang="en-US" sz="140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SNMPv2</a:t>
                      </a:r>
                      <a:endParaRPr lang="en-US" sz="140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423525313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5.2.2.5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Syntax Checker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Configuring</a:t>
                      </a:r>
                      <a:r>
                        <a:rPr lang="en-US" sz="140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and Verifying SNMPv3</a:t>
                      </a:r>
                      <a:endParaRPr lang="en-US" sz="140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261669332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5.2.2.6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Lab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Configuring SNMP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420325734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5.3.1.5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Activity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Identify SPAN Terminology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331388812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5.3.2.2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Syntax Checker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Verify</a:t>
                      </a:r>
                      <a:r>
                        <a:rPr lang="en-US" sz="140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Local 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SPAN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405211431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5.3.2.3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Lab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Implement Local SPAN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126853886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5.3.3.2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Lab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Troubleshoot LAN Traffic Using SPAN</a:t>
                      </a:r>
                    </a:p>
                  </a:txBody>
                  <a:tcPr marL="28575" marR="28575" marT="0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Recommended</a:t>
                      </a:r>
                    </a:p>
                  </a:txBody>
                  <a:tcPr marL="28575" marR="28575" marT="0" marB="0"/>
                </a:tc>
                <a:extLst>
                  <a:ext uri="{0D108BD9-81ED-4DB2-BD59-A6C34878D82A}">
                    <a16:rowId xmlns:a16="http://schemas.microsoft.com/office/drawing/2014/main" val="1656583196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4756" y="6292805"/>
            <a:ext cx="814546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800" dirty="0"/>
              <a:t>The password used in the Packet Tracer activities in this chapter is: PT_ccna5</a:t>
            </a:r>
            <a:endParaRPr lang="en-US" sz="1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2012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43719" y="334297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5: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43719" y="12890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/>
              <a:t>Students should complete Chapter 5, “Assessment” after completing Chapter 5.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Quizzes, labs, Packet Tracers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Chapter 5: Best Practices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9063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/>
              <a:t>Prior to teaching Chapter 5, the instructor should:</a:t>
            </a:r>
          </a:p>
          <a:p>
            <a:pPr marL="411163" indent="-29210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Complete Chapter 5 Assessment.</a:t>
            </a:r>
          </a:p>
          <a:p>
            <a:pPr marL="411163" indent="-29210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dirty="0"/>
              <a:t>Ensure all activities are completed. This is a very important concept and hands-on time is vital.</a:t>
            </a:r>
          </a:p>
          <a:p>
            <a:pPr marL="411163" indent="-29210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dirty="0"/>
              <a:t>Provide the students many network security and network monitoring activities.</a:t>
            </a:r>
          </a:p>
          <a:p>
            <a:pPr marL="411163" indent="-29210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dirty="0"/>
              <a:t>Encourage students to login with their cisco.com login and download </a:t>
            </a:r>
            <a:r>
              <a:rPr lang="en-US" dirty="0">
                <a:hlinkClick r:id="rId3"/>
              </a:rPr>
              <a:t>http://docwiki.cisco.com/wiki/Internetworking_Technology_Handbook</a:t>
            </a:r>
            <a:endParaRPr lang="en-US" dirty="0"/>
          </a:p>
          <a:p>
            <a:pPr marL="631825" lvl="1" indent="-29210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Review the Security Technologies and the Network Management chapters.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2093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88489" y="349347"/>
            <a:ext cx="8145462" cy="842815"/>
          </a:xfrm>
        </p:spPr>
        <p:txBody>
          <a:bodyPr/>
          <a:lstStyle/>
          <a:p>
            <a:pPr eaLnBrk="1" hangingPunct="1"/>
            <a:r>
              <a:rPr lang="en-US" dirty="0"/>
              <a:t>Chapter 5: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88489" y="1406013"/>
            <a:ext cx="7940675" cy="373902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 </a:t>
            </a:r>
            <a:r>
              <a:rPr lang="en-US" sz="2000" dirty="0">
                <a:hlinkClick r:id="rId3"/>
              </a:rPr>
              <a:t>community.netacad.net</a:t>
            </a:r>
            <a:r>
              <a:rPr lang="en-US" sz="2000" dirty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49" y="2263775"/>
            <a:ext cx="4021859" cy="14811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Chapter 5: Network Security and Monitoring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Connecting Networks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nstructor_Supplemental_Material_Template.pptx" id="{3198E07C-115F-418B-A9A8-BF9053302A35}" vid="{198B02FE-59AF-4313-B2FA-B9A3F3C1E378}"/>
    </a:ext>
  </a:ext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nstructor_Supplemental_Material_Template.pptx" id="{3198E07C-115F-418B-A9A8-BF9053302A35}" vid="{C5585B68-2BDF-41F6-9912-6E782196182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Instructor_Supplemental_Material_Template</Template>
  <TotalTime>10087</TotalTime>
  <Pages>28</Pages>
  <Words>1198</Words>
  <Application>Microsoft Office PowerPoint</Application>
  <PresentationFormat>On-screen Show (4:3)</PresentationFormat>
  <Paragraphs>244</Paragraphs>
  <Slides>30</Slides>
  <Notes>29</Notes>
  <HiddenSlides>6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ＭＳ Ｐゴシック</vt:lpstr>
      <vt:lpstr>Arial</vt:lpstr>
      <vt:lpstr>calibri</vt:lpstr>
      <vt:lpstr>calibri</vt:lpstr>
      <vt:lpstr>Courier New</vt:lpstr>
      <vt:lpstr>Wingdings</vt:lpstr>
      <vt:lpstr>PPT-TMPLT-WHT_C</vt:lpstr>
      <vt:lpstr>NetAcad-4F_PPT-WHT_060408</vt:lpstr>
      <vt:lpstr>Instructor Materials Chapter 5: Network Security and Monitoring</vt:lpstr>
      <vt:lpstr>Instructor Materials – Chapter 5 Planning Guide</vt:lpstr>
      <vt:lpstr>PowerPoint Presentation</vt:lpstr>
      <vt:lpstr>Chapter 5: Activities</vt:lpstr>
      <vt:lpstr>Chapter 5: Assessment</vt:lpstr>
      <vt:lpstr>Chapter 5: Best Practices</vt:lpstr>
      <vt:lpstr>Chapter 5: Additional Help</vt:lpstr>
      <vt:lpstr>PowerPoint Presentation</vt:lpstr>
      <vt:lpstr>Chapter 5: Network Security and Monitoring</vt:lpstr>
      <vt:lpstr>Chapter 5 - Sections &amp; Objectives</vt:lpstr>
      <vt:lpstr>5.1 LAN Security</vt:lpstr>
      <vt:lpstr>LAN Security LAN Security Attacks</vt:lpstr>
      <vt:lpstr>LAN Security LAN Security Best Practices</vt:lpstr>
      <vt:lpstr>LAN Security LAN Security Best Practices</vt:lpstr>
      <vt:lpstr>5.2 SNMP</vt:lpstr>
      <vt:lpstr>SNMP SNMP Operation</vt:lpstr>
      <vt:lpstr>SNMP SNMP Operation</vt:lpstr>
      <vt:lpstr>SNMP Configuring SNMP</vt:lpstr>
      <vt:lpstr>SNMP Configuring SNMP</vt:lpstr>
      <vt:lpstr>5.3 Cisco Switch Port Analyzer (SPAN)</vt:lpstr>
      <vt:lpstr>Cisco Switch Port Analyzer SPAN Overview</vt:lpstr>
      <vt:lpstr>Cisco Switch Port Analyzer SPAN Overview</vt:lpstr>
      <vt:lpstr>Cisco Switch Port Analyzer SPAN Overview</vt:lpstr>
      <vt:lpstr>Cisco Switch Port Analyzer SPAN Configuration</vt:lpstr>
      <vt:lpstr>Cisco Switch Port Analyzer SPAN as a Troubleshooting Tool</vt:lpstr>
      <vt:lpstr>5.4 Chapter Summary</vt:lpstr>
      <vt:lpstr>Chapter Summary Summary</vt:lpstr>
      <vt:lpstr>Summary Continued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Instructor Materials Chapter X: Chapter Title</dc:title>
  <dc:creator>Suk-yi Pennock</dc:creator>
  <cp:lastModifiedBy>Allan Johnson</cp:lastModifiedBy>
  <cp:revision>317</cp:revision>
  <cp:lastPrinted>1999-01-27T00:54:54Z</cp:lastPrinted>
  <dcterms:created xsi:type="dcterms:W3CDTF">2016-09-09T13:31:30Z</dcterms:created>
  <dcterms:modified xsi:type="dcterms:W3CDTF">2017-01-05T21:16:18Z</dcterms:modified>
</cp:coreProperties>
</file>