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0"/>
  </p:notesMasterIdLst>
  <p:handoutMasterIdLst>
    <p:handoutMasterId r:id="rId41"/>
  </p:handoutMasterIdLst>
  <p:sldIdLst>
    <p:sldId id="812" r:id="rId3"/>
    <p:sldId id="903" r:id="rId4"/>
    <p:sldId id="871" r:id="rId5"/>
    <p:sldId id="904" r:id="rId6"/>
    <p:sldId id="873" r:id="rId7"/>
    <p:sldId id="944" r:id="rId8"/>
    <p:sldId id="875" r:id="rId9"/>
    <p:sldId id="877" r:id="rId10"/>
    <p:sldId id="500" r:id="rId11"/>
    <p:sldId id="786" r:id="rId12"/>
    <p:sldId id="791" r:id="rId13"/>
    <p:sldId id="906" r:id="rId14"/>
    <p:sldId id="931" r:id="rId15"/>
    <p:sldId id="932" r:id="rId16"/>
    <p:sldId id="918" r:id="rId17"/>
    <p:sldId id="933" r:id="rId18"/>
    <p:sldId id="934" r:id="rId19"/>
    <p:sldId id="921" r:id="rId20"/>
    <p:sldId id="922" r:id="rId21"/>
    <p:sldId id="923" r:id="rId22"/>
    <p:sldId id="925" r:id="rId23"/>
    <p:sldId id="926" r:id="rId24"/>
    <p:sldId id="936" r:id="rId25"/>
    <p:sldId id="938" r:id="rId26"/>
    <p:sldId id="939" r:id="rId27"/>
    <p:sldId id="940" r:id="rId28"/>
    <p:sldId id="941" r:id="rId29"/>
    <p:sldId id="927" r:id="rId30"/>
    <p:sldId id="928" r:id="rId31"/>
    <p:sldId id="942" r:id="rId32"/>
    <p:sldId id="943" r:id="rId33"/>
    <p:sldId id="929" r:id="rId34"/>
    <p:sldId id="935" r:id="rId35"/>
    <p:sldId id="945" r:id="rId36"/>
    <p:sldId id="946" r:id="rId37"/>
    <p:sldId id="884" r:id="rId38"/>
    <p:sldId id="885" r:id="rId3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0" autoAdjust="0"/>
    <p:restoredTop sz="89277" autoAdjust="0"/>
  </p:normalViewPr>
  <p:slideViewPr>
    <p:cSldViewPr snapToGrid="0">
      <p:cViewPr varScale="1">
        <p:scale>
          <a:sx n="103" d="100"/>
          <a:sy n="103" d="100"/>
        </p:scale>
        <p:origin x="159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0.xml"/><Relationship Id="rId13" Type="http://schemas.openxmlformats.org/officeDocument/2006/relationships/slide" Target="slides/slide25.xml"/><Relationship Id="rId18" Type="http://schemas.openxmlformats.org/officeDocument/2006/relationships/slide" Target="slides/slide30.xml"/><Relationship Id="rId3" Type="http://schemas.openxmlformats.org/officeDocument/2006/relationships/slide" Target="slides/slide14.xml"/><Relationship Id="rId21" Type="http://schemas.openxmlformats.org/officeDocument/2006/relationships/slide" Target="slides/slide33.xml"/><Relationship Id="rId7" Type="http://schemas.openxmlformats.org/officeDocument/2006/relationships/slide" Target="slides/slide19.xml"/><Relationship Id="rId12" Type="http://schemas.openxmlformats.org/officeDocument/2006/relationships/slide" Target="slides/slide24.xml"/><Relationship Id="rId17" Type="http://schemas.openxmlformats.org/officeDocument/2006/relationships/slide" Target="slides/slide29.xml"/><Relationship Id="rId2" Type="http://schemas.openxmlformats.org/officeDocument/2006/relationships/slide" Target="slides/slide13.xml"/><Relationship Id="rId16" Type="http://schemas.openxmlformats.org/officeDocument/2006/relationships/slide" Target="slides/slide28.xml"/><Relationship Id="rId20" Type="http://schemas.openxmlformats.org/officeDocument/2006/relationships/slide" Target="slides/slide32.xml"/><Relationship Id="rId1" Type="http://schemas.openxmlformats.org/officeDocument/2006/relationships/slide" Target="slides/slide12.xml"/><Relationship Id="rId6" Type="http://schemas.openxmlformats.org/officeDocument/2006/relationships/slide" Target="slides/slide17.xml"/><Relationship Id="rId11" Type="http://schemas.openxmlformats.org/officeDocument/2006/relationships/slide" Target="slides/slide23.xml"/><Relationship Id="rId5" Type="http://schemas.openxmlformats.org/officeDocument/2006/relationships/slide" Target="slides/slide16.xml"/><Relationship Id="rId15" Type="http://schemas.openxmlformats.org/officeDocument/2006/relationships/slide" Target="slides/slide27.xml"/><Relationship Id="rId10" Type="http://schemas.openxmlformats.org/officeDocument/2006/relationships/slide" Target="slides/slide22.xml"/><Relationship Id="rId19" Type="http://schemas.openxmlformats.org/officeDocument/2006/relationships/slide" Target="slides/slide31.xml"/><Relationship Id="rId4" Type="http://schemas.openxmlformats.org/officeDocument/2006/relationships/slide" Target="slides/slide15.xml"/><Relationship Id="rId9" Type="http://schemas.openxmlformats.org/officeDocument/2006/relationships/slide" Target="slides/slide21.xml"/><Relationship Id="rId14" Type="http://schemas.openxmlformats.org/officeDocument/2006/relationships/slide" Target="slides/slide26.xml"/><Relationship Id="rId22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</a:t>
            </a:r>
            <a:r>
              <a:rPr lang="en-US" b="0" baseline="0" dirty="0"/>
              <a:t> Networks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1: WAN Concepts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1: WAN Concepts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</a:t>
            </a:r>
            <a:r>
              <a:rPr lang="en-US" baseline="0" dirty="0">
                <a:latin typeface="Arial" charset="0"/>
              </a:rPr>
              <a:t> Purpose of WANs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</a:t>
            </a:r>
            <a:r>
              <a:rPr lang="en-US" baseline="0" dirty="0">
                <a:latin typeface="Arial" charset="0"/>
              </a:rPr>
              <a:t> Purpose of WANs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61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1.1.1 –</a:t>
            </a:r>
            <a:r>
              <a:rPr lang="en-US" baseline="0" dirty="0">
                <a:latin typeface="Arial" charset="0"/>
              </a:rPr>
              <a:t> Purpose of WANs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13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1.1.2 –</a:t>
            </a:r>
            <a:r>
              <a:rPr lang="en-US" baseline="0" dirty="0">
                <a:latin typeface="Arial" charset="0"/>
              </a:rPr>
              <a:t> </a:t>
            </a:r>
            <a:r>
              <a:rPr lang="en-US" baseline="0" dirty="0" smtClean="0">
                <a:latin typeface="Arial" charset="0"/>
              </a:rPr>
              <a:t>WAN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22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1.1.2 –</a:t>
            </a:r>
            <a:r>
              <a:rPr lang="en-US" baseline="0" dirty="0">
                <a:latin typeface="Arial" charset="0"/>
              </a:rPr>
              <a:t> </a:t>
            </a:r>
            <a:r>
              <a:rPr lang="en-US" dirty="0" smtClean="0"/>
              <a:t>WAN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5612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 Technologies Overview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1.1.2 –</a:t>
            </a:r>
            <a:r>
              <a:rPr lang="en-US" baseline="0" dirty="0">
                <a:latin typeface="Arial" charset="0"/>
              </a:rPr>
              <a:t> </a:t>
            </a:r>
            <a:r>
              <a:rPr lang="en-US" dirty="0" smtClean="0"/>
              <a:t>WAN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26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1: WAN Concepts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31118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1.2.1 –</a:t>
            </a:r>
            <a:r>
              <a:rPr lang="en-US" baseline="0" dirty="0">
                <a:latin typeface="Arial" charset="0"/>
              </a:rPr>
              <a:t> WAN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38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1.2.1 –</a:t>
            </a:r>
            <a:r>
              <a:rPr lang="en-US" baseline="0" dirty="0">
                <a:latin typeface="Arial" charset="0"/>
              </a:rPr>
              <a:t> WAN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947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74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334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5675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3939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7256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5603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1.2.2 –</a:t>
            </a:r>
            <a:r>
              <a:rPr lang="en-US" baseline="0" dirty="0">
                <a:latin typeface="Arial" charset="0"/>
              </a:rPr>
              <a:t> Private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1225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0944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24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1: WAN Concepts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176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342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180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Selecting a WAN Technology</a:t>
            </a:r>
            <a:endParaRPr lang="en-US" sz="1200" kern="1200" dirty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1.2.3 –</a:t>
            </a:r>
            <a:r>
              <a:rPr lang="en-US" baseline="0" dirty="0">
                <a:latin typeface="Arial" charset="0"/>
              </a:rPr>
              <a:t> Public WAN Infrastructures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6713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1: WAN Concepts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068056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3.6 –</a:t>
            </a:r>
            <a:r>
              <a:rPr lang="en-US" baseline="0" dirty="0"/>
              <a:t> Chapter Summary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3.6.1</a:t>
            </a:r>
            <a:r>
              <a:rPr lang="en-US" baseline="0" dirty="0"/>
              <a:t> – 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575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49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9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Program</a:t>
            </a:r>
          </a:p>
          <a:p>
            <a:pPr>
              <a:buFontTx/>
              <a:buNone/>
            </a:pPr>
            <a:r>
              <a:rPr lang="en-US" b="0" dirty="0"/>
              <a:t>Connecting Networks</a:t>
            </a:r>
          </a:p>
          <a:p>
            <a:pPr>
              <a:buFontTx/>
              <a:buNone/>
            </a:pPr>
            <a:r>
              <a:rPr lang="en-US" sz="1200" b="0" dirty="0"/>
              <a:t>Chapter 1: WAN Concepts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c/dam/en/us/td/docs/solutions/CVD/Oct2016/CVD-IWANDesign-2016OCT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netacad.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1: WAN Concepts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339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1.1 WAN Technologies Overview</a:t>
            </a:r>
          </a:p>
          <a:p>
            <a:pPr lvl="1"/>
            <a:r>
              <a:rPr lang="en-US" dirty="0"/>
              <a:t>Explain WAN access technologies available to small to medium-sized business networks.</a:t>
            </a:r>
            <a:endParaRPr lang="en-CA" dirty="0"/>
          </a:p>
          <a:p>
            <a:r>
              <a:rPr lang="en-CA" dirty="0"/>
              <a:t>1.2 Selecting a WAN Technology</a:t>
            </a:r>
          </a:p>
          <a:p>
            <a:pPr lvl="1"/>
            <a:r>
              <a:rPr lang="en-US" dirty="0"/>
              <a:t>Select WAN access technologies to satisfy business requirements.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1.1 WAN Technologies Overview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Purpose of WANs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8" y="1698170"/>
            <a:ext cx="4127761" cy="43325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WANs connect LANs</a:t>
            </a:r>
          </a:p>
          <a:p>
            <a:r>
              <a:rPr lang="en-US" dirty="0"/>
              <a:t>WANs are used to connect remote sites to the enterprise network.</a:t>
            </a:r>
          </a:p>
          <a:p>
            <a:r>
              <a:rPr lang="en-US" dirty="0"/>
              <a:t>WANs connect home users to the Internet.</a:t>
            </a:r>
          </a:p>
          <a:p>
            <a:r>
              <a:rPr lang="en-US" dirty="0"/>
              <a:t>Enterprise networks are using security and privacy solutions over the Internet to connect remote sites and users.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513" y="1763486"/>
            <a:ext cx="4524467" cy="29994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Purpose of WANs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232593"/>
            <a:ext cx="6032760" cy="5222635"/>
          </a:xfrm>
        </p:spPr>
        <p:txBody>
          <a:bodyPr>
            <a:normAutofit/>
          </a:bodyPr>
          <a:lstStyle/>
          <a:p>
            <a:r>
              <a:rPr lang="en-US" dirty="0"/>
              <a:t>Common WAN topologies are:</a:t>
            </a:r>
          </a:p>
          <a:p>
            <a:pPr lvl="1"/>
            <a:r>
              <a:rPr lang="en-US" b="1" dirty="0"/>
              <a:t>Point-to-Point</a:t>
            </a:r>
            <a:r>
              <a:rPr lang="en-US" dirty="0"/>
              <a:t> – </a:t>
            </a:r>
            <a:r>
              <a:rPr lang="en-US" dirty="0" smtClean="0"/>
              <a:t>Typically </a:t>
            </a:r>
            <a:r>
              <a:rPr lang="en-US" dirty="0"/>
              <a:t>a dedicated leased-line connection such as T1/E1</a:t>
            </a:r>
          </a:p>
          <a:p>
            <a:pPr lvl="1"/>
            <a:r>
              <a:rPr lang="en-US" b="1" dirty="0"/>
              <a:t>Hub-and-Spoke</a:t>
            </a:r>
            <a:r>
              <a:rPr lang="en-US" dirty="0"/>
              <a:t> – </a:t>
            </a:r>
            <a:r>
              <a:rPr lang="en-US" dirty="0" smtClean="0"/>
              <a:t>A </a:t>
            </a:r>
            <a:r>
              <a:rPr lang="en-US" dirty="0"/>
              <a:t>single-homed, point-to-multipoint topology where a single interface on the hub router can be shared with multiple spoke routers through the use of virtual interfaces</a:t>
            </a:r>
          </a:p>
          <a:p>
            <a:pPr lvl="1"/>
            <a:r>
              <a:rPr lang="en-US" b="1" dirty="0"/>
              <a:t>Full Mesh</a:t>
            </a:r>
            <a:r>
              <a:rPr lang="en-US" dirty="0"/>
              <a:t> – Each router has a connection to every other router; requires a large number of virtual interfaces </a:t>
            </a:r>
          </a:p>
          <a:p>
            <a:pPr lvl="1"/>
            <a:r>
              <a:rPr lang="en-US" b="1" dirty="0"/>
              <a:t>Dual-homed</a:t>
            </a:r>
            <a:r>
              <a:rPr lang="en-US" dirty="0"/>
              <a:t> – Provides redundancy for a single-homed, hub-and-spoke topology by providing a second hub to connect to spoke routers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3" y="578457"/>
            <a:ext cx="2252716" cy="1174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290" y="1865921"/>
            <a:ext cx="2314563" cy="14054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08" y="3331680"/>
            <a:ext cx="2354927" cy="1829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6382" y="5248439"/>
            <a:ext cx="2452379" cy="13047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75775" y="473434"/>
            <a:ext cx="1269899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Point-to-Point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6375775" y="1811903"/>
            <a:ext cx="1438215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Hub-and-Spoke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6375775" y="3600946"/>
            <a:ext cx="960519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Full Mesh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75775" y="5098441"/>
            <a:ext cx="1189749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Dual-Homed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03530471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Purpose of WANs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232593"/>
            <a:ext cx="5839538" cy="540497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businesses grow, the topologies and WAN strategies change:</a:t>
            </a:r>
          </a:p>
          <a:p>
            <a:pPr lvl="1"/>
            <a:r>
              <a:rPr lang="en-US" b="1" dirty="0"/>
              <a:t>Small Office</a:t>
            </a:r>
            <a:r>
              <a:rPr lang="en-US" dirty="0"/>
              <a:t> – These businesses typically consist of one LAN at one location that connects to the Internet through a broadband technology.</a:t>
            </a:r>
          </a:p>
          <a:p>
            <a:pPr lvl="1"/>
            <a:r>
              <a:rPr lang="en-US" b="1" dirty="0"/>
              <a:t>Campus Network</a:t>
            </a:r>
            <a:r>
              <a:rPr lang="en-US" dirty="0"/>
              <a:t> – A small- to medium-sized business with one location and multiple LANs uses specialized equipment and technologies to connect to the Internet.</a:t>
            </a:r>
          </a:p>
          <a:p>
            <a:pPr lvl="1"/>
            <a:r>
              <a:rPr lang="en-US" b="1" dirty="0"/>
              <a:t>Branch Networks</a:t>
            </a:r>
            <a:r>
              <a:rPr lang="en-US" dirty="0"/>
              <a:t> – As the business grows, it adds more branch offices, each with its own campus network. WAN contracts to connect the remote networks are negotiated.</a:t>
            </a:r>
          </a:p>
          <a:p>
            <a:pPr lvl="1"/>
            <a:r>
              <a:rPr lang="en-US" b="1" dirty="0"/>
              <a:t>Distributed Network</a:t>
            </a:r>
            <a:r>
              <a:rPr lang="en-US" dirty="0"/>
              <a:t> – A multinational business has a network distributed across the globe. These businesses have complex WAN strategies to securely connect to regional offices, branch offices, partners, and telecommuters.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138" y="374497"/>
            <a:ext cx="2559113" cy="1979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186" y="2472456"/>
            <a:ext cx="2787017" cy="1742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506" y="4372582"/>
            <a:ext cx="2786376" cy="23521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198183" y="751730"/>
            <a:ext cx="1148008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Small Office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6112238" y="2235973"/>
            <a:ext cx="1558440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Campus Network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5977906" y="4210547"/>
            <a:ext cx="1747594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Distributed Network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0491288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Operations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232592"/>
            <a:ext cx="4827167" cy="542130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5000"/>
              </a:lnSpc>
            </a:pPr>
            <a:r>
              <a:rPr lang="en-US" sz="2800" dirty="0"/>
              <a:t>WAN operations focus primarily on the physical layer (OSI Layer 1) and the data link layer (OSI Layer 2). </a:t>
            </a:r>
          </a:p>
          <a:p>
            <a:pPr lvl="1">
              <a:lnSpc>
                <a:spcPct val="105000"/>
              </a:lnSpc>
            </a:pPr>
            <a:r>
              <a:rPr lang="en-US" sz="2700" dirty="0"/>
              <a:t>Layer 1 protocols describe how to provide electrical, mechanical, operational, and functional connections </a:t>
            </a:r>
          </a:p>
          <a:p>
            <a:pPr lvl="1">
              <a:lnSpc>
                <a:spcPct val="105000"/>
              </a:lnSpc>
            </a:pPr>
            <a:r>
              <a:rPr lang="en-US" sz="2700" dirty="0"/>
              <a:t>Layer 2 protocols define how data is encapsulated </a:t>
            </a:r>
          </a:p>
          <a:p>
            <a:pPr>
              <a:lnSpc>
                <a:spcPct val="105000"/>
              </a:lnSpc>
            </a:pPr>
            <a:r>
              <a:rPr lang="en-US" sz="3100" dirty="0"/>
              <a:t>WAN Terms include: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Customer Premises Equipment (CPE)</a:t>
            </a:r>
            <a:r>
              <a:rPr lang="en-US" sz="2700" dirty="0"/>
              <a:t> – owned by the business or leased from the service provider.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Data Communications Equipment (DCE)</a:t>
            </a:r>
            <a:r>
              <a:rPr lang="en-US" sz="2700" dirty="0"/>
              <a:t> – provides an interface to connect subscribers to a communication link on the WAN cloud.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Data Terminal Equipment (DTE)</a:t>
            </a:r>
            <a:r>
              <a:rPr lang="en-US" sz="2700" dirty="0"/>
              <a:t> – connects to the local loop through the DCE.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Demarcation Point</a:t>
            </a:r>
            <a:r>
              <a:rPr lang="en-US" sz="2700" dirty="0"/>
              <a:t> – separates customer equipment from service provider equipment and is the place where the responsibility for the connection changes from the user to the service provider.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Local Loop</a:t>
            </a:r>
            <a:r>
              <a:rPr lang="en-US" sz="2700" dirty="0"/>
              <a:t> – cable that connects the CPE to the CO of the service provider </a:t>
            </a:r>
            <a:r>
              <a:rPr lang="en-US" sz="2700" dirty="0" smtClean="0"/>
              <a:t>(last </a:t>
            </a:r>
            <a:r>
              <a:rPr lang="en-US" sz="2700" dirty="0"/>
              <a:t>mile).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Central Office (CO)</a:t>
            </a:r>
            <a:r>
              <a:rPr lang="en-US" sz="2700" dirty="0"/>
              <a:t> – local service provider facility or building that connects the CPE to the provider network.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Toll network </a:t>
            </a:r>
            <a:r>
              <a:rPr lang="en-US" sz="2700" dirty="0"/>
              <a:t>– all the cabling and equipment inside the WAN provider network.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712" y="1937969"/>
            <a:ext cx="3941082" cy="305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09845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Operations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232592"/>
            <a:ext cx="4827167" cy="542130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5000"/>
              </a:lnSpc>
            </a:pPr>
            <a:r>
              <a:rPr lang="en-US" sz="3100" dirty="0"/>
              <a:t>WAN devices include: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Dialup modem</a:t>
            </a:r>
            <a:r>
              <a:rPr lang="en-US" sz="2700" dirty="0"/>
              <a:t> – legacy WAN technology that converts digital signals into voice frequencies to be transmitted over the analog lines of the public telephone network.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Access server </a:t>
            </a:r>
            <a:r>
              <a:rPr lang="en-US" sz="2700" dirty="0"/>
              <a:t>– legacy WAN technology that coordinates dial-in and dial-out user communications. 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Broadband modem </a:t>
            </a:r>
            <a:r>
              <a:rPr lang="en-US" sz="2700" dirty="0"/>
              <a:t>– used with high-speed DSL or cable Internet service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CSU/DSU </a:t>
            </a:r>
            <a:r>
              <a:rPr lang="en-US" sz="2700" dirty="0"/>
              <a:t>– used to convert digital, leased-line signals into frames that the LAN can interpret and vice versa.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WAN switch </a:t>
            </a:r>
            <a:r>
              <a:rPr lang="en-US" sz="2700" dirty="0"/>
              <a:t>– multiport internetworking device used in service provider networks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Router</a:t>
            </a:r>
            <a:r>
              <a:rPr lang="en-US" sz="2700" dirty="0"/>
              <a:t> – provides internetworking and WAN access interface ports to connect to the service provider network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Core router/Multilayer switch </a:t>
            </a:r>
            <a:r>
              <a:rPr lang="en-US" sz="2700" dirty="0"/>
              <a:t>– resides within the backbone of the WAN, supports multiple interfaces, and forwards IP packets at full line speed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321" y="1560384"/>
            <a:ext cx="4029055" cy="315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87585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WAN Technologies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Operations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583657"/>
            <a:ext cx="4827167" cy="47028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5000"/>
              </a:lnSpc>
            </a:pPr>
            <a:r>
              <a:rPr lang="en-US" sz="3100" dirty="0"/>
              <a:t>WANs can operate as circuit-switched or packet-switched networks: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Circuit-switched Networks</a:t>
            </a:r>
            <a:r>
              <a:rPr lang="en-US" sz="2700" dirty="0"/>
              <a:t> – establish a dedicated circuit between source and destination before the users may communicate, such as making a telephone call</a:t>
            </a:r>
          </a:p>
          <a:p>
            <a:pPr lvl="1">
              <a:lnSpc>
                <a:spcPct val="105000"/>
              </a:lnSpc>
            </a:pPr>
            <a:r>
              <a:rPr lang="en-US" sz="2700" b="1" dirty="0"/>
              <a:t>Packet-Switched Networks </a:t>
            </a:r>
            <a:r>
              <a:rPr lang="en-US" sz="2700" dirty="0"/>
              <a:t>– split traffic into packets that are routed over a shared network and do not require a dedicated circuit between source and destination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845" y="1196314"/>
            <a:ext cx="3520168" cy="20938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223" y="3715015"/>
            <a:ext cx="3735084" cy="24245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64065" y="977016"/>
            <a:ext cx="1479893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Circuit-Switched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5164065" y="3428668"/>
            <a:ext cx="1519968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Packet-Switched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24118066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1.2 Selecting a WAN Technology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27759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919" y="393191"/>
            <a:ext cx="8772157" cy="838200"/>
          </a:xfrm>
        </p:spPr>
        <p:txBody>
          <a:bodyPr anchor="t"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290835" cy="63976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Two way that a business can get WAN access: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441560" cy="395128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Private WAN Infrastructure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The business negotiates for dedicated or switched WAN access with a service provider.</a:t>
            </a:r>
          </a:p>
          <a:p>
            <a:r>
              <a:rPr lang="en-US" dirty="0"/>
              <a:t>Public WAN Infrastructure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WAN access is achieved through the Internet using broadband connections. VPNs secure the connections.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2133" y="1457011"/>
            <a:ext cx="4754667" cy="393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763309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0851" y="353959"/>
            <a:ext cx="8145462" cy="97339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Materials – Chapter 1 Planning Guide</a:t>
            </a:r>
            <a:endParaRPr lang="en-US" dirty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0851" y="1327354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This PowerPoint deck is divided in two parts: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000" dirty="0"/>
              <a:t>Instructor Planning Guide</a:t>
            </a:r>
            <a:endParaRPr lang="en-CA" sz="2000" dirty="0"/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Information to help you become familiar with the chapter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Teaching aids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CA" sz="2000" dirty="0"/>
              <a:t>Instructor Class Presentation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Optional slides that you can use in the classroom</a:t>
            </a:r>
          </a:p>
          <a:p>
            <a:pPr lvl="1">
              <a:buClrTx/>
              <a:buFont typeface="Wingdings" charset="2"/>
              <a:buChar char="§"/>
            </a:pPr>
            <a:r>
              <a:rPr lang="en-CA" sz="1600" dirty="0"/>
              <a:t>Begins on slide # </a:t>
            </a:r>
            <a:r>
              <a:rPr lang="en-CA" sz="1600" dirty="0" smtClean="0"/>
              <a:t>9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/>
              <a:t>Note: Remove the Planning Guide from this presentation before sharing with anyone.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497015" cy="4252738"/>
          </a:xfrm>
        </p:spPr>
        <p:txBody>
          <a:bodyPr anchor="t"/>
          <a:lstStyle/>
          <a:p>
            <a:r>
              <a:rPr lang="en-US" b="0" dirty="0"/>
              <a:t>This topology illustrates some of these WAN access technologies.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212" y="1316334"/>
            <a:ext cx="5847482" cy="4677986"/>
          </a:xfrm>
          <a:prstGeom prst="rect">
            <a:avLst/>
          </a:prstGeom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919" y="393191"/>
            <a:ext cx="8772157" cy="838200"/>
          </a:xfrm>
        </p:spPr>
        <p:txBody>
          <a:bodyPr anchor="t"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WAN Services (cont.)</a:t>
            </a:r>
          </a:p>
        </p:txBody>
      </p:sp>
    </p:spTree>
    <p:extLst>
      <p:ext uri="{BB962C8B-B14F-4D97-AF65-F5344CB8AC3E}">
        <p14:creationId xmlns:p14="http://schemas.microsoft.com/office/powerpoint/2010/main" val="2005597170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2168" y="1743169"/>
            <a:ext cx="1797934" cy="2040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Simplicity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Quality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Availability 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29467" y="1782617"/>
            <a:ext cx="2407535" cy="159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Disadvantages: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Cost 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Limited flexibility 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177" y="3620835"/>
            <a:ext cx="6923809" cy="29523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Dialup</a:t>
            </a:r>
          </a:p>
        </p:txBody>
      </p:sp>
    </p:spTree>
    <p:extLst>
      <p:ext uri="{BB962C8B-B14F-4D97-AF65-F5344CB8AC3E}">
        <p14:creationId xmlns:p14="http://schemas.microsoft.com/office/powerpoint/2010/main" val="279942736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ISDN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017" y="1547378"/>
            <a:ext cx="4667080" cy="28222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57530"/>
            <a:ext cx="4466561" cy="13517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244" y="4668993"/>
            <a:ext cx="4611756" cy="14975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20800" y="4499428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ISDN BRI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7195" y="4514888"/>
            <a:ext cx="1669143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ISDN PRI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67077" y="1309441"/>
            <a:ext cx="229819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Sample ISDN Topology</a:t>
            </a:r>
          </a:p>
        </p:txBody>
      </p:sp>
    </p:spTree>
    <p:extLst>
      <p:ext uri="{BB962C8B-B14F-4D97-AF65-F5344CB8AC3E}">
        <p14:creationId xmlns:p14="http://schemas.microsoft.com/office/powerpoint/2010/main" val="1605731376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Frame Relay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3014" y="1996368"/>
            <a:ext cx="327660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 err="1"/>
              <a:t>PVCs</a:t>
            </a:r>
            <a:r>
              <a:rPr lang="en-US" sz="2000" dirty="0"/>
              <a:t> carry both voice and data traffic.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are uniquely identified by a data-link connection identifier (DLCI).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PVCs and DLCIs ensure bidirectional communication from one DTE device to another.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R1 uses DLCI 102 to reach R2 while R2 uses DLCI 201 to reach R1.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23" y="2067340"/>
            <a:ext cx="4621265" cy="419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90306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ATM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1181" y="1861600"/>
            <a:ext cx="794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Built on a cell-based architecture, rather than on a frame-based architecture. ATM cells are always a fixed length of 53 bytes.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225" y="2588583"/>
            <a:ext cx="5798238" cy="390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09557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Ethernet WAN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741" y="1921564"/>
            <a:ext cx="4108215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000" dirty="0"/>
              <a:t>Features and Benefits of Ethernet WAN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Reduced expenses and administration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Easy integration with existing networks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Enhanced business productivity 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Service providers now offer Ethernet WAN service using fiber-optic cabling.</a:t>
            </a:r>
          </a:p>
          <a:p>
            <a:pPr marL="236538" indent="-236538" algn="l" defTabSz="814388">
              <a:lnSpc>
                <a:spcPct val="95000"/>
              </a:lnSpc>
              <a:spcBef>
                <a:spcPts val="6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Known as Metropolitan Ethernet (</a:t>
            </a:r>
            <a:r>
              <a:rPr lang="en-US" sz="2000" dirty="0" err="1"/>
              <a:t>MetroE</a:t>
            </a:r>
            <a:r>
              <a:rPr lang="en-US" sz="2000" dirty="0"/>
              <a:t>), Ethernet over MPLS (</a:t>
            </a:r>
            <a:r>
              <a:rPr lang="en-US" sz="2000" dirty="0" err="1"/>
              <a:t>EoMPLS</a:t>
            </a:r>
            <a:r>
              <a:rPr lang="en-US" sz="2000" dirty="0"/>
              <a:t>), and Virtual Private LAN Service (VPLS).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377" y="1359586"/>
            <a:ext cx="4544336" cy="37955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07659" y="5385178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</a:pPr>
            <a:r>
              <a:rPr lang="en-US" sz="2000" b="1" dirty="0"/>
              <a:t>Note</a:t>
            </a:r>
            <a:r>
              <a:rPr lang="en-US" sz="2000" dirty="0"/>
              <a:t>: Commonly used to replace the traditional Frame Relay and ATM WAN links.</a:t>
            </a:r>
          </a:p>
        </p:txBody>
      </p:sp>
    </p:spTree>
    <p:extLst>
      <p:ext uri="{BB962C8B-B14F-4D97-AF65-F5344CB8AC3E}">
        <p14:creationId xmlns:p14="http://schemas.microsoft.com/office/powerpoint/2010/main" val="3649225849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MPLS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791" y="1819028"/>
            <a:ext cx="8759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Multiprotocol Label Switching (MPLS) is a multiprotocol high-performance WAN technology that directs data from one router to the next, based on short path labels rather than IP network addresses.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15" y="2853590"/>
            <a:ext cx="6657143" cy="3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38753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Private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VSAT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909" y="1994499"/>
            <a:ext cx="29146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Very small aperture terminal (VSAT) -  a solution that creates a private WAN using satellite communications.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571" y="1599248"/>
            <a:ext cx="5342857" cy="4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096255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Public WAN Infrastructures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DSL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529" y="2048941"/>
            <a:ext cx="311426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Always-on connection technology that uses existing twisted-pair telephone lines to transport high-bandwidth data, and provides IP services to subscribers.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A DSL modem converts an Ethernet signal from the user device to a DSL signal, which is transmitted to the central office.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70" y="1968244"/>
            <a:ext cx="5413103" cy="39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34672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Public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Cable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9550" y="1761582"/>
            <a:ext cx="264795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Network access is available from some cable television networks. 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dirty="0"/>
              <a:t>Cable modems provide an always-on connection and a simple installation.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288" y="1782934"/>
            <a:ext cx="5215976" cy="39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27815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Connecting Network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1: WAN Concepts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Public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Wireless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155" y="1790861"/>
            <a:ext cx="37937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New developments in broadband wireless technology: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Municipal Wi-Fi</a:t>
            </a:r>
            <a:r>
              <a:rPr lang="en-US" sz="2000" dirty="0"/>
              <a:t> – Many cities have begun setting up municipal wireless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WiMAX</a:t>
            </a:r>
            <a:r>
              <a:rPr lang="en-US" sz="2000" dirty="0"/>
              <a:t> – Worldwide Interoperability for Microwave Access (WiMAX) is a new technology that is just beginning to come into use.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Satellite Internet</a:t>
            </a:r>
            <a:r>
              <a:rPr lang="en-US" sz="2000" dirty="0"/>
              <a:t> </a:t>
            </a:r>
            <a:r>
              <a:rPr lang="en-US" sz="2000" dirty="0" smtClean="0"/>
              <a:t>- </a:t>
            </a:r>
            <a:r>
              <a:rPr lang="en-US" sz="2000" dirty="0"/>
              <a:t>Typically used by rural users where cable and DSL are not available.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566" y="2265680"/>
            <a:ext cx="5010399" cy="348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61869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Public WAN Infrastructures (Cont.)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918" y="1406769"/>
            <a:ext cx="26728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/>
              <a:t>3G/4G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7845" y="1836330"/>
            <a:ext cx="762476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Common cellular industry terms include: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 err="1"/>
              <a:t>3G</a:t>
            </a:r>
            <a:r>
              <a:rPr lang="en-US" sz="2000" b="1" dirty="0"/>
              <a:t>/4G Wireless</a:t>
            </a:r>
            <a:r>
              <a:rPr lang="en-US" sz="2000" dirty="0"/>
              <a:t> – Abbreviation for 3rd generation and 4th generation cellular access. These technologies support wireless Internet access.</a:t>
            </a:r>
          </a:p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pitchFamily="2" charset="2"/>
              <a:buChar char="§"/>
            </a:pPr>
            <a:r>
              <a:rPr lang="en-US" sz="2000" b="1" dirty="0"/>
              <a:t>Long-Term Evolution (LTE) </a:t>
            </a:r>
            <a:r>
              <a:rPr lang="en-US" sz="2000" dirty="0"/>
              <a:t>– A newer and faster technology, considered to be part of the 4th generation (4G) technology.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616" y="4009775"/>
            <a:ext cx="6695238" cy="2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04279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Public WAN Infrastructures (Cont.) 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93869" y="1232591"/>
            <a:ext cx="4762444" cy="5027531"/>
          </a:xfrm>
        </p:spPr>
        <p:txBody>
          <a:bodyPr>
            <a:normAutofit/>
          </a:bodyPr>
          <a:lstStyle/>
          <a:p>
            <a:r>
              <a:rPr lang="en-US" dirty="0"/>
              <a:t>Public WANs rely on VPNs for securing data between private networks as it crosses a public network, such as the Internet. </a:t>
            </a:r>
          </a:p>
          <a:p>
            <a:r>
              <a:rPr lang="en-US" dirty="0"/>
              <a:t>Benefits:</a:t>
            </a:r>
          </a:p>
          <a:p>
            <a:pPr lvl="1"/>
            <a:r>
              <a:rPr lang="en-US" sz="1800" dirty="0"/>
              <a:t>Cost savings </a:t>
            </a:r>
          </a:p>
          <a:p>
            <a:pPr lvl="1"/>
            <a:r>
              <a:rPr lang="en-US" sz="1800" dirty="0"/>
              <a:t>Security </a:t>
            </a:r>
          </a:p>
          <a:p>
            <a:pPr lvl="1"/>
            <a:r>
              <a:rPr lang="en-US" sz="1800" dirty="0"/>
              <a:t>Scalability </a:t>
            </a:r>
          </a:p>
          <a:p>
            <a:pPr lvl="1"/>
            <a:r>
              <a:rPr lang="en-US" sz="1800" dirty="0"/>
              <a:t>Compatibility with broadband technology </a:t>
            </a:r>
            <a:endParaRPr lang="en-US" sz="2400" dirty="0"/>
          </a:p>
          <a:p>
            <a:r>
              <a:rPr lang="en-US" dirty="0"/>
              <a:t>Two types of VPN:</a:t>
            </a:r>
          </a:p>
          <a:p>
            <a:pPr lvl="1"/>
            <a:r>
              <a:rPr lang="en-US" sz="1800" dirty="0"/>
              <a:t>Site-to-site VPNs </a:t>
            </a:r>
          </a:p>
          <a:p>
            <a:pPr lvl="1"/>
            <a:r>
              <a:rPr lang="en-US" sz="1800" dirty="0"/>
              <a:t>Remote-access VPNs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778" y="1236496"/>
            <a:ext cx="3398260" cy="2805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817" y="4171889"/>
            <a:ext cx="3587634" cy="23516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89920" y="1295069"/>
            <a:ext cx="1269899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Site-to-Site</a:t>
            </a:r>
          </a:p>
        </p:txBody>
      </p:sp>
      <p:sp>
        <p:nvSpPr>
          <p:cNvPr id="8" name="Rectangle 7"/>
          <p:cNvSpPr/>
          <p:nvPr/>
        </p:nvSpPr>
        <p:spPr>
          <a:xfrm>
            <a:off x="6083167" y="4051521"/>
            <a:ext cx="1721946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Remote-Access</a:t>
            </a:r>
          </a:p>
        </p:txBody>
      </p:sp>
    </p:spTree>
    <p:extLst>
      <p:ext uri="{BB962C8B-B14F-4D97-AF65-F5344CB8AC3E}">
        <p14:creationId xmlns:p14="http://schemas.microsoft.com/office/powerpoint/2010/main" val="4121985757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Selecting a WAN Technology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Selecting WAN Services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13109" y="1217955"/>
            <a:ext cx="8327990" cy="540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Answer the following questions when choosing a WAN Connection: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907" y="2452316"/>
            <a:ext cx="4626685" cy="307427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683964" y="3395543"/>
            <a:ext cx="4460036" cy="1479224"/>
            <a:chOff x="4683964" y="3666848"/>
            <a:chExt cx="4460036" cy="14792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3964" y="4109776"/>
              <a:ext cx="4460036" cy="103629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52870" y="3666848"/>
              <a:ext cx="2836955" cy="543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9243310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1.3 Summary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15867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296899" y="1112781"/>
            <a:ext cx="8600517" cy="538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WAN access standards operate at Layers 1 and 2 of the OSI model.</a:t>
            </a:r>
          </a:p>
          <a:p>
            <a:r>
              <a:rPr lang="en-US" sz="2000" dirty="0"/>
              <a:t>Permanent, dedicated point-to-point connections are provided by using leased lines. </a:t>
            </a:r>
          </a:p>
          <a:p>
            <a:r>
              <a:rPr lang="en-US" sz="2000" dirty="0"/>
              <a:t>Private WAN connections include:</a:t>
            </a:r>
          </a:p>
          <a:p>
            <a:pPr lvl="1"/>
            <a:r>
              <a:rPr lang="en-US" sz="1600" dirty="0"/>
              <a:t>Dialup</a:t>
            </a:r>
          </a:p>
          <a:p>
            <a:pPr lvl="1"/>
            <a:r>
              <a:rPr lang="en-US" sz="1600" dirty="0"/>
              <a:t>ISDN</a:t>
            </a:r>
          </a:p>
          <a:p>
            <a:pPr lvl="1"/>
            <a:r>
              <a:rPr lang="en-US" sz="1600" dirty="0"/>
              <a:t>Frame Relay</a:t>
            </a:r>
          </a:p>
          <a:p>
            <a:pPr lvl="1"/>
            <a:r>
              <a:rPr lang="en-US" sz="1600" dirty="0"/>
              <a:t>ATM</a:t>
            </a:r>
          </a:p>
          <a:p>
            <a:pPr lvl="1"/>
            <a:r>
              <a:rPr lang="en-US" sz="1600" dirty="0"/>
              <a:t>Metro Ethernet</a:t>
            </a:r>
          </a:p>
          <a:p>
            <a:pPr lvl="1"/>
            <a:r>
              <a:rPr lang="en-US" sz="1600" dirty="0"/>
              <a:t>MPLS</a:t>
            </a:r>
          </a:p>
          <a:p>
            <a:pPr lvl="1"/>
            <a:r>
              <a:rPr lang="en-US" sz="1600" dirty="0"/>
              <a:t>VSAT</a:t>
            </a:r>
          </a:p>
          <a:p>
            <a:r>
              <a:rPr lang="en-US" sz="2000" dirty="0"/>
              <a:t>Security over public infrastructure connections can be provided by using remote-access or site-to-site Virtual Private Networks (VPNs).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Chapter Summary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Summary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0" y="2298859"/>
            <a:ext cx="4572000" cy="16650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6538" indent="-236538" algn="l" defTabSz="814388">
              <a:lnSpc>
                <a:spcPct val="95000"/>
              </a:lnSpc>
              <a:spcBef>
                <a:spcPct val="50000"/>
              </a:spcBef>
              <a:buClr>
                <a:srgbClr val="708CA1"/>
              </a:buClr>
              <a:buFont typeface="Wingdings" charset="0"/>
              <a:buChar char="§"/>
            </a:pPr>
            <a:r>
              <a:rPr lang="en-US" sz="2000" dirty="0">
                <a:latin typeface="+mn-lt"/>
              </a:rPr>
              <a:t>Public WAN connections include:</a:t>
            </a:r>
          </a:p>
          <a:p>
            <a:pPr marL="574675" lvl="1" indent="-117475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</a:pPr>
            <a:r>
              <a:rPr lang="en-US" sz="1600" dirty="0">
                <a:latin typeface="+mn-lt"/>
              </a:rPr>
              <a:t>DSL</a:t>
            </a:r>
          </a:p>
          <a:p>
            <a:pPr marL="574675" lvl="1" indent="-117475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</a:pPr>
            <a:r>
              <a:rPr lang="en-US" sz="1600" dirty="0">
                <a:latin typeface="+mn-lt"/>
              </a:rPr>
              <a:t>Cable</a:t>
            </a:r>
          </a:p>
          <a:p>
            <a:pPr marL="574675" lvl="1" indent="-117475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</a:pPr>
            <a:r>
              <a:rPr lang="en-US" sz="1600" dirty="0">
                <a:latin typeface="+mn-lt"/>
              </a:rPr>
              <a:t>Wireless</a:t>
            </a:r>
          </a:p>
          <a:p>
            <a:pPr marL="574675" lvl="1" indent="-117475" algn="l" defTabSz="814388">
              <a:lnSpc>
                <a:spcPct val="95000"/>
              </a:lnSpc>
              <a:spcBef>
                <a:spcPct val="35000"/>
              </a:spcBef>
              <a:buClr>
                <a:srgbClr val="708CA1"/>
              </a:buClr>
            </a:pPr>
            <a:r>
              <a:rPr lang="en-US" sz="1600" dirty="0">
                <a:latin typeface="+mn-lt"/>
              </a:rPr>
              <a:t>Cellular</a:t>
            </a:r>
          </a:p>
        </p:txBody>
      </p:sp>
    </p:spTree>
    <p:extLst>
      <p:ext uri="{BB962C8B-B14F-4D97-AF65-F5344CB8AC3E}">
        <p14:creationId xmlns:p14="http://schemas.microsoft.com/office/powerpoint/2010/main" val="1621329105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7150" y="352583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1: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7150" y="1190783"/>
            <a:ext cx="7940675" cy="4605454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216133"/>
              </p:ext>
            </p:extLst>
          </p:nvPr>
        </p:nvGraphicFramePr>
        <p:xfrm>
          <a:off x="497150" y="1749286"/>
          <a:ext cx="8145462" cy="3117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4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455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225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Page #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 Name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1.0.1.2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Branching 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1.1.2.6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Identify WAN Terminology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1.2.1.3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Classify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WAN Access Options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95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1.2.2.9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Identify Private WAN Infrastructure Terminology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1.2.3.6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Identify Public WAN Infrastructure Terminology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1.2.4.3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Researching WAN Technologies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25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1.3.1.1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WAN Device Modules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43719" y="334297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/>
              <a:t>Chapter 1: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43719" y="12890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/>
              <a:t>Students should complete Chapter 1, “Assessment” after completing Chapter 1.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/>
              <a:t>Quizzes, labs, Packet Tracers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1: Best Practices</a:t>
            </a:r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ts val="1200"/>
              </a:spcBef>
              <a:buNone/>
            </a:pPr>
            <a:r>
              <a:rPr lang="en-US" sz="2000" dirty="0"/>
              <a:t>The instructor should:</a:t>
            </a:r>
          </a:p>
          <a:p>
            <a:pPr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/>
              <a:t>Make this chapter as hands-on as possible.</a:t>
            </a:r>
          </a:p>
          <a:p>
            <a:pPr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/>
              <a:t>Encourage students to do the chapter activities and labs.</a:t>
            </a:r>
          </a:p>
          <a:p>
            <a:pPr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/>
              <a:t>Explain to students the WAN technologies and connection types used in their school.</a:t>
            </a:r>
          </a:p>
          <a:p>
            <a:pPr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/>
              <a:t>Ask students to differentiate between the WAN technologies and connection types used in their home and used on their mobile devices.</a:t>
            </a:r>
          </a:p>
          <a:p>
            <a:pPr eaLnBrk="1" hangingPunct="1">
              <a:lnSpc>
                <a:spcPct val="85000"/>
              </a:lnSpc>
              <a:spcBef>
                <a:spcPts val="1200"/>
              </a:spcBef>
            </a:pPr>
            <a:r>
              <a:rPr lang="en-US" sz="2000" dirty="0"/>
              <a:t>Have students look for Cisco Validated Designs for WANs and ask them to look for chapter terminology in the documentation. For example:</a:t>
            </a:r>
          </a:p>
          <a:p>
            <a:pPr marL="293688" lvl="1" indent="0" eaLnBrk="1" hangingPunct="1">
              <a:lnSpc>
                <a:spcPct val="85000"/>
              </a:lnSpc>
              <a:spcBef>
                <a:spcPts val="1200"/>
              </a:spcBef>
              <a:buNone/>
            </a:pPr>
            <a:r>
              <a:rPr lang="en-US" dirty="0">
                <a:hlinkClick r:id="rId3"/>
              </a:rPr>
              <a:t>http://www.cisco.com/c/dam/en/us/td/docs/solutions/CVD/Oct2016/CVD-IWANDesign-2016OCT.pdf</a:t>
            </a:r>
            <a:endParaRPr lang="en-US" dirty="0"/>
          </a:p>
          <a:p>
            <a:pPr marL="293688" lvl="1" indent="0" eaLnBrk="1" hangingPunct="1">
              <a:lnSpc>
                <a:spcPct val="85000"/>
              </a:lnSpc>
              <a:spcBef>
                <a:spcPts val="1200"/>
              </a:spcBef>
              <a:buNone/>
            </a:pPr>
            <a:endParaRPr 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19062" y="35356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endParaRPr lang="en-US" sz="3200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3048962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88489" y="349347"/>
            <a:ext cx="8145462" cy="842815"/>
          </a:xfrm>
        </p:spPr>
        <p:txBody>
          <a:bodyPr/>
          <a:lstStyle/>
          <a:p>
            <a:pPr eaLnBrk="1" hangingPunct="1"/>
            <a:r>
              <a:rPr lang="en-US" dirty="0"/>
              <a:t>Chapter 1: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88489" y="1406013"/>
            <a:ext cx="7940675" cy="373902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 </a:t>
            </a:r>
            <a:r>
              <a:rPr lang="en-US" sz="2000" dirty="0">
                <a:hlinkClick r:id="rId3"/>
              </a:rPr>
              <a:t>community.netacad.net</a:t>
            </a:r>
            <a:r>
              <a:rPr lang="en-US" sz="2000" dirty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49" y="2263775"/>
            <a:ext cx="4021859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1: WAN Concepts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Connecting Networks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198B02FE-59AF-4313-B2FA-B9A3F3C1E378}"/>
    </a:ext>
  </a:ext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structor_Supplemental_Material_Template.pptx" id="{3198E07C-115F-418B-A9A8-BF9053302A35}" vid="{C5585B68-2BDF-41F6-9912-6E782196182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Instructor_Supplemental_Material_Template</Template>
  <TotalTime>7739</TotalTime>
  <Pages>28</Pages>
  <Words>1868</Words>
  <Application>Microsoft Office PowerPoint</Application>
  <PresentationFormat>On-screen Show (4:3)</PresentationFormat>
  <Paragraphs>310</Paragraphs>
  <Slides>37</Slides>
  <Notes>36</Notes>
  <HiddenSlides>7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1: WAN Concepts</vt:lpstr>
      <vt:lpstr>Instructor Materials – Chapter 1 Planning Guide</vt:lpstr>
      <vt:lpstr>PowerPoint Presentation</vt:lpstr>
      <vt:lpstr>Chapter 1: Activities</vt:lpstr>
      <vt:lpstr>Chapter 1: Assessment</vt:lpstr>
      <vt:lpstr>Chapter 1: Best Practices</vt:lpstr>
      <vt:lpstr>Chapter 1: Additional Help</vt:lpstr>
      <vt:lpstr>PowerPoint Presentation</vt:lpstr>
      <vt:lpstr>Chapter 1: WAN Concepts</vt:lpstr>
      <vt:lpstr>Chapter 1 - Sections &amp; Objectives</vt:lpstr>
      <vt:lpstr>1.1 WAN Technologies Overview</vt:lpstr>
      <vt:lpstr>WAN Technologies Overview Purpose of WANs</vt:lpstr>
      <vt:lpstr>WAN Technologies Overview Purpose of WANs</vt:lpstr>
      <vt:lpstr>WAN Technologies Overview Purpose of WANs</vt:lpstr>
      <vt:lpstr>WAN Technologies Overview WAN Operations</vt:lpstr>
      <vt:lpstr>WAN Technologies Overview WAN Operations</vt:lpstr>
      <vt:lpstr>WAN Technologies Overview WAN Operations</vt:lpstr>
      <vt:lpstr>1.2 Selecting a WAN Technology</vt:lpstr>
      <vt:lpstr>Selecting a WAN Technology WAN Services</vt:lpstr>
      <vt:lpstr>Selecting a WAN Technology WAN Services (cont.)</vt:lpstr>
      <vt:lpstr>Selecting a WAN Technology Private WAN Infrastructures</vt:lpstr>
      <vt:lpstr>Selecting a WAN Technology Private WAN Infrastructures (Cont.) </vt:lpstr>
      <vt:lpstr>Selecting a WAN Technology Private WAN Infrastructures (Cont.) </vt:lpstr>
      <vt:lpstr>Selecting a WAN Technology Private WAN Infrastructures (Cont.) </vt:lpstr>
      <vt:lpstr>Selecting a WAN Technology Private WAN Infrastructures (Cont.) </vt:lpstr>
      <vt:lpstr>Selecting a WAN Technology Private WAN Infrastructures (Cont.) </vt:lpstr>
      <vt:lpstr>Selecting a WAN Technology Private WAN Infrastructures (Cont.) </vt:lpstr>
      <vt:lpstr>Selecting a WAN Technology Public WAN Infrastructures </vt:lpstr>
      <vt:lpstr>Selecting a WAN Technology Public WAN Infrastructures (Cont.) </vt:lpstr>
      <vt:lpstr>Selecting a WAN Technology Public WAN Infrastructures (Cont.) </vt:lpstr>
      <vt:lpstr>Selecting a WAN Technology Public WAN Infrastructures (Cont.) </vt:lpstr>
      <vt:lpstr>Selecting a WAN Technology Public WAN Infrastructures (Cont.) </vt:lpstr>
      <vt:lpstr>Selecting a WAN Technology Selecting WAN Services</vt:lpstr>
      <vt:lpstr>1.3 Summary</vt:lpstr>
      <vt:lpstr>Chapter Summary Summary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Materials Chapter X: Chapter Title</dc:title>
  <dc:creator>Suk-yi Pennock</dc:creator>
  <cp:lastModifiedBy>dholzing</cp:lastModifiedBy>
  <cp:revision>83</cp:revision>
  <cp:lastPrinted>1999-01-27T00:54:54Z</cp:lastPrinted>
  <dcterms:created xsi:type="dcterms:W3CDTF">2016-09-09T13:31:30Z</dcterms:created>
  <dcterms:modified xsi:type="dcterms:W3CDTF">2016-12-08T15:01:05Z</dcterms:modified>
</cp:coreProperties>
</file>