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5"/>
  </p:notesMasterIdLst>
  <p:handoutMasterIdLst>
    <p:handoutMasterId r:id="rId36"/>
  </p:handoutMasterIdLst>
  <p:sldIdLst>
    <p:sldId id="812" r:id="rId3"/>
    <p:sldId id="903" r:id="rId4"/>
    <p:sldId id="871" r:id="rId5"/>
    <p:sldId id="952" r:id="rId6"/>
    <p:sldId id="873" r:id="rId7"/>
    <p:sldId id="939" r:id="rId8"/>
    <p:sldId id="875" r:id="rId9"/>
    <p:sldId id="877" r:id="rId10"/>
    <p:sldId id="500" r:id="rId11"/>
    <p:sldId id="786" r:id="rId12"/>
    <p:sldId id="791" r:id="rId13"/>
    <p:sldId id="906" r:id="rId14"/>
    <p:sldId id="967" r:id="rId15"/>
    <p:sldId id="973" r:id="rId16"/>
    <p:sldId id="910" r:id="rId17"/>
    <p:sldId id="923" r:id="rId18"/>
    <p:sldId id="968" r:id="rId19"/>
    <p:sldId id="974" r:id="rId20"/>
    <p:sldId id="969" r:id="rId21"/>
    <p:sldId id="975" r:id="rId22"/>
    <p:sldId id="927" r:id="rId23"/>
    <p:sldId id="960" r:id="rId24"/>
    <p:sldId id="976" r:id="rId25"/>
    <p:sldId id="970" r:id="rId26"/>
    <p:sldId id="956" r:id="rId27"/>
    <p:sldId id="972" r:id="rId28"/>
    <p:sldId id="977" r:id="rId29"/>
    <p:sldId id="971" r:id="rId30"/>
    <p:sldId id="943" r:id="rId31"/>
    <p:sldId id="978" r:id="rId32"/>
    <p:sldId id="884" r:id="rId33"/>
    <p:sldId id="885" r:id="rId34"/>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68" autoAdjust="0"/>
    <p:restoredTop sz="89277" autoAdjust="0"/>
  </p:normalViewPr>
  <p:slideViewPr>
    <p:cSldViewPr snapToGrid="0">
      <p:cViewPr varScale="1">
        <p:scale>
          <a:sx n="103" d="100"/>
          <a:sy n="103" d="100"/>
        </p:scale>
        <p:origin x="1920" y="102"/>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7.xml"/><Relationship Id="rId3" Type="http://schemas.openxmlformats.org/officeDocument/2006/relationships/slide" Target="slides/slide14.xml"/><Relationship Id="rId7" Type="http://schemas.openxmlformats.org/officeDocument/2006/relationships/slide" Target="slides/slide19.xml"/><Relationship Id="rId12" Type="http://schemas.openxmlformats.org/officeDocument/2006/relationships/slide" Target="slides/slide26.xml"/><Relationship Id="rId2" Type="http://schemas.openxmlformats.org/officeDocument/2006/relationships/slide" Target="slides/slide13.xml"/><Relationship Id="rId1" Type="http://schemas.openxmlformats.org/officeDocument/2006/relationships/slide" Target="slides/slide12.xml"/><Relationship Id="rId6" Type="http://schemas.openxmlformats.org/officeDocument/2006/relationships/slide" Target="slides/slide18.xml"/><Relationship Id="rId11" Type="http://schemas.openxmlformats.org/officeDocument/2006/relationships/slide" Target="slides/slide24.xml"/><Relationship Id="rId5" Type="http://schemas.openxmlformats.org/officeDocument/2006/relationships/slide" Target="slides/slide17.xml"/><Relationship Id="rId10" Type="http://schemas.openxmlformats.org/officeDocument/2006/relationships/slide" Target="slides/slide23.xml"/><Relationship Id="rId4" Type="http://schemas.openxmlformats.org/officeDocument/2006/relationships/slide" Target="slides/slide16.xml"/><Relationship Id="rId9" Type="http://schemas.openxmlformats.org/officeDocument/2006/relationships/slide" Target="slides/slide22.xml"/><Relationship Id="rId14"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a:t>
            </a:r>
            <a:r>
              <a:rPr lang="en-US" b="0" baseline="0" dirty="0"/>
              <a:t> Networks</a:t>
            </a:r>
            <a:endParaRPr lang="en-US" b="0" dirty="0"/>
          </a:p>
          <a:p>
            <a:pPr>
              <a:buFontTx/>
              <a:buNone/>
            </a:pPr>
            <a:r>
              <a:rPr lang="en-US" sz="1300" b="0" dirty="0"/>
              <a:t>Chapter</a:t>
            </a:r>
            <a:r>
              <a:rPr lang="en-US" sz="1300" b="0" baseline="0" dirty="0"/>
              <a:t> 2: Point-to-Point Connections</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2:</a:t>
            </a:r>
            <a:r>
              <a:rPr lang="en-US" sz="1200" b="0" baseline="0" dirty="0"/>
              <a:t> Scaling VLANs</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sz="1200" dirty="0"/>
              <a:t>Serial Point-to-Point Overview</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2.1.1 –</a:t>
            </a:r>
            <a:r>
              <a:rPr lang="en-US" sz="1200" kern="1200" baseline="0" dirty="0">
                <a:solidFill>
                  <a:schemeClr val="tx1"/>
                </a:solidFill>
                <a:latin typeface="Arial" charset="0"/>
                <a:ea typeface="ＭＳ Ｐゴシック" charset="0"/>
                <a:cs typeface="ＭＳ Ｐゴシック" charset="0"/>
              </a:rPr>
              <a:t> Serial Communications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sz="1200" dirty="0"/>
              <a:t>Serial Point-to-Point Overview</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2.1.2 –</a:t>
            </a:r>
            <a:r>
              <a:rPr lang="en-US" sz="1200" kern="1200" baseline="0" dirty="0">
                <a:solidFill>
                  <a:schemeClr val="tx1"/>
                </a:solidFill>
                <a:latin typeface="Arial" charset="0"/>
                <a:ea typeface="ＭＳ Ｐゴシック" charset="0"/>
                <a:cs typeface="ＭＳ Ｐゴシック" charset="0"/>
              </a:rPr>
              <a:t> HDLC Encapsulation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323019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sz="1200" dirty="0"/>
              <a:t>Serial Point-to-Point Overview</a:t>
            </a:r>
          </a:p>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2.1.2 –</a:t>
            </a:r>
            <a:r>
              <a:rPr lang="en-US" sz="1200" kern="1200" baseline="0" dirty="0">
                <a:solidFill>
                  <a:schemeClr val="tx1"/>
                </a:solidFill>
                <a:latin typeface="Arial" charset="0"/>
                <a:ea typeface="ＭＳ Ｐゴシック" charset="0"/>
                <a:cs typeface="ＭＳ Ｐゴシック" charset="0"/>
              </a:rPr>
              <a:t> HDLC Encapsulation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0032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2: Point-to-Point</a:t>
            </a:r>
            <a:r>
              <a:rPr lang="en-US" sz="1200" b="0" baseline="0" dirty="0"/>
              <a:t> Connections</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PPP Operation</a:t>
            </a:r>
          </a:p>
          <a:p>
            <a:pPr>
              <a:lnSpc>
                <a:spcPct val="80000"/>
              </a:lnSpc>
              <a:buFontTx/>
              <a:buNone/>
            </a:pPr>
            <a:r>
              <a:rPr lang="en-US" dirty="0">
                <a:latin typeface="Arial" charset="0"/>
              </a:rPr>
              <a:t>2.2.1 - </a:t>
            </a:r>
            <a:r>
              <a:rPr lang="en-US" dirty="0"/>
              <a:t>Benefits of PPP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388238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PPP Operation</a:t>
            </a:r>
          </a:p>
          <a:p>
            <a:pPr>
              <a:lnSpc>
                <a:spcPct val="80000"/>
              </a:lnSpc>
              <a:buFontTx/>
              <a:buNone/>
            </a:pPr>
            <a:r>
              <a:rPr lang="en-US" dirty="0">
                <a:latin typeface="Arial" charset="0"/>
              </a:rPr>
              <a:t>2.2.2 - </a:t>
            </a:r>
            <a:r>
              <a:rPr lang="en-US" dirty="0"/>
              <a:t>LCP and NCP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44515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PPP Operation</a:t>
            </a:r>
          </a:p>
          <a:p>
            <a:pPr>
              <a:lnSpc>
                <a:spcPct val="80000"/>
              </a:lnSpc>
              <a:buFontTx/>
              <a:buNone/>
            </a:pPr>
            <a:r>
              <a:rPr lang="en-US" dirty="0">
                <a:latin typeface="Arial" charset="0"/>
              </a:rPr>
              <a:t>2.2.2 - </a:t>
            </a:r>
            <a:r>
              <a:rPr lang="en-US" dirty="0"/>
              <a:t>LCP and NCP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848396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PPP Operation</a:t>
            </a:r>
          </a:p>
          <a:p>
            <a:pPr>
              <a:lnSpc>
                <a:spcPct val="80000"/>
              </a:lnSpc>
              <a:buFontTx/>
              <a:buNone/>
            </a:pPr>
            <a:r>
              <a:rPr lang="en-US" dirty="0">
                <a:latin typeface="Arial" charset="0"/>
              </a:rPr>
              <a:t>2.2.3 - </a:t>
            </a:r>
            <a:r>
              <a:rPr lang="en-US" dirty="0"/>
              <a:t>PPP Sessions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656533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PPP Operation</a:t>
            </a:r>
          </a:p>
          <a:p>
            <a:pPr>
              <a:lnSpc>
                <a:spcPct val="80000"/>
              </a:lnSpc>
              <a:buFontTx/>
              <a:buNone/>
            </a:pPr>
            <a:r>
              <a:rPr lang="en-US" dirty="0">
                <a:latin typeface="Arial" charset="0"/>
              </a:rPr>
              <a:t>2.2.3 - </a:t>
            </a:r>
            <a:r>
              <a:rPr lang="en-US" dirty="0"/>
              <a:t>PPP Sessions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551773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300" b="0" dirty="0"/>
              <a:t>Chapter 2: Point-to-Point Connections</a:t>
            </a:r>
            <a:endParaRPr lang="en-GB" b="0" dirty="0"/>
          </a:p>
        </p:txBody>
      </p:sp>
    </p:spTree>
    <p:extLst>
      <p:ext uri="{BB962C8B-B14F-4D97-AF65-F5344CB8AC3E}">
        <p14:creationId xmlns:p14="http://schemas.microsoft.com/office/powerpoint/2010/main" val="2955972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2.3 – PPP Implementation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2.3.1</a:t>
            </a:r>
            <a:r>
              <a:rPr lang="en-US" sz="1200" kern="1200" baseline="0" dirty="0">
                <a:solidFill>
                  <a:schemeClr val="tx1"/>
                </a:solidFill>
                <a:latin typeface="Arial" charset="0"/>
                <a:ea typeface="ＭＳ Ｐゴシック" charset="0"/>
                <a:cs typeface="ＭＳ Ｐゴシック" charset="0"/>
              </a:rPr>
              <a:t> – </a:t>
            </a:r>
            <a:r>
              <a:rPr lang="en-US" dirty="0"/>
              <a:t>Configure PPP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307501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2.3 – PPP Implementation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2.3.1</a:t>
            </a:r>
            <a:r>
              <a:rPr lang="en-US" sz="1200" kern="1200" baseline="0" dirty="0">
                <a:solidFill>
                  <a:schemeClr val="tx1"/>
                </a:solidFill>
                <a:latin typeface="Arial" charset="0"/>
                <a:ea typeface="ＭＳ Ｐゴシック" charset="0"/>
                <a:cs typeface="ＭＳ Ｐゴシック" charset="0"/>
              </a:rPr>
              <a:t> – </a:t>
            </a:r>
            <a:r>
              <a:rPr lang="en-US" dirty="0"/>
              <a:t>Configure PPP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8235767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2.3 – PPP Implementation</a:t>
            </a:r>
          </a:p>
          <a:p>
            <a:pPr>
              <a:lnSpc>
                <a:spcPct val="80000"/>
              </a:lnSpc>
              <a:buFontTx/>
              <a:buNone/>
            </a:pPr>
            <a:r>
              <a:rPr lang="en-US" sz="1200" kern="1200" dirty="0">
                <a:solidFill>
                  <a:schemeClr val="tx1"/>
                </a:solidFill>
                <a:latin typeface="Arial" charset="0"/>
                <a:ea typeface="ＭＳ Ｐゴシック" charset="0"/>
                <a:cs typeface="ＭＳ Ｐゴシック" charset="0"/>
              </a:rPr>
              <a:t>2.3.2</a:t>
            </a:r>
            <a:r>
              <a:rPr lang="en-US" sz="1200" kern="1200" baseline="0" dirty="0">
                <a:solidFill>
                  <a:schemeClr val="tx1"/>
                </a:solidFill>
                <a:latin typeface="Arial" charset="0"/>
                <a:ea typeface="ＭＳ Ｐゴシック" charset="0"/>
                <a:cs typeface="ＭＳ Ｐゴシック" charset="0"/>
              </a:rPr>
              <a:t> – </a:t>
            </a:r>
            <a:r>
              <a:rPr lang="en-US" dirty="0"/>
              <a:t>Configure PPP Authentication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188177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300" b="0" dirty="0"/>
              <a:t>Chapter 2: Point-to-Point Connections</a:t>
            </a:r>
            <a:endParaRPr lang="en-GB" b="0" dirty="0"/>
          </a:p>
        </p:txBody>
      </p:sp>
    </p:spTree>
    <p:extLst>
      <p:ext uri="{BB962C8B-B14F-4D97-AF65-F5344CB8AC3E}">
        <p14:creationId xmlns:p14="http://schemas.microsoft.com/office/powerpoint/2010/main" val="22100046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2.4 – Troubleshoot WAN Connectivity</a:t>
            </a:r>
          </a:p>
          <a:p>
            <a:pPr>
              <a:lnSpc>
                <a:spcPct val="80000"/>
              </a:lnSpc>
              <a:buFontTx/>
              <a:buNone/>
            </a:pPr>
            <a:r>
              <a:rPr lang="en-US" sz="1200" kern="1200" dirty="0">
                <a:solidFill>
                  <a:schemeClr val="tx1"/>
                </a:solidFill>
                <a:latin typeface="Arial" charset="0"/>
                <a:ea typeface="ＭＳ Ｐゴシック" charset="0"/>
                <a:cs typeface="ＭＳ Ｐゴシック" charset="0"/>
              </a:rPr>
              <a:t>2.4.1</a:t>
            </a:r>
            <a:r>
              <a:rPr lang="en-US" sz="1200" kern="1200" baseline="0" dirty="0">
                <a:solidFill>
                  <a:schemeClr val="tx1"/>
                </a:solidFill>
                <a:latin typeface="Arial" charset="0"/>
                <a:ea typeface="ＭＳ Ｐゴシック" charset="0"/>
                <a:cs typeface="ＭＳ Ｐゴシック" charset="0"/>
              </a:rPr>
              <a:t> – </a:t>
            </a:r>
            <a:r>
              <a:rPr lang="en-US" dirty="0"/>
              <a:t>Troubleshoot PPP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419516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2.4 – Troubleshoot WAN Connectivity</a:t>
            </a:r>
          </a:p>
          <a:p>
            <a:pPr>
              <a:lnSpc>
                <a:spcPct val="80000"/>
              </a:lnSpc>
              <a:buFontTx/>
              <a:buNone/>
            </a:pPr>
            <a:r>
              <a:rPr lang="en-US" sz="1200" kern="1200" dirty="0">
                <a:solidFill>
                  <a:schemeClr val="tx1"/>
                </a:solidFill>
                <a:latin typeface="Arial" charset="0"/>
                <a:ea typeface="ＭＳ Ｐゴシック" charset="0"/>
                <a:cs typeface="ＭＳ Ｐゴシック" charset="0"/>
              </a:rPr>
              <a:t>2.4.1</a:t>
            </a:r>
            <a:r>
              <a:rPr lang="en-US" sz="1200" kern="1200" baseline="0" dirty="0">
                <a:solidFill>
                  <a:schemeClr val="tx1"/>
                </a:solidFill>
                <a:latin typeface="Arial" charset="0"/>
                <a:ea typeface="ＭＳ Ｐゴシック" charset="0"/>
                <a:cs typeface="ＭＳ Ｐゴシック" charset="0"/>
              </a:rPr>
              <a:t> – </a:t>
            </a:r>
            <a:r>
              <a:rPr lang="en-US" dirty="0"/>
              <a:t>Troubleshoot PPP</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1396066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Connecting Networks</a:t>
            </a:r>
          </a:p>
          <a:p>
            <a:pPr>
              <a:buFontTx/>
              <a:buNone/>
            </a:pPr>
            <a:r>
              <a:rPr lang="en-US" sz="1300" b="0" dirty="0"/>
              <a:t>Chapter 2: Scaling</a:t>
            </a:r>
            <a:r>
              <a:rPr lang="en-US" sz="1300" b="0" baseline="0" dirty="0"/>
              <a:t> VLANs</a:t>
            </a:r>
            <a:endParaRPr lang="en-GB" b="0" dirty="0"/>
          </a:p>
        </p:txBody>
      </p:sp>
    </p:spTree>
    <p:extLst>
      <p:ext uri="{BB962C8B-B14F-4D97-AF65-F5344CB8AC3E}">
        <p14:creationId xmlns:p14="http://schemas.microsoft.com/office/powerpoint/2010/main" val="1518648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2.4 – Chapter Summary</a:t>
            </a:r>
            <a:endParaRPr lang="en-US" dirty="0"/>
          </a:p>
        </p:txBody>
      </p:sp>
    </p:spTree>
    <p:extLst>
      <p:ext uri="{BB962C8B-B14F-4D97-AF65-F5344CB8AC3E}">
        <p14:creationId xmlns:p14="http://schemas.microsoft.com/office/powerpoint/2010/main" val="193029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2: </a:t>
            </a:r>
            <a:r>
              <a:rPr lang="en-US" sz="1200" dirty="0">
                <a:latin typeface="Arial" charset="0"/>
              </a:rPr>
              <a:t>Point-to-Point Connections</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32</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2209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62752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Connecting Networks</a:t>
            </a:r>
          </a:p>
          <a:p>
            <a:pPr>
              <a:buFontTx/>
              <a:buNone/>
            </a:pPr>
            <a:r>
              <a:rPr lang="en-US" sz="1200" b="0" dirty="0"/>
              <a:t>Chapter 2:</a:t>
            </a:r>
            <a:r>
              <a:rPr lang="en-US" sz="1200" b="0" baseline="0" dirty="0"/>
              <a:t> </a:t>
            </a:r>
            <a:r>
              <a:rPr lang="en-US" sz="1200" dirty="0">
                <a:latin typeface="Arial" charset="0"/>
              </a:rPr>
              <a:t>Point-to-Point Connections</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hyperlink" Target="http://docwiki.cisco.com/wiki/Internetworking_Technology_Handbook"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s://community.netacad.net/"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2: Point-to-Point Connections</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lstStyle/>
          <a:p>
            <a:pPr eaLnBrk="1" hangingPunct="1"/>
            <a:r>
              <a:rPr lang="en-US" dirty="0">
                <a:solidFill>
                  <a:schemeClr val="tx1"/>
                </a:solidFill>
                <a:latin typeface="Arial" charset="0"/>
              </a:rPr>
              <a:t>CCNA Routing and Switching</a:t>
            </a:r>
          </a:p>
          <a:p>
            <a:pPr eaLnBrk="1" hangingPunct="1"/>
            <a:r>
              <a:rPr lang="en-US" dirty="0">
                <a:solidFill>
                  <a:schemeClr val="tx1"/>
                </a:solidFill>
                <a:latin typeface="Arial" charset="0"/>
              </a:rPr>
              <a:t>Connecting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r>
              <a:rPr lang="en-US" dirty="0"/>
              <a:t>Chapter 2 - Sections &amp; Objectives</a:t>
            </a:r>
          </a:p>
        </p:txBody>
      </p:sp>
      <p:sp>
        <p:nvSpPr>
          <p:cNvPr id="4099" name="Rectangle 34"/>
          <p:cNvSpPr>
            <a:spLocks noGrp="1" noChangeArrowheads="1"/>
          </p:cNvSpPr>
          <p:nvPr>
            <p:ph idx="1"/>
          </p:nvPr>
        </p:nvSpPr>
        <p:spPr/>
        <p:txBody>
          <a:bodyPr/>
          <a:lstStyle/>
          <a:p>
            <a:r>
              <a:rPr lang="en-US" dirty="0"/>
              <a:t>2.1 Serial Point-to-Point Overview</a:t>
            </a:r>
          </a:p>
          <a:p>
            <a:pPr lvl="1"/>
            <a:r>
              <a:rPr lang="en-US" dirty="0"/>
              <a:t>Configure HDLC encapsulation.</a:t>
            </a:r>
          </a:p>
          <a:p>
            <a:r>
              <a:rPr lang="en-CA" dirty="0"/>
              <a:t>2.2 PPP Operation</a:t>
            </a:r>
            <a:endParaRPr lang="en-US" dirty="0"/>
          </a:p>
          <a:p>
            <a:pPr lvl="1"/>
            <a:r>
              <a:rPr lang="en-US" dirty="0"/>
              <a:t>Explain how PPP operates across a point-to-point serial link.</a:t>
            </a:r>
          </a:p>
          <a:p>
            <a:r>
              <a:rPr lang="en-US" dirty="0"/>
              <a:t>2.3 PPP Implementation</a:t>
            </a:r>
          </a:p>
          <a:p>
            <a:pPr lvl="1"/>
            <a:r>
              <a:rPr lang="en-US" dirty="0"/>
              <a:t>Configure PPP encapsulation.</a:t>
            </a:r>
          </a:p>
          <a:p>
            <a:r>
              <a:rPr lang="en-US" dirty="0"/>
              <a:t>2.4 Troubleshoot WAN Connectivity</a:t>
            </a:r>
          </a:p>
          <a:p>
            <a:pPr lvl="1"/>
            <a:r>
              <a:rPr lang="en-US" dirty="0"/>
              <a:t>Troubleshoot PPP.</a:t>
            </a:r>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r>
              <a:rPr lang="en-US" sz="2400" dirty="0"/>
              <a:t>2.1 Serial Point-to-Point Overview</a:t>
            </a: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Serial Point-to-Point Overview</a:t>
            </a:r>
            <a:r>
              <a:rPr lang="en-US" dirty="0"/>
              <a:t/>
            </a:r>
            <a:br>
              <a:rPr lang="en-US" dirty="0"/>
            </a:br>
            <a:r>
              <a:rPr lang="en-US" dirty="0"/>
              <a:t>Serial Communications</a:t>
            </a:r>
          </a:p>
        </p:txBody>
      </p:sp>
      <p:sp>
        <p:nvSpPr>
          <p:cNvPr id="2" name="Content Placeholder 1"/>
          <p:cNvSpPr>
            <a:spLocks noGrp="1"/>
          </p:cNvSpPr>
          <p:nvPr>
            <p:ph idx="1"/>
          </p:nvPr>
        </p:nvSpPr>
        <p:spPr>
          <a:xfrm>
            <a:off x="213109" y="1228776"/>
            <a:ext cx="8733677" cy="5309676"/>
          </a:xfrm>
        </p:spPr>
        <p:txBody>
          <a:bodyPr>
            <a:normAutofit/>
          </a:bodyPr>
          <a:lstStyle/>
          <a:p>
            <a:r>
              <a:rPr lang="en-US" dirty="0"/>
              <a:t>Point-to-point connections are used to connect LANs to service provider WANs, and to connect LAN segments within an enterprise network.</a:t>
            </a:r>
          </a:p>
          <a:p>
            <a:r>
              <a:rPr lang="en-US" dirty="0"/>
              <a:t>A point-to-point link can connect two geographically distant sites, such as a corporate office in New York and a regional office in London.</a:t>
            </a:r>
          </a:p>
          <a:p>
            <a:r>
              <a:rPr lang="en-US" dirty="0"/>
              <a:t>Serial connection bandwidths can be incrementally increased to accommodate the need for faster transmission. </a:t>
            </a:r>
          </a:p>
        </p:txBody>
      </p:sp>
      <p:pic>
        <p:nvPicPr>
          <p:cNvPr id="4" name="Picture 3"/>
          <p:cNvPicPr>
            <a:picLocks noChangeAspect="1"/>
          </p:cNvPicPr>
          <p:nvPr/>
        </p:nvPicPr>
        <p:blipFill>
          <a:blip r:embed="rId3"/>
          <a:stretch>
            <a:fillRect/>
          </a:stretch>
        </p:blipFill>
        <p:spPr>
          <a:xfrm>
            <a:off x="2470566" y="4552780"/>
            <a:ext cx="4323893" cy="1985672"/>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109" y="1228776"/>
            <a:ext cx="8733677" cy="3992448"/>
          </a:xfrm>
        </p:spPr>
        <p:txBody>
          <a:bodyPr>
            <a:normAutofit lnSpcReduction="10000"/>
          </a:bodyPr>
          <a:lstStyle/>
          <a:p>
            <a:r>
              <a:rPr lang="en-US" dirty="0"/>
              <a:t>On each WAN connection, data is encapsulated into frames before crossing the WAN link.</a:t>
            </a:r>
          </a:p>
          <a:p>
            <a:pPr lvl="1"/>
            <a:r>
              <a:rPr lang="en-US" dirty="0"/>
              <a:t>HDLC is the default encapsulation type on point-to-point connections, dedicated links, and circuit-switched connections when the link uses two Cisco devices.</a:t>
            </a:r>
          </a:p>
          <a:p>
            <a:r>
              <a:rPr lang="en-US" dirty="0"/>
              <a:t>HDLC defines a Layer 2 framing structure that allows for flow control and error control through the use of acknowledgments.</a:t>
            </a:r>
          </a:p>
          <a:p>
            <a:pPr lvl="1"/>
            <a:r>
              <a:rPr lang="en-US" dirty="0"/>
              <a:t>HDLC uses a frame delimiter, or flag, to mark the beginning and the end of each frame</a:t>
            </a:r>
          </a:p>
          <a:p>
            <a:pPr lvl="1"/>
            <a:r>
              <a:rPr lang="en-US" dirty="0"/>
              <a:t>Cisco HDLC frames contain a field for identifying the network protocol being encapsulated.</a:t>
            </a:r>
          </a:p>
          <a:p>
            <a:pPr lvl="2"/>
            <a:endParaRPr lang="en-US" dirty="0"/>
          </a:p>
        </p:txBody>
      </p:sp>
      <p:pic>
        <p:nvPicPr>
          <p:cNvPr id="5" name="Picture 4"/>
          <p:cNvPicPr>
            <a:picLocks noChangeAspect="1"/>
          </p:cNvPicPr>
          <p:nvPr/>
        </p:nvPicPr>
        <p:blipFill>
          <a:blip r:embed="rId3"/>
          <a:stretch>
            <a:fillRect/>
          </a:stretch>
        </p:blipFill>
        <p:spPr>
          <a:xfrm>
            <a:off x="264963" y="5289135"/>
            <a:ext cx="4425909" cy="1122992"/>
          </a:xfrm>
          <a:prstGeom prst="rect">
            <a:avLst/>
          </a:prstGeom>
        </p:spPr>
      </p:pic>
      <p:sp>
        <p:nvSpPr>
          <p:cNvPr id="21505" name="Rectangle 2"/>
          <p:cNvSpPr>
            <a:spLocks noGrp="1" noChangeArrowheads="1"/>
          </p:cNvSpPr>
          <p:nvPr>
            <p:ph type="title"/>
          </p:nvPr>
        </p:nvSpPr>
        <p:spPr/>
        <p:txBody>
          <a:bodyPr/>
          <a:lstStyle/>
          <a:p>
            <a:pPr>
              <a:lnSpc>
                <a:spcPct val="80000"/>
              </a:lnSpc>
              <a:buFontTx/>
              <a:buNone/>
            </a:pPr>
            <a:r>
              <a:rPr lang="en-US" sz="1800" dirty="0"/>
              <a:t>Serial Point-to-Point Overview</a:t>
            </a:r>
            <a:r>
              <a:rPr lang="en-US" dirty="0"/>
              <a:t/>
            </a:r>
            <a:br>
              <a:rPr lang="en-US" dirty="0"/>
            </a:br>
            <a:r>
              <a:rPr lang="en-US" dirty="0"/>
              <a:t>HDLC Encapsulation</a:t>
            </a:r>
          </a:p>
        </p:txBody>
      </p:sp>
      <p:pic>
        <p:nvPicPr>
          <p:cNvPr id="4" name="Picture 3"/>
          <p:cNvPicPr>
            <a:picLocks noChangeAspect="1"/>
          </p:cNvPicPr>
          <p:nvPr/>
        </p:nvPicPr>
        <p:blipFill>
          <a:blip r:embed="rId4"/>
          <a:stretch>
            <a:fillRect/>
          </a:stretch>
        </p:blipFill>
        <p:spPr>
          <a:xfrm>
            <a:off x="4755897" y="5281127"/>
            <a:ext cx="4190889" cy="1088123"/>
          </a:xfrm>
          <a:prstGeom prst="rect">
            <a:avLst/>
          </a:prstGeom>
        </p:spPr>
      </p:pic>
    </p:spTree>
    <p:extLst>
      <p:ext uri="{BB962C8B-B14F-4D97-AF65-F5344CB8AC3E}">
        <p14:creationId xmlns:p14="http://schemas.microsoft.com/office/powerpoint/2010/main" val="1409677141"/>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nSpc>
                <a:spcPct val="80000"/>
              </a:lnSpc>
              <a:buFontTx/>
              <a:buNone/>
            </a:pPr>
            <a:r>
              <a:rPr lang="en-US" sz="1800" dirty="0"/>
              <a:t>Serial Point-to-Point Overview</a:t>
            </a:r>
            <a:r>
              <a:rPr lang="en-US" dirty="0"/>
              <a:t/>
            </a:r>
            <a:br>
              <a:rPr lang="en-US" dirty="0"/>
            </a:br>
            <a:r>
              <a:rPr lang="en-US" dirty="0"/>
              <a:t>HDLC Encapsulation</a:t>
            </a:r>
          </a:p>
        </p:txBody>
      </p:sp>
      <p:sp>
        <p:nvSpPr>
          <p:cNvPr id="2" name="Content Placeholder 1"/>
          <p:cNvSpPr>
            <a:spLocks noGrp="1"/>
          </p:cNvSpPr>
          <p:nvPr>
            <p:ph idx="1"/>
          </p:nvPr>
        </p:nvSpPr>
        <p:spPr>
          <a:xfrm>
            <a:off x="213109" y="1228776"/>
            <a:ext cx="8733677" cy="5309676"/>
          </a:xfrm>
        </p:spPr>
        <p:txBody>
          <a:bodyPr>
            <a:normAutofit fontScale="92500" lnSpcReduction="20000"/>
          </a:bodyPr>
          <a:lstStyle/>
          <a:p>
            <a:r>
              <a:rPr lang="en-US" dirty="0"/>
              <a:t>There are two steps to re-enable HDLC encapsulation:</a:t>
            </a:r>
          </a:p>
          <a:p>
            <a:pPr lvl="1"/>
            <a:r>
              <a:rPr lang="en-US" b="1" dirty="0"/>
              <a:t>Step 1.</a:t>
            </a:r>
            <a:r>
              <a:rPr lang="en-US" dirty="0"/>
              <a:t> Enter the interface configuration mode of the serial interface.</a:t>
            </a:r>
          </a:p>
          <a:p>
            <a:pPr lvl="1"/>
            <a:r>
              <a:rPr lang="en-US" b="1" dirty="0"/>
              <a:t>Step 2.</a:t>
            </a:r>
            <a:r>
              <a:rPr lang="en-US" dirty="0"/>
              <a:t> Enter the</a:t>
            </a:r>
            <a:r>
              <a:rPr lang="en-US" b="1" dirty="0"/>
              <a:t> encapsulation </a:t>
            </a:r>
            <a:r>
              <a:rPr lang="en-US" b="1" dirty="0" err="1"/>
              <a:t>hdlc</a:t>
            </a:r>
            <a:r>
              <a:rPr lang="en-US" b="1" dirty="0"/>
              <a:t> </a:t>
            </a:r>
            <a:r>
              <a:rPr lang="en-US" dirty="0"/>
              <a:t>command to specify the encapsulation protocol on the interface.</a:t>
            </a:r>
          </a:p>
          <a:p>
            <a:r>
              <a:rPr lang="en-US" dirty="0"/>
              <a:t>The</a:t>
            </a:r>
            <a:r>
              <a:rPr lang="en-US" b="1" dirty="0"/>
              <a:t> show interfaces serial</a:t>
            </a:r>
            <a:r>
              <a:rPr lang="en-US" dirty="0"/>
              <a:t> command returns one of six possible states:</a:t>
            </a:r>
          </a:p>
          <a:p>
            <a:pPr lvl="1"/>
            <a:r>
              <a:rPr lang="en-US" dirty="0"/>
              <a:t>Serial x is up, line protocol is up</a:t>
            </a:r>
          </a:p>
          <a:p>
            <a:pPr lvl="1"/>
            <a:r>
              <a:rPr lang="en-US" dirty="0"/>
              <a:t>Serial x is down, line protocol is down</a:t>
            </a:r>
          </a:p>
          <a:p>
            <a:pPr lvl="1"/>
            <a:r>
              <a:rPr lang="en-US" dirty="0"/>
              <a:t>Serial x is up, line protocol is down</a:t>
            </a:r>
          </a:p>
          <a:p>
            <a:pPr lvl="1"/>
            <a:r>
              <a:rPr lang="en-US" dirty="0"/>
              <a:t>Serial x is up, line protocol is up (looped)</a:t>
            </a:r>
          </a:p>
          <a:p>
            <a:pPr lvl="1"/>
            <a:r>
              <a:rPr lang="en-US" dirty="0"/>
              <a:t>Serial x is up, line protocol is down (disabled)</a:t>
            </a:r>
          </a:p>
          <a:p>
            <a:pPr lvl="1"/>
            <a:r>
              <a:rPr lang="en-US" dirty="0"/>
              <a:t>Serial x is administratively down, line protocol is down</a:t>
            </a:r>
          </a:p>
          <a:p>
            <a:r>
              <a:rPr lang="en-US" dirty="0"/>
              <a:t>The</a:t>
            </a:r>
            <a:r>
              <a:rPr lang="en-US" b="1" dirty="0"/>
              <a:t> show controllers </a:t>
            </a:r>
            <a:r>
              <a:rPr lang="en-US" dirty="0"/>
              <a:t>command is another important diagnostic tool when troubleshooting serial lines. </a:t>
            </a:r>
          </a:p>
          <a:p>
            <a:pPr lvl="1"/>
            <a:r>
              <a:rPr lang="en-US" dirty="0"/>
              <a:t>The output indicates the state of the interface channels and whether a cable is attached to the interface.</a:t>
            </a:r>
          </a:p>
          <a:p>
            <a:pPr lvl="2"/>
            <a:endParaRPr lang="en-US" dirty="0"/>
          </a:p>
        </p:txBody>
      </p:sp>
    </p:spTree>
    <p:extLst>
      <p:ext uri="{BB962C8B-B14F-4D97-AF65-F5344CB8AC3E}">
        <p14:creationId xmlns:p14="http://schemas.microsoft.com/office/powerpoint/2010/main" val="2176490131"/>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2.2 PPP Operation</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PPP Operation</a:t>
            </a:r>
            <a:br>
              <a:rPr lang="en-US" sz="1800" dirty="0"/>
            </a:br>
            <a:r>
              <a:rPr lang="en-US" dirty="0"/>
              <a:t>Benefits of PPP</a:t>
            </a:r>
          </a:p>
        </p:txBody>
      </p:sp>
      <p:sp>
        <p:nvSpPr>
          <p:cNvPr id="2" name="Content Placeholder 1"/>
          <p:cNvSpPr>
            <a:spLocks noGrp="1"/>
          </p:cNvSpPr>
          <p:nvPr>
            <p:ph idx="1"/>
          </p:nvPr>
        </p:nvSpPr>
        <p:spPr>
          <a:xfrm>
            <a:off x="193868" y="1344431"/>
            <a:ext cx="8540747" cy="2697217"/>
          </a:xfrm>
        </p:spPr>
        <p:txBody>
          <a:bodyPr/>
          <a:lstStyle/>
          <a:p>
            <a:r>
              <a:rPr lang="en-US" dirty="0"/>
              <a:t>Use PPP encapsulation to connect a Cisco router to a non-Cisco router.</a:t>
            </a:r>
          </a:p>
          <a:p>
            <a:r>
              <a:rPr lang="en-US" dirty="0"/>
              <a:t>PPP Advantages</a:t>
            </a:r>
          </a:p>
          <a:p>
            <a:pPr lvl="1"/>
            <a:r>
              <a:rPr lang="en-US" dirty="0"/>
              <a:t>The link quality management feature monitors the quality of the link. If too many errors are detected, PPP takes the link down.</a:t>
            </a:r>
          </a:p>
          <a:p>
            <a:pPr lvl="1"/>
            <a:r>
              <a:rPr lang="en-US" dirty="0"/>
              <a:t>PPP supports PAP and CHAP authentication. </a:t>
            </a:r>
          </a:p>
          <a:p>
            <a:pPr lvl="1"/>
            <a:endParaRPr lang="en-US" dirty="0"/>
          </a:p>
        </p:txBody>
      </p:sp>
      <p:pic>
        <p:nvPicPr>
          <p:cNvPr id="4" name="Picture 3"/>
          <p:cNvPicPr>
            <a:picLocks noChangeAspect="1"/>
          </p:cNvPicPr>
          <p:nvPr/>
        </p:nvPicPr>
        <p:blipFill>
          <a:blip r:embed="rId3"/>
          <a:stretch>
            <a:fillRect/>
          </a:stretch>
        </p:blipFill>
        <p:spPr>
          <a:xfrm>
            <a:off x="389093" y="4102700"/>
            <a:ext cx="7992590" cy="2086266"/>
          </a:xfrm>
          <a:prstGeom prst="rect">
            <a:avLst/>
          </a:prstGeom>
        </p:spPr>
      </p:pic>
    </p:spTree>
    <p:extLst>
      <p:ext uri="{BB962C8B-B14F-4D97-AF65-F5344CB8AC3E}">
        <p14:creationId xmlns:p14="http://schemas.microsoft.com/office/powerpoint/2010/main" val="2955344014"/>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PPP Operation</a:t>
            </a:r>
            <a:br>
              <a:rPr lang="en-US" sz="1800" dirty="0"/>
            </a:br>
            <a:r>
              <a:rPr lang="en-US" dirty="0"/>
              <a:t>LCP and NCP</a:t>
            </a:r>
          </a:p>
        </p:txBody>
      </p:sp>
      <p:sp>
        <p:nvSpPr>
          <p:cNvPr id="2" name="Content Placeholder 1"/>
          <p:cNvSpPr>
            <a:spLocks noGrp="1"/>
          </p:cNvSpPr>
          <p:nvPr>
            <p:ph idx="1"/>
          </p:nvPr>
        </p:nvSpPr>
        <p:spPr>
          <a:xfrm>
            <a:off x="193868" y="1344430"/>
            <a:ext cx="8540747" cy="5140345"/>
          </a:xfrm>
        </p:spPr>
        <p:txBody>
          <a:bodyPr/>
          <a:lstStyle/>
          <a:p>
            <a:r>
              <a:rPr lang="en-US" dirty="0"/>
              <a:t>PPP Layered Architecture</a:t>
            </a:r>
          </a:p>
          <a:p>
            <a:pPr lvl="1"/>
            <a:r>
              <a:rPr lang="en-US" dirty="0"/>
              <a:t>PPP and OSI share the same physical layer, but PPP distributes the functions of LCP and NCP differently.</a:t>
            </a:r>
          </a:p>
          <a:p>
            <a:pPr lvl="1"/>
            <a:r>
              <a:rPr lang="en-US" dirty="0"/>
              <a:t>The only absolute requirement imposed by PPP is a full-duplex circuit, either dedicated or switched, that can operate in an asynchronous or synchronous bit-serial mode.</a:t>
            </a:r>
          </a:p>
          <a:p>
            <a:pPr lvl="1"/>
            <a:r>
              <a:rPr lang="en-US" dirty="0"/>
              <a:t>Most of the work done by PPP happens at the data link and network layers, by LCP and NCPs.</a:t>
            </a:r>
          </a:p>
          <a:p>
            <a:r>
              <a:rPr lang="en-US" dirty="0"/>
              <a:t>Link Control Protocol</a:t>
            </a:r>
          </a:p>
          <a:p>
            <a:pPr lvl="1"/>
            <a:r>
              <a:rPr lang="en-US" dirty="0"/>
              <a:t>LCP establishes the point-to-point link.</a:t>
            </a:r>
          </a:p>
          <a:p>
            <a:pPr lvl="1"/>
            <a:r>
              <a:rPr lang="en-US" dirty="0"/>
              <a:t>LCP also negotiates and sets up control options on the WAN data link, which are handled by the NCPs.</a:t>
            </a:r>
          </a:p>
          <a:p>
            <a:pPr lvl="1"/>
            <a:r>
              <a:rPr lang="en-US" dirty="0"/>
              <a:t>After the link is established, PPP also uses LCP to agree automatically on encapsulation formats such as authentication, compression, and error detection</a:t>
            </a:r>
          </a:p>
        </p:txBody>
      </p:sp>
    </p:spTree>
    <p:extLst>
      <p:ext uri="{BB962C8B-B14F-4D97-AF65-F5344CB8AC3E}">
        <p14:creationId xmlns:p14="http://schemas.microsoft.com/office/powerpoint/2010/main" val="1343767016"/>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PPP Operation</a:t>
            </a:r>
            <a:br>
              <a:rPr lang="en-US" sz="1800" dirty="0"/>
            </a:br>
            <a:r>
              <a:rPr lang="en-US" dirty="0"/>
              <a:t>LCP and NCP</a:t>
            </a:r>
          </a:p>
        </p:txBody>
      </p:sp>
      <p:sp>
        <p:nvSpPr>
          <p:cNvPr id="2" name="Content Placeholder 1"/>
          <p:cNvSpPr>
            <a:spLocks noGrp="1"/>
          </p:cNvSpPr>
          <p:nvPr>
            <p:ph idx="1"/>
          </p:nvPr>
        </p:nvSpPr>
        <p:spPr>
          <a:xfrm>
            <a:off x="193868" y="1344431"/>
            <a:ext cx="8540747" cy="2770370"/>
          </a:xfrm>
        </p:spPr>
        <p:txBody>
          <a:bodyPr/>
          <a:lstStyle/>
          <a:p>
            <a:r>
              <a:rPr lang="en-US" dirty="0"/>
              <a:t>Network Control Protocol</a:t>
            </a:r>
          </a:p>
          <a:p>
            <a:pPr lvl="1"/>
            <a:r>
              <a:rPr lang="en-US" dirty="0"/>
              <a:t>PPP permits multiple network layer protocols to operate on the same communications link. </a:t>
            </a:r>
          </a:p>
          <a:p>
            <a:pPr lvl="1"/>
            <a:r>
              <a:rPr lang="en-US" dirty="0"/>
              <a:t>For every network layer protocol used, PPP uses a separate NCP</a:t>
            </a:r>
          </a:p>
          <a:p>
            <a:pPr lvl="1"/>
            <a:r>
              <a:rPr lang="en-US" dirty="0"/>
              <a:t>Each NCP manages the specific needs required by its respective network layer protocols. </a:t>
            </a:r>
          </a:p>
          <a:p>
            <a:r>
              <a:rPr lang="en-US" dirty="0"/>
              <a:t>A PPP frame consists of six fields:</a:t>
            </a:r>
          </a:p>
          <a:p>
            <a:pPr lvl="2"/>
            <a:endParaRPr lang="en-US" dirty="0"/>
          </a:p>
        </p:txBody>
      </p:sp>
      <p:pic>
        <p:nvPicPr>
          <p:cNvPr id="3" name="Picture 2"/>
          <p:cNvPicPr>
            <a:picLocks noChangeAspect="1"/>
          </p:cNvPicPr>
          <p:nvPr/>
        </p:nvPicPr>
        <p:blipFill>
          <a:blip r:embed="rId3"/>
          <a:stretch>
            <a:fillRect/>
          </a:stretch>
        </p:blipFill>
        <p:spPr>
          <a:xfrm>
            <a:off x="325051" y="4150786"/>
            <a:ext cx="8278380" cy="2400635"/>
          </a:xfrm>
          <a:prstGeom prst="rect">
            <a:avLst/>
          </a:prstGeom>
        </p:spPr>
      </p:pic>
    </p:spTree>
    <p:extLst>
      <p:ext uri="{BB962C8B-B14F-4D97-AF65-F5344CB8AC3E}">
        <p14:creationId xmlns:p14="http://schemas.microsoft.com/office/powerpoint/2010/main" val="4185060296"/>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PPP Operation</a:t>
            </a:r>
            <a:br>
              <a:rPr lang="en-US" sz="1800" dirty="0"/>
            </a:br>
            <a:r>
              <a:rPr lang="en-US" dirty="0"/>
              <a:t>PPP Sessions</a:t>
            </a:r>
          </a:p>
        </p:txBody>
      </p:sp>
      <p:sp>
        <p:nvSpPr>
          <p:cNvPr id="2" name="Content Placeholder 1"/>
          <p:cNvSpPr>
            <a:spLocks noGrp="1"/>
          </p:cNvSpPr>
          <p:nvPr>
            <p:ph idx="1"/>
          </p:nvPr>
        </p:nvSpPr>
        <p:spPr>
          <a:xfrm>
            <a:off x="193868" y="1241791"/>
            <a:ext cx="8540747" cy="5177667"/>
          </a:xfrm>
        </p:spPr>
        <p:txBody>
          <a:bodyPr>
            <a:normAutofit lnSpcReduction="10000"/>
          </a:bodyPr>
          <a:lstStyle/>
          <a:p>
            <a:r>
              <a:rPr lang="en-US" dirty="0"/>
              <a:t>There are three phases of establishing a PPP session</a:t>
            </a:r>
          </a:p>
          <a:p>
            <a:pPr lvl="1"/>
            <a:r>
              <a:rPr lang="en-US" dirty="0"/>
              <a:t>Phase 1: Link establishment and configuration negotiation</a:t>
            </a:r>
          </a:p>
          <a:p>
            <a:pPr lvl="1"/>
            <a:r>
              <a:rPr lang="en-US" dirty="0"/>
              <a:t>Phase 2: Link quality determination (optional) </a:t>
            </a:r>
          </a:p>
          <a:p>
            <a:pPr lvl="1"/>
            <a:r>
              <a:rPr lang="en-US" dirty="0"/>
              <a:t>Phase 3: Network layer protocol configuration negotiation</a:t>
            </a:r>
          </a:p>
          <a:p>
            <a:r>
              <a:rPr lang="en-US" dirty="0"/>
              <a:t>LCP operation uses three classes of LCP frames to accomplish the work of each of the LCP phases:</a:t>
            </a:r>
          </a:p>
          <a:p>
            <a:pPr lvl="1"/>
            <a:r>
              <a:rPr lang="en-US" dirty="0"/>
              <a:t>Link-establishment frames establish and configure a link.</a:t>
            </a:r>
          </a:p>
          <a:p>
            <a:pPr lvl="1"/>
            <a:r>
              <a:rPr lang="en-US" dirty="0"/>
              <a:t>Link-maintenance frames manage and debug a link.</a:t>
            </a:r>
          </a:p>
          <a:p>
            <a:pPr lvl="1"/>
            <a:r>
              <a:rPr lang="en-US" dirty="0"/>
              <a:t>Link-termination frames terminate a link.</a:t>
            </a:r>
          </a:p>
          <a:p>
            <a:r>
              <a:rPr lang="en-US" dirty="0"/>
              <a:t>PPP can be configured to support optional functions:</a:t>
            </a:r>
          </a:p>
          <a:p>
            <a:pPr lvl="1"/>
            <a:r>
              <a:rPr lang="en-US" dirty="0"/>
              <a:t>Authentication</a:t>
            </a:r>
          </a:p>
          <a:p>
            <a:pPr lvl="1"/>
            <a:r>
              <a:rPr lang="en-US" dirty="0"/>
              <a:t>Compression</a:t>
            </a:r>
          </a:p>
          <a:p>
            <a:pPr lvl="1"/>
            <a:r>
              <a:rPr lang="en-US" dirty="0"/>
              <a:t>Multilink</a:t>
            </a:r>
          </a:p>
          <a:p>
            <a:pPr lvl="1"/>
            <a:endParaRPr lang="en-US" dirty="0"/>
          </a:p>
        </p:txBody>
      </p:sp>
    </p:spTree>
    <p:extLst>
      <p:ext uri="{BB962C8B-B14F-4D97-AF65-F5344CB8AC3E}">
        <p14:creationId xmlns:p14="http://schemas.microsoft.com/office/powerpoint/2010/main" val="3219477373"/>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lstStyle/>
          <a:p>
            <a:pPr eaLnBrk="1" hangingPunct="1"/>
            <a:r>
              <a:rPr lang="en-US" dirty="0">
                <a:latin typeface="Arial" charset="0"/>
              </a:rPr>
              <a:t>Instructor Materials – Chapter 2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lstStyle/>
          <a:p>
            <a:pPr marL="0" indent="0">
              <a:buNone/>
            </a:pPr>
            <a:r>
              <a:rPr lang="en-CA" dirty="0"/>
              <a:t>This PowerPoint deck is divided in two parts:</a:t>
            </a:r>
          </a:p>
          <a:p>
            <a:pPr marL="457200" indent="-457200">
              <a:buClrTx/>
              <a:buFont typeface="+mj-lt"/>
              <a:buAutoNum type="arabicPeriod"/>
            </a:pPr>
            <a:r>
              <a:rPr lang="en-US" sz="2000" dirty="0"/>
              <a:t>Instructor Planning Guide</a:t>
            </a:r>
            <a:endParaRPr lang="en-CA" sz="2000" dirty="0"/>
          </a:p>
          <a:p>
            <a:pPr lvl="1">
              <a:buClrTx/>
              <a:buFont typeface="Wingdings" charset="2"/>
              <a:buChar char="§"/>
            </a:pPr>
            <a:r>
              <a:rPr lang="en-CA" sz="1600" dirty="0"/>
              <a:t>Information to help you become familiar with the chapter</a:t>
            </a:r>
          </a:p>
          <a:p>
            <a:pPr lvl="1">
              <a:buClrTx/>
              <a:buFont typeface="Wingdings" charset="2"/>
              <a:buChar char="§"/>
            </a:pPr>
            <a:r>
              <a:rPr lang="en-CA" sz="1600" dirty="0"/>
              <a:t>Teaching aids</a:t>
            </a:r>
          </a:p>
          <a:p>
            <a:pPr marL="457200" indent="-457200">
              <a:buClrTx/>
              <a:buFont typeface="+mj-lt"/>
              <a:buAutoNum type="arabicPeriod"/>
            </a:pPr>
            <a:r>
              <a:rPr lang="en-CA" sz="2000" dirty="0"/>
              <a:t>Instructor Class Presentation</a:t>
            </a:r>
          </a:p>
          <a:p>
            <a:pPr lvl="1">
              <a:buClrTx/>
              <a:buFont typeface="Wingdings" charset="2"/>
              <a:buChar char="§"/>
            </a:pPr>
            <a:r>
              <a:rPr lang="en-CA" sz="1600" dirty="0"/>
              <a:t>Optional slides that you can use in the classroom</a:t>
            </a:r>
          </a:p>
          <a:p>
            <a:pPr lvl="1">
              <a:buClrTx/>
              <a:buFont typeface="Wingdings" charset="2"/>
              <a:buChar char="§"/>
            </a:pPr>
            <a:r>
              <a:rPr lang="en-CA" sz="1600" dirty="0"/>
              <a:t>Begins on slide # 9</a:t>
            </a:r>
          </a:p>
          <a:p>
            <a:pPr marL="0" indent="0">
              <a:buNone/>
            </a:pPr>
            <a:r>
              <a:rPr lang="en-CA" sz="2000" dirty="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lstStyle/>
          <a:p>
            <a:r>
              <a:rPr lang="en-US" sz="1800" dirty="0"/>
              <a:t>PPP Operation</a:t>
            </a:r>
            <a:br>
              <a:rPr lang="en-US" sz="1800" dirty="0"/>
            </a:br>
            <a:r>
              <a:rPr lang="en-US" dirty="0"/>
              <a:t>PPP Sessions</a:t>
            </a:r>
          </a:p>
        </p:txBody>
      </p:sp>
      <p:sp>
        <p:nvSpPr>
          <p:cNvPr id="2" name="Content Placeholder 1"/>
          <p:cNvSpPr>
            <a:spLocks noGrp="1"/>
          </p:cNvSpPr>
          <p:nvPr>
            <p:ph idx="1"/>
          </p:nvPr>
        </p:nvSpPr>
        <p:spPr>
          <a:xfrm>
            <a:off x="193868" y="1241791"/>
            <a:ext cx="8540747" cy="5177667"/>
          </a:xfrm>
        </p:spPr>
        <p:txBody>
          <a:bodyPr/>
          <a:lstStyle/>
          <a:p>
            <a:r>
              <a:rPr lang="en-US" dirty="0"/>
              <a:t>After LCP has established the link, the routers exchange IPCP messages</a:t>
            </a:r>
          </a:p>
          <a:p>
            <a:pPr lvl="1"/>
            <a:r>
              <a:rPr lang="en-US" dirty="0"/>
              <a:t>Compression</a:t>
            </a:r>
          </a:p>
          <a:p>
            <a:pPr lvl="1"/>
            <a:r>
              <a:rPr lang="en-US" dirty="0"/>
              <a:t>IPv4-Address</a:t>
            </a:r>
          </a:p>
        </p:txBody>
      </p:sp>
      <p:pic>
        <p:nvPicPr>
          <p:cNvPr id="3" name="Picture 2"/>
          <p:cNvPicPr>
            <a:picLocks noChangeAspect="1"/>
          </p:cNvPicPr>
          <p:nvPr/>
        </p:nvPicPr>
        <p:blipFill>
          <a:blip r:embed="rId3"/>
          <a:stretch>
            <a:fillRect/>
          </a:stretch>
        </p:blipFill>
        <p:spPr>
          <a:xfrm>
            <a:off x="2967134" y="2182041"/>
            <a:ext cx="5620213" cy="4366832"/>
          </a:xfrm>
          <a:prstGeom prst="rect">
            <a:avLst/>
          </a:prstGeom>
        </p:spPr>
      </p:pic>
    </p:spTree>
    <p:extLst>
      <p:ext uri="{BB962C8B-B14F-4D97-AF65-F5344CB8AC3E}">
        <p14:creationId xmlns:p14="http://schemas.microsoft.com/office/powerpoint/2010/main" val="130984973"/>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lstStyle/>
          <a:p>
            <a:pPr eaLnBrk="1" hangingPunct="1"/>
            <a:r>
              <a:rPr lang="en-US" sz="2400" dirty="0"/>
              <a:t>2.3 PPP Implementation</a:t>
            </a:r>
          </a:p>
        </p:txBody>
      </p:sp>
    </p:spTree>
    <p:extLst>
      <p:ext uri="{BB962C8B-B14F-4D97-AF65-F5344CB8AC3E}">
        <p14:creationId xmlns:p14="http://schemas.microsoft.com/office/powerpoint/2010/main" val="3633761877"/>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lstStyle/>
          <a:p>
            <a:r>
              <a:rPr lang="en-US" sz="1800" dirty="0"/>
              <a:t>PPP Implementation</a:t>
            </a:r>
            <a:br>
              <a:rPr lang="en-US" sz="1800" dirty="0"/>
            </a:br>
            <a:r>
              <a:rPr lang="en-US" dirty="0"/>
              <a:t>Configure PPP</a:t>
            </a:r>
          </a:p>
        </p:txBody>
      </p:sp>
      <p:sp>
        <p:nvSpPr>
          <p:cNvPr id="2" name="Content Placeholder 1"/>
          <p:cNvSpPr>
            <a:spLocks noGrp="1"/>
          </p:cNvSpPr>
          <p:nvPr>
            <p:ph idx="1"/>
          </p:nvPr>
        </p:nvSpPr>
        <p:spPr>
          <a:xfrm>
            <a:off x="193868" y="1754155"/>
            <a:ext cx="8679544" cy="4683967"/>
          </a:xfrm>
        </p:spPr>
        <p:txBody>
          <a:bodyPr/>
          <a:lstStyle/>
          <a:p>
            <a:r>
              <a:rPr lang="en-US" dirty="0"/>
              <a:t>PPP may include several LCP options:</a:t>
            </a:r>
          </a:p>
          <a:p>
            <a:pPr lvl="1"/>
            <a:r>
              <a:rPr lang="en-US" sz="1800" dirty="0">
                <a:solidFill>
                  <a:srgbClr val="333333"/>
                </a:solidFill>
                <a:latin typeface="CiscoSansTTLight"/>
              </a:rPr>
              <a:t>Authentication, Compression, Error detection, PPP Callback, and </a:t>
            </a:r>
            <a:r>
              <a:rPr lang="en-US" sz="1800" dirty="0"/>
              <a:t>Multilink</a:t>
            </a:r>
          </a:p>
          <a:p>
            <a:r>
              <a:rPr lang="en-US" dirty="0"/>
              <a:t>To set PPP as the encapsulation method used by a serial interface, use the </a:t>
            </a:r>
            <a:r>
              <a:rPr lang="en-US" b="1" dirty="0"/>
              <a:t>encapsulation </a:t>
            </a:r>
            <a:r>
              <a:rPr lang="en-US" b="1" dirty="0" err="1"/>
              <a:t>ppp</a:t>
            </a:r>
            <a:r>
              <a:rPr lang="en-US" b="1" dirty="0"/>
              <a:t> </a:t>
            </a:r>
            <a:r>
              <a:rPr lang="en-US" dirty="0"/>
              <a:t>interface configuration command. </a:t>
            </a:r>
          </a:p>
          <a:p>
            <a:r>
              <a:rPr lang="en-US" dirty="0"/>
              <a:t>Point-to-point software compression on serial interfaces can be configured after PPP encapsulation is enabled with the </a:t>
            </a:r>
            <a:r>
              <a:rPr lang="en-US" b="1" dirty="0"/>
              <a:t>compress </a:t>
            </a:r>
            <a:r>
              <a:rPr lang="en-US" dirty="0"/>
              <a:t>command.</a:t>
            </a:r>
          </a:p>
          <a:p>
            <a:r>
              <a:rPr lang="en-US" dirty="0"/>
              <a:t>The</a:t>
            </a:r>
            <a:r>
              <a:rPr lang="en-US" b="1" dirty="0"/>
              <a:t> </a:t>
            </a:r>
            <a:r>
              <a:rPr lang="en-US" b="1" dirty="0" err="1"/>
              <a:t>ppp</a:t>
            </a:r>
            <a:r>
              <a:rPr lang="en-US" b="1" dirty="0"/>
              <a:t> quality </a:t>
            </a:r>
            <a:r>
              <a:rPr lang="en-US" i="1" dirty="0"/>
              <a:t>percentage </a:t>
            </a:r>
            <a:r>
              <a:rPr lang="en-US" dirty="0"/>
              <a:t>command ensures that the link meets the quality requirement set; otherwise, the link closes down.</a:t>
            </a:r>
            <a:endParaRPr lang="en-US" sz="2200" dirty="0"/>
          </a:p>
        </p:txBody>
      </p:sp>
    </p:spTree>
    <p:extLst>
      <p:ext uri="{BB962C8B-B14F-4D97-AF65-F5344CB8AC3E}">
        <p14:creationId xmlns:p14="http://schemas.microsoft.com/office/powerpoint/2010/main" val="3836958816"/>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lstStyle/>
          <a:p>
            <a:r>
              <a:rPr lang="en-US" sz="1800" dirty="0"/>
              <a:t>PPP Implementation</a:t>
            </a:r>
            <a:br>
              <a:rPr lang="en-US" sz="1800" dirty="0"/>
            </a:br>
            <a:r>
              <a:rPr lang="en-US" dirty="0"/>
              <a:t>Configure PPP</a:t>
            </a:r>
          </a:p>
        </p:txBody>
      </p:sp>
      <p:sp>
        <p:nvSpPr>
          <p:cNvPr id="2" name="Content Placeholder 1"/>
          <p:cNvSpPr>
            <a:spLocks noGrp="1"/>
          </p:cNvSpPr>
          <p:nvPr>
            <p:ph idx="1"/>
          </p:nvPr>
        </p:nvSpPr>
        <p:spPr>
          <a:xfrm>
            <a:off x="193868" y="1754155"/>
            <a:ext cx="8679544" cy="4683967"/>
          </a:xfrm>
        </p:spPr>
        <p:txBody>
          <a:bodyPr/>
          <a:lstStyle/>
          <a:p>
            <a:r>
              <a:rPr lang="en-US" sz="2000" dirty="0"/>
              <a:t>MPPP allows packets to be fragmented and sends these fragments simultaneously over multiple point-to-point links to the same remote address.</a:t>
            </a:r>
          </a:p>
          <a:p>
            <a:r>
              <a:rPr lang="en-US" sz="2000" dirty="0"/>
              <a:t>Configuring MPPP requires two steps:</a:t>
            </a:r>
          </a:p>
          <a:p>
            <a:pPr lvl="1"/>
            <a:r>
              <a:rPr lang="en-US" sz="1600" dirty="0"/>
              <a:t>St</a:t>
            </a:r>
            <a:r>
              <a:rPr lang="en-US" sz="1800" dirty="0"/>
              <a:t>ep 1. Create a multilink bundle.</a:t>
            </a:r>
          </a:p>
          <a:p>
            <a:pPr lvl="1"/>
            <a:r>
              <a:rPr lang="en-US" sz="1800" dirty="0"/>
              <a:t>Step 2. Assign interfaces to the multilink bundle.</a:t>
            </a:r>
            <a:endParaRPr lang="en-US" sz="1600" dirty="0"/>
          </a:p>
          <a:p>
            <a:endParaRPr lang="en-US" sz="2000" dirty="0"/>
          </a:p>
          <a:p>
            <a:endParaRPr lang="en-US" sz="2000" dirty="0"/>
          </a:p>
          <a:p>
            <a:endParaRPr lang="en-US" sz="2000" dirty="0"/>
          </a:p>
          <a:p>
            <a:endParaRPr lang="en-US" sz="2000" dirty="0"/>
          </a:p>
          <a:p>
            <a:r>
              <a:rPr lang="en-US" sz="2000" dirty="0"/>
              <a:t>Use the</a:t>
            </a:r>
            <a:r>
              <a:rPr lang="en-US" sz="2000" b="1" dirty="0"/>
              <a:t> show interfaces serial </a:t>
            </a:r>
            <a:r>
              <a:rPr lang="en-US" sz="2000" dirty="0"/>
              <a:t>command to verify proper configuration of HDLC or PPP encapsulation</a:t>
            </a:r>
          </a:p>
        </p:txBody>
      </p:sp>
      <p:pic>
        <p:nvPicPr>
          <p:cNvPr id="5" name="Picture 4"/>
          <p:cNvPicPr>
            <a:picLocks noChangeAspect="1"/>
          </p:cNvPicPr>
          <p:nvPr/>
        </p:nvPicPr>
        <p:blipFill>
          <a:blip r:embed="rId3"/>
          <a:stretch>
            <a:fillRect/>
          </a:stretch>
        </p:blipFill>
        <p:spPr>
          <a:xfrm>
            <a:off x="2233075" y="3977291"/>
            <a:ext cx="4693742" cy="1714382"/>
          </a:xfrm>
          <a:prstGeom prst="rect">
            <a:avLst/>
          </a:prstGeom>
        </p:spPr>
      </p:pic>
    </p:spTree>
    <p:extLst>
      <p:ext uri="{BB962C8B-B14F-4D97-AF65-F5344CB8AC3E}">
        <p14:creationId xmlns:p14="http://schemas.microsoft.com/office/powerpoint/2010/main" val="3688245061"/>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lstStyle/>
          <a:p>
            <a:r>
              <a:rPr lang="en-US" sz="1800" dirty="0"/>
              <a:t>PPP Implementation</a:t>
            </a:r>
            <a:br>
              <a:rPr lang="en-US" sz="1800" dirty="0"/>
            </a:br>
            <a:r>
              <a:rPr lang="en-US" dirty="0"/>
              <a:t>Configure PPP Authentication</a:t>
            </a:r>
          </a:p>
        </p:txBody>
      </p:sp>
      <p:sp>
        <p:nvSpPr>
          <p:cNvPr id="2" name="Content Placeholder 1"/>
          <p:cNvSpPr>
            <a:spLocks noGrp="1"/>
          </p:cNvSpPr>
          <p:nvPr>
            <p:ph idx="1"/>
          </p:nvPr>
        </p:nvSpPr>
        <p:spPr>
          <a:xfrm>
            <a:off x="193868" y="1754155"/>
            <a:ext cx="8540747" cy="4808570"/>
          </a:xfrm>
        </p:spPr>
        <p:txBody>
          <a:bodyPr/>
          <a:lstStyle/>
          <a:p>
            <a:r>
              <a:rPr lang="en-US" dirty="0"/>
              <a:t>RFC 1334, PPP Authentication Protocols, defines two protocols for authentication, PAP and CHAP.</a:t>
            </a:r>
          </a:p>
          <a:p>
            <a:pPr lvl="1"/>
            <a:r>
              <a:rPr lang="en-US" dirty="0"/>
              <a:t>PAP is a very basic two-way process. There is no encryption. The username and password are sent in plaintext. </a:t>
            </a:r>
          </a:p>
          <a:p>
            <a:pPr lvl="1"/>
            <a:r>
              <a:rPr lang="en-US" dirty="0"/>
              <a:t>CHAP is more secure than PAP. It involves a three-way exchange of a shared secret.</a:t>
            </a:r>
          </a:p>
          <a:p>
            <a:pPr lvl="1"/>
            <a:r>
              <a:rPr lang="en-US" dirty="0"/>
              <a:t>To specify the order in which the CHAP or PAP protocols are requested on the interface, use the</a:t>
            </a:r>
            <a:r>
              <a:rPr lang="en-US" b="1" dirty="0"/>
              <a:t> </a:t>
            </a:r>
            <a:r>
              <a:rPr lang="en-US" b="1" dirty="0" err="1"/>
              <a:t>ppp</a:t>
            </a:r>
            <a:r>
              <a:rPr lang="en-US" b="1" dirty="0"/>
              <a:t> authentication </a:t>
            </a:r>
            <a:r>
              <a:rPr lang="en-US" dirty="0"/>
              <a:t>interface configuration command. Use the</a:t>
            </a:r>
            <a:r>
              <a:rPr lang="en-US" b="1" dirty="0"/>
              <a:t> no </a:t>
            </a:r>
            <a:r>
              <a:rPr lang="en-US" dirty="0"/>
              <a:t>form of the command to disable this authentication.</a:t>
            </a:r>
          </a:p>
          <a:p>
            <a:pPr lvl="1"/>
            <a:r>
              <a:rPr lang="en-US" dirty="0"/>
              <a:t>The PAP username and password that each router sends must match those specified with the</a:t>
            </a:r>
            <a:r>
              <a:rPr lang="en-US" b="1" dirty="0"/>
              <a:t> username </a:t>
            </a:r>
            <a:r>
              <a:rPr lang="en-US" i="1" dirty="0"/>
              <a:t>name</a:t>
            </a:r>
            <a:r>
              <a:rPr lang="en-US" b="1" dirty="0"/>
              <a:t> password </a:t>
            </a:r>
            <a:r>
              <a:rPr lang="en-US" i="1" dirty="0" err="1"/>
              <a:t>password</a:t>
            </a:r>
            <a:r>
              <a:rPr lang="en-US" i="1" dirty="0"/>
              <a:t> </a:t>
            </a:r>
            <a:r>
              <a:rPr lang="en-US" dirty="0"/>
              <a:t>command of the other router.</a:t>
            </a:r>
          </a:p>
          <a:p>
            <a:endParaRPr lang="en-US" sz="1800" dirty="0"/>
          </a:p>
        </p:txBody>
      </p:sp>
    </p:spTree>
    <p:extLst>
      <p:ext uri="{BB962C8B-B14F-4D97-AF65-F5344CB8AC3E}">
        <p14:creationId xmlns:p14="http://schemas.microsoft.com/office/powerpoint/2010/main" val="690255489"/>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lstStyle/>
          <a:p>
            <a:pPr eaLnBrk="1" hangingPunct="1"/>
            <a:r>
              <a:rPr lang="en-US" sz="2400" dirty="0"/>
              <a:t>2.4 Troubleshoot WAN Connectivity</a:t>
            </a:r>
          </a:p>
        </p:txBody>
      </p:sp>
    </p:spTree>
    <p:extLst>
      <p:ext uri="{BB962C8B-B14F-4D97-AF65-F5344CB8AC3E}">
        <p14:creationId xmlns:p14="http://schemas.microsoft.com/office/powerpoint/2010/main" val="750223734"/>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lstStyle/>
          <a:p>
            <a:r>
              <a:rPr lang="en-US" sz="1800" dirty="0"/>
              <a:t>Troubleshoot WAN Connectivity</a:t>
            </a:r>
            <a:br>
              <a:rPr lang="en-US" sz="1800" dirty="0"/>
            </a:br>
            <a:r>
              <a:rPr lang="en-US" dirty="0"/>
              <a:t>Troubleshoot PPP</a:t>
            </a:r>
          </a:p>
        </p:txBody>
      </p:sp>
      <p:sp>
        <p:nvSpPr>
          <p:cNvPr id="2" name="Content Placeholder 1"/>
          <p:cNvSpPr>
            <a:spLocks noGrp="1"/>
          </p:cNvSpPr>
          <p:nvPr>
            <p:ph idx="1"/>
          </p:nvPr>
        </p:nvSpPr>
        <p:spPr>
          <a:xfrm>
            <a:off x="193868" y="1660846"/>
            <a:ext cx="8540747" cy="4808570"/>
          </a:xfrm>
        </p:spPr>
        <p:txBody>
          <a:bodyPr/>
          <a:lstStyle/>
          <a:p>
            <a:r>
              <a:rPr lang="en-US" dirty="0"/>
              <a:t>A</a:t>
            </a:r>
            <a:r>
              <a:rPr lang="en-US" b="1" dirty="0"/>
              <a:t> debug </a:t>
            </a:r>
            <a:r>
              <a:rPr lang="en-US" dirty="0"/>
              <a:t>output displays information about various router operations, related traffic generated or received by the router, and any error messages. </a:t>
            </a:r>
          </a:p>
          <a:p>
            <a:r>
              <a:rPr lang="en-US" dirty="0"/>
              <a:t>Debug </a:t>
            </a:r>
            <a:r>
              <a:rPr lang="en-US" dirty="0" err="1"/>
              <a:t>ppp</a:t>
            </a:r>
            <a:endParaRPr lang="en-US" dirty="0"/>
          </a:p>
          <a:p>
            <a:pPr lvl="1"/>
            <a:r>
              <a:rPr lang="en-US" dirty="0"/>
              <a:t>Use the</a:t>
            </a:r>
            <a:r>
              <a:rPr lang="en-US" b="1" dirty="0"/>
              <a:t> debug </a:t>
            </a:r>
            <a:r>
              <a:rPr lang="en-US" b="1" dirty="0" err="1"/>
              <a:t>ppp</a:t>
            </a:r>
            <a:r>
              <a:rPr lang="en-US" b="1" dirty="0"/>
              <a:t> </a:t>
            </a:r>
            <a:r>
              <a:rPr lang="en-US" dirty="0"/>
              <a:t>command to display information about the operation of PPP. </a:t>
            </a:r>
          </a:p>
          <a:p>
            <a:pPr lvl="1"/>
            <a:r>
              <a:rPr lang="en-US" dirty="0"/>
              <a:t>A good command to use when troubleshooting serial interface encapsulation is the</a:t>
            </a:r>
            <a:r>
              <a:rPr lang="en-US" b="1" dirty="0"/>
              <a:t> debug </a:t>
            </a:r>
            <a:r>
              <a:rPr lang="en-US" b="1" dirty="0" err="1"/>
              <a:t>ppp</a:t>
            </a:r>
            <a:r>
              <a:rPr lang="en-US" b="1" dirty="0"/>
              <a:t> packet </a:t>
            </a:r>
            <a:r>
              <a:rPr lang="en-US" dirty="0"/>
              <a:t>command.</a:t>
            </a:r>
          </a:p>
          <a:p>
            <a:pPr lvl="1"/>
            <a:r>
              <a:rPr lang="en-US" dirty="0"/>
              <a:t>The</a:t>
            </a:r>
            <a:r>
              <a:rPr lang="en-US" b="1" dirty="0"/>
              <a:t> debug </a:t>
            </a:r>
            <a:r>
              <a:rPr lang="en-US" b="1" dirty="0" err="1"/>
              <a:t>ppp</a:t>
            </a:r>
            <a:r>
              <a:rPr lang="en-US" b="1" dirty="0"/>
              <a:t> negotiation </a:t>
            </a:r>
            <a:r>
              <a:rPr lang="en-US" dirty="0"/>
              <a:t>command enables the network administrator to view the PPP negotiation transactions, identify the problem or stage when the error occurs, and develop a resolution.</a:t>
            </a:r>
          </a:p>
          <a:p>
            <a:pPr lvl="1"/>
            <a:r>
              <a:rPr lang="en-US" dirty="0"/>
              <a:t>The</a:t>
            </a:r>
            <a:r>
              <a:rPr lang="en-US" b="1" dirty="0"/>
              <a:t> debug </a:t>
            </a:r>
            <a:r>
              <a:rPr lang="en-US" b="1" dirty="0" err="1"/>
              <a:t>ppp</a:t>
            </a:r>
            <a:r>
              <a:rPr lang="en-US" b="1" dirty="0"/>
              <a:t> error </a:t>
            </a:r>
            <a:r>
              <a:rPr lang="en-US" dirty="0"/>
              <a:t>command is used to display protocol errors and error statistics associated with PPP connection negotiation and operation.</a:t>
            </a:r>
          </a:p>
          <a:p>
            <a:endParaRPr lang="en-US" sz="1800" dirty="0"/>
          </a:p>
        </p:txBody>
      </p:sp>
    </p:spTree>
    <p:extLst>
      <p:ext uri="{BB962C8B-B14F-4D97-AF65-F5344CB8AC3E}">
        <p14:creationId xmlns:p14="http://schemas.microsoft.com/office/powerpoint/2010/main" val="3069764156"/>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lstStyle/>
          <a:p>
            <a:r>
              <a:rPr lang="en-US" sz="1800" dirty="0"/>
              <a:t>Troubleshoot WAN Connectivity</a:t>
            </a:r>
            <a:br>
              <a:rPr lang="en-US" sz="1800" dirty="0"/>
            </a:br>
            <a:r>
              <a:rPr lang="en-US" dirty="0"/>
              <a:t>Troubleshoot PPP</a:t>
            </a:r>
          </a:p>
        </p:txBody>
      </p:sp>
      <p:sp>
        <p:nvSpPr>
          <p:cNvPr id="2" name="Content Placeholder 1"/>
          <p:cNvSpPr>
            <a:spLocks noGrp="1"/>
          </p:cNvSpPr>
          <p:nvPr>
            <p:ph idx="1"/>
          </p:nvPr>
        </p:nvSpPr>
        <p:spPr>
          <a:xfrm>
            <a:off x="193868" y="1660846"/>
            <a:ext cx="8540747" cy="4808570"/>
          </a:xfrm>
        </p:spPr>
        <p:txBody>
          <a:bodyPr/>
          <a:lstStyle/>
          <a:p>
            <a:r>
              <a:rPr lang="en-US" sz="1800" dirty="0"/>
              <a:t>Debug PPP Authentication</a:t>
            </a:r>
          </a:p>
          <a:p>
            <a:pPr lvl="1"/>
            <a:r>
              <a:rPr lang="en-US" dirty="0"/>
              <a:t>Always verify your configuration with the</a:t>
            </a:r>
            <a:r>
              <a:rPr lang="en-US" b="1" dirty="0"/>
              <a:t> show interfaces serial </a:t>
            </a:r>
            <a:r>
              <a:rPr lang="en-US" dirty="0"/>
              <a:t>command, in the same way as you did without authentication.</a:t>
            </a:r>
          </a:p>
          <a:p>
            <a:pPr lvl="1"/>
            <a:r>
              <a:rPr lang="en-US" dirty="0"/>
              <a:t>Never assume your authentication configuration works without testing it using the previously covered show commands</a:t>
            </a:r>
            <a:endParaRPr lang="en-US" sz="1400" dirty="0"/>
          </a:p>
          <a:p>
            <a:pPr lvl="1"/>
            <a:r>
              <a:rPr lang="en-US" dirty="0"/>
              <a:t>For debugging PPP authentication, use the</a:t>
            </a:r>
            <a:r>
              <a:rPr lang="en-US" b="1" dirty="0"/>
              <a:t> debug </a:t>
            </a:r>
            <a:r>
              <a:rPr lang="en-US" b="1" dirty="0" err="1"/>
              <a:t>ppp</a:t>
            </a:r>
            <a:r>
              <a:rPr lang="en-US" b="1" dirty="0"/>
              <a:t> authentication </a:t>
            </a:r>
            <a:r>
              <a:rPr lang="en-US" dirty="0"/>
              <a:t>command.</a:t>
            </a:r>
          </a:p>
          <a:p>
            <a:pPr lvl="1"/>
            <a:endParaRPr lang="en-US" sz="1400" dirty="0"/>
          </a:p>
        </p:txBody>
      </p:sp>
      <p:pic>
        <p:nvPicPr>
          <p:cNvPr id="3" name="Picture 2"/>
          <p:cNvPicPr>
            <a:picLocks noChangeAspect="1"/>
          </p:cNvPicPr>
          <p:nvPr/>
        </p:nvPicPr>
        <p:blipFill>
          <a:blip r:embed="rId3"/>
          <a:stretch>
            <a:fillRect/>
          </a:stretch>
        </p:blipFill>
        <p:spPr>
          <a:xfrm>
            <a:off x="1559433" y="4155785"/>
            <a:ext cx="5811752" cy="2425595"/>
          </a:xfrm>
          <a:prstGeom prst="rect">
            <a:avLst/>
          </a:prstGeom>
        </p:spPr>
      </p:pic>
    </p:spTree>
    <p:extLst>
      <p:ext uri="{BB962C8B-B14F-4D97-AF65-F5344CB8AC3E}">
        <p14:creationId xmlns:p14="http://schemas.microsoft.com/office/powerpoint/2010/main" val="3629637190"/>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lstStyle/>
          <a:p>
            <a:pPr eaLnBrk="1" hangingPunct="1"/>
            <a:r>
              <a:rPr lang="en-US" sz="2400" dirty="0"/>
              <a:t>2.4 Chapter Summary</a:t>
            </a:r>
          </a:p>
        </p:txBody>
      </p:sp>
    </p:spTree>
    <p:extLst>
      <p:ext uri="{BB962C8B-B14F-4D97-AF65-F5344CB8AC3E}">
        <p14:creationId xmlns:p14="http://schemas.microsoft.com/office/powerpoint/2010/main" val="1761900250"/>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34098" y="1232592"/>
            <a:ext cx="8600517" cy="546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300" dirty="0"/>
          </a:p>
          <a:p>
            <a:endParaRPr lang="en-US" sz="1400" dirty="0"/>
          </a:p>
        </p:txBody>
      </p:sp>
      <p:sp>
        <p:nvSpPr>
          <p:cNvPr id="21505" name="Rectangle 2"/>
          <p:cNvSpPr>
            <a:spLocks noGrp="1" noChangeArrowheads="1"/>
          </p:cNvSpPr>
          <p:nvPr>
            <p:ph type="title"/>
          </p:nvPr>
        </p:nvSpPr>
        <p:spPr/>
        <p:txBody>
          <a:bodyPr/>
          <a:lstStyle/>
          <a:p>
            <a:pPr eaLnBrk="1" hangingPunct="1"/>
            <a:r>
              <a:rPr lang="en-US" sz="1800" dirty="0">
                <a:latin typeface="Arial" charset="0"/>
              </a:rPr>
              <a:t>Chapter Summary</a:t>
            </a:r>
            <a:r>
              <a:rPr lang="en-US" dirty="0">
                <a:latin typeface="Arial" charset="0"/>
              </a:rPr>
              <a:t/>
            </a:r>
            <a:br>
              <a:rPr lang="en-US" dirty="0">
                <a:latin typeface="Arial" charset="0"/>
              </a:rPr>
            </a:br>
            <a:r>
              <a:rPr lang="en-US" dirty="0" err="1">
                <a:latin typeface="Arial" charset="0"/>
              </a:rPr>
              <a:t>Summary</a:t>
            </a:r>
            <a:endParaRPr lang="en-US" dirty="0">
              <a:latin typeface="Arial" charset="0"/>
            </a:endParaRPr>
          </a:p>
        </p:txBody>
      </p:sp>
      <p:sp>
        <p:nvSpPr>
          <p:cNvPr id="4" name="Content Placeholder 1"/>
          <p:cNvSpPr>
            <a:spLocks noGrp="1"/>
          </p:cNvSpPr>
          <p:nvPr>
            <p:ph idx="1"/>
          </p:nvPr>
        </p:nvSpPr>
        <p:spPr>
          <a:xfrm>
            <a:off x="193868" y="1175656"/>
            <a:ext cx="8540747" cy="5346441"/>
          </a:xfrm>
        </p:spPr>
        <p:txBody>
          <a:bodyPr/>
          <a:lstStyle/>
          <a:p>
            <a:r>
              <a:rPr lang="en-US" sz="1800" dirty="0"/>
              <a:t>Serial transmissions sequentially send one bit at a time over a single channel. A serial port is bidirectional. Synchronous serial communications require a clocking signal.</a:t>
            </a:r>
          </a:p>
          <a:p>
            <a:r>
              <a:rPr lang="en-US" sz="1800" dirty="0"/>
              <a:t>Point-to-Point links are usually more expensive than shared services; however, the benefits may outweigh the costs. Constant availability is important for some protocols, such as VoIP.</a:t>
            </a:r>
          </a:p>
          <a:p>
            <a:r>
              <a:rPr lang="en-US" sz="1800" dirty="0"/>
              <a:t>SONET is an optical network standard that uses STDM for efficient use of bandwidth. In the United States, OC transmission rates are standardized specifications for SONET.</a:t>
            </a:r>
          </a:p>
          <a:p>
            <a:r>
              <a:rPr lang="en-US" sz="1800" dirty="0"/>
              <a:t>The bandwidth hierarchy used by carriers is different in North America (T-carrier) and Europe (E-carrier). In North America, the fundamental line speed is 64 kbps, or DS0. Multiple DS0s are bundled together to provide higher line speeds.</a:t>
            </a:r>
          </a:p>
          <a:p>
            <a:r>
              <a:rPr lang="en-US" sz="1800" dirty="0"/>
              <a:t>The demarcation point is the point in the network where the responsibility of the service provider ends and the responsibility of the customer begins. The CPE, usually a router, is the DTE device. The DCE is usually a modem or CSU/DSU.</a:t>
            </a:r>
          </a:p>
          <a:p>
            <a:endParaRPr lang="en-US" sz="1800" dirty="0"/>
          </a:p>
        </p:txBody>
      </p:sp>
    </p:spTree>
    <p:extLst>
      <p:ext uri="{BB962C8B-B14F-4D97-AF65-F5344CB8AC3E}">
        <p14:creationId xmlns:p14="http://schemas.microsoft.com/office/powerpoint/2010/main" val="3621293592"/>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a:solidFill>
                  <a:schemeClr val="bg1"/>
                </a:solidFill>
                <a:latin typeface="+mj-lt"/>
                <a:ea typeface="+mj-ea"/>
                <a:cs typeface="+mj-cs"/>
              </a:rPr>
              <a:t>Connecting Networks</a:t>
            </a:r>
          </a:p>
          <a:p>
            <a:pPr algn="l" defTabSz="814388">
              <a:defRPr/>
            </a:pPr>
            <a:r>
              <a:rPr lang="en-US" b="0" kern="0" dirty="0">
                <a:solidFill>
                  <a:schemeClr val="bg1"/>
                </a:solidFill>
                <a:latin typeface="+mj-lt"/>
                <a:ea typeface="+mj-ea"/>
                <a:cs typeface="+mj-cs"/>
              </a:rPr>
              <a:t>Planning </a:t>
            </a:r>
            <a:r>
              <a:rPr lang="en-US" kern="0" dirty="0">
                <a:solidFill>
                  <a:schemeClr val="bg1"/>
                </a:solidFill>
                <a:latin typeface="+mj-lt"/>
                <a:ea typeface="+mj-ea"/>
                <a:cs typeface="+mj-cs"/>
              </a:rPr>
              <a:t>Guide</a:t>
            </a:r>
          </a:p>
          <a:p>
            <a:pPr algn="l" defTabSz="814388">
              <a:defRPr/>
            </a:pPr>
            <a:r>
              <a:rPr lang="en-US" kern="0" dirty="0">
                <a:solidFill>
                  <a:schemeClr val="bg1"/>
                </a:solidFill>
                <a:latin typeface="+mj-lt"/>
                <a:ea typeface="+mj-ea"/>
                <a:cs typeface="+mj-cs"/>
              </a:rPr>
              <a:t>Chapter 2: Point-to-Point Connections</a:t>
            </a: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Continued</a:t>
            </a:r>
          </a:p>
        </p:txBody>
      </p:sp>
      <p:sp>
        <p:nvSpPr>
          <p:cNvPr id="3" name="Content Placeholder 2"/>
          <p:cNvSpPr>
            <a:spLocks noGrp="1"/>
          </p:cNvSpPr>
          <p:nvPr>
            <p:ph idx="1"/>
          </p:nvPr>
        </p:nvSpPr>
        <p:spPr/>
        <p:txBody>
          <a:bodyPr/>
          <a:lstStyle/>
          <a:p>
            <a:r>
              <a:rPr lang="en-US" sz="1800" dirty="0"/>
              <a:t>Cisco HDLC is a bit-oriented synchronous data link layer protocol extension of HDLC and is used by many vendors to provide multiprotocol support. This is the default encapsulation method used on Cisco synchronous serial lines.</a:t>
            </a:r>
          </a:p>
          <a:p>
            <a:r>
              <a:rPr lang="en-US" sz="1800" dirty="0"/>
              <a:t>Synchronous PPP is used to connect to non-Cisco devices, to monitor link quality, provide authentication, or bundle links for shared use. PPP uses HDLC for encapsulating datagrams. LCP is the PPP protocol used to establish, configure, test, and terminate the data link connection. LCP can optionally authenticate a peer using PAP or CHAP. A family of NCPs are used by the PPP protocol to simultaneously support multiple network layer protocols. Multilink PPP spreads traffic across bundled links by fragmenting packets and simultaneously sending these fragments over multiple links to same remote address, where they are reassembled.</a:t>
            </a:r>
          </a:p>
          <a:p>
            <a:r>
              <a:rPr lang="en-US" sz="1800" dirty="0"/>
              <a:t>PPP optionally supports authentication using PAP, CHAP, or both PAP and CHAP protocols. PAP sends authentication data in plaintext. CHAP uses a 3-way handshake, periodic challenge messaging, and a one-way hash that helps protect against playback attacks.</a:t>
            </a:r>
          </a:p>
          <a:p>
            <a:endParaRPr lang="en-US" dirty="0"/>
          </a:p>
        </p:txBody>
      </p:sp>
    </p:spTree>
    <p:extLst>
      <p:ext uri="{BB962C8B-B14F-4D97-AF65-F5344CB8AC3E}">
        <p14:creationId xmlns:p14="http://schemas.microsoft.com/office/powerpoint/2010/main" val="257929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lstStyle/>
          <a:p>
            <a:pPr eaLnBrk="1" hangingPunct="1"/>
            <a:r>
              <a:rPr lang="en-US" dirty="0"/>
              <a:t>Chapter 2: Activities</a:t>
            </a:r>
          </a:p>
        </p:txBody>
      </p:sp>
      <p:sp>
        <p:nvSpPr>
          <p:cNvPr id="6147" name="Rectangle 34"/>
          <p:cNvSpPr>
            <a:spLocks noGrp="1" noChangeArrowheads="1"/>
          </p:cNvSpPr>
          <p:nvPr>
            <p:ph type="body" idx="4294967295"/>
          </p:nvPr>
        </p:nvSpPr>
        <p:spPr>
          <a:xfrm>
            <a:off x="497150" y="1190783"/>
            <a:ext cx="7940675" cy="4605454"/>
          </a:xfrm>
        </p:spPr>
        <p:txBody>
          <a:bodyPr/>
          <a:lstStyle/>
          <a:p>
            <a:pPr marL="0" indent="0" eaLnBrk="1" hangingPunct="1">
              <a:spcBef>
                <a:spcPct val="30000"/>
              </a:spcBef>
              <a:buNone/>
            </a:pPr>
            <a:r>
              <a:rPr lang="en-US" sz="2000" dirty="0"/>
              <a:t>What activities are associated with this chapter?</a:t>
            </a:r>
            <a:endParaRPr lang="en-US" sz="2000" dirty="0">
              <a:solidFill>
                <a:srgbClr val="00B0F0"/>
              </a:solidFill>
            </a:endParaRPr>
          </a:p>
          <a:p>
            <a:pPr marL="0" indent="0" eaLnBrk="1" hangingPunct="1">
              <a:spcBef>
                <a:spcPct val="30000"/>
              </a:spcBef>
              <a:buNone/>
            </a:pPr>
            <a:endParaRPr lang="en-US" sz="2000" dirty="0"/>
          </a:p>
          <a:p>
            <a:pPr marL="119063" indent="0" eaLnBrk="1" hangingPunct="1">
              <a:spcBef>
                <a:spcPct val="30000"/>
              </a:spcBef>
              <a:buNone/>
            </a:pPr>
            <a:endParaRPr lang="en-US" sz="2000" dirty="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647091141"/>
              </p:ext>
            </p:extLst>
          </p:nvPr>
        </p:nvGraphicFramePr>
        <p:xfrm>
          <a:off x="497150" y="1629215"/>
          <a:ext cx="8308522" cy="4632960"/>
        </p:xfrm>
        <a:graphic>
          <a:graphicData uri="http://schemas.openxmlformats.org/drawingml/2006/table">
            <a:tbl>
              <a:tblPr firstRow="1" bandRow="1">
                <a:tableStyleId>{5C22544A-7EE6-4342-B048-85BDC9FD1C3A}</a:tableStyleId>
              </a:tblPr>
              <a:tblGrid>
                <a:gridCol w="1468809">
                  <a:extLst>
                    <a:ext uri="{9D8B030D-6E8A-4147-A177-3AD203B41FA5}">
                      <a16:colId xmlns:a16="http://schemas.microsoft.com/office/drawing/2014/main" val="20000"/>
                    </a:ext>
                  </a:extLst>
                </a:gridCol>
                <a:gridCol w="1896914">
                  <a:extLst>
                    <a:ext uri="{9D8B030D-6E8A-4147-A177-3AD203B41FA5}">
                      <a16:colId xmlns:a16="http://schemas.microsoft.com/office/drawing/2014/main" val="20001"/>
                    </a:ext>
                  </a:extLst>
                </a:gridCol>
                <a:gridCol w="4942799">
                  <a:extLst>
                    <a:ext uri="{9D8B030D-6E8A-4147-A177-3AD203B41FA5}">
                      <a16:colId xmlns:a16="http://schemas.microsoft.com/office/drawing/2014/main" val="20002"/>
                    </a:ext>
                  </a:extLst>
                </a:gridCol>
              </a:tblGrid>
              <a:tr h="36576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extLst>
                  <a:ext uri="{0D108BD9-81ED-4DB2-BD59-A6C34878D82A}">
                    <a16:rowId xmlns:a16="http://schemas.microsoft.com/office/drawing/2014/main" val="10000"/>
                  </a:ext>
                </a:extLst>
              </a:tr>
              <a:tr h="304800">
                <a:tc>
                  <a:txBody>
                    <a:bodyPr/>
                    <a:lstStyle/>
                    <a:p>
                      <a:pPr algn="ctr"/>
                      <a:r>
                        <a:rPr lang="en-US" sz="1400" dirty="0">
                          <a:solidFill>
                            <a:srgbClr val="000000"/>
                          </a:solidFill>
                          <a:effectLst/>
                          <a:latin typeface="calibri" panose="020F0502020204030204" pitchFamily="34" charset="0"/>
                        </a:rPr>
                        <a:t>2.0.1.2</a:t>
                      </a:r>
                      <a:endParaRPr lang="en-US" sz="1400" b="0" dirty="0">
                        <a:solidFill>
                          <a:schemeClr val="tx1"/>
                        </a:solidFill>
                      </a:endParaRPr>
                    </a:p>
                  </a:txBody>
                  <a:tcPr anchor="ctr"/>
                </a:tc>
                <a:tc>
                  <a:txBody>
                    <a:bodyPr/>
                    <a:lstStyle/>
                    <a:p>
                      <a:pPr algn="ctr" rtl="0" fontAlgn="t"/>
                      <a:r>
                        <a:rPr lang="en-US" sz="1400" kern="1200" dirty="0">
                          <a:solidFill>
                            <a:srgbClr val="000000"/>
                          </a:solidFill>
                          <a:effectLst/>
                          <a:latin typeface="calibri" panose="020F0502020204030204" pitchFamily="34" charset="0"/>
                          <a:ea typeface="+mn-ea"/>
                          <a:cs typeface="+mn-cs"/>
                        </a:rPr>
                        <a:t>MA</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PPP Persuasion</a:t>
                      </a:r>
                    </a:p>
                  </a:txBody>
                  <a:tcPr marL="28575" marR="28575" marT="0" marB="0"/>
                </a:tc>
                <a:extLst>
                  <a:ext uri="{0D108BD9-81ED-4DB2-BD59-A6C34878D82A}">
                    <a16:rowId xmlns:a16="http://schemas.microsoft.com/office/drawing/2014/main" val="10001"/>
                  </a:ext>
                </a:extLst>
              </a:tr>
              <a:tr h="304800">
                <a:tc>
                  <a:txBody>
                    <a:bodyPr/>
                    <a:lstStyle/>
                    <a:p>
                      <a:pPr algn="ctr"/>
                      <a:r>
                        <a:rPr lang="en-US" sz="1400" dirty="0">
                          <a:solidFill>
                            <a:srgbClr val="000000"/>
                          </a:solidFill>
                          <a:effectLst/>
                          <a:latin typeface="calibri" panose="020F0502020204030204" pitchFamily="34" charset="0"/>
                        </a:rPr>
                        <a:t>2.1.2.4</a:t>
                      </a:r>
                      <a:endParaRPr lang="en-US" sz="1400" b="0" dirty="0">
                        <a:solidFill>
                          <a:schemeClr val="tx1"/>
                        </a:solidFill>
                      </a:endParaRPr>
                    </a:p>
                  </a:txBody>
                  <a:tcPr anchor="ctr"/>
                </a:tc>
                <a:tc>
                  <a:txBody>
                    <a:bodyPr/>
                    <a:lstStyle/>
                    <a:p>
                      <a:pPr algn="ctr" rtl="0" fontAlgn="t"/>
                      <a:r>
                        <a:rPr lang="en-US" sz="1400" kern="1200" dirty="0">
                          <a:solidFill>
                            <a:srgbClr val="000000"/>
                          </a:solidFill>
                          <a:effectLst/>
                          <a:latin typeface="calibri" panose="020F0502020204030204" pitchFamily="34" charset="0"/>
                          <a:ea typeface="+mn-ea"/>
                          <a:cs typeface="+mn-cs"/>
                        </a:rPr>
                        <a:t>SC</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Troubleshooting a Serial Interface</a:t>
                      </a:r>
                    </a:p>
                  </a:txBody>
                  <a:tcPr marL="28575" marR="28575" marT="0" marB="0"/>
                </a:tc>
                <a:extLst>
                  <a:ext uri="{0D108BD9-81ED-4DB2-BD59-A6C34878D82A}">
                    <a16:rowId xmlns:a16="http://schemas.microsoft.com/office/drawing/2014/main" val="668453170"/>
                  </a:ext>
                </a:extLst>
              </a:tr>
              <a:tr h="304800">
                <a:tc>
                  <a:txBody>
                    <a:bodyPr/>
                    <a:lstStyle/>
                    <a:p>
                      <a:pPr algn="ctr"/>
                      <a:r>
                        <a:rPr lang="en-US" sz="1400" dirty="0">
                          <a:solidFill>
                            <a:srgbClr val="000000"/>
                          </a:solidFill>
                          <a:effectLst/>
                          <a:latin typeface="calibri" panose="020F0502020204030204" pitchFamily="34" charset="0"/>
                        </a:rPr>
                        <a:t>2.1.2.5</a:t>
                      </a:r>
                      <a:endParaRPr lang="en-US" sz="1400" b="0" dirty="0">
                        <a:solidFill>
                          <a:schemeClr val="tx1"/>
                        </a:solidFill>
                      </a:endParaRPr>
                    </a:p>
                  </a:txBody>
                  <a:tcPr anchor="ctr"/>
                </a:tc>
                <a:tc>
                  <a:txBody>
                    <a:bodyPr/>
                    <a:lstStyle/>
                    <a:p>
                      <a:pPr algn="ctr" rtl="0" fontAlgn="t"/>
                      <a:r>
                        <a:rPr lang="en-US" sz="1400" kern="1200" dirty="0">
                          <a:solidFill>
                            <a:srgbClr val="000000"/>
                          </a:solidFill>
                          <a:effectLst/>
                          <a:latin typeface="calibri" panose="020F0502020204030204" pitchFamily="34" charset="0"/>
                          <a:ea typeface="+mn-ea"/>
                          <a:cs typeface="+mn-cs"/>
                        </a:rPr>
                        <a:t>PT</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Troubleshooting Serial Interfaces</a:t>
                      </a:r>
                    </a:p>
                  </a:txBody>
                  <a:tcPr marL="28575" marR="28575" marT="0" marB="0"/>
                </a:tc>
                <a:extLst>
                  <a:ext uri="{0D108BD9-81ED-4DB2-BD59-A6C34878D82A}">
                    <a16:rowId xmlns:a16="http://schemas.microsoft.com/office/drawing/2014/main" val="971977605"/>
                  </a:ext>
                </a:extLst>
              </a:tr>
              <a:tr h="304800">
                <a:tc>
                  <a:txBody>
                    <a:bodyPr/>
                    <a:lstStyle/>
                    <a:p>
                      <a:pPr algn="ctr"/>
                      <a:r>
                        <a:rPr lang="en-US" sz="1400" dirty="0">
                          <a:solidFill>
                            <a:srgbClr val="000000"/>
                          </a:solidFill>
                          <a:effectLst/>
                          <a:latin typeface="calibri" panose="020F0502020204030204" pitchFamily="34" charset="0"/>
                        </a:rPr>
                        <a:t>2.2.2.5</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IA</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Identify PPP Features Operations</a:t>
                      </a:r>
                    </a:p>
                  </a:txBody>
                  <a:tcPr marL="28575" marR="28575" marT="0" marB="0"/>
                </a:tc>
                <a:extLst>
                  <a:ext uri="{0D108BD9-81ED-4DB2-BD59-A6C34878D82A}">
                    <a16:rowId xmlns:a16="http://schemas.microsoft.com/office/drawing/2014/main" val="807714273"/>
                  </a:ext>
                </a:extLst>
              </a:tr>
              <a:tr h="304800">
                <a:tc>
                  <a:txBody>
                    <a:bodyPr/>
                    <a:lstStyle/>
                    <a:p>
                      <a:pPr algn="ctr"/>
                      <a:r>
                        <a:rPr lang="en-US" sz="1400" dirty="0">
                          <a:solidFill>
                            <a:srgbClr val="000000"/>
                          </a:solidFill>
                          <a:effectLst/>
                          <a:latin typeface="calibri" panose="020F0502020204030204" pitchFamily="34" charset="0"/>
                        </a:rPr>
                        <a:t>2.2.3.5</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IA</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Identify Steps LCP Link Negotiation Process</a:t>
                      </a:r>
                    </a:p>
                  </a:txBody>
                  <a:tcPr marL="28575" marR="28575" marT="0" marB="0"/>
                </a:tc>
                <a:extLst>
                  <a:ext uri="{0D108BD9-81ED-4DB2-BD59-A6C34878D82A}">
                    <a16:rowId xmlns:a16="http://schemas.microsoft.com/office/drawing/2014/main" val="3731018392"/>
                  </a:ext>
                </a:extLst>
              </a:tr>
              <a:tr h="304800">
                <a:tc>
                  <a:txBody>
                    <a:bodyPr/>
                    <a:lstStyle/>
                    <a:p>
                      <a:pPr algn="ctr"/>
                      <a:r>
                        <a:rPr lang="en-US" sz="1400" dirty="0">
                          <a:solidFill>
                            <a:srgbClr val="000000"/>
                          </a:solidFill>
                          <a:effectLst/>
                          <a:latin typeface="calibri" panose="020F0502020204030204" pitchFamily="34" charset="0"/>
                        </a:rPr>
                        <a:t>2.3.1.4</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SC</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PPP Link Quality Monitoring Command</a:t>
                      </a:r>
                    </a:p>
                  </a:txBody>
                  <a:tcPr marL="28575" marR="28575" marT="0" marB="0"/>
                </a:tc>
                <a:extLst>
                  <a:ext uri="{0D108BD9-81ED-4DB2-BD59-A6C34878D82A}">
                    <a16:rowId xmlns:a16="http://schemas.microsoft.com/office/drawing/2014/main" val="4235253131"/>
                  </a:ext>
                </a:extLst>
              </a:tr>
              <a:tr h="304800">
                <a:tc>
                  <a:txBody>
                    <a:bodyPr/>
                    <a:lstStyle/>
                    <a:p>
                      <a:pPr algn="ctr"/>
                      <a:r>
                        <a:rPr lang="en-US" sz="1400" dirty="0">
                          <a:solidFill>
                            <a:srgbClr val="000000"/>
                          </a:solidFill>
                          <a:effectLst/>
                          <a:latin typeface="calibri" panose="020F0502020204030204" pitchFamily="34" charset="0"/>
                        </a:rPr>
                        <a:t>2.3.2.5</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SC</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Configure PPP with PAP Authentication</a:t>
                      </a:r>
                    </a:p>
                  </a:txBody>
                  <a:tcPr marL="28575" marR="28575" marT="0" marB="0"/>
                </a:tc>
                <a:extLst>
                  <a:ext uri="{0D108BD9-81ED-4DB2-BD59-A6C34878D82A}">
                    <a16:rowId xmlns:a16="http://schemas.microsoft.com/office/drawing/2014/main" val="2616693321"/>
                  </a:ext>
                </a:extLst>
              </a:tr>
              <a:tr h="304800">
                <a:tc>
                  <a:txBody>
                    <a:bodyPr/>
                    <a:lstStyle/>
                    <a:p>
                      <a:pPr algn="ctr"/>
                      <a:r>
                        <a:rPr lang="en-US" sz="1400" dirty="0">
                          <a:solidFill>
                            <a:srgbClr val="000000"/>
                          </a:solidFill>
                          <a:effectLst/>
                          <a:latin typeface="calibri" panose="020F0502020204030204" pitchFamily="34" charset="0"/>
                        </a:rPr>
                        <a:t>2.3.2.5</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SC </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Configuring PPP with CHAP Authentication</a:t>
                      </a:r>
                    </a:p>
                  </a:txBody>
                  <a:tcPr marL="28575" marR="28575" marT="0" marB="0"/>
                </a:tc>
                <a:extLst>
                  <a:ext uri="{0D108BD9-81ED-4DB2-BD59-A6C34878D82A}">
                    <a16:rowId xmlns:a16="http://schemas.microsoft.com/office/drawing/2014/main" val="4203257340"/>
                  </a:ext>
                </a:extLst>
              </a:tr>
              <a:tr h="304800">
                <a:tc>
                  <a:txBody>
                    <a:bodyPr/>
                    <a:lstStyle/>
                    <a:p>
                      <a:pPr algn="ctr"/>
                      <a:r>
                        <a:rPr lang="en-US" sz="1400" dirty="0">
                          <a:solidFill>
                            <a:srgbClr val="000000"/>
                          </a:solidFill>
                          <a:effectLst/>
                          <a:latin typeface="calibri" panose="020F0502020204030204" pitchFamily="34" charset="0"/>
                        </a:rPr>
                        <a:t>2.3.2.6</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PT</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Configuring PAP and CHAP Authentication</a:t>
                      </a:r>
                    </a:p>
                  </a:txBody>
                  <a:tcPr marL="28575" marR="28575" marT="0" marB="0"/>
                </a:tc>
                <a:extLst>
                  <a:ext uri="{0D108BD9-81ED-4DB2-BD59-A6C34878D82A}">
                    <a16:rowId xmlns:a16="http://schemas.microsoft.com/office/drawing/2014/main" val="3313888123"/>
                  </a:ext>
                </a:extLst>
              </a:tr>
              <a:tr h="304800">
                <a:tc>
                  <a:txBody>
                    <a:bodyPr/>
                    <a:lstStyle/>
                    <a:p>
                      <a:pPr algn="ctr"/>
                      <a:r>
                        <a:rPr lang="en-US" sz="1400" dirty="0">
                          <a:solidFill>
                            <a:srgbClr val="000000"/>
                          </a:solidFill>
                          <a:effectLst/>
                          <a:latin typeface="calibri" panose="020F0502020204030204" pitchFamily="34" charset="0"/>
                        </a:rPr>
                        <a:t>2.3.2.7</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Lab</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Configuring Basic PPP with Authentication</a:t>
                      </a:r>
                    </a:p>
                  </a:txBody>
                  <a:tcPr marL="28575" marR="28575" marT="0" marB="0"/>
                </a:tc>
                <a:extLst>
                  <a:ext uri="{0D108BD9-81ED-4DB2-BD59-A6C34878D82A}">
                    <a16:rowId xmlns:a16="http://schemas.microsoft.com/office/drawing/2014/main" val="4052114319"/>
                  </a:ext>
                </a:extLst>
              </a:tr>
              <a:tr h="304800">
                <a:tc>
                  <a:txBody>
                    <a:bodyPr/>
                    <a:lstStyle/>
                    <a:p>
                      <a:pPr algn="ctr"/>
                      <a:r>
                        <a:rPr lang="en-US" sz="1400" dirty="0">
                          <a:solidFill>
                            <a:srgbClr val="000000"/>
                          </a:solidFill>
                          <a:effectLst/>
                          <a:latin typeface="calibri" panose="020F0502020204030204" pitchFamily="34" charset="0"/>
                        </a:rPr>
                        <a:t>2.4.1.4</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PT</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Troubleshooting PPP with Authentication</a:t>
                      </a:r>
                    </a:p>
                  </a:txBody>
                  <a:tcPr marL="28575" marR="28575" marT="0" marB="0"/>
                </a:tc>
                <a:extLst>
                  <a:ext uri="{0D108BD9-81ED-4DB2-BD59-A6C34878D82A}">
                    <a16:rowId xmlns:a16="http://schemas.microsoft.com/office/drawing/2014/main" val="1268538862"/>
                  </a:ext>
                </a:extLst>
              </a:tr>
              <a:tr h="304800">
                <a:tc>
                  <a:txBody>
                    <a:bodyPr/>
                    <a:lstStyle/>
                    <a:p>
                      <a:pPr algn="ctr"/>
                      <a:r>
                        <a:rPr lang="en-US" sz="1400" dirty="0">
                          <a:solidFill>
                            <a:srgbClr val="000000"/>
                          </a:solidFill>
                          <a:effectLst/>
                          <a:latin typeface="calibri" panose="020F0502020204030204" pitchFamily="34" charset="0"/>
                        </a:rPr>
                        <a:t>2.4.1.5</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Lab</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Troubleshooting Basic PPP with Authentication</a:t>
                      </a:r>
                    </a:p>
                  </a:txBody>
                  <a:tcPr marL="28575" marR="28575" marT="0" marB="0"/>
                </a:tc>
                <a:extLst>
                  <a:ext uri="{0D108BD9-81ED-4DB2-BD59-A6C34878D82A}">
                    <a16:rowId xmlns:a16="http://schemas.microsoft.com/office/drawing/2014/main" val="1656583196"/>
                  </a:ext>
                </a:extLst>
              </a:tr>
              <a:tr h="304800">
                <a:tc>
                  <a:txBody>
                    <a:bodyPr/>
                    <a:lstStyle/>
                    <a:p>
                      <a:pPr algn="ctr"/>
                      <a:r>
                        <a:rPr lang="en-US" sz="1400" dirty="0">
                          <a:solidFill>
                            <a:srgbClr val="000000"/>
                          </a:solidFill>
                          <a:effectLst/>
                          <a:latin typeface="calibri" panose="020F0502020204030204" pitchFamily="34" charset="0"/>
                        </a:rPr>
                        <a:t>2.5.1.1</a:t>
                      </a:r>
                      <a:endParaRPr lang="en-US" sz="1400" b="0" dirty="0">
                        <a:solidFill>
                          <a:schemeClr val="tx1"/>
                        </a:solidFill>
                      </a:endParaRPr>
                    </a:p>
                  </a:txBody>
                  <a:tcPr anchor="ctr"/>
                </a:tc>
                <a:tc>
                  <a:txBody>
                    <a:bodyPr/>
                    <a:lstStyle/>
                    <a:p>
                      <a:pPr algn="ctr" rtl="0" fontAlgn="t"/>
                      <a:r>
                        <a:rPr lang="en-US" sz="1400" kern="1200">
                          <a:solidFill>
                            <a:srgbClr val="000000"/>
                          </a:solidFill>
                          <a:effectLst/>
                          <a:latin typeface="calibri" panose="020F0502020204030204" pitchFamily="34" charset="0"/>
                          <a:ea typeface="+mn-ea"/>
                          <a:cs typeface="+mn-cs"/>
                        </a:rPr>
                        <a:t>MA</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PPP Validation</a:t>
                      </a:r>
                    </a:p>
                  </a:txBody>
                  <a:tcPr marL="28575" marR="28575" marT="0" marB="0"/>
                </a:tc>
                <a:extLst>
                  <a:ext uri="{0D108BD9-81ED-4DB2-BD59-A6C34878D82A}">
                    <a16:rowId xmlns:a16="http://schemas.microsoft.com/office/drawing/2014/main" val="3704668424"/>
                  </a:ext>
                </a:extLst>
              </a:tr>
              <a:tr h="304800">
                <a:tc>
                  <a:txBody>
                    <a:bodyPr/>
                    <a:lstStyle/>
                    <a:p>
                      <a:pPr algn="ctr"/>
                      <a:r>
                        <a:rPr lang="en-US" sz="1400" dirty="0">
                          <a:solidFill>
                            <a:srgbClr val="000000"/>
                          </a:solidFill>
                          <a:effectLst/>
                          <a:latin typeface="calibri" panose="020F0502020204030204" pitchFamily="34" charset="0"/>
                        </a:rPr>
                        <a:t>2.5.1.2</a:t>
                      </a:r>
                      <a:endParaRPr lang="en-US" sz="1400" b="0" dirty="0">
                        <a:solidFill>
                          <a:schemeClr val="tx1"/>
                        </a:solidFill>
                      </a:endParaRPr>
                    </a:p>
                  </a:txBody>
                  <a:tcPr anchor="ctr"/>
                </a:tc>
                <a:tc>
                  <a:txBody>
                    <a:bodyPr/>
                    <a:lstStyle/>
                    <a:p>
                      <a:pPr algn="ctr" rtl="0" fontAlgn="t"/>
                      <a:r>
                        <a:rPr lang="en-US" sz="1400" kern="1200" dirty="0">
                          <a:solidFill>
                            <a:srgbClr val="000000"/>
                          </a:solidFill>
                          <a:effectLst/>
                          <a:latin typeface="calibri" panose="020F0502020204030204" pitchFamily="34" charset="0"/>
                          <a:ea typeface="+mn-ea"/>
                          <a:cs typeface="+mn-cs"/>
                        </a:rPr>
                        <a:t>PT</a:t>
                      </a:r>
                    </a:p>
                  </a:txBody>
                  <a:tcPr marL="28575" marR="28575" marT="0" marB="0"/>
                </a:tc>
                <a:tc>
                  <a:txBody>
                    <a:bodyPr/>
                    <a:lstStyle/>
                    <a:p>
                      <a:pPr algn="l" rtl="0" fontAlgn="t"/>
                      <a:r>
                        <a:rPr lang="en-US" sz="1400" kern="1200" dirty="0">
                          <a:solidFill>
                            <a:srgbClr val="000000"/>
                          </a:solidFill>
                          <a:effectLst/>
                          <a:latin typeface="calibri" panose="020F0502020204030204" pitchFamily="34" charset="0"/>
                          <a:ea typeface="+mn-ea"/>
                          <a:cs typeface="+mn-cs"/>
                        </a:rPr>
                        <a:t>Skills Integration Challenge</a:t>
                      </a:r>
                    </a:p>
                  </a:txBody>
                  <a:tcPr marL="28575" marR="28575" marT="0" marB="0"/>
                </a:tc>
                <a:extLst>
                  <a:ext uri="{0D108BD9-81ED-4DB2-BD59-A6C34878D82A}">
                    <a16:rowId xmlns:a16="http://schemas.microsoft.com/office/drawing/2014/main" val="830132882"/>
                  </a:ext>
                </a:extLst>
              </a:tr>
            </a:tbl>
          </a:graphicData>
        </a:graphic>
      </p:graphicFrame>
      <p:sp>
        <p:nvSpPr>
          <p:cNvPr id="3" name="Rectangle 2"/>
          <p:cNvSpPr/>
          <p:nvPr/>
        </p:nvSpPr>
        <p:spPr>
          <a:xfrm>
            <a:off x="394756" y="6292805"/>
            <a:ext cx="8145462" cy="341632"/>
          </a:xfrm>
          <a:prstGeom prst="rect">
            <a:avLst/>
          </a:prstGeom>
        </p:spPr>
        <p:txBody>
          <a:bodyPr wrap="square">
            <a:spAutoFit/>
          </a:bodyPr>
          <a:lstStyle/>
          <a:p>
            <a:pPr marL="0" indent="0" algn="l" eaLnBrk="1" hangingPunct="1">
              <a:spcBef>
                <a:spcPct val="30000"/>
              </a:spcBef>
              <a:buNone/>
            </a:pPr>
            <a:r>
              <a:rPr lang="en-US" sz="1800" dirty="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9361201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lstStyle/>
          <a:p>
            <a:pPr eaLnBrk="1" hangingPunct="1"/>
            <a:r>
              <a:rPr lang="en-US" dirty="0"/>
              <a:t>Chapter 2: Assessment</a:t>
            </a:r>
          </a:p>
        </p:txBody>
      </p:sp>
      <p:sp>
        <p:nvSpPr>
          <p:cNvPr id="7171" name="Rectangle 34"/>
          <p:cNvSpPr>
            <a:spLocks noGrp="1" noChangeArrowheads="1"/>
          </p:cNvSpPr>
          <p:nvPr>
            <p:ph type="body" idx="4294967295"/>
          </p:nvPr>
        </p:nvSpPr>
        <p:spPr>
          <a:xfrm>
            <a:off x="543719" y="1289050"/>
            <a:ext cx="7940675" cy="3571875"/>
          </a:xfrm>
        </p:spPr>
        <p:txBody>
          <a:bodyPr/>
          <a:lstStyle/>
          <a:p>
            <a:pPr eaLnBrk="1" hangingPunct="1">
              <a:spcBef>
                <a:spcPct val="30000"/>
              </a:spcBef>
            </a:pPr>
            <a:r>
              <a:rPr lang="en-US" sz="2000" dirty="0"/>
              <a:t>Students should complete Chapter 2, “Assessment” after completing Chapter 2.</a:t>
            </a:r>
          </a:p>
          <a:p>
            <a:pPr eaLnBrk="1" hangingPunct="1">
              <a:spcBef>
                <a:spcPct val="30000"/>
              </a:spcBef>
            </a:pPr>
            <a:r>
              <a:rPr lang="en-US" sz="2000" dirty="0"/>
              <a:t>Quizzes, labs, Packet 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2: Best Practices</a:t>
            </a:r>
          </a:p>
        </p:txBody>
      </p:sp>
      <p:sp>
        <p:nvSpPr>
          <p:cNvPr id="11266" name="Rectangle 34"/>
          <p:cNvSpPr>
            <a:spLocks noGrp="1" noChangeArrowheads="1"/>
          </p:cNvSpPr>
          <p:nvPr>
            <p:ph idx="1"/>
          </p:nvPr>
        </p:nvSpPr>
        <p:spPr/>
        <p:txBody>
          <a:bodyPr>
            <a:normAutofit/>
          </a:bodyPr>
          <a:lstStyle/>
          <a:p>
            <a:pPr marL="119063" indent="0" eaLnBrk="1" hangingPunct="1">
              <a:lnSpc>
                <a:spcPct val="85000"/>
              </a:lnSpc>
              <a:spcBef>
                <a:spcPct val="30000"/>
              </a:spcBef>
              <a:buNone/>
            </a:pPr>
            <a:r>
              <a:rPr lang="en-US" dirty="0"/>
              <a:t>Prior to teaching Chapter </a:t>
            </a:r>
            <a:r>
              <a:rPr lang="en-US" dirty="0" smtClean="0"/>
              <a:t>2, </a:t>
            </a:r>
            <a:r>
              <a:rPr lang="en-US" dirty="0"/>
              <a:t>the instructor should:</a:t>
            </a:r>
          </a:p>
          <a:p>
            <a:pPr marL="411163" indent="-292100" eaLnBrk="1" hangingPunct="1">
              <a:lnSpc>
                <a:spcPct val="85000"/>
              </a:lnSpc>
              <a:spcBef>
                <a:spcPct val="30000"/>
              </a:spcBef>
            </a:pPr>
            <a:r>
              <a:rPr lang="en-US" dirty="0"/>
              <a:t>Complete </a:t>
            </a:r>
            <a:r>
              <a:rPr lang="en-US"/>
              <a:t>Chapter </a:t>
            </a:r>
            <a:r>
              <a:rPr lang="en-US" smtClean="0"/>
              <a:t>2 </a:t>
            </a:r>
            <a:r>
              <a:rPr lang="en-US" dirty="0"/>
              <a:t>Assessment.</a:t>
            </a:r>
          </a:p>
          <a:p>
            <a:pPr marL="411163" indent="-292100" eaLnBrk="1" hangingPunct="1">
              <a:lnSpc>
                <a:spcPct val="85000"/>
              </a:lnSpc>
              <a:spcBef>
                <a:spcPct val="30000"/>
              </a:spcBef>
            </a:pPr>
            <a:r>
              <a:rPr lang="en-CA" dirty="0"/>
              <a:t>Ensure all activities are completed. This is a very important concept and hands-on time is vital.</a:t>
            </a:r>
          </a:p>
          <a:p>
            <a:pPr marL="411163" indent="-292100" eaLnBrk="1" hangingPunct="1">
              <a:lnSpc>
                <a:spcPct val="85000"/>
              </a:lnSpc>
              <a:spcBef>
                <a:spcPct val="30000"/>
              </a:spcBef>
            </a:pPr>
            <a:r>
              <a:rPr lang="en-CA" dirty="0"/>
              <a:t>Provide the students many PPP troubleshooting activities.</a:t>
            </a:r>
          </a:p>
          <a:p>
            <a:pPr marL="411163" indent="-292100" eaLnBrk="1" hangingPunct="1">
              <a:lnSpc>
                <a:spcPct val="85000"/>
              </a:lnSpc>
              <a:spcBef>
                <a:spcPct val="30000"/>
              </a:spcBef>
            </a:pPr>
            <a:r>
              <a:rPr lang="en-CA" dirty="0"/>
              <a:t>Encourage students to login with their cisco.com login and download </a:t>
            </a:r>
            <a:r>
              <a:rPr lang="en-US" dirty="0">
                <a:hlinkClick r:id="rId3"/>
              </a:rPr>
              <a:t>http://docwiki.cisco.com/wiki/Internetworking_Technology_Handbook</a:t>
            </a:r>
            <a:endParaRPr lang="en-US" dirty="0"/>
          </a:p>
          <a:p>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lstStyle/>
          <a:p>
            <a:pPr eaLnBrk="1" hangingPunct="1"/>
            <a:r>
              <a:rPr lang="en-US" dirty="0"/>
              <a:t>Chapter 2: Additional Help</a:t>
            </a:r>
          </a:p>
        </p:txBody>
      </p:sp>
      <p:sp>
        <p:nvSpPr>
          <p:cNvPr id="20483" name="Rectangle 34"/>
          <p:cNvSpPr>
            <a:spLocks noGrp="1" noChangeArrowheads="1"/>
          </p:cNvSpPr>
          <p:nvPr>
            <p:ph type="body" idx="4294967295"/>
          </p:nvPr>
        </p:nvSpPr>
        <p:spPr>
          <a:xfrm>
            <a:off x="488489" y="1406013"/>
            <a:ext cx="7940675" cy="3739025"/>
          </a:xfrm>
        </p:spPr>
        <p:txBody>
          <a:bodyPr/>
          <a:lstStyle/>
          <a:p>
            <a:pPr eaLnBrk="1" hangingPunct="1">
              <a:lnSpc>
                <a:spcPct val="85000"/>
              </a:lnSpc>
              <a:spcBef>
                <a:spcPct val="30000"/>
              </a:spcBef>
              <a:defRPr/>
            </a:pPr>
            <a:r>
              <a:rPr lang="en-US" sz="2000" dirty="0"/>
              <a:t>For additional help with teaching strategies, including lesson plans, analogies for difficult concepts, and discussion topics, visit the CCNA Community at </a:t>
            </a:r>
            <a:r>
              <a:rPr lang="en-US" sz="2000" dirty="0">
                <a:hlinkClick r:id="rId3"/>
              </a:rPr>
              <a:t>community.netacad.net</a:t>
            </a:r>
            <a:r>
              <a:rPr lang="en-US" sz="2000" dirty="0"/>
              <a:t>.</a:t>
            </a:r>
          </a:p>
          <a:p>
            <a:pPr eaLnBrk="1" hangingPunct="1">
              <a:lnSpc>
                <a:spcPct val="85000"/>
              </a:lnSpc>
              <a:spcBef>
                <a:spcPct val="30000"/>
              </a:spcBef>
              <a:defRPr/>
            </a:pPr>
            <a:r>
              <a:rPr lang="en-US" sz="2000" dirty="0"/>
              <a:t>If you have lesson plans or resources that you would like to share, upload them to the CCNA Community in order to help other instructors.</a:t>
            </a:r>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lstStyle/>
          <a:p>
            <a:pPr eaLnBrk="1" hangingPunct="1"/>
            <a:r>
              <a:rPr lang="en-US" sz="2400" dirty="0">
                <a:latin typeface="Arial" charset="0"/>
              </a:rPr>
              <a:t>Chapter 2: Point-to-Point Connections</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buFont typeface="Wingdings" charset="0"/>
              <a:buNone/>
            </a:pPr>
            <a:r>
              <a:rPr lang="en-US" dirty="0">
                <a:solidFill>
                  <a:schemeClr val="tx1"/>
                </a:solidFill>
                <a:latin typeface="Arial" charset="0"/>
              </a:rPr>
              <a:t>Connecting Networks</a:t>
            </a: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8330</TotalTime>
  <Pages>28</Pages>
  <Words>1555</Words>
  <Application>Microsoft Office PowerPoint</Application>
  <PresentationFormat>On-screen Show (4:3)</PresentationFormat>
  <Paragraphs>276</Paragraphs>
  <Slides>32</Slides>
  <Notes>30</Notes>
  <HiddenSlides>6</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32</vt:i4>
      </vt:variant>
    </vt:vector>
  </HeadingPairs>
  <TitlesOfParts>
    <vt:vector size="40" baseType="lpstr">
      <vt:lpstr>ＭＳ Ｐゴシック</vt:lpstr>
      <vt:lpstr>Arial</vt:lpstr>
      <vt:lpstr>calibri</vt:lpstr>
      <vt:lpstr>CiscoSansTTLight</vt:lpstr>
      <vt:lpstr>Courier New</vt:lpstr>
      <vt:lpstr>Wingdings</vt:lpstr>
      <vt:lpstr>PPT-TMPLT-WHT_C</vt:lpstr>
      <vt:lpstr>NetAcad-4F_PPT-WHT_060408</vt:lpstr>
      <vt:lpstr>Instructor Materials Chapter 2: Point-to-Point Connections</vt:lpstr>
      <vt:lpstr>Instructor Materials – Chapter 2 Planning Guide</vt:lpstr>
      <vt:lpstr>PowerPoint Presentation</vt:lpstr>
      <vt:lpstr>Chapter 2: Activities</vt:lpstr>
      <vt:lpstr>Chapter 2: Assessment</vt:lpstr>
      <vt:lpstr>Chapter 2: Best Practices</vt:lpstr>
      <vt:lpstr>Chapter 2: Additional Help</vt:lpstr>
      <vt:lpstr>PowerPoint Presentation</vt:lpstr>
      <vt:lpstr>Chapter 2: Point-to-Point Connections</vt:lpstr>
      <vt:lpstr>Chapter 2 - Sections &amp; Objectives</vt:lpstr>
      <vt:lpstr>2.1 Serial Point-to-Point Overview</vt:lpstr>
      <vt:lpstr>Serial Point-to-Point Overview Serial Communications</vt:lpstr>
      <vt:lpstr>Serial Point-to-Point Overview HDLC Encapsulation</vt:lpstr>
      <vt:lpstr>Serial Point-to-Point Overview HDLC Encapsulation</vt:lpstr>
      <vt:lpstr>2.2 PPP Operation</vt:lpstr>
      <vt:lpstr>PPP Operation Benefits of PPP</vt:lpstr>
      <vt:lpstr>PPP Operation LCP and NCP</vt:lpstr>
      <vt:lpstr>PPP Operation LCP and NCP</vt:lpstr>
      <vt:lpstr>PPP Operation PPP Sessions</vt:lpstr>
      <vt:lpstr>PPP Operation PPP Sessions</vt:lpstr>
      <vt:lpstr>2.3 PPP Implementation</vt:lpstr>
      <vt:lpstr>PPP Implementation Configure PPP</vt:lpstr>
      <vt:lpstr>PPP Implementation Configure PPP</vt:lpstr>
      <vt:lpstr>PPP Implementation Configure PPP Authentication</vt:lpstr>
      <vt:lpstr>2.4 Troubleshoot WAN Connectivity</vt:lpstr>
      <vt:lpstr>Troubleshoot WAN Connectivity Troubleshoot PPP</vt:lpstr>
      <vt:lpstr>Troubleshoot WAN Connectivity Troubleshoot PPP</vt:lpstr>
      <vt:lpstr>2.4 Chapter Summary</vt:lpstr>
      <vt:lpstr>Chapter Summary Summary</vt:lpstr>
      <vt:lpstr>Summary Continued</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dholzing</cp:lastModifiedBy>
  <cp:revision>252</cp:revision>
  <cp:lastPrinted>1999-01-27T00:54:54Z</cp:lastPrinted>
  <dcterms:created xsi:type="dcterms:W3CDTF">2016-09-09T13:31:30Z</dcterms:created>
  <dcterms:modified xsi:type="dcterms:W3CDTF">2016-12-07T16:34:29Z</dcterms:modified>
</cp:coreProperties>
</file>