
<file path=[Content_Types].xml><?xml version="1.0" encoding="utf-8"?>
<Types xmlns="http://schemas.openxmlformats.org/package/2006/content-types">
  <Default Extension="png" ContentType="image/png"/>
  <Default Extension="tmp"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bookmarkIdSeed="2">
  <p:sldMasterIdLst>
    <p:sldMasterId id="2147483960" r:id="rId1"/>
  </p:sldMasterIdLst>
  <p:notesMasterIdLst>
    <p:notesMasterId r:id="rId39"/>
  </p:notesMasterIdLst>
  <p:handoutMasterIdLst>
    <p:handoutMasterId r:id="rId40"/>
  </p:handoutMasterIdLst>
  <p:sldIdLst>
    <p:sldId id="500" r:id="rId2"/>
    <p:sldId id="541" r:id="rId3"/>
    <p:sldId id="813" r:id="rId4"/>
    <p:sldId id="692" r:id="rId5"/>
    <p:sldId id="826" r:id="rId6"/>
    <p:sldId id="894" r:id="rId7"/>
    <p:sldId id="890" r:id="rId8"/>
    <p:sldId id="891" r:id="rId9"/>
    <p:sldId id="892" r:id="rId10"/>
    <p:sldId id="893" r:id="rId11"/>
    <p:sldId id="878" r:id="rId12"/>
    <p:sldId id="879" r:id="rId13"/>
    <p:sldId id="880" r:id="rId14"/>
    <p:sldId id="881" r:id="rId15"/>
    <p:sldId id="882" r:id="rId16"/>
    <p:sldId id="883" r:id="rId17"/>
    <p:sldId id="884" r:id="rId18"/>
    <p:sldId id="905" r:id="rId19"/>
    <p:sldId id="885" r:id="rId20"/>
    <p:sldId id="895" r:id="rId21"/>
    <p:sldId id="896" r:id="rId22"/>
    <p:sldId id="908" r:id="rId23"/>
    <p:sldId id="906" r:id="rId24"/>
    <p:sldId id="907" r:id="rId25"/>
    <p:sldId id="897" r:id="rId26"/>
    <p:sldId id="898" r:id="rId27"/>
    <p:sldId id="899" r:id="rId28"/>
    <p:sldId id="900" r:id="rId29"/>
    <p:sldId id="901" r:id="rId30"/>
    <p:sldId id="902" r:id="rId31"/>
    <p:sldId id="903" r:id="rId32"/>
    <p:sldId id="886" r:id="rId33"/>
    <p:sldId id="887" r:id="rId34"/>
    <p:sldId id="888" r:id="rId35"/>
    <p:sldId id="876" r:id="rId36"/>
    <p:sldId id="817" r:id="rId37"/>
    <p:sldId id="681" r:id="rId38"/>
  </p:sldIdLst>
  <p:sldSz cx="9144000" cy="6858000" type="screen4x3"/>
  <p:notesSz cx="7010400" cy="9296400"/>
  <p:defaultTextStyle>
    <a:defPPr>
      <a:defRPr lang="en-US"/>
    </a:defPPr>
    <a:lvl1pPr algn="ctr" rtl="0" eaLnBrk="0" fontAlgn="base" hangingPunct="0">
      <a:lnSpc>
        <a:spcPct val="90000"/>
      </a:lnSpc>
      <a:spcBef>
        <a:spcPct val="0"/>
      </a:spcBef>
      <a:spcAft>
        <a:spcPct val="0"/>
      </a:spcAft>
      <a:defRPr sz="2400" kern="1200">
        <a:solidFill>
          <a:schemeClr val="tx1"/>
        </a:solidFill>
        <a:latin typeface="Arial" charset="0"/>
        <a:ea typeface="+mn-ea"/>
        <a:cs typeface="+mn-cs"/>
      </a:defRPr>
    </a:lvl1pPr>
    <a:lvl2pPr marL="4572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2pPr>
    <a:lvl3pPr marL="9144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3pPr>
    <a:lvl4pPr marL="13716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4pPr>
    <a:lvl5pPr marL="1828800" algn="ctr" rtl="0" eaLnBrk="0" fontAlgn="base" hangingPunct="0">
      <a:lnSpc>
        <a:spcPct val="90000"/>
      </a:lnSpc>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9">
          <p15:clr>
            <a:srgbClr val="A4A3A4"/>
          </p15:clr>
        </p15:guide>
        <p15:guide id="2" pos="176">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C566"/>
    <a:srgbClr val="9EC5E6"/>
    <a:srgbClr val="678DC5"/>
    <a:srgbClr val="FFFF99"/>
    <a:srgbClr val="C0C0C4"/>
    <a:srgbClr val="3E67A4"/>
    <a:srgbClr val="3E8DC5"/>
    <a:srgbClr val="5F5F65"/>
    <a:srgbClr val="7E7E86"/>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13" autoAdjust="0"/>
    <p:restoredTop sz="83454" autoAdjust="0"/>
  </p:normalViewPr>
  <p:slideViewPr>
    <p:cSldViewPr snapToGrid="0" showGuides="1">
      <p:cViewPr varScale="1">
        <p:scale>
          <a:sx n="93" d="100"/>
          <a:sy n="93" d="100"/>
        </p:scale>
        <p:origin x="-2058" y="-96"/>
      </p:cViewPr>
      <p:guideLst>
        <p:guide orient="horz" pos="2169"/>
        <p:guide pos="176"/>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p:scale>
          <a:sx n="100" d="100"/>
          <a:sy n="100" d="100"/>
        </p:scale>
        <p:origin x="-1500" y="23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3" name="Rectangle 11"/>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3084" name="Rectangle 12"/>
          <p:cNvSpPr>
            <a:spLocks noChangeArrowheads="1"/>
          </p:cNvSpPr>
          <p:nvPr/>
        </p:nvSpPr>
        <p:spPr bwMode="auto">
          <a:xfrm>
            <a:off x="57150" y="8785225"/>
            <a:ext cx="2619375" cy="347663"/>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a:t>
            </a:r>
            <a:r>
              <a:rPr lang="en-US" sz="800" dirty="0" smtClean="0"/>
              <a:t>2010, </a:t>
            </a:r>
            <a:r>
              <a:rPr lang="en-US" sz="800" dirty="0"/>
              <a:t>Cisco Systems, Inc. All rights reserved.</a:t>
            </a:r>
          </a:p>
          <a:p>
            <a:pPr algn="l" defTabSz="611188">
              <a:lnSpc>
                <a:spcPct val="100000"/>
              </a:lnSpc>
              <a:tabLst>
                <a:tab pos="2387600" algn="l"/>
                <a:tab pos="4830763" algn="l"/>
              </a:tabLst>
              <a:defRPr/>
            </a:pPr>
            <a:r>
              <a:rPr lang="en-US" sz="800" dirty="0"/>
              <a:t>Presentation_ID.scr</a:t>
            </a:r>
          </a:p>
        </p:txBody>
      </p:sp>
      <p:sp>
        <p:nvSpPr>
          <p:cNvPr id="3085" name="Line 13"/>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3086" name="Rectangle 14"/>
          <p:cNvSpPr>
            <a:spLocks noChangeArrowheads="1"/>
          </p:cNvSpPr>
          <p:nvPr/>
        </p:nvSpPr>
        <p:spPr bwMode="auto">
          <a:xfrm>
            <a:off x="5929313" y="8680450"/>
            <a:ext cx="812800" cy="287338"/>
          </a:xfrm>
          <a:prstGeom prst="rect">
            <a:avLst/>
          </a:prstGeom>
          <a:noFill/>
          <a:ln w="9525">
            <a:noFill/>
            <a:miter lim="800000"/>
            <a:headEnd/>
            <a:tailEnd/>
          </a:ln>
          <a:effectLst/>
        </p:spPr>
        <p:txBody>
          <a:bodyPr lIns="18819" tIns="0" rIns="18819" bIns="0" anchor="b"/>
          <a:lstStyle/>
          <a:p>
            <a:pPr algn="r" defTabSz="903288">
              <a:lnSpc>
                <a:spcPct val="100000"/>
              </a:lnSpc>
              <a:defRPr/>
            </a:pPr>
            <a:fld id="{AEAAA42D-7350-4E1A-927F-F0F0D6BE9213}" type="slidenum">
              <a:rPr lang="en-US" sz="800"/>
              <a:pPr algn="r" defTabSz="903288">
                <a:lnSpc>
                  <a:spcPct val="100000"/>
                </a:lnSpc>
                <a:defRPr/>
              </a:pPr>
              <a:t>‹#›</a:t>
            </a:fld>
            <a:endParaRPr lang="en-US" sz="800" dirty="0"/>
          </a:p>
        </p:txBody>
      </p:sp>
    </p:spTree>
    <p:extLst>
      <p:ext uri="{BB962C8B-B14F-4D97-AF65-F5344CB8AC3E}">
        <p14:creationId xmlns:p14="http://schemas.microsoft.com/office/powerpoint/2010/main" val="32434203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3304" name="Rectangle 8"/>
          <p:cNvSpPr>
            <a:spLocks noChangeArrowheads="1"/>
          </p:cNvSpPr>
          <p:nvPr/>
        </p:nvSpPr>
        <p:spPr bwMode="auto">
          <a:xfrm>
            <a:off x="6249988" y="8609013"/>
            <a:ext cx="449262" cy="212725"/>
          </a:xfrm>
          <a:prstGeom prst="rect">
            <a:avLst/>
          </a:prstGeom>
          <a:noFill/>
          <a:ln w="9525">
            <a:noFill/>
            <a:miter lim="800000"/>
            <a:headEnd/>
            <a:tailEnd/>
          </a:ln>
          <a:effectLst/>
        </p:spPr>
        <p:txBody>
          <a:bodyPr wrap="none" anchor="ctr"/>
          <a:lstStyle/>
          <a:p>
            <a:pPr>
              <a:defRPr/>
            </a:pPr>
            <a:endParaRPr lang="en-US" dirty="0"/>
          </a:p>
        </p:txBody>
      </p:sp>
      <p:sp>
        <p:nvSpPr>
          <p:cNvPr id="183305" name="Rectangle 9"/>
          <p:cNvSpPr>
            <a:spLocks noChangeArrowheads="1"/>
          </p:cNvSpPr>
          <p:nvPr/>
        </p:nvSpPr>
        <p:spPr bwMode="auto">
          <a:xfrm>
            <a:off x="57150" y="8785225"/>
            <a:ext cx="2619375" cy="224461"/>
          </a:xfrm>
          <a:prstGeom prst="rect">
            <a:avLst/>
          </a:prstGeom>
          <a:noFill/>
          <a:ln w="9525">
            <a:noFill/>
            <a:miter lim="800000"/>
            <a:headEnd/>
            <a:tailEnd/>
          </a:ln>
          <a:effectLst/>
        </p:spPr>
        <p:txBody>
          <a:bodyPr lIns="95667" tIns="50185" rIns="95667" bIns="50185">
            <a:spAutoFit/>
          </a:bodyPr>
          <a:lstStyle/>
          <a:p>
            <a:pPr algn="l" defTabSz="611188">
              <a:lnSpc>
                <a:spcPct val="100000"/>
              </a:lnSpc>
              <a:tabLst>
                <a:tab pos="2387600" algn="l"/>
                <a:tab pos="4830763" algn="l"/>
              </a:tabLst>
              <a:defRPr/>
            </a:pPr>
            <a:r>
              <a:rPr lang="en-US" sz="800" dirty="0"/>
              <a:t>© 2006, Cisco Systems, Inc. All rights </a:t>
            </a:r>
            <a:r>
              <a:rPr lang="en-US" sz="800"/>
              <a:t>reserved</a:t>
            </a:r>
            <a:r>
              <a:rPr lang="en-US" sz="800" smtClean="0"/>
              <a:t>.</a:t>
            </a:r>
            <a:endParaRPr lang="en-US" sz="800" dirty="0"/>
          </a:p>
        </p:txBody>
      </p:sp>
      <p:sp>
        <p:nvSpPr>
          <p:cNvPr id="183306" name="Line 10"/>
          <p:cNvSpPr>
            <a:spLocks noChangeShapeType="1"/>
          </p:cNvSpPr>
          <p:nvPr/>
        </p:nvSpPr>
        <p:spPr bwMode="auto">
          <a:xfrm>
            <a:off x="152400" y="8799513"/>
            <a:ext cx="6653213" cy="0"/>
          </a:xfrm>
          <a:prstGeom prst="line">
            <a:avLst/>
          </a:prstGeom>
          <a:noFill/>
          <a:ln w="12700">
            <a:solidFill>
              <a:schemeClr val="tx1"/>
            </a:solidFill>
            <a:round/>
            <a:headEnd type="none" w="sm" len="sm"/>
            <a:tailEnd type="none" w="sm" len="sm"/>
          </a:ln>
          <a:effectLst/>
        </p:spPr>
        <p:txBody>
          <a:bodyPr wrap="none" anchor="ctr"/>
          <a:lstStyle/>
          <a:p>
            <a:pPr>
              <a:defRPr/>
            </a:pPr>
            <a:endParaRPr lang="en-US" dirty="0"/>
          </a:p>
        </p:txBody>
      </p:sp>
      <p:sp>
        <p:nvSpPr>
          <p:cNvPr id="183307" name="Rectangle 11"/>
          <p:cNvSpPr>
            <a:spLocks noGrp="1" noChangeArrowheads="1"/>
          </p:cNvSpPr>
          <p:nvPr>
            <p:ph type="sldNum" sz="quarter" idx="5"/>
          </p:nvPr>
        </p:nvSpPr>
        <p:spPr bwMode="auto">
          <a:xfrm>
            <a:off x="5929313" y="8680450"/>
            <a:ext cx="812800" cy="287338"/>
          </a:xfrm>
          <a:prstGeom prst="rect">
            <a:avLst/>
          </a:prstGeom>
          <a:noFill/>
          <a:ln w="9525">
            <a:noFill/>
            <a:miter lim="800000"/>
            <a:headEnd/>
            <a:tailEnd/>
          </a:ln>
          <a:effectLst/>
        </p:spPr>
        <p:txBody>
          <a:bodyPr vert="horz" wrap="square" lIns="18819" tIns="0" rIns="18819" bIns="0" numCol="1" anchor="b" anchorCtr="0" compatLnSpc="1">
            <a:prstTxWarp prst="textNoShape">
              <a:avLst/>
            </a:prstTxWarp>
          </a:bodyPr>
          <a:lstStyle>
            <a:lvl1pPr algn="r" defTabSz="903288">
              <a:lnSpc>
                <a:spcPct val="100000"/>
              </a:lnSpc>
              <a:defRPr sz="800"/>
            </a:lvl1pPr>
          </a:lstStyle>
          <a:p>
            <a:pPr>
              <a:defRPr/>
            </a:pPr>
            <a:fld id="{48A860EF-3C9C-408F-AA5B-BAB3242BE1D0}" type="slidenum">
              <a:rPr lang="en-US"/>
              <a:pPr>
                <a:defRPr/>
              </a:pPr>
              <a:t>‹#›</a:t>
            </a:fld>
            <a:endParaRPr lang="en-US" dirty="0"/>
          </a:p>
        </p:txBody>
      </p:sp>
      <p:sp>
        <p:nvSpPr>
          <p:cNvPr id="18438" name="Rectangle 12"/>
          <p:cNvSpPr>
            <a:spLocks noGrp="1" noRot="1" noChangeAspect="1" noChangeArrowheads="1" noTextEdit="1"/>
          </p:cNvSpPr>
          <p:nvPr>
            <p:ph type="sldImg" idx="2"/>
          </p:nvPr>
        </p:nvSpPr>
        <p:spPr bwMode="auto">
          <a:xfrm>
            <a:off x="873125" y="244475"/>
            <a:ext cx="5321300" cy="3990975"/>
          </a:xfrm>
          <a:prstGeom prst="rect">
            <a:avLst/>
          </a:prstGeom>
          <a:noFill/>
          <a:ln w="12700">
            <a:solidFill>
              <a:schemeClr val="tx1"/>
            </a:solidFill>
            <a:miter lim="800000"/>
            <a:headEnd/>
            <a:tailEnd/>
          </a:ln>
        </p:spPr>
      </p:sp>
      <p:sp>
        <p:nvSpPr>
          <p:cNvPr id="183309" name="Rectangle 13"/>
          <p:cNvSpPr>
            <a:spLocks noGrp="1" noChangeArrowheads="1"/>
          </p:cNvSpPr>
          <p:nvPr>
            <p:ph type="body" sz="quarter" idx="3"/>
          </p:nvPr>
        </p:nvSpPr>
        <p:spPr bwMode="auto">
          <a:xfrm>
            <a:off x="768350" y="4378325"/>
            <a:ext cx="5468938" cy="4252913"/>
          </a:xfrm>
          <a:prstGeom prst="rect">
            <a:avLst/>
          </a:prstGeom>
          <a:noFill/>
          <a:ln w="9525">
            <a:noFill/>
            <a:miter lim="800000"/>
            <a:headEnd/>
            <a:tailEnd/>
          </a:ln>
          <a:effectLst/>
        </p:spPr>
        <p:txBody>
          <a:bodyPr vert="horz" wrap="square" lIns="95667" tIns="50185" rIns="95667" bIns="50185" numCol="1" anchor="t" anchorCtr="0" compatLnSpc="1">
            <a:prstTxWarp prst="textNoShape">
              <a:avLst/>
            </a:prstTxWarp>
          </a:bodyPr>
          <a:lstStyle/>
          <a:p>
            <a:pPr lvl="0"/>
            <a:r>
              <a:rPr lang="en-US" noProof="0" smtClean="0"/>
              <a:t>Body Text</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Tree>
    <p:extLst>
      <p:ext uri="{BB962C8B-B14F-4D97-AF65-F5344CB8AC3E}">
        <p14:creationId xmlns:p14="http://schemas.microsoft.com/office/powerpoint/2010/main" val="836196363"/>
      </p:ext>
    </p:extLst>
  </p:cSld>
  <p:clrMap bg1="lt1" tx1="dk1" bg2="lt2" tx2="dk2" accent1="accent1" accent2="accent2" accent3="accent3" accent4="accent4" accent5="accent5" accent6="accent6" hlink="hlink" folHlink="folHlink"/>
  <p:notesStyle>
    <a:lvl1pPr marL="112713" indent="-112713" algn="l" defTabSz="1020763" rtl="0" eaLnBrk="0" fontAlgn="base" hangingPunct="0">
      <a:lnSpc>
        <a:spcPct val="90000"/>
      </a:lnSpc>
      <a:spcBef>
        <a:spcPct val="50000"/>
      </a:spcBef>
      <a:spcAft>
        <a:spcPct val="0"/>
      </a:spcAft>
      <a:buSzPct val="100000"/>
      <a:buChar char="•"/>
      <a:defRPr sz="1200" kern="1200">
        <a:solidFill>
          <a:schemeClr val="tx1"/>
        </a:solidFill>
        <a:latin typeface="Arial" charset="0"/>
        <a:ea typeface="+mn-ea"/>
        <a:cs typeface="+mn-cs"/>
      </a:defRPr>
    </a:lvl1pPr>
    <a:lvl2pPr marL="482600" indent="-120650"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2pPr>
    <a:lvl3pPr marL="9667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3pPr>
    <a:lvl4pPr marL="14493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4pPr>
    <a:lvl5pPr marL="1931988" algn="l" defTabSz="1020763" rtl="0" eaLnBrk="0" fontAlgn="base" hangingPunct="0">
      <a:lnSpc>
        <a:spcPct val="90000"/>
      </a:lnSpc>
      <a:spcBef>
        <a:spcPct val="35000"/>
      </a:spcBef>
      <a:spcAft>
        <a:spcPct val="0"/>
      </a:spcAft>
      <a:buSzPct val="100000"/>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1"/>
          <p:cNvSpPr>
            <a:spLocks noGrp="1" noChangeArrowheads="1"/>
          </p:cNvSpPr>
          <p:nvPr>
            <p:ph type="sldNum" sz="quarter" idx="5"/>
          </p:nvPr>
        </p:nvSpPr>
        <p:spPr>
          <a:noFill/>
        </p:spPr>
        <p:txBody>
          <a:bodyPr/>
          <a:lstStyle/>
          <a:p>
            <a:fld id="{2B30C949-4E15-4DB4-8A39-A23EF57DFAE1}" type="slidenum">
              <a:rPr lang="en-US" smtClean="0"/>
              <a:pPr/>
              <a:t>1</a:t>
            </a:fld>
            <a:endParaRPr lang="en-US" dirty="0"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404813" y="4378325"/>
            <a:ext cx="6121400" cy="4252913"/>
          </a:xfrm>
          <a:noFill/>
          <a:ln/>
        </p:spPr>
        <p:txBody>
          <a:bodyPr/>
          <a:lstStyle/>
          <a:p>
            <a:pPr>
              <a:buFontTx/>
              <a:buNone/>
            </a:pPr>
            <a:r>
              <a:rPr lang="en-US" b="1" dirty="0" smtClean="0"/>
              <a:t>Cisco Networking Academy</a:t>
            </a:r>
            <a:br>
              <a:rPr lang="en-US" b="1" dirty="0" smtClean="0"/>
            </a:br>
            <a:endParaRPr lang="en-GB" b="1" dirty="0" smtClean="0"/>
          </a:p>
        </p:txBody>
      </p:sp>
    </p:spTree>
    <p:extLst>
      <p:ext uri="{BB962C8B-B14F-4D97-AF65-F5344CB8AC3E}">
        <p14:creationId xmlns:p14="http://schemas.microsoft.com/office/powerpoint/2010/main" val="88183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1"/>
          <p:cNvSpPr>
            <a:spLocks noGrp="1" noChangeArrowheads="1"/>
          </p:cNvSpPr>
          <p:nvPr>
            <p:ph type="sldNum" sz="quarter" idx="5"/>
          </p:nvPr>
        </p:nvSpPr>
        <p:spPr>
          <a:noFill/>
        </p:spPr>
        <p:txBody>
          <a:bodyPr/>
          <a:lstStyle/>
          <a:p>
            <a:fld id="{13B72244-6AB2-4E00-BFE3-D584A305B2C8}" type="slidenum">
              <a:rPr lang="en-US" smtClean="0"/>
              <a:pPr/>
              <a:t>2</a:t>
            </a:fld>
            <a:endParaRPr lang="en-US" dirty="0"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a:buFontTx/>
              <a:buNone/>
            </a:pPr>
            <a:r>
              <a:rPr lang="en-US" b="1" dirty="0" smtClean="0"/>
              <a:t>Chapter 1 Objectives</a:t>
            </a:r>
          </a:p>
        </p:txBody>
      </p:sp>
    </p:spTree>
    <p:extLst>
      <p:ext uri="{BB962C8B-B14F-4D97-AF65-F5344CB8AC3E}">
        <p14:creationId xmlns:p14="http://schemas.microsoft.com/office/powerpoint/2010/main" val="20663306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4</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marL="236538" indent="-244475">
              <a:lnSpc>
                <a:spcPct val="100000"/>
              </a:lnSpc>
              <a:spcBef>
                <a:spcPts val="0"/>
              </a:spcBef>
              <a:spcAft>
                <a:spcPts val="600"/>
              </a:spcAft>
            </a:pP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2765145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11"/>
          <p:cNvSpPr>
            <a:spLocks noGrp="1" noChangeArrowheads="1"/>
          </p:cNvSpPr>
          <p:nvPr>
            <p:ph type="sldNum" sz="quarter" idx="5"/>
          </p:nvPr>
        </p:nvSpPr>
        <p:spPr>
          <a:noFill/>
        </p:spPr>
        <p:txBody>
          <a:bodyPr/>
          <a:lstStyle/>
          <a:p>
            <a:fld id="{37549710-DC87-43B2-91FF-5F30F857836B}" type="slidenum">
              <a:rPr lang="en-US" smtClean="0"/>
              <a:pPr/>
              <a:t>5</a:t>
            </a:fld>
            <a:endParaRPr lang="en-US" dirty="0" smtClean="0"/>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Each routing protocol also implements additional protocol-specific features to improve the overall scalability. OSPF, for example, supports the use of hierarchical areas that divide one large network into several subdomains. EIGRP, on the other hand, supports the configuration of stub routers to optimize information exchange process and improve scalability.</a:t>
            </a:r>
            <a:endParaRPr lang="en-US" sz="1100" kern="1200" dirty="0" smtClean="0">
              <a:solidFill>
                <a:schemeClr val="tx1"/>
              </a:solidFill>
              <a:latin typeface="Arial" charset="0"/>
              <a:ea typeface="+mn-ea"/>
              <a:cs typeface="+mn-cs"/>
            </a:endParaRPr>
          </a:p>
        </p:txBody>
      </p:sp>
    </p:spTree>
    <p:extLst>
      <p:ext uri="{BB962C8B-B14F-4D97-AF65-F5344CB8AC3E}">
        <p14:creationId xmlns:p14="http://schemas.microsoft.com/office/powerpoint/2010/main" val="62838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8A860EF-3C9C-408F-AA5B-BAB3242BE1D0}" type="slidenum">
              <a:rPr lang="en-US" smtClean="0"/>
              <a:pPr>
                <a:defRPr/>
              </a:pPr>
              <a:t>35</a:t>
            </a:fld>
            <a:endParaRPr lang="en-US" dirty="0"/>
          </a:p>
        </p:txBody>
      </p:sp>
    </p:spTree>
    <p:extLst>
      <p:ext uri="{BB962C8B-B14F-4D97-AF65-F5344CB8AC3E}">
        <p14:creationId xmlns:p14="http://schemas.microsoft.com/office/powerpoint/2010/main" val="52854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a:ln/>
        </p:spPr>
        <p:txBody>
          <a:bodyPr/>
          <a:lstStyle/>
          <a:p>
            <a:pPr>
              <a:buFontTx/>
              <a:buNone/>
            </a:pPr>
            <a:endParaRPr lang="en-US" dirty="0" smtClean="0"/>
          </a:p>
        </p:txBody>
      </p:sp>
      <p:sp>
        <p:nvSpPr>
          <p:cNvPr id="24580" name="Slide Number Placeholder 3"/>
          <p:cNvSpPr>
            <a:spLocks noGrp="1"/>
          </p:cNvSpPr>
          <p:nvPr>
            <p:ph type="sldNum" sz="quarter" idx="5"/>
          </p:nvPr>
        </p:nvSpPr>
        <p:spPr>
          <a:noFill/>
        </p:spPr>
        <p:txBody>
          <a:bodyPr/>
          <a:lstStyle/>
          <a:p>
            <a:fld id="{7757FC66-78E3-4B4F-8568-92AC8FAA902C}" type="slidenum">
              <a:rPr lang="en-US" smtClean="0"/>
              <a:pPr/>
              <a:t>37</a:t>
            </a:fld>
            <a:endParaRPr lang="en-US" dirty="0" smtClean="0"/>
          </a:p>
        </p:txBody>
      </p:sp>
    </p:spTree>
    <p:extLst>
      <p:ext uri="{BB962C8B-B14F-4D97-AF65-F5344CB8AC3E}">
        <p14:creationId xmlns:p14="http://schemas.microsoft.com/office/powerpoint/2010/main" val="185527063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 name="Picture 8" descr="PPt_4face_021208.jpg"/>
          <p:cNvPicPr>
            <a:picLocks noChangeAspect="1"/>
          </p:cNvPicPr>
          <p:nvPr/>
        </p:nvPicPr>
        <p:blipFill>
          <a:blip r:embed="rId2" cstate="print"/>
          <a:srcRect/>
          <a:stretch>
            <a:fillRect/>
          </a:stretch>
        </p:blipFill>
        <p:spPr bwMode="auto">
          <a:xfrm>
            <a:off x="0" y="1911350"/>
            <a:ext cx="9144000" cy="2432050"/>
          </a:xfrm>
          <a:prstGeom prst="rect">
            <a:avLst/>
          </a:prstGeom>
          <a:noFill/>
          <a:ln w="9525">
            <a:noFill/>
            <a:miter lim="800000"/>
            <a:headEnd/>
            <a:tailEnd/>
          </a:ln>
        </p:spPr>
      </p:pic>
      <p:sp>
        <p:nvSpPr>
          <p:cNvPr id="6" name="Rectangle 4"/>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C0C0C4"/>
                </a:solidFill>
              </a:rPr>
              <a:t>Cisco Public</a:t>
            </a:r>
          </a:p>
        </p:txBody>
      </p:sp>
      <p:sp>
        <p:nvSpPr>
          <p:cNvPr id="7" name="Rectangle 5"/>
          <p:cNvSpPr>
            <a:spLocks noChangeArrowheads="1"/>
          </p:cNvSpPr>
          <p:nvPr/>
        </p:nvSpPr>
        <p:spPr bwMode="auto">
          <a:xfrm>
            <a:off x="193675" y="6562725"/>
            <a:ext cx="1699671" cy="190646"/>
          </a:xfrm>
          <a:prstGeom prst="rect">
            <a:avLst/>
          </a:prstGeom>
          <a:noFill/>
          <a:ln w="9525">
            <a:noFill/>
            <a:miter lim="800000"/>
            <a:headEnd/>
            <a:tailEnd/>
          </a:ln>
          <a:effectLst/>
        </p:spPr>
        <p:txBody>
          <a:bodyPr wrap="square" lIns="82124" tIns="41061" rIns="82124" bIns="41061" anchor="b">
            <a:spAutoFit/>
          </a:bodyPr>
          <a:lstStyle/>
          <a:p>
            <a:pPr algn="l" defTabSz="814388">
              <a:lnSpc>
                <a:spcPct val="100000"/>
              </a:lnSpc>
              <a:defRPr/>
            </a:pPr>
            <a:r>
              <a:rPr lang="en-US" sz="700" dirty="0" smtClean="0">
                <a:solidFill>
                  <a:schemeClr val="tx1"/>
                </a:solidFill>
              </a:rPr>
              <a:t>SWITCH v7 Chapter </a:t>
            </a:r>
            <a:r>
              <a:rPr lang="en-US" sz="700" dirty="0">
                <a:solidFill>
                  <a:schemeClr val="tx1"/>
                </a:solidFill>
              </a:rPr>
              <a:t>1</a:t>
            </a:r>
          </a:p>
        </p:txBody>
      </p:sp>
      <p:sp>
        <p:nvSpPr>
          <p:cNvPr id="8" name="Rectangle 6"/>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F03A2297-76DB-42C1-A7DF-76792C553C4F}" type="slidenum">
              <a:rPr lang="en-US" sz="1000">
                <a:solidFill>
                  <a:schemeClr val="tx1"/>
                </a:solidFill>
              </a:rPr>
              <a:pPr algn="r" defTabSz="814388">
                <a:lnSpc>
                  <a:spcPct val="100000"/>
                </a:lnSpc>
                <a:defRPr/>
              </a:pPr>
              <a:t>‹#›</a:t>
            </a:fld>
            <a:endParaRPr lang="en-US" sz="1000">
              <a:solidFill>
                <a:schemeClr val="tx1"/>
              </a:solidFill>
            </a:endParaRPr>
          </a:p>
        </p:txBody>
      </p:sp>
      <p:sp>
        <p:nvSpPr>
          <p:cNvPr id="1290247" name="Rectangle 7"/>
          <p:cNvSpPr>
            <a:spLocks noGrp="1" noChangeArrowheads="1"/>
          </p:cNvSpPr>
          <p:nvPr>
            <p:ph type="ctrTitle"/>
          </p:nvPr>
        </p:nvSpPr>
        <p:spPr bwMode="white">
          <a:xfrm>
            <a:off x="311150" y="2581836"/>
            <a:ext cx="4174789" cy="1021976"/>
          </a:xfrm>
          <a:prstGeom prst="rect">
            <a:avLst/>
          </a:prstGeom>
          <a:ln/>
        </p:spPr>
        <p:txBody>
          <a:bodyPr anchor="ctr">
            <a:normAutofit/>
          </a:bodyPr>
          <a:lstStyle>
            <a:lvl1pPr>
              <a:defRPr sz="3000" b="0">
                <a:solidFill>
                  <a:srgbClr val="FFFFFF"/>
                </a:solidFill>
              </a:defRPr>
            </a:lvl1pPr>
          </a:lstStyle>
          <a:p>
            <a:r>
              <a:rPr lang="en-US" smtClean="0"/>
              <a:t>Click to edit Master title style</a:t>
            </a:r>
            <a:endParaRPr lang="en-US"/>
          </a:p>
        </p:txBody>
      </p:sp>
      <p:sp>
        <p:nvSpPr>
          <p:cNvPr id="1290248" name="Rectangle 8"/>
          <p:cNvSpPr>
            <a:spLocks noGrp="1" noChangeArrowheads="1"/>
          </p:cNvSpPr>
          <p:nvPr>
            <p:ph type="subTitle" idx="1"/>
          </p:nvPr>
        </p:nvSpPr>
        <p:spPr>
          <a:xfrm>
            <a:off x="311149" y="4672013"/>
            <a:ext cx="8510122" cy="658812"/>
          </a:xfrm>
          <a:ln/>
        </p:spPr>
        <p:txBody>
          <a:bodyPr/>
          <a:lstStyle>
            <a:lvl1pPr marL="0" indent="0">
              <a:lnSpc>
                <a:spcPct val="90000"/>
              </a:lnSpc>
              <a:buFont typeface="Wingdings" pitchFamily="2" charset="2"/>
              <a:buNone/>
              <a:defRPr sz="2000" b="1">
                <a:solidFill>
                  <a:schemeClr val="bg2"/>
                </a:solidFill>
              </a:defRPr>
            </a:lvl1pPr>
          </a:lstStyle>
          <a:p>
            <a:r>
              <a:rPr lang="en-US" smtClean="0"/>
              <a:t>Click to edit Master subtitle style</a:t>
            </a:r>
            <a:endParaRPr lang="en-US"/>
          </a:p>
        </p:txBody>
      </p:sp>
      <p:pic>
        <p:nvPicPr>
          <p:cNvPr id="12" name="Picture 331" descr="Cisco_NewLogo"/>
          <p:cNvPicPr>
            <a:picLocks noChangeAspect="1" noChangeArrowheads="1"/>
          </p:cNvPicPr>
          <p:nvPr/>
        </p:nvPicPr>
        <p:blipFill>
          <a:blip r:embed="rId3" cstate="print"/>
          <a:srcRect/>
          <a:stretch>
            <a:fillRect/>
          </a:stretch>
        </p:blipFill>
        <p:spPr bwMode="auto">
          <a:xfrm>
            <a:off x="5483225" y="5940425"/>
            <a:ext cx="3354388" cy="474663"/>
          </a:xfrm>
          <a:prstGeom prst="rect">
            <a:avLst/>
          </a:prstGeom>
          <a:noFill/>
          <a:ln w="9525">
            <a:noFill/>
            <a:miter lim="800000"/>
            <a:headEnd/>
            <a:tailEnd/>
          </a:ln>
        </p:spPr>
      </p:pic>
      <p:sp>
        <p:nvSpPr>
          <p:cNvPr id="11" name="Rectangle 8"/>
          <p:cNvSpPr>
            <a:spLocks noChangeArrowheads="1"/>
          </p:cNvSpPr>
          <p:nvPr userDrawn="1"/>
        </p:nvSpPr>
        <p:spPr bwMode="auto">
          <a:xfrm>
            <a:off x="773251" y="6670529"/>
            <a:ext cx="8002534" cy="190646"/>
          </a:xfrm>
          <a:prstGeom prst="rect">
            <a:avLst/>
          </a:prstGeom>
          <a:noFill/>
          <a:ln w="9525">
            <a:noFill/>
            <a:miter lim="800000"/>
            <a:headEnd/>
            <a:tailEnd/>
          </a:ln>
          <a:effectLst/>
        </p:spPr>
        <p:txBody>
          <a:bodyPr wrap="square" lIns="82124" tIns="41061" rIns="82124" bIns="41061" anchor="b" anchorCtr="1">
            <a:spAutoFit/>
          </a:bodyPr>
          <a:lstStyle/>
          <a:p>
            <a:pPr algn="l" defTabSz="814388">
              <a:lnSpc>
                <a:spcPct val="100000"/>
              </a:lnSpc>
              <a:defRPr/>
            </a:pPr>
            <a:r>
              <a:rPr lang="en-US" sz="700" dirty="0" smtClean="0">
                <a:solidFill>
                  <a:srgbClr val="D3D3D3"/>
                </a:solidFill>
              </a:rPr>
              <a:t>© 2007 – 2016, </a:t>
            </a:r>
            <a:r>
              <a:rPr lang="en-US" sz="700" dirty="0">
                <a:solidFill>
                  <a:srgbClr val="D3D3D3"/>
                </a:solidFill>
              </a:rPr>
              <a:t>Cisco Systems, Inc. All rights reserved.</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Command Example</a:t>
            </a:r>
            <a:endParaRPr lang="en-US"/>
          </a:p>
        </p:txBody>
      </p:sp>
      <p:sp>
        <p:nvSpPr>
          <p:cNvPr id="7" name="Content Placeholder 2"/>
          <p:cNvSpPr>
            <a:spLocks noGrp="1"/>
          </p:cNvSpPr>
          <p:nvPr>
            <p:ph idx="1"/>
          </p:nvPr>
        </p:nvSpPr>
        <p:spPr>
          <a:xfrm>
            <a:off x="279400" y="119335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73139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9128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
        <p:nvSpPr>
          <p:cNvPr id="6" name="Content Placeholder 2"/>
          <p:cNvSpPr>
            <a:spLocks noGrp="1"/>
          </p:cNvSpPr>
          <p:nvPr>
            <p:ph idx="12"/>
          </p:nvPr>
        </p:nvSpPr>
        <p:spPr>
          <a:xfrm>
            <a:off x="279400" y="2852057"/>
            <a:ext cx="8316913" cy="3320143"/>
          </a:xfrm>
        </p:spPr>
        <p:txBody>
          <a:body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column horizonta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a:t>
            </a:r>
            <a:endParaRPr lang="en-US"/>
          </a:p>
        </p:txBody>
      </p:sp>
      <p:sp>
        <p:nvSpPr>
          <p:cNvPr id="4" name="Content Placeholder 2"/>
          <p:cNvSpPr>
            <a:spLocks noGrp="1"/>
          </p:cNvSpPr>
          <p:nvPr>
            <p:ph idx="10"/>
          </p:nvPr>
        </p:nvSpPr>
        <p:spPr>
          <a:xfrm>
            <a:off x="279400" y="1206653"/>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797451"/>
            <a:ext cx="8520354" cy="266968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Rows Graphic To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Top</a:t>
            </a:r>
            <a:endParaRPr lang="en-US"/>
          </a:p>
        </p:txBody>
      </p:sp>
      <p:sp>
        <p:nvSpPr>
          <p:cNvPr id="5" name="Content Placeholder 2"/>
          <p:cNvSpPr>
            <a:spLocks noGrp="1"/>
          </p:cNvSpPr>
          <p:nvPr>
            <p:ph idx="11"/>
          </p:nvPr>
        </p:nvSpPr>
        <p:spPr>
          <a:xfrm>
            <a:off x="279400" y="3897849"/>
            <a:ext cx="8520354" cy="2526255"/>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2"/>
          </p:nvPr>
        </p:nvSpPr>
        <p:spPr>
          <a:xfrm>
            <a:off x="279400" y="1076325"/>
            <a:ext cx="8531225" cy="273208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 Rows Graphic Bottom">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2 Rows Graphic Bottom</a:t>
            </a:r>
            <a:endParaRPr lang="en-US"/>
          </a:p>
        </p:txBody>
      </p:sp>
      <p:sp>
        <p:nvSpPr>
          <p:cNvPr id="4" name="Content Placeholder 2"/>
          <p:cNvSpPr>
            <a:spLocks noGrp="1"/>
          </p:cNvSpPr>
          <p:nvPr>
            <p:ph idx="10"/>
          </p:nvPr>
        </p:nvSpPr>
        <p:spPr>
          <a:xfrm>
            <a:off x="279400" y="1174380"/>
            <a:ext cx="8520354" cy="21604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p:nvPr>
        </p:nvSpPr>
        <p:spPr>
          <a:xfrm>
            <a:off x="279400" y="3443288"/>
            <a:ext cx="8520113" cy="3097212"/>
          </a:xfrm>
        </p:spPr>
        <p:txBody>
          <a:bodyPr>
            <a:normAutofit/>
          </a:bodyPr>
          <a:lstStyle>
            <a:lvl1pPr>
              <a:buNone/>
              <a:defRPr/>
            </a:lvl1pPr>
            <a:lvl2pPr>
              <a:buNone/>
              <a:defRPr/>
            </a:lvl2pPr>
            <a:lvl3pPr>
              <a:buNone/>
              <a:defRPr/>
            </a:lvl3pPr>
          </a:lstStyle>
          <a:p>
            <a:pPr lvl="0"/>
            <a:r>
              <a:rPr lang="en-US"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ntent and Command Examp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baseline="0"/>
            </a:lvl1pPr>
          </a:lstStyle>
          <a:p>
            <a:r>
              <a:rPr lang="en-US" smtClean="0"/>
              <a:t>Config Example 2 Rows</a:t>
            </a:r>
            <a:endParaRPr lang="en-US"/>
          </a:p>
        </p:txBody>
      </p:sp>
      <p:sp>
        <p:nvSpPr>
          <p:cNvPr id="4" name="Content Placeholder 2"/>
          <p:cNvSpPr>
            <a:spLocks noGrp="1"/>
          </p:cNvSpPr>
          <p:nvPr>
            <p:ph idx="10"/>
          </p:nvPr>
        </p:nvSpPr>
        <p:spPr>
          <a:xfrm>
            <a:off x="279400" y="1174379"/>
            <a:ext cx="8520354" cy="2496283"/>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6" name="Content Placeholder 5"/>
          <p:cNvSpPr>
            <a:spLocks noGrp="1"/>
          </p:cNvSpPr>
          <p:nvPr>
            <p:ph sz="quarter" idx="11" hasCustomPrompt="1"/>
          </p:nvPr>
        </p:nvSpPr>
        <p:spPr>
          <a:xfrm>
            <a:off x="279400" y="3762102"/>
            <a:ext cx="8520113" cy="2778397"/>
          </a:xfrm>
          <a:ln>
            <a:solidFill>
              <a:schemeClr val="tx1"/>
            </a:solidFill>
          </a:ln>
        </p:spPr>
        <p:txBody>
          <a:bodyPr>
            <a:normAutofit/>
          </a:bodyPr>
          <a:lstStyle>
            <a:lvl1pPr marL="0" indent="0">
              <a:lnSpc>
                <a:spcPct val="100000"/>
              </a:lnSpc>
              <a:spcBef>
                <a:spcPts val="0"/>
              </a:spcBef>
              <a:spcAft>
                <a:spcPts val="0"/>
              </a:spcAft>
              <a:buNone/>
              <a:defRPr sz="1600">
                <a:latin typeface="Courier New" pitchFamily="49" charset="0"/>
                <a:cs typeface="Courier New" pitchFamily="49" charset="0"/>
              </a:defRPr>
            </a:lvl1pPr>
            <a:lvl2pPr>
              <a:buNone/>
              <a:defRPr/>
            </a:lvl2pPr>
            <a:lvl3pPr>
              <a:buNone/>
              <a:defRPr/>
            </a:lvl3pPr>
          </a:lstStyle>
          <a:p>
            <a:pPr lvl="0"/>
            <a:r>
              <a:rPr lang="en-US" smtClean="0"/>
              <a:t>Config example</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nfig Example 2 colum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Config Example 2 column</a:t>
            </a:r>
            <a:endParaRPr lang="en-US"/>
          </a:p>
        </p:txBody>
      </p:sp>
      <p:sp>
        <p:nvSpPr>
          <p:cNvPr id="8" name="Content Placeholder 3"/>
          <p:cNvSpPr>
            <a:spLocks noGrp="1"/>
          </p:cNvSpPr>
          <p:nvPr>
            <p:ph sz="half" idx="10"/>
          </p:nvPr>
        </p:nvSpPr>
        <p:spPr>
          <a:xfrm>
            <a:off x="279399"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186191"/>
            <a:ext cx="4152751" cy="3957760"/>
          </a:xfrm>
        </p:spPr>
        <p:txBody>
          <a:bodyPr>
            <a:normAutofit/>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1178698"/>
          </a:xfrm>
          <a:ln w="19050">
            <a:solidFill>
              <a:schemeClr val="tx1"/>
            </a:solidFill>
          </a:ln>
        </p:spPr>
        <p:txBody>
          <a:bodyPr>
            <a:noAutofit/>
          </a:bodyPr>
          <a:lstStyle>
            <a:lvl1pPr marL="0" indent="0" algn="l" defTabSz="814388">
              <a:lnSpc>
                <a:spcPct val="100000"/>
              </a:lnSpc>
              <a:spcBef>
                <a:spcPts val="0"/>
              </a:spcBef>
              <a:spcAft>
                <a:spcPts val="0"/>
              </a:spcAft>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Outp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a:t>
            </a:r>
            <a:endParaRPr lang="en-US"/>
          </a:p>
        </p:txBody>
      </p:sp>
      <p:sp>
        <p:nvSpPr>
          <p:cNvPr id="5" name="Text Placeholder 4"/>
          <p:cNvSpPr>
            <a:spLocks noGrp="1"/>
          </p:cNvSpPr>
          <p:nvPr>
            <p:ph type="body" sz="quarter" idx="10" hasCustomPrompt="1"/>
          </p:nvPr>
        </p:nvSpPr>
        <p:spPr>
          <a:xfrm>
            <a:off x="279399" y="1183340"/>
            <a:ext cx="8531114" cy="5217459"/>
          </a:xfrm>
          <a:ln w="19050">
            <a:solidFill>
              <a:schemeClr val="tx1"/>
            </a:solidFill>
          </a:ln>
        </p:spPr>
        <p:txBody>
          <a:bodyPr/>
          <a:lstStyle>
            <a:lvl1pPr marL="0" indent="0">
              <a:lnSpc>
                <a:spcPct val="100000"/>
              </a:lnSpc>
              <a:spcBef>
                <a:spcPts val="0"/>
              </a:spcBef>
              <a:spcAft>
                <a:spcPts val="0"/>
              </a:spcAft>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utput with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32159" cy="740664"/>
          </a:xfrm>
          <a:prstGeom prst="rect">
            <a:avLst/>
          </a:prstGeom>
        </p:spPr>
        <p:txBody>
          <a:bodyPr>
            <a:normAutofit/>
          </a:bodyPr>
          <a:lstStyle>
            <a:lvl1pPr>
              <a:defRPr/>
            </a:lvl1pPr>
          </a:lstStyle>
          <a:p>
            <a:r>
              <a:rPr lang="en-US" smtClean="0"/>
              <a:t>Output with Explanation</a:t>
            </a:r>
            <a:endParaRPr lang="en-US"/>
          </a:p>
        </p:txBody>
      </p:sp>
      <p:sp>
        <p:nvSpPr>
          <p:cNvPr id="5" name="Text Placeholder 4"/>
          <p:cNvSpPr>
            <a:spLocks noGrp="1"/>
          </p:cNvSpPr>
          <p:nvPr>
            <p:ph type="body" sz="quarter" idx="10" hasCustomPrompt="1"/>
          </p:nvPr>
        </p:nvSpPr>
        <p:spPr>
          <a:xfrm>
            <a:off x="279399" y="2000922"/>
            <a:ext cx="8531114" cy="4399878"/>
          </a:xfrm>
          <a:ln w="19050">
            <a:solidFill>
              <a:schemeClr val="tx1"/>
            </a:solidFill>
          </a:ln>
        </p:spPr>
        <p:txBody>
          <a:bodyPr/>
          <a:lstStyle>
            <a:lvl1pPr marL="0" indent="0">
              <a:lnSpc>
                <a:spcPct val="100000"/>
              </a:lnSpc>
              <a:spcBef>
                <a:spcPts val="0"/>
              </a:spcBef>
              <a:buFont typeface="Arial" pitchFamily="34" charset="0"/>
              <a:buNone/>
              <a:defRPr sz="1400">
                <a:latin typeface="Courier New" pitchFamily="49" charset="0"/>
                <a:cs typeface="Courier New" pitchFamily="49" charset="0"/>
              </a:defRPr>
            </a:lvl1pPr>
            <a:lvl2pPr marL="0" indent="0">
              <a:lnSpc>
                <a:spcPct val="100000"/>
              </a:lnSpc>
              <a:spcBef>
                <a:spcPts val="0"/>
              </a:spcBef>
              <a:buNone/>
              <a:defRPr sz="1400">
                <a:latin typeface="Courier New" pitchFamily="49" charset="0"/>
                <a:cs typeface="Courier New" pitchFamily="49" charset="0"/>
              </a:defRPr>
            </a:lvl2pPr>
            <a:lvl3pPr marL="0" indent="0">
              <a:lnSpc>
                <a:spcPct val="100000"/>
              </a:lnSpc>
              <a:spcBef>
                <a:spcPts val="0"/>
              </a:spcBef>
              <a:buNone/>
              <a:defRPr sz="1400">
                <a:latin typeface="Courier New" pitchFamily="49" charset="0"/>
                <a:cs typeface="Courier New" pitchFamily="49" charset="0"/>
              </a:defRPr>
            </a:lvl3pPr>
            <a:lvl4pPr marL="0" indent="0">
              <a:lnSpc>
                <a:spcPct val="100000"/>
              </a:lnSpc>
              <a:spcBef>
                <a:spcPts val="0"/>
              </a:spcBef>
              <a:buFont typeface="Arial" pitchFamily="34" charset="0"/>
              <a:buNone/>
              <a:defRPr sz="1400">
                <a:latin typeface="Courier New" pitchFamily="49" charset="0"/>
                <a:cs typeface="Courier New" pitchFamily="49" charset="0"/>
              </a:defRPr>
            </a:lvl4pPr>
            <a:lvl5pPr marL="0" indent="0">
              <a:lnSpc>
                <a:spcPct val="100000"/>
              </a:lnSpc>
              <a:spcBef>
                <a:spcPts val="0"/>
              </a:spcBef>
              <a:buFont typeface="Arial" pitchFamily="34" charset="0"/>
              <a:buNone/>
              <a:defRPr sz="1400">
                <a:latin typeface="Courier New" pitchFamily="49" charset="0"/>
                <a:cs typeface="Courier New" pitchFamily="49" charset="0"/>
              </a:defRPr>
            </a:lvl5pPr>
          </a:lstStyle>
          <a:p>
            <a:pPr lvl="0"/>
            <a:r>
              <a:rPr lang="en-US" smtClean="0"/>
              <a:t>Router# show command</a:t>
            </a:r>
          </a:p>
          <a:p>
            <a:pPr lvl="0"/>
            <a:r>
              <a:rPr lang="en-US" smtClean="0"/>
              <a:t>Output output output output output</a:t>
            </a:r>
            <a:endParaRPr lang="en-US"/>
          </a:p>
        </p:txBody>
      </p:sp>
      <p:sp>
        <p:nvSpPr>
          <p:cNvPr id="6" name="Content Placeholder 5"/>
          <p:cNvSpPr>
            <a:spLocks noGrp="1"/>
          </p:cNvSpPr>
          <p:nvPr>
            <p:ph sz="quarter" idx="11" hasCustomPrompt="1"/>
          </p:nvPr>
        </p:nvSpPr>
        <p:spPr>
          <a:xfrm>
            <a:off x="279400" y="1215615"/>
            <a:ext cx="8520113" cy="687798"/>
          </a:xfrm>
        </p:spPr>
        <p:txBody>
          <a:bodyPr>
            <a:normAutofit/>
          </a:bodyPr>
          <a:lstStyle>
            <a:lvl1pPr marL="11113" indent="-11113">
              <a:buNone/>
              <a:defRPr sz="2000" b="0"/>
            </a:lvl1pPr>
          </a:lstStyle>
          <a:p>
            <a:pPr lvl="0"/>
            <a:r>
              <a:rPr lang="en-US" smtClean="0"/>
              <a:t>Brief explanation of the command.</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2 column horizontal">
    <p:spTree>
      <p:nvGrpSpPr>
        <p:cNvPr id="1" name=""/>
        <p:cNvGrpSpPr/>
        <p:nvPr/>
      </p:nvGrpSpPr>
      <p:grpSpPr>
        <a:xfrm>
          <a:off x="0" y="0"/>
          <a:ext cx="0" cy="0"/>
          <a:chOff x="0" y="0"/>
          <a:chExt cx="0" cy="0"/>
        </a:xfrm>
      </p:grpSpPr>
      <p:sp>
        <p:nvSpPr>
          <p:cNvPr id="2" name="Title 1"/>
          <p:cNvSpPr>
            <a:spLocks noGrp="1"/>
          </p:cNvSpPr>
          <p:nvPr>
            <p:ph type="title"/>
          </p:nvPr>
        </p:nvSpPr>
        <p:spPr>
          <a:xfrm>
            <a:off x="279400" y="365379"/>
            <a:ext cx="8521700" cy="620712"/>
          </a:xfrm>
          <a:prstGeom prst="rect">
            <a:avLst/>
          </a:prstGeom>
        </p:spPr>
        <p:txBody>
          <a:bodyPr/>
          <a:lstStyle/>
          <a:p>
            <a:r>
              <a:rPr lang="en-US" smtClean="0"/>
              <a:t>Click to edit Master title style</a:t>
            </a:r>
            <a:endParaRPr lang="en-US"/>
          </a:p>
        </p:txBody>
      </p:sp>
      <p:sp>
        <p:nvSpPr>
          <p:cNvPr id="4" name="Content Placeholder 2"/>
          <p:cNvSpPr>
            <a:spLocks noGrp="1"/>
          </p:cNvSpPr>
          <p:nvPr>
            <p:ph idx="10"/>
          </p:nvPr>
        </p:nvSpPr>
        <p:spPr>
          <a:xfrm>
            <a:off x="279400" y="1152863"/>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5" name="Content Placeholder 2"/>
          <p:cNvSpPr>
            <a:spLocks noGrp="1"/>
          </p:cNvSpPr>
          <p:nvPr>
            <p:ph idx="11"/>
          </p:nvPr>
        </p:nvSpPr>
        <p:spPr>
          <a:xfrm>
            <a:off x="279400" y="3897849"/>
            <a:ext cx="8520354" cy="2526255"/>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0797" y="695512"/>
            <a:ext cx="7772400" cy="1362075"/>
          </a:xfrm>
          <a:prstGeom prst="rect">
            <a:avLst/>
          </a:prstGeom>
        </p:spPr>
        <p:txBody>
          <a:bodyPr anchor="t"/>
          <a:lstStyle>
            <a:lvl1pPr algn="l">
              <a:defRPr sz="4000" b="1" cap="all"/>
            </a:lvl1pPr>
          </a:lstStyle>
          <a:p>
            <a:r>
              <a:rPr lang="en-US" smtClean="0"/>
              <a:t>Click to edit Master title style</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Command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7" name="Content Placeholder 2"/>
          <p:cNvSpPr>
            <a:spLocks noGrp="1"/>
          </p:cNvSpPr>
          <p:nvPr>
            <p:ph idx="1"/>
          </p:nvPr>
        </p:nvSpPr>
        <p:spPr>
          <a:xfrm>
            <a:off x="279400" y="1139566"/>
            <a:ext cx="8316913" cy="491994"/>
          </a:xfrm>
        </p:spPr>
        <p:txBody>
          <a:bodyPr/>
          <a:lstStyle/>
          <a:p>
            <a:pPr lvl="0"/>
            <a:r>
              <a:rPr lang="en-US" smtClean="0"/>
              <a:t>Click to edit Master text styles</a:t>
            </a:r>
          </a:p>
        </p:txBody>
      </p:sp>
      <p:sp>
        <p:nvSpPr>
          <p:cNvPr id="10" name="Text Placeholder 9"/>
          <p:cNvSpPr>
            <a:spLocks noGrp="1"/>
          </p:cNvSpPr>
          <p:nvPr>
            <p:ph type="body" sz="quarter" idx="10" hasCustomPrompt="1"/>
          </p:nvPr>
        </p:nvSpPr>
        <p:spPr>
          <a:xfrm>
            <a:off x="613533" y="1677605"/>
            <a:ext cx="7745412" cy="377078"/>
          </a:xfrm>
        </p:spPr>
        <p:txBody>
          <a:bodyPr/>
          <a:lstStyle>
            <a:lvl1pPr>
              <a:buNone/>
              <a:defRPr sz="1600" b="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Router(config)#</a:t>
            </a:r>
          </a:p>
        </p:txBody>
      </p:sp>
      <p:sp>
        <p:nvSpPr>
          <p:cNvPr id="11" name="Text Placeholder 9"/>
          <p:cNvSpPr>
            <a:spLocks noGrp="1"/>
          </p:cNvSpPr>
          <p:nvPr>
            <p:ph type="body" sz="quarter" idx="11" hasCustomPrompt="1"/>
          </p:nvPr>
        </p:nvSpPr>
        <p:spPr>
          <a:xfrm>
            <a:off x="615326" y="2137492"/>
            <a:ext cx="7745412" cy="377078"/>
          </a:xfrm>
          <a:ln w="28575">
            <a:solidFill>
              <a:schemeClr val="tx1"/>
            </a:solidFill>
          </a:ln>
        </p:spPr>
        <p:txBody>
          <a:bodyPr/>
          <a:lstStyle>
            <a:lvl1pPr>
              <a:buNone/>
              <a:defRPr sz="1600" b="1" i="0">
                <a:latin typeface="Courier New" pitchFamily="49" charset="0"/>
                <a:cs typeface="Courier New" pitchFamily="49" charset="0"/>
              </a:defRPr>
            </a:lvl1pPr>
            <a:lvl2pPr>
              <a:buFont typeface="Arial" pitchFamily="34" charset="0"/>
              <a:buNone/>
              <a:defRPr sz="1200">
                <a:latin typeface="Courier New" pitchFamily="49" charset="0"/>
                <a:cs typeface="Courier New" pitchFamily="49" charset="0"/>
              </a:defRPr>
            </a:lvl2pPr>
            <a:lvl3pPr>
              <a:buFont typeface="Arial" pitchFamily="34" charset="0"/>
              <a:buNone/>
              <a:defRPr sz="1200">
                <a:latin typeface="Courier New" pitchFamily="49" charset="0"/>
                <a:cs typeface="Courier New" pitchFamily="49" charset="0"/>
              </a:defRPr>
            </a:lvl3pPr>
            <a:lvl4pPr>
              <a:buFont typeface="Arial" pitchFamily="34" charset="0"/>
              <a:buNone/>
              <a:defRPr sz="1200">
                <a:latin typeface="Courier New" pitchFamily="49" charset="0"/>
                <a:cs typeface="Courier New" pitchFamily="49" charset="0"/>
              </a:defRPr>
            </a:lvl4pPr>
            <a:lvl5pPr>
              <a:buFont typeface="Arial" pitchFamily="34" charset="0"/>
              <a:buNone/>
              <a:defRPr sz="1200">
                <a:latin typeface="Courier New" pitchFamily="49" charset="0"/>
                <a:cs typeface="Courier New" pitchFamily="49" charset="0"/>
              </a:defRPr>
            </a:lvl5pPr>
          </a:lstStyle>
          <a:p>
            <a:pPr lvl="0"/>
            <a:r>
              <a:rPr lang="en-US" smtClean="0"/>
              <a:t>Command parameters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p:nvPr>
        </p:nvSpPr>
        <p:spPr>
          <a:xfrm>
            <a:off x="279401"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22948"/>
            <a:ext cx="4066688" cy="5191792"/>
          </a:xfrm>
        </p:spPr>
        <p:txBody>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nfig Example">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8" name="Content Placeholder 3"/>
          <p:cNvSpPr>
            <a:spLocks noGrp="1"/>
          </p:cNvSpPr>
          <p:nvPr>
            <p:ph sz="half" idx="10"/>
          </p:nvPr>
        </p:nvSpPr>
        <p:spPr>
          <a:xfrm>
            <a:off x="279399"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0" name="Content Placeholder 3"/>
          <p:cNvSpPr>
            <a:spLocks noGrp="1"/>
          </p:cNvSpPr>
          <p:nvPr>
            <p:ph sz="half" idx="11"/>
          </p:nvPr>
        </p:nvSpPr>
        <p:spPr>
          <a:xfrm>
            <a:off x="4659554" y="1078611"/>
            <a:ext cx="4152751" cy="3957760"/>
          </a:xfrm>
        </p:spPr>
        <p:txBody>
          <a:bodyPr/>
          <a:lstStyle>
            <a:lvl1pPr>
              <a:defRPr sz="2400" baseline="0"/>
            </a:lvl1pPr>
            <a:lvl2pPr>
              <a:defRPr sz="2000" baseline="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p:txBody>
      </p:sp>
      <p:sp>
        <p:nvSpPr>
          <p:cNvPr id="11" name="Content Placeholder 3"/>
          <p:cNvSpPr>
            <a:spLocks noGrp="1"/>
          </p:cNvSpPr>
          <p:nvPr>
            <p:ph sz="half" idx="12" hasCustomPrompt="1"/>
          </p:nvPr>
        </p:nvSpPr>
        <p:spPr>
          <a:xfrm>
            <a:off x="279400" y="5254375"/>
            <a:ext cx="8552628" cy="995821"/>
          </a:xfrm>
        </p:spPr>
        <p:txBody>
          <a:bodyPr/>
          <a:lstStyle>
            <a:lvl1pPr marL="0" indent="0" algn="l" defTabSz="814388">
              <a:lnSpc>
                <a:spcPts val="1800"/>
              </a:lnSpc>
              <a:spcBef>
                <a:spcPts val="0"/>
              </a:spcBef>
              <a:buNone/>
              <a:defRPr sz="1600" baseline="0">
                <a:latin typeface="Courier New" pitchFamily="49" charset="0"/>
                <a:cs typeface="Courier New" pitchFamily="49" charset="0"/>
              </a:defRPr>
            </a:lvl1pPr>
            <a:lvl2pPr>
              <a:buNone/>
              <a:defRPr sz="2000" baseline="0">
                <a:latin typeface="Courier New" pitchFamily="49" charset="0"/>
                <a:cs typeface="Courier New" pitchFamily="49" charset="0"/>
              </a:defRPr>
            </a:lvl2pPr>
            <a:lvl3pPr>
              <a:buNone/>
              <a:defRPr sz="1800">
                <a:latin typeface="Courier New" pitchFamily="49" charset="0"/>
                <a:cs typeface="Courier New" pitchFamily="49" charset="0"/>
              </a:defRPr>
            </a:lvl3pPr>
            <a:lvl4pPr>
              <a:defRPr sz="1800"/>
            </a:lvl4pPr>
            <a:lvl5pPr>
              <a:defRPr sz="1800"/>
            </a:lvl5pPr>
            <a:lvl6pPr>
              <a:defRPr sz="1800"/>
            </a:lvl6pPr>
            <a:lvl7pPr>
              <a:defRPr sz="1800"/>
            </a:lvl7pPr>
            <a:lvl8pPr>
              <a:defRPr sz="1800"/>
            </a:lvl8pPr>
            <a:lvl9pPr>
              <a:defRPr sz="1800"/>
            </a:lvl9pPr>
          </a:lstStyle>
          <a:p>
            <a:pPr algn="l" defTabSz="814388">
              <a:defRPr/>
            </a:pPr>
            <a:r>
              <a:rPr lang="en-US" sz="1800" b="0" smtClean="0">
                <a:latin typeface="Courier New" pitchFamily="49" charset="0"/>
              </a:rPr>
              <a:t>RTB(config-if)# </a:t>
            </a:r>
            <a:r>
              <a:rPr lang="en-US" sz="1800" b="1" smtClean="0">
                <a:latin typeface="Courier New" pitchFamily="49" charset="0"/>
              </a:rPr>
              <a:t>ip ospf network non-broadcast</a:t>
            </a:r>
          </a:p>
          <a:p>
            <a:pPr algn="l" defTabSz="814388">
              <a:defRPr/>
            </a:pPr>
            <a:r>
              <a:rPr lang="en-US" sz="1800" b="0" smtClean="0">
                <a:latin typeface="Courier New" pitchFamily="49" charset="0"/>
              </a:rPr>
              <a:t>RTB(config-router)# </a:t>
            </a:r>
            <a:r>
              <a:rPr lang="en-US" sz="1800" b="1" smtClean="0">
                <a:latin typeface="Courier New" pitchFamily="49" charset="0"/>
              </a:rPr>
              <a:t>network 3.1.1.0 0.0.0.255 area 0</a:t>
            </a:r>
          </a:p>
          <a:p>
            <a:pPr algn="l" defTabSz="814388">
              <a:defRPr/>
            </a:pPr>
            <a:r>
              <a:rPr lang="en-US" sz="1800" b="0" smtClean="0">
                <a:latin typeface="Courier New" pitchFamily="49" charset="0"/>
              </a:rPr>
              <a:t>RTB(config-router)# </a:t>
            </a:r>
            <a:r>
              <a:rPr lang="en-US" sz="1800" b="1" smtClean="0">
                <a:latin typeface="Courier New" pitchFamily="49" charset="0"/>
              </a:rPr>
              <a:t>neighbor 3.1.1.1</a:t>
            </a:r>
          </a:p>
          <a:p>
            <a:pPr algn="l" defTabSz="814388">
              <a:defRPr/>
            </a:pPr>
            <a:r>
              <a:rPr lang="en-US" sz="1800" b="0" smtClean="0">
                <a:latin typeface="Courier New" pitchFamily="49" charset="0"/>
              </a:rPr>
              <a:t>RTB(config-router)# </a:t>
            </a:r>
            <a:r>
              <a:rPr lang="en-US" sz="1800" b="1" smtClean="0">
                <a:latin typeface="Courier New" pitchFamily="49" charset="0"/>
              </a:rPr>
              <a:t>neighbor 3.1.1.3 </a:t>
            </a:r>
            <a:endParaRPr lang="en-US" sz="1800" b="1">
              <a:latin typeface="Courier New" pitchFamily="49" charset="0"/>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Output">
    <p:spTree>
      <p:nvGrpSpPr>
        <p:cNvPr id="1" name=""/>
        <p:cNvGrpSpPr/>
        <p:nvPr/>
      </p:nvGrpSpPr>
      <p:grpSpPr>
        <a:xfrm>
          <a:off x="0" y="0"/>
          <a:ext cx="0" cy="0"/>
          <a:chOff x="0" y="0"/>
          <a:chExt cx="0" cy="0"/>
        </a:xfrm>
      </p:grpSpPr>
      <p:sp>
        <p:nvSpPr>
          <p:cNvPr id="2" name="Title 1"/>
          <p:cNvSpPr>
            <a:spLocks noGrp="1"/>
          </p:cNvSpPr>
          <p:nvPr>
            <p:ph type="title"/>
          </p:nvPr>
        </p:nvSpPr>
        <p:spPr>
          <a:xfrm>
            <a:off x="268941" y="365379"/>
            <a:ext cx="8532159" cy="620712"/>
          </a:xfrm>
          <a:prstGeom prst="rect">
            <a:avLst/>
          </a:prstGeom>
        </p:spPr>
        <p:txBody>
          <a:bodyPr/>
          <a:lstStyle/>
          <a:p>
            <a:r>
              <a:rPr lang="en-US" smtClean="0"/>
              <a:t>Click to edit Master title style</a:t>
            </a:r>
            <a:endParaRPr lang="en-US"/>
          </a:p>
        </p:txBody>
      </p:sp>
      <p:sp>
        <p:nvSpPr>
          <p:cNvPr id="6" name="Content Placeholder 2"/>
          <p:cNvSpPr>
            <a:spLocks noGrp="1"/>
          </p:cNvSpPr>
          <p:nvPr>
            <p:ph idx="1" hasCustomPrompt="1"/>
          </p:nvPr>
        </p:nvSpPr>
        <p:spPr>
          <a:xfrm>
            <a:off x="279401" y="1122948"/>
            <a:ext cx="8520354" cy="5191792"/>
          </a:xfrm>
          <a:ln w="25400">
            <a:solidFill>
              <a:schemeClr val="tx1"/>
            </a:solidFill>
          </a:ln>
        </p:spPr>
        <p:txBody>
          <a:bodyPr/>
          <a:lstStyle>
            <a:lvl1pPr marL="0" indent="0" algn="l">
              <a:lnSpc>
                <a:spcPct val="100000"/>
              </a:lnSpc>
              <a:spcBef>
                <a:spcPts val="0"/>
              </a:spcBef>
              <a:buNone/>
              <a:defRPr sz="1200">
                <a:latin typeface="Courier New" pitchFamily="49" charset="0"/>
                <a:cs typeface="Courier New" pitchFamily="49" charset="0"/>
              </a:defRPr>
            </a:lvl1pPr>
            <a:lvl2pPr marL="461963" indent="-236538">
              <a:buFont typeface="Arial" pitchFamily="34" charset="0"/>
              <a:buNone/>
              <a:defRPr sz="2000">
                <a:latin typeface="Courier New" pitchFamily="49" charset="0"/>
                <a:cs typeface="Courier New" pitchFamily="49" charset="0"/>
              </a:defRPr>
            </a:lvl2pPr>
            <a:lvl3pPr marL="688975" indent="-227013">
              <a:buFont typeface="Arial" pitchFamily="34" charset="0"/>
              <a:buNone/>
              <a:defRPr sz="1800">
                <a:latin typeface="Courier New" pitchFamily="49" charset="0"/>
                <a:cs typeface="Courier New" pitchFamily="49" charset="0"/>
              </a:defRPr>
            </a:lvl3pPr>
            <a:lvl4pPr marL="565150" indent="176213">
              <a:buFont typeface="Arial" pitchFamily="34" charset="0"/>
              <a:buChar char="•"/>
              <a:defRPr/>
            </a:lvl4pPr>
            <a:lvl5pPr marL="744538" indent="169863">
              <a:buFont typeface="Arial" pitchFamily="34" charset="0"/>
              <a:buChar char="•"/>
              <a:defRPr/>
            </a:lvl5pPr>
          </a:lstStyle>
          <a:p>
            <a:pPr algn="l">
              <a:lnSpc>
                <a:spcPct val="100000"/>
              </a:lnSpc>
              <a:defRPr/>
            </a:pPr>
            <a:r>
              <a:rPr lang="en-US" sz="1000" b="0" smtClean="0">
                <a:solidFill>
                  <a:srgbClr val="000000"/>
                </a:solidFill>
                <a:latin typeface="Courier New" pitchFamily="49" charset="0"/>
                <a:cs typeface="Times New Roman" pitchFamily="18" charset="0"/>
              </a:rPr>
              <a:t>RouterA# </a:t>
            </a:r>
            <a:r>
              <a:rPr lang="en-US" sz="1000" b="1" smtClean="0">
                <a:solidFill>
                  <a:schemeClr val="tx1"/>
                </a:solidFill>
                <a:latin typeface="Courier New" pitchFamily="49" charset="0"/>
                <a:cs typeface="Times New Roman" pitchFamily="18" charset="0"/>
              </a:rPr>
              <a:t>show command</a:t>
            </a:r>
          </a:p>
          <a:p>
            <a:pPr algn="l">
              <a:lnSpc>
                <a:spcPct val="100000"/>
              </a:lnSpc>
              <a:defRPr/>
            </a:pPr>
            <a:r>
              <a:rPr lang="en-US" sz="1000" b="1" smtClean="0">
                <a:solidFill>
                  <a:srgbClr val="000000"/>
                </a:solidFill>
                <a:latin typeface="Courier New" pitchFamily="49" charset="0"/>
                <a:cs typeface="Times New Roman" pitchFamily="18" charset="0"/>
              </a:rPr>
              <a:t>    </a:t>
            </a:r>
            <a:r>
              <a:rPr lang="en-US" sz="1000" b="1" smtClean="0">
                <a:solidFill>
                  <a:schemeClr val="accent2"/>
                </a:solidFill>
                <a:latin typeface="Courier New" pitchFamily="49" charset="0"/>
              </a:rPr>
              <a:t> </a:t>
            </a:r>
            <a:r>
              <a:rPr lang="en-US" sz="1000" b="1" smtClean="0">
                <a:solidFill>
                  <a:srgbClr val="000000"/>
                </a:solidFill>
                <a:latin typeface="Courier New" pitchFamily="49" charset="0"/>
                <a:cs typeface="Times New Roman" pitchFamily="18" charset="0"/>
              </a:rPr>
              <a:t>OSPF Router with ID (10.0.0.11) (Process ID 1)</a:t>
            </a:r>
          </a:p>
          <a:p>
            <a:pPr algn="l">
              <a:lnSpc>
                <a:spcPct val="100000"/>
              </a:lnSpc>
              <a:defRPr/>
            </a:pPr>
            <a:r>
              <a:rPr lang="en-US" sz="1000" b="1" smtClean="0">
                <a:solidFill>
                  <a:srgbClr val="000000"/>
                </a:solidFill>
                <a:latin typeface="Courier New" pitchFamily="49" charset="0"/>
                <a:cs typeface="Times New Roman" pitchFamily="18" charset="0"/>
              </a:rPr>
              <a:t>                Router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 Link count</a:t>
            </a:r>
          </a:p>
          <a:p>
            <a:pPr algn="l">
              <a:lnSpc>
                <a:spcPct val="100000"/>
              </a:lnSpc>
              <a:defRPr/>
            </a:pPr>
            <a:r>
              <a:rPr lang="en-US" sz="1000" b="1" smtClean="0">
                <a:solidFill>
                  <a:srgbClr val="000000"/>
                </a:solidFill>
                <a:latin typeface="Courier New" pitchFamily="49" charset="0"/>
                <a:cs typeface="Times New Roman" pitchFamily="18" charset="0"/>
              </a:rPr>
              <a:t>10.0.0.11       10.0.0.11       548         0x80000002 0x00401A 1</a:t>
            </a:r>
          </a:p>
          <a:p>
            <a:pPr algn="l">
              <a:lnSpc>
                <a:spcPct val="100000"/>
              </a:lnSpc>
              <a:defRPr/>
            </a:pPr>
            <a:r>
              <a:rPr lang="en-US" sz="1000" b="1" smtClean="0">
                <a:solidFill>
                  <a:srgbClr val="000000"/>
                </a:solidFill>
                <a:latin typeface="Courier New" pitchFamily="49" charset="0"/>
                <a:cs typeface="Times New Roman" pitchFamily="18" charset="0"/>
              </a:rPr>
              <a:t>10.0.0.12       10.0.0.12       549         0x80000004 0x003A1B 1</a:t>
            </a:r>
          </a:p>
          <a:p>
            <a:pPr algn="l">
              <a:lnSpc>
                <a:spcPct val="100000"/>
              </a:lnSpc>
              <a:defRPr/>
            </a:pPr>
            <a:r>
              <a:rPr lang="en-US" sz="1000" b="1" smtClean="0">
                <a:solidFill>
                  <a:srgbClr val="000000"/>
                </a:solidFill>
                <a:latin typeface="Courier New" pitchFamily="49" charset="0"/>
                <a:cs typeface="Times New Roman" pitchFamily="18" charset="0"/>
              </a:rPr>
              <a:t>100.100.100.100 100.100.100.100 548         0x800002D7 0x00EEA9 2</a:t>
            </a:r>
          </a:p>
          <a:p>
            <a:pPr algn="l">
              <a:lnSpc>
                <a:spcPct val="100000"/>
              </a:lnSpc>
              <a:defRPr/>
            </a:pPr>
            <a:r>
              <a:rPr lang="en-US" sz="1000" b="1" smtClean="0">
                <a:solidFill>
                  <a:srgbClr val="000000"/>
                </a:solidFill>
                <a:latin typeface="Courier New" pitchFamily="49" charset="0"/>
                <a:cs typeface="Times New Roman" pitchFamily="18" charset="0"/>
              </a:rPr>
              <a:t>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172.31.1.3      100.100.100.100 549         0x80000001 0x004EC9</a:t>
            </a:r>
          </a:p>
          <a:p>
            <a:pPr algn="l">
              <a:lnSpc>
                <a:spcPct val="100000"/>
              </a:lnSpc>
              <a:defRPr/>
            </a:pPr>
            <a:r>
              <a:rPr lang="en-US" sz="1000" b="1" smtClean="0">
                <a:solidFill>
                  <a:srgbClr val="000000"/>
                </a:solidFill>
                <a:latin typeface="Courier New" pitchFamily="49" charset="0"/>
                <a:cs typeface="Times New Roman" pitchFamily="18" charset="0"/>
              </a:rPr>
              <a:t>                Summary Net Link States (Area 0)</a:t>
            </a:r>
          </a:p>
          <a:p>
            <a:pPr algn="l">
              <a:lnSpc>
                <a:spcPct val="100000"/>
              </a:lnSpc>
              <a:defRPr/>
            </a:pPr>
            <a:r>
              <a:rPr lang="en-US" sz="1000" b="1" smtClean="0">
                <a:solidFill>
                  <a:srgbClr val="000000"/>
                </a:solidFill>
                <a:latin typeface="Courier New" pitchFamily="49" charset="0"/>
                <a:cs typeface="Times New Roman" pitchFamily="18" charset="0"/>
              </a:rPr>
              <a:t>Link ID         ADV Router      Age         Seq#       Checksum</a:t>
            </a:r>
          </a:p>
          <a:p>
            <a:pPr algn="l">
              <a:lnSpc>
                <a:spcPct val="100000"/>
              </a:lnSpc>
              <a:defRPr/>
            </a:pPr>
            <a:r>
              <a:rPr lang="en-US" sz="1000" b="1" smtClean="0">
                <a:solidFill>
                  <a:srgbClr val="000000"/>
                </a:solidFill>
                <a:latin typeface="Courier New" pitchFamily="49" charset="0"/>
                <a:cs typeface="Times New Roman" pitchFamily="18" charset="0"/>
              </a:rPr>
              <a:t>10.1.0.0        10.0.0.11       654         0x80000001 0x00FB11</a:t>
            </a:r>
          </a:p>
          <a:p>
            <a:pPr algn="l">
              <a:lnSpc>
                <a:spcPct val="100000"/>
              </a:lnSpc>
              <a:defRPr/>
            </a:pPr>
            <a:r>
              <a:rPr lang="en-US" sz="1000" b="1" smtClean="0">
                <a:solidFill>
                  <a:srgbClr val="000000"/>
                </a:solidFill>
                <a:latin typeface="Courier New" pitchFamily="49" charset="0"/>
                <a:cs typeface="Times New Roman" pitchFamily="18" charset="0"/>
              </a:rPr>
              <a:t>10.1.0.0        10.0.0.12       601         0x80000001 0x00F516</a:t>
            </a:r>
          </a:p>
          <a:p>
            <a:pPr algn="l">
              <a:lnSpc>
                <a:spcPct val="100000"/>
              </a:lnSpc>
              <a:defRPr/>
            </a:pPr>
            <a:r>
              <a:rPr lang="en-US" sz="1000" b="1" smtClean="0">
                <a:solidFill>
                  <a:srgbClr val="000000"/>
                </a:solidFill>
                <a:latin typeface="Courier New" pitchFamily="49" charset="0"/>
                <a:cs typeface="Times New Roman" pitchFamily="18" charset="0"/>
              </a:rPr>
              <a:t>&lt;output omitted&gt;</a:t>
            </a:r>
            <a:endParaRPr lang="en-US" sz="1000" b="1">
              <a:solidFill>
                <a:srgbClr val="000000"/>
              </a:solidFill>
              <a:latin typeface="Courier New" pitchFamily="49" charset="0"/>
              <a:cs typeface="Times New Roman" pitchFamily="18" charset="0"/>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a:prstGeom prst="rect">
            <a:avLst/>
          </a:prstGeom>
        </p:spPr>
        <p:txBody>
          <a:bodyPr/>
          <a:lstStyle/>
          <a:p>
            <a:r>
              <a:rPr lang="cs-CZ" smtClean="0"/>
              <a:t>Kliknutím lze upravit styl.</a:t>
            </a:r>
            <a:endParaRPr lang="cs-CZ"/>
          </a:p>
        </p:txBody>
      </p:sp>
      <p:sp>
        <p:nvSpPr>
          <p:cNvPr id="3" name="Zástupný symbol pro datum 2"/>
          <p:cNvSpPr>
            <a:spLocks noGrp="1"/>
          </p:cNvSpPr>
          <p:nvPr>
            <p:ph type="dt" sz="half" idx="10"/>
          </p:nvPr>
        </p:nvSpPr>
        <p:spPr>
          <a:xfrm>
            <a:off x="457200" y="6356350"/>
            <a:ext cx="2133600" cy="365125"/>
          </a:xfrm>
          <a:prstGeom prst="rect">
            <a:avLst/>
          </a:prstGeom>
        </p:spPr>
        <p:txBody>
          <a:bodyPr/>
          <a:lstStyle/>
          <a:p>
            <a:fld id="{297EACAD-37BC-4121-A4A2-5E3550C08162}" type="datetimeFigureOut">
              <a:rPr lang="cs-CZ" smtClean="0"/>
              <a:t>23.2.2020</a:t>
            </a:fld>
            <a:endParaRPr lang="cs-CZ"/>
          </a:p>
        </p:txBody>
      </p:sp>
      <p:sp>
        <p:nvSpPr>
          <p:cNvPr id="4" name="Zástupný symbol pro zápatí 3"/>
          <p:cNvSpPr>
            <a:spLocks noGrp="1"/>
          </p:cNvSpPr>
          <p:nvPr>
            <p:ph type="ftr" sz="quarter" idx="11"/>
          </p:nvPr>
        </p:nvSpPr>
        <p:spPr>
          <a:xfrm>
            <a:off x="3124200" y="6356350"/>
            <a:ext cx="28956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6553200" y="6356350"/>
            <a:ext cx="2133600" cy="365125"/>
          </a:xfrm>
          <a:prstGeom prst="rect">
            <a:avLst/>
          </a:prstGeom>
        </p:spPr>
        <p:txBody>
          <a:bodyPr/>
          <a:lstStyle/>
          <a:p>
            <a:fld id="{2D943CD8-B6AF-4DE7-8F9D-F892546995C9}" type="slidenum">
              <a:rPr lang="cs-CZ" smtClean="0"/>
              <a:t>‹#›</a:t>
            </a:fld>
            <a:endParaRPr lang="cs-CZ"/>
          </a:p>
        </p:txBody>
      </p:sp>
    </p:spTree>
    <p:extLst>
      <p:ext uri="{BB962C8B-B14F-4D97-AF65-F5344CB8AC3E}">
        <p14:creationId xmlns:p14="http://schemas.microsoft.com/office/powerpoint/2010/main" val="4035472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1"/>
            <a:ext cx="8522208" cy="740664"/>
          </a:xfrm>
          <a:prstGeom prst="rect">
            <a:avLst/>
          </a:prstGeom>
        </p:spPr>
        <p:txBody>
          <a:bodyPr>
            <a:normAutofit/>
          </a:bodyPr>
          <a:lstStyle>
            <a:lvl1pPr>
              <a:defRPr/>
            </a:lvl1pPr>
          </a:lstStyle>
          <a:p>
            <a:r>
              <a:rPr lang="en-US" smtClean="0"/>
              <a:t>Title Only</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8"/>
            <a:ext cx="8521700" cy="742659"/>
          </a:xfrm>
          <a:prstGeom prst="rect">
            <a:avLst/>
          </a:prstGeom>
        </p:spPr>
        <p:txBody>
          <a:bodyPr>
            <a:normAutofit/>
          </a:bodyPr>
          <a:lstStyle>
            <a:lvl1pPr>
              <a:defRPr/>
            </a:lvl1pPr>
          </a:lstStyle>
          <a:p>
            <a:r>
              <a:rPr lang="en-US" smtClean="0"/>
              <a:t>Title and Content</a:t>
            </a:r>
            <a:endParaRPr lang="en-US"/>
          </a:p>
        </p:txBody>
      </p:sp>
      <p:sp>
        <p:nvSpPr>
          <p:cNvPr id="3" name="Content Placeholder 2"/>
          <p:cNvSpPr>
            <a:spLocks noGrp="1"/>
          </p:cNvSpPr>
          <p:nvPr>
            <p:ph idx="1"/>
          </p:nvPr>
        </p:nvSpPr>
        <p:spPr>
          <a:xfrm>
            <a:off x="279401" y="1183340"/>
            <a:ext cx="8520354" cy="5131399"/>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with sub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760"/>
            <a:ext cx="8522208" cy="740664"/>
          </a:xfrm>
          <a:prstGeom prst="rect">
            <a:avLst/>
          </a:prstGeom>
        </p:spPr>
        <p:txBody>
          <a:bodyPr>
            <a:normAutofit/>
          </a:bodyPr>
          <a:lstStyle>
            <a:lvl1pPr>
              <a:defRPr/>
            </a:lvl1pPr>
          </a:lstStyle>
          <a:p>
            <a:r>
              <a:rPr lang="en-US" smtClean="0"/>
              <a:t>Title with Subtext</a:t>
            </a:r>
            <a:endParaRPr lang="en-US"/>
          </a:p>
        </p:txBody>
      </p:sp>
      <p:sp>
        <p:nvSpPr>
          <p:cNvPr id="4" name="Content Placeholder 3"/>
          <p:cNvSpPr>
            <a:spLocks noGrp="1"/>
          </p:cNvSpPr>
          <p:nvPr>
            <p:ph sz="quarter" idx="10" hasCustomPrompt="1"/>
          </p:nvPr>
        </p:nvSpPr>
        <p:spPr>
          <a:xfrm>
            <a:off x="279400" y="1161826"/>
            <a:ext cx="8423275" cy="774924"/>
          </a:xfrm>
        </p:spPr>
        <p:txBody>
          <a:bodyPr>
            <a:normAutofit/>
          </a:bodyPr>
          <a:lstStyle>
            <a:lvl1pPr marL="11113" indent="-11113">
              <a:buNone/>
              <a:defRPr sz="2000" b="0" baseline="0"/>
            </a:lvl1pPr>
          </a:lstStyle>
          <a:p>
            <a:pPr lvl="0"/>
            <a:r>
              <a:rPr lang="en-US" smtClean="0"/>
              <a:t>Subtext here to describe graphic below</a:t>
            </a:r>
          </a:p>
        </p:txBody>
      </p:sp>
      <p:sp>
        <p:nvSpPr>
          <p:cNvPr id="7" name="Content Placeholder 6"/>
          <p:cNvSpPr>
            <a:spLocks noGrp="1"/>
          </p:cNvSpPr>
          <p:nvPr>
            <p:ph sz="quarter" idx="11"/>
          </p:nvPr>
        </p:nvSpPr>
        <p:spPr>
          <a:xfrm>
            <a:off x="279400" y="2033588"/>
            <a:ext cx="8445500" cy="4495800"/>
          </a:xfrm>
        </p:spPr>
        <p:txBody>
          <a:bodyPr>
            <a:normAutofit/>
          </a:body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Graphic">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79"/>
            <a:ext cx="8521700" cy="740664"/>
          </a:xfrm>
          <a:prstGeom prst="rect">
            <a:avLst/>
          </a:prstGeom>
        </p:spPr>
        <p:txBody>
          <a:bodyPr>
            <a:normAutofit/>
          </a:bodyPr>
          <a:lstStyle>
            <a:lvl1pPr>
              <a:defRPr/>
            </a:lvl1pPr>
          </a:lstStyle>
          <a:p>
            <a:r>
              <a:rPr lang="en-US" smtClean="0"/>
              <a:t>Title and Graphic</a:t>
            </a:r>
            <a:endParaRPr lang="en-US"/>
          </a:p>
        </p:txBody>
      </p:sp>
      <p:sp>
        <p:nvSpPr>
          <p:cNvPr id="6" name="Content Placeholder 5"/>
          <p:cNvSpPr>
            <a:spLocks noGrp="1"/>
          </p:cNvSpPr>
          <p:nvPr>
            <p:ph sz="quarter" idx="10"/>
          </p:nvPr>
        </p:nvSpPr>
        <p:spPr>
          <a:xfrm>
            <a:off x="279400" y="1226372"/>
            <a:ext cx="8509000" cy="5314128"/>
          </a:xfrm>
        </p:spPr>
        <p:txBody>
          <a:bodyPr>
            <a:normAutofit/>
          </a:bodyPr>
          <a:lstStyle>
            <a:lvl1pPr>
              <a:buNone/>
              <a:defRPr/>
            </a:lvl1pPr>
          </a:lstStyle>
          <a:p>
            <a:pPr lvl="0"/>
            <a:r>
              <a:rPr lang="en-US" smtClean="0"/>
              <a:t>Click to edit Master text styles</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68941" y="365379"/>
            <a:ext cx="8522208" cy="740664"/>
          </a:xfrm>
          <a:prstGeom prst="rect">
            <a:avLst/>
          </a:prstGeom>
        </p:spPr>
        <p:txBody>
          <a:bodyPr>
            <a:normAutofit/>
          </a:bodyPr>
          <a:lstStyle>
            <a:lvl1pPr>
              <a:defRPr/>
            </a:lvl1pPr>
          </a:lstStyle>
          <a:p>
            <a:r>
              <a:rPr lang="en-US" smtClean="0"/>
              <a:t>2 Column Content</a:t>
            </a:r>
            <a:endParaRPr lang="en-US"/>
          </a:p>
        </p:txBody>
      </p:sp>
      <p:sp>
        <p:nvSpPr>
          <p:cNvPr id="6" name="Content Placeholder 2"/>
          <p:cNvSpPr>
            <a:spLocks noGrp="1"/>
          </p:cNvSpPr>
          <p:nvPr>
            <p:ph idx="1"/>
          </p:nvPr>
        </p:nvSpPr>
        <p:spPr>
          <a:xfrm>
            <a:off x="279401"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
        <p:nvSpPr>
          <p:cNvPr id="7" name="Content Placeholder 2"/>
          <p:cNvSpPr>
            <a:spLocks noGrp="1"/>
          </p:cNvSpPr>
          <p:nvPr>
            <p:ph idx="10"/>
          </p:nvPr>
        </p:nvSpPr>
        <p:spPr>
          <a:xfrm>
            <a:off x="4702589" y="1198254"/>
            <a:ext cx="4066688" cy="5191792"/>
          </a:xfrm>
        </p:spPr>
        <p:txBody>
          <a:bodyPr>
            <a:normAutofit/>
          </a:bodyPr>
          <a:lstStyle>
            <a:lvl1pPr>
              <a:defRPr sz="2400"/>
            </a:lvl1pPr>
            <a:lvl2pPr marL="461963" indent="-236538">
              <a:buFont typeface="Arial" pitchFamily="34" charset="0"/>
              <a:buChar char="•"/>
              <a:defRPr sz="2000"/>
            </a:lvl2pPr>
            <a:lvl3pPr marL="688975" indent="-227013">
              <a:buFont typeface="Arial" pitchFamily="34" charset="0"/>
              <a:buChar char="•"/>
              <a:defRPr sz="1800"/>
            </a:lvl3pPr>
            <a:lvl4pPr marL="565150" indent="176213">
              <a:buFont typeface="Arial" pitchFamily="34" charset="0"/>
              <a:buChar char="•"/>
              <a:defRPr/>
            </a:lvl4pPr>
            <a:lvl5pPr marL="744538" indent="169863">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2592592"/>
            <a:ext cx="8488082" cy="3711389"/>
          </a:xfrm>
        </p:spPr>
        <p:txBody>
          <a:bodyPr/>
          <a:lstStyle/>
          <a:p>
            <a:pPr lvl="0"/>
            <a:r>
              <a:rPr lang="en-US" noProof="0" smtClean="0"/>
              <a:t>Click icon to add table</a:t>
            </a:r>
          </a:p>
        </p:txBody>
      </p:sp>
      <p:sp>
        <p:nvSpPr>
          <p:cNvPr id="7" name="Text Placeholder 6"/>
          <p:cNvSpPr>
            <a:spLocks noGrp="1"/>
          </p:cNvSpPr>
          <p:nvPr>
            <p:ph type="body" sz="quarter" idx="10" hasCustomPrompt="1"/>
          </p:nvPr>
        </p:nvSpPr>
        <p:spPr>
          <a:xfrm>
            <a:off x="279400" y="1516063"/>
            <a:ext cx="8499475" cy="1001712"/>
          </a:xfrm>
          <a:ln w="19050">
            <a:solidFill>
              <a:schemeClr val="tx1"/>
            </a:solidFill>
          </a:ln>
        </p:spPr>
        <p:txBody>
          <a:bodyPr>
            <a:noAutofit/>
          </a:bodyPr>
          <a:lstStyle>
            <a:lvl1pPr marL="0" indent="0">
              <a:lnSpc>
                <a:spcPct val="100000"/>
              </a:lnSpc>
              <a:spcBef>
                <a:spcPts val="0"/>
              </a:spcBef>
              <a:buNone/>
              <a:defRPr sz="1600" baseline="0">
                <a:latin typeface="Courier New" pitchFamily="49" charset="0"/>
                <a:cs typeface="Courier New" pitchFamily="49" charset="0"/>
              </a:defRPr>
            </a:lvl1pPr>
            <a:lvl2pPr>
              <a:buNone/>
              <a:defRPr sz="1600">
                <a:latin typeface="Courier New" pitchFamily="49" charset="0"/>
                <a:cs typeface="Courier New" pitchFamily="49" charset="0"/>
              </a:defRPr>
            </a:lvl2pPr>
            <a:lvl3pPr>
              <a:buNone/>
              <a:defRPr sz="1600">
                <a:latin typeface="Courier New" pitchFamily="49" charset="0"/>
                <a:cs typeface="Courier New" pitchFamily="49" charset="0"/>
              </a:defRPr>
            </a:lvl3pPr>
            <a:lvl4pPr>
              <a:buFont typeface="Arial" pitchFamily="34" charset="0"/>
              <a:buNone/>
              <a:defRPr sz="1600">
                <a:latin typeface="Courier New" pitchFamily="49" charset="0"/>
                <a:cs typeface="Courier New" pitchFamily="49" charset="0"/>
              </a:defRPr>
            </a:lvl4pPr>
            <a:lvl5pPr>
              <a:buFont typeface="Arial" pitchFamily="34" charset="0"/>
              <a:buNone/>
              <a:defRPr sz="1600">
                <a:latin typeface="Courier New" pitchFamily="49" charset="0"/>
                <a:cs typeface="Courier New" pitchFamily="49" charset="0"/>
              </a:defRPr>
            </a:lvl5pPr>
          </a:lstStyle>
          <a:p>
            <a:pPr lvl="0"/>
            <a:r>
              <a:rPr lang="en-US" smtClean="0"/>
              <a:t>Command keywords and parameters. Keywords in bold, parameters italic, not bold.</a:t>
            </a:r>
          </a:p>
        </p:txBody>
      </p:sp>
      <p:sp>
        <p:nvSpPr>
          <p:cNvPr id="9" name="Text Placeholder 8"/>
          <p:cNvSpPr>
            <a:spLocks noGrp="1"/>
          </p:cNvSpPr>
          <p:nvPr>
            <p:ph type="body" sz="quarter" idx="11" hasCustomPrompt="1"/>
          </p:nvPr>
        </p:nvSpPr>
        <p:spPr>
          <a:xfrm>
            <a:off x="279400" y="1130300"/>
            <a:ext cx="5024438" cy="365125"/>
          </a:xfrm>
        </p:spPr>
        <p:txBody>
          <a:bodyPr>
            <a:normAutofit/>
          </a:bodyPr>
          <a:lstStyle>
            <a:lvl1pPr marL="0" indent="0">
              <a:lnSpc>
                <a:spcPct val="100000"/>
              </a:lnSpc>
              <a:spcBef>
                <a:spcPts val="0"/>
              </a:spcBef>
              <a:buNone/>
              <a:defRPr sz="1800" baseline="0">
                <a:latin typeface="Courier New" pitchFamily="49" charset="0"/>
                <a:cs typeface="Courier New" pitchFamily="49" charset="0"/>
              </a:defRPr>
            </a:lvl1pPr>
          </a:lstStyle>
          <a:p>
            <a:pPr lvl="0"/>
            <a:r>
              <a:rPr lang="en-US" sz="1800" smtClean="0">
                <a:latin typeface="Courier New" pitchFamily="49" charset="0"/>
                <a:cs typeface="Courier New" pitchFamily="49" charset="0"/>
              </a:rPr>
              <a:t>Router(config)#</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reserve="1">
  <p:cSld name="Table Full P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9400" y="365380"/>
            <a:ext cx="8521700" cy="740664"/>
          </a:xfrm>
          <a:prstGeom prst="rect">
            <a:avLst/>
          </a:prstGeom>
        </p:spPr>
        <p:txBody>
          <a:bodyPr>
            <a:normAutofit/>
          </a:bodyPr>
          <a:lstStyle>
            <a:lvl1pPr>
              <a:defRPr/>
            </a:lvl1pPr>
          </a:lstStyle>
          <a:p>
            <a:r>
              <a:rPr lang="en-US" smtClean="0"/>
              <a:t>Table</a:t>
            </a:r>
            <a:endParaRPr lang="en-US"/>
          </a:p>
        </p:txBody>
      </p:sp>
      <p:sp>
        <p:nvSpPr>
          <p:cNvPr id="3" name="Table Placeholder 2"/>
          <p:cNvSpPr>
            <a:spLocks noGrp="1"/>
          </p:cNvSpPr>
          <p:nvPr>
            <p:ph type="tbl" idx="1"/>
          </p:nvPr>
        </p:nvSpPr>
        <p:spPr>
          <a:xfrm>
            <a:off x="279400" y="1204856"/>
            <a:ext cx="8316913" cy="5099125"/>
          </a:xfrm>
        </p:spPr>
        <p:txBody>
          <a:bodyPr/>
          <a:lstStyle/>
          <a:p>
            <a:pPr lvl="0"/>
            <a:r>
              <a:rPr lang="en-US" noProof="0" smtClean="0"/>
              <a:t>Click icon to add table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9220" name="Rectangle 4"/>
          <p:cNvSpPr>
            <a:spLocks noChangeArrowheads="1"/>
          </p:cNvSpPr>
          <p:nvPr/>
        </p:nvSpPr>
        <p:spPr bwMode="auto">
          <a:xfrm>
            <a:off x="193675" y="6562725"/>
            <a:ext cx="962025" cy="190646"/>
          </a:xfrm>
          <a:prstGeom prst="rect">
            <a:avLst/>
          </a:prstGeom>
          <a:noFill/>
          <a:ln w="9525">
            <a:noFill/>
            <a:miter lim="800000"/>
            <a:headEnd/>
            <a:tailEnd/>
          </a:ln>
          <a:effectLst/>
        </p:spPr>
        <p:txBody>
          <a:bodyPr lIns="82124" tIns="41061" rIns="82124" bIns="41061" anchor="b">
            <a:spAutoFit/>
          </a:bodyPr>
          <a:lstStyle/>
          <a:p>
            <a:pPr algn="l" defTabSz="814388">
              <a:lnSpc>
                <a:spcPct val="100000"/>
              </a:lnSpc>
              <a:defRPr/>
            </a:pPr>
            <a:r>
              <a:rPr lang="en-US" sz="700" smtClean="0">
                <a:solidFill>
                  <a:schemeClr val="tx1"/>
                </a:solidFill>
              </a:rPr>
              <a:t>Chapter 1</a:t>
            </a:r>
            <a:endParaRPr lang="en-US" sz="700" dirty="0">
              <a:solidFill>
                <a:schemeClr val="tx1"/>
              </a:solidFill>
            </a:endParaRPr>
          </a:p>
        </p:txBody>
      </p:sp>
      <p:sp>
        <p:nvSpPr>
          <p:cNvPr id="1289221" name="Rectangle 5"/>
          <p:cNvSpPr>
            <a:spLocks noChangeArrowheads="1"/>
          </p:cNvSpPr>
          <p:nvPr/>
        </p:nvSpPr>
        <p:spPr bwMode="auto">
          <a:xfrm>
            <a:off x="8596313" y="6626225"/>
            <a:ext cx="320675" cy="234950"/>
          </a:xfrm>
          <a:prstGeom prst="rect">
            <a:avLst/>
          </a:prstGeom>
          <a:noFill/>
          <a:ln w="9525" algn="ctr">
            <a:noFill/>
            <a:miter lim="800000"/>
            <a:headEnd/>
            <a:tailEnd/>
          </a:ln>
          <a:effectLst/>
        </p:spPr>
        <p:txBody>
          <a:bodyPr wrap="none" lIns="82124" tIns="41061" rIns="82124" bIns="41061" anchor="b">
            <a:spAutoFit/>
          </a:bodyPr>
          <a:lstStyle/>
          <a:p>
            <a:pPr algn="r" defTabSz="814388">
              <a:lnSpc>
                <a:spcPct val="100000"/>
              </a:lnSpc>
              <a:defRPr/>
            </a:pPr>
            <a:fld id="{BD5F09F1-C393-45BD-BF68-67F6E7FD2B5F}" type="slidenum">
              <a:rPr lang="en-US" sz="1000">
                <a:solidFill>
                  <a:schemeClr val="tx1"/>
                </a:solidFill>
              </a:rPr>
              <a:pPr algn="r" defTabSz="814388">
                <a:lnSpc>
                  <a:spcPct val="100000"/>
                </a:lnSpc>
                <a:defRPr/>
              </a:pPr>
              <a:t>‹#›</a:t>
            </a:fld>
            <a:endParaRPr lang="en-US" sz="1000">
              <a:solidFill>
                <a:schemeClr val="tx1"/>
              </a:solidFill>
            </a:endParaRPr>
          </a:p>
        </p:txBody>
      </p:sp>
      <p:sp>
        <p:nvSpPr>
          <p:cNvPr id="1029" name="Rectangle 6"/>
          <p:cNvSpPr>
            <a:spLocks noGrp="1" noChangeArrowheads="1"/>
          </p:cNvSpPr>
          <p:nvPr>
            <p:ph type="body" idx="1"/>
          </p:nvPr>
        </p:nvSpPr>
        <p:spPr bwMode="auto">
          <a:xfrm>
            <a:off x="279400" y="1106906"/>
            <a:ext cx="8316914" cy="5208170"/>
          </a:xfrm>
          <a:prstGeom prst="rect">
            <a:avLst/>
          </a:prstGeom>
          <a:noFill/>
          <a:ln w="9525" algn="ctr">
            <a:noFill/>
            <a:miter lim="800000"/>
            <a:headEnd/>
            <a:tailEnd/>
          </a:ln>
        </p:spPr>
        <p:txBody>
          <a:bodyPr vert="horz" wrap="square" lIns="82124" tIns="41061" rIns="82124" bIns="41061" numCol="1" anchor="t" anchorCtr="0" compatLnSpc="1">
            <a:prstTxWarp prst="textNoShape">
              <a:avLst/>
            </a:prstTxWarp>
            <a:normAutofit/>
          </a:bodyPr>
          <a:lstStyle/>
          <a:p>
            <a:pPr lvl="0"/>
            <a:r>
              <a:rPr lang="en-US" smtClean="0"/>
              <a:t>Body Text</a:t>
            </a:r>
          </a:p>
          <a:p>
            <a:pPr lvl="1"/>
            <a:r>
              <a:rPr lang="en-US" smtClean="0"/>
              <a:t>Second Level</a:t>
            </a:r>
          </a:p>
          <a:p>
            <a:pPr lvl="2"/>
            <a:r>
              <a:rPr lang="en-US" smtClean="0"/>
              <a:t>Third Level</a:t>
            </a:r>
          </a:p>
        </p:txBody>
      </p:sp>
      <p:sp>
        <p:nvSpPr>
          <p:cNvPr id="1289224" name="Rectangle 8"/>
          <p:cNvSpPr>
            <a:spLocks noChangeArrowheads="1"/>
          </p:cNvSpPr>
          <p:nvPr/>
        </p:nvSpPr>
        <p:spPr bwMode="auto">
          <a:xfrm>
            <a:off x="773251" y="6670529"/>
            <a:ext cx="8002534" cy="190646"/>
          </a:xfrm>
          <a:prstGeom prst="rect">
            <a:avLst/>
          </a:prstGeom>
          <a:noFill/>
          <a:ln w="9525">
            <a:noFill/>
            <a:miter lim="800000"/>
            <a:headEnd/>
            <a:tailEnd/>
          </a:ln>
          <a:effectLst/>
        </p:spPr>
        <p:txBody>
          <a:bodyPr wrap="square" lIns="82124" tIns="41061" rIns="82124" bIns="41061" anchor="b" anchorCtr="1">
            <a:spAutoFit/>
          </a:bodyPr>
          <a:lstStyle/>
          <a:p>
            <a:pPr algn="l" defTabSz="814388">
              <a:lnSpc>
                <a:spcPct val="100000"/>
              </a:lnSpc>
              <a:defRPr/>
            </a:pPr>
            <a:r>
              <a:rPr lang="en-US" sz="700" dirty="0" smtClean="0">
                <a:solidFill>
                  <a:srgbClr val="D3D3D3"/>
                </a:solidFill>
              </a:rPr>
              <a:t>© 2007 – 2016, </a:t>
            </a:r>
            <a:r>
              <a:rPr lang="en-US" sz="700" dirty="0">
                <a:solidFill>
                  <a:srgbClr val="D3D3D3"/>
                </a:solidFill>
              </a:rPr>
              <a:t>Cisco Systems, Inc. All rights reserved.</a:t>
            </a:r>
          </a:p>
        </p:txBody>
      </p:sp>
      <p:sp>
        <p:nvSpPr>
          <p:cNvPr id="1289225" name="Rectangle 9"/>
          <p:cNvSpPr>
            <a:spLocks noChangeArrowheads="1"/>
          </p:cNvSpPr>
          <p:nvPr/>
        </p:nvSpPr>
        <p:spPr bwMode="auto">
          <a:xfrm>
            <a:off x="7123113" y="6672263"/>
            <a:ext cx="650875" cy="188912"/>
          </a:xfrm>
          <a:prstGeom prst="rect">
            <a:avLst/>
          </a:prstGeom>
          <a:noFill/>
          <a:ln w="9525">
            <a:noFill/>
            <a:miter lim="800000"/>
            <a:headEnd/>
            <a:tailEnd/>
          </a:ln>
          <a:effectLst/>
        </p:spPr>
        <p:txBody>
          <a:bodyPr wrap="none" lIns="82124" tIns="41061" rIns="82124" bIns="41061" anchor="b">
            <a:spAutoFit/>
          </a:bodyPr>
          <a:lstStyle/>
          <a:p>
            <a:pPr algn="r" defTabSz="814388">
              <a:lnSpc>
                <a:spcPct val="100000"/>
              </a:lnSpc>
              <a:defRPr/>
            </a:pPr>
            <a:r>
              <a:rPr lang="en-US" sz="700">
                <a:solidFill>
                  <a:srgbClr val="D3D3D3"/>
                </a:solidFill>
              </a:rPr>
              <a:t>Cisco Public</a:t>
            </a:r>
          </a:p>
        </p:txBody>
      </p:sp>
      <p:pic>
        <p:nvPicPr>
          <p:cNvPr id="12" name="Picture 8" descr="Rev08_Cisco_BrandBar10_060408.png"/>
          <p:cNvPicPr>
            <a:picLocks noChangeAspect="1"/>
          </p:cNvPicPr>
          <p:nvPr/>
        </p:nvPicPr>
        <p:blipFill>
          <a:blip r:embed="rId26" cstate="print"/>
          <a:srcRect/>
          <a:stretch>
            <a:fillRect/>
          </a:stretch>
        </p:blipFill>
        <p:spPr bwMode="auto">
          <a:xfrm>
            <a:off x="0" y="0"/>
            <a:ext cx="9144000" cy="3413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 id="2147483972" r:id="rId12"/>
    <p:sldLayoutId id="2147483973" r:id="rId13"/>
    <p:sldLayoutId id="2147483974" r:id="rId14"/>
    <p:sldLayoutId id="2147483975" r:id="rId15"/>
    <p:sldLayoutId id="2147483976" r:id="rId16"/>
    <p:sldLayoutId id="2147483977" r:id="rId17"/>
    <p:sldLayoutId id="2147483978" r:id="rId18"/>
    <p:sldLayoutId id="2147483958" r:id="rId19"/>
    <p:sldLayoutId id="2147483959" r:id="rId20"/>
    <p:sldLayoutId id="2147483879" r:id="rId21"/>
    <p:sldLayoutId id="2147483886" r:id="rId22"/>
    <p:sldLayoutId id="2147483888" r:id="rId23"/>
    <p:sldLayoutId id="2147483979" r:id="rId24"/>
  </p:sldLayoutIdLst>
  <p:timing>
    <p:tnLst>
      <p:par>
        <p:cTn id="1" dur="indefinite" restart="never" nodeType="tmRoot"/>
      </p:par>
    </p:tnLst>
  </p:timing>
  <p:txStyles>
    <p:titleStyle>
      <a:lvl1pPr algn="l" defTabSz="814388" rtl="0" eaLnBrk="1" fontAlgn="base" hangingPunct="1">
        <a:lnSpc>
          <a:spcPct val="90000"/>
        </a:lnSpc>
        <a:spcBef>
          <a:spcPct val="0"/>
        </a:spcBef>
        <a:spcAft>
          <a:spcPct val="0"/>
        </a:spcAft>
        <a:defRPr sz="3200" b="1">
          <a:solidFill>
            <a:srgbClr val="708CA1"/>
          </a:solidFill>
          <a:latin typeface="+mj-lt"/>
          <a:ea typeface="+mj-ea"/>
          <a:cs typeface="+mj-cs"/>
        </a:defRPr>
      </a:lvl1pPr>
      <a:lvl2pPr algn="l" defTabSz="814388" rtl="0" eaLnBrk="1" fontAlgn="base" hangingPunct="1">
        <a:lnSpc>
          <a:spcPct val="90000"/>
        </a:lnSpc>
        <a:spcBef>
          <a:spcPct val="0"/>
        </a:spcBef>
        <a:spcAft>
          <a:spcPct val="0"/>
        </a:spcAft>
        <a:defRPr sz="3200" b="1">
          <a:solidFill>
            <a:srgbClr val="708CA1"/>
          </a:solidFill>
          <a:latin typeface="Arial" charset="0"/>
        </a:defRPr>
      </a:lvl2pPr>
      <a:lvl3pPr algn="l" defTabSz="814388" rtl="0" eaLnBrk="1" fontAlgn="base" hangingPunct="1">
        <a:lnSpc>
          <a:spcPct val="90000"/>
        </a:lnSpc>
        <a:spcBef>
          <a:spcPct val="0"/>
        </a:spcBef>
        <a:spcAft>
          <a:spcPct val="0"/>
        </a:spcAft>
        <a:defRPr sz="3200" b="1">
          <a:solidFill>
            <a:srgbClr val="708CA1"/>
          </a:solidFill>
          <a:latin typeface="Arial" charset="0"/>
        </a:defRPr>
      </a:lvl3pPr>
      <a:lvl4pPr algn="l" defTabSz="814388" rtl="0" eaLnBrk="1" fontAlgn="base" hangingPunct="1">
        <a:lnSpc>
          <a:spcPct val="90000"/>
        </a:lnSpc>
        <a:spcBef>
          <a:spcPct val="0"/>
        </a:spcBef>
        <a:spcAft>
          <a:spcPct val="0"/>
        </a:spcAft>
        <a:defRPr sz="3200" b="1">
          <a:solidFill>
            <a:srgbClr val="708CA1"/>
          </a:solidFill>
          <a:latin typeface="Arial" charset="0"/>
        </a:defRPr>
      </a:lvl4pPr>
      <a:lvl5pPr algn="l" defTabSz="814388" rtl="0" eaLnBrk="1" fontAlgn="base" hangingPunct="1">
        <a:lnSpc>
          <a:spcPct val="90000"/>
        </a:lnSpc>
        <a:spcBef>
          <a:spcPct val="0"/>
        </a:spcBef>
        <a:spcAft>
          <a:spcPct val="0"/>
        </a:spcAft>
        <a:defRPr sz="3200" b="1">
          <a:solidFill>
            <a:srgbClr val="708CA1"/>
          </a:solidFill>
          <a:latin typeface="Arial" charset="0"/>
        </a:defRPr>
      </a:lvl5pPr>
      <a:lvl6pPr marL="457200" algn="l" defTabSz="814388" rtl="0" eaLnBrk="1" fontAlgn="base" hangingPunct="1">
        <a:lnSpc>
          <a:spcPct val="90000"/>
        </a:lnSpc>
        <a:spcBef>
          <a:spcPct val="0"/>
        </a:spcBef>
        <a:spcAft>
          <a:spcPct val="0"/>
        </a:spcAft>
        <a:defRPr sz="3200" b="1">
          <a:solidFill>
            <a:srgbClr val="708CA1"/>
          </a:solidFill>
          <a:latin typeface="Arial" charset="0"/>
        </a:defRPr>
      </a:lvl6pPr>
      <a:lvl7pPr marL="914400" algn="l" defTabSz="814388" rtl="0" eaLnBrk="1" fontAlgn="base" hangingPunct="1">
        <a:lnSpc>
          <a:spcPct val="90000"/>
        </a:lnSpc>
        <a:spcBef>
          <a:spcPct val="0"/>
        </a:spcBef>
        <a:spcAft>
          <a:spcPct val="0"/>
        </a:spcAft>
        <a:defRPr sz="3200" b="1">
          <a:solidFill>
            <a:srgbClr val="708CA1"/>
          </a:solidFill>
          <a:latin typeface="Arial" charset="0"/>
        </a:defRPr>
      </a:lvl7pPr>
      <a:lvl8pPr marL="1371600" algn="l" defTabSz="814388" rtl="0" eaLnBrk="1" fontAlgn="base" hangingPunct="1">
        <a:lnSpc>
          <a:spcPct val="90000"/>
        </a:lnSpc>
        <a:spcBef>
          <a:spcPct val="0"/>
        </a:spcBef>
        <a:spcAft>
          <a:spcPct val="0"/>
        </a:spcAft>
        <a:defRPr sz="3200" b="1">
          <a:solidFill>
            <a:srgbClr val="708CA1"/>
          </a:solidFill>
          <a:latin typeface="Arial" charset="0"/>
        </a:defRPr>
      </a:lvl8pPr>
      <a:lvl9pPr marL="1828800" algn="l" defTabSz="814388" rtl="0" eaLnBrk="1" fontAlgn="base" hangingPunct="1">
        <a:lnSpc>
          <a:spcPct val="90000"/>
        </a:lnSpc>
        <a:spcBef>
          <a:spcPct val="0"/>
        </a:spcBef>
        <a:spcAft>
          <a:spcPct val="0"/>
        </a:spcAft>
        <a:defRPr sz="3200" b="1">
          <a:solidFill>
            <a:srgbClr val="708CA1"/>
          </a:solidFill>
          <a:latin typeface="Arial" charset="0"/>
        </a:defRPr>
      </a:lvl9pPr>
    </p:titleStyle>
    <p:bodyStyle>
      <a:lvl1pPr marL="236538" indent="-236538" algn="l" defTabSz="814388" rtl="0" eaLnBrk="1" fontAlgn="base" hangingPunct="1">
        <a:lnSpc>
          <a:spcPct val="100000"/>
        </a:lnSpc>
        <a:spcBef>
          <a:spcPts val="0"/>
        </a:spcBef>
        <a:spcAft>
          <a:spcPts val="600"/>
        </a:spcAft>
        <a:buClr>
          <a:srgbClr val="708CA1"/>
        </a:buClr>
        <a:buFont typeface="Wingdings" pitchFamily="2" charset="2"/>
        <a:buChar char="§"/>
        <a:defRPr sz="2400">
          <a:solidFill>
            <a:schemeClr val="tx1"/>
          </a:solidFill>
          <a:latin typeface="+mn-lt"/>
          <a:ea typeface="+mn-ea"/>
          <a:cs typeface="+mn-cs"/>
        </a:defRPr>
      </a:lvl1pPr>
      <a:lvl2pPr marL="461963" indent="-236538" algn="l" defTabSz="814388" rtl="0" eaLnBrk="1" fontAlgn="base" hangingPunct="1">
        <a:lnSpc>
          <a:spcPct val="100000"/>
        </a:lnSpc>
        <a:spcBef>
          <a:spcPts val="0"/>
        </a:spcBef>
        <a:spcAft>
          <a:spcPts val="600"/>
        </a:spcAft>
        <a:buClr>
          <a:srgbClr val="708CA1"/>
        </a:buClr>
        <a:buFont typeface="Arial" pitchFamily="34" charset="0"/>
        <a:buChar char="•"/>
        <a:defRPr sz="2000">
          <a:solidFill>
            <a:schemeClr val="tx1"/>
          </a:solidFill>
          <a:latin typeface="+mn-lt"/>
        </a:defRPr>
      </a:lvl2pPr>
      <a:lvl3pPr marL="688975" indent="-227013" algn="l" defTabSz="814388" rtl="0" eaLnBrk="1" fontAlgn="base" hangingPunct="1">
        <a:lnSpc>
          <a:spcPct val="100000"/>
        </a:lnSpc>
        <a:spcBef>
          <a:spcPts val="0"/>
        </a:spcBef>
        <a:spcAft>
          <a:spcPts val="600"/>
        </a:spcAft>
        <a:buClr>
          <a:srgbClr val="708CA1"/>
        </a:buClr>
        <a:buFont typeface="Arial" pitchFamily="34" charset="0"/>
        <a:buChar char="•"/>
        <a:defRPr sz="1800">
          <a:solidFill>
            <a:schemeClr val="tx1"/>
          </a:solidFill>
          <a:latin typeface="+mn-lt"/>
        </a:defRPr>
      </a:lvl3pPr>
      <a:lvl4pPr marL="1254125" indent="117475" algn="l" defTabSz="814388" rtl="0" eaLnBrk="1" fontAlgn="base" hangingPunct="1">
        <a:lnSpc>
          <a:spcPct val="95000"/>
        </a:lnSpc>
        <a:spcBef>
          <a:spcPct val="35000"/>
        </a:spcBef>
        <a:spcAft>
          <a:spcPct val="0"/>
        </a:spcAft>
        <a:buClr>
          <a:srgbClr val="708CA1"/>
        </a:buClr>
        <a:defRPr sz="2000">
          <a:solidFill>
            <a:schemeClr val="tx1"/>
          </a:solidFill>
          <a:latin typeface="+mn-lt"/>
        </a:defRPr>
      </a:lvl4pPr>
      <a:lvl5pPr marL="1604963" indent="223838" algn="l" defTabSz="814388" rtl="0" eaLnBrk="1" fontAlgn="base" hangingPunct="1">
        <a:lnSpc>
          <a:spcPct val="95000"/>
        </a:lnSpc>
        <a:spcBef>
          <a:spcPct val="35000"/>
        </a:spcBef>
        <a:spcAft>
          <a:spcPct val="0"/>
        </a:spcAft>
        <a:buClr>
          <a:srgbClr val="708CA1"/>
        </a:buClr>
        <a:defRPr sz="2000">
          <a:solidFill>
            <a:schemeClr val="tx1"/>
          </a:solidFill>
          <a:latin typeface="+mn-lt"/>
        </a:defRPr>
      </a:lvl5pPr>
      <a:lvl6pPr marL="2062163" algn="l" defTabSz="814388" rtl="0" eaLnBrk="1" fontAlgn="base" hangingPunct="1">
        <a:lnSpc>
          <a:spcPct val="95000"/>
        </a:lnSpc>
        <a:spcBef>
          <a:spcPct val="35000"/>
        </a:spcBef>
        <a:spcAft>
          <a:spcPct val="0"/>
        </a:spcAft>
        <a:buClr>
          <a:srgbClr val="708CA1"/>
        </a:buClr>
        <a:defRPr sz="2000">
          <a:solidFill>
            <a:schemeClr val="tx1"/>
          </a:solidFill>
          <a:latin typeface="+mn-lt"/>
        </a:defRPr>
      </a:lvl6pPr>
      <a:lvl7pPr marL="2519363" algn="l" defTabSz="814388" rtl="0" eaLnBrk="1" fontAlgn="base" hangingPunct="1">
        <a:lnSpc>
          <a:spcPct val="95000"/>
        </a:lnSpc>
        <a:spcBef>
          <a:spcPct val="35000"/>
        </a:spcBef>
        <a:spcAft>
          <a:spcPct val="0"/>
        </a:spcAft>
        <a:buClr>
          <a:srgbClr val="708CA1"/>
        </a:buClr>
        <a:defRPr sz="2000">
          <a:solidFill>
            <a:schemeClr val="tx1"/>
          </a:solidFill>
          <a:latin typeface="+mn-lt"/>
        </a:defRPr>
      </a:lvl7pPr>
      <a:lvl8pPr marL="2976563" algn="l" defTabSz="814388" rtl="0" eaLnBrk="1" fontAlgn="base" hangingPunct="1">
        <a:lnSpc>
          <a:spcPct val="95000"/>
        </a:lnSpc>
        <a:spcBef>
          <a:spcPct val="35000"/>
        </a:spcBef>
        <a:spcAft>
          <a:spcPct val="0"/>
        </a:spcAft>
        <a:buClr>
          <a:srgbClr val="708CA1"/>
        </a:buClr>
        <a:defRPr sz="2000">
          <a:solidFill>
            <a:schemeClr val="tx1"/>
          </a:solidFill>
          <a:latin typeface="+mn-lt"/>
        </a:defRPr>
      </a:lvl8pPr>
      <a:lvl9pPr marL="3433763" algn="l" defTabSz="814388" rtl="0" eaLnBrk="1" fontAlgn="base" hangingPunct="1">
        <a:lnSpc>
          <a:spcPct val="95000"/>
        </a:lnSpc>
        <a:spcBef>
          <a:spcPct val="35000"/>
        </a:spcBef>
        <a:spcAft>
          <a:spcPct val="0"/>
        </a:spcAft>
        <a:buClr>
          <a:srgbClr val="708CA1"/>
        </a:buCl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0.tmp"/><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4.xml"/></Relationships>
</file>

<file path=ppt/slides/_rels/slide26.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11.tmp"/><Relationship Id="rId1" Type="http://schemas.openxmlformats.org/officeDocument/2006/relationships/slideLayout" Target="../slideLayouts/slideLayout24.xml"/></Relationships>
</file>

<file path=ppt/slides/_rels/slide29.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p:txBody>
          <a:bodyPr>
            <a:normAutofit/>
          </a:bodyPr>
          <a:lstStyle/>
          <a:p>
            <a:r>
              <a:rPr lang="en-US" sz="2800" dirty="0" smtClean="0"/>
              <a:t>Chapter 1: </a:t>
            </a:r>
            <a:br>
              <a:rPr lang="en-US" sz="2800" dirty="0" smtClean="0"/>
            </a:br>
            <a:r>
              <a:rPr lang="cs-CZ" smtClean="0"/>
              <a:t>Opakování CCNA</a:t>
            </a:r>
            <a:endParaRPr lang="en-US" sz="2800" dirty="0" smtClean="0">
              <a:solidFill>
                <a:schemeClr val="folHlink"/>
              </a:solidFill>
            </a:endParaRPr>
          </a:p>
        </p:txBody>
      </p:sp>
      <p:sp>
        <p:nvSpPr>
          <p:cNvPr id="6147" name="Rectangle 3"/>
          <p:cNvSpPr>
            <a:spLocks noGrp="1" noChangeArrowheads="1"/>
          </p:cNvSpPr>
          <p:nvPr>
            <p:ph type="subTitle" idx="1"/>
          </p:nvPr>
        </p:nvSpPr>
        <p:spPr>
          <a:xfrm>
            <a:off x="311150" y="4672013"/>
            <a:ext cx="8180778" cy="658812"/>
          </a:xfrm>
        </p:spPr>
        <p:txBody>
          <a:bodyPr>
            <a:normAutofit fontScale="92500"/>
          </a:bodyPr>
          <a:lstStyle/>
          <a:p>
            <a:r>
              <a:rPr lang="en-US" sz="2400" dirty="0"/>
              <a:t>CCNP  SWITCH: Implementing </a:t>
            </a:r>
            <a:r>
              <a:rPr lang="en-US" sz="2400" dirty="0" smtClean="0"/>
              <a:t>Cisco </a:t>
            </a:r>
            <a:r>
              <a:rPr lang="en-US" sz="2400" dirty="0"/>
              <a:t>IP Switched Networks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SSO/NSF</a:t>
            </a:r>
            <a:endParaRPr lang="cs-CZ" dirty="0"/>
          </a:p>
        </p:txBody>
      </p:sp>
      <p:sp>
        <p:nvSpPr>
          <p:cNvPr id="3" name="Zástupný symbol pro obsah 2"/>
          <p:cNvSpPr>
            <a:spLocks noGrp="1"/>
          </p:cNvSpPr>
          <p:nvPr>
            <p:ph idx="1"/>
          </p:nvPr>
        </p:nvSpPr>
        <p:spPr>
          <a:xfrm>
            <a:off x="133565" y="1799789"/>
            <a:ext cx="4294598" cy="4529091"/>
          </a:xfrm>
        </p:spPr>
        <p:txBody>
          <a:bodyPr>
            <a:normAutofit fontScale="92500" lnSpcReduction="10000"/>
          </a:bodyPr>
          <a:lstStyle/>
          <a:p>
            <a:r>
              <a:rPr lang="cs-CZ" dirty="0"/>
              <a:t>Ochrana zařízení CE připojených k jednomu PE </a:t>
            </a:r>
            <a:r>
              <a:rPr lang="cs-CZ" dirty="0" smtClean="0"/>
              <a:t>zařízení </a:t>
            </a:r>
          </a:p>
          <a:p>
            <a:pPr>
              <a:spcBef>
                <a:spcPts val="1200"/>
              </a:spcBef>
            </a:pPr>
            <a:r>
              <a:rPr lang="cs-CZ" dirty="0" smtClean="0"/>
              <a:t>Poruchy </a:t>
            </a:r>
            <a:r>
              <a:rPr lang="cs-CZ" dirty="0"/>
              <a:t>softwaru nebo hardwaru vedou k přepnutí procesoru, aby byla zachována dostupnost </a:t>
            </a:r>
            <a:r>
              <a:rPr lang="cs-CZ" dirty="0" err="1"/>
              <a:t>routeru</a:t>
            </a:r>
            <a:endParaRPr lang="cs-CZ" dirty="0"/>
          </a:p>
          <a:p>
            <a:pPr>
              <a:spcBef>
                <a:spcPts val="1200"/>
              </a:spcBef>
            </a:pPr>
            <a:r>
              <a:rPr lang="cs-CZ" dirty="0" smtClean="0"/>
              <a:t>Rámec </a:t>
            </a:r>
            <a:r>
              <a:rPr lang="cs-CZ" dirty="0"/>
              <a:t>a infrastruktura pro podporu servisního </a:t>
            </a:r>
            <a:r>
              <a:rPr lang="cs-CZ" dirty="0" smtClean="0"/>
              <a:t>softwaru aktualizace </a:t>
            </a:r>
            <a:r>
              <a:rPr lang="cs-CZ" dirty="0"/>
              <a:t>(ISSU)</a:t>
            </a:r>
          </a:p>
          <a:p>
            <a:pPr>
              <a:spcBef>
                <a:spcPts val="1200"/>
              </a:spcBef>
            </a:pPr>
            <a:r>
              <a:rPr lang="cs-CZ" dirty="0" smtClean="0"/>
              <a:t>Využívá </a:t>
            </a:r>
            <a:r>
              <a:rPr lang="cs-CZ" dirty="0"/>
              <a:t>distribuovanou povahu </a:t>
            </a:r>
            <a:r>
              <a:rPr lang="cs-CZ" dirty="0" err="1"/>
              <a:t>routeru</a:t>
            </a:r>
            <a:endParaRPr lang="cs-CZ" dirty="0"/>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416" y="1513020"/>
            <a:ext cx="4296375" cy="4715533"/>
          </a:xfrm>
          <a:prstGeom prst="rect">
            <a:avLst/>
          </a:prstGeom>
        </p:spPr>
      </p:pic>
    </p:spTree>
    <p:extLst>
      <p:ext uri="{BB962C8B-B14F-4D97-AF65-F5344CB8AC3E}">
        <p14:creationId xmlns:p14="http://schemas.microsoft.com/office/powerpoint/2010/main" val="660602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Broadcast </a:t>
            </a:r>
            <a:r>
              <a:rPr lang="cs-CZ" dirty="0" smtClean="0"/>
              <a:t>domény</a:t>
            </a:r>
            <a:endParaRPr lang="pt-PT" dirty="0"/>
          </a:p>
        </p:txBody>
      </p:sp>
      <p:sp>
        <p:nvSpPr>
          <p:cNvPr id="3" name="Content Placeholder 2"/>
          <p:cNvSpPr>
            <a:spLocks noGrp="1"/>
          </p:cNvSpPr>
          <p:nvPr>
            <p:ph idx="1"/>
          </p:nvPr>
        </p:nvSpPr>
        <p:spPr/>
        <p:txBody>
          <a:bodyPr/>
          <a:lstStyle/>
          <a:p>
            <a:r>
              <a:rPr lang="cs-CZ" dirty="0" err="1" smtClean="0"/>
              <a:t>Broadcast</a:t>
            </a:r>
            <a:r>
              <a:rPr lang="cs-CZ" dirty="0" smtClean="0"/>
              <a:t> doména je sada síťových zařízení, která přijímají </a:t>
            </a:r>
            <a:r>
              <a:rPr lang="cs-CZ" dirty="0" err="1" smtClean="0"/>
              <a:t>broadcast</a:t>
            </a:r>
            <a:r>
              <a:rPr lang="cs-CZ" dirty="0" smtClean="0"/>
              <a:t> rámce pocházející z jakéhokoli zařízení ve skupině.</a:t>
            </a:r>
          </a:p>
          <a:p>
            <a:pPr>
              <a:spcBef>
                <a:spcPts val="1200"/>
              </a:spcBef>
            </a:pPr>
            <a:r>
              <a:rPr lang="cs-CZ" dirty="0" smtClean="0"/>
              <a:t>Směrovače obvykle </a:t>
            </a:r>
            <a:r>
              <a:rPr lang="cs-CZ" dirty="0" err="1" smtClean="0"/>
              <a:t>zpojují</a:t>
            </a:r>
            <a:r>
              <a:rPr lang="cs-CZ" dirty="0" smtClean="0"/>
              <a:t> </a:t>
            </a:r>
            <a:r>
              <a:rPr lang="cs-CZ" dirty="0" err="1" smtClean="0"/>
              <a:t>broadcast</a:t>
            </a:r>
            <a:r>
              <a:rPr lang="cs-CZ" dirty="0" smtClean="0"/>
              <a:t> domény, protože směrovače nepředávaly </a:t>
            </a:r>
            <a:r>
              <a:rPr lang="cs-CZ" dirty="0" err="1" smtClean="0"/>
              <a:t>broadcast</a:t>
            </a:r>
            <a:r>
              <a:rPr lang="cs-CZ" dirty="0" smtClean="0"/>
              <a:t> rámce.</a:t>
            </a:r>
          </a:p>
          <a:p>
            <a:pPr>
              <a:spcBef>
                <a:spcPts val="1200"/>
              </a:spcBef>
            </a:pPr>
            <a:r>
              <a:rPr lang="cs-CZ" dirty="0" smtClean="0"/>
              <a:t>VLAN jsou příkladem </a:t>
            </a:r>
            <a:r>
              <a:rPr lang="cs-CZ" dirty="0" err="1" smtClean="0"/>
              <a:t>broadcast</a:t>
            </a:r>
            <a:r>
              <a:rPr lang="cs-CZ" dirty="0" smtClean="0"/>
              <a:t> domény.</a:t>
            </a:r>
          </a:p>
          <a:p>
            <a:pPr>
              <a:spcBef>
                <a:spcPts val="1200"/>
              </a:spcBef>
            </a:pPr>
            <a:r>
              <a:rPr lang="cs-CZ" dirty="0" err="1" smtClean="0"/>
              <a:t>Broadcast</a:t>
            </a:r>
            <a:r>
              <a:rPr lang="cs-CZ" dirty="0" smtClean="0"/>
              <a:t> domény jsou všeobecně omezeny na určitý segment vrstvy 2, který obsahuje jednu podsíti IP.</a:t>
            </a:r>
            <a:endParaRPr lang="cs-CZ" dirty="0"/>
          </a:p>
        </p:txBody>
      </p:sp>
    </p:spTree>
    <p:extLst>
      <p:ext uri="{BB962C8B-B14F-4D97-AF65-F5344CB8AC3E}">
        <p14:creationId xmlns:p14="http://schemas.microsoft.com/office/powerpoint/2010/main" val="42057697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dirty="0"/>
              <a:t>MAC </a:t>
            </a:r>
            <a:r>
              <a:rPr lang="cs-CZ" dirty="0" smtClean="0"/>
              <a:t>adresy</a:t>
            </a:r>
            <a:endParaRPr lang="pt-PT" dirty="0"/>
          </a:p>
        </p:txBody>
      </p:sp>
      <p:sp>
        <p:nvSpPr>
          <p:cNvPr id="3" name="Content Placeholder 2"/>
          <p:cNvSpPr>
            <a:spLocks noGrp="1"/>
          </p:cNvSpPr>
          <p:nvPr>
            <p:ph idx="1"/>
          </p:nvPr>
        </p:nvSpPr>
        <p:spPr/>
        <p:txBody>
          <a:bodyPr>
            <a:normAutofit/>
          </a:bodyPr>
          <a:lstStyle/>
          <a:p>
            <a:r>
              <a:rPr lang="cs-CZ" dirty="0" smtClean="0"/>
              <a:t>MAC adresy jsou standardizované adresy vrstvy datového spojení, které jsou vyžadovány pro každý port nebo zařízení, které se připojuje k LAN.</a:t>
            </a:r>
          </a:p>
          <a:p>
            <a:endParaRPr lang="cs-CZ" dirty="0" smtClean="0"/>
          </a:p>
          <a:p>
            <a:r>
              <a:rPr lang="cs-CZ" dirty="0" smtClean="0"/>
              <a:t>Ostatní zařízení v síti používají tyto adresy k vyhledání konkrétních portů v síti a k vytváření a aktualizaci směrovacích tabulek a datových struktur.</a:t>
            </a:r>
          </a:p>
          <a:p>
            <a:endParaRPr lang="cs-CZ" dirty="0" smtClean="0"/>
          </a:p>
          <a:p>
            <a:r>
              <a:rPr lang="cs-CZ" dirty="0" smtClean="0"/>
              <a:t>MAC adresy jsou dlouhé 6 bajtů a jsou kontrolovány IEEE.</a:t>
            </a:r>
          </a:p>
        </p:txBody>
      </p:sp>
    </p:spTree>
    <p:extLst>
      <p:ext uri="{BB962C8B-B14F-4D97-AF65-F5344CB8AC3E}">
        <p14:creationId xmlns:p14="http://schemas.microsoft.com/office/powerpoint/2010/main" val="14274437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Základní rámec </a:t>
            </a:r>
            <a:r>
              <a:rPr lang="cs-CZ" dirty="0" err="1" smtClean="0"/>
              <a:t>Ethernetu</a:t>
            </a:r>
            <a:endParaRPr lang="pt-PT" dirty="0"/>
          </a:p>
        </p:txBody>
      </p:sp>
      <p:pic>
        <p:nvPicPr>
          <p:cNvPr id="5" name="Content Placeholder 4"/>
          <p:cNvPicPr>
            <a:picLocks noGrp="1" noChangeAspect="1"/>
          </p:cNvPicPr>
          <p:nvPr>
            <p:ph idx="1"/>
          </p:nvPr>
        </p:nvPicPr>
        <p:blipFill>
          <a:blip r:embed="rId2"/>
          <a:stretch>
            <a:fillRect/>
          </a:stretch>
        </p:blipFill>
        <p:spPr>
          <a:xfrm>
            <a:off x="818129" y="1638300"/>
            <a:ext cx="7233671" cy="4102635"/>
          </a:xfrm>
          <a:prstGeom prst="rect">
            <a:avLst/>
          </a:prstGeom>
        </p:spPr>
      </p:pic>
    </p:spTree>
    <p:extLst>
      <p:ext uri="{BB962C8B-B14F-4D97-AF65-F5344CB8AC3E}">
        <p14:creationId xmlns:p14="http://schemas.microsoft.com/office/powerpoint/2010/main" val="11653896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Elementy formátu rámce </a:t>
            </a:r>
            <a:r>
              <a:rPr lang="cs-CZ" dirty="0" err="1" smtClean="0"/>
              <a:t>Ethernetu</a:t>
            </a:r>
            <a:r>
              <a:rPr lang="cs-CZ" dirty="0" smtClean="0"/>
              <a:t> 1/2</a:t>
            </a:r>
            <a:endParaRPr lang="pt-PT" dirty="0"/>
          </a:p>
        </p:txBody>
      </p:sp>
      <p:sp>
        <p:nvSpPr>
          <p:cNvPr id="3" name="Content Placeholder 2"/>
          <p:cNvSpPr>
            <a:spLocks noGrp="1"/>
          </p:cNvSpPr>
          <p:nvPr>
            <p:ph idx="1"/>
          </p:nvPr>
        </p:nvSpPr>
        <p:spPr/>
        <p:txBody>
          <a:bodyPr>
            <a:normAutofit/>
          </a:bodyPr>
          <a:lstStyle/>
          <a:p>
            <a:r>
              <a:rPr lang="en-US" b="1" dirty="0" smtClean="0"/>
              <a:t>Preamble </a:t>
            </a:r>
            <a:r>
              <a:rPr lang="en-US" b="1" dirty="0"/>
              <a:t>(</a:t>
            </a:r>
            <a:r>
              <a:rPr lang="en-US" b="1" dirty="0" smtClean="0"/>
              <a:t>PRE)</a:t>
            </a:r>
          </a:p>
          <a:p>
            <a:pPr lvl="1"/>
            <a:r>
              <a:rPr lang="cs-CZ" dirty="0" smtClean="0"/>
              <a:t>Skládá se ze 7 bytů. PRE je posloupnost 1 a 0, která říká přijímacím stanicím, že se blíží rámec, který poskytuje prostředky pro synchronizaci.</a:t>
            </a:r>
          </a:p>
          <a:p>
            <a:r>
              <a:rPr lang="en-US" b="1" dirty="0" smtClean="0"/>
              <a:t>Start-of-frame </a:t>
            </a:r>
            <a:r>
              <a:rPr lang="en-US" b="1" dirty="0"/>
              <a:t>delimiter (</a:t>
            </a:r>
            <a:r>
              <a:rPr lang="en-US" b="1" dirty="0" smtClean="0"/>
              <a:t>SOF)</a:t>
            </a:r>
          </a:p>
          <a:p>
            <a:pPr lvl="1"/>
            <a:r>
              <a:rPr lang="cs-CZ" dirty="0" smtClean="0"/>
              <a:t>Skládá se z 1 bajtu. SOF je střídavý vzorec 1 a 0, končící dvěma po sobě jdoucími 1 bity, což naznačuje, že další bit je nejlevější bit v nejlevějším bajtu cílové adresy.</a:t>
            </a:r>
            <a:r>
              <a:rPr lang="cs-CZ" b="1" dirty="0" smtClean="0"/>
              <a:t> </a:t>
            </a:r>
          </a:p>
          <a:p>
            <a:r>
              <a:rPr lang="en-US" b="1" dirty="0" smtClean="0"/>
              <a:t>Destination </a:t>
            </a:r>
            <a:r>
              <a:rPr lang="en-US" b="1" dirty="0"/>
              <a:t>address (DA)</a:t>
            </a:r>
          </a:p>
          <a:p>
            <a:pPr lvl="1"/>
            <a:r>
              <a:rPr lang="cs-CZ" dirty="0" smtClean="0"/>
              <a:t>Skládá se ze 6 bytů. Pole DA identifikuje, které stanice by měly přijmout rámec.</a:t>
            </a:r>
          </a:p>
          <a:p>
            <a:r>
              <a:rPr lang="en-US" b="1" dirty="0" smtClean="0"/>
              <a:t>Source </a:t>
            </a:r>
            <a:r>
              <a:rPr lang="en-US" b="1" dirty="0"/>
              <a:t>addresses (</a:t>
            </a:r>
            <a:r>
              <a:rPr lang="en-US" b="1" dirty="0" smtClean="0"/>
              <a:t>SA)</a:t>
            </a:r>
          </a:p>
          <a:p>
            <a:pPr lvl="1"/>
            <a:r>
              <a:rPr lang="cs-CZ" dirty="0" smtClean="0"/>
              <a:t>Skládá se ze 6 bytů. Pole SA identifikuje odesílající stanici.</a:t>
            </a:r>
          </a:p>
        </p:txBody>
      </p:sp>
    </p:spTree>
    <p:extLst>
      <p:ext uri="{BB962C8B-B14F-4D97-AF65-F5344CB8AC3E}">
        <p14:creationId xmlns:p14="http://schemas.microsoft.com/office/powerpoint/2010/main" val="30981971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Elementy formátu rámce </a:t>
            </a:r>
            <a:r>
              <a:rPr lang="cs-CZ" dirty="0" err="1"/>
              <a:t>Ethernetu</a:t>
            </a:r>
            <a:r>
              <a:rPr lang="cs-CZ" dirty="0"/>
              <a:t> </a:t>
            </a:r>
            <a:r>
              <a:rPr lang="cs-CZ" dirty="0" smtClean="0"/>
              <a:t>2/2</a:t>
            </a:r>
            <a:endParaRPr lang="pt-PT" dirty="0"/>
          </a:p>
        </p:txBody>
      </p:sp>
      <p:sp>
        <p:nvSpPr>
          <p:cNvPr id="3" name="Content Placeholder 2"/>
          <p:cNvSpPr>
            <a:spLocks noGrp="1"/>
          </p:cNvSpPr>
          <p:nvPr>
            <p:ph idx="1"/>
          </p:nvPr>
        </p:nvSpPr>
        <p:spPr/>
        <p:txBody>
          <a:bodyPr>
            <a:normAutofit/>
          </a:bodyPr>
          <a:lstStyle/>
          <a:p>
            <a:r>
              <a:rPr lang="en-US" b="1" dirty="0" smtClean="0"/>
              <a:t>Length/Type</a:t>
            </a:r>
          </a:p>
          <a:p>
            <a:pPr lvl="1"/>
            <a:r>
              <a:rPr lang="cs-CZ" dirty="0" smtClean="0"/>
              <a:t>Skládá se ze 2 bajtů. Toto pole označuje buď počet datových bajtů MAC klientů, které jsou obsaženy v datovém poli rámce, nebo ID typu rámce, pokud je rámec sestaven pomocí volitelného formátu.</a:t>
            </a:r>
          </a:p>
          <a:p>
            <a:r>
              <a:rPr lang="en-US" b="1" dirty="0" smtClean="0"/>
              <a:t>Data</a:t>
            </a:r>
          </a:p>
          <a:p>
            <a:pPr lvl="1"/>
            <a:r>
              <a:rPr lang="cs-CZ" dirty="0" smtClean="0"/>
              <a:t>Je posloupnost n bytů jakékoli hodnoty, kde n je menší nebo rovno 1500.</a:t>
            </a:r>
          </a:p>
          <a:p>
            <a:pPr lvl="1"/>
            <a:r>
              <a:rPr lang="cs-CZ" dirty="0" smtClean="0"/>
              <a:t>U přepínačů Cisco </a:t>
            </a:r>
            <a:r>
              <a:rPr lang="cs-CZ" dirty="0" err="1" smtClean="0"/>
              <a:t>Catalyst</a:t>
            </a:r>
            <a:r>
              <a:rPr lang="cs-CZ" dirty="0" smtClean="0"/>
              <a:t> současné generace jsou podporovány rámečky jumbo až do 9000 bytů.</a:t>
            </a:r>
          </a:p>
          <a:p>
            <a:r>
              <a:rPr lang="en-US" b="1" dirty="0" smtClean="0"/>
              <a:t>Frame </a:t>
            </a:r>
            <a:r>
              <a:rPr lang="en-US" b="1" dirty="0"/>
              <a:t>check sequence (</a:t>
            </a:r>
            <a:r>
              <a:rPr lang="en-US" b="1" dirty="0" smtClean="0"/>
              <a:t>FCS)</a:t>
            </a:r>
          </a:p>
          <a:p>
            <a:pPr lvl="1"/>
            <a:r>
              <a:rPr lang="cs-CZ" dirty="0" smtClean="0"/>
              <a:t>Skládá se ze 4 bajtů. Tato posloupnost obsahuje hodnotu 32bitové kontroly cyklické redundance (CRC), která je vytvořena odesílajícím MAC a je přepočítávána přijímajícím MAC pro kontrolu poškozených rámců. FCS je generováno přes pole DA, SA, Délka/Typ a Data.</a:t>
            </a:r>
            <a:endParaRPr lang="cs-CZ" dirty="0"/>
          </a:p>
        </p:txBody>
      </p:sp>
    </p:spTree>
    <p:extLst>
      <p:ext uri="{BB962C8B-B14F-4D97-AF65-F5344CB8AC3E}">
        <p14:creationId xmlns:p14="http://schemas.microsoft.com/office/powerpoint/2010/main" val="41094365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smtClean="0"/>
              <a:t>Základní funkce přepínání</a:t>
            </a:r>
            <a:endParaRPr lang="pt-PT" dirty="0"/>
          </a:p>
        </p:txBody>
      </p:sp>
      <p:sp>
        <p:nvSpPr>
          <p:cNvPr id="3" name="Content Placeholder 2"/>
          <p:cNvSpPr>
            <a:spLocks noGrp="1"/>
          </p:cNvSpPr>
          <p:nvPr>
            <p:ph idx="1"/>
          </p:nvPr>
        </p:nvSpPr>
        <p:spPr/>
        <p:txBody>
          <a:bodyPr>
            <a:normAutofit fontScale="92500" lnSpcReduction="20000"/>
          </a:bodyPr>
          <a:lstStyle/>
          <a:p>
            <a:pPr marL="0" indent="0">
              <a:buNone/>
            </a:pPr>
            <a:r>
              <a:rPr lang="cs-CZ" dirty="0" smtClean="0"/>
              <a:t>Stručně řečeno, základní přepínací funkce ve vrstvě 2 dodržuje tato pravidla pro určování odpovědnosti za předávání:</a:t>
            </a:r>
          </a:p>
          <a:p>
            <a:r>
              <a:rPr lang="cs-CZ" dirty="0" smtClean="0"/>
              <a:t>Pokud je v tabulce CAM nalezena cílová adresa MAC, odešle přepínač rámec z portu, který je přidružen k této cílové adrese MAC v tabulce CAM. Tento proces se nazývá </a:t>
            </a:r>
            <a:r>
              <a:rPr lang="cs-CZ" b="1" dirty="0" err="1" smtClean="0"/>
              <a:t>forwarding</a:t>
            </a:r>
            <a:r>
              <a:rPr lang="cs-CZ" dirty="0" smtClean="0"/>
              <a:t>.</a:t>
            </a:r>
          </a:p>
          <a:p>
            <a:r>
              <a:rPr lang="cs-CZ" dirty="0" smtClean="0"/>
              <a:t>Pokud je přidružený port, který vysílá rámec, stejný port, na který byl původně vytvořen rámec, není třeba posílat rámec zpět z tohoto stejného portu a rámec je ignorován. Tento proces se nazývá </a:t>
            </a:r>
            <a:r>
              <a:rPr lang="cs-CZ" b="1" dirty="0" smtClean="0"/>
              <a:t>filtrování</a:t>
            </a:r>
            <a:r>
              <a:rPr lang="cs-CZ" dirty="0" smtClean="0"/>
              <a:t>.</a:t>
            </a:r>
          </a:p>
          <a:p>
            <a:r>
              <a:rPr lang="cs-CZ" dirty="0" smtClean="0"/>
              <a:t>Pokud cílová MAC adresa není v CAM tabulce (tj. Neznámá </a:t>
            </a:r>
            <a:r>
              <a:rPr lang="cs-CZ" dirty="0" err="1" smtClean="0"/>
              <a:t>unicast</a:t>
            </a:r>
            <a:r>
              <a:rPr lang="cs-CZ" dirty="0" smtClean="0"/>
              <a:t>), přepínač vyšle rámec mimo všechny ostatní porty, které jsou ve stejné VLAN jako přijatý rámec. Tomu se říká </a:t>
            </a:r>
            <a:r>
              <a:rPr lang="cs-CZ" b="1" dirty="0" err="1" smtClean="0"/>
              <a:t>floofing</a:t>
            </a:r>
            <a:r>
              <a:rPr lang="cs-CZ" dirty="0" smtClean="0"/>
              <a:t>. Nezaplavuje rámec ze stejného portu, na kterém byl rámec přijat.</a:t>
            </a:r>
          </a:p>
          <a:p>
            <a:r>
              <a:rPr lang="cs-CZ" dirty="0" smtClean="0"/>
              <a:t>Pokud je cílovou MAC adresou přijímaného rámce vysílací adresa (FFFF.FFFF.FFFF), je rámec vyslán na všechny porty, které jsou ve stejné VLAN jako přijatý rámec. Tomu se říká také </a:t>
            </a:r>
            <a:r>
              <a:rPr lang="cs-CZ" b="1" dirty="0" err="1"/>
              <a:t>floofing</a:t>
            </a:r>
            <a:r>
              <a:rPr lang="cs-CZ" dirty="0" smtClean="0"/>
              <a:t>.</a:t>
            </a:r>
            <a:endParaRPr lang="cs-CZ" dirty="0"/>
          </a:p>
        </p:txBody>
      </p:sp>
    </p:spTree>
    <p:extLst>
      <p:ext uri="{BB962C8B-B14F-4D97-AF65-F5344CB8AC3E}">
        <p14:creationId xmlns:p14="http://schemas.microsoft.com/office/powerpoint/2010/main" val="41140834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VLAN</a:t>
            </a:r>
            <a:r>
              <a:rPr lang="cs-CZ" dirty="0" smtClean="0"/>
              <a:t>y</a:t>
            </a:r>
            <a:endParaRPr lang="pt-PT" dirty="0"/>
          </a:p>
        </p:txBody>
      </p:sp>
      <p:sp>
        <p:nvSpPr>
          <p:cNvPr id="3" name="Content Placeholder 2"/>
          <p:cNvSpPr>
            <a:spLocks noGrp="1"/>
          </p:cNvSpPr>
          <p:nvPr>
            <p:ph idx="1"/>
          </p:nvPr>
        </p:nvSpPr>
        <p:spPr>
          <a:xfrm>
            <a:off x="279401" y="1183340"/>
            <a:ext cx="8520354" cy="5289379"/>
          </a:xfrm>
        </p:spPr>
        <p:txBody>
          <a:bodyPr>
            <a:normAutofit fontScale="92500" lnSpcReduction="10000"/>
          </a:bodyPr>
          <a:lstStyle/>
          <a:p>
            <a:pPr>
              <a:spcBef>
                <a:spcPts val="1200"/>
              </a:spcBef>
            </a:pPr>
            <a:r>
              <a:rPr lang="cs-CZ" dirty="0" smtClean="0">
                <a:latin typeface="Times New Roman" panose="02020603050405020304" pitchFamily="18" charset="0"/>
                <a:cs typeface="Times New Roman" panose="02020603050405020304" pitchFamily="18" charset="0"/>
              </a:rPr>
              <a:t>Protože přepínač se rozhoduje po jednotlivých rámcích, které porty si vyměňují data, je přirozené rozšíření umístit logiku dovnitř přepínače, aby jí umožnil zvolit porty pro speciální skupiny. Toto seskupení portů se nazývá virtuální lokální síť (VLAN).</a:t>
            </a:r>
          </a:p>
          <a:p>
            <a:pPr>
              <a:spcBef>
                <a:spcPts val="1200"/>
              </a:spcBef>
            </a:pPr>
            <a:r>
              <a:rPr lang="cs-CZ" dirty="0" smtClean="0">
                <a:latin typeface="Times New Roman" panose="02020603050405020304" pitchFamily="18" charset="0"/>
                <a:cs typeface="Times New Roman" panose="02020603050405020304" pitchFamily="18" charset="0"/>
              </a:rPr>
              <a:t>Přepínač zajišťuje, že přenos z jedné skupiny portů nebude nikdy odeslán na jiné skupiny portů (což by bylo směrování).</a:t>
            </a:r>
          </a:p>
          <a:p>
            <a:pPr>
              <a:spcBef>
                <a:spcPts val="1200"/>
              </a:spcBef>
            </a:pPr>
            <a:r>
              <a:rPr lang="cs-CZ" dirty="0" smtClean="0">
                <a:latin typeface="Times New Roman" panose="02020603050405020304" pitchFamily="18" charset="0"/>
                <a:cs typeface="Times New Roman" panose="02020603050405020304" pitchFamily="18" charset="0"/>
              </a:rPr>
              <a:t>Tyto skupiny portů (VLAN) lze považovat za samostatný segment LAN.</a:t>
            </a:r>
          </a:p>
          <a:p>
            <a:pPr>
              <a:spcBef>
                <a:spcPts val="1200"/>
              </a:spcBef>
            </a:pPr>
            <a:r>
              <a:rPr lang="cs-CZ" dirty="0" err="1" smtClean="0">
                <a:latin typeface="Times New Roman" panose="02020603050405020304" pitchFamily="18" charset="0"/>
                <a:cs typeface="Times New Roman" panose="02020603050405020304" pitchFamily="18" charset="0"/>
              </a:rPr>
              <a:t>VLANy</a:t>
            </a:r>
            <a:r>
              <a:rPr lang="cs-CZ" dirty="0" smtClean="0">
                <a:latin typeface="Times New Roman" panose="02020603050405020304" pitchFamily="18" charset="0"/>
                <a:cs typeface="Times New Roman" panose="02020603050405020304" pitchFamily="18" charset="0"/>
              </a:rPr>
              <a:t> jsou také popisovány jako domény vysílání. Důvodem je algoritmus transparentního přemostění, který říká, že všesměrové pakety (pakety určené pro adresu všech zařízení) se odesílají ze všech portů, které jsou ve stejné skupině (tj. Ve stejné VLAN).</a:t>
            </a:r>
          </a:p>
          <a:p>
            <a:pPr>
              <a:spcBef>
                <a:spcPts val="1200"/>
              </a:spcBef>
            </a:pPr>
            <a:r>
              <a:rPr lang="cs-CZ" dirty="0" smtClean="0">
                <a:latin typeface="Times New Roman" panose="02020603050405020304" pitchFamily="18" charset="0"/>
                <a:cs typeface="Times New Roman" panose="02020603050405020304" pitchFamily="18" charset="0"/>
              </a:rPr>
              <a:t>Všechny porty, které jsou ve stejné síti VLAN, jsou také ve stejné doméně vysílání.</a:t>
            </a:r>
            <a:endParaRPr lang="cs-CZ"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68648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en-US" b="1" dirty="0" err="1" smtClean="0"/>
              <a:t>Radia</a:t>
            </a:r>
            <a:r>
              <a:rPr lang="en-US" b="1" dirty="0" smtClean="0"/>
              <a:t> Perlman</a:t>
            </a:r>
            <a:r>
              <a:rPr lang="en-US" dirty="0" smtClean="0"/>
              <a:t>  1990</a:t>
            </a:r>
            <a:endParaRPr lang="cs-CZ" dirty="0"/>
          </a:p>
        </p:txBody>
      </p:sp>
      <p:pic>
        <p:nvPicPr>
          <p:cNvPr id="1026" name="Picture 2" descr="VÃ½sledek obrÃ¡zku pro Radia Perlman while working for DCE back in 1990"/>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04590" y="1163725"/>
            <a:ext cx="3767610" cy="5649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249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smtClean="0"/>
              <a:t>Spanning </a:t>
            </a:r>
            <a:r>
              <a:rPr lang="pt-PT" dirty="0"/>
              <a:t>Tree Protocol</a:t>
            </a:r>
          </a:p>
        </p:txBody>
      </p:sp>
      <p:sp>
        <p:nvSpPr>
          <p:cNvPr id="3" name="Content Placeholder 2"/>
          <p:cNvSpPr>
            <a:spLocks noGrp="1"/>
          </p:cNvSpPr>
          <p:nvPr>
            <p:ph idx="1"/>
          </p:nvPr>
        </p:nvSpPr>
        <p:spPr/>
        <p:txBody>
          <a:bodyPr>
            <a:normAutofit fontScale="70000" lnSpcReduction="20000"/>
          </a:bodyPr>
          <a:lstStyle/>
          <a:p>
            <a:pPr>
              <a:spcBef>
                <a:spcPts val="600"/>
              </a:spcBef>
            </a:pPr>
            <a:r>
              <a:rPr lang="cs-CZ" dirty="0" smtClean="0"/>
              <a:t>Jak bylo diskutováno dříve, algoritmus přeposílání forwardů zaplavuje neznámé a vysílá rámce ze všech portů, které jsou ve stejné VLAN jako přijímaný rámec. To způsobuje potenciální problém. Pokud jsou síťová zařízení, která tento algoritmus spouští, spojena ve fyzické smyčce, zaplavené rámce (jako vysílání) jsou předávány z přepínače do přepínání, kolem a kolem smyčky, navždy.</a:t>
            </a:r>
          </a:p>
          <a:p>
            <a:pPr>
              <a:spcBef>
                <a:spcPts val="600"/>
              </a:spcBef>
            </a:pPr>
            <a:r>
              <a:rPr lang="cs-CZ" dirty="0" smtClean="0"/>
              <a:t>Fyzická smyčka ve vaší síti má výhodu: Může poskytnout redundanci. Pokud jeden odkaz selže, existuje ještě další způsob, jak provoz dosáhnout svého cíle. Aby bylo možné využívat výhody plynoucí z redundance, aniž by došlo k přerušení sítě kvůli záplavám, byl vytvořen protokol nazvaný </a:t>
            </a:r>
            <a:r>
              <a:rPr lang="cs-CZ" dirty="0" err="1" smtClean="0"/>
              <a:t>Spanning</a:t>
            </a:r>
            <a:r>
              <a:rPr lang="cs-CZ" dirty="0" smtClean="0"/>
              <a:t> </a:t>
            </a:r>
            <a:r>
              <a:rPr lang="cs-CZ" dirty="0" err="1" smtClean="0"/>
              <a:t>Tree</a:t>
            </a:r>
            <a:r>
              <a:rPr lang="cs-CZ" dirty="0" smtClean="0"/>
              <a:t> </a:t>
            </a:r>
            <a:r>
              <a:rPr lang="cs-CZ" dirty="0" err="1" smtClean="0"/>
              <a:t>Protocol</a:t>
            </a:r>
            <a:r>
              <a:rPr lang="cs-CZ" dirty="0" smtClean="0"/>
              <a:t> (STP).</a:t>
            </a:r>
          </a:p>
          <a:p>
            <a:pPr>
              <a:spcBef>
                <a:spcPts val="600"/>
              </a:spcBef>
            </a:pPr>
            <a:r>
              <a:rPr lang="cs-CZ" dirty="0" err="1" smtClean="0"/>
              <a:t>Spanningový</a:t>
            </a:r>
            <a:r>
              <a:rPr lang="cs-CZ" dirty="0" smtClean="0"/>
              <a:t> strom byl standardizován ve specifikaci IEEE 802.1D.</a:t>
            </a:r>
          </a:p>
          <a:p>
            <a:pPr>
              <a:spcBef>
                <a:spcPts val="600"/>
              </a:spcBef>
            </a:pPr>
            <a:r>
              <a:rPr lang="cs-CZ" dirty="0" smtClean="0"/>
              <a:t>Účelem STP je identifikovat a dočasně blokovat smyčky v segmentu sítě nebo VLAN. Přepínače provozují STP, což zahrnuje volbu kořenového mostu nebo přepínače.</a:t>
            </a:r>
          </a:p>
          <a:p>
            <a:pPr>
              <a:spcBef>
                <a:spcPts val="600"/>
              </a:spcBef>
            </a:pPr>
            <a:r>
              <a:rPr lang="cs-CZ" dirty="0" smtClean="0"/>
              <a:t>Ostatní spínače měří jejich vzdálenost od kořenového spínače. Pokud existuje více než jeden způsob, jak se dostat ke kořenovému přepínači, existuje smyčka. Přepínače sledují algoritmus a určují, které porty musí být blokovány, aby se přerušila smyčka.</a:t>
            </a:r>
          </a:p>
          <a:p>
            <a:pPr>
              <a:spcBef>
                <a:spcPts val="600"/>
              </a:spcBef>
            </a:pPr>
            <a:r>
              <a:rPr lang="cs-CZ" dirty="0" smtClean="0"/>
              <a:t>STP je dynamický; Pokud dojde k selhání propojení v segmentu, lze porty, které původně blokovaly, změnit na režim předávání.</a:t>
            </a:r>
            <a:endParaRPr lang="cs-CZ" dirty="0"/>
          </a:p>
        </p:txBody>
      </p:sp>
    </p:spTree>
    <p:extLst>
      <p:ext uri="{BB962C8B-B14F-4D97-AF65-F5344CB8AC3E}">
        <p14:creationId xmlns:p14="http://schemas.microsoft.com/office/powerpoint/2010/main" val="5127143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dirty="0" smtClean="0"/>
              <a:t>Cíle kapitoly </a:t>
            </a:r>
            <a:r>
              <a:rPr lang="en-US" dirty="0" smtClean="0"/>
              <a:t>1</a:t>
            </a:r>
          </a:p>
        </p:txBody>
      </p:sp>
      <p:sp>
        <p:nvSpPr>
          <p:cNvPr id="7" name="Content Placeholder 6"/>
          <p:cNvSpPr>
            <a:spLocks noGrp="1"/>
          </p:cNvSpPr>
          <p:nvPr>
            <p:ph idx="1"/>
          </p:nvPr>
        </p:nvSpPr>
        <p:spPr>
          <a:xfrm>
            <a:off x="279401" y="1183340"/>
            <a:ext cx="8227601" cy="5131399"/>
          </a:xfrm>
        </p:spPr>
        <p:txBody>
          <a:bodyPr>
            <a:normAutofit fontScale="92500" lnSpcReduction="20000"/>
          </a:bodyPr>
          <a:lstStyle/>
          <a:p>
            <a:pPr marL="0" indent="0">
              <a:buNone/>
            </a:pPr>
            <a:r>
              <a:rPr lang="af-ZA" dirty="0" smtClean="0"/>
              <a:t>Tato kapitola se zabývá následujícími základními tématy přepínání jako recenze na CCNA a slouží jako úvod témat uvedených dále v kapitole:</a:t>
            </a:r>
          </a:p>
          <a:p>
            <a:r>
              <a:rPr lang="af-ZA" dirty="0" smtClean="0"/>
              <a:t>Hubs and switches</a:t>
            </a:r>
          </a:p>
          <a:p>
            <a:r>
              <a:rPr lang="af-ZA" dirty="0" smtClean="0"/>
              <a:t>Bridges and switches</a:t>
            </a:r>
          </a:p>
          <a:p>
            <a:r>
              <a:rPr lang="af-ZA" dirty="0" smtClean="0"/>
              <a:t>Switches of today</a:t>
            </a:r>
          </a:p>
          <a:p>
            <a:r>
              <a:rPr lang="af-ZA" dirty="0" smtClean="0"/>
              <a:t>Broadcast domains</a:t>
            </a:r>
          </a:p>
          <a:p>
            <a:r>
              <a:rPr lang="af-ZA" dirty="0" smtClean="0"/>
              <a:t>MAC addresses</a:t>
            </a:r>
          </a:p>
          <a:p>
            <a:r>
              <a:rPr lang="af-ZA" dirty="0" smtClean="0"/>
              <a:t>The basic Ethernet frame format</a:t>
            </a:r>
          </a:p>
          <a:p>
            <a:r>
              <a:rPr lang="af-ZA" dirty="0" smtClean="0"/>
              <a:t>Basic switching function</a:t>
            </a:r>
          </a:p>
          <a:p>
            <a:r>
              <a:rPr lang="af-ZA" dirty="0" smtClean="0"/>
              <a:t>VLANs</a:t>
            </a:r>
          </a:p>
          <a:p>
            <a:r>
              <a:rPr lang="af-ZA" dirty="0" smtClean="0"/>
              <a:t>The Spanning Tree Protocol</a:t>
            </a:r>
          </a:p>
          <a:p>
            <a:r>
              <a:rPr lang="af-ZA" dirty="0" smtClean="0"/>
              <a:t>Trunking</a:t>
            </a:r>
          </a:p>
          <a:p>
            <a:r>
              <a:rPr lang="af-ZA" dirty="0" smtClean="0"/>
              <a:t>Port channels</a:t>
            </a:r>
          </a:p>
          <a:p>
            <a:r>
              <a:rPr lang="af-ZA" dirty="0" smtClean="0"/>
              <a:t>Multilayer switching (MLS)</a:t>
            </a:r>
          </a:p>
          <a:p>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solidFill>
                  <a:srgbClr val="FF0000"/>
                </a:solidFill>
              </a:rPr>
              <a:t>Jaká jsou základní pravidla fungování STP?</a:t>
            </a:r>
            <a:endParaRPr lang="cs-CZ" dirty="0">
              <a:solidFill>
                <a:srgbClr val="FF0000"/>
              </a:solidFill>
            </a:endParaRPr>
          </a:p>
        </p:txBody>
      </p:sp>
    </p:spTree>
    <p:extLst>
      <p:ext uri="{BB962C8B-B14F-4D97-AF65-F5344CB8AC3E}">
        <p14:creationId xmlns:p14="http://schemas.microsoft.com/office/powerpoint/2010/main" val="20329392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Základní pravidla STP</a:t>
            </a:r>
            <a:endParaRPr lang="cs-CZ" dirty="0"/>
          </a:p>
        </p:txBody>
      </p:sp>
      <p:sp>
        <p:nvSpPr>
          <p:cNvPr id="3" name="Zástupný symbol pro obsah 2"/>
          <p:cNvSpPr>
            <a:spLocks noGrp="1"/>
          </p:cNvSpPr>
          <p:nvPr>
            <p:ph idx="1"/>
          </p:nvPr>
        </p:nvSpPr>
        <p:spPr/>
        <p:txBody>
          <a:bodyPr/>
          <a:lstStyle/>
          <a:p>
            <a:pPr>
              <a:spcBef>
                <a:spcPts val="1200"/>
              </a:spcBef>
            </a:pPr>
            <a:r>
              <a:rPr lang="cs-CZ" dirty="0"/>
              <a:t>Přepínač s nejnižší ID mostu (priorita: MAC adresa) se stává kořenovým mostem</a:t>
            </a:r>
          </a:p>
          <a:p>
            <a:pPr>
              <a:spcBef>
                <a:spcPts val="1200"/>
              </a:spcBef>
            </a:pPr>
            <a:r>
              <a:rPr lang="cs-CZ" dirty="0"/>
              <a:t>Každý non-</a:t>
            </a:r>
            <a:r>
              <a:rPr lang="cs-CZ" dirty="0" err="1"/>
              <a:t>root</a:t>
            </a:r>
            <a:r>
              <a:rPr lang="cs-CZ" dirty="0"/>
              <a:t> most by měl mít </a:t>
            </a:r>
            <a:r>
              <a:rPr lang="cs-CZ" dirty="0" smtClean="0"/>
              <a:t>JEDINÝ </a:t>
            </a:r>
            <a:r>
              <a:rPr lang="cs-CZ" dirty="0" err="1"/>
              <a:t>root</a:t>
            </a:r>
            <a:r>
              <a:rPr lang="cs-CZ" dirty="0"/>
              <a:t> port (RP), což je port s nejnižšími náklady na cestu k </a:t>
            </a:r>
            <a:r>
              <a:rPr lang="cs-CZ" dirty="0" err="1"/>
              <a:t>Root</a:t>
            </a:r>
            <a:r>
              <a:rPr lang="cs-CZ" dirty="0"/>
              <a:t> </a:t>
            </a:r>
            <a:r>
              <a:rPr lang="cs-CZ" dirty="0" err="1"/>
              <a:t>Bridge</a:t>
            </a:r>
            <a:r>
              <a:rPr lang="cs-CZ" dirty="0"/>
              <a:t>.</a:t>
            </a:r>
          </a:p>
          <a:p>
            <a:pPr>
              <a:spcBef>
                <a:spcPts val="1200"/>
              </a:spcBef>
            </a:pPr>
            <a:r>
              <a:rPr lang="cs-CZ" dirty="0"/>
              <a:t>Všechny porty v kořenovém mostě se stanou určenými porty (</a:t>
            </a:r>
            <a:r>
              <a:rPr lang="cs-CZ" dirty="0" smtClean="0"/>
              <a:t>DP – </a:t>
            </a:r>
            <a:r>
              <a:rPr lang="cs-CZ" dirty="0" err="1" smtClean="0"/>
              <a:t>Designated</a:t>
            </a:r>
            <a:r>
              <a:rPr lang="cs-CZ" dirty="0" smtClean="0"/>
              <a:t> Port)</a:t>
            </a:r>
            <a:endParaRPr lang="cs-CZ" dirty="0"/>
          </a:p>
          <a:p>
            <a:pPr>
              <a:spcBef>
                <a:spcPts val="1200"/>
              </a:spcBef>
            </a:pPr>
            <a:r>
              <a:rPr lang="cs-CZ" dirty="0"/>
              <a:t>Každý segment by měl mít jeden určený port (DP)</a:t>
            </a:r>
          </a:p>
          <a:p>
            <a:pPr>
              <a:spcBef>
                <a:spcPts val="1200"/>
              </a:spcBef>
            </a:pPr>
            <a:r>
              <a:rPr lang="cs-CZ" dirty="0"/>
              <a:t>Všechny RP / DP budou ve stavu FORWARDING a všechny ostatní porty budou ve stavu BLOCKING.</a:t>
            </a:r>
          </a:p>
        </p:txBody>
      </p:sp>
    </p:spTree>
    <p:extLst>
      <p:ext uri="{BB962C8B-B14F-4D97-AF65-F5344CB8AC3E}">
        <p14:creationId xmlns:p14="http://schemas.microsoft.com/office/powerpoint/2010/main" val="34422174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solidFill>
                  <a:srgbClr val="FF0000"/>
                </a:solidFill>
              </a:rPr>
              <a:t>Podle čeho se určuje priorita rozhraní?</a:t>
            </a:r>
            <a:endParaRPr lang="cs-CZ" dirty="0">
              <a:solidFill>
                <a:srgbClr val="FF0000"/>
              </a:solidFill>
            </a:endParaRPr>
          </a:p>
        </p:txBody>
      </p:sp>
    </p:spTree>
    <p:extLst>
      <p:ext uri="{BB962C8B-B14F-4D97-AF65-F5344CB8AC3E}">
        <p14:creationId xmlns:p14="http://schemas.microsoft.com/office/powerpoint/2010/main" val="1237157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Zástupný symbol pro obsah 5"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79082" y="1381549"/>
            <a:ext cx="6584251" cy="4907705"/>
          </a:xfrm>
        </p:spPr>
      </p:pic>
      <p:sp>
        <p:nvSpPr>
          <p:cNvPr id="3" name="Nadpis 2"/>
          <p:cNvSpPr>
            <a:spLocks noGrp="1"/>
          </p:cNvSpPr>
          <p:nvPr>
            <p:ph type="title"/>
          </p:nvPr>
        </p:nvSpPr>
        <p:spPr/>
        <p:txBody>
          <a:bodyPr/>
          <a:lstStyle/>
          <a:p>
            <a:r>
              <a:rPr lang="cs-CZ" dirty="0" err="1" smtClean="0"/>
              <a:t>Bridge</a:t>
            </a:r>
            <a:r>
              <a:rPr lang="cs-CZ" dirty="0" smtClean="0"/>
              <a:t> ID</a:t>
            </a:r>
            <a:endParaRPr lang="cs-CZ" dirty="0"/>
          </a:p>
        </p:txBody>
      </p:sp>
    </p:spTree>
    <p:extLst>
      <p:ext uri="{BB962C8B-B14F-4D97-AF65-F5344CB8AC3E}">
        <p14:creationId xmlns:p14="http://schemas.microsoft.com/office/powerpoint/2010/main" val="209747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Zástupný symbol pro obsah 4"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306534"/>
            <a:ext cx="8535649" cy="4294041"/>
          </a:xfrm>
        </p:spPr>
      </p:pic>
      <p:sp>
        <p:nvSpPr>
          <p:cNvPr id="6" name="Obdélník 5"/>
          <p:cNvSpPr/>
          <p:nvPr/>
        </p:nvSpPr>
        <p:spPr>
          <a:xfrm>
            <a:off x="-143838" y="4939982"/>
            <a:ext cx="9287838" cy="1477328"/>
          </a:xfrm>
          <a:prstGeom prst="rect">
            <a:avLst/>
          </a:prstGeom>
        </p:spPr>
        <p:txBody>
          <a:bodyPr wrap="square">
            <a:spAutoFit/>
          </a:bodyPr>
          <a:lstStyle/>
          <a:p>
            <a:pPr marL="285750" indent="-285750" algn="l">
              <a:buFont typeface="Wingdings" panose="05000000000000000000" pitchFamily="2" charset="2"/>
              <a:buChar char="§"/>
            </a:pPr>
            <a:r>
              <a:rPr lang="en-US" sz="2000" b="1" dirty="0">
                <a:solidFill>
                  <a:srgbClr val="666666"/>
                </a:solidFill>
                <a:latin typeface="Arial" panose="020B0604020202020204" pitchFamily="34" charset="0"/>
              </a:rPr>
              <a:t>Per-VLAN Spanning-Tree Plus</a:t>
            </a:r>
            <a:r>
              <a:rPr lang="en-US" sz="2000" dirty="0">
                <a:solidFill>
                  <a:srgbClr val="666666"/>
                </a:solidFill>
                <a:latin typeface="Arial" panose="020B0604020202020204" pitchFamily="34" charset="0"/>
              </a:rPr>
              <a:t> (PVST+) adds this </a:t>
            </a:r>
            <a:r>
              <a:rPr lang="en-US" sz="2000" b="1" dirty="0">
                <a:solidFill>
                  <a:srgbClr val="666666"/>
                </a:solidFill>
                <a:latin typeface="Arial" panose="020B0604020202020204" pitchFamily="34" charset="0"/>
              </a:rPr>
              <a:t>System ID Extension</a:t>
            </a:r>
            <a:r>
              <a:rPr lang="en-US" sz="2000" dirty="0">
                <a:solidFill>
                  <a:srgbClr val="666666"/>
                </a:solidFill>
                <a:latin typeface="Arial" panose="020B0604020202020204" pitchFamily="34" charset="0"/>
              </a:rPr>
              <a:t> (sys-id-</a:t>
            </a:r>
            <a:r>
              <a:rPr lang="en-US" sz="2000" dirty="0" err="1">
                <a:solidFill>
                  <a:srgbClr val="666666"/>
                </a:solidFill>
                <a:latin typeface="Arial" panose="020B0604020202020204" pitchFamily="34" charset="0"/>
              </a:rPr>
              <a:t>ext</a:t>
            </a:r>
            <a:r>
              <a:rPr lang="en-US" sz="2000" dirty="0">
                <a:solidFill>
                  <a:srgbClr val="666666"/>
                </a:solidFill>
                <a:latin typeface="Arial" panose="020B0604020202020204" pitchFamily="34" charset="0"/>
              </a:rPr>
              <a:t>) to the </a:t>
            </a:r>
            <a:r>
              <a:rPr lang="en-US" sz="2000" b="1" dirty="0">
                <a:solidFill>
                  <a:srgbClr val="666666"/>
                </a:solidFill>
                <a:latin typeface="Arial" panose="020B0604020202020204" pitchFamily="34" charset="0"/>
              </a:rPr>
              <a:t>Bridge Priority</a:t>
            </a:r>
            <a:r>
              <a:rPr lang="en-US" sz="2000" dirty="0" smtClean="0">
                <a:solidFill>
                  <a:srgbClr val="666666"/>
                </a:solidFill>
                <a:latin typeface="Arial" panose="020B0604020202020204" pitchFamily="34" charset="0"/>
              </a:rPr>
              <a:t>.</a:t>
            </a:r>
            <a:endParaRPr lang="cs-CZ" sz="2000" dirty="0" smtClean="0">
              <a:solidFill>
                <a:srgbClr val="666666"/>
              </a:solidFill>
              <a:latin typeface="Arial" panose="020B0604020202020204" pitchFamily="34" charset="0"/>
            </a:endParaRPr>
          </a:p>
          <a:p>
            <a:pPr marL="285750" indent="-285750" algn="l">
              <a:buFont typeface="Wingdings" panose="05000000000000000000" pitchFamily="2" charset="2"/>
              <a:buChar char="§"/>
            </a:pPr>
            <a:endParaRPr lang="cs-CZ" sz="2000" dirty="0" smtClean="0">
              <a:solidFill>
                <a:srgbClr val="666666"/>
              </a:solidFill>
              <a:latin typeface="Arial" panose="020B0604020202020204" pitchFamily="34" charset="0"/>
            </a:endParaRPr>
          </a:p>
          <a:p>
            <a:pPr marL="285750" indent="-285750" algn="l">
              <a:buFont typeface="Wingdings" panose="05000000000000000000" pitchFamily="2" charset="2"/>
              <a:buChar char="§"/>
            </a:pPr>
            <a:r>
              <a:rPr lang="en-US" sz="2000" dirty="0"/>
              <a:t>The </a:t>
            </a:r>
            <a:r>
              <a:rPr lang="en-US" sz="2000" b="1" dirty="0"/>
              <a:t>Extended System ID</a:t>
            </a:r>
            <a:r>
              <a:rPr lang="en-US" sz="2000" dirty="0"/>
              <a:t> is a value of </a:t>
            </a:r>
            <a:r>
              <a:rPr lang="en-US" sz="2000" b="1" dirty="0"/>
              <a:t>1</a:t>
            </a:r>
            <a:r>
              <a:rPr lang="en-US" sz="2000" dirty="0"/>
              <a:t> to </a:t>
            </a:r>
            <a:r>
              <a:rPr lang="en-US" sz="2000" b="1" dirty="0"/>
              <a:t>4095</a:t>
            </a:r>
            <a:r>
              <a:rPr lang="en-US" sz="2000" dirty="0"/>
              <a:t> corresponding to the respective VLAN participating in STP.</a:t>
            </a:r>
            <a:endParaRPr lang="cs-CZ" sz="2000" dirty="0"/>
          </a:p>
        </p:txBody>
      </p:sp>
    </p:spTree>
    <p:extLst>
      <p:ext uri="{BB962C8B-B14F-4D97-AF65-F5344CB8AC3E}">
        <p14:creationId xmlns:p14="http://schemas.microsoft.com/office/powerpoint/2010/main" val="1087467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af-ZA" sz="2400" dirty="0" smtClean="0"/>
              <a:t>CAT1 </a:t>
            </a:r>
            <a:r>
              <a:rPr lang="cs-CZ" sz="2400" dirty="0" smtClean="0"/>
              <a:t>má nejmenší </a:t>
            </a:r>
            <a:r>
              <a:rPr lang="af-ZA" sz="2400" dirty="0" smtClean="0"/>
              <a:t>MAC adres</a:t>
            </a:r>
            <a:r>
              <a:rPr lang="cs-CZ" sz="2400" dirty="0" smtClean="0"/>
              <a:t>u</a:t>
            </a:r>
            <a:r>
              <a:rPr lang="af-ZA" sz="2400" dirty="0" smtClean="0"/>
              <a:t> (</a:t>
            </a:r>
            <a:r>
              <a:rPr lang="cs-CZ" sz="2400" dirty="0" smtClean="0"/>
              <a:t>tím pádem nejnižší </a:t>
            </a:r>
            <a:r>
              <a:rPr lang="af-ZA" sz="2400" dirty="0" smtClean="0"/>
              <a:t>bridge</a:t>
            </a:r>
            <a:r>
              <a:rPr lang="af-ZA" sz="2400" dirty="0"/>
              <a:t>  ID) &amp; </a:t>
            </a:r>
            <a:r>
              <a:rPr lang="cs-CZ" sz="2400" dirty="0" smtClean="0"/>
              <a:t>stane se </a:t>
            </a:r>
            <a:r>
              <a:rPr lang="af-ZA" sz="2400" dirty="0" smtClean="0"/>
              <a:t>Root </a:t>
            </a:r>
            <a:r>
              <a:rPr lang="af-ZA" sz="2400" dirty="0"/>
              <a:t>Bridge</a:t>
            </a:r>
            <a:endParaRPr lang="cs-CZ" sz="2400" dirty="0"/>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9620" y="1340768"/>
            <a:ext cx="7203052" cy="5517232"/>
          </a:xfrm>
          <a:prstGeom prst="rect">
            <a:avLst/>
          </a:prstGeom>
        </p:spPr>
      </p:pic>
    </p:spTree>
    <p:extLst>
      <p:ext uri="{BB962C8B-B14F-4D97-AF65-F5344CB8AC3E}">
        <p14:creationId xmlns:p14="http://schemas.microsoft.com/office/powerpoint/2010/main" val="19314277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a:xfrm>
            <a:off x="0" y="274638"/>
            <a:ext cx="9144000" cy="1143000"/>
          </a:xfrm>
        </p:spPr>
        <p:txBody>
          <a:bodyPr>
            <a:noAutofit/>
          </a:bodyPr>
          <a:lstStyle/>
          <a:p>
            <a:r>
              <a:rPr lang="cs-CZ" sz="2400" dirty="0" smtClean="0"/>
              <a:t>Pokud nechceme záviset na </a:t>
            </a:r>
            <a:r>
              <a:rPr lang="af-ZA" sz="2400" dirty="0" smtClean="0"/>
              <a:t>MAC adrese</a:t>
            </a:r>
            <a:r>
              <a:rPr lang="cs-CZ" sz="2400" dirty="0" smtClean="0"/>
              <a:t>, snížíme prioritu na daném </a:t>
            </a:r>
            <a:r>
              <a:rPr lang="af-ZA" sz="2400" dirty="0" smtClean="0"/>
              <a:t>switch</a:t>
            </a:r>
            <a:r>
              <a:rPr lang="cs-CZ" sz="2400" dirty="0" smtClean="0"/>
              <a:t>i</a:t>
            </a:r>
            <a:r>
              <a:rPr lang="af-ZA" sz="2400" dirty="0" smtClean="0"/>
              <a:t> </a:t>
            </a:r>
            <a:r>
              <a:rPr lang="cs-CZ" sz="2400" dirty="0"/>
              <a:t>(</a:t>
            </a:r>
            <a:r>
              <a:rPr lang="cs-CZ" sz="2400" dirty="0" smtClean="0"/>
              <a:t>snížíme </a:t>
            </a:r>
            <a:r>
              <a:rPr lang="af-ZA" sz="2400" dirty="0" smtClean="0"/>
              <a:t>Root Bridge</a:t>
            </a:r>
            <a:r>
              <a:rPr lang="cs-CZ" sz="2400" dirty="0" smtClean="0"/>
              <a:t>) pro všechny </a:t>
            </a:r>
            <a:r>
              <a:rPr lang="af-ZA" sz="2400" dirty="0" smtClean="0"/>
              <a:t> VLAN</a:t>
            </a:r>
            <a:r>
              <a:rPr lang="cs-CZ" sz="2400" dirty="0" smtClean="0"/>
              <a:t>y</a:t>
            </a:r>
            <a:endParaRPr lang="cs-CZ" sz="2400" dirty="0"/>
          </a:p>
        </p:txBody>
      </p:sp>
      <p:pic>
        <p:nvPicPr>
          <p:cNvPr id="3" name="Obrázek 2"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2852936"/>
            <a:ext cx="5040812" cy="3861048"/>
          </a:xfrm>
          <a:prstGeom prst="rect">
            <a:avLst/>
          </a:prstGeom>
        </p:spPr>
      </p:pic>
      <p:sp>
        <p:nvSpPr>
          <p:cNvPr id="4" name="Obdélník 3"/>
          <p:cNvSpPr/>
          <p:nvPr/>
        </p:nvSpPr>
        <p:spPr>
          <a:xfrm>
            <a:off x="92467" y="1238554"/>
            <a:ext cx="8681663" cy="1421928"/>
          </a:xfrm>
          <a:prstGeom prst="rect">
            <a:avLst/>
          </a:prstGeom>
        </p:spPr>
        <p:txBody>
          <a:bodyPr wrap="square">
            <a:spAutoFit/>
          </a:bodyPr>
          <a:lstStyle/>
          <a:p>
            <a:r>
              <a:rPr lang="af-ZA" sz="2400" dirty="0"/>
              <a:t>CAT1(config)#</a:t>
            </a:r>
            <a:r>
              <a:rPr lang="af-ZA" sz="2400" b="1" dirty="0"/>
              <a:t>spanning-tree vlan 1-4094 priority </a:t>
            </a:r>
            <a:r>
              <a:rPr lang="af-ZA" sz="2400" b="1" dirty="0" smtClean="0"/>
              <a:t>0</a:t>
            </a:r>
            <a:endParaRPr lang="cs-CZ" sz="2400" b="1" dirty="0" smtClean="0"/>
          </a:p>
          <a:p>
            <a:r>
              <a:rPr lang="cs-CZ" dirty="0"/>
              <a:t>d</a:t>
            </a:r>
            <a:r>
              <a:rPr lang="cs-CZ" dirty="0" smtClean="0"/>
              <a:t>ruhá možnost</a:t>
            </a:r>
            <a:endParaRPr lang="cs-CZ" sz="2400" dirty="0"/>
          </a:p>
          <a:p>
            <a:pPr marL="0" lvl="1"/>
            <a:r>
              <a:rPr lang="af-ZA" dirty="0"/>
              <a:t>CAT1(config)# </a:t>
            </a:r>
            <a:r>
              <a:rPr lang="en-US" b="1" dirty="0" smtClean="0"/>
              <a:t>spanning-tree </a:t>
            </a:r>
            <a:r>
              <a:rPr lang="en-US" b="1" dirty="0" err="1"/>
              <a:t>vlan</a:t>
            </a:r>
            <a:r>
              <a:rPr lang="en-US" b="1" dirty="0"/>
              <a:t> </a:t>
            </a:r>
            <a:r>
              <a:rPr lang="cs-CZ" b="1" i="1" dirty="0" smtClean="0"/>
              <a:t>1-4096</a:t>
            </a:r>
            <a:r>
              <a:rPr lang="en-US" b="1" i="1" dirty="0" smtClean="0"/>
              <a:t> </a:t>
            </a:r>
            <a:r>
              <a:rPr lang="en-US" b="1" dirty="0"/>
              <a:t>root </a:t>
            </a:r>
            <a:r>
              <a:rPr lang="en-US" b="1" dirty="0" smtClean="0"/>
              <a:t>primary</a:t>
            </a:r>
            <a:r>
              <a:rPr lang="en-US" sz="2000" b="1" dirty="0" smtClean="0"/>
              <a:t> </a:t>
            </a:r>
            <a:endParaRPr lang="cs-CZ" sz="2000" b="1" dirty="0"/>
          </a:p>
          <a:p>
            <a:endParaRPr lang="cs-CZ" sz="2400" dirty="0"/>
          </a:p>
        </p:txBody>
      </p:sp>
    </p:spTree>
    <p:extLst>
      <p:ext uri="{BB962C8B-B14F-4D97-AF65-F5344CB8AC3E}">
        <p14:creationId xmlns:p14="http://schemas.microsoft.com/office/powerpoint/2010/main" val="18402199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Který</a:t>
            </a:r>
            <a:r>
              <a:rPr lang="af-ZA" dirty="0" smtClean="0"/>
              <a:t> </a:t>
            </a:r>
            <a:r>
              <a:rPr lang="af-ZA" dirty="0"/>
              <a:t>port </a:t>
            </a:r>
            <a:r>
              <a:rPr lang="cs-CZ" dirty="0" smtClean="0"/>
              <a:t>bude</a:t>
            </a:r>
            <a:r>
              <a:rPr lang="af-ZA" dirty="0" smtClean="0"/>
              <a:t> </a:t>
            </a:r>
            <a:r>
              <a:rPr lang="af-ZA" dirty="0"/>
              <a:t>Root Port </a:t>
            </a:r>
            <a:r>
              <a:rPr lang="cs-CZ" dirty="0" smtClean="0"/>
              <a:t>u </a:t>
            </a:r>
            <a:r>
              <a:rPr lang="af-ZA" dirty="0" smtClean="0"/>
              <a:t>non-root bridges</a:t>
            </a:r>
            <a:r>
              <a:rPr lang="cs-CZ" dirty="0" smtClean="0"/>
              <a:t>?</a:t>
            </a:r>
            <a:endParaRPr lang="cs-CZ" dirty="0"/>
          </a:p>
        </p:txBody>
      </p:sp>
      <p:sp>
        <p:nvSpPr>
          <p:cNvPr id="3" name="Obdélník 2"/>
          <p:cNvSpPr/>
          <p:nvPr/>
        </p:nvSpPr>
        <p:spPr>
          <a:xfrm>
            <a:off x="0" y="2828836"/>
            <a:ext cx="9144000" cy="3046988"/>
          </a:xfrm>
          <a:prstGeom prst="rect">
            <a:avLst/>
          </a:prstGeom>
        </p:spPr>
        <p:txBody>
          <a:bodyPr wrap="square">
            <a:spAutoFit/>
          </a:bodyPr>
          <a:lstStyle/>
          <a:p>
            <a:r>
              <a:rPr lang="cs-CZ" sz="2400" dirty="0" smtClean="0"/>
              <a:t>Pro</a:t>
            </a:r>
            <a:r>
              <a:rPr lang="af-ZA" sz="2400" dirty="0" smtClean="0"/>
              <a:t> </a:t>
            </a:r>
            <a:r>
              <a:rPr lang="af-ZA" sz="2400" dirty="0"/>
              <a:t>PVST (Per VLAN Spanning Tree) </a:t>
            </a:r>
            <a:r>
              <a:rPr lang="cs-CZ" sz="2400" dirty="0" smtClean="0"/>
              <a:t>cena cesty závisí na šíři pásma</a:t>
            </a:r>
            <a:r>
              <a:rPr lang="af-ZA" sz="2400" dirty="0" smtClean="0"/>
              <a:t> lin</a:t>
            </a:r>
            <a:r>
              <a:rPr lang="cs-CZ" sz="2400" dirty="0" err="1" smtClean="0"/>
              <a:t>ek</a:t>
            </a:r>
            <a:r>
              <a:rPr lang="af-ZA" sz="2400" dirty="0" smtClean="0"/>
              <a:t> </a:t>
            </a:r>
            <a:r>
              <a:rPr lang="cs-CZ" sz="2400" dirty="0" smtClean="0"/>
              <a:t>neboli</a:t>
            </a:r>
            <a:r>
              <a:rPr lang="af-ZA" sz="2400" dirty="0" smtClean="0"/>
              <a:t> c</a:t>
            </a:r>
            <a:r>
              <a:rPr lang="cs-CZ" sz="2400" dirty="0" err="1" smtClean="0"/>
              <a:t>ena</a:t>
            </a:r>
            <a:r>
              <a:rPr lang="cs-CZ" sz="2400" dirty="0" smtClean="0"/>
              <a:t> je:</a:t>
            </a:r>
            <a:endParaRPr lang="cs-CZ" sz="2400" dirty="0"/>
          </a:p>
          <a:p>
            <a:pPr lvl="6"/>
            <a:r>
              <a:rPr lang="af-ZA" sz="2400" dirty="0" smtClean="0"/>
              <a:t>10G</a:t>
            </a:r>
            <a:r>
              <a:rPr lang="cs-CZ" sz="2400" dirty="0" smtClean="0"/>
              <a:t>/</a:t>
            </a:r>
            <a:r>
              <a:rPr lang="af-ZA" sz="2400" dirty="0" smtClean="0"/>
              <a:t>s </a:t>
            </a:r>
            <a:r>
              <a:rPr lang="af-ZA" sz="2400" dirty="0"/>
              <a:t>-&gt; 2</a:t>
            </a:r>
            <a:br>
              <a:rPr lang="af-ZA" sz="2400" dirty="0"/>
            </a:br>
            <a:r>
              <a:rPr lang="af-ZA" sz="2400" dirty="0"/>
              <a:t>1 </a:t>
            </a:r>
            <a:r>
              <a:rPr lang="af-ZA" sz="2400" dirty="0" smtClean="0"/>
              <a:t>G</a:t>
            </a:r>
            <a:r>
              <a:rPr lang="cs-CZ" sz="2400" dirty="0" smtClean="0"/>
              <a:t>/</a:t>
            </a:r>
            <a:r>
              <a:rPr lang="af-ZA" sz="2400" dirty="0" smtClean="0"/>
              <a:t>s </a:t>
            </a:r>
            <a:r>
              <a:rPr lang="af-ZA" sz="2400" dirty="0"/>
              <a:t>-&gt; 4</a:t>
            </a:r>
            <a:br>
              <a:rPr lang="af-ZA" sz="2400" dirty="0"/>
            </a:br>
            <a:r>
              <a:rPr lang="af-ZA" sz="2400" dirty="0"/>
              <a:t>100 </a:t>
            </a:r>
            <a:r>
              <a:rPr lang="af-ZA" sz="2400" dirty="0" smtClean="0"/>
              <a:t>M</a:t>
            </a:r>
            <a:r>
              <a:rPr lang="cs-CZ" sz="2400" dirty="0" smtClean="0"/>
              <a:t>/</a:t>
            </a:r>
            <a:r>
              <a:rPr lang="af-ZA" sz="2400" dirty="0" smtClean="0"/>
              <a:t>s </a:t>
            </a:r>
            <a:r>
              <a:rPr lang="af-ZA" sz="2400" dirty="0"/>
              <a:t>-&gt; 19</a:t>
            </a:r>
            <a:br>
              <a:rPr lang="af-ZA" sz="2400" dirty="0"/>
            </a:br>
            <a:r>
              <a:rPr lang="af-ZA" sz="2400" dirty="0" smtClean="0"/>
              <a:t>10 M</a:t>
            </a:r>
            <a:r>
              <a:rPr lang="cs-CZ" sz="2400" dirty="0" smtClean="0"/>
              <a:t>/</a:t>
            </a:r>
            <a:r>
              <a:rPr lang="af-ZA" sz="2400" dirty="0" smtClean="0"/>
              <a:t>s -&gt; 100</a:t>
            </a:r>
          </a:p>
          <a:p>
            <a:pPr lvl="6"/>
            <a:endParaRPr lang="cs-CZ" sz="2400" dirty="0"/>
          </a:p>
          <a:p>
            <a:r>
              <a:rPr lang="cs-CZ" sz="2400" dirty="0" smtClean="0"/>
              <a:t>Jaká je tato cena pro CAT1?</a:t>
            </a:r>
            <a:endParaRPr lang="cs-CZ" sz="2400" dirty="0"/>
          </a:p>
        </p:txBody>
      </p:sp>
    </p:spTree>
    <p:extLst>
      <p:ext uri="{BB962C8B-B14F-4D97-AF65-F5344CB8AC3E}">
        <p14:creationId xmlns:p14="http://schemas.microsoft.com/office/powerpoint/2010/main" val="2272646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Priority</a:t>
            </a:r>
            <a:endParaRPr lang="cs-CZ" dirty="0"/>
          </a:p>
        </p:txBody>
      </p:sp>
      <p:sp>
        <p:nvSpPr>
          <p:cNvPr id="3" name="Obdélník 2"/>
          <p:cNvSpPr/>
          <p:nvPr/>
        </p:nvSpPr>
        <p:spPr>
          <a:xfrm>
            <a:off x="5076182" y="4465811"/>
            <a:ext cx="4572000" cy="923330"/>
          </a:xfrm>
          <a:prstGeom prst="rect">
            <a:avLst/>
          </a:prstGeom>
        </p:spPr>
        <p:txBody>
          <a:bodyPr>
            <a:spAutoFit/>
          </a:bodyPr>
          <a:lstStyle/>
          <a:p>
            <a:r>
              <a:rPr lang="af-ZA" b="1" dirty="0"/>
              <a:t>1. Lowest Sending Bridge ID</a:t>
            </a:r>
            <a:br>
              <a:rPr lang="af-ZA" b="1" dirty="0"/>
            </a:br>
            <a:r>
              <a:rPr lang="af-ZA" b="1" dirty="0"/>
              <a:t>2. Lowest Port Priority (of sender)</a:t>
            </a:r>
            <a:br>
              <a:rPr lang="af-ZA" b="1" dirty="0"/>
            </a:br>
            <a:r>
              <a:rPr lang="af-ZA" b="1" dirty="0"/>
              <a:t>3. Lowest Interface number (of sender)</a:t>
            </a:r>
            <a:endParaRPr lang="cs-CZ" dirty="0"/>
          </a:p>
        </p:txBody>
      </p:sp>
      <p:pic>
        <p:nvPicPr>
          <p:cNvPr id="4" name="Obrázek 3"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370" y="2973527"/>
            <a:ext cx="5040812" cy="3861048"/>
          </a:xfrm>
          <a:prstGeom prst="rect">
            <a:avLst/>
          </a:prstGeom>
        </p:spPr>
      </p:pic>
      <p:sp>
        <p:nvSpPr>
          <p:cNvPr id="5" name="Obdélník 4"/>
          <p:cNvSpPr/>
          <p:nvPr/>
        </p:nvSpPr>
        <p:spPr>
          <a:xfrm>
            <a:off x="-215757" y="1412776"/>
            <a:ext cx="7859730" cy="1421928"/>
          </a:xfrm>
          <a:prstGeom prst="rect">
            <a:avLst/>
          </a:prstGeom>
        </p:spPr>
        <p:txBody>
          <a:bodyPr wrap="square">
            <a:spAutoFit/>
          </a:bodyPr>
          <a:lstStyle/>
          <a:p>
            <a:r>
              <a:rPr lang="af-ZA" dirty="0"/>
              <a:t>CAT1(config-if)#</a:t>
            </a:r>
            <a:r>
              <a:rPr lang="af-ZA" b="1" dirty="0"/>
              <a:t>spanning-tree vlan 10 port-priority </a:t>
            </a:r>
            <a:r>
              <a:rPr lang="af-ZA" b="1" dirty="0" smtClean="0"/>
              <a:t>0</a:t>
            </a:r>
            <a:endParaRPr lang="cs-CZ" b="1" dirty="0" smtClean="0"/>
          </a:p>
          <a:p>
            <a:endParaRPr lang="cs-CZ" b="1" dirty="0"/>
          </a:p>
          <a:p>
            <a:r>
              <a:rPr lang="af-ZA" dirty="0"/>
              <a:t>CAT4(config-if)#</a:t>
            </a:r>
            <a:r>
              <a:rPr lang="af-ZA" b="1" dirty="0"/>
              <a:t>spanning-tree vlan 10 cost 1</a:t>
            </a:r>
            <a:endParaRPr lang="cs-CZ" dirty="0"/>
          </a:p>
          <a:p>
            <a:endParaRPr lang="cs-CZ" dirty="0"/>
          </a:p>
        </p:txBody>
      </p:sp>
    </p:spTree>
    <p:extLst>
      <p:ext uri="{BB962C8B-B14F-4D97-AF65-F5344CB8AC3E}">
        <p14:creationId xmlns:p14="http://schemas.microsoft.com/office/powerpoint/2010/main" val="12814757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Priority výběru portu</a:t>
            </a:r>
            <a:endParaRPr lang="cs-CZ" dirty="0"/>
          </a:p>
        </p:txBody>
      </p:sp>
      <p:sp>
        <p:nvSpPr>
          <p:cNvPr id="3" name="Obdélník 2"/>
          <p:cNvSpPr/>
          <p:nvPr/>
        </p:nvSpPr>
        <p:spPr>
          <a:xfrm>
            <a:off x="149489" y="971075"/>
            <a:ext cx="8316416" cy="2046714"/>
          </a:xfrm>
          <a:prstGeom prst="rect">
            <a:avLst/>
          </a:prstGeom>
        </p:spPr>
        <p:txBody>
          <a:bodyPr wrap="square">
            <a:spAutoFit/>
          </a:bodyPr>
          <a:lstStyle/>
          <a:p>
            <a:pPr algn="l">
              <a:lnSpc>
                <a:spcPct val="100000"/>
              </a:lnSpc>
              <a:spcBef>
                <a:spcPts val="600"/>
              </a:spcBef>
            </a:pPr>
            <a:r>
              <a:rPr lang="af-ZA" dirty="0"/>
              <a:t>1. </a:t>
            </a:r>
            <a:r>
              <a:rPr lang="af-ZA" dirty="0" smtClean="0"/>
              <a:t>Lowest </a:t>
            </a:r>
            <a:r>
              <a:rPr lang="af-ZA" dirty="0"/>
              <a:t>Sending Bridge </a:t>
            </a:r>
            <a:r>
              <a:rPr lang="af-ZA" dirty="0" smtClean="0"/>
              <a:t>ID</a:t>
            </a:r>
            <a:endParaRPr lang="cs-CZ" dirty="0" smtClean="0"/>
          </a:p>
          <a:p>
            <a:pPr algn="l">
              <a:lnSpc>
                <a:spcPct val="100000"/>
              </a:lnSpc>
              <a:spcBef>
                <a:spcPts val="600"/>
              </a:spcBef>
            </a:pPr>
            <a:r>
              <a:rPr lang="af-ZA" dirty="0" smtClean="0"/>
              <a:t>2</a:t>
            </a:r>
            <a:r>
              <a:rPr lang="af-ZA" dirty="0"/>
              <a:t>. Lowest Port Priority (of </a:t>
            </a:r>
            <a:r>
              <a:rPr lang="af-ZA" dirty="0" smtClean="0"/>
              <a:t>sender)</a:t>
            </a:r>
            <a:endParaRPr lang="cs-CZ" dirty="0" smtClean="0"/>
          </a:p>
          <a:p>
            <a:pPr algn="l">
              <a:lnSpc>
                <a:spcPct val="100000"/>
              </a:lnSpc>
              <a:spcBef>
                <a:spcPts val="600"/>
              </a:spcBef>
            </a:pPr>
            <a:r>
              <a:rPr lang="af-ZA" dirty="0" smtClean="0"/>
              <a:t>3</a:t>
            </a:r>
            <a:r>
              <a:rPr lang="af-ZA" dirty="0"/>
              <a:t>. Lowest Interface number (of sender</a:t>
            </a:r>
            <a:r>
              <a:rPr lang="af-ZA" sz="3200" dirty="0" smtClean="0"/>
              <a:t>)</a:t>
            </a:r>
            <a:endParaRPr lang="cs-CZ" sz="3200" dirty="0" smtClean="0"/>
          </a:p>
          <a:p>
            <a:pPr algn="l">
              <a:lnSpc>
                <a:spcPct val="100000"/>
              </a:lnSpc>
              <a:spcBef>
                <a:spcPts val="600"/>
              </a:spcBef>
            </a:pPr>
            <a:endParaRPr lang="cs-CZ" sz="3200" dirty="0"/>
          </a:p>
        </p:txBody>
      </p:sp>
      <p:pic>
        <p:nvPicPr>
          <p:cNvPr id="7" name="Obrázek 6"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 y="2590140"/>
            <a:ext cx="5837038" cy="4264249"/>
          </a:xfrm>
          <a:prstGeom prst="rect">
            <a:avLst/>
          </a:prstGeom>
        </p:spPr>
      </p:pic>
    </p:spTree>
    <p:extLst>
      <p:ext uri="{BB962C8B-B14F-4D97-AF65-F5344CB8AC3E}">
        <p14:creationId xmlns:p14="http://schemas.microsoft.com/office/powerpoint/2010/main" val="36413473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170" name="Picture 38" descr="ss1"/>
          <p:cNvPicPr>
            <a:picLocks noChangeAspect="1" noChangeArrowheads="1"/>
          </p:cNvPicPr>
          <p:nvPr/>
        </p:nvPicPr>
        <p:blipFill>
          <a:blip r:embed="rId2" cstate="print"/>
          <a:srcRect/>
          <a:stretch>
            <a:fillRect/>
          </a:stretch>
        </p:blipFill>
        <p:spPr bwMode="auto">
          <a:xfrm>
            <a:off x="0" y="1600200"/>
            <a:ext cx="9144000" cy="3194050"/>
          </a:xfrm>
          <a:prstGeom prst="rect">
            <a:avLst/>
          </a:prstGeom>
          <a:noFill/>
          <a:ln w="9525">
            <a:noFill/>
            <a:miter lim="800000"/>
            <a:headEnd/>
            <a:tailEnd/>
          </a:ln>
        </p:spPr>
      </p:pic>
      <p:sp>
        <p:nvSpPr>
          <p:cNvPr id="7171" name="Rectangle 35"/>
          <p:cNvSpPr>
            <a:spLocks noChangeArrowheads="1"/>
          </p:cNvSpPr>
          <p:nvPr/>
        </p:nvSpPr>
        <p:spPr bwMode="auto">
          <a:xfrm>
            <a:off x="0" y="0"/>
            <a:ext cx="9144000" cy="1600200"/>
          </a:xfrm>
          <a:prstGeom prst="rect">
            <a:avLst/>
          </a:prstGeom>
          <a:solidFill>
            <a:schemeClr val="bg1"/>
          </a:solidFill>
          <a:ln w="9525" algn="ctr">
            <a:noFill/>
            <a:miter lim="800000"/>
            <a:headEnd/>
            <a:tailEnd/>
          </a:ln>
        </p:spPr>
        <p:txBody>
          <a:bodyPr wrap="none" lIns="82124" tIns="41061" rIns="82124" bIns="41061" anchor="ctr">
            <a:spAutoFit/>
          </a:bodyPr>
          <a:lstStyle/>
          <a:p>
            <a:endParaRPr lang="en-US"/>
          </a:p>
        </p:txBody>
      </p:sp>
      <p:sp>
        <p:nvSpPr>
          <p:cNvPr id="7172" name="Rectangle 32"/>
          <p:cNvSpPr>
            <a:spLocks noGrp="1" noChangeArrowheads="1"/>
          </p:cNvSpPr>
          <p:nvPr>
            <p:ph type="title" idx="4294967295"/>
          </p:nvPr>
        </p:nvSpPr>
        <p:spPr>
          <a:xfrm>
            <a:off x="279400" y="1841500"/>
            <a:ext cx="3233738" cy="2743200"/>
          </a:xfrm>
          <a:prstGeom prst="rect">
            <a:avLst/>
          </a:prstGeom>
          <a:noFill/>
        </p:spPr>
        <p:txBody>
          <a:bodyPr anchor="ctr"/>
          <a:lstStyle/>
          <a:p>
            <a:r>
              <a:rPr lang="cs-CZ" sz="3000" b="0" dirty="0" smtClean="0">
                <a:solidFill>
                  <a:schemeClr val="bg1"/>
                </a:solidFill>
              </a:rPr>
              <a:t>Základní přehled</a:t>
            </a:r>
            <a:endParaRPr lang="en-US" sz="3000" b="0" dirty="0" smtClean="0">
              <a:solidFill>
                <a:schemeClr val="bg1"/>
              </a:solidFill>
            </a:endParaRP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Výsledné priority</a:t>
            </a:r>
            <a:endParaRPr lang="cs-CZ" dirty="0"/>
          </a:p>
        </p:txBody>
      </p:sp>
      <p:sp>
        <p:nvSpPr>
          <p:cNvPr id="3" name="Obdélník 2"/>
          <p:cNvSpPr/>
          <p:nvPr/>
        </p:nvSpPr>
        <p:spPr>
          <a:xfrm>
            <a:off x="5364088" y="4465811"/>
            <a:ext cx="3806842" cy="757130"/>
          </a:xfrm>
          <a:prstGeom prst="rect">
            <a:avLst/>
          </a:prstGeom>
        </p:spPr>
        <p:txBody>
          <a:bodyPr wrap="square">
            <a:spAutoFit/>
          </a:bodyPr>
          <a:lstStyle/>
          <a:p>
            <a:pPr algn="l"/>
            <a:r>
              <a:rPr lang="af-ZA" sz="1600" dirty="0"/>
              <a:t>1. </a:t>
            </a:r>
            <a:r>
              <a:rPr lang="af-ZA" sz="1600" dirty="0" smtClean="0"/>
              <a:t>Lowest </a:t>
            </a:r>
            <a:r>
              <a:rPr lang="af-ZA" sz="1600" dirty="0"/>
              <a:t>Sending Bridge ID</a:t>
            </a:r>
            <a:br>
              <a:rPr lang="af-ZA" sz="1600" dirty="0"/>
            </a:br>
            <a:r>
              <a:rPr lang="af-ZA" sz="1600" dirty="0"/>
              <a:t>2. Lowest Port Priority (of sender)</a:t>
            </a:r>
            <a:br>
              <a:rPr lang="af-ZA" sz="1600" dirty="0"/>
            </a:br>
            <a:r>
              <a:rPr lang="af-ZA" sz="1600" dirty="0"/>
              <a:t>3. Lowest Interface number (of sender)</a:t>
            </a:r>
            <a:endParaRPr lang="cs-CZ" sz="1600" dirty="0"/>
          </a:p>
        </p:txBody>
      </p:sp>
      <p:sp>
        <p:nvSpPr>
          <p:cNvPr id="5" name="Obdélník 4"/>
          <p:cNvSpPr/>
          <p:nvPr/>
        </p:nvSpPr>
        <p:spPr>
          <a:xfrm>
            <a:off x="539552" y="1412776"/>
            <a:ext cx="7926354" cy="1421928"/>
          </a:xfrm>
          <a:prstGeom prst="rect">
            <a:avLst/>
          </a:prstGeom>
        </p:spPr>
        <p:txBody>
          <a:bodyPr wrap="square">
            <a:spAutoFit/>
          </a:bodyPr>
          <a:lstStyle/>
          <a:p>
            <a:pPr algn="l"/>
            <a:r>
              <a:rPr lang="af-ZA" dirty="0"/>
              <a:t>CAT1(config-if)#</a:t>
            </a:r>
            <a:r>
              <a:rPr lang="af-ZA" b="1" dirty="0"/>
              <a:t>spanning-tree vlan 10 port-priority </a:t>
            </a:r>
            <a:r>
              <a:rPr lang="af-ZA" b="1" dirty="0" smtClean="0"/>
              <a:t>0</a:t>
            </a:r>
            <a:endParaRPr lang="cs-CZ" b="1" dirty="0" smtClean="0"/>
          </a:p>
          <a:p>
            <a:pPr algn="l"/>
            <a:endParaRPr lang="cs-CZ" b="1" dirty="0"/>
          </a:p>
          <a:p>
            <a:pPr algn="l"/>
            <a:r>
              <a:rPr lang="af-ZA" dirty="0"/>
              <a:t>CAT4(config-if)#</a:t>
            </a:r>
            <a:r>
              <a:rPr lang="af-ZA" b="1" dirty="0"/>
              <a:t>spanning-tree vlan 10 cost 1</a:t>
            </a:r>
            <a:endParaRPr lang="cs-CZ" dirty="0"/>
          </a:p>
          <a:p>
            <a:endParaRPr lang="cs-CZ" dirty="0"/>
          </a:p>
        </p:txBody>
      </p:sp>
      <p:pic>
        <p:nvPicPr>
          <p:cNvPr id="7" name="Obrázek 6"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 y="2934691"/>
            <a:ext cx="5365405" cy="3919698"/>
          </a:xfrm>
          <a:prstGeom prst="rect">
            <a:avLst/>
          </a:prstGeom>
        </p:spPr>
      </p:pic>
    </p:spTree>
    <p:extLst>
      <p:ext uri="{BB962C8B-B14F-4D97-AF65-F5344CB8AC3E}">
        <p14:creationId xmlns:p14="http://schemas.microsoft.com/office/powerpoint/2010/main" val="3672309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Výsledný strom</a:t>
            </a:r>
            <a:endParaRPr lang="cs-CZ" dirty="0"/>
          </a:p>
        </p:txBody>
      </p:sp>
      <p:sp>
        <p:nvSpPr>
          <p:cNvPr id="4" name="Obdélník 3"/>
          <p:cNvSpPr/>
          <p:nvPr/>
        </p:nvSpPr>
        <p:spPr>
          <a:xfrm>
            <a:off x="6011994" y="3226237"/>
            <a:ext cx="3168518" cy="3631763"/>
          </a:xfrm>
          <a:prstGeom prst="rect">
            <a:avLst/>
          </a:prstGeom>
        </p:spPr>
        <p:txBody>
          <a:bodyPr wrap="square">
            <a:spAutoFit/>
          </a:bodyPr>
          <a:lstStyle/>
          <a:p>
            <a:r>
              <a:rPr lang="af-ZA" sz="1000" dirty="0"/>
              <a:t>CAT2#s</a:t>
            </a:r>
            <a:r>
              <a:rPr lang="af-ZA" sz="1000" b="1" dirty="0"/>
              <a:t>h spanning-tree vlan 10</a:t>
            </a:r>
            <a:endParaRPr lang="cs-CZ" sz="1000" dirty="0"/>
          </a:p>
          <a:p>
            <a:r>
              <a:rPr lang="af-ZA" sz="1000" dirty="0"/>
              <a:t>Interface           Role Sts Cost      Prio.Nbr Type</a:t>
            </a:r>
            <a:endParaRPr lang="cs-CZ" sz="1000" dirty="0"/>
          </a:p>
          <a:p>
            <a:r>
              <a:rPr lang="af-ZA" sz="1000" dirty="0"/>
              <a:t>------------------- ---- --- --------- -------- --------------------------------</a:t>
            </a:r>
            <a:endParaRPr lang="cs-CZ" sz="1000" dirty="0"/>
          </a:p>
          <a:p>
            <a:r>
              <a:rPr lang="af-ZA" sz="1000" dirty="0"/>
              <a:t>Fa1/0/2             Desg FWD 19        128.4    P2p </a:t>
            </a:r>
            <a:endParaRPr lang="cs-CZ" sz="1000" dirty="0"/>
          </a:p>
          <a:p>
            <a:r>
              <a:rPr lang="af-ZA" sz="1000" dirty="0"/>
              <a:t>Fa1/0/21            Desg FWD 19        128.23   P2p </a:t>
            </a:r>
            <a:endParaRPr lang="cs-CZ" sz="1000" dirty="0"/>
          </a:p>
          <a:p>
            <a:r>
              <a:rPr lang="af-ZA" sz="1000" dirty="0"/>
              <a:t>Fa1/0/23            Root FWD 19        128.25   P2p </a:t>
            </a:r>
            <a:endParaRPr lang="cs-CZ" sz="1000" dirty="0"/>
          </a:p>
          <a:p>
            <a:r>
              <a:rPr lang="af-ZA" sz="1000" dirty="0">
                <a:solidFill>
                  <a:schemeClr val="accent6">
                    <a:lumMod val="50000"/>
                  </a:schemeClr>
                </a:solidFill>
              </a:rPr>
              <a:t>Fa1/0/24            </a:t>
            </a:r>
            <a:r>
              <a:rPr lang="cs-CZ" sz="1000" dirty="0" smtClean="0">
                <a:solidFill>
                  <a:schemeClr val="accent6">
                    <a:lumMod val="50000"/>
                  </a:schemeClr>
                </a:solidFill>
              </a:rPr>
              <a:t>Alt</a:t>
            </a:r>
            <a:r>
              <a:rPr lang="af-ZA" sz="1000" dirty="0" smtClean="0">
                <a:solidFill>
                  <a:schemeClr val="accent6">
                    <a:lumMod val="50000"/>
                  </a:schemeClr>
                </a:solidFill>
              </a:rPr>
              <a:t> </a:t>
            </a:r>
            <a:r>
              <a:rPr lang="af-ZA" sz="1000" dirty="0">
                <a:solidFill>
                  <a:schemeClr val="accent6">
                    <a:lumMod val="50000"/>
                  </a:schemeClr>
                </a:solidFill>
              </a:rPr>
              <a:t>BLK 19        128.26   P2p &lt;- "port d"</a:t>
            </a:r>
            <a:endParaRPr lang="cs-CZ" sz="1000" dirty="0">
              <a:solidFill>
                <a:schemeClr val="accent6">
                  <a:lumMod val="50000"/>
                </a:schemeClr>
              </a:solidFill>
            </a:endParaRPr>
          </a:p>
          <a:p>
            <a:r>
              <a:rPr lang="af-ZA" sz="1000" dirty="0"/>
              <a:t> </a:t>
            </a:r>
            <a:endParaRPr lang="cs-CZ" sz="1000" dirty="0"/>
          </a:p>
          <a:p>
            <a:r>
              <a:rPr lang="af-ZA" sz="1000" dirty="0"/>
              <a:t>CAT3#</a:t>
            </a:r>
            <a:r>
              <a:rPr lang="af-ZA" sz="1000" b="1" dirty="0"/>
              <a:t>sh spanning-tree vlan 10</a:t>
            </a:r>
            <a:endParaRPr lang="cs-CZ" sz="1000" dirty="0"/>
          </a:p>
          <a:p>
            <a:r>
              <a:rPr lang="af-ZA" sz="1000" dirty="0"/>
              <a:t>Interface           Role Sts Cost      Prio.Nbr Type</a:t>
            </a:r>
            <a:endParaRPr lang="cs-CZ" sz="1000" dirty="0"/>
          </a:p>
          <a:p>
            <a:r>
              <a:rPr lang="af-ZA" sz="1000" dirty="0"/>
              <a:t>------------------- ---- --- --------- -------- --------------------------------</a:t>
            </a:r>
            <a:endParaRPr lang="cs-CZ" sz="1000" dirty="0"/>
          </a:p>
          <a:p>
            <a:r>
              <a:rPr lang="af-ZA" sz="1000" dirty="0"/>
              <a:t>Fa0/3               Desg FWD 19        128.3    P2p </a:t>
            </a:r>
            <a:endParaRPr lang="cs-CZ" sz="1000" dirty="0"/>
          </a:p>
          <a:p>
            <a:r>
              <a:rPr lang="af-ZA" sz="1000" dirty="0">
                <a:solidFill>
                  <a:schemeClr val="accent6">
                    <a:lumMod val="50000"/>
                  </a:schemeClr>
                </a:solidFill>
              </a:rPr>
              <a:t>Fa0/21              Altn BLK 19        128.21   P2p &lt;- "Port t"</a:t>
            </a:r>
            <a:endParaRPr lang="cs-CZ" sz="1000" dirty="0">
              <a:solidFill>
                <a:schemeClr val="accent6">
                  <a:lumMod val="50000"/>
                </a:schemeClr>
              </a:solidFill>
            </a:endParaRPr>
          </a:p>
          <a:p>
            <a:r>
              <a:rPr lang="af-ZA" sz="1000" dirty="0"/>
              <a:t>Fa0/22              Root FWD 19        128.22   P2p </a:t>
            </a:r>
            <a:endParaRPr lang="cs-CZ" sz="1000" dirty="0"/>
          </a:p>
          <a:p>
            <a:r>
              <a:rPr lang="af-ZA" sz="1000" dirty="0"/>
              <a:t> </a:t>
            </a:r>
            <a:endParaRPr lang="cs-CZ" sz="1000" dirty="0"/>
          </a:p>
          <a:p>
            <a:r>
              <a:rPr lang="af-ZA" sz="1000" dirty="0"/>
              <a:t>CAT4#</a:t>
            </a:r>
            <a:r>
              <a:rPr lang="af-ZA" sz="1000" b="1" dirty="0"/>
              <a:t>sh spanning-tree vlan 10</a:t>
            </a:r>
            <a:endParaRPr lang="cs-CZ" sz="1000" dirty="0"/>
          </a:p>
          <a:p>
            <a:r>
              <a:rPr lang="af-ZA" sz="1000" dirty="0"/>
              <a:t>Interface           Role Sts Cost      Prio.Nbr Type</a:t>
            </a:r>
            <a:endParaRPr lang="cs-CZ" sz="1000" dirty="0"/>
          </a:p>
          <a:p>
            <a:r>
              <a:rPr lang="af-ZA" sz="1000" dirty="0"/>
              <a:t>------------------- ---- --- --------- -------- --------------------------------</a:t>
            </a:r>
            <a:endParaRPr lang="cs-CZ" sz="1000" dirty="0"/>
          </a:p>
          <a:p>
            <a:r>
              <a:rPr lang="af-ZA" sz="1000" dirty="0">
                <a:solidFill>
                  <a:schemeClr val="accent6">
                    <a:lumMod val="50000"/>
                  </a:schemeClr>
                </a:solidFill>
              </a:rPr>
              <a:t>Gi0/2               Altn BLK 19        128.2    P2p &lt;- "port S"</a:t>
            </a:r>
            <a:endParaRPr lang="cs-CZ" sz="1000" dirty="0">
              <a:solidFill>
                <a:schemeClr val="accent6">
                  <a:lumMod val="50000"/>
                </a:schemeClr>
              </a:solidFill>
            </a:endParaRPr>
          </a:p>
          <a:p>
            <a:r>
              <a:rPr lang="af-ZA" sz="1000" dirty="0"/>
              <a:t>Gi0/3               Root FWD 1         128.3    </a:t>
            </a:r>
            <a:r>
              <a:rPr lang="af-ZA" sz="1000" dirty="0" smtClean="0"/>
              <a:t>P2p</a:t>
            </a:r>
            <a:endParaRPr lang="cs-CZ" sz="1000" dirty="0"/>
          </a:p>
        </p:txBody>
      </p:sp>
      <p:pic>
        <p:nvPicPr>
          <p:cNvPr id="5" name="Obrázek 4" descr="Výřez obrazovk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03" y="2564904"/>
            <a:ext cx="6023939" cy="4400790"/>
          </a:xfrm>
          <a:prstGeom prst="rect">
            <a:avLst/>
          </a:prstGeom>
        </p:spPr>
      </p:pic>
    </p:spTree>
    <p:extLst>
      <p:ext uri="{BB962C8B-B14F-4D97-AF65-F5344CB8AC3E}">
        <p14:creationId xmlns:p14="http://schemas.microsoft.com/office/powerpoint/2010/main" val="23894352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Trunking</a:t>
            </a:r>
            <a:endParaRPr lang="pt-PT" dirty="0"/>
          </a:p>
        </p:txBody>
      </p:sp>
      <p:sp>
        <p:nvSpPr>
          <p:cNvPr id="3" name="Content Placeholder 2"/>
          <p:cNvSpPr>
            <a:spLocks noGrp="1"/>
          </p:cNvSpPr>
          <p:nvPr>
            <p:ph idx="1"/>
          </p:nvPr>
        </p:nvSpPr>
        <p:spPr/>
        <p:txBody>
          <a:bodyPr>
            <a:normAutofit fontScale="85000" lnSpcReduction="20000"/>
          </a:bodyPr>
          <a:lstStyle/>
          <a:p>
            <a:r>
              <a:rPr lang="cs-CZ" dirty="0" err="1" smtClean="0"/>
              <a:t>Trunking</a:t>
            </a:r>
            <a:r>
              <a:rPr lang="cs-CZ" dirty="0" smtClean="0"/>
              <a:t> je mechanismus, který se nejčastěji používá k tomu, aby umožnil více </a:t>
            </a:r>
            <a:r>
              <a:rPr lang="cs-CZ" dirty="0" err="1" smtClean="0"/>
              <a:t>VLANs</a:t>
            </a:r>
            <a:r>
              <a:rPr lang="cs-CZ" dirty="0" smtClean="0"/>
              <a:t> fungovat nezávisle na více přepínačích.</a:t>
            </a:r>
          </a:p>
          <a:p>
            <a:r>
              <a:rPr lang="cs-CZ" dirty="0" smtClean="0"/>
              <a:t>Směrovače a servery mohou také používat </a:t>
            </a:r>
            <a:r>
              <a:rPr lang="cs-CZ" dirty="0" err="1" smtClean="0"/>
              <a:t>trunking</a:t>
            </a:r>
            <a:r>
              <a:rPr lang="cs-CZ" dirty="0" smtClean="0"/>
              <a:t>, což jim umožňuje žít současně na více VLAN.</a:t>
            </a:r>
          </a:p>
          <a:p>
            <a:r>
              <a:rPr lang="cs-CZ" dirty="0" smtClean="0"/>
              <a:t>Pokud vaše síť obsahuje pouze jednu síť VLAN, možná nebudete nikdy potřebovat kabeláž; ale pokud má vaše síť více než jednu VLAN, pravděpodobně budete chtít využít výhod </a:t>
            </a:r>
            <a:r>
              <a:rPr lang="cs-CZ" dirty="0" err="1" smtClean="0"/>
              <a:t>trunkingu</a:t>
            </a:r>
            <a:r>
              <a:rPr lang="cs-CZ" dirty="0" smtClean="0"/>
              <a:t>.</a:t>
            </a:r>
          </a:p>
          <a:p>
            <a:r>
              <a:rPr lang="cs-CZ" dirty="0" smtClean="0"/>
              <a:t>Port na přepínači obvykle patří pouze do jedné VLAN; předpokládá se, že veškerý přenos přijatý nebo odeslaný na tomto portu patří do konfigurované sítě VLAN.</a:t>
            </a:r>
          </a:p>
          <a:p>
            <a:r>
              <a:rPr lang="cs-CZ" dirty="0" smtClean="0"/>
              <a:t>Kmenový port je však port, který lze nakonfigurovat tak, aby odesílal a přijímal provoz pro mnoho VLAN.</a:t>
            </a:r>
          </a:p>
          <a:p>
            <a:r>
              <a:rPr lang="cs-CZ" dirty="0" smtClean="0"/>
              <a:t>Dosahuje toho, když připojuje informace VLAN ke každému rámci, což je proces nazývaný označování rámce.</a:t>
            </a:r>
          </a:p>
          <a:p>
            <a:r>
              <a:rPr lang="cs-CZ" dirty="0" smtClean="0"/>
              <a:t>Také kanál musí být aktivní na obou stranách spoje; druhá strana musí očekávat rámce, které obsahují informace VLAN pro správnou komunikaci.</a:t>
            </a:r>
            <a:endParaRPr lang="cs-CZ" dirty="0"/>
          </a:p>
        </p:txBody>
      </p:sp>
    </p:spTree>
    <p:extLst>
      <p:ext uri="{BB962C8B-B14F-4D97-AF65-F5344CB8AC3E}">
        <p14:creationId xmlns:p14="http://schemas.microsoft.com/office/powerpoint/2010/main" val="29745031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Port</a:t>
            </a:r>
            <a:r>
              <a:rPr lang="pt-PT" dirty="0"/>
              <a:t> </a:t>
            </a:r>
            <a:r>
              <a:rPr lang="pt-PT" dirty="0" err="1"/>
              <a:t>Channels</a:t>
            </a:r>
            <a:endParaRPr lang="pt-PT" dirty="0"/>
          </a:p>
        </p:txBody>
      </p:sp>
      <p:sp>
        <p:nvSpPr>
          <p:cNvPr id="3" name="Content Placeholder 2"/>
          <p:cNvSpPr>
            <a:spLocks noGrp="1"/>
          </p:cNvSpPr>
          <p:nvPr>
            <p:ph idx="1"/>
          </p:nvPr>
        </p:nvSpPr>
        <p:spPr/>
        <p:txBody>
          <a:bodyPr>
            <a:normAutofit lnSpcReduction="10000"/>
          </a:bodyPr>
          <a:lstStyle/>
          <a:p>
            <a:pPr fontAlgn="t"/>
            <a:r>
              <a:rPr lang="cs-CZ" dirty="0" smtClean="0"/>
              <a:t>Využití </a:t>
            </a:r>
            <a:r>
              <a:rPr lang="cs-CZ" dirty="0"/>
              <a:t>portových kanálů (</a:t>
            </a:r>
            <a:r>
              <a:rPr lang="cs-CZ" dirty="0" err="1"/>
              <a:t>EtherChannels</a:t>
            </a:r>
            <a:r>
              <a:rPr lang="cs-CZ" dirty="0"/>
              <a:t>) je technika, která se používá, když máte více připojení k „stejnému zařízení“.</a:t>
            </a:r>
            <a:br>
              <a:rPr lang="cs-CZ" dirty="0"/>
            </a:br>
            <a:r>
              <a:rPr lang="cs-CZ" dirty="0"/>
              <a:t>Místo toho, aby každé spojení fungovalo nezávisle, seskupují porty kanály dohromady, aby fungovaly jako jedna jednotka. Kanály portů distribuují provoz přes všechna propojení a poskytují redundanci, pokud dojde k selhání jednoho nebo více </a:t>
            </a:r>
            <a:r>
              <a:rPr lang="cs-CZ" dirty="0" smtClean="0"/>
              <a:t>odkazů.</a:t>
            </a:r>
          </a:p>
          <a:p>
            <a:r>
              <a:rPr lang="cs-CZ" dirty="0" smtClean="0"/>
              <a:t>Nastavení </a:t>
            </a:r>
            <a:r>
              <a:rPr lang="cs-CZ" dirty="0"/>
              <a:t>kanálu portu musí být stejné na obou stranách odkazů zapojených do </a:t>
            </a:r>
            <a:r>
              <a:rPr lang="cs-CZ" dirty="0" smtClean="0"/>
              <a:t>kanálu.</a:t>
            </a:r>
          </a:p>
          <a:p>
            <a:r>
              <a:rPr lang="cs-CZ" dirty="0" smtClean="0"/>
              <a:t>Normálně </a:t>
            </a:r>
            <a:r>
              <a:rPr lang="cs-CZ" dirty="0"/>
              <a:t>by </a:t>
            </a:r>
            <a:r>
              <a:rPr lang="cs-CZ" dirty="0" err="1"/>
              <a:t>spanningový</a:t>
            </a:r>
            <a:r>
              <a:rPr lang="cs-CZ" dirty="0"/>
              <a:t> strom blokoval všechna tato paralelní spojení mezi zařízeními, protože jsou to smyčky, ale portové kanály běží pod </a:t>
            </a:r>
            <a:r>
              <a:rPr lang="cs-CZ" dirty="0" err="1"/>
              <a:t>spanningovým</a:t>
            </a:r>
            <a:r>
              <a:rPr lang="cs-CZ" dirty="0"/>
              <a:t> stromem, takže </a:t>
            </a:r>
            <a:r>
              <a:rPr lang="cs-CZ" dirty="0" err="1"/>
              <a:t>spanningový</a:t>
            </a:r>
            <a:r>
              <a:rPr lang="cs-CZ" dirty="0"/>
              <a:t> strom si myslí, že všechny porty v daném portovém kanálu jsou pouze jedním portem.</a:t>
            </a:r>
          </a:p>
        </p:txBody>
      </p:sp>
    </p:spTree>
    <p:extLst>
      <p:ext uri="{BB962C8B-B14F-4D97-AF65-F5344CB8AC3E}">
        <p14:creationId xmlns:p14="http://schemas.microsoft.com/office/powerpoint/2010/main" val="224858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err="1"/>
              <a:t>Multilayer</a:t>
            </a:r>
            <a:r>
              <a:rPr lang="pt-PT" dirty="0"/>
              <a:t> </a:t>
            </a:r>
            <a:r>
              <a:rPr lang="pt-PT" dirty="0" err="1"/>
              <a:t>Switching</a:t>
            </a:r>
            <a:endParaRPr lang="pt-PT" dirty="0"/>
          </a:p>
        </p:txBody>
      </p:sp>
      <p:sp>
        <p:nvSpPr>
          <p:cNvPr id="3" name="Content Placeholder 2"/>
          <p:cNvSpPr>
            <a:spLocks noGrp="1"/>
          </p:cNvSpPr>
          <p:nvPr>
            <p:ph idx="1"/>
          </p:nvPr>
        </p:nvSpPr>
        <p:spPr/>
        <p:txBody>
          <a:bodyPr>
            <a:normAutofit/>
          </a:bodyPr>
          <a:lstStyle/>
          <a:p>
            <a:r>
              <a:rPr lang="cs-CZ" dirty="0" smtClean="0"/>
              <a:t>Vícevrstvé přepínání (MLS) je schopnost přepínače předávat snímky na základě informací v záhlaví </a:t>
            </a:r>
            <a:r>
              <a:rPr lang="cs-CZ" b="1" dirty="0" smtClean="0"/>
              <a:t>vrstvy 3 a někdy vrstvy 4</a:t>
            </a:r>
            <a:r>
              <a:rPr lang="cs-CZ" dirty="0" smtClean="0"/>
              <a:t>. Téměř všechny přepínače Cisco </a:t>
            </a:r>
            <a:r>
              <a:rPr lang="cs-CZ" dirty="0" err="1" smtClean="0"/>
              <a:t>Catalyst</a:t>
            </a:r>
            <a:r>
              <a:rPr lang="cs-CZ" dirty="0" smtClean="0"/>
              <a:t> model 3500 nebo novější podporují MLS. MLS se stává dědictvím kvůli široké podpoře.</a:t>
            </a:r>
          </a:p>
          <a:p>
            <a:pPr>
              <a:spcBef>
                <a:spcPts val="1200"/>
              </a:spcBef>
            </a:pPr>
            <a:r>
              <a:rPr lang="cs-CZ" dirty="0" smtClean="0"/>
              <a:t>Nejdůležitějším aspektem MLS je rozpoznání, že přepínače mohou směrovat nebo přepínat rámce rychlostí drátu pomocí specializovaného hardwaru. To účinně spojuje směrovací funkci do přepínače a je to zvláště užitečné pro směrování mezi VLAN v jádru sítě.</a:t>
            </a:r>
            <a:endParaRPr lang="cs-CZ" dirty="0"/>
          </a:p>
        </p:txBody>
      </p:sp>
    </p:spTree>
    <p:extLst>
      <p:ext uri="{BB962C8B-B14F-4D97-AF65-F5344CB8AC3E}">
        <p14:creationId xmlns:p14="http://schemas.microsoft.com/office/powerpoint/2010/main" val="24899183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Chapter 1 Summary</a:t>
            </a:r>
            <a:endParaRPr lang="en-US" dirty="0"/>
          </a:p>
        </p:txBody>
      </p:sp>
      <p:sp>
        <p:nvSpPr>
          <p:cNvPr id="3" name="Content Placeholder 2"/>
          <p:cNvSpPr>
            <a:spLocks noGrp="1"/>
          </p:cNvSpPr>
          <p:nvPr>
            <p:ph idx="1"/>
          </p:nvPr>
        </p:nvSpPr>
        <p:spPr/>
        <p:txBody>
          <a:bodyPr>
            <a:normAutofit lnSpcReduction="10000"/>
          </a:bodyPr>
          <a:lstStyle/>
          <a:p>
            <a:r>
              <a:rPr lang="af-ZA" dirty="0" smtClean="0"/>
              <a:t>Hubs and switches</a:t>
            </a:r>
          </a:p>
          <a:p>
            <a:r>
              <a:rPr lang="af-ZA" dirty="0" smtClean="0"/>
              <a:t>Bridges and switches</a:t>
            </a:r>
          </a:p>
          <a:p>
            <a:r>
              <a:rPr lang="af-ZA" dirty="0" smtClean="0"/>
              <a:t>Switches of today</a:t>
            </a:r>
          </a:p>
          <a:p>
            <a:r>
              <a:rPr lang="af-ZA" dirty="0" smtClean="0"/>
              <a:t>Broadcast domains</a:t>
            </a:r>
          </a:p>
          <a:p>
            <a:r>
              <a:rPr lang="af-ZA" dirty="0" smtClean="0"/>
              <a:t>MAC addresses</a:t>
            </a:r>
          </a:p>
          <a:p>
            <a:r>
              <a:rPr lang="af-ZA" dirty="0" smtClean="0"/>
              <a:t>The basic Ethernet frame format</a:t>
            </a:r>
          </a:p>
          <a:p>
            <a:r>
              <a:rPr lang="af-ZA" dirty="0" smtClean="0"/>
              <a:t>Basic switching function</a:t>
            </a:r>
          </a:p>
          <a:p>
            <a:r>
              <a:rPr lang="af-ZA" dirty="0" smtClean="0"/>
              <a:t>VLANs</a:t>
            </a:r>
          </a:p>
          <a:p>
            <a:r>
              <a:rPr lang="af-ZA" dirty="0" smtClean="0"/>
              <a:t>The Spanning Tree Protocol</a:t>
            </a:r>
          </a:p>
          <a:p>
            <a:r>
              <a:rPr lang="af-ZA" dirty="0" smtClean="0"/>
              <a:t>Trunking</a:t>
            </a:r>
          </a:p>
          <a:p>
            <a:r>
              <a:rPr lang="af-ZA" dirty="0" smtClean="0"/>
              <a:t>Port channels</a:t>
            </a:r>
          </a:p>
          <a:p>
            <a:r>
              <a:rPr lang="af-ZA" dirty="0" smtClean="0"/>
              <a:t>Multilayer switching (MLS)</a:t>
            </a:r>
            <a:endParaRPr lang="af-ZA" dirty="0"/>
          </a:p>
        </p:txBody>
      </p:sp>
    </p:spTree>
    <p:extLst>
      <p:ext uri="{BB962C8B-B14F-4D97-AF65-F5344CB8AC3E}">
        <p14:creationId xmlns:p14="http://schemas.microsoft.com/office/powerpoint/2010/main" val="35174527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8"/>
          <p:cNvSpPr>
            <a:spLocks noGrp="1"/>
          </p:cNvSpPr>
          <p:nvPr>
            <p:ph idx="1"/>
          </p:nvPr>
        </p:nvSpPr>
        <p:spPr/>
        <p:txBody>
          <a:bodyPr/>
          <a:lstStyle/>
          <a:p>
            <a:r>
              <a:rPr lang="en-US" b="1" dirty="0" smtClean="0">
                <a:ea typeface="Times New Roman"/>
                <a:cs typeface="Arial"/>
              </a:rPr>
              <a:t>CCNPv7.1 SWITCH Lab1 BASELINE STUDENT</a:t>
            </a:r>
            <a:endParaRPr lang="en-US" b="1" dirty="0"/>
          </a:p>
        </p:txBody>
      </p:sp>
      <p:sp>
        <p:nvSpPr>
          <p:cNvPr id="5" name="Title 4"/>
          <p:cNvSpPr>
            <a:spLocks noGrp="1"/>
          </p:cNvSpPr>
          <p:nvPr>
            <p:ph type="title"/>
          </p:nvPr>
        </p:nvSpPr>
        <p:spPr/>
        <p:txBody>
          <a:bodyPr/>
          <a:lstStyle/>
          <a:p>
            <a:r>
              <a:rPr lang="en-US" dirty="0" smtClean="0"/>
              <a:t>Chapter 1 Labs</a:t>
            </a:r>
            <a:endParaRPr lang="en-US" dirty="0"/>
          </a:p>
        </p:txBody>
      </p:sp>
    </p:spTree>
    <p:extLst>
      <p:ext uri="{BB962C8B-B14F-4D97-AF65-F5344CB8AC3E}">
        <p14:creationId xmlns:p14="http://schemas.microsoft.com/office/powerpoint/2010/main" val="14083181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0" name="Rectangle 2"/>
          <p:cNvSpPr>
            <a:spLocks noChangeArrowheads="1"/>
          </p:cNvSpPr>
          <p:nvPr/>
        </p:nvSpPr>
        <p:spPr bwMode="auto">
          <a:xfrm>
            <a:off x="0" y="0"/>
            <a:ext cx="9144000" cy="685800"/>
          </a:xfrm>
          <a:prstGeom prst="rect">
            <a:avLst/>
          </a:prstGeom>
          <a:solidFill>
            <a:srgbClr val="FFFFFF"/>
          </a:solidFill>
          <a:ln w="9525" algn="ctr">
            <a:noFill/>
            <a:miter lim="800000"/>
            <a:headEnd/>
            <a:tailEnd/>
          </a:ln>
        </p:spPr>
        <p:txBody>
          <a:bodyPr wrap="none" lIns="82124" tIns="41061" rIns="82124" bIns="41061" anchor="ctr"/>
          <a:lstStyle/>
          <a:p>
            <a:endParaRPr lang="en-US" dirty="0"/>
          </a:p>
        </p:txBody>
      </p:sp>
      <p:pic>
        <p:nvPicPr>
          <p:cNvPr id="17411" name="Picture 3" descr="CNA_largo-onwhite"/>
          <p:cNvPicPr>
            <a:picLocks noChangeAspect="1" noChangeArrowheads="1"/>
          </p:cNvPicPr>
          <p:nvPr/>
        </p:nvPicPr>
        <p:blipFill>
          <a:blip r:embed="rId3" cstate="print"/>
          <a:srcRect/>
          <a:stretch>
            <a:fillRect/>
          </a:stretch>
        </p:blipFill>
        <p:spPr bwMode="auto">
          <a:xfrm>
            <a:off x="1508125" y="2741613"/>
            <a:ext cx="6097588" cy="892175"/>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cs-CZ" dirty="0" smtClean="0"/>
              <a:t>Rozbočovače a přepínače (h</a:t>
            </a:r>
            <a:r>
              <a:rPr lang="pt-PT" dirty="0" smtClean="0"/>
              <a:t>ub a </a:t>
            </a:r>
            <a:r>
              <a:rPr lang="cs-CZ" dirty="0" smtClean="0"/>
              <a:t>s</a:t>
            </a:r>
            <a:r>
              <a:rPr lang="pt-PT" dirty="0" smtClean="0"/>
              <a:t>witch</a:t>
            </a:r>
            <a:r>
              <a:rPr lang="cs-CZ" dirty="0" smtClean="0"/>
              <a:t>)</a:t>
            </a:r>
            <a:endParaRPr lang="en-US" dirty="0" smtClean="0"/>
          </a:p>
        </p:txBody>
      </p:sp>
      <p:sp>
        <p:nvSpPr>
          <p:cNvPr id="6" name="Content Placeholder 5"/>
          <p:cNvSpPr>
            <a:spLocks noGrp="1"/>
          </p:cNvSpPr>
          <p:nvPr>
            <p:ph idx="1"/>
          </p:nvPr>
        </p:nvSpPr>
        <p:spPr/>
        <p:txBody>
          <a:bodyPr>
            <a:normAutofit fontScale="92500"/>
          </a:bodyPr>
          <a:lstStyle/>
          <a:p>
            <a:pPr>
              <a:spcBef>
                <a:spcPts val="300"/>
              </a:spcBef>
            </a:pPr>
            <a:r>
              <a:rPr lang="cs-CZ" b="1" dirty="0" smtClean="0"/>
              <a:t>Rozbočovače</a:t>
            </a:r>
            <a:r>
              <a:rPr lang="cs-CZ" dirty="0" smtClean="0"/>
              <a:t> jsou archaické a je třeba se vyhnout terminologii. I nejjednodušší </a:t>
            </a:r>
            <a:r>
              <a:rPr lang="cs-CZ" dirty="0" err="1" smtClean="0"/>
              <a:t>multiportová</a:t>
            </a:r>
            <a:r>
              <a:rPr lang="cs-CZ" dirty="0" smtClean="0"/>
              <a:t> </a:t>
            </a:r>
            <a:r>
              <a:rPr lang="cs-CZ" dirty="0" err="1" smtClean="0"/>
              <a:t>ethernetová</a:t>
            </a:r>
            <a:r>
              <a:rPr lang="cs-CZ" dirty="0" smtClean="0"/>
              <a:t> zařízení pro domácnost jsou přepínače.</a:t>
            </a:r>
          </a:p>
          <a:p>
            <a:pPr>
              <a:spcBef>
                <a:spcPts val="300"/>
              </a:spcBef>
            </a:pPr>
            <a:r>
              <a:rPr lang="cs-CZ" dirty="0" smtClean="0"/>
              <a:t>Rozbočovače zmizely z trhu, protože se jedná o zařízení se sdílenou šířkou pásma.</a:t>
            </a:r>
            <a:r>
              <a:rPr lang="cs-CZ" dirty="0"/>
              <a:t> Rozbočovač umožňuje připojení více zařízení ke stejnému segmentu sítě. Zařízení v tomto segmentu sdílejí šířku pásma mezi sebou</a:t>
            </a:r>
            <a:r>
              <a:rPr lang="cs-CZ" dirty="0" smtClean="0"/>
              <a:t>.</a:t>
            </a:r>
          </a:p>
          <a:p>
            <a:pPr>
              <a:spcBef>
                <a:spcPts val="300"/>
              </a:spcBef>
            </a:pPr>
            <a:r>
              <a:rPr lang="cs-CZ" b="1" dirty="0" smtClean="0"/>
              <a:t>Přepínače</a:t>
            </a:r>
            <a:r>
              <a:rPr lang="cs-CZ" dirty="0" smtClean="0"/>
              <a:t> přinesly vyhrazenou šířku pásma. Přepínač umožňuje připojení více zařízení ke stejné síti, stejně jako rozbočovač, ale zde končí podobnost.</a:t>
            </a:r>
          </a:p>
          <a:p>
            <a:pPr>
              <a:spcBef>
                <a:spcPts val="300"/>
              </a:spcBef>
            </a:pPr>
            <a:r>
              <a:rPr lang="cs-CZ" dirty="0" smtClean="0"/>
              <a:t>Přepínač umožňuje každému připojenému zařízení mít vyhrazenou šířku pásma místo sdílené šířky pásma.</a:t>
            </a:r>
          </a:p>
          <a:p>
            <a:pPr>
              <a:spcBef>
                <a:spcPts val="300"/>
              </a:spcBef>
            </a:pPr>
            <a:r>
              <a:rPr lang="cs-CZ" dirty="0" smtClean="0"/>
              <a:t>Přepínače také podporují další funkce nad rámec rozbočovačů.</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rmAutofit/>
          </a:bodyPr>
          <a:lstStyle/>
          <a:p>
            <a:r>
              <a:rPr lang="cs-CZ" dirty="0" smtClean="0"/>
              <a:t>Mosty a přepínače</a:t>
            </a:r>
            <a:endParaRPr lang="en-US" sz="2800" dirty="0"/>
          </a:p>
        </p:txBody>
      </p:sp>
      <p:sp>
        <p:nvSpPr>
          <p:cNvPr id="6" name="Content Placeholder 5"/>
          <p:cNvSpPr>
            <a:spLocks noGrp="1"/>
          </p:cNvSpPr>
          <p:nvPr>
            <p:ph idx="1"/>
          </p:nvPr>
        </p:nvSpPr>
        <p:spPr>
          <a:xfrm>
            <a:off x="279401" y="914400"/>
            <a:ext cx="8520354" cy="5400339"/>
          </a:xfrm>
        </p:spPr>
        <p:txBody>
          <a:bodyPr>
            <a:normAutofit lnSpcReduction="10000"/>
          </a:bodyPr>
          <a:lstStyle/>
          <a:p>
            <a:pPr>
              <a:spcBef>
                <a:spcPts val="600"/>
              </a:spcBef>
            </a:pPr>
            <a:r>
              <a:rPr lang="cs-CZ" dirty="0"/>
              <a:t>P</a:t>
            </a:r>
            <a:r>
              <a:rPr lang="cs-CZ" dirty="0" smtClean="0"/>
              <a:t>řepínač je považován za základní zařízení 2. vrstvy. Když použijeme slovo vrstva, máme na mysli referenční model sedmi vrstev OSI.</a:t>
            </a:r>
          </a:p>
          <a:p>
            <a:pPr>
              <a:spcBef>
                <a:spcPts val="600"/>
              </a:spcBef>
            </a:pPr>
            <a:r>
              <a:rPr lang="cs-CZ" dirty="0" smtClean="0"/>
              <a:t>Rozbočovač zesiluje a regeneruje signály; přepínač místo toho sestavuje signály do rámce (vrstva 2) a poté rozhodne, co s rámcem dělat.</a:t>
            </a:r>
          </a:p>
          <a:p>
            <a:pPr>
              <a:spcBef>
                <a:spcPts val="600"/>
              </a:spcBef>
            </a:pPr>
            <a:r>
              <a:rPr lang="cs-CZ" dirty="0" smtClean="0"/>
              <a:t>Přepínač určuje, co dělat s rámcem vypůjčením algoritmu z dříve běžného síťového zařízení: transparentního (průhledný) mostu.</a:t>
            </a:r>
          </a:p>
          <a:p>
            <a:pPr>
              <a:spcBef>
                <a:spcPts val="600"/>
              </a:spcBef>
            </a:pPr>
            <a:r>
              <a:rPr lang="cs-CZ" dirty="0" smtClean="0"/>
              <a:t>Logicky se přepínač chová stejně jako transparentní most, ale dokáže zpracovat rámce mnohem rychleji, než by mohl transparentní most.</a:t>
            </a:r>
          </a:p>
          <a:p>
            <a:pPr>
              <a:spcBef>
                <a:spcPts val="600"/>
              </a:spcBef>
            </a:pPr>
            <a:r>
              <a:rPr lang="cs-CZ" dirty="0" smtClean="0"/>
              <a:t>Jakmile přepínač rozhodne, kam se má snímek odeslat, předá rámec z příslušného portu (nebo portů).</a:t>
            </a:r>
            <a:endParaRPr lang="cs-CZ" b="1" dirty="0"/>
          </a:p>
        </p:txBody>
      </p:sp>
    </p:spTree>
    <p:extLst>
      <p:ext uri="{BB962C8B-B14F-4D97-AF65-F5344CB8AC3E}">
        <p14:creationId xmlns:p14="http://schemas.microsoft.com/office/powerpoint/2010/main" val="3576668819"/>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Dodatečné vlastnosti směrovacích protokolů</a:t>
            </a:r>
            <a:endParaRPr lang="cs-CZ" dirty="0"/>
          </a:p>
        </p:txBody>
      </p:sp>
      <p:sp>
        <p:nvSpPr>
          <p:cNvPr id="3" name="Zástupný symbol pro obsah 2"/>
          <p:cNvSpPr>
            <a:spLocks noGrp="1"/>
          </p:cNvSpPr>
          <p:nvPr>
            <p:ph idx="1"/>
          </p:nvPr>
        </p:nvSpPr>
        <p:spPr/>
        <p:txBody>
          <a:bodyPr/>
          <a:lstStyle/>
          <a:p>
            <a:r>
              <a:rPr lang="cs-CZ" kern="1200" dirty="0" smtClean="0">
                <a:latin typeface="Arial" charset="0"/>
              </a:rPr>
              <a:t>Každý směrovací protokol implementuje další funkce specifické pro daný protokol, aby se zlepšila celková škálovatelnost. </a:t>
            </a:r>
          </a:p>
          <a:p>
            <a:endParaRPr lang="cs-CZ" kern="1200" dirty="0" smtClean="0">
              <a:latin typeface="Arial" charset="0"/>
            </a:endParaRPr>
          </a:p>
          <a:p>
            <a:r>
              <a:rPr lang="cs-CZ" kern="1200" dirty="0" smtClean="0">
                <a:latin typeface="Arial" charset="0"/>
              </a:rPr>
              <a:t>OSPF například podporuje použití hierarchických oblastí, které rozdělují jednu velkou síť na několik subdomén. </a:t>
            </a:r>
          </a:p>
          <a:p>
            <a:endParaRPr lang="cs-CZ" kern="1200" dirty="0" smtClean="0">
              <a:latin typeface="Arial" charset="0"/>
            </a:endParaRPr>
          </a:p>
          <a:p>
            <a:r>
              <a:rPr lang="cs-CZ" kern="1200" dirty="0" smtClean="0">
                <a:latin typeface="Arial" charset="0"/>
              </a:rPr>
              <a:t>EIGRP naproti tomu podporuje konfiguraci směrovačů pro optimalizaci procesu výměny informací a zlepšení škálovatelnosti.</a:t>
            </a:r>
            <a:endParaRPr lang="cs-CZ" dirty="0"/>
          </a:p>
        </p:txBody>
      </p:sp>
    </p:spTree>
    <p:extLst>
      <p:ext uri="{BB962C8B-B14F-4D97-AF65-F5344CB8AC3E}">
        <p14:creationId xmlns:p14="http://schemas.microsoft.com/office/powerpoint/2010/main" val="151179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Netransparentní most</a:t>
            </a:r>
            <a:endParaRPr lang="cs-CZ" dirty="0"/>
          </a:p>
        </p:txBody>
      </p:sp>
      <p:pic>
        <p:nvPicPr>
          <p:cNvPr id="4" name="Zástupný symbol pro obsah 3" descr="Výřez obrazovky"/>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3167" y="1471778"/>
            <a:ext cx="5125165" cy="3629532"/>
          </a:xfrm>
        </p:spPr>
      </p:pic>
      <p:sp>
        <p:nvSpPr>
          <p:cNvPr id="5" name="Obdélník 4"/>
          <p:cNvSpPr/>
          <p:nvPr/>
        </p:nvSpPr>
        <p:spPr>
          <a:xfrm>
            <a:off x="231168" y="5385692"/>
            <a:ext cx="8635429" cy="646331"/>
          </a:xfrm>
          <a:prstGeom prst="rect">
            <a:avLst/>
          </a:prstGeom>
        </p:spPr>
        <p:txBody>
          <a:bodyPr wrap="square">
            <a:spAutoFit/>
          </a:bodyPr>
          <a:lstStyle/>
          <a:p>
            <a:pPr algn="l"/>
            <a:r>
              <a:rPr lang="cs-CZ" sz="2000" dirty="0"/>
              <a:t>Každý procesor považuje druhou stranu mostu za koncový bod a mapuje jej do svého vlastního paměťového prostoru jako koncový </a:t>
            </a:r>
            <a:r>
              <a:rPr lang="cs-CZ" sz="2000" dirty="0" smtClean="0"/>
              <a:t>bod.</a:t>
            </a:r>
            <a:endParaRPr lang="cs-CZ" sz="2000" dirty="0"/>
          </a:p>
        </p:txBody>
      </p:sp>
    </p:spTree>
    <p:extLst>
      <p:ext uri="{BB962C8B-B14F-4D97-AF65-F5344CB8AC3E}">
        <p14:creationId xmlns:p14="http://schemas.microsoft.com/office/powerpoint/2010/main" val="2292566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Dnešní přepínače mívají i vlastnosti směrovačů</a:t>
            </a:r>
            <a:endParaRPr lang="cs-CZ" dirty="0"/>
          </a:p>
        </p:txBody>
      </p:sp>
      <p:sp>
        <p:nvSpPr>
          <p:cNvPr id="3" name="Zástupný symbol pro obsah 2"/>
          <p:cNvSpPr>
            <a:spLocks noGrp="1"/>
          </p:cNvSpPr>
          <p:nvPr>
            <p:ph idx="1"/>
          </p:nvPr>
        </p:nvSpPr>
        <p:spPr>
          <a:xfrm>
            <a:off x="248579" y="1183340"/>
            <a:ext cx="8520354" cy="5131399"/>
          </a:xfrm>
        </p:spPr>
        <p:txBody>
          <a:bodyPr>
            <a:normAutofit fontScale="55000" lnSpcReduction="20000"/>
          </a:bodyPr>
          <a:lstStyle/>
          <a:p>
            <a:pPr marL="0" indent="0">
              <a:buNone/>
            </a:pPr>
            <a:r>
              <a:rPr lang="cs-CZ" sz="2900" dirty="0"/>
              <a:t>Dnešní přepínače se vyvinuly za rámec pouhého přepínání rámců. Většina moderních přepínačů může skutečně směrovat provoz. Kromě toho mohou přepínače upřednostňovat provoz, nepodporovat žádné prostoje díky redundanci a poskytovat konvergenční služby kolem telefonování IP a bezdrátových sítí.</a:t>
            </a:r>
          </a:p>
          <a:p>
            <a:pPr>
              <a:spcBef>
                <a:spcPts val="600"/>
              </a:spcBef>
            </a:pPr>
            <a:r>
              <a:rPr lang="cs-CZ" sz="2900" b="1" dirty="0"/>
              <a:t>Inteligence aplikací</a:t>
            </a:r>
          </a:p>
          <a:p>
            <a:r>
              <a:rPr lang="cs-CZ" dirty="0"/>
              <a:t>To pomáhá sítím rozpoznávat mnoho typů aplikací a zabezpečovat a upřednostňovat tyto aplikace, aby poskytovaly co nejlepší uživatelský zážitek.</a:t>
            </a:r>
          </a:p>
          <a:p>
            <a:pPr>
              <a:spcBef>
                <a:spcPts val="600"/>
              </a:spcBef>
            </a:pPr>
            <a:r>
              <a:rPr lang="cs-CZ" sz="2900" b="1" dirty="0"/>
              <a:t>Sjednocené síťové služby</a:t>
            </a:r>
          </a:p>
          <a:p>
            <a:r>
              <a:rPr lang="cs-CZ" dirty="0"/>
              <a:t>Kombinace nejlepších prvků bezdrátové a kabelové sítě vám umožňuje konzistentně se připojit k jakémukoli zdroji nebo osobě s jakýmkoli zařízením. Technologie 10 Gigabit </a:t>
            </a:r>
            <a:r>
              <a:rPr lang="cs-CZ" dirty="0" err="1"/>
              <a:t>Ethernet</a:t>
            </a:r>
            <a:r>
              <a:rPr lang="cs-CZ" dirty="0"/>
              <a:t> a technologie </a:t>
            </a:r>
            <a:r>
              <a:rPr lang="cs-CZ" dirty="0" err="1"/>
              <a:t>Power</a:t>
            </a:r>
            <a:r>
              <a:rPr lang="cs-CZ" dirty="0"/>
              <a:t> </a:t>
            </a:r>
            <a:r>
              <a:rPr lang="cs-CZ" dirty="0" err="1"/>
              <a:t>over</a:t>
            </a:r>
            <a:r>
              <a:rPr lang="cs-CZ" dirty="0"/>
              <a:t> </a:t>
            </a:r>
            <a:r>
              <a:rPr lang="cs-CZ" dirty="0" err="1"/>
              <a:t>Ethernet</a:t>
            </a:r>
            <a:r>
              <a:rPr lang="cs-CZ" dirty="0"/>
              <a:t> (</a:t>
            </a:r>
            <a:r>
              <a:rPr lang="cs-CZ" dirty="0" err="1"/>
              <a:t>PoE</a:t>
            </a:r>
            <a:r>
              <a:rPr lang="cs-CZ" dirty="0"/>
              <a:t>) podporují nové aplikace a zařízení.</a:t>
            </a:r>
          </a:p>
          <a:p>
            <a:pPr>
              <a:spcBef>
                <a:spcPts val="600"/>
              </a:spcBef>
            </a:pPr>
            <a:r>
              <a:rPr lang="cs-CZ" sz="2900" b="1" dirty="0"/>
              <a:t>Nonstop komunikace</a:t>
            </a:r>
          </a:p>
          <a:p>
            <a:r>
              <a:rPr lang="cs-CZ" dirty="0"/>
              <a:t>Funkce jako redundantní hardware a technologie </a:t>
            </a:r>
            <a:r>
              <a:rPr lang="cs-CZ" b="1" dirty="0"/>
              <a:t>nonstop </a:t>
            </a:r>
            <a:r>
              <a:rPr lang="cs-CZ" b="1" dirty="0" err="1"/>
              <a:t>forwarding</a:t>
            </a:r>
            <a:r>
              <a:rPr lang="cs-CZ" b="1" dirty="0"/>
              <a:t> a </a:t>
            </a:r>
            <a:r>
              <a:rPr lang="cs-CZ" b="1" dirty="0" err="1"/>
              <a:t>stateful</a:t>
            </a:r>
            <a:r>
              <a:rPr lang="cs-CZ" b="1" dirty="0"/>
              <a:t> </a:t>
            </a:r>
            <a:r>
              <a:rPr lang="cs-CZ" b="1" dirty="0" err="1"/>
              <a:t>switchover</a:t>
            </a:r>
            <a:r>
              <a:rPr lang="cs-CZ" b="1" dirty="0"/>
              <a:t> </a:t>
            </a:r>
            <a:r>
              <a:rPr lang="cs-CZ" dirty="0"/>
              <a:t>(</a:t>
            </a:r>
            <a:r>
              <a:rPr lang="cs-CZ" dirty="0" smtClean="0"/>
              <a:t>NSF/SSO</a:t>
            </a:r>
            <a:r>
              <a:rPr lang="cs-CZ" dirty="0"/>
              <a:t>) podporují spolehlivější připojení.</a:t>
            </a:r>
          </a:p>
          <a:p>
            <a:pPr>
              <a:spcBef>
                <a:spcPts val="600"/>
              </a:spcBef>
            </a:pPr>
            <a:r>
              <a:rPr lang="cs-CZ" sz="2900" b="1" dirty="0"/>
              <a:t>Integrované zabezpečení</a:t>
            </a:r>
          </a:p>
          <a:p>
            <a:r>
              <a:rPr lang="cs-CZ" dirty="0"/>
              <a:t>LAN přepínače poskytují první linii obrany proti útokům interní sítě a zabraňují neoprávněnému vniknutí.</a:t>
            </a:r>
          </a:p>
          <a:p>
            <a:pPr>
              <a:spcBef>
                <a:spcPts val="600"/>
              </a:spcBef>
            </a:pPr>
            <a:r>
              <a:rPr lang="cs-CZ" sz="2900" b="1" dirty="0"/>
              <a:t>Provozní ovladatelnost</a:t>
            </a:r>
          </a:p>
          <a:p>
            <a:r>
              <a:rPr lang="cs-CZ" dirty="0"/>
              <a:t>Pro snadnější správu sítě musí být pracovníci IT schopni vzdáleně konfigurovat a monitorovat síťová zařízení z centrálního </a:t>
            </a:r>
            <a:r>
              <a:rPr lang="cs-CZ" dirty="0" smtClean="0"/>
              <a:t>umístění.</a:t>
            </a:r>
            <a:endParaRPr lang="cs-CZ" dirty="0"/>
          </a:p>
        </p:txBody>
      </p:sp>
    </p:spTree>
    <p:extLst>
      <p:ext uri="{BB962C8B-B14F-4D97-AF65-F5344CB8AC3E}">
        <p14:creationId xmlns:p14="http://schemas.microsoft.com/office/powerpoint/2010/main" val="226711096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SSO a NSF</a:t>
            </a:r>
            <a:endParaRPr lang="cs-CZ" dirty="0"/>
          </a:p>
        </p:txBody>
      </p:sp>
      <p:sp>
        <p:nvSpPr>
          <p:cNvPr id="3" name="Zástupný symbol pro obsah 2"/>
          <p:cNvSpPr>
            <a:spLocks noGrp="1"/>
          </p:cNvSpPr>
          <p:nvPr>
            <p:ph idx="1"/>
          </p:nvPr>
        </p:nvSpPr>
        <p:spPr/>
        <p:txBody>
          <a:bodyPr>
            <a:normAutofit lnSpcReduction="10000"/>
          </a:bodyPr>
          <a:lstStyle/>
          <a:p>
            <a:r>
              <a:rPr lang="cs-CZ" dirty="0"/>
              <a:t>SSO –</a:t>
            </a:r>
            <a:r>
              <a:rPr lang="cs-CZ" dirty="0" smtClean="0"/>
              <a:t> </a:t>
            </a:r>
            <a:r>
              <a:rPr lang="cs-CZ" dirty="0" err="1"/>
              <a:t>Stateful</a:t>
            </a:r>
            <a:r>
              <a:rPr lang="cs-CZ" dirty="0"/>
              <a:t> </a:t>
            </a:r>
            <a:r>
              <a:rPr lang="cs-CZ" dirty="0" err="1"/>
              <a:t>Switchover</a:t>
            </a:r>
            <a:endParaRPr lang="cs-CZ" dirty="0"/>
          </a:p>
          <a:p>
            <a:pPr lvl="1"/>
            <a:r>
              <a:rPr lang="cs-CZ" dirty="0"/>
              <a:t>Provozní režim, ve kterém dvouprocesorový směrovač přenesl informace o stavu do pohotovostního režimu</a:t>
            </a:r>
          </a:p>
          <a:p>
            <a:pPr lvl="1"/>
            <a:r>
              <a:rPr lang="cs-CZ" dirty="0" smtClean="0"/>
              <a:t>Procesor </a:t>
            </a:r>
            <a:r>
              <a:rPr lang="cs-CZ" dirty="0"/>
              <a:t>umožňující pohotovostnímu režimu </a:t>
            </a:r>
            <a:r>
              <a:rPr lang="cs-CZ" dirty="0" smtClean="0"/>
              <a:t>nahradit </a:t>
            </a:r>
            <a:r>
              <a:rPr lang="cs-CZ" dirty="0"/>
              <a:t>nezbytné funkce </a:t>
            </a:r>
            <a:r>
              <a:rPr lang="cs-CZ" dirty="0" err="1"/>
              <a:t>routeru</a:t>
            </a:r>
            <a:r>
              <a:rPr lang="cs-CZ" dirty="0"/>
              <a:t> v případě </a:t>
            </a:r>
            <a:r>
              <a:rPr lang="cs-CZ" dirty="0" smtClean="0"/>
              <a:t>aktivního selhání</a:t>
            </a:r>
            <a:r>
              <a:rPr lang="cs-CZ" dirty="0"/>
              <a:t>. Většinou se odkazuje na informace L2 (stav PPP, FIB </a:t>
            </a:r>
            <a:r>
              <a:rPr lang="cs-CZ" dirty="0" smtClean="0"/>
              <a:t>atd.), </a:t>
            </a:r>
            <a:r>
              <a:rPr lang="cs-CZ" dirty="0"/>
              <a:t>ale i</a:t>
            </a:r>
            <a:r>
              <a:rPr lang="cs-CZ" dirty="0" smtClean="0"/>
              <a:t> na </a:t>
            </a:r>
            <a:r>
              <a:rPr lang="cs-CZ" dirty="0"/>
              <a:t>některou použitelnost L3. </a:t>
            </a:r>
            <a:endParaRPr lang="cs-CZ" dirty="0" smtClean="0"/>
          </a:p>
          <a:p>
            <a:pPr lvl="1"/>
            <a:r>
              <a:rPr lang="cs-CZ" dirty="0" smtClean="0"/>
              <a:t>V tomhle operačním režimu </a:t>
            </a:r>
            <a:r>
              <a:rPr lang="cs-CZ" dirty="0"/>
              <a:t>musí oba procesory spouštět stejné verze softwaru.</a:t>
            </a:r>
          </a:p>
          <a:p>
            <a:r>
              <a:rPr lang="cs-CZ" dirty="0" smtClean="0"/>
              <a:t>NSF – Non </a:t>
            </a:r>
            <a:r>
              <a:rPr lang="cs-CZ" dirty="0"/>
              <a:t>Stop </a:t>
            </a:r>
            <a:r>
              <a:rPr lang="cs-CZ" dirty="0" err="1"/>
              <a:t>Forwarding</a:t>
            </a:r>
            <a:endParaRPr lang="cs-CZ" dirty="0"/>
          </a:p>
          <a:p>
            <a:pPr lvl="1"/>
            <a:r>
              <a:rPr lang="cs-CZ" dirty="0"/>
              <a:t>NSF označuje schopnost směrovačů téměř okamžitě zahájit předávání paketů po </a:t>
            </a:r>
            <a:r>
              <a:rPr lang="cs-CZ" dirty="0" smtClean="0"/>
              <a:t>aktivním selhání </a:t>
            </a:r>
            <a:r>
              <a:rPr lang="cs-CZ" dirty="0"/>
              <a:t>procesoru. FIB (</a:t>
            </a:r>
            <a:r>
              <a:rPr lang="cs-CZ" dirty="0" err="1"/>
              <a:t>Forwarding</a:t>
            </a:r>
            <a:r>
              <a:rPr lang="cs-CZ" dirty="0"/>
              <a:t> </a:t>
            </a:r>
            <a:r>
              <a:rPr lang="cs-CZ" dirty="0" err="1"/>
              <a:t>Information</a:t>
            </a:r>
            <a:r>
              <a:rPr lang="cs-CZ" dirty="0"/>
              <a:t> Base) je zpočátku </a:t>
            </a:r>
            <a:r>
              <a:rPr lang="cs-CZ" dirty="0" smtClean="0"/>
              <a:t>přenášena </a:t>
            </a:r>
            <a:r>
              <a:rPr lang="cs-CZ" dirty="0"/>
              <a:t>a </a:t>
            </a:r>
            <a:r>
              <a:rPr lang="cs-CZ" dirty="0" smtClean="0"/>
              <a:t>aktivně aktualizována </a:t>
            </a:r>
            <a:r>
              <a:rPr lang="cs-CZ" dirty="0"/>
              <a:t>tak, že když dojde k chybě, </a:t>
            </a:r>
            <a:r>
              <a:rPr lang="cs-CZ" dirty="0" err="1"/>
              <a:t>router</a:t>
            </a:r>
            <a:r>
              <a:rPr lang="cs-CZ" dirty="0"/>
              <a:t> je schopen předávat pakety během </a:t>
            </a:r>
            <a:r>
              <a:rPr lang="cs-CZ" dirty="0" smtClean="0"/>
              <a:t>řízení.</a:t>
            </a:r>
            <a:endParaRPr lang="cs-CZ" dirty="0"/>
          </a:p>
          <a:p>
            <a:pPr lvl="1"/>
            <a:r>
              <a:rPr lang="cs-CZ" dirty="0" smtClean="0"/>
              <a:t>Vrstva plane </a:t>
            </a:r>
            <a:r>
              <a:rPr lang="cs-CZ" dirty="0"/>
              <a:t>je </a:t>
            </a:r>
            <a:r>
              <a:rPr lang="cs-CZ" dirty="0" smtClean="0"/>
              <a:t>obnovena </a:t>
            </a:r>
            <a:r>
              <a:rPr lang="cs-CZ" dirty="0"/>
              <a:t>nebo </a:t>
            </a:r>
            <a:r>
              <a:rPr lang="cs-CZ" dirty="0" smtClean="0"/>
              <a:t>obnovena.</a:t>
            </a:r>
            <a:endParaRPr lang="cs-CZ" dirty="0"/>
          </a:p>
        </p:txBody>
      </p:sp>
    </p:spTree>
    <p:extLst>
      <p:ext uri="{BB962C8B-B14F-4D97-AF65-F5344CB8AC3E}">
        <p14:creationId xmlns:p14="http://schemas.microsoft.com/office/powerpoint/2010/main" val="171454771"/>
      </p:ext>
    </p:extLst>
  </p:cSld>
  <p:clrMapOvr>
    <a:masterClrMapping/>
  </p:clrMapOvr>
  <p:timing>
    <p:tnLst>
      <p:par>
        <p:cTn id="1" dur="indefinite" restart="never" nodeType="tmRoot"/>
      </p:par>
    </p:tnLst>
  </p:timing>
</p:sld>
</file>

<file path=ppt/theme/theme1.xml><?xml version="1.0" encoding="utf-8"?>
<a:theme xmlns:a="http://schemas.openxmlformats.org/drawingml/2006/main" name="CCNP Instructor PPT">
  <a:themeElements>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fontScheme name="PPT-TMPLT-WHT_C">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82124" tIns="41061" rIns="82124" bIns="41061" numCol="1" anchor="ctr" anchorCtr="0" compatLnSpc="1">
        <a:prstTxWarp prst="textNoShape">
          <a:avLst/>
        </a:prstTxWarp>
        <a:spAutoFit/>
      </a:bodyPr>
      <a:lstStyle>
        <a:defPPr marL="0" marR="0" indent="0" algn="ctr" defTabSz="814388" rtl="0" eaLnBrk="0" fontAlgn="base" latinLnBrk="0" hangingPunct="0">
          <a:lnSpc>
            <a:spcPct val="9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PT-TMPLT-WHT_C 1">
        <a:dk1>
          <a:srgbClr val="000000"/>
        </a:dk1>
        <a:lt1>
          <a:srgbClr val="FFFFFF"/>
        </a:lt1>
        <a:dk2>
          <a:srgbClr val="0183B7"/>
        </a:dk2>
        <a:lt2>
          <a:srgbClr val="000000"/>
        </a:lt2>
        <a:accent1>
          <a:srgbClr val="0183B7"/>
        </a:accent1>
        <a:accent2>
          <a:srgbClr val="B21A1A"/>
        </a:accent2>
        <a:accent3>
          <a:srgbClr val="FFFFFF"/>
        </a:accent3>
        <a:accent4>
          <a:srgbClr val="000000"/>
        </a:accent4>
        <a:accent5>
          <a:srgbClr val="AAC1D8"/>
        </a:accent5>
        <a:accent6>
          <a:srgbClr val="A11616"/>
        </a:accent6>
        <a:hlink>
          <a:srgbClr val="83A2CF"/>
        </a:hlink>
        <a:folHlink>
          <a:srgbClr val="EFB52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CCNP Instructor PPT2</Template>
  <TotalTime>15069</TotalTime>
  <Pages>28</Pages>
  <Words>2229</Words>
  <Application>Microsoft Office PowerPoint</Application>
  <PresentationFormat>Předvádění na obrazovce (4:3)</PresentationFormat>
  <Paragraphs>207</Paragraphs>
  <Slides>37</Slides>
  <Notes>6</Notes>
  <HiddenSlides>0</HiddenSlides>
  <MMClips>0</MMClips>
  <ScaleCrop>false</ScaleCrop>
  <HeadingPairs>
    <vt:vector size="4" baseType="variant">
      <vt:variant>
        <vt:lpstr>Motiv</vt:lpstr>
      </vt:variant>
      <vt:variant>
        <vt:i4>1</vt:i4>
      </vt:variant>
      <vt:variant>
        <vt:lpstr>Nadpisy snímků</vt:lpstr>
      </vt:variant>
      <vt:variant>
        <vt:i4>37</vt:i4>
      </vt:variant>
    </vt:vector>
  </HeadingPairs>
  <TitlesOfParts>
    <vt:vector size="38" baseType="lpstr">
      <vt:lpstr>CCNP Instructor PPT</vt:lpstr>
      <vt:lpstr>Chapter 1:  Opakování CCNA</vt:lpstr>
      <vt:lpstr>Cíle kapitoly 1</vt:lpstr>
      <vt:lpstr>Základní přehled</vt:lpstr>
      <vt:lpstr>Rozbočovače a přepínače (hub a switch)</vt:lpstr>
      <vt:lpstr>Mosty a přepínače</vt:lpstr>
      <vt:lpstr>Dodatečné vlastnosti směrovacích protokolů</vt:lpstr>
      <vt:lpstr>Netransparentní most</vt:lpstr>
      <vt:lpstr>Dnešní přepínače mívají i vlastnosti směrovačů</vt:lpstr>
      <vt:lpstr>SSO a NSF</vt:lpstr>
      <vt:lpstr>Proč SSO/NSF</vt:lpstr>
      <vt:lpstr>Broadcast domény</vt:lpstr>
      <vt:lpstr>MAC adresy</vt:lpstr>
      <vt:lpstr>Základní rámec Ethernetu</vt:lpstr>
      <vt:lpstr>Elementy formátu rámce Ethernetu 1/2</vt:lpstr>
      <vt:lpstr>Elementy formátu rámce Ethernetu 2/2</vt:lpstr>
      <vt:lpstr>Základní funkce přepínání</vt:lpstr>
      <vt:lpstr>VLANy</vt:lpstr>
      <vt:lpstr>Radia Perlman  1990</vt:lpstr>
      <vt:lpstr>Spanning Tree Protocol</vt:lpstr>
      <vt:lpstr>Jaká jsou základní pravidla fungování STP?</vt:lpstr>
      <vt:lpstr>Základní pravidla STP</vt:lpstr>
      <vt:lpstr>Podle čeho se určuje priorita rozhraní?</vt:lpstr>
      <vt:lpstr>Bridge ID</vt:lpstr>
      <vt:lpstr>Prezentace aplikace PowerPoint</vt:lpstr>
      <vt:lpstr>CAT1 má nejmenší MAC adresu (tím pádem nejnižší bridge  ID) &amp; stane se Root Bridge</vt:lpstr>
      <vt:lpstr>Pokud nechceme záviset na MAC adrese, snížíme prioritu na daném switchi (snížíme Root Bridge) pro všechny  VLANy</vt:lpstr>
      <vt:lpstr>Který port bude Root Port u non-root bridges?</vt:lpstr>
      <vt:lpstr>Priority</vt:lpstr>
      <vt:lpstr>Priority výběru portu</vt:lpstr>
      <vt:lpstr>Výsledné priority</vt:lpstr>
      <vt:lpstr>Výsledný strom</vt:lpstr>
      <vt:lpstr>Trunking</vt:lpstr>
      <vt:lpstr>Port Channels</vt:lpstr>
      <vt:lpstr>Multilayer Switching</vt:lpstr>
      <vt:lpstr>Chapter 1 Summary</vt:lpstr>
      <vt:lpstr>Chapter 1 Labs</vt:lpstr>
      <vt:lpstr>Prezentace aplikace PowerPoint</vt:lpstr>
    </vt:vector>
  </TitlesOfParts>
  <Company>Cisco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ROUTE Chapter 1</dc:title>
  <dc:creator>Cisco Systems</dc:creator>
  <cp:lastModifiedBy>Jaroslav Dočkal</cp:lastModifiedBy>
  <cp:revision>506</cp:revision>
  <cp:lastPrinted>1999-01-27T00:54:54Z</cp:lastPrinted>
  <dcterms:created xsi:type="dcterms:W3CDTF">2010-07-05T20:10:47Z</dcterms:created>
  <dcterms:modified xsi:type="dcterms:W3CDTF">2020-02-23T18:43:20Z</dcterms:modified>
</cp:coreProperties>
</file>