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48"/>
  </p:notesMasterIdLst>
  <p:handoutMasterIdLst>
    <p:handoutMasterId r:id="rId49"/>
  </p:handoutMasterIdLst>
  <p:sldIdLst>
    <p:sldId id="500" r:id="rId2"/>
    <p:sldId id="541" r:id="rId3"/>
    <p:sldId id="813" r:id="rId4"/>
    <p:sldId id="692" r:id="rId5"/>
    <p:sldId id="922" r:id="rId6"/>
    <p:sldId id="923" r:id="rId7"/>
    <p:sldId id="924" r:id="rId8"/>
    <p:sldId id="925" r:id="rId9"/>
    <p:sldId id="926" r:id="rId10"/>
    <p:sldId id="956" r:id="rId11"/>
    <p:sldId id="957" r:id="rId12"/>
    <p:sldId id="958" r:id="rId13"/>
    <p:sldId id="927" r:id="rId14"/>
    <p:sldId id="928" r:id="rId15"/>
    <p:sldId id="929" r:id="rId16"/>
    <p:sldId id="930" r:id="rId17"/>
    <p:sldId id="932" r:id="rId18"/>
    <p:sldId id="933" r:id="rId19"/>
    <p:sldId id="931" r:id="rId20"/>
    <p:sldId id="934" r:id="rId21"/>
    <p:sldId id="935" r:id="rId22"/>
    <p:sldId id="936" r:id="rId23"/>
    <p:sldId id="937" r:id="rId24"/>
    <p:sldId id="938" r:id="rId25"/>
    <p:sldId id="814" r:id="rId26"/>
    <p:sldId id="939" r:id="rId27"/>
    <p:sldId id="940" r:id="rId28"/>
    <p:sldId id="941" r:id="rId29"/>
    <p:sldId id="942" r:id="rId30"/>
    <p:sldId id="943" r:id="rId31"/>
    <p:sldId id="944" r:id="rId32"/>
    <p:sldId id="945" r:id="rId33"/>
    <p:sldId id="946" r:id="rId34"/>
    <p:sldId id="947" r:id="rId35"/>
    <p:sldId id="948" r:id="rId36"/>
    <p:sldId id="949" r:id="rId37"/>
    <p:sldId id="950" r:id="rId38"/>
    <p:sldId id="951" r:id="rId39"/>
    <p:sldId id="952" r:id="rId40"/>
    <p:sldId id="953" r:id="rId41"/>
    <p:sldId id="960" r:id="rId42"/>
    <p:sldId id="961" r:id="rId43"/>
    <p:sldId id="921" r:id="rId44"/>
    <p:sldId id="817" r:id="rId45"/>
    <p:sldId id="681" r:id="rId46"/>
    <p:sldId id="955" r:id="rId47"/>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oslav Dočkal" initials="J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5455" autoAdjust="0"/>
  </p:normalViewPr>
  <p:slideViewPr>
    <p:cSldViewPr snapToGrid="0" showGuides="1">
      <p:cViewPr varScale="1">
        <p:scale>
          <a:sx n="108" d="100"/>
          <a:sy n="108" d="100"/>
        </p:scale>
        <p:origin x="-1608" y="-78"/>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2: EIGRP Implementation</a:t>
            </a: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08652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Recalling basic networking: A switch collision domain is only port to port because each switch port and its associated end device is its own collision domain. Because there is no contention on the media, all hosts can operate in full-duplex mode, which means that they can receive and transmit data at the same time. </a:t>
            </a:r>
          </a:p>
          <a:p>
            <a:r>
              <a:rPr lang="en-US" dirty="0" smtClean="0"/>
              <a:t>The concept of half duplex is legacy and applies only to hubs and older 10/100-Mbps switches, because 1 </a:t>
            </a:r>
            <a:r>
              <a:rPr lang="en-US" dirty="0" err="1" smtClean="0"/>
              <a:t>Gbps</a:t>
            </a:r>
            <a:r>
              <a:rPr lang="en-US" dirty="0" smtClean="0"/>
              <a:t> operates by </a:t>
            </a:r>
            <a:r>
              <a:rPr lang="pt-PT" dirty="0" err="1" smtClean="0"/>
              <a:t>default</a:t>
            </a:r>
            <a:r>
              <a:rPr lang="pt-PT" dirty="0" smtClean="0"/>
              <a:t> </a:t>
            </a:r>
            <a:r>
              <a:rPr lang="pt-PT" dirty="0" err="1" smtClean="0"/>
              <a:t>at</a:t>
            </a:r>
            <a:r>
              <a:rPr lang="pt-PT" dirty="0" smtClean="0"/>
              <a:t> </a:t>
            </a:r>
            <a:r>
              <a:rPr lang="pt-PT" dirty="0" err="1" smtClean="0"/>
              <a:t>full</a:t>
            </a:r>
            <a:r>
              <a:rPr lang="pt-PT" dirty="0" smtClean="0"/>
              <a:t> duplex.</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413118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9627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45</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2</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2</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jay-miah.co.uk/wp-content/uploads/2017/04/4-2.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2: </a:t>
            </a:r>
            <a:r>
              <a:rPr lang="cs-CZ" dirty="0" smtClean="0"/>
              <a:t>Základy návrhu sítě</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smtClean="0"/>
              <a:t>CCNP  SWITCH: Implementing </a:t>
            </a:r>
            <a:r>
              <a:rPr lang="en-US" sz="2400" dirty="0"/>
              <a:t>C</a:t>
            </a:r>
            <a:r>
              <a:rPr lang="en-US" sz="2400" dirty="0" smtClean="0"/>
              <a:t>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t>
            </a:r>
            <a:r>
              <a:rPr lang="pt-PT" dirty="0" smtClean="0"/>
              <a:t>ynamic </a:t>
            </a:r>
            <a:r>
              <a:rPr lang="en-US" dirty="0"/>
              <a:t>ARP inspection (</a:t>
            </a:r>
            <a:r>
              <a:rPr lang="en-US" dirty="0" smtClean="0"/>
              <a:t>DAI</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cs-CZ" dirty="0" smtClean="0"/>
              <a:t>DAI </a:t>
            </a:r>
            <a:r>
              <a:rPr lang="cs-CZ" dirty="0"/>
              <a:t>je bezpečnostní funkce, která odmítá neplatné a škodlivé pakety ARP. Tato funkce zabraňuje třídě útoků typu </a:t>
            </a:r>
            <a:r>
              <a:rPr lang="cs-CZ" dirty="0" err="1" smtClean="0"/>
              <a:t>MitM</a:t>
            </a:r>
            <a:r>
              <a:rPr lang="cs-CZ" dirty="0" smtClean="0"/>
              <a:t>, </a:t>
            </a:r>
            <a:r>
              <a:rPr lang="cs-CZ" dirty="0"/>
              <a:t>kde nepřátelská stanice zachycuje provoz na jiných stanicích tím, že otráví paměť ARP svých nic netušících </a:t>
            </a:r>
            <a:r>
              <a:rPr lang="cs-CZ" dirty="0" smtClean="0"/>
              <a:t>sousedů</a:t>
            </a:r>
            <a:r>
              <a:rPr lang="cs-CZ" dirty="0"/>
              <a:t> </a:t>
            </a:r>
            <a:r>
              <a:rPr lang="cs-CZ" dirty="0" smtClean="0"/>
              <a:t>a chytá pakety s cizí IP adresou na svoji MAC adresu.</a:t>
            </a:r>
          </a:p>
          <a:p>
            <a:pPr algn="just"/>
            <a:endParaRPr lang="cs-CZ" dirty="0"/>
          </a:p>
          <a:p>
            <a:pPr algn="just"/>
            <a:r>
              <a:rPr lang="cs-CZ" b="1" dirty="0" smtClean="0">
                <a:solidFill>
                  <a:srgbClr val="FF0000"/>
                </a:solidFill>
              </a:rPr>
              <a:t>DAI </a:t>
            </a:r>
            <a:r>
              <a:rPr lang="cs-CZ" b="1" dirty="0">
                <a:solidFill>
                  <a:srgbClr val="FF0000"/>
                </a:solidFill>
              </a:rPr>
              <a:t>se spoléhá na DHCP </a:t>
            </a:r>
            <a:r>
              <a:rPr lang="cs-CZ" b="1" dirty="0" err="1">
                <a:solidFill>
                  <a:srgbClr val="FF0000"/>
                </a:solidFill>
              </a:rPr>
              <a:t>snooping</a:t>
            </a:r>
            <a:r>
              <a:rPr lang="cs-CZ" dirty="0"/>
              <a:t>. DHCP </a:t>
            </a:r>
            <a:r>
              <a:rPr lang="cs-CZ" dirty="0" err="1"/>
              <a:t>snooping</a:t>
            </a:r>
            <a:r>
              <a:rPr lang="cs-CZ" dirty="0"/>
              <a:t> naslouchá výměnám zpráv DHCP a sestavuje databázi vazeb platných </a:t>
            </a:r>
            <a:r>
              <a:rPr lang="cs-CZ" dirty="0" smtClean="0"/>
              <a:t>trojic </a:t>
            </a:r>
            <a:r>
              <a:rPr lang="cs-CZ" dirty="0"/>
              <a:t>(MAC adresa, IP adresa, rozhraní VLAN</a:t>
            </a:r>
            <a:r>
              <a:rPr lang="cs-CZ" dirty="0" smtClean="0"/>
              <a:t>).</a:t>
            </a:r>
          </a:p>
          <a:p>
            <a:pPr algn="just"/>
            <a:endParaRPr lang="cs-CZ" dirty="0"/>
          </a:p>
          <a:p>
            <a:pPr algn="just"/>
            <a:r>
              <a:rPr lang="cs-CZ" dirty="0" smtClean="0"/>
              <a:t>Je-li </a:t>
            </a:r>
            <a:r>
              <a:rPr lang="cs-CZ" dirty="0"/>
              <a:t>zapnutá funkce DAI, přepínač přeruší paket ARP, pokud adresa MAC odesílatele a adresa IP odesílatele neodpovídají položce v </a:t>
            </a:r>
            <a:r>
              <a:rPr lang="cs-CZ" b="1" dirty="0">
                <a:solidFill>
                  <a:srgbClr val="FF0000"/>
                </a:solidFill>
              </a:rPr>
              <a:t>databázi vazeb DHCP </a:t>
            </a:r>
            <a:r>
              <a:rPr lang="cs-CZ" b="1" dirty="0" err="1">
                <a:solidFill>
                  <a:srgbClr val="FF0000"/>
                </a:solidFill>
              </a:rPr>
              <a:t>snooping</a:t>
            </a:r>
            <a:r>
              <a:rPr lang="cs-CZ" dirty="0"/>
              <a:t>. </a:t>
            </a:r>
          </a:p>
          <a:p>
            <a:pPr algn="just"/>
            <a:endParaRPr lang="cs-CZ" dirty="0" smtClean="0"/>
          </a:p>
          <a:p>
            <a:pPr algn="just"/>
            <a:r>
              <a:rPr lang="cs-CZ" dirty="0" smtClean="0"/>
              <a:t>Nicméně</a:t>
            </a:r>
            <a:r>
              <a:rPr lang="cs-CZ" dirty="0"/>
              <a:t>, to může být překonáno </a:t>
            </a:r>
            <a:r>
              <a:rPr lang="cs-CZ" b="1" dirty="0"/>
              <a:t>statickým mapováním</a:t>
            </a:r>
            <a:r>
              <a:rPr lang="cs-CZ" dirty="0"/>
              <a:t>. Statické mapování je </a:t>
            </a:r>
            <a:r>
              <a:rPr lang="cs-CZ" dirty="0" smtClean="0"/>
              <a:t>užitečné např. tehdy, když jiné </a:t>
            </a:r>
            <a:r>
              <a:rPr lang="cs-CZ" dirty="0"/>
              <a:t>přepínače v síti nevykonávají D</a:t>
            </a:r>
            <a:r>
              <a:rPr lang="cs-CZ" dirty="0" smtClean="0"/>
              <a:t>ARP.</a:t>
            </a:r>
            <a:endParaRPr lang="cs-CZ" dirty="0"/>
          </a:p>
        </p:txBody>
      </p:sp>
    </p:spTree>
    <p:extLst>
      <p:ext uri="{BB962C8B-B14F-4D97-AF65-F5344CB8AC3E}">
        <p14:creationId xmlns:p14="http://schemas.microsoft.com/office/powerpoint/2010/main" val="357327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DHCP </a:t>
            </a:r>
            <a:r>
              <a:rPr lang="cs-CZ" dirty="0" err="1" smtClean="0"/>
              <a:t>snooping</a:t>
            </a:r>
            <a:r>
              <a:rPr lang="cs-CZ" dirty="0" smtClean="0"/>
              <a:t> – </a:t>
            </a:r>
            <a:r>
              <a:rPr lang="cs-CZ" dirty="0" err="1" smtClean="0"/>
              <a:t>arp</a:t>
            </a:r>
            <a:r>
              <a:rPr lang="cs-CZ" dirty="0" smtClean="0"/>
              <a:t> </a:t>
            </a:r>
            <a:r>
              <a:rPr lang="cs-CZ" dirty="0" err="1" smtClean="0"/>
              <a:t>inspection</a:t>
            </a:r>
            <a:r>
              <a:rPr lang="cs-CZ" dirty="0" smtClean="0"/>
              <a:t> trust</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dhcp</a:t>
            </a:r>
            <a:r>
              <a:rPr lang="en-US" dirty="0"/>
              <a:t> </a:t>
            </a:r>
            <a:r>
              <a:rPr lang="en-US" dirty="0" smtClean="0"/>
              <a:t>snooping</a:t>
            </a: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dhcp</a:t>
            </a:r>
            <a:r>
              <a:rPr lang="en-US" dirty="0"/>
              <a:t> snooping </a:t>
            </a:r>
            <a:r>
              <a:rPr lang="en-US" dirty="0" err="1"/>
              <a:t>vlan</a:t>
            </a:r>
            <a:r>
              <a:rPr lang="en-US" dirty="0"/>
              <a:t>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interface 1/0/1</a:t>
            </a:r>
            <a:br>
              <a:rPr lang="en-US" dirty="0"/>
            </a:br>
            <a:r>
              <a:rPr lang="en-US" dirty="0" smtClean="0"/>
              <a:t>(</a:t>
            </a:r>
            <a:r>
              <a:rPr lang="cs-CZ" dirty="0" smtClean="0"/>
              <a:t>SW1</a:t>
            </a:r>
            <a:r>
              <a:rPr lang="en-US" dirty="0" smtClean="0"/>
              <a:t>) </a:t>
            </a:r>
            <a:r>
              <a:rPr lang="en-US" dirty="0"/>
              <a:t>(Interface 1/0/1)# </a:t>
            </a:r>
            <a:r>
              <a:rPr lang="en-US" dirty="0" err="1"/>
              <a:t>ip</a:t>
            </a:r>
            <a:r>
              <a:rPr lang="en-US" dirty="0"/>
              <a:t> </a:t>
            </a:r>
            <a:r>
              <a:rPr lang="en-US" dirty="0" err="1"/>
              <a:t>dhcp</a:t>
            </a:r>
            <a:r>
              <a:rPr lang="en-US" dirty="0"/>
              <a:t> snooping trust</a:t>
            </a:r>
            <a:br>
              <a:rPr lang="en-US" dirty="0"/>
            </a:br>
            <a:r>
              <a:rPr lang="en-US" dirty="0"/>
              <a:t>(</a:t>
            </a:r>
            <a:r>
              <a:rPr lang="cs-CZ" dirty="0"/>
              <a:t>SW1</a:t>
            </a:r>
            <a:r>
              <a:rPr lang="en-US" dirty="0"/>
              <a:t>) (Interface 1/0/1)# </a:t>
            </a:r>
            <a:r>
              <a:rPr lang="cs-CZ" dirty="0" err="1" smtClean="0"/>
              <a:t>sh</a:t>
            </a:r>
            <a:r>
              <a:rPr lang="cs-CZ" dirty="0" smtClean="0"/>
              <a:t> </a:t>
            </a:r>
            <a:r>
              <a:rPr lang="cs-CZ" dirty="0" err="1" smtClean="0"/>
              <a:t>ip</a:t>
            </a:r>
            <a:r>
              <a:rPr lang="cs-CZ" dirty="0" smtClean="0"/>
              <a:t> </a:t>
            </a:r>
            <a:r>
              <a:rPr lang="cs-CZ" dirty="0" err="1" smtClean="0"/>
              <a:t>dhcp</a:t>
            </a:r>
            <a:r>
              <a:rPr lang="cs-CZ" dirty="0" smtClean="0"/>
              <a:t> </a:t>
            </a:r>
            <a:r>
              <a:rPr lang="cs-CZ" dirty="0" err="1" smtClean="0"/>
              <a:t>snooping</a:t>
            </a:r>
            <a:r>
              <a:rPr lang="cs-CZ" dirty="0" smtClean="0"/>
              <a:t> </a:t>
            </a:r>
            <a:r>
              <a:rPr lang="cs-CZ" dirty="0" err="1" smtClean="0"/>
              <a:t>bind</a:t>
            </a:r>
            <a:r>
              <a:rPr lang="en-US" dirty="0"/>
              <a:t/>
            </a:r>
            <a:br>
              <a:rPr lang="en-US" dirty="0"/>
            </a:br>
            <a:endParaRPr lang="en-US" dirty="0"/>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arp</a:t>
            </a:r>
            <a:r>
              <a:rPr lang="en-US" dirty="0"/>
              <a:t> inspection </a:t>
            </a:r>
            <a:r>
              <a:rPr lang="en-US" dirty="0" err="1"/>
              <a:t>vlan</a:t>
            </a:r>
            <a:r>
              <a:rPr lang="en-US" dirty="0"/>
              <a:t> </a:t>
            </a:r>
            <a:r>
              <a:rPr lang="en-US" dirty="0" smtClean="0"/>
              <a:t>1</a:t>
            </a: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interface 1/0/1</a:t>
            </a:r>
            <a:br>
              <a:rPr lang="en-US" dirty="0"/>
            </a:br>
            <a:r>
              <a:rPr lang="en-US" dirty="0" smtClean="0"/>
              <a:t>(</a:t>
            </a:r>
            <a:r>
              <a:rPr lang="cs-CZ" dirty="0" smtClean="0"/>
              <a:t>SW1</a:t>
            </a:r>
            <a:r>
              <a:rPr lang="en-US" dirty="0" smtClean="0"/>
              <a:t>) </a:t>
            </a:r>
            <a:r>
              <a:rPr lang="en-US" dirty="0"/>
              <a:t>(Interface 1/0/1)# </a:t>
            </a:r>
            <a:r>
              <a:rPr lang="en-US" dirty="0" err="1"/>
              <a:t>ip</a:t>
            </a:r>
            <a:r>
              <a:rPr lang="en-US" dirty="0"/>
              <a:t> </a:t>
            </a:r>
            <a:r>
              <a:rPr lang="en-US" dirty="0" err="1"/>
              <a:t>arp</a:t>
            </a:r>
            <a:r>
              <a:rPr lang="en-US" dirty="0"/>
              <a:t> inspection trust</a:t>
            </a:r>
            <a:br>
              <a:rPr lang="en-US" dirty="0"/>
            </a:br>
            <a:r>
              <a:rPr lang="en-US" dirty="0"/>
              <a:t/>
            </a:r>
            <a:br>
              <a:rPr lang="en-US" dirty="0"/>
            </a:b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0" y="3320750"/>
            <a:ext cx="5734975" cy="668153"/>
          </a:xfrm>
          <a:prstGeom prst="rect">
            <a:avLst/>
          </a:prstGeom>
        </p:spPr>
      </p:pic>
    </p:spTree>
    <p:extLst>
      <p:ext uri="{BB962C8B-B14F-4D97-AF65-F5344CB8AC3E}">
        <p14:creationId xmlns:p14="http://schemas.microsoft.com/office/powerpoint/2010/main" val="387699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ARP </a:t>
            </a:r>
            <a:r>
              <a:rPr lang="cs-CZ" dirty="0" err="1" smtClean="0"/>
              <a:t>spoofing</a:t>
            </a:r>
            <a:endParaRPr lang="cs-CZ" dirty="0"/>
          </a:p>
        </p:txBody>
      </p:sp>
      <p:pic>
        <p:nvPicPr>
          <p:cNvPr id="4" name="Zástupný symbol pro obsah 3" descr="http://www.jay-miah.co.uk/wp-content/uploads/2017/04/4-2.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51247"/>
            <a:ext cx="9144000" cy="4518734"/>
          </a:xfrm>
          <a:prstGeom prst="rect">
            <a:avLst/>
          </a:prstGeom>
          <a:noFill/>
          <a:ln>
            <a:noFill/>
          </a:ln>
        </p:spPr>
      </p:pic>
    </p:spTree>
    <p:extLst>
      <p:ext uri="{BB962C8B-B14F-4D97-AF65-F5344CB8AC3E}">
        <p14:creationId xmlns:p14="http://schemas.microsoft.com/office/powerpoint/2010/main" val="3459268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Distribu</a:t>
            </a:r>
            <a:r>
              <a:rPr lang="cs-CZ" dirty="0" smtClean="0"/>
              <a:t>ční vrstva</a:t>
            </a:r>
            <a:endParaRPr lang="pt-PT" dirty="0"/>
          </a:p>
        </p:txBody>
      </p:sp>
      <p:sp>
        <p:nvSpPr>
          <p:cNvPr id="3" name="Content Placeholder 2"/>
          <p:cNvSpPr>
            <a:spLocks noGrp="1"/>
          </p:cNvSpPr>
          <p:nvPr>
            <p:ph idx="1"/>
          </p:nvPr>
        </p:nvSpPr>
        <p:spPr>
          <a:xfrm>
            <a:off x="279401" y="3345882"/>
            <a:ext cx="8520354" cy="2968857"/>
          </a:xfrm>
        </p:spPr>
        <p:txBody>
          <a:bodyPr>
            <a:normAutofit fontScale="92500" lnSpcReduction="10000"/>
          </a:bodyPr>
          <a:lstStyle/>
          <a:p>
            <a:r>
              <a:rPr lang="af-ZA" dirty="0" smtClean="0"/>
              <a:t>Distribuční vrstva v designu kampusu má jedinečnou roli, ve které působí jako hranice služeb a řízení (service and control) mezi přístupovou vrstvou a jádrem.</a:t>
            </a:r>
          </a:p>
          <a:p>
            <a:r>
              <a:rPr lang="af-ZA" b="1" dirty="0" smtClean="0">
                <a:solidFill>
                  <a:srgbClr val="FF0000"/>
                </a:solidFill>
              </a:rPr>
              <a:t>Dostupnost, rychlé zotavení cesty</a:t>
            </a:r>
            <a:r>
              <a:rPr lang="cs-CZ" b="1" dirty="0" smtClean="0">
                <a:solidFill>
                  <a:srgbClr val="FF0000"/>
                </a:solidFill>
              </a:rPr>
              <a:t> z výpadku</a:t>
            </a:r>
            <a:r>
              <a:rPr lang="af-ZA" b="1" dirty="0" smtClean="0">
                <a:solidFill>
                  <a:srgbClr val="FF0000"/>
                </a:solidFill>
              </a:rPr>
              <a:t>, vyvažování zátěže a QoS </a:t>
            </a:r>
            <a:r>
              <a:rPr lang="af-ZA" dirty="0" smtClean="0"/>
              <a:t>jsou všechny důležité aspekty distribuční vrstvy.</a:t>
            </a:r>
          </a:p>
          <a:p>
            <a:r>
              <a:rPr lang="af-ZA" dirty="0" smtClean="0"/>
              <a:t>Obecně je vysoká dostupnost zajištěna prostřednictvím redundantních cest vrstvy 3 z distribuční vrstvy do jádra a redundantních cest vrstvy 2 nebo vrstvy 3 z přístupové vrstvy do distribuční vrstvy.</a:t>
            </a:r>
            <a:endParaRPr lang="af-ZA" dirty="0" smtClean="0"/>
          </a:p>
        </p:txBody>
      </p:sp>
      <p:pic>
        <p:nvPicPr>
          <p:cNvPr id="4" name="Picture 3"/>
          <p:cNvPicPr>
            <a:picLocks noChangeAspect="1"/>
          </p:cNvPicPr>
          <p:nvPr/>
        </p:nvPicPr>
        <p:blipFill>
          <a:blip r:embed="rId2"/>
          <a:stretch>
            <a:fillRect/>
          </a:stretch>
        </p:blipFill>
        <p:spPr>
          <a:xfrm>
            <a:off x="516218" y="935922"/>
            <a:ext cx="8046720" cy="2409960"/>
          </a:xfrm>
          <a:prstGeom prst="rect">
            <a:avLst/>
          </a:prstGeom>
        </p:spPr>
      </p:pic>
    </p:spTree>
    <p:extLst>
      <p:ext uri="{BB962C8B-B14F-4D97-AF65-F5344CB8AC3E}">
        <p14:creationId xmlns:p14="http://schemas.microsoft.com/office/powerpoint/2010/main" val="128832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Distribu</a:t>
            </a:r>
            <a:r>
              <a:rPr lang="cs-CZ" dirty="0" smtClean="0"/>
              <a:t>ční vrstva</a:t>
            </a:r>
            <a:endParaRPr lang="pt-PT" dirty="0"/>
          </a:p>
        </p:txBody>
      </p:sp>
      <p:sp>
        <p:nvSpPr>
          <p:cNvPr id="3" name="Content Placeholder 2"/>
          <p:cNvSpPr>
            <a:spLocks noGrp="1"/>
          </p:cNvSpPr>
          <p:nvPr>
            <p:ph idx="1"/>
          </p:nvPr>
        </p:nvSpPr>
        <p:spPr/>
        <p:txBody>
          <a:bodyPr>
            <a:normAutofit fontScale="92500"/>
          </a:bodyPr>
          <a:lstStyle/>
          <a:p>
            <a:pPr fontAlgn="t"/>
            <a:r>
              <a:rPr lang="cs-CZ" dirty="0" smtClean="0"/>
              <a:t>U </a:t>
            </a:r>
            <a:r>
              <a:rPr lang="cs-CZ" dirty="0"/>
              <a:t>návrhu vrstvy 2 v přístupové vrstvě distribuční vrstva obvykle slouží jako směrovací hranice mezi přístupovou a jádrovou vrstvou ukončením </a:t>
            </a:r>
            <a:r>
              <a:rPr lang="cs-CZ" dirty="0" smtClean="0"/>
              <a:t>VLAN.</a:t>
            </a:r>
          </a:p>
          <a:p>
            <a:pPr fontAlgn="t"/>
            <a:r>
              <a:rPr lang="cs-CZ" dirty="0" smtClean="0"/>
              <a:t>Distribuční </a:t>
            </a:r>
            <a:r>
              <a:rPr lang="cs-CZ" dirty="0"/>
              <a:t>vrstva může provádět úkoly, jako například rozhodování o </a:t>
            </a:r>
            <a:r>
              <a:rPr lang="cs-CZ" b="1" dirty="0"/>
              <a:t>řízeném směrování a filtrování</a:t>
            </a:r>
            <a:r>
              <a:rPr lang="cs-CZ" dirty="0"/>
              <a:t>, aby implementovala připojení, zabezpečení a </a:t>
            </a:r>
            <a:r>
              <a:rPr lang="cs-CZ" b="1" dirty="0" err="1"/>
              <a:t>QoS</a:t>
            </a:r>
            <a:r>
              <a:rPr lang="cs-CZ" b="1" dirty="0"/>
              <a:t> </a:t>
            </a:r>
            <a:r>
              <a:rPr lang="cs-CZ" b="1" dirty="0" err="1" smtClean="0"/>
              <a:t>policy-based</a:t>
            </a:r>
            <a:r>
              <a:rPr lang="cs-CZ" b="1" dirty="0" smtClean="0"/>
              <a:t> přístup</a:t>
            </a:r>
            <a:r>
              <a:rPr lang="cs-CZ" dirty="0" smtClean="0"/>
              <a:t>.</a:t>
            </a:r>
          </a:p>
          <a:p>
            <a:pPr fontAlgn="t"/>
            <a:r>
              <a:rPr lang="cs-CZ" dirty="0" smtClean="0"/>
              <a:t>Tyto </a:t>
            </a:r>
            <a:r>
              <a:rPr lang="cs-CZ" dirty="0"/>
              <a:t>funkce umožňují přísnější řízení provozu prostřednictvím sítě </a:t>
            </a:r>
            <a:r>
              <a:rPr lang="cs-CZ" dirty="0" smtClean="0"/>
              <a:t>kampusu.</a:t>
            </a:r>
          </a:p>
          <a:p>
            <a:pPr fontAlgn="t"/>
            <a:r>
              <a:rPr lang="cs-CZ" dirty="0" smtClean="0"/>
              <a:t>Aby </a:t>
            </a:r>
            <a:r>
              <a:rPr lang="cs-CZ" dirty="0"/>
              <a:t>se dále zlepšil výkon směrovacího protokolu, distribuční vrstva je obecně navržena pro shrnutí tras z přístupové vrstvy.</a:t>
            </a:r>
            <a:br>
              <a:rPr lang="cs-CZ" dirty="0"/>
            </a:br>
            <a:r>
              <a:rPr lang="cs-CZ" dirty="0"/>
              <a:t>Distribuční vrstva navíc volitelně poskytuje výchozí redundanci brány pomocí prvního směrovacího protokolu (FHRP), jako je HSRP, GLBP nebo VRRP.</a:t>
            </a:r>
          </a:p>
        </p:txBody>
      </p:sp>
    </p:spTree>
    <p:extLst>
      <p:ext uri="{BB962C8B-B14F-4D97-AF65-F5344CB8AC3E}">
        <p14:creationId xmlns:p14="http://schemas.microsoft.com/office/powerpoint/2010/main" val="1425486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Funkce distribuční vrstvy</a:t>
            </a:r>
            <a:endParaRPr lang="pt-PT" dirty="0"/>
          </a:p>
        </p:txBody>
      </p:sp>
      <p:sp>
        <p:nvSpPr>
          <p:cNvPr id="3" name="Content Placeholder 2"/>
          <p:cNvSpPr>
            <a:spLocks noGrp="1"/>
          </p:cNvSpPr>
          <p:nvPr>
            <p:ph idx="1"/>
          </p:nvPr>
        </p:nvSpPr>
        <p:spPr/>
        <p:txBody>
          <a:bodyPr/>
          <a:lstStyle/>
          <a:p>
            <a:r>
              <a:rPr lang="cs-CZ" dirty="0" smtClean="0"/>
              <a:t>Poskytuje vysokou dostupnost a sdílení nákladů za stejné náklady (</a:t>
            </a:r>
            <a:r>
              <a:rPr lang="cs-CZ" dirty="0" err="1" smtClean="0"/>
              <a:t>equal-cost</a:t>
            </a:r>
            <a:r>
              <a:rPr lang="cs-CZ" dirty="0" smtClean="0"/>
              <a:t> </a:t>
            </a:r>
            <a:r>
              <a:rPr lang="cs-CZ" dirty="0" err="1" smtClean="0"/>
              <a:t>load</a:t>
            </a:r>
            <a:r>
              <a:rPr lang="cs-CZ" dirty="0" smtClean="0"/>
              <a:t> </a:t>
            </a:r>
            <a:r>
              <a:rPr lang="cs-CZ" dirty="0" err="1" smtClean="0"/>
              <a:t>sharing</a:t>
            </a:r>
            <a:r>
              <a:rPr lang="cs-CZ" dirty="0" smtClean="0"/>
              <a:t>) propojením jádra a přístupové vrstvy prostřednictvím alespoň dvou cest</a:t>
            </a:r>
          </a:p>
          <a:p>
            <a:r>
              <a:rPr lang="cs-CZ" dirty="0" smtClean="0"/>
              <a:t>Obecně ukončuje doménu VLAN vrstvy 2 </a:t>
            </a:r>
          </a:p>
          <a:p>
            <a:r>
              <a:rPr lang="cs-CZ" dirty="0" smtClean="0"/>
              <a:t>Směruje provoz z ukončených VLAN do jiných VLAN a do jádra (</a:t>
            </a:r>
            <a:r>
              <a:rPr lang="cs-CZ" dirty="0" err="1" smtClean="0"/>
              <a:t>InterVLAN</a:t>
            </a:r>
            <a:r>
              <a:rPr lang="cs-CZ" dirty="0" smtClean="0"/>
              <a:t> </a:t>
            </a:r>
            <a:r>
              <a:rPr lang="cs-CZ" dirty="0" err="1" smtClean="0"/>
              <a:t>routing</a:t>
            </a:r>
            <a:r>
              <a:rPr lang="cs-CZ" dirty="0" smtClean="0"/>
              <a:t>)</a:t>
            </a:r>
          </a:p>
          <a:p>
            <a:r>
              <a:rPr lang="cs-CZ" dirty="0" smtClean="0"/>
              <a:t>Shrnuje trasy přístupové vrstvy</a:t>
            </a:r>
          </a:p>
          <a:p>
            <a:r>
              <a:rPr lang="cs-CZ" dirty="0" smtClean="0"/>
              <a:t>Implementuje konektivitu založenou na zásadách, jako je filtrování provozu (ACL), </a:t>
            </a:r>
            <a:r>
              <a:rPr lang="cs-CZ" dirty="0" err="1" smtClean="0"/>
              <a:t>QoS</a:t>
            </a:r>
            <a:r>
              <a:rPr lang="cs-CZ" dirty="0" smtClean="0"/>
              <a:t> a zabezpečení</a:t>
            </a:r>
          </a:p>
          <a:p>
            <a:r>
              <a:rPr lang="cs-CZ" dirty="0" smtClean="0"/>
              <a:t>Poskytuje FHRP (</a:t>
            </a:r>
            <a:r>
              <a:rPr lang="cs-CZ" dirty="0" err="1" smtClean="0"/>
              <a:t>First</a:t>
            </a:r>
            <a:r>
              <a:rPr lang="cs-CZ" dirty="0" smtClean="0"/>
              <a:t> Hop </a:t>
            </a:r>
            <a:r>
              <a:rPr lang="cs-CZ" dirty="0" err="1" smtClean="0"/>
              <a:t>Routing</a:t>
            </a:r>
            <a:r>
              <a:rPr lang="cs-CZ" dirty="0" smtClean="0"/>
              <a:t> </a:t>
            </a:r>
            <a:r>
              <a:rPr lang="cs-CZ" dirty="0" err="1" smtClean="0"/>
              <a:t>Protocol</a:t>
            </a:r>
            <a:r>
              <a:rPr lang="cs-CZ" dirty="0" smtClean="0"/>
              <a:t>)</a:t>
            </a:r>
            <a:endParaRPr lang="cs-CZ" dirty="0"/>
          </a:p>
        </p:txBody>
      </p:sp>
    </p:spTree>
    <p:extLst>
      <p:ext uri="{BB962C8B-B14F-4D97-AF65-F5344CB8AC3E}">
        <p14:creationId xmlns:p14="http://schemas.microsoft.com/office/powerpoint/2010/main" val="416222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Vrstva jádra </a:t>
            </a:r>
            <a:r>
              <a:rPr lang="pt-PT" dirty="0" smtClean="0"/>
              <a:t>(Backbone</a:t>
            </a:r>
            <a:r>
              <a:rPr lang="pt-PT" dirty="0"/>
              <a:t>)</a:t>
            </a:r>
          </a:p>
        </p:txBody>
      </p:sp>
      <p:sp>
        <p:nvSpPr>
          <p:cNvPr id="3" name="Content Placeholder 2"/>
          <p:cNvSpPr>
            <a:spLocks noGrp="1"/>
          </p:cNvSpPr>
          <p:nvPr>
            <p:ph idx="1"/>
          </p:nvPr>
        </p:nvSpPr>
        <p:spPr>
          <a:xfrm>
            <a:off x="279401" y="4102471"/>
            <a:ext cx="8520354" cy="2212268"/>
          </a:xfrm>
        </p:spPr>
        <p:txBody>
          <a:bodyPr>
            <a:normAutofit fontScale="92500" lnSpcReduction="10000"/>
          </a:bodyPr>
          <a:lstStyle/>
          <a:p>
            <a:r>
              <a:rPr lang="cs-CZ" dirty="0" smtClean="0"/>
              <a:t>Z hlediska designu je jádro kampusu v některých ohledech nejjednodušší, ale nejkritičtější částí kampusu.</a:t>
            </a:r>
          </a:p>
          <a:p>
            <a:r>
              <a:rPr lang="cs-CZ" dirty="0" smtClean="0"/>
              <a:t>Poskytuje </a:t>
            </a:r>
            <a:r>
              <a:rPr lang="cs-CZ" b="1" dirty="0" smtClean="0">
                <a:solidFill>
                  <a:srgbClr val="FF0000"/>
                </a:solidFill>
              </a:rPr>
              <a:t>omezenou sadu služeb </a:t>
            </a:r>
            <a:r>
              <a:rPr lang="cs-CZ" dirty="0" smtClean="0"/>
              <a:t>a je navržen tak, aby byl vysoce dostupný a vyžaduje okamžitou obnovu.</a:t>
            </a:r>
          </a:p>
          <a:p>
            <a:r>
              <a:rPr lang="cs-CZ" dirty="0" smtClean="0"/>
              <a:t>Ve velkých podnicích musí jádro sítě fungovat jako nepřetržitá a vždy dostupná služba.</a:t>
            </a:r>
            <a:endParaRPr lang="cs-CZ" dirty="0"/>
          </a:p>
        </p:txBody>
      </p:sp>
      <p:pic>
        <p:nvPicPr>
          <p:cNvPr id="4" name="Picture 3"/>
          <p:cNvPicPr>
            <a:picLocks noChangeAspect="1"/>
          </p:cNvPicPr>
          <p:nvPr/>
        </p:nvPicPr>
        <p:blipFill>
          <a:blip r:embed="rId2"/>
          <a:stretch>
            <a:fillRect/>
          </a:stretch>
        </p:blipFill>
        <p:spPr>
          <a:xfrm>
            <a:off x="1059891" y="964345"/>
            <a:ext cx="6895388" cy="3138126"/>
          </a:xfrm>
          <a:prstGeom prst="rect">
            <a:avLst/>
          </a:prstGeom>
        </p:spPr>
      </p:pic>
    </p:spTree>
    <p:extLst>
      <p:ext uri="{BB962C8B-B14F-4D97-AF65-F5344CB8AC3E}">
        <p14:creationId xmlns:p14="http://schemas.microsoft.com/office/powerpoint/2010/main" val="3723521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Vrstva jádra </a:t>
            </a:r>
            <a:r>
              <a:rPr lang="pt-PT" dirty="0" smtClean="0"/>
              <a:t>(Backbone</a:t>
            </a:r>
            <a:r>
              <a:rPr lang="pt-PT" dirty="0"/>
              <a:t>)</a:t>
            </a:r>
          </a:p>
        </p:txBody>
      </p:sp>
      <p:sp>
        <p:nvSpPr>
          <p:cNvPr id="3" name="Content Placeholder 2"/>
          <p:cNvSpPr>
            <a:spLocks noGrp="1"/>
          </p:cNvSpPr>
          <p:nvPr>
            <p:ph idx="1"/>
          </p:nvPr>
        </p:nvSpPr>
        <p:spPr/>
        <p:txBody>
          <a:bodyPr>
            <a:normAutofit fontScale="92500" lnSpcReduction="10000"/>
          </a:bodyPr>
          <a:lstStyle/>
          <a:p>
            <a:r>
              <a:rPr lang="cs-CZ" dirty="0" smtClean="0"/>
              <a:t>Klíčové konstrukční cíle pro jádro kampusu jsou založeny na zajištění přiměřené úrovně redundance, která umožňuje okamžitou obnovu toku dat v případě selhání kterékoli součásti (přepínače, supervizory, linkové karty nebo propojení vláken, napájení, a tak dále).</a:t>
            </a:r>
          </a:p>
          <a:p>
            <a:r>
              <a:rPr lang="cs-CZ" dirty="0" smtClean="0"/>
              <a:t>Návrh sítě musí také umožnit občasnou, ale nutnou aktualizaci hardwaru a softwaru nebo změnu, aniž by došlo k narušení síťových aplikací.</a:t>
            </a:r>
          </a:p>
          <a:p>
            <a:r>
              <a:rPr lang="cs-CZ" dirty="0" smtClean="0"/>
              <a:t>Jádro sítě by nemělo implementovat žádné složité </a:t>
            </a:r>
            <a:r>
              <a:rPr lang="cs-CZ" dirty="0" err="1" smtClean="0"/>
              <a:t>policy</a:t>
            </a:r>
            <a:r>
              <a:rPr lang="cs-CZ" dirty="0" smtClean="0"/>
              <a:t> </a:t>
            </a:r>
            <a:r>
              <a:rPr lang="cs-CZ" dirty="0" err="1" smtClean="0"/>
              <a:t>services</a:t>
            </a:r>
            <a:r>
              <a:rPr lang="cs-CZ" dirty="0" smtClean="0"/>
              <a:t>, ani by nemělo mít žádná přímo připojená připojení uživatele nebo serveru.</a:t>
            </a:r>
          </a:p>
          <a:p>
            <a:r>
              <a:rPr lang="cs-CZ" dirty="0" smtClean="0"/>
              <a:t>Jádro by také mělo mít konfiguraci minimální řídicí roviny, která je kombinována s vysoce dostupnými zařízeními, která jsou nakonfigurována se správným množstvím fyzické redundance, aby byla zajištěna tato možnost nonstop služby.</a:t>
            </a:r>
            <a:endParaRPr lang="cs-CZ" dirty="0"/>
          </a:p>
        </p:txBody>
      </p:sp>
    </p:spTree>
    <p:extLst>
      <p:ext uri="{BB962C8B-B14F-4D97-AF65-F5344CB8AC3E}">
        <p14:creationId xmlns:p14="http://schemas.microsoft.com/office/powerpoint/2010/main" val="265891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Vrstva jádra </a:t>
            </a:r>
            <a:r>
              <a:rPr lang="pt-PT" dirty="0" smtClean="0"/>
              <a:t>(Backbone</a:t>
            </a:r>
            <a:r>
              <a:rPr lang="pt-PT" dirty="0"/>
              <a:t>)</a:t>
            </a:r>
          </a:p>
        </p:txBody>
      </p:sp>
      <p:sp>
        <p:nvSpPr>
          <p:cNvPr id="3" name="Content Placeholder 2"/>
          <p:cNvSpPr>
            <a:spLocks noGrp="1"/>
          </p:cNvSpPr>
          <p:nvPr>
            <p:ph idx="1"/>
          </p:nvPr>
        </p:nvSpPr>
        <p:spPr>
          <a:xfrm>
            <a:off x="5003073" y="979714"/>
            <a:ext cx="3796681" cy="5335025"/>
          </a:xfrm>
        </p:spPr>
        <p:txBody>
          <a:bodyPr>
            <a:normAutofit fontScale="92500" lnSpcReduction="10000"/>
          </a:bodyPr>
          <a:lstStyle/>
          <a:p>
            <a:pPr marL="0" indent="0">
              <a:buNone/>
            </a:pPr>
            <a:r>
              <a:rPr lang="cs-CZ" dirty="0" smtClean="0"/>
              <a:t>Z hlediska podnikové architektury je jádro kampusu páteří, která spojuje všechny prvky architektury kampusu a zahrnuje WAN, datové centrum atd. Jinými slovy, základní vrstva je součástí sítě, která kromě dalších oblastí a služeb v síti zajišťuje propojení mezi koncovými zařízeními, výpočetní technikou a službami ukládání dat, které jsou umístěny v datovém centru.</a:t>
            </a:r>
            <a:endParaRPr lang="cs-CZ" dirty="0"/>
          </a:p>
        </p:txBody>
      </p:sp>
      <p:pic>
        <p:nvPicPr>
          <p:cNvPr id="4" name="Picture 3"/>
          <p:cNvPicPr>
            <a:picLocks noChangeAspect="1"/>
          </p:cNvPicPr>
          <p:nvPr/>
        </p:nvPicPr>
        <p:blipFill>
          <a:blip r:embed="rId3"/>
          <a:stretch>
            <a:fillRect/>
          </a:stretch>
        </p:blipFill>
        <p:spPr>
          <a:xfrm>
            <a:off x="117566" y="979713"/>
            <a:ext cx="4990011" cy="5512527"/>
          </a:xfrm>
          <a:prstGeom prst="rect">
            <a:avLst/>
          </a:prstGeom>
        </p:spPr>
      </p:pic>
    </p:spTree>
    <p:extLst>
      <p:ext uri="{BB962C8B-B14F-4D97-AF65-F5344CB8AC3E}">
        <p14:creationId xmlns:p14="http://schemas.microsoft.com/office/powerpoint/2010/main" val="31544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Funkce vrstvy jádra</a:t>
            </a:r>
            <a:endParaRPr lang="pt-PT" dirty="0"/>
          </a:p>
        </p:txBody>
      </p:sp>
      <p:sp>
        <p:nvSpPr>
          <p:cNvPr id="3" name="Content Placeholder 2"/>
          <p:cNvSpPr>
            <a:spLocks noGrp="1"/>
          </p:cNvSpPr>
          <p:nvPr>
            <p:ph idx="1"/>
          </p:nvPr>
        </p:nvSpPr>
        <p:spPr/>
        <p:txBody>
          <a:bodyPr/>
          <a:lstStyle/>
          <a:p>
            <a:r>
              <a:rPr lang="cs-CZ" dirty="0" smtClean="0"/>
              <a:t>Agreguje sítě kampusu a poskytuje propojení datového centra, sítě WAN a dalších vzdálených sítí</a:t>
            </a:r>
          </a:p>
          <a:p>
            <a:r>
              <a:rPr lang="cs-CZ" dirty="0" smtClean="0"/>
              <a:t>Vyžaduje vysokou dostupnost, odolnost a schopnost provádět aktualizace softwaru a hardwaru bez přerušení</a:t>
            </a:r>
          </a:p>
          <a:p>
            <a:r>
              <a:rPr lang="cs-CZ" dirty="0" smtClean="0"/>
              <a:t>Navrženo bez přímého připojení k serverům, počítačům, přístupovým bodům atd.</a:t>
            </a:r>
          </a:p>
          <a:p>
            <a:r>
              <a:rPr lang="cs-CZ" dirty="0" smtClean="0"/>
              <a:t>Je navržen pro budoucí růst a škálovatelnost</a:t>
            </a:r>
          </a:p>
          <a:p>
            <a:r>
              <a:rPr lang="cs-CZ" dirty="0" smtClean="0"/>
              <a:t>Využívá platformy Cisco, které podporují redundanci hardwaru, jako je </a:t>
            </a:r>
            <a:r>
              <a:rPr lang="cs-CZ" dirty="0" err="1" smtClean="0"/>
              <a:t>Catalyst</a:t>
            </a:r>
            <a:r>
              <a:rPr lang="cs-CZ" dirty="0" smtClean="0"/>
              <a:t> 4500 a </a:t>
            </a:r>
            <a:r>
              <a:rPr lang="cs-CZ" dirty="0" err="1" smtClean="0"/>
              <a:t>Catalyst</a:t>
            </a:r>
            <a:r>
              <a:rPr lang="cs-CZ" dirty="0" smtClean="0"/>
              <a:t> 6800</a:t>
            </a: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1" y="4923187"/>
            <a:ext cx="4519246" cy="1609497"/>
          </a:xfrm>
          <a:prstGeom prst="rect">
            <a:avLst/>
          </a:prstGeom>
        </p:spPr>
      </p:pic>
    </p:spTree>
    <p:extLst>
      <p:ext uri="{BB962C8B-B14F-4D97-AF65-F5344CB8AC3E}">
        <p14:creationId xmlns:p14="http://schemas.microsoft.com/office/powerpoint/2010/main" val="356476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a:t>
            </a:r>
            <a:r>
              <a:rPr lang="en-US" dirty="0" smtClean="0"/>
              <a:t> 2</a:t>
            </a:r>
            <a:endParaRPr lang="en-US" dirty="0" smtClean="0"/>
          </a:p>
        </p:txBody>
      </p:sp>
      <p:sp>
        <p:nvSpPr>
          <p:cNvPr id="7" name="Content Placeholder 6"/>
          <p:cNvSpPr>
            <a:spLocks noGrp="1"/>
          </p:cNvSpPr>
          <p:nvPr>
            <p:ph idx="1"/>
          </p:nvPr>
        </p:nvSpPr>
        <p:spPr/>
        <p:txBody>
          <a:bodyPr/>
          <a:lstStyle/>
          <a:p>
            <a:r>
              <a:rPr lang="pt-PT" dirty="0"/>
              <a:t>Struktura sítě kampusu</a:t>
            </a:r>
          </a:p>
          <a:p>
            <a:r>
              <a:rPr lang="pt-PT" dirty="0"/>
              <a:t>Úvod do přepínačů Cisco a související architektury</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Místo vrstvy jádra v podnikové síti</a:t>
            </a:r>
            <a:endParaRPr lang="pt-PT" dirty="0"/>
          </a:p>
        </p:txBody>
      </p:sp>
      <p:pic>
        <p:nvPicPr>
          <p:cNvPr id="4" name="Content Placeholder 3"/>
          <p:cNvPicPr>
            <a:picLocks noGrp="1" noChangeAspect="1"/>
          </p:cNvPicPr>
          <p:nvPr>
            <p:ph idx="1"/>
          </p:nvPr>
        </p:nvPicPr>
        <p:blipFill>
          <a:blip r:embed="rId2"/>
          <a:stretch>
            <a:fillRect/>
          </a:stretch>
        </p:blipFill>
        <p:spPr>
          <a:xfrm>
            <a:off x="552087" y="1231872"/>
            <a:ext cx="7976326" cy="5042967"/>
          </a:xfrm>
          <a:prstGeom prst="rect">
            <a:avLst/>
          </a:prstGeom>
        </p:spPr>
      </p:pic>
    </p:spTree>
    <p:extLst>
      <p:ext uri="{BB962C8B-B14F-4D97-AF65-F5344CB8AC3E}">
        <p14:creationId xmlns:p14="http://schemas.microsoft.com/office/powerpoint/2010/main" val="34203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a:t>
            </a:r>
            <a:r>
              <a:rPr lang="cs-CZ" dirty="0" smtClean="0"/>
              <a:t>v přístupové síti</a:t>
            </a:r>
            <a:endParaRPr lang="pt-PT" dirty="0"/>
          </a:p>
        </p:txBody>
      </p:sp>
      <p:sp>
        <p:nvSpPr>
          <p:cNvPr id="3" name="Content Placeholder 2"/>
          <p:cNvSpPr>
            <a:spLocks noGrp="1"/>
          </p:cNvSpPr>
          <p:nvPr>
            <p:ph idx="1"/>
          </p:nvPr>
        </p:nvSpPr>
        <p:spPr>
          <a:xfrm>
            <a:off x="279401" y="1183340"/>
            <a:ext cx="3851924" cy="5131399"/>
          </a:xfrm>
        </p:spPr>
        <p:txBody>
          <a:bodyPr>
            <a:normAutofit/>
          </a:bodyPr>
          <a:lstStyle/>
          <a:p>
            <a:r>
              <a:rPr lang="cs-CZ" dirty="0" smtClean="0"/>
              <a:t>Vzhledem ku sníženým nákladům a několika výhodám zděděním se přepínání vrstvy 3 v přístupové vrstvě stalo běžnější než typické přepínání vrstvy 2 v přístupové vrstvě.</a:t>
            </a:r>
          </a:p>
          <a:p>
            <a:pPr>
              <a:spcBef>
                <a:spcPts val="1200"/>
              </a:spcBef>
            </a:pPr>
            <a:r>
              <a:rPr lang="cs-CZ" dirty="0" smtClean="0"/>
              <a:t>Použití přepínání vrstvy 3 nebo tradiční přepínání vrstvy 2 v přístupové vrstvě má výhody a nevýhody.</a:t>
            </a:r>
            <a:endParaRPr lang="cs-CZ" dirty="0"/>
          </a:p>
        </p:txBody>
      </p:sp>
      <p:pic>
        <p:nvPicPr>
          <p:cNvPr id="4" name="Picture 3"/>
          <p:cNvPicPr>
            <a:picLocks noChangeAspect="1"/>
          </p:cNvPicPr>
          <p:nvPr/>
        </p:nvPicPr>
        <p:blipFill>
          <a:blip r:embed="rId2"/>
          <a:stretch>
            <a:fillRect/>
          </a:stretch>
        </p:blipFill>
        <p:spPr>
          <a:xfrm>
            <a:off x="3888459" y="1183340"/>
            <a:ext cx="4890993" cy="5131399"/>
          </a:xfrm>
          <a:prstGeom prst="rect">
            <a:avLst/>
          </a:prstGeom>
        </p:spPr>
      </p:pic>
    </p:spTree>
    <p:extLst>
      <p:ext uri="{BB962C8B-B14F-4D97-AF65-F5344CB8AC3E}">
        <p14:creationId xmlns:p14="http://schemas.microsoft.com/office/powerpoint/2010/main" val="1236024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in the Access Layer</a:t>
            </a:r>
            <a:endParaRPr lang="pt-PT" dirty="0"/>
          </a:p>
        </p:txBody>
      </p:sp>
      <p:sp>
        <p:nvSpPr>
          <p:cNvPr id="3" name="Content Placeholder 2"/>
          <p:cNvSpPr>
            <a:spLocks noGrp="1"/>
          </p:cNvSpPr>
          <p:nvPr>
            <p:ph idx="1"/>
          </p:nvPr>
        </p:nvSpPr>
        <p:spPr/>
        <p:txBody>
          <a:bodyPr>
            <a:normAutofit fontScale="85000" lnSpcReduction="20000"/>
          </a:bodyPr>
          <a:lstStyle/>
          <a:p>
            <a:r>
              <a:rPr lang="cs-CZ" b="1" dirty="0" smtClean="0"/>
              <a:t>Výhody</a:t>
            </a:r>
            <a:endParaRPr lang="cs-CZ" dirty="0"/>
          </a:p>
          <a:p>
            <a:pPr lvl="1"/>
            <a:r>
              <a:rPr lang="cs-CZ" dirty="0" smtClean="0"/>
              <a:t>Použití </a:t>
            </a:r>
            <a:r>
              <a:rPr lang="cs-CZ" dirty="0"/>
              <a:t>návrhu, který využívá přepínání vrstvy 3 k přístupové vrstvě, se škály VLAN přizpůsobují lépe než návrhy přepínání podle vrstvy 2, protože sítě VLAN jsou ukončeny na zařízeních přístupové </a:t>
            </a:r>
            <a:r>
              <a:rPr lang="cs-CZ" dirty="0" smtClean="0"/>
              <a:t>vrstvy.</a:t>
            </a:r>
          </a:p>
          <a:p>
            <a:pPr lvl="1"/>
            <a:r>
              <a:rPr lang="cs-CZ" dirty="0" smtClean="0"/>
              <a:t>Konkrétně </a:t>
            </a:r>
            <a:r>
              <a:rPr lang="cs-CZ" dirty="0"/>
              <a:t>jsou odkazy mezi spínači distribuční a přístupové vrstvy směrované odkazy; všechna přístupová a distribuční zařízení by se účastnila schématu </a:t>
            </a:r>
            <a:r>
              <a:rPr lang="cs-CZ" dirty="0" smtClean="0"/>
              <a:t>směrování.</a:t>
            </a:r>
          </a:p>
          <a:p>
            <a:pPr lvl="1"/>
            <a:r>
              <a:rPr lang="cs-CZ" dirty="0" smtClean="0"/>
              <a:t>Design </a:t>
            </a:r>
            <a:r>
              <a:rPr lang="cs-CZ" dirty="0"/>
              <a:t>přístupu pouze pro vrstvu 2 je tradičním, mírně levnějším řešením, ale trpí optimálním využitím propojení mezi přístupem a distribucí kvůli překlenovacímu </a:t>
            </a:r>
            <a:r>
              <a:rPr lang="cs-CZ" dirty="0" smtClean="0"/>
              <a:t>stromu</a:t>
            </a:r>
          </a:p>
          <a:p>
            <a:pPr>
              <a:spcBef>
                <a:spcPts val="1800"/>
              </a:spcBef>
            </a:pPr>
            <a:r>
              <a:rPr lang="cs-CZ" b="1" dirty="0" smtClean="0"/>
              <a:t>Nevýhody</a:t>
            </a:r>
            <a:endParaRPr lang="cs-CZ" b="1" dirty="0"/>
          </a:p>
          <a:p>
            <a:pPr lvl="1"/>
            <a:r>
              <a:rPr lang="cs-CZ" dirty="0" smtClean="0"/>
              <a:t>Návrh </a:t>
            </a:r>
            <a:r>
              <a:rPr lang="cs-CZ" dirty="0"/>
              <a:t>vrstev 3 představuje výzvu, jak oddělit </a:t>
            </a:r>
            <a:r>
              <a:rPr lang="cs-CZ" dirty="0" smtClean="0"/>
              <a:t>provoz.</a:t>
            </a:r>
          </a:p>
          <a:p>
            <a:pPr lvl="1"/>
            <a:r>
              <a:rPr lang="cs-CZ" dirty="0" smtClean="0"/>
              <a:t>Návrhy </a:t>
            </a:r>
            <a:r>
              <a:rPr lang="cs-CZ" dirty="0"/>
              <a:t>vrstvy 3 také vyžadují pečlivé plánování s ohledem na IP </a:t>
            </a:r>
            <a:r>
              <a:rPr lang="cs-CZ" dirty="0" smtClean="0"/>
              <a:t>adresy.</a:t>
            </a:r>
          </a:p>
          <a:p>
            <a:pPr lvl="1"/>
            <a:r>
              <a:rPr lang="cs-CZ" dirty="0" smtClean="0"/>
              <a:t>VLAN </a:t>
            </a:r>
            <a:r>
              <a:rPr lang="cs-CZ" dirty="0"/>
              <a:t>na jednom přístupovém zařízení vrstvy 3 nemůže být na jiném přepínači přístupové vrstvy v jiné části vaší sítě, protože každá VLAN je celosvětově </a:t>
            </a:r>
            <a:r>
              <a:rPr lang="cs-CZ" dirty="0" smtClean="0"/>
              <a:t>významná.</a:t>
            </a:r>
          </a:p>
          <a:p>
            <a:pPr lvl="1"/>
            <a:r>
              <a:rPr lang="cs-CZ" dirty="0" smtClean="0"/>
              <a:t>Mobilita </a:t>
            </a:r>
            <a:r>
              <a:rPr lang="cs-CZ" dirty="0"/>
              <a:t>zařízení je tradičně omezena v kampusu sítě podniku v sítích přístupové vrstvy </a:t>
            </a:r>
            <a:r>
              <a:rPr lang="cs-CZ" dirty="0" smtClean="0"/>
              <a:t>3</a:t>
            </a:r>
            <a:r>
              <a:rPr lang="cs-CZ" dirty="0"/>
              <a:t>. bez použití pokročilých síťových funkcí pro mobilitu.</a:t>
            </a:r>
          </a:p>
        </p:txBody>
      </p:sp>
    </p:spTree>
    <p:extLst>
      <p:ext uri="{BB962C8B-B14F-4D97-AF65-F5344CB8AC3E}">
        <p14:creationId xmlns:p14="http://schemas.microsoft.com/office/powerpoint/2010/main" val="49536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Vrstvy jádra a distribuční mohou splynout</a:t>
            </a:r>
            <a:endParaRPr lang="pt-PT" dirty="0"/>
          </a:p>
        </p:txBody>
      </p:sp>
      <p:sp>
        <p:nvSpPr>
          <p:cNvPr id="3" name="Content Placeholder 2"/>
          <p:cNvSpPr>
            <a:spLocks noGrp="1"/>
          </p:cNvSpPr>
          <p:nvPr>
            <p:ph idx="1"/>
          </p:nvPr>
        </p:nvSpPr>
        <p:spPr>
          <a:xfrm>
            <a:off x="279401" y="1183341"/>
            <a:ext cx="8520354" cy="1284438"/>
          </a:xfrm>
        </p:spPr>
        <p:txBody>
          <a:bodyPr>
            <a:normAutofit fontScale="92500" lnSpcReduction="20000"/>
          </a:bodyPr>
          <a:lstStyle/>
          <a:p>
            <a:r>
              <a:rPr lang="cs-CZ" dirty="0" smtClean="0"/>
              <a:t>V kampusu sítě obsažené v několika budovách nebo podobné fyzické infrastruktuře může zhroucení jádra do přepínačů distribuční vrstvy ušetřit počáteční náklady, protože celá vrstva přepínačů není nezbytná.</a:t>
            </a:r>
            <a:endParaRPr lang="cs-CZ" dirty="0"/>
          </a:p>
        </p:txBody>
      </p:sp>
      <p:pic>
        <p:nvPicPr>
          <p:cNvPr id="6" name="Picture 5"/>
          <p:cNvPicPr>
            <a:picLocks noChangeAspect="1"/>
          </p:cNvPicPr>
          <p:nvPr/>
        </p:nvPicPr>
        <p:blipFill>
          <a:blip r:embed="rId2"/>
          <a:stretch>
            <a:fillRect/>
          </a:stretch>
        </p:blipFill>
        <p:spPr>
          <a:xfrm>
            <a:off x="1311007" y="2543083"/>
            <a:ext cx="6411108" cy="4052156"/>
          </a:xfrm>
          <a:prstGeom prst="rect">
            <a:avLst/>
          </a:prstGeom>
        </p:spPr>
      </p:pic>
    </p:spTree>
    <p:extLst>
      <p:ext uri="{BB962C8B-B14F-4D97-AF65-F5344CB8AC3E}">
        <p14:creationId xmlns:p14="http://schemas.microsoft.com/office/powerpoint/2010/main" val="4017467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Vrstva jádra je ale v konci konců potřebná</a:t>
            </a:r>
            <a:endParaRPr lang="pt-PT" dirty="0"/>
          </a:p>
        </p:txBody>
      </p:sp>
      <p:sp>
        <p:nvSpPr>
          <p:cNvPr id="3" name="Content Placeholder 2"/>
          <p:cNvSpPr>
            <a:spLocks noGrp="1"/>
          </p:cNvSpPr>
          <p:nvPr>
            <p:ph idx="1"/>
          </p:nvPr>
        </p:nvSpPr>
        <p:spPr>
          <a:xfrm>
            <a:off x="279401" y="1183341"/>
            <a:ext cx="8520354" cy="1542823"/>
          </a:xfrm>
        </p:spPr>
        <p:txBody>
          <a:bodyPr>
            <a:normAutofit fontScale="77500" lnSpcReduction="20000"/>
          </a:bodyPr>
          <a:lstStyle/>
          <a:p>
            <a:r>
              <a:rPr lang="cs-CZ" dirty="0" smtClean="0"/>
              <a:t>nižším nákladům na počáteční sestavení je obtížné tento návrh </a:t>
            </a:r>
            <a:r>
              <a:rPr lang="cs-CZ" dirty="0" err="1" smtClean="0"/>
              <a:t>škálovat</a:t>
            </a:r>
            <a:r>
              <a:rPr lang="cs-CZ" dirty="0" smtClean="0"/>
              <a:t>.</a:t>
            </a:r>
          </a:p>
          <a:p>
            <a:r>
              <a:rPr lang="cs-CZ" dirty="0" smtClean="0"/>
              <a:t>Kromě toho se požadavky na kabeláž dramaticky zvyšují s každou novou budovou kvůli potřebě plného připojení všech distribučních přepínačů.</a:t>
            </a:r>
          </a:p>
          <a:p>
            <a:r>
              <a:rPr lang="cs-CZ" dirty="0" smtClean="0"/>
              <a:t>Složitost směrování se také zvyšuje s přidáváním nových budov, protože jsou potřeba další směrovací partneři.</a:t>
            </a:r>
            <a:endParaRPr lang="cs-CZ" dirty="0"/>
          </a:p>
        </p:txBody>
      </p:sp>
      <p:pic>
        <p:nvPicPr>
          <p:cNvPr id="4" name="Picture 3"/>
          <p:cNvPicPr>
            <a:picLocks noChangeAspect="1"/>
          </p:cNvPicPr>
          <p:nvPr/>
        </p:nvPicPr>
        <p:blipFill>
          <a:blip r:embed="rId2"/>
          <a:stretch>
            <a:fillRect/>
          </a:stretch>
        </p:blipFill>
        <p:spPr>
          <a:xfrm>
            <a:off x="1828799" y="2726164"/>
            <a:ext cx="5409325" cy="3951727"/>
          </a:xfrm>
          <a:prstGeom prst="rect">
            <a:avLst/>
          </a:prstGeom>
        </p:spPr>
      </p:pic>
    </p:spTree>
    <p:extLst>
      <p:ext uri="{BB962C8B-B14F-4D97-AF65-F5344CB8AC3E}">
        <p14:creationId xmlns:p14="http://schemas.microsoft.com/office/powerpoint/2010/main" val="300346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err="1" smtClean="0">
                <a:solidFill>
                  <a:schemeClr val="bg1"/>
                </a:solidFill>
                <a:latin typeface="+mj-lt"/>
                <a:ea typeface="+mj-ea"/>
                <a:cs typeface="+mj-cs"/>
              </a:rPr>
              <a:t>Typ</a:t>
            </a:r>
            <a:r>
              <a:rPr lang="cs-CZ" sz="3000" kern="0" dirty="0" smtClean="0">
                <a:solidFill>
                  <a:schemeClr val="bg1"/>
                </a:solidFill>
                <a:latin typeface="+mj-lt"/>
                <a:ea typeface="+mj-ea"/>
                <a:cs typeface="+mj-cs"/>
              </a:rPr>
              <a:t>y</a:t>
            </a:r>
            <a:r>
              <a:rPr lang="en-US" sz="3000" kern="0" dirty="0" smtClean="0">
                <a:solidFill>
                  <a:schemeClr val="bg1"/>
                </a:solidFill>
                <a:latin typeface="+mj-lt"/>
                <a:ea typeface="+mj-ea"/>
                <a:cs typeface="+mj-cs"/>
              </a:rPr>
              <a:t> </a:t>
            </a:r>
            <a:r>
              <a:rPr lang="en-US" sz="3000" kern="0" dirty="0" smtClean="0">
                <a:solidFill>
                  <a:schemeClr val="bg1"/>
                </a:solidFill>
                <a:latin typeface="+mj-lt"/>
                <a:ea typeface="+mj-ea"/>
                <a:cs typeface="+mj-cs"/>
              </a:rPr>
              <a:t>Cisco </a:t>
            </a:r>
            <a:r>
              <a:rPr lang="cs-CZ" sz="3000" kern="0" dirty="0" smtClean="0">
                <a:solidFill>
                  <a:schemeClr val="bg1"/>
                </a:solidFill>
                <a:latin typeface="+mj-lt"/>
                <a:ea typeface="+mj-ea"/>
                <a:cs typeface="+mj-cs"/>
              </a:rPr>
              <a:t>přepínačů</a:t>
            </a:r>
            <a:endParaRPr lang="en-US" sz="30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Typ</a:t>
            </a:r>
            <a:r>
              <a:rPr lang="cs-CZ" dirty="0" smtClean="0"/>
              <a:t>y Cisco přepínačů</a:t>
            </a:r>
            <a:endParaRPr lang="pt-PT" dirty="0"/>
          </a:p>
        </p:txBody>
      </p:sp>
      <p:sp>
        <p:nvSpPr>
          <p:cNvPr id="3" name="Content Placeholder 2"/>
          <p:cNvSpPr>
            <a:spLocks noGrp="1"/>
          </p:cNvSpPr>
          <p:nvPr>
            <p:ph idx="1"/>
          </p:nvPr>
        </p:nvSpPr>
        <p:spPr/>
        <p:txBody>
          <a:bodyPr>
            <a:normAutofit/>
          </a:bodyPr>
          <a:lstStyle/>
          <a:p>
            <a:r>
              <a:rPr lang="en-US" dirty="0"/>
              <a:t>Cisco </a:t>
            </a:r>
            <a:r>
              <a:rPr lang="en-US" dirty="0" err="1"/>
              <a:t>navrhuje</a:t>
            </a:r>
            <a:r>
              <a:rPr lang="en-US" dirty="0"/>
              <a:t> </a:t>
            </a:r>
            <a:r>
              <a:rPr lang="en-US" dirty="0" err="1"/>
              <a:t>přepínače</a:t>
            </a:r>
            <a:r>
              <a:rPr lang="en-US" dirty="0"/>
              <a:t> Catalyst pro </a:t>
            </a:r>
            <a:r>
              <a:rPr lang="en-US" dirty="0" err="1"/>
              <a:t>sítě</a:t>
            </a:r>
            <a:r>
              <a:rPr lang="en-US" dirty="0"/>
              <a:t> </a:t>
            </a:r>
            <a:r>
              <a:rPr lang="en-US" dirty="0" err="1"/>
              <a:t>kampusu</a:t>
            </a:r>
            <a:r>
              <a:rPr lang="en-US" dirty="0"/>
              <a:t> a </a:t>
            </a:r>
            <a:r>
              <a:rPr lang="en-US" dirty="0" err="1"/>
              <a:t>přepínače</a:t>
            </a:r>
            <a:r>
              <a:rPr lang="en-US" dirty="0"/>
              <a:t> Nexus pro </a:t>
            </a:r>
            <a:r>
              <a:rPr lang="en-US" dirty="0" err="1"/>
              <a:t>datová</a:t>
            </a:r>
            <a:r>
              <a:rPr lang="en-US" dirty="0"/>
              <a:t> </a:t>
            </a:r>
            <a:r>
              <a:rPr lang="en-US" dirty="0" err="1"/>
              <a:t>centra</a:t>
            </a:r>
            <a:r>
              <a:rPr lang="en-US" dirty="0"/>
              <a:t>. </a:t>
            </a:r>
            <a:r>
              <a:rPr lang="en-US" dirty="0" err="1"/>
              <a:t>Kontext</a:t>
            </a:r>
            <a:r>
              <a:rPr lang="en-US" dirty="0"/>
              <a:t> CCNP se </a:t>
            </a:r>
            <a:r>
              <a:rPr lang="en-US" dirty="0" err="1"/>
              <a:t>zaměří</a:t>
            </a:r>
            <a:r>
              <a:rPr lang="en-US" dirty="0"/>
              <a:t> </a:t>
            </a:r>
            <a:r>
              <a:rPr lang="en-US" dirty="0" err="1"/>
              <a:t>především</a:t>
            </a:r>
            <a:r>
              <a:rPr lang="en-US" dirty="0"/>
              <a:t> </a:t>
            </a:r>
            <a:r>
              <a:rPr lang="en-US" dirty="0" err="1"/>
              <a:t>na</a:t>
            </a:r>
            <a:r>
              <a:rPr lang="en-US" dirty="0"/>
              <a:t> </a:t>
            </a:r>
            <a:r>
              <a:rPr lang="en-US" dirty="0" err="1"/>
              <a:t>přepínače</a:t>
            </a:r>
            <a:r>
              <a:rPr lang="en-US" dirty="0"/>
              <a:t> Catalyst.</a:t>
            </a:r>
            <a:endParaRPr lang="pt-PT" dirty="0"/>
          </a:p>
        </p:txBody>
      </p:sp>
      <p:pic>
        <p:nvPicPr>
          <p:cNvPr id="4" name="Picture 3"/>
          <p:cNvPicPr>
            <a:picLocks noChangeAspect="1"/>
          </p:cNvPicPr>
          <p:nvPr/>
        </p:nvPicPr>
        <p:blipFill>
          <a:blip r:embed="rId2"/>
          <a:stretch>
            <a:fillRect/>
          </a:stretch>
        </p:blipFill>
        <p:spPr>
          <a:xfrm>
            <a:off x="557308" y="2389015"/>
            <a:ext cx="7964539" cy="3837589"/>
          </a:xfrm>
          <a:prstGeom prst="rect">
            <a:avLst/>
          </a:prstGeom>
        </p:spPr>
      </p:pic>
    </p:spTree>
    <p:extLst>
      <p:ext uri="{BB962C8B-B14F-4D97-AF65-F5344CB8AC3E}">
        <p14:creationId xmlns:p14="http://schemas.microsoft.com/office/powerpoint/2010/main" val="248798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Porovnání</a:t>
            </a:r>
            <a:r>
              <a:rPr lang="en-US" dirty="0" smtClean="0"/>
              <a:t> L2 a </a:t>
            </a:r>
            <a:r>
              <a:rPr lang="en-US" dirty="0"/>
              <a:t>Multilayer </a:t>
            </a:r>
            <a:r>
              <a:rPr lang="cs-CZ" dirty="0" smtClean="0"/>
              <a:t>přepínačů</a:t>
            </a:r>
            <a:endParaRPr lang="pt-PT" dirty="0"/>
          </a:p>
        </p:txBody>
      </p:sp>
      <p:sp>
        <p:nvSpPr>
          <p:cNvPr id="3" name="Content Placeholder 2"/>
          <p:cNvSpPr>
            <a:spLocks noGrp="1"/>
          </p:cNvSpPr>
          <p:nvPr>
            <p:ph idx="1"/>
          </p:nvPr>
        </p:nvSpPr>
        <p:spPr/>
        <p:txBody>
          <a:bodyPr>
            <a:normAutofit fontScale="85000" lnSpcReduction="20000"/>
          </a:bodyPr>
          <a:lstStyle/>
          <a:p>
            <a:pPr>
              <a:spcBef>
                <a:spcPts val="1200"/>
              </a:spcBef>
            </a:pPr>
            <a:r>
              <a:rPr lang="cs-CZ" dirty="0" smtClean="0"/>
              <a:t>Přepínače L2 rozhodují o předávání rámců na základě cílových MAC adres nalezených v rámci.</a:t>
            </a:r>
          </a:p>
          <a:p>
            <a:pPr>
              <a:spcBef>
                <a:spcPts val="1200"/>
              </a:spcBef>
            </a:pPr>
            <a:r>
              <a:rPr lang="cs-CZ" dirty="0" smtClean="0"/>
              <a:t>Když přepínač přijímá v </a:t>
            </a:r>
            <a:r>
              <a:rPr lang="cs-CZ" dirty="0"/>
              <a:t>režimu </a:t>
            </a:r>
            <a:r>
              <a:rPr lang="cs-CZ" b="1" dirty="0" err="1" smtClean="0">
                <a:solidFill>
                  <a:srgbClr val="FF0000"/>
                </a:solidFill>
              </a:rPr>
              <a:t>store</a:t>
            </a:r>
            <a:r>
              <a:rPr lang="cs-CZ" b="1" dirty="0" smtClean="0">
                <a:solidFill>
                  <a:srgbClr val="FF0000"/>
                </a:solidFill>
              </a:rPr>
              <a:t>-and-forward</a:t>
            </a:r>
            <a:r>
              <a:rPr lang="cs-CZ" dirty="0" smtClean="0"/>
              <a:t>, rámec je kontrolován na chyby a jsou regenerovány a vysílány rámce </a:t>
            </a:r>
            <a:r>
              <a:rPr lang="cs-CZ" dirty="0"/>
              <a:t>s </a:t>
            </a:r>
            <a:r>
              <a:rPr lang="cs-CZ" dirty="0" smtClean="0"/>
              <a:t>po kontrole CRC.</a:t>
            </a:r>
          </a:p>
          <a:p>
            <a:pPr>
              <a:spcBef>
                <a:spcPts val="1200"/>
              </a:spcBef>
            </a:pPr>
            <a:r>
              <a:rPr lang="cs-CZ" dirty="0" smtClean="0"/>
              <a:t>Některé modely přepínačů, většinou přepínače Nexus, se rozhodnou přepínat rámce založené pouze na čtení informací vrstvy 2 a obcházení kontroly CRC.</a:t>
            </a:r>
          </a:p>
          <a:p>
            <a:pPr>
              <a:spcBef>
                <a:spcPts val="1200"/>
              </a:spcBef>
            </a:pPr>
            <a:r>
              <a:rPr lang="cs-CZ" dirty="0"/>
              <a:t>P</a:t>
            </a:r>
            <a:r>
              <a:rPr lang="cs-CZ" dirty="0" smtClean="0"/>
              <a:t>růtok rámců, označovaný </a:t>
            </a:r>
            <a:r>
              <a:rPr lang="cs-CZ" dirty="0"/>
              <a:t>jako </a:t>
            </a:r>
            <a:r>
              <a:rPr lang="cs-CZ" b="1" dirty="0" err="1">
                <a:solidFill>
                  <a:srgbClr val="FF0000"/>
                </a:solidFill>
              </a:rPr>
              <a:t>cut-through</a:t>
            </a:r>
            <a:r>
              <a:rPr lang="cs-CZ" b="1" dirty="0">
                <a:solidFill>
                  <a:srgbClr val="FF0000"/>
                </a:solidFill>
              </a:rPr>
              <a:t> </a:t>
            </a:r>
            <a:r>
              <a:rPr lang="cs-CZ" b="1" dirty="0" err="1">
                <a:solidFill>
                  <a:srgbClr val="FF0000"/>
                </a:solidFill>
              </a:rPr>
              <a:t>switching</a:t>
            </a:r>
            <a:r>
              <a:rPr lang="cs-CZ" dirty="0"/>
              <a:t>, </a:t>
            </a:r>
            <a:r>
              <a:rPr lang="cs-CZ" dirty="0" smtClean="0"/>
              <a:t>snižuje latenci přenosu rámce, protože celý rámec není přenesen před přenosem na jiný port.</a:t>
            </a:r>
          </a:p>
          <a:p>
            <a:pPr>
              <a:spcBef>
                <a:spcPts val="1200"/>
              </a:spcBef>
            </a:pPr>
            <a:r>
              <a:rPr lang="cs-CZ" dirty="0" smtClean="0"/>
              <a:t>Nižší latence přepínání je výhodná pro aplikace s nízkou latencí, jako jsou programy s algoritmy použité v datovém centru. Předpokládá se, že karta síťového rozhraní koncového zařízení (NIC) nebo protokol vyšší úrovně nakonec zahodí špatný rámec.</a:t>
            </a:r>
          </a:p>
          <a:p>
            <a:pPr>
              <a:spcBef>
                <a:spcPts val="1200"/>
              </a:spcBef>
            </a:pPr>
            <a:r>
              <a:rPr lang="cs-CZ" dirty="0" smtClean="0"/>
              <a:t>Většina přepínačů </a:t>
            </a:r>
            <a:r>
              <a:rPr lang="cs-CZ" dirty="0" err="1" smtClean="0"/>
              <a:t>Catalyst</a:t>
            </a:r>
            <a:r>
              <a:rPr lang="cs-CZ" dirty="0" smtClean="0"/>
              <a:t> </a:t>
            </a:r>
            <a:r>
              <a:rPr lang="cs-CZ" dirty="0"/>
              <a:t>je </a:t>
            </a:r>
            <a:r>
              <a:rPr lang="cs-CZ" dirty="0" err="1" smtClean="0"/>
              <a:t>store</a:t>
            </a:r>
            <a:r>
              <a:rPr lang="cs-CZ" dirty="0" smtClean="0"/>
              <a:t>-and-forward</a:t>
            </a:r>
            <a:r>
              <a:rPr lang="cs-CZ" dirty="0"/>
              <a:t>.</a:t>
            </a:r>
            <a:endParaRPr lang="cs-CZ" dirty="0"/>
          </a:p>
        </p:txBody>
      </p:sp>
    </p:spTree>
    <p:extLst>
      <p:ext uri="{BB962C8B-B14F-4D97-AF65-F5344CB8AC3E}">
        <p14:creationId xmlns:p14="http://schemas.microsoft.com/office/powerpoint/2010/main" val="3602277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Forwarding</a:t>
            </a:r>
            <a:r>
              <a:rPr lang="cs-CZ" dirty="0" smtClean="0"/>
              <a:t> </a:t>
            </a:r>
            <a:r>
              <a:rPr lang="pt-PT" dirty="0" smtClean="0"/>
              <a:t>MAC </a:t>
            </a:r>
            <a:r>
              <a:rPr lang="pt-PT" dirty="0"/>
              <a:t>Address</a:t>
            </a:r>
            <a:endParaRPr lang="pt-PT" dirty="0"/>
          </a:p>
        </p:txBody>
      </p:sp>
      <p:sp>
        <p:nvSpPr>
          <p:cNvPr id="3" name="Content Placeholder 2"/>
          <p:cNvSpPr>
            <a:spLocks noGrp="1"/>
          </p:cNvSpPr>
          <p:nvPr>
            <p:ph idx="1"/>
          </p:nvPr>
        </p:nvSpPr>
        <p:spPr>
          <a:xfrm>
            <a:off x="279401" y="4417763"/>
            <a:ext cx="8520354" cy="1896976"/>
          </a:xfrm>
        </p:spPr>
        <p:txBody>
          <a:bodyPr>
            <a:normAutofit/>
          </a:bodyPr>
          <a:lstStyle/>
          <a:p>
            <a:r>
              <a:rPr lang="cs-CZ" dirty="0" smtClean="0"/>
              <a:t>Kam má být rámec poslán?</a:t>
            </a:r>
          </a:p>
          <a:p>
            <a:r>
              <a:rPr lang="cs-CZ" dirty="0" smtClean="0"/>
              <a:t>Existují omezení, která brání předání rámce?</a:t>
            </a:r>
          </a:p>
          <a:p>
            <a:r>
              <a:rPr lang="cs-CZ" dirty="0" smtClean="0"/>
              <a:t>Existuje nějaké pravidla </a:t>
            </a:r>
            <a:r>
              <a:rPr lang="cs-CZ" dirty="0" err="1" smtClean="0"/>
              <a:t>prioritizace</a:t>
            </a:r>
            <a:r>
              <a:rPr lang="cs-CZ" dirty="0" smtClean="0"/>
              <a:t> či značkování (</a:t>
            </a:r>
            <a:r>
              <a:rPr lang="cs-CZ" dirty="0" err="1" smtClean="0"/>
              <a:t>marking</a:t>
            </a:r>
            <a:r>
              <a:rPr lang="cs-CZ" dirty="0" smtClean="0"/>
              <a:t>), které je třeba aplikovat na rámec?</a:t>
            </a:r>
            <a:endParaRPr lang="cs-CZ" dirty="0"/>
          </a:p>
        </p:txBody>
      </p:sp>
      <p:pic>
        <p:nvPicPr>
          <p:cNvPr id="4" name="Picture 3"/>
          <p:cNvPicPr>
            <a:picLocks noChangeAspect="1"/>
          </p:cNvPicPr>
          <p:nvPr/>
        </p:nvPicPr>
        <p:blipFill>
          <a:blip r:embed="rId2"/>
          <a:stretch>
            <a:fillRect/>
          </a:stretch>
        </p:blipFill>
        <p:spPr>
          <a:xfrm>
            <a:off x="1288857" y="1008884"/>
            <a:ext cx="6501442" cy="3408879"/>
          </a:xfrm>
          <a:prstGeom prst="rect">
            <a:avLst/>
          </a:prstGeom>
        </p:spPr>
      </p:pic>
    </p:spTree>
    <p:extLst>
      <p:ext uri="{BB962C8B-B14F-4D97-AF65-F5344CB8AC3E}">
        <p14:creationId xmlns:p14="http://schemas.microsoft.com/office/powerpoint/2010/main" val="400906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přepínače </a:t>
            </a:r>
            <a:r>
              <a:rPr lang="pt-PT" dirty="0" smtClean="0"/>
              <a:t>L2</a:t>
            </a:r>
            <a:r>
              <a:rPr lang="cs-CZ" dirty="0" smtClean="0"/>
              <a:t> vrstvy</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Layer </a:t>
            </a:r>
            <a:r>
              <a:rPr lang="en-US" b="1" dirty="0"/>
              <a:t>2 forwarding </a:t>
            </a:r>
            <a:r>
              <a:rPr lang="en-US" b="1" dirty="0" smtClean="0"/>
              <a:t>table</a:t>
            </a:r>
          </a:p>
          <a:p>
            <a:pPr lvl="1"/>
            <a:r>
              <a:rPr lang="cs-CZ" dirty="0" smtClean="0"/>
              <a:t>Předávací tabulka vrstvy 2, také nazývaná MAC tabulka, obsahuje informace o tom, kam předat rámec. Konkrétně obsahuje MAC adresy a cílové porty. Přepínače odkazují na cílovou adresu MAC příchozího rámce v tabulce MAC a předávají snímky cílovým portům uvedeným v tabulce. Pokud MAC adresa není nalezena, je rámec zaplaven všemi porty ve stejné VLAN.</a:t>
            </a:r>
          </a:p>
          <a:p>
            <a:pPr lvl="1"/>
            <a:endParaRPr lang="cs-CZ" b="1" dirty="0" smtClean="0"/>
          </a:p>
          <a:p>
            <a:r>
              <a:rPr lang="cs-CZ" b="1" dirty="0" err="1" smtClean="0"/>
              <a:t>ACLs</a:t>
            </a:r>
            <a:endParaRPr lang="cs-CZ" b="1" dirty="0" smtClean="0"/>
          </a:p>
          <a:p>
            <a:pPr lvl="1"/>
            <a:r>
              <a:rPr lang="cs-CZ" dirty="0" smtClean="0"/>
              <a:t>Seznamy řízení přístupu (ACL) se nevztahují pouze na směrovače. Přepínače mohou také použít seznamy ACL založené na MAC a IP adresách. Obecně pouze přepínače vyšší třídy podporují ACL založené na MAC i IP adresách, zatímco přepínače </a:t>
            </a:r>
            <a:r>
              <a:rPr lang="cs-CZ" dirty="0" err="1" smtClean="0"/>
              <a:t>Layer</a:t>
            </a:r>
            <a:r>
              <a:rPr lang="cs-CZ" dirty="0" smtClean="0"/>
              <a:t> 2 podporují ACL založené pouze na MAC adrese.</a:t>
            </a:r>
          </a:p>
          <a:p>
            <a:r>
              <a:rPr lang="cs-CZ" b="1" dirty="0" err="1" smtClean="0"/>
              <a:t>QoS</a:t>
            </a:r>
            <a:endParaRPr lang="cs-CZ" b="1" dirty="0" smtClean="0"/>
          </a:p>
          <a:p>
            <a:pPr lvl="1"/>
            <a:r>
              <a:rPr lang="cs-CZ" dirty="0" smtClean="0"/>
              <a:t>Příchozí rámce lze klasifikovat podle parametrů </a:t>
            </a:r>
            <a:r>
              <a:rPr lang="cs-CZ" dirty="0" err="1" smtClean="0"/>
              <a:t>QoS</a:t>
            </a:r>
            <a:r>
              <a:rPr lang="cs-CZ" dirty="0" smtClean="0"/>
              <a:t>. Provoz pak lze označit, stanovit prioritu nebo omezit rychlost.</a:t>
            </a:r>
            <a:endParaRPr lang="cs-CZ" dirty="0"/>
          </a:p>
        </p:txBody>
      </p:sp>
    </p:spTree>
    <p:extLst>
      <p:ext uri="{BB962C8B-B14F-4D97-AF65-F5344CB8AC3E}">
        <p14:creationId xmlns:p14="http://schemas.microsoft.com/office/powerpoint/2010/main" val="408353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Struktura sítě kampusu</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Operace přepínače </a:t>
            </a:r>
            <a:r>
              <a:rPr lang="pt-PT" dirty="0"/>
              <a:t>L2</a:t>
            </a:r>
            <a:r>
              <a:rPr lang="cs-CZ" dirty="0"/>
              <a:t> vrstvy</a:t>
            </a:r>
            <a:endParaRPr lang="pt-PT" dirty="0"/>
          </a:p>
        </p:txBody>
      </p:sp>
      <p:sp>
        <p:nvSpPr>
          <p:cNvPr id="3" name="Content Placeholder 2"/>
          <p:cNvSpPr>
            <a:spLocks noGrp="1"/>
          </p:cNvSpPr>
          <p:nvPr>
            <p:ph idx="1"/>
          </p:nvPr>
        </p:nvSpPr>
        <p:spPr>
          <a:xfrm>
            <a:off x="279401" y="914399"/>
            <a:ext cx="8520354" cy="2203373"/>
          </a:xfrm>
        </p:spPr>
        <p:txBody>
          <a:bodyPr>
            <a:normAutofit fontScale="70000" lnSpcReduction="20000"/>
          </a:bodyPr>
          <a:lstStyle/>
          <a:p>
            <a:r>
              <a:rPr lang="cs-CZ" dirty="0" smtClean="0"/>
              <a:t>CAM a TCAM jsou extrémně rychlé přístupy a umožňují výkon přepínání linky. CAM podporuje pouze dva výsledky: 0 nebo 1.</a:t>
            </a:r>
          </a:p>
          <a:p>
            <a:r>
              <a:rPr lang="cs-CZ" dirty="0" smtClean="0"/>
              <a:t>Proto je CAM užitečný pro předávací tabulky vrstvy L2.</a:t>
            </a:r>
          </a:p>
          <a:p>
            <a:r>
              <a:rPr lang="cs-CZ" dirty="0" smtClean="0"/>
              <a:t>TCAM poskytuje tři výsledky: 0, 1 a je to jedno. TCAM je nejužitečnější pro vytváření tabulek pro vyhledávání na nejdelších shodách, jako jsou směrovací tabulky IP uspořádané podle předpon IP.</a:t>
            </a:r>
          </a:p>
          <a:p>
            <a:r>
              <a:rPr lang="cs-CZ" dirty="0" smtClean="0"/>
              <a:t>Tabulka TCAM ukládá ACL, </a:t>
            </a:r>
            <a:r>
              <a:rPr lang="cs-CZ" dirty="0" err="1" smtClean="0"/>
              <a:t>QoS</a:t>
            </a:r>
            <a:r>
              <a:rPr lang="cs-CZ" dirty="0" smtClean="0"/>
              <a:t> a další informace obecně spojené se zpracováním v horní vrstvě. V důsledku používání TCAM nemá použití ACL žádný vliv na výkon přepínače.</a:t>
            </a:r>
            <a:endParaRPr lang="cs-CZ" dirty="0"/>
          </a:p>
        </p:txBody>
      </p:sp>
      <p:pic>
        <p:nvPicPr>
          <p:cNvPr id="4" name="Picture 3"/>
          <p:cNvPicPr>
            <a:picLocks noChangeAspect="1"/>
          </p:cNvPicPr>
          <p:nvPr/>
        </p:nvPicPr>
        <p:blipFill>
          <a:blip r:embed="rId2"/>
          <a:stretch>
            <a:fillRect/>
          </a:stretch>
        </p:blipFill>
        <p:spPr>
          <a:xfrm>
            <a:off x="2552853" y="3112476"/>
            <a:ext cx="6239453" cy="3745523"/>
          </a:xfrm>
          <a:prstGeom prst="rect">
            <a:avLst/>
          </a:prstGeom>
        </p:spPr>
      </p:pic>
    </p:spTree>
    <p:extLst>
      <p:ext uri="{BB962C8B-B14F-4D97-AF65-F5344CB8AC3E}">
        <p14:creationId xmlns:p14="http://schemas.microsoft.com/office/powerpoint/2010/main" val="89638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Operace přepínače </a:t>
            </a:r>
            <a:r>
              <a:rPr lang="pt-PT" dirty="0" smtClean="0"/>
              <a:t>L</a:t>
            </a:r>
            <a:r>
              <a:rPr lang="cs-CZ" dirty="0" smtClean="0"/>
              <a:t>3 vrstvy </a:t>
            </a:r>
            <a:r>
              <a:rPr lang="en-US" dirty="0" smtClean="0"/>
              <a:t>(Multilayer)</a:t>
            </a:r>
            <a:endParaRPr lang="pt-PT" dirty="0"/>
          </a:p>
        </p:txBody>
      </p:sp>
      <p:sp>
        <p:nvSpPr>
          <p:cNvPr id="3" name="Content Placeholder 2"/>
          <p:cNvSpPr>
            <a:spLocks noGrp="1"/>
          </p:cNvSpPr>
          <p:nvPr>
            <p:ph idx="1"/>
          </p:nvPr>
        </p:nvSpPr>
        <p:spPr/>
        <p:txBody>
          <a:bodyPr/>
          <a:lstStyle/>
          <a:p>
            <a:r>
              <a:rPr lang="cs-CZ" dirty="0" smtClean="0"/>
              <a:t>Vícevrstvé přepínače nejen provádějí přepínání vrstvy 2, ale také </a:t>
            </a:r>
            <a:r>
              <a:rPr lang="cs-CZ" dirty="0" err="1" smtClean="0"/>
              <a:t>dopředné</a:t>
            </a:r>
            <a:r>
              <a:rPr lang="cs-CZ" dirty="0" smtClean="0"/>
              <a:t> rámce založené na informacích vrstvy 3 a 4.</a:t>
            </a:r>
          </a:p>
          <a:p>
            <a:r>
              <a:rPr lang="cs-CZ" dirty="0" smtClean="0"/>
              <a:t>Vícevrstvé přepínače nejen kombinují funkce přepínače a </a:t>
            </a:r>
            <a:r>
              <a:rPr lang="cs-CZ" dirty="0" err="1" smtClean="0"/>
              <a:t>routeru</a:t>
            </a:r>
            <a:r>
              <a:rPr lang="cs-CZ" dirty="0" smtClean="0"/>
              <a:t>, ale také přidávají komponentu vyrovnávací paměti toku (</a:t>
            </a:r>
            <a:r>
              <a:rPr lang="cs-CZ" dirty="0" err="1" smtClean="0"/>
              <a:t>flow</a:t>
            </a:r>
            <a:r>
              <a:rPr lang="cs-CZ" dirty="0" smtClean="0"/>
              <a:t> </a:t>
            </a:r>
            <a:r>
              <a:rPr lang="cs-CZ" dirty="0" err="1" smtClean="0"/>
              <a:t>cache</a:t>
            </a:r>
            <a:r>
              <a:rPr lang="cs-CZ" dirty="0" smtClean="0"/>
              <a:t>).</a:t>
            </a:r>
            <a:endParaRPr lang="cs-CZ" dirty="0"/>
          </a:p>
        </p:txBody>
      </p:sp>
      <p:pic>
        <p:nvPicPr>
          <p:cNvPr id="4" name="Picture 3"/>
          <p:cNvPicPr>
            <a:picLocks noChangeAspect="1"/>
          </p:cNvPicPr>
          <p:nvPr/>
        </p:nvPicPr>
        <p:blipFill>
          <a:blip r:embed="rId2"/>
          <a:stretch>
            <a:fillRect/>
          </a:stretch>
        </p:blipFill>
        <p:spPr>
          <a:xfrm>
            <a:off x="3191925" y="2845806"/>
            <a:ext cx="5043231" cy="3862475"/>
          </a:xfrm>
          <a:prstGeom prst="rect">
            <a:avLst/>
          </a:prstGeom>
        </p:spPr>
      </p:pic>
    </p:spTree>
    <p:extLst>
      <p:ext uri="{BB962C8B-B14F-4D97-AF65-F5344CB8AC3E}">
        <p14:creationId xmlns:p14="http://schemas.microsoft.com/office/powerpoint/2010/main" val="4163841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Příkazy pro nahlížení a editaci </a:t>
            </a:r>
            <a:r>
              <a:rPr lang="en-US" dirty="0"/>
              <a:t>MAC </a:t>
            </a:r>
            <a:r>
              <a:rPr lang="cs-CZ" dirty="0"/>
              <a:t>a</a:t>
            </a:r>
            <a:r>
              <a:rPr lang="cs-CZ" dirty="0" smtClean="0"/>
              <a:t>dresních tabulek přepínačů </a:t>
            </a:r>
            <a:r>
              <a:rPr lang="en-US" dirty="0" err="1" smtClean="0"/>
              <a:t>Catalys</a:t>
            </a:r>
            <a:r>
              <a:rPr lang="cs-CZ" dirty="0" smtClean="0"/>
              <a:t>t</a:t>
            </a:r>
            <a:endParaRPr lang="pt-PT" dirty="0"/>
          </a:p>
        </p:txBody>
      </p:sp>
      <p:pic>
        <p:nvPicPr>
          <p:cNvPr id="4" name="Picture 3"/>
          <p:cNvPicPr>
            <a:picLocks noChangeAspect="1"/>
          </p:cNvPicPr>
          <p:nvPr/>
        </p:nvPicPr>
        <p:blipFill>
          <a:blip r:embed="rId2"/>
          <a:stretch>
            <a:fillRect/>
          </a:stretch>
        </p:blipFill>
        <p:spPr>
          <a:xfrm>
            <a:off x="1144526" y="1552158"/>
            <a:ext cx="6790103" cy="4973597"/>
          </a:xfrm>
          <a:prstGeom prst="rect">
            <a:avLst/>
          </a:prstGeom>
        </p:spPr>
      </p:pic>
    </p:spTree>
    <p:extLst>
      <p:ext uri="{BB962C8B-B14F-4D97-AF65-F5344CB8AC3E}">
        <p14:creationId xmlns:p14="http://schemas.microsoft.com/office/powerpoint/2010/main" val="185368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Distributed</a:t>
            </a:r>
            <a:r>
              <a:rPr lang="pt-PT" dirty="0"/>
              <a:t> Hardware </a:t>
            </a:r>
            <a:r>
              <a:rPr lang="pt-PT" dirty="0" err="1"/>
              <a:t>Forwarding</a:t>
            </a:r>
            <a:endParaRPr lang="pt-PT" dirty="0"/>
          </a:p>
        </p:txBody>
      </p:sp>
      <p:sp>
        <p:nvSpPr>
          <p:cNvPr id="3" name="Content Placeholder 2"/>
          <p:cNvSpPr>
            <a:spLocks noGrp="1"/>
          </p:cNvSpPr>
          <p:nvPr>
            <p:ph idx="1"/>
          </p:nvPr>
        </p:nvSpPr>
        <p:spPr/>
        <p:txBody>
          <a:bodyPr/>
          <a:lstStyle/>
          <a:p>
            <a:r>
              <a:rPr lang="cs-CZ" dirty="0" smtClean="0"/>
              <a:t>Úrovně operací</a:t>
            </a:r>
            <a:r>
              <a:rPr lang="en-US" dirty="0" smtClean="0"/>
              <a:t>:</a:t>
            </a:r>
            <a:endParaRPr lang="en-US" dirty="0"/>
          </a:p>
          <a:p>
            <a:pPr lvl="1"/>
            <a:r>
              <a:rPr lang="pt-PT" dirty="0" smtClean="0"/>
              <a:t>Management </a:t>
            </a:r>
            <a:r>
              <a:rPr lang="pt-PT" dirty="0"/>
              <a:t>plane</a:t>
            </a:r>
          </a:p>
          <a:p>
            <a:pPr lvl="1"/>
            <a:r>
              <a:rPr lang="pt-PT" dirty="0" err="1" smtClean="0"/>
              <a:t>Control</a:t>
            </a:r>
            <a:r>
              <a:rPr lang="pt-PT" dirty="0" smtClean="0"/>
              <a:t> </a:t>
            </a:r>
            <a:r>
              <a:rPr lang="pt-PT" dirty="0"/>
              <a:t>plane</a:t>
            </a:r>
          </a:p>
          <a:p>
            <a:pPr lvl="1"/>
            <a:r>
              <a:rPr lang="pt-PT" dirty="0" err="1" smtClean="0"/>
              <a:t>Forwarding</a:t>
            </a:r>
            <a:r>
              <a:rPr lang="pt-PT" dirty="0" smtClean="0"/>
              <a:t> </a:t>
            </a:r>
            <a:r>
              <a:rPr lang="pt-PT" dirty="0"/>
              <a:t>plane</a:t>
            </a:r>
          </a:p>
        </p:txBody>
      </p:sp>
      <p:pic>
        <p:nvPicPr>
          <p:cNvPr id="4" name="Picture 3"/>
          <p:cNvPicPr>
            <a:picLocks noChangeAspect="1"/>
          </p:cNvPicPr>
          <p:nvPr/>
        </p:nvPicPr>
        <p:blipFill>
          <a:blip r:embed="rId2"/>
          <a:stretch>
            <a:fillRect/>
          </a:stretch>
        </p:blipFill>
        <p:spPr>
          <a:xfrm>
            <a:off x="921923" y="3405665"/>
            <a:ext cx="7235310" cy="2245987"/>
          </a:xfrm>
          <a:prstGeom prst="rect">
            <a:avLst/>
          </a:prstGeom>
        </p:spPr>
      </p:pic>
    </p:spTree>
    <p:extLst>
      <p:ext uri="{BB962C8B-B14F-4D97-AF65-F5344CB8AC3E}">
        <p14:creationId xmlns:p14="http://schemas.microsoft.com/office/powerpoint/2010/main" val="254007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Distributed</a:t>
            </a:r>
            <a:r>
              <a:rPr lang="pt-PT" dirty="0"/>
              <a:t> Hardware </a:t>
            </a:r>
            <a:r>
              <a:rPr lang="pt-PT" dirty="0" err="1"/>
              <a:t>Forwarding</a:t>
            </a:r>
            <a:endParaRPr lang="pt-PT" dirty="0"/>
          </a:p>
        </p:txBody>
      </p:sp>
      <p:sp>
        <p:nvSpPr>
          <p:cNvPr id="3" name="Content Placeholder 2"/>
          <p:cNvSpPr>
            <a:spLocks noGrp="1"/>
          </p:cNvSpPr>
          <p:nvPr>
            <p:ph idx="1"/>
          </p:nvPr>
        </p:nvSpPr>
        <p:spPr>
          <a:xfrm>
            <a:off x="279401" y="1183340"/>
            <a:ext cx="8520354" cy="5384514"/>
          </a:xfrm>
        </p:spPr>
        <p:txBody>
          <a:bodyPr>
            <a:normAutofit fontScale="85000" lnSpcReduction="20000"/>
          </a:bodyPr>
          <a:lstStyle/>
          <a:p>
            <a:pPr>
              <a:spcBef>
                <a:spcPts val="600"/>
              </a:spcBef>
            </a:pPr>
            <a:r>
              <a:rPr lang="cs-CZ" b="1" dirty="0" smtClean="0"/>
              <a:t>Management plane </a:t>
            </a:r>
            <a:r>
              <a:rPr lang="cs-CZ" dirty="0" smtClean="0"/>
              <a:t>je zodpovědná za správu sítě, jako je SSH přístup a SNMP, a může pracovat přes </a:t>
            </a:r>
            <a:r>
              <a:rPr lang="cs-CZ" dirty="0" err="1" smtClean="0"/>
              <a:t>out</a:t>
            </a:r>
            <a:r>
              <a:rPr lang="cs-CZ" dirty="0" smtClean="0"/>
              <a:t>-</a:t>
            </a:r>
            <a:r>
              <a:rPr lang="cs-CZ" dirty="0" err="1" smtClean="0"/>
              <a:t>of</a:t>
            </a:r>
            <a:r>
              <a:rPr lang="cs-CZ" dirty="0" smtClean="0"/>
              <a:t>-band port.</a:t>
            </a:r>
          </a:p>
          <a:p>
            <a:pPr>
              <a:spcBef>
                <a:spcPts val="600"/>
              </a:spcBef>
            </a:pPr>
            <a:r>
              <a:rPr lang="cs-CZ" b="1" dirty="0" err="1" smtClean="0"/>
              <a:t>Control</a:t>
            </a:r>
            <a:r>
              <a:rPr lang="cs-CZ" b="1" dirty="0" smtClean="0"/>
              <a:t> plane </a:t>
            </a:r>
            <a:r>
              <a:rPr lang="cs-CZ" dirty="0" smtClean="0"/>
              <a:t>je zodpovědná za protokoly a rozhodnutí o směrování a </a:t>
            </a:r>
            <a:r>
              <a:rPr lang="cs-CZ" b="1" dirty="0" err="1"/>
              <a:t>forwarding</a:t>
            </a:r>
            <a:r>
              <a:rPr lang="cs-CZ" b="1" dirty="0"/>
              <a:t> plane </a:t>
            </a:r>
            <a:r>
              <a:rPr lang="cs-CZ" dirty="0" smtClean="0"/>
              <a:t>je zodpovědná za skutečné směrování (nebo přepínání) většiny paketů.</a:t>
            </a:r>
          </a:p>
          <a:p>
            <a:pPr>
              <a:spcBef>
                <a:spcPts val="600"/>
              </a:spcBef>
            </a:pPr>
            <a:r>
              <a:rPr lang="cs-CZ" dirty="0" smtClean="0"/>
              <a:t>Vícevrstvé přepínače musí dosahovat vysokého výkonu při rychlosti linky na velkém počtu portů. Za tímto účelem vícevrstvé přepínače používají </a:t>
            </a:r>
            <a:r>
              <a:rPr lang="cs-CZ" b="1" dirty="0" smtClean="0"/>
              <a:t>nezávislé </a:t>
            </a:r>
            <a:r>
              <a:rPr lang="cs-CZ" b="1" dirty="0" err="1" smtClean="0"/>
              <a:t>control</a:t>
            </a:r>
            <a:r>
              <a:rPr lang="cs-CZ" b="1" dirty="0" smtClean="0"/>
              <a:t> and </a:t>
            </a:r>
            <a:r>
              <a:rPr lang="cs-CZ" b="1" dirty="0" err="1" smtClean="0"/>
              <a:t>forwarding</a:t>
            </a:r>
            <a:r>
              <a:rPr lang="cs-CZ" b="1" dirty="0" smtClean="0"/>
              <a:t> </a:t>
            </a:r>
            <a:r>
              <a:rPr lang="cs-CZ" b="1" dirty="0" err="1" smtClean="0"/>
              <a:t>p</a:t>
            </a:r>
            <a:r>
              <a:rPr lang="cs-CZ" dirty="0" err="1" smtClean="0"/>
              <a:t>lanes</a:t>
            </a:r>
            <a:r>
              <a:rPr lang="cs-CZ" dirty="0" smtClean="0"/>
              <a:t>.</a:t>
            </a:r>
          </a:p>
          <a:p>
            <a:pPr>
              <a:spcBef>
                <a:spcPts val="600"/>
              </a:spcBef>
            </a:pPr>
            <a:r>
              <a:rPr lang="cs-CZ" dirty="0" err="1" smtClean="0"/>
              <a:t>Multilayer</a:t>
            </a:r>
            <a:r>
              <a:rPr lang="cs-CZ" dirty="0" smtClean="0"/>
              <a:t> přepínače mohou také využívat více </a:t>
            </a:r>
            <a:r>
              <a:rPr lang="cs-CZ" dirty="0" err="1" smtClean="0"/>
              <a:t>forwarding</a:t>
            </a:r>
            <a:r>
              <a:rPr lang="cs-CZ" dirty="0" smtClean="0"/>
              <a:t> </a:t>
            </a:r>
            <a:r>
              <a:rPr lang="cs-CZ" dirty="0" err="1" smtClean="0"/>
              <a:t>planes</a:t>
            </a:r>
            <a:r>
              <a:rPr lang="cs-CZ" dirty="0" smtClean="0"/>
              <a:t>. Například, </a:t>
            </a:r>
            <a:r>
              <a:rPr lang="cs-CZ" dirty="0" err="1" smtClean="0"/>
              <a:t>Catalyst</a:t>
            </a:r>
            <a:r>
              <a:rPr lang="cs-CZ" dirty="0" smtClean="0"/>
              <a:t> 6800 používá </a:t>
            </a:r>
            <a:r>
              <a:rPr lang="cs-CZ" dirty="0" err="1" smtClean="0"/>
              <a:t>forwarding</a:t>
            </a:r>
            <a:r>
              <a:rPr lang="cs-CZ" dirty="0" smtClean="0"/>
              <a:t> </a:t>
            </a:r>
            <a:r>
              <a:rPr lang="cs-CZ" dirty="0" err="1" smtClean="0"/>
              <a:t>planes</a:t>
            </a:r>
            <a:r>
              <a:rPr lang="cs-CZ" dirty="0" smtClean="0"/>
              <a:t> na každém řádku modulu, s centrální </a:t>
            </a:r>
            <a:r>
              <a:rPr lang="cs-CZ" dirty="0" err="1" smtClean="0"/>
              <a:t>control</a:t>
            </a:r>
            <a:r>
              <a:rPr lang="cs-CZ" dirty="0" smtClean="0"/>
              <a:t> plane na supervizorovém modulu (modulu dohledu).</a:t>
            </a:r>
          </a:p>
          <a:p>
            <a:pPr>
              <a:spcBef>
                <a:spcPts val="600"/>
              </a:spcBef>
            </a:pPr>
            <a:r>
              <a:rPr lang="cs-CZ" dirty="0" smtClean="0"/>
              <a:t>Abychom pokračovali v příkladu </a:t>
            </a:r>
            <a:r>
              <a:rPr lang="cs-CZ" dirty="0" err="1" smtClean="0"/>
              <a:t>Catalyst</a:t>
            </a:r>
            <a:r>
              <a:rPr lang="cs-CZ" dirty="0" smtClean="0"/>
              <a:t> 6800, obsahuje každý řádkový modul </a:t>
            </a:r>
            <a:r>
              <a:rPr lang="cs-CZ" dirty="0" err="1" smtClean="0"/>
              <a:t>mikrokódovaný</a:t>
            </a:r>
            <a:r>
              <a:rPr lang="cs-CZ" dirty="0" smtClean="0"/>
              <a:t> procesor, který zpracovává veškeré předávání paketů.</a:t>
            </a:r>
          </a:p>
          <a:p>
            <a:pPr>
              <a:spcBef>
                <a:spcPts val="600"/>
              </a:spcBef>
            </a:pPr>
            <a:r>
              <a:rPr lang="cs-CZ" dirty="0" smtClean="0"/>
              <a:t>Aby </a:t>
            </a:r>
            <a:r>
              <a:rPr lang="cs-CZ" dirty="0" err="1" smtClean="0"/>
              <a:t>control</a:t>
            </a:r>
            <a:r>
              <a:rPr lang="cs-CZ" dirty="0" smtClean="0"/>
              <a:t> plane na supervizoru komunikovala s modulem linky, existuje komunikační protokol vrstvy </a:t>
            </a:r>
            <a:r>
              <a:rPr lang="cs-CZ" dirty="0" err="1" smtClean="0"/>
              <a:t>control</a:t>
            </a:r>
            <a:r>
              <a:rPr lang="cs-CZ" dirty="0" smtClean="0"/>
              <a:t> </a:t>
            </a:r>
            <a:r>
              <a:rPr lang="cs-CZ" dirty="0" err="1" smtClean="0"/>
              <a:t>layer</a:t>
            </a:r>
            <a:r>
              <a:rPr lang="cs-CZ" dirty="0" smtClean="0"/>
              <a:t>.</a:t>
            </a:r>
            <a:endParaRPr lang="cs-CZ" dirty="0"/>
          </a:p>
        </p:txBody>
      </p:sp>
    </p:spTree>
    <p:extLst>
      <p:ext uri="{BB962C8B-B14F-4D97-AF65-F5344CB8AC3E}">
        <p14:creationId xmlns:p14="http://schemas.microsoft.com/office/powerpoint/2010/main" val="30919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Metody </a:t>
            </a:r>
            <a:r>
              <a:rPr lang="pt-PT" dirty="0" smtClean="0"/>
              <a:t>Cisco </a:t>
            </a:r>
            <a:r>
              <a:rPr lang="cs-CZ" dirty="0" smtClean="0"/>
              <a:t>přepínání</a:t>
            </a:r>
            <a:endParaRPr lang="pt-PT" dirty="0"/>
          </a:p>
        </p:txBody>
      </p:sp>
      <p:sp>
        <p:nvSpPr>
          <p:cNvPr id="3" name="Content Placeholder 2"/>
          <p:cNvSpPr>
            <a:spLocks noGrp="1"/>
          </p:cNvSpPr>
          <p:nvPr>
            <p:ph idx="1"/>
          </p:nvPr>
        </p:nvSpPr>
        <p:spPr/>
        <p:txBody>
          <a:bodyPr>
            <a:normAutofit/>
          </a:bodyPr>
          <a:lstStyle/>
          <a:p>
            <a:pPr marL="0" indent="0">
              <a:buNone/>
            </a:pPr>
            <a:r>
              <a:rPr lang="af-ZA" dirty="0" smtClean="0"/>
              <a:t>Směrovače Cisco IOS používají jednu ze tří metod pro předávání paketů: </a:t>
            </a:r>
            <a:endParaRPr lang="af-ZA" dirty="0" smtClean="0"/>
          </a:p>
          <a:p>
            <a:r>
              <a:rPr lang="af-ZA" dirty="0" smtClean="0"/>
              <a:t>Process Switching</a:t>
            </a:r>
          </a:p>
          <a:p>
            <a:pPr lvl="1"/>
            <a:r>
              <a:rPr lang="af-ZA" dirty="0" smtClean="0"/>
              <a:t>Process switching (p</a:t>
            </a:r>
            <a:r>
              <a:rPr lang="af-ZA" dirty="0" smtClean="0"/>
              <a:t>řepínání procesů) je nejpomalejší forma směrování, protože procesor musí směrovat a přepisovat pomocí softwaru.</a:t>
            </a:r>
            <a:endParaRPr lang="af-ZA" dirty="0" smtClean="0"/>
          </a:p>
          <a:p>
            <a:r>
              <a:rPr lang="af-ZA" dirty="0" smtClean="0"/>
              <a:t>Fast Switching</a:t>
            </a:r>
          </a:p>
          <a:p>
            <a:pPr lvl="1"/>
            <a:r>
              <a:rPr lang="af-ZA" dirty="0" smtClean="0"/>
              <a:t>Jedná se o rychlejší metodu, pomocí níž je první paket v toku směrován a přepsán traťovým procesorem pomocí softwaru, a každý další paket je potom zpracován hardwarem.</a:t>
            </a:r>
            <a:endParaRPr lang="af-ZA" dirty="0" smtClean="0"/>
          </a:p>
          <a:p>
            <a:r>
              <a:rPr lang="af-ZA" dirty="0" smtClean="0"/>
              <a:t>Cisco Express Forwarding (CEF)</a:t>
            </a:r>
          </a:p>
          <a:p>
            <a:pPr lvl="1"/>
            <a:r>
              <a:rPr lang="af-ZA" dirty="0" smtClean="0"/>
              <a:t>Metoda CEF používá hardwarové předávací tabulky pro většinu běžných provozních toků, až na několik výjimek. Pokud používáte CEF, směrovací procesor věnuje své cykly většinou jiným úlohám.</a:t>
            </a:r>
            <a:endParaRPr lang="af-ZA" dirty="0"/>
          </a:p>
        </p:txBody>
      </p:sp>
    </p:spTree>
    <p:extLst>
      <p:ext uri="{BB962C8B-B14F-4D97-AF65-F5344CB8AC3E}">
        <p14:creationId xmlns:p14="http://schemas.microsoft.com/office/powerpoint/2010/main" val="4063794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Metody </a:t>
            </a:r>
            <a:r>
              <a:rPr lang="pt-PT" dirty="0"/>
              <a:t>Cisco </a:t>
            </a:r>
            <a:r>
              <a:rPr lang="cs-CZ" dirty="0"/>
              <a:t>přepínání</a:t>
            </a:r>
            <a:endParaRPr lang="pt-PT" dirty="0"/>
          </a:p>
        </p:txBody>
      </p:sp>
      <p:sp>
        <p:nvSpPr>
          <p:cNvPr id="3" name="Content Placeholder 2"/>
          <p:cNvSpPr>
            <a:spLocks noGrp="1"/>
          </p:cNvSpPr>
          <p:nvPr>
            <p:ph idx="1"/>
          </p:nvPr>
        </p:nvSpPr>
        <p:spPr/>
        <p:txBody>
          <a:bodyPr/>
          <a:lstStyle/>
          <a:p>
            <a:r>
              <a:rPr lang="cs-CZ" dirty="0" smtClean="0"/>
              <a:t>Architektura přepínačů Cisco </a:t>
            </a:r>
            <a:r>
              <a:rPr lang="cs-CZ" dirty="0" err="1" smtClean="0"/>
              <a:t>Catalyst</a:t>
            </a:r>
            <a:r>
              <a:rPr lang="cs-CZ" dirty="0" smtClean="0"/>
              <a:t> a Nexus se zaměřuje především na ekvivalenty </a:t>
            </a:r>
            <a:r>
              <a:rPr lang="cs-CZ" dirty="0" err="1" smtClean="0"/>
              <a:t>routeru</a:t>
            </a:r>
            <a:r>
              <a:rPr lang="cs-CZ" dirty="0" smtClean="0"/>
              <a:t> Cisco CEF.</a:t>
            </a:r>
          </a:p>
          <a:p>
            <a:r>
              <a:rPr lang="cs-CZ" dirty="0" smtClean="0"/>
              <a:t>Na zcela posledním místě je u přepínačů Cisco </a:t>
            </a:r>
            <a:r>
              <a:rPr lang="cs-CZ" dirty="0" err="1" smtClean="0"/>
              <a:t>Catalyst</a:t>
            </a:r>
            <a:r>
              <a:rPr lang="cs-CZ" dirty="0" smtClean="0"/>
              <a:t> nebo Nexus přepínání procesů.</a:t>
            </a:r>
          </a:p>
          <a:p>
            <a:r>
              <a:rPr lang="cs-CZ" dirty="0"/>
              <a:t>P</a:t>
            </a:r>
            <a:r>
              <a:rPr lang="cs-CZ" dirty="0" smtClean="0"/>
              <a:t>rocesory těchto přepínačů nebyly původně navrženy pro směrování paketů, což má nepříznivý vliv na výkon.</a:t>
            </a:r>
          </a:p>
          <a:p>
            <a:r>
              <a:rPr lang="cs-CZ" dirty="0" smtClean="0"/>
              <a:t>Naštěstí výchozím chováním těchto přepínačů je použití Fast </a:t>
            </a:r>
            <a:r>
              <a:rPr lang="cs-CZ" dirty="0" err="1" smtClean="0"/>
              <a:t>Switchingu</a:t>
            </a:r>
            <a:r>
              <a:rPr lang="cs-CZ" dirty="0" smtClean="0"/>
              <a:t> nebo CEF a přepínání procesů nastává pouze v případě potřeby.</a:t>
            </a:r>
            <a:endParaRPr lang="cs-CZ" dirty="0"/>
          </a:p>
        </p:txBody>
      </p:sp>
    </p:spTree>
    <p:extLst>
      <p:ext uri="{BB962C8B-B14F-4D97-AF65-F5344CB8AC3E}">
        <p14:creationId xmlns:p14="http://schemas.microsoft.com/office/powerpoint/2010/main" val="776309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Metody </a:t>
            </a:r>
            <a:r>
              <a:rPr lang="pt-PT" dirty="0"/>
              <a:t>Cisco </a:t>
            </a:r>
            <a:r>
              <a:rPr lang="cs-CZ" dirty="0"/>
              <a:t>přepínání</a:t>
            </a:r>
            <a:endParaRPr lang="pt-PT" dirty="0"/>
          </a:p>
        </p:txBody>
      </p:sp>
      <p:sp>
        <p:nvSpPr>
          <p:cNvPr id="3" name="Content Placeholder 2"/>
          <p:cNvSpPr>
            <a:spLocks noGrp="1"/>
          </p:cNvSpPr>
          <p:nvPr>
            <p:ph idx="1"/>
          </p:nvPr>
        </p:nvSpPr>
        <p:spPr/>
        <p:txBody>
          <a:bodyPr>
            <a:normAutofit/>
          </a:bodyPr>
          <a:lstStyle/>
          <a:p>
            <a:pPr marL="0" indent="0">
              <a:buNone/>
            </a:pPr>
            <a:r>
              <a:rPr lang="af-ZA" dirty="0" smtClean="0"/>
              <a:t>V terminologii přepínání Cisco Catalyst se rychlé přepínání označuje jako ukládání do mezipaměti (cache) a aplikace CEF s distribuovaným hardwarovým přeposíláním se označuje jako přepínání založené na topologii.</a:t>
            </a:r>
          </a:p>
          <a:p>
            <a:pPr marL="0" indent="0">
              <a:buNone/>
            </a:pPr>
            <a:r>
              <a:rPr lang="af-ZA" dirty="0" smtClean="0"/>
              <a:t>Následující přehled shrnuje přehled route casching a předávání topologií na přepínačích Cisco Catalyst:</a:t>
            </a:r>
          </a:p>
          <a:p>
            <a:pPr marL="0" indent="0">
              <a:buNone/>
            </a:pPr>
            <a:endParaRPr lang="af-ZA" dirty="0" smtClean="0"/>
          </a:p>
          <a:p>
            <a:r>
              <a:rPr lang="af-ZA" b="1" dirty="0" smtClean="0"/>
              <a:t>Route caching</a:t>
            </a:r>
          </a:p>
          <a:p>
            <a:pPr lvl="1"/>
            <a:r>
              <a:rPr lang="af-ZA" dirty="0" smtClean="0"/>
              <a:t>Obdobně </a:t>
            </a:r>
            <a:r>
              <a:rPr lang="af-ZA" i="1" dirty="0" smtClean="0"/>
              <a:t>flow-based </a:t>
            </a:r>
            <a:r>
              <a:rPr lang="af-ZA" dirty="0" smtClean="0"/>
              <a:t>or </a:t>
            </a:r>
            <a:r>
              <a:rPr lang="af-ZA" i="1" dirty="0" smtClean="0"/>
              <a:t>demand-based switchingu</a:t>
            </a:r>
            <a:r>
              <a:rPr lang="af-ZA" dirty="0" smtClean="0"/>
              <a:t> route caching popisuje L3 route cache zabudovaný do hardwarových funkcí. </a:t>
            </a:r>
          </a:p>
          <a:p>
            <a:r>
              <a:rPr lang="af-ZA" b="1" dirty="0" smtClean="0"/>
              <a:t>Topology-based switching</a:t>
            </a:r>
          </a:p>
          <a:p>
            <a:pPr lvl="1"/>
            <a:r>
              <a:rPr lang="af-ZA" dirty="0" smtClean="0"/>
              <a:t>Informace je ze směrovací tabulky přenesena do route cache</a:t>
            </a:r>
            <a:r>
              <a:rPr lang="af-ZA" dirty="0" smtClean="0"/>
              <a:t>. Vyplněná cache</a:t>
            </a:r>
            <a:r>
              <a:rPr lang="cs-CZ" dirty="0" smtClean="0"/>
              <a:t> </a:t>
            </a:r>
            <a:r>
              <a:rPr lang="af-ZA" dirty="0" smtClean="0"/>
              <a:t>je FIB a CEF je zařízení, které sestavuje FIB.</a:t>
            </a:r>
            <a:endParaRPr lang="af-ZA" dirty="0"/>
          </a:p>
        </p:txBody>
      </p:sp>
    </p:spTree>
    <p:extLst>
      <p:ext uri="{BB962C8B-B14F-4D97-AF65-F5344CB8AC3E}">
        <p14:creationId xmlns:p14="http://schemas.microsoft.com/office/powerpoint/2010/main" val="11990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Route</a:t>
            </a:r>
            <a:r>
              <a:rPr lang="pt-PT" dirty="0"/>
              <a:t> </a:t>
            </a:r>
            <a:r>
              <a:rPr lang="pt-PT" dirty="0" err="1"/>
              <a:t>Caching</a:t>
            </a:r>
            <a:endParaRPr lang="pt-PT" dirty="0"/>
          </a:p>
        </p:txBody>
      </p:sp>
      <p:sp>
        <p:nvSpPr>
          <p:cNvPr id="3" name="Content Placeholder 2"/>
          <p:cNvSpPr>
            <a:spLocks noGrp="1"/>
          </p:cNvSpPr>
          <p:nvPr>
            <p:ph idx="1"/>
          </p:nvPr>
        </p:nvSpPr>
        <p:spPr>
          <a:xfrm>
            <a:off x="279401" y="5054959"/>
            <a:ext cx="8520354" cy="1259780"/>
          </a:xfrm>
        </p:spPr>
        <p:txBody>
          <a:bodyPr/>
          <a:lstStyle/>
          <a:p>
            <a:r>
              <a:rPr lang="af-ZA" dirty="0" smtClean="0"/>
              <a:t>První paket toku je přepínán v softwaru procesorem trasy (route procesor), protože pro nový tok dosud neexistuje žádná položka v mezipaměti.</a:t>
            </a:r>
            <a:endParaRPr lang="af-ZA" dirty="0"/>
          </a:p>
        </p:txBody>
      </p:sp>
      <p:pic>
        <p:nvPicPr>
          <p:cNvPr id="4" name="Picture 3"/>
          <p:cNvPicPr>
            <a:picLocks noChangeAspect="1"/>
          </p:cNvPicPr>
          <p:nvPr/>
        </p:nvPicPr>
        <p:blipFill>
          <a:blip r:embed="rId2"/>
          <a:stretch>
            <a:fillRect/>
          </a:stretch>
        </p:blipFill>
        <p:spPr>
          <a:xfrm>
            <a:off x="489509" y="1183340"/>
            <a:ext cx="7643372" cy="3796316"/>
          </a:xfrm>
          <a:prstGeom prst="rect">
            <a:avLst/>
          </a:prstGeom>
        </p:spPr>
      </p:pic>
    </p:spTree>
    <p:extLst>
      <p:ext uri="{BB962C8B-B14F-4D97-AF65-F5344CB8AC3E}">
        <p14:creationId xmlns:p14="http://schemas.microsoft.com/office/powerpoint/2010/main" val="3407706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Topology-Based</a:t>
            </a:r>
            <a:r>
              <a:rPr lang="pt-PT" dirty="0"/>
              <a:t> </a:t>
            </a:r>
            <a:r>
              <a:rPr lang="pt-PT" dirty="0" err="1"/>
              <a:t>Switching</a:t>
            </a:r>
            <a:endParaRPr lang="pt-PT" dirty="0"/>
          </a:p>
        </p:txBody>
      </p:sp>
      <p:sp>
        <p:nvSpPr>
          <p:cNvPr id="3" name="Content Placeholder 2"/>
          <p:cNvSpPr>
            <a:spLocks noGrp="1"/>
          </p:cNvSpPr>
          <p:nvPr>
            <p:ph idx="1"/>
          </p:nvPr>
        </p:nvSpPr>
        <p:spPr>
          <a:xfrm>
            <a:off x="279401" y="4164376"/>
            <a:ext cx="8520354" cy="2150362"/>
          </a:xfrm>
        </p:spPr>
        <p:txBody>
          <a:bodyPr>
            <a:normAutofit fontScale="77500" lnSpcReduction="20000"/>
          </a:bodyPr>
          <a:lstStyle/>
          <a:p>
            <a:r>
              <a:rPr lang="cs-CZ" b="1" dirty="0" smtClean="0">
                <a:solidFill>
                  <a:srgbClr val="FF0000"/>
                </a:solidFill>
              </a:rPr>
              <a:t>CEF používá informace ve směrovací tabulce </a:t>
            </a:r>
            <a:r>
              <a:rPr lang="cs-CZ" dirty="0" smtClean="0"/>
              <a:t>k naplnění </a:t>
            </a:r>
            <a:r>
              <a:rPr lang="cs-CZ" dirty="0" err="1" smtClean="0"/>
              <a:t>mezipaměti</a:t>
            </a:r>
            <a:r>
              <a:rPr lang="cs-CZ" dirty="0" smtClean="0"/>
              <a:t> tras (</a:t>
            </a:r>
            <a:r>
              <a:rPr lang="cs-CZ" dirty="0" err="1" smtClean="0"/>
              <a:t>route</a:t>
            </a:r>
            <a:r>
              <a:rPr lang="cs-CZ" dirty="0" smtClean="0"/>
              <a:t> </a:t>
            </a:r>
            <a:r>
              <a:rPr lang="cs-CZ" dirty="0" err="1" smtClean="0"/>
              <a:t>cache</a:t>
            </a:r>
            <a:r>
              <a:rPr lang="cs-CZ" dirty="0" smtClean="0"/>
              <a:t> známé jako FIB), aniž by bylo nutné k zahájení procesu ukládání do </a:t>
            </a:r>
            <a:r>
              <a:rPr lang="cs-CZ" dirty="0" err="1" smtClean="0"/>
              <a:t>mezipaměti</a:t>
            </a:r>
            <a:r>
              <a:rPr lang="cs-CZ" dirty="0" smtClean="0"/>
              <a:t> nutné provozní toky.</a:t>
            </a:r>
          </a:p>
          <a:p>
            <a:r>
              <a:rPr lang="cs-CZ" dirty="0" smtClean="0"/>
              <a:t>Kromě toho CEF přidává vylepšenou podporu pro paralelní cesty a optimalizuje tak vyrovnávání zátěže ve vrstvě IP.</a:t>
            </a:r>
          </a:p>
          <a:p>
            <a:r>
              <a:rPr lang="cs-CZ" dirty="0" smtClean="0"/>
              <a:t>Ve většině současných generátorových přepínačů </a:t>
            </a:r>
            <a:r>
              <a:rPr lang="cs-CZ" dirty="0" err="1" smtClean="0"/>
              <a:t>Catalyst</a:t>
            </a:r>
            <a:r>
              <a:rPr lang="cs-CZ" dirty="0" smtClean="0"/>
              <a:t> podporuje CEF vyvážení zátěže založené na kombinaci zdrojové IP a cílové IP adresy a zdrojové a cílové IP plus číslo portu TCP/UDP.</a:t>
            </a:r>
            <a:endParaRPr lang="cs-CZ" dirty="0"/>
          </a:p>
        </p:txBody>
      </p:sp>
      <p:pic>
        <p:nvPicPr>
          <p:cNvPr id="4" name="Picture 3"/>
          <p:cNvPicPr>
            <a:picLocks noChangeAspect="1"/>
          </p:cNvPicPr>
          <p:nvPr/>
        </p:nvPicPr>
        <p:blipFill>
          <a:blip r:embed="rId2"/>
          <a:stretch>
            <a:fillRect/>
          </a:stretch>
        </p:blipFill>
        <p:spPr>
          <a:xfrm>
            <a:off x="1088639" y="1108037"/>
            <a:ext cx="6901878" cy="2831734"/>
          </a:xfrm>
          <a:prstGeom prst="rect">
            <a:avLst/>
          </a:prstGeom>
        </p:spPr>
      </p:pic>
    </p:spTree>
    <p:extLst>
      <p:ext uri="{BB962C8B-B14F-4D97-AF65-F5344CB8AC3E}">
        <p14:creationId xmlns:p14="http://schemas.microsoft.com/office/powerpoint/2010/main" val="132809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pt-PT" dirty="0" smtClean="0"/>
              <a:t>Hierarchi</a:t>
            </a:r>
            <a:r>
              <a:rPr lang="cs-CZ" dirty="0" err="1" smtClean="0"/>
              <a:t>cký</a:t>
            </a:r>
            <a:r>
              <a:rPr lang="cs-CZ" dirty="0" smtClean="0"/>
              <a:t> návrh sítě</a:t>
            </a:r>
            <a:endParaRPr lang="en-US" dirty="0" smtClean="0"/>
          </a:p>
        </p:txBody>
      </p:sp>
      <p:pic>
        <p:nvPicPr>
          <p:cNvPr id="2" name="Content Placeholder 1"/>
          <p:cNvPicPr>
            <a:picLocks noGrp="1" noChangeAspect="1"/>
          </p:cNvPicPr>
          <p:nvPr>
            <p:ph idx="1"/>
          </p:nvPr>
        </p:nvPicPr>
        <p:blipFill>
          <a:blip r:embed="rId3"/>
          <a:stretch>
            <a:fillRect/>
          </a:stretch>
        </p:blipFill>
        <p:spPr>
          <a:xfrm>
            <a:off x="680176" y="1108037"/>
            <a:ext cx="7720148" cy="4781169"/>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Detaily </a:t>
            </a:r>
            <a:r>
              <a:rPr lang="cs-CZ" dirty="0" err="1" smtClean="0"/>
              <a:t>hardwarowého</a:t>
            </a:r>
            <a:r>
              <a:rPr lang="cs-CZ" dirty="0" smtClean="0"/>
              <a:t> </a:t>
            </a:r>
            <a:r>
              <a:rPr lang="cs-CZ" dirty="0" err="1" smtClean="0"/>
              <a:t>forwardingu</a:t>
            </a:r>
            <a:endParaRPr lang="pt-PT" dirty="0"/>
          </a:p>
        </p:txBody>
      </p:sp>
      <p:sp>
        <p:nvSpPr>
          <p:cNvPr id="3" name="Content Placeholder 2"/>
          <p:cNvSpPr>
            <a:spLocks noGrp="1"/>
          </p:cNvSpPr>
          <p:nvPr>
            <p:ph idx="1"/>
          </p:nvPr>
        </p:nvSpPr>
        <p:spPr/>
        <p:txBody>
          <a:bodyPr>
            <a:normAutofit fontScale="92500" lnSpcReduction="20000"/>
          </a:bodyPr>
          <a:lstStyle/>
          <a:p>
            <a:r>
              <a:rPr lang="cs-CZ" dirty="0" smtClean="0"/>
              <a:t>Skutečné přepínání paketů vrstvy 3 nastává na dvou možných místech přepínačů </a:t>
            </a:r>
            <a:r>
              <a:rPr lang="cs-CZ" dirty="0" err="1" smtClean="0"/>
              <a:t>Catalyst</a:t>
            </a:r>
            <a:r>
              <a:rPr lang="cs-CZ" dirty="0" smtClean="0"/>
              <a:t>.</a:t>
            </a:r>
          </a:p>
          <a:p>
            <a:r>
              <a:rPr lang="cs-CZ" dirty="0" smtClean="0"/>
              <a:t>Možné umístění je buď centralizovaným způsobem, například na modulu dohledu, anebo distribuovaným způsobem, kde dochází k přepínání na jednotlivých linkových modulech.</a:t>
            </a:r>
          </a:p>
          <a:p>
            <a:r>
              <a:rPr lang="cs-CZ" dirty="0" smtClean="0"/>
              <a:t>Tyto metody jsou označovány jako centralizované přepínání a distribuované přepínání.</a:t>
            </a:r>
          </a:p>
          <a:p>
            <a:r>
              <a:rPr lang="cs-CZ" dirty="0" err="1" smtClean="0"/>
              <a:t>Catalyst</a:t>
            </a:r>
            <a:r>
              <a:rPr lang="cs-CZ" dirty="0" smtClean="0"/>
              <a:t> 6500 byl dokonalým příkladem, kdy byla možnost centralizovat přepínání všeho na supervizoru nebo umístit specifické hardwarové verze linkových modulů do šasi, aby se získala možnost distribuovaného přepínání.</a:t>
            </a:r>
          </a:p>
          <a:p>
            <a:r>
              <a:rPr lang="cs-CZ" dirty="0" smtClean="0"/>
              <a:t>Mezi výhody centralizovaného přepínání patří nižší náklady na hardware a nižší složitost.</a:t>
            </a:r>
          </a:p>
          <a:p>
            <a:r>
              <a:rPr lang="cs-CZ" dirty="0" smtClean="0"/>
              <a:t>Pro </a:t>
            </a:r>
            <a:r>
              <a:rPr lang="cs-CZ" dirty="0" err="1" smtClean="0"/>
              <a:t>škálování</a:t>
            </a:r>
            <a:r>
              <a:rPr lang="cs-CZ" dirty="0" smtClean="0"/>
              <a:t> a velké podnikové sítě je distribuované přepínání optimální. Většina malých přepínačů s tvarovým faktorem využívá centralizované přepínání.</a:t>
            </a:r>
            <a:endParaRPr lang="cs-CZ" dirty="0"/>
          </a:p>
        </p:txBody>
      </p:sp>
    </p:spTree>
    <p:extLst>
      <p:ext uri="{BB962C8B-B14F-4D97-AF65-F5344CB8AC3E}">
        <p14:creationId xmlns:p14="http://schemas.microsoft.com/office/powerpoint/2010/main" val="1912544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0" dirty="0"/>
              <a:t>Cisco Catalyst 9300 Series </a:t>
            </a:r>
            <a:r>
              <a:rPr lang="en-US" b="0" dirty="0" smtClean="0"/>
              <a:t>Switches</a:t>
            </a:r>
            <a:endParaRPr lang="cs-CZ" dirty="0"/>
          </a:p>
        </p:txBody>
      </p:sp>
      <p:sp>
        <p:nvSpPr>
          <p:cNvPr id="3" name="Zástupný symbol pro obsah 2"/>
          <p:cNvSpPr>
            <a:spLocks noGrp="1"/>
          </p:cNvSpPr>
          <p:nvPr>
            <p:ph idx="1"/>
          </p:nvPr>
        </p:nvSpPr>
        <p:spPr>
          <a:xfrm>
            <a:off x="279401" y="1183340"/>
            <a:ext cx="8520354" cy="5490022"/>
          </a:xfrm>
        </p:spPr>
        <p:txBody>
          <a:bodyPr/>
          <a:lstStyle/>
          <a:p>
            <a:r>
              <a:rPr lang="cs-CZ" dirty="0"/>
              <a:t>Rychlý přístup, rychlá agregace</a:t>
            </a:r>
          </a:p>
          <a:p>
            <a:r>
              <a:rPr lang="cs-CZ" dirty="0"/>
              <a:t>Řada </a:t>
            </a:r>
            <a:r>
              <a:rPr lang="cs-CZ" dirty="0" err="1"/>
              <a:t>Catalyst</a:t>
            </a:r>
            <a:r>
              <a:rPr lang="cs-CZ" dirty="0"/>
              <a:t> 9300 je </a:t>
            </a:r>
            <a:r>
              <a:rPr lang="cs-CZ" dirty="0" smtClean="0"/>
              <a:t>novou </a:t>
            </a:r>
            <a:r>
              <a:rPr lang="cs-CZ" dirty="0"/>
              <a:t>generací nejrozšířenější stohovací přepínací platformy v oboru. Je uznán </a:t>
            </a:r>
            <a:r>
              <a:rPr lang="cs-CZ" dirty="0" smtClean="0"/>
              <a:t>od </a:t>
            </a:r>
            <a:r>
              <a:rPr lang="cs-CZ" dirty="0"/>
              <a:t>CRN v roce 2018 jako </a:t>
            </a:r>
            <a:r>
              <a:rPr lang="cs-CZ" dirty="0" smtClean="0"/>
              <a:t>nejlepší </a:t>
            </a:r>
            <a:r>
              <a:rPr lang="cs-CZ" dirty="0"/>
              <a:t>síťový produkt roku. A pro bezpečnost, </a:t>
            </a:r>
            <a:r>
              <a:rPr lang="cs-CZ" dirty="0" err="1"/>
              <a:t>IoT</a:t>
            </a:r>
            <a:r>
              <a:rPr lang="cs-CZ" dirty="0"/>
              <a:t> a </a:t>
            </a:r>
            <a:r>
              <a:rPr lang="cs-CZ" dirty="0" err="1"/>
              <a:t>cloud</a:t>
            </a:r>
            <a:r>
              <a:rPr lang="cs-CZ" dirty="0"/>
              <a:t> jsou tyto přepínače základem Cisco Software-</a:t>
            </a:r>
            <a:r>
              <a:rPr lang="cs-CZ" dirty="0" err="1"/>
              <a:t>Defined</a:t>
            </a:r>
            <a:r>
              <a:rPr lang="cs-CZ" dirty="0"/>
              <a:t> </a:t>
            </a:r>
            <a:r>
              <a:rPr lang="cs-CZ" dirty="0" smtClean="0"/>
              <a:t>Access podnikové </a:t>
            </a:r>
            <a:r>
              <a:rPr lang="cs-CZ" dirty="0"/>
              <a:t>architektury.</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292" y="3625567"/>
            <a:ext cx="5906324" cy="2314898"/>
          </a:xfrm>
          <a:prstGeom prst="rect">
            <a:avLst/>
          </a:prstGeom>
        </p:spPr>
      </p:pic>
      <p:sp>
        <p:nvSpPr>
          <p:cNvPr id="5" name="Obdélník 4"/>
          <p:cNvSpPr/>
          <p:nvPr/>
        </p:nvSpPr>
        <p:spPr>
          <a:xfrm>
            <a:off x="492462" y="6179586"/>
            <a:ext cx="8651538" cy="286232"/>
          </a:xfrm>
          <a:prstGeom prst="rect">
            <a:avLst/>
          </a:prstGeom>
        </p:spPr>
        <p:txBody>
          <a:bodyPr wrap="square">
            <a:spAutoFit/>
          </a:bodyPr>
          <a:lstStyle/>
          <a:p>
            <a:pPr algn="l"/>
            <a:r>
              <a:rPr lang="cs-CZ" sz="1400" i="1" dirty="0"/>
              <a:t>https://www.cisco.com/c/en/us/products/switches/campus-lan-switches-access/index.html#~products</a:t>
            </a:r>
          </a:p>
        </p:txBody>
      </p:sp>
    </p:spTree>
    <p:extLst>
      <p:ext uri="{BB962C8B-B14F-4D97-AF65-F5344CB8AC3E}">
        <p14:creationId xmlns:p14="http://schemas.microsoft.com/office/powerpoint/2010/main" val="3881284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Catalyst</a:t>
            </a:r>
            <a:r>
              <a:rPr lang="cs-CZ" dirty="0"/>
              <a:t> </a:t>
            </a:r>
            <a:r>
              <a:rPr lang="cs-CZ" dirty="0" smtClean="0"/>
              <a:t>9300 produkt roku 2018</a:t>
            </a:r>
            <a:endParaRPr lang="cs-CZ" dirty="0"/>
          </a:p>
        </p:txBody>
      </p:sp>
      <p:pic>
        <p:nvPicPr>
          <p:cNvPr id="6" name="Zástupný symbol pro obsah 5"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1851" y="1516796"/>
            <a:ext cx="4498688" cy="5132387"/>
          </a:xfrm>
        </p:spPr>
      </p:pic>
    </p:spTree>
    <p:extLst>
      <p:ext uri="{BB962C8B-B14F-4D97-AF65-F5344CB8AC3E}">
        <p14:creationId xmlns:p14="http://schemas.microsoft.com/office/powerpoint/2010/main" val="1648011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 2</a:t>
            </a:r>
            <a:endParaRPr lang="en-US" dirty="0"/>
          </a:p>
        </p:txBody>
      </p:sp>
      <p:sp>
        <p:nvSpPr>
          <p:cNvPr id="3" name="Content Placeholder 2"/>
          <p:cNvSpPr>
            <a:spLocks noGrp="1"/>
          </p:cNvSpPr>
          <p:nvPr>
            <p:ph idx="1"/>
          </p:nvPr>
        </p:nvSpPr>
        <p:spPr/>
        <p:txBody>
          <a:bodyPr>
            <a:normAutofit fontScale="92500" lnSpcReduction="20000"/>
          </a:bodyPr>
          <a:lstStyle/>
          <a:p>
            <a:r>
              <a:rPr lang="cs-CZ" dirty="0" smtClean="0"/>
              <a:t>Sítě </a:t>
            </a:r>
            <a:r>
              <a:rPr lang="cs-CZ" dirty="0" err="1" smtClean="0"/>
              <a:t>Flat</a:t>
            </a:r>
            <a:r>
              <a:rPr lang="cs-CZ" dirty="0" smtClean="0"/>
              <a:t> </a:t>
            </a:r>
            <a:r>
              <a:rPr lang="cs-CZ" dirty="0" err="1" smtClean="0"/>
              <a:t>Layer</a:t>
            </a:r>
            <a:r>
              <a:rPr lang="cs-CZ" dirty="0" smtClean="0"/>
              <a:t> 2 jsou velmi omezené a ve většině případů budou škály pouze 10 až 20 koncových uživatelů, než dojde k nepříznivým podmínkám.</a:t>
            </a:r>
          </a:p>
          <a:p>
            <a:r>
              <a:rPr lang="cs-CZ" dirty="0" smtClean="0"/>
              <a:t>I přes svůj věk je hierarchický model i nadále klíčovým designovým základem jakéhokoli návrhu sítě, včetně návrhů sítí kampusu.</a:t>
            </a:r>
          </a:p>
          <a:p>
            <a:r>
              <a:rPr lang="cs-CZ" dirty="0" smtClean="0"/>
              <a:t>Hierarchický model sestává z přístupové, distribuční a jádrové vrstvy, což umožňuje plynulou škálovatelnost a růst sítě kampusu.</a:t>
            </a:r>
          </a:p>
          <a:p>
            <a:r>
              <a:rPr lang="cs-CZ" dirty="0" smtClean="0"/>
              <a:t>Různé modely přepínačů Cisco </a:t>
            </a:r>
            <a:r>
              <a:rPr lang="cs-CZ" dirty="0" err="1" smtClean="0"/>
              <a:t>Catalyst</a:t>
            </a:r>
            <a:r>
              <a:rPr lang="cs-CZ" dirty="0" smtClean="0"/>
              <a:t> poskytují řadu možností v závislosti na potřebě a umístění v hierarchickém modelu.</a:t>
            </a:r>
          </a:p>
          <a:p>
            <a:r>
              <a:rPr lang="cs-CZ" dirty="0" smtClean="0"/>
              <a:t>Přepínače Cisco </a:t>
            </a:r>
            <a:r>
              <a:rPr lang="cs-CZ" dirty="0" err="1" smtClean="0"/>
              <a:t>Catalyst</a:t>
            </a:r>
            <a:r>
              <a:rPr lang="cs-CZ" dirty="0" smtClean="0"/>
              <a:t> využívají CAM pro přeposílací tabulky L2 a TCAM pro přeposílací tabulky L3 k dosažení vyššího výkonu.</a:t>
            </a:r>
          </a:p>
          <a:p>
            <a:r>
              <a:rPr lang="cs-CZ" dirty="0" smtClean="0"/>
              <a:t>Přepínače Cisco </a:t>
            </a:r>
            <a:r>
              <a:rPr lang="cs-CZ" dirty="0" err="1" smtClean="0"/>
              <a:t>Catalyst</a:t>
            </a:r>
            <a:r>
              <a:rPr lang="cs-CZ" dirty="0" smtClean="0"/>
              <a:t> využívají CEF pro směrování pomocí modelu distribuovaného hardwarového předávání, který je centralizován nebo distribuován na jednu kartu.</a:t>
            </a:r>
            <a:endParaRPr lang="cs-CZ" dirty="0"/>
          </a:p>
        </p:txBody>
      </p:sp>
    </p:spTree>
    <p:extLst>
      <p:ext uri="{BB962C8B-B14F-4D97-AF65-F5344CB8AC3E}">
        <p14:creationId xmlns:p14="http://schemas.microsoft.com/office/powerpoint/2010/main" val="3933741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None</a:t>
            </a:r>
            <a:endParaRPr lang="en-US" b="1" dirty="0"/>
          </a:p>
        </p:txBody>
      </p:sp>
      <p:sp>
        <p:nvSpPr>
          <p:cNvPr id="5" name="Title 4"/>
          <p:cNvSpPr>
            <a:spLocks noGrp="1"/>
          </p:cNvSpPr>
          <p:nvPr>
            <p:ph type="title"/>
          </p:nvPr>
        </p:nvSpPr>
        <p:spPr/>
        <p:txBody>
          <a:bodyPr/>
          <a:lstStyle/>
          <a:p>
            <a:r>
              <a:rPr lang="en-US" dirty="0" smtClean="0"/>
              <a:t>Chapter 2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325135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Návrh ploché sítě</a:t>
            </a:r>
            <a:endParaRPr lang="pt-PT" dirty="0"/>
          </a:p>
        </p:txBody>
      </p:sp>
      <p:sp>
        <p:nvSpPr>
          <p:cNvPr id="3" name="Content Placeholder 2"/>
          <p:cNvSpPr>
            <a:spLocks noGrp="1"/>
          </p:cNvSpPr>
          <p:nvPr>
            <p:ph idx="1"/>
          </p:nvPr>
        </p:nvSpPr>
        <p:spPr/>
        <p:txBody>
          <a:bodyPr>
            <a:normAutofit/>
          </a:bodyPr>
          <a:lstStyle/>
          <a:p>
            <a:r>
              <a:rPr lang="cs-CZ" dirty="0" smtClean="0"/>
              <a:t>Plochá síť podnikového kampusu je místo, kde jsou všechny počítače, servery a tiskárny propojeny pomocí přepínačů L2.</a:t>
            </a:r>
          </a:p>
          <a:p>
            <a:r>
              <a:rPr lang="cs-CZ" dirty="0" smtClean="0"/>
              <a:t>Plochá síť nepoužívá podsítě pro účely návrhu sítě. Kromě toho jsou všechna zařízení v této podsíti ve stejné doméně vysílání a vysílání bude zaplaveno na všechna připojená síťová zařízení.</a:t>
            </a:r>
          </a:p>
          <a:p>
            <a:r>
              <a:rPr lang="cs-CZ" dirty="0" smtClean="0"/>
              <a:t>Plýtvá se zde šířkou pásma a výpočetními prostředky.</a:t>
            </a:r>
          </a:p>
          <a:p>
            <a:r>
              <a:rPr lang="cs-CZ" dirty="0" smtClean="0"/>
              <a:t>Ploché sítě nejsou přizpůsobeny potřebám většiny podnikových sítí ani mnoha malých a středních podniků.</a:t>
            </a:r>
            <a:endParaRPr lang="cs-CZ" dirty="0" smtClean="0"/>
          </a:p>
        </p:txBody>
      </p:sp>
    </p:spTree>
    <p:extLst>
      <p:ext uri="{BB962C8B-B14F-4D97-AF65-F5344CB8AC3E}">
        <p14:creationId xmlns:p14="http://schemas.microsoft.com/office/powerpoint/2010/main" val="218850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Hierarchical</a:t>
            </a:r>
            <a:r>
              <a:rPr lang="pt-PT" dirty="0"/>
              <a:t> Network Design</a:t>
            </a:r>
          </a:p>
        </p:txBody>
      </p:sp>
      <p:sp>
        <p:nvSpPr>
          <p:cNvPr id="3" name="Content Placeholder 2"/>
          <p:cNvSpPr>
            <a:spLocks noGrp="1"/>
          </p:cNvSpPr>
          <p:nvPr>
            <p:ph idx="1"/>
          </p:nvPr>
        </p:nvSpPr>
        <p:spPr>
          <a:xfrm>
            <a:off x="3513365" y="1108037"/>
            <a:ext cx="5084353" cy="5131399"/>
          </a:xfrm>
        </p:spPr>
        <p:txBody>
          <a:bodyPr>
            <a:normAutofit fontScale="92500" lnSpcReduction="20000"/>
          </a:bodyPr>
          <a:lstStyle/>
          <a:p>
            <a:r>
              <a:rPr lang="cs-CZ" dirty="0" smtClean="0"/>
              <a:t>Hierarchické modely pro návrh sítě umožňují navrhovat jakékoli sítě ve vrstvách.</a:t>
            </a:r>
          </a:p>
          <a:p>
            <a:r>
              <a:rPr lang="cs-CZ" dirty="0" smtClean="0"/>
              <a:t>Využití hierarchického modelu zjednodušuje návrh sítě kampusu tím, že se umožňuje zaměřit na jednotlivé vrstvy.</a:t>
            </a:r>
          </a:p>
          <a:p>
            <a:r>
              <a:rPr lang="cs-CZ" dirty="0" smtClean="0"/>
              <a:t>Vrstvy hierarchického modelu jsou rozděleny do specifických funkcí kategorizovaných coby jádro, distribuční a přístupová vrstva.</a:t>
            </a:r>
          </a:p>
          <a:p>
            <a:r>
              <a:rPr lang="cs-CZ" dirty="0" smtClean="0"/>
              <a:t>Tato kategorizace poskytuje modulární a flexibilní design se schopností rozšiřovat a </a:t>
            </a:r>
            <a:r>
              <a:rPr lang="cs-CZ" dirty="0" err="1" smtClean="0"/>
              <a:t>škálovat</a:t>
            </a:r>
            <a:r>
              <a:rPr lang="cs-CZ" dirty="0" smtClean="0"/>
              <a:t> návrh bez větších úprav nebo přepracování.</a:t>
            </a:r>
            <a:endParaRPr lang="cs-CZ" dirty="0"/>
          </a:p>
        </p:txBody>
      </p:sp>
      <p:sp>
        <p:nvSpPr>
          <p:cNvPr id="5" name="Content Placeholder 2"/>
          <p:cNvSpPr txBox="1">
            <a:spLocks/>
          </p:cNvSpPr>
          <p:nvPr/>
        </p:nvSpPr>
        <p:spPr bwMode="auto">
          <a:xfrm>
            <a:off x="279400" y="1108037"/>
            <a:ext cx="3233965" cy="5131399"/>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565150" indent="17621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4pPr>
            <a:lvl5pPr marL="744538" indent="16986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pt-PT" kern="0" dirty="0" smtClean="0"/>
              <a:t>Hierarchic</a:t>
            </a:r>
            <a:r>
              <a:rPr lang="cs-CZ" kern="0" dirty="0" err="1" smtClean="0"/>
              <a:t>ký</a:t>
            </a:r>
            <a:r>
              <a:rPr lang="pt-PT" kern="0" dirty="0" smtClean="0"/>
              <a:t> </a:t>
            </a:r>
            <a:r>
              <a:rPr lang="cs-CZ" kern="0" dirty="0" err="1"/>
              <a:t>m</a:t>
            </a:r>
            <a:r>
              <a:rPr lang="pt-PT" kern="0" dirty="0" smtClean="0"/>
              <a:t>odel</a:t>
            </a:r>
            <a:endParaRPr lang="pt-PT" kern="0" dirty="0"/>
          </a:p>
        </p:txBody>
      </p:sp>
      <p:pic>
        <p:nvPicPr>
          <p:cNvPr id="6" name="Picture 5"/>
          <p:cNvPicPr>
            <a:picLocks noChangeAspect="1"/>
          </p:cNvPicPr>
          <p:nvPr/>
        </p:nvPicPr>
        <p:blipFill>
          <a:blip r:embed="rId2"/>
          <a:stretch>
            <a:fillRect/>
          </a:stretch>
        </p:blipFill>
        <p:spPr>
          <a:xfrm>
            <a:off x="363991" y="1536646"/>
            <a:ext cx="3064783" cy="2863391"/>
          </a:xfrm>
          <a:prstGeom prst="rect">
            <a:avLst/>
          </a:prstGeom>
        </p:spPr>
      </p:pic>
    </p:spTree>
    <p:extLst>
      <p:ext uri="{BB962C8B-B14F-4D97-AF65-F5344CB8AC3E}">
        <p14:creationId xmlns:p14="http://schemas.microsoft.com/office/powerpoint/2010/main" val="325161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Vrstvy h</a:t>
            </a:r>
            <a:r>
              <a:rPr lang="pt-PT" dirty="0" smtClean="0"/>
              <a:t>ierarchic</a:t>
            </a:r>
            <a:r>
              <a:rPr lang="cs-CZ" dirty="0" err="1" smtClean="0"/>
              <a:t>kého</a:t>
            </a:r>
            <a:r>
              <a:rPr lang="cs-CZ" dirty="0" smtClean="0"/>
              <a:t> modelu</a:t>
            </a:r>
            <a:endParaRPr lang="pt-PT" dirty="0"/>
          </a:p>
        </p:txBody>
      </p:sp>
      <p:sp>
        <p:nvSpPr>
          <p:cNvPr id="3" name="Content Placeholder 2"/>
          <p:cNvSpPr>
            <a:spLocks noGrp="1"/>
          </p:cNvSpPr>
          <p:nvPr>
            <p:ph idx="1"/>
          </p:nvPr>
        </p:nvSpPr>
        <p:spPr>
          <a:xfrm>
            <a:off x="279401" y="1183340"/>
            <a:ext cx="8520354" cy="5270214"/>
          </a:xfrm>
        </p:spPr>
        <p:txBody>
          <a:bodyPr>
            <a:normAutofit fontScale="85000" lnSpcReduction="20000"/>
          </a:bodyPr>
          <a:lstStyle/>
          <a:p>
            <a:r>
              <a:rPr lang="cs-CZ" b="1" dirty="0" smtClean="0"/>
              <a:t>Přístupová vrstva (</a:t>
            </a:r>
            <a:r>
              <a:rPr lang="en-US" b="1" dirty="0" smtClean="0"/>
              <a:t>Access layer</a:t>
            </a:r>
            <a:r>
              <a:rPr lang="cs-CZ" b="1" dirty="0" smtClean="0"/>
              <a:t>)</a:t>
            </a:r>
            <a:endParaRPr lang="en-US" b="1" dirty="0" smtClean="0"/>
          </a:p>
          <a:p>
            <a:pPr lvl="1"/>
            <a:r>
              <a:rPr lang="cs-CZ" dirty="0" smtClean="0"/>
              <a:t>Přístupová vrstva se používá k udělení přístupu uživatele k síťovým aplikacím a funkcím. V síti kampusu zahrnuje přístupová vrstva zařízení pro přepínání </a:t>
            </a:r>
            <a:r>
              <a:rPr lang="cs-CZ" b="1" dirty="0" smtClean="0"/>
              <a:t>LAN </a:t>
            </a:r>
            <a:r>
              <a:rPr lang="cs-CZ" dirty="0" smtClean="0"/>
              <a:t>s porty, které poskytují připojení k pracovním stanicím, IP telefonům, AP a tiskárnám. V prostředí </a:t>
            </a:r>
            <a:r>
              <a:rPr lang="cs-CZ" b="1" dirty="0" smtClean="0"/>
              <a:t>WAN</a:t>
            </a:r>
            <a:r>
              <a:rPr lang="cs-CZ" dirty="0" smtClean="0"/>
              <a:t> může přístupová vrstva pro vzdálené pracovníky poskytovat přístup k podnikové síti prostřednictvím technologií WAN</a:t>
            </a:r>
            <a:r>
              <a:rPr lang="cs-CZ" dirty="0" smtClean="0"/>
              <a:t>.</a:t>
            </a:r>
          </a:p>
          <a:p>
            <a:pPr marL="225425" lvl="1" indent="0">
              <a:buNone/>
            </a:pPr>
            <a:endParaRPr lang="cs-CZ" dirty="0" smtClean="0"/>
          </a:p>
          <a:p>
            <a:r>
              <a:rPr lang="cs-CZ" b="1" dirty="0" smtClean="0"/>
              <a:t>Distribuční vrstva (</a:t>
            </a:r>
            <a:r>
              <a:rPr lang="cs-CZ" b="1" dirty="0" err="1" smtClean="0"/>
              <a:t>Distribution</a:t>
            </a:r>
            <a:r>
              <a:rPr lang="cs-CZ" b="1" dirty="0" smtClean="0"/>
              <a:t> </a:t>
            </a:r>
            <a:r>
              <a:rPr lang="cs-CZ" b="1" dirty="0" err="1" smtClean="0"/>
              <a:t>layer</a:t>
            </a:r>
            <a:r>
              <a:rPr lang="cs-CZ" b="1" dirty="0" smtClean="0"/>
              <a:t>)</a:t>
            </a:r>
            <a:endParaRPr lang="cs-CZ" b="1" dirty="0" smtClean="0"/>
          </a:p>
          <a:p>
            <a:pPr lvl="1"/>
            <a:r>
              <a:rPr lang="cs-CZ" dirty="0" smtClean="0"/>
              <a:t>Distribuční vrstva </a:t>
            </a:r>
            <a:r>
              <a:rPr lang="cs-CZ" b="1" dirty="0" smtClean="0"/>
              <a:t>agreguje</a:t>
            </a:r>
            <a:r>
              <a:rPr lang="cs-CZ" dirty="0" smtClean="0"/>
              <a:t> přepínače přístupové vrstvy, kabelové skříně, podlahy nebo jiné fyzické domény pomocí vloženého modulu nebo přepínačů vrstvy 3.</a:t>
            </a:r>
          </a:p>
          <a:p>
            <a:pPr lvl="1"/>
            <a:r>
              <a:rPr lang="cs-CZ" dirty="0" smtClean="0"/>
              <a:t>Podobně distribuční vrstva může agregovat připojení WAN na okraji kampusu a poskytuje </a:t>
            </a:r>
            <a:r>
              <a:rPr lang="cs-CZ" b="1" dirty="0" smtClean="0"/>
              <a:t>připojení založené na politice</a:t>
            </a:r>
            <a:r>
              <a:rPr lang="cs-CZ" dirty="0" smtClean="0"/>
              <a:t>.</a:t>
            </a:r>
          </a:p>
          <a:p>
            <a:pPr marL="225425" lvl="1" indent="0">
              <a:buNone/>
            </a:pPr>
            <a:endParaRPr lang="cs-CZ" dirty="0" smtClean="0"/>
          </a:p>
          <a:p>
            <a:r>
              <a:rPr lang="cs-CZ" b="1" dirty="0" smtClean="0"/>
              <a:t>Jádro (</a:t>
            </a:r>
            <a:r>
              <a:rPr lang="en-US" b="1" dirty="0" smtClean="0"/>
              <a:t>Core </a:t>
            </a:r>
            <a:r>
              <a:rPr lang="cs-CZ" b="1" dirty="0" smtClean="0"/>
              <a:t>resp. </a:t>
            </a:r>
            <a:r>
              <a:rPr lang="en-US" b="1" dirty="0" smtClean="0"/>
              <a:t>backbone</a:t>
            </a:r>
            <a:r>
              <a:rPr lang="en-US" b="1" dirty="0" smtClean="0"/>
              <a:t>)</a:t>
            </a:r>
          </a:p>
          <a:p>
            <a:pPr lvl="1"/>
            <a:r>
              <a:rPr lang="cs-CZ" dirty="0" smtClean="0"/>
              <a:t>Vrstva jádra je vysokorychlostní páteř, která je navržena tak, </a:t>
            </a:r>
            <a:r>
              <a:rPr lang="cs-CZ" b="1" dirty="0" smtClean="0"/>
              <a:t>aby co nejrychleji </a:t>
            </a:r>
            <a:r>
              <a:rPr lang="cs-CZ" dirty="0" smtClean="0"/>
              <a:t>přepínala pakety. Ve většině kampusových sítí má základní vrstva směrovací schopnosti.</a:t>
            </a:r>
          </a:p>
          <a:p>
            <a:pPr lvl="1"/>
            <a:r>
              <a:rPr lang="cs-CZ" dirty="0" smtClean="0"/>
              <a:t>Protože jádro je rozhodující pro připojení, musí poskytovat vysokou úroveň dostupnosti a rychle se přizpůsobit změnám. Poskytuje také dynamickou škálovatelnost pro přizpůsobení růstu a </a:t>
            </a:r>
            <a:r>
              <a:rPr lang="cs-CZ" b="1" dirty="0" smtClean="0"/>
              <a:t>rychlou konvergenci v případě poruchy</a:t>
            </a:r>
            <a:r>
              <a:rPr lang="cs-CZ" dirty="0" smtClean="0"/>
              <a:t>.</a:t>
            </a:r>
            <a:endParaRPr lang="cs-CZ" dirty="0"/>
          </a:p>
        </p:txBody>
      </p:sp>
    </p:spTree>
    <p:extLst>
      <p:ext uri="{BB962C8B-B14F-4D97-AF65-F5344CB8AC3E}">
        <p14:creationId xmlns:p14="http://schemas.microsoft.com/office/powerpoint/2010/main" val="3645891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Přístupová vrstva</a:t>
            </a:r>
            <a:endParaRPr lang="pt-PT" dirty="0"/>
          </a:p>
        </p:txBody>
      </p:sp>
      <p:sp>
        <p:nvSpPr>
          <p:cNvPr id="3" name="Content Placeholder 2"/>
          <p:cNvSpPr>
            <a:spLocks noGrp="1"/>
          </p:cNvSpPr>
          <p:nvPr>
            <p:ph idx="1"/>
          </p:nvPr>
        </p:nvSpPr>
        <p:spPr>
          <a:xfrm>
            <a:off x="279401" y="3709851"/>
            <a:ext cx="8520354" cy="2604888"/>
          </a:xfrm>
        </p:spPr>
        <p:txBody>
          <a:bodyPr>
            <a:normAutofit fontScale="92500"/>
          </a:bodyPr>
          <a:lstStyle/>
          <a:p>
            <a:r>
              <a:rPr lang="cs-CZ" dirty="0" smtClean="0"/>
              <a:t>Popisuje logické seskupení přepínačů, které propojují koncová zařízení, jako jsou počítače, tiskárny, fotoaparáty atd.</a:t>
            </a:r>
          </a:p>
          <a:p>
            <a:r>
              <a:rPr lang="cs-CZ" dirty="0" smtClean="0"/>
              <a:t>Je to také místo, kde jsou připojena zařízení, která rozšiřují síť o další úroveň:</a:t>
            </a:r>
          </a:p>
          <a:p>
            <a:pPr lvl="1"/>
            <a:r>
              <a:rPr lang="cs-CZ" dirty="0" smtClean="0"/>
              <a:t>Dva takové příklady jsou IP telefony a bezdrátové přístupové body, z nichž oba rozšiřují konektivitu o další vrstvu ze skutečného přepínače přístupu do areálu.</a:t>
            </a:r>
            <a:endParaRPr lang="cs-CZ" dirty="0"/>
          </a:p>
        </p:txBody>
      </p:sp>
      <p:pic>
        <p:nvPicPr>
          <p:cNvPr id="4" name="Picture 3"/>
          <p:cNvPicPr>
            <a:picLocks noChangeAspect="1"/>
          </p:cNvPicPr>
          <p:nvPr/>
        </p:nvPicPr>
        <p:blipFill>
          <a:blip r:embed="rId2"/>
          <a:stretch>
            <a:fillRect/>
          </a:stretch>
        </p:blipFill>
        <p:spPr>
          <a:xfrm>
            <a:off x="1397726" y="961270"/>
            <a:ext cx="6008143" cy="2321643"/>
          </a:xfrm>
          <a:prstGeom prst="rect">
            <a:avLst/>
          </a:prstGeom>
        </p:spPr>
      </p:pic>
    </p:spTree>
    <p:extLst>
      <p:ext uri="{BB962C8B-B14F-4D97-AF65-F5344CB8AC3E}">
        <p14:creationId xmlns:p14="http://schemas.microsoft.com/office/powerpoint/2010/main" val="129994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Možnosti přístupové vrstvy</a:t>
            </a:r>
            <a:endParaRPr lang="pt-PT" dirty="0"/>
          </a:p>
        </p:txBody>
      </p:sp>
      <p:sp>
        <p:nvSpPr>
          <p:cNvPr id="3" name="Content Placeholder 2"/>
          <p:cNvSpPr>
            <a:spLocks noGrp="1"/>
          </p:cNvSpPr>
          <p:nvPr>
            <p:ph idx="1"/>
          </p:nvPr>
        </p:nvSpPr>
        <p:spPr/>
        <p:txBody>
          <a:bodyPr>
            <a:normAutofit fontScale="92500" lnSpcReduction="20000"/>
          </a:bodyPr>
          <a:lstStyle/>
          <a:p>
            <a:r>
              <a:rPr lang="af-ZA" b="1" dirty="0" smtClean="0"/>
              <a:t>Vysoká dostupnost (High availability)</a:t>
            </a:r>
          </a:p>
          <a:p>
            <a:pPr lvl="1"/>
            <a:r>
              <a:rPr lang="af-ZA" dirty="0" smtClean="0"/>
              <a:t>Přístupová vrstva podporuje vysokou dostupnost prostřednictvím výchozí redundance brány pomocí dvojitého připojení od přístupových přepínačů k redundantním přepínačům distribuční vrstvy, pokud v přístupové vrstvě není směrování. Tento mechanismus za výchozí redundanci brány se označuje jako protokol redundance prvního hopu (FHRP).</a:t>
            </a:r>
          </a:p>
          <a:p>
            <a:pPr lvl="1"/>
            <a:endParaRPr lang="af-ZA" b="1" dirty="0" smtClean="0"/>
          </a:p>
          <a:p>
            <a:r>
              <a:rPr lang="af-ZA" b="1" dirty="0" smtClean="0"/>
              <a:t>Konvergence (Convergence)</a:t>
            </a:r>
          </a:p>
          <a:p>
            <a:pPr lvl="1"/>
            <a:r>
              <a:rPr lang="af-ZA" dirty="0" smtClean="0"/>
              <a:t>Přístupová vrstva obecně podporuje inline Power over Ethernet (PoE) pro IP telefonování, tenké klienty a bezdrátové přístupové body (AP).</a:t>
            </a:r>
          </a:p>
          <a:p>
            <a:pPr lvl="1"/>
            <a:r>
              <a:rPr lang="af-ZA" dirty="0" smtClean="0"/>
              <a:t>Přístupové vrstvy navíc umožňují podporu konvergovaných funkcí, které umožňují optimální softwarovou konfiguraci IP telefonů a bezdrátových přístupových bodů</a:t>
            </a:r>
            <a:r>
              <a:rPr lang="af-ZA" dirty="0" smtClean="0"/>
              <a:t>.</a:t>
            </a:r>
          </a:p>
          <a:p>
            <a:r>
              <a:rPr lang="af-ZA" b="1" dirty="0" smtClean="0"/>
              <a:t>Bezpečnost (Security)</a:t>
            </a:r>
          </a:p>
          <a:p>
            <a:pPr lvl="1"/>
            <a:r>
              <a:rPr lang="af-ZA" dirty="0" smtClean="0"/>
              <a:t>Přístupová vrstva také poskytuje služby pro další zabezpečení proti neoprávněnému přístupu k síti pomocí nástrojů, jako jsou </a:t>
            </a:r>
            <a:r>
              <a:rPr lang="af-ZA" b="1" dirty="0" smtClean="0"/>
              <a:t>zabezpečení portů (port security), QoS, DHCP snooping, DAI (DynamicARP Inspection) a </a:t>
            </a:r>
            <a:r>
              <a:rPr lang="af-ZA" b="1" dirty="0" smtClean="0"/>
              <a:t>IP Source Guard</a:t>
            </a:r>
            <a:r>
              <a:rPr lang="af-ZA" dirty="0" smtClean="0"/>
              <a:t>.</a:t>
            </a:r>
            <a:endParaRPr lang="af-ZA" dirty="0"/>
          </a:p>
        </p:txBody>
      </p:sp>
    </p:spTree>
    <p:extLst>
      <p:ext uri="{BB962C8B-B14F-4D97-AF65-F5344CB8AC3E}">
        <p14:creationId xmlns:p14="http://schemas.microsoft.com/office/powerpoint/2010/main" val="382394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11735</TotalTime>
  <Pages>28</Pages>
  <Words>3096</Words>
  <Application>Microsoft Office PowerPoint</Application>
  <PresentationFormat>Předvádění na obrazovce (4:3)</PresentationFormat>
  <Paragraphs>216</Paragraphs>
  <Slides>46</Slides>
  <Notes>8</Notes>
  <HiddenSlides>0</HiddenSlides>
  <MMClips>0</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CCNP Instructor PPT</vt:lpstr>
      <vt:lpstr>Chapter 2: Základy návrhu sítě</vt:lpstr>
      <vt:lpstr>Cíle kapitoly 2</vt:lpstr>
      <vt:lpstr>Struktura sítě kampusu</vt:lpstr>
      <vt:lpstr>Hierarchický návrh sítě</vt:lpstr>
      <vt:lpstr>Návrh ploché sítě</vt:lpstr>
      <vt:lpstr>Hierarchical Network Design</vt:lpstr>
      <vt:lpstr>Vrstvy hierarchického modelu</vt:lpstr>
      <vt:lpstr>Přístupová vrstva</vt:lpstr>
      <vt:lpstr>Možnosti přístupové vrstvy</vt:lpstr>
      <vt:lpstr>Dynamic ARP inspection (DAI)</vt:lpstr>
      <vt:lpstr>DHCP snooping – arp inspection trust</vt:lpstr>
      <vt:lpstr>ARP spoofing</vt:lpstr>
      <vt:lpstr>Distribuční vrstva</vt:lpstr>
      <vt:lpstr>Distribuční vrstva</vt:lpstr>
      <vt:lpstr>Funkce distribuční vrstvy</vt:lpstr>
      <vt:lpstr>Vrstva jádra (Backbone)</vt:lpstr>
      <vt:lpstr>Vrstva jádra (Backbone)</vt:lpstr>
      <vt:lpstr>Vrstva jádra (Backbone)</vt:lpstr>
      <vt:lpstr>Funkce vrstvy jádra</vt:lpstr>
      <vt:lpstr>Místo vrstvy jádra v podnikové síti</vt:lpstr>
      <vt:lpstr>Layer 3 v přístupové síti</vt:lpstr>
      <vt:lpstr>Layer 3 in the Access Layer</vt:lpstr>
      <vt:lpstr>Vrstvy jádra a distribuční mohou splynout</vt:lpstr>
      <vt:lpstr>Vrstva jádra je ale v konci konců potřebná</vt:lpstr>
      <vt:lpstr>Prezentace aplikace PowerPoint</vt:lpstr>
      <vt:lpstr>Typy Cisco přepínačů</vt:lpstr>
      <vt:lpstr>Porovnání L2 a Multilayer přepínačů</vt:lpstr>
      <vt:lpstr>Forwarding MAC Address</vt:lpstr>
      <vt:lpstr>Operace přepínače L2 vrstvy</vt:lpstr>
      <vt:lpstr>Operace přepínače L2 vrstvy</vt:lpstr>
      <vt:lpstr>Operace přepínače L3 vrstvy (Multilayer)</vt:lpstr>
      <vt:lpstr>Příkazy pro nahlížení a editaci MAC adresních tabulek přepínačů Catalyst</vt:lpstr>
      <vt:lpstr>Distributed Hardware Forwarding</vt:lpstr>
      <vt:lpstr>Distributed Hardware Forwarding</vt:lpstr>
      <vt:lpstr>Metody Cisco přepínání</vt:lpstr>
      <vt:lpstr>Metody Cisco přepínání</vt:lpstr>
      <vt:lpstr>Metody Cisco přepínání</vt:lpstr>
      <vt:lpstr>Route Caching</vt:lpstr>
      <vt:lpstr>Topology-Based Switching</vt:lpstr>
      <vt:lpstr>Detaily hardwarowého forwardingu</vt:lpstr>
      <vt:lpstr>Cisco Catalyst 9300 Series Switches</vt:lpstr>
      <vt:lpstr>Catalyst 9300 produkt roku 2018</vt:lpstr>
      <vt:lpstr>Souhrn kapitoly 2</vt:lpstr>
      <vt:lpstr>Chapter 2 Labs</vt:lpstr>
      <vt:lpstr>Prezentace aplikace PowerPoint</vt:lpstr>
      <vt:lpstr>Acknowledgment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544</cp:revision>
  <cp:lastPrinted>1999-01-27T00:54:54Z</cp:lastPrinted>
  <dcterms:created xsi:type="dcterms:W3CDTF">2010-07-05T20:10:47Z</dcterms:created>
  <dcterms:modified xsi:type="dcterms:W3CDTF">2020-02-28T15:47:23Z</dcterms:modified>
</cp:coreProperties>
</file>