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960" r:id="rId1"/>
  </p:sldMasterIdLst>
  <p:notesMasterIdLst>
    <p:notesMasterId r:id="rId79"/>
  </p:notesMasterIdLst>
  <p:handoutMasterIdLst>
    <p:handoutMasterId r:id="rId80"/>
  </p:handoutMasterIdLst>
  <p:sldIdLst>
    <p:sldId id="500" r:id="rId2"/>
    <p:sldId id="541" r:id="rId3"/>
    <p:sldId id="813" r:id="rId4"/>
    <p:sldId id="863" r:id="rId5"/>
    <p:sldId id="964" r:id="rId6"/>
    <p:sldId id="965" r:id="rId7"/>
    <p:sldId id="966" r:id="rId8"/>
    <p:sldId id="967" r:id="rId9"/>
    <p:sldId id="968" r:id="rId10"/>
    <p:sldId id="969" r:id="rId11"/>
    <p:sldId id="970" r:id="rId12"/>
    <p:sldId id="971" r:id="rId13"/>
    <p:sldId id="972" r:id="rId14"/>
    <p:sldId id="973" r:id="rId15"/>
    <p:sldId id="974" r:id="rId16"/>
    <p:sldId id="977" r:id="rId17"/>
    <p:sldId id="979" r:id="rId18"/>
    <p:sldId id="980" r:id="rId19"/>
    <p:sldId id="981" r:id="rId20"/>
    <p:sldId id="982" r:id="rId21"/>
    <p:sldId id="985" r:id="rId22"/>
    <p:sldId id="986" r:id="rId23"/>
    <p:sldId id="987" r:id="rId24"/>
    <p:sldId id="988" r:id="rId25"/>
    <p:sldId id="989" r:id="rId26"/>
    <p:sldId id="991" r:id="rId27"/>
    <p:sldId id="992" r:id="rId28"/>
    <p:sldId id="993" r:id="rId29"/>
    <p:sldId id="994" r:id="rId30"/>
    <p:sldId id="995" r:id="rId31"/>
    <p:sldId id="996" r:id="rId32"/>
    <p:sldId id="997" r:id="rId33"/>
    <p:sldId id="998" r:id="rId34"/>
    <p:sldId id="1000" r:id="rId35"/>
    <p:sldId id="1002" r:id="rId36"/>
    <p:sldId id="1003" r:id="rId37"/>
    <p:sldId id="908" r:id="rId38"/>
    <p:sldId id="1004" r:id="rId39"/>
    <p:sldId id="1005" r:id="rId40"/>
    <p:sldId id="1006" r:id="rId41"/>
    <p:sldId id="1007" r:id="rId42"/>
    <p:sldId id="1008" r:id="rId43"/>
    <p:sldId id="1009" r:id="rId44"/>
    <p:sldId id="1010" r:id="rId45"/>
    <p:sldId id="1011" r:id="rId46"/>
    <p:sldId id="1012" r:id="rId47"/>
    <p:sldId id="1013" r:id="rId48"/>
    <p:sldId id="1014" r:id="rId49"/>
    <p:sldId id="1015" r:id="rId50"/>
    <p:sldId id="1016" r:id="rId51"/>
    <p:sldId id="1017" r:id="rId52"/>
    <p:sldId id="1018" r:id="rId53"/>
    <p:sldId id="1019" r:id="rId54"/>
    <p:sldId id="1021" r:id="rId55"/>
    <p:sldId id="1020" r:id="rId56"/>
    <p:sldId id="815" r:id="rId57"/>
    <p:sldId id="1022" r:id="rId58"/>
    <p:sldId id="1023" r:id="rId59"/>
    <p:sldId id="1024" r:id="rId60"/>
    <p:sldId id="1025" r:id="rId61"/>
    <p:sldId id="1026" r:id="rId62"/>
    <p:sldId id="1027" r:id="rId63"/>
    <p:sldId id="1028" r:id="rId64"/>
    <p:sldId id="1029" r:id="rId65"/>
    <p:sldId id="1030" r:id="rId66"/>
    <p:sldId id="1031" r:id="rId67"/>
    <p:sldId id="1032" r:id="rId68"/>
    <p:sldId id="1033" r:id="rId69"/>
    <p:sldId id="1034" r:id="rId70"/>
    <p:sldId id="1035" r:id="rId71"/>
    <p:sldId id="1036" r:id="rId72"/>
    <p:sldId id="1037" r:id="rId73"/>
    <p:sldId id="1038" r:id="rId74"/>
    <p:sldId id="1039" r:id="rId75"/>
    <p:sldId id="962" r:id="rId76"/>
    <p:sldId id="817" r:id="rId77"/>
    <p:sldId id="1040" r:id="rId78"/>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9">
          <p15:clr>
            <a:srgbClr val="A4A3A4"/>
          </p15:clr>
        </p15:guide>
        <p15:guide id="2" pos="176">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566"/>
    <a:srgbClr val="9EC5E6"/>
    <a:srgbClr val="678DC5"/>
    <a:srgbClr val="FFFF99"/>
    <a:srgbClr val="C0C0C4"/>
    <a:srgbClr val="3E67A4"/>
    <a:srgbClr val="3E8DC5"/>
    <a:srgbClr val="5F5F65"/>
    <a:srgbClr val="7E7E8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405" autoAdjust="0"/>
    <p:restoredTop sz="94851" autoAdjust="0"/>
  </p:normalViewPr>
  <p:slideViewPr>
    <p:cSldViewPr snapToGrid="0" showGuides="1">
      <p:cViewPr>
        <p:scale>
          <a:sx n="101" d="100"/>
          <a:sy n="101" d="100"/>
        </p:scale>
        <p:origin x="-2688" y="-354"/>
      </p:cViewPr>
      <p:guideLst>
        <p:guide orient="horz" pos="2169"/>
        <p:guide pos="176"/>
      </p:guideLst>
    </p:cSldViewPr>
  </p:slideViewPr>
  <p:notesTextViewPr>
    <p:cViewPr>
      <p:scale>
        <a:sx n="100" d="100"/>
        <a:sy n="100" d="100"/>
      </p:scale>
      <p:origin x="0" y="0"/>
    </p:cViewPr>
  </p:notesTextViewPr>
  <p:sorterViewPr>
    <p:cViewPr>
      <p:scale>
        <a:sx n="66" d="100"/>
        <a:sy n="66" d="100"/>
      </p:scale>
      <p:origin x="0" y="5190"/>
    </p:cViewPr>
  </p:sorterViewPr>
  <p:notesViewPr>
    <p:cSldViewPr snapToGrid="0" showGuides="1">
      <p:cViewPr>
        <p:scale>
          <a:sx n="100" d="100"/>
          <a:sy n="100" d="100"/>
        </p:scale>
        <p:origin x="-1500" y="233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3084" name="Rectangle 12"/>
          <p:cNvSpPr>
            <a:spLocks noChangeArrowheads="1"/>
          </p:cNvSpPr>
          <p:nvPr/>
        </p:nvSpPr>
        <p:spPr bwMode="auto">
          <a:xfrm>
            <a:off x="57150" y="8785225"/>
            <a:ext cx="2619375" cy="347663"/>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a:t>
            </a:r>
            <a:r>
              <a:rPr lang="en-US" sz="800" dirty="0" smtClean="0"/>
              <a:t>2010, </a:t>
            </a:r>
            <a:r>
              <a:rPr lang="en-US" sz="800" dirty="0"/>
              <a:t>Cisco Systems, Inc. All rights reserved.</a:t>
            </a:r>
          </a:p>
          <a:p>
            <a:pPr algn="l" defTabSz="611188">
              <a:lnSpc>
                <a:spcPct val="100000"/>
              </a:lnSpc>
              <a:tabLst>
                <a:tab pos="2387600" algn="l"/>
                <a:tab pos="4830763" algn="l"/>
              </a:tabLst>
              <a:defRPr/>
            </a:pPr>
            <a:r>
              <a:rPr lang="en-US" sz="800" dirty="0"/>
              <a:t>Presentation_ID.scr</a:t>
            </a:r>
          </a:p>
        </p:txBody>
      </p:sp>
      <p:sp>
        <p:nvSpPr>
          <p:cNvPr id="3085"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3086" name="Rectangle 14"/>
          <p:cNvSpPr>
            <a:spLocks noChangeArrowheads="1"/>
          </p:cNvSpPr>
          <p:nvPr/>
        </p:nvSpPr>
        <p:spPr bwMode="auto">
          <a:xfrm>
            <a:off x="5929313" y="8680450"/>
            <a:ext cx="812800" cy="287338"/>
          </a:xfrm>
          <a:prstGeom prst="rect">
            <a:avLst/>
          </a:prstGeom>
          <a:noFill/>
          <a:ln w="9525">
            <a:noFill/>
            <a:miter lim="800000"/>
            <a:headEnd/>
            <a:tailEnd/>
          </a:ln>
          <a:effectLst/>
        </p:spPr>
        <p:txBody>
          <a:bodyPr lIns="18819" tIns="0" rIns="18819" bIns="0" anchor="b"/>
          <a:lstStyle/>
          <a:p>
            <a:pPr algn="r" defTabSz="903288">
              <a:lnSpc>
                <a:spcPct val="100000"/>
              </a:lnSpc>
              <a:defRPr/>
            </a:pPr>
            <a:fld id="{AEAAA42D-7350-4E1A-927F-F0F0D6BE9213}" type="slidenum">
              <a:rPr lang="en-US" sz="800"/>
              <a:pPr algn="r" defTabSz="903288">
                <a:lnSpc>
                  <a:spcPct val="100000"/>
                </a:lnSpc>
                <a:defRPr/>
              </a:pPr>
              <a:t>‹#›</a:t>
            </a:fld>
            <a:endParaRPr lang="en-US" sz="800" dirty="0"/>
          </a:p>
        </p:txBody>
      </p:sp>
    </p:spTree>
    <p:extLst>
      <p:ext uri="{BB962C8B-B14F-4D97-AF65-F5344CB8AC3E}">
        <p14:creationId xmlns:p14="http://schemas.microsoft.com/office/powerpoint/2010/main" val="3243420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183305" name="Rectangle 9"/>
          <p:cNvSpPr>
            <a:spLocks noChangeArrowheads="1"/>
          </p:cNvSpPr>
          <p:nvPr/>
        </p:nvSpPr>
        <p:spPr bwMode="auto">
          <a:xfrm>
            <a:off x="57150" y="8785225"/>
            <a:ext cx="2619375" cy="224461"/>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a:t>
            </a:r>
            <a:r>
              <a:rPr lang="en-US" sz="800"/>
              <a:t>reserved</a:t>
            </a:r>
            <a:r>
              <a:rPr lang="en-US" sz="800" smtClean="0"/>
              <a:t>.</a:t>
            </a:r>
            <a:endParaRPr lang="en-US" sz="800" dirty="0"/>
          </a:p>
        </p:txBody>
      </p:sp>
      <p:sp>
        <p:nvSpPr>
          <p:cNvPr id="183306"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48A860EF-3C9C-408F-AA5B-BAB3242BE1D0}" type="slidenum">
              <a:rPr lang="en-US"/>
              <a:pPr>
                <a:defRPr/>
              </a:pPr>
              <a:t>‹#›</a:t>
            </a:fld>
            <a:endParaRPr lang="en-US" dirty="0"/>
          </a:p>
        </p:txBody>
      </p:sp>
      <p:sp>
        <p:nvSpPr>
          <p:cNvPr id="18438"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836196363"/>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sldNum" sz="quarter" idx="5"/>
          </p:nvPr>
        </p:nvSpPr>
        <p:spPr>
          <a:noFill/>
        </p:spPr>
        <p:txBody>
          <a:bodyPr/>
          <a:lstStyle/>
          <a:p>
            <a:fld id="{2B30C949-4E15-4DB4-8A39-A23EF57DFAE1}" type="slidenum">
              <a:rPr lang="en-US" smtClean="0"/>
              <a:pPr/>
              <a:t>1</a:t>
            </a:fld>
            <a:endParaRPr lang="en-US" dirty="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Cisco Networking </a:t>
            </a:r>
            <a:r>
              <a:rPr lang="en-US" b="1" smtClean="0"/>
              <a:t>Academy Program</a:t>
            </a:r>
            <a:endParaRPr lang="en-US" b="1" dirty="0" smtClean="0"/>
          </a:p>
          <a:p>
            <a:pPr>
              <a:buFontTx/>
              <a:buNone/>
            </a:pPr>
            <a:r>
              <a:rPr lang="en-US" b="1" dirty="0" smtClean="0"/>
              <a:t>CCNP</a:t>
            </a:r>
            <a:r>
              <a:rPr lang="en-US" b="1" baseline="0" dirty="0" smtClean="0"/>
              <a:t> ROUTE: Implementing IP Routing</a:t>
            </a:r>
            <a:endParaRPr lang="en-US" b="1" dirty="0" smtClean="0"/>
          </a:p>
          <a:p>
            <a:pPr>
              <a:buFontTx/>
              <a:buNone/>
            </a:pPr>
            <a:r>
              <a:rPr lang="en-US" sz="1300" b="1" dirty="0" smtClean="0"/>
              <a:t>Chapter 1: Routing Services</a:t>
            </a:r>
            <a:r>
              <a:rPr lang="en-US" b="1" dirty="0" smtClean="0"/>
              <a:t/>
            </a:r>
            <a:br>
              <a:rPr lang="en-US" b="1" dirty="0" smtClean="0"/>
            </a:br>
            <a:endParaRPr lang="en-GB" b="1" dirty="0" smtClean="0"/>
          </a:p>
        </p:txBody>
      </p:sp>
    </p:spTree>
    <p:extLst>
      <p:ext uri="{BB962C8B-B14F-4D97-AF65-F5344CB8AC3E}">
        <p14:creationId xmlns:p14="http://schemas.microsoft.com/office/powerpoint/2010/main" val="881838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Consistency check</a:t>
            </a:r>
          </a:p>
          <a:p>
            <a:pPr lvl="1"/>
            <a:r>
              <a:rPr lang="en-US" dirty="0" smtClean="0"/>
              <a:t>In VTP Version 2, VLAN consistency checks, such as VLAN names and values, are performed. However, this is only done when you enter information through the command-line interface (CLI) or Simple Network Management Protocol (SNMP). Consistency checks are not performed when new information is obtained from a VTP message or when information is read from NVRAM. If the digest on a received VTP message is correct, its information is accepted without </a:t>
            </a:r>
            <a:r>
              <a:rPr lang="pt-PT" dirty="0" err="1" smtClean="0"/>
              <a:t>consistency</a:t>
            </a:r>
            <a:r>
              <a:rPr lang="pt-PT" dirty="0" smtClean="0"/>
              <a:t> </a:t>
            </a:r>
            <a:r>
              <a:rPr lang="pt-PT" dirty="0" err="1" smtClean="0"/>
              <a:t>checks</a:t>
            </a:r>
            <a:r>
              <a:rPr lang="pt-PT" dirty="0" smtClean="0"/>
              <a:t>.</a:t>
            </a:r>
          </a:p>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43</a:t>
            </a:fld>
            <a:endParaRPr lang="en-US" dirty="0"/>
          </a:p>
        </p:txBody>
      </p:sp>
    </p:spTree>
    <p:extLst>
      <p:ext uri="{BB962C8B-B14F-4D97-AF65-F5344CB8AC3E}">
        <p14:creationId xmlns:p14="http://schemas.microsoft.com/office/powerpoint/2010/main" val="1816891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56</a:t>
            </a:fld>
            <a:endParaRPr lang="en-US" dirty="0"/>
          </a:p>
        </p:txBody>
      </p:sp>
    </p:spTree>
    <p:extLst>
      <p:ext uri="{BB962C8B-B14F-4D97-AF65-F5344CB8AC3E}">
        <p14:creationId xmlns:p14="http://schemas.microsoft.com/office/powerpoint/2010/main" val="2327787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Using new technologies like VSS (Virtual Switching System) and </a:t>
            </a:r>
            <a:r>
              <a:rPr lang="en-US" sz="1200" b="0" i="0" u="none" strike="noStrike" kern="1200" baseline="0" dirty="0" err="1" smtClean="0">
                <a:solidFill>
                  <a:schemeClr val="tx1"/>
                </a:solidFill>
                <a:latin typeface="Arial" charset="0"/>
                <a:ea typeface="+mn-ea"/>
                <a:cs typeface="+mn-cs"/>
              </a:rPr>
              <a:t>vPC</a:t>
            </a:r>
            <a:r>
              <a:rPr lang="en-US" sz="1200" b="0" i="0" u="none" strike="noStrike" kern="1200" baseline="0" dirty="0" smtClean="0">
                <a:solidFill>
                  <a:schemeClr val="tx1"/>
                </a:solidFill>
                <a:latin typeface="Arial" charset="0"/>
                <a:ea typeface="+mn-ea"/>
                <a:cs typeface="+mn-cs"/>
              </a:rPr>
              <a:t> (Virtual Port Channel), a port channel can be created across two aggregation switches from the same access layer to provide better redundancy.</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59</a:t>
            </a:fld>
            <a:endParaRPr lang="en-US" dirty="0"/>
          </a:p>
        </p:txBody>
      </p:sp>
    </p:spTree>
    <p:extLst>
      <p:ext uri="{BB962C8B-B14F-4D97-AF65-F5344CB8AC3E}">
        <p14:creationId xmlns:p14="http://schemas.microsoft.com/office/powerpoint/2010/main" val="1764853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marR="0" lvl="1"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The port priority and the port number form the port identifier. The switch uses the port priority to decide which ports to put in standby mode when a hardware limitation prevents all compatible </a:t>
            </a:r>
            <a:r>
              <a:rPr lang="pt-PT" dirty="0" err="1" smtClean="0"/>
              <a:t>ports</a:t>
            </a:r>
            <a:r>
              <a:rPr lang="pt-PT" dirty="0" smtClean="0"/>
              <a:t> </a:t>
            </a:r>
            <a:r>
              <a:rPr lang="pt-PT" dirty="0" err="1" smtClean="0"/>
              <a:t>from</a:t>
            </a:r>
            <a:r>
              <a:rPr lang="pt-PT" dirty="0" smtClean="0"/>
              <a:t> </a:t>
            </a:r>
            <a:r>
              <a:rPr lang="pt-PT" dirty="0" err="1" smtClean="0"/>
              <a:t>aggregating</a:t>
            </a:r>
            <a:r>
              <a:rPr lang="pt-PT" dirty="0" smtClean="0"/>
              <a:t>.</a:t>
            </a:r>
          </a:p>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63</a:t>
            </a:fld>
            <a:endParaRPr lang="en-US" dirty="0"/>
          </a:p>
        </p:txBody>
      </p:sp>
    </p:spTree>
    <p:extLst>
      <p:ext uri="{BB962C8B-B14F-4D97-AF65-F5344CB8AC3E}">
        <p14:creationId xmlns:p14="http://schemas.microsoft.com/office/powerpoint/2010/main" val="2749708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if configured speed, duplex, or VLAN of a port in</a:t>
            </a:r>
            <a:r>
              <a:rPr lang="en-US" baseline="0" dirty="0" smtClean="0"/>
              <a:t> </a:t>
            </a:r>
            <a:r>
              <a:rPr lang="en-US" dirty="0" smtClean="0"/>
              <a:t>a bundle is changed, </a:t>
            </a:r>
            <a:r>
              <a:rPr lang="en-US" dirty="0" err="1" smtClean="0"/>
              <a:t>PAgP</a:t>
            </a:r>
            <a:r>
              <a:rPr lang="en-US" dirty="0" smtClean="0"/>
              <a:t> reconfigures that parameter for all ports in the bundle. </a:t>
            </a:r>
          </a:p>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64</a:t>
            </a:fld>
            <a:endParaRPr lang="en-US" dirty="0"/>
          </a:p>
        </p:txBody>
      </p:sp>
    </p:spTree>
    <p:extLst>
      <p:ext uri="{BB962C8B-B14F-4D97-AF65-F5344CB8AC3E}">
        <p14:creationId xmlns:p14="http://schemas.microsoft.com/office/powerpoint/2010/main" val="3858872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To verify load-balancing options available on the device, use the </a:t>
            </a:r>
            <a:r>
              <a:rPr lang="en-US" sz="1200" b="1" i="0" u="none" strike="noStrike" kern="1200" baseline="0" dirty="0" smtClean="0">
                <a:solidFill>
                  <a:schemeClr val="tx1"/>
                </a:solidFill>
                <a:latin typeface="Arial" charset="0"/>
                <a:ea typeface="+mn-ea"/>
                <a:cs typeface="+mn-cs"/>
              </a:rPr>
              <a:t>port-channel </a:t>
            </a:r>
            <a:r>
              <a:rPr lang="en-US" sz="1200" b="1" i="0" u="none" strike="noStrike" kern="1200" baseline="0" dirty="0" err="1" smtClean="0">
                <a:solidFill>
                  <a:schemeClr val="tx1"/>
                </a:solidFill>
                <a:latin typeface="Arial" charset="0"/>
                <a:ea typeface="+mn-ea"/>
                <a:cs typeface="+mn-cs"/>
              </a:rPr>
              <a:t>loadbalance</a:t>
            </a:r>
            <a:r>
              <a:rPr lang="en-US" sz="1200" b="1" i="0" u="none" strike="noStrike" kern="1200" baseline="0" dirty="0" smtClean="0">
                <a:solidFill>
                  <a:schemeClr val="tx1"/>
                </a:solidFill>
                <a:latin typeface="Arial" charset="0"/>
                <a:ea typeface="+mn-ea"/>
                <a:cs typeface="+mn-cs"/>
              </a:rPr>
              <a:t> </a:t>
            </a:r>
            <a:r>
              <a:rPr lang="pt-PT" sz="1200" b="1" i="0" u="none" strike="noStrike" kern="1200" baseline="0" dirty="0" smtClean="0">
                <a:solidFill>
                  <a:schemeClr val="tx1"/>
                </a:solidFill>
                <a:latin typeface="Arial" charset="0"/>
                <a:ea typeface="+mn-ea"/>
                <a:cs typeface="+mn-cs"/>
              </a:rPr>
              <a:t>? </a:t>
            </a:r>
            <a:r>
              <a:rPr lang="pt-PT" sz="1200" b="0" i="0" u="none" strike="noStrike" kern="1200" baseline="0" dirty="0" smtClean="0">
                <a:solidFill>
                  <a:schemeClr val="tx1"/>
                </a:solidFill>
                <a:latin typeface="Arial" charset="0"/>
                <a:ea typeface="+mn-ea"/>
                <a:cs typeface="+mn-cs"/>
              </a:rPr>
              <a:t>global </a:t>
            </a:r>
            <a:r>
              <a:rPr lang="pt-PT" sz="1200" b="0" i="0" u="none" strike="noStrike" kern="1200" baseline="0" dirty="0" err="1" smtClean="0">
                <a:solidFill>
                  <a:schemeClr val="tx1"/>
                </a:solidFill>
                <a:latin typeface="Arial" charset="0"/>
                <a:ea typeface="+mn-ea"/>
                <a:cs typeface="+mn-cs"/>
              </a:rPr>
              <a:t>configuration</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command</a:t>
            </a:r>
            <a:r>
              <a:rPr lang="pt-PT" sz="1200" b="0" i="0" u="none" strike="noStrike" kern="1200" baseline="0" dirty="0" smtClean="0">
                <a:solidFill>
                  <a:schemeClr val="tx1"/>
                </a:solidFill>
                <a:latin typeface="Arial" charset="0"/>
                <a:ea typeface="+mn-ea"/>
                <a:cs typeface="+mn-cs"/>
              </a:rPr>
              <a:t>.</a:t>
            </a:r>
          </a:p>
          <a:p>
            <a:endParaRPr lang="pt-PT" sz="1200" b="0" i="0" u="none" strike="noStrike" kern="1200" baseline="0" dirty="0" smtClean="0">
              <a:solidFill>
                <a:schemeClr val="tx1"/>
              </a:solidFill>
              <a:latin typeface="Arial" charset="0"/>
              <a:ea typeface="+mn-ea"/>
              <a:cs typeface="+mn-cs"/>
            </a:endParaRP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Default configuration can differ from switch to switch, but commonly the default option is </a:t>
            </a:r>
            <a:r>
              <a:rPr lang="en-US" sz="1200" b="0" i="0" u="none" strike="noStrike" kern="1200" baseline="0" dirty="0" err="1" smtClean="0">
                <a:solidFill>
                  <a:schemeClr val="tx1"/>
                </a:solidFill>
                <a:latin typeface="Arial" charset="0"/>
                <a:ea typeface="+mn-ea"/>
                <a:cs typeface="+mn-cs"/>
              </a:rPr>
              <a:t>src-dst-ip</a:t>
            </a:r>
            <a:r>
              <a:rPr lang="en-US" sz="1200" b="0" i="0" u="none" strike="noStrike" kern="1200" baseline="0" dirty="0" smtClean="0">
                <a:solidFill>
                  <a:schemeClr val="tx1"/>
                </a:solidFill>
                <a:latin typeface="Arial" charset="0"/>
                <a:ea typeface="+mn-ea"/>
                <a:cs typeface="+mn-cs"/>
              </a:rPr>
              <a:t>. It is not possible to have different load-balancing methods for different </a:t>
            </a:r>
            <a:r>
              <a:rPr lang="en-US" sz="1200" b="0" i="0" u="none" strike="noStrike" kern="1200" baseline="0" dirty="0" err="1" smtClean="0">
                <a:solidFill>
                  <a:schemeClr val="tx1"/>
                </a:solidFill>
                <a:latin typeface="Arial" charset="0"/>
                <a:ea typeface="+mn-ea"/>
                <a:cs typeface="+mn-cs"/>
              </a:rPr>
              <a:t>EtherChannels</a:t>
            </a:r>
            <a:r>
              <a:rPr lang="en-US" sz="1200" b="0" i="0" u="none" strike="noStrike" kern="1200" baseline="0" dirty="0" smtClean="0">
                <a:solidFill>
                  <a:schemeClr val="tx1"/>
                </a:solidFill>
                <a:latin typeface="Arial" charset="0"/>
                <a:ea typeface="+mn-ea"/>
                <a:cs typeface="+mn-cs"/>
              </a:rPr>
              <a:t> on one switch. If the load-balancing method is changed, it is applicable for all </a:t>
            </a:r>
            <a:r>
              <a:rPr lang="en-US" sz="1200" b="0" i="0" u="none" strike="noStrike" kern="1200" baseline="0" dirty="0" err="1" smtClean="0">
                <a:solidFill>
                  <a:schemeClr val="tx1"/>
                </a:solidFill>
                <a:latin typeface="Arial" charset="0"/>
                <a:ea typeface="+mn-ea"/>
                <a:cs typeface="+mn-cs"/>
              </a:rPr>
              <a:t>EtherChannels</a:t>
            </a:r>
            <a:r>
              <a:rPr lang="en-US" sz="1200" b="0" i="0" u="none" strike="noStrike" kern="1200" baseline="0" dirty="0" smtClean="0">
                <a:solidFill>
                  <a:schemeClr val="tx1"/>
                </a:solidFill>
                <a:latin typeface="Arial" charset="0"/>
                <a:ea typeface="+mn-ea"/>
                <a:cs typeface="+mn-cs"/>
              </a:rPr>
              <a:t>.</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70</a:t>
            </a:fld>
            <a:endParaRPr lang="en-US" dirty="0"/>
          </a:p>
        </p:txBody>
      </p:sp>
    </p:spTree>
    <p:extLst>
      <p:ext uri="{BB962C8B-B14F-4D97-AF65-F5344CB8AC3E}">
        <p14:creationId xmlns:p14="http://schemas.microsoft.com/office/powerpoint/2010/main" val="3944123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48A860EF-3C9C-408F-AA5B-BAB3242BE1D0}" type="slidenum">
              <a:rPr lang="en-US" smtClean="0"/>
              <a:pPr>
                <a:defRPr/>
              </a:pPr>
              <a:t>77</a:t>
            </a:fld>
            <a:endParaRPr lang="en-US" dirty="0"/>
          </a:p>
        </p:txBody>
      </p:sp>
    </p:spTree>
    <p:extLst>
      <p:ext uri="{BB962C8B-B14F-4D97-AF65-F5344CB8AC3E}">
        <p14:creationId xmlns:p14="http://schemas.microsoft.com/office/powerpoint/2010/main" val="3009064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Grp="1" noChangeArrowheads="1"/>
          </p:cNvSpPr>
          <p:nvPr>
            <p:ph type="sldNum" sz="quarter" idx="5"/>
          </p:nvPr>
        </p:nvSpPr>
        <p:spPr>
          <a:noFill/>
        </p:spPr>
        <p:txBody>
          <a:bodyPr/>
          <a:lstStyle/>
          <a:p>
            <a:fld id="{13B72244-6AB2-4E00-BFE3-D584A305B2C8}" type="slidenum">
              <a:rPr lang="en-US" smtClean="0"/>
              <a:pPr/>
              <a:t>2</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a:buFontTx/>
              <a:buNone/>
            </a:pPr>
            <a:r>
              <a:rPr lang="en-US" b="1" dirty="0" smtClean="0"/>
              <a:t>Chapter 1 Objectives</a:t>
            </a:r>
          </a:p>
        </p:txBody>
      </p:sp>
    </p:spTree>
    <p:extLst>
      <p:ext uri="{BB962C8B-B14F-4D97-AF65-F5344CB8AC3E}">
        <p14:creationId xmlns:p14="http://schemas.microsoft.com/office/powerpoint/2010/main" val="2066330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4</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715174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 VLAN traffic on access switches can be passed to the building distribution switches across an alternative Layer 2 path if a primary path failure occurs. Router redundancy protocols can provide failover if the default gateway for the access VLAN fails. When both the STP instance and VLAN are confined to a specific access and distribution block, Layer 2 and Layer 3 redundancy measures and protocols can be configured to failover in a coordinated manner.</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12</a:t>
            </a:fld>
            <a:endParaRPr lang="en-US" dirty="0"/>
          </a:p>
        </p:txBody>
      </p:sp>
    </p:spTree>
    <p:extLst>
      <p:ext uri="{BB962C8B-B14F-4D97-AF65-F5344CB8AC3E}">
        <p14:creationId xmlns:p14="http://schemas.microsoft.com/office/powerpoint/2010/main" val="110400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If a non-802.1Q-enabled device or an access port receives an 802.1Q frame, the tag data is ignored, and the packet is switched at Layer 2 as a standard Ethernet frame. This allows for the placement of Layer 2 intermediate devices, such as unmanaged switches or bridges, along the 802.1Q trunk path. To process an 802.1Q tagged frame, a device must enable a maximum transmission unit (MTU) of 1522 or higher.</a:t>
            </a:r>
          </a:p>
          <a:p>
            <a:r>
              <a:rPr lang="en-US" sz="1200" b="0" i="0" u="none" strike="noStrike" kern="1200" baseline="0" dirty="0" smtClean="0">
                <a:solidFill>
                  <a:schemeClr val="tx1"/>
                </a:solidFill>
                <a:latin typeface="Arial" charset="0"/>
                <a:ea typeface="+mn-ea"/>
                <a:cs typeface="+mn-cs"/>
              </a:rPr>
              <a:t>Baby giants are frames that are larger than the standard MTU of 1500 bytes but less than 2000 bytes. Because ISL and 802.1Q tagged frames increase the MTU beyond 1500 bytes, switches consider both frames as baby giants. ISL-encapsulated packets over Ethernet have an MTU of 1548 bytes, whereas 802.1Q has an MTU of 1522 bytes.</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17</a:t>
            </a:fld>
            <a:endParaRPr lang="en-US" dirty="0"/>
          </a:p>
        </p:txBody>
      </p:sp>
    </p:spTree>
    <p:extLst>
      <p:ext uri="{BB962C8B-B14F-4D97-AF65-F5344CB8AC3E}">
        <p14:creationId xmlns:p14="http://schemas.microsoft.com/office/powerpoint/2010/main" val="3606709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Cisco ISL does not have a concept of native VLAN. Traffic for all VLANs is tagged by encapsulating each frame.</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18</a:t>
            </a:fld>
            <a:endParaRPr lang="en-US" dirty="0"/>
          </a:p>
        </p:txBody>
      </p:sp>
    </p:spTree>
    <p:extLst>
      <p:ext uri="{BB962C8B-B14F-4D97-AF65-F5344CB8AC3E}">
        <p14:creationId xmlns:p14="http://schemas.microsoft.com/office/powerpoint/2010/main" val="1003620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The </a:t>
            </a:r>
            <a:r>
              <a:rPr lang="en-US" sz="1200" b="1" i="0" u="none" strike="noStrike" kern="1200" baseline="0" dirty="0" err="1" smtClean="0">
                <a:solidFill>
                  <a:schemeClr val="tx1"/>
                </a:solidFill>
                <a:latin typeface="Arial" charset="0"/>
                <a:ea typeface="+mn-ea"/>
                <a:cs typeface="+mn-cs"/>
              </a:rPr>
              <a:t>switchport</a:t>
            </a:r>
            <a:r>
              <a:rPr lang="en-US" sz="1200" b="1" i="0" u="none" strike="noStrike" kern="1200" baseline="0" dirty="0" smtClean="0">
                <a:solidFill>
                  <a:schemeClr val="tx1"/>
                </a:solidFill>
                <a:latin typeface="Arial" charset="0"/>
                <a:ea typeface="+mn-ea"/>
                <a:cs typeface="+mn-cs"/>
              </a:rPr>
              <a:t> host </a:t>
            </a:r>
            <a:r>
              <a:rPr lang="en-US" sz="1200" b="0" i="0" u="none" strike="noStrike" kern="1200" baseline="0" dirty="0" smtClean="0">
                <a:solidFill>
                  <a:schemeClr val="tx1"/>
                </a:solidFill>
                <a:latin typeface="Arial" charset="0"/>
                <a:ea typeface="+mn-ea"/>
                <a:cs typeface="+mn-cs"/>
              </a:rPr>
              <a:t>command effectively configures a port for a host device, such as a workstation or server. This feature is a macro for enabling spanning-tree </a:t>
            </a:r>
            <a:r>
              <a:rPr lang="en-US" sz="1200" b="0" i="0" u="none" strike="noStrike" kern="1200" baseline="0" dirty="0" err="1" smtClean="0">
                <a:solidFill>
                  <a:schemeClr val="tx1"/>
                </a:solidFill>
                <a:latin typeface="Arial" charset="0"/>
                <a:ea typeface="+mn-ea"/>
                <a:cs typeface="+mn-cs"/>
              </a:rPr>
              <a:t>PortFast</a:t>
            </a:r>
            <a:r>
              <a:rPr lang="en-US" sz="1200" b="0" i="0" u="none" strike="noStrike" kern="1200" baseline="0" dirty="0" smtClean="0">
                <a:solidFill>
                  <a:schemeClr val="tx1"/>
                </a:solidFill>
                <a:latin typeface="Arial" charset="0"/>
                <a:ea typeface="+mn-ea"/>
                <a:cs typeface="+mn-cs"/>
              </a:rPr>
              <a:t> and disabling </a:t>
            </a:r>
            <a:r>
              <a:rPr lang="en-US" sz="1200" b="0" i="0" u="none" strike="noStrike" kern="1200" baseline="0" dirty="0" err="1" smtClean="0">
                <a:solidFill>
                  <a:schemeClr val="tx1"/>
                </a:solidFill>
                <a:latin typeface="Arial" charset="0"/>
                <a:ea typeface="+mn-ea"/>
                <a:cs typeface="+mn-cs"/>
              </a:rPr>
              <a:t>EtherChanneling</a:t>
            </a:r>
            <a:r>
              <a:rPr lang="en-US" sz="1200" b="0" i="0" u="none" strike="noStrike" kern="1200" baseline="0" dirty="0" smtClean="0">
                <a:solidFill>
                  <a:schemeClr val="tx1"/>
                </a:solidFill>
                <a:latin typeface="Arial" charset="0"/>
                <a:ea typeface="+mn-ea"/>
                <a:cs typeface="+mn-cs"/>
              </a:rPr>
              <a:t> on a per-port basis. These features are discussed in later chapters. The </a:t>
            </a:r>
            <a:r>
              <a:rPr lang="en-US" sz="1200" b="1" i="0" u="none" strike="noStrike" kern="1200" baseline="0" dirty="0" err="1" smtClean="0">
                <a:solidFill>
                  <a:schemeClr val="tx1"/>
                </a:solidFill>
                <a:latin typeface="Arial" charset="0"/>
                <a:ea typeface="+mn-ea"/>
                <a:cs typeface="+mn-cs"/>
              </a:rPr>
              <a:t>switchport</a:t>
            </a:r>
            <a:r>
              <a:rPr lang="en-US" sz="1200" b="1" i="0" u="none" strike="noStrike" kern="1200" baseline="0" dirty="0" smtClean="0">
                <a:solidFill>
                  <a:schemeClr val="tx1"/>
                </a:solidFill>
                <a:latin typeface="Arial" charset="0"/>
                <a:ea typeface="+mn-ea"/>
                <a:cs typeface="+mn-cs"/>
              </a:rPr>
              <a:t> mode access </a:t>
            </a:r>
            <a:r>
              <a:rPr lang="en-US" sz="1200" b="0" i="0" u="none" strike="noStrike" kern="1200" baseline="0" dirty="0" smtClean="0">
                <a:solidFill>
                  <a:schemeClr val="tx1"/>
                </a:solidFill>
                <a:latin typeface="Arial" charset="0"/>
                <a:ea typeface="+mn-ea"/>
                <a:cs typeface="+mn-cs"/>
              </a:rPr>
              <a:t>command is needed so that the interface doesn’t attempt to negotiate </a:t>
            </a:r>
            <a:r>
              <a:rPr lang="en-US" sz="1200" b="0" i="0" u="none" strike="noStrike" kern="1200" baseline="0" dirty="0" err="1" smtClean="0">
                <a:solidFill>
                  <a:schemeClr val="tx1"/>
                </a:solidFill>
                <a:latin typeface="Arial" charset="0"/>
                <a:ea typeface="+mn-ea"/>
                <a:cs typeface="+mn-cs"/>
              </a:rPr>
              <a:t>trunking</a:t>
            </a:r>
            <a:r>
              <a:rPr lang="en-US" sz="1200" b="0" i="0" u="none" strike="noStrike" kern="1200" baseline="0" dirty="0" smtClean="0">
                <a:solidFill>
                  <a:schemeClr val="tx1"/>
                </a:solidFill>
                <a:latin typeface="Arial" charset="0"/>
                <a:ea typeface="+mn-ea"/>
                <a:cs typeface="+mn-cs"/>
              </a:rPr>
              <a:t>.</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23</a:t>
            </a:fld>
            <a:endParaRPr lang="en-US" dirty="0"/>
          </a:p>
        </p:txBody>
      </p:sp>
    </p:spTree>
    <p:extLst>
      <p:ext uri="{BB962C8B-B14F-4D97-AF65-F5344CB8AC3E}">
        <p14:creationId xmlns:p14="http://schemas.microsoft.com/office/powerpoint/2010/main" val="948944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37</a:t>
            </a:fld>
            <a:endParaRPr lang="en-US" dirty="0"/>
          </a:p>
        </p:txBody>
      </p:sp>
    </p:spTree>
    <p:extLst>
      <p:ext uri="{BB962C8B-B14F-4D97-AF65-F5344CB8AC3E}">
        <p14:creationId xmlns:p14="http://schemas.microsoft.com/office/powerpoint/2010/main" val="2956635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Server: </a:t>
            </a:r>
            <a:r>
              <a:rPr lang="en-US" sz="1200" b="0" i="0" u="none" strike="noStrike" kern="1200" baseline="0" dirty="0" smtClean="0">
                <a:solidFill>
                  <a:schemeClr val="tx1"/>
                </a:solidFill>
                <a:latin typeface="Arial" charset="0"/>
                <a:ea typeface="+mn-ea"/>
                <a:cs typeface="+mn-cs"/>
              </a:rPr>
              <a:t>The default VTP mode is server mode, but VLANs are not propagated over the network until a management domain name is specified or learned. When you make a change to the VLAN configuration on a VTP server, the change is propagated to all switches in the VTP domain. VTP messages are transmitted out of all the </a:t>
            </a:r>
            <a:r>
              <a:rPr lang="pt-PT" sz="1200" b="0" i="0" u="none" strike="noStrike" kern="1200" baseline="0" dirty="0" err="1" smtClean="0">
                <a:solidFill>
                  <a:schemeClr val="tx1"/>
                </a:solidFill>
                <a:latin typeface="Arial" charset="0"/>
                <a:ea typeface="+mn-ea"/>
                <a:cs typeface="+mn-cs"/>
              </a:rPr>
              <a:t>trunk</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connections</a:t>
            </a:r>
            <a:r>
              <a:rPr lang="pt-PT" sz="1200" b="0" i="0" u="none" strike="noStrike" kern="1200" baseline="0" dirty="0" smtClean="0">
                <a:solidFill>
                  <a:schemeClr val="tx1"/>
                </a:solidFill>
                <a:latin typeface="Arial" charset="0"/>
                <a:ea typeface="+mn-ea"/>
                <a:cs typeface="+mn-cs"/>
              </a:rPr>
              <a:t>.</a:t>
            </a:r>
          </a:p>
          <a:p>
            <a:r>
              <a:rPr lang="en-US" sz="1200" b="1" i="0" u="none" strike="noStrike" kern="1200" baseline="0" dirty="0" smtClean="0">
                <a:solidFill>
                  <a:schemeClr val="tx1"/>
                </a:solidFill>
                <a:latin typeface="Arial" charset="0"/>
                <a:ea typeface="+mn-ea"/>
                <a:cs typeface="+mn-cs"/>
              </a:rPr>
              <a:t>Transparent: </a:t>
            </a:r>
            <a:r>
              <a:rPr lang="en-US" sz="1200" b="0" i="0" u="none" strike="noStrike" kern="1200" baseline="0" dirty="0" smtClean="0">
                <a:solidFill>
                  <a:schemeClr val="tx1"/>
                </a:solidFill>
                <a:latin typeface="Arial" charset="0"/>
                <a:ea typeface="+mn-ea"/>
                <a:cs typeface="+mn-cs"/>
              </a:rPr>
              <a:t>When you make a change to the VLAN configuration in VTP transparent mode, the change affects only the local switch. The change does not propagate to other switches in the VTP domain. VTP transparent mode does forward VTP advertisements that it receives within the domain.</a:t>
            </a:r>
          </a:p>
          <a:p>
            <a:r>
              <a:rPr lang="en-US" sz="1200" b="1" i="0" u="none" strike="noStrike" kern="1200" baseline="0" dirty="0" smtClean="0">
                <a:solidFill>
                  <a:schemeClr val="tx1"/>
                </a:solidFill>
                <a:latin typeface="Arial" charset="0"/>
                <a:ea typeface="+mn-ea"/>
                <a:cs typeface="+mn-cs"/>
              </a:rPr>
              <a:t>Client: </a:t>
            </a:r>
            <a:r>
              <a:rPr lang="en-US" sz="1200" b="0" i="0" u="none" strike="noStrike" kern="1200" baseline="0" dirty="0" smtClean="0">
                <a:solidFill>
                  <a:schemeClr val="tx1"/>
                </a:solidFill>
                <a:latin typeface="Arial" charset="0"/>
                <a:ea typeface="+mn-ea"/>
                <a:cs typeface="+mn-cs"/>
              </a:rPr>
              <a:t>A VTP client behaves like a VTP server and transmits and receives VTP updates on its trunks, but you cannot create, change, or delete VLANs on a VTP client. VLANs are configured on another switch in the domain that is in server mode.</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40</a:t>
            </a:fld>
            <a:endParaRPr lang="en-US" dirty="0"/>
          </a:p>
        </p:txBody>
      </p:sp>
    </p:spTree>
    <p:extLst>
      <p:ext uri="{BB962C8B-B14F-4D97-AF65-F5344CB8AC3E}">
        <p14:creationId xmlns:p14="http://schemas.microsoft.com/office/powerpoint/2010/main" val="11414701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3"/>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C0C0C4"/>
                </a:solidFill>
              </a:rPr>
              <a:t>© </a:t>
            </a:r>
            <a:r>
              <a:rPr lang="en-US" sz="700" dirty="0" smtClean="0">
                <a:solidFill>
                  <a:srgbClr val="C0C0C4"/>
                </a:solidFill>
              </a:rPr>
              <a:t>2007 – 2016, </a:t>
            </a:r>
            <a:r>
              <a:rPr lang="en-US" sz="700" dirty="0">
                <a:solidFill>
                  <a:srgbClr val="C0C0C4"/>
                </a:solidFill>
              </a:rPr>
              <a:t>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C0C0C4"/>
                </a:solidFill>
              </a:rPr>
              <a:t>Cisco Public</a:t>
            </a:r>
          </a:p>
        </p:txBody>
      </p:sp>
      <p:sp>
        <p:nvSpPr>
          <p:cNvPr id="7" name="Rectangle 5"/>
          <p:cNvSpPr>
            <a:spLocks noChangeArrowheads="1"/>
          </p:cNvSpPr>
          <p:nvPr/>
        </p:nvSpPr>
        <p:spPr bwMode="auto">
          <a:xfrm>
            <a:off x="193675" y="6562725"/>
            <a:ext cx="1699671" cy="190646"/>
          </a:xfrm>
          <a:prstGeom prst="rect">
            <a:avLst/>
          </a:prstGeom>
          <a:noFill/>
          <a:ln w="9525">
            <a:noFill/>
            <a:miter lim="800000"/>
            <a:headEnd/>
            <a:tailEnd/>
          </a:ln>
          <a:effectLst/>
        </p:spPr>
        <p:txBody>
          <a:bodyPr wrap="square" lIns="82124" tIns="41061" rIns="82124" bIns="41061" anchor="b">
            <a:spAutoFit/>
          </a:bodyPr>
          <a:lstStyle/>
          <a:p>
            <a:pPr algn="l" defTabSz="814388">
              <a:lnSpc>
                <a:spcPct val="100000"/>
              </a:lnSpc>
              <a:defRPr/>
            </a:pPr>
            <a:r>
              <a:rPr lang="en-US" sz="700" dirty="0" smtClean="0">
                <a:solidFill>
                  <a:schemeClr val="tx1"/>
                </a:solidFill>
              </a:rPr>
              <a:t>SWITCH v7 Chapter </a:t>
            </a:r>
            <a:r>
              <a:rPr lang="en-US" sz="700" dirty="0">
                <a:solidFill>
                  <a:schemeClr val="tx1"/>
                </a:solidFill>
              </a:rPr>
              <a:t>3</a:t>
            </a: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F03A2297-76DB-42C1-A7DF-76792C553C4F}" type="slidenum">
              <a:rPr lang="en-US" sz="1000">
                <a:solidFill>
                  <a:schemeClr val="tx1"/>
                </a:solidFill>
              </a:rPr>
              <a:pPr algn="r" defTabSz="814388">
                <a:lnSpc>
                  <a:spcPct val="100000"/>
                </a:lnSpc>
                <a:defRPr/>
              </a:pPr>
              <a:t>‹#›</a:t>
            </a:fld>
            <a:endParaRPr lang="en-US" sz="1000">
              <a:solidFill>
                <a:schemeClr val="tx1"/>
              </a:solidFill>
            </a:endParaRPr>
          </a:p>
        </p:txBody>
      </p:sp>
      <p:sp>
        <p:nvSpPr>
          <p:cNvPr id="1290247" name="Rectangle 7"/>
          <p:cNvSpPr>
            <a:spLocks noGrp="1" noChangeArrowheads="1"/>
          </p:cNvSpPr>
          <p:nvPr>
            <p:ph type="ctrTitle"/>
          </p:nvPr>
        </p:nvSpPr>
        <p:spPr bwMode="white">
          <a:xfrm>
            <a:off x="311150" y="2581836"/>
            <a:ext cx="4174789" cy="1021976"/>
          </a:xfrm>
          <a:prstGeom prst="rect">
            <a:avLst/>
          </a:prstGeom>
          <a:ln/>
        </p:spPr>
        <p:txBody>
          <a:bodyPr anchor="ctr">
            <a:normAutofit/>
          </a:bodyPr>
          <a:lstStyle>
            <a:lvl1pPr>
              <a:defRPr sz="3000" b="0">
                <a:solidFill>
                  <a:srgbClr val="FFFFFF"/>
                </a:solidFill>
              </a:defRPr>
            </a:lvl1pPr>
          </a:lstStyle>
          <a:p>
            <a:r>
              <a:rPr lang="en-US" smtClean="0"/>
              <a:t>Click to edit Master title style</a:t>
            </a:r>
            <a:endParaRPr lang="en-US"/>
          </a:p>
        </p:txBody>
      </p:sp>
      <p:sp>
        <p:nvSpPr>
          <p:cNvPr id="1290248" name="Rectangle 8"/>
          <p:cNvSpPr>
            <a:spLocks noGrp="1" noChangeArrowheads="1"/>
          </p:cNvSpPr>
          <p:nvPr>
            <p:ph type="subTitle" idx="1"/>
          </p:nvPr>
        </p:nvSpPr>
        <p:spPr>
          <a:xfrm>
            <a:off x="311149" y="4672013"/>
            <a:ext cx="8510122"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pic>
        <p:nvPicPr>
          <p:cNvPr id="12"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Command Example</a:t>
            </a:r>
            <a:endParaRPr lang="en-US"/>
          </a:p>
        </p:txBody>
      </p:sp>
      <p:sp>
        <p:nvSpPr>
          <p:cNvPr id="7" name="Content Placeholder 2"/>
          <p:cNvSpPr>
            <a:spLocks noGrp="1"/>
          </p:cNvSpPr>
          <p:nvPr>
            <p:ph idx="1"/>
          </p:nvPr>
        </p:nvSpPr>
        <p:spPr>
          <a:xfrm>
            <a:off x="279400" y="119335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73139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9128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
        <p:nvSpPr>
          <p:cNvPr id="6" name="Content Placeholder 2"/>
          <p:cNvSpPr>
            <a:spLocks noGrp="1"/>
          </p:cNvSpPr>
          <p:nvPr>
            <p:ph idx="12"/>
          </p:nvPr>
        </p:nvSpPr>
        <p:spPr>
          <a:xfrm>
            <a:off x="279400" y="2852057"/>
            <a:ext cx="8316913" cy="3320143"/>
          </a:xfrm>
        </p:spPr>
        <p:txBody>
          <a:body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column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a:t>
            </a:r>
            <a:endParaRPr lang="en-US"/>
          </a:p>
        </p:txBody>
      </p:sp>
      <p:sp>
        <p:nvSpPr>
          <p:cNvPr id="4" name="Content Placeholder 2"/>
          <p:cNvSpPr>
            <a:spLocks noGrp="1"/>
          </p:cNvSpPr>
          <p:nvPr>
            <p:ph idx="10"/>
          </p:nvPr>
        </p:nvSpPr>
        <p:spPr>
          <a:xfrm>
            <a:off x="279400" y="1206653"/>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797451"/>
            <a:ext cx="8520354" cy="266968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Rows Graphic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Top</a:t>
            </a:r>
            <a:endParaRPr lang="en-US"/>
          </a:p>
        </p:txBody>
      </p:sp>
      <p:sp>
        <p:nvSpPr>
          <p:cNvPr id="5" name="Content Placeholder 2"/>
          <p:cNvSpPr>
            <a:spLocks noGrp="1"/>
          </p:cNvSpPr>
          <p:nvPr>
            <p:ph idx="11"/>
          </p:nvPr>
        </p:nvSpPr>
        <p:spPr>
          <a:xfrm>
            <a:off x="279400" y="3897849"/>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2"/>
          </p:nvPr>
        </p:nvSpPr>
        <p:spPr>
          <a:xfrm>
            <a:off x="279400" y="1076325"/>
            <a:ext cx="8531225" cy="273208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Rows Graphic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Bottom</a:t>
            </a:r>
            <a:endParaRPr lang="en-US"/>
          </a:p>
        </p:txBody>
      </p:sp>
      <p:sp>
        <p:nvSpPr>
          <p:cNvPr id="4" name="Content Placeholder 2"/>
          <p:cNvSpPr>
            <a:spLocks noGrp="1"/>
          </p:cNvSpPr>
          <p:nvPr>
            <p:ph idx="10"/>
          </p:nvPr>
        </p:nvSpPr>
        <p:spPr>
          <a:xfrm>
            <a:off x="279400" y="1174380"/>
            <a:ext cx="8520354" cy="21604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p:nvPr>
        </p:nvSpPr>
        <p:spPr>
          <a:xfrm>
            <a:off x="279400" y="3443288"/>
            <a:ext cx="8520113" cy="3097212"/>
          </a:xfrm>
        </p:spPr>
        <p:txBody>
          <a:bodyPr>
            <a:normAutofit/>
          </a:bodyPr>
          <a:lstStyle>
            <a:lvl1pPr>
              <a:buNone/>
              <a:defRPr/>
            </a:lvl1pPr>
            <a:lvl2pPr>
              <a:buNone/>
              <a:defRPr/>
            </a:lvl2pPr>
            <a:lvl3pPr>
              <a:buNone/>
              <a:defRPr/>
            </a:lvl3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and 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Config Example 2 Rows</a:t>
            </a:r>
            <a:endParaRPr lang="en-US"/>
          </a:p>
        </p:txBody>
      </p:sp>
      <p:sp>
        <p:nvSpPr>
          <p:cNvPr id="4" name="Content Placeholder 2"/>
          <p:cNvSpPr>
            <a:spLocks noGrp="1"/>
          </p:cNvSpPr>
          <p:nvPr>
            <p:ph idx="10"/>
          </p:nvPr>
        </p:nvSpPr>
        <p:spPr>
          <a:xfrm>
            <a:off x="279400" y="1174379"/>
            <a:ext cx="8520354" cy="2496283"/>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hasCustomPrompt="1"/>
          </p:nvPr>
        </p:nvSpPr>
        <p:spPr>
          <a:xfrm>
            <a:off x="279400" y="3762102"/>
            <a:ext cx="8520113" cy="2778397"/>
          </a:xfrm>
          <a:ln>
            <a:solidFill>
              <a:schemeClr val="tx1"/>
            </a:solidFill>
          </a:ln>
        </p:spPr>
        <p:txBody>
          <a:bodyPr>
            <a:normAutofit/>
          </a:bodyPr>
          <a:lstStyle>
            <a:lvl1pPr marL="0" indent="0">
              <a:lnSpc>
                <a:spcPct val="100000"/>
              </a:lnSpc>
              <a:spcBef>
                <a:spcPts val="0"/>
              </a:spcBef>
              <a:spcAft>
                <a:spcPts val="0"/>
              </a:spcAft>
              <a:buNone/>
              <a:defRPr sz="1600">
                <a:latin typeface="Courier New" pitchFamily="49" charset="0"/>
                <a:cs typeface="Courier New" pitchFamily="49" charset="0"/>
              </a:defRPr>
            </a:lvl1pPr>
            <a:lvl2pPr>
              <a:buNone/>
              <a:defRPr/>
            </a:lvl2pPr>
            <a:lvl3pPr>
              <a:buNone/>
              <a:defRPr/>
            </a:lvl3pPr>
          </a:lstStyle>
          <a:p>
            <a:pPr lvl="0"/>
            <a:r>
              <a:rPr lang="en-US" smtClean="0"/>
              <a:t>Config example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fig Example 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Config Example 2 column</a:t>
            </a:r>
            <a:endParaRPr lang="en-US"/>
          </a:p>
        </p:txBody>
      </p:sp>
      <p:sp>
        <p:nvSpPr>
          <p:cNvPr id="8" name="Content Placeholder 3"/>
          <p:cNvSpPr>
            <a:spLocks noGrp="1"/>
          </p:cNvSpPr>
          <p:nvPr>
            <p:ph sz="half" idx="10"/>
          </p:nvPr>
        </p:nvSpPr>
        <p:spPr>
          <a:xfrm>
            <a:off x="279399"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1178698"/>
          </a:xfrm>
          <a:ln w="19050">
            <a:solidFill>
              <a:schemeClr val="tx1"/>
            </a:solidFill>
          </a:ln>
        </p:spPr>
        <p:txBody>
          <a:bodyPr>
            <a:noAutofit/>
          </a:bodyPr>
          <a:lstStyle>
            <a:lvl1pPr marL="0" indent="0" algn="l" defTabSz="814388">
              <a:lnSpc>
                <a:spcPct val="100000"/>
              </a:lnSpc>
              <a:spcBef>
                <a:spcPts val="0"/>
              </a:spcBef>
              <a:spcAft>
                <a:spcPts val="0"/>
              </a:spcAft>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utp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a:t>
            </a:r>
            <a:endParaRPr lang="en-US"/>
          </a:p>
        </p:txBody>
      </p:sp>
      <p:sp>
        <p:nvSpPr>
          <p:cNvPr id="5" name="Text Placeholder 4"/>
          <p:cNvSpPr>
            <a:spLocks noGrp="1"/>
          </p:cNvSpPr>
          <p:nvPr>
            <p:ph type="body" sz="quarter" idx="10" hasCustomPrompt="1"/>
          </p:nvPr>
        </p:nvSpPr>
        <p:spPr>
          <a:xfrm>
            <a:off x="279399" y="1183340"/>
            <a:ext cx="8531114" cy="5217459"/>
          </a:xfrm>
          <a:ln w="19050">
            <a:solidFill>
              <a:schemeClr val="tx1"/>
            </a:solidFill>
          </a:ln>
        </p:spPr>
        <p:txBody>
          <a:bodyPr/>
          <a:lstStyle>
            <a:lvl1pPr marL="0" indent="0">
              <a:lnSpc>
                <a:spcPct val="100000"/>
              </a:lnSpc>
              <a:spcBef>
                <a:spcPts val="0"/>
              </a:spcBef>
              <a:spcAft>
                <a:spcPts val="0"/>
              </a:spcAft>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utpu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 with Explanation</a:t>
            </a:r>
            <a:endParaRPr lang="en-US"/>
          </a:p>
        </p:txBody>
      </p:sp>
      <p:sp>
        <p:nvSpPr>
          <p:cNvPr id="5" name="Text Placeholder 4"/>
          <p:cNvSpPr>
            <a:spLocks noGrp="1"/>
          </p:cNvSpPr>
          <p:nvPr>
            <p:ph type="body" sz="quarter" idx="10" hasCustomPrompt="1"/>
          </p:nvPr>
        </p:nvSpPr>
        <p:spPr>
          <a:xfrm>
            <a:off x="279399" y="2000922"/>
            <a:ext cx="8531114" cy="4399878"/>
          </a:xfrm>
          <a:ln w="19050">
            <a:solidFill>
              <a:schemeClr val="tx1"/>
            </a:solidFill>
          </a:ln>
        </p:spPr>
        <p:txBody>
          <a:bodyPr/>
          <a:lstStyle>
            <a:lvl1pPr marL="0" indent="0">
              <a:lnSpc>
                <a:spcPct val="100000"/>
              </a:lnSpc>
              <a:spcBef>
                <a:spcPts val="0"/>
              </a:spcBef>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
        <p:nvSpPr>
          <p:cNvPr id="6" name="Content Placeholder 5"/>
          <p:cNvSpPr>
            <a:spLocks noGrp="1"/>
          </p:cNvSpPr>
          <p:nvPr>
            <p:ph sz="quarter" idx="11" hasCustomPrompt="1"/>
          </p:nvPr>
        </p:nvSpPr>
        <p:spPr>
          <a:xfrm>
            <a:off x="279400" y="1215615"/>
            <a:ext cx="8520113" cy="687798"/>
          </a:xfrm>
        </p:spPr>
        <p:txBody>
          <a:bodyPr>
            <a:normAutofit/>
          </a:bodyPr>
          <a:lstStyle>
            <a:lvl1pPr marL="11113" indent="-11113">
              <a:buNone/>
              <a:defRPr sz="2000" b="0"/>
            </a:lvl1pPr>
          </a:lstStyle>
          <a:p>
            <a:pPr lvl="0"/>
            <a:r>
              <a:rPr lang="en-US" smtClean="0"/>
              <a:t>Brief explanation of the command.</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2 column horizontal">
    <p:spTree>
      <p:nvGrpSpPr>
        <p:cNvPr id="1" name=""/>
        <p:cNvGrpSpPr/>
        <p:nvPr/>
      </p:nvGrpSpPr>
      <p:grpSpPr>
        <a:xfrm>
          <a:off x="0" y="0"/>
          <a:ext cx="0" cy="0"/>
          <a:chOff x="0" y="0"/>
          <a:chExt cx="0" cy="0"/>
        </a:xfrm>
      </p:grpSpPr>
      <p:sp>
        <p:nvSpPr>
          <p:cNvPr id="2" name="Title 1"/>
          <p:cNvSpPr>
            <a:spLocks noGrp="1"/>
          </p:cNvSpPr>
          <p:nvPr>
            <p:ph type="title"/>
          </p:nvPr>
        </p:nvSpPr>
        <p:spPr>
          <a:xfrm>
            <a:off x="279400" y="365379"/>
            <a:ext cx="8521700" cy="620712"/>
          </a:xfrm>
          <a:prstGeom prst="rect">
            <a:avLst/>
          </a:prstGeom>
        </p:spPr>
        <p:txBody>
          <a:bodyPr/>
          <a:lstStyle/>
          <a:p>
            <a:r>
              <a:rPr lang="en-US" smtClean="0"/>
              <a:t>Click to edit Master title style</a:t>
            </a:r>
            <a:endParaRPr lang="en-US"/>
          </a:p>
        </p:txBody>
      </p:sp>
      <p:sp>
        <p:nvSpPr>
          <p:cNvPr id="4" name="Content Placeholder 2"/>
          <p:cNvSpPr>
            <a:spLocks noGrp="1"/>
          </p:cNvSpPr>
          <p:nvPr>
            <p:ph idx="10"/>
          </p:nvPr>
        </p:nvSpPr>
        <p:spPr>
          <a:xfrm>
            <a:off x="279400" y="1152863"/>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897849"/>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0797" y="695512"/>
            <a:ext cx="7772400" cy="1362075"/>
          </a:xfrm>
          <a:prstGeom prst="rect">
            <a:avLst/>
          </a:prstGeom>
        </p:spPr>
        <p:txBody>
          <a:bodyPr anchor="t"/>
          <a:lstStyle>
            <a:lvl1pPr algn="l">
              <a:defRPr sz="4000" b="1" cap="all"/>
            </a:lvl1p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ommand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7" name="Content Placeholder 2"/>
          <p:cNvSpPr>
            <a:spLocks noGrp="1"/>
          </p:cNvSpPr>
          <p:nvPr>
            <p:ph idx="1"/>
          </p:nvPr>
        </p:nvSpPr>
        <p:spPr>
          <a:xfrm>
            <a:off x="279400" y="113956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67760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3749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p:nvPr>
        </p:nvSpPr>
        <p:spPr>
          <a:xfrm>
            <a:off x="279401"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fig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8" name="Content Placeholder 3"/>
          <p:cNvSpPr>
            <a:spLocks noGrp="1"/>
          </p:cNvSpPr>
          <p:nvPr>
            <p:ph sz="half" idx="10"/>
          </p:nvPr>
        </p:nvSpPr>
        <p:spPr>
          <a:xfrm>
            <a:off x="279399"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995821"/>
          </a:xfrm>
        </p:spPr>
        <p:txBody>
          <a:bodyPr/>
          <a:lstStyle>
            <a:lvl1pPr marL="0" indent="0" algn="l" defTabSz="814388">
              <a:lnSpc>
                <a:spcPts val="1800"/>
              </a:lnSpc>
              <a:spcBef>
                <a:spcPts val="0"/>
              </a:spcBef>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utpu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hasCustomPrompt="1"/>
          </p:nvPr>
        </p:nvSpPr>
        <p:spPr>
          <a:xfrm>
            <a:off x="279401" y="1122948"/>
            <a:ext cx="8520354" cy="5191792"/>
          </a:xfrm>
          <a:ln w="25400">
            <a:solidFill>
              <a:schemeClr val="tx1"/>
            </a:solidFill>
          </a:ln>
        </p:spPr>
        <p:txBody>
          <a:bodyPr/>
          <a:lstStyle>
            <a:lvl1pPr marL="0" indent="0" algn="l">
              <a:lnSpc>
                <a:spcPct val="100000"/>
              </a:lnSpc>
              <a:spcBef>
                <a:spcPts val="0"/>
              </a:spcBef>
              <a:buNone/>
              <a:defRPr sz="1200">
                <a:latin typeface="Courier New" pitchFamily="49" charset="0"/>
                <a:cs typeface="Courier New" pitchFamily="49" charset="0"/>
              </a:defRPr>
            </a:lvl1pPr>
            <a:lvl2pPr marL="461963" indent="-236538">
              <a:buFont typeface="Arial" pitchFamily="34" charset="0"/>
              <a:buNone/>
              <a:defRPr sz="2000">
                <a:latin typeface="Courier New" pitchFamily="49" charset="0"/>
                <a:cs typeface="Courier New" pitchFamily="49" charset="0"/>
              </a:defRPr>
            </a:lvl2pPr>
            <a:lvl3pPr marL="688975" indent="-227013">
              <a:buFont typeface="Arial" pitchFamily="34" charset="0"/>
              <a:buNone/>
              <a:defRPr sz="1800">
                <a:latin typeface="Courier New" pitchFamily="49" charset="0"/>
                <a:cs typeface="Courier New" pitchFamily="49" charset="0"/>
              </a:defRPr>
            </a:lvl3pPr>
            <a:lvl4pPr marL="565150" indent="176213">
              <a:buFont typeface="Arial" pitchFamily="34" charset="0"/>
              <a:buChar char="•"/>
              <a:defRPr/>
            </a:lvl4pPr>
            <a:lvl5pPr marL="744538" indent="169863">
              <a:buFont typeface="Arial" pitchFamily="34" charset="0"/>
              <a:buChar char="•"/>
              <a:defRPr/>
            </a:lvl5pPr>
          </a:lstStyle>
          <a:p>
            <a:pPr algn="l">
              <a:lnSpc>
                <a:spcPct val="100000"/>
              </a:lnSpc>
              <a:defRPr/>
            </a:pPr>
            <a:r>
              <a:rPr lang="en-US" sz="1000" b="0" smtClean="0">
                <a:solidFill>
                  <a:srgbClr val="000000"/>
                </a:solidFill>
                <a:latin typeface="Courier New" pitchFamily="49" charset="0"/>
                <a:cs typeface="Times New Roman" pitchFamily="18" charset="0"/>
              </a:rPr>
              <a:t>RouterA# </a:t>
            </a:r>
            <a:r>
              <a:rPr lang="en-US" sz="1000" b="1" smtClean="0">
                <a:solidFill>
                  <a:schemeClr val="tx1"/>
                </a:solidFill>
                <a:latin typeface="Courier New" pitchFamily="49" charset="0"/>
                <a:cs typeface="Times New Roman" pitchFamily="18" charset="0"/>
              </a:rPr>
              <a:t>show command</a:t>
            </a:r>
          </a:p>
          <a:p>
            <a:pPr algn="l">
              <a:lnSpc>
                <a:spcPct val="100000"/>
              </a:lnSpc>
              <a:defRPr/>
            </a:pPr>
            <a:r>
              <a:rPr lang="en-US" sz="1000" b="1" smtClean="0">
                <a:solidFill>
                  <a:srgbClr val="000000"/>
                </a:solidFill>
                <a:latin typeface="Courier New" pitchFamily="49" charset="0"/>
                <a:cs typeface="Times New Roman" pitchFamily="18" charset="0"/>
              </a:rPr>
              <a:t>    </a:t>
            </a:r>
            <a:r>
              <a:rPr lang="en-US" sz="1000" b="1" smtClean="0">
                <a:solidFill>
                  <a:schemeClr val="accent2"/>
                </a:solidFill>
                <a:latin typeface="Courier New" pitchFamily="49" charset="0"/>
              </a:rPr>
              <a:t> </a:t>
            </a:r>
            <a:r>
              <a:rPr lang="en-US" sz="1000" b="1" smtClean="0">
                <a:solidFill>
                  <a:srgbClr val="000000"/>
                </a:solidFill>
                <a:latin typeface="Courier New" pitchFamily="49" charset="0"/>
                <a:cs typeface="Times New Roman" pitchFamily="18" charset="0"/>
              </a:rPr>
              <a:t>OSPF Router with ID (10.0.0.11) (Process ID 1)</a:t>
            </a:r>
          </a:p>
          <a:p>
            <a:pPr algn="l">
              <a:lnSpc>
                <a:spcPct val="100000"/>
              </a:lnSpc>
              <a:defRPr/>
            </a:pPr>
            <a:r>
              <a:rPr lang="en-US" sz="1000" b="1" smtClean="0">
                <a:solidFill>
                  <a:srgbClr val="000000"/>
                </a:solidFill>
                <a:latin typeface="Courier New" pitchFamily="49" charset="0"/>
                <a:cs typeface="Times New Roman" pitchFamily="18" charset="0"/>
              </a:rPr>
              <a:t>                Router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 Link count</a:t>
            </a:r>
          </a:p>
          <a:p>
            <a:pPr algn="l">
              <a:lnSpc>
                <a:spcPct val="100000"/>
              </a:lnSpc>
              <a:defRPr/>
            </a:pPr>
            <a:r>
              <a:rPr lang="en-US" sz="1000" b="1" smtClean="0">
                <a:solidFill>
                  <a:srgbClr val="000000"/>
                </a:solidFill>
                <a:latin typeface="Courier New" pitchFamily="49" charset="0"/>
                <a:cs typeface="Times New Roman" pitchFamily="18" charset="0"/>
              </a:rPr>
              <a:t>10.0.0.11       10.0.0.11       548         0x80000002 0x00401A 1</a:t>
            </a:r>
          </a:p>
          <a:p>
            <a:pPr algn="l">
              <a:lnSpc>
                <a:spcPct val="100000"/>
              </a:lnSpc>
              <a:defRPr/>
            </a:pPr>
            <a:r>
              <a:rPr lang="en-US" sz="1000" b="1" smtClean="0">
                <a:solidFill>
                  <a:srgbClr val="000000"/>
                </a:solidFill>
                <a:latin typeface="Courier New" pitchFamily="49" charset="0"/>
                <a:cs typeface="Times New Roman" pitchFamily="18" charset="0"/>
              </a:rPr>
              <a:t>10.0.0.12       10.0.0.12       549         0x80000004 0x003A1B 1</a:t>
            </a:r>
          </a:p>
          <a:p>
            <a:pPr algn="l">
              <a:lnSpc>
                <a:spcPct val="100000"/>
              </a:lnSpc>
              <a:defRPr/>
            </a:pPr>
            <a:r>
              <a:rPr lang="en-US" sz="1000" b="1" smtClean="0">
                <a:solidFill>
                  <a:srgbClr val="000000"/>
                </a:solidFill>
                <a:latin typeface="Courier New" pitchFamily="49" charset="0"/>
                <a:cs typeface="Times New Roman" pitchFamily="18" charset="0"/>
              </a:rPr>
              <a:t>100.100.100.100 100.100.100.100 548         0x800002D7 0x00EEA9 2</a:t>
            </a:r>
          </a:p>
          <a:p>
            <a:pPr algn="l">
              <a:lnSpc>
                <a:spcPct val="100000"/>
              </a:lnSpc>
              <a:defRPr/>
            </a:pPr>
            <a:r>
              <a:rPr lang="en-US" sz="1000" b="1" smtClean="0">
                <a:solidFill>
                  <a:srgbClr val="000000"/>
                </a:solidFill>
                <a:latin typeface="Courier New" pitchFamily="49" charset="0"/>
                <a:cs typeface="Times New Roman" pitchFamily="18" charset="0"/>
              </a:rPr>
              <a:t>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172.31.1.3      100.100.100.100 549         0x80000001 0x004EC9</a:t>
            </a:r>
          </a:p>
          <a:p>
            <a:pPr algn="l">
              <a:lnSpc>
                <a:spcPct val="100000"/>
              </a:lnSpc>
              <a:defRPr/>
            </a:pPr>
            <a:r>
              <a:rPr lang="en-US" sz="1000" b="1" smtClean="0">
                <a:solidFill>
                  <a:srgbClr val="000000"/>
                </a:solidFill>
                <a:latin typeface="Courier New" pitchFamily="49" charset="0"/>
                <a:cs typeface="Times New Roman" pitchFamily="18" charset="0"/>
              </a:rPr>
              <a:t>                Summary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10.1.0.0        10.0.0.11       654         0x80000001 0x00FB11</a:t>
            </a:r>
          </a:p>
          <a:p>
            <a:pPr algn="l">
              <a:lnSpc>
                <a:spcPct val="100000"/>
              </a:lnSpc>
              <a:defRPr/>
            </a:pPr>
            <a:r>
              <a:rPr lang="en-US" sz="1000" b="1" smtClean="0">
                <a:solidFill>
                  <a:srgbClr val="000000"/>
                </a:solidFill>
                <a:latin typeface="Courier New" pitchFamily="49" charset="0"/>
                <a:cs typeface="Times New Roman" pitchFamily="18" charset="0"/>
              </a:rPr>
              <a:t>10.1.0.0        10.0.0.12       601         0x80000001 0x00F516</a:t>
            </a:r>
          </a:p>
          <a:p>
            <a:pPr algn="l">
              <a:lnSpc>
                <a:spcPct val="100000"/>
              </a:lnSpc>
              <a:defRPr/>
            </a:pPr>
            <a:r>
              <a:rPr lang="en-US" sz="1000" b="1" smtClean="0">
                <a:solidFill>
                  <a:srgbClr val="000000"/>
                </a:solidFill>
                <a:latin typeface="Courier New" pitchFamily="49" charset="0"/>
                <a:cs typeface="Times New Roman" pitchFamily="18" charset="0"/>
              </a:rPr>
              <a:t>&lt;output omitted&gt;</a:t>
            </a:r>
            <a:endParaRPr lang="en-US" sz="1000" b="1">
              <a:solidFill>
                <a:srgbClr val="000000"/>
              </a:solidFill>
              <a:latin typeface="Courier New" pitchFamily="49" charset="0"/>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1"/>
            <a:ext cx="8522208" cy="740664"/>
          </a:xfrm>
          <a:prstGeom prst="rect">
            <a:avLst/>
          </a:prstGeom>
        </p:spPr>
        <p:txBody>
          <a:bodyPr>
            <a:normAutofit/>
          </a:bodyPr>
          <a:lstStyle>
            <a:lvl1pPr>
              <a:defRPr/>
            </a:lvl1pPr>
          </a:lstStyle>
          <a:p>
            <a:r>
              <a:rPr lang="en-US" smtClean="0"/>
              <a:t>Title Only</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8"/>
            <a:ext cx="8521700" cy="742659"/>
          </a:xfrm>
          <a:prstGeom prst="rect">
            <a:avLst/>
          </a:prstGeom>
        </p:spPr>
        <p:txBody>
          <a:bodyPr>
            <a:normAutofit/>
          </a:bodyPr>
          <a:lstStyle>
            <a:lvl1pPr>
              <a:defRPr/>
            </a:lvl1pPr>
          </a:lstStyle>
          <a:p>
            <a:r>
              <a:rPr lang="en-US" smtClean="0"/>
              <a:t>Title and Content</a:t>
            </a:r>
            <a:endParaRPr lang="en-US"/>
          </a:p>
        </p:txBody>
      </p:sp>
      <p:sp>
        <p:nvSpPr>
          <p:cNvPr id="3" name="Content Placeholder 2"/>
          <p:cNvSpPr>
            <a:spLocks noGrp="1"/>
          </p:cNvSpPr>
          <p:nvPr>
            <p:ph idx="1"/>
          </p:nvPr>
        </p:nvSpPr>
        <p:spPr>
          <a:xfrm>
            <a:off x="279401" y="1183340"/>
            <a:ext cx="8520354" cy="5131399"/>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sub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0"/>
            <a:ext cx="8522208" cy="740664"/>
          </a:xfrm>
          <a:prstGeom prst="rect">
            <a:avLst/>
          </a:prstGeom>
        </p:spPr>
        <p:txBody>
          <a:bodyPr>
            <a:normAutofit/>
          </a:bodyPr>
          <a:lstStyle>
            <a:lvl1pPr>
              <a:defRPr/>
            </a:lvl1pPr>
          </a:lstStyle>
          <a:p>
            <a:r>
              <a:rPr lang="en-US" smtClean="0"/>
              <a:t>Title with Subtext</a:t>
            </a:r>
            <a:endParaRPr lang="en-US"/>
          </a:p>
        </p:txBody>
      </p:sp>
      <p:sp>
        <p:nvSpPr>
          <p:cNvPr id="4" name="Content Placeholder 3"/>
          <p:cNvSpPr>
            <a:spLocks noGrp="1"/>
          </p:cNvSpPr>
          <p:nvPr>
            <p:ph sz="quarter" idx="10" hasCustomPrompt="1"/>
          </p:nvPr>
        </p:nvSpPr>
        <p:spPr>
          <a:xfrm>
            <a:off x="279400" y="1161826"/>
            <a:ext cx="8423275" cy="774924"/>
          </a:xfrm>
        </p:spPr>
        <p:txBody>
          <a:bodyPr>
            <a:normAutofit/>
          </a:bodyPr>
          <a:lstStyle>
            <a:lvl1pPr marL="11113" indent="-11113">
              <a:buNone/>
              <a:defRPr sz="2000" b="0" baseline="0"/>
            </a:lvl1pPr>
          </a:lstStyle>
          <a:p>
            <a:pPr lvl="0"/>
            <a:r>
              <a:rPr lang="en-US" smtClean="0"/>
              <a:t>Subtext here to describe graphic below</a:t>
            </a:r>
          </a:p>
        </p:txBody>
      </p:sp>
      <p:sp>
        <p:nvSpPr>
          <p:cNvPr id="7" name="Content Placeholder 6"/>
          <p:cNvSpPr>
            <a:spLocks noGrp="1"/>
          </p:cNvSpPr>
          <p:nvPr>
            <p:ph sz="quarter" idx="11"/>
          </p:nvPr>
        </p:nvSpPr>
        <p:spPr>
          <a:xfrm>
            <a:off x="279400" y="2033588"/>
            <a:ext cx="8445500" cy="4495800"/>
          </a:xfrm>
        </p:spPr>
        <p:txBody>
          <a:bodyPr>
            <a:normAutofit/>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a:lvl1pPr>
          </a:lstStyle>
          <a:p>
            <a:r>
              <a:rPr lang="en-US" smtClean="0"/>
              <a:t>Title and Graphic</a:t>
            </a:r>
            <a:endParaRPr lang="en-US"/>
          </a:p>
        </p:txBody>
      </p:sp>
      <p:sp>
        <p:nvSpPr>
          <p:cNvPr id="6" name="Content Placeholder 5"/>
          <p:cNvSpPr>
            <a:spLocks noGrp="1"/>
          </p:cNvSpPr>
          <p:nvPr>
            <p:ph sz="quarter" idx="10"/>
          </p:nvPr>
        </p:nvSpPr>
        <p:spPr>
          <a:xfrm>
            <a:off x="279400" y="1226372"/>
            <a:ext cx="8509000" cy="531412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2 Column Content</a:t>
            </a:r>
            <a:endParaRPr lang="en-US"/>
          </a:p>
        </p:txBody>
      </p:sp>
      <p:sp>
        <p:nvSpPr>
          <p:cNvPr id="6" name="Content Placeholder 2"/>
          <p:cNvSpPr>
            <a:spLocks noGrp="1"/>
          </p:cNvSpPr>
          <p:nvPr>
            <p:ph idx="1"/>
          </p:nvPr>
        </p:nvSpPr>
        <p:spPr>
          <a:xfrm>
            <a:off x="279401"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2592592"/>
            <a:ext cx="8488082" cy="3711389"/>
          </a:xfrm>
        </p:spPr>
        <p:txBody>
          <a:bodyPr/>
          <a:lstStyle/>
          <a:p>
            <a:pPr lvl="0"/>
            <a:r>
              <a:rPr lang="en-US" noProof="0" smtClean="0"/>
              <a:t>Click icon to add table</a:t>
            </a:r>
          </a:p>
        </p:txBody>
      </p:sp>
      <p:sp>
        <p:nvSpPr>
          <p:cNvPr id="7" name="Text Placeholder 6"/>
          <p:cNvSpPr>
            <a:spLocks noGrp="1"/>
          </p:cNvSpPr>
          <p:nvPr>
            <p:ph type="body" sz="quarter" idx="10" hasCustomPrompt="1"/>
          </p:nvPr>
        </p:nvSpPr>
        <p:spPr>
          <a:xfrm>
            <a:off x="279400" y="1516063"/>
            <a:ext cx="8499475" cy="1001712"/>
          </a:xfrm>
          <a:ln w="19050">
            <a:solidFill>
              <a:schemeClr val="tx1"/>
            </a:solidFill>
          </a:ln>
        </p:spPr>
        <p:txBody>
          <a:bodyPr>
            <a:noAutofit/>
          </a:bodyPr>
          <a:lstStyle>
            <a:lvl1pPr marL="0" indent="0">
              <a:lnSpc>
                <a:spcPct val="100000"/>
              </a:lnSpc>
              <a:spcBef>
                <a:spcPts val="0"/>
              </a:spcBef>
              <a:buNone/>
              <a:defRPr sz="1600" baseline="0">
                <a:latin typeface="Courier New" pitchFamily="49" charset="0"/>
                <a:cs typeface="Courier New" pitchFamily="49" charset="0"/>
              </a:defRPr>
            </a:lvl1pPr>
            <a:lvl2pPr>
              <a:buNone/>
              <a:defRPr sz="1600">
                <a:latin typeface="Courier New" pitchFamily="49" charset="0"/>
                <a:cs typeface="Courier New" pitchFamily="49" charset="0"/>
              </a:defRPr>
            </a:lvl2pPr>
            <a:lvl3pPr>
              <a:buNone/>
              <a:defRPr sz="1600">
                <a:latin typeface="Courier New" pitchFamily="49" charset="0"/>
                <a:cs typeface="Courier New" pitchFamily="49" charset="0"/>
              </a:defRPr>
            </a:lvl3pPr>
            <a:lvl4pPr>
              <a:buFont typeface="Arial" pitchFamily="34" charset="0"/>
              <a:buNone/>
              <a:defRPr sz="1600">
                <a:latin typeface="Courier New" pitchFamily="49" charset="0"/>
                <a:cs typeface="Courier New" pitchFamily="49" charset="0"/>
              </a:defRPr>
            </a:lvl4pPr>
            <a:lvl5pPr>
              <a:buFont typeface="Arial" pitchFamily="34" charset="0"/>
              <a:buNone/>
              <a:defRPr sz="1600">
                <a:latin typeface="Courier New" pitchFamily="49" charset="0"/>
                <a:cs typeface="Courier New" pitchFamily="49" charset="0"/>
              </a:defRPr>
            </a:lvl5pPr>
          </a:lstStyle>
          <a:p>
            <a:pPr lvl="0"/>
            <a:r>
              <a:rPr lang="en-US" smtClean="0"/>
              <a:t>Command keywords and parameters. Keywords in bold, parameters italic, not bold.</a:t>
            </a:r>
          </a:p>
        </p:txBody>
      </p:sp>
      <p:sp>
        <p:nvSpPr>
          <p:cNvPr id="9" name="Text Placeholder 8"/>
          <p:cNvSpPr>
            <a:spLocks noGrp="1"/>
          </p:cNvSpPr>
          <p:nvPr>
            <p:ph type="body" sz="quarter" idx="11" hasCustomPrompt="1"/>
          </p:nvPr>
        </p:nvSpPr>
        <p:spPr>
          <a:xfrm>
            <a:off x="279400" y="1130300"/>
            <a:ext cx="5024438" cy="365125"/>
          </a:xfrm>
        </p:spPr>
        <p:txBody>
          <a:bodyPr>
            <a:normAutofit/>
          </a:bodyPr>
          <a:lstStyle>
            <a:lvl1pPr marL="0" indent="0">
              <a:lnSpc>
                <a:spcPct val="100000"/>
              </a:lnSpc>
              <a:spcBef>
                <a:spcPts val="0"/>
              </a:spcBef>
              <a:buNone/>
              <a:defRPr sz="1800" baseline="0">
                <a:latin typeface="Courier New" pitchFamily="49" charset="0"/>
                <a:cs typeface="Courier New" pitchFamily="49" charset="0"/>
              </a:defRPr>
            </a:lvl1pPr>
          </a:lstStyle>
          <a:p>
            <a:pPr lvl="0"/>
            <a:r>
              <a:rPr lang="en-US" sz="1800" smtClean="0">
                <a:latin typeface="Courier New" pitchFamily="49" charset="0"/>
                <a:cs typeface="Courier New" pitchFamily="49" charset="0"/>
              </a:rPr>
              <a:t>Router(config)#</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able Full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1204856"/>
            <a:ext cx="8316913" cy="5099125"/>
          </a:xfrm>
        </p:spPr>
        <p:txBody>
          <a:bodyPr/>
          <a:lstStyle/>
          <a:p>
            <a:pPr lvl="0"/>
            <a:r>
              <a:rPr lang="en-US" noProof="0" smtClean="0"/>
              <a:t>Click icon to add table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9220" name="Rectangle 4"/>
          <p:cNvSpPr>
            <a:spLocks noChangeArrowheads="1"/>
          </p:cNvSpPr>
          <p:nvPr/>
        </p:nvSpPr>
        <p:spPr bwMode="auto">
          <a:xfrm>
            <a:off x="193675" y="6562725"/>
            <a:ext cx="962025" cy="190646"/>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defRPr/>
            </a:pPr>
            <a:r>
              <a:rPr lang="en-US" sz="700" dirty="0" smtClean="0">
                <a:solidFill>
                  <a:schemeClr val="tx1"/>
                </a:solidFill>
              </a:rPr>
              <a:t>Chapter 3</a:t>
            </a:r>
            <a:endParaRPr lang="en-US" sz="700" dirty="0">
              <a:solidFill>
                <a:schemeClr val="tx1"/>
              </a:solidFill>
            </a:endParaRPr>
          </a:p>
        </p:txBody>
      </p:sp>
      <p:sp>
        <p:nvSpPr>
          <p:cNvPr id="1289221" name="Rectangle 5"/>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BD5F09F1-C393-45BD-BF68-67F6E7FD2B5F}" type="slidenum">
              <a:rPr lang="en-US" sz="1000">
                <a:solidFill>
                  <a:schemeClr val="tx1"/>
                </a:solidFill>
              </a:rPr>
              <a:pPr algn="r" defTabSz="814388">
                <a:lnSpc>
                  <a:spcPct val="100000"/>
                </a:lnSpc>
                <a:defRPr/>
              </a:pPr>
              <a:t>‹#›</a:t>
            </a:fld>
            <a:endParaRPr lang="en-US" sz="1000">
              <a:solidFill>
                <a:schemeClr val="tx1"/>
              </a:solidFill>
            </a:endParaRPr>
          </a:p>
        </p:txBody>
      </p:sp>
      <p:sp>
        <p:nvSpPr>
          <p:cNvPr id="1029" name="Rectangle 6"/>
          <p:cNvSpPr>
            <a:spLocks noGrp="1" noChangeArrowheads="1"/>
          </p:cNvSpPr>
          <p:nvPr>
            <p:ph type="body" idx="1"/>
          </p:nvPr>
        </p:nvSpPr>
        <p:spPr bwMode="auto">
          <a:xfrm>
            <a:off x="279400" y="1106906"/>
            <a:ext cx="8316914" cy="5208170"/>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normAutofit/>
          </a:bodyPr>
          <a:lstStyle/>
          <a:p>
            <a:pPr lvl="0"/>
            <a:r>
              <a:rPr lang="en-US" dirty="0" smtClean="0"/>
              <a:t>Body Text</a:t>
            </a:r>
          </a:p>
          <a:p>
            <a:pPr lvl="1"/>
            <a:r>
              <a:rPr lang="en-US" dirty="0" smtClean="0"/>
              <a:t>Second Level</a:t>
            </a:r>
          </a:p>
          <a:p>
            <a:pPr lvl="2"/>
            <a:r>
              <a:rPr lang="en-US" dirty="0" smtClean="0"/>
              <a:t>Third Level</a:t>
            </a:r>
          </a:p>
        </p:txBody>
      </p:sp>
      <p:sp>
        <p:nvSpPr>
          <p:cNvPr id="1289224" name="Rectangle 8"/>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D3D3D3"/>
                </a:solidFill>
              </a:rPr>
              <a:t>© </a:t>
            </a:r>
            <a:r>
              <a:rPr lang="en-US" sz="700" dirty="0" smtClean="0">
                <a:solidFill>
                  <a:srgbClr val="D3D3D3"/>
                </a:solidFill>
              </a:rPr>
              <a:t>2007 – 2016, </a:t>
            </a:r>
            <a:r>
              <a:rPr lang="en-US" sz="700" dirty="0">
                <a:solidFill>
                  <a:srgbClr val="D3D3D3"/>
                </a:solidFill>
              </a:rPr>
              <a:t>Cisco Systems, Inc. All rights reserved.</a:t>
            </a:r>
          </a:p>
        </p:txBody>
      </p:sp>
      <p:sp>
        <p:nvSpPr>
          <p:cNvPr id="1289225" name="Rectangle 9"/>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D3D3D3"/>
                </a:solidFill>
              </a:rPr>
              <a:t>Cisco Public</a:t>
            </a:r>
          </a:p>
        </p:txBody>
      </p:sp>
      <p:pic>
        <p:nvPicPr>
          <p:cNvPr id="12" name="Picture 8" descr="Rev08_Cisco_BrandBar10_060408.png"/>
          <p:cNvPicPr>
            <a:picLocks noChangeAspect="1"/>
          </p:cNvPicPr>
          <p:nvPr/>
        </p:nvPicPr>
        <p:blipFill>
          <a:blip r:embed="rId25"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58" r:id="rId19"/>
    <p:sldLayoutId id="2147483959" r:id="rId20"/>
    <p:sldLayoutId id="2147483879" r:id="rId21"/>
    <p:sldLayoutId id="2147483886" r:id="rId22"/>
    <p:sldLayoutId id="2147483888" r:id="rId23"/>
  </p:sldLayoutIdLst>
  <p:timing>
    <p:tnLst>
      <p:par>
        <p:cTn id="1" dur="indefinite" restart="never" nodeType="tmRoot"/>
      </p:par>
    </p:tnLst>
  </p:timing>
  <p:txStyles>
    <p:titleStyle>
      <a:lvl1pPr algn="l" defTabSz="814388" rtl="0" eaLnBrk="1" fontAlgn="base" hangingPunct="1">
        <a:lnSpc>
          <a:spcPct val="90000"/>
        </a:lnSpc>
        <a:spcBef>
          <a:spcPct val="0"/>
        </a:spcBef>
        <a:spcAft>
          <a:spcPct val="0"/>
        </a:spcAft>
        <a:defRPr sz="3200" b="1">
          <a:solidFill>
            <a:srgbClr val="708CA1"/>
          </a:solidFill>
          <a:latin typeface="+mj-lt"/>
          <a:ea typeface="+mj-ea"/>
          <a:cs typeface="+mj-cs"/>
        </a:defRPr>
      </a:lvl1pPr>
      <a:lvl2pPr algn="l" defTabSz="814388" rtl="0" eaLnBrk="1" fontAlgn="base" hangingPunct="1">
        <a:lnSpc>
          <a:spcPct val="90000"/>
        </a:lnSpc>
        <a:spcBef>
          <a:spcPct val="0"/>
        </a:spcBef>
        <a:spcAft>
          <a:spcPct val="0"/>
        </a:spcAft>
        <a:defRPr sz="3200" b="1">
          <a:solidFill>
            <a:srgbClr val="708CA1"/>
          </a:solidFill>
          <a:latin typeface="Arial" charset="0"/>
        </a:defRPr>
      </a:lvl2pPr>
      <a:lvl3pPr algn="l" defTabSz="814388" rtl="0" eaLnBrk="1" fontAlgn="base" hangingPunct="1">
        <a:lnSpc>
          <a:spcPct val="90000"/>
        </a:lnSpc>
        <a:spcBef>
          <a:spcPct val="0"/>
        </a:spcBef>
        <a:spcAft>
          <a:spcPct val="0"/>
        </a:spcAft>
        <a:defRPr sz="3200" b="1">
          <a:solidFill>
            <a:srgbClr val="708CA1"/>
          </a:solidFill>
          <a:latin typeface="Arial" charset="0"/>
        </a:defRPr>
      </a:lvl3pPr>
      <a:lvl4pPr algn="l" defTabSz="814388" rtl="0" eaLnBrk="1" fontAlgn="base" hangingPunct="1">
        <a:lnSpc>
          <a:spcPct val="90000"/>
        </a:lnSpc>
        <a:spcBef>
          <a:spcPct val="0"/>
        </a:spcBef>
        <a:spcAft>
          <a:spcPct val="0"/>
        </a:spcAft>
        <a:defRPr sz="3200" b="1">
          <a:solidFill>
            <a:srgbClr val="708CA1"/>
          </a:solidFill>
          <a:latin typeface="Arial" charset="0"/>
        </a:defRPr>
      </a:lvl4pPr>
      <a:lvl5pPr algn="l" defTabSz="814388" rtl="0" eaLnBrk="1" fontAlgn="base" hangingPunct="1">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1" fontAlgn="base" hangingPunct="1">
        <a:lnSpc>
          <a:spcPct val="100000"/>
        </a:lnSpc>
        <a:spcBef>
          <a:spcPts val="0"/>
        </a:spcBef>
        <a:spcAft>
          <a:spcPts val="600"/>
        </a:spcAft>
        <a:buClr>
          <a:srgbClr val="708CA1"/>
        </a:buClr>
        <a:buFont typeface="Wingdings" pitchFamily="2" charset="2"/>
        <a:buChar char="§"/>
        <a:defRPr sz="2400">
          <a:solidFill>
            <a:schemeClr val="tx1"/>
          </a:solidFill>
          <a:latin typeface="+mn-lt"/>
          <a:ea typeface="+mn-ea"/>
          <a:cs typeface="+mn-cs"/>
        </a:defRPr>
      </a:lvl1pPr>
      <a:lvl2pPr marL="461963" indent="-236538" algn="l" defTabSz="814388" rtl="0" eaLnBrk="1" fontAlgn="base" hangingPunct="1">
        <a:lnSpc>
          <a:spcPct val="100000"/>
        </a:lnSpc>
        <a:spcBef>
          <a:spcPts val="0"/>
        </a:spcBef>
        <a:spcAft>
          <a:spcPts val="600"/>
        </a:spcAft>
        <a:buClr>
          <a:srgbClr val="708CA1"/>
        </a:buClr>
        <a:buFont typeface="Arial" pitchFamily="34" charset="0"/>
        <a:buChar char="•"/>
        <a:defRPr sz="2000">
          <a:solidFill>
            <a:schemeClr val="tx1"/>
          </a:solidFill>
          <a:latin typeface="+mn-lt"/>
        </a:defRPr>
      </a:lvl2pPr>
      <a:lvl3pPr marL="688975" indent="-227013" algn="l" defTabSz="814388" rtl="0" eaLnBrk="1" fontAlgn="base" hangingPunct="1">
        <a:lnSpc>
          <a:spcPct val="100000"/>
        </a:lnSpc>
        <a:spcBef>
          <a:spcPts val="0"/>
        </a:spcBef>
        <a:spcAft>
          <a:spcPts val="600"/>
        </a:spcAft>
        <a:buClr>
          <a:srgbClr val="708CA1"/>
        </a:buClr>
        <a:buFont typeface="Arial" pitchFamily="34" charset="0"/>
        <a:buChar char="•"/>
        <a:defRPr sz="1800">
          <a:solidFill>
            <a:schemeClr val="tx1"/>
          </a:solidFill>
          <a:latin typeface="+mn-lt"/>
        </a:defRPr>
      </a:lvl3pPr>
      <a:lvl4pPr marL="1254125" indent="117475" algn="l" defTabSz="814388" rtl="0" eaLnBrk="1" fontAlgn="base" hangingPunct="1">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1" fontAlgn="base" hangingPunct="1">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https://gist.github.com/mgeeky/7ff9bb1dcf8aa093d3a157b3c22432a0"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4.xml"/><Relationship Id="rId5" Type="http://schemas.openxmlformats.org/officeDocument/2006/relationships/image" Target="../media/image37.emf"/><Relationship Id="rId4" Type="http://schemas.openxmlformats.org/officeDocument/2006/relationships/image" Target="../media/image36.emf"/></Relationships>
</file>

<file path=ppt/slides/_rels/slide5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normAutofit fontScale="90000"/>
          </a:bodyPr>
          <a:lstStyle/>
          <a:p>
            <a:r>
              <a:rPr lang="en-US" sz="2800" dirty="0" smtClean="0"/>
              <a:t>Chapter 3: </a:t>
            </a:r>
            <a:br>
              <a:rPr lang="en-US" sz="2800" dirty="0" smtClean="0"/>
            </a:br>
            <a:r>
              <a:rPr lang="cs-CZ" dirty="0" smtClean="0"/>
              <a:t>Architektura sítě kampusu</a:t>
            </a:r>
            <a:endParaRPr lang="en-US" sz="2800" dirty="0" smtClean="0">
              <a:solidFill>
                <a:schemeClr val="folHlink"/>
              </a:solidFill>
            </a:endParaRPr>
          </a:p>
        </p:txBody>
      </p:sp>
      <p:sp>
        <p:nvSpPr>
          <p:cNvPr id="6147" name="Rectangle 3"/>
          <p:cNvSpPr>
            <a:spLocks noGrp="1" noChangeArrowheads="1"/>
          </p:cNvSpPr>
          <p:nvPr>
            <p:ph type="subTitle" idx="1"/>
          </p:nvPr>
        </p:nvSpPr>
        <p:spPr>
          <a:xfrm>
            <a:off x="311150" y="4672013"/>
            <a:ext cx="6788150" cy="658812"/>
          </a:xfrm>
        </p:spPr>
        <p:txBody>
          <a:bodyPr>
            <a:normAutofit fontScale="92500" lnSpcReduction="10000"/>
          </a:bodyPr>
          <a:lstStyle/>
          <a:p>
            <a:r>
              <a:rPr lang="en-US" sz="2400" dirty="0"/>
              <a:t>CCNP  SWITCH: Implementing Cisco IP Switched Networks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Porovnání VLAN </a:t>
            </a:r>
            <a:r>
              <a:rPr lang="en-US" dirty="0" smtClean="0"/>
              <a:t>End-to-End a Local</a:t>
            </a:r>
            <a:endParaRPr lang="pt-PT" dirty="0"/>
          </a:p>
        </p:txBody>
      </p:sp>
      <p:sp>
        <p:nvSpPr>
          <p:cNvPr id="3" name="Content Placeholder 2"/>
          <p:cNvSpPr>
            <a:spLocks noGrp="1"/>
          </p:cNvSpPr>
          <p:nvPr>
            <p:ph idx="1"/>
          </p:nvPr>
        </p:nvSpPr>
        <p:spPr/>
        <p:txBody>
          <a:bodyPr>
            <a:normAutofit/>
          </a:bodyPr>
          <a:lstStyle/>
          <a:p>
            <a:pPr marL="0" indent="0">
              <a:buNone/>
            </a:pPr>
            <a:r>
              <a:rPr lang="pt-PT" dirty="0"/>
              <a:t>Důvody pro implementaci návrhu end-to-end</a:t>
            </a:r>
            <a:r>
              <a:rPr lang="pt-PT" dirty="0" smtClean="0"/>
              <a:t>:</a:t>
            </a:r>
            <a:endParaRPr lang="pt-PT" dirty="0"/>
          </a:p>
          <a:p>
            <a:r>
              <a:rPr lang="pt-PT" b="1" dirty="0"/>
              <a:t>Seskupení uživatelů</a:t>
            </a:r>
          </a:p>
          <a:p>
            <a:pPr lvl="1">
              <a:spcBef>
                <a:spcPts val="1200"/>
              </a:spcBef>
            </a:pPr>
            <a:r>
              <a:rPr lang="pt-PT" dirty="0"/>
              <a:t>Uživatelé mohou být seskupeni do společného segmentu IP, i když jsou geograficky rozptýleni.</a:t>
            </a:r>
          </a:p>
          <a:p>
            <a:pPr>
              <a:spcBef>
                <a:spcPts val="1200"/>
              </a:spcBef>
            </a:pPr>
            <a:r>
              <a:rPr lang="pt-PT" b="1" dirty="0"/>
              <a:t>Bezpečnostní</a:t>
            </a:r>
          </a:p>
          <a:p>
            <a:pPr lvl="1">
              <a:spcBef>
                <a:spcPts val="1200"/>
              </a:spcBef>
            </a:pPr>
            <a:r>
              <a:rPr lang="pt-PT" dirty="0"/>
              <a:t>VLAN může obsahovat prostředky, které by neměly být přístupné všem uživatelům v síti, nebo může existovat důvod omezit určitý provoz na konkrétní VLAN.</a:t>
            </a:r>
          </a:p>
          <a:p>
            <a:pPr>
              <a:spcBef>
                <a:spcPts val="1200"/>
              </a:spcBef>
            </a:pPr>
            <a:r>
              <a:rPr lang="pt-PT" b="1" dirty="0"/>
              <a:t>Uplatňování kvality služeb (QoS)</a:t>
            </a:r>
          </a:p>
          <a:p>
            <a:pPr lvl="1">
              <a:spcBef>
                <a:spcPts val="1200"/>
              </a:spcBef>
            </a:pPr>
            <a:r>
              <a:rPr lang="pt-PT" dirty="0"/>
              <a:t>Provoz může být prioritou s vyšším nebo nižším přístupem k síťovým prostředkům z dané sítě VLAN.</a:t>
            </a:r>
          </a:p>
        </p:txBody>
      </p:sp>
    </p:spTree>
    <p:extLst>
      <p:ext uri="{BB962C8B-B14F-4D97-AF65-F5344CB8AC3E}">
        <p14:creationId xmlns:p14="http://schemas.microsoft.com/office/powerpoint/2010/main" val="2217302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Porovnání VLAN </a:t>
            </a:r>
            <a:r>
              <a:rPr lang="en-US" dirty="0"/>
              <a:t>End-to-End a Local</a:t>
            </a:r>
            <a:endParaRPr lang="pt-PT" dirty="0"/>
          </a:p>
        </p:txBody>
      </p:sp>
      <p:sp>
        <p:nvSpPr>
          <p:cNvPr id="3" name="Content Placeholder 2"/>
          <p:cNvSpPr>
            <a:spLocks noGrp="1"/>
          </p:cNvSpPr>
          <p:nvPr>
            <p:ph idx="1"/>
          </p:nvPr>
        </p:nvSpPr>
        <p:spPr/>
        <p:txBody>
          <a:bodyPr>
            <a:normAutofit/>
          </a:bodyPr>
          <a:lstStyle/>
          <a:p>
            <a:pPr marL="0" indent="0">
              <a:buNone/>
            </a:pPr>
            <a:r>
              <a:rPr lang="cs-CZ" dirty="0" smtClean="0"/>
              <a:t>Další důvody pro implementaci návrhu end-to-end:</a:t>
            </a:r>
          </a:p>
          <a:p>
            <a:r>
              <a:rPr lang="cs-CZ" b="1" dirty="0" smtClean="0"/>
              <a:t>Vyhýbání se směrování</a:t>
            </a:r>
          </a:p>
          <a:p>
            <a:pPr lvl="1"/>
            <a:r>
              <a:rPr lang="cs-CZ" dirty="0" smtClean="0"/>
              <a:t>Pokud je většina provozu uživatelů VLAN určena pro zařízení na stejné VLAN.</a:t>
            </a:r>
          </a:p>
          <a:p>
            <a:r>
              <a:rPr lang="cs-CZ" b="1" dirty="0" smtClean="0"/>
              <a:t>Speciální síť VLAN</a:t>
            </a:r>
          </a:p>
          <a:p>
            <a:pPr lvl="1"/>
            <a:r>
              <a:rPr lang="cs-CZ" dirty="0" smtClean="0"/>
              <a:t>Někdy je poskytována síť VLAN pro přenos jednoho typu provozu, který musí být rozptýlen po celém kampusu (například </a:t>
            </a:r>
            <a:r>
              <a:rPr lang="cs-CZ" dirty="0" err="1" smtClean="0"/>
              <a:t>vícesměrové</a:t>
            </a:r>
            <a:r>
              <a:rPr lang="cs-CZ" dirty="0" smtClean="0"/>
              <a:t> vysílání, hlasové nebo návštěvnické sítě VLAN).</a:t>
            </a:r>
          </a:p>
          <a:p>
            <a:r>
              <a:rPr lang="cs-CZ" b="1" dirty="0" smtClean="0"/>
              <a:t>Špatný design</a:t>
            </a:r>
          </a:p>
          <a:p>
            <a:pPr lvl="1"/>
            <a:r>
              <a:rPr lang="cs-CZ" dirty="0" smtClean="0"/>
              <a:t>Pro jasný účel jsou uživatelé umístěny do VLAN, které pokrývají areál nebo dokonce WAN. Někdy, když je síť již nakonfigurována a spuštěna, organizace váhají s vylepšením návrhu z důvodu prostojů nebo z jiných politických důvodů.</a:t>
            </a:r>
            <a:endParaRPr lang="cs-CZ" dirty="0"/>
          </a:p>
        </p:txBody>
      </p:sp>
    </p:spTree>
    <p:extLst>
      <p:ext uri="{BB962C8B-B14F-4D97-AF65-F5344CB8AC3E}">
        <p14:creationId xmlns:p14="http://schemas.microsoft.com/office/powerpoint/2010/main" val="2005709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Porovnání VLAN </a:t>
            </a:r>
            <a:r>
              <a:rPr lang="en-US" dirty="0"/>
              <a:t>End-to-End a Local</a:t>
            </a:r>
            <a:endParaRPr lang="pt-PT" dirty="0"/>
          </a:p>
        </p:txBody>
      </p:sp>
      <p:sp>
        <p:nvSpPr>
          <p:cNvPr id="3" name="Content Placeholder 2"/>
          <p:cNvSpPr>
            <a:spLocks noGrp="1"/>
          </p:cNvSpPr>
          <p:nvPr>
            <p:ph idx="1"/>
          </p:nvPr>
        </p:nvSpPr>
        <p:spPr>
          <a:xfrm>
            <a:off x="279400" y="1183340"/>
            <a:ext cx="8647783" cy="5131399"/>
          </a:xfrm>
        </p:spPr>
        <p:txBody>
          <a:bodyPr>
            <a:normAutofit fontScale="85000" lnSpcReduction="10000"/>
          </a:bodyPr>
          <a:lstStyle/>
          <a:p>
            <a:pPr marL="0" indent="0">
              <a:buNone/>
            </a:pPr>
            <a:r>
              <a:rPr lang="cs-CZ" dirty="0" smtClean="0"/>
              <a:t>Důvody pro implementaci </a:t>
            </a:r>
            <a:r>
              <a:rPr lang="af-ZA" dirty="0" smtClean="0"/>
              <a:t>návrhu Local:</a:t>
            </a:r>
          </a:p>
          <a:p>
            <a:pPr marL="0" indent="0">
              <a:buNone/>
            </a:pPr>
            <a:endParaRPr lang="cs-CZ" dirty="0" smtClean="0"/>
          </a:p>
          <a:p>
            <a:r>
              <a:rPr lang="cs-CZ" b="1" dirty="0" smtClean="0"/>
              <a:t>Deterministický tok provozu</a:t>
            </a:r>
          </a:p>
          <a:p>
            <a:pPr lvl="1"/>
            <a:r>
              <a:rPr lang="cs-CZ" dirty="0" smtClean="0"/>
              <a:t>Jednoduché rozvržení poskytuje předvídatelnou trasu vrstvy 2 a vrstvy 3.</a:t>
            </a:r>
          </a:p>
          <a:p>
            <a:pPr>
              <a:spcBef>
                <a:spcPts val="600"/>
              </a:spcBef>
            </a:pPr>
            <a:r>
              <a:rPr lang="cs-CZ" b="1" dirty="0" smtClean="0"/>
              <a:t>Aktivní redundantní cesty</a:t>
            </a:r>
          </a:p>
          <a:p>
            <a:pPr lvl="1"/>
            <a:r>
              <a:rPr lang="af-ZA" dirty="0" smtClean="0"/>
              <a:t>Při implementaci per-VLAN Spanning Tree (PVST) nebo Multiple Spanning Tree (MST) lze využít redundantní cesty, protože není k dispozici žádná smyčka.</a:t>
            </a:r>
          </a:p>
          <a:p>
            <a:pPr>
              <a:spcBef>
                <a:spcPts val="600"/>
              </a:spcBef>
            </a:pPr>
            <a:r>
              <a:rPr lang="cs-CZ" b="1" dirty="0" smtClean="0"/>
              <a:t>Vysoká dostupnost</a:t>
            </a:r>
          </a:p>
          <a:p>
            <a:pPr lvl="1"/>
            <a:r>
              <a:rPr lang="cs-CZ" dirty="0" smtClean="0"/>
              <a:t>Redundantní cesty existují na všech úrovních infrastruktury.</a:t>
            </a:r>
          </a:p>
          <a:p>
            <a:pPr>
              <a:spcBef>
                <a:spcPts val="600"/>
              </a:spcBef>
            </a:pPr>
            <a:r>
              <a:rPr lang="cs-CZ" b="1" dirty="0" smtClean="0"/>
              <a:t>Konečná doména selhání</a:t>
            </a:r>
          </a:p>
          <a:p>
            <a:pPr lvl="1"/>
            <a:r>
              <a:rPr lang="cs-CZ" dirty="0" smtClean="0"/>
              <a:t>Pokud jsou VLAN lokální pro přepínací blok a počet zařízení v každé VLAN je udržován malý, poruchy ve vrstvě 2 jsou omezeny na malou podmnožinu uživatelů.</a:t>
            </a:r>
          </a:p>
          <a:p>
            <a:pPr>
              <a:spcBef>
                <a:spcPts val="1200"/>
              </a:spcBef>
            </a:pPr>
            <a:r>
              <a:rPr lang="cs-CZ" b="1" dirty="0" smtClean="0"/>
              <a:t>Škálovatelný design</a:t>
            </a:r>
          </a:p>
          <a:p>
            <a:pPr lvl="1"/>
            <a:r>
              <a:rPr lang="cs-CZ" dirty="0" smtClean="0"/>
              <a:t>V návaznosti na návrh architektury podnikového kampusu lze snadno začlenit nové přepínače přístupu a v případě potřeby přidat nové dílčí moduly.</a:t>
            </a:r>
            <a:endParaRPr lang="cs-CZ" dirty="0"/>
          </a:p>
        </p:txBody>
      </p:sp>
    </p:spTree>
    <p:extLst>
      <p:ext uri="{BB962C8B-B14F-4D97-AF65-F5344CB8AC3E}">
        <p14:creationId xmlns:p14="http://schemas.microsoft.com/office/powerpoint/2010/main" val="3344153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Porovnání VLAN </a:t>
            </a:r>
            <a:r>
              <a:rPr lang="en-US" dirty="0"/>
              <a:t>End-to-End a Local</a:t>
            </a:r>
            <a:endParaRPr lang="pt-PT" dirty="0"/>
          </a:p>
        </p:txBody>
      </p:sp>
      <p:sp>
        <p:nvSpPr>
          <p:cNvPr id="3" name="Content Placeholder 2"/>
          <p:cNvSpPr>
            <a:spLocks noGrp="1"/>
          </p:cNvSpPr>
          <p:nvPr>
            <p:ph idx="1"/>
          </p:nvPr>
        </p:nvSpPr>
        <p:spPr/>
        <p:txBody>
          <a:bodyPr>
            <a:normAutofit fontScale="92500" lnSpcReduction="20000"/>
          </a:bodyPr>
          <a:lstStyle/>
          <a:p>
            <a:pPr marL="0" indent="0">
              <a:buNone/>
            </a:pPr>
            <a:r>
              <a:rPr lang="cs-CZ" dirty="0" smtClean="0"/>
              <a:t>Nevýhody  </a:t>
            </a:r>
            <a:r>
              <a:rPr lang="en-US" dirty="0" smtClean="0"/>
              <a:t>End-to-End VLAN:</a:t>
            </a:r>
            <a:endParaRPr lang="en-US" dirty="0"/>
          </a:p>
          <a:p>
            <a:pPr>
              <a:spcBef>
                <a:spcPts val="1200"/>
              </a:spcBef>
            </a:pPr>
            <a:r>
              <a:rPr lang="cs-CZ" dirty="0" smtClean="0"/>
              <a:t>Porty přepínačů jsou poskytovány každému uživateli a jsou spojeny s danou sítí VLAN. Protože uživatelé na komplexní VLAN mohou být kdekoli v síti, všechny přepínače si musí být vědomy této VLAN. To znamená, že u všech přepínačů přenášejících provoz pro end-to-end VLAN </a:t>
            </a:r>
            <a:r>
              <a:rPr lang="cs-CZ" b="1" dirty="0" smtClean="0">
                <a:solidFill>
                  <a:srgbClr val="FF0000"/>
                </a:solidFill>
              </a:rPr>
              <a:t>je nutné mít tyto specifické VLAN definovány v databázi VLAN každého přepínače.</a:t>
            </a:r>
          </a:p>
          <a:p>
            <a:pPr>
              <a:spcBef>
                <a:spcPts val="1200"/>
              </a:spcBef>
            </a:pPr>
            <a:r>
              <a:rPr lang="cs-CZ" dirty="0" smtClean="0"/>
              <a:t>Zaplavený provoz pro VLAN je ve výchozím nastavení předáván každému přepínači, i když v současné době nemá žádné aktivní porty v konkrétním VLAN typu end-to-end.</a:t>
            </a:r>
          </a:p>
          <a:p>
            <a:pPr>
              <a:spcBef>
                <a:spcPts val="1200"/>
              </a:spcBef>
            </a:pPr>
            <a:r>
              <a:rPr lang="cs-CZ" dirty="0" smtClean="0"/>
              <a:t>Odstraňování problémů se zařízeními v kampusu s koncovými sítěmi VLAN může být náročné, protože provoz jedné sítě VLAN může procházet několika přepínači ve velké části kampusu, což může snadno způsobit potenciální problémy v rámci </a:t>
            </a:r>
            <a:r>
              <a:rPr lang="cs-CZ" dirty="0" err="1" smtClean="0"/>
              <a:t>Spanning</a:t>
            </a:r>
            <a:r>
              <a:rPr lang="cs-CZ" dirty="0" smtClean="0"/>
              <a:t> </a:t>
            </a:r>
            <a:r>
              <a:rPr lang="cs-CZ" dirty="0" err="1" smtClean="0"/>
              <a:t>Tree</a:t>
            </a:r>
            <a:r>
              <a:rPr lang="cs-CZ" dirty="0" smtClean="0"/>
              <a:t>.</a:t>
            </a:r>
            <a:endParaRPr lang="cs-CZ" dirty="0"/>
          </a:p>
        </p:txBody>
      </p:sp>
    </p:spTree>
    <p:extLst>
      <p:ext uri="{BB962C8B-B14F-4D97-AF65-F5344CB8AC3E}">
        <p14:creationId xmlns:p14="http://schemas.microsoft.com/office/powerpoint/2010/main" val="2705990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dirty="0" smtClean="0"/>
              <a:t>Implement</a:t>
            </a:r>
            <a:r>
              <a:rPr lang="cs-CZ" dirty="0" err="1" smtClean="0"/>
              <a:t>ace</a:t>
            </a:r>
            <a:r>
              <a:rPr lang="cs-CZ" dirty="0" smtClean="0"/>
              <a:t> t</a:t>
            </a:r>
            <a:r>
              <a:rPr lang="pt-PT" dirty="0" smtClean="0"/>
              <a:t>runk</a:t>
            </a:r>
            <a:r>
              <a:rPr lang="cs-CZ" dirty="0" smtClean="0"/>
              <a:t>u</a:t>
            </a:r>
            <a:r>
              <a:rPr lang="pt-PT" dirty="0" smtClean="0"/>
              <a:t> </a:t>
            </a:r>
            <a:r>
              <a:rPr lang="cs-CZ" dirty="0" smtClean="0"/>
              <a:t>v prostředí kampusu</a:t>
            </a:r>
            <a:endParaRPr lang="pt-PT" dirty="0"/>
          </a:p>
        </p:txBody>
      </p:sp>
      <p:sp>
        <p:nvSpPr>
          <p:cNvPr id="3" name="Content Placeholder 2"/>
          <p:cNvSpPr>
            <a:spLocks noGrp="1"/>
          </p:cNvSpPr>
          <p:nvPr>
            <p:ph idx="1"/>
          </p:nvPr>
        </p:nvSpPr>
        <p:spPr/>
        <p:txBody>
          <a:bodyPr/>
          <a:lstStyle/>
          <a:p>
            <a:r>
              <a:rPr lang="cs-CZ" dirty="0" err="1" smtClean="0"/>
              <a:t>Trunk</a:t>
            </a:r>
            <a:r>
              <a:rPr lang="cs-CZ" dirty="0" smtClean="0"/>
              <a:t> je spojení point-to-point, které přenáší provoz pro více VLAN přes jediné fyzické spojení mezi dvěma přepínači nebo jakýmkoli dvěma zařízeními.</a:t>
            </a:r>
          </a:p>
          <a:p>
            <a:r>
              <a:rPr lang="cs-CZ" dirty="0" smtClean="0"/>
              <a:t>  </a:t>
            </a:r>
            <a:r>
              <a:rPr lang="cs-CZ" dirty="0" err="1" smtClean="0"/>
              <a:t>Trunking</a:t>
            </a:r>
            <a:r>
              <a:rPr lang="cs-CZ" dirty="0" smtClean="0"/>
              <a:t> se používá k rozšíření operací vrstvy 2 v celé síti.</a:t>
            </a:r>
            <a:endParaRPr lang="cs-CZ" dirty="0"/>
          </a:p>
        </p:txBody>
      </p:sp>
      <p:pic>
        <p:nvPicPr>
          <p:cNvPr id="5" name="Picture 4"/>
          <p:cNvPicPr>
            <a:picLocks noChangeAspect="1"/>
          </p:cNvPicPr>
          <p:nvPr/>
        </p:nvPicPr>
        <p:blipFill>
          <a:blip r:embed="rId2"/>
          <a:stretch>
            <a:fillRect/>
          </a:stretch>
        </p:blipFill>
        <p:spPr>
          <a:xfrm>
            <a:off x="1377863" y="3155543"/>
            <a:ext cx="6542561" cy="3156892"/>
          </a:xfrm>
          <a:prstGeom prst="rect">
            <a:avLst/>
          </a:prstGeom>
        </p:spPr>
      </p:pic>
    </p:spTree>
    <p:extLst>
      <p:ext uri="{BB962C8B-B14F-4D97-AF65-F5344CB8AC3E}">
        <p14:creationId xmlns:p14="http://schemas.microsoft.com/office/powerpoint/2010/main" val="1724016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Protokoly </a:t>
            </a:r>
            <a:r>
              <a:rPr lang="pt-PT" dirty="0" smtClean="0"/>
              <a:t>Trunkin</a:t>
            </a:r>
            <a:r>
              <a:rPr lang="cs-CZ" dirty="0" err="1" smtClean="0"/>
              <a:t>gu</a:t>
            </a:r>
            <a:endParaRPr lang="pt-PT" dirty="0"/>
          </a:p>
        </p:txBody>
      </p:sp>
      <p:sp>
        <p:nvSpPr>
          <p:cNvPr id="3" name="Content Placeholder 2"/>
          <p:cNvSpPr>
            <a:spLocks noGrp="1"/>
          </p:cNvSpPr>
          <p:nvPr>
            <p:ph idx="1"/>
          </p:nvPr>
        </p:nvSpPr>
        <p:spPr/>
        <p:txBody>
          <a:bodyPr/>
          <a:lstStyle/>
          <a:p>
            <a:r>
              <a:rPr lang="cs-CZ" dirty="0" smtClean="0"/>
              <a:t>Pro přenos více sítí VLAN přes jediné spojení mezi dvěma zařízeními se používá speciální protokol.</a:t>
            </a:r>
          </a:p>
          <a:p>
            <a:r>
              <a:rPr lang="af-ZA" dirty="0" smtClean="0"/>
              <a:t>Existují dvě trunkové technologie:</a:t>
            </a:r>
          </a:p>
          <a:p>
            <a:pPr lvl="1"/>
            <a:r>
              <a:rPr lang="af-ZA" dirty="0" smtClean="0"/>
              <a:t>Inter-Switch Link (ISL): Proprietární trunking zapouzdření Cisco</a:t>
            </a:r>
          </a:p>
          <a:p>
            <a:pPr marL="225425" lvl="1" indent="0">
              <a:buNone/>
            </a:pPr>
            <a:r>
              <a:rPr lang="af-ZA" dirty="0" smtClean="0"/>
              <a:t>   </a:t>
            </a:r>
            <a:r>
              <a:rPr lang="af-ZA" dirty="0" smtClean="0">
                <a:solidFill>
                  <a:srgbClr val="FF0000"/>
                </a:solidFill>
              </a:rPr>
              <a:t>zapomeňme na něj</a:t>
            </a:r>
          </a:p>
          <a:p>
            <a:pPr lvl="1"/>
            <a:r>
              <a:rPr lang="af-ZA" dirty="0" smtClean="0"/>
              <a:t>IEEE 802.1Q: Standardní průmyslová metoda vedení</a:t>
            </a:r>
            <a:endParaRPr lang="af-ZA" dirty="0"/>
          </a:p>
        </p:txBody>
      </p:sp>
    </p:spTree>
    <p:extLst>
      <p:ext uri="{BB962C8B-B14F-4D97-AF65-F5344CB8AC3E}">
        <p14:creationId xmlns:p14="http://schemas.microsoft.com/office/powerpoint/2010/main" val="2947814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802.1Q </a:t>
            </a:r>
            <a:r>
              <a:rPr lang="pt-PT" dirty="0" err="1"/>
              <a:t>Frame</a:t>
            </a:r>
            <a:endParaRPr lang="pt-PT" dirty="0"/>
          </a:p>
        </p:txBody>
      </p:sp>
      <p:pic>
        <p:nvPicPr>
          <p:cNvPr id="4" name="Picture 3"/>
          <p:cNvPicPr>
            <a:picLocks noChangeAspect="1"/>
          </p:cNvPicPr>
          <p:nvPr/>
        </p:nvPicPr>
        <p:blipFill>
          <a:blip r:embed="rId2"/>
          <a:stretch>
            <a:fillRect/>
          </a:stretch>
        </p:blipFill>
        <p:spPr>
          <a:xfrm>
            <a:off x="364241" y="2174172"/>
            <a:ext cx="8520355" cy="3149734"/>
          </a:xfrm>
          <a:prstGeom prst="rect">
            <a:avLst/>
          </a:prstGeom>
        </p:spPr>
      </p:pic>
    </p:spTree>
    <p:extLst>
      <p:ext uri="{BB962C8B-B14F-4D97-AF65-F5344CB8AC3E}">
        <p14:creationId xmlns:p14="http://schemas.microsoft.com/office/powerpoint/2010/main" val="377997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802.1Q </a:t>
            </a:r>
            <a:r>
              <a:rPr lang="pt-PT" dirty="0" err="1"/>
              <a:t>tag</a:t>
            </a:r>
            <a:endParaRPr lang="pt-PT" dirty="0"/>
          </a:p>
        </p:txBody>
      </p:sp>
      <p:sp>
        <p:nvSpPr>
          <p:cNvPr id="3" name="Content Placeholder 2"/>
          <p:cNvSpPr>
            <a:spLocks noGrp="1"/>
          </p:cNvSpPr>
          <p:nvPr>
            <p:ph idx="1"/>
          </p:nvPr>
        </p:nvSpPr>
        <p:spPr/>
        <p:txBody>
          <a:bodyPr>
            <a:normAutofit/>
          </a:bodyPr>
          <a:lstStyle/>
          <a:p>
            <a:pPr lvl="1">
              <a:spcBef>
                <a:spcPts val="1800"/>
              </a:spcBef>
            </a:pPr>
            <a:r>
              <a:rPr lang="af-ZA" b="1" dirty="0" smtClean="0"/>
              <a:t>EtherType(TPID): </a:t>
            </a:r>
            <a:r>
              <a:rPr lang="af-ZA" dirty="0" smtClean="0"/>
              <a:t>0x8100 pro Ethernet.</a:t>
            </a:r>
          </a:p>
          <a:p>
            <a:pPr lvl="1">
              <a:spcBef>
                <a:spcPts val="1800"/>
              </a:spcBef>
            </a:pPr>
            <a:r>
              <a:rPr lang="af-ZA" b="1" dirty="0" smtClean="0"/>
              <a:t>PRI: </a:t>
            </a:r>
            <a:r>
              <a:rPr lang="af-ZA" dirty="0" smtClean="0"/>
              <a:t>3-bit 802.1p priorita.</a:t>
            </a:r>
          </a:p>
          <a:p>
            <a:pPr lvl="1">
              <a:spcBef>
                <a:spcPts val="1800"/>
              </a:spcBef>
            </a:pPr>
            <a:r>
              <a:rPr lang="af-ZA" b="1" dirty="0" smtClean="0"/>
              <a:t>CFI: </a:t>
            </a:r>
            <a:r>
              <a:rPr lang="af-ZA" dirty="0" smtClean="0"/>
              <a:t>Canonical Format Identifier 0 for Ethernet switches.</a:t>
            </a:r>
          </a:p>
          <a:p>
            <a:pPr lvl="1">
              <a:spcBef>
                <a:spcPts val="1800"/>
              </a:spcBef>
            </a:pPr>
            <a:r>
              <a:rPr lang="af-ZA" b="1" dirty="0" smtClean="0"/>
              <a:t>VLAN ID: </a:t>
            </a:r>
            <a:r>
              <a:rPr lang="af-ZA" dirty="0" smtClean="0"/>
              <a:t>12-bit VLAN field. Max. 4094. 0 indikuje prioritní rámec, a hodnota 4095 (FFF) is rezervována. </a:t>
            </a:r>
          </a:p>
          <a:p>
            <a:pPr lvl="1"/>
            <a:endParaRPr lang="cs-CZ" dirty="0"/>
          </a:p>
          <a:p>
            <a:pPr lvl="1">
              <a:buFont typeface="Wingdings" panose="05000000000000000000" pitchFamily="2" charset="2"/>
              <a:buChar char="§"/>
            </a:pPr>
            <a:r>
              <a:rPr lang="en-US" kern="1200" dirty="0">
                <a:latin typeface="Arial" charset="0"/>
              </a:rPr>
              <a:t>MTU </a:t>
            </a:r>
            <a:r>
              <a:rPr lang="cs-CZ" kern="1200" dirty="0" smtClean="0">
                <a:latin typeface="Arial" charset="0"/>
              </a:rPr>
              <a:t>je</a:t>
            </a:r>
            <a:r>
              <a:rPr lang="en-US" kern="1200" dirty="0" smtClean="0">
                <a:latin typeface="Arial" charset="0"/>
              </a:rPr>
              <a:t> </a:t>
            </a:r>
            <a:r>
              <a:rPr lang="en-US" kern="1200" dirty="0">
                <a:latin typeface="Arial" charset="0"/>
              </a:rPr>
              <a:t>1522 </a:t>
            </a:r>
            <a:r>
              <a:rPr lang="en-US" kern="1200" dirty="0" smtClean="0">
                <a:latin typeface="Arial" charset="0"/>
              </a:rPr>
              <a:t>byte</a:t>
            </a:r>
            <a:r>
              <a:rPr lang="cs-CZ" kern="1200" dirty="0" smtClean="0">
                <a:latin typeface="Arial" charset="0"/>
              </a:rPr>
              <a:t>.</a:t>
            </a:r>
            <a:endParaRPr lang="pt-PT" dirty="0"/>
          </a:p>
        </p:txBody>
      </p:sp>
    </p:spTree>
    <p:extLst>
      <p:ext uri="{BB962C8B-B14F-4D97-AF65-F5344CB8AC3E}">
        <p14:creationId xmlns:p14="http://schemas.microsoft.com/office/powerpoint/2010/main" val="2267817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dirty="0" smtClean="0"/>
              <a:t>Native VLAN</a:t>
            </a:r>
            <a:endParaRPr lang="pt-PT" dirty="0"/>
          </a:p>
        </p:txBody>
      </p:sp>
      <p:sp>
        <p:nvSpPr>
          <p:cNvPr id="3" name="Content Placeholder 2"/>
          <p:cNvSpPr>
            <a:spLocks noGrp="1"/>
          </p:cNvSpPr>
          <p:nvPr>
            <p:ph idx="1"/>
          </p:nvPr>
        </p:nvSpPr>
        <p:spPr>
          <a:xfrm>
            <a:off x="249903" y="3352641"/>
            <a:ext cx="8520354" cy="3141207"/>
          </a:xfrm>
        </p:spPr>
        <p:txBody>
          <a:bodyPr>
            <a:normAutofit/>
          </a:bodyPr>
          <a:lstStyle/>
          <a:p>
            <a:r>
              <a:rPr lang="cs-CZ" dirty="0" smtClean="0"/>
              <a:t>Častou chybou konfigurace jsou různé nativní sítě VLAN. Nativní síť VLAN, která je nakonfigurována na každém konci kufru 802.1Q, musí být stejná.</a:t>
            </a:r>
          </a:p>
          <a:p>
            <a:r>
              <a:rPr lang="cs-CZ" dirty="0" smtClean="0"/>
              <a:t>Přepínače Cisco používají protokol Cisco </a:t>
            </a:r>
            <a:r>
              <a:rPr lang="cs-CZ" dirty="0" err="1" smtClean="0"/>
              <a:t>Discovery</a:t>
            </a:r>
            <a:r>
              <a:rPr lang="cs-CZ" dirty="0" smtClean="0"/>
              <a:t> </a:t>
            </a:r>
            <a:r>
              <a:rPr lang="cs-CZ" dirty="0" err="1" smtClean="0"/>
              <a:t>Protocol</a:t>
            </a:r>
            <a:r>
              <a:rPr lang="cs-CZ" dirty="0" smtClean="0"/>
              <a:t> (CDP) k upozornění na nativní nesoulad VLAN.</a:t>
            </a:r>
          </a:p>
          <a:p>
            <a:r>
              <a:rPr lang="cs-CZ" dirty="0" smtClean="0"/>
              <a:t>Ve výchozím nastavení bude nativní VLAN </a:t>
            </a:r>
            <a:r>
              <a:rPr lang="cs-CZ" dirty="0" err="1" smtClean="0"/>
              <a:t>VLAN</a:t>
            </a:r>
            <a:r>
              <a:rPr lang="cs-CZ" dirty="0" smtClean="0"/>
              <a:t> 1. </a:t>
            </a:r>
            <a:r>
              <a:rPr lang="cs-CZ" sz="2000" dirty="0" err="1" smtClean="0">
                <a:latin typeface="Consolas" panose="020B0609020204030204" pitchFamily="49" charset="0"/>
              </a:rPr>
              <a:t>Switch</a:t>
            </a:r>
            <a:r>
              <a:rPr lang="cs-CZ" sz="2000" dirty="0" smtClean="0">
                <a:latin typeface="Consolas" panose="020B0609020204030204" pitchFamily="49" charset="0"/>
              </a:rPr>
              <a:t>(</a:t>
            </a:r>
            <a:r>
              <a:rPr lang="cs-CZ" sz="2000" dirty="0" err="1" smtClean="0">
                <a:latin typeface="Consolas" panose="020B0609020204030204" pitchFamily="49" charset="0"/>
              </a:rPr>
              <a:t>config-if</a:t>
            </a:r>
            <a:r>
              <a:rPr lang="cs-CZ" sz="2000" dirty="0" smtClean="0">
                <a:latin typeface="Consolas" panose="020B0609020204030204" pitchFamily="49" charset="0"/>
              </a:rPr>
              <a:t>)# </a:t>
            </a:r>
            <a:r>
              <a:rPr lang="cs-CZ" sz="2000" b="1" dirty="0" err="1" smtClean="0">
                <a:latin typeface="Consolas" panose="020B0609020204030204" pitchFamily="49" charset="0"/>
              </a:rPr>
              <a:t>switchport</a:t>
            </a:r>
            <a:r>
              <a:rPr lang="cs-CZ" sz="2000" b="1" dirty="0" smtClean="0">
                <a:latin typeface="Consolas" panose="020B0609020204030204" pitchFamily="49" charset="0"/>
              </a:rPr>
              <a:t> </a:t>
            </a:r>
            <a:r>
              <a:rPr lang="cs-CZ" sz="2000" b="1" dirty="0" err="1" smtClean="0">
                <a:latin typeface="Consolas" panose="020B0609020204030204" pitchFamily="49" charset="0"/>
              </a:rPr>
              <a:t>trunk</a:t>
            </a:r>
            <a:r>
              <a:rPr lang="cs-CZ" sz="2000" b="1" dirty="0" smtClean="0">
                <a:latin typeface="Consolas" panose="020B0609020204030204" pitchFamily="49" charset="0"/>
              </a:rPr>
              <a:t> </a:t>
            </a:r>
            <a:r>
              <a:rPr lang="cs-CZ" sz="2000" b="1" dirty="0" err="1" smtClean="0">
                <a:latin typeface="Consolas" panose="020B0609020204030204" pitchFamily="49" charset="0"/>
              </a:rPr>
              <a:t>native</a:t>
            </a:r>
            <a:r>
              <a:rPr lang="cs-CZ" sz="2000" b="1" dirty="0" smtClean="0">
                <a:latin typeface="Consolas" panose="020B0609020204030204" pitchFamily="49" charset="0"/>
              </a:rPr>
              <a:t> </a:t>
            </a:r>
            <a:r>
              <a:rPr lang="cs-CZ" sz="2000" b="1" dirty="0" err="1" smtClean="0">
                <a:latin typeface="Consolas" panose="020B0609020204030204" pitchFamily="49" charset="0"/>
              </a:rPr>
              <a:t>vlan</a:t>
            </a:r>
            <a:r>
              <a:rPr lang="cs-CZ" sz="2000" b="1" dirty="0" smtClean="0">
                <a:latin typeface="Consolas" panose="020B0609020204030204" pitchFamily="49" charset="0"/>
              </a:rPr>
              <a:t> </a:t>
            </a:r>
            <a:r>
              <a:rPr lang="cs-CZ" sz="2000" i="1" dirty="0" err="1" smtClean="0">
                <a:latin typeface="Consolas" panose="020B0609020204030204" pitchFamily="49" charset="0"/>
              </a:rPr>
              <a:t>vlan</a:t>
            </a:r>
            <a:r>
              <a:rPr lang="cs-CZ" sz="2000" i="1" dirty="0" smtClean="0">
                <a:latin typeface="Consolas" panose="020B0609020204030204" pitchFamily="49" charset="0"/>
              </a:rPr>
              <a:t>-id</a:t>
            </a:r>
            <a:endParaRPr lang="cs-CZ" sz="2000" dirty="0">
              <a:latin typeface="Consolas" panose="020B0609020204030204" pitchFamily="49" charset="0"/>
            </a:endParaRPr>
          </a:p>
        </p:txBody>
      </p:sp>
      <p:pic>
        <p:nvPicPr>
          <p:cNvPr id="5" name="Picture 4"/>
          <p:cNvPicPr>
            <a:picLocks noChangeAspect="1"/>
          </p:cNvPicPr>
          <p:nvPr/>
        </p:nvPicPr>
        <p:blipFill>
          <a:blip r:embed="rId3"/>
          <a:stretch>
            <a:fillRect/>
          </a:stretch>
        </p:blipFill>
        <p:spPr>
          <a:xfrm>
            <a:off x="4510080" y="3421280"/>
            <a:ext cx="123840" cy="15440"/>
          </a:xfrm>
          <a:prstGeom prst="rect">
            <a:avLst/>
          </a:prstGeom>
        </p:spPr>
      </p:pic>
      <p:pic>
        <p:nvPicPr>
          <p:cNvPr id="6" name="Picture 5"/>
          <p:cNvPicPr>
            <a:picLocks noChangeAspect="1"/>
          </p:cNvPicPr>
          <p:nvPr/>
        </p:nvPicPr>
        <p:blipFill>
          <a:blip r:embed="rId4"/>
          <a:stretch>
            <a:fillRect/>
          </a:stretch>
        </p:blipFill>
        <p:spPr>
          <a:xfrm>
            <a:off x="846338" y="818841"/>
            <a:ext cx="7631105" cy="2452260"/>
          </a:xfrm>
          <a:prstGeom prst="rect">
            <a:avLst/>
          </a:prstGeom>
        </p:spPr>
      </p:pic>
    </p:spTree>
    <p:extLst>
      <p:ext uri="{BB962C8B-B14F-4D97-AF65-F5344CB8AC3E}">
        <p14:creationId xmlns:p14="http://schemas.microsoft.com/office/powerpoint/2010/main" val="3958259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b="0" dirty="0" smtClean="0"/>
              <a:t>DTP</a:t>
            </a:r>
            <a:endParaRPr lang="pt-PT" dirty="0"/>
          </a:p>
        </p:txBody>
      </p:sp>
      <p:pic>
        <p:nvPicPr>
          <p:cNvPr id="4" name="Picture 3"/>
          <p:cNvPicPr>
            <a:picLocks noChangeAspect="1"/>
          </p:cNvPicPr>
          <p:nvPr/>
        </p:nvPicPr>
        <p:blipFill>
          <a:blip r:embed="rId2"/>
          <a:stretch>
            <a:fillRect/>
          </a:stretch>
        </p:blipFill>
        <p:spPr>
          <a:xfrm>
            <a:off x="853684" y="1108037"/>
            <a:ext cx="7371788" cy="5208190"/>
          </a:xfrm>
          <a:prstGeom prst="rect">
            <a:avLst/>
          </a:prstGeom>
        </p:spPr>
      </p:pic>
    </p:spTree>
    <p:extLst>
      <p:ext uri="{BB962C8B-B14F-4D97-AF65-F5344CB8AC3E}">
        <p14:creationId xmlns:p14="http://schemas.microsoft.com/office/powerpoint/2010/main" val="3670792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cs-CZ" dirty="0" smtClean="0"/>
              <a:t>Cíle kapitoly 3</a:t>
            </a:r>
            <a:endParaRPr lang="en-US" dirty="0" smtClean="0"/>
          </a:p>
        </p:txBody>
      </p:sp>
      <p:sp>
        <p:nvSpPr>
          <p:cNvPr id="7" name="Content Placeholder 6"/>
          <p:cNvSpPr>
            <a:spLocks noGrp="1"/>
          </p:cNvSpPr>
          <p:nvPr>
            <p:ph idx="1"/>
          </p:nvPr>
        </p:nvSpPr>
        <p:spPr/>
        <p:txBody>
          <a:bodyPr/>
          <a:lstStyle/>
          <a:p>
            <a:r>
              <a:rPr lang="cs-CZ" dirty="0" smtClean="0"/>
              <a:t>Implementace sítí VLAN a </a:t>
            </a:r>
            <a:r>
              <a:rPr lang="cs-CZ" dirty="0" err="1" smtClean="0"/>
              <a:t>trunků</a:t>
            </a:r>
            <a:r>
              <a:rPr lang="cs-CZ" dirty="0" smtClean="0"/>
              <a:t> v přepínané architektuře kampusu</a:t>
            </a:r>
          </a:p>
          <a:p>
            <a:r>
              <a:rPr lang="cs-CZ" dirty="0" smtClean="0"/>
              <a:t>Pochopení pojmu VTP a jeho omezení a konfigurace</a:t>
            </a:r>
          </a:p>
          <a:p>
            <a:r>
              <a:rPr lang="cs-CZ" dirty="0" smtClean="0"/>
              <a:t>Implementace a konfigurace </a:t>
            </a:r>
            <a:r>
              <a:rPr lang="cs-CZ" dirty="0" err="1" smtClean="0"/>
              <a:t>EtherChannel</a:t>
            </a:r>
            <a:endParaRPr lang="cs-CZ"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Kombinace módů </a:t>
            </a:r>
            <a:r>
              <a:rPr lang="pt-PT" dirty="0" smtClean="0"/>
              <a:t>DTP</a:t>
            </a:r>
            <a:endParaRPr lang="pt-PT" dirty="0"/>
          </a:p>
        </p:txBody>
      </p:sp>
      <p:pic>
        <p:nvPicPr>
          <p:cNvPr id="4" name="Picture 3"/>
          <p:cNvPicPr>
            <a:picLocks noChangeAspect="1"/>
          </p:cNvPicPr>
          <p:nvPr/>
        </p:nvPicPr>
        <p:blipFill>
          <a:blip r:embed="rId2"/>
          <a:stretch>
            <a:fillRect/>
          </a:stretch>
        </p:blipFill>
        <p:spPr>
          <a:xfrm>
            <a:off x="1635031" y="2072893"/>
            <a:ext cx="5809093" cy="3352291"/>
          </a:xfrm>
          <a:prstGeom prst="rect">
            <a:avLst/>
          </a:prstGeom>
        </p:spPr>
      </p:pic>
    </p:spTree>
    <p:extLst>
      <p:ext uri="{BB962C8B-B14F-4D97-AF65-F5344CB8AC3E}">
        <p14:creationId xmlns:p14="http://schemas.microsoft.com/office/powerpoint/2010/main" val="607740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Čísla </a:t>
            </a:r>
            <a:r>
              <a:rPr lang="pt-PT" dirty="0" smtClean="0"/>
              <a:t>VLAN</a:t>
            </a:r>
            <a:endParaRPr lang="pt-PT" dirty="0"/>
          </a:p>
        </p:txBody>
      </p:sp>
      <p:pic>
        <p:nvPicPr>
          <p:cNvPr id="5" name="Picture 4"/>
          <p:cNvPicPr>
            <a:picLocks noChangeAspect="1"/>
          </p:cNvPicPr>
          <p:nvPr/>
        </p:nvPicPr>
        <p:blipFill>
          <a:blip r:embed="rId2"/>
          <a:stretch>
            <a:fillRect/>
          </a:stretch>
        </p:blipFill>
        <p:spPr>
          <a:xfrm>
            <a:off x="657191" y="1183340"/>
            <a:ext cx="7764774" cy="5284152"/>
          </a:xfrm>
          <a:prstGeom prst="rect">
            <a:avLst/>
          </a:prstGeom>
        </p:spPr>
      </p:pic>
    </p:spTree>
    <p:extLst>
      <p:ext uri="{BB962C8B-B14F-4D97-AF65-F5344CB8AC3E}">
        <p14:creationId xmlns:p14="http://schemas.microsoft.com/office/powerpoint/2010/main" val="12945443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f-ZA" dirty="0" smtClean="0"/>
              <a:t>Konfigurace, verifikace a troubleshooting VLAN a Trunks</a:t>
            </a:r>
            <a:endParaRPr lang="af-ZA" dirty="0"/>
          </a:p>
        </p:txBody>
      </p:sp>
      <p:sp>
        <p:nvSpPr>
          <p:cNvPr id="3" name="Content Placeholder 2"/>
          <p:cNvSpPr>
            <a:spLocks noGrp="1"/>
          </p:cNvSpPr>
          <p:nvPr>
            <p:ph idx="1"/>
          </p:nvPr>
        </p:nvSpPr>
        <p:spPr/>
        <p:txBody>
          <a:bodyPr/>
          <a:lstStyle/>
          <a:p>
            <a:pPr marL="0" indent="0">
              <a:buNone/>
            </a:pPr>
            <a:r>
              <a:rPr lang="af-ZA" b="1" dirty="0" smtClean="0"/>
              <a:t>Step 1. </a:t>
            </a:r>
            <a:endParaRPr lang="af-ZA" dirty="0" smtClean="0"/>
          </a:p>
          <a:p>
            <a:pPr lvl="1"/>
            <a:r>
              <a:rPr lang="af-ZA" sz="1800" dirty="0" smtClean="0">
                <a:latin typeface="Consolas" panose="020B0609020204030204" pitchFamily="49" charset="0"/>
              </a:rPr>
              <a:t>Switch# </a:t>
            </a:r>
            <a:r>
              <a:rPr lang="af-ZA" sz="1800" b="1" dirty="0" smtClean="0">
                <a:latin typeface="Consolas" panose="020B0609020204030204" pitchFamily="49" charset="0"/>
              </a:rPr>
              <a:t>configure terminal</a:t>
            </a:r>
          </a:p>
          <a:p>
            <a:pPr marL="0" indent="0">
              <a:buNone/>
            </a:pPr>
            <a:r>
              <a:rPr lang="af-ZA" b="1" dirty="0" smtClean="0"/>
              <a:t>Step 2. </a:t>
            </a:r>
            <a:r>
              <a:rPr lang="af-ZA" dirty="0" smtClean="0"/>
              <a:t>Vytvoření nové VLAN s jejím ID:</a:t>
            </a:r>
          </a:p>
          <a:p>
            <a:pPr lvl="1"/>
            <a:r>
              <a:rPr lang="af-ZA" sz="1800" dirty="0" smtClean="0">
                <a:latin typeface="Consolas" panose="020B0609020204030204" pitchFamily="49" charset="0"/>
              </a:rPr>
              <a:t>Switch(config)# </a:t>
            </a:r>
            <a:r>
              <a:rPr lang="af-ZA" sz="1800" b="1" dirty="0" smtClean="0">
                <a:latin typeface="Consolas" panose="020B0609020204030204" pitchFamily="49" charset="0"/>
              </a:rPr>
              <a:t>vlan </a:t>
            </a:r>
            <a:r>
              <a:rPr lang="af-ZA" sz="1800" i="1" dirty="0" smtClean="0">
                <a:latin typeface="Consolas" panose="020B0609020204030204" pitchFamily="49" charset="0"/>
              </a:rPr>
              <a:t>vlan-id          </a:t>
            </a:r>
            <a:r>
              <a:rPr lang="af-ZA" sz="1800" i="1" dirty="0" smtClean="0">
                <a:solidFill>
                  <a:srgbClr val="FF0000"/>
                </a:solidFill>
                <a:latin typeface="Consolas" panose="020B0609020204030204" pitchFamily="49" charset="0"/>
              </a:rPr>
              <a:t>je nutný</a:t>
            </a:r>
          </a:p>
          <a:p>
            <a:pPr marL="0" indent="0">
              <a:buNone/>
            </a:pPr>
            <a:r>
              <a:rPr lang="af-ZA" b="1" dirty="0" smtClean="0"/>
              <a:t>Step 3. </a:t>
            </a:r>
            <a:r>
              <a:rPr lang="af-ZA" dirty="0" smtClean="0"/>
              <a:t>(volitelné) Název VLAN:</a:t>
            </a:r>
          </a:p>
          <a:p>
            <a:pPr lvl="1"/>
            <a:r>
              <a:rPr lang="af-ZA" sz="1800" dirty="0" smtClean="0">
                <a:latin typeface="Consolas" panose="020B0609020204030204" pitchFamily="49" charset="0"/>
              </a:rPr>
              <a:t>Switch(config-vlan)# </a:t>
            </a:r>
            <a:r>
              <a:rPr lang="af-ZA" sz="1800" b="1" dirty="0" smtClean="0">
                <a:latin typeface="Consolas" panose="020B0609020204030204" pitchFamily="49" charset="0"/>
              </a:rPr>
              <a:t>name </a:t>
            </a:r>
            <a:r>
              <a:rPr lang="af-ZA" sz="1800" i="1" dirty="0" smtClean="0">
                <a:latin typeface="Consolas" panose="020B0609020204030204" pitchFamily="49" charset="0"/>
              </a:rPr>
              <a:t>vlan-name   </a:t>
            </a:r>
            <a:r>
              <a:rPr lang="af-ZA" sz="1800" i="1" dirty="0" smtClean="0">
                <a:solidFill>
                  <a:srgbClr val="FF0000"/>
                </a:solidFill>
                <a:latin typeface="Consolas" panose="020B0609020204030204" pitchFamily="49" charset="0"/>
              </a:rPr>
              <a:t>není nezbytný</a:t>
            </a:r>
            <a:endParaRPr lang="af-ZA" sz="1800" dirty="0">
              <a:solidFill>
                <a:srgbClr val="FF0000"/>
              </a:solidFill>
              <a:latin typeface="Consolas" panose="020B0609020204030204" pitchFamily="49" charset="0"/>
            </a:endParaRPr>
          </a:p>
        </p:txBody>
      </p:sp>
      <p:pic>
        <p:nvPicPr>
          <p:cNvPr id="4" name="Picture 3"/>
          <p:cNvPicPr>
            <a:picLocks noChangeAspect="1"/>
          </p:cNvPicPr>
          <p:nvPr/>
        </p:nvPicPr>
        <p:blipFill>
          <a:blip r:embed="rId2"/>
          <a:stretch>
            <a:fillRect/>
          </a:stretch>
        </p:blipFill>
        <p:spPr>
          <a:xfrm>
            <a:off x="416317" y="3749039"/>
            <a:ext cx="8246521" cy="1318870"/>
          </a:xfrm>
          <a:prstGeom prst="rect">
            <a:avLst/>
          </a:prstGeom>
        </p:spPr>
      </p:pic>
      <p:pic>
        <p:nvPicPr>
          <p:cNvPr id="5" name="Picture 4"/>
          <p:cNvPicPr>
            <a:picLocks noChangeAspect="1"/>
          </p:cNvPicPr>
          <p:nvPr/>
        </p:nvPicPr>
        <p:blipFill>
          <a:blip r:embed="rId3"/>
          <a:stretch>
            <a:fillRect/>
          </a:stretch>
        </p:blipFill>
        <p:spPr>
          <a:xfrm>
            <a:off x="491472" y="5143211"/>
            <a:ext cx="8051279" cy="1038907"/>
          </a:xfrm>
          <a:prstGeom prst="rect">
            <a:avLst/>
          </a:prstGeom>
        </p:spPr>
      </p:pic>
    </p:spTree>
    <p:extLst>
      <p:ext uri="{BB962C8B-B14F-4D97-AF65-F5344CB8AC3E}">
        <p14:creationId xmlns:p14="http://schemas.microsoft.com/office/powerpoint/2010/main" val="2631100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Přiřazení </a:t>
            </a:r>
            <a:r>
              <a:rPr lang="en-US" dirty="0" smtClean="0"/>
              <a:t>Access </a:t>
            </a:r>
            <a:r>
              <a:rPr lang="cs-CZ" dirty="0"/>
              <a:t>p</a:t>
            </a:r>
            <a:r>
              <a:rPr lang="en-US" dirty="0" smtClean="0"/>
              <a:t>ort</a:t>
            </a:r>
            <a:r>
              <a:rPr lang="cs-CZ" dirty="0" smtClean="0"/>
              <a:t>u k </a:t>
            </a:r>
            <a:r>
              <a:rPr lang="en-US" dirty="0" smtClean="0"/>
              <a:t>VLAN</a:t>
            </a:r>
            <a:endParaRPr lang="pt-PT" dirty="0"/>
          </a:p>
        </p:txBody>
      </p:sp>
      <p:sp>
        <p:nvSpPr>
          <p:cNvPr id="3" name="Content Placeholder 2"/>
          <p:cNvSpPr>
            <a:spLocks noGrp="1"/>
          </p:cNvSpPr>
          <p:nvPr>
            <p:ph idx="1"/>
          </p:nvPr>
        </p:nvSpPr>
        <p:spPr/>
        <p:txBody>
          <a:bodyPr/>
          <a:lstStyle/>
          <a:p>
            <a:pPr marL="0" indent="0">
              <a:buNone/>
            </a:pPr>
            <a:endParaRPr lang="en-US" b="1" dirty="0"/>
          </a:p>
          <a:p>
            <a:pPr marL="0" indent="0">
              <a:buNone/>
            </a:pPr>
            <a:r>
              <a:rPr lang="af-ZA" b="1" dirty="0" smtClean="0"/>
              <a:t>Krok 1. </a:t>
            </a:r>
            <a:r>
              <a:rPr lang="af-ZA" dirty="0" smtClean="0"/>
              <a:t>V režimu globální konfigurace zadejte režim konfigurace pro konkrétní port, který chcete přidat do VLAN:</a:t>
            </a:r>
          </a:p>
          <a:p>
            <a:pPr marL="396875" lvl="1" indent="-171450"/>
            <a:r>
              <a:rPr lang="af-ZA" dirty="0" smtClean="0">
                <a:latin typeface="Consolas" panose="020B0609020204030204" pitchFamily="49" charset="0"/>
              </a:rPr>
              <a:t>Switch(config)# i</a:t>
            </a:r>
            <a:r>
              <a:rPr lang="af-ZA" b="1" dirty="0" smtClean="0">
                <a:latin typeface="Consolas" panose="020B0609020204030204" pitchFamily="49" charset="0"/>
              </a:rPr>
              <a:t>nterface </a:t>
            </a:r>
            <a:r>
              <a:rPr lang="af-ZA" i="1" dirty="0" smtClean="0">
                <a:latin typeface="Consolas" panose="020B0609020204030204" pitchFamily="49" charset="0"/>
              </a:rPr>
              <a:t>interface-id</a:t>
            </a:r>
          </a:p>
          <a:p>
            <a:pPr marL="0" indent="0">
              <a:spcBef>
                <a:spcPts val="1200"/>
              </a:spcBef>
              <a:buNone/>
            </a:pPr>
            <a:r>
              <a:rPr lang="af-ZA" b="1" dirty="0" smtClean="0"/>
              <a:t>Krok 2. </a:t>
            </a:r>
            <a:r>
              <a:rPr lang="af-ZA" dirty="0" smtClean="0"/>
              <a:t>Určete port jako přístupový port:</a:t>
            </a:r>
          </a:p>
          <a:p>
            <a:pPr lvl="1"/>
            <a:r>
              <a:rPr lang="af-ZA" dirty="0" smtClean="0">
                <a:latin typeface="Consolas" panose="020B0609020204030204" pitchFamily="49" charset="0"/>
              </a:rPr>
              <a:t>Switch(config-if)# </a:t>
            </a:r>
            <a:r>
              <a:rPr lang="af-ZA" b="1" dirty="0" smtClean="0">
                <a:latin typeface="Consolas" panose="020B0609020204030204" pitchFamily="49" charset="0"/>
              </a:rPr>
              <a:t>switchport mode access</a:t>
            </a:r>
          </a:p>
          <a:p>
            <a:pPr lvl="1"/>
            <a:r>
              <a:rPr lang="af-ZA" dirty="0" smtClean="0">
                <a:latin typeface="Consolas" panose="020B0609020204030204" pitchFamily="49" charset="0"/>
              </a:rPr>
              <a:t>Switch(config-if)# </a:t>
            </a:r>
            <a:r>
              <a:rPr lang="af-ZA" b="1" dirty="0" smtClean="0">
                <a:latin typeface="Consolas" panose="020B0609020204030204" pitchFamily="49" charset="0"/>
              </a:rPr>
              <a:t>switchport host</a:t>
            </a:r>
          </a:p>
          <a:p>
            <a:pPr marL="0" indent="0">
              <a:spcBef>
                <a:spcPts val="1200"/>
              </a:spcBef>
              <a:buNone/>
            </a:pPr>
            <a:r>
              <a:rPr lang="af-ZA" b="1" dirty="0" smtClean="0"/>
              <a:t>Krok 3. </a:t>
            </a:r>
            <a:r>
              <a:rPr lang="af-ZA" dirty="0" smtClean="0"/>
              <a:t>Odstraňte nebo umístěte port do konkrétní VLAN:</a:t>
            </a:r>
          </a:p>
          <a:p>
            <a:pPr lvl="1"/>
            <a:r>
              <a:rPr lang="af-ZA" dirty="0" smtClean="0">
                <a:latin typeface="Consolas" panose="020B0609020204030204" pitchFamily="49" charset="0"/>
              </a:rPr>
              <a:t>Switch(config-if)# [ </a:t>
            </a:r>
            <a:r>
              <a:rPr lang="af-ZA" b="1" dirty="0" smtClean="0">
                <a:latin typeface="Consolas" panose="020B0609020204030204" pitchFamily="49" charset="0"/>
              </a:rPr>
              <a:t>no </a:t>
            </a:r>
            <a:r>
              <a:rPr lang="af-ZA" dirty="0" smtClean="0">
                <a:latin typeface="Consolas" panose="020B0609020204030204" pitchFamily="49" charset="0"/>
              </a:rPr>
              <a:t>] </a:t>
            </a:r>
            <a:r>
              <a:rPr lang="af-ZA" b="1" dirty="0" smtClean="0">
                <a:latin typeface="Consolas" panose="020B0609020204030204" pitchFamily="49" charset="0"/>
              </a:rPr>
              <a:t>switchport access vlan </a:t>
            </a:r>
            <a:r>
              <a:rPr lang="af-ZA" i="1" dirty="0" smtClean="0">
                <a:latin typeface="Consolas" panose="020B0609020204030204" pitchFamily="49" charset="0"/>
              </a:rPr>
              <a:t>vlan-id</a:t>
            </a:r>
            <a:endParaRPr lang="cs-CZ" i="1" dirty="0" smtClean="0">
              <a:latin typeface="Consolas" panose="020B0609020204030204" pitchFamily="49" charset="0"/>
            </a:endParaRPr>
          </a:p>
          <a:p>
            <a:pPr lvl="1"/>
            <a:endParaRPr lang="cs-CZ" i="1" dirty="0">
              <a:latin typeface="Consolas" panose="020B0609020204030204" pitchFamily="49" charset="0"/>
            </a:endParaRPr>
          </a:p>
          <a:p>
            <a:pPr marL="225425" lvl="1" indent="0">
              <a:buNone/>
            </a:pPr>
            <a:r>
              <a:rPr lang="cs-CZ" b="1" dirty="0" smtClean="0">
                <a:latin typeface="Consolas" panose="020B0609020204030204" pitchFamily="49" charset="0"/>
              </a:rPr>
              <a:t>  host</a:t>
            </a:r>
            <a:r>
              <a:rPr lang="cs-CZ" i="1" dirty="0" smtClean="0">
                <a:latin typeface="Consolas" panose="020B0609020204030204" pitchFamily="49" charset="0"/>
              </a:rPr>
              <a:t> </a:t>
            </a:r>
            <a:r>
              <a:rPr lang="cs-CZ" kern="1200" dirty="0">
                <a:latin typeface="Arial" charset="0"/>
              </a:rPr>
              <a:t>zapne</a:t>
            </a:r>
            <a:r>
              <a:rPr lang="en-US" kern="1200" dirty="0">
                <a:latin typeface="Arial" charset="0"/>
              </a:rPr>
              <a:t> spanning-tree </a:t>
            </a:r>
            <a:r>
              <a:rPr lang="en-US" kern="1200" dirty="0" err="1">
                <a:latin typeface="Arial" charset="0"/>
              </a:rPr>
              <a:t>PortFast</a:t>
            </a:r>
            <a:r>
              <a:rPr lang="en-US" kern="1200" dirty="0">
                <a:latin typeface="Arial" charset="0"/>
              </a:rPr>
              <a:t> and </a:t>
            </a:r>
            <a:r>
              <a:rPr lang="cs-CZ" kern="1200" dirty="0">
                <a:latin typeface="Arial" charset="0"/>
              </a:rPr>
              <a:t>vypne</a:t>
            </a:r>
            <a:r>
              <a:rPr lang="en-US" kern="1200" dirty="0">
                <a:latin typeface="Arial" charset="0"/>
              </a:rPr>
              <a:t> </a:t>
            </a:r>
            <a:r>
              <a:rPr lang="en-US" kern="1200" dirty="0" err="1">
                <a:latin typeface="Arial" charset="0"/>
              </a:rPr>
              <a:t>EtherChanneling</a:t>
            </a:r>
            <a:r>
              <a:rPr lang="en-US" kern="1200" dirty="0">
                <a:latin typeface="Arial" charset="0"/>
              </a:rPr>
              <a:t> </a:t>
            </a:r>
            <a:endParaRPr lang="pt-PT" dirty="0">
              <a:latin typeface="Consolas" panose="020B0609020204030204" pitchFamily="49" charset="0"/>
            </a:endParaRPr>
          </a:p>
          <a:p>
            <a:pPr lvl="1"/>
            <a:endParaRPr lang="af-ZA" dirty="0">
              <a:latin typeface="Consolas" panose="020B0609020204030204" pitchFamily="49" charset="0"/>
            </a:endParaRPr>
          </a:p>
        </p:txBody>
      </p:sp>
    </p:spTree>
    <p:extLst>
      <p:ext uri="{BB962C8B-B14F-4D97-AF65-F5344CB8AC3E}">
        <p14:creationId xmlns:p14="http://schemas.microsoft.com/office/powerpoint/2010/main" val="13486415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Přiřazení </a:t>
            </a:r>
            <a:r>
              <a:rPr lang="en-US" dirty="0"/>
              <a:t>Access </a:t>
            </a:r>
            <a:r>
              <a:rPr lang="cs-CZ" dirty="0"/>
              <a:t>p</a:t>
            </a:r>
            <a:r>
              <a:rPr lang="en-US" dirty="0"/>
              <a:t>ort</a:t>
            </a:r>
            <a:r>
              <a:rPr lang="cs-CZ" dirty="0"/>
              <a:t>u k </a:t>
            </a:r>
            <a:r>
              <a:rPr lang="en-US" dirty="0"/>
              <a:t>VLAN</a:t>
            </a:r>
            <a:endParaRPr lang="pt-PT" dirty="0"/>
          </a:p>
        </p:txBody>
      </p:sp>
      <p:pic>
        <p:nvPicPr>
          <p:cNvPr id="4" name="Picture 3"/>
          <p:cNvPicPr>
            <a:picLocks noChangeAspect="1"/>
          </p:cNvPicPr>
          <p:nvPr/>
        </p:nvPicPr>
        <p:blipFill>
          <a:blip r:embed="rId2"/>
          <a:stretch>
            <a:fillRect/>
          </a:stretch>
        </p:blipFill>
        <p:spPr>
          <a:xfrm>
            <a:off x="40382" y="1866507"/>
            <a:ext cx="9056281" cy="3230509"/>
          </a:xfrm>
          <a:prstGeom prst="rect">
            <a:avLst/>
          </a:prstGeom>
        </p:spPr>
      </p:pic>
    </p:spTree>
    <p:extLst>
      <p:ext uri="{BB962C8B-B14F-4D97-AF65-F5344CB8AC3E}">
        <p14:creationId xmlns:p14="http://schemas.microsoft.com/office/powerpoint/2010/main" val="37446028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Výpis podle čísla či jména </a:t>
            </a:r>
            <a:r>
              <a:rPr lang="cs-CZ" dirty="0" err="1" smtClean="0"/>
              <a:t>VLANy</a:t>
            </a:r>
            <a:endParaRPr lang="cs-CZ" dirty="0"/>
          </a:p>
        </p:txBody>
      </p:sp>
      <p:pic>
        <p:nvPicPr>
          <p:cNvPr id="4" name="Picture 3"/>
          <p:cNvPicPr>
            <a:picLocks noChangeAspect="1"/>
          </p:cNvPicPr>
          <p:nvPr/>
        </p:nvPicPr>
        <p:blipFill>
          <a:blip r:embed="rId2"/>
          <a:stretch>
            <a:fillRect/>
          </a:stretch>
        </p:blipFill>
        <p:spPr>
          <a:xfrm>
            <a:off x="339365" y="889918"/>
            <a:ext cx="6762409" cy="3244547"/>
          </a:xfrm>
          <a:prstGeom prst="rect">
            <a:avLst/>
          </a:prstGeom>
        </p:spPr>
      </p:pic>
      <p:pic>
        <p:nvPicPr>
          <p:cNvPr id="5" name="Picture 4"/>
          <p:cNvPicPr>
            <a:picLocks noChangeAspect="1"/>
          </p:cNvPicPr>
          <p:nvPr/>
        </p:nvPicPr>
        <p:blipFill>
          <a:blip r:embed="rId3"/>
          <a:stretch>
            <a:fillRect/>
          </a:stretch>
        </p:blipFill>
        <p:spPr>
          <a:xfrm>
            <a:off x="1976547" y="3668760"/>
            <a:ext cx="6650804" cy="3189239"/>
          </a:xfrm>
          <a:prstGeom prst="rect">
            <a:avLst/>
          </a:prstGeom>
        </p:spPr>
      </p:pic>
    </p:spTree>
    <p:extLst>
      <p:ext uri="{BB962C8B-B14F-4D97-AF65-F5344CB8AC3E}">
        <p14:creationId xmlns:p14="http://schemas.microsoft.com/office/powerpoint/2010/main" val="39414365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Nezapomenout na kontrolu správnosti</a:t>
            </a:r>
            <a:endParaRPr lang="pt-PT" dirty="0"/>
          </a:p>
        </p:txBody>
      </p:sp>
      <p:pic>
        <p:nvPicPr>
          <p:cNvPr id="4" name="Picture 3"/>
          <p:cNvPicPr>
            <a:picLocks noChangeAspect="1"/>
          </p:cNvPicPr>
          <p:nvPr/>
        </p:nvPicPr>
        <p:blipFill>
          <a:blip r:embed="rId2"/>
          <a:stretch>
            <a:fillRect/>
          </a:stretch>
        </p:blipFill>
        <p:spPr>
          <a:xfrm>
            <a:off x="384885" y="2422689"/>
            <a:ext cx="8511561" cy="2137029"/>
          </a:xfrm>
          <a:prstGeom prst="rect">
            <a:avLst/>
          </a:prstGeom>
        </p:spPr>
      </p:pic>
    </p:spTree>
    <p:extLst>
      <p:ext uri="{BB962C8B-B14F-4D97-AF65-F5344CB8AC3E}">
        <p14:creationId xmlns:p14="http://schemas.microsoft.com/office/powerpoint/2010/main" val="28980260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Kontrola informací na portu</a:t>
            </a:r>
            <a:endParaRPr lang="pt-PT" dirty="0"/>
          </a:p>
        </p:txBody>
      </p:sp>
      <p:pic>
        <p:nvPicPr>
          <p:cNvPr id="4" name="Picture 3"/>
          <p:cNvPicPr>
            <a:picLocks noChangeAspect="1"/>
          </p:cNvPicPr>
          <p:nvPr/>
        </p:nvPicPr>
        <p:blipFill>
          <a:blip r:embed="rId2"/>
          <a:stretch>
            <a:fillRect/>
          </a:stretch>
        </p:blipFill>
        <p:spPr>
          <a:xfrm>
            <a:off x="747273" y="1030524"/>
            <a:ext cx="7303217" cy="5827476"/>
          </a:xfrm>
          <a:prstGeom prst="rect">
            <a:avLst/>
          </a:prstGeom>
        </p:spPr>
      </p:pic>
    </p:spTree>
    <p:extLst>
      <p:ext uri="{BB962C8B-B14F-4D97-AF65-F5344CB8AC3E}">
        <p14:creationId xmlns:p14="http://schemas.microsoft.com/office/powerpoint/2010/main" val="26419177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Zobrazení tabulky </a:t>
            </a:r>
            <a:r>
              <a:rPr lang="en-US" dirty="0" smtClean="0"/>
              <a:t>MAC Address</a:t>
            </a:r>
            <a:endParaRPr lang="pt-PT" dirty="0"/>
          </a:p>
        </p:txBody>
      </p:sp>
      <p:pic>
        <p:nvPicPr>
          <p:cNvPr id="4" name="Picture 3"/>
          <p:cNvPicPr>
            <a:picLocks noChangeAspect="1"/>
          </p:cNvPicPr>
          <p:nvPr/>
        </p:nvPicPr>
        <p:blipFill>
          <a:blip r:embed="rId2"/>
          <a:stretch>
            <a:fillRect/>
          </a:stretch>
        </p:blipFill>
        <p:spPr>
          <a:xfrm>
            <a:off x="141445" y="1904214"/>
            <a:ext cx="9002555" cy="2935538"/>
          </a:xfrm>
          <a:prstGeom prst="rect">
            <a:avLst/>
          </a:prstGeom>
        </p:spPr>
      </p:pic>
    </p:spTree>
    <p:extLst>
      <p:ext uri="{BB962C8B-B14F-4D97-AF65-F5344CB8AC3E}">
        <p14:creationId xmlns:p14="http://schemas.microsoft.com/office/powerpoint/2010/main" val="25190253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Výchozí topologie příkladu</a:t>
            </a:r>
            <a:endParaRPr lang="pt-PT" dirty="0"/>
          </a:p>
        </p:txBody>
      </p:sp>
      <p:pic>
        <p:nvPicPr>
          <p:cNvPr id="4" name="Picture 3"/>
          <p:cNvPicPr>
            <a:picLocks noChangeAspect="1"/>
          </p:cNvPicPr>
          <p:nvPr/>
        </p:nvPicPr>
        <p:blipFill>
          <a:blip r:embed="rId2"/>
          <a:stretch>
            <a:fillRect/>
          </a:stretch>
        </p:blipFill>
        <p:spPr>
          <a:xfrm>
            <a:off x="817688" y="901433"/>
            <a:ext cx="7512120" cy="2974205"/>
          </a:xfrm>
          <a:prstGeom prst="rect">
            <a:avLst/>
          </a:prstGeom>
        </p:spPr>
      </p:pic>
      <p:pic>
        <p:nvPicPr>
          <p:cNvPr id="5" name="Picture 4"/>
          <p:cNvPicPr>
            <a:picLocks noChangeAspect="1"/>
          </p:cNvPicPr>
          <p:nvPr/>
        </p:nvPicPr>
        <p:blipFill>
          <a:blip r:embed="rId3"/>
          <a:stretch>
            <a:fillRect/>
          </a:stretch>
        </p:blipFill>
        <p:spPr>
          <a:xfrm>
            <a:off x="917455" y="4377352"/>
            <a:ext cx="7312586" cy="1937387"/>
          </a:xfrm>
          <a:prstGeom prst="rect">
            <a:avLst/>
          </a:prstGeom>
        </p:spPr>
      </p:pic>
    </p:spTree>
    <p:extLst>
      <p:ext uri="{BB962C8B-B14F-4D97-AF65-F5344CB8AC3E}">
        <p14:creationId xmlns:p14="http://schemas.microsoft.com/office/powerpoint/2010/main" val="813251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38" descr="ss1"/>
          <p:cNvPicPr>
            <a:picLocks noChangeAspect="1" noChangeArrowheads="1"/>
          </p:cNvPicPr>
          <p:nvPr/>
        </p:nvPicPr>
        <p:blipFill>
          <a:blip r:embed="rId2" cstate="print"/>
          <a:srcRect/>
          <a:stretch>
            <a:fillRect/>
          </a:stretch>
        </p:blipFill>
        <p:spPr bwMode="auto">
          <a:xfrm>
            <a:off x="0" y="1600200"/>
            <a:ext cx="9144000" cy="3194050"/>
          </a:xfrm>
          <a:prstGeom prst="rect">
            <a:avLst/>
          </a:prstGeom>
          <a:noFill/>
          <a:ln w="9525">
            <a:noFill/>
            <a:miter lim="800000"/>
            <a:headEnd/>
            <a:tailEnd/>
          </a:ln>
        </p:spPr>
      </p:pic>
      <p:sp>
        <p:nvSpPr>
          <p:cNvPr id="7171" name="Rectangle 35"/>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172" name="Rectangle 32"/>
          <p:cNvSpPr>
            <a:spLocks noGrp="1" noChangeArrowheads="1"/>
          </p:cNvSpPr>
          <p:nvPr>
            <p:ph type="title" idx="4294967295"/>
          </p:nvPr>
        </p:nvSpPr>
        <p:spPr>
          <a:xfrm>
            <a:off x="279400" y="1841500"/>
            <a:ext cx="3233738" cy="2743200"/>
          </a:xfrm>
          <a:prstGeom prst="rect">
            <a:avLst/>
          </a:prstGeom>
          <a:noFill/>
        </p:spPr>
        <p:txBody>
          <a:bodyPr anchor="ctr"/>
          <a:lstStyle/>
          <a:p>
            <a:r>
              <a:rPr lang="en-US" sz="3000" b="0" dirty="0" smtClean="0">
                <a:solidFill>
                  <a:schemeClr val="bg1"/>
                </a:solidFill>
              </a:rPr>
              <a:t>Implement</a:t>
            </a:r>
            <a:r>
              <a:rPr lang="cs-CZ" sz="3000" b="0" dirty="0" err="1" smtClean="0">
                <a:solidFill>
                  <a:schemeClr val="bg1"/>
                </a:solidFill>
              </a:rPr>
              <a:t>ace</a:t>
            </a:r>
            <a:r>
              <a:rPr lang="en-US" sz="3000" b="0" dirty="0" smtClean="0">
                <a:solidFill>
                  <a:schemeClr val="bg1"/>
                </a:solidFill>
              </a:rPr>
              <a:t> VLAN a </a:t>
            </a:r>
            <a:r>
              <a:rPr lang="cs-CZ" sz="3000" b="0" dirty="0" err="1" smtClean="0">
                <a:solidFill>
                  <a:schemeClr val="bg1"/>
                </a:solidFill>
              </a:rPr>
              <a:t>trunků</a:t>
            </a:r>
            <a:r>
              <a:rPr lang="en-US" sz="3000" b="0" dirty="0" smtClean="0">
                <a:solidFill>
                  <a:schemeClr val="bg1"/>
                </a:solidFill>
              </a:rPr>
              <a:t> </a:t>
            </a:r>
            <a:r>
              <a:rPr lang="cs-CZ" sz="3000" b="0" dirty="0" smtClean="0">
                <a:solidFill>
                  <a:schemeClr val="bg1"/>
                </a:solidFill>
              </a:rPr>
              <a:t/>
            </a:r>
            <a:br>
              <a:rPr lang="cs-CZ" sz="3000" b="0" dirty="0" smtClean="0">
                <a:solidFill>
                  <a:schemeClr val="bg1"/>
                </a:solidFill>
              </a:rPr>
            </a:br>
            <a:r>
              <a:rPr lang="cs-CZ" sz="3000" b="0" dirty="0" smtClean="0">
                <a:solidFill>
                  <a:schemeClr val="bg1"/>
                </a:solidFill>
              </a:rPr>
              <a:t>v prostředí kampusu</a:t>
            </a:r>
            <a:endParaRPr lang="en-US" sz="3000" b="0" dirty="0" smtClean="0">
              <a:solidFill>
                <a:schemeClr val="bg1"/>
              </a:solidFill>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Konfigurace</a:t>
            </a:r>
            <a:r>
              <a:rPr lang="pt-PT" dirty="0" smtClean="0"/>
              <a:t> VLAN</a:t>
            </a:r>
            <a:r>
              <a:rPr lang="cs-CZ" dirty="0" smtClean="0"/>
              <a:t> a </a:t>
            </a:r>
            <a:r>
              <a:rPr lang="cs-CZ" dirty="0" err="1" smtClean="0"/>
              <a:t>trunků</a:t>
            </a:r>
            <a:endParaRPr lang="pt-PT" dirty="0"/>
          </a:p>
        </p:txBody>
      </p:sp>
      <p:sp>
        <p:nvSpPr>
          <p:cNvPr id="3" name="Content Placeholder 2"/>
          <p:cNvSpPr>
            <a:spLocks noGrp="1"/>
          </p:cNvSpPr>
          <p:nvPr>
            <p:ph idx="1"/>
          </p:nvPr>
        </p:nvSpPr>
        <p:spPr>
          <a:xfrm>
            <a:off x="0" y="1183340"/>
            <a:ext cx="9144000" cy="5131399"/>
          </a:xfrm>
        </p:spPr>
        <p:txBody>
          <a:bodyPr>
            <a:normAutofit fontScale="77500" lnSpcReduction="20000"/>
          </a:bodyPr>
          <a:lstStyle/>
          <a:p>
            <a:pPr marL="0" indent="0">
              <a:buNone/>
            </a:pPr>
            <a:r>
              <a:rPr lang="af-ZA" b="1" dirty="0" smtClean="0"/>
              <a:t>Krok 1. </a:t>
            </a:r>
            <a:r>
              <a:rPr lang="af-ZA" dirty="0" smtClean="0"/>
              <a:t>Konfigurace VLAN 20 na obou stranách.</a:t>
            </a:r>
          </a:p>
          <a:p>
            <a:pPr lvl="1"/>
            <a:r>
              <a:rPr lang="af-ZA" sz="1700" dirty="0" smtClean="0">
                <a:latin typeface="Consolas" panose="020B0609020204030204" pitchFamily="49" charset="0"/>
              </a:rPr>
              <a:t>SW1(config)# </a:t>
            </a:r>
            <a:r>
              <a:rPr lang="af-ZA" sz="1700" b="1" dirty="0" smtClean="0">
                <a:latin typeface="Consolas" panose="020B0609020204030204" pitchFamily="49" charset="0"/>
              </a:rPr>
              <a:t>vlan 20</a:t>
            </a:r>
          </a:p>
          <a:p>
            <a:pPr lvl="1"/>
            <a:r>
              <a:rPr lang="af-ZA" sz="1700" dirty="0" smtClean="0">
                <a:latin typeface="Consolas" panose="020B0609020204030204" pitchFamily="49" charset="0"/>
              </a:rPr>
              <a:t>SW1(config-vlan)# </a:t>
            </a:r>
            <a:r>
              <a:rPr lang="af-ZA" sz="1700" b="1" dirty="0" smtClean="0">
                <a:latin typeface="Consolas" panose="020B0609020204030204" pitchFamily="49" charset="0"/>
              </a:rPr>
              <a:t>exit</a:t>
            </a:r>
          </a:p>
          <a:p>
            <a:pPr lvl="1"/>
            <a:r>
              <a:rPr lang="af-ZA" sz="1700" dirty="0" smtClean="0">
                <a:latin typeface="Consolas" panose="020B0609020204030204" pitchFamily="49" charset="0"/>
              </a:rPr>
              <a:t>% Applying VLAN changes may take few minutes. Please wait... </a:t>
            </a:r>
          </a:p>
          <a:p>
            <a:pPr marL="0" indent="0">
              <a:buNone/>
            </a:pPr>
            <a:r>
              <a:rPr lang="af-ZA" b="1" dirty="0" smtClean="0"/>
              <a:t>Krok 2. </a:t>
            </a:r>
            <a:r>
              <a:rPr lang="af-ZA" dirty="0" smtClean="0"/>
              <a:t>Na SW1/2 konfigurace Ethernet 0/2 coby access portu a přiřazení k VLAN 20</a:t>
            </a:r>
          </a:p>
          <a:p>
            <a:pPr lvl="1"/>
            <a:r>
              <a:rPr lang="af-ZA" sz="1800" dirty="0" smtClean="0">
                <a:latin typeface="Consolas" panose="020B0609020204030204" pitchFamily="49" charset="0"/>
              </a:rPr>
              <a:t>SW1(config)# </a:t>
            </a:r>
            <a:r>
              <a:rPr lang="af-ZA" sz="1800" b="1" dirty="0" smtClean="0">
                <a:latin typeface="Consolas" panose="020B0609020204030204" pitchFamily="49" charset="0"/>
              </a:rPr>
              <a:t>interface ethernet 0/2</a:t>
            </a:r>
          </a:p>
          <a:p>
            <a:pPr lvl="1"/>
            <a:r>
              <a:rPr lang="af-ZA" sz="1800" dirty="0" smtClean="0">
                <a:latin typeface="Consolas" panose="020B0609020204030204" pitchFamily="49" charset="0"/>
              </a:rPr>
              <a:t>SW1(config-if)# </a:t>
            </a:r>
            <a:r>
              <a:rPr lang="af-ZA" sz="1800" b="1" dirty="0" smtClean="0">
                <a:latin typeface="Consolas" panose="020B0609020204030204" pitchFamily="49" charset="0"/>
              </a:rPr>
              <a:t>switchport mode access</a:t>
            </a:r>
          </a:p>
          <a:p>
            <a:pPr lvl="1"/>
            <a:r>
              <a:rPr lang="af-ZA" sz="1800" dirty="0" smtClean="0">
                <a:latin typeface="Consolas" panose="020B0609020204030204" pitchFamily="49" charset="0"/>
              </a:rPr>
              <a:t>SW1(config-if)# </a:t>
            </a:r>
            <a:r>
              <a:rPr lang="af-ZA" sz="1800" b="1" dirty="0" smtClean="0">
                <a:latin typeface="Consolas" panose="020B0609020204030204" pitchFamily="49" charset="0"/>
              </a:rPr>
              <a:t>switchport access vlan 20</a:t>
            </a:r>
          </a:p>
          <a:p>
            <a:pPr marL="0" indent="0">
              <a:buNone/>
            </a:pPr>
            <a:r>
              <a:rPr lang="af-ZA" b="1" dirty="0" smtClean="0"/>
              <a:t>Krok 3. </a:t>
            </a:r>
            <a:r>
              <a:rPr lang="af-ZA" dirty="0" smtClean="0"/>
              <a:t>Konfigurace trunku na SW1 a SW2. dot1Q encapsulation.</a:t>
            </a:r>
          </a:p>
          <a:p>
            <a:pPr lvl="1"/>
            <a:r>
              <a:rPr lang="af-ZA" dirty="0" smtClean="0"/>
              <a:t>Trunk configuration on SW1:</a:t>
            </a:r>
          </a:p>
          <a:p>
            <a:pPr lvl="1"/>
            <a:r>
              <a:rPr lang="af-ZA" sz="1800" dirty="0" smtClean="0">
                <a:latin typeface="Consolas" panose="020B0609020204030204" pitchFamily="49" charset="0"/>
              </a:rPr>
              <a:t>SW1(config)# </a:t>
            </a:r>
            <a:r>
              <a:rPr lang="af-ZA" sz="1800" b="1" dirty="0" smtClean="0">
                <a:latin typeface="Consolas" panose="020B0609020204030204" pitchFamily="49" charset="0"/>
              </a:rPr>
              <a:t>interface Ethernet 1/1</a:t>
            </a:r>
          </a:p>
          <a:p>
            <a:pPr lvl="1"/>
            <a:r>
              <a:rPr lang="af-ZA" sz="1800" dirty="0" smtClean="0">
                <a:latin typeface="Consolas" panose="020B0609020204030204" pitchFamily="49" charset="0"/>
              </a:rPr>
              <a:t>SW1(config-if)# </a:t>
            </a:r>
            <a:r>
              <a:rPr lang="af-ZA" sz="1800" b="1" dirty="0" smtClean="0">
                <a:latin typeface="Consolas" panose="020B0609020204030204" pitchFamily="49" charset="0"/>
              </a:rPr>
              <a:t>switchport trunk encapsulation dot1q</a:t>
            </a:r>
          </a:p>
          <a:p>
            <a:pPr lvl="1"/>
            <a:r>
              <a:rPr lang="af-ZA" sz="1800" dirty="0" smtClean="0">
                <a:latin typeface="Consolas" panose="020B0609020204030204" pitchFamily="49" charset="0"/>
              </a:rPr>
              <a:t>SW1(config-if)# </a:t>
            </a:r>
            <a:r>
              <a:rPr lang="af-ZA" sz="1800" b="1" dirty="0" smtClean="0">
                <a:latin typeface="Consolas" panose="020B0609020204030204" pitchFamily="49" charset="0"/>
              </a:rPr>
              <a:t>switchport trunk allowed vlan 1,20</a:t>
            </a:r>
          </a:p>
          <a:p>
            <a:pPr lvl="1"/>
            <a:r>
              <a:rPr lang="af-ZA" sz="1800" dirty="0" smtClean="0">
                <a:latin typeface="Consolas" panose="020B0609020204030204" pitchFamily="49" charset="0"/>
              </a:rPr>
              <a:t>SW1(config-if)# </a:t>
            </a:r>
            <a:r>
              <a:rPr lang="af-ZA" sz="1800" b="1" dirty="0" smtClean="0">
                <a:latin typeface="Consolas" panose="020B0609020204030204" pitchFamily="49" charset="0"/>
              </a:rPr>
              <a:t>switchport mode trunk</a:t>
            </a:r>
          </a:p>
          <a:p>
            <a:pPr lvl="1"/>
            <a:r>
              <a:rPr lang="af-ZA" dirty="0" smtClean="0"/>
              <a:t>Trunk configuration on SW2:</a:t>
            </a:r>
          </a:p>
          <a:p>
            <a:pPr lvl="1"/>
            <a:r>
              <a:rPr lang="af-ZA" sz="1800" dirty="0" smtClean="0">
                <a:latin typeface="Consolas" panose="020B0609020204030204" pitchFamily="49" charset="0"/>
              </a:rPr>
              <a:t>SW2(config)# </a:t>
            </a:r>
            <a:r>
              <a:rPr lang="af-ZA" sz="1800" b="1" dirty="0" smtClean="0">
                <a:latin typeface="Consolas" panose="020B0609020204030204" pitchFamily="49" charset="0"/>
              </a:rPr>
              <a:t>interface Ethernet 1/2</a:t>
            </a:r>
          </a:p>
          <a:p>
            <a:pPr lvl="1"/>
            <a:r>
              <a:rPr lang="af-ZA" sz="1800" dirty="0" smtClean="0">
                <a:latin typeface="Consolas" panose="020B0609020204030204" pitchFamily="49" charset="0"/>
              </a:rPr>
              <a:t>SW2(config-if)# </a:t>
            </a:r>
            <a:r>
              <a:rPr lang="af-ZA" sz="1800" b="1" dirty="0" smtClean="0">
                <a:latin typeface="Consolas" panose="020B0609020204030204" pitchFamily="49" charset="0"/>
              </a:rPr>
              <a:t>switchport trunk encapsulation dot1q</a:t>
            </a:r>
          </a:p>
          <a:p>
            <a:pPr lvl="1"/>
            <a:r>
              <a:rPr lang="af-ZA" sz="1800" dirty="0" smtClean="0">
                <a:latin typeface="Consolas" panose="020B0609020204030204" pitchFamily="49" charset="0"/>
              </a:rPr>
              <a:t>SW2(config-if)# </a:t>
            </a:r>
            <a:r>
              <a:rPr lang="af-ZA" sz="1800" b="1" dirty="0" smtClean="0">
                <a:latin typeface="Consolas" panose="020B0609020204030204" pitchFamily="49" charset="0"/>
              </a:rPr>
              <a:t>switchport trunk allowed vlan 1,20</a:t>
            </a:r>
          </a:p>
          <a:p>
            <a:pPr lvl="1"/>
            <a:r>
              <a:rPr lang="af-ZA" sz="1800" dirty="0" smtClean="0">
                <a:latin typeface="Consolas" panose="020B0609020204030204" pitchFamily="49" charset="0"/>
              </a:rPr>
              <a:t>SW2(config-if)# </a:t>
            </a:r>
            <a:r>
              <a:rPr lang="af-ZA" sz="1800" b="1" dirty="0" smtClean="0">
                <a:latin typeface="Consolas" panose="020B0609020204030204" pitchFamily="49" charset="0"/>
              </a:rPr>
              <a:t>switchport mode trunk</a:t>
            </a:r>
            <a:endParaRPr lang="af-ZA" sz="1800" b="1" dirty="0">
              <a:latin typeface="Consolas" panose="020B0609020204030204" pitchFamily="49" charset="0"/>
            </a:endParaRPr>
          </a:p>
        </p:txBody>
      </p:sp>
    </p:spTree>
    <p:extLst>
      <p:ext uri="{BB962C8B-B14F-4D97-AF65-F5344CB8AC3E}">
        <p14:creationId xmlns:p14="http://schemas.microsoft.com/office/powerpoint/2010/main" val="16220776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Verif</a:t>
            </a:r>
            <a:r>
              <a:rPr lang="cs-CZ" dirty="0" err="1" smtClean="0"/>
              <a:t>ikace</a:t>
            </a:r>
            <a:r>
              <a:rPr lang="en-US" dirty="0" smtClean="0"/>
              <a:t> </a:t>
            </a:r>
            <a:r>
              <a:rPr lang="cs-CZ" dirty="0"/>
              <a:t>t</a:t>
            </a:r>
            <a:r>
              <a:rPr lang="en-US" dirty="0" err="1" smtClean="0"/>
              <a:t>runking</a:t>
            </a:r>
            <a:r>
              <a:rPr lang="cs-CZ" dirty="0" smtClean="0"/>
              <a:t>u</a:t>
            </a:r>
            <a:endParaRPr lang="pt-PT" dirty="0"/>
          </a:p>
        </p:txBody>
      </p:sp>
      <p:pic>
        <p:nvPicPr>
          <p:cNvPr id="4" name="Picture 3"/>
          <p:cNvPicPr>
            <a:picLocks noChangeAspect="1"/>
          </p:cNvPicPr>
          <p:nvPr/>
        </p:nvPicPr>
        <p:blipFill>
          <a:blip r:embed="rId2"/>
          <a:stretch>
            <a:fillRect/>
          </a:stretch>
        </p:blipFill>
        <p:spPr>
          <a:xfrm>
            <a:off x="202948" y="1630838"/>
            <a:ext cx="8790223" cy="4312474"/>
          </a:xfrm>
          <a:prstGeom prst="rect">
            <a:avLst/>
          </a:prstGeom>
          <a:ln>
            <a:solidFill>
              <a:schemeClr val="tx1"/>
            </a:solidFill>
          </a:ln>
        </p:spPr>
      </p:pic>
    </p:spTree>
    <p:extLst>
      <p:ext uri="{BB962C8B-B14F-4D97-AF65-F5344CB8AC3E}">
        <p14:creationId xmlns:p14="http://schemas.microsoft.com/office/powerpoint/2010/main" val="15614221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smtClean="0"/>
              <a:t>Praktické rady pro VLANs a Trunkingu</a:t>
            </a:r>
            <a:endParaRPr lang="af-ZA" dirty="0"/>
          </a:p>
        </p:txBody>
      </p:sp>
      <p:sp>
        <p:nvSpPr>
          <p:cNvPr id="3" name="Content Placeholder 2"/>
          <p:cNvSpPr>
            <a:spLocks noGrp="1"/>
          </p:cNvSpPr>
          <p:nvPr>
            <p:ph idx="1"/>
          </p:nvPr>
        </p:nvSpPr>
        <p:spPr>
          <a:xfrm>
            <a:off x="279401" y="1183340"/>
            <a:ext cx="8520354" cy="5368289"/>
          </a:xfrm>
        </p:spPr>
        <p:txBody>
          <a:bodyPr>
            <a:normAutofit lnSpcReduction="10000"/>
          </a:bodyPr>
          <a:lstStyle/>
          <a:p>
            <a:r>
              <a:rPr lang="af-ZA" dirty="0" smtClean="0"/>
              <a:t>Pro model Local VLAN </a:t>
            </a:r>
            <a:r>
              <a:rPr lang="cs-CZ" dirty="0" smtClean="0"/>
              <a:t>se obvykle doporučuje mít pouze jednu až tři VLAN na přístupový modul.</a:t>
            </a:r>
          </a:p>
          <a:p>
            <a:pPr>
              <a:spcBef>
                <a:spcPts val="1200"/>
              </a:spcBef>
            </a:pPr>
            <a:r>
              <a:rPr lang="cs-CZ" dirty="0"/>
              <a:t>V lokálním modelu VLAN se vyhněte VTP.</a:t>
            </a:r>
          </a:p>
          <a:p>
            <a:pPr>
              <a:spcBef>
                <a:spcPts val="1200"/>
              </a:spcBef>
            </a:pPr>
            <a:r>
              <a:rPr lang="cs-CZ" dirty="0" smtClean="0"/>
              <a:t>Nepoužívejte VLAN 1 jako černou díru pro všechny nepoužívané porty.</a:t>
            </a:r>
          </a:p>
          <a:p>
            <a:pPr>
              <a:spcBef>
                <a:spcPts val="1200"/>
              </a:spcBef>
            </a:pPr>
            <a:r>
              <a:rPr lang="cs-CZ" dirty="0" smtClean="0"/>
              <a:t>Snažte se mít vždy samostatné hlasové sítě VLAN, datové sítě VLAN, sítě VLAN pro správu, nativní sítě VLAN, sítě VLAN s černou dírou a výchozí sítě VLAN (VLAN 1).</a:t>
            </a:r>
          </a:p>
          <a:p>
            <a:pPr>
              <a:spcBef>
                <a:spcPts val="1200"/>
              </a:spcBef>
            </a:pPr>
            <a:r>
              <a:rPr lang="af-ZA" dirty="0" smtClean="0"/>
              <a:t>Zabraňte veškerému datovému provozu z VLAN 1; povolují pouze řídicí protokoly, aby fungovaly na VLAN 1 (DTP, VTP, BPDU, Port Aggregation Protocol [PAgP], Link Aggregation Control Protocol [LACP], Cisco Discovery Protocol [CDP] atd.).</a:t>
            </a:r>
          </a:p>
        </p:txBody>
      </p:sp>
    </p:spTree>
    <p:extLst>
      <p:ext uri="{BB962C8B-B14F-4D97-AF65-F5344CB8AC3E}">
        <p14:creationId xmlns:p14="http://schemas.microsoft.com/office/powerpoint/2010/main" val="17609184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 for VLANs and </a:t>
            </a:r>
            <a:r>
              <a:rPr lang="en-US" dirty="0" err="1"/>
              <a:t>Trunking</a:t>
            </a:r>
            <a:endParaRPr lang="pt-PT" dirty="0"/>
          </a:p>
        </p:txBody>
      </p:sp>
      <p:sp>
        <p:nvSpPr>
          <p:cNvPr id="3" name="Content Placeholder 2"/>
          <p:cNvSpPr>
            <a:spLocks noGrp="1"/>
          </p:cNvSpPr>
          <p:nvPr>
            <p:ph idx="1"/>
          </p:nvPr>
        </p:nvSpPr>
        <p:spPr/>
        <p:txBody>
          <a:bodyPr>
            <a:normAutofit fontScale="85000" lnSpcReduction="10000"/>
          </a:bodyPr>
          <a:lstStyle/>
          <a:p>
            <a:r>
              <a:rPr lang="af-ZA" dirty="0" smtClean="0"/>
              <a:t>DTP je užitečný, když je stav přepínače na druhém konci propojení nejistý nebo se může časem měnit. Když má být spojení nastaveno na trunk stabilním způsobem, změna obou konců na trunk nonegotiate urychluje konvergenční čas, což ušetří až 2 sekundy po spuštění. Tento režim doporučujeme na stabilních propojeních mezi přepínači, které jsou součástí stejné základní infrastruktury.</a:t>
            </a:r>
          </a:p>
          <a:p>
            <a:pPr>
              <a:spcBef>
                <a:spcPts val="1200"/>
              </a:spcBef>
            </a:pPr>
            <a:r>
              <a:rPr lang="af-ZA" dirty="0" smtClean="0"/>
              <a:t>Na trunkových linkách se doporučuje ručně odříznout (prune) VLANy, které se nepoužívají.</a:t>
            </a:r>
          </a:p>
          <a:p>
            <a:pPr>
              <a:spcBef>
                <a:spcPts val="1200"/>
              </a:spcBef>
            </a:pPr>
            <a:r>
              <a:rPr lang="af-ZA" dirty="0" smtClean="0"/>
              <a:t>Je také dobré mít nepoužitou VLAN jako nativní VLAN na trunkových spojích, aby se zabránilo </a:t>
            </a:r>
            <a:r>
              <a:rPr lang="af-ZA" b="1" dirty="0" smtClean="0"/>
              <a:t>spoofingu DTP</a:t>
            </a:r>
            <a:r>
              <a:rPr lang="cs-CZ" b="1" dirty="0" smtClean="0"/>
              <a:t>. Na </a:t>
            </a:r>
            <a:r>
              <a:rPr lang="cs-CZ" b="1" dirty="0" err="1" smtClean="0"/>
              <a:t>access</a:t>
            </a:r>
            <a:r>
              <a:rPr lang="cs-CZ" b="1" dirty="0" smtClean="0"/>
              <a:t> portu ne </a:t>
            </a:r>
            <a:r>
              <a:rPr lang="cs-CZ" b="1" dirty="0" err="1" smtClean="0"/>
              <a:t>trunk</a:t>
            </a:r>
            <a:r>
              <a:rPr lang="cs-CZ" b="1" dirty="0" smtClean="0"/>
              <a:t> nebo </a:t>
            </a:r>
            <a:r>
              <a:rPr lang="cs-CZ" b="1" dirty="0"/>
              <a:t>"</a:t>
            </a:r>
            <a:r>
              <a:rPr lang="cs-CZ" b="1" dirty="0" err="1"/>
              <a:t>dynamic</a:t>
            </a:r>
            <a:r>
              <a:rPr lang="cs-CZ" b="1" dirty="0"/>
              <a:t> </a:t>
            </a:r>
            <a:r>
              <a:rPr lang="cs-CZ" b="1" dirty="0" err="1"/>
              <a:t>desirable</a:t>
            </a:r>
            <a:r>
              <a:rPr lang="cs-CZ" b="1" dirty="0"/>
              <a:t>", "</a:t>
            </a:r>
            <a:r>
              <a:rPr lang="cs-CZ" b="1" dirty="0" err="1"/>
              <a:t>dynamic</a:t>
            </a:r>
            <a:r>
              <a:rPr lang="cs-CZ" b="1" dirty="0"/>
              <a:t> auto</a:t>
            </a:r>
            <a:r>
              <a:rPr lang="cs-CZ" b="1" dirty="0" smtClean="0"/>
              <a:t>"</a:t>
            </a:r>
            <a:r>
              <a:rPr lang="af-ZA" dirty="0" smtClean="0"/>
              <a:t>.</a:t>
            </a:r>
            <a:endParaRPr lang="cs-CZ" dirty="0" smtClean="0"/>
          </a:p>
          <a:p>
            <a:pPr>
              <a:spcBef>
                <a:spcPts val="1200"/>
              </a:spcBef>
            </a:pPr>
            <a:r>
              <a:rPr lang="cs-CZ" smtClean="0">
                <a:hlinkClick r:id="rId2"/>
              </a:rPr>
              <a:t>https</a:t>
            </a:r>
            <a:r>
              <a:rPr lang="cs-CZ">
                <a:hlinkClick r:id="rId2"/>
              </a:rPr>
              <a:t>://gist.github.com/mgeeky/7ff9bb1dcf8aa093d3a157b3c22432a0</a:t>
            </a:r>
            <a:endParaRPr lang="af-ZA" dirty="0" smtClean="0"/>
          </a:p>
          <a:p>
            <a:pPr>
              <a:spcBef>
                <a:spcPts val="1200"/>
              </a:spcBef>
            </a:pPr>
            <a:r>
              <a:rPr lang="af-ZA" dirty="0" smtClean="0"/>
              <a:t>Pokud na portu nepoužíváte trunking, můžete jej deaktivovat pomocí příkazu </a:t>
            </a:r>
            <a:r>
              <a:rPr lang="af-ZA" b="1" dirty="0" smtClean="0"/>
              <a:t>switchport host</a:t>
            </a:r>
            <a:r>
              <a:rPr lang="af-ZA" dirty="0" smtClean="0"/>
              <a:t>.</a:t>
            </a:r>
            <a:endParaRPr lang="af-ZA" dirty="0"/>
          </a:p>
        </p:txBody>
      </p:sp>
    </p:spTree>
    <p:extLst>
      <p:ext uri="{BB962C8B-B14F-4D97-AF65-F5344CB8AC3E}">
        <p14:creationId xmlns:p14="http://schemas.microsoft.com/office/powerpoint/2010/main" val="35113367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Voice </a:t>
            </a:r>
            <a:r>
              <a:rPr lang="pt-PT" dirty="0" smtClean="0"/>
              <a:t>VLAN</a:t>
            </a:r>
            <a:endParaRPr lang="pt-PT" dirty="0"/>
          </a:p>
        </p:txBody>
      </p:sp>
      <p:pic>
        <p:nvPicPr>
          <p:cNvPr id="7" name="Picture 6"/>
          <p:cNvPicPr>
            <a:picLocks noChangeAspect="1"/>
          </p:cNvPicPr>
          <p:nvPr/>
        </p:nvPicPr>
        <p:blipFill>
          <a:blip r:embed="rId2"/>
          <a:stretch>
            <a:fillRect/>
          </a:stretch>
        </p:blipFill>
        <p:spPr>
          <a:xfrm>
            <a:off x="168981" y="1074656"/>
            <a:ext cx="8482656" cy="3120272"/>
          </a:xfrm>
          <a:prstGeom prst="rect">
            <a:avLst/>
          </a:prstGeom>
        </p:spPr>
      </p:pic>
      <p:pic>
        <p:nvPicPr>
          <p:cNvPr id="8" name="Picture 7"/>
          <p:cNvPicPr>
            <a:picLocks noChangeAspect="1"/>
          </p:cNvPicPr>
          <p:nvPr/>
        </p:nvPicPr>
        <p:blipFill>
          <a:blip r:embed="rId3"/>
          <a:stretch>
            <a:fillRect/>
          </a:stretch>
        </p:blipFill>
        <p:spPr>
          <a:xfrm>
            <a:off x="646444" y="4430806"/>
            <a:ext cx="7923113" cy="1668335"/>
          </a:xfrm>
          <a:prstGeom prst="rect">
            <a:avLst/>
          </a:prstGeom>
          <a:ln>
            <a:solidFill>
              <a:schemeClr val="tx1"/>
            </a:solidFill>
          </a:ln>
        </p:spPr>
      </p:pic>
    </p:spTree>
    <p:extLst>
      <p:ext uri="{BB962C8B-B14F-4D97-AF65-F5344CB8AC3E}">
        <p14:creationId xmlns:p14="http://schemas.microsoft.com/office/powerpoint/2010/main" val="1420670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Autonom</a:t>
            </a:r>
            <a:r>
              <a:rPr lang="cs-CZ" dirty="0" smtClean="0"/>
              <a:t>ní</a:t>
            </a:r>
            <a:r>
              <a:rPr lang="pt-PT" dirty="0" smtClean="0"/>
              <a:t> WLAN</a:t>
            </a:r>
            <a:r>
              <a:rPr lang="cs-CZ" dirty="0" smtClean="0"/>
              <a:t>y</a:t>
            </a:r>
            <a:endParaRPr lang="pt-PT" dirty="0"/>
          </a:p>
        </p:txBody>
      </p:sp>
      <p:sp>
        <p:nvSpPr>
          <p:cNvPr id="3" name="Content Placeholder 2"/>
          <p:cNvSpPr>
            <a:spLocks noGrp="1"/>
          </p:cNvSpPr>
          <p:nvPr>
            <p:ph idx="1"/>
          </p:nvPr>
        </p:nvSpPr>
        <p:spPr>
          <a:xfrm>
            <a:off x="279401" y="1183340"/>
            <a:ext cx="8520354" cy="3401185"/>
          </a:xfrm>
        </p:spPr>
        <p:txBody>
          <a:bodyPr>
            <a:normAutofit lnSpcReduction="10000"/>
          </a:bodyPr>
          <a:lstStyle/>
          <a:p>
            <a:r>
              <a:rPr lang="af-ZA" dirty="0" smtClean="0"/>
              <a:t>V autonomním (nebo samostatném) řešení pracuje každý přístupový bod samostatně a funguje jako přechodový bod mezi bezdrátovým médiem a médiem 802.3.</a:t>
            </a:r>
          </a:p>
          <a:p>
            <a:pPr>
              <a:spcBef>
                <a:spcPts val="600"/>
              </a:spcBef>
            </a:pPr>
            <a:r>
              <a:rPr lang="af-ZA" dirty="0" smtClean="0"/>
              <a:t>Datový přenos mezi dvěma klienty teče přes přepínač Layer 2, když je ve stejné podsíti z jiné AP infrastruktury. Když AP převádí rámec IEEE 802.11 na rámec 802.3, MAC adresa bezdrátového klienta je přenesena do záhlaví 802.3 a zobrazuje se jako zdroj pro přepínač.</a:t>
            </a:r>
          </a:p>
          <a:p>
            <a:pPr>
              <a:spcBef>
                <a:spcPts val="600"/>
              </a:spcBef>
            </a:pPr>
            <a:r>
              <a:rPr lang="af-ZA" dirty="0" smtClean="0"/>
              <a:t>Bezdrátový klient se zobrazí jako cílová adresa MAC.</a:t>
            </a:r>
            <a:endParaRPr lang="af-ZA" dirty="0"/>
          </a:p>
        </p:txBody>
      </p:sp>
      <p:pic>
        <p:nvPicPr>
          <p:cNvPr id="4" name="Picture 3"/>
          <p:cNvPicPr>
            <a:picLocks noChangeAspect="1"/>
          </p:cNvPicPr>
          <p:nvPr/>
        </p:nvPicPr>
        <p:blipFill>
          <a:blip r:embed="rId2"/>
          <a:stretch>
            <a:fillRect/>
          </a:stretch>
        </p:blipFill>
        <p:spPr>
          <a:xfrm>
            <a:off x="1012481" y="4672983"/>
            <a:ext cx="6547302" cy="2072141"/>
          </a:xfrm>
          <a:prstGeom prst="rect">
            <a:avLst/>
          </a:prstGeom>
        </p:spPr>
      </p:pic>
    </p:spTree>
    <p:extLst>
      <p:ext uri="{BB962C8B-B14F-4D97-AF65-F5344CB8AC3E}">
        <p14:creationId xmlns:p14="http://schemas.microsoft.com/office/powerpoint/2010/main" val="36450871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Controller-Based WLAN</a:t>
            </a:r>
            <a:r>
              <a:rPr lang="cs-CZ" dirty="0" smtClean="0"/>
              <a:t>y</a:t>
            </a:r>
            <a:endParaRPr lang="pt-PT" dirty="0"/>
          </a:p>
        </p:txBody>
      </p:sp>
      <p:sp>
        <p:nvSpPr>
          <p:cNvPr id="3" name="Content Placeholder 2"/>
          <p:cNvSpPr>
            <a:spLocks noGrp="1"/>
          </p:cNvSpPr>
          <p:nvPr>
            <p:ph idx="1"/>
          </p:nvPr>
        </p:nvSpPr>
        <p:spPr>
          <a:xfrm>
            <a:off x="0" y="3704733"/>
            <a:ext cx="9144000" cy="2610005"/>
          </a:xfrm>
        </p:spPr>
        <p:txBody>
          <a:bodyPr>
            <a:normAutofit/>
          </a:bodyPr>
          <a:lstStyle/>
          <a:p>
            <a:r>
              <a:rPr lang="cs-CZ" dirty="0" smtClean="0"/>
              <a:t>U řešení </a:t>
            </a:r>
            <a:r>
              <a:rPr lang="cs-CZ" dirty="0" err="1" smtClean="0"/>
              <a:t>controller-based</a:t>
            </a:r>
            <a:r>
              <a:rPr lang="cs-CZ" dirty="0" smtClean="0"/>
              <a:t> jsou funkce správy, řízení, nasazení a zabezpečení přesunuty do centrálního bodu: </a:t>
            </a:r>
            <a:r>
              <a:rPr lang="cs-CZ" b="1" dirty="0" err="1" smtClean="0"/>
              <a:t>wireless</a:t>
            </a:r>
            <a:r>
              <a:rPr lang="cs-CZ" b="1" dirty="0" smtClean="0"/>
              <a:t> </a:t>
            </a:r>
            <a:r>
              <a:rPr lang="cs-CZ" b="1" dirty="0" err="1" smtClean="0"/>
              <a:t>con</a:t>
            </a:r>
            <a:r>
              <a:rPr lang="cs-CZ" dirty="0" err="1" smtClean="0"/>
              <a:t>troller</a:t>
            </a:r>
            <a:r>
              <a:rPr lang="cs-CZ" dirty="0" smtClean="0"/>
              <a:t>.</a:t>
            </a:r>
          </a:p>
          <a:p>
            <a:r>
              <a:rPr lang="cs-CZ" dirty="0" smtClean="0"/>
              <a:t>K implementaci bezdrátové sítě je třeba nakonfigurovat přístupové body a přepínače. AP lze konfigurovat přímo (autonomní AP) nebo prostřednictvím ovladače (</a:t>
            </a:r>
            <a:r>
              <a:rPr lang="cs-CZ" b="1" dirty="0" err="1" smtClean="0"/>
              <a:t>lightweiht</a:t>
            </a:r>
            <a:r>
              <a:rPr lang="cs-CZ" b="1" dirty="0" smtClean="0"/>
              <a:t> A</a:t>
            </a:r>
            <a:r>
              <a:rPr lang="cs-CZ" dirty="0" smtClean="0"/>
              <a:t>P).</a:t>
            </a:r>
            <a:endParaRPr lang="cs-CZ" dirty="0"/>
          </a:p>
        </p:txBody>
      </p:sp>
      <p:pic>
        <p:nvPicPr>
          <p:cNvPr id="4" name="Picture 3"/>
          <p:cNvPicPr>
            <a:picLocks noChangeAspect="1"/>
          </p:cNvPicPr>
          <p:nvPr/>
        </p:nvPicPr>
        <p:blipFill>
          <a:blip r:embed="rId2"/>
          <a:stretch>
            <a:fillRect/>
          </a:stretch>
        </p:blipFill>
        <p:spPr>
          <a:xfrm>
            <a:off x="820653" y="939452"/>
            <a:ext cx="7644185" cy="1755265"/>
          </a:xfrm>
          <a:prstGeom prst="rect">
            <a:avLst/>
          </a:prstGeom>
        </p:spPr>
      </p:pic>
    </p:spTree>
    <p:extLst>
      <p:ext uri="{BB962C8B-B14F-4D97-AF65-F5344CB8AC3E}">
        <p14:creationId xmlns:p14="http://schemas.microsoft.com/office/powerpoint/2010/main" val="32565200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19" descr="ss2"/>
          <p:cNvPicPr>
            <a:picLocks noChangeAspect="1" noChangeArrowheads="1"/>
          </p:cNvPicPr>
          <p:nvPr/>
        </p:nvPicPr>
        <p:blipFill>
          <a:blip r:embed="rId3" cstate="print"/>
          <a:srcRect/>
          <a:stretch>
            <a:fillRect/>
          </a:stretch>
        </p:blipFill>
        <p:spPr bwMode="auto">
          <a:xfrm>
            <a:off x="0" y="1600200"/>
            <a:ext cx="9144000" cy="3178175"/>
          </a:xfrm>
          <a:prstGeom prst="rect">
            <a:avLst/>
          </a:prstGeom>
          <a:noFill/>
          <a:ln w="9525">
            <a:noFill/>
            <a:miter lim="800000"/>
            <a:headEnd/>
            <a:tailEnd/>
          </a:ln>
        </p:spPr>
      </p:pic>
      <p:sp>
        <p:nvSpPr>
          <p:cNvPr id="9219"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3000" kern="0" dirty="0">
                <a:solidFill>
                  <a:schemeClr val="bg1"/>
                </a:solidFill>
                <a:latin typeface="+mj-lt"/>
                <a:ea typeface="+mj-ea"/>
                <a:cs typeface="+mj-cs"/>
              </a:rPr>
              <a:t>VLAN </a:t>
            </a:r>
            <a:r>
              <a:rPr lang="en-US" sz="3000" kern="0" dirty="0" err="1">
                <a:solidFill>
                  <a:schemeClr val="bg1"/>
                </a:solidFill>
                <a:latin typeface="+mj-lt"/>
                <a:ea typeface="+mj-ea"/>
                <a:cs typeface="+mj-cs"/>
              </a:rPr>
              <a:t>Trunking</a:t>
            </a:r>
            <a:r>
              <a:rPr lang="en-US" sz="3000" kern="0" dirty="0">
                <a:solidFill>
                  <a:schemeClr val="bg1"/>
                </a:solidFill>
                <a:latin typeface="+mj-lt"/>
                <a:ea typeface="+mj-ea"/>
                <a:cs typeface="+mj-cs"/>
              </a:rPr>
              <a:t> Protocol</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196728279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Charakteristika proprietárního protokolu </a:t>
            </a:r>
            <a:r>
              <a:rPr lang="pt-PT" dirty="0" smtClean="0"/>
              <a:t>VTP</a:t>
            </a:r>
            <a:endParaRPr lang="pt-PT" dirty="0"/>
          </a:p>
        </p:txBody>
      </p:sp>
      <p:sp>
        <p:nvSpPr>
          <p:cNvPr id="3" name="Content Placeholder 2"/>
          <p:cNvSpPr>
            <a:spLocks noGrp="1"/>
          </p:cNvSpPr>
          <p:nvPr>
            <p:ph idx="1"/>
          </p:nvPr>
        </p:nvSpPr>
        <p:spPr>
          <a:xfrm>
            <a:off x="279401" y="1183340"/>
            <a:ext cx="8520354" cy="5280089"/>
          </a:xfrm>
        </p:spPr>
        <p:txBody>
          <a:bodyPr>
            <a:normAutofit fontScale="85000" lnSpcReduction="10000"/>
          </a:bodyPr>
          <a:lstStyle/>
          <a:p>
            <a:r>
              <a:rPr lang="cs-CZ" dirty="0" smtClean="0"/>
              <a:t>VTP je protokol </a:t>
            </a:r>
            <a:r>
              <a:rPr lang="cs-CZ" dirty="0" err="1" smtClean="0"/>
              <a:t>Layer</a:t>
            </a:r>
            <a:r>
              <a:rPr lang="cs-CZ" dirty="0" smtClean="0"/>
              <a:t> 2, který udržuje konzistenci konfigurace VLAN pomocí </a:t>
            </a:r>
            <a:r>
              <a:rPr lang="cs-CZ" b="1" dirty="0" smtClean="0"/>
              <a:t>správy přidávání, mazání a změn názvů </a:t>
            </a:r>
            <a:r>
              <a:rPr lang="cs-CZ" dirty="0" smtClean="0"/>
              <a:t>VLAN v sítích.</a:t>
            </a:r>
          </a:p>
          <a:p>
            <a:r>
              <a:rPr lang="cs-CZ" dirty="0" smtClean="0"/>
              <a:t>Přepínače Cisco přenášejí souhrnné reklamy VTP přes správu VLAN (ve výchozím nastavení VLAN 1) pomocí rámce </a:t>
            </a:r>
            <a:r>
              <a:rPr lang="cs-CZ" dirty="0" err="1" smtClean="0"/>
              <a:t>vícesměrového</a:t>
            </a:r>
            <a:r>
              <a:rPr lang="cs-CZ" dirty="0" smtClean="0"/>
              <a:t> vysílání vrstvy 2 každých </a:t>
            </a:r>
            <a:r>
              <a:rPr lang="cs-CZ" b="1" dirty="0" smtClean="0"/>
              <a:t>5 minut</a:t>
            </a:r>
            <a:r>
              <a:rPr lang="cs-CZ" dirty="0" smtClean="0"/>
              <a:t>.</a:t>
            </a:r>
          </a:p>
          <a:p>
            <a:r>
              <a:rPr lang="cs-CZ" dirty="0" smtClean="0"/>
              <a:t>Doména VTP je jeden přepínač nebo několik propojených přepínačů sdílejících stejné prostředí VTP, ale přepínač může být kdykoli pouze v jedné doméně VTP.</a:t>
            </a:r>
          </a:p>
          <a:p>
            <a:r>
              <a:rPr lang="cs-CZ" dirty="0" smtClean="0"/>
              <a:t>Ve výchozím nastavení je přepínač Cisco </a:t>
            </a:r>
            <a:r>
              <a:rPr lang="cs-CZ" dirty="0" err="1" smtClean="0"/>
              <a:t>Catalyst</a:t>
            </a:r>
            <a:r>
              <a:rPr lang="cs-CZ" dirty="0" smtClean="0"/>
              <a:t> ve stavu domény bez správy nebo &lt;</a:t>
            </a:r>
            <a:r>
              <a:rPr lang="cs-CZ" dirty="0" err="1" smtClean="0"/>
              <a:t>null</a:t>
            </a:r>
            <a:r>
              <a:rPr lang="cs-CZ" dirty="0" smtClean="0"/>
              <a:t>&gt;, dokud neobdrží </a:t>
            </a:r>
            <a:r>
              <a:rPr lang="en-US" dirty="0"/>
              <a:t>advertisement</a:t>
            </a:r>
            <a:r>
              <a:rPr lang="cs-CZ" dirty="0" smtClean="0"/>
              <a:t> na doménu přes </a:t>
            </a:r>
            <a:r>
              <a:rPr lang="cs-CZ" dirty="0" err="1" smtClean="0"/>
              <a:t>trunkové</a:t>
            </a:r>
            <a:r>
              <a:rPr lang="cs-CZ" dirty="0" smtClean="0"/>
              <a:t> propojení nebo dokud nenakonfigurujete doménu správy.</a:t>
            </a:r>
          </a:p>
          <a:p>
            <a:r>
              <a:rPr lang="cs-CZ" dirty="0" smtClean="0"/>
              <a:t>Konfigurace, které jsou vytvořeny na jednom serveru VTP, jsou šířeny přes </a:t>
            </a:r>
            <a:r>
              <a:rPr lang="cs-CZ" dirty="0" err="1" smtClean="0"/>
              <a:t>trunkové</a:t>
            </a:r>
            <a:r>
              <a:rPr lang="cs-CZ" dirty="0" smtClean="0"/>
              <a:t> odkazy na všechny připojené přepínače v síti.</a:t>
            </a:r>
          </a:p>
          <a:p>
            <a:r>
              <a:rPr lang="cs-CZ" dirty="0" smtClean="0"/>
              <a:t>Konfigurace jsou považovány za vyměněny, pokud se shodují doména VTP a hesla VTP.</a:t>
            </a:r>
          </a:p>
        </p:txBody>
      </p:sp>
    </p:spTree>
    <p:extLst>
      <p:ext uri="{BB962C8B-B14F-4D97-AF65-F5344CB8AC3E}">
        <p14:creationId xmlns:p14="http://schemas.microsoft.com/office/powerpoint/2010/main" val="18555155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Šíření </a:t>
            </a:r>
            <a:r>
              <a:rPr lang="pt-PT" dirty="0" smtClean="0"/>
              <a:t>VTP</a:t>
            </a:r>
            <a:endParaRPr lang="pt-PT" dirty="0"/>
          </a:p>
        </p:txBody>
      </p:sp>
      <p:sp>
        <p:nvSpPr>
          <p:cNvPr id="3" name="Content Placeholder 2"/>
          <p:cNvSpPr>
            <a:spLocks noGrp="1"/>
          </p:cNvSpPr>
          <p:nvPr>
            <p:ph idx="1"/>
          </p:nvPr>
        </p:nvSpPr>
        <p:spPr/>
        <p:txBody>
          <a:bodyPr/>
          <a:lstStyle/>
          <a:p>
            <a:pPr marL="0" indent="0">
              <a:buNone/>
            </a:pPr>
            <a:r>
              <a:rPr lang="cs-CZ" b="1" dirty="0" smtClean="0"/>
              <a:t>Krok 1. Správce přidá novou definici VLAN.</a:t>
            </a:r>
          </a:p>
          <a:p>
            <a:pPr marL="0" indent="0">
              <a:buNone/>
            </a:pPr>
            <a:r>
              <a:rPr lang="cs-CZ" b="1" dirty="0" smtClean="0"/>
              <a:t>Krok 2. VTP šíří informace VLAN na všechny přepínače v doméně VTP.</a:t>
            </a:r>
          </a:p>
          <a:p>
            <a:pPr marL="0" indent="0">
              <a:buNone/>
            </a:pPr>
            <a:r>
              <a:rPr lang="cs-CZ" b="1" dirty="0" smtClean="0"/>
              <a:t>Krok 3. Každý přepínač synchronizuje svou konfiguraci tak, aby obsahoval nová data VLAN.</a:t>
            </a:r>
            <a:endParaRPr lang="cs-CZ" dirty="0"/>
          </a:p>
        </p:txBody>
      </p:sp>
      <p:pic>
        <p:nvPicPr>
          <p:cNvPr id="4" name="Picture 3"/>
          <p:cNvPicPr>
            <a:picLocks noChangeAspect="1"/>
          </p:cNvPicPr>
          <p:nvPr/>
        </p:nvPicPr>
        <p:blipFill>
          <a:blip r:embed="rId2"/>
          <a:stretch>
            <a:fillRect/>
          </a:stretch>
        </p:blipFill>
        <p:spPr>
          <a:xfrm>
            <a:off x="1554843" y="3244241"/>
            <a:ext cx="5798718" cy="3451068"/>
          </a:xfrm>
          <a:prstGeom prst="rect">
            <a:avLst/>
          </a:prstGeom>
        </p:spPr>
      </p:pic>
    </p:spTree>
    <p:extLst>
      <p:ext uri="{BB962C8B-B14F-4D97-AF65-F5344CB8AC3E}">
        <p14:creationId xmlns:p14="http://schemas.microsoft.com/office/powerpoint/2010/main" val="3135407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af-ZA" b="0" dirty="0" smtClean="0">
                <a:solidFill>
                  <a:schemeClr val="tx1"/>
                </a:solidFill>
              </a:rPr>
              <a:t>Implementace VLAN a trunků v prostředí kampusu</a:t>
            </a:r>
            <a:endParaRPr lang="af-ZA" dirty="0" smtClean="0">
              <a:solidFill>
                <a:schemeClr val="tx1"/>
              </a:solidFill>
            </a:endParaRPr>
          </a:p>
        </p:txBody>
      </p:sp>
      <p:sp>
        <p:nvSpPr>
          <p:cNvPr id="6" name="Content Placeholder 5"/>
          <p:cNvSpPr>
            <a:spLocks noGrp="1"/>
          </p:cNvSpPr>
          <p:nvPr>
            <p:ph idx="1"/>
          </p:nvPr>
        </p:nvSpPr>
        <p:spPr/>
        <p:txBody>
          <a:bodyPr>
            <a:normAutofit lnSpcReduction="10000"/>
          </a:bodyPr>
          <a:lstStyle/>
          <a:p>
            <a:r>
              <a:rPr lang="cs-CZ" dirty="0" smtClean="0"/>
              <a:t>V rámci komutované sítě poskytují sítě VLAN segmentaci a organizační flexibilitu.</a:t>
            </a:r>
          </a:p>
          <a:p>
            <a:r>
              <a:rPr lang="cs-CZ" dirty="0" smtClean="0"/>
              <a:t>VLAN pomáhají správcům mít koncový uzel nebo skupinu pracovních stanic, které jsou logicky rozděleny podle funkcí, projektových týmů a aplikací, bez ohledu na fyzické umístění uživatelů.</a:t>
            </a:r>
          </a:p>
          <a:p>
            <a:r>
              <a:rPr lang="cs-CZ" dirty="0" smtClean="0"/>
              <a:t>Sítě VLAN umožňují implementovat zásady přístupu a zabezpečení pro určité skupiny uživatelů a omezit doménu vysílání.</a:t>
            </a:r>
          </a:p>
          <a:p>
            <a:r>
              <a:rPr lang="cs-CZ" dirty="0" smtClean="0"/>
              <a:t>Funkce hlasové VLAN umožňuje přístupovým portům přenášet hlasový provoz IP z IP telefonu. Protože kvalita zvuku telefonního hovoru IP se může zhoršit, pokud jsou data odesílána nerovnoměrně, přepínač podporuje kvalitu služeb (</a:t>
            </a:r>
            <a:r>
              <a:rPr lang="cs-CZ" dirty="0" err="1" smtClean="0"/>
              <a:t>QoS</a:t>
            </a:r>
            <a:r>
              <a:rPr lang="cs-CZ" dirty="0" smtClean="0"/>
              <a:t>).</a:t>
            </a:r>
          </a:p>
        </p:txBody>
      </p:sp>
    </p:spTree>
    <p:extLst>
      <p:ext uri="{BB962C8B-B14F-4D97-AF65-F5344CB8AC3E}">
        <p14:creationId xmlns:p14="http://schemas.microsoft.com/office/powerpoint/2010/main" val="3510312114"/>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Módy </a:t>
            </a:r>
            <a:r>
              <a:rPr lang="pt-PT" dirty="0" smtClean="0"/>
              <a:t>VTP</a:t>
            </a:r>
            <a:endParaRPr lang="pt-PT" dirty="0"/>
          </a:p>
        </p:txBody>
      </p:sp>
      <p:pic>
        <p:nvPicPr>
          <p:cNvPr id="4" name="Picture 3"/>
          <p:cNvPicPr>
            <a:picLocks noChangeAspect="1"/>
          </p:cNvPicPr>
          <p:nvPr/>
        </p:nvPicPr>
        <p:blipFill>
          <a:blip r:embed="rId3"/>
          <a:stretch>
            <a:fillRect/>
          </a:stretch>
        </p:blipFill>
        <p:spPr>
          <a:xfrm>
            <a:off x="279400" y="1626448"/>
            <a:ext cx="8520355" cy="4249169"/>
          </a:xfrm>
          <a:prstGeom prst="rect">
            <a:avLst/>
          </a:prstGeom>
        </p:spPr>
      </p:pic>
    </p:spTree>
    <p:extLst>
      <p:ext uri="{BB962C8B-B14F-4D97-AF65-F5344CB8AC3E}">
        <p14:creationId xmlns:p14="http://schemas.microsoft.com/office/powerpoint/2010/main" val="2240360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Operace </a:t>
            </a:r>
            <a:r>
              <a:rPr lang="pt-PT" dirty="0" smtClean="0"/>
              <a:t>VTP</a:t>
            </a:r>
            <a:endParaRPr lang="pt-PT" dirty="0"/>
          </a:p>
        </p:txBody>
      </p:sp>
      <p:sp>
        <p:nvSpPr>
          <p:cNvPr id="3" name="Content Placeholder 2"/>
          <p:cNvSpPr>
            <a:spLocks noGrp="1"/>
          </p:cNvSpPr>
          <p:nvPr>
            <p:ph idx="1"/>
          </p:nvPr>
        </p:nvSpPr>
        <p:spPr/>
        <p:txBody>
          <a:bodyPr/>
          <a:lstStyle/>
          <a:p>
            <a:r>
              <a:rPr lang="cs-CZ" dirty="0" smtClean="0"/>
              <a:t>Servery a klienti CTP IOS VTP ve výchozím nastavení ukládají sítě VLAN do souboru vlan.dat v paměti </a:t>
            </a:r>
            <a:r>
              <a:rPr lang="cs-CZ" dirty="0" err="1" smtClean="0"/>
              <a:t>Flash</a:t>
            </a:r>
            <a:r>
              <a:rPr lang="cs-CZ" dirty="0" smtClean="0"/>
              <a:t>, což jim umožňuje uchovávat </a:t>
            </a:r>
            <a:r>
              <a:rPr lang="cs-CZ" b="1" dirty="0" smtClean="0"/>
              <a:t>tabulku VLAN a číslo revize</a:t>
            </a:r>
            <a:r>
              <a:rPr lang="cs-CZ" dirty="0" smtClean="0"/>
              <a:t>.</a:t>
            </a:r>
          </a:p>
          <a:p>
            <a:r>
              <a:rPr lang="cs-CZ" dirty="0" smtClean="0"/>
              <a:t>Příkaz </a:t>
            </a:r>
            <a:r>
              <a:rPr lang="cs-CZ" i="1" dirty="0" err="1" smtClean="0"/>
              <a:t>erase</a:t>
            </a:r>
            <a:r>
              <a:rPr lang="cs-CZ" i="1" dirty="0" smtClean="0"/>
              <a:t> </a:t>
            </a:r>
            <a:r>
              <a:rPr lang="cs-CZ" i="1" dirty="0" err="1" smtClean="0"/>
              <a:t>startup-config</a:t>
            </a:r>
            <a:r>
              <a:rPr lang="cs-CZ" i="1" dirty="0" smtClean="0"/>
              <a:t> </a:t>
            </a:r>
            <a:r>
              <a:rPr lang="cs-CZ" dirty="0" smtClean="0"/>
              <a:t>neovlivní soubor vlan.dat na přepínačích v režimech VTP klient a server.</a:t>
            </a:r>
          </a:p>
          <a:p>
            <a:r>
              <a:rPr lang="cs-CZ" dirty="0" smtClean="0"/>
              <a:t>Přepínače, které jsou v transparentním režimu VTP, zobrazují konfigurace VLAN a VTP ve výstupu příkazu </a:t>
            </a:r>
            <a:r>
              <a:rPr lang="cs-CZ" i="1" dirty="0" smtClean="0"/>
              <a:t>show </a:t>
            </a:r>
            <a:r>
              <a:rPr lang="cs-CZ" i="1" dirty="0" err="1" smtClean="0"/>
              <a:t>running-config</a:t>
            </a:r>
            <a:r>
              <a:rPr lang="cs-CZ" dirty="0" smtClean="0"/>
              <a:t>, protože tyto informace jsou uloženy v konfiguračním textovém souboru.</a:t>
            </a:r>
          </a:p>
          <a:p>
            <a:r>
              <a:rPr lang="cs-CZ" dirty="0" smtClean="0"/>
              <a:t>Pokud provedete </a:t>
            </a:r>
            <a:r>
              <a:rPr lang="cs-CZ" i="1" dirty="0" err="1" smtClean="0"/>
              <a:t>erase</a:t>
            </a:r>
            <a:r>
              <a:rPr lang="cs-CZ" i="1" dirty="0" smtClean="0"/>
              <a:t> start-</a:t>
            </a:r>
            <a:r>
              <a:rPr lang="cs-CZ" i="1" dirty="0" err="1" smtClean="0"/>
              <a:t>config</a:t>
            </a:r>
            <a:r>
              <a:rPr lang="cs-CZ" i="1" dirty="0" smtClean="0"/>
              <a:t> </a:t>
            </a:r>
            <a:r>
              <a:rPr lang="cs-CZ" dirty="0" smtClean="0"/>
              <a:t>na transparentním přepínači VTP, odstraníte jeho VLAN.</a:t>
            </a:r>
            <a:endParaRPr lang="cs-CZ" dirty="0"/>
          </a:p>
        </p:txBody>
      </p:sp>
    </p:spTree>
    <p:extLst>
      <p:ext uri="{BB962C8B-B14F-4D97-AF65-F5344CB8AC3E}">
        <p14:creationId xmlns:p14="http://schemas.microsoft.com/office/powerpoint/2010/main" val="11741538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Verze </a:t>
            </a:r>
            <a:r>
              <a:rPr lang="pt-PT" dirty="0" smtClean="0"/>
              <a:t>VTP</a:t>
            </a:r>
            <a:endParaRPr lang="pt-PT" dirty="0"/>
          </a:p>
        </p:txBody>
      </p:sp>
      <p:sp>
        <p:nvSpPr>
          <p:cNvPr id="3" name="Content Placeholder 2"/>
          <p:cNvSpPr>
            <a:spLocks noGrp="1"/>
          </p:cNvSpPr>
          <p:nvPr>
            <p:ph idx="1"/>
          </p:nvPr>
        </p:nvSpPr>
        <p:spPr/>
        <p:txBody>
          <a:bodyPr/>
          <a:lstStyle/>
          <a:p>
            <a:pPr fontAlgn="t"/>
            <a:r>
              <a:rPr lang="cs-CZ" dirty="0" smtClean="0"/>
              <a:t>Přepínače </a:t>
            </a:r>
            <a:r>
              <a:rPr lang="cs-CZ" dirty="0"/>
              <a:t>Cisco </a:t>
            </a:r>
            <a:r>
              <a:rPr lang="cs-CZ" dirty="0" err="1"/>
              <a:t>Catalyst</a:t>
            </a:r>
            <a:r>
              <a:rPr lang="cs-CZ" dirty="0"/>
              <a:t> podporují tři různé verze VTP: 1, 2 a </a:t>
            </a:r>
            <a:r>
              <a:rPr lang="cs-CZ" dirty="0" smtClean="0"/>
              <a:t>3.</a:t>
            </a:r>
          </a:p>
          <a:p>
            <a:pPr fontAlgn="t"/>
            <a:r>
              <a:rPr lang="cs-CZ" dirty="0" smtClean="0"/>
              <a:t>Je </a:t>
            </a:r>
            <a:r>
              <a:rPr lang="cs-CZ" dirty="0"/>
              <a:t>důležité rozhodnout, kterou verzi použít, protože nejsou </a:t>
            </a:r>
            <a:r>
              <a:rPr lang="cs-CZ" dirty="0" smtClean="0"/>
              <a:t>interoperabilní.</a:t>
            </a:r>
          </a:p>
          <a:p>
            <a:pPr fontAlgn="t"/>
            <a:r>
              <a:rPr lang="cs-CZ" dirty="0" smtClean="0"/>
              <a:t>Společnost </a:t>
            </a:r>
            <a:r>
              <a:rPr lang="cs-CZ" dirty="0"/>
              <a:t>Cisco doporučuje provozovat pouze jednu verzi VTP, aby byla zajištěna stabilita </a:t>
            </a:r>
            <a:r>
              <a:rPr lang="cs-CZ" dirty="0" smtClean="0"/>
              <a:t>sítě.</a:t>
            </a:r>
          </a:p>
          <a:p>
            <a:pPr fontAlgn="t"/>
            <a:r>
              <a:rPr lang="cs-CZ" dirty="0" smtClean="0"/>
              <a:t>Výchozí </a:t>
            </a:r>
            <a:r>
              <a:rPr lang="cs-CZ" dirty="0"/>
              <a:t>verze VTP, která je povolena u přepínače Cisco, je verze </a:t>
            </a:r>
            <a:r>
              <a:rPr lang="cs-CZ" dirty="0" smtClean="0"/>
              <a:t>1.</a:t>
            </a:r>
          </a:p>
          <a:p>
            <a:pPr fontAlgn="t"/>
            <a:r>
              <a:rPr lang="cs-CZ" dirty="0" smtClean="0"/>
              <a:t>Pokud </a:t>
            </a:r>
            <a:r>
              <a:rPr lang="cs-CZ" dirty="0"/>
              <a:t>potřebujete změnit verzi VTP v doméně, jedinou věcí, kterou musíte udělat, je povolit ji na serveru VTP; změna se bude šířit po celé síti.</a:t>
            </a:r>
          </a:p>
        </p:txBody>
      </p:sp>
    </p:spTree>
    <p:extLst>
      <p:ext uri="{BB962C8B-B14F-4D97-AF65-F5344CB8AC3E}">
        <p14:creationId xmlns:p14="http://schemas.microsoft.com/office/powerpoint/2010/main" val="8230136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VTP Ver</a:t>
            </a:r>
            <a:r>
              <a:rPr lang="cs-CZ" dirty="0" smtClean="0"/>
              <a:t>ze</a:t>
            </a:r>
            <a:r>
              <a:rPr lang="pt-PT" dirty="0" smtClean="0"/>
              <a:t> 1 a 2</a:t>
            </a:r>
            <a:endParaRPr lang="pt-PT" dirty="0"/>
          </a:p>
        </p:txBody>
      </p:sp>
      <p:sp>
        <p:nvSpPr>
          <p:cNvPr id="3" name="Content Placeholder 2"/>
          <p:cNvSpPr>
            <a:spLocks noGrp="1"/>
          </p:cNvSpPr>
          <p:nvPr>
            <p:ph idx="1"/>
          </p:nvPr>
        </p:nvSpPr>
        <p:spPr/>
        <p:txBody>
          <a:bodyPr>
            <a:normAutofit/>
          </a:bodyPr>
          <a:lstStyle/>
          <a:p>
            <a:r>
              <a:rPr lang="cs-CZ" b="1" dirty="0" smtClean="0"/>
              <a:t>Transparentní režim závislý na verzi</a:t>
            </a:r>
          </a:p>
          <a:p>
            <a:pPr lvl="1"/>
            <a:r>
              <a:rPr lang="cs-CZ" dirty="0" smtClean="0"/>
              <a:t>VTP verze 1, transparentní síťové zařízení VTP kontroluje zprávy VTP na název domény a verzi</a:t>
            </a:r>
          </a:p>
          <a:p>
            <a:pPr lvl="1"/>
            <a:r>
              <a:rPr lang="cs-CZ" dirty="0" smtClean="0"/>
              <a:t>VTP verze 2 přeposílá zprávy VTP v transparentním režimu, aniž by zkontrolovala verzi.</a:t>
            </a:r>
          </a:p>
          <a:p>
            <a:r>
              <a:rPr lang="cs-CZ" b="1" dirty="0" smtClean="0"/>
              <a:t>Kontrola konzistence</a:t>
            </a:r>
          </a:p>
          <a:p>
            <a:pPr lvl="1"/>
            <a:r>
              <a:rPr lang="cs-CZ" dirty="0" smtClean="0"/>
              <a:t>Ve verzi VTP 2 jsou prováděny kontroly konzistence VLAN, jako jsou názvy a hodnoty VLAN.</a:t>
            </a:r>
          </a:p>
          <a:p>
            <a:r>
              <a:rPr lang="cs-CZ" b="1" dirty="0" smtClean="0"/>
              <a:t>Podpora Token Ring</a:t>
            </a:r>
          </a:p>
          <a:p>
            <a:pPr lvl="1"/>
            <a:r>
              <a:rPr lang="cs-CZ" dirty="0" smtClean="0"/>
              <a:t>VTP verze 2 podporuje přepínání Token Ring LAN a VLAN.</a:t>
            </a:r>
          </a:p>
          <a:p>
            <a:r>
              <a:rPr lang="cs-CZ" b="1" dirty="0" smtClean="0"/>
              <a:t>Nerozpoznaná podpora typu </a:t>
            </a:r>
            <a:r>
              <a:rPr lang="cs-CZ" b="1" dirty="0" err="1" smtClean="0"/>
              <a:t>value-length-value</a:t>
            </a:r>
            <a:endParaRPr lang="cs-CZ" b="1" dirty="0" smtClean="0"/>
          </a:p>
          <a:p>
            <a:pPr lvl="1"/>
            <a:r>
              <a:rPr lang="cs-CZ" dirty="0" smtClean="0"/>
              <a:t>Přepínače VTP verze 2 šíří přijaté zprávy o změně konfigurace mimo jiné odkazy na </a:t>
            </a:r>
            <a:r>
              <a:rPr lang="cs-CZ" dirty="0" err="1" smtClean="0"/>
              <a:t>trunk</a:t>
            </a:r>
            <a:r>
              <a:rPr lang="cs-CZ" dirty="0" smtClean="0"/>
              <a:t>, i když nejsou schopni zprávě porozumět.</a:t>
            </a:r>
            <a:endParaRPr lang="cs-CZ" dirty="0"/>
          </a:p>
        </p:txBody>
      </p:sp>
    </p:spTree>
    <p:extLst>
      <p:ext uri="{BB962C8B-B14F-4D97-AF65-F5344CB8AC3E}">
        <p14:creationId xmlns:p14="http://schemas.microsoft.com/office/powerpoint/2010/main" val="18997268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VTP </a:t>
            </a:r>
            <a:r>
              <a:rPr lang="pt-PT" dirty="0" err="1"/>
              <a:t>Version</a:t>
            </a:r>
            <a:r>
              <a:rPr lang="pt-PT" dirty="0"/>
              <a:t> 3</a:t>
            </a:r>
          </a:p>
        </p:txBody>
      </p:sp>
      <p:sp>
        <p:nvSpPr>
          <p:cNvPr id="3" name="Content Placeholder 2"/>
          <p:cNvSpPr>
            <a:spLocks noGrp="1"/>
          </p:cNvSpPr>
          <p:nvPr>
            <p:ph idx="1"/>
          </p:nvPr>
        </p:nvSpPr>
        <p:spPr/>
        <p:txBody>
          <a:bodyPr>
            <a:normAutofit lnSpcReduction="10000"/>
          </a:bodyPr>
          <a:lstStyle/>
          <a:p>
            <a:pPr fontAlgn="t"/>
            <a:r>
              <a:rPr lang="cs-CZ" b="1" dirty="0" smtClean="0"/>
              <a:t>Rozšířená </a:t>
            </a:r>
            <a:r>
              <a:rPr lang="cs-CZ" b="1" dirty="0"/>
              <a:t>podpora </a:t>
            </a:r>
            <a:r>
              <a:rPr lang="cs-CZ" b="1" dirty="0" smtClean="0"/>
              <a:t>VLAN</a:t>
            </a:r>
          </a:p>
          <a:p>
            <a:pPr lvl="1" fontAlgn="t"/>
            <a:r>
              <a:rPr lang="cs-CZ" dirty="0" smtClean="0"/>
              <a:t>VTP </a:t>
            </a:r>
            <a:r>
              <a:rPr lang="cs-CZ" dirty="0"/>
              <a:t>lze také použít k propagaci rozšířených </a:t>
            </a:r>
            <a:r>
              <a:rPr lang="cs-CZ" dirty="0" smtClean="0"/>
              <a:t>VLAN</a:t>
            </a:r>
          </a:p>
          <a:p>
            <a:pPr fontAlgn="t">
              <a:spcBef>
                <a:spcPts val="600"/>
              </a:spcBef>
            </a:pPr>
            <a:r>
              <a:rPr lang="cs-CZ" b="1" dirty="0" smtClean="0"/>
              <a:t>Název </a:t>
            </a:r>
            <a:r>
              <a:rPr lang="cs-CZ" b="1" dirty="0"/>
              <a:t>domény se automaticky </a:t>
            </a:r>
            <a:r>
              <a:rPr lang="cs-CZ" b="1" dirty="0" smtClean="0"/>
              <a:t>nenaučí</a:t>
            </a:r>
          </a:p>
          <a:p>
            <a:pPr lvl="1" fontAlgn="t"/>
            <a:r>
              <a:rPr lang="cs-CZ" dirty="0" smtClean="0"/>
              <a:t>U </a:t>
            </a:r>
            <a:r>
              <a:rPr lang="cs-CZ" dirty="0"/>
              <a:t>VTPv2 bude výchozí tovární přepínač, který přijímá zprávu VTP, upravovat nový název domény </a:t>
            </a:r>
            <a:r>
              <a:rPr lang="cs-CZ" dirty="0" smtClean="0"/>
              <a:t>VTP.</a:t>
            </a:r>
          </a:p>
          <a:p>
            <a:pPr fontAlgn="t">
              <a:spcBef>
                <a:spcPts val="600"/>
              </a:spcBef>
            </a:pPr>
            <a:r>
              <a:rPr lang="cs-CZ" b="1" dirty="0" smtClean="0"/>
              <a:t>Lepší zabezpečení</a:t>
            </a:r>
          </a:p>
          <a:p>
            <a:pPr lvl="1" fontAlgn="t"/>
            <a:r>
              <a:rPr lang="cs-CZ" dirty="0" smtClean="0"/>
              <a:t>Heslo </a:t>
            </a:r>
            <a:r>
              <a:rPr lang="cs-CZ" dirty="0"/>
              <a:t>domény VTP je bezpečné během přenosu a v databázi </a:t>
            </a:r>
            <a:r>
              <a:rPr lang="cs-CZ" dirty="0" smtClean="0"/>
              <a:t>přepínače.</a:t>
            </a:r>
          </a:p>
          <a:p>
            <a:pPr fontAlgn="t">
              <a:spcBef>
                <a:spcPts val="600"/>
              </a:spcBef>
            </a:pPr>
            <a:r>
              <a:rPr lang="cs-CZ" b="1" dirty="0" smtClean="0"/>
              <a:t>Lepší </a:t>
            </a:r>
            <a:r>
              <a:rPr lang="cs-CZ" b="1" dirty="0"/>
              <a:t>propagace </a:t>
            </a:r>
            <a:r>
              <a:rPr lang="cs-CZ" b="1" dirty="0" smtClean="0"/>
              <a:t>databáze</a:t>
            </a:r>
          </a:p>
          <a:p>
            <a:pPr lvl="1" fontAlgn="t"/>
            <a:r>
              <a:rPr lang="cs-CZ" dirty="0" smtClean="0"/>
              <a:t>Jiná </a:t>
            </a:r>
            <a:r>
              <a:rPr lang="cs-CZ" dirty="0"/>
              <a:t>zařízení mohou aktualizovat pouze primární server a tuto roli může mít pouze jeden server na doménu </a:t>
            </a:r>
            <a:r>
              <a:rPr lang="cs-CZ" dirty="0" smtClean="0"/>
              <a:t>VTP.</a:t>
            </a:r>
          </a:p>
          <a:p>
            <a:pPr fontAlgn="t">
              <a:spcBef>
                <a:spcPts val="600"/>
              </a:spcBef>
            </a:pPr>
            <a:r>
              <a:rPr lang="cs-CZ" b="1" dirty="0" smtClean="0"/>
              <a:t>Podpora </a:t>
            </a:r>
            <a:r>
              <a:rPr lang="cs-CZ" b="1" dirty="0"/>
              <a:t>více </a:t>
            </a:r>
            <a:r>
              <a:rPr lang="cs-CZ" b="1" dirty="0" err="1"/>
              <a:t>Spanning</a:t>
            </a:r>
            <a:r>
              <a:rPr lang="cs-CZ" b="1" dirty="0"/>
              <a:t> </a:t>
            </a:r>
            <a:r>
              <a:rPr lang="cs-CZ" b="1" dirty="0" err="1"/>
              <a:t>Tree</a:t>
            </a:r>
            <a:r>
              <a:rPr lang="cs-CZ" b="1" dirty="0"/>
              <a:t> (</a:t>
            </a:r>
            <a:r>
              <a:rPr lang="cs-CZ" b="1" dirty="0" smtClean="0"/>
              <a:t>MST)</a:t>
            </a:r>
          </a:p>
          <a:p>
            <a:pPr lvl="1" fontAlgn="t"/>
            <a:r>
              <a:rPr lang="cs-CZ" dirty="0" smtClean="0"/>
              <a:t>VTPv3 </a:t>
            </a:r>
            <a:r>
              <a:rPr lang="cs-CZ" dirty="0"/>
              <a:t>přidává podporu pro propagaci instancí MST.</a:t>
            </a:r>
          </a:p>
        </p:txBody>
      </p:sp>
    </p:spTree>
    <p:extLst>
      <p:ext uri="{BB962C8B-B14F-4D97-AF65-F5344CB8AC3E}">
        <p14:creationId xmlns:p14="http://schemas.microsoft.com/office/powerpoint/2010/main" val="12489225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VTP </a:t>
            </a:r>
            <a:r>
              <a:rPr lang="pt-PT" dirty="0" err="1"/>
              <a:t>Pruning</a:t>
            </a:r>
            <a:endParaRPr lang="pt-PT" dirty="0"/>
          </a:p>
        </p:txBody>
      </p:sp>
      <p:pic>
        <p:nvPicPr>
          <p:cNvPr id="4" name="Picture 3"/>
          <p:cNvPicPr>
            <a:picLocks noChangeAspect="1"/>
          </p:cNvPicPr>
          <p:nvPr/>
        </p:nvPicPr>
        <p:blipFill>
          <a:blip r:embed="rId2"/>
          <a:stretch>
            <a:fillRect/>
          </a:stretch>
        </p:blipFill>
        <p:spPr>
          <a:xfrm>
            <a:off x="640648" y="1183340"/>
            <a:ext cx="7834049" cy="5498604"/>
          </a:xfrm>
          <a:prstGeom prst="rect">
            <a:avLst/>
          </a:prstGeom>
        </p:spPr>
      </p:pic>
    </p:spTree>
    <p:extLst>
      <p:ext uri="{BB962C8B-B14F-4D97-AF65-F5344CB8AC3E}">
        <p14:creationId xmlns:p14="http://schemas.microsoft.com/office/powerpoint/2010/main" val="37316597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VTP </a:t>
            </a:r>
            <a:r>
              <a:rPr lang="pt-PT" dirty="0" smtClean="0"/>
              <a:t>Authenti</a:t>
            </a:r>
            <a:r>
              <a:rPr lang="cs-CZ" dirty="0" err="1" smtClean="0"/>
              <a:t>zace</a:t>
            </a:r>
            <a:endParaRPr lang="pt-PT" dirty="0"/>
          </a:p>
        </p:txBody>
      </p:sp>
      <p:sp>
        <p:nvSpPr>
          <p:cNvPr id="3" name="Content Placeholder 2"/>
          <p:cNvSpPr>
            <a:spLocks noGrp="1"/>
          </p:cNvSpPr>
          <p:nvPr>
            <p:ph idx="1"/>
          </p:nvPr>
        </p:nvSpPr>
        <p:spPr/>
        <p:txBody>
          <a:bodyPr>
            <a:normAutofit/>
          </a:bodyPr>
          <a:lstStyle/>
          <a:p>
            <a:pPr>
              <a:spcBef>
                <a:spcPts val="1200"/>
              </a:spcBef>
            </a:pPr>
            <a:r>
              <a:rPr lang="cs-CZ" dirty="0" smtClean="0"/>
              <a:t>Domény VTP lze zabezpečit pomocí funkce hesla VTP.</a:t>
            </a:r>
          </a:p>
          <a:p>
            <a:pPr>
              <a:spcBef>
                <a:spcPts val="1200"/>
              </a:spcBef>
            </a:pPr>
            <a:r>
              <a:rPr lang="cs-CZ" dirty="0" smtClean="0"/>
              <a:t>Je důležité zajistit, aby všechny přepínače v doméně VTP měly stejné heslo a název domény; jinak se přepínač nestane členem domény VTP.</a:t>
            </a:r>
          </a:p>
          <a:p>
            <a:pPr>
              <a:spcBef>
                <a:spcPts val="1200"/>
              </a:spcBef>
            </a:pPr>
            <a:r>
              <a:rPr lang="cs-CZ" dirty="0" smtClean="0"/>
              <a:t>Přepínače Cisco používají algoritmus digest 5 (MD5) pro kódování hesel v 16bajtových slovech.</a:t>
            </a:r>
          </a:p>
          <a:p>
            <a:pPr>
              <a:spcBef>
                <a:spcPts val="1200"/>
              </a:spcBef>
            </a:pPr>
            <a:r>
              <a:rPr lang="cs-CZ" dirty="0" smtClean="0"/>
              <a:t>Tato hesla se šíří uvnitř souhrnných reklam VTP.</a:t>
            </a:r>
          </a:p>
          <a:p>
            <a:pPr>
              <a:spcBef>
                <a:spcPts val="1200"/>
              </a:spcBef>
            </a:pPr>
            <a:r>
              <a:rPr lang="cs-CZ" dirty="0" smtClean="0"/>
              <a:t>Ve VTP hesla rozlišují velká a malá písmena a mohou mít délku 8 až 64 znaků.</a:t>
            </a:r>
          </a:p>
        </p:txBody>
      </p:sp>
    </p:spTree>
    <p:extLst>
      <p:ext uri="{BB962C8B-B14F-4D97-AF65-F5344CB8AC3E}">
        <p14:creationId xmlns:p14="http://schemas.microsoft.com/office/powerpoint/2010/main" val="42325778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Nabídky (</a:t>
            </a:r>
            <a:r>
              <a:rPr lang="cs-CZ" dirty="0" err="1" smtClean="0"/>
              <a:t>advertisements</a:t>
            </a:r>
            <a:r>
              <a:rPr lang="cs-CZ" dirty="0" smtClean="0"/>
              <a:t>) </a:t>
            </a:r>
            <a:r>
              <a:rPr lang="pt-PT" dirty="0" smtClean="0"/>
              <a:t>VTP</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538150" y="1183340"/>
            <a:ext cx="8002855" cy="5131399"/>
          </a:xfrm>
          <a:prstGeom prst="rect">
            <a:avLst/>
          </a:prstGeom>
        </p:spPr>
      </p:pic>
    </p:spTree>
    <p:extLst>
      <p:ext uri="{BB962C8B-B14F-4D97-AF65-F5344CB8AC3E}">
        <p14:creationId xmlns:p14="http://schemas.microsoft.com/office/powerpoint/2010/main" val="2013188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Typy zpráv VTP</a:t>
            </a:r>
            <a:endParaRPr lang="pt-PT" dirty="0"/>
          </a:p>
        </p:txBody>
      </p:sp>
      <p:sp>
        <p:nvSpPr>
          <p:cNvPr id="3" name="Content Placeholder 2"/>
          <p:cNvSpPr>
            <a:spLocks noGrp="1"/>
          </p:cNvSpPr>
          <p:nvPr>
            <p:ph idx="1"/>
          </p:nvPr>
        </p:nvSpPr>
        <p:spPr/>
        <p:txBody>
          <a:bodyPr>
            <a:normAutofit/>
          </a:bodyPr>
          <a:lstStyle/>
          <a:p>
            <a:r>
              <a:rPr lang="pt-PT" b="1" dirty="0" err="1"/>
              <a:t>Summary</a:t>
            </a:r>
            <a:r>
              <a:rPr lang="pt-PT" b="1" dirty="0"/>
              <a:t> </a:t>
            </a:r>
            <a:r>
              <a:rPr lang="pt-PT" b="1" dirty="0" err="1"/>
              <a:t>Advertisements</a:t>
            </a:r>
            <a:endParaRPr lang="pt-PT" b="1" dirty="0"/>
          </a:p>
          <a:p>
            <a:pPr lvl="1"/>
            <a:r>
              <a:rPr lang="cs-CZ" dirty="0" smtClean="0"/>
              <a:t>Ve výchozím nastavení přepínače </a:t>
            </a:r>
            <a:r>
              <a:rPr lang="cs-CZ" dirty="0" err="1" smtClean="0"/>
              <a:t>Catalyst</a:t>
            </a:r>
            <a:r>
              <a:rPr lang="cs-CZ" dirty="0" smtClean="0"/>
              <a:t> vydávají souhrnné reklamy v 5minutových krocích. </a:t>
            </a:r>
            <a:r>
              <a:rPr lang="cs-CZ" i="1" dirty="0" err="1"/>
              <a:t>Summary</a:t>
            </a:r>
            <a:r>
              <a:rPr lang="cs-CZ" i="1" dirty="0"/>
              <a:t> </a:t>
            </a:r>
            <a:r>
              <a:rPr lang="cs-CZ" i="1" dirty="0" err="1"/>
              <a:t>Advertisement</a:t>
            </a:r>
            <a:r>
              <a:rPr lang="cs-CZ" i="1" dirty="0"/>
              <a:t> </a:t>
            </a:r>
            <a:r>
              <a:rPr lang="cs-CZ" dirty="0" smtClean="0"/>
              <a:t>informují sousední přepínače  o aktuálním názvu domény VTP a čísle revize konfigurace.</a:t>
            </a:r>
          </a:p>
          <a:p>
            <a:pPr lvl="1">
              <a:spcBef>
                <a:spcPts val="1200"/>
              </a:spcBef>
            </a:pPr>
            <a:r>
              <a:rPr lang="cs-CZ" dirty="0" smtClean="0"/>
              <a:t>Když přepínač obdrží paket </a:t>
            </a:r>
            <a:r>
              <a:rPr lang="cs-CZ" i="1" dirty="0" err="1"/>
              <a:t>S</a:t>
            </a:r>
            <a:r>
              <a:rPr lang="cs-CZ" i="1" dirty="0" err="1" smtClean="0"/>
              <a:t>ummary</a:t>
            </a:r>
            <a:r>
              <a:rPr lang="cs-CZ" i="1" dirty="0" smtClean="0"/>
              <a:t> </a:t>
            </a:r>
            <a:r>
              <a:rPr lang="cs-CZ" i="1" dirty="0" err="1"/>
              <a:t>A</a:t>
            </a:r>
            <a:r>
              <a:rPr lang="cs-CZ" i="1" dirty="0" err="1" smtClean="0"/>
              <a:t>dvertisement</a:t>
            </a:r>
            <a:r>
              <a:rPr lang="cs-CZ" dirty="0" smtClean="0"/>
              <a:t>, přepínač porovná </a:t>
            </a:r>
            <a:r>
              <a:rPr lang="cs-CZ" dirty="0"/>
              <a:t>název </a:t>
            </a:r>
            <a:r>
              <a:rPr lang="cs-CZ" dirty="0" smtClean="0"/>
              <a:t>domény VTP s vlastním názvem domény VTP.</a:t>
            </a:r>
          </a:p>
          <a:p>
            <a:pPr lvl="1">
              <a:spcBef>
                <a:spcPts val="1200"/>
              </a:spcBef>
            </a:pPr>
            <a:r>
              <a:rPr lang="cs-CZ" dirty="0" smtClean="0"/>
              <a:t>Pokud se název liší, přepínač jednoduše ignoruje paket.</a:t>
            </a:r>
          </a:p>
          <a:p>
            <a:pPr lvl="1">
              <a:spcBef>
                <a:spcPts val="1200"/>
              </a:spcBef>
            </a:pPr>
            <a:r>
              <a:rPr lang="cs-CZ" dirty="0" smtClean="0"/>
              <a:t>Pokud je název stejný, přepínač pak porovná revizi konfigurace s vlastní revizí.</a:t>
            </a:r>
          </a:p>
          <a:p>
            <a:pPr lvl="1">
              <a:spcBef>
                <a:spcPts val="1200"/>
              </a:spcBef>
            </a:pPr>
            <a:r>
              <a:rPr lang="cs-CZ" dirty="0" smtClean="0"/>
              <a:t>Pokud je jeho vlastní revize konfigurace vyšší nebo stejná, paket je ignorován. Pokud je nižší, je odeslán </a:t>
            </a:r>
            <a:r>
              <a:rPr lang="cs-CZ" i="1" dirty="0" err="1"/>
              <a:t>A</a:t>
            </a:r>
            <a:r>
              <a:rPr lang="cs-CZ" i="1" dirty="0" err="1" smtClean="0"/>
              <a:t>vertisement</a:t>
            </a:r>
            <a:r>
              <a:rPr lang="cs-CZ" i="1" dirty="0" smtClean="0"/>
              <a:t> </a:t>
            </a:r>
            <a:r>
              <a:rPr lang="cs-CZ" i="1" dirty="0" err="1"/>
              <a:t>R</a:t>
            </a:r>
            <a:r>
              <a:rPr lang="cs-CZ" i="1" dirty="0" err="1" smtClean="0"/>
              <a:t>equest</a:t>
            </a:r>
            <a:r>
              <a:rPr lang="cs-CZ" dirty="0" smtClean="0"/>
              <a:t>.</a:t>
            </a:r>
            <a:endParaRPr lang="cs-CZ" dirty="0"/>
          </a:p>
        </p:txBody>
      </p:sp>
    </p:spTree>
    <p:extLst>
      <p:ext uri="{BB962C8B-B14F-4D97-AF65-F5344CB8AC3E}">
        <p14:creationId xmlns:p14="http://schemas.microsoft.com/office/powerpoint/2010/main" val="24203157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Typy zpráv VTP</a:t>
            </a:r>
            <a:endParaRPr lang="pt-PT" dirty="0"/>
          </a:p>
        </p:txBody>
      </p:sp>
      <p:sp>
        <p:nvSpPr>
          <p:cNvPr id="3" name="Content Placeholder 2"/>
          <p:cNvSpPr>
            <a:spLocks noGrp="1"/>
          </p:cNvSpPr>
          <p:nvPr>
            <p:ph idx="1"/>
          </p:nvPr>
        </p:nvSpPr>
        <p:spPr/>
        <p:txBody>
          <a:bodyPr>
            <a:normAutofit fontScale="92500" lnSpcReduction="10000"/>
          </a:bodyPr>
          <a:lstStyle/>
          <a:p>
            <a:r>
              <a:rPr lang="af-ZA" b="1" dirty="0" smtClean="0"/>
              <a:t>Subset Advertisements</a:t>
            </a:r>
          </a:p>
          <a:p>
            <a:pPr lvl="1"/>
            <a:r>
              <a:rPr lang="af-ZA" dirty="0" smtClean="0"/>
              <a:t>Když přidáte, odstraníte nebo změníte VLAN na serveru Catalyst, server Catalyst, na kterém jsou provedeny změny, zvýší revizi konfigurace a vydá souhrnnou reklamu.</a:t>
            </a:r>
          </a:p>
          <a:p>
            <a:pPr lvl="1"/>
            <a:r>
              <a:rPr lang="af-ZA" dirty="0" smtClean="0"/>
              <a:t>Po </a:t>
            </a:r>
            <a:r>
              <a:rPr lang="af-ZA" i="1" dirty="0"/>
              <a:t>Summary Advertisements </a:t>
            </a:r>
            <a:r>
              <a:rPr lang="af-ZA" dirty="0" smtClean="0"/>
              <a:t>následuje jedna nebo několik </a:t>
            </a:r>
            <a:r>
              <a:rPr lang="af-ZA" i="1" dirty="0" smtClean="0"/>
              <a:t>Subset Advertisementů</a:t>
            </a:r>
            <a:r>
              <a:rPr lang="af-ZA" dirty="0" smtClean="0"/>
              <a:t>.</a:t>
            </a:r>
          </a:p>
          <a:p>
            <a:pPr lvl="1"/>
            <a:r>
              <a:rPr lang="af-ZA" i="1" dirty="0" smtClean="0"/>
              <a:t>Subset advertisement </a:t>
            </a:r>
            <a:r>
              <a:rPr lang="af-ZA" dirty="0" smtClean="0"/>
              <a:t>obsahuje seznam informací VLAN.</a:t>
            </a:r>
          </a:p>
          <a:p>
            <a:pPr lvl="1"/>
            <a:endParaRPr lang="af-ZA" b="1" dirty="0" smtClean="0"/>
          </a:p>
          <a:p>
            <a:r>
              <a:rPr lang="af-ZA" b="1" dirty="0" smtClean="0"/>
              <a:t>Advertisement Requests </a:t>
            </a:r>
            <a:r>
              <a:rPr lang="af-ZA" dirty="0" smtClean="0"/>
              <a:t>je poslán když</a:t>
            </a:r>
            <a:r>
              <a:rPr lang="af-ZA" b="1" dirty="0" smtClean="0"/>
              <a:t>:</a:t>
            </a:r>
          </a:p>
          <a:p>
            <a:pPr lvl="1"/>
            <a:r>
              <a:rPr lang="af-ZA" dirty="0" smtClean="0"/>
              <a:t>Přepínač byl resetován.</a:t>
            </a:r>
          </a:p>
          <a:p>
            <a:pPr lvl="1"/>
            <a:r>
              <a:rPr lang="af-ZA" dirty="0" smtClean="0"/>
              <a:t>Název domény VTP byl změněn.</a:t>
            </a:r>
          </a:p>
          <a:p>
            <a:pPr lvl="1"/>
            <a:r>
              <a:rPr lang="af-ZA" dirty="0" smtClean="0"/>
              <a:t>Přepínač obdržel </a:t>
            </a:r>
            <a:r>
              <a:rPr lang="af-ZA" i="1" dirty="0" smtClean="0"/>
              <a:t>Summary Advertisements </a:t>
            </a:r>
            <a:r>
              <a:rPr lang="af-ZA" dirty="0" smtClean="0"/>
              <a:t>VTP s vyšší revizí konfigurace, než její vlastní.</a:t>
            </a:r>
          </a:p>
          <a:p>
            <a:pPr lvl="1"/>
            <a:r>
              <a:rPr lang="af-ZA" dirty="0" smtClean="0"/>
              <a:t>Po přijetí žádosti o reklamu pošle zařízení VTP </a:t>
            </a:r>
            <a:r>
              <a:rPr lang="af-ZA" i="1" dirty="0" smtClean="0"/>
              <a:t>Summary Advertisements</a:t>
            </a:r>
            <a:r>
              <a:rPr lang="af-ZA" dirty="0" smtClean="0"/>
              <a:t>. Po </a:t>
            </a:r>
            <a:r>
              <a:rPr lang="af-ZA" i="1" dirty="0" smtClean="0"/>
              <a:t>Summary Advertisements </a:t>
            </a:r>
            <a:r>
              <a:rPr lang="af-ZA" dirty="0" smtClean="0"/>
              <a:t>následuje jedna nebo více </a:t>
            </a:r>
            <a:r>
              <a:rPr lang="af-ZA" i="1" dirty="0" smtClean="0"/>
              <a:t>Subset Advertisementů</a:t>
            </a:r>
            <a:r>
              <a:rPr lang="af-ZA" dirty="0" smtClean="0"/>
              <a:t>.</a:t>
            </a:r>
            <a:endParaRPr lang="af-ZA" dirty="0"/>
          </a:p>
        </p:txBody>
      </p:sp>
    </p:spTree>
    <p:extLst>
      <p:ext uri="{BB962C8B-B14F-4D97-AF65-F5344CB8AC3E}">
        <p14:creationId xmlns:p14="http://schemas.microsoft.com/office/powerpoint/2010/main" val="4049440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Segmentace </a:t>
            </a:r>
            <a:r>
              <a:rPr lang="pt-PT" dirty="0" smtClean="0"/>
              <a:t>VLAN</a:t>
            </a:r>
            <a:endParaRPr lang="pt-PT" dirty="0"/>
          </a:p>
        </p:txBody>
      </p:sp>
      <p:sp>
        <p:nvSpPr>
          <p:cNvPr id="3" name="Content Placeholder 2"/>
          <p:cNvSpPr>
            <a:spLocks noGrp="1"/>
          </p:cNvSpPr>
          <p:nvPr>
            <p:ph idx="1"/>
          </p:nvPr>
        </p:nvSpPr>
        <p:spPr>
          <a:xfrm>
            <a:off x="288828" y="1221047"/>
            <a:ext cx="8520354" cy="5131399"/>
          </a:xfrm>
        </p:spPr>
        <p:txBody>
          <a:bodyPr>
            <a:normAutofit fontScale="92500" lnSpcReduction="10000"/>
          </a:bodyPr>
          <a:lstStyle/>
          <a:p>
            <a:r>
              <a:rPr lang="cs-CZ" dirty="0" smtClean="0"/>
              <a:t>Větší ploché sítě se obvykle skládají z mnoha koncových zařízení, ve kterých jsou na všech portech v síti zaplaveny </a:t>
            </a:r>
            <a:r>
              <a:rPr lang="af-ZA" dirty="0" smtClean="0"/>
              <a:t>vysílání a neznámé pakety unicast.</a:t>
            </a:r>
          </a:p>
          <a:p>
            <a:r>
              <a:rPr lang="cs-CZ" dirty="0" smtClean="0"/>
              <a:t>Jednou z výhod používání sítí VLAN je schopnost segmentovat vysílací doménu vrstvy L2. Všechna zařízení ve VLAN jsou členy stejné vysílací domény. Pokud koncové zařízení generuje vysílání vrstvy L2, přijímají vysílání všichni ostatní členové VLAN.</a:t>
            </a:r>
          </a:p>
          <a:p>
            <a:r>
              <a:rPr lang="cs-CZ" dirty="0" smtClean="0"/>
              <a:t>Přepínače filtrují vysílání ze všech portů nebo zařízení, které nejsou součástí stejné VLAN.</a:t>
            </a:r>
          </a:p>
          <a:p>
            <a:r>
              <a:rPr lang="cs-CZ" dirty="0" smtClean="0"/>
              <a:t>Při návrhu kampusu může správce sítě navrhnout síť kampusu s jedním ze dvou modelů:</a:t>
            </a:r>
          </a:p>
          <a:p>
            <a:pPr lvl="1"/>
            <a:r>
              <a:rPr lang="cs-CZ" dirty="0" smtClean="0"/>
              <a:t>End-to-End VLAN</a:t>
            </a:r>
          </a:p>
          <a:p>
            <a:pPr lvl="1"/>
            <a:r>
              <a:rPr lang="cs-CZ" dirty="0" smtClean="0"/>
              <a:t>Lokální sítě VLAN.</a:t>
            </a:r>
          </a:p>
          <a:p>
            <a:r>
              <a:rPr lang="cs-CZ" dirty="0" smtClean="0"/>
              <a:t>Každý model má své výhody a nevýhody.</a:t>
            </a:r>
            <a:endParaRPr lang="cs-CZ" dirty="0"/>
          </a:p>
        </p:txBody>
      </p:sp>
    </p:spTree>
    <p:extLst>
      <p:ext uri="{BB962C8B-B14F-4D97-AF65-F5344CB8AC3E}">
        <p14:creationId xmlns:p14="http://schemas.microsoft.com/office/powerpoint/2010/main" val="15461824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Konfigurace a verifikace </a:t>
            </a:r>
            <a:r>
              <a:rPr lang="pt-PT" dirty="0" smtClean="0"/>
              <a:t>VTP</a:t>
            </a:r>
            <a:endParaRPr lang="pt-PT" dirty="0"/>
          </a:p>
        </p:txBody>
      </p:sp>
      <p:sp>
        <p:nvSpPr>
          <p:cNvPr id="3" name="Content Placeholder 2"/>
          <p:cNvSpPr>
            <a:spLocks noGrp="1"/>
          </p:cNvSpPr>
          <p:nvPr>
            <p:ph idx="1"/>
          </p:nvPr>
        </p:nvSpPr>
        <p:spPr>
          <a:xfrm>
            <a:off x="279401" y="3412597"/>
            <a:ext cx="8520354" cy="2902142"/>
          </a:xfrm>
        </p:spPr>
        <p:txBody>
          <a:bodyPr/>
          <a:lstStyle/>
          <a:p>
            <a:r>
              <a:rPr lang="cs-CZ" b="1" dirty="0" smtClean="0"/>
              <a:t>Krok</a:t>
            </a:r>
            <a:r>
              <a:rPr lang="en-US" b="1" dirty="0" smtClean="0"/>
              <a:t> </a:t>
            </a:r>
            <a:r>
              <a:rPr lang="en-US" b="1" dirty="0"/>
              <a:t>1. </a:t>
            </a:r>
            <a:r>
              <a:rPr lang="cs-CZ" dirty="0" smtClean="0"/>
              <a:t>Konfigurace</a:t>
            </a:r>
            <a:r>
              <a:rPr lang="en-US" dirty="0" smtClean="0"/>
              <a:t> </a:t>
            </a:r>
            <a:r>
              <a:rPr lang="en-US" dirty="0"/>
              <a:t>VTP </a:t>
            </a:r>
            <a:r>
              <a:rPr lang="cs-CZ" dirty="0" smtClean="0"/>
              <a:t>na všech přepínačích</a:t>
            </a:r>
            <a:r>
              <a:rPr lang="en-US" dirty="0" smtClean="0"/>
              <a:t>, </a:t>
            </a:r>
            <a:r>
              <a:rPr lang="en-US" dirty="0"/>
              <a:t>Switch 1 and Switch 3 </a:t>
            </a:r>
            <a:r>
              <a:rPr lang="cs-CZ" dirty="0" smtClean="0"/>
              <a:t>jsou klienti a </a:t>
            </a:r>
            <a:r>
              <a:rPr lang="en-US" dirty="0" smtClean="0"/>
              <a:t>Switch2 </a:t>
            </a:r>
            <a:r>
              <a:rPr lang="cs-CZ" dirty="0" smtClean="0"/>
              <a:t>server</a:t>
            </a:r>
            <a:endParaRPr lang="pt-PT" dirty="0"/>
          </a:p>
        </p:txBody>
      </p:sp>
      <p:pic>
        <p:nvPicPr>
          <p:cNvPr id="4" name="Picture 3"/>
          <p:cNvPicPr>
            <a:picLocks noChangeAspect="1"/>
          </p:cNvPicPr>
          <p:nvPr/>
        </p:nvPicPr>
        <p:blipFill>
          <a:blip r:embed="rId2"/>
          <a:stretch>
            <a:fillRect/>
          </a:stretch>
        </p:blipFill>
        <p:spPr>
          <a:xfrm>
            <a:off x="896417" y="1108037"/>
            <a:ext cx="7286321" cy="2304560"/>
          </a:xfrm>
          <a:prstGeom prst="rect">
            <a:avLst/>
          </a:prstGeom>
        </p:spPr>
      </p:pic>
      <p:pic>
        <p:nvPicPr>
          <p:cNvPr id="5" name="Picture 4"/>
          <p:cNvPicPr>
            <a:picLocks noChangeAspect="1"/>
          </p:cNvPicPr>
          <p:nvPr/>
        </p:nvPicPr>
        <p:blipFill>
          <a:blip r:embed="rId3"/>
          <a:stretch>
            <a:fillRect/>
          </a:stretch>
        </p:blipFill>
        <p:spPr>
          <a:xfrm>
            <a:off x="279400" y="4254524"/>
            <a:ext cx="3859760" cy="1218287"/>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4921735" y="4254524"/>
            <a:ext cx="3762044" cy="1108641"/>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2374476" y="5366866"/>
            <a:ext cx="3810902" cy="1108641"/>
          </a:xfrm>
          <a:prstGeom prst="rect">
            <a:avLst/>
          </a:prstGeom>
          <a:ln>
            <a:solidFill>
              <a:schemeClr val="tx1"/>
            </a:solidFill>
          </a:ln>
        </p:spPr>
      </p:pic>
    </p:spTree>
    <p:extLst>
      <p:ext uri="{BB962C8B-B14F-4D97-AF65-F5344CB8AC3E}">
        <p14:creationId xmlns:p14="http://schemas.microsoft.com/office/powerpoint/2010/main" val="28983281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Přepis konfigurace </a:t>
            </a:r>
            <a:r>
              <a:rPr lang="en-US" dirty="0" smtClean="0"/>
              <a:t>VTP</a:t>
            </a:r>
            <a:endParaRPr lang="pt-PT" dirty="0"/>
          </a:p>
        </p:txBody>
      </p:sp>
      <p:pic>
        <p:nvPicPr>
          <p:cNvPr id="4" name="Picture 3"/>
          <p:cNvPicPr>
            <a:picLocks noChangeAspect="1"/>
          </p:cNvPicPr>
          <p:nvPr/>
        </p:nvPicPr>
        <p:blipFill>
          <a:blip r:embed="rId2"/>
          <a:stretch>
            <a:fillRect/>
          </a:stretch>
        </p:blipFill>
        <p:spPr>
          <a:xfrm>
            <a:off x="762819" y="1379794"/>
            <a:ext cx="7553518" cy="4738489"/>
          </a:xfrm>
          <a:prstGeom prst="rect">
            <a:avLst/>
          </a:prstGeom>
        </p:spPr>
      </p:pic>
    </p:spTree>
    <p:extLst>
      <p:ext uri="{BB962C8B-B14F-4D97-AF65-F5344CB8AC3E}">
        <p14:creationId xmlns:p14="http://schemas.microsoft.com/office/powerpoint/2010/main" val="11097288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Přepis konfigurace </a:t>
            </a:r>
            <a:r>
              <a:rPr lang="en-US" dirty="0"/>
              <a:t>VTP</a:t>
            </a:r>
            <a:endParaRPr lang="pt-PT" dirty="0"/>
          </a:p>
        </p:txBody>
      </p:sp>
      <p:pic>
        <p:nvPicPr>
          <p:cNvPr id="4" name="Picture 3"/>
          <p:cNvPicPr>
            <a:picLocks noChangeAspect="1"/>
          </p:cNvPicPr>
          <p:nvPr/>
        </p:nvPicPr>
        <p:blipFill>
          <a:blip r:embed="rId2"/>
          <a:stretch>
            <a:fillRect/>
          </a:stretch>
        </p:blipFill>
        <p:spPr>
          <a:xfrm>
            <a:off x="686884" y="1259306"/>
            <a:ext cx="7705388" cy="4979465"/>
          </a:xfrm>
          <a:prstGeom prst="rect">
            <a:avLst/>
          </a:prstGeom>
        </p:spPr>
      </p:pic>
    </p:spTree>
    <p:extLst>
      <p:ext uri="{BB962C8B-B14F-4D97-AF65-F5344CB8AC3E}">
        <p14:creationId xmlns:p14="http://schemas.microsoft.com/office/powerpoint/2010/main" val="10444356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Přepis konfigurace </a:t>
            </a:r>
            <a:r>
              <a:rPr lang="en-US" dirty="0"/>
              <a:t>VTP</a:t>
            </a:r>
            <a:endParaRPr lang="pt-PT" dirty="0"/>
          </a:p>
        </p:txBody>
      </p:sp>
      <p:pic>
        <p:nvPicPr>
          <p:cNvPr id="4" name="Picture 3"/>
          <p:cNvPicPr>
            <a:picLocks noChangeAspect="1"/>
          </p:cNvPicPr>
          <p:nvPr/>
        </p:nvPicPr>
        <p:blipFill>
          <a:blip r:embed="rId2"/>
          <a:stretch>
            <a:fillRect/>
          </a:stretch>
        </p:blipFill>
        <p:spPr>
          <a:xfrm>
            <a:off x="785155" y="1250802"/>
            <a:ext cx="7508846" cy="5139240"/>
          </a:xfrm>
          <a:prstGeom prst="rect">
            <a:avLst/>
          </a:prstGeom>
        </p:spPr>
      </p:pic>
    </p:spTree>
    <p:extLst>
      <p:ext uri="{BB962C8B-B14F-4D97-AF65-F5344CB8AC3E}">
        <p14:creationId xmlns:p14="http://schemas.microsoft.com/office/powerpoint/2010/main" val="4337338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Klíčové body </a:t>
            </a:r>
            <a:r>
              <a:rPr lang="pt-PT" dirty="0" smtClean="0"/>
              <a:t>VTP</a:t>
            </a:r>
            <a:endParaRPr lang="pt-PT" dirty="0"/>
          </a:p>
        </p:txBody>
      </p:sp>
      <p:sp>
        <p:nvSpPr>
          <p:cNvPr id="3" name="Content Placeholder 2"/>
          <p:cNvSpPr>
            <a:spLocks noGrp="1"/>
          </p:cNvSpPr>
          <p:nvPr>
            <p:ph idx="1"/>
          </p:nvPr>
        </p:nvSpPr>
        <p:spPr/>
        <p:txBody>
          <a:bodyPr/>
          <a:lstStyle/>
          <a:p>
            <a:r>
              <a:rPr lang="cs-CZ" dirty="0" smtClean="0"/>
              <a:t>Pokud je to možné, vyhýbejte se VLAN, které pokrývají celou síť.</a:t>
            </a:r>
          </a:p>
          <a:p>
            <a:pPr>
              <a:spcBef>
                <a:spcPts val="1200"/>
              </a:spcBef>
            </a:pPr>
            <a:r>
              <a:rPr lang="cs-CZ" dirty="0" smtClean="0"/>
              <a:t>Číslo revize VTP je uloženo v NVRAM a není resetováno, pokud vymažete konfiguraci přepínače a znovu ji načtete. Chcete-li obnovit číslo revize VTP na nulu, použijte následující dvě možnosti:</a:t>
            </a:r>
          </a:p>
          <a:p>
            <a:pPr lvl="1"/>
            <a:r>
              <a:rPr lang="cs-CZ" dirty="0" smtClean="0"/>
              <a:t>Změňte doménu VTP přepínače na neexistující doménu VTP a poté doménu změňte zpět na původní název.</a:t>
            </a:r>
          </a:p>
          <a:p>
            <a:pPr lvl="1"/>
            <a:r>
              <a:rPr lang="cs-CZ" dirty="0" smtClean="0"/>
              <a:t>Změňte režim VTP přepínače na transparentní a poté zpět do předchozího režimu VTP.</a:t>
            </a:r>
            <a:endParaRPr lang="cs-CZ" dirty="0"/>
          </a:p>
        </p:txBody>
      </p:sp>
    </p:spTree>
    <p:extLst>
      <p:ext uri="{BB962C8B-B14F-4D97-AF65-F5344CB8AC3E}">
        <p14:creationId xmlns:p14="http://schemas.microsoft.com/office/powerpoint/2010/main" val="10244075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Praxe implementace </a:t>
            </a:r>
            <a:r>
              <a:rPr lang="en-US" dirty="0" smtClean="0"/>
              <a:t>VTP</a:t>
            </a:r>
            <a:endParaRPr lang="pt-PT" dirty="0"/>
          </a:p>
        </p:txBody>
      </p:sp>
      <p:sp>
        <p:nvSpPr>
          <p:cNvPr id="3" name="Content Placeholder 2"/>
          <p:cNvSpPr>
            <a:spLocks noGrp="1"/>
          </p:cNvSpPr>
          <p:nvPr>
            <p:ph idx="1"/>
          </p:nvPr>
        </p:nvSpPr>
        <p:spPr/>
        <p:txBody>
          <a:bodyPr>
            <a:normAutofit lnSpcReduction="10000"/>
          </a:bodyPr>
          <a:lstStyle/>
          <a:p>
            <a:r>
              <a:rPr lang="cs-CZ" dirty="0" smtClean="0"/>
              <a:t>VTP se často používá v nové síti k usnadnění implementace VLAN.</a:t>
            </a:r>
          </a:p>
          <a:p>
            <a:r>
              <a:rPr lang="cs-CZ" dirty="0" smtClean="0"/>
              <a:t>S rostoucí sítí se však tato výhoda může proměnit v odpovědnost.</a:t>
            </a:r>
          </a:p>
          <a:p>
            <a:r>
              <a:rPr lang="cs-CZ" dirty="0" smtClean="0"/>
              <a:t>Pokud je síť VLAN odstraněna náhodou na jednom serveru, bude odstraněna v celé síti.</a:t>
            </a:r>
          </a:p>
          <a:p>
            <a:r>
              <a:rPr lang="cs-CZ" dirty="0" smtClean="0"/>
              <a:t>Pokud je do sítě vložen přepínač, který již má definovanou databázi VLAN, může databázi VLAN ohrozit odstraněním přidaných VLAN.</a:t>
            </a:r>
          </a:p>
          <a:p>
            <a:r>
              <a:rPr lang="cs-CZ" dirty="0" smtClean="0"/>
              <a:t>Z tohoto důvodu je doporučeno nakonfigurovat všechny přepínače do transparentního režimu VTP a ručně přidat sítě VLAN podle potřeby, zejména ve větší síti kampusu.</a:t>
            </a:r>
          </a:p>
          <a:p>
            <a:r>
              <a:rPr lang="cs-CZ" dirty="0" smtClean="0"/>
              <a:t>Konfigurace VTP je obvykle vhodná pro malé firmy.</a:t>
            </a:r>
            <a:endParaRPr lang="cs-CZ" dirty="0"/>
          </a:p>
        </p:txBody>
      </p:sp>
    </p:spTree>
    <p:extLst>
      <p:ext uri="{BB962C8B-B14F-4D97-AF65-F5344CB8AC3E}">
        <p14:creationId xmlns:p14="http://schemas.microsoft.com/office/powerpoint/2010/main" val="931236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16" descr="ss3"/>
          <p:cNvPicPr>
            <a:picLocks noChangeAspect="1" noChangeArrowheads="1"/>
          </p:cNvPicPr>
          <p:nvPr/>
        </p:nvPicPr>
        <p:blipFill>
          <a:blip r:embed="rId3" cstate="print"/>
          <a:srcRect/>
          <a:stretch>
            <a:fillRect/>
          </a:stretch>
        </p:blipFill>
        <p:spPr bwMode="auto">
          <a:xfrm>
            <a:off x="0" y="1600200"/>
            <a:ext cx="9144000" cy="3170238"/>
          </a:xfrm>
          <a:prstGeom prst="rect">
            <a:avLst/>
          </a:prstGeom>
          <a:noFill/>
          <a:ln w="9525">
            <a:noFill/>
            <a:miter lim="800000"/>
            <a:headEnd/>
            <a:tailEnd/>
          </a:ln>
        </p:spPr>
      </p:pic>
      <p:sp>
        <p:nvSpPr>
          <p:cNvPr id="11267"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6"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2800" b="1" kern="0" dirty="0" smtClean="0">
                <a:solidFill>
                  <a:schemeClr val="bg1"/>
                </a:solidFill>
                <a:latin typeface="+mj-lt"/>
                <a:ea typeface="+mj-ea"/>
                <a:cs typeface="+mj-cs"/>
              </a:rPr>
              <a:t>Implement</a:t>
            </a:r>
            <a:r>
              <a:rPr lang="cs-CZ" sz="2800" b="1" kern="0" dirty="0" err="1" smtClean="0">
                <a:solidFill>
                  <a:schemeClr val="bg1"/>
                </a:solidFill>
                <a:latin typeface="+mj-lt"/>
                <a:ea typeface="+mj-ea"/>
                <a:cs typeface="+mj-cs"/>
              </a:rPr>
              <a:t>ace</a:t>
            </a:r>
            <a:r>
              <a:rPr lang="en-US" sz="2800" b="1" kern="0" dirty="0" smtClean="0">
                <a:solidFill>
                  <a:schemeClr val="bg1"/>
                </a:solidFill>
                <a:latin typeface="+mj-lt"/>
                <a:ea typeface="+mj-ea"/>
                <a:cs typeface="+mj-cs"/>
              </a:rPr>
              <a:t> </a:t>
            </a:r>
            <a:r>
              <a:rPr lang="en-US" sz="2800" b="1" kern="0" dirty="0" err="1" smtClean="0">
                <a:solidFill>
                  <a:schemeClr val="bg1"/>
                </a:solidFill>
                <a:latin typeface="+mj-lt"/>
                <a:ea typeface="+mj-ea"/>
                <a:cs typeface="+mj-cs"/>
              </a:rPr>
              <a:t>EtherChannel</a:t>
            </a:r>
            <a:r>
              <a:rPr lang="cs-CZ" sz="2800" b="1" kern="0" dirty="0" smtClean="0">
                <a:solidFill>
                  <a:schemeClr val="bg1"/>
                </a:solidFill>
                <a:latin typeface="+mj-lt"/>
                <a:ea typeface="+mj-ea"/>
                <a:cs typeface="+mj-cs"/>
              </a:rPr>
              <a:t>u </a:t>
            </a:r>
          </a:p>
          <a:p>
            <a:pPr lvl="0" algn="l" defTabSz="814388" eaLnBrk="1" hangingPunct="1">
              <a:defRPr/>
            </a:pPr>
            <a:r>
              <a:rPr lang="cs-CZ" sz="2800" b="1" kern="0" dirty="0" smtClean="0">
                <a:solidFill>
                  <a:schemeClr val="bg1"/>
                </a:solidFill>
                <a:latin typeface="+mj-lt"/>
                <a:ea typeface="+mj-ea"/>
                <a:cs typeface="+mj-cs"/>
              </a:rPr>
              <a:t>v přepínané síti</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Implement</a:t>
            </a:r>
            <a:r>
              <a:rPr lang="cs-CZ" dirty="0" err="1" smtClean="0"/>
              <a:t>ace</a:t>
            </a:r>
            <a:r>
              <a:rPr lang="en-US" dirty="0" smtClean="0"/>
              <a:t> </a:t>
            </a:r>
            <a:r>
              <a:rPr lang="en-US" dirty="0" err="1" smtClean="0"/>
              <a:t>EtherChannel</a:t>
            </a:r>
            <a:r>
              <a:rPr lang="cs-CZ" dirty="0"/>
              <a:t>u</a:t>
            </a:r>
            <a:endParaRPr lang="pt-PT" dirty="0"/>
          </a:p>
        </p:txBody>
      </p:sp>
      <p:sp>
        <p:nvSpPr>
          <p:cNvPr id="3" name="Content Placeholder 2"/>
          <p:cNvSpPr>
            <a:spLocks noGrp="1"/>
          </p:cNvSpPr>
          <p:nvPr>
            <p:ph idx="1"/>
          </p:nvPr>
        </p:nvSpPr>
        <p:spPr/>
        <p:txBody>
          <a:bodyPr/>
          <a:lstStyle/>
          <a:p>
            <a:r>
              <a:rPr lang="af-ZA" dirty="0" smtClean="0"/>
              <a:t>Potřeba technologie EtherChannel</a:t>
            </a:r>
          </a:p>
          <a:p>
            <a:r>
              <a:rPr lang="af-ZA" dirty="0" smtClean="0"/>
              <a:t>Protokoly vyjednávání agregace portů</a:t>
            </a:r>
          </a:p>
          <a:p>
            <a:r>
              <a:rPr lang="af-ZA" dirty="0" smtClean="0"/>
              <a:t>Kroky konfigurace pro sdružování rozhraní do vrstvy 2 EtherChannel</a:t>
            </a:r>
          </a:p>
          <a:p>
            <a:r>
              <a:rPr lang="af-ZA" dirty="0" smtClean="0"/>
              <a:t>Konfigurace EtherChannel</a:t>
            </a:r>
          </a:p>
          <a:p>
            <a:r>
              <a:rPr lang="af-ZA" dirty="0" smtClean="0"/>
              <a:t>Změna chování vyrovnávání zátěže EtherChannel</a:t>
            </a:r>
          </a:p>
          <a:p>
            <a:r>
              <a:rPr lang="af-ZA" dirty="0" smtClean="0"/>
              <a:t>Jak funguje vyrovnávání zátěže EtherChannel</a:t>
            </a:r>
          </a:p>
          <a:p>
            <a:r>
              <a:rPr lang="af-ZA" dirty="0" smtClean="0"/>
              <a:t>Role EtherChannel Guardu</a:t>
            </a:r>
            <a:endParaRPr lang="af-ZA" dirty="0"/>
          </a:p>
        </p:txBody>
      </p:sp>
    </p:spTree>
    <p:extLst>
      <p:ext uri="{BB962C8B-B14F-4D97-AF65-F5344CB8AC3E}">
        <p14:creationId xmlns:p14="http://schemas.microsoft.com/office/powerpoint/2010/main" val="14409185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Potřeba </a:t>
            </a:r>
            <a:r>
              <a:rPr lang="pt-PT" dirty="0" smtClean="0"/>
              <a:t>EtherChannel</a:t>
            </a:r>
            <a:endParaRPr lang="pt-PT" dirty="0"/>
          </a:p>
        </p:txBody>
      </p:sp>
      <p:pic>
        <p:nvPicPr>
          <p:cNvPr id="4" name="Picture 3"/>
          <p:cNvPicPr>
            <a:picLocks noChangeAspect="1"/>
          </p:cNvPicPr>
          <p:nvPr/>
        </p:nvPicPr>
        <p:blipFill>
          <a:blip r:embed="rId2"/>
          <a:stretch>
            <a:fillRect/>
          </a:stretch>
        </p:blipFill>
        <p:spPr>
          <a:xfrm>
            <a:off x="502007" y="1183340"/>
            <a:ext cx="3232752" cy="5250254"/>
          </a:xfrm>
          <a:prstGeom prst="rect">
            <a:avLst/>
          </a:prstGeom>
        </p:spPr>
      </p:pic>
      <p:pic>
        <p:nvPicPr>
          <p:cNvPr id="5" name="Picture 4"/>
          <p:cNvPicPr>
            <a:picLocks noChangeAspect="1"/>
          </p:cNvPicPr>
          <p:nvPr/>
        </p:nvPicPr>
        <p:blipFill>
          <a:blip r:embed="rId3"/>
          <a:stretch>
            <a:fillRect/>
          </a:stretch>
        </p:blipFill>
        <p:spPr>
          <a:xfrm>
            <a:off x="5415165" y="1183340"/>
            <a:ext cx="3190216" cy="5176009"/>
          </a:xfrm>
          <a:prstGeom prst="rect">
            <a:avLst/>
          </a:prstGeom>
        </p:spPr>
      </p:pic>
    </p:spTree>
    <p:extLst>
      <p:ext uri="{BB962C8B-B14F-4D97-AF65-F5344CB8AC3E}">
        <p14:creationId xmlns:p14="http://schemas.microsoft.com/office/powerpoint/2010/main" val="38229453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a-PK" dirty="0" smtClean="0"/>
              <a:t>EtherChannel Overview</a:t>
            </a:r>
            <a:endParaRPr lang="pa-PK" dirty="0"/>
          </a:p>
        </p:txBody>
      </p:sp>
      <p:sp>
        <p:nvSpPr>
          <p:cNvPr id="3" name="Content Placeholder 2"/>
          <p:cNvSpPr>
            <a:spLocks noGrp="1"/>
          </p:cNvSpPr>
          <p:nvPr>
            <p:ph idx="1"/>
          </p:nvPr>
        </p:nvSpPr>
        <p:spPr/>
        <p:txBody>
          <a:bodyPr>
            <a:normAutofit lnSpcReduction="10000"/>
          </a:bodyPr>
          <a:lstStyle/>
          <a:p>
            <a:r>
              <a:rPr lang="cs-CZ" dirty="0" err="1" smtClean="0"/>
              <a:t>EtherChannel</a:t>
            </a:r>
            <a:r>
              <a:rPr lang="cs-CZ" dirty="0" smtClean="0"/>
              <a:t> je technologie, která byla původně vyvinuta společností Cisco jako technika přepínání LAN, při které se seskupuje několik rychlých nebo gigabitových </a:t>
            </a:r>
            <a:r>
              <a:rPr lang="cs-CZ" dirty="0" err="1" smtClean="0"/>
              <a:t>ethernetových</a:t>
            </a:r>
            <a:r>
              <a:rPr lang="cs-CZ" dirty="0" smtClean="0"/>
              <a:t> portů do jednoho logického kanálu.</a:t>
            </a:r>
          </a:p>
          <a:p>
            <a:r>
              <a:rPr lang="cs-CZ" dirty="0" smtClean="0"/>
              <a:t>Tato technologie má mnoho výhod:</a:t>
            </a:r>
          </a:p>
          <a:p>
            <a:pPr lvl="1"/>
            <a:r>
              <a:rPr lang="cs-CZ" dirty="0" smtClean="0"/>
              <a:t>Spoléhá se na existující přepínací porty. Není nutné upgradovat propojení typu </a:t>
            </a:r>
            <a:r>
              <a:rPr lang="cs-CZ" dirty="0" err="1" smtClean="0"/>
              <a:t>switch</a:t>
            </a:r>
            <a:r>
              <a:rPr lang="cs-CZ" dirty="0" smtClean="0"/>
              <a:t>-to-</a:t>
            </a:r>
            <a:r>
              <a:rPr lang="cs-CZ" dirty="0" err="1" smtClean="0"/>
              <a:t>switch</a:t>
            </a:r>
            <a:r>
              <a:rPr lang="cs-CZ" dirty="0" smtClean="0"/>
              <a:t> na rychlejší a dražší připojení.</a:t>
            </a:r>
          </a:p>
          <a:p>
            <a:pPr lvl="1"/>
            <a:r>
              <a:rPr lang="cs-CZ" dirty="0" smtClean="0"/>
              <a:t>Většinu konfiguračních úkolů lze provádět na rozhraní </a:t>
            </a:r>
            <a:r>
              <a:rPr lang="cs-CZ" dirty="0" err="1" smtClean="0"/>
              <a:t>EtherChannel</a:t>
            </a:r>
            <a:r>
              <a:rPr lang="cs-CZ" dirty="0" smtClean="0"/>
              <a:t> namísto na každém jednotlivém portu, čímž je zajištěna konzistence konfigurace v rámci propojení typu </a:t>
            </a:r>
            <a:r>
              <a:rPr lang="cs-CZ" dirty="0" err="1" smtClean="0"/>
              <a:t>switch</a:t>
            </a:r>
            <a:r>
              <a:rPr lang="cs-CZ" dirty="0" smtClean="0"/>
              <a:t>-to-</a:t>
            </a:r>
            <a:r>
              <a:rPr lang="cs-CZ" dirty="0" err="1" smtClean="0"/>
              <a:t>switch</a:t>
            </a:r>
            <a:r>
              <a:rPr lang="cs-CZ" dirty="0" smtClean="0"/>
              <a:t>.</a:t>
            </a:r>
          </a:p>
          <a:p>
            <a:pPr lvl="1"/>
            <a:r>
              <a:rPr lang="cs-CZ" dirty="0" smtClean="0"/>
              <a:t>Vyrovnávání zatížení je možné mezi odkazy, které jsou součástí stejného </a:t>
            </a:r>
            <a:r>
              <a:rPr lang="cs-CZ" dirty="0" err="1" smtClean="0"/>
              <a:t>EtherChannel</a:t>
            </a:r>
            <a:r>
              <a:rPr lang="cs-CZ" dirty="0" smtClean="0"/>
              <a:t>. V závislosti na hardwarové platformě můžete implementovat jednu nebo několik metod, například vyvažování zátěže zdroj-MAC k cíli-MAC nebo vyvážení zdroje-IP k cílové-IP přes fyzické odkazy.</a:t>
            </a:r>
            <a:endParaRPr lang="cs-CZ" dirty="0"/>
          </a:p>
        </p:txBody>
      </p:sp>
    </p:spTree>
    <p:extLst>
      <p:ext uri="{BB962C8B-B14F-4D97-AF65-F5344CB8AC3E}">
        <p14:creationId xmlns:p14="http://schemas.microsoft.com/office/powerpoint/2010/main" val="3167597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End-to-End </a:t>
            </a:r>
            <a:r>
              <a:rPr lang="pt-PT" dirty="0" smtClean="0"/>
              <a:t>VLAN</a:t>
            </a:r>
            <a:r>
              <a:rPr lang="cs-CZ" dirty="0" smtClean="0"/>
              <a:t>y</a:t>
            </a:r>
            <a:endParaRPr lang="pt-PT" dirty="0"/>
          </a:p>
        </p:txBody>
      </p:sp>
      <p:sp>
        <p:nvSpPr>
          <p:cNvPr id="3" name="Content Placeholder 2"/>
          <p:cNvSpPr>
            <a:spLocks noGrp="1"/>
          </p:cNvSpPr>
          <p:nvPr>
            <p:ph idx="1"/>
          </p:nvPr>
        </p:nvSpPr>
        <p:spPr/>
        <p:txBody>
          <a:bodyPr/>
          <a:lstStyle/>
          <a:p>
            <a:r>
              <a:rPr lang="cs-CZ" dirty="0" smtClean="0"/>
              <a:t>End-to-End VLAN označuje jednu VLAN, která je spojena s porty přepínačů široce rozptýlenými v celé podnikové síti na více přepínačích.</a:t>
            </a:r>
            <a:endParaRPr lang="cs-CZ" dirty="0"/>
          </a:p>
        </p:txBody>
      </p:sp>
      <p:pic>
        <p:nvPicPr>
          <p:cNvPr id="4" name="Picture 3"/>
          <p:cNvPicPr>
            <a:picLocks noChangeAspect="1"/>
          </p:cNvPicPr>
          <p:nvPr/>
        </p:nvPicPr>
        <p:blipFill>
          <a:blip r:embed="rId2"/>
          <a:stretch>
            <a:fillRect/>
          </a:stretch>
        </p:blipFill>
        <p:spPr>
          <a:xfrm>
            <a:off x="927662" y="2867196"/>
            <a:ext cx="7223831" cy="3166601"/>
          </a:xfrm>
          <a:prstGeom prst="rect">
            <a:avLst/>
          </a:prstGeom>
        </p:spPr>
      </p:pic>
    </p:spTree>
    <p:extLst>
      <p:ext uri="{BB962C8B-B14F-4D97-AF65-F5344CB8AC3E}">
        <p14:creationId xmlns:p14="http://schemas.microsoft.com/office/powerpoint/2010/main" val="36840666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Mechanismy </a:t>
            </a:r>
            <a:r>
              <a:rPr lang="pt-PT" dirty="0" smtClean="0"/>
              <a:t>EtherChannel</a:t>
            </a:r>
            <a:r>
              <a:rPr lang="cs-CZ" dirty="0" smtClean="0"/>
              <a:t>u</a:t>
            </a:r>
            <a:endParaRPr lang="pt-PT" dirty="0"/>
          </a:p>
        </p:txBody>
      </p:sp>
      <p:sp>
        <p:nvSpPr>
          <p:cNvPr id="3" name="Content Placeholder 2"/>
          <p:cNvSpPr>
            <a:spLocks noGrp="1"/>
          </p:cNvSpPr>
          <p:nvPr>
            <p:ph idx="1"/>
          </p:nvPr>
        </p:nvSpPr>
        <p:spPr/>
        <p:txBody>
          <a:bodyPr/>
          <a:lstStyle/>
          <a:p>
            <a:pPr lvl="1"/>
            <a:r>
              <a:rPr lang="pt-PT" b="1" dirty="0" smtClean="0"/>
              <a:t>LACP</a:t>
            </a:r>
            <a:r>
              <a:rPr lang="pt-PT" b="1" dirty="0"/>
              <a:t>: </a:t>
            </a:r>
            <a:r>
              <a:rPr lang="pt-PT" dirty="0"/>
              <a:t>IEEE’s negotiation protocol</a:t>
            </a:r>
          </a:p>
          <a:p>
            <a:pPr lvl="1"/>
            <a:r>
              <a:rPr lang="pt-PT" b="1" dirty="0" err="1" smtClean="0"/>
              <a:t>PAgP</a:t>
            </a:r>
            <a:r>
              <a:rPr lang="pt-PT" b="1" dirty="0"/>
              <a:t>: </a:t>
            </a:r>
            <a:r>
              <a:rPr lang="pt-PT" dirty="0" err="1"/>
              <a:t>Cisco’s</a:t>
            </a:r>
            <a:r>
              <a:rPr lang="pt-PT" dirty="0"/>
              <a:t> </a:t>
            </a:r>
            <a:r>
              <a:rPr lang="pt-PT" dirty="0" err="1"/>
              <a:t>negotiation</a:t>
            </a:r>
            <a:r>
              <a:rPr lang="pt-PT" dirty="0"/>
              <a:t> </a:t>
            </a:r>
            <a:r>
              <a:rPr lang="pt-PT" dirty="0" err="1"/>
              <a:t>protocol</a:t>
            </a:r>
            <a:endParaRPr lang="pt-PT" dirty="0"/>
          </a:p>
          <a:p>
            <a:pPr lvl="1"/>
            <a:r>
              <a:rPr lang="pt-PT" b="1" dirty="0" smtClean="0"/>
              <a:t>Static </a:t>
            </a:r>
            <a:r>
              <a:rPr lang="pt-PT" b="1" dirty="0"/>
              <a:t>persistence: </a:t>
            </a:r>
            <a:r>
              <a:rPr lang="pt-PT" dirty="0"/>
              <a:t>No negotiation </a:t>
            </a:r>
            <a:r>
              <a:rPr lang="pt-PT" dirty="0" smtClean="0"/>
              <a:t>protocol</a:t>
            </a:r>
            <a:endParaRPr lang="cs-CZ" dirty="0" smtClean="0"/>
          </a:p>
          <a:p>
            <a:pPr marL="225425" lvl="1" indent="0">
              <a:buNone/>
            </a:pPr>
            <a:r>
              <a:rPr lang="cs-CZ" dirty="0"/>
              <a:t> </a:t>
            </a:r>
            <a:r>
              <a:rPr lang="cs-CZ" dirty="0" smtClean="0"/>
              <a:t>   (statická vytrvalost – žádné vyjednávání)</a:t>
            </a:r>
            <a:endParaRPr lang="pt-PT" dirty="0"/>
          </a:p>
        </p:txBody>
      </p:sp>
      <p:pic>
        <p:nvPicPr>
          <p:cNvPr id="4" name="Picture 3"/>
          <p:cNvPicPr>
            <a:picLocks noChangeAspect="1"/>
          </p:cNvPicPr>
          <p:nvPr/>
        </p:nvPicPr>
        <p:blipFill>
          <a:blip r:embed="rId2"/>
          <a:stretch>
            <a:fillRect/>
          </a:stretch>
        </p:blipFill>
        <p:spPr>
          <a:xfrm>
            <a:off x="308131" y="3920646"/>
            <a:ext cx="8462893" cy="1839106"/>
          </a:xfrm>
          <a:prstGeom prst="rect">
            <a:avLst/>
          </a:prstGeom>
        </p:spPr>
      </p:pic>
    </p:spTree>
    <p:extLst>
      <p:ext uri="{BB962C8B-B14F-4D97-AF65-F5344CB8AC3E}">
        <p14:creationId xmlns:p14="http://schemas.microsoft.com/office/powerpoint/2010/main" val="22124469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LACP</a:t>
            </a:r>
            <a:endParaRPr lang="pt-PT" dirty="0"/>
          </a:p>
        </p:txBody>
      </p:sp>
      <p:sp>
        <p:nvSpPr>
          <p:cNvPr id="3" name="Content Placeholder 2"/>
          <p:cNvSpPr>
            <a:spLocks noGrp="1"/>
          </p:cNvSpPr>
          <p:nvPr>
            <p:ph idx="1"/>
          </p:nvPr>
        </p:nvSpPr>
        <p:spPr/>
        <p:txBody>
          <a:bodyPr/>
          <a:lstStyle/>
          <a:p>
            <a:r>
              <a:rPr lang="cs-CZ" dirty="0" smtClean="0"/>
              <a:t>Link </a:t>
            </a:r>
            <a:r>
              <a:rPr lang="cs-CZ" dirty="0" err="1" smtClean="0"/>
              <a:t>Aggregation</a:t>
            </a:r>
            <a:r>
              <a:rPr lang="cs-CZ" dirty="0" smtClean="0"/>
              <a:t> </a:t>
            </a:r>
            <a:r>
              <a:rPr lang="cs-CZ" dirty="0" err="1" smtClean="0"/>
              <a:t>Control</a:t>
            </a:r>
            <a:r>
              <a:rPr lang="cs-CZ" dirty="0" smtClean="0"/>
              <a:t> </a:t>
            </a:r>
            <a:r>
              <a:rPr lang="cs-CZ" dirty="0" err="1" smtClean="0"/>
              <a:t>Protocol</a:t>
            </a:r>
            <a:r>
              <a:rPr lang="cs-CZ" dirty="0" smtClean="0"/>
              <a:t> (LACP) je součástí specifikace IEEE (802.3ad), která umožňuje sdružovat několik fyzických portů do jediného logického kanálu. LACP umožňuje přepínači vyjednat automatický balíček zasláním LACP paketů partnerovi.</a:t>
            </a:r>
          </a:p>
          <a:p>
            <a:r>
              <a:rPr lang="cs-CZ" dirty="0" smtClean="0"/>
              <a:t>Zajišťuje, že při vytvoření </a:t>
            </a:r>
            <a:r>
              <a:rPr lang="cs-CZ" dirty="0" err="1" smtClean="0"/>
              <a:t>EtherChannel</a:t>
            </a:r>
            <a:r>
              <a:rPr lang="cs-CZ" dirty="0" smtClean="0"/>
              <a:t> mají všechny porty stejný typ </a:t>
            </a:r>
            <a:r>
              <a:rPr lang="cs-CZ" b="1" dirty="0" smtClean="0"/>
              <a:t>rychlosti konfigurace, nastavení duplexu a informace VLAN</a:t>
            </a:r>
            <a:r>
              <a:rPr lang="cs-CZ" dirty="0" smtClean="0"/>
              <a:t>. Jakákoli úprava portu po vytvoření kanálu změní také všechny ostatní porty kanálu.</a:t>
            </a:r>
          </a:p>
          <a:p>
            <a:r>
              <a:rPr lang="cs-CZ" dirty="0" smtClean="0"/>
              <a:t>Přepínač s nejnižší prioritou systému může rozhodovat o tom, které porty se aktivně účastní </a:t>
            </a:r>
            <a:r>
              <a:rPr lang="cs-CZ" dirty="0" err="1" smtClean="0"/>
              <a:t>EtherChannel</a:t>
            </a:r>
            <a:r>
              <a:rPr lang="cs-CZ" dirty="0" smtClean="0"/>
              <a:t>.</a:t>
            </a:r>
            <a:endParaRPr lang="cs-CZ" dirty="0"/>
          </a:p>
        </p:txBody>
      </p:sp>
    </p:spTree>
    <p:extLst>
      <p:ext uri="{BB962C8B-B14F-4D97-AF65-F5344CB8AC3E}">
        <p14:creationId xmlns:p14="http://schemas.microsoft.com/office/powerpoint/2010/main" val="41769143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LACP</a:t>
            </a:r>
          </a:p>
        </p:txBody>
      </p:sp>
      <p:sp>
        <p:nvSpPr>
          <p:cNvPr id="3" name="Content Placeholder 2"/>
          <p:cNvSpPr>
            <a:spLocks noGrp="1"/>
          </p:cNvSpPr>
          <p:nvPr>
            <p:ph idx="1"/>
          </p:nvPr>
        </p:nvSpPr>
        <p:spPr/>
        <p:txBody>
          <a:bodyPr/>
          <a:lstStyle/>
          <a:p>
            <a:r>
              <a:rPr lang="cs-CZ" dirty="0" smtClean="0"/>
              <a:t>Porty se stanou aktivními podle jejich priority portů.</a:t>
            </a:r>
          </a:p>
          <a:p>
            <a:r>
              <a:rPr lang="cs-CZ" dirty="0" smtClean="0"/>
              <a:t>Nižší číslo znamená vyšší prioritu.</a:t>
            </a:r>
          </a:p>
          <a:p>
            <a:r>
              <a:rPr lang="cs-CZ" dirty="0" err="1" smtClean="0"/>
              <a:t>EtherChannel</a:t>
            </a:r>
            <a:r>
              <a:rPr lang="cs-CZ" dirty="0" smtClean="0"/>
              <a:t> lze obvykle přiřadit až 16 linek, ale současně může být aktivní pouze 8.</a:t>
            </a:r>
          </a:p>
          <a:p>
            <a:r>
              <a:rPr lang="cs-CZ" dirty="0" smtClean="0"/>
              <a:t>Neaktivní odkazy jsou umístěny do pohotovostního stavu a jsou povoleny, pokud jeden z aktivních odkazů vypadne.</a:t>
            </a:r>
          </a:p>
          <a:p>
            <a:r>
              <a:rPr lang="cs-CZ" dirty="0" smtClean="0"/>
              <a:t>Maximální počet aktivních linek v </a:t>
            </a:r>
            <a:r>
              <a:rPr lang="cs-CZ" dirty="0" err="1" smtClean="0"/>
              <a:t>EtherChannel</a:t>
            </a:r>
            <a:r>
              <a:rPr lang="cs-CZ" dirty="0" smtClean="0"/>
              <a:t> se mezi přepínači liší.</a:t>
            </a:r>
            <a:endParaRPr lang="cs-CZ" dirty="0"/>
          </a:p>
        </p:txBody>
      </p:sp>
    </p:spTree>
    <p:extLst>
      <p:ext uri="{BB962C8B-B14F-4D97-AF65-F5344CB8AC3E}">
        <p14:creationId xmlns:p14="http://schemas.microsoft.com/office/powerpoint/2010/main" val="11013762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Typy </a:t>
            </a:r>
            <a:r>
              <a:rPr lang="en-US" dirty="0" smtClean="0"/>
              <a:t>LACP</a:t>
            </a:r>
            <a:r>
              <a:rPr lang="cs-CZ" dirty="0" smtClean="0"/>
              <a:t> Operací</a:t>
            </a:r>
            <a:endParaRPr lang="pt-PT" dirty="0"/>
          </a:p>
        </p:txBody>
      </p:sp>
      <p:sp>
        <p:nvSpPr>
          <p:cNvPr id="3" name="Content Placeholder 2"/>
          <p:cNvSpPr>
            <a:spLocks noGrp="1"/>
          </p:cNvSpPr>
          <p:nvPr>
            <p:ph idx="1"/>
          </p:nvPr>
        </p:nvSpPr>
        <p:spPr/>
        <p:txBody>
          <a:bodyPr>
            <a:normAutofit fontScale="85000" lnSpcReduction="10000"/>
          </a:bodyPr>
          <a:lstStyle/>
          <a:p>
            <a:r>
              <a:rPr lang="af-ZA" b="1" dirty="0" smtClean="0"/>
              <a:t>Active: </a:t>
            </a:r>
            <a:r>
              <a:rPr lang="af-ZA" dirty="0" smtClean="0"/>
              <a:t>Nastavení LACP</a:t>
            </a:r>
          </a:p>
          <a:p>
            <a:r>
              <a:rPr lang="af-ZA" b="1" dirty="0" smtClean="0"/>
              <a:t>Passive: </a:t>
            </a:r>
            <a:r>
              <a:rPr lang="af-ZA" dirty="0" smtClean="0"/>
              <a:t>Nastavení LACP pouze když je detekováno LACP  zařízení</a:t>
            </a:r>
          </a:p>
          <a:p>
            <a:endParaRPr lang="af-ZA" dirty="0" smtClean="0"/>
          </a:p>
          <a:p>
            <a:r>
              <a:rPr lang="af-ZA" dirty="0" smtClean="0"/>
              <a:t>Dodatečné parametry LACP:</a:t>
            </a:r>
          </a:p>
          <a:p>
            <a:r>
              <a:rPr lang="af-ZA" b="1" dirty="0" smtClean="0"/>
              <a:t>System priority</a:t>
            </a:r>
          </a:p>
          <a:p>
            <a:pPr lvl="1"/>
            <a:r>
              <a:rPr lang="af-ZA" dirty="0" smtClean="0"/>
              <a:t>Každý přepínač, na kterém běží LACP, musí mít prioritu systému. Prioritu systému lze zadat automaticky nebo prostřednictvím CLI. Přepínač používá MAC adresu a prioritu systému k vytvoření ID systému.</a:t>
            </a:r>
          </a:p>
          <a:p>
            <a:r>
              <a:rPr lang="af-ZA" b="1" dirty="0" smtClean="0"/>
              <a:t>Port priority</a:t>
            </a:r>
          </a:p>
          <a:p>
            <a:pPr lvl="1"/>
            <a:r>
              <a:rPr lang="af-ZA" dirty="0" smtClean="0"/>
              <a:t>Každý port přepínače musí mít prioritu portu. Prioritu portu lze zadat automaticky nebo prostřednictvím CLI. </a:t>
            </a:r>
          </a:p>
          <a:p>
            <a:r>
              <a:rPr lang="af-ZA" b="1" dirty="0" smtClean="0"/>
              <a:t>Administrative key</a:t>
            </a:r>
          </a:p>
          <a:p>
            <a:pPr lvl="1"/>
            <a:r>
              <a:rPr lang="af-ZA" dirty="0" smtClean="0"/>
              <a:t>Každý port přepínače musí mít administrativní hodnotu klíče, kterou lze zadat automaticky nebo prostřednictvím CLI. Administrativní klíč definuje schopnost portu agregovat se s jinými porty a je </a:t>
            </a:r>
            <a:r>
              <a:rPr lang="af-ZA" b="1" dirty="0" smtClean="0"/>
              <a:t>určen fyzickými vlastnostmi portu</a:t>
            </a:r>
            <a:r>
              <a:rPr lang="af-ZA" dirty="0" smtClean="0"/>
              <a:t>, jako je rychlost přenosu, duplexní schopnost a médium typu point-to-point</a:t>
            </a:r>
            <a:r>
              <a:rPr lang="af-ZA" b="1" dirty="0" smtClean="0"/>
              <a:t>  anebo tím, že jde o sdílené médium</a:t>
            </a:r>
            <a:r>
              <a:rPr lang="af-ZA" dirty="0" smtClean="0"/>
              <a:t>.</a:t>
            </a:r>
            <a:endParaRPr lang="af-ZA" dirty="0"/>
          </a:p>
        </p:txBody>
      </p:sp>
    </p:spTree>
    <p:extLst>
      <p:ext uri="{BB962C8B-B14F-4D97-AF65-F5344CB8AC3E}">
        <p14:creationId xmlns:p14="http://schemas.microsoft.com/office/powerpoint/2010/main" val="39604890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PAgP</a:t>
            </a:r>
            <a:endParaRPr lang="pt-PT" dirty="0"/>
          </a:p>
        </p:txBody>
      </p:sp>
      <p:sp>
        <p:nvSpPr>
          <p:cNvPr id="3" name="Content Placeholder 2"/>
          <p:cNvSpPr>
            <a:spLocks noGrp="1"/>
          </p:cNvSpPr>
          <p:nvPr>
            <p:ph idx="1"/>
          </p:nvPr>
        </p:nvSpPr>
        <p:spPr/>
        <p:txBody>
          <a:bodyPr>
            <a:normAutofit fontScale="85000" lnSpcReduction="10000"/>
          </a:bodyPr>
          <a:lstStyle/>
          <a:p>
            <a:r>
              <a:rPr lang="af-ZA" dirty="0" smtClean="0"/>
              <a:t>Port Aggregation Protocol (PAgP) poskytuje stejné výhody při vyjednávání jako LACP.</a:t>
            </a:r>
          </a:p>
          <a:p>
            <a:pPr>
              <a:spcBef>
                <a:spcPts val="600"/>
              </a:spcBef>
            </a:pPr>
            <a:r>
              <a:rPr lang="af-ZA" dirty="0" smtClean="0"/>
              <a:t>PAgP je patentovaný protokol Cisco a bude fungovat pouze na zařízeních Cisco.</a:t>
            </a:r>
          </a:p>
          <a:p>
            <a:pPr>
              <a:spcBef>
                <a:spcPts val="600"/>
              </a:spcBef>
            </a:pPr>
            <a:r>
              <a:rPr lang="af-ZA" dirty="0" smtClean="0"/>
              <a:t>Pakety PAgP jsou vyměňovány mezi přepínači přes porty podporující EtherChannel.</a:t>
            </a:r>
          </a:p>
          <a:p>
            <a:pPr>
              <a:spcBef>
                <a:spcPts val="600"/>
              </a:spcBef>
            </a:pPr>
            <a:r>
              <a:rPr lang="af-ZA" dirty="0" smtClean="0"/>
              <a:t>Sousedé jsou identifikováni a schopnosti jsou učeny a porovnávány s lokálními schopnostmi přepínáče.</a:t>
            </a:r>
          </a:p>
          <a:p>
            <a:pPr>
              <a:spcBef>
                <a:spcPts val="600"/>
              </a:spcBef>
            </a:pPr>
            <a:r>
              <a:rPr lang="af-ZA" dirty="0" smtClean="0"/>
              <a:t>Porty, které mají stejné schopnosti, jsou spojeny do EtherChannelu.</a:t>
            </a:r>
          </a:p>
          <a:p>
            <a:pPr>
              <a:spcBef>
                <a:spcPts val="600"/>
              </a:spcBef>
            </a:pPr>
            <a:r>
              <a:rPr lang="af-ZA" dirty="0" smtClean="0"/>
              <a:t>PAgP tvoří EtherChannel pouze na portech, které jsou konfigurovány pro identické VLAN nebo trunking.</a:t>
            </a:r>
          </a:p>
          <a:p>
            <a:pPr>
              <a:spcBef>
                <a:spcPts val="600"/>
              </a:spcBef>
            </a:pPr>
            <a:r>
              <a:rPr lang="af-ZA" dirty="0" smtClean="0"/>
              <a:t>PAgP automaticky změní parametry EtherChannel, pokud se změní jeden z portů ve svazku.</a:t>
            </a:r>
          </a:p>
          <a:p>
            <a:pPr>
              <a:spcBef>
                <a:spcPts val="600"/>
              </a:spcBef>
            </a:pPr>
            <a:r>
              <a:rPr lang="af-ZA" dirty="0" smtClean="0"/>
              <a:t>PAgP a LACP nejsou kompatibilní.</a:t>
            </a:r>
            <a:endParaRPr lang="af-ZA" dirty="0"/>
          </a:p>
        </p:txBody>
      </p:sp>
    </p:spTree>
    <p:extLst>
      <p:ext uri="{BB962C8B-B14F-4D97-AF65-F5344CB8AC3E}">
        <p14:creationId xmlns:p14="http://schemas.microsoft.com/office/powerpoint/2010/main" val="18256016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Typy operací </a:t>
            </a:r>
            <a:r>
              <a:rPr lang="en-US" dirty="0" err="1" smtClean="0"/>
              <a:t>PAgP</a:t>
            </a:r>
            <a:endParaRPr lang="pt-PT" dirty="0"/>
          </a:p>
        </p:txBody>
      </p:sp>
      <p:sp>
        <p:nvSpPr>
          <p:cNvPr id="3" name="Content Placeholder 2"/>
          <p:cNvSpPr>
            <a:spLocks noGrp="1"/>
          </p:cNvSpPr>
          <p:nvPr>
            <p:ph idx="1"/>
          </p:nvPr>
        </p:nvSpPr>
        <p:spPr/>
        <p:txBody>
          <a:bodyPr/>
          <a:lstStyle/>
          <a:p>
            <a:pPr marL="0" indent="0">
              <a:buNone/>
            </a:pPr>
            <a:r>
              <a:rPr lang="cs-CZ" dirty="0" smtClean="0"/>
              <a:t>Typy </a:t>
            </a:r>
            <a:r>
              <a:rPr lang="en-US" dirty="0" err="1" smtClean="0"/>
              <a:t>PAgP</a:t>
            </a:r>
            <a:r>
              <a:rPr lang="en-US" dirty="0" smtClean="0"/>
              <a:t> opera</a:t>
            </a:r>
            <a:r>
              <a:rPr lang="cs-CZ" dirty="0" err="1" smtClean="0"/>
              <a:t>cí</a:t>
            </a:r>
            <a:r>
              <a:rPr lang="en-US" dirty="0" smtClean="0"/>
              <a:t>:</a:t>
            </a:r>
            <a:endParaRPr lang="en-US" dirty="0"/>
          </a:p>
          <a:p>
            <a:r>
              <a:rPr lang="pt-PT" dirty="0"/>
              <a:t>■ </a:t>
            </a:r>
            <a:r>
              <a:rPr lang="pt-PT" b="1" dirty="0"/>
              <a:t>Desirable: </a:t>
            </a:r>
            <a:r>
              <a:rPr lang="cs-CZ" dirty="0" smtClean="0"/>
              <a:t>Nastavit</a:t>
            </a:r>
            <a:r>
              <a:rPr lang="pt-PT" dirty="0" smtClean="0"/>
              <a:t> </a:t>
            </a:r>
            <a:r>
              <a:rPr lang="pt-PT" dirty="0"/>
              <a:t>PAgP</a:t>
            </a:r>
          </a:p>
          <a:p>
            <a:r>
              <a:rPr lang="en-US" dirty="0"/>
              <a:t>■ </a:t>
            </a:r>
            <a:r>
              <a:rPr lang="en-US" b="1" dirty="0"/>
              <a:t>Auto: </a:t>
            </a:r>
            <a:r>
              <a:rPr lang="en-US" dirty="0"/>
              <a:t>Enable </a:t>
            </a:r>
            <a:r>
              <a:rPr lang="en-US" dirty="0" err="1"/>
              <a:t>PAgP</a:t>
            </a:r>
            <a:r>
              <a:rPr lang="en-US" dirty="0"/>
              <a:t> </a:t>
            </a:r>
            <a:r>
              <a:rPr lang="cs-CZ" dirty="0" smtClean="0"/>
              <a:t>pouze když je detekováno </a:t>
            </a:r>
            <a:r>
              <a:rPr lang="en-US" dirty="0" err="1" smtClean="0"/>
              <a:t>PAgP</a:t>
            </a:r>
            <a:r>
              <a:rPr lang="en-US" dirty="0" smtClean="0"/>
              <a:t> </a:t>
            </a:r>
            <a:r>
              <a:rPr lang="cs-CZ" dirty="0" smtClean="0"/>
              <a:t>zařízení</a:t>
            </a:r>
            <a:endParaRPr lang="en-US" dirty="0"/>
          </a:p>
        </p:txBody>
      </p:sp>
    </p:spTree>
    <p:extLst>
      <p:ext uri="{BB962C8B-B14F-4D97-AF65-F5344CB8AC3E}">
        <p14:creationId xmlns:p14="http://schemas.microsoft.com/office/powerpoint/2010/main" val="39774929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Statically Bundle Links</a:t>
            </a:r>
            <a:endParaRPr lang="pt-PT" dirty="0"/>
          </a:p>
        </p:txBody>
      </p:sp>
      <p:sp>
        <p:nvSpPr>
          <p:cNvPr id="3" name="Content Placeholder 2"/>
          <p:cNvSpPr>
            <a:spLocks noGrp="1"/>
          </p:cNvSpPr>
          <p:nvPr>
            <p:ph idx="1"/>
          </p:nvPr>
        </p:nvSpPr>
        <p:spPr/>
        <p:txBody>
          <a:bodyPr/>
          <a:lstStyle/>
          <a:p>
            <a:r>
              <a:rPr lang="cs-CZ" dirty="0" smtClean="0"/>
              <a:t>Dohadování na bázi LACP nebo </a:t>
            </a:r>
            <a:r>
              <a:rPr lang="cs-CZ" dirty="0" err="1" smtClean="0"/>
              <a:t>PAgP</a:t>
            </a:r>
            <a:r>
              <a:rPr lang="cs-CZ" dirty="0" smtClean="0"/>
              <a:t> zavádějí režii a zpoždění v inicializaci.</a:t>
            </a:r>
          </a:p>
          <a:p>
            <a:r>
              <a:rPr lang="cs-CZ" dirty="0" smtClean="0"/>
              <a:t>Alternativně lze staticky sdružovat odkazy do </a:t>
            </a:r>
            <a:r>
              <a:rPr lang="cs-CZ" dirty="0" err="1" smtClean="0"/>
              <a:t>EtherChannel</a:t>
            </a:r>
            <a:r>
              <a:rPr lang="cs-CZ" dirty="0" smtClean="0"/>
              <a:t>.</a:t>
            </a:r>
          </a:p>
          <a:p>
            <a:r>
              <a:rPr lang="cs-CZ" dirty="0" smtClean="0"/>
              <a:t>Tato metoda nezavádí žádné zpoždění, ale může způsobit problémy, pokud není správně nakonfigurována na obou koncích.</a:t>
            </a:r>
            <a:endParaRPr lang="cs-CZ" dirty="0"/>
          </a:p>
        </p:txBody>
      </p:sp>
    </p:spTree>
    <p:extLst>
      <p:ext uri="{BB962C8B-B14F-4D97-AF65-F5344CB8AC3E}">
        <p14:creationId xmlns:p14="http://schemas.microsoft.com/office/powerpoint/2010/main" val="42046407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Konfigurační průvodce </a:t>
            </a:r>
            <a:r>
              <a:rPr lang="pt-PT" dirty="0" smtClean="0"/>
              <a:t>Layer </a:t>
            </a:r>
            <a:r>
              <a:rPr lang="pt-PT" dirty="0"/>
              <a:t>2 </a:t>
            </a:r>
            <a:r>
              <a:rPr lang="pt-PT" dirty="0" smtClean="0"/>
              <a:t>EtherChannel</a:t>
            </a:r>
            <a:endParaRPr lang="pt-PT" dirty="0"/>
          </a:p>
        </p:txBody>
      </p:sp>
      <p:sp>
        <p:nvSpPr>
          <p:cNvPr id="3" name="Content Placeholder 2"/>
          <p:cNvSpPr>
            <a:spLocks noGrp="1"/>
          </p:cNvSpPr>
          <p:nvPr>
            <p:ph idx="1"/>
          </p:nvPr>
        </p:nvSpPr>
        <p:spPr/>
        <p:txBody>
          <a:bodyPr>
            <a:normAutofit/>
          </a:bodyPr>
          <a:lstStyle/>
          <a:p>
            <a:pPr marL="0" indent="0">
              <a:buNone/>
            </a:pPr>
            <a:r>
              <a:rPr lang="cs-CZ" dirty="0" smtClean="0"/>
              <a:t>Před implementací </a:t>
            </a:r>
            <a:r>
              <a:rPr lang="cs-CZ" dirty="0" err="1" smtClean="0"/>
              <a:t>EtherChannel</a:t>
            </a:r>
            <a:r>
              <a:rPr lang="cs-CZ" dirty="0" smtClean="0"/>
              <a:t> do sítě naplánujte následující kroky nezbytné k dosažení úspěchu:</a:t>
            </a:r>
          </a:p>
          <a:p>
            <a:pPr>
              <a:spcBef>
                <a:spcPts val="600"/>
              </a:spcBef>
            </a:pPr>
            <a:r>
              <a:rPr lang="cs-CZ" dirty="0" smtClean="0"/>
              <a:t>Prvním krokem je identifikace portů, které budete používat pro </a:t>
            </a:r>
            <a:r>
              <a:rPr lang="cs-CZ" dirty="0" err="1" smtClean="0"/>
              <a:t>EtherChannel</a:t>
            </a:r>
            <a:r>
              <a:rPr lang="cs-CZ" dirty="0" smtClean="0"/>
              <a:t> na obou přepínačích.</a:t>
            </a:r>
          </a:p>
          <a:p>
            <a:pPr>
              <a:spcBef>
                <a:spcPts val="600"/>
              </a:spcBef>
            </a:pPr>
            <a:r>
              <a:rPr lang="cs-CZ" dirty="0" smtClean="0"/>
              <a:t>Každé rozhraní by mělo mít identifikovaný příslušný protokol (</a:t>
            </a:r>
            <a:r>
              <a:rPr lang="cs-CZ" dirty="0" err="1" smtClean="0"/>
              <a:t>PAgP</a:t>
            </a:r>
            <a:r>
              <a:rPr lang="cs-CZ" dirty="0" smtClean="0"/>
              <a:t> nebo LACP), mělo by mít číslo skupiny kanálů pro přiřazení všech daných rozhraní ke skupině portů a mělo by být nakonfigurováno, zda by mělo dojít k vyjednávání.</a:t>
            </a:r>
          </a:p>
          <a:p>
            <a:pPr>
              <a:spcBef>
                <a:spcPts val="600"/>
              </a:spcBef>
            </a:pPr>
            <a:r>
              <a:rPr lang="cs-CZ" dirty="0" smtClean="0"/>
              <a:t>Po navázání spojení se ujistěte, že se vytvořily obě strany </a:t>
            </a:r>
            <a:r>
              <a:rPr lang="cs-CZ" dirty="0" err="1" smtClean="0"/>
              <a:t>EtherChannel</a:t>
            </a:r>
            <a:r>
              <a:rPr lang="cs-CZ" dirty="0" smtClean="0"/>
              <a:t> a poskytují agregovanou šířku pásma.</a:t>
            </a:r>
            <a:endParaRPr lang="cs-CZ" dirty="0"/>
          </a:p>
        </p:txBody>
      </p:sp>
    </p:spTree>
    <p:extLst>
      <p:ext uri="{BB962C8B-B14F-4D97-AF65-F5344CB8AC3E}">
        <p14:creationId xmlns:p14="http://schemas.microsoft.com/office/powerpoint/2010/main" val="36593364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Konfigurační průvodce </a:t>
            </a:r>
            <a:r>
              <a:rPr lang="pt-PT" dirty="0"/>
              <a:t>Layer 2 EtherChannel</a:t>
            </a:r>
          </a:p>
        </p:txBody>
      </p:sp>
      <p:sp>
        <p:nvSpPr>
          <p:cNvPr id="3" name="Content Placeholder 2"/>
          <p:cNvSpPr>
            <a:spLocks noGrp="1"/>
          </p:cNvSpPr>
          <p:nvPr>
            <p:ph idx="1"/>
          </p:nvPr>
        </p:nvSpPr>
        <p:spPr>
          <a:xfrm>
            <a:off x="279401" y="1183340"/>
            <a:ext cx="8520354" cy="5349435"/>
          </a:xfrm>
        </p:spPr>
        <p:txBody>
          <a:bodyPr>
            <a:normAutofit lnSpcReduction="10000"/>
          </a:bodyPr>
          <a:lstStyle/>
          <a:p>
            <a:pPr marL="0" indent="0">
              <a:buNone/>
            </a:pPr>
            <a:r>
              <a:rPr lang="cs-CZ" dirty="0" smtClean="0"/>
              <a:t>Při konfiguraci rozhraní </a:t>
            </a:r>
            <a:r>
              <a:rPr lang="en-US" dirty="0" err="1" smtClean="0"/>
              <a:t>EtherChannel</a:t>
            </a:r>
            <a:r>
              <a:rPr lang="cs-CZ" dirty="0"/>
              <a:t>u</a:t>
            </a:r>
            <a:r>
              <a:rPr lang="en-US" dirty="0" smtClean="0"/>
              <a:t>:</a:t>
            </a:r>
            <a:endParaRPr lang="en-US" dirty="0"/>
          </a:p>
          <a:p>
            <a:r>
              <a:rPr lang="cs-CZ" b="1" dirty="0" smtClean="0"/>
              <a:t>Podpora </a:t>
            </a:r>
            <a:r>
              <a:rPr lang="en-US" b="1" dirty="0" err="1" smtClean="0"/>
              <a:t>EtherChannel</a:t>
            </a:r>
            <a:r>
              <a:rPr lang="cs-CZ" b="1" dirty="0"/>
              <a:t>u</a:t>
            </a:r>
            <a:endParaRPr lang="en-US" b="1" dirty="0" smtClean="0"/>
          </a:p>
          <a:p>
            <a:pPr lvl="1"/>
            <a:r>
              <a:rPr lang="en-US" dirty="0" err="1"/>
              <a:t>Všechna</a:t>
            </a:r>
            <a:r>
              <a:rPr lang="en-US" dirty="0"/>
              <a:t> </a:t>
            </a:r>
            <a:r>
              <a:rPr lang="en-US" dirty="0" err="1"/>
              <a:t>rozhraní</a:t>
            </a:r>
            <a:r>
              <a:rPr lang="en-US" dirty="0"/>
              <a:t> Ethernet </a:t>
            </a:r>
            <a:r>
              <a:rPr lang="en-US" dirty="0" err="1"/>
              <a:t>na</a:t>
            </a:r>
            <a:r>
              <a:rPr lang="en-US" dirty="0"/>
              <a:t> </a:t>
            </a:r>
            <a:r>
              <a:rPr lang="en-US" dirty="0" err="1"/>
              <a:t>všech</a:t>
            </a:r>
            <a:r>
              <a:rPr lang="en-US" dirty="0"/>
              <a:t> </a:t>
            </a:r>
            <a:r>
              <a:rPr lang="en-US" dirty="0" err="1"/>
              <a:t>modulech</a:t>
            </a:r>
            <a:r>
              <a:rPr lang="en-US" dirty="0"/>
              <a:t> </a:t>
            </a:r>
            <a:r>
              <a:rPr lang="en-US" dirty="0" err="1"/>
              <a:t>podporují</a:t>
            </a:r>
            <a:r>
              <a:rPr lang="en-US" dirty="0"/>
              <a:t> </a:t>
            </a:r>
            <a:r>
              <a:rPr lang="en-US" dirty="0" err="1"/>
              <a:t>EtherChannel</a:t>
            </a:r>
            <a:r>
              <a:rPr lang="en-US" dirty="0"/>
              <a:t>, </a:t>
            </a:r>
            <a:r>
              <a:rPr lang="en-US" dirty="0" err="1"/>
              <a:t>aniž</a:t>
            </a:r>
            <a:r>
              <a:rPr lang="en-US" dirty="0"/>
              <a:t> by </a:t>
            </a:r>
            <a:r>
              <a:rPr lang="en-US" dirty="0" err="1"/>
              <a:t>bylo</a:t>
            </a:r>
            <a:r>
              <a:rPr lang="en-US" dirty="0"/>
              <a:t> </a:t>
            </a:r>
            <a:r>
              <a:rPr lang="en-US" dirty="0" err="1"/>
              <a:t>nutné</a:t>
            </a:r>
            <a:r>
              <a:rPr lang="en-US" dirty="0"/>
              <a:t>, aby </a:t>
            </a:r>
            <a:r>
              <a:rPr lang="en-US" dirty="0" err="1"/>
              <a:t>rozhraní</a:t>
            </a:r>
            <a:r>
              <a:rPr lang="en-US" dirty="0"/>
              <a:t> </a:t>
            </a:r>
            <a:r>
              <a:rPr lang="en-US" dirty="0" err="1"/>
              <a:t>byla</a:t>
            </a:r>
            <a:r>
              <a:rPr lang="en-US" dirty="0"/>
              <a:t> </a:t>
            </a:r>
            <a:r>
              <a:rPr lang="en-US" dirty="0" err="1"/>
              <a:t>fyzicky</a:t>
            </a:r>
            <a:r>
              <a:rPr lang="en-US" dirty="0"/>
              <a:t> </a:t>
            </a:r>
            <a:r>
              <a:rPr lang="en-US" dirty="0" err="1"/>
              <a:t>sousedící</a:t>
            </a:r>
            <a:r>
              <a:rPr lang="en-US" dirty="0"/>
              <a:t> </a:t>
            </a:r>
            <a:r>
              <a:rPr lang="en-US" dirty="0" err="1"/>
              <a:t>nebo</a:t>
            </a:r>
            <a:r>
              <a:rPr lang="en-US" dirty="0"/>
              <a:t> </a:t>
            </a:r>
            <a:r>
              <a:rPr lang="en-US" dirty="0" err="1"/>
              <a:t>na</a:t>
            </a:r>
            <a:r>
              <a:rPr lang="en-US" dirty="0"/>
              <a:t> </a:t>
            </a:r>
            <a:r>
              <a:rPr lang="en-US" dirty="0" err="1"/>
              <a:t>stejném</a:t>
            </a:r>
            <a:r>
              <a:rPr lang="en-US" dirty="0"/>
              <a:t> </a:t>
            </a:r>
            <a:r>
              <a:rPr lang="en-US" dirty="0" err="1"/>
              <a:t>modulu</a:t>
            </a:r>
            <a:r>
              <a:rPr lang="pt-PT" dirty="0" smtClean="0"/>
              <a:t>.</a:t>
            </a:r>
            <a:endParaRPr lang="pt-PT" dirty="0"/>
          </a:p>
          <a:p>
            <a:pPr>
              <a:spcBef>
                <a:spcPts val="1200"/>
              </a:spcBef>
            </a:pPr>
            <a:r>
              <a:rPr lang="cs-CZ" b="1" dirty="0" smtClean="0"/>
              <a:t>Rychlost a</a:t>
            </a:r>
            <a:r>
              <a:rPr lang="en-US" b="1" dirty="0" smtClean="0"/>
              <a:t> duplex</a:t>
            </a:r>
          </a:p>
          <a:p>
            <a:pPr lvl="1"/>
            <a:r>
              <a:rPr lang="en-US" dirty="0" err="1"/>
              <a:t>Nakonfigurujte</a:t>
            </a:r>
            <a:r>
              <a:rPr lang="en-US" dirty="0"/>
              <a:t> </a:t>
            </a:r>
            <a:r>
              <a:rPr lang="en-US" dirty="0" err="1"/>
              <a:t>všechna</a:t>
            </a:r>
            <a:r>
              <a:rPr lang="en-US" dirty="0"/>
              <a:t> </a:t>
            </a:r>
            <a:r>
              <a:rPr lang="en-US" dirty="0" err="1"/>
              <a:t>rozhraní</a:t>
            </a:r>
            <a:r>
              <a:rPr lang="en-US" dirty="0"/>
              <a:t> v </a:t>
            </a:r>
            <a:r>
              <a:rPr lang="en-US" dirty="0" err="1"/>
              <a:t>EtherChannel</a:t>
            </a:r>
            <a:r>
              <a:rPr lang="en-US" dirty="0"/>
              <a:t> </a:t>
            </a:r>
            <a:r>
              <a:rPr lang="en-US" dirty="0" err="1"/>
              <a:t>tak</a:t>
            </a:r>
            <a:r>
              <a:rPr lang="en-US" dirty="0"/>
              <a:t>, aby </a:t>
            </a:r>
            <a:r>
              <a:rPr lang="en-US" dirty="0" err="1"/>
              <a:t>fungovala</a:t>
            </a:r>
            <a:r>
              <a:rPr lang="en-US" dirty="0"/>
              <a:t> </a:t>
            </a:r>
            <a:r>
              <a:rPr lang="en-US" b="1" dirty="0" err="1">
                <a:solidFill>
                  <a:srgbClr val="FF0000"/>
                </a:solidFill>
              </a:rPr>
              <a:t>stejnou</a:t>
            </a:r>
            <a:r>
              <a:rPr lang="en-US" b="1" dirty="0">
                <a:solidFill>
                  <a:srgbClr val="FF0000"/>
                </a:solidFill>
              </a:rPr>
              <a:t> </a:t>
            </a:r>
            <a:r>
              <a:rPr lang="en-US" b="1" dirty="0" err="1">
                <a:solidFill>
                  <a:srgbClr val="FF0000"/>
                </a:solidFill>
              </a:rPr>
              <a:t>rychlostí</a:t>
            </a:r>
            <a:r>
              <a:rPr lang="en-US" b="1" dirty="0">
                <a:solidFill>
                  <a:srgbClr val="FF0000"/>
                </a:solidFill>
              </a:rPr>
              <a:t> a </a:t>
            </a:r>
            <a:r>
              <a:rPr lang="en-US" b="1" dirty="0" err="1">
                <a:solidFill>
                  <a:srgbClr val="FF0000"/>
                </a:solidFill>
              </a:rPr>
              <a:t>ve</a:t>
            </a:r>
            <a:r>
              <a:rPr lang="en-US" b="1" dirty="0">
                <a:solidFill>
                  <a:srgbClr val="FF0000"/>
                </a:solidFill>
              </a:rPr>
              <a:t> </a:t>
            </a:r>
            <a:r>
              <a:rPr lang="en-US" b="1" dirty="0" err="1">
                <a:solidFill>
                  <a:srgbClr val="FF0000"/>
                </a:solidFill>
              </a:rPr>
              <a:t>stejném</a:t>
            </a:r>
            <a:r>
              <a:rPr lang="en-US" b="1" dirty="0">
                <a:solidFill>
                  <a:srgbClr val="FF0000"/>
                </a:solidFill>
              </a:rPr>
              <a:t> </a:t>
            </a:r>
            <a:r>
              <a:rPr lang="en-US" b="1" dirty="0" err="1">
                <a:solidFill>
                  <a:srgbClr val="FF0000"/>
                </a:solidFill>
              </a:rPr>
              <a:t>duplexním</a:t>
            </a:r>
            <a:r>
              <a:rPr lang="en-US" b="1" dirty="0">
                <a:solidFill>
                  <a:srgbClr val="FF0000"/>
                </a:solidFill>
              </a:rPr>
              <a:t> </a:t>
            </a:r>
            <a:r>
              <a:rPr lang="en-US" b="1" dirty="0" err="1">
                <a:solidFill>
                  <a:srgbClr val="FF0000"/>
                </a:solidFill>
              </a:rPr>
              <a:t>režimu</a:t>
            </a:r>
            <a:r>
              <a:rPr lang="en-US" dirty="0" smtClean="0"/>
              <a:t>.</a:t>
            </a:r>
            <a:endParaRPr lang="cs-CZ" dirty="0" smtClean="0"/>
          </a:p>
          <a:p>
            <a:pPr>
              <a:spcBef>
                <a:spcPts val="1200"/>
              </a:spcBef>
            </a:pPr>
            <a:r>
              <a:rPr lang="cs-CZ" b="1" dirty="0" smtClean="0"/>
              <a:t>Soulad </a:t>
            </a:r>
            <a:r>
              <a:rPr lang="en-US" b="1" dirty="0" smtClean="0"/>
              <a:t>VLAN </a:t>
            </a:r>
            <a:r>
              <a:rPr lang="en-US" dirty="0" err="1" smtClean="0"/>
              <a:t>Všechna</a:t>
            </a:r>
            <a:r>
              <a:rPr lang="en-US" dirty="0" smtClean="0"/>
              <a:t> </a:t>
            </a:r>
            <a:r>
              <a:rPr lang="en-US" dirty="0" err="1"/>
              <a:t>rozhraní</a:t>
            </a:r>
            <a:r>
              <a:rPr lang="en-US" dirty="0"/>
              <a:t> v </a:t>
            </a:r>
            <a:r>
              <a:rPr lang="en-US" dirty="0" err="1"/>
              <a:t>balíčku</a:t>
            </a:r>
            <a:r>
              <a:rPr lang="en-US" dirty="0"/>
              <a:t> </a:t>
            </a:r>
            <a:r>
              <a:rPr lang="en-US" dirty="0" err="1"/>
              <a:t>EtherChannel</a:t>
            </a:r>
            <a:r>
              <a:rPr lang="en-US" dirty="0"/>
              <a:t> </a:t>
            </a:r>
            <a:r>
              <a:rPr lang="en-US" dirty="0" err="1"/>
              <a:t>musí</a:t>
            </a:r>
            <a:r>
              <a:rPr lang="en-US" dirty="0"/>
              <a:t> </a:t>
            </a:r>
            <a:r>
              <a:rPr lang="en-US" dirty="0" err="1"/>
              <a:t>být</a:t>
            </a:r>
            <a:r>
              <a:rPr lang="en-US" dirty="0"/>
              <a:t> </a:t>
            </a:r>
            <a:r>
              <a:rPr lang="en-US" dirty="0" err="1"/>
              <a:t>přiřazena</a:t>
            </a:r>
            <a:r>
              <a:rPr lang="en-US" dirty="0"/>
              <a:t> </a:t>
            </a:r>
            <a:r>
              <a:rPr lang="en-US" dirty="0" err="1"/>
              <a:t>ke</a:t>
            </a:r>
            <a:r>
              <a:rPr lang="en-US" dirty="0"/>
              <a:t> </a:t>
            </a:r>
            <a:r>
              <a:rPr lang="en-US" dirty="0" err="1"/>
              <a:t>stejné</a:t>
            </a:r>
            <a:r>
              <a:rPr lang="en-US" dirty="0"/>
              <a:t> VLAN </a:t>
            </a:r>
            <a:r>
              <a:rPr lang="en-US" dirty="0" err="1"/>
              <a:t>nebo</a:t>
            </a:r>
            <a:r>
              <a:rPr lang="en-US" dirty="0"/>
              <a:t> </a:t>
            </a:r>
            <a:r>
              <a:rPr lang="en-US" dirty="0" err="1"/>
              <a:t>musí</a:t>
            </a:r>
            <a:r>
              <a:rPr lang="en-US" dirty="0"/>
              <a:t> </a:t>
            </a:r>
            <a:r>
              <a:rPr lang="en-US" dirty="0" err="1"/>
              <a:t>být</a:t>
            </a:r>
            <a:r>
              <a:rPr lang="en-US" dirty="0"/>
              <a:t> </a:t>
            </a:r>
            <a:r>
              <a:rPr lang="en-US" dirty="0" err="1"/>
              <a:t>nakonfigurována</a:t>
            </a:r>
            <a:r>
              <a:rPr lang="en-US" dirty="0"/>
              <a:t> </a:t>
            </a:r>
            <a:r>
              <a:rPr lang="en-US" dirty="0" err="1"/>
              <a:t>jako</a:t>
            </a:r>
            <a:r>
              <a:rPr lang="en-US" dirty="0"/>
              <a:t> </a:t>
            </a:r>
            <a:r>
              <a:rPr lang="en-US" dirty="0" err="1"/>
              <a:t>kmen</a:t>
            </a:r>
            <a:r>
              <a:rPr lang="en-US" dirty="0" smtClean="0"/>
              <a:t>.</a:t>
            </a:r>
            <a:endParaRPr lang="cs-CZ" dirty="0" smtClean="0"/>
          </a:p>
          <a:p>
            <a:pPr>
              <a:spcBef>
                <a:spcPts val="1200"/>
              </a:spcBef>
            </a:pPr>
            <a:r>
              <a:rPr lang="cs-CZ" b="1" dirty="0" smtClean="0"/>
              <a:t>Rozsah </a:t>
            </a:r>
            <a:r>
              <a:rPr lang="en-US" b="1" dirty="0" smtClean="0"/>
              <a:t>VLAN</a:t>
            </a:r>
          </a:p>
          <a:p>
            <a:pPr lvl="1"/>
            <a:r>
              <a:rPr lang="en-US" dirty="0" err="1"/>
              <a:t>EtherChannel</a:t>
            </a:r>
            <a:r>
              <a:rPr lang="en-US" dirty="0"/>
              <a:t> </a:t>
            </a:r>
            <a:r>
              <a:rPr lang="en-US" dirty="0" err="1"/>
              <a:t>podporuje</a:t>
            </a:r>
            <a:r>
              <a:rPr lang="en-US" dirty="0"/>
              <a:t> </a:t>
            </a:r>
            <a:r>
              <a:rPr lang="en-US" dirty="0" err="1"/>
              <a:t>stejný</a:t>
            </a:r>
            <a:r>
              <a:rPr lang="en-US" dirty="0"/>
              <a:t> </a:t>
            </a:r>
            <a:r>
              <a:rPr lang="en-US" dirty="0" err="1"/>
              <a:t>povolený</a:t>
            </a:r>
            <a:r>
              <a:rPr lang="en-US" dirty="0"/>
              <a:t> </a:t>
            </a:r>
            <a:r>
              <a:rPr lang="en-US" dirty="0" err="1"/>
              <a:t>rozsah</a:t>
            </a:r>
            <a:r>
              <a:rPr lang="en-US" dirty="0"/>
              <a:t> VLAN </a:t>
            </a:r>
            <a:r>
              <a:rPr lang="en-US" dirty="0" err="1"/>
              <a:t>na</a:t>
            </a:r>
            <a:r>
              <a:rPr lang="en-US" dirty="0"/>
              <a:t> </a:t>
            </a:r>
            <a:r>
              <a:rPr lang="en-US" dirty="0" err="1"/>
              <a:t>všech</a:t>
            </a:r>
            <a:r>
              <a:rPr lang="en-US" dirty="0"/>
              <a:t> </a:t>
            </a:r>
            <a:r>
              <a:rPr lang="en-US" dirty="0" err="1"/>
              <a:t>rozhraních</a:t>
            </a:r>
            <a:r>
              <a:rPr lang="en-US" dirty="0"/>
              <a:t> v </a:t>
            </a:r>
            <a:r>
              <a:rPr lang="en-US" dirty="0" err="1"/>
              <a:t>kanálu</a:t>
            </a:r>
            <a:r>
              <a:rPr lang="en-US" dirty="0"/>
              <a:t> </a:t>
            </a:r>
            <a:r>
              <a:rPr lang="en-US" dirty="0" err="1"/>
              <a:t>EtherChannel</a:t>
            </a:r>
            <a:r>
              <a:rPr lang="en-US" dirty="0"/>
              <a:t> Layer 2.</a:t>
            </a:r>
            <a:endParaRPr lang="pt-PT" dirty="0"/>
          </a:p>
        </p:txBody>
      </p:sp>
    </p:spTree>
    <p:extLst>
      <p:ext uri="{BB962C8B-B14F-4D97-AF65-F5344CB8AC3E}">
        <p14:creationId xmlns:p14="http://schemas.microsoft.com/office/powerpoint/2010/main" val="13708156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Konfigurační průvodce </a:t>
            </a:r>
            <a:r>
              <a:rPr lang="pt-PT" dirty="0"/>
              <a:t>Layer 2 EtherChannel</a:t>
            </a:r>
          </a:p>
        </p:txBody>
      </p:sp>
      <p:sp>
        <p:nvSpPr>
          <p:cNvPr id="3" name="Content Placeholder 2"/>
          <p:cNvSpPr>
            <a:spLocks noGrp="1"/>
          </p:cNvSpPr>
          <p:nvPr>
            <p:ph idx="1"/>
          </p:nvPr>
        </p:nvSpPr>
        <p:spPr/>
        <p:txBody>
          <a:bodyPr>
            <a:normAutofit/>
          </a:bodyPr>
          <a:lstStyle/>
          <a:p>
            <a:r>
              <a:rPr lang="cs-CZ" b="1" dirty="0" smtClean="0"/>
              <a:t>Náklady na cestu STP</a:t>
            </a:r>
          </a:p>
          <a:p>
            <a:pPr lvl="1"/>
            <a:r>
              <a:rPr lang="cs-CZ" dirty="0" smtClean="0"/>
              <a:t>Rozhraní s různými náklady na cestu portem STP mohou tvořit </a:t>
            </a:r>
            <a:r>
              <a:rPr lang="cs-CZ" dirty="0" err="1" smtClean="0"/>
              <a:t>EtherChannel</a:t>
            </a:r>
            <a:r>
              <a:rPr lang="cs-CZ" dirty="0" smtClean="0"/>
              <a:t>, pokud jsou kompatibilně nakonfigurována.</a:t>
            </a:r>
          </a:p>
          <a:p>
            <a:pPr lvl="1"/>
            <a:r>
              <a:rPr lang="cs-CZ" dirty="0" smtClean="0"/>
              <a:t>Nastavení různých nákladů na cestu k portu STP samo o sobě nezpůsobuje nekompatibilitu rozhraní pro vytvoření </a:t>
            </a:r>
            <a:r>
              <a:rPr lang="cs-CZ" dirty="0" err="1" smtClean="0"/>
              <a:t>EtherChannel</a:t>
            </a:r>
            <a:r>
              <a:rPr lang="cs-CZ" dirty="0" smtClean="0"/>
              <a:t>.</a:t>
            </a:r>
          </a:p>
          <a:p>
            <a:pPr>
              <a:spcBef>
                <a:spcPts val="1200"/>
              </a:spcBef>
            </a:pPr>
            <a:r>
              <a:rPr lang="cs-CZ" b="1" dirty="0" smtClean="0"/>
              <a:t>Portový kanál versus konfigurace rozhraní</a:t>
            </a:r>
          </a:p>
          <a:p>
            <a:pPr lvl="1"/>
            <a:r>
              <a:rPr lang="cs-CZ" dirty="0" smtClean="0"/>
              <a:t>Po konfiguraci </a:t>
            </a:r>
            <a:r>
              <a:rPr lang="cs-CZ" dirty="0" err="1" smtClean="0"/>
              <a:t>EtherChannel</a:t>
            </a:r>
            <a:r>
              <a:rPr lang="cs-CZ" dirty="0" smtClean="0"/>
              <a:t> ovlivní </a:t>
            </a:r>
            <a:r>
              <a:rPr lang="cs-CZ" dirty="0" err="1" smtClean="0"/>
              <a:t>EtherChannel</a:t>
            </a:r>
            <a:r>
              <a:rPr lang="cs-CZ" dirty="0" smtClean="0"/>
              <a:t> jakákoli konfigurace, kterou aplikujete na rozhraní portu kanálu.</a:t>
            </a:r>
          </a:p>
          <a:p>
            <a:pPr lvl="1"/>
            <a:r>
              <a:rPr lang="cs-CZ" dirty="0" smtClean="0"/>
              <a:t>Jakákoli konfigurace, kterou použijete na fyzická rozhraní, ovlivní pouze konkrétní rozhraní, které jste nakonfigurovali.</a:t>
            </a:r>
            <a:endParaRPr lang="cs-CZ" dirty="0"/>
          </a:p>
        </p:txBody>
      </p:sp>
    </p:spTree>
    <p:extLst>
      <p:ext uri="{BB962C8B-B14F-4D97-AF65-F5344CB8AC3E}">
        <p14:creationId xmlns:p14="http://schemas.microsoft.com/office/powerpoint/2010/main" val="3361762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Charakteristika modelu </a:t>
            </a:r>
            <a:r>
              <a:rPr lang="en-US" dirty="0" smtClean="0"/>
              <a:t>End-to-End VLAN</a:t>
            </a:r>
            <a:r>
              <a:rPr lang="cs-CZ" dirty="0" smtClean="0"/>
              <a:t>y</a:t>
            </a:r>
            <a:endParaRPr lang="pt-PT" dirty="0"/>
          </a:p>
        </p:txBody>
      </p:sp>
      <p:sp>
        <p:nvSpPr>
          <p:cNvPr id="3" name="Content Placeholder 2"/>
          <p:cNvSpPr>
            <a:spLocks noGrp="1"/>
          </p:cNvSpPr>
          <p:nvPr>
            <p:ph idx="1"/>
          </p:nvPr>
        </p:nvSpPr>
        <p:spPr/>
        <p:txBody>
          <a:bodyPr>
            <a:normAutofit/>
          </a:bodyPr>
          <a:lstStyle/>
          <a:p>
            <a:r>
              <a:rPr lang="cs-CZ" dirty="0" smtClean="0"/>
              <a:t>Každá síť VLAN je geograficky rozptýlena po celé síti.</a:t>
            </a:r>
          </a:p>
          <a:p>
            <a:r>
              <a:rPr lang="cs-CZ" dirty="0" smtClean="0"/>
              <a:t>Uživatelé jsou seskupeni do každé VLAN bez ohledu na fyzické umístění.</a:t>
            </a:r>
          </a:p>
          <a:p>
            <a:r>
              <a:rPr lang="cs-CZ" dirty="0" smtClean="0"/>
              <a:t>Když se uživatel pohybuje po areálu, členství VLAN tohoto uživatele zůstává stejné, bez ohledu na fyzický přepínač, ke kterému se tento uživatel připojuje.</a:t>
            </a:r>
          </a:p>
          <a:p>
            <a:r>
              <a:rPr lang="cs-CZ" dirty="0" smtClean="0"/>
              <a:t>Uživatelé jsou obvykle spojeni s danou sítí VLAN z důvodů správy sítě. To je důvod, proč jsou udržovány ve stejné síti VLAN, tedy ve stejné skupině, když se pohybují kampusem.</a:t>
            </a:r>
          </a:p>
          <a:p>
            <a:r>
              <a:rPr lang="cs-CZ" dirty="0" smtClean="0"/>
              <a:t>Všechna zařízení v dané VLAN mají obvykle adresy ve stejné podsíti IP.</a:t>
            </a:r>
          </a:p>
          <a:p>
            <a:r>
              <a:rPr lang="cs-CZ" dirty="0" smtClean="0"/>
              <a:t>Přepínače běžně pracují v režimu VTP serveru/klienta.</a:t>
            </a:r>
            <a:endParaRPr lang="cs-CZ" dirty="0"/>
          </a:p>
        </p:txBody>
      </p:sp>
    </p:spTree>
    <p:extLst>
      <p:ext uri="{BB962C8B-B14F-4D97-AF65-F5344CB8AC3E}">
        <p14:creationId xmlns:p14="http://schemas.microsoft.com/office/powerpoint/2010/main" val="21195489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Volby </a:t>
            </a:r>
            <a:r>
              <a:rPr lang="pt-PT" dirty="0" smtClean="0"/>
              <a:t>EtherChannel Load-Balancing</a:t>
            </a:r>
            <a:r>
              <a:rPr lang="cs-CZ" dirty="0" smtClean="0"/>
              <a:t>u</a:t>
            </a:r>
            <a:endParaRPr lang="pt-PT" dirty="0"/>
          </a:p>
        </p:txBody>
      </p:sp>
      <p:pic>
        <p:nvPicPr>
          <p:cNvPr id="4" name="Picture 3"/>
          <p:cNvPicPr>
            <a:picLocks noChangeAspect="1"/>
          </p:cNvPicPr>
          <p:nvPr/>
        </p:nvPicPr>
        <p:blipFill>
          <a:blip r:embed="rId3"/>
          <a:stretch>
            <a:fillRect/>
          </a:stretch>
        </p:blipFill>
        <p:spPr>
          <a:xfrm>
            <a:off x="312778" y="1665962"/>
            <a:ext cx="8453599" cy="3983277"/>
          </a:xfrm>
          <a:prstGeom prst="rect">
            <a:avLst/>
          </a:prstGeom>
        </p:spPr>
      </p:pic>
    </p:spTree>
    <p:extLst>
      <p:ext uri="{BB962C8B-B14F-4D97-AF65-F5344CB8AC3E}">
        <p14:creationId xmlns:p14="http://schemas.microsoft.com/office/powerpoint/2010/main" val="5670931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Příklad konfigurace</a:t>
            </a:r>
            <a:r>
              <a:rPr lang="en-US" dirty="0" smtClean="0"/>
              <a:t> </a:t>
            </a:r>
            <a:r>
              <a:rPr lang="en-US" dirty="0" err="1" smtClean="0"/>
              <a:t>EtherChannel</a:t>
            </a:r>
            <a:r>
              <a:rPr lang="cs-CZ" dirty="0" smtClean="0"/>
              <a:t>u 1 ze 4</a:t>
            </a:r>
            <a:endParaRPr lang="pt-PT" dirty="0"/>
          </a:p>
        </p:txBody>
      </p:sp>
      <p:pic>
        <p:nvPicPr>
          <p:cNvPr id="5" name="Picture 4"/>
          <p:cNvPicPr>
            <a:picLocks noChangeAspect="1"/>
          </p:cNvPicPr>
          <p:nvPr/>
        </p:nvPicPr>
        <p:blipFill>
          <a:blip r:embed="rId2"/>
          <a:stretch>
            <a:fillRect/>
          </a:stretch>
        </p:blipFill>
        <p:spPr>
          <a:xfrm>
            <a:off x="852396" y="1402671"/>
            <a:ext cx="6297125" cy="3491803"/>
          </a:xfrm>
          <a:prstGeom prst="rect">
            <a:avLst/>
          </a:prstGeom>
        </p:spPr>
      </p:pic>
      <p:pic>
        <p:nvPicPr>
          <p:cNvPr id="6" name="Picture 5"/>
          <p:cNvPicPr>
            <a:picLocks noChangeAspect="1"/>
          </p:cNvPicPr>
          <p:nvPr/>
        </p:nvPicPr>
        <p:blipFill>
          <a:blip r:embed="rId3"/>
          <a:stretch>
            <a:fillRect/>
          </a:stretch>
        </p:blipFill>
        <p:spPr>
          <a:xfrm>
            <a:off x="2171781" y="4208745"/>
            <a:ext cx="6420562" cy="2034595"/>
          </a:xfrm>
          <a:prstGeom prst="rect">
            <a:avLst/>
          </a:prstGeom>
        </p:spPr>
      </p:pic>
    </p:spTree>
    <p:extLst>
      <p:ext uri="{BB962C8B-B14F-4D97-AF65-F5344CB8AC3E}">
        <p14:creationId xmlns:p14="http://schemas.microsoft.com/office/powerpoint/2010/main" val="16157122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Příklad konfigurace</a:t>
            </a:r>
            <a:r>
              <a:rPr lang="en-US" dirty="0"/>
              <a:t> </a:t>
            </a:r>
            <a:r>
              <a:rPr lang="en-US" dirty="0" err="1"/>
              <a:t>EtherChannel</a:t>
            </a:r>
            <a:r>
              <a:rPr lang="cs-CZ" dirty="0"/>
              <a:t>u</a:t>
            </a:r>
            <a:endParaRPr lang="pt-PT" dirty="0"/>
          </a:p>
        </p:txBody>
      </p:sp>
      <p:sp>
        <p:nvSpPr>
          <p:cNvPr id="3" name="Content Placeholder 2"/>
          <p:cNvSpPr>
            <a:spLocks noGrp="1"/>
          </p:cNvSpPr>
          <p:nvPr>
            <p:ph idx="1"/>
          </p:nvPr>
        </p:nvSpPr>
        <p:spPr>
          <a:xfrm>
            <a:off x="279401" y="1192767"/>
            <a:ext cx="8520354" cy="5131399"/>
          </a:xfrm>
        </p:spPr>
        <p:txBody>
          <a:bodyPr>
            <a:normAutofit/>
          </a:bodyPr>
          <a:lstStyle/>
          <a:p>
            <a:pPr marL="0" indent="0">
              <a:buNone/>
            </a:pPr>
            <a:r>
              <a:rPr lang="cs-CZ" b="1" dirty="0" smtClean="0"/>
              <a:t>Krok</a:t>
            </a:r>
            <a:r>
              <a:rPr lang="en-US" b="1" dirty="0" smtClean="0"/>
              <a:t> </a:t>
            </a:r>
            <a:r>
              <a:rPr lang="en-US" b="1" dirty="0"/>
              <a:t>1. </a:t>
            </a:r>
            <a:endParaRPr lang="en-US" b="1" dirty="0" smtClean="0"/>
          </a:p>
          <a:p>
            <a:r>
              <a:rPr lang="pt-PT" sz="2000" dirty="0" smtClean="0">
                <a:latin typeface="Consolas" panose="020B0609020204030204" pitchFamily="49" charset="0"/>
              </a:rPr>
              <a:t>Switch1</a:t>
            </a:r>
            <a:r>
              <a:rPr lang="pt-PT" sz="2000" dirty="0">
                <a:latin typeface="Consolas" panose="020B0609020204030204" pitchFamily="49" charset="0"/>
              </a:rPr>
              <a:t># </a:t>
            </a:r>
            <a:r>
              <a:rPr lang="pt-PT" sz="2000" b="1" dirty="0">
                <a:latin typeface="Consolas" panose="020B0609020204030204" pitchFamily="49" charset="0"/>
              </a:rPr>
              <a:t>configure terminal</a:t>
            </a:r>
          </a:p>
          <a:p>
            <a:r>
              <a:rPr lang="en-US" sz="2000" dirty="0">
                <a:latin typeface="Consolas" panose="020B0609020204030204" pitchFamily="49" charset="0"/>
              </a:rPr>
              <a:t>Switch1(</a:t>
            </a:r>
            <a:r>
              <a:rPr lang="en-US" sz="2000" dirty="0" err="1">
                <a:latin typeface="Consolas" panose="020B0609020204030204" pitchFamily="49" charset="0"/>
              </a:rPr>
              <a:t>config</a:t>
            </a:r>
            <a:r>
              <a:rPr lang="en-US" sz="2000" dirty="0">
                <a:latin typeface="Consolas" panose="020B0609020204030204" pitchFamily="49" charset="0"/>
              </a:rPr>
              <a:t>)# </a:t>
            </a:r>
            <a:r>
              <a:rPr lang="en-US" sz="2000" b="1" dirty="0">
                <a:latin typeface="Consolas" panose="020B0609020204030204" pitchFamily="49" charset="0"/>
              </a:rPr>
              <a:t>interface range Ethernet 1/1-2</a:t>
            </a:r>
          </a:p>
          <a:p>
            <a:r>
              <a:rPr lang="en-US" sz="2000" dirty="0">
                <a:latin typeface="Consolas" panose="020B0609020204030204" pitchFamily="49" charset="0"/>
              </a:rPr>
              <a:t>Switch1(</a:t>
            </a:r>
            <a:r>
              <a:rPr lang="en-US" sz="2000" dirty="0" err="1">
                <a:latin typeface="Consolas" panose="020B0609020204030204" pitchFamily="49" charset="0"/>
              </a:rPr>
              <a:t>config</a:t>
            </a:r>
            <a:r>
              <a:rPr lang="en-US" sz="2000" dirty="0">
                <a:latin typeface="Consolas" panose="020B0609020204030204" pitchFamily="49" charset="0"/>
              </a:rPr>
              <a:t>-if-range)# </a:t>
            </a:r>
            <a:r>
              <a:rPr lang="en-US" sz="2000" b="1" dirty="0">
                <a:solidFill>
                  <a:srgbClr val="FF0000"/>
                </a:solidFill>
                <a:latin typeface="Consolas" panose="020B0609020204030204" pitchFamily="49" charset="0"/>
              </a:rPr>
              <a:t>channel-group 1 </a:t>
            </a:r>
            <a:r>
              <a:rPr lang="en-US" sz="2000" b="1" dirty="0">
                <a:latin typeface="Consolas" panose="020B0609020204030204" pitchFamily="49" charset="0"/>
              </a:rPr>
              <a:t>mode active</a:t>
            </a:r>
          </a:p>
          <a:p>
            <a:pPr marL="0" indent="0">
              <a:buNone/>
            </a:pPr>
            <a:endParaRPr lang="cs-CZ" b="1" dirty="0" smtClean="0"/>
          </a:p>
          <a:p>
            <a:pPr marL="0" indent="0">
              <a:buNone/>
            </a:pPr>
            <a:r>
              <a:rPr lang="cs-CZ" b="1" dirty="0" smtClean="0"/>
              <a:t>Krok</a:t>
            </a:r>
            <a:r>
              <a:rPr lang="en-US" b="1" dirty="0" smtClean="0"/>
              <a:t> </a:t>
            </a:r>
            <a:r>
              <a:rPr lang="en-US" b="1" dirty="0"/>
              <a:t>2. </a:t>
            </a:r>
            <a:endParaRPr lang="en-US" b="1" dirty="0" smtClean="0"/>
          </a:p>
          <a:p>
            <a:r>
              <a:rPr lang="pt-PT" sz="2000" dirty="0" smtClean="0">
                <a:latin typeface="Consolas" panose="020B0609020204030204" pitchFamily="49" charset="0"/>
              </a:rPr>
              <a:t>Switch1(config</a:t>
            </a:r>
            <a:r>
              <a:rPr lang="pt-PT" sz="2000" dirty="0">
                <a:latin typeface="Consolas" panose="020B0609020204030204" pitchFamily="49" charset="0"/>
              </a:rPr>
              <a:t>)# </a:t>
            </a:r>
            <a:r>
              <a:rPr lang="pt-PT" sz="2000" b="1" dirty="0">
                <a:latin typeface="Consolas" panose="020B0609020204030204" pitchFamily="49" charset="0"/>
              </a:rPr>
              <a:t>interface </a:t>
            </a:r>
            <a:r>
              <a:rPr lang="pt-PT" sz="2000" b="1" dirty="0">
                <a:solidFill>
                  <a:srgbClr val="FF0000"/>
                </a:solidFill>
                <a:latin typeface="Consolas" panose="020B0609020204030204" pitchFamily="49" charset="0"/>
              </a:rPr>
              <a:t>port-channel 1</a:t>
            </a:r>
          </a:p>
          <a:p>
            <a:r>
              <a:rPr lang="en-US" sz="2000" dirty="0">
                <a:latin typeface="Consolas" panose="020B0609020204030204" pitchFamily="49" charset="0"/>
              </a:rPr>
              <a:t>Switch1(</a:t>
            </a:r>
            <a:r>
              <a:rPr lang="en-US" sz="2000" dirty="0" err="1">
                <a:latin typeface="Consolas" panose="020B0609020204030204" pitchFamily="49" charset="0"/>
              </a:rPr>
              <a:t>config</a:t>
            </a:r>
            <a:r>
              <a:rPr lang="en-US" sz="2000" dirty="0">
                <a:latin typeface="Consolas" panose="020B0609020204030204" pitchFamily="49" charset="0"/>
              </a:rPr>
              <a:t>-if)# </a:t>
            </a:r>
            <a:r>
              <a:rPr lang="en-US" sz="2000" b="1" dirty="0" err="1">
                <a:latin typeface="Consolas" panose="020B0609020204030204" pitchFamily="49" charset="0"/>
              </a:rPr>
              <a:t>switchport</a:t>
            </a:r>
            <a:r>
              <a:rPr lang="en-US" sz="2000" b="1" dirty="0">
                <a:latin typeface="Consolas" panose="020B0609020204030204" pitchFamily="49" charset="0"/>
              </a:rPr>
              <a:t> trunk encapsulation dot1q</a:t>
            </a:r>
          </a:p>
          <a:p>
            <a:r>
              <a:rPr lang="pt-PT" sz="2000" dirty="0">
                <a:latin typeface="Consolas" panose="020B0609020204030204" pitchFamily="49" charset="0"/>
              </a:rPr>
              <a:t>Switch1(</a:t>
            </a:r>
            <a:r>
              <a:rPr lang="pt-PT" sz="2000" dirty="0" err="1">
                <a:latin typeface="Consolas" panose="020B0609020204030204" pitchFamily="49" charset="0"/>
              </a:rPr>
              <a:t>config-if</a:t>
            </a:r>
            <a:r>
              <a:rPr lang="pt-PT" sz="2000" dirty="0">
                <a:latin typeface="Consolas" panose="020B0609020204030204" pitchFamily="49" charset="0"/>
              </a:rPr>
              <a:t>)# </a:t>
            </a:r>
            <a:r>
              <a:rPr lang="pt-PT" sz="2000" b="1" dirty="0" err="1">
                <a:latin typeface="Consolas" panose="020B0609020204030204" pitchFamily="49" charset="0"/>
              </a:rPr>
              <a:t>switchport</a:t>
            </a:r>
            <a:r>
              <a:rPr lang="pt-PT" sz="2000" b="1" dirty="0">
                <a:latin typeface="Consolas" panose="020B0609020204030204" pitchFamily="49" charset="0"/>
              </a:rPr>
              <a:t> </a:t>
            </a:r>
            <a:r>
              <a:rPr lang="pt-PT" sz="2000" b="1" dirty="0" err="1">
                <a:latin typeface="Consolas" panose="020B0609020204030204" pitchFamily="49" charset="0"/>
              </a:rPr>
              <a:t>mode</a:t>
            </a:r>
            <a:r>
              <a:rPr lang="pt-PT" sz="2000" b="1" dirty="0">
                <a:latin typeface="Consolas" panose="020B0609020204030204" pitchFamily="49" charset="0"/>
              </a:rPr>
              <a:t> </a:t>
            </a:r>
            <a:r>
              <a:rPr lang="pt-PT" sz="2000" b="1" dirty="0" err="1">
                <a:latin typeface="Consolas" panose="020B0609020204030204" pitchFamily="49" charset="0"/>
              </a:rPr>
              <a:t>trunk</a:t>
            </a:r>
            <a:endParaRPr lang="pt-PT" sz="1800" dirty="0">
              <a:latin typeface="Consolas" panose="020B0609020204030204" pitchFamily="49" charset="0"/>
            </a:endParaRPr>
          </a:p>
        </p:txBody>
      </p:sp>
    </p:spTree>
    <p:extLst>
      <p:ext uri="{BB962C8B-B14F-4D97-AF65-F5344CB8AC3E}">
        <p14:creationId xmlns:p14="http://schemas.microsoft.com/office/powerpoint/2010/main" val="8743761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Příklad konfigurace</a:t>
            </a:r>
            <a:r>
              <a:rPr lang="en-US" dirty="0"/>
              <a:t> </a:t>
            </a:r>
            <a:r>
              <a:rPr lang="en-US" dirty="0" err="1"/>
              <a:t>EtherChannel</a:t>
            </a:r>
            <a:r>
              <a:rPr lang="cs-CZ" dirty="0" smtClean="0"/>
              <a:t>u 3</a:t>
            </a:r>
            <a:endParaRPr lang="pt-PT" dirty="0"/>
          </a:p>
        </p:txBody>
      </p:sp>
      <p:sp>
        <p:nvSpPr>
          <p:cNvPr id="3" name="Content Placeholder 2"/>
          <p:cNvSpPr>
            <a:spLocks noGrp="1"/>
          </p:cNvSpPr>
          <p:nvPr>
            <p:ph idx="1"/>
          </p:nvPr>
        </p:nvSpPr>
        <p:spPr/>
        <p:txBody>
          <a:bodyPr/>
          <a:lstStyle/>
          <a:p>
            <a:pPr marL="0" indent="0">
              <a:buNone/>
            </a:pPr>
            <a:r>
              <a:rPr lang="cs-CZ" b="1" dirty="0"/>
              <a:t>Krok</a:t>
            </a:r>
            <a:r>
              <a:rPr lang="en-US" b="1" dirty="0" smtClean="0"/>
              <a:t> </a:t>
            </a:r>
            <a:r>
              <a:rPr lang="en-US" b="1" dirty="0"/>
              <a:t>3. </a:t>
            </a:r>
            <a:endParaRPr lang="en-US" b="1" dirty="0" smtClean="0"/>
          </a:p>
          <a:p>
            <a:pPr marL="0" indent="0">
              <a:buNone/>
            </a:pPr>
            <a:r>
              <a:rPr lang="en-US" dirty="0" smtClean="0"/>
              <a:t>Switch 1</a:t>
            </a:r>
            <a:r>
              <a:rPr lang="cs-CZ" dirty="0"/>
              <a:t>:</a:t>
            </a:r>
            <a:r>
              <a:rPr lang="en-US" sz="2000" b="1" dirty="0" smtClean="0">
                <a:latin typeface="Consolas" panose="020B0609020204030204" pitchFamily="49" charset="0"/>
              </a:rPr>
              <a:t>show </a:t>
            </a:r>
            <a:r>
              <a:rPr lang="en-US" sz="2000" b="1" dirty="0" err="1">
                <a:latin typeface="Consolas" panose="020B0609020204030204" pitchFamily="49" charset="0"/>
              </a:rPr>
              <a:t>etherchannel</a:t>
            </a:r>
            <a:r>
              <a:rPr lang="en-US" sz="2000" b="1" dirty="0">
                <a:latin typeface="Consolas" panose="020B0609020204030204" pitchFamily="49" charset="0"/>
              </a:rPr>
              <a:t> </a:t>
            </a:r>
            <a:r>
              <a:rPr lang="en-US" sz="2000" b="1" dirty="0" smtClean="0">
                <a:latin typeface="Consolas" panose="020B0609020204030204" pitchFamily="49" charset="0"/>
              </a:rPr>
              <a:t>summary</a:t>
            </a:r>
            <a:endParaRPr lang="pt-PT" dirty="0"/>
          </a:p>
        </p:txBody>
      </p:sp>
      <p:pic>
        <p:nvPicPr>
          <p:cNvPr id="4" name="Picture 3"/>
          <p:cNvPicPr>
            <a:picLocks noChangeAspect="1"/>
          </p:cNvPicPr>
          <p:nvPr/>
        </p:nvPicPr>
        <p:blipFill>
          <a:blip r:embed="rId2"/>
          <a:stretch>
            <a:fillRect/>
          </a:stretch>
        </p:blipFill>
        <p:spPr>
          <a:xfrm>
            <a:off x="1179242" y="2137995"/>
            <a:ext cx="6285559" cy="4649304"/>
          </a:xfrm>
          <a:prstGeom prst="rect">
            <a:avLst/>
          </a:prstGeom>
          <a:ln>
            <a:solidFill>
              <a:schemeClr val="tx1"/>
            </a:solidFill>
          </a:ln>
        </p:spPr>
      </p:pic>
    </p:spTree>
    <p:extLst>
      <p:ext uri="{BB962C8B-B14F-4D97-AF65-F5344CB8AC3E}">
        <p14:creationId xmlns:p14="http://schemas.microsoft.com/office/powerpoint/2010/main" val="7915682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Příklad konfigurace</a:t>
            </a:r>
            <a:r>
              <a:rPr lang="en-US" dirty="0"/>
              <a:t> </a:t>
            </a:r>
            <a:r>
              <a:rPr lang="en-US" dirty="0" err="1"/>
              <a:t>EtherChannel</a:t>
            </a:r>
            <a:r>
              <a:rPr lang="cs-CZ" dirty="0" smtClean="0"/>
              <a:t>u 4</a:t>
            </a:r>
            <a:endParaRPr lang="pt-PT" dirty="0"/>
          </a:p>
        </p:txBody>
      </p:sp>
      <p:sp>
        <p:nvSpPr>
          <p:cNvPr id="3" name="Content Placeholder 2"/>
          <p:cNvSpPr>
            <a:spLocks noGrp="1"/>
          </p:cNvSpPr>
          <p:nvPr>
            <p:ph idx="1"/>
          </p:nvPr>
        </p:nvSpPr>
        <p:spPr/>
        <p:txBody>
          <a:bodyPr/>
          <a:lstStyle/>
          <a:p>
            <a:pPr marL="0" indent="0">
              <a:buNone/>
            </a:pPr>
            <a:r>
              <a:rPr lang="cs-CZ" b="1" dirty="0"/>
              <a:t>Krok</a:t>
            </a:r>
            <a:r>
              <a:rPr lang="en-US" b="1" dirty="0" smtClean="0"/>
              <a:t> 4. </a:t>
            </a:r>
          </a:p>
          <a:p>
            <a:r>
              <a:rPr lang="en-US" b="1" dirty="0" smtClean="0"/>
              <a:t>show </a:t>
            </a:r>
            <a:r>
              <a:rPr lang="en-US" b="1" dirty="0" err="1" smtClean="0"/>
              <a:t>etherchannel</a:t>
            </a:r>
            <a:r>
              <a:rPr lang="en-US" b="1" dirty="0" smtClean="0"/>
              <a:t> load-balance</a:t>
            </a:r>
            <a:endParaRPr lang="pt-PT" dirty="0"/>
          </a:p>
        </p:txBody>
      </p:sp>
      <p:pic>
        <p:nvPicPr>
          <p:cNvPr id="4" name="Picture 3"/>
          <p:cNvPicPr>
            <a:picLocks noChangeAspect="1"/>
          </p:cNvPicPr>
          <p:nvPr/>
        </p:nvPicPr>
        <p:blipFill>
          <a:blip r:embed="rId2"/>
          <a:stretch>
            <a:fillRect/>
          </a:stretch>
        </p:blipFill>
        <p:spPr>
          <a:xfrm>
            <a:off x="0" y="2262434"/>
            <a:ext cx="9129886" cy="3035431"/>
          </a:xfrm>
          <a:prstGeom prst="rect">
            <a:avLst/>
          </a:prstGeom>
          <a:ln>
            <a:solidFill>
              <a:schemeClr val="tx1"/>
            </a:solidFill>
          </a:ln>
        </p:spPr>
      </p:pic>
    </p:spTree>
    <p:extLst>
      <p:ext uri="{BB962C8B-B14F-4D97-AF65-F5344CB8AC3E}">
        <p14:creationId xmlns:p14="http://schemas.microsoft.com/office/powerpoint/2010/main" val="2242983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Souhrn kapitoly</a:t>
            </a:r>
            <a:r>
              <a:rPr lang="en-US" dirty="0" smtClean="0"/>
              <a:t> 3</a:t>
            </a:r>
            <a:endParaRPr lang="en-US" dirty="0"/>
          </a:p>
        </p:txBody>
      </p:sp>
      <p:sp>
        <p:nvSpPr>
          <p:cNvPr id="3" name="Content Placeholder 2"/>
          <p:cNvSpPr>
            <a:spLocks noGrp="1"/>
          </p:cNvSpPr>
          <p:nvPr>
            <p:ph idx="1"/>
          </p:nvPr>
        </p:nvSpPr>
        <p:spPr/>
        <p:txBody>
          <a:bodyPr>
            <a:normAutofit/>
          </a:bodyPr>
          <a:lstStyle/>
          <a:p>
            <a:r>
              <a:rPr lang="cs-CZ" dirty="0" smtClean="0"/>
              <a:t>Implementace </a:t>
            </a:r>
            <a:r>
              <a:rPr lang="cs-CZ" dirty="0"/>
              <a:t>sítí VLAN a </a:t>
            </a:r>
            <a:r>
              <a:rPr lang="cs-CZ" dirty="0" err="1" smtClean="0"/>
              <a:t>trunků</a:t>
            </a:r>
            <a:r>
              <a:rPr lang="cs-CZ" dirty="0" smtClean="0"/>
              <a:t> </a:t>
            </a:r>
            <a:r>
              <a:rPr lang="cs-CZ" dirty="0"/>
              <a:t>v přepínané architektuře kampusu</a:t>
            </a:r>
            <a:br>
              <a:rPr lang="cs-CZ" dirty="0"/>
            </a:br>
            <a:r>
              <a:rPr lang="cs-CZ" dirty="0"/>
              <a:t>Pochopení pojmu VTP a jeho omezení a konfigurace</a:t>
            </a:r>
            <a:br>
              <a:rPr lang="cs-CZ" dirty="0"/>
            </a:br>
            <a:r>
              <a:rPr lang="cs-CZ" dirty="0"/>
              <a:t>Implementace a konfigurace </a:t>
            </a:r>
            <a:r>
              <a:rPr lang="cs-CZ" dirty="0" err="1"/>
              <a:t>EtherChannel</a:t>
            </a:r>
            <a:endParaRPr lang="cs-CZ" dirty="0"/>
          </a:p>
          <a:p>
            <a:endParaRPr lang="en-US" b="1" dirty="0"/>
          </a:p>
          <a:p>
            <a:endParaRPr lang="en-US" b="1" dirty="0"/>
          </a:p>
        </p:txBody>
      </p:sp>
    </p:spTree>
    <p:extLst>
      <p:ext uri="{BB962C8B-B14F-4D97-AF65-F5344CB8AC3E}">
        <p14:creationId xmlns:p14="http://schemas.microsoft.com/office/powerpoint/2010/main" val="7940161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b="1" smtClean="0"/>
              <a:t>CCNPv7.1 </a:t>
            </a:r>
            <a:r>
              <a:rPr lang="en-US" b="1" dirty="0" smtClean="0"/>
              <a:t>SWITCH Lab3.1 VLAN TRUNK VTP</a:t>
            </a:r>
          </a:p>
          <a:p>
            <a:r>
              <a:rPr lang="en-US" b="1" dirty="0" smtClean="0"/>
              <a:t>CCNPv7.1 SWITCH Lab3.2 ETHERCHANNEL</a:t>
            </a:r>
            <a:endParaRPr lang="en-US" b="1" dirty="0"/>
          </a:p>
        </p:txBody>
      </p:sp>
      <p:sp>
        <p:nvSpPr>
          <p:cNvPr id="5" name="Title 4"/>
          <p:cNvSpPr>
            <a:spLocks noGrp="1"/>
          </p:cNvSpPr>
          <p:nvPr>
            <p:ph type="title"/>
          </p:nvPr>
        </p:nvSpPr>
        <p:spPr/>
        <p:txBody>
          <a:bodyPr/>
          <a:lstStyle/>
          <a:p>
            <a:r>
              <a:rPr lang="en-US" smtClean="0"/>
              <a:t>Chapter 3 </a:t>
            </a:r>
            <a:r>
              <a:rPr lang="en-US" dirty="0" smtClean="0"/>
              <a:t>Labs</a:t>
            </a:r>
            <a:endParaRPr lang="en-US" dirty="0"/>
          </a:p>
        </p:txBody>
      </p:sp>
    </p:spTree>
    <p:extLst>
      <p:ext uri="{BB962C8B-B14F-4D97-AF65-F5344CB8AC3E}">
        <p14:creationId xmlns:p14="http://schemas.microsoft.com/office/powerpoint/2010/main" val="14083181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Acknowledgment </a:t>
            </a:r>
            <a:endParaRPr lang="zh-CN" altLang="en-US" dirty="0"/>
          </a:p>
        </p:txBody>
      </p:sp>
      <p:sp>
        <p:nvSpPr>
          <p:cNvPr id="3" name="Content Placeholder 2"/>
          <p:cNvSpPr>
            <a:spLocks noGrp="1"/>
          </p:cNvSpPr>
          <p:nvPr>
            <p:ph sz="quarter" idx="10"/>
          </p:nvPr>
        </p:nvSpPr>
        <p:spPr/>
        <p:txBody>
          <a:bodyPr>
            <a:normAutofit/>
          </a:bodyPr>
          <a:lstStyle/>
          <a:p>
            <a:pPr marL="285750" indent="-285750">
              <a:buFont typeface="Arial" panose="020B0604020202020204" pitchFamily="34" charset="0"/>
              <a:buChar char="•"/>
            </a:pPr>
            <a:r>
              <a:rPr lang="en-US" altLang="zh-CN" sz="1800" i="1" dirty="0" smtClean="0">
                <a:latin typeface="Arial" panose="020B0604020202020204" pitchFamily="34" charset="0"/>
              </a:rPr>
              <a:t>Some of the images and texts are from Implementing </a:t>
            </a:r>
            <a:r>
              <a:rPr lang="en-US" altLang="zh-CN" sz="1800" i="1" dirty="0">
                <a:latin typeface="Arial" panose="020B0604020202020204" pitchFamily="34" charset="0"/>
              </a:rPr>
              <a:t>Cisco IP Switched Networks (SWITCH) Foundation Learning Guide: (CCNP SWITCH 300-115)</a:t>
            </a:r>
            <a:r>
              <a:rPr lang="en-US" altLang="zh-CN" sz="1800" dirty="0">
                <a:latin typeface="Arial" panose="020B0604020202020204" pitchFamily="34" charset="0"/>
              </a:rPr>
              <a:t> by Richard Froom and </a:t>
            </a:r>
            <a:r>
              <a:rPr lang="en-US" altLang="zh-CN" sz="1800" dirty="0" err="1">
                <a:latin typeface="Arial" panose="020B0604020202020204" pitchFamily="34" charset="0"/>
              </a:rPr>
              <a:t>Erum</a:t>
            </a:r>
            <a:r>
              <a:rPr lang="en-US" altLang="zh-CN" sz="1800" dirty="0">
                <a:latin typeface="Arial" panose="020B0604020202020204" pitchFamily="34" charset="0"/>
              </a:rPr>
              <a:t> </a:t>
            </a:r>
            <a:r>
              <a:rPr lang="en-US" altLang="zh-CN" sz="1800" dirty="0" err="1">
                <a:latin typeface="Arial" panose="020B0604020202020204" pitchFamily="34" charset="0"/>
              </a:rPr>
              <a:t>Frahim</a:t>
            </a:r>
            <a:r>
              <a:rPr lang="en-US" altLang="zh-CN" sz="1800" dirty="0">
                <a:latin typeface="Arial" panose="020B0604020202020204" pitchFamily="34" charset="0"/>
              </a:rPr>
              <a:t> (1587206641) </a:t>
            </a:r>
            <a:endParaRPr lang="en-US" altLang="zh-CN" sz="1800" dirty="0" smtClean="0">
              <a:latin typeface="Arial" panose="020B0604020202020204" pitchFamily="34" charset="0"/>
            </a:endParaRPr>
          </a:p>
          <a:p>
            <a:pPr marL="285750" indent="-285750">
              <a:buFont typeface="Arial" panose="020B0604020202020204" pitchFamily="34" charset="0"/>
              <a:buChar char="•"/>
            </a:pPr>
            <a:r>
              <a:rPr lang="en-US" altLang="zh-CN" sz="1800" dirty="0" smtClean="0"/>
              <a:t>Copyright </a:t>
            </a:r>
            <a:r>
              <a:rPr lang="en-US" altLang="zh-CN" sz="1800" dirty="0"/>
              <a:t>© 2015 </a:t>
            </a:r>
            <a:r>
              <a:rPr lang="en-US" altLang="zh-CN" sz="1800" dirty="0" smtClean="0"/>
              <a:t>– 2016 Cisco </a:t>
            </a:r>
            <a:r>
              <a:rPr lang="en-US" altLang="zh-CN" sz="1800" dirty="0"/>
              <a:t>Systems, Inc.</a:t>
            </a:r>
            <a:endParaRPr lang="en-US" altLang="en-US" sz="1800" dirty="0"/>
          </a:p>
          <a:p>
            <a:pPr marL="285750" indent="-285750">
              <a:buFont typeface="Arial" panose="020B0604020202020204" pitchFamily="34" charset="0"/>
              <a:buChar char="•"/>
            </a:pPr>
            <a:r>
              <a:rPr lang="en-US" altLang="en-US" sz="1800" dirty="0"/>
              <a:t>Special Thanks </a:t>
            </a:r>
            <a:r>
              <a:rPr lang="en-US" altLang="en-US" sz="1800" dirty="0" smtClean="0"/>
              <a:t>to </a:t>
            </a:r>
            <a:r>
              <a:rPr lang="en-US" altLang="en-US" sz="1800" i="1" dirty="0" smtClean="0"/>
              <a:t>Bruno </a:t>
            </a:r>
            <a:r>
              <a:rPr lang="en-US" altLang="en-US" sz="1800" i="1" dirty="0"/>
              <a:t>Silva</a:t>
            </a:r>
            <a:endParaRPr lang="en-US" altLang="en-US" sz="1400" i="1" dirty="0"/>
          </a:p>
        </p:txBody>
      </p:sp>
    </p:spTree>
    <p:extLst>
      <p:ext uri="{BB962C8B-B14F-4D97-AF65-F5344CB8AC3E}">
        <p14:creationId xmlns:p14="http://schemas.microsoft.com/office/powerpoint/2010/main" val="1131997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Local </a:t>
            </a:r>
            <a:r>
              <a:rPr lang="pt-PT" dirty="0" err="1"/>
              <a:t>VLANs</a:t>
            </a:r>
            <a:endParaRPr lang="pt-PT" dirty="0"/>
          </a:p>
        </p:txBody>
      </p:sp>
      <p:sp>
        <p:nvSpPr>
          <p:cNvPr id="3" name="Content Placeholder 2"/>
          <p:cNvSpPr>
            <a:spLocks noGrp="1"/>
          </p:cNvSpPr>
          <p:nvPr>
            <p:ph idx="1"/>
          </p:nvPr>
        </p:nvSpPr>
        <p:spPr/>
        <p:txBody>
          <a:bodyPr/>
          <a:lstStyle/>
          <a:p>
            <a:r>
              <a:rPr lang="pt-PT" dirty="0"/>
              <a:t>V lokálním modelu VLAN jsou všichni uživatelé sady geograficky běžných přepínačů seskupeni do jediné VLAN, bez ohledu na organizační funkci těchto uživatelů.</a:t>
            </a:r>
          </a:p>
        </p:txBody>
      </p:sp>
      <p:pic>
        <p:nvPicPr>
          <p:cNvPr id="4" name="Picture 3"/>
          <p:cNvPicPr>
            <a:picLocks noChangeAspect="1"/>
          </p:cNvPicPr>
          <p:nvPr/>
        </p:nvPicPr>
        <p:blipFill>
          <a:blip r:embed="rId2"/>
          <a:stretch>
            <a:fillRect/>
          </a:stretch>
        </p:blipFill>
        <p:spPr>
          <a:xfrm>
            <a:off x="958456" y="2956488"/>
            <a:ext cx="7162244" cy="3045247"/>
          </a:xfrm>
          <a:prstGeom prst="rect">
            <a:avLst/>
          </a:prstGeom>
        </p:spPr>
      </p:pic>
    </p:spTree>
    <p:extLst>
      <p:ext uri="{BB962C8B-B14F-4D97-AF65-F5344CB8AC3E}">
        <p14:creationId xmlns:p14="http://schemas.microsoft.com/office/powerpoint/2010/main" val="2574789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Charakteristiky modelu </a:t>
            </a:r>
            <a:r>
              <a:rPr lang="en-US" dirty="0" smtClean="0"/>
              <a:t>Local VLAN</a:t>
            </a:r>
            <a:r>
              <a:rPr lang="cs-CZ" dirty="0" smtClean="0"/>
              <a:t>y</a:t>
            </a:r>
            <a:endParaRPr lang="pt-PT" dirty="0"/>
          </a:p>
        </p:txBody>
      </p:sp>
      <p:sp>
        <p:nvSpPr>
          <p:cNvPr id="3" name="Content Placeholder 2"/>
          <p:cNvSpPr>
            <a:spLocks noGrp="1"/>
          </p:cNvSpPr>
          <p:nvPr>
            <p:ph idx="1"/>
          </p:nvPr>
        </p:nvSpPr>
        <p:spPr/>
        <p:txBody>
          <a:bodyPr>
            <a:normAutofit fontScale="92500" lnSpcReduction="20000"/>
          </a:bodyPr>
          <a:lstStyle/>
          <a:p>
            <a:pPr>
              <a:spcBef>
                <a:spcPts val="600"/>
              </a:spcBef>
            </a:pPr>
            <a:r>
              <a:rPr lang="cs-CZ" dirty="0" smtClean="0"/>
              <a:t>Správce sítě by měl vytvořit lokální sítě VLAN s ohledem na fyzické hranice, nikoli na funkce úloh uživatelů na koncových zařízeních.</a:t>
            </a:r>
          </a:p>
          <a:p>
            <a:pPr>
              <a:spcBef>
                <a:spcPts val="600"/>
              </a:spcBef>
            </a:pPr>
            <a:r>
              <a:rPr lang="cs-CZ" dirty="0" smtClean="0"/>
              <a:t>Obecně existují lokální VLAN mezi přístupovou a distribuční úrovní.</a:t>
            </a:r>
          </a:p>
          <a:p>
            <a:pPr>
              <a:spcBef>
                <a:spcPts val="600"/>
              </a:spcBef>
            </a:pPr>
            <a:r>
              <a:rPr lang="cs-CZ" dirty="0" smtClean="0"/>
              <a:t>Provoz z místní sítě VLAN je směrován na úrovni distribuce a jádra, aby bylo dosaženo cílů v jiných sítích.</a:t>
            </a:r>
          </a:p>
          <a:p>
            <a:pPr>
              <a:spcBef>
                <a:spcPts val="600"/>
              </a:spcBef>
            </a:pPr>
            <a:r>
              <a:rPr lang="cs-CZ" dirty="0" smtClean="0"/>
              <a:t>Nakonfigurujte režim VTP v transparentním režimu, protože </a:t>
            </a:r>
            <a:r>
              <a:rPr lang="cs-CZ" b="1" dirty="0" smtClean="0">
                <a:solidFill>
                  <a:srgbClr val="FF0000"/>
                </a:solidFill>
              </a:rPr>
              <a:t>sítě VLAN na daném přepínači přístupu by neměly být inzerovány na všechny ostatní přepínače v síti</a:t>
            </a:r>
            <a:r>
              <a:rPr lang="cs-CZ" dirty="0" smtClean="0"/>
              <a:t>, ani není nutné je vytvářet ručně v jiných databázích VLAN přepínačů.</a:t>
            </a:r>
          </a:p>
          <a:p>
            <a:pPr>
              <a:spcBef>
                <a:spcPts val="600"/>
              </a:spcBef>
            </a:pPr>
            <a:r>
              <a:rPr lang="cs-CZ" dirty="0" smtClean="0"/>
              <a:t>Síť, která se skládá výhradně z lokálních sítí VLAN, může těžit ze zvýšených časů konvergence nabízených prostřednictvím směrovacích protokolů namísto překlenovacího stromu pro sítě vrstvy 2. Obvykle se doporučuje mít jeden až tři VLAN na přepínač přístupové vrstvy.</a:t>
            </a:r>
            <a:endParaRPr lang="cs-CZ" dirty="0"/>
          </a:p>
        </p:txBody>
      </p:sp>
    </p:spTree>
    <p:extLst>
      <p:ext uri="{BB962C8B-B14F-4D97-AF65-F5344CB8AC3E}">
        <p14:creationId xmlns:p14="http://schemas.microsoft.com/office/powerpoint/2010/main" val="340643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CCNP Instructor PPT">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en_ROUTE_v7_Ch01</Template>
  <TotalTime>13301</TotalTime>
  <Pages>28</Pages>
  <Words>4756</Words>
  <Application>Microsoft Office PowerPoint</Application>
  <PresentationFormat>Předvádění na obrazovce (4:3)</PresentationFormat>
  <Paragraphs>392</Paragraphs>
  <Slides>77</Slides>
  <Notes>16</Notes>
  <HiddenSlides>0</HiddenSlides>
  <MMClips>0</MMClips>
  <ScaleCrop>false</ScaleCrop>
  <HeadingPairs>
    <vt:vector size="4" baseType="variant">
      <vt:variant>
        <vt:lpstr>Motiv</vt:lpstr>
      </vt:variant>
      <vt:variant>
        <vt:i4>1</vt:i4>
      </vt:variant>
      <vt:variant>
        <vt:lpstr>Nadpisy snímků</vt:lpstr>
      </vt:variant>
      <vt:variant>
        <vt:i4>77</vt:i4>
      </vt:variant>
    </vt:vector>
  </HeadingPairs>
  <TitlesOfParts>
    <vt:vector size="78" baseType="lpstr">
      <vt:lpstr>CCNP Instructor PPT</vt:lpstr>
      <vt:lpstr>Chapter 3:  Architektura sítě kampusu</vt:lpstr>
      <vt:lpstr>Cíle kapitoly 3</vt:lpstr>
      <vt:lpstr>Implementace VLAN a trunků  v prostředí kampusu</vt:lpstr>
      <vt:lpstr>Implementace VLAN a trunků v prostředí kampusu</vt:lpstr>
      <vt:lpstr>Segmentace VLAN</vt:lpstr>
      <vt:lpstr>End-to-End VLANy</vt:lpstr>
      <vt:lpstr>Charakteristika modelu End-to-End VLANy</vt:lpstr>
      <vt:lpstr>Local VLANs</vt:lpstr>
      <vt:lpstr>Charakteristiky modelu Local VLANy</vt:lpstr>
      <vt:lpstr>Porovnání VLAN End-to-End a Local</vt:lpstr>
      <vt:lpstr>Porovnání VLAN End-to-End a Local</vt:lpstr>
      <vt:lpstr>Porovnání VLAN End-to-End a Local</vt:lpstr>
      <vt:lpstr>Porovnání VLAN End-to-End a Local</vt:lpstr>
      <vt:lpstr>Implementace trunku v prostředí kampusu</vt:lpstr>
      <vt:lpstr>Protokoly Trunkingu</vt:lpstr>
      <vt:lpstr>802.1Q Frame</vt:lpstr>
      <vt:lpstr>802.1Q tag</vt:lpstr>
      <vt:lpstr>Native VLAN</vt:lpstr>
      <vt:lpstr>DTP</vt:lpstr>
      <vt:lpstr>Kombinace módů DTP</vt:lpstr>
      <vt:lpstr>Čísla VLAN</vt:lpstr>
      <vt:lpstr>Konfigurace, verifikace a troubleshooting VLAN a Trunks</vt:lpstr>
      <vt:lpstr>Přiřazení Access portu k VLAN</vt:lpstr>
      <vt:lpstr>Přiřazení Access portu k VLAN</vt:lpstr>
      <vt:lpstr>Výpis podle čísla či jména VLANy</vt:lpstr>
      <vt:lpstr>Nezapomenout na kontrolu správnosti</vt:lpstr>
      <vt:lpstr>Kontrola informací na portu</vt:lpstr>
      <vt:lpstr>Zobrazení tabulky MAC Address</vt:lpstr>
      <vt:lpstr>Výchozí topologie příkladu</vt:lpstr>
      <vt:lpstr>Konfigurace VLAN a trunků</vt:lpstr>
      <vt:lpstr>Verifikace trunkingu</vt:lpstr>
      <vt:lpstr>Praktické rady pro VLANs a Trunkingu</vt:lpstr>
      <vt:lpstr>Best Practices for VLANs and Trunking</vt:lpstr>
      <vt:lpstr>Voice VLAN</vt:lpstr>
      <vt:lpstr>Autonomní WLANy</vt:lpstr>
      <vt:lpstr>Controller-Based WLANy</vt:lpstr>
      <vt:lpstr>Prezentace aplikace PowerPoint</vt:lpstr>
      <vt:lpstr>Charakteristika proprietárního protokolu VTP</vt:lpstr>
      <vt:lpstr>Šíření VTP</vt:lpstr>
      <vt:lpstr>Módy VTP</vt:lpstr>
      <vt:lpstr>Operace VTP</vt:lpstr>
      <vt:lpstr>Verze VTP</vt:lpstr>
      <vt:lpstr>VTP Verze 1 a 2</vt:lpstr>
      <vt:lpstr>VTP Version 3</vt:lpstr>
      <vt:lpstr>VTP Pruning</vt:lpstr>
      <vt:lpstr>VTP Authentizace</vt:lpstr>
      <vt:lpstr>Nabídky (advertisements) VTP</vt:lpstr>
      <vt:lpstr>Typy zpráv VTP</vt:lpstr>
      <vt:lpstr>Typy zpráv VTP</vt:lpstr>
      <vt:lpstr>Konfigurace a verifikace VTP</vt:lpstr>
      <vt:lpstr>Přepis konfigurace VTP</vt:lpstr>
      <vt:lpstr>Přepis konfigurace VTP</vt:lpstr>
      <vt:lpstr>Přepis konfigurace VTP</vt:lpstr>
      <vt:lpstr>Klíčové body VTP</vt:lpstr>
      <vt:lpstr>Praxe implementace VTP</vt:lpstr>
      <vt:lpstr>Prezentace aplikace PowerPoint</vt:lpstr>
      <vt:lpstr>Implementace EtherChannelu</vt:lpstr>
      <vt:lpstr>Potřeba EtherChannel</vt:lpstr>
      <vt:lpstr>EtherChannel Overview</vt:lpstr>
      <vt:lpstr>Mechanismy EtherChannelu</vt:lpstr>
      <vt:lpstr>LACP</vt:lpstr>
      <vt:lpstr>LACP</vt:lpstr>
      <vt:lpstr>Typy LACP Operací</vt:lpstr>
      <vt:lpstr>PAgP</vt:lpstr>
      <vt:lpstr>Typy operací PAgP</vt:lpstr>
      <vt:lpstr>Statically Bundle Links</vt:lpstr>
      <vt:lpstr>Konfigurační průvodce Layer 2 EtherChannel</vt:lpstr>
      <vt:lpstr>Konfigurační průvodce Layer 2 EtherChannel</vt:lpstr>
      <vt:lpstr>Konfigurační průvodce Layer 2 EtherChannel</vt:lpstr>
      <vt:lpstr>Volby EtherChannel Load-Balancingu</vt:lpstr>
      <vt:lpstr>Příklad konfigurace EtherChannelu 1 ze 4</vt:lpstr>
      <vt:lpstr>Příklad konfigurace EtherChannelu</vt:lpstr>
      <vt:lpstr>Příklad konfigurace EtherChannelu 3</vt:lpstr>
      <vt:lpstr>Příklad konfigurace EtherChannelu 4</vt:lpstr>
      <vt:lpstr>Souhrn kapitoly 3</vt:lpstr>
      <vt:lpstr>Chapter 3 Labs</vt:lpstr>
      <vt:lpstr>Acknowledgment </vt:lpstr>
    </vt:vector>
  </TitlesOfParts>
  <Company>Cisco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ROUTE Chapter 1</dc:title>
  <dc:creator>Cisco Systems</dc:creator>
  <cp:lastModifiedBy>Jaroslav Dočkal</cp:lastModifiedBy>
  <cp:revision>603</cp:revision>
  <cp:lastPrinted>1999-01-27T00:54:54Z</cp:lastPrinted>
  <dcterms:created xsi:type="dcterms:W3CDTF">2010-07-05T20:10:47Z</dcterms:created>
  <dcterms:modified xsi:type="dcterms:W3CDTF">2020-02-28T23:05:25Z</dcterms:modified>
</cp:coreProperties>
</file>