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130"/>
  </p:notesMasterIdLst>
  <p:handoutMasterIdLst>
    <p:handoutMasterId r:id="rId131"/>
  </p:handoutMasterIdLst>
  <p:sldIdLst>
    <p:sldId id="500" r:id="rId2"/>
    <p:sldId id="541" r:id="rId3"/>
    <p:sldId id="813" r:id="rId4"/>
    <p:sldId id="779" r:id="rId5"/>
    <p:sldId id="905" r:id="rId6"/>
    <p:sldId id="911" r:id="rId7"/>
    <p:sldId id="914" r:id="rId8"/>
    <p:sldId id="1038" r:id="rId9"/>
    <p:sldId id="1039" r:id="rId10"/>
    <p:sldId id="1041" r:id="rId11"/>
    <p:sldId id="915" r:id="rId12"/>
    <p:sldId id="916" r:id="rId13"/>
    <p:sldId id="917" r:id="rId14"/>
    <p:sldId id="918" r:id="rId15"/>
    <p:sldId id="919" r:id="rId16"/>
    <p:sldId id="920" r:id="rId17"/>
    <p:sldId id="1021" r:id="rId18"/>
    <p:sldId id="1022" r:id="rId19"/>
    <p:sldId id="921" r:id="rId20"/>
    <p:sldId id="922" r:id="rId21"/>
    <p:sldId id="1018" r:id="rId22"/>
    <p:sldId id="923" r:id="rId23"/>
    <p:sldId id="924" r:id="rId24"/>
    <p:sldId id="925" r:id="rId25"/>
    <p:sldId id="1037" r:id="rId26"/>
    <p:sldId id="1044" r:id="rId27"/>
    <p:sldId id="1042" r:id="rId28"/>
    <p:sldId id="1043" r:id="rId29"/>
    <p:sldId id="926" r:id="rId30"/>
    <p:sldId id="927" r:id="rId31"/>
    <p:sldId id="928" r:id="rId32"/>
    <p:sldId id="815" r:id="rId33"/>
    <p:sldId id="906" r:id="rId34"/>
    <p:sldId id="929" r:id="rId35"/>
    <p:sldId id="934" r:id="rId36"/>
    <p:sldId id="930" r:id="rId37"/>
    <p:sldId id="931" r:id="rId38"/>
    <p:sldId id="932" r:id="rId39"/>
    <p:sldId id="1017" r:id="rId40"/>
    <p:sldId id="933" r:id="rId41"/>
    <p:sldId id="937" r:id="rId42"/>
    <p:sldId id="938" r:id="rId43"/>
    <p:sldId id="939" r:id="rId44"/>
    <p:sldId id="940" r:id="rId45"/>
    <p:sldId id="941" r:id="rId46"/>
    <p:sldId id="942" r:id="rId47"/>
    <p:sldId id="943" r:id="rId48"/>
    <p:sldId id="944" r:id="rId49"/>
    <p:sldId id="907" r:id="rId50"/>
    <p:sldId id="908" r:id="rId51"/>
    <p:sldId id="1045" r:id="rId52"/>
    <p:sldId id="945" r:id="rId53"/>
    <p:sldId id="946" r:id="rId54"/>
    <p:sldId id="947" r:id="rId55"/>
    <p:sldId id="948" r:id="rId56"/>
    <p:sldId id="1012" r:id="rId57"/>
    <p:sldId id="949" r:id="rId58"/>
    <p:sldId id="1013" r:id="rId59"/>
    <p:sldId id="962" r:id="rId60"/>
    <p:sldId id="1014" r:id="rId61"/>
    <p:sldId id="964" r:id="rId62"/>
    <p:sldId id="965" r:id="rId63"/>
    <p:sldId id="1015" r:id="rId64"/>
    <p:sldId id="966" r:id="rId65"/>
    <p:sldId id="967" r:id="rId66"/>
    <p:sldId id="968" r:id="rId67"/>
    <p:sldId id="1016" r:id="rId68"/>
    <p:sldId id="969" r:id="rId69"/>
    <p:sldId id="970" r:id="rId70"/>
    <p:sldId id="971" r:id="rId71"/>
    <p:sldId id="972" r:id="rId72"/>
    <p:sldId id="973" r:id="rId73"/>
    <p:sldId id="974" r:id="rId74"/>
    <p:sldId id="976" r:id="rId75"/>
    <p:sldId id="977" r:id="rId76"/>
    <p:sldId id="978" r:id="rId77"/>
    <p:sldId id="979" r:id="rId78"/>
    <p:sldId id="980" r:id="rId79"/>
    <p:sldId id="981" r:id="rId80"/>
    <p:sldId id="982" r:id="rId81"/>
    <p:sldId id="983" r:id="rId82"/>
    <p:sldId id="984" r:id="rId83"/>
    <p:sldId id="985" r:id="rId84"/>
    <p:sldId id="986" r:id="rId85"/>
    <p:sldId id="987" r:id="rId86"/>
    <p:sldId id="988" r:id="rId87"/>
    <p:sldId id="989" r:id="rId88"/>
    <p:sldId id="990" r:id="rId89"/>
    <p:sldId id="991" r:id="rId90"/>
    <p:sldId id="909" r:id="rId91"/>
    <p:sldId id="912" r:id="rId92"/>
    <p:sldId id="950" r:id="rId93"/>
    <p:sldId id="951" r:id="rId94"/>
    <p:sldId id="952" r:id="rId95"/>
    <p:sldId id="953" r:id="rId96"/>
    <p:sldId id="954" r:id="rId97"/>
    <p:sldId id="992" r:id="rId98"/>
    <p:sldId id="993" r:id="rId99"/>
    <p:sldId id="994" r:id="rId100"/>
    <p:sldId id="995" r:id="rId101"/>
    <p:sldId id="996" r:id="rId102"/>
    <p:sldId id="997" r:id="rId103"/>
    <p:sldId id="998" r:id="rId104"/>
    <p:sldId id="999" r:id="rId105"/>
    <p:sldId id="1000" r:id="rId106"/>
    <p:sldId id="1023" r:id="rId107"/>
    <p:sldId id="1001" r:id="rId108"/>
    <p:sldId id="1002" r:id="rId109"/>
    <p:sldId id="1003" r:id="rId110"/>
    <p:sldId id="1004" r:id="rId111"/>
    <p:sldId id="1005" r:id="rId112"/>
    <p:sldId id="1006" r:id="rId113"/>
    <p:sldId id="1007" r:id="rId114"/>
    <p:sldId id="1008" r:id="rId115"/>
    <p:sldId id="1024" r:id="rId116"/>
    <p:sldId id="1020" r:id="rId117"/>
    <p:sldId id="1036" r:id="rId118"/>
    <p:sldId id="1030" r:id="rId119"/>
    <p:sldId id="1031" r:id="rId120"/>
    <p:sldId id="1032" r:id="rId121"/>
    <p:sldId id="1033" r:id="rId122"/>
    <p:sldId id="1034" r:id="rId123"/>
    <p:sldId id="1035" r:id="rId124"/>
    <p:sldId id="904" r:id="rId125"/>
    <p:sldId id="817" r:id="rId126"/>
    <p:sldId id="1010" r:id="rId127"/>
    <p:sldId id="1009" r:id="rId128"/>
    <p:sldId id="681" r:id="rId129"/>
  </p:sldIdLst>
  <p:sldSz cx="9144000" cy="6858000" type="screen4x3"/>
  <p:notesSz cx="6797675" cy="987425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9">
          <p15:clr>
            <a:srgbClr val="A4A3A4"/>
          </p15:clr>
        </p15:guide>
        <p15:guide id="2" pos="17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3110">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6322" autoAdjust="0"/>
  </p:normalViewPr>
  <p:slideViewPr>
    <p:cSldViewPr snapToGrid="0" showGuides="1">
      <p:cViewPr>
        <p:scale>
          <a:sx n="80" d="100"/>
          <a:sy n="80" d="100"/>
        </p:scale>
        <p:origin x="-144" y="156"/>
      </p:cViewPr>
      <p:guideLst>
        <p:guide orient="horz" pos="2169"/>
        <p:guide pos="176"/>
      </p:guideLst>
    </p:cSldViewPr>
  </p:slideViewPr>
  <p:notesTextViewPr>
    <p:cViewPr>
      <p:scale>
        <a:sx n="100" d="100"/>
        <a:sy n="100" d="100"/>
      </p:scale>
      <p:origin x="0" y="0"/>
    </p:cViewPr>
  </p:notesTextViewPr>
  <p:sorterViewPr>
    <p:cViewPr>
      <p:scale>
        <a:sx n="66" d="100"/>
        <a:sy n="66" d="100"/>
      </p:scale>
      <p:origin x="0" y="6042"/>
    </p:cViewPr>
  </p:sorterViewPr>
  <p:notesViewPr>
    <p:cSldViewPr snapToGrid="0" showGuides="1">
      <p:cViewPr>
        <p:scale>
          <a:sx n="100" d="100"/>
          <a:sy n="100" d="100"/>
        </p:scale>
        <p:origin x="2544" y="-852"/>
      </p:cViewPr>
      <p:guideLst>
        <p:guide orient="horz" pos="2928"/>
        <p:guide orient="horz" pos="3110"/>
        <p:guide pos="2208"/>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060337" y="9144136"/>
            <a:ext cx="435630" cy="225948"/>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5416" y="9331302"/>
            <a:ext cx="2539892" cy="34757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47776" y="9346477"/>
            <a:ext cx="6451327"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749393" y="9220014"/>
            <a:ext cx="788136" cy="30519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060337" y="9144136"/>
            <a:ext cx="435630" cy="225948"/>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5416" y="9331302"/>
            <a:ext cx="2539892"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r>
              <a:rPr lang="en-US" sz="800" dirty="0" smtClean="0"/>
              <a:t>.</a:t>
            </a:r>
            <a:endParaRPr lang="en-US" sz="800" dirty="0"/>
          </a:p>
        </p:txBody>
      </p:sp>
      <p:sp>
        <p:nvSpPr>
          <p:cNvPr id="183306" name="Line 10"/>
          <p:cNvSpPr>
            <a:spLocks noChangeShapeType="1"/>
          </p:cNvSpPr>
          <p:nvPr/>
        </p:nvSpPr>
        <p:spPr bwMode="auto">
          <a:xfrm>
            <a:off x="147776" y="9346477"/>
            <a:ext cx="6451327"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749393" y="9220014"/>
            <a:ext cx="788136" cy="30519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601663" y="260350"/>
            <a:ext cx="5649912" cy="423862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45035" y="4650475"/>
            <a:ext cx="5302987" cy="4517268"/>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392529" y="4650475"/>
            <a:ext cx="5935651" cy="4517268"/>
          </a:xfrm>
          <a:noFill/>
          <a:ln/>
        </p:spPr>
        <p:txBody>
          <a:bodyPr/>
          <a:lstStyle/>
          <a:p>
            <a:pPr>
              <a:buFontTx/>
              <a:buNone/>
            </a:pP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32</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switch receives a BPDU with TC bit set from a neighbor, it clears the MAC addresses learned on all its ports except the one that receives the topology change. </a:t>
            </a:r>
          </a:p>
          <a:p>
            <a:r>
              <a:rPr lang="en-US" dirty="0" smtClean="0"/>
              <a:t>The switch also receives BPDUs with the TC bit set on all designated ports and the root port.</a:t>
            </a:r>
          </a:p>
          <a:p>
            <a:r>
              <a:rPr lang="en-US" dirty="0" smtClean="0"/>
              <a:t>RSTP no longer uses the specific TCN BPDUs unless a legacy bridge needs to be </a:t>
            </a:r>
            <a:r>
              <a:rPr lang="pt-PT" dirty="0" err="1" smtClean="0"/>
              <a:t>notified</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295670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If the priority of the root bridge is set to 0, configuring another switch with the </a:t>
            </a:r>
            <a:r>
              <a:rPr lang="en-US" sz="1200" b="1" i="0" u="none" strike="noStrike" kern="1200" baseline="0" dirty="0" smtClean="0">
                <a:solidFill>
                  <a:schemeClr val="tx1"/>
                </a:solidFill>
                <a:latin typeface="Arial" charset="0"/>
                <a:ea typeface="+mn-ea"/>
                <a:cs typeface="+mn-cs"/>
              </a:rPr>
              <a:t>root primary </a:t>
            </a:r>
            <a:r>
              <a:rPr lang="en-US" sz="1200" b="0" i="0" u="none" strike="noStrike" kern="1200" baseline="0" dirty="0" smtClean="0">
                <a:solidFill>
                  <a:schemeClr val="tx1"/>
                </a:solidFill>
                <a:latin typeface="Arial" charset="0"/>
                <a:ea typeface="+mn-ea"/>
                <a:cs typeface="+mn-cs"/>
              </a:rPr>
              <a:t>command will yield no results. The command will fail because it cannot make a local switch priority for 4096 lower than that of the root bridge.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201805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181283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As shown in Figure 4-19 , DSW3 is the root bridge, and DSW2 is the one blocking DSW3’s alternate path to DSW1. When DSW1’s root port fails, DSW1 declares itself the root bridge and starts sending BPDUs to all switches it is connected to (in this case, only DSW2). These BPDUs are inferior. When a switch receives an inferior BPDU on a blocked port, it runs a procedure to validate that it still has an active path to the currently </a:t>
            </a:r>
            <a:r>
              <a:rPr lang="pt-PT" dirty="0" err="1" smtClean="0"/>
              <a:t>known</a:t>
            </a:r>
            <a:r>
              <a:rPr lang="pt-PT" dirty="0" smtClean="0"/>
              <a:t> </a:t>
            </a:r>
            <a:r>
              <a:rPr lang="pt-PT" dirty="0" err="1" smtClean="0"/>
              <a:t>root</a:t>
            </a:r>
            <a:r>
              <a:rPr lang="pt-PT" dirty="0" smtClean="0"/>
              <a:t> bridge.</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55</a:t>
            </a:fld>
            <a:endParaRPr lang="en-US" dirty="0"/>
          </a:p>
        </p:txBody>
      </p:sp>
    </p:spTree>
    <p:extLst>
      <p:ext uri="{BB962C8B-B14F-4D97-AF65-F5344CB8AC3E}">
        <p14:creationId xmlns:p14="http://schemas.microsoft.com/office/powerpoint/2010/main" val="173091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When a switch, which is either the root bridge or has a connection to the root bridge, receives an RLQ, the switch sends back an RLQ reply. Otherwise, an RLQ gets forwarded until it gets to a switch that is the root bridge or has a connection to the root bridge.</a:t>
            </a:r>
          </a:p>
          <a:p>
            <a:r>
              <a:rPr lang="en-US" sz="1200" b="0" i="0" u="none" strike="noStrike" kern="1200" baseline="0" dirty="0" smtClean="0">
                <a:solidFill>
                  <a:schemeClr val="tx1"/>
                </a:solidFill>
                <a:latin typeface="Arial" charset="0"/>
                <a:ea typeface="+mn-ea"/>
                <a:cs typeface="+mn-cs"/>
              </a:rPr>
              <a:t>If exchange of RLQ messages results in validation that the root bridge (DSW3) is still accessible, the switch (DSW2) starts sending existing root bridge information to the bridge that lost connectivity through its root port (DSW1). If this validation fails, DSW2 can start the root bridge election process. In either of these cases, if validation is successful or not, maximum age time is shortened.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57</a:t>
            </a:fld>
            <a:endParaRPr lang="en-US" dirty="0"/>
          </a:p>
        </p:txBody>
      </p:sp>
    </p:spTree>
    <p:extLst>
      <p:ext uri="{BB962C8B-B14F-4D97-AF65-F5344CB8AC3E}">
        <p14:creationId xmlns:p14="http://schemas.microsoft.com/office/powerpoint/2010/main" val="10261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58</a:t>
            </a:fld>
            <a:endParaRPr lang="en-US" dirty="0"/>
          </a:p>
        </p:txBody>
      </p:sp>
    </p:spTree>
    <p:extLst>
      <p:ext uri="{BB962C8B-B14F-4D97-AF65-F5344CB8AC3E}">
        <p14:creationId xmlns:p14="http://schemas.microsoft.com/office/powerpoint/2010/main" val="37801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These connections can cause physical loops, and spanning tree must go through the full initialization procedure in these situations. A spanning-tree loop can bring your network down. If you turn on </a:t>
            </a:r>
            <a:r>
              <a:rPr lang="en-US" dirty="0" err="1" smtClean="0"/>
              <a:t>PortFast</a:t>
            </a:r>
            <a:r>
              <a:rPr lang="en-US" dirty="0" smtClean="0"/>
              <a:t> for a port that is part of a physical loop, there can be a window of time when packets are continuously forwarded (and can even multiply) in such a way that the network cannot recover.</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62</a:t>
            </a:fld>
            <a:endParaRPr lang="en-US" dirty="0"/>
          </a:p>
        </p:txBody>
      </p:sp>
    </p:spTree>
    <p:extLst>
      <p:ext uri="{BB962C8B-B14F-4D97-AF65-F5344CB8AC3E}">
        <p14:creationId xmlns:p14="http://schemas.microsoft.com/office/powerpoint/2010/main" val="1116341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64</a:t>
            </a:fld>
            <a:endParaRPr lang="en-US" dirty="0"/>
          </a:p>
        </p:txBody>
      </p:sp>
    </p:spTree>
    <p:extLst>
      <p:ext uri="{BB962C8B-B14F-4D97-AF65-F5344CB8AC3E}">
        <p14:creationId xmlns:p14="http://schemas.microsoft.com/office/powerpoint/2010/main" val="425113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Configuring BPDU Filter so that all configuration BPDUs received on a port are dropped can be useful for service provider environments, where a service provider provides Layer 2 Ethernet access for customers. Ideally, the service provider does not want to share any spanning-tree information with customers, because such sharing might jeopardize the stability of the service provider’s internal spanning-tree topology. By configuring </a:t>
            </a:r>
            <a:r>
              <a:rPr lang="en-US" sz="1200" b="0" i="0" u="none" strike="noStrike" kern="1200" baseline="0" dirty="0" err="1" smtClean="0">
                <a:solidFill>
                  <a:schemeClr val="tx1"/>
                </a:solidFill>
                <a:latin typeface="Arial" charset="0"/>
                <a:ea typeface="+mn-ea"/>
                <a:cs typeface="+mn-cs"/>
              </a:rPr>
              <a:t>PortFast</a:t>
            </a:r>
            <a:r>
              <a:rPr lang="en-US" sz="1200" b="0" i="0" u="none" strike="noStrike" kern="1200" baseline="0" dirty="0" smtClean="0">
                <a:solidFill>
                  <a:schemeClr val="tx1"/>
                </a:solidFill>
                <a:latin typeface="Arial" charset="0"/>
                <a:ea typeface="+mn-ea"/>
                <a:cs typeface="+mn-cs"/>
              </a:rPr>
              <a:t> and BPDU Filter on each customer access port, the service provider will not send any configuration BPDUs to customers and will ignore any configuration BPDUs sent from </a:t>
            </a:r>
            <a:r>
              <a:rPr lang="pt-PT" sz="1200" b="0" i="0" u="none" strike="noStrike" kern="1200" baseline="0" dirty="0" err="1" smtClean="0">
                <a:solidFill>
                  <a:schemeClr val="tx1"/>
                </a:solidFill>
                <a:latin typeface="Arial" charset="0"/>
                <a:ea typeface="+mn-ea"/>
                <a:cs typeface="+mn-cs"/>
              </a:rPr>
              <a:t>customers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66</a:t>
            </a:fld>
            <a:endParaRPr lang="en-US" dirty="0"/>
          </a:p>
        </p:txBody>
      </p:sp>
    </p:spTree>
    <p:extLst>
      <p:ext uri="{BB962C8B-B14F-4D97-AF65-F5344CB8AC3E}">
        <p14:creationId xmlns:p14="http://schemas.microsoft.com/office/powerpoint/2010/main" val="41167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Both UDLD peers discover each other by exchanging special frames that are sent to </a:t>
            </a:r>
            <a:r>
              <a:rPr lang="pt-PT" sz="1200" b="0" i="0" u="none" strike="noStrike" kern="1200" baseline="0" dirty="0" err="1" smtClean="0">
                <a:solidFill>
                  <a:schemeClr val="tx1"/>
                </a:solidFill>
                <a:latin typeface="Arial" charset="0"/>
                <a:ea typeface="+mn-ea"/>
                <a:cs typeface="+mn-cs"/>
              </a:rPr>
              <a:t>well-known</a:t>
            </a:r>
            <a:r>
              <a:rPr lang="pt-PT" sz="1200" b="0" i="0" u="none" strike="noStrike" kern="1200" baseline="0" dirty="0" smtClean="0">
                <a:solidFill>
                  <a:schemeClr val="tx1"/>
                </a:solidFill>
                <a:latin typeface="Arial" charset="0"/>
                <a:ea typeface="+mn-ea"/>
                <a:cs typeface="+mn-cs"/>
              </a:rPr>
              <a:t> MAC </a:t>
            </a:r>
            <a:r>
              <a:rPr lang="pt-PT" sz="1200" b="0" i="0" u="none" strike="noStrike" kern="1200" baseline="0" dirty="0" err="1" smtClean="0">
                <a:solidFill>
                  <a:schemeClr val="tx1"/>
                </a:solidFill>
                <a:latin typeface="Arial" charset="0"/>
                <a:ea typeface="+mn-ea"/>
                <a:cs typeface="+mn-cs"/>
              </a:rPr>
              <a:t>address</a:t>
            </a:r>
            <a:r>
              <a:rPr lang="pt-PT" sz="1200" b="0" i="0" u="none" strike="noStrike" kern="1200" baseline="0" dirty="0" smtClean="0">
                <a:solidFill>
                  <a:schemeClr val="tx1"/>
                </a:solidFill>
                <a:latin typeface="Arial" charset="0"/>
                <a:ea typeface="+mn-ea"/>
                <a:cs typeface="+mn-cs"/>
              </a:rPr>
              <a:t> 01:00:0C:CC:CC:CC</a:t>
            </a:r>
          </a:p>
          <a:p>
            <a:r>
              <a:rPr lang="en-US" sz="1200" b="0" i="0" u="none" strike="noStrike" kern="1200" baseline="0" dirty="0" smtClean="0">
                <a:solidFill>
                  <a:schemeClr val="tx1"/>
                </a:solidFill>
                <a:latin typeface="Arial" charset="0"/>
                <a:ea typeface="+mn-ea"/>
                <a:cs typeface="+mn-cs"/>
              </a:rPr>
              <a:t>In an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bundle, UDLD will error-disable only the physical link that has failed.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79</a:t>
            </a:fld>
            <a:endParaRPr lang="en-US" dirty="0"/>
          </a:p>
        </p:txBody>
      </p:sp>
    </p:spTree>
    <p:extLst>
      <p:ext uri="{BB962C8B-B14F-4D97-AF65-F5344CB8AC3E}">
        <p14:creationId xmlns:p14="http://schemas.microsoft.com/office/powerpoint/2010/main" val="783867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use of Root Guard and Loop Guard is mutually exclusive.</a:t>
            </a:r>
            <a:endParaRPr lang="pt-PT" dirty="0" smtClean="0"/>
          </a:p>
          <a:p>
            <a:r>
              <a:rPr lang="en-US" sz="1200" b="0" i="0" u="none" strike="noStrike" kern="1200" baseline="0" dirty="0" smtClean="0">
                <a:solidFill>
                  <a:schemeClr val="tx1"/>
                </a:solidFill>
                <a:latin typeface="Arial" charset="0"/>
                <a:ea typeface="+mn-ea"/>
                <a:cs typeface="+mn-cs"/>
              </a:rPr>
              <a:t>Examples where you will need to implement BPDU Filters are rare. Under no circumstances should you use BPDU Filter and BPDU Guard on the same interface.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89</a:t>
            </a:fld>
            <a:endParaRPr lang="en-US" dirty="0"/>
          </a:p>
        </p:txBody>
      </p:sp>
    </p:spTree>
    <p:extLst>
      <p:ext uri="{BB962C8B-B14F-4D97-AF65-F5344CB8AC3E}">
        <p14:creationId xmlns:p14="http://schemas.microsoft.com/office/powerpoint/2010/main" val="3283549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92</a:t>
            </a:fld>
            <a:endParaRPr lang="en-US" dirty="0"/>
          </a:p>
        </p:txBody>
      </p:sp>
    </p:spTree>
    <p:extLst>
      <p:ext uri="{BB962C8B-B14F-4D97-AF65-F5344CB8AC3E}">
        <p14:creationId xmlns:p14="http://schemas.microsoft.com/office/powerpoint/2010/main" val="2194475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93</a:t>
            </a:fld>
            <a:endParaRPr lang="en-US" dirty="0"/>
          </a:p>
        </p:txBody>
      </p:sp>
    </p:spTree>
    <p:extLst>
      <p:ext uri="{BB962C8B-B14F-4D97-AF65-F5344CB8AC3E}">
        <p14:creationId xmlns:p14="http://schemas.microsoft.com/office/powerpoint/2010/main" val="2903137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Digest (a numeric value derived from the VLAN-to-instance mapping table through a mathematical</a:t>
            </a:r>
          </a:p>
          <a:p>
            <a:r>
              <a:rPr lang="en-US" dirty="0" smtClean="0"/>
              <a:t>function) </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97</a:t>
            </a:fld>
            <a:endParaRPr lang="en-US" dirty="0"/>
          </a:p>
        </p:txBody>
      </p:sp>
    </p:spTree>
    <p:extLst>
      <p:ext uri="{BB962C8B-B14F-4D97-AF65-F5344CB8AC3E}">
        <p14:creationId xmlns:p14="http://schemas.microsoft.com/office/powerpoint/2010/main" val="1115480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MST does not send BPDUs for every active STP instance separately. A special instance (instance 0) is designed to carry all STP-related information. BPDUs carry all the usual STP information, in addition to configuration name, revision number, and hash value that is calculated over VLAN-to-instance mapping tables. If hash values do not match, an MST misconfiguration exists between the two switches.</a:t>
            </a:r>
          </a:p>
          <a:p>
            <a:r>
              <a:rPr lang="en-US" sz="1200" b="0" i="0" u="none" strike="noStrike" kern="1200" baseline="0" dirty="0" smtClean="0">
                <a:solidFill>
                  <a:schemeClr val="tx1"/>
                </a:solidFill>
                <a:latin typeface="Arial" charset="0"/>
                <a:ea typeface="+mn-ea"/>
                <a:cs typeface="+mn-cs"/>
              </a:rPr>
              <a:t>Figure 4-36 shows how different MST instances (MSTIs) exist within a single MST region. MSTI1 and MSTI2 are mapped to different VLANs. Their topologies converge differently because root bridges are configured differently. Within the MST region, there are three independent STP instances: MSTI0 (IST), MSTI1, and MSTI2.</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99</a:t>
            </a:fld>
            <a:endParaRPr lang="en-US" dirty="0"/>
          </a:p>
        </p:txBody>
      </p:sp>
    </p:spTree>
    <p:extLst>
      <p:ext uri="{BB962C8B-B14F-4D97-AF65-F5344CB8AC3E}">
        <p14:creationId xmlns:p14="http://schemas.microsoft.com/office/powerpoint/2010/main" val="1530069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Within the MST region, the IST instance maintains a loop-free topology. IST presents the whole MST region as a single virtual bridge to the outside STP. BPDUs between the MST’s STP instance and the CST’s STP instance are exchanged over the native VLAN, as if a single CST were used.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101</a:t>
            </a:fld>
            <a:endParaRPr lang="en-US" dirty="0"/>
          </a:p>
        </p:txBody>
      </p:sp>
    </p:spTree>
    <p:extLst>
      <p:ext uri="{BB962C8B-B14F-4D97-AF65-F5344CB8AC3E}">
        <p14:creationId xmlns:p14="http://schemas.microsoft.com/office/powerpoint/2010/main" val="3316895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sz="1200" b="0" i="0" u="none" strike="noStrike" kern="1200" baseline="0" dirty="0" smtClean="0">
                <a:solidFill>
                  <a:schemeClr val="tx1"/>
                </a:solidFill>
                <a:latin typeface="Arial" charset="0"/>
                <a:ea typeface="+mn-ea"/>
                <a:cs typeface="+mn-cs"/>
              </a:rPr>
              <a:t>Using the </a:t>
            </a:r>
            <a:r>
              <a:rPr lang="en-US" sz="1200" b="1" i="0" u="none" strike="noStrike" kern="1200" baseline="0" dirty="0" smtClean="0">
                <a:solidFill>
                  <a:schemeClr val="tx1"/>
                </a:solidFill>
                <a:latin typeface="Arial" charset="0"/>
                <a:ea typeface="+mn-ea"/>
                <a:cs typeface="+mn-cs"/>
              </a:rPr>
              <a:t>end </a:t>
            </a:r>
            <a:r>
              <a:rPr lang="en-US" sz="1200" b="0" i="0" u="none" strike="noStrike" kern="1200" baseline="0" dirty="0" smtClean="0">
                <a:solidFill>
                  <a:schemeClr val="tx1"/>
                </a:solidFill>
                <a:latin typeface="Arial" charset="0"/>
                <a:ea typeface="+mn-ea"/>
                <a:cs typeface="+mn-cs"/>
              </a:rPr>
              <a:t>or </a:t>
            </a:r>
            <a:r>
              <a:rPr lang="en-US" sz="1200" b="1" i="0" u="none" strike="noStrike" kern="1200" baseline="0" dirty="0" smtClean="0">
                <a:solidFill>
                  <a:schemeClr val="tx1"/>
                </a:solidFill>
                <a:latin typeface="Arial" charset="0"/>
                <a:ea typeface="+mn-ea"/>
                <a:cs typeface="+mn-cs"/>
              </a:rPr>
              <a:t>exit </a:t>
            </a:r>
            <a:r>
              <a:rPr lang="en-US" sz="1200" b="0" i="0" u="none" strike="noStrike" kern="1200" baseline="0" dirty="0" smtClean="0">
                <a:solidFill>
                  <a:schemeClr val="tx1"/>
                </a:solidFill>
                <a:latin typeface="Arial" charset="0"/>
                <a:ea typeface="+mn-ea"/>
                <a:cs typeface="+mn-cs"/>
              </a:rPr>
              <a:t>command will apply configuration. If you want to abort the change use the </a:t>
            </a:r>
            <a:r>
              <a:rPr lang="en-US" sz="1200" b="1" i="0" u="none" strike="noStrike" kern="1200" baseline="0" dirty="0" smtClean="0">
                <a:solidFill>
                  <a:schemeClr val="tx1"/>
                </a:solidFill>
                <a:latin typeface="Arial" charset="0"/>
                <a:ea typeface="+mn-ea"/>
                <a:cs typeface="+mn-cs"/>
              </a:rPr>
              <a:t>abort </a:t>
            </a:r>
            <a:r>
              <a:rPr lang="en-US" sz="1200" b="0" i="0" u="none" strike="noStrike" kern="1200" baseline="0" dirty="0" smtClean="0">
                <a:solidFill>
                  <a:schemeClr val="tx1"/>
                </a:solidFill>
                <a:latin typeface="Arial" charset="0"/>
                <a:ea typeface="+mn-ea"/>
                <a:cs typeface="+mn-cs"/>
              </a:rPr>
              <a:t>keyword.</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105</a:t>
            </a:fld>
            <a:endParaRPr lang="en-US" dirty="0"/>
          </a:p>
        </p:txBody>
      </p:sp>
    </p:spTree>
    <p:extLst>
      <p:ext uri="{BB962C8B-B14F-4D97-AF65-F5344CB8AC3E}">
        <p14:creationId xmlns:p14="http://schemas.microsoft.com/office/powerpoint/2010/main" val="241920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this example, you have changed the MST switch priority using </a:t>
            </a:r>
            <a:r>
              <a:rPr lang="en-US" sz="1200" b="1" i="0" u="none" strike="noStrike" kern="1200" baseline="0" dirty="0" smtClean="0">
                <a:solidFill>
                  <a:schemeClr val="tx1"/>
                </a:solidFill>
                <a:latin typeface="Arial" charset="0"/>
                <a:ea typeface="+mn-ea"/>
                <a:cs typeface="+mn-cs"/>
              </a:rPr>
              <a:t>spanning-tree </a:t>
            </a:r>
            <a:r>
              <a:rPr lang="en-US" sz="1200" b="1" i="0" u="none" strike="noStrike" kern="1200" baseline="0" dirty="0" err="1" smtClean="0">
                <a:solidFill>
                  <a:schemeClr val="tx1"/>
                </a:solidFill>
                <a:latin typeface="Arial" charset="0"/>
                <a:ea typeface="+mn-ea"/>
                <a:cs typeface="+mn-cs"/>
              </a:rPr>
              <a:t>mst</a:t>
            </a:r>
            <a:r>
              <a:rPr lang="en-US" sz="1200" b="1"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instance-id </a:t>
            </a:r>
            <a:r>
              <a:rPr lang="en-US" sz="1200" b="1" i="0" u="none" strike="noStrike" kern="1200" baseline="0" dirty="0" smtClean="0">
                <a:solidFill>
                  <a:schemeClr val="tx1"/>
                </a:solidFill>
                <a:latin typeface="Arial" charset="0"/>
                <a:ea typeface="+mn-ea"/>
                <a:cs typeface="+mn-cs"/>
              </a:rPr>
              <a:t>root </a:t>
            </a:r>
            <a:r>
              <a:rPr lang="en-US" sz="1200" b="0" i="0" u="none" strike="noStrike" kern="1200" baseline="0" dirty="0" smtClean="0">
                <a:solidFill>
                  <a:schemeClr val="tx1"/>
                </a:solidFill>
                <a:latin typeface="Arial" charset="0"/>
                <a:ea typeface="+mn-ea"/>
                <a:cs typeface="+mn-cs"/>
              </a:rPr>
              <a:t>{</a:t>
            </a:r>
            <a:r>
              <a:rPr lang="en-US" sz="1200" b="1" i="0" u="none" strike="noStrike" kern="1200" baseline="0" dirty="0" smtClean="0">
                <a:solidFill>
                  <a:schemeClr val="tx1"/>
                </a:solidFill>
                <a:latin typeface="Arial" charset="0"/>
                <a:ea typeface="+mn-ea"/>
                <a:cs typeface="+mn-cs"/>
              </a:rPr>
              <a:t>primary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secondary</a:t>
            </a:r>
            <a:r>
              <a:rPr lang="en-US" sz="1200" b="0" i="0" u="none" strike="noStrike" kern="1200" baseline="0" dirty="0" smtClean="0">
                <a:solidFill>
                  <a:schemeClr val="tx1"/>
                </a:solidFill>
                <a:latin typeface="Arial" charset="0"/>
                <a:ea typeface="+mn-ea"/>
                <a:cs typeface="+mn-cs"/>
              </a:rPr>
              <a:t>}. This command is actually a macro that sets the switch’s MST priority, which is a number. If you issue a </a:t>
            </a:r>
            <a:r>
              <a:rPr lang="en-US" sz="1200" b="1" i="0" u="none" strike="noStrike" kern="1200" baseline="0" dirty="0" smtClean="0">
                <a:solidFill>
                  <a:schemeClr val="tx1"/>
                </a:solidFill>
                <a:latin typeface="Arial" charset="0"/>
                <a:ea typeface="+mn-ea"/>
                <a:cs typeface="+mn-cs"/>
              </a:rPr>
              <a:t>show running-</a:t>
            </a:r>
            <a:r>
              <a:rPr lang="en-US" sz="1200" b="1" i="0" u="none" strike="noStrike" kern="1200" baseline="0" dirty="0" err="1" smtClean="0">
                <a:solidFill>
                  <a:schemeClr val="tx1"/>
                </a:solidFill>
                <a:latin typeface="Arial" charset="0"/>
                <a:ea typeface="+mn-ea"/>
                <a:cs typeface="+mn-cs"/>
              </a:rPr>
              <a:t>config</a:t>
            </a:r>
            <a:r>
              <a:rPr lang="en-US" sz="1200" b="0" i="0" u="none" strike="noStrike" kern="1200" baseline="0" dirty="0" smtClean="0">
                <a:solidFill>
                  <a:schemeClr val="tx1"/>
                </a:solidFill>
                <a:latin typeface="Arial" charset="0"/>
                <a:ea typeface="+mn-ea"/>
                <a:cs typeface="+mn-cs"/>
              </a:rPr>
              <a:t>, you will see switch priority as a number, not the primary or secondary keyword</a:t>
            </a:r>
          </a:p>
          <a:p>
            <a:r>
              <a:rPr lang="en-US" sz="1200" b="0" i="0" u="none" strike="noStrike" kern="1200" baseline="0" dirty="0" smtClean="0">
                <a:solidFill>
                  <a:schemeClr val="tx1"/>
                </a:solidFill>
                <a:latin typeface="Arial" charset="0"/>
                <a:ea typeface="+mn-ea"/>
                <a:cs typeface="+mn-cs"/>
              </a:rPr>
              <a:t>Changing STP mode to MST before doing the actual VLAN-to-instance mappings is not advisable. Every change in the mapping will result in recalculation of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STP </a:t>
            </a:r>
            <a:r>
              <a:rPr lang="pt-PT" sz="1200" b="0" i="0" u="none" strike="noStrike" kern="1200" baseline="0" dirty="0" err="1" smtClean="0">
                <a:solidFill>
                  <a:schemeClr val="tx1"/>
                </a:solidFill>
                <a:latin typeface="Arial" charset="0"/>
                <a:ea typeface="+mn-ea"/>
                <a:cs typeface="+mn-cs"/>
              </a:rPr>
              <a:t>tree</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A switch cannot run MST and PVST+ at the same time.</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107</a:t>
            </a:fld>
            <a:endParaRPr lang="en-US" dirty="0"/>
          </a:p>
        </p:txBody>
      </p:sp>
    </p:spTree>
    <p:extLst>
      <p:ext uri="{BB962C8B-B14F-4D97-AF65-F5344CB8AC3E}">
        <p14:creationId xmlns:p14="http://schemas.microsoft.com/office/powerpoint/2010/main" val="716398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 verify currently applied MST configuration, use </a:t>
            </a:r>
            <a:r>
              <a:rPr lang="en-US" sz="1200" b="1" i="0" u="none" strike="noStrike" kern="1200" baseline="0" dirty="0" smtClean="0">
                <a:solidFill>
                  <a:schemeClr val="tx1"/>
                </a:solidFill>
                <a:latin typeface="Arial" charset="0"/>
                <a:ea typeface="+mn-ea"/>
                <a:cs typeface="+mn-cs"/>
              </a:rPr>
              <a:t>show current </a:t>
            </a:r>
            <a:r>
              <a:rPr lang="en-US" sz="1200" b="0" i="0" u="none" strike="noStrike" kern="1200" baseline="0" dirty="0" smtClean="0">
                <a:solidFill>
                  <a:schemeClr val="tx1"/>
                </a:solidFill>
                <a:latin typeface="Arial" charset="0"/>
                <a:ea typeface="+mn-ea"/>
                <a:cs typeface="+mn-cs"/>
              </a:rPr>
              <a:t>under MST configuration mode. To verify pending MST configuration, use </a:t>
            </a:r>
            <a:r>
              <a:rPr lang="en-US" sz="1200" b="1" i="0" u="none" strike="noStrike" kern="1200" baseline="0" dirty="0" smtClean="0">
                <a:solidFill>
                  <a:schemeClr val="tx1"/>
                </a:solidFill>
                <a:latin typeface="Arial" charset="0"/>
                <a:ea typeface="+mn-ea"/>
                <a:cs typeface="+mn-cs"/>
              </a:rPr>
              <a:t>show pending </a:t>
            </a:r>
            <a:r>
              <a:rPr lang="en-US" sz="1200" b="0" i="0" u="none" strike="noStrike" kern="1200" baseline="0" dirty="0" smtClean="0">
                <a:solidFill>
                  <a:schemeClr val="tx1"/>
                </a:solidFill>
                <a:latin typeface="Arial" charset="0"/>
                <a:ea typeface="+mn-ea"/>
                <a:cs typeface="+mn-cs"/>
              </a:rPr>
              <a:t>under MST configuration mode. When you type </a:t>
            </a:r>
            <a:r>
              <a:rPr lang="en-US" sz="1200" b="1" i="0" u="none" strike="noStrike" kern="1200" baseline="0" dirty="0" smtClean="0">
                <a:solidFill>
                  <a:schemeClr val="tx1"/>
                </a:solidFill>
                <a:latin typeface="Arial" charset="0"/>
                <a:ea typeface="+mn-ea"/>
                <a:cs typeface="+mn-cs"/>
              </a:rPr>
              <a:t>exit </a:t>
            </a:r>
            <a:r>
              <a:rPr lang="en-US" sz="1200" b="0" i="0" u="none" strike="noStrike" kern="1200" baseline="0" dirty="0" smtClean="0">
                <a:solidFill>
                  <a:schemeClr val="tx1"/>
                </a:solidFill>
                <a:latin typeface="Arial" charset="0"/>
                <a:ea typeface="+mn-ea"/>
                <a:cs typeface="+mn-cs"/>
              </a:rPr>
              <a:t>or </a:t>
            </a:r>
            <a:r>
              <a:rPr lang="en-US" sz="1200" b="1" i="0" u="none" strike="noStrike" kern="1200" baseline="0" dirty="0" smtClean="0">
                <a:solidFill>
                  <a:schemeClr val="tx1"/>
                </a:solidFill>
                <a:latin typeface="Arial" charset="0"/>
                <a:ea typeface="+mn-ea"/>
                <a:cs typeface="+mn-cs"/>
              </a:rPr>
              <a:t>end</a:t>
            </a:r>
            <a:r>
              <a:rPr lang="en-US" sz="1200" b="0" i="0" u="none" strike="noStrike" kern="1200" baseline="0" dirty="0" smtClean="0">
                <a:solidFill>
                  <a:schemeClr val="tx1"/>
                </a:solidFill>
                <a:latin typeface="Arial" charset="0"/>
                <a:ea typeface="+mn-ea"/>
                <a:cs typeface="+mn-cs"/>
              </a:rPr>
              <a:t>, pending configuration will become current. So, </a:t>
            </a:r>
            <a:r>
              <a:rPr lang="en-US" sz="1200" b="1" i="0" u="none" strike="noStrike" kern="1200" baseline="0" dirty="0" smtClean="0">
                <a:solidFill>
                  <a:schemeClr val="tx1"/>
                </a:solidFill>
                <a:latin typeface="Arial" charset="0"/>
                <a:ea typeface="+mn-ea"/>
                <a:cs typeface="+mn-cs"/>
              </a:rPr>
              <a:t>show current </a:t>
            </a:r>
            <a:r>
              <a:rPr lang="en-US" sz="1200" b="0" i="0" u="none" strike="noStrike" kern="1200" baseline="0" dirty="0" smtClean="0">
                <a:solidFill>
                  <a:schemeClr val="tx1"/>
                </a:solidFill>
                <a:latin typeface="Arial" charset="0"/>
                <a:ea typeface="+mn-ea"/>
                <a:cs typeface="+mn-cs"/>
              </a:rPr>
              <a:t>and </a:t>
            </a:r>
            <a:r>
              <a:rPr lang="en-US" sz="1200" b="1" i="0" u="none" strike="noStrike" kern="1200" baseline="0" dirty="0" smtClean="0">
                <a:solidFill>
                  <a:schemeClr val="tx1"/>
                </a:solidFill>
                <a:latin typeface="Arial" charset="0"/>
                <a:ea typeface="+mn-ea"/>
                <a:cs typeface="+mn-cs"/>
              </a:rPr>
              <a:t>show pending </a:t>
            </a:r>
            <a:r>
              <a:rPr lang="en-US" sz="1200" b="0" i="0" u="none" strike="noStrike" kern="1200" baseline="0" dirty="0" smtClean="0">
                <a:solidFill>
                  <a:schemeClr val="tx1"/>
                </a:solidFill>
                <a:latin typeface="Arial" charset="0"/>
                <a:ea typeface="+mn-ea"/>
                <a:cs typeface="+mn-cs"/>
              </a:rPr>
              <a:t>will produce the same outputs.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108</a:t>
            </a:fld>
            <a:endParaRPr lang="en-US" dirty="0"/>
          </a:p>
        </p:txBody>
      </p:sp>
    </p:spTree>
    <p:extLst>
      <p:ext uri="{BB962C8B-B14F-4D97-AF65-F5344CB8AC3E}">
        <p14:creationId xmlns:p14="http://schemas.microsoft.com/office/powerpoint/2010/main" val="251255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Pre-</a:t>
            </a:r>
            <a:r>
              <a:rPr lang="en-US" sz="1200" b="0" i="0" u="none" strike="noStrike" kern="1200" baseline="0" dirty="0" err="1" smtClean="0">
                <a:solidFill>
                  <a:schemeClr val="tx1"/>
                </a:solidFill>
                <a:latin typeface="Arial" charset="0"/>
                <a:ea typeface="+mn-ea"/>
                <a:cs typeface="+mn-cs"/>
              </a:rPr>
              <a:t>std</a:t>
            </a:r>
            <a:r>
              <a:rPr lang="en-US" sz="1200" b="0" i="0" u="none" strike="noStrike" kern="1200" baseline="0" dirty="0" smtClean="0">
                <a:solidFill>
                  <a:schemeClr val="tx1"/>
                </a:solidFill>
                <a:latin typeface="Arial" charset="0"/>
                <a:ea typeface="+mn-ea"/>
                <a:cs typeface="+mn-cs"/>
              </a:rPr>
              <a:t> Digest refers to Cisco’s legacy </a:t>
            </a:r>
            <a:r>
              <a:rPr lang="en-US" sz="1200" b="0" i="0" u="none" strike="noStrike" kern="1200" baseline="0" dirty="0" err="1" smtClean="0">
                <a:solidFill>
                  <a:schemeClr val="tx1"/>
                </a:solidFill>
                <a:latin typeface="Arial" charset="0"/>
                <a:ea typeface="+mn-ea"/>
                <a:cs typeface="+mn-cs"/>
              </a:rPr>
              <a:t>prestandard</a:t>
            </a:r>
            <a:r>
              <a:rPr lang="en-US" sz="1200" b="0" i="0" u="none" strike="noStrike" kern="1200" baseline="0" dirty="0" smtClean="0">
                <a:solidFill>
                  <a:schemeClr val="tx1"/>
                </a:solidFill>
                <a:latin typeface="Arial" charset="0"/>
                <a:ea typeface="+mn-ea"/>
                <a:cs typeface="+mn-cs"/>
              </a:rPr>
              <a:t> implementation of MST. Cisco developed a proprietary version of MST before MST was released called </a:t>
            </a:r>
            <a:r>
              <a:rPr lang="en-US" sz="1200" b="0" i="1" u="none" strike="noStrike" kern="1200" baseline="0" dirty="0" smtClean="0">
                <a:solidFill>
                  <a:schemeClr val="tx1"/>
                </a:solidFill>
                <a:latin typeface="Arial" charset="0"/>
                <a:ea typeface="+mn-ea"/>
                <a:cs typeface="+mn-cs"/>
              </a:rPr>
              <a:t>MISTP </a:t>
            </a:r>
            <a:r>
              <a:rPr lang="en-US" sz="1200" b="0" i="0" u="none" strike="noStrike" kern="1200" baseline="0" dirty="0" smtClean="0">
                <a:solidFill>
                  <a:schemeClr val="tx1"/>
                </a:solidFill>
                <a:latin typeface="Arial" charset="0"/>
                <a:ea typeface="+mn-ea"/>
                <a:cs typeface="+mn-cs"/>
              </a:rPr>
              <a:t>, which </a:t>
            </a:r>
            <a:r>
              <a:rPr lang="pt-PT" sz="1200" b="0" i="0" u="none" strike="noStrike" kern="1200" baseline="0" dirty="0" err="1" smtClean="0">
                <a:solidFill>
                  <a:schemeClr val="tx1"/>
                </a:solidFill>
                <a:latin typeface="Arial" charset="0"/>
                <a:ea typeface="+mn-ea"/>
                <a:cs typeface="+mn-cs"/>
              </a:rPr>
              <a:t>has</a:t>
            </a:r>
            <a:r>
              <a:rPr lang="pt-PT" sz="1200" b="0" i="0" u="none" strike="noStrike" kern="1200" baseline="0" dirty="0" smtClean="0">
                <a:solidFill>
                  <a:schemeClr val="tx1"/>
                </a:solidFill>
                <a:latin typeface="Arial" charset="0"/>
                <a:ea typeface="+mn-ea"/>
                <a:cs typeface="+mn-cs"/>
              </a:rPr>
              <a:t> similar </a:t>
            </a:r>
            <a:r>
              <a:rPr lang="pt-PT" sz="1200" b="0" i="0" u="none" strike="noStrike" kern="1200" baseline="0" dirty="0" err="1" smtClean="0">
                <a:solidFill>
                  <a:schemeClr val="tx1"/>
                </a:solidFill>
                <a:latin typeface="Arial" charset="0"/>
                <a:ea typeface="+mn-ea"/>
                <a:cs typeface="+mn-cs"/>
              </a:rPr>
              <a:t>principles</a:t>
            </a:r>
            <a:r>
              <a:rPr lang="pt-PT" sz="1200" b="0" i="0" u="none" strike="noStrike" kern="1200" baseline="0" dirty="0" smtClean="0">
                <a:solidFill>
                  <a:schemeClr val="tx1"/>
                </a:solidFill>
                <a:latin typeface="Arial" charset="0"/>
                <a:ea typeface="+mn-ea"/>
                <a:cs typeface="+mn-cs"/>
              </a:rPr>
              <a:t> as MST.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109</a:t>
            </a:fld>
            <a:endParaRPr lang="en-US" dirty="0"/>
          </a:p>
        </p:txBody>
      </p:sp>
    </p:spTree>
    <p:extLst>
      <p:ext uri="{BB962C8B-B14F-4D97-AF65-F5344CB8AC3E}">
        <p14:creationId xmlns:p14="http://schemas.microsoft.com/office/powerpoint/2010/main" val="1261644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124</a:t>
            </a:fld>
            <a:endParaRPr lang="en-US" dirty="0"/>
          </a:p>
        </p:txBody>
      </p:sp>
    </p:spTree>
    <p:extLst>
      <p:ext uri="{BB962C8B-B14F-4D97-AF65-F5344CB8AC3E}">
        <p14:creationId xmlns:p14="http://schemas.microsoft.com/office/powerpoint/2010/main" val="3009278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128</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BPDUs are messages that STP uses to determine current topology information and how to react if any devices added or removed or changed in the topology. By default they are sent out every 2 seconds on all switch ports. BDPUs are discussed later in detail.</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a:t>
            </a:fld>
            <a:endParaRPr lang="en-US" dirty="0"/>
          </a:p>
        </p:txBody>
      </p:sp>
    </p:spTree>
    <p:extLst>
      <p:ext uri="{BB962C8B-B14F-4D97-AF65-F5344CB8AC3E}">
        <p14:creationId xmlns:p14="http://schemas.microsoft.com/office/powerpoint/2010/main" val="377449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 STP itself is the original IEEE 802.1D version, which provides a loop-free topology in a network with redundant links. STP was created for a bridged network, so it supports only a single LAN or one VLAN.</a:t>
            </a:r>
          </a:p>
          <a:p>
            <a:r>
              <a:rPr lang="en-US" sz="1200" b="0" i="0" u="none" strike="noStrike" kern="1200" baseline="0" dirty="0" smtClean="0">
                <a:solidFill>
                  <a:schemeClr val="tx1"/>
                </a:solidFill>
                <a:latin typeface="Arial" charset="0"/>
                <a:ea typeface="+mn-ea"/>
                <a:cs typeface="+mn-cs"/>
              </a:rPr>
              <a:t>■ Common Spanning Tree (CST) assumes one spanning-tree instance for the entire network. Unlike 802.1D, it supports more than one VLAN.</a:t>
            </a:r>
          </a:p>
          <a:p>
            <a:r>
              <a:rPr lang="en-US" sz="1200" b="0" i="0" u="none" strike="noStrike" kern="1200" baseline="0" dirty="0" smtClean="0">
                <a:solidFill>
                  <a:schemeClr val="tx1"/>
                </a:solidFill>
                <a:latin typeface="Arial" charset="0"/>
                <a:ea typeface="+mn-ea"/>
                <a:cs typeface="+mn-cs"/>
              </a:rPr>
              <a:t>■ PVST and PVST+ are Cisco proprietary protocols that provide a separate </a:t>
            </a:r>
            <a:r>
              <a:rPr lang="en-US" sz="1200" b="0" i="0" u="none" strike="noStrike" kern="1200" baseline="0" dirty="0" err="1" smtClean="0">
                <a:solidFill>
                  <a:schemeClr val="tx1"/>
                </a:solidFill>
                <a:latin typeface="Arial" charset="0"/>
                <a:ea typeface="+mn-ea"/>
                <a:cs typeface="+mn-cs"/>
              </a:rPr>
              <a:t>spanningtree</a:t>
            </a:r>
            <a:r>
              <a:rPr lang="en-US" sz="1200" b="0" i="0" u="none" strike="noStrike" kern="1200" baseline="0" dirty="0" smtClean="0">
                <a:solidFill>
                  <a:schemeClr val="tx1"/>
                </a:solidFill>
                <a:latin typeface="Arial" charset="0"/>
                <a:ea typeface="+mn-ea"/>
                <a:cs typeface="+mn-cs"/>
              </a:rPr>
              <a:t> instance for each VLAN configured in the network. PVST protocol is obsolete.</a:t>
            </a:r>
          </a:p>
          <a:p>
            <a:r>
              <a:rPr lang="en-US" sz="1200" b="0" i="0" u="none" strike="noStrike" kern="1200" baseline="0" dirty="0" smtClean="0">
                <a:solidFill>
                  <a:schemeClr val="tx1"/>
                </a:solidFill>
                <a:latin typeface="Arial" charset="0"/>
                <a:ea typeface="+mn-ea"/>
                <a:cs typeface="+mn-cs"/>
              </a:rPr>
              <a:t>■ MST maps multiple VLANs into the same spanning-tree instance. MST was defined based on the Cisco </a:t>
            </a:r>
            <a:r>
              <a:rPr lang="en-US" sz="1200" b="0" i="0" u="none" strike="noStrike" kern="1200" baseline="0" dirty="0" err="1" smtClean="0">
                <a:solidFill>
                  <a:schemeClr val="tx1"/>
                </a:solidFill>
                <a:latin typeface="Arial" charset="0"/>
                <a:ea typeface="+mn-ea"/>
                <a:cs typeface="+mn-cs"/>
              </a:rPr>
              <a:t>prestandard</a:t>
            </a:r>
            <a:r>
              <a:rPr lang="en-US" sz="1200" b="0" i="0" u="none" strike="noStrike" kern="1200" baseline="0" dirty="0" smtClean="0">
                <a:solidFill>
                  <a:schemeClr val="tx1"/>
                </a:solidFill>
                <a:latin typeface="Arial" charset="0"/>
                <a:ea typeface="+mn-ea"/>
                <a:cs typeface="+mn-cs"/>
              </a:rPr>
              <a:t> MST. Cisco switches now use the standard implementation.</a:t>
            </a:r>
          </a:p>
          <a:p>
            <a:r>
              <a:rPr lang="en-US" sz="1200" b="0" i="0" u="none" strike="noStrike" kern="1200" baseline="0" dirty="0" smtClean="0">
                <a:solidFill>
                  <a:schemeClr val="tx1"/>
                </a:solidFill>
                <a:latin typeface="Arial" charset="0"/>
                <a:ea typeface="+mn-ea"/>
                <a:cs typeface="+mn-cs"/>
              </a:rPr>
              <a:t>■ RSTP is standard, described in IEEE 802.1w. It is an evolution of STP that provides </a:t>
            </a:r>
            <a:r>
              <a:rPr lang="pt-PT" sz="1200" b="0" i="0" u="none" strike="noStrike" kern="1200" baseline="0" dirty="0" err="1" smtClean="0">
                <a:solidFill>
                  <a:schemeClr val="tx1"/>
                </a:solidFill>
                <a:latin typeface="Arial" charset="0"/>
                <a:ea typeface="+mn-ea"/>
                <a:cs typeface="+mn-cs"/>
              </a:rPr>
              <a:t>faster</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convergence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of</a:t>
            </a:r>
            <a:r>
              <a:rPr lang="pt-PT" sz="1200" b="0" i="0" u="none" strike="noStrike" kern="1200" baseline="0" dirty="0" smtClean="0">
                <a:solidFill>
                  <a:schemeClr val="tx1"/>
                </a:solidFill>
                <a:latin typeface="Arial" charset="0"/>
                <a:ea typeface="+mn-ea"/>
                <a:cs typeface="+mn-cs"/>
              </a:rPr>
              <a:t> STP.</a:t>
            </a:r>
          </a:p>
          <a:p>
            <a:r>
              <a:rPr lang="en-US" sz="1200" b="0" i="0" u="none" strike="noStrike" kern="1200" baseline="0" dirty="0" smtClean="0">
                <a:solidFill>
                  <a:schemeClr val="tx1"/>
                </a:solidFill>
                <a:latin typeface="Arial" charset="0"/>
                <a:ea typeface="+mn-ea"/>
                <a:cs typeface="+mn-cs"/>
              </a:rPr>
              <a:t>■ RPVST+ is a Cisco implementation of RSTP that is based on PVST+.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a:t>
            </a:fld>
            <a:endParaRPr lang="en-US" dirty="0"/>
          </a:p>
        </p:txBody>
      </p:sp>
    </p:spTree>
    <p:extLst>
      <p:ext uri="{BB962C8B-B14F-4D97-AF65-F5344CB8AC3E}">
        <p14:creationId xmlns:p14="http://schemas.microsoft.com/office/powerpoint/2010/main" val="411532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Bandwidth of the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is calculated as the sum of all the links that are bundled into the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The cost of the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link is calculated based </a:t>
            </a:r>
            <a:r>
              <a:rPr lang="pt-PT" sz="1200" b="0" i="0" u="none" strike="noStrike" kern="1200" baseline="0" dirty="0" err="1" smtClean="0">
                <a:solidFill>
                  <a:schemeClr val="tx1"/>
                </a:solidFill>
                <a:latin typeface="Arial" charset="0"/>
                <a:ea typeface="+mn-ea"/>
                <a:cs typeface="+mn-cs"/>
              </a:rPr>
              <a:t>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summed</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bandwidth</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When two ports have the same cost, arbitration can be done using the advertised port ID </a:t>
            </a:r>
            <a:r>
              <a:rPr lang="pt-PT" sz="1200" b="0" i="0" u="none" strike="noStrike" kern="1200" baseline="0" dirty="0" smtClean="0">
                <a:solidFill>
                  <a:schemeClr val="tx1"/>
                </a:solidFill>
                <a:latin typeface="Arial" charset="0"/>
                <a:ea typeface="+mn-ea"/>
                <a:cs typeface="+mn-cs"/>
              </a:rPr>
              <a:t>(</a:t>
            </a:r>
            <a:r>
              <a:rPr lang="pt-PT" sz="1200" b="0" i="0" u="none" strike="noStrike" kern="1200" baseline="0" dirty="0" err="1" smtClean="0">
                <a:solidFill>
                  <a:schemeClr val="tx1"/>
                </a:solidFill>
                <a:latin typeface="Arial" charset="0"/>
                <a:ea typeface="+mn-ea"/>
                <a:cs typeface="+mn-cs"/>
              </a:rPr>
              <a:t>from</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neighboring</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switch</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Remember that the port ID’s selection is based on the port ID of the advertised </a:t>
            </a:r>
            <a:r>
              <a:rPr lang="pt-PT" sz="1200" b="0" i="0" u="none" strike="noStrike" kern="1200" baseline="0" dirty="0" err="1" smtClean="0">
                <a:solidFill>
                  <a:schemeClr val="tx1"/>
                </a:solidFill>
                <a:latin typeface="Arial" charset="0"/>
                <a:ea typeface="+mn-ea"/>
                <a:cs typeface="+mn-cs"/>
              </a:rPr>
              <a:t>neighboring</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switch</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a:t>
            </a:fld>
            <a:endParaRPr lang="en-US" dirty="0"/>
          </a:p>
        </p:txBody>
      </p:sp>
    </p:spTree>
    <p:extLst>
      <p:ext uri="{BB962C8B-B14F-4D97-AF65-F5344CB8AC3E}">
        <p14:creationId xmlns:p14="http://schemas.microsoft.com/office/powerpoint/2010/main" val="190596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Explain</a:t>
            </a:r>
            <a:r>
              <a:rPr lang="pt-PT" dirty="0" smtClean="0"/>
              <a:t> </a:t>
            </a:r>
            <a:r>
              <a:rPr lang="pt-PT" dirty="0" err="1" smtClean="0"/>
              <a:t>everything</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118458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Blocking: </a:t>
            </a:r>
            <a:r>
              <a:rPr lang="en-US" sz="1200" b="0" i="0" u="none" strike="noStrike" kern="1200" baseline="0" dirty="0" smtClean="0">
                <a:solidFill>
                  <a:schemeClr val="tx1"/>
                </a:solidFill>
                <a:latin typeface="Arial" charset="0"/>
                <a:ea typeface="+mn-ea"/>
                <a:cs typeface="+mn-cs"/>
              </a:rPr>
              <a:t>In this state, the port ensures that no bridging loops occur. A port in this state cannot receive or transmit data, but it receives BPDUs, so the switch can hear from its neighbor switches and determine the location, and root ID, of the root switch and port roles of each switch. A port in this state is a </a:t>
            </a:r>
            <a:r>
              <a:rPr lang="en-US" sz="1200" b="0" i="0" u="none" strike="noStrike" kern="1200" baseline="0" dirty="0" err="1" smtClean="0">
                <a:solidFill>
                  <a:schemeClr val="tx1"/>
                </a:solidFill>
                <a:latin typeface="Arial" charset="0"/>
                <a:ea typeface="+mn-ea"/>
                <a:cs typeface="+mn-cs"/>
              </a:rPr>
              <a:t>nondesignated</a:t>
            </a:r>
            <a:r>
              <a:rPr lang="en-US" sz="1200" b="0" i="0" u="none" strike="noStrike" kern="1200" baseline="0" dirty="0" smtClean="0">
                <a:solidFill>
                  <a:schemeClr val="tx1"/>
                </a:solidFill>
                <a:latin typeface="Arial" charset="0"/>
                <a:ea typeface="+mn-ea"/>
                <a:cs typeface="+mn-cs"/>
              </a:rPr>
              <a:t> port, and therefore it does not participate in active topology.</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Listening: </a:t>
            </a:r>
            <a:r>
              <a:rPr lang="en-US" sz="1200" b="0" i="0" u="none" strike="noStrike" kern="1200" baseline="0" dirty="0" smtClean="0">
                <a:solidFill>
                  <a:schemeClr val="tx1"/>
                </a:solidFill>
                <a:latin typeface="Arial" charset="0"/>
                <a:ea typeface="+mn-ea"/>
                <a:cs typeface="+mn-cs"/>
              </a:rPr>
              <a:t>A port is moved from blocking to listening state if there is a possibility to be selected as the root or designated port. The port in this state still cannot send or receive data frames. But it is allowed to send and receive BPDUs, so it is participating </a:t>
            </a:r>
            <a:r>
              <a:rPr lang="pt-PT" sz="1200" b="0" i="0" u="none" strike="noStrike" kern="1200" baseline="0" dirty="0" smtClean="0">
                <a:solidFill>
                  <a:schemeClr val="tx1"/>
                </a:solidFill>
                <a:latin typeface="Arial" charset="0"/>
                <a:ea typeface="+mn-ea"/>
                <a:cs typeface="+mn-cs"/>
              </a:rPr>
              <a:t>in </a:t>
            </a:r>
            <a:r>
              <a:rPr lang="pt-PT" sz="1200" b="0" i="0" u="none" strike="noStrike" kern="1200" baseline="0" dirty="0" err="1" smtClean="0">
                <a:solidFill>
                  <a:schemeClr val="tx1"/>
                </a:solidFill>
                <a:latin typeface="Arial" charset="0"/>
                <a:ea typeface="+mn-ea"/>
                <a:cs typeface="+mn-cs"/>
              </a:rPr>
              <a:t>active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topology</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Learning: </a:t>
            </a:r>
            <a:r>
              <a:rPr lang="en-US" sz="1200" b="0" i="0" u="none" strike="noStrike" kern="1200" baseline="0" dirty="0" smtClean="0">
                <a:solidFill>
                  <a:schemeClr val="tx1"/>
                </a:solidFill>
                <a:latin typeface="Arial" charset="0"/>
                <a:ea typeface="+mn-ea"/>
                <a:cs typeface="+mn-cs"/>
              </a:rPr>
              <a:t>After a period of time (forward delay) in listening state, the port is moved to learning state. The port still sends and receives BPDUs; in addition, it can learn and add new MAC addresses to its table. A port in this state cannot send any data </a:t>
            </a:r>
            <a:r>
              <a:rPr lang="pt-PT" sz="1200" b="0" i="0" u="none" strike="noStrike" kern="1200" baseline="0" dirty="0" err="1" smtClean="0">
                <a:solidFill>
                  <a:schemeClr val="tx1"/>
                </a:solidFill>
                <a:latin typeface="Arial" charset="0"/>
                <a:ea typeface="+mn-ea"/>
                <a:cs typeface="+mn-cs"/>
              </a:rPr>
              <a:t>frames</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Forwarding: </a:t>
            </a:r>
            <a:r>
              <a:rPr lang="en-US" sz="1200" b="0" i="0" u="none" strike="noStrike" kern="1200" baseline="0" dirty="0" smtClean="0">
                <a:solidFill>
                  <a:schemeClr val="tx1"/>
                </a:solidFill>
                <a:latin typeface="Arial" charset="0"/>
                <a:ea typeface="+mn-ea"/>
                <a:cs typeface="+mn-cs"/>
              </a:rPr>
              <a:t>After another period of time (forward delay) in learning state, the port is moved to forwarding state. It is considered as part of the active topology. It sends and receives frames and also sends and receives BPDUs.</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Disabled: </a:t>
            </a:r>
            <a:r>
              <a:rPr lang="en-US" sz="1200" b="0" i="0" u="none" strike="noStrike" kern="1200" baseline="0" dirty="0" smtClean="0">
                <a:solidFill>
                  <a:schemeClr val="tx1"/>
                </a:solidFill>
                <a:latin typeface="Arial" charset="0"/>
                <a:ea typeface="+mn-ea"/>
                <a:cs typeface="+mn-cs"/>
              </a:rPr>
              <a:t>In this state, a port is administratively shut down. It does not participate in spanning tree, and it does not forward frames.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24</a:t>
            </a:fld>
            <a:endParaRPr lang="en-US" dirty="0"/>
          </a:p>
        </p:txBody>
      </p:sp>
    </p:spTree>
    <p:extLst>
      <p:ext uri="{BB962C8B-B14F-4D97-AF65-F5344CB8AC3E}">
        <p14:creationId xmlns:p14="http://schemas.microsoft.com/office/powerpoint/2010/main" val="117594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PVSTP+ is usually the default STP on Cisco switches.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807558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dirty="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a:t>
            </a:r>
            <a:r>
              <a:rPr lang="en-US" sz="700" dirty="0">
                <a:solidFill>
                  <a:schemeClr val="tx1"/>
                </a:solidFill>
              </a:rPr>
              <a:t>4</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dirty="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dirty="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dirty="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4</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dirty="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2.emf"/></Relationships>
</file>

<file path=ppt/slides/_rels/slide10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74.emf"/></Relationships>
</file>

<file path=ppt/slides/_rels/slide10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6.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costiser.ro/uploads/dot1s-mstp.png" TargetMode="Externa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costiser.ro/uploads/stp-history.png" TargetMode="Externa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i0.wp.com/orhanergun.net/wp-content/uploads/2015/05/Evolving-Ethernet-Frame-Format.png" TargetMode="Externa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hyperlink" Target="https://i0.wp.com/orhanergun.net/wp-content/uploads/2015/05/PBB.gi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i2.wp.com/orhanergun.net/wp-content/uploads/2015/05/SPBM-Frame-Format.png" TargetMode="Externa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s://i1.wp.com/orhanergun.net/wp-content/uploads/2015/05/spb-v-vs-spb-m.jpg" TargetMode="Externa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91.tmp"/><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92.tmp"/><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4.xml"/><Relationship Id="rId4" Type="http://schemas.openxmlformats.org/officeDocument/2006/relationships/image" Target="../media/image4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it89yE7vfgAhWIYlAKHTkDC0IQjRx6BAgBEAU&amp;url=https://www.amazon.ca/Network-Security-Private-Communication-Public/dp/0130614661&amp;psig=AOvVaw2VeLBXZxvMi3MyebHpTS35&amp;ust=1552317117231693"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cs-CZ" sz="2800" dirty="0" smtClean="0"/>
              <a:t>Kapitola</a:t>
            </a:r>
            <a:r>
              <a:rPr lang="en-US" sz="2800" dirty="0" smtClean="0"/>
              <a:t> 4: </a:t>
            </a:r>
            <a:br>
              <a:rPr lang="en-US" sz="2800" dirty="0" smtClean="0"/>
            </a:br>
            <a:r>
              <a:rPr lang="pt-PT" dirty="0"/>
              <a:t>Spanning Tree </a:t>
            </a:r>
            <a:r>
              <a:rPr lang="cs-CZ" dirty="0" err="1" smtClean="0"/>
              <a:t>Protocol</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a:t>CCNP  SWITCH: Implementing Cisco IP Switched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Řešené problémy</a:t>
            </a:r>
            <a:endParaRPr lang="cs-CZ" dirty="0"/>
          </a:p>
        </p:txBody>
      </p:sp>
      <p:sp>
        <p:nvSpPr>
          <p:cNvPr id="3" name="Zástupný symbol pro obsah 2"/>
          <p:cNvSpPr>
            <a:spLocks noGrp="1"/>
          </p:cNvSpPr>
          <p:nvPr>
            <p:ph idx="1"/>
          </p:nvPr>
        </p:nvSpPr>
        <p:spPr/>
        <p:txBody>
          <a:bodyPr>
            <a:normAutofit/>
          </a:bodyPr>
          <a:lstStyle/>
          <a:p>
            <a:pPr>
              <a:spcBef>
                <a:spcPts val="1800"/>
              </a:spcBef>
            </a:pPr>
            <a:r>
              <a:rPr lang="cs-CZ" sz="3200" dirty="0" smtClean="0"/>
              <a:t>Smyčky v síti</a:t>
            </a:r>
          </a:p>
          <a:p>
            <a:pPr>
              <a:spcBef>
                <a:spcPts val="1800"/>
              </a:spcBef>
            </a:pPr>
            <a:r>
              <a:rPr lang="cs-CZ" sz="3200" dirty="0" smtClean="0"/>
              <a:t>Záplavy </a:t>
            </a:r>
            <a:r>
              <a:rPr lang="cs-CZ" sz="3200" dirty="0" err="1" smtClean="0"/>
              <a:t>broadcastů</a:t>
            </a:r>
            <a:endParaRPr lang="cs-CZ" sz="3200" dirty="0" smtClean="0"/>
          </a:p>
          <a:p>
            <a:pPr>
              <a:spcBef>
                <a:spcPts val="1800"/>
              </a:spcBef>
            </a:pPr>
            <a:r>
              <a:rPr lang="cs-CZ" sz="3200" dirty="0" smtClean="0"/>
              <a:t>Opakované přenosy rámců</a:t>
            </a:r>
          </a:p>
          <a:p>
            <a:pPr>
              <a:spcBef>
                <a:spcPts val="1800"/>
              </a:spcBef>
            </a:pPr>
            <a:r>
              <a:rPr lang="cs-CZ" sz="3200" dirty="0"/>
              <a:t>N</a:t>
            </a:r>
            <a:r>
              <a:rPr lang="cs-CZ" sz="3200" dirty="0" smtClean="0"/>
              <a:t>estabilita tabulek MAC adres</a:t>
            </a:r>
            <a:endParaRPr lang="cs-CZ" sz="3200" dirty="0"/>
          </a:p>
        </p:txBody>
      </p:sp>
    </p:spTree>
    <p:extLst>
      <p:ext uri="{BB962C8B-B14F-4D97-AF65-F5344CB8AC3E}">
        <p14:creationId xmlns:p14="http://schemas.microsoft.com/office/powerpoint/2010/main" val="20177887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Instance</a:t>
            </a:r>
            <a:r>
              <a:rPr lang="cs-CZ" dirty="0"/>
              <a:t> </a:t>
            </a:r>
            <a:r>
              <a:rPr lang="pt-PT" dirty="0"/>
              <a:t>STP </a:t>
            </a:r>
            <a:r>
              <a:rPr lang="cs-CZ" dirty="0"/>
              <a:t>s</a:t>
            </a:r>
            <a:r>
              <a:rPr lang="pt-PT" dirty="0"/>
              <a:t> MST</a:t>
            </a:r>
          </a:p>
        </p:txBody>
      </p:sp>
      <p:sp>
        <p:nvSpPr>
          <p:cNvPr id="3" name="Content Placeholder 2"/>
          <p:cNvSpPr>
            <a:spLocks noGrp="1"/>
          </p:cNvSpPr>
          <p:nvPr>
            <p:ph idx="1"/>
          </p:nvPr>
        </p:nvSpPr>
        <p:spPr>
          <a:xfrm>
            <a:off x="279400" y="1183340"/>
            <a:ext cx="8864600" cy="5131399"/>
          </a:xfrm>
        </p:spPr>
        <p:txBody>
          <a:bodyPr>
            <a:normAutofit/>
          </a:bodyPr>
          <a:lstStyle/>
          <a:p>
            <a:r>
              <a:rPr lang="cs-CZ" dirty="0" smtClean="0"/>
              <a:t>Všech </a:t>
            </a:r>
            <a:r>
              <a:rPr lang="cs-CZ" dirty="0"/>
              <a:t>šest instancí VLAN </a:t>
            </a:r>
            <a:r>
              <a:rPr lang="cs-CZ" dirty="0" smtClean="0"/>
              <a:t>na předchozím obrázku původně patřilo do MSTI0 (</a:t>
            </a:r>
            <a:r>
              <a:rPr lang="cs-CZ" dirty="0" err="1"/>
              <a:t>Multiple</a:t>
            </a:r>
            <a:r>
              <a:rPr lang="cs-CZ" dirty="0"/>
              <a:t> </a:t>
            </a:r>
            <a:r>
              <a:rPr lang="cs-CZ" dirty="0" err="1"/>
              <a:t>Spanning</a:t>
            </a:r>
            <a:r>
              <a:rPr lang="cs-CZ" dirty="0"/>
              <a:t> </a:t>
            </a:r>
            <a:r>
              <a:rPr lang="cs-CZ" dirty="0" err="1"/>
              <a:t>Tree</a:t>
            </a:r>
            <a:r>
              <a:rPr lang="cs-CZ" dirty="0"/>
              <a:t> </a:t>
            </a:r>
            <a:r>
              <a:rPr lang="cs-CZ" dirty="0" smtClean="0"/>
              <a:t>Instance). </a:t>
            </a:r>
            <a:r>
              <a:rPr lang="cs-CZ" dirty="0"/>
              <a:t>Toto je výchozí </a:t>
            </a:r>
            <a:r>
              <a:rPr lang="cs-CZ" dirty="0" smtClean="0"/>
              <a:t>(defaultní) chování.</a:t>
            </a:r>
          </a:p>
          <a:p>
            <a:pPr>
              <a:spcBef>
                <a:spcPts val="1200"/>
              </a:spcBef>
            </a:pPr>
            <a:r>
              <a:rPr lang="cs-CZ" dirty="0" smtClean="0"/>
              <a:t>Pak </a:t>
            </a:r>
            <a:r>
              <a:rPr lang="cs-CZ" dirty="0"/>
              <a:t>zkopírujte polovinu instancí VLAN (11, 22 a 33) do MSTI1 a druhou polovinu (44, 55 a 66) mapujte na </a:t>
            </a:r>
            <a:r>
              <a:rPr lang="cs-CZ" dirty="0" smtClean="0"/>
              <a:t>MSTI2.</a:t>
            </a:r>
          </a:p>
          <a:p>
            <a:pPr>
              <a:spcBef>
                <a:spcPts val="1200"/>
              </a:spcBef>
            </a:pPr>
            <a:r>
              <a:rPr lang="cs-CZ" dirty="0" smtClean="0"/>
              <a:t>Pokud </a:t>
            </a:r>
            <a:r>
              <a:rPr lang="cs-CZ" dirty="0"/>
              <a:t>jsou pro MSTI1 a MSTI2 nakonfigurovány různé kořenové mosty, jejich topologie budou konvergovat </a:t>
            </a:r>
            <a:r>
              <a:rPr lang="cs-CZ" dirty="0" smtClean="0"/>
              <a:t>odlišně.</a:t>
            </a:r>
          </a:p>
          <a:p>
            <a:pPr>
              <a:spcBef>
                <a:spcPts val="1200"/>
              </a:spcBef>
            </a:pPr>
            <a:r>
              <a:rPr lang="cs-CZ" dirty="0" smtClean="0"/>
              <a:t>´Protože mezi </a:t>
            </a:r>
            <a:r>
              <a:rPr lang="cs-CZ" dirty="0"/>
              <a:t>instancemi </a:t>
            </a:r>
            <a:r>
              <a:rPr lang="cs-CZ" dirty="0" smtClean="0"/>
              <a:t>MST jsou různé trasy 2. vrstvy, </a:t>
            </a:r>
            <a:r>
              <a:rPr lang="cs-CZ" dirty="0"/>
              <a:t>odkazy jsou rovnoměrněji využívány.</a:t>
            </a:r>
            <a:endParaRPr lang="pt-PT" dirty="0"/>
          </a:p>
        </p:txBody>
      </p:sp>
    </p:spTree>
    <p:extLst>
      <p:ext uri="{BB962C8B-B14F-4D97-AF65-F5344CB8AC3E}">
        <p14:creationId xmlns:p14="http://schemas.microsoft.com/office/powerpoint/2010/main" val="5892834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Instance</a:t>
            </a:r>
            <a:r>
              <a:rPr lang="cs-CZ" dirty="0"/>
              <a:t> </a:t>
            </a:r>
            <a:r>
              <a:rPr lang="pt-PT" dirty="0"/>
              <a:t>STP </a:t>
            </a:r>
            <a:r>
              <a:rPr lang="cs-CZ" dirty="0"/>
              <a:t>s</a:t>
            </a:r>
            <a:r>
              <a:rPr lang="pt-PT" dirty="0"/>
              <a:t> MST</a:t>
            </a:r>
          </a:p>
        </p:txBody>
      </p:sp>
      <p:sp>
        <p:nvSpPr>
          <p:cNvPr id="3" name="Content Placeholder 2"/>
          <p:cNvSpPr>
            <a:spLocks noGrp="1"/>
          </p:cNvSpPr>
          <p:nvPr>
            <p:ph idx="1"/>
          </p:nvPr>
        </p:nvSpPr>
        <p:spPr/>
        <p:txBody>
          <a:bodyPr/>
          <a:lstStyle/>
          <a:p>
            <a:r>
              <a:rPr lang="cs-CZ" dirty="0" smtClean="0"/>
              <a:t>V </a:t>
            </a:r>
            <a:r>
              <a:rPr lang="cs-CZ" dirty="0"/>
              <a:t>topologii, kde se používají více variací STP, topologie </a:t>
            </a:r>
            <a:r>
              <a:rPr lang="cs-CZ" dirty="0" err="1"/>
              <a:t>Common</a:t>
            </a:r>
            <a:r>
              <a:rPr lang="cs-CZ" dirty="0"/>
              <a:t> </a:t>
            </a:r>
            <a:r>
              <a:rPr lang="cs-CZ" dirty="0" err="1"/>
              <a:t>Spanning</a:t>
            </a:r>
            <a:r>
              <a:rPr lang="cs-CZ" dirty="0"/>
              <a:t> </a:t>
            </a:r>
            <a:r>
              <a:rPr lang="cs-CZ" dirty="0" err="1"/>
              <a:t>Tree</a:t>
            </a:r>
            <a:r>
              <a:rPr lang="cs-CZ" dirty="0"/>
              <a:t> (CST) považuje oblast MST za </a:t>
            </a:r>
            <a:r>
              <a:rPr lang="cs-CZ" dirty="0" smtClean="0"/>
              <a:t>jeden </a:t>
            </a:r>
            <a:r>
              <a:rPr lang="cs-CZ" dirty="0" err="1" smtClean="0"/>
              <a:t>black</a:t>
            </a:r>
            <a:r>
              <a:rPr lang="cs-CZ" dirty="0" smtClean="0"/>
              <a:t> box.</a:t>
            </a:r>
          </a:p>
          <a:p>
            <a:r>
              <a:rPr lang="cs-CZ" dirty="0" smtClean="0"/>
              <a:t>CST </a:t>
            </a:r>
            <a:r>
              <a:rPr lang="cs-CZ" dirty="0"/>
              <a:t>udržuje topologii </a:t>
            </a:r>
            <a:r>
              <a:rPr lang="cs-CZ" dirty="0" err="1"/>
              <a:t>loopfree</a:t>
            </a:r>
            <a:r>
              <a:rPr lang="cs-CZ" dirty="0"/>
              <a:t> </a:t>
            </a:r>
            <a:r>
              <a:rPr lang="cs-CZ" dirty="0" smtClean="0"/>
              <a:t>s linkami, </a:t>
            </a:r>
            <a:r>
              <a:rPr lang="cs-CZ" dirty="0"/>
              <a:t>které spojují regiony </a:t>
            </a:r>
            <a:r>
              <a:rPr lang="cs-CZ" dirty="0" smtClean="0"/>
              <a:t>navzájem, </a:t>
            </a:r>
            <a:r>
              <a:rPr lang="cs-CZ" dirty="0"/>
              <a:t>a </a:t>
            </a:r>
            <a:r>
              <a:rPr lang="cs-CZ" dirty="0" smtClean="0"/>
              <a:t>s přepínači, </a:t>
            </a:r>
            <a:r>
              <a:rPr lang="cs-CZ" dirty="0"/>
              <a:t>které nejsou spuštěny </a:t>
            </a:r>
            <a:r>
              <a:rPr lang="cs-CZ" dirty="0" smtClean="0"/>
              <a:t>s MST.</a:t>
            </a:r>
          </a:p>
          <a:p>
            <a:pPr marL="0" indent="0">
              <a:buNone/>
            </a:pPr>
            <a:endParaRPr lang="pt-PT" dirty="0"/>
          </a:p>
        </p:txBody>
      </p:sp>
      <p:pic>
        <p:nvPicPr>
          <p:cNvPr id="4" name="Picture 3"/>
          <p:cNvPicPr>
            <a:picLocks noChangeAspect="1"/>
          </p:cNvPicPr>
          <p:nvPr/>
        </p:nvPicPr>
        <p:blipFill>
          <a:blip r:embed="rId3"/>
          <a:stretch>
            <a:fillRect/>
          </a:stretch>
        </p:blipFill>
        <p:spPr>
          <a:xfrm>
            <a:off x="1741154" y="3720715"/>
            <a:ext cx="5944320" cy="2686560"/>
          </a:xfrm>
          <a:prstGeom prst="rect">
            <a:avLst/>
          </a:prstGeom>
        </p:spPr>
      </p:pic>
    </p:spTree>
    <p:extLst>
      <p:ext uri="{BB962C8B-B14F-4D97-AF65-F5344CB8AC3E}">
        <p14:creationId xmlns:p14="http://schemas.microsoft.com/office/powerpoint/2010/main" val="1939160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Rozšíření systémového </a:t>
            </a:r>
            <a:r>
              <a:rPr lang="pt-PT" dirty="0" smtClean="0"/>
              <a:t>ID </a:t>
            </a:r>
            <a:r>
              <a:rPr lang="cs-CZ" dirty="0" smtClean="0"/>
              <a:t>pro</a:t>
            </a:r>
            <a:r>
              <a:rPr lang="pt-PT" dirty="0" smtClean="0"/>
              <a:t> </a:t>
            </a:r>
            <a:r>
              <a:rPr lang="pt-PT" dirty="0"/>
              <a:t>MST</a:t>
            </a:r>
          </a:p>
        </p:txBody>
      </p:sp>
      <p:sp>
        <p:nvSpPr>
          <p:cNvPr id="3" name="Content Placeholder 2"/>
          <p:cNvSpPr>
            <a:spLocks noGrp="1"/>
          </p:cNvSpPr>
          <p:nvPr>
            <p:ph idx="1"/>
          </p:nvPr>
        </p:nvSpPr>
        <p:spPr/>
        <p:txBody>
          <a:bodyPr/>
          <a:lstStyle/>
          <a:p>
            <a:r>
              <a:rPr lang="en-US" dirty="0" smtClean="0"/>
              <a:t>12-bit </a:t>
            </a:r>
            <a:r>
              <a:rPr lang="cs-CZ" dirty="0" smtClean="0"/>
              <a:t>pole </a:t>
            </a:r>
            <a:r>
              <a:rPr lang="en-US" dirty="0" smtClean="0"/>
              <a:t>Extended </a:t>
            </a:r>
            <a:r>
              <a:rPr lang="en-US" dirty="0"/>
              <a:t>System ID </a:t>
            </a:r>
            <a:r>
              <a:rPr lang="cs-CZ" dirty="0" smtClean="0"/>
              <a:t>PVST zůstává i u </a:t>
            </a:r>
            <a:r>
              <a:rPr lang="en-US" dirty="0" smtClean="0"/>
              <a:t>MST</a:t>
            </a:r>
            <a:r>
              <a:rPr lang="en-US" dirty="0"/>
              <a:t>. </a:t>
            </a:r>
            <a:endParaRPr lang="en-US" dirty="0" smtClean="0"/>
          </a:p>
          <a:p>
            <a:r>
              <a:rPr lang="cs-CZ" dirty="0"/>
              <a:t>U</a:t>
            </a:r>
            <a:r>
              <a:rPr lang="en-US" dirty="0" smtClean="0"/>
              <a:t> MST</a:t>
            </a:r>
            <a:r>
              <a:rPr lang="cs-CZ" dirty="0" smtClean="0"/>
              <a:t> je v tom poli číslo instance</a:t>
            </a:r>
            <a:r>
              <a:rPr lang="en-US" dirty="0" smtClean="0"/>
              <a:t>.</a:t>
            </a:r>
            <a:endParaRPr lang="pt-PT" dirty="0"/>
          </a:p>
        </p:txBody>
      </p:sp>
      <p:pic>
        <p:nvPicPr>
          <p:cNvPr id="4" name="Picture 3"/>
          <p:cNvPicPr>
            <a:picLocks noChangeAspect="1"/>
          </p:cNvPicPr>
          <p:nvPr/>
        </p:nvPicPr>
        <p:blipFill>
          <a:blip r:embed="rId2"/>
          <a:stretch>
            <a:fillRect/>
          </a:stretch>
        </p:blipFill>
        <p:spPr>
          <a:xfrm>
            <a:off x="2163719" y="3165846"/>
            <a:ext cx="4751717" cy="2071172"/>
          </a:xfrm>
          <a:prstGeom prst="rect">
            <a:avLst/>
          </a:prstGeom>
        </p:spPr>
      </p:pic>
    </p:spTree>
    <p:extLst>
      <p:ext uri="{BB962C8B-B14F-4D97-AF65-F5344CB8AC3E}">
        <p14:creationId xmlns:p14="http://schemas.microsoft.com/office/powerpoint/2010/main" val="7658323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Překlopení z PVST+ na</a:t>
            </a:r>
            <a:r>
              <a:rPr lang="pt-PT" dirty="0" smtClean="0"/>
              <a:t> </a:t>
            </a:r>
            <a:r>
              <a:rPr lang="pt-PT" dirty="0"/>
              <a:t>MST</a:t>
            </a:r>
          </a:p>
        </p:txBody>
      </p:sp>
      <p:pic>
        <p:nvPicPr>
          <p:cNvPr id="4" name="Picture 3"/>
          <p:cNvPicPr>
            <a:picLocks noChangeAspect="1"/>
          </p:cNvPicPr>
          <p:nvPr/>
        </p:nvPicPr>
        <p:blipFill>
          <a:blip r:embed="rId2"/>
          <a:stretch>
            <a:fillRect/>
          </a:stretch>
        </p:blipFill>
        <p:spPr>
          <a:xfrm>
            <a:off x="926261" y="1664208"/>
            <a:ext cx="7598695" cy="4120493"/>
          </a:xfrm>
          <a:prstGeom prst="rect">
            <a:avLst/>
          </a:prstGeom>
        </p:spPr>
      </p:pic>
    </p:spTree>
    <p:extLst>
      <p:ext uri="{BB962C8B-B14F-4D97-AF65-F5344CB8AC3E}">
        <p14:creationId xmlns:p14="http://schemas.microsoft.com/office/powerpoint/2010/main" val="7403402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a:t>
            </a:r>
            <a:r>
              <a:rPr lang="en-US" dirty="0" smtClean="0"/>
              <a:t> </a:t>
            </a:r>
            <a:r>
              <a:rPr lang="en-US" dirty="0"/>
              <a:t>MST </a:t>
            </a:r>
            <a:r>
              <a:rPr lang="cs-CZ" dirty="0" smtClean="0"/>
              <a:t>s regionem</a:t>
            </a:r>
            <a:r>
              <a:rPr lang="en-US" dirty="0" smtClean="0"/>
              <a:t> CCNP</a:t>
            </a:r>
            <a:endParaRPr lang="pt-PT" dirty="0"/>
          </a:p>
        </p:txBody>
      </p:sp>
      <p:pic>
        <p:nvPicPr>
          <p:cNvPr id="4" name="Picture 3"/>
          <p:cNvPicPr>
            <a:picLocks noChangeAspect="1"/>
          </p:cNvPicPr>
          <p:nvPr/>
        </p:nvPicPr>
        <p:blipFill>
          <a:blip r:embed="rId2"/>
          <a:stretch>
            <a:fillRect/>
          </a:stretch>
        </p:blipFill>
        <p:spPr>
          <a:xfrm>
            <a:off x="573109" y="2222077"/>
            <a:ext cx="7932937" cy="3053923"/>
          </a:xfrm>
          <a:prstGeom prst="rect">
            <a:avLst/>
          </a:prstGeom>
        </p:spPr>
      </p:pic>
    </p:spTree>
    <p:extLst>
      <p:ext uri="{BB962C8B-B14F-4D97-AF65-F5344CB8AC3E}">
        <p14:creationId xmlns:p14="http://schemas.microsoft.com/office/powerpoint/2010/main" val="24459011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instance 1 a 2 </a:t>
            </a:r>
            <a:r>
              <a:rPr lang="en-US" dirty="0" smtClean="0"/>
              <a:t>MST</a:t>
            </a:r>
            <a:endParaRPr lang="pt-PT" dirty="0"/>
          </a:p>
        </p:txBody>
      </p:sp>
      <p:sp>
        <p:nvSpPr>
          <p:cNvPr id="3" name="Content Placeholder 2"/>
          <p:cNvSpPr>
            <a:spLocks noGrp="1"/>
          </p:cNvSpPr>
          <p:nvPr>
            <p:ph idx="1"/>
          </p:nvPr>
        </p:nvSpPr>
        <p:spPr>
          <a:xfrm>
            <a:off x="279401" y="4977625"/>
            <a:ext cx="8520354" cy="1589430"/>
          </a:xfrm>
        </p:spPr>
        <p:txBody>
          <a:bodyPr>
            <a:normAutofit fontScale="85000" lnSpcReduction="20000"/>
          </a:bodyPr>
          <a:lstStyle/>
          <a:p>
            <a:r>
              <a:rPr lang="en-US" dirty="0" smtClean="0"/>
              <a:t>MST </a:t>
            </a:r>
            <a:r>
              <a:rPr lang="cs-CZ" dirty="0" smtClean="0"/>
              <a:t>je konfigurován s třemi instancemi</a:t>
            </a:r>
            <a:r>
              <a:rPr lang="en-US" dirty="0" smtClean="0"/>
              <a:t>. </a:t>
            </a:r>
          </a:p>
          <a:p>
            <a:r>
              <a:rPr lang="en-US" dirty="0" smtClean="0"/>
              <a:t>VLAN </a:t>
            </a:r>
            <a:r>
              <a:rPr lang="en-US" dirty="0"/>
              <a:t>2 </a:t>
            </a:r>
            <a:r>
              <a:rPr lang="en-US" dirty="0" smtClean="0"/>
              <a:t>a </a:t>
            </a:r>
            <a:r>
              <a:rPr lang="en-US" dirty="0"/>
              <a:t>3 </a:t>
            </a:r>
            <a:r>
              <a:rPr lang="cs-CZ" dirty="0" smtClean="0"/>
              <a:t>patřící do</a:t>
            </a:r>
            <a:r>
              <a:rPr lang="en-US" dirty="0" smtClean="0"/>
              <a:t> instance 1</a:t>
            </a:r>
            <a:r>
              <a:rPr lang="en-US" dirty="0"/>
              <a:t>. </a:t>
            </a:r>
            <a:endParaRPr lang="en-US" dirty="0" smtClean="0"/>
          </a:p>
          <a:p>
            <a:r>
              <a:rPr lang="en-US" dirty="0" smtClean="0"/>
              <a:t>VLAN </a:t>
            </a:r>
            <a:r>
              <a:rPr lang="en-US" dirty="0"/>
              <a:t>4 </a:t>
            </a:r>
            <a:r>
              <a:rPr lang="en-US" dirty="0" smtClean="0"/>
              <a:t>a </a:t>
            </a:r>
            <a:r>
              <a:rPr lang="en-US" dirty="0"/>
              <a:t>5 </a:t>
            </a:r>
            <a:r>
              <a:rPr lang="cs-CZ" dirty="0"/>
              <a:t>patřící do</a:t>
            </a:r>
            <a:r>
              <a:rPr lang="en-US" dirty="0"/>
              <a:t> instance 2. </a:t>
            </a:r>
            <a:endParaRPr lang="en-US" dirty="0" smtClean="0"/>
          </a:p>
          <a:p>
            <a:r>
              <a:rPr lang="cs-CZ" dirty="0" smtClean="0"/>
              <a:t>Všechny ostatní instance</a:t>
            </a:r>
            <a:r>
              <a:rPr lang="en-US" dirty="0" smtClean="0"/>
              <a:t> VLAN</a:t>
            </a:r>
            <a:r>
              <a:rPr lang="cs-CZ" dirty="0" smtClean="0"/>
              <a:t>ů mezi</a:t>
            </a:r>
            <a:r>
              <a:rPr lang="en-US" dirty="0" smtClean="0"/>
              <a:t> </a:t>
            </a:r>
            <a:r>
              <a:rPr lang="en-US" dirty="0"/>
              <a:t>1 </a:t>
            </a:r>
            <a:r>
              <a:rPr lang="en-US" dirty="0" smtClean="0"/>
              <a:t>a </a:t>
            </a:r>
            <a:r>
              <a:rPr lang="en-US" dirty="0"/>
              <a:t>4094, </a:t>
            </a:r>
            <a:r>
              <a:rPr lang="cs-CZ" dirty="0" smtClean="0"/>
              <a:t>které nejsou v instanci</a:t>
            </a:r>
            <a:r>
              <a:rPr lang="en-US" dirty="0" smtClean="0"/>
              <a:t> </a:t>
            </a:r>
            <a:r>
              <a:rPr lang="en-US" dirty="0"/>
              <a:t>1 </a:t>
            </a:r>
            <a:r>
              <a:rPr lang="cs-CZ" dirty="0" smtClean="0"/>
              <a:t>či</a:t>
            </a:r>
            <a:r>
              <a:rPr lang="en-US" dirty="0" smtClean="0"/>
              <a:t> </a:t>
            </a:r>
            <a:r>
              <a:rPr lang="en-US" dirty="0"/>
              <a:t>2, </a:t>
            </a:r>
            <a:r>
              <a:rPr lang="cs-CZ" dirty="0" smtClean="0"/>
              <a:t>patří do instance </a:t>
            </a:r>
            <a:r>
              <a:rPr lang="en-US" dirty="0" smtClean="0"/>
              <a:t>0</a:t>
            </a:r>
            <a:r>
              <a:rPr lang="en-US" dirty="0"/>
              <a:t>.</a:t>
            </a:r>
            <a:endParaRPr lang="pt-PT" dirty="0"/>
          </a:p>
        </p:txBody>
      </p:sp>
      <p:pic>
        <p:nvPicPr>
          <p:cNvPr id="4" name="Picture 3"/>
          <p:cNvPicPr>
            <a:picLocks noChangeAspect="1"/>
          </p:cNvPicPr>
          <p:nvPr/>
        </p:nvPicPr>
        <p:blipFill>
          <a:blip r:embed="rId3"/>
          <a:stretch>
            <a:fillRect/>
          </a:stretch>
        </p:blipFill>
        <p:spPr>
          <a:xfrm>
            <a:off x="638339" y="1183340"/>
            <a:ext cx="7802477" cy="3718982"/>
          </a:xfrm>
          <a:prstGeom prst="rect">
            <a:avLst/>
          </a:prstGeom>
        </p:spPr>
      </p:pic>
    </p:spTree>
    <p:extLst>
      <p:ext uri="{BB962C8B-B14F-4D97-AF65-F5344CB8AC3E}">
        <p14:creationId xmlns:p14="http://schemas.microsoft.com/office/powerpoint/2010/main" val="42468233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s prioritami</a:t>
            </a:r>
            <a:endParaRPr lang="cs-CZ"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362" y="1891421"/>
            <a:ext cx="8520113" cy="396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1404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t>
            </a:r>
            <a:r>
              <a:rPr lang="en-US" dirty="0"/>
              <a:t>Root Bridge </a:t>
            </a:r>
            <a:r>
              <a:rPr lang="en-US" dirty="0" smtClean="0"/>
              <a:t>SPT</a:t>
            </a:r>
            <a:endParaRPr lang="pt-PT" dirty="0"/>
          </a:p>
        </p:txBody>
      </p:sp>
      <p:pic>
        <p:nvPicPr>
          <p:cNvPr id="4" name="Picture 3"/>
          <p:cNvPicPr>
            <a:picLocks noChangeAspect="1"/>
          </p:cNvPicPr>
          <p:nvPr/>
        </p:nvPicPr>
        <p:blipFill>
          <a:blip r:embed="rId3"/>
          <a:stretch>
            <a:fillRect/>
          </a:stretch>
        </p:blipFill>
        <p:spPr>
          <a:xfrm>
            <a:off x="350898" y="1854581"/>
            <a:ext cx="8377360" cy="841117"/>
          </a:xfrm>
          <a:prstGeom prst="rect">
            <a:avLst/>
          </a:prstGeom>
        </p:spPr>
      </p:pic>
      <p:pic>
        <p:nvPicPr>
          <p:cNvPr id="5" name="Picture 4"/>
          <p:cNvPicPr>
            <a:picLocks noChangeAspect="1"/>
          </p:cNvPicPr>
          <p:nvPr/>
        </p:nvPicPr>
        <p:blipFill>
          <a:blip r:embed="rId4"/>
          <a:stretch>
            <a:fillRect/>
          </a:stretch>
        </p:blipFill>
        <p:spPr>
          <a:xfrm>
            <a:off x="350898" y="2902460"/>
            <a:ext cx="8377360" cy="2967018"/>
          </a:xfrm>
          <a:prstGeom prst="rect">
            <a:avLst/>
          </a:prstGeom>
        </p:spPr>
      </p:pic>
    </p:spTree>
    <p:extLst>
      <p:ext uri="{BB962C8B-B14F-4D97-AF65-F5344CB8AC3E}">
        <p14:creationId xmlns:p14="http://schemas.microsoft.com/office/powerpoint/2010/main" val="2269847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Verif</a:t>
            </a:r>
            <a:r>
              <a:rPr lang="cs-CZ" dirty="0" err="1" smtClean="0"/>
              <a:t>ikace</a:t>
            </a:r>
            <a:r>
              <a:rPr lang="en-US" dirty="0" smtClean="0"/>
              <a:t> MST</a:t>
            </a:r>
            <a:endParaRPr lang="pt-PT" dirty="0"/>
          </a:p>
        </p:txBody>
      </p:sp>
      <p:sp>
        <p:nvSpPr>
          <p:cNvPr id="3" name="Content Placeholder 2"/>
          <p:cNvSpPr>
            <a:spLocks noGrp="1"/>
          </p:cNvSpPr>
          <p:nvPr>
            <p:ph idx="1"/>
          </p:nvPr>
        </p:nvSpPr>
        <p:spPr/>
        <p:txBody>
          <a:bodyPr>
            <a:normAutofit/>
          </a:bodyPr>
          <a:lstStyle/>
          <a:p>
            <a:pPr marL="0" indent="0">
              <a:buNone/>
            </a:pPr>
            <a:r>
              <a:rPr lang="pt-PT" sz="1800" dirty="0" smtClean="0"/>
              <a:t>Chcete-li </a:t>
            </a:r>
            <a:r>
              <a:rPr lang="pt-PT" sz="1800" dirty="0"/>
              <a:t>ověřit aktuálně použitou konfiguraci MST, použijte </a:t>
            </a:r>
            <a:r>
              <a:rPr lang="pt-PT" sz="1800" dirty="0">
                <a:latin typeface="Courier New" panose="02070309020205020404" pitchFamily="49" charset="0"/>
                <a:cs typeface="Courier New" panose="02070309020205020404" pitchFamily="49" charset="0"/>
              </a:rPr>
              <a:t>show current </a:t>
            </a:r>
            <a:r>
              <a:rPr lang="pt-PT" sz="1800" dirty="0"/>
              <a:t>v konfiguračním režimu  MST. Chcete-li ověřit nevyřízenou (pending)  konfiguraci MST, použijte </a:t>
            </a:r>
            <a:r>
              <a:rPr lang="pt-PT" sz="1800" dirty="0">
                <a:latin typeface="Courier New" panose="02070309020205020404" pitchFamily="49" charset="0"/>
                <a:cs typeface="Courier New" panose="02070309020205020404" pitchFamily="49" charset="0"/>
              </a:rPr>
              <a:t>show pending </a:t>
            </a:r>
            <a:r>
              <a:rPr lang="pt-PT" sz="1800" dirty="0"/>
              <a:t>v konfiguračním módu MST. Po zadání příkazu </a:t>
            </a:r>
            <a:r>
              <a:rPr lang="pt-PT" sz="1800" dirty="0">
                <a:latin typeface="Courier New" panose="02070309020205020404" pitchFamily="49" charset="0"/>
                <a:cs typeface="Courier New" panose="02070309020205020404" pitchFamily="49" charset="0"/>
              </a:rPr>
              <a:t>exit </a:t>
            </a:r>
            <a:r>
              <a:rPr lang="pt-PT" sz="1800" dirty="0"/>
              <a:t>nebo </a:t>
            </a:r>
            <a:r>
              <a:rPr lang="pt-PT" sz="1800" dirty="0">
                <a:latin typeface="Courier New" panose="02070309020205020404" pitchFamily="49" charset="0"/>
                <a:cs typeface="Courier New" panose="02070309020205020404" pitchFamily="49" charset="0"/>
              </a:rPr>
              <a:t>end</a:t>
            </a:r>
            <a:r>
              <a:rPr lang="pt-PT" sz="1800" dirty="0"/>
              <a:t> se nevyřízená (pending) konfigurace stává </a:t>
            </a:r>
            <a:r>
              <a:rPr lang="pt-PT" sz="1800" dirty="0" smtClean="0"/>
              <a:t>aktuální</a:t>
            </a:r>
            <a:r>
              <a:rPr lang="cs-CZ" sz="1800" dirty="0" smtClean="0">
                <a:latin typeface="Courier New" panose="02070309020205020404" pitchFamily="49" charset="0"/>
                <a:cs typeface="Courier New" panose="02070309020205020404" pitchFamily="49" charset="0"/>
              </a:rPr>
              <a:t>, příkazy </a:t>
            </a:r>
            <a:r>
              <a:rPr lang="pt-PT" sz="1800" dirty="0" smtClean="0">
                <a:latin typeface="Courier New" panose="02070309020205020404" pitchFamily="49" charset="0"/>
                <a:cs typeface="Courier New" panose="02070309020205020404" pitchFamily="49" charset="0"/>
              </a:rPr>
              <a:t>show </a:t>
            </a:r>
            <a:r>
              <a:rPr lang="pt-PT" sz="1800" dirty="0">
                <a:latin typeface="Courier New" panose="02070309020205020404" pitchFamily="49" charset="0"/>
                <a:cs typeface="Courier New" panose="02070309020205020404" pitchFamily="49" charset="0"/>
              </a:rPr>
              <a:t>current </a:t>
            </a:r>
            <a:r>
              <a:rPr lang="pt-PT" sz="1800" dirty="0"/>
              <a:t>a </a:t>
            </a:r>
            <a:r>
              <a:rPr lang="pt-PT" sz="1800" dirty="0">
                <a:latin typeface="Courier New" panose="02070309020205020404" pitchFamily="49" charset="0"/>
                <a:cs typeface="Courier New" panose="02070309020205020404" pitchFamily="49" charset="0"/>
              </a:rPr>
              <a:t>show pending </a:t>
            </a:r>
            <a:r>
              <a:rPr lang="cs-CZ" sz="1800" dirty="0" smtClean="0">
                <a:cs typeface="Courier New" panose="02070309020205020404" pitchFamily="49" charset="0"/>
              </a:rPr>
              <a:t>pak</a:t>
            </a:r>
            <a:r>
              <a:rPr lang="cs-CZ" sz="1800" dirty="0">
                <a:latin typeface="Courier New" panose="02070309020205020404" pitchFamily="49" charset="0"/>
                <a:cs typeface="Courier New" panose="02070309020205020404" pitchFamily="49" charset="0"/>
              </a:rPr>
              <a:t> </a:t>
            </a:r>
            <a:r>
              <a:rPr lang="pt-PT" sz="1800" dirty="0" smtClean="0"/>
              <a:t>budu </a:t>
            </a:r>
            <a:r>
              <a:rPr lang="pt-PT" sz="1800" dirty="0"/>
              <a:t>produkovat stejné výstupy.</a:t>
            </a:r>
          </a:p>
        </p:txBody>
      </p:sp>
      <p:pic>
        <p:nvPicPr>
          <p:cNvPr id="4" name="Picture 3"/>
          <p:cNvPicPr>
            <a:picLocks noChangeAspect="1"/>
          </p:cNvPicPr>
          <p:nvPr/>
        </p:nvPicPr>
        <p:blipFill>
          <a:blip r:embed="rId3"/>
          <a:stretch>
            <a:fillRect/>
          </a:stretch>
        </p:blipFill>
        <p:spPr>
          <a:xfrm>
            <a:off x="2154114" y="2641606"/>
            <a:ext cx="5421049" cy="2066691"/>
          </a:xfrm>
          <a:prstGeom prst="rect">
            <a:avLst/>
          </a:prstGeom>
        </p:spPr>
      </p:pic>
      <p:pic>
        <p:nvPicPr>
          <p:cNvPr id="6" name="Picture 5"/>
          <p:cNvPicPr>
            <a:picLocks noChangeAspect="1"/>
          </p:cNvPicPr>
          <p:nvPr/>
        </p:nvPicPr>
        <p:blipFill>
          <a:blip r:embed="rId4"/>
          <a:stretch>
            <a:fillRect/>
          </a:stretch>
        </p:blipFill>
        <p:spPr>
          <a:xfrm>
            <a:off x="2154114" y="4616207"/>
            <a:ext cx="5437742" cy="2241792"/>
          </a:xfrm>
          <a:prstGeom prst="rect">
            <a:avLst/>
          </a:prstGeom>
        </p:spPr>
      </p:pic>
    </p:spTree>
    <p:extLst>
      <p:ext uri="{BB962C8B-B14F-4D97-AF65-F5344CB8AC3E}">
        <p14:creationId xmlns:p14="http://schemas.microsoft.com/office/powerpoint/2010/main" val="28660953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Ověření podpisu (digest)</a:t>
            </a:r>
            <a:r>
              <a:rPr lang="pt-PT" dirty="0" smtClean="0"/>
              <a:t> MST</a:t>
            </a:r>
            <a:endParaRPr lang="pt-PT" dirty="0"/>
          </a:p>
        </p:txBody>
      </p:sp>
      <p:sp>
        <p:nvSpPr>
          <p:cNvPr id="3" name="Content Placeholder 2"/>
          <p:cNvSpPr>
            <a:spLocks noGrp="1"/>
          </p:cNvSpPr>
          <p:nvPr>
            <p:ph idx="1"/>
          </p:nvPr>
        </p:nvSpPr>
        <p:spPr/>
        <p:txBody>
          <a:bodyPr/>
          <a:lstStyle/>
          <a:p>
            <a:r>
              <a:rPr lang="af-ZA" dirty="0" smtClean="0"/>
              <a:t>Pre-std Digest se týká starší implementaci MST (byla dříve než norma).</a:t>
            </a:r>
            <a:endParaRPr lang="af-ZA" dirty="0"/>
          </a:p>
        </p:txBody>
      </p:sp>
      <p:grpSp>
        <p:nvGrpSpPr>
          <p:cNvPr id="6" name="Group 5"/>
          <p:cNvGrpSpPr/>
          <p:nvPr/>
        </p:nvGrpSpPr>
        <p:grpSpPr>
          <a:xfrm>
            <a:off x="1020952" y="2209436"/>
            <a:ext cx="6989751" cy="3902165"/>
            <a:chOff x="1088999" y="1931320"/>
            <a:chExt cx="6989751" cy="3902165"/>
          </a:xfrm>
        </p:grpSpPr>
        <p:pic>
          <p:nvPicPr>
            <p:cNvPr id="4" name="Picture 3"/>
            <p:cNvPicPr>
              <a:picLocks noChangeAspect="1"/>
            </p:cNvPicPr>
            <p:nvPr/>
          </p:nvPicPr>
          <p:blipFill>
            <a:blip r:embed="rId3"/>
            <a:stretch>
              <a:fillRect/>
            </a:stretch>
          </p:blipFill>
          <p:spPr>
            <a:xfrm>
              <a:off x="1088999" y="1931320"/>
              <a:ext cx="6966001" cy="2995360"/>
            </a:xfrm>
            <a:prstGeom prst="rect">
              <a:avLst/>
            </a:prstGeom>
          </p:spPr>
        </p:pic>
        <p:pic>
          <p:nvPicPr>
            <p:cNvPr id="5" name="Picture 4"/>
            <p:cNvPicPr>
              <a:picLocks noChangeAspect="1"/>
            </p:cNvPicPr>
            <p:nvPr/>
          </p:nvPicPr>
          <p:blipFill>
            <a:blip r:embed="rId4"/>
            <a:stretch>
              <a:fillRect/>
            </a:stretch>
          </p:blipFill>
          <p:spPr>
            <a:xfrm>
              <a:off x="1112749" y="4914805"/>
              <a:ext cx="6966001" cy="918680"/>
            </a:xfrm>
            <a:prstGeom prst="rect">
              <a:avLst/>
            </a:prstGeom>
          </p:spPr>
        </p:pic>
      </p:grpSp>
    </p:spTree>
    <p:extLst>
      <p:ext uri="{BB962C8B-B14F-4D97-AF65-F5344CB8AC3E}">
        <p14:creationId xmlns:p14="http://schemas.microsoft.com/office/powerpoint/2010/main" val="245521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Standardy </a:t>
            </a:r>
            <a:r>
              <a:rPr lang="pt-PT" dirty="0" smtClean="0"/>
              <a:t>STP</a:t>
            </a:r>
            <a:endParaRPr lang="pt-PT" dirty="0"/>
          </a:p>
        </p:txBody>
      </p:sp>
      <p:pic>
        <p:nvPicPr>
          <p:cNvPr id="4" name="Picture 3"/>
          <p:cNvPicPr>
            <a:picLocks noChangeAspect="1"/>
          </p:cNvPicPr>
          <p:nvPr/>
        </p:nvPicPr>
        <p:blipFill>
          <a:blip r:embed="rId3"/>
          <a:stretch>
            <a:fillRect/>
          </a:stretch>
        </p:blipFill>
        <p:spPr>
          <a:xfrm>
            <a:off x="257255" y="2357438"/>
            <a:ext cx="8564646" cy="2491567"/>
          </a:xfrm>
          <a:prstGeom prst="rect">
            <a:avLst/>
          </a:prstGeom>
        </p:spPr>
      </p:pic>
    </p:spTree>
    <p:extLst>
      <p:ext uri="{BB962C8B-B14F-4D97-AF65-F5344CB8AC3E}">
        <p14:creationId xmlns:p14="http://schemas.microsoft.com/office/powerpoint/2010/main" val="267667198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smtClean="0"/>
              <a:t>Verifying namapování instancí MST</a:t>
            </a:r>
            <a:endParaRPr lang="af-ZA" dirty="0"/>
          </a:p>
        </p:txBody>
      </p:sp>
      <p:pic>
        <p:nvPicPr>
          <p:cNvPr id="4" name="Picture 3"/>
          <p:cNvPicPr>
            <a:picLocks noChangeAspect="1"/>
          </p:cNvPicPr>
          <p:nvPr/>
        </p:nvPicPr>
        <p:blipFill>
          <a:blip r:embed="rId2"/>
          <a:stretch>
            <a:fillRect/>
          </a:stretch>
        </p:blipFill>
        <p:spPr>
          <a:xfrm>
            <a:off x="723831" y="1632825"/>
            <a:ext cx="7631489" cy="3915832"/>
          </a:xfrm>
          <a:prstGeom prst="rect">
            <a:avLst/>
          </a:prstGeom>
        </p:spPr>
      </p:pic>
      <p:pic>
        <p:nvPicPr>
          <p:cNvPr id="5" name="Picture 4"/>
          <p:cNvPicPr>
            <a:picLocks noChangeAspect="1"/>
          </p:cNvPicPr>
          <p:nvPr/>
        </p:nvPicPr>
        <p:blipFill>
          <a:blip r:embed="rId3"/>
          <a:stretch>
            <a:fillRect/>
          </a:stretch>
        </p:blipFill>
        <p:spPr>
          <a:xfrm>
            <a:off x="3963890" y="3826791"/>
            <a:ext cx="4966213" cy="2487948"/>
          </a:xfrm>
          <a:prstGeom prst="rect">
            <a:avLst/>
          </a:prstGeom>
        </p:spPr>
      </p:pic>
    </p:spTree>
    <p:extLst>
      <p:ext uri="{BB962C8B-B14F-4D97-AF65-F5344CB8AC3E}">
        <p14:creationId xmlns:p14="http://schemas.microsoft.com/office/powerpoint/2010/main" val="41279804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cen cest</a:t>
            </a:r>
            <a:r>
              <a:rPr lang="pt-PT" dirty="0" smtClean="0"/>
              <a:t> MST</a:t>
            </a:r>
            <a:endParaRPr lang="pt-PT" dirty="0"/>
          </a:p>
        </p:txBody>
      </p:sp>
      <p:sp>
        <p:nvSpPr>
          <p:cNvPr id="3" name="Content Placeholder 2"/>
          <p:cNvSpPr>
            <a:spLocks noGrp="1"/>
          </p:cNvSpPr>
          <p:nvPr>
            <p:ph idx="1"/>
          </p:nvPr>
        </p:nvSpPr>
        <p:spPr/>
        <p:txBody>
          <a:bodyPr/>
          <a:lstStyle/>
          <a:p>
            <a:r>
              <a:rPr lang="cs-CZ" dirty="0" smtClean="0"/>
              <a:t>Ceny cest fungují stejně jako u jiných STP, s výjimkou případů, kdy jsou ceny portů MST konfigurovány po instanci.</a:t>
            </a:r>
            <a:endParaRPr lang="cs-CZ" dirty="0"/>
          </a:p>
        </p:txBody>
      </p:sp>
      <p:grpSp>
        <p:nvGrpSpPr>
          <p:cNvPr id="7" name="Group 6"/>
          <p:cNvGrpSpPr/>
          <p:nvPr/>
        </p:nvGrpSpPr>
        <p:grpSpPr>
          <a:xfrm>
            <a:off x="673884" y="2635551"/>
            <a:ext cx="8204226" cy="3225949"/>
            <a:chOff x="1058039" y="3039140"/>
            <a:chExt cx="7027921" cy="2763419"/>
          </a:xfrm>
        </p:grpSpPr>
        <p:pic>
          <p:nvPicPr>
            <p:cNvPr id="5" name="Picture 4"/>
            <p:cNvPicPr>
              <a:picLocks noChangeAspect="1"/>
            </p:cNvPicPr>
            <p:nvPr/>
          </p:nvPicPr>
          <p:blipFill>
            <a:blip r:embed="rId2"/>
            <a:stretch>
              <a:fillRect/>
            </a:stretch>
          </p:blipFill>
          <p:spPr>
            <a:xfrm>
              <a:off x="1058039" y="3039140"/>
              <a:ext cx="7027921" cy="779720"/>
            </a:xfrm>
            <a:prstGeom prst="rect">
              <a:avLst/>
            </a:prstGeom>
          </p:spPr>
        </p:pic>
        <p:pic>
          <p:nvPicPr>
            <p:cNvPr id="6" name="Picture 5"/>
            <p:cNvPicPr>
              <a:picLocks noChangeAspect="1"/>
            </p:cNvPicPr>
            <p:nvPr/>
          </p:nvPicPr>
          <p:blipFill>
            <a:blip r:embed="rId3"/>
            <a:stretch>
              <a:fillRect/>
            </a:stretch>
          </p:blipFill>
          <p:spPr>
            <a:xfrm>
              <a:off x="1088998" y="3749039"/>
              <a:ext cx="6966001" cy="2053520"/>
            </a:xfrm>
            <a:prstGeom prst="rect">
              <a:avLst/>
            </a:prstGeom>
          </p:spPr>
        </p:pic>
      </p:grpSp>
    </p:spTree>
    <p:extLst>
      <p:ext uri="{BB962C8B-B14F-4D97-AF65-F5344CB8AC3E}">
        <p14:creationId xmlns:p14="http://schemas.microsoft.com/office/powerpoint/2010/main" val="23378167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priorit portů</a:t>
            </a:r>
            <a:r>
              <a:rPr lang="pt-PT" dirty="0" smtClean="0"/>
              <a:t> MST</a:t>
            </a:r>
            <a:endParaRPr lang="pt-PT" dirty="0"/>
          </a:p>
        </p:txBody>
      </p:sp>
      <p:sp>
        <p:nvSpPr>
          <p:cNvPr id="3" name="Content Placeholder 2"/>
          <p:cNvSpPr>
            <a:spLocks noGrp="1"/>
          </p:cNvSpPr>
          <p:nvPr>
            <p:ph idx="1"/>
          </p:nvPr>
        </p:nvSpPr>
        <p:spPr/>
        <p:txBody>
          <a:bodyPr/>
          <a:lstStyle/>
          <a:p>
            <a:r>
              <a:rPr lang="cs-CZ" dirty="0" smtClean="0"/>
              <a:t>Priorita portů funguje stejně jako u jiných STP, s výjimkou případů, kdy jsou  priority portu MST konfigurovány na instance.</a:t>
            </a:r>
            <a:endParaRPr lang="cs-CZ" dirty="0"/>
          </a:p>
        </p:txBody>
      </p:sp>
      <p:pic>
        <p:nvPicPr>
          <p:cNvPr id="4" name="Picture 3"/>
          <p:cNvPicPr>
            <a:picLocks noChangeAspect="1"/>
          </p:cNvPicPr>
          <p:nvPr/>
        </p:nvPicPr>
        <p:blipFill>
          <a:blip r:embed="rId2"/>
          <a:stretch>
            <a:fillRect/>
          </a:stretch>
        </p:blipFill>
        <p:spPr>
          <a:xfrm>
            <a:off x="722569" y="2493819"/>
            <a:ext cx="7634018" cy="3444961"/>
          </a:xfrm>
          <a:prstGeom prst="rect">
            <a:avLst/>
          </a:prstGeom>
        </p:spPr>
      </p:pic>
    </p:spTree>
    <p:extLst>
      <p:ext uri="{BB962C8B-B14F-4D97-AF65-F5344CB8AC3E}">
        <p14:creationId xmlns:p14="http://schemas.microsoft.com/office/powerpoint/2010/main" val="29897482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Migrace na p</a:t>
            </a:r>
            <a:r>
              <a:rPr lang="pt-PT" dirty="0" smtClean="0"/>
              <a:t>rotocol</a:t>
            </a:r>
            <a:r>
              <a:rPr lang="cs-CZ" dirty="0" smtClean="0"/>
              <a:t> </a:t>
            </a:r>
            <a:r>
              <a:rPr lang="pt-PT" dirty="0" smtClean="0"/>
              <a:t>MST</a:t>
            </a:r>
            <a:endParaRPr lang="pt-PT" dirty="0"/>
          </a:p>
        </p:txBody>
      </p:sp>
      <p:sp>
        <p:nvSpPr>
          <p:cNvPr id="3" name="Content Placeholder 2"/>
          <p:cNvSpPr>
            <a:spLocks noGrp="1"/>
          </p:cNvSpPr>
          <p:nvPr>
            <p:ph idx="1"/>
          </p:nvPr>
        </p:nvSpPr>
        <p:spPr/>
        <p:txBody>
          <a:bodyPr>
            <a:normAutofit/>
          </a:bodyPr>
          <a:lstStyle/>
          <a:p>
            <a:r>
              <a:rPr lang="cs-CZ" dirty="0" smtClean="0"/>
              <a:t>Ujistěte se, že všechny linky typu </a:t>
            </a:r>
            <a:r>
              <a:rPr lang="cs-CZ" dirty="0" err="1" smtClean="0"/>
              <a:t>switch</a:t>
            </a:r>
            <a:r>
              <a:rPr lang="cs-CZ" dirty="0" smtClean="0"/>
              <a:t>-to-</a:t>
            </a:r>
            <a:r>
              <a:rPr lang="cs-CZ" dirty="0" err="1" smtClean="0"/>
              <a:t>switch</a:t>
            </a:r>
            <a:r>
              <a:rPr lang="cs-CZ" dirty="0" smtClean="0"/>
              <a:t>, u nichž je požadován rychlý přechod, jsou plně duplexní.</a:t>
            </a:r>
          </a:p>
          <a:p>
            <a:r>
              <a:rPr lang="cs-CZ" dirty="0" smtClean="0"/>
              <a:t>Okrajové porty jsou definovány jako </a:t>
            </a:r>
            <a:r>
              <a:rPr lang="cs-CZ" dirty="0" err="1" smtClean="0"/>
              <a:t>PortFast</a:t>
            </a:r>
            <a:r>
              <a:rPr lang="cs-CZ" dirty="0" smtClean="0"/>
              <a:t>.</a:t>
            </a:r>
          </a:p>
          <a:p>
            <a:r>
              <a:rPr lang="cs-CZ" dirty="0" smtClean="0"/>
              <a:t>Pečlivě rozhodněte, kolik instancí je zapotřebí v přepínané síti, a nezapomeňte, že instance převede na logickou topologii.</a:t>
            </a:r>
          </a:p>
          <a:p>
            <a:r>
              <a:rPr lang="cs-CZ" dirty="0" smtClean="0"/>
              <a:t>Určete, které VLAN mapovat na tyto instance, a pečlivě vyberte </a:t>
            </a:r>
            <a:r>
              <a:rPr lang="cs-CZ" dirty="0" err="1" smtClean="0"/>
              <a:t>root</a:t>
            </a:r>
            <a:r>
              <a:rPr lang="cs-CZ" dirty="0" smtClean="0"/>
              <a:t> a </a:t>
            </a:r>
            <a:r>
              <a:rPr lang="cs-CZ" dirty="0" err="1" smtClean="0"/>
              <a:t>backup</a:t>
            </a:r>
            <a:r>
              <a:rPr lang="cs-CZ" dirty="0" smtClean="0"/>
              <a:t> </a:t>
            </a:r>
            <a:r>
              <a:rPr lang="cs-CZ" dirty="0" err="1" smtClean="0"/>
              <a:t>root</a:t>
            </a:r>
            <a:r>
              <a:rPr lang="cs-CZ" dirty="0" smtClean="0"/>
              <a:t> pro každou instanci.</a:t>
            </a:r>
          </a:p>
          <a:p>
            <a:r>
              <a:rPr lang="cs-CZ" dirty="0" smtClean="0"/>
              <a:t>Zvolte název konfigurace a číslo revize, které bude společné všem přepínačům v síti.</a:t>
            </a:r>
          </a:p>
          <a:p>
            <a:pPr lvl="1"/>
            <a:r>
              <a:rPr lang="cs-CZ" dirty="0" smtClean="0"/>
              <a:t>Cisco doporučuje umístit co nejvíce přepínačů do jednoho regionu; není výhodné segmentovat síť do oddělených regionů</a:t>
            </a:r>
            <a:endParaRPr lang="cs-CZ" dirty="0"/>
          </a:p>
        </p:txBody>
      </p:sp>
    </p:spTree>
    <p:extLst>
      <p:ext uri="{BB962C8B-B14F-4D97-AF65-F5344CB8AC3E}">
        <p14:creationId xmlns:p14="http://schemas.microsoft.com/office/powerpoint/2010/main" val="20149490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Migrace protokolu </a:t>
            </a:r>
            <a:r>
              <a:rPr lang="pt-PT" dirty="0" smtClean="0"/>
              <a:t>MST</a:t>
            </a:r>
            <a:endParaRPr lang="pt-PT" dirty="0"/>
          </a:p>
        </p:txBody>
      </p:sp>
      <p:sp>
        <p:nvSpPr>
          <p:cNvPr id="3" name="Content Placeholder 2"/>
          <p:cNvSpPr>
            <a:spLocks noGrp="1"/>
          </p:cNvSpPr>
          <p:nvPr>
            <p:ph idx="1"/>
          </p:nvPr>
        </p:nvSpPr>
        <p:spPr/>
        <p:txBody>
          <a:bodyPr>
            <a:normAutofit/>
          </a:bodyPr>
          <a:lstStyle/>
          <a:p>
            <a:r>
              <a:rPr lang="af-ZA" dirty="0" smtClean="0"/>
              <a:t>Vyhněte se mapování VLAN do instance 0.</a:t>
            </a:r>
          </a:p>
          <a:p>
            <a:r>
              <a:rPr lang="af-ZA" dirty="0" smtClean="0"/>
              <a:t>Nejdříve migrujte jádro sítě. Změňte typ STP na MST a pak změňte přístupové přepínače.</a:t>
            </a:r>
          </a:p>
          <a:p>
            <a:r>
              <a:rPr lang="af-ZA" dirty="0" smtClean="0"/>
              <a:t>Konfigurace funkcí jako PortFast, BPDU Guard, BPDUF Filter, Root Guard a Loop Guard jsou v režimu MST rovněž použitelné.</a:t>
            </a:r>
          </a:p>
          <a:p>
            <a:r>
              <a:rPr lang="af-ZA" dirty="0" smtClean="0"/>
              <a:t>Pokud jste již tyto funkce povolili v režimu PVST +, zůstanou po přechodu do režimu MST aktivní.</a:t>
            </a:r>
            <a:endParaRPr lang="af-ZA" dirty="0"/>
          </a:p>
        </p:txBody>
      </p:sp>
    </p:spTree>
    <p:extLst>
      <p:ext uri="{BB962C8B-B14F-4D97-AF65-F5344CB8AC3E}">
        <p14:creationId xmlns:p14="http://schemas.microsoft.com/office/powerpoint/2010/main" val="25865170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Understanding MSTP">
            <a:hlinkClick r:id="rId2" tooltip="&quot;Understanding MSTP&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1262" y="-61546"/>
            <a:ext cx="6154616" cy="6858000"/>
          </a:xfrm>
          <a:prstGeom prst="rect">
            <a:avLst/>
          </a:prstGeom>
          <a:noFill/>
          <a:ln>
            <a:noFill/>
          </a:ln>
        </p:spPr>
      </p:pic>
    </p:spTree>
    <p:extLst>
      <p:ext uri="{BB962C8B-B14F-4D97-AF65-F5344CB8AC3E}">
        <p14:creationId xmlns:p14="http://schemas.microsoft.com/office/powerpoint/2010/main" val="21511457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
            </a:r>
            <a:r>
              <a:rPr lang="cs-CZ" dirty="0" smtClean="0"/>
              <a:t>řehled vývoje</a:t>
            </a:r>
            <a:endParaRPr lang="cs-CZ" dirty="0"/>
          </a:p>
        </p:txBody>
      </p:sp>
      <p:pic>
        <p:nvPicPr>
          <p:cNvPr id="4" name="Zástupný symbol pro obsah 3" descr="STP history">
            <a:hlinkClick r:id="rId2" tooltip="&quot;STP History&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48708"/>
            <a:ext cx="9144000" cy="1969477"/>
          </a:xfrm>
          <a:prstGeom prst="rect">
            <a:avLst/>
          </a:prstGeom>
          <a:noFill/>
          <a:ln>
            <a:noFill/>
          </a:ln>
        </p:spPr>
      </p:pic>
    </p:spTree>
    <p:extLst>
      <p:ext uri="{BB962C8B-B14F-4D97-AF65-F5344CB8AC3E}">
        <p14:creationId xmlns:p14="http://schemas.microsoft.com/office/powerpoint/2010/main" val="36540992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Shorted</a:t>
            </a:r>
            <a:r>
              <a:rPr lang="cs-CZ" dirty="0" smtClean="0"/>
              <a:t> </a:t>
            </a:r>
            <a:r>
              <a:rPr lang="cs-CZ" dirty="0" err="1" smtClean="0"/>
              <a:t>Path</a:t>
            </a:r>
            <a:r>
              <a:rPr lang="cs-CZ" dirty="0" smtClean="0"/>
              <a:t> </a:t>
            </a:r>
            <a:r>
              <a:rPr lang="cs-CZ" dirty="0" err="1" smtClean="0"/>
              <a:t>Bridging</a:t>
            </a:r>
            <a:r>
              <a:rPr lang="cs-CZ" dirty="0" smtClean="0"/>
              <a:t> (SPB)</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369" y="1584316"/>
            <a:ext cx="7957038" cy="497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19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378"/>
            <a:ext cx="9144000" cy="742659"/>
          </a:xfrm>
        </p:spPr>
        <p:txBody>
          <a:bodyPr>
            <a:normAutofit/>
          </a:bodyPr>
          <a:lstStyle/>
          <a:p>
            <a:r>
              <a:rPr lang="en-US" sz="2000" dirty="0"/>
              <a:t>Bridging, Provider Bridging, Provider </a:t>
            </a:r>
            <a:r>
              <a:rPr lang="en-US" sz="2000" dirty="0" smtClean="0"/>
              <a:t>Backbone</a:t>
            </a:r>
            <a:r>
              <a:rPr lang="en-US" sz="2000" dirty="0"/>
              <a:t> </a:t>
            </a:r>
            <a:r>
              <a:rPr lang="en-US" sz="2000" dirty="0" smtClean="0"/>
              <a:t>a </a:t>
            </a:r>
            <a:r>
              <a:rPr lang="en-US" sz="2000" dirty="0"/>
              <a:t>Shortest Path Bridging</a:t>
            </a:r>
            <a:endParaRPr lang="cs-CZ" sz="2000" dirty="0"/>
          </a:p>
        </p:txBody>
      </p:sp>
      <p:pic>
        <p:nvPicPr>
          <p:cNvPr id="4" name="Zástupný symbol pro obsah 3" descr="bridging,provider bridging,provider backbone bridgi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1553" y="677008"/>
            <a:ext cx="5460024" cy="6180992"/>
          </a:xfrm>
          <a:prstGeom prst="rect">
            <a:avLst/>
          </a:prstGeom>
          <a:noFill/>
          <a:ln>
            <a:noFill/>
          </a:ln>
        </p:spPr>
      </p:pic>
      <p:sp>
        <p:nvSpPr>
          <p:cNvPr id="5" name="TextovéPole 4"/>
          <p:cNvSpPr txBox="1"/>
          <p:nvPr/>
        </p:nvSpPr>
        <p:spPr>
          <a:xfrm>
            <a:off x="-7346" y="1688123"/>
            <a:ext cx="902811" cy="424732"/>
          </a:xfrm>
          <a:prstGeom prst="rect">
            <a:avLst/>
          </a:prstGeom>
          <a:noFill/>
        </p:spPr>
        <p:txBody>
          <a:bodyPr wrap="none" rtlCol="0">
            <a:spAutoFit/>
          </a:bodyPr>
          <a:lstStyle/>
          <a:p>
            <a:r>
              <a:rPr lang="en-US" dirty="0" err="1" smtClean="0"/>
              <a:t>QinQ</a:t>
            </a:r>
            <a:endParaRPr lang="cs-CZ" dirty="0"/>
          </a:p>
        </p:txBody>
      </p:sp>
      <p:cxnSp>
        <p:nvCxnSpPr>
          <p:cNvPr id="7" name="Přímá spojnice 6"/>
          <p:cNvCxnSpPr>
            <a:stCxn id="5" idx="3"/>
          </p:cNvCxnSpPr>
          <p:nvPr/>
        </p:nvCxnSpPr>
        <p:spPr bwMode="auto">
          <a:xfrm flipV="1">
            <a:off x="895465" y="1072662"/>
            <a:ext cx="2841266" cy="82782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953031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PBB Frame format">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8169" y="527538"/>
            <a:ext cx="7341577" cy="6330462"/>
          </a:xfrm>
          <a:prstGeom prst="rect">
            <a:avLst/>
          </a:prstGeom>
          <a:noFill/>
          <a:ln>
            <a:noFill/>
          </a:ln>
        </p:spPr>
      </p:pic>
    </p:spTree>
    <p:extLst>
      <p:ext uri="{BB962C8B-B14F-4D97-AF65-F5344CB8AC3E}">
        <p14:creationId xmlns:p14="http://schemas.microsoft.com/office/powerpoint/2010/main" val="50200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a:t>
            </a:r>
            <a:r>
              <a:rPr lang="pt-PT" dirty="0" smtClean="0"/>
              <a:t>STP</a:t>
            </a:r>
            <a:endParaRPr lang="pt-PT" dirty="0"/>
          </a:p>
        </p:txBody>
      </p:sp>
      <p:sp>
        <p:nvSpPr>
          <p:cNvPr id="3" name="Content Placeholder 2"/>
          <p:cNvSpPr>
            <a:spLocks noGrp="1"/>
          </p:cNvSpPr>
          <p:nvPr>
            <p:ph idx="1"/>
          </p:nvPr>
        </p:nvSpPr>
        <p:spPr/>
        <p:txBody>
          <a:bodyPr>
            <a:normAutofit fontScale="92500" lnSpcReduction="10000"/>
          </a:bodyPr>
          <a:lstStyle/>
          <a:p>
            <a:pPr marL="0" indent="0">
              <a:buNone/>
            </a:pPr>
            <a:r>
              <a:rPr lang="af-ZA" dirty="0" smtClean="0"/>
              <a:t>Služba STP odstraňuje smyčky spravováním fyzické cesty k danému segmentu sítě pomocí následujících tří kroků:</a:t>
            </a:r>
          </a:p>
          <a:p>
            <a:pPr marL="0" indent="0">
              <a:buNone/>
            </a:pPr>
            <a:r>
              <a:rPr lang="af-ZA" dirty="0" smtClean="0"/>
              <a:t>1. </a:t>
            </a:r>
            <a:r>
              <a:rPr lang="af-ZA" b="1" dirty="0" smtClean="0"/>
              <a:t>Volí se jeden kořenový most</a:t>
            </a:r>
          </a:p>
          <a:p>
            <a:pPr marL="225425" lvl="1" indent="0">
              <a:buNone/>
            </a:pPr>
            <a:r>
              <a:rPr lang="af-ZA" sz="2200" dirty="0" smtClean="0"/>
              <a:t>Pouze jeden most může působit jako kořenový most. Kořenový most je referenčním bodem; všechny toky dat v síti jsou z pohledu tohoto přepínače. Všechny porty na kořenovém můstku předávají (forward) přenos.</a:t>
            </a:r>
          </a:p>
          <a:p>
            <a:pPr marL="0" indent="0">
              <a:buNone/>
            </a:pPr>
            <a:r>
              <a:rPr lang="af-ZA" b="1" dirty="0" smtClean="0"/>
              <a:t>2. Vybírá se root port (port ke kořenu) na nerootovém můstku</a:t>
            </a:r>
          </a:p>
          <a:p>
            <a:pPr marL="225425" lvl="1" indent="0">
              <a:buNone/>
            </a:pPr>
            <a:r>
              <a:rPr lang="af-ZA" sz="2200" dirty="0" smtClean="0"/>
              <a:t>Jeden port na každém neřízeném m</a:t>
            </a:r>
            <a:r>
              <a:rPr lang="cs-CZ" sz="2200" dirty="0" err="1"/>
              <a:t>o</a:t>
            </a:r>
            <a:r>
              <a:rPr lang="cs-CZ" sz="2200" dirty="0" err="1" smtClean="0"/>
              <a:t>st</a:t>
            </a:r>
            <a:r>
              <a:rPr lang="af-ZA" sz="2200" dirty="0" smtClean="0"/>
              <a:t>u je kořenový port. Je to port s nejlevnější cestou od nerootického mostu přes root mostu. Ve výchozím nastavení se cena cesty STP vypočte z šířky pásma propojení. Můžete také nastavit náklady na cestu STP ručně.</a:t>
            </a:r>
          </a:p>
          <a:p>
            <a:pPr marL="0" indent="0">
              <a:buNone/>
            </a:pPr>
            <a:r>
              <a:rPr lang="af-ZA" b="1" dirty="0" smtClean="0"/>
              <a:t>3. Vybírá se designated  port na každém segmentu</a:t>
            </a:r>
          </a:p>
          <a:p>
            <a:pPr marL="225425" lvl="1" indent="0">
              <a:buNone/>
            </a:pPr>
            <a:r>
              <a:rPr lang="af-ZA" sz="1800" dirty="0" smtClean="0"/>
              <a:t>Na každém segmentu je jeden určený (designated) port. Vybírá se na mostě s nejlevnější cestou ku kořenovému mostu.</a:t>
            </a:r>
            <a:endParaRPr lang="af-ZA" sz="1800" dirty="0"/>
          </a:p>
        </p:txBody>
      </p:sp>
    </p:spTree>
    <p:extLst>
      <p:ext uri="{BB962C8B-B14F-4D97-AF65-F5344CB8AC3E}">
        <p14:creationId xmlns:p14="http://schemas.microsoft.com/office/powerpoint/2010/main" val="40464567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SPBM-Frame Format">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8508" y="448407"/>
            <a:ext cx="6013939" cy="6409593"/>
          </a:xfrm>
          <a:prstGeom prst="rect">
            <a:avLst/>
          </a:prstGeom>
          <a:noFill/>
          <a:ln>
            <a:noFill/>
          </a:ln>
        </p:spPr>
      </p:pic>
    </p:spTree>
    <p:extLst>
      <p:ext uri="{BB962C8B-B14F-4D97-AF65-F5344CB8AC3E}">
        <p14:creationId xmlns:p14="http://schemas.microsoft.com/office/powerpoint/2010/main" val="5217994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SPB-V vs SPB-M">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5654"/>
            <a:ext cx="7697359" cy="6541477"/>
          </a:xfrm>
          <a:prstGeom prst="rect">
            <a:avLst/>
          </a:prstGeom>
          <a:noFill/>
          <a:ln>
            <a:noFill/>
          </a:ln>
        </p:spPr>
      </p:pic>
      <p:sp>
        <p:nvSpPr>
          <p:cNvPr id="7" name="TextovéPole 6"/>
          <p:cNvSpPr txBox="1"/>
          <p:nvPr/>
        </p:nvSpPr>
        <p:spPr>
          <a:xfrm>
            <a:off x="7490937" y="967154"/>
            <a:ext cx="870752" cy="424732"/>
          </a:xfrm>
          <a:prstGeom prst="rect">
            <a:avLst/>
          </a:prstGeom>
          <a:noFill/>
        </p:spPr>
        <p:txBody>
          <a:bodyPr wrap="none" rtlCol="0">
            <a:spAutoFit/>
          </a:bodyPr>
          <a:lstStyle/>
          <a:p>
            <a:r>
              <a:rPr lang="cs-CZ" dirty="0" smtClean="0"/>
              <a:t>2012</a:t>
            </a:r>
            <a:endParaRPr lang="cs-CZ" dirty="0"/>
          </a:p>
        </p:txBody>
      </p:sp>
    </p:spTree>
    <p:extLst>
      <p:ext uri="{BB962C8B-B14F-4D97-AF65-F5344CB8AC3E}">
        <p14:creationId xmlns:p14="http://schemas.microsoft.com/office/powerpoint/2010/main" val="10350450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16 </a:t>
            </a:r>
            <a:r>
              <a:rPr lang="en-US" dirty="0" smtClean="0"/>
              <a:t>equal </a:t>
            </a:r>
            <a:r>
              <a:rPr lang="en-US" dirty="0"/>
              <a:t>cost multi tree (ECMT)</a:t>
            </a:r>
            <a:endParaRPr lang="cs-CZ" dirty="0"/>
          </a:p>
        </p:txBody>
      </p:sp>
      <p:pic>
        <p:nvPicPr>
          <p:cNvPr id="2052" name="Picture 4" descr="F:\CCNP Switching\802d1aqECMP16_(cropp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37560" y="1151792"/>
            <a:ext cx="6188299" cy="570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570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Equal Cost Shortest Path: </a:t>
            </a:r>
            <a:r>
              <a:rPr lang="cs-CZ" dirty="0" smtClean="0"/>
              <a:t>přiřazení ke službám</a:t>
            </a:r>
            <a:endParaRPr lang="cs-CZ" dirty="0"/>
          </a:p>
        </p:txBody>
      </p:sp>
      <p:pic>
        <p:nvPicPr>
          <p:cNvPr id="3074" name="Picture 2" descr="F:\CCNP Switching\802.1ah\802d1aq_Wiki_Example_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7865" y="1182688"/>
            <a:ext cx="6843182" cy="513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169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af-ZA" dirty="0" smtClean="0"/>
              <a:t>Spanning Tree Protocol (</a:t>
            </a:r>
            <a:r>
              <a:rPr lang="af-ZA" dirty="0" smtClean="0">
                <a:solidFill>
                  <a:srgbClr val="FF0000"/>
                </a:solidFill>
              </a:rPr>
              <a:t>STP</a:t>
            </a:r>
            <a:r>
              <a:rPr lang="af-ZA" dirty="0" smtClean="0"/>
              <a:t>) – přehled, operace, historie</a:t>
            </a:r>
          </a:p>
          <a:p>
            <a:pPr>
              <a:spcBef>
                <a:spcPts val="1800"/>
              </a:spcBef>
            </a:pPr>
            <a:r>
              <a:rPr lang="af-ZA" dirty="0" smtClean="0"/>
              <a:t>Implementace Rapid Spanning Tree Protocol (</a:t>
            </a:r>
            <a:r>
              <a:rPr lang="af-ZA" dirty="0" smtClean="0">
                <a:solidFill>
                  <a:srgbClr val="FF0000"/>
                </a:solidFill>
              </a:rPr>
              <a:t>RSTP</a:t>
            </a:r>
            <a:r>
              <a:rPr lang="af-ZA" dirty="0" smtClean="0"/>
              <a:t>)</a:t>
            </a:r>
          </a:p>
          <a:p>
            <a:pPr>
              <a:spcBef>
                <a:spcPts val="1800"/>
              </a:spcBef>
            </a:pPr>
            <a:r>
              <a:rPr lang="af-ZA" dirty="0" smtClean="0"/>
              <a:t>Konfigurace následujících vlastností: </a:t>
            </a:r>
            <a:r>
              <a:rPr lang="af-ZA" dirty="0" smtClean="0">
                <a:solidFill>
                  <a:srgbClr val="FF0000"/>
                </a:solidFill>
              </a:rPr>
              <a:t>PortFast, UplinkFast, BackboneFast, BPDU Guard, BPDU Filter, Root Guard, Loop Guard, Unidirectional Link Detection, and FlexLinks</a:t>
            </a:r>
          </a:p>
          <a:p>
            <a:pPr>
              <a:spcBef>
                <a:spcPts val="1800"/>
              </a:spcBef>
            </a:pPr>
            <a:r>
              <a:rPr lang="af-ZA" dirty="0" smtClean="0"/>
              <a:t>Konfigurace Multiple Spanning Tree (</a:t>
            </a:r>
            <a:r>
              <a:rPr lang="af-ZA" dirty="0" smtClean="0">
                <a:solidFill>
                  <a:srgbClr val="FF0000"/>
                </a:solidFill>
              </a:rPr>
              <a:t>MST</a:t>
            </a:r>
            <a:r>
              <a:rPr lang="af-ZA" dirty="0" smtClean="0"/>
              <a:t>)</a:t>
            </a:r>
          </a:p>
          <a:p>
            <a:pPr>
              <a:spcBef>
                <a:spcPts val="1800"/>
              </a:spcBef>
            </a:pPr>
            <a:r>
              <a:rPr lang="af-ZA" dirty="0" smtClean="0"/>
              <a:t>Troubleshooting STP</a:t>
            </a:r>
            <a:endParaRPr lang="af-ZA" dirty="0"/>
          </a:p>
        </p:txBody>
      </p:sp>
    </p:spTree>
    <p:extLst>
      <p:ext uri="{BB962C8B-B14F-4D97-AF65-F5344CB8AC3E}">
        <p14:creationId xmlns:p14="http://schemas.microsoft.com/office/powerpoint/2010/main" val="357749343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CCNPv7.1 SWITCH Lab4.1 STP</a:t>
            </a:r>
          </a:p>
          <a:p>
            <a:r>
              <a:rPr lang="en-US" b="1" dirty="0" smtClean="0"/>
              <a:t>CCNPv7.1 SWITCH Lab4.2 MST</a:t>
            </a:r>
            <a:endParaRPr lang="en-US" b="1" dirty="0"/>
          </a:p>
        </p:txBody>
      </p:sp>
      <p:sp>
        <p:nvSpPr>
          <p:cNvPr id="5" name="Title 4"/>
          <p:cNvSpPr>
            <a:spLocks noGrp="1"/>
          </p:cNvSpPr>
          <p:nvPr>
            <p:ph type="title"/>
          </p:nvPr>
        </p:nvSpPr>
        <p:spPr/>
        <p:txBody>
          <a:bodyPr/>
          <a:lstStyle/>
          <a:p>
            <a:r>
              <a:rPr lang="en-US" dirty="0" smtClean="0"/>
              <a:t>Chapter 4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https://www.cisco.com/c/en/us/tech/lan-switching/spanning-tree-protocol/index.html</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099" y="1426465"/>
            <a:ext cx="5727235" cy="5431536"/>
          </a:xfrm>
        </p:spPr>
      </p:pic>
    </p:spTree>
    <p:extLst>
      <p:ext uri="{BB962C8B-B14F-4D97-AF65-F5344CB8AC3E}">
        <p14:creationId xmlns:p14="http://schemas.microsoft.com/office/powerpoint/2010/main" val="38954959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Příklady</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076" y="1252729"/>
            <a:ext cx="6803883" cy="5605272"/>
          </a:xfrm>
        </p:spPr>
      </p:pic>
    </p:spTree>
    <p:extLst>
      <p:ext uri="{BB962C8B-B14F-4D97-AF65-F5344CB8AC3E}">
        <p14:creationId xmlns:p14="http://schemas.microsoft.com/office/powerpoint/2010/main" val="330204516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a:t>
            </a:r>
            <a:r>
              <a:rPr lang="pt-PT" dirty="0" smtClean="0"/>
              <a:t>STP</a:t>
            </a:r>
            <a:endParaRPr lang="pt-PT" dirty="0"/>
          </a:p>
        </p:txBody>
      </p:sp>
      <p:pic>
        <p:nvPicPr>
          <p:cNvPr id="4" name="Picture 3"/>
          <p:cNvPicPr>
            <a:picLocks noChangeAspect="1"/>
          </p:cNvPicPr>
          <p:nvPr/>
        </p:nvPicPr>
        <p:blipFill>
          <a:blip r:embed="rId2"/>
          <a:stretch>
            <a:fillRect/>
          </a:stretch>
        </p:blipFill>
        <p:spPr>
          <a:xfrm>
            <a:off x="425449" y="1153801"/>
            <a:ext cx="8228255" cy="5160937"/>
          </a:xfrm>
          <a:prstGeom prst="rect">
            <a:avLst/>
          </a:prstGeom>
        </p:spPr>
      </p:pic>
    </p:spTree>
    <p:extLst>
      <p:ext uri="{BB962C8B-B14F-4D97-AF65-F5344CB8AC3E}">
        <p14:creationId xmlns:p14="http://schemas.microsoft.com/office/powerpoint/2010/main" val="3318233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Role portů STP</a:t>
            </a:r>
            <a:endParaRPr lang="cs-CZ" dirty="0"/>
          </a:p>
        </p:txBody>
      </p:sp>
      <p:graphicFrame>
        <p:nvGraphicFramePr>
          <p:cNvPr id="3" name="Tabulka 2"/>
          <p:cNvGraphicFramePr>
            <a:graphicFrameLocks noGrp="1"/>
          </p:cNvGraphicFramePr>
          <p:nvPr>
            <p:extLst>
              <p:ext uri="{D42A27DB-BD31-4B8C-83A1-F6EECF244321}">
                <p14:modId xmlns:p14="http://schemas.microsoft.com/office/powerpoint/2010/main" val="423739442"/>
              </p:ext>
            </p:extLst>
          </p:nvPr>
        </p:nvGraphicFramePr>
        <p:xfrm>
          <a:off x="536330" y="1539757"/>
          <a:ext cx="8145123" cy="4228672"/>
        </p:xfrm>
        <a:graphic>
          <a:graphicData uri="http://schemas.openxmlformats.org/drawingml/2006/table">
            <a:tbl>
              <a:tblPr firstRow="1" firstCol="1" bandRow="1"/>
              <a:tblGrid>
                <a:gridCol w="1529862"/>
                <a:gridCol w="6615261"/>
              </a:tblGrid>
              <a:tr h="289366">
                <a:tc>
                  <a:txBody>
                    <a:bodyPr/>
                    <a:lstStyle/>
                    <a:p>
                      <a:pPr>
                        <a:lnSpc>
                          <a:spcPct val="115000"/>
                        </a:lnSpc>
                        <a:spcAft>
                          <a:spcPts val="0"/>
                        </a:spcAft>
                      </a:pPr>
                      <a:r>
                        <a:rPr lang="cs-CZ" sz="1700">
                          <a:effectLst/>
                          <a:latin typeface="Calibri"/>
                          <a:ea typeface="Calibri"/>
                          <a:cs typeface="Times New Roman"/>
                        </a:rPr>
                        <a:t>Role</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700">
                          <a:effectLst/>
                          <a:latin typeface="Calibri"/>
                          <a:ea typeface="Calibri"/>
                          <a:cs typeface="Times New Roman"/>
                        </a:rPr>
                        <a:t>Popis</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071">
                <a:tc>
                  <a:txBody>
                    <a:bodyPr/>
                    <a:lstStyle/>
                    <a:p>
                      <a:pPr>
                        <a:lnSpc>
                          <a:spcPct val="115000"/>
                        </a:lnSpc>
                        <a:spcAft>
                          <a:spcPts val="0"/>
                        </a:spcAft>
                      </a:pPr>
                      <a:r>
                        <a:rPr lang="cs-CZ" sz="1700">
                          <a:effectLst/>
                          <a:latin typeface="Calibri"/>
                          <a:ea typeface="Calibri"/>
                          <a:cs typeface="Times New Roman"/>
                        </a:rPr>
                        <a:t>Root port:</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700">
                          <a:effectLst/>
                          <a:latin typeface="Calibri"/>
                          <a:ea typeface="Calibri"/>
                          <a:cs typeface="Times New Roman"/>
                        </a:rPr>
                        <a:t>Existuje pouze na non-root mostech a je to switch port s nejlepší cestou ke kořenovému mostu. Každý most může mít jediný root port.</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604">
                <a:tc>
                  <a:txBody>
                    <a:bodyPr/>
                    <a:lstStyle/>
                    <a:p>
                      <a:pPr>
                        <a:lnSpc>
                          <a:spcPct val="115000"/>
                        </a:lnSpc>
                        <a:spcAft>
                          <a:spcPts val="0"/>
                        </a:spcAft>
                      </a:pPr>
                      <a:r>
                        <a:rPr lang="cs-CZ" sz="1700">
                          <a:effectLst/>
                          <a:latin typeface="Calibri"/>
                          <a:ea typeface="Calibri"/>
                          <a:cs typeface="Times New Roman"/>
                        </a:rPr>
                        <a:t>Designated port</a:t>
                      </a:r>
                      <a:endParaRPr lang="cs-CZ" sz="1000">
                        <a:effectLst/>
                        <a:latin typeface="Calibri"/>
                        <a:ea typeface="Calibri"/>
                        <a:cs typeface="Times New Roman"/>
                      </a:endParaRPr>
                    </a:p>
                    <a:p>
                      <a:pPr>
                        <a:lnSpc>
                          <a:spcPct val="115000"/>
                        </a:lnSpc>
                        <a:spcAft>
                          <a:spcPts val="0"/>
                        </a:spcAft>
                      </a:pPr>
                      <a:r>
                        <a:rPr lang="cs-CZ" sz="1700">
                          <a:effectLst/>
                          <a:latin typeface="Calibri"/>
                          <a:ea typeface="Calibri"/>
                          <a:cs typeface="Times New Roman"/>
                        </a:rPr>
                        <a:t>(označený)</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700" dirty="0">
                          <a:effectLst/>
                          <a:latin typeface="Calibri"/>
                          <a:ea typeface="Calibri"/>
                          <a:cs typeface="Times New Roman"/>
                        </a:rPr>
                        <a:t>Tento port existuje na </a:t>
                      </a:r>
                      <a:r>
                        <a:rPr lang="cs-CZ" sz="1700" dirty="0" err="1">
                          <a:effectLst/>
                          <a:latin typeface="Calibri"/>
                          <a:ea typeface="Calibri"/>
                          <a:cs typeface="Times New Roman"/>
                        </a:rPr>
                        <a:t>root</a:t>
                      </a:r>
                      <a:r>
                        <a:rPr lang="cs-CZ" sz="1700" dirty="0">
                          <a:effectLst/>
                          <a:latin typeface="Calibri"/>
                          <a:ea typeface="Calibri"/>
                          <a:cs typeface="Times New Roman"/>
                        </a:rPr>
                        <a:t> o </a:t>
                      </a:r>
                      <a:r>
                        <a:rPr lang="cs-CZ" sz="1700" dirty="0" err="1">
                          <a:effectLst/>
                          <a:latin typeface="Calibri"/>
                          <a:ea typeface="Calibri"/>
                          <a:cs typeface="Times New Roman"/>
                        </a:rPr>
                        <a:t>neroot</a:t>
                      </a:r>
                      <a:r>
                        <a:rPr lang="cs-CZ" sz="1700" dirty="0">
                          <a:effectLst/>
                          <a:latin typeface="Calibri"/>
                          <a:ea typeface="Calibri"/>
                          <a:cs typeface="Times New Roman"/>
                        </a:rPr>
                        <a:t> mostech. Na </a:t>
                      </a:r>
                      <a:r>
                        <a:rPr lang="cs-CZ" sz="1700" dirty="0" err="1">
                          <a:effectLst/>
                          <a:latin typeface="Calibri"/>
                          <a:ea typeface="Calibri"/>
                          <a:cs typeface="Times New Roman"/>
                        </a:rPr>
                        <a:t>rootu</a:t>
                      </a:r>
                      <a:r>
                        <a:rPr lang="cs-CZ" sz="1700" dirty="0">
                          <a:effectLst/>
                          <a:latin typeface="Calibri"/>
                          <a:ea typeface="Calibri"/>
                          <a:cs typeface="Times New Roman"/>
                        </a:rPr>
                        <a:t> jsou všechny porty </a:t>
                      </a:r>
                      <a:r>
                        <a:rPr lang="cs-CZ" sz="1700" dirty="0" err="1">
                          <a:effectLst/>
                          <a:latin typeface="Calibri"/>
                          <a:ea typeface="Calibri"/>
                          <a:cs typeface="Times New Roman"/>
                        </a:rPr>
                        <a:t>designated</a:t>
                      </a:r>
                      <a:r>
                        <a:rPr lang="cs-CZ" sz="1700" dirty="0">
                          <a:effectLst/>
                          <a:latin typeface="Calibri"/>
                          <a:ea typeface="Calibri"/>
                          <a:cs typeface="Times New Roman"/>
                        </a:rPr>
                        <a:t>. Na </a:t>
                      </a:r>
                      <a:r>
                        <a:rPr lang="cs-CZ" sz="1700" dirty="0" err="1">
                          <a:effectLst/>
                          <a:latin typeface="Calibri"/>
                          <a:ea typeface="Calibri"/>
                          <a:cs typeface="Times New Roman"/>
                        </a:rPr>
                        <a:t>nonroot</a:t>
                      </a:r>
                      <a:r>
                        <a:rPr lang="cs-CZ" sz="1700" dirty="0">
                          <a:effectLst/>
                          <a:latin typeface="Calibri"/>
                          <a:ea typeface="Calibri"/>
                          <a:cs typeface="Times New Roman"/>
                        </a:rPr>
                        <a:t> mostech je </a:t>
                      </a:r>
                      <a:r>
                        <a:rPr lang="cs-CZ" sz="1700" dirty="0" err="1">
                          <a:effectLst/>
                          <a:latin typeface="Calibri"/>
                          <a:ea typeface="Calibri"/>
                          <a:cs typeface="Times New Roman"/>
                        </a:rPr>
                        <a:t>designated</a:t>
                      </a:r>
                      <a:r>
                        <a:rPr lang="cs-CZ" sz="1700" dirty="0">
                          <a:effectLst/>
                          <a:latin typeface="Calibri"/>
                          <a:ea typeface="Calibri"/>
                          <a:cs typeface="Times New Roman"/>
                        </a:rPr>
                        <a:t> port </a:t>
                      </a:r>
                      <a:r>
                        <a:rPr lang="cs-CZ" sz="1700" dirty="0" smtClean="0">
                          <a:effectLst/>
                          <a:latin typeface="Calibri"/>
                          <a:ea typeface="Calibri"/>
                          <a:cs typeface="Times New Roman"/>
                        </a:rPr>
                        <a:t>ten</a:t>
                      </a:r>
                      <a:r>
                        <a:rPr lang="cs-CZ" sz="1700" dirty="0">
                          <a:effectLst/>
                          <a:latin typeface="Calibri"/>
                          <a:ea typeface="Calibri"/>
                          <a:cs typeface="Times New Roman"/>
                        </a:rPr>
                        <a:t>, který, pokud je třeba, přijímá a posílá rámce směrem k </a:t>
                      </a:r>
                      <a:r>
                        <a:rPr lang="cs-CZ" sz="1700" dirty="0" err="1">
                          <a:effectLst/>
                          <a:latin typeface="Calibri"/>
                          <a:ea typeface="Calibri"/>
                          <a:cs typeface="Times New Roman"/>
                        </a:rPr>
                        <a:t>root</a:t>
                      </a:r>
                      <a:r>
                        <a:rPr lang="cs-CZ" sz="1700" dirty="0">
                          <a:effectLst/>
                          <a:latin typeface="Calibri"/>
                          <a:ea typeface="Calibri"/>
                          <a:cs typeface="Times New Roman"/>
                        </a:rPr>
                        <a:t> mostu. Na jednom segmentu může být pouze jeden </a:t>
                      </a:r>
                      <a:r>
                        <a:rPr lang="cs-CZ" sz="1700" dirty="0" err="1">
                          <a:effectLst/>
                          <a:latin typeface="Calibri"/>
                          <a:ea typeface="Calibri"/>
                          <a:cs typeface="Times New Roman"/>
                        </a:rPr>
                        <a:t>designated</a:t>
                      </a:r>
                      <a:r>
                        <a:rPr lang="cs-CZ" sz="1700" dirty="0">
                          <a:effectLst/>
                          <a:latin typeface="Calibri"/>
                          <a:ea typeface="Calibri"/>
                          <a:cs typeface="Times New Roman"/>
                        </a:rPr>
                        <a:t> port. Je-li na stejném segmentu více přepínačů, provede se výběr </a:t>
                      </a:r>
                      <a:r>
                        <a:rPr lang="cs-CZ" sz="1700" dirty="0" err="1">
                          <a:effectLst/>
                          <a:latin typeface="Calibri"/>
                          <a:ea typeface="Calibri"/>
                          <a:cs typeface="Times New Roman"/>
                        </a:rPr>
                        <a:t>designated</a:t>
                      </a:r>
                      <a:r>
                        <a:rPr lang="cs-CZ" sz="1700" dirty="0">
                          <a:effectLst/>
                          <a:latin typeface="Calibri"/>
                          <a:ea typeface="Calibri"/>
                          <a:cs typeface="Times New Roman"/>
                        </a:rPr>
                        <a:t> portu.</a:t>
                      </a:r>
                      <a:endParaRPr lang="cs-CZ" sz="1000" dirty="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323">
                <a:tc>
                  <a:txBody>
                    <a:bodyPr/>
                    <a:lstStyle/>
                    <a:p>
                      <a:pPr>
                        <a:lnSpc>
                          <a:spcPct val="115000"/>
                        </a:lnSpc>
                        <a:spcAft>
                          <a:spcPts val="0"/>
                        </a:spcAft>
                      </a:pPr>
                      <a:r>
                        <a:rPr lang="cs-CZ" sz="1700">
                          <a:effectLst/>
                          <a:latin typeface="Calibri"/>
                          <a:ea typeface="Calibri"/>
                          <a:cs typeface="Times New Roman"/>
                        </a:rPr>
                        <a:t>Nondesignated port</a:t>
                      </a:r>
                      <a:endParaRPr lang="cs-CZ" sz="1000">
                        <a:effectLst/>
                        <a:latin typeface="Calibri"/>
                        <a:ea typeface="Calibri"/>
                        <a:cs typeface="Times New Roman"/>
                      </a:endParaRPr>
                    </a:p>
                    <a:p>
                      <a:pPr>
                        <a:lnSpc>
                          <a:spcPct val="115000"/>
                        </a:lnSpc>
                        <a:spcAft>
                          <a:spcPts val="0"/>
                        </a:spcAft>
                      </a:pPr>
                      <a:r>
                        <a:rPr lang="cs-CZ" sz="1700">
                          <a:effectLst/>
                          <a:latin typeface="Calibri"/>
                          <a:ea typeface="Calibri"/>
                          <a:cs typeface="Times New Roman"/>
                        </a:rPr>
                        <a:t>(neoznačený)</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700">
                          <a:effectLst/>
                          <a:latin typeface="Calibri"/>
                          <a:ea typeface="Calibri"/>
                          <a:cs typeface="Times New Roman"/>
                        </a:rPr>
                        <a:t>Port nepřeposílá (blokuje) rámce.</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32">
                <a:tc>
                  <a:txBody>
                    <a:bodyPr/>
                    <a:lstStyle/>
                    <a:p>
                      <a:pPr>
                        <a:lnSpc>
                          <a:spcPct val="115000"/>
                        </a:lnSpc>
                        <a:spcAft>
                          <a:spcPts val="0"/>
                        </a:spcAft>
                      </a:pPr>
                      <a:r>
                        <a:rPr lang="cs-CZ" sz="1700">
                          <a:effectLst/>
                          <a:latin typeface="Calibri"/>
                          <a:ea typeface="Calibri"/>
                          <a:cs typeface="Times New Roman"/>
                        </a:rPr>
                        <a:t>Disabled port</a:t>
                      </a:r>
                      <a:endParaRPr lang="cs-CZ" sz="100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700" dirty="0" smtClean="0">
                          <a:effectLst/>
                          <a:latin typeface="Calibri"/>
                          <a:ea typeface="Calibri"/>
                          <a:cs typeface="Times New Roman"/>
                        </a:rPr>
                        <a:t>Vypnuto.</a:t>
                      </a:r>
                      <a:endParaRPr lang="cs-CZ" sz="1000" dirty="0">
                        <a:effectLst/>
                        <a:latin typeface="Calibri"/>
                        <a:ea typeface="Calibri"/>
                        <a:cs typeface="Times New Roman"/>
                      </a:endParaRPr>
                    </a:p>
                  </a:txBody>
                  <a:tcPr marL="62906" marR="62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177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Bridge Protocol Data </a:t>
            </a:r>
            <a:r>
              <a:rPr lang="pt-PT" dirty="0" smtClean="0"/>
              <a:t>Units</a:t>
            </a:r>
            <a:r>
              <a:rPr lang="cs-CZ" dirty="0" smtClean="0"/>
              <a:t> (BPDU)</a:t>
            </a:r>
            <a:endParaRPr lang="pt-PT" dirty="0"/>
          </a:p>
        </p:txBody>
      </p:sp>
      <p:sp>
        <p:nvSpPr>
          <p:cNvPr id="3" name="Content Placeholder 2"/>
          <p:cNvSpPr>
            <a:spLocks noGrp="1"/>
          </p:cNvSpPr>
          <p:nvPr>
            <p:ph idx="1"/>
          </p:nvPr>
        </p:nvSpPr>
        <p:spPr/>
        <p:txBody>
          <a:bodyPr/>
          <a:lstStyle/>
          <a:p>
            <a:r>
              <a:rPr lang="en-US" dirty="0"/>
              <a:t>STP </a:t>
            </a:r>
            <a:r>
              <a:rPr lang="cs-CZ" dirty="0" smtClean="0"/>
              <a:t>používá pakety</a:t>
            </a:r>
            <a:r>
              <a:rPr lang="en-US" dirty="0" smtClean="0"/>
              <a:t> BPDU</a:t>
            </a:r>
            <a:r>
              <a:rPr lang="cs-CZ" dirty="0" smtClean="0"/>
              <a:t> pro výměnu informací</a:t>
            </a:r>
            <a:r>
              <a:rPr lang="en-US" dirty="0" smtClean="0"/>
              <a:t> STP, </a:t>
            </a:r>
            <a:r>
              <a:rPr lang="en-US" dirty="0" err="1" smtClean="0"/>
              <a:t>speci</a:t>
            </a:r>
            <a:r>
              <a:rPr lang="cs-CZ" dirty="0" err="1" smtClean="0"/>
              <a:t>álně</a:t>
            </a:r>
            <a:r>
              <a:rPr lang="cs-CZ" dirty="0" smtClean="0"/>
              <a:t> pro volbu </a:t>
            </a:r>
            <a:r>
              <a:rPr lang="cs-CZ" dirty="0" err="1" smtClean="0"/>
              <a:t>root</a:t>
            </a:r>
            <a:r>
              <a:rPr lang="cs-CZ" dirty="0" smtClean="0"/>
              <a:t> </a:t>
            </a:r>
            <a:r>
              <a:rPr lang="cs-CZ" dirty="0" err="1" smtClean="0"/>
              <a:t>bridge</a:t>
            </a:r>
            <a:r>
              <a:rPr lang="cs-CZ" dirty="0" smtClean="0"/>
              <a:t> a pro identifikaci smyček</a:t>
            </a:r>
            <a:r>
              <a:rPr lang="en-US" dirty="0" smtClean="0"/>
              <a:t>. </a:t>
            </a:r>
          </a:p>
          <a:p>
            <a:r>
              <a:rPr lang="cs-CZ" dirty="0" smtClean="0"/>
              <a:t>Defaultně</a:t>
            </a:r>
            <a:r>
              <a:rPr lang="en-US" dirty="0" smtClean="0"/>
              <a:t>, </a:t>
            </a:r>
            <a:r>
              <a:rPr lang="cs-CZ" dirty="0" smtClean="0"/>
              <a:t>pakety </a:t>
            </a:r>
            <a:r>
              <a:rPr lang="en-US" dirty="0" smtClean="0"/>
              <a:t>BPDU</a:t>
            </a:r>
            <a:r>
              <a:rPr lang="cs-CZ" dirty="0" smtClean="0"/>
              <a:t> jsou posílány každé</a:t>
            </a:r>
            <a:r>
              <a:rPr lang="en-US" dirty="0" smtClean="0"/>
              <a:t> </a:t>
            </a:r>
            <a:r>
              <a:rPr lang="en-US" dirty="0">
                <a:solidFill>
                  <a:srgbClr val="FF0000"/>
                </a:solidFill>
              </a:rPr>
              <a:t>2 </a:t>
            </a:r>
            <a:r>
              <a:rPr lang="en-US" dirty="0" smtClean="0">
                <a:solidFill>
                  <a:srgbClr val="FF0000"/>
                </a:solidFill>
              </a:rPr>
              <a:t>se</a:t>
            </a:r>
            <a:r>
              <a:rPr lang="cs-CZ" dirty="0" smtClean="0">
                <a:solidFill>
                  <a:srgbClr val="FF0000"/>
                </a:solidFill>
              </a:rPr>
              <a:t>kundy</a:t>
            </a:r>
            <a:r>
              <a:rPr lang="en-US" dirty="0" smtClean="0"/>
              <a:t>. </a:t>
            </a:r>
          </a:p>
          <a:p>
            <a:r>
              <a:rPr lang="en-US" dirty="0" smtClean="0"/>
              <a:t>BPDU</a:t>
            </a:r>
            <a:r>
              <a:rPr lang="cs-CZ" dirty="0" smtClean="0"/>
              <a:t> jsou všeobecně kategorizovány do dvou typů</a:t>
            </a:r>
            <a:r>
              <a:rPr lang="pt-PT" dirty="0" smtClean="0"/>
              <a:t>:</a:t>
            </a:r>
            <a:endParaRPr lang="pt-PT" dirty="0"/>
          </a:p>
          <a:p>
            <a:pPr lvl="1"/>
            <a:r>
              <a:rPr lang="cs-CZ" b="1" dirty="0" smtClean="0"/>
              <a:t>Konfigurační</a:t>
            </a:r>
            <a:r>
              <a:rPr lang="en-US" b="1" dirty="0" smtClean="0"/>
              <a:t> BDPU</a:t>
            </a:r>
          </a:p>
          <a:p>
            <a:pPr lvl="2"/>
            <a:r>
              <a:rPr lang="cs-CZ" dirty="0" smtClean="0"/>
              <a:t>Použité pro konfiguraci</a:t>
            </a:r>
            <a:r>
              <a:rPr lang="en-US" dirty="0" smtClean="0"/>
              <a:t> </a:t>
            </a:r>
            <a:r>
              <a:rPr lang="en-US" dirty="0"/>
              <a:t>STP</a:t>
            </a:r>
          </a:p>
          <a:p>
            <a:pPr lvl="1"/>
            <a:r>
              <a:rPr lang="en-US" b="1" dirty="0" smtClean="0"/>
              <a:t>TCN </a:t>
            </a:r>
            <a:r>
              <a:rPr lang="en-US" b="1" dirty="0"/>
              <a:t>(topology change notification) </a:t>
            </a:r>
            <a:r>
              <a:rPr lang="en-US" b="1" dirty="0" smtClean="0"/>
              <a:t>BPDU</a:t>
            </a:r>
          </a:p>
          <a:p>
            <a:pPr lvl="2"/>
            <a:r>
              <a:rPr lang="cs-CZ" dirty="0" smtClean="0"/>
              <a:t>Použity pro informování o změnách v síťové topologii</a:t>
            </a:r>
            <a:endParaRPr lang="pt-PT" dirty="0"/>
          </a:p>
        </p:txBody>
      </p:sp>
    </p:spTree>
    <p:extLst>
      <p:ext uri="{BB962C8B-B14F-4D97-AF65-F5344CB8AC3E}">
        <p14:creationId xmlns:p14="http://schemas.microsoft.com/office/powerpoint/2010/main" val="3906670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Rámec</a:t>
            </a:r>
            <a:r>
              <a:rPr lang="pt-PT" dirty="0" smtClean="0"/>
              <a:t> BPDU</a:t>
            </a:r>
            <a:endParaRPr lang="pt-PT" dirty="0"/>
          </a:p>
        </p:txBody>
      </p:sp>
      <p:sp>
        <p:nvSpPr>
          <p:cNvPr id="3" name="Content Placeholder 2"/>
          <p:cNvSpPr>
            <a:spLocks noGrp="1"/>
          </p:cNvSpPr>
          <p:nvPr>
            <p:ph idx="1"/>
          </p:nvPr>
        </p:nvSpPr>
        <p:spPr>
          <a:xfrm>
            <a:off x="279401" y="2243138"/>
            <a:ext cx="8520354" cy="4071600"/>
          </a:xfrm>
        </p:spPr>
        <p:txBody>
          <a:bodyPr>
            <a:normAutofit fontScale="70000" lnSpcReduction="20000"/>
          </a:bodyPr>
          <a:lstStyle/>
          <a:p>
            <a:r>
              <a:rPr lang="en-US" b="1" dirty="0" smtClean="0"/>
              <a:t>Protocol </a:t>
            </a:r>
            <a:r>
              <a:rPr lang="en-US" b="1" dirty="0"/>
              <a:t>ID: </a:t>
            </a:r>
            <a:r>
              <a:rPr lang="en-US" dirty="0"/>
              <a:t>Identifies the STP</a:t>
            </a:r>
          </a:p>
          <a:p>
            <a:r>
              <a:rPr lang="en-US" b="1" dirty="0" smtClean="0"/>
              <a:t>Version</a:t>
            </a:r>
            <a:r>
              <a:rPr lang="en-US" b="1" dirty="0"/>
              <a:t>: </a:t>
            </a:r>
            <a:r>
              <a:rPr lang="en-US" dirty="0"/>
              <a:t>Identifies the current version of the protocol</a:t>
            </a:r>
          </a:p>
          <a:p>
            <a:r>
              <a:rPr lang="en-US" b="1" dirty="0" smtClean="0"/>
              <a:t>Message </a:t>
            </a:r>
            <a:r>
              <a:rPr lang="en-US" b="1" dirty="0"/>
              <a:t>Type: </a:t>
            </a:r>
            <a:r>
              <a:rPr lang="en-US" dirty="0"/>
              <a:t>Identifies the type of BPDU (configuration or TCN BPDU)</a:t>
            </a:r>
          </a:p>
          <a:p>
            <a:r>
              <a:rPr lang="en-US" b="1" dirty="0" smtClean="0"/>
              <a:t>Flags</a:t>
            </a:r>
            <a:r>
              <a:rPr lang="en-US" b="1" dirty="0"/>
              <a:t>: </a:t>
            </a:r>
            <a:r>
              <a:rPr lang="en-US" dirty="0"/>
              <a:t>Used in response to a TCN BPDU</a:t>
            </a:r>
          </a:p>
          <a:p>
            <a:r>
              <a:rPr lang="en-US" b="1" dirty="0" smtClean="0"/>
              <a:t>Root </a:t>
            </a:r>
            <a:r>
              <a:rPr lang="en-US" b="1" dirty="0"/>
              <a:t>Bridge ID: </a:t>
            </a:r>
            <a:r>
              <a:rPr lang="en-US" dirty="0"/>
              <a:t>Identifies the bridge ID (BID) of the root bridge</a:t>
            </a:r>
          </a:p>
          <a:p>
            <a:r>
              <a:rPr lang="en-US" b="1" dirty="0" smtClean="0"/>
              <a:t>Root </a:t>
            </a:r>
            <a:r>
              <a:rPr lang="en-US" b="1" dirty="0"/>
              <a:t>Path Cost: </a:t>
            </a:r>
            <a:r>
              <a:rPr lang="en-US" dirty="0"/>
              <a:t>Identifies the cost from the transmitting switch to the root</a:t>
            </a:r>
          </a:p>
          <a:p>
            <a:r>
              <a:rPr lang="en-US" b="1" dirty="0" smtClean="0"/>
              <a:t>Sender </a:t>
            </a:r>
            <a:r>
              <a:rPr lang="en-US" b="1" dirty="0"/>
              <a:t>Bridge ID: </a:t>
            </a:r>
            <a:r>
              <a:rPr lang="en-US" dirty="0"/>
              <a:t>Identifies the BID of the transmitting switch</a:t>
            </a:r>
          </a:p>
          <a:p>
            <a:r>
              <a:rPr lang="en-US" b="1" dirty="0" smtClean="0"/>
              <a:t>Port </a:t>
            </a:r>
            <a:r>
              <a:rPr lang="en-US" b="1" dirty="0"/>
              <a:t>ID: </a:t>
            </a:r>
            <a:r>
              <a:rPr lang="en-US" dirty="0"/>
              <a:t>Identifies the transmitting port</a:t>
            </a:r>
          </a:p>
          <a:p>
            <a:r>
              <a:rPr lang="en-US" b="1" dirty="0" smtClean="0"/>
              <a:t>Message </a:t>
            </a:r>
            <a:r>
              <a:rPr lang="en-US" b="1" dirty="0"/>
              <a:t>Age: </a:t>
            </a:r>
            <a:r>
              <a:rPr lang="en-US" dirty="0"/>
              <a:t>Indicates the age of the current BPDU</a:t>
            </a:r>
          </a:p>
          <a:p>
            <a:r>
              <a:rPr lang="en-US" b="1" dirty="0" smtClean="0"/>
              <a:t>Max </a:t>
            </a:r>
            <a:r>
              <a:rPr lang="en-US" b="1" dirty="0"/>
              <a:t>Age: </a:t>
            </a:r>
            <a:r>
              <a:rPr lang="en-US" dirty="0"/>
              <a:t>Indicates the timeout value</a:t>
            </a:r>
          </a:p>
          <a:p>
            <a:r>
              <a:rPr lang="en-US" b="1" dirty="0" smtClean="0"/>
              <a:t>Hello </a:t>
            </a:r>
            <a:r>
              <a:rPr lang="en-US" b="1" dirty="0"/>
              <a:t>Time: </a:t>
            </a:r>
            <a:r>
              <a:rPr lang="en-US" dirty="0"/>
              <a:t>Identifies the time interval between generations of </a:t>
            </a:r>
            <a:r>
              <a:rPr lang="en-US" dirty="0" smtClean="0"/>
              <a:t>configuration </a:t>
            </a:r>
            <a:r>
              <a:rPr lang="pt-PT" dirty="0" err="1" smtClean="0"/>
              <a:t>BPDUs</a:t>
            </a:r>
            <a:r>
              <a:rPr lang="pt-PT" dirty="0" smtClean="0"/>
              <a:t> </a:t>
            </a:r>
            <a:r>
              <a:rPr lang="pt-PT" dirty="0" err="1"/>
              <a:t>by</a:t>
            </a:r>
            <a:r>
              <a:rPr lang="pt-PT" dirty="0"/>
              <a:t> </a:t>
            </a:r>
            <a:r>
              <a:rPr lang="pt-PT" dirty="0" err="1"/>
              <a:t>the</a:t>
            </a:r>
            <a:r>
              <a:rPr lang="pt-PT" dirty="0"/>
              <a:t> </a:t>
            </a:r>
            <a:r>
              <a:rPr lang="pt-PT" dirty="0" err="1"/>
              <a:t>root</a:t>
            </a:r>
            <a:endParaRPr lang="pt-PT" dirty="0"/>
          </a:p>
          <a:p>
            <a:r>
              <a:rPr lang="en-US" b="1" dirty="0" smtClean="0"/>
              <a:t>Forward </a:t>
            </a:r>
            <a:r>
              <a:rPr lang="en-US" b="1" dirty="0"/>
              <a:t>Delay: </a:t>
            </a:r>
            <a:r>
              <a:rPr lang="en-US" dirty="0"/>
              <a:t>Defines the time a switch port must wait in the listening and </a:t>
            </a:r>
            <a:r>
              <a:rPr lang="en-US" dirty="0" smtClean="0"/>
              <a:t>learning </a:t>
            </a:r>
            <a:r>
              <a:rPr lang="pt-PT" dirty="0" err="1" smtClean="0"/>
              <a:t>state</a:t>
            </a:r>
            <a:endParaRPr lang="pt-PT" dirty="0"/>
          </a:p>
        </p:txBody>
      </p:sp>
      <p:pic>
        <p:nvPicPr>
          <p:cNvPr id="4" name="Picture 3"/>
          <p:cNvPicPr>
            <a:picLocks noChangeAspect="1"/>
          </p:cNvPicPr>
          <p:nvPr/>
        </p:nvPicPr>
        <p:blipFill>
          <a:blip r:embed="rId2"/>
          <a:stretch>
            <a:fillRect/>
          </a:stretch>
        </p:blipFill>
        <p:spPr>
          <a:xfrm>
            <a:off x="393700" y="1286631"/>
            <a:ext cx="7997810" cy="777913"/>
          </a:xfrm>
          <a:prstGeom prst="rect">
            <a:avLst/>
          </a:prstGeom>
        </p:spPr>
      </p:pic>
    </p:spTree>
    <p:extLst>
      <p:ext uri="{BB962C8B-B14F-4D97-AF65-F5344CB8AC3E}">
        <p14:creationId xmlns:p14="http://schemas.microsoft.com/office/powerpoint/2010/main" val="442061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323" y="597967"/>
            <a:ext cx="11359661" cy="6049019"/>
          </a:xfrm>
        </p:spPr>
      </p:pic>
    </p:spTree>
    <p:extLst>
      <p:ext uri="{BB962C8B-B14F-4D97-AF65-F5344CB8AC3E}">
        <p14:creationId xmlns:p14="http://schemas.microsoft.com/office/powerpoint/2010/main" val="341254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7" y="1811215"/>
            <a:ext cx="9097672" cy="3376247"/>
          </a:xfrm>
        </p:spPr>
      </p:pic>
    </p:spTree>
    <p:extLst>
      <p:ext uri="{BB962C8B-B14F-4D97-AF65-F5344CB8AC3E}">
        <p14:creationId xmlns:p14="http://schemas.microsoft.com/office/powerpoint/2010/main" val="4027183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Volba </a:t>
            </a:r>
            <a:r>
              <a:rPr lang="pt-PT" dirty="0" smtClean="0"/>
              <a:t>Root Bridge</a:t>
            </a:r>
            <a:endParaRPr lang="pt-PT" dirty="0"/>
          </a:p>
        </p:txBody>
      </p:sp>
      <p:sp>
        <p:nvSpPr>
          <p:cNvPr id="3" name="Content Placeholder 2"/>
          <p:cNvSpPr>
            <a:spLocks noGrp="1"/>
          </p:cNvSpPr>
          <p:nvPr>
            <p:ph idx="1"/>
          </p:nvPr>
        </p:nvSpPr>
        <p:spPr/>
        <p:txBody>
          <a:bodyPr>
            <a:normAutofit/>
          </a:bodyPr>
          <a:lstStyle/>
          <a:p>
            <a:r>
              <a:rPr lang="en-US" dirty="0" smtClean="0"/>
              <a:t>In </a:t>
            </a:r>
            <a:r>
              <a:rPr lang="en-US" dirty="0"/>
              <a:t>STP, </a:t>
            </a:r>
            <a:r>
              <a:rPr lang="cs-CZ" dirty="0" smtClean="0"/>
              <a:t>každý </a:t>
            </a:r>
            <a:r>
              <a:rPr lang="cs-CZ" dirty="0" err="1" smtClean="0"/>
              <a:t>switch</a:t>
            </a:r>
            <a:r>
              <a:rPr lang="cs-CZ" dirty="0" smtClean="0"/>
              <a:t> má jednotný </a:t>
            </a:r>
            <a:r>
              <a:rPr lang="en-US" dirty="0" smtClean="0"/>
              <a:t>BID</a:t>
            </a:r>
            <a:r>
              <a:rPr lang="cs-CZ" dirty="0" smtClean="0"/>
              <a:t>, který má dvě části</a:t>
            </a:r>
            <a:r>
              <a:rPr lang="en-US" dirty="0" smtClean="0"/>
              <a:t>:</a:t>
            </a:r>
            <a:endParaRPr lang="en-US" dirty="0"/>
          </a:p>
          <a:p>
            <a:pPr lvl="1"/>
            <a:r>
              <a:rPr lang="en-US" dirty="0" smtClean="0"/>
              <a:t>Bridge </a:t>
            </a:r>
            <a:r>
              <a:rPr lang="en-US" dirty="0"/>
              <a:t>priority </a:t>
            </a:r>
            <a:r>
              <a:rPr lang="en-US" dirty="0" smtClean="0"/>
              <a:t>(0 a</a:t>
            </a:r>
            <a:r>
              <a:rPr lang="cs-CZ" dirty="0" smtClean="0"/>
              <a:t>ž</a:t>
            </a:r>
            <a:r>
              <a:rPr lang="en-US" dirty="0" smtClean="0"/>
              <a:t> </a:t>
            </a:r>
            <a:r>
              <a:rPr lang="en-US" dirty="0"/>
              <a:t>65,535, </a:t>
            </a:r>
            <a:r>
              <a:rPr lang="cs-CZ" dirty="0" smtClean="0"/>
              <a:t>defaultní hodnota je </a:t>
            </a:r>
            <a:r>
              <a:rPr lang="en-US" dirty="0" smtClean="0"/>
              <a:t>32,768</a:t>
            </a:r>
            <a:r>
              <a:rPr lang="en-US" dirty="0"/>
              <a:t>)</a:t>
            </a:r>
          </a:p>
          <a:p>
            <a:pPr lvl="1"/>
            <a:r>
              <a:rPr lang="pt-PT" dirty="0" smtClean="0"/>
              <a:t>MAC addres</a:t>
            </a:r>
            <a:r>
              <a:rPr lang="cs-CZ" dirty="0" smtClean="0"/>
              <a:t>a</a:t>
            </a:r>
            <a:endParaRPr lang="pt-PT" dirty="0" smtClean="0"/>
          </a:p>
          <a:p>
            <a:pPr lvl="1"/>
            <a:endParaRPr lang="pt-PT" dirty="0"/>
          </a:p>
          <a:p>
            <a:pPr lvl="1"/>
            <a:endParaRPr lang="pt-PT" dirty="0" smtClean="0"/>
          </a:p>
          <a:p>
            <a:endParaRPr lang="pt-PT" dirty="0" smtClean="0"/>
          </a:p>
          <a:p>
            <a:endParaRPr lang="pt-PT" dirty="0" smtClean="0"/>
          </a:p>
          <a:p>
            <a:r>
              <a:rPr lang="cs-CZ" dirty="0"/>
              <a:t>R</a:t>
            </a:r>
            <a:r>
              <a:rPr lang="en-US" dirty="0" err="1" smtClean="0"/>
              <a:t>oot</a:t>
            </a:r>
            <a:r>
              <a:rPr lang="en-US" dirty="0" smtClean="0"/>
              <a:t> </a:t>
            </a:r>
            <a:r>
              <a:rPr lang="en-US" dirty="0"/>
              <a:t>bridge </a:t>
            </a:r>
            <a:r>
              <a:rPr lang="cs-CZ" dirty="0" smtClean="0"/>
              <a:t>se vybírá na základě nejnižší </a:t>
            </a:r>
            <a:r>
              <a:rPr lang="en-US" dirty="0" smtClean="0"/>
              <a:t>BID.</a:t>
            </a:r>
          </a:p>
          <a:p>
            <a:r>
              <a:rPr lang="cs-CZ" dirty="0" smtClean="0"/>
              <a:t>Při stejné prioritě rozhoduje MAC adresa.</a:t>
            </a:r>
            <a:endParaRPr lang="pt-PT" dirty="0"/>
          </a:p>
        </p:txBody>
      </p:sp>
      <p:pic>
        <p:nvPicPr>
          <p:cNvPr id="4" name="Picture 3"/>
          <p:cNvPicPr>
            <a:picLocks noChangeAspect="1"/>
          </p:cNvPicPr>
          <p:nvPr/>
        </p:nvPicPr>
        <p:blipFill>
          <a:blip r:embed="rId2"/>
          <a:stretch>
            <a:fillRect/>
          </a:stretch>
        </p:blipFill>
        <p:spPr>
          <a:xfrm>
            <a:off x="3295764" y="2256842"/>
            <a:ext cx="4112451" cy="1577625"/>
          </a:xfrm>
          <a:prstGeom prst="rect">
            <a:avLst/>
          </a:prstGeom>
        </p:spPr>
      </p:pic>
    </p:spTree>
    <p:extLst>
      <p:ext uri="{BB962C8B-B14F-4D97-AF65-F5344CB8AC3E}">
        <p14:creationId xmlns:p14="http://schemas.microsoft.com/office/powerpoint/2010/main" val="3612257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Cíle kapitoly 4</a:t>
            </a:r>
            <a:endParaRPr lang="en-US" dirty="0" smtClean="0"/>
          </a:p>
        </p:txBody>
      </p:sp>
      <p:sp>
        <p:nvSpPr>
          <p:cNvPr id="7" name="Content Placeholder 6"/>
          <p:cNvSpPr>
            <a:spLocks noGrp="1"/>
          </p:cNvSpPr>
          <p:nvPr>
            <p:ph idx="1"/>
          </p:nvPr>
        </p:nvSpPr>
        <p:spPr/>
        <p:txBody>
          <a:bodyPr>
            <a:normAutofit/>
          </a:bodyPr>
          <a:lstStyle/>
          <a:p>
            <a:r>
              <a:rPr lang="cs-CZ" dirty="0"/>
              <a:t>P</a:t>
            </a:r>
            <a:r>
              <a:rPr lang="af-ZA" dirty="0" smtClean="0"/>
              <a:t>řehled, operace, historie</a:t>
            </a:r>
            <a:r>
              <a:rPr lang="cs-CZ" dirty="0" smtClean="0"/>
              <a:t> STP</a:t>
            </a:r>
            <a:endParaRPr lang="af-ZA" dirty="0" smtClean="0"/>
          </a:p>
          <a:p>
            <a:pPr>
              <a:spcBef>
                <a:spcPts val="1800"/>
              </a:spcBef>
            </a:pPr>
            <a:r>
              <a:rPr lang="af-ZA" dirty="0" smtClean="0"/>
              <a:t>Implementace Rapid</a:t>
            </a:r>
            <a:r>
              <a:rPr lang="cs-CZ" dirty="0" smtClean="0"/>
              <a:t> STP</a:t>
            </a:r>
            <a:r>
              <a:rPr lang="af-ZA" dirty="0" smtClean="0"/>
              <a:t> (RSTP)</a:t>
            </a:r>
          </a:p>
          <a:p>
            <a:pPr>
              <a:spcBef>
                <a:spcPts val="1800"/>
              </a:spcBef>
            </a:pPr>
            <a:r>
              <a:rPr lang="af-ZA" dirty="0" smtClean="0"/>
              <a:t>Popis následujících vlastností STP: </a:t>
            </a:r>
            <a:r>
              <a:rPr lang="af-ZA" sz="2200" dirty="0" smtClean="0">
                <a:latin typeface="Courier New" panose="02070309020205020404" pitchFamily="49" charset="0"/>
                <a:cs typeface="Courier New" panose="02070309020205020404" pitchFamily="49" charset="0"/>
              </a:rPr>
              <a:t>PortFast, UplinkFast, BackboneFast, BPDU Guard, BPDU Filter, Root Guard, Loop Guard, Unidirectional Link Detection</a:t>
            </a:r>
            <a:r>
              <a:rPr lang="af-ZA" dirty="0" smtClean="0"/>
              <a:t> a</a:t>
            </a:r>
            <a:r>
              <a:rPr lang="cs-CZ" dirty="0" smtClean="0"/>
              <a:t> </a:t>
            </a:r>
            <a:r>
              <a:rPr lang="af-ZA" dirty="0" smtClean="0">
                <a:latin typeface="Courier New" panose="02070309020205020404" pitchFamily="49" charset="0"/>
                <a:cs typeface="Courier New" panose="02070309020205020404" pitchFamily="49" charset="0"/>
              </a:rPr>
              <a:t>FlexLinks</a:t>
            </a:r>
          </a:p>
          <a:p>
            <a:pPr>
              <a:spcBef>
                <a:spcPts val="1800"/>
              </a:spcBef>
            </a:pPr>
            <a:r>
              <a:rPr lang="af-ZA" dirty="0" smtClean="0"/>
              <a:t>Konfigurace Multiple Spanning Tree (MST)</a:t>
            </a:r>
          </a:p>
          <a:p>
            <a:pPr>
              <a:spcBef>
                <a:spcPts val="1800"/>
              </a:spcBef>
            </a:pPr>
            <a:r>
              <a:rPr lang="af-ZA" dirty="0" smtClean="0"/>
              <a:t>Troubleshooting STP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Volba </a:t>
            </a:r>
            <a:r>
              <a:rPr lang="pt-PT" dirty="0" smtClean="0"/>
              <a:t>Root Port</a:t>
            </a:r>
            <a:r>
              <a:rPr lang="cs-CZ" dirty="0" smtClean="0"/>
              <a:t>u</a:t>
            </a:r>
            <a:endParaRPr lang="pt-PT" dirty="0"/>
          </a:p>
        </p:txBody>
      </p:sp>
      <p:sp>
        <p:nvSpPr>
          <p:cNvPr id="3" name="Content Placeholder 2"/>
          <p:cNvSpPr>
            <a:spLocks noGrp="1"/>
          </p:cNvSpPr>
          <p:nvPr>
            <p:ph idx="1"/>
          </p:nvPr>
        </p:nvSpPr>
        <p:spPr>
          <a:xfrm>
            <a:off x="96716" y="1183340"/>
            <a:ext cx="8979570" cy="5131399"/>
          </a:xfrm>
        </p:spPr>
        <p:txBody>
          <a:bodyPr/>
          <a:lstStyle/>
          <a:p>
            <a:r>
              <a:rPr lang="cs-CZ" dirty="0"/>
              <a:t>Po </a:t>
            </a:r>
            <a:r>
              <a:rPr lang="cs-CZ" dirty="0" smtClean="0"/>
              <a:t>výběru </a:t>
            </a:r>
            <a:r>
              <a:rPr lang="cs-CZ" dirty="0"/>
              <a:t>kořenového mostu musí každý </a:t>
            </a:r>
            <a:r>
              <a:rPr lang="cs-CZ" dirty="0" err="1" smtClean="0"/>
              <a:t>neroot</a:t>
            </a:r>
            <a:r>
              <a:rPr lang="cs-CZ" dirty="0" smtClean="0"/>
              <a:t> </a:t>
            </a:r>
            <a:r>
              <a:rPr lang="cs-CZ" dirty="0"/>
              <a:t>most zjistit, kde je ve vztahu k kořenovému </a:t>
            </a:r>
            <a:r>
              <a:rPr lang="cs-CZ" dirty="0" smtClean="0"/>
              <a:t>mostu.</a:t>
            </a:r>
          </a:p>
          <a:p>
            <a:r>
              <a:rPr lang="cs-CZ" dirty="0" err="1" smtClean="0"/>
              <a:t>Root</a:t>
            </a:r>
            <a:r>
              <a:rPr lang="cs-CZ" dirty="0" smtClean="0"/>
              <a:t> </a:t>
            </a:r>
            <a:r>
              <a:rPr lang="cs-CZ" dirty="0"/>
              <a:t>port je port s nejlepší cestou k kořenovému </a:t>
            </a:r>
            <a:r>
              <a:rPr lang="cs-CZ" dirty="0" smtClean="0"/>
              <a:t>mostu.</a:t>
            </a:r>
          </a:p>
          <a:p>
            <a:r>
              <a:rPr lang="cs-CZ" dirty="0" smtClean="0"/>
              <a:t>K </a:t>
            </a:r>
            <a:r>
              <a:rPr lang="cs-CZ" dirty="0"/>
              <a:t>určení kořenových portů na </a:t>
            </a:r>
            <a:r>
              <a:rPr lang="cs-CZ" dirty="0" err="1" smtClean="0"/>
              <a:t>neroot</a:t>
            </a:r>
            <a:r>
              <a:rPr lang="cs-CZ" dirty="0" smtClean="0"/>
              <a:t> mostech </a:t>
            </a:r>
            <a:r>
              <a:rPr lang="cs-CZ" dirty="0"/>
              <a:t>se používá </a:t>
            </a:r>
            <a:r>
              <a:rPr lang="cs-CZ" dirty="0" smtClean="0"/>
              <a:t>cena.</a:t>
            </a:r>
          </a:p>
          <a:p>
            <a:r>
              <a:rPr lang="cs-CZ" dirty="0" smtClean="0"/>
              <a:t>Cesta </a:t>
            </a:r>
            <a:r>
              <a:rPr lang="cs-CZ" dirty="0"/>
              <a:t>nákladů je kumulativní cena všech odkazů na kořenový </a:t>
            </a:r>
            <a:r>
              <a:rPr lang="cs-CZ" dirty="0" smtClean="0"/>
              <a:t>most.</a:t>
            </a:r>
          </a:p>
          <a:p>
            <a:r>
              <a:rPr lang="cs-CZ" dirty="0" smtClean="0"/>
              <a:t>Kořenový </a:t>
            </a:r>
            <a:r>
              <a:rPr lang="cs-CZ" dirty="0"/>
              <a:t>port označuje nejnižší </a:t>
            </a:r>
            <a:r>
              <a:rPr lang="cs-CZ" dirty="0" smtClean="0"/>
              <a:t>cenu </a:t>
            </a:r>
            <a:r>
              <a:rPr lang="cs-CZ" dirty="0"/>
              <a:t>kořenového </a:t>
            </a:r>
            <a:r>
              <a:rPr lang="cs-CZ" dirty="0" smtClean="0"/>
              <a:t>mostu.</a:t>
            </a:r>
            <a:endParaRPr lang="pt-PT" dirty="0"/>
          </a:p>
        </p:txBody>
      </p:sp>
      <p:pic>
        <p:nvPicPr>
          <p:cNvPr id="4" name="Picture 3"/>
          <p:cNvPicPr>
            <a:picLocks noChangeAspect="1"/>
          </p:cNvPicPr>
          <p:nvPr/>
        </p:nvPicPr>
        <p:blipFill>
          <a:blip r:embed="rId3"/>
          <a:stretch>
            <a:fillRect/>
          </a:stretch>
        </p:blipFill>
        <p:spPr>
          <a:xfrm>
            <a:off x="1726161" y="4781035"/>
            <a:ext cx="7350125" cy="1870703"/>
          </a:xfrm>
          <a:prstGeom prst="rect">
            <a:avLst/>
          </a:prstGeom>
        </p:spPr>
      </p:pic>
    </p:spTree>
    <p:extLst>
      <p:ext uri="{BB962C8B-B14F-4D97-AF65-F5344CB8AC3E}">
        <p14:creationId xmlns:p14="http://schemas.microsoft.com/office/powerpoint/2010/main" val="533156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Závislost ceny na šíři pásma</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443" y="2057400"/>
            <a:ext cx="8084546" cy="3276834"/>
          </a:xfrm>
        </p:spPr>
      </p:pic>
    </p:spTree>
    <p:extLst>
      <p:ext uri="{BB962C8B-B14F-4D97-AF65-F5344CB8AC3E}">
        <p14:creationId xmlns:p14="http://schemas.microsoft.com/office/powerpoint/2010/main" val="917503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Volba </a:t>
            </a:r>
            <a:r>
              <a:rPr lang="pt-PT" dirty="0" smtClean="0"/>
              <a:t>Designated Port</a:t>
            </a:r>
            <a:r>
              <a:rPr lang="cs-CZ" dirty="0"/>
              <a:t>u</a:t>
            </a:r>
            <a:endParaRPr lang="pt-PT" dirty="0"/>
          </a:p>
        </p:txBody>
      </p:sp>
      <p:sp>
        <p:nvSpPr>
          <p:cNvPr id="3" name="Content Placeholder 2"/>
          <p:cNvSpPr>
            <a:spLocks noGrp="1"/>
          </p:cNvSpPr>
          <p:nvPr>
            <p:ph idx="1"/>
          </p:nvPr>
        </p:nvSpPr>
        <p:spPr/>
        <p:txBody>
          <a:bodyPr>
            <a:normAutofit fontScale="77500" lnSpcReduction="20000"/>
          </a:bodyPr>
          <a:lstStyle/>
          <a:p>
            <a:pPr>
              <a:spcBef>
                <a:spcPts val="1200"/>
              </a:spcBef>
            </a:pPr>
            <a:r>
              <a:rPr lang="cs-CZ" dirty="0"/>
              <a:t>Po </a:t>
            </a:r>
            <a:r>
              <a:rPr lang="cs-CZ" dirty="0" smtClean="0"/>
              <a:t>volbě kořenového mostu </a:t>
            </a:r>
            <a:r>
              <a:rPr lang="cs-CZ" dirty="0"/>
              <a:t>a kořenových </a:t>
            </a:r>
            <a:r>
              <a:rPr lang="cs-CZ" dirty="0" smtClean="0"/>
              <a:t>portů </a:t>
            </a:r>
            <a:r>
              <a:rPr lang="cs-CZ" dirty="0"/>
              <a:t>na </a:t>
            </a:r>
            <a:r>
              <a:rPr lang="cs-CZ" dirty="0" err="1" smtClean="0"/>
              <a:t>neroot</a:t>
            </a:r>
            <a:r>
              <a:rPr lang="cs-CZ" dirty="0" smtClean="0"/>
              <a:t> mostech</a:t>
            </a:r>
            <a:r>
              <a:rPr lang="cs-CZ" dirty="0"/>
              <a:t>, aby se zabránilo smyčkám, musí STP určit, který port v segmentu bude předávat </a:t>
            </a:r>
            <a:r>
              <a:rPr lang="cs-CZ" dirty="0" smtClean="0"/>
              <a:t>(</a:t>
            </a:r>
            <a:r>
              <a:rPr lang="cs-CZ" dirty="0" err="1" smtClean="0"/>
              <a:t>forwardovat</a:t>
            </a:r>
            <a:r>
              <a:rPr lang="cs-CZ" dirty="0" smtClean="0"/>
              <a:t>) provoz.</a:t>
            </a:r>
          </a:p>
          <a:p>
            <a:pPr>
              <a:spcBef>
                <a:spcPts val="1200"/>
              </a:spcBef>
            </a:pPr>
            <a:r>
              <a:rPr lang="cs-CZ" dirty="0" smtClean="0"/>
              <a:t>Pouze </a:t>
            </a:r>
            <a:r>
              <a:rPr lang="cs-CZ" dirty="0"/>
              <a:t>jeden z odkazů na segmentu by měl přenášet </a:t>
            </a:r>
            <a:r>
              <a:rPr lang="cs-CZ" dirty="0" smtClean="0"/>
              <a:t>provoz </a:t>
            </a:r>
            <a:r>
              <a:rPr lang="cs-CZ" dirty="0"/>
              <a:t>do tohoto segmentu </a:t>
            </a:r>
            <a:r>
              <a:rPr lang="cs-CZ" dirty="0" smtClean="0"/>
              <a:t>a z něj.</a:t>
            </a:r>
          </a:p>
          <a:p>
            <a:pPr>
              <a:spcBef>
                <a:spcPts val="1200"/>
              </a:spcBef>
            </a:pPr>
            <a:r>
              <a:rPr lang="cs-CZ" dirty="0" smtClean="0"/>
              <a:t>Určený </a:t>
            </a:r>
            <a:r>
              <a:rPr lang="cs-CZ" dirty="0"/>
              <a:t>port, který předává provoz, je také vybrán na základě nejnižších nákladů na </a:t>
            </a:r>
            <a:r>
              <a:rPr lang="cs-CZ" dirty="0" smtClean="0"/>
              <a:t>cestu ke kořenovému mostu.</a:t>
            </a:r>
          </a:p>
          <a:p>
            <a:pPr>
              <a:spcBef>
                <a:spcPts val="1200"/>
              </a:spcBef>
            </a:pPr>
            <a:r>
              <a:rPr lang="cs-CZ" dirty="0" smtClean="0"/>
              <a:t>Na </a:t>
            </a:r>
            <a:r>
              <a:rPr lang="cs-CZ" dirty="0"/>
              <a:t>kořenovém můstku jsou označeny všechny </a:t>
            </a:r>
            <a:r>
              <a:rPr lang="cs-CZ" dirty="0" smtClean="0"/>
              <a:t>porty.</a:t>
            </a:r>
          </a:p>
          <a:p>
            <a:pPr>
              <a:spcBef>
                <a:spcPts val="1200"/>
              </a:spcBef>
            </a:pPr>
            <a:r>
              <a:rPr lang="cs-CZ" dirty="0" smtClean="0"/>
              <a:t>Pokud </a:t>
            </a:r>
            <a:r>
              <a:rPr lang="cs-CZ" dirty="0"/>
              <a:t>existují dvě cesty se </a:t>
            </a:r>
            <a:r>
              <a:rPr lang="cs-CZ" dirty="0" smtClean="0"/>
              <a:t>stejnou cenou ku kořenovému mostu, </a:t>
            </a:r>
            <a:r>
              <a:rPr lang="cs-CZ" dirty="0"/>
              <a:t>STP používá pro určení nejlepší cesty a následně pro určení </a:t>
            </a:r>
            <a:r>
              <a:rPr lang="cs-CZ" dirty="0" smtClean="0"/>
              <a:t>určených a neurčených portů </a:t>
            </a:r>
            <a:r>
              <a:rPr lang="cs-CZ" dirty="0"/>
              <a:t>na </a:t>
            </a:r>
            <a:r>
              <a:rPr lang="cs-CZ" dirty="0" smtClean="0"/>
              <a:t>segmentu</a:t>
            </a:r>
            <a:r>
              <a:rPr lang="pt-PT" dirty="0" smtClean="0"/>
              <a:t>:</a:t>
            </a:r>
            <a:endParaRPr lang="pt-PT" dirty="0"/>
          </a:p>
          <a:p>
            <a:pPr lvl="1"/>
            <a:r>
              <a:rPr lang="cs-CZ" dirty="0" smtClean="0"/>
              <a:t>Nejnižší</a:t>
            </a:r>
            <a:r>
              <a:rPr lang="pt-PT" dirty="0" smtClean="0"/>
              <a:t> </a:t>
            </a:r>
            <a:r>
              <a:rPr lang="pt-PT" dirty="0"/>
              <a:t>root BID</a:t>
            </a:r>
          </a:p>
          <a:p>
            <a:pPr lvl="1"/>
            <a:r>
              <a:rPr lang="cs-CZ" dirty="0"/>
              <a:t>Nejnižší</a:t>
            </a:r>
            <a:r>
              <a:rPr lang="en-US" dirty="0" smtClean="0"/>
              <a:t> </a:t>
            </a:r>
            <a:r>
              <a:rPr lang="cs-CZ" dirty="0" smtClean="0"/>
              <a:t>cenu cesty k </a:t>
            </a:r>
            <a:r>
              <a:rPr lang="en-US" dirty="0" smtClean="0"/>
              <a:t>root </a:t>
            </a:r>
            <a:r>
              <a:rPr lang="cs-CZ" dirty="0" smtClean="0"/>
              <a:t>mostu</a:t>
            </a:r>
            <a:endParaRPr lang="en-US" dirty="0"/>
          </a:p>
          <a:p>
            <a:pPr lvl="1"/>
            <a:r>
              <a:rPr lang="cs-CZ" dirty="0"/>
              <a:t>Nejnižší </a:t>
            </a:r>
            <a:r>
              <a:rPr lang="cs-CZ" dirty="0" smtClean="0"/>
              <a:t>číslo</a:t>
            </a:r>
            <a:r>
              <a:rPr lang="pt-PT" dirty="0" smtClean="0"/>
              <a:t> BID</a:t>
            </a:r>
            <a:r>
              <a:rPr lang="cs-CZ" dirty="0" smtClean="0"/>
              <a:t> odesilatele</a:t>
            </a:r>
            <a:endParaRPr lang="pt-PT" dirty="0"/>
          </a:p>
          <a:p>
            <a:pPr lvl="1"/>
            <a:r>
              <a:rPr lang="cs-CZ" dirty="0" smtClean="0"/>
              <a:t>Nejnižší</a:t>
            </a:r>
            <a:r>
              <a:rPr lang="pt-PT" dirty="0" smtClean="0"/>
              <a:t> </a:t>
            </a:r>
            <a:r>
              <a:rPr lang="cs-CZ" dirty="0" smtClean="0"/>
              <a:t>ID portu odesilatele</a:t>
            </a:r>
          </a:p>
          <a:p>
            <a:r>
              <a:rPr lang="cs-CZ" dirty="0" smtClean="0"/>
              <a:t>PROČ?</a:t>
            </a:r>
            <a:endParaRPr lang="pt-PT" dirty="0"/>
          </a:p>
        </p:txBody>
      </p:sp>
    </p:spTree>
    <p:extLst>
      <p:ext uri="{BB962C8B-B14F-4D97-AF65-F5344CB8AC3E}">
        <p14:creationId xmlns:p14="http://schemas.microsoft.com/office/powerpoint/2010/main" val="226891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Proces </a:t>
            </a:r>
            <a:r>
              <a:rPr lang="pt-PT" dirty="0" smtClean="0"/>
              <a:t>STP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564478" y="1238557"/>
            <a:ext cx="7950200" cy="5151485"/>
          </a:xfrm>
          <a:prstGeom prst="rect">
            <a:avLst/>
          </a:prstGeom>
        </p:spPr>
      </p:pic>
    </p:spTree>
    <p:extLst>
      <p:ext uri="{BB962C8B-B14F-4D97-AF65-F5344CB8AC3E}">
        <p14:creationId xmlns:p14="http://schemas.microsoft.com/office/powerpoint/2010/main" val="510699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Stavy portu </a:t>
            </a:r>
            <a:r>
              <a:rPr lang="pt-PT" dirty="0" smtClean="0"/>
              <a:t>STP</a:t>
            </a:r>
            <a:endParaRPr lang="pt-PT" dirty="0"/>
          </a:p>
        </p:txBody>
      </p:sp>
      <p:pic>
        <p:nvPicPr>
          <p:cNvPr id="4" name="Picture 3"/>
          <p:cNvPicPr>
            <a:picLocks noChangeAspect="1"/>
          </p:cNvPicPr>
          <p:nvPr/>
        </p:nvPicPr>
        <p:blipFill>
          <a:blip r:embed="rId3"/>
          <a:stretch>
            <a:fillRect/>
          </a:stretch>
        </p:blipFill>
        <p:spPr>
          <a:xfrm>
            <a:off x="313985" y="2241707"/>
            <a:ext cx="8451186" cy="3014663"/>
          </a:xfrm>
          <a:prstGeom prst="rect">
            <a:avLst/>
          </a:prstGeom>
        </p:spPr>
      </p:pic>
    </p:spTree>
    <p:extLst>
      <p:ext uri="{BB962C8B-B14F-4D97-AF65-F5344CB8AC3E}">
        <p14:creationId xmlns:p14="http://schemas.microsoft.com/office/powerpoint/2010/main" val="2437356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stavu portů</a:t>
            </a:r>
            <a:endParaRPr lang="cs-CZ"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8416" y="1380045"/>
            <a:ext cx="4607168" cy="531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2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Volba kořene stromu</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5656" y="940777"/>
            <a:ext cx="6528840" cy="5917223"/>
          </a:xfrm>
        </p:spPr>
      </p:pic>
    </p:spTree>
    <p:extLst>
      <p:ext uri="{BB962C8B-B14F-4D97-AF65-F5344CB8AC3E}">
        <p14:creationId xmlns:p14="http://schemas.microsoft.com/office/powerpoint/2010/main" val="169059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Ohodnocení cest</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883" y="931985"/>
            <a:ext cx="6521595" cy="5926016"/>
          </a:xfrm>
        </p:spPr>
      </p:pic>
    </p:spTree>
    <p:extLst>
      <p:ext uri="{BB962C8B-B14F-4D97-AF65-F5344CB8AC3E}">
        <p14:creationId xmlns:p14="http://schemas.microsoft.com/office/powerpoint/2010/main" val="4109920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Vytvoření stromu</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167" y="870438"/>
            <a:ext cx="6628828" cy="5987562"/>
          </a:xfrm>
        </p:spPr>
      </p:pic>
    </p:spTree>
    <p:extLst>
      <p:ext uri="{BB962C8B-B14F-4D97-AF65-F5344CB8AC3E}">
        <p14:creationId xmlns:p14="http://schemas.microsoft.com/office/powerpoint/2010/main" val="216231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Per-VLAN STP Plus (PVST+)</a:t>
            </a:r>
            <a:endParaRPr lang="af-ZA" dirty="0"/>
          </a:p>
        </p:txBody>
      </p:sp>
      <p:sp>
        <p:nvSpPr>
          <p:cNvPr id="3" name="Content Placeholder 2"/>
          <p:cNvSpPr>
            <a:spLocks noGrp="1"/>
          </p:cNvSpPr>
          <p:nvPr>
            <p:ph idx="1"/>
          </p:nvPr>
        </p:nvSpPr>
        <p:spPr/>
        <p:txBody>
          <a:bodyPr/>
          <a:lstStyle/>
          <a:p>
            <a:r>
              <a:rPr lang="af-ZA" dirty="0" smtClean="0"/>
              <a:t>Per-VLAN STP Plus (PVST+) je Cisco implementace STP který poskytuje spanning-tree instance pro každou konfigurovanou VLAN v síti.</a:t>
            </a:r>
            <a:endParaRPr lang="af-ZA" dirty="0"/>
          </a:p>
        </p:txBody>
      </p:sp>
      <p:pic>
        <p:nvPicPr>
          <p:cNvPr id="4" name="Picture 3"/>
          <p:cNvPicPr>
            <a:picLocks noChangeAspect="1"/>
          </p:cNvPicPr>
          <p:nvPr/>
        </p:nvPicPr>
        <p:blipFill>
          <a:blip r:embed="rId3"/>
          <a:stretch>
            <a:fillRect/>
          </a:stretch>
        </p:blipFill>
        <p:spPr>
          <a:xfrm>
            <a:off x="1264091" y="2703722"/>
            <a:ext cx="6550973" cy="3686320"/>
          </a:xfrm>
          <a:prstGeom prst="rect">
            <a:avLst/>
          </a:prstGeom>
        </p:spPr>
      </p:pic>
    </p:spTree>
    <p:extLst>
      <p:ext uri="{BB962C8B-B14F-4D97-AF65-F5344CB8AC3E}">
        <p14:creationId xmlns:p14="http://schemas.microsoft.com/office/powerpoint/2010/main" val="412584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cs-CZ" sz="3000" b="0" dirty="0" smtClean="0">
                <a:solidFill>
                  <a:schemeClr val="bg1"/>
                </a:solidFill>
              </a:rPr>
              <a:t>Přehled </a:t>
            </a:r>
            <a:r>
              <a:rPr lang="en-US" sz="3000" b="0" dirty="0" smtClean="0">
                <a:solidFill>
                  <a:schemeClr val="bg1"/>
                </a:solidFill>
              </a:rPr>
              <a:t>Spanning </a:t>
            </a:r>
            <a:r>
              <a:rPr lang="en-US" sz="3000" b="0" dirty="0">
                <a:solidFill>
                  <a:schemeClr val="bg1"/>
                </a:solidFill>
              </a:rPr>
              <a:t>Tree </a:t>
            </a:r>
            <a:r>
              <a:rPr lang="en-US" sz="3000" b="0" dirty="0" smtClean="0">
                <a:solidFill>
                  <a:schemeClr val="bg1"/>
                </a:solidFill>
              </a:rPr>
              <a:t>Protocol</a:t>
            </a:r>
            <a:r>
              <a:rPr lang="cs-CZ" sz="3000" b="0" dirty="0" smtClean="0">
                <a:solidFill>
                  <a:schemeClr val="bg1"/>
                </a:solidFill>
              </a:rPr>
              <a:t>u</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Per-VLAN STP Plus (PVST+)</a:t>
            </a:r>
            <a:endParaRPr lang="af-ZA" dirty="0"/>
          </a:p>
        </p:txBody>
      </p:sp>
      <p:sp>
        <p:nvSpPr>
          <p:cNvPr id="3" name="Content Placeholder 2"/>
          <p:cNvSpPr>
            <a:spLocks noGrp="1"/>
          </p:cNvSpPr>
          <p:nvPr>
            <p:ph idx="1"/>
          </p:nvPr>
        </p:nvSpPr>
        <p:spPr/>
        <p:txBody>
          <a:bodyPr>
            <a:normAutofit/>
          </a:bodyPr>
          <a:lstStyle/>
          <a:p>
            <a:r>
              <a:rPr lang="af-ZA" dirty="0" smtClean="0"/>
              <a:t>Spanning-tree operace požadují, aby každý switch měl unikátní BID. </a:t>
            </a:r>
          </a:p>
          <a:p>
            <a:r>
              <a:rPr lang="af-ZA" dirty="0" smtClean="0"/>
              <a:t>Pro přenos BID informace je používáno rozšířené ID. </a:t>
            </a:r>
          </a:p>
          <a:p>
            <a:r>
              <a:rPr lang="af-ZA" dirty="0" smtClean="0"/>
              <a:t>Původní16bitové prioritní pole má dvě části BID:</a:t>
            </a:r>
          </a:p>
          <a:p>
            <a:r>
              <a:rPr lang="af-ZA" b="1" dirty="0" smtClean="0"/>
              <a:t>Bridge priority</a:t>
            </a:r>
          </a:p>
          <a:p>
            <a:pPr lvl="1"/>
            <a:r>
              <a:rPr lang="af-ZA" dirty="0" smtClean="0"/>
              <a:t>4 bity. Defaultní hodnota je 32,768, což je střední hodnota. Inkrementace je po 4096.</a:t>
            </a:r>
          </a:p>
          <a:p>
            <a:r>
              <a:rPr lang="af-ZA" b="1" dirty="0" smtClean="0"/>
              <a:t>Extended system ID</a:t>
            </a:r>
          </a:p>
          <a:p>
            <a:pPr lvl="1"/>
            <a:r>
              <a:rPr lang="af-ZA" dirty="0" smtClean="0"/>
              <a:t>12bitové pole přenášející  VLAN ID</a:t>
            </a:r>
          </a:p>
        </p:txBody>
      </p:sp>
    </p:spTree>
    <p:extLst>
      <p:ext uri="{BB962C8B-B14F-4D97-AF65-F5344CB8AC3E}">
        <p14:creationId xmlns:p14="http://schemas.microsoft.com/office/powerpoint/2010/main" val="2553631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Změny topologie </a:t>
            </a:r>
            <a:r>
              <a:rPr lang="pt-PT" dirty="0" smtClean="0"/>
              <a:t>STP</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378920" y="1108037"/>
            <a:ext cx="6846768" cy="5131399"/>
          </a:xfrm>
          <a:prstGeom prst="rect">
            <a:avLst/>
          </a:prstGeom>
        </p:spPr>
      </p:pic>
    </p:spTree>
    <p:extLst>
      <p:ext uri="{BB962C8B-B14F-4D97-AF65-F5344CB8AC3E}">
        <p14:creationId xmlns:p14="http://schemas.microsoft.com/office/powerpoint/2010/main" val="2051244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cs-CZ" sz="2800" b="1" kern="0" dirty="0" smtClean="0">
                <a:solidFill>
                  <a:schemeClr val="bg1"/>
                </a:solidFill>
                <a:latin typeface="+mj-lt"/>
                <a:ea typeface="+mj-ea"/>
                <a:cs typeface="+mj-cs"/>
              </a:rPr>
              <a:t>Protokol </a:t>
            </a:r>
            <a:r>
              <a:rPr lang="en-US" sz="2800" b="1" kern="0" dirty="0" smtClean="0">
                <a:solidFill>
                  <a:schemeClr val="bg1"/>
                </a:solidFill>
                <a:latin typeface="+mj-lt"/>
                <a:ea typeface="+mj-ea"/>
                <a:cs typeface="+mj-cs"/>
              </a:rPr>
              <a:t>Rapid </a:t>
            </a:r>
            <a:r>
              <a:rPr lang="en-US" sz="2800" b="1" kern="0" dirty="0">
                <a:solidFill>
                  <a:schemeClr val="bg1"/>
                </a:solidFill>
                <a:latin typeface="+mj-lt"/>
                <a:ea typeface="+mj-ea"/>
                <a:cs typeface="+mj-cs"/>
              </a:rPr>
              <a:t>Spanning Tree </a:t>
            </a:r>
            <a:r>
              <a:rPr lang="en-US" sz="2800" b="1" kern="0" dirty="0" smtClean="0">
                <a:solidFill>
                  <a:schemeClr val="bg1"/>
                </a:solidFill>
                <a:latin typeface="+mj-lt"/>
                <a:ea typeface="+mj-ea"/>
                <a:cs typeface="+mj-cs"/>
              </a:rPr>
              <a:t>Protocol</a:t>
            </a:r>
            <a:r>
              <a:rPr lang="cs-CZ" sz="2800" b="1" kern="0" dirty="0" smtClean="0">
                <a:solidFill>
                  <a:schemeClr val="bg1"/>
                </a:solidFill>
                <a:latin typeface="+mj-lt"/>
                <a:ea typeface="+mj-ea"/>
                <a:cs typeface="+mj-cs"/>
              </a:rPr>
              <a:t> (RSTP)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smtClean="0"/>
              <a:t>Rapid Spanning Tree Protocol</a:t>
            </a:r>
            <a:endParaRPr lang="af-ZA" dirty="0"/>
          </a:p>
        </p:txBody>
      </p:sp>
      <p:sp>
        <p:nvSpPr>
          <p:cNvPr id="3" name="Content Placeholder 2"/>
          <p:cNvSpPr>
            <a:spLocks noGrp="1"/>
          </p:cNvSpPr>
          <p:nvPr>
            <p:ph idx="1"/>
          </p:nvPr>
        </p:nvSpPr>
        <p:spPr/>
        <p:txBody>
          <a:bodyPr>
            <a:normAutofit/>
          </a:bodyPr>
          <a:lstStyle/>
          <a:p>
            <a:pPr marL="0" indent="0">
              <a:buNone/>
            </a:pPr>
            <a:r>
              <a:rPr lang="cs-CZ" dirty="0" smtClean="0"/>
              <a:t>V rámci </a:t>
            </a:r>
            <a:r>
              <a:rPr lang="cs-CZ" dirty="0"/>
              <a:t>dokončení této </a:t>
            </a:r>
            <a:r>
              <a:rPr lang="cs-CZ" dirty="0" smtClean="0"/>
              <a:t>části:</a:t>
            </a:r>
          </a:p>
          <a:p>
            <a:pPr>
              <a:spcBef>
                <a:spcPts val="1200"/>
              </a:spcBef>
            </a:pPr>
            <a:r>
              <a:rPr lang="cs-CZ" dirty="0" smtClean="0"/>
              <a:t>Seznamte se s rolemi  </a:t>
            </a:r>
            <a:r>
              <a:rPr lang="cs-CZ" dirty="0"/>
              <a:t>portu </a:t>
            </a:r>
            <a:r>
              <a:rPr lang="cs-CZ" dirty="0" smtClean="0"/>
              <a:t>RSTP a vysvětlete je </a:t>
            </a:r>
            <a:endParaRPr lang="cs-CZ" dirty="0"/>
          </a:p>
          <a:p>
            <a:pPr>
              <a:spcBef>
                <a:spcPts val="1200"/>
              </a:spcBef>
            </a:pPr>
            <a:r>
              <a:rPr lang="cs-CZ" dirty="0" smtClean="0"/>
              <a:t>Porovnejte </a:t>
            </a:r>
            <a:r>
              <a:rPr lang="cs-CZ" dirty="0"/>
              <a:t>stavy portů RSTP a </a:t>
            </a:r>
            <a:r>
              <a:rPr lang="cs-CZ" dirty="0" smtClean="0"/>
              <a:t>STP</a:t>
            </a:r>
          </a:p>
          <a:p>
            <a:pPr>
              <a:spcBef>
                <a:spcPts val="1200"/>
              </a:spcBef>
            </a:pPr>
            <a:r>
              <a:rPr lang="cs-CZ" dirty="0" smtClean="0"/>
              <a:t>Vysvětlete</a:t>
            </a:r>
            <a:r>
              <a:rPr lang="cs-CZ" dirty="0"/>
              <a:t>, jak STP zpracovává změny </a:t>
            </a:r>
            <a:r>
              <a:rPr lang="cs-CZ" dirty="0" smtClean="0"/>
              <a:t>topologie</a:t>
            </a:r>
          </a:p>
          <a:p>
            <a:pPr>
              <a:spcBef>
                <a:spcPts val="1200"/>
              </a:spcBef>
            </a:pPr>
            <a:r>
              <a:rPr lang="cs-CZ" dirty="0" smtClean="0"/>
              <a:t>Popište </a:t>
            </a:r>
            <a:r>
              <a:rPr lang="cs-CZ" dirty="0"/>
              <a:t>typy odkazů </a:t>
            </a:r>
            <a:r>
              <a:rPr lang="cs-CZ" dirty="0" smtClean="0"/>
              <a:t>RSTP</a:t>
            </a:r>
          </a:p>
          <a:p>
            <a:pPr>
              <a:spcBef>
                <a:spcPts val="1200"/>
              </a:spcBef>
            </a:pPr>
            <a:r>
              <a:rPr lang="cs-CZ" dirty="0" smtClean="0"/>
              <a:t>Nakonfigurujte </a:t>
            </a:r>
            <a:r>
              <a:rPr lang="cs-CZ" dirty="0"/>
              <a:t>a upravte chování </a:t>
            </a:r>
            <a:r>
              <a:rPr lang="cs-CZ" dirty="0" smtClean="0"/>
              <a:t>STP</a:t>
            </a:r>
          </a:p>
          <a:p>
            <a:pPr>
              <a:spcBef>
                <a:spcPts val="1200"/>
              </a:spcBef>
            </a:pPr>
            <a:r>
              <a:rPr lang="cs-CZ" dirty="0" smtClean="0"/>
              <a:t>Vysvětlete</a:t>
            </a:r>
            <a:r>
              <a:rPr lang="cs-CZ" dirty="0"/>
              <a:t>, jak RSTP </a:t>
            </a:r>
            <a:r>
              <a:rPr lang="cs-CZ" dirty="0" smtClean="0"/>
              <a:t>reagují na </a:t>
            </a:r>
            <a:r>
              <a:rPr lang="cs-CZ" dirty="0"/>
              <a:t>změny </a:t>
            </a:r>
            <a:r>
              <a:rPr lang="cs-CZ" dirty="0" smtClean="0"/>
              <a:t>topologie</a:t>
            </a:r>
            <a:endParaRPr lang="cs-CZ" dirty="0"/>
          </a:p>
        </p:txBody>
      </p:sp>
    </p:spTree>
    <p:extLst>
      <p:ext uri="{BB962C8B-B14F-4D97-AF65-F5344CB8AC3E}">
        <p14:creationId xmlns:p14="http://schemas.microsoft.com/office/powerpoint/2010/main" val="2432648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Role portu </a:t>
            </a:r>
            <a:r>
              <a:rPr lang="pt-PT" dirty="0" smtClean="0"/>
              <a:t>RSTP</a:t>
            </a:r>
            <a:endParaRPr lang="pt-PT" dirty="0"/>
          </a:p>
        </p:txBody>
      </p:sp>
      <p:sp>
        <p:nvSpPr>
          <p:cNvPr id="5" name="Content Placeholder 2"/>
          <p:cNvSpPr>
            <a:spLocks noGrp="1"/>
          </p:cNvSpPr>
          <p:nvPr>
            <p:ph idx="1"/>
          </p:nvPr>
        </p:nvSpPr>
        <p:spPr/>
        <p:txBody>
          <a:bodyPr>
            <a:normAutofit/>
          </a:bodyPr>
          <a:lstStyle/>
          <a:p>
            <a:pPr marL="0" indent="0">
              <a:buNone/>
            </a:pPr>
            <a:r>
              <a:rPr lang="af-ZA" dirty="0" smtClean="0"/>
              <a:t>RSTP definuje následující role portů:</a:t>
            </a:r>
          </a:p>
          <a:p>
            <a:r>
              <a:rPr lang="af-ZA" b="1" dirty="0" smtClean="0"/>
              <a:t>Root</a:t>
            </a:r>
          </a:p>
          <a:p>
            <a:pPr lvl="1"/>
            <a:r>
              <a:rPr lang="af-ZA" dirty="0" smtClean="0"/>
              <a:t>Root port je switch port na každém neroot můstku, který je zvolenou cestou k root mostu.</a:t>
            </a:r>
          </a:p>
          <a:p>
            <a:pPr lvl="1"/>
            <a:r>
              <a:rPr lang="af-ZA" dirty="0" smtClean="0"/>
              <a:t>Na každém přepínači může být pouze jeden kořenový port.</a:t>
            </a:r>
          </a:p>
          <a:p>
            <a:pPr lvl="1"/>
            <a:r>
              <a:rPr lang="af-ZA" dirty="0" smtClean="0"/>
              <a:t>Kořenový port je považován za součást aktivní topologie.</a:t>
            </a:r>
          </a:p>
          <a:p>
            <a:pPr lvl="1"/>
            <a:r>
              <a:rPr lang="af-ZA" dirty="0" smtClean="0"/>
              <a:t>Posílá, odesílá a přijímá BPDU (datové zprávy).</a:t>
            </a:r>
          </a:p>
          <a:p>
            <a:r>
              <a:rPr lang="af-ZA" b="1" dirty="0" smtClean="0"/>
              <a:t>Designated</a:t>
            </a:r>
          </a:p>
          <a:p>
            <a:pPr lvl="1"/>
            <a:r>
              <a:rPr lang="af-ZA" dirty="0" smtClean="0"/>
              <a:t>Každý switch má alespoň jeden switch port jako designated port segmentu.</a:t>
            </a:r>
          </a:p>
          <a:p>
            <a:pPr lvl="1"/>
            <a:r>
              <a:rPr lang="af-ZA" dirty="0" smtClean="0"/>
              <a:t>V aktivní topologii přepínač s určeným portem přijímá rámce na segmentu, který je určen pro root bridge.</a:t>
            </a:r>
          </a:p>
          <a:p>
            <a:pPr lvl="1"/>
            <a:r>
              <a:rPr lang="af-ZA" dirty="0" smtClean="0"/>
              <a:t>Na jednom segmentu může být pouze jeden designated port.</a:t>
            </a:r>
            <a:endParaRPr lang="af-ZA" dirty="0"/>
          </a:p>
        </p:txBody>
      </p:sp>
    </p:spTree>
    <p:extLst>
      <p:ext uri="{BB962C8B-B14F-4D97-AF65-F5344CB8AC3E}">
        <p14:creationId xmlns:p14="http://schemas.microsoft.com/office/powerpoint/2010/main" val="403814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Role portů </a:t>
            </a:r>
            <a:r>
              <a:rPr lang="pt-PT" dirty="0" smtClean="0"/>
              <a:t>RSTP</a:t>
            </a:r>
            <a:endParaRPr lang="pt-PT" dirty="0"/>
          </a:p>
        </p:txBody>
      </p:sp>
      <p:sp>
        <p:nvSpPr>
          <p:cNvPr id="5" name="Content Placeholder 2"/>
          <p:cNvSpPr>
            <a:spLocks noGrp="1"/>
          </p:cNvSpPr>
          <p:nvPr>
            <p:ph idx="1"/>
          </p:nvPr>
        </p:nvSpPr>
        <p:spPr/>
        <p:txBody>
          <a:bodyPr>
            <a:normAutofit lnSpcReduction="10000"/>
          </a:bodyPr>
          <a:lstStyle/>
          <a:p>
            <a:pPr marL="0" indent="0">
              <a:buNone/>
            </a:pPr>
            <a:r>
              <a:rPr lang="af-ZA" dirty="0" smtClean="0"/>
              <a:t>RSTP definuje následující role portů:</a:t>
            </a:r>
          </a:p>
          <a:p>
            <a:r>
              <a:rPr lang="en-US" b="1" dirty="0" smtClean="0"/>
              <a:t>Alternate</a:t>
            </a:r>
            <a:endParaRPr lang="en-US" b="1" dirty="0"/>
          </a:p>
          <a:p>
            <a:pPr lvl="1"/>
            <a:r>
              <a:rPr lang="cs-CZ" dirty="0"/>
              <a:t>Alternativní port je </a:t>
            </a:r>
            <a:r>
              <a:rPr lang="cs-CZ" dirty="0" smtClean="0"/>
              <a:t>port</a:t>
            </a:r>
            <a:r>
              <a:rPr lang="cs-CZ" dirty="0"/>
              <a:t>, který nabízí alternativní cestu směrem k kořenovému </a:t>
            </a:r>
            <a:r>
              <a:rPr lang="cs-CZ" dirty="0" smtClean="0"/>
              <a:t>můstku.</a:t>
            </a:r>
          </a:p>
          <a:p>
            <a:pPr lvl="1"/>
            <a:r>
              <a:rPr lang="cs-CZ" dirty="0" smtClean="0"/>
              <a:t>V </a:t>
            </a:r>
            <a:r>
              <a:rPr lang="cs-CZ" dirty="0"/>
              <a:t>aktivní topologii </a:t>
            </a:r>
            <a:r>
              <a:rPr lang="cs-CZ" dirty="0" smtClean="0"/>
              <a:t>se předpokládá </a:t>
            </a:r>
            <a:r>
              <a:rPr lang="cs-CZ" dirty="0"/>
              <a:t>stav </a:t>
            </a:r>
            <a:r>
              <a:rPr lang="cs-CZ" dirty="0" smtClean="0"/>
              <a:t>vyřazení.</a:t>
            </a:r>
          </a:p>
          <a:p>
            <a:pPr lvl="1"/>
            <a:r>
              <a:rPr lang="cs-CZ" dirty="0" smtClean="0"/>
              <a:t>Alternativní </a:t>
            </a:r>
            <a:r>
              <a:rPr lang="cs-CZ" dirty="0"/>
              <a:t>port provede přechod na určený port, pokud selže aktuální určená cesta</a:t>
            </a:r>
            <a:r>
              <a:rPr lang="cs-CZ" dirty="0" smtClean="0"/>
              <a:t>.</a:t>
            </a:r>
          </a:p>
          <a:p>
            <a:r>
              <a:rPr lang="en-US" b="1" dirty="0" smtClean="0"/>
              <a:t>Disabled</a:t>
            </a:r>
            <a:endParaRPr lang="en-US" b="1" dirty="0"/>
          </a:p>
          <a:p>
            <a:pPr lvl="1"/>
            <a:r>
              <a:rPr lang="cs-CZ" dirty="0" smtClean="0"/>
              <a:t>Port bez role</a:t>
            </a:r>
            <a:r>
              <a:rPr lang="en-US" dirty="0" smtClean="0"/>
              <a:t>.</a:t>
            </a:r>
            <a:endParaRPr lang="en-US" dirty="0"/>
          </a:p>
          <a:p>
            <a:r>
              <a:rPr lang="en-US" b="1" dirty="0"/>
              <a:t>Backup</a:t>
            </a:r>
          </a:p>
          <a:p>
            <a:pPr lvl="1"/>
            <a:r>
              <a:rPr lang="cs-CZ" dirty="0"/>
              <a:t>Záložní port je další přepínací port na určeném přepínači s redundantním spojením ke sdílenému segmentu, pro který je přepínač </a:t>
            </a:r>
            <a:r>
              <a:rPr lang="cs-CZ" dirty="0" smtClean="0"/>
              <a:t>určen.</a:t>
            </a:r>
          </a:p>
          <a:p>
            <a:pPr lvl="1"/>
            <a:r>
              <a:rPr lang="cs-CZ" dirty="0" smtClean="0"/>
              <a:t>Záložní </a:t>
            </a:r>
            <a:r>
              <a:rPr lang="cs-CZ" dirty="0"/>
              <a:t>port má v aktivní topologii stav vyřazení.</a:t>
            </a:r>
            <a:endParaRPr lang="pt-PT" dirty="0"/>
          </a:p>
        </p:txBody>
      </p:sp>
    </p:spTree>
    <p:extLst>
      <p:ext uri="{BB962C8B-B14F-4D97-AF65-F5344CB8AC3E}">
        <p14:creationId xmlns:p14="http://schemas.microsoft.com/office/powerpoint/2010/main" val="3785409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Role portů </a:t>
            </a:r>
            <a:r>
              <a:rPr lang="pt-PT" dirty="0" smtClean="0"/>
              <a:t>RSTP</a:t>
            </a:r>
            <a:endParaRPr lang="pt-PT" dirty="0"/>
          </a:p>
        </p:txBody>
      </p:sp>
      <p:pic>
        <p:nvPicPr>
          <p:cNvPr id="4" name="Content Placeholder 3"/>
          <p:cNvPicPr>
            <a:picLocks noGrp="1" noChangeAspect="1"/>
          </p:cNvPicPr>
          <p:nvPr>
            <p:ph idx="1"/>
          </p:nvPr>
        </p:nvPicPr>
        <p:blipFill>
          <a:blip r:embed="rId2"/>
          <a:stretch>
            <a:fillRect/>
          </a:stretch>
        </p:blipFill>
        <p:spPr>
          <a:xfrm>
            <a:off x="1082675" y="1392181"/>
            <a:ext cx="6915150" cy="5054414"/>
          </a:xfrm>
          <a:prstGeom prst="rect">
            <a:avLst/>
          </a:prstGeom>
        </p:spPr>
      </p:pic>
    </p:spTree>
    <p:extLst>
      <p:ext uri="{BB962C8B-B14F-4D97-AF65-F5344CB8AC3E}">
        <p14:creationId xmlns:p14="http://schemas.microsoft.com/office/powerpoint/2010/main" val="2110462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Porovnání</a:t>
            </a:r>
            <a:r>
              <a:rPr lang="en-US" dirty="0" smtClean="0"/>
              <a:t> </a:t>
            </a:r>
            <a:r>
              <a:rPr lang="cs-CZ" dirty="0" smtClean="0"/>
              <a:t>stavů portů </a:t>
            </a:r>
            <a:r>
              <a:rPr lang="en-US" dirty="0" smtClean="0"/>
              <a:t>RSTP a STP</a:t>
            </a:r>
            <a:endParaRPr lang="pt-PT" dirty="0"/>
          </a:p>
        </p:txBody>
      </p:sp>
      <p:pic>
        <p:nvPicPr>
          <p:cNvPr id="6" name="Obrázek 5"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2670042"/>
            <a:ext cx="8932984" cy="1465159"/>
          </a:xfrm>
          <a:prstGeom prst="rect">
            <a:avLst/>
          </a:prstGeom>
        </p:spPr>
      </p:pic>
    </p:spTree>
    <p:extLst>
      <p:ext uri="{BB962C8B-B14F-4D97-AF65-F5344CB8AC3E}">
        <p14:creationId xmlns:p14="http://schemas.microsoft.com/office/powerpoint/2010/main" val="906668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Stavy portů </a:t>
            </a:r>
            <a:r>
              <a:rPr lang="pt-PT" dirty="0" smtClean="0"/>
              <a:t>RSTP</a:t>
            </a:r>
            <a:endParaRPr lang="pt-PT" dirty="0"/>
          </a:p>
        </p:txBody>
      </p:sp>
      <p:pic>
        <p:nvPicPr>
          <p:cNvPr id="4" name="Picture 3"/>
          <p:cNvPicPr>
            <a:picLocks noChangeAspect="1"/>
          </p:cNvPicPr>
          <p:nvPr/>
        </p:nvPicPr>
        <p:blipFill>
          <a:blip r:embed="rId2"/>
          <a:stretch>
            <a:fillRect/>
          </a:stretch>
        </p:blipFill>
        <p:spPr>
          <a:xfrm>
            <a:off x="279400" y="1925996"/>
            <a:ext cx="8520355" cy="3578845"/>
          </a:xfrm>
          <a:prstGeom prst="rect">
            <a:avLst/>
          </a:prstGeom>
        </p:spPr>
      </p:pic>
      <p:sp>
        <p:nvSpPr>
          <p:cNvPr id="3" name="TextovéPole 2"/>
          <p:cNvSpPr txBox="1"/>
          <p:nvPr/>
        </p:nvSpPr>
        <p:spPr>
          <a:xfrm>
            <a:off x="685531" y="5811716"/>
            <a:ext cx="2154757" cy="424732"/>
          </a:xfrm>
          <a:prstGeom prst="rect">
            <a:avLst/>
          </a:prstGeom>
          <a:noFill/>
        </p:spPr>
        <p:txBody>
          <a:bodyPr wrap="none" rtlCol="0">
            <a:spAutoFit/>
          </a:bodyPr>
          <a:lstStyle/>
          <a:p>
            <a:r>
              <a:rPr lang="cs-CZ" dirty="0" smtClean="0">
                <a:solidFill>
                  <a:srgbClr val="FF0000"/>
                </a:solidFill>
              </a:rPr>
              <a:t>Není </a:t>
            </a:r>
            <a:r>
              <a:rPr lang="cs-CZ" dirty="0" err="1" smtClean="0">
                <a:solidFill>
                  <a:srgbClr val="FF0000"/>
                </a:solidFill>
              </a:rPr>
              <a:t>Listening</a:t>
            </a:r>
            <a:endParaRPr lang="cs-CZ" dirty="0">
              <a:solidFill>
                <a:srgbClr val="FF0000"/>
              </a:solidFill>
            </a:endParaRPr>
          </a:p>
        </p:txBody>
      </p:sp>
    </p:spTree>
    <p:extLst>
      <p:ext uri="{BB962C8B-B14F-4D97-AF65-F5344CB8AC3E}">
        <p14:creationId xmlns:p14="http://schemas.microsoft.com/office/powerpoint/2010/main" val="614356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
            </a:r>
            <a:r>
              <a:rPr lang="cs-CZ" dirty="0" smtClean="0"/>
              <a:t>ří</a:t>
            </a:r>
            <a:r>
              <a:rPr lang="en-US" dirty="0" err="1" smtClean="0"/>
              <a:t>klad</a:t>
            </a:r>
            <a:r>
              <a:rPr lang="en-US" dirty="0" smtClean="0"/>
              <a:t> CAM </a:t>
            </a:r>
            <a:r>
              <a:rPr lang="en-US" dirty="0" err="1" smtClean="0"/>
              <a:t>tabulky</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138" y="2268416"/>
            <a:ext cx="5361705" cy="2591719"/>
          </a:xfrm>
        </p:spPr>
      </p:pic>
    </p:spTree>
    <p:extLst>
      <p:ext uri="{BB962C8B-B14F-4D97-AF65-F5344CB8AC3E}">
        <p14:creationId xmlns:p14="http://schemas.microsoft.com/office/powerpoint/2010/main" val="34361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Přehled </a:t>
            </a:r>
            <a:r>
              <a:rPr lang="en-US" dirty="0" smtClean="0"/>
              <a:t>Spanning </a:t>
            </a:r>
            <a:r>
              <a:rPr lang="en-US" dirty="0"/>
              <a:t>Tree </a:t>
            </a:r>
            <a:r>
              <a:rPr lang="en-US" dirty="0" smtClean="0"/>
              <a:t>Proto</a:t>
            </a:r>
            <a:r>
              <a:rPr lang="cs-CZ" dirty="0" smtClean="0"/>
              <a:t>k</a:t>
            </a:r>
            <a:r>
              <a:rPr lang="en-US" dirty="0" smtClean="0"/>
              <a:t>o</a:t>
            </a:r>
            <a:r>
              <a:rPr lang="cs-CZ" dirty="0" err="1" smtClean="0"/>
              <a:t>lu</a:t>
            </a:r>
            <a:endParaRPr lang="en-US" dirty="0"/>
          </a:p>
        </p:txBody>
      </p:sp>
      <p:sp>
        <p:nvSpPr>
          <p:cNvPr id="3" name="Content Placeholder 2"/>
          <p:cNvSpPr>
            <a:spLocks noGrp="1"/>
          </p:cNvSpPr>
          <p:nvPr>
            <p:ph idx="1"/>
          </p:nvPr>
        </p:nvSpPr>
        <p:spPr/>
        <p:txBody>
          <a:bodyPr>
            <a:normAutofit/>
          </a:bodyPr>
          <a:lstStyle/>
          <a:p>
            <a:pPr marL="0" indent="0">
              <a:buNone/>
            </a:pPr>
            <a:r>
              <a:rPr lang="cs-CZ" dirty="0" smtClean="0"/>
              <a:t>Cíle</a:t>
            </a:r>
            <a:r>
              <a:rPr lang="en-US" dirty="0" smtClean="0"/>
              <a:t>:</a:t>
            </a:r>
            <a:endParaRPr lang="en-US" dirty="0"/>
          </a:p>
          <a:p>
            <a:r>
              <a:rPr lang="cs-CZ" dirty="0" smtClean="0"/>
              <a:t>Proč </a:t>
            </a:r>
            <a:r>
              <a:rPr lang="en-US" dirty="0" smtClean="0"/>
              <a:t>STP</a:t>
            </a:r>
            <a:endParaRPr lang="en-US" dirty="0"/>
          </a:p>
          <a:p>
            <a:r>
              <a:rPr lang="cs-CZ" dirty="0" smtClean="0"/>
              <a:t>Rozdílné standardy </a:t>
            </a:r>
            <a:r>
              <a:rPr lang="en-US" dirty="0" smtClean="0"/>
              <a:t>STP</a:t>
            </a:r>
            <a:endParaRPr lang="en-US" dirty="0"/>
          </a:p>
          <a:p>
            <a:r>
              <a:rPr lang="cs-CZ" dirty="0" smtClean="0"/>
              <a:t>Popis základních operací </a:t>
            </a:r>
            <a:r>
              <a:rPr lang="pt-PT" dirty="0" smtClean="0"/>
              <a:t>STP</a:t>
            </a:r>
            <a:endParaRPr lang="pt-PT" dirty="0"/>
          </a:p>
          <a:p>
            <a:r>
              <a:rPr lang="cs-CZ" dirty="0" smtClean="0"/>
              <a:t>Popis BPDU (</a:t>
            </a:r>
            <a:r>
              <a:rPr lang="pt-PT" dirty="0" smtClean="0"/>
              <a:t>bridge </a:t>
            </a:r>
            <a:r>
              <a:rPr lang="pt-PT" dirty="0"/>
              <a:t>protocol data </a:t>
            </a:r>
            <a:r>
              <a:rPr lang="pt-PT" dirty="0" smtClean="0"/>
              <a:t>units</a:t>
            </a:r>
            <a:r>
              <a:rPr lang="cs-CZ" dirty="0" smtClean="0"/>
              <a:t>)</a:t>
            </a:r>
            <a:endParaRPr lang="pt-PT" dirty="0"/>
          </a:p>
          <a:p>
            <a:r>
              <a:rPr lang="cs-CZ" dirty="0" smtClean="0"/>
              <a:t>Volba kořene</a:t>
            </a:r>
            <a:endParaRPr lang="en-US" dirty="0"/>
          </a:p>
          <a:p>
            <a:r>
              <a:rPr lang="cs-CZ" dirty="0" smtClean="0"/>
              <a:t>Volba </a:t>
            </a:r>
            <a:r>
              <a:rPr lang="cs-CZ" dirty="0" err="1" smtClean="0"/>
              <a:t>root</a:t>
            </a:r>
            <a:r>
              <a:rPr lang="cs-CZ" dirty="0" smtClean="0"/>
              <a:t> portu</a:t>
            </a:r>
            <a:endParaRPr lang="en-US" dirty="0"/>
          </a:p>
          <a:p>
            <a:r>
              <a:rPr lang="cs-CZ" dirty="0" smtClean="0"/>
              <a:t>Volba </a:t>
            </a:r>
            <a:r>
              <a:rPr lang="cs-CZ" dirty="0" err="1" smtClean="0"/>
              <a:t>designatted</a:t>
            </a:r>
            <a:r>
              <a:rPr lang="cs-CZ" dirty="0" smtClean="0"/>
              <a:t> portu</a:t>
            </a:r>
            <a:endParaRPr lang="pt-PT" dirty="0"/>
          </a:p>
          <a:p>
            <a:r>
              <a:rPr lang="cs-CZ" dirty="0" smtClean="0"/>
              <a:t>Stavy portů </a:t>
            </a:r>
            <a:r>
              <a:rPr lang="pt-PT" dirty="0" smtClean="0"/>
              <a:t>STP</a:t>
            </a:r>
            <a:endParaRPr lang="pt-PT" dirty="0"/>
          </a:p>
          <a:p>
            <a:r>
              <a:rPr lang="cs-CZ" dirty="0" smtClean="0"/>
              <a:t>Vysvětlení</a:t>
            </a:r>
            <a:r>
              <a:rPr lang="pt-PT" dirty="0" smtClean="0"/>
              <a:t> </a:t>
            </a:r>
            <a:r>
              <a:rPr lang="pt-PT" dirty="0"/>
              <a:t>PVST+</a:t>
            </a:r>
          </a:p>
          <a:p>
            <a:r>
              <a:rPr lang="cs-CZ" dirty="0" smtClean="0"/>
              <a:t>Vysvětlení změn topologických změn STP</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9401" y="440681"/>
            <a:ext cx="8521700" cy="742659"/>
          </a:xfrm>
        </p:spPr>
        <p:txBody>
          <a:bodyPr/>
          <a:lstStyle/>
          <a:p>
            <a:r>
              <a:rPr lang="cs-CZ" dirty="0" smtClean="0"/>
              <a:t>Změny topologie </a:t>
            </a:r>
            <a:r>
              <a:rPr lang="pt-PT" dirty="0" smtClean="0"/>
              <a:t>RSTP</a:t>
            </a:r>
            <a:endParaRPr lang="pt-PT" dirty="0"/>
          </a:p>
        </p:txBody>
      </p:sp>
      <p:sp>
        <p:nvSpPr>
          <p:cNvPr id="3" name="Content Placeholder 2"/>
          <p:cNvSpPr>
            <a:spLocks noGrp="1"/>
          </p:cNvSpPr>
          <p:nvPr>
            <p:ph idx="1"/>
          </p:nvPr>
        </p:nvSpPr>
        <p:spPr/>
        <p:txBody>
          <a:bodyPr>
            <a:normAutofit fontScale="92500" lnSpcReduction="20000"/>
          </a:bodyPr>
          <a:lstStyle/>
          <a:p>
            <a:r>
              <a:rPr lang="cs-CZ" dirty="0" smtClean="0"/>
              <a:t>S</a:t>
            </a:r>
            <a:r>
              <a:rPr lang="en-US" dirty="0" smtClean="0"/>
              <a:t> RSTP </a:t>
            </a:r>
            <a:r>
              <a:rPr lang="cs-CZ" dirty="0" smtClean="0"/>
              <a:t>je nyní šíření</a:t>
            </a:r>
            <a:r>
              <a:rPr lang="en-US" dirty="0" smtClean="0"/>
              <a:t> </a:t>
            </a:r>
            <a:r>
              <a:rPr lang="en-US" dirty="0"/>
              <a:t>TC </a:t>
            </a:r>
            <a:r>
              <a:rPr lang="cs-CZ" dirty="0" smtClean="0"/>
              <a:t>jednocestný </a:t>
            </a:r>
            <a:r>
              <a:rPr lang="en-US" dirty="0" err="1" smtClean="0"/>
              <a:t>proces</a:t>
            </a:r>
            <a:r>
              <a:rPr lang="en-US" dirty="0" smtClean="0"/>
              <a:t>. </a:t>
            </a:r>
            <a:r>
              <a:rPr lang="cs-CZ" dirty="0" smtClean="0"/>
              <a:t>Ve skutečnosti</a:t>
            </a:r>
            <a:r>
              <a:rPr lang="cs-CZ" dirty="0"/>
              <a:t> </a:t>
            </a:r>
            <a:r>
              <a:rPr lang="en-US" dirty="0" err="1" smtClean="0"/>
              <a:t>ini</a:t>
            </a:r>
            <a:r>
              <a:rPr lang="cs-CZ" dirty="0" smtClean="0"/>
              <a:t>c</a:t>
            </a:r>
            <a:r>
              <a:rPr lang="en-US" dirty="0" err="1" smtClean="0"/>
              <a:t>i</a:t>
            </a:r>
            <a:r>
              <a:rPr lang="cs-CZ" dirty="0" smtClean="0"/>
              <a:t>á</a:t>
            </a:r>
            <a:r>
              <a:rPr lang="en-US" dirty="0" smtClean="0"/>
              <a:t>tor </a:t>
            </a:r>
            <a:r>
              <a:rPr lang="cs-CZ" dirty="0" smtClean="0"/>
              <a:t>změny topologie zaplavuje síť svými informacemi, což je </a:t>
            </a:r>
            <a:r>
              <a:rPr lang="cs-CZ" dirty="0" smtClean="0">
                <a:solidFill>
                  <a:srgbClr val="FF0000"/>
                </a:solidFill>
              </a:rPr>
              <a:t>v rozporu s normou</a:t>
            </a:r>
            <a:r>
              <a:rPr lang="en-US" dirty="0" smtClean="0">
                <a:solidFill>
                  <a:srgbClr val="FF0000"/>
                </a:solidFill>
              </a:rPr>
              <a:t> 802.1D</a:t>
            </a:r>
            <a:r>
              <a:rPr lang="en-US" dirty="0"/>
              <a:t>, </a:t>
            </a:r>
            <a:r>
              <a:rPr lang="cs-CZ" dirty="0" smtClean="0"/>
              <a:t>kde to dělá pouze </a:t>
            </a:r>
            <a:r>
              <a:rPr lang="cs-CZ" dirty="0" err="1" smtClean="0"/>
              <a:t>root</a:t>
            </a:r>
            <a:r>
              <a:rPr lang="en-US" dirty="0" smtClean="0"/>
              <a:t>. </a:t>
            </a:r>
          </a:p>
          <a:p>
            <a:r>
              <a:rPr lang="cs-CZ" dirty="0"/>
              <a:t>M</a:t>
            </a:r>
            <a:r>
              <a:rPr lang="en-US" dirty="0" err="1" smtClean="0"/>
              <a:t>echani</a:t>
            </a:r>
            <a:r>
              <a:rPr lang="cs-CZ" dirty="0"/>
              <a:t>s</a:t>
            </a:r>
            <a:r>
              <a:rPr lang="en-US" dirty="0" smtClean="0"/>
              <a:t>m</a:t>
            </a:r>
            <a:r>
              <a:rPr lang="cs-CZ" dirty="0" err="1" smtClean="0"/>
              <a:t>us</a:t>
            </a:r>
            <a:r>
              <a:rPr lang="cs-CZ" dirty="0" smtClean="0"/>
              <a:t> je mnohem rychlejší, než je tomu u</a:t>
            </a:r>
            <a:r>
              <a:rPr lang="en-US" dirty="0" smtClean="0"/>
              <a:t> 802.1D.</a:t>
            </a:r>
            <a:endParaRPr lang="en-US" dirty="0"/>
          </a:p>
          <a:p>
            <a:r>
              <a:rPr lang="cs-CZ" dirty="0" smtClean="0"/>
              <a:t>Během několika sekund</a:t>
            </a:r>
            <a:r>
              <a:rPr lang="cs-CZ" dirty="0"/>
              <a:t> </a:t>
            </a:r>
            <a:r>
              <a:rPr lang="cs-CZ" dirty="0" smtClean="0"/>
              <a:t>či malého násobku </a:t>
            </a:r>
            <a:r>
              <a:rPr lang="en-US" dirty="0" smtClean="0"/>
              <a:t>hello </a:t>
            </a:r>
            <a:r>
              <a:rPr lang="cs-CZ" dirty="0" smtClean="0"/>
              <a:t>intervalu</a:t>
            </a:r>
            <a:r>
              <a:rPr lang="en-US" dirty="0" smtClean="0"/>
              <a:t>, </a:t>
            </a:r>
            <a:r>
              <a:rPr lang="en-US" dirty="0"/>
              <a:t>most of the entries in the </a:t>
            </a:r>
            <a:r>
              <a:rPr lang="en-US" dirty="0" smtClean="0"/>
              <a:t>CAM tables </a:t>
            </a:r>
            <a:r>
              <a:rPr lang="en-US" dirty="0"/>
              <a:t>of the entire network (VLAN) </a:t>
            </a:r>
            <a:r>
              <a:rPr lang="en-US" dirty="0" smtClean="0"/>
              <a:t>flush</a:t>
            </a:r>
            <a:r>
              <a:rPr lang="pt-PT" dirty="0" smtClean="0"/>
              <a:t>.</a:t>
            </a:r>
            <a:endParaRPr lang="pt-PT" dirty="0"/>
          </a:p>
          <a:p>
            <a:r>
              <a:rPr lang="cs-CZ" dirty="0" smtClean="0"/>
              <a:t>Proč </a:t>
            </a:r>
            <a:r>
              <a:rPr lang="en-US" dirty="0" smtClean="0"/>
              <a:t>RSTP </a:t>
            </a:r>
            <a:r>
              <a:rPr lang="cs-CZ" dirty="0" smtClean="0"/>
              <a:t>nezvažuje výpadky linek v důsledku změn topologie</a:t>
            </a:r>
            <a:r>
              <a:rPr lang="en-US" dirty="0" smtClean="0"/>
              <a:t>? </a:t>
            </a:r>
          </a:p>
          <a:p>
            <a:pPr lvl="1"/>
            <a:r>
              <a:rPr lang="cs-CZ" dirty="0"/>
              <a:t>Ztráta připojení neposkytuje nové cesty v topologii. Pokud přepínač ztratí spojení </a:t>
            </a:r>
            <a:r>
              <a:rPr lang="cs-CZ" dirty="0" smtClean="0"/>
              <a:t>s </a:t>
            </a:r>
            <a:r>
              <a:rPr lang="cs-CZ" dirty="0" err="1" smtClean="0"/>
              <a:t>downstream</a:t>
            </a:r>
            <a:r>
              <a:rPr lang="cs-CZ" dirty="0" smtClean="0"/>
              <a:t> </a:t>
            </a:r>
            <a:r>
              <a:rPr lang="cs-CZ" dirty="0" err="1" smtClean="0"/>
              <a:t>switchem</a:t>
            </a:r>
            <a:r>
              <a:rPr lang="cs-CZ" dirty="0" smtClean="0"/>
              <a:t>, </a:t>
            </a:r>
            <a:r>
              <a:rPr lang="cs-CZ" dirty="0" err="1" smtClean="0"/>
              <a:t>downstream</a:t>
            </a:r>
            <a:r>
              <a:rPr lang="cs-CZ" dirty="0" smtClean="0"/>
              <a:t> </a:t>
            </a:r>
            <a:r>
              <a:rPr lang="cs-CZ" dirty="0" err="1" smtClean="0"/>
              <a:t>switch</a:t>
            </a:r>
            <a:r>
              <a:rPr lang="cs-CZ" dirty="0" smtClean="0"/>
              <a:t> má </a:t>
            </a:r>
            <a:r>
              <a:rPr lang="cs-CZ" dirty="0"/>
              <a:t>buď alternativní cestu k kořenovému mostu, nebo </a:t>
            </a:r>
            <a:r>
              <a:rPr lang="cs-CZ" dirty="0" smtClean="0"/>
              <a:t>ne.</a:t>
            </a:r>
          </a:p>
          <a:p>
            <a:pPr lvl="1"/>
            <a:r>
              <a:rPr lang="cs-CZ" dirty="0" smtClean="0"/>
              <a:t>Není-li </a:t>
            </a:r>
            <a:r>
              <a:rPr lang="cs-CZ" dirty="0" err="1" smtClean="0"/>
              <a:t>downstream</a:t>
            </a:r>
            <a:r>
              <a:rPr lang="cs-CZ" dirty="0" smtClean="0"/>
              <a:t> </a:t>
            </a:r>
            <a:r>
              <a:rPr lang="cs-CZ" dirty="0" err="1" smtClean="0"/>
              <a:t>switch</a:t>
            </a:r>
            <a:r>
              <a:rPr lang="en-US" dirty="0" smtClean="0"/>
              <a:t>,</a:t>
            </a:r>
            <a:r>
              <a:rPr lang="cs-CZ" dirty="0" smtClean="0"/>
              <a:t> nemá alternativní </a:t>
            </a:r>
            <a:r>
              <a:rPr lang="cs-CZ" dirty="0"/>
              <a:t>cestou, neprovede se žádná akce, která by zlepšila </a:t>
            </a:r>
            <a:r>
              <a:rPr lang="cs-CZ" dirty="0" smtClean="0"/>
              <a:t>konvergenci.</a:t>
            </a:r>
          </a:p>
          <a:p>
            <a:pPr lvl="1"/>
            <a:r>
              <a:rPr lang="cs-CZ" dirty="0" smtClean="0"/>
              <a:t>Pokud </a:t>
            </a:r>
            <a:r>
              <a:rPr lang="cs-CZ" dirty="0"/>
              <a:t>má přepínač proudu alternativní cestu, přepínač následného odběru odblokuje a následně generuje vlastní BPDU se sadou bitů TC</a:t>
            </a:r>
            <a:r>
              <a:rPr lang="cs-CZ" dirty="0" smtClean="0"/>
              <a:t>.</a:t>
            </a:r>
          </a:p>
          <a:p>
            <a:r>
              <a:rPr lang="cs-CZ" dirty="0" smtClean="0"/>
              <a:t>A stejně jako</a:t>
            </a:r>
            <a:r>
              <a:rPr lang="en-US" dirty="0" smtClean="0"/>
              <a:t> STP</a:t>
            </a:r>
            <a:r>
              <a:rPr lang="cs-CZ" dirty="0" smtClean="0"/>
              <a:t> nevytváří změny topologie, nevytváří je ani nastavení portů</a:t>
            </a:r>
            <a:r>
              <a:rPr lang="en-US" dirty="0" smtClean="0"/>
              <a:t> </a:t>
            </a:r>
            <a:r>
              <a:rPr lang="en-US" dirty="0" err="1" smtClean="0"/>
              <a:t>PortFast</a:t>
            </a:r>
            <a:r>
              <a:rPr lang="en-US" dirty="0" smtClean="0"/>
              <a:t>. </a:t>
            </a:r>
            <a:endParaRPr lang="pt-PT" dirty="0"/>
          </a:p>
        </p:txBody>
      </p:sp>
    </p:spTree>
    <p:extLst>
      <p:ext uri="{BB962C8B-B14F-4D97-AF65-F5344CB8AC3E}">
        <p14:creationId xmlns:p14="http://schemas.microsoft.com/office/powerpoint/2010/main" val="3192835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 modifikace chování </a:t>
            </a:r>
            <a:r>
              <a:rPr lang="en-US" dirty="0" smtClean="0"/>
              <a:t>STP</a:t>
            </a:r>
            <a:endParaRPr lang="pt-PT" dirty="0"/>
          </a:p>
        </p:txBody>
      </p:sp>
      <p:pic>
        <p:nvPicPr>
          <p:cNvPr id="4" name="Picture 3"/>
          <p:cNvPicPr>
            <a:picLocks noChangeAspect="1"/>
          </p:cNvPicPr>
          <p:nvPr/>
        </p:nvPicPr>
        <p:blipFill>
          <a:blip r:embed="rId2"/>
          <a:stretch>
            <a:fillRect/>
          </a:stretch>
        </p:blipFill>
        <p:spPr>
          <a:xfrm>
            <a:off x="685921" y="1163567"/>
            <a:ext cx="7707313" cy="5170943"/>
          </a:xfrm>
          <a:prstGeom prst="rect">
            <a:avLst/>
          </a:prstGeom>
        </p:spPr>
      </p:pic>
    </p:spTree>
    <p:extLst>
      <p:ext uri="{BB962C8B-B14F-4D97-AF65-F5344CB8AC3E}">
        <p14:creationId xmlns:p14="http://schemas.microsoft.com/office/powerpoint/2010/main" val="1567428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Změny priorit</a:t>
            </a:r>
            <a:r>
              <a:rPr lang="pt-PT" dirty="0" smtClean="0"/>
              <a:t> STP Priorit</a:t>
            </a:r>
            <a:endParaRPr lang="pt-PT" dirty="0"/>
          </a:p>
        </p:txBody>
      </p:sp>
      <p:sp>
        <p:nvSpPr>
          <p:cNvPr id="3" name="Content Placeholder 2"/>
          <p:cNvSpPr>
            <a:spLocks noGrp="1"/>
          </p:cNvSpPr>
          <p:nvPr>
            <p:ph idx="1"/>
          </p:nvPr>
        </p:nvSpPr>
        <p:spPr/>
        <p:txBody>
          <a:bodyPr>
            <a:normAutofit/>
          </a:bodyPr>
          <a:lstStyle/>
          <a:p>
            <a:r>
              <a:rPr lang="cs-CZ" dirty="0" smtClean="0"/>
              <a:t>Nedoporučuje se, </a:t>
            </a:r>
            <a:r>
              <a:rPr lang="cs-CZ" dirty="0"/>
              <a:t>aby síť sama zvolila kořenový most. Pokud mají všechny přepínače výchozí priority STP, přepínač s nejnižší MAC adresou se stane kořenovým </a:t>
            </a:r>
            <a:r>
              <a:rPr lang="cs-CZ" dirty="0" smtClean="0"/>
              <a:t>mostem.</a:t>
            </a:r>
          </a:p>
          <a:p>
            <a:r>
              <a:rPr lang="cs-CZ" b="1" dirty="0" smtClean="0">
                <a:solidFill>
                  <a:srgbClr val="FF0000"/>
                </a:solidFill>
              </a:rPr>
              <a:t>Nejstarší </a:t>
            </a:r>
            <a:r>
              <a:rPr lang="cs-CZ" b="1" dirty="0">
                <a:solidFill>
                  <a:srgbClr val="FF0000"/>
                </a:solidFill>
              </a:rPr>
              <a:t>přepínač bude mít nejnižší MAC </a:t>
            </a:r>
            <a:r>
              <a:rPr lang="cs-CZ" b="1" dirty="0" smtClean="0">
                <a:solidFill>
                  <a:srgbClr val="FF0000"/>
                </a:solidFill>
              </a:rPr>
              <a:t>adresu!!!</a:t>
            </a:r>
            <a:r>
              <a:rPr lang="cs-CZ" dirty="0" smtClean="0"/>
              <a:t>, </a:t>
            </a:r>
            <a:r>
              <a:rPr lang="cs-CZ" b="1" dirty="0">
                <a:solidFill>
                  <a:srgbClr val="FF0000"/>
                </a:solidFill>
              </a:rPr>
              <a:t>protože </a:t>
            </a:r>
            <a:r>
              <a:rPr lang="cs-CZ" b="1" dirty="0" smtClean="0">
                <a:solidFill>
                  <a:srgbClr val="FF0000"/>
                </a:solidFill>
              </a:rPr>
              <a:t>výrobci nejprve dávali nižší </a:t>
            </a:r>
            <a:r>
              <a:rPr lang="cs-CZ" b="1" dirty="0">
                <a:solidFill>
                  <a:srgbClr val="FF0000"/>
                </a:solidFill>
              </a:rPr>
              <a:t>MAC </a:t>
            </a:r>
            <a:r>
              <a:rPr lang="cs-CZ" b="1" dirty="0" smtClean="0">
                <a:solidFill>
                  <a:srgbClr val="FF0000"/>
                </a:solidFill>
              </a:rPr>
              <a:t>adresy</a:t>
            </a:r>
            <a:r>
              <a:rPr lang="cs-CZ" dirty="0" smtClean="0"/>
              <a:t>.</a:t>
            </a:r>
          </a:p>
          <a:p>
            <a:r>
              <a:rPr lang="cs-CZ" dirty="0" smtClean="0"/>
              <a:t>Chcete-li </a:t>
            </a:r>
            <a:r>
              <a:rPr lang="cs-CZ" dirty="0"/>
              <a:t>ručně nastavit kořenový </a:t>
            </a:r>
            <a:r>
              <a:rPr lang="cs-CZ" dirty="0" smtClean="0"/>
              <a:t>most, </a:t>
            </a:r>
            <a:r>
              <a:rPr lang="cs-CZ" dirty="0"/>
              <a:t>můžete změnit prioritu </a:t>
            </a:r>
            <a:r>
              <a:rPr lang="cs-CZ" dirty="0" smtClean="0"/>
              <a:t>přepínače.</a:t>
            </a:r>
            <a:endParaRPr lang="cs-CZ" dirty="0"/>
          </a:p>
          <a:p>
            <a:endParaRPr lang="pt-PT" dirty="0"/>
          </a:p>
          <a:p>
            <a:r>
              <a:rPr lang="cs-CZ" b="1" dirty="0" smtClean="0"/>
              <a:t>Poznámka</a:t>
            </a:r>
            <a:r>
              <a:rPr lang="en-US" b="1" dirty="0" smtClean="0"/>
              <a:t> </a:t>
            </a:r>
          </a:p>
          <a:p>
            <a:pPr lvl="1"/>
            <a:r>
              <a:rPr lang="cs-CZ" dirty="0" smtClean="0"/>
              <a:t>Kořen by měl být na distribuční vrstvě!</a:t>
            </a:r>
          </a:p>
        </p:txBody>
      </p:sp>
    </p:spTree>
    <p:extLst>
      <p:ext uri="{BB962C8B-B14F-4D97-AF65-F5344CB8AC3E}">
        <p14:creationId xmlns:p14="http://schemas.microsoft.com/office/powerpoint/2010/main" val="1186184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Změny priorit</a:t>
            </a:r>
            <a:r>
              <a:rPr lang="pt-PT" dirty="0" smtClean="0"/>
              <a:t> STP</a:t>
            </a:r>
            <a:endParaRPr lang="pt-PT" dirty="0"/>
          </a:p>
        </p:txBody>
      </p:sp>
      <p:sp>
        <p:nvSpPr>
          <p:cNvPr id="3" name="Content Placeholder 2"/>
          <p:cNvSpPr>
            <a:spLocks noGrp="1"/>
          </p:cNvSpPr>
          <p:nvPr>
            <p:ph idx="1"/>
          </p:nvPr>
        </p:nvSpPr>
        <p:spPr>
          <a:xfrm>
            <a:off x="244231" y="1332810"/>
            <a:ext cx="8520354" cy="5131399"/>
          </a:xfrm>
        </p:spPr>
        <p:txBody>
          <a:bodyPr>
            <a:normAutofit/>
          </a:bodyPr>
          <a:lstStyle/>
          <a:p>
            <a:r>
              <a:rPr lang="cs-CZ" dirty="0" smtClean="0"/>
              <a:t>Prioritou </a:t>
            </a:r>
            <a:r>
              <a:rPr lang="cs-CZ" dirty="0"/>
              <a:t>může být hodnota mezi 0 a 65 535 v přírůstcích 4096. Výchozí hodnota je 32 </a:t>
            </a:r>
            <a:r>
              <a:rPr lang="cs-CZ" dirty="0" smtClean="0"/>
              <a:t>768.</a:t>
            </a:r>
          </a:p>
          <a:p>
            <a:r>
              <a:rPr lang="cs-CZ" dirty="0" smtClean="0"/>
              <a:t>Lepším </a:t>
            </a:r>
            <a:r>
              <a:rPr lang="cs-CZ" dirty="0"/>
              <a:t>řešením je použití </a:t>
            </a:r>
            <a:r>
              <a:rPr lang="cs-CZ" dirty="0" smtClean="0"/>
              <a:t>příkazu </a:t>
            </a:r>
            <a:r>
              <a:rPr lang="en-US" b="1" dirty="0">
                <a:latin typeface="Consolas" panose="020B0609020204030204" pitchFamily="49" charset="0"/>
              </a:rPr>
              <a:t>spanning-tree </a:t>
            </a:r>
            <a:r>
              <a:rPr lang="en-US" b="1" dirty="0" err="1">
                <a:latin typeface="Consolas" panose="020B0609020204030204" pitchFamily="49" charset="0"/>
              </a:rPr>
              <a:t>vlan</a:t>
            </a:r>
            <a:r>
              <a:rPr lang="en-US" b="1" dirty="0">
                <a:latin typeface="Consolas" panose="020B0609020204030204" pitchFamily="49" charset="0"/>
              </a:rPr>
              <a:t> </a:t>
            </a:r>
            <a:r>
              <a:rPr lang="en-US" i="1" dirty="0" err="1">
                <a:latin typeface="Consolas" panose="020B0609020204030204" pitchFamily="49" charset="0"/>
              </a:rPr>
              <a:t>vlan</a:t>
            </a:r>
            <a:r>
              <a:rPr lang="en-US" i="1" dirty="0">
                <a:latin typeface="Consolas" panose="020B0609020204030204" pitchFamily="49" charset="0"/>
              </a:rPr>
              <a:t>-id </a:t>
            </a:r>
            <a:r>
              <a:rPr lang="en-US" b="1" dirty="0">
                <a:latin typeface="Consolas" panose="020B0609020204030204" pitchFamily="49" charset="0"/>
              </a:rPr>
              <a:t>root </a:t>
            </a:r>
            <a:r>
              <a:rPr lang="en-US" dirty="0">
                <a:latin typeface="Consolas" panose="020B0609020204030204" pitchFamily="49" charset="0"/>
              </a:rPr>
              <a:t>{ </a:t>
            </a:r>
            <a:r>
              <a:rPr lang="en-US" b="1" dirty="0">
                <a:latin typeface="Consolas" panose="020B0609020204030204" pitchFamily="49" charset="0"/>
              </a:rPr>
              <a:t>primary </a:t>
            </a:r>
            <a:r>
              <a:rPr lang="en-US" dirty="0">
                <a:latin typeface="Consolas" panose="020B0609020204030204" pitchFamily="49" charset="0"/>
              </a:rPr>
              <a:t>| </a:t>
            </a:r>
            <a:r>
              <a:rPr lang="en-US" b="1" dirty="0">
                <a:latin typeface="Consolas" panose="020B0609020204030204" pitchFamily="49" charset="0"/>
              </a:rPr>
              <a:t>secondary </a:t>
            </a:r>
            <a:r>
              <a:rPr lang="en-US" dirty="0">
                <a:latin typeface="Consolas" panose="020B0609020204030204" pitchFamily="49" charset="0"/>
              </a:rPr>
              <a:t>}</a:t>
            </a:r>
            <a:r>
              <a:rPr lang="en-US" dirty="0"/>
              <a:t> </a:t>
            </a:r>
            <a:r>
              <a:rPr lang="cs-CZ" dirty="0" smtClean="0"/>
              <a:t>Tento </a:t>
            </a:r>
            <a:r>
              <a:rPr lang="cs-CZ" dirty="0"/>
              <a:t>příkaz je vlastně makro, které snižuje prioritní číslo přepínače, aby se stal kořenovým </a:t>
            </a:r>
            <a:r>
              <a:rPr lang="cs-CZ" dirty="0" smtClean="0"/>
              <a:t>mostem.</a:t>
            </a:r>
          </a:p>
          <a:p>
            <a:r>
              <a:rPr lang="cs-CZ" dirty="0" smtClean="0"/>
              <a:t>Chcete-li </a:t>
            </a:r>
            <a:r>
              <a:rPr lang="cs-CZ" dirty="0"/>
              <a:t>konfigurovat přepínač, aby se stal </a:t>
            </a:r>
            <a:r>
              <a:rPr lang="cs-CZ" dirty="0" smtClean="0"/>
              <a:t>kořenem </a:t>
            </a:r>
            <a:r>
              <a:rPr lang="cs-CZ" dirty="0"/>
              <a:t>pro určitý VLAN, použijte </a:t>
            </a:r>
            <a:r>
              <a:rPr lang="cs-CZ" dirty="0" smtClean="0"/>
              <a:t>klíčové slovo </a:t>
            </a:r>
            <a:r>
              <a:rPr lang="en-US" b="1" dirty="0"/>
              <a:t>primary</a:t>
            </a:r>
            <a:r>
              <a:rPr lang="cs-CZ" dirty="0" smtClean="0"/>
              <a:t>.</a:t>
            </a:r>
          </a:p>
          <a:p>
            <a:r>
              <a:rPr lang="cs-CZ" dirty="0" smtClean="0"/>
              <a:t>Pomocí klíčového </a:t>
            </a:r>
            <a:r>
              <a:rPr lang="cs-CZ" dirty="0"/>
              <a:t>slova </a:t>
            </a:r>
            <a:r>
              <a:rPr lang="en-US" b="1" dirty="0"/>
              <a:t>secondary </a:t>
            </a:r>
            <a:r>
              <a:rPr lang="cs-CZ" dirty="0" smtClean="0"/>
              <a:t>můžete </a:t>
            </a:r>
            <a:r>
              <a:rPr lang="cs-CZ" dirty="0"/>
              <a:t>nakonfigurovat sekundární kořenový </a:t>
            </a:r>
            <a:r>
              <a:rPr lang="cs-CZ" dirty="0" smtClean="0"/>
              <a:t>most.</a:t>
            </a:r>
          </a:p>
          <a:p>
            <a:r>
              <a:rPr lang="cs-CZ" dirty="0" smtClean="0"/>
              <a:t>Příkaz </a:t>
            </a:r>
            <a:r>
              <a:rPr lang="en-US" dirty="0"/>
              <a:t>spanning-tree </a:t>
            </a:r>
            <a:r>
              <a:rPr lang="en-US" b="1" dirty="0"/>
              <a:t>root</a:t>
            </a:r>
            <a:r>
              <a:rPr lang="cs-CZ" dirty="0" smtClean="0"/>
              <a:t> </a:t>
            </a:r>
            <a:r>
              <a:rPr lang="cs-CZ" dirty="0"/>
              <a:t>vypočítá prioritu zjištěním aktuální kořenové priority a snížením hodnoty </a:t>
            </a:r>
            <a:r>
              <a:rPr lang="cs-CZ" dirty="0" smtClean="0"/>
              <a:t>o 4096</a:t>
            </a:r>
            <a:r>
              <a:rPr lang="cs-CZ" dirty="0"/>
              <a:t>.</a:t>
            </a:r>
            <a:endParaRPr lang="pt-PT" dirty="0"/>
          </a:p>
        </p:txBody>
      </p:sp>
      <p:pic>
        <p:nvPicPr>
          <p:cNvPr id="4" name="Picture 3"/>
          <p:cNvPicPr>
            <a:picLocks noChangeAspect="1"/>
          </p:cNvPicPr>
          <p:nvPr/>
        </p:nvPicPr>
        <p:blipFill>
          <a:blip r:embed="rId3"/>
          <a:stretch>
            <a:fillRect/>
          </a:stretch>
        </p:blipFill>
        <p:spPr>
          <a:xfrm>
            <a:off x="3106702" y="6197646"/>
            <a:ext cx="5781869" cy="371139"/>
          </a:xfrm>
          <a:prstGeom prst="rect">
            <a:avLst/>
          </a:prstGeom>
          <a:ln>
            <a:solidFill>
              <a:schemeClr val="tx1"/>
            </a:solidFill>
          </a:ln>
        </p:spPr>
      </p:pic>
    </p:spTree>
    <p:extLst>
      <p:ext uri="{BB962C8B-B14F-4D97-AF65-F5344CB8AC3E}">
        <p14:creationId xmlns:p14="http://schemas.microsoft.com/office/powerpoint/2010/main" val="2668582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Manipulace s cestou </a:t>
            </a:r>
            <a:r>
              <a:rPr lang="pt-PT" dirty="0" smtClean="0"/>
              <a:t>STP</a:t>
            </a:r>
            <a:endParaRPr lang="pt-PT" dirty="0"/>
          </a:p>
        </p:txBody>
      </p:sp>
      <p:pic>
        <p:nvPicPr>
          <p:cNvPr id="4" name="Picture 3"/>
          <p:cNvPicPr>
            <a:picLocks noChangeAspect="1"/>
          </p:cNvPicPr>
          <p:nvPr/>
        </p:nvPicPr>
        <p:blipFill>
          <a:blip r:embed="rId2"/>
          <a:stretch>
            <a:fillRect/>
          </a:stretch>
        </p:blipFill>
        <p:spPr>
          <a:xfrm>
            <a:off x="303019" y="914007"/>
            <a:ext cx="7952957" cy="5893912"/>
          </a:xfrm>
          <a:prstGeom prst="rect">
            <a:avLst/>
          </a:prstGeom>
        </p:spPr>
      </p:pic>
    </p:spTree>
    <p:extLst>
      <p:ext uri="{BB962C8B-B14F-4D97-AF65-F5344CB8AC3E}">
        <p14:creationId xmlns:p14="http://schemas.microsoft.com/office/powerpoint/2010/main" val="585132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Manipulace s cestou </a:t>
            </a:r>
            <a:r>
              <a:rPr lang="pt-PT" dirty="0" smtClean="0"/>
              <a:t>STP</a:t>
            </a:r>
            <a:endParaRPr lang="pt-PT" dirty="0"/>
          </a:p>
        </p:txBody>
      </p:sp>
      <p:sp>
        <p:nvSpPr>
          <p:cNvPr id="3" name="Content Placeholder 2"/>
          <p:cNvSpPr>
            <a:spLocks noGrp="1"/>
          </p:cNvSpPr>
          <p:nvPr>
            <p:ph idx="1"/>
          </p:nvPr>
        </p:nvSpPr>
        <p:spPr>
          <a:xfrm>
            <a:off x="279401" y="1183340"/>
            <a:ext cx="8767884" cy="5131399"/>
          </a:xfrm>
        </p:spPr>
        <p:txBody>
          <a:bodyPr>
            <a:normAutofit/>
          </a:bodyPr>
          <a:lstStyle/>
          <a:p>
            <a:r>
              <a:rPr lang="af-ZA" dirty="0" smtClean="0"/>
              <a:t>Cenu portu můžete upravit pomocí příkazu </a:t>
            </a:r>
          </a:p>
          <a:p>
            <a:pPr marL="0" indent="0">
              <a:buNone/>
            </a:pPr>
            <a:r>
              <a:rPr lang="af-ZA" sz="2000" b="1" dirty="0" smtClean="0">
                <a:latin typeface="Courier New" panose="02070309020205020404" pitchFamily="49" charset="0"/>
                <a:cs typeface="Courier New" panose="02070309020205020404" pitchFamily="49" charset="0"/>
              </a:rPr>
              <a:t>spanning-tree vlan </a:t>
            </a:r>
            <a:r>
              <a:rPr lang="af-ZA" sz="2000" i="1" dirty="0" smtClean="0">
                <a:latin typeface="Courier New" panose="02070309020205020404" pitchFamily="49" charset="0"/>
                <a:cs typeface="Courier New" panose="02070309020205020404" pitchFamily="49" charset="0"/>
              </a:rPr>
              <a:t>vlan-list </a:t>
            </a:r>
            <a:r>
              <a:rPr lang="af-ZA" sz="2000" b="1" dirty="0" smtClean="0">
                <a:latin typeface="Courier New" panose="02070309020205020404" pitchFamily="49" charset="0"/>
                <a:cs typeface="Courier New" panose="02070309020205020404" pitchFamily="49" charset="0"/>
              </a:rPr>
              <a:t>cost </a:t>
            </a:r>
            <a:r>
              <a:rPr lang="af-ZA" sz="2000" i="1" dirty="0" smtClean="0">
                <a:latin typeface="Courier New" panose="02070309020205020404" pitchFamily="49" charset="0"/>
                <a:cs typeface="Courier New" panose="02070309020205020404" pitchFamily="49" charset="0"/>
              </a:rPr>
              <a:t>cost-value</a:t>
            </a:r>
            <a:r>
              <a:rPr lang="af-ZA" sz="2000" dirty="0" smtClean="0">
                <a:latin typeface="Courier New" panose="02070309020205020404" pitchFamily="49" charset="0"/>
                <a:cs typeface="Courier New" panose="02070309020205020404" pitchFamily="49" charset="0"/>
              </a:rPr>
              <a:t>.</a:t>
            </a:r>
          </a:p>
          <a:p>
            <a:r>
              <a:rPr lang="af-ZA" dirty="0" smtClean="0"/>
              <a:t>Hodnota ceny může být mezi 1 a 65 535.</a:t>
            </a:r>
          </a:p>
          <a:p>
            <a:endParaRPr lang="af-ZA" dirty="0" smtClean="0"/>
          </a:p>
          <a:p>
            <a:endParaRPr lang="af-ZA" dirty="0" smtClean="0"/>
          </a:p>
          <a:p>
            <a:r>
              <a:rPr lang="af-ZA" dirty="0" smtClean="0"/>
              <a:t>Prioritu portu </a:t>
            </a:r>
            <a:r>
              <a:rPr lang="cs-CZ" dirty="0" smtClean="0"/>
              <a:t>lze</a:t>
            </a:r>
            <a:r>
              <a:rPr lang="af-ZA" dirty="0" smtClean="0"/>
              <a:t> upravit pomocí příkazu </a:t>
            </a:r>
          </a:p>
          <a:p>
            <a:pPr marL="0" indent="0">
              <a:buNone/>
            </a:pPr>
            <a:r>
              <a:rPr lang="af-ZA" sz="2000" b="1" dirty="0" smtClean="0">
                <a:latin typeface="Courier New" panose="02070309020205020404" pitchFamily="49" charset="0"/>
                <a:cs typeface="Courier New" panose="02070309020205020404" pitchFamily="49" charset="0"/>
              </a:rPr>
              <a:t>spanning-tree vlan </a:t>
            </a:r>
            <a:r>
              <a:rPr lang="af-ZA" sz="2000" i="1" dirty="0" smtClean="0">
                <a:latin typeface="Courier New" panose="02070309020205020404" pitchFamily="49" charset="0"/>
                <a:cs typeface="Courier New" panose="02070309020205020404" pitchFamily="49" charset="0"/>
              </a:rPr>
              <a:t>vlan-list </a:t>
            </a:r>
            <a:r>
              <a:rPr lang="af-ZA" sz="2000" b="1" dirty="0" smtClean="0">
                <a:latin typeface="Courier New" panose="02070309020205020404" pitchFamily="49" charset="0"/>
                <a:cs typeface="Courier New" panose="02070309020205020404" pitchFamily="49" charset="0"/>
              </a:rPr>
              <a:t>port-priority </a:t>
            </a:r>
            <a:r>
              <a:rPr lang="af-ZA" sz="2000" i="1" dirty="0" smtClean="0">
                <a:latin typeface="Courier New" panose="02070309020205020404" pitchFamily="49" charset="0"/>
                <a:cs typeface="Courier New" panose="02070309020205020404" pitchFamily="49" charset="0"/>
              </a:rPr>
              <a:t>port-priorit</a:t>
            </a:r>
            <a:endParaRPr lang="af-ZA" sz="2000" dirty="0" smtClean="0">
              <a:latin typeface="Courier New" panose="02070309020205020404" pitchFamily="49" charset="0"/>
              <a:cs typeface="Courier New" panose="02070309020205020404" pitchFamily="49" charset="0"/>
            </a:endParaRPr>
          </a:p>
          <a:p>
            <a:r>
              <a:rPr lang="af-ZA" dirty="0" smtClean="0"/>
              <a:t>Hodnota priority portu může být mezi 0 a 255; výchozí hodnota je 128.</a:t>
            </a:r>
          </a:p>
          <a:p>
            <a:r>
              <a:rPr lang="af-ZA" dirty="0" smtClean="0"/>
              <a:t>Nižší priorita portu znamená upřednostňovanou cestu k</a:t>
            </a:r>
            <a:r>
              <a:rPr lang="cs-CZ" dirty="0" smtClean="0"/>
              <a:t>u</a:t>
            </a:r>
            <a:r>
              <a:rPr lang="af-ZA" dirty="0" smtClean="0"/>
              <a:t> kořenovému mostu.</a:t>
            </a:r>
            <a:endParaRPr lang="af-ZA" dirty="0"/>
          </a:p>
        </p:txBody>
      </p:sp>
      <p:pic>
        <p:nvPicPr>
          <p:cNvPr id="4" name="Picture 3"/>
          <p:cNvPicPr>
            <a:picLocks noChangeAspect="1"/>
          </p:cNvPicPr>
          <p:nvPr/>
        </p:nvPicPr>
        <p:blipFill>
          <a:blip r:embed="rId2"/>
          <a:stretch>
            <a:fillRect/>
          </a:stretch>
        </p:blipFill>
        <p:spPr>
          <a:xfrm>
            <a:off x="470974" y="2516799"/>
            <a:ext cx="8348224" cy="850572"/>
          </a:xfrm>
          <a:prstGeom prst="rect">
            <a:avLst/>
          </a:prstGeom>
        </p:spPr>
      </p:pic>
    </p:spTree>
    <p:extLst>
      <p:ext uri="{BB962C8B-B14F-4D97-AF65-F5344CB8AC3E}">
        <p14:creationId xmlns:p14="http://schemas.microsoft.com/office/powerpoint/2010/main" val="2997256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Časovače </a:t>
            </a:r>
            <a:r>
              <a:rPr lang="pt-PT" dirty="0" smtClean="0"/>
              <a:t>STP</a:t>
            </a:r>
            <a:endParaRPr lang="pt-PT" dirty="0"/>
          </a:p>
        </p:txBody>
      </p:sp>
      <p:sp>
        <p:nvSpPr>
          <p:cNvPr id="3" name="Content Placeholder 2"/>
          <p:cNvSpPr>
            <a:spLocks noGrp="1"/>
          </p:cNvSpPr>
          <p:nvPr>
            <p:ph idx="1"/>
          </p:nvPr>
        </p:nvSpPr>
        <p:spPr/>
        <p:txBody>
          <a:bodyPr>
            <a:normAutofit/>
          </a:bodyPr>
          <a:lstStyle/>
          <a:p>
            <a:pPr marL="0" indent="0">
              <a:buNone/>
            </a:pPr>
            <a:r>
              <a:rPr lang="cs-CZ" dirty="0"/>
              <a:t>STP používá tři různé časovače, aby zajistila správnou konvergenci bez smyček. Tři klíčové časovače STP a jejich výchozí hodnoty jsou </a:t>
            </a:r>
            <a:r>
              <a:rPr lang="cs-CZ" dirty="0" smtClean="0"/>
              <a:t>následující</a:t>
            </a:r>
            <a:r>
              <a:rPr lang="en-US" dirty="0" smtClean="0"/>
              <a:t>:</a:t>
            </a:r>
            <a:endParaRPr lang="en-US" dirty="0"/>
          </a:p>
          <a:p>
            <a:r>
              <a:rPr lang="en-US" b="1" dirty="0" smtClean="0"/>
              <a:t>Hello time</a:t>
            </a:r>
          </a:p>
          <a:p>
            <a:pPr lvl="1"/>
            <a:r>
              <a:rPr lang="cs-CZ" dirty="0" smtClean="0"/>
              <a:t>Čas mezi výměnami</a:t>
            </a:r>
            <a:r>
              <a:rPr lang="en-US" dirty="0" smtClean="0"/>
              <a:t> </a:t>
            </a:r>
            <a:r>
              <a:rPr lang="en-US" dirty="0"/>
              <a:t>BPDU </a:t>
            </a:r>
            <a:r>
              <a:rPr lang="cs-CZ" dirty="0" smtClean="0"/>
              <a:t>je nastaven na portu</a:t>
            </a:r>
            <a:r>
              <a:rPr lang="en-US" dirty="0" smtClean="0"/>
              <a:t>. </a:t>
            </a:r>
            <a:r>
              <a:rPr lang="cs-CZ" dirty="0"/>
              <a:t>D</a:t>
            </a:r>
            <a:r>
              <a:rPr lang="pt-PT" dirty="0" smtClean="0"/>
              <a:t>efault</a:t>
            </a:r>
            <a:r>
              <a:rPr lang="cs-CZ" dirty="0" smtClean="0"/>
              <a:t>ně je </a:t>
            </a:r>
            <a:r>
              <a:rPr lang="en-US" dirty="0" smtClean="0">
                <a:solidFill>
                  <a:srgbClr val="FF0000"/>
                </a:solidFill>
              </a:rPr>
              <a:t>2</a:t>
            </a:r>
            <a:r>
              <a:rPr lang="en-US" dirty="0" smtClean="0"/>
              <a:t> second</a:t>
            </a:r>
            <a:r>
              <a:rPr lang="cs-CZ" dirty="0"/>
              <a:t>y</a:t>
            </a:r>
            <a:r>
              <a:rPr lang="pt-PT" dirty="0" smtClean="0"/>
              <a:t>.</a:t>
            </a:r>
            <a:endParaRPr lang="pt-PT" dirty="0"/>
          </a:p>
          <a:p>
            <a:r>
              <a:rPr lang="en-US" b="1" dirty="0" smtClean="0"/>
              <a:t>Forward delay</a:t>
            </a:r>
          </a:p>
          <a:p>
            <a:pPr lvl="1"/>
            <a:r>
              <a:rPr lang="cs-CZ" dirty="0" smtClean="0"/>
              <a:t>Čas, který je stráven mezi stavy </a:t>
            </a:r>
            <a:r>
              <a:rPr lang="en-US" dirty="0" smtClean="0"/>
              <a:t>listening </a:t>
            </a:r>
            <a:r>
              <a:rPr lang="en-US" dirty="0"/>
              <a:t>and </a:t>
            </a:r>
            <a:r>
              <a:rPr lang="en-US" dirty="0" smtClean="0"/>
              <a:t>learning. </a:t>
            </a:r>
            <a:r>
              <a:rPr lang="cs-CZ" dirty="0" smtClean="0"/>
              <a:t>Defaultně je</a:t>
            </a:r>
            <a:r>
              <a:rPr lang="en-US" dirty="0" smtClean="0"/>
              <a:t> </a:t>
            </a:r>
            <a:r>
              <a:rPr lang="en-US" dirty="0" smtClean="0">
                <a:solidFill>
                  <a:srgbClr val="FF0000"/>
                </a:solidFill>
              </a:rPr>
              <a:t>15</a:t>
            </a:r>
            <a:r>
              <a:rPr lang="en-US" dirty="0" smtClean="0"/>
              <a:t> </a:t>
            </a:r>
            <a:r>
              <a:rPr lang="pt-PT" dirty="0" smtClean="0"/>
              <a:t>se</a:t>
            </a:r>
            <a:r>
              <a:rPr lang="cs-CZ" dirty="0" smtClean="0"/>
              <a:t>kund</a:t>
            </a:r>
            <a:r>
              <a:rPr lang="pt-PT" dirty="0" smtClean="0"/>
              <a:t>.</a:t>
            </a:r>
            <a:endParaRPr lang="pt-PT" dirty="0"/>
          </a:p>
          <a:p>
            <a:r>
              <a:rPr lang="en-US" b="1" dirty="0" smtClean="0"/>
              <a:t>Max </a:t>
            </a:r>
            <a:r>
              <a:rPr lang="en-US" b="1" dirty="0"/>
              <a:t>(maximum) </a:t>
            </a:r>
            <a:r>
              <a:rPr lang="en-US" b="1" dirty="0" smtClean="0"/>
              <a:t>age</a:t>
            </a:r>
          </a:p>
          <a:p>
            <a:pPr lvl="1"/>
            <a:r>
              <a:rPr lang="cs-CZ" dirty="0"/>
              <a:t>Řídí maximální délku času, který předchází, než most port uloží informace o konfiguraci BPDU. </a:t>
            </a:r>
            <a:r>
              <a:rPr lang="cs-CZ" dirty="0" smtClean="0"/>
              <a:t>Defaultně je</a:t>
            </a:r>
            <a:r>
              <a:rPr lang="en-US" dirty="0" smtClean="0"/>
              <a:t> </a:t>
            </a:r>
            <a:r>
              <a:rPr lang="en-US" dirty="0">
                <a:solidFill>
                  <a:srgbClr val="FF0000"/>
                </a:solidFill>
              </a:rPr>
              <a:t>20</a:t>
            </a:r>
            <a:r>
              <a:rPr lang="en-US" dirty="0"/>
              <a:t> </a:t>
            </a:r>
            <a:r>
              <a:rPr lang="en-US" dirty="0" smtClean="0"/>
              <a:t>se</a:t>
            </a:r>
            <a:r>
              <a:rPr lang="cs-CZ" dirty="0" smtClean="0"/>
              <a:t>kund</a:t>
            </a:r>
            <a:r>
              <a:rPr lang="en-US" dirty="0" smtClean="0"/>
              <a:t>.</a:t>
            </a:r>
            <a:endParaRPr lang="pt-PT" dirty="0"/>
          </a:p>
        </p:txBody>
      </p:sp>
    </p:spTree>
    <p:extLst>
      <p:ext uri="{BB962C8B-B14F-4D97-AF65-F5344CB8AC3E}">
        <p14:creationId xmlns:p14="http://schemas.microsoft.com/office/powerpoint/2010/main" val="3154089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Časovače </a:t>
            </a:r>
            <a:r>
              <a:rPr lang="pt-PT" dirty="0" smtClean="0"/>
              <a:t>STP</a:t>
            </a:r>
            <a:endParaRPr lang="pt-PT" dirty="0"/>
          </a:p>
        </p:txBody>
      </p:sp>
      <p:sp>
        <p:nvSpPr>
          <p:cNvPr id="3" name="Content Placeholder 2"/>
          <p:cNvSpPr>
            <a:spLocks noGrp="1"/>
          </p:cNvSpPr>
          <p:nvPr>
            <p:ph idx="1"/>
          </p:nvPr>
        </p:nvSpPr>
        <p:spPr/>
        <p:txBody>
          <a:bodyPr/>
          <a:lstStyle/>
          <a:p>
            <a:r>
              <a:rPr lang="cs-CZ" dirty="0" smtClean="0"/>
              <a:t>Přenos mezi porty trvá </a:t>
            </a:r>
            <a:r>
              <a:rPr lang="en-US" dirty="0" smtClean="0"/>
              <a:t>30 </a:t>
            </a:r>
            <a:r>
              <a:rPr lang="cs-CZ" dirty="0" smtClean="0"/>
              <a:t>až</a:t>
            </a:r>
            <a:r>
              <a:rPr lang="en-US" dirty="0" smtClean="0"/>
              <a:t> </a:t>
            </a:r>
            <a:r>
              <a:rPr lang="en-US" dirty="0"/>
              <a:t>50 </a:t>
            </a:r>
            <a:r>
              <a:rPr lang="en-US" dirty="0" smtClean="0"/>
              <a:t>se</a:t>
            </a:r>
            <a:r>
              <a:rPr lang="cs-CZ" dirty="0" smtClean="0"/>
              <a:t>kund v závislosti na změnách topologie</a:t>
            </a:r>
            <a:r>
              <a:rPr lang="en-US" dirty="0" smtClean="0"/>
              <a:t>. </a:t>
            </a:r>
          </a:p>
          <a:p>
            <a:r>
              <a:rPr lang="cs-CZ" dirty="0" smtClean="0"/>
              <a:t>Nastavit lze STP časovače</a:t>
            </a:r>
            <a:r>
              <a:rPr lang="en-US" dirty="0" smtClean="0"/>
              <a:t>. </a:t>
            </a:r>
            <a:r>
              <a:rPr lang="cs-CZ" dirty="0" smtClean="0"/>
              <a:t>Čas </a:t>
            </a:r>
            <a:r>
              <a:rPr lang="en-US" dirty="0" smtClean="0"/>
              <a:t>STP </a:t>
            </a:r>
            <a:r>
              <a:rPr lang="en-US" dirty="0"/>
              <a:t>hello time </a:t>
            </a:r>
            <a:r>
              <a:rPr lang="cs-CZ" dirty="0" smtClean="0"/>
              <a:t>může být nastaven mezi</a:t>
            </a:r>
            <a:r>
              <a:rPr lang="en-US" dirty="0" smtClean="0"/>
              <a:t> 1 a</a:t>
            </a:r>
            <a:r>
              <a:rPr lang="cs-CZ" dirty="0" smtClean="0"/>
              <a:t>ž</a:t>
            </a:r>
            <a:r>
              <a:rPr lang="en-US" dirty="0" smtClean="0"/>
              <a:t> </a:t>
            </a:r>
            <a:r>
              <a:rPr lang="en-US" dirty="0"/>
              <a:t>10 </a:t>
            </a:r>
            <a:r>
              <a:rPr lang="en-US" dirty="0" smtClean="0"/>
              <a:t>se</a:t>
            </a:r>
            <a:r>
              <a:rPr lang="cs-CZ" dirty="0" smtClean="0"/>
              <a:t>kundou</a:t>
            </a:r>
            <a:r>
              <a:rPr lang="en-US" dirty="0" smtClean="0"/>
              <a:t>, </a:t>
            </a:r>
            <a:r>
              <a:rPr lang="cs-CZ" dirty="0" err="1" smtClean="0"/>
              <a:t>dopředné</a:t>
            </a:r>
            <a:r>
              <a:rPr lang="cs-CZ" dirty="0" smtClean="0"/>
              <a:t> zpoždění</a:t>
            </a:r>
            <a:r>
              <a:rPr lang="en-US" dirty="0" smtClean="0"/>
              <a:t> </a:t>
            </a:r>
            <a:r>
              <a:rPr lang="en-US" dirty="0"/>
              <a:t>4 </a:t>
            </a:r>
            <a:r>
              <a:rPr lang="en-US" dirty="0" smtClean="0"/>
              <a:t>a</a:t>
            </a:r>
            <a:r>
              <a:rPr lang="cs-CZ" dirty="0" smtClean="0"/>
              <a:t>ž</a:t>
            </a:r>
            <a:r>
              <a:rPr lang="en-US" dirty="0" smtClean="0"/>
              <a:t> </a:t>
            </a:r>
            <a:r>
              <a:rPr lang="en-US" dirty="0"/>
              <a:t>30 </a:t>
            </a:r>
            <a:r>
              <a:rPr lang="en-US" dirty="0" smtClean="0"/>
              <a:t>se</a:t>
            </a:r>
            <a:r>
              <a:rPr lang="cs-CZ" dirty="0" smtClean="0"/>
              <a:t>kundy</a:t>
            </a:r>
            <a:r>
              <a:rPr lang="en-US" dirty="0" smtClean="0"/>
              <a:t>, </a:t>
            </a:r>
            <a:r>
              <a:rPr lang="en-US" dirty="0"/>
              <a:t>and </a:t>
            </a:r>
            <a:r>
              <a:rPr lang="en-US" dirty="0" smtClean="0"/>
              <a:t>maxim</a:t>
            </a:r>
            <a:r>
              <a:rPr lang="cs-CZ" dirty="0" err="1" smtClean="0"/>
              <a:t>ální</a:t>
            </a:r>
            <a:r>
              <a:rPr lang="cs-CZ" dirty="0" smtClean="0"/>
              <a:t> stáří</a:t>
            </a:r>
            <a:r>
              <a:rPr lang="en-US" dirty="0" smtClean="0"/>
              <a:t> </a:t>
            </a:r>
            <a:r>
              <a:rPr lang="pt-PT" dirty="0" smtClean="0"/>
              <a:t>6 a</a:t>
            </a:r>
            <a:r>
              <a:rPr lang="cs-CZ" dirty="0" smtClean="0"/>
              <a:t>ž</a:t>
            </a:r>
            <a:r>
              <a:rPr lang="pt-PT" dirty="0" smtClean="0"/>
              <a:t> </a:t>
            </a:r>
            <a:r>
              <a:rPr lang="pt-PT" dirty="0"/>
              <a:t>40 </a:t>
            </a:r>
            <a:r>
              <a:rPr lang="cs-CZ" dirty="0" smtClean="0"/>
              <a:t>sekund</a:t>
            </a:r>
            <a:r>
              <a:rPr lang="pt-PT" dirty="0" smtClean="0"/>
              <a:t>.</a:t>
            </a:r>
          </a:p>
          <a:p>
            <a:r>
              <a:rPr lang="cs-CZ" dirty="0" smtClean="0"/>
              <a:t>Pro ruční konfiguraci časovačů použijte</a:t>
            </a:r>
          </a:p>
          <a:p>
            <a:pPr marL="0" indent="0">
              <a:buNone/>
            </a:pPr>
            <a:endParaRPr lang="cs-CZ" dirty="0"/>
          </a:p>
          <a:p>
            <a:pPr marL="0" indent="0">
              <a:buNone/>
            </a:pPr>
            <a:r>
              <a:rPr lang="en-US" dirty="0" smtClean="0"/>
              <a:t> </a:t>
            </a:r>
            <a:r>
              <a:rPr lang="en-US" sz="2000" b="1" dirty="0">
                <a:latin typeface="Consolas" panose="020B0609020204030204" pitchFamily="49" charset="0"/>
              </a:rPr>
              <a:t>spanning-tree </a:t>
            </a:r>
            <a:r>
              <a:rPr lang="en-US" sz="2000" dirty="0">
                <a:latin typeface="Consolas" panose="020B0609020204030204" pitchFamily="49" charset="0"/>
              </a:rPr>
              <a:t>[ </a:t>
            </a:r>
            <a:r>
              <a:rPr lang="en-US" sz="2000" b="1" dirty="0" err="1">
                <a:latin typeface="Consolas" panose="020B0609020204030204" pitchFamily="49" charset="0"/>
              </a:rPr>
              <a:t>vlan</a:t>
            </a:r>
            <a:r>
              <a:rPr lang="en-US" sz="2000" b="1" dirty="0">
                <a:latin typeface="Consolas" panose="020B0609020204030204" pitchFamily="49" charset="0"/>
              </a:rPr>
              <a:t> </a:t>
            </a:r>
            <a:r>
              <a:rPr lang="en-US" sz="2000" i="1" dirty="0" err="1">
                <a:latin typeface="Consolas" panose="020B0609020204030204" pitchFamily="49" charset="0"/>
              </a:rPr>
              <a:t>vlan</a:t>
            </a:r>
            <a:r>
              <a:rPr lang="en-US" sz="2000" i="1" dirty="0">
                <a:latin typeface="Consolas" panose="020B0609020204030204" pitchFamily="49" charset="0"/>
              </a:rPr>
              <a:t>-id </a:t>
            </a:r>
            <a:r>
              <a:rPr lang="en-US" sz="2000" dirty="0">
                <a:latin typeface="Consolas" panose="020B0609020204030204" pitchFamily="49" charset="0"/>
              </a:rPr>
              <a:t>] { </a:t>
            </a:r>
            <a:r>
              <a:rPr lang="en-US" sz="2000" b="1" dirty="0">
                <a:latin typeface="Consolas" panose="020B0609020204030204" pitchFamily="49" charset="0"/>
              </a:rPr>
              <a:t>hello-time </a:t>
            </a:r>
            <a:r>
              <a:rPr lang="en-US" sz="2000" dirty="0" smtClean="0">
                <a:latin typeface="Consolas" panose="020B0609020204030204" pitchFamily="49" charset="0"/>
              </a:rPr>
              <a:t>| </a:t>
            </a:r>
            <a:r>
              <a:rPr lang="en-US" sz="2000" b="1" dirty="0" smtClean="0">
                <a:latin typeface="Consolas" panose="020B0609020204030204" pitchFamily="49" charset="0"/>
              </a:rPr>
              <a:t>forward-time </a:t>
            </a:r>
            <a:r>
              <a:rPr lang="en-US" sz="2000" dirty="0">
                <a:latin typeface="Consolas" panose="020B0609020204030204" pitchFamily="49" charset="0"/>
              </a:rPr>
              <a:t>| </a:t>
            </a:r>
            <a:r>
              <a:rPr lang="en-US" sz="2000" b="1" dirty="0">
                <a:latin typeface="Consolas" panose="020B0609020204030204" pitchFamily="49" charset="0"/>
              </a:rPr>
              <a:t>max-age </a:t>
            </a:r>
            <a:r>
              <a:rPr lang="en-US" sz="2000" dirty="0">
                <a:latin typeface="Consolas" panose="020B0609020204030204" pitchFamily="49" charset="0"/>
              </a:rPr>
              <a:t>} </a:t>
            </a:r>
            <a:r>
              <a:rPr lang="en-US" sz="2000" i="1" dirty="0">
                <a:latin typeface="Consolas" panose="020B0609020204030204" pitchFamily="49" charset="0"/>
              </a:rPr>
              <a:t>seconds </a:t>
            </a:r>
            <a:r>
              <a:rPr lang="en-US" dirty="0"/>
              <a:t>command. </a:t>
            </a:r>
            <a:endParaRPr lang="pt-PT" dirty="0"/>
          </a:p>
        </p:txBody>
      </p:sp>
    </p:spTree>
    <p:extLst>
      <p:ext uri="{BB962C8B-B14F-4D97-AF65-F5344CB8AC3E}">
        <p14:creationId xmlns:p14="http://schemas.microsoft.com/office/powerpoint/2010/main" val="36927590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Změna módu </a:t>
            </a:r>
            <a:r>
              <a:rPr lang="en-US" dirty="0" smtClean="0"/>
              <a:t>STP </a:t>
            </a:r>
            <a:r>
              <a:rPr lang="cs-CZ" dirty="0" smtClean="0"/>
              <a:t>na </a:t>
            </a:r>
            <a:r>
              <a:rPr lang="en-US" dirty="0" smtClean="0"/>
              <a:t>RSTP</a:t>
            </a:r>
            <a:endParaRPr lang="pt-PT"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cs-CZ" dirty="0" smtClean="0"/>
              <a:t>Doba konvergence je pro </a:t>
            </a:r>
            <a:r>
              <a:rPr lang="en-US" dirty="0" smtClean="0"/>
              <a:t>RSTP </a:t>
            </a:r>
            <a:r>
              <a:rPr lang="cs-CZ" dirty="0" smtClean="0"/>
              <a:t>mnohem kratší, než pro </a:t>
            </a:r>
            <a:r>
              <a:rPr lang="en-US" dirty="0" smtClean="0"/>
              <a:t>STP</a:t>
            </a:r>
            <a:r>
              <a:rPr lang="en-US" dirty="0"/>
              <a:t>. </a:t>
            </a:r>
            <a:r>
              <a:rPr lang="cs-CZ" dirty="0" smtClean="0"/>
              <a:t>Úplná konvergence se uskuteční na úrovni rychlosti </a:t>
            </a:r>
            <a:r>
              <a:rPr lang="en-US" dirty="0" smtClean="0"/>
              <a:t> </a:t>
            </a:r>
            <a:r>
              <a:rPr lang="en-US" dirty="0"/>
              <a:t>BPDU </a:t>
            </a:r>
            <a:r>
              <a:rPr lang="cs-CZ" dirty="0" smtClean="0"/>
              <a:t>přenosu</a:t>
            </a:r>
            <a:r>
              <a:rPr lang="en-US" dirty="0" smtClean="0"/>
              <a:t>. </a:t>
            </a:r>
          </a:p>
          <a:p>
            <a:r>
              <a:rPr lang="en-US" dirty="0" smtClean="0"/>
              <a:t>T</a:t>
            </a:r>
            <a:r>
              <a:rPr lang="cs-CZ" dirty="0" smtClean="0"/>
              <a:t>o může zabrat do </a:t>
            </a:r>
            <a:r>
              <a:rPr lang="en-US" dirty="0" smtClean="0"/>
              <a:t>1 se</a:t>
            </a:r>
            <a:r>
              <a:rPr lang="cs-CZ" dirty="0" smtClean="0"/>
              <a:t>ku</a:t>
            </a:r>
            <a:r>
              <a:rPr lang="en-US" dirty="0" err="1" smtClean="0"/>
              <a:t>nd</a:t>
            </a:r>
            <a:r>
              <a:rPr lang="cs-CZ" dirty="0" smtClean="0"/>
              <a:t>y</a:t>
            </a:r>
            <a:r>
              <a:rPr lang="en-US" dirty="0" smtClean="0"/>
              <a:t>.</a:t>
            </a:r>
            <a:endParaRPr lang="pt-PT" dirty="0"/>
          </a:p>
        </p:txBody>
      </p:sp>
      <p:pic>
        <p:nvPicPr>
          <p:cNvPr id="6" name="Picture 5"/>
          <p:cNvPicPr>
            <a:picLocks noChangeAspect="1"/>
          </p:cNvPicPr>
          <p:nvPr/>
        </p:nvPicPr>
        <p:blipFill>
          <a:blip r:embed="rId2"/>
          <a:stretch>
            <a:fillRect/>
          </a:stretch>
        </p:blipFill>
        <p:spPr>
          <a:xfrm>
            <a:off x="465231" y="1543050"/>
            <a:ext cx="8148693" cy="1577972"/>
          </a:xfrm>
          <a:prstGeom prst="rect">
            <a:avLst/>
          </a:prstGeom>
        </p:spPr>
      </p:pic>
    </p:spTree>
    <p:extLst>
      <p:ext uri="{BB962C8B-B14F-4D97-AF65-F5344CB8AC3E}">
        <p14:creationId xmlns:p14="http://schemas.microsoft.com/office/powerpoint/2010/main" val="4128713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smtClean="0">
                <a:solidFill>
                  <a:schemeClr val="bg1"/>
                </a:solidFill>
                <a:latin typeface="+mj-lt"/>
                <a:ea typeface="+mj-ea"/>
                <a:cs typeface="+mj-cs"/>
              </a:rPr>
              <a:t>Implement</a:t>
            </a:r>
            <a:r>
              <a:rPr lang="cs-CZ" sz="3000" kern="0" dirty="0" err="1" smtClean="0">
                <a:solidFill>
                  <a:schemeClr val="bg1"/>
                </a:solidFill>
                <a:latin typeface="+mj-lt"/>
                <a:ea typeface="+mj-ea"/>
                <a:cs typeface="+mj-cs"/>
              </a:rPr>
              <a:t>ace</a:t>
            </a:r>
            <a:r>
              <a:rPr lang="cs-CZ" sz="3000" kern="0" dirty="0" smtClean="0">
                <a:solidFill>
                  <a:schemeClr val="bg1"/>
                </a:solidFill>
                <a:latin typeface="+mj-lt"/>
                <a:ea typeface="+mj-ea"/>
                <a:cs typeface="+mj-cs"/>
              </a:rPr>
              <a:t> mechanismu stability</a:t>
            </a:r>
            <a:r>
              <a:rPr lang="en-US" sz="3000" kern="0" dirty="0" smtClean="0">
                <a:solidFill>
                  <a:schemeClr val="bg1"/>
                </a:solidFill>
                <a:latin typeface="+mj-lt"/>
                <a:ea typeface="+mj-ea"/>
                <a:cs typeface="+mj-cs"/>
              </a:rPr>
              <a:t> STP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6762792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Need</a:t>
            </a:r>
            <a:endParaRPr lang="pt-PT" dirty="0"/>
          </a:p>
        </p:txBody>
      </p:sp>
      <p:sp>
        <p:nvSpPr>
          <p:cNvPr id="3" name="Content Placeholder 2"/>
          <p:cNvSpPr>
            <a:spLocks noGrp="1"/>
          </p:cNvSpPr>
          <p:nvPr>
            <p:ph idx="1"/>
          </p:nvPr>
        </p:nvSpPr>
        <p:spPr/>
        <p:txBody>
          <a:bodyPr/>
          <a:lstStyle/>
          <a:p>
            <a:r>
              <a:rPr lang="en-US" dirty="0" smtClean="0"/>
              <a:t>Redundant</a:t>
            </a:r>
            <a:r>
              <a:rPr lang="cs-CZ" dirty="0" smtClean="0"/>
              <a:t>ní</a:t>
            </a:r>
            <a:r>
              <a:rPr lang="en-US" dirty="0" smtClean="0"/>
              <a:t> </a:t>
            </a:r>
            <a:r>
              <a:rPr lang="en-US" dirty="0" err="1" smtClean="0"/>
              <a:t>topolog</a:t>
            </a:r>
            <a:r>
              <a:rPr lang="cs-CZ" dirty="0" err="1" smtClean="0"/>
              <a:t>ie</a:t>
            </a:r>
            <a:r>
              <a:rPr lang="cs-CZ" dirty="0" smtClean="0"/>
              <a:t> vede ke smyčkám</a:t>
            </a:r>
            <a:r>
              <a:rPr lang="pt-PT" dirty="0" smtClean="0"/>
              <a:t>.</a:t>
            </a:r>
          </a:p>
          <a:p>
            <a:endParaRPr lang="pt-PT" dirty="0"/>
          </a:p>
        </p:txBody>
      </p:sp>
      <p:pic>
        <p:nvPicPr>
          <p:cNvPr id="4" name="Picture 3"/>
          <p:cNvPicPr>
            <a:picLocks noChangeAspect="1"/>
          </p:cNvPicPr>
          <p:nvPr/>
        </p:nvPicPr>
        <p:blipFill>
          <a:blip r:embed="rId2"/>
          <a:stretch>
            <a:fillRect/>
          </a:stretch>
        </p:blipFill>
        <p:spPr>
          <a:xfrm>
            <a:off x="667086" y="3219919"/>
            <a:ext cx="7999734" cy="2052169"/>
          </a:xfrm>
          <a:prstGeom prst="rect">
            <a:avLst/>
          </a:prstGeom>
        </p:spPr>
      </p:pic>
    </p:spTree>
    <p:extLst>
      <p:ext uri="{BB962C8B-B14F-4D97-AF65-F5344CB8AC3E}">
        <p14:creationId xmlns:p14="http://schemas.microsoft.com/office/powerpoint/2010/main" val="3444742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Sada nástrojů </a:t>
            </a:r>
            <a:r>
              <a:rPr lang="cs-CZ" dirty="0" err="1" smtClean="0"/>
              <a:t>Cisca</a:t>
            </a:r>
            <a:r>
              <a:rPr lang="cs-CZ" dirty="0" smtClean="0"/>
              <a:t> pro</a:t>
            </a:r>
            <a:r>
              <a:rPr lang="en-US" dirty="0" smtClean="0"/>
              <a:t> </a:t>
            </a:r>
            <a:r>
              <a:rPr lang="en-US" dirty="0"/>
              <a:t>Spanning </a:t>
            </a:r>
            <a:r>
              <a:rPr lang="en-US" dirty="0" smtClean="0"/>
              <a:t>Tree</a:t>
            </a:r>
            <a:endParaRPr lang="pt-PT" dirty="0"/>
          </a:p>
        </p:txBody>
      </p:sp>
      <p:sp>
        <p:nvSpPr>
          <p:cNvPr id="3" name="Content Placeholder 2"/>
          <p:cNvSpPr>
            <a:spLocks noGrp="1"/>
          </p:cNvSpPr>
          <p:nvPr>
            <p:ph idx="1"/>
          </p:nvPr>
        </p:nvSpPr>
        <p:spPr>
          <a:xfrm>
            <a:off x="279400" y="1183340"/>
            <a:ext cx="8679961" cy="5131399"/>
          </a:xfrm>
        </p:spPr>
        <p:txBody>
          <a:bodyPr>
            <a:normAutofit/>
          </a:bodyPr>
          <a:lstStyle/>
          <a:p>
            <a:pPr marL="342900" indent="-342900"/>
            <a:r>
              <a:rPr lang="af-ZA" sz="3000" dirty="0" smtClean="0"/>
              <a:t>Poskytuje nástroje pro lepší správu STP.</a:t>
            </a:r>
            <a:br>
              <a:rPr lang="af-ZA" sz="3000" dirty="0" smtClean="0"/>
            </a:br>
            <a:endParaRPr lang="af-ZA" sz="3000" dirty="0" smtClean="0"/>
          </a:p>
          <a:p>
            <a:pPr marL="342900" indent="-342900"/>
            <a:r>
              <a:rPr lang="af-ZA" sz="3000" dirty="0" smtClean="0"/>
              <a:t>Klíčové rysy jsou následující:</a:t>
            </a:r>
          </a:p>
          <a:p>
            <a:pPr marL="795337" lvl="2" indent="-342900"/>
            <a:r>
              <a:rPr lang="af-ZA" sz="2400" b="1" dirty="0" smtClean="0"/>
              <a:t>UplinkFast</a:t>
            </a:r>
            <a:r>
              <a:rPr lang="af-ZA" sz="2400" dirty="0" smtClean="0"/>
              <a:t>: Umožňuje rychlou reakci na chybu po uplink cestě na přístupovém přepínači </a:t>
            </a:r>
            <a:r>
              <a:rPr lang="cs-CZ" sz="2400" dirty="0" smtClean="0"/>
              <a:t>(redukce času pod </a:t>
            </a:r>
            <a:r>
              <a:rPr lang="cs-CZ" sz="2400" dirty="0" smtClean="0">
                <a:solidFill>
                  <a:srgbClr val="FF0000"/>
                </a:solidFill>
              </a:rPr>
              <a:t>5 s</a:t>
            </a:r>
            <a:r>
              <a:rPr lang="cs-CZ" sz="2400" dirty="0" smtClean="0"/>
              <a:t>)</a:t>
            </a:r>
            <a:endParaRPr lang="af-ZA" sz="2400" dirty="0" smtClean="0"/>
          </a:p>
          <a:p>
            <a:pPr marL="795337" lvl="2" indent="-342900"/>
            <a:r>
              <a:rPr lang="af-ZA" sz="2400" b="1" dirty="0" smtClean="0"/>
              <a:t>BackboneFast</a:t>
            </a:r>
            <a:r>
              <a:rPr lang="af-ZA" sz="2400" dirty="0" smtClean="0"/>
              <a:t>: Umožňuje rychlou konvergenci distribuční nebo core vrstvy při změně STP</a:t>
            </a:r>
            <a:r>
              <a:rPr lang="cs-CZ" sz="2400" dirty="0" smtClean="0"/>
              <a:t>, Ostatní přepínače si zjišťují, zda nespadlo spojení na </a:t>
            </a:r>
            <a:r>
              <a:rPr lang="cs-CZ" sz="2400" dirty="0" err="1" smtClean="0"/>
              <a:t>root</a:t>
            </a:r>
            <a:r>
              <a:rPr lang="cs-CZ" sz="2400" dirty="0" smtClean="0"/>
              <a:t>. Posílá </a:t>
            </a:r>
            <a:r>
              <a:rPr lang="cs-CZ" sz="2400" dirty="0" err="1"/>
              <a:t>Root</a:t>
            </a:r>
            <a:r>
              <a:rPr lang="cs-CZ" sz="2400" dirty="0"/>
              <a:t> Link </a:t>
            </a:r>
            <a:r>
              <a:rPr lang="cs-CZ" sz="2400" dirty="0" err="1"/>
              <a:t>Queries</a:t>
            </a:r>
            <a:r>
              <a:rPr lang="cs-CZ" sz="2400" dirty="0"/>
              <a:t> (RLQ).  </a:t>
            </a:r>
            <a:endParaRPr lang="af-ZA" sz="2400" dirty="0" smtClean="0"/>
          </a:p>
          <a:p>
            <a:pPr marL="795337" lvl="2" indent="-342900"/>
            <a:r>
              <a:rPr lang="af-ZA" sz="2400" b="1" dirty="0" smtClean="0"/>
              <a:t>PortFast</a:t>
            </a:r>
            <a:r>
              <a:rPr lang="af-ZA" sz="2400" dirty="0" smtClean="0"/>
              <a:t>: Konfiguruje </a:t>
            </a:r>
            <a:r>
              <a:rPr lang="cs-CZ" sz="2400" dirty="0" err="1" smtClean="0"/>
              <a:t>access</a:t>
            </a:r>
            <a:r>
              <a:rPr lang="af-ZA" sz="2400" dirty="0" smtClean="0"/>
              <a:t> port k přechodu přímo do stavu forwarding</a:t>
            </a:r>
            <a:endParaRPr lang="af-ZA" sz="2400" dirty="0"/>
          </a:p>
        </p:txBody>
      </p:sp>
    </p:spTree>
    <p:extLst>
      <p:ext uri="{BB962C8B-B14F-4D97-AF65-F5344CB8AC3E}">
        <p14:creationId xmlns:p14="http://schemas.microsoft.com/office/powerpoint/2010/main" val="2838698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 který řeší </a:t>
            </a:r>
            <a:r>
              <a:rPr lang="cs-CZ" dirty="0" err="1" smtClean="0"/>
              <a:t>Uplink</a:t>
            </a:r>
            <a:r>
              <a:rPr lang="cs-CZ" dirty="0" smtClean="0"/>
              <a:t> Fast</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46" y="2233966"/>
            <a:ext cx="8520113" cy="4419014"/>
          </a:xfrm>
        </p:spPr>
      </p:pic>
    </p:spTree>
    <p:extLst>
      <p:ext uri="{BB962C8B-B14F-4D97-AF65-F5344CB8AC3E}">
        <p14:creationId xmlns:p14="http://schemas.microsoft.com/office/powerpoint/2010/main" val="963250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Protokolová sada </a:t>
            </a:r>
            <a:r>
              <a:rPr lang="en-US" dirty="0" smtClean="0"/>
              <a:t>Cisco </a:t>
            </a:r>
            <a:r>
              <a:rPr lang="en-US" dirty="0"/>
              <a:t>Spanning </a:t>
            </a:r>
            <a:r>
              <a:rPr lang="en-US" dirty="0" smtClean="0"/>
              <a:t>Tree</a:t>
            </a:r>
            <a:endParaRPr lang="pt-PT" dirty="0"/>
          </a:p>
        </p:txBody>
      </p:sp>
      <p:sp>
        <p:nvSpPr>
          <p:cNvPr id="3" name="Content Placeholder 2"/>
          <p:cNvSpPr>
            <a:spLocks noGrp="1"/>
          </p:cNvSpPr>
          <p:nvPr>
            <p:ph idx="1"/>
          </p:nvPr>
        </p:nvSpPr>
        <p:spPr/>
        <p:txBody>
          <a:bodyPr>
            <a:normAutofit/>
          </a:bodyPr>
          <a:lstStyle/>
          <a:p>
            <a:pPr marL="225425" lvl="1" indent="0">
              <a:buNone/>
            </a:pPr>
            <a:r>
              <a:rPr lang="cs-CZ" dirty="0" smtClean="0"/>
              <a:t>Klíčové </a:t>
            </a:r>
            <a:r>
              <a:rPr lang="cs-CZ" dirty="0"/>
              <a:t>vlastnosti nástroje Cisco STP </a:t>
            </a:r>
            <a:r>
              <a:rPr lang="cs-CZ" dirty="0" err="1"/>
              <a:t>Toolkit</a:t>
            </a:r>
            <a:r>
              <a:rPr lang="cs-CZ" dirty="0"/>
              <a:t>, které zajišťují stabilitu STP, jsou následující</a:t>
            </a:r>
            <a:r>
              <a:rPr lang="cs-CZ" dirty="0" smtClean="0"/>
              <a:t>:</a:t>
            </a:r>
          </a:p>
          <a:p>
            <a:pPr marL="452437" lvl="2" indent="0">
              <a:buNone/>
            </a:pPr>
            <a:r>
              <a:rPr lang="cs-CZ" dirty="0"/>
              <a:t/>
            </a:r>
            <a:br>
              <a:rPr lang="cs-CZ" dirty="0"/>
            </a:br>
            <a:r>
              <a:rPr lang="cs-CZ" b="1" dirty="0" smtClean="0"/>
              <a:t>BPDU </a:t>
            </a:r>
            <a:r>
              <a:rPr lang="cs-CZ" b="1" dirty="0" err="1"/>
              <a:t>G</a:t>
            </a:r>
            <a:r>
              <a:rPr lang="cs-CZ" b="1" dirty="0" err="1" smtClean="0"/>
              <a:t>uard</a:t>
            </a:r>
            <a:r>
              <a:rPr lang="cs-CZ" dirty="0"/>
              <a:t/>
            </a:r>
            <a:br>
              <a:rPr lang="cs-CZ" dirty="0"/>
            </a:br>
            <a:r>
              <a:rPr lang="cs-CZ" dirty="0"/>
              <a:t>Zakáže port </a:t>
            </a:r>
            <a:r>
              <a:rPr lang="cs-CZ" dirty="0" err="1"/>
              <a:t>PortFast</a:t>
            </a:r>
            <a:r>
              <a:rPr lang="cs-CZ" dirty="0"/>
              <a:t>, pokud je přijata </a:t>
            </a:r>
            <a:r>
              <a:rPr lang="cs-CZ" dirty="0" smtClean="0"/>
              <a:t>BPDU</a:t>
            </a:r>
          </a:p>
          <a:p>
            <a:pPr marL="452437" lvl="2" indent="0">
              <a:buNone/>
            </a:pPr>
            <a:r>
              <a:rPr lang="cs-CZ" dirty="0"/>
              <a:t/>
            </a:r>
            <a:br>
              <a:rPr lang="cs-CZ" dirty="0"/>
            </a:br>
            <a:r>
              <a:rPr lang="cs-CZ" b="1" dirty="0" smtClean="0"/>
              <a:t>BPDU </a:t>
            </a:r>
            <a:r>
              <a:rPr lang="cs-CZ" b="1" dirty="0" err="1" smtClean="0"/>
              <a:t>Filter</a:t>
            </a:r>
            <a:r>
              <a:rPr lang="cs-CZ" dirty="0"/>
              <a:t/>
            </a:r>
            <a:br>
              <a:rPr lang="cs-CZ" dirty="0"/>
            </a:br>
            <a:r>
              <a:rPr lang="cs-CZ" dirty="0"/>
              <a:t>Potlačí BPDU na </a:t>
            </a:r>
            <a:r>
              <a:rPr lang="cs-CZ" dirty="0" smtClean="0"/>
              <a:t>portech</a:t>
            </a:r>
          </a:p>
          <a:p>
            <a:pPr marL="452437" lvl="2" indent="0">
              <a:buNone/>
            </a:pPr>
            <a:r>
              <a:rPr lang="cs-CZ" dirty="0"/>
              <a:t/>
            </a:r>
            <a:br>
              <a:rPr lang="cs-CZ" dirty="0"/>
            </a:br>
            <a:r>
              <a:rPr lang="cs-CZ" b="1" dirty="0" err="1" smtClean="0"/>
              <a:t>Root</a:t>
            </a:r>
            <a:r>
              <a:rPr lang="cs-CZ" b="1" dirty="0" smtClean="0"/>
              <a:t> </a:t>
            </a:r>
            <a:r>
              <a:rPr lang="cs-CZ" b="1" dirty="0" err="1"/>
              <a:t>Guard</a:t>
            </a:r>
            <a:r>
              <a:rPr lang="cs-CZ" dirty="0"/>
              <a:t/>
            </a:r>
            <a:br>
              <a:rPr lang="cs-CZ" dirty="0"/>
            </a:br>
            <a:r>
              <a:rPr lang="cs-CZ" dirty="0"/>
              <a:t>Zabraňuje tomu, aby se externí přepínače staly </a:t>
            </a:r>
            <a:r>
              <a:rPr lang="cs-CZ" dirty="0" err="1" smtClean="0"/>
              <a:t>rooty</a:t>
            </a:r>
            <a:endParaRPr lang="cs-CZ" dirty="0" smtClean="0"/>
          </a:p>
          <a:p>
            <a:pPr marL="452437" lvl="2" indent="0">
              <a:buNone/>
            </a:pPr>
            <a:r>
              <a:rPr lang="cs-CZ" dirty="0"/>
              <a:t/>
            </a:r>
            <a:br>
              <a:rPr lang="cs-CZ" dirty="0"/>
            </a:br>
            <a:r>
              <a:rPr lang="cs-CZ" b="1" dirty="0" err="1"/>
              <a:t>Loop</a:t>
            </a:r>
            <a:r>
              <a:rPr lang="cs-CZ" b="1" dirty="0"/>
              <a:t> </a:t>
            </a:r>
            <a:r>
              <a:rPr lang="cs-CZ" b="1" dirty="0" err="1"/>
              <a:t>Guard</a:t>
            </a:r>
            <a:r>
              <a:rPr lang="cs-CZ" dirty="0"/>
              <a:t/>
            </a:r>
            <a:br>
              <a:rPr lang="cs-CZ" dirty="0"/>
            </a:br>
            <a:r>
              <a:rPr lang="cs-CZ" dirty="0"/>
              <a:t>Zabraňuje tomu, aby se alternativní port stal </a:t>
            </a:r>
            <a:r>
              <a:rPr lang="cs-CZ" dirty="0" err="1" smtClean="0"/>
              <a:t>designated</a:t>
            </a:r>
            <a:r>
              <a:rPr lang="cs-CZ" dirty="0" smtClean="0"/>
              <a:t> </a:t>
            </a:r>
            <a:r>
              <a:rPr lang="cs-CZ" dirty="0"/>
              <a:t>portem, pokud nebudou přijaty žádné BPDU</a:t>
            </a:r>
            <a:endParaRPr lang="pt-PT" dirty="0"/>
          </a:p>
        </p:txBody>
      </p:sp>
    </p:spTree>
    <p:extLst>
      <p:ext uri="{BB962C8B-B14F-4D97-AF65-F5344CB8AC3E}">
        <p14:creationId xmlns:p14="http://schemas.microsoft.com/office/powerpoint/2010/main" val="548468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UplinkFast</a:t>
            </a:r>
            <a:endParaRPr lang="pt-PT" dirty="0"/>
          </a:p>
        </p:txBody>
      </p:sp>
      <p:sp>
        <p:nvSpPr>
          <p:cNvPr id="3" name="Content Placeholder 2"/>
          <p:cNvSpPr>
            <a:spLocks noGrp="1"/>
          </p:cNvSpPr>
          <p:nvPr>
            <p:ph idx="1"/>
          </p:nvPr>
        </p:nvSpPr>
        <p:spPr/>
        <p:txBody>
          <a:bodyPr>
            <a:normAutofit/>
          </a:bodyPr>
          <a:lstStyle/>
          <a:p>
            <a:r>
              <a:rPr lang="cs-CZ" dirty="0" smtClean="0"/>
              <a:t>Pokud </a:t>
            </a:r>
            <a:r>
              <a:rPr lang="cs-CZ" dirty="0"/>
              <a:t>se </a:t>
            </a:r>
            <a:r>
              <a:rPr lang="cs-CZ" dirty="0" smtClean="0"/>
              <a:t>přenos po </a:t>
            </a:r>
            <a:r>
              <a:rPr lang="cs-CZ" dirty="0" err="1"/>
              <a:t>uplinku</a:t>
            </a:r>
            <a:r>
              <a:rPr lang="cs-CZ" dirty="0"/>
              <a:t> nezdaří, bude trvat 30 až 50 sekund, </a:t>
            </a:r>
            <a:r>
              <a:rPr lang="cs-CZ" dirty="0" smtClean="0"/>
              <a:t>než  funkci </a:t>
            </a:r>
            <a:r>
              <a:rPr lang="cs-CZ" dirty="0" err="1" smtClean="0"/>
              <a:t>uplink</a:t>
            </a:r>
            <a:r>
              <a:rPr lang="cs-CZ" dirty="0" smtClean="0"/>
              <a:t> převezme jiný port.</a:t>
            </a:r>
          </a:p>
          <a:p>
            <a:r>
              <a:rPr lang="cs-CZ" dirty="0" err="1" smtClean="0"/>
              <a:t>UplinkFast</a:t>
            </a:r>
            <a:r>
              <a:rPr lang="cs-CZ" dirty="0" smtClean="0"/>
              <a:t> </a:t>
            </a:r>
            <a:r>
              <a:rPr lang="cs-CZ" dirty="0"/>
              <a:t>je řešení společnosti Cisco, které výrazně snižuje čas </a:t>
            </a:r>
            <a:r>
              <a:rPr lang="cs-CZ" dirty="0" smtClean="0"/>
              <a:t>konvergence.</a:t>
            </a:r>
          </a:p>
          <a:p>
            <a:r>
              <a:rPr lang="cs-CZ" dirty="0" smtClean="0"/>
              <a:t>Funkce </a:t>
            </a:r>
            <a:r>
              <a:rPr lang="cs-CZ" dirty="0" err="1"/>
              <a:t>UplinkFast</a:t>
            </a:r>
            <a:r>
              <a:rPr lang="cs-CZ" dirty="0"/>
              <a:t> je založena na definici seskupení </a:t>
            </a:r>
            <a:r>
              <a:rPr lang="cs-CZ" dirty="0" err="1" smtClean="0"/>
              <a:t>uplink</a:t>
            </a:r>
            <a:r>
              <a:rPr lang="cs-CZ" dirty="0" smtClean="0"/>
              <a:t> (</a:t>
            </a:r>
            <a:r>
              <a:rPr lang="cs-CZ" dirty="0" err="1" smtClean="0"/>
              <a:t>uplink</a:t>
            </a:r>
            <a:r>
              <a:rPr lang="cs-CZ" dirty="0" smtClean="0"/>
              <a:t> </a:t>
            </a:r>
            <a:r>
              <a:rPr lang="cs-CZ" dirty="0" err="1" smtClean="0"/>
              <a:t>group</a:t>
            </a:r>
            <a:r>
              <a:rPr lang="cs-CZ" dirty="0" smtClean="0"/>
              <a:t>). </a:t>
            </a:r>
            <a:r>
              <a:rPr lang="cs-CZ" dirty="0"/>
              <a:t>Na daném přepínači se skupina </a:t>
            </a:r>
            <a:r>
              <a:rPr lang="cs-CZ" dirty="0" err="1"/>
              <a:t>uplink</a:t>
            </a:r>
            <a:r>
              <a:rPr lang="cs-CZ" dirty="0"/>
              <a:t> skládá z kořenového portu a všech portů, které poskytují alternativní spojení s kořenovým </a:t>
            </a:r>
            <a:r>
              <a:rPr lang="cs-CZ" dirty="0" err="1" smtClean="0"/>
              <a:t>switchem</a:t>
            </a:r>
            <a:r>
              <a:rPr lang="cs-CZ" dirty="0" smtClean="0"/>
              <a:t>. </a:t>
            </a:r>
            <a:r>
              <a:rPr lang="cs-CZ" dirty="0"/>
              <a:t>Pokud selže kořenový port, což </a:t>
            </a:r>
            <a:r>
              <a:rPr lang="cs-CZ" dirty="0" smtClean="0"/>
              <a:t>znamená i </a:t>
            </a:r>
            <a:r>
              <a:rPr lang="cs-CZ" dirty="0"/>
              <a:t>selhání primárního </a:t>
            </a:r>
            <a:r>
              <a:rPr lang="cs-CZ" dirty="0" err="1" smtClean="0"/>
              <a:t>uplinku</a:t>
            </a:r>
            <a:r>
              <a:rPr lang="cs-CZ" dirty="0" smtClean="0"/>
              <a:t>, </a:t>
            </a:r>
            <a:r>
              <a:rPr lang="cs-CZ" dirty="0"/>
              <a:t>je vybrán port s nejnižší cenou z </a:t>
            </a:r>
            <a:r>
              <a:rPr lang="cs-CZ" dirty="0" err="1"/>
              <a:t>uplinkové</a:t>
            </a:r>
            <a:r>
              <a:rPr lang="cs-CZ" dirty="0"/>
              <a:t> skupiny, který jej okamžitě </a:t>
            </a:r>
            <a:r>
              <a:rPr lang="cs-CZ" dirty="0" smtClean="0"/>
              <a:t>nahradí.</a:t>
            </a:r>
          </a:p>
          <a:p>
            <a:r>
              <a:rPr lang="cs-CZ" dirty="0" smtClean="0"/>
              <a:t>Celková </a:t>
            </a:r>
            <a:r>
              <a:rPr lang="cs-CZ" dirty="0"/>
              <a:t>doba obnovení selhání primárního propojení bude obvykle kratší než </a:t>
            </a:r>
            <a:r>
              <a:rPr lang="cs-CZ" dirty="0">
                <a:solidFill>
                  <a:srgbClr val="FF0000"/>
                </a:solidFill>
              </a:rPr>
              <a:t>1 sekunda</a:t>
            </a:r>
            <a:r>
              <a:rPr lang="cs-CZ" dirty="0"/>
              <a:t>.</a:t>
            </a:r>
            <a:endParaRPr lang="pt-PT" dirty="0"/>
          </a:p>
        </p:txBody>
      </p:sp>
    </p:spTree>
    <p:extLst>
      <p:ext uri="{BB962C8B-B14F-4D97-AF65-F5344CB8AC3E}">
        <p14:creationId xmlns:p14="http://schemas.microsoft.com/office/powerpoint/2010/main" val="3564897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UplinkFast</a:t>
            </a:r>
            <a:endParaRPr lang="pt-PT" dirty="0"/>
          </a:p>
        </p:txBody>
      </p:sp>
      <p:sp>
        <p:nvSpPr>
          <p:cNvPr id="3" name="Content Placeholder 2"/>
          <p:cNvSpPr>
            <a:spLocks noGrp="1"/>
          </p:cNvSpPr>
          <p:nvPr>
            <p:ph idx="1"/>
          </p:nvPr>
        </p:nvSpPr>
        <p:spPr>
          <a:xfrm>
            <a:off x="3758415" y="1306919"/>
            <a:ext cx="5385585" cy="5131399"/>
          </a:xfrm>
        </p:spPr>
        <p:txBody>
          <a:bodyPr>
            <a:normAutofit fontScale="92500" lnSpcReduction="20000"/>
          </a:bodyPr>
          <a:lstStyle/>
          <a:p>
            <a:r>
              <a:rPr lang="cs-CZ" sz="2900" dirty="0" err="1" smtClean="0"/>
              <a:t>UplinkFast</a:t>
            </a:r>
            <a:r>
              <a:rPr lang="cs-CZ" sz="2900" dirty="0" smtClean="0"/>
              <a:t> </a:t>
            </a:r>
            <a:r>
              <a:rPr lang="cs-CZ" sz="2900" dirty="0"/>
              <a:t>je </a:t>
            </a:r>
            <a:r>
              <a:rPr lang="cs-CZ" sz="2900" dirty="0" smtClean="0"/>
              <a:t>proprietární vlastnost Cisco</a:t>
            </a:r>
          </a:p>
          <a:p>
            <a:r>
              <a:rPr lang="cs-CZ" sz="2900" dirty="0" smtClean="0"/>
              <a:t>Ve </a:t>
            </a:r>
            <a:r>
              <a:rPr lang="cs-CZ" sz="2900" dirty="0"/>
              <a:t>výchozím nastavení je </a:t>
            </a:r>
            <a:r>
              <a:rPr lang="cs-CZ" sz="2900" dirty="0" err="1"/>
              <a:t>UplinkFast</a:t>
            </a:r>
            <a:r>
              <a:rPr lang="cs-CZ" sz="2900" dirty="0"/>
              <a:t> </a:t>
            </a:r>
            <a:r>
              <a:rPr lang="cs-CZ" sz="2900" dirty="0" smtClean="0"/>
              <a:t>zakázán.</a:t>
            </a:r>
          </a:p>
          <a:p>
            <a:r>
              <a:rPr lang="cs-CZ" sz="2900" dirty="0" smtClean="0"/>
              <a:t>Chcete-li </a:t>
            </a:r>
            <a:r>
              <a:rPr lang="cs-CZ" sz="2900" dirty="0"/>
              <a:t>povolit </a:t>
            </a:r>
            <a:r>
              <a:rPr lang="cs-CZ" sz="2900" dirty="0" err="1"/>
              <a:t>UplinkFast</a:t>
            </a:r>
            <a:r>
              <a:rPr lang="cs-CZ" sz="2900" dirty="0"/>
              <a:t>, použijte následující příkaz</a:t>
            </a:r>
            <a:r>
              <a:rPr lang="cs-CZ" sz="2900" dirty="0" smtClean="0"/>
              <a:t>:</a:t>
            </a:r>
          </a:p>
          <a:p>
            <a:pPr marL="0" indent="0">
              <a:buNone/>
            </a:pPr>
            <a:r>
              <a:rPr lang="cs-CZ" sz="2900" dirty="0"/>
              <a:t/>
            </a:r>
            <a:br>
              <a:rPr lang="cs-CZ" sz="2900" dirty="0"/>
            </a:br>
            <a:r>
              <a:rPr lang="cs-CZ" dirty="0" smtClean="0"/>
              <a:t>   ASW </a:t>
            </a:r>
            <a:r>
              <a:rPr lang="cs-CZ" dirty="0"/>
              <a:t>(</a:t>
            </a:r>
            <a:r>
              <a:rPr lang="cs-CZ" dirty="0" err="1"/>
              <a:t>config</a:t>
            </a:r>
            <a:r>
              <a:rPr lang="cs-CZ" dirty="0"/>
              <a:t>) # </a:t>
            </a:r>
            <a:r>
              <a:rPr lang="cs-CZ" dirty="0" err="1"/>
              <a:t>spanning-tree</a:t>
            </a:r>
            <a:r>
              <a:rPr lang="cs-CZ" dirty="0"/>
              <a:t> </a:t>
            </a:r>
            <a:r>
              <a:rPr lang="cs-CZ" dirty="0" err="1" smtClean="0"/>
              <a:t>uplinkfast</a:t>
            </a:r>
            <a:endParaRPr lang="cs-CZ" dirty="0" smtClean="0"/>
          </a:p>
          <a:p>
            <a:pPr marL="0" indent="0">
              <a:buNone/>
            </a:pPr>
            <a:endParaRPr lang="cs-CZ" sz="2900" dirty="0" smtClean="0"/>
          </a:p>
          <a:p>
            <a:r>
              <a:rPr lang="cs-CZ" sz="2900" dirty="0" smtClean="0"/>
              <a:t>S </a:t>
            </a:r>
            <a:r>
              <a:rPr lang="cs-CZ" sz="2900" dirty="0"/>
              <a:t>nástrojem RSTP je mechanismus </a:t>
            </a:r>
            <a:r>
              <a:rPr lang="cs-CZ" sz="2900" dirty="0" err="1"/>
              <a:t>UplinkFast</a:t>
            </a:r>
            <a:r>
              <a:rPr lang="cs-CZ" sz="2900" dirty="0"/>
              <a:t> integrován do protokolu standardně</a:t>
            </a:r>
            <a:r>
              <a:rPr lang="cs-CZ" sz="2900" dirty="0" smtClean="0"/>
              <a:t>.</a:t>
            </a:r>
          </a:p>
          <a:p>
            <a:endParaRPr lang="pt-PT" sz="20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160528" y="1562951"/>
            <a:ext cx="3597887" cy="4372175"/>
          </a:xfrm>
          <a:prstGeom prst="rect">
            <a:avLst/>
          </a:prstGeom>
        </p:spPr>
      </p:pic>
    </p:spTree>
    <p:extLst>
      <p:ext uri="{BB962C8B-B14F-4D97-AF65-F5344CB8AC3E}">
        <p14:creationId xmlns:p14="http://schemas.microsoft.com/office/powerpoint/2010/main" val="20951921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a:t>
            </a:r>
            <a:r>
              <a:rPr lang="pt-PT" dirty="0"/>
              <a:t>BackboneFast</a:t>
            </a:r>
          </a:p>
        </p:txBody>
      </p:sp>
      <p:sp>
        <p:nvSpPr>
          <p:cNvPr id="3" name="Content Placeholder 2"/>
          <p:cNvSpPr>
            <a:spLocks noGrp="1"/>
          </p:cNvSpPr>
          <p:nvPr>
            <p:ph idx="1"/>
          </p:nvPr>
        </p:nvSpPr>
        <p:spPr/>
        <p:txBody>
          <a:bodyPr>
            <a:normAutofit/>
          </a:bodyPr>
          <a:lstStyle/>
          <a:p>
            <a:r>
              <a:rPr lang="cs-CZ" dirty="0"/>
              <a:t>Pokud dojde k selhání nepřímého odkazu, </a:t>
            </a:r>
            <a:r>
              <a:rPr lang="cs-CZ" dirty="0" err="1"/>
              <a:t>BackboneFast</a:t>
            </a:r>
            <a:r>
              <a:rPr lang="cs-CZ" dirty="0"/>
              <a:t> zkontroluje, zda existuje alternativní cesta k kořenovému mostu.</a:t>
            </a:r>
            <a:br>
              <a:rPr lang="cs-CZ" dirty="0"/>
            </a:br>
            <a:r>
              <a:rPr lang="cs-CZ" dirty="0"/>
              <a:t>Nepřímé selhání je v případě selhání propojení, které není přímo připojeno k přepínači</a:t>
            </a:r>
            <a:endParaRPr lang="cs-CZ" dirty="0">
              <a:effectLst/>
            </a:endParaRPr>
          </a:p>
        </p:txBody>
      </p:sp>
      <p:pic>
        <p:nvPicPr>
          <p:cNvPr id="4" name="Picture 3"/>
          <p:cNvPicPr>
            <a:picLocks noChangeAspect="1"/>
          </p:cNvPicPr>
          <p:nvPr/>
        </p:nvPicPr>
        <p:blipFill>
          <a:blip r:embed="rId3"/>
          <a:stretch>
            <a:fillRect/>
          </a:stretch>
        </p:blipFill>
        <p:spPr>
          <a:xfrm>
            <a:off x="2068259" y="3183382"/>
            <a:ext cx="5324490" cy="3460541"/>
          </a:xfrm>
          <a:prstGeom prst="rect">
            <a:avLst/>
          </a:prstGeom>
        </p:spPr>
      </p:pic>
    </p:spTree>
    <p:extLst>
      <p:ext uri="{BB962C8B-B14F-4D97-AF65-F5344CB8AC3E}">
        <p14:creationId xmlns:p14="http://schemas.microsoft.com/office/powerpoint/2010/main" val="678536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smtClean="0"/>
              <a:t>BackboneFast</a:t>
            </a:r>
            <a:r>
              <a:rPr lang="cs-CZ" dirty="0" smtClean="0"/>
              <a:t> na obrázku</a:t>
            </a:r>
            <a:endParaRPr lang="cs-CZ" dirty="0"/>
          </a:p>
        </p:txBody>
      </p:sp>
      <p:sp>
        <p:nvSpPr>
          <p:cNvPr id="3" name="Zástupný symbol pro obsah 2"/>
          <p:cNvSpPr>
            <a:spLocks noGrp="1"/>
          </p:cNvSpPr>
          <p:nvPr>
            <p:ph idx="1"/>
          </p:nvPr>
        </p:nvSpPr>
        <p:spPr/>
        <p:txBody>
          <a:bodyPr>
            <a:normAutofit/>
          </a:bodyPr>
          <a:lstStyle/>
          <a:p>
            <a:pPr marL="0" indent="0">
              <a:buNone/>
            </a:pPr>
            <a:r>
              <a:rPr lang="cs-CZ" sz="2000" dirty="0"/>
              <a:t>Jak je vidět, DSW3 je </a:t>
            </a:r>
            <a:r>
              <a:rPr lang="cs-CZ" sz="2000" dirty="0" smtClean="0"/>
              <a:t>kořen </a:t>
            </a:r>
            <a:r>
              <a:rPr lang="cs-CZ" sz="2000" dirty="0"/>
              <a:t>a DSW2 je jediná blokující alternativní cesta DSW3 k DSW1. Při selhání kořenového portu DSW1 se DSW1 deklaruje </a:t>
            </a:r>
            <a:r>
              <a:rPr lang="cs-CZ" sz="2000" dirty="0" smtClean="0"/>
              <a:t>jako kořenový </a:t>
            </a:r>
            <a:r>
              <a:rPr lang="cs-CZ" sz="2000" dirty="0"/>
              <a:t>most a začne odesílat </a:t>
            </a:r>
            <a:r>
              <a:rPr lang="cs-CZ" sz="2000" dirty="0" err="1"/>
              <a:t>BPDUs</a:t>
            </a:r>
            <a:r>
              <a:rPr lang="cs-CZ" sz="2000" dirty="0"/>
              <a:t> všem přepínačům, ke kterým je připojen (v tomto případě pouze DSW2). </a:t>
            </a:r>
            <a:r>
              <a:rPr lang="cs-CZ" sz="2000" dirty="0" smtClean="0"/>
              <a:t>Pokud </a:t>
            </a:r>
            <a:r>
              <a:rPr lang="cs-CZ" sz="2000" dirty="0"/>
              <a:t>přepínač obdrží podřízený BPDU na zablokovaném portu, spustí proceduru ověření, že má stále aktivní cestu k aktuálně známému kořenovému můstku.</a:t>
            </a:r>
          </a:p>
        </p:txBody>
      </p:sp>
      <p:pic>
        <p:nvPicPr>
          <p:cNvPr id="4" name="Picture 3"/>
          <p:cNvPicPr>
            <a:picLocks noChangeAspect="1"/>
          </p:cNvPicPr>
          <p:nvPr/>
        </p:nvPicPr>
        <p:blipFill>
          <a:blip r:embed="rId2"/>
          <a:stretch>
            <a:fillRect/>
          </a:stretch>
        </p:blipFill>
        <p:spPr>
          <a:xfrm>
            <a:off x="3339275" y="3174238"/>
            <a:ext cx="5324490" cy="3460541"/>
          </a:xfrm>
          <a:prstGeom prst="rect">
            <a:avLst/>
          </a:prstGeom>
        </p:spPr>
      </p:pic>
    </p:spTree>
    <p:extLst>
      <p:ext uri="{BB962C8B-B14F-4D97-AF65-F5344CB8AC3E}">
        <p14:creationId xmlns:p14="http://schemas.microsoft.com/office/powerpoint/2010/main" val="22995202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a:t>
            </a:r>
            <a:r>
              <a:rPr lang="pt-PT" dirty="0"/>
              <a:t>BackboneFast</a:t>
            </a:r>
          </a:p>
        </p:txBody>
      </p:sp>
      <p:sp>
        <p:nvSpPr>
          <p:cNvPr id="3" name="Content Placeholder 2"/>
          <p:cNvSpPr>
            <a:spLocks noGrp="1"/>
          </p:cNvSpPr>
          <p:nvPr>
            <p:ph idx="1"/>
          </p:nvPr>
        </p:nvSpPr>
        <p:spPr/>
        <p:txBody>
          <a:bodyPr>
            <a:normAutofit fontScale="92500" lnSpcReduction="20000"/>
          </a:bodyPr>
          <a:lstStyle/>
          <a:p>
            <a:pPr marL="0" indent="0">
              <a:buNone/>
            </a:pPr>
            <a:r>
              <a:rPr lang="cs-CZ" dirty="0" smtClean="0"/>
              <a:t>Normálně </a:t>
            </a:r>
            <a:r>
              <a:rPr lang="cs-CZ" dirty="0"/>
              <a:t>musí přepínač čekat na vypršení časového limitu </a:t>
            </a:r>
            <a:r>
              <a:rPr lang="cs-CZ" dirty="0" smtClean="0"/>
              <a:t>maximální doby, </a:t>
            </a:r>
            <a:r>
              <a:rPr lang="cs-CZ" dirty="0"/>
              <a:t>než reaguje na nižší BPDU.</a:t>
            </a:r>
            <a:br>
              <a:rPr lang="cs-CZ" dirty="0"/>
            </a:br>
            <a:r>
              <a:rPr lang="cs-CZ" dirty="0"/>
              <a:t>Služba </a:t>
            </a:r>
            <a:r>
              <a:rPr lang="cs-CZ" dirty="0" err="1"/>
              <a:t>BackboneFast</a:t>
            </a:r>
            <a:r>
              <a:rPr lang="cs-CZ" dirty="0"/>
              <a:t> však vyhledá alternativní </a:t>
            </a:r>
            <a:r>
              <a:rPr lang="cs-CZ" dirty="0" smtClean="0"/>
              <a:t>cestu:</a:t>
            </a:r>
          </a:p>
          <a:p>
            <a:r>
              <a:rPr lang="cs-CZ" dirty="0" smtClean="0"/>
              <a:t>Pokud </a:t>
            </a:r>
            <a:r>
              <a:rPr lang="cs-CZ" dirty="0"/>
              <a:t>podřízený BPDU přichází na zablokovaný port, přepínač předpokládá, že kořenový port a všechny ostatní blokované porty jsou alternativní </a:t>
            </a:r>
            <a:r>
              <a:rPr lang="cs-CZ" dirty="0" smtClean="0"/>
              <a:t>cestou.</a:t>
            </a:r>
          </a:p>
          <a:p>
            <a:r>
              <a:rPr lang="cs-CZ" dirty="0" smtClean="0"/>
              <a:t>Pokud </a:t>
            </a:r>
            <a:r>
              <a:rPr lang="cs-CZ" dirty="0"/>
              <a:t>podřízený BPDU přichází na port, který je kořenový, přepínač předpokládá, že všechny blokované jsou alternativní </a:t>
            </a:r>
            <a:r>
              <a:rPr lang="cs-CZ" dirty="0" smtClean="0"/>
              <a:t>cestou.</a:t>
            </a:r>
          </a:p>
          <a:p>
            <a:r>
              <a:rPr lang="cs-CZ" dirty="0" smtClean="0"/>
              <a:t>Pokud </a:t>
            </a:r>
            <a:r>
              <a:rPr lang="cs-CZ" dirty="0"/>
              <a:t>nejsou blokovány žádné porty, přepínač předpokládá, že </a:t>
            </a:r>
            <a:r>
              <a:rPr lang="cs-CZ" dirty="0" smtClean="0"/>
              <a:t>ztratil </a:t>
            </a:r>
            <a:r>
              <a:rPr lang="cs-CZ" dirty="0"/>
              <a:t>propojení s kořenovým můstkem a považuje se za kořenový můstek.</a:t>
            </a:r>
            <a:br>
              <a:rPr lang="cs-CZ" dirty="0"/>
            </a:br>
            <a:endParaRPr lang="cs-CZ" dirty="0" smtClean="0"/>
          </a:p>
          <a:p>
            <a:pPr marL="0" indent="0">
              <a:buNone/>
            </a:pPr>
            <a:r>
              <a:rPr lang="cs-CZ" dirty="0" smtClean="0"/>
              <a:t>Poté</a:t>
            </a:r>
            <a:r>
              <a:rPr lang="cs-CZ" dirty="0"/>
              <a:t>, co přepínač identifikuje potenciální alternativní porty, začne odesílat zprávy RLQ </a:t>
            </a:r>
            <a:r>
              <a:rPr lang="cs-CZ" dirty="0" smtClean="0"/>
              <a:t>(</a:t>
            </a:r>
            <a:r>
              <a:rPr lang="cs-CZ" dirty="0" err="1"/>
              <a:t>Root</a:t>
            </a:r>
            <a:r>
              <a:rPr lang="cs-CZ" dirty="0"/>
              <a:t> Link </a:t>
            </a:r>
            <a:r>
              <a:rPr lang="cs-CZ" dirty="0" err="1"/>
              <a:t>Query</a:t>
            </a:r>
            <a:r>
              <a:rPr lang="cs-CZ" dirty="0" smtClean="0"/>
              <a:t>). </a:t>
            </a:r>
            <a:r>
              <a:rPr lang="cs-CZ" dirty="0"/>
              <a:t>Odesíláním těchto dotazů zjišťuje, zda </a:t>
            </a:r>
            <a:r>
              <a:rPr lang="cs-CZ" dirty="0" err="1"/>
              <a:t>upstream</a:t>
            </a:r>
            <a:r>
              <a:rPr lang="cs-CZ" dirty="0"/>
              <a:t> přepínače mají cestu k kořenovému můstku</a:t>
            </a:r>
            <a:r>
              <a:rPr lang="cs-CZ" dirty="0" smtClean="0"/>
              <a:t>.</a:t>
            </a:r>
          </a:p>
          <a:p>
            <a:endParaRPr lang="pt-PT" dirty="0"/>
          </a:p>
        </p:txBody>
      </p:sp>
    </p:spTree>
    <p:extLst>
      <p:ext uri="{BB962C8B-B14F-4D97-AF65-F5344CB8AC3E}">
        <p14:creationId xmlns:p14="http://schemas.microsoft.com/office/powerpoint/2010/main" val="2493875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BackboneFast</a:t>
            </a:r>
            <a:r>
              <a:rPr lang="cs-CZ" dirty="0"/>
              <a:t> na obrázku</a:t>
            </a:r>
          </a:p>
        </p:txBody>
      </p:sp>
      <p:sp>
        <p:nvSpPr>
          <p:cNvPr id="3" name="Zástupný symbol pro obsah 2"/>
          <p:cNvSpPr>
            <a:spLocks noGrp="1"/>
          </p:cNvSpPr>
          <p:nvPr>
            <p:ph idx="1"/>
          </p:nvPr>
        </p:nvSpPr>
        <p:spPr/>
        <p:txBody>
          <a:bodyPr>
            <a:normAutofit/>
          </a:bodyPr>
          <a:lstStyle/>
          <a:p>
            <a:pPr marL="0" indent="0">
              <a:buNone/>
            </a:pPr>
            <a:r>
              <a:rPr lang="cs-CZ" sz="2000" dirty="0"/>
              <a:t>Vraťme se k obrázku: Pokud výměna zpráv </a:t>
            </a:r>
            <a:r>
              <a:rPr lang="cs-CZ" sz="2000" b="1" dirty="0">
                <a:solidFill>
                  <a:srgbClr val="FF0000"/>
                </a:solidFill>
              </a:rPr>
              <a:t>RLQ</a:t>
            </a:r>
            <a:r>
              <a:rPr lang="cs-CZ" sz="2000" dirty="0"/>
              <a:t> </a:t>
            </a:r>
            <a:r>
              <a:rPr lang="cs-CZ" sz="2000" dirty="0" smtClean="0"/>
              <a:t>(</a:t>
            </a:r>
            <a:r>
              <a:rPr lang="cs-CZ" sz="2000" dirty="0" err="1"/>
              <a:t>Root</a:t>
            </a:r>
            <a:r>
              <a:rPr lang="cs-CZ" sz="2000" dirty="0"/>
              <a:t> Link </a:t>
            </a:r>
            <a:r>
              <a:rPr lang="cs-CZ" sz="2000" dirty="0" err="1" smtClean="0"/>
              <a:t>Query</a:t>
            </a:r>
            <a:r>
              <a:rPr lang="cs-CZ" sz="2000" dirty="0" smtClean="0"/>
              <a:t>) vede </a:t>
            </a:r>
            <a:r>
              <a:rPr lang="cs-CZ" sz="2000" dirty="0"/>
              <a:t>k ověření, že kořenový most (DSW3) je stále přístupný, </a:t>
            </a:r>
            <a:r>
              <a:rPr lang="cs-CZ" sz="2000" dirty="0" err="1"/>
              <a:t>switch</a:t>
            </a:r>
            <a:r>
              <a:rPr lang="cs-CZ" sz="2000" dirty="0"/>
              <a:t> (DSW2) začne odesílat existující informace o kořenovém můstku mostu, který </a:t>
            </a:r>
            <a:r>
              <a:rPr lang="cs-CZ" sz="2000" dirty="0" smtClean="0"/>
              <a:t>ztratil </a:t>
            </a:r>
            <a:r>
              <a:rPr lang="cs-CZ" sz="2000" dirty="0"/>
              <a:t>připojení přes kořenový port (DSW1). Pokud toto ověření selže, DSW2 může spustit volební proces kořenového mostu. V každém z těchto případů, pokud je validace úspěšná nebo ne, je zkrácena maximální </a:t>
            </a:r>
            <a:r>
              <a:rPr lang="cs-CZ" sz="2000" dirty="0" smtClean="0"/>
              <a:t>doba reakce na výpadek.</a:t>
            </a:r>
            <a:endParaRPr lang="pt-PT" sz="2000" kern="1200" dirty="0">
              <a:latin typeface="Arial" charset="0"/>
            </a:endParaRPr>
          </a:p>
          <a:p>
            <a:pPr marL="0" indent="0">
              <a:buNone/>
            </a:pPr>
            <a:endParaRPr lang="cs-CZ" sz="2000" dirty="0"/>
          </a:p>
        </p:txBody>
      </p:sp>
      <p:pic>
        <p:nvPicPr>
          <p:cNvPr id="4" name="Picture 3"/>
          <p:cNvPicPr>
            <a:picLocks noChangeAspect="1"/>
          </p:cNvPicPr>
          <p:nvPr/>
        </p:nvPicPr>
        <p:blipFill>
          <a:blip r:embed="rId3"/>
          <a:stretch>
            <a:fillRect/>
          </a:stretch>
        </p:blipFill>
        <p:spPr>
          <a:xfrm>
            <a:off x="3515122" y="3268023"/>
            <a:ext cx="5324490" cy="3460541"/>
          </a:xfrm>
          <a:prstGeom prst="rect">
            <a:avLst/>
          </a:prstGeom>
        </p:spPr>
      </p:pic>
    </p:spTree>
    <p:extLst>
      <p:ext uri="{BB962C8B-B14F-4D97-AF65-F5344CB8AC3E}">
        <p14:creationId xmlns:p14="http://schemas.microsoft.com/office/powerpoint/2010/main" val="3574408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a:t>
            </a:r>
            <a:r>
              <a:rPr lang="pt-PT" dirty="0"/>
              <a:t>BackboneFast</a:t>
            </a:r>
          </a:p>
        </p:txBody>
      </p:sp>
      <p:sp>
        <p:nvSpPr>
          <p:cNvPr id="3" name="Content Placeholder 2"/>
          <p:cNvSpPr>
            <a:spLocks noGrp="1"/>
          </p:cNvSpPr>
          <p:nvPr>
            <p:ph idx="1"/>
          </p:nvPr>
        </p:nvSpPr>
        <p:spPr/>
        <p:txBody>
          <a:bodyPr>
            <a:noAutofit/>
          </a:bodyPr>
          <a:lstStyle/>
          <a:p>
            <a:pPr marL="236538" lvl="1">
              <a:buFont typeface="Wingdings" pitchFamily="2" charset="2"/>
              <a:buChar char="§"/>
            </a:pPr>
            <a:r>
              <a:rPr lang="af-ZA" sz="2400" dirty="0" smtClean="0"/>
              <a:t>Chcete-li konfigurovat BackboneFast, použijte následující příkaz:</a:t>
            </a:r>
          </a:p>
          <a:p>
            <a:pPr marL="0" lvl="1" indent="0">
              <a:buNone/>
            </a:pPr>
            <a:r>
              <a:rPr lang="af-ZA" sz="2400" dirty="0" smtClean="0"/>
              <a:t>    </a:t>
            </a:r>
            <a:r>
              <a:rPr lang="af-ZA" sz="2400" dirty="0" smtClean="0">
                <a:latin typeface="Courier New" panose="02070309020205020404" pitchFamily="49" charset="0"/>
                <a:cs typeface="Courier New" panose="02070309020205020404" pitchFamily="49" charset="0"/>
              </a:rPr>
              <a:t>DSW1 (config) # spanning-tree backbonefast</a:t>
            </a:r>
          </a:p>
          <a:p>
            <a:pPr marL="236538" lvl="1">
              <a:buFont typeface="Wingdings" pitchFamily="2" charset="2"/>
              <a:buChar char="§"/>
            </a:pPr>
            <a:r>
              <a:rPr lang="af-ZA" sz="2400" dirty="0" smtClean="0"/>
              <a:t>Ve výchozím nastavení je funkce BackboneFast zakázána.</a:t>
            </a:r>
          </a:p>
          <a:p>
            <a:pPr marL="236538" lvl="1">
              <a:buFont typeface="Wingdings" pitchFamily="2" charset="2"/>
              <a:buChar char="§"/>
            </a:pPr>
            <a:r>
              <a:rPr lang="af-ZA" sz="2400" dirty="0" smtClean="0"/>
              <a:t>Chcete-li ověřit aktuální stav BackboneFast, zadejte následující příkaz:</a:t>
            </a:r>
            <a:br>
              <a:rPr lang="af-ZA" sz="2400" dirty="0" smtClean="0"/>
            </a:br>
            <a:r>
              <a:rPr lang="af-ZA" sz="2400" dirty="0" smtClean="0">
                <a:latin typeface="Courier New" panose="02070309020205020404" pitchFamily="49" charset="0"/>
                <a:cs typeface="Courier New" panose="02070309020205020404" pitchFamily="49" charset="0"/>
              </a:rPr>
              <a:t>DSW1 # show spanning-tree backbonefast</a:t>
            </a:r>
            <a:br>
              <a:rPr lang="af-ZA" sz="2400" dirty="0" smtClean="0">
                <a:latin typeface="Courier New" panose="02070309020205020404" pitchFamily="49" charset="0"/>
                <a:cs typeface="Courier New" panose="02070309020205020404" pitchFamily="49" charset="0"/>
              </a:rPr>
            </a:br>
            <a:r>
              <a:rPr lang="af-ZA" sz="2400" dirty="0" smtClean="0">
                <a:latin typeface="Courier New" panose="02070309020205020404" pitchFamily="49" charset="0"/>
                <a:cs typeface="Courier New" panose="02070309020205020404" pitchFamily="49" charset="0"/>
              </a:rPr>
              <a:t>BackboneFast is enabled</a:t>
            </a:r>
          </a:p>
          <a:p>
            <a:r>
              <a:rPr lang="af-ZA" dirty="0" smtClean="0"/>
              <a:t>Funkce BackboneFast byla implementována do RSTP. Implementace v RSTP se ale od BackboneFastu liší. </a:t>
            </a:r>
            <a:r>
              <a:rPr lang="af-ZA" dirty="0" smtClean="0">
                <a:solidFill>
                  <a:srgbClr val="FF0000"/>
                </a:solidFill>
              </a:rPr>
              <a:t>Zatímco BackboneFast u STP spoléhá na zprávy RLQ k ověření aktuálního kořenového můstku, RSTP spoléhá na informace uložené v mezipaměti.</a:t>
            </a:r>
            <a:endParaRPr lang="af-ZA"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147410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Problémy redundantní topologie</a:t>
            </a:r>
            <a:endParaRPr lang="pt-PT" dirty="0"/>
          </a:p>
        </p:txBody>
      </p:sp>
      <p:sp>
        <p:nvSpPr>
          <p:cNvPr id="3" name="Content Placeholder 2"/>
          <p:cNvSpPr>
            <a:spLocks noGrp="1"/>
          </p:cNvSpPr>
          <p:nvPr>
            <p:ph idx="1"/>
          </p:nvPr>
        </p:nvSpPr>
        <p:spPr/>
        <p:txBody>
          <a:bodyPr>
            <a:normAutofit lnSpcReduction="10000"/>
          </a:bodyPr>
          <a:lstStyle/>
          <a:p>
            <a:r>
              <a:rPr lang="cs-CZ" b="1" dirty="0" smtClean="0"/>
              <a:t>Záplava </a:t>
            </a:r>
            <a:r>
              <a:rPr lang="cs-CZ" b="1" dirty="0" err="1" smtClean="0"/>
              <a:t>broadcastů</a:t>
            </a:r>
            <a:r>
              <a:rPr lang="cs-CZ" b="1" dirty="0" smtClean="0"/>
              <a:t> (</a:t>
            </a:r>
            <a:r>
              <a:rPr lang="cs-CZ" b="1" dirty="0"/>
              <a:t>b</a:t>
            </a:r>
            <a:r>
              <a:rPr lang="af-ZA" b="1" dirty="0" smtClean="0"/>
              <a:t>roadcast storms</a:t>
            </a:r>
            <a:r>
              <a:rPr lang="cs-CZ" b="1" dirty="0" smtClean="0"/>
              <a:t>)</a:t>
            </a:r>
            <a:endParaRPr lang="af-ZA" b="1" dirty="0" smtClean="0"/>
          </a:p>
          <a:p>
            <a:pPr marL="225425" lvl="1" indent="0">
              <a:buNone/>
            </a:pPr>
            <a:r>
              <a:rPr lang="af-ZA" dirty="0" smtClean="0"/>
              <a:t>Každý přepínač na redundantní síti zaplavuje nekonečným vysíláním rámců. Tyto rámce pak cestují po smyčce ve všech směrech.</a:t>
            </a:r>
          </a:p>
          <a:p>
            <a:pPr>
              <a:spcBef>
                <a:spcPts val="1200"/>
              </a:spcBef>
            </a:pPr>
            <a:r>
              <a:rPr lang="cs-CZ" b="1" dirty="0" smtClean="0"/>
              <a:t>Přenos více rámců (m</a:t>
            </a:r>
            <a:r>
              <a:rPr lang="af-ZA" b="1" dirty="0" smtClean="0"/>
              <a:t>ultiple frame transmission</a:t>
            </a:r>
            <a:r>
              <a:rPr lang="cs-CZ" b="1" dirty="0" smtClean="0"/>
              <a:t>)</a:t>
            </a:r>
            <a:endParaRPr lang="af-ZA" b="1" dirty="0" smtClean="0"/>
          </a:p>
          <a:p>
            <a:pPr marL="225425" lvl="1" indent="0">
              <a:spcBef>
                <a:spcPts val="1200"/>
              </a:spcBef>
              <a:buNone/>
            </a:pPr>
            <a:r>
              <a:rPr lang="af-ZA" dirty="0" smtClean="0"/>
              <a:t>K cílovým stanicím může být doručeno více kopií stejných unicast rámců, což může způsobit problémy s přijímacím protokolem. Vícenásobné kopie stejného </a:t>
            </a:r>
            <a:r>
              <a:rPr lang="cs-CZ" dirty="0" smtClean="0"/>
              <a:t>rámce</a:t>
            </a:r>
            <a:r>
              <a:rPr lang="af-ZA" dirty="0" smtClean="0"/>
              <a:t> mohou způsobit neodstranitelné chyby.</a:t>
            </a:r>
          </a:p>
          <a:p>
            <a:pPr>
              <a:spcBef>
                <a:spcPts val="1200"/>
              </a:spcBef>
            </a:pPr>
            <a:r>
              <a:rPr lang="cs-CZ" b="1" dirty="0" smtClean="0"/>
              <a:t>Nestabilita databáze MAC (</a:t>
            </a:r>
            <a:r>
              <a:rPr lang="af-ZA" b="1" dirty="0" smtClean="0"/>
              <a:t>MAC database instability</a:t>
            </a:r>
            <a:r>
              <a:rPr lang="cs-CZ" b="1" dirty="0" smtClean="0"/>
              <a:t>)</a:t>
            </a:r>
            <a:endParaRPr lang="af-ZA" b="1" dirty="0" smtClean="0"/>
          </a:p>
          <a:p>
            <a:pPr marL="225425" lvl="1" indent="0">
              <a:spcBef>
                <a:spcPts val="1200"/>
              </a:spcBef>
              <a:buNone/>
            </a:pPr>
            <a:r>
              <a:rPr lang="af-ZA" dirty="0" smtClean="0"/>
              <a:t>Pokud dojde k smyčce, stejná zdrojová MAC adresa může být viděna na více rozhraních způsobujících nestabilitu. Pře</a:t>
            </a:r>
            <a:r>
              <a:rPr lang="cs-CZ" dirty="0" err="1" smtClean="0"/>
              <a:t>pín</a:t>
            </a:r>
            <a:r>
              <a:rPr lang="af-ZA" dirty="0" smtClean="0"/>
              <a:t>ání dat může být narušeno, pokud přepínač spotřebuje prostředky, které se vyrovnávají s nestabilitou v tabulce MAC adres.</a:t>
            </a:r>
            <a:endParaRPr lang="af-ZA" dirty="0"/>
          </a:p>
        </p:txBody>
      </p:sp>
    </p:spTree>
    <p:extLst>
      <p:ext uri="{BB962C8B-B14F-4D97-AF65-F5344CB8AC3E}">
        <p14:creationId xmlns:p14="http://schemas.microsoft.com/office/powerpoint/2010/main" val="1974136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Použití</a:t>
            </a:r>
            <a:r>
              <a:rPr lang="pt-PT" dirty="0"/>
              <a:t> PortFast</a:t>
            </a:r>
            <a:endParaRPr lang="cs-CZ" dirty="0"/>
          </a:p>
        </p:txBody>
      </p:sp>
      <p:sp>
        <p:nvSpPr>
          <p:cNvPr id="3" name="Zástupný symbol pro obsah 2"/>
          <p:cNvSpPr>
            <a:spLocks noGrp="1"/>
          </p:cNvSpPr>
          <p:nvPr>
            <p:ph idx="1"/>
          </p:nvPr>
        </p:nvSpPr>
        <p:spPr/>
        <p:txBody>
          <a:bodyPr>
            <a:normAutofit fontScale="92500" lnSpcReduction="10000"/>
          </a:bodyPr>
          <a:lstStyle/>
          <a:p>
            <a:r>
              <a:rPr lang="af-ZA" dirty="0"/>
              <a:t>Pokud je povoleno rozhraní </a:t>
            </a:r>
            <a:r>
              <a:rPr lang="af-ZA" dirty="0">
                <a:solidFill>
                  <a:srgbClr val="FF0000"/>
                </a:solidFill>
              </a:rPr>
              <a:t>PortFast</a:t>
            </a:r>
            <a:r>
              <a:rPr lang="af-ZA" dirty="0"/>
              <a:t>, port se okamžitě přepne z blokování na forwarding.</a:t>
            </a:r>
          </a:p>
          <a:p>
            <a:r>
              <a:rPr lang="af-ZA" dirty="0"/>
              <a:t>PortFast by měl být povolen </a:t>
            </a:r>
            <a:r>
              <a:rPr lang="af-ZA" b="1" dirty="0">
                <a:solidFill>
                  <a:srgbClr val="FF0000"/>
                </a:solidFill>
              </a:rPr>
              <a:t>v přepínačích přístupové </a:t>
            </a:r>
            <a:r>
              <a:rPr lang="af-ZA" b="1" dirty="0" smtClean="0">
                <a:solidFill>
                  <a:srgbClr val="FF0000"/>
                </a:solidFill>
              </a:rPr>
              <a:t>vrstvy</a:t>
            </a:r>
            <a:r>
              <a:rPr lang="cs-CZ" b="1" dirty="0" smtClean="0">
                <a:solidFill>
                  <a:srgbClr val="FF0000"/>
                </a:solidFill>
              </a:rPr>
              <a:t> </a:t>
            </a:r>
            <a:r>
              <a:rPr lang="af-ZA" dirty="0" smtClean="0"/>
              <a:t>(Access</a:t>
            </a:r>
            <a:r>
              <a:rPr lang="af-ZA" dirty="0"/>
              <a:t>) </a:t>
            </a:r>
            <a:r>
              <a:rPr lang="cs-CZ" dirty="0" smtClean="0"/>
              <a:t>na Access porty</a:t>
            </a:r>
            <a:r>
              <a:rPr lang="af-ZA" dirty="0" smtClean="0"/>
              <a:t>.</a:t>
            </a:r>
            <a:endParaRPr lang="af-ZA" dirty="0"/>
          </a:p>
          <a:p>
            <a:r>
              <a:rPr lang="af-ZA" dirty="0"/>
              <a:t>Další výhodou použití PortFastu je to, že BPDU TCN </a:t>
            </a:r>
            <a:r>
              <a:rPr lang="cs-CZ" dirty="0" smtClean="0"/>
              <a:t>(</a:t>
            </a:r>
            <a:r>
              <a:rPr lang="cs-CZ" dirty="0" err="1" smtClean="0"/>
              <a:t>Topology</a:t>
            </a:r>
            <a:r>
              <a:rPr lang="cs-CZ" dirty="0" smtClean="0"/>
              <a:t> </a:t>
            </a:r>
            <a:r>
              <a:rPr lang="cs-CZ" dirty="0" err="1" smtClean="0"/>
              <a:t>Change</a:t>
            </a:r>
            <a:r>
              <a:rPr lang="cs-CZ" dirty="0" smtClean="0"/>
              <a:t> </a:t>
            </a:r>
            <a:r>
              <a:rPr lang="cs-CZ" dirty="0" err="1" smtClean="0"/>
              <a:t>Notification</a:t>
            </a:r>
            <a:r>
              <a:rPr lang="cs-CZ" dirty="0" smtClean="0"/>
              <a:t>) </a:t>
            </a:r>
            <a:r>
              <a:rPr lang="af-ZA" dirty="0" smtClean="0"/>
              <a:t>nejsou </a:t>
            </a:r>
            <a:r>
              <a:rPr lang="af-ZA" dirty="0"/>
              <a:t>odeslány, když přepínač portu v režimu PortFast </a:t>
            </a:r>
            <a:r>
              <a:rPr lang="cs-CZ" dirty="0"/>
              <a:t>se vypíná či nastavuje</a:t>
            </a:r>
            <a:r>
              <a:rPr lang="af-ZA" dirty="0"/>
              <a:t>.</a:t>
            </a:r>
          </a:p>
          <a:p>
            <a:r>
              <a:rPr lang="af-ZA" dirty="0"/>
              <a:t>Ve výchozím nastavení je PortFast zakázán na všech portech přepínačů.</a:t>
            </a:r>
          </a:p>
          <a:p>
            <a:r>
              <a:rPr lang="af-ZA" dirty="0"/>
              <a:t>PortFast lze konfigurovat dvěma způsoby: </a:t>
            </a:r>
            <a:r>
              <a:rPr lang="af-ZA" dirty="0">
                <a:solidFill>
                  <a:srgbClr val="FF0000"/>
                </a:solidFill>
              </a:rPr>
              <a:t>na port a globálně</a:t>
            </a:r>
            <a:r>
              <a:rPr lang="af-ZA" dirty="0"/>
              <a:t>.</a:t>
            </a:r>
          </a:p>
          <a:p>
            <a:pPr lvl="1"/>
            <a:r>
              <a:rPr lang="af-ZA" sz="1800" dirty="0"/>
              <a:t>Pokud konfigurujete PortFast globálně, všechny porty, které jsou nakonfigurovány jako přístupové porty, se </a:t>
            </a:r>
            <a:r>
              <a:rPr lang="af-ZA" sz="1800" dirty="0" smtClean="0"/>
              <a:t>automaticky</a:t>
            </a:r>
            <a:r>
              <a:rPr lang="cs-CZ" sz="1800" dirty="0" smtClean="0"/>
              <a:t> nastaví na</a:t>
            </a:r>
            <a:r>
              <a:rPr lang="af-ZA" sz="1800" dirty="0" smtClean="0"/>
              <a:t> PortFast</a:t>
            </a:r>
            <a:r>
              <a:rPr lang="cs-CZ" sz="1800" dirty="0" smtClean="0"/>
              <a:t> povoleno</a:t>
            </a:r>
            <a:r>
              <a:rPr lang="af-ZA" sz="1800" dirty="0" smtClean="0"/>
              <a:t> </a:t>
            </a:r>
            <a:r>
              <a:rPr lang="af-ZA" sz="1800" dirty="0"/>
              <a:t>a </a:t>
            </a:r>
            <a:r>
              <a:rPr lang="af-ZA" sz="1800" dirty="0" smtClean="0"/>
              <a:t>port</a:t>
            </a:r>
            <a:r>
              <a:rPr lang="cs-CZ" sz="1800" dirty="0" smtClean="0"/>
              <a:t>y</a:t>
            </a:r>
            <a:r>
              <a:rPr lang="af-ZA" sz="1800" dirty="0" smtClean="0"/>
              <a:t> </a:t>
            </a:r>
            <a:r>
              <a:rPr lang="af-ZA" sz="1800" dirty="0"/>
              <a:t>okamžitě přecház</a:t>
            </a:r>
            <a:r>
              <a:rPr lang="cs-CZ" sz="1800" dirty="0"/>
              <a:t>ej</a:t>
            </a:r>
            <a:r>
              <a:rPr lang="af-ZA" sz="1800" dirty="0"/>
              <a:t>í na forwarding.</a:t>
            </a:r>
          </a:p>
          <a:p>
            <a:pPr lvl="2"/>
            <a:r>
              <a:rPr lang="af-ZA" sz="1600" dirty="0"/>
              <a:t>Pokud port obdrží BPDU, tento port přejde do režimu blokování.</a:t>
            </a:r>
          </a:p>
          <a:p>
            <a:pPr lvl="1"/>
            <a:r>
              <a:rPr lang="af-ZA" sz="1800" dirty="0"/>
              <a:t>Pokud konfigurujete PortFast na jeden port</a:t>
            </a:r>
          </a:p>
          <a:p>
            <a:pPr lvl="2"/>
            <a:r>
              <a:rPr lang="af-ZA" sz="1600" dirty="0"/>
              <a:t>Port bude nastaven jako PortFast, i když bude přijímat BPDU</a:t>
            </a:r>
          </a:p>
          <a:p>
            <a:endParaRPr lang="cs-CZ" dirty="0"/>
          </a:p>
        </p:txBody>
      </p:sp>
    </p:spTree>
    <p:extLst>
      <p:ext uri="{BB962C8B-B14F-4D97-AF65-F5344CB8AC3E}">
        <p14:creationId xmlns:p14="http://schemas.microsoft.com/office/powerpoint/2010/main" val="974902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83340"/>
            <a:ext cx="3166437" cy="3850741"/>
          </a:xfrm>
          <a:prstGeom prst="rect">
            <a:avLst/>
          </a:prstGeom>
        </p:spPr>
      </p:pic>
      <p:pic>
        <p:nvPicPr>
          <p:cNvPr id="5" name="Picture 4"/>
          <p:cNvPicPr>
            <a:picLocks noChangeAspect="1"/>
          </p:cNvPicPr>
          <p:nvPr/>
        </p:nvPicPr>
        <p:blipFill>
          <a:blip r:embed="rId3"/>
          <a:stretch>
            <a:fillRect/>
          </a:stretch>
        </p:blipFill>
        <p:spPr>
          <a:xfrm>
            <a:off x="1358876" y="4888522"/>
            <a:ext cx="7878133" cy="1781907"/>
          </a:xfrm>
          <a:prstGeom prst="rect">
            <a:avLst/>
          </a:prstGeom>
        </p:spPr>
      </p:pic>
      <p:sp>
        <p:nvSpPr>
          <p:cNvPr id="6" name="Nadpis 5"/>
          <p:cNvSpPr>
            <a:spLocks noGrp="1"/>
          </p:cNvSpPr>
          <p:nvPr>
            <p:ph type="title"/>
          </p:nvPr>
        </p:nvSpPr>
        <p:spPr/>
        <p:txBody>
          <a:bodyPr/>
          <a:lstStyle/>
          <a:p>
            <a:r>
              <a:rPr lang="cs-CZ" dirty="0"/>
              <a:t>Použití</a:t>
            </a:r>
            <a:r>
              <a:rPr lang="pt-PT" dirty="0"/>
              <a:t> PortFast</a:t>
            </a:r>
            <a:endParaRPr lang="cs-CZ" dirty="0"/>
          </a:p>
        </p:txBody>
      </p:sp>
    </p:spTree>
    <p:extLst>
      <p:ext uri="{BB962C8B-B14F-4D97-AF65-F5344CB8AC3E}">
        <p14:creationId xmlns:p14="http://schemas.microsoft.com/office/powerpoint/2010/main" val="2186857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t>
            </a:r>
            <a:r>
              <a:rPr lang="en-US" dirty="0" err="1" smtClean="0"/>
              <a:t>PortFast</a:t>
            </a:r>
            <a:r>
              <a:rPr lang="en-US" dirty="0" smtClean="0"/>
              <a:t> </a:t>
            </a:r>
            <a:r>
              <a:rPr lang="cs-CZ" dirty="0" smtClean="0"/>
              <a:t>na t</a:t>
            </a:r>
            <a:r>
              <a:rPr lang="en-US" dirty="0" err="1" smtClean="0"/>
              <a:t>runk</a:t>
            </a:r>
            <a:r>
              <a:rPr lang="cs-CZ" dirty="0" smtClean="0"/>
              <a:t>u</a:t>
            </a:r>
            <a:endParaRPr lang="pt-PT" dirty="0"/>
          </a:p>
        </p:txBody>
      </p:sp>
      <p:sp>
        <p:nvSpPr>
          <p:cNvPr id="3" name="Content Placeholder 2"/>
          <p:cNvSpPr>
            <a:spLocks noGrp="1"/>
          </p:cNvSpPr>
          <p:nvPr>
            <p:ph idx="1"/>
          </p:nvPr>
        </p:nvSpPr>
        <p:spPr/>
        <p:txBody>
          <a:bodyPr/>
          <a:lstStyle/>
          <a:p>
            <a:r>
              <a:rPr lang="cs-CZ" dirty="0"/>
              <a:t>Nikdy nepoužívejte funkci </a:t>
            </a:r>
            <a:r>
              <a:rPr lang="cs-CZ" dirty="0" err="1"/>
              <a:t>PortFast</a:t>
            </a:r>
            <a:r>
              <a:rPr lang="cs-CZ" dirty="0"/>
              <a:t> na </a:t>
            </a:r>
            <a:r>
              <a:rPr lang="cs-CZ" dirty="0" smtClean="0"/>
              <a:t>portech přepínačů, </a:t>
            </a:r>
            <a:r>
              <a:rPr lang="cs-CZ" dirty="0"/>
              <a:t>které se připojují k jiným přepínačům, rozbočovačům nebo </a:t>
            </a:r>
            <a:r>
              <a:rPr lang="cs-CZ" dirty="0" smtClean="0"/>
              <a:t>směrovačům.</a:t>
            </a:r>
          </a:p>
          <a:p>
            <a:r>
              <a:rPr lang="cs-CZ" dirty="0" err="1" smtClean="0"/>
              <a:t>PortFast</a:t>
            </a:r>
            <a:r>
              <a:rPr lang="cs-CZ" dirty="0" smtClean="0"/>
              <a:t> </a:t>
            </a:r>
            <a:r>
              <a:rPr lang="cs-CZ" dirty="0"/>
              <a:t>můžete také povolit </a:t>
            </a:r>
            <a:r>
              <a:rPr lang="cs-CZ" dirty="0">
                <a:solidFill>
                  <a:srgbClr val="FF0000"/>
                </a:solidFill>
              </a:rPr>
              <a:t>na </a:t>
            </a:r>
            <a:r>
              <a:rPr lang="cs-CZ" dirty="0" smtClean="0">
                <a:solidFill>
                  <a:srgbClr val="FF0000"/>
                </a:solidFill>
              </a:rPr>
              <a:t>portech </a:t>
            </a:r>
            <a:r>
              <a:rPr lang="cs-CZ" dirty="0" err="1" smtClean="0">
                <a:solidFill>
                  <a:srgbClr val="FF0000"/>
                </a:solidFill>
              </a:rPr>
              <a:t>trunků</a:t>
            </a:r>
            <a:r>
              <a:rPr lang="cs-CZ" dirty="0" smtClean="0"/>
              <a:t>, což </a:t>
            </a:r>
            <a:r>
              <a:rPr lang="cs-CZ" dirty="0"/>
              <a:t>je užitečné, pokud máte </a:t>
            </a:r>
            <a:r>
              <a:rPr lang="cs-CZ" dirty="0" err="1" smtClean="0"/>
              <a:t>trunk</a:t>
            </a:r>
            <a:r>
              <a:rPr lang="cs-CZ" dirty="0" smtClean="0"/>
              <a:t> připojený k serveru, </a:t>
            </a:r>
            <a:r>
              <a:rPr lang="cs-CZ" dirty="0"/>
              <a:t>který potřebuje více VLAN.</a:t>
            </a:r>
            <a:br>
              <a:rPr lang="cs-CZ" dirty="0"/>
            </a:br>
            <a:r>
              <a:rPr lang="cs-CZ" dirty="0"/>
              <a:t>Chcete-li povolit port </a:t>
            </a:r>
            <a:r>
              <a:rPr lang="cs-CZ" dirty="0" err="1"/>
              <a:t>PortFast</a:t>
            </a:r>
            <a:r>
              <a:rPr lang="cs-CZ" dirty="0"/>
              <a:t> na rozhraní, které se </a:t>
            </a:r>
            <a:r>
              <a:rPr lang="cs-CZ" dirty="0" smtClean="0"/>
              <a:t>připojuje </a:t>
            </a:r>
            <a:r>
              <a:rPr lang="cs-CZ" dirty="0"/>
              <a:t>k tomuto serveru, použijte následující příkazy konfigurace rozhraní:</a:t>
            </a:r>
            <a:endParaRPr lang="cs-CZ" dirty="0">
              <a:effectLst/>
            </a:endParaRPr>
          </a:p>
        </p:txBody>
      </p:sp>
      <p:pic>
        <p:nvPicPr>
          <p:cNvPr id="4" name="Picture 3"/>
          <p:cNvPicPr>
            <a:picLocks noChangeAspect="1"/>
          </p:cNvPicPr>
          <p:nvPr/>
        </p:nvPicPr>
        <p:blipFill>
          <a:blip r:embed="rId3"/>
          <a:stretch>
            <a:fillRect/>
          </a:stretch>
        </p:blipFill>
        <p:spPr>
          <a:xfrm>
            <a:off x="479425" y="4653751"/>
            <a:ext cx="8320330" cy="1367838"/>
          </a:xfrm>
          <a:prstGeom prst="rect">
            <a:avLst/>
          </a:prstGeom>
        </p:spPr>
      </p:pic>
    </p:spTree>
    <p:extLst>
      <p:ext uri="{BB962C8B-B14F-4D97-AF65-F5344CB8AC3E}">
        <p14:creationId xmlns:p14="http://schemas.microsoft.com/office/powerpoint/2010/main" val="1581474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Problémy konfigurace </a:t>
            </a:r>
            <a:r>
              <a:rPr lang="en-US" dirty="0" err="1"/>
              <a:t>PortFast</a:t>
            </a:r>
            <a:r>
              <a:rPr lang="en-US" dirty="0"/>
              <a:t> </a:t>
            </a:r>
            <a:r>
              <a:rPr lang="cs-CZ" dirty="0"/>
              <a:t>na t</a:t>
            </a:r>
            <a:r>
              <a:rPr lang="en-US" dirty="0" err="1"/>
              <a:t>runk</a:t>
            </a:r>
            <a:r>
              <a:rPr lang="cs-CZ" dirty="0"/>
              <a:t>u</a:t>
            </a:r>
          </a:p>
        </p:txBody>
      </p:sp>
      <p:sp>
        <p:nvSpPr>
          <p:cNvPr id="3" name="Zástupný symbol pro obsah 2"/>
          <p:cNvSpPr>
            <a:spLocks noGrp="1"/>
          </p:cNvSpPr>
          <p:nvPr>
            <p:ph idx="1"/>
          </p:nvPr>
        </p:nvSpPr>
        <p:spPr/>
        <p:txBody>
          <a:bodyPr/>
          <a:lstStyle/>
          <a:p>
            <a:r>
              <a:rPr lang="cs-CZ" dirty="0"/>
              <a:t>Tato spojení mohou způsobit fyzické smyčky a v těchto situacích musí procházet strom přes úplnou inicializační proceduru. Smyčka může u </a:t>
            </a:r>
            <a:r>
              <a:rPr lang="cs-CZ" dirty="0" err="1"/>
              <a:t>Spanning</a:t>
            </a:r>
            <a:r>
              <a:rPr lang="cs-CZ" dirty="0"/>
              <a:t> </a:t>
            </a:r>
            <a:r>
              <a:rPr lang="cs-CZ" dirty="0" err="1"/>
              <a:t>tree</a:t>
            </a:r>
            <a:r>
              <a:rPr lang="cs-CZ" dirty="0"/>
              <a:t> způsobit, že vám síť spadne. </a:t>
            </a:r>
          </a:p>
          <a:p>
            <a:endParaRPr lang="cs-CZ" dirty="0"/>
          </a:p>
          <a:p>
            <a:r>
              <a:rPr lang="cs-CZ" dirty="0"/>
              <a:t>Pokud zapnete </a:t>
            </a:r>
            <a:r>
              <a:rPr lang="cs-CZ" dirty="0" err="1"/>
              <a:t>PortFast</a:t>
            </a:r>
            <a:r>
              <a:rPr lang="cs-CZ" dirty="0"/>
              <a:t> pro port, který je součástí fyzické smyčky, může </a:t>
            </a:r>
            <a:r>
              <a:rPr lang="cs-CZ" dirty="0" smtClean="0"/>
              <a:t>vzniknout </a:t>
            </a:r>
            <a:r>
              <a:rPr lang="cs-CZ" dirty="0"/>
              <a:t>časové okno, kdy jsou pakety nepřetržitě předávány (a mohou se dokonce množit) takovým způsobem, že síť ani nelze obnovit.</a:t>
            </a:r>
          </a:p>
          <a:p>
            <a:pPr marL="0" indent="0">
              <a:buNone/>
            </a:pPr>
            <a:endParaRPr lang="cs-CZ" dirty="0"/>
          </a:p>
        </p:txBody>
      </p:sp>
    </p:spTree>
    <p:extLst>
      <p:ext uri="{BB962C8B-B14F-4D97-AF65-F5344CB8AC3E}">
        <p14:creationId xmlns:p14="http://schemas.microsoft.com/office/powerpoint/2010/main" val="1553404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Zabezpečení rozhraní</a:t>
            </a:r>
            <a:r>
              <a:rPr lang="en-US" dirty="0" smtClean="0"/>
              <a:t> </a:t>
            </a:r>
            <a:r>
              <a:rPr lang="en-US" dirty="0" err="1" smtClean="0"/>
              <a:t>PortFast</a:t>
            </a:r>
            <a:r>
              <a:rPr lang="cs-CZ" dirty="0" smtClean="0"/>
              <a:t>u pomocí </a:t>
            </a:r>
            <a:r>
              <a:rPr lang="en-US" dirty="0" smtClean="0"/>
              <a:t>BPDU </a:t>
            </a:r>
            <a:r>
              <a:rPr lang="en-US" dirty="0"/>
              <a:t>Guard</a:t>
            </a:r>
            <a:endParaRPr lang="pt-PT" dirty="0"/>
          </a:p>
        </p:txBody>
      </p:sp>
      <p:sp>
        <p:nvSpPr>
          <p:cNvPr id="3" name="Content Placeholder 2"/>
          <p:cNvSpPr>
            <a:spLocks noGrp="1"/>
          </p:cNvSpPr>
          <p:nvPr>
            <p:ph idx="1"/>
          </p:nvPr>
        </p:nvSpPr>
        <p:spPr>
          <a:xfrm>
            <a:off x="279399" y="1464693"/>
            <a:ext cx="8520354" cy="5131399"/>
          </a:xfrm>
        </p:spPr>
        <p:txBody>
          <a:bodyPr>
            <a:normAutofit fontScale="92500"/>
          </a:bodyPr>
          <a:lstStyle/>
          <a:p>
            <a:r>
              <a:rPr lang="af-ZA" b="1" dirty="0" smtClean="0">
                <a:solidFill>
                  <a:srgbClr val="FF0000"/>
                </a:solidFill>
              </a:rPr>
              <a:t>BPDU Guard chrání integritu portů s nastaveným PortFast</a:t>
            </a:r>
            <a:r>
              <a:rPr lang="af-ZA" dirty="0" smtClean="0"/>
              <a:t>.</a:t>
            </a:r>
          </a:p>
          <a:p>
            <a:r>
              <a:rPr lang="af-ZA" dirty="0" smtClean="0"/>
              <a:t>Pokud je na portu s nastaveným PortFast přijat paket BPDU, tento port je uveden do chybového stavu (</a:t>
            </a:r>
            <a:r>
              <a:rPr lang="af-ZA" i="1" dirty="0" smtClean="0"/>
              <a:t>err-disabled</a:t>
            </a:r>
            <a:r>
              <a:rPr lang="af-ZA" dirty="0" smtClean="0"/>
              <a:t>).</a:t>
            </a:r>
          </a:p>
          <a:p>
            <a:endParaRPr lang="af-ZA" dirty="0" smtClean="0"/>
          </a:p>
          <a:p>
            <a:endParaRPr lang="af-ZA" dirty="0" smtClean="0"/>
          </a:p>
          <a:p>
            <a:endParaRPr lang="af-ZA" dirty="0" smtClean="0"/>
          </a:p>
          <a:p>
            <a:endParaRPr lang="af-ZA" dirty="0" smtClean="0"/>
          </a:p>
          <a:p>
            <a:r>
              <a:rPr lang="af-ZA" dirty="0" smtClean="0"/>
              <a:t>To znamená, že port je vypnut a musí být ručně znovu aktivován nebo automaticky obnoven pomocí funkce </a:t>
            </a:r>
            <a:r>
              <a:rPr lang="af-ZA" i="1" dirty="0" smtClean="0"/>
              <a:t>error-disabled timeout.</a:t>
            </a:r>
          </a:p>
          <a:p>
            <a:endParaRPr lang="af-ZA" dirty="0" smtClean="0"/>
          </a:p>
          <a:p>
            <a:r>
              <a:rPr lang="af-ZA" dirty="0" smtClean="0"/>
              <a:t>Důrazně doporučujeme </a:t>
            </a:r>
            <a:r>
              <a:rPr lang="af-ZA" dirty="0" smtClean="0">
                <a:solidFill>
                  <a:srgbClr val="FF0000"/>
                </a:solidFill>
              </a:rPr>
              <a:t>na všech portů s podporou PortFast vždy nastavit BPDU Guard</a:t>
            </a:r>
            <a:r>
              <a:rPr lang="af-ZA" dirty="0" smtClean="0"/>
              <a:t>.</a:t>
            </a:r>
            <a:endParaRPr lang="af-ZA" dirty="0">
              <a:effectLst/>
            </a:endParaRPr>
          </a:p>
        </p:txBody>
      </p:sp>
      <p:pic>
        <p:nvPicPr>
          <p:cNvPr id="4" name="Picture 3"/>
          <p:cNvPicPr>
            <a:picLocks noChangeAspect="1"/>
          </p:cNvPicPr>
          <p:nvPr/>
        </p:nvPicPr>
        <p:blipFill>
          <a:blip r:embed="rId3"/>
          <a:stretch>
            <a:fillRect/>
          </a:stretch>
        </p:blipFill>
        <p:spPr>
          <a:xfrm>
            <a:off x="411660" y="2940146"/>
            <a:ext cx="8255833" cy="957500"/>
          </a:xfrm>
          <a:prstGeom prst="rect">
            <a:avLst/>
          </a:prstGeom>
          <a:ln>
            <a:solidFill>
              <a:schemeClr val="accent4">
                <a:lumMod val="50000"/>
                <a:lumOff val="50000"/>
              </a:schemeClr>
            </a:solidFill>
          </a:ln>
        </p:spPr>
      </p:pic>
    </p:spTree>
    <p:extLst>
      <p:ext uri="{BB962C8B-B14F-4D97-AF65-F5344CB8AC3E}">
        <p14:creationId xmlns:p14="http://schemas.microsoft.com/office/powerpoint/2010/main" val="1473840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Zabezpečení rozhraní</a:t>
            </a:r>
            <a:r>
              <a:rPr lang="en-US" dirty="0"/>
              <a:t> </a:t>
            </a:r>
            <a:r>
              <a:rPr lang="en-US" dirty="0" err="1"/>
              <a:t>PortFast</a:t>
            </a:r>
            <a:r>
              <a:rPr lang="cs-CZ" dirty="0"/>
              <a:t>u pomocí </a:t>
            </a:r>
            <a:r>
              <a:rPr lang="en-US" dirty="0"/>
              <a:t>BPDU Guard</a:t>
            </a:r>
            <a:endParaRPr lang="pt-PT" dirty="0"/>
          </a:p>
        </p:txBody>
      </p:sp>
      <p:sp>
        <p:nvSpPr>
          <p:cNvPr id="3" name="Content Placeholder 2"/>
          <p:cNvSpPr>
            <a:spLocks noGrp="1"/>
          </p:cNvSpPr>
          <p:nvPr>
            <p:ph idx="1"/>
          </p:nvPr>
        </p:nvSpPr>
        <p:spPr>
          <a:xfrm>
            <a:off x="279399" y="1726601"/>
            <a:ext cx="8520354" cy="5131399"/>
          </a:xfrm>
        </p:spPr>
        <p:txBody>
          <a:bodyPr>
            <a:normAutofit/>
          </a:bodyPr>
          <a:lstStyle/>
          <a:p>
            <a:r>
              <a:rPr lang="cs-CZ" dirty="0"/>
              <a:t>Ve výchozím nastavení je </a:t>
            </a:r>
            <a:r>
              <a:rPr lang="cs-CZ" dirty="0" smtClean="0"/>
              <a:t>funkce BPDU </a:t>
            </a:r>
            <a:r>
              <a:rPr lang="cs-CZ" dirty="0" err="1"/>
              <a:t>Guard</a:t>
            </a:r>
            <a:r>
              <a:rPr lang="cs-CZ" dirty="0"/>
              <a:t> vypnuta na všech </a:t>
            </a:r>
            <a:r>
              <a:rPr lang="cs-CZ" dirty="0" smtClean="0"/>
              <a:t>portech přepínače.</a:t>
            </a:r>
            <a:r>
              <a:rPr lang="cs-CZ" dirty="0"/>
              <a:t/>
            </a:r>
            <a:br>
              <a:rPr lang="cs-CZ" dirty="0"/>
            </a:br>
            <a:r>
              <a:rPr lang="cs-CZ" dirty="0"/>
              <a:t>BPDU </a:t>
            </a:r>
            <a:r>
              <a:rPr lang="cs-CZ" dirty="0" err="1"/>
              <a:t>Guard</a:t>
            </a:r>
            <a:r>
              <a:rPr lang="cs-CZ" dirty="0"/>
              <a:t> lze konfigurovat dvěma způsoby, globálně a na jeden port.</a:t>
            </a:r>
            <a:endParaRPr lang="en-US" dirty="0"/>
          </a:p>
          <a:p>
            <a:endParaRPr lang="en-US" dirty="0" smtClean="0"/>
          </a:p>
          <a:p>
            <a:endParaRPr lang="en-US" dirty="0"/>
          </a:p>
          <a:p>
            <a:endParaRPr lang="en-US" dirty="0" smtClean="0"/>
          </a:p>
          <a:p>
            <a:endParaRPr lang="en-US" dirty="0"/>
          </a:p>
          <a:p>
            <a:endParaRPr lang="en-US" dirty="0" smtClean="0"/>
          </a:p>
          <a:p>
            <a:r>
              <a:rPr lang="cs-CZ" dirty="0"/>
              <a:t>Globální konfigurace je podmíněna: Pokud </a:t>
            </a:r>
            <a:r>
              <a:rPr lang="cs-CZ" dirty="0" smtClean="0"/>
              <a:t>není pro port povolen </a:t>
            </a:r>
            <a:r>
              <a:rPr lang="cs-CZ" dirty="0" err="1"/>
              <a:t>PortFast</a:t>
            </a:r>
            <a:r>
              <a:rPr lang="cs-CZ" dirty="0"/>
              <a:t>, nebude BPDU </a:t>
            </a:r>
            <a:r>
              <a:rPr lang="cs-CZ" dirty="0" err="1"/>
              <a:t>Guard</a:t>
            </a:r>
            <a:r>
              <a:rPr lang="cs-CZ" dirty="0"/>
              <a:t> </a:t>
            </a:r>
            <a:r>
              <a:rPr lang="cs-CZ" dirty="0" smtClean="0"/>
              <a:t>aktivován.</a:t>
            </a:r>
            <a:endParaRPr lang="cs-CZ" dirty="0">
              <a:effectLst/>
            </a:endParaRPr>
          </a:p>
        </p:txBody>
      </p:sp>
      <p:pic>
        <p:nvPicPr>
          <p:cNvPr id="4" name="Picture 3"/>
          <p:cNvPicPr>
            <a:picLocks noChangeAspect="1"/>
          </p:cNvPicPr>
          <p:nvPr/>
        </p:nvPicPr>
        <p:blipFill>
          <a:blip r:embed="rId2"/>
          <a:stretch>
            <a:fillRect/>
          </a:stretch>
        </p:blipFill>
        <p:spPr>
          <a:xfrm>
            <a:off x="473417" y="3257916"/>
            <a:ext cx="8132319" cy="1830427"/>
          </a:xfrm>
          <a:prstGeom prst="rect">
            <a:avLst/>
          </a:prstGeom>
        </p:spPr>
      </p:pic>
    </p:spTree>
    <p:extLst>
      <p:ext uri="{BB962C8B-B14F-4D97-AF65-F5344CB8AC3E}">
        <p14:creationId xmlns:p14="http://schemas.microsoft.com/office/powerpoint/2010/main" val="25666285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Vypnutí</a:t>
            </a:r>
            <a:r>
              <a:rPr lang="en-US" dirty="0" smtClean="0"/>
              <a:t> </a:t>
            </a:r>
            <a:r>
              <a:rPr lang="en-US" dirty="0"/>
              <a:t>STP </a:t>
            </a:r>
            <a:r>
              <a:rPr lang="cs-CZ" dirty="0" smtClean="0"/>
              <a:t>pomocí funkce</a:t>
            </a:r>
            <a:r>
              <a:rPr lang="en-US" dirty="0" smtClean="0"/>
              <a:t> </a:t>
            </a:r>
            <a:r>
              <a:rPr lang="en-US" dirty="0"/>
              <a:t>BPDU Filter</a:t>
            </a:r>
            <a:endParaRPr lang="pt-PT" dirty="0"/>
          </a:p>
        </p:txBody>
      </p:sp>
      <p:sp>
        <p:nvSpPr>
          <p:cNvPr id="3" name="Content Placeholder 2"/>
          <p:cNvSpPr>
            <a:spLocks noGrp="1"/>
          </p:cNvSpPr>
          <p:nvPr>
            <p:ph idx="1"/>
          </p:nvPr>
        </p:nvSpPr>
        <p:spPr/>
        <p:txBody>
          <a:bodyPr/>
          <a:lstStyle/>
          <a:p>
            <a:r>
              <a:rPr lang="cs-CZ" dirty="0"/>
              <a:t>BPDU jsou odesílány na všechny porty, </a:t>
            </a:r>
            <a:r>
              <a:rPr lang="cs-CZ" dirty="0" smtClean="0"/>
              <a:t>dokonce i </a:t>
            </a:r>
            <a:r>
              <a:rPr lang="cs-CZ" dirty="0"/>
              <a:t>když jsou povoleny </a:t>
            </a:r>
            <a:r>
              <a:rPr lang="cs-CZ" dirty="0" err="1" smtClean="0"/>
              <a:t>PortFast</a:t>
            </a:r>
            <a:r>
              <a:rPr lang="cs-CZ" dirty="0" smtClean="0"/>
              <a:t>.</a:t>
            </a:r>
          </a:p>
          <a:p>
            <a:r>
              <a:rPr lang="cs-CZ" dirty="0" smtClean="0"/>
              <a:t>Měl </a:t>
            </a:r>
            <a:r>
              <a:rPr lang="cs-CZ" dirty="0"/>
              <a:t>byste vždy spustit STP, abyste zabránili </a:t>
            </a:r>
            <a:r>
              <a:rPr lang="cs-CZ" dirty="0" smtClean="0"/>
              <a:t>smyčkám.</a:t>
            </a:r>
          </a:p>
          <a:p>
            <a:r>
              <a:rPr lang="cs-CZ" dirty="0" smtClean="0"/>
              <a:t>Ve </a:t>
            </a:r>
            <a:r>
              <a:rPr lang="cs-CZ" dirty="0"/>
              <a:t>zvláštních případech </a:t>
            </a:r>
            <a:r>
              <a:rPr lang="cs-CZ" dirty="0" smtClean="0"/>
              <a:t>je však třeba </a:t>
            </a:r>
            <a:r>
              <a:rPr lang="cs-CZ" dirty="0"/>
              <a:t>zabránit tomu, aby byly BPDU </a:t>
            </a:r>
            <a:r>
              <a:rPr lang="cs-CZ" dirty="0" smtClean="0"/>
              <a:t>odesílány.</a:t>
            </a:r>
          </a:p>
          <a:p>
            <a:r>
              <a:rPr lang="cs-CZ" dirty="0" smtClean="0"/>
              <a:t>To </a:t>
            </a:r>
            <a:r>
              <a:rPr lang="cs-CZ" dirty="0"/>
              <a:t>můžete dosáhnout použitím filtru BPDU.</a:t>
            </a:r>
            <a:endParaRPr lang="pt-PT" dirty="0"/>
          </a:p>
        </p:txBody>
      </p:sp>
      <p:pic>
        <p:nvPicPr>
          <p:cNvPr id="4" name="Picture 3"/>
          <p:cNvPicPr>
            <a:picLocks noChangeAspect="1"/>
          </p:cNvPicPr>
          <p:nvPr/>
        </p:nvPicPr>
        <p:blipFill>
          <a:blip r:embed="rId3"/>
          <a:stretch>
            <a:fillRect/>
          </a:stretch>
        </p:blipFill>
        <p:spPr>
          <a:xfrm>
            <a:off x="222766" y="3824342"/>
            <a:ext cx="8633624" cy="2565700"/>
          </a:xfrm>
          <a:prstGeom prst="rect">
            <a:avLst/>
          </a:prstGeom>
        </p:spPr>
      </p:pic>
    </p:spTree>
    <p:extLst>
      <p:ext uri="{BB962C8B-B14F-4D97-AF65-F5344CB8AC3E}">
        <p14:creationId xmlns:p14="http://schemas.microsoft.com/office/powerpoint/2010/main" val="13320365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to za zvláštní případy?</a:t>
            </a:r>
            <a:endParaRPr lang="cs-CZ" dirty="0"/>
          </a:p>
        </p:txBody>
      </p:sp>
      <p:sp>
        <p:nvSpPr>
          <p:cNvPr id="3" name="Zástupný symbol pro obsah 2"/>
          <p:cNvSpPr>
            <a:spLocks noGrp="1"/>
          </p:cNvSpPr>
          <p:nvPr>
            <p:ph idx="1"/>
          </p:nvPr>
        </p:nvSpPr>
        <p:spPr/>
        <p:txBody>
          <a:bodyPr>
            <a:normAutofit lnSpcReduction="10000"/>
          </a:bodyPr>
          <a:lstStyle/>
          <a:p>
            <a:r>
              <a:rPr lang="cs-CZ" dirty="0"/>
              <a:t>Konfigurace filtru BPDU tak, aby došlo k upuštění od všech konfiguračních BPDU přijatých na portu, může být </a:t>
            </a:r>
            <a:r>
              <a:rPr lang="cs-CZ" dirty="0" smtClean="0"/>
              <a:t>užitečná </a:t>
            </a:r>
            <a:r>
              <a:rPr lang="cs-CZ" dirty="0"/>
              <a:t>pro prostředí poskytovatelů služeb, kde poskytovatel služeb poskytuje zákazníkům </a:t>
            </a:r>
            <a:r>
              <a:rPr lang="cs-CZ" dirty="0" smtClean="0"/>
              <a:t>vrstvy L2 </a:t>
            </a:r>
            <a:r>
              <a:rPr lang="cs-CZ" dirty="0" err="1"/>
              <a:t>Ethernet</a:t>
            </a:r>
            <a:r>
              <a:rPr lang="cs-CZ" dirty="0"/>
              <a:t>. </a:t>
            </a:r>
            <a:endParaRPr lang="cs-CZ" dirty="0" smtClean="0"/>
          </a:p>
          <a:p>
            <a:pPr>
              <a:spcBef>
                <a:spcPts val="1200"/>
              </a:spcBef>
            </a:pPr>
            <a:r>
              <a:rPr lang="cs-CZ" dirty="0" smtClean="0"/>
              <a:t>V </a:t>
            </a:r>
            <a:r>
              <a:rPr lang="cs-CZ" dirty="0"/>
              <a:t>ideálním případě by poskytovatel služeb nechtěl sdílet se zákazníky </a:t>
            </a:r>
            <a:r>
              <a:rPr lang="cs-CZ" dirty="0" smtClean="0"/>
              <a:t>informace </a:t>
            </a:r>
            <a:r>
              <a:rPr lang="cs-CZ" dirty="0"/>
              <a:t>o </a:t>
            </a:r>
            <a:r>
              <a:rPr lang="cs-CZ" dirty="0" err="1"/>
              <a:t>spanning</a:t>
            </a:r>
            <a:r>
              <a:rPr lang="cs-CZ" dirty="0"/>
              <a:t> stromu, protože takové sdílení by mohlo ohrozit stabilitu topologie vnitřního </a:t>
            </a:r>
            <a:r>
              <a:rPr lang="cs-CZ" dirty="0" err="1"/>
              <a:t>spanningového</a:t>
            </a:r>
            <a:r>
              <a:rPr lang="cs-CZ" dirty="0"/>
              <a:t> stromu poskytovatele služby. </a:t>
            </a:r>
            <a:endParaRPr lang="cs-CZ" dirty="0" smtClean="0"/>
          </a:p>
          <a:p>
            <a:pPr>
              <a:spcBef>
                <a:spcPts val="1200"/>
              </a:spcBef>
            </a:pPr>
            <a:r>
              <a:rPr lang="cs-CZ" dirty="0" smtClean="0">
                <a:solidFill>
                  <a:srgbClr val="FF0000"/>
                </a:solidFill>
              </a:rPr>
              <a:t>Odblokování poskytovatele od zákazníka: </a:t>
            </a:r>
            <a:r>
              <a:rPr lang="cs-CZ" dirty="0" smtClean="0"/>
              <a:t>Konfigurací </a:t>
            </a:r>
            <a:r>
              <a:rPr lang="cs-CZ" dirty="0"/>
              <a:t>filtrů </a:t>
            </a:r>
            <a:r>
              <a:rPr lang="cs-CZ" dirty="0" err="1"/>
              <a:t>PortFast</a:t>
            </a:r>
            <a:r>
              <a:rPr lang="cs-CZ" dirty="0"/>
              <a:t> a BPDU na každém portu pro přístup k zákazníkům nebude poskytovatel služeb odesílat žádné </a:t>
            </a:r>
            <a:r>
              <a:rPr lang="cs-CZ" dirty="0" smtClean="0"/>
              <a:t>konfigurační </a:t>
            </a:r>
            <a:r>
              <a:rPr lang="cs-CZ" dirty="0"/>
              <a:t>BPDU a bude ignorovat všechny konfigurační BPDU odeslané od </a:t>
            </a:r>
            <a:r>
              <a:rPr lang="cs-CZ" dirty="0" smtClean="0"/>
              <a:t>zákazníků.</a:t>
            </a:r>
            <a:endParaRPr lang="cs-CZ" dirty="0"/>
          </a:p>
        </p:txBody>
      </p:sp>
    </p:spTree>
    <p:extLst>
      <p:ext uri="{BB962C8B-B14F-4D97-AF65-F5344CB8AC3E}">
        <p14:creationId xmlns:p14="http://schemas.microsoft.com/office/powerpoint/2010/main" val="22872431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Vypnutí</a:t>
            </a:r>
            <a:r>
              <a:rPr lang="en-US" dirty="0" smtClean="0"/>
              <a:t> </a:t>
            </a:r>
            <a:r>
              <a:rPr lang="en-US" dirty="0"/>
              <a:t>STP </a:t>
            </a:r>
            <a:r>
              <a:rPr lang="cs-CZ" dirty="0" smtClean="0"/>
              <a:t>pomocí funkce</a:t>
            </a:r>
            <a:r>
              <a:rPr lang="en-US" dirty="0" smtClean="0"/>
              <a:t> </a:t>
            </a:r>
            <a:r>
              <a:rPr lang="en-US" dirty="0"/>
              <a:t>BPDU Filter</a:t>
            </a:r>
            <a:endParaRPr lang="pt-PT" dirty="0"/>
          </a:p>
        </p:txBody>
      </p:sp>
      <p:sp>
        <p:nvSpPr>
          <p:cNvPr id="3" name="Content Placeholder 2"/>
          <p:cNvSpPr>
            <a:spLocks noGrp="1"/>
          </p:cNvSpPr>
          <p:nvPr>
            <p:ph idx="1"/>
          </p:nvPr>
        </p:nvSpPr>
        <p:spPr/>
        <p:txBody>
          <a:bodyPr>
            <a:normAutofit/>
          </a:bodyPr>
          <a:lstStyle/>
          <a:p>
            <a:r>
              <a:rPr lang="cs-CZ" dirty="0"/>
              <a:t>Filtr BPDU se chová jinak, pokud je aplikován globálně nebo na </a:t>
            </a:r>
            <a:r>
              <a:rPr lang="cs-CZ" dirty="0" smtClean="0"/>
              <a:t>bázi portu.</a:t>
            </a:r>
          </a:p>
          <a:p>
            <a:pPr lvl="1"/>
            <a:r>
              <a:rPr lang="cs-CZ" sz="2400" dirty="0" smtClean="0"/>
              <a:t>Pokud </a:t>
            </a:r>
            <a:r>
              <a:rPr lang="cs-CZ" sz="2400" dirty="0"/>
              <a:t>je aktivován globálně, má BPDU </a:t>
            </a:r>
            <a:r>
              <a:rPr lang="cs-CZ" sz="2400" dirty="0" err="1"/>
              <a:t>Filter</a:t>
            </a:r>
            <a:r>
              <a:rPr lang="cs-CZ" sz="2400" dirty="0"/>
              <a:t> tyto atributy</a:t>
            </a:r>
            <a:r>
              <a:rPr lang="cs-CZ" sz="2400" dirty="0" smtClean="0"/>
              <a:t>:</a:t>
            </a:r>
            <a:endParaRPr lang="en-US" dirty="0" smtClean="0"/>
          </a:p>
          <a:p>
            <a:pPr lvl="2"/>
            <a:r>
              <a:rPr lang="cs-CZ" dirty="0"/>
              <a:t>Ovlivňuje všechny provozní porty </a:t>
            </a:r>
            <a:r>
              <a:rPr lang="cs-CZ" dirty="0" err="1"/>
              <a:t>PortFast</a:t>
            </a:r>
            <a:r>
              <a:rPr lang="cs-CZ" dirty="0"/>
              <a:t> na přepínačích, které nemají na jednotlivých portů konfiguraci filtru </a:t>
            </a:r>
            <a:r>
              <a:rPr lang="cs-CZ" dirty="0" smtClean="0"/>
              <a:t>BPDU.</a:t>
            </a:r>
          </a:p>
          <a:p>
            <a:pPr lvl="2"/>
            <a:r>
              <a:rPr lang="cs-CZ" dirty="0" smtClean="0"/>
              <a:t>Pokud </a:t>
            </a:r>
            <a:r>
              <a:rPr lang="cs-CZ" dirty="0"/>
              <a:t>jsou detekovány BPDU, port ztratí svůj stav </a:t>
            </a:r>
            <a:r>
              <a:rPr lang="cs-CZ" dirty="0" err="1"/>
              <a:t>PortFast</a:t>
            </a:r>
            <a:r>
              <a:rPr lang="cs-CZ" dirty="0"/>
              <a:t>, filtr BPDU je deaktivován a STP posílá a přijímá BPDU na portu stejně jako u jiných portů STP na </a:t>
            </a:r>
            <a:r>
              <a:rPr lang="cs-CZ" dirty="0" smtClean="0"/>
              <a:t>přepínači.</a:t>
            </a:r>
          </a:p>
          <a:p>
            <a:pPr lvl="2"/>
            <a:r>
              <a:rPr lang="cs-CZ" dirty="0" smtClean="0"/>
              <a:t>Po </a:t>
            </a:r>
            <a:r>
              <a:rPr lang="cs-CZ" dirty="0"/>
              <a:t>spuštění port </a:t>
            </a:r>
            <a:r>
              <a:rPr lang="cs-CZ" dirty="0" smtClean="0"/>
              <a:t>odešle </a:t>
            </a:r>
            <a:r>
              <a:rPr lang="cs-CZ" dirty="0"/>
              <a:t>deset BPDU. Pokud </a:t>
            </a:r>
            <a:r>
              <a:rPr lang="cs-CZ" dirty="0" smtClean="0"/>
              <a:t>přijme </a:t>
            </a:r>
            <a:r>
              <a:rPr lang="cs-CZ" dirty="0"/>
              <a:t>během této doby nějaké BPDU, jsou </a:t>
            </a:r>
            <a:r>
              <a:rPr lang="cs-CZ" dirty="0" smtClean="0"/>
              <a:t>vypnuty funkce </a:t>
            </a:r>
            <a:r>
              <a:rPr lang="sv-SE" dirty="0" smtClean="0"/>
              <a:t>PortFast </a:t>
            </a:r>
            <a:r>
              <a:rPr lang="sv-SE" dirty="0"/>
              <a:t>and PortFast BPDU </a:t>
            </a:r>
            <a:r>
              <a:rPr lang="sv-SE" dirty="0" smtClean="0"/>
              <a:t>Filter</a:t>
            </a:r>
            <a:r>
              <a:rPr lang="cs-CZ" dirty="0" smtClean="0"/>
              <a:t>.</a:t>
            </a:r>
            <a:endParaRPr lang="en-US" dirty="0"/>
          </a:p>
          <a:p>
            <a:r>
              <a:rPr lang="cs-CZ" dirty="0" smtClean="0"/>
              <a:t>Na individuálním portu</a:t>
            </a:r>
            <a:r>
              <a:rPr lang="en-US" dirty="0" smtClean="0"/>
              <a:t>, </a:t>
            </a:r>
            <a:r>
              <a:rPr lang="en-US" dirty="0"/>
              <a:t>BPDU Filter </a:t>
            </a:r>
            <a:r>
              <a:rPr lang="cs-CZ" dirty="0" smtClean="0"/>
              <a:t>má tyto atributy</a:t>
            </a:r>
            <a:r>
              <a:rPr lang="en-US" dirty="0" smtClean="0"/>
              <a:t>:</a:t>
            </a:r>
            <a:endParaRPr lang="en-US" dirty="0"/>
          </a:p>
          <a:p>
            <a:pPr lvl="1"/>
            <a:r>
              <a:rPr lang="en-US" dirty="0" smtClean="0"/>
              <a:t>I</a:t>
            </a:r>
            <a:r>
              <a:rPr lang="cs-CZ" dirty="0" err="1" smtClean="0"/>
              <a:t>gnoruje</a:t>
            </a:r>
            <a:r>
              <a:rPr lang="cs-CZ" dirty="0" smtClean="0"/>
              <a:t> všechny posílané</a:t>
            </a:r>
            <a:r>
              <a:rPr lang="en-US" dirty="0" smtClean="0"/>
              <a:t> BPDU.</a:t>
            </a:r>
            <a:endParaRPr lang="en-US" dirty="0"/>
          </a:p>
          <a:p>
            <a:pPr lvl="1"/>
            <a:r>
              <a:rPr lang="cs-CZ" dirty="0" smtClean="0"/>
              <a:t>Neposílá žádná</a:t>
            </a:r>
            <a:r>
              <a:rPr lang="pt-PT" dirty="0" smtClean="0"/>
              <a:t> BPDU.</a:t>
            </a:r>
            <a:endParaRPr lang="pt-PT" dirty="0"/>
          </a:p>
        </p:txBody>
      </p:sp>
    </p:spTree>
    <p:extLst>
      <p:ext uri="{BB962C8B-B14F-4D97-AF65-F5344CB8AC3E}">
        <p14:creationId xmlns:p14="http://schemas.microsoft.com/office/powerpoint/2010/main" val="34127383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a:t>
            </a:r>
            <a:r>
              <a:rPr lang="pt-PT" dirty="0"/>
              <a:t>Root Guard</a:t>
            </a:r>
          </a:p>
        </p:txBody>
      </p:sp>
      <p:sp>
        <p:nvSpPr>
          <p:cNvPr id="3" name="Content Placeholder 2"/>
          <p:cNvSpPr>
            <a:spLocks noGrp="1"/>
          </p:cNvSpPr>
          <p:nvPr>
            <p:ph idx="1"/>
          </p:nvPr>
        </p:nvSpPr>
        <p:spPr/>
        <p:txBody>
          <a:bodyPr/>
          <a:lstStyle/>
          <a:p>
            <a:pPr>
              <a:spcBef>
                <a:spcPts val="1200"/>
              </a:spcBef>
            </a:pPr>
            <a:r>
              <a:rPr lang="pt-PT" dirty="0"/>
              <a:t>Funkce </a:t>
            </a:r>
            <a:r>
              <a:rPr lang="pt-PT" dirty="0">
                <a:solidFill>
                  <a:srgbClr val="FF0000"/>
                </a:solidFill>
              </a:rPr>
              <a:t>Root Guard </a:t>
            </a:r>
            <a:r>
              <a:rPr lang="pt-PT" dirty="0"/>
              <a:t>nutí rozhraní, aby se stalo designated portem, aby se okolní přepínače nemohly stát kořenovým přepínačem.</a:t>
            </a:r>
          </a:p>
          <a:p>
            <a:pPr>
              <a:spcBef>
                <a:spcPts val="1200"/>
              </a:spcBef>
            </a:pPr>
            <a:r>
              <a:rPr lang="pt-PT" dirty="0"/>
              <a:t>Jinými slovy, Root Guard poskytuje způsob, jak vynutit umístění </a:t>
            </a:r>
            <a:r>
              <a:rPr lang="cs-CZ" dirty="0" smtClean="0"/>
              <a:t>(spíše neumístění) </a:t>
            </a:r>
            <a:r>
              <a:rPr lang="pt-PT" dirty="0" smtClean="0"/>
              <a:t>kořenového </a:t>
            </a:r>
            <a:r>
              <a:rPr lang="pt-PT" dirty="0"/>
              <a:t>mostu v síti.</a:t>
            </a:r>
          </a:p>
          <a:p>
            <a:pPr>
              <a:spcBef>
                <a:spcPts val="1200"/>
              </a:spcBef>
            </a:pPr>
            <a:r>
              <a:rPr lang="pt-PT" dirty="0"/>
              <a:t>Pokud most obdrží superior STP BPDU na portu s nastaveným Root Guard, port se přesune do stavu root-inconsistent STP a přepínač </a:t>
            </a:r>
            <a:r>
              <a:rPr lang="pt-PT" dirty="0" smtClean="0"/>
              <a:t>n</a:t>
            </a:r>
            <a:r>
              <a:rPr lang="cs-CZ" dirty="0" err="1" smtClean="0"/>
              <a:t>eodesílá</a:t>
            </a:r>
            <a:r>
              <a:rPr lang="pt-PT" dirty="0" smtClean="0"/>
              <a:t> </a:t>
            </a:r>
            <a:r>
              <a:rPr lang="pt-PT" dirty="0"/>
              <a:t>(neforwarduje) přenos z tohoto portu</a:t>
            </a:r>
            <a:r>
              <a:rPr lang="pt-PT" dirty="0" smtClean="0"/>
              <a:t>.</a:t>
            </a:r>
            <a:endParaRPr lang="cs-CZ" dirty="0" smtClean="0"/>
          </a:p>
          <a:p>
            <a:pPr>
              <a:spcBef>
                <a:spcPts val="1200"/>
              </a:spcBef>
            </a:pPr>
            <a:r>
              <a:rPr lang="cs-CZ" dirty="0">
                <a:solidFill>
                  <a:srgbClr val="FF0000"/>
                </a:solidFill>
              </a:rPr>
              <a:t>Aplikujte na všechny porty, na kterých by se neměl vyskytovat </a:t>
            </a:r>
            <a:r>
              <a:rPr lang="cs-CZ" dirty="0" err="1">
                <a:solidFill>
                  <a:srgbClr val="FF0000"/>
                </a:solidFill>
              </a:rPr>
              <a:t>root</a:t>
            </a:r>
            <a:r>
              <a:rPr lang="cs-CZ" dirty="0"/>
              <a:t>.</a:t>
            </a:r>
            <a:endParaRPr lang="en-US" dirty="0"/>
          </a:p>
          <a:p>
            <a:endParaRPr lang="pt-PT" dirty="0"/>
          </a:p>
        </p:txBody>
      </p:sp>
    </p:spTree>
    <p:extLst>
      <p:ext uri="{BB962C8B-B14F-4D97-AF65-F5344CB8AC3E}">
        <p14:creationId xmlns:p14="http://schemas.microsoft.com/office/powerpoint/2010/main" val="2069470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Ř</a:t>
            </a:r>
            <a:r>
              <a:rPr lang="cs-CZ" dirty="0" smtClean="0"/>
              <a:t>ešení</a:t>
            </a:r>
            <a:r>
              <a:rPr lang="pt-PT" dirty="0" smtClean="0"/>
              <a:t>	</a:t>
            </a:r>
            <a:endParaRPr lang="pt-PT" dirty="0"/>
          </a:p>
        </p:txBody>
      </p:sp>
      <p:sp>
        <p:nvSpPr>
          <p:cNvPr id="3" name="Content Placeholder 2"/>
          <p:cNvSpPr>
            <a:spLocks noGrp="1"/>
          </p:cNvSpPr>
          <p:nvPr>
            <p:ph idx="1"/>
          </p:nvPr>
        </p:nvSpPr>
        <p:spPr>
          <a:xfrm>
            <a:off x="175846" y="1183340"/>
            <a:ext cx="8880231" cy="5131399"/>
          </a:xfrm>
        </p:spPr>
        <p:txBody>
          <a:bodyPr>
            <a:normAutofit/>
          </a:bodyPr>
          <a:lstStyle/>
          <a:p>
            <a:r>
              <a:rPr lang="cs-CZ" dirty="0" smtClean="0"/>
              <a:t>STP </a:t>
            </a:r>
            <a:r>
              <a:rPr lang="cs-CZ" dirty="0"/>
              <a:t>umožňuje redundanci fyzické cesty a zároveň zabraňuje nežádoucím účinkům aktivních smyček v </a:t>
            </a:r>
            <a:r>
              <a:rPr lang="cs-CZ" dirty="0" smtClean="0"/>
              <a:t>síti.</a:t>
            </a:r>
          </a:p>
          <a:p>
            <a:r>
              <a:rPr lang="cs-CZ" dirty="0" smtClean="0"/>
              <a:t>STP </a:t>
            </a:r>
            <a:r>
              <a:rPr lang="cs-CZ" dirty="0"/>
              <a:t>vynucuje některé porty do pohotovostního </a:t>
            </a:r>
            <a:r>
              <a:rPr lang="cs-CZ" dirty="0" smtClean="0"/>
              <a:t>(</a:t>
            </a:r>
            <a:r>
              <a:rPr lang="cs-CZ" dirty="0" err="1" smtClean="0"/>
              <a:t>standby</a:t>
            </a:r>
            <a:r>
              <a:rPr lang="cs-CZ" dirty="0" smtClean="0"/>
              <a:t>) stavu</a:t>
            </a:r>
            <a:r>
              <a:rPr lang="cs-CZ" dirty="0"/>
              <a:t>, aby nemohly naslouchat, </a:t>
            </a:r>
            <a:r>
              <a:rPr lang="cs-CZ" dirty="0" err="1" smtClean="0"/>
              <a:t>forwardovat</a:t>
            </a:r>
            <a:r>
              <a:rPr lang="cs-CZ" dirty="0" smtClean="0"/>
              <a:t> </a:t>
            </a:r>
            <a:r>
              <a:rPr lang="cs-CZ" dirty="0"/>
              <a:t>ani zaplavovat </a:t>
            </a:r>
            <a:r>
              <a:rPr lang="cs-CZ" dirty="0" smtClean="0"/>
              <a:t>rámci.</a:t>
            </a:r>
          </a:p>
          <a:p>
            <a:r>
              <a:rPr lang="cs-CZ" dirty="0" smtClean="0"/>
              <a:t>Existuje </a:t>
            </a:r>
            <a:r>
              <a:rPr lang="cs-CZ" dirty="0"/>
              <a:t>pouze jedna aktivní cesta ke každému segmentu </a:t>
            </a:r>
            <a:r>
              <a:rPr lang="cs-CZ" dirty="0" smtClean="0"/>
              <a:t>sítě.</a:t>
            </a:r>
          </a:p>
          <a:p>
            <a:r>
              <a:rPr lang="cs-CZ" dirty="0" smtClean="0"/>
              <a:t>Pokud </a:t>
            </a:r>
            <a:r>
              <a:rPr lang="cs-CZ" dirty="0"/>
              <a:t>se vyskytne problém s připojením k některému segmentu, protokol STP obnoví připojení tím, že automaticky aktivuje dříve neaktivní </a:t>
            </a:r>
            <a:r>
              <a:rPr lang="cs-CZ" dirty="0" smtClean="0"/>
              <a:t>cestu.</a:t>
            </a:r>
          </a:p>
          <a:p>
            <a:r>
              <a:rPr lang="cs-CZ" dirty="0" smtClean="0"/>
              <a:t>STP </a:t>
            </a:r>
            <a:r>
              <a:rPr lang="cs-CZ" dirty="0"/>
              <a:t>používá pro své operace B</a:t>
            </a:r>
            <a:r>
              <a:rPr lang="en-US" dirty="0" smtClean="0"/>
              <a:t>ridge </a:t>
            </a:r>
            <a:r>
              <a:rPr lang="cs-CZ" dirty="0"/>
              <a:t>P</a:t>
            </a:r>
            <a:r>
              <a:rPr lang="en-US" dirty="0" err="1" smtClean="0"/>
              <a:t>rotocol</a:t>
            </a:r>
            <a:r>
              <a:rPr lang="en-US" dirty="0" smtClean="0"/>
              <a:t> </a:t>
            </a:r>
            <a:r>
              <a:rPr lang="cs-CZ" dirty="0"/>
              <a:t>D</a:t>
            </a:r>
            <a:r>
              <a:rPr lang="en-US" dirty="0" err="1" smtClean="0"/>
              <a:t>ata</a:t>
            </a:r>
            <a:r>
              <a:rPr lang="en-US" dirty="0" smtClean="0"/>
              <a:t> </a:t>
            </a:r>
            <a:r>
              <a:rPr lang="cs-CZ" dirty="0"/>
              <a:t>U</a:t>
            </a:r>
            <a:r>
              <a:rPr lang="en-US" dirty="0" smtClean="0"/>
              <a:t>nits </a:t>
            </a:r>
            <a:r>
              <a:rPr lang="cs-CZ" dirty="0" smtClean="0"/>
              <a:t>(</a:t>
            </a:r>
            <a:r>
              <a:rPr lang="cs-CZ" dirty="0"/>
              <a:t>BPDU).</a:t>
            </a:r>
            <a:endParaRPr lang="pt-PT" dirty="0"/>
          </a:p>
        </p:txBody>
      </p:sp>
    </p:spTree>
    <p:extLst>
      <p:ext uri="{BB962C8B-B14F-4D97-AF65-F5344CB8AC3E}">
        <p14:creationId xmlns:p14="http://schemas.microsoft.com/office/powerpoint/2010/main" val="23223941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a:t>
            </a:r>
            <a:r>
              <a:rPr lang="pt-PT" dirty="0"/>
              <a:t>Root Guard</a:t>
            </a:r>
          </a:p>
        </p:txBody>
      </p:sp>
      <p:sp>
        <p:nvSpPr>
          <p:cNvPr id="3" name="Content Placeholder 2"/>
          <p:cNvSpPr>
            <a:spLocks noGrp="1"/>
          </p:cNvSpPr>
          <p:nvPr>
            <p:ph idx="1"/>
          </p:nvPr>
        </p:nvSpPr>
        <p:spPr>
          <a:xfrm>
            <a:off x="279401" y="4286250"/>
            <a:ext cx="8520354" cy="2028489"/>
          </a:xfrm>
        </p:spPr>
        <p:txBody>
          <a:bodyPr/>
          <a:lstStyle/>
          <a:p>
            <a:r>
              <a:rPr lang="af-ZA" dirty="0" smtClean="0">
                <a:solidFill>
                  <a:srgbClr val="FF0000"/>
                </a:solidFill>
              </a:rPr>
              <a:t>Doporučuje se nastavit Root Guard u všech přístupových portů </a:t>
            </a:r>
            <a:r>
              <a:rPr lang="af-ZA" dirty="0" smtClean="0"/>
              <a:t>tak, aby nebylo možné přes tyto porty vytvořit kořenový most.</a:t>
            </a:r>
            <a:endParaRPr lang="af-ZA" dirty="0"/>
          </a:p>
        </p:txBody>
      </p:sp>
      <p:pic>
        <p:nvPicPr>
          <p:cNvPr id="4" name="Picture 3"/>
          <p:cNvPicPr>
            <a:picLocks noChangeAspect="1"/>
          </p:cNvPicPr>
          <p:nvPr/>
        </p:nvPicPr>
        <p:blipFill>
          <a:blip r:embed="rId2"/>
          <a:stretch>
            <a:fillRect/>
          </a:stretch>
        </p:blipFill>
        <p:spPr>
          <a:xfrm>
            <a:off x="793417" y="1108037"/>
            <a:ext cx="7492321" cy="2941320"/>
          </a:xfrm>
          <a:prstGeom prst="rect">
            <a:avLst/>
          </a:prstGeom>
        </p:spPr>
      </p:pic>
    </p:spTree>
    <p:extLst>
      <p:ext uri="{BB962C8B-B14F-4D97-AF65-F5344CB8AC3E}">
        <p14:creationId xmlns:p14="http://schemas.microsoft.com/office/powerpoint/2010/main" val="42117224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Konfigurace a verifikace funkce </a:t>
            </a:r>
            <a:r>
              <a:rPr lang="en-US" dirty="0" smtClean="0"/>
              <a:t>Root </a:t>
            </a:r>
            <a:r>
              <a:rPr lang="en-US" dirty="0"/>
              <a:t>Guard</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279400" y="1183340"/>
            <a:ext cx="8605714" cy="2438917"/>
          </a:xfrm>
          <a:prstGeom prst="rect">
            <a:avLst/>
          </a:prstGeom>
        </p:spPr>
      </p:pic>
      <p:pic>
        <p:nvPicPr>
          <p:cNvPr id="5" name="Picture 4"/>
          <p:cNvPicPr>
            <a:picLocks noChangeAspect="1"/>
          </p:cNvPicPr>
          <p:nvPr/>
        </p:nvPicPr>
        <p:blipFill>
          <a:blip r:embed="rId3"/>
          <a:stretch>
            <a:fillRect/>
          </a:stretch>
        </p:blipFill>
        <p:spPr>
          <a:xfrm>
            <a:off x="549028" y="3749039"/>
            <a:ext cx="8066455" cy="541532"/>
          </a:xfrm>
          <a:prstGeom prst="rect">
            <a:avLst/>
          </a:prstGeom>
          <a:ln w="25400">
            <a:solidFill>
              <a:schemeClr val="accent4">
                <a:lumMod val="65000"/>
                <a:lumOff val="35000"/>
              </a:schemeClr>
            </a:solidFill>
          </a:ln>
        </p:spPr>
      </p:pic>
      <p:pic>
        <p:nvPicPr>
          <p:cNvPr id="6" name="Picture 5"/>
          <p:cNvPicPr>
            <a:picLocks noChangeAspect="1"/>
          </p:cNvPicPr>
          <p:nvPr/>
        </p:nvPicPr>
        <p:blipFill>
          <a:blip r:embed="rId4"/>
          <a:stretch>
            <a:fillRect/>
          </a:stretch>
        </p:blipFill>
        <p:spPr>
          <a:xfrm>
            <a:off x="538950" y="4423736"/>
            <a:ext cx="8001256" cy="1757837"/>
          </a:xfrm>
          <a:prstGeom prst="rect">
            <a:avLst/>
          </a:prstGeom>
        </p:spPr>
      </p:pic>
    </p:spTree>
    <p:extLst>
      <p:ext uri="{BB962C8B-B14F-4D97-AF65-F5344CB8AC3E}">
        <p14:creationId xmlns:p14="http://schemas.microsoft.com/office/powerpoint/2010/main" val="29833307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 Popis funkce </a:t>
            </a:r>
            <a:r>
              <a:rPr lang="pt-PT" dirty="0" smtClean="0"/>
              <a:t>Loop Guard</a:t>
            </a:r>
            <a:endParaRPr lang="pt-PT" dirty="0"/>
          </a:p>
        </p:txBody>
      </p:sp>
      <p:sp>
        <p:nvSpPr>
          <p:cNvPr id="3" name="Content Placeholder 2"/>
          <p:cNvSpPr>
            <a:spLocks noGrp="1"/>
          </p:cNvSpPr>
          <p:nvPr>
            <p:ph idx="1"/>
          </p:nvPr>
        </p:nvSpPr>
        <p:spPr/>
        <p:txBody>
          <a:bodyPr>
            <a:normAutofit fontScale="92500" lnSpcReduction="20000"/>
          </a:bodyPr>
          <a:lstStyle/>
          <a:p>
            <a:pPr>
              <a:spcBef>
                <a:spcPts val="1200"/>
              </a:spcBef>
            </a:pPr>
            <a:r>
              <a:rPr lang="cs-CZ" dirty="0" smtClean="0"/>
              <a:t>STP závisí na nepřetržitém příjmu nebo přenosu BPDU na základě role portu.</a:t>
            </a:r>
          </a:p>
          <a:p>
            <a:pPr>
              <a:spcBef>
                <a:spcPts val="1200"/>
              </a:spcBef>
            </a:pPr>
            <a:r>
              <a:rPr lang="cs-CZ" dirty="0" err="1" smtClean="0"/>
              <a:t>Designated</a:t>
            </a:r>
            <a:r>
              <a:rPr lang="cs-CZ" dirty="0" smtClean="0"/>
              <a:t> (určený) port vysílá jednotky BPDU a </a:t>
            </a:r>
            <a:r>
              <a:rPr lang="cs-CZ" dirty="0" err="1" smtClean="0"/>
              <a:t>nondesignated</a:t>
            </a:r>
            <a:r>
              <a:rPr lang="cs-CZ" dirty="0" smtClean="0"/>
              <a:t> port tyto přijímá.</a:t>
            </a:r>
          </a:p>
          <a:p>
            <a:pPr>
              <a:spcBef>
                <a:spcPts val="1200"/>
              </a:spcBef>
            </a:pPr>
            <a:r>
              <a:rPr lang="cs-CZ" dirty="0" smtClean="0"/>
              <a:t>Když jeden z portů ve fyzicky redundantní topologii již vyslané BPDU neobdrží, STP předpokládá, že topologie je bez smyčky.</a:t>
            </a:r>
          </a:p>
          <a:p>
            <a:pPr>
              <a:spcBef>
                <a:spcPts val="1200"/>
              </a:spcBef>
            </a:pPr>
            <a:r>
              <a:rPr lang="cs-CZ" dirty="0" smtClean="0"/>
              <a:t>Může se stát, že se blokovaný port z alternativního nebo zálohovacího portu stane </a:t>
            </a:r>
            <a:r>
              <a:rPr lang="cs-CZ" dirty="0" err="1" smtClean="0"/>
              <a:t>designated</a:t>
            </a:r>
            <a:r>
              <a:rPr lang="cs-CZ" dirty="0" smtClean="0"/>
              <a:t> a přesune do stavu </a:t>
            </a:r>
            <a:r>
              <a:rPr lang="cs-CZ" dirty="0" err="1" smtClean="0"/>
              <a:t>forwarding</a:t>
            </a:r>
            <a:r>
              <a:rPr lang="cs-CZ" dirty="0" smtClean="0"/>
              <a:t>. Tato situace vytváří smyčku.</a:t>
            </a:r>
          </a:p>
          <a:p>
            <a:pPr>
              <a:spcBef>
                <a:spcPts val="1200"/>
              </a:spcBef>
            </a:pPr>
            <a:r>
              <a:rPr lang="cs-CZ" dirty="0" smtClean="0"/>
              <a:t>Funkce </a:t>
            </a:r>
            <a:r>
              <a:rPr lang="cs-CZ" dirty="0" err="1" smtClean="0"/>
              <a:t>Loop</a:t>
            </a:r>
            <a:r>
              <a:rPr lang="cs-CZ" dirty="0" smtClean="0"/>
              <a:t> </a:t>
            </a:r>
            <a:r>
              <a:rPr lang="cs-CZ" dirty="0" err="1" smtClean="0"/>
              <a:t>Guard</a:t>
            </a:r>
            <a:r>
              <a:rPr lang="cs-CZ" dirty="0" smtClean="0"/>
              <a:t> provádí další dodatečné kontroly. Pokud nejsou BPDU přijaty na </a:t>
            </a:r>
            <a:r>
              <a:rPr lang="cs-CZ" dirty="0" err="1" smtClean="0"/>
              <a:t>nedesignated</a:t>
            </a:r>
            <a:r>
              <a:rPr lang="cs-CZ" dirty="0" smtClean="0"/>
              <a:t> portu a funkce </a:t>
            </a:r>
            <a:r>
              <a:rPr lang="cs-CZ" dirty="0" err="1" smtClean="0"/>
              <a:t>Loop</a:t>
            </a:r>
            <a:r>
              <a:rPr lang="cs-CZ" dirty="0" smtClean="0"/>
              <a:t> </a:t>
            </a:r>
            <a:r>
              <a:rPr lang="cs-CZ" dirty="0" err="1" smtClean="0"/>
              <a:t>Guard</a:t>
            </a:r>
            <a:r>
              <a:rPr lang="cs-CZ" dirty="0" smtClean="0"/>
              <a:t> je nastavena, tento port je přesunut do blokovacího stavu STP </a:t>
            </a:r>
            <a:r>
              <a:rPr lang="cs-CZ" i="1" dirty="0" err="1" smtClean="0"/>
              <a:t>loopinconsistent</a:t>
            </a:r>
            <a:r>
              <a:rPr lang="cs-CZ" dirty="0" smtClean="0"/>
              <a:t>, který nahradí některý ze stavů </a:t>
            </a:r>
            <a:r>
              <a:rPr lang="cs-CZ" dirty="0" err="1" smtClean="0"/>
              <a:t>listening</a:t>
            </a:r>
            <a:r>
              <a:rPr lang="cs-CZ" dirty="0" smtClean="0"/>
              <a:t> / </a:t>
            </a:r>
            <a:r>
              <a:rPr lang="cs-CZ" dirty="0" err="1" smtClean="0"/>
              <a:t>learning</a:t>
            </a:r>
            <a:r>
              <a:rPr lang="cs-CZ" dirty="0" smtClean="0"/>
              <a:t> / </a:t>
            </a:r>
            <a:r>
              <a:rPr lang="cs-CZ" dirty="0" err="1" smtClean="0"/>
              <a:t>forwarding</a:t>
            </a:r>
            <a:r>
              <a:rPr lang="cs-CZ" dirty="0" smtClean="0"/>
              <a:t>.</a:t>
            </a:r>
          </a:p>
          <a:p>
            <a:pPr marL="0" indent="0">
              <a:buNone/>
            </a:pPr>
            <a:endParaRPr lang="cs-CZ" dirty="0"/>
          </a:p>
        </p:txBody>
      </p:sp>
    </p:spTree>
    <p:extLst>
      <p:ext uri="{BB962C8B-B14F-4D97-AF65-F5344CB8AC3E}">
        <p14:creationId xmlns:p14="http://schemas.microsoft.com/office/powerpoint/2010/main" val="402374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287" y="1675202"/>
            <a:ext cx="7974581" cy="4147673"/>
          </a:xfrm>
          <a:prstGeom prst="rect">
            <a:avLst/>
          </a:prstGeom>
        </p:spPr>
      </p:pic>
      <p:sp>
        <p:nvSpPr>
          <p:cNvPr id="5" name="Nadpis 4"/>
          <p:cNvSpPr>
            <a:spLocks noGrp="1"/>
          </p:cNvSpPr>
          <p:nvPr>
            <p:ph type="title"/>
          </p:nvPr>
        </p:nvSpPr>
        <p:spPr/>
        <p:txBody>
          <a:bodyPr/>
          <a:lstStyle/>
          <a:p>
            <a:r>
              <a:rPr lang="cs-CZ" dirty="0" err="1" smtClean="0"/>
              <a:t>LoopGuard</a:t>
            </a:r>
            <a:r>
              <a:rPr lang="cs-CZ" dirty="0" smtClean="0"/>
              <a:t> blokuje cyklení</a:t>
            </a:r>
            <a:endParaRPr lang="cs-CZ" dirty="0"/>
          </a:p>
        </p:txBody>
      </p:sp>
    </p:spTree>
    <p:extLst>
      <p:ext uri="{BB962C8B-B14F-4D97-AF65-F5344CB8AC3E}">
        <p14:creationId xmlns:p14="http://schemas.microsoft.com/office/powerpoint/2010/main" val="38291249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Přehled funkce </a:t>
            </a:r>
            <a:r>
              <a:rPr lang="pt-PT" dirty="0" smtClean="0"/>
              <a:t>Loop Guard</a:t>
            </a:r>
            <a:endParaRPr lang="pt-PT" dirty="0"/>
          </a:p>
        </p:txBody>
      </p:sp>
      <p:sp>
        <p:nvSpPr>
          <p:cNvPr id="3" name="Content Placeholder 2"/>
          <p:cNvSpPr>
            <a:spLocks noGrp="1"/>
          </p:cNvSpPr>
          <p:nvPr>
            <p:ph idx="1"/>
          </p:nvPr>
        </p:nvSpPr>
        <p:spPr/>
        <p:txBody>
          <a:bodyPr/>
          <a:lstStyle/>
          <a:p>
            <a:r>
              <a:rPr lang="cs-CZ" dirty="0" smtClean="0"/>
              <a:t>Když funkce </a:t>
            </a:r>
            <a:r>
              <a:rPr lang="en-US" dirty="0" smtClean="0"/>
              <a:t>Loop </a:t>
            </a:r>
            <a:r>
              <a:rPr lang="en-US" dirty="0"/>
              <a:t>Guard </a:t>
            </a:r>
            <a:r>
              <a:rPr lang="en-US" dirty="0" err="1" smtClean="0"/>
              <a:t>blo</a:t>
            </a:r>
            <a:r>
              <a:rPr lang="cs-CZ" dirty="0" smtClean="0"/>
              <a:t>kuje nekonzistentní</a:t>
            </a:r>
            <a:r>
              <a:rPr lang="en-US" dirty="0" smtClean="0"/>
              <a:t> </a:t>
            </a:r>
            <a:r>
              <a:rPr lang="en-US" dirty="0"/>
              <a:t>port, </a:t>
            </a:r>
            <a:r>
              <a:rPr lang="cs-CZ" dirty="0" smtClean="0"/>
              <a:t>je logována zpráva</a:t>
            </a:r>
            <a:r>
              <a:rPr lang="en-US" dirty="0" smtClean="0"/>
              <a:t>:</a:t>
            </a:r>
          </a:p>
          <a:p>
            <a:endParaRPr lang="en-US" dirty="0"/>
          </a:p>
          <a:p>
            <a:endParaRPr lang="en-US" dirty="0" smtClean="0"/>
          </a:p>
          <a:p>
            <a:r>
              <a:rPr lang="cs-CZ" dirty="0" smtClean="0"/>
              <a:t>Pokud je paket </a:t>
            </a:r>
            <a:r>
              <a:rPr lang="en-US" dirty="0" smtClean="0"/>
              <a:t>BPDU </a:t>
            </a:r>
            <a:r>
              <a:rPr lang="cs-CZ" dirty="0" smtClean="0"/>
              <a:t>přijat na </a:t>
            </a:r>
            <a:r>
              <a:rPr lang="en-US" dirty="0" smtClean="0"/>
              <a:t>port</a:t>
            </a:r>
            <a:r>
              <a:rPr lang="cs-CZ" dirty="0" smtClean="0"/>
              <a:t>u, který je ve stavu</a:t>
            </a:r>
            <a:r>
              <a:rPr lang="en-US" dirty="0" smtClean="0"/>
              <a:t> </a:t>
            </a:r>
            <a:r>
              <a:rPr lang="en-US" dirty="0"/>
              <a:t>loop-inconsistent </a:t>
            </a:r>
            <a:r>
              <a:rPr lang="en-US" dirty="0" smtClean="0"/>
              <a:t>STP, </a:t>
            </a:r>
            <a:r>
              <a:rPr lang="cs-CZ" dirty="0" smtClean="0"/>
              <a:t>port se mění do jiného </a:t>
            </a:r>
            <a:r>
              <a:rPr lang="en-US" dirty="0" smtClean="0"/>
              <a:t>STP </a:t>
            </a:r>
            <a:r>
              <a:rPr lang="en-US" dirty="0" err="1" smtClean="0"/>
              <a:t>sta</a:t>
            </a:r>
            <a:r>
              <a:rPr lang="cs-CZ" dirty="0" err="1" smtClean="0"/>
              <a:t>vu</a:t>
            </a:r>
            <a:r>
              <a:rPr lang="en-US" dirty="0" smtClean="0"/>
              <a:t>. </a:t>
            </a:r>
            <a:r>
              <a:rPr lang="cs-CZ" dirty="0" smtClean="0"/>
              <a:t>Po obnově je v logu zpráva:</a:t>
            </a:r>
            <a:endParaRPr lang="pt-PT" dirty="0"/>
          </a:p>
        </p:txBody>
      </p:sp>
      <p:pic>
        <p:nvPicPr>
          <p:cNvPr id="4" name="Picture 3"/>
          <p:cNvPicPr>
            <a:picLocks noChangeAspect="1"/>
          </p:cNvPicPr>
          <p:nvPr/>
        </p:nvPicPr>
        <p:blipFill>
          <a:blip r:embed="rId2"/>
          <a:stretch>
            <a:fillRect/>
          </a:stretch>
        </p:blipFill>
        <p:spPr>
          <a:xfrm>
            <a:off x="416446" y="2213133"/>
            <a:ext cx="8246263" cy="357187"/>
          </a:xfrm>
          <a:prstGeom prst="rect">
            <a:avLst/>
          </a:prstGeom>
          <a:ln w="25400">
            <a:solidFill>
              <a:schemeClr val="accent4">
                <a:lumMod val="65000"/>
                <a:lumOff val="35000"/>
              </a:schemeClr>
            </a:solidFill>
          </a:ln>
        </p:spPr>
      </p:pic>
      <p:pic>
        <p:nvPicPr>
          <p:cNvPr id="5" name="Content Placeholder 4"/>
          <p:cNvPicPr>
            <a:picLocks noChangeAspect="1"/>
          </p:cNvPicPr>
          <p:nvPr/>
        </p:nvPicPr>
        <p:blipFill>
          <a:blip r:embed="rId3"/>
          <a:stretch>
            <a:fillRect/>
          </a:stretch>
        </p:blipFill>
        <p:spPr bwMode="auto">
          <a:xfrm>
            <a:off x="416446" y="4260633"/>
            <a:ext cx="7655992" cy="698674"/>
          </a:xfrm>
          <a:prstGeom prst="rect">
            <a:avLst/>
          </a:prstGeom>
          <a:noFill/>
          <a:ln w="25400" algn="ctr">
            <a:solidFill>
              <a:schemeClr val="accent4">
                <a:lumMod val="65000"/>
                <a:lumOff val="35000"/>
              </a:schemeClr>
            </a:solidFill>
            <a:miter lim="800000"/>
            <a:headEnd/>
            <a:tailEnd/>
          </a:ln>
        </p:spPr>
      </p:pic>
    </p:spTree>
    <p:extLst>
      <p:ext uri="{BB962C8B-B14F-4D97-AF65-F5344CB8AC3E}">
        <p14:creationId xmlns:p14="http://schemas.microsoft.com/office/powerpoint/2010/main" val="34170902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Umístění </a:t>
            </a:r>
            <a:r>
              <a:rPr lang="pt-PT" dirty="0" smtClean="0"/>
              <a:t>Loop Guard</a:t>
            </a:r>
            <a:endParaRPr lang="pt-PT" dirty="0"/>
          </a:p>
        </p:txBody>
      </p:sp>
      <p:sp>
        <p:nvSpPr>
          <p:cNvPr id="3" name="Content Placeholder 2"/>
          <p:cNvSpPr>
            <a:spLocks noGrp="1"/>
          </p:cNvSpPr>
          <p:nvPr>
            <p:ph idx="1"/>
          </p:nvPr>
        </p:nvSpPr>
        <p:spPr/>
        <p:txBody>
          <a:bodyPr/>
          <a:lstStyle/>
          <a:p>
            <a:r>
              <a:rPr lang="cs-CZ" dirty="0" smtClean="0"/>
              <a:t>Funkce </a:t>
            </a:r>
            <a:r>
              <a:rPr lang="cs-CZ" dirty="0" err="1" smtClean="0"/>
              <a:t>Loop</a:t>
            </a:r>
            <a:r>
              <a:rPr lang="cs-CZ" dirty="0" smtClean="0"/>
              <a:t> </a:t>
            </a:r>
            <a:r>
              <a:rPr lang="cs-CZ" dirty="0" err="1" smtClean="0"/>
              <a:t>Guard</a:t>
            </a:r>
            <a:r>
              <a:rPr lang="cs-CZ" dirty="0" smtClean="0"/>
              <a:t> je nastavena na bázi per-port.</a:t>
            </a:r>
          </a:p>
          <a:p>
            <a:r>
              <a:rPr lang="cs-CZ" dirty="0" smtClean="0"/>
              <a:t>Nicméně, pokud zablokujete port na úrovni STP, </a:t>
            </a:r>
            <a:r>
              <a:rPr lang="cs-CZ" dirty="0" err="1" smtClean="0"/>
              <a:t>Loop</a:t>
            </a:r>
            <a:r>
              <a:rPr lang="cs-CZ" dirty="0" smtClean="0"/>
              <a:t> </a:t>
            </a:r>
            <a:r>
              <a:rPr lang="cs-CZ" dirty="0" err="1" smtClean="0"/>
              <a:t>Guard</a:t>
            </a:r>
            <a:r>
              <a:rPr lang="cs-CZ" dirty="0" smtClean="0"/>
              <a:t> zablokuje nekonzistentní porty na bázi VLAN</a:t>
            </a:r>
          </a:p>
          <a:p>
            <a:r>
              <a:rPr lang="cs-CZ" dirty="0" smtClean="0"/>
              <a:t>V defaultním nastavení je </a:t>
            </a:r>
            <a:r>
              <a:rPr lang="cs-CZ" dirty="0" err="1" smtClean="0"/>
              <a:t>Loop</a:t>
            </a:r>
            <a:r>
              <a:rPr lang="cs-CZ" dirty="0" smtClean="0"/>
              <a:t> </a:t>
            </a:r>
            <a:r>
              <a:rPr lang="cs-CZ" dirty="0" err="1" smtClean="0"/>
              <a:t>Guard</a:t>
            </a:r>
            <a:r>
              <a:rPr lang="cs-CZ" dirty="0" smtClean="0"/>
              <a:t> zakázán. </a:t>
            </a:r>
            <a:r>
              <a:rPr lang="cs-CZ" dirty="0" err="1" smtClean="0"/>
              <a:t>Loop</a:t>
            </a:r>
            <a:r>
              <a:rPr lang="cs-CZ" dirty="0" smtClean="0"/>
              <a:t> </a:t>
            </a:r>
            <a:r>
              <a:rPr lang="cs-CZ" dirty="0" err="1" smtClean="0"/>
              <a:t>Guard</a:t>
            </a:r>
            <a:r>
              <a:rPr lang="cs-CZ" dirty="0" smtClean="0"/>
              <a:t> můžete konfigurovat globálně nebo  na bázi port-per-port.</a:t>
            </a:r>
          </a:p>
          <a:p>
            <a:r>
              <a:rPr lang="cs-CZ" dirty="0" smtClean="0"/>
              <a:t>Pokud povolíte službu </a:t>
            </a:r>
            <a:r>
              <a:rPr lang="cs-CZ" dirty="0" err="1" smtClean="0"/>
              <a:t>Loop</a:t>
            </a:r>
            <a:r>
              <a:rPr lang="cs-CZ" dirty="0" smtClean="0"/>
              <a:t> </a:t>
            </a:r>
            <a:r>
              <a:rPr lang="cs-CZ" dirty="0" err="1" smtClean="0"/>
              <a:t>Guard</a:t>
            </a:r>
            <a:r>
              <a:rPr lang="cs-CZ" dirty="0" smtClean="0"/>
              <a:t> globálně, pak je nastavena point-to-point na všech linkách.</a:t>
            </a:r>
            <a:endParaRPr lang="cs-CZ" dirty="0"/>
          </a:p>
        </p:txBody>
      </p:sp>
      <p:pic>
        <p:nvPicPr>
          <p:cNvPr id="4" name="Picture 3"/>
          <p:cNvPicPr>
            <a:picLocks noChangeAspect="1"/>
          </p:cNvPicPr>
          <p:nvPr/>
        </p:nvPicPr>
        <p:blipFill>
          <a:blip r:embed="rId2"/>
          <a:stretch>
            <a:fillRect/>
          </a:stretch>
        </p:blipFill>
        <p:spPr>
          <a:xfrm>
            <a:off x="131092" y="4480733"/>
            <a:ext cx="8816971" cy="1634318"/>
          </a:xfrm>
          <a:prstGeom prst="rect">
            <a:avLst/>
          </a:prstGeom>
        </p:spPr>
      </p:pic>
    </p:spTree>
    <p:extLst>
      <p:ext uri="{BB962C8B-B14F-4D97-AF65-F5344CB8AC3E}">
        <p14:creationId xmlns:p14="http://schemas.microsoft.com/office/powerpoint/2010/main" val="31933822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Loop</a:t>
            </a:r>
            <a:r>
              <a:rPr lang="pt-PT" dirty="0" smtClean="0"/>
              <a:t> </a:t>
            </a:r>
            <a:r>
              <a:rPr lang="pt-PT" dirty="0" err="1" smtClean="0"/>
              <a:t>Guard</a:t>
            </a:r>
            <a:r>
              <a:rPr lang="pt-PT" dirty="0" smtClean="0"/>
              <a:t> </a:t>
            </a:r>
            <a:r>
              <a:rPr lang="pt-PT" dirty="0" err="1" smtClean="0"/>
              <a:t>vs</a:t>
            </a:r>
            <a:r>
              <a:rPr lang="pt-PT" dirty="0" smtClean="0"/>
              <a:t> </a:t>
            </a:r>
            <a:r>
              <a:rPr lang="pt-PT" dirty="0" err="1" smtClean="0"/>
              <a:t>Root</a:t>
            </a:r>
            <a:r>
              <a:rPr lang="pt-PT" dirty="0" smtClean="0"/>
              <a:t> </a:t>
            </a:r>
            <a:r>
              <a:rPr lang="pt-PT" dirty="0" err="1" smtClean="0"/>
              <a:t>Guard</a:t>
            </a:r>
            <a:endParaRPr lang="pt-PT" dirty="0"/>
          </a:p>
        </p:txBody>
      </p:sp>
      <p:sp>
        <p:nvSpPr>
          <p:cNvPr id="3" name="Content Placeholder 2"/>
          <p:cNvSpPr>
            <a:spLocks noGrp="1"/>
          </p:cNvSpPr>
          <p:nvPr>
            <p:ph idx="1"/>
          </p:nvPr>
        </p:nvSpPr>
        <p:spPr/>
        <p:txBody>
          <a:bodyPr/>
          <a:lstStyle/>
          <a:p>
            <a:r>
              <a:rPr lang="en-US" dirty="0" smtClean="0"/>
              <a:t>Root </a:t>
            </a:r>
            <a:r>
              <a:rPr lang="en-US" dirty="0"/>
              <a:t>Guard </a:t>
            </a:r>
            <a:r>
              <a:rPr lang="cs-CZ" dirty="0" smtClean="0"/>
              <a:t>se </a:t>
            </a:r>
            <a:r>
              <a:rPr lang="en-US" dirty="0" smtClean="0"/>
              <a:t>Loop Guard</a:t>
            </a:r>
            <a:r>
              <a:rPr lang="cs-CZ" dirty="0"/>
              <a:t> </a:t>
            </a:r>
            <a:r>
              <a:rPr lang="cs-CZ" dirty="0" smtClean="0"/>
              <a:t>se vzájemně vylučují</a:t>
            </a:r>
            <a:r>
              <a:rPr lang="en-US" dirty="0" smtClean="0"/>
              <a:t>. </a:t>
            </a:r>
          </a:p>
          <a:p>
            <a:r>
              <a:rPr lang="en-US" dirty="0" smtClean="0"/>
              <a:t>Root </a:t>
            </a:r>
            <a:r>
              <a:rPr lang="en-US" dirty="0"/>
              <a:t>Guard </a:t>
            </a:r>
            <a:r>
              <a:rPr lang="cs-CZ" dirty="0" smtClean="0"/>
              <a:t>je použit na</a:t>
            </a:r>
            <a:r>
              <a:rPr lang="en-US" dirty="0" smtClean="0"/>
              <a:t> designated port</a:t>
            </a:r>
            <a:r>
              <a:rPr lang="cs-CZ" dirty="0" smtClean="0"/>
              <a:t>y</a:t>
            </a:r>
            <a:r>
              <a:rPr lang="en-US" dirty="0" smtClean="0"/>
              <a:t>, a</a:t>
            </a:r>
            <a:r>
              <a:rPr lang="cs-CZ" dirty="0" smtClean="0"/>
              <a:t> nedovoluje jim, aby se staly</a:t>
            </a:r>
            <a:r>
              <a:rPr lang="en-US" dirty="0" smtClean="0"/>
              <a:t> </a:t>
            </a:r>
            <a:r>
              <a:rPr lang="en-US" dirty="0" err="1"/>
              <a:t>nondesignated</a:t>
            </a:r>
            <a:r>
              <a:rPr lang="en-US" dirty="0"/>
              <a:t>. </a:t>
            </a:r>
            <a:endParaRPr lang="en-US" dirty="0" smtClean="0"/>
          </a:p>
          <a:p>
            <a:r>
              <a:rPr lang="en-US" dirty="0" smtClean="0"/>
              <a:t>Loop Guard </a:t>
            </a:r>
            <a:r>
              <a:rPr lang="cs-CZ" dirty="0" smtClean="0"/>
              <a:t>pracuje na</a:t>
            </a:r>
            <a:r>
              <a:rPr lang="en-US" dirty="0" smtClean="0"/>
              <a:t> </a:t>
            </a:r>
            <a:r>
              <a:rPr lang="en-US" dirty="0" err="1"/>
              <a:t>nondesignated</a:t>
            </a:r>
            <a:r>
              <a:rPr lang="en-US" dirty="0"/>
              <a:t> </a:t>
            </a:r>
            <a:r>
              <a:rPr lang="en-US" dirty="0" smtClean="0"/>
              <a:t>port</a:t>
            </a:r>
            <a:r>
              <a:rPr lang="cs-CZ" dirty="0" smtClean="0"/>
              <a:t>ech</a:t>
            </a:r>
            <a:r>
              <a:rPr lang="en-US" dirty="0" smtClean="0"/>
              <a:t> a</a:t>
            </a:r>
            <a:r>
              <a:rPr lang="cs-CZ" dirty="0" smtClean="0"/>
              <a:t> nedovoluje jim, aby se staly</a:t>
            </a:r>
            <a:r>
              <a:rPr lang="en-US" dirty="0" smtClean="0"/>
              <a:t> designated </a:t>
            </a:r>
            <a:r>
              <a:rPr lang="cs-CZ" dirty="0" smtClean="0"/>
              <a:t>v důsledku vypršení maximálního expiračního času</a:t>
            </a:r>
            <a:r>
              <a:rPr lang="en-US" dirty="0" smtClean="0"/>
              <a:t>. </a:t>
            </a:r>
          </a:p>
          <a:p>
            <a:r>
              <a:rPr lang="en-US" dirty="0" smtClean="0"/>
              <a:t>Root </a:t>
            </a:r>
            <a:r>
              <a:rPr lang="en-US" dirty="0"/>
              <a:t>Guard </a:t>
            </a:r>
            <a:r>
              <a:rPr lang="cs-CZ" dirty="0" smtClean="0"/>
              <a:t>nemůže být nastaven na stejném portu jako L</a:t>
            </a:r>
            <a:r>
              <a:rPr lang="en-US" dirty="0" err="1" smtClean="0"/>
              <a:t>oop</a:t>
            </a:r>
            <a:r>
              <a:rPr lang="en-US" dirty="0" smtClean="0"/>
              <a:t> Guard.</a:t>
            </a:r>
          </a:p>
          <a:p>
            <a:r>
              <a:rPr lang="cs-CZ" dirty="0" smtClean="0"/>
              <a:t>Pokud je </a:t>
            </a:r>
            <a:r>
              <a:rPr lang="en-US" dirty="0" smtClean="0"/>
              <a:t>Loop </a:t>
            </a:r>
            <a:r>
              <a:rPr lang="en-US" dirty="0"/>
              <a:t>Guard </a:t>
            </a:r>
            <a:r>
              <a:rPr lang="cs-CZ" dirty="0" smtClean="0"/>
              <a:t>konfigurován na portu</a:t>
            </a:r>
            <a:r>
              <a:rPr lang="en-US" dirty="0" smtClean="0"/>
              <a:t>, </a:t>
            </a:r>
            <a:r>
              <a:rPr lang="cs-CZ" dirty="0" smtClean="0"/>
              <a:t>vypne </a:t>
            </a:r>
            <a:r>
              <a:rPr lang="en-US" dirty="0" smtClean="0"/>
              <a:t>Root </a:t>
            </a:r>
            <a:r>
              <a:rPr lang="en-US" dirty="0"/>
              <a:t>Guard </a:t>
            </a:r>
            <a:r>
              <a:rPr lang="cs-CZ" dirty="0" err="1"/>
              <a:t>k</a:t>
            </a:r>
            <a:r>
              <a:rPr lang="en-US" dirty="0" err="1" smtClean="0"/>
              <a:t>onfigu</a:t>
            </a:r>
            <a:r>
              <a:rPr lang="cs-CZ" dirty="0" err="1" smtClean="0"/>
              <a:t>rovaný</a:t>
            </a:r>
            <a:r>
              <a:rPr lang="cs-CZ" dirty="0" smtClean="0"/>
              <a:t> na stejném portu</a:t>
            </a:r>
            <a:r>
              <a:rPr lang="en-US" dirty="0" smtClean="0"/>
              <a:t>.</a:t>
            </a:r>
            <a:endParaRPr lang="pt-PT" dirty="0"/>
          </a:p>
        </p:txBody>
      </p:sp>
    </p:spTree>
    <p:extLst>
      <p:ext uri="{BB962C8B-B14F-4D97-AF65-F5344CB8AC3E}">
        <p14:creationId xmlns:p14="http://schemas.microsoft.com/office/powerpoint/2010/main" val="9909787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a:t>
            </a:r>
            <a:r>
              <a:rPr lang="pt-PT" dirty="0"/>
              <a:t>UDLD</a:t>
            </a:r>
          </a:p>
        </p:txBody>
      </p:sp>
      <p:sp>
        <p:nvSpPr>
          <p:cNvPr id="3" name="Content Placeholder 2"/>
          <p:cNvSpPr>
            <a:spLocks noGrp="1"/>
          </p:cNvSpPr>
          <p:nvPr>
            <p:ph idx="1"/>
          </p:nvPr>
        </p:nvSpPr>
        <p:spPr/>
        <p:txBody>
          <a:bodyPr/>
          <a:lstStyle/>
          <a:p>
            <a:r>
              <a:rPr lang="pt-PT" dirty="0"/>
              <a:t>Unidirectional </a:t>
            </a:r>
            <a:r>
              <a:rPr lang="cs-CZ" dirty="0" smtClean="0"/>
              <a:t>(jednosměrné) </a:t>
            </a:r>
            <a:r>
              <a:rPr lang="pt-PT" dirty="0" smtClean="0"/>
              <a:t>link</a:t>
            </a:r>
            <a:r>
              <a:rPr lang="cs-CZ" dirty="0" smtClean="0"/>
              <a:t>y mohou způsobit smyčky STP</a:t>
            </a:r>
            <a:r>
              <a:rPr lang="en-US" dirty="0" smtClean="0"/>
              <a:t>. </a:t>
            </a:r>
          </a:p>
          <a:p>
            <a:r>
              <a:rPr lang="cs-CZ" dirty="0"/>
              <a:t>Jednosměrná detekce spojení </a:t>
            </a:r>
            <a:r>
              <a:rPr lang="cs-CZ" dirty="0" smtClean="0"/>
              <a:t>(</a:t>
            </a:r>
            <a:r>
              <a:rPr lang="cs-CZ" dirty="0" err="1"/>
              <a:t>Unidirectional</a:t>
            </a:r>
            <a:r>
              <a:rPr lang="cs-CZ" dirty="0"/>
              <a:t> Link </a:t>
            </a:r>
            <a:r>
              <a:rPr lang="cs-CZ" dirty="0" err="1" smtClean="0"/>
              <a:t>Detection</a:t>
            </a:r>
            <a:r>
              <a:rPr lang="cs-CZ" dirty="0" smtClean="0"/>
              <a:t> – UDLD</a:t>
            </a:r>
            <a:r>
              <a:rPr lang="cs-CZ" dirty="0"/>
              <a:t>) umožňuje zařízením rozpoznat, zda existuje jednosměrné propojení, a </a:t>
            </a:r>
            <a:r>
              <a:rPr lang="cs-CZ" dirty="0" smtClean="0"/>
              <a:t>dotčené rozhraní vypnout.</a:t>
            </a:r>
          </a:p>
          <a:p>
            <a:r>
              <a:rPr lang="cs-CZ" dirty="0" smtClean="0"/>
              <a:t>UDLD </a:t>
            </a:r>
            <a:r>
              <a:rPr lang="cs-CZ" dirty="0"/>
              <a:t>je užitečné na portu s optickými vlákny, aby se zabránilo problémům se sítí, které by vedly k chybnému propojení na panelu </a:t>
            </a:r>
            <a:r>
              <a:rPr lang="cs-CZ" dirty="0" err="1"/>
              <a:t>patchů</a:t>
            </a:r>
            <a:r>
              <a:rPr lang="cs-CZ" dirty="0"/>
              <a:t>, což způsobuje, že se spojení nachází ve stavu up / up, ale jsou ztraceny BPDU.</a:t>
            </a:r>
            <a:endParaRPr lang="pt-PT" dirty="0"/>
          </a:p>
        </p:txBody>
      </p:sp>
    </p:spTree>
    <p:extLst>
      <p:ext uri="{BB962C8B-B14F-4D97-AF65-F5344CB8AC3E}">
        <p14:creationId xmlns:p14="http://schemas.microsoft.com/office/powerpoint/2010/main" val="6938607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a:t>
            </a:r>
            <a:r>
              <a:rPr lang="pt-PT" dirty="0" smtClean="0"/>
              <a:t>UDLD</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580706" y="1183340"/>
            <a:ext cx="4822520" cy="2702794"/>
          </a:xfrm>
          <a:prstGeom prst="rect">
            <a:avLst/>
          </a:prstGeom>
        </p:spPr>
      </p:pic>
      <p:pic>
        <p:nvPicPr>
          <p:cNvPr id="5" name="Picture 4"/>
          <p:cNvPicPr>
            <a:picLocks noChangeAspect="1"/>
          </p:cNvPicPr>
          <p:nvPr/>
        </p:nvPicPr>
        <p:blipFill>
          <a:blip r:embed="rId3"/>
          <a:stretch>
            <a:fillRect/>
          </a:stretch>
        </p:blipFill>
        <p:spPr>
          <a:xfrm>
            <a:off x="4055453" y="3765218"/>
            <a:ext cx="4868446" cy="2748604"/>
          </a:xfrm>
          <a:prstGeom prst="rect">
            <a:avLst/>
          </a:prstGeom>
        </p:spPr>
      </p:pic>
    </p:spTree>
    <p:extLst>
      <p:ext uri="{BB962C8B-B14F-4D97-AF65-F5344CB8AC3E}">
        <p14:creationId xmlns:p14="http://schemas.microsoft.com/office/powerpoint/2010/main" val="26791896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cs-CZ" dirty="0" smtClean="0"/>
              <a:t>testuje linku na optice</a:t>
            </a:r>
            <a:endParaRPr lang="pt-PT" dirty="0"/>
          </a:p>
        </p:txBody>
      </p:sp>
      <p:pic>
        <p:nvPicPr>
          <p:cNvPr id="4" name="Picture 3"/>
          <p:cNvPicPr>
            <a:picLocks noChangeAspect="1"/>
          </p:cNvPicPr>
          <p:nvPr/>
        </p:nvPicPr>
        <p:blipFill>
          <a:blip r:embed="rId3"/>
          <a:stretch>
            <a:fillRect/>
          </a:stretch>
        </p:blipFill>
        <p:spPr>
          <a:xfrm>
            <a:off x="1186358" y="1503228"/>
            <a:ext cx="6935040" cy="3883160"/>
          </a:xfrm>
          <a:prstGeom prst="rect">
            <a:avLst/>
          </a:prstGeom>
        </p:spPr>
      </p:pic>
    </p:spTree>
    <p:extLst>
      <p:ext uri="{BB962C8B-B14F-4D97-AF65-F5344CB8AC3E}">
        <p14:creationId xmlns:p14="http://schemas.microsoft.com/office/powerpoint/2010/main" val="36704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err="1" smtClean="0">
                <a:latin typeface="+mn-lt"/>
              </a:rPr>
              <a:t>Cayleyho</a:t>
            </a:r>
            <a:r>
              <a:rPr lang="cs-CZ" b="0" dirty="0" smtClean="0"/>
              <a:t> věta</a:t>
            </a:r>
            <a:endParaRPr lang="cs-CZ" dirty="0"/>
          </a:p>
        </p:txBody>
      </p:sp>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187" y="1591407"/>
            <a:ext cx="3907692" cy="4835769"/>
          </a:xfrm>
          <a:prstGeom prst="rect">
            <a:avLst/>
          </a:prstGeom>
        </p:spPr>
      </p:pic>
      <p:sp>
        <p:nvSpPr>
          <p:cNvPr id="6" name="TextovéPole 5"/>
          <p:cNvSpPr txBox="1"/>
          <p:nvPr/>
        </p:nvSpPr>
        <p:spPr>
          <a:xfrm>
            <a:off x="1981877" y="2960306"/>
            <a:ext cx="1074333" cy="701731"/>
          </a:xfrm>
          <a:prstGeom prst="rect">
            <a:avLst/>
          </a:prstGeom>
          <a:noFill/>
        </p:spPr>
        <p:txBody>
          <a:bodyPr wrap="none" rtlCol="0">
            <a:spAutoFit/>
          </a:bodyPr>
          <a:lstStyle/>
          <a:p>
            <a:r>
              <a:rPr lang="cs-CZ" sz="4400" dirty="0"/>
              <a:t>n</a:t>
            </a:r>
            <a:r>
              <a:rPr lang="cs-CZ" sz="4400" baseline="30000" dirty="0" smtClean="0"/>
              <a:t>n-2</a:t>
            </a:r>
            <a:endParaRPr lang="cs-CZ" sz="4400" baseline="30000" dirty="0"/>
          </a:p>
        </p:txBody>
      </p:sp>
    </p:spTree>
    <p:extLst>
      <p:ext uri="{BB962C8B-B14F-4D97-AF65-F5344CB8AC3E}">
        <p14:creationId xmlns:p14="http://schemas.microsoft.com/office/powerpoint/2010/main" val="32227324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Přehled </a:t>
            </a:r>
            <a:r>
              <a:rPr lang="pt-PT" dirty="0" smtClean="0"/>
              <a:t>UDL</a:t>
            </a:r>
            <a:r>
              <a:rPr lang="cs-CZ" dirty="0" smtClean="0"/>
              <a:t>D</a:t>
            </a:r>
            <a:endParaRPr lang="pt-PT" dirty="0"/>
          </a:p>
        </p:txBody>
      </p:sp>
      <p:sp>
        <p:nvSpPr>
          <p:cNvPr id="3" name="Content Placeholder 2"/>
          <p:cNvSpPr>
            <a:spLocks noGrp="1"/>
          </p:cNvSpPr>
          <p:nvPr>
            <p:ph idx="1"/>
          </p:nvPr>
        </p:nvSpPr>
        <p:spPr/>
        <p:txBody>
          <a:bodyPr/>
          <a:lstStyle/>
          <a:p>
            <a:r>
              <a:rPr lang="af-ZA" dirty="0" smtClean="0"/>
              <a:t>UDLD je protokol vrstvy 2, který pracuje s mechanismy vrstvy 1 k určení fyzického stavu propojení.</a:t>
            </a:r>
          </a:p>
          <a:p>
            <a:r>
              <a:rPr lang="af-ZA" dirty="0" smtClean="0"/>
              <a:t>Obě strany v rámci UDLD spustí výměnu speciálních rámců, které jsou posílány na známou MAC adresu 01: 00: 0C: CC: CC: CC</a:t>
            </a:r>
          </a:p>
          <a:p>
            <a:r>
              <a:rPr lang="af-ZA" dirty="0" smtClean="0"/>
              <a:t>Ve svazku EtherChannel zablokuje UDLD chybu pouze při fyzickém výpadku.</a:t>
            </a:r>
          </a:p>
          <a:p>
            <a:r>
              <a:rPr lang="af-ZA" dirty="0" smtClean="0"/>
              <a:t>UDLD zprávy jsou odesílány v pravidelných intervalech. Tento časovač lze měnit. Výchozí nastavení se liší mezi platformami. Typická hodnota je 15 sekund.</a:t>
            </a:r>
          </a:p>
          <a:p>
            <a:r>
              <a:rPr lang="af-ZA" dirty="0" smtClean="0"/>
              <a:t>UDLD je protokol Cisco, který je také definován v RFC 5171.</a:t>
            </a:r>
            <a:endParaRPr lang="af-ZA" dirty="0"/>
          </a:p>
        </p:txBody>
      </p:sp>
    </p:spTree>
    <p:extLst>
      <p:ext uri="{BB962C8B-B14F-4D97-AF65-F5344CB8AC3E}">
        <p14:creationId xmlns:p14="http://schemas.microsoft.com/office/powerpoint/2010/main" val="26181432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a:t>
            </a:r>
            <a:r>
              <a:rPr lang="pt-PT" dirty="0" smtClean="0"/>
              <a:t>UDLD</a:t>
            </a:r>
            <a:endParaRPr lang="pt-PT" dirty="0"/>
          </a:p>
        </p:txBody>
      </p:sp>
      <p:sp>
        <p:nvSpPr>
          <p:cNvPr id="3" name="Content Placeholder 2"/>
          <p:cNvSpPr>
            <a:spLocks noGrp="1"/>
          </p:cNvSpPr>
          <p:nvPr>
            <p:ph idx="1"/>
          </p:nvPr>
        </p:nvSpPr>
        <p:spPr/>
        <p:txBody>
          <a:bodyPr/>
          <a:lstStyle/>
          <a:p>
            <a:pPr marL="0" indent="0">
              <a:buNone/>
            </a:pPr>
            <a:r>
              <a:rPr lang="cs-CZ" dirty="0"/>
              <a:t>Po zjištění jednosměrného propojení UDLD může v závislosti na konfigurovaném režimu </a:t>
            </a:r>
            <a:r>
              <a:rPr lang="cs-CZ" dirty="0" smtClean="0"/>
              <a:t>učinit </a:t>
            </a:r>
            <a:r>
              <a:rPr lang="cs-CZ" dirty="0"/>
              <a:t>dva </a:t>
            </a:r>
            <a:r>
              <a:rPr lang="cs-CZ" dirty="0" smtClean="0"/>
              <a:t>kroky</a:t>
            </a:r>
            <a:r>
              <a:rPr lang="cs-CZ" dirty="0"/>
              <a:t> </a:t>
            </a:r>
            <a:r>
              <a:rPr lang="cs-CZ" dirty="0" smtClean="0"/>
              <a:t>odlišné v závislosti na režimu (módu)</a:t>
            </a:r>
            <a:r>
              <a:rPr lang="en-US" dirty="0" smtClean="0"/>
              <a:t>:</a:t>
            </a:r>
            <a:endParaRPr lang="en-US" dirty="0"/>
          </a:p>
          <a:p>
            <a:r>
              <a:rPr lang="en-US" b="1" dirty="0" smtClean="0"/>
              <a:t>Normal mode</a:t>
            </a:r>
          </a:p>
          <a:p>
            <a:pPr lvl="1"/>
            <a:r>
              <a:rPr lang="cs-CZ" dirty="0"/>
              <a:t>Pokud je zjištěn jednosměrný odkaz, port může pokračovat v jeho provozu. UDLD pouze označuje port jako neurčený. Vygeneruje se </a:t>
            </a:r>
            <a:r>
              <a:rPr lang="cs-CZ" dirty="0" err="1"/>
              <a:t>syslog</a:t>
            </a:r>
            <a:r>
              <a:rPr lang="cs-CZ" dirty="0"/>
              <a:t> </a:t>
            </a:r>
            <a:r>
              <a:rPr lang="cs-CZ" dirty="0" smtClean="0"/>
              <a:t>zpráva.</a:t>
            </a:r>
          </a:p>
          <a:p>
            <a:r>
              <a:rPr lang="en-US" b="1" dirty="0" smtClean="0"/>
              <a:t>Aggressive mode</a:t>
            </a:r>
          </a:p>
          <a:p>
            <a:pPr lvl="1"/>
            <a:r>
              <a:rPr lang="cs-CZ" dirty="0"/>
              <a:t>Pokud je zjištěn jednosměrný odkaz, </a:t>
            </a:r>
            <a:r>
              <a:rPr lang="cs-CZ" dirty="0" err="1" smtClean="0"/>
              <a:t>switch</a:t>
            </a:r>
            <a:r>
              <a:rPr lang="cs-CZ" dirty="0" smtClean="0"/>
              <a:t> </a:t>
            </a:r>
            <a:r>
              <a:rPr lang="cs-CZ" dirty="0"/>
              <a:t>se pokusí obnovit spojení. Zasílá jednu zprávu za sekundu po dobu </a:t>
            </a:r>
            <a:r>
              <a:rPr lang="cs-CZ" dirty="0">
                <a:solidFill>
                  <a:srgbClr val="FF0000"/>
                </a:solidFill>
              </a:rPr>
              <a:t>8 sekund</a:t>
            </a:r>
            <a:r>
              <a:rPr lang="cs-CZ" dirty="0"/>
              <a:t>. Pokud žádná z těchto zpráv není odeslána zpět, port je </a:t>
            </a:r>
            <a:r>
              <a:rPr lang="cs-CZ" dirty="0" smtClean="0"/>
              <a:t>nastaven do </a:t>
            </a:r>
            <a:r>
              <a:rPr lang="cs-CZ" dirty="0"/>
              <a:t>stavu </a:t>
            </a:r>
            <a:r>
              <a:rPr lang="cs-CZ" dirty="0" err="1" smtClean="0"/>
              <a:t>error-disabled</a:t>
            </a:r>
            <a:r>
              <a:rPr lang="cs-CZ" dirty="0" smtClean="0"/>
              <a:t>.</a:t>
            </a:r>
            <a:endParaRPr lang="pt-PT" dirty="0"/>
          </a:p>
        </p:txBody>
      </p:sp>
    </p:spTree>
    <p:extLst>
      <p:ext uri="{BB962C8B-B14F-4D97-AF65-F5344CB8AC3E}">
        <p14:creationId xmlns:p14="http://schemas.microsoft.com/office/powerpoint/2010/main" val="41485874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UDLD</a:t>
            </a:r>
            <a:endParaRPr lang="pt-PT" dirty="0"/>
          </a:p>
        </p:txBody>
      </p:sp>
      <p:sp>
        <p:nvSpPr>
          <p:cNvPr id="3" name="Content Placeholder 2"/>
          <p:cNvSpPr>
            <a:spLocks noGrp="1"/>
          </p:cNvSpPr>
          <p:nvPr>
            <p:ph idx="1"/>
          </p:nvPr>
        </p:nvSpPr>
        <p:spPr>
          <a:xfrm>
            <a:off x="279401" y="1183340"/>
            <a:ext cx="8618414" cy="5131399"/>
          </a:xfrm>
        </p:spPr>
        <p:txBody>
          <a:bodyPr/>
          <a:lstStyle/>
          <a:p>
            <a:r>
              <a:rPr lang="cs-CZ" dirty="0" smtClean="0"/>
              <a:t>Opět lze nastavit na bázi portu či globálně</a:t>
            </a:r>
            <a:r>
              <a:rPr lang="en-US" dirty="0" smtClean="0"/>
              <a:t>. </a:t>
            </a:r>
          </a:p>
          <a:p>
            <a:r>
              <a:rPr lang="cs-CZ" dirty="0" smtClean="0"/>
              <a:t>Podporováno pouze na optice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cs-CZ" dirty="0" smtClean="0"/>
              <a:t>Pro reset na rozhraních, která se stala </a:t>
            </a:r>
            <a:r>
              <a:rPr lang="cs-CZ" dirty="0" err="1" smtClean="0"/>
              <a:t>shutdown</a:t>
            </a:r>
            <a:r>
              <a:rPr lang="cs-CZ" dirty="0" smtClean="0"/>
              <a:t> díky UDLD, použijte </a:t>
            </a:r>
            <a:r>
              <a:rPr lang="en-US" b="1" dirty="0" err="1" smtClean="0"/>
              <a:t>udld</a:t>
            </a:r>
            <a:r>
              <a:rPr lang="en-US" b="1" dirty="0" smtClean="0"/>
              <a:t> reset</a:t>
            </a:r>
            <a:r>
              <a:rPr lang="en-US" dirty="0" smtClean="0"/>
              <a:t>.</a:t>
            </a:r>
            <a:endParaRPr lang="pt-PT" dirty="0"/>
          </a:p>
        </p:txBody>
      </p:sp>
      <p:pic>
        <p:nvPicPr>
          <p:cNvPr id="4" name="Picture 3"/>
          <p:cNvPicPr>
            <a:picLocks noChangeAspect="1"/>
          </p:cNvPicPr>
          <p:nvPr/>
        </p:nvPicPr>
        <p:blipFill>
          <a:blip r:embed="rId2"/>
          <a:stretch>
            <a:fillRect/>
          </a:stretch>
        </p:blipFill>
        <p:spPr>
          <a:xfrm>
            <a:off x="577787" y="2173746"/>
            <a:ext cx="7765320" cy="2236185"/>
          </a:xfrm>
          <a:prstGeom prst="rect">
            <a:avLst/>
          </a:prstGeom>
        </p:spPr>
      </p:pic>
    </p:spTree>
    <p:extLst>
      <p:ext uri="{BB962C8B-B14F-4D97-AF65-F5344CB8AC3E}">
        <p14:creationId xmlns:p14="http://schemas.microsoft.com/office/powerpoint/2010/main" val="16215559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Porovnání</a:t>
            </a:r>
            <a:r>
              <a:rPr lang="en-US" dirty="0" smtClean="0"/>
              <a:t> </a:t>
            </a:r>
            <a:r>
              <a:rPr lang="en-US" dirty="0"/>
              <a:t>Loop Guard with UDLD</a:t>
            </a:r>
            <a:endParaRPr lang="pt-PT" dirty="0"/>
          </a:p>
        </p:txBody>
      </p:sp>
      <p:pic>
        <p:nvPicPr>
          <p:cNvPr id="4" name="Picture 3"/>
          <p:cNvPicPr>
            <a:picLocks noChangeAspect="1"/>
          </p:cNvPicPr>
          <p:nvPr/>
        </p:nvPicPr>
        <p:blipFill>
          <a:blip r:embed="rId2"/>
          <a:stretch>
            <a:fillRect/>
          </a:stretch>
        </p:blipFill>
        <p:spPr>
          <a:xfrm>
            <a:off x="377545" y="1871663"/>
            <a:ext cx="8427391" cy="3128962"/>
          </a:xfrm>
          <a:prstGeom prst="rect">
            <a:avLst/>
          </a:prstGeom>
        </p:spPr>
      </p:pic>
    </p:spTree>
    <p:extLst>
      <p:ext uri="{BB962C8B-B14F-4D97-AF65-F5344CB8AC3E}">
        <p14:creationId xmlns:p14="http://schemas.microsoft.com/office/powerpoint/2010/main" val="10960362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Doporučená praxe pro </a:t>
            </a:r>
            <a:r>
              <a:rPr lang="pt-PT" dirty="0" smtClean="0"/>
              <a:t>UDLD</a:t>
            </a:r>
            <a:endParaRPr lang="pt-PT" dirty="0"/>
          </a:p>
        </p:txBody>
      </p:sp>
      <p:sp>
        <p:nvSpPr>
          <p:cNvPr id="3" name="Content Placeholder 2"/>
          <p:cNvSpPr>
            <a:spLocks noGrp="1"/>
          </p:cNvSpPr>
          <p:nvPr>
            <p:ph idx="1"/>
          </p:nvPr>
        </p:nvSpPr>
        <p:spPr/>
        <p:txBody>
          <a:bodyPr/>
          <a:lstStyle/>
          <a:p>
            <a:r>
              <a:rPr lang="cs-CZ" dirty="0"/>
              <a:t>Typicky je nasazen na jakémkoli optickém </a:t>
            </a:r>
            <a:r>
              <a:rPr lang="cs-CZ" dirty="0" smtClean="0"/>
              <a:t>propojení.</a:t>
            </a:r>
          </a:p>
          <a:p>
            <a:r>
              <a:rPr lang="cs-CZ" dirty="0" smtClean="0"/>
              <a:t>Pro </a:t>
            </a:r>
            <a:r>
              <a:rPr lang="cs-CZ" dirty="0"/>
              <a:t>nejlepší ochranu použijte agresivní režim </a:t>
            </a:r>
            <a:r>
              <a:rPr lang="cs-CZ" dirty="0" smtClean="0"/>
              <a:t>UDLD.</a:t>
            </a:r>
          </a:p>
          <a:p>
            <a:r>
              <a:rPr lang="cs-CZ" dirty="0" smtClean="0"/>
              <a:t>Zapněte </a:t>
            </a:r>
            <a:r>
              <a:rPr lang="cs-CZ" dirty="0"/>
              <a:t>globální konfiguraci, abyste se vyhnuli provozním chybám a chybám.</a:t>
            </a:r>
            <a:endParaRPr lang="pt-PT" dirty="0"/>
          </a:p>
        </p:txBody>
      </p:sp>
    </p:spTree>
    <p:extLst>
      <p:ext uri="{BB962C8B-B14F-4D97-AF65-F5344CB8AC3E}">
        <p14:creationId xmlns:p14="http://schemas.microsoft.com/office/powerpoint/2010/main" val="11262975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a:t>
            </a:r>
            <a:r>
              <a:rPr lang="pt-PT" dirty="0" smtClean="0"/>
              <a:t> </a:t>
            </a:r>
            <a:r>
              <a:rPr lang="pt-PT" dirty="0"/>
              <a:t>FlexLinks</a:t>
            </a:r>
          </a:p>
        </p:txBody>
      </p:sp>
      <p:sp>
        <p:nvSpPr>
          <p:cNvPr id="3" name="Content Placeholder 2"/>
          <p:cNvSpPr>
            <a:spLocks noGrp="1"/>
          </p:cNvSpPr>
          <p:nvPr>
            <p:ph idx="1"/>
          </p:nvPr>
        </p:nvSpPr>
        <p:spPr/>
        <p:txBody>
          <a:bodyPr/>
          <a:lstStyle/>
          <a:p>
            <a:r>
              <a:rPr lang="en-US" dirty="0" err="1"/>
              <a:t>FlexLinks</a:t>
            </a:r>
            <a:r>
              <a:rPr lang="en-US" dirty="0"/>
              <a:t> </a:t>
            </a:r>
            <a:r>
              <a:rPr lang="cs-CZ" dirty="0" smtClean="0"/>
              <a:t>je pár rozhraní na úrovni </a:t>
            </a:r>
            <a:r>
              <a:rPr lang="en-US" dirty="0" smtClean="0"/>
              <a:t>2, </a:t>
            </a:r>
            <a:r>
              <a:rPr lang="cs-CZ" dirty="0" smtClean="0"/>
              <a:t>kde jedno rozhraní je konfigurováno jako </a:t>
            </a:r>
            <a:r>
              <a:rPr lang="cs-CZ" dirty="0" err="1" smtClean="0"/>
              <a:t>backup</a:t>
            </a:r>
            <a:r>
              <a:rPr lang="cs-CZ" dirty="0" smtClean="0"/>
              <a:t> k tomu druhému</a:t>
            </a:r>
            <a:r>
              <a:rPr lang="en-US" dirty="0" smtClean="0"/>
              <a:t>.</a:t>
            </a:r>
          </a:p>
          <a:p>
            <a:r>
              <a:rPr lang="pt-PT" dirty="0"/>
              <a:t>FlexLinks </a:t>
            </a:r>
            <a:r>
              <a:rPr lang="cs-CZ" dirty="0" smtClean="0"/>
              <a:t>poskytuje redundanci na úrovni linky, která je alternativou k</a:t>
            </a:r>
            <a:r>
              <a:rPr lang="en-US" dirty="0" smtClean="0"/>
              <a:t> </a:t>
            </a:r>
            <a:r>
              <a:rPr lang="en-US" dirty="0"/>
              <a:t>STP. </a:t>
            </a:r>
            <a:endParaRPr lang="en-US" dirty="0" smtClean="0"/>
          </a:p>
          <a:p>
            <a:r>
              <a:rPr lang="en-US" dirty="0" smtClean="0"/>
              <a:t>STP </a:t>
            </a:r>
            <a:r>
              <a:rPr lang="cs-CZ" dirty="0" smtClean="0"/>
              <a:t>je automaticky vypnut na rozhraních s </a:t>
            </a:r>
            <a:r>
              <a:rPr lang="pt-PT" dirty="0" smtClean="0"/>
              <a:t>FlexLinks</a:t>
            </a:r>
            <a:r>
              <a:rPr lang="cs-CZ" dirty="0" smtClean="0"/>
              <a:t>.</a:t>
            </a:r>
            <a:endParaRPr lang="pt-PT" dirty="0"/>
          </a:p>
        </p:txBody>
      </p:sp>
      <p:pic>
        <p:nvPicPr>
          <p:cNvPr id="4" name="Picture 3"/>
          <p:cNvPicPr>
            <a:picLocks noChangeAspect="1"/>
          </p:cNvPicPr>
          <p:nvPr/>
        </p:nvPicPr>
        <p:blipFill>
          <a:blip r:embed="rId2"/>
          <a:stretch>
            <a:fillRect/>
          </a:stretch>
        </p:blipFill>
        <p:spPr>
          <a:xfrm>
            <a:off x="1567418" y="3444650"/>
            <a:ext cx="5944320" cy="3165200"/>
          </a:xfrm>
          <a:prstGeom prst="rect">
            <a:avLst/>
          </a:prstGeom>
        </p:spPr>
      </p:pic>
    </p:spTree>
    <p:extLst>
      <p:ext uri="{BB962C8B-B14F-4D97-AF65-F5344CB8AC3E}">
        <p14:creationId xmlns:p14="http://schemas.microsoft.com/office/powerpoint/2010/main" val="42945111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 verifikace pro </a:t>
            </a:r>
            <a:r>
              <a:rPr lang="pt-PT" dirty="0" smtClean="0"/>
              <a:t>FlexLinks </a:t>
            </a:r>
            <a:r>
              <a:rPr lang="pt-PT" dirty="0"/>
              <a:t>	</a:t>
            </a:r>
          </a:p>
        </p:txBody>
      </p:sp>
      <p:pic>
        <p:nvPicPr>
          <p:cNvPr id="4" name="Picture 3"/>
          <p:cNvPicPr>
            <a:picLocks noChangeAspect="1"/>
          </p:cNvPicPr>
          <p:nvPr/>
        </p:nvPicPr>
        <p:blipFill>
          <a:blip r:embed="rId2"/>
          <a:stretch>
            <a:fillRect/>
          </a:stretch>
        </p:blipFill>
        <p:spPr>
          <a:xfrm>
            <a:off x="562896" y="2244086"/>
            <a:ext cx="7953363" cy="3009905"/>
          </a:xfrm>
          <a:prstGeom prst="rect">
            <a:avLst/>
          </a:prstGeom>
        </p:spPr>
      </p:pic>
    </p:spTree>
    <p:extLst>
      <p:ext uri="{BB962C8B-B14F-4D97-AF65-F5344CB8AC3E}">
        <p14:creationId xmlns:p14="http://schemas.microsoft.com/office/powerpoint/2010/main" val="40546345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Pokyny (</a:t>
            </a:r>
            <a:r>
              <a:rPr lang="pt-PT" dirty="0" smtClean="0"/>
              <a:t>Guidelines</a:t>
            </a:r>
            <a:r>
              <a:rPr lang="cs-CZ" dirty="0" smtClean="0"/>
              <a:t>) </a:t>
            </a:r>
            <a:r>
              <a:rPr lang="pt-PT" dirty="0" smtClean="0"/>
              <a:t>FlexLinks</a:t>
            </a:r>
            <a:endParaRPr lang="pt-PT" dirty="0"/>
          </a:p>
        </p:txBody>
      </p:sp>
      <p:sp>
        <p:nvSpPr>
          <p:cNvPr id="3" name="Content Placeholder 2"/>
          <p:cNvSpPr>
            <a:spLocks noGrp="1"/>
          </p:cNvSpPr>
          <p:nvPr>
            <p:ph idx="1"/>
          </p:nvPr>
        </p:nvSpPr>
        <p:spPr/>
        <p:txBody>
          <a:bodyPr>
            <a:normAutofit/>
          </a:bodyPr>
          <a:lstStyle/>
          <a:p>
            <a:r>
              <a:rPr lang="cs-CZ" dirty="0" smtClean="0"/>
              <a:t>Pro jakoukoliv aktivní linku lze nakonfigurovat pouze jeden </a:t>
            </a:r>
            <a:r>
              <a:rPr lang="cs-CZ" dirty="0" err="1" smtClean="0"/>
              <a:t>backup</a:t>
            </a:r>
            <a:r>
              <a:rPr lang="cs-CZ" dirty="0" smtClean="0"/>
              <a:t> odkaz. </a:t>
            </a:r>
          </a:p>
          <a:p>
            <a:r>
              <a:rPr lang="cs-CZ" dirty="0" smtClean="0"/>
              <a:t>Rozhraní může patřit pouze jednomu páru </a:t>
            </a:r>
            <a:r>
              <a:rPr lang="cs-CZ" dirty="0" err="1" smtClean="0"/>
              <a:t>FlexLinks</a:t>
            </a:r>
            <a:r>
              <a:rPr lang="cs-CZ" dirty="0" smtClean="0"/>
              <a:t>.</a:t>
            </a:r>
          </a:p>
          <a:p>
            <a:r>
              <a:rPr lang="cs-CZ" dirty="0" smtClean="0"/>
              <a:t>Žádný z těchto odkazů nemůže být port, který patří k </a:t>
            </a:r>
            <a:r>
              <a:rPr lang="cs-CZ" dirty="0" err="1" smtClean="0"/>
              <a:t>EtherChannelu</a:t>
            </a:r>
            <a:r>
              <a:rPr lang="cs-CZ" dirty="0" smtClean="0"/>
              <a:t>. Můžete však nakonfigurovat dva kanály jako jeden </a:t>
            </a:r>
            <a:r>
              <a:rPr lang="cs-CZ" dirty="0" err="1" smtClean="0"/>
              <a:t>FlexLinks</a:t>
            </a:r>
            <a:r>
              <a:rPr lang="cs-CZ" dirty="0" smtClean="0"/>
              <a:t>.</a:t>
            </a:r>
          </a:p>
          <a:p>
            <a:r>
              <a:rPr lang="cs-CZ" dirty="0" err="1" smtClean="0"/>
              <a:t>Backup</a:t>
            </a:r>
            <a:r>
              <a:rPr lang="cs-CZ" dirty="0" smtClean="0"/>
              <a:t> linka nemusí být stejného typu (Fast </a:t>
            </a:r>
            <a:r>
              <a:rPr lang="cs-CZ" dirty="0" err="1" smtClean="0"/>
              <a:t>Ethernet</a:t>
            </a:r>
            <a:r>
              <a:rPr lang="cs-CZ" dirty="0" smtClean="0"/>
              <a:t>, Gigabit </a:t>
            </a:r>
            <a:r>
              <a:rPr lang="cs-CZ" dirty="0" err="1" smtClean="0"/>
              <a:t>Ethernet</a:t>
            </a:r>
            <a:r>
              <a:rPr lang="cs-CZ" dirty="0" smtClean="0"/>
              <a:t> či portový kanál) jako aktivní linka.</a:t>
            </a:r>
          </a:p>
          <a:p>
            <a:r>
              <a:rPr lang="cs-CZ" dirty="0" smtClean="0"/>
              <a:t>STP je na portech s porty </a:t>
            </a:r>
            <a:r>
              <a:rPr lang="cs-CZ" dirty="0" err="1" smtClean="0"/>
              <a:t>FlexLinks</a:t>
            </a:r>
            <a:r>
              <a:rPr lang="cs-CZ" dirty="0" smtClean="0"/>
              <a:t> vypnut.</a:t>
            </a:r>
            <a:endParaRPr lang="cs-CZ" dirty="0"/>
          </a:p>
        </p:txBody>
      </p:sp>
    </p:spTree>
    <p:extLst>
      <p:ext uri="{BB962C8B-B14F-4D97-AF65-F5344CB8AC3E}">
        <p14:creationId xmlns:p14="http://schemas.microsoft.com/office/powerpoint/2010/main" val="24338992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Doporučení pro stabilitu </a:t>
            </a:r>
            <a:r>
              <a:rPr lang="pt-PT" dirty="0" smtClean="0"/>
              <a:t>STP</a:t>
            </a:r>
            <a:endParaRPr lang="pt-PT" dirty="0"/>
          </a:p>
        </p:txBody>
      </p:sp>
      <p:pic>
        <p:nvPicPr>
          <p:cNvPr id="4" name="Picture 3"/>
          <p:cNvPicPr>
            <a:picLocks noChangeAspect="1"/>
          </p:cNvPicPr>
          <p:nvPr/>
        </p:nvPicPr>
        <p:blipFill>
          <a:blip r:embed="rId2"/>
          <a:stretch>
            <a:fillRect/>
          </a:stretch>
        </p:blipFill>
        <p:spPr>
          <a:xfrm>
            <a:off x="747346" y="1364462"/>
            <a:ext cx="7883527" cy="4957207"/>
          </a:xfrm>
          <a:prstGeom prst="rect">
            <a:avLst/>
          </a:prstGeom>
        </p:spPr>
      </p:pic>
    </p:spTree>
    <p:extLst>
      <p:ext uri="{BB962C8B-B14F-4D97-AF65-F5344CB8AC3E}">
        <p14:creationId xmlns:p14="http://schemas.microsoft.com/office/powerpoint/2010/main" val="38227929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28802"/>
            <a:ext cx="8521700" cy="742659"/>
          </a:xfrm>
        </p:spPr>
        <p:txBody>
          <a:bodyPr>
            <a:normAutofit/>
          </a:bodyPr>
          <a:lstStyle/>
          <a:p>
            <a:r>
              <a:rPr lang="cs-CZ" dirty="0" smtClean="0"/>
              <a:t>Doporučení pro stabilitu </a:t>
            </a:r>
            <a:r>
              <a:rPr lang="pt-PT" dirty="0" smtClean="0"/>
              <a:t>STP</a:t>
            </a:r>
            <a:endParaRPr lang="pt-PT" dirty="0"/>
          </a:p>
        </p:txBody>
      </p:sp>
      <p:sp>
        <p:nvSpPr>
          <p:cNvPr id="3" name="Content Placeholder 2"/>
          <p:cNvSpPr>
            <a:spLocks noGrp="1"/>
          </p:cNvSpPr>
          <p:nvPr>
            <p:ph idx="1"/>
          </p:nvPr>
        </p:nvSpPr>
        <p:spPr>
          <a:xfrm>
            <a:off x="279401" y="1101044"/>
            <a:ext cx="8520354" cy="5299756"/>
          </a:xfrm>
        </p:spPr>
        <p:txBody>
          <a:bodyPr>
            <a:normAutofit lnSpcReduction="10000"/>
          </a:bodyPr>
          <a:lstStyle/>
          <a:p>
            <a:pPr>
              <a:spcBef>
                <a:spcPts val="1200"/>
              </a:spcBef>
            </a:pPr>
            <a:r>
              <a:rPr lang="en-US" b="1" dirty="0" err="1" smtClean="0"/>
              <a:t>PortFast</a:t>
            </a:r>
            <a:r>
              <a:rPr lang="en-US" b="1" dirty="0"/>
              <a:t>: </a:t>
            </a:r>
            <a:r>
              <a:rPr lang="en-US" dirty="0" err="1" smtClean="0"/>
              <a:t>Ap</a:t>
            </a:r>
            <a:r>
              <a:rPr lang="cs-CZ" dirty="0" err="1" smtClean="0"/>
              <a:t>likujte</a:t>
            </a:r>
            <a:r>
              <a:rPr lang="cs-CZ" dirty="0" smtClean="0"/>
              <a:t> na všechny </a:t>
            </a:r>
            <a:r>
              <a:rPr lang="cs-CZ" dirty="0" err="1" smtClean="0"/>
              <a:t>access</a:t>
            </a:r>
            <a:r>
              <a:rPr lang="cs-CZ" dirty="0" smtClean="0"/>
              <a:t> porty</a:t>
            </a:r>
            <a:r>
              <a:rPr lang="en-US" dirty="0" smtClean="0"/>
              <a:t>. </a:t>
            </a:r>
            <a:r>
              <a:rPr lang="cs-CZ" dirty="0" smtClean="0"/>
              <a:t>Pro jejich bezpečnost nastavte na porty funkci BPDU </a:t>
            </a:r>
            <a:r>
              <a:rPr lang="cs-CZ" dirty="0" err="1" smtClean="0"/>
              <a:t>Guard</a:t>
            </a:r>
            <a:r>
              <a:rPr lang="cs-CZ" dirty="0" smtClean="0"/>
              <a:t>, neboli vždy kombinujte</a:t>
            </a:r>
            <a:r>
              <a:rPr lang="en-US" dirty="0" smtClean="0"/>
              <a:t> </a:t>
            </a:r>
            <a:r>
              <a:rPr lang="en-US" dirty="0" err="1"/>
              <a:t>PortFast</a:t>
            </a:r>
            <a:r>
              <a:rPr lang="en-US" dirty="0"/>
              <a:t> </a:t>
            </a:r>
            <a:r>
              <a:rPr lang="cs-CZ" dirty="0"/>
              <a:t>s</a:t>
            </a:r>
            <a:r>
              <a:rPr lang="en-US" dirty="0" smtClean="0"/>
              <a:t> </a:t>
            </a:r>
            <a:r>
              <a:rPr lang="en-US" b="1" dirty="0"/>
              <a:t>BPDU Guard</a:t>
            </a:r>
            <a:r>
              <a:rPr lang="en-US" dirty="0"/>
              <a:t>.</a:t>
            </a:r>
          </a:p>
          <a:p>
            <a:pPr>
              <a:spcBef>
                <a:spcPts val="1200"/>
              </a:spcBef>
            </a:pPr>
            <a:r>
              <a:rPr lang="en-US" b="1" dirty="0" smtClean="0"/>
              <a:t>Root </a:t>
            </a:r>
            <a:r>
              <a:rPr lang="en-US" b="1" dirty="0"/>
              <a:t>Guard: </a:t>
            </a:r>
            <a:r>
              <a:rPr lang="cs-CZ" dirty="0" smtClean="0"/>
              <a:t>Aplikujte na všechny porty, na kterých by se neměl vyskytovat </a:t>
            </a:r>
            <a:r>
              <a:rPr lang="cs-CZ" dirty="0" err="1" smtClean="0"/>
              <a:t>root</a:t>
            </a:r>
            <a:r>
              <a:rPr lang="cs-CZ" dirty="0" smtClean="0"/>
              <a:t>.</a:t>
            </a:r>
            <a:endParaRPr lang="en-US" dirty="0"/>
          </a:p>
          <a:p>
            <a:pPr>
              <a:spcBef>
                <a:spcPts val="1200"/>
              </a:spcBef>
            </a:pPr>
            <a:r>
              <a:rPr lang="en-US" b="1" dirty="0" smtClean="0"/>
              <a:t>Loop </a:t>
            </a:r>
            <a:r>
              <a:rPr lang="en-US" b="1" dirty="0"/>
              <a:t>Guard: </a:t>
            </a:r>
            <a:r>
              <a:rPr lang="cs-CZ" dirty="0" smtClean="0"/>
              <a:t>Aplikujte na všechny porty, které jsou nebo mohou být </a:t>
            </a:r>
            <a:r>
              <a:rPr lang="en-US" dirty="0" err="1" smtClean="0"/>
              <a:t>nondesignated</a:t>
            </a:r>
            <a:r>
              <a:rPr lang="en-US" dirty="0"/>
              <a:t>.</a:t>
            </a:r>
          </a:p>
          <a:p>
            <a:pPr>
              <a:spcBef>
                <a:spcPts val="1200"/>
              </a:spcBef>
            </a:pPr>
            <a:r>
              <a:rPr lang="en-US" b="1" dirty="0" smtClean="0"/>
              <a:t>UDLD:</a:t>
            </a:r>
            <a:r>
              <a:rPr lang="cs-CZ" b="1" dirty="0" smtClean="0"/>
              <a:t> </a:t>
            </a:r>
            <a:r>
              <a:rPr lang="cs-CZ" dirty="0" smtClean="0"/>
              <a:t>Nastavte na optické kabely.</a:t>
            </a:r>
            <a:endParaRPr lang="pt-PT" dirty="0"/>
          </a:p>
          <a:p>
            <a:pPr>
              <a:spcBef>
                <a:spcPts val="1200"/>
              </a:spcBef>
            </a:pPr>
            <a:r>
              <a:rPr lang="cs-CZ" dirty="0" smtClean="0"/>
              <a:t>V </a:t>
            </a:r>
            <a:r>
              <a:rPr lang="cs-CZ" dirty="0"/>
              <a:t>závislosti na bezpečnostních požadavcích organizace může být funkce zabezpečení portů omezena na </a:t>
            </a:r>
            <a:r>
              <a:rPr lang="cs-CZ" dirty="0" smtClean="0"/>
              <a:t>vstupním portu </a:t>
            </a:r>
            <a:r>
              <a:rPr lang="cs-CZ" dirty="0"/>
              <a:t>omezením MAC adres, které mohou odesílat komunikaci do portu.</a:t>
            </a:r>
            <a:endParaRPr lang="en-US" dirty="0"/>
          </a:p>
        </p:txBody>
      </p:sp>
    </p:spTree>
    <p:extLst>
      <p:ext uri="{BB962C8B-B14F-4D97-AF65-F5344CB8AC3E}">
        <p14:creationId xmlns:p14="http://schemas.microsoft.com/office/powerpoint/2010/main" val="4161347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af-ZA" dirty="0" smtClean="0"/>
              <a:t>Radia Perlman 1984</a:t>
            </a:r>
            <a:endParaRPr lang="af-ZA" dirty="0"/>
          </a:p>
        </p:txBody>
      </p:sp>
      <p:sp>
        <p:nvSpPr>
          <p:cNvPr id="4" name="Obdélník 3"/>
          <p:cNvSpPr/>
          <p:nvPr/>
        </p:nvSpPr>
        <p:spPr>
          <a:xfrm>
            <a:off x="483577" y="1390722"/>
            <a:ext cx="8510610" cy="1200329"/>
          </a:xfrm>
          <a:prstGeom prst="rect">
            <a:avLst/>
          </a:prstGeom>
        </p:spPr>
        <p:txBody>
          <a:bodyPr wrap="square">
            <a:spAutoFit/>
          </a:bodyPr>
          <a:lstStyle/>
          <a:p>
            <a:pPr algn="l"/>
            <a:r>
              <a:rPr lang="af-ZA" sz="2000" dirty="0" smtClean="0"/>
              <a:t>Navrhla algoritmus spanning stromu (DEC 1984), protokol IS-IS a TRILL (TRansparent Interconnection of Lots of Links). Je také spoluautorkou učebnice  Network Security. Vyučuje kurzy na University of Washington, Harvard University a MIT.</a:t>
            </a:r>
            <a:endParaRPr lang="af-ZA" sz="2000" dirty="0"/>
          </a:p>
        </p:txBody>
      </p:sp>
      <p:pic>
        <p:nvPicPr>
          <p:cNvPr id="8196" name="Picture 4" descr="Výsledek obrázku pro Radia Perlman Network Secur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36" y="2820442"/>
            <a:ext cx="2464533" cy="3376268"/>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685" y="2928479"/>
            <a:ext cx="2394438" cy="3591657"/>
          </a:xfrm>
          <a:prstGeom prst="rect">
            <a:avLst/>
          </a:prstGeom>
        </p:spPr>
      </p:pic>
    </p:spTree>
    <p:extLst>
      <p:ext uri="{BB962C8B-B14F-4D97-AF65-F5344CB8AC3E}">
        <p14:creationId xmlns:p14="http://schemas.microsoft.com/office/powerpoint/2010/main" val="10776030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cs-CZ" sz="3000" b="0" dirty="0" smtClean="0">
                <a:solidFill>
                  <a:schemeClr val="bg1"/>
                </a:solidFill>
              </a:rPr>
              <a:t>Konfigurace protokolu</a:t>
            </a:r>
            <a:r>
              <a:rPr lang="en-US" sz="3000" b="0" dirty="0" smtClean="0">
                <a:solidFill>
                  <a:schemeClr val="bg1"/>
                </a:solidFill>
              </a:rPr>
              <a:t> </a:t>
            </a:r>
            <a:r>
              <a:rPr lang="cs-CZ" sz="3000" b="0" dirty="0" smtClean="0">
                <a:solidFill>
                  <a:schemeClr val="bg1"/>
                </a:solidFill>
              </a:rPr>
              <a:t>MST </a:t>
            </a:r>
            <a:r>
              <a:rPr lang="cs-CZ" sz="3000" b="0" dirty="0">
                <a:solidFill>
                  <a:schemeClr val="bg1"/>
                </a:solidFill>
              </a:rPr>
              <a:t>(</a:t>
            </a:r>
            <a:r>
              <a:rPr lang="en-US" sz="3000" b="0" dirty="0" smtClean="0">
                <a:solidFill>
                  <a:schemeClr val="bg1"/>
                </a:solidFill>
              </a:rPr>
              <a:t>Multiple </a:t>
            </a:r>
            <a:r>
              <a:rPr lang="en-US" sz="3000" b="0" dirty="0">
                <a:solidFill>
                  <a:schemeClr val="bg1"/>
                </a:solidFill>
              </a:rPr>
              <a:t>Spanning </a:t>
            </a:r>
            <a:r>
              <a:rPr lang="en-US" sz="3000" b="0" dirty="0" smtClean="0">
                <a:solidFill>
                  <a:schemeClr val="bg1"/>
                </a:solidFill>
              </a:rPr>
              <a:t>Tree</a:t>
            </a:r>
            <a:r>
              <a:rPr lang="cs-CZ" sz="3000" b="0" dirty="0" smtClean="0">
                <a:solidFill>
                  <a:schemeClr val="bg1"/>
                </a:solidFill>
              </a:rPr>
              <a:t>)</a:t>
            </a:r>
            <a:endParaRPr lang="en-US" sz="3000" b="0" dirty="0" smtClean="0">
              <a:solidFill>
                <a:schemeClr val="bg1"/>
              </a:solidFill>
            </a:endParaRPr>
          </a:p>
        </p:txBody>
      </p:sp>
    </p:spTree>
    <p:extLst>
      <p:ext uri="{BB962C8B-B14F-4D97-AF65-F5344CB8AC3E}">
        <p14:creationId xmlns:p14="http://schemas.microsoft.com/office/powerpoint/2010/main" val="545556626"/>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Proto</a:t>
            </a:r>
            <a:r>
              <a:rPr lang="cs-CZ" dirty="0" smtClean="0"/>
              <a:t>k</a:t>
            </a:r>
            <a:r>
              <a:rPr lang="pt-PT" dirty="0" smtClean="0"/>
              <a:t>ol</a:t>
            </a:r>
            <a:r>
              <a:rPr lang="cs-CZ" dirty="0" smtClean="0"/>
              <a:t> </a:t>
            </a:r>
            <a:r>
              <a:rPr lang="pt-PT" dirty="0" smtClean="0"/>
              <a:t>Multiple </a:t>
            </a:r>
            <a:r>
              <a:rPr lang="pt-PT" dirty="0"/>
              <a:t>Spanning Tree </a:t>
            </a:r>
            <a:r>
              <a:rPr lang="pt-PT" dirty="0" smtClean="0"/>
              <a:t>802.1s</a:t>
            </a:r>
            <a:endParaRPr lang="pt-PT" dirty="0"/>
          </a:p>
        </p:txBody>
      </p:sp>
      <p:sp>
        <p:nvSpPr>
          <p:cNvPr id="3" name="Content Placeholder 2"/>
          <p:cNvSpPr>
            <a:spLocks noGrp="1"/>
          </p:cNvSpPr>
          <p:nvPr>
            <p:ph idx="1"/>
          </p:nvPr>
        </p:nvSpPr>
        <p:spPr/>
        <p:txBody>
          <a:bodyPr>
            <a:normAutofit/>
          </a:bodyPr>
          <a:lstStyle/>
          <a:p>
            <a:r>
              <a:rPr lang="cs-CZ" dirty="0" smtClean="0"/>
              <a:t>Hlavním </a:t>
            </a:r>
            <a:r>
              <a:rPr lang="cs-CZ" dirty="0"/>
              <a:t>účelem MST je snížit celkový počet instancí </a:t>
            </a:r>
            <a:r>
              <a:rPr lang="cs-CZ" dirty="0" err="1"/>
              <a:t>spanning-tree</a:t>
            </a:r>
            <a:r>
              <a:rPr lang="cs-CZ" dirty="0"/>
              <a:t> tak, aby odpovídaly fyzické topologii sítě a tím snížily procesorové cykly </a:t>
            </a:r>
            <a:r>
              <a:rPr lang="cs-CZ" dirty="0" smtClean="0"/>
              <a:t>přepínačů.</a:t>
            </a:r>
          </a:p>
          <a:p>
            <a:r>
              <a:rPr lang="cs-CZ" dirty="0" smtClean="0"/>
              <a:t>MST </a:t>
            </a:r>
            <a:r>
              <a:rPr lang="cs-CZ" dirty="0"/>
              <a:t>je koncept mapování jedné nebo více VLAN do jedné instance </a:t>
            </a:r>
            <a:r>
              <a:rPr lang="cs-CZ" dirty="0" smtClean="0"/>
              <a:t>STP.</a:t>
            </a:r>
          </a:p>
          <a:p>
            <a:r>
              <a:rPr lang="cs-CZ" dirty="0" smtClean="0"/>
              <a:t>Počet </a:t>
            </a:r>
            <a:r>
              <a:rPr lang="cs-CZ" dirty="0"/>
              <a:t>instancí </a:t>
            </a:r>
            <a:r>
              <a:rPr lang="cs-CZ" dirty="0" err="1"/>
              <a:t>spanning</a:t>
            </a:r>
            <a:r>
              <a:rPr lang="cs-CZ" dirty="0"/>
              <a:t> stromu </a:t>
            </a:r>
            <a:r>
              <a:rPr lang="cs-CZ" dirty="0" smtClean="0"/>
              <a:t>je zredukován na </a:t>
            </a:r>
            <a:r>
              <a:rPr lang="cs-CZ" dirty="0"/>
              <a:t>počet dostupných </a:t>
            </a:r>
            <a:r>
              <a:rPr lang="cs-CZ" dirty="0" smtClean="0"/>
              <a:t>linek.</a:t>
            </a:r>
            <a:endParaRPr lang="en-US" dirty="0" smtClean="0"/>
          </a:p>
        </p:txBody>
      </p:sp>
    </p:spTree>
    <p:extLst>
      <p:ext uri="{BB962C8B-B14F-4D97-AF65-F5344CB8AC3E}">
        <p14:creationId xmlns:p14="http://schemas.microsoft.com/office/powerpoint/2010/main" val="2078391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Vyrovnávání zátěže v sítích s </a:t>
            </a:r>
            <a:r>
              <a:rPr lang="pt-PT" dirty="0" smtClean="0"/>
              <a:t>VLAN</a:t>
            </a:r>
            <a:r>
              <a:rPr lang="cs-CZ" dirty="0" smtClean="0"/>
              <a:t>y</a:t>
            </a:r>
            <a:endParaRPr lang="pt-PT" dirty="0"/>
          </a:p>
        </p:txBody>
      </p:sp>
      <p:sp>
        <p:nvSpPr>
          <p:cNvPr id="3" name="Content Placeholder 2"/>
          <p:cNvSpPr>
            <a:spLocks noGrp="1"/>
          </p:cNvSpPr>
          <p:nvPr>
            <p:ph idx="1"/>
          </p:nvPr>
        </p:nvSpPr>
        <p:spPr/>
        <p:txBody>
          <a:bodyPr/>
          <a:lstStyle/>
          <a:p>
            <a:r>
              <a:rPr lang="cs-CZ" dirty="0" smtClean="0"/>
              <a:t>1000 VLAN mapujeme na dvě </a:t>
            </a:r>
            <a:r>
              <a:rPr lang="cs-CZ" dirty="0"/>
              <a:t>instance MST. Spíše než udržovat 1000 </a:t>
            </a:r>
            <a:r>
              <a:rPr lang="cs-CZ" dirty="0" smtClean="0"/>
              <a:t>větví </a:t>
            </a:r>
            <a:r>
              <a:rPr lang="cs-CZ" dirty="0"/>
              <a:t>stromů, každý přepínač </a:t>
            </a:r>
            <a:r>
              <a:rPr lang="cs-CZ" dirty="0" smtClean="0"/>
              <a:t>bude </a:t>
            </a:r>
            <a:r>
              <a:rPr lang="cs-CZ" dirty="0"/>
              <a:t>udržovat pouze </a:t>
            </a:r>
            <a:r>
              <a:rPr lang="cs-CZ" dirty="0" smtClean="0"/>
              <a:t>dvě větve, </a:t>
            </a:r>
            <a:r>
              <a:rPr lang="cs-CZ" dirty="0"/>
              <a:t>což snižuje </a:t>
            </a:r>
            <a:r>
              <a:rPr lang="cs-CZ" dirty="0" smtClean="0"/>
              <a:t>náklady na zdroje.</a:t>
            </a:r>
            <a:endParaRPr lang="cs-CZ" kern="1200" dirty="0" smtClean="0">
              <a:latin typeface="Arial" charset="0"/>
            </a:endParaRPr>
          </a:p>
          <a:p>
            <a:pPr marL="0" indent="0">
              <a:buNone/>
            </a:pPr>
            <a:endParaRPr lang="pt-PT" dirty="0"/>
          </a:p>
        </p:txBody>
      </p:sp>
      <p:pic>
        <p:nvPicPr>
          <p:cNvPr id="4" name="Picture 3"/>
          <p:cNvPicPr>
            <a:picLocks noChangeAspect="1"/>
          </p:cNvPicPr>
          <p:nvPr/>
        </p:nvPicPr>
        <p:blipFill>
          <a:blip r:embed="rId3"/>
          <a:stretch>
            <a:fillRect/>
          </a:stretch>
        </p:blipFill>
        <p:spPr>
          <a:xfrm>
            <a:off x="1125698" y="2523392"/>
            <a:ext cx="7671907" cy="4193931"/>
          </a:xfrm>
          <a:prstGeom prst="rect">
            <a:avLst/>
          </a:prstGeom>
        </p:spPr>
      </p:pic>
    </p:spTree>
    <p:extLst>
      <p:ext uri="{BB962C8B-B14F-4D97-AF65-F5344CB8AC3E}">
        <p14:creationId xmlns:p14="http://schemas.microsoft.com/office/powerpoint/2010/main" val="19349977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a:t>
            </a:r>
            <a:r>
              <a:rPr lang="pt-PT" dirty="0" smtClean="0"/>
              <a:t> </a:t>
            </a:r>
            <a:r>
              <a:rPr lang="pt-PT" dirty="0"/>
              <a:t>MST</a:t>
            </a:r>
          </a:p>
        </p:txBody>
      </p:sp>
      <p:sp>
        <p:nvSpPr>
          <p:cNvPr id="3" name="Content Placeholder 2"/>
          <p:cNvSpPr>
            <a:spLocks noGrp="1"/>
          </p:cNvSpPr>
          <p:nvPr>
            <p:ph idx="1"/>
          </p:nvPr>
        </p:nvSpPr>
        <p:spPr/>
        <p:txBody>
          <a:bodyPr>
            <a:normAutofit lnSpcReduction="10000"/>
          </a:bodyPr>
          <a:lstStyle/>
          <a:p>
            <a:r>
              <a:rPr lang="cs-CZ" dirty="0" smtClean="0"/>
              <a:t>MST snižuje počet větví stromů přes </a:t>
            </a:r>
            <a:r>
              <a:rPr lang="cs-CZ" dirty="0" err="1" smtClean="0"/>
              <a:t>trunky</a:t>
            </a:r>
            <a:r>
              <a:rPr lang="cs-CZ" dirty="0" smtClean="0"/>
              <a:t> </a:t>
            </a:r>
            <a:r>
              <a:rPr lang="cs-CZ" dirty="0"/>
              <a:t>seskupením a přidružováním VLAN k </a:t>
            </a:r>
            <a:r>
              <a:rPr lang="cs-CZ" dirty="0" smtClean="0"/>
              <a:t>instancím </a:t>
            </a:r>
            <a:r>
              <a:rPr lang="cs-CZ" dirty="0" err="1"/>
              <a:t>spanning</a:t>
            </a:r>
            <a:r>
              <a:rPr lang="cs-CZ" dirty="0"/>
              <a:t> </a:t>
            </a:r>
            <a:r>
              <a:rPr lang="cs-CZ" dirty="0" err="1" smtClean="0"/>
              <a:t>tree</a:t>
            </a:r>
            <a:r>
              <a:rPr lang="cs-CZ" dirty="0" smtClean="0"/>
              <a:t>.</a:t>
            </a:r>
          </a:p>
          <a:p>
            <a:pPr>
              <a:spcBef>
                <a:spcPts val="600"/>
              </a:spcBef>
            </a:pPr>
            <a:r>
              <a:rPr lang="cs-CZ" dirty="0" smtClean="0"/>
              <a:t>Každá </a:t>
            </a:r>
            <a:r>
              <a:rPr lang="cs-CZ" dirty="0"/>
              <a:t>instance může mít topologii nezávislou na jiných </a:t>
            </a:r>
            <a:r>
              <a:rPr lang="cs-CZ" dirty="0" err="1"/>
              <a:t>spanning-tree</a:t>
            </a:r>
            <a:r>
              <a:rPr lang="cs-CZ" dirty="0"/>
              <a:t> </a:t>
            </a:r>
            <a:r>
              <a:rPr lang="cs-CZ" dirty="0" smtClean="0"/>
              <a:t>instancích.</a:t>
            </a:r>
          </a:p>
          <a:p>
            <a:pPr>
              <a:spcBef>
                <a:spcPts val="600"/>
              </a:spcBef>
            </a:pPr>
            <a:r>
              <a:rPr lang="cs-CZ" dirty="0" smtClean="0"/>
              <a:t>Tato </a:t>
            </a:r>
            <a:r>
              <a:rPr lang="cs-CZ" dirty="0"/>
              <a:t>architektura poskytuje více cest pro předávání dat a umožňuje vyvažování </a:t>
            </a:r>
            <a:r>
              <a:rPr lang="cs-CZ" dirty="0" smtClean="0"/>
              <a:t>zátěže.</a:t>
            </a:r>
          </a:p>
          <a:p>
            <a:pPr>
              <a:spcBef>
                <a:spcPts val="600"/>
              </a:spcBef>
            </a:pPr>
            <a:r>
              <a:rPr lang="cs-CZ" dirty="0" smtClean="0"/>
              <a:t>Selhání </a:t>
            </a:r>
            <a:r>
              <a:rPr lang="cs-CZ" dirty="0"/>
              <a:t>jedné cesty pro předávání neovlivňuje jiné instance s různými cestami pro </a:t>
            </a:r>
            <a:r>
              <a:rPr lang="cs-CZ" dirty="0" err="1" smtClean="0"/>
              <a:t>forwarding</a:t>
            </a:r>
            <a:r>
              <a:rPr lang="cs-CZ" dirty="0" smtClean="0"/>
              <a:t>; </a:t>
            </a:r>
            <a:r>
              <a:rPr lang="cs-CZ" dirty="0"/>
              <a:t>proto tato architektura zlepšuje </a:t>
            </a:r>
            <a:r>
              <a:rPr lang="cs-CZ" dirty="0" smtClean="0"/>
              <a:t>reakce na poruchy v síti.</a:t>
            </a:r>
          </a:p>
          <a:p>
            <a:pPr>
              <a:spcBef>
                <a:spcPts val="600"/>
              </a:spcBef>
            </a:pPr>
            <a:r>
              <a:rPr lang="cs-CZ" dirty="0" smtClean="0"/>
              <a:t>MST </a:t>
            </a:r>
            <a:r>
              <a:rPr lang="cs-CZ" dirty="0"/>
              <a:t>konverguje rychleji než PVRST + a je zpětně kompatibilní s 802.1D STP, 802.1w (RSTP) a architekturou </a:t>
            </a:r>
            <a:r>
              <a:rPr lang="cs-CZ" dirty="0" smtClean="0"/>
              <a:t>Cisco </a:t>
            </a:r>
            <a:r>
              <a:rPr lang="cs-CZ" dirty="0"/>
              <a:t>PVST </a:t>
            </a:r>
            <a:r>
              <a:rPr lang="cs-CZ" dirty="0" smtClean="0"/>
              <a:t>+.</a:t>
            </a:r>
          </a:p>
          <a:p>
            <a:pPr marL="0" indent="0">
              <a:buNone/>
            </a:pPr>
            <a:endParaRPr lang="pt-PT" dirty="0"/>
          </a:p>
        </p:txBody>
      </p:sp>
    </p:spTree>
    <p:extLst>
      <p:ext uri="{BB962C8B-B14F-4D97-AF65-F5344CB8AC3E}">
        <p14:creationId xmlns:p14="http://schemas.microsoft.com/office/powerpoint/2010/main" val="39207907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dirty="0" smtClean="0"/>
              <a:t>MST </a:t>
            </a:r>
            <a:endParaRPr lang="pt-PT" dirty="0"/>
          </a:p>
        </p:txBody>
      </p:sp>
      <p:sp>
        <p:nvSpPr>
          <p:cNvPr id="6" name="Content Placeholder 5"/>
          <p:cNvSpPr>
            <a:spLocks noGrp="1"/>
          </p:cNvSpPr>
          <p:nvPr>
            <p:ph sz="half" idx="10"/>
          </p:nvPr>
        </p:nvSpPr>
        <p:spPr>
          <a:xfrm>
            <a:off x="279399" y="1186191"/>
            <a:ext cx="4152751" cy="5202734"/>
          </a:xfrm>
        </p:spPr>
        <p:txBody>
          <a:bodyPr/>
          <a:lstStyle/>
          <a:p>
            <a:r>
              <a:rPr lang="cs-CZ" dirty="0" smtClean="0"/>
              <a:t>Výhody</a:t>
            </a:r>
            <a:endParaRPr lang="pt-PT" dirty="0" smtClean="0"/>
          </a:p>
          <a:p>
            <a:pPr lvl="1"/>
            <a:r>
              <a:rPr lang="cs-CZ" dirty="0"/>
              <a:t>V</a:t>
            </a:r>
            <a:r>
              <a:rPr lang="cs-CZ" dirty="0" smtClean="0"/>
              <a:t>yrovnávání </a:t>
            </a:r>
            <a:r>
              <a:rPr lang="cs-CZ" dirty="0" err="1" smtClean="0"/>
              <a:t>zatěže</a:t>
            </a:r>
            <a:r>
              <a:rPr lang="cs-CZ" dirty="0" smtClean="0"/>
              <a:t> </a:t>
            </a:r>
            <a:r>
              <a:rPr lang="cs-CZ" dirty="0"/>
              <a:t>je stále </a:t>
            </a:r>
            <a:r>
              <a:rPr lang="cs-CZ" dirty="0" smtClean="0"/>
              <a:t>možné</a:t>
            </a:r>
            <a:r>
              <a:rPr lang="cs-CZ" dirty="0"/>
              <a:t> </a:t>
            </a:r>
            <a:r>
              <a:rPr lang="cs-CZ" dirty="0" smtClean="0"/>
              <a:t>a efektivní.</a:t>
            </a:r>
          </a:p>
          <a:p>
            <a:pPr lvl="1"/>
            <a:r>
              <a:rPr lang="cs-CZ" dirty="0" smtClean="0"/>
              <a:t>Nízká zátěž na přepínač, </a:t>
            </a:r>
            <a:r>
              <a:rPr lang="cs-CZ" dirty="0"/>
              <a:t>protože musí zpracovávat pouze dvě instance.</a:t>
            </a:r>
            <a:endParaRPr lang="pt-PT" dirty="0"/>
          </a:p>
        </p:txBody>
      </p:sp>
      <p:sp>
        <p:nvSpPr>
          <p:cNvPr id="7" name="Content Placeholder 6"/>
          <p:cNvSpPr>
            <a:spLocks noGrp="1"/>
          </p:cNvSpPr>
          <p:nvPr>
            <p:ph sz="half" idx="11"/>
          </p:nvPr>
        </p:nvSpPr>
        <p:spPr>
          <a:xfrm>
            <a:off x="4659554" y="1186191"/>
            <a:ext cx="4152751" cy="5202734"/>
          </a:xfrm>
        </p:spPr>
        <p:txBody>
          <a:bodyPr/>
          <a:lstStyle/>
          <a:p>
            <a:r>
              <a:rPr lang="cs-CZ" dirty="0" smtClean="0"/>
              <a:t>Nevýhody</a:t>
            </a:r>
            <a:endParaRPr lang="pt-PT" dirty="0" smtClean="0"/>
          </a:p>
          <a:p>
            <a:pPr lvl="1"/>
            <a:r>
              <a:rPr lang="cs-CZ" dirty="0"/>
              <a:t>Protokol je složitější než obvyklý </a:t>
            </a:r>
            <a:r>
              <a:rPr lang="cs-CZ" dirty="0" smtClean="0"/>
              <a:t>SPT, </a:t>
            </a:r>
            <a:r>
              <a:rPr lang="cs-CZ" dirty="0"/>
              <a:t>a proto vyžaduje další školení </a:t>
            </a:r>
            <a:r>
              <a:rPr lang="cs-CZ" dirty="0" smtClean="0"/>
              <a:t>lidí.</a:t>
            </a:r>
            <a:r>
              <a:rPr lang="cs-CZ" dirty="0"/>
              <a:t/>
            </a:r>
            <a:br>
              <a:rPr lang="cs-CZ" dirty="0"/>
            </a:br>
            <a:r>
              <a:rPr lang="cs-CZ" dirty="0"/>
              <a:t>Interakce se staršími </a:t>
            </a:r>
            <a:r>
              <a:rPr lang="cs-CZ" dirty="0" smtClean="0"/>
              <a:t>přepínači </a:t>
            </a:r>
            <a:r>
              <a:rPr lang="cs-CZ" dirty="0"/>
              <a:t>je někdy náročná.</a:t>
            </a:r>
            <a:endParaRPr lang="pt-PT" dirty="0"/>
          </a:p>
        </p:txBody>
      </p:sp>
      <p:pic>
        <p:nvPicPr>
          <p:cNvPr id="4" name="Picture 3"/>
          <p:cNvPicPr>
            <a:picLocks noChangeAspect="1"/>
          </p:cNvPicPr>
          <p:nvPr/>
        </p:nvPicPr>
        <p:blipFill>
          <a:blip r:embed="rId2"/>
          <a:stretch>
            <a:fillRect/>
          </a:stretch>
        </p:blipFill>
        <p:spPr>
          <a:xfrm>
            <a:off x="2355772" y="3660939"/>
            <a:ext cx="4719589" cy="2977251"/>
          </a:xfrm>
          <a:prstGeom prst="rect">
            <a:avLst/>
          </a:prstGeom>
        </p:spPr>
      </p:pic>
    </p:spTree>
    <p:extLst>
      <p:ext uri="{BB962C8B-B14F-4D97-AF65-F5344CB8AC3E}">
        <p14:creationId xmlns:p14="http://schemas.microsoft.com/office/powerpoint/2010/main" val="3518771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Regiony </a:t>
            </a:r>
            <a:r>
              <a:rPr lang="pt-PT" dirty="0" smtClean="0"/>
              <a:t>MST</a:t>
            </a:r>
            <a:endParaRPr lang="pt-PT" dirty="0"/>
          </a:p>
        </p:txBody>
      </p:sp>
      <p:sp>
        <p:nvSpPr>
          <p:cNvPr id="3" name="Content Placeholder 2"/>
          <p:cNvSpPr>
            <a:spLocks noGrp="1"/>
          </p:cNvSpPr>
          <p:nvPr>
            <p:ph idx="1"/>
          </p:nvPr>
        </p:nvSpPr>
        <p:spPr>
          <a:xfrm>
            <a:off x="279401" y="1183340"/>
            <a:ext cx="8477737" cy="5131399"/>
          </a:xfrm>
        </p:spPr>
        <p:txBody>
          <a:bodyPr>
            <a:normAutofit fontScale="92500" lnSpcReduction="20000"/>
          </a:bodyPr>
          <a:lstStyle/>
          <a:p>
            <a:r>
              <a:rPr lang="af-ZA" dirty="0" smtClean="0"/>
              <a:t>MST se liší od ostatních spanning-tree implementací při </a:t>
            </a:r>
            <a:r>
              <a:rPr lang="cs-CZ" dirty="0" smtClean="0"/>
              <a:t>sloučení</a:t>
            </a:r>
            <a:r>
              <a:rPr lang="af-ZA" dirty="0" smtClean="0"/>
              <a:t> některých, ale ne nutně všech VLAN, do logických spanning stromových instancí.</a:t>
            </a:r>
          </a:p>
          <a:p>
            <a:pPr>
              <a:spcBef>
                <a:spcPts val="1200"/>
              </a:spcBef>
            </a:pPr>
            <a:r>
              <a:rPr lang="cs-CZ" dirty="0" smtClean="0"/>
              <a:t>Vzniká zde problém</a:t>
            </a:r>
            <a:r>
              <a:rPr lang="af-ZA" dirty="0" smtClean="0"/>
              <a:t> s určením, která VLAN má být přiřazen ke které instanci.</a:t>
            </a:r>
          </a:p>
          <a:p>
            <a:pPr>
              <a:spcBef>
                <a:spcPts val="1200"/>
              </a:spcBef>
            </a:pPr>
            <a:r>
              <a:rPr lang="af-ZA" dirty="0" smtClean="0"/>
              <a:t>Přiřazení VLAN k instanci je oznámeno </a:t>
            </a:r>
            <a:r>
              <a:rPr lang="cs-CZ" dirty="0" smtClean="0"/>
              <a:t>v rámci</a:t>
            </a:r>
            <a:r>
              <a:rPr lang="af-ZA" dirty="0" smtClean="0"/>
              <a:t> BPDU tak, aby přijímající zařízení mohlo identifikovat instance a VLAN</a:t>
            </a:r>
            <a:r>
              <a:rPr lang="cs-CZ" dirty="0" smtClean="0"/>
              <a:t>y</a:t>
            </a:r>
            <a:r>
              <a:rPr lang="af-ZA" dirty="0" smtClean="0"/>
              <a:t>, na které se vztahují.</a:t>
            </a:r>
          </a:p>
          <a:p>
            <a:pPr>
              <a:spcBef>
                <a:spcPts val="1200"/>
              </a:spcBef>
            </a:pPr>
            <a:r>
              <a:rPr lang="af-ZA" dirty="0" smtClean="0"/>
              <a:t>Pro zajištění logického přiřazení VLAN k překlenutí stromů má každý switch, který běží MST v síti, jednu konfiguraci MST sestávající z následujících tří</a:t>
            </a:r>
            <a:r>
              <a:rPr lang="cs-CZ" dirty="0" smtClean="0"/>
              <a:t> údajů</a:t>
            </a:r>
            <a:endParaRPr lang="af-ZA" dirty="0" smtClean="0"/>
          </a:p>
          <a:p>
            <a:pPr lvl="1">
              <a:spcBef>
                <a:spcPts val="600"/>
              </a:spcBef>
            </a:pPr>
            <a:r>
              <a:rPr lang="af-ZA" dirty="0" smtClean="0"/>
              <a:t>alfanumerické konfigurační jméno (32 bytes)</a:t>
            </a:r>
          </a:p>
          <a:p>
            <a:pPr lvl="1"/>
            <a:r>
              <a:rPr lang="af-ZA" dirty="0" smtClean="0"/>
              <a:t>číslo revize</a:t>
            </a:r>
            <a:r>
              <a:rPr lang="cs-CZ" dirty="0" smtClean="0"/>
              <a:t> </a:t>
            </a:r>
            <a:r>
              <a:rPr lang="af-ZA" dirty="0" smtClean="0"/>
              <a:t>(2 bytes)</a:t>
            </a:r>
          </a:p>
          <a:p>
            <a:pPr lvl="1"/>
            <a:r>
              <a:rPr lang="af-ZA" dirty="0" smtClean="0"/>
              <a:t>tabulka 4096 prvků, která spojuje každou z potenciálních 4096 VLANů s danou instancí</a:t>
            </a:r>
            <a:endParaRPr lang="af-ZA" dirty="0"/>
          </a:p>
        </p:txBody>
      </p:sp>
    </p:spTree>
    <p:extLst>
      <p:ext uri="{BB962C8B-B14F-4D97-AF65-F5344CB8AC3E}">
        <p14:creationId xmlns:p14="http://schemas.microsoft.com/office/powerpoint/2010/main" val="20624196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Regiony </a:t>
            </a:r>
            <a:r>
              <a:rPr lang="pt-PT" dirty="0" smtClean="0"/>
              <a:t>MST</a:t>
            </a:r>
            <a:endParaRPr lang="pt-PT" dirty="0"/>
          </a:p>
        </p:txBody>
      </p:sp>
      <p:sp>
        <p:nvSpPr>
          <p:cNvPr id="3" name="Content Placeholder 2"/>
          <p:cNvSpPr>
            <a:spLocks noGrp="1"/>
          </p:cNvSpPr>
          <p:nvPr>
            <p:ph idx="1"/>
          </p:nvPr>
        </p:nvSpPr>
        <p:spPr/>
        <p:txBody>
          <a:bodyPr/>
          <a:lstStyle/>
          <a:p>
            <a:pPr>
              <a:spcBef>
                <a:spcPts val="600"/>
              </a:spcBef>
            </a:pPr>
            <a:r>
              <a:rPr lang="cs-CZ" dirty="0" smtClean="0"/>
              <a:t>Chcete-li </a:t>
            </a:r>
            <a:r>
              <a:rPr lang="cs-CZ" dirty="0"/>
              <a:t>být součástí společného regionu MST, skupina přepínačů musí sdílet stejné konfigurační </a:t>
            </a:r>
            <a:r>
              <a:rPr lang="cs-CZ" dirty="0" smtClean="0"/>
              <a:t>atributy.</a:t>
            </a:r>
          </a:p>
          <a:p>
            <a:pPr>
              <a:spcBef>
                <a:spcPts val="1800"/>
              </a:spcBef>
            </a:pPr>
            <a:r>
              <a:rPr lang="cs-CZ" dirty="0" smtClean="0"/>
              <a:t>Je na odpovědnosti </a:t>
            </a:r>
            <a:r>
              <a:rPr lang="cs-CZ" dirty="0"/>
              <a:t>správce sítě správně propagovat konfiguraci v </a:t>
            </a:r>
            <a:r>
              <a:rPr lang="cs-CZ" dirty="0" smtClean="0"/>
              <a:t>celém regionu.</a:t>
            </a:r>
            <a:endParaRPr lang="pt-PT" dirty="0"/>
          </a:p>
        </p:txBody>
      </p:sp>
      <p:pic>
        <p:nvPicPr>
          <p:cNvPr id="4" name="Picture 3"/>
          <p:cNvPicPr>
            <a:picLocks noChangeAspect="1"/>
          </p:cNvPicPr>
          <p:nvPr/>
        </p:nvPicPr>
        <p:blipFill>
          <a:blip r:embed="rId2"/>
          <a:stretch>
            <a:fillRect/>
          </a:stretch>
        </p:blipFill>
        <p:spPr>
          <a:xfrm>
            <a:off x="1016382" y="3657600"/>
            <a:ext cx="7083100" cy="2060566"/>
          </a:xfrm>
          <a:prstGeom prst="rect">
            <a:avLst/>
          </a:prstGeom>
        </p:spPr>
      </p:pic>
    </p:spTree>
    <p:extLst>
      <p:ext uri="{BB962C8B-B14F-4D97-AF65-F5344CB8AC3E}">
        <p14:creationId xmlns:p14="http://schemas.microsoft.com/office/powerpoint/2010/main" val="18408040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Regiony </a:t>
            </a:r>
            <a:r>
              <a:rPr lang="pt-PT" dirty="0" smtClean="0"/>
              <a:t>MST</a:t>
            </a:r>
            <a:endParaRPr lang="pt-PT" dirty="0"/>
          </a:p>
        </p:txBody>
      </p:sp>
      <p:sp>
        <p:nvSpPr>
          <p:cNvPr id="3" name="Content Placeholder 2"/>
          <p:cNvSpPr>
            <a:spLocks noGrp="1"/>
          </p:cNvSpPr>
          <p:nvPr>
            <p:ph idx="1"/>
          </p:nvPr>
        </p:nvSpPr>
        <p:spPr/>
        <p:txBody>
          <a:bodyPr>
            <a:normAutofit/>
          </a:bodyPr>
          <a:lstStyle/>
          <a:p>
            <a:r>
              <a:rPr lang="cs-CZ" dirty="0" smtClean="0"/>
              <a:t>Přesné </a:t>
            </a:r>
            <a:r>
              <a:rPr lang="cs-CZ" dirty="0"/>
              <a:t>mapování VLAN na instanci není propagováno v BPDU, protože přepínače musí vědět pouze to, zda jsou ve </a:t>
            </a:r>
            <a:r>
              <a:rPr lang="cs-CZ" dirty="0" smtClean="0"/>
              <a:t>stejném regionu </a:t>
            </a:r>
            <a:r>
              <a:rPr lang="cs-CZ" dirty="0"/>
              <a:t>jako </a:t>
            </a:r>
            <a:r>
              <a:rPr lang="cs-CZ" dirty="0" smtClean="0"/>
              <a:t>soused.</a:t>
            </a:r>
          </a:p>
          <a:p>
            <a:pPr>
              <a:spcBef>
                <a:spcPts val="1200"/>
              </a:spcBef>
            </a:pPr>
            <a:r>
              <a:rPr lang="cs-CZ" dirty="0" smtClean="0"/>
              <a:t>Proto </a:t>
            </a:r>
            <a:r>
              <a:rPr lang="cs-CZ" dirty="0"/>
              <a:t>je odeslán pouze digest </a:t>
            </a:r>
            <a:r>
              <a:rPr lang="cs-CZ" dirty="0" smtClean="0"/>
              <a:t>(</a:t>
            </a:r>
            <a:r>
              <a:rPr lang="cs-CZ" dirty="0" err="1" smtClean="0"/>
              <a:t>hash</a:t>
            </a:r>
            <a:r>
              <a:rPr lang="cs-CZ" dirty="0" smtClean="0"/>
              <a:t>) tabulky </a:t>
            </a:r>
            <a:r>
              <a:rPr lang="cs-CZ" dirty="0"/>
              <a:t>mapování VLAN-to-instance spolu s číslem revize a </a:t>
            </a:r>
            <a:r>
              <a:rPr lang="cs-CZ" dirty="0" smtClean="0"/>
              <a:t>názvem.</a:t>
            </a:r>
          </a:p>
          <a:p>
            <a:pPr>
              <a:spcBef>
                <a:spcPts val="1200"/>
              </a:spcBef>
            </a:pPr>
            <a:r>
              <a:rPr lang="cs-CZ" dirty="0" smtClean="0"/>
              <a:t>Poté</a:t>
            </a:r>
            <a:r>
              <a:rPr lang="cs-CZ" dirty="0"/>
              <a:t>, co přepínač obdrží BPDU, extrahuje digest a porovná jej s vlastním </a:t>
            </a:r>
            <a:r>
              <a:rPr lang="cs-CZ" dirty="0" smtClean="0"/>
              <a:t>výpočtem.</a:t>
            </a:r>
          </a:p>
          <a:p>
            <a:pPr>
              <a:spcBef>
                <a:spcPts val="1200"/>
              </a:spcBef>
            </a:pPr>
            <a:r>
              <a:rPr lang="cs-CZ" dirty="0" smtClean="0"/>
              <a:t>Pokud </a:t>
            </a:r>
            <a:r>
              <a:rPr lang="cs-CZ" dirty="0"/>
              <a:t>se digesty liší, mapování musí být jiné, takže port, na kterém byl BPDU přijat, je na hranici </a:t>
            </a:r>
            <a:r>
              <a:rPr lang="cs-CZ" dirty="0" smtClean="0"/>
              <a:t>regionu.</a:t>
            </a:r>
            <a:endParaRPr lang="pt-PT" dirty="0"/>
          </a:p>
        </p:txBody>
      </p:sp>
    </p:spTree>
    <p:extLst>
      <p:ext uri="{BB962C8B-B14F-4D97-AF65-F5344CB8AC3E}">
        <p14:creationId xmlns:p14="http://schemas.microsoft.com/office/powerpoint/2010/main" val="6030244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Revize konfigurace </a:t>
            </a:r>
            <a:r>
              <a:rPr lang="pt-PT" dirty="0" smtClean="0"/>
              <a:t>MS</a:t>
            </a:r>
            <a:r>
              <a:rPr lang="cs-CZ" dirty="0" smtClean="0"/>
              <a:t>T</a:t>
            </a:r>
            <a:endParaRPr lang="pt-PT" dirty="0"/>
          </a:p>
        </p:txBody>
      </p:sp>
      <p:sp>
        <p:nvSpPr>
          <p:cNvPr id="3" name="Content Placeholder 2"/>
          <p:cNvSpPr>
            <a:spLocks noGrp="1"/>
          </p:cNvSpPr>
          <p:nvPr>
            <p:ph idx="1"/>
          </p:nvPr>
        </p:nvSpPr>
        <p:spPr>
          <a:xfrm>
            <a:off x="279401" y="1183340"/>
            <a:ext cx="8715130" cy="5131399"/>
          </a:xfrm>
        </p:spPr>
        <p:txBody>
          <a:bodyPr/>
          <a:lstStyle/>
          <a:p>
            <a:r>
              <a:rPr lang="cs-CZ" dirty="0"/>
              <a:t>Číslo revize konfigurace vám poskytuje metodu sledování změn provedených v oblasti </a:t>
            </a:r>
            <a:r>
              <a:rPr lang="cs-CZ" dirty="0" smtClean="0"/>
              <a:t>MST.</a:t>
            </a:r>
          </a:p>
          <a:p>
            <a:pPr>
              <a:spcBef>
                <a:spcPts val="1200"/>
              </a:spcBef>
            </a:pPr>
            <a:r>
              <a:rPr lang="cs-CZ" dirty="0" smtClean="0"/>
              <a:t>Při </a:t>
            </a:r>
            <a:r>
              <a:rPr lang="cs-CZ" dirty="0"/>
              <a:t>každé změně konfigurace MST se </a:t>
            </a:r>
            <a:r>
              <a:rPr lang="cs-CZ" dirty="0" smtClean="0"/>
              <a:t>revize nezvyšuje automaticky.</a:t>
            </a:r>
          </a:p>
          <a:p>
            <a:pPr>
              <a:spcBef>
                <a:spcPts val="1200"/>
              </a:spcBef>
            </a:pPr>
            <a:r>
              <a:rPr lang="cs-CZ" dirty="0" smtClean="0"/>
              <a:t>Pokaždé</a:t>
            </a:r>
            <a:r>
              <a:rPr lang="cs-CZ" dirty="0"/>
              <a:t>, když provedete změnu, zvyšte číslo revize o jednu.</a:t>
            </a:r>
            <a:endParaRPr lang="pt-PT" dirty="0"/>
          </a:p>
        </p:txBody>
      </p:sp>
    </p:spTree>
    <p:extLst>
      <p:ext uri="{BB962C8B-B14F-4D97-AF65-F5344CB8AC3E}">
        <p14:creationId xmlns:p14="http://schemas.microsoft.com/office/powerpoint/2010/main" val="18770750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Instance</a:t>
            </a:r>
            <a:r>
              <a:rPr lang="cs-CZ" dirty="0" smtClean="0"/>
              <a:t> </a:t>
            </a:r>
            <a:r>
              <a:rPr lang="pt-PT" dirty="0" smtClean="0"/>
              <a:t>STP </a:t>
            </a:r>
            <a:r>
              <a:rPr lang="cs-CZ" dirty="0" smtClean="0"/>
              <a:t>s</a:t>
            </a:r>
            <a:r>
              <a:rPr lang="pt-PT" dirty="0" smtClean="0"/>
              <a:t> </a:t>
            </a:r>
            <a:r>
              <a:rPr lang="pt-PT" dirty="0"/>
              <a:t>MST</a:t>
            </a:r>
          </a:p>
        </p:txBody>
      </p:sp>
      <p:sp>
        <p:nvSpPr>
          <p:cNvPr id="3" name="Content Placeholder 2"/>
          <p:cNvSpPr>
            <a:spLocks noGrp="1"/>
          </p:cNvSpPr>
          <p:nvPr>
            <p:ph idx="1"/>
          </p:nvPr>
        </p:nvSpPr>
        <p:spPr/>
        <p:txBody>
          <a:bodyPr/>
          <a:lstStyle/>
          <a:p>
            <a:r>
              <a:rPr lang="en-US" dirty="0"/>
              <a:t>MST </a:t>
            </a:r>
            <a:r>
              <a:rPr lang="cs-CZ" dirty="0" smtClean="0"/>
              <a:t>podporuje více </a:t>
            </a:r>
            <a:r>
              <a:rPr lang="en-US" dirty="0" err="1" smtClean="0"/>
              <a:t>instanc</a:t>
            </a:r>
            <a:r>
              <a:rPr lang="cs-CZ" dirty="0" smtClean="0"/>
              <a:t>í</a:t>
            </a:r>
            <a:r>
              <a:rPr lang="en-US" dirty="0" smtClean="0"/>
              <a:t>. </a:t>
            </a:r>
          </a:p>
          <a:p>
            <a:r>
              <a:rPr lang="en-US" dirty="0" smtClean="0"/>
              <a:t>Instance </a:t>
            </a:r>
            <a:r>
              <a:rPr lang="en-US" dirty="0"/>
              <a:t>0 </a:t>
            </a:r>
            <a:r>
              <a:rPr lang="cs-CZ" dirty="0" smtClean="0"/>
              <a:t>je</a:t>
            </a:r>
            <a:r>
              <a:rPr lang="en-US" dirty="0" smtClean="0"/>
              <a:t> intern</a:t>
            </a:r>
            <a:r>
              <a:rPr lang="cs-CZ" dirty="0" smtClean="0"/>
              <a:t>í</a:t>
            </a:r>
            <a:r>
              <a:rPr lang="en-US" dirty="0" smtClean="0"/>
              <a:t> </a:t>
            </a:r>
            <a:r>
              <a:rPr lang="en-US" dirty="0"/>
              <a:t>spanning tree (IST).</a:t>
            </a:r>
            <a:endParaRPr lang="pt-PT" dirty="0"/>
          </a:p>
        </p:txBody>
      </p:sp>
      <p:pic>
        <p:nvPicPr>
          <p:cNvPr id="4" name="Picture 3"/>
          <p:cNvPicPr>
            <a:picLocks noChangeAspect="1"/>
          </p:cNvPicPr>
          <p:nvPr/>
        </p:nvPicPr>
        <p:blipFill>
          <a:blip r:embed="rId3"/>
          <a:stretch>
            <a:fillRect/>
          </a:stretch>
        </p:blipFill>
        <p:spPr>
          <a:xfrm>
            <a:off x="1397138" y="2113162"/>
            <a:ext cx="6284880" cy="4276880"/>
          </a:xfrm>
          <a:prstGeom prst="rect">
            <a:avLst/>
          </a:prstGeom>
        </p:spPr>
      </p:pic>
    </p:spTree>
    <p:extLst>
      <p:ext uri="{BB962C8B-B14F-4D97-AF65-F5344CB8AC3E}">
        <p14:creationId xmlns:p14="http://schemas.microsoft.com/office/powerpoint/2010/main" val="3232910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16451</TotalTime>
  <Pages>28</Pages>
  <Words>6918</Words>
  <Application>Microsoft Office PowerPoint</Application>
  <PresentationFormat>Předvádění na obrazovce (4:3)</PresentationFormat>
  <Paragraphs>584</Paragraphs>
  <Slides>128</Slides>
  <Notes>32</Notes>
  <HiddenSlides>0</HiddenSlides>
  <MMClips>0</MMClips>
  <ScaleCrop>false</ScaleCrop>
  <HeadingPairs>
    <vt:vector size="4" baseType="variant">
      <vt:variant>
        <vt:lpstr>Motiv</vt:lpstr>
      </vt:variant>
      <vt:variant>
        <vt:i4>1</vt:i4>
      </vt:variant>
      <vt:variant>
        <vt:lpstr>Nadpisy snímků</vt:lpstr>
      </vt:variant>
      <vt:variant>
        <vt:i4>128</vt:i4>
      </vt:variant>
    </vt:vector>
  </HeadingPairs>
  <TitlesOfParts>
    <vt:vector size="129" baseType="lpstr">
      <vt:lpstr>CCNP Instructor PPT</vt:lpstr>
      <vt:lpstr>Kapitola 4:  Spanning Tree Protocol</vt:lpstr>
      <vt:lpstr>Cíle kapitoly 4</vt:lpstr>
      <vt:lpstr>Přehled Spanning Tree Protocolu</vt:lpstr>
      <vt:lpstr>Přehled Spanning Tree Protokolu</vt:lpstr>
      <vt:lpstr>STP Need</vt:lpstr>
      <vt:lpstr>Problémy redundantní topologie</vt:lpstr>
      <vt:lpstr>Řešení </vt:lpstr>
      <vt:lpstr>Cayleyho věta</vt:lpstr>
      <vt:lpstr>Radia Perlman 1984</vt:lpstr>
      <vt:lpstr>Řešené problémy</vt:lpstr>
      <vt:lpstr>Standardy STP</vt:lpstr>
      <vt:lpstr>Operace STP</vt:lpstr>
      <vt:lpstr>Operace STP</vt:lpstr>
      <vt:lpstr>Role portů STP</vt:lpstr>
      <vt:lpstr>Bridge Protocol Data Units (BPDU)</vt:lpstr>
      <vt:lpstr>Rámec BPDU</vt:lpstr>
      <vt:lpstr>Prezentace aplikace PowerPoint</vt:lpstr>
      <vt:lpstr>Prezentace aplikace PowerPoint</vt:lpstr>
      <vt:lpstr>Volba Root Bridge</vt:lpstr>
      <vt:lpstr>Volba Root Portu</vt:lpstr>
      <vt:lpstr>Závislost ceny na šíři pásma</vt:lpstr>
      <vt:lpstr>Volba Designated Portu</vt:lpstr>
      <vt:lpstr>Proces STP</vt:lpstr>
      <vt:lpstr>Stavy portu STP</vt:lpstr>
      <vt:lpstr>Změny stavu portů</vt:lpstr>
      <vt:lpstr>Příklad: Volba kořene stromu</vt:lpstr>
      <vt:lpstr>Příklad: Ohodnocení cest</vt:lpstr>
      <vt:lpstr>Příklad: Vytvoření stromu</vt:lpstr>
      <vt:lpstr>Per-VLAN STP Plus (PVST+)</vt:lpstr>
      <vt:lpstr>Per-VLAN STP Plus (PVST+)</vt:lpstr>
      <vt:lpstr>Změny topologie STP</vt:lpstr>
      <vt:lpstr>Prezentace aplikace PowerPoint</vt:lpstr>
      <vt:lpstr>Rapid Spanning Tree Protocol</vt:lpstr>
      <vt:lpstr>Role portu RSTP</vt:lpstr>
      <vt:lpstr>Role portů RSTP</vt:lpstr>
      <vt:lpstr>Role portů RSTP</vt:lpstr>
      <vt:lpstr>Porovnání stavů portů RSTP a STP</vt:lpstr>
      <vt:lpstr>Stavy portů RSTP</vt:lpstr>
      <vt:lpstr>Příklad CAM tabulky</vt:lpstr>
      <vt:lpstr>Změny topologie RSTP</vt:lpstr>
      <vt:lpstr>Konfigurace a modifikace chování STP</vt:lpstr>
      <vt:lpstr>Změny priorit STP Priorit</vt:lpstr>
      <vt:lpstr>Změny priorit STP</vt:lpstr>
      <vt:lpstr>Manipulace s cestou STP</vt:lpstr>
      <vt:lpstr>Manipulace s cestou STP</vt:lpstr>
      <vt:lpstr>Časovače STP</vt:lpstr>
      <vt:lpstr>Časovače STP</vt:lpstr>
      <vt:lpstr>Změna módu STP na RSTP</vt:lpstr>
      <vt:lpstr>Prezentace aplikace PowerPoint</vt:lpstr>
      <vt:lpstr>Sada nástrojů Cisca pro Spanning Tree</vt:lpstr>
      <vt:lpstr>Problém, který řeší Uplink Fast</vt:lpstr>
      <vt:lpstr>Protokolová sada Cisco Spanning Tree</vt:lpstr>
      <vt:lpstr>Použití UplinkFast</vt:lpstr>
      <vt:lpstr>Use UplinkFast</vt:lpstr>
      <vt:lpstr>Použití BackboneFast</vt:lpstr>
      <vt:lpstr>BackboneFast na obrázku</vt:lpstr>
      <vt:lpstr>Použití BackboneFast</vt:lpstr>
      <vt:lpstr>BackboneFast na obrázku</vt:lpstr>
      <vt:lpstr>Použití BackboneFast</vt:lpstr>
      <vt:lpstr>Použití PortFast</vt:lpstr>
      <vt:lpstr>Použití PortFast</vt:lpstr>
      <vt:lpstr>Konfigurace PortFast na trunku</vt:lpstr>
      <vt:lpstr>Problémy konfigurace PortFast na trunku</vt:lpstr>
      <vt:lpstr>Zabezpečení rozhraní PortFastu pomocí BPDU Guard</vt:lpstr>
      <vt:lpstr>Zabezpečení rozhraní PortFastu pomocí BPDU Guard</vt:lpstr>
      <vt:lpstr>Vypnutí STP pomocí funkce BPDU Filter</vt:lpstr>
      <vt:lpstr>Co je to za zvláštní případy?</vt:lpstr>
      <vt:lpstr>Vypnutí STP pomocí funkce BPDU Filter</vt:lpstr>
      <vt:lpstr>Použití Root Guard</vt:lpstr>
      <vt:lpstr>Použití Root Guard</vt:lpstr>
      <vt:lpstr>Konfigurace a verifikace funkce Root Guard</vt:lpstr>
      <vt:lpstr> Popis funkce Loop Guard</vt:lpstr>
      <vt:lpstr>LoopGuard blokuje cyklení</vt:lpstr>
      <vt:lpstr>Přehled funkce Loop Guard</vt:lpstr>
      <vt:lpstr>Umístění Loop Guard</vt:lpstr>
      <vt:lpstr>Loop Guard vs Root Guard</vt:lpstr>
      <vt:lpstr>Použití UDLD</vt:lpstr>
      <vt:lpstr>Příklad UDLD</vt:lpstr>
      <vt:lpstr>UDLD testuje linku na optice</vt:lpstr>
      <vt:lpstr>Přehled UDLD</vt:lpstr>
      <vt:lpstr>Operace UDLD</vt:lpstr>
      <vt:lpstr>Konfigurace UDLD</vt:lpstr>
      <vt:lpstr>Porovnání Loop Guard with UDLD</vt:lpstr>
      <vt:lpstr>Doporučená praxe pro UDLD</vt:lpstr>
      <vt:lpstr>Použití FlexLinks</vt:lpstr>
      <vt:lpstr>Konfigurace a verifikace pro FlexLinks  </vt:lpstr>
      <vt:lpstr>Pokyny (Guidelines) FlexLinks</vt:lpstr>
      <vt:lpstr>Doporučení pro stabilitu STP</vt:lpstr>
      <vt:lpstr>Doporučení pro stabilitu STP</vt:lpstr>
      <vt:lpstr>Konfigurace protokolu MST (Multiple Spanning Tree)</vt:lpstr>
      <vt:lpstr>Protokol Multiple Spanning Tree 802.1s</vt:lpstr>
      <vt:lpstr>Vyrovnávání zátěže v sítích s VLANy</vt:lpstr>
      <vt:lpstr>Úvod do MST</vt:lpstr>
      <vt:lpstr>MST </vt:lpstr>
      <vt:lpstr>Regiony MST</vt:lpstr>
      <vt:lpstr>Regiony MST</vt:lpstr>
      <vt:lpstr>Regiony MST</vt:lpstr>
      <vt:lpstr>Revize konfigurace MST</vt:lpstr>
      <vt:lpstr>Instance STP s MST</vt:lpstr>
      <vt:lpstr>Instance STP s MST</vt:lpstr>
      <vt:lpstr>Instance STP s MST</vt:lpstr>
      <vt:lpstr>Rozšíření systémového ID pro MST</vt:lpstr>
      <vt:lpstr>Překlopení z PVST+ na MST</vt:lpstr>
      <vt:lpstr>Konfigurace MST s regionem CCNP</vt:lpstr>
      <vt:lpstr>Konfigurace instance 1 a 2 MST</vt:lpstr>
      <vt:lpstr>Příklad s prioritami</vt:lpstr>
      <vt:lpstr>Konfigurace Root Bridge SPT</vt:lpstr>
      <vt:lpstr>Verifikace MST</vt:lpstr>
      <vt:lpstr>Ověření podpisu (digest) MST</vt:lpstr>
      <vt:lpstr>Verifying namapování instancí MST</vt:lpstr>
      <vt:lpstr>Konfigurace cen cest MST</vt:lpstr>
      <vt:lpstr>Konfigurace priorit portů MST</vt:lpstr>
      <vt:lpstr>Migrace na protocol MST</vt:lpstr>
      <vt:lpstr>Migrace protokolu MST</vt:lpstr>
      <vt:lpstr>Prezentace aplikace PowerPoint</vt:lpstr>
      <vt:lpstr>Přehled vývoje</vt:lpstr>
      <vt:lpstr>Shorted Path Bridging (SPB)</vt:lpstr>
      <vt:lpstr>Bridging, Provider Bridging, Provider Backbone a Shortest Path Bridging</vt:lpstr>
      <vt:lpstr>Prezentace aplikace PowerPoint</vt:lpstr>
      <vt:lpstr>Prezentace aplikace PowerPoint</vt:lpstr>
      <vt:lpstr>Prezentace aplikace PowerPoint</vt:lpstr>
      <vt:lpstr>16 equal cost multi tree (ECMT)</vt:lpstr>
      <vt:lpstr>Equal Cost Shortest Path: přiřazení ke službám</vt:lpstr>
      <vt:lpstr>Chapter 4 Summary</vt:lpstr>
      <vt:lpstr>Chapter 4 Labs</vt:lpstr>
      <vt:lpstr>https://www.cisco.com/c/en/us/tech/lan-switching/spanning-tree-protocol/index.html</vt:lpstr>
      <vt:lpstr>Příklady</vt:lpstr>
      <vt:lpstr>Prezentace aplikace PowerPoint</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jdockal</cp:lastModifiedBy>
  <cp:revision>650</cp:revision>
  <cp:lastPrinted>2018-03-04T08:19:46Z</cp:lastPrinted>
  <dcterms:created xsi:type="dcterms:W3CDTF">2010-07-05T20:10:47Z</dcterms:created>
  <dcterms:modified xsi:type="dcterms:W3CDTF">2019-03-11T18:03:40Z</dcterms:modified>
</cp:coreProperties>
</file>