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960" r:id="rId1"/>
  </p:sldMasterIdLst>
  <p:notesMasterIdLst>
    <p:notesMasterId r:id="rId93"/>
  </p:notesMasterIdLst>
  <p:handoutMasterIdLst>
    <p:handoutMasterId r:id="rId94"/>
  </p:handoutMasterIdLst>
  <p:sldIdLst>
    <p:sldId id="500" r:id="rId2"/>
    <p:sldId id="541" r:id="rId3"/>
    <p:sldId id="813" r:id="rId4"/>
    <p:sldId id="692" r:id="rId5"/>
    <p:sldId id="877" r:id="rId6"/>
    <p:sldId id="878" r:id="rId7"/>
    <p:sldId id="879" r:id="rId8"/>
    <p:sldId id="880" r:id="rId9"/>
    <p:sldId id="881" r:id="rId10"/>
    <p:sldId id="882" r:id="rId11"/>
    <p:sldId id="883" r:id="rId12"/>
    <p:sldId id="884" r:id="rId13"/>
    <p:sldId id="885" r:id="rId14"/>
    <p:sldId id="886" r:id="rId15"/>
    <p:sldId id="887" r:id="rId16"/>
    <p:sldId id="889" r:id="rId17"/>
    <p:sldId id="888" r:id="rId18"/>
    <p:sldId id="890" r:id="rId19"/>
    <p:sldId id="891" r:id="rId20"/>
    <p:sldId id="892" r:id="rId21"/>
    <p:sldId id="893" r:id="rId22"/>
    <p:sldId id="894" r:id="rId23"/>
    <p:sldId id="895" r:id="rId24"/>
    <p:sldId id="931" r:id="rId25"/>
    <p:sldId id="896" r:id="rId26"/>
    <p:sldId id="897" r:id="rId27"/>
    <p:sldId id="899" r:id="rId28"/>
    <p:sldId id="814" r:id="rId29"/>
    <p:sldId id="900" r:id="rId30"/>
    <p:sldId id="902" r:id="rId31"/>
    <p:sldId id="903" r:id="rId32"/>
    <p:sldId id="904" r:id="rId33"/>
    <p:sldId id="875" r:id="rId34"/>
    <p:sldId id="901" r:id="rId35"/>
    <p:sldId id="905" r:id="rId36"/>
    <p:sldId id="906" r:id="rId37"/>
    <p:sldId id="907" r:id="rId38"/>
    <p:sldId id="908" r:id="rId39"/>
    <p:sldId id="910" r:id="rId40"/>
    <p:sldId id="909" r:id="rId41"/>
    <p:sldId id="911" r:id="rId42"/>
    <p:sldId id="912" r:id="rId43"/>
    <p:sldId id="963" r:id="rId44"/>
    <p:sldId id="960" r:id="rId45"/>
    <p:sldId id="961" r:id="rId46"/>
    <p:sldId id="962" r:id="rId47"/>
    <p:sldId id="964" r:id="rId48"/>
    <p:sldId id="817" r:id="rId49"/>
    <p:sldId id="930" r:id="rId50"/>
    <p:sldId id="932" r:id="rId51"/>
    <p:sldId id="929" r:id="rId52"/>
    <p:sldId id="914" r:id="rId53"/>
    <p:sldId id="915" r:id="rId54"/>
    <p:sldId id="916" r:id="rId55"/>
    <p:sldId id="917" r:id="rId56"/>
    <p:sldId id="918" r:id="rId57"/>
    <p:sldId id="919" r:id="rId58"/>
    <p:sldId id="920" r:id="rId59"/>
    <p:sldId id="921" r:id="rId60"/>
    <p:sldId id="922" r:id="rId61"/>
    <p:sldId id="923" r:id="rId62"/>
    <p:sldId id="924" r:id="rId63"/>
    <p:sldId id="925" r:id="rId64"/>
    <p:sldId id="926" r:id="rId65"/>
    <p:sldId id="927" r:id="rId66"/>
    <p:sldId id="928" r:id="rId67"/>
    <p:sldId id="933" r:id="rId68"/>
    <p:sldId id="934" r:id="rId69"/>
    <p:sldId id="935" r:id="rId70"/>
    <p:sldId id="936" r:id="rId71"/>
    <p:sldId id="938" r:id="rId72"/>
    <p:sldId id="939" r:id="rId73"/>
    <p:sldId id="940" r:id="rId74"/>
    <p:sldId id="941" r:id="rId75"/>
    <p:sldId id="942" r:id="rId76"/>
    <p:sldId id="943" r:id="rId77"/>
    <p:sldId id="944" r:id="rId78"/>
    <p:sldId id="945" r:id="rId79"/>
    <p:sldId id="946" r:id="rId80"/>
    <p:sldId id="947" r:id="rId81"/>
    <p:sldId id="948" r:id="rId82"/>
    <p:sldId id="950" r:id="rId83"/>
    <p:sldId id="951" r:id="rId84"/>
    <p:sldId id="952" r:id="rId85"/>
    <p:sldId id="953" r:id="rId86"/>
    <p:sldId id="954" r:id="rId87"/>
    <p:sldId id="955" r:id="rId88"/>
    <p:sldId id="956" r:id="rId89"/>
    <p:sldId id="957" r:id="rId90"/>
    <p:sldId id="958" r:id="rId91"/>
    <p:sldId id="959" r:id="rId92"/>
  </p:sldIdLst>
  <p:sldSz cx="9144000" cy="6858000" type="screen4x3"/>
  <p:notesSz cx="6797675" cy="9874250"/>
  <p:defaultTextStyle>
    <a:defPPr>
      <a:defRPr lang="en-US"/>
    </a:defPPr>
    <a:lvl1pPr algn="ctr" rtl="0" eaLnBrk="0" fontAlgn="base" hangingPunct="0">
      <a:lnSpc>
        <a:spcPct val="90000"/>
      </a:lnSpc>
      <a:spcBef>
        <a:spcPct val="0"/>
      </a:spcBef>
      <a:spcAft>
        <a:spcPct val="0"/>
      </a:spcAft>
      <a:defRPr sz="2400"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9">
          <p15:clr>
            <a:srgbClr val="A4A3A4"/>
          </p15:clr>
        </p15:guide>
        <p15:guide id="2" pos="176">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C566"/>
    <a:srgbClr val="9EC5E6"/>
    <a:srgbClr val="678DC5"/>
    <a:srgbClr val="FFFF99"/>
    <a:srgbClr val="C0C0C4"/>
    <a:srgbClr val="3E67A4"/>
    <a:srgbClr val="3E8DC5"/>
    <a:srgbClr val="5F5F65"/>
    <a:srgbClr val="7E7E8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74" autoAdjust="0"/>
    <p:restoredTop sz="97021" autoAdjust="0"/>
  </p:normalViewPr>
  <p:slideViewPr>
    <p:cSldViewPr snapToGrid="0" showGuides="1">
      <p:cViewPr varScale="1">
        <p:scale>
          <a:sx n="130" d="100"/>
          <a:sy n="130" d="100"/>
        </p:scale>
        <p:origin x="-1074" y="-78"/>
      </p:cViewPr>
      <p:guideLst>
        <p:guide orient="horz" pos="2169"/>
        <p:guide pos="176"/>
      </p:guideLst>
    </p:cSldViewPr>
  </p:slideViewPr>
  <p:outlineViewPr>
    <p:cViewPr>
      <p:scale>
        <a:sx n="33" d="100"/>
        <a:sy n="33" d="100"/>
      </p:scale>
      <p:origin x="0" y="-30528"/>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Lst>
  </p:outlineViewPr>
  <p:notesTextViewPr>
    <p:cViewPr>
      <p:scale>
        <a:sx n="100" d="100"/>
        <a:sy n="100" d="100"/>
      </p:scale>
      <p:origin x="0" y="0"/>
    </p:cViewPr>
  </p:notesTextViewPr>
  <p:sorterViewPr>
    <p:cViewPr>
      <p:scale>
        <a:sx n="66" d="100"/>
        <a:sy n="66" d="100"/>
      </p:scale>
      <p:origin x="0" y="3546"/>
    </p:cViewPr>
  </p:sorterViewPr>
  <p:notesViewPr>
    <p:cSldViewPr snapToGrid="0" showGuides="1">
      <p:cViewPr>
        <p:scale>
          <a:sx n="100" d="100"/>
          <a:sy n="100" d="100"/>
        </p:scale>
        <p:origin x="-1500" y="2334"/>
      </p:cViewPr>
      <p:guideLst>
        <p:guide orient="horz" pos="3110"/>
        <p:guide pos="214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_rels/viewProps.xml.rels><?xml version="1.0" encoding="UTF-8" standalone="yes"?>
<Relationships xmlns="http://schemas.openxmlformats.org/package/2006/relationships"><Relationship Id="rId8" Type="http://schemas.openxmlformats.org/officeDocument/2006/relationships/slide" Target="slides/slide58.xml"/><Relationship Id="rId13" Type="http://schemas.openxmlformats.org/officeDocument/2006/relationships/slide" Target="slides/slide63.xml"/><Relationship Id="rId3" Type="http://schemas.openxmlformats.org/officeDocument/2006/relationships/slide" Target="slides/slide53.xml"/><Relationship Id="rId7" Type="http://schemas.openxmlformats.org/officeDocument/2006/relationships/slide" Target="slides/slide57.xml"/><Relationship Id="rId12" Type="http://schemas.openxmlformats.org/officeDocument/2006/relationships/slide" Target="slides/slide62.xml"/><Relationship Id="rId2" Type="http://schemas.openxmlformats.org/officeDocument/2006/relationships/slide" Target="slides/slide52.xml"/><Relationship Id="rId16" Type="http://schemas.openxmlformats.org/officeDocument/2006/relationships/slide" Target="slides/slide66.xml"/><Relationship Id="rId1" Type="http://schemas.openxmlformats.org/officeDocument/2006/relationships/slide" Target="slides/slide51.xml"/><Relationship Id="rId6" Type="http://schemas.openxmlformats.org/officeDocument/2006/relationships/slide" Target="slides/slide56.xml"/><Relationship Id="rId11" Type="http://schemas.openxmlformats.org/officeDocument/2006/relationships/slide" Target="slides/slide61.xml"/><Relationship Id="rId5" Type="http://schemas.openxmlformats.org/officeDocument/2006/relationships/slide" Target="slides/slide55.xml"/><Relationship Id="rId15" Type="http://schemas.openxmlformats.org/officeDocument/2006/relationships/slide" Target="slides/slide65.xml"/><Relationship Id="rId10" Type="http://schemas.openxmlformats.org/officeDocument/2006/relationships/slide" Target="slides/slide60.xml"/><Relationship Id="rId4" Type="http://schemas.openxmlformats.org/officeDocument/2006/relationships/slide" Target="slides/slide54.xml"/><Relationship Id="rId9" Type="http://schemas.openxmlformats.org/officeDocument/2006/relationships/slide" Target="slides/slide59.xml"/><Relationship Id="rId14" Type="http://schemas.openxmlformats.org/officeDocument/2006/relationships/slide" Target="slides/slide6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3" name="Rectangle 11"/>
          <p:cNvSpPr>
            <a:spLocks noChangeArrowheads="1"/>
          </p:cNvSpPr>
          <p:nvPr/>
        </p:nvSpPr>
        <p:spPr bwMode="auto">
          <a:xfrm>
            <a:off x="6060337" y="9144136"/>
            <a:ext cx="435630" cy="225948"/>
          </a:xfrm>
          <a:prstGeom prst="rect">
            <a:avLst/>
          </a:prstGeom>
          <a:noFill/>
          <a:ln w="9525">
            <a:noFill/>
            <a:miter lim="800000"/>
            <a:headEnd/>
            <a:tailEnd/>
          </a:ln>
          <a:effectLst/>
        </p:spPr>
        <p:txBody>
          <a:bodyPr wrap="none" anchor="ctr"/>
          <a:lstStyle/>
          <a:p>
            <a:pPr>
              <a:defRPr/>
            </a:pPr>
            <a:endParaRPr lang="en-US" dirty="0"/>
          </a:p>
        </p:txBody>
      </p:sp>
      <p:sp>
        <p:nvSpPr>
          <p:cNvPr id="3084" name="Rectangle 12"/>
          <p:cNvSpPr>
            <a:spLocks noChangeArrowheads="1"/>
          </p:cNvSpPr>
          <p:nvPr/>
        </p:nvSpPr>
        <p:spPr bwMode="auto">
          <a:xfrm>
            <a:off x="55416" y="9331302"/>
            <a:ext cx="2539892" cy="347571"/>
          </a:xfrm>
          <a:prstGeom prst="rect">
            <a:avLst/>
          </a:prstGeom>
          <a:noFill/>
          <a:ln w="9525">
            <a:noFill/>
            <a:miter lim="800000"/>
            <a:headEnd/>
            <a:tailEnd/>
          </a:ln>
          <a:effectLst/>
        </p:spPr>
        <p:txBody>
          <a:bodyPr lIns="95667" tIns="50185" rIns="95667" bIns="50185">
            <a:spAutoFit/>
          </a:bodyPr>
          <a:lstStyle/>
          <a:p>
            <a:pPr algn="l" defTabSz="611188">
              <a:lnSpc>
                <a:spcPct val="100000"/>
              </a:lnSpc>
              <a:tabLst>
                <a:tab pos="2387600" algn="l"/>
                <a:tab pos="4830763" algn="l"/>
              </a:tabLst>
              <a:defRPr/>
            </a:pPr>
            <a:r>
              <a:rPr lang="en-US" sz="800" dirty="0"/>
              <a:t>© </a:t>
            </a:r>
            <a:r>
              <a:rPr lang="en-US" sz="800" dirty="0" smtClean="0"/>
              <a:t>2010, </a:t>
            </a:r>
            <a:r>
              <a:rPr lang="en-US" sz="800" dirty="0"/>
              <a:t>Cisco Systems, Inc. All rights reserved.</a:t>
            </a:r>
          </a:p>
          <a:p>
            <a:pPr algn="l" defTabSz="611188">
              <a:lnSpc>
                <a:spcPct val="100000"/>
              </a:lnSpc>
              <a:tabLst>
                <a:tab pos="2387600" algn="l"/>
                <a:tab pos="4830763" algn="l"/>
              </a:tabLst>
              <a:defRPr/>
            </a:pPr>
            <a:r>
              <a:rPr lang="en-US" sz="800" dirty="0"/>
              <a:t>Presentation_ID.scr</a:t>
            </a:r>
          </a:p>
        </p:txBody>
      </p:sp>
      <p:sp>
        <p:nvSpPr>
          <p:cNvPr id="3085" name="Line 13"/>
          <p:cNvSpPr>
            <a:spLocks noChangeShapeType="1"/>
          </p:cNvSpPr>
          <p:nvPr/>
        </p:nvSpPr>
        <p:spPr bwMode="auto">
          <a:xfrm>
            <a:off x="147776" y="9346477"/>
            <a:ext cx="6451327"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
        <p:nvSpPr>
          <p:cNvPr id="3086" name="Rectangle 14"/>
          <p:cNvSpPr>
            <a:spLocks noChangeArrowheads="1"/>
          </p:cNvSpPr>
          <p:nvPr/>
        </p:nvSpPr>
        <p:spPr bwMode="auto">
          <a:xfrm>
            <a:off x="5749393" y="9220014"/>
            <a:ext cx="788136" cy="305198"/>
          </a:xfrm>
          <a:prstGeom prst="rect">
            <a:avLst/>
          </a:prstGeom>
          <a:noFill/>
          <a:ln w="9525">
            <a:noFill/>
            <a:miter lim="800000"/>
            <a:headEnd/>
            <a:tailEnd/>
          </a:ln>
          <a:effectLst/>
        </p:spPr>
        <p:txBody>
          <a:bodyPr lIns="18819" tIns="0" rIns="18819" bIns="0" anchor="b"/>
          <a:lstStyle/>
          <a:p>
            <a:pPr algn="r" defTabSz="903288">
              <a:lnSpc>
                <a:spcPct val="100000"/>
              </a:lnSpc>
              <a:defRPr/>
            </a:pPr>
            <a:fld id="{AEAAA42D-7350-4E1A-927F-F0F0D6BE9213}" type="slidenum">
              <a:rPr lang="en-US" sz="800"/>
              <a:pPr algn="r" defTabSz="903288">
                <a:lnSpc>
                  <a:spcPct val="100000"/>
                </a:lnSpc>
                <a:defRPr/>
              </a:pPr>
              <a:t>‹#›</a:t>
            </a:fld>
            <a:endParaRPr lang="en-US" sz="800" dirty="0"/>
          </a:p>
        </p:txBody>
      </p:sp>
    </p:spTree>
    <p:extLst>
      <p:ext uri="{BB962C8B-B14F-4D97-AF65-F5344CB8AC3E}">
        <p14:creationId xmlns:p14="http://schemas.microsoft.com/office/powerpoint/2010/main" val="3243420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304" name="Rectangle 8"/>
          <p:cNvSpPr>
            <a:spLocks noChangeArrowheads="1"/>
          </p:cNvSpPr>
          <p:nvPr/>
        </p:nvSpPr>
        <p:spPr bwMode="auto">
          <a:xfrm>
            <a:off x="6060337" y="9144136"/>
            <a:ext cx="435630" cy="225948"/>
          </a:xfrm>
          <a:prstGeom prst="rect">
            <a:avLst/>
          </a:prstGeom>
          <a:noFill/>
          <a:ln w="9525">
            <a:noFill/>
            <a:miter lim="800000"/>
            <a:headEnd/>
            <a:tailEnd/>
          </a:ln>
          <a:effectLst/>
        </p:spPr>
        <p:txBody>
          <a:bodyPr wrap="none" anchor="ctr"/>
          <a:lstStyle/>
          <a:p>
            <a:pPr>
              <a:defRPr/>
            </a:pPr>
            <a:endParaRPr lang="en-US" dirty="0"/>
          </a:p>
        </p:txBody>
      </p:sp>
      <p:sp>
        <p:nvSpPr>
          <p:cNvPr id="183305" name="Rectangle 9"/>
          <p:cNvSpPr>
            <a:spLocks noChangeArrowheads="1"/>
          </p:cNvSpPr>
          <p:nvPr/>
        </p:nvSpPr>
        <p:spPr bwMode="auto">
          <a:xfrm>
            <a:off x="55416" y="9331302"/>
            <a:ext cx="2539892" cy="224461"/>
          </a:xfrm>
          <a:prstGeom prst="rect">
            <a:avLst/>
          </a:prstGeom>
          <a:noFill/>
          <a:ln w="9525">
            <a:noFill/>
            <a:miter lim="800000"/>
            <a:headEnd/>
            <a:tailEnd/>
          </a:ln>
          <a:effectLst/>
        </p:spPr>
        <p:txBody>
          <a:bodyPr lIns="95667" tIns="50185" rIns="95667" bIns="50185">
            <a:spAutoFit/>
          </a:bodyPr>
          <a:lstStyle/>
          <a:p>
            <a:pPr algn="l" defTabSz="611188">
              <a:lnSpc>
                <a:spcPct val="100000"/>
              </a:lnSpc>
              <a:tabLst>
                <a:tab pos="2387600" algn="l"/>
                <a:tab pos="4830763" algn="l"/>
              </a:tabLst>
              <a:defRPr/>
            </a:pPr>
            <a:r>
              <a:rPr lang="en-US" sz="800" dirty="0"/>
              <a:t>© 2006, Cisco Systems, Inc. All rights </a:t>
            </a:r>
            <a:r>
              <a:rPr lang="en-US" sz="800"/>
              <a:t>reserved</a:t>
            </a:r>
            <a:r>
              <a:rPr lang="en-US" sz="800" smtClean="0"/>
              <a:t>.</a:t>
            </a:r>
            <a:endParaRPr lang="en-US" sz="800" dirty="0"/>
          </a:p>
        </p:txBody>
      </p:sp>
      <p:sp>
        <p:nvSpPr>
          <p:cNvPr id="183306" name="Line 10"/>
          <p:cNvSpPr>
            <a:spLocks noChangeShapeType="1"/>
          </p:cNvSpPr>
          <p:nvPr/>
        </p:nvSpPr>
        <p:spPr bwMode="auto">
          <a:xfrm>
            <a:off x="147776" y="9346477"/>
            <a:ext cx="6451327"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
        <p:nvSpPr>
          <p:cNvPr id="183307" name="Rectangle 11"/>
          <p:cNvSpPr>
            <a:spLocks noGrp="1" noChangeArrowheads="1"/>
          </p:cNvSpPr>
          <p:nvPr>
            <p:ph type="sldNum" sz="quarter" idx="5"/>
          </p:nvPr>
        </p:nvSpPr>
        <p:spPr bwMode="auto">
          <a:xfrm>
            <a:off x="5749393" y="9220014"/>
            <a:ext cx="788136" cy="30519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a:lnSpc>
                <a:spcPct val="100000"/>
              </a:lnSpc>
              <a:defRPr sz="800"/>
            </a:lvl1pPr>
          </a:lstStyle>
          <a:p>
            <a:pPr>
              <a:defRPr/>
            </a:pPr>
            <a:fld id="{48A860EF-3C9C-408F-AA5B-BAB3242BE1D0}" type="slidenum">
              <a:rPr lang="en-US"/>
              <a:pPr>
                <a:defRPr/>
              </a:pPr>
              <a:t>‹#›</a:t>
            </a:fld>
            <a:endParaRPr lang="en-US" dirty="0"/>
          </a:p>
        </p:txBody>
      </p:sp>
      <p:sp>
        <p:nvSpPr>
          <p:cNvPr id="18438" name="Rectangle 12"/>
          <p:cNvSpPr>
            <a:spLocks noGrp="1" noRot="1" noChangeAspect="1" noChangeArrowheads="1" noTextEdit="1"/>
          </p:cNvSpPr>
          <p:nvPr>
            <p:ph type="sldImg" idx="2"/>
          </p:nvPr>
        </p:nvSpPr>
        <p:spPr bwMode="auto">
          <a:xfrm>
            <a:off x="601663" y="260350"/>
            <a:ext cx="5649912" cy="4238625"/>
          </a:xfrm>
          <a:prstGeom prst="rect">
            <a:avLst/>
          </a:prstGeom>
          <a:noFill/>
          <a:ln w="12700">
            <a:solidFill>
              <a:schemeClr val="tx1"/>
            </a:solidFill>
            <a:miter lim="800000"/>
            <a:headEnd/>
            <a:tailEnd/>
          </a:ln>
        </p:spPr>
      </p:sp>
      <p:sp>
        <p:nvSpPr>
          <p:cNvPr id="183309" name="Rectangle 13"/>
          <p:cNvSpPr>
            <a:spLocks noGrp="1" noChangeArrowheads="1"/>
          </p:cNvSpPr>
          <p:nvPr>
            <p:ph type="body" sz="quarter" idx="3"/>
          </p:nvPr>
        </p:nvSpPr>
        <p:spPr bwMode="auto">
          <a:xfrm>
            <a:off x="745035" y="4650475"/>
            <a:ext cx="5302987" cy="4517268"/>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836196363"/>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mn-ea"/>
        <a:cs typeface="+mn-cs"/>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1"/>
          <p:cNvSpPr>
            <a:spLocks noGrp="1" noChangeArrowheads="1"/>
          </p:cNvSpPr>
          <p:nvPr>
            <p:ph type="sldNum" sz="quarter" idx="5"/>
          </p:nvPr>
        </p:nvSpPr>
        <p:spPr>
          <a:noFill/>
        </p:spPr>
        <p:txBody>
          <a:bodyPr/>
          <a:lstStyle/>
          <a:p>
            <a:fld id="{2B30C949-4E15-4DB4-8A39-A23EF57DFAE1}" type="slidenum">
              <a:rPr lang="en-US" smtClean="0"/>
              <a:pPr/>
              <a:t>1</a:t>
            </a:fld>
            <a:endParaRPr lang="en-US" dirty="0"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xfrm>
            <a:off x="392529" y="4650475"/>
            <a:ext cx="5935651" cy="4517268"/>
          </a:xfrm>
          <a:noFill/>
          <a:ln/>
        </p:spPr>
        <p:txBody>
          <a:bodyPr/>
          <a:lstStyle/>
          <a:p>
            <a:pPr>
              <a:buFontTx/>
              <a:buNone/>
            </a:pPr>
            <a:r>
              <a:rPr lang="en-US" b="1" dirty="0" smtClean="0"/>
              <a:t>Cisco Networking </a:t>
            </a:r>
            <a:r>
              <a:rPr lang="en-US" b="1" smtClean="0"/>
              <a:t>Academy Program</a:t>
            </a:r>
            <a:endParaRPr lang="en-US" b="1" dirty="0" smtClean="0"/>
          </a:p>
          <a:p>
            <a:pPr>
              <a:buFontTx/>
              <a:buNone/>
            </a:pPr>
            <a:r>
              <a:rPr lang="en-US" b="1" dirty="0" smtClean="0"/>
              <a:t>CCNP</a:t>
            </a:r>
            <a:r>
              <a:rPr lang="en-US" b="1" baseline="0" dirty="0" smtClean="0"/>
              <a:t> ROUTE: Implementing IP Routing</a:t>
            </a:r>
            <a:endParaRPr lang="en-US" b="1" dirty="0" smtClean="0"/>
          </a:p>
          <a:p>
            <a:pPr>
              <a:buFontTx/>
              <a:buNone/>
            </a:pPr>
            <a:r>
              <a:rPr lang="en-US" sz="1300" b="1" dirty="0" smtClean="0"/>
              <a:t>Chapter 1: Routing Services</a:t>
            </a:r>
            <a:r>
              <a:rPr lang="en-US" b="1" dirty="0" smtClean="0"/>
              <a:t/>
            </a:r>
            <a:br>
              <a:rPr lang="en-US" b="1" dirty="0" smtClean="0"/>
            </a:br>
            <a:endParaRPr lang="en-GB" b="1" dirty="0" smtClean="0"/>
          </a:p>
        </p:txBody>
      </p:sp>
    </p:spTree>
    <p:extLst>
      <p:ext uri="{BB962C8B-B14F-4D97-AF65-F5344CB8AC3E}">
        <p14:creationId xmlns:p14="http://schemas.microsoft.com/office/powerpoint/2010/main" val="881838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52</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kern="1200" dirty="0">
                <a:solidFill>
                  <a:schemeClr val="tx1"/>
                </a:solidFill>
                <a:latin typeface="Arial" charset="0"/>
                <a:ea typeface="ＭＳ Ｐゴシック" charset="0"/>
                <a:cs typeface="ＭＳ Ｐゴシック" charset="0"/>
              </a:rPr>
              <a:t>8.2 – </a:t>
            </a:r>
            <a:r>
              <a:rPr lang="en-US" sz="1200" b="0" dirty="0"/>
              <a:t>Dynamic Host Configuration Protocol</a:t>
            </a:r>
            <a:r>
              <a:rPr lang="en-US" sz="1200" b="0" baseline="0" dirty="0"/>
              <a:t> v6</a:t>
            </a:r>
            <a:endParaRPr lang="en-GB" b="0" dirty="0"/>
          </a:p>
          <a:p>
            <a:pPr>
              <a:lnSpc>
                <a:spcPct val="80000"/>
              </a:lnSpc>
              <a:buFontTx/>
              <a:buNone/>
            </a:pPr>
            <a:r>
              <a:rPr lang="en-US" dirty="0">
                <a:latin typeface="Arial" charset="0"/>
              </a:rPr>
              <a:t>8.2.1 – SLAAC and DHCPv6</a:t>
            </a:r>
            <a:endParaRPr lang="en-US" dirty="0"/>
          </a:p>
          <a:p>
            <a:pPr>
              <a:lnSpc>
                <a:spcPct val="80000"/>
              </a:lnSpc>
              <a:buFontTx/>
              <a:buNone/>
            </a:pPr>
            <a:r>
              <a:rPr lang="en-US" dirty="0">
                <a:latin typeface="Arial" charset="0"/>
              </a:rPr>
              <a:t>8.2.1.2 - SLAAC Operation</a:t>
            </a:r>
            <a:endParaRPr lang="en-US" dirty="0"/>
          </a:p>
        </p:txBody>
      </p:sp>
    </p:spTree>
    <p:extLst>
      <p:ext uri="{BB962C8B-B14F-4D97-AF65-F5344CB8AC3E}">
        <p14:creationId xmlns:p14="http://schemas.microsoft.com/office/powerpoint/2010/main" val="1504448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53</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kern="1200" dirty="0">
                <a:solidFill>
                  <a:schemeClr val="tx1"/>
                </a:solidFill>
                <a:latin typeface="Arial" charset="0"/>
                <a:ea typeface="ＭＳ Ｐゴシック" charset="0"/>
                <a:cs typeface="ＭＳ Ｐゴシック" charset="0"/>
              </a:rPr>
              <a:t>8.2 – </a:t>
            </a:r>
            <a:r>
              <a:rPr lang="en-US" sz="1200" b="0" dirty="0"/>
              <a:t>Dynamic Host Configuration Protocol</a:t>
            </a:r>
            <a:r>
              <a:rPr lang="en-US" sz="1200" b="0" baseline="0" dirty="0"/>
              <a:t> v6</a:t>
            </a:r>
            <a:endParaRPr lang="en-GB" b="0" dirty="0"/>
          </a:p>
          <a:p>
            <a:pPr>
              <a:lnSpc>
                <a:spcPct val="80000"/>
              </a:lnSpc>
              <a:buFontTx/>
              <a:buNone/>
            </a:pPr>
            <a:r>
              <a:rPr lang="en-US" dirty="0">
                <a:latin typeface="Arial" charset="0"/>
              </a:rPr>
              <a:t>8.2.1 – SLAAC and DHCPv6</a:t>
            </a:r>
          </a:p>
          <a:p>
            <a:pPr>
              <a:lnSpc>
                <a:spcPct val="80000"/>
              </a:lnSpc>
              <a:buFontTx/>
              <a:buNone/>
            </a:pPr>
            <a:r>
              <a:rPr lang="en-US" dirty="0">
                <a:latin typeface="Arial" charset="0"/>
              </a:rPr>
              <a:t>8.2.1.3 - SLAAC and DHCPv6</a:t>
            </a:r>
            <a:endParaRPr lang="en-US" dirty="0"/>
          </a:p>
        </p:txBody>
      </p:sp>
    </p:spTree>
    <p:extLst>
      <p:ext uri="{BB962C8B-B14F-4D97-AF65-F5344CB8AC3E}">
        <p14:creationId xmlns:p14="http://schemas.microsoft.com/office/powerpoint/2010/main" val="1504448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54</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kern="1200" dirty="0">
                <a:solidFill>
                  <a:schemeClr val="tx1"/>
                </a:solidFill>
                <a:latin typeface="Arial" charset="0"/>
                <a:ea typeface="ＭＳ Ｐゴシック" charset="0"/>
                <a:cs typeface="ＭＳ Ｐゴシック" charset="0"/>
              </a:rPr>
              <a:t>8.2 – </a:t>
            </a:r>
            <a:r>
              <a:rPr lang="en-US" sz="1200" b="0" dirty="0"/>
              <a:t>Dynamic Host Configuration Protocol</a:t>
            </a:r>
            <a:r>
              <a:rPr lang="en-US" sz="1200" b="0" baseline="0" dirty="0"/>
              <a:t> v6</a:t>
            </a:r>
            <a:endParaRPr lang="en-GB" b="0" dirty="0"/>
          </a:p>
          <a:p>
            <a:pPr>
              <a:lnSpc>
                <a:spcPct val="80000"/>
              </a:lnSpc>
              <a:buFontTx/>
              <a:buNone/>
            </a:pPr>
            <a:r>
              <a:rPr lang="en-US" dirty="0">
                <a:latin typeface="Arial" charset="0"/>
              </a:rPr>
              <a:t>8.2.1 – SLAAC and DHCPv6</a:t>
            </a:r>
            <a:endParaRPr lang="en-US" dirty="0"/>
          </a:p>
          <a:p>
            <a:pPr>
              <a:lnSpc>
                <a:spcPct val="80000"/>
              </a:lnSpc>
              <a:buFontTx/>
              <a:buNone/>
            </a:pPr>
            <a:r>
              <a:rPr lang="en-US" dirty="0">
                <a:latin typeface="Arial" charset="0"/>
              </a:rPr>
              <a:t>8.2.1.4 - SLAAC Option</a:t>
            </a:r>
            <a:endParaRPr lang="en-US" dirty="0"/>
          </a:p>
        </p:txBody>
      </p:sp>
    </p:spTree>
    <p:extLst>
      <p:ext uri="{BB962C8B-B14F-4D97-AF65-F5344CB8AC3E}">
        <p14:creationId xmlns:p14="http://schemas.microsoft.com/office/powerpoint/2010/main" val="1504448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55</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kern="1200" dirty="0">
                <a:solidFill>
                  <a:schemeClr val="tx1"/>
                </a:solidFill>
                <a:latin typeface="Arial" charset="0"/>
                <a:ea typeface="ＭＳ Ｐゴシック" charset="0"/>
                <a:cs typeface="ＭＳ Ｐゴシック" charset="0"/>
              </a:rPr>
              <a:t>8.2 – </a:t>
            </a:r>
            <a:r>
              <a:rPr lang="en-US" sz="1200" b="0" dirty="0"/>
              <a:t>Dynamic Host Configuration Protocol</a:t>
            </a:r>
            <a:r>
              <a:rPr lang="en-US" sz="1200" b="0" baseline="0" dirty="0"/>
              <a:t> v6</a:t>
            </a:r>
            <a:endParaRPr lang="en-GB" b="0" dirty="0"/>
          </a:p>
          <a:p>
            <a:pPr>
              <a:lnSpc>
                <a:spcPct val="80000"/>
              </a:lnSpc>
              <a:buFontTx/>
              <a:buNone/>
            </a:pPr>
            <a:r>
              <a:rPr lang="en-US" dirty="0">
                <a:latin typeface="Arial" charset="0"/>
              </a:rPr>
              <a:t>8.2.1 – SLAAC and DHCPv6</a:t>
            </a:r>
            <a:endParaRPr lang="en-US" dirty="0"/>
          </a:p>
          <a:p>
            <a:pPr>
              <a:lnSpc>
                <a:spcPct val="80000"/>
              </a:lnSpc>
              <a:buFontTx/>
              <a:buNone/>
            </a:pPr>
            <a:r>
              <a:rPr lang="en-US" dirty="0">
                <a:latin typeface="Arial" charset="0"/>
              </a:rPr>
              <a:t>8.2.1.5 - Stateless DHCPv6 Option</a:t>
            </a:r>
            <a:endParaRPr lang="en-US" dirty="0"/>
          </a:p>
        </p:txBody>
      </p:sp>
    </p:spTree>
    <p:extLst>
      <p:ext uri="{BB962C8B-B14F-4D97-AF65-F5344CB8AC3E}">
        <p14:creationId xmlns:p14="http://schemas.microsoft.com/office/powerpoint/2010/main" val="1504448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56</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kern="1200" dirty="0">
                <a:solidFill>
                  <a:schemeClr val="tx1"/>
                </a:solidFill>
                <a:latin typeface="Arial" charset="0"/>
                <a:ea typeface="ＭＳ Ｐゴシック" charset="0"/>
                <a:cs typeface="ＭＳ Ｐゴシック" charset="0"/>
              </a:rPr>
              <a:t>8.2 – </a:t>
            </a:r>
            <a:r>
              <a:rPr lang="en-US" sz="1200" b="0" dirty="0"/>
              <a:t>Dynamic Host Configuration Protocol</a:t>
            </a:r>
            <a:r>
              <a:rPr lang="en-US" sz="1200" b="0" baseline="0" dirty="0"/>
              <a:t> v6</a:t>
            </a:r>
            <a:endParaRPr lang="en-GB" b="0" dirty="0"/>
          </a:p>
          <a:p>
            <a:pPr>
              <a:lnSpc>
                <a:spcPct val="80000"/>
              </a:lnSpc>
              <a:buFontTx/>
              <a:buNone/>
            </a:pPr>
            <a:r>
              <a:rPr lang="en-US" dirty="0">
                <a:latin typeface="Arial" charset="0"/>
              </a:rPr>
              <a:t>8.2.1 – SLAAC and DHCPv6</a:t>
            </a:r>
            <a:endParaRPr lang="en-US" dirty="0"/>
          </a:p>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dirty="0">
                <a:latin typeface="Arial" charset="0"/>
              </a:rPr>
              <a:t>8.2.1.6 - Stateless DHCPv6 Option (cont.)</a:t>
            </a:r>
            <a:endParaRPr lang="en-US" dirty="0"/>
          </a:p>
          <a:p>
            <a:pPr>
              <a:lnSpc>
                <a:spcPct val="80000"/>
              </a:lnSpc>
              <a:buFontTx/>
              <a:buNone/>
            </a:pPr>
            <a:endParaRPr lang="en-US" dirty="0"/>
          </a:p>
        </p:txBody>
      </p:sp>
    </p:spTree>
    <p:extLst>
      <p:ext uri="{BB962C8B-B14F-4D97-AF65-F5344CB8AC3E}">
        <p14:creationId xmlns:p14="http://schemas.microsoft.com/office/powerpoint/2010/main" val="1504448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57</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kern="1200" dirty="0">
                <a:solidFill>
                  <a:schemeClr val="tx1"/>
                </a:solidFill>
                <a:latin typeface="Arial" charset="0"/>
                <a:ea typeface="ＭＳ Ｐゴシック" charset="0"/>
                <a:cs typeface="ＭＳ Ｐゴシック" charset="0"/>
              </a:rPr>
              <a:t>8.2 – </a:t>
            </a:r>
            <a:r>
              <a:rPr lang="en-US" sz="1200" b="0" dirty="0"/>
              <a:t>Dynamic Host Configuration Protocol</a:t>
            </a:r>
            <a:r>
              <a:rPr lang="en-US" sz="1200" b="0" baseline="0" dirty="0"/>
              <a:t> v6</a:t>
            </a:r>
            <a:endParaRPr lang="en-GB" b="0" dirty="0"/>
          </a:p>
          <a:p>
            <a:pPr>
              <a:lnSpc>
                <a:spcPct val="80000"/>
              </a:lnSpc>
              <a:buFontTx/>
              <a:buNone/>
            </a:pPr>
            <a:r>
              <a:rPr lang="en-US" dirty="0">
                <a:latin typeface="Arial" charset="0"/>
              </a:rPr>
              <a:t>8.2.1 – SLAAC and DHCPv6</a:t>
            </a:r>
            <a:endParaRPr lang="en-US" dirty="0"/>
          </a:p>
          <a:p>
            <a:pPr>
              <a:lnSpc>
                <a:spcPct val="80000"/>
              </a:lnSpc>
              <a:buFontTx/>
              <a:buNone/>
            </a:pPr>
            <a:r>
              <a:rPr lang="en-US" dirty="0">
                <a:latin typeface="Arial" charset="0"/>
              </a:rPr>
              <a:t>8.2.1.7 - DHCPv6 Operations</a:t>
            </a:r>
            <a:endParaRPr lang="en-US" dirty="0"/>
          </a:p>
        </p:txBody>
      </p:sp>
    </p:spTree>
    <p:extLst>
      <p:ext uri="{BB962C8B-B14F-4D97-AF65-F5344CB8AC3E}">
        <p14:creationId xmlns:p14="http://schemas.microsoft.com/office/powerpoint/2010/main" val="1504448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58</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kern="1200" dirty="0">
                <a:solidFill>
                  <a:schemeClr val="tx1"/>
                </a:solidFill>
                <a:latin typeface="Arial" charset="0"/>
                <a:ea typeface="ＭＳ Ｐゴシック" charset="0"/>
                <a:cs typeface="ＭＳ Ｐゴシック" charset="0"/>
              </a:rPr>
              <a:t>8.2 – </a:t>
            </a:r>
            <a:r>
              <a:rPr lang="en-US" sz="1200" b="0" dirty="0"/>
              <a:t>Dynamic Host Configuration Protocol</a:t>
            </a:r>
            <a:r>
              <a:rPr lang="en-US" sz="1200" b="0" baseline="0" dirty="0"/>
              <a:t> v6</a:t>
            </a:r>
            <a:endParaRPr lang="en-GB" b="0" dirty="0"/>
          </a:p>
          <a:p>
            <a:pPr>
              <a:lnSpc>
                <a:spcPct val="80000"/>
              </a:lnSpc>
              <a:buFontTx/>
              <a:buNone/>
            </a:pPr>
            <a:r>
              <a:rPr lang="en-US" dirty="0">
                <a:latin typeface="Arial" charset="0"/>
              </a:rPr>
              <a:t>8.2.2 – Stateless</a:t>
            </a:r>
            <a:r>
              <a:rPr lang="en-US" baseline="0" dirty="0">
                <a:latin typeface="Arial" charset="0"/>
              </a:rPr>
              <a:t> </a:t>
            </a:r>
            <a:r>
              <a:rPr lang="en-US" dirty="0">
                <a:latin typeface="Arial" charset="0"/>
              </a:rPr>
              <a:t>DHCPv6</a:t>
            </a:r>
            <a:endParaRPr lang="en-US" dirty="0"/>
          </a:p>
          <a:p>
            <a:pPr>
              <a:lnSpc>
                <a:spcPct val="80000"/>
              </a:lnSpc>
              <a:buFontTx/>
              <a:buNone/>
            </a:pPr>
            <a:r>
              <a:rPr lang="en-US" dirty="0">
                <a:latin typeface="Arial" charset="0"/>
              </a:rPr>
              <a:t>8.2.2.1 - Configuring a Router as a Stateless DHCPv6 Server</a:t>
            </a:r>
            <a:endParaRPr lang="en-US" dirty="0"/>
          </a:p>
        </p:txBody>
      </p:sp>
    </p:spTree>
    <p:extLst>
      <p:ext uri="{BB962C8B-B14F-4D97-AF65-F5344CB8AC3E}">
        <p14:creationId xmlns:p14="http://schemas.microsoft.com/office/powerpoint/2010/main" val="15044482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59</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kern="1200" dirty="0">
                <a:solidFill>
                  <a:schemeClr val="tx1"/>
                </a:solidFill>
                <a:latin typeface="Arial" charset="0"/>
                <a:ea typeface="ＭＳ Ｐゴシック" charset="0"/>
                <a:cs typeface="ＭＳ Ｐゴシック" charset="0"/>
              </a:rPr>
              <a:t>8.2 – </a:t>
            </a:r>
            <a:r>
              <a:rPr lang="en-US" sz="1200" b="0" dirty="0"/>
              <a:t>Dynamic Host Configuration Protocol</a:t>
            </a:r>
            <a:r>
              <a:rPr lang="en-US" sz="1200" b="0" baseline="0" dirty="0"/>
              <a:t> v6</a:t>
            </a:r>
            <a:endParaRPr lang="en-GB" b="0" dirty="0"/>
          </a:p>
          <a:p>
            <a:pPr>
              <a:lnSpc>
                <a:spcPct val="80000"/>
              </a:lnSpc>
              <a:buFontTx/>
              <a:buNone/>
            </a:pPr>
            <a:r>
              <a:rPr lang="en-US" dirty="0">
                <a:latin typeface="Arial" charset="0"/>
              </a:rPr>
              <a:t>8.2.2 – Stateless</a:t>
            </a:r>
            <a:r>
              <a:rPr lang="en-US" baseline="0" dirty="0">
                <a:latin typeface="Arial" charset="0"/>
              </a:rPr>
              <a:t> </a:t>
            </a:r>
            <a:r>
              <a:rPr lang="en-US" dirty="0">
                <a:latin typeface="Arial" charset="0"/>
              </a:rPr>
              <a:t>DHCPv6</a:t>
            </a:r>
            <a:endParaRPr lang="en-US" dirty="0"/>
          </a:p>
          <a:p>
            <a:pPr>
              <a:lnSpc>
                <a:spcPct val="80000"/>
              </a:lnSpc>
              <a:buFontTx/>
              <a:buNone/>
            </a:pPr>
            <a:r>
              <a:rPr lang="en-US" dirty="0">
                <a:latin typeface="Arial" charset="0"/>
              </a:rPr>
              <a:t>8.2.2.2 - Configuring a Router as a Stateless DHCPv6 Client</a:t>
            </a:r>
            <a:endParaRPr lang="en-US" dirty="0"/>
          </a:p>
        </p:txBody>
      </p:sp>
    </p:spTree>
    <p:extLst>
      <p:ext uri="{BB962C8B-B14F-4D97-AF65-F5344CB8AC3E}">
        <p14:creationId xmlns:p14="http://schemas.microsoft.com/office/powerpoint/2010/main" val="15044482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60</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kern="1200" dirty="0">
                <a:solidFill>
                  <a:schemeClr val="tx1"/>
                </a:solidFill>
                <a:latin typeface="Arial" charset="0"/>
                <a:ea typeface="ＭＳ Ｐゴシック" charset="0"/>
                <a:cs typeface="ＭＳ Ｐゴシック" charset="0"/>
              </a:rPr>
              <a:t>8.2 – </a:t>
            </a:r>
            <a:r>
              <a:rPr lang="en-US" sz="1200" b="0" dirty="0"/>
              <a:t>Dynamic Host Configuration Protocol</a:t>
            </a:r>
            <a:r>
              <a:rPr lang="en-US" sz="1200" b="0" baseline="0" dirty="0"/>
              <a:t> v6</a:t>
            </a:r>
            <a:endParaRPr lang="en-GB" b="0" dirty="0"/>
          </a:p>
          <a:p>
            <a:pPr>
              <a:lnSpc>
                <a:spcPct val="80000"/>
              </a:lnSpc>
              <a:buFontTx/>
              <a:buNone/>
            </a:pPr>
            <a:r>
              <a:rPr lang="en-US" dirty="0">
                <a:latin typeface="Arial" charset="0"/>
              </a:rPr>
              <a:t>8.2.2 – Stateless</a:t>
            </a:r>
            <a:r>
              <a:rPr lang="en-US" baseline="0" dirty="0">
                <a:latin typeface="Arial" charset="0"/>
              </a:rPr>
              <a:t> </a:t>
            </a:r>
            <a:r>
              <a:rPr lang="en-US" dirty="0">
                <a:latin typeface="Arial" charset="0"/>
              </a:rPr>
              <a:t>DHCPv6</a:t>
            </a:r>
            <a:endParaRPr lang="en-US" dirty="0"/>
          </a:p>
          <a:p>
            <a:pPr>
              <a:lnSpc>
                <a:spcPct val="80000"/>
              </a:lnSpc>
              <a:buFontTx/>
              <a:buNone/>
            </a:pPr>
            <a:r>
              <a:rPr lang="en-US" dirty="0">
                <a:latin typeface="Arial" charset="0"/>
              </a:rPr>
              <a:t>8.2.2.3 - Verifying Stateless DHCPv6</a:t>
            </a:r>
            <a:endParaRPr lang="en-US" dirty="0"/>
          </a:p>
        </p:txBody>
      </p:sp>
    </p:spTree>
    <p:extLst>
      <p:ext uri="{BB962C8B-B14F-4D97-AF65-F5344CB8AC3E}">
        <p14:creationId xmlns:p14="http://schemas.microsoft.com/office/powerpoint/2010/main" val="15044482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61</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kern="1200" dirty="0">
                <a:solidFill>
                  <a:schemeClr val="tx1"/>
                </a:solidFill>
                <a:latin typeface="Arial" charset="0"/>
                <a:ea typeface="ＭＳ Ｐゴシック" charset="0"/>
                <a:cs typeface="ＭＳ Ｐゴシック" charset="0"/>
              </a:rPr>
              <a:t>8.2 – </a:t>
            </a:r>
            <a:r>
              <a:rPr lang="en-US" sz="1200" b="0" dirty="0"/>
              <a:t>Dynamic Host Configuration Protocol</a:t>
            </a:r>
            <a:r>
              <a:rPr lang="en-US" sz="1200" b="0" baseline="0" dirty="0"/>
              <a:t> v6</a:t>
            </a:r>
            <a:endParaRPr lang="en-GB" b="0" dirty="0"/>
          </a:p>
          <a:p>
            <a:pPr>
              <a:lnSpc>
                <a:spcPct val="80000"/>
              </a:lnSpc>
              <a:buFontTx/>
              <a:buNone/>
            </a:pPr>
            <a:r>
              <a:rPr lang="en-US" dirty="0">
                <a:latin typeface="Arial" charset="0"/>
              </a:rPr>
              <a:t>8.2.3– </a:t>
            </a:r>
            <a:r>
              <a:rPr lang="en-US" dirty="0" err="1">
                <a:latin typeface="Arial" charset="0"/>
              </a:rPr>
              <a:t>Stateful</a:t>
            </a:r>
            <a:r>
              <a:rPr lang="en-US" baseline="0" dirty="0">
                <a:latin typeface="Arial" charset="0"/>
              </a:rPr>
              <a:t> </a:t>
            </a:r>
            <a:r>
              <a:rPr lang="en-US" dirty="0">
                <a:latin typeface="Arial" charset="0"/>
              </a:rPr>
              <a:t>DHCPv6 Server</a:t>
            </a:r>
            <a:endParaRPr lang="en-US" dirty="0"/>
          </a:p>
          <a:p>
            <a:pPr>
              <a:lnSpc>
                <a:spcPct val="80000"/>
              </a:lnSpc>
              <a:buFontTx/>
              <a:buNone/>
            </a:pPr>
            <a:r>
              <a:rPr lang="en-US" dirty="0">
                <a:latin typeface="Arial" charset="0"/>
              </a:rPr>
              <a:t>8.2.3.1 - Configuring a Router as a </a:t>
            </a:r>
            <a:r>
              <a:rPr lang="en-US" dirty="0" err="1">
                <a:latin typeface="Arial" charset="0"/>
              </a:rPr>
              <a:t>Stateful</a:t>
            </a:r>
            <a:r>
              <a:rPr lang="en-US" dirty="0">
                <a:latin typeface="Arial" charset="0"/>
              </a:rPr>
              <a:t> DHCPv6 Server</a:t>
            </a:r>
            <a:endParaRPr lang="en-US" dirty="0"/>
          </a:p>
        </p:txBody>
      </p:sp>
    </p:spTree>
    <p:extLst>
      <p:ext uri="{BB962C8B-B14F-4D97-AF65-F5344CB8AC3E}">
        <p14:creationId xmlns:p14="http://schemas.microsoft.com/office/powerpoint/2010/main" val="1504448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a:spLocks noGrp="1" noChangeArrowheads="1"/>
          </p:cNvSpPr>
          <p:nvPr>
            <p:ph type="sldNum" sz="quarter" idx="5"/>
          </p:nvPr>
        </p:nvSpPr>
        <p:spPr>
          <a:noFill/>
        </p:spPr>
        <p:txBody>
          <a:bodyPr/>
          <a:lstStyle/>
          <a:p>
            <a:fld id="{13B72244-6AB2-4E00-BFE3-D584A305B2C8}" type="slidenum">
              <a:rPr lang="en-US" smtClean="0"/>
              <a:pPr/>
              <a:t>2</a:t>
            </a:fld>
            <a:endParaRPr lang="en-US" dirty="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a:buFontTx/>
              <a:buNone/>
            </a:pPr>
            <a:r>
              <a:rPr lang="en-US" b="1" dirty="0" smtClean="0"/>
              <a:t>Chapter 1 Objectives</a:t>
            </a:r>
          </a:p>
        </p:txBody>
      </p:sp>
    </p:spTree>
    <p:extLst>
      <p:ext uri="{BB962C8B-B14F-4D97-AF65-F5344CB8AC3E}">
        <p14:creationId xmlns:p14="http://schemas.microsoft.com/office/powerpoint/2010/main" val="2066330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62</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kern="1200" dirty="0">
                <a:solidFill>
                  <a:schemeClr val="tx1"/>
                </a:solidFill>
                <a:latin typeface="Arial" charset="0"/>
                <a:ea typeface="ＭＳ Ｐゴシック" charset="0"/>
                <a:cs typeface="ＭＳ Ｐゴシック" charset="0"/>
              </a:rPr>
              <a:t>8.2 – </a:t>
            </a:r>
            <a:r>
              <a:rPr lang="en-US" sz="1200" b="0" dirty="0"/>
              <a:t>Dynamic Host Configuration Protocol</a:t>
            </a:r>
            <a:r>
              <a:rPr lang="en-US" sz="1200" b="0" baseline="0" dirty="0"/>
              <a:t> v6</a:t>
            </a:r>
            <a:endParaRPr lang="en-GB" b="0" dirty="0"/>
          </a:p>
          <a:p>
            <a:pPr>
              <a:lnSpc>
                <a:spcPct val="80000"/>
              </a:lnSpc>
              <a:buFontTx/>
              <a:buNone/>
            </a:pPr>
            <a:r>
              <a:rPr lang="en-US" dirty="0">
                <a:latin typeface="Arial" charset="0"/>
              </a:rPr>
              <a:t>8.2.3– </a:t>
            </a:r>
            <a:r>
              <a:rPr lang="en-US" dirty="0" err="1">
                <a:latin typeface="Arial" charset="0"/>
              </a:rPr>
              <a:t>Stateful</a:t>
            </a:r>
            <a:r>
              <a:rPr lang="en-US" baseline="0" dirty="0">
                <a:latin typeface="Arial" charset="0"/>
              </a:rPr>
              <a:t> </a:t>
            </a:r>
            <a:r>
              <a:rPr lang="en-US" dirty="0">
                <a:latin typeface="Arial" charset="0"/>
              </a:rPr>
              <a:t>DHCPv6 Server</a:t>
            </a:r>
            <a:endParaRPr lang="en-US" dirty="0"/>
          </a:p>
          <a:p>
            <a:pPr>
              <a:lnSpc>
                <a:spcPct val="80000"/>
              </a:lnSpc>
              <a:buFontTx/>
              <a:buNone/>
            </a:pPr>
            <a:r>
              <a:rPr lang="en-US" dirty="0">
                <a:latin typeface="Arial" charset="0"/>
              </a:rPr>
              <a:t>8.2.3.1 - Configuring a Router as a </a:t>
            </a:r>
            <a:r>
              <a:rPr lang="en-US" dirty="0" err="1">
                <a:latin typeface="Arial" charset="0"/>
              </a:rPr>
              <a:t>Stateful</a:t>
            </a:r>
            <a:r>
              <a:rPr lang="en-US" dirty="0">
                <a:latin typeface="Arial" charset="0"/>
              </a:rPr>
              <a:t> DHCPv6 Server (cont.)</a:t>
            </a:r>
            <a:endParaRPr lang="en-US" dirty="0"/>
          </a:p>
        </p:txBody>
      </p:sp>
    </p:spTree>
    <p:extLst>
      <p:ext uri="{BB962C8B-B14F-4D97-AF65-F5344CB8AC3E}">
        <p14:creationId xmlns:p14="http://schemas.microsoft.com/office/powerpoint/2010/main" val="15044482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63</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kern="1200" dirty="0">
                <a:solidFill>
                  <a:schemeClr val="tx1"/>
                </a:solidFill>
                <a:latin typeface="Arial" charset="0"/>
                <a:ea typeface="ＭＳ Ｐゴシック" charset="0"/>
                <a:cs typeface="ＭＳ Ｐゴシック" charset="0"/>
              </a:rPr>
              <a:t>8.2 – </a:t>
            </a:r>
            <a:r>
              <a:rPr lang="en-US" sz="1200" b="0" dirty="0"/>
              <a:t>Dynamic Host Configuration Protocol</a:t>
            </a:r>
            <a:r>
              <a:rPr lang="en-US" sz="1200" b="0" baseline="0" dirty="0"/>
              <a:t> v6</a:t>
            </a:r>
            <a:endParaRPr lang="en-GB" b="0" dirty="0"/>
          </a:p>
          <a:p>
            <a:pPr>
              <a:lnSpc>
                <a:spcPct val="80000"/>
              </a:lnSpc>
              <a:buFontTx/>
              <a:buNone/>
            </a:pPr>
            <a:r>
              <a:rPr lang="en-US" dirty="0">
                <a:latin typeface="Arial" charset="0"/>
              </a:rPr>
              <a:t>8.2.3– </a:t>
            </a:r>
            <a:r>
              <a:rPr lang="en-US" dirty="0" err="1">
                <a:latin typeface="Arial" charset="0"/>
              </a:rPr>
              <a:t>Stateful</a:t>
            </a:r>
            <a:r>
              <a:rPr lang="en-US" baseline="0" dirty="0">
                <a:latin typeface="Arial" charset="0"/>
              </a:rPr>
              <a:t> </a:t>
            </a:r>
            <a:r>
              <a:rPr lang="en-US" dirty="0">
                <a:latin typeface="Arial" charset="0"/>
              </a:rPr>
              <a:t>DHCPv6 Server</a:t>
            </a:r>
            <a:endParaRPr lang="en-US" dirty="0"/>
          </a:p>
          <a:p>
            <a:pPr>
              <a:lnSpc>
                <a:spcPct val="80000"/>
              </a:lnSpc>
              <a:buFontTx/>
              <a:buNone/>
            </a:pPr>
            <a:r>
              <a:rPr lang="en-US" dirty="0">
                <a:latin typeface="Arial" charset="0"/>
              </a:rPr>
              <a:t>8.2.3.2 - Configuring a Router as a </a:t>
            </a:r>
            <a:r>
              <a:rPr lang="en-US" dirty="0" err="1">
                <a:latin typeface="Arial" charset="0"/>
              </a:rPr>
              <a:t>Stateful</a:t>
            </a:r>
            <a:r>
              <a:rPr lang="en-US" dirty="0">
                <a:latin typeface="Arial" charset="0"/>
              </a:rPr>
              <a:t> DHCPv6 Client</a:t>
            </a:r>
            <a:endParaRPr lang="en-US" dirty="0"/>
          </a:p>
        </p:txBody>
      </p:sp>
    </p:spTree>
    <p:extLst>
      <p:ext uri="{BB962C8B-B14F-4D97-AF65-F5344CB8AC3E}">
        <p14:creationId xmlns:p14="http://schemas.microsoft.com/office/powerpoint/2010/main" val="15044482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64</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kern="1200" dirty="0">
                <a:solidFill>
                  <a:schemeClr val="tx1"/>
                </a:solidFill>
                <a:latin typeface="Arial" charset="0"/>
                <a:ea typeface="ＭＳ Ｐゴシック" charset="0"/>
                <a:cs typeface="ＭＳ Ｐゴシック" charset="0"/>
              </a:rPr>
              <a:t>8.2 – </a:t>
            </a:r>
            <a:r>
              <a:rPr lang="en-US" sz="1200" b="0" dirty="0"/>
              <a:t>Dynamic Host Configuration Protocol</a:t>
            </a:r>
            <a:r>
              <a:rPr lang="en-US" sz="1200" b="0" baseline="0" dirty="0"/>
              <a:t> v6</a:t>
            </a:r>
            <a:endParaRPr lang="en-GB" b="0" dirty="0"/>
          </a:p>
          <a:p>
            <a:pPr>
              <a:lnSpc>
                <a:spcPct val="80000"/>
              </a:lnSpc>
              <a:buFontTx/>
              <a:buNone/>
            </a:pPr>
            <a:r>
              <a:rPr lang="en-US" dirty="0">
                <a:latin typeface="Arial" charset="0"/>
              </a:rPr>
              <a:t>8.2.3 – </a:t>
            </a:r>
            <a:r>
              <a:rPr lang="en-US" dirty="0" err="1">
                <a:latin typeface="Arial" charset="0"/>
              </a:rPr>
              <a:t>Stateful</a:t>
            </a:r>
            <a:r>
              <a:rPr lang="en-US" baseline="0" dirty="0">
                <a:latin typeface="Arial" charset="0"/>
              </a:rPr>
              <a:t> </a:t>
            </a:r>
            <a:r>
              <a:rPr lang="en-US" dirty="0">
                <a:latin typeface="Arial" charset="0"/>
              </a:rPr>
              <a:t>DHCPv6 Server</a:t>
            </a:r>
            <a:endParaRPr lang="en-US" dirty="0"/>
          </a:p>
          <a:p>
            <a:pPr>
              <a:lnSpc>
                <a:spcPct val="80000"/>
              </a:lnSpc>
              <a:buFontTx/>
              <a:buNone/>
            </a:pPr>
            <a:r>
              <a:rPr lang="en-US" dirty="0">
                <a:latin typeface="Arial" charset="0"/>
              </a:rPr>
              <a:t>8.2.3.3 - Verifying </a:t>
            </a:r>
            <a:r>
              <a:rPr lang="en-US" dirty="0" err="1">
                <a:latin typeface="Arial" charset="0"/>
              </a:rPr>
              <a:t>Stateful</a:t>
            </a:r>
            <a:r>
              <a:rPr lang="en-US" dirty="0">
                <a:latin typeface="Arial" charset="0"/>
              </a:rPr>
              <a:t> DHCPv6</a:t>
            </a:r>
            <a:endParaRPr lang="en-US" dirty="0"/>
          </a:p>
        </p:txBody>
      </p:sp>
    </p:spTree>
    <p:extLst>
      <p:ext uri="{BB962C8B-B14F-4D97-AF65-F5344CB8AC3E}">
        <p14:creationId xmlns:p14="http://schemas.microsoft.com/office/powerpoint/2010/main" val="15044482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65</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kern="1200" dirty="0">
                <a:solidFill>
                  <a:schemeClr val="tx1"/>
                </a:solidFill>
                <a:latin typeface="Arial" charset="0"/>
                <a:ea typeface="ＭＳ Ｐゴシック" charset="0"/>
                <a:cs typeface="ＭＳ Ｐゴシック" charset="0"/>
              </a:rPr>
              <a:t>8.2 – </a:t>
            </a:r>
            <a:r>
              <a:rPr lang="en-US" sz="1200" b="0" dirty="0"/>
              <a:t>Dynamic Host Configuration Protocol</a:t>
            </a:r>
            <a:r>
              <a:rPr lang="en-US" sz="1200" b="0" baseline="0" dirty="0"/>
              <a:t> v6</a:t>
            </a:r>
            <a:endParaRPr lang="en-GB" b="0" dirty="0"/>
          </a:p>
          <a:p>
            <a:pPr>
              <a:lnSpc>
                <a:spcPct val="80000"/>
              </a:lnSpc>
              <a:buFontTx/>
              <a:buNone/>
            </a:pPr>
            <a:r>
              <a:rPr lang="en-US" dirty="0">
                <a:latin typeface="Arial" charset="0"/>
              </a:rPr>
              <a:t>8.2.3– </a:t>
            </a:r>
            <a:r>
              <a:rPr lang="en-US" dirty="0" err="1">
                <a:latin typeface="Arial" charset="0"/>
              </a:rPr>
              <a:t>Stateful</a:t>
            </a:r>
            <a:r>
              <a:rPr lang="en-US" baseline="0" dirty="0">
                <a:latin typeface="Arial" charset="0"/>
              </a:rPr>
              <a:t> </a:t>
            </a:r>
            <a:r>
              <a:rPr lang="en-US" dirty="0">
                <a:latin typeface="Arial" charset="0"/>
              </a:rPr>
              <a:t>DHCPv6 Server</a:t>
            </a:r>
            <a:endParaRPr lang="en-US" dirty="0"/>
          </a:p>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dirty="0">
                <a:latin typeface="Arial" charset="0"/>
              </a:rPr>
              <a:t>8.2.3.3 - Verifying </a:t>
            </a:r>
            <a:r>
              <a:rPr lang="en-US" dirty="0" err="1">
                <a:latin typeface="Arial" charset="0"/>
              </a:rPr>
              <a:t>Stateful</a:t>
            </a:r>
            <a:r>
              <a:rPr lang="en-US" dirty="0">
                <a:latin typeface="Arial" charset="0"/>
              </a:rPr>
              <a:t> DHCPv6 (cont.)</a:t>
            </a:r>
            <a:endParaRPr lang="en-US" dirty="0"/>
          </a:p>
          <a:p>
            <a:pPr>
              <a:lnSpc>
                <a:spcPct val="80000"/>
              </a:lnSpc>
              <a:buFontTx/>
              <a:buNone/>
            </a:pPr>
            <a:endParaRPr lang="en-US" dirty="0"/>
          </a:p>
        </p:txBody>
      </p:sp>
    </p:spTree>
    <p:extLst>
      <p:ext uri="{BB962C8B-B14F-4D97-AF65-F5344CB8AC3E}">
        <p14:creationId xmlns:p14="http://schemas.microsoft.com/office/powerpoint/2010/main" val="15044482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1"/>
          <p:cNvSpPr>
            <a:spLocks noGrp="1" noChangeArrowheads="1"/>
          </p:cNvSpPr>
          <p:nvPr>
            <p:ph type="sldNum" sz="quarter" idx="5"/>
          </p:nvPr>
        </p:nvSpPr>
        <p:spPr>
          <a:noFill/>
        </p:spPr>
        <p:txBody>
          <a:bodyPr/>
          <a:lstStyle/>
          <a:p>
            <a:fld id="{0DB79D2C-2513-4C1B-9532-8FA5C66044E0}" type="slidenum">
              <a:rPr lang="en-US" smtClean="0"/>
              <a:pPr/>
              <a:t>66</a:t>
            </a:fld>
            <a:endParaRPr lang="en-US"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a:buFontTx/>
              <a:buNone/>
            </a:pPr>
            <a:r>
              <a:rPr lang="en-US" sz="1200" kern="1200" dirty="0">
                <a:solidFill>
                  <a:schemeClr val="tx1"/>
                </a:solidFill>
                <a:latin typeface="Arial" charset="0"/>
                <a:ea typeface="ＭＳ Ｐゴシック" charset="0"/>
                <a:cs typeface="ＭＳ Ｐゴシック" charset="0"/>
              </a:rPr>
              <a:t>8.2 – </a:t>
            </a:r>
            <a:r>
              <a:rPr lang="en-US" sz="1200" b="0" dirty="0"/>
              <a:t>Dynamic Host Configuration Protocol</a:t>
            </a:r>
            <a:r>
              <a:rPr lang="en-US" sz="1200" b="0" baseline="0" dirty="0"/>
              <a:t> v6</a:t>
            </a:r>
            <a:endParaRPr lang="en-GB" b="0" dirty="0"/>
          </a:p>
          <a:p>
            <a:pPr>
              <a:lnSpc>
                <a:spcPct val="80000"/>
              </a:lnSpc>
              <a:buFontTx/>
              <a:buNone/>
            </a:pPr>
            <a:r>
              <a:rPr lang="en-US" dirty="0">
                <a:latin typeface="Arial" charset="0"/>
              </a:rPr>
              <a:t>8.2.3– </a:t>
            </a:r>
            <a:r>
              <a:rPr lang="en-US" dirty="0" err="1">
                <a:latin typeface="Arial" charset="0"/>
              </a:rPr>
              <a:t>Stateful</a:t>
            </a:r>
            <a:r>
              <a:rPr lang="en-US" baseline="0" dirty="0">
                <a:latin typeface="Arial" charset="0"/>
              </a:rPr>
              <a:t> </a:t>
            </a:r>
            <a:r>
              <a:rPr lang="en-US" dirty="0">
                <a:latin typeface="Arial" charset="0"/>
              </a:rPr>
              <a:t>DHCPv6 Server</a:t>
            </a:r>
            <a:endParaRPr lang="en-US" dirty="0"/>
          </a:p>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dirty="0">
                <a:latin typeface="Arial" charset="0"/>
              </a:rPr>
              <a:t>8.2.3.4 - </a:t>
            </a:r>
            <a:r>
              <a:rPr lang="en-US" sz="1200" dirty="0"/>
              <a:t>Configuring a Router as a DHCPv6 Relay Agent</a:t>
            </a:r>
            <a:endParaRPr lang="en-US" baseline="0" dirty="0"/>
          </a:p>
        </p:txBody>
      </p:sp>
    </p:spTree>
    <p:extLst>
      <p:ext uri="{BB962C8B-B14F-4D97-AF65-F5344CB8AC3E}">
        <p14:creationId xmlns:p14="http://schemas.microsoft.com/office/powerpoint/2010/main" val="636720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4</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0" indent="0">
              <a:lnSpc>
                <a:spcPct val="100000"/>
              </a:lnSpc>
              <a:spcBef>
                <a:spcPts val="0"/>
              </a:spcBef>
              <a:spcAft>
                <a:spcPts val="600"/>
              </a:spcAft>
              <a:buNone/>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2765145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As mentioned in previous chapters, the default configurations do not appear in the running or startup </a:t>
            </a:r>
            <a:r>
              <a:rPr lang="en-US" sz="1200" b="0" i="0" u="none" strike="noStrike" kern="1200" baseline="0" dirty="0" err="1" smtClean="0">
                <a:solidFill>
                  <a:schemeClr val="tx1"/>
                </a:solidFill>
                <a:latin typeface="Arial" charset="0"/>
                <a:ea typeface="+mn-ea"/>
                <a:cs typeface="+mn-cs"/>
              </a:rPr>
              <a:t>config</a:t>
            </a:r>
            <a:r>
              <a:rPr lang="en-US" sz="1200" b="0" i="0" u="none" strike="noStrike" kern="1200" baseline="0" dirty="0" smtClean="0">
                <a:solidFill>
                  <a:schemeClr val="tx1"/>
                </a:solidFill>
                <a:latin typeface="Arial" charset="0"/>
                <a:ea typeface="+mn-ea"/>
                <a:cs typeface="+mn-cs"/>
              </a:rPr>
              <a:t>. For some Cisco switches, the </a:t>
            </a:r>
            <a:r>
              <a:rPr lang="en-US" sz="1200" b="1" i="0" u="none" strike="noStrike" kern="1200" baseline="0" dirty="0" err="1" smtClean="0">
                <a:solidFill>
                  <a:schemeClr val="tx1"/>
                </a:solidFill>
                <a:latin typeface="Arial" charset="0"/>
                <a:ea typeface="+mn-ea"/>
                <a:cs typeface="+mn-cs"/>
              </a:rPr>
              <a:t>switchport</a:t>
            </a:r>
            <a:r>
              <a:rPr lang="en-US" sz="1200" b="1" i="0" u="none" strike="noStrike" kern="1200" baseline="0" dirty="0" smtClean="0">
                <a:solidFill>
                  <a:schemeClr val="tx1"/>
                </a:solidFill>
                <a:latin typeface="Arial" charset="0"/>
                <a:ea typeface="+mn-ea"/>
                <a:cs typeface="+mn-cs"/>
              </a:rPr>
              <a:t> </a:t>
            </a:r>
            <a:r>
              <a:rPr lang="en-US" sz="1200" b="0" i="0" u="none" strike="noStrike" kern="1200" baseline="0" dirty="0" smtClean="0">
                <a:solidFill>
                  <a:schemeClr val="tx1"/>
                </a:solidFill>
                <a:latin typeface="Arial" charset="0"/>
                <a:ea typeface="+mn-ea"/>
                <a:cs typeface="+mn-cs"/>
              </a:rPr>
              <a:t>command is the default configuration, and for others the </a:t>
            </a:r>
            <a:r>
              <a:rPr lang="en-US" sz="1200" b="1" i="0" u="none" strike="noStrike" kern="1200" baseline="0" dirty="0" smtClean="0">
                <a:solidFill>
                  <a:schemeClr val="tx1"/>
                </a:solidFill>
                <a:latin typeface="Arial" charset="0"/>
                <a:ea typeface="+mn-ea"/>
                <a:cs typeface="+mn-cs"/>
              </a:rPr>
              <a:t>no </a:t>
            </a:r>
            <a:r>
              <a:rPr lang="en-US" sz="1200" b="1" i="0" u="none" strike="noStrike" kern="1200" baseline="0" dirty="0" err="1" smtClean="0">
                <a:solidFill>
                  <a:schemeClr val="tx1"/>
                </a:solidFill>
                <a:latin typeface="Arial" charset="0"/>
                <a:ea typeface="+mn-ea"/>
                <a:cs typeface="+mn-cs"/>
              </a:rPr>
              <a:t>switchport</a:t>
            </a:r>
            <a:r>
              <a:rPr lang="en-US" sz="1200" b="1" i="0" u="none" strike="noStrike" kern="1200" baseline="0" dirty="0" smtClean="0">
                <a:solidFill>
                  <a:schemeClr val="tx1"/>
                </a:solidFill>
                <a:latin typeface="Arial" charset="0"/>
                <a:ea typeface="+mn-ea"/>
                <a:cs typeface="+mn-cs"/>
              </a:rPr>
              <a:t> </a:t>
            </a:r>
            <a:r>
              <a:rPr lang="en-US" sz="1200" b="0" i="0" u="none" strike="noStrike" kern="1200" baseline="0" dirty="0" smtClean="0">
                <a:solidFill>
                  <a:schemeClr val="tx1"/>
                </a:solidFill>
                <a:latin typeface="Arial" charset="0"/>
                <a:ea typeface="+mn-ea"/>
                <a:cs typeface="+mn-cs"/>
              </a:rPr>
              <a:t>command is the default </a:t>
            </a:r>
            <a:r>
              <a:rPr lang="pt-PT" sz="1200" b="0" i="0" u="none" strike="noStrike" kern="1200" baseline="0" dirty="0" err="1" smtClean="0">
                <a:solidFill>
                  <a:schemeClr val="tx1"/>
                </a:solidFill>
                <a:latin typeface="Arial" charset="0"/>
                <a:ea typeface="+mn-ea"/>
                <a:cs typeface="+mn-cs"/>
              </a:rPr>
              <a:t>configuration</a:t>
            </a:r>
            <a:r>
              <a:rPr lang="pt-PT" sz="1200" b="0" i="0" u="none" strike="noStrike" kern="1200" baseline="0" dirty="0" smtClean="0">
                <a:solidFill>
                  <a:schemeClr val="tx1"/>
                </a:solidFill>
                <a:latin typeface="Arial" charset="0"/>
                <a:ea typeface="+mn-ea"/>
                <a:cs typeface="+mn-cs"/>
              </a:rPr>
              <a:t>.</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7</a:t>
            </a:fld>
            <a:endParaRPr lang="en-US" dirty="0"/>
          </a:p>
        </p:txBody>
      </p:sp>
    </p:spTree>
    <p:extLst>
      <p:ext uri="{BB962C8B-B14F-4D97-AF65-F5344CB8AC3E}">
        <p14:creationId xmlns:p14="http://schemas.microsoft.com/office/powerpoint/2010/main" val="165213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28</a:t>
            </a:fld>
            <a:endParaRPr lang="en-US" dirty="0"/>
          </a:p>
        </p:txBody>
      </p:sp>
    </p:spTree>
    <p:extLst>
      <p:ext uri="{BB962C8B-B14F-4D97-AF65-F5344CB8AC3E}">
        <p14:creationId xmlns:p14="http://schemas.microsoft.com/office/powerpoint/2010/main" val="3661867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29</a:t>
            </a:fld>
            <a:endParaRPr lang="en-US" dirty="0"/>
          </a:p>
        </p:txBody>
      </p:sp>
    </p:spTree>
    <p:extLst>
      <p:ext uri="{BB962C8B-B14F-4D97-AF65-F5344CB8AC3E}">
        <p14:creationId xmlns:p14="http://schemas.microsoft.com/office/powerpoint/2010/main" val="4171055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33</a:t>
            </a:fld>
            <a:endParaRPr lang="en-US" dirty="0"/>
          </a:p>
        </p:txBody>
      </p:sp>
    </p:spTree>
    <p:extLst>
      <p:ext uri="{BB962C8B-B14F-4D97-AF65-F5344CB8AC3E}">
        <p14:creationId xmlns:p14="http://schemas.microsoft.com/office/powerpoint/2010/main" val="584446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smtClean="0"/>
              <a:t>O cliente </a:t>
            </a:r>
            <a:r>
              <a:rPr lang="pt-PT" dirty="0" err="1" smtClean="0"/>
              <a:t>identifier</a:t>
            </a:r>
            <a:r>
              <a:rPr lang="pt-PT" dirty="0" smtClean="0"/>
              <a:t> é</a:t>
            </a:r>
            <a:r>
              <a:rPr lang="pt-PT" baseline="0" dirty="0" smtClean="0"/>
              <a:t> conseguido depois de ser atribuído a primeira vez por </a:t>
            </a:r>
            <a:r>
              <a:rPr lang="pt-PT" baseline="0" dirty="0" err="1" smtClean="0"/>
              <a:t>dhcp</a:t>
            </a:r>
            <a:r>
              <a:rPr lang="pt-PT" baseline="0" dirty="0" smtClean="0"/>
              <a:t> com o comando </a:t>
            </a:r>
            <a:r>
              <a:rPr lang="pt-PT" sz="1200" b="1" i="0" u="none" strike="noStrike" kern="1200" baseline="0" dirty="0" smtClean="0">
                <a:solidFill>
                  <a:schemeClr val="tx1"/>
                </a:solidFill>
                <a:latin typeface="Arial" charset="0"/>
                <a:ea typeface="+mn-ea"/>
                <a:cs typeface="+mn-cs"/>
              </a:rPr>
              <a:t>show </a:t>
            </a:r>
            <a:r>
              <a:rPr lang="pt-PT" sz="1200" b="1" i="0" u="none" strike="noStrike" kern="1200" baseline="0" dirty="0" err="1" smtClean="0">
                <a:solidFill>
                  <a:schemeClr val="tx1"/>
                </a:solidFill>
                <a:latin typeface="Arial" charset="0"/>
                <a:ea typeface="+mn-ea"/>
                <a:cs typeface="+mn-cs"/>
              </a:rPr>
              <a:t>ip</a:t>
            </a:r>
            <a:r>
              <a:rPr lang="pt-PT" sz="1200" b="1" i="0" u="none" strike="noStrike" kern="1200" baseline="0" dirty="0" smtClean="0">
                <a:solidFill>
                  <a:schemeClr val="tx1"/>
                </a:solidFill>
                <a:latin typeface="Arial" charset="0"/>
                <a:ea typeface="+mn-ea"/>
                <a:cs typeface="+mn-cs"/>
              </a:rPr>
              <a:t> </a:t>
            </a:r>
            <a:r>
              <a:rPr lang="pt-PT" sz="1200" b="1" i="0" u="none" strike="noStrike" kern="1200" baseline="0" dirty="0" err="1" smtClean="0">
                <a:solidFill>
                  <a:schemeClr val="tx1"/>
                </a:solidFill>
                <a:latin typeface="Arial" charset="0"/>
                <a:ea typeface="+mn-ea"/>
                <a:cs typeface="+mn-cs"/>
              </a:rPr>
              <a:t>dhcp</a:t>
            </a:r>
            <a:r>
              <a:rPr lang="pt-PT" sz="1200" b="1" i="0" u="none" strike="noStrike" kern="1200" baseline="0" dirty="0" smtClean="0">
                <a:solidFill>
                  <a:schemeClr val="tx1"/>
                </a:solidFill>
                <a:latin typeface="Arial" charset="0"/>
                <a:ea typeface="+mn-ea"/>
                <a:cs typeface="+mn-cs"/>
              </a:rPr>
              <a:t> </a:t>
            </a:r>
            <a:r>
              <a:rPr lang="pt-PT" sz="1200" b="1" i="0" u="none" strike="noStrike" kern="1200" baseline="0" dirty="0" err="1" smtClean="0">
                <a:solidFill>
                  <a:schemeClr val="tx1"/>
                </a:solidFill>
                <a:latin typeface="Arial" charset="0"/>
                <a:ea typeface="+mn-ea"/>
                <a:cs typeface="+mn-cs"/>
              </a:rPr>
              <a:t>binding</a:t>
            </a:r>
            <a:endParaRPr lang="pt-PT"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38</a:t>
            </a:fld>
            <a:endParaRPr lang="en-US" dirty="0"/>
          </a:p>
        </p:txBody>
      </p:sp>
    </p:spTree>
    <p:extLst>
      <p:ext uri="{BB962C8B-B14F-4D97-AF65-F5344CB8AC3E}">
        <p14:creationId xmlns:p14="http://schemas.microsoft.com/office/powerpoint/2010/main" val="3468032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51</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kern="1200" dirty="0">
                <a:solidFill>
                  <a:schemeClr val="tx1"/>
                </a:solidFill>
                <a:latin typeface="Arial" charset="0"/>
                <a:ea typeface="ＭＳ Ｐゴシック" charset="0"/>
                <a:cs typeface="ＭＳ Ｐゴシック" charset="0"/>
              </a:rPr>
              <a:t>8.2 – </a:t>
            </a:r>
            <a:r>
              <a:rPr lang="en-US" sz="1200" b="0" dirty="0"/>
              <a:t>Dynamic Host Configuration Protocol</a:t>
            </a:r>
            <a:r>
              <a:rPr lang="en-US" sz="1200" b="0" baseline="0" dirty="0"/>
              <a:t> v6</a:t>
            </a:r>
            <a:endParaRPr lang="en-GB" b="0" dirty="0"/>
          </a:p>
          <a:p>
            <a:pPr>
              <a:lnSpc>
                <a:spcPct val="80000"/>
              </a:lnSpc>
              <a:buFontTx/>
              <a:buNone/>
            </a:pPr>
            <a:r>
              <a:rPr lang="en-US" dirty="0">
                <a:latin typeface="Arial" charset="0"/>
              </a:rPr>
              <a:t>8.2.1 – SLAAC and DHCPv6</a:t>
            </a:r>
          </a:p>
          <a:p>
            <a:pPr>
              <a:lnSpc>
                <a:spcPct val="80000"/>
              </a:lnSpc>
              <a:buFontTx/>
              <a:buNone/>
            </a:pPr>
            <a:r>
              <a:rPr lang="en-US" dirty="0">
                <a:latin typeface="Arial" charset="0"/>
              </a:rPr>
              <a:t>8.2.1.1</a:t>
            </a:r>
            <a:r>
              <a:rPr lang="en-US" baseline="0" dirty="0">
                <a:latin typeface="Arial" charset="0"/>
              </a:rPr>
              <a:t> - </a:t>
            </a:r>
            <a:r>
              <a:rPr lang="en-US" dirty="0">
                <a:latin typeface="Arial" charset="0"/>
              </a:rPr>
              <a:t>Stateless Address </a:t>
            </a:r>
            <a:r>
              <a:rPr lang="en-US" dirty="0" err="1">
                <a:latin typeface="Arial" charset="0"/>
              </a:rPr>
              <a:t>Autoconfiguration</a:t>
            </a:r>
            <a:r>
              <a:rPr lang="en-US" dirty="0">
                <a:latin typeface="Arial" charset="0"/>
              </a:rPr>
              <a:t> (SLAAC)</a:t>
            </a:r>
            <a:endParaRPr lang="en-US" dirty="0"/>
          </a:p>
          <a:p>
            <a:pPr>
              <a:lnSpc>
                <a:spcPct val="80000"/>
              </a:lnSpc>
              <a:buFontTx/>
              <a:buNone/>
            </a:pPr>
            <a:endParaRPr lang="en-US" dirty="0"/>
          </a:p>
        </p:txBody>
      </p:sp>
    </p:spTree>
    <p:extLst>
      <p:ext uri="{BB962C8B-B14F-4D97-AF65-F5344CB8AC3E}">
        <p14:creationId xmlns:p14="http://schemas.microsoft.com/office/powerpoint/2010/main" val="15044482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8" descr="PPt_4face_021208.jpg"/>
          <p:cNvPicPr>
            <a:picLocks noChangeAspect="1"/>
          </p:cNvPicPr>
          <p:nvPr/>
        </p:nvPicPr>
        <p:blipFill>
          <a:blip r:embed="rId2" cstate="print"/>
          <a:srcRect/>
          <a:stretch>
            <a:fillRect/>
          </a:stretch>
        </p:blipFill>
        <p:spPr bwMode="auto">
          <a:xfrm>
            <a:off x="0" y="1911350"/>
            <a:ext cx="9144000" cy="2432050"/>
          </a:xfrm>
          <a:prstGeom prst="rect">
            <a:avLst/>
          </a:prstGeom>
          <a:noFill/>
          <a:ln w="9525">
            <a:noFill/>
            <a:miter lim="800000"/>
            <a:headEnd/>
            <a:tailEnd/>
          </a:ln>
        </p:spPr>
      </p:pic>
      <p:sp>
        <p:nvSpPr>
          <p:cNvPr id="5" name="Rectangle 3"/>
          <p:cNvSpPr>
            <a:spLocks noChangeArrowheads="1"/>
          </p:cNvSpPr>
          <p:nvPr/>
        </p:nvSpPr>
        <p:spPr bwMode="auto">
          <a:xfrm>
            <a:off x="4498975" y="6670675"/>
            <a:ext cx="2347913" cy="190500"/>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defRPr/>
            </a:pPr>
            <a:r>
              <a:rPr lang="en-US" sz="700" dirty="0">
                <a:solidFill>
                  <a:srgbClr val="C0C0C4"/>
                </a:solidFill>
              </a:rPr>
              <a:t>© </a:t>
            </a:r>
            <a:r>
              <a:rPr lang="en-US" sz="700" dirty="0" smtClean="0">
                <a:solidFill>
                  <a:srgbClr val="C0C0C4"/>
                </a:solidFill>
              </a:rPr>
              <a:t>2007 – 2016, </a:t>
            </a:r>
            <a:r>
              <a:rPr lang="en-US" sz="700" dirty="0">
                <a:solidFill>
                  <a:srgbClr val="C0C0C4"/>
                </a:solidFill>
              </a:rPr>
              <a:t>Cisco Systems, Inc. All rights reserved.</a:t>
            </a:r>
          </a:p>
        </p:txBody>
      </p:sp>
      <p:sp>
        <p:nvSpPr>
          <p:cNvPr id="6" name="Rectangle 4"/>
          <p:cNvSpPr>
            <a:spLocks noChangeArrowheads="1"/>
          </p:cNvSpPr>
          <p:nvPr/>
        </p:nvSpPr>
        <p:spPr bwMode="auto">
          <a:xfrm>
            <a:off x="7123113" y="6672263"/>
            <a:ext cx="650875" cy="188912"/>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defRPr/>
            </a:pPr>
            <a:r>
              <a:rPr lang="en-US" sz="700">
                <a:solidFill>
                  <a:srgbClr val="C0C0C4"/>
                </a:solidFill>
              </a:rPr>
              <a:t>Cisco Public</a:t>
            </a:r>
          </a:p>
        </p:txBody>
      </p:sp>
      <p:sp>
        <p:nvSpPr>
          <p:cNvPr id="7" name="Rectangle 5"/>
          <p:cNvSpPr>
            <a:spLocks noChangeArrowheads="1"/>
          </p:cNvSpPr>
          <p:nvPr/>
        </p:nvSpPr>
        <p:spPr bwMode="auto">
          <a:xfrm>
            <a:off x="193675" y="6562725"/>
            <a:ext cx="1699671" cy="190646"/>
          </a:xfrm>
          <a:prstGeom prst="rect">
            <a:avLst/>
          </a:prstGeom>
          <a:noFill/>
          <a:ln w="9525">
            <a:noFill/>
            <a:miter lim="800000"/>
            <a:headEnd/>
            <a:tailEnd/>
          </a:ln>
          <a:effectLst/>
        </p:spPr>
        <p:txBody>
          <a:bodyPr wrap="square" lIns="82124" tIns="41061" rIns="82124" bIns="41061" anchor="b">
            <a:spAutoFit/>
          </a:bodyPr>
          <a:lstStyle/>
          <a:p>
            <a:pPr algn="l" defTabSz="814388">
              <a:lnSpc>
                <a:spcPct val="100000"/>
              </a:lnSpc>
              <a:defRPr/>
            </a:pPr>
            <a:r>
              <a:rPr lang="en-US" sz="700" dirty="0" smtClean="0">
                <a:solidFill>
                  <a:schemeClr val="tx1"/>
                </a:solidFill>
              </a:rPr>
              <a:t>SWITCH v7.1 Chapter </a:t>
            </a:r>
            <a:r>
              <a:rPr lang="en-US" sz="700" dirty="0">
                <a:solidFill>
                  <a:schemeClr val="tx1"/>
                </a:solidFill>
              </a:rPr>
              <a:t>5</a:t>
            </a:r>
          </a:p>
        </p:txBody>
      </p:sp>
      <p:sp>
        <p:nvSpPr>
          <p:cNvPr id="8" name="Rectangle 6"/>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defRPr/>
            </a:pPr>
            <a:fld id="{F03A2297-76DB-42C1-A7DF-76792C553C4F}" type="slidenum">
              <a:rPr lang="en-US" sz="1000">
                <a:solidFill>
                  <a:schemeClr val="tx1"/>
                </a:solidFill>
              </a:rPr>
              <a:pPr algn="r" defTabSz="814388">
                <a:lnSpc>
                  <a:spcPct val="100000"/>
                </a:lnSpc>
                <a:defRPr/>
              </a:pPr>
              <a:t>‹#›</a:t>
            </a:fld>
            <a:endParaRPr lang="en-US" sz="1000">
              <a:solidFill>
                <a:schemeClr val="tx1"/>
              </a:solidFill>
            </a:endParaRPr>
          </a:p>
        </p:txBody>
      </p:sp>
      <p:sp>
        <p:nvSpPr>
          <p:cNvPr id="1290247" name="Rectangle 7"/>
          <p:cNvSpPr>
            <a:spLocks noGrp="1" noChangeArrowheads="1"/>
          </p:cNvSpPr>
          <p:nvPr>
            <p:ph type="ctrTitle"/>
          </p:nvPr>
        </p:nvSpPr>
        <p:spPr bwMode="white">
          <a:xfrm>
            <a:off x="311150" y="2581836"/>
            <a:ext cx="4174789" cy="1021976"/>
          </a:xfrm>
          <a:prstGeom prst="rect">
            <a:avLst/>
          </a:prstGeom>
          <a:ln/>
        </p:spPr>
        <p:txBody>
          <a:bodyPr anchor="ctr">
            <a:normAutofit/>
          </a:bodyPr>
          <a:lstStyle>
            <a:lvl1pPr>
              <a:defRPr sz="3000" b="0">
                <a:solidFill>
                  <a:srgbClr val="FFFFFF"/>
                </a:solidFill>
              </a:defRPr>
            </a:lvl1pPr>
          </a:lstStyle>
          <a:p>
            <a:r>
              <a:rPr lang="en-US" smtClean="0"/>
              <a:t>Click to edit Master title style</a:t>
            </a:r>
            <a:endParaRPr lang="en-US"/>
          </a:p>
        </p:txBody>
      </p:sp>
      <p:sp>
        <p:nvSpPr>
          <p:cNvPr id="1290248" name="Rectangle 8"/>
          <p:cNvSpPr>
            <a:spLocks noGrp="1" noChangeArrowheads="1"/>
          </p:cNvSpPr>
          <p:nvPr>
            <p:ph type="subTitle" idx="1"/>
          </p:nvPr>
        </p:nvSpPr>
        <p:spPr>
          <a:xfrm>
            <a:off x="311149" y="4672013"/>
            <a:ext cx="8510122" cy="658812"/>
          </a:xfrm>
          <a:ln/>
        </p:spPr>
        <p:txBody>
          <a:bodyPr/>
          <a:lstStyle>
            <a:lvl1pPr marL="0" indent="0">
              <a:lnSpc>
                <a:spcPct val="90000"/>
              </a:lnSpc>
              <a:buFont typeface="Wingdings" pitchFamily="2" charset="2"/>
              <a:buNone/>
              <a:defRPr sz="2000" b="1">
                <a:solidFill>
                  <a:schemeClr val="bg2"/>
                </a:solidFill>
              </a:defRPr>
            </a:lvl1pPr>
          </a:lstStyle>
          <a:p>
            <a:r>
              <a:rPr lang="en-US" smtClean="0"/>
              <a:t>Click to edit Master subtitle style</a:t>
            </a:r>
            <a:endParaRPr lang="en-US"/>
          </a:p>
        </p:txBody>
      </p:sp>
      <p:pic>
        <p:nvPicPr>
          <p:cNvPr id="12" name="Picture 331" descr="Cisco_NewLogo"/>
          <p:cNvPicPr>
            <a:picLocks noChangeAspect="1" noChangeArrowheads="1"/>
          </p:cNvPicPr>
          <p:nvPr/>
        </p:nvPicPr>
        <p:blipFill>
          <a:blip r:embed="rId3" cstate="print"/>
          <a:srcRect/>
          <a:stretch>
            <a:fillRect/>
          </a:stretch>
        </p:blipFill>
        <p:spPr bwMode="auto">
          <a:xfrm>
            <a:off x="5483225" y="5940425"/>
            <a:ext cx="3354388" cy="474663"/>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mand Exam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22208" cy="740664"/>
          </a:xfrm>
          <a:prstGeom prst="rect">
            <a:avLst/>
          </a:prstGeom>
        </p:spPr>
        <p:txBody>
          <a:bodyPr>
            <a:normAutofit/>
          </a:bodyPr>
          <a:lstStyle>
            <a:lvl1pPr>
              <a:defRPr/>
            </a:lvl1pPr>
          </a:lstStyle>
          <a:p>
            <a:r>
              <a:rPr lang="en-US" smtClean="0"/>
              <a:t>Command Example</a:t>
            </a:r>
            <a:endParaRPr lang="en-US"/>
          </a:p>
        </p:txBody>
      </p:sp>
      <p:sp>
        <p:nvSpPr>
          <p:cNvPr id="7" name="Content Placeholder 2"/>
          <p:cNvSpPr>
            <a:spLocks noGrp="1"/>
          </p:cNvSpPr>
          <p:nvPr>
            <p:ph idx="1"/>
          </p:nvPr>
        </p:nvSpPr>
        <p:spPr>
          <a:xfrm>
            <a:off x="279400" y="1193356"/>
            <a:ext cx="8316913" cy="491994"/>
          </a:xfrm>
        </p:spPr>
        <p:txBody>
          <a:bodyPr/>
          <a:lstStyle/>
          <a:p>
            <a:pPr lvl="0"/>
            <a:r>
              <a:rPr lang="en-US" smtClean="0"/>
              <a:t>Click to edit Master text styles</a:t>
            </a:r>
          </a:p>
        </p:txBody>
      </p:sp>
      <p:sp>
        <p:nvSpPr>
          <p:cNvPr id="10" name="Text Placeholder 9"/>
          <p:cNvSpPr>
            <a:spLocks noGrp="1"/>
          </p:cNvSpPr>
          <p:nvPr>
            <p:ph type="body" sz="quarter" idx="10" hasCustomPrompt="1"/>
          </p:nvPr>
        </p:nvSpPr>
        <p:spPr>
          <a:xfrm>
            <a:off x="613533" y="1731395"/>
            <a:ext cx="7745412" cy="377078"/>
          </a:xfrm>
        </p:spPr>
        <p:txBody>
          <a:bodyPr/>
          <a:lstStyle>
            <a:lvl1pPr>
              <a:buNone/>
              <a:defRPr sz="1600" b="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Router(config)#</a:t>
            </a:r>
          </a:p>
        </p:txBody>
      </p:sp>
      <p:sp>
        <p:nvSpPr>
          <p:cNvPr id="11" name="Text Placeholder 9"/>
          <p:cNvSpPr>
            <a:spLocks noGrp="1"/>
          </p:cNvSpPr>
          <p:nvPr>
            <p:ph type="body" sz="quarter" idx="11" hasCustomPrompt="1"/>
          </p:nvPr>
        </p:nvSpPr>
        <p:spPr>
          <a:xfrm>
            <a:off x="615326" y="2191282"/>
            <a:ext cx="7745412" cy="377078"/>
          </a:xfrm>
          <a:ln w="28575">
            <a:solidFill>
              <a:schemeClr val="tx1"/>
            </a:solidFill>
          </a:ln>
        </p:spPr>
        <p:txBody>
          <a:bodyPr/>
          <a:lstStyle>
            <a:lvl1pPr>
              <a:buNone/>
              <a:defRPr sz="1600" b="1" i="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Command parameters</a:t>
            </a:r>
          </a:p>
        </p:txBody>
      </p:sp>
      <p:sp>
        <p:nvSpPr>
          <p:cNvPr id="6" name="Content Placeholder 2"/>
          <p:cNvSpPr>
            <a:spLocks noGrp="1"/>
          </p:cNvSpPr>
          <p:nvPr>
            <p:ph idx="12"/>
          </p:nvPr>
        </p:nvSpPr>
        <p:spPr>
          <a:xfrm>
            <a:off x="279400" y="2852057"/>
            <a:ext cx="8316913" cy="3320143"/>
          </a:xfrm>
        </p:spPr>
        <p:txBody>
          <a:body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column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2 Rows</a:t>
            </a:r>
            <a:endParaRPr lang="en-US"/>
          </a:p>
        </p:txBody>
      </p:sp>
      <p:sp>
        <p:nvSpPr>
          <p:cNvPr id="4" name="Content Placeholder 2"/>
          <p:cNvSpPr>
            <a:spLocks noGrp="1"/>
          </p:cNvSpPr>
          <p:nvPr>
            <p:ph idx="10"/>
          </p:nvPr>
        </p:nvSpPr>
        <p:spPr>
          <a:xfrm>
            <a:off x="279400" y="1206653"/>
            <a:ext cx="8520354" cy="2526255"/>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2"/>
          <p:cNvSpPr>
            <a:spLocks noGrp="1"/>
          </p:cNvSpPr>
          <p:nvPr>
            <p:ph idx="11"/>
          </p:nvPr>
        </p:nvSpPr>
        <p:spPr>
          <a:xfrm>
            <a:off x="279400" y="3797451"/>
            <a:ext cx="8520354" cy="2669685"/>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Rows Graphic To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2 Rows Graphic Top</a:t>
            </a:r>
            <a:endParaRPr lang="en-US"/>
          </a:p>
        </p:txBody>
      </p:sp>
      <p:sp>
        <p:nvSpPr>
          <p:cNvPr id="5" name="Content Placeholder 2"/>
          <p:cNvSpPr>
            <a:spLocks noGrp="1"/>
          </p:cNvSpPr>
          <p:nvPr>
            <p:ph idx="11"/>
          </p:nvPr>
        </p:nvSpPr>
        <p:spPr>
          <a:xfrm>
            <a:off x="279400" y="3897849"/>
            <a:ext cx="8520354" cy="2526255"/>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7"/>
          <p:cNvSpPr>
            <a:spLocks noGrp="1"/>
          </p:cNvSpPr>
          <p:nvPr>
            <p:ph sz="quarter" idx="12"/>
          </p:nvPr>
        </p:nvSpPr>
        <p:spPr>
          <a:xfrm>
            <a:off x="279400" y="1076325"/>
            <a:ext cx="8531225" cy="2732088"/>
          </a:xfrm>
        </p:spPr>
        <p:txBody>
          <a:bodyPr>
            <a:normAutofit/>
          </a:bodyPr>
          <a:lstStyle>
            <a:lvl1pPr>
              <a:buNone/>
              <a:defRPr/>
            </a:lvl1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Rows Graphic Bott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2 Rows Graphic Bottom</a:t>
            </a:r>
            <a:endParaRPr lang="en-US"/>
          </a:p>
        </p:txBody>
      </p:sp>
      <p:sp>
        <p:nvSpPr>
          <p:cNvPr id="4" name="Content Placeholder 2"/>
          <p:cNvSpPr>
            <a:spLocks noGrp="1"/>
          </p:cNvSpPr>
          <p:nvPr>
            <p:ph idx="10"/>
          </p:nvPr>
        </p:nvSpPr>
        <p:spPr>
          <a:xfrm>
            <a:off x="279400" y="1174380"/>
            <a:ext cx="8520354" cy="2160492"/>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11"/>
          </p:nvPr>
        </p:nvSpPr>
        <p:spPr>
          <a:xfrm>
            <a:off x="279400" y="3443288"/>
            <a:ext cx="8520113" cy="3097212"/>
          </a:xfrm>
        </p:spPr>
        <p:txBody>
          <a:bodyPr>
            <a:normAutofit/>
          </a:bodyPr>
          <a:lstStyle>
            <a:lvl1pPr>
              <a:buNone/>
              <a:defRPr/>
            </a:lvl1pPr>
            <a:lvl2pPr>
              <a:buNone/>
              <a:defRPr/>
            </a:lvl2pPr>
            <a:lvl3pPr>
              <a:buNone/>
              <a:defRPr/>
            </a:lvl3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and Command Exam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Config Example 2 Rows</a:t>
            </a:r>
            <a:endParaRPr lang="en-US"/>
          </a:p>
        </p:txBody>
      </p:sp>
      <p:sp>
        <p:nvSpPr>
          <p:cNvPr id="4" name="Content Placeholder 2"/>
          <p:cNvSpPr>
            <a:spLocks noGrp="1"/>
          </p:cNvSpPr>
          <p:nvPr>
            <p:ph idx="10"/>
          </p:nvPr>
        </p:nvSpPr>
        <p:spPr>
          <a:xfrm>
            <a:off x="279400" y="1174379"/>
            <a:ext cx="8520354" cy="2496283"/>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11" hasCustomPrompt="1"/>
          </p:nvPr>
        </p:nvSpPr>
        <p:spPr>
          <a:xfrm>
            <a:off x="279400" y="3762102"/>
            <a:ext cx="8520113" cy="2778397"/>
          </a:xfrm>
          <a:ln>
            <a:solidFill>
              <a:schemeClr val="tx1"/>
            </a:solidFill>
          </a:ln>
        </p:spPr>
        <p:txBody>
          <a:bodyPr>
            <a:normAutofit/>
          </a:bodyPr>
          <a:lstStyle>
            <a:lvl1pPr marL="0" indent="0">
              <a:lnSpc>
                <a:spcPct val="100000"/>
              </a:lnSpc>
              <a:spcBef>
                <a:spcPts val="0"/>
              </a:spcBef>
              <a:spcAft>
                <a:spcPts val="0"/>
              </a:spcAft>
              <a:buNone/>
              <a:defRPr sz="1600">
                <a:latin typeface="Courier New" pitchFamily="49" charset="0"/>
                <a:cs typeface="Courier New" pitchFamily="49" charset="0"/>
              </a:defRPr>
            </a:lvl1pPr>
            <a:lvl2pPr>
              <a:buNone/>
              <a:defRPr/>
            </a:lvl2pPr>
            <a:lvl3pPr>
              <a:buNone/>
              <a:defRPr/>
            </a:lvl3pPr>
          </a:lstStyle>
          <a:p>
            <a:pPr lvl="0"/>
            <a:r>
              <a:rPr lang="en-US" smtClean="0"/>
              <a:t>Config example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fig Example 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32159" cy="740664"/>
          </a:xfrm>
          <a:prstGeom prst="rect">
            <a:avLst/>
          </a:prstGeom>
        </p:spPr>
        <p:txBody>
          <a:bodyPr>
            <a:normAutofit/>
          </a:bodyPr>
          <a:lstStyle>
            <a:lvl1pPr>
              <a:defRPr/>
            </a:lvl1pPr>
          </a:lstStyle>
          <a:p>
            <a:r>
              <a:rPr lang="en-US" smtClean="0"/>
              <a:t>Config Example 2 column</a:t>
            </a:r>
            <a:endParaRPr lang="en-US"/>
          </a:p>
        </p:txBody>
      </p:sp>
      <p:sp>
        <p:nvSpPr>
          <p:cNvPr id="8" name="Content Placeholder 3"/>
          <p:cNvSpPr>
            <a:spLocks noGrp="1"/>
          </p:cNvSpPr>
          <p:nvPr>
            <p:ph sz="half" idx="10"/>
          </p:nvPr>
        </p:nvSpPr>
        <p:spPr>
          <a:xfrm>
            <a:off x="279399" y="1186191"/>
            <a:ext cx="4152751" cy="3957760"/>
          </a:xfrm>
        </p:spPr>
        <p:txBody>
          <a:bodyPr>
            <a:normAutofit/>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3"/>
          <p:cNvSpPr>
            <a:spLocks noGrp="1"/>
          </p:cNvSpPr>
          <p:nvPr>
            <p:ph sz="half" idx="11"/>
          </p:nvPr>
        </p:nvSpPr>
        <p:spPr>
          <a:xfrm>
            <a:off x="4659554" y="1186191"/>
            <a:ext cx="4152751" cy="3957760"/>
          </a:xfrm>
        </p:spPr>
        <p:txBody>
          <a:bodyPr>
            <a:normAutofit/>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3"/>
          <p:cNvSpPr>
            <a:spLocks noGrp="1"/>
          </p:cNvSpPr>
          <p:nvPr>
            <p:ph sz="half" idx="12" hasCustomPrompt="1"/>
          </p:nvPr>
        </p:nvSpPr>
        <p:spPr>
          <a:xfrm>
            <a:off x="279400" y="5254375"/>
            <a:ext cx="8552628" cy="1178698"/>
          </a:xfrm>
          <a:ln w="19050">
            <a:solidFill>
              <a:schemeClr val="tx1"/>
            </a:solidFill>
          </a:ln>
        </p:spPr>
        <p:txBody>
          <a:bodyPr>
            <a:noAutofit/>
          </a:bodyPr>
          <a:lstStyle>
            <a:lvl1pPr marL="0" indent="0" algn="l" defTabSz="814388">
              <a:lnSpc>
                <a:spcPct val="100000"/>
              </a:lnSpc>
              <a:spcBef>
                <a:spcPts val="0"/>
              </a:spcBef>
              <a:spcAft>
                <a:spcPts val="0"/>
              </a:spcAft>
              <a:buNone/>
              <a:defRPr sz="1600" baseline="0">
                <a:latin typeface="Courier New" pitchFamily="49" charset="0"/>
                <a:cs typeface="Courier New" pitchFamily="49" charset="0"/>
              </a:defRPr>
            </a:lvl1pPr>
            <a:lvl2pPr>
              <a:buNone/>
              <a:defRPr sz="2000" baseline="0">
                <a:latin typeface="Courier New" pitchFamily="49" charset="0"/>
                <a:cs typeface="Courier New" pitchFamily="49" charset="0"/>
              </a:defRPr>
            </a:lvl2pPr>
            <a:lvl3pPr>
              <a:buNone/>
              <a:defRPr sz="1800">
                <a:latin typeface="Courier New" pitchFamily="49" charset="0"/>
                <a:cs typeface="Courier New" pitchFamily="49" charset="0"/>
              </a:defRPr>
            </a:lvl3pPr>
            <a:lvl4pPr>
              <a:defRPr sz="1800"/>
            </a:lvl4pPr>
            <a:lvl5pPr>
              <a:defRPr sz="1800"/>
            </a:lvl5pPr>
            <a:lvl6pPr>
              <a:defRPr sz="1800"/>
            </a:lvl6pPr>
            <a:lvl7pPr>
              <a:defRPr sz="1800"/>
            </a:lvl7pPr>
            <a:lvl8pPr>
              <a:defRPr sz="1800"/>
            </a:lvl8pPr>
            <a:lvl9pPr>
              <a:defRPr sz="1800"/>
            </a:lvl9pPr>
          </a:lstStyle>
          <a:p>
            <a:pPr algn="l" defTabSz="814388">
              <a:defRPr/>
            </a:pPr>
            <a:r>
              <a:rPr lang="en-US" sz="1800" b="0" smtClean="0">
                <a:latin typeface="Courier New" pitchFamily="49" charset="0"/>
              </a:rPr>
              <a:t>RTB(config-if)# </a:t>
            </a:r>
            <a:r>
              <a:rPr lang="en-US" sz="1800" b="1" smtClean="0">
                <a:latin typeface="Courier New" pitchFamily="49" charset="0"/>
              </a:rPr>
              <a:t>ip ospf network non-broadcast</a:t>
            </a:r>
          </a:p>
          <a:p>
            <a:pPr algn="l" defTabSz="814388">
              <a:defRPr/>
            </a:pPr>
            <a:r>
              <a:rPr lang="en-US" sz="1800" b="0" smtClean="0">
                <a:latin typeface="Courier New" pitchFamily="49" charset="0"/>
              </a:rPr>
              <a:t>RTB(config-router)# </a:t>
            </a:r>
            <a:r>
              <a:rPr lang="en-US" sz="1800" b="1" smtClean="0">
                <a:latin typeface="Courier New" pitchFamily="49" charset="0"/>
              </a:rPr>
              <a:t>network 3.1.1.0 0.0.0.255 area 0</a:t>
            </a:r>
          </a:p>
          <a:p>
            <a:pPr algn="l" defTabSz="814388">
              <a:defRPr/>
            </a:pPr>
            <a:r>
              <a:rPr lang="en-US" sz="1800" b="0" smtClean="0">
                <a:latin typeface="Courier New" pitchFamily="49" charset="0"/>
              </a:rPr>
              <a:t>RTB(config-router)# </a:t>
            </a:r>
            <a:r>
              <a:rPr lang="en-US" sz="1800" b="1" smtClean="0">
                <a:latin typeface="Courier New" pitchFamily="49" charset="0"/>
              </a:rPr>
              <a:t>neighbor 3.1.1.1</a:t>
            </a:r>
          </a:p>
          <a:p>
            <a:pPr algn="l" defTabSz="814388">
              <a:defRPr/>
            </a:pPr>
            <a:r>
              <a:rPr lang="en-US" sz="1800" b="0" smtClean="0">
                <a:latin typeface="Courier New" pitchFamily="49" charset="0"/>
              </a:rPr>
              <a:t>RTB(config-router)# </a:t>
            </a:r>
            <a:r>
              <a:rPr lang="en-US" sz="1800" b="1" smtClean="0">
                <a:latin typeface="Courier New" pitchFamily="49" charset="0"/>
              </a:rPr>
              <a:t>neighbor 3.1.1.3 </a:t>
            </a:r>
            <a:endParaRPr lang="en-US" sz="1800" b="1">
              <a:latin typeface="Courier New" pitchFamily="49"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Outp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32159" cy="740664"/>
          </a:xfrm>
          <a:prstGeom prst="rect">
            <a:avLst/>
          </a:prstGeom>
        </p:spPr>
        <p:txBody>
          <a:bodyPr>
            <a:normAutofit/>
          </a:bodyPr>
          <a:lstStyle>
            <a:lvl1pPr>
              <a:defRPr/>
            </a:lvl1pPr>
          </a:lstStyle>
          <a:p>
            <a:r>
              <a:rPr lang="en-US" smtClean="0"/>
              <a:t>Output</a:t>
            </a:r>
            <a:endParaRPr lang="en-US"/>
          </a:p>
        </p:txBody>
      </p:sp>
      <p:sp>
        <p:nvSpPr>
          <p:cNvPr id="5" name="Text Placeholder 4"/>
          <p:cNvSpPr>
            <a:spLocks noGrp="1"/>
          </p:cNvSpPr>
          <p:nvPr>
            <p:ph type="body" sz="quarter" idx="10" hasCustomPrompt="1"/>
          </p:nvPr>
        </p:nvSpPr>
        <p:spPr>
          <a:xfrm>
            <a:off x="279399" y="1183340"/>
            <a:ext cx="8531114" cy="5217459"/>
          </a:xfrm>
          <a:ln w="19050">
            <a:solidFill>
              <a:schemeClr val="tx1"/>
            </a:solidFill>
          </a:ln>
        </p:spPr>
        <p:txBody>
          <a:bodyPr/>
          <a:lstStyle>
            <a:lvl1pPr marL="0" indent="0">
              <a:lnSpc>
                <a:spcPct val="100000"/>
              </a:lnSpc>
              <a:spcBef>
                <a:spcPts val="0"/>
              </a:spcBef>
              <a:spcAft>
                <a:spcPts val="0"/>
              </a:spcAft>
              <a:buFont typeface="Arial" pitchFamily="34" charset="0"/>
              <a:buNone/>
              <a:defRPr sz="1400">
                <a:latin typeface="Courier New" pitchFamily="49" charset="0"/>
                <a:cs typeface="Courier New" pitchFamily="49" charset="0"/>
              </a:defRPr>
            </a:lvl1pPr>
            <a:lvl2pPr marL="0" indent="0">
              <a:lnSpc>
                <a:spcPct val="100000"/>
              </a:lnSpc>
              <a:spcBef>
                <a:spcPts val="0"/>
              </a:spcBef>
              <a:buNone/>
              <a:defRPr sz="1400">
                <a:latin typeface="Courier New" pitchFamily="49" charset="0"/>
                <a:cs typeface="Courier New" pitchFamily="49" charset="0"/>
              </a:defRPr>
            </a:lvl2pPr>
            <a:lvl3pPr marL="0" indent="0">
              <a:lnSpc>
                <a:spcPct val="100000"/>
              </a:lnSpc>
              <a:spcBef>
                <a:spcPts val="0"/>
              </a:spcBef>
              <a:buNone/>
              <a:defRPr sz="1400">
                <a:latin typeface="Courier New" pitchFamily="49" charset="0"/>
                <a:cs typeface="Courier New" pitchFamily="49" charset="0"/>
              </a:defRPr>
            </a:lvl3pPr>
            <a:lvl4pPr marL="0" indent="0">
              <a:lnSpc>
                <a:spcPct val="100000"/>
              </a:lnSpc>
              <a:spcBef>
                <a:spcPts val="0"/>
              </a:spcBef>
              <a:buFont typeface="Arial" pitchFamily="34" charset="0"/>
              <a:buNone/>
              <a:defRPr sz="1400">
                <a:latin typeface="Courier New" pitchFamily="49" charset="0"/>
                <a:cs typeface="Courier New" pitchFamily="49" charset="0"/>
              </a:defRPr>
            </a:lvl4pPr>
            <a:lvl5pPr marL="0" indent="0">
              <a:lnSpc>
                <a:spcPct val="100000"/>
              </a:lnSpc>
              <a:spcBef>
                <a:spcPts val="0"/>
              </a:spcBef>
              <a:buFont typeface="Arial" pitchFamily="34" charset="0"/>
              <a:buNone/>
              <a:defRPr sz="1400">
                <a:latin typeface="Courier New" pitchFamily="49" charset="0"/>
                <a:cs typeface="Courier New" pitchFamily="49" charset="0"/>
              </a:defRPr>
            </a:lvl5pPr>
          </a:lstStyle>
          <a:p>
            <a:pPr lvl="0"/>
            <a:r>
              <a:rPr lang="en-US" smtClean="0"/>
              <a:t>Router# show command</a:t>
            </a:r>
          </a:p>
          <a:p>
            <a:pPr lvl="0"/>
            <a:r>
              <a:rPr lang="en-US" smtClean="0"/>
              <a:t>Output output output output output</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utput with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32159" cy="740664"/>
          </a:xfrm>
          <a:prstGeom prst="rect">
            <a:avLst/>
          </a:prstGeom>
        </p:spPr>
        <p:txBody>
          <a:bodyPr>
            <a:normAutofit/>
          </a:bodyPr>
          <a:lstStyle>
            <a:lvl1pPr>
              <a:defRPr/>
            </a:lvl1pPr>
          </a:lstStyle>
          <a:p>
            <a:r>
              <a:rPr lang="en-US" smtClean="0"/>
              <a:t>Output with Explanation</a:t>
            </a:r>
            <a:endParaRPr lang="en-US"/>
          </a:p>
        </p:txBody>
      </p:sp>
      <p:sp>
        <p:nvSpPr>
          <p:cNvPr id="5" name="Text Placeholder 4"/>
          <p:cNvSpPr>
            <a:spLocks noGrp="1"/>
          </p:cNvSpPr>
          <p:nvPr>
            <p:ph type="body" sz="quarter" idx="10" hasCustomPrompt="1"/>
          </p:nvPr>
        </p:nvSpPr>
        <p:spPr>
          <a:xfrm>
            <a:off x="279399" y="2000922"/>
            <a:ext cx="8531114" cy="4399878"/>
          </a:xfrm>
          <a:ln w="19050">
            <a:solidFill>
              <a:schemeClr val="tx1"/>
            </a:solidFill>
          </a:ln>
        </p:spPr>
        <p:txBody>
          <a:bodyPr/>
          <a:lstStyle>
            <a:lvl1pPr marL="0" indent="0">
              <a:lnSpc>
                <a:spcPct val="100000"/>
              </a:lnSpc>
              <a:spcBef>
                <a:spcPts val="0"/>
              </a:spcBef>
              <a:buFont typeface="Arial" pitchFamily="34" charset="0"/>
              <a:buNone/>
              <a:defRPr sz="1400">
                <a:latin typeface="Courier New" pitchFamily="49" charset="0"/>
                <a:cs typeface="Courier New" pitchFamily="49" charset="0"/>
              </a:defRPr>
            </a:lvl1pPr>
            <a:lvl2pPr marL="0" indent="0">
              <a:lnSpc>
                <a:spcPct val="100000"/>
              </a:lnSpc>
              <a:spcBef>
                <a:spcPts val="0"/>
              </a:spcBef>
              <a:buNone/>
              <a:defRPr sz="1400">
                <a:latin typeface="Courier New" pitchFamily="49" charset="0"/>
                <a:cs typeface="Courier New" pitchFamily="49" charset="0"/>
              </a:defRPr>
            </a:lvl2pPr>
            <a:lvl3pPr marL="0" indent="0">
              <a:lnSpc>
                <a:spcPct val="100000"/>
              </a:lnSpc>
              <a:spcBef>
                <a:spcPts val="0"/>
              </a:spcBef>
              <a:buNone/>
              <a:defRPr sz="1400">
                <a:latin typeface="Courier New" pitchFamily="49" charset="0"/>
                <a:cs typeface="Courier New" pitchFamily="49" charset="0"/>
              </a:defRPr>
            </a:lvl3pPr>
            <a:lvl4pPr marL="0" indent="0">
              <a:lnSpc>
                <a:spcPct val="100000"/>
              </a:lnSpc>
              <a:spcBef>
                <a:spcPts val="0"/>
              </a:spcBef>
              <a:buFont typeface="Arial" pitchFamily="34" charset="0"/>
              <a:buNone/>
              <a:defRPr sz="1400">
                <a:latin typeface="Courier New" pitchFamily="49" charset="0"/>
                <a:cs typeface="Courier New" pitchFamily="49" charset="0"/>
              </a:defRPr>
            </a:lvl4pPr>
            <a:lvl5pPr marL="0" indent="0">
              <a:lnSpc>
                <a:spcPct val="100000"/>
              </a:lnSpc>
              <a:spcBef>
                <a:spcPts val="0"/>
              </a:spcBef>
              <a:buFont typeface="Arial" pitchFamily="34" charset="0"/>
              <a:buNone/>
              <a:defRPr sz="1400">
                <a:latin typeface="Courier New" pitchFamily="49" charset="0"/>
                <a:cs typeface="Courier New" pitchFamily="49" charset="0"/>
              </a:defRPr>
            </a:lvl5pPr>
          </a:lstStyle>
          <a:p>
            <a:pPr lvl="0"/>
            <a:r>
              <a:rPr lang="en-US" smtClean="0"/>
              <a:t>Router# show command</a:t>
            </a:r>
          </a:p>
          <a:p>
            <a:pPr lvl="0"/>
            <a:r>
              <a:rPr lang="en-US" smtClean="0"/>
              <a:t>Output output output output output</a:t>
            </a:r>
            <a:endParaRPr lang="en-US"/>
          </a:p>
        </p:txBody>
      </p:sp>
      <p:sp>
        <p:nvSpPr>
          <p:cNvPr id="6" name="Content Placeholder 5"/>
          <p:cNvSpPr>
            <a:spLocks noGrp="1"/>
          </p:cNvSpPr>
          <p:nvPr>
            <p:ph sz="quarter" idx="11" hasCustomPrompt="1"/>
          </p:nvPr>
        </p:nvSpPr>
        <p:spPr>
          <a:xfrm>
            <a:off x="279400" y="1215615"/>
            <a:ext cx="8520113" cy="687798"/>
          </a:xfrm>
        </p:spPr>
        <p:txBody>
          <a:bodyPr>
            <a:normAutofit/>
          </a:bodyPr>
          <a:lstStyle>
            <a:lvl1pPr marL="11113" indent="-11113">
              <a:buNone/>
              <a:defRPr sz="2000" b="0"/>
            </a:lvl1pPr>
          </a:lstStyle>
          <a:p>
            <a:pPr lvl="0"/>
            <a:r>
              <a:rPr lang="en-US" smtClean="0"/>
              <a:t>Brief explanation of the command.</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2 column horizontal">
    <p:spTree>
      <p:nvGrpSpPr>
        <p:cNvPr id="1" name=""/>
        <p:cNvGrpSpPr/>
        <p:nvPr/>
      </p:nvGrpSpPr>
      <p:grpSpPr>
        <a:xfrm>
          <a:off x="0" y="0"/>
          <a:ext cx="0" cy="0"/>
          <a:chOff x="0" y="0"/>
          <a:chExt cx="0" cy="0"/>
        </a:xfrm>
      </p:grpSpPr>
      <p:sp>
        <p:nvSpPr>
          <p:cNvPr id="2" name="Title 1"/>
          <p:cNvSpPr>
            <a:spLocks noGrp="1"/>
          </p:cNvSpPr>
          <p:nvPr>
            <p:ph type="title"/>
          </p:nvPr>
        </p:nvSpPr>
        <p:spPr>
          <a:xfrm>
            <a:off x="279400" y="365379"/>
            <a:ext cx="8521700" cy="620712"/>
          </a:xfrm>
          <a:prstGeom prst="rect">
            <a:avLst/>
          </a:prstGeom>
        </p:spPr>
        <p:txBody>
          <a:bodyPr/>
          <a:lstStyle/>
          <a:p>
            <a:r>
              <a:rPr lang="en-US" smtClean="0"/>
              <a:t>Click to edit Master title style</a:t>
            </a:r>
            <a:endParaRPr lang="en-US"/>
          </a:p>
        </p:txBody>
      </p:sp>
      <p:sp>
        <p:nvSpPr>
          <p:cNvPr id="4" name="Content Placeholder 2"/>
          <p:cNvSpPr>
            <a:spLocks noGrp="1"/>
          </p:cNvSpPr>
          <p:nvPr>
            <p:ph idx="10"/>
          </p:nvPr>
        </p:nvSpPr>
        <p:spPr>
          <a:xfrm>
            <a:off x="279400" y="1152863"/>
            <a:ext cx="8520354" cy="2526255"/>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2"/>
          <p:cNvSpPr>
            <a:spLocks noGrp="1"/>
          </p:cNvSpPr>
          <p:nvPr>
            <p:ph idx="11"/>
          </p:nvPr>
        </p:nvSpPr>
        <p:spPr>
          <a:xfrm>
            <a:off x="279400" y="3897849"/>
            <a:ext cx="8520354" cy="2526255"/>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0797" y="695512"/>
            <a:ext cx="7772400" cy="1362075"/>
          </a:xfrm>
          <a:prstGeom prst="rect">
            <a:avLst/>
          </a:prstGeom>
        </p:spPr>
        <p:txBody>
          <a:bodyPr anchor="t"/>
          <a:lstStyle>
            <a:lvl1pPr algn="l">
              <a:defRPr sz="4000" b="1" cap="all"/>
            </a:lvl1pPr>
          </a:lstStyle>
          <a:p>
            <a:r>
              <a:rPr lang="en-US" smtClean="0"/>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Command Example">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7" name="Content Placeholder 2"/>
          <p:cNvSpPr>
            <a:spLocks noGrp="1"/>
          </p:cNvSpPr>
          <p:nvPr>
            <p:ph idx="1"/>
          </p:nvPr>
        </p:nvSpPr>
        <p:spPr>
          <a:xfrm>
            <a:off x="279400" y="1139566"/>
            <a:ext cx="8316913" cy="491994"/>
          </a:xfrm>
        </p:spPr>
        <p:txBody>
          <a:bodyPr/>
          <a:lstStyle/>
          <a:p>
            <a:pPr lvl="0"/>
            <a:r>
              <a:rPr lang="en-US" smtClean="0"/>
              <a:t>Click to edit Master text styles</a:t>
            </a:r>
          </a:p>
        </p:txBody>
      </p:sp>
      <p:sp>
        <p:nvSpPr>
          <p:cNvPr id="10" name="Text Placeholder 9"/>
          <p:cNvSpPr>
            <a:spLocks noGrp="1"/>
          </p:cNvSpPr>
          <p:nvPr>
            <p:ph type="body" sz="quarter" idx="10" hasCustomPrompt="1"/>
          </p:nvPr>
        </p:nvSpPr>
        <p:spPr>
          <a:xfrm>
            <a:off x="613533" y="1677605"/>
            <a:ext cx="7745412" cy="377078"/>
          </a:xfrm>
        </p:spPr>
        <p:txBody>
          <a:bodyPr/>
          <a:lstStyle>
            <a:lvl1pPr>
              <a:buNone/>
              <a:defRPr sz="1600" b="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Router(config)#</a:t>
            </a:r>
          </a:p>
        </p:txBody>
      </p:sp>
      <p:sp>
        <p:nvSpPr>
          <p:cNvPr id="11" name="Text Placeholder 9"/>
          <p:cNvSpPr>
            <a:spLocks noGrp="1"/>
          </p:cNvSpPr>
          <p:nvPr>
            <p:ph type="body" sz="quarter" idx="11" hasCustomPrompt="1"/>
          </p:nvPr>
        </p:nvSpPr>
        <p:spPr>
          <a:xfrm>
            <a:off x="615326" y="2137492"/>
            <a:ext cx="7745412" cy="377078"/>
          </a:xfrm>
          <a:ln w="28575">
            <a:solidFill>
              <a:schemeClr val="tx1"/>
            </a:solidFill>
          </a:ln>
        </p:spPr>
        <p:txBody>
          <a:bodyPr/>
          <a:lstStyle>
            <a:lvl1pPr>
              <a:buNone/>
              <a:defRPr sz="1600" b="1" i="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Command parameters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6" name="Content Placeholder 2"/>
          <p:cNvSpPr>
            <a:spLocks noGrp="1"/>
          </p:cNvSpPr>
          <p:nvPr>
            <p:ph idx="1"/>
          </p:nvPr>
        </p:nvSpPr>
        <p:spPr>
          <a:xfrm>
            <a:off x="279401" y="1122948"/>
            <a:ext cx="4066688" cy="5191792"/>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2"/>
          <p:cNvSpPr>
            <a:spLocks noGrp="1"/>
          </p:cNvSpPr>
          <p:nvPr>
            <p:ph idx="10"/>
          </p:nvPr>
        </p:nvSpPr>
        <p:spPr>
          <a:xfrm>
            <a:off x="4702589" y="1122948"/>
            <a:ext cx="4066688" cy="5191792"/>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fig Example">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8" name="Content Placeholder 3"/>
          <p:cNvSpPr>
            <a:spLocks noGrp="1"/>
          </p:cNvSpPr>
          <p:nvPr>
            <p:ph sz="half" idx="10"/>
          </p:nvPr>
        </p:nvSpPr>
        <p:spPr>
          <a:xfrm>
            <a:off x="279399" y="1078611"/>
            <a:ext cx="4152751" cy="3957760"/>
          </a:xfrm>
        </p:spPr>
        <p:txBody>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3"/>
          <p:cNvSpPr>
            <a:spLocks noGrp="1"/>
          </p:cNvSpPr>
          <p:nvPr>
            <p:ph sz="half" idx="11"/>
          </p:nvPr>
        </p:nvSpPr>
        <p:spPr>
          <a:xfrm>
            <a:off x="4659554" y="1078611"/>
            <a:ext cx="4152751" cy="3957760"/>
          </a:xfrm>
        </p:spPr>
        <p:txBody>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3"/>
          <p:cNvSpPr>
            <a:spLocks noGrp="1"/>
          </p:cNvSpPr>
          <p:nvPr>
            <p:ph sz="half" idx="12" hasCustomPrompt="1"/>
          </p:nvPr>
        </p:nvSpPr>
        <p:spPr>
          <a:xfrm>
            <a:off x="279400" y="5254375"/>
            <a:ext cx="8552628" cy="995821"/>
          </a:xfrm>
        </p:spPr>
        <p:txBody>
          <a:bodyPr/>
          <a:lstStyle>
            <a:lvl1pPr marL="0" indent="0" algn="l" defTabSz="814388">
              <a:lnSpc>
                <a:spcPts val="1800"/>
              </a:lnSpc>
              <a:spcBef>
                <a:spcPts val="0"/>
              </a:spcBef>
              <a:buNone/>
              <a:defRPr sz="1600" baseline="0">
                <a:latin typeface="Courier New" pitchFamily="49" charset="0"/>
                <a:cs typeface="Courier New" pitchFamily="49" charset="0"/>
              </a:defRPr>
            </a:lvl1pPr>
            <a:lvl2pPr>
              <a:buNone/>
              <a:defRPr sz="2000" baseline="0">
                <a:latin typeface="Courier New" pitchFamily="49" charset="0"/>
                <a:cs typeface="Courier New" pitchFamily="49" charset="0"/>
              </a:defRPr>
            </a:lvl2pPr>
            <a:lvl3pPr>
              <a:buNone/>
              <a:defRPr sz="1800">
                <a:latin typeface="Courier New" pitchFamily="49" charset="0"/>
                <a:cs typeface="Courier New" pitchFamily="49" charset="0"/>
              </a:defRPr>
            </a:lvl3pPr>
            <a:lvl4pPr>
              <a:defRPr sz="1800"/>
            </a:lvl4pPr>
            <a:lvl5pPr>
              <a:defRPr sz="1800"/>
            </a:lvl5pPr>
            <a:lvl6pPr>
              <a:defRPr sz="1800"/>
            </a:lvl6pPr>
            <a:lvl7pPr>
              <a:defRPr sz="1800"/>
            </a:lvl7pPr>
            <a:lvl8pPr>
              <a:defRPr sz="1800"/>
            </a:lvl8pPr>
            <a:lvl9pPr>
              <a:defRPr sz="1800"/>
            </a:lvl9pPr>
          </a:lstStyle>
          <a:p>
            <a:pPr algn="l" defTabSz="814388">
              <a:defRPr/>
            </a:pPr>
            <a:r>
              <a:rPr lang="en-US" sz="1800" b="0" smtClean="0">
                <a:latin typeface="Courier New" pitchFamily="49" charset="0"/>
              </a:rPr>
              <a:t>RTB(config-if)# </a:t>
            </a:r>
            <a:r>
              <a:rPr lang="en-US" sz="1800" b="1" smtClean="0">
                <a:latin typeface="Courier New" pitchFamily="49" charset="0"/>
              </a:rPr>
              <a:t>ip ospf network non-broadcast</a:t>
            </a:r>
          </a:p>
          <a:p>
            <a:pPr algn="l" defTabSz="814388">
              <a:defRPr/>
            </a:pPr>
            <a:r>
              <a:rPr lang="en-US" sz="1800" b="0" smtClean="0">
                <a:latin typeface="Courier New" pitchFamily="49" charset="0"/>
              </a:rPr>
              <a:t>RTB(config-router)# </a:t>
            </a:r>
            <a:r>
              <a:rPr lang="en-US" sz="1800" b="1" smtClean="0">
                <a:latin typeface="Courier New" pitchFamily="49" charset="0"/>
              </a:rPr>
              <a:t>network 3.1.1.0 0.0.0.255 area 0</a:t>
            </a:r>
          </a:p>
          <a:p>
            <a:pPr algn="l" defTabSz="814388">
              <a:defRPr/>
            </a:pPr>
            <a:r>
              <a:rPr lang="en-US" sz="1800" b="0" smtClean="0">
                <a:latin typeface="Courier New" pitchFamily="49" charset="0"/>
              </a:rPr>
              <a:t>RTB(config-router)# </a:t>
            </a:r>
            <a:r>
              <a:rPr lang="en-US" sz="1800" b="1" smtClean="0">
                <a:latin typeface="Courier New" pitchFamily="49" charset="0"/>
              </a:rPr>
              <a:t>neighbor 3.1.1.1</a:t>
            </a:r>
          </a:p>
          <a:p>
            <a:pPr algn="l" defTabSz="814388">
              <a:defRPr/>
            </a:pPr>
            <a:r>
              <a:rPr lang="en-US" sz="1800" b="0" smtClean="0">
                <a:latin typeface="Courier New" pitchFamily="49" charset="0"/>
              </a:rPr>
              <a:t>RTB(config-router)# </a:t>
            </a:r>
            <a:r>
              <a:rPr lang="en-US" sz="1800" b="1" smtClean="0">
                <a:latin typeface="Courier New" pitchFamily="49" charset="0"/>
              </a:rPr>
              <a:t>neighbor 3.1.1.3 </a:t>
            </a:r>
            <a:endParaRPr lang="en-US" sz="1800" b="1">
              <a:latin typeface="Courier New" pitchFamily="49"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Output">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6" name="Content Placeholder 2"/>
          <p:cNvSpPr>
            <a:spLocks noGrp="1"/>
          </p:cNvSpPr>
          <p:nvPr>
            <p:ph idx="1" hasCustomPrompt="1"/>
          </p:nvPr>
        </p:nvSpPr>
        <p:spPr>
          <a:xfrm>
            <a:off x="279401" y="1122948"/>
            <a:ext cx="8520354" cy="5191792"/>
          </a:xfrm>
          <a:ln w="25400">
            <a:solidFill>
              <a:schemeClr val="tx1"/>
            </a:solidFill>
          </a:ln>
        </p:spPr>
        <p:txBody>
          <a:bodyPr/>
          <a:lstStyle>
            <a:lvl1pPr marL="0" indent="0" algn="l">
              <a:lnSpc>
                <a:spcPct val="100000"/>
              </a:lnSpc>
              <a:spcBef>
                <a:spcPts val="0"/>
              </a:spcBef>
              <a:buNone/>
              <a:defRPr sz="1200">
                <a:latin typeface="Courier New" pitchFamily="49" charset="0"/>
                <a:cs typeface="Courier New" pitchFamily="49" charset="0"/>
              </a:defRPr>
            </a:lvl1pPr>
            <a:lvl2pPr marL="461963" indent="-236538">
              <a:buFont typeface="Arial" pitchFamily="34" charset="0"/>
              <a:buNone/>
              <a:defRPr sz="2000">
                <a:latin typeface="Courier New" pitchFamily="49" charset="0"/>
                <a:cs typeface="Courier New" pitchFamily="49" charset="0"/>
              </a:defRPr>
            </a:lvl2pPr>
            <a:lvl3pPr marL="688975" indent="-227013">
              <a:buFont typeface="Arial" pitchFamily="34" charset="0"/>
              <a:buNone/>
              <a:defRPr sz="1800">
                <a:latin typeface="Courier New" pitchFamily="49" charset="0"/>
                <a:cs typeface="Courier New" pitchFamily="49" charset="0"/>
              </a:defRPr>
            </a:lvl3pPr>
            <a:lvl4pPr marL="565150" indent="176213">
              <a:buFont typeface="Arial" pitchFamily="34" charset="0"/>
              <a:buChar char="•"/>
              <a:defRPr/>
            </a:lvl4pPr>
            <a:lvl5pPr marL="744538" indent="169863">
              <a:buFont typeface="Arial" pitchFamily="34" charset="0"/>
              <a:buChar char="•"/>
              <a:defRPr/>
            </a:lvl5pPr>
          </a:lstStyle>
          <a:p>
            <a:pPr algn="l">
              <a:lnSpc>
                <a:spcPct val="100000"/>
              </a:lnSpc>
              <a:defRPr/>
            </a:pPr>
            <a:r>
              <a:rPr lang="en-US" sz="1000" b="0" smtClean="0">
                <a:solidFill>
                  <a:srgbClr val="000000"/>
                </a:solidFill>
                <a:latin typeface="Courier New" pitchFamily="49" charset="0"/>
                <a:cs typeface="Times New Roman" pitchFamily="18" charset="0"/>
              </a:rPr>
              <a:t>RouterA# </a:t>
            </a:r>
            <a:r>
              <a:rPr lang="en-US" sz="1000" b="1" smtClean="0">
                <a:solidFill>
                  <a:schemeClr val="tx1"/>
                </a:solidFill>
                <a:latin typeface="Courier New" pitchFamily="49" charset="0"/>
                <a:cs typeface="Times New Roman" pitchFamily="18" charset="0"/>
              </a:rPr>
              <a:t>show command</a:t>
            </a:r>
          </a:p>
          <a:p>
            <a:pPr algn="l">
              <a:lnSpc>
                <a:spcPct val="100000"/>
              </a:lnSpc>
              <a:defRPr/>
            </a:pPr>
            <a:r>
              <a:rPr lang="en-US" sz="1000" b="1" smtClean="0">
                <a:solidFill>
                  <a:srgbClr val="000000"/>
                </a:solidFill>
                <a:latin typeface="Courier New" pitchFamily="49" charset="0"/>
                <a:cs typeface="Times New Roman" pitchFamily="18" charset="0"/>
              </a:rPr>
              <a:t>    </a:t>
            </a:r>
            <a:r>
              <a:rPr lang="en-US" sz="1000" b="1" smtClean="0">
                <a:solidFill>
                  <a:schemeClr val="accent2"/>
                </a:solidFill>
                <a:latin typeface="Courier New" pitchFamily="49" charset="0"/>
              </a:rPr>
              <a:t> </a:t>
            </a:r>
            <a:r>
              <a:rPr lang="en-US" sz="1000" b="1" smtClean="0">
                <a:solidFill>
                  <a:srgbClr val="000000"/>
                </a:solidFill>
                <a:latin typeface="Courier New" pitchFamily="49" charset="0"/>
                <a:cs typeface="Times New Roman" pitchFamily="18" charset="0"/>
              </a:rPr>
              <a:t>OSPF Router with ID (10.0.0.11) (Process ID 1)</a:t>
            </a:r>
          </a:p>
          <a:p>
            <a:pPr algn="l">
              <a:lnSpc>
                <a:spcPct val="100000"/>
              </a:lnSpc>
              <a:defRPr/>
            </a:pPr>
            <a:r>
              <a:rPr lang="en-US" sz="1000" b="1" smtClean="0">
                <a:solidFill>
                  <a:srgbClr val="000000"/>
                </a:solidFill>
                <a:latin typeface="Courier New" pitchFamily="49" charset="0"/>
                <a:cs typeface="Times New Roman" pitchFamily="18" charset="0"/>
              </a:rPr>
              <a:t>                Router Link States (Area 0)</a:t>
            </a:r>
          </a:p>
          <a:p>
            <a:pPr algn="l">
              <a:lnSpc>
                <a:spcPct val="100000"/>
              </a:lnSpc>
              <a:defRPr/>
            </a:pPr>
            <a:r>
              <a:rPr lang="en-US" sz="1000" b="1" smtClean="0">
                <a:solidFill>
                  <a:srgbClr val="000000"/>
                </a:solidFill>
                <a:latin typeface="Courier New" pitchFamily="49" charset="0"/>
                <a:cs typeface="Times New Roman" pitchFamily="18" charset="0"/>
              </a:rPr>
              <a:t>Link ID         ADV Router      Age         Seq#       Checksum Link count</a:t>
            </a:r>
          </a:p>
          <a:p>
            <a:pPr algn="l">
              <a:lnSpc>
                <a:spcPct val="100000"/>
              </a:lnSpc>
              <a:defRPr/>
            </a:pPr>
            <a:r>
              <a:rPr lang="en-US" sz="1000" b="1" smtClean="0">
                <a:solidFill>
                  <a:srgbClr val="000000"/>
                </a:solidFill>
                <a:latin typeface="Courier New" pitchFamily="49" charset="0"/>
                <a:cs typeface="Times New Roman" pitchFamily="18" charset="0"/>
              </a:rPr>
              <a:t>10.0.0.11       10.0.0.11       548         0x80000002 0x00401A 1</a:t>
            </a:r>
          </a:p>
          <a:p>
            <a:pPr algn="l">
              <a:lnSpc>
                <a:spcPct val="100000"/>
              </a:lnSpc>
              <a:defRPr/>
            </a:pPr>
            <a:r>
              <a:rPr lang="en-US" sz="1000" b="1" smtClean="0">
                <a:solidFill>
                  <a:srgbClr val="000000"/>
                </a:solidFill>
                <a:latin typeface="Courier New" pitchFamily="49" charset="0"/>
                <a:cs typeface="Times New Roman" pitchFamily="18" charset="0"/>
              </a:rPr>
              <a:t>10.0.0.12       10.0.0.12       549         0x80000004 0x003A1B 1</a:t>
            </a:r>
          </a:p>
          <a:p>
            <a:pPr algn="l">
              <a:lnSpc>
                <a:spcPct val="100000"/>
              </a:lnSpc>
              <a:defRPr/>
            </a:pPr>
            <a:r>
              <a:rPr lang="en-US" sz="1000" b="1" smtClean="0">
                <a:solidFill>
                  <a:srgbClr val="000000"/>
                </a:solidFill>
                <a:latin typeface="Courier New" pitchFamily="49" charset="0"/>
                <a:cs typeface="Times New Roman" pitchFamily="18" charset="0"/>
              </a:rPr>
              <a:t>100.100.100.100 100.100.100.100 548         0x800002D7 0x00EEA9 2</a:t>
            </a:r>
          </a:p>
          <a:p>
            <a:pPr algn="l">
              <a:lnSpc>
                <a:spcPct val="100000"/>
              </a:lnSpc>
              <a:defRPr/>
            </a:pPr>
            <a:r>
              <a:rPr lang="en-US" sz="1000" b="1" smtClean="0">
                <a:solidFill>
                  <a:srgbClr val="000000"/>
                </a:solidFill>
                <a:latin typeface="Courier New" pitchFamily="49" charset="0"/>
                <a:cs typeface="Times New Roman" pitchFamily="18" charset="0"/>
              </a:rPr>
              <a:t>                Net Link States (Area 0)</a:t>
            </a:r>
          </a:p>
          <a:p>
            <a:pPr algn="l">
              <a:lnSpc>
                <a:spcPct val="100000"/>
              </a:lnSpc>
              <a:defRPr/>
            </a:pPr>
            <a:r>
              <a:rPr lang="en-US" sz="1000" b="1" smtClean="0">
                <a:solidFill>
                  <a:srgbClr val="000000"/>
                </a:solidFill>
                <a:latin typeface="Courier New" pitchFamily="49" charset="0"/>
                <a:cs typeface="Times New Roman" pitchFamily="18" charset="0"/>
              </a:rPr>
              <a:t>Link ID         ADV Router      Age         Seq#       Checksum</a:t>
            </a:r>
          </a:p>
          <a:p>
            <a:pPr algn="l">
              <a:lnSpc>
                <a:spcPct val="100000"/>
              </a:lnSpc>
              <a:defRPr/>
            </a:pPr>
            <a:r>
              <a:rPr lang="en-US" sz="1000" b="1" smtClean="0">
                <a:solidFill>
                  <a:srgbClr val="000000"/>
                </a:solidFill>
                <a:latin typeface="Courier New" pitchFamily="49" charset="0"/>
                <a:cs typeface="Times New Roman" pitchFamily="18" charset="0"/>
              </a:rPr>
              <a:t>172.31.1.3      100.100.100.100 549         0x80000001 0x004EC9</a:t>
            </a:r>
          </a:p>
          <a:p>
            <a:pPr algn="l">
              <a:lnSpc>
                <a:spcPct val="100000"/>
              </a:lnSpc>
              <a:defRPr/>
            </a:pPr>
            <a:r>
              <a:rPr lang="en-US" sz="1000" b="1" smtClean="0">
                <a:solidFill>
                  <a:srgbClr val="000000"/>
                </a:solidFill>
                <a:latin typeface="Courier New" pitchFamily="49" charset="0"/>
                <a:cs typeface="Times New Roman" pitchFamily="18" charset="0"/>
              </a:rPr>
              <a:t>                Summary Net Link States (Area 0)</a:t>
            </a:r>
          </a:p>
          <a:p>
            <a:pPr algn="l">
              <a:lnSpc>
                <a:spcPct val="100000"/>
              </a:lnSpc>
              <a:defRPr/>
            </a:pPr>
            <a:r>
              <a:rPr lang="en-US" sz="1000" b="1" smtClean="0">
                <a:solidFill>
                  <a:srgbClr val="000000"/>
                </a:solidFill>
                <a:latin typeface="Courier New" pitchFamily="49" charset="0"/>
                <a:cs typeface="Times New Roman" pitchFamily="18" charset="0"/>
              </a:rPr>
              <a:t>Link ID         ADV Router      Age         Seq#       Checksum</a:t>
            </a:r>
          </a:p>
          <a:p>
            <a:pPr algn="l">
              <a:lnSpc>
                <a:spcPct val="100000"/>
              </a:lnSpc>
              <a:defRPr/>
            </a:pPr>
            <a:r>
              <a:rPr lang="en-US" sz="1000" b="1" smtClean="0">
                <a:solidFill>
                  <a:srgbClr val="000000"/>
                </a:solidFill>
                <a:latin typeface="Courier New" pitchFamily="49" charset="0"/>
                <a:cs typeface="Times New Roman" pitchFamily="18" charset="0"/>
              </a:rPr>
              <a:t>10.1.0.0        10.0.0.11       654         0x80000001 0x00FB11</a:t>
            </a:r>
          </a:p>
          <a:p>
            <a:pPr algn="l">
              <a:lnSpc>
                <a:spcPct val="100000"/>
              </a:lnSpc>
              <a:defRPr/>
            </a:pPr>
            <a:r>
              <a:rPr lang="en-US" sz="1000" b="1" smtClean="0">
                <a:solidFill>
                  <a:srgbClr val="000000"/>
                </a:solidFill>
                <a:latin typeface="Courier New" pitchFamily="49" charset="0"/>
                <a:cs typeface="Times New Roman" pitchFamily="18" charset="0"/>
              </a:rPr>
              <a:t>10.1.0.0        10.0.0.12       601         0x80000001 0x00F516</a:t>
            </a:r>
          </a:p>
          <a:p>
            <a:pPr algn="l">
              <a:lnSpc>
                <a:spcPct val="100000"/>
              </a:lnSpc>
              <a:defRPr/>
            </a:pPr>
            <a:r>
              <a:rPr lang="en-US" sz="1000" b="1" smtClean="0">
                <a:solidFill>
                  <a:srgbClr val="000000"/>
                </a:solidFill>
                <a:latin typeface="Courier New" pitchFamily="49" charset="0"/>
                <a:cs typeface="Times New Roman" pitchFamily="18" charset="0"/>
              </a:rPr>
              <a:t>&lt;output omitted&gt;</a:t>
            </a:r>
            <a:endParaRPr lang="en-US" sz="1000" b="1">
              <a:solidFill>
                <a:srgbClr val="000000"/>
              </a:solidFill>
              <a:latin typeface="Courier New" pitchFamily="49" charset="0"/>
              <a:cs typeface="Times New Roman" pitchFamily="18"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a:prstGeom prst="rect">
            <a:avLst/>
          </a:prstGeom>
        </p:spPr>
        <p:txBody>
          <a:bodyPr/>
          <a:lstStyle/>
          <a:p>
            <a:r>
              <a:rPr lang="cs-CZ" smtClean="0"/>
              <a:t>Kliknutím lze upravit styl.</a:t>
            </a:r>
            <a:endParaRPr lang="cs-CZ"/>
          </a:p>
        </p:txBody>
      </p:sp>
      <p:sp>
        <p:nvSpPr>
          <p:cNvPr id="3" name="Zástupný symbol pro datum 2"/>
          <p:cNvSpPr>
            <a:spLocks noGrp="1"/>
          </p:cNvSpPr>
          <p:nvPr>
            <p:ph type="dt" sz="half" idx="10"/>
          </p:nvPr>
        </p:nvSpPr>
        <p:spPr>
          <a:xfrm>
            <a:off x="457200" y="6356350"/>
            <a:ext cx="2133600" cy="365125"/>
          </a:xfrm>
          <a:prstGeom prst="rect">
            <a:avLst/>
          </a:prstGeom>
        </p:spPr>
        <p:txBody>
          <a:bodyPr/>
          <a:lstStyle/>
          <a:p>
            <a:fld id="{7CC0180E-E9CB-4B15-AB57-0649BC64F55F}" type="datetimeFigureOut">
              <a:rPr lang="cs-CZ" smtClean="0"/>
              <a:t>18.03.2019</a:t>
            </a:fld>
            <a:endParaRPr lang="cs-CZ"/>
          </a:p>
        </p:txBody>
      </p:sp>
      <p:sp>
        <p:nvSpPr>
          <p:cNvPr id="4" name="Zástupný symbol pro zápatí 3"/>
          <p:cNvSpPr>
            <a:spLocks noGrp="1"/>
          </p:cNvSpPr>
          <p:nvPr>
            <p:ph type="ftr" sz="quarter" idx="11"/>
          </p:nvPr>
        </p:nvSpPr>
        <p:spPr>
          <a:xfrm>
            <a:off x="3124200" y="6356350"/>
            <a:ext cx="2895600" cy="365125"/>
          </a:xfrm>
          <a:prstGeom prst="rect">
            <a:avLst/>
          </a:prstGeom>
        </p:spPr>
        <p:txBody>
          <a:bodyPr/>
          <a:lstStyle/>
          <a:p>
            <a:endParaRPr lang="cs-CZ"/>
          </a:p>
        </p:txBody>
      </p:sp>
      <p:sp>
        <p:nvSpPr>
          <p:cNvPr id="5" name="Zástupný symbol pro číslo snímku 4"/>
          <p:cNvSpPr>
            <a:spLocks noGrp="1"/>
          </p:cNvSpPr>
          <p:nvPr>
            <p:ph type="sldNum" sz="quarter" idx="12"/>
          </p:nvPr>
        </p:nvSpPr>
        <p:spPr>
          <a:xfrm>
            <a:off x="6553200" y="6356350"/>
            <a:ext cx="2133600" cy="365125"/>
          </a:xfrm>
          <a:prstGeom prst="rect">
            <a:avLst/>
          </a:prstGeom>
        </p:spPr>
        <p:txBody>
          <a:bodyPr/>
          <a:lstStyle/>
          <a:p>
            <a:fld id="{5DC5B29F-B709-4ED0-B5BF-F86748260409}" type="slidenum">
              <a:rPr lang="cs-CZ" smtClean="0"/>
              <a:t>‹#›</a:t>
            </a:fld>
            <a:endParaRPr lang="cs-CZ"/>
          </a:p>
        </p:txBody>
      </p:sp>
    </p:spTree>
    <p:extLst>
      <p:ext uri="{BB962C8B-B14F-4D97-AF65-F5344CB8AC3E}">
        <p14:creationId xmlns:p14="http://schemas.microsoft.com/office/powerpoint/2010/main" val="625553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761"/>
            <a:ext cx="8522208" cy="740664"/>
          </a:xfrm>
          <a:prstGeom prst="rect">
            <a:avLst/>
          </a:prstGeom>
        </p:spPr>
        <p:txBody>
          <a:bodyPr>
            <a:normAutofit/>
          </a:bodyPr>
          <a:lstStyle>
            <a:lvl1pPr>
              <a:defRPr/>
            </a:lvl1pPr>
          </a:lstStyle>
          <a:p>
            <a:r>
              <a:rPr lang="en-US" smtClean="0"/>
              <a:t>Title Only</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8"/>
            <a:ext cx="8521700" cy="742659"/>
          </a:xfrm>
          <a:prstGeom prst="rect">
            <a:avLst/>
          </a:prstGeom>
        </p:spPr>
        <p:txBody>
          <a:bodyPr>
            <a:normAutofit/>
          </a:bodyPr>
          <a:lstStyle>
            <a:lvl1pPr>
              <a:defRPr/>
            </a:lvl1pPr>
          </a:lstStyle>
          <a:p>
            <a:r>
              <a:rPr lang="en-US" smtClean="0"/>
              <a:t>Title and Content</a:t>
            </a:r>
            <a:endParaRPr lang="en-US"/>
          </a:p>
        </p:txBody>
      </p:sp>
      <p:sp>
        <p:nvSpPr>
          <p:cNvPr id="3" name="Content Placeholder 2"/>
          <p:cNvSpPr>
            <a:spLocks noGrp="1"/>
          </p:cNvSpPr>
          <p:nvPr>
            <p:ph idx="1"/>
          </p:nvPr>
        </p:nvSpPr>
        <p:spPr>
          <a:xfrm>
            <a:off x="279401" y="1183340"/>
            <a:ext cx="8520354" cy="5131399"/>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with sub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760"/>
            <a:ext cx="8522208" cy="740664"/>
          </a:xfrm>
          <a:prstGeom prst="rect">
            <a:avLst/>
          </a:prstGeom>
        </p:spPr>
        <p:txBody>
          <a:bodyPr>
            <a:normAutofit/>
          </a:bodyPr>
          <a:lstStyle>
            <a:lvl1pPr>
              <a:defRPr/>
            </a:lvl1pPr>
          </a:lstStyle>
          <a:p>
            <a:r>
              <a:rPr lang="en-US" smtClean="0"/>
              <a:t>Title with Subtext</a:t>
            </a:r>
            <a:endParaRPr lang="en-US"/>
          </a:p>
        </p:txBody>
      </p:sp>
      <p:sp>
        <p:nvSpPr>
          <p:cNvPr id="4" name="Content Placeholder 3"/>
          <p:cNvSpPr>
            <a:spLocks noGrp="1"/>
          </p:cNvSpPr>
          <p:nvPr>
            <p:ph sz="quarter" idx="10" hasCustomPrompt="1"/>
          </p:nvPr>
        </p:nvSpPr>
        <p:spPr>
          <a:xfrm>
            <a:off x="279400" y="1161826"/>
            <a:ext cx="8423275" cy="774924"/>
          </a:xfrm>
        </p:spPr>
        <p:txBody>
          <a:bodyPr>
            <a:normAutofit/>
          </a:bodyPr>
          <a:lstStyle>
            <a:lvl1pPr marL="11113" indent="-11113">
              <a:buNone/>
              <a:defRPr sz="2000" b="0" baseline="0"/>
            </a:lvl1pPr>
          </a:lstStyle>
          <a:p>
            <a:pPr lvl="0"/>
            <a:r>
              <a:rPr lang="en-US" smtClean="0"/>
              <a:t>Subtext here to describe graphic below</a:t>
            </a:r>
          </a:p>
        </p:txBody>
      </p:sp>
      <p:sp>
        <p:nvSpPr>
          <p:cNvPr id="7" name="Content Placeholder 6"/>
          <p:cNvSpPr>
            <a:spLocks noGrp="1"/>
          </p:cNvSpPr>
          <p:nvPr>
            <p:ph sz="quarter" idx="11"/>
          </p:nvPr>
        </p:nvSpPr>
        <p:spPr>
          <a:xfrm>
            <a:off x="279400" y="2033588"/>
            <a:ext cx="8445500" cy="4495800"/>
          </a:xfrm>
        </p:spPr>
        <p:txBody>
          <a:bodyPr>
            <a:normAutofit/>
          </a:body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a:lvl1pPr>
          </a:lstStyle>
          <a:p>
            <a:r>
              <a:rPr lang="en-US" smtClean="0"/>
              <a:t>Title and Graphic</a:t>
            </a:r>
            <a:endParaRPr lang="en-US"/>
          </a:p>
        </p:txBody>
      </p:sp>
      <p:sp>
        <p:nvSpPr>
          <p:cNvPr id="6" name="Content Placeholder 5"/>
          <p:cNvSpPr>
            <a:spLocks noGrp="1"/>
          </p:cNvSpPr>
          <p:nvPr>
            <p:ph sz="quarter" idx="10"/>
          </p:nvPr>
        </p:nvSpPr>
        <p:spPr>
          <a:xfrm>
            <a:off x="279400" y="1226372"/>
            <a:ext cx="8509000" cy="5314128"/>
          </a:xfrm>
        </p:spPr>
        <p:txBody>
          <a:bodyPr>
            <a:normAutofit/>
          </a:bodyPr>
          <a:lstStyle>
            <a:lvl1pPr>
              <a:buNone/>
              <a:defRPr/>
            </a:lvl1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22208" cy="740664"/>
          </a:xfrm>
          <a:prstGeom prst="rect">
            <a:avLst/>
          </a:prstGeom>
        </p:spPr>
        <p:txBody>
          <a:bodyPr>
            <a:normAutofit/>
          </a:bodyPr>
          <a:lstStyle>
            <a:lvl1pPr>
              <a:defRPr/>
            </a:lvl1pPr>
          </a:lstStyle>
          <a:p>
            <a:r>
              <a:rPr lang="en-US" smtClean="0"/>
              <a:t>2 Column Content</a:t>
            </a:r>
            <a:endParaRPr lang="en-US"/>
          </a:p>
        </p:txBody>
      </p:sp>
      <p:sp>
        <p:nvSpPr>
          <p:cNvPr id="6" name="Content Placeholder 2"/>
          <p:cNvSpPr>
            <a:spLocks noGrp="1"/>
          </p:cNvSpPr>
          <p:nvPr>
            <p:ph idx="1"/>
          </p:nvPr>
        </p:nvSpPr>
        <p:spPr>
          <a:xfrm>
            <a:off x="279401" y="1198254"/>
            <a:ext cx="4066688" cy="5191792"/>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2"/>
          <p:cNvSpPr>
            <a:spLocks noGrp="1"/>
          </p:cNvSpPr>
          <p:nvPr>
            <p:ph idx="10"/>
          </p:nvPr>
        </p:nvSpPr>
        <p:spPr>
          <a:xfrm>
            <a:off x="4702589" y="1198254"/>
            <a:ext cx="4066688" cy="5191792"/>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80"/>
            <a:ext cx="8521700" cy="740664"/>
          </a:xfrm>
          <a:prstGeom prst="rect">
            <a:avLst/>
          </a:prstGeom>
        </p:spPr>
        <p:txBody>
          <a:bodyPr>
            <a:normAutofit/>
          </a:bodyPr>
          <a:lstStyle>
            <a:lvl1pPr>
              <a:defRPr/>
            </a:lvl1pPr>
          </a:lstStyle>
          <a:p>
            <a:r>
              <a:rPr lang="en-US" smtClean="0"/>
              <a:t>Table</a:t>
            </a:r>
            <a:endParaRPr lang="en-US"/>
          </a:p>
        </p:txBody>
      </p:sp>
      <p:sp>
        <p:nvSpPr>
          <p:cNvPr id="3" name="Table Placeholder 2"/>
          <p:cNvSpPr>
            <a:spLocks noGrp="1"/>
          </p:cNvSpPr>
          <p:nvPr>
            <p:ph type="tbl" idx="1"/>
          </p:nvPr>
        </p:nvSpPr>
        <p:spPr>
          <a:xfrm>
            <a:off x="279400" y="2592592"/>
            <a:ext cx="8488082" cy="3711389"/>
          </a:xfrm>
        </p:spPr>
        <p:txBody>
          <a:bodyPr/>
          <a:lstStyle/>
          <a:p>
            <a:pPr lvl="0"/>
            <a:r>
              <a:rPr lang="en-US" noProof="0" smtClean="0"/>
              <a:t>Click icon to add table</a:t>
            </a:r>
          </a:p>
        </p:txBody>
      </p:sp>
      <p:sp>
        <p:nvSpPr>
          <p:cNvPr id="7" name="Text Placeholder 6"/>
          <p:cNvSpPr>
            <a:spLocks noGrp="1"/>
          </p:cNvSpPr>
          <p:nvPr>
            <p:ph type="body" sz="quarter" idx="10" hasCustomPrompt="1"/>
          </p:nvPr>
        </p:nvSpPr>
        <p:spPr>
          <a:xfrm>
            <a:off x="279400" y="1516063"/>
            <a:ext cx="8499475" cy="1001712"/>
          </a:xfrm>
          <a:ln w="19050">
            <a:solidFill>
              <a:schemeClr val="tx1"/>
            </a:solidFill>
          </a:ln>
        </p:spPr>
        <p:txBody>
          <a:bodyPr>
            <a:noAutofit/>
          </a:bodyPr>
          <a:lstStyle>
            <a:lvl1pPr marL="0" indent="0">
              <a:lnSpc>
                <a:spcPct val="100000"/>
              </a:lnSpc>
              <a:spcBef>
                <a:spcPts val="0"/>
              </a:spcBef>
              <a:buNone/>
              <a:defRPr sz="1600" baseline="0">
                <a:latin typeface="Courier New" pitchFamily="49" charset="0"/>
                <a:cs typeface="Courier New" pitchFamily="49" charset="0"/>
              </a:defRPr>
            </a:lvl1pPr>
            <a:lvl2pPr>
              <a:buNone/>
              <a:defRPr sz="1600">
                <a:latin typeface="Courier New" pitchFamily="49" charset="0"/>
                <a:cs typeface="Courier New" pitchFamily="49" charset="0"/>
              </a:defRPr>
            </a:lvl2pPr>
            <a:lvl3pPr>
              <a:buNone/>
              <a:defRPr sz="1600">
                <a:latin typeface="Courier New" pitchFamily="49" charset="0"/>
                <a:cs typeface="Courier New" pitchFamily="49" charset="0"/>
              </a:defRPr>
            </a:lvl3pPr>
            <a:lvl4pPr>
              <a:buFont typeface="Arial" pitchFamily="34" charset="0"/>
              <a:buNone/>
              <a:defRPr sz="1600">
                <a:latin typeface="Courier New" pitchFamily="49" charset="0"/>
                <a:cs typeface="Courier New" pitchFamily="49" charset="0"/>
              </a:defRPr>
            </a:lvl4pPr>
            <a:lvl5pPr>
              <a:buFont typeface="Arial" pitchFamily="34" charset="0"/>
              <a:buNone/>
              <a:defRPr sz="1600">
                <a:latin typeface="Courier New" pitchFamily="49" charset="0"/>
                <a:cs typeface="Courier New" pitchFamily="49" charset="0"/>
              </a:defRPr>
            </a:lvl5pPr>
          </a:lstStyle>
          <a:p>
            <a:pPr lvl="0"/>
            <a:r>
              <a:rPr lang="en-US" smtClean="0"/>
              <a:t>Command keywords and parameters. Keywords in bold, parameters italic, not bold.</a:t>
            </a:r>
          </a:p>
        </p:txBody>
      </p:sp>
      <p:sp>
        <p:nvSpPr>
          <p:cNvPr id="9" name="Text Placeholder 8"/>
          <p:cNvSpPr>
            <a:spLocks noGrp="1"/>
          </p:cNvSpPr>
          <p:nvPr>
            <p:ph type="body" sz="quarter" idx="11" hasCustomPrompt="1"/>
          </p:nvPr>
        </p:nvSpPr>
        <p:spPr>
          <a:xfrm>
            <a:off x="279400" y="1130300"/>
            <a:ext cx="5024438" cy="365125"/>
          </a:xfrm>
        </p:spPr>
        <p:txBody>
          <a:bodyPr>
            <a:normAutofit/>
          </a:bodyPr>
          <a:lstStyle>
            <a:lvl1pPr marL="0" indent="0">
              <a:lnSpc>
                <a:spcPct val="100000"/>
              </a:lnSpc>
              <a:spcBef>
                <a:spcPts val="0"/>
              </a:spcBef>
              <a:buNone/>
              <a:defRPr sz="1800" baseline="0">
                <a:latin typeface="Courier New" pitchFamily="49" charset="0"/>
                <a:cs typeface="Courier New" pitchFamily="49" charset="0"/>
              </a:defRPr>
            </a:lvl1pPr>
          </a:lstStyle>
          <a:p>
            <a:pPr lvl="0"/>
            <a:r>
              <a:rPr lang="en-US" sz="1800" smtClean="0">
                <a:latin typeface="Courier New" pitchFamily="49" charset="0"/>
                <a:cs typeface="Courier New" pitchFamily="49" charset="0"/>
              </a:rPr>
              <a:t>Router(config)#</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reserve="1">
  <p:cSld name="Table Full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80"/>
            <a:ext cx="8521700" cy="740664"/>
          </a:xfrm>
          <a:prstGeom prst="rect">
            <a:avLst/>
          </a:prstGeom>
        </p:spPr>
        <p:txBody>
          <a:bodyPr>
            <a:normAutofit/>
          </a:bodyPr>
          <a:lstStyle>
            <a:lvl1pPr>
              <a:defRPr/>
            </a:lvl1pPr>
          </a:lstStyle>
          <a:p>
            <a:r>
              <a:rPr lang="en-US" smtClean="0"/>
              <a:t>Table</a:t>
            </a:r>
            <a:endParaRPr lang="en-US"/>
          </a:p>
        </p:txBody>
      </p:sp>
      <p:sp>
        <p:nvSpPr>
          <p:cNvPr id="3" name="Table Placeholder 2"/>
          <p:cNvSpPr>
            <a:spLocks noGrp="1"/>
          </p:cNvSpPr>
          <p:nvPr>
            <p:ph type="tbl" idx="1"/>
          </p:nvPr>
        </p:nvSpPr>
        <p:spPr>
          <a:xfrm>
            <a:off x="279400" y="1204856"/>
            <a:ext cx="8316913" cy="5099125"/>
          </a:xfrm>
        </p:spPr>
        <p:txBody>
          <a:bodyPr/>
          <a:lstStyle/>
          <a:p>
            <a:pPr lvl="0"/>
            <a:r>
              <a:rPr lang="en-US" noProof="0" smtClean="0"/>
              <a:t>Click icon to add table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9220" name="Rectangle 4"/>
          <p:cNvSpPr>
            <a:spLocks noChangeArrowheads="1"/>
          </p:cNvSpPr>
          <p:nvPr/>
        </p:nvSpPr>
        <p:spPr bwMode="auto">
          <a:xfrm>
            <a:off x="193675" y="6562725"/>
            <a:ext cx="962025" cy="190646"/>
          </a:xfrm>
          <a:prstGeom prst="rect">
            <a:avLst/>
          </a:prstGeom>
          <a:noFill/>
          <a:ln w="9525">
            <a:noFill/>
            <a:miter lim="800000"/>
            <a:headEnd/>
            <a:tailEnd/>
          </a:ln>
          <a:effectLst/>
        </p:spPr>
        <p:txBody>
          <a:bodyPr lIns="82124" tIns="41061" rIns="82124" bIns="41061" anchor="b">
            <a:spAutoFit/>
          </a:bodyPr>
          <a:lstStyle/>
          <a:p>
            <a:pPr algn="l" defTabSz="814388">
              <a:lnSpc>
                <a:spcPct val="100000"/>
              </a:lnSpc>
              <a:defRPr/>
            </a:pPr>
            <a:r>
              <a:rPr lang="en-US" sz="700" dirty="0" smtClean="0">
                <a:solidFill>
                  <a:schemeClr val="tx1"/>
                </a:solidFill>
              </a:rPr>
              <a:t>Chapter 5</a:t>
            </a:r>
            <a:endParaRPr lang="en-US" sz="700" dirty="0">
              <a:solidFill>
                <a:schemeClr val="tx1"/>
              </a:solidFill>
            </a:endParaRPr>
          </a:p>
        </p:txBody>
      </p:sp>
      <p:sp>
        <p:nvSpPr>
          <p:cNvPr id="1289221" name="Rectangle 5"/>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defRPr/>
            </a:pPr>
            <a:fld id="{BD5F09F1-C393-45BD-BF68-67F6E7FD2B5F}" type="slidenum">
              <a:rPr lang="en-US" sz="1000">
                <a:solidFill>
                  <a:schemeClr val="tx1"/>
                </a:solidFill>
              </a:rPr>
              <a:pPr algn="r" defTabSz="814388">
                <a:lnSpc>
                  <a:spcPct val="100000"/>
                </a:lnSpc>
                <a:defRPr/>
              </a:pPr>
              <a:t>‹#›</a:t>
            </a:fld>
            <a:endParaRPr lang="en-US" sz="1000">
              <a:solidFill>
                <a:schemeClr val="tx1"/>
              </a:solidFill>
            </a:endParaRPr>
          </a:p>
        </p:txBody>
      </p:sp>
      <p:sp>
        <p:nvSpPr>
          <p:cNvPr id="1029" name="Rectangle 6"/>
          <p:cNvSpPr>
            <a:spLocks noGrp="1" noChangeArrowheads="1"/>
          </p:cNvSpPr>
          <p:nvPr>
            <p:ph type="body" idx="1"/>
          </p:nvPr>
        </p:nvSpPr>
        <p:spPr bwMode="auto">
          <a:xfrm>
            <a:off x="279400" y="1106906"/>
            <a:ext cx="8316914" cy="5208170"/>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normAutofit/>
          </a:bodyPr>
          <a:lstStyle/>
          <a:p>
            <a:pPr lvl="0"/>
            <a:r>
              <a:rPr lang="en-US" dirty="0" smtClean="0"/>
              <a:t>Body Text</a:t>
            </a:r>
          </a:p>
          <a:p>
            <a:pPr lvl="1"/>
            <a:r>
              <a:rPr lang="en-US" dirty="0" smtClean="0"/>
              <a:t>Second Level</a:t>
            </a:r>
          </a:p>
          <a:p>
            <a:pPr lvl="2"/>
            <a:r>
              <a:rPr lang="en-US" dirty="0" smtClean="0"/>
              <a:t>Third Level</a:t>
            </a:r>
          </a:p>
        </p:txBody>
      </p:sp>
      <p:sp>
        <p:nvSpPr>
          <p:cNvPr id="1289224" name="Rectangle 8"/>
          <p:cNvSpPr>
            <a:spLocks noChangeArrowheads="1"/>
          </p:cNvSpPr>
          <p:nvPr/>
        </p:nvSpPr>
        <p:spPr bwMode="auto">
          <a:xfrm>
            <a:off x="4498975" y="6670675"/>
            <a:ext cx="2347913" cy="190500"/>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defRPr/>
            </a:pPr>
            <a:r>
              <a:rPr lang="en-US" sz="700" dirty="0">
                <a:solidFill>
                  <a:srgbClr val="D3D3D3"/>
                </a:solidFill>
              </a:rPr>
              <a:t>© </a:t>
            </a:r>
            <a:r>
              <a:rPr lang="en-US" sz="700" dirty="0" smtClean="0">
                <a:solidFill>
                  <a:srgbClr val="D3D3D3"/>
                </a:solidFill>
              </a:rPr>
              <a:t>2007 – 2016, </a:t>
            </a:r>
            <a:r>
              <a:rPr lang="en-US" sz="700" dirty="0">
                <a:solidFill>
                  <a:srgbClr val="D3D3D3"/>
                </a:solidFill>
              </a:rPr>
              <a:t>Cisco Systems, Inc. All rights reserved.</a:t>
            </a:r>
          </a:p>
        </p:txBody>
      </p:sp>
      <p:sp>
        <p:nvSpPr>
          <p:cNvPr id="1289225" name="Rectangle 9"/>
          <p:cNvSpPr>
            <a:spLocks noChangeArrowheads="1"/>
          </p:cNvSpPr>
          <p:nvPr/>
        </p:nvSpPr>
        <p:spPr bwMode="auto">
          <a:xfrm>
            <a:off x="7123113" y="6672263"/>
            <a:ext cx="650875" cy="188912"/>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defRPr/>
            </a:pPr>
            <a:r>
              <a:rPr lang="en-US" sz="700">
                <a:solidFill>
                  <a:srgbClr val="D3D3D3"/>
                </a:solidFill>
              </a:rPr>
              <a:t>Cisco Public</a:t>
            </a:r>
          </a:p>
        </p:txBody>
      </p:sp>
      <p:pic>
        <p:nvPicPr>
          <p:cNvPr id="12" name="Picture 8" descr="Rev08_Cisco_BrandBar10_060408.png"/>
          <p:cNvPicPr>
            <a:picLocks noChangeAspect="1"/>
          </p:cNvPicPr>
          <p:nvPr/>
        </p:nvPicPr>
        <p:blipFill>
          <a:blip r:embed="rId26" cstate="print"/>
          <a:srcRect/>
          <a:stretch>
            <a:fillRect/>
          </a:stretch>
        </p:blipFill>
        <p:spPr bwMode="auto">
          <a:xfrm>
            <a:off x="0" y="0"/>
            <a:ext cx="9144000" cy="3413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 id="2147483975" r:id="rId15"/>
    <p:sldLayoutId id="2147483976" r:id="rId16"/>
    <p:sldLayoutId id="2147483977" r:id="rId17"/>
    <p:sldLayoutId id="2147483978" r:id="rId18"/>
    <p:sldLayoutId id="2147483958" r:id="rId19"/>
    <p:sldLayoutId id="2147483959" r:id="rId20"/>
    <p:sldLayoutId id="2147483879" r:id="rId21"/>
    <p:sldLayoutId id="2147483886" r:id="rId22"/>
    <p:sldLayoutId id="2147483888" r:id="rId23"/>
    <p:sldLayoutId id="2147483979" r:id="rId24"/>
  </p:sldLayoutIdLst>
  <p:txStyles>
    <p:titleStyle>
      <a:lvl1pPr algn="l" defTabSz="814388" rtl="0" eaLnBrk="1" fontAlgn="base" hangingPunct="1">
        <a:lnSpc>
          <a:spcPct val="90000"/>
        </a:lnSpc>
        <a:spcBef>
          <a:spcPct val="0"/>
        </a:spcBef>
        <a:spcAft>
          <a:spcPct val="0"/>
        </a:spcAft>
        <a:defRPr sz="3200" b="1">
          <a:solidFill>
            <a:srgbClr val="708CA1"/>
          </a:solidFill>
          <a:latin typeface="+mj-lt"/>
          <a:ea typeface="+mj-ea"/>
          <a:cs typeface="+mj-cs"/>
        </a:defRPr>
      </a:lvl1pPr>
      <a:lvl2pPr algn="l" defTabSz="814388" rtl="0" eaLnBrk="1" fontAlgn="base" hangingPunct="1">
        <a:lnSpc>
          <a:spcPct val="90000"/>
        </a:lnSpc>
        <a:spcBef>
          <a:spcPct val="0"/>
        </a:spcBef>
        <a:spcAft>
          <a:spcPct val="0"/>
        </a:spcAft>
        <a:defRPr sz="3200" b="1">
          <a:solidFill>
            <a:srgbClr val="708CA1"/>
          </a:solidFill>
          <a:latin typeface="Arial" charset="0"/>
        </a:defRPr>
      </a:lvl2pPr>
      <a:lvl3pPr algn="l" defTabSz="814388" rtl="0" eaLnBrk="1" fontAlgn="base" hangingPunct="1">
        <a:lnSpc>
          <a:spcPct val="90000"/>
        </a:lnSpc>
        <a:spcBef>
          <a:spcPct val="0"/>
        </a:spcBef>
        <a:spcAft>
          <a:spcPct val="0"/>
        </a:spcAft>
        <a:defRPr sz="3200" b="1">
          <a:solidFill>
            <a:srgbClr val="708CA1"/>
          </a:solidFill>
          <a:latin typeface="Arial" charset="0"/>
        </a:defRPr>
      </a:lvl3pPr>
      <a:lvl4pPr algn="l" defTabSz="814388" rtl="0" eaLnBrk="1" fontAlgn="base" hangingPunct="1">
        <a:lnSpc>
          <a:spcPct val="90000"/>
        </a:lnSpc>
        <a:spcBef>
          <a:spcPct val="0"/>
        </a:spcBef>
        <a:spcAft>
          <a:spcPct val="0"/>
        </a:spcAft>
        <a:defRPr sz="3200" b="1">
          <a:solidFill>
            <a:srgbClr val="708CA1"/>
          </a:solidFill>
          <a:latin typeface="Arial" charset="0"/>
        </a:defRPr>
      </a:lvl4pPr>
      <a:lvl5pPr algn="l" defTabSz="814388" rtl="0" eaLnBrk="1" fontAlgn="base" hangingPunct="1">
        <a:lnSpc>
          <a:spcPct val="90000"/>
        </a:lnSpc>
        <a:spcBef>
          <a:spcPct val="0"/>
        </a:spcBef>
        <a:spcAft>
          <a:spcPct val="0"/>
        </a:spcAft>
        <a:defRPr sz="3200" b="1">
          <a:solidFill>
            <a:srgbClr val="708CA1"/>
          </a:solidFill>
          <a:latin typeface="Arial"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1" fontAlgn="base" hangingPunct="1">
        <a:lnSpc>
          <a:spcPct val="100000"/>
        </a:lnSpc>
        <a:spcBef>
          <a:spcPts val="0"/>
        </a:spcBef>
        <a:spcAft>
          <a:spcPts val="600"/>
        </a:spcAft>
        <a:buClr>
          <a:srgbClr val="708CA1"/>
        </a:buClr>
        <a:buFont typeface="Wingdings" pitchFamily="2" charset="2"/>
        <a:buChar char="§"/>
        <a:defRPr sz="2400">
          <a:solidFill>
            <a:schemeClr val="tx1"/>
          </a:solidFill>
          <a:latin typeface="+mn-lt"/>
          <a:ea typeface="+mn-ea"/>
          <a:cs typeface="+mn-cs"/>
        </a:defRPr>
      </a:lvl1pPr>
      <a:lvl2pPr marL="461963" indent="-236538" algn="l" defTabSz="814388" rtl="0" eaLnBrk="1" fontAlgn="base" hangingPunct="1">
        <a:lnSpc>
          <a:spcPct val="100000"/>
        </a:lnSpc>
        <a:spcBef>
          <a:spcPts val="0"/>
        </a:spcBef>
        <a:spcAft>
          <a:spcPts val="600"/>
        </a:spcAft>
        <a:buClr>
          <a:srgbClr val="708CA1"/>
        </a:buClr>
        <a:buFont typeface="Arial" pitchFamily="34" charset="0"/>
        <a:buChar char="•"/>
        <a:defRPr sz="2000">
          <a:solidFill>
            <a:schemeClr val="tx1"/>
          </a:solidFill>
          <a:latin typeface="+mn-lt"/>
        </a:defRPr>
      </a:lvl2pPr>
      <a:lvl3pPr marL="688975" indent="-227013" algn="l" defTabSz="814388" rtl="0" eaLnBrk="1" fontAlgn="base" hangingPunct="1">
        <a:lnSpc>
          <a:spcPct val="100000"/>
        </a:lnSpc>
        <a:spcBef>
          <a:spcPts val="0"/>
        </a:spcBef>
        <a:spcAft>
          <a:spcPts val="600"/>
        </a:spcAft>
        <a:buClr>
          <a:srgbClr val="708CA1"/>
        </a:buClr>
        <a:buFont typeface="Arial" pitchFamily="34" charset="0"/>
        <a:buChar char="•"/>
        <a:defRPr sz="1800">
          <a:solidFill>
            <a:schemeClr val="tx1"/>
          </a:solidFill>
          <a:latin typeface="+mn-lt"/>
        </a:defRPr>
      </a:lvl3pPr>
      <a:lvl4pPr marL="1254125" indent="117475" algn="l" defTabSz="814388" rtl="0" eaLnBrk="1" fontAlgn="base" hangingPunct="1">
        <a:lnSpc>
          <a:spcPct val="95000"/>
        </a:lnSpc>
        <a:spcBef>
          <a:spcPct val="35000"/>
        </a:spcBef>
        <a:spcAft>
          <a:spcPct val="0"/>
        </a:spcAft>
        <a:buClr>
          <a:srgbClr val="708CA1"/>
        </a:buClr>
        <a:defRPr sz="2000">
          <a:solidFill>
            <a:schemeClr val="tx1"/>
          </a:solidFill>
          <a:latin typeface="+mn-lt"/>
        </a:defRPr>
      </a:lvl4pPr>
      <a:lvl5pPr marL="1604963" indent="223838" algn="l" defTabSz="814388" rtl="0" eaLnBrk="1" fontAlgn="base" hangingPunct="1">
        <a:lnSpc>
          <a:spcPct val="95000"/>
        </a:lnSpc>
        <a:spcBef>
          <a:spcPct val="35000"/>
        </a:spcBef>
        <a:spcAft>
          <a:spcPct val="0"/>
        </a:spcAft>
        <a:buClr>
          <a:srgbClr val="708CA1"/>
        </a:buClr>
        <a:defRPr sz="2000">
          <a:solidFill>
            <a:schemeClr val="tx1"/>
          </a:solidFill>
          <a:latin typeface="+mn-lt"/>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slideLayout" Target="../slideLayouts/slideLayout24.xml"/><Relationship Id="rId4" Type="http://schemas.openxmlformats.org/officeDocument/2006/relationships/image" Target="../media/image24.wmf"/></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6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43.png"/><Relationship Id="rId4" Type="http://schemas.openxmlformats.org/officeDocument/2006/relationships/image" Target="../media/image42.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tmp"/><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4.xml"/></Relationships>
</file>

<file path=ppt/slides/_rels/slide8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4.xml"/></Relationships>
</file>

<file path=ppt/slides/_rels/slide8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6.xml.rels><?xml version="1.0" encoding="UTF-8" standalone="yes"?>
<Relationships xmlns="http://schemas.openxmlformats.org/package/2006/relationships"><Relationship Id="rId3" Type="http://schemas.openxmlformats.org/officeDocument/2006/relationships/hyperlink" Target="https://slideplayer.com/slide/6640065/" TargetMode="External"/><Relationship Id="rId2" Type="http://schemas.openxmlformats.org/officeDocument/2006/relationships/hyperlink" Target="https://networklessons.com/ipv6/cisco-dhcpv6-server-configuration/" TargetMode="External"/><Relationship Id="rId1" Type="http://schemas.openxmlformats.org/officeDocument/2006/relationships/slideLayout" Target="../slideLayouts/slideLayout24.xml"/><Relationship Id="rId5" Type="http://schemas.openxmlformats.org/officeDocument/2006/relationships/hyperlink" Target="https://www.cisco.com/c/en/us/about/security-center/ipv6-first-hop.html" TargetMode="External"/><Relationship Id="rId4" Type="http://schemas.openxmlformats.org/officeDocument/2006/relationships/hyperlink" Target="https://slideplayer.com/slide/4239341/" TargetMode="Externa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8.xml.rels><?xml version="1.0" encoding="UTF-8" standalone="yes"?>
<Relationships xmlns="http://schemas.openxmlformats.org/package/2006/relationships"><Relationship Id="rId2" Type="http://schemas.openxmlformats.org/officeDocument/2006/relationships/image" Target="../media/image60.tmp"/><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61.tmp"/><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3" Type="http://schemas.openxmlformats.org/officeDocument/2006/relationships/hyperlink" Target="http://http/www.wireshark.org/" TargetMode="External"/><Relationship Id="rId2" Type="http://schemas.openxmlformats.org/officeDocument/2006/relationships/hyperlink" Target="http://resources.infosecinstitute.com/slaac-attack/" TargetMode="Externa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hyperlink" Target="https://www.tenable.com/plugins/index.php?view=single&amp;id=24272" TargetMode="External"/><Relationship Id="rId2" Type="http://schemas.openxmlformats.org/officeDocument/2006/relationships/hyperlink" Target="https://www.tenable.com/plugins/index.php?view=single&amp;id=25202" TargetMode="External"/><Relationship Id="rId1" Type="http://schemas.openxmlformats.org/officeDocument/2006/relationships/slideLayout" Target="../slideLayouts/slideLayout6.xml"/><Relationship Id="rId4" Type="http://schemas.openxmlformats.org/officeDocument/2006/relationships/hyperlink" Target="https://www.tenable.com/plugins/index.php?view=single&amp;id=4540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normAutofit/>
          </a:bodyPr>
          <a:lstStyle/>
          <a:p>
            <a:r>
              <a:rPr lang="af-ZA" sz="2800" dirty="0" smtClean="0"/>
              <a:t>Chapter 5: </a:t>
            </a:r>
            <a:br>
              <a:rPr lang="af-ZA" sz="2800" dirty="0" smtClean="0"/>
            </a:br>
            <a:r>
              <a:rPr lang="af-ZA" dirty="0" smtClean="0"/>
              <a:t>Inter-VLAN Routing</a:t>
            </a:r>
            <a:endParaRPr lang="af-ZA" sz="2800" dirty="0" smtClean="0">
              <a:solidFill>
                <a:schemeClr val="folHlink"/>
              </a:solidFill>
            </a:endParaRPr>
          </a:p>
        </p:txBody>
      </p:sp>
      <p:sp>
        <p:nvSpPr>
          <p:cNvPr id="6147" name="Rectangle 3"/>
          <p:cNvSpPr>
            <a:spLocks noGrp="1" noChangeArrowheads="1"/>
          </p:cNvSpPr>
          <p:nvPr>
            <p:ph type="subTitle" idx="1"/>
          </p:nvPr>
        </p:nvSpPr>
        <p:spPr>
          <a:xfrm>
            <a:off x="311149" y="4672013"/>
            <a:ext cx="8682725" cy="658812"/>
          </a:xfrm>
        </p:spPr>
        <p:txBody>
          <a:bodyPr>
            <a:normAutofit/>
          </a:bodyPr>
          <a:lstStyle/>
          <a:p>
            <a:r>
              <a:rPr lang="en-US" sz="2400" dirty="0"/>
              <a:t>CCNP  SWITCH: </a:t>
            </a:r>
            <a:r>
              <a:rPr lang="en-US" sz="2400" dirty="0" smtClean="0"/>
              <a:t>Implement</a:t>
            </a:r>
            <a:r>
              <a:rPr lang="cs-CZ" sz="2400" dirty="0" err="1" smtClean="0"/>
              <a:t>ace</a:t>
            </a:r>
            <a:r>
              <a:rPr lang="en-US" sz="2400" dirty="0" smtClean="0"/>
              <a:t> </a:t>
            </a:r>
            <a:r>
              <a:rPr lang="en-US" sz="2400" dirty="0"/>
              <a:t>Cisco IP </a:t>
            </a:r>
            <a:r>
              <a:rPr lang="cs-CZ" sz="2400" dirty="0" smtClean="0"/>
              <a:t>přepínaných sítí</a:t>
            </a:r>
            <a:endParaRPr lang="en-US" sz="24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Verifikace konfigurace</a:t>
            </a:r>
            <a:endParaRPr lang="pt-PT" dirty="0"/>
          </a:p>
        </p:txBody>
      </p:sp>
      <p:pic>
        <p:nvPicPr>
          <p:cNvPr id="4" name="Picture 3"/>
          <p:cNvPicPr>
            <a:picLocks noChangeAspect="1"/>
          </p:cNvPicPr>
          <p:nvPr/>
        </p:nvPicPr>
        <p:blipFill>
          <a:blip r:embed="rId2"/>
          <a:stretch>
            <a:fillRect/>
          </a:stretch>
        </p:blipFill>
        <p:spPr>
          <a:xfrm>
            <a:off x="318761" y="2203728"/>
            <a:ext cx="8480994" cy="2736761"/>
          </a:xfrm>
          <a:prstGeom prst="rect">
            <a:avLst/>
          </a:prstGeom>
          <a:ln w="25400">
            <a:solidFill>
              <a:schemeClr val="tx1"/>
            </a:solidFill>
          </a:ln>
        </p:spPr>
      </p:pic>
    </p:spTree>
    <p:extLst>
      <p:ext uri="{BB962C8B-B14F-4D97-AF65-F5344CB8AC3E}">
        <p14:creationId xmlns:p14="http://schemas.microsoft.com/office/powerpoint/2010/main" val="27457548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f-ZA" dirty="0" smtClean="0"/>
              <a:t>Routing s konfigurací externího routeru</a:t>
            </a:r>
            <a:endParaRPr lang="af-ZA" dirty="0"/>
          </a:p>
        </p:txBody>
      </p:sp>
      <p:sp>
        <p:nvSpPr>
          <p:cNvPr id="3" name="Content Placeholder 2"/>
          <p:cNvSpPr>
            <a:spLocks noGrp="1"/>
          </p:cNvSpPr>
          <p:nvPr>
            <p:ph idx="1"/>
          </p:nvPr>
        </p:nvSpPr>
        <p:spPr/>
        <p:txBody>
          <a:bodyPr>
            <a:normAutofit/>
          </a:bodyPr>
          <a:lstStyle/>
          <a:p>
            <a:pPr marL="0" indent="0">
              <a:buNone/>
            </a:pPr>
            <a:r>
              <a:rPr lang="af-ZA" dirty="0" smtClean="0"/>
              <a:t>Konfigurujme trunk port na přepínači. Povolme provoz VLAN 1, 10, a 20.</a:t>
            </a:r>
            <a:endParaRPr lang="cs-CZ" dirty="0" smtClean="0"/>
          </a:p>
          <a:p>
            <a:pPr marL="0" indent="0">
              <a:buNone/>
            </a:pPr>
            <a:endParaRPr lang="af-ZA" dirty="0" smtClean="0"/>
          </a:p>
          <a:p>
            <a:r>
              <a:rPr lang="af-ZA" sz="2000" dirty="0" smtClean="0">
                <a:latin typeface="Consolas" panose="020B0609020204030204" pitchFamily="49" charset="0"/>
              </a:rPr>
              <a:t>SW1(config)# </a:t>
            </a:r>
            <a:r>
              <a:rPr lang="af-ZA" sz="2000" b="1" dirty="0" smtClean="0">
                <a:latin typeface="Consolas" panose="020B0609020204030204" pitchFamily="49" charset="0"/>
              </a:rPr>
              <a:t>interface ethernet 0/0</a:t>
            </a:r>
          </a:p>
          <a:p>
            <a:r>
              <a:rPr lang="af-ZA" sz="2000" dirty="0" smtClean="0">
                <a:latin typeface="Consolas" panose="020B0609020204030204" pitchFamily="49" charset="0"/>
              </a:rPr>
              <a:t>SW1(config-if)# </a:t>
            </a:r>
            <a:r>
              <a:rPr lang="af-ZA" sz="2000" b="1" dirty="0" smtClean="0">
                <a:latin typeface="Consolas" panose="020B0609020204030204" pitchFamily="49" charset="0"/>
              </a:rPr>
              <a:t>switchport trunk encapsulation dot1q</a:t>
            </a:r>
          </a:p>
          <a:p>
            <a:r>
              <a:rPr lang="af-ZA" sz="2000" dirty="0" smtClean="0">
                <a:latin typeface="Consolas" panose="020B0609020204030204" pitchFamily="49" charset="0"/>
              </a:rPr>
              <a:t>SW1(config-if)# </a:t>
            </a:r>
            <a:r>
              <a:rPr lang="af-ZA" sz="2000" b="1" dirty="0" smtClean="0">
                <a:latin typeface="Consolas" panose="020B0609020204030204" pitchFamily="49" charset="0"/>
              </a:rPr>
              <a:t>switchport mode trunk</a:t>
            </a:r>
          </a:p>
          <a:p>
            <a:r>
              <a:rPr lang="af-ZA" sz="2000" dirty="0" smtClean="0">
                <a:latin typeface="Consolas" panose="020B0609020204030204" pitchFamily="49" charset="0"/>
              </a:rPr>
              <a:t>SW1(config-if)# </a:t>
            </a:r>
            <a:r>
              <a:rPr lang="af-ZA" sz="2000" b="1" dirty="0" smtClean="0">
                <a:latin typeface="Consolas" panose="020B0609020204030204" pitchFamily="49" charset="0"/>
              </a:rPr>
              <a:t>switchport trunk allowed vlan 1,10,20</a:t>
            </a:r>
            <a:endParaRPr lang="af-ZA" sz="2000" dirty="0">
              <a:latin typeface="Consolas" panose="020B0609020204030204" pitchFamily="49" charset="0"/>
            </a:endParaRPr>
          </a:p>
        </p:txBody>
      </p:sp>
    </p:spTree>
    <p:extLst>
      <p:ext uri="{BB962C8B-B14F-4D97-AF65-F5344CB8AC3E}">
        <p14:creationId xmlns:p14="http://schemas.microsoft.com/office/powerpoint/2010/main" val="11464264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PT" dirty="0" smtClean="0"/>
              <a:t>Extern</a:t>
            </a:r>
            <a:r>
              <a:rPr lang="cs-CZ" dirty="0" smtClean="0"/>
              <a:t>í</a:t>
            </a:r>
            <a:r>
              <a:rPr lang="pt-PT" dirty="0" smtClean="0"/>
              <a:t> Router</a:t>
            </a:r>
            <a:r>
              <a:rPr lang="cs-CZ" dirty="0" smtClean="0"/>
              <a:t>y</a:t>
            </a:r>
            <a:r>
              <a:rPr lang="pt-PT" dirty="0" smtClean="0"/>
              <a:t>: </a:t>
            </a:r>
            <a:r>
              <a:rPr lang="cs-CZ" dirty="0" smtClean="0"/>
              <a:t>výhody</a:t>
            </a:r>
            <a:endParaRPr lang="pt-PT" dirty="0"/>
          </a:p>
        </p:txBody>
      </p:sp>
      <p:sp>
        <p:nvSpPr>
          <p:cNvPr id="3" name="Content Placeholder 2"/>
          <p:cNvSpPr>
            <a:spLocks noGrp="1"/>
          </p:cNvSpPr>
          <p:nvPr>
            <p:ph idx="1"/>
          </p:nvPr>
        </p:nvSpPr>
        <p:spPr/>
        <p:txBody>
          <a:bodyPr>
            <a:normAutofit/>
          </a:bodyPr>
          <a:lstStyle/>
          <a:p>
            <a:r>
              <a:rPr lang="af-ZA" dirty="0" smtClean="0"/>
              <a:t>Externí směrovač pracuje s jakýmkoli přepínačem, protože na přepínači nejsou požadovány služby vrstvy 3. Mnoho přepínačů nemá možnosti předávání vrstvy 3, zejména přepínače, které se používají v přístupové vrstvě hierarchické sítě.</a:t>
            </a:r>
          </a:p>
          <a:p>
            <a:pPr>
              <a:spcBef>
                <a:spcPts val="1200"/>
              </a:spcBef>
            </a:pPr>
            <a:r>
              <a:rPr lang="af-ZA" dirty="0" smtClean="0"/>
              <a:t>Implementace je jednoduchá. Konfigurovat je třeba pouze jeden port </a:t>
            </a:r>
            <a:r>
              <a:rPr lang="cs-CZ" dirty="0" smtClean="0"/>
              <a:t>přepínače </a:t>
            </a:r>
            <a:r>
              <a:rPr lang="af-ZA" dirty="0" smtClean="0"/>
              <a:t>a jeden směrovač</a:t>
            </a:r>
            <a:r>
              <a:rPr lang="cs-CZ" dirty="0" smtClean="0"/>
              <a:t>.</a:t>
            </a:r>
            <a:r>
              <a:rPr lang="af-ZA" dirty="0" smtClean="0"/>
              <a:t> </a:t>
            </a:r>
          </a:p>
          <a:p>
            <a:pPr>
              <a:spcBef>
                <a:spcPts val="1200"/>
              </a:spcBef>
            </a:pPr>
            <a:r>
              <a:rPr lang="af-ZA" dirty="0" smtClean="0"/>
              <a:t>Pokud návrh sítě obsahuje pouze přepínače vrstvy 2, návrh a proces řešení potíží s tokem paketů jsou velmi jednoduché, protože v síti existuje pouze jedno místo, kde se propojují VLAN.</a:t>
            </a:r>
            <a:endParaRPr lang="af-ZA" dirty="0"/>
          </a:p>
        </p:txBody>
      </p:sp>
    </p:spTree>
    <p:extLst>
      <p:ext uri="{BB962C8B-B14F-4D97-AF65-F5344CB8AC3E}">
        <p14:creationId xmlns:p14="http://schemas.microsoft.com/office/powerpoint/2010/main" val="25691491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PT" dirty="0"/>
              <a:t>Extern</a:t>
            </a:r>
            <a:r>
              <a:rPr lang="cs-CZ" dirty="0"/>
              <a:t>í</a:t>
            </a:r>
            <a:r>
              <a:rPr lang="pt-PT" dirty="0"/>
              <a:t> Router</a:t>
            </a:r>
            <a:r>
              <a:rPr lang="cs-CZ" dirty="0"/>
              <a:t>y</a:t>
            </a:r>
            <a:r>
              <a:rPr lang="pt-PT" dirty="0"/>
              <a:t>: </a:t>
            </a:r>
            <a:r>
              <a:rPr lang="cs-CZ" dirty="0" smtClean="0"/>
              <a:t>nevýhody</a:t>
            </a:r>
            <a:endParaRPr lang="pt-PT" dirty="0"/>
          </a:p>
        </p:txBody>
      </p:sp>
      <p:sp>
        <p:nvSpPr>
          <p:cNvPr id="3" name="Content Placeholder 2"/>
          <p:cNvSpPr>
            <a:spLocks noGrp="1"/>
          </p:cNvSpPr>
          <p:nvPr>
            <p:ph idx="1"/>
          </p:nvPr>
        </p:nvSpPr>
        <p:spPr>
          <a:xfrm>
            <a:off x="279401" y="1218174"/>
            <a:ext cx="8520354" cy="5131399"/>
          </a:xfrm>
        </p:spPr>
        <p:txBody>
          <a:bodyPr>
            <a:normAutofit/>
          </a:bodyPr>
          <a:lstStyle/>
          <a:p>
            <a:r>
              <a:rPr lang="af-ZA" dirty="0" smtClean="0"/>
              <a:t>Směrovač je jediným bodem selhání (single point of failure).</a:t>
            </a:r>
          </a:p>
          <a:p>
            <a:pPr>
              <a:spcBef>
                <a:spcPts val="1200"/>
              </a:spcBef>
            </a:pPr>
            <a:r>
              <a:rPr lang="af-ZA" dirty="0" smtClean="0"/>
              <a:t>Jediná komunikační cesta může být přetížena. U modelu router-on-a-stick je linka trunku omezena rychlostí rozhraní routeru, protože je sdílena všemi trunk</a:t>
            </a:r>
            <a:r>
              <a:rPr lang="cs-CZ" dirty="0" smtClean="0"/>
              <a:t>y</a:t>
            </a:r>
            <a:r>
              <a:rPr lang="af-ZA" dirty="0" smtClean="0"/>
              <a:t> VLAN</a:t>
            </a:r>
            <a:r>
              <a:rPr lang="cs-CZ" dirty="0" smtClean="0"/>
              <a:t>ů</a:t>
            </a:r>
            <a:endParaRPr lang="af-ZA" dirty="0" smtClean="0"/>
          </a:p>
          <a:p>
            <a:pPr>
              <a:spcBef>
                <a:spcPts val="1200"/>
              </a:spcBef>
            </a:pPr>
            <a:r>
              <a:rPr lang="af-ZA" dirty="0" smtClean="0"/>
              <a:t>Může dojít ku zpoždění, protože rámce opakovaně opouštějí šasi a router rozhoduje o směrování na bázi softwaru.</a:t>
            </a:r>
            <a:endParaRPr lang="af-ZA" dirty="0"/>
          </a:p>
        </p:txBody>
      </p:sp>
    </p:spTree>
    <p:extLst>
      <p:ext uri="{BB962C8B-B14F-4D97-AF65-F5344CB8AC3E}">
        <p14:creationId xmlns:p14="http://schemas.microsoft.com/office/powerpoint/2010/main" val="30378498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Inter-VLAN Routing </a:t>
            </a:r>
            <a:r>
              <a:rPr lang="cs-CZ" dirty="0" smtClean="0"/>
              <a:t>používající</a:t>
            </a:r>
            <a:r>
              <a:rPr lang="en-US" dirty="0" smtClean="0"/>
              <a:t> </a:t>
            </a:r>
            <a:r>
              <a:rPr lang="cs-CZ" dirty="0" smtClean="0"/>
              <a:t>rozhraní SVI (</a:t>
            </a:r>
            <a:r>
              <a:rPr lang="en-US" dirty="0" smtClean="0"/>
              <a:t>Switch </a:t>
            </a:r>
            <a:r>
              <a:rPr lang="en-US" dirty="0"/>
              <a:t>Virtual </a:t>
            </a:r>
            <a:r>
              <a:rPr lang="en-US" dirty="0" smtClean="0"/>
              <a:t>Interfaces</a:t>
            </a:r>
            <a:r>
              <a:rPr lang="cs-CZ" dirty="0" smtClean="0"/>
              <a:t>)</a:t>
            </a:r>
            <a:endParaRPr lang="pt-PT" dirty="0"/>
          </a:p>
        </p:txBody>
      </p:sp>
      <p:sp>
        <p:nvSpPr>
          <p:cNvPr id="3" name="Content Placeholder 2"/>
          <p:cNvSpPr>
            <a:spLocks noGrp="1"/>
          </p:cNvSpPr>
          <p:nvPr>
            <p:ph idx="1"/>
          </p:nvPr>
        </p:nvSpPr>
        <p:spPr/>
        <p:txBody>
          <a:bodyPr/>
          <a:lstStyle/>
          <a:p>
            <a:endParaRPr lang="cs-CZ" dirty="0" smtClean="0"/>
          </a:p>
          <a:p>
            <a:r>
              <a:rPr lang="af-ZA" dirty="0" smtClean="0"/>
              <a:t>SVI je virtuální rozhraní nakonfigurované v rámci vícevrstvého přepínače</a:t>
            </a:r>
            <a:r>
              <a:rPr lang="cs-CZ" dirty="0" smtClean="0"/>
              <a:t>.</a:t>
            </a:r>
            <a:endParaRPr lang="af-ZA" dirty="0" smtClean="0"/>
          </a:p>
          <a:p>
            <a:r>
              <a:rPr lang="af-ZA" dirty="0" smtClean="0"/>
              <a:t>SVI může být vytvořeno pro libovolnou VLAN na switchi. Pouze jedna VLAN </a:t>
            </a:r>
            <a:r>
              <a:rPr lang="cs-CZ" dirty="0" smtClean="0"/>
              <a:t>je </a:t>
            </a:r>
            <a:r>
              <a:rPr lang="af-ZA" dirty="0" smtClean="0"/>
              <a:t>spojená s SVI.</a:t>
            </a:r>
          </a:p>
          <a:p>
            <a:endParaRPr lang="pt-PT" dirty="0"/>
          </a:p>
        </p:txBody>
      </p:sp>
      <p:pic>
        <p:nvPicPr>
          <p:cNvPr id="5" name="Picture 4"/>
          <p:cNvPicPr>
            <a:picLocks noChangeAspect="1"/>
          </p:cNvPicPr>
          <p:nvPr/>
        </p:nvPicPr>
        <p:blipFill>
          <a:blip r:embed="rId2"/>
          <a:stretch>
            <a:fillRect/>
          </a:stretch>
        </p:blipFill>
        <p:spPr>
          <a:xfrm>
            <a:off x="461555" y="3613040"/>
            <a:ext cx="8160259" cy="3244960"/>
          </a:xfrm>
          <a:prstGeom prst="rect">
            <a:avLst/>
          </a:prstGeom>
        </p:spPr>
      </p:pic>
    </p:spTree>
    <p:extLst>
      <p:ext uri="{BB962C8B-B14F-4D97-AF65-F5344CB8AC3E}">
        <p14:creationId xmlns:p14="http://schemas.microsoft.com/office/powerpoint/2010/main" val="3818687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Switch Virtual Interfaces</a:t>
            </a:r>
            <a:endParaRPr lang="pt-PT" dirty="0"/>
          </a:p>
        </p:txBody>
      </p:sp>
      <p:sp>
        <p:nvSpPr>
          <p:cNvPr id="3" name="Content Placeholder 2"/>
          <p:cNvSpPr>
            <a:spLocks noGrp="1"/>
          </p:cNvSpPr>
          <p:nvPr>
            <p:ph idx="1"/>
          </p:nvPr>
        </p:nvSpPr>
        <p:spPr/>
        <p:txBody>
          <a:bodyPr>
            <a:normAutofit/>
          </a:bodyPr>
          <a:lstStyle/>
          <a:p>
            <a:pPr>
              <a:spcBef>
                <a:spcPts val="1200"/>
              </a:spcBef>
            </a:pPr>
            <a:r>
              <a:rPr lang="af-ZA" dirty="0" smtClean="0"/>
              <a:t>SVI </a:t>
            </a:r>
            <a:r>
              <a:rPr lang="cs-CZ" dirty="0" smtClean="0"/>
              <a:t>je</a:t>
            </a:r>
            <a:r>
              <a:rPr lang="af-ZA" dirty="0" smtClean="0"/>
              <a:t> „virtuální“, neboli žádný fyzický port není dedikovaný pro rozhraní, může vykonat stejné funkce, které koná pro VLAN rozhraní routeru.</a:t>
            </a:r>
          </a:p>
          <a:p>
            <a:pPr>
              <a:spcBef>
                <a:spcPts val="1200"/>
              </a:spcBef>
            </a:pPr>
            <a:r>
              <a:rPr lang="af-ZA" dirty="0" smtClean="0"/>
              <a:t>Je také konfigurován stejným způsobem, jako rozhraní routeru (IP adresa, ACL, atd.). </a:t>
            </a:r>
          </a:p>
          <a:p>
            <a:pPr>
              <a:spcBef>
                <a:spcPts val="1200"/>
              </a:spcBef>
            </a:pPr>
            <a:r>
              <a:rPr lang="af-ZA" dirty="0" smtClean="0"/>
              <a:t>Defaultně, je SVI vytvořeno pro defaultní VLAN (VLAN1)</a:t>
            </a:r>
            <a:r>
              <a:rPr lang="cs-CZ" dirty="0" smtClean="0"/>
              <a:t> a </a:t>
            </a:r>
            <a:r>
              <a:rPr lang="af-ZA" dirty="0" smtClean="0"/>
              <a:t>slouží pro defaultní administraci.</a:t>
            </a:r>
          </a:p>
          <a:p>
            <a:endParaRPr lang="pt-PT" dirty="0"/>
          </a:p>
        </p:txBody>
      </p:sp>
    </p:spTree>
    <p:extLst>
      <p:ext uri="{BB962C8B-B14F-4D97-AF65-F5344CB8AC3E}">
        <p14:creationId xmlns:p14="http://schemas.microsoft.com/office/powerpoint/2010/main" val="39750258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Důvody pro konfiguraci </a:t>
            </a:r>
            <a:r>
              <a:rPr lang="pt-PT" dirty="0" smtClean="0"/>
              <a:t>SVI</a:t>
            </a:r>
            <a:endParaRPr lang="pt-PT" dirty="0"/>
          </a:p>
        </p:txBody>
      </p:sp>
      <p:sp>
        <p:nvSpPr>
          <p:cNvPr id="3" name="Content Placeholder 2"/>
          <p:cNvSpPr>
            <a:spLocks noGrp="1"/>
          </p:cNvSpPr>
          <p:nvPr>
            <p:ph idx="1"/>
          </p:nvPr>
        </p:nvSpPr>
        <p:spPr>
          <a:xfrm>
            <a:off x="0" y="1192048"/>
            <a:ext cx="8961120" cy="5131399"/>
          </a:xfrm>
        </p:spPr>
        <p:txBody>
          <a:bodyPr/>
          <a:lstStyle/>
          <a:p>
            <a:r>
              <a:rPr lang="cs-CZ" dirty="0" smtClean="0"/>
              <a:t>Brána pro </a:t>
            </a:r>
            <a:r>
              <a:rPr lang="en-US" dirty="0" smtClean="0"/>
              <a:t>VLAN </a:t>
            </a:r>
            <a:r>
              <a:rPr lang="cs-CZ" dirty="0" smtClean="0"/>
              <a:t>– provoz je směrován do ní a z ní.</a:t>
            </a:r>
            <a:endParaRPr lang="pt-PT" dirty="0"/>
          </a:p>
          <a:p>
            <a:pPr>
              <a:spcBef>
                <a:spcPts val="1200"/>
              </a:spcBef>
            </a:pPr>
            <a:r>
              <a:rPr lang="cs-CZ" dirty="0" smtClean="0"/>
              <a:t>Poskytuje </a:t>
            </a:r>
            <a:r>
              <a:rPr lang="en-US" dirty="0" smtClean="0"/>
              <a:t> </a:t>
            </a:r>
            <a:r>
              <a:rPr lang="en-US" dirty="0"/>
              <a:t>fallback bridging </a:t>
            </a:r>
            <a:r>
              <a:rPr lang="cs-CZ" dirty="0" smtClean="0"/>
              <a:t>pro nesměrovatelné</a:t>
            </a:r>
            <a:r>
              <a:rPr lang="en-US" dirty="0" smtClean="0"/>
              <a:t> proto</a:t>
            </a:r>
            <a:r>
              <a:rPr lang="cs-CZ" dirty="0" smtClean="0"/>
              <a:t>k</a:t>
            </a:r>
            <a:r>
              <a:rPr lang="en-US" dirty="0" err="1" smtClean="0"/>
              <a:t>ol</a:t>
            </a:r>
            <a:r>
              <a:rPr lang="cs-CZ" dirty="0" smtClean="0"/>
              <a:t>y.</a:t>
            </a:r>
          </a:p>
          <a:p>
            <a:pPr>
              <a:spcBef>
                <a:spcPts val="1200"/>
              </a:spcBef>
            </a:pPr>
            <a:r>
              <a:rPr lang="cs-CZ" dirty="0" smtClean="0"/>
              <a:t>Poskytuje L3 konektivitu</a:t>
            </a:r>
            <a:r>
              <a:rPr lang="en-US" dirty="0" smtClean="0"/>
              <a:t> </a:t>
            </a:r>
            <a:r>
              <a:rPr lang="en-US" dirty="0"/>
              <a:t>IP </a:t>
            </a:r>
            <a:r>
              <a:rPr lang="cs-CZ" dirty="0" smtClean="0"/>
              <a:t>pro</a:t>
            </a:r>
            <a:r>
              <a:rPr lang="en-US" dirty="0" smtClean="0"/>
              <a:t> switch</a:t>
            </a:r>
            <a:r>
              <a:rPr lang="cs-CZ" dirty="0" smtClean="0"/>
              <a:t>.</a:t>
            </a:r>
            <a:endParaRPr lang="en-US" dirty="0"/>
          </a:p>
          <a:p>
            <a:pPr>
              <a:spcBef>
                <a:spcPts val="1200"/>
              </a:spcBef>
            </a:pPr>
            <a:r>
              <a:rPr lang="cs-CZ" dirty="0" smtClean="0"/>
              <a:t>Slouží pro podporu směrovacího protokolu a konfigurace mostu.</a:t>
            </a:r>
            <a:endParaRPr lang="pt-PT" dirty="0"/>
          </a:p>
        </p:txBody>
      </p:sp>
    </p:spTree>
    <p:extLst>
      <p:ext uri="{BB962C8B-B14F-4D97-AF65-F5344CB8AC3E}">
        <p14:creationId xmlns:p14="http://schemas.microsoft.com/office/powerpoint/2010/main" val="13135224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SVI: </a:t>
            </a:r>
            <a:r>
              <a:rPr lang="cs-CZ" dirty="0" smtClean="0"/>
              <a:t>Výhody a nevýhody</a:t>
            </a:r>
            <a:endParaRPr lang="pt-PT" dirty="0"/>
          </a:p>
        </p:txBody>
      </p:sp>
      <p:sp>
        <p:nvSpPr>
          <p:cNvPr id="3" name="Content Placeholder 2"/>
          <p:cNvSpPr>
            <a:spLocks noGrp="1"/>
          </p:cNvSpPr>
          <p:nvPr>
            <p:ph idx="1"/>
          </p:nvPr>
        </p:nvSpPr>
        <p:spPr/>
        <p:txBody>
          <a:bodyPr>
            <a:normAutofit/>
          </a:bodyPr>
          <a:lstStyle/>
          <a:p>
            <a:pPr marL="0" indent="0">
              <a:buNone/>
            </a:pPr>
            <a:r>
              <a:rPr lang="cs-CZ" dirty="0" smtClean="0"/>
              <a:t>Výhody</a:t>
            </a:r>
            <a:r>
              <a:rPr lang="en-US" dirty="0" smtClean="0"/>
              <a:t>:</a:t>
            </a:r>
            <a:endParaRPr lang="en-US" dirty="0"/>
          </a:p>
          <a:p>
            <a:r>
              <a:rPr lang="cs-CZ" dirty="0" smtClean="0"/>
              <a:t>Rychlejší než</a:t>
            </a:r>
            <a:r>
              <a:rPr lang="en-US" dirty="0" smtClean="0">
                <a:solidFill>
                  <a:srgbClr val="FF0000"/>
                </a:solidFill>
              </a:rPr>
              <a:t> </a:t>
            </a:r>
            <a:r>
              <a:rPr lang="en-US" dirty="0">
                <a:solidFill>
                  <a:srgbClr val="FF0000"/>
                </a:solidFill>
              </a:rPr>
              <a:t>router-on-a-stick </a:t>
            </a:r>
            <a:r>
              <a:rPr lang="cs-CZ" dirty="0" smtClean="0"/>
              <a:t>protože pracuje s hardwarem</a:t>
            </a:r>
            <a:r>
              <a:rPr lang="pt-PT" dirty="0" smtClean="0"/>
              <a:t>.</a:t>
            </a:r>
            <a:endParaRPr lang="pt-PT" dirty="0"/>
          </a:p>
          <a:p>
            <a:r>
              <a:rPr lang="cs-CZ" dirty="0" smtClean="0"/>
              <a:t>Pro </a:t>
            </a:r>
            <a:r>
              <a:rPr lang="cs-CZ" dirty="0" err="1" smtClean="0"/>
              <a:t>routing</a:t>
            </a:r>
            <a:r>
              <a:rPr lang="cs-CZ" dirty="0" smtClean="0"/>
              <a:t> nepotřebuje externí linky</a:t>
            </a:r>
            <a:r>
              <a:rPr lang="en-US" dirty="0" smtClean="0"/>
              <a:t>.</a:t>
            </a:r>
            <a:endParaRPr lang="en-US" dirty="0"/>
          </a:p>
          <a:p>
            <a:r>
              <a:rPr lang="en-US" dirty="0" smtClean="0"/>
              <a:t>N</a:t>
            </a:r>
            <a:r>
              <a:rPr lang="cs-CZ" dirty="0" err="1" smtClean="0"/>
              <a:t>ení</a:t>
            </a:r>
            <a:r>
              <a:rPr lang="cs-CZ" dirty="0" smtClean="0"/>
              <a:t> omezen na jediný </a:t>
            </a:r>
            <a:r>
              <a:rPr lang="en-US" dirty="0" smtClean="0"/>
              <a:t>link</a:t>
            </a:r>
            <a:r>
              <a:rPr lang="en-US" dirty="0"/>
              <a:t>. </a:t>
            </a:r>
            <a:r>
              <a:rPr lang="cs-CZ" dirty="0" smtClean="0"/>
              <a:t>Mezi </a:t>
            </a:r>
            <a:r>
              <a:rPr lang="cs-CZ" dirty="0" err="1" smtClean="0"/>
              <a:t>switchi</a:t>
            </a:r>
            <a:r>
              <a:rPr lang="cs-CZ" dirty="0" smtClean="0"/>
              <a:t> mohou být pro navýšení pásma použit </a:t>
            </a:r>
            <a:r>
              <a:rPr lang="en-US" dirty="0" smtClean="0"/>
              <a:t>L2 </a:t>
            </a:r>
            <a:r>
              <a:rPr lang="en-US" dirty="0" err="1" smtClean="0"/>
              <a:t>EtherChannel</a:t>
            </a:r>
            <a:r>
              <a:rPr lang="pt-PT" dirty="0" smtClean="0"/>
              <a:t>.</a:t>
            </a:r>
            <a:endParaRPr lang="pt-PT" dirty="0"/>
          </a:p>
          <a:p>
            <a:r>
              <a:rPr lang="cs-CZ" dirty="0" smtClean="0"/>
              <a:t>Zpoždění je nižší, protože paket nemusí opustit </a:t>
            </a:r>
            <a:r>
              <a:rPr lang="en-US" dirty="0" smtClean="0"/>
              <a:t>switch</a:t>
            </a:r>
            <a:r>
              <a:rPr lang="en-US" dirty="0"/>
              <a:t>.</a:t>
            </a:r>
          </a:p>
          <a:p>
            <a:pPr marL="0" indent="0">
              <a:buNone/>
            </a:pPr>
            <a:endParaRPr lang="cs-CZ" dirty="0" smtClean="0"/>
          </a:p>
          <a:p>
            <a:pPr marL="0" indent="0">
              <a:buNone/>
            </a:pPr>
            <a:r>
              <a:rPr lang="cs-CZ" dirty="0" smtClean="0"/>
              <a:t>Nevýhody</a:t>
            </a:r>
            <a:r>
              <a:rPr lang="en-US" dirty="0" smtClean="0"/>
              <a:t>:</a:t>
            </a:r>
            <a:endParaRPr lang="en-US" dirty="0"/>
          </a:p>
          <a:p>
            <a:r>
              <a:rPr lang="cs-CZ" dirty="0" smtClean="0"/>
              <a:t>Pro</a:t>
            </a:r>
            <a:r>
              <a:rPr lang="en-US" dirty="0" smtClean="0"/>
              <a:t> inter-VLAN routing</a:t>
            </a:r>
            <a:r>
              <a:rPr lang="cs-CZ" dirty="0" smtClean="0"/>
              <a:t> potřebuje dražší L3 </a:t>
            </a:r>
            <a:r>
              <a:rPr lang="cs-CZ" dirty="0" err="1" smtClean="0"/>
              <a:t>switch</a:t>
            </a:r>
            <a:r>
              <a:rPr lang="cs-CZ" dirty="0" smtClean="0"/>
              <a:t>.</a:t>
            </a:r>
            <a:endParaRPr lang="pt-PT" dirty="0"/>
          </a:p>
        </p:txBody>
      </p:sp>
    </p:spTree>
    <p:extLst>
      <p:ext uri="{BB962C8B-B14F-4D97-AF65-F5344CB8AC3E}">
        <p14:creationId xmlns:p14="http://schemas.microsoft.com/office/powerpoint/2010/main" val="8796835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Routing </a:t>
            </a:r>
            <a:r>
              <a:rPr lang="cs-CZ" dirty="0"/>
              <a:t>s</a:t>
            </a:r>
            <a:r>
              <a:rPr lang="pt-PT" dirty="0" smtClean="0"/>
              <a:t> </a:t>
            </a:r>
            <a:r>
              <a:rPr lang="pt-PT" dirty="0"/>
              <a:t>Routed </a:t>
            </a:r>
            <a:r>
              <a:rPr lang="pt-PT" dirty="0" smtClean="0"/>
              <a:t>Port</a:t>
            </a:r>
            <a:r>
              <a:rPr lang="cs-CZ" dirty="0" smtClean="0"/>
              <a:t>y</a:t>
            </a:r>
            <a:endParaRPr lang="pt-PT" dirty="0"/>
          </a:p>
        </p:txBody>
      </p:sp>
      <p:sp>
        <p:nvSpPr>
          <p:cNvPr id="3" name="Content Placeholder 2"/>
          <p:cNvSpPr>
            <a:spLocks noGrp="1"/>
          </p:cNvSpPr>
          <p:nvPr>
            <p:ph idx="1"/>
          </p:nvPr>
        </p:nvSpPr>
        <p:spPr>
          <a:xfrm>
            <a:off x="3999036" y="1419494"/>
            <a:ext cx="5022134" cy="4895244"/>
          </a:xfrm>
        </p:spPr>
        <p:txBody>
          <a:bodyPr>
            <a:normAutofit fontScale="92500" lnSpcReduction="10000"/>
          </a:bodyPr>
          <a:lstStyle/>
          <a:p>
            <a:r>
              <a:rPr lang="en-US" dirty="0"/>
              <a:t>A routed port </a:t>
            </a:r>
            <a:r>
              <a:rPr lang="cs-CZ" dirty="0" smtClean="0"/>
              <a:t>je fyzický</a:t>
            </a:r>
            <a:r>
              <a:rPr lang="en-US" dirty="0" smtClean="0"/>
              <a:t> port</a:t>
            </a:r>
            <a:r>
              <a:rPr lang="cs-CZ" dirty="0" smtClean="0"/>
              <a:t>, který se chová jako L3 port</a:t>
            </a:r>
            <a:r>
              <a:rPr lang="en-US" dirty="0" smtClean="0"/>
              <a:t>. </a:t>
            </a:r>
          </a:p>
          <a:p>
            <a:pPr>
              <a:spcBef>
                <a:spcPts val="1200"/>
              </a:spcBef>
            </a:pPr>
            <a:r>
              <a:rPr lang="cs-CZ" dirty="0" smtClean="0"/>
              <a:t>Není asociován s konkrétní </a:t>
            </a:r>
            <a:r>
              <a:rPr lang="en-US" dirty="0" smtClean="0"/>
              <a:t>VLAN. </a:t>
            </a:r>
          </a:p>
          <a:p>
            <a:pPr>
              <a:spcBef>
                <a:spcPts val="1200"/>
              </a:spcBef>
            </a:pPr>
            <a:r>
              <a:rPr lang="cs-CZ" dirty="0" smtClean="0"/>
              <a:t>Je odstraněna L2 funkčnost.</a:t>
            </a:r>
            <a:endParaRPr lang="en-US" dirty="0" smtClean="0"/>
          </a:p>
          <a:p>
            <a:pPr>
              <a:spcBef>
                <a:spcPts val="1200"/>
              </a:spcBef>
            </a:pPr>
            <a:r>
              <a:rPr lang="en-US" dirty="0" smtClean="0"/>
              <a:t>Link </a:t>
            </a:r>
            <a:r>
              <a:rPr lang="en-US" dirty="0"/>
              <a:t>Aggregation Control Protocol (</a:t>
            </a:r>
            <a:r>
              <a:rPr lang="en-US" dirty="0" smtClean="0"/>
              <a:t>LACP)</a:t>
            </a:r>
            <a:r>
              <a:rPr lang="cs-CZ" dirty="0" smtClean="0"/>
              <a:t> ale lze použít.</a:t>
            </a:r>
          </a:p>
          <a:p>
            <a:pPr>
              <a:spcBef>
                <a:spcPts val="1200"/>
              </a:spcBef>
            </a:pPr>
            <a:r>
              <a:rPr lang="cs-CZ" dirty="0" smtClean="0"/>
              <a:t>Slouží pro</a:t>
            </a:r>
            <a:r>
              <a:rPr lang="en-US" dirty="0" smtClean="0"/>
              <a:t> </a:t>
            </a:r>
            <a:r>
              <a:rPr lang="cs-CZ" dirty="0" smtClean="0"/>
              <a:t>linky </a:t>
            </a:r>
            <a:r>
              <a:rPr lang="en-US" dirty="0" smtClean="0"/>
              <a:t>point-to-point</a:t>
            </a:r>
            <a:r>
              <a:rPr lang="cs-CZ" dirty="0" smtClean="0"/>
              <a:t>.</a:t>
            </a:r>
            <a:endParaRPr lang="en-US" dirty="0" smtClean="0"/>
          </a:p>
          <a:p>
            <a:pPr>
              <a:spcBef>
                <a:spcPts val="1200"/>
              </a:spcBef>
            </a:pPr>
            <a:r>
              <a:rPr lang="en-US" dirty="0" smtClean="0"/>
              <a:t>Routed </a:t>
            </a:r>
            <a:r>
              <a:rPr lang="cs-CZ" dirty="0" smtClean="0"/>
              <a:t>rozhraní na rozdíl od </a:t>
            </a:r>
            <a:r>
              <a:rPr lang="cs-CZ" dirty="0" err="1" smtClean="0"/>
              <a:t>routerů</a:t>
            </a:r>
            <a:r>
              <a:rPr lang="cs-CZ" dirty="0" smtClean="0"/>
              <a:t> nepodporují </a:t>
            </a:r>
            <a:r>
              <a:rPr lang="en-US" dirty="0" err="1" smtClean="0"/>
              <a:t>subinterfaces</a:t>
            </a:r>
            <a:r>
              <a:rPr lang="en-US" dirty="0" smtClean="0"/>
              <a:t>.</a:t>
            </a:r>
          </a:p>
          <a:p>
            <a:pPr>
              <a:spcBef>
                <a:spcPts val="1200"/>
              </a:spcBef>
            </a:pPr>
            <a:r>
              <a:rPr lang="cs-CZ" dirty="0" smtClean="0"/>
              <a:t>Je třeba na rozhraní dát příkaz</a:t>
            </a:r>
            <a:r>
              <a:rPr lang="en-US" dirty="0" smtClean="0"/>
              <a:t> </a:t>
            </a:r>
            <a:endParaRPr lang="cs-CZ" dirty="0" smtClean="0"/>
          </a:p>
          <a:p>
            <a:pPr marL="0" indent="0">
              <a:spcAft>
                <a:spcPts val="0"/>
              </a:spcAft>
              <a:buNone/>
            </a:pPr>
            <a:r>
              <a:rPr lang="cs-CZ" b="1" dirty="0"/>
              <a:t> </a:t>
            </a:r>
            <a:r>
              <a:rPr lang="cs-CZ" b="1" dirty="0" smtClean="0"/>
              <a:t>  </a:t>
            </a:r>
            <a:r>
              <a:rPr lang="en-US" b="1" dirty="0" smtClean="0"/>
              <a:t>no </a:t>
            </a:r>
            <a:r>
              <a:rPr lang="en-US" b="1" dirty="0" err="1" smtClean="0"/>
              <a:t>switchport</a:t>
            </a:r>
            <a:endParaRPr lang="pt-PT" dirty="0"/>
          </a:p>
        </p:txBody>
      </p:sp>
      <p:pic>
        <p:nvPicPr>
          <p:cNvPr id="4" name="Picture 3"/>
          <p:cNvPicPr>
            <a:picLocks noChangeAspect="1"/>
          </p:cNvPicPr>
          <p:nvPr/>
        </p:nvPicPr>
        <p:blipFill>
          <a:blip r:embed="rId2"/>
          <a:stretch>
            <a:fillRect/>
          </a:stretch>
        </p:blipFill>
        <p:spPr>
          <a:xfrm>
            <a:off x="279399" y="1183339"/>
            <a:ext cx="3719637" cy="5131399"/>
          </a:xfrm>
          <a:prstGeom prst="rect">
            <a:avLst/>
          </a:prstGeom>
        </p:spPr>
      </p:pic>
    </p:spTree>
    <p:extLst>
      <p:ext uri="{BB962C8B-B14F-4D97-AF65-F5344CB8AC3E}">
        <p14:creationId xmlns:p14="http://schemas.microsoft.com/office/powerpoint/2010/main" val="14869834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Routed Ports: </a:t>
            </a:r>
            <a:r>
              <a:rPr lang="cs-CZ" dirty="0" smtClean="0"/>
              <a:t>Výhody</a:t>
            </a:r>
            <a:endParaRPr lang="pt-PT" dirty="0"/>
          </a:p>
        </p:txBody>
      </p:sp>
      <p:sp>
        <p:nvSpPr>
          <p:cNvPr id="3" name="Content Placeholder 2"/>
          <p:cNvSpPr>
            <a:spLocks noGrp="1"/>
          </p:cNvSpPr>
          <p:nvPr>
            <p:ph idx="1"/>
          </p:nvPr>
        </p:nvSpPr>
        <p:spPr>
          <a:xfrm>
            <a:off x="0" y="1253009"/>
            <a:ext cx="9144000" cy="5131399"/>
          </a:xfrm>
        </p:spPr>
        <p:txBody>
          <a:bodyPr/>
          <a:lstStyle/>
          <a:p>
            <a:pPr marL="0" indent="0">
              <a:buNone/>
            </a:pPr>
            <a:endParaRPr lang="en-US" dirty="0"/>
          </a:p>
          <a:p>
            <a:r>
              <a:rPr lang="cs-CZ" dirty="0" smtClean="0"/>
              <a:t>Jedno </a:t>
            </a:r>
            <a:r>
              <a:rPr lang="cs-CZ" dirty="0" err="1" smtClean="0"/>
              <a:t>multilayer</a:t>
            </a:r>
            <a:r>
              <a:rPr lang="cs-CZ" dirty="0" smtClean="0"/>
              <a:t> zařízení může mít </a:t>
            </a:r>
            <a:r>
              <a:rPr lang="en-US" dirty="0" smtClean="0"/>
              <a:t>SVI </a:t>
            </a:r>
            <a:r>
              <a:rPr lang="en-US" dirty="0"/>
              <a:t>and routed </a:t>
            </a:r>
            <a:r>
              <a:rPr lang="en-US" dirty="0" err="1" smtClean="0"/>
              <a:t>po</a:t>
            </a:r>
            <a:r>
              <a:rPr lang="cs-CZ" dirty="0" smtClean="0"/>
              <a:t>rty:</a:t>
            </a:r>
            <a:endParaRPr lang="en-US" dirty="0"/>
          </a:p>
          <a:p>
            <a:pPr marL="0" indent="0">
              <a:buNone/>
            </a:pPr>
            <a:r>
              <a:rPr lang="cs-CZ" dirty="0" smtClean="0"/>
              <a:t>   Je to rychlé, protože provoz běží na hardwaru na L2 i L3 úrovni</a:t>
            </a:r>
            <a:r>
              <a:rPr lang="pt-PT" dirty="0" smtClean="0"/>
              <a:t>.</a:t>
            </a:r>
            <a:endParaRPr lang="pt-PT" dirty="0"/>
          </a:p>
        </p:txBody>
      </p:sp>
    </p:spTree>
    <p:extLst>
      <p:ext uri="{BB962C8B-B14F-4D97-AF65-F5344CB8AC3E}">
        <p14:creationId xmlns:p14="http://schemas.microsoft.com/office/powerpoint/2010/main" val="961432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cs-CZ" dirty="0" smtClean="0"/>
              <a:t>Cíle kapitoly</a:t>
            </a:r>
            <a:r>
              <a:rPr lang="en-US" dirty="0" smtClean="0"/>
              <a:t> 5</a:t>
            </a:r>
          </a:p>
        </p:txBody>
      </p:sp>
      <p:sp>
        <p:nvSpPr>
          <p:cNvPr id="7" name="Content Placeholder 6"/>
          <p:cNvSpPr>
            <a:spLocks noGrp="1"/>
          </p:cNvSpPr>
          <p:nvPr>
            <p:ph idx="1"/>
          </p:nvPr>
        </p:nvSpPr>
        <p:spPr/>
        <p:txBody>
          <a:bodyPr>
            <a:normAutofit/>
          </a:bodyPr>
          <a:lstStyle/>
          <a:p>
            <a:pPr>
              <a:spcBef>
                <a:spcPts val="1800"/>
              </a:spcBef>
            </a:pPr>
            <a:r>
              <a:rPr lang="af-ZA" dirty="0" smtClean="0"/>
              <a:t>Návrh podnikové sítě, a jeho implementace a ověření inter-VLAN směrování pomocí externího směrovače nebo vícevrstvého přepínače pomocí přepínače virtuálních rozhraní nebo směrovaných rozhraní</a:t>
            </a:r>
          </a:p>
          <a:p>
            <a:pPr>
              <a:spcBef>
                <a:spcPts val="1800"/>
              </a:spcBef>
            </a:pPr>
            <a:r>
              <a:rPr lang="af-ZA" dirty="0" smtClean="0"/>
              <a:t>Pochopení vrstvy 3 EtherChannelu a jeho konfigurace</a:t>
            </a:r>
          </a:p>
          <a:p>
            <a:pPr>
              <a:spcBef>
                <a:spcPts val="1800"/>
              </a:spcBef>
            </a:pPr>
            <a:r>
              <a:rPr lang="af-ZA" dirty="0" smtClean="0"/>
              <a:t>Porozumění provozu DHCP a jeho implementaci,  ověřování v dané podnikové síti</a:t>
            </a:r>
          </a:p>
          <a:p>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f-ZA" dirty="0" smtClean="0"/>
              <a:t>Konfigurace Inter-VLAN routingu za použití SVI i Routed Portů</a:t>
            </a:r>
            <a:endParaRPr lang="af-ZA" dirty="0"/>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2"/>
          <a:stretch>
            <a:fillRect/>
          </a:stretch>
        </p:blipFill>
        <p:spPr>
          <a:xfrm>
            <a:off x="962548" y="1248232"/>
            <a:ext cx="7154059" cy="5141810"/>
          </a:xfrm>
          <a:prstGeom prst="rect">
            <a:avLst/>
          </a:prstGeom>
        </p:spPr>
      </p:pic>
    </p:spTree>
    <p:extLst>
      <p:ext uri="{BB962C8B-B14F-4D97-AF65-F5344CB8AC3E}">
        <p14:creationId xmlns:p14="http://schemas.microsoft.com/office/powerpoint/2010/main" val="22025064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smtClean="0"/>
              <a:t>Konfigurace</a:t>
            </a:r>
            <a:r>
              <a:rPr lang="pt-PT" dirty="0" smtClean="0"/>
              <a:t> </a:t>
            </a:r>
            <a:r>
              <a:rPr lang="cs-CZ" dirty="0"/>
              <a:t>r</a:t>
            </a:r>
            <a:r>
              <a:rPr lang="en-US" dirty="0" smtClean="0"/>
              <a:t>outing</a:t>
            </a:r>
            <a:r>
              <a:rPr lang="cs-CZ" dirty="0" smtClean="0"/>
              <a:t>u na</a:t>
            </a:r>
            <a:r>
              <a:rPr lang="en-US" dirty="0" smtClean="0"/>
              <a:t> </a:t>
            </a:r>
            <a:r>
              <a:rPr lang="en-US" dirty="0"/>
              <a:t>Multilayer </a:t>
            </a:r>
            <a:r>
              <a:rPr lang="en-US" dirty="0" smtClean="0"/>
              <a:t>Switch</a:t>
            </a:r>
            <a:r>
              <a:rPr lang="cs-CZ" dirty="0" smtClean="0"/>
              <a:t>i 1/1</a:t>
            </a:r>
            <a:endParaRPr lang="pt-PT" dirty="0"/>
          </a:p>
        </p:txBody>
      </p:sp>
      <p:sp>
        <p:nvSpPr>
          <p:cNvPr id="3" name="Content Placeholder 2"/>
          <p:cNvSpPr>
            <a:spLocks noGrp="1"/>
          </p:cNvSpPr>
          <p:nvPr>
            <p:ph idx="1"/>
          </p:nvPr>
        </p:nvSpPr>
        <p:spPr/>
        <p:txBody>
          <a:bodyPr>
            <a:normAutofit lnSpcReduction="10000"/>
          </a:bodyPr>
          <a:lstStyle/>
          <a:p>
            <a:pPr marL="0" indent="0">
              <a:buNone/>
            </a:pPr>
            <a:r>
              <a:rPr lang="af-ZA" b="1" dirty="0" smtClean="0"/>
              <a:t>Step 1. </a:t>
            </a:r>
            <a:r>
              <a:rPr lang="af-ZA" dirty="0" smtClean="0"/>
              <a:t>Vytvořte VLANs 10 a 20:</a:t>
            </a:r>
          </a:p>
          <a:p>
            <a:r>
              <a:rPr lang="af-ZA" sz="2000" dirty="0" smtClean="0">
                <a:latin typeface="Consolas" panose="020B0609020204030204" pitchFamily="49" charset="0"/>
              </a:rPr>
              <a:t>DSW1(config)# </a:t>
            </a:r>
            <a:r>
              <a:rPr lang="af-ZA" sz="2000" b="1" dirty="0" smtClean="0">
                <a:latin typeface="Consolas" panose="020B0609020204030204" pitchFamily="49" charset="0"/>
              </a:rPr>
              <a:t>vlan 10</a:t>
            </a:r>
          </a:p>
          <a:p>
            <a:r>
              <a:rPr lang="af-ZA" sz="2000" dirty="0" smtClean="0">
                <a:latin typeface="Consolas" panose="020B0609020204030204" pitchFamily="49" charset="0"/>
              </a:rPr>
              <a:t>DSW1(config-vlan)# </a:t>
            </a:r>
            <a:r>
              <a:rPr lang="af-ZA" sz="2000" b="1" dirty="0" smtClean="0">
                <a:latin typeface="Consolas" panose="020B0609020204030204" pitchFamily="49" charset="0"/>
              </a:rPr>
              <a:t>vlan 20</a:t>
            </a:r>
          </a:p>
          <a:p>
            <a:pPr marL="0" indent="0">
              <a:spcBef>
                <a:spcPts val="1200"/>
              </a:spcBef>
              <a:buNone/>
            </a:pPr>
            <a:r>
              <a:rPr lang="af-ZA" b="1" dirty="0" smtClean="0"/>
              <a:t>Step 2. </a:t>
            </a:r>
            <a:r>
              <a:rPr lang="af-ZA" dirty="0" smtClean="0"/>
              <a:t>NA DSW1, nastavte IPv4 routing:</a:t>
            </a:r>
          </a:p>
          <a:p>
            <a:r>
              <a:rPr lang="af-ZA" sz="2000" dirty="0" smtClean="0">
                <a:latin typeface="Consolas" panose="020B0609020204030204" pitchFamily="49" charset="0"/>
              </a:rPr>
              <a:t>DSW1(config)# </a:t>
            </a:r>
            <a:r>
              <a:rPr lang="af-ZA" sz="2000" b="1" dirty="0" smtClean="0">
                <a:latin typeface="Consolas" panose="020B0609020204030204" pitchFamily="49" charset="0"/>
              </a:rPr>
              <a:t>ip routing</a:t>
            </a:r>
          </a:p>
          <a:p>
            <a:pPr marL="0" indent="0">
              <a:spcBef>
                <a:spcPts val="1200"/>
              </a:spcBef>
              <a:buNone/>
            </a:pPr>
            <a:r>
              <a:rPr lang="af-ZA" b="1" dirty="0" smtClean="0"/>
              <a:t>Step 3. </a:t>
            </a:r>
            <a:r>
              <a:rPr lang="af-ZA" dirty="0" smtClean="0"/>
              <a:t>Konfigurujte SVI pro VLANy s IP adresami</a:t>
            </a:r>
          </a:p>
          <a:p>
            <a:r>
              <a:rPr lang="af-ZA" sz="2200" dirty="0" smtClean="0">
                <a:latin typeface="Consolas" panose="020B0609020204030204" pitchFamily="49" charset="0"/>
              </a:rPr>
              <a:t>DSW1(config)# </a:t>
            </a:r>
            <a:r>
              <a:rPr lang="af-ZA" sz="2200" b="1" dirty="0" smtClean="0">
                <a:latin typeface="Consolas" panose="020B0609020204030204" pitchFamily="49" charset="0"/>
              </a:rPr>
              <a:t>interface vlan 10</a:t>
            </a:r>
          </a:p>
          <a:p>
            <a:r>
              <a:rPr lang="af-ZA" sz="2200" dirty="0" smtClean="0">
                <a:latin typeface="Consolas" panose="020B0609020204030204" pitchFamily="49" charset="0"/>
              </a:rPr>
              <a:t>DSW1(config-if)# </a:t>
            </a:r>
            <a:r>
              <a:rPr lang="af-ZA" sz="2200" b="1" dirty="0" smtClean="0">
                <a:latin typeface="Consolas" panose="020B0609020204030204" pitchFamily="49" charset="0"/>
              </a:rPr>
              <a:t>ip address 10.0.10.1 255.255.255.0</a:t>
            </a:r>
          </a:p>
          <a:p>
            <a:r>
              <a:rPr lang="af-ZA" sz="2200" dirty="0" smtClean="0">
                <a:latin typeface="Consolas" panose="020B0609020204030204" pitchFamily="49" charset="0"/>
              </a:rPr>
              <a:t>DSW1(config-if)# </a:t>
            </a:r>
            <a:r>
              <a:rPr lang="af-ZA" sz="2200" b="1" dirty="0" smtClean="0">
                <a:latin typeface="Consolas" panose="020B0609020204030204" pitchFamily="49" charset="0"/>
              </a:rPr>
              <a:t>no shutdown</a:t>
            </a:r>
          </a:p>
          <a:p>
            <a:r>
              <a:rPr lang="af-ZA" sz="2200" dirty="0" smtClean="0">
                <a:latin typeface="Consolas" panose="020B0609020204030204" pitchFamily="49" charset="0"/>
              </a:rPr>
              <a:t>DSW1(config)# </a:t>
            </a:r>
            <a:r>
              <a:rPr lang="af-ZA" sz="2200" b="1" dirty="0" smtClean="0">
                <a:latin typeface="Consolas" panose="020B0609020204030204" pitchFamily="49" charset="0"/>
              </a:rPr>
              <a:t>interface vlan 20</a:t>
            </a:r>
          </a:p>
          <a:p>
            <a:r>
              <a:rPr lang="af-ZA" sz="2200" dirty="0" smtClean="0">
                <a:latin typeface="Consolas" panose="020B0609020204030204" pitchFamily="49" charset="0"/>
              </a:rPr>
              <a:t>DSW1(config-if)# </a:t>
            </a:r>
            <a:r>
              <a:rPr lang="af-ZA" sz="2200" b="1" dirty="0" smtClean="0">
                <a:latin typeface="Consolas" panose="020B0609020204030204" pitchFamily="49" charset="0"/>
              </a:rPr>
              <a:t>ip address 10.0.20.1 255.255.255.0</a:t>
            </a:r>
          </a:p>
          <a:p>
            <a:r>
              <a:rPr lang="af-ZA" sz="2200" dirty="0" smtClean="0">
                <a:latin typeface="Consolas" panose="020B0609020204030204" pitchFamily="49" charset="0"/>
              </a:rPr>
              <a:t>DSW1(config-if)# </a:t>
            </a:r>
            <a:r>
              <a:rPr lang="af-ZA" sz="2200" b="1" dirty="0" smtClean="0">
                <a:latin typeface="Consolas" panose="020B0609020204030204" pitchFamily="49" charset="0"/>
              </a:rPr>
              <a:t>no shutdown</a:t>
            </a:r>
            <a:endParaRPr lang="af-ZA" sz="1900" dirty="0">
              <a:latin typeface="Consolas" panose="020B0609020204030204" pitchFamily="49" charset="0"/>
            </a:endParaRPr>
          </a:p>
        </p:txBody>
      </p:sp>
    </p:spTree>
    <p:extLst>
      <p:ext uri="{BB962C8B-B14F-4D97-AF65-F5344CB8AC3E}">
        <p14:creationId xmlns:p14="http://schemas.microsoft.com/office/powerpoint/2010/main" val="10868551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a:t>Konfigurace</a:t>
            </a:r>
            <a:r>
              <a:rPr lang="pt-PT" dirty="0"/>
              <a:t> </a:t>
            </a:r>
            <a:r>
              <a:rPr lang="cs-CZ" dirty="0"/>
              <a:t>r</a:t>
            </a:r>
            <a:r>
              <a:rPr lang="en-US" dirty="0"/>
              <a:t>outing</a:t>
            </a:r>
            <a:r>
              <a:rPr lang="cs-CZ" dirty="0"/>
              <a:t>u na</a:t>
            </a:r>
            <a:r>
              <a:rPr lang="en-US" dirty="0"/>
              <a:t> Multilayer Switch</a:t>
            </a:r>
            <a:r>
              <a:rPr lang="cs-CZ" dirty="0" smtClean="0"/>
              <a:t>i 2/2</a:t>
            </a:r>
            <a:endParaRPr lang="pt-PT" dirty="0"/>
          </a:p>
        </p:txBody>
      </p:sp>
      <p:sp>
        <p:nvSpPr>
          <p:cNvPr id="3" name="Content Placeholder 2"/>
          <p:cNvSpPr>
            <a:spLocks noGrp="1"/>
          </p:cNvSpPr>
          <p:nvPr>
            <p:ph idx="1"/>
          </p:nvPr>
        </p:nvSpPr>
        <p:spPr/>
        <p:txBody>
          <a:bodyPr>
            <a:normAutofit fontScale="92500"/>
          </a:bodyPr>
          <a:lstStyle/>
          <a:p>
            <a:pPr marL="0" indent="0">
              <a:buNone/>
            </a:pPr>
            <a:r>
              <a:rPr lang="af-ZA" b="1" dirty="0" smtClean="0"/>
              <a:t>Step 4. </a:t>
            </a:r>
            <a:r>
              <a:rPr lang="af-ZA" dirty="0" smtClean="0"/>
              <a:t>Zapněte rozhrani k R1 (Ethernet 0/0):</a:t>
            </a:r>
          </a:p>
          <a:p>
            <a:r>
              <a:rPr lang="af-ZA" sz="2000" dirty="0" smtClean="0">
                <a:latin typeface="Consolas" panose="020B0609020204030204" pitchFamily="49" charset="0"/>
              </a:rPr>
              <a:t>DSW1(config)# </a:t>
            </a:r>
            <a:r>
              <a:rPr lang="af-ZA" sz="2000" b="1" dirty="0" smtClean="0">
                <a:latin typeface="Consolas" panose="020B0609020204030204" pitchFamily="49" charset="0"/>
              </a:rPr>
              <a:t>interface ethernet 0/2</a:t>
            </a:r>
          </a:p>
          <a:p>
            <a:r>
              <a:rPr lang="af-ZA" sz="2000" dirty="0" smtClean="0">
                <a:latin typeface="Consolas" panose="020B0609020204030204" pitchFamily="49" charset="0"/>
              </a:rPr>
              <a:t>DSW1(config-if)# </a:t>
            </a:r>
            <a:r>
              <a:rPr lang="af-ZA" sz="2000" b="1" dirty="0" smtClean="0">
                <a:latin typeface="Consolas" panose="020B0609020204030204" pitchFamily="49" charset="0"/>
              </a:rPr>
              <a:t>no switchport</a:t>
            </a:r>
          </a:p>
          <a:p>
            <a:r>
              <a:rPr lang="af-ZA" sz="2000" dirty="0" smtClean="0">
                <a:latin typeface="Consolas" panose="020B0609020204030204" pitchFamily="49" charset="0"/>
              </a:rPr>
              <a:t>*Nov 28 15:03:55.138: %LINK-3-UPDOWN: Interface Ethernet0/2, changed state to up</a:t>
            </a:r>
          </a:p>
          <a:p>
            <a:r>
              <a:rPr lang="af-ZA" sz="2000" dirty="0" smtClean="0">
                <a:latin typeface="Consolas" panose="020B0609020204030204" pitchFamily="49" charset="0"/>
              </a:rPr>
              <a:t>*Nov 28 15:03:56.142: %LINEPROTO-5-UPDOWN: Line protocol on Interface Ethernet0/2, changed state to up</a:t>
            </a:r>
          </a:p>
          <a:p>
            <a:r>
              <a:rPr lang="af-ZA" sz="2000" dirty="0" smtClean="0">
                <a:latin typeface="Consolas" panose="020B0609020204030204" pitchFamily="49" charset="0"/>
              </a:rPr>
              <a:t>DSW1(config-if)# </a:t>
            </a:r>
            <a:r>
              <a:rPr lang="af-ZA" sz="2000" b="1" dirty="0" smtClean="0">
                <a:latin typeface="Consolas" panose="020B0609020204030204" pitchFamily="49" charset="0"/>
              </a:rPr>
              <a:t>ip address 10.0.99.1 255.255.255.0</a:t>
            </a:r>
          </a:p>
          <a:p>
            <a:pPr marL="0" indent="0">
              <a:buNone/>
            </a:pPr>
            <a:endParaRPr lang="af-ZA" b="1" dirty="0" smtClean="0"/>
          </a:p>
          <a:p>
            <a:pPr marL="0" indent="0">
              <a:buNone/>
            </a:pPr>
            <a:r>
              <a:rPr lang="af-ZA" b="1" dirty="0" smtClean="0"/>
              <a:t>Step 5. </a:t>
            </a:r>
            <a:r>
              <a:rPr lang="af-ZA" dirty="0" smtClean="0"/>
              <a:t>Konfigurujte Routing Protocol</a:t>
            </a:r>
          </a:p>
          <a:p>
            <a:r>
              <a:rPr lang="af-ZA" sz="2200" dirty="0" smtClean="0">
                <a:latin typeface="Consolas" panose="020B0609020204030204" pitchFamily="49" charset="0"/>
              </a:rPr>
              <a:t>DSW1(config)# </a:t>
            </a:r>
            <a:r>
              <a:rPr lang="af-ZA" sz="2200" b="1" dirty="0" smtClean="0">
                <a:latin typeface="Consolas" panose="020B0609020204030204" pitchFamily="49" charset="0"/>
              </a:rPr>
              <a:t>router eigrp 1</a:t>
            </a:r>
          </a:p>
          <a:p>
            <a:r>
              <a:rPr lang="af-ZA" sz="2200" dirty="0" smtClean="0">
                <a:latin typeface="Consolas" panose="020B0609020204030204" pitchFamily="49" charset="0"/>
              </a:rPr>
              <a:t>DSW1(config-router)# </a:t>
            </a:r>
            <a:r>
              <a:rPr lang="af-ZA" sz="2200" b="1" dirty="0" smtClean="0">
                <a:latin typeface="Consolas" panose="020B0609020204030204" pitchFamily="49" charset="0"/>
              </a:rPr>
              <a:t>network 10.0.0.0</a:t>
            </a:r>
          </a:p>
          <a:p>
            <a:r>
              <a:rPr lang="af-ZA" sz="2200" dirty="0" smtClean="0">
                <a:latin typeface="Consolas" panose="020B0609020204030204" pitchFamily="49" charset="0"/>
              </a:rPr>
              <a:t>*Nov 28 15:12:22.448: %DUAL-5-NBRCHANGE: EIGRP-IPv4 1: Neighbor 10.0.99.2 (Ethernet0/2) is up: new adjacency</a:t>
            </a:r>
            <a:endParaRPr lang="af-ZA" sz="1900" dirty="0">
              <a:latin typeface="Consolas" panose="020B0609020204030204" pitchFamily="49" charset="0"/>
            </a:endParaRPr>
          </a:p>
        </p:txBody>
      </p:sp>
    </p:spTree>
    <p:extLst>
      <p:ext uri="{BB962C8B-B14F-4D97-AF65-F5344CB8AC3E}">
        <p14:creationId xmlns:p14="http://schemas.microsoft.com/office/powerpoint/2010/main" val="26491879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smtClean="0"/>
              <a:t>Použití příkazu </a:t>
            </a:r>
            <a:r>
              <a:rPr lang="en-US" dirty="0" smtClean="0"/>
              <a:t> </a:t>
            </a:r>
            <a:r>
              <a:rPr lang="en-US" dirty="0"/>
              <a:t>SVI </a:t>
            </a:r>
            <a:r>
              <a:rPr lang="en-US" dirty="0" err="1"/>
              <a:t>autostate</a:t>
            </a:r>
            <a:r>
              <a:rPr lang="en-US" dirty="0"/>
              <a:t> </a:t>
            </a:r>
            <a:r>
              <a:rPr lang="en-US" dirty="0" smtClean="0"/>
              <a:t>exclude</a:t>
            </a:r>
            <a:endParaRPr lang="pt-PT" dirty="0"/>
          </a:p>
        </p:txBody>
      </p:sp>
      <p:sp>
        <p:nvSpPr>
          <p:cNvPr id="3" name="Content Placeholder 2"/>
          <p:cNvSpPr>
            <a:spLocks noGrp="1"/>
          </p:cNvSpPr>
          <p:nvPr>
            <p:ph idx="1"/>
          </p:nvPr>
        </p:nvSpPr>
        <p:spPr/>
        <p:txBody>
          <a:bodyPr>
            <a:normAutofit lnSpcReduction="10000"/>
          </a:bodyPr>
          <a:lstStyle/>
          <a:p>
            <a:r>
              <a:rPr lang="af-ZA" dirty="0" smtClean="0"/>
              <a:t>SVI je výhodné, pokud má L2 port ve VLAN čas na konvergenci (změna ze stavu STP listening-learning na stav forwarding). </a:t>
            </a:r>
          </a:p>
          <a:p>
            <a:pPr>
              <a:spcBef>
                <a:spcPts val="1200"/>
              </a:spcBef>
            </a:pPr>
            <a:r>
              <a:rPr lang="af-ZA" dirty="0" smtClean="0"/>
              <a:t>Defaultní akce v případě vícenásobných portů je, že SVI spadne, pokud spadnou všechny porty ve VLAN.</a:t>
            </a:r>
          </a:p>
          <a:p>
            <a:pPr>
              <a:spcBef>
                <a:spcPts val="1200"/>
              </a:spcBef>
            </a:pPr>
            <a:r>
              <a:rPr lang="af-ZA" dirty="0" smtClean="0"/>
              <a:t>Lze řešit problémy typu „černá díra směrování</a:t>
            </a:r>
            <a:r>
              <a:rPr lang="cs-CZ" dirty="0" smtClean="0"/>
              <a:t>“</a:t>
            </a:r>
            <a:r>
              <a:rPr lang="af-ZA" dirty="0" smtClean="0"/>
              <a:t>:</a:t>
            </a:r>
          </a:p>
          <a:p>
            <a:pPr marL="0" indent="0">
              <a:buNone/>
            </a:pPr>
            <a:r>
              <a:rPr lang="af-ZA" dirty="0" smtClean="0"/>
              <a:t>        R1(config)# </a:t>
            </a:r>
            <a:r>
              <a:rPr lang="af-ZA" b="1" dirty="0" smtClean="0"/>
              <a:t>ip route 1.1.1.1 255.255.255.0 null0</a:t>
            </a:r>
          </a:p>
          <a:p>
            <a:pPr marL="0" indent="0">
              <a:spcAft>
                <a:spcPts val="0"/>
              </a:spcAft>
              <a:buNone/>
            </a:pPr>
            <a:r>
              <a:rPr lang="af-ZA" dirty="0" smtClean="0"/>
              <a:t>        R2(config)#</a:t>
            </a:r>
            <a:r>
              <a:rPr lang="af-ZA" b="1" dirty="0" smtClean="0"/>
              <a:t> int null0</a:t>
            </a:r>
          </a:p>
          <a:p>
            <a:pPr marL="0" indent="0">
              <a:spcAft>
                <a:spcPts val="0"/>
              </a:spcAft>
              <a:buNone/>
            </a:pPr>
            <a:r>
              <a:rPr lang="af-ZA" dirty="0" smtClean="0"/>
              <a:t>        R2(config-if)# </a:t>
            </a:r>
            <a:r>
              <a:rPr lang="af-ZA" b="1" dirty="0" smtClean="0"/>
              <a:t>no ip unreachables</a:t>
            </a:r>
            <a:endParaRPr lang="af-ZA" dirty="0" smtClean="0"/>
          </a:p>
          <a:p>
            <a:endParaRPr lang="cs-CZ" dirty="0" smtClean="0"/>
          </a:p>
          <a:p>
            <a:r>
              <a:rPr lang="cs-CZ" dirty="0" smtClean="0"/>
              <a:t>Můžete použít příkaz</a:t>
            </a:r>
            <a:r>
              <a:rPr lang="en-US" dirty="0" smtClean="0"/>
              <a:t> </a:t>
            </a:r>
            <a:r>
              <a:rPr lang="en-US" dirty="0"/>
              <a:t>SVI </a:t>
            </a:r>
            <a:r>
              <a:rPr lang="en-US" b="1" dirty="0" err="1">
                <a:solidFill>
                  <a:srgbClr val="FF0000"/>
                </a:solidFill>
              </a:rPr>
              <a:t>autostate</a:t>
            </a:r>
            <a:r>
              <a:rPr lang="en-US" b="1" dirty="0">
                <a:solidFill>
                  <a:srgbClr val="FF0000"/>
                </a:solidFill>
              </a:rPr>
              <a:t> </a:t>
            </a:r>
            <a:r>
              <a:rPr lang="en-US" b="1" dirty="0" smtClean="0">
                <a:solidFill>
                  <a:srgbClr val="FF0000"/>
                </a:solidFill>
              </a:rPr>
              <a:t>exclude</a:t>
            </a:r>
            <a:r>
              <a:rPr lang="cs-CZ" b="1" dirty="0" smtClean="0">
                <a:solidFill>
                  <a:srgbClr val="FF0000"/>
                </a:solidFill>
              </a:rPr>
              <a:t>, kdy nakonfigurujete port tak, aby nebyl zahrnut do </a:t>
            </a:r>
            <a:r>
              <a:rPr lang="en-US" dirty="0" smtClean="0"/>
              <a:t>SVI </a:t>
            </a:r>
            <a:r>
              <a:rPr lang="en-US" dirty="0"/>
              <a:t>line-state up-and-down </a:t>
            </a:r>
            <a:r>
              <a:rPr lang="cs-CZ" dirty="0" smtClean="0"/>
              <a:t>kalkulace</a:t>
            </a:r>
            <a:r>
              <a:rPr lang="en-US" dirty="0" smtClean="0"/>
              <a:t>.</a:t>
            </a:r>
            <a:endParaRPr lang="pt-PT" dirty="0"/>
          </a:p>
        </p:txBody>
      </p:sp>
    </p:spTree>
    <p:extLst>
      <p:ext uri="{BB962C8B-B14F-4D97-AF65-F5344CB8AC3E}">
        <p14:creationId xmlns:p14="http://schemas.microsoft.com/office/powerpoint/2010/main" val="36512013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vlan</a:t>
            </a:r>
            <a:r>
              <a:rPr lang="cs-CZ" dirty="0" smtClean="0"/>
              <a:t> (UP, </a:t>
            </a:r>
            <a:r>
              <a:rPr lang="cs-CZ" dirty="0" err="1" smtClean="0"/>
              <a:t>forwarding</a:t>
            </a:r>
            <a:r>
              <a:rPr lang="cs-CZ" dirty="0" smtClean="0"/>
              <a:t> a neblokovaná)</a:t>
            </a:r>
            <a:r>
              <a:rPr lang="cs-CZ" dirty="0"/>
              <a:t> </a:t>
            </a:r>
            <a:r>
              <a:rPr lang="cs-CZ" dirty="0" smtClean="0"/>
              <a:t>+ </a:t>
            </a:r>
            <a:br>
              <a:rPr lang="cs-CZ" dirty="0" smtClean="0"/>
            </a:br>
            <a:r>
              <a:rPr lang="cs-CZ" dirty="0" smtClean="0"/>
              <a:t>+ port </a:t>
            </a:r>
            <a:r>
              <a:rPr lang="cs-CZ" dirty="0"/>
              <a:t>(</a:t>
            </a:r>
            <a:r>
              <a:rPr lang="cs-CZ" dirty="0" err="1"/>
              <a:t>trunk</a:t>
            </a:r>
            <a:r>
              <a:rPr lang="cs-CZ" dirty="0"/>
              <a:t>/</a:t>
            </a:r>
            <a:r>
              <a:rPr lang="cs-CZ" dirty="0" err="1"/>
              <a:t>access</a:t>
            </a:r>
            <a:r>
              <a:rPr lang="cs-CZ" dirty="0" smtClean="0"/>
              <a:t>) = </a:t>
            </a:r>
            <a:r>
              <a:rPr lang="cs-CZ" dirty="0" err="1" smtClean="0"/>
              <a:t>protocol</a:t>
            </a:r>
            <a:r>
              <a:rPr lang="cs-CZ" dirty="0" smtClean="0"/>
              <a:t> up</a:t>
            </a:r>
            <a:endParaRPr lang="cs-CZ" dirty="0"/>
          </a:p>
        </p:txBody>
      </p:sp>
      <p:sp>
        <p:nvSpPr>
          <p:cNvPr id="3" name="Zástupný symbol pro obsah 2"/>
          <p:cNvSpPr>
            <a:spLocks noGrp="1"/>
          </p:cNvSpPr>
          <p:nvPr>
            <p:ph idx="1"/>
          </p:nvPr>
        </p:nvSpPr>
        <p:spPr>
          <a:xfrm>
            <a:off x="279401" y="1726601"/>
            <a:ext cx="8864599" cy="5131399"/>
          </a:xfrm>
        </p:spPr>
        <p:txBody>
          <a:bodyPr>
            <a:normAutofit/>
          </a:bodyPr>
          <a:lstStyle/>
          <a:p>
            <a:pPr marL="0" indent="0">
              <a:buNone/>
            </a:pPr>
            <a:r>
              <a:rPr lang="af-ZA" dirty="0" smtClean="0"/>
              <a:t>Switch(config)# vlan 100 </a:t>
            </a:r>
          </a:p>
          <a:p>
            <a:pPr marL="0" indent="0">
              <a:buNone/>
            </a:pPr>
            <a:r>
              <a:rPr lang="af-ZA" dirty="0" smtClean="0"/>
              <a:t>Switch(config-vlan)# interface </a:t>
            </a:r>
            <a:r>
              <a:rPr lang="af-ZA" b="1" dirty="0" smtClean="0">
                <a:solidFill>
                  <a:srgbClr val="00B0F0"/>
                </a:solidFill>
              </a:rPr>
              <a:t>vlan100</a:t>
            </a:r>
            <a:r>
              <a:rPr lang="af-ZA" dirty="0" smtClean="0"/>
              <a:t> </a:t>
            </a:r>
          </a:p>
          <a:p>
            <a:pPr marL="0" indent="0">
              <a:buNone/>
            </a:pPr>
            <a:r>
              <a:rPr lang="af-ZA" dirty="0" smtClean="0"/>
              <a:t>Switch(config-if)# ip address 192.168.100.1 255.255.255.0 Switch(config-if)# end </a:t>
            </a:r>
          </a:p>
          <a:p>
            <a:pPr marL="0" indent="0">
              <a:buNone/>
            </a:pPr>
            <a:r>
              <a:rPr lang="af-ZA" dirty="0" smtClean="0"/>
              <a:t>Switch# show ip interface brief | exclude unassigned </a:t>
            </a:r>
          </a:p>
          <a:p>
            <a:pPr marL="0" indent="0">
              <a:buNone/>
            </a:pPr>
            <a:r>
              <a:rPr lang="af-ZA" sz="1800" i="1" dirty="0" smtClean="0"/>
              <a:t>Interface </a:t>
            </a:r>
            <a:r>
              <a:rPr lang="cs-CZ" sz="1800" i="1" dirty="0" smtClean="0"/>
              <a:t>  </a:t>
            </a:r>
            <a:r>
              <a:rPr lang="af-ZA" sz="1800" i="1" dirty="0" smtClean="0"/>
              <a:t>IP-Address </a:t>
            </a:r>
            <a:r>
              <a:rPr lang="cs-CZ" sz="1800" i="1" dirty="0" smtClean="0"/>
              <a:t>       </a:t>
            </a:r>
            <a:r>
              <a:rPr lang="af-ZA" sz="1800" i="1" dirty="0" smtClean="0"/>
              <a:t>OK? </a:t>
            </a:r>
            <a:r>
              <a:rPr lang="cs-CZ" sz="1800" i="1" dirty="0" smtClean="0"/>
              <a:t>   </a:t>
            </a:r>
            <a:r>
              <a:rPr lang="af-ZA" sz="1800" i="1" dirty="0" smtClean="0"/>
              <a:t>Method </a:t>
            </a:r>
            <a:r>
              <a:rPr lang="cs-CZ" sz="1800" i="1" dirty="0" smtClean="0"/>
              <a:t>  </a:t>
            </a:r>
            <a:r>
              <a:rPr lang="af-ZA" sz="1800" i="1" dirty="0" smtClean="0"/>
              <a:t>Status </a:t>
            </a:r>
            <a:r>
              <a:rPr lang="cs-CZ" sz="1800" i="1" dirty="0" smtClean="0"/>
              <a:t>    </a:t>
            </a:r>
            <a:r>
              <a:rPr lang="af-ZA" sz="1800" i="1" dirty="0" smtClean="0">
                <a:solidFill>
                  <a:srgbClr val="FF0000"/>
                </a:solidFill>
              </a:rPr>
              <a:t>Protocol </a:t>
            </a:r>
          </a:p>
          <a:p>
            <a:pPr marL="0" indent="0">
              <a:buNone/>
            </a:pPr>
            <a:r>
              <a:rPr lang="af-ZA" sz="1800" i="1" dirty="0" smtClean="0"/>
              <a:t>Vlan100 </a:t>
            </a:r>
            <a:r>
              <a:rPr lang="cs-CZ" sz="1800" i="1" dirty="0" smtClean="0"/>
              <a:t>  </a:t>
            </a:r>
            <a:r>
              <a:rPr lang="af-ZA" sz="1800" i="1" dirty="0" smtClean="0"/>
              <a:t>192.168.100.1 </a:t>
            </a:r>
            <a:r>
              <a:rPr lang="cs-CZ" sz="1800" i="1" dirty="0" smtClean="0"/>
              <a:t>  </a:t>
            </a:r>
            <a:r>
              <a:rPr lang="af-ZA" sz="1800" i="1" dirty="0" smtClean="0"/>
              <a:t>YES </a:t>
            </a:r>
            <a:r>
              <a:rPr lang="cs-CZ" sz="1800" i="1" dirty="0" smtClean="0"/>
              <a:t>    </a:t>
            </a:r>
            <a:r>
              <a:rPr lang="af-ZA" sz="1800" i="1" dirty="0" smtClean="0"/>
              <a:t>manual </a:t>
            </a:r>
            <a:r>
              <a:rPr lang="cs-CZ" sz="1800" i="1" dirty="0" smtClean="0"/>
              <a:t>   </a:t>
            </a:r>
            <a:r>
              <a:rPr lang="af-ZA" sz="1800" i="1" dirty="0" smtClean="0"/>
              <a:t>up </a:t>
            </a:r>
            <a:r>
              <a:rPr lang="cs-CZ" sz="1800" i="1" dirty="0" smtClean="0"/>
              <a:t>         </a:t>
            </a:r>
            <a:r>
              <a:rPr lang="af-ZA" sz="1800" b="1" i="1" dirty="0" smtClean="0">
                <a:solidFill>
                  <a:srgbClr val="FF0000"/>
                </a:solidFill>
              </a:rPr>
              <a:t>down </a:t>
            </a:r>
            <a:endParaRPr lang="cs-CZ" sz="1800" b="1" i="1" dirty="0" smtClean="0">
              <a:solidFill>
                <a:srgbClr val="FF0000"/>
              </a:solidFill>
            </a:endParaRPr>
          </a:p>
          <a:p>
            <a:pPr marL="0" indent="0">
              <a:buNone/>
            </a:pPr>
            <a:r>
              <a:rPr lang="af-ZA" dirty="0" smtClean="0"/>
              <a:t>Switch(config)# interface fa0/1 </a:t>
            </a:r>
            <a:endParaRPr lang="cs-CZ" dirty="0" smtClean="0"/>
          </a:p>
          <a:p>
            <a:pPr marL="0" indent="0">
              <a:buNone/>
            </a:pPr>
            <a:r>
              <a:rPr lang="af-ZA" dirty="0" smtClean="0"/>
              <a:t>Switch(config-if)# switchport </a:t>
            </a:r>
            <a:r>
              <a:rPr lang="af-ZA" b="1" dirty="0" smtClean="0">
                <a:solidFill>
                  <a:srgbClr val="00B0F0"/>
                </a:solidFill>
              </a:rPr>
              <a:t>access</a:t>
            </a:r>
            <a:r>
              <a:rPr lang="af-ZA" dirty="0" smtClean="0"/>
              <a:t> vlan 100 </a:t>
            </a:r>
          </a:p>
          <a:p>
            <a:pPr marL="0" indent="0">
              <a:buNone/>
            </a:pPr>
            <a:r>
              <a:rPr lang="af-ZA" dirty="0" smtClean="0"/>
              <a:t>Switch(config-if)# </a:t>
            </a:r>
            <a:endParaRPr lang="cs-CZ" dirty="0" smtClean="0"/>
          </a:p>
          <a:p>
            <a:pPr marL="0" indent="0">
              <a:buNone/>
            </a:pPr>
            <a:r>
              <a:rPr lang="af-ZA" sz="1800" i="1" dirty="0" smtClean="0"/>
              <a:t>LINEPROTO-5-UPDOWN: Line </a:t>
            </a:r>
            <a:r>
              <a:rPr lang="af-ZA" sz="1800" i="1" dirty="0" smtClean="0">
                <a:solidFill>
                  <a:srgbClr val="FF0000"/>
                </a:solidFill>
              </a:rPr>
              <a:t>protocol </a:t>
            </a:r>
            <a:r>
              <a:rPr lang="af-ZA" sz="1800" i="1" dirty="0" smtClean="0"/>
              <a:t>on Interface Vlan100, changed state to </a:t>
            </a:r>
            <a:r>
              <a:rPr lang="af-ZA" sz="1800" b="1" i="1" dirty="0" smtClean="0">
                <a:solidFill>
                  <a:srgbClr val="FF0000"/>
                </a:solidFill>
              </a:rPr>
              <a:t>up</a:t>
            </a:r>
            <a:endParaRPr lang="af-ZA" sz="1800" b="1" i="1" dirty="0">
              <a:solidFill>
                <a:srgbClr val="FF0000"/>
              </a:solidFill>
            </a:endParaRPr>
          </a:p>
        </p:txBody>
      </p:sp>
    </p:spTree>
    <p:extLst>
      <p:ext uri="{BB962C8B-B14F-4D97-AF65-F5344CB8AC3E}">
        <p14:creationId xmlns:p14="http://schemas.microsoft.com/office/powerpoint/2010/main" val="30363615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f-ZA" dirty="0" smtClean="0"/>
              <a:t>Konfigurace autostate exclude</a:t>
            </a:r>
            <a:endParaRPr lang="af-ZA" dirty="0"/>
          </a:p>
        </p:txBody>
      </p:sp>
      <p:sp>
        <p:nvSpPr>
          <p:cNvPr id="3" name="Content Placeholder 2"/>
          <p:cNvSpPr>
            <a:spLocks noGrp="1"/>
          </p:cNvSpPr>
          <p:nvPr>
            <p:ph idx="1"/>
          </p:nvPr>
        </p:nvSpPr>
        <p:spPr/>
        <p:txBody>
          <a:bodyPr>
            <a:normAutofit/>
          </a:bodyPr>
          <a:lstStyle/>
          <a:p>
            <a:r>
              <a:rPr lang="af-ZA" sz="2200" dirty="0" smtClean="0">
                <a:latin typeface="Consolas" panose="020B0609020204030204" pitchFamily="49" charset="0"/>
              </a:rPr>
              <a:t>Switch(config)# </a:t>
            </a:r>
            <a:r>
              <a:rPr lang="af-ZA" sz="2200" b="1" dirty="0" smtClean="0">
                <a:latin typeface="Consolas" panose="020B0609020204030204" pitchFamily="49" charset="0"/>
              </a:rPr>
              <a:t>interface interface </a:t>
            </a:r>
            <a:r>
              <a:rPr lang="af-ZA" sz="2200" i="1" dirty="0" smtClean="0">
                <a:latin typeface="Consolas" panose="020B0609020204030204" pitchFamily="49" charset="0"/>
              </a:rPr>
              <a:t>slot/number</a:t>
            </a:r>
          </a:p>
          <a:p>
            <a:r>
              <a:rPr lang="af-ZA" sz="2200" dirty="0" smtClean="0">
                <a:latin typeface="Consolas" panose="020B0609020204030204" pitchFamily="49" charset="0"/>
              </a:rPr>
              <a:t>Switch(config-if)# </a:t>
            </a:r>
            <a:r>
              <a:rPr lang="af-ZA" sz="2200" b="1" dirty="0" smtClean="0">
                <a:latin typeface="Consolas" panose="020B0609020204030204" pitchFamily="49" charset="0"/>
              </a:rPr>
              <a:t>switchport autostate exclude</a:t>
            </a:r>
          </a:p>
          <a:p>
            <a:endParaRPr lang="af-ZA" sz="2200" b="1" dirty="0" smtClean="0">
              <a:latin typeface="Consolas" panose="020B0609020204030204" pitchFamily="49" charset="0"/>
            </a:endParaRPr>
          </a:p>
          <a:p>
            <a:r>
              <a:rPr lang="af-ZA" dirty="0" smtClean="0"/>
              <a:t>Vypne SVI autostate a učiní </a:t>
            </a:r>
            <a:r>
              <a:rPr lang="cs-CZ" dirty="0" smtClean="0"/>
              <a:t>konkrétní </a:t>
            </a:r>
            <a:r>
              <a:rPr lang="af-ZA" dirty="0" smtClean="0"/>
              <a:t>rozhraní SVI permanentně aktivní</a:t>
            </a:r>
            <a:endParaRPr lang="cs-CZ" dirty="0" smtClean="0"/>
          </a:p>
          <a:p>
            <a:r>
              <a:rPr lang="cs-CZ" dirty="0" err="1" smtClean="0"/>
              <a:t>Autostate</a:t>
            </a:r>
            <a:r>
              <a:rPr lang="cs-CZ" dirty="0" smtClean="0"/>
              <a:t> lze celkově vypnout </a:t>
            </a:r>
            <a:r>
              <a:rPr lang="cs-CZ" dirty="0"/>
              <a:t>p</a:t>
            </a:r>
            <a:r>
              <a:rPr lang="cs-CZ" dirty="0" smtClean="0"/>
              <a:t>říkazem </a:t>
            </a:r>
            <a:r>
              <a:rPr lang="cs-CZ" dirty="0"/>
              <a:t>n</a:t>
            </a:r>
            <a:r>
              <a:rPr lang="cs-CZ" dirty="0" smtClean="0"/>
              <a:t>o </a:t>
            </a:r>
            <a:r>
              <a:rPr lang="cs-CZ" b="1" dirty="0" err="1" smtClean="0"/>
              <a:t>autostate</a:t>
            </a:r>
            <a:r>
              <a:rPr lang="cs-CZ" dirty="0" smtClean="0"/>
              <a:t>.</a:t>
            </a:r>
            <a:endParaRPr lang="af-ZA" sz="2200" b="1" dirty="0">
              <a:latin typeface="Consolas" panose="020B0609020204030204" pitchFamily="49" charset="0"/>
            </a:endParaRPr>
          </a:p>
        </p:txBody>
      </p:sp>
    </p:spTree>
    <p:extLst>
      <p:ext uri="{BB962C8B-B14F-4D97-AF65-F5344CB8AC3E}">
        <p14:creationId xmlns:p14="http://schemas.microsoft.com/office/powerpoint/2010/main" val="22758662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b="0" dirty="0" smtClean="0"/>
              <a:t>Jak konfigurovat </a:t>
            </a:r>
            <a:r>
              <a:rPr lang="pt-PT" b="0" dirty="0" smtClean="0"/>
              <a:t>SVI</a:t>
            </a:r>
            <a:endParaRPr lang="pt-PT" dirty="0"/>
          </a:p>
        </p:txBody>
      </p:sp>
      <p:sp>
        <p:nvSpPr>
          <p:cNvPr id="3" name="Content Placeholder 2"/>
          <p:cNvSpPr>
            <a:spLocks noGrp="1"/>
          </p:cNvSpPr>
          <p:nvPr>
            <p:ph idx="1"/>
          </p:nvPr>
        </p:nvSpPr>
        <p:spPr/>
        <p:txBody>
          <a:bodyPr/>
          <a:lstStyle/>
          <a:p>
            <a:r>
              <a:rPr lang="af-ZA" dirty="0" smtClean="0"/>
              <a:t>Identifikovat, kdy VLANy vyžadují L3 brány.</a:t>
            </a:r>
          </a:p>
          <a:p>
            <a:r>
              <a:rPr lang="af-ZA" dirty="0" smtClean="0"/>
              <a:t>Vytvořit VLANy na L3 switchi.</a:t>
            </a:r>
          </a:p>
          <a:p>
            <a:r>
              <a:rPr lang="af-ZA" dirty="0" smtClean="0"/>
              <a:t>Vytvořit SVI rozhraní pro každou VLAN.</a:t>
            </a:r>
          </a:p>
          <a:p>
            <a:r>
              <a:rPr lang="af-ZA" dirty="0" smtClean="0"/>
              <a:t>Konfigurovat na SVI IP addresy.</a:t>
            </a:r>
          </a:p>
          <a:p>
            <a:r>
              <a:rPr lang="af-ZA" dirty="0" smtClean="0"/>
              <a:t>Nastavit rozhraní SVI.</a:t>
            </a:r>
          </a:p>
          <a:p>
            <a:r>
              <a:rPr lang="af-ZA" dirty="0" smtClean="0"/>
              <a:t>Nastavit IP routing.</a:t>
            </a:r>
          </a:p>
          <a:p>
            <a:r>
              <a:rPr lang="af-ZA" dirty="0" smtClean="0"/>
              <a:t>Určit, zda je potřebný dynamický protokol a konfigurovat ho.</a:t>
            </a:r>
          </a:p>
          <a:p>
            <a:r>
              <a:rPr lang="af-ZA" dirty="0" smtClean="0"/>
              <a:t> Identifikovat a konfigurovat autostate exclude.</a:t>
            </a:r>
            <a:endParaRPr lang="af-ZA" dirty="0"/>
          </a:p>
        </p:txBody>
      </p:sp>
    </p:spTree>
    <p:extLst>
      <p:ext uri="{BB962C8B-B14F-4D97-AF65-F5344CB8AC3E}">
        <p14:creationId xmlns:p14="http://schemas.microsoft.com/office/powerpoint/2010/main" val="39080721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smtClean="0"/>
              <a:t>Společné problémy</a:t>
            </a:r>
            <a:r>
              <a:rPr lang="pt-PT" dirty="0" smtClean="0"/>
              <a:t> Inter-VLAN</a:t>
            </a:r>
            <a:r>
              <a:rPr lang="cs-CZ" dirty="0" smtClean="0"/>
              <a:t> </a:t>
            </a:r>
            <a:r>
              <a:rPr lang="cs-CZ" dirty="0" err="1" smtClean="0"/>
              <a:t>routingu</a:t>
            </a:r>
            <a:endParaRPr lang="pt-PT" dirty="0"/>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2"/>
          <a:stretch>
            <a:fillRect/>
          </a:stretch>
        </p:blipFill>
        <p:spPr>
          <a:xfrm>
            <a:off x="643886" y="1294126"/>
            <a:ext cx="7791384" cy="4909826"/>
          </a:xfrm>
          <a:prstGeom prst="rect">
            <a:avLst/>
          </a:prstGeom>
        </p:spPr>
      </p:pic>
    </p:spTree>
    <p:extLst>
      <p:ext uri="{BB962C8B-B14F-4D97-AF65-F5344CB8AC3E}">
        <p14:creationId xmlns:p14="http://schemas.microsoft.com/office/powerpoint/2010/main" val="32456532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19" descr="ss2"/>
          <p:cNvPicPr>
            <a:picLocks noChangeAspect="1" noChangeArrowheads="1"/>
          </p:cNvPicPr>
          <p:nvPr/>
        </p:nvPicPr>
        <p:blipFill>
          <a:blip r:embed="rId3" cstate="print"/>
          <a:srcRect/>
          <a:stretch>
            <a:fillRect/>
          </a:stretch>
        </p:blipFill>
        <p:spPr bwMode="auto">
          <a:xfrm>
            <a:off x="0" y="1600200"/>
            <a:ext cx="9144000" cy="3178175"/>
          </a:xfrm>
          <a:prstGeom prst="rect">
            <a:avLst/>
          </a:prstGeom>
          <a:noFill/>
          <a:ln w="9525">
            <a:noFill/>
            <a:miter lim="800000"/>
            <a:headEnd/>
            <a:tailEnd/>
          </a:ln>
        </p:spPr>
      </p:pic>
      <p:sp>
        <p:nvSpPr>
          <p:cNvPr id="9219" name="Rectangle 12"/>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7" name="Rectangle 32"/>
          <p:cNvSpPr txBox="1">
            <a:spLocks noChangeArrowheads="1"/>
          </p:cNvSpPr>
          <p:nvPr/>
        </p:nvSpPr>
        <p:spPr>
          <a:xfrm>
            <a:off x="293688" y="1841863"/>
            <a:ext cx="3233284" cy="2743200"/>
          </a:xfrm>
          <a:prstGeom prst="rect">
            <a:avLst/>
          </a:prstGeom>
          <a:noFill/>
        </p:spPr>
        <p:txBody>
          <a:bodyPr anchor="ctr"/>
          <a:lstStyle/>
          <a:p>
            <a:pPr lvl="0" algn="l" defTabSz="814388" eaLnBrk="1" hangingPunct="1">
              <a:defRPr/>
            </a:pPr>
            <a:r>
              <a:rPr lang="en-US" sz="3000" kern="0" dirty="0">
                <a:solidFill>
                  <a:schemeClr val="bg1"/>
                </a:solidFill>
                <a:latin typeface="+mj-lt"/>
                <a:ea typeface="+mj-ea"/>
                <a:cs typeface="+mj-cs"/>
              </a:rPr>
              <a:t>Layer 2 Versus Layer 3 </a:t>
            </a:r>
            <a:r>
              <a:rPr lang="en-US" sz="3000" kern="0" dirty="0" err="1">
                <a:solidFill>
                  <a:schemeClr val="bg1"/>
                </a:solidFill>
                <a:latin typeface="+mj-lt"/>
                <a:ea typeface="+mj-ea"/>
                <a:cs typeface="+mj-cs"/>
              </a:rPr>
              <a:t>EtherChannel</a:t>
            </a:r>
            <a:endParaRPr kumimoji="0" lang="en-US" sz="3000" b="0" i="0" u="none" strike="noStrike" kern="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Layer</a:t>
            </a:r>
            <a:r>
              <a:rPr lang="pt-PT" dirty="0"/>
              <a:t> 2 Versus </a:t>
            </a:r>
            <a:r>
              <a:rPr lang="pt-PT" dirty="0" err="1"/>
              <a:t>Layer</a:t>
            </a:r>
            <a:r>
              <a:rPr lang="pt-PT" dirty="0"/>
              <a:t> 3 </a:t>
            </a:r>
            <a:r>
              <a:rPr lang="pt-PT" dirty="0" err="1"/>
              <a:t>EtherChannel</a:t>
            </a:r>
            <a:endParaRPr lang="pt-PT" dirty="0"/>
          </a:p>
        </p:txBody>
      </p:sp>
      <p:pic>
        <p:nvPicPr>
          <p:cNvPr id="4" name="Picture 3"/>
          <p:cNvPicPr>
            <a:picLocks noChangeAspect="1"/>
          </p:cNvPicPr>
          <p:nvPr/>
        </p:nvPicPr>
        <p:blipFill>
          <a:blip r:embed="rId3"/>
          <a:stretch>
            <a:fillRect/>
          </a:stretch>
        </p:blipFill>
        <p:spPr>
          <a:xfrm>
            <a:off x="2464525" y="1208980"/>
            <a:ext cx="4678911" cy="5440254"/>
          </a:xfrm>
          <a:prstGeom prst="rect">
            <a:avLst/>
          </a:prstGeom>
        </p:spPr>
      </p:pic>
    </p:spTree>
    <p:extLst>
      <p:ext uri="{BB962C8B-B14F-4D97-AF65-F5344CB8AC3E}">
        <p14:creationId xmlns:p14="http://schemas.microsoft.com/office/powerpoint/2010/main" val="4970759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8" descr="ss1"/>
          <p:cNvPicPr>
            <a:picLocks noChangeAspect="1" noChangeArrowheads="1"/>
          </p:cNvPicPr>
          <p:nvPr/>
        </p:nvPicPr>
        <p:blipFill>
          <a:blip r:embed="rId2" cstate="print"/>
          <a:srcRect/>
          <a:stretch>
            <a:fillRect/>
          </a:stretch>
        </p:blipFill>
        <p:spPr bwMode="auto">
          <a:xfrm>
            <a:off x="0" y="1600200"/>
            <a:ext cx="9144000" cy="3194050"/>
          </a:xfrm>
          <a:prstGeom prst="rect">
            <a:avLst/>
          </a:prstGeom>
          <a:noFill/>
          <a:ln w="9525">
            <a:noFill/>
            <a:miter lim="800000"/>
            <a:headEnd/>
            <a:tailEnd/>
          </a:ln>
        </p:spPr>
      </p:pic>
      <p:sp>
        <p:nvSpPr>
          <p:cNvPr id="7171" name="Rectangle 35"/>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7172" name="Rectangle 32"/>
          <p:cNvSpPr>
            <a:spLocks noGrp="1" noChangeArrowheads="1"/>
          </p:cNvSpPr>
          <p:nvPr>
            <p:ph type="title" idx="4294967295"/>
          </p:nvPr>
        </p:nvSpPr>
        <p:spPr>
          <a:xfrm>
            <a:off x="279400" y="1841500"/>
            <a:ext cx="3233738" cy="2743200"/>
          </a:xfrm>
          <a:prstGeom prst="rect">
            <a:avLst/>
          </a:prstGeom>
          <a:noFill/>
        </p:spPr>
        <p:txBody>
          <a:bodyPr anchor="ctr"/>
          <a:lstStyle/>
          <a:p>
            <a:r>
              <a:rPr lang="cs-CZ" sz="3000" b="0" dirty="0" smtClean="0">
                <a:solidFill>
                  <a:schemeClr val="bg1"/>
                </a:solidFill>
              </a:rPr>
              <a:t>Popis</a:t>
            </a:r>
            <a:r>
              <a:rPr lang="en-US" sz="3000" b="0" dirty="0" smtClean="0">
                <a:solidFill>
                  <a:schemeClr val="bg1"/>
                </a:solidFill>
              </a:rPr>
              <a:t> </a:t>
            </a:r>
            <a:r>
              <a:rPr lang="en-US" sz="3000" b="0" dirty="0">
                <a:solidFill>
                  <a:schemeClr val="bg1"/>
                </a:solidFill>
              </a:rPr>
              <a:t>Inter-VLAN </a:t>
            </a:r>
            <a:r>
              <a:rPr lang="en-US" sz="3000" b="0" dirty="0" smtClean="0">
                <a:solidFill>
                  <a:schemeClr val="bg1"/>
                </a:solidFill>
              </a:rPr>
              <a:t>Routing</a:t>
            </a:r>
            <a:r>
              <a:rPr lang="cs-CZ" sz="3000" b="0" dirty="0" smtClean="0">
                <a:solidFill>
                  <a:schemeClr val="bg1"/>
                </a:solidFill>
              </a:rPr>
              <a:t>u</a:t>
            </a:r>
            <a:endParaRPr lang="en-US" sz="3000" b="0" dirty="0" smtClean="0">
              <a:solidFill>
                <a:schemeClr val="bg1"/>
              </a:solidFill>
            </a:endParaRP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smtClean="0"/>
              <a:t>Konfigurace </a:t>
            </a:r>
            <a:r>
              <a:rPr lang="pt-PT" dirty="0" smtClean="0"/>
              <a:t>Layer 3 EtherChannel</a:t>
            </a:r>
            <a:r>
              <a:rPr lang="cs-CZ" dirty="0" smtClean="0"/>
              <a:t> 1/2</a:t>
            </a:r>
            <a:r>
              <a:rPr lang="pt-PT" dirty="0" smtClean="0"/>
              <a:t> </a:t>
            </a:r>
            <a:endParaRPr lang="pt-PT" dirty="0"/>
          </a:p>
        </p:txBody>
      </p:sp>
      <p:sp>
        <p:nvSpPr>
          <p:cNvPr id="3" name="Content Placeholder 2"/>
          <p:cNvSpPr>
            <a:spLocks noGrp="1"/>
          </p:cNvSpPr>
          <p:nvPr>
            <p:ph idx="1"/>
          </p:nvPr>
        </p:nvSpPr>
        <p:spPr/>
        <p:txBody>
          <a:bodyPr>
            <a:normAutofit/>
          </a:bodyPr>
          <a:lstStyle/>
          <a:p>
            <a:pPr marL="0" indent="0">
              <a:buNone/>
            </a:pPr>
            <a:r>
              <a:rPr lang="af-ZA" b="1" dirty="0" smtClean="0"/>
              <a:t>Krok 1. </a:t>
            </a:r>
            <a:r>
              <a:rPr lang="af-ZA" dirty="0" smtClean="0"/>
              <a:t>Vytvoření virtuálního L2 rozhraní:</a:t>
            </a:r>
          </a:p>
          <a:p>
            <a:r>
              <a:rPr lang="af-ZA" sz="2000" dirty="0" smtClean="0">
                <a:latin typeface="Consolas" panose="020B0609020204030204" pitchFamily="49" charset="0"/>
              </a:rPr>
              <a:t>Switch(config)# </a:t>
            </a:r>
            <a:r>
              <a:rPr lang="af-ZA" sz="2000" b="1" dirty="0" smtClean="0">
                <a:latin typeface="Consolas" panose="020B0609020204030204" pitchFamily="49" charset="0"/>
              </a:rPr>
              <a:t>interface port-channel 1</a:t>
            </a:r>
          </a:p>
          <a:p>
            <a:pPr marL="0" indent="0">
              <a:buNone/>
            </a:pPr>
            <a:endParaRPr lang="af-ZA" b="1" dirty="0" smtClean="0"/>
          </a:p>
          <a:p>
            <a:pPr marL="0" indent="0">
              <a:buNone/>
            </a:pPr>
            <a:r>
              <a:rPr lang="af-ZA" b="1" dirty="0" smtClean="0"/>
              <a:t>Krok 2. </a:t>
            </a:r>
            <a:r>
              <a:rPr lang="af-ZA" dirty="0" smtClean="0"/>
              <a:t>Změnit rozhraní na L3:</a:t>
            </a:r>
          </a:p>
          <a:p>
            <a:r>
              <a:rPr lang="af-ZA" sz="2000" dirty="0" smtClean="0">
                <a:latin typeface="Consolas" panose="020B0609020204030204" pitchFamily="49" charset="0"/>
              </a:rPr>
              <a:t>Switch(config-if)# </a:t>
            </a:r>
            <a:r>
              <a:rPr lang="af-ZA" sz="2000" b="1" dirty="0" smtClean="0">
                <a:latin typeface="Consolas" panose="020B0609020204030204" pitchFamily="49" charset="0"/>
              </a:rPr>
              <a:t>no switchport</a:t>
            </a:r>
          </a:p>
          <a:p>
            <a:pPr marL="0" indent="0">
              <a:buNone/>
            </a:pPr>
            <a:endParaRPr lang="af-ZA" b="1" dirty="0" smtClean="0"/>
          </a:p>
          <a:p>
            <a:pPr marL="0" indent="0">
              <a:buNone/>
            </a:pPr>
            <a:r>
              <a:rPr lang="af-ZA" b="1" dirty="0" smtClean="0"/>
              <a:t>Krok 3. </a:t>
            </a:r>
            <a:r>
              <a:rPr lang="af-ZA" dirty="0" smtClean="0"/>
              <a:t>Přiřazení ip adresy:</a:t>
            </a:r>
          </a:p>
          <a:p>
            <a:r>
              <a:rPr lang="af-ZA" sz="2000" dirty="0" smtClean="0">
                <a:latin typeface="Consolas" panose="020B0609020204030204" pitchFamily="49" charset="0"/>
              </a:rPr>
              <a:t>Switch(config-if)# </a:t>
            </a:r>
            <a:r>
              <a:rPr lang="af-ZA" sz="2000" b="1" dirty="0" smtClean="0">
                <a:latin typeface="Consolas" panose="020B0609020204030204" pitchFamily="49" charset="0"/>
              </a:rPr>
              <a:t>ip address 172.32.52.10 255.255.255.0</a:t>
            </a:r>
          </a:p>
          <a:p>
            <a:pPr marL="0" indent="0">
              <a:buNone/>
            </a:pPr>
            <a:endParaRPr lang="af-ZA" b="1" dirty="0" smtClean="0"/>
          </a:p>
          <a:p>
            <a:pPr marL="0" indent="0">
              <a:buNone/>
            </a:pPr>
            <a:r>
              <a:rPr lang="af-ZA" b="1" dirty="0" smtClean="0"/>
              <a:t>Krok 4. </a:t>
            </a:r>
            <a:r>
              <a:rPr lang="af-ZA" dirty="0" smtClean="0"/>
              <a:t>Nastavení rozhraní pro EtherChannel: </a:t>
            </a:r>
          </a:p>
          <a:p>
            <a:r>
              <a:rPr lang="af-ZA" sz="2000" dirty="0" smtClean="0">
                <a:latin typeface="Consolas" panose="020B0609020204030204" pitchFamily="49" charset="0"/>
              </a:rPr>
              <a:t>Switch(config)# </a:t>
            </a:r>
            <a:r>
              <a:rPr lang="af-ZA" sz="2000" b="1" dirty="0" smtClean="0">
                <a:latin typeface="Consolas" panose="020B0609020204030204" pitchFamily="49" charset="0"/>
              </a:rPr>
              <a:t>interface range fastethernet 5/4 - 5</a:t>
            </a:r>
            <a:endParaRPr lang="af-ZA" sz="2000" b="1" dirty="0">
              <a:latin typeface="Consolas" panose="020B0609020204030204" pitchFamily="49" charset="0"/>
            </a:endParaRPr>
          </a:p>
        </p:txBody>
      </p:sp>
    </p:spTree>
    <p:extLst>
      <p:ext uri="{BB962C8B-B14F-4D97-AF65-F5344CB8AC3E}">
        <p14:creationId xmlns:p14="http://schemas.microsoft.com/office/powerpoint/2010/main" val="2932633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smtClean="0"/>
              <a:t>Konfigurace </a:t>
            </a:r>
            <a:r>
              <a:rPr lang="pt-PT" dirty="0" smtClean="0"/>
              <a:t>Layer </a:t>
            </a:r>
            <a:r>
              <a:rPr lang="pt-PT" dirty="0"/>
              <a:t>3 </a:t>
            </a:r>
            <a:r>
              <a:rPr lang="pt-PT" dirty="0" smtClean="0"/>
              <a:t>EtherChannel</a:t>
            </a:r>
            <a:r>
              <a:rPr lang="cs-CZ" dirty="0" smtClean="0"/>
              <a:t> 2/2</a:t>
            </a:r>
            <a:endParaRPr lang="pt-PT" dirty="0"/>
          </a:p>
        </p:txBody>
      </p:sp>
      <p:sp>
        <p:nvSpPr>
          <p:cNvPr id="3" name="Content Placeholder 2"/>
          <p:cNvSpPr>
            <a:spLocks noGrp="1"/>
          </p:cNvSpPr>
          <p:nvPr>
            <p:ph idx="1"/>
          </p:nvPr>
        </p:nvSpPr>
        <p:spPr/>
        <p:txBody>
          <a:bodyPr/>
          <a:lstStyle/>
          <a:p>
            <a:pPr marL="0" indent="0">
              <a:buNone/>
            </a:pPr>
            <a:r>
              <a:rPr lang="cs-CZ" b="1" dirty="0"/>
              <a:t>Krok</a:t>
            </a:r>
            <a:r>
              <a:rPr lang="en-US" b="1" dirty="0" smtClean="0"/>
              <a:t> </a:t>
            </a:r>
            <a:r>
              <a:rPr lang="en-US" b="1" dirty="0"/>
              <a:t>5. </a:t>
            </a:r>
            <a:r>
              <a:rPr lang="cs-CZ" dirty="0" smtClean="0"/>
              <a:t>Odstranění nezávislých funkčností</a:t>
            </a:r>
            <a:r>
              <a:rPr lang="en-US" dirty="0" smtClean="0"/>
              <a:t> L2 a L3 </a:t>
            </a:r>
            <a:r>
              <a:rPr lang="cs-CZ" dirty="0" smtClean="0"/>
              <a:t>na portu, takže nyní bude port fungovat jako součást skupiny:</a:t>
            </a:r>
            <a:endParaRPr lang="pt-PT" dirty="0" smtClean="0"/>
          </a:p>
          <a:p>
            <a:r>
              <a:rPr lang="pt-PT" sz="2000" dirty="0" smtClean="0">
                <a:latin typeface="Consolas" panose="020B0609020204030204" pitchFamily="49" charset="0"/>
              </a:rPr>
              <a:t>Switch(config-if-range)# </a:t>
            </a:r>
            <a:r>
              <a:rPr lang="pt-PT" sz="2000" b="1" dirty="0" smtClean="0">
                <a:latin typeface="Consolas" panose="020B0609020204030204" pitchFamily="49" charset="0"/>
              </a:rPr>
              <a:t>no switchport</a:t>
            </a:r>
          </a:p>
          <a:p>
            <a:r>
              <a:rPr lang="pt-PT" sz="2000" dirty="0" smtClean="0">
                <a:latin typeface="Consolas" panose="020B0609020204030204" pitchFamily="49" charset="0"/>
              </a:rPr>
              <a:t>Switch(config-if-range)# </a:t>
            </a:r>
            <a:r>
              <a:rPr lang="pt-PT" sz="2000" b="1" dirty="0" smtClean="0">
                <a:latin typeface="Consolas" panose="020B0609020204030204" pitchFamily="49" charset="0"/>
              </a:rPr>
              <a:t>channel-protocol pagp</a:t>
            </a:r>
          </a:p>
          <a:p>
            <a:pPr marL="0" indent="0">
              <a:spcBef>
                <a:spcPts val="1200"/>
              </a:spcBef>
              <a:buNone/>
            </a:pPr>
            <a:r>
              <a:rPr lang="cs-CZ" b="1" dirty="0"/>
              <a:t>Krok</a:t>
            </a:r>
            <a:r>
              <a:rPr lang="en-US" b="1" dirty="0" smtClean="0"/>
              <a:t> </a:t>
            </a:r>
            <a:r>
              <a:rPr lang="en-US" b="1" dirty="0"/>
              <a:t>6. </a:t>
            </a:r>
            <a:r>
              <a:rPr lang="cs-CZ" dirty="0" smtClean="0"/>
              <a:t>Přiřazení skupiny</a:t>
            </a:r>
            <a:r>
              <a:rPr lang="en-US" dirty="0" smtClean="0"/>
              <a:t>:</a:t>
            </a:r>
            <a:endParaRPr lang="en-US" dirty="0"/>
          </a:p>
          <a:p>
            <a:r>
              <a:rPr lang="en-US" sz="2000" dirty="0">
                <a:latin typeface="Consolas" panose="020B0609020204030204" pitchFamily="49" charset="0"/>
              </a:rPr>
              <a:t>Switch(</a:t>
            </a:r>
            <a:r>
              <a:rPr lang="en-US" sz="2000" dirty="0" err="1">
                <a:latin typeface="Consolas" panose="020B0609020204030204" pitchFamily="49" charset="0"/>
              </a:rPr>
              <a:t>config</a:t>
            </a:r>
            <a:r>
              <a:rPr lang="en-US" sz="2000" dirty="0">
                <a:latin typeface="Consolas" panose="020B0609020204030204" pitchFamily="49" charset="0"/>
              </a:rPr>
              <a:t>-if-range)# </a:t>
            </a:r>
            <a:r>
              <a:rPr lang="en-US" sz="2000" b="1" dirty="0">
                <a:latin typeface="Consolas" panose="020B0609020204030204" pitchFamily="49" charset="0"/>
              </a:rPr>
              <a:t>channel-group 1 mode desirable</a:t>
            </a:r>
            <a:endParaRPr lang="pt-PT" sz="2000" dirty="0">
              <a:latin typeface="Consolas" panose="020B0609020204030204" pitchFamily="49" charset="0"/>
            </a:endParaRPr>
          </a:p>
        </p:txBody>
      </p:sp>
      <p:pic>
        <p:nvPicPr>
          <p:cNvPr id="4" name="Picture 3"/>
          <p:cNvPicPr>
            <a:picLocks noChangeAspect="1"/>
          </p:cNvPicPr>
          <p:nvPr/>
        </p:nvPicPr>
        <p:blipFill>
          <a:blip r:embed="rId2"/>
          <a:stretch>
            <a:fillRect/>
          </a:stretch>
        </p:blipFill>
        <p:spPr>
          <a:xfrm>
            <a:off x="685511" y="4005318"/>
            <a:ext cx="7771784" cy="2543527"/>
          </a:xfrm>
          <a:prstGeom prst="rect">
            <a:avLst/>
          </a:prstGeom>
        </p:spPr>
      </p:pic>
    </p:spTree>
    <p:extLst>
      <p:ext uri="{BB962C8B-B14F-4D97-AF65-F5344CB8AC3E}">
        <p14:creationId xmlns:p14="http://schemas.microsoft.com/office/powerpoint/2010/main" val="31646979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f-ZA" dirty="0" smtClean="0"/>
              <a:t>Jak konfigurovat L3 EtherChannel</a:t>
            </a:r>
            <a:endParaRPr lang="af-ZA" dirty="0"/>
          </a:p>
        </p:txBody>
      </p:sp>
      <p:sp>
        <p:nvSpPr>
          <p:cNvPr id="3" name="Content Placeholder 2"/>
          <p:cNvSpPr>
            <a:spLocks noGrp="1"/>
          </p:cNvSpPr>
          <p:nvPr>
            <p:ph idx="1"/>
          </p:nvPr>
        </p:nvSpPr>
        <p:spPr/>
        <p:txBody>
          <a:bodyPr>
            <a:normAutofit/>
          </a:bodyPr>
          <a:lstStyle/>
          <a:p>
            <a:r>
              <a:rPr lang="af-ZA" b="1" dirty="0" smtClean="0"/>
              <a:t>Rychlost a duplex: </a:t>
            </a:r>
            <a:r>
              <a:rPr lang="af-ZA" dirty="0" smtClean="0"/>
              <a:t>Obojí stejné na všech rozhraních.</a:t>
            </a:r>
          </a:p>
          <a:p>
            <a:pPr>
              <a:spcBef>
                <a:spcPts val="1200"/>
              </a:spcBef>
            </a:pPr>
            <a:r>
              <a:rPr lang="af-ZA" b="1" dirty="0" smtClean="0"/>
              <a:t>Interface mode: </a:t>
            </a:r>
            <a:r>
              <a:rPr lang="cs-CZ" dirty="0" smtClean="0"/>
              <a:t>Vzhledem </a:t>
            </a:r>
            <a:r>
              <a:rPr lang="cs-CZ" dirty="0"/>
              <a:t>k tomu, že rozhraní </a:t>
            </a:r>
            <a:r>
              <a:rPr lang="cs-CZ" dirty="0" smtClean="0"/>
              <a:t>kanálu portu </a:t>
            </a:r>
            <a:r>
              <a:rPr lang="cs-CZ" dirty="0"/>
              <a:t>je </a:t>
            </a:r>
            <a:r>
              <a:rPr lang="cs-CZ" dirty="0" err="1" smtClean="0"/>
              <a:t>routed</a:t>
            </a:r>
            <a:r>
              <a:rPr lang="cs-CZ" dirty="0" smtClean="0"/>
              <a:t> port, </a:t>
            </a:r>
            <a:r>
              <a:rPr lang="cs-CZ" dirty="0"/>
              <a:t>musí být </a:t>
            </a:r>
            <a:r>
              <a:rPr lang="cs-CZ" dirty="0" smtClean="0"/>
              <a:t>stejný příkaz aplikován na všechny fyzické porty.</a:t>
            </a:r>
            <a:endParaRPr lang="af-ZA" dirty="0" smtClean="0"/>
          </a:p>
          <a:p>
            <a:pPr>
              <a:spcBef>
                <a:spcPts val="1200"/>
              </a:spcBef>
            </a:pPr>
            <a:r>
              <a:rPr lang="af-ZA" b="1" dirty="0" smtClean="0"/>
              <a:t>Verifikace konfigurace EtherChannel:</a:t>
            </a:r>
            <a:endParaRPr lang="af-ZA" dirty="0" smtClean="0"/>
          </a:p>
          <a:p>
            <a:pPr marL="225425" lvl="1" indent="0">
              <a:spcBef>
                <a:spcPts val="1200"/>
              </a:spcBef>
              <a:buNone/>
            </a:pPr>
            <a:r>
              <a:rPr lang="af-ZA" sz="1800" b="1" dirty="0" smtClean="0">
                <a:latin typeface="Consolas" panose="020B0609020204030204" pitchFamily="49" charset="0"/>
              </a:rPr>
              <a:t>show interface port-channel </a:t>
            </a:r>
            <a:r>
              <a:rPr lang="af-ZA" sz="1800" i="1" dirty="0" smtClean="0">
                <a:latin typeface="Consolas" panose="020B0609020204030204" pitchFamily="49" charset="0"/>
              </a:rPr>
              <a:t>channel-group-number</a:t>
            </a:r>
          </a:p>
          <a:p>
            <a:pPr marL="225425" lvl="1" indent="0">
              <a:buNone/>
            </a:pPr>
            <a:r>
              <a:rPr lang="af-ZA" sz="1800" b="1" dirty="0" smtClean="0">
                <a:latin typeface="Consolas" panose="020B0609020204030204" pitchFamily="49" charset="0"/>
              </a:rPr>
              <a:t>show etherChannel </a:t>
            </a:r>
            <a:r>
              <a:rPr lang="af-ZA" sz="1800" i="1" dirty="0" smtClean="0">
                <a:latin typeface="Consolas" panose="020B0609020204030204" pitchFamily="49" charset="0"/>
              </a:rPr>
              <a:t>channel-group-number </a:t>
            </a:r>
            <a:r>
              <a:rPr lang="af-ZA" sz="1800" b="1" dirty="0" smtClean="0">
                <a:latin typeface="Consolas" panose="020B0609020204030204" pitchFamily="49" charset="0"/>
              </a:rPr>
              <a:t>summary</a:t>
            </a:r>
          </a:p>
          <a:p>
            <a:pPr marL="225425" lvl="1" indent="0">
              <a:buNone/>
            </a:pPr>
            <a:r>
              <a:rPr lang="af-ZA" sz="1800" b="1" dirty="0" smtClean="0">
                <a:latin typeface="Consolas" panose="020B0609020204030204" pitchFamily="49" charset="0"/>
              </a:rPr>
              <a:t>show spanning-tree vlan </a:t>
            </a:r>
            <a:r>
              <a:rPr lang="af-ZA" sz="1800" i="1" dirty="0" smtClean="0">
                <a:latin typeface="Consolas" panose="020B0609020204030204" pitchFamily="49" charset="0"/>
              </a:rPr>
              <a:t>vlan-number </a:t>
            </a:r>
            <a:r>
              <a:rPr lang="af-ZA" sz="1800" b="1" dirty="0" smtClean="0">
                <a:latin typeface="Consolas" panose="020B0609020204030204" pitchFamily="49" charset="0"/>
              </a:rPr>
              <a:t>detail</a:t>
            </a:r>
            <a:endParaRPr lang="af-ZA" sz="1800" dirty="0">
              <a:latin typeface="Consolas" panose="020B0609020204030204" pitchFamily="49" charset="0"/>
            </a:endParaRPr>
          </a:p>
        </p:txBody>
      </p:sp>
    </p:spTree>
    <p:extLst>
      <p:ext uri="{BB962C8B-B14F-4D97-AF65-F5344CB8AC3E}">
        <p14:creationId xmlns:p14="http://schemas.microsoft.com/office/powerpoint/2010/main" val="20797888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16" descr="ss3"/>
          <p:cNvPicPr>
            <a:picLocks noChangeAspect="1" noChangeArrowheads="1"/>
          </p:cNvPicPr>
          <p:nvPr/>
        </p:nvPicPr>
        <p:blipFill>
          <a:blip r:embed="rId3" cstate="print"/>
          <a:srcRect/>
          <a:stretch>
            <a:fillRect/>
          </a:stretch>
        </p:blipFill>
        <p:spPr bwMode="auto">
          <a:xfrm>
            <a:off x="0" y="1600200"/>
            <a:ext cx="9144000" cy="3170238"/>
          </a:xfrm>
          <a:prstGeom prst="rect">
            <a:avLst/>
          </a:prstGeom>
          <a:noFill/>
          <a:ln w="9525">
            <a:noFill/>
            <a:miter lim="800000"/>
            <a:headEnd/>
            <a:tailEnd/>
          </a:ln>
        </p:spPr>
      </p:pic>
      <p:sp>
        <p:nvSpPr>
          <p:cNvPr id="11267" name="Rectangle 12"/>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6" name="Rectangle 32"/>
          <p:cNvSpPr txBox="1">
            <a:spLocks noChangeArrowheads="1"/>
          </p:cNvSpPr>
          <p:nvPr/>
        </p:nvSpPr>
        <p:spPr>
          <a:xfrm>
            <a:off x="293688" y="1841863"/>
            <a:ext cx="3233284" cy="2743200"/>
          </a:xfrm>
          <a:prstGeom prst="rect">
            <a:avLst/>
          </a:prstGeom>
          <a:noFill/>
        </p:spPr>
        <p:txBody>
          <a:bodyPr anchor="ctr"/>
          <a:lstStyle/>
          <a:p>
            <a:pPr lvl="0" algn="l" defTabSz="814388" eaLnBrk="1" hangingPunct="1">
              <a:defRPr/>
            </a:pPr>
            <a:r>
              <a:rPr lang="en-US" sz="2800" b="1" kern="0" dirty="0" smtClean="0">
                <a:solidFill>
                  <a:schemeClr val="bg1"/>
                </a:solidFill>
                <a:latin typeface="+mj-lt"/>
                <a:ea typeface="+mj-ea"/>
                <a:cs typeface="+mj-cs"/>
              </a:rPr>
              <a:t>Implement</a:t>
            </a:r>
            <a:r>
              <a:rPr lang="cs-CZ" sz="2800" b="1" kern="0" dirty="0" err="1" smtClean="0">
                <a:solidFill>
                  <a:schemeClr val="bg1"/>
                </a:solidFill>
                <a:latin typeface="+mj-lt"/>
                <a:ea typeface="+mj-ea"/>
                <a:cs typeface="+mj-cs"/>
              </a:rPr>
              <a:t>ace</a:t>
            </a:r>
            <a:r>
              <a:rPr lang="en-US" sz="2800" b="1" kern="0" dirty="0" smtClean="0">
                <a:solidFill>
                  <a:schemeClr val="bg1"/>
                </a:solidFill>
                <a:latin typeface="+mj-lt"/>
                <a:ea typeface="+mj-ea"/>
                <a:cs typeface="+mj-cs"/>
              </a:rPr>
              <a:t> </a:t>
            </a:r>
            <a:r>
              <a:rPr lang="en-US" sz="2800" b="1" kern="0" dirty="0">
                <a:solidFill>
                  <a:schemeClr val="bg1"/>
                </a:solidFill>
                <a:latin typeface="+mj-lt"/>
                <a:ea typeface="+mj-ea"/>
                <a:cs typeface="+mj-cs"/>
              </a:rPr>
              <a:t>DHCP</a:t>
            </a:r>
            <a:endParaRPr kumimoji="0" lang="en-US" sz="3000" b="0" i="0" u="none" strike="noStrike" kern="0" cap="none" spc="0" normalizeH="0" baseline="0" noProof="0" dirty="0" smtClean="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3905013675"/>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f-ZA" dirty="0" smtClean="0"/>
              <a:t>Cíle výkladu implementace DHCP</a:t>
            </a:r>
            <a:endParaRPr lang="af-ZA" dirty="0"/>
          </a:p>
        </p:txBody>
      </p:sp>
      <p:sp>
        <p:nvSpPr>
          <p:cNvPr id="3" name="Content Placeholder 2"/>
          <p:cNvSpPr>
            <a:spLocks noGrp="1"/>
          </p:cNvSpPr>
          <p:nvPr>
            <p:ph idx="1"/>
          </p:nvPr>
        </p:nvSpPr>
        <p:spPr/>
        <p:txBody>
          <a:bodyPr/>
          <a:lstStyle/>
          <a:p>
            <a:r>
              <a:rPr lang="cs-CZ" dirty="0" smtClean="0"/>
              <a:t>Vysvětlit ideu</a:t>
            </a:r>
            <a:r>
              <a:rPr lang="en-US" dirty="0" smtClean="0"/>
              <a:t> </a:t>
            </a:r>
            <a:r>
              <a:rPr lang="en-US" dirty="0"/>
              <a:t>DHCP</a:t>
            </a:r>
          </a:p>
          <a:p>
            <a:pPr>
              <a:spcBef>
                <a:spcPts val="1200"/>
              </a:spcBef>
            </a:pPr>
            <a:r>
              <a:rPr lang="cs-CZ" dirty="0" smtClean="0"/>
              <a:t>Konfigurovat </a:t>
            </a:r>
            <a:r>
              <a:rPr lang="pt-PT" dirty="0" smtClean="0"/>
              <a:t>DHCP </a:t>
            </a:r>
            <a:r>
              <a:rPr lang="pt-PT" dirty="0"/>
              <a:t>server</a:t>
            </a:r>
          </a:p>
          <a:p>
            <a:pPr>
              <a:spcBef>
                <a:spcPts val="1200"/>
              </a:spcBef>
            </a:pPr>
            <a:r>
              <a:rPr lang="cs-CZ" dirty="0" smtClean="0"/>
              <a:t>Konfigurovat</a:t>
            </a:r>
            <a:r>
              <a:rPr lang="pt-PT" dirty="0" smtClean="0"/>
              <a:t> manu</a:t>
            </a:r>
            <a:r>
              <a:rPr lang="cs-CZ" dirty="0" err="1" smtClean="0"/>
              <a:t>ální</a:t>
            </a:r>
            <a:r>
              <a:rPr lang="pt-PT" dirty="0" smtClean="0"/>
              <a:t> </a:t>
            </a:r>
            <a:r>
              <a:rPr lang="pt-PT" dirty="0"/>
              <a:t>DHCP bindings</a:t>
            </a:r>
          </a:p>
          <a:p>
            <a:pPr>
              <a:spcBef>
                <a:spcPts val="1200"/>
              </a:spcBef>
            </a:pPr>
            <a:r>
              <a:rPr lang="cs-CZ" dirty="0" smtClean="0"/>
              <a:t>Konfigurovat</a:t>
            </a:r>
            <a:r>
              <a:rPr lang="pt-PT" dirty="0" smtClean="0"/>
              <a:t> </a:t>
            </a:r>
            <a:r>
              <a:rPr lang="pt-PT" dirty="0"/>
              <a:t>DHCP relay</a:t>
            </a:r>
          </a:p>
          <a:p>
            <a:pPr>
              <a:spcBef>
                <a:spcPts val="1200"/>
              </a:spcBef>
            </a:pPr>
            <a:r>
              <a:rPr lang="cs-CZ" dirty="0" smtClean="0"/>
              <a:t>Konfigurovat</a:t>
            </a:r>
            <a:r>
              <a:rPr lang="pt-PT" dirty="0" smtClean="0"/>
              <a:t> </a:t>
            </a:r>
            <a:r>
              <a:rPr lang="cs-CZ" dirty="0" smtClean="0"/>
              <a:t>volby </a:t>
            </a:r>
            <a:r>
              <a:rPr lang="pt-PT" dirty="0" smtClean="0"/>
              <a:t>DHCP</a:t>
            </a:r>
            <a:endParaRPr lang="pt-PT" dirty="0"/>
          </a:p>
        </p:txBody>
      </p:sp>
    </p:spTree>
    <p:extLst>
      <p:ext uri="{BB962C8B-B14F-4D97-AF65-F5344CB8AC3E}">
        <p14:creationId xmlns:p14="http://schemas.microsoft.com/office/powerpoint/2010/main" val="9367506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Přehled </a:t>
            </a:r>
            <a:r>
              <a:rPr lang="pt-PT" dirty="0" smtClean="0"/>
              <a:t>DHCP</a:t>
            </a:r>
            <a:endParaRPr lang="pt-PT" dirty="0"/>
          </a:p>
        </p:txBody>
      </p:sp>
      <p:sp>
        <p:nvSpPr>
          <p:cNvPr id="3" name="Content Placeholder 2"/>
          <p:cNvSpPr>
            <a:spLocks noGrp="1"/>
          </p:cNvSpPr>
          <p:nvPr>
            <p:ph idx="1"/>
          </p:nvPr>
        </p:nvSpPr>
        <p:spPr>
          <a:xfrm>
            <a:off x="121920" y="1183340"/>
            <a:ext cx="8926285" cy="5131399"/>
          </a:xfrm>
        </p:spPr>
        <p:txBody>
          <a:bodyPr>
            <a:normAutofit/>
          </a:bodyPr>
          <a:lstStyle/>
          <a:p>
            <a:r>
              <a:rPr lang="cs-CZ" dirty="0"/>
              <a:t>DHCP poskytuje konfigurační parametry hostitelům </a:t>
            </a:r>
            <a:r>
              <a:rPr lang="cs-CZ" dirty="0" smtClean="0"/>
              <a:t>sítě.</a:t>
            </a:r>
          </a:p>
          <a:p>
            <a:r>
              <a:rPr lang="cs-CZ" dirty="0" smtClean="0"/>
              <a:t>DHCP </a:t>
            </a:r>
            <a:r>
              <a:rPr lang="cs-CZ" dirty="0"/>
              <a:t>se skládá ze dvou komponent: protokol pro poskytování konfiguračních parametrů specifických pro hostitele z DHCP serveru hostiteli a mechanismus přidělování síťových adres </a:t>
            </a:r>
            <a:r>
              <a:rPr lang="cs-CZ" dirty="0" smtClean="0"/>
              <a:t>hostitelům.</a:t>
            </a:r>
          </a:p>
          <a:p>
            <a:pPr>
              <a:spcBef>
                <a:spcPts val="1200"/>
              </a:spcBef>
            </a:pPr>
            <a:r>
              <a:rPr lang="cs-CZ" dirty="0" smtClean="0"/>
              <a:t>DHCP </a:t>
            </a:r>
            <a:r>
              <a:rPr lang="cs-CZ" dirty="0"/>
              <a:t>je založen na modelu </a:t>
            </a:r>
            <a:r>
              <a:rPr lang="cs-CZ" dirty="0" smtClean="0"/>
              <a:t>klient/server</a:t>
            </a:r>
            <a:r>
              <a:rPr lang="cs-CZ" dirty="0"/>
              <a:t>, ve kterém </a:t>
            </a:r>
            <a:r>
              <a:rPr lang="cs-CZ" dirty="0" smtClean="0"/>
              <a:t>DHCP server přiděluje </a:t>
            </a:r>
            <a:r>
              <a:rPr lang="cs-CZ" dirty="0"/>
              <a:t>síťové adresy a </a:t>
            </a:r>
            <a:r>
              <a:rPr lang="cs-CZ" dirty="0" smtClean="0"/>
              <a:t>dodává </a:t>
            </a:r>
            <a:r>
              <a:rPr lang="cs-CZ" dirty="0"/>
              <a:t>konfigurační parametry dynamicky konfigurovaným </a:t>
            </a:r>
            <a:r>
              <a:rPr lang="cs-CZ" dirty="0" smtClean="0"/>
              <a:t>hostitelům.</a:t>
            </a:r>
          </a:p>
          <a:p>
            <a:pPr>
              <a:spcBef>
                <a:spcPts val="1200"/>
              </a:spcBef>
            </a:pPr>
            <a:r>
              <a:rPr lang="cs-CZ" dirty="0" smtClean="0"/>
              <a:t>Klienti </a:t>
            </a:r>
            <a:r>
              <a:rPr lang="cs-CZ" dirty="0"/>
              <a:t>v přístupových VLAN potřebují služby DHCP a pro služby DHCP mohou být použity nejen externí servery, ale </a:t>
            </a:r>
            <a:r>
              <a:rPr lang="cs-CZ" dirty="0" smtClean="0"/>
              <a:t>i směrovače. </a:t>
            </a:r>
            <a:endParaRPr lang="cs-CZ" dirty="0"/>
          </a:p>
          <a:p>
            <a:pPr marL="0" indent="0">
              <a:buNone/>
            </a:pPr>
            <a:endParaRPr lang="en-US" dirty="0" smtClean="0"/>
          </a:p>
        </p:txBody>
      </p:sp>
    </p:spTree>
    <p:extLst>
      <p:ext uri="{BB962C8B-B14F-4D97-AF65-F5344CB8AC3E}">
        <p14:creationId xmlns:p14="http://schemas.microsoft.com/office/powerpoint/2010/main" val="8084301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DHCP </a:t>
            </a:r>
            <a:r>
              <a:rPr lang="cs-CZ" dirty="0" smtClean="0"/>
              <a:t>na</a:t>
            </a:r>
            <a:r>
              <a:rPr lang="pt-PT" dirty="0" smtClean="0"/>
              <a:t> </a:t>
            </a:r>
            <a:r>
              <a:rPr lang="cs-CZ" dirty="0" smtClean="0"/>
              <a:t>L3 přepínačích</a:t>
            </a:r>
            <a:endParaRPr lang="pt-PT" dirty="0"/>
          </a:p>
        </p:txBody>
      </p:sp>
      <p:sp>
        <p:nvSpPr>
          <p:cNvPr id="3" name="Content Placeholder 2"/>
          <p:cNvSpPr>
            <a:spLocks noGrp="1"/>
          </p:cNvSpPr>
          <p:nvPr>
            <p:ph idx="1"/>
          </p:nvPr>
        </p:nvSpPr>
        <p:spPr>
          <a:xfrm>
            <a:off x="121920" y="1183340"/>
            <a:ext cx="8908869" cy="5131399"/>
          </a:xfrm>
        </p:spPr>
        <p:txBody>
          <a:bodyPr>
            <a:normAutofit fontScale="92500"/>
          </a:bodyPr>
          <a:lstStyle/>
          <a:p>
            <a:pPr>
              <a:spcBef>
                <a:spcPts val="1800"/>
              </a:spcBef>
            </a:pPr>
            <a:r>
              <a:rPr lang="af-ZA" dirty="0" smtClean="0"/>
              <a:t>Mezi vícevrstvé přepínače společnosti Cisco, které používají software Cisco IOS, patří server DHCP a softwarový relay agent.</a:t>
            </a:r>
          </a:p>
          <a:p>
            <a:pPr>
              <a:spcBef>
                <a:spcPts val="1800"/>
              </a:spcBef>
            </a:pPr>
            <a:r>
              <a:rPr lang="af-ZA" dirty="0" smtClean="0"/>
              <a:t>Distribuční vícevrstvé přepínače často slouží jako brány </a:t>
            </a:r>
            <a:r>
              <a:rPr lang="cs-CZ" dirty="0" smtClean="0"/>
              <a:t>L</a:t>
            </a:r>
            <a:r>
              <a:rPr lang="af-ZA" dirty="0" smtClean="0"/>
              <a:t>3 </a:t>
            </a:r>
            <a:r>
              <a:rPr lang="cs-CZ" dirty="0" smtClean="0"/>
              <a:t>vrstvy </a:t>
            </a:r>
            <a:r>
              <a:rPr lang="af-ZA" dirty="0" smtClean="0"/>
              <a:t>pro klienty, kteří se připojují k přístupovým </a:t>
            </a:r>
            <a:r>
              <a:rPr lang="cs-CZ" dirty="0" smtClean="0"/>
              <a:t>pře</a:t>
            </a:r>
            <a:r>
              <a:rPr lang="af-ZA" dirty="0" smtClean="0"/>
              <a:t>pínačům </a:t>
            </a:r>
            <a:r>
              <a:rPr lang="cs-CZ" dirty="0"/>
              <a:t>z</a:t>
            </a:r>
            <a:r>
              <a:rPr lang="af-ZA" dirty="0" smtClean="0"/>
              <a:t> různých VLAN.</a:t>
            </a:r>
          </a:p>
          <a:p>
            <a:pPr>
              <a:spcBef>
                <a:spcPts val="1800"/>
              </a:spcBef>
            </a:pPr>
            <a:r>
              <a:rPr lang="af-ZA" dirty="0" smtClean="0"/>
              <a:t>Proto služba DHCP může být poskytována přímo distribučními přepínači.</a:t>
            </a:r>
          </a:p>
          <a:p>
            <a:pPr>
              <a:spcBef>
                <a:spcPts val="1800"/>
              </a:spcBef>
            </a:pPr>
            <a:r>
              <a:rPr lang="af-ZA" dirty="0" smtClean="0"/>
              <a:t>Alternativně mohou být služby DHCP soustředěny na externím vyhrazeném serveru DHCP.</a:t>
            </a:r>
          </a:p>
          <a:p>
            <a:pPr>
              <a:spcBef>
                <a:spcPts val="1800"/>
              </a:spcBef>
            </a:pPr>
            <a:r>
              <a:rPr lang="af-ZA" dirty="0" smtClean="0"/>
              <a:t>V takovém případě musí distribuční přepínače přesměrovat požadavky DHCP příchozích klientů na externí server DHCP.</a:t>
            </a:r>
            <a:endParaRPr lang="af-ZA" dirty="0"/>
          </a:p>
        </p:txBody>
      </p:sp>
    </p:spTree>
    <p:extLst>
      <p:ext uri="{BB962C8B-B14F-4D97-AF65-F5344CB8AC3E}">
        <p14:creationId xmlns:p14="http://schemas.microsoft.com/office/powerpoint/2010/main" val="11637094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smtClean="0"/>
              <a:t>Konfigurace</a:t>
            </a:r>
            <a:r>
              <a:rPr lang="en-US" dirty="0" smtClean="0"/>
              <a:t> </a:t>
            </a:r>
            <a:r>
              <a:rPr lang="en-US" dirty="0"/>
              <a:t>DHCP </a:t>
            </a:r>
            <a:r>
              <a:rPr lang="cs-CZ" dirty="0" smtClean="0"/>
              <a:t>v </a:t>
            </a:r>
            <a:r>
              <a:rPr lang="en-US" dirty="0" smtClean="0"/>
              <a:t>Multilayer </a:t>
            </a:r>
            <a:r>
              <a:rPr lang="en-US" dirty="0"/>
              <a:t>Switched </a:t>
            </a:r>
            <a:r>
              <a:rPr lang="cs-CZ" dirty="0" smtClean="0"/>
              <a:t>síti</a:t>
            </a:r>
            <a:endParaRPr lang="pt-PT" dirty="0"/>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2"/>
          <a:stretch>
            <a:fillRect/>
          </a:stretch>
        </p:blipFill>
        <p:spPr>
          <a:xfrm>
            <a:off x="567771" y="1261992"/>
            <a:ext cx="7521584" cy="5128050"/>
          </a:xfrm>
          <a:prstGeom prst="rect">
            <a:avLst/>
          </a:prstGeom>
        </p:spPr>
      </p:pic>
    </p:spTree>
    <p:extLst>
      <p:ext uri="{BB962C8B-B14F-4D97-AF65-F5344CB8AC3E}">
        <p14:creationId xmlns:p14="http://schemas.microsoft.com/office/powerpoint/2010/main" val="23840303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a:t>Konfigurace</a:t>
            </a:r>
            <a:r>
              <a:rPr lang="en-US" dirty="0"/>
              <a:t> DHCP </a:t>
            </a:r>
            <a:r>
              <a:rPr lang="cs-CZ" dirty="0"/>
              <a:t>v </a:t>
            </a:r>
            <a:r>
              <a:rPr lang="en-US" dirty="0"/>
              <a:t>Multilayer Switched </a:t>
            </a:r>
            <a:r>
              <a:rPr lang="cs-CZ" dirty="0"/>
              <a:t>síti</a:t>
            </a:r>
            <a:endParaRPr lang="pt-PT" dirty="0"/>
          </a:p>
        </p:txBody>
      </p:sp>
      <p:sp>
        <p:nvSpPr>
          <p:cNvPr id="3" name="Content Placeholder 2"/>
          <p:cNvSpPr>
            <a:spLocks noGrp="1"/>
          </p:cNvSpPr>
          <p:nvPr>
            <p:ph idx="1"/>
          </p:nvPr>
        </p:nvSpPr>
        <p:spPr/>
        <p:txBody>
          <a:bodyPr>
            <a:normAutofit/>
          </a:bodyPr>
          <a:lstStyle/>
          <a:p>
            <a:pPr marL="0" indent="0">
              <a:buNone/>
            </a:pPr>
            <a:r>
              <a:rPr lang="af-ZA" dirty="0" smtClean="0"/>
              <a:t>DHCP Server</a:t>
            </a:r>
          </a:p>
          <a:p>
            <a:r>
              <a:rPr lang="af-ZA" sz="2000" dirty="0" smtClean="0">
                <a:latin typeface="Consolas" panose="020B0609020204030204" pitchFamily="49" charset="0"/>
              </a:rPr>
              <a:t>DSW1(config)# </a:t>
            </a:r>
            <a:r>
              <a:rPr lang="af-ZA" sz="2000" b="1" dirty="0" smtClean="0">
                <a:latin typeface="Consolas" panose="020B0609020204030204" pitchFamily="49" charset="0"/>
              </a:rPr>
              <a:t>ip dhcp excluded-address 10.0.10.1</a:t>
            </a:r>
          </a:p>
          <a:p>
            <a:r>
              <a:rPr lang="af-ZA" sz="2000" dirty="0" smtClean="0">
                <a:latin typeface="Consolas" panose="020B0609020204030204" pitchFamily="49" charset="0"/>
              </a:rPr>
              <a:t>DSW1(config)# </a:t>
            </a:r>
            <a:r>
              <a:rPr lang="af-ZA" sz="2000" b="1" dirty="0" smtClean="0">
                <a:latin typeface="Consolas" panose="020B0609020204030204" pitchFamily="49" charset="0"/>
              </a:rPr>
              <a:t>ip dhcp pool VLAN10POOL</a:t>
            </a:r>
          </a:p>
          <a:p>
            <a:r>
              <a:rPr lang="af-ZA" sz="2000" dirty="0" smtClean="0">
                <a:latin typeface="Consolas" panose="020B0609020204030204" pitchFamily="49" charset="0"/>
              </a:rPr>
              <a:t>DSW1(config-dhcp)# </a:t>
            </a:r>
            <a:r>
              <a:rPr lang="af-ZA" sz="2000" b="1" dirty="0" smtClean="0">
                <a:latin typeface="Consolas" panose="020B0609020204030204" pitchFamily="49" charset="0"/>
              </a:rPr>
              <a:t>network 10.0.10.0 255.255.255.0</a:t>
            </a:r>
          </a:p>
          <a:p>
            <a:r>
              <a:rPr lang="af-ZA" sz="2000" dirty="0" smtClean="0">
                <a:latin typeface="Consolas" panose="020B0609020204030204" pitchFamily="49" charset="0"/>
              </a:rPr>
              <a:t>DSW1(config-dhcp)# </a:t>
            </a:r>
            <a:r>
              <a:rPr lang="af-ZA" sz="2000" b="1" dirty="0" smtClean="0">
                <a:latin typeface="Consolas" panose="020B0609020204030204" pitchFamily="49" charset="0"/>
              </a:rPr>
              <a:t>default-router 10.0.10.1</a:t>
            </a:r>
          </a:p>
          <a:p>
            <a:r>
              <a:rPr lang="af-ZA" sz="2000" dirty="0" smtClean="0">
                <a:latin typeface="Consolas" panose="020B0609020204030204" pitchFamily="49" charset="0"/>
              </a:rPr>
              <a:t>DSW1(config-dhcp)# </a:t>
            </a:r>
            <a:r>
              <a:rPr lang="af-ZA" sz="2000" b="1" dirty="0" smtClean="0">
                <a:latin typeface="Consolas" panose="020B0609020204030204" pitchFamily="49" charset="0"/>
              </a:rPr>
              <a:t>lease 2 (na 2 dny)</a:t>
            </a:r>
          </a:p>
          <a:p>
            <a:pPr marL="0" indent="0">
              <a:spcBef>
                <a:spcPts val="1200"/>
              </a:spcBef>
              <a:buNone/>
            </a:pPr>
            <a:r>
              <a:rPr lang="af-ZA" dirty="0" smtClean="0"/>
              <a:t>Přiřazení ip addresy klientovi</a:t>
            </a:r>
          </a:p>
          <a:p>
            <a:r>
              <a:rPr lang="af-ZA" sz="2000" dirty="0" smtClean="0">
                <a:latin typeface="Consolas" panose="020B0609020204030204" pitchFamily="49" charset="0"/>
              </a:rPr>
              <a:t>DSW1(dhcp-config)# </a:t>
            </a:r>
            <a:r>
              <a:rPr lang="af-ZA" sz="2000" b="1" dirty="0" smtClean="0">
                <a:latin typeface="Consolas" panose="020B0609020204030204" pitchFamily="49" charset="0"/>
              </a:rPr>
              <a:t>host 10.0.10.200 255.255.255.0</a:t>
            </a:r>
          </a:p>
          <a:p>
            <a:r>
              <a:rPr lang="af-ZA" sz="2000" dirty="0" smtClean="0">
                <a:latin typeface="Consolas" panose="020B0609020204030204" pitchFamily="49" charset="0"/>
              </a:rPr>
              <a:t>DSW1(dhcp-config)# </a:t>
            </a:r>
            <a:r>
              <a:rPr lang="af-ZA" sz="2000" b="1" dirty="0" smtClean="0">
                <a:latin typeface="Consolas" panose="020B0609020204030204" pitchFamily="49" charset="0"/>
              </a:rPr>
              <a:t>client-identifier 0063.6973.636f.2d61.6162.622e.6363.3030.2e30.3630.302d.4574.302f.30</a:t>
            </a:r>
          </a:p>
          <a:p>
            <a:pPr marL="0" indent="0">
              <a:buNone/>
            </a:pPr>
            <a:r>
              <a:rPr lang="cs-CZ" sz="2000" dirty="0">
                <a:latin typeface="Consolas" panose="020B0609020204030204" pitchFamily="49" charset="0"/>
              </a:rPr>
              <a:t>a</a:t>
            </a:r>
            <a:r>
              <a:rPr lang="af-ZA" sz="2000" dirty="0" smtClean="0">
                <a:latin typeface="Consolas" panose="020B0609020204030204" pitchFamily="49" charset="0"/>
              </a:rPr>
              <a:t>nebo</a:t>
            </a:r>
          </a:p>
          <a:p>
            <a:r>
              <a:rPr lang="af-ZA" sz="2000" dirty="0" smtClean="0">
                <a:latin typeface="Consolas" panose="020B0609020204030204" pitchFamily="49" charset="0"/>
              </a:rPr>
              <a:t>DSW1(dhcp-config)# </a:t>
            </a:r>
            <a:r>
              <a:rPr lang="af-ZA" sz="2000" b="1" dirty="0" smtClean="0">
                <a:latin typeface="Consolas" panose="020B0609020204030204" pitchFamily="49" charset="0"/>
              </a:rPr>
              <a:t>hardware-address </a:t>
            </a:r>
            <a:r>
              <a:rPr lang="af-ZA" sz="2000" b="1" i="1" dirty="0" smtClean="0">
                <a:latin typeface="Consolas" panose="020B0609020204030204" pitchFamily="49" charset="0"/>
              </a:rPr>
              <a:t>MAC-address</a:t>
            </a:r>
            <a:endParaRPr lang="af-ZA" sz="1800" i="1" dirty="0">
              <a:latin typeface="Consolas" panose="020B0609020204030204" pitchFamily="49" charset="0"/>
            </a:endParaRPr>
          </a:p>
        </p:txBody>
      </p:sp>
    </p:spTree>
    <p:extLst>
      <p:ext uri="{BB962C8B-B14F-4D97-AF65-F5344CB8AC3E}">
        <p14:creationId xmlns:p14="http://schemas.microsoft.com/office/powerpoint/2010/main" val="888758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a:t>Konfigurace</a:t>
            </a:r>
            <a:r>
              <a:rPr lang="en-US" dirty="0"/>
              <a:t> DHCP </a:t>
            </a:r>
            <a:r>
              <a:rPr lang="cs-CZ" dirty="0"/>
              <a:t>v </a:t>
            </a:r>
            <a:r>
              <a:rPr lang="en-US" dirty="0"/>
              <a:t>Multilayer Switched </a:t>
            </a:r>
            <a:r>
              <a:rPr lang="cs-CZ" dirty="0"/>
              <a:t>síti</a:t>
            </a:r>
            <a:endParaRPr lang="pt-PT" dirty="0"/>
          </a:p>
        </p:txBody>
      </p:sp>
      <p:pic>
        <p:nvPicPr>
          <p:cNvPr id="4" name="Picture 3"/>
          <p:cNvPicPr>
            <a:picLocks noChangeAspect="1"/>
          </p:cNvPicPr>
          <p:nvPr/>
        </p:nvPicPr>
        <p:blipFill>
          <a:blip r:embed="rId2"/>
          <a:stretch>
            <a:fillRect/>
          </a:stretch>
        </p:blipFill>
        <p:spPr>
          <a:xfrm>
            <a:off x="1244705" y="1183340"/>
            <a:ext cx="6479927" cy="5380163"/>
          </a:xfrm>
          <a:prstGeom prst="rect">
            <a:avLst/>
          </a:prstGeom>
        </p:spPr>
      </p:pic>
    </p:spTree>
    <p:extLst>
      <p:ext uri="{BB962C8B-B14F-4D97-AF65-F5344CB8AC3E}">
        <p14:creationId xmlns:p14="http://schemas.microsoft.com/office/powerpoint/2010/main" val="36449787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r>
              <a:rPr lang="cs-CZ" dirty="0" smtClean="0"/>
              <a:t>Popis</a:t>
            </a:r>
            <a:r>
              <a:rPr lang="en-US" dirty="0" smtClean="0"/>
              <a:t> </a:t>
            </a:r>
            <a:r>
              <a:rPr lang="en-US" dirty="0"/>
              <a:t>Inter-VLAN </a:t>
            </a:r>
            <a:r>
              <a:rPr lang="en-US" dirty="0" smtClean="0"/>
              <a:t>Routing</a:t>
            </a:r>
            <a:r>
              <a:rPr lang="cs-CZ" dirty="0" smtClean="0"/>
              <a:t>u</a:t>
            </a:r>
            <a:endParaRPr lang="en-US" dirty="0" smtClean="0"/>
          </a:p>
        </p:txBody>
      </p:sp>
      <p:sp>
        <p:nvSpPr>
          <p:cNvPr id="6" name="Content Placeholder 5"/>
          <p:cNvSpPr>
            <a:spLocks noGrp="1"/>
          </p:cNvSpPr>
          <p:nvPr>
            <p:ph idx="1"/>
          </p:nvPr>
        </p:nvSpPr>
        <p:spPr/>
        <p:txBody>
          <a:bodyPr>
            <a:normAutofit/>
          </a:bodyPr>
          <a:lstStyle/>
          <a:p>
            <a:pPr>
              <a:spcBef>
                <a:spcPts val="1200"/>
              </a:spcBef>
            </a:pPr>
            <a:r>
              <a:rPr lang="af-ZA" dirty="0" smtClean="0"/>
              <a:t>Úvod do inter-VLAN routingu</a:t>
            </a:r>
          </a:p>
          <a:p>
            <a:pPr>
              <a:spcBef>
                <a:spcPts val="1200"/>
              </a:spcBef>
            </a:pPr>
            <a:r>
              <a:rPr lang="af-ZA" dirty="0" smtClean="0"/>
              <a:t>Inter-VLAN routing používající externí router</a:t>
            </a:r>
          </a:p>
          <a:p>
            <a:pPr>
              <a:spcBef>
                <a:spcPts val="1200"/>
              </a:spcBef>
            </a:pPr>
            <a:r>
              <a:rPr lang="af-ZA" dirty="0" smtClean="0"/>
              <a:t>Inter-VLAN routing s virtuálními rozhraními</a:t>
            </a:r>
            <a:r>
              <a:rPr lang="cs-CZ" dirty="0" smtClean="0"/>
              <a:t> přepínačů</a:t>
            </a:r>
            <a:endParaRPr lang="af-ZA" dirty="0" smtClean="0"/>
          </a:p>
          <a:p>
            <a:pPr>
              <a:spcBef>
                <a:spcPts val="1200"/>
              </a:spcBef>
            </a:pPr>
            <a:r>
              <a:rPr lang="af-ZA" dirty="0" smtClean="0"/>
              <a:t>Routing s routovanými porty</a:t>
            </a:r>
          </a:p>
          <a:p>
            <a:pPr>
              <a:spcBef>
                <a:spcPts val="1200"/>
              </a:spcBef>
            </a:pPr>
            <a:r>
              <a:rPr lang="af-ZA" dirty="0" smtClean="0"/>
              <a:t>Konfigurace inter-VLAN routingu za použití SVI </a:t>
            </a:r>
            <a:r>
              <a:rPr lang="cs-CZ" dirty="0" smtClean="0"/>
              <a:t>(</a:t>
            </a:r>
            <a:r>
              <a:rPr lang="af-ZA" dirty="0"/>
              <a:t>Switch </a:t>
            </a:r>
            <a:r>
              <a:rPr lang="cs-CZ" dirty="0" smtClean="0"/>
              <a:t>V</a:t>
            </a:r>
            <a:r>
              <a:rPr lang="af-ZA" dirty="0" smtClean="0"/>
              <a:t>irtual </a:t>
            </a:r>
            <a:r>
              <a:rPr lang="cs-CZ" dirty="0"/>
              <a:t>I</a:t>
            </a:r>
            <a:r>
              <a:rPr lang="af-ZA" dirty="0" smtClean="0"/>
              <a:t>nterface</a:t>
            </a:r>
            <a:r>
              <a:rPr lang="cs-CZ" dirty="0" smtClean="0"/>
              <a:t>) </a:t>
            </a:r>
            <a:r>
              <a:rPr lang="af-ZA" dirty="0" smtClean="0"/>
              <a:t>a routovaných portů</a:t>
            </a:r>
          </a:p>
          <a:p>
            <a:pPr>
              <a:spcBef>
                <a:spcPts val="1200"/>
              </a:spcBef>
            </a:pPr>
            <a:r>
              <a:rPr lang="af-ZA" dirty="0" smtClean="0"/>
              <a:t>Troubleshooting inter-VLAN routingu</a:t>
            </a:r>
          </a:p>
        </p:txBody>
      </p:sp>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08873" y="1079852"/>
            <a:ext cx="6061405" cy="2934541"/>
          </a:xfrm>
          <a:prstGeom prst="rect">
            <a:avLst/>
          </a:prstGeom>
        </p:spPr>
      </p:pic>
      <p:sp>
        <p:nvSpPr>
          <p:cNvPr id="2" name="Title 1"/>
          <p:cNvSpPr>
            <a:spLocks noGrp="1"/>
          </p:cNvSpPr>
          <p:nvPr>
            <p:ph type="title"/>
          </p:nvPr>
        </p:nvSpPr>
        <p:spPr/>
        <p:txBody>
          <a:bodyPr>
            <a:normAutofit/>
          </a:bodyPr>
          <a:lstStyle/>
          <a:p>
            <a:r>
              <a:rPr lang="pt-PT" dirty="0" smtClean="0"/>
              <a:t>Proces</a:t>
            </a:r>
            <a:r>
              <a:rPr lang="cs-CZ" dirty="0" smtClean="0"/>
              <a:t> </a:t>
            </a:r>
            <a:r>
              <a:rPr lang="pt-PT" dirty="0" smtClean="0"/>
              <a:t>DHCP </a:t>
            </a:r>
            <a:r>
              <a:rPr lang="pt-PT" dirty="0"/>
              <a:t>Discovery</a:t>
            </a:r>
          </a:p>
        </p:txBody>
      </p:sp>
      <p:sp>
        <p:nvSpPr>
          <p:cNvPr id="3" name="Content Placeholder 2"/>
          <p:cNvSpPr>
            <a:spLocks noGrp="1"/>
          </p:cNvSpPr>
          <p:nvPr>
            <p:ph idx="1"/>
          </p:nvPr>
        </p:nvSpPr>
        <p:spPr>
          <a:xfrm>
            <a:off x="279398" y="4272139"/>
            <a:ext cx="8520355" cy="2346375"/>
          </a:xfrm>
        </p:spPr>
        <p:txBody>
          <a:bodyPr>
            <a:normAutofit/>
          </a:bodyPr>
          <a:lstStyle/>
          <a:p>
            <a:r>
              <a:rPr lang="en-US" b="1" dirty="0" smtClean="0"/>
              <a:t>DHCPDECLINE</a:t>
            </a:r>
            <a:r>
              <a:rPr lang="en-US" b="1" dirty="0"/>
              <a:t>: </a:t>
            </a:r>
            <a:r>
              <a:rPr lang="cs-CZ" dirty="0" smtClean="0"/>
              <a:t>Adresa je již použita</a:t>
            </a:r>
            <a:r>
              <a:rPr lang="en-US" dirty="0" smtClean="0"/>
              <a:t>.</a:t>
            </a:r>
            <a:endParaRPr lang="en-US" dirty="0"/>
          </a:p>
          <a:p>
            <a:r>
              <a:rPr lang="en-US" b="1" dirty="0" smtClean="0"/>
              <a:t>DHCPNAK</a:t>
            </a:r>
            <a:r>
              <a:rPr lang="en-US" b="1" dirty="0"/>
              <a:t>: </a:t>
            </a:r>
            <a:r>
              <a:rPr lang="cs-CZ" dirty="0" smtClean="0"/>
              <a:t>Server odmítá potvrzení</a:t>
            </a:r>
            <a:r>
              <a:rPr lang="en-US" dirty="0" smtClean="0"/>
              <a:t>.</a:t>
            </a:r>
            <a:endParaRPr lang="en-US" dirty="0"/>
          </a:p>
          <a:p>
            <a:r>
              <a:rPr lang="en-US" b="1" dirty="0" smtClean="0"/>
              <a:t>DHCPRELEASE</a:t>
            </a:r>
            <a:r>
              <a:rPr lang="en-US" b="1" dirty="0"/>
              <a:t>: </a:t>
            </a:r>
            <a:r>
              <a:rPr lang="cs-CZ" dirty="0"/>
              <a:t>Klient informuje server o tom, že se vzdává </a:t>
            </a:r>
            <a:r>
              <a:rPr lang="cs-CZ" dirty="0" smtClean="0"/>
              <a:t>použití přidělené adresy.</a:t>
            </a:r>
            <a:endParaRPr lang="en-US" dirty="0"/>
          </a:p>
          <a:p>
            <a:r>
              <a:rPr lang="en-US" b="1" dirty="0" smtClean="0"/>
              <a:t>DHCPINFORM</a:t>
            </a:r>
            <a:r>
              <a:rPr lang="en-US" b="1" dirty="0"/>
              <a:t>: </a:t>
            </a:r>
            <a:r>
              <a:rPr lang="cs-CZ" dirty="0" smtClean="0"/>
              <a:t>Klient žádá jiné parametry</a:t>
            </a:r>
            <a:r>
              <a:rPr lang="en-US" dirty="0" smtClean="0"/>
              <a:t>.</a:t>
            </a:r>
            <a:endParaRPr lang="pt-PT" dirty="0"/>
          </a:p>
        </p:txBody>
      </p:sp>
    </p:spTree>
    <p:extLst>
      <p:ext uri="{BB962C8B-B14F-4D97-AF65-F5344CB8AC3E}">
        <p14:creationId xmlns:p14="http://schemas.microsoft.com/office/powerpoint/2010/main" val="21007397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f-ZA" dirty="0" smtClean="0"/>
              <a:t>Konfigurace</a:t>
            </a:r>
            <a:r>
              <a:rPr lang="cs-CZ" dirty="0" smtClean="0"/>
              <a:t> </a:t>
            </a:r>
            <a:r>
              <a:rPr lang="af-ZA" dirty="0" smtClean="0"/>
              <a:t>DHCP Relay</a:t>
            </a:r>
            <a:endParaRPr lang="af-ZA" dirty="0"/>
          </a:p>
        </p:txBody>
      </p:sp>
      <p:sp>
        <p:nvSpPr>
          <p:cNvPr id="3" name="Content Placeholder 2"/>
          <p:cNvSpPr>
            <a:spLocks noGrp="1"/>
          </p:cNvSpPr>
          <p:nvPr>
            <p:ph idx="1"/>
          </p:nvPr>
        </p:nvSpPr>
        <p:spPr>
          <a:xfrm>
            <a:off x="270692" y="2976149"/>
            <a:ext cx="8520354" cy="3599847"/>
          </a:xfrm>
        </p:spPr>
        <p:txBody>
          <a:bodyPr>
            <a:normAutofit fontScale="92500"/>
          </a:bodyPr>
          <a:lstStyle/>
          <a:p>
            <a:pPr marL="0" indent="0">
              <a:buNone/>
            </a:pPr>
            <a:r>
              <a:rPr lang="af-ZA" dirty="0" smtClean="0"/>
              <a:t>Klient ve VLAN 55 potřebuje forwardovat DHCP broadcasty k centralizovanému serveru 192.168.1.244:</a:t>
            </a:r>
          </a:p>
          <a:p>
            <a:r>
              <a:rPr lang="af-ZA" dirty="0" smtClean="0"/>
              <a:t>Multilayer switch </a:t>
            </a:r>
            <a:r>
              <a:rPr lang="cs-CZ" dirty="0" smtClean="0"/>
              <a:t>má L</a:t>
            </a:r>
            <a:r>
              <a:rPr lang="af-ZA" dirty="0" smtClean="0"/>
              <a:t>3 IP adresu 10.0.55.1/24, na které přijme DHCP požadavek. Tato adresa může být routed port  SVI.</a:t>
            </a:r>
          </a:p>
          <a:p>
            <a:r>
              <a:rPr lang="af-ZA" b="1" dirty="0" smtClean="0"/>
              <a:t>ip helper-address </a:t>
            </a:r>
            <a:r>
              <a:rPr lang="af-ZA" dirty="0" smtClean="0"/>
              <a:t>Požadavek přijde jako broadcast a odejde jako unicast. </a:t>
            </a:r>
          </a:p>
          <a:p>
            <a:pPr marL="0" indent="0">
              <a:spcBef>
                <a:spcPts val="1800"/>
              </a:spcBef>
              <a:buNone/>
            </a:pPr>
            <a:r>
              <a:rPr lang="af-ZA" dirty="0" smtClean="0"/>
              <a:t>Příkaz </a:t>
            </a:r>
            <a:r>
              <a:rPr lang="af-ZA" b="1" dirty="0" smtClean="0"/>
              <a:t>ip helper-address </a:t>
            </a:r>
            <a:r>
              <a:rPr lang="af-ZA" dirty="0" smtClean="0"/>
              <a:t>nejen přeposílá DHCP UDP pakety, ale také přeposílá defaultní pakety TFTP, DNS, time, NetBIOS, name server, a BOOTP.</a:t>
            </a:r>
            <a:endParaRPr lang="af-ZA" dirty="0"/>
          </a:p>
        </p:txBody>
      </p:sp>
      <p:pic>
        <p:nvPicPr>
          <p:cNvPr id="4" name="Picture 3"/>
          <p:cNvPicPr>
            <a:picLocks noChangeAspect="1"/>
          </p:cNvPicPr>
          <p:nvPr/>
        </p:nvPicPr>
        <p:blipFill>
          <a:blip r:embed="rId2"/>
          <a:stretch>
            <a:fillRect/>
          </a:stretch>
        </p:blipFill>
        <p:spPr>
          <a:xfrm>
            <a:off x="919571" y="1183340"/>
            <a:ext cx="6914668" cy="1531552"/>
          </a:xfrm>
          <a:prstGeom prst="rect">
            <a:avLst/>
          </a:prstGeom>
        </p:spPr>
      </p:pic>
    </p:spTree>
    <p:extLst>
      <p:ext uri="{BB962C8B-B14F-4D97-AF65-F5344CB8AC3E}">
        <p14:creationId xmlns:p14="http://schemas.microsoft.com/office/powerpoint/2010/main" val="25766288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Konfigurace</a:t>
            </a:r>
            <a:r>
              <a:rPr lang="pt-PT" dirty="0" smtClean="0"/>
              <a:t> </a:t>
            </a:r>
            <a:r>
              <a:rPr lang="pt-PT" dirty="0"/>
              <a:t>DHCP Options</a:t>
            </a:r>
          </a:p>
        </p:txBody>
      </p:sp>
      <p:sp>
        <p:nvSpPr>
          <p:cNvPr id="3" name="Content Placeholder 2"/>
          <p:cNvSpPr>
            <a:spLocks noGrp="1"/>
          </p:cNvSpPr>
          <p:nvPr>
            <p:ph idx="1"/>
          </p:nvPr>
        </p:nvSpPr>
        <p:spPr/>
        <p:txBody>
          <a:bodyPr>
            <a:normAutofit/>
          </a:bodyPr>
          <a:lstStyle/>
          <a:p>
            <a:r>
              <a:rPr lang="af-ZA" dirty="0" smtClean="0"/>
              <a:t>Použití DHCP voleb k „rozšíření“ příkazů DHCP.</a:t>
            </a:r>
          </a:p>
          <a:p>
            <a:pPr lvl="1"/>
            <a:r>
              <a:rPr lang="af-ZA" b="1" dirty="0" smtClean="0"/>
              <a:t>Option 43</a:t>
            </a:r>
            <a:r>
              <a:rPr lang="af-ZA" dirty="0" smtClean="0"/>
              <a:t>: Možnost zapouzdření dodavatele, která umožňuje dodavatelům, aby měli vlastní seznam možností na serveru. Můžete jej například použít k určení lehkého přístupového bodu, kde je Wireless LAN Controller (WLC).</a:t>
            </a:r>
          </a:p>
          <a:p>
            <a:pPr marL="225425" lvl="1" indent="0">
              <a:buNone/>
            </a:pPr>
            <a:r>
              <a:rPr lang="af-ZA" dirty="0" smtClean="0"/>
              <a:t>    Příklad: </a:t>
            </a:r>
            <a:r>
              <a:rPr lang="af-ZA" b="1" dirty="0" smtClean="0"/>
              <a:t>option 43 ascii “10.126.126.2,10.127.127.2” </a:t>
            </a:r>
            <a:r>
              <a:rPr lang="af-ZA" dirty="0" smtClean="0"/>
              <a:t>(dva WLC)</a:t>
            </a:r>
          </a:p>
          <a:p>
            <a:pPr lvl="1"/>
            <a:r>
              <a:rPr lang="af-ZA" b="1" dirty="0" smtClean="0"/>
              <a:t>Option 69</a:t>
            </a:r>
            <a:r>
              <a:rPr lang="af-ZA" dirty="0" smtClean="0"/>
              <a:t>: SMTP server, chcete-li klientovi zadat dostupné servery SMTP.</a:t>
            </a:r>
          </a:p>
          <a:p>
            <a:pPr lvl="1"/>
            <a:r>
              <a:rPr lang="af-ZA" b="1" dirty="0" smtClean="0"/>
              <a:t>Option</a:t>
            </a:r>
            <a:r>
              <a:rPr lang="af-ZA" dirty="0" smtClean="0"/>
              <a:t> </a:t>
            </a:r>
            <a:r>
              <a:rPr lang="af-ZA" b="1" dirty="0" smtClean="0"/>
              <a:t>70</a:t>
            </a:r>
            <a:r>
              <a:rPr lang="af-ZA" dirty="0" smtClean="0"/>
              <a:t>: POP3 server, chcete-li klientům zadat dostupné servery POP3.</a:t>
            </a:r>
          </a:p>
          <a:p>
            <a:pPr lvl="1"/>
            <a:r>
              <a:rPr lang="af-ZA" b="1" dirty="0" smtClean="0"/>
              <a:t>Option 150</a:t>
            </a:r>
            <a:r>
              <a:rPr lang="af-ZA" dirty="0" smtClean="0"/>
              <a:t>: server TFTP, který umožňuje telefonům přístup k seznamu serverů TFTP.</a:t>
            </a:r>
            <a:endParaRPr lang="af-ZA" dirty="0"/>
          </a:p>
        </p:txBody>
      </p:sp>
      <p:pic>
        <p:nvPicPr>
          <p:cNvPr id="4" name="Picture 3"/>
          <p:cNvPicPr>
            <a:picLocks noChangeAspect="1"/>
          </p:cNvPicPr>
          <p:nvPr/>
        </p:nvPicPr>
        <p:blipFill>
          <a:blip r:embed="rId2"/>
          <a:stretch>
            <a:fillRect/>
          </a:stretch>
        </p:blipFill>
        <p:spPr>
          <a:xfrm>
            <a:off x="279400" y="5506241"/>
            <a:ext cx="8627723" cy="883801"/>
          </a:xfrm>
          <a:prstGeom prst="rect">
            <a:avLst/>
          </a:prstGeom>
        </p:spPr>
      </p:pic>
    </p:spTree>
    <p:extLst>
      <p:ext uri="{BB962C8B-B14F-4D97-AF65-F5344CB8AC3E}">
        <p14:creationId xmlns:p14="http://schemas.microsoft.com/office/powerpoint/2010/main" val="35932336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Tři kategorie formátů </a:t>
            </a:r>
            <a:r>
              <a:rPr lang="cs-CZ" dirty="0"/>
              <a:t>adres</a:t>
            </a:r>
          </a:p>
        </p:txBody>
      </p:sp>
      <p:sp>
        <p:nvSpPr>
          <p:cNvPr id="3" name="Zástupný symbol pro obsah 2"/>
          <p:cNvSpPr>
            <a:spLocks noGrp="1"/>
          </p:cNvSpPr>
          <p:nvPr>
            <p:ph idx="1"/>
          </p:nvPr>
        </p:nvSpPr>
        <p:spPr/>
        <p:txBody>
          <a:bodyPr>
            <a:normAutofit lnSpcReduction="10000"/>
          </a:bodyPr>
          <a:lstStyle/>
          <a:p>
            <a:pPr fontAlgn="t"/>
            <a:r>
              <a:rPr lang="af-ZA" b="1" dirty="0" smtClean="0"/>
              <a:t>Statické adresy </a:t>
            </a:r>
            <a:r>
              <a:rPr lang="af-ZA" dirty="0" smtClean="0"/>
              <a:t>zůstávají v provozu po dlouhou dobu, jako např. v modifikovaném formátu EUI-64 a staticky přiřazených adresách. </a:t>
            </a:r>
          </a:p>
          <a:p>
            <a:pPr fontAlgn="t"/>
            <a:r>
              <a:rPr lang="af-ZA" dirty="0" smtClean="0"/>
              <a:t>S</a:t>
            </a:r>
            <a:r>
              <a:rPr lang="af-ZA" b="1" dirty="0" smtClean="0"/>
              <a:t>emistatické adresy, </a:t>
            </a:r>
            <a:r>
              <a:rPr lang="af-ZA" dirty="0" smtClean="0"/>
              <a:t>které</a:t>
            </a:r>
            <a:r>
              <a:rPr lang="af-ZA" b="1" dirty="0" smtClean="0"/>
              <a:t> </a:t>
            </a:r>
            <a:r>
              <a:rPr lang="af-ZA" dirty="0" smtClean="0"/>
              <a:t>vyžadují za určitých okolností specifikace změny - tyto se však v praxi vyskytují zřídka. Patří sem sémanticky neprůhledné identifikátory rozhraní a kryptograficky generované adresy.</a:t>
            </a:r>
          </a:p>
          <a:p>
            <a:pPr fontAlgn="t"/>
            <a:r>
              <a:rPr lang="af-ZA" b="1" dirty="0" smtClean="0"/>
              <a:t>Dynamické adresy </a:t>
            </a:r>
            <a:r>
              <a:rPr lang="af-ZA" dirty="0" smtClean="0"/>
              <a:t>jsou ty, které se mění pravidelně, např. každý den. V současné době tato skupina formátů adres zahrnuje pouze privacy extension IPv6. </a:t>
            </a:r>
          </a:p>
          <a:p>
            <a:pPr marL="0" indent="0" fontAlgn="t">
              <a:buNone/>
            </a:pPr>
            <a:endParaRPr lang="af-ZA" dirty="0" smtClean="0"/>
          </a:p>
          <a:p>
            <a:pPr marL="0" indent="0" fontAlgn="t">
              <a:buNone/>
            </a:pPr>
            <a:r>
              <a:rPr lang="af-ZA" dirty="0" smtClean="0"/>
              <a:t>Semistatické a dynamické formáty adres jsou určeny pro klienty, zatímco servery mají tendenci používat výhradně statickou adresu.</a:t>
            </a:r>
          </a:p>
          <a:p>
            <a:endParaRPr lang="cs-CZ" dirty="0"/>
          </a:p>
        </p:txBody>
      </p:sp>
    </p:spTree>
    <p:extLst>
      <p:ext uri="{BB962C8B-B14F-4D97-AF65-F5344CB8AC3E}">
        <p14:creationId xmlns:p14="http://schemas.microsoft.com/office/powerpoint/2010/main" val="27861347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Privacy</a:t>
            </a:r>
            <a:r>
              <a:rPr lang="cs-CZ" dirty="0" smtClean="0"/>
              <a:t> </a:t>
            </a:r>
            <a:r>
              <a:rPr lang="cs-CZ" dirty="0" err="1" smtClean="0"/>
              <a:t>extension</a:t>
            </a:r>
            <a:r>
              <a:rPr lang="cs-CZ" dirty="0" smtClean="0"/>
              <a:t> – RFC 4941 (2007)</a:t>
            </a:r>
            <a:endParaRPr lang="cs-CZ" dirty="0"/>
          </a:p>
        </p:txBody>
      </p:sp>
      <p:sp>
        <p:nvSpPr>
          <p:cNvPr id="3" name="Zástupný symbol pro obsah 2"/>
          <p:cNvSpPr>
            <a:spLocks noGrp="1"/>
          </p:cNvSpPr>
          <p:nvPr>
            <p:ph idx="1"/>
          </p:nvPr>
        </p:nvSpPr>
        <p:spPr>
          <a:xfrm>
            <a:off x="102414" y="1183340"/>
            <a:ext cx="8931858" cy="5131399"/>
          </a:xfrm>
        </p:spPr>
        <p:txBody>
          <a:bodyPr>
            <a:noAutofit/>
          </a:bodyPr>
          <a:lstStyle/>
          <a:p>
            <a:r>
              <a:rPr lang="cs-CZ" dirty="0"/>
              <a:t>Je to formát definující dočasné adresy, které se mění v pravidelných časových intervalech; po sobě jdoucí adresy se navzájem neshodují pro </a:t>
            </a:r>
            <a:r>
              <a:rPr lang="cs-CZ" dirty="0" smtClean="0"/>
              <a:t>cizí uživatele </a:t>
            </a:r>
            <a:r>
              <a:rPr lang="cs-CZ" dirty="0"/>
              <a:t>a jsou prostředkem ochrany proti </a:t>
            </a:r>
            <a:r>
              <a:rPr lang="cs-CZ" dirty="0" smtClean="0"/>
              <a:t>korelování adres</a:t>
            </a:r>
            <a:r>
              <a:rPr lang="cs-CZ" dirty="0"/>
              <a:t>. Jejich pravidelná změna je nezávislá na prefixu sítě; Tímto způsobem chrání proti sledování pohybu a také proti časové korelaci</a:t>
            </a:r>
            <a:r>
              <a:rPr lang="cs-CZ" dirty="0" smtClean="0"/>
              <a:t>.</a:t>
            </a:r>
          </a:p>
          <a:p>
            <a:pPr>
              <a:spcBef>
                <a:spcPts val="1200"/>
              </a:spcBef>
            </a:pPr>
            <a:r>
              <a:rPr lang="cs-CZ" dirty="0" smtClean="0"/>
              <a:t>Protivník </a:t>
            </a:r>
            <a:r>
              <a:rPr lang="cs-CZ" dirty="0"/>
              <a:t>je </a:t>
            </a:r>
            <a:r>
              <a:rPr lang="cs-CZ" dirty="0" smtClean="0"/>
              <a:t>může </a:t>
            </a:r>
            <a:r>
              <a:rPr lang="cs-CZ" dirty="0"/>
              <a:t>získat vnitřní stav algoritmu přes postranní kanál, a předpovídat všechny budoucí adresy </a:t>
            </a:r>
            <a:r>
              <a:rPr lang="cs-CZ" dirty="0" smtClean="0"/>
              <a:t>hostitele. Proto operační systémy implementující </a:t>
            </a:r>
            <a:r>
              <a:rPr lang="cs-CZ" dirty="0"/>
              <a:t>rozšíření IPv6 </a:t>
            </a:r>
            <a:r>
              <a:rPr lang="cs-CZ" dirty="0" err="1"/>
              <a:t>Privacy</a:t>
            </a:r>
            <a:r>
              <a:rPr lang="cs-CZ" dirty="0"/>
              <a:t> </a:t>
            </a:r>
            <a:r>
              <a:rPr lang="cs-CZ" dirty="0" err="1"/>
              <a:t>Extension</a:t>
            </a:r>
            <a:r>
              <a:rPr lang="cs-CZ" dirty="0"/>
              <a:t> používají namísto toho náhodná </a:t>
            </a:r>
            <a:r>
              <a:rPr lang="cs-CZ" dirty="0" smtClean="0"/>
              <a:t>čísla adres, protivník </a:t>
            </a:r>
            <a:r>
              <a:rPr lang="cs-CZ" dirty="0"/>
              <a:t>nyní musí najít (náhodnou nebo pseudonáhodnou) dočasnou adresu namísto statické, což je náročnější úkol.</a:t>
            </a:r>
          </a:p>
        </p:txBody>
      </p:sp>
    </p:spTree>
    <p:extLst>
      <p:ext uri="{BB962C8B-B14F-4D97-AF65-F5344CB8AC3E}">
        <p14:creationId xmlns:p14="http://schemas.microsoft.com/office/powerpoint/2010/main" val="39088765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a:xfrm>
            <a:off x="0" y="365378"/>
            <a:ext cx="9144000" cy="742659"/>
          </a:xfrm>
        </p:spPr>
        <p:txBody>
          <a:bodyPr>
            <a:normAutofit fontScale="90000"/>
          </a:bodyPr>
          <a:lstStyle/>
          <a:p>
            <a:r>
              <a:rPr lang="cs-CZ" dirty="0" err="1"/>
              <a:t>Semantically</a:t>
            </a:r>
            <a:r>
              <a:rPr lang="cs-CZ" dirty="0"/>
              <a:t> </a:t>
            </a:r>
            <a:r>
              <a:rPr lang="cs-CZ" dirty="0" err="1"/>
              <a:t>Opaque</a:t>
            </a:r>
            <a:r>
              <a:rPr lang="cs-CZ" dirty="0"/>
              <a:t> Interface </a:t>
            </a:r>
            <a:r>
              <a:rPr lang="cs-CZ" dirty="0" smtClean="0"/>
              <a:t>ID – RFC 7217 (2014)</a:t>
            </a:r>
            <a:endParaRPr lang="cs-CZ" dirty="0"/>
          </a:p>
        </p:txBody>
      </p:sp>
      <p:sp>
        <p:nvSpPr>
          <p:cNvPr id="3" name="Zástupný symbol pro obsah 2"/>
          <p:cNvSpPr>
            <a:spLocks noGrp="1"/>
          </p:cNvSpPr>
          <p:nvPr>
            <p:ph idx="1"/>
          </p:nvPr>
        </p:nvSpPr>
        <p:spPr>
          <a:xfrm>
            <a:off x="330608" y="1541786"/>
            <a:ext cx="8520354" cy="4910222"/>
          </a:xfrm>
        </p:spPr>
        <p:txBody>
          <a:bodyPr>
            <a:normAutofit fontScale="85000" lnSpcReduction="20000"/>
          </a:bodyPr>
          <a:lstStyle/>
          <a:p>
            <a:r>
              <a:rPr lang="cs-CZ" dirty="0" smtClean="0"/>
              <a:t>Důvodem </a:t>
            </a:r>
            <a:r>
              <a:rPr lang="cs-CZ" dirty="0"/>
              <a:t>tohoto mechanismu je získat stabilní identifikátory rozhraní pro předponu, aby se snížila administrativní </a:t>
            </a:r>
            <a:r>
              <a:rPr lang="cs-CZ" dirty="0" smtClean="0"/>
              <a:t>zátěž </a:t>
            </a:r>
            <a:r>
              <a:rPr lang="cs-CZ" dirty="0"/>
              <a:t>při zachování určité úrovně ochrany soukromí v jiné </a:t>
            </a:r>
            <a:r>
              <a:rPr lang="cs-CZ" dirty="0" smtClean="0"/>
              <a:t>síti. </a:t>
            </a:r>
            <a:r>
              <a:rPr lang="cs-CZ" b="1" dirty="0"/>
              <a:t>Tyto IID jsou generovány </a:t>
            </a:r>
            <a:r>
              <a:rPr lang="cs-CZ" b="1" dirty="0" err="1"/>
              <a:t>hashováním</a:t>
            </a:r>
            <a:r>
              <a:rPr lang="cs-CZ" b="1" dirty="0"/>
              <a:t> </a:t>
            </a:r>
            <a:r>
              <a:rPr lang="cs-CZ" b="1" dirty="0" smtClean="0"/>
              <a:t>síťového prefixu, </a:t>
            </a:r>
            <a:r>
              <a:rPr lang="cs-CZ" b="1" dirty="0"/>
              <a:t>tajného klíče a různých dalších parametrů</a:t>
            </a:r>
            <a:r>
              <a:rPr lang="cs-CZ" dirty="0"/>
              <a:t>. Tímto způsobem se identifikátor rozhraní změní při přechodu na jinou předponu sítě; při návratu do původní sítě se však vrátí na stejnou </a:t>
            </a:r>
            <a:r>
              <a:rPr lang="cs-CZ" dirty="0" smtClean="0"/>
              <a:t>hodnotu.</a:t>
            </a:r>
            <a:endParaRPr lang="cs-CZ" dirty="0"/>
          </a:p>
          <a:p>
            <a:r>
              <a:rPr lang="cs-CZ" dirty="0" smtClean="0"/>
              <a:t>Sémanticky neprůhledné IID </a:t>
            </a:r>
            <a:r>
              <a:rPr lang="cs-CZ" b="1" dirty="0" smtClean="0"/>
              <a:t>zabraňují </a:t>
            </a:r>
            <a:r>
              <a:rPr lang="cs-CZ" b="1" dirty="0"/>
              <a:t>korelaci adres </a:t>
            </a:r>
            <a:r>
              <a:rPr lang="cs-CZ" dirty="0"/>
              <a:t>a zejména sledování pohybu, pokud je tajný klíč neznámému protivníkovi neznámý. Nechrání však před časovou korelací, tj. </a:t>
            </a:r>
            <a:r>
              <a:rPr lang="cs-CZ" dirty="0" smtClean="0"/>
              <a:t>protivník </a:t>
            </a:r>
            <a:r>
              <a:rPr lang="cs-CZ" dirty="0"/>
              <a:t>je schopen připsat transakce v různých časových bodech jedinému (stacionárnímu) hostiteli. Pro ochranu před takovými hrozbami jsou zapotřebí dynamická schémata adres, jako je rozšíření ochrany soukromí </a:t>
            </a:r>
            <a:r>
              <a:rPr lang="cs-CZ" dirty="0" smtClean="0"/>
              <a:t>IPv6.</a:t>
            </a:r>
          </a:p>
          <a:p>
            <a:r>
              <a:rPr lang="cs-CZ" dirty="0" smtClean="0"/>
              <a:t>Sémanticky </a:t>
            </a:r>
            <a:r>
              <a:rPr lang="cs-CZ" dirty="0"/>
              <a:t>neprůhledné identifikátory rozhraní jsou z hlediska síťového skenování určeny k tomu, aby se náhodně zobrazovaly z vnějšího pohledu a jejich </a:t>
            </a:r>
            <a:r>
              <a:rPr lang="cs-CZ" dirty="0" smtClean="0"/>
              <a:t>nalezení </a:t>
            </a:r>
            <a:r>
              <a:rPr lang="cs-CZ" dirty="0"/>
              <a:t>by </a:t>
            </a:r>
            <a:r>
              <a:rPr lang="cs-CZ" dirty="0" smtClean="0"/>
              <a:t>mělo </a:t>
            </a:r>
            <a:r>
              <a:rPr lang="cs-CZ" dirty="0"/>
              <a:t>zůstat zdlouhavým úkolem; jeho kvalita je však závislá na konkrétní </a:t>
            </a:r>
            <a:r>
              <a:rPr lang="cs-CZ" dirty="0" smtClean="0"/>
              <a:t>implementaci. </a:t>
            </a:r>
            <a:r>
              <a:rPr lang="cs-CZ" dirty="0"/>
              <a:t>V současné době RFC 8064 doporučuje identifikátory sémanticky </a:t>
            </a:r>
            <a:r>
              <a:rPr lang="cs-CZ" dirty="0" err="1"/>
              <a:t>opaque</a:t>
            </a:r>
            <a:r>
              <a:rPr lang="cs-CZ" dirty="0"/>
              <a:t> rozhraní jako výchozí stabilní identifikátory namísto formátu </a:t>
            </a:r>
            <a:r>
              <a:rPr lang="cs-CZ" dirty="0" err="1"/>
              <a:t>Modified</a:t>
            </a:r>
            <a:r>
              <a:rPr lang="cs-CZ" dirty="0"/>
              <a:t> </a:t>
            </a:r>
            <a:r>
              <a:rPr lang="cs-CZ" dirty="0" smtClean="0"/>
              <a:t>EUI-64.</a:t>
            </a:r>
            <a:endParaRPr lang="cs-CZ" dirty="0"/>
          </a:p>
        </p:txBody>
      </p:sp>
    </p:spTree>
    <p:extLst>
      <p:ext uri="{BB962C8B-B14F-4D97-AF65-F5344CB8AC3E}">
        <p14:creationId xmlns:p14="http://schemas.microsoft.com/office/powerpoint/2010/main" val="29095742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Kryptograficky generované adresy – RFC 3972</a:t>
            </a:r>
            <a:endParaRPr lang="cs-CZ" dirty="0"/>
          </a:p>
        </p:txBody>
      </p:sp>
      <p:sp>
        <p:nvSpPr>
          <p:cNvPr id="3" name="Zástupný symbol pro obsah 2"/>
          <p:cNvSpPr>
            <a:spLocks noGrp="1"/>
          </p:cNvSpPr>
          <p:nvPr>
            <p:ph idx="1"/>
          </p:nvPr>
        </p:nvSpPr>
        <p:spPr>
          <a:xfrm>
            <a:off x="279401" y="1183341"/>
            <a:ext cx="8520354" cy="4815124"/>
          </a:xfrm>
        </p:spPr>
        <p:txBody>
          <a:bodyPr>
            <a:normAutofit fontScale="85000" lnSpcReduction="20000"/>
          </a:bodyPr>
          <a:lstStyle/>
          <a:p>
            <a:r>
              <a:rPr lang="cs-CZ" dirty="0"/>
              <a:t>Kryptograficky generované adresy jsou </a:t>
            </a:r>
            <a:r>
              <a:rPr lang="cs-CZ" dirty="0" smtClean="0"/>
              <a:t>generovány </a:t>
            </a:r>
            <a:r>
              <a:rPr lang="cs-CZ" dirty="0" err="1"/>
              <a:t>hašováním</a:t>
            </a:r>
            <a:r>
              <a:rPr lang="cs-CZ" dirty="0"/>
              <a:t> veřejného klíče hostitele s jinými parametry a jsou tedy vázány na příslušného hostitele</a:t>
            </a:r>
            <a:r>
              <a:rPr lang="cs-CZ" dirty="0" smtClean="0"/>
              <a:t>.</a:t>
            </a:r>
            <a:endParaRPr lang="cs-CZ" dirty="0"/>
          </a:p>
          <a:p>
            <a:r>
              <a:rPr lang="cs-CZ" dirty="0"/>
              <a:t>Jejich </a:t>
            </a:r>
            <a:r>
              <a:rPr lang="cs-CZ" b="1" dirty="0"/>
              <a:t>vlastnictví je ověřeno podpisem zpráv vzniklých z této adresy </a:t>
            </a:r>
            <a:r>
              <a:rPr lang="cs-CZ" b="1" dirty="0" smtClean="0"/>
              <a:t>příslušným privátním klíčem</a:t>
            </a:r>
            <a:r>
              <a:rPr lang="cs-CZ" dirty="0"/>
              <a:t>. V kombinaci to zabraňuje </a:t>
            </a:r>
            <a:r>
              <a:rPr lang="cs-CZ" dirty="0" err="1"/>
              <a:t>spoofingu</a:t>
            </a:r>
            <a:r>
              <a:rPr lang="cs-CZ" dirty="0"/>
              <a:t> adres a bylo zamýšleno k ochraně před útoky pocházejícími z lokální sítě. Z hlediska ochrany soukromí jsou tyto adresy srovnatelné se sémanticky </a:t>
            </a:r>
            <a:r>
              <a:rPr lang="cs-CZ" dirty="0" err="1"/>
              <a:t>opaque</a:t>
            </a:r>
            <a:r>
              <a:rPr lang="cs-CZ" dirty="0"/>
              <a:t> </a:t>
            </a:r>
            <a:r>
              <a:rPr lang="cs-CZ" dirty="0" smtClean="0"/>
              <a:t>IID: </a:t>
            </a:r>
            <a:r>
              <a:rPr lang="cs-CZ" dirty="0"/>
              <a:t>protože předpona sítě je zahrnuta do </a:t>
            </a:r>
            <a:r>
              <a:rPr lang="cs-CZ" dirty="0" err="1"/>
              <a:t>hash</a:t>
            </a:r>
            <a:r>
              <a:rPr lang="cs-CZ" dirty="0"/>
              <a:t>, adresa je změněna při přesunu do jiné sítě. </a:t>
            </a:r>
            <a:r>
              <a:rPr lang="cs-CZ" dirty="0" smtClean="0"/>
              <a:t>Kromě </a:t>
            </a:r>
            <a:r>
              <a:rPr lang="cs-CZ" dirty="0"/>
              <a:t>toho může být nová adresa vytvořena bez pohybu; to by umožnilo ochranu před časovou korelací srovnatelnou s rozšířením ochrany soukromí IPv6. </a:t>
            </a:r>
            <a:endParaRPr lang="cs-CZ" dirty="0" smtClean="0"/>
          </a:p>
          <a:p>
            <a:r>
              <a:rPr lang="cs-CZ" dirty="0" smtClean="0"/>
              <a:t>Vytváření </a:t>
            </a:r>
            <a:r>
              <a:rPr lang="cs-CZ" dirty="0"/>
              <a:t>kryptograficky generovaných adres je však nákladné a v důsledku toho brání častým změnám adresy v praxi. Pokud jde o skenování, tento typ adres se jeví </a:t>
            </a:r>
            <a:r>
              <a:rPr lang="cs-CZ" dirty="0" smtClean="0"/>
              <a:t>z </a:t>
            </a:r>
            <a:r>
              <a:rPr lang="cs-CZ" dirty="0"/>
              <a:t>pohledu </a:t>
            </a:r>
            <a:r>
              <a:rPr lang="cs-CZ" dirty="0" smtClean="0"/>
              <a:t>protivníka jako </a:t>
            </a:r>
            <a:r>
              <a:rPr lang="cs-CZ" dirty="0"/>
              <a:t>náhodný </a:t>
            </a:r>
            <a:r>
              <a:rPr lang="cs-CZ" dirty="0" smtClean="0"/>
              <a:t>, </a:t>
            </a:r>
            <a:r>
              <a:rPr lang="cs-CZ" dirty="0"/>
              <a:t>který poskytuje účinnou ochranu</a:t>
            </a:r>
            <a:r>
              <a:rPr lang="cs-CZ" dirty="0" smtClean="0"/>
              <a:t>.</a:t>
            </a:r>
            <a:endParaRPr lang="cs-CZ" dirty="0"/>
          </a:p>
          <a:p>
            <a:r>
              <a:rPr lang="cs-CZ" dirty="0" smtClean="0"/>
              <a:t>Kryptograficky </a:t>
            </a:r>
            <a:r>
              <a:rPr lang="cs-CZ" dirty="0"/>
              <a:t>generované adresy </a:t>
            </a:r>
            <a:r>
              <a:rPr lang="cs-CZ" dirty="0" smtClean="0"/>
              <a:t>(stejně tak </a:t>
            </a:r>
            <a:r>
              <a:rPr lang="cs-CZ" dirty="0" err="1" smtClean="0"/>
              <a:t>Secure</a:t>
            </a:r>
            <a:r>
              <a:rPr lang="cs-CZ" dirty="0" smtClean="0"/>
              <a:t> </a:t>
            </a:r>
            <a:r>
              <a:rPr lang="cs-CZ" dirty="0" err="1"/>
              <a:t>Neighbor</a:t>
            </a:r>
            <a:r>
              <a:rPr lang="cs-CZ" dirty="0"/>
              <a:t> </a:t>
            </a:r>
            <a:r>
              <a:rPr lang="cs-CZ" dirty="0" err="1" smtClean="0"/>
              <a:t>Discovery</a:t>
            </a:r>
            <a:r>
              <a:rPr lang="cs-CZ" dirty="0" smtClean="0"/>
              <a:t> – </a:t>
            </a:r>
            <a:r>
              <a:rPr lang="cs-CZ" dirty="0" err="1" smtClean="0"/>
              <a:t>SeND</a:t>
            </a:r>
            <a:r>
              <a:rPr lang="cs-CZ" dirty="0"/>
              <a:t>) nejsou podporovány žádným z hlavních operačních </a:t>
            </a:r>
            <a:r>
              <a:rPr lang="cs-CZ" dirty="0" smtClean="0"/>
              <a:t>systémů, a to je jejich největší potíží.</a:t>
            </a:r>
            <a:endParaRPr lang="cs-CZ" dirty="0"/>
          </a:p>
        </p:txBody>
      </p:sp>
    </p:spTree>
    <p:extLst>
      <p:ext uri="{BB962C8B-B14F-4D97-AF65-F5344CB8AC3E}">
        <p14:creationId xmlns:p14="http://schemas.microsoft.com/office/powerpoint/2010/main" val="2032370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Co z toho plyne pro budoucnost a praxi</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a:t>Budoucí internetová zařízení </a:t>
            </a:r>
            <a:r>
              <a:rPr lang="cs-CZ" dirty="0" smtClean="0"/>
              <a:t>již </a:t>
            </a:r>
            <a:r>
              <a:rPr lang="cs-CZ" dirty="0"/>
              <a:t>nelze striktně klasifikovat do dvou rolí serveru a klienta: existují servery, např. </a:t>
            </a:r>
            <a:r>
              <a:rPr lang="cs-CZ" dirty="0" smtClean="0"/>
              <a:t>brány </a:t>
            </a:r>
            <a:r>
              <a:rPr lang="cs-CZ" dirty="0"/>
              <a:t>zařízení </a:t>
            </a:r>
            <a:r>
              <a:rPr lang="cs-CZ" dirty="0" err="1"/>
              <a:t>IoT</a:t>
            </a:r>
            <a:r>
              <a:rPr lang="cs-CZ" dirty="0"/>
              <a:t>, které slouží pouze velmi omezené skupině uživatelů, např. </a:t>
            </a:r>
            <a:r>
              <a:rPr lang="cs-CZ" dirty="0" smtClean="0"/>
              <a:t>obyvatelům </a:t>
            </a:r>
            <a:r>
              <a:rPr lang="cs-CZ" dirty="0"/>
              <a:t>domácnosti, a také potřebují nějakou formu ochrany soukromí. Například adresy serverů se mohou stát dočasnými a mohou být odvozeny ze sdíleného tajemství. Legitimní klient je schopen vypočítat aktuální adresu, protože má tajemství, zatímco protivník by musel vyčerpávajícím způsobem prohledat síť, aby našel server. Dále, protokoly typu peer-to-peer, jako je </a:t>
            </a:r>
            <a:r>
              <a:rPr lang="cs-CZ" dirty="0" err="1" smtClean="0"/>
              <a:t>bitcoin</a:t>
            </a:r>
            <a:r>
              <a:rPr lang="cs-CZ" dirty="0"/>
              <a:t>, by mohly využít podobné </a:t>
            </a:r>
            <a:r>
              <a:rPr lang="cs-CZ" dirty="0" smtClean="0"/>
              <a:t>mechanismy.</a:t>
            </a:r>
            <a:endParaRPr lang="cs-CZ" dirty="0"/>
          </a:p>
          <a:p>
            <a:endParaRPr lang="cs-CZ" dirty="0"/>
          </a:p>
          <a:p>
            <a:r>
              <a:rPr lang="cs-CZ" dirty="0"/>
              <a:t>Zařízení pro připojení k internetu musí přiřadit adresu. Bylo by moudré je definovat v nejbezpečnějším a nejbezpečnějším způsobem, aby byla zajištěna co největší ochrana. Tento aspekt je obzvláště zajímavý pro omezená zařízení, jako je internet věcí, protože pro výkonná ochranná opatření obvykle nemají </a:t>
            </a:r>
            <a:r>
              <a:rPr lang="cs-CZ" dirty="0" smtClean="0"/>
              <a:t>dostatek </a:t>
            </a:r>
            <a:r>
              <a:rPr lang="cs-CZ" dirty="0"/>
              <a:t>výpočetního výkonu. Flexibilita adresování IPv6 je proto velkou příležitostí, kterou je třeba využít.</a:t>
            </a:r>
          </a:p>
        </p:txBody>
      </p:sp>
    </p:spTree>
    <p:extLst>
      <p:ext uri="{BB962C8B-B14F-4D97-AF65-F5344CB8AC3E}">
        <p14:creationId xmlns:p14="http://schemas.microsoft.com/office/powerpoint/2010/main" val="40920678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b="1" dirty="0" smtClean="0"/>
              <a:t>CCNPv7.1 SWITCH Lab5.1 IVL-ROUTING</a:t>
            </a:r>
          </a:p>
          <a:p>
            <a:r>
              <a:rPr lang="en-US" b="1" dirty="0" smtClean="0"/>
              <a:t>CCNPv7.1 SWITCH Lab5.2 DHCP4/6</a:t>
            </a:r>
            <a:endParaRPr lang="en-US" b="1" dirty="0"/>
          </a:p>
        </p:txBody>
      </p:sp>
      <p:sp>
        <p:nvSpPr>
          <p:cNvPr id="5" name="Title 4"/>
          <p:cNvSpPr>
            <a:spLocks noGrp="1"/>
          </p:cNvSpPr>
          <p:nvPr>
            <p:ph type="title"/>
          </p:nvPr>
        </p:nvSpPr>
        <p:spPr/>
        <p:txBody>
          <a:bodyPr/>
          <a:lstStyle/>
          <a:p>
            <a:r>
              <a:rPr lang="en-US" dirty="0" smtClean="0"/>
              <a:t>Chapter 5 Labs</a:t>
            </a:r>
            <a:endParaRPr lang="en-US" dirty="0"/>
          </a:p>
        </p:txBody>
      </p:sp>
    </p:spTree>
    <p:extLst>
      <p:ext uri="{BB962C8B-B14F-4D97-AF65-F5344CB8AC3E}">
        <p14:creationId xmlns:p14="http://schemas.microsoft.com/office/powerpoint/2010/main" val="14083181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Zástupný symbol pro obsah 2"/>
          <p:cNvSpPr>
            <a:spLocks noGrp="1"/>
          </p:cNvSpPr>
          <p:nvPr>
            <p:ph type="title"/>
          </p:nvPr>
        </p:nvSpPr>
        <p:spPr/>
        <p:txBody>
          <a:bodyPr/>
          <a:lstStyle/>
          <a:p>
            <a:r>
              <a:rPr lang="cs-CZ" dirty="0" smtClean="0">
                <a:solidFill>
                  <a:srgbClr val="FF0000"/>
                </a:solidFill>
              </a:rPr>
              <a:t>Které zprávy používá SLAAC?</a:t>
            </a:r>
            <a:endParaRPr lang="cs-CZ" dirty="0">
              <a:solidFill>
                <a:srgbClr val="FF0000"/>
              </a:solidFill>
            </a:endParaRPr>
          </a:p>
        </p:txBody>
      </p:sp>
      <p:sp>
        <p:nvSpPr>
          <p:cNvPr id="5" name="TextovéPole 4"/>
          <p:cNvSpPr txBox="1"/>
          <p:nvPr/>
        </p:nvSpPr>
        <p:spPr>
          <a:xfrm>
            <a:off x="2950574" y="1828800"/>
            <a:ext cx="2138727" cy="1089529"/>
          </a:xfrm>
          <a:prstGeom prst="rect">
            <a:avLst/>
          </a:prstGeom>
          <a:noFill/>
        </p:spPr>
        <p:txBody>
          <a:bodyPr wrap="none" rtlCol="0">
            <a:spAutoFit/>
          </a:bodyPr>
          <a:lstStyle/>
          <a:p>
            <a:pPr marL="342900" indent="-342900">
              <a:buFontTx/>
              <a:buChar char="-"/>
            </a:pPr>
            <a:r>
              <a:rPr lang="cs-CZ" dirty="0" smtClean="0"/>
              <a:t>Od klienta:</a:t>
            </a:r>
          </a:p>
          <a:p>
            <a:pPr marL="342900" indent="-342900">
              <a:buFontTx/>
              <a:buChar char="-"/>
            </a:pPr>
            <a:endParaRPr lang="cs-CZ" dirty="0" smtClean="0"/>
          </a:p>
          <a:p>
            <a:pPr marL="342900" indent="-342900">
              <a:buFontTx/>
              <a:buChar char="-"/>
            </a:pPr>
            <a:r>
              <a:rPr lang="cs-CZ" dirty="0" smtClean="0"/>
              <a:t>Od serveru:</a:t>
            </a:r>
          </a:p>
        </p:txBody>
      </p:sp>
    </p:spTree>
    <p:extLst>
      <p:ext uri="{BB962C8B-B14F-4D97-AF65-F5344CB8AC3E}">
        <p14:creationId xmlns:p14="http://schemas.microsoft.com/office/powerpoint/2010/main" val="41674071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Úvod do </a:t>
            </a:r>
            <a:r>
              <a:rPr lang="pt-PT" dirty="0" smtClean="0"/>
              <a:t>Inter-VLAN Routing</a:t>
            </a:r>
            <a:r>
              <a:rPr lang="cs-CZ" dirty="0" smtClean="0"/>
              <a:t>u</a:t>
            </a:r>
            <a:endParaRPr lang="pt-PT" dirty="0"/>
          </a:p>
        </p:txBody>
      </p:sp>
      <p:sp>
        <p:nvSpPr>
          <p:cNvPr id="3" name="Content Placeholder 2"/>
          <p:cNvSpPr>
            <a:spLocks noGrp="1"/>
          </p:cNvSpPr>
          <p:nvPr>
            <p:ph idx="1"/>
          </p:nvPr>
        </p:nvSpPr>
        <p:spPr>
          <a:xfrm>
            <a:off x="87086" y="1183340"/>
            <a:ext cx="8874033" cy="5131399"/>
          </a:xfrm>
        </p:spPr>
        <p:txBody>
          <a:bodyPr>
            <a:normAutofit lnSpcReduction="10000"/>
          </a:bodyPr>
          <a:lstStyle/>
          <a:p>
            <a:pPr lvl="1">
              <a:spcBef>
                <a:spcPts val="1200"/>
              </a:spcBef>
              <a:buFont typeface="Wingdings" panose="05000000000000000000" pitchFamily="2" charset="2"/>
              <a:buChar char="§"/>
            </a:pPr>
            <a:r>
              <a:rPr lang="cs-CZ" sz="2400" dirty="0" smtClean="0"/>
              <a:t>P</a:t>
            </a:r>
            <a:r>
              <a:rPr lang="pt-PT" sz="2400" dirty="0" smtClean="0"/>
              <a:t>rotože </a:t>
            </a:r>
            <a:r>
              <a:rPr lang="pt-PT" sz="2400" dirty="0"/>
              <a:t>VLAN izolují provoz do definované vysílací domény a podsítě, síťová zařízení v různých VLAN nemohou navzájem </a:t>
            </a:r>
            <a:r>
              <a:rPr lang="pt-PT" sz="2400" dirty="0" smtClean="0"/>
              <a:t>komunikovat.</a:t>
            </a:r>
            <a:endParaRPr lang="pt-PT" sz="2400" dirty="0"/>
          </a:p>
          <a:p>
            <a:pPr lvl="1">
              <a:spcBef>
                <a:spcPts val="1200"/>
              </a:spcBef>
              <a:buFont typeface="Wingdings" panose="05000000000000000000" pitchFamily="2" charset="2"/>
              <a:buChar char="§"/>
            </a:pPr>
            <a:r>
              <a:rPr lang="pt-PT" sz="2400" dirty="0"/>
              <a:t>Zařízení v každé síti VLAN mohou komunikovat se síťovými zařízeními v jiné síti VLAN pouze prostřednictvím směrovacího zařízení vrstvy 3</a:t>
            </a:r>
          </a:p>
          <a:p>
            <a:pPr lvl="1">
              <a:spcBef>
                <a:spcPts val="1200"/>
              </a:spcBef>
              <a:buFont typeface="Wingdings" panose="05000000000000000000" pitchFamily="2" charset="2"/>
              <a:buChar char="§"/>
            </a:pPr>
            <a:r>
              <a:rPr lang="pt-PT" sz="2400" dirty="0"/>
              <a:t>Následující zařízení mohou poskytovat směrování mezi sítěmi VLAN:</a:t>
            </a:r>
          </a:p>
          <a:p>
            <a:pPr lvl="2">
              <a:spcBef>
                <a:spcPts val="1200"/>
              </a:spcBef>
            </a:pPr>
            <a:r>
              <a:rPr lang="pt-PT" dirty="0"/>
              <a:t>Každý externí směrovač nebo skupina směrovačů s odděleným rozhraním </a:t>
            </a:r>
            <a:r>
              <a:rPr lang="cs-CZ" dirty="0"/>
              <a:t>do</a:t>
            </a:r>
            <a:r>
              <a:rPr lang="pt-PT" dirty="0"/>
              <a:t> každé </a:t>
            </a:r>
            <a:r>
              <a:rPr lang="pt-PT" dirty="0" smtClean="0"/>
              <a:t>VLAN</a:t>
            </a:r>
            <a:r>
              <a:rPr lang="cs-CZ" dirty="0" smtClean="0"/>
              <a:t> – </a:t>
            </a:r>
            <a:r>
              <a:rPr lang="cs-CZ" dirty="0"/>
              <a:t>CCNA </a:t>
            </a:r>
            <a:endParaRPr lang="pt-PT" dirty="0"/>
          </a:p>
          <a:p>
            <a:pPr lvl="2"/>
            <a:r>
              <a:rPr lang="pt-PT" dirty="0"/>
              <a:t>Jakýkoli externí směrovač s rozhraním, které podporuje kanál (router-on-a-stick</a:t>
            </a:r>
            <a:r>
              <a:rPr lang="pt-PT" dirty="0" smtClean="0"/>
              <a:t>)</a:t>
            </a:r>
            <a:r>
              <a:rPr lang="cs-CZ" dirty="0" smtClean="0"/>
              <a:t> – CCNA </a:t>
            </a:r>
            <a:endParaRPr lang="pt-PT" dirty="0"/>
          </a:p>
          <a:p>
            <a:pPr lvl="2"/>
            <a:r>
              <a:rPr lang="pt-PT" dirty="0" smtClean="0"/>
              <a:t>Jakýkoli přepínač </a:t>
            </a:r>
            <a:r>
              <a:rPr lang="pt-PT" dirty="0"/>
              <a:t>Catalyst vrstvy </a:t>
            </a:r>
            <a:r>
              <a:rPr lang="pt-PT" dirty="0" smtClean="0"/>
              <a:t>3</a:t>
            </a:r>
            <a:r>
              <a:rPr lang="cs-CZ" dirty="0" smtClean="0"/>
              <a:t> – </a:t>
            </a:r>
            <a:r>
              <a:rPr lang="cs-CZ" b="1" dirty="0" smtClean="0"/>
              <a:t>CCNP </a:t>
            </a:r>
            <a:endParaRPr lang="pt-PT" b="1" dirty="0"/>
          </a:p>
          <a:p>
            <a:pPr lvl="2"/>
            <a:endParaRPr lang="pt-PT" dirty="0"/>
          </a:p>
        </p:txBody>
      </p:sp>
    </p:spTree>
    <p:extLst>
      <p:ext uri="{BB962C8B-B14F-4D97-AF65-F5344CB8AC3E}">
        <p14:creationId xmlns:p14="http://schemas.microsoft.com/office/powerpoint/2010/main" val="32164830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err="1" smtClean="0">
                <a:solidFill>
                  <a:schemeClr val="accent1">
                    <a:lumMod val="75000"/>
                  </a:schemeClr>
                </a:solidFill>
              </a:rPr>
              <a:t>Bezestavová</a:t>
            </a:r>
            <a:r>
              <a:rPr lang="cs-CZ" dirty="0" smtClean="0">
                <a:solidFill>
                  <a:schemeClr val="accent1">
                    <a:lumMod val="75000"/>
                  </a:schemeClr>
                </a:solidFill>
              </a:rPr>
              <a:t> </a:t>
            </a:r>
            <a:r>
              <a:rPr lang="cs-CZ" dirty="0" err="1" smtClean="0">
                <a:solidFill>
                  <a:schemeClr val="accent1">
                    <a:lumMod val="75000"/>
                  </a:schemeClr>
                </a:solidFill>
              </a:rPr>
              <a:t>autokonfigurace</a:t>
            </a:r>
            <a:endParaRPr lang="cs-CZ" dirty="0">
              <a:solidFill>
                <a:schemeClr val="accent1">
                  <a:lumMod val="75000"/>
                </a:schemeClr>
              </a:solidFill>
            </a:endParaRPr>
          </a:p>
        </p:txBody>
      </p:sp>
      <p:sp>
        <p:nvSpPr>
          <p:cNvPr id="3" name="Zástupný symbol pro číslo snímku 2"/>
          <p:cNvSpPr>
            <a:spLocks noGrp="1"/>
          </p:cNvSpPr>
          <p:nvPr>
            <p:ph type="sldNum" sz="quarter" idx="12"/>
          </p:nvPr>
        </p:nvSpPr>
        <p:spPr/>
        <p:txBody>
          <a:bodyPr/>
          <a:lstStyle/>
          <a:p>
            <a:pPr>
              <a:defRPr/>
            </a:pPr>
            <a:fld id="{02845E6D-7A83-4512-BA82-B153B6BD36A6}" type="slidenum">
              <a:rPr lang="cs-CZ" smtClean="0"/>
              <a:pPr>
                <a:defRPr/>
              </a:pPr>
              <a:t>50</a:t>
            </a:fld>
            <a:endParaRPr lang="cs-CZ"/>
          </a:p>
        </p:txBody>
      </p:sp>
      <p:grpSp>
        <p:nvGrpSpPr>
          <p:cNvPr id="68612" name="Group 14"/>
          <p:cNvGrpSpPr>
            <a:grpSpLocks/>
          </p:cNvGrpSpPr>
          <p:nvPr/>
        </p:nvGrpSpPr>
        <p:grpSpPr bwMode="auto">
          <a:xfrm>
            <a:off x="1187450" y="2133600"/>
            <a:ext cx="6480175" cy="3455988"/>
            <a:chOff x="2194560" y="1087120"/>
            <a:chExt cx="4389650" cy="1352648"/>
          </a:xfrm>
        </p:grpSpPr>
        <p:cxnSp>
          <p:nvCxnSpPr>
            <p:cNvPr id="5" name="Elbow Connector 10"/>
            <p:cNvCxnSpPr>
              <a:stCxn id="68618" idx="2"/>
            </p:cNvCxnSpPr>
            <p:nvPr/>
          </p:nvCxnSpPr>
          <p:spPr bwMode="auto">
            <a:xfrm rot="16200000" flipH="1">
              <a:off x="4281992" y="-394252"/>
              <a:ext cx="1864" cy="3636893"/>
            </a:xfrm>
            <a:prstGeom prst="bentConnector3">
              <a:avLst>
                <a:gd name="adj1" fmla="val 3518893"/>
              </a:avLst>
            </a:prstGeom>
            <a:solidFill>
              <a:schemeClr val="accent1"/>
            </a:solidFill>
            <a:ln w="19050" cap="flat" cmpd="sng" algn="ctr">
              <a:solidFill>
                <a:schemeClr val="accent6"/>
              </a:solidFill>
              <a:prstDash val="solid"/>
              <a:round/>
              <a:headEnd type="none" w="med" len="med"/>
              <a:tailEnd type="arrow"/>
            </a:ln>
            <a:effectLst/>
          </p:spPr>
        </p:cxnSp>
        <p:pic>
          <p:nvPicPr>
            <p:cNvPr id="68616"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1280" y="1297940"/>
              <a:ext cx="73501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7" name="Picture 3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4560" y="1087120"/>
              <a:ext cx="58801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8" name="TextBox 7"/>
            <p:cNvSpPr txBox="1">
              <a:spLocks noChangeArrowheads="1"/>
            </p:cNvSpPr>
            <p:nvPr/>
          </p:nvSpPr>
          <p:spPr bwMode="auto">
            <a:xfrm>
              <a:off x="2306320" y="1137920"/>
              <a:ext cx="314510"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cs-CZ" sz="1400" b="1"/>
                <a:t>A</a:t>
              </a:r>
              <a:endParaRPr lang="en-US" altLang="cs-CZ" sz="1800" b="1"/>
            </a:p>
          </p:txBody>
        </p:sp>
        <p:sp>
          <p:nvSpPr>
            <p:cNvPr id="9" name="Right Arrow 13"/>
            <p:cNvSpPr/>
            <p:nvPr/>
          </p:nvSpPr>
          <p:spPr bwMode="auto">
            <a:xfrm>
              <a:off x="2258007" y="1595373"/>
              <a:ext cx="3643345" cy="844395"/>
            </a:xfrm>
            <a:prstGeom prst="rightArrow">
              <a:avLst>
                <a:gd name="adj1" fmla="val 73256"/>
                <a:gd name="adj2" fmla="val 50000"/>
              </a:avLst>
            </a:prstGeom>
            <a:solidFill>
              <a:srgbClr val="FFFF99"/>
            </a:solidFill>
            <a:ln w="9525" cap="flat" cmpd="sng" algn="ctr">
              <a:solidFill>
                <a:schemeClr val="tx1"/>
              </a:solidFill>
              <a:prstDash val="solid"/>
              <a:round/>
              <a:headEnd type="none" w="med" len="med"/>
              <a:tailEnd type="none" w="med" len="med"/>
            </a:ln>
            <a:effectLst/>
          </p:spPr>
          <p:txBody>
            <a:bodyPr lIns="82124" tIns="41061" rIns="82124" bIns="41061" anchor="ctr"/>
            <a:lstStyle/>
            <a:p>
              <a:pPr defTabSz="814388" eaLnBrk="0" hangingPunct="0">
                <a:spcBef>
                  <a:spcPts val="0"/>
                </a:spcBef>
                <a:spcAft>
                  <a:spcPts val="0"/>
                </a:spcAft>
                <a:tabLst>
                  <a:tab pos="973138" algn="l"/>
                </a:tabLst>
                <a:defRPr/>
              </a:pPr>
              <a:r>
                <a:rPr lang="en-US" sz="1400" b="1" dirty="0">
                  <a:latin typeface="+mn-lt"/>
                  <a:cs typeface="Courier New" pitchFamily="49" charset="0"/>
                </a:rPr>
                <a:t>ICMP </a:t>
              </a:r>
              <a:r>
                <a:rPr lang="cs-CZ" sz="1400" b="1" dirty="0">
                  <a:latin typeface="+mn-lt"/>
                  <a:cs typeface="Courier New" pitchFamily="49" charset="0"/>
                </a:rPr>
                <a:t>typ</a:t>
              </a:r>
              <a:r>
                <a:rPr lang="en-US" sz="1400" b="1" dirty="0">
                  <a:latin typeface="+mn-lt"/>
                  <a:cs typeface="Courier New" pitchFamily="49" charset="0"/>
                </a:rPr>
                <a:t>:</a:t>
              </a:r>
              <a:r>
                <a:rPr lang="en-US" sz="1400" dirty="0">
                  <a:latin typeface="+mn-lt"/>
                  <a:cs typeface="Courier New" pitchFamily="49" charset="0"/>
                </a:rPr>
                <a:t>	133 (RS)</a:t>
              </a:r>
            </a:p>
            <a:p>
              <a:pPr defTabSz="814388">
                <a:spcBef>
                  <a:spcPts val="0"/>
                </a:spcBef>
                <a:spcAft>
                  <a:spcPts val="0"/>
                </a:spcAft>
                <a:tabLst>
                  <a:tab pos="973138" algn="l"/>
                </a:tabLst>
                <a:defRPr/>
              </a:pPr>
              <a:r>
                <a:rPr lang="cs-CZ" sz="1400" b="1" dirty="0">
                  <a:latin typeface="+mn-lt"/>
                  <a:cs typeface="Courier New" pitchFamily="49" charset="0"/>
                </a:rPr>
                <a:t>Zdroj</a:t>
              </a:r>
              <a:r>
                <a:rPr lang="en-US" sz="1400" b="1" dirty="0">
                  <a:latin typeface="+mn-lt"/>
                  <a:cs typeface="Courier New" pitchFamily="49" charset="0"/>
                </a:rPr>
                <a:t>:</a:t>
              </a:r>
              <a:r>
                <a:rPr lang="en-US" sz="1400" dirty="0">
                  <a:latin typeface="+mn-lt"/>
                  <a:cs typeface="Courier New" pitchFamily="49" charset="0"/>
                </a:rPr>
                <a:t>	</a:t>
              </a:r>
              <a:r>
                <a:rPr lang="en-US" sz="1400" b="1" dirty="0">
                  <a:latin typeface="+mn-lt"/>
                  <a:cs typeface="Courier New" pitchFamily="49" charset="0"/>
                </a:rPr>
                <a:t>::</a:t>
              </a:r>
            </a:p>
            <a:p>
              <a:pPr defTabSz="814388">
                <a:spcBef>
                  <a:spcPts val="0"/>
                </a:spcBef>
                <a:spcAft>
                  <a:spcPts val="0"/>
                </a:spcAft>
                <a:tabLst>
                  <a:tab pos="973138" algn="l"/>
                </a:tabLst>
                <a:defRPr/>
              </a:pPr>
              <a:r>
                <a:rPr lang="cs-CZ" sz="1400" b="1" dirty="0">
                  <a:latin typeface="+mn-lt"/>
                  <a:cs typeface="Courier New" pitchFamily="49" charset="0"/>
                </a:rPr>
                <a:t>Cíl</a:t>
              </a:r>
              <a:r>
                <a:rPr lang="en-US" sz="1400" b="1" dirty="0">
                  <a:latin typeface="+mn-lt"/>
                  <a:cs typeface="Courier New" pitchFamily="49" charset="0"/>
                </a:rPr>
                <a:t>:</a:t>
              </a:r>
              <a:r>
                <a:rPr lang="en-US" sz="1400" dirty="0">
                  <a:latin typeface="+mn-lt"/>
                  <a:cs typeface="Courier New" pitchFamily="49" charset="0"/>
                </a:rPr>
                <a:t>	</a:t>
              </a:r>
              <a:r>
                <a:rPr lang="cs-CZ" sz="1400" dirty="0">
                  <a:latin typeface="+mn-lt"/>
                  <a:cs typeface="Courier New" pitchFamily="49" charset="0"/>
                </a:rPr>
                <a:t>Rozhlašování ke všem směrovačům</a:t>
              </a:r>
              <a:r>
                <a:rPr lang="en-US" sz="1400" dirty="0">
                  <a:latin typeface="+mn-lt"/>
                  <a:cs typeface="Courier New" pitchFamily="49" charset="0"/>
                </a:rPr>
                <a:t> (</a:t>
              </a:r>
              <a:r>
                <a:rPr lang="en-US" sz="1400" b="1" dirty="0">
                  <a:latin typeface="+mn-lt"/>
                  <a:cs typeface="Courier New" pitchFamily="49" charset="0"/>
                </a:rPr>
                <a:t>FF02::2)</a:t>
              </a:r>
              <a:endParaRPr lang="en-US" sz="1400" dirty="0">
                <a:latin typeface="+mn-lt"/>
                <a:cs typeface="Courier New" pitchFamily="49" charset="0"/>
              </a:endParaRPr>
            </a:p>
            <a:p>
              <a:pPr defTabSz="814388" eaLnBrk="0" hangingPunct="0">
                <a:spcBef>
                  <a:spcPts val="0"/>
                </a:spcBef>
                <a:spcAft>
                  <a:spcPts val="0"/>
                </a:spcAft>
                <a:tabLst>
                  <a:tab pos="973138" algn="l"/>
                </a:tabLst>
                <a:defRPr/>
              </a:pPr>
              <a:r>
                <a:rPr lang="cs-CZ" sz="1400" b="1" dirty="0">
                  <a:latin typeface="+mn-lt"/>
                  <a:cs typeface="Courier New" pitchFamily="49" charset="0"/>
                </a:rPr>
                <a:t>Zpráva</a:t>
              </a:r>
              <a:r>
                <a:rPr lang="en-US" sz="1400" b="1" dirty="0">
                  <a:latin typeface="+mn-lt"/>
                  <a:cs typeface="Courier New" pitchFamily="49" charset="0"/>
                </a:rPr>
                <a:t>:</a:t>
              </a:r>
              <a:r>
                <a:rPr lang="en-US" sz="1400" dirty="0">
                  <a:latin typeface="+mn-lt"/>
                  <a:cs typeface="Courier New" pitchFamily="49" charset="0"/>
                </a:rPr>
                <a:t>	</a:t>
              </a:r>
              <a:r>
                <a:rPr lang="cs-CZ" sz="1400" dirty="0">
                  <a:latin typeface="+mn-lt"/>
                  <a:cs typeface="Courier New" pitchFamily="49" charset="0"/>
                </a:rPr>
                <a:t>Pošlete prosím registrační adresu</a:t>
              </a:r>
              <a:endParaRPr lang="en-US" sz="1400" dirty="0">
                <a:latin typeface="+mn-lt"/>
                <a:cs typeface="Courier New" pitchFamily="49" charset="0"/>
              </a:endParaRPr>
            </a:p>
          </p:txBody>
        </p:sp>
        <p:pic>
          <p:nvPicPr>
            <p:cNvPr id="68620" name="Picture 3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3859" y="1212185"/>
              <a:ext cx="870351" cy="451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21" name="TextBox 12"/>
            <p:cNvSpPr txBox="1">
              <a:spLocks noChangeArrowheads="1"/>
            </p:cNvSpPr>
            <p:nvPr/>
          </p:nvSpPr>
          <p:spPr bwMode="auto">
            <a:xfrm>
              <a:off x="5985060" y="1430413"/>
              <a:ext cx="380232"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cs-CZ" sz="1200" b="1">
                  <a:solidFill>
                    <a:schemeClr val="bg1"/>
                  </a:solidFill>
                </a:rPr>
                <a:t>R1</a:t>
              </a:r>
            </a:p>
          </p:txBody>
        </p:sp>
      </p:grpSp>
      <p:sp>
        <p:nvSpPr>
          <p:cNvPr id="68613" name="TextovéPole 11"/>
          <p:cNvSpPr txBox="1">
            <a:spLocks noChangeArrowheads="1"/>
          </p:cNvSpPr>
          <p:nvPr/>
        </p:nvSpPr>
        <p:spPr bwMode="auto">
          <a:xfrm>
            <a:off x="1692275" y="61658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cs-CZ" altLang="cs-CZ" sz="1800"/>
          </a:p>
        </p:txBody>
      </p:sp>
      <p:sp>
        <p:nvSpPr>
          <p:cNvPr id="13" name="TextovéPole 12"/>
          <p:cNvSpPr txBox="1"/>
          <p:nvPr/>
        </p:nvSpPr>
        <p:spPr>
          <a:xfrm>
            <a:off x="1258888" y="5732463"/>
            <a:ext cx="5291137" cy="647700"/>
          </a:xfrm>
          <a:prstGeom prst="rect">
            <a:avLst/>
          </a:prstGeom>
          <a:noFill/>
        </p:spPr>
        <p:txBody>
          <a:bodyPr wrap="none">
            <a:spAutoFit/>
          </a:bodyPr>
          <a:lstStyle/>
          <a:p>
            <a:pPr>
              <a:defRPr/>
            </a:pPr>
            <a:r>
              <a:rPr lang="cs-CZ" dirty="0">
                <a:solidFill>
                  <a:schemeClr val="accent1">
                    <a:lumMod val="75000"/>
                  </a:schemeClr>
                </a:solidFill>
              </a:rPr>
              <a:t>Směrovače také registrační adresy rozesílají periodicky,</a:t>
            </a:r>
          </a:p>
          <a:p>
            <a:pPr>
              <a:defRPr/>
            </a:pPr>
            <a:r>
              <a:rPr lang="cs-CZ" dirty="0">
                <a:solidFill>
                  <a:schemeClr val="accent1">
                    <a:lumMod val="75000"/>
                  </a:schemeClr>
                </a:solidFill>
              </a:rPr>
              <a:t>zde se její přidělení pouze urychluje</a:t>
            </a:r>
          </a:p>
        </p:txBody>
      </p:sp>
    </p:spTree>
    <p:extLst>
      <p:ext uri="{BB962C8B-B14F-4D97-AF65-F5344CB8AC3E}">
        <p14:creationId xmlns:p14="http://schemas.microsoft.com/office/powerpoint/2010/main" val="32158373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50455" y="248524"/>
            <a:ext cx="8772157" cy="838200"/>
          </a:xfrm>
        </p:spPr>
        <p:txBody>
          <a:bodyPr>
            <a:normAutofit fontScale="90000"/>
          </a:bodyPr>
          <a:lstStyle/>
          <a:p>
            <a:pPr eaLnBrk="1" hangingPunct="1"/>
            <a:r>
              <a:rPr lang="af-ZA" sz="1800" dirty="0" smtClean="0">
                <a:latin typeface="Arial" charset="0"/>
              </a:rPr>
              <a:t>SLAAC a DHCPv6</a:t>
            </a:r>
            <a:r>
              <a:rPr lang="af-ZA" dirty="0" smtClean="0">
                <a:latin typeface="Arial" charset="0"/>
              </a:rPr>
              <a:t/>
            </a:r>
            <a:br>
              <a:rPr lang="af-ZA" dirty="0" smtClean="0">
                <a:latin typeface="Arial" charset="0"/>
              </a:rPr>
            </a:br>
            <a:r>
              <a:rPr lang="af-ZA" dirty="0" smtClean="0">
                <a:latin typeface="Arial" charset="0"/>
              </a:rPr>
              <a:t>Stateless Address Autoconfiguration (SLAAC)</a:t>
            </a:r>
            <a:endParaRPr lang="af-ZA" dirty="0">
              <a:solidFill>
                <a:srgbClr val="00B0F0"/>
              </a:solidFill>
              <a:latin typeface="Arial" charset="0"/>
            </a:endParaRPr>
          </a:p>
        </p:txBody>
      </p:sp>
      <p:sp>
        <p:nvSpPr>
          <p:cNvPr id="2" name="Content Placeholder 1"/>
          <p:cNvSpPr>
            <a:spLocks noGrp="1"/>
          </p:cNvSpPr>
          <p:nvPr>
            <p:ph idx="1"/>
          </p:nvPr>
        </p:nvSpPr>
        <p:spPr>
          <a:xfrm>
            <a:off x="86301" y="1604553"/>
            <a:ext cx="8752915" cy="1434737"/>
          </a:xfrm>
        </p:spPr>
        <p:txBody>
          <a:bodyPr>
            <a:normAutofit lnSpcReduction="10000"/>
          </a:bodyPr>
          <a:lstStyle/>
          <a:p>
            <a:pPr marL="0" lvl="1" indent="0">
              <a:spcBef>
                <a:spcPct val="50000"/>
              </a:spcBef>
              <a:buNone/>
              <a:defRPr/>
            </a:pPr>
            <a:r>
              <a:rPr lang="en-US" dirty="0"/>
              <a:t>SLAAC </a:t>
            </a:r>
            <a:r>
              <a:rPr lang="cs-CZ" dirty="0" smtClean="0"/>
              <a:t>používá</a:t>
            </a:r>
            <a:r>
              <a:rPr lang="en-US" dirty="0" smtClean="0"/>
              <a:t> </a:t>
            </a:r>
            <a:r>
              <a:rPr lang="cs-CZ" dirty="0" smtClean="0"/>
              <a:t>dvě zprávy: </a:t>
            </a:r>
          </a:p>
          <a:p>
            <a:pPr marL="236538" lvl="1" indent="-236538">
              <a:spcBef>
                <a:spcPct val="50000"/>
              </a:spcBef>
              <a:buFont typeface="Wingdings" charset="0"/>
              <a:buChar char="§"/>
              <a:defRPr/>
            </a:pPr>
            <a:r>
              <a:rPr lang="en-US" dirty="0" smtClean="0"/>
              <a:t>ICMPv6 </a:t>
            </a:r>
            <a:r>
              <a:rPr lang="en-US" dirty="0"/>
              <a:t>Router Solicitation </a:t>
            </a:r>
            <a:r>
              <a:rPr lang="cs-CZ" dirty="0" smtClean="0"/>
              <a:t>(od klienta) </a:t>
            </a:r>
            <a:r>
              <a:rPr lang="en-US" dirty="0" smtClean="0"/>
              <a:t> </a:t>
            </a:r>
            <a:endParaRPr lang="cs-CZ" dirty="0" smtClean="0"/>
          </a:p>
          <a:p>
            <a:pPr marL="236538" lvl="1" indent="-236538">
              <a:spcBef>
                <a:spcPct val="50000"/>
              </a:spcBef>
              <a:buFont typeface="Wingdings" charset="0"/>
              <a:buChar char="§"/>
              <a:defRPr/>
            </a:pPr>
            <a:r>
              <a:rPr lang="en-US" dirty="0" smtClean="0"/>
              <a:t>Router </a:t>
            </a:r>
            <a:r>
              <a:rPr lang="en-US" dirty="0"/>
              <a:t>Advertisement </a:t>
            </a:r>
            <a:r>
              <a:rPr lang="cs-CZ" dirty="0" smtClean="0"/>
              <a:t>(od DHCP serveru:</a:t>
            </a:r>
            <a:r>
              <a:rPr lang="en-US" dirty="0" smtClean="0"/>
              <a:t> </a:t>
            </a:r>
            <a:r>
              <a:rPr lang="cs-CZ" dirty="0" smtClean="0"/>
              <a:t>prefix, délku prefixu atd.)</a:t>
            </a:r>
            <a:endParaRPr lang="en-US" sz="2000"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4170" y="3154680"/>
            <a:ext cx="5057179" cy="3593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7598552"/>
      </p:ext>
    </p:extLst>
  </p:cSld>
  <p:clrMapOvr>
    <a:masterClrMapping/>
  </p:clrMapOvr>
  <p:transition spd="med">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37541" y="464061"/>
            <a:ext cx="8772157" cy="838200"/>
          </a:xfrm>
        </p:spPr>
        <p:txBody>
          <a:bodyPr>
            <a:normAutofit/>
          </a:bodyPr>
          <a:lstStyle/>
          <a:p>
            <a:pPr eaLnBrk="1" hangingPunct="1"/>
            <a:r>
              <a:rPr lang="cs-CZ" dirty="0" smtClean="0">
                <a:latin typeface="Arial" charset="0"/>
              </a:rPr>
              <a:t>Čtyři kroky operace </a:t>
            </a:r>
            <a:r>
              <a:rPr lang="en-US" dirty="0" smtClean="0">
                <a:latin typeface="Arial" charset="0"/>
              </a:rPr>
              <a:t>SLAAC</a:t>
            </a:r>
            <a:endParaRPr lang="en-US" dirty="0">
              <a:solidFill>
                <a:srgbClr val="00B0F0"/>
              </a:solidFill>
              <a:latin typeface="Arial" charset="0"/>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239" y="2506573"/>
            <a:ext cx="5405439" cy="4351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35280" y="1428453"/>
            <a:ext cx="8305800" cy="797398"/>
          </a:xfrm>
          <a:prstGeom prst="rect">
            <a:avLst/>
          </a:prstGeom>
        </p:spPr>
        <p:txBody>
          <a:bodyPr wrap="square">
            <a:spAutoFit/>
          </a:bodyPr>
          <a:lstStyle/>
          <a:p>
            <a:pPr marL="236538" lvl="1" indent="-236538" algn="l" defTabSz="814388">
              <a:lnSpc>
                <a:spcPct val="95000"/>
              </a:lnSpc>
              <a:spcBef>
                <a:spcPct val="50000"/>
              </a:spcBef>
              <a:buClr>
                <a:srgbClr val="708CA1"/>
              </a:buClr>
              <a:buFont typeface="Wingdings" charset="0"/>
              <a:buChar char="§"/>
              <a:defRPr/>
            </a:pPr>
            <a:r>
              <a:rPr lang="af-ZA" dirty="0" smtClean="0">
                <a:solidFill>
                  <a:srgbClr val="000000"/>
                </a:solidFill>
                <a:latin typeface="Arial"/>
              </a:rPr>
              <a:t>Před poslání RA zprávy musí mít router nastaven IPv6 routing: Router(config)# </a:t>
            </a:r>
            <a:r>
              <a:rPr lang="af-ZA" b="1" dirty="0" smtClean="0">
                <a:solidFill>
                  <a:srgbClr val="000000"/>
                </a:solidFill>
                <a:latin typeface="Courier New" panose="02070309020205020404" pitchFamily="49" charset="0"/>
                <a:cs typeface="Courier New" panose="02070309020205020404" pitchFamily="49" charset="0"/>
              </a:rPr>
              <a:t>ipv6 unicast-routing</a:t>
            </a:r>
            <a:endParaRPr lang="af-ZA" b="1" dirty="0">
              <a:solidFill>
                <a:srgbClr val="00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384267844"/>
      </p:ext>
    </p:extLst>
  </p:cSld>
  <p:clrMapOvr>
    <a:masterClrMapping/>
  </p:clrMapOvr>
  <p:transition spd="med">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37541" y="424872"/>
            <a:ext cx="8772157" cy="838200"/>
          </a:xfrm>
        </p:spPr>
        <p:txBody>
          <a:bodyPr>
            <a:normAutofit/>
          </a:bodyPr>
          <a:lstStyle/>
          <a:p>
            <a:pPr eaLnBrk="1" hangingPunct="1"/>
            <a:r>
              <a:rPr lang="cs-CZ" dirty="0" smtClean="0">
                <a:latin typeface="Arial" charset="0"/>
              </a:rPr>
              <a:t>Tři varianty </a:t>
            </a:r>
            <a:r>
              <a:rPr lang="en-US" dirty="0" smtClean="0">
                <a:latin typeface="Arial" charset="0"/>
              </a:rPr>
              <a:t>SLAAC</a:t>
            </a:r>
            <a:endParaRPr lang="en-US" dirty="0">
              <a:solidFill>
                <a:srgbClr val="00B0F0"/>
              </a:solidFill>
              <a:latin typeface="Arial" charset="0"/>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003" y="1317308"/>
            <a:ext cx="6725722" cy="5129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2915082"/>
      </p:ext>
    </p:extLst>
  </p:cSld>
  <p:clrMapOvr>
    <a:masterClrMapping/>
  </p:clrMapOvr>
  <p:transition spd="med">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37541" y="516312"/>
            <a:ext cx="8772157" cy="838200"/>
          </a:xfrm>
        </p:spPr>
        <p:txBody>
          <a:bodyPr>
            <a:normAutofit/>
          </a:bodyPr>
          <a:lstStyle/>
          <a:p>
            <a:pPr eaLnBrk="1" hangingPunct="1"/>
            <a:r>
              <a:rPr lang="af-ZA" dirty="0" smtClean="0">
                <a:latin typeface="Arial" charset="0"/>
              </a:rPr>
              <a:t>Jak funguje SLAAC defaultně: Stateless</a:t>
            </a:r>
            <a:endParaRPr lang="af-ZA" dirty="0">
              <a:solidFill>
                <a:srgbClr val="00B0F0"/>
              </a:solidFill>
              <a:latin typeface="Arial" charset="0"/>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503" y="2565083"/>
            <a:ext cx="6950962" cy="3683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04800" y="1470646"/>
            <a:ext cx="8031480" cy="384721"/>
          </a:xfrm>
          <a:prstGeom prst="rect">
            <a:avLst/>
          </a:prstGeom>
        </p:spPr>
        <p:txBody>
          <a:bodyPr wrap="square">
            <a:spAutoFit/>
          </a:bodyPr>
          <a:lstStyle/>
          <a:p>
            <a:pPr marL="236538" lvl="1" indent="-236538" algn="l" defTabSz="814388">
              <a:lnSpc>
                <a:spcPct val="95000"/>
              </a:lnSpc>
              <a:spcBef>
                <a:spcPct val="50000"/>
              </a:spcBef>
              <a:buClr>
                <a:srgbClr val="708CA1"/>
              </a:buClr>
              <a:buFont typeface="Wingdings" charset="0"/>
              <a:buChar char="§"/>
              <a:defRPr/>
            </a:pPr>
            <a:r>
              <a:rPr lang="af-ZA" sz="2000" dirty="0" smtClean="0">
                <a:solidFill>
                  <a:srgbClr val="000000"/>
                </a:solidFill>
                <a:latin typeface="Arial"/>
              </a:rPr>
              <a:t>Příznaky M (managed) a O (other) jsou nastaveny v RA na 0</a:t>
            </a:r>
            <a:r>
              <a:rPr lang="en-US" sz="2000" dirty="0" smtClean="0">
                <a:solidFill>
                  <a:srgbClr val="000000"/>
                </a:solidFill>
                <a:latin typeface="Arial"/>
              </a:rPr>
              <a:t>.</a:t>
            </a:r>
            <a:endParaRPr lang="en-US" sz="2000" dirty="0">
              <a:solidFill>
                <a:srgbClr val="000000"/>
              </a:solidFill>
              <a:latin typeface="Arial"/>
            </a:endParaRPr>
          </a:p>
        </p:txBody>
      </p:sp>
    </p:spTree>
    <p:extLst>
      <p:ext uri="{BB962C8B-B14F-4D97-AF65-F5344CB8AC3E}">
        <p14:creationId xmlns:p14="http://schemas.microsoft.com/office/powerpoint/2010/main" val="1557357631"/>
      </p:ext>
    </p:extLst>
  </p:cSld>
  <p:clrMapOvr>
    <a:masterClrMapping/>
  </p:clrMapOvr>
  <p:transition spd="med">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37541" y="516312"/>
            <a:ext cx="8772157" cy="838200"/>
          </a:xfrm>
        </p:spPr>
        <p:txBody>
          <a:bodyPr>
            <a:normAutofit/>
          </a:bodyPr>
          <a:lstStyle/>
          <a:p>
            <a:pPr eaLnBrk="1" hangingPunct="1"/>
            <a:r>
              <a:rPr lang="en-US" dirty="0" smtClean="0">
                <a:latin typeface="Arial" charset="0"/>
              </a:rPr>
              <a:t>Stateless </a:t>
            </a:r>
            <a:r>
              <a:rPr lang="en-US" dirty="0">
                <a:latin typeface="Arial" charset="0"/>
              </a:rPr>
              <a:t>DHCPv6 </a:t>
            </a:r>
            <a:r>
              <a:rPr lang="cs-CZ" dirty="0" smtClean="0">
                <a:latin typeface="Arial" charset="0"/>
              </a:rPr>
              <a:t>volba</a:t>
            </a:r>
            <a:endParaRPr lang="en-US" dirty="0">
              <a:solidFill>
                <a:srgbClr val="00B0F0"/>
              </a:solidFill>
              <a:latin typeface="Arial" charset="0"/>
            </a:endParaRP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921" y="2542223"/>
            <a:ext cx="6579870" cy="4085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74320" y="1600200"/>
            <a:ext cx="8503920" cy="1495794"/>
          </a:xfrm>
          <a:prstGeom prst="rect">
            <a:avLst/>
          </a:prstGeom>
          <a:noFill/>
        </p:spPr>
        <p:txBody>
          <a:bodyPr wrap="square" rtlCol="0">
            <a:spAutoFit/>
          </a:bodyPr>
          <a:lstStyle/>
          <a:p>
            <a:pPr marL="236538" lvl="1" indent="-236538" algn="l" defTabSz="814388">
              <a:lnSpc>
                <a:spcPct val="95000"/>
              </a:lnSpc>
              <a:spcBef>
                <a:spcPct val="50000"/>
              </a:spcBef>
              <a:buClr>
                <a:srgbClr val="708CA1"/>
              </a:buClr>
              <a:buFont typeface="Wingdings" charset="0"/>
              <a:buChar char="§"/>
              <a:defRPr/>
            </a:pPr>
            <a:r>
              <a:rPr lang="cs-CZ" sz="2000" dirty="0" smtClean="0">
                <a:solidFill>
                  <a:srgbClr val="000000"/>
                </a:solidFill>
                <a:latin typeface="Arial"/>
              </a:rPr>
              <a:t>Vezmi informaci ještě jinde</a:t>
            </a:r>
            <a:r>
              <a:rPr lang="en-US" sz="2000" dirty="0" smtClean="0">
                <a:solidFill>
                  <a:srgbClr val="000000"/>
                </a:solidFill>
                <a:latin typeface="Arial"/>
              </a:rPr>
              <a:t>:</a:t>
            </a:r>
            <a:endParaRPr lang="cs-CZ" sz="2000" dirty="0" smtClean="0">
              <a:solidFill>
                <a:srgbClr val="000000"/>
              </a:solidFill>
              <a:latin typeface="Arial"/>
            </a:endParaRPr>
          </a:p>
          <a:p>
            <a:pPr marL="0" lvl="1" algn="l" defTabSz="814388">
              <a:lnSpc>
                <a:spcPct val="95000"/>
              </a:lnSpc>
              <a:spcBef>
                <a:spcPct val="50000"/>
              </a:spcBef>
              <a:buClr>
                <a:srgbClr val="708CA1"/>
              </a:buClr>
              <a:defRPr/>
            </a:pPr>
            <a:r>
              <a:rPr lang="cs-CZ" sz="2000" dirty="0">
                <a:solidFill>
                  <a:srgbClr val="000000"/>
                </a:solidFill>
                <a:latin typeface="Arial"/>
              </a:rPr>
              <a:t> </a:t>
            </a:r>
            <a:r>
              <a:rPr lang="cs-CZ" sz="2000" dirty="0" smtClean="0">
                <a:solidFill>
                  <a:srgbClr val="000000"/>
                </a:solidFill>
                <a:latin typeface="Arial"/>
              </a:rPr>
              <a:t>  </a:t>
            </a:r>
            <a:r>
              <a:rPr lang="en-US" sz="2000" dirty="0" smtClean="0">
                <a:solidFill>
                  <a:srgbClr val="000000"/>
                </a:solidFill>
                <a:latin typeface="Arial"/>
              </a:rPr>
              <a:t> </a:t>
            </a:r>
            <a:r>
              <a:rPr lang="en-US" sz="2000" b="1" dirty="0">
                <a:solidFill>
                  <a:srgbClr val="000000"/>
                </a:solidFill>
                <a:latin typeface="+mn-lt"/>
                <a:cs typeface="Courier New" panose="02070309020205020404" pitchFamily="49" charset="0"/>
              </a:rPr>
              <a:t>Router(</a:t>
            </a:r>
            <a:r>
              <a:rPr lang="en-US" sz="2000" b="1" dirty="0" err="1">
                <a:solidFill>
                  <a:srgbClr val="000000"/>
                </a:solidFill>
                <a:latin typeface="+mn-lt"/>
                <a:cs typeface="Courier New" panose="02070309020205020404" pitchFamily="49" charset="0"/>
              </a:rPr>
              <a:t>config</a:t>
            </a:r>
            <a:r>
              <a:rPr lang="en-US" sz="2000" b="1" dirty="0">
                <a:solidFill>
                  <a:srgbClr val="000000"/>
                </a:solidFill>
                <a:latin typeface="+mn-lt"/>
                <a:cs typeface="Courier New" panose="02070309020205020404" pitchFamily="49" charset="0"/>
              </a:rPr>
              <a:t>-if)#</a:t>
            </a:r>
            <a:r>
              <a:rPr lang="en-US" sz="2000" b="1" dirty="0">
                <a:solidFill>
                  <a:srgbClr val="000000"/>
                </a:solidFill>
                <a:latin typeface="Courier New" panose="02070309020205020404" pitchFamily="49" charset="0"/>
                <a:cs typeface="Courier New" panose="02070309020205020404" pitchFamily="49" charset="0"/>
              </a:rPr>
              <a:t> ipv6 </a:t>
            </a:r>
            <a:r>
              <a:rPr lang="en-US" sz="2000" b="1" dirty="0" err="1">
                <a:solidFill>
                  <a:srgbClr val="000000"/>
                </a:solidFill>
                <a:latin typeface="Courier New" panose="02070309020205020404" pitchFamily="49" charset="0"/>
                <a:cs typeface="Courier New" panose="02070309020205020404" pitchFamily="49" charset="0"/>
              </a:rPr>
              <a:t>nd</a:t>
            </a:r>
            <a:r>
              <a:rPr lang="en-US" sz="2000" b="1" dirty="0">
                <a:solidFill>
                  <a:srgbClr val="000000"/>
                </a:solidFill>
                <a:latin typeface="Courier New" panose="02070309020205020404" pitchFamily="49" charset="0"/>
                <a:cs typeface="Courier New" panose="02070309020205020404" pitchFamily="49" charset="0"/>
              </a:rPr>
              <a:t> other-</a:t>
            </a:r>
            <a:r>
              <a:rPr lang="en-US" sz="2000" b="1" dirty="0" err="1">
                <a:solidFill>
                  <a:srgbClr val="000000"/>
                </a:solidFill>
                <a:latin typeface="Courier New" panose="02070309020205020404" pitchFamily="49" charset="0"/>
                <a:cs typeface="Courier New" panose="02070309020205020404" pitchFamily="49" charset="0"/>
              </a:rPr>
              <a:t>config</a:t>
            </a:r>
            <a:r>
              <a:rPr lang="en-US" sz="2000" b="1" dirty="0">
                <a:solidFill>
                  <a:srgbClr val="000000"/>
                </a:solidFill>
                <a:latin typeface="Courier New" panose="02070309020205020404" pitchFamily="49" charset="0"/>
                <a:cs typeface="Courier New" panose="02070309020205020404" pitchFamily="49" charset="0"/>
              </a:rPr>
              <a:t>-flag </a:t>
            </a:r>
          </a:p>
          <a:p>
            <a:r>
              <a:rPr lang="en-US" dirty="0"/>
              <a:t/>
            </a:r>
            <a:br>
              <a:rPr lang="en-US" dirty="0"/>
            </a:br>
            <a:endParaRPr lang="en-US" dirty="0"/>
          </a:p>
        </p:txBody>
      </p:sp>
    </p:spTree>
    <p:extLst>
      <p:ext uri="{BB962C8B-B14F-4D97-AF65-F5344CB8AC3E}">
        <p14:creationId xmlns:p14="http://schemas.microsoft.com/office/powerpoint/2010/main" val="1634594040"/>
      </p:ext>
    </p:extLst>
  </p:cSld>
  <p:clrMapOvr>
    <a:masterClrMapping/>
  </p:clrMapOvr>
  <p:transition spd="med">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37541" y="516312"/>
            <a:ext cx="8772157" cy="838200"/>
          </a:xfrm>
        </p:spPr>
        <p:txBody>
          <a:bodyPr>
            <a:normAutofit/>
          </a:bodyPr>
          <a:lstStyle/>
          <a:p>
            <a:pPr eaLnBrk="1" hangingPunct="1"/>
            <a:r>
              <a:rPr lang="en-US" dirty="0" err="1" smtClean="0">
                <a:latin typeface="Arial" charset="0"/>
              </a:rPr>
              <a:t>Stateful</a:t>
            </a:r>
            <a:r>
              <a:rPr lang="en-US" dirty="0" smtClean="0">
                <a:latin typeface="Arial" charset="0"/>
              </a:rPr>
              <a:t> </a:t>
            </a:r>
            <a:r>
              <a:rPr lang="en-US" dirty="0">
                <a:latin typeface="Arial" charset="0"/>
              </a:rPr>
              <a:t>DHCPv6 </a:t>
            </a:r>
            <a:r>
              <a:rPr lang="cs-CZ" dirty="0" smtClean="0">
                <a:latin typeface="Arial" charset="0"/>
              </a:rPr>
              <a:t>volba (podobná DHCPv4)</a:t>
            </a:r>
            <a:endParaRPr lang="en-US" dirty="0">
              <a:solidFill>
                <a:srgbClr val="00B0F0"/>
              </a:solidFill>
              <a:latin typeface="Arial" charset="0"/>
            </a:endParaRPr>
          </a:p>
        </p:txBody>
      </p:sp>
      <p:sp>
        <p:nvSpPr>
          <p:cNvPr id="2" name="Content Placeholder 1"/>
          <p:cNvSpPr>
            <a:spLocks noGrp="1"/>
          </p:cNvSpPr>
          <p:nvPr>
            <p:ph idx="1"/>
          </p:nvPr>
        </p:nvSpPr>
        <p:spPr>
          <a:xfrm>
            <a:off x="200297" y="1360714"/>
            <a:ext cx="8893909" cy="975360"/>
          </a:xfrm>
        </p:spPr>
        <p:txBody>
          <a:bodyPr>
            <a:normAutofit/>
          </a:bodyPr>
          <a:lstStyle/>
          <a:p>
            <a:r>
              <a:rPr lang="af-ZA" sz="2000" dirty="0" smtClean="0"/>
              <a:t>Zpráva RA říká: neber informaci ode mne, ale od stateful DHCPv6 serveru</a:t>
            </a:r>
            <a:r>
              <a:rPr lang="af-ZA" sz="1600" dirty="0" smtClean="0"/>
              <a:t>.</a:t>
            </a:r>
          </a:p>
          <a:p>
            <a:pPr marL="0" indent="0">
              <a:buNone/>
            </a:pPr>
            <a:r>
              <a:rPr lang="af-ZA" sz="1600" dirty="0" smtClean="0"/>
              <a:t>     </a:t>
            </a:r>
            <a:r>
              <a:rPr lang="af-ZA" sz="1600" b="1" dirty="0" smtClean="0"/>
              <a:t>Router(config-if)# </a:t>
            </a:r>
            <a:r>
              <a:rPr lang="af-ZA" sz="1600" b="1" dirty="0" smtClean="0">
                <a:latin typeface="Courier New" panose="02070309020205020404" pitchFamily="49" charset="0"/>
                <a:cs typeface="Courier New" panose="02070309020205020404" pitchFamily="49" charset="0"/>
              </a:rPr>
              <a:t>ipv6 nd managed-config-flag </a:t>
            </a:r>
            <a:endParaRPr lang="af-ZA" sz="1600" b="1" dirty="0">
              <a:latin typeface="Courier New" panose="02070309020205020404" pitchFamily="49" charset="0"/>
              <a:cs typeface="Courier New" panose="02070309020205020404" pitchFamily="49" charset="0"/>
            </a:endParaRP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4384" y="2124892"/>
            <a:ext cx="6897776" cy="4733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6147833"/>
      </p:ext>
    </p:extLst>
  </p:cSld>
  <p:clrMapOvr>
    <a:masterClrMapping/>
  </p:clrMapOvr>
  <p:transition spd="med">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37541" y="516312"/>
            <a:ext cx="8772157" cy="838200"/>
          </a:xfrm>
        </p:spPr>
        <p:txBody>
          <a:bodyPr>
            <a:normAutofit/>
          </a:bodyPr>
          <a:lstStyle/>
          <a:p>
            <a:pPr eaLnBrk="1" hangingPunct="1"/>
            <a:r>
              <a:rPr lang="cs-CZ" dirty="0" smtClean="0">
                <a:latin typeface="Arial" charset="0"/>
              </a:rPr>
              <a:t>A pak už běží standardní čtyřfázový proces</a:t>
            </a:r>
            <a:endParaRPr lang="en-US" dirty="0">
              <a:solidFill>
                <a:srgbClr val="00B0F0"/>
              </a:solidFill>
              <a:latin typeface="Arial" charset="0"/>
            </a:endParaRP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1596" y="1630680"/>
            <a:ext cx="6265866" cy="4979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5396110"/>
      </p:ext>
    </p:extLst>
  </p:cSld>
  <p:clrMapOvr>
    <a:masterClrMapping/>
  </p:clrMapOvr>
  <p:transition spd="med">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22301" y="790632"/>
            <a:ext cx="8772157" cy="838200"/>
          </a:xfrm>
        </p:spPr>
        <p:txBody>
          <a:bodyPr>
            <a:normAutofit fontScale="90000"/>
          </a:bodyPr>
          <a:lstStyle/>
          <a:p>
            <a:pPr eaLnBrk="1" hangingPunct="1"/>
            <a:r>
              <a:rPr lang="cs-CZ" dirty="0" smtClean="0">
                <a:latin typeface="Arial" charset="0"/>
              </a:rPr>
              <a:t>Konfigurace r</a:t>
            </a:r>
            <a:r>
              <a:rPr lang="en-US" dirty="0" smtClean="0">
                <a:latin typeface="Arial" charset="0"/>
              </a:rPr>
              <a:t>outer</a:t>
            </a:r>
            <a:r>
              <a:rPr lang="cs-CZ" dirty="0" smtClean="0">
                <a:latin typeface="Arial" charset="0"/>
              </a:rPr>
              <a:t>u jako </a:t>
            </a:r>
            <a:r>
              <a:rPr lang="en-US" dirty="0" smtClean="0">
                <a:latin typeface="Arial" charset="0"/>
              </a:rPr>
              <a:t>Stateless </a:t>
            </a:r>
            <a:r>
              <a:rPr lang="en-US" dirty="0">
                <a:latin typeface="Arial" charset="0"/>
              </a:rPr>
              <a:t>DHCPv6 </a:t>
            </a:r>
            <a:r>
              <a:rPr lang="cs-CZ" dirty="0">
                <a:latin typeface="Arial" charset="0"/>
              </a:rPr>
              <a:t>s</a:t>
            </a:r>
            <a:r>
              <a:rPr lang="en-US" dirty="0" err="1" smtClean="0">
                <a:latin typeface="Arial" charset="0"/>
              </a:rPr>
              <a:t>erver</a:t>
            </a:r>
            <a:r>
              <a:rPr lang="cs-CZ" dirty="0" smtClean="0">
                <a:latin typeface="Arial" charset="0"/>
              </a:rPr>
              <a:t>u</a:t>
            </a:r>
            <a:endParaRPr lang="en-US" dirty="0">
              <a:solidFill>
                <a:srgbClr val="00B0F0"/>
              </a:solidFill>
              <a:latin typeface="Arial" charset="0"/>
            </a:endParaRP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1624" y="1898333"/>
            <a:ext cx="6691259" cy="4456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9905792"/>
      </p:ext>
    </p:extLst>
  </p:cSld>
  <p:clrMapOvr>
    <a:masterClrMapping/>
  </p:clrMapOvr>
  <p:transition spd="med">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0" y="790632"/>
            <a:ext cx="9144000" cy="838200"/>
          </a:xfrm>
        </p:spPr>
        <p:txBody>
          <a:bodyPr>
            <a:normAutofit fontScale="90000"/>
          </a:bodyPr>
          <a:lstStyle/>
          <a:p>
            <a:pPr eaLnBrk="1" hangingPunct="1"/>
            <a:r>
              <a:rPr lang="af-ZA" dirty="0" smtClean="0">
                <a:latin typeface="Arial" charset="0"/>
              </a:rPr>
              <a:t>Konfigurace routeru jako Stateless DHCPv6 klienta</a:t>
            </a:r>
            <a:endParaRPr lang="af-ZA" dirty="0">
              <a:solidFill>
                <a:srgbClr val="00B0F0"/>
              </a:solidFill>
              <a:latin typeface="Arial" charset="0"/>
            </a:endParaRP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667" y="1715589"/>
            <a:ext cx="8004880" cy="4397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4838709"/>
      </p:ext>
    </p:extLst>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Úvod do </a:t>
            </a:r>
            <a:r>
              <a:rPr lang="pt-PT" dirty="0" smtClean="0"/>
              <a:t>Inter-VLAN Routing</a:t>
            </a:r>
            <a:r>
              <a:rPr lang="cs-CZ" dirty="0" smtClean="0"/>
              <a:t>u</a:t>
            </a:r>
            <a:endParaRPr lang="pt-PT" dirty="0"/>
          </a:p>
        </p:txBody>
      </p:sp>
      <p:sp>
        <p:nvSpPr>
          <p:cNvPr id="3" name="Content Placeholder 2"/>
          <p:cNvSpPr>
            <a:spLocks noGrp="1"/>
          </p:cNvSpPr>
          <p:nvPr>
            <p:ph idx="1"/>
          </p:nvPr>
        </p:nvSpPr>
        <p:spPr/>
        <p:txBody>
          <a:bodyPr/>
          <a:lstStyle/>
          <a:p>
            <a:endParaRPr lang="pt-PT" dirty="0"/>
          </a:p>
        </p:txBody>
      </p:sp>
      <p:pic>
        <p:nvPicPr>
          <p:cNvPr id="4" name="Picture 3"/>
          <p:cNvPicPr>
            <a:picLocks noChangeAspect="1"/>
          </p:cNvPicPr>
          <p:nvPr/>
        </p:nvPicPr>
        <p:blipFill>
          <a:blip r:embed="rId2"/>
          <a:stretch>
            <a:fillRect/>
          </a:stretch>
        </p:blipFill>
        <p:spPr>
          <a:xfrm>
            <a:off x="484700" y="1258643"/>
            <a:ext cx="5394718" cy="2389226"/>
          </a:xfrm>
          <a:prstGeom prst="rect">
            <a:avLst/>
          </a:prstGeom>
        </p:spPr>
      </p:pic>
      <p:pic>
        <p:nvPicPr>
          <p:cNvPr id="5" name="Picture 4"/>
          <p:cNvPicPr>
            <a:picLocks noChangeAspect="1"/>
          </p:cNvPicPr>
          <p:nvPr/>
        </p:nvPicPr>
        <p:blipFill>
          <a:blip r:embed="rId3"/>
          <a:stretch>
            <a:fillRect/>
          </a:stretch>
        </p:blipFill>
        <p:spPr>
          <a:xfrm>
            <a:off x="3222319" y="3647869"/>
            <a:ext cx="5314199" cy="2298877"/>
          </a:xfrm>
          <a:prstGeom prst="rect">
            <a:avLst/>
          </a:prstGeom>
        </p:spPr>
      </p:pic>
    </p:spTree>
    <p:extLst>
      <p:ext uri="{BB962C8B-B14F-4D97-AF65-F5344CB8AC3E}">
        <p14:creationId xmlns:p14="http://schemas.microsoft.com/office/powerpoint/2010/main" val="418435205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37541" y="501072"/>
            <a:ext cx="8772157" cy="838200"/>
          </a:xfrm>
        </p:spPr>
        <p:txBody>
          <a:bodyPr/>
          <a:lstStyle/>
          <a:p>
            <a:pPr eaLnBrk="1" hangingPunct="1"/>
            <a:r>
              <a:rPr lang="af-ZA" dirty="0" smtClean="0">
                <a:latin typeface="Arial" charset="0"/>
              </a:rPr>
              <a:t>Verifikace Stateless DHCPv6</a:t>
            </a:r>
            <a:endParaRPr lang="af-ZA" dirty="0">
              <a:solidFill>
                <a:srgbClr val="00B0F0"/>
              </a:solidFill>
              <a:latin typeface="Arial" charset="0"/>
            </a:endParaRPr>
          </a:p>
        </p:txBody>
      </p:sp>
      <p:sp>
        <p:nvSpPr>
          <p:cNvPr id="2" name="Content Placeholder 1"/>
          <p:cNvSpPr>
            <a:spLocks noGrp="1"/>
          </p:cNvSpPr>
          <p:nvPr>
            <p:ph idx="1"/>
          </p:nvPr>
        </p:nvSpPr>
        <p:spPr>
          <a:xfrm>
            <a:off x="618308" y="5111931"/>
            <a:ext cx="8273415" cy="1584960"/>
          </a:xfrm>
        </p:spPr>
        <p:txBody>
          <a:bodyPr/>
          <a:lstStyle/>
          <a:p>
            <a:pPr marL="0" indent="0">
              <a:buNone/>
            </a:pPr>
            <a:r>
              <a:rPr lang="cs-CZ" sz="2000" dirty="0" smtClean="0"/>
              <a:t>Příkazy</a:t>
            </a:r>
            <a:r>
              <a:rPr lang="en-US" sz="2000" dirty="0" smtClean="0"/>
              <a:t>: </a:t>
            </a:r>
            <a:endParaRPr lang="en-US" sz="2000" dirty="0"/>
          </a:p>
          <a:p>
            <a:r>
              <a:rPr lang="en-US" sz="2000" b="1" dirty="0">
                <a:latin typeface="Courier New" pitchFamily="49" charset="0"/>
                <a:cs typeface="Courier New" pitchFamily="49" charset="0"/>
              </a:rPr>
              <a:t>show ipv6 interface</a:t>
            </a:r>
          </a:p>
          <a:p>
            <a:r>
              <a:rPr lang="en-US" sz="2000" b="1" dirty="0">
                <a:latin typeface="Courier New" pitchFamily="49" charset="0"/>
                <a:cs typeface="Courier New" pitchFamily="49" charset="0"/>
              </a:rPr>
              <a:t>debug ipv6 </a:t>
            </a:r>
            <a:r>
              <a:rPr lang="en-US" sz="2000" b="1" dirty="0" err="1">
                <a:latin typeface="Courier New" pitchFamily="49" charset="0"/>
                <a:cs typeface="Courier New" pitchFamily="49" charset="0"/>
              </a:rPr>
              <a:t>dhcp</a:t>
            </a:r>
            <a:r>
              <a:rPr lang="en-US" sz="2000" b="1" dirty="0">
                <a:latin typeface="Courier New" pitchFamily="49" charset="0"/>
                <a:cs typeface="Courier New" pitchFamily="49" charset="0"/>
              </a:rPr>
              <a:t> detail</a:t>
            </a:r>
          </a:p>
          <a:p>
            <a:endParaRPr lang="en-US" sz="2000" dirty="0"/>
          </a:p>
        </p:txBody>
      </p:sp>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056" y="1219200"/>
            <a:ext cx="7351149" cy="3892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5238785"/>
      </p:ext>
    </p:extLst>
  </p:cSld>
  <p:clrMapOvr>
    <a:masterClrMapping/>
  </p:clrMapOvr>
  <p:transition spd="med">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 y="821112"/>
            <a:ext cx="9144000" cy="838200"/>
          </a:xfrm>
        </p:spPr>
        <p:txBody>
          <a:bodyPr>
            <a:normAutofit fontScale="90000"/>
          </a:bodyPr>
          <a:lstStyle/>
          <a:p>
            <a:pPr eaLnBrk="1" hangingPunct="1"/>
            <a:r>
              <a:rPr lang="af-ZA" dirty="0" smtClean="0">
                <a:latin typeface="Arial" charset="0"/>
              </a:rPr>
              <a:t>Konfigurace routeru jako Stateful DHCPv6 </a:t>
            </a:r>
            <a:r>
              <a:rPr lang="cs-CZ" dirty="0" smtClean="0">
                <a:latin typeface="Arial" charset="0"/>
              </a:rPr>
              <a:t>s</a:t>
            </a:r>
            <a:r>
              <a:rPr lang="af-ZA" dirty="0" smtClean="0">
                <a:latin typeface="Arial" charset="0"/>
              </a:rPr>
              <a:t>erveru</a:t>
            </a:r>
            <a:endParaRPr lang="af-ZA" dirty="0">
              <a:solidFill>
                <a:srgbClr val="00B0F0"/>
              </a:solidFill>
              <a:latin typeface="Arial" charset="0"/>
            </a:endParaRPr>
          </a:p>
        </p:txBody>
      </p:sp>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2166" y="1638300"/>
            <a:ext cx="6043058" cy="4808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4662850"/>
      </p:ext>
    </p:extLst>
  </p:cSld>
  <p:clrMapOvr>
    <a:masterClrMapping/>
  </p:clrMapOvr>
  <p:transition spd="med">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61341" y="821112"/>
            <a:ext cx="8772157" cy="838200"/>
          </a:xfrm>
        </p:spPr>
        <p:txBody>
          <a:bodyPr>
            <a:normAutofit fontScale="90000"/>
          </a:bodyPr>
          <a:lstStyle/>
          <a:p>
            <a:pPr eaLnBrk="1" hangingPunct="1"/>
            <a:r>
              <a:rPr lang="cs-CZ" dirty="0" smtClean="0">
                <a:latin typeface="Arial" charset="0"/>
              </a:rPr>
              <a:t>Příklad konfigurace </a:t>
            </a:r>
            <a:r>
              <a:rPr lang="en-US" dirty="0" err="1" smtClean="0">
                <a:latin typeface="Arial" charset="0"/>
              </a:rPr>
              <a:t>Stateful</a:t>
            </a:r>
            <a:r>
              <a:rPr lang="en-US" dirty="0" smtClean="0">
                <a:latin typeface="Arial" charset="0"/>
              </a:rPr>
              <a:t> </a:t>
            </a:r>
            <a:r>
              <a:rPr lang="en-US" dirty="0">
                <a:latin typeface="Arial" charset="0"/>
              </a:rPr>
              <a:t>DHCPv6 </a:t>
            </a:r>
            <a:r>
              <a:rPr lang="cs-CZ" dirty="0" smtClean="0">
                <a:latin typeface="Arial" charset="0"/>
              </a:rPr>
              <a:t>serveru</a:t>
            </a:r>
            <a:endParaRPr lang="en-US" dirty="0">
              <a:solidFill>
                <a:srgbClr val="00B0F0"/>
              </a:solidFill>
              <a:latin typeface="Arial" charset="0"/>
            </a:endParaRP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928" y="1669733"/>
            <a:ext cx="7344352" cy="4952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1856038"/>
      </p:ext>
    </p:extLst>
  </p:cSld>
  <p:clrMapOvr>
    <a:masterClrMapping/>
  </p:clrMapOvr>
  <p:transition spd="med">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 y="821112"/>
            <a:ext cx="9144000" cy="838200"/>
          </a:xfrm>
        </p:spPr>
        <p:txBody>
          <a:bodyPr>
            <a:normAutofit fontScale="90000"/>
          </a:bodyPr>
          <a:lstStyle/>
          <a:p>
            <a:pPr eaLnBrk="1" hangingPunct="1"/>
            <a:r>
              <a:rPr lang="cs-CZ" dirty="0" smtClean="0">
                <a:latin typeface="Arial" charset="0"/>
              </a:rPr>
              <a:t>Konfigurace </a:t>
            </a:r>
            <a:r>
              <a:rPr lang="cs-CZ" dirty="0" err="1" smtClean="0">
                <a:latin typeface="Arial" charset="0"/>
              </a:rPr>
              <a:t>routeru</a:t>
            </a:r>
            <a:r>
              <a:rPr lang="cs-CZ" dirty="0" smtClean="0">
                <a:latin typeface="Arial" charset="0"/>
              </a:rPr>
              <a:t> jako </a:t>
            </a:r>
            <a:r>
              <a:rPr lang="en-US" dirty="0" err="1" smtClean="0">
                <a:latin typeface="Arial" charset="0"/>
              </a:rPr>
              <a:t>Stateful</a:t>
            </a:r>
            <a:r>
              <a:rPr lang="en-US" dirty="0" smtClean="0">
                <a:latin typeface="Arial" charset="0"/>
              </a:rPr>
              <a:t> </a:t>
            </a:r>
            <a:r>
              <a:rPr lang="en-US" dirty="0">
                <a:latin typeface="Arial" charset="0"/>
              </a:rPr>
              <a:t>DHCPv6 </a:t>
            </a:r>
            <a:r>
              <a:rPr lang="cs-CZ" dirty="0" smtClean="0">
                <a:latin typeface="Arial" charset="0"/>
              </a:rPr>
              <a:t>klienta</a:t>
            </a:r>
            <a:endParaRPr lang="en-US" dirty="0">
              <a:solidFill>
                <a:srgbClr val="00B0F0"/>
              </a:solidFill>
              <a:latin typeface="Arial" charset="0"/>
            </a:endParaRPr>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7288" y="2248853"/>
            <a:ext cx="6777056" cy="3664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7465879"/>
      </p:ext>
    </p:extLst>
  </p:cSld>
  <p:clrMapOvr>
    <a:masterClrMapping/>
  </p:clrMapOvr>
  <p:transition spd="med">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78088" y="516312"/>
            <a:ext cx="8772157" cy="838200"/>
          </a:xfrm>
        </p:spPr>
        <p:txBody>
          <a:bodyPr>
            <a:normAutofit/>
          </a:bodyPr>
          <a:lstStyle/>
          <a:p>
            <a:pPr eaLnBrk="1" hangingPunct="1"/>
            <a:r>
              <a:rPr lang="af-ZA" dirty="0" smtClean="0">
                <a:latin typeface="Arial" charset="0"/>
              </a:rPr>
              <a:t>Verifikace Stateful DHCPv6 1/2</a:t>
            </a:r>
            <a:endParaRPr lang="af-ZA" dirty="0">
              <a:solidFill>
                <a:srgbClr val="00B0F0"/>
              </a:solidFill>
              <a:latin typeface="Arial" charset="0"/>
            </a:endParaRPr>
          </a:p>
        </p:txBody>
      </p:sp>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3960" y="1560174"/>
            <a:ext cx="5928357" cy="3351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9244" y="4768215"/>
            <a:ext cx="5217795" cy="1988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1209512"/>
      </p:ext>
    </p:extLst>
  </p:cSld>
  <p:clrMapOvr>
    <a:masterClrMapping/>
  </p:clrMapOvr>
  <p:transition spd="med">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78088" y="516312"/>
            <a:ext cx="8772157" cy="838200"/>
          </a:xfrm>
        </p:spPr>
        <p:txBody>
          <a:bodyPr>
            <a:normAutofit/>
          </a:bodyPr>
          <a:lstStyle/>
          <a:p>
            <a:r>
              <a:rPr lang="af-ZA" dirty="0" smtClean="0">
                <a:latin typeface="Arial" charset="0"/>
              </a:rPr>
              <a:t>Verifikace </a:t>
            </a:r>
            <a:r>
              <a:rPr lang="af-ZA" dirty="0">
                <a:latin typeface="Arial" charset="0"/>
              </a:rPr>
              <a:t>Stateful DHCPv6 </a:t>
            </a:r>
            <a:r>
              <a:rPr lang="cs-CZ" dirty="0" smtClean="0">
                <a:latin typeface="Arial" charset="0"/>
              </a:rPr>
              <a:t>2</a:t>
            </a:r>
            <a:r>
              <a:rPr lang="af-ZA" dirty="0" smtClean="0">
                <a:latin typeface="Arial" charset="0"/>
              </a:rPr>
              <a:t>/2</a:t>
            </a:r>
            <a:endParaRPr lang="en-US" dirty="0">
              <a:solidFill>
                <a:srgbClr val="00B0F0"/>
              </a:solidFill>
              <a:latin typeface="Arial" charset="0"/>
            </a:endParaRP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4429" y="1719262"/>
            <a:ext cx="5666965" cy="4491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6874147"/>
      </p:ext>
    </p:extLst>
  </p:cSld>
  <p:clrMapOvr>
    <a:masterClrMapping/>
  </p:clrMapOvr>
  <p:transition spd="med">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389107" y="1018903"/>
            <a:ext cx="6348549" cy="5078313"/>
          </a:xfrm>
          <a:prstGeom prst="rect">
            <a:avLst/>
          </a:prstGeom>
          <a:noFill/>
          <a:ln>
            <a:solidFill>
              <a:schemeClr val="tx1"/>
            </a:solidFil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56322" name="Rectangle 2"/>
          <p:cNvSpPr>
            <a:spLocks noGrp="1" noChangeArrowheads="1"/>
          </p:cNvSpPr>
          <p:nvPr>
            <p:ph type="title"/>
          </p:nvPr>
        </p:nvSpPr>
        <p:spPr>
          <a:xfrm>
            <a:off x="28029" y="107179"/>
            <a:ext cx="9144000" cy="615632"/>
          </a:xfrm>
        </p:spPr>
        <p:txBody>
          <a:bodyPr>
            <a:normAutofit/>
          </a:bodyPr>
          <a:lstStyle/>
          <a:p>
            <a:pPr eaLnBrk="1" hangingPunct="1">
              <a:defRPr/>
            </a:pPr>
            <a:r>
              <a:rPr lang="af-ZA" sz="2800" dirty="0" smtClean="0"/>
              <a:t>Konfigurace routeru jako DHCPv6 Relay agenta</a:t>
            </a:r>
            <a:endParaRPr lang="af-ZA" sz="2800" dirty="0">
              <a:solidFill>
                <a:srgbClr val="678DC5"/>
              </a:solidFill>
              <a:cs typeface="Arial" pitchFamily="34" charset="0"/>
            </a:endParaRPr>
          </a:p>
        </p:txBody>
      </p:sp>
      <p:pic>
        <p:nvPicPr>
          <p:cNvPr id="20482" name="Picture 2"/>
          <p:cNvPicPr>
            <a:picLocks noChangeAspect="1" noChangeArrowheads="1"/>
          </p:cNvPicPr>
          <p:nvPr/>
        </p:nvPicPr>
        <p:blipFill>
          <a:blip r:embed="rId3" cstate="screen"/>
          <a:srcRect/>
          <a:stretch>
            <a:fillRect/>
          </a:stretch>
        </p:blipFill>
        <p:spPr bwMode="auto">
          <a:xfrm>
            <a:off x="2300966" y="5355771"/>
            <a:ext cx="4785781" cy="1444709"/>
          </a:xfrm>
          <a:prstGeom prst="rect">
            <a:avLst/>
          </a:prstGeom>
          <a:noFill/>
          <a:ln w="9525">
            <a:noFill/>
            <a:miter lim="800000"/>
            <a:headEnd/>
            <a:tailEnd/>
          </a:ln>
        </p:spPr>
      </p:pic>
      <p:pic>
        <p:nvPicPr>
          <p:cNvPr id="20483" name="Picture 3"/>
          <p:cNvPicPr>
            <a:picLocks noChangeAspect="1" noChangeArrowheads="1"/>
          </p:cNvPicPr>
          <p:nvPr/>
        </p:nvPicPr>
        <p:blipFill>
          <a:blip r:embed="rId4" cstate="screen"/>
          <a:srcRect/>
          <a:stretch>
            <a:fillRect/>
          </a:stretch>
        </p:blipFill>
        <p:spPr bwMode="auto">
          <a:xfrm>
            <a:off x="2336800" y="1621077"/>
            <a:ext cx="4453165" cy="3580345"/>
          </a:xfrm>
          <a:prstGeom prst="rect">
            <a:avLst/>
          </a:prstGeom>
          <a:noFill/>
          <a:ln w="9525">
            <a:noFill/>
            <a:miter lim="800000"/>
            <a:headEnd/>
            <a:tailEnd/>
          </a:ln>
        </p:spPr>
      </p:pic>
      <p:pic>
        <p:nvPicPr>
          <p:cNvPr id="8194" name="Picture 2"/>
          <p:cNvPicPr>
            <a:picLocks noChangeAspect="1" noChangeArrowheads="1"/>
          </p:cNvPicPr>
          <p:nvPr/>
        </p:nvPicPr>
        <p:blipFill>
          <a:blip r:embed="rId5" cstate="screen"/>
          <a:srcRect/>
          <a:stretch>
            <a:fillRect/>
          </a:stretch>
        </p:blipFill>
        <p:spPr bwMode="auto">
          <a:xfrm>
            <a:off x="1727201" y="1596571"/>
            <a:ext cx="2220686" cy="286259"/>
          </a:xfrm>
          <a:prstGeom prst="rect">
            <a:avLst/>
          </a:prstGeom>
          <a:noFill/>
          <a:ln w="9525">
            <a:noFill/>
            <a:miter lim="800000"/>
            <a:headEnd/>
            <a:tailEnd/>
          </a:ln>
        </p:spPr>
      </p:pic>
    </p:spTree>
    <p:extLst>
      <p:ext uri="{BB962C8B-B14F-4D97-AF65-F5344CB8AC3E}">
        <p14:creationId xmlns:p14="http://schemas.microsoft.com/office/powerpoint/2010/main" val="2048789367"/>
      </p:ext>
    </p:extLst>
  </p:cSld>
  <p:clrMapOvr>
    <a:masterClrMapping/>
  </p:clrMapOvr>
  <p:transition spd="med">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Tak to RS si rozebereme podrobněji a </a:t>
            </a:r>
            <a:br>
              <a:rPr lang="cs-CZ" dirty="0" smtClean="0"/>
            </a:br>
            <a:r>
              <a:rPr lang="cs-CZ" dirty="0" smtClean="0"/>
              <a:t>v souvislostech</a:t>
            </a:r>
            <a:endParaRPr lang="cs-CZ" dirty="0"/>
          </a:p>
        </p:txBody>
      </p:sp>
      <p:sp>
        <p:nvSpPr>
          <p:cNvPr id="3" name="TextovéPole 2"/>
          <p:cNvSpPr txBox="1"/>
          <p:nvPr/>
        </p:nvSpPr>
        <p:spPr>
          <a:xfrm>
            <a:off x="899592" y="2492896"/>
            <a:ext cx="7488832" cy="3194721"/>
          </a:xfrm>
          <a:prstGeom prst="rect">
            <a:avLst/>
          </a:prstGeom>
          <a:noFill/>
        </p:spPr>
        <p:txBody>
          <a:bodyPr wrap="square" rtlCol="0">
            <a:spAutoFit/>
          </a:bodyPr>
          <a:lstStyle/>
          <a:p>
            <a:pPr marL="342900" indent="-342900" algn="l">
              <a:buAutoNum type="arabicPeriod"/>
            </a:pPr>
            <a:r>
              <a:rPr lang="af-ZA" sz="2800" dirty="0" smtClean="0"/>
              <a:t>RS – Router Solicitation: klient žádá o adresní informaci</a:t>
            </a:r>
          </a:p>
          <a:p>
            <a:pPr marL="342900" indent="-342900" algn="l">
              <a:buAutoNum type="arabicPeriod"/>
            </a:pPr>
            <a:endParaRPr lang="af-ZA" sz="2800" dirty="0" smtClean="0"/>
          </a:p>
          <a:p>
            <a:pPr marL="342900" indent="-342900" algn="l">
              <a:buAutoNum type="arabicPeriod"/>
            </a:pPr>
            <a:r>
              <a:rPr lang="af-ZA" sz="2800" dirty="0" smtClean="0"/>
              <a:t>RA – Router Advertisement: Router odpovídá a sdělí jeden ze tří způsobů způsob volby</a:t>
            </a:r>
          </a:p>
          <a:p>
            <a:endParaRPr lang="cs-CZ" sz="2800" dirty="0"/>
          </a:p>
          <a:p>
            <a:endParaRPr lang="cs-CZ" sz="2800" dirty="0"/>
          </a:p>
        </p:txBody>
      </p:sp>
    </p:spTree>
    <p:extLst>
      <p:ext uri="{BB962C8B-B14F-4D97-AF65-F5344CB8AC3E}">
        <p14:creationId xmlns:p14="http://schemas.microsoft.com/office/powerpoint/2010/main" val="363753087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Jsou tři volby</a:t>
            </a:r>
            <a:endParaRPr lang="cs-CZ" dirty="0"/>
          </a:p>
        </p:txBody>
      </p:sp>
      <p:sp>
        <p:nvSpPr>
          <p:cNvPr id="3" name="TextovéPole 2"/>
          <p:cNvSpPr txBox="1"/>
          <p:nvPr/>
        </p:nvSpPr>
        <p:spPr>
          <a:xfrm>
            <a:off x="291033" y="1213777"/>
            <a:ext cx="8568952" cy="3970318"/>
          </a:xfrm>
          <a:prstGeom prst="rect">
            <a:avLst/>
          </a:prstGeom>
          <a:noFill/>
        </p:spPr>
        <p:txBody>
          <a:bodyPr wrap="square" rtlCol="0">
            <a:spAutoFit/>
          </a:bodyPr>
          <a:lstStyle/>
          <a:p>
            <a:pPr marL="457200" indent="-457200" algn="l">
              <a:buFont typeface="Wingdings" panose="05000000000000000000" pitchFamily="2" charset="2"/>
              <a:buChar char="§"/>
            </a:pPr>
            <a:r>
              <a:rPr lang="af-ZA" sz="2800" dirty="0" smtClean="0"/>
              <a:t>RA Option 1: Jen SLAAC – vše, co klient potřebuje, dostane rovnou ve 2. kroku od routeru (prefix, jeho délku, defaultní bránu) a tím to končí.</a:t>
            </a:r>
          </a:p>
          <a:p>
            <a:pPr marL="514350" indent="-514350" algn="l">
              <a:buFont typeface="Wingdings" panose="05000000000000000000" pitchFamily="2" charset="2"/>
              <a:buChar char="§"/>
            </a:pPr>
            <a:endParaRPr lang="af-ZA" sz="2800" dirty="0" smtClean="0"/>
          </a:p>
          <a:p>
            <a:pPr marL="457200" indent="-457200" algn="l">
              <a:buFont typeface="Wingdings" panose="05000000000000000000" pitchFamily="2" charset="2"/>
              <a:buChar char="§"/>
            </a:pPr>
            <a:r>
              <a:rPr lang="af-ZA" sz="2800" dirty="0" smtClean="0"/>
              <a:t>RA Option 2: SLAAC a DHCPv6: Gateway klient získá od routeru, na údaj o DNS se ptá všech serverů DHCPv6.</a:t>
            </a:r>
          </a:p>
          <a:p>
            <a:pPr marL="514350" indent="-514350" algn="l">
              <a:buFont typeface="Wingdings" panose="05000000000000000000" pitchFamily="2" charset="2"/>
              <a:buChar char="§"/>
            </a:pPr>
            <a:endParaRPr lang="af-ZA" sz="2800" dirty="0" smtClean="0"/>
          </a:p>
          <a:p>
            <a:pPr marL="457200" indent="-457200" algn="l">
              <a:buFont typeface="Wingdings" panose="05000000000000000000" pitchFamily="2" charset="2"/>
              <a:buChar char="§"/>
            </a:pPr>
            <a:r>
              <a:rPr lang="af-ZA" sz="2800" dirty="0" smtClean="0"/>
              <a:t>RA Option 3: Router klientovi sděluje, že veškeré informace získá od DHCPv6.</a:t>
            </a:r>
          </a:p>
        </p:txBody>
      </p:sp>
    </p:spTree>
    <p:extLst>
      <p:ext uri="{BB962C8B-B14F-4D97-AF65-F5344CB8AC3E}">
        <p14:creationId xmlns:p14="http://schemas.microsoft.com/office/powerpoint/2010/main" val="398195462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Bity M a O</a:t>
            </a:r>
            <a:endParaRPr lang="cs-CZ" dirty="0"/>
          </a:p>
        </p:txBody>
      </p:sp>
      <p:sp>
        <p:nvSpPr>
          <p:cNvPr id="3" name="Obdélník 2"/>
          <p:cNvSpPr/>
          <p:nvPr/>
        </p:nvSpPr>
        <p:spPr>
          <a:xfrm>
            <a:off x="323528" y="2636912"/>
            <a:ext cx="8352928" cy="2031325"/>
          </a:xfrm>
          <a:prstGeom prst="rect">
            <a:avLst/>
          </a:prstGeom>
        </p:spPr>
        <p:txBody>
          <a:bodyPr wrap="square">
            <a:spAutoFit/>
          </a:bodyPr>
          <a:lstStyle/>
          <a:p>
            <a:pPr marL="457200" indent="-457200" algn="l">
              <a:buFont typeface="Wingdings" panose="05000000000000000000" pitchFamily="2" charset="2"/>
              <a:buChar char="§"/>
            </a:pPr>
            <a:r>
              <a:rPr lang="af-ZA" sz="2800" dirty="0" smtClean="0"/>
              <a:t>‘</a:t>
            </a:r>
            <a:r>
              <a:rPr lang="af-ZA" sz="2800" dirty="0"/>
              <a:t>M’ bit - </a:t>
            </a:r>
            <a:r>
              <a:rPr lang="cs-CZ" sz="2800" dirty="0" smtClean="0"/>
              <a:t>Příznak (flag) </a:t>
            </a:r>
            <a:r>
              <a:rPr lang="af-ZA" sz="2800" dirty="0" smtClean="0"/>
              <a:t>"Managed </a:t>
            </a:r>
            <a:r>
              <a:rPr lang="af-ZA" sz="2800" dirty="0"/>
              <a:t>address configuration" </a:t>
            </a:r>
            <a:r>
              <a:rPr lang="af-ZA" sz="2800" dirty="0" smtClean="0"/>
              <a:t> DHCPv6.</a:t>
            </a:r>
            <a:r>
              <a:rPr lang="cs-CZ" sz="2800" dirty="0" smtClean="0"/>
              <a:t> Je použito jen DHCP.</a:t>
            </a:r>
            <a:endParaRPr lang="cs-CZ" sz="2800" dirty="0"/>
          </a:p>
          <a:p>
            <a:pPr algn="l"/>
            <a:r>
              <a:rPr lang="af-ZA" sz="2800" dirty="0"/>
              <a:t> </a:t>
            </a:r>
            <a:endParaRPr lang="cs-CZ" sz="2800" dirty="0"/>
          </a:p>
          <a:p>
            <a:pPr marL="457200" indent="-457200" algn="l">
              <a:buFont typeface="Wingdings" panose="05000000000000000000" pitchFamily="2" charset="2"/>
              <a:buChar char="§"/>
            </a:pPr>
            <a:r>
              <a:rPr lang="af-ZA" sz="2800" dirty="0" smtClean="0"/>
              <a:t>‘</a:t>
            </a:r>
            <a:r>
              <a:rPr lang="af-ZA" sz="2800" dirty="0"/>
              <a:t>O’ bit </a:t>
            </a:r>
            <a:r>
              <a:rPr lang="af-ZA" sz="2800" dirty="0" smtClean="0"/>
              <a:t>-</a:t>
            </a:r>
            <a:r>
              <a:rPr lang="cs-CZ" sz="2800" dirty="0"/>
              <a:t> </a:t>
            </a:r>
            <a:r>
              <a:rPr lang="af-ZA" sz="2800" dirty="0" smtClean="0"/>
              <a:t>"</a:t>
            </a:r>
            <a:r>
              <a:rPr lang="af-ZA" sz="2800" dirty="0"/>
              <a:t>Other configuration" flag. </a:t>
            </a:r>
            <a:r>
              <a:rPr lang="cs-CZ" sz="2800" dirty="0" smtClean="0"/>
              <a:t>M se pak obvykle rovná 0. </a:t>
            </a:r>
            <a:endParaRPr lang="cs-CZ" sz="2800" dirty="0"/>
          </a:p>
        </p:txBody>
      </p:sp>
    </p:spTree>
    <p:extLst>
      <p:ext uri="{BB962C8B-B14F-4D97-AF65-F5344CB8AC3E}">
        <p14:creationId xmlns:p14="http://schemas.microsoft.com/office/powerpoint/2010/main" val="7044189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Router vs MLS </a:t>
            </a:r>
            <a:r>
              <a:rPr lang="cs-CZ" dirty="0" smtClean="0"/>
              <a:t>pro</a:t>
            </a:r>
            <a:r>
              <a:rPr lang="pt-PT" dirty="0" smtClean="0"/>
              <a:t> IVR</a:t>
            </a:r>
            <a:endParaRPr lang="pt-PT" dirty="0"/>
          </a:p>
        </p:txBody>
      </p:sp>
      <p:sp>
        <p:nvSpPr>
          <p:cNvPr id="3" name="Content Placeholder 2"/>
          <p:cNvSpPr>
            <a:spLocks noGrp="1"/>
          </p:cNvSpPr>
          <p:nvPr>
            <p:ph idx="1"/>
          </p:nvPr>
        </p:nvSpPr>
        <p:spPr/>
        <p:txBody>
          <a:bodyPr>
            <a:normAutofit/>
          </a:bodyPr>
          <a:lstStyle/>
          <a:p>
            <a:pPr>
              <a:spcBef>
                <a:spcPts val="1200"/>
              </a:spcBef>
            </a:pPr>
            <a:r>
              <a:rPr lang="af-ZA" dirty="0" smtClean="0"/>
              <a:t>Přepínače vrstvy 3 mají obvykle propustnost přepínání paketů v </a:t>
            </a:r>
            <a:r>
              <a:rPr lang="af-ZA" b="1" dirty="0" smtClean="0"/>
              <a:t>milionech paketů za sekundu </a:t>
            </a:r>
            <a:r>
              <a:rPr lang="af-ZA" dirty="0" smtClean="0"/>
              <a:t>(p</a:t>
            </a:r>
            <a:r>
              <a:rPr lang="cs-CZ" dirty="0" smtClean="0"/>
              <a:t>/</a:t>
            </a:r>
            <a:r>
              <a:rPr lang="af-ZA" dirty="0" smtClean="0"/>
              <a:t>s), zatímco tradiční směrovače obecného určení poskytují přepínání paketů v rozsahu </a:t>
            </a:r>
            <a:r>
              <a:rPr lang="af-ZA" b="1" dirty="0" smtClean="0"/>
              <a:t>100 000 p</a:t>
            </a:r>
            <a:r>
              <a:rPr lang="cs-CZ" b="1" dirty="0" smtClean="0"/>
              <a:t>/</a:t>
            </a:r>
            <a:r>
              <a:rPr lang="af-ZA" b="1" dirty="0" smtClean="0"/>
              <a:t>s </a:t>
            </a:r>
            <a:r>
              <a:rPr lang="cs-CZ" b="1" dirty="0" smtClean="0"/>
              <a:t>až</a:t>
            </a:r>
            <a:r>
              <a:rPr lang="af-ZA" b="1" dirty="0" smtClean="0"/>
              <a:t> více než 1 milion p</a:t>
            </a:r>
            <a:r>
              <a:rPr lang="cs-CZ" b="1" dirty="0" smtClean="0"/>
              <a:t>/</a:t>
            </a:r>
            <a:r>
              <a:rPr lang="af-ZA" b="1" dirty="0" smtClean="0"/>
              <a:t>s</a:t>
            </a:r>
            <a:r>
              <a:rPr lang="af-ZA" dirty="0" smtClean="0"/>
              <a:t>.</a:t>
            </a:r>
          </a:p>
          <a:p>
            <a:pPr>
              <a:spcBef>
                <a:spcPts val="1200"/>
              </a:spcBef>
            </a:pPr>
            <a:r>
              <a:rPr lang="af-ZA" dirty="0" smtClean="0"/>
              <a:t>Všechny vícevrstvé přepínače Catalyst podporují tři různé typy rozhraní vrstvy 3:</a:t>
            </a:r>
          </a:p>
          <a:p>
            <a:pPr marL="225425" lvl="1" indent="0">
              <a:spcBef>
                <a:spcPts val="1200"/>
              </a:spcBef>
              <a:buNone/>
            </a:pPr>
            <a:r>
              <a:rPr lang="af-ZA" dirty="0" smtClean="0"/>
              <a:t>A) Routed port: Čisté rozhraní vrstvy 3 podobné routovanému portu routeru Cisco IOS.</a:t>
            </a:r>
          </a:p>
          <a:p>
            <a:pPr marL="225425" lvl="1" indent="0">
              <a:spcBef>
                <a:spcPts val="1200"/>
              </a:spcBef>
              <a:buNone/>
            </a:pPr>
            <a:r>
              <a:rPr lang="af-ZA" dirty="0" smtClean="0"/>
              <a:t>B) Switch virtual interface (SVI): Virtuální rozhraní VLAN pro směrování mezi VLAN. Jinými slovy, switch virtual interface (SVI) jsou virtuální směrované VLAN rozhraní.</a:t>
            </a:r>
          </a:p>
          <a:p>
            <a:pPr marL="225425" lvl="1" indent="0">
              <a:spcBef>
                <a:spcPts val="1200"/>
              </a:spcBef>
              <a:buNone/>
            </a:pPr>
            <a:r>
              <a:rPr lang="af-ZA" dirty="0" smtClean="0"/>
              <a:t>C) Bridge virtual interface (BVI): virtuální přemostění rozhraní vrstvy 3.</a:t>
            </a:r>
            <a:endParaRPr lang="af-ZA" dirty="0"/>
          </a:p>
        </p:txBody>
      </p:sp>
    </p:spTree>
    <p:extLst>
      <p:ext uri="{BB962C8B-B14F-4D97-AF65-F5344CB8AC3E}">
        <p14:creationId xmlns:p14="http://schemas.microsoft.com/office/powerpoint/2010/main" val="132196967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578802"/>
          </a:xfrm>
        </p:spPr>
        <p:txBody>
          <a:bodyPr/>
          <a:lstStyle/>
          <a:p>
            <a:r>
              <a:rPr lang="cs-CZ" dirty="0" smtClean="0"/>
              <a:t>Možné varianty bitů M a O</a:t>
            </a:r>
            <a:endParaRPr lang="cs-CZ" dirty="0"/>
          </a:p>
        </p:txBody>
      </p:sp>
      <p:sp>
        <p:nvSpPr>
          <p:cNvPr id="3" name="Obdélník 2"/>
          <p:cNvSpPr/>
          <p:nvPr/>
        </p:nvSpPr>
        <p:spPr>
          <a:xfrm>
            <a:off x="154033" y="1556792"/>
            <a:ext cx="8856984" cy="5410712"/>
          </a:xfrm>
          <a:prstGeom prst="rect">
            <a:avLst/>
          </a:prstGeom>
        </p:spPr>
        <p:txBody>
          <a:bodyPr wrap="square">
            <a:spAutoFit/>
          </a:bodyPr>
          <a:lstStyle/>
          <a:p>
            <a:pPr algn="l"/>
            <a:r>
              <a:rPr lang="af-ZA" sz="2400" dirty="0" smtClean="0"/>
              <a:t>M = 0, O = 0  : Klient používá RA pro získání non-link-local adresy i dalších informací. V případě, že DHCPv6 server existuje, client ho ignoruje.</a:t>
            </a:r>
          </a:p>
          <a:p>
            <a:pPr algn="l"/>
            <a:endParaRPr lang="af-ZA" sz="2400" dirty="0" smtClean="0"/>
          </a:p>
          <a:p>
            <a:pPr algn="l"/>
            <a:r>
              <a:rPr lang="af-ZA" sz="2400" dirty="0" smtClean="0"/>
              <a:t>M = 0, O = 1  : Klient používá gateway adresu od RA, DHCPv6 poskytne to ostatní. Tato kombinace je označována jako DHCPv6 stateless.</a:t>
            </a:r>
          </a:p>
          <a:p>
            <a:pPr algn="l"/>
            <a:endParaRPr lang="af-ZA" sz="2400" dirty="0" smtClean="0"/>
          </a:p>
          <a:p>
            <a:pPr algn="l"/>
            <a:r>
              <a:rPr lang="af-ZA" sz="2400" dirty="0" smtClean="0"/>
              <a:t>M = 1, O = 0  : Klient používá DHCPv6 jak pro adresu routeru, tak pro ostatní konfigurační údaje. Tato kombinace je známa jako DHCPv6 stateful.</a:t>
            </a:r>
          </a:p>
          <a:p>
            <a:pPr algn="l"/>
            <a:endParaRPr lang="af-ZA" sz="2400" dirty="0" smtClean="0"/>
          </a:p>
          <a:p>
            <a:pPr algn="l"/>
            <a:r>
              <a:rPr lang="af-ZA" sz="2400" dirty="0" smtClean="0"/>
              <a:t>M = 1, O = 1 DHCPv6 klientu poskytuje plnou informaci zvanou stateful address. Pokud RA obsahuje prefix sítě, client navíc dostane stateless informaci od routeru (zbytečně).</a:t>
            </a:r>
          </a:p>
          <a:p>
            <a:endParaRPr lang="cs-CZ" sz="2400" dirty="0"/>
          </a:p>
        </p:txBody>
      </p:sp>
    </p:spTree>
    <p:extLst>
      <p:ext uri="{BB962C8B-B14F-4D97-AF65-F5344CB8AC3E}">
        <p14:creationId xmlns:p14="http://schemas.microsoft.com/office/powerpoint/2010/main" val="253658557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Na klientovi přitom nemusíme nic dělat – jen říci, že má nastavit OPv6 adresu automaticky</a:t>
            </a:r>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1916832"/>
            <a:ext cx="3654503" cy="4525963"/>
          </a:xfrm>
        </p:spPr>
      </p:pic>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2636912"/>
            <a:ext cx="4504099" cy="3614400"/>
          </a:xfrm>
          <a:prstGeom prst="rect">
            <a:avLst/>
          </a:prstGeom>
        </p:spPr>
      </p:pic>
    </p:spTree>
    <p:extLst>
      <p:ext uri="{BB962C8B-B14F-4D97-AF65-F5344CB8AC3E}">
        <p14:creationId xmlns:p14="http://schemas.microsoft.com/office/powerpoint/2010/main" val="417190022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1. Uzel si sám generuje svoji IPv6 adresu (</a:t>
            </a:r>
            <a:r>
              <a:rPr lang="cs-CZ" dirty="0"/>
              <a:t>odvodil si ji ze své MAC adresy použitím metody EUI </a:t>
            </a:r>
            <a:r>
              <a:rPr lang="cs-CZ" dirty="0" smtClean="0"/>
              <a:t>DII)</a:t>
            </a:r>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2564904"/>
            <a:ext cx="8096694" cy="2758608"/>
          </a:xfrm>
        </p:spPr>
      </p:pic>
      <p:sp>
        <p:nvSpPr>
          <p:cNvPr id="5" name="TextovéPole 4"/>
          <p:cNvSpPr txBox="1"/>
          <p:nvPr/>
        </p:nvSpPr>
        <p:spPr>
          <a:xfrm>
            <a:off x="689920" y="6365486"/>
            <a:ext cx="1543179" cy="369332"/>
          </a:xfrm>
          <a:prstGeom prst="rect">
            <a:avLst/>
          </a:prstGeom>
          <a:noFill/>
        </p:spPr>
        <p:txBody>
          <a:bodyPr wrap="none" rtlCol="0">
            <a:spAutoFit/>
          </a:bodyPr>
          <a:lstStyle/>
          <a:p>
            <a:r>
              <a:rPr lang="cs-CZ" dirty="0" smtClean="0"/>
              <a:t>Blíže RFC 4291</a:t>
            </a:r>
            <a:endParaRPr lang="cs-CZ" dirty="0"/>
          </a:p>
        </p:txBody>
      </p:sp>
    </p:spTree>
    <p:extLst>
      <p:ext uri="{BB962C8B-B14F-4D97-AF65-F5344CB8AC3E}">
        <p14:creationId xmlns:p14="http://schemas.microsoft.com/office/powerpoint/2010/main" val="184152676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1a. krok SLAAC:</a:t>
            </a:r>
            <a:br>
              <a:rPr lang="cs-CZ" dirty="0" smtClean="0"/>
            </a:br>
            <a:r>
              <a:rPr lang="cs-CZ" dirty="0" smtClean="0"/>
              <a:t>použití MAC adresy klienta o 48 bitech</a:t>
            </a:r>
            <a:endParaRPr lang="cs-CZ" dirty="0"/>
          </a:p>
        </p:txBody>
      </p:sp>
      <p:pic>
        <p:nvPicPr>
          <p:cNvPr id="5" name="Zástupný symbol pro obsah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04760" y="3463075"/>
            <a:ext cx="4334480" cy="800212"/>
          </a:xfrm>
        </p:spPr>
      </p:pic>
    </p:spTree>
    <p:extLst>
      <p:ext uri="{BB962C8B-B14F-4D97-AF65-F5344CB8AC3E}">
        <p14:creationId xmlns:p14="http://schemas.microsoft.com/office/powerpoint/2010/main" val="213918832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1b. </a:t>
            </a:r>
            <a:r>
              <a:rPr lang="cs-CZ" dirty="0"/>
              <a:t>krok SLAAC</a:t>
            </a:r>
            <a:r>
              <a:rPr lang="cs-CZ" dirty="0" smtClean="0"/>
              <a:t>:</a:t>
            </a:r>
            <a:br>
              <a:rPr lang="cs-CZ" dirty="0" smtClean="0"/>
            </a:br>
            <a:r>
              <a:rPr lang="cs-CZ" dirty="0" smtClean="0"/>
              <a:t>vložení FFFE doprostřed MAC adresy</a:t>
            </a:r>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3521" y="2448521"/>
            <a:ext cx="6496957" cy="2829320"/>
          </a:xfrm>
        </p:spPr>
      </p:pic>
    </p:spTree>
    <p:extLst>
      <p:ext uri="{BB962C8B-B14F-4D97-AF65-F5344CB8AC3E}">
        <p14:creationId xmlns:p14="http://schemas.microsoft.com/office/powerpoint/2010/main" val="421600821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Jaká je struktura MAC adresy?</a:t>
            </a:r>
            <a:br>
              <a:rPr lang="cs-CZ" dirty="0" smtClean="0"/>
            </a:br>
            <a:r>
              <a:rPr lang="cs-CZ" dirty="0" smtClean="0"/>
              <a:t>7. bit </a:t>
            </a:r>
            <a:r>
              <a:rPr lang="en-US" dirty="0" smtClean="0"/>
              <a:t>= 1…</a:t>
            </a:r>
            <a:r>
              <a:rPr lang="cs-CZ" dirty="0" smtClean="0"/>
              <a:t> lokální administrace</a:t>
            </a:r>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18742" y="1916832"/>
            <a:ext cx="4762500" cy="4010025"/>
          </a:xfrm>
        </p:spPr>
      </p:pic>
      <p:sp>
        <p:nvSpPr>
          <p:cNvPr id="5" name="Obdélník 4"/>
          <p:cNvSpPr/>
          <p:nvPr/>
        </p:nvSpPr>
        <p:spPr>
          <a:xfrm>
            <a:off x="4427984" y="5553236"/>
            <a:ext cx="144016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p:cNvSpPr txBox="1"/>
          <p:nvPr/>
        </p:nvSpPr>
        <p:spPr>
          <a:xfrm>
            <a:off x="6662627" y="5399347"/>
            <a:ext cx="1471179" cy="286232"/>
          </a:xfrm>
          <a:prstGeom prst="rect">
            <a:avLst/>
          </a:prstGeom>
          <a:noFill/>
        </p:spPr>
        <p:txBody>
          <a:bodyPr wrap="square" rtlCol="0">
            <a:spAutoFit/>
          </a:bodyPr>
          <a:lstStyle/>
          <a:p>
            <a:r>
              <a:rPr lang="cs-CZ" sz="1400" dirty="0" smtClean="0"/>
              <a:t>universal/</a:t>
            </a:r>
            <a:r>
              <a:rPr lang="cs-CZ" sz="1400" dirty="0" err="1" smtClean="0"/>
              <a:t>local</a:t>
            </a:r>
            <a:endParaRPr lang="cs-CZ" sz="1400" dirty="0"/>
          </a:p>
        </p:txBody>
      </p:sp>
    </p:spTree>
    <p:extLst>
      <p:ext uri="{BB962C8B-B14F-4D97-AF65-F5344CB8AC3E}">
        <p14:creationId xmlns:p14="http://schemas.microsoft.com/office/powerpoint/2010/main" val="302250492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1c. </a:t>
            </a:r>
            <a:r>
              <a:rPr lang="cs-CZ" dirty="0"/>
              <a:t>krok SLAAC</a:t>
            </a:r>
            <a:r>
              <a:rPr lang="cs-CZ" dirty="0" smtClean="0"/>
              <a:t>:</a:t>
            </a:r>
            <a:br>
              <a:rPr lang="cs-CZ" dirty="0" smtClean="0"/>
            </a:br>
            <a:r>
              <a:rPr lang="cs-CZ" dirty="0" smtClean="0"/>
              <a:t>Vsunuté 1 do 7. bitu záhlaví</a:t>
            </a:r>
            <a:endParaRPr lang="cs-CZ" dirty="0"/>
          </a:p>
        </p:txBody>
      </p:sp>
      <p:pic>
        <p:nvPicPr>
          <p:cNvPr id="6" name="Zástupný symbol pro obsah 5"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14815" y="3705997"/>
            <a:ext cx="314369" cy="314369"/>
          </a:xfrm>
        </p:spPr>
      </p:pic>
      <p:pic>
        <p:nvPicPr>
          <p:cNvPr id="7" name="Obráze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820" y="3135637"/>
            <a:ext cx="6632786" cy="1302868"/>
          </a:xfrm>
          <a:prstGeom prst="rect">
            <a:avLst/>
          </a:prstGeom>
        </p:spPr>
      </p:pic>
      <p:sp>
        <p:nvSpPr>
          <p:cNvPr id="8" name="TextovéPole 7"/>
          <p:cNvSpPr txBox="1"/>
          <p:nvPr/>
        </p:nvSpPr>
        <p:spPr>
          <a:xfrm>
            <a:off x="1065820" y="1713709"/>
            <a:ext cx="2008306" cy="1421928"/>
          </a:xfrm>
          <a:prstGeom prst="rect">
            <a:avLst/>
          </a:prstGeom>
          <a:noFill/>
        </p:spPr>
        <p:txBody>
          <a:bodyPr wrap="square" rtlCol="0">
            <a:spAutoFit/>
          </a:bodyPr>
          <a:lstStyle/>
          <a:p>
            <a:r>
              <a:rPr lang="cs-CZ" dirty="0" smtClean="0"/>
              <a:t>00000101</a:t>
            </a:r>
          </a:p>
          <a:p>
            <a:endParaRPr lang="cs-CZ" dirty="0" smtClean="0"/>
          </a:p>
          <a:p>
            <a:endParaRPr lang="cs-CZ" dirty="0" smtClean="0"/>
          </a:p>
          <a:p>
            <a:r>
              <a:rPr lang="cs-CZ" dirty="0" smtClean="0"/>
              <a:t>000001</a:t>
            </a:r>
            <a:r>
              <a:rPr lang="cs-CZ" dirty="0" smtClean="0">
                <a:solidFill>
                  <a:srgbClr val="FF0000"/>
                </a:solidFill>
              </a:rPr>
              <a:t>1</a:t>
            </a:r>
            <a:r>
              <a:rPr lang="cs-CZ" dirty="0" smtClean="0"/>
              <a:t>1</a:t>
            </a:r>
            <a:endParaRPr lang="cs-CZ" dirty="0"/>
          </a:p>
        </p:txBody>
      </p:sp>
      <p:cxnSp>
        <p:nvCxnSpPr>
          <p:cNvPr id="10" name="Přímá spojnice se šipkou 9"/>
          <p:cNvCxnSpPr/>
          <p:nvPr/>
        </p:nvCxnSpPr>
        <p:spPr>
          <a:xfrm>
            <a:off x="2444646" y="2085828"/>
            <a:ext cx="0" cy="67768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858459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260648"/>
            <a:ext cx="8352928" cy="1143000"/>
          </a:xfrm>
        </p:spPr>
        <p:txBody>
          <a:bodyPr>
            <a:normAutofit fontScale="90000"/>
          </a:bodyPr>
          <a:lstStyle/>
          <a:p>
            <a:r>
              <a:rPr lang="af-ZA" dirty="0" smtClean="0"/>
              <a:t>1d. krok SLAAC:</a:t>
            </a:r>
            <a:br>
              <a:rPr lang="af-ZA" dirty="0" smtClean="0"/>
            </a:br>
            <a:r>
              <a:rPr lang="af-ZA" dirty="0" smtClean="0"/>
              <a:t>Spojení prefixu lokální IP adresy a upravené MAC adresy</a:t>
            </a:r>
            <a:endParaRPr lang="af-ZA"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6969" y="2724785"/>
            <a:ext cx="5630061" cy="2276793"/>
          </a:xfrm>
        </p:spPr>
      </p:pic>
    </p:spTree>
    <p:extLst>
      <p:ext uri="{BB962C8B-B14F-4D97-AF65-F5344CB8AC3E}">
        <p14:creationId xmlns:p14="http://schemas.microsoft.com/office/powerpoint/2010/main" val="289669463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507288" cy="1143000"/>
          </a:xfrm>
        </p:spPr>
        <p:txBody>
          <a:bodyPr>
            <a:normAutofit fontScale="90000"/>
          </a:bodyPr>
          <a:lstStyle/>
          <a:p>
            <a:pPr algn="l"/>
            <a:r>
              <a:rPr lang="af-ZA" sz="4000" dirty="0" smtClean="0"/>
              <a:t>2. Uzel nyní detekuje, zda si nevygeneroval duplicitní adresu pomocí  výzvy Neighbour Solicitation na adresu Solicited Mode Multicast</a:t>
            </a:r>
            <a:endParaRPr lang="af-ZA" sz="4000"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0600" y="3144467"/>
            <a:ext cx="7770629" cy="2736304"/>
          </a:xfrm>
        </p:spPr>
      </p:pic>
    </p:spTree>
    <p:extLst>
      <p:ext uri="{BB962C8B-B14F-4D97-AF65-F5344CB8AC3E}">
        <p14:creationId xmlns:p14="http://schemas.microsoft.com/office/powerpoint/2010/main" val="38004244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a:xfrm>
            <a:off x="279400" y="365378"/>
            <a:ext cx="8521700" cy="742659"/>
          </a:xfrm>
        </p:spPr>
        <p:txBody>
          <a:bodyPr>
            <a:normAutofit fontScale="90000"/>
          </a:bodyPr>
          <a:lstStyle/>
          <a:p>
            <a:r>
              <a:rPr lang="af-ZA" dirty="0" smtClean="0"/>
              <a:t>3. Uzel nedostal odpověď a tak oslovuje router se svojí nově vygenerovanou adresou – posílá  zprávu Router Solicitation</a:t>
            </a:r>
            <a:endParaRPr lang="af-ZA"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3140968"/>
            <a:ext cx="8344496" cy="2529352"/>
          </a:xfrm>
        </p:spPr>
      </p:pic>
    </p:spTree>
    <p:extLst>
      <p:ext uri="{BB962C8B-B14F-4D97-AF65-F5344CB8AC3E}">
        <p14:creationId xmlns:p14="http://schemas.microsoft.com/office/powerpoint/2010/main" val="25461368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Inter-VLAN </a:t>
            </a:r>
            <a:r>
              <a:rPr lang="cs-CZ" dirty="0" smtClean="0"/>
              <a:t>R</a:t>
            </a:r>
            <a:r>
              <a:rPr lang="en-US" dirty="0" smtClean="0"/>
              <a:t>outing </a:t>
            </a:r>
            <a:r>
              <a:rPr lang="cs-CZ" dirty="0" smtClean="0"/>
              <a:t>používající</a:t>
            </a:r>
            <a:r>
              <a:rPr lang="en-US" dirty="0" smtClean="0"/>
              <a:t> </a:t>
            </a:r>
            <a:r>
              <a:rPr lang="cs-CZ" dirty="0"/>
              <a:t>e</a:t>
            </a:r>
            <a:r>
              <a:rPr lang="en-US" dirty="0" err="1" smtClean="0"/>
              <a:t>xtern</a:t>
            </a:r>
            <a:r>
              <a:rPr lang="cs-CZ" dirty="0" smtClean="0"/>
              <a:t>í r</a:t>
            </a:r>
            <a:r>
              <a:rPr lang="en-US" dirty="0" smtClean="0"/>
              <a:t>outer</a:t>
            </a:r>
            <a:endParaRPr lang="pt-PT" dirty="0"/>
          </a:p>
        </p:txBody>
      </p:sp>
      <p:pic>
        <p:nvPicPr>
          <p:cNvPr id="4" name="Picture 3"/>
          <p:cNvPicPr>
            <a:picLocks noChangeAspect="1"/>
          </p:cNvPicPr>
          <p:nvPr/>
        </p:nvPicPr>
        <p:blipFill>
          <a:blip r:embed="rId2"/>
          <a:stretch>
            <a:fillRect/>
          </a:stretch>
        </p:blipFill>
        <p:spPr>
          <a:xfrm>
            <a:off x="2484056" y="888274"/>
            <a:ext cx="4210513" cy="5969726"/>
          </a:xfrm>
          <a:prstGeom prst="rect">
            <a:avLst/>
          </a:prstGeom>
        </p:spPr>
      </p:pic>
    </p:spTree>
    <p:extLst>
      <p:ext uri="{BB962C8B-B14F-4D97-AF65-F5344CB8AC3E}">
        <p14:creationId xmlns:p14="http://schemas.microsoft.com/office/powerpoint/2010/main" val="367991639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af-ZA" dirty="0" smtClean="0"/>
              <a:t>4. Router posílá unicast Router Advertisement a předává uzlu prefix</a:t>
            </a:r>
            <a:endParaRPr lang="af-ZA"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2580" y="1745314"/>
            <a:ext cx="7445844" cy="4131958"/>
          </a:xfrm>
        </p:spPr>
      </p:pic>
    </p:spTree>
    <p:extLst>
      <p:ext uri="{BB962C8B-B14F-4D97-AF65-F5344CB8AC3E}">
        <p14:creationId xmlns:p14="http://schemas.microsoft.com/office/powerpoint/2010/main" val="359649149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274638"/>
            <a:ext cx="8712968" cy="1143000"/>
          </a:xfrm>
        </p:spPr>
        <p:txBody>
          <a:bodyPr>
            <a:normAutofit/>
          </a:bodyPr>
          <a:lstStyle/>
          <a:p>
            <a:r>
              <a:rPr lang="cs-CZ" dirty="0" smtClean="0"/>
              <a:t>5. Uzel připojí prefix ke své lokální adrese </a:t>
            </a:r>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654" y="2204864"/>
            <a:ext cx="9075575" cy="3011056"/>
          </a:xfrm>
        </p:spPr>
      </p:pic>
    </p:spTree>
    <p:extLst>
      <p:ext uri="{BB962C8B-B14F-4D97-AF65-F5344CB8AC3E}">
        <p14:creationId xmlns:p14="http://schemas.microsoft.com/office/powerpoint/2010/main" val="73669686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874893"/>
          </a:xfrm>
        </p:spPr>
        <p:txBody>
          <a:bodyPr>
            <a:normAutofit fontScale="90000"/>
          </a:bodyPr>
          <a:lstStyle/>
          <a:p>
            <a:r>
              <a:rPr lang="cs-CZ" sz="2800" dirty="0" smtClean="0"/>
              <a:t> Krok 1/3: Případ M=0, O=1 (</a:t>
            </a:r>
            <a:r>
              <a:rPr lang="cs-CZ" sz="2400" dirty="0"/>
              <a:t>ipv6 </a:t>
            </a:r>
            <a:r>
              <a:rPr lang="cs-CZ" sz="2400" dirty="0" err="1"/>
              <a:t>nd</a:t>
            </a:r>
            <a:r>
              <a:rPr lang="cs-CZ" sz="2400" dirty="0"/>
              <a:t> </a:t>
            </a:r>
            <a:r>
              <a:rPr lang="cs-CZ" sz="2400" dirty="0" err="1" smtClean="0"/>
              <a:t>other</a:t>
            </a:r>
            <a:r>
              <a:rPr lang="cs-CZ" sz="2400" dirty="0" smtClean="0"/>
              <a:t>-</a:t>
            </a:r>
            <a:r>
              <a:rPr lang="cs-CZ" sz="2400" dirty="0" err="1" smtClean="0"/>
              <a:t>config</a:t>
            </a:r>
            <a:r>
              <a:rPr lang="cs-CZ" sz="2400" dirty="0" smtClean="0"/>
              <a:t>-flag)</a:t>
            </a:r>
            <a:r>
              <a:rPr lang="cs-CZ" sz="2800" dirty="0" smtClean="0"/>
              <a:t>.</a:t>
            </a:r>
            <a:br>
              <a:rPr lang="cs-CZ" sz="2800" dirty="0" smtClean="0"/>
            </a:br>
            <a:r>
              <a:rPr lang="cs-CZ" sz="2800" dirty="0" smtClean="0"/>
              <a:t>Nabídka </a:t>
            </a:r>
            <a:r>
              <a:rPr lang="cs-CZ" sz="2800" dirty="0" err="1" smtClean="0"/>
              <a:t>routeru</a:t>
            </a:r>
            <a:r>
              <a:rPr lang="cs-CZ" sz="2800" dirty="0" smtClean="0"/>
              <a:t> (</a:t>
            </a:r>
            <a:r>
              <a:rPr lang="cs-CZ" sz="2800" dirty="0" err="1" smtClean="0"/>
              <a:t>router</a:t>
            </a:r>
            <a:r>
              <a:rPr lang="cs-CZ" sz="2800" dirty="0"/>
              <a:t> </a:t>
            </a:r>
            <a:r>
              <a:rPr lang="cs-CZ" sz="2800" dirty="0" err="1" smtClean="0"/>
              <a:t>advertisement</a:t>
            </a:r>
            <a:r>
              <a:rPr lang="cs-CZ" sz="2800" dirty="0" smtClean="0"/>
              <a:t>)</a:t>
            </a:r>
            <a:br>
              <a:rPr lang="cs-CZ" sz="2800" dirty="0" smtClean="0"/>
            </a:br>
            <a:endParaRPr lang="cs-CZ" sz="2800" dirty="0"/>
          </a:p>
        </p:txBody>
      </p:sp>
      <p:pic>
        <p:nvPicPr>
          <p:cNvPr id="1026" name="Picture 2" descr="rtaImage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093" y="1705912"/>
            <a:ext cx="8270875"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114058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2400" dirty="0" smtClean="0"/>
              <a:t>Krok 2/3: Protože</a:t>
            </a:r>
            <a:r>
              <a:rPr lang="af-ZA" sz="2400" dirty="0" smtClean="0"/>
              <a:t> </a:t>
            </a:r>
            <a:r>
              <a:rPr lang="af-ZA" sz="2400" dirty="0"/>
              <a:t>M = 0 , </a:t>
            </a:r>
            <a:r>
              <a:rPr lang="cs-CZ" sz="2400" dirty="0" smtClean="0"/>
              <a:t>klient použije</a:t>
            </a:r>
            <a:r>
              <a:rPr lang="af-ZA" sz="2400" dirty="0" smtClean="0"/>
              <a:t> </a:t>
            </a:r>
            <a:r>
              <a:rPr lang="af-ZA" sz="2400" dirty="0"/>
              <a:t>Stateless Address Autoconfiguration (SLAAC) </a:t>
            </a:r>
            <a:r>
              <a:rPr lang="cs-CZ" sz="2400" dirty="0" smtClean="0"/>
              <a:t>pro získání své</a:t>
            </a:r>
            <a:r>
              <a:rPr lang="af-ZA" sz="2400" dirty="0" smtClean="0"/>
              <a:t> </a:t>
            </a:r>
            <a:r>
              <a:rPr lang="af-ZA" sz="2400" dirty="0"/>
              <a:t>IPv6 </a:t>
            </a:r>
            <a:r>
              <a:rPr lang="af-ZA" sz="2400" dirty="0" smtClean="0"/>
              <a:t>ad</a:t>
            </a:r>
            <a:r>
              <a:rPr lang="cs-CZ" sz="2400" dirty="0" err="1" smtClean="0"/>
              <a:t>resy</a:t>
            </a:r>
            <a:r>
              <a:rPr lang="cs-CZ" sz="2400" dirty="0" smtClean="0"/>
              <a:t>,</a:t>
            </a:r>
            <a:r>
              <a:rPr lang="af-ZA" sz="2400" dirty="0" smtClean="0"/>
              <a:t> a</a:t>
            </a:r>
            <a:r>
              <a:rPr lang="cs-CZ" sz="2400" dirty="0" smtClean="0"/>
              <a:t> protože</a:t>
            </a:r>
            <a:r>
              <a:rPr lang="af-ZA" sz="2400" dirty="0" smtClean="0"/>
              <a:t> </a:t>
            </a:r>
            <a:r>
              <a:rPr lang="af-ZA" sz="2400" dirty="0"/>
              <a:t>O = </a:t>
            </a:r>
            <a:r>
              <a:rPr lang="af-ZA" sz="2400" dirty="0" smtClean="0"/>
              <a:t>1, </a:t>
            </a:r>
            <a:r>
              <a:rPr lang="cs-CZ" sz="2400" dirty="0" smtClean="0"/>
              <a:t>požaduje od DHCPv6 serveru informaci o DSM a případně další specifické informace, které výrobce poskytuje</a:t>
            </a:r>
            <a:r>
              <a:rPr lang="af-ZA" sz="2400" dirty="0" smtClean="0"/>
              <a:t>.</a:t>
            </a:r>
            <a:endParaRPr lang="cs-CZ" sz="2400" dirty="0"/>
          </a:p>
        </p:txBody>
      </p:sp>
      <p:pic>
        <p:nvPicPr>
          <p:cNvPr id="2050" name="Picture 2" descr="rtaImage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 y="2392312"/>
            <a:ext cx="9144907" cy="2717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223578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smtClean="0"/>
              <a:t>Krok 3/3: </a:t>
            </a:r>
            <a:r>
              <a:rPr lang="af-ZA" sz="3200" dirty="0" smtClean="0"/>
              <a:t>DHCP </a:t>
            </a:r>
            <a:r>
              <a:rPr lang="af-ZA" sz="3200" dirty="0"/>
              <a:t>server </a:t>
            </a:r>
            <a:r>
              <a:rPr lang="cs-CZ" sz="3200" dirty="0" smtClean="0"/>
              <a:t>jako odpověď posílá klientovi informaci o DNS</a:t>
            </a:r>
            <a:endParaRPr lang="cs-CZ" sz="3200" dirty="0"/>
          </a:p>
        </p:txBody>
      </p:sp>
      <p:pic>
        <p:nvPicPr>
          <p:cNvPr id="3074" name="Picture 2" descr="rtaImage 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151493"/>
            <a:ext cx="9144000" cy="319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605348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274638"/>
            <a:ext cx="8784976" cy="1143000"/>
          </a:xfrm>
        </p:spPr>
        <p:txBody>
          <a:bodyPr>
            <a:normAutofit/>
          </a:bodyPr>
          <a:lstStyle/>
          <a:p>
            <a:r>
              <a:rPr lang="af-ZA" dirty="0" smtClean="0"/>
              <a:t>Ukázka konfigurace bitu M na L3 switchi</a:t>
            </a:r>
            <a:endParaRPr lang="af-ZA" dirty="0"/>
          </a:p>
        </p:txBody>
      </p:sp>
      <p:sp>
        <p:nvSpPr>
          <p:cNvPr id="3" name="Obdélník 2"/>
          <p:cNvSpPr/>
          <p:nvPr/>
        </p:nvSpPr>
        <p:spPr>
          <a:xfrm>
            <a:off x="310790" y="1922809"/>
            <a:ext cx="8568952" cy="2529923"/>
          </a:xfrm>
          <a:prstGeom prst="rect">
            <a:avLst/>
          </a:prstGeom>
        </p:spPr>
        <p:txBody>
          <a:bodyPr wrap="square">
            <a:spAutoFit/>
          </a:bodyPr>
          <a:lstStyle/>
          <a:p>
            <a:pPr algn="l"/>
            <a:r>
              <a:rPr lang="af-ZA" sz="1600" dirty="0" smtClean="0">
                <a:latin typeface="Courier New" panose="02070309020205020404" pitchFamily="49" charset="0"/>
                <a:cs typeface="Courier New" panose="02070309020205020404" pitchFamily="49" charset="0"/>
              </a:rPr>
              <a:t> ipv6 address FE80::D2 link-local</a:t>
            </a:r>
          </a:p>
          <a:p>
            <a:pPr algn="l"/>
            <a:r>
              <a:rPr lang="af-ZA" sz="1600" dirty="0" smtClean="0">
                <a:latin typeface="Courier New" panose="02070309020205020404" pitchFamily="49" charset="0"/>
                <a:cs typeface="Courier New" panose="02070309020205020404" pitchFamily="49" charset="0"/>
              </a:rPr>
              <a:t> ipv6 address 2001:DB8:3115:120::D2/64</a:t>
            </a:r>
          </a:p>
          <a:p>
            <a:pPr algn="l"/>
            <a:r>
              <a:rPr lang="af-ZA" sz="1600" dirty="0" smtClean="0">
                <a:latin typeface="Courier New" panose="02070309020205020404" pitchFamily="49" charset="0"/>
                <a:cs typeface="Courier New" panose="02070309020205020404" pitchFamily="49" charset="0"/>
              </a:rPr>
              <a:t> ipv6 nd prefix 2001:DB8:3115:120::/64 2592000 604800 no-autoconfig</a:t>
            </a:r>
          </a:p>
          <a:p>
            <a:pPr algn="l"/>
            <a:r>
              <a:rPr lang="af-ZA" sz="1600" dirty="0" smtClean="0">
                <a:latin typeface="Courier New" panose="02070309020205020404" pitchFamily="49" charset="0"/>
                <a:cs typeface="Courier New" panose="02070309020205020404" pitchFamily="49" charset="0"/>
              </a:rPr>
              <a:t> ipv6 nd managed-config-flag</a:t>
            </a:r>
          </a:p>
          <a:p>
            <a:pPr algn="l"/>
            <a:r>
              <a:rPr lang="af-ZA" sz="1600" dirty="0" smtClean="0">
                <a:latin typeface="Courier New" panose="02070309020205020404" pitchFamily="49" charset="0"/>
                <a:cs typeface="Courier New" panose="02070309020205020404" pitchFamily="49" charset="0"/>
              </a:rPr>
              <a:t> ipv6 dhcp relay destination 2001:DB8:3115:99::D1 Port-channel2</a:t>
            </a:r>
          </a:p>
          <a:p>
            <a:pPr algn="l"/>
            <a:endParaRPr lang="af-ZA" sz="1600" dirty="0" smtClean="0">
              <a:latin typeface="Courier New" panose="02070309020205020404" pitchFamily="49" charset="0"/>
              <a:cs typeface="Courier New" panose="02070309020205020404" pitchFamily="49" charset="0"/>
            </a:endParaRPr>
          </a:p>
          <a:p>
            <a:pPr algn="l"/>
            <a:endParaRPr lang="cs-CZ" sz="1600" dirty="0" smtClean="0"/>
          </a:p>
          <a:p>
            <a:pPr algn="l"/>
            <a:r>
              <a:rPr lang="cs-CZ" sz="1600" dirty="0" smtClean="0"/>
              <a:t>PC získá adresu pomocí</a:t>
            </a:r>
            <a:endParaRPr lang="cs-CZ" sz="1600" dirty="0"/>
          </a:p>
          <a:p>
            <a:pPr algn="l"/>
            <a:r>
              <a:rPr lang="en-US" sz="1600" dirty="0" smtClean="0">
                <a:latin typeface="Courier New" panose="02070309020205020404" pitchFamily="49" charset="0"/>
                <a:cs typeface="Courier New" panose="02070309020205020404" pitchFamily="49" charset="0"/>
              </a:rPr>
              <a:t>ipconfig </a:t>
            </a:r>
            <a:r>
              <a:rPr lang="en-US" sz="1600" dirty="0">
                <a:latin typeface="Courier New" panose="02070309020205020404" pitchFamily="49" charset="0"/>
                <a:cs typeface="Courier New" panose="02070309020205020404" pitchFamily="49" charset="0"/>
              </a:rPr>
              <a:t>/</a:t>
            </a:r>
            <a:r>
              <a:rPr lang="en-US" sz="1600" dirty="0" smtClean="0">
                <a:latin typeface="Courier New" panose="02070309020205020404" pitchFamily="49" charset="0"/>
                <a:cs typeface="Courier New" panose="02070309020205020404" pitchFamily="49" charset="0"/>
              </a:rPr>
              <a:t>renew6</a:t>
            </a:r>
            <a:endParaRPr lang="cs-CZ" sz="1600" dirty="0" smtClean="0">
              <a:latin typeface="Courier New" panose="02070309020205020404" pitchFamily="49" charset="0"/>
              <a:cs typeface="Courier New" panose="02070309020205020404" pitchFamily="49" charset="0"/>
            </a:endParaRPr>
          </a:p>
          <a:p>
            <a:endParaRPr lang="cs-CZ" sz="1600" dirty="0">
              <a:latin typeface="Courier New" panose="02070309020205020404" pitchFamily="49" charset="0"/>
              <a:cs typeface="Courier New" panose="02070309020205020404" pitchFamily="49" charset="0"/>
            </a:endParaRPr>
          </a:p>
          <a:p>
            <a:endParaRPr lang="cs-CZ" sz="16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34814111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Doporučené zdroje k dalšímu </a:t>
            </a:r>
            <a:r>
              <a:rPr lang="cs-CZ" smtClean="0"/>
              <a:t>studiu problematiky</a:t>
            </a:r>
            <a:endParaRPr lang="cs-CZ" dirty="0"/>
          </a:p>
        </p:txBody>
      </p:sp>
      <p:sp>
        <p:nvSpPr>
          <p:cNvPr id="3" name="TextovéPole 2"/>
          <p:cNvSpPr txBox="1"/>
          <p:nvPr/>
        </p:nvSpPr>
        <p:spPr>
          <a:xfrm>
            <a:off x="888785" y="2373847"/>
            <a:ext cx="7803739" cy="2585323"/>
          </a:xfrm>
          <a:prstGeom prst="rect">
            <a:avLst/>
          </a:prstGeom>
          <a:noFill/>
        </p:spPr>
        <p:txBody>
          <a:bodyPr wrap="none" rtlCol="0">
            <a:spAutoFit/>
          </a:bodyPr>
          <a:lstStyle/>
          <a:p>
            <a:pPr algn="l"/>
            <a:r>
              <a:rPr lang="cs-CZ" sz="2000" dirty="0">
                <a:latin typeface="+mn-lt"/>
                <a:cs typeface="Courier New" panose="02070309020205020404" pitchFamily="49" charset="0"/>
              </a:rPr>
              <a:t>Pěkný porovnávací příklad na </a:t>
            </a:r>
          </a:p>
          <a:p>
            <a:pPr algn="l"/>
            <a:r>
              <a:rPr lang="cs-CZ" sz="2000" dirty="0">
                <a:latin typeface="+mn-lt"/>
                <a:cs typeface="Courier New" panose="02070309020205020404" pitchFamily="49" charset="0"/>
                <a:hlinkClick r:id="rId2"/>
              </a:rPr>
              <a:t>https://networklessons.com/ipv6/cisco-dhcpv6-server-configuration/</a:t>
            </a:r>
            <a:endParaRPr lang="cs-CZ" sz="2000" dirty="0">
              <a:latin typeface="+mn-lt"/>
              <a:cs typeface="Courier New" panose="02070309020205020404" pitchFamily="49" charset="0"/>
            </a:endParaRPr>
          </a:p>
          <a:p>
            <a:pPr algn="l"/>
            <a:r>
              <a:rPr lang="cs-CZ" sz="2000" dirty="0" smtClean="0">
                <a:latin typeface="+mn-lt"/>
                <a:cs typeface="Courier New" panose="02070309020205020404" pitchFamily="49" charset="0"/>
              </a:rPr>
              <a:t>a </a:t>
            </a:r>
            <a:r>
              <a:rPr lang="cs-CZ" sz="2000" dirty="0">
                <a:latin typeface="+mn-lt"/>
                <a:cs typeface="Courier New" panose="02070309020205020404" pitchFamily="49" charset="0"/>
              </a:rPr>
              <a:t>84 slajdů na</a:t>
            </a:r>
          </a:p>
          <a:p>
            <a:pPr algn="l"/>
            <a:r>
              <a:rPr lang="cs-CZ" sz="2000" dirty="0">
                <a:latin typeface="+mn-lt"/>
                <a:cs typeface="Courier New" panose="02070309020205020404" pitchFamily="49" charset="0"/>
                <a:hlinkClick r:id="rId3"/>
              </a:rPr>
              <a:t>https://slideplayer.com/slide/6640065</a:t>
            </a:r>
            <a:r>
              <a:rPr lang="cs-CZ" sz="2000" dirty="0" smtClean="0">
                <a:latin typeface="+mn-lt"/>
                <a:cs typeface="Courier New" panose="02070309020205020404" pitchFamily="49" charset="0"/>
                <a:hlinkClick r:id="rId3"/>
              </a:rPr>
              <a:t>/</a:t>
            </a:r>
            <a:endParaRPr lang="cs-CZ" sz="2000" dirty="0" smtClean="0">
              <a:latin typeface="+mn-lt"/>
              <a:cs typeface="Courier New" panose="02070309020205020404" pitchFamily="49" charset="0"/>
            </a:endParaRPr>
          </a:p>
          <a:p>
            <a:pPr algn="l"/>
            <a:r>
              <a:rPr lang="cs-CZ" sz="2000" dirty="0">
                <a:latin typeface="+mn-lt"/>
                <a:cs typeface="Courier New" panose="02070309020205020404" pitchFamily="49" charset="0"/>
              </a:rPr>
              <a:t>a</a:t>
            </a:r>
            <a:r>
              <a:rPr lang="cs-CZ" sz="2000" dirty="0" smtClean="0">
                <a:latin typeface="+mn-lt"/>
                <a:cs typeface="Courier New" panose="02070309020205020404" pitchFamily="49" charset="0"/>
              </a:rPr>
              <a:t> 93 slajdů na</a:t>
            </a:r>
          </a:p>
          <a:p>
            <a:pPr algn="l"/>
            <a:r>
              <a:rPr lang="cs-CZ" sz="2000" dirty="0">
                <a:latin typeface="+mn-lt"/>
                <a:cs typeface="Courier New" panose="02070309020205020404" pitchFamily="49" charset="0"/>
                <a:hlinkClick r:id="rId4"/>
              </a:rPr>
              <a:t>https://slideplayer.com/slide/4239341</a:t>
            </a:r>
            <a:r>
              <a:rPr lang="cs-CZ" sz="2000" dirty="0" smtClean="0">
                <a:latin typeface="+mn-lt"/>
                <a:cs typeface="Courier New" panose="02070309020205020404" pitchFamily="49" charset="0"/>
                <a:hlinkClick r:id="rId4"/>
              </a:rPr>
              <a:t>/</a:t>
            </a:r>
            <a:endParaRPr lang="cs-CZ" sz="2000" dirty="0" smtClean="0">
              <a:latin typeface="+mn-lt"/>
              <a:cs typeface="Courier New" panose="02070309020205020404" pitchFamily="49" charset="0"/>
            </a:endParaRPr>
          </a:p>
          <a:p>
            <a:pPr algn="l"/>
            <a:r>
              <a:rPr lang="cs-CZ" sz="2000" dirty="0" smtClean="0">
                <a:latin typeface="+mn-lt"/>
                <a:cs typeface="Courier New" panose="02070309020205020404" pitchFamily="49" charset="0"/>
              </a:rPr>
              <a:t>IPv6 </a:t>
            </a:r>
            <a:r>
              <a:rPr lang="cs-CZ" sz="2000" dirty="0" err="1">
                <a:latin typeface="+mn-lt"/>
                <a:cs typeface="Courier New" panose="02070309020205020404" pitchFamily="49" charset="0"/>
              </a:rPr>
              <a:t>First</a:t>
            </a:r>
            <a:r>
              <a:rPr lang="cs-CZ" sz="2000" dirty="0">
                <a:latin typeface="+mn-lt"/>
                <a:cs typeface="Courier New" panose="02070309020205020404" pitchFamily="49" charset="0"/>
              </a:rPr>
              <a:t>-Hop </a:t>
            </a:r>
            <a:r>
              <a:rPr lang="cs-CZ" sz="2000" dirty="0" err="1">
                <a:latin typeface="+mn-lt"/>
                <a:cs typeface="Courier New" panose="02070309020205020404" pitchFamily="49" charset="0"/>
              </a:rPr>
              <a:t>Security</a:t>
            </a:r>
            <a:r>
              <a:rPr lang="cs-CZ" sz="2000" dirty="0">
                <a:latin typeface="+mn-lt"/>
                <a:cs typeface="Courier New" panose="02070309020205020404" pitchFamily="49" charset="0"/>
              </a:rPr>
              <a:t> </a:t>
            </a:r>
            <a:r>
              <a:rPr lang="cs-CZ" sz="2000" dirty="0" err="1">
                <a:latin typeface="+mn-lt"/>
                <a:cs typeface="Courier New" panose="02070309020205020404" pitchFamily="49" charset="0"/>
              </a:rPr>
              <a:t>Concerns</a:t>
            </a:r>
            <a:endParaRPr lang="cs-CZ" sz="2000" dirty="0">
              <a:latin typeface="+mn-lt"/>
              <a:cs typeface="Courier New" panose="02070309020205020404" pitchFamily="49" charset="0"/>
            </a:endParaRPr>
          </a:p>
          <a:p>
            <a:pPr algn="l"/>
            <a:r>
              <a:rPr lang="cs-CZ" sz="2000" dirty="0">
                <a:latin typeface="+mn-lt"/>
                <a:cs typeface="Courier New" panose="02070309020205020404" pitchFamily="49" charset="0"/>
                <a:hlinkClick r:id="rId5"/>
              </a:rPr>
              <a:t>https://</a:t>
            </a:r>
            <a:r>
              <a:rPr lang="cs-CZ" sz="2000" dirty="0" smtClean="0">
                <a:latin typeface="+mn-lt"/>
                <a:cs typeface="Courier New" panose="02070309020205020404" pitchFamily="49" charset="0"/>
                <a:hlinkClick r:id="rId5"/>
              </a:rPr>
              <a:t>www.cisco.com/c/en/us/about/</a:t>
            </a:r>
          </a:p>
          <a:p>
            <a:pPr algn="l"/>
            <a:r>
              <a:rPr lang="cs-CZ" sz="2000" dirty="0" err="1" smtClean="0">
                <a:latin typeface="+mn-lt"/>
                <a:cs typeface="Courier New" panose="02070309020205020404" pitchFamily="49" charset="0"/>
                <a:hlinkClick r:id="rId5"/>
              </a:rPr>
              <a:t>security</a:t>
            </a:r>
            <a:r>
              <a:rPr lang="cs-CZ" sz="2000" dirty="0" smtClean="0">
                <a:latin typeface="+mn-lt"/>
                <a:cs typeface="Courier New" panose="02070309020205020404" pitchFamily="49" charset="0"/>
                <a:hlinkClick r:id="rId5"/>
              </a:rPr>
              <a:t>-center/ipv6-first-hop.html</a:t>
            </a:r>
            <a:endParaRPr lang="cs-CZ" sz="2000" dirty="0" smtClean="0">
              <a:latin typeface="+mn-lt"/>
              <a:cs typeface="Courier New" panose="02070309020205020404" pitchFamily="49" charset="0"/>
            </a:endParaRPr>
          </a:p>
        </p:txBody>
      </p:sp>
    </p:spTree>
    <p:extLst>
      <p:ext uri="{BB962C8B-B14F-4D97-AF65-F5344CB8AC3E}">
        <p14:creationId xmlns:p14="http://schemas.microsoft.com/office/powerpoint/2010/main" val="177061869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Domácí úkol:</a:t>
            </a:r>
            <a:br>
              <a:rPr lang="cs-CZ" dirty="0" smtClean="0"/>
            </a:br>
            <a:r>
              <a:rPr lang="cs-CZ" dirty="0" smtClean="0"/>
              <a:t>Popište některý SLAAC </a:t>
            </a:r>
            <a:r>
              <a:rPr lang="cs-CZ" dirty="0" err="1" smtClean="0"/>
              <a:t>attack</a:t>
            </a:r>
            <a:endParaRPr lang="cs-CZ" dirty="0"/>
          </a:p>
        </p:txBody>
      </p:sp>
      <p:sp>
        <p:nvSpPr>
          <p:cNvPr id="3" name="Obdélník 2"/>
          <p:cNvSpPr/>
          <p:nvPr/>
        </p:nvSpPr>
        <p:spPr>
          <a:xfrm>
            <a:off x="539552" y="2780928"/>
            <a:ext cx="184731" cy="2308324"/>
          </a:xfrm>
          <a:prstGeom prst="rect">
            <a:avLst/>
          </a:prstGeom>
        </p:spPr>
        <p:txBody>
          <a:bodyPr wrap="none">
            <a:spAutoFit/>
          </a:bodyPr>
          <a:lstStyle/>
          <a:p>
            <a:endParaRPr lang="cs-CZ" b="1" dirty="0" smtClean="0"/>
          </a:p>
          <a:p>
            <a:endParaRPr lang="cs-CZ" b="1" dirty="0"/>
          </a:p>
          <a:p>
            <a:endParaRPr lang="cs-CZ" b="1" dirty="0" smtClean="0"/>
          </a:p>
          <a:p>
            <a:endParaRPr lang="cs-CZ" b="1" dirty="0"/>
          </a:p>
          <a:p>
            <a:endParaRPr lang="cs-CZ" b="1" dirty="0" smtClean="0"/>
          </a:p>
          <a:p>
            <a:endParaRPr lang="cs-CZ" b="1" dirty="0"/>
          </a:p>
          <a:p>
            <a:endParaRPr lang="cs-CZ" b="1" dirty="0" smtClean="0"/>
          </a:p>
          <a:p>
            <a:endParaRPr lang="cs-CZ" b="1" dirty="0"/>
          </a:p>
        </p:txBody>
      </p:sp>
    </p:spTree>
    <p:extLst>
      <p:ext uri="{BB962C8B-B14F-4D97-AF65-F5344CB8AC3E}">
        <p14:creationId xmlns:p14="http://schemas.microsoft.com/office/powerpoint/2010/main" val="134458883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rázek 3" descr="Výřez obrazovk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749" y="44161"/>
            <a:ext cx="8495365" cy="6813839"/>
          </a:xfrm>
          <a:prstGeom prst="rect">
            <a:avLst/>
          </a:prstGeom>
        </p:spPr>
      </p:pic>
    </p:spTree>
    <p:extLst>
      <p:ext uri="{BB962C8B-B14F-4D97-AF65-F5344CB8AC3E}">
        <p14:creationId xmlns:p14="http://schemas.microsoft.com/office/powerpoint/2010/main" val="331258308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a:xfrm>
            <a:off x="0" y="365379"/>
            <a:ext cx="9144000" cy="740664"/>
          </a:xfrm>
        </p:spPr>
        <p:txBody>
          <a:bodyPr>
            <a:normAutofit/>
          </a:bodyPr>
          <a:lstStyle/>
          <a:p>
            <a:r>
              <a:rPr lang="cs-CZ" sz="2800" dirty="0"/>
              <a:t>https://resources.infosecinstitute.com/slaac-attack/</a:t>
            </a:r>
          </a:p>
        </p:txBody>
      </p:sp>
      <p:pic>
        <p:nvPicPr>
          <p:cNvPr id="4" name="Zástupný symbol pro obsah 3" descr="Výřez obrazovky"/>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1332797" y="862149"/>
            <a:ext cx="5747936" cy="5995851"/>
          </a:xfrm>
        </p:spPr>
      </p:pic>
    </p:spTree>
    <p:extLst>
      <p:ext uri="{BB962C8B-B14F-4D97-AF65-F5344CB8AC3E}">
        <p14:creationId xmlns:p14="http://schemas.microsoft.com/office/powerpoint/2010/main" val="15846572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f-ZA" dirty="0" smtClean="0"/>
              <a:t>Konfigurace směrování s externím routerem</a:t>
            </a:r>
            <a:endParaRPr lang="af-ZA" dirty="0"/>
          </a:p>
        </p:txBody>
      </p:sp>
      <p:sp>
        <p:nvSpPr>
          <p:cNvPr id="3" name="Content Placeholder 2"/>
          <p:cNvSpPr>
            <a:spLocks noGrp="1"/>
          </p:cNvSpPr>
          <p:nvPr>
            <p:ph idx="1"/>
          </p:nvPr>
        </p:nvSpPr>
        <p:spPr/>
        <p:txBody>
          <a:bodyPr/>
          <a:lstStyle/>
          <a:p>
            <a:pPr marL="0" indent="0">
              <a:buNone/>
            </a:pPr>
            <a:r>
              <a:rPr lang="af-ZA" dirty="0" smtClean="0"/>
              <a:t>Konfigurace subinterface routeru pro směrování provozu mezi VLAN 10  a VLAN 20</a:t>
            </a:r>
            <a:r>
              <a:rPr lang="cs-CZ" dirty="0" smtClean="0"/>
              <a:t>:</a:t>
            </a:r>
            <a:endParaRPr lang="af-ZA" dirty="0" smtClean="0"/>
          </a:p>
          <a:p>
            <a:r>
              <a:rPr lang="af-ZA" sz="1800" dirty="0" smtClean="0">
                <a:latin typeface="Consolas" panose="020B0609020204030204" pitchFamily="49" charset="0"/>
              </a:rPr>
              <a:t>R1(config)# </a:t>
            </a:r>
            <a:r>
              <a:rPr lang="af-ZA" sz="1800" b="1" dirty="0" smtClean="0">
                <a:latin typeface="Consolas" panose="020B0609020204030204" pitchFamily="49" charset="0"/>
              </a:rPr>
              <a:t>interface ethernet 0/0.10</a:t>
            </a:r>
          </a:p>
          <a:p>
            <a:r>
              <a:rPr lang="af-ZA" sz="1800" dirty="0" smtClean="0">
                <a:latin typeface="Consolas" panose="020B0609020204030204" pitchFamily="49" charset="0"/>
              </a:rPr>
              <a:t>R1(config-subif)# </a:t>
            </a:r>
            <a:r>
              <a:rPr lang="af-ZA" sz="1800" b="1" dirty="0" smtClean="0">
                <a:latin typeface="Consolas" panose="020B0609020204030204" pitchFamily="49" charset="0"/>
              </a:rPr>
              <a:t>encapsulation dot1q 10</a:t>
            </a:r>
          </a:p>
          <a:p>
            <a:r>
              <a:rPr lang="af-ZA" sz="1800" dirty="0" smtClean="0">
                <a:latin typeface="Consolas" panose="020B0609020204030204" pitchFamily="49" charset="0"/>
              </a:rPr>
              <a:t>R1(config-subif)# </a:t>
            </a:r>
            <a:r>
              <a:rPr lang="af-ZA" sz="1800" b="1" dirty="0" smtClean="0">
                <a:latin typeface="Consolas" panose="020B0609020204030204" pitchFamily="49" charset="0"/>
              </a:rPr>
              <a:t>ip address 10.0.10.1 255.255.255.0</a:t>
            </a:r>
          </a:p>
          <a:p>
            <a:r>
              <a:rPr lang="af-ZA" sz="1800" dirty="0" smtClean="0">
                <a:latin typeface="Consolas" panose="020B0609020204030204" pitchFamily="49" charset="0"/>
              </a:rPr>
              <a:t>R1(config)# </a:t>
            </a:r>
            <a:r>
              <a:rPr lang="af-ZA" sz="1800" b="1" dirty="0" smtClean="0">
                <a:latin typeface="Consolas" panose="020B0609020204030204" pitchFamily="49" charset="0"/>
              </a:rPr>
              <a:t>interface ethernet 0/0.20</a:t>
            </a:r>
          </a:p>
          <a:p>
            <a:r>
              <a:rPr lang="af-ZA" sz="1800" dirty="0" smtClean="0">
                <a:latin typeface="Consolas" panose="020B0609020204030204" pitchFamily="49" charset="0"/>
              </a:rPr>
              <a:t>R1(config-subif)# </a:t>
            </a:r>
            <a:r>
              <a:rPr lang="af-ZA" sz="1800" b="1" dirty="0" smtClean="0">
                <a:latin typeface="Consolas" panose="020B0609020204030204" pitchFamily="49" charset="0"/>
              </a:rPr>
              <a:t>encapsulation dot1q 20</a:t>
            </a:r>
          </a:p>
          <a:p>
            <a:r>
              <a:rPr lang="af-ZA" sz="1800" dirty="0" smtClean="0">
                <a:latin typeface="Consolas" panose="020B0609020204030204" pitchFamily="49" charset="0"/>
              </a:rPr>
              <a:t>R1(config-subif)# </a:t>
            </a:r>
            <a:r>
              <a:rPr lang="af-ZA" sz="1800" b="1" dirty="0" smtClean="0">
                <a:latin typeface="Consolas" panose="020B0609020204030204" pitchFamily="49" charset="0"/>
              </a:rPr>
              <a:t>ip address 10.0.20.1 255.255.255.0</a:t>
            </a:r>
          </a:p>
          <a:p>
            <a:pPr marL="0" indent="0">
              <a:buNone/>
            </a:pPr>
            <a:endParaRPr lang="af-ZA" dirty="0" smtClean="0"/>
          </a:p>
          <a:p>
            <a:pPr marL="0" indent="0">
              <a:buNone/>
            </a:pPr>
            <a:r>
              <a:rPr lang="af-ZA" dirty="0" smtClean="0"/>
              <a:t>Konfigurace interface pro nativní VLAN provoz.</a:t>
            </a:r>
          </a:p>
          <a:p>
            <a:r>
              <a:rPr lang="af-ZA" sz="1800" dirty="0" smtClean="0">
                <a:latin typeface="Consolas" panose="020B0609020204030204" pitchFamily="49" charset="0"/>
              </a:rPr>
              <a:t>R1(config)# </a:t>
            </a:r>
            <a:r>
              <a:rPr lang="af-ZA" sz="1800" b="1" dirty="0" smtClean="0">
                <a:latin typeface="Consolas" panose="020B0609020204030204" pitchFamily="49" charset="0"/>
              </a:rPr>
              <a:t>interface ethernet 0/0.1</a:t>
            </a:r>
          </a:p>
          <a:p>
            <a:r>
              <a:rPr lang="af-ZA" sz="1800" dirty="0" smtClean="0">
                <a:latin typeface="Consolas" panose="020B0609020204030204" pitchFamily="49" charset="0"/>
              </a:rPr>
              <a:t>R1(config-subif)# </a:t>
            </a:r>
            <a:r>
              <a:rPr lang="af-ZA" sz="1800" b="1" dirty="0" smtClean="0">
                <a:latin typeface="Consolas" panose="020B0609020204030204" pitchFamily="49" charset="0"/>
              </a:rPr>
              <a:t>encapsulation dot1q 1 native</a:t>
            </a:r>
          </a:p>
          <a:p>
            <a:r>
              <a:rPr lang="af-ZA" sz="1800" dirty="0" smtClean="0">
                <a:latin typeface="Consolas" panose="020B0609020204030204" pitchFamily="49" charset="0"/>
              </a:rPr>
              <a:t>R1(config-subif)# </a:t>
            </a:r>
            <a:r>
              <a:rPr lang="af-ZA" sz="1800" b="1" dirty="0" smtClean="0">
                <a:latin typeface="Consolas" panose="020B0609020204030204" pitchFamily="49" charset="0"/>
              </a:rPr>
              <a:t>ip address 10.0.1.1 255.255.255.0</a:t>
            </a:r>
            <a:endParaRPr lang="af-ZA" sz="1800" b="1" dirty="0">
              <a:latin typeface="Consolas" panose="020B0609020204030204" pitchFamily="49" charset="0"/>
            </a:endParaRPr>
          </a:p>
        </p:txBody>
      </p:sp>
    </p:spTree>
    <p:extLst>
      <p:ext uri="{BB962C8B-B14F-4D97-AF65-F5344CB8AC3E}">
        <p14:creationId xmlns:p14="http://schemas.microsoft.com/office/powerpoint/2010/main" val="137048845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Test </a:t>
            </a:r>
            <a:r>
              <a:rPr lang="en-US" dirty="0" err="1" smtClean="0"/>
              <a:t>slabiny</a:t>
            </a:r>
            <a:r>
              <a:rPr lang="en-US" dirty="0" smtClean="0"/>
              <a:t> SLAAC attack: </a:t>
            </a:r>
            <a:r>
              <a:rPr lang="cs-CZ" dirty="0" err="1"/>
              <a:t>Sudden</a:t>
            </a:r>
            <a:r>
              <a:rPr lang="cs-CZ" dirty="0"/>
              <a:t> </a:t>
            </a:r>
            <a:r>
              <a:rPr lang="cs-CZ" dirty="0" err="1"/>
              <a:t>Six</a:t>
            </a:r>
            <a:endParaRPr lang="cs-CZ" dirty="0"/>
          </a:p>
        </p:txBody>
      </p:sp>
      <p:sp>
        <p:nvSpPr>
          <p:cNvPr id="3" name="Zástupný symbol pro obsah 2"/>
          <p:cNvSpPr>
            <a:spLocks noGrp="1"/>
          </p:cNvSpPr>
          <p:nvPr>
            <p:ph sz="quarter" idx="10"/>
          </p:nvPr>
        </p:nvSpPr>
        <p:spPr/>
        <p:txBody>
          <a:bodyPr>
            <a:normAutofit fontScale="70000" lnSpcReduction="20000"/>
          </a:bodyPr>
          <a:lstStyle/>
          <a:p>
            <a:r>
              <a:rPr lang="en-US" b="1" dirty="0"/>
              <a:t>Overview</a:t>
            </a:r>
            <a:endParaRPr lang="en-US" dirty="0"/>
          </a:p>
          <a:p>
            <a:r>
              <a:rPr lang="en-US" dirty="0"/>
              <a:t>Sudden Six is an automation script for conducting the SLAAC attack outlined in Alec Water's </a:t>
            </a:r>
            <a:r>
              <a:rPr lang="en-US" dirty="0">
                <a:hlinkClick r:id="rId2"/>
              </a:rPr>
              <a:t>blog post</a:t>
            </a:r>
            <a:r>
              <a:rPr lang="en-US" dirty="0"/>
              <a:t>.</a:t>
            </a:r>
            <a:br>
              <a:rPr lang="en-US" dirty="0"/>
            </a:br>
            <a:r>
              <a:rPr lang="en-US" dirty="0"/>
              <a:t>This attack can be used to build an IPv6 overlay network on an IPv4 infrastructure to perform man-in-the-middle attacks.</a:t>
            </a:r>
          </a:p>
          <a:p>
            <a:r>
              <a:rPr lang="en-US" dirty="0"/>
              <a:t>The script installs and configures the following packages:</a:t>
            </a:r>
          </a:p>
          <a:p>
            <a:r>
              <a:rPr lang="en-US" dirty="0" err="1"/>
              <a:t>sipcalc</a:t>
            </a:r>
            <a:endParaRPr lang="en-US" dirty="0"/>
          </a:p>
          <a:p>
            <a:r>
              <a:rPr lang="en-US" dirty="0" err="1"/>
              <a:t>tayga</a:t>
            </a:r>
            <a:endParaRPr lang="en-US" dirty="0"/>
          </a:p>
          <a:p>
            <a:r>
              <a:rPr lang="en-US" dirty="0" err="1"/>
              <a:t>radvd</a:t>
            </a:r>
            <a:endParaRPr lang="en-US" dirty="0"/>
          </a:p>
          <a:p>
            <a:r>
              <a:rPr lang="en-US" dirty="0"/>
              <a:t>wide-dhcpv6-server</a:t>
            </a:r>
          </a:p>
          <a:p>
            <a:r>
              <a:rPr lang="en-US" dirty="0"/>
              <a:t>bind9</a:t>
            </a:r>
          </a:p>
          <a:p>
            <a:r>
              <a:rPr lang="en-US" b="1" dirty="0"/>
              <a:t>Requirements</a:t>
            </a:r>
            <a:r>
              <a:rPr lang="en-US" dirty="0"/>
              <a:t> This script has been tested on Ubuntu 12.04 LTS and Kali Linux 1.0.x. We suggest using </a:t>
            </a:r>
            <a:r>
              <a:rPr lang="en-US" dirty="0">
                <a:hlinkClick r:id="rId3"/>
              </a:rPr>
              <a:t>Wireshark</a:t>
            </a:r>
            <a:r>
              <a:rPr lang="en-US" dirty="0"/>
              <a:t> to view the intercepted traffic.</a:t>
            </a:r>
          </a:p>
          <a:p>
            <a:r>
              <a:rPr lang="en-US" b="1" dirty="0"/>
              <a:t>Usage</a:t>
            </a:r>
            <a:endParaRPr lang="en-US" dirty="0"/>
          </a:p>
          <a:p>
            <a:r>
              <a:rPr lang="en-US" dirty="0"/>
              <a:t>Execute the suddensix.sh script as the root user. The script will prompt you for the interface to conduct the attack from as well as ask you to specify a free IP address on the local IPv4 network you are attacking.</a:t>
            </a:r>
            <a:br>
              <a:rPr lang="en-US" dirty="0"/>
            </a:br>
            <a:r>
              <a:rPr lang="en-US" dirty="0"/>
              <a:t>After the script is running, run Wireshark to view the intercepted traffic.</a:t>
            </a:r>
          </a:p>
          <a:p>
            <a:r>
              <a:rPr lang="en-US" i="1" dirty="0"/>
              <a:t>Note:</a:t>
            </a:r>
            <a:r>
              <a:rPr lang="en-US" dirty="0"/>
              <a:t> The script is not persistent, the attack host will not intercept traffic after a reboot. The script will not work on fully configured IPv6 networks.</a:t>
            </a:r>
          </a:p>
          <a:p>
            <a:endParaRPr lang="cs-CZ" dirty="0"/>
          </a:p>
        </p:txBody>
      </p:sp>
    </p:spTree>
    <p:extLst>
      <p:ext uri="{BB962C8B-B14F-4D97-AF65-F5344CB8AC3E}">
        <p14:creationId xmlns:p14="http://schemas.microsoft.com/office/powerpoint/2010/main" val="302552499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af-ZA" dirty="0" smtClean="0"/>
              <a:t>Monitirovací řešení firmy Tenable: Nessus plugins support IPv6 interface enumeration:</a:t>
            </a:r>
            <a:r>
              <a:rPr lang="cs-CZ" dirty="0"/>
              <a:t/>
            </a:r>
            <a:br>
              <a:rPr lang="cs-CZ" dirty="0"/>
            </a:br>
            <a:endParaRPr lang="cs-CZ" dirty="0"/>
          </a:p>
        </p:txBody>
      </p:sp>
      <p:sp>
        <p:nvSpPr>
          <p:cNvPr id="3" name="Zástupný symbol pro obsah 2"/>
          <p:cNvSpPr>
            <a:spLocks noGrp="1"/>
          </p:cNvSpPr>
          <p:nvPr>
            <p:ph sz="quarter" idx="10"/>
          </p:nvPr>
        </p:nvSpPr>
        <p:spPr/>
        <p:txBody>
          <a:bodyPr/>
          <a:lstStyle/>
          <a:p>
            <a:r>
              <a:rPr lang="af-ZA" dirty="0" smtClean="0">
                <a:hlinkClick r:id="rId2"/>
              </a:rPr>
              <a:t>25202</a:t>
            </a:r>
            <a:r>
              <a:rPr lang="af-ZA" dirty="0" smtClean="0"/>
              <a:t> – Enumerate IPv6 Interfaces via SSH</a:t>
            </a:r>
          </a:p>
          <a:p>
            <a:r>
              <a:rPr lang="af-ZA" dirty="0" smtClean="0">
                <a:hlinkClick r:id="rId3"/>
              </a:rPr>
              <a:t>24272</a:t>
            </a:r>
            <a:r>
              <a:rPr lang="af-ZA" dirty="0" smtClean="0"/>
              <a:t> – Network Interfaces Enumeration (WMI)</a:t>
            </a:r>
          </a:p>
          <a:p>
            <a:r>
              <a:rPr lang="af-ZA" dirty="0" smtClean="0">
                <a:hlinkClick r:id="rId4"/>
              </a:rPr>
              <a:t>45405</a:t>
            </a:r>
            <a:r>
              <a:rPr lang="af-ZA" dirty="0" smtClean="0"/>
              <a:t> – Reachable IPv6 address</a:t>
            </a:r>
          </a:p>
          <a:p>
            <a:endParaRPr lang="cs-CZ" dirty="0"/>
          </a:p>
        </p:txBody>
      </p:sp>
    </p:spTree>
    <p:extLst>
      <p:ext uri="{BB962C8B-B14F-4D97-AF65-F5344CB8AC3E}">
        <p14:creationId xmlns:p14="http://schemas.microsoft.com/office/powerpoint/2010/main" val="3422320628"/>
      </p:ext>
    </p:extLst>
  </p:cSld>
  <p:clrMapOvr>
    <a:masterClrMapping/>
  </p:clrMapOvr>
  <p:timing>
    <p:tnLst>
      <p:par>
        <p:cTn id="1" dur="indefinite" restart="never" nodeType="tmRoot"/>
      </p:par>
    </p:tnLst>
  </p:timing>
</p:sld>
</file>

<file path=ppt/theme/theme1.xml><?xml version="1.0" encoding="utf-8"?>
<a:theme xmlns:a="http://schemas.openxmlformats.org/drawingml/2006/main" name="CCNP Instructor PPT">
  <a:themeElements>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PPT-TMPLT-WHT_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CCNP Instructor PPT2</Template>
  <TotalTime>9439</TotalTime>
  <Pages>28</Pages>
  <Words>3844</Words>
  <Application>Microsoft Office PowerPoint</Application>
  <PresentationFormat>Předvádění na obrazovce (4:3)</PresentationFormat>
  <Paragraphs>477</Paragraphs>
  <Slides>91</Slides>
  <Notes>24</Notes>
  <HiddenSlides>0</HiddenSlides>
  <MMClips>0</MMClips>
  <ScaleCrop>false</ScaleCrop>
  <HeadingPairs>
    <vt:vector size="4" baseType="variant">
      <vt:variant>
        <vt:lpstr>Motiv</vt:lpstr>
      </vt:variant>
      <vt:variant>
        <vt:i4>1</vt:i4>
      </vt:variant>
      <vt:variant>
        <vt:lpstr>Nadpisy snímků</vt:lpstr>
      </vt:variant>
      <vt:variant>
        <vt:i4>91</vt:i4>
      </vt:variant>
    </vt:vector>
  </HeadingPairs>
  <TitlesOfParts>
    <vt:vector size="92" baseType="lpstr">
      <vt:lpstr>CCNP Instructor PPT</vt:lpstr>
      <vt:lpstr>Chapter 5:  Inter-VLAN Routing</vt:lpstr>
      <vt:lpstr>Cíle kapitoly 5</vt:lpstr>
      <vt:lpstr>Popis Inter-VLAN Routingu</vt:lpstr>
      <vt:lpstr>Popis Inter-VLAN Routingu</vt:lpstr>
      <vt:lpstr>Úvod do Inter-VLAN Routingu</vt:lpstr>
      <vt:lpstr>Úvod do Inter-VLAN Routingu</vt:lpstr>
      <vt:lpstr>Router vs MLS pro IVR</vt:lpstr>
      <vt:lpstr>Inter-VLAN Routing používající externí router</vt:lpstr>
      <vt:lpstr>Konfigurace směrování s externím routerem</vt:lpstr>
      <vt:lpstr>Verifikace konfigurace</vt:lpstr>
      <vt:lpstr>Routing s konfigurací externího routeru</vt:lpstr>
      <vt:lpstr>Externí Routery: výhody</vt:lpstr>
      <vt:lpstr>Externí Routery: nevýhody</vt:lpstr>
      <vt:lpstr>Inter-VLAN Routing používající rozhraní SVI (Switch Virtual Interfaces)</vt:lpstr>
      <vt:lpstr>Switch Virtual Interfaces</vt:lpstr>
      <vt:lpstr>Důvody pro konfiguraci SVI</vt:lpstr>
      <vt:lpstr>SVI: Výhody a nevýhody</vt:lpstr>
      <vt:lpstr>Routing s Routed Porty</vt:lpstr>
      <vt:lpstr>Routed Ports: Výhody</vt:lpstr>
      <vt:lpstr>Konfigurace Inter-VLAN routingu za použití SVI i Routed Portů</vt:lpstr>
      <vt:lpstr>Konfigurace routingu na Multilayer Switchi 1/1</vt:lpstr>
      <vt:lpstr>Konfigurace routingu na Multilayer Switchi 2/2</vt:lpstr>
      <vt:lpstr>Použití příkazu  SVI autostate exclude</vt:lpstr>
      <vt:lpstr>vlan (UP, forwarding a neblokovaná) +  + port (trunk/access) = protocol up</vt:lpstr>
      <vt:lpstr>Konfigurace autostate exclude</vt:lpstr>
      <vt:lpstr>Jak konfigurovat SVI</vt:lpstr>
      <vt:lpstr>Společné problémy Inter-VLAN routingu</vt:lpstr>
      <vt:lpstr>Prezentace aplikace PowerPoint</vt:lpstr>
      <vt:lpstr>Layer 2 Versus Layer 3 EtherChannel</vt:lpstr>
      <vt:lpstr>Konfigurace Layer 3 EtherChannel 1/2 </vt:lpstr>
      <vt:lpstr>Konfigurace Layer 3 EtherChannel 2/2</vt:lpstr>
      <vt:lpstr>Jak konfigurovat L3 EtherChannel</vt:lpstr>
      <vt:lpstr>Prezentace aplikace PowerPoint</vt:lpstr>
      <vt:lpstr>Cíle výkladu implementace DHCP</vt:lpstr>
      <vt:lpstr>Přehled DHCP</vt:lpstr>
      <vt:lpstr>DHCP na L3 přepínačích</vt:lpstr>
      <vt:lpstr>Konfigurace DHCP v Multilayer Switched síti</vt:lpstr>
      <vt:lpstr>Konfigurace DHCP v Multilayer Switched síti</vt:lpstr>
      <vt:lpstr>Konfigurace DHCP v Multilayer Switched síti</vt:lpstr>
      <vt:lpstr>Proces DHCP Discovery</vt:lpstr>
      <vt:lpstr>Konfigurace DHCP Relay</vt:lpstr>
      <vt:lpstr>Konfigurace DHCP Options</vt:lpstr>
      <vt:lpstr>Tři kategorie formátů adres</vt:lpstr>
      <vt:lpstr>Privacy extension – RFC 4941 (2007)</vt:lpstr>
      <vt:lpstr>Semantically Opaque Interface ID – RFC 7217 (2014)</vt:lpstr>
      <vt:lpstr>Kryptograficky generované adresy – RFC 3972</vt:lpstr>
      <vt:lpstr>Co z toho plyne pro budoucnost a praxi</vt:lpstr>
      <vt:lpstr>Chapter 5 Labs</vt:lpstr>
      <vt:lpstr>Které zprávy používá SLAAC?</vt:lpstr>
      <vt:lpstr>Bezestavová autokonfigurace</vt:lpstr>
      <vt:lpstr>SLAAC a DHCPv6 Stateless Address Autoconfiguration (SLAAC)</vt:lpstr>
      <vt:lpstr>Čtyři kroky operace SLAAC</vt:lpstr>
      <vt:lpstr>Tři varianty SLAAC</vt:lpstr>
      <vt:lpstr>Jak funguje SLAAC defaultně: Stateless</vt:lpstr>
      <vt:lpstr>Stateless DHCPv6 volba</vt:lpstr>
      <vt:lpstr>Stateful DHCPv6 volba (podobná DHCPv4)</vt:lpstr>
      <vt:lpstr>A pak už běží standardní čtyřfázový proces</vt:lpstr>
      <vt:lpstr>Konfigurace routeru jako Stateless DHCPv6 serveru</vt:lpstr>
      <vt:lpstr>Konfigurace routeru jako Stateless DHCPv6 klienta</vt:lpstr>
      <vt:lpstr>Verifikace Stateless DHCPv6</vt:lpstr>
      <vt:lpstr>Konfigurace routeru jako Stateful DHCPv6 serveru</vt:lpstr>
      <vt:lpstr>Příklad konfigurace Stateful DHCPv6 serveru</vt:lpstr>
      <vt:lpstr>Konfigurace routeru jako Stateful DHCPv6 klienta</vt:lpstr>
      <vt:lpstr>Verifikace Stateful DHCPv6 1/2</vt:lpstr>
      <vt:lpstr>Verifikace Stateful DHCPv6 2/2</vt:lpstr>
      <vt:lpstr>Konfigurace routeru jako DHCPv6 Relay agenta</vt:lpstr>
      <vt:lpstr>Tak to RS si rozebereme podrobněji a  v souvislostech</vt:lpstr>
      <vt:lpstr>Jsou tři volby</vt:lpstr>
      <vt:lpstr>Bity M a O</vt:lpstr>
      <vt:lpstr>Možné varianty bitů M a O</vt:lpstr>
      <vt:lpstr>Na klientovi přitom nemusíme nic dělat – jen říci, že má nastavit OPv6 adresu automaticky</vt:lpstr>
      <vt:lpstr>1. Uzel si sám generuje svoji IPv6 adresu (odvodil si ji ze své MAC adresy použitím metody EUI DII)</vt:lpstr>
      <vt:lpstr>1a. krok SLAAC: použití MAC adresy klienta o 48 bitech</vt:lpstr>
      <vt:lpstr>1b. krok SLAAC: vložení FFFE doprostřed MAC adresy</vt:lpstr>
      <vt:lpstr>Jaká je struktura MAC adresy? 7. bit = 1… lokální administrace</vt:lpstr>
      <vt:lpstr>1c. krok SLAAC: Vsunuté 1 do 7. bitu záhlaví</vt:lpstr>
      <vt:lpstr>1d. krok SLAAC: Spojení prefixu lokální IP adresy a upravené MAC adresy</vt:lpstr>
      <vt:lpstr>2. Uzel nyní detekuje, zda si nevygeneroval duplicitní adresu pomocí  výzvy Neighbour Solicitation na adresu Solicited Mode Multicast</vt:lpstr>
      <vt:lpstr>3. Uzel nedostal odpověď a tak oslovuje router se svojí nově vygenerovanou adresou – posílá  zprávu Router Solicitation</vt:lpstr>
      <vt:lpstr>4. Router posílá unicast Router Advertisement a předává uzlu prefix</vt:lpstr>
      <vt:lpstr>5. Uzel připojí prefix ke své lokální adrese </vt:lpstr>
      <vt:lpstr> Krok 1/3: Případ M=0, O=1 (ipv6 nd other-config-flag). Nabídka routeru (router advertisement) </vt:lpstr>
      <vt:lpstr>Krok 2/3: Protože M = 0 , klient použije Stateless Address Autoconfiguration (SLAAC) pro získání své IPv6 adresy, a protože O = 1, požaduje od DHCPv6 serveru informaci o DSM a případně další specifické informace, které výrobce poskytuje.</vt:lpstr>
      <vt:lpstr>Krok 3/3: DHCP server jako odpověď posílá klientovi informaci o DNS</vt:lpstr>
      <vt:lpstr>Ukázka konfigurace bitu M na L3 switchi</vt:lpstr>
      <vt:lpstr>Doporučené zdroje k dalšímu studiu problematiky</vt:lpstr>
      <vt:lpstr>Domácí úkol: Popište některý SLAAC attack</vt:lpstr>
      <vt:lpstr>Prezentace aplikace PowerPoint</vt:lpstr>
      <vt:lpstr>https://resources.infosecinstitute.com/slaac-attack/</vt:lpstr>
      <vt:lpstr>Test slabiny SLAAC attack: Sudden Six</vt:lpstr>
      <vt:lpstr>Monitirovací řešení firmy Tenable: Nessus plugins support IPv6 interface enumeration: </vt:lpstr>
    </vt:vector>
  </TitlesOfParts>
  <Company>Cisco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ROUTE Chapter 1</dc:title>
  <dc:creator>Cisco Systems</dc:creator>
  <cp:lastModifiedBy>Dočkal Jaroslav</cp:lastModifiedBy>
  <cp:revision>532</cp:revision>
  <cp:lastPrinted>2017-03-12T13:20:17Z</cp:lastPrinted>
  <dcterms:created xsi:type="dcterms:W3CDTF">2010-07-05T20:10:47Z</dcterms:created>
  <dcterms:modified xsi:type="dcterms:W3CDTF">2019-03-18T15:11:26Z</dcterms:modified>
</cp:coreProperties>
</file>