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10693400" cy="75565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428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058" cy="4961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530" y="1"/>
            <a:ext cx="2946058" cy="4961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80155-7926-4E34-9C0B-5D04F5421047}" type="datetimeFigureOut">
              <a:rPr lang="cs-CZ" smtClean="0"/>
              <a:t>20.03.2019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221"/>
            <a:ext cx="2946058" cy="4961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530" y="9428221"/>
            <a:ext cx="2946058" cy="4961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88536-9DF2-4962-B582-A24B29975B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9566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050680" y="2666490"/>
            <a:ext cx="6592038" cy="1067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74073" y="348996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76B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260"/>
            <a:ext cx="9624060" cy="1209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7995"/>
            <a:ext cx="9624060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Přehled </a:t>
            </a:r>
            <a:r>
              <a:rPr dirty="0"/>
              <a:t>dějin </a:t>
            </a:r>
            <a:r>
              <a:rPr spc="-5" dirty="0"/>
              <a:t>evropského</a:t>
            </a:r>
            <a:r>
              <a:rPr spc="-35" dirty="0"/>
              <a:t> </a:t>
            </a:r>
            <a:r>
              <a:rPr spc="-5" dirty="0"/>
              <a:t>umění</a:t>
            </a: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2800" spc="-5" dirty="0"/>
              <a:t>Barokní architektura v</a:t>
            </a:r>
            <a:r>
              <a:rPr sz="2800" spc="-20" dirty="0"/>
              <a:t> </a:t>
            </a:r>
            <a:r>
              <a:rPr sz="2800" spc="-5" dirty="0"/>
              <a:t>Itálii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3210444" y="4257546"/>
            <a:ext cx="426910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Times New Roman"/>
                <a:cs typeface="Times New Roman"/>
              </a:rPr>
              <a:t>přednášející: PhDr. Richard Biegel,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PhD</a:t>
            </a:r>
            <a:r>
              <a:rPr sz="3200" dirty="0"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36861" y="686077"/>
            <a:ext cx="3291098" cy="11567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7951" y="752856"/>
            <a:ext cx="2737103" cy="11277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45667" y="1713991"/>
            <a:ext cx="3127375" cy="45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5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Praha </a:t>
            </a:r>
            <a:r>
              <a:rPr sz="1200" dirty="0">
                <a:latin typeface="Arial"/>
                <a:cs typeface="Arial"/>
              </a:rPr>
              <a:t>&amp; </a:t>
            </a:r>
            <a:r>
              <a:rPr sz="1200" spc="-5" dirty="0">
                <a:latin typeface="Arial"/>
                <a:cs typeface="Arial"/>
              </a:rPr>
              <a:t>EU: Investujeme do vaší </a:t>
            </a:r>
            <a:r>
              <a:rPr sz="1200" spc="-10" dirty="0">
                <a:latin typeface="Arial"/>
                <a:cs typeface="Arial"/>
              </a:rPr>
              <a:t>budoucnosti  </a:t>
            </a:r>
            <a:r>
              <a:rPr sz="1200" spc="-5" dirty="0">
                <a:latin typeface="Arial"/>
                <a:cs typeface="Arial"/>
              </a:rPr>
              <a:t>Evropský sociální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fond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94848" y="6615173"/>
            <a:ext cx="46107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Jacopo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Barozzi da Vignola, Il Gesú, 1554,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1568-77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2275" y="969263"/>
            <a:ext cx="8892540" cy="50581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19360" y="6686801"/>
            <a:ext cx="39566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Domenico Fontana,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Lateránský palác,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1568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3903" y="537972"/>
            <a:ext cx="8855964" cy="5928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36737" y="6759953"/>
            <a:ext cx="783970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Domenico Fontana,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Lateránský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palác a žehnací loggie při S. Giovanni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Latrano,</a:t>
            </a:r>
            <a:r>
              <a:rPr sz="16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1568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7159" y="609600"/>
            <a:ext cx="3954779" cy="5905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01290" y="609599"/>
            <a:ext cx="4447032" cy="5929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6812" y="6615173"/>
            <a:ext cx="4869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Giacomo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della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Porta, Santa Trinita dei Monti,</a:t>
            </a:r>
            <a:r>
              <a:rPr sz="16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1580-87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2275" y="464819"/>
            <a:ext cx="3934967" cy="587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86406" y="1906523"/>
            <a:ext cx="4931663" cy="3304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7413" y="5824217"/>
            <a:ext cx="820674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2692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Proměny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průčelí římských kostelů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XVI.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století:</a:t>
            </a:r>
            <a:endParaRPr sz="1600">
              <a:latin typeface="Arial"/>
              <a:cs typeface="Arial"/>
            </a:endParaRPr>
          </a:p>
          <a:p>
            <a:pPr marL="2659380" marR="5080" indent="-2647315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S. Spirito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Sassia (A. da Sangallo, 1538-45), S. Caterina dei funari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(G. Guidetti,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1560-64),  Il Gesú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(G. della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Porta,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1571-84)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073" y="1690116"/>
            <a:ext cx="2592322" cy="3456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93242" y="1690115"/>
            <a:ext cx="6624827" cy="34061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60508" y="6686801"/>
            <a:ext cx="43084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Carlo Maderno, Řím, S. Susanna,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průčelí,</a:t>
            </a:r>
            <a:r>
              <a:rPr sz="16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1603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25374" y="537972"/>
            <a:ext cx="4576571" cy="5908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8880" y="6759953"/>
            <a:ext cx="49485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Carlo Maderno, Řím, S. Andrea della Valle,</a:t>
            </a:r>
            <a:r>
              <a:rPr sz="16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1600-1605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55442" y="609600"/>
            <a:ext cx="3922776" cy="5905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2275" y="609600"/>
            <a:ext cx="4430267" cy="5905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67573" y="6543545"/>
            <a:ext cx="7248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Carlo Maderno, Řím, dostavba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lodi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chrámu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sv. Petra,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půdorys a</a:t>
            </a:r>
            <a:r>
              <a:rPr sz="16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interiér,1606-26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3903" y="2554224"/>
            <a:ext cx="2903220" cy="3011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3926" y="1690116"/>
            <a:ext cx="5615940" cy="42138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1384" y="6686801"/>
            <a:ext cx="49771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Carlo Maderno, Řím,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chrám sv.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Petra, průčelí,</a:t>
            </a:r>
            <a:r>
              <a:rPr sz="1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1606-26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7159" y="537972"/>
            <a:ext cx="8712707" cy="5832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5465" y="6255509"/>
            <a:ext cx="72504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37714" marR="5080" indent="-202565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chrám sv.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Petra, porovnání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struktury fasády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chóru (Michelangelo, od 1546)  a průčelí (Carlo Maderno,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1606-26)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2379" y="1257300"/>
            <a:ext cx="8820911" cy="45186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22189" y="1681987"/>
            <a:ext cx="7828280" cy="34613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3660" algn="ctr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imes New Roman"/>
                <a:cs typeface="Times New Roman"/>
              </a:rPr>
              <a:t>Italská barokní architektura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Úvodní </a:t>
            </a:r>
            <a:r>
              <a:rPr sz="1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teze:</a:t>
            </a:r>
            <a:endParaRPr sz="1400">
              <a:latin typeface="Times New Roman"/>
              <a:cs typeface="Times New Roman"/>
            </a:endParaRPr>
          </a:p>
          <a:p>
            <a:pPr marL="12700" marR="5080">
              <a:lnSpc>
                <a:spcPts val="1670"/>
              </a:lnSpc>
              <a:spcBef>
                <a:spcPts val="60"/>
              </a:spcBef>
              <a:buChar char="-"/>
              <a:tabLst>
                <a:tab pos="116839" algn="l"/>
              </a:tabLst>
            </a:pPr>
            <a:r>
              <a:rPr sz="1400" dirty="0">
                <a:latin typeface="Times New Roman"/>
                <a:cs typeface="Times New Roman"/>
              </a:rPr>
              <a:t>Řím jako centrum křesťanského </a:t>
            </a:r>
            <a:r>
              <a:rPr sz="1400" spc="-5" dirty="0">
                <a:latin typeface="Times New Roman"/>
                <a:cs typeface="Times New Roman"/>
              </a:rPr>
              <a:t>světa </a:t>
            </a:r>
            <a:r>
              <a:rPr sz="1400" dirty="0">
                <a:latin typeface="Times New Roman"/>
                <a:cs typeface="Times New Roman"/>
              </a:rPr>
              <a:t>a zároveň </a:t>
            </a:r>
            <a:r>
              <a:rPr sz="1400" spc="-5" dirty="0">
                <a:latin typeface="Times New Roman"/>
                <a:cs typeface="Times New Roman"/>
              </a:rPr>
              <a:t>stín antické imperiální minulosti </a:t>
            </a:r>
            <a:r>
              <a:rPr sz="1400" dirty="0">
                <a:latin typeface="Times New Roman"/>
                <a:cs typeface="Times New Roman"/>
              </a:rPr>
              <a:t>– syntézou </a:t>
            </a:r>
            <a:r>
              <a:rPr sz="1400" spc="-5" dirty="0">
                <a:latin typeface="Times New Roman"/>
                <a:cs typeface="Times New Roman"/>
              </a:rPr>
              <a:t>obojího </a:t>
            </a:r>
            <a:r>
              <a:rPr sz="1400" dirty="0">
                <a:latin typeface="Times New Roman"/>
                <a:cs typeface="Times New Roman"/>
              </a:rPr>
              <a:t>vzniká  </a:t>
            </a:r>
            <a:r>
              <a:rPr sz="1400" spc="-5" dirty="0">
                <a:latin typeface="Times New Roman"/>
                <a:cs typeface="Times New Roman"/>
              </a:rPr>
              <a:t>fenomén monumentální architektury </a:t>
            </a:r>
            <a:r>
              <a:rPr sz="1400" spc="5" dirty="0">
                <a:latin typeface="Times New Roman"/>
                <a:cs typeface="Times New Roman"/>
              </a:rPr>
              <a:t>17. </a:t>
            </a:r>
            <a:r>
              <a:rPr sz="1400" dirty="0">
                <a:latin typeface="Times New Roman"/>
                <a:cs typeface="Times New Roman"/>
              </a:rPr>
              <a:t>a </a:t>
            </a:r>
            <a:r>
              <a:rPr sz="1400" spc="5" dirty="0">
                <a:latin typeface="Times New Roman"/>
                <a:cs typeface="Times New Roman"/>
              </a:rPr>
              <a:t>18.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století</a:t>
            </a:r>
            <a:endParaRPr sz="1400">
              <a:latin typeface="Times New Roman"/>
              <a:cs typeface="Times New Roman"/>
            </a:endParaRPr>
          </a:p>
          <a:p>
            <a:pPr marL="12700" marR="183515">
              <a:lnSpc>
                <a:spcPts val="1670"/>
              </a:lnSpc>
              <a:spcBef>
                <a:spcPts val="10"/>
              </a:spcBef>
              <a:buChar char="-"/>
              <a:tabLst>
                <a:tab pos="116839" algn="l"/>
              </a:tabLst>
            </a:pPr>
            <a:r>
              <a:rPr sz="1400" spc="-5" dirty="0">
                <a:latin typeface="Times New Roman"/>
                <a:cs typeface="Times New Roman"/>
              </a:rPr>
              <a:t>architektonické </a:t>
            </a:r>
            <a:r>
              <a:rPr sz="1400" dirty="0">
                <a:latin typeface="Times New Roman"/>
                <a:cs typeface="Times New Roman"/>
              </a:rPr>
              <a:t>i </a:t>
            </a:r>
            <a:r>
              <a:rPr sz="1400" spc="-5" dirty="0">
                <a:latin typeface="Times New Roman"/>
                <a:cs typeface="Times New Roman"/>
              </a:rPr>
              <a:t>prostorové experimenty vyrůstají </a:t>
            </a:r>
            <a:r>
              <a:rPr sz="1400" dirty="0">
                <a:latin typeface="Times New Roman"/>
                <a:cs typeface="Times New Roman"/>
              </a:rPr>
              <a:t>z </a:t>
            </a:r>
            <a:r>
              <a:rPr sz="1400" spc="-5" dirty="0">
                <a:latin typeface="Times New Roman"/>
                <a:cs typeface="Times New Roman"/>
              </a:rPr>
              <a:t>tradice 16. </a:t>
            </a:r>
            <a:r>
              <a:rPr sz="1400" dirty="0">
                <a:latin typeface="Times New Roman"/>
                <a:cs typeface="Times New Roman"/>
              </a:rPr>
              <a:t>století (Michelangelo), </a:t>
            </a:r>
            <a:r>
              <a:rPr sz="1400" spc="-10" dirty="0">
                <a:latin typeface="Times New Roman"/>
                <a:cs typeface="Times New Roman"/>
              </a:rPr>
              <a:t>mají </a:t>
            </a:r>
            <a:r>
              <a:rPr sz="1400" dirty="0">
                <a:latin typeface="Times New Roman"/>
                <a:cs typeface="Times New Roman"/>
              </a:rPr>
              <a:t>však </a:t>
            </a:r>
            <a:r>
              <a:rPr sz="1400" spc="-5" dirty="0">
                <a:latin typeface="Times New Roman"/>
                <a:cs typeface="Times New Roman"/>
              </a:rPr>
              <a:t>zároveň  konkrétní </a:t>
            </a:r>
            <a:r>
              <a:rPr sz="1400" dirty="0">
                <a:latin typeface="Times New Roman"/>
                <a:cs typeface="Times New Roman"/>
              </a:rPr>
              <a:t>předobrazy v dochovaných </a:t>
            </a:r>
            <a:r>
              <a:rPr sz="1400" spc="-5" dirty="0">
                <a:latin typeface="Times New Roman"/>
                <a:cs typeface="Times New Roman"/>
              </a:rPr>
              <a:t>antických </a:t>
            </a:r>
            <a:r>
              <a:rPr sz="1400" dirty="0">
                <a:latin typeface="Times New Roman"/>
                <a:cs typeface="Times New Roman"/>
              </a:rPr>
              <a:t>stavbách (lázně, Hadrianova vila v</a:t>
            </a:r>
            <a:r>
              <a:rPr sz="1400" spc="-7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Tivoli)</a:t>
            </a:r>
            <a:endParaRPr sz="1400">
              <a:latin typeface="Times New Roman"/>
              <a:cs typeface="Times New Roman"/>
            </a:endParaRPr>
          </a:p>
          <a:p>
            <a:pPr marL="12700" marR="167005">
              <a:lnSpc>
                <a:spcPts val="1680"/>
              </a:lnSpc>
              <a:buChar char="-"/>
              <a:tabLst>
                <a:tab pos="116839" algn="l"/>
              </a:tabLst>
            </a:pPr>
            <a:r>
              <a:rPr sz="1400" dirty="0">
                <a:latin typeface="Times New Roman"/>
                <a:cs typeface="Times New Roman"/>
              </a:rPr>
              <a:t>vedle </a:t>
            </a:r>
            <a:r>
              <a:rPr sz="1400" spc="-5" dirty="0">
                <a:latin typeface="Times New Roman"/>
                <a:cs typeface="Times New Roman"/>
              </a:rPr>
              <a:t>experimentální „radikálně barokní“ linie </a:t>
            </a:r>
            <a:r>
              <a:rPr sz="1400" dirty="0">
                <a:latin typeface="Times New Roman"/>
                <a:cs typeface="Times New Roman"/>
              </a:rPr>
              <a:t>vždy existoval </a:t>
            </a:r>
            <a:r>
              <a:rPr sz="1400" spc="-5" dirty="0">
                <a:latin typeface="Times New Roman"/>
                <a:cs typeface="Times New Roman"/>
              </a:rPr>
              <a:t>paralelní „klasicizující“ </a:t>
            </a:r>
            <a:r>
              <a:rPr sz="1400" dirty="0">
                <a:latin typeface="Times New Roman"/>
                <a:cs typeface="Times New Roman"/>
              </a:rPr>
              <a:t>proud, </a:t>
            </a:r>
            <a:r>
              <a:rPr sz="1400" spc="-5" dirty="0">
                <a:latin typeface="Times New Roman"/>
                <a:cs typeface="Times New Roman"/>
              </a:rPr>
              <a:t>který </a:t>
            </a:r>
            <a:r>
              <a:rPr sz="1400" dirty="0">
                <a:latin typeface="Times New Roman"/>
                <a:cs typeface="Times New Roman"/>
              </a:rPr>
              <a:t>v však  </a:t>
            </a:r>
            <a:r>
              <a:rPr sz="1400" spc="-5" dirty="0">
                <a:latin typeface="Times New Roman"/>
                <a:cs typeface="Times New Roman"/>
              </a:rPr>
              <a:t>tvarosloví často přejímal „radikální“ </a:t>
            </a:r>
            <a:r>
              <a:rPr sz="1400" dirty="0">
                <a:latin typeface="Times New Roman"/>
                <a:cs typeface="Times New Roman"/>
              </a:rPr>
              <a:t>motivy a činil </a:t>
            </a:r>
            <a:r>
              <a:rPr sz="1400" spc="-5" dirty="0">
                <a:latin typeface="Times New Roman"/>
                <a:cs typeface="Times New Roman"/>
              </a:rPr>
              <a:t>je </a:t>
            </a:r>
            <a:r>
              <a:rPr sz="1400" dirty="0">
                <a:latin typeface="Times New Roman"/>
                <a:cs typeface="Times New Roman"/>
              </a:rPr>
              <a:t>tak paradoxně </a:t>
            </a:r>
            <a:r>
              <a:rPr sz="1400" spc="-5" dirty="0">
                <a:latin typeface="Times New Roman"/>
                <a:cs typeface="Times New Roman"/>
              </a:rPr>
              <a:t>přístupnější širšímu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publiku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75"/>
              </a:lnSpc>
            </a:pP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Základní </a:t>
            </a:r>
            <a:r>
              <a:rPr sz="1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časové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dělení: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75"/>
              </a:lnSpc>
            </a:pPr>
            <a:r>
              <a:rPr sz="1400" dirty="0">
                <a:latin typeface="Times New Roman"/>
                <a:cs typeface="Times New Roman"/>
              </a:rPr>
              <a:t>předehra – </a:t>
            </a:r>
            <a:r>
              <a:rPr sz="1400" spc="-5" dirty="0">
                <a:latin typeface="Times New Roman"/>
                <a:cs typeface="Times New Roman"/>
              </a:rPr>
              <a:t>1580-1620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Vignola, Giacomo della Porta, Carlo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Maderna</a:t>
            </a:r>
            <a:endParaRPr sz="1400">
              <a:latin typeface="Times New Roman"/>
              <a:cs typeface="Times New Roman"/>
            </a:endParaRPr>
          </a:p>
          <a:p>
            <a:pPr marL="12700" marR="234315">
              <a:lnSpc>
                <a:spcPts val="1670"/>
              </a:lnSpc>
              <a:spcBef>
                <a:spcPts val="65"/>
              </a:spcBef>
            </a:pPr>
            <a:r>
              <a:rPr sz="1400" spc="-5" dirty="0">
                <a:latin typeface="Times New Roman"/>
                <a:cs typeface="Times New Roman"/>
              </a:rPr>
              <a:t>vrchol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1620-1680 </a:t>
            </a:r>
            <a:r>
              <a:rPr sz="1400" dirty="0">
                <a:latin typeface="Times New Roman"/>
                <a:cs typeface="Times New Roman"/>
              </a:rPr>
              <a:t>– v </a:t>
            </a:r>
            <a:r>
              <a:rPr sz="1400" spc="-5" dirty="0">
                <a:latin typeface="Times New Roman"/>
                <a:cs typeface="Times New Roman"/>
              </a:rPr>
              <a:t>Římě </a:t>
            </a:r>
            <a:r>
              <a:rPr sz="1400" dirty="0">
                <a:latin typeface="Times New Roman"/>
                <a:cs typeface="Times New Roman"/>
              </a:rPr>
              <a:t>Bernini, </a:t>
            </a:r>
            <a:r>
              <a:rPr sz="1400" spc="-5" dirty="0">
                <a:latin typeface="Times New Roman"/>
                <a:cs typeface="Times New Roman"/>
              </a:rPr>
              <a:t>Borromini, Pietro </a:t>
            </a:r>
            <a:r>
              <a:rPr sz="1400" dirty="0">
                <a:latin typeface="Times New Roman"/>
                <a:cs typeface="Times New Roman"/>
              </a:rPr>
              <a:t>da </a:t>
            </a:r>
            <a:r>
              <a:rPr sz="1400" spc="-5" dirty="0">
                <a:latin typeface="Times New Roman"/>
                <a:cs typeface="Times New Roman"/>
              </a:rPr>
              <a:t>Cortona, </a:t>
            </a:r>
            <a:r>
              <a:rPr sz="1400" dirty="0">
                <a:latin typeface="Times New Roman"/>
                <a:cs typeface="Times New Roman"/>
              </a:rPr>
              <a:t>v Benátkách Baldassare </a:t>
            </a:r>
            <a:r>
              <a:rPr sz="1400" spc="-5" dirty="0">
                <a:latin typeface="Times New Roman"/>
                <a:cs typeface="Times New Roman"/>
              </a:rPr>
              <a:t>Longhena, </a:t>
            </a:r>
            <a:r>
              <a:rPr sz="1400" dirty="0">
                <a:latin typeface="Times New Roman"/>
                <a:cs typeface="Times New Roman"/>
              </a:rPr>
              <a:t>v  </a:t>
            </a:r>
            <a:r>
              <a:rPr sz="1400" spc="-5" dirty="0">
                <a:latin typeface="Times New Roman"/>
                <a:cs typeface="Times New Roman"/>
              </a:rPr>
              <a:t>Turíně Guarino Guarini</a:t>
            </a:r>
            <a:endParaRPr sz="1400">
              <a:latin typeface="Times New Roman"/>
              <a:cs typeface="Times New Roman"/>
            </a:endParaRPr>
          </a:p>
          <a:p>
            <a:pPr marL="12700" marR="450850">
              <a:lnSpc>
                <a:spcPts val="1680"/>
              </a:lnSpc>
            </a:pPr>
            <a:r>
              <a:rPr sz="1400" dirty="0">
                <a:latin typeface="Times New Roman"/>
                <a:cs typeface="Times New Roman"/>
              </a:rPr>
              <a:t>vyznění – </a:t>
            </a:r>
            <a:r>
              <a:rPr sz="1400" spc="-5" dirty="0">
                <a:latin typeface="Times New Roman"/>
                <a:cs typeface="Times New Roman"/>
              </a:rPr>
              <a:t>1680-1740 </a:t>
            </a:r>
            <a:r>
              <a:rPr sz="1400" dirty="0">
                <a:latin typeface="Times New Roman"/>
                <a:cs typeface="Times New Roman"/>
              </a:rPr>
              <a:t>– v </a:t>
            </a:r>
            <a:r>
              <a:rPr sz="1400" spc="-10" dirty="0">
                <a:latin typeface="Times New Roman"/>
                <a:cs typeface="Times New Roman"/>
              </a:rPr>
              <a:t>Římě </a:t>
            </a:r>
            <a:r>
              <a:rPr sz="1400" dirty="0">
                <a:latin typeface="Times New Roman"/>
                <a:cs typeface="Times New Roman"/>
              </a:rPr>
              <a:t>Carlo </a:t>
            </a:r>
            <a:r>
              <a:rPr sz="1400" spc="-5" dirty="0">
                <a:latin typeface="Times New Roman"/>
                <a:cs typeface="Times New Roman"/>
              </a:rPr>
              <a:t>Fontana, </a:t>
            </a:r>
            <a:r>
              <a:rPr sz="1400" dirty="0">
                <a:latin typeface="Times New Roman"/>
                <a:cs typeface="Times New Roman"/>
              </a:rPr>
              <a:t>Alessandro </a:t>
            </a:r>
            <a:r>
              <a:rPr sz="1400" spc="-5" dirty="0">
                <a:latin typeface="Times New Roman"/>
                <a:cs typeface="Times New Roman"/>
              </a:rPr>
              <a:t>Galliei, Ferdinando Fuga </a:t>
            </a:r>
            <a:r>
              <a:rPr sz="1400" dirty="0">
                <a:latin typeface="Times New Roman"/>
                <a:cs typeface="Times New Roman"/>
              </a:rPr>
              <a:t>ad., v </a:t>
            </a:r>
            <a:r>
              <a:rPr sz="1400" spc="-5" dirty="0">
                <a:latin typeface="Times New Roman"/>
                <a:cs typeface="Times New Roman"/>
              </a:rPr>
              <a:t>severní Itálii  Filippo </a:t>
            </a:r>
            <a:r>
              <a:rPr sz="1400" dirty="0">
                <a:latin typeface="Times New Roman"/>
                <a:cs typeface="Times New Roman"/>
              </a:rPr>
              <a:t>Juvara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24060" y="6759953"/>
            <a:ext cx="55200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struktura nových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os vybudovaných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Sixta V.,</a:t>
            </a:r>
            <a:r>
              <a:rPr sz="16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1585-90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61266" y="609600"/>
            <a:ext cx="6406896" cy="5916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25228" y="6686801"/>
            <a:ext cx="5034915" cy="5143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13030" marR="5080" indent="-100965">
              <a:lnSpc>
                <a:spcPct val="100600"/>
              </a:lnSpc>
              <a:spcBef>
                <a:spcPts val="8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chrám sv.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Petra,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baldachýn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nad hrobem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sv.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Petra,  Gian Lorenzo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Bernini,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Francesco Borromini,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1623-33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08966" y="464820"/>
            <a:ext cx="5160264" cy="61935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45624" y="6759953"/>
            <a:ext cx="58566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kolonáda náměstí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sv.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Petra, Gian Lorenzo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Bernini,</a:t>
            </a:r>
            <a:r>
              <a:rPr sz="1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1656-67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50825" y="537972"/>
            <a:ext cx="5977128" cy="3177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13567" y="3849623"/>
            <a:ext cx="3311652" cy="2737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90850" y="3849623"/>
            <a:ext cx="3959352" cy="2651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3996" y="6759953"/>
            <a:ext cx="49758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Vatikánský palác,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Scala regia,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G. L.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Bernini,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1661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31469" y="682751"/>
            <a:ext cx="4632959" cy="5903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7404" y="6759953"/>
            <a:ext cx="87115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palazzo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Barberini, Carlo Maderno, Gian Lorenzo Bernini,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Francesco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Borromini (?),</a:t>
            </a:r>
            <a:r>
              <a:rPr sz="16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1625-37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41939" y="464819"/>
            <a:ext cx="8279892" cy="6210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7132" y="6543545"/>
            <a:ext cx="87115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palazzo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Barberini, Carlo Maderno, Gian Lorenzo Bernini,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Francesco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Borromini (?),</a:t>
            </a:r>
            <a:r>
              <a:rPr sz="16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1625-37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2275" y="1616963"/>
            <a:ext cx="5111496" cy="3834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66921" y="2699003"/>
            <a:ext cx="3700271" cy="27752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6812" y="6759953"/>
            <a:ext cx="52438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palazzo Montecitorio,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Gian Lorenzo Bernini, od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1653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2275" y="537971"/>
            <a:ext cx="8855964" cy="5931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6812" y="6759953"/>
            <a:ext cx="52438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palazzo Montecitorio,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Gian Lorenzo Bernini, od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1653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2275" y="609600"/>
            <a:ext cx="8892540" cy="5952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78440" y="6759953"/>
            <a:ext cx="42062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S. Bibiana, průčelí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G. L.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Bernini,</a:t>
            </a:r>
            <a:r>
              <a:rPr sz="16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1624-27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98525" y="537971"/>
            <a:ext cx="4748784" cy="6120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83724" y="6759953"/>
            <a:ext cx="46024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S. Andrea al Quirinale,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G. L.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Bernini,</a:t>
            </a:r>
            <a:r>
              <a:rPr sz="1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1658-70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7159" y="537971"/>
            <a:ext cx="4902708" cy="59771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38550" y="4425695"/>
            <a:ext cx="3779519" cy="20695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1011" y="377443"/>
            <a:ext cx="8799830" cy="665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7470" algn="ctr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imes New Roman"/>
                <a:cs typeface="Times New Roman"/>
              </a:rPr>
              <a:t>Přehled </a:t>
            </a:r>
            <a:r>
              <a:rPr sz="1600" b="1" dirty="0">
                <a:latin typeface="Times New Roman"/>
                <a:cs typeface="Times New Roman"/>
              </a:rPr>
              <a:t>hlavních </a:t>
            </a:r>
            <a:r>
              <a:rPr sz="1600" b="1" spc="-5" dirty="0">
                <a:latin typeface="Times New Roman"/>
                <a:cs typeface="Times New Roman"/>
              </a:rPr>
              <a:t>tvůrců a</a:t>
            </a:r>
            <a:r>
              <a:rPr sz="1600" b="1" spc="10" dirty="0">
                <a:latin typeface="Times New Roman"/>
                <a:cs typeface="Times New Roman"/>
              </a:rPr>
              <a:t> </a:t>
            </a:r>
            <a:r>
              <a:rPr sz="1600" b="1" dirty="0">
                <a:latin typeface="Times New Roman"/>
                <a:cs typeface="Times New Roman"/>
              </a:rPr>
              <a:t>staveb: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392170">
              <a:lnSpc>
                <a:spcPts val="1670"/>
              </a:lnSpc>
            </a:pPr>
            <a:r>
              <a:rPr sz="1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I. Vignola,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Fontana, Carlo Maderna </a:t>
            </a:r>
            <a:r>
              <a:rPr sz="1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„řínské protobaroko“ 1580-1610 </a:t>
            </a:r>
            <a:r>
              <a:rPr sz="1400" b="1" spc="-5" dirty="0">
                <a:latin typeface="Times New Roman"/>
                <a:cs typeface="Times New Roman"/>
              </a:rPr>
              <a:t> Giacopo Barozzi da Vignola (1507-73)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25"/>
              </a:lnSpc>
            </a:pPr>
            <a:r>
              <a:rPr sz="1400" i="1" dirty="0">
                <a:latin typeface="Times New Roman"/>
                <a:cs typeface="Times New Roman"/>
              </a:rPr>
              <a:t>malíř, </a:t>
            </a:r>
            <a:r>
              <a:rPr sz="1400" i="1" spc="-5" dirty="0">
                <a:latin typeface="Times New Roman"/>
                <a:cs typeface="Times New Roman"/>
              </a:rPr>
              <a:t>architekt </a:t>
            </a:r>
            <a:r>
              <a:rPr sz="1400" i="1" dirty="0">
                <a:latin typeface="Times New Roman"/>
                <a:cs typeface="Times New Roman"/>
              </a:rPr>
              <a:t>a </a:t>
            </a:r>
            <a:r>
              <a:rPr sz="1400" i="1" spc="-5" dirty="0">
                <a:latin typeface="Times New Roman"/>
                <a:cs typeface="Times New Roman"/>
              </a:rPr>
              <a:t>teoretik; po Michealngelově </a:t>
            </a:r>
            <a:r>
              <a:rPr sz="1400" i="1" dirty="0">
                <a:latin typeface="Times New Roman"/>
                <a:cs typeface="Times New Roman"/>
              </a:rPr>
              <a:t>smrti vůdčí </a:t>
            </a:r>
            <a:r>
              <a:rPr sz="1400" i="1" spc="-5" dirty="0">
                <a:latin typeface="Times New Roman"/>
                <a:cs typeface="Times New Roman"/>
              </a:rPr>
              <a:t>postava </a:t>
            </a:r>
            <a:r>
              <a:rPr sz="1400" i="1" dirty="0">
                <a:latin typeface="Times New Roman"/>
                <a:cs typeface="Times New Roman"/>
              </a:rPr>
              <a:t>římské </a:t>
            </a:r>
            <a:r>
              <a:rPr sz="1400" i="1" spc="-5" dirty="0">
                <a:latin typeface="Times New Roman"/>
                <a:cs typeface="Times New Roman"/>
              </a:rPr>
              <a:t>architektury </a:t>
            </a:r>
            <a:r>
              <a:rPr sz="1400" i="1" dirty="0">
                <a:latin typeface="Times New Roman"/>
                <a:cs typeface="Times New Roman"/>
              </a:rPr>
              <a:t>třetí </a:t>
            </a:r>
            <a:r>
              <a:rPr sz="1400" i="1" spc="-5" dirty="0">
                <a:latin typeface="Times New Roman"/>
                <a:cs typeface="Times New Roman"/>
              </a:rPr>
              <a:t>čtvrtiny </a:t>
            </a:r>
            <a:r>
              <a:rPr sz="1400" i="1" dirty="0">
                <a:latin typeface="Times New Roman"/>
                <a:cs typeface="Times New Roman"/>
              </a:rPr>
              <a:t>16. </a:t>
            </a:r>
            <a:r>
              <a:rPr sz="1400" i="1" spc="-5" dirty="0">
                <a:latin typeface="Times New Roman"/>
                <a:cs typeface="Times New Roman"/>
              </a:rPr>
              <a:t>století;</a:t>
            </a:r>
            <a:r>
              <a:rPr sz="1400" i="1" spc="150" dirty="0">
                <a:latin typeface="Times New Roman"/>
                <a:cs typeface="Times New Roman"/>
              </a:rPr>
              <a:t> </a:t>
            </a:r>
            <a:r>
              <a:rPr sz="1400" i="1" spc="-5" dirty="0">
                <a:latin typeface="Times New Roman"/>
                <a:cs typeface="Times New Roman"/>
              </a:rPr>
              <a:t>architekt</a:t>
            </a:r>
            <a:endParaRPr sz="1400">
              <a:latin typeface="Times New Roman"/>
              <a:cs typeface="Times New Roman"/>
            </a:endParaRPr>
          </a:p>
          <a:p>
            <a:pPr marL="12700" marR="800100" indent="-635">
              <a:lnSpc>
                <a:spcPts val="1670"/>
              </a:lnSpc>
              <a:spcBef>
                <a:spcPts val="65"/>
              </a:spcBef>
            </a:pPr>
            <a:r>
              <a:rPr sz="1400" i="1" dirty="0">
                <a:latin typeface="Times New Roman"/>
                <a:cs typeface="Times New Roman"/>
              </a:rPr>
              <a:t>papeže aautor traktátu </a:t>
            </a:r>
            <a:r>
              <a:rPr sz="1400" i="1" spc="-5" dirty="0">
                <a:latin typeface="Times New Roman"/>
                <a:cs typeface="Times New Roman"/>
              </a:rPr>
              <a:t>„Regola delli cinque ordini d’architettura (1562),“ jednoho </a:t>
            </a:r>
            <a:r>
              <a:rPr sz="1400" i="1" dirty="0">
                <a:latin typeface="Times New Roman"/>
                <a:cs typeface="Times New Roman"/>
              </a:rPr>
              <a:t>z nejvlivnějších evropských  renesančních spisů o</a:t>
            </a:r>
            <a:r>
              <a:rPr sz="1400" i="1" spc="-25" dirty="0">
                <a:latin typeface="Times New Roman"/>
                <a:cs typeface="Times New Roman"/>
              </a:rPr>
              <a:t> </a:t>
            </a:r>
            <a:r>
              <a:rPr sz="1400" i="1" dirty="0">
                <a:latin typeface="Times New Roman"/>
                <a:cs typeface="Times New Roman"/>
              </a:rPr>
              <a:t>architektuře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20"/>
              </a:lnSpc>
            </a:pP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vybrané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stavby: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75"/>
              </a:lnSpc>
            </a:pPr>
            <a:r>
              <a:rPr sz="1400" b="1" spc="-5" dirty="0">
                <a:latin typeface="Times New Roman"/>
                <a:cs typeface="Times New Roman"/>
              </a:rPr>
              <a:t>S. Andrea </a:t>
            </a:r>
            <a:r>
              <a:rPr sz="1400" b="1" dirty="0">
                <a:latin typeface="Times New Roman"/>
                <a:cs typeface="Times New Roman"/>
              </a:rPr>
              <a:t>in </a:t>
            </a:r>
            <a:r>
              <a:rPr sz="1400" b="1" spc="-5" dirty="0">
                <a:latin typeface="Times New Roman"/>
                <a:cs typeface="Times New Roman"/>
              </a:rPr>
              <a:t>Via Flaminia, 1550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oválný </a:t>
            </a:r>
            <a:r>
              <a:rPr sz="1400" dirty="0">
                <a:latin typeface="Times New Roman"/>
                <a:cs typeface="Times New Roman"/>
              </a:rPr>
              <a:t>kostel s klasickým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průčelím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75"/>
              </a:lnSpc>
            </a:pPr>
            <a:r>
              <a:rPr sz="1400" b="1" dirty="0">
                <a:latin typeface="Times New Roman"/>
                <a:cs typeface="Times New Roman"/>
              </a:rPr>
              <a:t>Caprarola, </a:t>
            </a:r>
            <a:r>
              <a:rPr sz="1400" b="1" spc="-5" dirty="0">
                <a:latin typeface="Times New Roman"/>
                <a:cs typeface="Times New Roman"/>
              </a:rPr>
              <a:t>vila Farnese, 1547-59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pětiúhelníková </a:t>
            </a:r>
            <a:r>
              <a:rPr sz="1400" dirty="0">
                <a:latin typeface="Times New Roman"/>
                <a:cs typeface="Times New Roman"/>
              </a:rPr>
              <a:t>stavba s vepsaným kruhovým</a:t>
            </a:r>
            <a:r>
              <a:rPr sz="1400" spc="-8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nádvořím</a:t>
            </a:r>
            <a:endParaRPr sz="1400">
              <a:latin typeface="Times New Roman"/>
              <a:cs typeface="Times New Roman"/>
            </a:endParaRPr>
          </a:p>
          <a:p>
            <a:pPr marL="12700" marR="403225">
              <a:lnSpc>
                <a:spcPts val="1680"/>
              </a:lnSpc>
              <a:spcBef>
                <a:spcPts val="50"/>
              </a:spcBef>
            </a:pPr>
            <a:r>
              <a:rPr sz="1400" b="1" dirty="0">
                <a:latin typeface="Times New Roman"/>
                <a:cs typeface="Times New Roman"/>
              </a:rPr>
              <a:t>Il </a:t>
            </a:r>
            <a:r>
              <a:rPr sz="1400" b="1" spc="-5" dirty="0">
                <a:latin typeface="Times New Roman"/>
                <a:cs typeface="Times New Roman"/>
              </a:rPr>
              <a:t>Gesú, </a:t>
            </a:r>
            <a:r>
              <a:rPr sz="1400" b="1" dirty="0">
                <a:latin typeface="Times New Roman"/>
                <a:cs typeface="Times New Roman"/>
              </a:rPr>
              <a:t>1554, </a:t>
            </a:r>
            <a:r>
              <a:rPr sz="1400" b="1" spc="-5" dirty="0">
                <a:latin typeface="Times New Roman"/>
                <a:cs typeface="Times New Roman"/>
              </a:rPr>
              <a:t>1568-77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zásadní koncept jednolodního </a:t>
            </a:r>
            <a:r>
              <a:rPr sz="1400" dirty="0">
                <a:latin typeface="Times New Roman"/>
                <a:cs typeface="Times New Roman"/>
              </a:rPr>
              <a:t>kostela s </a:t>
            </a:r>
            <a:r>
              <a:rPr sz="1400" spc="-5" dirty="0">
                <a:latin typeface="Times New Roman"/>
                <a:cs typeface="Times New Roman"/>
              </a:rPr>
              <a:t>bočními kaplemi </a:t>
            </a:r>
            <a:r>
              <a:rPr sz="1400" dirty="0">
                <a:latin typeface="Times New Roman"/>
                <a:cs typeface="Times New Roman"/>
              </a:rPr>
              <a:t>a </a:t>
            </a:r>
            <a:r>
              <a:rPr sz="1400" spc="-5" dirty="0">
                <a:latin typeface="Times New Roman"/>
                <a:cs typeface="Times New Roman"/>
              </a:rPr>
              <a:t>kupolí </a:t>
            </a:r>
            <a:r>
              <a:rPr sz="1400" dirty="0">
                <a:latin typeface="Times New Roman"/>
                <a:cs typeface="Times New Roman"/>
              </a:rPr>
              <a:t>nad křížením – </a:t>
            </a:r>
            <a:r>
              <a:rPr sz="1400" spc="-5" dirty="0">
                <a:latin typeface="Times New Roman"/>
                <a:cs typeface="Times New Roman"/>
              </a:rPr>
              <a:t>předobraz  </a:t>
            </a:r>
            <a:r>
              <a:rPr sz="1400" dirty="0">
                <a:latin typeface="Times New Roman"/>
                <a:cs typeface="Times New Roman"/>
              </a:rPr>
              <a:t>mnoha </a:t>
            </a:r>
            <a:r>
              <a:rPr sz="1400" spc="-5" dirty="0">
                <a:latin typeface="Times New Roman"/>
                <a:cs typeface="Times New Roman"/>
              </a:rPr>
              <a:t>potridentských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staveb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Domenico Fontana</a:t>
            </a:r>
            <a:r>
              <a:rPr sz="1400" b="1" spc="-10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1534-1607</a:t>
            </a:r>
            <a:endParaRPr sz="1400">
              <a:latin typeface="Times New Roman"/>
              <a:cs typeface="Times New Roman"/>
            </a:endParaRPr>
          </a:p>
          <a:p>
            <a:pPr marL="12700" marR="5080">
              <a:lnSpc>
                <a:spcPts val="1670"/>
              </a:lnSpc>
              <a:spcBef>
                <a:spcPts val="65"/>
              </a:spcBef>
            </a:pPr>
            <a:r>
              <a:rPr sz="1400" i="1" spc="-5" dirty="0">
                <a:latin typeface="Times New Roman"/>
                <a:cs typeface="Times New Roman"/>
              </a:rPr>
              <a:t>Architekt </a:t>
            </a:r>
            <a:r>
              <a:rPr sz="1400" i="1" dirty="0">
                <a:latin typeface="Times New Roman"/>
                <a:cs typeface="Times New Roman"/>
              </a:rPr>
              <a:t>a inženýr, </a:t>
            </a:r>
            <a:r>
              <a:rPr sz="1400" i="1" spc="-5" dirty="0">
                <a:latin typeface="Times New Roman"/>
                <a:cs typeface="Times New Roman"/>
              </a:rPr>
              <a:t>jež </a:t>
            </a:r>
            <a:r>
              <a:rPr sz="1400" i="1" dirty="0">
                <a:latin typeface="Times New Roman"/>
                <a:cs typeface="Times New Roman"/>
              </a:rPr>
              <a:t>se ve své </a:t>
            </a:r>
            <a:r>
              <a:rPr sz="1400" i="1" spc="5" dirty="0">
                <a:latin typeface="Times New Roman"/>
                <a:cs typeface="Times New Roman"/>
              </a:rPr>
              <a:t>době </a:t>
            </a:r>
            <a:r>
              <a:rPr sz="1400" i="1" spc="-5" dirty="0">
                <a:latin typeface="Times New Roman"/>
                <a:cs typeface="Times New Roman"/>
              </a:rPr>
              <a:t>proslavil </a:t>
            </a:r>
            <a:r>
              <a:rPr sz="1400" i="1" dirty="0">
                <a:latin typeface="Times New Roman"/>
                <a:cs typeface="Times New Roman"/>
              </a:rPr>
              <a:t>přenesením </a:t>
            </a:r>
            <a:r>
              <a:rPr sz="1400" i="1" spc="-5" dirty="0">
                <a:latin typeface="Times New Roman"/>
                <a:cs typeface="Times New Roman"/>
              </a:rPr>
              <a:t>Vatikánského </a:t>
            </a:r>
            <a:r>
              <a:rPr sz="1400" i="1" dirty="0">
                <a:latin typeface="Times New Roman"/>
                <a:cs typeface="Times New Roman"/>
              </a:rPr>
              <a:t>obelisku; </a:t>
            </a:r>
            <a:r>
              <a:rPr sz="1400" i="1" spc="-5" dirty="0">
                <a:latin typeface="Times New Roman"/>
                <a:cs typeface="Times New Roman"/>
              </a:rPr>
              <a:t>hlavní architekt Sixta V; </a:t>
            </a:r>
            <a:r>
              <a:rPr sz="1400" i="1" dirty="0">
                <a:latin typeface="Times New Roman"/>
                <a:cs typeface="Times New Roman"/>
              </a:rPr>
              <a:t>precizoval typ  blokového římského paláce, vycházejícího z koncepce Palazzo</a:t>
            </a:r>
            <a:r>
              <a:rPr sz="1400" i="1" spc="-50" dirty="0">
                <a:latin typeface="Times New Roman"/>
                <a:cs typeface="Times New Roman"/>
              </a:rPr>
              <a:t> </a:t>
            </a:r>
            <a:r>
              <a:rPr sz="1400" i="1" dirty="0">
                <a:latin typeface="Times New Roman"/>
                <a:cs typeface="Times New Roman"/>
              </a:rPr>
              <a:t>Farnese.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25"/>
              </a:lnSpc>
            </a:pP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vybrané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stavby:</a:t>
            </a:r>
            <a:endParaRPr sz="1400">
              <a:latin typeface="Times New Roman"/>
              <a:cs typeface="Times New Roman"/>
            </a:endParaRPr>
          </a:p>
          <a:p>
            <a:pPr marL="116205" indent="-104139">
              <a:lnSpc>
                <a:spcPts val="1675"/>
              </a:lnSpc>
              <a:buChar char="-"/>
              <a:tabLst>
                <a:tab pos="116839" algn="l"/>
              </a:tabLst>
            </a:pPr>
            <a:r>
              <a:rPr sz="1400" spc="-5" dirty="0">
                <a:latin typeface="Times New Roman"/>
                <a:cs typeface="Times New Roman"/>
              </a:rPr>
              <a:t>Lateránský </a:t>
            </a:r>
            <a:r>
              <a:rPr sz="1400" dirty="0">
                <a:latin typeface="Times New Roman"/>
                <a:cs typeface="Times New Roman"/>
              </a:rPr>
              <a:t>palác,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1586</a:t>
            </a:r>
            <a:endParaRPr sz="1400">
              <a:latin typeface="Times New Roman"/>
              <a:cs typeface="Times New Roman"/>
            </a:endParaRPr>
          </a:p>
          <a:p>
            <a:pPr marL="116205" indent="-104139">
              <a:lnSpc>
                <a:spcPts val="1675"/>
              </a:lnSpc>
              <a:buChar char="-"/>
              <a:tabLst>
                <a:tab pos="116839" algn="l"/>
              </a:tabLst>
            </a:pPr>
            <a:r>
              <a:rPr sz="1400" spc="-5" dirty="0">
                <a:latin typeface="Times New Roman"/>
                <a:cs typeface="Times New Roman"/>
              </a:rPr>
              <a:t>Loggie při </a:t>
            </a:r>
            <a:r>
              <a:rPr sz="1400" dirty="0">
                <a:latin typeface="Times New Roman"/>
                <a:cs typeface="Times New Roman"/>
              </a:rPr>
              <a:t>S </a:t>
            </a:r>
            <a:r>
              <a:rPr sz="1400" spc="-5" dirty="0">
                <a:latin typeface="Times New Roman"/>
                <a:cs typeface="Times New Roman"/>
              </a:rPr>
              <a:t>Giovanni in Laterano,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1586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Times New Roman"/>
              <a:buChar char="-"/>
            </a:pP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Giacomo </a:t>
            </a:r>
            <a:r>
              <a:rPr sz="1400" b="1" spc="-10" dirty="0">
                <a:latin typeface="Times New Roman"/>
                <a:cs typeface="Times New Roman"/>
              </a:rPr>
              <a:t>dela </a:t>
            </a:r>
            <a:r>
              <a:rPr sz="1400" b="1" spc="-5" dirty="0">
                <a:latin typeface="Times New Roman"/>
                <a:cs typeface="Times New Roman"/>
              </a:rPr>
              <a:t>Porta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(1541-1608)</a:t>
            </a:r>
            <a:endParaRPr sz="1400">
              <a:latin typeface="Times New Roman"/>
              <a:cs typeface="Times New Roman"/>
            </a:endParaRPr>
          </a:p>
          <a:p>
            <a:pPr marL="12700" marR="75565">
              <a:lnSpc>
                <a:spcPct val="99600"/>
              </a:lnSpc>
              <a:spcBef>
                <a:spcPts val="5"/>
              </a:spcBef>
            </a:pPr>
            <a:r>
              <a:rPr sz="1400" i="1" spc="-5" dirty="0">
                <a:latin typeface="Times New Roman"/>
                <a:cs typeface="Times New Roman"/>
              </a:rPr>
              <a:t>Žáka spolupracovník Guidetta Gudettiho; </a:t>
            </a:r>
            <a:r>
              <a:rPr sz="1400" i="1" dirty="0">
                <a:latin typeface="Times New Roman"/>
                <a:cs typeface="Times New Roman"/>
              </a:rPr>
              <a:t>pokračoval </a:t>
            </a:r>
            <a:r>
              <a:rPr sz="1400" i="1" spc="-5" dirty="0">
                <a:latin typeface="Times New Roman"/>
                <a:cs typeface="Times New Roman"/>
              </a:rPr>
              <a:t>na stavbách </a:t>
            </a:r>
            <a:r>
              <a:rPr sz="1400" i="1" dirty="0">
                <a:latin typeface="Times New Roman"/>
                <a:cs typeface="Times New Roman"/>
              </a:rPr>
              <a:t>rozpracovaných </a:t>
            </a:r>
            <a:r>
              <a:rPr sz="1400" i="1" spc="-5" dirty="0">
                <a:latin typeface="Times New Roman"/>
                <a:cs typeface="Times New Roman"/>
              </a:rPr>
              <a:t>Michelangelem (Kapitol, </a:t>
            </a:r>
            <a:r>
              <a:rPr sz="1400" i="1" dirty="0">
                <a:latin typeface="Times New Roman"/>
                <a:cs typeface="Times New Roman"/>
              </a:rPr>
              <a:t>kupole Sv.  Petra, které </a:t>
            </a:r>
            <a:r>
              <a:rPr sz="1400" i="1" spc="-5" dirty="0">
                <a:latin typeface="Times New Roman"/>
                <a:cs typeface="Times New Roman"/>
              </a:rPr>
              <a:t>dal kónický </a:t>
            </a:r>
            <a:r>
              <a:rPr sz="1400" i="1" dirty="0">
                <a:latin typeface="Times New Roman"/>
                <a:cs typeface="Times New Roman"/>
              </a:rPr>
              <a:t>tvar); </a:t>
            </a:r>
            <a:r>
              <a:rPr sz="1400" i="1" spc="-5" dirty="0">
                <a:latin typeface="Times New Roman"/>
                <a:cs typeface="Times New Roman"/>
              </a:rPr>
              <a:t>vrcholný </a:t>
            </a:r>
            <a:r>
              <a:rPr sz="1400" i="1" dirty="0">
                <a:latin typeface="Times New Roman"/>
                <a:cs typeface="Times New Roman"/>
              </a:rPr>
              <a:t>představitel </a:t>
            </a:r>
            <a:r>
              <a:rPr sz="1400" i="1" spc="-5" dirty="0">
                <a:latin typeface="Times New Roman"/>
                <a:cs typeface="Times New Roman"/>
              </a:rPr>
              <a:t>římského protobaroka, </a:t>
            </a:r>
            <a:r>
              <a:rPr sz="1400" i="1" dirty="0">
                <a:latin typeface="Times New Roman"/>
                <a:cs typeface="Times New Roman"/>
              </a:rPr>
              <a:t>jež vycházelo z </a:t>
            </a:r>
            <a:r>
              <a:rPr sz="1400" i="1" spc="-5" dirty="0">
                <a:latin typeface="Times New Roman"/>
                <a:cs typeface="Times New Roman"/>
              </a:rPr>
              <a:t>díla Vignoly </a:t>
            </a:r>
            <a:r>
              <a:rPr sz="1400" i="1" dirty="0">
                <a:latin typeface="Times New Roman"/>
                <a:cs typeface="Times New Roman"/>
              </a:rPr>
              <a:t>a vyznačovalo se  strohými </a:t>
            </a:r>
            <a:r>
              <a:rPr sz="1400" i="1" spc="-5" dirty="0">
                <a:latin typeface="Times New Roman"/>
                <a:cs typeface="Times New Roman"/>
              </a:rPr>
              <a:t>objemy </a:t>
            </a:r>
            <a:r>
              <a:rPr sz="1400" i="1" dirty="0">
                <a:latin typeface="Times New Roman"/>
                <a:cs typeface="Times New Roman"/>
              </a:rPr>
              <a:t>a pádným</a:t>
            </a:r>
            <a:r>
              <a:rPr sz="1400" i="1" spc="-15" dirty="0">
                <a:latin typeface="Times New Roman"/>
                <a:cs typeface="Times New Roman"/>
              </a:rPr>
              <a:t> </a:t>
            </a:r>
            <a:r>
              <a:rPr sz="1400" i="1" dirty="0">
                <a:latin typeface="Times New Roman"/>
                <a:cs typeface="Times New Roman"/>
              </a:rPr>
              <a:t>tvaroslovím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75"/>
              </a:lnSpc>
            </a:pP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vybrané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stavby:</a:t>
            </a:r>
            <a:endParaRPr sz="1400">
              <a:latin typeface="Times New Roman"/>
              <a:cs typeface="Times New Roman"/>
            </a:endParaRPr>
          </a:p>
          <a:p>
            <a:pPr marL="12700" marR="448309">
              <a:lnSpc>
                <a:spcPts val="1680"/>
              </a:lnSpc>
              <a:spcBef>
                <a:spcPts val="50"/>
              </a:spcBef>
            </a:pPr>
            <a:r>
              <a:rPr sz="1400" spc="5" dirty="0">
                <a:latin typeface="Times New Roman"/>
                <a:cs typeface="Times New Roman"/>
              </a:rPr>
              <a:t>¨- </a:t>
            </a:r>
            <a:r>
              <a:rPr sz="1400" dirty="0">
                <a:latin typeface="Times New Roman"/>
                <a:cs typeface="Times New Roman"/>
              </a:rPr>
              <a:t>S </a:t>
            </a:r>
            <a:r>
              <a:rPr sz="1400" spc="-5" dirty="0">
                <a:latin typeface="Times New Roman"/>
                <a:cs typeface="Times New Roman"/>
              </a:rPr>
              <a:t>Trinita </a:t>
            </a:r>
            <a:r>
              <a:rPr sz="1400" dirty="0">
                <a:latin typeface="Times New Roman"/>
                <a:cs typeface="Times New Roman"/>
              </a:rPr>
              <a:t>dei </a:t>
            </a:r>
            <a:r>
              <a:rPr sz="1400" spc="-5" dirty="0">
                <a:latin typeface="Times New Roman"/>
                <a:cs typeface="Times New Roman"/>
              </a:rPr>
              <a:t>Monti, 1580-87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dvouvěžové průčelí </a:t>
            </a:r>
            <a:r>
              <a:rPr sz="1400" dirty="0">
                <a:latin typeface="Times New Roman"/>
                <a:cs typeface="Times New Roman"/>
              </a:rPr>
              <a:t>na </a:t>
            </a:r>
            <a:r>
              <a:rPr sz="1400" spc="-5" dirty="0">
                <a:latin typeface="Times New Roman"/>
                <a:cs typeface="Times New Roman"/>
              </a:rPr>
              <a:t>vrcholu </a:t>
            </a:r>
            <a:r>
              <a:rPr sz="1400" dirty="0">
                <a:latin typeface="Times New Roman"/>
                <a:cs typeface="Times New Roman"/>
              </a:rPr>
              <a:t>dnešních </a:t>
            </a:r>
            <a:r>
              <a:rPr sz="1400" spc="-5" dirty="0">
                <a:latin typeface="Times New Roman"/>
                <a:cs typeface="Times New Roman"/>
              </a:rPr>
              <a:t>Španělských schodů; předobraz </a:t>
            </a:r>
            <a:r>
              <a:rPr sz="1400" dirty="0">
                <a:latin typeface="Times New Roman"/>
                <a:cs typeface="Times New Roman"/>
              </a:rPr>
              <a:t>pražského  kostela </a:t>
            </a:r>
            <a:r>
              <a:rPr sz="1400" spc="-5" dirty="0">
                <a:latin typeface="Times New Roman"/>
                <a:cs typeface="Times New Roman"/>
              </a:rPr>
              <a:t>Nejsvětější Trojice </a:t>
            </a:r>
            <a:r>
              <a:rPr sz="1400" dirty="0">
                <a:latin typeface="Times New Roman"/>
                <a:cs typeface="Times New Roman"/>
              </a:rPr>
              <a:t>na </a:t>
            </a:r>
            <a:r>
              <a:rPr sz="1400" spc="-5" dirty="0">
                <a:latin typeface="Times New Roman"/>
                <a:cs typeface="Times New Roman"/>
              </a:rPr>
              <a:t>Malé Straně (G.M. Filippi,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1611?)</a:t>
            </a:r>
            <a:endParaRPr sz="1400">
              <a:latin typeface="Times New Roman"/>
              <a:cs typeface="Times New Roman"/>
            </a:endParaRPr>
          </a:p>
          <a:p>
            <a:pPr marL="116205" indent="-104139">
              <a:lnSpc>
                <a:spcPts val="1610"/>
              </a:lnSpc>
              <a:buChar char="-"/>
              <a:tabLst>
                <a:tab pos="116839" algn="l"/>
              </a:tabLst>
            </a:pPr>
            <a:r>
              <a:rPr sz="1400" dirty="0">
                <a:latin typeface="Times New Roman"/>
                <a:cs typeface="Times New Roman"/>
              </a:rPr>
              <a:t>Il </a:t>
            </a:r>
            <a:r>
              <a:rPr sz="1400" spc="-5" dirty="0">
                <a:latin typeface="Times New Roman"/>
                <a:cs typeface="Times New Roman"/>
              </a:rPr>
              <a:t>Gesú, </a:t>
            </a:r>
            <a:r>
              <a:rPr sz="1400" dirty="0">
                <a:latin typeface="Times New Roman"/>
                <a:cs typeface="Times New Roman"/>
              </a:rPr>
              <a:t>průčelí, 1585 – </a:t>
            </a:r>
            <a:r>
              <a:rPr sz="1400" spc="-5" dirty="0">
                <a:latin typeface="Times New Roman"/>
                <a:cs typeface="Times New Roman"/>
              </a:rPr>
              <a:t>zásadní krok </a:t>
            </a:r>
            <a:r>
              <a:rPr sz="1400" dirty="0">
                <a:latin typeface="Times New Roman"/>
                <a:cs typeface="Times New Roman"/>
              </a:rPr>
              <a:t>na cestě k </a:t>
            </a:r>
            <a:r>
              <a:rPr sz="1400" spc="-5" dirty="0">
                <a:latin typeface="Times New Roman"/>
                <a:cs typeface="Times New Roman"/>
              </a:rPr>
              <a:t>„barokní“ </a:t>
            </a:r>
            <a:r>
              <a:rPr sz="1400" dirty="0">
                <a:latin typeface="Times New Roman"/>
                <a:cs typeface="Times New Roman"/>
              </a:rPr>
              <a:t>jednotě a </a:t>
            </a:r>
            <a:r>
              <a:rPr sz="1400" spc="-5" dirty="0">
                <a:latin typeface="Times New Roman"/>
                <a:cs typeface="Times New Roman"/>
              </a:rPr>
              <a:t>gradaci </a:t>
            </a:r>
            <a:r>
              <a:rPr sz="1400" dirty="0">
                <a:latin typeface="Times New Roman"/>
                <a:cs typeface="Times New Roman"/>
              </a:rPr>
              <a:t>ke </a:t>
            </a:r>
            <a:r>
              <a:rPr sz="1400" spc="-5" dirty="0">
                <a:latin typeface="Times New Roman"/>
                <a:cs typeface="Times New Roman"/>
              </a:rPr>
              <a:t>středu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stavby;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předstupně:</a:t>
            </a:r>
            <a:endParaRPr sz="1400">
              <a:latin typeface="Times New Roman"/>
              <a:cs typeface="Times New Roman"/>
            </a:endParaRPr>
          </a:p>
          <a:p>
            <a:pPr marL="116205" indent="-104139">
              <a:lnSpc>
                <a:spcPts val="1675"/>
              </a:lnSpc>
              <a:buChar char="-"/>
              <a:tabLst>
                <a:tab pos="116839" algn="l"/>
              </a:tabLst>
            </a:pPr>
            <a:r>
              <a:rPr sz="1400" spc="-5" dirty="0">
                <a:latin typeface="Times New Roman"/>
                <a:cs typeface="Times New Roman"/>
              </a:rPr>
              <a:t>Santo Spirito in </a:t>
            </a:r>
            <a:r>
              <a:rPr sz="1400" dirty="0">
                <a:latin typeface="Times New Roman"/>
                <a:cs typeface="Times New Roman"/>
              </a:rPr>
              <a:t>Sassia, </a:t>
            </a:r>
            <a:r>
              <a:rPr sz="1400" spc="-5" dirty="0">
                <a:latin typeface="Times New Roman"/>
                <a:cs typeface="Times New Roman"/>
              </a:rPr>
              <a:t>A. </a:t>
            </a:r>
            <a:r>
              <a:rPr sz="1400" dirty="0">
                <a:latin typeface="Times New Roman"/>
                <a:cs typeface="Times New Roman"/>
              </a:rPr>
              <a:t>da </a:t>
            </a:r>
            <a:r>
              <a:rPr sz="1400" spc="-5" dirty="0">
                <a:latin typeface="Times New Roman"/>
                <a:cs typeface="Times New Roman"/>
              </a:rPr>
              <a:t>Sangallo,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1538-45</a:t>
            </a:r>
            <a:endParaRPr sz="1400">
              <a:latin typeface="Times New Roman"/>
              <a:cs typeface="Times New Roman"/>
            </a:endParaRPr>
          </a:p>
          <a:p>
            <a:pPr marL="116205" indent="-104139">
              <a:lnSpc>
                <a:spcPts val="1675"/>
              </a:lnSpc>
              <a:buChar char="-"/>
              <a:tabLst>
                <a:tab pos="116839" algn="l"/>
              </a:tabLst>
            </a:pPr>
            <a:r>
              <a:rPr sz="1400" spc="-5" dirty="0">
                <a:latin typeface="Times New Roman"/>
                <a:cs typeface="Times New Roman"/>
              </a:rPr>
              <a:t>S. Catarina dei Funari, Gidetto Guideti,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1564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3567" y="609600"/>
            <a:ext cx="3313176" cy="27386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98683" y="3418332"/>
            <a:ext cx="3744467" cy="29062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29662" y="609600"/>
            <a:ext cx="4102608" cy="56616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609988" y="6685277"/>
            <a:ext cx="5168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Řím, S.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Andrea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al Quirinale,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G.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L.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Bernini,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1658-70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99548" y="6759953"/>
            <a:ext cx="42075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Arriccia, SM della Assunta,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G.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L. Bernini,</a:t>
            </a:r>
            <a:r>
              <a:rPr sz="16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1664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41939" y="464820"/>
            <a:ext cx="8351519" cy="62621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81488" y="6759953"/>
            <a:ext cx="42075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Arriccia, SM della Assunta,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G.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L. Bernini,</a:t>
            </a:r>
            <a:r>
              <a:rPr sz="16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1664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13567" y="464819"/>
            <a:ext cx="8138159" cy="6102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57588" y="6654797"/>
            <a:ext cx="6012180" cy="514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Piazza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del Popolo, SM di Montesanto a S.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Maria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dei</a:t>
            </a:r>
            <a:r>
              <a:rPr sz="16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Miracoli,</a:t>
            </a:r>
            <a:endParaRPr sz="1600">
              <a:latin typeface="Arial"/>
              <a:cs typeface="Arial"/>
            </a:endParaRPr>
          </a:p>
          <a:p>
            <a:pPr marL="899160">
              <a:lnSpc>
                <a:spcPct val="100000"/>
              </a:lnSpc>
              <a:spcBef>
                <a:spcPts val="10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G. L.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Bernini, C. Fontana, C. Rainaldi,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1661-79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13567" y="464820"/>
            <a:ext cx="8066531" cy="60502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85960" y="6654797"/>
            <a:ext cx="6038215" cy="5143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571500" marR="5080" indent="-559435">
              <a:lnSpc>
                <a:spcPct val="100600"/>
              </a:lnSpc>
              <a:spcBef>
                <a:spcPts val="8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S. Carlo alle Quattro Fontane, půdorys,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Francesco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Borromini,  1638-41 (kostel s nádvořím), 1665-67 (průčelí</a:t>
            </a:r>
            <a:r>
              <a:rPr sz="16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kostela)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58190" y="464820"/>
            <a:ext cx="4126991" cy="61935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97924" y="6759953"/>
            <a:ext cx="673798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S. Carlo alle Quattro Fontane,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interiér, Francesco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Borromini,</a:t>
            </a:r>
            <a:r>
              <a:rPr sz="16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1638-41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16486" y="464819"/>
            <a:ext cx="7202423" cy="61600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97924" y="6759953"/>
            <a:ext cx="673798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S. Carlo alle Quattro Fontane,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interiér, Francesco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Borromini,</a:t>
            </a:r>
            <a:r>
              <a:rPr sz="16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1638-41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8683" y="464820"/>
            <a:ext cx="5109971" cy="61935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25062" y="1761744"/>
            <a:ext cx="3272028" cy="48874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75292" y="6711184"/>
            <a:ext cx="67938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S. Carlo alle Quattro Fontane, nádvoří,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Francesco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Borromini,</a:t>
            </a:r>
            <a:r>
              <a:rPr sz="16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1638-41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25531" y="754380"/>
            <a:ext cx="4911852" cy="58049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83330" y="2409443"/>
            <a:ext cx="3083051" cy="4111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26296" y="6400289"/>
            <a:ext cx="67271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S. Carlo alle Quattro Fontane,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průčelí, Francesco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Borromini,</a:t>
            </a:r>
            <a:r>
              <a:rPr sz="16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1665-67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217542" y="2625851"/>
            <a:ext cx="2543555" cy="3389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2275" y="1402079"/>
            <a:ext cx="6193535" cy="4645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02368" y="6759953"/>
            <a:ext cx="55365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palazzo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Spada,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iluzivní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kolonáda,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F. Borromini,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1632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85038" y="464819"/>
            <a:ext cx="4098035" cy="6120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49044" y="709675"/>
            <a:ext cx="7799070" cy="6195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75"/>
              </a:lnSpc>
              <a:spcBef>
                <a:spcPts val="100"/>
              </a:spcBef>
            </a:pPr>
            <a:r>
              <a:rPr sz="1400" b="1" spc="-5" dirty="0">
                <a:latin typeface="Times New Roman"/>
                <a:cs typeface="Times New Roman"/>
              </a:rPr>
              <a:t>Carlo Maderno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(1556-1629)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75"/>
              </a:lnSpc>
            </a:pPr>
            <a:r>
              <a:rPr sz="1400" i="1" dirty="0">
                <a:latin typeface="Times New Roman"/>
                <a:cs typeface="Times New Roman"/>
              </a:rPr>
              <a:t>synovec a </a:t>
            </a:r>
            <a:r>
              <a:rPr sz="1400" i="1" spc="5" dirty="0">
                <a:latin typeface="Times New Roman"/>
                <a:cs typeface="Times New Roman"/>
              </a:rPr>
              <a:t>žák </a:t>
            </a:r>
            <a:r>
              <a:rPr sz="1400" i="1" spc="-5" dirty="0">
                <a:latin typeface="Times New Roman"/>
                <a:cs typeface="Times New Roman"/>
              </a:rPr>
              <a:t>Domenica Fontany; </a:t>
            </a:r>
            <a:r>
              <a:rPr sz="1400" i="1" dirty="0">
                <a:latin typeface="Times New Roman"/>
                <a:cs typeface="Times New Roman"/>
              </a:rPr>
              <a:t>nejvýznamnější </a:t>
            </a:r>
            <a:r>
              <a:rPr sz="1400" i="1" spc="-5" dirty="0">
                <a:latin typeface="Times New Roman"/>
                <a:cs typeface="Times New Roman"/>
              </a:rPr>
              <a:t>postava </a:t>
            </a:r>
            <a:r>
              <a:rPr sz="1400" i="1" dirty="0">
                <a:latin typeface="Times New Roman"/>
                <a:cs typeface="Times New Roman"/>
              </a:rPr>
              <a:t>římské architektury </a:t>
            </a:r>
            <a:r>
              <a:rPr sz="1400" i="1" spc="-5" dirty="0">
                <a:latin typeface="Times New Roman"/>
                <a:cs typeface="Times New Roman"/>
              </a:rPr>
              <a:t>první </a:t>
            </a:r>
            <a:r>
              <a:rPr sz="1400" i="1" dirty="0">
                <a:latin typeface="Times New Roman"/>
                <a:cs typeface="Times New Roman"/>
              </a:rPr>
              <a:t>třetiny 17.</a:t>
            </a:r>
            <a:r>
              <a:rPr sz="1400" i="1" spc="-20" dirty="0">
                <a:latin typeface="Times New Roman"/>
                <a:cs typeface="Times New Roman"/>
              </a:rPr>
              <a:t> </a:t>
            </a:r>
            <a:r>
              <a:rPr sz="1400" i="1" spc="-5" dirty="0">
                <a:latin typeface="Times New Roman"/>
                <a:cs typeface="Times New Roman"/>
              </a:rPr>
              <a:t>století;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75"/>
              </a:lnSpc>
            </a:pP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vybrané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stavby:</a:t>
            </a:r>
            <a:endParaRPr sz="1400">
              <a:latin typeface="Times New Roman"/>
              <a:cs typeface="Times New Roman"/>
            </a:endParaRPr>
          </a:p>
          <a:p>
            <a:pPr marL="116205" indent="-104139">
              <a:lnSpc>
                <a:spcPts val="1675"/>
              </a:lnSpc>
              <a:buChar char="-"/>
              <a:tabLst>
                <a:tab pos="116839" algn="l"/>
              </a:tabLst>
            </a:pPr>
            <a:r>
              <a:rPr sz="1400" spc="-5" dirty="0">
                <a:latin typeface="Times New Roman"/>
                <a:cs typeface="Times New Roman"/>
              </a:rPr>
              <a:t>průčelí S. </a:t>
            </a:r>
            <a:r>
              <a:rPr sz="1400" dirty="0">
                <a:latin typeface="Times New Roman"/>
                <a:cs typeface="Times New Roman"/>
              </a:rPr>
              <a:t>Susanna, </a:t>
            </a:r>
            <a:r>
              <a:rPr sz="1400" spc="-5" dirty="0">
                <a:latin typeface="Times New Roman"/>
                <a:cs typeface="Times New Roman"/>
              </a:rPr>
              <a:t>1603 </a:t>
            </a:r>
            <a:r>
              <a:rPr sz="1400" dirty="0">
                <a:latin typeface="Times New Roman"/>
                <a:cs typeface="Times New Roman"/>
              </a:rPr>
              <a:t>– výrazný </a:t>
            </a:r>
            <a:r>
              <a:rPr sz="1400" spc="-5" dirty="0">
                <a:latin typeface="Times New Roman"/>
                <a:cs typeface="Times New Roman"/>
              </a:rPr>
              <a:t>krok </a:t>
            </a:r>
            <a:r>
              <a:rPr sz="1400" dirty="0">
                <a:latin typeface="Times New Roman"/>
                <a:cs typeface="Times New Roman"/>
              </a:rPr>
              <a:t>k </a:t>
            </a:r>
            <a:r>
              <a:rPr sz="1400" spc="-5" dirty="0">
                <a:latin typeface="Times New Roman"/>
                <a:cs typeface="Times New Roman"/>
              </a:rPr>
              <a:t>barokní </a:t>
            </a:r>
            <a:r>
              <a:rPr sz="1400" dirty="0">
                <a:latin typeface="Times New Roman"/>
                <a:cs typeface="Times New Roman"/>
              </a:rPr>
              <a:t>plasticitě a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gradaci</a:t>
            </a:r>
            <a:endParaRPr sz="1400">
              <a:latin typeface="Times New Roman"/>
              <a:cs typeface="Times New Roman"/>
            </a:endParaRPr>
          </a:p>
          <a:p>
            <a:pPr marL="116205" indent="-104139">
              <a:lnSpc>
                <a:spcPts val="1675"/>
              </a:lnSpc>
              <a:buChar char="-"/>
              <a:tabLst>
                <a:tab pos="116839" algn="l"/>
              </a:tabLst>
            </a:pPr>
            <a:r>
              <a:rPr sz="1400" spc="-5" dirty="0">
                <a:latin typeface="Times New Roman"/>
                <a:cs typeface="Times New Roman"/>
              </a:rPr>
              <a:t>Andrea </a:t>
            </a:r>
            <a:r>
              <a:rPr sz="1400" dirty="0">
                <a:latin typeface="Times New Roman"/>
                <a:cs typeface="Times New Roman"/>
              </a:rPr>
              <a:t>della </a:t>
            </a:r>
            <a:r>
              <a:rPr sz="1400" spc="-5" dirty="0">
                <a:latin typeface="Times New Roman"/>
                <a:cs typeface="Times New Roman"/>
              </a:rPr>
              <a:t>Valle, 1600-1605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jedna </a:t>
            </a:r>
            <a:r>
              <a:rPr sz="1400" dirty="0">
                <a:latin typeface="Times New Roman"/>
                <a:cs typeface="Times New Roman"/>
              </a:rPr>
              <a:t>z </a:t>
            </a:r>
            <a:r>
              <a:rPr sz="1400" spc="-5" dirty="0">
                <a:latin typeface="Times New Roman"/>
                <a:cs typeface="Times New Roman"/>
              </a:rPr>
              <a:t>nejvlivnějších protireformačních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staveb</a:t>
            </a:r>
            <a:endParaRPr sz="1400">
              <a:latin typeface="Times New Roman"/>
              <a:cs typeface="Times New Roman"/>
            </a:endParaRPr>
          </a:p>
          <a:p>
            <a:pPr marL="116205" indent="-104139">
              <a:lnSpc>
                <a:spcPts val="1675"/>
              </a:lnSpc>
              <a:buChar char="-"/>
              <a:tabLst>
                <a:tab pos="116839" algn="l"/>
              </a:tabLst>
            </a:pPr>
            <a:r>
              <a:rPr sz="1400" dirty="0">
                <a:latin typeface="Times New Roman"/>
                <a:cs typeface="Times New Roman"/>
              </a:rPr>
              <a:t>dostavba </a:t>
            </a:r>
            <a:r>
              <a:rPr sz="1400" spc="-5" dirty="0">
                <a:latin typeface="Times New Roman"/>
                <a:cs typeface="Times New Roman"/>
              </a:rPr>
              <a:t>lodi </a:t>
            </a:r>
            <a:r>
              <a:rPr sz="1400" dirty="0">
                <a:latin typeface="Times New Roman"/>
                <a:cs typeface="Times New Roman"/>
              </a:rPr>
              <a:t>sv. </a:t>
            </a:r>
            <a:r>
              <a:rPr sz="1400" spc="-5" dirty="0">
                <a:latin typeface="Times New Roman"/>
                <a:cs typeface="Times New Roman"/>
              </a:rPr>
              <a:t>Petra, 1606-26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přeměna </a:t>
            </a:r>
            <a:r>
              <a:rPr sz="1400" dirty="0">
                <a:latin typeface="Times New Roman"/>
                <a:cs typeface="Times New Roman"/>
              </a:rPr>
              <a:t>v </a:t>
            </a:r>
            <a:r>
              <a:rPr sz="1400" spc="-5" dirty="0">
                <a:latin typeface="Times New Roman"/>
                <a:cs typeface="Times New Roman"/>
              </a:rPr>
              <a:t>longitudinálu </a:t>
            </a:r>
            <a:r>
              <a:rPr sz="1400" dirty="0">
                <a:latin typeface="Times New Roman"/>
                <a:cs typeface="Times New Roman"/>
              </a:rPr>
              <a:t>a stavba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průčelí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ts val="1675"/>
              </a:lnSpc>
            </a:pPr>
            <a:r>
              <a:rPr sz="14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II.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Urbanistické </a:t>
            </a:r>
            <a:r>
              <a:rPr sz="1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zásahy za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Sixta V.</a:t>
            </a:r>
            <a:r>
              <a:rPr sz="1400" b="1" u="heavy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(1585-1590)</a:t>
            </a:r>
            <a:endParaRPr sz="1400">
              <a:latin typeface="Times New Roman"/>
              <a:cs typeface="Times New Roman"/>
            </a:endParaRPr>
          </a:p>
          <a:p>
            <a:pPr marL="116205" indent="-104139">
              <a:lnSpc>
                <a:spcPts val="1675"/>
              </a:lnSpc>
              <a:buChar char="-"/>
              <a:tabLst>
                <a:tab pos="116839" algn="l"/>
              </a:tabLst>
            </a:pPr>
            <a:r>
              <a:rPr sz="1400" spc="-5" dirty="0">
                <a:latin typeface="Times New Roman"/>
                <a:cs typeface="Times New Roman"/>
              </a:rPr>
              <a:t>Předpoklad </a:t>
            </a:r>
            <a:r>
              <a:rPr sz="1400" dirty="0">
                <a:latin typeface="Times New Roman"/>
                <a:cs typeface="Times New Roman"/>
              </a:rPr>
              <a:t>- výstavba </a:t>
            </a:r>
            <a:r>
              <a:rPr sz="1400" spc="-5" dirty="0">
                <a:latin typeface="Times New Roman"/>
                <a:cs typeface="Times New Roman"/>
              </a:rPr>
              <a:t>aquaduktů </a:t>
            </a:r>
            <a:r>
              <a:rPr sz="1400" dirty="0">
                <a:latin typeface="Times New Roman"/>
                <a:cs typeface="Times New Roman"/>
              </a:rPr>
              <a:t>a </a:t>
            </a:r>
            <a:r>
              <a:rPr sz="1400" spc="-5" dirty="0">
                <a:latin typeface="Times New Roman"/>
                <a:cs typeface="Times New Roman"/>
              </a:rPr>
              <a:t>možnost znovuosídlení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výšin</a:t>
            </a:r>
            <a:endParaRPr sz="1400">
              <a:latin typeface="Times New Roman"/>
              <a:cs typeface="Times New Roman"/>
            </a:endParaRPr>
          </a:p>
          <a:p>
            <a:pPr marL="12700" marR="244475">
              <a:lnSpc>
                <a:spcPts val="1670"/>
              </a:lnSpc>
              <a:spcBef>
                <a:spcPts val="65"/>
              </a:spcBef>
              <a:buChar char="-"/>
              <a:tabLst>
                <a:tab pos="116839" algn="l"/>
              </a:tabLst>
            </a:pPr>
            <a:r>
              <a:rPr sz="1400" spc="-5" dirty="0">
                <a:latin typeface="Times New Roman"/>
                <a:cs typeface="Times New Roman"/>
              </a:rPr>
              <a:t>nutnost urbanistické </a:t>
            </a:r>
            <a:r>
              <a:rPr sz="1400" dirty="0">
                <a:latin typeface="Times New Roman"/>
                <a:cs typeface="Times New Roman"/>
              </a:rPr>
              <a:t>přestavby </a:t>
            </a:r>
            <a:r>
              <a:rPr sz="1400" spc="-5" dirty="0">
                <a:latin typeface="Times New Roman"/>
                <a:cs typeface="Times New Roman"/>
              </a:rPr>
              <a:t>města, </a:t>
            </a:r>
            <a:r>
              <a:rPr sz="1400" dirty="0">
                <a:latin typeface="Times New Roman"/>
                <a:cs typeface="Times New Roman"/>
              </a:rPr>
              <a:t>zahlceného proudy </a:t>
            </a:r>
            <a:r>
              <a:rPr sz="1400" spc="-5" dirty="0">
                <a:latin typeface="Times New Roman"/>
                <a:cs typeface="Times New Roman"/>
              </a:rPr>
              <a:t>putníků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plán přímých tříd, spojujících hlavní  poutní </a:t>
            </a:r>
            <a:r>
              <a:rPr sz="1400" dirty="0">
                <a:latin typeface="Times New Roman"/>
                <a:cs typeface="Times New Roman"/>
              </a:rPr>
              <a:t>basiliky --- </a:t>
            </a:r>
            <a:r>
              <a:rPr sz="1400" spc="-5" dirty="0">
                <a:latin typeface="Times New Roman"/>
                <a:cs typeface="Times New Roman"/>
              </a:rPr>
              <a:t>funkční provázání města </a:t>
            </a:r>
            <a:r>
              <a:rPr sz="1400" dirty="0">
                <a:latin typeface="Times New Roman"/>
                <a:cs typeface="Times New Roman"/>
              </a:rPr>
              <a:t>a </a:t>
            </a:r>
            <a:r>
              <a:rPr sz="1400" spc="-5" dirty="0">
                <a:latin typeface="Times New Roman"/>
                <a:cs typeface="Times New Roman"/>
              </a:rPr>
              <a:t>symbolický návrat jeho antického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rozsahu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75"/>
              </a:lnSpc>
              <a:spcBef>
                <a:spcPts val="5"/>
              </a:spcBef>
            </a:pPr>
            <a:r>
              <a:rPr sz="14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III. </a:t>
            </a:r>
            <a:r>
              <a:rPr sz="1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Gian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Lorenzo Bernini</a:t>
            </a:r>
            <a:r>
              <a:rPr sz="1400" b="1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(1598-1680)</a:t>
            </a:r>
            <a:endParaRPr sz="1400">
              <a:latin typeface="Times New Roman"/>
              <a:cs typeface="Times New Roman"/>
            </a:endParaRPr>
          </a:p>
          <a:p>
            <a:pPr marL="12700" marR="37465">
              <a:lnSpc>
                <a:spcPct val="99600"/>
              </a:lnSpc>
            </a:pPr>
            <a:r>
              <a:rPr sz="1400" i="1" dirty="0">
                <a:latin typeface="Times New Roman"/>
                <a:cs typeface="Times New Roman"/>
              </a:rPr>
              <a:t>Sochař, </a:t>
            </a:r>
            <a:r>
              <a:rPr sz="1400" i="1" spc="-5" dirty="0">
                <a:latin typeface="Times New Roman"/>
                <a:cs typeface="Times New Roman"/>
              </a:rPr>
              <a:t>architekt </a:t>
            </a:r>
            <a:r>
              <a:rPr sz="1400" i="1" dirty="0">
                <a:latin typeface="Times New Roman"/>
                <a:cs typeface="Times New Roman"/>
              </a:rPr>
              <a:t>a </a:t>
            </a:r>
            <a:r>
              <a:rPr sz="1400" i="1" spc="-5" dirty="0">
                <a:latin typeface="Times New Roman"/>
                <a:cs typeface="Times New Roman"/>
              </a:rPr>
              <a:t>malíř; </a:t>
            </a:r>
            <a:r>
              <a:rPr sz="1400" i="1" dirty="0">
                <a:latin typeface="Times New Roman"/>
                <a:cs typeface="Times New Roman"/>
              </a:rPr>
              <a:t>syn sochaře </a:t>
            </a:r>
            <a:r>
              <a:rPr sz="1400" i="1" spc="-5" dirty="0">
                <a:latin typeface="Times New Roman"/>
                <a:cs typeface="Times New Roman"/>
              </a:rPr>
              <a:t>Pietra Berniho; </a:t>
            </a:r>
            <a:r>
              <a:rPr sz="1400" i="1" dirty="0">
                <a:latin typeface="Times New Roman"/>
                <a:cs typeface="Times New Roman"/>
              </a:rPr>
              <a:t>vedle Francesca </a:t>
            </a:r>
            <a:r>
              <a:rPr sz="1400" i="1" spc="-5" dirty="0">
                <a:latin typeface="Times New Roman"/>
                <a:cs typeface="Times New Roman"/>
              </a:rPr>
              <a:t>Borrominiho </a:t>
            </a:r>
            <a:r>
              <a:rPr sz="1400" i="1" dirty="0">
                <a:latin typeface="Times New Roman"/>
                <a:cs typeface="Times New Roman"/>
              </a:rPr>
              <a:t>nejvýznamnější </a:t>
            </a:r>
            <a:r>
              <a:rPr sz="1400" i="1" spc="-5" dirty="0">
                <a:latin typeface="Times New Roman"/>
                <a:cs typeface="Times New Roman"/>
              </a:rPr>
              <a:t>římský  </a:t>
            </a:r>
            <a:r>
              <a:rPr sz="1400" i="1" dirty="0">
                <a:latin typeface="Times New Roman"/>
                <a:cs typeface="Times New Roman"/>
              </a:rPr>
              <a:t>architekt 17. </a:t>
            </a:r>
            <a:r>
              <a:rPr sz="1400" i="1" spc="-5" dirty="0">
                <a:latin typeface="Times New Roman"/>
                <a:cs typeface="Times New Roman"/>
              </a:rPr>
              <a:t>století; </a:t>
            </a:r>
            <a:r>
              <a:rPr sz="1400" i="1" dirty="0">
                <a:latin typeface="Times New Roman"/>
                <a:cs typeface="Times New Roman"/>
              </a:rPr>
              <a:t>jeho architektonický výraz se </a:t>
            </a:r>
            <a:r>
              <a:rPr sz="1400" i="1" spc="-5" dirty="0">
                <a:latin typeface="Times New Roman"/>
                <a:cs typeface="Times New Roman"/>
              </a:rPr>
              <a:t>stal základem </a:t>
            </a:r>
            <a:r>
              <a:rPr sz="1400" i="1" dirty="0">
                <a:latin typeface="Times New Roman"/>
                <a:cs typeface="Times New Roman"/>
              </a:rPr>
              <a:t>římského </a:t>
            </a:r>
            <a:r>
              <a:rPr sz="1400" i="1" spc="-5" dirty="0">
                <a:latin typeface="Times New Roman"/>
                <a:cs typeface="Times New Roman"/>
              </a:rPr>
              <a:t>barokního </a:t>
            </a:r>
            <a:r>
              <a:rPr sz="1400" i="1" dirty="0">
                <a:latin typeface="Times New Roman"/>
                <a:cs typeface="Times New Roman"/>
              </a:rPr>
              <a:t>akademismu,  rozšířeného </a:t>
            </a:r>
            <a:r>
              <a:rPr sz="1400" i="1" spc="-5" dirty="0">
                <a:latin typeface="Times New Roman"/>
                <a:cs typeface="Times New Roman"/>
              </a:rPr>
              <a:t>do </a:t>
            </a:r>
            <a:r>
              <a:rPr sz="1400" i="1" dirty="0">
                <a:latin typeface="Times New Roman"/>
                <a:cs typeface="Times New Roman"/>
              </a:rPr>
              <a:t>celé Evropy </a:t>
            </a:r>
            <a:r>
              <a:rPr sz="1400" i="1" spc="-5" dirty="0">
                <a:latin typeface="Times New Roman"/>
                <a:cs typeface="Times New Roman"/>
              </a:rPr>
              <a:t>zejména </a:t>
            </a:r>
            <a:r>
              <a:rPr sz="1400" i="1" dirty="0">
                <a:latin typeface="Times New Roman"/>
                <a:cs typeface="Times New Roman"/>
              </a:rPr>
              <a:t>prostřednictvím realizací a akademické výuky </a:t>
            </a:r>
            <a:r>
              <a:rPr sz="1400" i="1" spc="-5" dirty="0">
                <a:latin typeface="Times New Roman"/>
                <a:cs typeface="Times New Roman"/>
              </a:rPr>
              <a:t>Carla</a:t>
            </a:r>
            <a:r>
              <a:rPr sz="1400" i="1" spc="-20" dirty="0">
                <a:latin typeface="Times New Roman"/>
                <a:cs typeface="Times New Roman"/>
              </a:rPr>
              <a:t> </a:t>
            </a:r>
            <a:r>
              <a:rPr sz="1400" i="1" spc="-5" dirty="0">
                <a:latin typeface="Times New Roman"/>
                <a:cs typeface="Times New Roman"/>
              </a:rPr>
              <a:t>Fontany;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75"/>
              </a:lnSpc>
            </a:pP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vybrané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stavby: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75"/>
              </a:lnSpc>
            </a:pPr>
            <a:r>
              <a:rPr sz="14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Vatikán: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Times New Roman"/>
                <a:cs typeface="Times New Roman"/>
              </a:rPr>
              <a:t>Ciborium </a:t>
            </a:r>
            <a:r>
              <a:rPr sz="1400" dirty="0">
                <a:latin typeface="Times New Roman"/>
                <a:cs typeface="Times New Roman"/>
              </a:rPr>
              <a:t>s </a:t>
            </a:r>
            <a:r>
              <a:rPr sz="1400" spc="5" dirty="0">
                <a:latin typeface="Times New Roman"/>
                <a:cs typeface="Times New Roman"/>
              </a:rPr>
              <a:t>sv. </a:t>
            </a:r>
            <a:r>
              <a:rPr sz="1400" dirty="0">
                <a:latin typeface="Times New Roman"/>
                <a:cs typeface="Times New Roman"/>
              </a:rPr>
              <a:t>Petra, </a:t>
            </a:r>
            <a:r>
              <a:rPr sz="1400" spc="-5" dirty="0">
                <a:latin typeface="Times New Roman"/>
                <a:cs typeface="Times New Roman"/>
              </a:rPr>
              <a:t>1624-33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spolu </a:t>
            </a:r>
            <a:r>
              <a:rPr sz="1400" dirty="0">
                <a:latin typeface="Times New Roman"/>
                <a:cs typeface="Times New Roman"/>
              </a:rPr>
              <a:t>s Fr.</a:t>
            </a:r>
            <a:r>
              <a:rPr sz="1400" spc="-8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Borrominim</a:t>
            </a:r>
            <a:endParaRPr sz="1400">
              <a:latin typeface="Times New Roman"/>
              <a:cs typeface="Times New Roman"/>
            </a:endParaRPr>
          </a:p>
          <a:p>
            <a:pPr marL="12700" marR="3102610">
              <a:lnSpc>
                <a:spcPts val="1670"/>
              </a:lnSpc>
              <a:spcBef>
                <a:spcPts val="65"/>
              </a:spcBef>
            </a:pPr>
            <a:r>
              <a:rPr sz="1400" dirty="0">
                <a:latin typeface="Times New Roman"/>
                <a:cs typeface="Times New Roman"/>
              </a:rPr>
              <a:t>Náměstí </a:t>
            </a:r>
            <a:r>
              <a:rPr sz="1400" spc="5" dirty="0">
                <a:latin typeface="Times New Roman"/>
                <a:cs typeface="Times New Roman"/>
              </a:rPr>
              <a:t>sv. </a:t>
            </a:r>
            <a:r>
              <a:rPr sz="1400" spc="-5" dirty="0">
                <a:latin typeface="Times New Roman"/>
                <a:cs typeface="Times New Roman"/>
              </a:rPr>
              <a:t>Petra, 1656-67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dimenzemi </a:t>
            </a:r>
            <a:r>
              <a:rPr sz="1400" dirty="0">
                <a:latin typeface="Times New Roman"/>
                <a:cs typeface="Times New Roman"/>
              </a:rPr>
              <a:t>i pojetím antické </a:t>
            </a:r>
            <a:r>
              <a:rPr sz="1400" spc="-10" dirty="0">
                <a:latin typeface="Times New Roman"/>
                <a:cs typeface="Times New Roman"/>
              </a:rPr>
              <a:t>fórum!  </a:t>
            </a:r>
            <a:r>
              <a:rPr sz="1400" dirty="0">
                <a:latin typeface="Times New Roman"/>
                <a:cs typeface="Times New Roman"/>
              </a:rPr>
              <a:t>Scala Regia, </a:t>
            </a:r>
            <a:r>
              <a:rPr sz="1400" spc="-5" dirty="0">
                <a:latin typeface="Times New Roman"/>
                <a:cs typeface="Times New Roman"/>
              </a:rPr>
              <a:t>1661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perspektivní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kolonáda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20"/>
              </a:lnSpc>
            </a:pPr>
            <a:r>
              <a:rPr sz="14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Paláce: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75"/>
              </a:lnSpc>
            </a:pPr>
            <a:r>
              <a:rPr sz="1400" dirty="0">
                <a:latin typeface="Times New Roman"/>
                <a:cs typeface="Times New Roman"/>
              </a:rPr>
              <a:t>Palazzo </a:t>
            </a:r>
            <a:r>
              <a:rPr sz="1400" spc="-5" dirty="0">
                <a:latin typeface="Times New Roman"/>
                <a:cs typeface="Times New Roman"/>
              </a:rPr>
              <a:t>Barberini, od 1629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první </a:t>
            </a:r>
            <a:r>
              <a:rPr sz="1400" dirty="0">
                <a:latin typeface="Times New Roman"/>
                <a:cs typeface="Times New Roman"/>
              </a:rPr>
              <a:t>palác s čestným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dvorem!</a:t>
            </a:r>
            <a:endParaRPr sz="1400">
              <a:latin typeface="Times New Roman"/>
              <a:cs typeface="Times New Roman"/>
            </a:endParaRPr>
          </a:p>
          <a:p>
            <a:pPr marL="12700" marR="2107565" indent="-635">
              <a:lnSpc>
                <a:spcPct val="100000"/>
              </a:lnSpc>
            </a:pPr>
            <a:r>
              <a:rPr sz="1400" dirty="0">
                <a:latin typeface="Times New Roman"/>
                <a:cs typeface="Times New Roman"/>
              </a:rPr>
              <a:t>Palazzo </a:t>
            </a:r>
            <a:r>
              <a:rPr sz="1400" spc="-5" dirty="0">
                <a:latin typeface="Times New Roman"/>
                <a:cs typeface="Times New Roman"/>
              </a:rPr>
              <a:t>Montecitorio 1650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Monumentální mětský </a:t>
            </a:r>
            <a:r>
              <a:rPr sz="1400" dirty="0">
                <a:latin typeface="Times New Roman"/>
                <a:cs typeface="Times New Roman"/>
              </a:rPr>
              <a:t>palác se </a:t>
            </a:r>
            <a:r>
              <a:rPr sz="1400" spc="-5" dirty="0">
                <a:latin typeface="Times New Roman"/>
                <a:cs typeface="Times New Roman"/>
              </a:rPr>
              <a:t>středním </a:t>
            </a:r>
            <a:r>
              <a:rPr sz="1400" dirty="0">
                <a:latin typeface="Times New Roman"/>
                <a:cs typeface="Times New Roman"/>
              </a:rPr>
              <a:t>rizalitem 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Kostely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:</a:t>
            </a:r>
            <a:endParaRPr sz="1400">
              <a:latin typeface="Times New Roman"/>
              <a:cs typeface="Times New Roman"/>
            </a:endParaRPr>
          </a:p>
          <a:p>
            <a:pPr marL="12700" marR="5080">
              <a:lnSpc>
                <a:spcPts val="1680"/>
              </a:lnSpc>
              <a:spcBef>
                <a:spcPts val="40"/>
              </a:spcBef>
            </a:pPr>
            <a:r>
              <a:rPr sz="1400" dirty="0">
                <a:latin typeface="Times New Roman"/>
                <a:cs typeface="Times New Roman"/>
              </a:rPr>
              <a:t>SM della Assunta, </a:t>
            </a:r>
            <a:r>
              <a:rPr sz="1400" spc="-5" dirty="0">
                <a:latin typeface="Times New Roman"/>
                <a:cs typeface="Times New Roman"/>
              </a:rPr>
              <a:t>Arriccia, 1664 </a:t>
            </a:r>
            <a:r>
              <a:rPr sz="1400" dirty="0">
                <a:latin typeface="Times New Roman"/>
                <a:cs typeface="Times New Roman"/>
              </a:rPr>
              <a:t>– variace na </a:t>
            </a:r>
            <a:r>
              <a:rPr sz="1400" spc="-5" dirty="0">
                <a:latin typeface="Times New Roman"/>
                <a:cs typeface="Times New Roman"/>
              </a:rPr>
              <a:t>téma </a:t>
            </a:r>
            <a:r>
              <a:rPr sz="1400" dirty="0">
                <a:latin typeface="Times New Roman"/>
                <a:cs typeface="Times New Roman"/>
              </a:rPr>
              <a:t>římského </a:t>
            </a:r>
            <a:r>
              <a:rPr sz="1400" spc="-5" dirty="0">
                <a:latin typeface="Times New Roman"/>
                <a:cs typeface="Times New Roman"/>
              </a:rPr>
              <a:t>Pantheonu </a:t>
            </a:r>
            <a:r>
              <a:rPr sz="1400" dirty="0">
                <a:latin typeface="Times New Roman"/>
                <a:cs typeface="Times New Roman"/>
              </a:rPr>
              <a:t>a zároveň ozvěna </a:t>
            </a:r>
            <a:r>
              <a:rPr sz="1400" spc="-5" dirty="0">
                <a:latin typeface="Times New Roman"/>
                <a:cs typeface="Times New Roman"/>
              </a:rPr>
              <a:t>jeho projektů pro  </a:t>
            </a:r>
            <a:r>
              <a:rPr sz="1400" dirty="0">
                <a:latin typeface="Times New Roman"/>
                <a:cs typeface="Times New Roman"/>
              </a:rPr>
              <a:t>palác </a:t>
            </a:r>
            <a:r>
              <a:rPr sz="1400" spc="-5" dirty="0">
                <a:latin typeface="Times New Roman"/>
                <a:cs typeface="Times New Roman"/>
              </a:rPr>
              <a:t>Louvre </a:t>
            </a:r>
            <a:r>
              <a:rPr sz="1400" dirty="0">
                <a:latin typeface="Times New Roman"/>
                <a:cs typeface="Times New Roman"/>
              </a:rPr>
              <a:t>v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Paříži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10"/>
              </a:lnSpc>
            </a:pPr>
            <a:r>
              <a:rPr sz="1400" spc="-5" dirty="0">
                <a:latin typeface="Times New Roman"/>
                <a:cs typeface="Times New Roman"/>
              </a:rPr>
              <a:t>S. Andrea </a:t>
            </a:r>
            <a:r>
              <a:rPr sz="1400" dirty="0">
                <a:latin typeface="Times New Roman"/>
                <a:cs typeface="Times New Roman"/>
              </a:rPr>
              <a:t>al </a:t>
            </a:r>
            <a:r>
              <a:rPr sz="1400" spc="-5" dirty="0">
                <a:latin typeface="Times New Roman"/>
                <a:cs typeface="Times New Roman"/>
              </a:rPr>
              <a:t>Quirinale, 1658-70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komplexní </a:t>
            </a:r>
            <a:r>
              <a:rPr sz="1400" dirty="0">
                <a:latin typeface="Times New Roman"/>
                <a:cs typeface="Times New Roman"/>
              </a:rPr>
              <a:t>návrh </a:t>
            </a:r>
            <a:r>
              <a:rPr sz="1400" spc="-5" dirty="0">
                <a:latin typeface="Times New Roman"/>
                <a:cs typeface="Times New Roman"/>
              </a:rPr>
              <a:t>interiéru </a:t>
            </a:r>
            <a:r>
              <a:rPr sz="1400" dirty="0">
                <a:latin typeface="Times New Roman"/>
                <a:cs typeface="Times New Roman"/>
              </a:rPr>
              <a:t>se sochařskou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výzdobou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Times New Roman"/>
                <a:cs typeface="Times New Roman"/>
              </a:rPr>
              <a:t>Kostela na Piazza </a:t>
            </a:r>
            <a:r>
              <a:rPr sz="1400" spc="-5" dirty="0">
                <a:latin typeface="Times New Roman"/>
                <a:cs typeface="Times New Roman"/>
              </a:rPr>
              <a:t>del Popolo, od 1662 </a:t>
            </a:r>
            <a:r>
              <a:rPr sz="1400" dirty="0">
                <a:latin typeface="Times New Roman"/>
                <a:cs typeface="Times New Roman"/>
              </a:rPr>
              <a:t>– městský </a:t>
            </a:r>
            <a:r>
              <a:rPr sz="1400" spc="-5" dirty="0">
                <a:latin typeface="Times New Roman"/>
                <a:cs typeface="Times New Roman"/>
              </a:rPr>
              <a:t>prostor </a:t>
            </a:r>
            <a:r>
              <a:rPr sz="1400" dirty="0">
                <a:latin typeface="Times New Roman"/>
                <a:cs typeface="Times New Roman"/>
              </a:rPr>
              <a:t>s </a:t>
            </a:r>
            <a:r>
              <a:rPr sz="1400" spc="-5" dirty="0">
                <a:latin typeface="Times New Roman"/>
                <a:cs typeface="Times New Roman"/>
              </a:rPr>
              <a:t>dominantami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urbanistická</a:t>
            </a:r>
            <a:r>
              <a:rPr sz="1400" dirty="0">
                <a:latin typeface="Times New Roman"/>
                <a:cs typeface="Times New Roman"/>
              </a:rPr>
              <a:t> syntéza!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70720" y="6759953"/>
            <a:ext cx="56400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Oratorio di S. Filippo Neri,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Francesco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Borromini,</a:t>
            </a:r>
            <a:r>
              <a:rPr sz="16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1638-50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25531" y="537971"/>
            <a:ext cx="4588764" cy="6120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77362" y="537971"/>
            <a:ext cx="3889247" cy="29184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41469" y="3563111"/>
            <a:ext cx="2267711" cy="30236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8880" y="6686801"/>
            <a:ext cx="53111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S.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Ivo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dellla Sapienza,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Francesco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Borromini,</a:t>
            </a:r>
            <a:r>
              <a:rPr sz="16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1642-60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8683" y="682752"/>
            <a:ext cx="3896867" cy="56875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62477" y="682751"/>
            <a:ext cx="3899915" cy="58247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5288" y="6543545"/>
            <a:ext cx="53111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S.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Ivo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dellla Sapienza,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Francesco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Borromini,</a:t>
            </a:r>
            <a:r>
              <a:rPr sz="16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1642-60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3903" y="1502664"/>
            <a:ext cx="5905500" cy="45735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31030" y="1618487"/>
            <a:ext cx="2892551" cy="4320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97924" y="6759953"/>
            <a:ext cx="5939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Colllegio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di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propaganda Fide,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Francesco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Borromini,</a:t>
            </a:r>
            <a:r>
              <a:rPr sz="16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1646-66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2379" y="537971"/>
            <a:ext cx="4098035" cy="6120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01290" y="3849623"/>
            <a:ext cx="4104132" cy="2746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0177" y="609600"/>
            <a:ext cx="2023872" cy="30236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65109" y="6759953"/>
            <a:ext cx="734123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Colllegio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di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propaganda Fide,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kaple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Tří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králů, Francesco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Borromini,</a:t>
            </a:r>
            <a:r>
              <a:rPr sz="1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1646-66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7159" y="537971"/>
            <a:ext cx="4099559" cy="6120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85338" y="537971"/>
            <a:ext cx="4098035" cy="61203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2808" y="6759953"/>
            <a:ext cx="64312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S. Giovanni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Laterano,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přestavba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Francesco Borromini,</a:t>
            </a:r>
            <a:r>
              <a:rPr sz="16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1647-49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01290" y="609599"/>
            <a:ext cx="4392167" cy="2941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3903" y="609600"/>
            <a:ext cx="4049267" cy="60487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01290" y="3633215"/>
            <a:ext cx="4465320" cy="29900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8597" y="6759953"/>
            <a:ext cx="80162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S. Agnese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Agone, Piazza Navona, Carlo Rainaldi, Francesco Borromini,</a:t>
            </a:r>
            <a:r>
              <a:rPr sz="16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1652-72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41939" y="537972"/>
            <a:ext cx="8279892" cy="6210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8597" y="6686801"/>
            <a:ext cx="80162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S. Agnese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Agone, Piazza Navona, Carlo Rainaldi, Francesco Borromini,</a:t>
            </a:r>
            <a:r>
              <a:rPr sz="16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1652-72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24007" y="609600"/>
            <a:ext cx="8785859" cy="5719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57588" y="6686801"/>
            <a:ext cx="5335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S. Andrea delle Frate,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Framcesco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Borromini,</a:t>
            </a:r>
            <a:r>
              <a:rPr sz="1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1653-63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2275" y="609600"/>
            <a:ext cx="4087367" cy="5905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58033" y="2554224"/>
            <a:ext cx="4788408" cy="32811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7404" y="6759953"/>
            <a:ext cx="47504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SS Luca e Martina, Pietro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da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Cortona,</a:t>
            </a:r>
            <a:r>
              <a:rPr sz="16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1634-50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3903" y="537972"/>
            <a:ext cx="3855720" cy="61935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86406" y="537972"/>
            <a:ext cx="4931663" cy="36987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26586" y="4425695"/>
            <a:ext cx="1880616" cy="2665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0990" y="420116"/>
            <a:ext cx="8599170" cy="5983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IV. Francesco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Borromini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(1599-67)</a:t>
            </a:r>
            <a:endParaRPr sz="1400">
              <a:latin typeface="Times New Roman"/>
              <a:cs typeface="Times New Roman"/>
            </a:endParaRPr>
          </a:p>
          <a:p>
            <a:pPr marL="12700" marR="5080">
              <a:lnSpc>
                <a:spcPct val="99600"/>
              </a:lnSpc>
              <a:spcBef>
                <a:spcPts val="10"/>
              </a:spcBef>
            </a:pPr>
            <a:r>
              <a:rPr sz="1400" i="1" spc="-5" dirty="0">
                <a:latin typeface="Times New Roman"/>
                <a:cs typeface="Times New Roman"/>
              </a:rPr>
              <a:t>Lombarďan od </a:t>
            </a:r>
            <a:r>
              <a:rPr sz="1400" i="1" dirty="0">
                <a:latin typeface="Times New Roman"/>
                <a:cs typeface="Times New Roman"/>
              </a:rPr>
              <a:t>Komského jezera; vyučen jako </a:t>
            </a:r>
            <a:r>
              <a:rPr sz="1400" i="1" spc="-5" dirty="0">
                <a:latin typeface="Times New Roman"/>
                <a:cs typeface="Times New Roman"/>
              </a:rPr>
              <a:t>kameník </a:t>
            </a:r>
            <a:r>
              <a:rPr sz="1400" i="1" dirty="0">
                <a:latin typeface="Times New Roman"/>
                <a:cs typeface="Times New Roman"/>
              </a:rPr>
              <a:t>– </a:t>
            </a:r>
            <a:r>
              <a:rPr sz="1400" i="1" spc="5" dirty="0">
                <a:latin typeface="Times New Roman"/>
                <a:cs typeface="Times New Roman"/>
              </a:rPr>
              <a:t>práce </a:t>
            </a:r>
            <a:r>
              <a:rPr sz="1400" i="1" dirty="0">
                <a:latin typeface="Times New Roman"/>
                <a:cs typeface="Times New Roman"/>
              </a:rPr>
              <a:t>na stavbě </a:t>
            </a:r>
            <a:r>
              <a:rPr sz="1400" i="1" spc="-10" dirty="0">
                <a:latin typeface="Times New Roman"/>
                <a:cs typeface="Times New Roman"/>
              </a:rPr>
              <a:t>milá </a:t>
            </a:r>
            <a:r>
              <a:rPr sz="1400" i="1" spc="-5" dirty="0">
                <a:latin typeface="Times New Roman"/>
                <a:cs typeface="Times New Roman"/>
              </a:rPr>
              <a:t>nskéjho dómu; </a:t>
            </a:r>
            <a:r>
              <a:rPr sz="1400" i="1" dirty="0">
                <a:latin typeface="Times New Roman"/>
                <a:cs typeface="Times New Roman"/>
              </a:rPr>
              <a:t>synovec Carla Maderny –  u </a:t>
            </a:r>
            <a:r>
              <a:rPr sz="1400" i="1" spc="-5" dirty="0">
                <a:latin typeface="Times New Roman"/>
                <a:cs typeface="Times New Roman"/>
              </a:rPr>
              <a:t>něj </a:t>
            </a:r>
            <a:r>
              <a:rPr sz="1400" i="1" dirty="0">
                <a:latin typeface="Times New Roman"/>
                <a:cs typeface="Times New Roman"/>
              </a:rPr>
              <a:t>i první architektonické realizace; </a:t>
            </a:r>
            <a:r>
              <a:rPr sz="1400" i="1" spc="-5" dirty="0">
                <a:latin typeface="Times New Roman"/>
                <a:cs typeface="Times New Roman"/>
              </a:rPr>
              <a:t>od </a:t>
            </a:r>
            <a:r>
              <a:rPr sz="1400" i="1" dirty="0">
                <a:latin typeface="Times New Roman"/>
                <a:cs typeface="Times New Roman"/>
              </a:rPr>
              <a:t>dob </a:t>
            </a:r>
            <a:r>
              <a:rPr sz="1400" i="1" spc="-5" dirty="0">
                <a:latin typeface="Times New Roman"/>
                <a:cs typeface="Times New Roman"/>
              </a:rPr>
              <a:t>Michelangela </a:t>
            </a:r>
            <a:r>
              <a:rPr sz="1400" i="1" dirty="0">
                <a:latin typeface="Times New Roman"/>
                <a:cs typeface="Times New Roman"/>
              </a:rPr>
              <a:t>největší inovátor </a:t>
            </a:r>
            <a:r>
              <a:rPr sz="1400" i="1" spc="-5" dirty="0">
                <a:latin typeface="Times New Roman"/>
                <a:cs typeface="Times New Roman"/>
              </a:rPr>
              <a:t>architektonického </a:t>
            </a:r>
            <a:r>
              <a:rPr sz="1400" i="1" dirty="0">
                <a:latin typeface="Times New Roman"/>
                <a:cs typeface="Times New Roman"/>
              </a:rPr>
              <a:t>jazyka; </a:t>
            </a:r>
            <a:r>
              <a:rPr sz="1400" i="1" spc="-5" dirty="0">
                <a:latin typeface="Times New Roman"/>
                <a:cs typeface="Times New Roman"/>
              </a:rPr>
              <a:t>zakladatel </a:t>
            </a:r>
            <a:r>
              <a:rPr sz="1400" i="1" dirty="0">
                <a:latin typeface="Times New Roman"/>
                <a:cs typeface="Times New Roman"/>
              </a:rPr>
              <a:t>tzv.  </a:t>
            </a:r>
            <a:r>
              <a:rPr sz="1400" i="1" spc="-5" dirty="0">
                <a:latin typeface="Times New Roman"/>
                <a:cs typeface="Times New Roman"/>
              </a:rPr>
              <a:t>radikálního</a:t>
            </a:r>
            <a:r>
              <a:rPr sz="1400" i="1" spc="-15" dirty="0">
                <a:latin typeface="Times New Roman"/>
                <a:cs typeface="Times New Roman"/>
              </a:rPr>
              <a:t> </a:t>
            </a:r>
            <a:r>
              <a:rPr sz="1400" i="1" dirty="0">
                <a:latin typeface="Times New Roman"/>
                <a:cs typeface="Times New Roman"/>
              </a:rPr>
              <a:t>baroka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70"/>
              </a:lnSpc>
            </a:pPr>
            <a:r>
              <a:rPr sz="1400" spc="-5" dirty="0">
                <a:latin typeface="Times New Roman"/>
                <a:cs typeface="Times New Roman"/>
              </a:rPr>
              <a:t>S. Carlo </a:t>
            </a:r>
            <a:r>
              <a:rPr sz="1400" dirty="0">
                <a:latin typeface="Times New Roman"/>
                <a:cs typeface="Times New Roman"/>
              </a:rPr>
              <a:t>alle </a:t>
            </a:r>
            <a:r>
              <a:rPr sz="1400" spc="-5" dirty="0">
                <a:latin typeface="Times New Roman"/>
                <a:cs typeface="Times New Roman"/>
              </a:rPr>
              <a:t>Quattro </a:t>
            </a:r>
            <a:r>
              <a:rPr sz="1400" dirty="0">
                <a:latin typeface="Times New Roman"/>
                <a:cs typeface="Times New Roman"/>
              </a:rPr>
              <a:t>Fontane, </a:t>
            </a:r>
            <a:r>
              <a:rPr sz="1400" spc="-5" dirty="0">
                <a:latin typeface="Times New Roman"/>
                <a:cs typeface="Times New Roman"/>
              </a:rPr>
              <a:t>1638-40, </a:t>
            </a:r>
            <a:r>
              <a:rPr sz="1400" dirty="0">
                <a:latin typeface="Times New Roman"/>
                <a:cs typeface="Times New Roman"/>
              </a:rPr>
              <a:t>fasáda </a:t>
            </a:r>
            <a:r>
              <a:rPr sz="1400" spc="-5" dirty="0">
                <a:latin typeface="Times New Roman"/>
                <a:cs typeface="Times New Roman"/>
              </a:rPr>
              <a:t>1665-67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první </a:t>
            </a:r>
            <a:r>
              <a:rPr sz="1400" dirty="0">
                <a:latin typeface="Times New Roman"/>
                <a:cs typeface="Times New Roman"/>
              </a:rPr>
              <a:t>stavba </a:t>
            </a:r>
            <a:r>
              <a:rPr sz="1400" spc="-5" dirty="0">
                <a:latin typeface="Times New Roman"/>
                <a:cs typeface="Times New Roman"/>
              </a:rPr>
              <a:t>radikálního baroka; dvůr </a:t>
            </a:r>
            <a:r>
              <a:rPr sz="1400" dirty="0">
                <a:latin typeface="Times New Roman"/>
                <a:cs typeface="Times New Roman"/>
              </a:rPr>
              <a:t>s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prostorově</a:t>
            </a:r>
            <a:endParaRPr sz="1400">
              <a:latin typeface="Times New Roman"/>
              <a:cs typeface="Times New Roman"/>
            </a:endParaRPr>
          </a:p>
          <a:p>
            <a:pPr marL="12700" marR="842010">
              <a:lnSpc>
                <a:spcPts val="1670"/>
              </a:lnSpc>
              <a:spcBef>
                <a:spcPts val="65"/>
              </a:spcBef>
            </a:pPr>
            <a:r>
              <a:rPr sz="1400" spc="-5" dirty="0">
                <a:latin typeface="Times New Roman"/>
                <a:cs typeface="Times New Roman"/>
              </a:rPr>
              <a:t>rozvedenými serlianami; </a:t>
            </a:r>
            <a:r>
              <a:rPr sz="1400" dirty="0">
                <a:latin typeface="Times New Roman"/>
                <a:cs typeface="Times New Roman"/>
              </a:rPr>
              <a:t>fasáda předobrazem mnoha dynamických průčelí </a:t>
            </a:r>
            <a:r>
              <a:rPr sz="1400" spc="-5" dirty="0">
                <a:latin typeface="Times New Roman"/>
                <a:cs typeface="Times New Roman"/>
              </a:rPr>
              <a:t>(vč. </a:t>
            </a:r>
            <a:r>
              <a:rPr sz="1400" dirty="0">
                <a:latin typeface="Times New Roman"/>
                <a:cs typeface="Times New Roman"/>
              </a:rPr>
              <a:t>sv. Mikuláe na Malé </a:t>
            </a:r>
            <a:r>
              <a:rPr sz="1400" spc="-5" dirty="0">
                <a:latin typeface="Times New Roman"/>
                <a:cs typeface="Times New Roman"/>
              </a:rPr>
              <a:t>Straně)  Palzzo </a:t>
            </a:r>
            <a:r>
              <a:rPr sz="1400" dirty="0">
                <a:latin typeface="Times New Roman"/>
                <a:cs typeface="Times New Roman"/>
              </a:rPr>
              <a:t>Spada, </a:t>
            </a:r>
            <a:r>
              <a:rPr sz="1400" spc="-5" dirty="0">
                <a:latin typeface="Times New Roman"/>
                <a:cs typeface="Times New Roman"/>
              </a:rPr>
              <a:t>po </a:t>
            </a:r>
            <a:r>
              <a:rPr sz="1400" spc="-10" dirty="0">
                <a:latin typeface="Times New Roman"/>
                <a:cs typeface="Times New Roman"/>
              </a:rPr>
              <a:t>1632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perspektivní </a:t>
            </a:r>
            <a:r>
              <a:rPr sz="1400" dirty="0">
                <a:latin typeface="Times New Roman"/>
                <a:cs typeface="Times New Roman"/>
              </a:rPr>
              <a:t>kolonáda – předloha </a:t>
            </a:r>
            <a:r>
              <a:rPr sz="1400" spc="-5" dirty="0">
                <a:latin typeface="Times New Roman"/>
                <a:cs typeface="Times New Roman"/>
              </a:rPr>
              <a:t>Scala </a:t>
            </a:r>
            <a:r>
              <a:rPr sz="1400" dirty="0">
                <a:latin typeface="Times New Roman"/>
                <a:cs typeface="Times New Roman"/>
              </a:rPr>
              <a:t>regia </a:t>
            </a:r>
            <a:r>
              <a:rPr sz="1400" spc="-5" dirty="0">
                <a:latin typeface="Times New Roman"/>
                <a:cs typeface="Times New Roman"/>
              </a:rPr>
              <a:t>G. L.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Berniniho!</a:t>
            </a:r>
            <a:endParaRPr sz="1400">
              <a:latin typeface="Times New Roman"/>
              <a:cs typeface="Times New Roman"/>
            </a:endParaRPr>
          </a:p>
          <a:p>
            <a:pPr marL="12700" marR="67945">
              <a:lnSpc>
                <a:spcPts val="1680"/>
              </a:lnSpc>
            </a:pPr>
            <a:r>
              <a:rPr sz="1400" spc="-5" dirty="0">
                <a:latin typeface="Times New Roman"/>
                <a:cs typeface="Times New Roman"/>
              </a:rPr>
              <a:t>Oratorio </a:t>
            </a:r>
            <a:r>
              <a:rPr sz="1400" dirty="0">
                <a:latin typeface="Times New Roman"/>
                <a:cs typeface="Times New Roman"/>
              </a:rPr>
              <a:t>di </a:t>
            </a:r>
            <a:r>
              <a:rPr sz="1400" spc="-5" dirty="0">
                <a:latin typeface="Times New Roman"/>
                <a:cs typeface="Times New Roman"/>
              </a:rPr>
              <a:t>S. Filippo </a:t>
            </a:r>
            <a:r>
              <a:rPr sz="1400" dirty="0">
                <a:latin typeface="Times New Roman"/>
                <a:cs typeface="Times New Roman"/>
              </a:rPr>
              <a:t>Neri, </a:t>
            </a:r>
            <a:r>
              <a:rPr sz="1400" spc="-5" dirty="0">
                <a:latin typeface="Times New Roman"/>
                <a:cs typeface="Times New Roman"/>
              </a:rPr>
              <a:t>1638-50 </a:t>
            </a:r>
            <a:r>
              <a:rPr sz="1400" dirty="0">
                <a:latin typeface="Times New Roman"/>
                <a:cs typeface="Times New Roman"/>
              </a:rPr>
              <a:t>– konkávně </a:t>
            </a:r>
            <a:r>
              <a:rPr sz="1400" spc="-5" dirty="0">
                <a:latin typeface="Times New Roman"/>
                <a:cs typeface="Times New Roman"/>
              </a:rPr>
              <a:t>probraná fasáda, </a:t>
            </a:r>
            <a:r>
              <a:rPr sz="1400" dirty="0">
                <a:latin typeface="Times New Roman"/>
                <a:cs typeface="Times New Roman"/>
              </a:rPr>
              <a:t>rafinovaná </a:t>
            </a:r>
            <a:r>
              <a:rPr sz="1400" spc="-5" dirty="0">
                <a:latin typeface="Times New Roman"/>
                <a:cs typeface="Times New Roman"/>
              </a:rPr>
              <a:t>hra architekktonických prvků, S. Ivo </a:t>
            </a:r>
            <a:r>
              <a:rPr sz="1400" dirty="0">
                <a:latin typeface="Times New Roman"/>
                <a:cs typeface="Times New Roman"/>
              </a:rPr>
              <a:t>della  Sapienza, </a:t>
            </a:r>
            <a:r>
              <a:rPr sz="1400" spc="-5" dirty="0">
                <a:latin typeface="Times New Roman"/>
                <a:cs typeface="Times New Roman"/>
              </a:rPr>
              <a:t>1642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pronikový </a:t>
            </a:r>
            <a:r>
              <a:rPr sz="1400" dirty="0">
                <a:latin typeface="Times New Roman"/>
                <a:cs typeface="Times New Roman"/>
              </a:rPr>
              <a:t>hvězdicový </a:t>
            </a:r>
            <a:r>
              <a:rPr sz="1400" spc="-5" dirty="0">
                <a:latin typeface="Times New Roman"/>
                <a:cs typeface="Times New Roman"/>
              </a:rPr>
              <a:t>půdorys </a:t>
            </a:r>
            <a:r>
              <a:rPr sz="1400" dirty="0">
                <a:latin typeface="Times New Roman"/>
                <a:cs typeface="Times New Roman"/>
              </a:rPr>
              <a:t>plynule převeden do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klenby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10"/>
              </a:lnSpc>
            </a:pPr>
            <a:r>
              <a:rPr sz="1400" spc="-5" dirty="0">
                <a:latin typeface="Times New Roman"/>
                <a:cs typeface="Times New Roman"/>
              </a:rPr>
              <a:t>Collegio di Propaganda </a:t>
            </a:r>
            <a:r>
              <a:rPr sz="1400" dirty="0">
                <a:latin typeface="Times New Roman"/>
                <a:cs typeface="Times New Roman"/>
              </a:rPr>
              <a:t>Fide, </a:t>
            </a:r>
            <a:r>
              <a:rPr sz="1400" spc="-5" dirty="0">
                <a:latin typeface="Times New Roman"/>
                <a:cs typeface="Times New Roman"/>
              </a:rPr>
              <a:t>1649 </a:t>
            </a:r>
            <a:r>
              <a:rPr sz="1400" dirty="0">
                <a:latin typeface="Times New Roman"/>
                <a:cs typeface="Times New Roman"/>
              </a:rPr>
              <a:t>– konkávně </a:t>
            </a:r>
            <a:r>
              <a:rPr sz="1400" spc="-5" dirty="0">
                <a:latin typeface="Times New Roman"/>
                <a:cs typeface="Times New Roman"/>
              </a:rPr>
              <a:t>probraná střední </a:t>
            </a:r>
            <a:r>
              <a:rPr sz="1400" dirty="0">
                <a:latin typeface="Times New Roman"/>
                <a:cs typeface="Times New Roman"/>
              </a:rPr>
              <a:t>osa, </a:t>
            </a:r>
            <a:r>
              <a:rPr sz="1400" spc="-5" dirty="0">
                <a:latin typeface="Times New Roman"/>
                <a:cs typeface="Times New Roman"/>
              </a:rPr>
              <a:t>prostorové edikuly </a:t>
            </a:r>
            <a:r>
              <a:rPr sz="1400" dirty="0">
                <a:latin typeface="Times New Roman"/>
                <a:cs typeface="Times New Roman"/>
              </a:rPr>
              <a:t>oken, kaple s náznakem</a:t>
            </a:r>
            <a:r>
              <a:rPr sz="1400" spc="6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síťové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75"/>
              </a:lnSpc>
            </a:pPr>
            <a:r>
              <a:rPr sz="1400" dirty="0">
                <a:latin typeface="Times New Roman"/>
                <a:cs typeface="Times New Roman"/>
              </a:rPr>
              <a:t>klenby</a:t>
            </a:r>
            <a:endParaRPr sz="1400">
              <a:latin typeface="Times New Roman"/>
              <a:cs typeface="Times New Roman"/>
            </a:endParaRPr>
          </a:p>
          <a:p>
            <a:pPr marL="12700" marR="364490">
              <a:lnSpc>
                <a:spcPts val="1680"/>
              </a:lnSpc>
              <a:spcBef>
                <a:spcPts val="50"/>
              </a:spcBef>
            </a:pPr>
            <a:r>
              <a:rPr sz="1400" spc="-5" dirty="0">
                <a:latin typeface="Times New Roman"/>
                <a:cs typeface="Times New Roman"/>
              </a:rPr>
              <a:t>S. </a:t>
            </a:r>
            <a:r>
              <a:rPr sz="1400" dirty="0">
                <a:latin typeface="Times New Roman"/>
                <a:cs typeface="Times New Roman"/>
              </a:rPr>
              <a:t>Agnese in Piazza Navonna, FB od </a:t>
            </a:r>
            <a:r>
              <a:rPr sz="1400" spc="-5" dirty="0">
                <a:latin typeface="Times New Roman"/>
                <a:cs typeface="Times New Roman"/>
              </a:rPr>
              <a:t>1655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dokončení interiéru, </a:t>
            </a:r>
            <a:r>
              <a:rPr sz="1400" dirty="0">
                <a:latin typeface="Times New Roman"/>
                <a:cs typeface="Times New Roman"/>
              </a:rPr>
              <a:t>kompozice </a:t>
            </a:r>
            <a:r>
              <a:rPr sz="1400" spc="-5" dirty="0">
                <a:latin typeface="Times New Roman"/>
                <a:cs typeface="Times New Roman"/>
              </a:rPr>
              <a:t>konkávního </a:t>
            </a:r>
            <a:r>
              <a:rPr sz="1400" dirty="0">
                <a:latin typeface="Times New Roman"/>
                <a:cs typeface="Times New Roman"/>
              </a:rPr>
              <a:t>průčelí s </a:t>
            </a:r>
            <a:r>
              <a:rPr sz="1400" spc="-5" dirty="0">
                <a:latin typeface="Times New Roman"/>
                <a:cs typeface="Times New Roman"/>
              </a:rPr>
              <a:t>věžemi </a:t>
            </a:r>
            <a:r>
              <a:rPr sz="1400" dirty="0">
                <a:latin typeface="Times New Roman"/>
                <a:cs typeface="Times New Roman"/>
              </a:rPr>
              <a:t>a střední  </a:t>
            </a:r>
            <a:r>
              <a:rPr sz="1400" spc="-5" dirty="0">
                <a:latin typeface="Times New Roman"/>
                <a:cs typeface="Times New Roman"/>
              </a:rPr>
              <a:t>kupolí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motiv., </a:t>
            </a:r>
            <a:r>
              <a:rPr sz="1400" dirty="0">
                <a:latin typeface="Times New Roman"/>
                <a:cs typeface="Times New Roman"/>
              </a:rPr>
              <a:t>který se bude nadále </a:t>
            </a:r>
            <a:r>
              <a:rPr sz="1400" spc="-5" dirty="0">
                <a:latin typeface="Times New Roman"/>
                <a:cs typeface="Times New Roman"/>
              </a:rPr>
              <a:t>mnohkrát opakovat </a:t>
            </a:r>
            <a:r>
              <a:rPr sz="1400" dirty="0">
                <a:latin typeface="Times New Roman"/>
                <a:cs typeface="Times New Roman"/>
              </a:rPr>
              <a:t>(např. stavby J. </a:t>
            </a:r>
            <a:r>
              <a:rPr sz="1400" spc="-5" dirty="0">
                <a:latin typeface="Times New Roman"/>
                <a:cs typeface="Times New Roman"/>
              </a:rPr>
              <a:t>B. </a:t>
            </a:r>
            <a:r>
              <a:rPr sz="1400" dirty="0">
                <a:latin typeface="Times New Roman"/>
                <a:cs typeface="Times New Roman"/>
              </a:rPr>
              <a:t>Fischera von </a:t>
            </a:r>
            <a:r>
              <a:rPr sz="1400" spc="-5" dirty="0">
                <a:latin typeface="Times New Roman"/>
                <a:cs typeface="Times New Roman"/>
              </a:rPr>
              <a:t>Erlach </a:t>
            </a:r>
            <a:r>
              <a:rPr sz="1400" dirty="0">
                <a:latin typeface="Times New Roman"/>
                <a:cs typeface="Times New Roman"/>
              </a:rPr>
              <a:t>v </a:t>
            </a:r>
            <a:r>
              <a:rPr sz="1400" spc="-5" dirty="0">
                <a:latin typeface="Times New Roman"/>
                <a:cs typeface="Times New Roman"/>
              </a:rPr>
              <a:t>Salzburgu, </a:t>
            </a:r>
            <a:r>
              <a:rPr sz="1400" spc="5" dirty="0">
                <a:latin typeface="Times New Roman"/>
                <a:cs typeface="Times New Roman"/>
              </a:rPr>
              <a:t>sv.  </a:t>
            </a:r>
            <a:r>
              <a:rPr sz="1400" dirty="0">
                <a:latin typeface="Times New Roman"/>
                <a:cs typeface="Times New Roman"/>
              </a:rPr>
              <a:t>Mikuláš na Starém </a:t>
            </a:r>
            <a:r>
              <a:rPr sz="1400" spc="5" dirty="0">
                <a:latin typeface="Times New Roman"/>
                <a:cs typeface="Times New Roman"/>
              </a:rPr>
              <a:t>Městě </a:t>
            </a:r>
            <a:r>
              <a:rPr sz="1400" dirty="0">
                <a:latin typeface="Times New Roman"/>
                <a:cs typeface="Times New Roman"/>
              </a:rPr>
              <a:t>v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Praze)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10"/>
              </a:lnSpc>
            </a:pPr>
            <a:r>
              <a:rPr sz="1400" spc="-5" dirty="0">
                <a:latin typeface="Times New Roman"/>
                <a:cs typeface="Times New Roman"/>
              </a:rPr>
              <a:t>S. Andrea </a:t>
            </a:r>
            <a:r>
              <a:rPr sz="1400" dirty="0">
                <a:latin typeface="Times New Roman"/>
                <a:cs typeface="Times New Roman"/>
              </a:rPr>
              <a:t>delle Frate, </a:t>
            </a:r>
            <a:r>
              <a:rPr sz="1400" spc="-5" dirty="0">
                <a:latin typeface="Times New Roman"/>
                <a:cs typeface="Times New Roman"/>
              </a:rPr>
              <a:t>1653-65 </a:t>
            </a:r>
            <a:r>
              <a:rPr sz="1400" dirty="0">
                <a:latin typeface="Times New Roman"/>
                <a:cs typeface="Times New Roman"/>
              </a:rPr>
              <a:t>– sochařsky </a:t>
            </a:r>
            <a:r>
              <a:rPr sz="1400" spc="-5" dirty="0">
                <a:latin typeface="Times New Roman"/>
                <a:cs typeface="Times New Roman"/>
              </a:rPr>
              <a:t>tvaorvaná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zvonice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Times New Roman"/>
                <a:cs typeface="Times New Roman"/>
              </a:rPr>
              <a:t>San </a:t>
            </a:r>
            <a:r>
              <a:rPr sz="1400" spc="-5" dirty="0">
                <a:latin typeface="Times New Roman"/>
                <a:cs typeface="Times New Roman"/>
              </a:rPr>
              <a:t>Giovanni in Laterano, </a:t>
            </a:r>
            <a:r>
              <a:rPr sz="1400" dirty="0">
                <a:latin typeface="Times New Roman"/>
                <a:cs typeface="Times New Roman"/>
              </a:rPr>
              <a:t>přestavba </a:t>
            </a:r>
            <a:r>
              <a:rPr sz="1400" spc="-5" dirty="0">
                <a:latin typeface="Times New Roman"/>
                <a:cs typeface="Times New Roman"/>
              </a:rPr>
              <a:t>1646-49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střídavý rytmus pilířů </a:t>
            </a:r>
            <a:r>
              <a:rPr sz="1400" dirty="0">
                <a:latin typeface="Times New Roman"/>
                <a:cs typeface="Times New Roman"/>
              </a:rPr>
              <a:t>a akrád, </a:t>
            </a:r>
            <a:r>
              <a:rPr sz="1400" spc="-5" dirty="0">
                <a:latin typeface="Times New Roman"/>
                <a:cs typeface="Times New Roman"/>
              </a:rPr>
              <a:t>plánována </a:t>
            </a:r>
            <a:r>
              <a:rPr sz="1400" dirty="0">
                <a:latin typeface="Times New Roman"/>
                <a:cs typeface="Times New Roman"/>
              </a:rPr>
              <a:t>síťová</a:t>
            </a:r>
            <a:r>
              <a:rPr sz="1400" spc="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klenba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50">
              <a:latin typeface="Times New Roman"/>
              <a:cs typeface="Times New Roman"/>
            </a:endParaRPr>
          </a:p>
          <a:p>
            <a:pPr marL="228600" indent="-216535">
              <a:lnSpc>
                <a:spcPts val="1675"/>
              </a:lnSpc>
              <a:buAutoNum type="romanUcPeriod" startAt="5"/>
              <a:tabLst>
                <a:tab pos="229235" algn="l"/>
              </a:tabLst>
            </a:pPr>
            <a:r>
              <a:rPr sz="1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Pietro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da Cortona</a:t>
            </a:r>
            <a:r>
              <a:rPr sz="1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(1596-1669)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75"/>
              </a:lnSpc>
            </a:pPr>
            <a:r>
              <a:rPr sz="1400" i="1" spc="-5" dirty="0">
                <a:latin typeface="Times New Roman"/>
                <a:cs typeface="Times New Roman"/>
              </a:rPr>
              <a:t>původní profesí malíř </a:t>
            </a:r>
            <a:r>
              <a:rPr sz="1400" i="1" dirty="0">
                <a:latin typeface="Times New Roman"/>
                <a:cs typeface="Times New Roman"/>
              </a:rPr>
              <a:t>(viz např. strop </a:t>
            </a:r>
            <a:r>
              <a:rPr sz="1400" i="1" spc="-5" dirty="0">
                <a:latin typeface="Times New Roman"/>
                <a:cs typeface="Times New Roman"/>
              </a:rPr>
              <a:t>sálu </a:t>
            </a:r>
            <a:r>
              <a:rPr sz="1400" i="1" dirty="0">
                <a:latin typeface="Times New Roman"/>
                <a:cs typeface="Times New Roman"/>
              </a:rPr>
              <a:t>v Palazzo</a:t>
            </a:r>
            <a:r>
              <a:rPr sz="1400" i="1" spc="-25" dirty="0">
                <a:latin typeface="Times New Roman"/>
                <a:cs typeface="Times New Roman"/>
              </a:rPr>
              <a:t> </a:t>
            </a:r>
            <a:r>
              <a:rPr sz="1400" i="1" spc="-5" dirty="0">
                <a:latin typeface="Times New Roman"/>
                <a:cs typeface="Times New Roman"/>
              </a:rPr>
              <a:t>Barberini)</a:t>
            </a:r>
            <a:endParaRPr sz="1400">
              <a:latin typeface="Times New Roman"/>
              <a:cs typeface="Times New Roman"/>
            </a:endParaRPr>
          </a:p>
          <a:p>
            <a:pPr marL="12700" marR="208279">
              <a:lnSpc>
                <a:spcPct val="100000"/>
              </a:lnSpc>
            </a:pPr>
            <a:r>
              <a:rPr sz="1400" dirty="0">
                <a:latin typeface="Times New Roman"/>
                <a:cs typeface="Times New Roman"/>
              </a:rPr>
              <a:t>SS </a:t>
            </a:r>
            <a:r>
              <a:rPr sz="1400" spc="-5" dirty="0">
                <a:latin typeface="Times New Roman"/>
                <a:cs typeface="Times New Roman"/>
              </a:rPr>
              <a:t>Luca </a:t>
            </a:r>
            <a:r>
              <a:rPr sz="1400" dirty="0">
                <a:latin typeface="Times New Roman"/>
                <a:cs typeface="Times New Roman"/>
              </a:rPr>
              <a:t>e Martino, </a:t>
            </a:r>
            <a:r>
              <a:rPr sz="1400" spc="-5" dirty="0">
                <a:latin typeface="Times New Roman"/>
                <a:cs typeface="Times New Roman"/>
              </a:rPr>
              <a:t>1634-50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završení vývoje římských kostelních průčelí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do </a:t>
            </a:r>
            <a:r>
              <a:rPr sz="1400" dirty="0">
                <a:latin typeface="Times New Roman"/>
                <a:cs typeface="Times New Roman"/>
              </a:rPr>
              <a:t>hry </a:t>
            </a:r>
            <a:r>
              <a:rPr sz="1400" spc="-5" dirty="0">
                <a:latin typeface="Times New Roman"/>
                <a:cs typeface="Times New Roman"/>
              </a:rPr>
              <a:t>vstupuje </a:t>
            </a:r>
            <a:r>
              <a:rPr sz="1400" dirty="0">
                <a:latin typeface="Times New Roman"/>
                <a:cs typeface="Times New Roman"/>
              </a:rPr>
              <a:t>plastický objem stavby!  SM della Pace, </a:t>
            </a:r>
            <a:r>
              <a:rPr sz="1400" spc="-5" dirty="0">
                <a:latin typeface="Times New Roman"/>
                <a:cs typeface="Times New Roman"/>
              </a:rPr>
              <a:t>1656-57 </a:t>
            </a:r>
            <a:r>
              <a:rPr sz="1400" dirty="0">
                <a:latin typeface="Times New Roman"/>
                <a:cs typeface="Times New Roman"/>
              </a:rPr>
              <a:t>– náměstí </a:t>
            </a:r>
            <a:r>
              <a:rPr sz="1400" spc="-5" dirty="0">
                <a:latin typeface="Times New Roman"/>
                <a:cs typeface="Times New Roman"/>
              </a:rPr>
              <a:t>je součástí kostelní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fasády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70"/>
              </a:lnSpc>
            </a:pPr>
            <a:r>
              <a:rPr sz="1400" dirty="0">
                <a:latin typeface="Times New Roman"/>
                <a:cs typeface="Times New Roman"/>
              </a:rPr>
              <a:t>SM in </a:t>
            </a:r>
            <a:r>
              <a:rPr sz="1400" spc="-5" dirty="0">
                <a:latin typeface="Times New Roman"/>
                <a:cs typeface="Times New Roman"/>
              </a:rPr>
              <a:t>Via </a:t>
            </a:r>
            <a:r>
              <a:rPr sz="1400" dirty="0">
                <a:latin typeface="Times New Roman"/>
                <a:cs typeface="Times New Roman"/>
              </a:rPr>
              <a:t>Lata, </a:t>
            </a:r>
            <a:r>
              <a:rPr sz="1400" spc="-5" dirty="0">
                <a:latin typeface="Times New Roman"/>
                <a:cs typeface="Times New Roman"/>
              </a:rPr>
              <a:t>1558-62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transformace </a:t>
            </a:r>
            <a:r>
              <a:rPr sz="1400" dirty="0">
                <a:latin typeface="Times New Roman"/>
                <a:cs typeface="Times New Roman"/>
              </a:rPr>
              <a:t>průčelí v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portikus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5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AutoNum type="romanUcPeriod" startAt="6"/>
              <a:tabLst>
                <a:tab pos="299720" algn="l"/>
              </a:tabLst>
            </a:pP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Následovníci: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Times New Roman"/>
                <a:cs typeface="Times New Roman"/>
              </a:rPr>
              <a:t>Carlo Rainaldi (1611-91) </a:t>
            </a:r>
            <a:r>
              <a:rPr sz="1400" dirty="0">
                <a:latin typeface="Times New Roman"/>
                <a:cs typeface="Times New Roman"/>
              </a:rPr>
              <a:t>– hl. SM </a:t>
            </a:r>
            <a:r>
              <a:rPr sz="1400" spc="-5" dirty="0">
                <a:latin typeface="Times New Roman"/>
                <a:cs typeface="Times New Roman"/>
              </a:rPr>
              <a:t>in Campitelli, 1665 </a:t>
            </a:r>
            <a:r>
              <a:rPr sz="1400" dirty="0">
                <a:latin typeface="Times New Roman"/>
                <a:cs typeface="Times New Roman"/>
              </a:rPr>
              <a:t>– interiér i </a:t>
            </a:r>
            <a:r>
              <a:rPr sz="1400" spc="-5" dirty="0">
                <a:latin typeface="Times New Roman"/>
                <a:cs typeface="Times New Roman"/>
              </a:rPr>
              <a:t>exteriér </a:t>
            </a:r>
            <a:r>
              <a:rPr sz="1400" dirty="0">
                <a:latin typeface="Times New Roman"/>
                <a:cs typeface="Times New Roman"/>
              </a:rPr>
              <a:t>založeny na gradaci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sloupů</a:t>
            </a:r>
            <a:endParaRPr sz="1400">
              <a:latin typeface="Times New Roman"/>
              <a:cs typeface="Times New Roman"/>
            </a:endParaRPr>
          </a:p>
          <a:p>
            <a:pPr marL="12700" marR="242570">
              <a:lnSpc>
                <a:spcPts val="1670"/>
              </a:lnSpc>
              <a:spcBef>
                <a:spcPts val="65"/>
              </a:spcBef>
            </a:pPr>
            <a:r>
              <a:rPr sz="1400" spc="-5" dirty="0">
                <a:latin typeface="Times New Roman"/>
                <a:cs typeface="Times New Roman"/>
              </a:rPr>
              <a:t>Carlo Fontana (/1634-1714)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C. </a:t>
            </a:r>
            <a:r>
              <a:rPr sz="1400" dirty="0">
                <a:latin typeface="Times New Roman"/>
                <a:cs typeface="Times New Roman"/>
              </a:rPr>
              <a:t>Marcelo al Corso, 1682-83 – akademické </a:t>
            </a:r>
            <a:r>
              <a:rPr sz="1400" spc="-5" dirty="0">
                <a:latin typeface="Times New Roman"/>
                <a:cs typeface="Times New Roman"/>
              </a:rPr>
              <a:t>zjednodušení --- římskou syntézu </a:t>
            </a:r>
            <a:r>
              <a:rPr sz="1400" dirty="0">
                <a:latin typeface="Times New Roman"/>
                <a:cs typeface="Times New Roman"/>
              </a:rPr>
              <a:t>se </a:t>
            </a:r>
            <a:r>
              <a:rPr sz="1400" spc="-5" dirty="0">
                <a:latin typeface="Times New Roman"/>
                <a:cs typeface="Times New Roman"/>
              </a:rPr>
              <a:t>učí </a:t>
            </a:r>
            <a:r>
              <a:rPr sz="1400" dirty="0">
                <a:latin typeface="Times New Roman"/>
                <a:cs typeface="Times New Roman"/>
              </a:rPr>
              <a:t>u  Fontany (resp. </a:t>
            </a:r>
            <a:r>
              <a:rPr sz="1400" spc="-5" dirty="0">
                <a:latin typeface="Times New Roman"/>
                <a:cs typeface="Times New Roman"/>
              </a:rPr>
              <a:t>Rainaldiho) architekti </a:t>
            </a:r>
            <a:r>
              <a:rPr sz="1400" dirty="0">
                <a:latin typeface="Times New Roman"/>
                <a:cs typeface="Times New Roman"/>
              </a:rPr>
              <a:t>z </a:t>
            </a:r>
            <a:r>
              <a:rPr sz="1400" spc="-5" dirty="0">
                <a:latin typeface="Times New Roman"/>
                <a:cs typeface="Times New Roman"/>
              </a:rPr>
              <a:t>celé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Evropy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25"/>
              </a:lnSpc>
            </a:pPr>
            <a:r>
              <a:rPr sz="1400" dirty="0">
                <a:latin typeface="Times New Roman"/>
                <a:cs typeface="Times New Roman"/>
              </a:rPr>
              <a:t>střední </a:t>
            </a:r>
            <a:r>
              <a:rPr sz="1400" spc="-5" dirty="0">
                <a:latin typeface="Times New Roman"/>
                <a:cs typeface="Times New Roman"/>
              </a:rPr>
              <a:t>Evropa: Johann Bernhard Fischer </a:t>
            </a:r>
            <a:r>
              <a:rPr sz="1400" dirty="0">
                <a:latin typeface="Times New Roman"/>
                <a:cs typeface="Times New Roman"/>
              </a:rPr>
              <a:t>von </a:t>
            </a:r>
            <a:r>
              <a:rPr sz="1400" spc="-5" dirty="0">
                <a:latin typeface="Times New Roman"/>
                <a:cs typeface="Times New Roman"/>
              </a:rPr>
              <a:t>Erlach, </a:t>
            </a:r>
            <a:r>
              <a:rPr sz="1400" dirty="0">
                <a:latin typeface="Times New Roman"/>
                <a:cs typeface="Times New Roman"/>
              </a:rPr>
              <a:t>Jean </a:t>
            </a:r>
            <a:r>
              <a:rPr sz="1400" spc="-5" dirty="0">
                <a:latin typeface="Times New Roman"/>
                <a:cs typeface="Times New Roman"/>
              </a:rPr>
              <a:t>Baptiste</a:t>
            </a:r>
            <a:r>
              <a:rPr sz="1400" dirty="0">
                <a:latin typeface="Times New Roman"/>
                <a:cs typeface="Times New Roman"/>
              </a:rPr>
              <a:t> Mathey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68028" y="6759953"/>
            <a:ext cx="63988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SM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della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Pace, průčelí a úprava náměstí, P. da Cortona,</a:t>
            </a:r>
            <a:r>
              <a:rPr sz="16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1656-57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13567" y="537971"/>
            <a:ext cx="8208264" cy="6158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0225" y="6615173"/>
            <a:ext cx="79717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SM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della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Pace,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urbanistické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řešení prostoru před průčelím, P. da Cortona,</a:t>
            </a:r>
            <a:r>
              <a:rPr sz="1600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1656-57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7159" y="754380"/>
            <a:ext cx="8569452" cy="4849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9032" y="6543545"/>
            <a:ext cx="4229100" cy="514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SM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della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Pace, průčelí a úprava</a:t>
            </a:r>
            <a:r>
              <a:rPr sz="16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náměstí,</a:t>
            </a:r>
            <a:endParaRPr sz="1600">
              <a:latin typeface="Arial"/>
              <a:cs typeface="Arial"/>
            </a:endParaRPr>
          </a:p>
          <a:p>
            <a:pPr marL="1059180">
              <a:lnSpc>
                <a:spcPct val="100000"/>
              </a:lnSpc>
              <a:spcBef>
                <a:spcPts val="1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P. da Cortona,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1656-57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3903" y="609600"/>
            <a:ext cx="4430267" cy="5905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90850" y="4137659"/>
            <a:ext cx="3960876" cy="2971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83330" y="682751"/>
            <a:ext cx="2436876" cy="32506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46692" y="6686801"/>
            <a:ext cx="47288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SM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 Via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Lata,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průčelí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P.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da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Cortona,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1558-62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3903" y="537971"/>
            <a:ext cx="4462271" cy="5949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32582" y="2264664"/>
            <a:ext cx="4061459" cy="3044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51136" y="6686801"/>
            <a:ext cx="42233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SM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Campitelli, Carlo Rainaldi,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1662-75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2275" y="537971"/>
            <a:ext cx="4482084" cy="59771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90850" y="537971"/>
            <a:ext cx="4248911" cy="3185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69842" y="3777995"/>
            <a:ext cx="2092451" cy="2788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1696" y="6686801"/>
            <a:ext cx="44500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S.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Biagio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Campitelli, Carlo Fontana,</a:t>
            </a:r>
            <a:r>
              <a:rPr sz="16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1665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25531" y="682752"/>
            <a:ext cx="8497823" cy="56890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60508" y="6900160"/>
            <a:ext cx="52685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S. Marcello al Corso,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průčelí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Carlo Fontana,</a:t>
            </a:r>
            <a:r>
              <a:rPr sz="1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1682-83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92558" y="537971"/>
            <a:ext cx="6193535" cy="61127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05131" y="6759953"/>
            <a:ext cx="45554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Turín,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kaple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S. Sindone, Guarino Guarini,</a:t>
            </a:r>
            <a:r>
              <a:rPr sz="1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1657-94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69997" y="464820"/>
            <a:ext cx="4809744" cy="61935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97159" y="2409443"/>
            <a:ext cx="3489959" cy="4463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98683" y="464819"/>
            <a:ext cx="3468623" cy="1866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1884" y="6543545"/>
            <a:ext cx="40036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Turín, S.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Lorenzo,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Guarino Guarini,</a:t>
            </a:r>
            <a:r>
              <a:rPr sz="16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1668-87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25531" y="682751"/>
            <a:ext cx="3179064" cy="47518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37182" y="682751"/>
            <a:ext cx="5401055" cy="4770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52831" y="6183881"/>
            <a:ext cx="40036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Turín, S.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Lorenzo,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Guarino Guarini,</a:t>
            </a:r>
            <a:r>
              <a:rPr sz="16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1668-87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25531" y="537972"/>
            <a:ext cx="4320540" cy="2866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19806" y="537972"/>
            <a:ext cx="4241291" cy="5327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46382" y="3706367"/>
            <a:ext cx="2836164" cy="3096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22203" y="1590547"/>
            <a:ext cx="7848600" cy="3642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75"/>
              </a:lnSpc>
              <a:spcBef>
                <a:spcPts val="100"/>
              </a:spcBef>
            </a:pPr>
            <a:r>
              <a:rPr sz="1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VII.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Guarino Guarini</a:t>
            </a:r>
            <a:r>
              <a:rPr sz="14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(1624-85)</a:t>
            </a:r>
            <a:endParaRPr sz="1400" dirty="0">
              <a:latin typeface="Times New Roman"/>
              <a:cs typeface="Times New Roman"/>
            </a:endParaRPr>
          </a:p>
          <a:p>
            <a:pPr marL="12700" marR="5080">
              <a:lnSpc>
                <a:spcPts val="1680"/>
              </a:lnSpc>
              <a:spcBef>
                <a:spcPts val="50"/>
              </a:spcBef>
            </a:pPr>
            <a:r>
              <a:rPr sz="1400" i="1" dirty="0">
                <a:latin typeface="Times New Roman"/>
                <a:cs typeface="Times New Roman"/>
              </a:rPr>
              <a:t>architekt a </a:t>
            </a:r>
            <a:r>
              <a:rPr sz="1400" i="1" spc="-5" dirty="0">
                <a:latin typeface="Times New Roman"/>
                <a:cs typeface="Times New Roman"/>
              </a:rPr>
              <a:t>teolog, člen teatinského řádu </a:t>
            </a:r>
            <a:r>
              <a:rPr sz="1400" i="1" dirty="0">
                <a:latin typeface="Times New Roman"/>
                <a:cs typeface="Times New Roman"/>
              </a:rPr>
              <a:t>– realizace </a:t>
            </a:r>
            <a:r>
              <a:rPr sz="1400" i="1" spc="-5" dirty="0">
                <a:latin typeface="Times New Roman"/>
                <a:cs typeface="Times New Roman"/>
              </a:rPr>
              <a:t>po </a:t>
            </a:r>
            <a:r>
              <a:rPr sz="1400" i="1" dirty="0">
                <a:latin typeface="Times New Roman"/>
                <a:cs typeface="Times New Roman"/>
              </a:rPr>
              <a:t>celé </a:t>
            </a:r>
            <a:r>
              <a:rPr sz="1400" i="1" spc="-5" dirty="0">
                <a:latin typeface="Times New Roman"/>
                <a:cs typeface="Times New Roman"/>
              </a:rPr>
              <a:t>Evropě; </a:t>
            </a:r>
            <a:r>
              <a:rPr sz="1400" i="1" dirty="0">
                <a:latin typeface="Times New Roman"/>
                <a:cs typeface="Times New Roman"/>
              </a:rPr>
              <a:t>autor traktátu </a:t>
            </a:r>
            <a:r>
              <a:rPr sz="1400" i="1" spc="-5" dirty="0">
                <a:latin typeface="Times New Roman"/>
                <a:cs typeface="Times New Roman"/>
              </a:rPr>
              <a:t>Architettura civile (tiskem  </a:t>
            </a:r>
            <a:r>
              <a:rPr sz="1400" i="1" dirty="0">
                <a:latin typeface="Times New Roman"/>
                <a:cs typeface="Times New Roman"/>
              </a:rPr>
              <a:t>1737), který </a:t>
            </a:r>
            <a:r>
              <a:rPr sz="1400" i="1" spc="-5" dirty="0">
                <a:latin typeface="Times New Roman"/>
                <a:cs typeface="Times New Roman"/>
              </a:rPr>
              <a:t>napomohl </a:t>
            </a:r>
            <a:r>
              <a:rPr sz="1400" i="1" dirty="0">
                <a:latin typeface="Times New Roman"/>
                <a:cs typeface="Times New Roman"/>
              </a:rPr>
              <a:t>k šíření jeho</a:t>
            </a:r>
            <a:r>
              <a:rPr sz="1400" i="1" spc="-40" dirty="0">
                <a:latin typeface="Times New Roman"/>
                <a:cs typeface="Times New Roman"/>
              </a:rPr>
              <a:t> </a:t>
            </a:r>
            <a:r>
              <a:rPr sz="1400" i="1" spc="-5" dirty="0">
                <a:latin typeface="Times New Roman"/>
                <a:cs typeface="Times New Roman"/>
              </a:rPr>
              <a:t>idejí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ts val="1610"/>
              </a:lnSpc>
            </a:pPr>
            <a:r>
              <a:rPr sz="1400" dirty="0">
                <a:latin typeface="Times New Roman"/>
                <a:cs typeface="Times New Roman"/>
              </a:rPr>
              <a:t>kaple </a:t>
            </a:r>
            <a:r>
              <a:rPr sz="1400" spc="-5" dirty="0">
                <a:latin typeface="Times New Roman"/>
                <a:cs typeface="Times New Roman"/>
              </a:rPr>
              <a:t>S. Sindone </a:t>
            </a:r>
            <a:r>
              <a:rPr sz="1400" dirty="0">
                <a:latin typeface="Times New Roman"/>
                <a:cs typeface="Times New Roman"/>
              </a:rPr>
              <a:t>v </a:t>
            </a:r>
            <a:r>
              <a:rPr sz="1400" spc="-5" dirty="0">
                <a:latin typeface="Times New Roman"/>
                <a:cs typeface="Times New Roman"/>
              </a:rPr>
              <a:t>Turíně,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1657-94</a:t>
            </a:r>
            <a:endParaRPr sz="1400" dirty="0">
              <a:latin typeface="Times New Roman"/>
              <a:cs typeface="Times New Roman"/>
            </a:endParaRPr>
          </a:p>
          <a:p>
            <a:pPr marL="12700" marR="5561330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Times New Roman"/>
                <a:cs typeface="Times New Roman"/>
              </a:rPr>
              <a:t>S. Lorenzo, Turín, 1668-87  </a:t>
            </a:r>
            <a:r>
              <a:rPr sz="1400" dirty="0">
                <a:latin typeface="Times New Roman"/>
                <a:cs typeface="Times New Roman"/>
              </a:rPr>
              <a:t>Palazzo </a:t>
            </a:r>
            <a:r>
              <a:rPr sz="1400" spc="-5" dirty="0">
                <a:latin typeface="Times New Roman"/>
                <a:cs typeface="Times New Roman"/>
              </a:rPr>
              <a:t>Carignano, Turín,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1679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ts val="1670"/>
              </a:lnSpc>
            </a:pPr>
            <a:r>
              <a:rPr sz="1400" dirty="0">
                <a:latin typeface="Times New Roman"/>
                <a:cs typeface="Times New Roman"/>
              </a:rPr>
              <a:t>Návrh kostela Panny Marie Oetingenské </a:t>
            </a:r>
            <a:r>
              <a:rPr sz="1400" spc="-5" dirty="0">
                <a:latin typeface="Times New Roman"/>
                <a:cs typeface="Times New Roman"/>
              </a:rPr>
              <a:t>pro Prahu,</a:t>
            </a:r>
            <a:r>
              <a:rPr sz="1400" spc="-7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1679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VIII.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Architektura </a:t>
            </a:r>
            <a:r>
              <a:rPr sz="1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18.</a:t>
            </a:r>
            <a:r>
              <a:rPr sz="1400" b="1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století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Řím: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ts val="1675"/>
              </a:lnSpc>
            </a:pPr>
            <a:r>
              <a:rPr sz="1400" dirty="0">
                <a:latin typeface="Times New Roman"/>
                <a:cs typeface="Times New Roman"/>
              </a:rPr>
              <a:t>SM Maddalena – Giuseppe Sardi, </a:t>
            </a:r>
            <a:r>
              <a:rPr sz="1400" spc="-5" dirty="0">
                <a:latin typeface="Times New Roman"/>
                <a:cs typeface="Times New Roman"/>
              </a:rPr>
              <a:t>1735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římské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rokoko</a:t>
            </a:r>
          </a:p>
          <a:p>
            <a:pPr marL="12700" marR="464820">
              <a:lnSpc>
                <a:spcPts val="1680"/>
              </a:lnSpc>
              <a:spcBef>
                <a:spcPts val="50"/>
              </a:spcBef>
            </a:pPr>
            <a:r>
              <a:rPr sz="1400" dirty="0">
                <a:latin typeface="Times New Roman"/>
                <a:cs typeface="Times New Roman"/>
              </a:rPr>
              <a:t>S </a:t>
            </a:r>
            <a:r>
              <a:rPr sz="1400" spc="-5" dirty="0">
                <a:latin typeface="Times New Roman"/>
                <a:cs typeface="Times New Roman"/>
              </a:rPr>
              <a:t>Giovanni in Laterano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Alessandro Galilei, 1732-36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příklad kontinuity monumentálního klasicismu  </a:t>
            </a:r>
            <a:r>
              <a:rPr sz="1400" dirty="0">
                <a:latin typeface="Times New Roman"/>
                <a:cs typeface="Times New Roman"/>
              </a:rPr>
              <a:t>SM Maggiore – </a:t>
            </a:r>
            <a:r>
              <a:rPr sz="1400" spc="-5" dirty="0">
                <a:latin typeface="Times New Roman"/>
                <a:cs typeface="Times New Roman"/>
              </a:rPr>
              <a:t>Ferdinando </a:t>
            </a:r>
            <a:r>
              <a:rPr sz="1400" dirty="0">
                <a:latin typeface="Times New Roman"/>
                <a:cs typeface="Times New Roman"/>
              </a:rPr>
              <a:t>Fuga, </a:t>
            </a:r>
            <a:r>
              <a:rPr sz="1400" spc="-5" dirty="0">
                <a:latin typeface="Times New Roman"/>
                <a:cs typeface="Times New Roman"/>
              </a:rPr>
              <a:t>1750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prostorová transformace </a:t>
            </a:r>
            <a:r>
              <a:rPr sz="1400" dirty="0">
                <a:latin typeface="Times New Roman"/>
                <a:cs typeface="Times New Roman"/>
              </a:rPr>
              <a:t>klasického </a:t>
            </a:r>
            <a:r>
              <a:rPr sz="1400" spc="-5" dirty="0">
                <a:latin typeface="Times New Roman"/>
                <a:cs typeface="Times New Roman"/>
              </a:rPr>
              <a:t>sakrálního </a:t>
            </a:r>
            <a:r>
              <a:rPr sz="1400" dirty="0">
                <a:latin typeface="Times New Roman"/>
                <a:cs typeface="Times New Roman"/>
              </a:rPr>
              <a:t>průčelí</a:t>
            </a:r>
          </a:p>
          <a:p>
            <a:pPr marL="12700">
              <a:lnSpc>
                <a:spcPts val="1610"/>
              </a:lnSpc>
            </a:pPr>
            <a:r>
              <a:rPr sz="1400" spc="-5" dirty="0">
                <a:latin typeface="Times New Roman"/>
                <a:cs typeface="Times New Roman"/>
              </a:rPr>
              <a:t>S. </a:t>
            </a:r>
            <a:r>
              <a:rPr sz="1400" dirty="0">
                <a:latin typeface="Times New Roman"/>
                <a:cs typeface="Times New Roman"/>
              </a:rPr>
              <a:t>Croce </a:t>
            </a:r>
            <a:r>
              <a:rPr sz="1400" spc="-5" dirty="0">
                <a:latin typeface="Times New Roman"/>
                <a:cs typeface="Times New Roman"/>
              </a:rPr>
              <a:t>in Gerusaleme, </a:t>
            </a:r>
            <a:r>
              <a:rPr sz="1400" dirty="0">
                <a:latin typeface="Times New Roman"/>
                <a:cs typeface="Times New Roman"/>
              </a:rPr>
              <a:t>Domenico </a:t>
            </a:r>
            <a:r>
              <a:rPr sz="1400" spc="-5" dirty="0">
                <a:latin typeface="Times New Roman"/>
                <a:cs typeface="Times New Roman"/>
              </a:rPr>
              <a:t>Gregorini,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1744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ts val="1675"/>
              </a:lnSpc>
            </a:pPr>
            <a:r>
              <a:rPr sz="1400" dirty="0">
                <a:latin typeface="Times New Roman"/>
                <a:cs typeface="Times New Roman"/>
              </a:rPr>
              <a:t>SM del </a:t>
            </a:r>
            <a:r>
              <a:rPr sz="1400" spc="-5" dirty="0">
                <a:latin typeface="Times New Roman"/>
                <a:cs typeface="Times New Roman"/>
              </a:rPr>
              <a:t>Priorato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Giovanni Battista Piranesi, 1764-66 </a:t>
            </a:r>
            <a:r>
              <a:rPr sz="1400" dirty="0">
                <a:latin typeface="Times New Roman"/>
                <a:cs typeface="Times New Roman"/>
              </a:rPr>
              <a:t>– </a:t>
            </a:r>
            <a:r>
              <a:rPr sz="1400" spc="-5" dirty="0">
                <a:latin typeface="Times New Roman"/>
                <a:cs typeface="Times New Roman"/>
              </a:rPr>
              <a:t>první římský příklad antikizujícího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klasicismu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ts val="1675"/>
              </a:lnSpc>
            </a:pPr>
            <a:r>
              <a:rPr sz="1400" b="1" dirty="0">
                <a:latin typeface="Times New Roman"/>
                <a:cs typeface="Times New Roman"/>
              </a:rPr>
              <a:t>Severní</a:t>
            </a:r>
            <a:r>
              <a:rPr sz="1400" b="1" spc="-5" dirty="0">
                <a:latin typeface="Times New Roman"/>
                <a:cs typeface="Times New Roman"/>
              </a:rPr>
              <a:t> Itálie: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Times New Roman"/>
                <a:cs typeface="Times New Roman"/>
              </a:rPr>
              <a:t>Superga nad Turínem, Filippo Juvara, 1717-31- </a:t>
            </a:r>
            <a:r>
              <a:rPr sz="1400" dirty="0">
                <a:latin typeface="Times New Roman"/>
                <a:cs typeface="Times New Roman"/>
              </a:rPr>
              <a:t>syntéza </a:t>
            </a:r>
            <a:r>
              <a:rPr sz="1400" spc="-5" dirty="0">
                <a:latin typeface="Times New Roman"/>
                <a:cs typeface="Times New Roman"/>
              </a:rPr>
              <a:t>radikálního baroka </a:t>
            </a:r>
            <a:r>
              <a:rPr sz="1400" dirty="0">
                <a:latin typeface="Times New Roman"/>
                <a:cs typeface="Times New Roman"/>
              </a:rPr>
              <a:t>s římským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akademismem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0928" y="6328661"/>
            <a:ext cx="57619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Guarino Guarini, návrh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kostela Panny Marie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Altoettingské,</a:t>
            </a:r>
            <a:r>
              <a:rPr sz="16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1679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2275" y="1473708"/>
            <a:ext cx="2714244" cy="4248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89482" y="1473708"/>
            <a:ext cx="6156959" cy="4258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18776" y="6686801"/>
            <a:ext cx="44202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Turín,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palazzo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Carignano, Guarino Guarini,</a:t>
            </a:r>
            <a:r>
              <a:rPr sz="16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1679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46382" y="537971"/>
            <a:ext cx="6984492" cy="5989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45624" y="6759953"/>
            <a:ext cx="52406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Benátky, SM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della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Salute, Baldassare Longhena,</a:t>
            </a:r>
            <a:r>
              <a:rPr sz="16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1631-56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3306" y="464819"/>
            <a:ext cx="4588764" cy="6120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8880" y="6759953"/>
            <a:ext cx="52203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Benátky, Casa Pesaro, Baldassare Longhena,</a:t>
            </a:r>
            <a:r>
              <a:rPr sz="1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1652-1710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89638" y="537971"/>
            <a:ext cx="7056119" cy="6102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13492" y="6711184"/>
            <a:ext cx="46805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SM Maddalena, průčelí, Giuseppe Sardi,</a:t>
            </a:r>
            <a:r>
              <a:rPr sz="16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1735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70154" y="464820"/>
            <a:ext cx="5077967" cy="61935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3996" y="6900160"/>
            <a:ext cx="59664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S. Giovanni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Laterano,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průčelí,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Alessandro Galilei,</a:t>
            </a:r>
            <a:r>
              <a:rPr sz="1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1732-36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7159" y="464820"/>
            <a:ext cx="8569452" cy="6280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45624" y="6759953"/>
            <a:ext cx="52673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SM Maggiore,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hlavní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průčelí, Ferdinando Fuga,</a:t>
            </a:r>
            <a:r>
              <a:rPr sz="1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1740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58347" y="464819"/>
            <a:ext cx="7848600" cy="61661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34772" y="6183881"/>
            <a:ext cx="3637915" cy="758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57150" algn="ctr">
              <a:lnSpc>
                <a:spcPct val="100299"/>
              </a:lnSpc>
              <a:spcBef>
                <a:spcPts val="9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S. Croce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Gerusaleme,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průčelí, 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Domenico Gregorini, Pietro Passalcqua,  1741-44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8787" y="464820"/>
            <a:ext cx="4381500" cy="6545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77362" y="2264664"/>
            <a:ext cx="4024884" cy="2694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80904" y="6686801"/>
            <a:ext cx="42373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Filippo Juvara, Superga nad Turínem,</a:t>
            </a:r>
            <a:r>
              <a:rPr sz="16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1717-31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67234" y="537972"/>
            <a:ext cx="5428488" cy="60487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93481" y="6759953"/>
            <a:ext cx="37509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Stupinigi,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zámek, Filippo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Juvara,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1729-33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29974" y="609600"/>
            <a:ext cx="7604759" cy="302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53746" y="3777996"/>
            <a:ext cx="2474976" cy="27157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05733" y="3777996"/>
            <a:ext cx="2970276" cy="3428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33076" y="6686801"/>
            <a:ext cx="53962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Jacopo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Barozzi da Vignola, S. Andrea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 Via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Flaminia,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1550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2275" y="609599"/>
            <a:ext cx="3899915" cy="5826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84882" y="1906523"/>
            <a:ext cx="4751832" cy="3179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78440" y="6686801"/>
            <a:ext cx="41408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Řím, SM del Priorato,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G.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B. Piranesi,</a:t>
            </a:r>
            <a:r>
              <a:rPr sz="1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1764-66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25374" y="464820"/>
            <a:ext cx="4765547" cy="6120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04704" y="6471917"/>
            <a:ext cx="55105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Jacopo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Barozzi da Vignola, Caprarola,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vila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Farnese,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1547-59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2379" y="969263"/>
            <a:ext cx="8820911" cy="4523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04704" y="6471917"/>
            <a:ext cx="55105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Jacopo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Barozzi da Vignola, Caprarola,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vila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Farnese,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1547-59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3903" y="1906524"/>
            <a:ext cx="5437632" cy="36408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98214" y="3346704"/>
            <a:ext cx="3232404" cy="2164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2176</Words>
  <Application>Microsoft Office PowerPoint</Application>
  <PresentationFormat>Vlastní</PresentationFormat>
  <Paragraphs>163</Paragraphs>
  <Slides>70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1" baseType="lpstr">
      <vt:lpstr>Office Theme</vt:lpstr>
      <vt:lpstr>Přehled dějin evropského umění Barokní architektura v Itálii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\376\377\000I\000t\000a\000l\000s\000k\000a\000 \000b\000a\000r\000o\000k\000n\000i\000 \000a\000r\000c\000h\000i\000t\000a\000k\000t\000u\000r\000a</dc:title>
  <dc:creator>\376\377\000b\000i\000e\000g\000r\000a\000f\000f</dc:creator>
  <cp:lastModifiedBy>Šuráňová Renata</cp:lastModifiedBy>
  <cp:revision>2</cp:revision>
  <cp:lastPrinted>2019-03-20T12:39:55Z</cp:lastPrinted>
  <dcterms:created xsi:type="dcterms:W3CDTF">2019-03-10T20:39:33Z</dcterms:created>
  <dcterms:modified xsi:type="dcterms:W3CDTF">2019-03-20T12:45:14Z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2012-11-27T00:00:00Z</vt:filetime>
  </property>
  <property fmtid="{D5CDD505-2E9C-101B-9397-08002B2CF9AE}" pid="3" name="Creator">
    <vt:lpwstr>\376\377\000P\000D\000F\000C\000r\000e\000a\000t\000o\000r\000 \000V\000e\000r\000s\000i\000o\000n\000 \0000\000.\0009\000.\0006</vt:lpwstr>
  </property>
  <property fmtid="{D5CDD505-2E9C-101B-9397-08002B2CF9AE}" pid="4" name="LastSaved">
    <vt:filetime>2019-03-10T00:00:00Z</vt:filetime>
  </property>
</Properties>
</file>