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63" r:id="rId5"/>
    <p:sldId id="262" r:id="rId6"/>
    <p:sldId id="259" r:id="rId7"/>
    <p:sldId id="264" r:id="rId8"/>
    <p:sldId id="265" r:id="rId9"/>
    <p:sldId id="266" r:id="rId10"/>
    <p:sldId id="257" r:id="rId11"/>
    <p:sldId id="258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C6C6-9E83-46F4-BF1E-40BAE944D46E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C863B-280F-473F-8B73-9D1C47BD86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367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Navíc tu taky vidíme chybný slovesný čas (přeloženo jako infinitiv)</a:t>
            </a:r>
          </a:p>
          <a:p>
            <a:r>
              <a:rPr lang="cs-CZ" dirty="0"/>
              <a:t>Vidíme, že chyby nastávají především u složitějších vět, kde je přísudek ve vedlejší větě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064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Zachovává anglický slovosled, i když v češtině je přirozenější napsat: Týmy by měly platit pouze náklady na cestu do a z místa soutěže. U překladu tu navíc došlo ke spojení a + z dohromady z neznámého důvodu.</a:t>
            </a:r>
          </a:p>
          <a:p>
            <a:endParaRPr lang="cs-CZ" dirty="0"/>
          </a:p>
          <a:p>
            <a:r>
              <a:rPr lang="cs-CZ" dirty="0"/>
              <a:t>Chyba z důvodu slovního druhu v anglickém originále – v originále toto slovo může být jak studovat, tak studijní</a:t>
            </a: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zajímavé, že když není následované „grade“, už je to správně: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study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average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2.0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lower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1-4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scale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- studijní průměr 2,0 nebo nižší na stupnici 1–4,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34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originále se jedná o výčet programů, které jsou akreditované v anglickém jazyce, zatímco v překladu dochází k změně významu a zní to jako kritéria, platná pro přijetí</a:t>
            </a:r>
          </a:p>
          <a:p>
            <a:endParaRPr lang="cs-CZ" dirty="0"/>
          </a:p>
          <a:p>
            <a:r>
              <a:rPr lang="cs-CZ" dirty="0"/>
              <a:t>U druhé věty vypadla jenom čárka, ale už to také způsobuje změnu významu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89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25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Dailies</a:t>
            </a:r>
            <a:r>
              <a:rPr lang="cs-CZ" dirty="0"/>
              <a:t> = deník ve smyslu denně vydávané noviny</a:t>
            </a:r>
          </a:p>
          <a:p>
            <a:r>
              <a:rPr lang="cs-CZ" dirty="0"/>
              <a:t>Cvičení – spíš </a:t>
            </a:r>
            <a:r>
              <a:rPr lang="cs-CZ" dirty="0" err="1"/>
              <a:t>practicals</a:t>
            </a:r>
            <a:r>
              <a:rPr lang="cs-CZ" dirty="0"/>
              <a:t> (ve škole), </a:t>
            </a:r>
            <a:r>
              <a:rPr lang="cs-CZ" dirty="0" err="1"/>
              <a:t>exercise</a:t>
            </a:r>
            <a:r>
              <a:rPr lang="cs-CZ" dirty="0"/>
              <a:t> je spíš fyzické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39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Častěji se objevuje učit studenta, učící student je neobvyklé spojením a možná proto dochází k významovému posunu</a:t>
            </a:r>
          </a:p>
          <a:p>
            <a:r>
              <a:rPr lang="cs-CZ" dirty="0"/>
              <a:t>Učit studenta, učit doktoranda – učící student, učící </a:t>
            </a:r>
            <a:r>
              <a:rPr lang="cs-CZ" dirty="0" err="1"/>
              <a:t>doktorad</a:t>
            </a:r>
            <a:endParaRPr lang="cs-CZ" dirty="0"/>
          </a:p>
          <a:p>
            <a:r>
              <a:rPr lang="cs-CZ" dirty="0"/>
              <a:t>Začíná děláním úkolů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342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Encountered</a:t>
            </a:r>
            <a:r>
              <a:rPr lang="cs-CZ" dirty="0"/>
              <a:t> (ve smyslu narazily) – tady je ještě pochopitelné, kde se překlad vzal</a:t>
            </a:r>
          </a:p>
          <a:p>
            <a:r>
              <a:rPr lang="cs-CZ" dirty="0"/>
              <a:t>U druhé věty se o tom ale můžeme jen dohadovat,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291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Naster</a:t>
            </a:r>
            <a:r>
              <a:rPr lang="en-GB" dirty="0"/>
              <a:t>’s program: v </a:t>
            </a:r>
            <a:r>
              <a:rPr lang="cs-CZ" dirty="0"/>
              <a:t>článku o přijímacím řízení do magisterského programu, pokud by to překládal člověk, tuto chybu by odhalil</a:t>
            </a:r>
            <a:endParaRPr lang="en-GB" dirty="0"/>
          </a:p>
          <a:p>
            <a:r>
              <a:rPr lang="en-GB" dirty="0"/>
              <a:t>P</a:t>
            </a:r>
            <a:r>
              <a:rPr lang="cs-CZ" dirty="0" err="1"/>
              <a:t>ři</a:t>
            </a:r>
            <a:r>
              <a:rPr lang="cs-CZ" dirty="0"/>
              <a:t> překladu „při volbě budoucí kariéry“ do angličtiny už přeloženo správně i překladačem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C863B-280F-473F-8B73-9D1C47BD865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57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6EE42-0A51-4647-BA27-CDBA672C5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2995D3-913A-4BE6-B4C9-E15F28618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5F2989-237E-48D7-A23B-004D9D198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3B801B-16CC-4F2B-8390-05892843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4C85A4-CB01-495D-B7C0-CBAD9E0D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41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DB621-F4DE-4739-B050-6BC1DE53B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169C09-0E91-40EE-9EC8-EE868803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6A791-F017-4B41-867C-A9B1BFAA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FD9D79-FEA8-4F1A-9BE1-54CA15A8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51C104-D8DE-4146-91C9-C49CC8FD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17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875797E-90AE-40A5-B66A-B4A164DC3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1A7BC5-AF6C-4D94-8618-5AC4DBD2D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8FCD5B-DD0C-42B3-A183-E7DFC28A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3003A-D7BA-41DA-895E-6EF09E41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6D38BF-CBE9-4A22-8187-3EA21937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38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418A6-FF12-4C57-B01B-BC4CB033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3BDC3-AD5D-4E5F-B5A2-6ADD771F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09E1C2-6060-473A-9E2B-848D09AA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EF01C-63B1-4BC6-94EF-128EB75C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E1CDA-B1EB-4506-AE01-552925D1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24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DE19E-5D10-40DD-A125-B18EDED7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909C3E-F734-45E1-A32E-D7EAB8D20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CD4FB7-99D4-419F-8BCF-CDB22B40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3C42B-9AF4-47FD-8D9D-97989AD3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35639E-6CA1-4963-9AF4-9EFA15AB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4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2DD74-DCC7-4578-9405-666E3251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389BD-BAC7-4EA0-A36A-53ACCD013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648CCD-0375-4F66-BA42-D3E47B967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C78649-B742-4B0D-9618-2E6D74C60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339C4B-C298-4DA1-843C-D3D3AC589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51A788-0AED-47B8-A7D2-8531E4D76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26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636BD-6BEE-427A-88D5-1E3B74F86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9D0786-3716-4EEE-8A31-80A8D918E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37670E-0ED6-4A5F-949B-D08C24D2A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94CF4C8-6D38-4188-B739-3C55731CF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4147DC-7BC8-4AF1-988C-B6257C4FF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2794C5-9BE6-4CBF-BC69-A4DC36D9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D45055-80C1-4E3C-A724-6FF459007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693437-4EB8-4232-8D04-CA3EAFAF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35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32715-8CCA-4499-BDF6-C7330E70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E83121-1CF3-449C-ADBD-DB5A268E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4F9BB3-ABED-4CFD-8076-CAA24539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F876F4-4055-4AB7-998B-72225B8D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2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EAF42-45D3-421D-8233-85F17A97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4A7866-FB13-41A7-B623-021FD4A5D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4E3A59-25DA-482E-A377-9DC2C0CA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03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1B08A-E98F-48C3-BC1B-4E4AABD0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A4CEEC-FD3A-4D41-B015-C7186A872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FF075-8D09-4CC2-8F02-1E02D94BC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A62EFC-83DC-4CE5-8514-B5F253317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93AB40-23B2-4EB2-AE0E-04710676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5F6731-4CE7-4020-83F7-E7781F91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26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A1994-7D5F-4865-8128-3D39E9B4D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1490EE8-1FE0-4E10-94FA-F619F0E89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6E91EB-A1FC-4266-8152-EB050511A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5A581E-C77A-4802-A5B7-D8533DD22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0DAE57-1F4E-4222-82DF-389236D4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F5B916-307D-431F-8341-0A16B107C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4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1EC646-FABC-4146-A09F-C7A45309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C376F9-CF04-4BA6-B2C8-7073F55BB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4B6E3B-874C-48FC-A956-72287984A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3767-0AB9-444E-882A-820845521538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4EF19-A5BB-49BB-9744-5EBE5F658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715B1D-AECB-4C30-B6D7-4E044D4AD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AEC6-5A49-4014-A3A9-33BD9AA76C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49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.muni.cz/admission/international/info-master.html.cs" TargetMode="External"/><Relationship Id="rId2" Type="http://schemas.openxmlformats.org/officeDocument/2006/relationships/hyperlink" Target="https://www.fi.muni.cz/about/events-and-contests/ceoi/new-rules.html.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.muni.cz/admission/girls-day.html.en" TargetMode="External"/><Relationship Id="rId4" Type="http://schemas.openxmlformats.org/officeDocument/2006/relationships/hyperlink" Target="https://www.fi.muni.cz/admission/bc/informatics.html.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F69A87-294C-42E4-A355-C26C528BD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cs-CZ" sz="6600">
                <a:solidFill>
                  <a:srgbClr val="FFFFFF"/>
                </a:solidFill>
              </a:rPr>
              <a:t>Chyby v automatických překladech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44EEEC-9C41-425B-8B0D-2F06B2220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7499" y="4810308"/>
            <a:ext cx="9003022" cy="1076551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Alena Bulantová (437385)</a:t>
            </a:r>
          </a:p>
        </p:txBody>
      </p:sp>
    </p:spTree>
    <p:extLst>
      <p:ext uri="{BB962C8B-B14F-4D97-AF65-F5344CB8AC3E}">
        <p14:creationId xmlns:p14="http://schemas.microsoft.com/office/powerpoint/2010/main" val="29608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CD6E62-6CB3-400F-B83D-E651BA0F3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Zajímavost – překlepy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5F5461-1A88-4F12-87F3-F59D21D5D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AJ do ČJ: </a:t>
            </a:r>
            <a:r>
              <a:rPr lang="cs-CZ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naster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program -&gt; </a:t>
            </a:r>
            <a:r>
              <a:rPr lang="en-GB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naster</a:t>
            </a:r>
            <a:r>
              <a:rPr lang="cs-CZ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ův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ČJ do AJ: při volbě budoucí </a:t>
            </a:r>
            <a:r>
              <a:rPr lang="cs-CZ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kariéy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&gt; when choosing a future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endParaRPr lang="cs-CZ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934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ED0085-A4A5-4F6B-BBB1-5F2E450F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Závěry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2CFED-2C7E-449E-AFBD-E2D0916B3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Překlad z angličtiny do češtiny: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Více chyb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Ale jsou vysvětlitelné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Překlad z češtiny do angličtiny: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Méně chyb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Nepředvídatelné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Častěji úplně změní význam</a:t>
            </a:r>
          </a:p>
        </p:txBody>
      </p:sp>
    </p:spTree>
    <p:extLst>
      <p:ext uri="{BB962C8B-B14F-4D97-AF65-F5344CB8AC3E}">
        <p14:creationId xmlns:p14="http://schemas.microsoft.com/office/powerpoint/2010/main" val="164743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649FAC-B2EA-430D-8BE9-9FEB06A0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Zdroj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EA5C0-CA51-40A9-884C-85A8155BA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Stránky přeložené z angličtiny:</a:t>
            </a:r>
            <a:endParaRPr lang="cs-CZ" sz="1800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cs-CZ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https://www.fi.muni.cz/about/events-and-contests/ceoi/new-rules.html.cs</a:t>
            </a:r>
            <a:b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u="sng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https://www.fi.muni.cz/admission/international/info-master.html.cs</a:t>
            </a:r>
            <a:endParaRPr lang="cs-CZ" sz="1800" u="sng" dirty="0">
              <a:solidFill>
                <a:srgbClr val="1155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Stránky přeložené z češtiny:</a:t>
            </a:r>
          </a:p>
          <a:p>
            <a:pPr marL="0" indent="0">
              <a:buNone/>
            </a:pPr>
            <a:r>
              <a:rPr lang="cs-CZ" sz="1800" u="sng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https://www.fi.muni.cz/admission/bc/informatics.html.en</a:t>
            </a:r>
            <a:b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u="sng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https://www.fi.muni.cz/admission/girls-day.html.en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178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82DE2F-371B-4D46-A3D4-CD5A1DFA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Překlad z angličtiny do češtiny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E176B1-D6F3-46FC-95BD-D93834E94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Shoda přísudku s podmětem:</a:t>
            </a:r>
          </a:p>
          <a:p>
            <a:pPr marL="0" indent="0">
              <a:buNone/>
            </a:pPr>
            <a:r>
              <a:rPr lang="cs-CZ" sz="2000" dirty="0"/>
              <a:t>Originál: </a:t>
            </a:r>
            <a:r>
              <a:rPr lang="en-GB" sz="1600" dirty="0"/>
              <a:t>The CEOI aims at motivating </a:t>
            </a:r>
            <a:r>
              <a:rPr lang="en-GB" sz="1600" dirty="0">
                <a:solidFill>
                  <a:srgbClr val="FF0000"/>
                </a:solidFill>
              </a:rPr>
              <a:t>secondary school students </a:t>
            </a:r>
            <a:r>
              <a:rPr lang="en-GB" sz="1600" dirty="0"/>
              <a:t>of Central Europe to: </a:t>
            </a:r>
            <a:r>
              <a:rPr lang="en-GB" sz="1600" dirty="0">
                <a:solidFill>
                  <a:srgbClr val="FF0000"/>
                </a:solidFill>
              </a:rPr>
              <a:t>get more interested </a:t>
            </a:r>
            <a:r>
              <a:rPr lang="en-GB" sz="1600" dirty="0"/>
              <a:t>in informatics and information technology in general, </a:t>
            </a:r>
            <a:r>
              <a:rPr lang="en-GB" sz="1600" dirty="0">
                <a:solidFill>
                  <a:srgbClr val="FF0000"/>
                </a:solidFill>
              </a:rPr>
              <a:t>test and prove</a:t>
            </a:r>
            <a:r>
              <a:rPr lang="en-GB" sz="1600" dirty="0"/>
              <a:t> their competence in solving problems with the help of computers, </a:t>
            </a:r>
            <a:r>
              <a:rPr lang="en-GB" sz="1600" dirty="0">
                <a:solidFill>
                  <a:srgbClr val="FF0000"/>
                </a:solidFill>
              </a:rPr>
              <a:t>exchange</a:t>
            </a:r>
            <a:r>
              <a:rPr lang="en-GB" sz="1600" dirty="0"/>
              <a:t> knowledge and experience with other students of similar interest and qualification, </a:t>
            </a:r>
            <a:r>
              <a:rPr lang="en-GB" sz="1600" dirty="0">
                <a:solidFill>
                  <a:srgbClr val="FF0000"/>
                </a:solidFill>
              </a:rPr>
              <a:t>establish</a:t>
            </a:r>
            <a:r>
              <a:rPr lang="en-GB" sz="1600" dirty="0"/>
              <a:t> personal contacts with young people of the Central European region.</a:t>
            </a:r>
            <a:endParaRPr lang="cs-CZ" sz="1600" dirty="0"/>
          </a:p>
          <a:p>
            <a:pPr marL="0" indent="0">
              <a:buNone/>
            </a:pPr>
            <a:r>
              <a:rPr lang="cs-CZ" sz="2000" dirty="0"/>
              <a:t>Překlad: </a:t>
            </a:r>
            <a:r>
              <a:rPr lang="cs-CZ" sz="1600" dirty="0"/>
              <a:t>Cílem CEOI je motivovat </a:t>
            </a:r>
            <a:r>
              <a:rPr lang="cs-CZ" sz="1600" dirty="0">
                <a:solidFill>
                  <a:srgbClr val="FF0000"/>
                </a:solidFill>
              </a:rPr>
              <a:t>středoškoláky</a:t>
            </a:r>
            <a:r>
              <a:rPr lang="cs-CZ" sz="1600" dirty="0"/>
              <a:t> střední Evropy k tomu, aby se obecněji více </a:t>
            </a:r>
            <a:r>
              <a:rPr lang="cs-CZ" sz="1600" dirty="0">
                <a:solidFill>
                  <a:srgbClr val="FF0000"/>
                </a:solidFill>
              </a:rPr>
              <a:t>zajímaly</a:t>
            </a:r>
            <a:r>
              <a:rPr lang="cs-CZ" sz="1600" dirty="0"/>
              <a:t> o informatiku a informační technologie obecně, </a:t>
            </a:r>
            <a:r>
              <a:rPr lang="cs-CZ" sz="1600" dirty="0">
                <a:solidFill>
                  <a:srgbClr val="FF0000"/>
                </a:solidFill>
              </a:rPr>
              <a:t>otestovaly</a:t>
            </a:r>
            <a:r>
              <a:rPr lang="cs-CZ" sz="1600" dirty="0"/>
              <a:t> a </a:t>
            </a:r>
            <a:r>
              <a:rPr lang="cs-CZ" sz="1600" dirty="0">
                <a:solidFill>
                  <a:srgbClr val="FF0000"/>
                </a:solidFill>
              </a:rPr>
              <a:t>prokázaly</a:t>
            </a:r>
            <a:r>
              <a:rPr lang="cs-CZ" sz="1600" dirty="0"/>
              <a:t> svou kompetenci při řešení problémů s pomocí počítačů, </a:t>
            </a:r>
            <a:r>
              <a:rPr lang="cs-CZ" sz="1600" dirty="0">
                <a:solidFill>
                  <a:srgbClr val="FF0000"/>
                </a:solidFill>
              </a:rPr>
              <a:t>vyměňovaly</a:t>
            </a:r>
            <a:r>
              <a:rPr lang="cs-CZ" sz="1600" dirty="0"/>
              <a:t> si znalosti a zkušenosti s dalšími studenty podobných zájmů a kvalifikací , </a:t>
            </a:r>
            <a:r>
              <a:rPr lang="cs-CZ" sz="1600" dirty="0">
                <a:solidFill>
                  <a:srgbClr val="FF0000"/>
                </a:solidFill>
              </a:rPr>
              <a:t>vytvářet</a:t>
            </a:r>
            <a:r>
              <a:rPr lang="cs-CZ" sz="1600" dirty="0"/>
              <a:t> osobní kontakty s mladými lidmi středoevropského regionu.</a:t>
            </a:r>
          </a:p>
          <a:p>
            <a:pPr marL="0" indent="0">
              <a:buNone/>
            </a:pPr>
            <a:r>
              <a:rPr lang="cs-CZ" sz="2000" dirty="0"/>
              <a:t>Originál</a:t>
            </a:r>
            <a:r>
              <a:rPr lang="cs-CZ" sz="1600" dirty="0"/>
              <a:t>: </a:t>
            </a:r>
            <a:r>
              <a:rPr lang="en-GB" sz="1600" dirty="0"/>
              <a:t>Finally, the president of SC or IC presents the anonymous results to the </a:t>
            </a:r>
            <a:r>
              <a:rPr lang="en-GB" sz="1600" dirty="0">
                <a:solidFill>
                  <a:srgbClr val="FF0000"/>
                </a:solidFill>
              </a:rPr>
              <a:t>General Assembly to take </a:t>
            </a:r>
            <a:r>
              <a:rPr lang="en-GB" sz="1600" dirty="0"/>
              <a:t>final decisions.</a:t>
            </a:r>
            <a:endParaRPr lang="cs-CZ" sz="1600" dirty="0"/>
          </a:p>
          <a:p>
            <a:pPr marL="0" indent="0">
              <a:buNone/>
            </a:pPr>
            <a:r>
              <a:rPr lang="cs-CZ" sz="2000" dirty="0"/>
              <a:t>Překlad</a:t>
            </a:r>
            <a:r>
              <a:rPr lang="cs-CZ" sz="1600" dirty="0"/>
              <a:t>: Nakonec předseda SC nebo IC předkládá </a:t>
            </a:r>
            <a:r>
              <a:rPr lang="cs-CZ" sz="1600" dirty="0">
                <a:solidFill>
                  <a:srgbClr val="FF0000"/>
                </a:solidFill>
              </a:rPr>
              <a:t>generálnímu shromáždění </a:t>
            </a:r>
            <a:r>
              <a:rPr lang="cs-CZ" sz="1600" dirty="0"/>
              <a:t>anonymní výsledky, </a:t>
            </a:r>
            <a:r>
              <a:rPr lang="cs-CZ" sz="1600" dirty="0">
                <a:solidFill>
                  <a:srgbClr val="FF0000"/>
                </a:solidFill>
              </a:rPr>
              <a:t>aby přijala </a:t>
            </a:r>
            <a:r>
              <a:rPr lang="cs-CZ" sz="1600" dirty="0"/>
              <a:t>konečná rozhodnutí. </a:t>
            </a:r>
          </a:p>
        </p:txBody>
      </p:sp>
    </p:spTree>
    <p:extLst>
      <p:ext uri="{BB962C8B-B14F-4D97-AF65-F5344CB8AC3E}">
        <p14:creationId xmlns:p14="http://schemas.microsoft.com/office/powerpoint/2010/main" val="164022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6511A-887F-4265-853E-FE381FDA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24"/>
            <a:ext cx="10515600" cy="6429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Slovosled: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en-GB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Only the cost of travel to and from the place of the competition should be paid by teams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all local expenses are covered by the organizers.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Překlad: </a:t>
            </a:r>
            <a:r>
              <a:rPr lang="cs-CZ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 náklady na cestu do </a:t>
            </a:r>
            <a:r>
              <a:rPr lang="cs-CZ" sz="16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cs-CZ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místa soutěže by měly platit týmy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všechny místní výdaje jsou pokryty pořadateli.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Skloňování: </a:t>
            </a:r>
          </a:p>
          <a:p>
            <a:pPr marL="0" indent="0">
              <a:buNone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ál: 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Team leaders must be able to speak and write in English, as well as the </a:t>
            </a:r>
            <a:r>
              <a:rPr lang="en-GB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n-GB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their team.</a:t>
            </a: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Překlad: 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Vedoucí týmů musí být schopni mluvit a psát v angličtině, stejně jako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jazyk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jejich týmu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references on </a:t>
            </a:r>
            <a:r>
              <a:rPr lang="en-GB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official headed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paper, one of which should be an academic reference.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Překlad: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Dva odkazy na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oficiální hlavičkové 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papíře, z nichž jeden by měl být akademický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Slovní druh: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grade B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ECTS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scale</a:t>
            </a: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Překlad: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studovat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průměrný stupeň B nebo lepší na stupnici ECTS (= studijní)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copies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supplement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to: </a:t>
            </a: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Překlad: 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ověřené výtisky diplomu a dodatku k diplomu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zaslané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adresu: (=zašlete)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b="0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82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4AADA-0354-4DE6-9A22-1DD9CF7D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690"/>
            <a:ext cx="10515600" cy="4546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Další chyby, kde došlo k zásadnímu posunu významu: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Following criteria applies for admission into master degree programmes accredited in English language - Visual Informatics; Software Systems &amp; Service Management; and Computer Systems Communication &amp; Security.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Překlad: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přijetí do magisterských studijních programů akreditovaných v anglickém jazyce platí následující kritéria - vizuální informatika; Softwarové systémy a správa služeb; a počítačové systémy, komunikace a bezpečnost.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Originál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Bachelor degree (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least,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another Master degree is also welcome) from an accredited university including at least three full years of academic study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Překlad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Bakalářský titul (</a:t>
            </a:r>
            <a:r>
              <a:rPr lang="cs-CZ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přinejmenším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další magisterský titul je také vítán) z akreditované univerzity, který zahrnuje nejméně tři celé roky akademického studia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1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4F3CA5-D5F4-4DC7-AAB0-D9BF4B1F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E83E5-81AE-42CE-BB77-396427A5C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91979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Team leader and </a:t>
            </a:r>
            <a:r>
              <a:rPr lang="cs-CZ" sz="17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</a:t>
            </a:r>
            <a:r>
              <a:rPr lang="cs-CZ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 leader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vedouc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í týmu a </a:t>
            </a:r>
            <a:r>
              <a:rPr lang="cs-CZ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náměstek</a:t>
            </a:r>
          </a:p>
          <a:p>
            <a:pPr marL="0" indent="0">
              <a:buNone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(spíš „zástupce vedoucího“)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GB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Originál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</a:t>
            </a:r>
            <a:r>
              <a:rPr lang="en-GB" sz="17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references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official headed paper, one of which should be an academic reference.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Dva </a:t>
            </a:r>
            <a:r>
              <a:rPr lang="cs-CZ" sz="17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odkazy</a:t>
            </a: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oficiální hlavičkové papíře, z nichž jeden by měl být akademický. </a:t>
            </a:r>
          </a:p>
          <a:p>
            <a:pPr marL="0" indent="0"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(spíš „doporučení“)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0" i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Originál</a:t>
            </a:r>
            <a:r>
              <a:rPr lang="en-GB" sz="2000" b="0" i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whole communication between the CEOI </a:t>
            </a:r>
            <a:r>
              <a:rPr lang="en-GB" sz="17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authorities</a:t>
            </a:r>
            <a:r>
              <a:rPr lang="en-GB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contestants will be in a written form.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Překlad: </a:t>
            </a: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Celá komunikace mezi </a:t>
            </a:r>
            <a:r>
              <a:rPr lang="cs-CZ" sz="17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úřady</a:t>
            </a: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CEOI a soutěžícími bude v písemné podobě.</a:t>
            </a:r>
          </a:p>
          <a:p>
            <a:pPr marL="0" indent="0">
              <a:buNone/>
            </a:pP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(spíš „organizátory“)</a:t>
            </a:r>
            <a:endParaRPr lang="cs-CZ" sz="17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413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90F998-A126-4416-A2B0-9695B5B6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Zkratky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FB067F-84DD-470B-90F3-36D28557C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 dirty="0"/>
              <a:t>IC (International </a:t>
            </a:r>
            <a:r>
              <a:rPr lang="cs-CZ" sz="2400" dirty="0" err="1"/>
              <a:t>Comittee</a:t>
            </a:r>
            <a:r>
              <a:rPr lang="cs-CZ" sz="2400" dirty="0"/>
              <a:t>) -</a:t>
            </a:r>
            <a:r>
              <a:rPr lang="en-GB" sz="2400" dirty="0"/>
              <a:t>&gt; </a:t>
            </a:r>
            <a:r>
              <a:rPr lang="en-GB" sz="2400" dirty="0" err="1"/>
              <a:t>Mezin</a:t>
            </a:r>
            <a:r>
              <a:rPr lang="cs-CZ" sz="2400" dirty="0" err="1"/>
              <a:t>árodní</a:t>
            </a:r>
            <a:r>
              <a:rPr lang="cs-CZ" sz="2400" dirty="0"/>
              <a:t> výbor (CE), IC, ÚS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Originál: 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Selection of the next host is made by the</a:t>
            </a:r>
            <a:r>
              <a:rPr lang="en-GB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n-GB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a majority vote. Revision of the Regulations of the CEOI is adopted by the </a:t>
            </a:r>
            <a:r>
              <a:rPr lang="en-GB" sz="1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by a 2/3 majority vote.</a:t>
            </a:r>
            <a:endParaRPr lang="cs-CZ" sz="1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Překlad: </a:t>
            </a:r>
            <a:r>
              <a:rPr lang="cs-CZ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Výběr dalšího hostitele provádí</a:t>
            </a:r>
            <a:r>
              <a:rPr lang="cs-CZ" sz="1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IC </a:t>
            </a:r>
            <a:r>
              <a:rPr lang="cs-CZ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většinou hlasů. Revize nařízení CEOI přijme </a:t>
            </a:r>
            <a:r>
              <a:rPr lang="cs-CZ" sz="1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ÚS</a:t>
            </a:r>
            <a:r>
              <a:rPr lang="cs-CZ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dvoutřetinovou většinou hlasů.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2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519139-7FC9-460A-9B97-F9A4C8E1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Překlad z češtiny do angličtiny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6116F-A4FA-4EAE-AF7A-46C293C38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637" y="1889781"/>
            <a:ext cx="9708995" cy="43325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Terminologie: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Originál: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Cvičení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často vedou jejich jen o málo starší spolužáci, často studenti bakalářského nebo magisterského stupně.</a:t>
            </a:r>
            <a:endParaRPr lang="cs-CZ" sz="1600" u="sng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Překlad: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Exercises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often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slightly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older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classmates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often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undergraduate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graduate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</a:t>
            </a:r>
            <a:r>
              <a:rPr lang="cs-CZ" sz="16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1600" u="sng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Originá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Letos na jaře navíc Martin Ukrop s dalšími doktorandy přednášeli o zkušenostech s reflektivními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deníky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celosvětově největší konferenci zaměřené na výuku informatiky v USA, a díky tomu tak existuje i jeho anglická verze. </a:t>
            </a:r>
            <a:endParaRPr lang="cs-CZ" sz="1600" u="sng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addition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Martin Ukrop and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doctoral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reflective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dailies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world's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largest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computer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science in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United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English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version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3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C5371-675E-4AB3-A778-C5DC61EC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DB7E20-223D-4179-BE55-122214BF7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Originál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Myslíme si, že když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učí student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který o to má skutečný zájem, je to lepší, než když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učí doktorand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který je do toho nucen.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student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has a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genuine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doctoral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student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forced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do so.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Originál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Většina studentů, ať už si je pro vedení cvičení vyhlédne učitel, nebo o něj projeví zájem sami,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začíná nejprve opravováním domácích úkolů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přípravou výukových materiálů nebo učí v tandemu s někým zkušenějším.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Most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whether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teacher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looking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exercise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themselves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 by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doing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homework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tandem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someone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7352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1F396-DC30-47DD-B533-C978CC5D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BDCCB-53BA-4FE7-A74D-E26E022EC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Originál: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První impuls k pořádání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Girls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přitom přišel od samotných studentek, které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s akcí setkaly 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 praxi v partnerských firmách a řekly si, že přesně tohle na FI MUNI chybí, protože díky podobným akcím se k IT samy dostala.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Překlad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impulse to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Girls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themselves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 </a:t>
            </a:r>
            <a:r>
              <a:rPr lang="cs-CZ" sz="1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event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practice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partner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companies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said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themselves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missing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 MUNI,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similar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IT </a:t>
            </a:r>
            <a:r>
              <a:rPr lang="cs-CZ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themselves</a:t>
            </a:r>
            <a:r>
              <a:rPr lang="cs-CZ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Originál: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Vše začalo předmětem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který organizujeme pro všechny studenty, kteří začínají učit a chtějí se o tom bavit s dalšími vysokoškoláky.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Překlad: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simply came to our notice then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Teaching Lab , which we organize for all students who are starting to teach and want to talk about it with other university students.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22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1540</Words>
  <Application>Microsoft Office PowerPoint</Application>
  <PresentationFormat>Širokoúhlá obrazovka</PresentationFormat>
  <Paragraphs>109</Paragraphs>
  <Slides>12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Chyby v automatických překladech</vt:lpstr>
      <vt:lpstr>Překlad z angličtiny do češtiny</vt:lpstr>
      <vt:lpstr>Prezentace aplikace PowerPoint</vt:lpstr>
      <vt:lpstr>Prezentace aplikace PowerPoint</vt:lpstr>
      <vt:lpstr>Terminologie</vt:lpstr>
      <vt:lpstr>Zkratky</vt:lpstr>
      <vt:lpstr>Překlad z češtiny do angličtiny</vt:lpstr>
      <vt:lpstr>Prezentace aplikace PowerPoint</vt:lpstr>
      <vt:lpstr>Prezentace aplikace PowerPoint</vt:lpstr>
      <vt:lpstr>Zajímavost – překlepy</vt:lpstr>
      <vt:lpstr>Závěry pozorování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Chyby v automatických překladech</dc:title>
  <dc:creator>Alena Bulantová</dc:creator>
  <cp:lastModifiedBy>Alena Bulantová</cp:lastModifiedBy>
  <cp:revision>17</cp:revision>
  <dcterms:created xsi:type="dcterms:W3CDTF">2021-05-17T09:06:29Z</dcterms:created>
  <dcterms:modified xsi:type="dcterms:W3CDTF">2021-05-18T13:26:10Z</dcterms:modified>
</cp:coreProperties>
</file>