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12" r:id="rId3"/>
    <p:sldId id="311" r:id="rId4"/>
    <p:sldId id="299" r:id="rId5"/>
    <p:sldId id="302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95" r:id="rId15"/>
    <p:sldId id="29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DCE784-4EA8-453E-B675-D4AEB68F62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</dgm:spPr>
      <dgm:t>
        <a:bodyPr/>
        <a:lstStyle/>
        <a:p>
          <a:endParaRPr lang="en-US"/>
        </a:p>
      </dgm:t>
    </dgm:pt>
    <dgm:pt modelId="{4DBC5EC1-18EC-438E-967F-D71A5CDD1C2C}">
      <dgm:prSet phldrT="[Text]"/>
      <dgm:spPr>
        <a:solidFill>
          <a:srgbClr val="7C665D"/>
        </a:solidFill>
        <a:ln w="15875" cap="rnd" cmpd="sng" algn="ctr">
          <a:noFill/>
          <a:prstDash val="solid"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en-US" dirty="0">
              <a:solidFill>
                <a:schemeClr val="accent2">
                  <a:lumMod val="20000"/>
                  <a:lumOff val="80000"/>
                </a:schemeClr>
              </a:solidFill>
              <a:latin typeface="Century Gothic" panose="020B0502020202020204"/>
              <a:ea typeface="+mn-ea"/>
              <a:cs typeface="+mn-cs"/>
            </a:rPr>
            <a:t>Service Quality</a:t>
          </a:r>
        </a:p>
      </dgm:t>
    </dgm:pt>
    <dgm:pt modelId="{4E749153-CDFC-4E17-9353-A98AAD60E59F}" type="parTrans" cxnId="{7914FEED-47CD-4622-9A57-14F06031DBF8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B348598-DD7D-4C63-8F84-0EEDAEE3D130}" type="sibTrans" cxnId="{7914FEED-47CD-4622-9A57-14F06031DBF8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00853E0-17EF-4AD6-BC3E-0EFD51E2BF72}">
      <dgm:prSet phldrT="[Text]"/>
      <dgm:spPr>
        <a:solidFill>
          <a:srgbClr val="7C665D"/>
        </a:solidFill>
        <a:ln w="15875" cap="rnd" cmpd="sng" algn="ctr">
          <a:noFill/>
          <a:prstDash val="solid"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en-US" dirty="0">
              <a:solidFill>
                <a:schemeClr val="accent2">
                  <a:lumMod val="20000"/>
                  <a:lumOff val="80000"/>
                </a:schemeClr>
              </a:solidFill>
              <a:latin typeface="Century Gothic" panose="020B0502020202020204"/>
              <a:ea typeface="+mn-ea"/>
              <a:cs typeface="+mn-cs"/>
            </a:rPr>
            <a:t>Reliability</a:t>
          </a:r>
        </a:p>
      </dgm:t>
    </dgm:pt>
    <dgm:pt modelId="{FA2F2BCE-C766-4499-985A-CAC83CECA090}" type="parTrans" cxnId="{B8B22A3D-BB37-4A93-AD0A-D193D7399969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ECBF722-5964-4390-994D-270AB57FBDAD}" type="sibTrans" cxnId="{B8B22A3D-BB37-4A93-AD0A-D193D7399969}">
      <dgm:prSet/>
      <dgm:spPr>
        <a:solidFill>
          <a:schemeClr val="bg1"/>
        </a:solidFill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CDE0CBF-607A-47C1-9A01-6ED1C4D203A4}">
      <dgm:prSet phldrT="[Text]" custT="1"/>
      <dgm:spPr>
        <a:solidFill>
          <a:srgbClr val="7C665D"/>
        </a:solidFill>
        <a:ln w="15875" cap="rnd" cmpd="sng" algn="ctr">
          <a:noFill/>
          <a:prstDash val="solid"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en-US" sz="1200" dirty="0">
              <a:solidFill>
                <a:schemeClr val="accent2">
                  <a:lumMod val="20000"/>
                  <a:lumOff val="80000"/>
                </a:schemeClr>
              </a:solidFill>
              <a:latin typeface="Century Gothic" panose="020B0502020202020204"/>
              <a:ea typeface="+mn-ea"/>
              <a:cs typeface="+mn-cs"/>
            </a:rPr>
            <a:t>Responsive-ness</a:t>
          </a:r>
        </a:p>
      </dgm:t>
    </dgm:pt>
    <dgm:pt modelId="{532EFE81-E8BD-4BB5-AAA1-5A3528AFE346}" type="parTrans" cxnId="{7DFC5C14-879A-41E8-8AFF-4C656BC89122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A9982F1-7A55-4CD0-A90F-2C70C16194E2}" type="sibTrans" cxnId="{7DFC5C14-879A-41E8-8AFF-4C656BC89122}">
      <dgm:prSet/>
      <dgm:spPr>
        <a:solidFill>
          <a:schemeClr val="bg1"/>
        </a:solidFill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D47A702-F4B0-4D2F-808C-325C91FF5559}">
      <dgm:prSet/>
      <dgm:spPr>
        <a:solidFill>
          <a:srgbClr val="7C665D"/>
        </a:solidFill>
        <a:ln w="15875" cap="rnd" cmpd="sng" algn="ctr">
          <a:noFill/>
          <a:prstDash val="solid"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en-US" dirty="0">
              <a:solidFill>
                <a:schemeClr val="accent2">
                  <a:lumMod val="20000"/>
                  <a:lumOff val="80000"/>
                </a:schemeClr>
              </a:solidFill>
              <a:latin typeface="Century Gothic" panose="020B0502020202020204"/>
              <a:ea typeface="+mn-ea"/>
              <a:cs typeface="+mn-cs"/>
            </a:rPr>
            <a:t>Empathy</a:t>
          </a:r>
        </a:p>
      </dgm:t>
    </dgm:pt>
    <dgm:pt modelId="{F05819E0-8429-473C-90E4-4B088A97EACB}" type="parTrans" cxnId="{92B258C1-D44D-49EE-9055-F5260702825E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EDD5527-C95C-4D80-B12A-1123F34986FB}" type="sibTrans" cxnId="{92B258C1-D44D-49EE-9055-F5260702825E}">
      <dgm:prSet/>
      <dgm:spPr>
        <a:solidFill>
          <a:schemeClr val="bg1"/>
        </a:solidFill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95EDE6B-87BF-4CEB-9028-73060ED7EBCD}">
      <dgm:prSet/>
      <dgm:spPr>
        <a:solidFill>
          <a:srgbClr val="7C665D"/>
        </a:solidFill>
        <a:ln w="15875" cap="rnd" cmpd="sng" algn="ctr">
          <a:noFill/>
          <a:prstDash val="solid"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en-US" dirty="0">
              <a:solidFill>
                <a:schemeClr val="accent2">
                  <a:lumMod val="20000"/>
                  <a:lumOff val="80000"/>
                </a:schemeClr>
              </a:solidFill>
              <a:latin typeface="Century Gothic" panose="020B0502020202020204"/>
              <a:ea typeface="+mn-ea"/>
              <a:cs typeface="+mn-cs"/>
            </a:rPr>
            <a:t>Tangibles</a:t>
          </a:r>
        </a:p>
      </dgm:t>
    </dgm:pt>
    <dgm:pt modelId="{6B58E529-4C0F-462D-B785-18940C68F566}" type="parTrans" cxnId="{6564D6C3-62AB-47C9-8F79-DCF0047E4880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290AEFB-8297-4FE2-BE9D-CBE7C9F0FCC1}" type="sibTrans" cxnId="{6564D6C3-62AB-47C9-8F79-DCF0047E4880}">
      <dgm:prSet/>
      <dgm:spPr>
        <a:solidFill>
          <a:schemeClr val="bg1"/>
        </a:solidFill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E9108A2-3B10-47E5-BF0E-FE09684728B3}">
      <dgm:prSet/>
      <dgm:spPr>
        <a:solidFill>
          <a:srgbClr val="7C665D"/>
        </a:solidFill>
        <a:ln w="15875" cap="rnd" cmpd="sng" algn="ctr">
          <a:noFill/>
          <a:prstDash val="solid"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en-US" dirty="0">
              <a:solidFill>
                <a:schemeClr val="accent2">
                  <a:lumMod val="20000"/>
                  <a:lumOff val="80000"/>
                </a:schemeClr>
              </a:solidFill>
              <a:latin typeface="Century Gothic" panose="020B0502020202020204"/>
              <a:ea typeface="+mn-ea"/>
              <a:cs typeface="+mn-cs"/>
            </a:rPr>
            <a:t>Assurance</a:t>
          </a:r>
        </a:p>
      </dgm:t>
    </dgm:pt>
    <dgm:pt modelId="{B65D58CB-6876-4ABB-A687-6E3305EDAD2D}" type="parTrans" cxnId="{6E33AC99-8929-45DC-AAF0-3F329DAE26DE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D09708D-125B-49CC-AF1A-B0216804AB8D}" type="sibTrans" cxnId="{6E33AC99-8929-45DC-AAF0-3F329DAE26DE}">
      <dgm:prSet/>
      <dgm:spPr>
        <a:solidFill>
          <a:schemeClr val="bg1"/>
        </a:solidFill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400DE95-C861-4FE2-953A-067B9B6CE019}" type="pres">
      <dgm:prSet presAssocID="{CBDCE784-4EA8-453E-B675-D4AEB68F627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5A29D0E-1937-4C6C-9087-141A50181C4C}" type="pres">
      <dgm:prSet presAssocID="{4DBC5EC1-18EC-438E-967F-D71A5CDD1C2C}" presName="centerShape" presStyleLbl="node0" presStyleIdx="0" presStyleCnt="1"/>
      <dgm:spPr>
        <a:xfrm>
          <a:off x="3038078" y="1872401"/>
          <a:ext cx="2051843" cy="2051843"/>
        </a:xfrm>
        <a:prstGeom prst="ellipse">
          <a:avLst/>
        </a:prstGeom>
      </dgm:spPr>
    </dgm:pt>
    <dgm:pt modelId="{2D322672-6BB9-4E6B-9C2B-F204EB6818D1}" type="pres">
      <dgm:prSet presAssocID="{C00853E0-17EF-4AD6-BC3E-0EFD51E2BF72}" presName="node" presStyleLbl="node1" presStyleIdx="0" presStyleCnt="5">
        <dgm:presLayoutVars>
          <dgm:bulletEnabled val="1"/>
        </dgm:presLayoutVars>
      </dgm:prSet>
      <dgm:spPr>
        <a:xfrm>
          <a:off x="3345854" y="1626"/>
          <a:ext cx="1436290" cy="1436290"/>
        </a:xfrm>
        <a:prstGeom prst="ellipse">
          <a:avLst/>
        </a:prstGeom>
      </dgm:spPr>
    </dgm:pt>
    <dgm:pt modelId="{F1092093-1C97-41C3-A431-876A9E8E76C5}" type="pres">
      <dgm:prSet presAssocID="{C00853E0-17EF-4AD6-BC3E-0EFD51E2BF72}" presName="dummy" presStyleCnt="0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</dgm:pt>
    <dgm:pt modelId="{07477B7E-D776-4CE8-ACD5-0DCD226A052E}" type="pres">
      <dgm:prSet presAssocID="{3ECBF722-5964-4390-994D-270AB57FBDAD}" presName="sibTrans" presStyleLbl="sibTrans2D1" presStyleIdx="0" presStyleCnt="5"/>
      <dgm:spPr>
        <a:xfrm>
          <a:off x="1833742" y="668065"/>
          <a:ext cx="4460515" cy="4460515"/>
        </a:xfrm>
        <a:prstGeom prst="blockArc">
          <a:avLst>
            <a:gd name="adj1" fmla="val 16200000"/>
            <a:gd name="adj2" fmla="val 20520000"/>
            <a:gd name="adj3" fmla="val 4637"/>
          </a:avLst>
        </a:prstGeom>
      </dgm:spPr>
    </dgm:pt>
    <dgm:pt modelId="{4220CB3C-785C-4282-A859-4057B8B91F19}" type="pres">
      <dgm:prSet presAssocID="{FE9108A2-3B10-47E5-BF0E-FE09684728B3}" presName="node" presStyleLbl="node1" presStyleIdx="1" presStyleCnt="5">
        <dgm:presLayoutVars>
          <dgm:bulletEnabled val="1"/>
        </dgm:presLayoutVars>
      </dgm:prSet>
      <dgm:spPr>
        <a:xfrm>
          <a:off x="5417780" y="1506968"/>
          <a:ext cx="1436290" cy="1436290"/>
        </a:xfrm>
        <a:prstGeom prst="ellipse">
          <a:avLst/>
        </a:prstGeom>
      </dgm:spPr>
    </dgm:pt>
    <dgm:pt modelId="{7D5898C4-2BB2-471C-BE79-36B4A8774674}" type="pres">
      <dgm:prSet presAssocID="{FE9108A2-3B10-47E5-BF0E-FE09684728B3}" presName="dummy" presStyleCnt="0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</dgm:pt>
    <dgm:pt modelId="{BB8361F8-75AB-4B51-BF5F-74EED762D8A7}" type="pres">
      <dgm:prSet presAssocID="{4D09708D-125B-49CC-AF1A-B0216804AB8D}" presName="sibTrans" presStyleLbl="sibTrans2D1" presStyleIdx="1" presStyleCnt="5"/>
      <dgm:spPr>
        <a:xfrm>
          <a:off x="1833742" y="668065"/>
          <a:ext cx="4460515" cy="4460515"/>
        </a:xfrm>
        <a:prstGeom prst="blockArc">
          <a:avLst>
            <a:gd name="adj1" fmla="val 20520000"/>
            <a:gd name="adj2" fmla="val 3240000"/>
            <a:gd name="adj3" fmla="val 4637"/>
          </a:avLst>
        </a:prstGeom>
      </dgm:spPr>
    </dgm:pt>
    <dgm:pt modelId="{6B8BF1D5-F351-4E01-9959-76694170D795}" type="pres">
      <dgm:prSet presAssocID="{D95EDE6B-87BF-4CEB-9028-73060ED7EBCD}" presName="node" presStyleLbl="node1" presStyleIdx="2" presStyleCnt="5">
        <dgm:presLayoutVars>
          <dgm:bulletEnabled val="1"/>
        </dgm:presLayoutVars>
      </dgm:prSet>
      <dgm:spPr>
        <a:xfrm>
          <a:off x="4626375" y="3942663"/>
          <a:ext cx="1436290" cy="1436290"/>
        </a:xfrm>
        <a:prstGeom prst="ellipse">
          <a:avLst/>
        </a:prstGeom>
      </dgm:spPr>
    </dgm:pt>
    <dgm:pt modelId="{9669001A-AE53-4A6D-8761-5021987AD7DB}" type="pres">
      <dgm:prSet presAssocID="{D95EDE6B-87BF-4CEB-9028-73060ED7EBCD}" presName="dummy" presStyleCnt="0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</dgm:pt>
    <dgm:pt modelId="{44A77558-4F03-4352-8245-C4B67321BD40}" type="pres">
      <dgm:prSet presAssocID="{E290AEFB-8297-4FE2-BE9D-CBE7C9F0FCC1}" presName="sibTrans" presStyleLbl="sibTrans2D1" presStyleIdx="2" presStyleCnt="5"/>
      <dgm:spPr>
        <a:xfrm>
          <a:off x="1833742" y="668065"/>
          <a:ext cx="4460515" cy="4460515"/>
        </a:xfrm>
        <a:prstGeom prst="blockArc">
          <a:avLst>
            <a:gd name="adj1" fmla="val 3240000"/>
            <a:gd name="adj2" fmla="val 7560000"/>
            <a:gd name="adj3" fmla="val 4637"/>
          </a:avLst>
        </a:prstGeom>
      </dgm:spPr>
    </dgm:pt>
    <dgm:pt modelId="{55ED2644-05F5-445A-B45E-CCBB3E1E7FF5}" type="pres">
      <dgm:prSet presAssocID="{0D47A702-F4B0-4D2F-808C-325C91FF5559}" presName="node" presStyleLbl="node1" presStyleIdx="3" presStyleCnt="5">
        <dgm:presLayoutVars>
          <dgm:bulletEnabled val="1"/>
        </dgm:presLayoutVars>
      </dgm:prSet>
      <dgm:spPr>
        <a:xfrm>
          <a:off x="2065334" y="3942663"/>
          <a:ext cx="1436290" cy="1436290"/>
        </a:xfrm>
        <a:prstGeom prst="ellipse">
          <a:avLst/>
        </a:prstGeom>
      </dgm:spPr>
    </dgm:pt>
    <dgm:pt modelId="{E4F34F84-6EAE-466C-9304-5FD3123BDC92}" type="pres">
      <dgm:prSet presAssocID="{0D47A702-F4B0-4D2F-808C-325C91FF5559}" presName="dummy" presStyleCnt="0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</dgm:pt>
    <dgm:pt modelId="{48F15E1E-9EE0-4A0A-93A9-0183BEAEFA6C}" type="pres">
      <dgm:prSet presAssocID="{DEDD5527-C95C-4D80-B12A-1123F34986FB}" presName="sibTrans" presStyleLbl="sibTrans2D1" presStyleIdx="3" presStyleCnt="5"/>
      <dgm:spPr>
        <a:xfrm>
          <a:off x="1833742" y="668065"/>
          <a:ext cx="4460515" cy="4460515"/>
        </a:xfrm>
        <a:prstGeom prst="blockArc">
          <a:avLst>
            <a:gd name="adj1" fmla="val 7560000"/>
            <a:gd name="adj2" fmla="val 11880000"/>
            <a:gd name="adj3" fmla="val 4637"/>
          </a:avLst>
        </a:prstGeom>
      </dgm:spPr>
    </dgm:pt>
    <dgm:pt modelId="{9F6CC383-96E3-4539-922E-B62D10478A87}" type="pres">
      <dgm:prSet presAssocID="{DCDE0CBF-607A-47C1-9A01-6ED1C4D203A4}" presName="node" presStyleLbl="node1" presStyleIdx="4" presStyleCnt="5">
        <dgm:presLayoutVars>
          <dgm:bulletEnabled val="1"/>
        </dgm:presLayoutVars>
      </dgm:prSet>
      <dgm:spPr>
        <a:xfrm>
          <a:off x="1273929" y="1506968"/>
          <a:ext cx="1436290" cy="1436290"/>
        </a:xfrm>
        <a:prstGeom prst="ellipse">
          <a:avLst/>
        </a:prstGeom>
      </dgm:spPr>
    </dgm:pt>
    <dgm:pt modelId="{908F5181-80BB-4DE6-A5A6-DB58B1194254}" type="pres">
      <dgm:prSet presAssocID="{DCDE0CBF-607A-47C1-9A01-6ED1C4D203A4}" presName="dummy" presStyleCnt="0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</dgm:pt>
    <dgm:pt modelId="{EAC93211-884A-42EE-A55C-9068C1739E3E}" type="pres">
      <dgm:prSet presAssocID="{9A9982F1-7A55-4CD0-A90F-2C70C16194E2}" presName="sibTrans" presStyleLbl="sibTrans2D1" presStyleIdx="4" presStyleCnt="5"/>
      <dgm:spPr>
        <a:xfrm>
          <a:off x="1833742" y="668065"/>
          <a:ext cx="4460515" cy="4460515"/>
        </a:xfrm>
        <a:prstGeom prst="blockArc">
          <a:avLst>
            <a:gd name="adj1" fmla="val 11880000"/>
            <a:gd name="adj2" fmla="val 16200000"/>
            <a:gd name="adj3" fmla="val 4637"/>
          </a:avLst>
        </a:prstGeom>
      </dgm:spPr>
    </dgm:pt>
  </dgm:ptLst>
  <dgm:cxnLst>
    <dgm:cxn modelId="{7DFC5C14-879A-41E8-8AFF-4C656BC89122}" srcId="{4DBC5EC1-18EC-438E-967F-D71A5CDD1C2C}" destId="{DCDE0CBF-607A-47C1-9A01-6ED1C4D203A4}" srcOrd="4" destOrd="0" parTransId="{532EFE81-E8BD-4BB5-AAA1-5A3528AFE346}" sibTransId="{9A9982F1-7A55-4CD0-A90F-2C70C16194E2}"/>
    <dgm:cxn modelId="{18664B15-EF65-4E2D-AAEF-AA4171E13D82}" type="presOf" srcId="{DEDD5527-C95C-4D80-B12A-1123F34986FB}" destId="{48F15E1E-9EE0-4A0A-93A9-0183BEAEFA6C}" srcOrd="0" destOrd="0" presId="urn:microsoft.com/office/officeart/2005/8/layout/radial6"/>
    <dgm:cxn modelId="{5910E32A-D7D2-4029-BAE7-91483CFFEF39}" type="presOf" srcId="{C00853E0-17EF-4AD6-BC3E-0EFD51E2BF72}" destId="{2D322672-6BB9-4E6B-9C2B-F204EB6818D1}" srcOrd="0" destOrd="0" presId="urn:microsoft.com/office/officeart/2005/8/layout/radial6"/>
    <dgm:cxn modelId="{BFE78035-43AA-4CF8-BD84-7EAEB5EE5AA4}" type="presOf" srcId="{E290AEFB-8297-4FE2-BE9D-CBE7C9F0FCC1}" destId="{44A77558-4F03-4352-8245-C4B67321BD40}" srcOrd="0" destOrd="0" presId="urn:microsoft.com/office/officeart/2005/8/layout/radial6"/>
    <dgm:cxn modelId="{B8B22A3D-BB37-4A93-AD0A-D193D7399969}" srcId="{4DBC5EC1-18EC-438E-967F-D71A5CDD1C2C}" destId="{C00853E0-17EF-4AD6-BC3E-0EFD51E2BF72}" srcOrd="0" destOrd="0" parTransId="{FA2F2BCE-C766-4499-985A-CAC83CECA090}" sibTransId="{3ECBF722-5964-4390-994D-270AB57FBDAD}"/>
    <dgm:cxn modelId="{0A8C6375-1C97-48DC-A52C-B0CDB56C6D21}" type="presOf" srcId="{D95EDE6B-87BF-4CEB-9028-73060ED7EBCD}" destId="{6B8BF1D5-F351-4E01-9959-76694170D795}" srcOrd="0" destOrd="0" presId="urn:microsoft.com/office/officeart/2005/8/layout/radial6"/>
    <dgm:cxn modelId="{761A1A5A-9DB1-4D01-8593-2B22EEA34BCA}" type="presOf" srcId="{FE9108A2-3B10-47E5-BF0E-FE09684728B3}" destId="{4220CB3C-785C-4282-A859-4057B8B91F19}" srcOrd="0" destOrd="0" presId="urn:microsoft.com/office/officeart/2005/8/layout/radial6"/>
    <dgm:cxn modelId="{8270B785-F088-4D40-A8B6-AD19404DF640}" type="presOf" srcId="{9A9982F1-7A55-4CD0-A90F-2C70C16194E2}" destId="{EAC93211-884A-42EE-A55C-9068C1739E3E}" srcOrd="0" destOrd="0" presId="urn:microsoft.com/office/officeart/2005/8/layout/radial6"/>
    <dgm:cxn modelId="{E993CD89-D513-49E6-B874-FA7F515B47CD}" type="presOf" srcId="{3ECBF722-5964-4390-994D-270AB57FBDAD}" destId="{07477B7E-D776-4CE8-ACD5-0DCD226A052E}" srcOrd="0" destOrd="0" presId="urn:microsoft.com/office/officeart/2005/8/layout/radial6"/>
    <dgm:cxn modelId="{72A6278A-9165-4CC1-BFE2-3888A1663C75}" type="presOf" srcId="{4D09708D-125B-49CC-AF1A-B0216804AB8D}" destId="{BB8361F8-75AB-4B51-BF5F-74EED762D8A7}" srcOrd="0" destOrd="0" presId="urn:microsoft.com/office/officeart/2005/8/layout/radial6"/>
    <dgm:cxn modelId="{6E33AC99-8929-45DC-AAF0-3F329DAE26DE}" srcId="{4DBC5EC1-18EC-438E-967F-D71A5CDD1C2C}" destId="{FE9108A2-3B10-47E5-BF0E-FE09684728B3}" srcOrd="1" destOrd="0" parTransId="{B65D58CB-6876-4ABB-A687-6E3305EDAD2D}" sibTransId="{4D09708D-125B-49CC-AF1A-B0216804AB8D}"/>
    <dgm:cxn modelId="{E8A14CAF-3F87-4FF3-8FD2-7D8DB2579271}" type="presOf" srcId="{DCDE0CBF-607A-47C1-9A01-6ED1C4D203A4}" destId="{9F6CC383-96E3-4539-922E-B62D10478A87}" srcOrd="0" destOrd="0" presId="urn:microsoft.com/office/officeart/2005/8/layout/radial6"/>
    <dgm:cxn modelId="{92B258C1-D44D-49EE-9055-F5260702825E}" srcId="{4DBC5EC1-18EC-438E-967F-D71A5CDD1C2C}" destId="{0D47A702-F4B0-4D2F-808C-325C91FF5559}" srcOrd="3" destOrd="0" parTransId="{F05819E0-8429-473C-90E4-4B088A97EACB}" sibTransId="{DEDD5527-C95C-4D80-B12A-1123F34986FB}"/>
    <dgm:cxn modelId="{6564D6C3-62AB-47C9-8F79-DCF0047E4880}" srcId="{4DBC5EC1-18EC-438E-967F-D71A5CDD1C2C}" destId="{D95EDE6B-87BF-4CEB-9028-73060ED7EBCD}" srcOrd="2" destOrd="0" parTransId="{6B58E529-4C0F-462D-B785-18940C68F566}" sibTransId="{E290AEFB-8297-4FE2-BE9D-CBE7C9F0FCC1}"/>
    <dgm:cxn modelId="{F7E271CF-FC11-4C25-83D3-943B5639B151}" type="presOf" srcId="{4DBC5EC1-18EC-438E-967F-D71A5CDD1C2C}" destId="{15A29D0E-1937-4C6C-9087-141A50181C4C}" srcOrd="0" destOrd="0" presId="urn:microsoft.com/office/officeart/2005/8/layout/radial6"/>
    <dgm:cxn modelId="{F7FBEDDC-AFF9-48B3-9EE2-53761FC6A0CF}" type="presOf" srcId="{0D47A702-F4B0-4D2F-808C-325C91FF5559}" destId="{55ED2644-05F5-445A-B45E-CCBB3E1E7FF5}" srcOrd="0" destOrd="0" presId="urn:microsoft.com/office/officeart/2005/8/layout/radial6"/>
    <dgm:cxn modelId="{D3B57DDF-C836-419E-98B2-AC2EF2873413}" type="presOf" srcId="{CBDCE784-4EA8-453E-B675-D4AEB68F627D}" destId="{7400DE95-C861-4FE2-953A-067B9B6CE019}" srcOrd="0" destOrd="0" presId="urn:microsoft.com/office/officeart/2005/8/layout/radial6"/>
    <dgm:cxn modelId="{7914FEED-47CD-4622-9A57-14F06031DBF8}" srcId="{CBDCE784-4EA8-453E-B675-D4AEB68F627D}" destId="{4DBC5EC1-18EC-438E-967F-D71A5CDD1C2C}" srcOrd="0" destOrd="0" parTransId="{4E749153-CDFC-4E17-9353-A98AAD60E59F}" sibTransId="{8B348598-DD7D-4C63-8F84-0EEDAEE3D130}"/>
    <dgm:cxn modelId="{1AED5178-1F74-4689-996C-396AC88637C3}" type="presParOf" srcId="{7400DE95-C861-4FE2-953A-067B9B6CE019}" destId="{15A29D0E-1937-4C6C-9087-141A50181C4C}" srcOrd="0" destOrd="0" presId="urn:microsoft.com/office/officeart/2005/8/layout/radial6"/>
    <dgm:cxn modelId="{C5A791D1-2D4C-434A-9242-8C3B54E9ACC6}" type="presParOf" srcId="{7400DE95-C861-4FE2-953A-067B9B6CE019}" destId="{2D322672-6BB9-4E6B-9C2B-F204EB6818D1}" srcOrd="1" destOrd="0" presId="urn:microsoft.com/office/officeart/2005/8/layout/radial6"/>
    <dgm:cxn modelId="{AA09F3A7-F229-40F0-817A-FE6105588F76}" type="presParOf" srcId="{7400DE95-C861-4FE2-953A-067B9B6CE019}" destId="{F1092093-1C97-41C3-A431-876A9E8E76C5}" srcOrd="2" destOrd="0" presId="urn:microsoft.com/office/officeart/2005/8/layout/radial6"/>
    <dgm:cxn modelId="{3961F5C6-839F-4F2F-9C2C-3F8CCB6811E4}" type="presParOf" srcId="{7400DE95-C861-4FE2-953A-067B9B6CE019}" destId="{07477B7E-D776-4CE8-ACD5-0DCD226A052E}" srcOrd="3" destOrd="0" presId="urn:microsoft.com/office/officeart/2005/8/layout/radial6"/>
    <dgm:cxn modelId="{A5CFEFE0-DCC9-48E8-B9E3-3079133CC3EA}" type="presParOf" srcId="{7400DE95-C861-4FE2-953A-067B9B6CE019}" destId="{4220CB3C-785C-4282-A859-4057B8B91F19}" srcOrd="4" destOrd="0" presId="urn:microsoft.com/office/officeart/2005/8/layout/radial6"/>
    <dgm:cxn modelId="{F0CEC1A3-1A77-4385-BFB7-78ED3E28AC49}" type="presParOf" srcId="{7400DE95-C861-4FE2-953A-067B9B6CE019}" destId="{7D5898C4-2BB2-471C-BE79-36B4A8774674}" srcOrd="5" destOrd="0" presId="urn:microsoft.com/office/officeart/2005/8/layout/radial6"/>
    <dgm:cxn modelId="{5506C711-C5DE-450E-8155-BC02CDF08C53}" type="presParOf" srcId="{7400DE95-C861-4FE2-953A-067B9B6CE019}" destId="{BB8361F8-75AB-4B51-BF5F-74EED762D8A7}" srcOrd="6" destOrd="0" presId="urn:microsoft.com/office/officeart/2005/8/layout/radial6"/>
    <dgm:cxn modelId="{9E4F49DA-50C7-47AB-821F-C40862C02E96}" type="presParOf" srcId="{7400DE95-C861-4FE2-953A-067B9B6CE019}" destId="{6B8BF1D5-F351-4E01-9959-76694170D795}" srcOrd="7" destOrd="0" presId="urn:microsoft.com/office/officeart/2005/8/layout/radial6"/>
    <dgm:cxn modelId="{39115634-24CE-49DE-8BED-7FD5E03C1E8B}" type="presParOf" srcId="{7400DE95-C861-4FE2-953A-067B9B6CE019}" destId="{9669001A-AE53-4A6D-8761-5021987AD7DB}" srcOrd="8" destOrd="0" presId="urn:microsoft.com/office/officeart/2005/8/layout/radial6"/>
    <dgm:cxn modelId="{1224DF93-4A35-48D1-B60E-EEC7364F6849}" type="presParOf" srcId="{7400DE95-C861-4FE2-953A-067B9B6CE019}" destId="{44A77558-4F03-4352-8245-C4B67321BD40}" srcOrd="9" destOrd="0" presId="urn:microsoft.com/office/officeart/2005/8/layout/radial6"/>
    <dgm:cxn modelId="{C855BD22-2E15-4E8C-8C5C-5C9332C428C3}" type="presParOf" srcId="{7400DE95-C861-4FE2-953A-067B9B6CE019}" destId="{55ED2644-05F5-445A-B45E-CCBB3E1E7FF5}" srcOrd="10" destOrd="0" presId="urn:microsoft.com/office/officeart/2005/8/layout/radial6"/>
    <dgm:cxn modelId="{31BB4DFC-D4CB-48F1-9D90-1FEED7EFC9CD}" type="presParOf" srcId="{7400DE95-C861-4FE2-953A-067B9B6CE019}" destId="{E4F34F84-6EAE-466C-9304-5FD3123BDC92}" srcOrd="11" destOrd="0" presId="urn:microsoft.com/office/officeart/2005/8/layout/radial6"/>
    <dgm:cxn modelId="{BCAA3B30-2C13-4D59-BECD-C845FFCA6BB6}" type="presParOf" srcId="{7400DE95-C861-4FE2-953A-067B9B6CE019}" destId="{48F15E1E-9EE0-4A0A-93A9-0183BEAEFA6C}" srcOrd="12" destOrd="0" presId="urn:microsoft.com/office/officeart/2005/8/layout/radial6"/>
    <dgm:cxn modelId="{738619BA-7B6F-467B-BC1D-E6403A9E5D51}" type="presParOf" srcId="{7400DE95-C861-4FE2-953A-067B9B6CE019}" destId="{9F6CC383-96E3-4539-922E-B62D10478A87}" srcOrd="13" destOrd="0" presId="urn:microsoft.com/office/officeart/2005/8/layout/radial6"/>
    <dgm:cxn modelId="{E4AB5EB6-F1D4-45EA-81CD-259095C81478}" type="presParOf" srcId="{7400DE95-C861-4FE2-953A-067B9B6CE019}" destId="{908F5181-80BB-4DE6-A5A6-DB58B1194254}" srcOrd="14" destOrd="0" presId="urn:microsoft.com/office/officeart/2005/8/layout/radial6"/>
    <dgm:cxn modelId="{814F824E-7AC4-4B70-9F8B-35EA5D78F953}" type="presParOf" srcId="{7400DE95-C861-4FE2-953A-067B9B6CE019}" destId="{EAC93211-884A-42EE-A55C-9068C1739E3E}" srcOrd="15" destOrd="0" presId="urn:microsoft.com/office/officeart/2005/8/layout/radial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93211-884A-42EE-A55C-9068C1739E3E}">
      <dsp:nvSpPr>
        <dsp:cNvPr id="0" name=""/>
        <dsp:cNvSpPr/>
      </dsp:nvSpPr>
      <dsp:spPr>
        <a:xfrm>
          <a:off x="1131087" y="687762"/>
          <a:ext cx="4594670" cy="4594670"/>
        </a:xfrm>
        <a:prstGeom prst="blockArc">
          <a:avLst>
            <a:gd name="adj1" fmla="val 11880000"/>
            <a:gd name="adj2" fmla="val 16200000"/>
            <a:gd name="adj3" fmla="val 4637"/>
          </a:avLst>
        </a:prstGeom>
        <a:solidFill>
          <a:schemeClr val="bg1"/>
        </a:solidFill>
        <a:ln>
          <a:noFill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15E1E-9EE0-4A0A-93A9-0183BEAEFA6C}">
      <dsp:nvSpPr>
        <dsp:cNvPr id="0" name=""/>
        <dsp:cNvSpPr/>
      </dsp:nvSpPr>
      <dsp:spPr>
        <a:xfrm>
          <a:off x="1131087" y="687762"/>
          <a:ext cx="4594670" cy="4594670"/>
        </a:xfrm>
        <a:prstGeom prst="blockArc">
          <a:avLst>
            <a:gd name="adj1" fmla="val 7560000"/>
            <a:gd name="adj2" fmla="val 11880000"/>
            <a:gd name="adj3" fmla="val 4637"/>
          </a:avLst>
        </a:prstGeom>
        <a:solidFill>
          <a:schemeClr val="bg1"/>
        </a:solidFill>
        <a:ln>
          <a:noFill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77558-4F03-4352-8245-C4B67321BD40}">
      <dsp:nvSpPr>
        <dsp:cNvPr id="0" name=""/>
        <dsp:cNvSpPr/>
      </dsp:nvSpPr>
      <dsp:spPr>
        <a:xfrm>
          <a:off x="1131087" y="687762"/>
          <a:ext cx="4594670" cy="4594670"/>
        </a:xfrm>
        <a:prstGeom prst="blockArc">
          <a:avLst>
            <a:gd name="adj1" fmla="val 3240000"/>
            <a:gd name="adj2" fmla="val 7560000"/>
            <a:gd name="adj3" fmla="val 4637"/>
          </a:avLst>
        </a:prstGeom>
        <a:solidFill>
          <a:schemeClr val="bg1"/>
        </a:solidFill>
        <a:ln>
          <a:noFill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361F8-75AB-4B51-BF5F-74EED762D8A7}">
      <dsp:nvSpPr>
        <dsp:cNvPr id="0" name=""/>
        <dsp:cNvSpPr/>
      </dsp:nvSpPr>
      <dsp:spPr>
        <a:xfrm>
          <a:off x="1131087" y="687762"/>
          <a:ext cx="4594670" cy="4594670"/>
        </a:xfrm>
        <a:prstGeom prst="blockArc">
          <a:avLst>
            <a:gd name="adj1" fmla="val 20520000"/>
            <a:gd name="adj2" fmla="val 3240000"/>
            <a:gd name="adj3" fmla="val 4637"/>
          </a:avLst>
        </a:prstGeom>
        <a:solidFill>
          <a:schemeClr val="bg1"/>
        </a:solidFill>
        <a:ln>
          <a:noFill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477B7E-D776-4CE8-ACD5-0DCD226A052E}">
      <dsp:nvSpPr>
        <dsp:cNvPr id="0" name=""/>
        <dsp:cNvSpPr/>
      </dsp:nvSpPr>
      <dsp:spPr>
        <a:xfrm>
          <a:off x="1131087" y="687762"/>
          <a:ext cx="4594670" cy="4594670"/>
        </a:xfrm>
        <a:prstGeom prst="blockArc">
          <a:avLst>
            <a:gd name="adj1" fmla="val 16200000"/>
            <a:gd name="adj2" fmla="val 20520000"/>
            <a:gd name="adj3" fmla="val 4637"/>
          </a:avLst>
        </a:prstGeom>
        <a:solidFill>
          <a:schemeClr val="bg1"/>
        </a:solidFill>
        <a:ln>
          <a:noFill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29D0E-1937-4C6C-9087-141A50181C4C}">
      <dsp:nvSpPr>
        <dsp:cNvPr id="0" name=""/>
        <dsp:cNvSpPr/>
      </dsp:nvSpPr>
      <dsp:spPr>
        <a:xfrm>
          <a:off x="2370432" y="1927108"/>
          <a:ext cx="2115979" cy="2115979"/>
        </a:xfrm>
        <a:prstGeom prst="ellipse">
          <a:avLst/>
        </a:prstGeom>
        <a:solidFill>
          <a:srgbClr val="7C665D"/>
        </a:solidFill>
        <a:ln w="15875" cap="rnd" cmpd="sng" algn="ctr">
          <a:noFill/>
          <a:prstDash val="solid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chemeClr val="accent2">
                  <a:lumMod val="20000"/>
                  <a:lumOff val="80000"/>
                </a:schemeClr>
              </a:solidFill>
              <a:latin typeface="Century Gothic" panose="020B0502020202020204"/>
              <a:ea typeface="+mn-ea"/>
              <a:cs typeface="+mn-cs"/>
            </a:rPr>
            <a:t>Service Quality</a:t>
          </a:r>
        </a:p>
      </dsp:txBody>
      <dsp:txXfrm>
        <a:off x="2680310" y="2236986"/>
        <a:ext cx="1496223" cy="1496223"/>
      </dsp:txXfrm>
    </dsp:sp>
    <dsp:sp modelId="{2D322672-6BB9-4E6B-9C2B-F204EB6818D1}">
      <dsp:nvSpPr>
        <dsp:cNvPr id="0" name=""/>
        <dsp:cNvSpPr/>
      </dsp:nvSpPr>
      <dsp:spPr>
        <a:xfrm>
          <a:off x="2687829" y="492"/>
          <a:ext cx="1481185" cy="1481185"/>
        </a:xfrm>
        <a:prstGeom prst="ellipse">
          <a:avLst/>
        </a:prstGeom>
        <a:solidFill>
          <a:srgbClr val="7C665D"/>
        </a:solidFill>
        <a:ln w="15875" cap="rnd" cmpd="sng" algn="ctr">
          <a:noFill/>
          <a:prstDash val="solid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accent2">
                  <a:lumMod val="20000"/>
                  <a:lumOff val="80000"/>
                </a:schemeClr>
              </a:solidFill>
              <a:latin typeface="Century Gothic" panose="020B0502020202020204"/>
              <a:ea typeface="+mn-ea"/>
              <a:cs typeface="+mn-cs"/>
            </a:rPr>
            <a:t>Reliability</a:t>
          </a:r>
        </a:p>
      </dsp:txBody>
      <dsp:txXfrm>
        <a:off x="2904744" y="217407"/>
        <a:ext cx="1047355" cy="1047355"/>
      </dsp:txXfrm>
    </dsp:sp>
    <dsp:sp modelId="{4220CB3C-785C-4282-A859-4057B8B91F19}">
      <dsp:nvSpPr>
        <dsp:cNvPr id="0" name=""/>
        <dsp:cNvSpPr/>
      </dsp:nvSpPr>
      <dsp:spPr>
        <a:xfrm>
          <a:off x="4822012" y="1551067"/>
          <a:ext cx="1481185" cy="1481185"/>
        </a:xfrm>
        <a:prstGeom prst="ellipse">
          <a:avLst/>
        </a:prstGeom>
        <a:solidFill>
          <a:srgbClr val="7C665D"/>
        </a:solidFill>
        <a:ln w="15875" cap="rnd" cmpd="sng" algn="ctr">
          <a:noFill/>
          <a:prstDash val="solid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accent2">
                  <a:lumMod val="20000"/>
                  <a:lumOff val="80000"/>
                </a:schemeClr>
              </a:solidFill>
              <a:latin typeface="Century Gothic" panose="020B0502020202020204"/>
              <a:ea typeface="+mn-ea"/>
              <a:cs typeface="+mn-cs"/>
            </a:rPr>
            <a:t>Assurance</a:t>
          </a:r>
        </a:p>
      </dsp:txBody>
      <dsp:txXfrm>
        <a:off x="5038927" y="1767982"/>
        <a:ext cx="1047355" cy="1047355"/>
      </dsp:txXfrm>
    </dsp:sp>
    <dsp:sp modelId="{6B8BF1D5-F351-4E01-9959-76694170D795}">
      <dsp:nvSpPr>
        <dsp:cNvPr id="0" name=""/>
        <dsp:cNvSpPr/>
      </dsp:nvSpPr>
      <dsp:spPr>
        <a:xfrm>
          <a:off x="4006827" y="4059949"/>
          <a:ext cx="1481185" cy="1481185"/>
        </a:xfrm>
        <a:prstGeom prst="ellipse">
          <a:avLst/>
        </a:prstGeom>
        <a:solidFill>
          <a:srgbClr val="7C665D"/>
        </a:solidFill>
        <a:ln w="15875" cap="rnd" cmpd="sng" algn="ctr">
          <a:noFill/>
          <a:prstDash val="solid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accent2">
                  <a:lumMod val="20000"/>
                  <a:lumOff val="80000"/>
                </a:schemeClr>
              </a:solidFill>
              <a:latin typeface="Century Gothic" panose="020B0502020202020204"/>
              <a:ea typeface="+mn-ea"/>
              <a:cs typeface="+mn-cs"/>
            </a:rPr>
            <a:t>Tangibles</a:t>
          </a:r>
        </a:p>
      </dsp:txBody>
      <dsp:txXfrm>
        <a:off x="4223742" y="4276864"/>
        <a:ext cx="1047355" cy="1047355"/>
      </dsp:txXfrm>
    </dsp:sp>
    <dsp:sp modelId="{55ED2644-05F5-445A-B45E-CCBB3E1E7FF5}">
      <dsp:nvSpPr>
        <dsp:cNvPr id="0" name=""/>
        <dsp:cNvSpPr/>
      </dsp:nvSpPr>
      <dsp:spPr>
        <a:xfrm>
          <a:off x="1368832" y="4059949"/>
          <a:ext cx="1481185" cy="1481185"/>
        </a:xfrm>
        <a:prstGeom prst="ellipse">
          <a:avLst/>
        </a:prstGeom>
        <a:solidFill>
          <a:srgbClr val="7C665D"/>
        </a:solidFill>
        <a:ln w="15875" cap="rnd" cmpd="sng" algn="ctr">
          <a:noFill/>
          <a:prstDash val="solid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accent2">
                  <a:lumMod val="20000"/>
                  <a:lumOff val="80000"/>
                </a:schemeClr>
              </a:solidFill>
              <a:latin typeface="Century Gothic" panose="020B0502020202020204"/>
              <a:ea typeface="+mn-ea"/>
              <a:cs typeface="+mn-cs"/>
            </a:rPr>
            <a:t>Empathy</a:t>
          </a:r>
        </a:p>
      </dsp:txBody>
      <dsp:txXfrm>
        <a:off x="1585747" y="4276864"/>
        <a:ext cx="1047355" cy="1047355"/>
      </dsp:txXfrm>
    </dsp:sp>
    <dsp:sp modelId="{9F6CC383-96E3-4539-922E-B62D10478A87}">
      <dsp:nvSpPr>
        <dsp:cNvPr id="0" name=""/>
        <dsp:cNvSpPr/>
      </dsp:nvSpPr>
      <dsp:spPr>
        <a:xfrm>
          <a:off x="553647" y="1551067"/>
          <a:ext cx="1481185" cy="1481185"/>
        </a:xfrm>
        <a:prstGeom prst="ellipse">
          <a:avLst/>
        </a:prstGeom>
        <a:solidFill>
          <a:srgbClr val="7C665D"/>
        </a:solidFill>
        <a:ln w="15875" cap="rnd" cmpd="sng" algn="ctr">
          <a:noFill/>
          <a:prstDash val="solid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accent2">
                  <a:lumMod val="20000"/>
                  <a:lumOff val="80000"/>
                </a:schemeClr>
              </a:solidFill>
              <a:latin typeface="Century Gothic" panose="020B0502020202020204"/>
              <a:ea typeface="+mn-ea"/>
              <a:cs typeface="+mn-cs"/>
            </a:rPr>
            <a:t>Responsive-ness</a:t>
          </a:r>
        </a:p>
      </dsp:txBody>
      <dsp:txXfrm>
        <a:off x="770562" y="1767982"/>
        <a:ext cx="1047355" cy="1047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69C10-C88B-4C2B-90D5-276D472E659A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28F71-E3BC-4E3D-A3DF-176976A5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24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4F1A5-821F-4068-96FE-2D58A7BE4889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40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2921D-8455-4FDA-9D71-F6D967CBC20E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3E2-312C-44CE-BD40-E78596D2FFA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675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2921D-8455-4FDA-9D71-F6D967CBC20E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3E2-312C-44CE-BD40-E78596D2F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9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2921D-8455-4FDA-9D71-F6D967CBC20E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3E2-312C-44CE-BD40-E78596D2F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71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2921D-8455-4FDA-9D71-F6D967CBC20E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3E2-312C-44CE-BD40-E78596D2F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2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2921D-8455-4FDA-9D71-F6D967CBC20E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3E2-312C-44CE-BD40-E78596D2FFA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852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2921D-8455-4FDA-9D71-F6D967CBC20E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3E2-312C-44CE-BD40-E78596D2F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2921D-8455-4FDA-9D71-F6D967CBC20E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3E2-312C-44CE-BD40-E78596D2F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1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2921D-8455-4FDA-9D71-F6D967CBC20E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3E2-312C-44CE-BD40-E78596D2F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9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2921D-8455-4FDA-9D71-F6D967CBC20E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3E2-312C-44CE-BD40-E78596D2F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7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EE2921D-8455-4FDA-9D71-F6D967CBC20E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6213E2-312C-44CE-BD40-E78596D2F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8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2921D-8455-4FDA-9D71-F6D967CBC20E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3E2-312C-44CE-BD40-E78596D2F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9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EE2921D-8455-4FDA-9D71-F6D967CBC20E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76213E2-312C-44CE-BD40-E78596D2FFA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23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392756" cy="3566160"/>
          </a:xfrm>
        </p:spPr>
        <p:txBody>
          <a:bodyPr/>
          <a:lstStyle/>
          <a:p>
            <a:r>
              <a:rPr lang="en-GB" b="1" dirty="0"/>
              <a:t>Gaps in Quality of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Josef Spurný</a:t>
            </a:r>
            <a:endParaRPr lang="en-GB" b="1" dirty="0"/>
          </a:p>
          <a:p>
            <a:r>
              <a:rPr lang="en-GB" b="1" dirty="0"/>
              <a:t>PA181 Services - Systems, Modelling and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171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What are the Servqual Gaps?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4723" y="2151760"/>
            <a:ext cx="9483513" cy="17843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Gap 5: The difference between what customers expect of a service and what they actually receive</a:t>
            </a:r>
            <a:endParaRPr lang="cs-CZ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expectations are made up of past experience, word-of-mouth and needs/wants of customers</a:t>
            </a:r>
          </a:p>
          <a:p>
            <a:pPr lvl="1"/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measurement is on the basis of two sets of statements in groups according to the five key service dimensions</a:t>
            </a:r>
          </a:p>
        </p:txBody>
      </p:sp>
    </p:spTree>
    <p:extLst>
      <p:ext uri="{BB962C8B-B14F-4D97-AF65-F5344CB8AC3E}">
        <p14:creationId xmlns:p14="http://schemas.microsoft.com/office/powerpoint/2010/main" val="644718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964182"/>
              </p:ext>
            </p:extLst>
          </p:nvPr>
        </p:nvGraphicFramePr>
        <p:xfrm>
          <a:off x="767479" y="0"/>
          <a:ext cx="10490456" cy="6469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3108240" imgH="2332080" progId="PowerPoint.Slide.8">
                  <p:embed/>
                </p:oleObj>
              </mc:Choice>
              <mc:Fallback>
                <p:oleObj name="Slide" r:id="rId2" imgW="3108240" imgH="2332080" progId="PowerPoint.Slide.8">
                  <p:embed/>
                  <p:pic>
                    <p:nvPicPr>
                      <p:cNvPr id="6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479" y="0"/>
                        <a:ext cx="10490456" cy="6469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4032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212849" y="2135372"/>
            <a:ext cx="10979151" cy="178435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Gap1: Market research gap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Management may not understand how customers formulate their expectations from past experience, advertising, communication with friends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Improve market research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Foster better communication between employees and its frontline employees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Reduce the number of levels of management that distance the customer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Gap 2: Design gap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Management is unable to formulate target level of service to meet customer expectations and translate them to specifications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Setting goals and standardizing service delivery tasks can close the gap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>
                <a:latin typeface="Arial" panose="020B0604020202020204" pitchFamily="34" charset="0"/>
                <a:cs typeface="Arial" panose="020B0604020202020204" pitchFamily="34" charset="0"/>
              </a:rPr>
              <a:t>Problems with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Gaps in Service Quality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4239537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212848" y="1980022"/>
            <a:ext cx="10979151" cy="178435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Gap 3: Conformance gap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Actual delivery of service cannot meet the specifications set by management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Lack of teamwork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Poor employee selection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Inadequate training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Inappropriate job design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Gap 4: Communication gap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Discrepancy between service delivery and external communication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Exaggerated promises in advertising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Lack of information provided to contact personnel to give customers</a:t>
            </a:r>
          </a:p>
          <a:p>
            <a:pPr lvl="2" eaLnBrk="1" hangingPunct="1"/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 sz="3900" dirty="0">
                <a:latin typeface="Arial" panose="020B0604020202020204" pitchFamily="34" charset="0"/>
                <a:cs typeface="Arial" panose="020B0604020202020204" pitchFamily="34" charset="0"/>
              </a:rPr>
              <a:t>Problems with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Gaps in Service Quality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3737513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Gap 5: Customer expectations and perceptions gap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Customer satisfaction depends on minimizing the four gaps that are associated with service delivery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2849" y="5447070"/>
            <a:ext cx="10979151" cy="1107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en-US" alt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>
                <a:latin typeface="Arial" panose="020B0604020202020204" pitchFamily="34" charset="0"/>
                <a:cs typeface="Arial" panose="020B0604020202020204" pitchFamily="34" charset="0"/>
              </a:rPr>
              <a:t>Problems with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Gaps in Service Quality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120804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49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Understand the gaps in quality of service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User the gap model to improve service quality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821324"/>
              </p:ext>
            </p:extLst>
          </p:nvPr>
        </p:nvGraphicFramePr>
        <p:xfrm>
          <a:off x="2910315" y="2170547"/>
          <a:ext cx="5596376" cy="345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3108240" imgH="2332080" progId="PowerPoint.Slide.8">
                  <p:embed/>
                </p:oleObj>
              </mc:Choice>
              <mc:Fallback>
                <p:oleObj name="Slide" r:id="rId2" imgW="3108240" imgH="2332080" progId="PowerPoint.Slide.8">
                  <p:embed/>
                  <p:pic>
                    <p:nvPicPr>
                      <p:cNvPr id="6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0315" y="2170547"/>
                        <a:ext cx="5596376" cy="34510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306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The exam will be online.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the deadline for submitting the whole project is 23</a:t>
            </a:r>
            <a:r>
              <a:rPr lang="en-US" baseline="30000" dirty="0"/>
              <a:t>rd</a:t>
            </a:r>
            <a:r>
              <a:rPr lang="en-US" dirty="0"/>
              <a:t> of June 2020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the project topic, you could make changes, but let me know first by email.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for pa181, we will have a live session on the 20th of May from 11:00-12:00 and email communication is always welcome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6713" t="20722" r="24381" b="4950"/>
          <a:stretch/>
        </p:blipFill>
        <p:spPr>
          <a:xfrm>
            <a:off x="3177309" y="3805489"/>
            <a:ext cx="4211782" cy="298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56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Re-cap the SERVQUAL model</a:t>
            </a:r>
            <a:r>
              <a:rPr lang="cs-CZ" sz="28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Understand the gaps in quality of service</a:t>
            </a:r>
            <a:r>
              <a:rPr lang="cs-CZ" sz="28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Understand how to improve quality of service </a:t>
            </a:r>
          </a:p>
        </p:txBody>
      </p:sp>
    </p:spTree>
    <p:extLst>
      <p:ext uri="{BB962C8B-B14F-4D97-AF65-F5344CB8AC3E}">
        <p14:creationId xmlns:p14="http://schemas.microsoft.com/office/powerpoint/2010/main" val="4037365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2287154" y="553412"/>
          <a:ext cx="6856845" cy="5579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7679987" y="5525418"/>
            <a:ext cx="1236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SERVQUAL</a:t>
            </a:r>
          </a:p>
        </p:txBody>
      </p:sp>
    </p:spTree>
    <p:extLst>
      <p:ext uri="{BB962C8B-B14F-4D97-AF65-F5344CB8AC3E}">
        <p14:creationId xmlns:p14="http://schemas.microsoft.com/office/powerpoint/2010/main" val="389586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ChangeArrowheads="1"/>
          </p:cNvSpPr>
          <p:nvPr/>
        </p:nvSpPr>
        <p:spPr bwMode="auto">
          <a:xfrm>
            <a:off x="2078037" y="1585451"/>
            <a:ext cx="4184650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44" tIns="52387" rIns="106644" bIns="52387"/>
          <a:lstStyle/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Providing service as promised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Dependability in handling customers’ service problems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Performing services right the first time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Providing services at the promised time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Maintaining error-free records</a:t>
            </a:r>
          </a:p>
        </p:txBody>
      </p:sp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2078038" y="3467253"/>
            <a:ext cx="40608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44" tIns="52387" rIns="106644" bIns="52387"/>
          <a:lstStyle/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/>
              <a:t>Keeping customers informed as to when services will be performed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/>
              <a:t>Prompt service to customers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/>
              <a:t>Willingness to help customers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/>
              <a:t>Readiness to respond to customers’ requests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2044701" y="1211826"/>
            <a:ext cx="3265487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44" tIns="52387" rIns="106644" bIns="52387">
            <a:spAutoFit/>
          </a:bodyPr>
          <a:lstStyle/>
          <a:p>
            <a:pPr defTabSz="1077913" eaLnBrk="0" hangingPunct="0">
              <a:spcBef>
                <a:spcPct val="50000"/>
              </a:spcBef>
            </a:pPr>
            <a:r>
              <a:rPr lang="en-US" sz="2100" b="1">
                <a:solidFill>
                  <a:srgbClr val="663300"/>
                </a:solidFill>
              </a:rPr>
              <a:t>RELIABILITY</a:t>
            </a: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2006600" y="3073964"/>
            <a:ext cx="5810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44" tIns="52387" rIns="106644" bIns="52387">
            <a:spAutoFit/>
          </a:bodyPr>
          <a:lstStyle/>
          <a:p>
            <a:pPr defTabSz="1077913" eaLnBrk="0" hangingPunct="0">
              <a:spcBef>
                <a:spcPct val="50000"/>
              </a:spcBef>
            </a:pPr>
            <a:r>
              <a:rPr lang="en-US" sz="2100" b="1">
                <a:solidFill>
                  <a:srgbClr val="663300"/>
                </a:solidFill>
              </a:rPr>
              <a:t>RESPONSIVENESS</a:t>
            </a: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2078037" y="5298818"/>
            <a:ext cx="472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44" tIns="52387" rIns="106644" bIns="52387"/>
          <a:lstStyle/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Employees who instill confidence in customers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Making customers feel safe in their transactions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Employees who are consistently courteous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Employees who have the knowledge to answer customer questions</a:t>
            </a: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2116137" y="4927753"/>
            <a:ext cx="32654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44" tIns="52387" rIns="106644" bIns="52387">
            <a:spAutoFit/>
          </a:bodyPr>
          <a:lstStyle/>
          <a:p>
            <a:pPr defTabSz="1077913" eaLnBrk="0" hangingPunct="0">
              <a:spcBef>
                <a:spcPct val="50000"/>
              </a:spcBef>
            </a:pPr>
            <a:r>
              <a:rPr lang="en-US" sz="2100" b="1">
                <a:solidFill>
                  <a:srgbClr val="663300"/>
                </a:solidFill>
              </a:rPr>
              <a:t>ASSURANCE</a:t>
            </a: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6248400" y="1564814"/>
            <a:ext cx="4343400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44" tIns="52387" rIns="106644" bIns="52387"/>
          <a:lstStyle/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Giving customers individual attention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Employees who deal with customers in a caring fashion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Having the customer’s best interest at heart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Employees who understand the needs of their customers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 dirty="0"/>
              <a:t>Convenient business hours</a:t>
            </a:r>
          </a:p>
        </p:txBody>
      </p:sp>
      <p:sp>
        <p:nvSpPr>
          <p:cNvPr id="28680" name="Rectangle 9"/>
          <p:cNvSpPr>
            <a:spLocks noChangeArrowheads="1"/>
          </p:cNvSpPr>
          <p:nvPr/>
        </p:nvSpPr>
        <p:spPr bwMode="auto">
          <a:xfrm>
            <a:off x="6196012" y="1211826"/>
            <a:ext cx="308133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44" tIns="52387" rIns="106644" bIns="52387">
            <a:spAutoFit/>
          </a:bodyPr>
          <a:lstStyle/>
          <a:p>
            <a:pPr defTabSz="1077913" eaLnBrk="0" hangingPunct="0">
              <a:spcBef>
                <a:spcPct val="50000"/>
              </a:spcBef>
            </a:pPr>
            <a:r>
              <a:rPr lang="en-US" sz="2100" b="1">
                <a:solidFill>
                  <a:srgbClr val="663300"/>
                </a:solidFill>
              </a:rPr>
              <a:t>EMPATHY</a:t>
            </a:r>
          </a:p>
        </p:txBody>
      </p:sp>
      <p:sp>
        <p:nvSpPr>
          <p:cNvPr id="28681" name="Rectangle 10"/>
          <p:cNvSpPr>
            <a:spLocks noChangeArrowheads="1"/>
          </p:cNvSpPr>
          <p:nvPr/>
        </p:nvSpPr>
        <p:spPr bwMode="auto">
          <a:xfrm>
            <a:off x="6265862" y="3630766"/>
            <a:ext cx="3906838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44" tIns="52387" rIns="106644" bIns="52387"/>
          <a:lstStyle/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/>
              <a:t>Modern equipment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/>
              <a:t>Visually appealing facilities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/>
              <a:t>Employees who have a neat, professional appearance</a:t>
            </a:r>
          </a:p>
          <a:p>
            <a:pPr marL="336550" indent="-336550" defTabSz="1077913" eaLnBrk="0" hangingPunct="0">
              <a:lnSpc>
                <a:spcPct val="90000"/>
              </a:lnSpc>
              <a:spcBef>
                <a:spcPct val="30000"/>
              </a:spcBef>
              <a:buClr>
                <a:srgbClr val="996633"/>
              </a:buClr>
              <a:buSzPct val="75000"/>
              <a:buFont typeface="Wingdings" pitchFamily="2" charset="2"/>
              <a:buChar char="§"/>
            </a:pPr>
            <a:r>
              <a:rPr lang="en-US" sz="1400" b="1"/>
              <a:t>Visually appealing materials associated with the service</a:t>
            </a:r>
          </a:p>
        </p:txBody>
      </p:sp>
      <p:sp>
        <p:nvSpPr>
          <p:cNvPr id="28682" name="Rectangle 11"/>
          <p:cNvSpPr>
            <a:spLocks noChangeArrowheads="1"/>
          </p:cNvSpPr>
          <p:nvPr/>
        </p:nvSpPr>
        <p:spPr bwMode="auto">
          <a:xfrm>
            <a:off x="6134101" y="3333903"/>
            <a:ext cx="3081337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44" tIns="52387" rIns="106644" bIns="52387">
            <a:spAutoFit/>
          </a:bodyPr>
          <a:lstStyle/>
          <a:p>
            <a:pPr defTabSz="1077913" eaLnBrk="0" hangingPunct="0">
              <a:spcBef>
                <a:spcPct val="50000"/>
              </a:spcBef>
            </a:pPr>
            <a:r>
              <a:rPr lang="en-US" sz="2100" b="1">
                <a:solidFill>
                  <a:srgbClr val="663300"/>
                </a:solidFill>
              </a:rPr>
              <a:t>TANGIBLES</a:t>
            </a:r>
          </a:p>
        </p:txBody>
      </p:sp>
      <p:sp>
        <p:nvSpPr>
          <p:cNvPr id="28683" name="Rectangle 13"/>
          <p:cNvSpPr>
            <a:spLocks noGrp="1" noChangeArrowheads="1"/>
          </p:cNvSpPr>
          <p:nvPr>
            <p:ph type="title"/>
          </p:nvPr>
        </p:nvSpPr>
        <p:spPr>
          <a:xfrm>
            <a:off x="1462412" y="455614"/>
            <a:ext cx="10437284" cy="6477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SERVQUAL Attributes</a:t>
            </a:r>
          </a:p>
        </p:txBody>
      </p:sp>
      <p:sp>
        <p:nvSpPr>
          <p:cNvPr id="28685" name="Rectangle 21"/>
          <p:cNvSpPr>
            <a:spLocks noChangeArrowheads="1"/>
          </p:cNvSpPr>
          <p:nvPr/>
        </p:nvSpPr>
        <p:spPr bwMode="auto">
          <a:xfrm>
            <a:off x="84582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>
                <a:solidFill>
                  <a:srgbClr val="51253A"/>
                </a:solidFill>
                <a:latin typeface="Times New Roman" pitchFamily="18" charset="0"/>
              </a:rPr>
              <a:t>4-</a:t>
            </a:r>
            <a:fld id="{929C9AF0-8D8D-48A1-B21C-C6698123F2ED}" type="slidenum">
              <a:rPr lang="en-US" sz="1000">
                <a:solidFill>
                  <a:srgbClr val="51253A"/>
                </a:solidFill>
                <a:latin typeface="Times New Roman" pitchFamily="18" charset="0"/>
              </a:rPr>
              <a:pPr algn="r"/>
              <a:t>5</a:t>
            </a:fld>
            <a:endParaRPr lang="en-US" sz="1000">
              <a:solidFill>
                <a:srgbClr val="51253A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1142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844387" y="1339273"/>
            <a:ext cx="8888268" cy="4193886"/>
            <a:chOff x="676" y="1348"/>
            <a:chExt cx="4600" cy="2104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772" y="1348"/>
              <a:ext cx="712" cy="32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Word of </a:t>
              </a:r>
            </a:p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mouth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212" y="1348"/>
              <a:ext cx="712" cy="32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Personal </a:t>
              </a:r>
            </a:p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needs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556" y="1348"/>
              <a:ext cx="712" cy="32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Past </a:t>
              </a:r>
            </a:p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experience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212" y="2116"/>
              <a:ext cx="712" cy="32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Expected</a:t>
              </a:r>
            </a:p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service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212" y="2740"/>
              <a:ext cx="712" cy="32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Perceived</a:t>
              </a:r>
            </a:p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service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676" y="2068"/>
              <a:ext cx="1096" cy="128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</a:rPr>
                <a:t>Service Quality </a:t>
              </a:r>
            </a:p>
            <a:p>
              <a:pPr algn="ctr"/>
              <a:r>
                <a:rPr lang="en-US" altLang="en-US" b="1">
                  <a:solidFill>
                    <a:srgbClr val="000000"/>
                  </a:solidFill>
                </a:rPr>
                <a:t>Dimensions</a:t>
              </a:r>
            </a:p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Reliability</a:t>
              </a:r>
            </a:p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Responsiveness</a:t>
              </a:r>
            </a:p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Assurance</a:t>
              </a:r>
            </a:p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Empathy</a:t>
              </a:r>
            </a:p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Tangibles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316" y="2068"/>
              <a:ext cx="1960" cy="1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2075" tIns="46038" rIns="92075" bIns="46038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en-US" b="1">
                  <a:solidFill>
                    <a:srgbClr val="000000"/>
                  </a:solidFill>
                </a:rPr>
                <a:t>  Service Quality Assessment</a:t>
              </a:r>
              <a:endParaRPr lang="en-US" altLang="en-US">
                <a:solidFill>
                  <a:srgbClr val="000000"/>
                </a:solidFill>
              </a:endParaRPr>
            </a:p>
            <a:p>
              <a:r>
                <a:rPr lang="en-US" altLang="en-US">
                  <a:solidFill>
                    <a:srgbClr val="000000"/>
                  </a:solidFill>
                </a:rPr>
                <a:t>1. Expectations exceeded</a:t>
              </a:r>
            </a:p>
            <a:p>
              <a:r>
                <a:rPr lang="en-US" altLang="en-US">
                  <a:solidFill>
                    <a:srgbClr val="000000"/>
                  </a:solidFill>
                </a:rPr>
                <a:t>    ES&lt;PS (Quality surprise)</a:t>
              </a:r>
            </a:p>
            <a:p>
              <a:r>
                <a:rPr lang="en-US" altLang="en-US">
                  <a:solidFill>
                    <a:srgbClr val="000000"/>
                  </a:solidFill>
                </a:rPr>
                <a:t>2. Expectations met</a:t>
              </a:r>
            </a:p>
            <a:p>
              <a:r>
                <a:rPr lang="en-US" altLang="en-US">
                  <a:solidFill>
                    <a:srgbClr val="000000"/>
                  </a:solidFill>
                </a:rPr>
                <a:t>    ES~PS (Satisfactory quality)</a:t>
              </a:r>
            </a:p>
            <a:p>
              <a:r>
                <a:rPr lang="en-US" altLang="en-US">
                  <a:solidFill>
                    <a:srgbClr val="000000"/>
                  </a:solidFill>
                </a:rPr>
                <a:t>3. Expectations not met</a:t>
              </a:r>
            </a:p>
            <a:p>
              <a:r>
                <a:rPr lang="en-US" altLang="en-US">
                  <a:solidFill>
                    <a:srgbClr val="000000"/>
                  </a:solidFill>
                </a:rPr>
                <a:t>    ES&gt;PS (Unacceptable quality)</a:t>
              </a:r>
            </a:p>
            <a:p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104" y="1680"/>
              <a:ext cx="0" cy="1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3888" y="1680"/>
              <a:ext cx="0" cy="1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104" y="1824"/>
              <a:ext cx="27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2544" y="1680"/>
              <a:ext cx="0" cy="4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776" y="2688"/>
              <a:ext cx="19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1968" y="2352"/>
              <a:ext cx="0" cy="57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1968" y="2352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1968" y="2928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928" y="2352"/>
              <a:ext cx="19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928" y="2928"/>
              <a:ext cx="19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3120" y="2352"/>
              <a:ext cx="0" cy="57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3120" y="2688"/>
              <a:ext cx="19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490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00526" y="213630"/>
            <a:ext cx="8001000" cy="1143000"/>
          </a:xfrm>
        </p:spPr>
        <p:txBody>
          <a:bodyPr/>
          <a:lstStyle/>
          <a:p>
            <a:pPr algn="ctr"/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Conceptual Model of Service Quality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77291" y="1676400"/>
            <a:ext cx="8975436" cy="4950691"/>
            <a:chOff x="2514600" y="2209800"/>
            <a:chExt cx="7772400" cy="4495800"/>
          </a:xfrm>
        </p:grpSpPr>
        <p:sp>
          <p:nvSpPr>
            <p:cNvPr id="55299" name="Rectangle 3"/>
            <p:cNvSpPr>
              <a:spLocks noChangeArrowheads="1"/>
            </p:cNvSpPr>
            <p:nvPr/>
          </p:nvSpPr>
          <p:spPr bwMode="auto">
            <a:xfrm>
              <a:off x="3276600" y="2514600"/>
              <a:ext cx="17526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1600" b="1"/>
                <a:t>Word-of-mouth</a:t>
              </a:r>
            </a:p>
            <a:p>
              <a:r>
                <a:rPr lang="en-GB" altLang="en-US" sz="1600" b="1"/>
                <a:t>Communications</a:t>
              </a:r>
              <a:endParaRPr lang="en-US" altLang="en-US" sz="1600" b="1"/>
            </a:p>
          </p:txBody>
        </p:sp>
        <p:sp>
          <p:nvSpPr>
            <p:cNvPr id="55300" name="Rectangle 4"/>
            <p:cNvSpPr>
              <a:spLocks noChangeArrowheads="1"/>
            </p:cNvSpPr>
            <p:nvPr/>
          </p:nvSpPr>
          <p:spPr bwMode="auto">
            <a:xfrm>
              <a:off x="5638800" y="2514600"/>
              <a:ext cx="16002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600" b="1" dirty="0"/>
                <a:t>Personal Needs</a:t>
              </a:r>
              <a:endParaRPr lang="en-US" altLang="en-US" sz="1600" b="1" dirty="0"/>
            </a:p>
          </p:txBody>
        </p:sp>
        <p:sp>
          <p:nvSpPr>
            <p:cNvPr id="55302" name="Rectangle 6"/>
            <p:cNvSpPr>
              <a:spLocks noChangeArrowheads="1"/>
            </p:cNvSpPr>
            <p:nvPr/>
          </p:nvSpPr>
          <p:spPr bwMode="auto">
            <a:xfrm>
              <a:off x="7848600" y="2514600"/>
              <a:ext cx="14478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600" b="1"/>
                <a:t>Past experience</a:t>
              </a:r>
              <a:endParaRPr lang="en-US" altLang="en-US" sz="1600" b="1"/>
            </a:p>
          </p:txBody>
        </p:sp>
        <p:sp>
          <p:nvSpPr>
            <p:cNvPr id="55303" name="Rectangle 7"/>
            <p:cNvSpPr>
              <a:spLocks noChangeArrowheads="1"/>
            </p:cNvSpPr>
            <p:nvPr/>
          </p:nvSpPr>
          <p:spPr bwMode="auto">
            <a:xfrm>
              <a:off x="5638800" y="3200400"/>
              <a:ext cx="16002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1600" b="1"/>
                <a:t>Expected Service</a:t>
              </a:r>
              <a:endParaRPr lang="en-US" altLang="en-US" sz="1600" b="1"/>
            </a:p>
          </p:txBody>
        </p:sp>
        <p:sp>
          <p:nvSpPr>
            <p:cNvPr id="55304" name="Rectangle 8"/>
            <p:cNvSpPr>
              <a:spLocks noChangeArrowheads="1"/>
            </p:cNvSpPr>
            <p:nvPr/>
          </p:nvSpPr>
          <p:spPr bwMode="auto">
            <a:xfrm>
              <a:off x="5638800" y="3810000"/>
              <a:ext cx="1676400" cy="533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600" b="1"/>
                <a:t>Perceived Service</a:t>
              </a:r>
              <a:endParaRPr lang="en-US" altLang="en-US" sz="1600" b="1"/>
            </a:p>
          </p:txBody>
        </p:sp>
        <p:sp>
          <p:nvSpPr>
            <p:cNvPr id="55305" name="Rectangle 9"/>
            <p:cNvSpPr>
              <a:spLocks noChangeArrowheads="1"/>
            </p:cNvSpPr>
            <p:nvPr/>
          </p:nvSpPr>
          <p:spPr bwMode="auto">
            <a:xfrm>
              <a:off x="5867400" y="4572000"/>
              <a:ext cx="1143000" cy="609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600" b="1"/>
                <a:t>Service</a:t>
              </a:r>
            </a:p>
            <a:p>
              <a:pPr algn="ctr"/>
              <a:r>
                <a:rPr lang="en-GB" altLang="en-US" sz="1600" b="1"/>
                <a:t>Delivery</a:t>
              </a:r>
              <a:endParaRPr lang="en-US" altLang="en-US" sz="1600" b="1"/>
            </a:p>
          </p:txBody>
        </p:sp>
        <p:sp>
          <p:nvSpPr>
            <p:cNvPr id="55306" name="Rectangle 10"/>
            <p:cNvSpPr>
              <a:spLocks noChangeArrowheads="1"/>
            </p:cNvSpPr>
            <p:nvPr/>
          </p:nvSpPr>
          <p:spPr bwMode="auto">
            <a:xfrm>
              <a:off x="7696200" y="4572000"/>
              <a:ext cx="1676400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1600" b="1"/>
                <a:t>External</a:t>
              </a:r>
            </a:p>
            <a:p>
              <a:r>
                <a:rPr lang="en-GB" altLang="en-US" sz="1600" b="1"/>
                <a:t>Communications</a:t>
              </a:r>
            </a:p>
            <a:p>
              <a:r>
                <a:rPr lang="en-GB" altLang="en-US" sz="1600" b="1"/>
                <a:t>To Customers</a:t>
              </a:r>
              <a:endParaRPr lang="en-US" altLang="en-US" sz="1600" b="1"/>
            </a:p>
          </p:txBody>
        </p:sp>
        <p:sp>
          <p:nvSpPr>
            <p:cNvPr id="55307" name="Rectangle 11"/>
            <p:cNvSpPr>
              <a:spLocks noChangeArrowheads="1"/>
            </p:cNvSpPr>
            <p:nvPr/>
          </p:nvSpPr>
          <p:spPr bwMode="auto">
            <a:xfrm>
              <a:off x="5562600" y="5334000"/>
              <a:ext cx="1752600" cy="533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600" b="1"/>
                <a:t>Service Quality</a:t>
              </a:r>
            </a:p>
            <a:p>
              <a:pPr algn="ctr"/>
              <a:r>
                <a:rPr lang="en-GB" altLang="en-US" sz="1600" b="1"/>
                <a:t>Specs</a:t>
              </a:r>
              <a:endParaRPr lang="en-US" altLang="en-US" sz="1600" b="1"/>
            </a:p>
          </p:txBody>
        </p:sp>
        <p:sp>
          <p:nvSpPr>
            <p:cNvPr id="55308" name="Rectangle 12"/>
            <p:cNvSpPr>
              <a:spLocks noChangeArrowheads="1"/>
            </p:cNvSpPr>
            <p:nvPr/>
          </p:nvSpPr>
          <p:spPr bwMode="auto">
            <a:xfrm>
              <a:off x="5562600" y="6019800"/>
              <a:ext cx="2209800" cy="685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600" b="1"/>
                <a:t>Management</a:t>
              </a:r>
            </a:p>
            <a:p>
              <a:pPr algn="ctr"/>
              <a:r>
                <a:rPr lang="en-GB" altLang="en-US" sz="1600" b="1"/>
                <a:t>Perceptions of</a:t>
              </a:r>
            </a:p>
            <a:p>
              <a:pPr algn="ctr"/>
              <a:r>
                <a:rPr lang="en-GB" altLang="en-US" sz="1600" b="1"/>
                <a:t>Customer Expectations</a:t>
              </a:r>
              <a:endParaRPr lang="en-US" altLang="en-US" sz="1600" b="1"/>
            </a:p>
          </p:txBody>
        </p:sp>
        <p:sp>
          <p:nvSpPr>
            <p:cNvPr id="55309" name="Text Box 13"/>
            <p:cNvSpPr txBox="1">
              <a:spLocks noChangeArrowheads="1"/>
            </p:cNvSpPr>
            <p:nvPr/>
          </p:nvSpPr>
          <p:spPr bwMode="auto">
            <a:xfrm>
              <a:off x="2514600" y="2209800"/>
              <a:ext cx="13716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600" b="1"/>
                <a:t>CUSTOMER</a:t>
              </a:r>
              <a:endParaRPr lang="en-US" altLang="en-US" sz="1600" b="1"/>
            </a:p>
          </p:txBody>
        </p:sp>
        <p:sp>
          <p:nvSpPr>
            <p:cNvPr id="55311" name="Text Box 15"/>
            <p:cNvSpPr txBox="1">
              <a:spLocks noChangeArrowheads="1"/>
            </p:cNvSpPr>
            <p:nvPr/>
          </p:nvSpPr>
          <p:spPr bwMode="auto">
            <a:xfrm>
              <a:off x="2590800" y="4495801"/>
              <a:ext cx="15240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/>
                <a:t>PROVIDER</a:t>
              </a:r>
              <a:endParaRPr lang="en-US" altLang="en-US" b="1"/>
            </a:p>
          </p:txBody>
        </p:sp>
        <p:sp>
          <p:nvSpPr>
            <p:cNvPr id="55312" name="Line 16"/>
            <p:cNvSpPr>
              <a:spLocks noChangeShapeType="1"/>
            </p:cNvSpPr>
            <p:nvPr/>
          </p:nvSpPr>
          <p:spPr bwMode="auto">
            <a:xfrm>
              <a:off x="4191000" y="2971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3" name="Line 17"/>
            <p:cNvSpPr>
              <a:spLocks noChangeShapeType="1"/>
            </p:cNvSpPr>
            <p:nvPr/>
          </p:nvSpPr>
          <p:spPr bwMode="auto">
            <a:xfrm>
              <a:off x="4191000" y="3429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64770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5" name="Line 19"/>
            <p:cNvSpPr>
              <a:spLocks noChangeShapeType="1"/>
            </p:cNvSpPr>
            <p:nvPr/>
          </p:nvSpPr>
          <p:spPr bwMode="auto">
            <a:xfrm>
              <a:off x="8534400" y="2971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 flipH="1">
              <a:off x="7239000" y="34290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0" name="Line 24"/>
            <p:cNvSpPr>
              <a:spLocks noChangeShapeType="1"/>
            </p:cNvSpPr>
            <p:nvPr/>
          </p:nvSpPr>
          <p:spPr bwMode="auto">
            <a:xfrm>
              <a:off x="6019800" y="36576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1" name="Line 25"/>
            <p:cNvSpPr>
              <a:spLocks noChangeShapeType="1"/>
            </p:cNvSpPr>
            <p:nvPr/>
          </p:nvSpPr>
          <p:spPr bwMode="auto">
            <a:xfrm flipV="1">
              <a:off x="8534400" y="3505200"/>
              <a:ext cx="0" cy="1066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2" name="Line 26"/>
            <p:cNvSpPr>
              <a:spLocks noChangeShapeType="1"/>
            </p:cNvSpPr>
            <p:nvPr/>
          </p:nvSpPr>
          <p:spPr bwMode="auto">
            <a:xfrm flipH="1">
              <a:off x="7239000" y="35052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3" name="Line 27"/>
            <p:cNvSpPr>
              <a:spLocks noChangeShapeType="1"/>
            </p:cNvSpPr>
            <p:nvPr/>
          </p:nvSpPr>
          <p:spPr bwMode="auto">
            <a:xfrm flipV="1">
              <a:off x="6477000" y="4343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4" name="Line 28"/>
            <p:cNvSpPr>
              <a:spLocks noChangeShapeType="1"/>
            </p:cNvSpPr>
            <p:nvPr/>
          </p:nvSpPr>
          <p:spPr bwMode="auto">
            <a:xfrm>
              <a:off x="7315200" y="56388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5" name="Line 29"/>
            <p:cNvSpPr>
              <a:spLocks noChangeShapeType="1"/>
            </p:cNvSpPr>
            <p:nvPr/>
          </p:nvSpPr>
          <p:spPr bwMode="auto">
            <a:xfrm flipV="1">
              <a:off x="8610600" y="53340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6" name="Line 30"/>
            <p:cNvSpPr>
              <a:spLocks noChangeShapeType="1"/>
            </p:cNvSpPr>
            <p:nvPr/>
          </p:nvSpPr>
          <p:spPr bwMode="auto">
            <a:xfrm flipV="1">
              <a:off x="6629400" y="51816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7" name="Line 31"/>
            <p:cNvSpPr>
              <a:spLocks noChangeShapeType="1"/>
            </p:cNvSpPr>
            <p:nvPr/>
          </p:nvSpPr>
          <p:spPr bwMode="auto">
            <a:xfrm flipV="1">
              <a:off x="6172200" y="51816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8" name="Line 32"/>
            <p:cNvSpPr>
              <a:spLocks noChangeShapeType="1"/>
            </p:cNvSpPr>
            <p:nvPr/>
          </p:nvSpPr>
          <p:spPr bwMode="auto">
            <a:xfrm>
              <a:off x="6172200" y="5867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9" name="Line 33"/>
            <p:cNvSpPr>
              <a:spLocks noChangeShapeType="1"/>
            </p:cNvSpPr>
            <p:nvPr/>
          </p:nvSpPr>
          <p:spPr bwMode="auto">
            <a:xfrm flipV="1">
              <a:off x="6629400" y="5867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30" name="Line 34"/>
            <p:cNvSpPr>
              <a:spLocks noChangeShapeType="1"/>
            </p:cNvSpPr>
            <p:nvPr/>
          </p:nvSpPr>
          <p:spPr bwMode="auto">
            <a:xfrm flipH="1">
              <a:off x="7315200" y="4114800"/>
              <a:ext cx="1219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31" name="Line 35"/>
            <p:cNvSpPr>
              <a:spLocks noChangeShapeType="1"/>
            </p:cNvSpPr>
            <p:nvPr/>
          </p:nvSpPr>
          <p:spPr bwMode="auto">
            <a:xfrm>
              <a:off x="4800600" y="3505200"/>
              <a:ext cx="0" cy="2895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33" name="Line 37"/>
            <p:cNvSpPr>
              <a:spLocks noChangeShapeType="1"/>
            </p:cNvSpPr>
            <p:nvPr/>
          </p:nvSpPr>
          <p:spPr bwMode="auto">
            <a:xfrm>
              <a:off x="4800600" y="35052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34" name="Line 38"/>
            <p:cNvSpPr>
              <a:spLocks noChangeShapeType="1"/>
            </p:cNvSpPr>
            <p:nvPr/>
          </p:nvSpPr>
          <p:spPr bwMode="auto">
            <a:xfrm>
              <a:off x="4800600" y="63246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35" name="Line 39"/>
            <p:cNvSpPr>
              <a:spLocks noChangeShapeType="1"/>
            </p:cNvSpPr>
            <p:nvPr/>
          </p:nvSpPr>
          <p:spPr bwMode="auto">
            <a:xfrm>
              <a:off x="2514600" y="4495800"/>
              <a:ext cx="777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36" name="Text Box 40"/>
            <p:cNvSpPr txBox="1">
              <a:spLocks noChangeArrowheads="1"/>
            </p:cNvSpPr>
            <p:nvPr/>
          </p:nvSpPr>
          <p:spPr bwMode="auto">
            <a:xfrm>
              <a:off x="4038600" y="5334000"/>
              <a:ext cx="7620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600" b="1"/>
                <a:t>Gap 1</a:t>
              </a:r>
              <a:endParaRPr lang="en-US" altLang="en-US" sz="1600" b="1"/>
            </a:p>
          </p:txBody>
        </p:sp>
        <p:sp>
          <p:nvSpPr>
            <p:cNvPr id="55337" name="Text Box 41"/>
            <p:cNvSpPr txBox="1">
              <a:spLocks noChangeArrowheads="1"/>
            </p:cNvSpPr>
            <p:nvPr/>
          </p:nvSpPr>
          <p:spPr bwMode="auto">
            <a:xfrm>
              <a:off x="5181600" y="5791200"/>
              <a:ext cx="7620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600" b="1"/>
                <a:t>Gap 2</a:t>
              </a:r>
              <a:endParaRPr lang="en-US" altLang="en-US" sz="1600" b="1"/>
            </a:p>
          </p:txBody>
        </p:sp>
        <p:sp>
          <p:nvSpPr>
            <p:cNvPr id="55338" name="Text Box 42"/>
            <p:cNvSpPr txBox="1">
              <a:spLocks noChangeArrowheads="1"/>
            </p:cNvSpPr>
            <p:nvPr/>
          </p:nvSpPr>
          <p:spPr bwMode="auto">
            <a:xfrm>
              <a:off x="5029200" y="5105400"/>
              <a:ext cx="9144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600" b="1"/>
                <a:t>Gap 3</a:t>
              </a:r>
              <a:endParaRPr lang="en-US" altLang="en-US" sz="1600" b="1"/>
            </a:p>
          </p:txBody>
        </p:sp>
        <p:sp>
          <p:nvSpPr>
            <p:cNvPr id="55339" name="Line 43"/>
            <p:cNvSpPr>
              <a:spLocks noChangeShapeType="1"/>
            </p:cNvSpPr>
            <p:nvPr/>
          </p:nvSpPr>
          <p:spPr bwMode="auto">
            <a:xfrm>
              <a:off x="7010400" y="48768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40" name="Text Box 44"/>
            <p:cNvSpPr txBox="1">
              <a:spLocks noChangeArrowheads="1"/>
            </p:cNvSpPr>
            <p:nvPr/>
          </p:nvSpPr>
          <p:spPr bwMode="auto">
            <a:xfrm>
              <a:off x="7010400" y="4648200"/>
              <a:ext cx="7620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600" b="1"/>
                <a:t>Gap 4</a:t>
              </a:r>
              <a:endParaRPr lang="en-US" altLang="en-US" sz="1600" b="1"/>
            </a:p>
          </p:txBody>
        </p:sp>
        <p:sp>
          <p:nvSpPr>
            <p:cNvPr id="55341" name="Text Box 45"/>
            <p:cNvSpPr txBox="1">
              <a:spLocks noChangeArrowheads="1"/>
            </p:cNvSpPr>
            <p:nvPr/>
          </p:nvSpPr>
          <p:spPr bwMode="auto">
            <a:xfrm>
              <a:off x="5105400" y="3581400"/>
              <a:ext cx="7620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600" b="1"/>
                <a:t>Gap 5</a:t>
              </a:r>
              <a:endParaRPr lang="en-US" altLang="en-US" sz="1600" b="1"/>
            </a:p>
          </p:txBody>
        </p:sp>
      </p:grpSp>
    </p:spTree>
    <p:extLst>
      <p:ext uri="{BB962C8B-B14F-4D97-AF65-F5344CB8AC3E}">
        <p14:creationId xmlns:p14="http://schemas.microsoft.com/office/powerpoint/2010/main" val="2641740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What are the </a:t>
            </a:r>
            <a:r>
              <a:rPr lang="en-GB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Servqual</a:t>
            </a: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Gaps?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9387" y="2486384"/>
            <a:ext cx="10107206" cy="1784350"/>
          </a:xfrm>
        </p:spPr>
        <p:txBody>
          <a:bodyPr>
            <a:noAutofit/>
          </a:bodyPr>
          <a:lstStyle/>
          <a:p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Gap 1: The difference between management perceptions of what customers expect and what customers really expect</a:t>
            </a:r>
          </a:p>
          <a:p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Gap 2: The difference between management perceptions and service quality specifications - the standards gap</a:t>
            </a:r>
          </a:p>
        </p:txBody>
      </p:sp>
    </p:spTree>
    <p:extLst>
      <p:ext uri="{BB962C8B-B14F-4D97-AF65-F5344CB8AC3E}">
        <p14:creationId xmlns:p14="http://schemas.microsoft.com/office/powerpoint/2010/main" val="3123947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What are the Servqual Gaps?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1393" y="2400843"/>
            <a:ext cx="10024287" cy="1784350"/>
          </a:xfrm>
        </p:spPr>
        <p:txBody>
          <a:bodyPr>
            <a:noAutofit/>
          </a:bodyPr>
          <a:lstStyle/>
          <a:p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Gap 3: The difference between service quality specifications and actual service delivery - are standards consistently met?</a:t>
            </a:r>
          </a:p>
          <a:p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Gap 4: The difference between service delivery and what is communicated externally - are promises made consistently fulfilled?</a:t>
            </a:r>
          </a:p>
        </p:txBody>
      </p:sp>
    </p:spTree>
    <p:extLst>
      <p:ext uri="{BB962C8B-B14F-4D97-AF65-F5344CB8AC3E}">
        <p14:creationId xmlns:p14="http://schemas.microsoft.com/office/powerpoint/2010/main" val="26430376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768</TotalTime>
  <Words>678</Words>
  <Application>Microsoft Office PowerPoint</Application>
  <PresentationFormat>Širokoúhlá obrazovka</PresentationFormat>
  <Paragraphs>146</Paragraphs>
  <Slides>15</Slides>
  <Notes>1</Notes>
  <HiddenSlides>1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Times New Roman</vt:lpstr>
      <vt:lpstr>Wingdings</vt:lpstr>
      <vt:lpstr>Retrospect</vt:lpstr>
      <vt:lpstr>Slide</vt:lpstr>
      <vt:lpstr>Gaps in Quality of Service</vt:lpstr>
      <vt:lpstr>Course information</vt:lpstr>
      <vt:lpstr>Learning objectives</vt:lpstr>
      <vt:lpstr>Prezentace aplikace PowerPoint</vt:lpstr>
      <vt:lpstr>SERVQUAL Attributes</vt:lpstr>
      <vt:lpstr>Prezentace aplikace PowerPoint</vt:lpstr>
      <vt:lpstr>Conceptual Model of Service Quality</vt:lpstr>
      <vt:lpstr>What are the Servqual Gaps?</vt:lpstr>
      <vt:lpstr>What are the Servqual Gaps?</vt:lpstr>
      <vt:lpstr>What are the Servqual Gaps?</vt:lpstr>
      <vt:lpstr>Prezentace aplikace PowerPoint</vt:lpstr>
      <vt:lpstr>Problems with Gaps in Service Quality</vt:lpstr>
      <vt:lpstr>Problems with Gaps in Service Quality</vt:lpstr>
      <vt:lpstr>Problems with Gaps in Service Quality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Josef Spurný;Mouzhi Ge</dc:creator>
  <cp:lastModifiedBy>Josef Spurný</cp:lastModifiedBy>
  <cp:revision>56</cp:revision>
  <dcterms:created xsi:type="dcterms:W3CDTF">2018-03-01T05:48:16Z</dcterms:created>
  <dcterms:modified xsi:type="dcterms:W3CDTF">2021-04-26T15:05:52Z</dcterms:modified>
</cp:coreProperties>
</file>