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4" r:id="rId3"/>
    <p:sldId id="294" r:id="rId4"/>
    <p:sldId id="305" r:id="rId5"/>
    <p:sldId id="306" r:id="rId6"/>
    <p:sldId id="293" r:id="rId7"/>
    <p:sldId id="307" r:id="rId8"/>
    <p:sldId id="265" r:id="rId9"/>
    <p:sldId id="296" r:id="rId10"/>
    <p:sldId id="269" r:id="rId11"/>
    <p:sldId id="268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CE784-4EA8-453E-B675-D4AEB68F627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</dgm:spPr>
      <dgm:t>
        <a:bodyPr/>
        <a:lstStyle/>
        <a:p>
          <a:endParaRPr lang="en-US"/>
        </a:p>
      </dgm:t>
    </dgm:pt>
    <dgm:pt modelId="{4DBC5EC1-18EC-438E-967F-D71A5CDD1C2C}">
      <dgm:prSet phldrT="[Text]"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Service Quality</a:t>
          </a:r>
        </a:p>
      </dgm:t>
    </dgm:pt>
    <dgm:pt modelId="{4E749153-CDFC-4E17-9353-A98AAD60E59F}" type="parTrans" cxnId="{7914FEED-47CD-4622-9A57-14F06031DBF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B348598-DD7D-4C63-8F84-0EEDAEE3D130}" type="sibTrans" cxnId="{7914FEED-47CD-4622-9A57-14F06031DBF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00853E0-17EF-4AD6-BC3E-0EFD51E2BF72}">
      <dgm:prSet phldrT="[Text]"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Reliability</a:t>
          </a:r>
        </a:p>
      </dgm:t>
    </dgm:pt>
    <dgm:pt modelId="{FA2F2BCE-C766-4499-985A-CAC83CECA090}" type="parTrans" cxnId="{B8B22A3D-BB37-4A93-AD0A-D193D739996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BF722-5964-4390-994D-270AB57FBDAD}" type="sibTrans" cxnId="{B8B22A3D-BB37-4A93-AD0A-D193D7399969}">
      <dgm:prSet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CDE0CBF-607A-47C1-9A01-6ED1C4D203A4}">
      <dgm:prSet phldrT="[Text]" custT="1"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sz="12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Responsive-ness</a:t>
          </a:r>
        </a:p>
      </dgm:t>
    </dgm:pt>
    <dgm:pt modelId="{532EFE81-E8BD-4BB5-AAA1-5A3528AFE346}" type="parTrans" cxnId="{7DFC5C14-879A-41E8-8AFF-4C656BC89122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9982F1-7A55-4CD0-A90F-2C70C16194E2}" type="sibTrans" cxnId="{7DFC5C14-879A-41E8-8AFF-4C656BC89122}">
      <dgm:prSet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D47A702-F4B0-4D2F-808C-325C91FF5559}">
      <dgm:prSet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Empathy</a:t>
          </a:r>
        </a:p>
      </dgm:t>
    </dgm:pt>
    <dgm:pt modelId="{F05819E0-8429-473C-90E4-4B088A97EACB}" type="parTrans" cxnId="{92B258C1-D44D-49EE-9055-F5260702825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EDD5527-C95C-4D80-B12A-1123F34986FB}" type="sibTrans" cxnId="{92B258C1-D44D-49EE-9055-F5260702825E}">
      <dgm:prSet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95EDE6B-87BF-4CEB-9028-73060ED7EBCD}">
      <dgm:prSet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Tangibles</a:t>
          </a:r>
        </a:p>
      </dgm:t>
    </dgm:pt>
    <dgm:pt modelId="{6B58E529-4C0F-462D-B785-18940C68F566}" type="parTrans" cxnId="{6564D6C3-62AB-47C9-8F79-DCF0047E4880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290AEFB-8297-4FE2-BE9D-CBE7C9F0FCC1}" type="sibTrans" cxnId="{6564D6C3-62AB-47C9-8F79-DCF0047E4880}">
      <dgm:prSet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E9108A2-3B10-47E5-BF0E-FE09684728B3}">
      <dgm:prSet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Assurance</a:t>
          </a:r>
        </a:p>
      </dgm:t>
    </dgm:pt>
    <dgm:pt modelId="{B65D58CB-6876-4ABB-A687-6E3305EDAD2D}" type="parTrans" cxnId="{6E33AC99-8929-45DC-AAF0-3F329DAE26D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D09708D-125B-49CC-AF1A-B0216804AB8D}" type="sibTrans" cxnId="{6E33AC99-8929-45DC-AAF0-3F329DAE26DE}">
      <dgm:prSet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400DE95-C861-4FE2-953A-067B9B6CE019}" type="pres">
      <dgm:prSet presAssocID="{CBDCE784-4EA8-453E-B675-D4AEB68F627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A29D0E-1937-4C6C-9087-141A50181C4C}" type="pres">
      <dgm:prSet presAssocID="{4DBC5EC1-18EC-438E-967F-D71A5CDD1C2C}" presName="centerShape" presStyleLbl="node0" presStyleIdx="0" presStyleCnt="1"/>
      <dgm:spPr>
        <a:xfrm>
          <a:off x="3038078" y="1872401"/>
          <a:ext cx="2051843" cy="2051843"/>
        </a:xfrm>
        <a:prstGeom prst="ellipse">
          <a:avLst/>
        </a:prstGeom>
      </dgm:spPr>
    </dgm:pt>
    <dgm:pt modelId="{2D322672-6BB9-4E6B-9C2B-F204EB6818D1}" type="pres">
      <dgm:prSet presAssocID="{C00853E0-17EF-4AD6-BC3E-0EFD51E2BF72}" presName="node" presStyleLbl="node1" presStyleIdx="0" presStyleCnt="5">
        <dgm:presLayoutVars>
          <dgm:bulletEnabled val="1"/>
        </dgm:presLayoutVars>
      </dgm:prSet>
      <dgm:spPr>
        <a:xfrm>
          <a:off x="3345854" y="1626"/>
          <a:ext cx="1436290" cy="1436290"/>
        </a:xfrm>
        <a:prstGeom prst="ellipse">
          <a:avLst/>
        </a:prstGeom>
      </dgm:spPr>
    </dgm:pt>
    <dgm:pt modelId="{F1092093-1C97-41C3-A431-876A9E8E76C5}" type="pres">
      <dgm:prSet presAssocID="{C00853E0-17EF-4AD6-BC3E-0EFD51E2BF72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07477B7E-D776-4CE8-ACD5-0DCD226A052E}" type="pres">
      <dgm:prSet presAssocID="{3ECBF722-5964-4390-994D-270AB57FBDAD}" presName="sibTrans" presStyleLbl="sibTrans2D1" presStyleIdx="0" presStyleCnt="5"/>
      <dgm:spPr>
        <a:xfrm>
          <a:off x="1833742" y="668065"/>
          <a:ext cx="4460515" cy="446051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</dgm:spPr>
    </dgm:pt>
    <dgm:pt modelId="{4220CB3C-785C-4282-A859-4057B8B91F19}" type="pres">
      <dgm:prSet presAssocID="{FE9108A2-3B10-47E5-BF0E-FE09684728B3}" presName="node" presStyleLbl="node1" presStyleIdx="1" presStyleCnt="5">
        <dgm:presLayoutVars>
          <dgm:bulletEnabled val="1"/>
        </dgm:presLayoutVars>
      </dgm:prSet>
      <dgm:spPr>
        <a:xfrm>
          <a:off x="5417780" y="1506968"/>
          <a:ext cx="1436290" cy="1436290"/>
        </a:xfrm>
        <a:prstGeom prst="ellipse">
          <a:avLst/>
        </a:prstGeom>
      </dgm:spPr>
    </dgm:pt>
    <dgm:pt modelId="{7D5898C4-2BB2-471C-BE79-36B4A8774674}" type="pres">
      <dgm:prSet presAssocID="{FE9108A2-3B10-47E5-BF0E-FE09684728B3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BB8361F8-75AB-4B51-BF5F-74EED762D8A7}" type="pres">
      <dgm:prSet presAssocID="{4D09708D-125B-49CC-AF1A-B0216804AB8D}" presName="sibTrans" presStyleLbl="sibTrans2D1" presStyleIdx="1" presStyleCnt="5"/>
      <dgm:spPr>
        <a:xfrm>
          <a:off x="1833742" y="668065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</dgm:spPr>
    </dgm:pt>
    <dgm:pt modelId="{6B8BF1D5-F351-4E01-9959-76694170D795}" type="pres">
      <dgm:prSet presAssocID="{D95EDE6B-87BF-4CEB-9028-73060ED7EBCD}" presName="node" presStyleLbl="node1" presStyleIdx="2" presStyleCnt="5">
        <dgm:presLayoutVars>
          <dgm:bulletEnabled val="1"/>
        </dgm:presLayoutVars>
      </dgm:prSet>
      <dgm:spPr>
        <a:xfrm>
          <a:off x="4626375" y="3942663"/>
          <a:ext cx="1436290" cy="1436290"/>
        </a:xfrm>
        <a:prstGeom prst="ellipse">
          <a:avLst/>
        </a:prstGeom>
      </dgm:spPr>
    </dgm:pt>
    <dgm:pt modelId="{9669001A-AE53-4A6D-8761-5021987AD7DB}" type="pres">
      <dgm:prSet presAssocID="{D95EDE6B-87BF-4CEB-9028-73060ED7EBCD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44A77558-4F03-4352-8245-C4B67321BD40}" type="pres">
      <dgm:prSet presAssocID="{E290AEFB-8297-4FE2-BE9D-CBE7C9F0FCC1}" presName="sibTrans" presStyleLbl="sibTrans2D1" presStyleIdx="2" presStyleCnt="5"/>
      <dgm:spPr>
        <a:xfrm>
          <a:off x="1833742" y="668065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</dgm:spPr>
    </dgm:pt>
    <dgm:pt modelId="{55ED2644-05F5-445A-B45E-CCBB3E1E7FF5}" type="pres">
      <dgm:prSet presAssocID="{0D47A702-F4B0-4D2F-808C-325C91FF5559}" presName="node" presStyleLbl="node1" presStyleIdx="3" presStyleCnt="5">
        <dgm:presLayoutVars>
          <dgm:bulletEnabled val="1"/>
        </dgm:presLayoutVars>
      </dgm:prSet>
      <dgm:spPr>
        <a:xfrm>
          <a:off x="2065334" y="3942663"/>
          <a:ext cx="1436290" cy="1436290"/>
        </a:xfrm>
        <a:prstGeom prst="ellipse">
          <a:avLst/>
        </a:prstGeom>
      </dgm:spPr>
    </dgm:pt>
    <dgm:pt modelId="{E4F34F84-6EAE-466C-9304-5FD3123BDC92}" type="pres">
      <dgm:prSet presAssocID="{0D47A702-F4B0-4D2F-808C-325C91FF5559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48F15E1E-9EE0-4A0A-93A9-0183BEAEFA6C}" type="pres">
      <dgm:prSet presAssocID="{DEDD5527-C95C-4D80-B12A-1123F34986FB}" presName="sibTrans" presStyleLbl="sibTrans2D1" presStyleIdx="3" presStyleCnt="5"/>
      <dgm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</dgm:spPr>
    </dgm:pt>
    <dgm:pt modelId="{9F6CC383-96E3-4539-922E-B62D10478A87}" type="pres">
      <dgm:prSet presAssocID="{DCDE0CBF-607A-47C1-9A01-6ED1C4D203A4}" presName="node" presStyleLbl="node1" presStyleIdx="4" presStyleCnt="5">
        <dgm:presLayoutVars>
          <dgm:bulletEnabled val="1"/>
        </dgm:presLayoutVars>
      </dgm:prSet>
      <dgm:spPr>
        <a:xfrm>
          <a:off x="1273929" y="1506968"/>
          <a:ext cx="1436290" cy="1436290"/>
        </a:xfrm>
        <a:prstGeom prst="ellipse">
          <a:avLst/>
        </a:prstGeom>
      </dgm:spPr>
    </dgm:pt>
    <dgm:pt modelId="{908F5181-80BB-4DE6-A5A6-DB58B1194254}" type="pres">
      <dgm:prSet presAssocID="{DCDE0CBF-607A-47C1-9A01-6ED1C4D203A4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EAC93211-884A-42EE-A55C-9068C1739E3E}" type="pres">
      <dgm:prSet presAssocID="{9A9982F1-7A55-4CD0-A90F-2C70C16194E2}" presName="sibTrans" presStyleLbl="sibTrans2D1" presStyleIdx="4" presStyleCnt="5"/>
      <dgm:spPr>
        <a:xfrm>
          <a:off x="1833742" y="668065"/>
          <a:ext cx="4460515" cy="446051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</dgm:spPr>
    </dgm:pt>
  </dgm:ptLst>
  <dgm:cxnLst>
    <dgm:cxn modelId="{7DFC5C14-879A-41E8-8AFF-4C656BC89122}" srcId="{4DBC5EC1-18EC-438E-967F-D71A5CDD1C2C}" destId="{DCDE0CBF-607A-47C1-9A01-6ED1C4D203A4}" srcOrd="4" destOrd="0" parTransId="{532EFE81-E8BD-4BB5-AAA1-5A3528AFE346}" sibTransId="{9A9982F1-7A55-4CD0-A90F-2C70C16194E2}"/>
    <dgm:cxn modelId="{18664B15-EF65-4E2D-AAEF-AA4171E13D82}" type="presOf" srcId="{DEDD5527-C95C-4D80-B12A-1123F34986FB}" destId="{48F15E1E-9EE0-4A0A-93A9-0183BEAEFA6C}" srcOrd="0" destOrd="0" presId="urn:microsoft.com/office/officeart/2005/8/layout/radial6"/>
    <dgm:cxn modelId="{5910E32A-D7D2-4029-BAE7-91483CFFEF39}" type="presOf" srcId="{C00853E0-17EF-4AD6-BC3E-0EFD51E2BF72}" destId="{2D322672-6BB9-4E6B-9C2B-F204EB6818D1}" srcOrd="0" destOrd="0" presId="urn:microsoft.com/office/officeart/2005/8/layout/radial6"/>
    <dgm:cxn modelId="{BFE78035-43AA-4CF8-BD84-7EAEB5EE5AA4}" type="presOf" srcId="{E290AEFB-8297-4FE2-BE9D-CBE7C9F0FCC1}" destId="{44A77558-4F03-4352-8245-C4B67321BD40}" srcOrd="0" destOrd="0" presId="urn:microsoft.com/office/officeart/2005/8/layout/radial6"/>
    <dgm:cxn modelId="{B8B22A3D-BB37-4A93-AD0A-D193D7399969}" srcId="{4DBC5EC1-18EC-438E-967F-D71A5CDD1C2C}" destId="{C00853E0-17EF-4AD6-BC3E-0EFD51E2BF72}" srcOrd="0" destOrd="0" parTransId="{FA2F2BCE-C766-4499-985A-CAC83CECA090}" sibTransId="{3ECBF722-5964-4390-994D-270AB57FBDAD}"/>
    <dgm:cxn modelId="{0A8C6375-1C97-48DC-A52C-B0CDB56C6D21}" type="presOf" srcId="{D95EDE6B-87BF-4CEB-9028-73060ED7EBCD}" destId="{6B8BF1D5-F351-4E01-9959-76694170D795}" srcOrd="0" destOrd="0" presId="urn:microsoft.com/office/officeart/2005/8/layout/radial6"/>
    <dgm:cxn modelId="{761A1A5A-9DB1-4D01-8593-2B22EEA34BCA}" type="presOf" srcId="{FE9108A2-3B10-47E5-BF0E-FE09684728B3}" destId="{4220CB3C-785C-4282-A859-4057B8B91F19}" srcOrd="0" destOrd="0" presId="urn:microsoft.com/office/officeart/2005/8/layout/radial6"/>
    <dgm:cxn modelId="{8270B785-F088-4D40-A8B6-AD19404DF640}" type="presOf" srcId="{9A9982F1-7A55-4CD0-A90F-2C70C16194E2}" destId="{EAC93211-884A-42EE-A55C-9068C1739E3E}" srcOrd="0" destOrd="0" presId="urn:microsoft.com/office/officeart/2005/8/layout/radial6"/>
    <dgm:cxn modelId="{E993CD89-D513-49E6-B874-FA7F515B47CD}" type="presOf" srcId="{3ECBF722-5964-4390-994D-270AB57FBDAD}" destId="{07477B7E-D776-4CE8-ACD5-0DCD226A052E}" srcOrd="0" destOrd="0" presId="urn:microsoft.com/office/officeart/2005/8/layout/radial6"/>
    <dgm:cxn modelId="{72A6278A-9165-4CC1-BFE2-3888A1663C75}" type="presOf" srcId="{4D09708D-125B-49CC-AF1A-B0216804AB8D}" destId="{BB8361F8-75AB-4B51-BF5F-74EED762D8A7}" srcOrd="0" destOrd="0" presId="urn:microsoft.com/office/officeart/2005/8/layout/radial6"/>
    <dgm:cxn modelId="{6E33AC99-8929-45DC-AAF0-3F329DAE26DE}" srcId="{4DBC5EC1-18EC-438E-967F-D71A5CDD1C2C}" destId="{FE9108A2-3B10-47E5-BF0E-FE09684728B3}" srcOrd="1" destOrd="0" parTransId="{B65D58CB-6876-4ABB-A687-6E3305EDAD2D}" sibTransId="{4D09708D-125B-49CC-AF1A-B0216804AB8D}"/>
    <dgm:cxn modelId="{E8A14CAF-3F87-4FF3-8FD2-7D8DB2579271}" type="presOf" srcId="{DCDE0CBF-607A-47C1-9A01-6ED1C4D203A4}" destId="{9F6CC383-96E3-4539-922E-B62D10478A87}" srcOrd="0" destOrd="0" presId="urn:microsoft.com/office/officeart/2005/8/layout/radial6"/>
    <dgm:cxn modelId="{92B258C1-D44D-49EE-9055-F5260702825E}" srcId="{4DBC5EC1-18EC-438E-967F-D71A5CDD1C2C}" destId="{0D47A702-F4B0-4D2F-808C-325C91FF5559}" srcOrd="3" destOrd="0" parTransId="{F05819E0-8429-473C-90E4-4B088A97EACB}" sibTransId="{DEDD5527-C95C-4D80-B12A-1123F34986FB}"/>
    <dgm:cxn modelId="{6564D6C3-62AB-47C9-8F79-DCF0047E4880}" srcId="{4DBC5EC1-18EC-438E-967F-D71A5CDD1C2C}" destId="{D95EDE6B-87BF-4CEB-9028-73060ED7EBCD}" srcOrd="2" destOrd="0" parTransId="{6B58E529-4C0F-462D-B785-18940C68F566}" sibTransId="{E290AEFB-8297-4FE2-BE9D-CBE7C9F0FCC1}"/>
    <dgm:cxn modelId="{F7E271CF-FC11-4C25-83D3-943B5639B151}" type="presOf" srcId="{4DBC5EC1-18EC-438E-967F-D71A5CDD1C2C}" destId="{15A29D0E-1937-4C6C-9087-141A50181C4C}" srcOrd="0" destOrd="0" presId="urn:microsoft.com/office/officeart/2005/8/layout/radial6"/>
    <dgm:cxn modelId="{F7FBEDDC-AFF9-48B3-9EE2-53761FC6A0CF}" type="presOf" srcId="{0D47A702-F4B0-4D2F-808C-325C91FF5559}" destId="{55ED2644-05F5-445A-B45E-CCBB3E1E7FF5}" srcOrd="0" destOrd="0" presId="urn:microsoft.com/office/officeart/2005/8/layout/radial6"/>
    <dgm:cxn modelId="{D3B57DDF-C836-419E-98B2-AC2EF2873413}" type="presOf" srcId="{CBDCE784-4EA8-453E-B675-D4AEB68F627D}" destId="{7400DE95-C861-4FE2-953A-067B9B6CE019}" srcOrd="0" destOrd="0" presId="urn:microsoft.com/office/officeart/2005/8/layout/radial6"/>
    <dgm:cxn modelId="{7914FEED-47CD-4622-9A57-14F06031DBF8}" srcId="{CBDCE784-4EA8-453E-B675-D4AEB68F627D}" destId="{4DBC5EC1-18EC-438E-967F-D71A5CDD1C2C}" srcOrd="0" destOrd="0" parTransId="{4E749153-CDFC-4E17-9353-A98AAD60E59F}" sibTransId="{8B348598-DD7D-4C63-8F84-0EEDAEE3D130}"/>
    <dgm:cxn modelId="{1AED5178-1F74-4689-996C-396AC88637C3}" type="presParOf" srcId="{7400DE95-C861-4FE2-953A-067B9B6CE019}" destId="{15A29D0E-1937-4C6C-9087-141A50181C4C}" srcOrd="0" destOrd="0" presId="urn:microsoft.com/office/officeart/2005/8/layout/radial6"/>
    <dgm:cxn modelId="{C5A791D1-2D4C-434A-9242-8C3B54E9ACC6}" type="presParOf" srcId="{7400DE95-C861-4FE2-953A-067B9B6CE019}" destId="{2D322672-6BB9-4E6B-9C2B-F204EB6818D1}" srcOrd="1" destOrd="0" presId="urn:microsoft.com/office/officeart/2005/8/layout/radial6"/>
    <dgm:cxn modelId="{AA09F3A7-F229-40F0-817A-FE6105588F76}" type="presParOf" srcId="{7400DE95-C861-4FE2-953A-067B9B6CE019}" destId="{F1092093-1C97-41C3-A431-876A9E8E76C5}" srcOrd="2" destOrd="0" presId="urn:microsoft.com/office/officeart/2005/8/layout/radial6"/>
    <dgm:cxn modelId="{3961F5C6-839F-4F2F-9C2C-3F8CCB6811E4}" type="presParOf" srcId="{7400DE95-C861-4FE2-953A-067B9B6CE019}" destId="{07477B7E-D776-4CE8-ACD5-0DCD226A052E}" srcOrd="3" destOrd="0" presId="urn:microsoft.com/office/officeart/2005/8/layout/radial6"/>
    <dgm:cxn modelId="{A5CFEFE0-DCC9-48E8-B9E3-3079133CC3EA}" type="presParOf" srcId="{7400DE95-C861-4FE2-953A-067B9B6CE019}" destId="{4220CB3C-785C-4282-A859-4057B8B91F19}" srcOrd="4" destOrd="0" presId="urn:microsoft.com/office/officeart/2005/8/layout/radial6"/>
    <dgm:cxn modelId="{F0CEC1A3-1A77-4385-BFB7-78ED3E28AC49}" type="presParOf" srcId="{7400DE95-C861-4FE2-953A-067B9B6CE019}" destId="{7D5898C4-2BB2-471C-BE79-36B4A8774674}" srcOrd="5" destOrd="0" presId="urn:microsoft.com/office/officeart/2005/8/layout/radial6"/>
    <dgm:cxn modelId="{5506C711-C5DE-450E-8155-BC02CDF08C53}" type="presParOf" srcId="{7400DE95-C861-4FE2-953A-067B9B6CE019}" destId="{BB8361F8-75AB-4B51-BF5F-74EED762D8A7}" srcOrd="6" destOrd="0" presId="urn:microsoft.com/office/officeart/2005/8/layout/radial6"/>
    <dgm:cxn modelId="{9E4F49DA-50C7-47AB-821F-C40862C02E96}" type="presParOf" srcId="{7400DE95-C861-4FE2-953A-067B9B6CE019}" destId="{6B8BF1D5-F351-4E01-9959-76694170D795}" srcOrd="7" destOrd="0" presId="urn:microsoft.com/office/officeart/2005/8/layout/radial6"/>
    <dgm:cxn modelId="{39115634-24CE-49DE-8BED-7FD5E03C1E8B}" type="presParOf" srcId="{7400DE95-C861-4FE2-953A-067B9B6CE019}" destId="{9669001A-AE53-4A6D-8761-5021987AD7DB}" srcOrd="8" destOrd="0" presId="urn:microsoft.com/office/officeart/2005/8/layout/radial6"/>
    <dgm:cxn modelId="{1224DF93-4A35-48D1-B60E-EEC7364F6849}" type="presParOf" srcId="{7400DE95-C861-4FE2-953A-067B9B6CE019}" destId="{44A77558-4F03-4352-8245-C4B67321BD40}" srcOrd="9" destOrd="0" presId="urn:microsoft.com/office/officeart/2005/8/layout/radial6"/>
    <dgm:cxn modelId="{C855BD22-2E15-4E8C-8C5C-5C9332C428C3}" type="presParOf" srcId="{7400DE95-C861-4FE2-953A-067B9B6CE019}" destId="{55ED2644-05F5-445A-B45E-CCBB3E1E7FF5}" srcOrd="10" destOrd="0" presId="urn:microsoft.com/office/officeart/2005/8/layout/radial6"/>
    <dgm:cxn modelId="{31BB4DFC-D4CB-48F1-9D90-1FEED7EFC9CD}" type="presParOf" srcId="{7400DE95-C861-4FE2-953A-067B9B6CE019}" destId="{E4F34F84-6EAE-466C-9304-5FD3123BDC92}" srcOrd="11" destOrd="0" presId="urn:microsoft.com/office/officeart/2005/8/layout/radial6"/>
    <dgm:cxn modelId="{BCAA3B30-2C13-4D59-BECD-C845FFCA6BB6}" type="presParOf" srcId="{7400DE95-C861-4FE2-953A-067B9B6CE019}" destId="{48F15E1E-9EE0-4A0A-93A9-0183BEAEFA6C}" srcOrd="12" destOrd="0" presId="urn:microsoft.com/office/officeart/2005/8/layout/radial6"/>
    <dgm:cxn modelId="{738619BA-7B6F-467B-BC1D-E6403A9E5D51}" type="presParOf" srcId="{7400DE95-C861-4FE2-953A-067B9B6CE019}" destId="{9F6CC383-96E3-4539-922E-B62D10478A87}" srcOrd="13" destOrd="0" presId="urn:microsoft.com/office/officeart/2005/8/layout/radial6"/>
    <dgm:cxn modelId="{E4AB5EB6-F1D4-45EA-81CD-259095C81478}" type="presParOf" srcId="{7400DE95-C861-4FE2-953A-067B9B6CE019}" destId="{908F5181-80BB-4DE6-A5A6-DB58B1194254}" srcOrd="14" destOrd="0" presId="urn:microsoft.com/office/officeart/2005/8/layout/radial6"/>
    <dgm:cxn modelId="{814F824E-7AC4-4B70-9F8B-35EA5D78F953}" type="presParOf" srcId="{7400DE95-C861-4FE2-953A-067B9B6CE019}" destId="{EAC93211-884A-42EE-A55C-9068C1739E3E}" srcOrd="15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93211-884A-42EE-A55C-9068C1739E3E}">
      <dsp:nvSpPr>
        <dsp:cNvPr id="0" name=""/>
        <dsp:cNvSpPr/>
      </dsp:nvSpPr>
      <dsp:spPr>
        <a:xfrm>
          <a:off x="1131087" y="687762"/>
          <a:ext cx="4594670" cy="4594670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bg1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15E1E-9EE0-4A0A-93A9-0183BEAEFA6C}">
      <dsp:nvSpPr>
        <dsp:cNvPr id="0" name=""/>
        <dsp:cNvSpPr/>
      </dsp:nvSpPr>
      <dsp:spPr>
        <a:xfrm>
          <a:off x="1131087" y="687762"/>
          <a:ext cx="4594670" cy="4594670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bg1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77558-4F03-4352-8245-C4B67321BD40}">
      <dsp:nvSpPr>
        <dsp:cNvPr id="0" name=""/>
        <dsp:cNvSpPr/>
      </dsp:nvSpPr>
      <dsp:spPr>
        <a:xfrm>
          <a:off x="1131087" y="687762"/>
          <a:ext cx="4594670" cy="4594670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bg1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361F8-75AB-4B51-BF5F-74EED762D8A7}">
      <dsp:nvSpPr>
        <dsp:cNvPr id="0" name=""/>
        <dsp:cNvSpPr/>
      </dsp:nvSpPr>
      <dsp:spPr>
        <a:xfrm>
          <a:off x="1131087" y="687762"/>
          <a:ext cx="4594670" cy="4594670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bg1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77B7E-D776-4CE8-ACD5-0DCD226A052E}">
      <dsp:nvSpPr>
        <dsp:cNvPr id="0" name=""/>
        <dsp:cNvSpPr/>
      </dsp:nvSpPr>
      <dsp:spPr>
        <a:xfrm>
          <a:off x="1131087" y="687762"/>
          <a:ext cx="4594670" cy="4594670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bg1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29D0E-1937-4C6C-9087-141A50181C4C}">
      <dsp:nvSpPr>
        <dsp:cNvPr id="0" name=""/>
        <dsp:cNvSpPr/>
      </dsp:nvSpPr>
      <dsp:spPr>
        <a:xfrm>
          <a:off x="2370432" y="1927108"/>
          <a:ext cx="2115979" cy="2115979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Service Quality</a:t>
          </a:r>
        </a:p>
      </dsp:txBody>
      <dsp:txXfrm>
        <a:off x="2680310" y="2236986"/>
        <a:ext cx="1496223" cy="1496223"/>
      </dsp:txXfrm>
    </dsp:sp>
    <dsp:sp modelId="{2D322672-6BB9-4E6B-9C2B-F204EB6818D1}">
      <dsp:nvSpPr>
        <dsp:cNvPr id="0" name=""/>
        <dsp:cNvSpPr/>
      </dsp:nvSpPr>
      <dsp:spPr>
        <a:xfrm>
          <a:off x="2687829" y="492"/>
          <a:ext cx="1481185" cy="1481185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Reliability</a:t>
          </a:r>
        </a:p>
      </dsp:txBody>
      <dsp:txXfrm>
        <a:off x="2904744" y="217407"/>
        <a:ext cx="1047355" cy="1047355"/>
      </dsp:txXfrm>
    </dsp:sp>
    <dsp:sp modelId="{4220CB3C-785C-4282-A859-4057B8B91F19}">
      <dsp:nvSpPr>
        <dsp:cNvPr id="0" name=""/>
        <dsp:cNvSpPr/>
      </dsp:nvSpPr>
      <dsp:spPr>
        <a:xfrm>
          <a:off x="4822012" y="1551067"/>
          <a:ext cx="1481185" cy="1481185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Assurance</a:t>
          </a:r>
        </a:p>
      </dsp:txBody>
      <dsp:txXfrm>
        <a:off x="5038927" y="1767982"/>
        <a:ext cx="1047355" cy="1047355"/>
      </dsp:txXfrm>
    </dsp:sp>
    <dsp:sp modelId="{6B8BF1D5-F351-4E01-9959-76694170D795}">
      <dsp:nvSpPr>
        <dsp:cNvPr id="0" name=""/>
        <dsp:cNvSpPr/>
      </dsp:nvSpPr>
      <dsp:spPr>
        <a:xfrm>
          <a:off x="4006827" y="4059949"/>
          <a:ext cx="1481185" cy="1481185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Tangibles</a:t>
          </a:r>
        </a:p>
      </dsp:txBody>
      <dsp:txXfrm>
        <a:off x="4223742" y="4276864"/>
        <a:ext cx="1047355" cy="1047355"/>
      </dsp:txXfrm>
    </dsp:sp>
    <dsp:sp modelId="{55ED2644-05F5-445A-B45E-CCBB3E1E7FF5}">
      <dsp:nvSpPr>
        <dsp:cNvPr id="0" name=""/>
        <dsp:cNvSpPr/>
      </dsp:nvSpPr>
      <dsp:spPr>
        <a:xfrm>
          <a:off x="1368832" y="4059949"/>
          <a:ext cx="1481185" cy="1481185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Empathy</a:t>
          </a:r>
        </a:p>
      </dsp:txBody>
      <dsp:txXfrm>
        <a:off x="1585747" y="4276864"/>
        <a:ext cx="1047355" cy="1047355"/>
      </dsp:txXfrm>
    </dsp:sp>
    <dsp:sp modelId="{9F6CC383-96E3-4539-922E-B62D10478A87}">
      <dsp:nvSpPr>
        <dsp:cNvPr id="0" name=""/>
        <dsp:cNvSpPr/>
      </dsp:nvSpPr>
      <dsp:spPr>
        <a:xfrm>
          <a:off x="553647" y="1551067"/>
          <a:ext cx="1481185" cy="1481185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Responsive-ness</a:t>
          </a:r>
        </a:p>
      </dsp:txBody>
      <dsp:txXfrm>
        <a:off x="770562" y="1767982"/>
        <a:ext cx="1047355" cy="1047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69C10-C88B-4C2B-90D5-276D472E659A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28F71-E3BC-4E3D-A3DF-176976A5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2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2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682625"/>
            <a:ext cx="5994400" cy="3373438"/>
          </a:xfrm>
          <a:ln cap="flat"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8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682625"/>
            <a:ext cx="5994400" cy="3373438"/>
          </a:xfrm>
          <a:ln cap="flat"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7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28F71-E3BC-4E3D-A3DF-176976A5B6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8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67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9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2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85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1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9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7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EE2921D-8455-4FDA-9D71-F6D967CBC20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8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9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E2921D-8455-4FDA-9D71-F6D967CBC20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3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Quality of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Josef Spurný</a:t>
            </a:r>
            <a:endParaRPr lang="en-GB" b="1" dirty="0"/>
          </a:p>
          <a:p>
            <a:r>
              <a:rPr lang="en-GB" b="1" dirty="0"/>
              <a:t>PA181 Services - Systems, Modelling and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7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36" y="1773238"/>
            <a:ext cx="6651336" cy="4239976"/>
          </a:xfrm>
          <a:prstGeom prst="rect">
            <a:avLst/>
          </a:prstGeom>
        </p:spPr>
      </p:pic>
      <p:sp>
        <p:nvSpPr>
          <p:cNvPr id="5" name="Title 7"/>
          <p:cNvSpPr txBox="1">
            <a:spLocks/>
          </p:cNvSpPr>
          <p:nvPr/>
        </p:nvSpPr>
        <p:spPr>
          <a:xfrm>
            <a:off x="960967" y="1125538"/>
            <a:ext cx="10437284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9pPr>
          </a:lstStyle>
          <a:p>
            <a:r>
              <a:rPr lang="cs-CZ" kern="0" dirty="0"/>
              <a:t>Information </a:t>
            </a:r>
            <a:r>
              <a:rPr lang="en-US" altLang="zh-CN" kern="0" dirty="0"/>
              <a:t>S</a:t>
            </a:r>
            <a:r>
              <a:rPr lang="cs-CZ" kern="0" dirty="0"/>
              <a:t>ystems </a:t>
            </a:r>
            <a:r>
              <a:rPr lang="en-US" kern="0" dirty="0"/>
              <a:t>S</a:t>
            </a:r>
            <a:r>
              <a:rPr lang="cs-CZ" kern="0" dirty="0"/>
              <a:t>uccess Theory</a:t>
            </a:r>
            <a:r>
              <a:rPr lang="en-US" kern="0" dirty="0"/>
              <a:t>, </a:t>
            </a:r>
            <a:r>
              <a:rPr lang="en-US" kern="0" dirty="0" err="1"/>
              <a:t>DeLone</a:t>
            </a:r>
            <a:r>
              <a:rPr lang="en-US" kern="0" dirty="0"/>
              <a:t> and McLean (2002)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09204" y="322481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Position of </a:t>
            </a:r>
            <a:r>
              <a:rPr lang="cs-CZ" altLang="en-US" dirty="0"/>
              <a:t>S</a:t>
            </a:r>
            <a:r>
              <a:rPr lang="en-US" altLang="en-US" dirty="0" err="1"/>
              <a:t>ervice</a:t>
            </a:r>
            <a:r>
              <a:rPr lang="en-US" altLang="en-US" dirty="0"/>
              <a:t> </a:t>
            </a:r>
            <a:r>
              <a:rPr lang="cs-CZ" altLang="en-US" dirty="0"/>
              <a:t>Q</a:t>
            </a:r>
            <a:r>
              <a:rPr lang="en-US" altLang="en-US" dirty="0" err="1"/>
              <a:t>uality</a:t>
            </a:r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4FA1C65-CE7B-4AC0-9F2C-01E2F2AD5098}"/>
              </a:ext>
            </a:extLst>
          </p:cNvPr>
          <p:cNvSpPr txBox="1"/>
          <p:nvPr/>
        </p:nvSpPr>
        <p:spPr>
          <a:xfrm>
            <a:off x="793749" y="1773238"/>
            <a:ext cx="1327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quality – format, accuracy, reliability, completeness…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190DC6FE-1ACA-4E2B-9206-92862B3992D2}"/>
              </a:ext>
            </a:extLst>
          </p:cNvPr>
          <p:cNvSpPr/>
          <p:nvPr/>
        </p:nvSpPr>
        <p:spPr>
          <a:xfrm>
            <a:off x="2121718" y="2099960"/>
            <a:ext cx="363985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509534-B913-4EB4-BED8-90DE1A2F0342}"/>
              </a:ext>
            </a:extLst>
          </p:cNvPr>
          <p:cNvSpPr txBox="1"/>
          <p:nvPr/>
        </p:nvSpPr>
        <p:spPr>
          <a:xfrm>
            <a:off x="793749" y="3735824"/>
            <a:ext cx="1327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SW </a:t>
            </a:r>
            <a:r>
              <a:rPr lang="cs-CZ" sz="1200" dirty="0" err="1"/>
              <a:t>engineering</a:t>
            </a:r>
            <a:endParaRPr lang="en-US" sz="1200" dirty="0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4426BBA-E918-4ED7-8674-95B1AD0468A6}"/>
              </a:ext>
            </a:extLst>
          </p:cNvPr>
          <p:cNvSpPr/>
          <p:nvPr/>
        </p:nvSpPr>
        <p:spPr>
          <a:xfrm>
            <a:off x="2121717" y="3804449"/>
            <a:ext cx="363985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04F133D-A396-4A25-A579-2C5EFEE198A6}"/>
              </a:ext>
            </a:extLst>
          </p:cNvPr>
          <p:cNvSpPr txBox="1"/>
          <p:nvPr/>
        </p:nvSpPr>
        <p:spPr>
          <a:xfrm>
            <a:off x="867985" y="5450244"/>
            <a:ext cx="132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[Focus of this lecture]</a:t>
            </a: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A1A9E23C-86C6-43A2-A358-DBB75518FBBB}"/>
              </a:ext>
            </a:extLst>
          </p:cNvPr>
          <p:cNvSpPr/>
          <p:nvPr/>
        </p:nvSpPr>
        <p:spPr>
          <a:xfrm>
            <a:off x="2121716" y="5539759"/>
            <a:ext cx="363985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18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Evaluation of Service Quality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cs/Criteria/Dimen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07" y="2635363"/>
            <a:ext cx="4776519" cy="31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0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74154" y="801073"/>
            <a:ext cx="10437284" cy="647700"/>
          </a:xfrm>
        </p:spPr>
        <p:txBody>
          <a:bodyPr/>
          <a:lstStyle/>
          <a:p>
            <a:pPr algn="ctr"/>
            <a:r>
              <a:rPr lang="en-US" sz="2800" dirty="0"/>
              <a:t>SERVQUAL: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Five Key Service Dimensions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00063" y="1850564"/>
          <a:ext cx="8812992" cy="400028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937664">
                  <a:extLst>
                    <a:ext uri="{9D8B030D-6E8A-4147-A177-3AD203B41FA5}">
                      <a16:colId xmlns:a16="http://schemas.microsoft.com/office/drawing/2014/main" val="1079734477"/>
                    </a:ext>
                  </a:extLst>
                </a:gridCol>
                <a:gridCol w="2937664">
                  <a:extLst>
                    <a:ext uri="{9D8B030D-6E8A-4147-A177-3AD203B41FA5}">
                      <a16:colId xmlns:a16="http://schemas.microsoft.com/office/drawing/2014/main" val="3112131363"/>
                    </a:ext>
                  </a:extLst>
                </a:gridCol>
                <a:gridCol w="2937664">
                  <a:extLst>
                    <a:ext uri="{9D8B030D-6E8A-4147-A177-3AD203B41FA5}">
                      <a16:colId xmlns:a16="http://schemas.microsoft.com/office/drawing/2014/main" val="2684702395"/>
                    </a:ext>
                  </a:extLst>
                </a:gridCol>
              </a:tblGrid>
              <a:tr h="29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Dimension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No. of Items in Questionnaire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Definition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817667213"/>
                  </a:ext>
                </a:extLst>
              </a:tr>
              <a:tr h="561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Reliability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ability to perform the promised service dependably and accurately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427861045"/>
                  </a:ext>
                </a:extLst>
              </a:tr>
              <a:tr h="561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Assurance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knowledge and courtesy of employees and their ability to convey trust and confidence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977968915"/>
                  </a:ext>
                </a:extLst>
              </a:tr>
              <a:tr h="561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Tangibles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appearance of physical facilities, equipment, personnel and communication materials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1642979134"/>
                  </a:ext>
                </a:extLst>
              </a:tr>
              <a:tr h="561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Empathy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provision of caring, individualized attention to customer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2692208040"/>
                  </a:ext>
                </a:extLst>
              </a:tr>
              <a:tr h="561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Responsiveness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willingness to help customers and to provide prompt service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76090416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85456" y="5938813"/>
            <a:ext cx="892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Based on </a:t>
            </a:r>
            <a:r>
              <a:rPr lang="en-US" sz="1200" dirty="0" err="1"/>
              <a:t>Parasuraman</a:t>
            </a:r>
            <a:r>
              <a:rPr lang="en-US" sz="1200" dirty="0"/>
              <a:t>, A, </a:t>
            </a:r>
            <a:r>
              <a:rPr lang="en-US" sz="1200" dirty="0" err="1"/>
              <a:t>Ziethaml</a:t>
            </a:r>
            <a:r>
              <a:rPr lang="en-US" sz="1200" dirty="0"/>
              <a:t>, V. and Berry, L.L., "SERVQUAL: A Multiple- Item Scale for Measuring Consumer Perceptions of Service Quality' Journal of Retailing, Vol. 62, no. 1, 1988</a:t>
            </a:r>
          </a:p>
        </p:txBody>
      </p:sp>
    </p:spTree>
    <p:extLst>
      <p:ext uri="{BB962C8B-B14F-4D97-AF65-F5344CB8AC3E}">
        <p14:creationId xmlns:p14="http://schemas.microsoft.com/office/powerpoint/2010/main" val="65289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287154" y="553412"/>
          <a:ext cx="6856845" cy="557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7679987" y="5525418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SERVQUAL Model</a:t>
            </a:r>
          </a:p>
        </p:txBody>
      </p:sp>
    </p:spTree>
    <p:extLst>
      <p:ext uri="{BB962C8B-B14F-4D97-AF65-F5344CB8AC3E}">
        <p14:creationId xmlns:p14="http://schemas.microsoft.com/office/powerpoint/2010/main" val="38958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4712640"/>
            <a:ext cx="10979151" cy="1784350"/>
          </a:xfrm>
          <a:noFill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Perform promised service dependably and accurately.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receive mail at same time each day.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Ability to convey trust and confidence.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 a feeling that customer’s best interest is in your heart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being polite and showing respect for customer.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Dimensions of Service Quality</a:t>
            </a:r>
          </a:p>
        </p:txBody>
      </p:sp>
    </p:spTree>
    <p:extLst>
      <p:ext uri="{BB962C8B-B14F-4D97-AF65-F5344CB8AC3E}">
        <p14:creationId xmlns:p14="http://schemas.microsoft.com/office/powerpoint/2010/main" val="15774449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5073650"/>
            <a:ext cx="10979151" cy="1784350"/>
          </a:xfrm>
          <a:noFill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Tangibles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Physical facilities and facilitating goods. 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cleanliness.  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Empathy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Ability to be approachable, caring, understanding and relating with customer needs.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being a good listener.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Responsiveness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Willingness to help customers promptly. 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avoid keeping customers waiting for no apparent reason.  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Quick recovery, if service failure occurs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Dimensions of Service Quality</a:t>
            </a:r>
          </a:p>
        </p:txBody>
      </p:sp>
    </p:spTree>
    <p:extLst>
      <p:ext uri="{BB962C8B-B14F-4D97-AF65-F5344CB8AC3E}">
        <p14:creationId xmlns:p14="http://schemas.microsoft.com/office/powerpoint/2010/main" val="12509654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2078037" y="1428439"/>
            <a:ext cx="41846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Providing service as promised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Dependability in handling customers’ service problems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Performing services right the first time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Providing services at the promised time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Maintaining error-free records</a:t>
            </a: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078038" y="3310241"/>
            <a:ext cx="4060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Keeping customers informed as to when services will be performed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Prompt service to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Willingness to help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Readiness to respond to customers’ requests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044701" y="1064050"/>
            <a:ext cx="32654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RELIABILITY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2006600" y="2916952"/>
            <a:ext cx="5810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 dirty="0">
                <a:solidFill>
                  <a:srgbClr val="663300"/>
                </a:solidFill>
              </a:rPr>
              <a:t>RESPONSIVENESS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2078037" y="5151042"/>
            <a:ext cx="472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Employees who instill confidence in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Making customers feel safe in their transactions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Employees who are consistently courteous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Employees who have the knowledge to answer customer questions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2116137" y="4770741"/>
            <a:ext cx="32654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ASSURANCE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6248400" y="1407802"/>
            <a:ext cx="43434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Giving customers individual attention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Employees who deal with customers in a caring fashion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Having the customer’s best interest at heart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Employees who understand the needs of their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Convenient business hours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6196012" y="1064050"/>
            <a:ext cx="30813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EMPATHY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6265862" y="3473754"/>
            <a:ext cx="390683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Modern equipment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Visually appealing facilities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Employees who have a neat, professional appearance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Visually appealing materials associated with the service</a:t>
            </a: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6134101" y="3176891"/>
            <a:ext cx="30813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TANGIBLES</a:t>
            </a:r>
          </a:p>
        </p:txBody>
      </p:sp>
      <p:sp>
        <p:nvSpPr>
          <p:cNvPr id="2868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754188" y="455613"/>
            <a:ext cx="10437812" cy="6477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SERVQUAL Attributes</a:t>
            </a:r>
          </a:p>
        </p:txBody>
      </p:sp>
    </p:spTree>
    <p:extLst>
      <p:ext uri="{BB962C8B-B14F-4D97-AF65-F5344CB8AC3E}">
        <p14:creationId xmlns:p14="http://schemas.microsoft.com/office/powerpoint/2010/main" val="55571142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804982-33B1-4D17-A56C-8E95AABC341F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5" y="624248"/>
            <a:ext cx="7404390" cy="57066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7706" y="228790"/>
            <a:ext cx="4156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SERVQUAL Example for </a:t>
            </a:r>
            <a:r>
              <a:rPr lang="cs-CZ" dirty="0"/>
              <a:t>University</a:t>
            </a:r>
            <a:r>
              <a:rPr lang="en-US" dirty="0"/>
              <a:t> Services</a:t>
            </a:r>
          </a:p>
        </p:txBody>
      </p:sp>
      <p:pic>
        <p:nvPicPr>
          <p:cNvPr id="1026" name="Picture 2" descr="SurveyLegend ® | What are Likert-Type Scale Responses | Scale definition,  Research methods, Coding summer camp">
            <a:extLst>
              <a:ext uri="{FF2B5EF4-FFF2-40B4-BE49-F238E27FC236}">
                <a16:creationId xmlns:a16="http://schemas.microsoft.com/office/drawing/2014/main" id="{A45A2A1B-FB53-45E9-A5EA-5446B82D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73" y="1533471"/>
            <a:ext cx="3908292" cy="17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53C9686-23D6-4948-BBBA-845E46295AEF}"/>
              </a:ext>
            </a:extLst>
          </p:cNvPr>
          <p:cNvSpPr txBox="1"/>
          <p:nvPr/>
        </p:nvSpPr>
        <p:spPr>
          <a:xfrm>
            <a:off x="9303986" y="1533471"/>
            <a:ext cx="122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Likert</a:t>
            </a:r>
            <a:r>
              <a:rPr lang="cs-CZ" dirty="0"/>
              <a:t> </a:t>
            </a:r>
            <a:r>
              <a:rPr lang="cs-CZ" dirty="0" err="1"/>
              <a:t>scale</a:t>
            </a:r>
            <a:endParaRPr lang="cs-CZ" dirty="0"/>
          </a:p>
        </p:txBody>
      </p:sp>
      <p:pic>
        <p:nvPicPr>
          <p:cNvPr id="1028" name="Picture 4" descr="An example of a 5-point and 7-point Likert Scale. | Download Scientific  Diagram">
            <a:extLst>
              <a:ext uri="{FF2B5EF4-FFF2-40B4-BE49-F238E27FC236}">
                <a16:creationId xmlns:a16="http://schemas.microsoft.com/office/drawing/2014/main" id="{E17F2E94-911B-4186-8F39-4E949060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73" y="4044827"/>
            <a:ext cx="3852629" cy="133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82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r>
              <a:rPr lang="cs-CZ" dirty="0"/>
              <a:t>RATER</a:t>
            </a:r>
            <a:r>
              <a:rPr lang="en-US" dirty="0"/>
              <a:t> </a:t>
            </a:r>
            <a:r>
              <a:rPr lang="en-DE" dirty="0"/>
              <a:t>–</a:t>
            </a:r>
            <a:r>
              <a:rPr lang="en-US" dirty="0"/>
              <a:t> Tool for SERVQUAL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2E7FEE-C024-4475-9D74-24F255504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044" y="1761475"/>
            <a:ext cx="6501275" cy="46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12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9163" y="2104715"/>
            <a:ext cx="9480891" cy="17843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can 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assess service quality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the customer’s perspective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can 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track customer expectations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perceptions over time and the discrepancies between them</a:t>
            </a:r>
          </a:p>
          <a:p>
            <a:pPr>
              <a:buFont typeface="Wingdings" panose="05000000000000000000" pitchFamily="2" charset="2"/>
              <a:buChar char="q"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can compare a set of </a:t>
            </a:r>
            <a:r>
              <a:rPr lang="en-GB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Servqual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scores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against those of competitors or best practice examples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Remarks for Service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4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good your service 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When there is some service, how good this service is?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62" y="3160382"/>
            <a:ext cx="4652084" cy="24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0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8362" y="1888772"/>
            <a:ext cx="9887318" cy="44196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en-US" altLang="en-US" sz="2800" dirty="0"/>
              <a:t> Recognize the importance of service quality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cs-CZ" altLang="en-US" sz="2800" dirty="0"/>
              <a:t> </a:t>
            </a:r>
            <a:r>
              <a:rPr lang="en-US" altLang="en-US" sz="2800" dirty="0"/>
              <a:t>Describe the five dimensions of service quality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cs-CZ" altLang="en-US" sz="2800" dirty="0"/>
              <a:t> </a:t>
            </a:r>
            <a:r>
              <a:rPr lang="en-US" altLang="en-US" sz="2800" dirty="0"/>
              <a:t>Develop a service measurement survey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68960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C660B-225B-47BF-BB24-147AC211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Service Quality Important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662968-3F7F-40E3-836A-13FB532D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3451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SQ</a:t>
            </a:r>
            <a:r>
              <a:rPr lang="en-US" dirty="0"/>
              <a:t> positively correlates with organization</a:t>
            </a:r>
            <a:r>
              <a:rPr lang="cs-CZ" dirty="0"/>
              <a:t>‘s</a:t>
            </a:r>
            <a:r>
              <a:rPr lang="en-US" dirty="0"/>
              <a:t> financial performance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Dissatisfied customer</a:t>
            </a:r>
            <a:r>
              <a:rPr lang="cs-CZ" dirty="0"/>
              <a:t>s</a:t>
            </a:r>
            <a:r>
              <a:rPr lang="en-US" dirty="0"/>
              <a:t> </a:t>
            </a:r>
            <a:r>
              <a:rPr lang="cs-CZ" dirty="0"/>
              <a:t>are</a:t>
            </a:r>
            <a:r>
              <a:rPr lang="en-US" dirty="0"/>
              <a:t> likely to share their experience with more than 3 other people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Six times more people hear about negative service experience than hear about positive one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Customers</a:t>
            </a:r>
            <a:r>
              <a:rPr lang="cs-CZ" dirty="0"/>
              <a:t>‘ </a:t>
            </a:r>
            <a:r>
              <a:rPr lang="en-US" dirty="0"/>
              <a:t>service expectations are constantly rising, while their tolerance for poor service is declining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08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9EC08-9BBC-4096-BCA9-FA7B45B8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dirty="0">
                <a:highlight>
                  <a:srgbClr val="C0C0C0"/>
                </a:highlight>
              </a:rPr>
              <a:t>IT</a:t>
            </a:r>
            <a:r>
              <a:rPr lang="en-US" dirty="0"/>
              <a:t> Service Quality Important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805B1B-5114-4D00-B9A2-512864D74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Customers often lack specialized knowledge; therefore, it is not easy for them to assess IT service quality, even after delivery</a:t>
            </a:r>
          </a:p>
          <a:p>
            <a:pPr marL="0" indent="0">
              <a:buNone/>
            </a:pPr>
            <a:r>
              <a:rPr lang="en-US" dirty="0"/>
              <a:t>		communication with a customer is essential</a:t>
            </a:r>
            <a:r>
              <a:rPr lang="cs-CZ" dirty="0"/>
              <a:t>! (T-</a:t>
            </a:r>
            <a:r>
              <a:rPr lang="cs-CZ" dirty="0" err="1"/>
              <a:t>Shaped</a:t>
            </a:r>
            <a:r>
              <a:rPr lang="cs-CZ" dirty="0"/>
              <a:t> profile)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IT Service Quality is a mediating factor between communication and buildup of trust with the customer</a:t>
            </a: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43514E06-9B3E-40E8-93F3-BCB1A96E1FB1}"/>
              </a:ext>
            </a:extLst>
          </p:cNvPr>
          <p:cNvSpPr/>
          <p:nvPr/>
        </p:nvSpPr>
        <p:spPr>
          <a:xfrm>
            <a:off x="2352582" y="2663300"/>
            <a:ext cx="363985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9C3AD5A-DA87-4378-83F0-CA54D54EA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353" y="3857414"/>
            <a:ext cx="5582429" cy="22386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5E2C6B9-D918-40D2-8E03-B727AD005D1A}"/>
              </a:ext>
            </a:extLst>
          </p:cNvPr>
          <p:cNvSpPr txBox="1"/>
          <p:nvPr/>
        </p:nvSpPr>
        <p:spPr>
          <a:xfrm>
            <a:off x="355107" y="6096101"/>
            <a:ext cx="99886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i="1" dirty="0"/>
              <a:t>Source: </a:t>
            </a:r>
            <a:r>
              <a:rPr lang="en-US" sz="900" i="1" dirty="0"/>
              <a:t>Park, Lee, Lee  </a:t>
            </a:r>
            <a:r>
              <a:rPr lang="cs-CZ" sz="900" i="1" dirty="0"/>
              <a:t>&amp;</a:t>
            </a:r>
            <a:r>
              <a:rPr lang="en-US" sz="900" i="1" dirty="0"/>
              <a:t> Truex</a:t>
            </a:r>
            <a:r>
              <a:rPr lang="cs-CZ" sz="900" i="1" dirty="0"/>
              <a:t> (2012). </a:t>
            </a:r>
            <a:r>
              <a:rPr lang="en-US" sz="900" i="1" dirty="0"/>
              <a:t>Exploring the impact of communication effectiveness on service quality, trust and relationship commitment in IT services</a:t>
            </a:r>
            <a:r>
              <a:rPr lang="cs-CZ" sz="900" i="1" dirty="0"/>
              <a:t>. </a:t>
            </a:r>
            <a:r>
              <a:rPr lang="en-US" sz="900" i="1" dirty="0"/>
              <a:t>International Journal of Information Management</a:t>
            </a:r>
            <a:endParaRPr lang="cs-CZ" sz="900" i="1" dirty="0"/>
          </a:p>
        </p:txBody>
      </p:sp>
    </p:spTree>
    <p:extLst>
      <p:ext uri="{BB962C8B-B14F-4D97-AF65-F5344CB8AC3E}">
        <p14:creationId xmlns:p14="http://schemas.microsoft.com/office/powerpoint/2010/main" val="417849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Comparison</a:t>
            </a:r>
            <a:r>
              <a:rPr lang="cs-CZ" dirty="0"/>
              <a:t> in real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93" y="1846263"/>
            <a:ext cx="9654540" cy="4022725"/>
          </a:xfrm>
        </p:spPr>
      </p:pic>
      <p:sp>
        <p:nvSpPr>
          <p:cNvPr id="5" name="Rectangle 4"/>
          <p:cNvSpPr/>
          <p:nvPr/>
        </p:nvSpPr>
        <p:spPr>
          <a:xfrm>
            <a:off x="3559277" y="1846263"/>
            <a:ext cx="5063613" cy="1477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6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Comparison</a:t>
            </a:r>
            <a:r>
              <a:rPr lang="cs-CZ" dirty="0"/>
              <a:t> in real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93" y="1846263"/>
            <a:ext cx="9654540" cy="4022725"/>
          </a:xfrm>
        </p:spPr>
      </p:pic>
      <p:sp>
        <p:nvSpPr>
          <p:cNvPr id="5" name="Rectangle 4"/>
          <p:cNvSpPr/>
          <p:nvPr/>
        </p:nvSpPr>
        <p:spPr>
          <a:xfrm>
            <a:off x="3559277" y="1846262"/>
            <a:ext cx="5001249" cy="15827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3rd Party Authority </a:t>
            </a:r>
          </a:p>
          <a:p>
            <a:pPr algn="ctr"/>
            <a:r>
              <a:rPr lang="en-US" dirty="0"/>
              <a:t>= </a:t>
            </a:r>
          </a:p>
          <a:p>
            <a:pPr algn="ctr"/>
            <a:r>
              <a:rPr lang="en-US" dirty="0"/>
              <a:t>Objective comparison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5F9CF75-600A-4622-94AA-6B6163206A83}"/>
              </a:ext>
            </a:extLst>
          </p:cNvPr>
          <p:cNvSpPr txBox="1"/>
          <p:nvPr/>
        </p:nvSpPr>
        <p:spPr>
          <a:xfrm>
            <a:off x="9170126" y="1968136"/>
            <a:ext cx="172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Own comparison criteria </a:t>
            </a:r>
            <a:endParaRPr lang="cs-CZ" sz="1200" dirty="0"/>
          </a:p>
          <a:p>
            <a:pPr algn="ctr"/>
            <a:r>
              <a:rPr lang="en-US" sz="1200" dirty="0"/>
              <a:t>= </a:t>
            </a:r>
            <a:endParaRPr lang="cs-CZ" sz="1200" dirty="0"/>
          </a:p>
          <a:p>
            <a:r>
              <a:rPr lang="en-US" sz="1200" dirty="0"/>
              <a:t>marketing</a:t>
            </a:r>
            <a:r>
              <a:rPr lang="cs-CZ" sz="1200" dirty="0"/>
              <a:t> / </a:t>
            </a:r>
            <a:r>
              <a:rPr lang="en-US" sz="1200" dirty="0"/>
              <a:t>persuasion</a:t>
            </a:r>
          </a:p>
        </p:txBody>
      </p:sp>
    </p:spTree>
    <p:extLst>
      <p:ext uri="{BB962C8B-B14F-4D97-AF65-F5344CB8AC3E}">
        <p14:creationId xmlns:p14="http://schemas.microsoft.com/office/powerpoint/2010/main" val="405609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Service Quality or Quality of Service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33" y="1846263"/>
            <a:ext cx="4899860" cy="4022725"/>
          </a:xfrm>
        </p:spPr>
      </p:pic>
    </p:spTree>
    <p:extLst>
      <p:ext uri="{BB962C8B-B14F-4D97-AF65-F5344CB8AC3E}">
        <p14:creationId xmlns:p14="http://schemas.microsoft.com/office/powerpoint/2010/main" val="326174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Scope of </a:t>
            </a:r>
            <a:r>
              <a:rPr lang="cs-CZ" altLang="en-US" dirty="0"/>
              <a:t>S</a:t>
            </a:r>
            <a:r>
              <a:rPr lang="en-US" altLang="en-US" dirty="0" err="1"/>
              <a:t>ervice</a:t>
            </a:r>
            <a:r>
              <a:rPr lang="en-US" altLang="en-US" dirty="0"/>
              <a:t> </a:t>
            </a:r>
            <a:r>
              <a:rPr lang="cs-CZ" altLang="en-US" dirty="0"/>
              <a:t>Q</a:t>
            </a:r>
            <a:r>
              <a:rPr lang="en-US" altLang="en-US" dirty="0" err="1"/>
              <a:t>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cs-CZ" altLang="en-US" sz="2600" dirty="0"/>
              <a:t> </a:t>
            </a:r>
            <a:r>
              <a:rPr lang="en-US" altLang="en-US" sz="2600" dirty="0"/>
              <a:t>View quality from five perspectives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altLang="en-US" sz="2000" dirty="0"/>
              <a:t> </a:t>
            </a:r>
            <a:r>
              <a:rPr lang="en-US" altLang="en-US" sz="2000" dirty="0"/>
              <a:t>Content – are standard procedures being followed?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altLang="en-US" sz="2000" dirty="0"/>
              <a:t> </a:t>
            </a:r>
            <a:r>
              <a:rPr lang="en-US" altLang="en-US" sz="2000" dirty="0"/>
              <a:t>Process – is the sequence of events in the service process appropriate?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altLang="en-US" sz="2000" dirty="0"/>
              <a:t> </a:t>
            </a:r>
            <a:r>
              <a:rPr lang="en-US" altLang="en-US" sz="2000" dirty="0"/>
              <a:t>Structure – are the physical facilities and organizational design adequate for the service?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altLang="en-US" sz="2000" dirty="0"/>
              <a:t> </a:t>
            </a:r>
            <a:r>
              <a:rPr lang="en-US" altLang="en-US" sz="2000" dirty="0"/>
              <a:t>Outcome – what change in the status has the service effected? Is the consumer satisfied?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altLang="en-US" sz="2000" dirty="0"/>
              <a:t> </a:t>
            </a:r>
            <a:r>
              <a:rPr lang="en-US" altLang="en-US" sz="2000" dirty="0"/>
              <a:t>Impact – what is the long-range effect of the service on the consumer?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340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610</TotalTime>
  <Words>831</Words>
  <Application>Microsoft Office PowerPoint</Application>
  <PresentationFormat>Širokoúhlá obrazovka</PresentationFormat>
  <Paragraphs>134</Paragraphs>
  <Slides>19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Retrospect</vt:lpstr>
      <vt:lpstr>Quality of Service</vt:lpstr>
      <vt:lpstr>How good your service is? </vt:lpstr>
      <vt:lpstr>Learning Objectives</vt:lpstr>
      <vt:lpstr>Why is Service Quality Important?</vt:lpstr>
      <vt:lpstr>Why is IT Service Quality Important?</vt:lpstr>
      <vt:lpstr>Comparison in real life</vt:lpstr>
      <vt:lpstr>Comparison in real life</vt:lpstr>
      <vt:lpstr>Service Quality or Quality of Service</vt:lpstr>
      <vt:lpstr>Scope of Service Quality</vt:lpstr>
      <vt:lpstr>Prezentace aplikace PowerPoint</vt:lpstr>
      <vt:lpstr>Evaluation of Service Quality</vt:lpstr>
      <vt:lpstr>SERVQUAL: The Five Key Service Dimensions</vt:lpstr>
      <vt:lpstr>Prezentace aplikace PowerPoint</vt:lpstr>
      <vt:lpstr>Dimensions of Service Quality</vt:lpstr>
      <vt:lpstr>Dimensions of Service Quality</vt:lpstr>
      <vt:lpstr>SERVQUAL Attributes</vt:lpstr>
      <vt:lpstr>Prezentace aplikace PowerPoint</vt:lpstr>
      <vt:lpstr>RATER – Tool for SERVQUAL</vt:lpstr>
      <vt:lpstr>Remarks for Service Quality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Spurný;Mouzhi Ge</dc:creator>
  <cp:lastModifiedBy>Josef Spurný</cp:lastModifiedBy>
  <cp:revision>71</cp:revision>
  <dcterms:created xsi:type="dcterms:W3CDTF">2018-03-01T05:48:16Z</dcterms:created>
  <dcterms:modified xsi:type="dcterms:W3CDTF">2021-04-20T17:51:03Z</dcterms:modified>
</cp:coreProperties>
</file>