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315" r:id="rId3"/>
    <p:sldId id="348" r:id="rId4"/>
    <p:sldId id="349" r:id="rId5"/>
    <p:sldId id="351" r:id="rId6"/>
    <p:sldId id="352" r:id="rId7"/>
    <p:sldId id="353" r:id="rId8"/>
    <p:sldId id="339" r:id="rId9"/>
    <p:sldId id="340" r:id="rId10"/>
    <p:sldId id="354" r:id="rId11"/>
    <p:sldId id="355" r:id="rId12"/>
    <p:sldId id="356" r:id="rId13"/>
    <p:sldId id="357" r:id="rId14"/>
    <p:sldId id="358" r:id="rId15"/>
    <p:sldId id="363" r:id="rId16"/>
    <p:sldId id="322" r:id="rId17"/>
    <p:sldId id="329" r:id="rId18"/>
    <p:sldId id="325" r:id="rId19"/>
    <p:sldId id="326" r:id="rId20"/>
    <p:sldId id="327" r:id="rId21"/>
    <p:sldId id="328" r:id="rId22"/>
    <p:sldId id="331" r:id="rId23"/>
    <p:sldId id="33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3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CE784-4EA8-453E-B675-D4AEB68F627D}" type="doc">
      <dgm:prSet loTypeId="urn:microsoft.com/office/officeart/2005/8/layout/radial6" loCatId="cycle" qsTypeId="urn:microsoft.com/office/officeart/2005/8/quickstyle/simple1" qsCatId="simple" csTypeId="urn:microsoft.com/office/officeart/2005/8/colors/accent1_2" csCatId="accent1" phldr="1"/>
      <dgm:spPr>
        <a:scene3d>
          <a:camera prst="perspectiveFront" fov="3300000">
            <a:rot lat="486000" lon="19530000" rev="174000"/>
          </a:camera>
          <a:lightRig rig="harsh" dir="t">
            <a:rot lat="0" lon="0" rev="3000000"/>
          </a:lightRig>
        </a:scene3d>
      </dgm:spPr>
      <dgm:t>
        <a:bodyPr/>
        <a:lstStyle/>
        <a:p>
          <a:endParaRPr lang="en-US"/>
        </a:p>
      </dgm:t>
    </dgm:pt>
    <dgm:pt modelId="{4DBC5EC1-18EC-438E-967F-D71A5CDD1C2C}">
      <dgm:prSet phldrT="[Text]"/>
      <dgm:spPr>
        <a:solidFill>
          <a:srgbClr val="7C665D"/>
        </a:solidFill>
        <a:ln w="15875" cap="rnd" cmpd="sng" algn="ctr">
          <a:noFill/>
          <a:prstDash val="soli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dirty="0">
              <a:solidFill>
                <a:schemeClr val="accent2">
                  <a:lumMod val="20000"/>
                  <a:lumOff val="80000"/>
                </a:schemeClr>
              </a:solidFill>
              <a:latin typeface="Century Gothic" panose="020B0502020202020204"/>
              <a:ea typeface="+mn-ea"/>
              <a:cs typeface="+mn-cs"/>
            </a:rPr>
            <a:t>Service Quality</a:t>
          </a:r>
        </a:p>
      </dgm:t>
    </dgm:pt>
    <dgm:pt modelId="{4E749153-CDFC-4E17-9353-A98AAD60E59F}" type="parTrans" cxnId="{7914FEED-47CD-4622-9A57-14F06031DBF8}">
      <dgm:prSet/>
      <dgm:spPr/>
      <dgm:t>
        <a:bodyPr/>
        <a:lstStyle/>
        <a:p>
          <a:endParaRPr lang="en-US">
            <a:solidFill>
              <a:schemeClr val="tx1">
                <a:lumMod val="95000"/>
                <a:lumOff val="5000"/>
              </a:schemeClr>
            </a:solidFill>
          </a:endParaRPr>
        </a:p>
      </dgm:t>
    </dgm:pt>
    <dgm:pt modelId="{8B348598-DD7D-4C63-8F84-0EEDAEE3D130}" type="sibTrans" cxnId="{7914FEED-47CD-4622-9A57-14F06031DBF8}">
      <dgm:prSet/>
      <dgm:spPr/>
      <dgm:t>
        <a:bodyPr/>
        <a:lstStyle/>
        <a:p>
          <a:endParaRPr lang="en-US">
            <a:solidFill>
              <a:schemeClr val="tx1">
                <a:lumMod val="95000"/>
                <a:lumOff val="5000"/>
              </a:schemeClr>
            </a:solidFill>
          </a:endParaRPr>
        </a:p>
      </dgm:t>
    </dgm:pt>
    <dgm:pt modelId="{C00853E0-17EF-4AD6-BC3E-0EFD51E2BF72}">
      <dgm:prSet phldrT="[Text]"/>
      <dgm:spPr>
        <a:solidFill>
          <a:srgbClr val="7C665D"/>
        </a:solidFill>
        <a:ln w="15875" cap="rnd" cmpd="sng" algn="ctr">
          <a:noFill/>
          <a:prstDash val="soli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dirty="0">
              <a:solidFill>
                <a:schemeClr val="accent2">
                  <a:lumMod val="20000"/>
                  <a:lumOff val="80000"/>
                </a:schemeClr>
              </a:solidFill>
              <a:latin typeface="Century Gothic" panose="020B0502020202020204"/>
              <a:ea typeface="+mn-ea"/>
              <a:cs typeface="+mn-cs"/>
            </a:rPr>
            <a:t>Reliability</a:t>
          </a:r>
        </a:p>
      </dgm:t>
    </dgm:pt>
    <dgm:pt modelId="{FA2F2BCE-C766-4499-985A-CAC83CECA090}" type="parTrans" cxnId="{B8B22A3D-BB37-4A93-AD0A-D193D7399969}">
      <dgm:prSet/>
      <dgm:spPr/>
      <dgm:t>
        <a:bodyPr/>
        <a:lstStyle/>
        <a:p>
          <a:endParaRPr lang="en-US">
            <a:solidFill>
              <a:schemeClr val="tx1">
                <a:lumMod val="95000"/>
                <a:lumOff val="5000"/>
              </a:schemeClr>
            </a:solidFill>
          </a:endParaRPr>
        </a:p>
      </dgm:t>
    </dgm:pt>
    <dgm:pt modelId="{3ECBF722-5964-4390-994D-270AB57FBDAD}" type="sibTrans" cxnId="{B8B22A3D-BB37-4A93-AD0A-D193D7399969}">
      <dgm:prSet/>
      <dgm:spPr>
        <a:solidFill>
          <a:schemeClr val="bg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en-US">
            <a:solidFill>
              <a:schemeClr val="tx1">
                <a:lumMod val="95000"/>
                <a:lumOff val="5000"/>
              </a:schemeClr>
            </a:solidFill>
          </a:endParaRPr>
        </a:p>
      </dgm:t>
    </dgm:pt>
    <dgm:pt modelId="{DCDE0CBF-607A-47C1-9A01-6ED1C4D203A4}">
      <dgm:prSet phldrT="[Text]" custT="1"/>
      <dgm:spPr>
        <a:solidFill>
          <a:srgbClr val="7C665D"/>
        </a:solidFill>
        <a:ln w="15875" cap="rnd" cmpd="sng" algn="ctr">
          <a:noFill/>
          <a:prstDash val="soli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sz="1200" dirty="0">
              <a:solidFill>
                <a:schemeClr val="accent2">
                  <a:lumMod val="20000"/>
                  <a:lumOff val="80000"/>
                </a:schemeClr>
              </a:solidFill>
              <a:latin typeface="Century Gothic" panose="020B0502020202020204"/>
              <a:ea typeface="+mn-ea"/>
              <a:cs typeface="+mn-cs"/>
            </a:rPr>
            <a:t>Responsive-ness</a:t>
          </a:r>
        </a:p>
      </dgm:t>
    </dgm:pt>
    <dgm:pt modelId="{532EFE81-E8BD-4BB5-AAA1-5A3528AFE346}" type="parTrans" cxnId="{7DFC5C14-879A-41E8-8AFF-4C656BC89122}">
      <dgm:prSet/>
      <dgm:spPr/>
      <dgm:t>
        <a:bodyPr/>
        <a:lstStyle/>
        <a:p>
          <a:endParaRPr lang="en-US">
            <a:solidFill>
              <a:schemeClr val="tx1">
                <a:lumMod val="95000"/>
                <a:lumOff val="5000"/>
              </a:schemeClr>
            </a:solidFill>
          </a:endParaRPr>
        </a:p>
      </dgm:t>
    </dgm:pt>
    <dgm:pt modelId="{9A9982F1-7A55-4CD0-A90F-2C70C16194E2}" type="sibTrans" cxnId="{7DFC5C14-879A-41E8-8AFF-4C656BC89122}">
      <dgm:prSet/>
      <dgm:spPr>
        <a:solidFill>
          <a:schemeClr val="bg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en-US">
            <a:solidFill>
              <a:schemeClr val="tx1">
                <a:lumMod val="95000"/>
                <a:lumOff val="5000"/>
              </a:schemeClr>
            </a:solidFill>
          </a:endParaRPr>
        </a:p>
      </dgm:t>
    </dgm:pt>
    <dgm:pt modelId="{0D47A702-F4B0-4D2F-808C-325C91FF5559}">
      <dgm:prSet/>
      <dgm:spPr>
        <a:solidFill>
          <a:srgbClr val="7C665D"/>
        </a:solidFill>
        <a:ln w="15875" cap="rnd" cmpd="sng" algn="ctr">
          <a:noFill/>
          <a:prstDash val="soli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dirty="0">
              <a:solidFill>
                <a:schemeClr val="accent2">
                  <a:lumMod val="20000"/>
                  <a:lumOff val="80000"/>
                </a:schemeClr>
              </a:solidFill>
              <a:latin typeface="Century Gothic" panose="020B0502020202020204"/>
              <a:ea typeface="+mn-ea"/>
              <a:cs typeface="+mn-cs"/>
            </a:rPr>
            <a:t>Empathy</a:t>
          </a:r>
        </a:p>
      </dgm:t>
    </dgm:pt>
    <dgm:pt modelId="{F05819E0-8429-473C-90E4-4B088A97EACB}" type="parTrans" cxnId="{92B258C1-D44D-49EE-9055-F5260702825E}">
      <dgm:prSet/>
      <dgm:spPr/>
      <dgm:t>
        <a:bodyPr/>
        <a:lstStyle/>
        <a:p>
          <a:endParaRPr lang="en-US">
            <a:solidFill>
              <a:schemeClr val="tx1">
                <a:lumMod val="95000"/>
                <a:lumOff val="5000"/>
              </a:schemeClr>
            </a:solidFill>
          </a:endParaRPr>
        </a:p>
      </dgm:t>
    </dgm:pt>
    <dgm:pt modelId="{DEDD5527-C95C-4D80-B12A-1123F34986FB}" type="sibTrans" cxnId="{92B258C1-D44D-49EE-9055-F5260702825E}">
      <dgm:prSet/>
      <dgm:spPr>
        <a:solidFill>
          <a:schemeClr val="bg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en-US">
            <a:solidFill>
              <a:schemeClr val="tx1">
                <a:lumMod val="95000"/>
                <a:lumOff val="5000"/>
              </a:schemeClr>
            </a:solidFill>
          </a:endParaRPr>
        </a:p>
      </dgm:t>
    </dgm:pt>
    <dgm:pt modelId="{D95EDE6B-87BF-4CEB-9028-73060ED7EBCD}">
      <dgm:prSet/>
      <dgm:spPr>
        <a:solidFill>
          <a:srgbClr val="7C665D"/>
        </a:solidFill>
        <a:ln w="15875" cap="rnd" cmpd="sng" algn="ctr">
          <a:noFill/>
          <a:prstDash val="soli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dirty="0">
              <a:solidFill>
                <a:schemeClr val="accent2">
                  <a:lumMod val="20000"/>
                  <a:lumOff val="80000"/>
                </a:schemeClr>
              </a:solidFill>
              <a:latin typeface="Century Gothic" panose="020B0502020202020204"/>
              <a:ea typeface="+mn-ea"/>
              <a:cs typeface="+mn-cs"/>
            </a:rPr>
            <a:t>Tangibles</a:t>
          </a:r>
        </a:p>
      </dgm:t>
    </dgm:pt>
    <dgm:pt modelId="{6B58E529-4C0F-462D-B785-18940C68F566}" type="parTrans" cxnId="{6564D6C3-62AB-47C9-8F79-DCF0047E4880}">
      <dgm:prSet/>
      <dgm:spPr/>
      <dgm:t>
        <a:bodyPr/>
        <a:lstStyle/>
        <a:p>
          <a:endParaRPr lang="en-US">
            <a:solidFill>
              <a:schemeClr val="tx1">
                <a:lumMod val="95000"/>
                <a:lumOff val="5000"/>
              </a:schemeClr>
            </a:solidFill>
          </a:endParaRPr>
        </a:p>
      </dgm:t>
    </dgm:pt>
    <dgm:pt modelId="{E290AEFB-8297-4FE2-BE9D-CBE7C9F0FCC1}" type="sibTrans" cxnId="{6564D6C3-62AB-47C9-8F79-DCF0047E4880}">
      <dgm:prSet/>
      <dgm:spPr>
        <a:solidFill>
          <a:schemeClr val="bg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en-US">
            <a:solidFill>
              <a:schemeClr val="tx1">
                <a:lumMod val="95000"/>
                <a:lumOff val="5000"/>
              </a:schemeClr>
            </a:solidFill>
          </a:endParaRPr>
        </a:p>
      </dgm:t>
    </dgm:pt>
    <dgm:pt modelId="{FE9108A2-3B10-47E5-BF0E-FE09684728B3}">
      <dgm:prSet/>
      <dgm:spPr>
        <a:solidFill>
          <a:srgbClr val="7C665D"/>
        </a:solidFill>
        <a:ln w="15875" cap="rnd" cmpd="sng" algn="ctr">
          <a:noFill/>
          <a:prstDash val="soli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dirty="0">
              <a:solidFill>
                <a:schemeClr val="accent2">
                  <a:lumMod val="20000"/>
                  <a:lumOff val="80000"/>
                </a:schemeClr>
              </a:solidFill>
              <a:latin typeface="Century Gothic" panose="020B0502020202020204"/>
              <a:ea typeface="+mn-ea"/>
              <a:cs typeface="+mn-cs"/>
            </a:rPr>
            <a:t>Assurance</a:t>
          </a:r>
        </a:p>
      </dgm:t>
    </dgm:pt>
    <dgm:pt modelId="{B65D58CB-6876-4ABB-A687-6E3305EDAD2D}" type="parTrans" cxnId="{6E33AC99-8929-45DC-AAF0-3F329DAE26DE}">
      <dgm:prSet/>
      <dgm:spPr/>
      <dgm:t>
        <a:bodyPr/>
        <a:lstStyle/>
        <a:p>
          <a:endParaRPr lang="en-US">
            <a:solidFill>
              <a:schemeClr val="tx1">
                <a:lumMod val="95000"/>
                <a:lumOff val="5000"/>
              </a:schemeClr>
            </a:solidFill>
          </a:endParaRPr>
        </a:p>
      </dgm:t>
    </dgm:pt>
    <dgm:pt modelId="{4D09708D-125B-49CC-AF1A-B0216804AB8D}" type="sibTrans" cxnId="{6E33AC99-8929-45DC-AAF0-3F329DAE26DE}">
      <dgm:prSet/>
      <dgm:spPr>
        <a:solidFill>
          <a:schemeClr val="bg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en-US">
            <a:solidFill>
              <a:schemeClr val="tx1">
                <a:lumMod val="95000"/>
                <a:lumOff val="5000"/>
              </a:schemeClr>
            </a:solidFill>
          </a:endParaRPr>
        </a:p>
      </dgm:t>
    </dgm:pt>
    <dgm:pt modelId="{7400DE95-C861-4FE2-953A-067B9B6CE019}" type="pres">
      <dgm:prSet presAssocID="{CBDCE784-4EA8-453E-B675-D4AEB68F627D}" presName="Name0" presStyleCnt="0">
        <dgm:presLayoutVars>
          <dgm:chMax val="1"/>
          <dgm:dir/>
          <dgm:animLvl val="ctr"/>
          <dgm:resizeHandles val="exact"/>
        </dgm:presLayoutVars>
      </dgm:prSet>
      <dgm:spPr/>
    </dgm:pt>
    <dgm:pt modelId="{15A29D0E-1937-4C6C-9087-141A50181C4C}" type="pres">
      <dgm:prSet presAssocID="{4DBC5EC1-18EC-438E-967F-D71A5CDD1C2C}" presName="centerShape" presStyleLbl="node0" presStyleIdx="0" presStyleCnt="1"/>
      <dgm:spPr>
        <a:xfrm>
          <a:off x="3038078" y="1872401"/>
          <a:ext cx="2051843" cy="2051843"/>
        </a:xfrm>
        <a:prstGeom prst="ellipse">
          <a:avLst/>
        </a:prstGeom>
      </dgm:spPr>
    </dgm:pt>
    <dgm:pt modelId="{2D322672-6BB9-4E6B-9C2B-F204EB6818D1}" type="pres">
      <dgm:prSet presAssocID="{C00853E0-17EF-4AD6-BC3E-0EFD51E2BF72}" presName="node" presStyleLbl="node1" presStyleIdx="0" presStyleCnt="5">
        <dgm:presLayoutVars>
          <dgm:bulletEnabled val="1"/>
        </dgm:presLayoutVars>
      </dgm:prSet>
      <dgm:spPr>
        <a:xfrm>
          <a:off x="3345854" y="1626"/>
          <a:ext cx="1436290" cy="1436290"/>
        </a:xfrm>
        <a:prstGeom prst="ellipse">
          <a:avLst/>
        </a:prstGeom>
      </dgm:spPr>
    </dgm:pt>
    <dgm:pt modelId="{F1092093-1C97-41C3-A431-876A9E8E76C5}" type="pres">
      <dgm:prSet presAssocID="{C00853E0-17EF-4AD6-BC3E-0EFD51E2BF72}" presName="dummy"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07477B7E-D776-4CE8-ACD5-0DCD226A052E}" type="pres">
      <dgm:prSet presAssocID="{3ECBF722-5964-4390-994D-270AB57FBDAD}" presName="sibTrans" presStyleLbl="sibTrans2D1" presStyleIdx="0" presStyleCnt="5"/>
      <dgm:spPr>
        <a:xfrm>
          <a:off x="1833742" y="668065"/>
          <a:ext cx="4460515" cy="4460515"/>
        </a:xfrm>
        <a:prstGeom prst="blockArc">
          <a:avLst>
            <a:gd name="adj1" fmla="val 16200000"/>
            <a:gd name="adj2" fmla="val 20520000"/>
            <a:gd name="adj3" fmla="val 4637"/>
          </a:avLst>
        </a:prstGeom>
      </dgm:spPr>
    </dgm:pt>
    <dgm:pt modelId="{4220CB3C-785C-4282-A859-4057B8B91F19}" type="pres">
      <dgm:prSet presAssocID="{FE9108A2-3B10-47E5-BF0E-FE09684728B3}" presName="node" presStyleLbl="node1" presStyleIdx="1" presStyleCnt="5">
        <dgm:presLayoutVars>
          <dgm:bulletEnabled val="1"/>
        </dgm:presLayoutVars>
      </dgm:prSet>
      <dgm:spPr>
        <a:xfrm>
          <a:off x="5417780" y="1506968"/>
          <a:ext cx="1436290" cy="1436290"/>
        </a:xfrm>
        <a:prstGeom prst="ellipse">
          <a:avLst/>
        </a:prstGeom>
      </dgm:spPr>
    </dgm:pt>
    <dgm:pt modelId="{7D5898C4-2BB2-471C-BE79-36B4A8774674}" type="pres">
      <dgm:prSet presAssocID="{FE9108A2-3B10-47E5-BF0E-FE09684728B3}" presName="dummy"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BB8361F8-75AB-4B51-BF5F-74EED762D8A7}" type="pres">
      <dgm:prSet presAssocID="{4D09708D-125B-49CC-AF1A-B0216804AB8D}" presName="sibTrans" presStyleLbl="sibTrans2D1" presStyleIdx="1" presStyleCnt="5"/>
      <dgm:spPr>
        <a:xfrm>
          <a:off x="1833742" y="668065"/>
          <a:ext cx="4460515" cy="4460515"/>
        </a:xfrm>
        <a:prstGeom prst="blockArc">
          <a:avLst>
            <a:gd name="adj1" fmla="val 20520000"/>
            <a:gd name="adj2" fmla="val 3240000"/>
            <a:gd name="adj3" fmla="val 4637"/>
          </a:avLst>
        </a:prstGeom>
      </dgm:spPr>
    </dgm:pt>
    <dgm:pt modelId="{6B8BF1D5-F351-4E01-9959-76694170D795}" type="pres">
      <dgm:prSet presAssocID="{D95EDE6B-87BF-4CEB-9028-73060ED7EBCD}" presName="node" presStyleLbl="node1" presStyleIdx="2" presStyleCnt="5">
        <dgm:presLayoutVars>
          <dgm:bulletEnabled val="1"/>
        </dgm:presLayoutVars>
      </dgm:prSet>
      <dgm:spPr>
        <a:xfrm>
          <a:off x="4626375" y="3942663"/>
          <a:ext cx="1436290" cy="1436290"/>
        </a:xfrm>
        <a:prstGeom prst="ellipse">
          <a:avLst/>
        </a:prstGeom>
      </dgm:spPr>
    </dgm:pt>
    <dgm:pt modelId="{9669001A-AE53-4A6D-8761-5021987AD7DB}" type="pres">
      <dgm:prSet presAssocID="{D95EDE6B-87BF-4CEB-9028-73060ED7EBCD}" presName="dummy"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44A77558-4F03-4352-8245-C4B67321BD40}" type="pres">
      <dgm:prSet presAssocID="{E290AEFB-8297-4FE2-BE9D-CBE7C9F0FCC1}" presName="sibTrans" presStyleLbl="sibTrans2D1" presStyleIdx="2" presStyleCnt="5"/>
      <dgm:spPr>
        <a:xfrm>
          <a:off x="1833742" y="668065"/>
          <a:ext cx="4460515" cy="4460515"/>
        </a:xfrm>
        <a:prstGeom prst="blockArc">
          <a:avLst>
            <a:gd name="adj1" fmla="val 3240000"/>
            <a:gd name="adj2" fmla="val 7560000"/>
            <a:gd name="adj3" fmla="val 4637"/>
          </a:avLst>
        </a:prstGeom>
      </dgm:spPr>
    </dgm:pt>
    <dgm:pt modelId="{55ED2644-05F5-445A-B45E-CCBB3E1E7FF5}" type="pres">
      <dgm:prSet presAssocID="{0D47A702-F4B0-4D2F-808C-325C91FF5559}" presName="node" presStyleLbl="node1" presStyleIdx="3" presStyleCnt="5">
        <dgm:presLayoutVars>
          <dgm:bulletEnabled val="1"/>
        </dgm:presLayoutVars>
      </dgm:prSet>
      <dgm:spPr>
        <a:xfrm>
          <a:off x="2065334" y="3942663"/>
          <a:ext cx="1436290" cy="1436290"/>
        </a:xfrm>
        <a:prstGeom prst="ellipse">
          <a:avLst/>
        </a:prstGeom>
      </dgm:spPr>
    </dgm:pt>
    <dgm:pt modelId="{E4F34F84-6EAE-466C-9304-5FD3123BDC92}" type="pres">
      <dgm:prSet presAssocID="{0D47A702-F4B0-4D2F-808C-325C91FF5559}" presName="dummy"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48F15E1E-9EE0-4A0A-93A9-0183BEAEFA6C}" type="pres">
      <dgm:prSet presAssocID="{DEDD5527-C95C-4D80-B12A-1123F34986FB}" presName="sibTrans" presStyleLbl="sibTrans2D1" presStyleIdx="3" presStyleCnt="5"/>
      <dgm:spPr>
        <a:xfrm>
          <a:off x="1833742" y="668065"/>
          <a:ext cx="4460515" cy="4460515"/>
        </a:xfrm>
        <a:prstGeom prst="blockArc">
          <a:avLst>
            <a:gd name="adj1" fmla="val 7560000"/>
            <a:gd name="adj2" fmla="val 11880000"/>
            <a:gd name="adj3" fmla="val 4637"/>
          </a:avLst>
        </a:prstGeom>
      </dgm:spPr>
    </dgm:pt>
    <dgm:pt modelId="{9F6CC383-96E3-4539-922E-B62D10478A87}" type="pres">
      <dgm:prSet presAssocID="{DCDE0CBF-607A-47C1-9A01-6ED1C4D203A4}" presName="node" presStyleLbl="node1" presStyleIdx="4" presStyleCnt="5">
        <dgm:presLayoutVars>
          <dgm:bulletEnabled val="1"/>
        </dgm:presLayoutVars>
      </dgm:prSet>
      <dgm:spPr>
        <a:xfrm>
          <a:off x="1273929" y="1506968"/>
          <a:ext cx="1436290" cy="1436290"/>
        </a:xfrm>
        <a:prstGeom prst="ellipse">
          <a:avLst/>
        </a:prstGeom>
      </dgm:spPr>
    </dgm:pt>
    <dgm:pt modelId="{908F5181-80BB-4DE6-A5A6-DB58B1194254}" type="pres">
      <dgm:prSet presAssocID="{DCDE0CBF-607A-47C1-9A01-6ED1C4D203A4}" presName="dummy"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EAC93211-884A-42EE-A55C-9068C1739E3E}" type="pres">
      <dgm:prSet presAssocID="{9A9982F1-7A55-4CD0-A90F-2C70C16194E2}" presName="sibTrans" presStyleLbl="sibTrans2D1" presStyleIdx="4" presStyleCnt="5"/>
      <dgm:spPr>
        <a:xfrm>
          <a:off x="1833742" y="668065"/>
          <a:ext cx="4460515" cy="4460515"/>
        </a:xfrm>
        <a:prstGeom prst="blockArc">
          <a:avLst>
            <a:gd name="adj1" fmla="val 11880000"/>
            <a:gd name="adj2" fmla="val 16200000"/>
            <a:gd name="adj3" fmla="val 4637"/>
          </a:avLst>
        </a:prstGeom>
      </dgm:spPr>
    </dgm:pt>
  </dgm:ptLst>
  <dgm:cxnLst>
    <dgm:cxn modelId="{7DFC5C14-879A-41E8-8AFF-4C656BC89122}" srcId="{4DBC5EC1-18EC-438E-967F-D71A5CDD1C2C}" destId="{DCDE0CBF-607A-47C1-9A01-6ED1C4D203A4}" srcOrd="4" destOrd="0" parTransId="{532EFE81-E8BD-4BB5-AAA1-5A3528AFE346}" sibTransId="{9A9982F1-7A55-4CD0-A90F-2C70C16194E2}"/>
    <dgm:cxn modelId="{18664B15-EF65-4E2D-AAEF-AA4171E13D82}" type="presOf" srcId="{DEDD5527-C95C-4D80-B12A-1123F34986FB}" destId="{48F15E1E-9EE0-4A0A-93A9-0183BEAEFA6C}" srcOrd="0" destOrd="0" presId="urn:microsoft.com/office/officeart/2005/8/layout/radial6"/>
    <dgm:cxn modelId="{5910E32A-D7D2-4029-BAE7-91483CFFEF39}" type="presOf" srcId="{C00853E0-17EF-4AD6-BC3E-0EFD51E2BF72}" destId="{2D322672-6BB9-4E6B-9C2B-F204EB6818D1}" srcOrd="0" destOrd="0" presId="urn:microsoft.com/office/officeart/2005/8/layout/radial6"/>
    <dgm:cxn modelId="{BFE78035-43AA-4CF8-BD84-7EAEB5EE5AA4}" type="presOf" srcId="{E290AEFB-8297-4FE2-BE9D-CBE7C9F0FCC1}" destId="{44A77558-4F03-4352-8245-C4B67321BD40}" srcOrd="0" destOrd="0" presId="urn:microsoft.com/office/officeart/2005/8/layout/radial6"/>
    <dgm:cxn modelId="{B8B22A3D-BB37-4A93-AD0A-D193D7399969}" srcId="{4DBC5EC1-18EC-438E-967F-D71A5CDD1C2C}" destId="{C00853E0-17EF-4AD6-BC3E-0EFD51E2BF72}" srcOrd="0" destOrd="0" parTransId="{FA2F2BCE-C766-4499-985A-CAC83CECA090}" sibTransId="{3ECBF722-5964-4390-994D-270AB57FBDAD}"/>
    <dgm:cxn modelId="{0A8C6375-1C97-48DC-A52C-B0CDB56C6D21}" type="presOf" srcId="{D95EDE6B-87BF-4CEB-9028-73060ED7EBCD}" destId="{6B8BF1D5-F351-4E01-9959-76694170D795}" srcOrd="0" destOrd="0" presId="urn:microsoft.com/office/officeart/2005/8/layout/radial6"/>
    <dgm:cxn modelId="{761A1A5A-9DB1-4D01-8593-2B22EEA34BCA}" type="presOf" srcId="{FE9108A2-3B10-47E5-BF0E-FE09684728B3}" destId="{4220CB3C-785C-4282-A859-4057B8B91F19}" srcOrd="0" destOrd="0" presId="urn:microsoft.com/office/officeart/2005/8/layout/radial6"/>
    <dgm:cxn modelId="{8270B785-F088-4D40-A8B6-AD19404DF640}" type="presOf" srcId="{9A9982F1-7A55-4CD0-A90F-2C70C16194E2}" destId="{EAC93211-884A-42EE-A55C-9068C1739E3E}" srcOrd="0" destOrd="0" presId="urn:microsoft.com/office/officeart/2005/8/layout/radial6"/>
    <dgm:cxn modelId="{E993CD89-D513-49E6-B874-FA7F515B47CD}" type="presOf" srcId="{3ECBF722-5964-4390-994D-270AB57FBDAD}" destId="{07477B7E-D776-4CE8-ACD5-0DCD226A052E}" srcOrd="0" destOrd="0" presId="urn:microsoft.com/office/officeart/2005/8/layout/radial6"/>
    <dgm:cxn modelId="{72A6278A-9165-4CC1-BFE2-3888A1663C75}" type="presOf" srcId="{4D09708D-125B-49CC-AF1A-B0216804AB8D}" destId="{BB8361F8-75AB-4B51-BF5F-74EED762D8A7}" srcOrd="0" destOrd="0" presId="urn:microsoft.com/office/officeart/2005/8/layout/radial6"/>
    <dgm:cxn modelId="{6E33AC99-8929-45DC-AAF0-3F329DAE26DE}" srcId="{4DBC5EC1-18EC-438E-967F-D71A5CDD1C2C}" destId="{FE9108A2-3B10-47E5-BF0E-FE09684728B3}" srcOrd="1" destOrd="0" parTransId="{B65D58CB-6876-4ABB-A687-6E3305EDAD2D}" sibTransId="{4D09708D-125B-49CC-AF1A-B0216804AB8D}"/>
    <dgm:cxn modelId="{E8A14CAF-3F87-4FF3-8FD2-7D8DB2579271}" type="presOf" srcId="{DCDE0CBF-607A-47C1-9A01-6ED1C4D203A4}" destId="{9F6CC383-96E3-4539-922E-B62D10478A87}" srcOrd="0" destOrd="0" presId="urn:microsoft.com/office/officeart/2005/8/layout/radial6"/>
    <dgm:cxn modelId="{92B258C1-D44D-49EE-9055-F5260702825E}" srcId="{4DBC5EC1-18EC-438E-967F-D71A5CDD1C2C}" destId="{0D47A702-F4B0-4D2F-808C-325C91FF5559}" srcOrd="3" destOrd="0" parTransId="{F05819E0-8429-473C-90E4-4B088A97EACB}" sibTransId="{DEDD5527-C95C-4D80-B12A-1123F34986FB}"/>
    <dgm:cxn modelId="{6564D6C3-62AB-47C9-8F79-DCF0047E4880}" srcId="{4DBC5EC1-18EC-438E-967F-D71A5CDD1C2C}" destId="{D95EDE6B-87BF-4CEB-9028-73060ED7EBCD}" srcOrd="2" destOrd="0" parTransId="{6B58E529-4C0F-462D-B785-18940C68F566}" sibTransId="{E290AEFB-8297-4FE2-BE9D-CBE7C9F0FCC1}"/>
    <dgm:cxn modelId="{F7E271CF-FC11-4C25-83D3-943B5639B151}" type="presOf" srcId="{4DBC5EC1-18EC-438E-967F-D71A5CDD1C2C}" destId="{15A29D0E-1937-4C6C-9087-141A50181C4C}" srcOrd="0" destOrd="0" presId="urn:microsoft.com/office/officeart/2005/8/layout/radial6"/>
    <dgm:cxn modelId="{F7FBEDDC-AFF9-48B3-9EE2-53761FC6A0CF}" type="presOf" srcId="{0D47A702-F4B0-4D2F-808C-325C91FF5559}" destId="{55ED2644-05F5-445A-B45E-CCBB3E1E7FF5}" srcOrd="0" destOrd="0" presId="urn:microsoft.com/office/officeart/2005/8/layout/radial6"/>
    <dgm:cxn modelId="{D3B57DDF-C836-419E-98B2-AC2EF2873413}" type="presOf" srcId="{CBDCE784-4EA8-453E-B675-D4AEB68F627D}" destId="{7400DE95-C861-4FE2-953A-067B9B6CE019}" srcOrd="0" destOrd="0" presId="urn:microsoft.com/office/officeart/2005/8/layout/radial6"/>
    <dgm:cxn modelId="{7914FEED-47CD-4622-9A57-14F06031DBF8}" srcId="{CBDCE784-4EA8-453E-B675-D4AEB68F627D}" destId="{4DBC5EC1-18EC-438E-967F-D71A5CDD1C2C}" srcOrd="0" destOrd="0" parTransId="{4E749153-CDFC-4E17-9353-A98AAD60E59F}" sibTransId="{8B348598-DD7D-4C63-8F84-0EEDAEE3D130}"/>
    <dgm:cxn modelId="{1AED5178-1F74-4689-996C-396AC88637C3}" type="presParOf" srcId="{7400DE95-C861-4FE2-953A-067B9B6CE019}" destId="{15A29D0E-1937-4C6C-9087-141A50181C4C}" srcOrd="0" destOrd="0" presId="urn:microsoft.com/office/officeart/2005/8/layout/radial6"/>
    <dgm:cxn modelId="{C5A791D1-2D4C-434A-9242-8C3B54E9ACC6}" type="presParOf" srcId="{7400DE95-C861-4FE2-953A-067B9B6CE019}" destId="{2D322672-6BB9-4E6B-9C2B-F204EB6818D1}" srcOrd="1" destOrd="0" presId="urn:microsoft.com/office/officeart/2005/8/layout/radial6"/>
    <dgm:cxn modelId="{AA09F3A7-F229-40F0-817A-FE6105588F76}" type="presParOf" srcId="{7400DE95-C861-4FE2-953A-067B9B6CE019}" destId="{F1092093-1C97-41C3-A431-876A9E8E76C5}" srcOrd="2" destOrd="0" presId="urn:microsoft.com/office/officeart/2005/8/layout/radial6"/>
    <dgm:cxn modelId="{3961F5C6-839F-4F2F-9C2C-3F8CCB6811E4}" type="presParOf" srcId="{7400DE95-C861-4FE2-953A-067B9B6CE019}" destId="{07477B7E-D776-4CE8-ACD5-0DCD226A052E}" srcOrd="3" destOrd="0" presId="urn:microsoft.com/office/officeart/2005/8/layout/radial6"/>
    <dgm:cxn modelId="{A5CFEFE0-DCC9-48E8-B9E3-3079133CC3EA}" type="presParOf" srcId="{7400DE95-C861-4FE2-953A-067B9B6CE019}" destId="{4220CB3C-785C-4282-A859-4057B8B91F19}" srcOrd="4" destOrd="0" presId="urn:microsoft.com/office/officeart/2005/8/layout/radial6"/>
    <dgm:cxn modelId="{F0CEC1A3-1A77-4385-BFB7-78ED3E28AC49}" type="presParOf" srcId="{7400DE95-C861-4FE2-953A-067B9B6CE019}" destId="{7D5898C4-2BB2-471C-BE79-36B4A8774674}" srcOrd="5" destOrd="0" presId="urn:microsoft.com/office/officeart/2005/8/layout/radial6"/>
    <dgm:cxn modelId="{5506C711-C5DE-450E-8155-BC02CDF08C53}" type="presParOf" srcId="{7400DE95-C861-4FE2-953A-067B9B6CE019}" destId="{BB8361F8-75AB-4B51-BF5F-74EED762D8A7}" srcOrd="6" destOrd="0" presId="urn:microsoft.com/office/officeart/2005/8/layout/radial6"/>
    <dgm:cxn modelId="{9E4F49DA-50C7-47AB-821F-C40862C02E96}" type="presParOf" srcId="{7400DE95-C861-4FE2-953A-067B9B6CE019}" destId="{6B8BF1D5-F351-4E01-9959-76694170D795}" srcOrd="7" destOrd="0" presId="urn:microsoft.com/office/officeart/2005/8/layout/radial6"/>
    <dgm:cxn modelId="{39115634-24CE-49DE-8BED-7FD5E03C1E8B}" type="presParOf" srcId="{7400DE95-C861-4FE2-953A-067B9B6CE019}" destId="{9669001A-AE53-4A6D-8761-5021987AD7DB}" srcOrd="8" destOrd="0" presId="urn:microsoft.com/office/officeart/2005/8/layout/radial6"/>
    <dgm:cxn modelId="{1224DF93-4A35-48D1-B60E-EEC7364F6849}" type="presParOf" srcId="{7400DE95-C861-4FE2-953A-067B9B6CE019}" destId="{44A77558-4F03-4352-8245-C4B67321BD40}" srcOrd="9" destOrd="0" presId="urn:microsoft.com/office/officeart/2005/8/layout/radial6"/>
    <dgm:cxn modelId="{C855BD22-2E15-4E8C-8C5C-5C9332C428C3}" type="presParOf" srcId="{7400DE95-C861-4FE2-953A-067B9B6CE019}" destId="{55ED2644-05F5-445A-B45E-CCBB3E1E7FF5}" srcOrd="10" destOrd="0" presId="urn:microsoft.com/office/officeart/2005/8/layout/radial6"/>
    <dgm:cxn modelId="{31BB4DFC-D4CB-48F1-9D90-1FEED7EFC9CD}" type="presParOf" srcId="{7400DE95-C861-4FE2-953A-067B9B6CE019}" destId="{E4F34F84-6EAE-466C-9304-5FD3123BDC92}" srcOrd="11" destOrd="0" presId="urn:microsoft.com/office/officeart/2005/8/layout/radial6"/>
    <dgm:cxn modelId="{BCAA3B30-2C13-4D59-BECD-C845FFCA6BB6}" type="presParOf" srcId="{7400DE95-C861-4FE2-953A-067B9B6CE019}" destId="{48F15E1E-9EE0-4A0A-93A9-0183BEAEFA6C}" srcOrd="12" destOrd="0" presId="urn:microsoft.com/office/officeart/2005/8/layout/radial6"/>
    <dgm:cxn modelId="{738619BA-7B6F-467B-BC1D-E6403A9E5D51}" type="presParOf" srcId="{7400DE95-C861-4FE2-953A-067B9B6CE019}" destId="{9F6CC383-96E3-4539-922E-B62D10478A87}" srcOrd="13" destOrd="0" presId="urn:microsoft.com/office/officeart/2005/8/layout/radial6"/>
    <dgm:cxn modelId="{E4AB5EB6-F1D4-45EA-81CD-259095C81478}" type="presParOf" srcId="{7400DE95-C861-4FE2-953A-067B9B6CE019}" destId="{908F5181-80BB-4DE6-A5A6-DB58B1194254}" srcOrd="14" destOrd="0" presId="urn:microsoft.com/office/officeart/2005/8/layout/radial6"/>
    <dgm:cxn modelId="{814F824E-7AC4-4B70-9F8B-35EA5D78F953}" type="presParOf" srcId="{7400DE95-C861-4FE2-953A-067B9B6CE019}" destId="{EAC93211-884A-42EE-A55C-9068C1739E3E}" srcOrd="15" destOrd="0" presId="urn:microsoft.com/office/officeart/2005/8/layout/radial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93211-884A-42EE-A55C-9068C1739E3E}">
      <dsp:nvSpPr>
        <dsp:cNvPr id="0" name=""/>
        <dsp:cNvSpPr/>
      </dsp:nvSpPr>
      <dsp:spPr>
        <a:xfrm>
          <a:off x="1131087" y="687762"/>
          <a:ext cx="4594670" cy="4594670"/>
        </a:xfrm>
        <a:prstGeom prst="blockArc">
          <a:avLst>
            <a:gd name="adj1" fmla="val 11880000"/>
            <a:gd name="adj2" fmla="val 16200000"/>
            <a:gd name="adj3" fmla="val 4637"/>
          </a:avLst>
        </a:prstGeom>
        <a:solidFill>
          <a:schemeClr val="bg1"/>
        </a:soli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1">
          <a:scrgbClr r="0" g="0" b="0"/>
        </a:fillRef>
        <a:effectRef idx="0">
          <a:scrgbClr r="0" g="0" b="0"/>
        </a:effectRef>
        <a:fontRef idx="minor">
          <a:schemeClr val="lt1"/>
        </a:fontRef>
      </dsp:style>
    </dsp:sp>
    <dsp:sp modelId="{48F15E1E-9EE0-4A0A-93A9-0183BEAEFA6C}">
      <dsp:nvSpPr>
        <dsp:cNvPr id="0" name=""/>
        <dsp:cNvSpPr/>
      </dsp:nvSpPr>
      <dsp:spPr>
        <a:xfrm>
          <a:off x="1131087" y="687762"/>
          <a:ext cx="4594670" cy="4594670"/>
        </a:xfrm>
        <a:prstGeom prst="blockArc">
          <a:avLst>
            <a:gd name="adj1" fmla="val 7560000"/>
            <a:gd name="adj2" fmla="val 11880000"/>
            <a:gd name="adj3" fmla="val 4637"/>
          </a:avLst>
        </a:prstGeom>
        <a:solidFill>
          <a:schemeClr val="bg1"/>
        </a:soli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1">
          <a:scrgbClr r="0" g="0" b="0"/>
        </a:fillRef>
        <a:effectRef idx="0">
          <a:scrgbClr r="0" g="0" b="0"/>
        </a:effectRef>
        <a:fontRef idx="minor">
          <a:schemeClr val="lt1"/>
        </a:fontRef>
      </dsp:style>
    </dsp:sp>
    <dsp:sp modelId="{44A77558-4F03-4352-8245-C4B67321BD40}">
      <dsp:nvSpPr>
        <dsp:cNvPr id="0" name=""/>
        <dsp:cNvSpPr/>
      </dsp:nvSpPr>
      <dsp:spPr>
        <a:xfrm>
          <a:off x="1131087" y="687762"/>
          <a:ext cx="4594670" cy="4594670"/>
        </a:xfrm>
        <a:prstGeom prst="blockArc">
          <a:avLst>
            <a:gd name="adj1" fmla="val 3240000"/>
            <a:gd name="adj2" fmla="val 7560000"/>
            <a:gd name="adj3" fmla="val 4637"/>
          </a:avLst>
        </a:prstGeom>
        <a:solidFill>
          <a:schemeClr val="bg1"/>
        </a:soli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1">
          <a:scrgbClr r="0" g="0" b="0"/>
        </a:fillRef>
        <a:effectRef idx="0">
          <a:scrgbClr r="0" g="0" b="0"/>
        </a:effectRef>
        <a:fontRef idx="minor">
          <a:schemeClr val="lt1"/>
        </a:fontRef>
      </dsp:style>
    </dsp:sp>
    <dsp:sp modelId="{BB8361F8-75AB-4B51-BF5F-74EED762D8A7}">
      <dsp:nvSpPr>
        <dsp:cNvPr id="0" name=""/>
        <dsp:cNvSpPr/>
      </dsp:nvSpPr>
      <dsp:spPr>
        <a:xfrm>
          <a:off x="1131087" y="687762"/>
          <a:ext cx="4594670" cy="4594670"/>
        </a:xfrm>
        <a:prstGeom prst="blockArc">
          <a:avLst>
            <a:gd name="adj1" fmla="val 20520000"/>
            <a:gd name="adj2" fmla="val 3240000"/>
            <a:gd name="adj3" fmla="val 4637"/>
          </a:avLst>
        </a:prstGeom>
        <a:solidFill>
          <a:schemeClr val="bg1"/>
        </a:soli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1">
          <a:scrgbClr r="0" g="0" b="0"/>
        </a:fillRef>
        <a:effectRef idx="0">
          <a:scrgbClr r="0" g="0" b="0"/>
        </a:effectRef>
        <a:fontRef idx="minor">
          <a:schemeClr val="lt1"/>
        </a:fontRef>
      </dsp:style>
    </dsp:sp>
    <dsp:sp modelId="{07477B7E-D776-4CE8-ACD5-0DCD226A052E}">
      <dsp:nvSpPr>
        <dsp:cNvPr id="0" name=""/>
        <dsp:cNvSpPr/>
      </dsp:nvSpPr>
      <dsp:spPr>
        <a:xfrm>
          <a:off x="1131087" y="687762"/>
          <a:ext cx="4594670" cy="4594670"/>
        </a:xfrm>
        <a:prstGeom prst="blockArc">
          <a:avLst>
            <a:gd name="adj1" fmla="val 16200000"/>
            <a:gd name="adj2" fmla="val 20520000"/>
            <a:gd name="adj3" fmla="val 4637"/>
          </a:avLst>
        </a:prstGeom>
        <a:solidFill>
          <a:schemeClr val="bg1"/>
        </a:soli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1">
          <a:scrgbClr r="0" g="0" b="0"/>
        </a:fillRef>
        <a:effectRef idx="0">
          <a:scrgbClr r="0" g="0" b="0"/>
        </a:effectRef>
        <a:fontRef idx="minor">
          <a:schemeClr val="lt1"/>
        </a:fontRef>
      </dsp:style>
    </dsp:sp>
    <dsp:sp modelId="{15A29D0E-1937-4C6C-9087-141A50181C4C}">
      <dsp:nvSpPr>
        <dsp:cNvPr id="0" name=""/>
        <dsp:cNvSpPr/>
      </dsp:nvSpPr>
      <dsp:spPr>
        <a:xfrm>
          <a:off x="2370432" y="1927108"/>
          <a:ext cx="2115979" cy="2115979"/>
        </a:xfrm>
        <a:prstGeom prst="ellipse">
          <a:avLst/>
        </a:prstGeom>
        <a:solidFill>
          <a:srgbClr val="7C665D"/>
        </a:solidFill>
        <a:ln w="15875" cap="rnd"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accent2">
                  <a:lumMod val="20000"/>
                  <a:lumOff val="80000"/>
                </a:schemeClr>
              </a:solidFill>
              <a:latin typeface="Century Gothic" panose="020B0502020202020204"/>
              <a:ea typeface="+mn-ea"/>
              <a:cs typeface="+mn-cs"/>
            </a:rPr>
            <a:t>Service Quality</a:t>
          </a:r>
        </a:p>
      </dsp:txBody>
      <dsp:txXfrm>
        <a:off x="2680310" y="2236986"/>
        <a:ext cx="1496223" cy="1496223"/>
      </dsp:txXfrm>
    </dsp:sp>
    <dsp:sp modelId="{2D322672-6BB9-4E6B-9C2B-F204EB6818D1}">
      <dsp:nvSpPr>
        <dsp:cNvPr id="0" name=""/>
        <dsp:cNvSpPr/>
      </dsp:nvSpPr>
      <dsp:spPr>
        <a:xfrm>
          <a:off x="2687829" y="492"/>
          <a:ext cx="1481185" cy="1481185"/>
        </a:xfrm>
        <a:prstGeom prst="ellipse">
          <a:avLst/>
        </a:prstGeom>
        <a:solidFill>
          <a:srgbClr val="7C665D"/>
        </a:solidFill>
        <a:ln w="15875" cap="rnd"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20000"/>
                  <a:lumOff val="80000"/>
                </a:schemeClr>
              </a:solidFill>
              <a:latin typeface="Century Gothic" panose="020B0502020202020204"/>
              <a:ea typeface="+mn-ea"/>
              <a:cs typeface="+mn-cs"/>
            </a:rPr>
            <a:t>Reliability</a:t>
          </a:r>
        </a:p>
      </dsp:txBody>
      <dsp:txXfrm>
        <a:off x="2904744" y="217407"/>
        <a:ext cx="1047355" cy="1047355"/>
      </dsp:txXfrm>
    </dsp:sp>
    <dsp:sp modelId="{4220CB3C-785C-4282-A859-4057B8B91F19}">
      <dsp:nvSpPr>
        <dsp:cNvPr id="0" name=""/>
        <dsp:cNvSpPr/>
      </dsp:nvSpPr>
      <dsp:spPr>
        <a:xfrm>
          <a:off x="4822012" y="1551067"/>
          <a:ext cx="1481185" cy="1481185"/>
        </a:xfrm>
        <a:prstGeom prst="ellipse">
          <a:avLst/>
        </a:prstGeom>
        <a:solidFill>
          <a:srgbClr val="7C665D"/>
        </a:solidFill>
        <a:ln w="15875" cap="rnd"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20000"/>
                  <a:lumOff val="80000"/>
                </a:schemeClr>
              </a:solidFill>
              <a:latin typeface="Century Gothic" panose="020B0502020202020204"/>
              <a:ea typeface="+mn-ea"/>
              <a:cs typeface="+mn-cs"/>
            </a:rPr>
            <a:t>Assurance</a:t>
          </a:r>
        </a:p>
      </dsp:txBody>
      <dsp:txXfrm>
        <a:off x="5038927" y="1767982"/>
        <a:ext cx="1047355" cy="1047355"/>
      </dsp:txXfrm>
    </dsp:sp>
    <dsp:sp modelId="{6B8BF1D5-F351-4E01-9959-76694170D795}">
      <dsp:nvSpPr>
        <dsp:cNvPr id="0" name=""/>
        <dsp:cNvSpPr/>
      </dsp:nvSpPr>
      <dsp:spPr>
        <a:xfrm>
          <a:off x="4006827" y="4059949"/>
          <a:ext cx="1481185" cy="1481185"/>
        </a:xfrm>
        <a:prstGeom prst="ellipse">
          <a:avLst/>
        </a:prstGeom>
        <a:solidFill>
          <a:srgbClr val="7C665D"/>
        </a:solidFill>
        <a:ln w="15875" cap="rnd"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20000"/>
                  <a:lumOff val="80000"/>
                </a:schemeClr>
              </a:solidFill>
              <a:latin typeface="Century Gothic" panose="020B0502020202020204"/>
              <a:ea typeface="+mn-ea"/>
              <a:cs typeface="+mn-cs"/>
            </a:rPr>
            <a:t>Tangibles</a:t>
          </a:r>
        </a:p>
      </dsp:txBody>
      <dsp:txXfrm>
        <a:off x="4223742" y="4276864"/>
        <a:ext cx="1047355" cy="1047355"/>
      </dsp:txXfrm>
    </dsp:sp>
    <dsp:sp modelId="{55ED2644-05F5-445A-B45E-CCBB3E1E7FF5}">
      <dsp:nvSpPr>
        <dsp:cNvPr id="0" name=""/>
        <dsp:cNvSpPr/>
      </dsp:nvSpPr>
      <dsp:spPr>
        <a:xfrm>
          <a:off x="1368832" y="4059949"/>
          <a:ext cx="1481185" cy="1481185"/>
        </a:xfrm>
        <a:prstGeom prst="ellipse">
          <a:avLst/>
        </a:prstGeom>
        <a:solidFill>
          <a:srgbClr val="7C665D"/>
        </a:solidFill>
        <a:ln w="15875" cap="rnd"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20000"/>
                  <a:lumOff val="80000"/>
                </a:schemeClr>
              </a:solidFill>
              <a:latin typeface="Century Gothic" panose="020B0502020202020204"/>
              <a:ea typeface="+mn-ea"/>
              <a:cs typeface="+mn-cs"/>
            </a:rPr>
            <a:t>Empathy</a:t>
          </a:r>
        </a:p>
      </dsp:txBody>
      <dsp:txXfrm>
        <a:off x="1585747" y="4276864"/>
        <a:ext cx="1047355" cy="1047355"/>
      </dsp:txXfrm>
    </dsp:sp>
    <dsp:sp modelId="{9F6CC383-96E3-4539-922E-B62D10478A87}">
      <dsp:nvSpPr>
        <dsp:cNvPr id="0" name=""/>
        <dsp:cNvSpPr/>
      </dsp:nvSpPr>
      <dsp:spPr>
        <a:xfrm>
          <a:off x="553647" y="1551067"/>
          <a:ext cx="1481185" cy="1481185"/>
        </a:xfrm>
        <a:prstGeom prst="ellipse">
          <a:avLst/>
        </a:prstGeom>
        <a:solidFill>
          <a:srgbClr val="7C665D"/>
        </a:solidFill>
        <a:ln w="15875" cap="rnd"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lumMod val="20000"/>
                  <a:lumOff val="80000"/>
                </a:schemeClr>
              </a:solidFill>
              <a:latin typeface="Century Gothic" panose="020B0502020202020204"/>
              <a:ea typeface="+mn-ea"/>
              <a:cs typeface="+mn-cs"/>
            </a:rPr>
            <a:t>Responsive-ness</a:t>
          </a:r>
        </a:p>
      </dsp:txBody>
      <dsp:txXfrm>
        <a:off x="770562" y="1767982"/>
        <a:ext cx="1047355" cy="104735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69C10-C88B-4C2B-90D5-276D472E659A}"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28F71-E3BC-4E3D-A3DF-176976A5B61A}" type="slidenum">
              <a:rPr lang="en-US" smtClean="0"/>
              <a:t>‹#›</a:t>
            </a:fld>
            <a:endParaRPr lang="en-US"/>
          </a:p>
        </p:txBody>
      </p:sp>
    </p:spTree>
    <p:extLst>
      <p:ext uri="{BB962C8B-B14F-4D97-AF65-F5344CB8AC3E}">
        <p14:creationId xmlns:p14="http://schemas.microsoft.com/office/powerpoint/2010/main" val="363502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5C8C1F-8C64-4B69-97DC-F39F34859824}" type="slidenum">
              <a:rPr lang="en-US" altLang="en-US"/>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latin typeface="Arial" panose="020B0604020202020204" pitchFamily="34" charset="0"/>
            </a:endParaRPr>
          </a:p>
        </p:txBody>
      </p:sp>
    </p:spTree>
    <p:extLst>
      <p:ext uri="{BB962C8B-B14F-4D97-AF65-F5344CB8AC3E}">
        <p14:creationId xmlns:p14="http://schemas.microsoft.com/office/powerpoint/2010/main" val="366188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EC4290-F851-4908-BBC9-6C06CFB97B7C}" type="slidenum">
              <a:rPr lang="en-US" altLang="en-US"/>
              <a:pPr>
                <a:spcBef>
                  <a:spcPct val="0"/>
                </a:spcBef>
              </a:pPr>
              <a:t>6</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latin typeface="Arial" panose="020B0604020202020204" pitchFamily="34" charset="0"/>
            </a:endParaRPr>
          </a:p>
        </p:txBody>
      </p:sp>
    </p:spTree>
    <p:extLst>
      <p:ext uri="{BB962C8B-B14F-4D97-AF65-F5344CB8AC3E}">
        <p14:creationId xmlns:p14="http://schemas.microsoft.com/office/powerpoint/2010/main" val="3175948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E2921D-8455-4FDA-9D71-F6D967CBC20E}"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13E2-312C-44CE-BD40-E78596D2FFA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67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2921D-8455-4FDA-9D71-F6D967CBC20E}"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13E2-312C-44CE-BD40-E78596D2FFAB}" type="slidenum">
              <a:rPr lang="en-US" smtClean="0"/>
              <a:t>‹#›</a:t>
            </a:fld>
            <a:endParaRPr lang="en-US"/>
          </a:p>
        </p:txBody>
      </p:sp>
    </p:spTree>
    <p:extLst>
      <p:ext uri="{BB962C8B-B14F-4D97-AF65-F5344CB8AC3E}">
        <p14:creationId xmlns:p14="http://schemas.microsoft.com/office/powerpoint/2010/main" val="3324490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2921D-8455-4FDA-9D71-F6D967CBC20E}"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13E2-312C-44CE-BD40-E78596D2FFAB}" type="slidenum">
              <a:rPr lang="en-US" smtClean="0"/>
              <a:t>‹#›</a:t>
            </a:fld>
            <a:endParaRPr lang="en-US"/>
          </a:p>
        </p:txBody>
      </p:sp>
    </p:spTree>
    <p:extLst>
      <p:ext uri="{BB962C8B-B14F-4D97-AF65-F5344CB8AC3E}">
        <p14:creationId xmlns:p14="http://schemas.microsoft.com/office/powerpoint/2010/main" val="2270718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60967" y="2017713"/>
            <a:ext cx="10979151" cy="2059360"/>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2288578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45809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2921D-8455-4FDA-9D71-F6D967CBC20E}"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13E2-312C-44CE-BD40-E78596D2FFAB}" type="slidenum">
              <a:rPr lang="en-US" smtClean="0"/>
              <a:t>‹#›</a:t>
            </a:fld>
            <a:endParaRPr lang="en-US"/>
          </a:p>
        </p:txBody>
      </p:sp>
    </p:spTree>
    <p:extLst>
      <p:ext uri="{BB962C8B-B14F-4D97-AF65-F5344CB8AC3E}">
        <p14:creationId xmlns:p14="http://schemas.microsoft.com/office/powerpoint/2010/main" val="262412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E2921D-8455-4FDA-9D71-F6D967CBC20E}"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13E2-312C-44CE-BD40-E78596D2FFA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85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E2921D-8455-4FDA-9D71-F6D967CBC20E}"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213E2-312C-44CE-BD40-E78596D2FFAB}" type="slidenum">
              <a:rPr lang="en-US" smtClean="0"/>
              <a:t>‹#›</a:t>
            </a:fld>
            <a:endParaRPr lang="en-US"/>
          </a:p>
        </p:txBody>
      </p:sp>
    </p:spTree>
    <p:extLst>
      <p:ext uri="{BB962C8B-B14F-4D97-AF65-F5344CB8AC3E}">
        <p14:creationId xmlns:p14="http://schemas.microsoft.com/office/powerpoint/2010/main" val="24744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E2921D-8455-4FDA-9D71-F6D967CBC20E}" type="datetimeFigureOut">
              <a:rPr lang="en-US" smtClean="0"/>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6213E2-312C-44CE-BD40-E78596D2FFAB}" type="slidenum">
              <a:rPr lang="en-US" smtClean="0"/>
              <a:t>‹#›</a:t>
            </a:fld>
            <a:endParaRPr lang="en-US"/>
          </a:p>
        </p:txBody>
      </p:sp>
    </p:spTree>
    <p:extLst>
      <p:ext uri="{BB962C8B-B14F-4D97-AF65-F5344CB8AC3E}">
        <p14:creationId xmlns:p14="http://schemas.microsoft.com/office/powerpoint/2010/main" val="192651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E2921D-8455-4FDA-9D71-F6D967CBC20E}" type="datetimeFigureOut">
              <a:rPr lang="en-US" smtClean="0"/>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6213E2-312C-44CE-BD40-E78596D2FFAB}" type="slidenum">
              <a:rPr lang="en-US" smtClean="0"/>
              <a:t>‹#›</a:t>
            </a:fld>
            <a:endParaRPr lang="en-US"/>
          </a:p>
        </p:txBody>
      </p:sp>
    </p:spTree>
    <p:extLst>
      <p:ext uri="{BB962C8B-B14F-4D97-AF65-F5344CB8AC3E}">
        <p14:creationId xmlns:p14="http://schemas.microsoft.com/office/powerpoint/2010/main" val="285629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E2921D-8455-4FDA-9D71-F6D967CBC20E}" type="datetimeFigureOut">
              <a:rPr lang="en-US" smtClean="0"/>
              <a:t>5/4/2021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76213E2-312C-44CE-BD40-E78596D2FFAB}" type="slidenum">
              <a:rPr lang="en-US" smtClean="0"/>
              <a:t>‹#›</a:t>
            </a:fld>
            <a:endParaRPr lang="en-US"/>
          </a:p>
        </p:txBody>
      </p:sp>
    </p:spTree>
    <p:extLst>
      <p:ext uri="{BB962C8B-B14F-4D97-AF65-F5344CB8AC3E}">
        <p14:creationId xmlns:p14="http://schemas.microsoft.com/office/powerpoint/2010/main" val="120847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E2921D-8455-4FDA-9D71-F6D967CBC20E}" type="datetimeFigureOut">
              <a:rPr lang="en-US" smtClean="0"/>
              <a:t>5/4/2021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6213E2-312C-44CE-BD40-E78596D2FFAB}" type="slidenum">
              <a:rPr lang="en-US" smtClean="0"/>
              <a:t>‹#›</a:t>
            </a:fld>
            <a:endParaRPr lang="en-US"/>
          </a:p>
        </p:txBody>
      </p:sp>
    </p:spTree>
    <p:extLst>
      <p:ext uri="{BB962C8B-B14F-4D97-AF65-F5344CB8AC3E}">
        <p14:creationId xmlns:p14="http://schemas.microsoft.com/office/powerpoint/2010/main" val="61408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E2921D-8455-4FDA-9D71-F6D967CBC20E}"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213E2-312C-44CE-BD40-E78596D2FFAB}" type="slidenum">
              <a:rPr lang="en-US" smtClean="0"/>
              <a:t>‹#›</a:t>
            </a:fld>
            <a:endParaRPr lang="en-US"/>
          </a:p>
        </p:txBody>
      </p:sp>
    </p:spTree>
    <p:extLst>
      <p:ext uri="{BB962C8B-B14F-4D97-AF65-F5344CB8AC3E}">
        <p14:creationId xmlns:p14="http://schemas.microsoft.com/office/powerpoint/2010/main" val="391699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E2921D-8455-4FDA-9D71-F6D967CBC20E}" type="datetimeFigureOut">
              <a:rPr lang="en-US" smtClean="0"/>
              <a:t>5/4/2021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76213E2-312C-44CE-BD40-E78596D2FFA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231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780088" cy="3566160"/>
          </a:xfrm>
        </p:spPr>
        <p:txBody>
          <a:bodyPr>
            <a:normAutofit/>
          </a:bodyPr>
          <a:lstStyle/>
          <a:p>
            <a:r>
              <a:rPr lang="cs-CZ" sz="7000" b="1" dirty="0" err="1"/>
              <a:t>Service</a:t>
            </a:r>
            <a:r>
              <a:rPr lang="cs-CZ" sz="7000" b="1" dirty="0"/>
              <a:t> </a:t>
            </a:r>
            <a:r>
              <a:rPr lang="cs-CZ" sz="7000" b="1" dirty="0" err="1"/>
              <a:t>Quality</a:t>
            </a:r>
            <a:r>
              <a:rPr lang="cs-CZ" sz="7000" b="1" dirty="0"/>
              <a:t> Management</a:t>
            </a:r>
            <a:endParaRPr lang="en-GB" sz="7000" b="1" dirty="0"/>
          </a:p>
        </p:txBody>
      </p:sp>
      <p:sp>
        <p:nvSpPr>
          <p:cNvPr id="3" name="Subtitle 2"/>
          <p:cNvSpPr>
            <a:spLocks noGrp="1"/>
          </p:cNvSpPr>
          <p:nvPr>
            <p:ph type="subTitle" idx="1"/>
          </p:nvPr>
        </p:nvSpPr>
        <p:spPr/>
        <p:txBody>
          <a:bodyPr/>
          <a:lstStyle/>
          <a:p>
            <a:r>
              <a:rPr lang="cs-CZ" b="1" dirty="0"/>
              <a:t>Josef </a:t>
            </a:r>
            <a:r>
              <a:rPr lang="cs-CZ" b="1" dirty="0" err="1"/>
              <a:t>SPurný</a:t>
            </a:r>
            <a:endParaRPr lang="en-GB" b="1" dirty="0"/>
          </a:p>
          <a:p>
            <a:r>
              <a:rPr lang="en-GB" b="1" dirty="0"/>
              <a:t>PA181 Services - Systems, Modelling and Execution</a:t>
            </a:r>
            <a:endParaRPr lang="en-US" dirty="0"/>
          </a:p>
        </p:txBody>
      </p:sp>
    </p:spTree>
    <p:extLst>
      <p:ext uri="{BB962C8B-B14F-4D97-AF65-F5344CB8AC3E}">
        <p14:creationId xmlns:p14="http://schemas.microsoft.com/office/powerpoint/2010/main" val="188617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Total Service Quality Management</a:t>
            </a:r>
            <a:endParaRPr lang="en-US" dirty="0"/>
          </a:p>
        </p:txBody>
      </p:sp>
      <p:sp>
        <p:nvSpPr>
          <p:cNvPr id="3" name="Content Placeholder 2"/>
          <p:cNvSpPr>
            <a:spLocks noGrp="1"/>
          </p:cNvSpPr>
          <p:nvPr>
            <p:ph idx="1"/>
          </p:nvPr>
        </p:nvSpPr>
        <p:spPr/>
        <p:txBody>
          <a:bodyPr/>
          <a:lstStyle/>
          <a:p>
            <a:r>
              <a:rPr lang="cs-CZ" dirty="0"/>
              <a:t>We can easily adapt the quality management to service quality management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936" y="2242208"/>
            <a:ext cx="4315233" cy="4195365"/>
          </a:xfrm>
          <a:prstGeom prst="rect">
            <a:avLst/>
          </a:prstGeom>
        </p:spPr>
      </p:pic>
    </p:spTree>
    <p:extLst>
      <p:ext uri="{BB962C8B-B14F-4D97-AF65-F5344CB8AC3E}">
        <p14:creationId xmlns:p14="http://schemas.microsoft.com/office/powerpoint/2010/main" val="124620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ctrTitle"/>
          </p:nvPr>
        </p:nvSpPr>
        <p:spPr/>
        <p:txBody>
          <a:bodyPr/>
          <a:lstStyle/>
          <a:p>
            <a:r>
              <a:rPr lang="nb-NO" altLang="en-US" dirty="0"/>
              <a:t>Cost of </a:t>
            </a:r>
            <a:r>
              <a:rPr lang="cs-CZ" altLang="en-US" dirty="0"/>
              <a:t>Service </a:t>
            </a:r>
            <a:r>
              <a:rPr lang="nb-NO" altLang="en-US" dirty="0"/>
              <a:t>Quality</a:t>
            </a:r>
          </a:p>
        </p:txBody>
      </p:sp>
    </p:spTree>
    <p:extLst>
      <p:ext uri="{BB962C8B-B14F-4D97-AF65-F5344CB8AC3E}">
        <p14:creationId xmlns:p14="http://schemas.microsoft.com/office/powerpoint/2010/main" val="252592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a:t>The Cost of Quality</a:t>
            </a:r>
          </a:p>
        </p:txBody>
      </p:sp>
      <p:sp>
        <p:nvSpPr>
          <p:cNvPr id="52227" name="Rectangle 3"/>
          <p:cNvSpPr>
            <a:spLocks noGrp="1" noChangeArrowheads="1"/>
          </p:cNvSpPr>
          <p:nvPr>
            <p:ph type="body" idx="1"/>
          </p:nvPr>
        </p:nvSpPr>
        <p:spPr/>
        <p:txBody>
          <a:bodyPr/>
          <a:lstStyle/>
          <a:p>
            <a:pPr marL="222250" indent="-222250">
              <a:spcBef>
                <a:spcPct val="50000"/>
              </a:spcBef>
            </a:pPr>
            <a:r>
              <a:rPr lang="en-US" altLang="en-US" sz="2400" dirty="0"/>
              <a:t>Cost of Quality</a:t>
            </a:r>
          </a:p>
          <a:p>
            <a:pPr marL="515938" lvl="1" indent="-173038">
              <a:spcBef>
                <a:spcPct val="50000"/>
              </a:spcBef>
            </a:pPr>
            <a:r>
              <a:rPr lang="en-US" altLang="en-US" sz="2400" dirty="0"/>
              <a:t>Framework for identifying quality components that are related to producing both high quality </a:t>
            </a:r>
            <a:r>
              <a:rPr lang="cs-CZ" altLang="en-US" sz="2400" dirty="0"/>
              <a:t>services</a:t>
            </a:r>
            <a:r>
              <a:rPr lang="en-US" altLang="en-US" sz="2400" dirty="0"/>
              <a:t> and low quality components, with the goal of minimizing the total cost of quality.</a:t>
            </a:r>
          </a:p>
          <a:p>
            <a:pPr marL="515938" lvl="1" indent="-173038">
              <a:spcBef>
                <a:spcPct val="50000"/>
              </a:spcBef>
            </a:pPr>
            <a:r>
              <a:rPr lang="en-US" altLang="en-US" sz="2400" dirty="0"/>
              <a:t>Costs of poor quality:</a:t>
            </a:r>
          </a:p>
          <a:p>
            <a:pPr marL="803275" lvl="2" indent="-173038">
              <a:spcBef>
                <a:spcPct val="50000"/>
              </a:spcBef>
            </a:pPr>
            <a:r>
              <a:rPr lang="en-US" altLang="en-US" dirty="0"/>
              <a:t>Detection/appraisal costs</a:t>
            </a:r>
          </a:p>
          <a:p>
            <a:pPr marL="803275" lvl="2" indent="-173038">
              <a:spcBef>
                <a:spcPct val="50000"/>
              </a:spcBef>
            </a:pPr>
            <a:r>
              <a:rPr lang="en-US" altLang="en-US" dirty="0"/>
              <a:t>Internal failure costs</a:t>
            </a:r>
          </a:p>
          <a:p>
            <a:pPr marL="803275" lvl="2" indent="-173038">
              <a:spcBef>
                <a:spcPct val="50000"/>
              </a:spcBef>
            </a:pPr>
            <a:r>
              <a:rPr lang="en-US" altLang="en-US" dirty="0"/>
              <a:t>External failure costs</a:t>
            </a:r>
          </a:p>
        </p:txBody>
      </p:sp>
    </p:spTree>
    <p:extLst>
      <p:ext uri="{BB962C8B-B14F-4D97-AF65-F5344CB8AC3E}">
        <p14:creationId xmlns:p14="http://schemas.microsoft.com/office/powerpoint/2010/main" val="33149777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67862" y="1074277"/>
            <a:ext cx="43540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dirty="0"/>
              <a:t>Cost </a:t>
            </a:r>
            <a:r>
              <a:rPr lang="en-GB" altLang="en-US" dirty="0"/>
              <a:t>of </a:t>
            </a:r>
            <a:r>
              <a:rPr lang="cs-CZ" altLang="en-US" dirty="0"/>
              <a:t>Service </a:t>
            </a:r>
            <a:r>
              <a:rPr lang="en-GB" altLang="en-US" dirty="0"/>
              <a:t>Quality</a:t>
            </a:r>
            <a:endParaRPr lang="de-DE" altLang="en-US" dirty="0"/>
          </a:p>
        </p:txBody>
      </p:sp>
      <p:graphicFrame>
        <p:nvGraphicFramePr>
          <p:cNvPr id="1674243" name="Group 3"/>
          <p:cNvGraphicFramePr>
            <a:graphicFrameLocks noGrp="1"/>
          </p:cNvGraphicFramePr>
          <p:nvPr>
            <p:ph/>
            <p:extLst>
              <p:ext uri="{D42A27DB-BD31-4B8C-83A1-F6EECF244321}">
                <p14:modId xmlns:p14="http://schemas.microsoft.com/office/powerpoint/2010/main" val="4289750422"/>
              </p:ext>
            </p:extLst>
          </p:nvPr>
        </p:nvGraphicFramePr>
        <p:xfrm>
          <a:off x="1844011" y="1952421"/>
          <a:ext cx="7775575" cy="4321176"/>
        </p:xfrm>
        <a:graphic>
          <a:graphicData uri="http://schemas.openxmlformats.org/drawingml/2006/table">
            <a:tbl>
              <a:tblPr/>
              <a:tblGrid>
                <a:gridCol w="1365250">
                  <a:extLst>
                    <a:ext uri="{9D8B030D-6E8A-4147-A177-3AD203B41FA5}">
                      <a16:colId xmlns:a16="http://schemas.microsoft.com/office/drawing/2014/main" val="20000"/>
                    </a:ext>
                  </a:extLst>
                </a:gridCol>
                <a:gridCol w="2960687">
                  <a:extLst>
                    <a:ext uri="{9D8B030D-6E8A-4147-A177-3AD203B41FA5}">
                      <a16:colId xmlns:a16="http://schemas.microsoft.com/office/drawing/2014/main" val="20001"/>
                    </a:ext>
                  </a:extLst>
                </a:gridCol>
                <a:gridCol w="3449638">
                  <a:extLst>
                    <a:ext uri="{9D8B030D-6E8A-4147-A177-3AD203B41FA5}">
                      <a16:colId xmlns:a16="http://schemas.microsoft.com/office/drawing/2014/main" val="20002"/>
                    </a:ext>
                  </a:extLst>
                </a:gridCol>
              </a:tblGrid>
              <a:tr h="428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a:ln>
                            <a:noFill/>
                          </a:ln>
                          <a:solidFill>
                            <a:schemeClr val="accent2"/>
                          </a:solidFill>
                          <a:effectLst/>
                          <a:latin typeface="Arial" charset="0"/>
                          <a:cs typeface="Arial" charset="0"/>
                        </a:rPr>
                        <a:t>Category</a:t>
                      </a:r>
                      <a:endParaRPr kumimoji="0" lang="de-DE" sz="1400" b="0" i="0" u="none" strike="noStrike" cap="none" normalizeH="0" baseline="0">
                        <a:ln>
                          <a:noFill/>
                        </a:ln>
                        <a:solidFill>
                          <a:schemeClr val="accent2"/>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a:ln>
                            <a:noFill/>
                          </a:ln>
                          <a:solidFill>
                            <a:schemeClr val="accent2"/>
                          </a:solidFill>
                          <a:effectLst/>
                          <a:latin typeface="Arial" charset="0"/>
                          <a:cs typeface="Arial" charset="0"/>
                        </a:rPr>
                        <a:t>Definition</a:t>
                      </a:r>
                      <a:endParaRPr kumimoji="0" lang="de-DE" sz="1400" b="0" i="0" u="none" strike="noStrike" cap="none" normalizeH="0" baseline="0">
                        <a:ln>
                          <a:noFill/>
                        </a:ln>
                        <a:solidFill>
                          <a:schemeClr val="accent2"/>
                        </a:solidFill>
                        <a:effectLst/>
                        <a:latin typeface="Times New Roman" pitchFamily="18" charset="0"/>
                      </a:endParaRPr>
                    </a:p>
                  </a:txBody>
                  <a:tcPr anchor="ctr" horzOverflow="overflow">
                    <a:lnL>
                      <a:noFill/>
                    </a:lnL>
                    <a:lnR>
                      <a:noFill/>
                    </a:lnR>
                    <a:lnT cap="fla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a:ln>
                            <a:noFill/>
                          </a:ln>
                          <a:solidFill>
                            <a:schemeClr val="accent2"/>
                          </a:solidFill>
                          <a:effectLst/>
                          <a:latin typeface="Arial" charset="0"/>
                          <a:cs typeface="Arial" charset="0"/>
                        </a:rPr>
                        <a:t>Example</a:t>
                      </a:r>
                      <a:endParaRPr kumimoji="0" lang="de-DE" sz="1400" b="0" i="0" u="none" strike="noStrike" cap="none" normalizeH="0" baseline="0">
                        <a:ln>
                          <a:noFill/>
                        </a:ln>
                        <a:solidFill>
                          <a:schemeClr val="accent2"/>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solidFill>
                      <a:schemeClr val="bg1"/>
                    </a:solidFill>
                  </a:tcPr>
                </a:tc>
                <a:extLst>
                  <a:ext uri="{0D108BD9-81ED-4DB2-BD59-A6C34878D82A}">
                    <a16:rowId xmlns:a16="http://schemas.microsoft.com/office/drawing/2014/main" val="10000"/>
                  </a:ext>
                </a:extLst>
              </a:tr>
              <a:tr h="1028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a:ln>
                            <a:noFill/>
                          </a:ln>
                          <a:solidFill>
                            <a:schemeClr val="accent2"/>
                          </a:solidFill>
                          <a:effectLst/>
                          <a:latin typeface="Arial" charset="0"/>
                          <a:cs typeface="Arial" charset="0"/>
                        </a:rPr>
                        <a:t>Prevention</a:t>
                      </a:r>
                      <a:endParaRPr kumimoji="0" lang="de-DE" sz="1400" b="0" i="0" u="none" strike="noStrike" cap="none" normalizeH="0" baseline="0">
                        <a:ln>
                          <a:noFill/>
                        </a:ln>
                        <a:solidFill>
                          <a:schemeClr val="accent2"/>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Costs associated with preventing defects.</a:t>
                      </a:r>
                      <a:r>
                        <a:rPr kumimoji="0" lang="de-DE" sz="1400" b="0" i="0" u="none" strike="noStrike" cap="none" normalizeH="0" baseline="0">
                          <a:ln>
                            <a:noFill/>
                          </a:ln>
                          <a:solidFill>
                            <a:srgbClr val="000000"/>
                          </a:solidFill>
                          <a:effectLst/>
                          <a:latin typeface="Arial" charset="0"/>
                        </a:rPr>
                        <a:t> </a:t>
                      </a:r>
                      <a:endParaRPr kumimoji="0" lang="de-DE" sz="1400" b="0" i="0" u="none" strike="noStrike" cap="none" normalizeH="0" baseline="0">
                        <a:ln>
                          <a:noFill/>
                        </a:ln>
                        <a:solidFill>
                          <a:srgbClr val="000000"/>
                        </a:solidFill>
                        <a:effectLst/>
                        <a:latin typeface="Times New Roman" pitchFamily="18" charset="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Training, early reviews, quality planning, tools, process improvement initiatives.</a:t>
                      </a:r>
                      <a:endParaRPr kumimoji="0" lang="de-DE" sz="1400" b="0" i="0" u="none" strike="noStrike" cap="none" normalizeH="0" baseline="0">
                        <a:ln>
                          <a:noFill/>
                        </a:ln>
                        <a:solidFill>
                          <a:srgbClr val="000000"/>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1"/>
                  </a:ext>
                </a:extLst>
              </a:tr>
              <a:tr h="10271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0" i="0" u="none" strike="noStrike" cap="none" normalizeH="0" baseline="0" dirty="0" err="1">
                          <a:ln>
                            <a:noFill/>
                          </a:ln>
                          <a:solidFill>
                            <a:schemeClr val="accent2"/>
                          </a:solidFill>
                          <a:effectLst/>
                          <a:latin typeface="Arial" charset="0"/>
                          <a:cs typeface="Arial" charset="0"/>
                        </a:rPr>
                        <a:t>Detection</a:t>
                      </a:r>
                      <a:r>
                        <a:rPr kumimoji="0" lang="en-US" sz="1400" b="0" i="0" u="none" strike="noStrike" cap="none" normalizeH="0" baseline="0" dirty="0">
                          <a:ln>
                            <a:noFill/>
                          </a:ln>
                          <a:solidFill>
                            <a:schemeClr val="accent2"/>
                          </a:solidFill>
                          <a:effectLst/>
                          <a:latin typeface="Arial" charset="0"/>
                          <a:cs typeface="Arial" charset="0"/>
                        </a:rPr>
                        <a:t>/</a:t>
                      </a:r>
                      <a:r>
                        <a:rPr kumimoji="0" lang="cs-CZ" sz="1400" b="0" i="0" u="none" strike="noStrike" cap="none" normalizeH="0" baseline="0" dirty="0">
                          <a:ln>
                            <a:noFill/>
                          </a:ln>
                          <a:solidFill>
                            <a:schemeClr val="accent2"/>
                          </a:solidFill>
                          <a:effectLst/>
                          <a:latin typeface="Arial" charset="0"/>
                          <a:cs typeface="Arial" charset="0"/>
                        </a:rPr>
                        <a:t> </a:t>
                      </a:r>
                      <a:r>
                        <a:rPr kumimoji="0" lang="en-US" sz="1400" b="0" i="0" u="none" strike="noStrike" cap="none" normalizeH="0" baseline="0" dirty="0">
                          <a:ln>
                            <a:noFill/>
                          </a:ln>
                          <a:solidFill>
                            <a:schemeClr val="accent2"/>
                          </a:solidFill>
                          <a:effectLst/>
                          <a:latin typeface="Arial" charset="0"/>
                          <a:cs typeface="Arial" charset="0"/>
                        </a:rPr>
                        <a:t>appraisal</a:t>
                      </a:r>
                      <a:endParaRPr kumimoji="0" lang="de-DE" sz="1400" b="0" i="0" u="none" strike="noStrike" cap="none" normalizeH="0" baseline="0" dirty="0">
                        <a:ln>
                          <a:noFill/>
                        </a:ln>
                        <a:solidFill>
                          <a:schemeClr val="accent2"/>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rgbClr val="000000"/>
                          </a:solidFill>
                          <a:effectLst/>
                          <a:latin typeface="Arial" charset="0"/>
                          <a:cs typeface="Arial" charset="0"/>
                        </a:rPr>
                        <a:t>Costs associated with analyzing and testing the product to ensure it conforms to specifications.</a:t>
                      </a:r>
                      <a:r>
                        <a:rPr kumimoji="0" lang="de-DE" sz="1400" b="0" i="0" u="none" strike="noStrike" cap="none" normalizeH="0" baseline="0" dirty="0">
                          <a:ln>
                            <a:noFill/>
                          </a:ln>
                          <a:solidFill>
                            <a:srgbClr val="000000"/>
                          </a:solidFill>
                          <a:effectLst/>
                          <a:latin typeface="Arial" charset="0"/>
                        </a:rPr>
                        <a:t> </a:t>
                      </a:r>
                      <a:endParaRPr kumimoji="0" lang="de-DE" sz="1400" b="0" i="0" u="none" strike="noStrike" cap="none" normalizeH="0" baseline="0" dirty="0">
                        <a:ln>
                          <a:noFill/>
                        </a:ln>
                        <a:solidFill>
                          <a:srgbClr val="000000"/>
                        </a:solidFill>
                        <a:effectLst/>
                        <a:latin typeface="Times New Roman" pitchFamily="18" charset="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Inspections, testing, audits, quality control.</a:t>
                      </a:r>
                      <a:endParaRPr kumimoji="0" lang="de-DE" sz="1400" b="0" i="0" u="none" strike="noStrike" cap="none" normalizeH="0" baseline="0">
                        <a:ln>
                          <a:noFill/>
                        </a:ln>
                        <a:solidFill>
                          <a:srgbClr val="000000"/>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808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a:ln>
                            <a:noFill/>
                          </a:ln>
                          <a:solidFill>
                            <a:schemeClr val="accent2"/>
                          </a:solidFill>
                          <a:effectLst/>
                          <a:latin typeface="Arial" charset="0"/>
                          <a:cs typeface="Arial" charset="0"/>
                        </a:rPr>
                        <a:t>Internal Failure</a:t>
                      </a:r>
                      <a:endParaRPr kumimoji="0" lang="de-DE" sz="1400" b="0" i="0" u="none" strike="noStrike" cap="none" normalizeH="0" baseline="0">
                        <a:ln>
                          <a:noFill/>
                        </a:ln>
                        <a:solidFill>
                          <a:schemeClr val="accent2"/>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rgbClr val="000000"/>
                          </a:solidFill>
                          <a:effectLst/>
                          <a:latin typeface="Arial" charset="0"/>
                          <a:cs typeface="Arial" charset="0"/>
                        </a:rPr>
                        <a:t>Costs associated with fixing defects found prior to release.</a:t>
                      </a:r>
                      <a:r>
                        <a:rPr kumimoji="0" lang="de-DE" sz="1400" b="0" i="0" u="none" strike="noStrike" cap="none" normalizeH="0" baseline="0" dirty="0">
                          <a:ln>
                            <a:noFill/>
                          </a:ln>
                          <a:solidFill>
                            <a:srgbClr val="000000"/>
                          </a:solidFill>
                          <a:effectLst/>
                          <a:latin typeface="Arial" charset="0"/>
                        </a:rPr>
                        <a:t> </a:t>
                      </a:r>
                      <a:endParaRPr kumimoji="0" lang="de-DE" sz="1400" b="0" i="0" u="none" strike="noStrike" cap="none" normalizeH="0" baseline="0" dirty="0">
                        <a:ln>
                          <a:noFill/>
                        </a:ln>
                        <a:solidFill>
                          <a:srgbClr val="000000"/>
                        </a:solidFill>
                        <a:effectLst/>
                        <a:latin typeface="Times New Roman" pitchFamily="18" charset="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a:ln>
                            <a:noFill/>
                          </a:ln>
                          <a:solidFill>
                            <a:srgbClr val="000000"/>
                          </a:solidFill>
                          <a:effectLst/>
                          <a:latin typeface="Arial" charset="0"/>
                          <a:cs typeface="Arial" charset="0"/>
                        </a:rPr>
                        <a:t>Repair</a:t>
                      </a:r>
                      <a:r>
                        <a:rPr kumimoji="0" lang="de-DE" sz="1400" b="0" i="0" u="none" strike="noStrike" cap="none" normalizeH="0" baseline="0" dirty="0">
                          <a:ln>
                            <a:noFill/>
                          </a:ln>
                          <a:solidFill>
                            <a:srgbClr val="000000"/>
                          </a:solidFill>
                          <a:effectLst/>
                          <a:latin typeface="Arial" charset="0"/>
                          <a:cs typeface="Arial" charset="0"/>
                        </a:rPr>
                        <a:t>, </a:t>
                      </a:r>
                      <a:r>
                        <a:rPr kumimoji="0" lang="de-DE" sz="1400" b="0" i="0" u="none" strike="noStrike" cap="none" normalizeH="0" baseline="0" dirty="0" err="1">
                          <a:ln>
                            <a:noFill/>
                          </a:ln>
                          <a:solidFill>
                            <a:srgbClr val="000000"/>
                          </a:solidFill>
                          <a:effectLst/>
                          <a:latin typeface="Arial" charset="0"/>
                          <a:cs typeface="Arial" charset="0"/>
                        </a:rPr>
                        <a:t>retesting</a:t>
                      </a:r>
                      <a:r>
                        <a:rPr kumimoji="0" lang="de-DE" sz="1400" b="0" i="0" u="none" strike="noStrike" cap="none" normalizeH="0" baseline="0" dirty="0">
                          <a:ln>
                            <a:noFill/>
                          </a:ln>
                          <a:solidFill>
                            <a:srgbClr val="000000"/>
                          </a:solidFill>
                          <a:effectLst/>
                          <a:latin typeface="Arial" charset="0"/>
                          <a:cs typeface="Arial" charset="0"/>
                        </a:rPr>
                        <a:t>, </a:t>
                      </a:r>
                      <a:r>
                        <a:rPr kumimoji="0" lang="de-DE" sz="1400" b="0" i="0" u="none" strike="noStrike" cap="none" normalizeH="0" baseline="0" dirty="0" err="1">
                          <a:ln>
                            <a:noFill/>
                          </a:ln>
                          <a:solidFill>
                            <a:srgbClr val="000000"/>
                          </a:solidFill>
                          <a:effectLst/>
                          <a:latin typeface="Arial" charset="0"/>
                          <a:cs typeface="Arial" charset="0"/>
                        </a:rPr>
                        <a:t>updating</a:t>
                      </a:r>
                      <a:r>
                        <a:rPr kumimoji="0" lang="de-DE" sz="1400" b="0" i="0" u="none" strike="noStrike" cap="none" normalizeH="0" baseline="0" dirty="0">
                          <a:ln>
                            <a:noFill/>
                          </a:ln>
                          <a:solidFill>
                            <a:srgbClr val="000000"/>
                          </a:solidFill>
                          <a:effectLst/>
                          <a:latin typeface="Arial" charset="0"/>
                          <a:cs typeface="Arial" charset="0"/>
                        </a:rPr>
                        <a:t> </a:t>
                      </a:r>
                      <a:r>
                        <a:rPr kumimoji="0" lang="de-DE" sz="1400" b="0" i="0" u="none" strike="noStrike" cap="none" normalizeH="0" baseline="0" dirty="0" err="1">
                          <a:ln>
                            <a:noFill/>
                          </a:ln>
                          <a:solidFill>
                            <a:srgbClr val="000000"/>
                          </a:solidFill>
                          <a:effectLst/>
                          <a:latin typeface="Arial" charset="0"/>
                          <a:cs typeface="Arial" charset="0"/>
                        </a:rPr>
                        <a:t>documentation</a:t>
                      </a:r>
                      <a:r>
                        <a:rPr kumimoji="0" lang="de-DE" sz="1400" b="0" i="0" u="none" strike="noStrike" cap="none" normalizeH="0" baseline="0" dirty="0">
                          <a:ln>
                            <a:noFill/>
                          </a:ln>
                          <a:solidFill>
                            <a:srgbClr val="000000"/>
                          </a:solidFill>
                          <a:effectLst/>
                          <a:latin typeface="Arial" charset="0"/>
                          <a:cs typeface="Arial" charset="0"/>
                        </a:rPr>
                        <a:t>.</a:t>
                      </a:r>
                      <a:endParaRPr kumimoji="0" lang="de-DE" sz="1400" b="0" i="0" u="none" strike="noStrike" cap="none" normalizeH="0" baseline="0" dirty="0">
                        <a:ln>
                          <a:noFill/>
                        </a:ln>
                        <a:solidFill>
                          <a:srgbClr val="000000"/>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1028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a:ln>
                            <a:noFill/>
                          </a:ln>
                          <a:solidFill>
                            <a:schemeClr val="accent2"/>
                          </a:solidFill>
                          <a:effectLst/>
                          <a:latin typeface="Arial" charset="0"/>
                          <a:cs typeface="Arial" charset="0"/>
                        </a:rPr>
                        <a:t>External Failure</a:t>
                      </a:r>
                      <a:endParaRPr kumimoji="0" lang="de-DE" sz="1400" b="0" i="0" u="none" strike="noStrike" cap="none" normalizeH="0" baseline="0">
                        <a:ln>
                          <a:noFill/>
                        </a:ln>
                        <a:solidFill>
                          <a:schemeClr val="accent2"/>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rgbClr val="000000"/>
                          </a:solidFill>
                          <a:effectLst/>
                          <a:latin typeface="Arial" charset="0"/>
                          <a:cs typeface="Arial" charset="0"/>
                        </a:rPr>
                        <a:t>Costs associated with fixing defects found after release.</a:t>
                      </a:r>
                      <a:r>
                        <a:rPr kumimoji="0" lang="de-DE" sz="1400" b="0" i="0" u="none" strike="noStrike" cap="none" normalizeH="0" baseline="0" dirty="0">
                          <a:ln>
                            <a:noFill/>
                          </a:ln>
                          <a:solidFill>
                            <a:srgbClr val="000000"/>
                          </a:solidFill>
                          <a:effectLst/>
                          <a:latin typeface="Arial" charset="0"/>
                        </a:rPr>
                        <a:t> </a:t>
                      </a:r>
                      <a:endParaRPr kumimoji="0" lang="de-DE" sz="1400" b="0" i="0" u="none" strike="noStrike" cap="none" normalizeH="0" baseline="0" dirty="0">
                        <a:ln>
                          <a:noFill/>
                        </a:ln>
                        <a:solidFill>
                          <a:srgbClr val="000000"/>
                        </a:solidFill>
                        <a:effectLst/>
                        <a:latin typeface="Times New Roman" pitchFamily="18" charset="0"/>
                      </a:endParaRPr>
                    </a:p>
                  </a:txBody>
                  <a:tcPr anchor="ctr" horzOverflow="overflow">
                    <a:lnL>
                      <a:noFill/>
                    </a:lnL>
                    <a:lnR>
                      <a:noFill/>
                    </a:lnR>
                    <a:lnT>
                      <a:noFill/>
                    </a:lnT>
                    <a:lnB cap="flat">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rgbClr val="000000"/>
                          </a:solidFill>
                          <a:effectLst/>
                          <a:latin typeface="Arial" charset="0"/>
                          <a:cs typeface="Arial" charset="0"/>
                        </a:rPr>
                        <a:t>Technical support, defect reporting and tracking, field updates, loss of future sales.</a:t>
                      </a:r>
                      <a:endParaRPr kumimoji="0" lang="de-DE" sz="1400" b="0" i="0" u="none" strike="noStrike" cap="none" normalizeH="0" baseline="0" dirty="0">
                        <a:ln>
                          <a:noFill/>
                        </a:ln>
                        <a:solidFill>
                          <a:srgbClr val="000000"/>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61456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220379" y="1070619"/>
            <a:ext cx="68579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cs-CZ" altLang="en-US" dirty="0"/>
              <a:t>Cost Management </a:t>
            </a:r>
            <a:r>
              <a:rPr lang="en-GB" altLang="en-US" dirty="0"/>
              <a:t>of </a:t>
            </a:r>
            <a:r>
              <a:rPr lang="cs-CZ" altLang="en-US" dirty="0"/>
              <a:t>Service </a:t>
            </a:r>
            <a:r>
              <a:rPr lang="en-GB" altLang="en-US" dirty="0"/>
              <a:t>Quality</a:t>
            </a:r>
            <a:endParaRPr lang="de-DE" altLang="en-US" dirty="0"/>
          </a:p>
        </p:txBody>
      </p:sp>
      <p:sp>
        <p:nvSpPr>
          <p:cNvPr id="54275" name="Rectangle 3"/>
          <p:cNvSpPr>
            <a:spLocks noChangeArrowheads="1"/>
          </p:cNvSpPr>
          <p:nvPr/>
        </p:nvSpPr>
        <p:spPr bwMode="auto">
          <a:xfrm>
            <a:off x="1524001" y="20441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b-NO" altLang="en-US" sz="1800"/>
          </a:p>
        </p:txBody>
      </p:sp>
      <p:pic>
        <p:nvPicPr>
          <p:cNvPr id="54276" name="Picture 4" descr="msoEF260"/>
          <p:cNvPicPr>
            <a:picLocks noChangeAspect="1" noChangeArrowheads="1"/>
          </p:cNvPicPr>
          <p:nvPr/>
        </p:nvPicPr>
        <p:blipFill>
          <a:blip r:embed="rId2">
            <a:extLst>
              <a:ext uri="{28A0092B-C50C-407E-A947-70E740481C1C}">
                <a14:useLocalDpi xmlns:a14="http://schemas.microsoft.com/office/drawing/2010/main" val="0"/>
              </a:ext>
            </a:extLst>
          </a:blip>
          <a:srcRect l="5847" t="18307" r="3506" b="17114"/>
          <a:stretch>
            <a:fillRect/>
          </a:stretch>
        </p:blipFill>
        <p:spPr bwMode="auto">
          <a:xfrm>
            <a:off x="1220379" y="2692296"/>
            <a:ext cx="7561263"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5"/>
          <p:cNvSpPr txBox="1">
            <a:spLocks noChangeArrowheads="1"/>
          </p:cNvSpPr>
          <p:nvPr/>
        </p:nvSpPr>
        <p:spPr bwMode="auto">
          <a:xfrm>
            <a:off x="1708732" y="1861299"/>
            <a:ext cx="7908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en-US" sz="2400" dirty="0">
                <a:solidFill>
                  <a:srgbClr val="F8716A"/>
                </a:solidFill>
              </a:rPr>
              <a:t>Quality Cost Management</a:t>
            </a:r>
            <a:r>
              <a:rPr lang="de-DE" altLang="en-US" sz="2400" dirty="0"/>
              <a:t> shows how increased Prevention Costs reduce the Total Quality Costs.</a:t>
            </a:r>
            <a:r>
              <a:rPr lang="de-DE" altLang="en-US" sz="2400" dirty="0">
                <a:solidFill>
                  <a:schemeClr val="bg1"/>
                </a:solidFill>
              </a:rPr>
              <a:t> </a:t>
            </a:r>
          </a:p>
        </p:txBody>
      </p:sp>
      <p:sp>
        <p:nvSpPr>
          <p:cNvPr id="2" name="TextovéPole 1">
            <a:extLst>
              <a:ext uri="{FF2B5EF4-FFF2-40B4-BE49-F238E27FC236}">
                <a16:creationId xmlns:a16="http://schemas.microsoft.com/office/drawing/2014/main" id="{78F9FC27-6527-4DBF-8C01-ABBEE1164079}"/>
              </a:ext>
            </a:extLst>
          </p:cNvPr>
          <p:cNvSpPr txBox="1"/>
          <p:nvPr/>
        </p:nvSpPr>
        <p:spPr>
          <a:xfrm>
            <a:off x="8390982" y="3000073"/>
            <a:ext cx="1226675" cy="523220"/>
          </a:xfrm>
          <a:prstGeom prst="rect">
            <a:avLst/>
          </a:prstGeom>
          <a:solidFill>
            <a:srgbClr val="C4B3AB"/>
          </a:solidFill>
          <a:ln w="19050">
            <a:solidFill>
              <a:schemeClr val="tx1"/>
            </a:solidFill>
          </a:ln>
        </p:spPr>
        <p:txBody>
          <a:bodyPr wrap="square" rtlCol="0">
            <a:spAutoFit/>
          </a:bodyPr>
          <a:lstStyle/>
          <a:p>
            <a:r>
              <a:rPr lang="cs-CZ" sz="1400" dirty="0" err="1"/>
              <a:t>satisfied</a:t>
            </a:r>
            <a:r>
              <a:rPr lang="cs-CZ" sz="1400" dirty="0"/>
              <a:t> early </a:t>
            </a:r>
            <a:r>
              <a:rPr lang="cs-CZ" sz="1400" dirty="0" err="1"/>
              <a:t>adopters</a:t>
            </a:r>
            <a:endParaRPr lang="cs-CZ" sz="1400" dirty="0"/>
          </a:p>
        </p:txBody>
      </p:sp>
      <p:sp>
        <p:nvSpPr>
          <p:cNvPr id="3" name="TextovéPole 2">
            <a:extLst>
              <a:ext uri="{FF2B5EF4-FFF2-40B4-BE49-F238E27FC236}">
                <a16:creationId xmlns:a16="http://schemas.microsoft.com/office/drawing/2014/main" id="{A49CDA7B-1FAC-4875-91C5-02C4683E3334}"/>
              </a:ext>
            </a:extLst>
          </p:cNvPr>
          <p:cNvSpPr txBox="1"/>
          <p:nvPr/>
        </p:nvSpPr>
        <p:spPr>
          <a:xfrm>
            <a:off x="7987048" y="3077017"/>
            <a:ext cx="331329" cy="369332"/>
          </a:xfrm>
          <a:prstGeom prst="rect">
            <a:avLst/>
          </a:prstGeom>
          <a:noFill/>
        </p:spPr>
        <p:txBody>
          <a:bodyPr wrap="square" rtlCol="0">
            <a:spAutoFit/>
          </a:bodyPr>
          <a:lstStyle/>
          <a:p>
            <a:r>
              <a:rPr lang="cs-CZ" dirty="0"/>
              <a:t>+</a:t>
            </a:r>
          </a:p>
        </p:txBody>
      </p:sp>
    </p:spTree>
    <p:extLst>
      <p:ext uri="{BB962C8B-B14F-4D97-AF65-F5344CB8AC3E}">
        <p14:creationId xmlns:p14="http://schemas.microsoft.com/office/powerpoint/2010/main" val="16622044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Optimization for Cost of Service Quality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432" y="1737360"/>
            <a:ext cx="6225078" cy="4713063"/>
          </a:xfrm>
        </p:spPr>
      </p:pic>
    </p:spTree>
    <p:extLst>
      <p:ext uri="{BB962C8B-B14F-4D97-AF65-F5344CB8AC3E}">
        <p14:creationId xmlns:p14="http://schemas.microsoft.com/office/powerpoint/2010/main" val="1976445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82847" y="2748634"/>
            <a:ext cx="9133810" cy="1362075"/>
          </a:xfrm>
        </p:spPr>
        <p:txBody>
          <a:bodyPr>
            <a:normAutofit/>
          </a:bodyPr>
          <a:lstStyle/>
          <a:p>
            <a:pPr algn="ctr"/>
            <a:r>
              <a:rPr lang="en-US" noProof="0" dirty="0"/>
              <a:t>Service </a:t>
            </a:r>
            <a:r>
              <a:rPr lang="cs-CZ" dirty="0"/>
              <a:t>value chain</a:t>
            </a:r>
            <a:r>
              <a:rPr lang="en-US" noProof="0" dirty="0"/>
              <a:t> </a:t>
            </a:r>
          </a:p>
        </p:txBody>
      </p:sp>
    </p:spTree>
    <p:extLst>
      <p:ext uri="{BB962C8B-B14F-4D97-AF65-F5344CB8AC3E}">
        <p14:creationId xmlns:p14="http://schemas.microsoft.com/office/powerpoint/2010/main" val="152684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222171" y="1046880"/>
            <a:ext cx="7827963" cy="647700"/>
          </a:xfrm>
        </p:spPr>
        <p:txBody>
          <a:bodyPr>
            <a:normAutofit fontScale="90000"/>
          </a:bodyPr>
          <a:lstStyle/>
          <a:p>
            <a:r>
              <a:rPr lang="cs-CZ" dirty="0"/>
              <a:t>Service Unit Model</a:t>
            </a:r>
            <a:endParaRPr lang="en-US" dirty="0"/>
          </a:p>
        </p:txBody>
      </p:sp>
      <p:pic>
        <p:nvPicPr>
          <p:cNvPr id="1026" name="Picture 2" descr="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237" y="2099605"/>
            <a:ext cx="4942770" cy="38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32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0" y="2361195"/>
            <a:ext cx="5110757" cy="3157470"/>
          </a:xfrm>
        </p:spPr>
        <p:txBody>
          <a:bodyPr>
            <a:normAutofit fontScale="85000" lnSpcReduction="20000"/>
          </a:bodyPr>
          <a:lstStyle/>
          <a:p>
            <a:pPr>
              <a:buFont typeface="Wingdings" panose="05000000000000000000" pitchFamily="2" charset="2"/>
              <a:buChar char="q"/>
            </a:pPr>
            <a:r>
              <a:rPr lang="cs-CZ" sz="3200" dirty="0"/>
              <a:t> T</a:t>
            </a:r>
            <a:r>
              <a:rPr lang="en-US" sz="3200" dirty="0"/>
              <a:t>he provider offers the solutions to the users’ needs by combining its knowledge, resources, competences, and capabilities. </a:t>
            </a:r>
            <a:endParaRPr lang="cs-CZ" sz="3200" dirty="0"/>
          </a:p>
          <a:p>
            <a:pPr>
              <a:buFont typeface="Wingdings" panose="05000000000000000000" pitchFamily="2" charset="2"/>
              <a:buChar char="q"/>
            </a:pPr>
            <a:r>
              <a:rPr lang="cs-CZ" sz="3200" dirty="0"/>
              <a:t> T</a:t>
            </a:r>
            <a:r>
              <a:rPr lang="en-US" sz="3200" dirty="0"/>
              <a:t>he concept of ‘value proposition’ in terms of provider’s proposals to market based on their knowledge, competences, and capabilities. </a:t>
            </a:r>
          </a:p>
        </p:txBody>
      </p:sp>
      <p:sp>
        <p:nvSpPr>
          <p:cNvPr id="3" name="Title 2"/>
          <p:cNvSpPr>
            <a:spLocks noGrp="1"/>
          </p:cNvSpPr>
          <p:nvPr>
            <p:ph type="title" idx="4294967295"/>
          </p:nvPr>
        </p:nvSpPr>
        <p:spPr>
          <a:xfrm>
            <a:off x="1281165" y="1037047"/>
            <a:ext cx="7827963" cy="647700"/>
          </a:xfrm>
        </p:spPr>
        <p:txBody>
          <a:bodyPr>
            <a:normAutofit fontScale="90000"/>
          </a:bodyPr>
          <a:lstStyle/>
          <a:p>
            <a:r>
              <a:rPr lang="en-US" dirty="0"/>
              <a:t>Provider’s perspective</a:t>
            </a:r>
          </a:p>
        </p:txBody>
      </p:sp>
      <p:pic>
        <p:nvPicPr>
          <p:cNvPr id="5" name="Obrázek 4">
            <a:extLst>
              <a:ext uri="{FF2B5EF4-FFF2-40B4-BE49-F238E27FC236}">
                <a16:creationId xmlns:a16="http://schemas.microsoft.com/office/drawing/2014/main" id="{E7736B90-C155-4698-B360-368BB17D2779}"/>
              </a:ext>
            </a:extLst>
          </p:cNvPr>
          <p:cNvPicPr>
            <a:picLocks noChangeAspect="1"/>
          </p:cNvPicPr>
          <p:nvPr/>
        </p:nvPicPr>
        <p:blipFill>
          <a:blip r:embed="rId2"/>
          <a:stretch>
            <a:fillRect/>
          </a:stretch>
        </p:blipFill>
        <p:spPr>
          <a:xfrm>
            <a:off x="1616928" y="2005814"/>
            <a:ext cx="3337626" cy="3512851"/>
          </a:xfrm>
          <a:prstGeom prst="rect">
            <a:avLst/>
          </a:prstGeom>
        </p:spPr>
      </p:pic>
    </p:spTree>
    <p:extLst>
      <p:ext uri="{BB962C8B-B14F-4D97-AF65-F5344CB8AC3E}">
        <p14:creationId xmlns:p14="http://schemas.microsoft.com/office/powerpoint/2010/main" val="155121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250368" y="2329904"/>
            <a:ext cx="4893494" cy="3154288"/>
          </a:xfrm>
        </p:spPr>
        <p:txBody>
          <a:bodyPr>
            <a:normAutofit fontScale="85000" lnSpcReduction="10000"/>
          </a:bodyPr>
          <a:lstStyle/>
          <a:p>
            <a:pPr>
              <a:buFont typeface="Wingdings" panose="05000000000000000000" pitchFamily="2" charset="2"/>
              <a:buChar char="q"/>
            </a:pPr>
            <a:r>
              <a:rPr lang="cs-CZ" sz="3200" dirty="0"/>
              <a:t> </a:t>
            </a:r>
            <a:r>
              <a:rPr lang="en-GB" sz="3200" dirty="0"/>
              <a:t>From user’s perspective, users evaluate the solutions to their requirements based on their perceived utility, emotional state, past experience, and memories. </a:t>
            </a:r>
            <a:endParaRPr lang="cs-CZ" sz="3200" dirty="0"/>
          </a:p>
          <a:p>
            <a:pPr>
              <a:buFont typeface="Wingdings" panose="05000000000000000000" pitchFamily="2" charset="2"/>
              <a:buChar char="q"/>
            </a:pPr>
            <a:r>
              <a:rPr lang="cs-CZ" sz="3200" dirty="0"/>
              <a:t> </a:t>
            </a:r>
            <a:r>
              <a:rPr lang="en-US" sz="3200" dirty="0"/>
              <a:t>This perspective analyses the ways in which users define their needs. </a:t>
            </a:r>
            <a:endParaRPr lang="cs-CZ" sz="3200" dirty="0"/>
          </a:p>
        </p:txBody>
      </p:sp>
      <p:sp>
        <p:nvSpPr>
          <p:cNvPr id="6" name="Title 5"/>
          <p:cNvSpPr>
            <a:spLocks noGrp="1"/>
          </p:cNvSpPr>
          <p:nvPr>
            <p:ph type="title" idx="4294967295"/>
          </p:nvPr>
        </p:nvSpPr>
        <p:spPr>
          <a:xfrm>
            <a:off x="1202506" y="1084784"/>
            <a:ext cx="7827963" cy="647700"/>
          </a:xfrm>
        </p:spPr>
        <p:txBody>
          <a:bodyPr>
            <a:normAutofit fontScale="90000"/>
          </a:bodyPr>
          <a:lstStyle/>
          <a:p>
            <a:r>
              <a:rPr lang="en-US" dirty="0"/>
              <a:t>User’s perspective</a:t>
            </a:r>
          </a:p>
        </p:txBody>
      </p:sp>
      <p:sp>
        <p:nvSpPr>
          <p:cNvPr id="5" name="Slide Number Placeholder 4"/>
          <p:cNvSpPr>
            <a:spLocks noGrp="1"/>
          </p:cNvSpPr>
          <p:nvPr>
            <p:ph type="sldNum" sz="quarter" idx="4294967295"/>
          </p:nvPr>
        </p:nvSpPr>
        <p:spPr>
          <a:xfrm>
            <a:off x="8763000" y="6248400"/>
            <a:ext cx="1905000" cy="457200"/>
          </a:xfrm>
        </p:spPr>
        <p:txBody>
          <a:bodyPr/>
          <a:lstStyle/>
          <a:p>
            <a:pPr>
              <a:defRPr/>
            </a:pPr>
            <a:fld id="{238912B6-804A-44ED-9329-B9009092EBC2}" type="slidenum">
              <a:rPr lang="cs-CZ" altLang="cs-CZ" smtClean="0"/>
              <a:pPr>
                <a:defRPr/>
              </a:pPr>
              <a:t>19</a:t>
            </a:fld>
            <a:endParaRPr lang="cs-CZ" altLang="cs-CZ"/>
          </a:p>
        </p:txBody>
      </p:sp>
      <p:pic>
        <p:nvPicPr>
          <p:cNvPr id="3" name="Obrázek 2">
            <a:extLst>
              <a:ext uri="{FF2B5EF4-FFF2-40B4-BE49-F238E27FC236}">
                <a16:creationId xmlns:a16="http://schemas.microsoft.com/office/drawing/2014/main" id="{8FC572A6-EF00-48D4-98EE-EF4E56512944}"/>
              </a:ext>
            </a:extLst>
          </p:cNvPr>
          <p:cNvPicPr>
            <a:picLocks noChangeAspect="1"/>
          </p:cNvPicPr>
          <p:nvPr/>
        </p:nvPicPr>
        <p:blipFill>
          <a:blip r:embed="rId2"/>
          <a:stretch>
            <a:fillRect/>
          </a:stretch>
        </p:blipFill>
        <p:spPr>
          <a:xfrm>
            <a:off x="1202506" y="1878223"/>
            <a:ext cx="3476625" cy="4057650"/>
          </a:xfrm>
          <a:prstGeom prst="rect">
            <a:avLst/>
          </a:prstGeom>
        </p:spPr>
      </p:pic>
    </p:spTree>
    <p:extLst>
      <p:ext uri="{BB962C8B-B14F-4D97-AF65-F5344CB8AC3E}">
        <p14:creationId xmlns:p14="http://schemas.microsoft.com/office/powerpoint/2010/main" val="401623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Learning objectives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cs-CZ" sz="2800" dirty="0"/>
              <a:t> </a:t>
            </a:r>
            <a:r>
              <a:rPr lang="cs-CZ" sz="2800" dirty="0" err="1"/>
              <a:t>Understand</a:t>
            </a:r>
            <a:r>
              <a:rPr lang="cs-CZ" sz="2800" dirty="0"/>
              <a:t> Service Quality Management</a:t>
            </a:r>
          </a:p>
          <a:p>
            <a:pPr>
              <a:buFont typeface="Wingdings" panose="05000000000000000000" pitchFamily="2" charset="2"/>
              <a:buChar char="q"/>
            </a:pPr>
            <a:r>
              <a:rPr lang="cs-CZ" sz="2800" dirty="0"/>
              <a:t> Cost of Service Quality Optimization</a:t>
            </a:r>
          </a:p>
          <a:p>
            <a:pPr>
              <a:buFont typeface="Wingdings" panose="05000000000000000000" pitchFamily="2" charset="2"/>
              <a:buChar char="q"/>
            </a:pPr>
            <a:r>
              <a:rPr lang="cs-CZ" sz="2800" dirty="0"/>
              <a:t> Model the Service </a:t>
            </a:r>
            <a:r>
              <a:rPr lang="cs-CZ" sz="2800" dirty="0" err="1"/>
              <a:t>Value</a:t>
            </a:r>
            <a:r>
              <a:rPr lang="cs-CZ" sz="2800" dirty="0"/>
              <a:t> </a:t>
            </a:r>
            <a:r>
              <a:rPr lang="cs-CZ" sz="2800" dirty="0" err="1"/>
              <a:t>Chain</a:t>
            </a:r>
            <a:r>
              <a:rPr lang="cs-CZ" sz="2800" dirty="0"/>
              <a:t> + </a:t>
            </a:r>
            <a:r>
              <a:rPr lang="cs-CZ" sz="2800" dirty="0" err="1"/>
              <a:t>Example</a:t>
            </a:r>
            <a:endParaRPr lang="cs-CZ" sz="2800" dirty="0"/>
          </a:p>
          <a:p>
            <a:pPr>
              <a:buFont typeface="Wingdings" panose="05000000000000000000" pitchFamily="2" charset="2"/>
              <a:buChar char="q"/>
            </a:pPr>
            <a:endParaRPr lang="cs-CZ" sz="2800" dirty="0"/>
          </a:p>
        </p:txBody>
      </p:sp>
    </p:spTree>
    <p:extLst>
      <p:ext uri="{BB962C8B-B14F-4D97-AF65-F5344CB8AC3E}">
        <p14:creationId xmlns:p14="http://schemas.microsoft.com/office/powerpoint/2010/main" val="367320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41037" y="2167730"/>
            <a:ext cx="4893494" cy="3416290"/>
          </a:xfrm>
        </p:spPr>
        <p:txBody>
          <a:bodyPr>
            <a:normAutofit fontScale="77500" lnSpcReduction="20000"/>
          </a:bodyPr>
          <a:lstStyle/>
          <a:p>
            <a:pPr>
              <a:buFont typeface="Wingdings" panose="05000000000000000000" pitchFamily="2" charset="2"/>
              <a:buChar char="q"/>
            </a:pPr>
            <a:r>
              <a:rPr lang="cs-CZ" sz="3200" dirty="0"/>
              <a:t> T</a:t>
            </a:r>
            <a:r>
              <a:rPr lang="en-US" sz="3200" dirty="0"/>
              <a:t>he relationship between service providers and users </a:t>
            </a:r>
            <a:endParaRPr lang="cs-CZ" sz="3200" dirty="0"/>
          </a:p>
          <a:p>
            <a:pPr>
              <a:buFont typeface="Wingdings" panose="05000000000000000000" pitchFamily="2" charset="2"/>
              <a:buChar char="q"/>
            </a:pPr>
            <a:r>
              <a:rPr lang="cs-CZ" sz="3200" dirty="0"/>
              <a:t> T</a:t>
            </a:r>
            <a:r>
              <a:rPr lang="en-US" sz="3200" dirty="0"/>
              <a:t>he concept of ‘value co-creation’ underling that “value is ultimately derived with the participation of, and determined by, the beneficiary (often, the customer) through use (often called ‘consumption’) in the process of acquisition, usage, and disposal”</a:t>
            </a:r>
          </a:p>
        </p:txBody>
      </p:sp>
      <p:sp>
        <p:nvSpPr>
          <p:cNvPr id="4" name="Title 5"/>
          <p:cNvSpPr txBox="1">
            <a:spLocks/>
          </p:cNvSpPr>
          <p:nvPr/>
        </p:nvSpPr>
        <p:spPr>
          <a:xfrm>
            <a:off x="1202506" y="1084784"/>
            <a:ext cx="7827963" cy="64770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Provider-user relational perspective</a:t>
            </a:r>
          </a:p>
        </p:txBody>
      </p:sp>
      <p:pic>
        <p:nvPicPr>
          <p:cNvPr id="5" name="Obrázek 4">
            <a:extLst>
              <a:ext uri="{FF2B5EF4-FFF2-40B4-BE49-F238E27FC236}">
                <a16:creationId xmlns:a16="http://schemas.microsoft.com/office/drawing/2014/main" id="{CE05F0B3-7510-4853-A39D-D89DAB027C7B}"/>
              </a:ext>
            </a:extLst>
          </p:cNvPr>
          <p:cNvPicPr>
            <a:picLocks noChangeAspect="1"/>
          </p:cNvPicPr>
          <p:nvPr/>
        </p:nvPicPr>
        <p:blipFill>
          <a:blip r:embed="rId2"/>
          <a:stretch>
            <a:fillRect/>
          </a:stretch>
        </p:blipFill>
        <p:spPr>
          <a:xfrm>
            <a:off x="781999" y="2366088"/>
            <a:ext cx="5172075" cy="1752600"/>
          </a:xfrm>
          <a:prstGeom prst="rect">
            <a:avLst/>
          </a:prstGeom>
        </p:spPr>
      </p:pic>
    </p:spTree>
    <p:extLst>
      <p:ext uri="{BB962C8B-B14F-4D97-AF65-F5344CB8AC3E}">
        <p14:creationId xmlns:p14="http://schemas.microsoft.com/office/powerpoint/2010/main" val="2699556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20056" y="2288301"/>
            <a:ext cx="5365188" cy="2059360"/>
          </a:xfrm>
        </p:spPr>
        <p:txBody>
          <a:bodyPr>
            <a:normAutofit fontScale="77500" lnSpcReduction="20000"/>
          </a:bodyPr>
          <a:lstStyle/>
          <a:p>
            <a:pPr>
              <a:buFont typeface="Wingdings" panose="05000000000000000000" pitchFamily="2" charset="2"/>
              <a:buChar char="q"/>
            </a:pPr>
            <a:r>
              <a:rPr lang="cs-CZ" sz="3200" dirty="0"/>
              <a:t> V</a:t>
            </a:r>
            <a:r>
              <a:rPr lang="en-US" sz="3200" dirty="0" err="1"/>
              <a:t>alue</a:t>
            </a:r>
            <a:r>
              <a:rPr lang="en-US" sz="3200" dirty="0"/>
              <a:t> is influenced by contextual and social dynamics. </a:t>
            </a:r>
            <a:endParaRPr lang="cs-CZ" sz="3200" dirty="0"/>
          </a:p>
          <a:p>
            <a:pPr>
              <a:buFont typeface="Wingdings" panose="05000000000000000000" pitchFamily="2" charset="2"/>
              <a:buChar char="q"/>
            </a:pPr>
            <a:r>
              <a:rPr lang="cs-CZ" sz="3200" dirty="0"/>
              <a:t> T</a:t>
            </a:r>
            <a:r>
              <a:rPr lang="en-US" sz="3200" dirty="0"/>
              <a:t>he concept of ‘value in context’ stated that the “value creation being understood in the context of a larger value-configuration space”</a:t>
            </a:r>
            <a:r>
              <a:rPr lang="cs-CZ" sz="3200" dirty="0"/>
              <a:t> (</a:t>
            </a:r>
            <a:r>
              <a:rPr lang="en-US" sz="3200" dirty="0" err="1"/>
              <a:t>Vargo</a:t>
            </a:r>
            <a:r>
              <a:rPr lang="en-US" sz="3200" dirty="0"/>
              <a:t> 2008</a:t>
            </a:r>
            <a:r>
              <a:rPr lang="cs-CZ" sz="3200" dirty="0"/>
              <a:t>)</a:t>
            </a:r>
            <a:r>
              <a:rPr lang="en-US" sz="3200" dirty="0"/>
              <a:t>. </a:t>
            </a:r>
          </a:p>
        </p:txBody>
      </p:sp>
      <p:sp>
        <p:nvSpPr>
          <p:cNvPr id="3" name="Title 2"/>
          <p:cNvSpPr>
            <a:spLocks noGrp="1"/>
          </p:cNvSpPr>
          <p:nvPr>
            <p:ph type="title" idx="4294967295"/>
          </p:nvPr>
        </p:nvSpPr>
        <p:spPr>
          <a:xfrm>
            <a:off x="1074687" y="1066545"/>
            <a:ext cx="7827963" cy="647700"/>
          </a:xfrm>
        </p:spPr>
        <p:txBody>
          <a:bodyPr>
            <a:normAutofit fontScale="90000"/>
          </a:bodyPr>
          <a:lstStyle/>
          <a:p>
            <a:r>
              <a:rPr lang="en-US" dirty="0"/>
              <a:t>Contextual perspective</a:t>
            </a:r>
          </a:p>
        </p:txBody>
      </p:sp>
      <p:pic>
        <p:nvPicPr>
          <p:cNvPr id="4" name="Picture 2" descr="的">
            <a:extLst>
              <a:ext uri="{FF2B5EF4-FFF2-40B4-BE49-F238E27FC236}">
                <a16:creationId xmlns:a16="http://schemas.microsoft.com/office/drawing/2014/main" id="{933B6214-668B-40AF-BEB7-BD9C72062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687" y="2288301"/>
            <a:ext cx="4456131" cy="344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40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63177" y="1007551"/>
            <a:ext cx="7827963" cy="647700"/>
          </a:xfrm>
        </p:spPr>
        <p:txBody>
          <a:bodyPr>
            <a:normAutofit fontScale="90000"/>
          </a:bodyPr>
          <a:lstStyle/>
          <a:p>
            <a:r>
              <a:rPr lang="en-US" dirty="0"/>
              <a:t>Value Process Model</a:t>
            </a:r>
          </a:p>
        </p:txBody>
      </p:sp>
      <p:pic>
        <p:nvPicPr>
          <p:cNvPr id="2050"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458" y="2780928"/>
            <a:ext cx="9092543" cy="291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226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99536" y="1125538"/>
            <a:ext cx="8873154" cy="647700"/>
          </a:xfrm>
        </p:spPr>
        <p:txBody>
          <a:bodyPr>
            <a:normAutofit fontScale="90000"/>
          </a:bodyPr>
          <a:lstStyle/>
          <a:p>
            <a:r>
              <a:rPr lang="cs-CZ" dirty="0"/>
              <a:t>Service Value </a:t>
            </a:r>
            <a:r>
              <a:rPr lang="cs-CZ" dirty="0" err="1"/>
              <a:t>Chain</a:t>
            </a:r>
            <a:r>
              <a:rPr lang="cs-CZ" dirty="0"/>
              <a:t> - </a:t>
            </a:r>
            <a:r>
              <a:rPr lang="cs-CZ" dirty="0" err="1"/>
              <a:t>Example</a:t>
            </a:r>
            <a:endParaRPr lang="en-US" dirty="0"/>
          </a:p>
        </p:txBody>
      </p:sp>
      <p:pic>
        <p:nvPicPr>
          <p:cNvPr id="3074" name="Picture 2" descr="Untitle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021" y="2312446"/>
            <a:ext cx="9363462" cy="30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75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87154" y="553412"/>
          <a:ext cx="6856845" cy="557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7679987" y="5525418"/>
            <a:ext cx="1236877" cy="369332"/>
          </a:xfrm>
          <a:prstGeom prst="rect">
            <a:avLst/>
          </a:prstGeom>
        </p:spPr>
        <p:txBody>
          <a:bodyPr wrap="none">
            <a:spAutoFit/>
          </a:bodyPr>
          <a:lstStyle/>
          <a:p>
            <a:r>
              <a:rPr lang="en-US" dirty="0"/>
              <a:t>SERVQUAL</a:t>
            </a:r>
          </a:p>
        </p:txBody>
      </p:sp>
    </p:spTree>
    <p:extLst>
      <p:ext uri="{BB962C8B-B14F-4D97-AF65-F5344CB8AC3E}">
        <p14:creationId xmlns:p14="http://schemas.microsoft.com/office/powerpoint/2010/main" val="406846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024"/>
          <p:cNvGraphicFramePr>
            <a:graphicFrameLocks noChangeAspect="1"/>
          </p:cNvGraphicFramePr>
          <p:nvPr/>
        </p:nvGraphicFramePr>
        <p:xfrm>
          <a:off x="767479" y="0"/>
          <a:ext cx="10490456" cy="6469115"/>
        </p:xfrm>
        <a:graphic>
          <a:graphicData uri="http://schemas.openxmlformats.org/presentationml/2006/ole">
            <mc:AlternateContent xmlns:mc="http://schemas.openxmlformats.org/markup-compatibility/2006">
              <mc:Choice xmlns:v="urn:schemas-microsoft-com:vml" Requires="v">
                <p:oleObj name="Slide" r:id="rId2" imgW="3108240" imgH="2332080" progId="PowerPoint.Slide.8">
                  <p:embed/>
                </p:oleObj>
              </mc:Choice>
              <mc:Fallback>
                <p:oleObj name="Slide" r:id="rId2" imgW="3108240" imgH="2332080" progId="PowerPoint.Slide.8">
                  <p:embed/>
                  <p:pic>
                    <p:nvPicPr>
                      <p:cNvPr id="6"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79" y="0"/>
                        <a:ext cx="10490456" cy="646911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3241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3600" dirty="0"/>
              <a:t>Why </a:t>
            </a:r>
            <a:r>
              <a:rPr lang="cs-CZ" altLang="en-US" sz="3600" dirty="0"/>
              <a:t>Service </a:t>
            </a:r>
            <a:r>
              <a:rPr lang="en-US" altLang="en-US" sz="3600" dirty="0"/>
              <a:t>Quality</a:t>
            </a:r>
            <a:r>
              <a:rPr lang="cs-CZ" altLang="en-US" sz="3600" dirty="0"/>
              <a:t> Management</a:t>
            </a:r>
            <a:r>
              <a:rPr lang="en-US" altLang="en-US" sz="3600" dirty="0"/>
              <a:t>?</a:t>
            </a:r>
          </a:p>
        </p:txBody>
      </p:sp>
      <p:sp>
        <p:nvSpPr>
          <p:cNvPr id="12292" name="Rectangle 3"/>
          <p:cNvSpPr>
            <a:spLocks noGrp="1" noChangeArrowheads="1"/>
          </p:cNvSpPr>
          <p:nvPr>
            <p:ph type="body" idx="1"/>
          </p:nvPr>
        </p:nvSpPr>
        <p:spPr>
          <a:xfrm>
            <a:off x="1097280" y="1845734"/>
            <a:ext cx="10363792" cy="4023360"/>
          </a:xfrm>
        </p:spPr>
        <p:txBody>
          <a:bodyPr/>
          <a:lstStyle/>
          <a:p>
            <a:pPr eaLnBrk="1" hangingPunct="1">
              <a:buFontTx/>
              <a:buNone/>
            </a:pPr>
            <a:r>
              <a:rPr lang="en-US" altLang="en-US" sz="2400" dirty="0">
                <a:latin typeface="Times New Roman" panose="02020603050405020304" pitchFamily="18" charset="0"/>
              </a:rPr>
              <a:t>Reasons for </a:t>
            </a:r>
            <a:r>
              <a:rPr lang="cs-CZ" altLang="en-US" sz="2400" dirty="0">
                <a:latin typeface="Times New Roman" panose="02020603050405020304" pitchFamily="18" charset="0"/>
              </a:rPr>
              <a:t>service </a:t>
            </a:r>
            <a:r>
              <a:rPr lang="en-US" altLang="en-US" sz="2400" dirty="0">
                <a:latin typeface="Times New Roman" panose="02020603050405020304" pitchFamily="18" charset="0"/>
              </a:rPr>
              <a:t>quality becoming a </a:t>
            </a:r>
            <a:r>
              <a:rPr lang="cs-CZ" altLang="en-US" sz="2400" dirty="0">
                <a:latin typeface="Times New Roman" panose="02020603050405020304" pitchFamily="18" charset="0"/>
              </a:rPr>
              <a:t>first</a:t>
            </a:r>
            <a:r>
              <a:rPr lang="en-US" altLang="en-US" sz="2400" dirty="0">
                <a:latin typeface="Times New Roman" panose="02020603050405020304" pitchFamily="18" charset="0"/>
              </a:rPr>
              <a:t> priority for most organizations:</a:t>
            </a:r>
          </a:p>
          <a:p>
            <a:pPr eaLnBrk="1" hangingPunct="1"/>
            <a:r>
              <a:rPr lang="en-US" altLang="en-US" sz="2400" dirty="0">
                <a:solidFill>
                  <a:srgbClr val="FF3300"/>
                </a:solidFill>
                <a:latin typeface="Times New Roman" panose="02020603050405020304" pitchFamily="18" charset="0"/>
              </a:rPr>
              <a:t>Competition</a:t>
            </a:r>
            <a:r>
              <a:rPr lang="en-US" altLang="en-US" sz="2400" dirty="0">
                <a:latin typeface="Times New Roman" panose="02020603050405020304" pitchFamily="18" charset="0"/>
              </a:rPr>
              <a:t> – Today’s market demand high quality </a:t>
            </a:r>
            <a:r>
              <a:rPr lang="cs-CZ" altLang="en-US" sz="2400" dirty="0">
                <a:latin typeface="Times New Roman" panose="02020603050405020304" pitchFamily="18" charset="0"/>
              </a:rPr>
              <a:t>services</a:t>
            </a:r>
            <a:r>
              <a:rPr lang="en-US" altLang="en-US" sz="2400" dirty="0">
                <a:latin typeface="Times New Roman" panose="02020603050405020304" pitchFamily="18" charset="0"/>
              </a:rPr>
              <a:t> at low cost. Having `high quality’ reputation is not enough! Internal cost of maintaining the reputation should be </a:t>
            </a:r>
            <a:r>
              <a:rPr lang="cs-CZ" altLang="en-US" sz="2400" dirty="0" err="1">
                <a:latin typeface="Times New Roman" panose="02020603050405020304" pitchFamily="18" charset="0"/>
              </a:rPr>
              <a:t>low</a:t>
            </a:r>
            <a:r>
              <a:rPr lang="en-US" altLang="en-US" sz="2400" dirty="0">
                <a:latin typeface="Times New Roman" panose="02020603050405020304" pitchFamily="18" charset="0"/>
              </a:rPr>
              <a:t>.</a:t>
            </a:r>
          </a:p>
          <a:p>
            <a:pPr eaLnBrk="1" hangingPunct="1"/>
            <a:r>
              <a:rPr lang="en-US" altLang="en-US" sz="2400" dirty="0">
                <a:solidFill>
                  <a:srgbClr val="FF3300"/>
                </a:solidFill>
                <a:latin typeface="Times New Roman" panose="02020603050405020304" pitchFamily="18" charset="0"/>
              </a:rPr>
              <a:t>Changing customer</a:t>
            </a:r>
            <a:r>
              <a:rPr lang="en-US" altLang="en-US" sz="2400" dirty="0">
                <a:latin typeface="Times New Roman" panose="02020603050405020304" pitchFamily="18" charset="0"/>
              </a:rPr>
              <a:t> – The new customer is not only </a:t>
            </a:r>
            <a:r>
              <a:rPr lang="cs-CZ" altLang="en-US" sz="2400" dirty="0" err="1">
                <a:latin typeface="Times New Roman" panose="02020603050405020304" pitchFamily="18" charset="0"/>
              </a:rPr>
              <a:t>establishing</a:t>
            </a:r>
            <a:r>
              <a:rPr lang="en-US" altLang="en-US" sz="2400" dirty="0">
                <a:latin typeface="Times New Roman" panose="02020603050405020304" pitchFamily="18" charset="0"/>
              </a:rPr>
              <a:t> priority based on volume but is more demanding about the “quality </a:t>
            </a:r>
            <a:r>
              <a:rPr lang="cs-CZ" altLang="en-US" sz="2400" dirty="0">
                <a:latin typeface="Times New Roman" panose="02020603050405020304" pitchFamily="18" charset="0"/>
              </a:rPr>
              <a:t>service</a:t>
            </a:r>
            <a:r>
              <a:rPr lang="en-US" altLang="en-US" sz="2400" dirty="0">
                <a:latin typeface="Times New Roman" panose="02020603050405020304" pitchFamily="18" charset="0"/>
              </a:rPr>
              <a:t>.”</a:t>
            </a:r>
          </a:p>
          <a:p>
            <a:pPr eaLnBrk="1" hangingPunct="1"/>
            <a:r>
              <a:rPr lang="en-US" altLang="en-US" sz="2400" dirty="0">
                <a:solidFill>
                  <a:srgbClr val="FF3300"/>
                </a:solidFill>
                <a:latin typeface="Times New Roman" panose="02020603050405020304" pitchFamily="18" charset="0"/>
              </a:rPr>
              <a:t>Changing product mix</a:t>
            </a:r>
            <a:r>
              <a:rPr lang="en-US" altLang="en-US" sz="2400" dirty="0">
                <a:latin typeface="Times New Roman" panose="02020603050405020304" pitchFamily="18" charset="0"/>
              </a:rPr>
              <a:t> – The shift</a:t>
            </a:r>
            <a:r>
              <a:rPr lang="cs-CZ" altLang="en-US" sz="2400" dirty="0">
                <a:latin typeface="Times New Roman" panose="02020603050405020304" pitchFamily="18" charset="0"/>
              </a:rPr>
              <a:t>:</a:t>
            </a:r>
            <a:r>
              <a:rPr lang="en-US" altLang="en-US" sz="2400" dirty="0">
                <a:latin typeface="Times New Roman" panose="02020603050405020304" pitchFamily="18" charset="0"/>
              </a:rPr>
              <a:t> </a:t>
            </a:r>
            <a:endParaRPr lang="cs-CZ" altLang="en-US" sz="2400" dirty="0">
              <a:latin typeface="Times New Roman" panose="02020603050405020304" pitchFamily="18" charset="0"/>
            </a:endParaRPr>
          </a:p>
          <a:p>
            <a:pPr eaLnBrk="1" hangingPunct="1"/>
            <a:r>
              <a:rPr lang="en-US" altLang="en-US" sz="2400" dirty="0">
                <a:latin typeface="Times New Roman" panose="02020603050405020304" pitchFamily="18" charset="0"/>
              </a:rPr>
              <a:t>low volume</a:t>
            </a:r>
            <a:r>
              <a:rPr lang="cs-CZ" altLang="en-US" sz="2400" dirty="0">
                <a:latin typeface="Times New Roman" panose="02020603050405020304" pitchFamily="18" charset="0"/>
              </a:rPr>
              <a:t>/</a:t>
            </a:r>
            <a:r>
              <a:rPr lang="en-US" altLang="en-US" sz="2400" dirty="0">
                <a:latin typeface="Times New Roman" panose="02020603050405020304" pitchFamily="18" charset="0"/>
              </a:rPr>
              <a:t>high</a:t>
            </a:r>
            <a:r>
              <a:rPr lang="cs-CZ" altLang="en-US" sz="2400" dirty="0">
                <a:latin typeface="Times New Roman" panose="02020603050405020304" pitchFamily="18" charset="0"/>
              </a:rPr>
              <a:t> </a:t>
            </a:r>
            <a:r>
              <a:rPr lang="en-US" altLang="en-US" sz="2400" dirty="0">
                <a:latin typeface="Times New Roman" panose="02020603050405020304" pitchFamily="18" charset="0"/>
              </a:rPr>
              <a:t>price</a:t>
            </a:r>
            <a:r>
              <a:rPr lang="cs-CZ" altLang="en-US" sz="2400" dirty="0">
                <a:latin typeface="Times New Roman" panose="02020603050405020304" pitchFamily="18" charset="0"/>
              </a:rPr>
              <a:t>	    </a:t>
            </a:r>
            <a:r>
              <a:rPr lang="en-US" altLang="en-US" sz="2400" dirty="0">
                <a:latin typeface="Times New Roman" panose="02020603050405020304" pitchFamily="18" charset="0"/>
              </a:rPr>
              <a:t> high volume</a:t>
            </a:r>
            <a:r>
              <a:rPr lang="cs-CZ" altLang="en-US" sz="2400" dirty="0">
                <a:latin typeface="Times New Roman" panose="02020603050405020304" pitchFamily="18" charset="0"/>
              </a:rPr>
              <a:t>/</a:t>
            </a:r>
            <a:r>
              <a:rPr lang="en-US" altLang="en-US" sz="2400" dirty="0">
                <a:latin typeface="Times New Roman" panose="02020603050405020304" pitchFamily="18" charset="0"/>
              </a:rPr>
              <a:t>low price </a:t>
            </a:r>
            <a:endParaRPr lang="cs-CZ" altLang="en-US" sz="2400" dirty="0">
              <a:latin typeface="Times New Roman" panose="02020603050405020304" pitchFamily="18" charset="0"/>
            </a:endParaRPr>
          </a:p>
          <a:p>
            <a:pPr eaLnBrk="1" hangingPunct="1"/>
            <a:r>
              <a:rPr lang="en-US" altLang="en-US" sz="2400" dirty="0">
                <a:latin typeface="Times New Roman" panose="02020603050405020304" pitchFamily="18" charset="0"/>
              </a:rPr>
              <a:t>ha</a:t>
            </a:r>
            <a:r>
              <a:rPr lang="cs-CZ" altLang="en-US" sz="2400" dirty="0">
                <a:latin typeface="Times New Roman" panose="02020603050405020304" pitchFamily="18" charset="0"/>
              </a:rPr>
              <a:t>s</a:t>
            </a:r>
            <a:r>
              <a:rPr lang="en-US" altLang="en-US" sz="2400" dirty="0">
                <a:latin typeface="Times New Roman" panose="02020603050405020304" pitchFamily="18" charset="0"/>
              </a:rPr>
              <a:t> resulted in a need to reduce the internal cost of poor quality.</a:t>
            </a:r>
          </a:p>
        </p:txBody>
      </p:sp>
      <p:cxnSp>
        <p:nvCxnSpPr>
          <p:cNvPr id="3" name="Přímá spojnice se šipkou 2">
            <a:extLst>
              <a:ext uri="{FF2B5EF4-FFF2-40B4-BE49-F238E27FC236}">
                <a16:creationId xmlns:a16="http://schemas.microsoft.com/office/drawing/2014/main" id="{576E295C-715C-4AE5-9C6F-7FD2643C3B12}"/>
              </a:ext>
            </a:extLst>
          </p:cNvPr>
          <p:cNvCxnSpPr/>
          <p:nvPr/>
        </p:nvCxnSpPr>
        <p:spPr>
          <a:xfrm>
            <a:off x="4163627" y="5095783"/>
            <a:ext cx="790113" cy="0"/>
          </a:xfrm>
          <a:prstGeom prst="straightConnector1">
            <a:avLst/>
          </a:prstGeom>
          <a:ln w="28575">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25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sz="3600" dirty="0"/>
              <a:t>Why </a:t>
            </a:r>
            <a:r>
              <a:rPr lang="cs-CZ" altLang="en-US" sz="3600" dirty="0"/>
              <a:t>Service </a:t>
            </a:r>
            <a:r>
              <a:rPr lang="en-US" altLang="en-US" sz="3600" dirty="0"/>
              <a:t>Quality</a:t>
            </a:r>
            <a:r>
              <a:rPr lang="cs-CZ" altLang="en-US" sz="3600" dirty="0"/>
              <a:t> Management</a:t>
            </a:r>
            <a:r>
              <a:rPr lang="en-US" altLang="en-US" sz="3600" dirty="0"/>
              <a:t>?</a:t>
            </a:r>
          </a:p>
        </p:txBody>
      </p:sp>
      <p:sp>
        <p:nvSpPr>
          <p:cNvPr id="14340" name="Rectangle 3"/>
          <p:cNvSpPr>
            <a:spLocks noGrp="1" noChangeArrowheads="1"/>
          </p:cNvSpPr>
          <p:nvPr>
            <p:ph type="body" idx="1"/>
          </p:nvPr>
        </p:nvSpPr>
        <p:spPr/>
        <p:txBody>
          <a:bodyPr/>
          <a:lstStyle/>
          <a:p>
            <a:pPr eaLnBrk="1" hangingPunct="1">
              <a:lnSpc>
                <a:spcPct val="80000"/>
              </a:lnSpc>
            </a:pPr>
            <a:r>
              <a:rPr lang="en-US" altLang="en-US" sz="2400" dirty="0">
                <a:solidFill>
                  <a:srgbClr val="FF3300"/>
                </a:solidFill>
                <a:latin typeface="Times New Roman" panose="02020603050405020304" pitchFamily="18" charset="0"/>
              </a:rPr>
              <a:t>Product complexity</a:t>
            </a:r>
            <a:r>
              <a:rPr lang="en-US" altLang="en-US" sz="2400" dirty="0">
                <a:latin typeface="Times New Roman" panose="02020603050405020304" pitchFamily="18" charset="0"/>
              </a:rPr>
              <a:t> – As </a:t>
            </a:r>
            <a:r>
              <a:rPr lang="cs-CZ" altLang="en-US" sz="2400" dirty="0">
                <a:latin typeface="Times New Roman" panose="02020603050405020304" pitchFamily="18" charset="0"/>
              </a:rPr>
              <a:t>services</a:t>
            </a:r>
            <a:r>
              <a:rPr lang="en-US" altLang="en-US" sz="2400" dirty="0">
                <a:latin typeface="Times New Roman" panose="02020603050405020304" pitchFamily="18" charset="0"/>
              </a:rPr>
              <a:t> have become more complex, the reliability requirements for suppliers of components have become more </a:t>
            </a:r>
            <a:r>
              <a:rPr lang="cs-CZ" altLang="en-US" sz="2400" dirty="0" err="1">
                <a:latin typeface="Times New Roman" panose="02020603050405020304" pitchFamily="18" charset="0"/>
              </a:rPr>
              <a:t>demanding</a:t>
            </a:r>
            <a:r>
              <a:rPr lang="en-US" altLang="en-US" sz="2400" dirty="0">
                <a:latin typeface="Times New Roman" panose="02020603050405020304" pitchFamily="18" charset="0"/>
              </a:rPr>
              <a:t>.</a:t>
            </a:r>
          </a:p>
          <a:p>
            <a:pPr eaLnBrk="1" hangingPunct="1">
              <a:lnSpc>
                <a:spcPct val="80000"/>
              </a:lnSpc>
            </a:pPr>
            <a:r>
              <a:rPr lang="en-US" altLang="en-US" sz="2400" dirty="0">
                <a:solidFill>
                  <a:srgbClr val="FF3300"/>
                </a:solidFill>
                <a:latin typeface="Times New Roman" panose="02020603050405020304" pitchFamily="18" charset="0"/>
              </a:rPr>
              <a:t>Higher levels of customer satisfaction</a:t>
            </a:r>
            <a:r>
              <a:rPr lang="en-US" altLang="en-US" sz="2400" dirty="0">
                <a:latin typeface="Times New Roman" panose="02020603050405020304" pitchFamily="18" charset="0"/>
              </a:rPr>
              <a:t> – Higher customers expectations are getting </a:t>
            </a:r>
            <a:r>
              <a:rPr lang="en-US" altLang="en-US" sz="2400" dirty="0" err="1">
                <a:latin typeface="Times New Roman" panose="02020603050405020304" pitchFamily="18" charset="0"/>
              </a:rPr>
              <a:t>increas</a:t>
            </a:r>
            <a:r>
              <a:rPr lang="cs-CZ" altLang="en-US" sz="2400" dirty="0">
                <a:latin typeface="Times New Roman" panose="02020603050405020304" pitchFamily="18" charset="0"/>
              </a:rPr>
              <a:t>ed by</a:t>
            </a:r>
            <a:r>
              <a:rPr lang="en-US" altLang="en-US" sz="2400" dirty="0">
                <a:latin typeface="Times New Roman" panose="02020603050405020304" pitchFamily="18" charset="0"/>
              </a:rPr>
              <a:t> competition.</a:t>
            </a:r>
          </a:p>
          <a:p>
            <a:pPr eaLnBrk="1" hangingPunct="1">
              <a:lnSpc>
                <a:spcPct val="80000"/>
              </a:lnSpc>
            </a:pP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60806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1912374" y="456024"/>
            <a:ext cx="8229600" cy="960437"/>
          </a:xfrm>
        </p:spPr>
        <p:txBody>
          <a:bodyPr>
            <a:normAutofit/>
          </a:bodyPr>
          <a:lstStyle/>
          <a:p>
            <a:pPr eaLnBrk="1" hangingPunct="1"/>
            <a:r>
              <a:rPr lang="en-US" altLang="en-US" sz="3200" dirty="0">
                <a:solidFill>
                  <a:schemeClr val="tx1"/>
                </a:solidFill>
              </a:rPr>
              <a:t>Three Quality</a:t>
            </a:r>
            <a:r>
              <a:rPr lang="cs-CZ" altLang="en-US" sz="3200" dirty="0">
                <a:solidFill>
                  <a:schemeClr val="tx1"/>
                </a:solidFill>
              </a:rPr>
              <a:t> Management</a:t>
            </a:r>
            <a:r>
              <a:rPr lang="en-US" altLang="en-US" sz="3200" dirty="0">
                <a:solidFill>
                  <a:schemeClr val="tx1"/>
                </a:solidFill>
              </a:rPr>
              <a:t> Guru</a:t>
            </a:r>
            <a:r>
              <a:rPr lang="cs-CZ" altLang="en-US" sz="3200" dirty="0">
                <a:solidFill>
                  <a:schemeClr val="tx1"/>
                </a:solidFill>
              </a:rPr>
              <a:t>s</a:t>
            </a:r>
            <a:endParaRPr lang="en-US" altLang="en-US" sz="3200" dirty="0">
              <a:solidFill>
                <a:schemeClr val="tx1"/>
              </a:solidFill>
            </a:endParaRPr>
          </a:p>
        </p:txBody>
      </p:sp>
      <p:graphicFrame>
        <p:nvGraphicFramePr>
          <p:cNvPr id="23555" name="Object 7"/>
          <p:cNvGraphicFramePr>
            <a:graphicFrameLocks noChangeAspect="1"/>
          </p:cNvGraphicFramePr>
          <p:nvPr/>
        </p:nvGraphicFramePr>
        <p:xfrm>
          <a:off x="1817689" y="1584326"/>
          <a:ext cx="8594725" cy="4054475"/>
        </p:xfrm>
        <a:graphic>
          <a:graphicData uri="http://schemas.openxmlformats.org/presentationml/2006/ole">
            <mc:AlternateContent xmlns:mc="http://schemas.openxmlformats.org/markup-compatibility/2006">
              <mc:Choice xmlns:v="urn:schemas-microsoft-com:vml" Requires="v">
                <p:oleObj name="Photo Editor Photo" r:id="rId2" imgW="9135750" imgH="4114286" progId="MSPhotoEd.3">
                  <p:embed/>
                </p:oleObj>
              </mc:Choice>
              <mc:Fallback>
                <p:oleObj name="Photo Editor Photo" r:id="rId2" imgW="9135750" imgH="4114286" progId="MSPhotoEd.3">
                  <p:embed/>
                  <p:pic>
                    <p:nvPicPr>
                      <p:cNvPr id="23555"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9" y="1584326"/>
                        <a:ext cx="85947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Rectangle 8"/>
          <p:cNvSpPr>
            <a:spLocks noChangeArrowheads="1"/>
          </p:cNvSpPr>
          <p:nvPr/>
        </p:nvSpPr>
        <p:spPr bwMode="auto">
          <a:xfrm>
            <a:off x="1524000" y="5715001"/>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Source: Modified from John S. Oakland, Total Quality Management (London: Heinemann Professional Publishing Ltd., 1989), pp. 291–92.</a:t>
            </a:r>
          </a:p>
        </p:txBody>
      </p:sp>
    </p:spTree>
    <p:extLst>
      <p:ext uri="{BB962C8B-B14F-4D97-AF65-F5344CB8AC3E}">
        <p14:creationId xmlns:p14="http://schemas.microsoft.com/office/powerpoint/2010/main" val="40104430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Deming </a:t>
            </a:r>
            <a:r>
              <a:rPr lang="cs-CZ" dirty="0"/>
              <a:t>PDCA </a:t>
            </a:r>
            <a:r>
              <a:rPr lang="en-US" dirty="0"/>
              <a:t>Circle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46475" y="1846263"/>
            <a:ext cx="3959375" cy="4022725"/>
          </a:xfrm>
        </p:spPr>
      </p:pic>
    </p:spTree>
    <p:extLst>
      <p:ext uri="{BB962C8B-B14F-4D97-AF65-F5344CB8AC3E}">
        <p14:creationId xmlns:p14="http://schemas.microsoft.com/office/powerpoint/2010/main" val="306709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Total data quality management</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645"/>
          <a:stretch/>
        </p:blipFill>
        <p:spPr>
          <a:xfrm>
            <a:off x="3882819" y="1895424"/>
            <a:ext cx="4258289" cy="4413930"/>
          </a:xfrm>
        </p:spPr>
      </p:pic>
    </p:spTree>
    <p:extLst>
      <p:ext uri="{BB962C8B-B14F-4D97-AF65-F5344CB8AC3E}">
        <p14:creationId xmlns:p14="http://schemas.microsoft.com/office/powerpoint/2010/main" val="119596626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698</TotalTime>
  <Words>651</Words>
  <Application>Microsoft Office PowerPoint</Application>
  <PresentationFormat>Širokoúhlá obrazovka</PresentationFormat>
  <Paragraphs>78</Paragraphs>
  <Slides>23</Slides>
  <Notes>2</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23</vt:i4>
      </vt:variant>
    </vt:vector>
  </HeadingPairs>
  <TitlesOfParts>
    <vt:vector size="32" baseType="lpstr">
      <vt:lpstr>Arial</vt:lpstr>
      <vt:lpstr>Calibri</vt:lpstr>
      <vt:lpstr>Calibri Light</vt:lpstr>
      <vt:lpstr>Century Gothic</vt:lpstr>
      <vt:lpstr>Times New Roman</vt:lpstr>
      <vt:lpstr>Wingdings</vt:lpstr>
      <vt:lpstr>Retrospect</vt:lpstr>
      <vt:lpstr>Slide</vt:lpstr>
      <vt:lpstr>Photo Editor Photo</vt:lpstr>
      <vt:lpstr>Service Quality Management</vt:lpstr>
      <vt:lpstr>Learning objectives</vt:lpstr>
      <vt:lpstr>Prezentace aplikace PowerPoint</vt:lpstr>
      <vt:lpstr>Prezentace aplikace PowerPoint</vt:lpstr>
      <vt:lpstr>Why Service Quality Management?</vt:lpstr>
      <vt:lpstr>Why Service Quality Management?</vt:lpstr>
      <vt:lpstr>Three Quality Management Gurus</vt:lpstr>
      <vt:lpstr>Deming PDCA Circle</vt:lpstr>
      <vt:lpstr>Total data quality management</vt:lpstr>
      <vt:lpstr>Total Service Quality Management</vt:lpstr>
      <vt:lpstr>Cost of Service Quality</vt:lpstr>
      <vt:lpstr>The Cost of Quality</vt:lpstr>
      <vt:lpstr>Prezentace aplikace PowerPoint</vt:lpstr>
      <vt:lpstr>Prezentace aplikace PowerPoint</vt:lpstr>
      <vt:lpstr>Optimization for Cost of Service Quality</vt:lpstr>
      <vt:lpstr>Service value chain </vt:lpstr>
      <vt:lpstr>Service Unit Model</vt:lpstr>
      <vt:lpstr>Provider’s perspective</vt:lpstr>
      <vt:lpstr>User’s perspective</vt:lpstr>
      <vt:lpstr>Prezentace aplikace PowerPoint</vt:lpstr>
      <vt:lpstr>Contextual perspective</vt:lpstr>
      <vt:lpstr>Value Process Model</vt:lpstr>
      <vt:lpstr>Service Value Chain -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Josef Spurný;Mouzhi Ge</dc:creator>
  <cp:lastModifiedBy>Josef Spurný</cp:lastModifiedBy>
  <cp:revision>105</cp:revision>
  <dcterms:created xsi:type="dcterms:W3CDTF">2018-03-01T05:48:16Z</dcterms:created>
  <dcterms:modified xsi:type="dcterms:W3CDTF">2021-05-04T16:56:23Z</dcterms:modified>
</cp:coreProperties>
</file>