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464" r:id="rId2"/>
    <p:sldId id="465" r:id="rId3"/>
    <p:sldId id="355" r:id="rId4"/>
    <p:sldId id="471" r:id="rId5"/>
    <p:sldId id="466" r:id="rId6"/>
    <p:sldId id="472" r:id="rId7"/>
    <p:sldId id="480" r:id="rId8"/>
    <p:sldId id="458" r:id="rId9"/>
    <p:sldId id="433" r:id="rId10"/>
    <p:sldId id="473" r:id="rId11"/>
    <p:sldId id="477" r:id="rId12"/>
    <p:sldId id="476" r:id="rId13"/>
    <p:sldId id="478" r:id="rId14"/>
    <p:sldId id="467" r:id="rId15"/>
    <p:sldId id="482" r:id="rId16"/>
    <p:sldId id="479" r:id="rId17"/>
    <p:sldId id="470" r:id="rId18"/>
    <p:sldId id="483" r:id="rId19"/>
    <p:sldId id="484" r:id="rId20"/>
    <p:sldId id="485" r:id="rId21"/>
    <p:sldId id="486" r:id="rId22"/>
    <p:sldId id="487" r:id="rId23"/>
    <p:sldId id="469" r:id="rId24"/>
    <p:sldId id="488" r:id="rId25"/>
    <p:sldId id="468" r:id="rId26"/>
    <p:sldId id="489" r:id="rId27"/>
    <p:sldId id="490" r:id="rId2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0066"/>
    <a:srgbClr val="008000"/>
    <a:srgbClr val="D60093"/>
    <a:srgbClr val="CC0066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7" autoAdjust="0"/>
    <p:restoredTop sz="73302" autoAdjust="0"/>
  </p:normalViewPr>
  <p:slideViewPr>
    <p:cSldViewPr>
      <p:cViewPr varScale="1">
        <p:scale>
          <a:sx n="83" d="100"/>
          <a:sy n="83" d="100"/>
        </p:scale>
        <p:origin x="23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1" d="100"/>
        <a:sy n="51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836" y="-84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D3E28C4F-4FE9-4D22-93D8-487A4D01D983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BD5F390F-F66B-4732-9C46-6C80D0575F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496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fld id="{EE18CB36-612C-4E4A-AC83-E89476AEC2BF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6" rIns="96651" bIns="483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1" tIns="48326" rIns="96651" bIns="483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EE707532-839C-41A2-9E71-D5288AEAE6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49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8602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3090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6569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1988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4752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1377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891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9187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6313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925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1967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3229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2937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1425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3383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38106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775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472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170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9334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66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4712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938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123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8226720" cy="1143480"/>
          </a:xfrm>
        </p:spPr>
        <p:txBody>
          <a:bodyPr tIns="41473" bIns="41473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920" y="1604329"/>
            <a:ext cx="4043520" cy="4524955"/>
          </a:xfrm>
        </p:spPr>
        <p:txBody>
          <a:bodyPr rIns="82945" bIns="41473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39680" y="1604329"/>
            <a:ext cx="4044960" cy="4524955"/>
          </a:xfrm>
        </p:spPr>
        <p:txBody>
          <a:bodyPr rIns="82945" bIns="41473"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457920" y="6247376"/>
            <a:ext cx="2126880" cy="472370"/>
          </a:xfrm>
        </p:spPr>
        <p:txBody>
          <a:bodyPr tIns="41473"/>
          <a:lstStyle>
            <a:lvl1pPr>
              <a:defRPr/>
            </a:lvl1pPr>
          </a:lstStyle>
          <a:p>
            <a:r>
              <a:rPr lang="en-US"/>
              <a:t>11/4/2016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3126240" y="6247376"/>
            <a:ext cx="2897280" cy="472370"/>
          </a:xfrm>
        </p:spPr>
        <p:txBody>
          <a:bodyPr tIns="41473"/>
          <a:lstStyle>
            <a:lvl1pPr>
              <a:defRPr/>
            </a:lvl1pPr>
          </a:lstStyle>
          <a:p>
            <a:r>
              <a:rPr lang="en-US"/>
              <a:t>Pavel Zezula, Jan Sedmidubsky. Advanced Search Techniques for Large Scale Data Analytics (PA212)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6554880" y="6247376"/>
            <a:ext cx="2128320" cy="472370"/>
          </a:xfrm>
        </p:spPr>
        <p:txBody>
          <a:bodyPr lIns="82945" tIns="41473" rIns="82945"/>
          <a:lstStyle>
            <a:lvl1pPr>
              <a:defRPr/>
            </a:lvl1pPr>
          </a:lstStyle>
          <a:p>
            <a:fld id="{10066599-523B-4641-9CCC-17D83CD935E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11/4/2016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9826768-8FCE-4417-A22B-1D26CD2A84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7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875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914400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743200"/>
            <a:ext cx="8022336" cy="685800"/>
          </a:xfrm>
        </p:spPr>
        <p:txBody>
          <a:bodyPr lIns="146304" tIns="0" rIns="45720" bIns="0" anchor="t">
            <a:normAutofit/>
          </a:bodyPr>
          <a:lstStyle>
            <a:lvl1pPr marL="0" indent="0">
              <a:buNone/>
              <a:defRPr sz="4000" b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504688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504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23338"/>
            <a:ext cx="4040188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95400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23338"/>
            <a:ext cx="4041775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02108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1"/>
            <a:ext cx="9143999" cy="1021079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5257801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83680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583680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583680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7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100000"/>
        <a:buFont typeface="Wingdings" pitchFamily="2" charset="2"/>
        <a:buChar char="§"/>
        <a:defRPr kumimoji="0" sz="2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SzPct val="100000"/>
        <a:buFont typeface="Wingdings" pitchFamily="2" charset="2"/>
        <a:buChar char="§"/>
        <a:defRPr kumimoji="0"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 pitchFamily="2" charset="2"/>
        <a:buChar char="§"/>
        <a:defRPr kumimoji="0"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SzPct val="100000"/>
        <a:buFont typeface="Wingdings" pitchFamily="2" charset="2"/>
        <a:buChar char="§"/>
        <a:defRPr kumimoji="0" lang="en-US" sz="2000" kern="120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447800"/>
            <a:ext cx="8610600" cy="3276600"/>
          </a:xfrm>
        </p:spPr>
        <p:txBody>
          <a:bodyPr anchor="b">
            <a:normAutofit fontScale="90000"/>
          </a:bodyPr>
          <a:lstStyle/>
          <a:p>
            <a:r>
              <a:rPr lang="en-US" sz="8900" dirty="0">
                <a:solidFill>
                  <a:schemeClr val="tx1"/>
                </a:solidFill>
              </a:rPr>
              <a:t>SOLUTIONS</a:t>
            </a:r>
            <a:br>
              <a:rPr lang="en-US" sz="5400" dirty="0"/>
            </a:br>
            <a:r>
              <a:rPr lang="en-US" sz="5400" dirty="0"/>
              <a:t>Exercises </a:t>
            </a:r>
            <a:r>
              <a:rPr lang="cs-CZ" sz="5400" dirty="0"/>
              <a:t>on </a:t>
            </a:r>
            <a:r>
              <a:rPr lang="cs-CZ" sz="5400" dirty="0" err="1"/>
              <a:t>Block</a:t>
            </a:r>
            <a:r>
              <a:rPr lang="en-US" sz="5400" dirty="0"/>
              <a:t>1:</a:t>
            </a:r>
            <a:br>
              <a:rPr lang="en-US" sz="5400" dirty="0"/>
            </a:br>
            <a:r>
              <a:rPr lang="en-US" sz="5400"/>
              <a:t>	Map-Reduce</a:t>
            </a:r>
            <a:br>
              <a:rPr lang="en-US" sz="5400" dirty="0"/>
            </a:br>
            <a:r>
              <a:rPr lang="en-US" sz="5400" dirty="0"/>
              <a:t>	Retrieval Evaluation</a:t>
            </a:r>
            <a:br>
              <a:rPr lang="en-US" sz="5400" dirty="0"/>
            </a:br>
            <a:r>
              <a:rPr lang="en-US" sz="5400" dirty="0"/>
              <a:t>	Clustering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5257800"/>
            <a:ext cx="8077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Advanced Search Techniques for Large Scale Data Analytics</a:t>
            </a:r>
          </a:p>
          <a:p>
            <a:r>
              <a:rPr lang="en-US" sz="2400" dirty="0"/>
              <a:t>Pavel </a:t>
            </a:r>
            <a:r>
              <a:rPr lang="en-US" sz="2400" dirty="0" err="1"/>
              <a:t>Zezula</a:t>
            </a:r>
            <a:r>
              <a:rPr lang="en-US" sz="2400" dirty="0"/>
              <a:t> and Jan </a:t>
            </a:r>
            <a:r>
              <a:rPr lang="en-US" sz="2400" dirty="0" err="1"/>
              <a:t>Sedmidubsky</a:t>
            </a:r>
            <a:endParaRPr lang="en-US" sz="2400" dirty="0"/>
          </a:p>
          <a:p>
            <a:r>
              <a:rPr lang="en-US" sz="2000" dirty="0"/>
              <a:t>Masaryk University</a:t>
            </a:r>
          </a:p>
          <a:p>
            <a:r>
              <a:rPr lang="en-US" sz="2000" dirty="0"/>
              <a:t>http://disa.fi.muni.cz</a:t>
            </a:r>
          </a:p>
        </p:txBody>
      </p:sp>
    </p:spTree>
    <p:extLst>
      <p:ext uri="{BB962C8B-B14F-4D97-AF65-F5344CB8AC3E}">
        <p14:creationId xmlns:p14="http://schemas.microsoft.com/office/powerpoint/2010/main" val="2084785178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Map-Reduce (3) – Solution 1/4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Autofit/>
          </a:bodyPr>
          <a:lstStyle/>
          <a:p>
            <a:r>
              <a:rPr lang="en-US" sz="2800" dirty="0"/>
              <a:t>1) The largest integer</a:t>
            </a:r>
          </a:p>
          <a:p>
            <a:pPr lvl="1"/>
            <a:r>
              <a:rPr lang="en-US" sz="2400" dirty="0"/>
              <a:t>The idea is to compute a local maximum independently within each map function and then compute the global maximum within a </a:t>
            </a:r>
            <a:r>
              <a:rPr lang="en-US" sz="2400" b="1" dirty="0"/>
              <a:t>single</a:t>
            </a:r>
            <a:r>
              <a:rPr lang="en-US" sz="2400" dirty="0"/>
              <a:t> reducer – ensured by using the same “max” key within all map-function calls</a:t>
            </a:r>
          </a:p>
          <a:p>
            <a:pPr marL="411480" lvl="1" indent="0">
              <a:buNone/>
            </a:pPr>
            <a:endParaRPr lang="cs-CZ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map(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file_id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iterator_over_numbers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max_local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MIN_INTEGER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for each number n in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interator_over_numbers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if (n &gt;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max_local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max_local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n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emit(‘max’,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max_local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cs-CZ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reduce(key,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iterator_over_all_max_values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max_total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MIN_INTEGER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for each number n in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iterator_over_all_max_values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cs-CZ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if (n &gt;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max_total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cs-CZ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max_total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n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emit(‘max’,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max_total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460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Map-Reduce (3) – Solution 2/4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Autofit/>
          </a:bodyPr>
          <a:lstStyle/>
          <a:p>
            <a:r>
              <a:rPr lang="en-US" sz="2800" dirty="0"/>
              <a:t>2) The average of all the integers</a:t>
            </a:r>
          </a:p>
          <a:p>
            <a:pPr lvl="1"/>
            <a:r>
              <a:rPr lang="en-US" sz="2400" dirty="0"/>
              <a:t>The idea is to compute a local sum and count independently within each map function and then compute the global average within a </a:t>
            </a:r>
            <a:r>
              <a:rPr lang="en-US" sz="2400" b="1" dirty="0"/>
              <a:t>single</a:t>
            </a:r>
            <a:r>
              <a:rPr lang="en-US" sz="2400" dirty="0"/>
              <a:t> reducer – ensured by using the same “avg” key within all map-function calls</a:t>
            </a:r>
            <a:endParaRPr lang="en-US" dirty="0"/>
          </a:p>
          <a:p>
            <a:pPr marL="411480" lvl="1" indent="0">
              <a:buNone/>
            </a:pPr>
            <a:endParaRPr lang="cs-CZ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map(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file_id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iterator_over_numbers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sum_local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count_local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for each number n in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interator_over_numbers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sum_local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+= n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count_local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+= 1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emit(‘avg’, 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sum_local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count_local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411480" lvl="1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reduce(key,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iterator_over_sum_count_pairs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sum_total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count_total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for each </a:t>
            </a:r>
            <a:r>
              <a:rPr lang="cs-CZ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pair (</a:t>
            </a:r>
            <a:r>
              <a:rPr lang="cs-CZ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sum_local</a:t>
            </a:r>
            <a:r>
              <a:rPr lang="cs-CZ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cs-CZ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count_local</a:t>
            </a:r>
            <a:r>
              <a:rPr lang="cs-CZ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iterator_over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cs-CZ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sum_count_pai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cs-CZ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cs-CZ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sum_total</a:t>
            </a:r>
            <a:r>
              <a:rPr lang="cs-CZ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cs-CZ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sum_local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cs-CZ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_total </a:t>
            </a:r>
            <a:r>
              <a:rPr lang="cs-CZ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cs-CZ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count_local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emit(‘avg’, </a:t>
            </a:r>
            <a:r>
              <a:rPr lang="cs-CZ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_total</a:t>
            </a:r>
            <a:r>
              <a:rPr lang="cs-CZ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cs-CZ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count_total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641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Map-Reduce (3) – Solution 3/4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257801"/>
          </a:xfrm>
        </p:spPr>
        <p:txBody>
          <a:bodyPr>
            <a:noAutofit/>
          </a:bodyPr>
          <a:lstStyle/>
          <a:p>
            <a:r>
              <a:rPr lang="en-US" sz="2800" dirty="0"/>
              <a:t>3) The same set of integers, but with each integer appearing only once</a:t>
            </a:r>
          </a:p>
          <a:p>
            <a:pPr lvl="1"/>
            <a:r>
              <a:rPr lang="en-US" sz="2400" dirty="0"/>
              <a:t>The idea is to send each specific number to a single reducer, thus guaranteeing that each reducer emits the given value only once</a:t>
            </a:r>
          </a:p>
          <a:p>
            <a:pPr lvl="1"/>
            <a:endParaRPr lang="en-US" dirty="0"/>
          </a:p>
          <a:p>
            <a:pPr marL="411480" lvl="1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map(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file_id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iterator_over_numbers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11480" lvl="1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for each number n in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interator_over_numbers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emit(n, 1)</a:t>
            </a:r>
          </a:p>
          <a:p>
            <a:pPr marL="411480" lvl="1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reduce(key,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iterator_over_numbers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11480" lvl="1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emit(key, 1)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555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Map-Reduce (3) – Solution 4/4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257801"/>
          </a:xfrm>
        </p:spPr>
        <p:txBody>
          <a:bodyPr>
            <a:noAutofit/>
          </a:bodyPr>
          <a:lstStyle/>
          <a:p>
            <a:r>
              <a:rPr lang="en-US" sz="2800" dirty="0"/>
              <a:t>4) The count of the number of distinct integers in the input</a:t>
            </a:r>
          </a:p>
          <a:p>
            <a:pPr lvl="1"/>
            <a:r>
              <a:rPr lang="en-US" sz="2400" dirty="0"/>
              <a:t>The idea is to send all the different numbers to a single reducer that eliminates duplicates using the union operation and counts the values</a:t>
            </a:r>
          </a:p>
          <a:p>
            <a:pPr marL="411480" lvl="1" indent="0">
              <a:buNone/>
            </a:pP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map(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file_id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iterator_over_numbers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11480" lvl="1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number_set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{}</a:t>
            </a:r>
          </a:p>
          <a:p>
            <a:pPr marL="411480" lvl="1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for each number n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interator_over_numbers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number_set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number_set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∪ {n}</a:t>
            </a:r>
          </a:p>
          <a:p>
            <a:pPr marL="411480" lvl="1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emit(‘count’,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number_set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11480" lvl="1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reduce(key,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iterator_over_number_sets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11480" lvl="1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total_number_set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{}</a:t>
            </a:r>
          </a:p>
          <a:p>
            <a:pPr marL="411480" lvl="1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for each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number_set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iterator_over_number_sets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total_number_set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total_number_set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∪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number_set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emit(‘count’, |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total_number_set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|)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884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Retrieval Evaluation (1)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5257801"/>
          </a:xfrm>
        </p:spPr>
        <p:txBody>
          <a:bodyPr>
            <a:normAutofit/>
          </a:bodyPr>
          <a:lstStyle/>
          <a:p>
            <a:r>
              <a:rPr lang="en-US" dirty="0"/>
              <a:t>The algorithm retrieves the six most convenient documents for each query. We focus on the first relevant document retrieved.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Determine a convenient measure for this task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Compute the measure on the following four query rankings with </a:t>
            </a:r>
            <a:r>
              <a:rPr lang="en-US" dirty="0">
                <a:solidFill>
                  <a:srgbClr val="00B050"/>
                </a:solidFill>
              </a:rPr>
              <a:t>relevant</a:t>
            </a:r>
            <a:r>
              <a:rPr lang="en-US" dirty="0"/>
              <a:t>/</a:t>
            </a:r>
            <a:r>
              <a:rPr lang="en-US" dirty="0">
                <a:solidFill>
                  <a:srgbClr val="FF0000"/>
                </a:solidFill>
              </a:rPr>
              <a:t>irrelevant</a:t>
            </a:r>
            <a:r>
              <a:rPr lang="en-US" dirty="0"/>
              <a:t> objects:</a:t>
            </a:r>
          </a:p>
          <a:p>
            <a:pPr lvl="3"/>
            <a:r>
              <a:rPr lang="en-US" i="1" dirty="0"/>
              <a:t>R</a:t>
            </a:r>
            <a:r>
              <a:rPr lang="en-US" baseline="-25000" dirty="0"/>
              <a:t>1</a:t>
            </a:r>
            <a:r>
              <a:rPr lang="en-US" dirty="0"/>
              <a:t> = {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7</a:t>
            </a:r>
            <a:r>
              <a:rPr lang="en-US" dirty="0"/>
              <a:t>, 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5</a:t>
            </a:r>
            <a:r>
              <a:rPr lang="en-US" dirty="0"/>
              <a:t>, 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3</a:t>
            </a:r>
            <a:r>
              <a:rPr lang="en-US" dirty="0"/>
              <a:t>, </a:t>
            </a:r>
            <a:r>
              <a:rPr lang="en-US" i="1" dirty="0">
                <a:solidFill>
                  <a:srgbClr val="00B050"/>
                </a:solidFill>
              </a:rPr>
              <a:t>d</a:t>
            </a:r>
            <a:r>
              <a:rPr lang="en-US" baseline="-25000" dirty="0">
                <a:solidFill>
                  <a:srgbClr val="00B050"/>
                </a:solidFill>
              </a:rPr>
              <a:t>8</a:t>
            </a:r>
            <a:r>
              <a:rPr lang="en-US" dirty="0"/>
              <a:t>, 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/>
              <a:t>}</a:t>
            </a:r>
          </a:p>
          <a:p>
            <a:pPr lvl="3"/>
            <a:r>
              <a:rPr lang="en-US" i="1" dirty="0"/>
              <a:t>R</a:t>
            </a:r>
            <a:r>
              <a:rPr lang="en-US" baseline="-25000" dirty="0"/>
              <a:t>2</a:t>
            </a:r>
            <a:r>
              <a:rPr lang="en-US" dirty="0"/>
              <a:t> = {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5</a:t>
            </a:r>
            <a:r>
              <a:rPr lang="en-US" dirty="0"/>
              <a:t>, </a:t>
            </a:r>
            <a:r>
              <a:rPr lang="en-US" i="1" dirty="0">
                <a:solidFill>
                  <a:srgbClr val="00B050"/>
                </a:solidFill>
              </a:rPr>
              <a:t>d</a:t>
            </a:r>
            <a:r>
              <a:rPr lang="en-US" baseline="-25000" dirty="0">
                <a:solidFill>
                  <a:srgbClr val="00B050"/>
                </a:solidFill>
              </a:rPr>
              <a:t>6</a:t>
            </a:r>
            <a:r>
              <a:rPr lang="en-US" dirty="0"/>
              <a:t>, 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3</a:t>
            </a:r>
            <a:r>
              <a:rPr lang="en-US" dirty="0"/>
              <a:t>, </a:t>
            </a:r>
            <a:r>
              <a:rPr lang="en-US" i="1" dirty="0">
                <a:solidFill>
                  <a:srgbClr val="00B050"/>
                </a:solidFill>
              </a:rPr>
              <a:t>d</a:t>
            </a:r>
            <a:r>
              <a:rPr lang="en-US" baseline="-25000" dirty="0">
                <a:solidFill>
                  <a:srgbClr val="00B050"/>
                </a:solidFill>
              </a:rPr>
              <a:t>2</a:t>
            </a:r>
            <a:r>
              <a:rPr lang="en-US" dirty="0"/>
              <a:t>, </a:t>
            </a:r>
            <a:r>
              <a:rPr lang="en-US" i="1" dirty="0">
                <a:solidFill>
                  <a:srgbClr val="00B050"/>
                </a:solidFill>
              </a:rPr>
              <a:t>d</a:t>
            </a:r>
            <a:r>
              <a:rPr lang="en-US" baseline="-25000" dirty="0">
                <a:solidFill>
                  <a:srgbClr val="00B050"/>
                </a:solidFill>
              </a:rPr>
              <a:t>4</a:t>
            </a:r>
            <a:r>
              <a:rPr lang="en-US" dirty="0"/>
              <a:t>}</a:t>
            </a:r>
          </a:p>
          <a:p>
            <a:pPr lvl="3"/>
            <a:r>
              <a:rPr lang="en-US" i="1" dirty="0"/>
              <a:t>R</a:t>
            </a:r>
            <a:r>
              <a:rPr lang="en-US" baseline="-25000" dirty="0"/>
              <a:t>3</a:t>
            </a:r>
            <a:r>
              <a:rPr lang="en-US" dirty="0"/>
              <a:t> = {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9</a:t>
            </a:r>
            <a:r>
              <a:rPr lang="en-US" dirty="0"/>
              <a:t>, 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3</a:t>
            </a:r>
            <a:r>
              <a:rPr lang="en-US" dirty="0"/>
              <a:t>, </a:t>
            </a:r>
            <a:r>
              <a:rPr lang="en-US" i="1" dirty="0">
                <a:solidFill>
                  <a:srgbClr val="00B050"/>
                </a:solidFill>
              </a:rPr>
              <a:t>d</a:t>
            </a:r>
            <a:r>
              <a:rPr lang="en-US" baseline="-25000" dirty="0">
                <a:solidFill>
                  <a:srgbClr val="00B050"/>
                </a:solidFill>
              </a:rPr>
              <a:t>4</a:t>
            </a:r>
            <a:r>
              <a:rPr lang="en-US" dirty="0"/>
              <a:t>, </a:t>
            </a:r>
            <a:r>
              <a:rPr lang="en-US" i="1" dirty="0">
                <a:solidFill>
                  <a:srgbClr val="00B050"/>
                </a:solidFill>
              </a:rPr>
              <a:t>d</a:t>
            </a:r>
            <a:r>
              <a:rPr lang="en-US" baseline="-25000" dirty="0">
                <a:solidFill>
                  <a:srgbClr val="00B050"/>
                </a:solidFill>
              </a:rPr>
              <a:t>8</a:t>
            </a:r>
            <a:r>
              <a:rPr lang="en-US" dirty="0"/>
              <a:t>, 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5</a:t>
            </a:r>
            <a:r>
              <a:rPr lang="en-US" dirty="0"/>
              <a:t>}</a:t>
            </a:r>
          </a:p>
          <a:p>
            <a:pPr lvl="3"/>
            <a:r>
              <a:rPr lang="en-US" i="1" dirty="0"/>
              <a:t>R</a:t>
            </a:r>
            <a:r>
              <a:rPr lang="en-US" baseline="-25000" dirty="0"/>
              <a:t>4</a:t>
            </a:r>
            <a:r>
              <a:rPr lang="en-US" dirty="0"/>
              <a:t> = {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9</a:t>
            </a:r>
            <a:r>
              <a:rPr lang="en-US" dirty="0"/>
              <a:t>, 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3</a:t>
            </a:r>
            <a:r>
              <a:rPr lang="en-US" dirty="0"/>
              <a:t>, 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/>
              <a:t>, 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7</a:t>
            </a:r>
            <a:r>
              <a:rPr lang="en-US" dirty="0"/>
              <a:t>, 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5</a:t>
            </a:r>
            <a:r>
              <a:rPr lang="en-US" dirty="0"/>
              <a:t>}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How can be the result value interpreted?</a:t>
            </a:r>
          </a:p>
          <a:p>
            <a:pPr lvl="2"/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3378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721F5AC-4ECA-487C-A82F-982DBD639D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5410200"/>
            <a:ext cx="5550935" cy="11576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Retrieval Evaluation (1) –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Mean Reciprocal Rank </a:t>
            </a:r>
            <a:r>
              <a:rPr lang="cs-CZ" dirty="0"/>
              <a:t>(</a:t>
            </a:r>
            <a:r>
              <a:rPr lang="en-US" dirty="0"/>
              <a:t>MRR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A</a:t>
            </a:r>
            <a:r>
              <a:rPr lang="en-US" dirty="0"/>
              <a:t> good metric for those cases in which we are interested in the first correct answer</a:t>
            </a:r>
          </a:p>
          <a:p>
            <a:pPr lvl="1"/>
            <a:r>
              <a:rPr lang="en-US" dirty="0"/>
              <a:t>MRR = an average over reciprocal rankings </a:t>
            </a:r>
            <a:r>
              <a:rPr lang="en-US" i="1" dirty="0"/>
              <a:t>RR</a:t>
            </a:r>
          </a:p>
          <a:p>
            <a:pPr lvl="1"/>
            <a:r>
              <a:rPr lang="en-US" dirty="0"/>
              <a:t>Definition of </a:t>
            </a:r>
            <a:r>
              <a:rPr lang="en-US" i="1" dirty="0"/>
              <a:t>RR</a:t>
            </a:r>
            <a:r>
              <a:rPr lang="en-US" dirty="0"/>
              <a:t>:</a:t>
            </a:r>
          </a:p>
          <a:p>
            <a:pPr lvl="2"/>
            <a:r>
              <a:rPr lang="en-US" i="1" dirty="0"/>
              <a:t>R</a:t>
            </a:r>
            <a:r>
              <a:rPr lang="en-US" i="1" baseline="-25000" dirty="0"/>
              <a:t>i</a:t>
            </a:r>
            <a:r>
              <a:rPr lang="en-US" dirty="0"/>
              <a:t>: ranking relative to a query </a:t>
            </a:r>
            <a:r>
              <a:rPr lang="en-US" i="1" dirty="0"/>
              <a:t>q</a:t>
            </a:r>
            <a:r>
              <a:rPr lang="en-US" i="1" baseline="-25000" dirty="0"/>
              <a:t>i</a:t>
            </a:r>
          </a:p>
          <a:p>
            <a:pPr lvl="2"/>
            <a:r>
              <a:rPr lang="en-US" i="1" dirty="0" err="1"/>
              <a:t>S</a:t>
            </a:r>
            <a:r>
              <a:rPr lang="en-US" i="1" baseline="-25000" dirty="0" err="1"/>
              <a:t>correct</a:t>
            </a:r>
            <a:r>
              <a:rPr lang="en-US" baseline="-25000" dirty="0"/>
              <a:t>(</a:t>
            </a:r>
            <a:r>
              <a:rPr lang="en-US" i="1" baseline="-25000" dirty="0"/>
              <a:t>R</a:t>
            </a:r>
            <a:r>
              <a:rPr lang="en-US" i="1" baseline="-40000" dirty="0"/>
              <a:t>i</a:t>
            </a:r>
            <a:r>
              <a:rPr lang="en-US" baseline="-25000" dirty="0"/>
              <a:t>)</a:t>
            </a:r>
            <a:r>
              <a:rPr lang="en-US" dirty="0"/>
              <a:t>: position of the first correct answer in </a:t>
            </a:r>
            <a:r>
              <a:rPr lang="en-US" i="1" dirty="0"/>
              <a:t>R</a:t>
            </a:r>
            <a:r>
              <a:rPr lang="en-US" i="1" baseline="-25000" dirty="0"/>
              <a:t>i</a:t>
            </a:r>
          </a:p>
          <a:p>
            <a:pPr lvl="2"/>
            <a:r>
              <a:rPr lang="en-US" i="1" dirty="0" err="1"/>
              <a:t>S</a:t>
            </a:r>
            <a:r>
              <a:rPr lang="en-US" i="1" baseline="-25000" dirty="0" err="1"/>
              <a:t>h</a:t>
            </a:r>
            <a:r>
              <a:rPr lang="en-US" dirty="0"/>
              <a:t>: threshold for ranking position</a:t>
            </a:r>
          </a:p>
          <a:p>
            <a:pPr lvl="2"/>
            <a:r>
              <a:rPr lang="en-US" dirty="0"/>
              <a:t>Then, the reciprocal rank </a:t>
            </a:r>
            <a:r>
              <a:rPr lang="en-US" i="1" dirty="0"/>
              <a:t>RR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i="1" baseline="-25000" dirty="0"/>
              <a:t>i</a:t>
            </a:r>
            <a:r>
              <a:rPr lang="en-US" dirty="0"/>
              <a:t>) for query </a:t>
            </a:r>
            <a:r>
              <a:rPr lang="en-US" i="1" dirty="0"/>
              <a:t>q</a:t>
            </a:r>
            <a:r>
              <a:rPr lang="en-US" i="1" baseline="-25000" dirty="0"/>
              <a:t>i</a:t>
            </a:r>
            <a:r>
              <a:rPr lang="en-US" dirty="0"/>
              <a:t> is</a:t>
            </a:r>
            <a:r>
              <a:rPr lang="cs-CZ" dirty="0"/>
              <a:t>: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700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Retrieval Evaluation (1) –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971550" lvl="1" indent="-514350">
              <a:buFont typeface="+mj-lt"/>
              <a:buAutoNum type="arabicParenR"/>
            </a:pPr>
            <a:r>
              <a:rPr lang="en-US" dirty="0"/>
              <a:t>The Mean Reciprocal Rank (</a:t>
            </a:r>
            <a:r>
              <a:rPr lang="cs-CZ" i="1" dirty="0"/>
              <a:t>M</a:t>
            </a:r>
            <a:r>
              <a:rPr lang="en-US" i="1" dirty="0"/>
              <a:t>RR</a:t>
            </a:r>
            <a:r>
              <a:rPr lang="en-US" dirty="0"/>
              <a:t>) is the most convenient measure for this task</a:t>
            </a:r>
          </a:p>
          <a:p>
            <a:pPr marL="971550" lvl="1" indent="-514350">
              <a:buFont typeface="+mj-lt"/>
              <a:buAutoNum type="arabicParenR"/>
            </a:pPr>
            <a:r>
              <a:rPr lang="pt-BR" dirty="0"/>
              <a:t>Results for individual rankings</a:t>
            </a:r>
            <a:r>
              <a:rPr lang="cs-CZ" dirty="0"/>
              <a:t> (</a:t>
            </a:r>
            <a:r>
              <a:rPr lang="cs-CZ" i="1" dirty="0" err="1"/>
              <a:t>RR</a:t>
            </a:r>
            <a:r>
              <a:rPr lang="cs-CZ" i="1" baseline="-25000" dirty="0" err="1"/>
              <a:t>i</a:t>
            </a:r>
            <a:r>
              <a:rPr lang="cs-CZ" dirty="0"/>
              <a:t>)</a:t>
            </a:r>
            <a:r>
              <a:rPr lang="pt-BR" dirty="0"/>
              <a:t>:</a:t>
            </a:r>
          </a:p>
          <a:p>
            <a:pPr marL="1236726" lvl="2" indent="-514350"/>
            <a:r>
              <a:rPr lang="pt-BR" i="1" dirty="0"/>
              <a:t>RR</a:t>
            </a:r>
            <a:r>
              <a:rPr lang="pt-BR" baseline="-25000" dirty="0"/>
              <a:t>1</a:t>
            </a:r>
            <a:r>
              <a:rPr lang="pt-BR" dirty="0"/>
              <a:t> = 0.25</a:t>
            </a:r>
          </a:p>
          <a:p>
            <a:pPr marL="1236726" lvl="2" indent="-514350"/>
            <a:r>
              <a:rPr lang="pt-BR" i="1" dirty="0"/>
              <a:t>RR</a:t>
            </a:r>
            <a:r>
              <a:rPr lang="pt-BR" baseline="-25000" dirty="0"/>
              <a:t>2</a:t>
            </a:r>
            <a:r>
              <a:rPr lang="pt-BR" dirty="0"/>
              <a:t> = 0.5</a:t>
            </a:r>
          </a:p>
          <a:p>
            <a:pPr marL="1236726" lvl="2" indent="-514350"/>
            <a:r>
              <a:rPr lang="pt-BR" i="1" dirty="0"/>
              <a:t>RR</a:t>
            </a:r>
            <a:r>
              <a:rPr lang="pt-BR" baseline="-25000" dirty="0"/>
              <a:t>3</a:t>
            </a:r>
            <a:r>
              <a:rPr lang="pt-BR" dirty="0"/>
              <a:t> = 0.33</a:t>
            </a:r>
          </a:p>
          <a:p>
            <a:pPr marL="1236726" lvl="2" indent="-514350"/>
            <a:r>
              <a:rPr lang="pt-BR" i="1" dirty="0"/>
              <a:t>RR</a:t>
            </a:r>
            <a:r>
              <a:rPr lang="pt-BR" baseline="-25000" dirty="0"/>
              <a:t>4</a:t>
            </a:r>
            <a:r>
              <a:rPr lang="pt-BR" dirty="0"/>
              <a:t> = 0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The first correct answer is at the 3.7-th position within an algorithm ranking (1/0.27 = 3.7) on average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C988D99-2914-4A23-8AF0-133CF58D0B23}"/>
              </a:ext>
            </a:extLst>
          </p:cNvPr>
          <p:cNvSpPr/>
          <p:nvPr/>
        </p:nvSpPr>
        <p:spPr>
          <a:xfrm>
            <a:off x="3747978" y="3450398"/>
            <a:ext cx="16161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i="1" dirty="0">
                <a:latin typeface="Calibri" panose="020F0502020204030204" pitchFamily="34" charset="0"/>
                <a:cs typeface="Calibri" panose="020F0502020204030204" pitchFamily="34" charset="0"/>
              </a:rPr>
              <a:t>MRR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 = 0.27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Pravá složená závorka 5">
            <a:extLst>
              <a:ext uri="{FF2B5EF4-FFF2-40B4-BE49-F238E27FC236}">
                <a16:creationId xmlns:a16="http://schemas.microsoft.com/office/drawing/2014/main" id="{0C3623C8-69B4-4475-8A59-B67C61DD064B}"/>
              </a:ext>
            </a:extLst>
          </p:cNvPr>
          <p:cNvSpPr/>
          <p:nvPr/>
        </p:nvSpPr>
        <p:spPr>
          <a:xfrm>
            <a:off x="3200400" y="2895600"/>
            <a:ext cx="457200" cy="1571263"/>
          </a:xfrm>
          <a:prstGeom prst="righ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0438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Retrieval Evaluation (2)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Assume the following two rankings of documents (for some query):</a:t>
            </a:r>
          </a:p>
          <a:p>
            <a:pPr lvl="1"/>
            <a:r>
              <a:rPr lang="en-US" i="1" dirty="0"/>
              <a:t>R</a:t>
            </a:r>
            <a:r>
              <a:rPr lang="en-US" baseline="-25000" dirty="0"/>
              <a:t>1</a:t>
            </a:r>
            <a:r>
              <a:rPr lang="en-US" dirty="0"/>
              <a:t> = {</a:t>
            </a:r>
            <a:r>
              <a:rPr lang="en-US" i="1" dirty="0"/>
              <a:t>d</a:t>
            </a:r>
            <a:r>
              <a:rPr lang="en-US" baseline="-25000" dirty="0"/>
              <a:t>7</a:t>
            </a:r>
            <a:r>
              <a:rPr lang="en-US" dirty="0"/>
              <a:t>, </a:t>
            </a:r>
            <a:r>
              <a:rPr lang="en-US" i="1" dirty="0"/>
              <a:t>d</a:t>
            </a:r>
            <a:r>
              <a:rPr lang="en-US" baseline="-25000" dirty="0"/>
              <a:t>5</a:t>
            </a:r>
            <a:r>
              <a:rPr lang="en-US" dirty="0"/>
              <a:t>, </a:t>
            </a:r>
            <a:r>
              <a:rPr lang="en-US" i="1" dirty="0"/>
              <a:t>d</a:t>
            </a:r>
            <a:r>
              <a:rPr lang="en-US" baseline="-25000" dirty="0"/>
              <a:t>3</a:t>
            </a:r>
            <a:r>
              <a:rPr lang="en-US" dirty="0"/>
              <a:t>, </a:t>
            </a:r>
            <a:r>
              <a:rPr lang="en-US" i="1" dirty="0"/>
              <a:t>d</a:t>
            </a:r>
            <a:r>
              <a:rPr lang="en-US" baseline="-25000" dirty="0"/>
              <a:t>8</a:t>
            </a:r>
            <a:r>
              <a:rPr lang="en-US" dirty="0"/>
              <a:t>, </a:t>
            </a:r>
            <a:r>
              <a:rPr lang="en-US" i="1" dirty="0"/>
              <a:t>d</a:t>
            </a:r>
            <a:r>
              <a:rPr lang="en-US" baseline="-25000" dirty="0"/>
              <a:t>1</a:t>
            </a:r>
            <a:r>
              <a:rPr lang="en-US" dirty="0"/>
              <a:t>}</a:t>
            </a:r>
          </a:p>
          <a:p>
            <a:pPr lvl="1"/>
            <a:r>
              <a:rPr lang="en-US" i="1" dirty="0"/>
              <a:t>R</a:t>
            </a:r>
            <a:r>
              <a:rPr lang="en-US" baseline="-25000" dirty="0"/>
              <a:t>2</a:t>
            </a:r>
            <a:r>
              <a:rPr lang="en-US" dirty="0"/>
              <a:t> = {</a:t>
            </a:r>
            <a:r>
              <a:rPr lang="en-US" i="1" dirty="0"/>
              <a:t>d</a:t>
            </a:r>
            <a:r>
              <a:rPr lang="en-US" baseline="-25000" dirty="0"/>
              <a:t>5</a:t>
            </a:r>
            <a:r>
              <a:rPr lang="en-US" dirty="0"/>
              <a:t>, </a:t>
            </a:r>
            <a:r>
              <a:rPr lang="en-US" i="1" dirty="0"/>
              <a:t>d</a:t>
            </a:r>
            <a:r>
              <a:rPr lang="en-US" baseline="-25000" dirty="0"/>
              <a:t>8</a:t>
            </a:r>
            <a:r>
              <a:rPr lang="en-US" dirty="0"/>
              <a:t>, </a:t>
            </a:r>
            <a:r>
              <a:rPr lang="en-US" i="1" dirty="0"/>
              <a:t>d</a:t>
            </a:r>
            <a:r>
              <a:rPr lang="en-US" baseline="-25000" dirty="0"/>
              <a:t>3</a:t>
            </a:r>
            <a:r>
              <a:rPr lang="en-US" dirty="0"/>
              <a:t>, </a:t>
            </a:r>
            <a:r>
              <a:rPr lang="en-US" i="1" dirty="0"/>
              <a:t>d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d</a:t>
            </a:r>
            <a:r>
              <a:rPr lang="en-US" baseline="-25000" dirty="0"/>
              <a:t>7</a:t>
            </a:r>
            <a:r>
              <a:rPr lang="en-US" dirty="0"/>
              <a:t>}</a:t>
            </a:r>
          </a:p>
          <a:p>
            <a:r>
              <a:rPr lang="en-US" dirty="0"/>
              <a:t>Based on these rankings compute:</a:t>
            </a:r>
          </a:p>
          <a:p>
            <a:pPr lvl="1"/>
            <a:r>
              <a:rPr lang="en-US" dirty="0"/>
              <a:t>Spearman rank correlation coefficient</a:t>
            </a:r>
          </a:p>
          <a:p>
            <a:pPr lvl="1"/>
            <a:r>
              <a:rPr lang="en-US" dirty="0"/>
              <a:t>Kendall Tau coefficient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3710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Retrieval Evaluation (2) –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The Spearman coefficient</a:t>
            </a:r>
          </a:p>
          <a:p>
            <a:pPr lvl="1"/>
            <a:r>
              <a:rPr lang="en-US" dirty="0"/>
              <a:t>The mostly used rank correlation metric</a:t>
            </a:r>
          </a:p>
          <a:p>
            <a:pPr lvl="1"/>
            <a:r>
              <a:rPr lang="en-US" dirty="0"/>
              <a:t>Based on the differences between the positions of the same document in two rankings</a:t>
            </a:r>
          </a:p>
          <a:p>
            <a:pPr lvl="1"/>
            <a:r>
              <a:rPr lang="en-US" dirty="0"/>
              <a:t>Definition:</a:t>
            </a:r>
          </a:p>
          <a:p>
            <a:pPr lvl="2"/>
            <a:r>
              <a:rPr lang="en-US" dirty="0"/>
              <a:t>s</a:t>
            </a:r>
            <a:r>
              <a:rPr lang="en-US" baseline="-25000" dirty="0"/>
              <a:t>1,</a:t>
            </a:r>
            <a:r>
              <a:rPr lang="en-US" i="1" baseline="-25000" dirty="0"/>
              <a:t>j</a:t>
            </a:r>
            <a:r>
              <a:rPr lang="en-US" dirty="0"/>
              <a:t> be the position of a document </a:t>
            </a:r>
            <a:r>
              <a:rPr lang="en-US" i="1" dirty="0" err="1"/>
              <a:t>d</a:t>
            </a:r>
            <a:r>
              <a:rPr lang="en-US" i="1" baseline="-25000" dirty="0" err="1"/>
              <a:t>j</a:t>
            </a:r>
            <a:r>
              <a:rPr lang="en-US" dirty="0"/>
              <a:t> in ranking </a:t>
            </a:r>
            <a:r>
              <a:rPr lang="en-US" i="1" dirty="0"/>
              <a:t>R</a:t>
            </a:r>
            <a:r>
              <a:rPr lang="en-US" baseline="-25000" dirty="0"/>
              <a:t>1</a:t>
            </a:r>
            <a:endParaRPr lang="en-US" dirty="0"/>
          </a:p>
          <a:p>
            <a:pPr lvl="2"/>
            <a:r>
              <a:rPr lang="en-US" dirty="0"/>
              <a:t>s</a:t>
            </a:r>
            <a:r>
              <a:rPr lang="en-US" baseline="-25000" dirty="0"/>
              <a:t>2,</a:t>
            </a:r>
            <a:r>
              <a:rPr lang="en-US" i="1" baseline="-25000" dirty="0"/>
              <a:t>j</a:t>
            </a:r>
            <a:r>
              <a:rPr lang="en-US" dirty="0"/>
              <a:t> be the position of </a:t>
            </a:r>
            <a:r>
              <a:rPr lang="en-US" i="1" dirty="0" err="1"/>
              <a:t>d</a:t>
            </a:r>
            <a:r>
              <a:rPr lang="en-US" i="1" baseline="-25000" dirty="0" err="1"/>
              <a:t>j</a:t>
            </a:r>
            <a:r>
              <a:rPr lang="en-US" dirty="0"/>
              <a:t> in ranking </a:t>
            </a:r>
            <a:r>
              <a:rPr lang="en-US" i="1" dirty="0"/>
              <a:t>R</a:t>
            </a:r>
            <a:r>
              <a:rPr lang="en-US" baseline="-25000" dirty="0"/>
              <a:t>2</a:t>
            </a:r>
            <a:endParaRPr lang="en-US" dirty="0"/>
          </a:p>
          <a:p>
            <a:pPr lvl="2"/>
            <a:r>
              <a:rPr lang="en-US" i="1" dirty="0"/>
              <a:t>K</a:t>
            </a:r>
            <a:r>
              <a:rPr lang="en-US" dirty="0"/>
              <a:t> indicates the size of the ranked sets</a:t>
            </a:r>
          </a:p>
          <a:p>
            <a:pPr lvl="2"/>
            <a:r>
              <a:rPr lang="en-US" i="1" dirty="0"/>
              <a:t>S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R</a:t>
            </a:r>
            <a:r>
              <a:rPr lang="en-US" baseline="-25000" dirty="0"/>
              <a:t>2</a:t>
            </a:r>
            <a:r>
              <a:rPr lang="en-US" dirty="0"/>
              <a:t>) is the Spearman rank correlation coefficient</a:t>
            </a:r>
          </a:p>
          <a:p>
            <a:pPr lvl="2"/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C761ABB-E045-491A-A3C5-D7F4EE43E8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1449" y="5638800"/>
            <a:ext cx="5336551" cy="92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2282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Retrieval Evaluation (2) – Solution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(s</a:t>
            </a:r>
            <a:r>
              <a:rPr lang="en-US" baseline="-25000" dirty="0"/>
              <a:t>1,</a:t>
            </a:r>
            <a:r>
              <a:rPr lang="en-US" i="1" baseline="-25000" dirty="0"/>
              <a:t>d</a:t>
            </a:r>
            <a:r>
              <a:rPr lang="en-US" baseline="-40000" dirty="0"/>
              <a:t>7</a:t>
            </a:r>
            <a:r>
              <a:rPr lang="en-US" dirty="0"/>
              <a:t> – s</a:t>
            </a:r>
            <a:r>
              <a:rPr lang="en-US" baseline="-25000" dirty="0"/>
              <a:t>2,</a:t>
            </a:r>
            <a:r>
              <a:rPr lang="en-US" i="1" baseline="-25000" dirty="0"/>
              <a:t> d</a:t>
            </a:r>
            <a:r>
              <a:rPr lang="en-US" baseline="-40000" dirty="0"/>
              <a:t>7</a:t>
            </a:r>
            <a:r>
              <a:rPr lang="en-US" dirty="0"/>
              <a:t>)</a:t>
            </a:r>
            <a:r>
              <a:rPr lang="en-US" baseline="30000" dirty="0"/>
              <a:t>2</a:t>
            </a:r>
            <a:r>
              <a:rPr lang="en-US" dirty="0"/>
              <a:t> = 16</a:t>
            </a:r>
          </a:p>
          <a:p>
            <a:r>
              <a:rPr lang="en-US" dirty="0"/>
              <a:t>(s</a:t>
            </a:r>
            <a:r>
              <a:rPr lang="en-US" baseline="-25000" dirty="0"/>
              <a:t>1,</a:t>
            </a:r>
            <a:r>
              <a:rPr lang="en-US" i="1" baseline="-25000" dirty="0"/>
              <a:t>d</a:t>
            </a:r>
            <a:r>
              <a:rPr lang="en-US" baseline="-40000" dirty="0"/>
              <a:t>5</a:t>
            </a:r>
            <a:r>
              <a:rPr lang="en-US" dirty="0"/>
              <a:t> – s</a:t>
            </a:r>
            <a:r>
              <a:rPr lang="en-US" baseline="-25000" dirty="0"/>
              <a:t>2,</a:t>
            </a:r>
            <a:r>
              <a:rPr lang="en-US" i="1" baseline="-25000" dirty="0"/>
              <a:t> d</a:t>
            </a:r>
            <a:r>
              <a:rPr lang="en-US" baseline="-40000" dirty="0"/>
              <a:t>5</a:t>
            </a:r>
            <a:r>
              <a:rPr lang="en-US" dirty="0"/>
              <a:t>)</a:t>
            </a:r>
            <a:r>
              <a:rPr lang="en-US" baseline="30000" dirty="0"/>
              <a:t>2</a:t>
            </a:r>
            <a:r>
              <a:rPr lang="en-US" dirty="0"/>
              <a:t> = 1</a:t>
            </a:r>
          </a:p>
          <a:p>
            <a:r>
              <a:rPr lang="en-US" dirty="0"/>
              <a:t>(s</a:t>
            </a:r>
            <a:r>
              <a:rPr lang="en-US" baseline="-25000" dirty="0"/>
              <a:t>1,</a:t>
            </a:r>
            <a:r>
              <a:rPr lang="en-US" i="1" baseline="-25000" dirty="0"/>
              <a:t>d</a:t>
            </a:r>
            <a:r>
              <a:rPr lang="en-US" baseline="-40000" dirty="0"/>
              <a:t>3</a:t>
            </a:r>
            <a:r>
              <a:rPr lang="en-US" dirty="0"/>
              <a:t> – s</a:t>
            </a:r>
            <a:r>
              <a:rPr lang="en-US" baseline="-25000" dirty="0"/>
              <a:t>2,</a:t>
            </a:r>
            <a:r>
              <a:rPr lang="en-US" i="1" baseline="-25000" dirty="0"/>
              <a:t> d</a:t>
            </a:r>
            <a:r>
              <a:rPr lang="en-US" baseline="-40000" dirty="0"/>
              <a:t>3</a:t>
            </a:r>
            <a:r>
              <a:rPr lang="en-US" dirty="0"/>
              <a:t>)</a:t>
            </a:r>
            <a:r>
              <a:rPr lang="en-US" baseline="30000" dirty="0"/>
              <a:t>2</a:t>
            </a:r>
            <a:r>
              <a:rPr lang="en-US" dirty="0"/>
              <a:t> = 0</a:t>
            </a:r>
          </a:p>
          <a:p>
            <a:r>
              <a:rPr lang="en-US" dirty="0"/>
              <a:t>(s</a:t>
            </a:r>
            <a:r>
              <a:rPr lang="en-US" baseline="-25000" dirty="0"/>
              <a:t>1,</a:t>
            </a:r>
            <a:r>
              <a:rPr lang="en-US" i="1" baseline="-25000" dirty="0"/>
              <a:t>d</a:t>
            </a:r>
            <a:r>
              <a:rPr lang="en-US" baseline="-40000" dirty="0"/>
              <a:t>8</a:t>
            </a:r>
            <a:r>
              <a:rPr lang="en-US" dirty="0"/>
              <a:t> – s</a:t>
            </a:r>
            <a:r>
              <a:rPr lang="en-US" baseline="-25000" dirty="0"/>
              <a:t>2,</a:t>
            </a:r>
            <a:r>
              <a:rPr lang="en-US" i="1" baseline="-25000" dirty="0"/>
              <a:t> d</a:t>
            </a:r>
            <a:r>
              <a:rPr lang="en-US" baseline="-40000" dirty="0"/>
              <a:t>8</a:t>
            </a:r>
            <a:r>
              <a:rPr lang="en-US" dirty="0"/>
              <a:t>)</a:t>
            </a:r>
            <a:r>
              <a:rPr lang="en-US" baseline="30000" dirty="0"/>
              <a:t>2</a:t>
            </a:r>
            <a:r>
              <a:rPr lang="en-US" dirty="0"/>
              <a:t> = 4</a:t>
            </a:r>
          </a:p>
          <a:p>
            <a:r>
              <a:rPr lang="en-US" dirty="0"/>
              <a:t>(s</a:t>
            </a:r>
            <a:r>
              <a:rPr lang="en-US" baseline="-25000" dirty="0"/>
              <a:t>1,</a:t>
            </a:r>
            <a:r>
              <a:rPr lang="en-US" i="1" baseline="-25000" dirty="0"/>
              <a:t>d</a:t>
            </a:r>
            <a:r>
              <a:rPr lang="en-US" baseline="-40000" dirty="0"/>
              <a:t>1</a:t>
            </a:r>
            <a:r>
              <a:rPr lang="en-US" dirty="0"/>
              <a:t> – s</a:t>
            </a:r>
            <a:r>
              <a:rPr lang="en-US" baseline="-25000" dirty="0"/>
              <a:t>2,</a:t>
            </a:r>
            <a:r>
              <a:rPr lang="en-US" i="1" baseline="-25000" dirty="0"/>
              <a:t> d</a:t>
            </a:r>
            <a:r>
              <a:rPr lang="en-US" baseline="-40000" dirty="0"/>
              <a:t>1</a:t>
            </a:r>
            <a:r>
              <a:rPr lang="en-US" dirty="0"/>
              <a:t>)</a:t>
            </a:r>
            <a:r>
              <a:rPr lang="en-US" baseline="30000" dirty="0"/>
              <a:t>2</a:t>
            </a:r>
            <a:r>
              <a:rPr lang="en-US" dirty="0"/>
              <a:t> = 1</a:t>
            </a:r>
          </a:p>
          <a:p>
            <a:endParaRPr lang="en-US" dirty="0"/>
          </a:p>
          <a:p>
            <a:r>
              <a:rPr lang="en-US" dirty="0"/>
              <a:t>Spearman coefficient:</a:t>
            </a:r>
          </a:p>
          <a:p>
            <a:pPr lvl="1"/>
            <a:r>
              <a:rPr lang="en-US" dirty="0"/>
              <a:t>1 – [6 * (16 + 1 + 0 + 4 + 1) / 120] = </a:t>
            </a:r>
            <a:r>
              <a:rPr lang="en-US" b="1" dirty="0"/>
              <a:t>–0.1</a:t>
            </a:r>
          </a:p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52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Map-Reduce (1)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rmAutofit/>
          </a:bodyPr>
          <a:lstStyle/>
          <a:p>
            <a:r>
              <a:rPr lang="en-US" dirty="0"/>
              <a:t>Suppose our input data to a map-reduce system are integer values (the keys are not important)</a:t>
            </a:r>
            <a:endParaRPr lang="cs-CZ" dirty="0"/>
          </a:p>
          <a:p>
            <a:pPr lvl="1"/>
            <a:r>
              <a:rPr lang="en-US" dirty="0"/>
              <a:t>The map function takes an integer </a:t>
            </a:r>
            <a:r>
              <a:rPr lang="en-US" i="1" dirty="0" err="1"/>
              <a:t>i</a:t>
            </a:r>
            <a:r>
              <a:rPr lang="en-US" dirty="0"/>
              <a:t> and produces pairs (</a:t>
            </a:r>
            <a:r>
              <a:rPr lang="en-US" i="1" dirty="0"/>
              <a:t>p, </a:t>
            </a:r>
            <a:r>
              <a:rPr lang="en-US" i="1" dirty="0" err="1"/>
              <a:t>i</a:t>
            </a:r>
            <a:r>
              <a:rPr lang="en-US" dirty="0"/>
              <a:t>) such that </a:t>
            </a:r>
            <a:r>
              <a:rPr lang="en-US" i="1" dirty="0"/>
              <a:t>p </a:t>
            </a:r>
            <a:r>
              <a:rPr lang="en-US" dirty="0"/>
              <a:t>is a prime divisor of </a:t>
            </a:r>
            <a:r>
              <a:rPr lang="en-US" i="1" dirty="0" err="1"/>
              <a:t>i</a:t>
            </a:r>
            <a:endParaRPr lang="en-US" dirty="0"/>
          </a:p>
          <a:p>
            <a:pPr lvl="2"/>
            <a:r>
              <a:rPr lang="en-US" dirty="0"/>
              <a:t>Example: </a:t>
            </a:r>
            <a:r>
              <a:rPr lang="en-US" i="1" dirty="0"/>
              <a:t>map</a:t>
            </a:r>
            <a:r>
              <a:rPr lang="en-US" dirty="0"/>
              <a:t>(</a:t>
            </a:r>
            <a:r>
              <a:rPr lang="en-US" dirty="0">
                <a:solidFill>
                  <a:schemeClr val="bg2"/>
                </a:solidFill>
              </a:rPr>
              <a:t>‘</a:t>
            </a:r>
            <a:r>
              <a:rPr lang="en-US" dirty="0" err="1">
                <a:solidFill>
                  <a:schemeClr val="bg2"/>
                </a:solidFill>
              </a:rPr>
              <a:t>any_key</a:t>
            </a:r>
            <a:r>
              <a:rPr lang="en-US" dirty="0">
                <a:solidFill>
                  <a:schemeClr val="bg2"/>
                </a:solidFill>
              </a:rPr>
              <a:t>’</a:t>
            </a:r>
            <a:r>
              <a:rPr lang="en-US" dirty="0"/>
              <a:t>, 12)</a:t>
            </a:r>
            <a:r>
              <a:rPr lang="en-US" i="1" dirty="0"/>
              <a:t> = </a:t>
            </a:r>
            <a:r>
              <a:rPr lang="en-US" dirty="0"/>
              <a:t>[(2,12), (3,12)]</a:t>
            </a:r>
            <a:endParaRPr lang="cs-CZ" dirty="0"/>
          </a:p>
          <a:p>
            <a:pPr lvl="1"/>
            <a:r>
              <a:rPr lang="en-US" dirty="0"/>
              <a:t>The reduce function is addition</a:t>
            </a:r>
          </a:p>
          <a:p>
            <a:pPr lvl="2"/>
            <a:r>
              <a:rPr lang="en-US" dirty="0"/>
              <a:t>Example: </a:t>
            </a:r>
            <a:r>
              <a:rPr lang="en-US" i="1" dirty="0"/>
              <a:t>reduce</a:t>
            </a:r>
            <a:r>
              <a:rPr lang="en-US" dirty="0"/>
              <a:t>(</a:t>
            </a:r>
            <a:r>
              <a:rPr lang="en-US" i="1" dirty="0"/>
              <a:t>p</a:t>
            </a:r>
            <a:r>
              <a:rPr lang="en-US" dirty="0"/>
              <a:t>, [</a:t>
            </a:r>
            <a:r>
              <a:rPr lang="en-US" i="1" dirty="0" err="1"/>
              <a:t>i</a:t>
            </a:r>
            <a:r>
              <a:rPr lang="en-US" dirty="0"/>
              <a:t> , </a:t>
            </a:r>
            <a:r>
              <a:rPr lang="en-US" i="1" dirty="0" err="1"/>
              <a:t>i</a:t>
            </a:r>
            <a:r>
              <a:rPr lang="en-US" dirty="0"/>
              <a:t> , ..., </a:t>
            </a:r>
            <a:r>
              <a:rPr lang="en-US" i="1" dirty="0" err="1"/>
              <a:t>i</a:t>
            </a:r>
            <a:r>
              <a:rPr lang="en-US" dirty="0"/>
              <a:t>]) is (</a:t>
            </a:r>
            <a:r>
              <a:rPr lang="en-US" i="1" dirty="0"/>
              <a:t>p</a:t>
            </a:r>
            <a:r>
              <a:rPr lang="en-US" dirty="0"/>
              <a:t>, </a:t>
            </a:r>
            <a:r>
              <a:rPr lang="en-US" i="1" dirty="0" err="1"/>
              <a:t>i</a:t>
            </a:r>
            <a:r>
              <a:rPr lang="en-US" dirty="0"/>
              <a:t> + </a:t>
            </a:r>
            <a:r>
              <a:rPr lang="en-US" i="1" dirty="0" err="1"/>
              <a:t>i</a:t>
            </a:r>
            <a:r>
              <a:rPr lang="en-US" dirty="0"/>
              <a:t> + ... + </a:t>
            </a:r>
            <a:r>
              <a:rPr lang="en-US" i="1" dirty="0" err="1"/>
              <a:t>i</a:t>
            </a:r>
            <a:r>
              <a:rPr lang="en-US" dirty="0"/>
              <a:t>)</a:t>
            </a:r>
            <a:endParaRPr lang="cs-CZ" dirty="0"/>
          </a:p>
          <a:p>
            <a:r>
              <a:rPr lang="en-US" dirty="0"/>
              <a:t>Compute the output, if the input is the set of integers 15, 21, 24, 30, 49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0086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Retrieval Evaluation (2) –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The Kendall Tau coefficient</a:t>
            </a:r>
          </a:p>
          <a:p>
            <a:pPr lvl="1"/>
            <a:r>
              <a:rPr lang="en-US" sz="2400" dirty="0"/>
              <a:t>When we think of rank correlations, we think of how two rankings tend to vary in similar ways</a:t>
            </a:r>
          </a:p>
          <a:p>
            <a:pPr lvl="1"/>
            <a:r>
              <a:rPr lang="en-US" sz="2400" dirty="0"/>
              <a:t>Consider two documents </a:t>
            </a:r>
            <a:r>
              <a:rPr lang="en-US" sz="2400" i="1" dirty="0" err="1"/>
              <a:t>d</a:t>
            </a:r>
            <a:r>
              <a:rPr lang="en-US" sz="2400" i="1" baseline="-25000" dirty="0" err="1"/>
              <a:t>j</a:t>
            </a:r>
            <a:r>
              <a:rPr lang="en-US" sz="2400" dirty="0"/>
              <a:t> and </a:t>
            </a:r>
            <a:r>
              <a:rPr lang="en-US" sz="2400" i="1" dirty="0"/>
              <a:t>d</a:t>
            </a:r>
            <a:r>
              <a:rPr lang="en-US" sz="2400" i="1" baseline="-25000" dirty="0"/>
              <a:t>k</a:t>
            </a:r>
            <a:r>
              <a:rPr lang="en-US" sz="2400" dirty="0"/>
              <a:t> and their positions in rankings </a:t>
            </a:r>
            <a:r>
              <a:rPr lang="en-US" sz="2400" i="1" dirty="0"/>
              <a:t>R</a:t>
            </a:r>
            <a:r>
              <a:rPr lang="en-US" sz="2400" baseline="-25000" dirty="0"/>
              <a:t>1</a:t>
            </a:r>
            <a:r>
              <a:rPr lang="en-US" sz="2400" dirty="0"/>
              <a:t> and </a:t>
            </a:r>
            <a:r>
              <a:rPr lang="en-US" sz="2400" i="1" dirty="0"/>
              <a:t>R</a:t>
            </a:r>
            <a:r>
              <a:rPr lang="en-US" sz="2400" baseline="-25000" dirty="0"/>
              <a:t>2</a:t>
            </a:r>
          </a:p>
          <a:p>
            <a:pPr lvl="1"/>
            <a:r>
              <a:rPr lang="en-US" sz="2400" dirty="0"/>
              <a:t>Further, consider the differences in rank positions for  these two documents in each ranking, i.e.,</a:t>
            </a:r>
          </a:p>
          <a:p>
            <a:pPr lvl="2"/>
            <a:r>
              <a:rPr lang="en-US" dirty="0"/>
              <a:t>s</a:t>
            </a:r>
            <a:r>
              <a:rPr lang="en-US" baseline="-25000" dirty="0"/>
              <a:t>1,</a:t>
            </a:r>
            <a:r>
              <a:rPr lang="en-US" i="1" baseline="-25000" dirty="0"/>
              <a:t>k</a:t>
            </a:r>
            <a:r>
              <a:rPr lang="en-US" dirty="0"/>
              <a:t> – s</a:t>
            </a:r>
            <a:r>
              <a:rPr lang="en-US" baseline="-25000" dirty="0"/>
              <a:t>1,</a:t>
            </a:r>
            <a:r>
              <a:rPr lang="en-US" i="1" baseline="-25000" dirty="0"/>
              <a:t>j</a:t>
            </a:r>
            <a:endParaRPr lang="en-US" dirty="0"/>
          </a:p>
          <a:p>
            <a:pPr lvl="2"/>
            <a:r>
              <a:rPr lang="en-US" dirty="0"/>
              <a:t>s</a:t>
            </a:r>
            <a:r>
              <a:rPr lang="en-US" baseline="-25000" dirty="0"/>
              <a:t>2,</a:t>
            </a:r>
            <a:r>
              <a:rPr lang="en-US" i="1" baseline="-25000" dirty="0"/>
              <a:t>k</a:t>
            </a:r>
            <a:r>
              <a:rPr lang="en-US" dirty="0"/>
              <a:t> – s</a:t>
            </a:r>
            <a:r>
              <a:rPr lang="en-US" baseline="-25000" dirty="0"/>
              <a:t>2,</a:t>
            </a:r>
            <a:r>
              <a:rPr lang="en-US" i="1" baseline="-25000" dirty="0"/>
              <a:t>j</a:t>
            </a:r>
            <a:endParaRPr lang="en-US" baseline="-25000" dirty="0"/>
          </a:p>
          <a:p>
            <a:pPr lvl="1"/>
            <a:r>
              <a:rPr lang="en-US" sz="2400" dirty="0"/>
              <a:t>If these differences have the same sign, we say that the  document pair (</a:t>
            </a:r>
            <a:r>
              <a:rPr lang="en-US" sz="2400" i="1" dirty="0"/>
              <a:t>d</a:t>
            </a:r>
            <a:r>
              <a:rPr lang="en-US" sz="2400" i="1" baseline="-25000" dirty="0"/>
              <a:t>k</a:t>
            </a:r>
            <a:r>
              <a:rPr lang="en-US" sz="2400" dirty="0"/>
              <a:t>, </a:t>
            </a:r>
            <a:r>
              <a:rPr lang="en-US" sz="2400" i="1" dirty="0" err="1"/>
              <a:t>d</a:t>
            </a:r>
            <a:r>
              <a:rPr lang="en-US" sz="2400" i="1" baseline="-25000" dirty="0" err="1"/>
              <a:t>j</a:t>
            </a:r>
            <a:r>
              <a:rPr lang="en-US" sz="2400" dirty="0"/>
              <a:t>) is </a:t>
            </a:r>
            <a:r>
              <a:rPr lang="en-US" sz="2400" b="1" dirty="0"/>
              <a:t>concordant</a:t>
            </a:r>
            <a:r>
              <a:rPr lang="en-US" sz="2400" dirty="0"/>
              <a:t> (</a:t>
            </a:r>
            <a:r>
              <a:rPr lang="en-US" sz="2400" b="1" dirty="0"/>
              <a:t>C</a:t>
            </a:r>
            <a:r>
              <a:rPr lang="en-US" sz="2400" dirty="0"/>
              <a:t>) in both rankings; if they have different signs, it is </a:t>
            </a:r>
            <a:r>
              <a:rPr lang="en-US" sz="2400" b="1" dirty="0"/>
              <a:t>discordant</a:t>
            </a:r>
            <a:r>
              <a:rPr lang="en-US" sz="2400" dirty="0"/>
              <a:t> (</a:t>
            </a:r>
            <a:r>
              <a:rPr lang="en-US" sz="2400" b="1" dirty="0"/>
              <a:t>D</a:t>
            </a:r>
            <a:r>
              <a:rPr lang="en-US" sz="2400" dirty="0"/>
              <a:t>)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6361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Retrieval Evaluation (2) –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The Kendall Tau coefficient</a:t>
            </a:r>
          </a:p>
          <a:p>
            <a:pPr lvl="1"/>
            <a:r>
              <a:rPr lang="en-US" sz="2400" dirty="0"/>
              <a:t>Definition:</a:t>
            </a:r>
          </a:p>
          <a:p>
            <a:pPr lvl="2"/>
            <a:r>
              <a:rPr lang="en-US" sz="2000" dirty="0"/>
              <a:t>∆(</a:t>
            </a:r>
            <a:r>
              <a:rPr lang="en-US" sz="2000" i="1" dirty="0"/>
              <a:t>R</a:t>
            </a:r>
            <a:r>
              <a:rPr lang="en-US" sz="2000" baseline="-25000" dirty="0"/>
              <a:t>1</a:t>
            </a:r>
            <a:r>
              <a:rPr lang="en-US" sz="2000" dirty="0"/>
              <a:t>, </a:t>
            </a:r>
            <a:r>
              <a:rPr lang="en-US" sz="2000" i="1" dirty="0"/>
              <a:t>R</a:t>
            </a:r>
            <a:r>
              <a:rPr lang="en-US" sz="2000" baseline="-25000" dirty="0"/>
              <a:t>2</a:t>
            </a:r>
            <a:r>
              <a:rPr lang="en-US" sz="2000" dirty="0"/>
              <a:t>): number of discordant document pairs in </a:t>
            </a:r>
            <a:r>
              <a:rPr lang="en-US" sz="2000" i="1" dirty="0"/>
              <a:t>R</a:t>
            </a:r>
            <a:r>
              <a:rPr lang="en-US" sz="2000" baseline="-25000" dirty="0"/>
              <a:t>1</a:t>
            </a:r>
            <a:r>
              <a:rPr lang="en-US" sz="2000" dirty="0"/>
              <a:t> and </a:t>
            </a:r>
            <a:r>
              <a:rPr lang="en-US" sz="2000" i="1" dirty="0"/>
              <a:t>R</a:t>
            </a:r>
            <a:r>
              <a:rPr lang="en-US" sz="2000" baseline="-25000" dirty="0"/>
              <a:t>2</a:t>
            </a:r>
            <a:endParaRPr lang="en-US" sz="2000" dirty="0"/>
          </a:p>
          <a:p>
            <a:pPr lvl="2"/>
            <a:r>
              <a:rPr lang="en-US" sz="2000" i="1" dirty="0"/>
              <a:t>K</a:t>
            </a:r>
            <a:r>
              <a:rPr lang="en-US" sz="2000" dirty="0"/>
              <a:t>: the size of the ranked sets</a:t>
            </a:r>
            <a:endParaRPr lang="en-US" sz="2400" dirty="0"/>
          </a:p>
          <a:p>
            <a:pPr lvl="1"/>
            <a:endParaRPr lang="en-US" sz="24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object 21">
            <a:extLst>
              <a:ext uri="{FF2B5EF4-FFF2-40B4-BE49-F238E27FC236}">
                <a16:creationId xmlns:a16="http://schemas.microsoft.com/office/drawing/2014/main" id="{425163B1-63B3-4D55-BD4D-03C1A19DBE30}"/>
              </a:ext>
            </a:extLst>
          </p:cNvPr>
          <p:cNvSpPr/>
          <p:nvPr/>
        </p:nvSpPr>
        <p:spPr>
          <a:xfrm>
            <a:off x="1295400" y="3276600"/>
            <a:ext cx="3802980" cy="6594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 dirty="0"/>
          </a:p>
        </p:txBody>
      </p:sp>
      <p:sp>
        <p:nvSpPr>
          <p:cNvPr id="7" name="object 16">
            <a:extLst>
              <a:ext uri="{FF2B5EF4-FFF2-40B4-BE49-F238E27FC236}">
                <a16:creationId xmlns:a16="http://schemas.microsoft.com/office/drawing/2014/main" id="{3CF00636-9918-4659-9762-98330B07572F}"/>
              </a:ext>
            </a:extLst>
          </p:cNvPr>
          <p:cNvSpPr txBox="1"/>
          <p:nvPr/>
        </p:nvSpPr>
        <p:spPr>
          <a:xfrm>
            <a:off x="1364348" y="3412005"/>
            <a:ext cx="2255982" cy="3427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227" i="1" spc="-45" dirty="0">
                <a:latin typeface="Georgia"/>
                <a:cs typeface="Georgia"/>
              </a:rPr>
              <a:t>τ</a:t>
            </a:r>
            <a:r>
              <a:rPr sz="2227" i="1" spc="-291" dirty="0">
                <a:latin typeface="Georgia"/>
                <a:cs typeface="Georgia"/>
              </a:rPr>
              <a:t> </a:t>
            </a:r>
            <a:r>
              <a:rPr sz="2227" spc="185" dirty="0">
                <a:latin typeface="Garamond"/>
                <a:cs typeface="Garamond"/>
              </a:rPr>
              <a:t>(</a:t>
            </a:r>
            <a:r>
              <a:rPr sz="2227" i="1" spc="185" dirty="0">
                <a:latin typeface="Lucida Sans Unicode"/>
                <a:cs typeface="Lucida Sans Unicode"/>
              </a:rPr>
              <a:t>R</a:t>
            </a:r>
            <a:r>
              <a:rPr sz="2523" spc="279" baseline="-10510" dirty="0">
                <a:latin typeface="Tahoma"/>
                <a:cs typeface="Tahoma"/>
              </a:rPr>
              <a:t>1</a:t>
            </a:r>
            <a:r>
              <a:rPr sz="2227" i="1" spc="185" dirty="0">
                <a:latin typeface="Georgia"/>
                <a:cs typeface="Georgia"/>
              </a:rPr>
              <a:t>,</a:t>
            </a:r>
            <a:r>
              <a:rPr sz="2227" i="1" spc="-182" dirty="0">
                <a:latin typeface="Georgia"/>
                <a:cs typeface="Georgia"/>
              </a:rPr>
              <a:t> </a:t>
            </a:r>
            <a:r>
              <a:rPr sz="2227" i="1" spc="250" dirty="0">
                <a:latin typeface="Lucida Sans Unicode"/>
                <a:cs typeface="Lucida Sans Unicode"/>
              </a:rPr>
              <a:t>R</a:t>
            </a:r>
            <a:r>
              <a:rPr sz="2523" spc="375" baseline="-10510" dirty="0">
                <a:latin typeface="Tahoma"/>
                <a:cs typeface="Tahoma"/>
              </a:rPr>
              <a:t>2</a:t>
            </a:r>
            <a:r>
              <a:rPr sz="2227" spc="250" dirty="0">
                <a:latin typeface="Garamond"/>
                <a:cs typeface="Garamond"/>
              </a:rPr>
              <a:t>)</a:t>
            </a:r>
            <a:r>
              <a:rPr sz="2227" spc="55" dirty="0">
                <a:latin typeface="Garamond"/>
                <a:cs typeface="Garamond"/>
              </a:rPr>
              <a:t> </a:t>
            </a:r>
            <a:r>
              <a:rPr sz="2227" spc="231" dirty="0">
                <a:latin typeface="Garamond"/>
                <a:cs typeface="Garamond"/>
              </a:rPr>
              <a:t>=</a:t>
            </a:r>
            <a:r>
              <a:rPr sz="2227" spc="55" dirty="0">
                <a:latin typeface="Garamond"/>
                <a:cs typeface="Garamond"/>
              </a:rPr>
              <a:t> </a:t>
            </a:r>
            <a:r>
              <a:rPr sz="2227" spc="59" dirty="0">
                <a:latin typeface="Garamond"/>
                <a:cs typeface="Garamond"/>
              </a:rPr>
              <a:t>1</a:t>
            </a:r>
            <a:r>
              <a:rPr sz="2227" spc="-68" dirty="0">
                <a:latin typeface="Garamond"/>
                <a:cs typeface="Garamond"/>
              </a:rPr>
              <a:t> </a:t>
            </a:r>
            <a:r>
              <a:rPr sz="2227" spc="-18" dirty="0">
                <a:latin typeface="Lucida Sans Unicode"/>
                <a:cs typeface="Lucida Sans Unicode"/>
              </a:rPr>
              <a:t>−</a:t>
            </a:r>
            <a:r>
              <a:rPr sz="2227" dirty="0">
                <a:latin typeface="Lucida Sans Unicode"/>
                <a:cs typeface="Lucida Sans Unicode"/>
              </a:rPr>
              <a:t> </a:t>
            </a:r>
            <a:r>
              <a:rPr sz="2523" spc="-75" baseline="37537" dirty="0">
                <a:latin typeface="Tahoma"/>
                <a:cs typeface="Tahoma"/>
              </a:rPr>
              <a:t>2</a:t>
            </a:r>
            <a:endParaRPr sz="2523" baseline="37537" dirty="0">
              <a:latin typeface="Tahoma"/>
              <a:cs typeface="Tahoma"/>
            </a:endParaRPr>
          </a:p>
        </p:txBody>
      </p:sp>
      <p:sp>
        <p:nvSpPr>
          <p:cNvPr id="9" name="object 17">
            <a:extLst>
              <a:ext uri="{FF2B5EF4-FFF2-40B4-BE49-F238E27FC236}">
                <a16:creationId xmlns:a16="http://schemas.microsoft.com/office/drawing/2014/main" id="{64AF2EFE-99BA-486B-AC73-CC89D38A6B99}"/>
              </a:ext>
            </a:extLst>
          </p:cNvPr>
          <p:cNvSpPr txBox="1"/>
          <p:nvPr/>
        </p:nvSpPr>
        <p:spPr>
          <a:xfrm>
            <a:off x="3597702" y="3295627"/>
            <a:ext cx="195117" cy="2588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1682" spc="14" dirty="0">
                <a:latin typeface="Lucida Sans Unicode"/>
                <a:cs typeface="Lucida Sans Unicode"/>
              </a:rPr>
              <a:t>×</a:t>
            </a:r>
            <a:endParaRPr sz="1682">
              <a:latin typeface="Lucida Sans Unicode"/>
              <a:cs typeface="Lucida Sans Unicode"/>
            </a:endParaRPr>
          </a:p>
        </p:txBody>
      </p:sp>
      <p:sp>
        <p:nvSpPr>
          <p:cNvPr id="10" name="object 18">
            <a:extLst>
              <a:ext uri="{FF2B5EF4-FFF2-40B4-BE49-F238E27FC236}">
                <a16:creationId xmlns:a16="http://schemas.microsoft.com/office/drawing/2014/main" id="{E45510A4-3577-428E-9C6C-ABE6969DBD61}"/>
              </a:ext>
            </a:extLst>
          </p:cNvPr>
          <p:cNvSpPr txBox="1"/>
          <p:nvPr/>
        </p:nvSpPr>
        <p:spPr>
          <a:xfrm>
            <a:off x="3769498" y="3338576"/>
            <a:ext cx="1206709" cy="2588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1682" spc="405" dirty="0">
                <a:latin typeface="Tahoma"/>
                <a:cs typeface="Tahoma"/>
              </a:rPr>
              <a:t>∆</a:t>
            </a:r>
            <a:r>
              <a:rPr sz="1682" spc="32" dirty="0">
                <a:latin typeface="Tahoma"/>
                <a:cs typeface="Tahoma"/>
              </a:rPr>
              <a:t>(</a:t>
            </a:r>
            <a:r>
              <a:rPr sz="1682" i="1" spc="405" dirty="0">
                <a:latin typeface="Lucida Sans Unicode"/>
                <a:cs typeface="Lucida Sans Unicode"/>
              </a:rPr>
              <a:t>R</a:t>
            </a:r>
            <a:r>
              <a:rPr sz="1636" spc="402" baseline="-9259" dirty="0">
                <a:latin typeface="PMingLiU"/>
                <a:cs typeface="PMingLiU"/>
              </a:rPr>
              <a:t>1</a:t>
            </a:r>
            <a:r>
              <a:rPr sz="1682" i="1" spc="-27" dirty="0">
                <a:latin typeface="Bookman Old Style"/>
                <a:cs typeface="Bookman Old Style"/>
              </a:rPr>
              <a:t>,</a:t>
            </a:r>
            <a:r>
              <a:rPr sz="1682" i="1" spc="405" dirty="0">
                <a:latin typeface="Lucida Sans Unicode"/>
                <a:cs typeface="Lucida Sans Unicode"/>
              </a:rPr>
              <a:t>R</a:t>
            </a:r>
            <a:r>
              <a:rPr sz="1636" spc="402" baseline="-9259" dirty="0">
                <a:latin typeface="PMingLiU"/>
                <a:cs typeface="PMingLiU"/>
              </a:rPr>
              <a:t>2</a:t>
            </a:r>
            <a:r>
              <a:rPr sz="1682" spc="32" dirty="0">
                <a:latin typeface="Tahoma"/>
                <a:cs typeface="Tahoma"/>
              </a:rPr>
              <a:t>)</a:t>
            </a:r>
            <a:endParaRPr sz="1682" dirty="0">
              <a:latin typeface="Tahoma"/>
              <a:cs typeface="Tahoma"/>
            </a:endParaRPr>
          </a:p>
        </p:txBody>
      </p:sp>
      <p:sp>
        <p:nvSpPr>
          <p:cNvPr id="11" name="object 19">
            <a:extLst>
              <a:ext uri="{FF2B5EF4-FFF2-40B4-BE49-F238E27FC236}">
                <a16:creationId xmlns:a16="http://schemas.microsoft.com/office/drawing/2014/main" id="{F9501A42-CCAF-460B-BBB5-00C26FD5A1C5}"/>
              </a:ext>
            </a:extLst>
          </p:cNvPr>
          <p:cNvSpPr/>
          <p:nvPr/>
        </p:nvSpPr>
        <p:spPr>
          <a:xfrm>
            <a:off x="3498272" y="3622270"/>
            <a:ext cx="1273464" cy="0"/>
          </a:xfrm>
          <a:custGeom>
            <a:avLst/>
            <a:gdLst/>
            <a:ahLst/>
            <a:cxnLst/>
            <a:rect l="l" t="t" r="r" b="b"/>
            <a:pathLst>
              <a:path w="1400809">
                <a:moveTo>
                  <a:pt x="0" y="0"/>
                </a:moveTo>
                <a:lnTo>
                  <a:pt x="1400555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" name="object 20">
            <a:extLst>
              <a:ext uri="{FF2B5EF4-FFF2-40B4-BE49-F238E27FC236}">
                <a16:creationId xmlns:a16="http://schemas.microsoft.com/office/drawing/2014/main" id="{8D2F05B0-240D-424F-B156-ECFEAC275FFD}"/>
              </a:ext>
            </a:extLst>
          </p:cNvPr>
          <p:cNvSpPr txBox="1"/>
          <p:nvPr/>
        </p:nvSpPr>
        <p:spPr>
          <a:xfrm>
            <a:off x="3694683" y="3636725"/>
            <a:ext cx="882073" cy="2588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1682" i="1" spc="377" dirty="0">
                <a:latin typeface="Bookman Old Style"/>
                <a:cs typeface="Bookman Old Style"/>
              </a:rPr>
              <a:t>K</a:t>
            </a:r>
            <a:r>
              <a:rPr sz="1682" spc="32" dirty="0">
                <a:latin typeface="Tahoma"/>
                <a:cs typeface="Tahoma"/>
              </a:rPr>
              <a:t>(</a:t>
            </a:r>
            <a:r>
              <a:rPr sz="1682" i="1" spc="377" dirty="0">
                <a:latin typeface="Bookman Old Style"/>
                <a:cs typeface="Bookman Old Style"/>
              </a:rPr>
              <a:t>K</a:t>
            </a:r>
            <a:r>
              <a:rPr sz="1682" spc="14" dirty="0">
                <a:latin typeface="Lucida Sans Unicode"/>
                <a:cs typeface="Lucida Sans Unicode"/>
              </a:rPr>
              <a:t>−</a:t>
            </a:r>
            <a:r>
              <a:rPr sz="1682" spc="-50" dirty="0">
                <a:latin typeface="Tahoma"/>
                <a:cs typeface="Tahoma"/>
              </a:rPr>
              <a:t>1</a:t>
            </a:r>
            <a:r>
              <a:rPr sz="1682" spc="32" dirty="0">
                <a:latin typeface="Tahoma"/>
                <a:cs typeface="Tahoma"/>
              </a:rPr>
              <a:t>)</a:t>
            </a:r>
            <a:endParaRPr sz="1682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8843245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Retrieval Evaluation (2) – Solution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i="1" dirty="0"/>
              <a:t>R</a:t>
            </a:r>
            <a:r>
              <a:rPr lang="en-US" sz="2400" baseline="-25000" dirty="0"/>
              <a:t>1</a:t>
            </a:r>
            <a:r>
              <a:rPr lang="en-US" sz="2400" dirty="0"/>
              <a:t>:</a:t>
            </a:r>
          </a:p>
          <a:p>
            <a:pPr lvl="1"/>
            <a:r>
              <a:rPr lang="en-US" sz="2000" dirty="0"/>
              <a:t>(</a:t>
            </a:r>
            <a:r>
              <a:rPr lang="en-US" sz="2000" i="1" dirty="0"/>
              <a:t>d</a:t>
            </a:r>
            <a:r>
              <a:rPr lang="en-US" sz="2000" baseline="-25000" dirty="0"/>
              <a:t>7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5</a:t>
            </a:r>
            <a:r>
              <a:rPr lang="en-US" sz="2000" dirty="0"/>
              <a:t>), (</a:t>
            </a:r>
            <a:r>
              <a:rPr lang="en-US" sz="2000" i="1" dirty="0"/>
              <a:t>d</a:t>
            </a:r>
            <a:r>
              <a:rPr lang="en-US" sz="2000" baseline="-25000" dirty="0"/>
              <a:t>7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3</a:t>
            </a:r>
            <a:r>
              <a:rPr lang="en-US" sz="2000" dirty="0"/>
              <a:t>), (</a:t>
            </a:r>
            <a:r>
              <a:rPr lang="en-US" sz="2000" i="1" dirty="0"/>
              <a:t>d</a:t>
            </a:r>
            <a:r>
              <a:rPr lang="en-US" sz="2000" baseline="-25000" dirty="0"/>
              <a:t>7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8</a:t>
            </a:r>
            <a:r>
              <a:rPr lang="en-US" sz="2000" dirty="0"/>
              <a:t>), (</a:t>
            </a:r>
            <a:r>
              <a:rPr lang="en-US" sz="2000" i="1" dirty="0"/>
              <a:t>d</a:t>
            </a:r>
            <a:r>
              <a:rPr lang="en-US" sz="2000" baseline="-25000" dirty="0"/>
              <a:t>7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1</a:t>
            </a:r>
            <a:r>
              <a:rPr lang="en-US" sz="2000" dirty="0"/>
              <a:t>) =&gt; D </a:t>
            </a:r>
            <a:r>
              <a:rPr lang="en-US" sz="2000" dirty="0" err="1"/>
              <a:t>D</a:t>
            </a:r>
            <a:r>
              <a:rPr lang="en-US" sz="2000" dirty="0"/>
              <a:t> </a:t>
            </a:r>
            <a:r>
              <a:rPr lang="en-US" sz="2000" dirty="0" err="1"/>
              <a:t>D</a:t>
            </a:r>
            <a:r>
              <a:rPr lang="en-US" sz="2000" dirty="0"/>
              <a:t> </a:t>
            </a:r>
            <a:r>
              <a:rPr lang="en-US" sz="2000" dirty="0" err="1"/>
              <a:t>D</a:t>
            </a:r>
            <a:endParaRPr lang="en-US" sz="2000" dirty="0"/>
          </a:p>
          <a:p>
            <a:pPr lvl="1"/>
            <a:r>
              <a:rPr lang="en-US" sz="2000" dirty="0"/>
              <a:t>(</a:t>
            </a:r>
            <a:r>
              <a:rPr lang="en-US" sz="2000" i="1" dirty="0"/>
              <a:t>d</a:t>
            </a:r>
            <a:r>
              <a:rPr lang="en-US" sz="2000" baseline="-25000" dirty="0"/>
              <a:t>5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3</a:t>
            </a:r>
            <a:r>
              <a:rPr lang="en-US" sz="2000" dirty="0"/>
              <a:t>), (</a:t>
            </a:r>
            <a:r>
              <a:rPr lang="en-US" sz="2000" i="1" dirty="0"/>
              <a:t>d</a:t>
            </a:r>
            <a:r>
              <a:rPr lang="en-US" sz="2000" baseline="-25000" dirty="0"/>
              <a:t>5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8</a:t>
            </a:r>
            <a:r>
              <a:rPr lang="en-US" sz="2000" dirty="0"/>
              <a:t>), (</a:t>
            </a:r>
            <a:r>
              <a:rPr lang="en-US" sz="2000" i="1" dirty="0"/>
              <a:t>d</a:t>
            </a:r>
            <a:r>
              <a:rPr lang="en-US" sz="2000" baseline="-25000" dirty="0"/>
              <a:t>5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1</a:t>
            </a:r>
            <a:r>
              <a:rPr lang="en-US" sz="2000" dirty="0"/>
              <a:t>) =&gt; C </a:t>
            </a:r>
            <a:r>
              <a:rPr lang="en-US" sz="2000" dirty="0" err="1"/>
              <a:t>C</a:t>
            </a:r>
            <a:r>
              <a:rPr lang="en-US" sz="2000" dirty="0"/>
              <a:t> </a:t>
            </a:r>
            <a:r>
              <a:rPr lang="en-US" sz="2000" dirty="0" err="1"/>
              <a:t>C</a:t>
            </a:r>
            <a:endParaRPr lang="en-US" sz="2000" dirty="0"/>
          </a:p>
          <a:p>
            <a:pPr lvl="1"/>
            <a:r>
              <a:rPr lang="en-US" sz="2000" dirty="0"/>
              <a:t>(</a:t>
            </a:r>
            <a:r>
              <a:rPr lang="en-US" sz="2000" i="1" dirty="0"/>
              <a:t>d</a:t>
            </a:r>
            <a:r>
              <a:rPr lang="en-US" sz="2000" baseline="-25000" dirty="0"/>
              <a:t>3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8</a:t>
            </a:r>
            <a:r>
              <a:rPr lang="en-US" sz="2000" dirty="0"/>
              <a:t>), (</a:t>
            </a:r>
            <a:r>
              <a:rPr lang="en-US" sz="2000" i="1" dirty="0"/>
              <a:t>d</a:t>
            </a:r>
            <a:r>
              <a:rPr lang="en-US" sz="2000" baseline="-25000" dirty="0"/>
              <a:t>3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1</a:t>
            </a:r>
            <a:r>
              <a:rPr lang="en-US" sz="2000" dirty="0"/>
              <a:t>) =&gt; D C</a:t>
            </a:r>
          </a:p>
          <a:p>
            <a:pPr lvl="1"/>
            <a:r>
              <a:rPr lang="en-US" sz="2000" dirty="0"/>
              <a:t>(</a:t>
            </a:r>
            <a:r>
              <a:rPr lang="en-US" sz="2000" i="1" dirty="0"/>
              <a:t>d</a:t>
            </a:r>
            <a:r>
              <a:rPr lang="en-US" sz="2000" baseline="-25000" dirty="0"/>
              <a:t>8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1</a:t>
            </a:r>
            <a:r>
              <a:rPr lang="en-US" sz="2000" dirty="0"/>
              <a:t>) =&gt; C</a:t>
            </a:r>
          </a:p>
          <a:p>
            <a:r>
              <a:rPr lang="en-US" sz="2400" i="1" dirty="0"/>
              <a:t>R</a:t>
            </a:r>
            <a:r>
              <a:rPr lang="en-US" sz="2400" baseline="-25000" dirty="0"/>
              <a:t>2</a:t>
            </a:r>
            <a:r>
              <a:rPr lang="en-US" sz="2400" dirty="0"/>
              <a:t>:</a:t>
            </a:r>
          </a:p>
          <a:p>
            <a:pPr lvl="1"/>
            <a:r>
              <a:rPr lang="en-US" sz="2000" dirty="0"/>
              <a:t>(</a:t>
            </a:r>
            <a:r>
              <a:rPr lang="en-US" sz="2000" i="1" dirty="0"/>
              <a:t>d</a:t>
            </a:r>
            <a:r>
              <a:rPr lang="en-US" sz="2000" baseline="-25000" dirty="0"/>
              <a:t>5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8</a:t>
            </a:r>
            <a:r>
              <a:rPr lang="en-US" sz="2000" dirty="0"/>
              <a:t>), (</a:t>
            </a:r>
            <a:r>
              <a:rPr lang="en-US" sz="2000" i="1" dirty="0"/>
              <a:t>d</a:t>
            </a:r>
            <a:r>
              <a:rPr lang="en-US" sz="2000" baseline="-25000" dirty="0"/>
              <a:t>5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3</a:t>
            </a:r>
            <a:r>
              <a:rPr lang="en-US" sz="2000" dirty="0"/>
              <a:t>), (</a:t>
            </a:r>
            <a:r>
              <a:rPr lang="en-US" sz="2000" i="1" dirty="0"/>
              <a:t>d</a:t>
            </a:r>
            <a:r>
              <a:rPr lang="en-US" sz="2000" baseline="-25000" dirty="0"/>
              <a:t>5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1</a:t>
            </a:r>
            <a:r>
              <a:rPr lang="en-US" sz="2000" dirty="0"/>
              <a:t>), (</a:t>
            </a:r>
            <a:r>
              <a:rPr lang="en-US" sz="2000" i="1" dirty="0"/>
              <a:t>d</a:t>
            </a:r>
            <a:r>
              <a:rPr lang="en-US" sz="2000" baseline="-25000" dirty="0"/>
              <a:t>5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7</a:t>
            </a:r>
            <a:r>
              <a:rPr lang="en-US" sz="2000" dirty="0"/>
              <a:t>) =&gt; C </a:t>
            </a:r>
            <a:r>
              <a:rPr lang="en-US" sz="2000" dirty="0" err="1"/>
              <a:t>C</a:t>
            </a:r>
            <a:r>
              <a:rPr lang="en-US" sz="2000" dirty="0"/>
              <a:t> </a:t>
            </a:r>
            <a:r>
              <a:rPr lang="en-US" sz="2000" dirty="0" err="1"/>
              <a:t>C</a:t>
            </a:r>
            <a:r>
              <a:rPr lang="en-US" sz="2000" dirty="0"/>
              <a:t> D</a:t>
            </a:r>
          </a:p>
          <a:p>
            <a:pPr lvl="1"/>
            <a:r>
              <a:rPr lang="en-US" sz="2000" dirty="0"/>
              <a:t>(</a:t>
            </a:r>
            <a:r>
              <a:rPr lang="en-US" sz="2000" i="1" dirty="0"/>
              <a:t>d</a:t>
            </a:r>
            <a:r>
              <a:rPr lang="en-US" sz="2000" baseline="-25000" dirty="0"/>
              <a:t>8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3</a:t>
            </a:r>
            <a:r>
              <a:rPr lang="en-US" sz="2000" dirty="0"/>
              <a:t>), (</a:t>
            </a:r>
            <a:r>
              <a:rPr lang="en-US" sz="2000" i="1" dirty="0"/>
              <a:t>d</a:t>
            </a:r>
            <a:r>
              <a:rPr lang="en-US" sz="2000" baseline="-25000" dirty="0"/>
              <a:t>8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1</a:t>
            </a:r>
            <a:r>
              <a:rPr lang="en-US" sz="2000" dirty="0"/>
              <a:t>), (</a:t>
            </a:r>
            <a:r>
              <a:rPr lang="en-US" sz="2000" i="1" dirty="0"/>
              <a:t>d</a:t>
            </a:r>
            <a:r>
              <a:rPr lang="en-US" sz="2000" baseline="-25000" dirty="0"/>
              <a:t>8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7</a:t>
            </a:r>
            <a:r>
              <a:rPr lang="en-US" sz="2000" dirty="0"/>
              <a:t>) =&gt; D C D</a:t>
            </a:r>
          </a:p>
          <a:p>
            <a:pPr lvl="1"/>
            <a:r>
              <a:rPr lang="en-US" sz="2000" dirty="0"/>
              <a:t>(</a:t>
            </a:r>
            <a:r>
              <a:rPr lang="en-US" sz="2000" i="1" dirty="0"/>
              <a:t>d</a:t>
            </a:r>
            <a:r>
              <a:rPr lang="en-US" sz="2000" baseline="-25000" dirty="0"/>
              <a:t>3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1</a:t>
            </a:r>
            <a:r>
              <a:rPr lang="en-US" sz="2000" dirty="0"/>
              <a:t>), (</a:t>
            </a:r>
            <a:r>
              <a:rPr lang="en-US" sz="2000" i="1" dirty="0"/>
              <a:t>d</a:t>
            </a:r>
            <a:r>
              <a:rPr lang="en-US" sz="2000" baseline="-25000" dirty="0"/>
              <a:t>3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7</a:t>
            </a:r>
            <a:r>
              <a:rPr lang="en-US" sz="2000" dirty="0"/>
              <a:t>) =&gt; C D</a:t>
            </a:r>
          </a:p>
          <a:p>
            <a:pPr lvl="1"/>
            <a:r>
              <a:rPr lang="en-US" sz="2000" dirty="0"/>
              <a:t>(</a:t>
            </a:r>
            <a:r>
              <a:rPr lang="en-US" sz="2000" i="1" dirty="0"/>
              <a:t>d</a:t>
            </a:r>
            <a:r>
              <a:rPr lang="en-US" sz="2000" baseline="-25000" dirty="0"/>
              <a:t>1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7</a:t>
            </a:r>
            <a:r>
              <a:rPr lang="en-US" sz="2000" dirty="0"/>
              <a:t>) =&gt; D</a:t>
            </a:r>
          </a:p>
          <a:p>
            <a:endParaRPr lang="en-US" sz="2400" dirty="0"/>
          </a:p>
          <a:p>
            <a:r>
              <a:rPr lang="en-US" sz="2400" dirty="0"/>
              <a:t>∆(</a:t>
            </a:r>
            <a:r>
              <a:rPr lang="en-US" sz="2400" i="1" dirty="0"/>
              <a:t>R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i="1" dirty="0"/>
              <a:t>R</a:t>
            </a:r>
            <a:r>
              <a:rPr lang="en-US" sz="2400" baseline="-25000" dirty="0"/>
              <a:t>2</a:t>
            </a:r>
            <a:r>
              <a:rPr lang="en-US" sz="2400" dirty="0"/>
              <a:t>) = 10</a:t>
            </a:r>
          </a:p>
          <a:p>
            <a:r>
              <a:rPr lang="en-US" sz="2400" dirty="0"/>
              <a:t>Kendall Tau coefficient:</a:t>
            </a:r>
          </a:p>
          <a:p>
            <a:pPr lvl="1"/>
            <a:r>
              <a:rPr lang="en-US" sz="2000" dirty="0"/>
              <a:t>1 – [ (2 * 10) / 20 ] = </a:t>
            </a:r>
            <a:r>
              <a:rPr lang="en-US" sz="2000" b="1" dirty="0"/>
              <a:t>0</a:t>
            </a:r>
            <a:endParaRPr lang="en-US" sz="2400" b="1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4807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Clustering (1)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Sum Squared Error (SSE) is a common measure of the quality of a cluster</a:t>
            </a:r>
          </a:p>
          <a:p>
            <a:pPr lvl="1"/>
            <a:r>
              <a:rPr lang="en-US" dirty="0"/>
              <a:t>Sum of the squares of the distances between each of the points of the cluster and the centroid</a:t>
            </a:r>
          </a:p>
          <a:p>
            <a:r>
              <a:rPr lang="en-US" dirty="0"/>
              <a:t>Sometimes, we decide to split a cluster in order to reduce the SSE</a:t>
            </a:r>
          </a:p>
          <a:p>
            <a:pPr lvl="1"/>
            <a:r>
              <a:rPr lang="en-US" dirty="0"/>
              <a:t>Suppose a cluster consists of the following three points: (9,5), (2,2) and (4,8)</a:t>
            </a:r>
          </a:p>
          <a:p>
            <a:pPr lvl="1"/>
            <a:r>
              <a:rPr lang="en-US" dirty="0"/>
              <a:t>Calculate the reduction in the SSE if we partition the cluster optimally into two clusters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5976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Clustering (1) –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Autofit/>
          </a:bodyPr>
          <a:lstStyle/>
          <a:p>
            <a:r>
              <a:rPr lang="pt-BR" sz="2400" dirty="0"/>
              <a:t>Centroid of points is detemined by averaging the values in each dimension independently =&gt; centroid of that three points: (5,5)</a:t>
            </a:r>
          </a:p>
          <a:p>
            <a:pPr lvl="1"/>
            <a:r>
              <a:rPr lang="pt-BR" sz="2000" dirty="0"/>
              <a:t>[(9,5) – (5,5)]</a:t>
            </a:r>
            <a:r>
              <a:rPr lang="pt-BR" sz="2000" baseline="30000" dirty="0"/>
              <a:t>2</a:t>
            </a:r>
            <a:r>
              <a:rPr lang="pt-BR" sz="2000" dirty="0"/>
              <a:t> = 16        [(4,8) – (5,5)]</a:t>
            </a:r>
            <a:r>
              <a:rPr lang="pt-BR" sz="2000" baseline="30000" dirty="0"/>
              <a:t>2</a:t>
            </a:r>
            <a:r>
              <a:rPr lang="pt-BR" sz="2000" dirty="0"/>
              <a:t> = 10        [(2,2) – (5,5)]</a:t>
            </a:r>
            <a:r>
              <a:rPr lang="pt-BR" sz="2000" baseline="30000" dirty="0"/>
              <a:t>2</a:t>
            </a:r>
            <a:r>
              <a:rPr lang="pt-BR" sz="2000" dirty="0"/>
              <a:t> = 18</a:t>
            </a:r>
          </a:p>
          <a:p>
            <a:pPr lvl="1"/>
            <a:r>
              <a:rPr lang="pt-BR" sz="2000" dirty="0"/>
              <a:t>=&gt; SSE = 16 + 10 + 18 = 44</a:t>
            </a:r>
          </a:p>
          <a:p>
            <a:endParaRPr lang="pt-BR" sz="2400" dirty="0"/>
          </a:p>
          <a:p>
            <a:r>
              <a:rPr lang="pt-BR" sz="2400" dirty="0"/>
              <a:t>Then, we group the closest two points, i.e., points (9,5) and (4,8), to one cluster and compute its centroid: (6.5,6.5)</a:t>
            </a:r>
          </a:p>
          <a:p>
            <a:pPr lvl="1"/>
            <a:r>
              <a:rPr lang="pt-BR" sz="2000" dirty="0"/>
              <a:t>[(9,5) – (6.5,6.5)]</a:t>
            </a:r>
            <a:r>
              <a:rPr lang="pt-BR" sz="2000" baseline="30000" dirty="0"/>
              <a:t>2</a:t>
            </a:r>
            <a:r>
              <a:rPr lang="pt-BR" sz="2000" dirty="0"/>
              <a:t> = 8.5   [(4,8) – (6.5,6.5)]</a:t>
            </a:r>
            <a:r>
              <a:rPr lang="pt-BR" sz="2000" baseline="30000" dirty="0"/>
              <a:t>2</a:t>
            </a:r>
            <a:r>
              <a:rPr lang="pt-BR" sz="2000" dirty="0"/>
              <a:t> = 8.5     =&gt; SSE</a:t>
            </a:r>
            <a:r>
              <a:rPr lang="pt-BR" sz="2000" baseline="-25000" dirty="0"/>
              <a:t>1</a:t>
            </a:r>
            <a:r>
              <a:rPr lang="pt-BR" sz="2000" dirty="0"/>
              <a:t> = 8.5 + 8.5 = 17</a:t>
            </a:r>
          </a:p>
          <a:p>
            <a:r>
              <a:rPr lang="pt-BR" sz="2400" dirty="0"/>
              <a:t>The second cluster has only one point, which is also centroid</a:t>
            </a:r>
          </a:p>
          <a:p>
            <a:pPr lvl="1"/>
            <a:r>
              <a:rPr lang="pt-BR" sz="2000" dirty="0"/>
              <a:t>[(2,2) – (2,2)]</a:t>
            </a:r>
            <a:r>
              <a:rPr lang="pt-BR" sz="2000" baseline="30000" dirty="0"/>
              <a:t>2</a:t>
            </a:r>
            <a:r>
              <a:rPr lang="pt-BR" sz="2000" dirty="0"/>
              <a:t> = 0        =&gt; SSE</a:t>
            </a:r>
            <a:r>
              <a:rPr lang="pt-BR" sz="2000" baseline="-25000" dirty="0"/>
              <a:t>2</a:t>
            </a:r>
            <a:r>
              <a:rPr lang="pt-BR" sz="2000" dirty="0"/>
              <a:t> = 0</a:t>
            </a:r>
          </a:p>
          <a:p>
            <a:r>
              <a:rPr lang="pt-BR" sz="2400" dirty="0"/>
              <a:t>=&gt; SSE = SSE</a:t>
            </a:r>
            <a:r>
              <a:rPr lang="pt-BR" sz="2400" baseline="-25000" dirty="0"/>
              <a:t>1</a:t>
            </a:r>
            <a:r>
              <a:rPr lang="pt-BR" sz="2400" dirty="0"/>
              <a:t> + SSE</a:t>
            </a:r>
            <a:r>
              <a:rPr lang="pt-BR" sz="2400" baseline="-25000" dirty="0"/>
              <a:t>2</a:t>
            </a:r>
            <a:r>
              <a:rPr lang="pt-BR" sz="2400" dirty="0"/>
              <a:t> = 17 + 0 = 17</a:t>
            </a:r>
          </a:p>
          <a:p>
            <a:endParaRPr lang="pt-BR" sz="2400" dirty="0"/>
          </a:p>
          <a:p>
            <a:r>
              <a:rPr lang="pt-BR" sz="2400" dirty="0"/>
              <a:t>The reduction in the SSE:</a:t>
            </a:r>
          </a:p>
          <a:p>
            <a:pPr lvl="1"/>
            <a:r>
              <a:rPr lang="pt-BR" sz="2000" dirty="0"/>
              <a:t>44 – 17 = </a:t>
            </a:r>
            <a:r>
              <a:rPr lang="pt-BR" sz="2000" b="1" dirty="0"/>
              <a:t>27</a:t>
            </a:r>
            <a:endParaRPr lang="pt-BR" sz="20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1359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Perform a hierarchical clustering on points A–F</a:t>
            </a:r>
          </a:p>
          <a:p>
            <a:pPr lvl="1"/>
            <a:r>
              <a:rPr lang="en-US" dirty="0"/>
              <a:t>Using the centroid proximity measure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There is a tie for which pair of clusters is closest. Follow both choices and identify the clusters.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Clustering (2) – Assignment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Ovál 3"/>
          <p:cNvSpPr/>
          <p:nvPr/>
        </p:nvSpPr>
        <p:spPr>
          <a:xfrm>
            <a:off x="3657600" y="2470065"/>
            <a:ext cx="430796" cy="43200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E</a:t>
            </a:r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056311" y="2494483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[5, 27]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872821" y="2184475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[33, 33]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5661283" y="3159681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[21, 21]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6605169" y="4229245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[28, 6]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4648896" y="3961207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[10, 10]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733800" y="4679865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[0, 0]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Ovál 17"/>
          <p:cNvSpPr/>
          <p:nvPr/>
        </p:nvSpPr>
        <p:spPr>
          <a:xfrm>
            <a:off x="5245433" y="3128347"/>
            <a:ext cx="430796" cy="43200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C</a:t>
            </a:r>
            <a:endParaRPr lang="cs-CZ" sz="2000" dirty="0"/>
          </a:p>
        </p:txBody>
      </p:sp>
      <p:sp>
        <p:nvSpPr>
          <p:cNvPr id="19" name="Ovál 18"/>
          <p:cNvSpPr/>
          <p:nvPr/>
        </p:nvSpPr>
        <p:spPr>
          <a:xfrm>
            <a:off x="6442696" y="2168620"/>
            <a:ext cx="430796" cy="43200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D</a:t>
            </a:r>
            <a:endParaRPr lang="cs-CZ" sz="2000" dirty="0"/>
          </a:p>
        </p:txBody>
      </p:sp>
      <p:sp>
        <p:nvSpPr>
          <p:cNvPr id="20" name="Ovál 19"/>
          <p:cNvSpPr/>
          <p:nvPr/>
        </p:nvSpPr>
        <p:spPr>
          <a:xfrm>
            <a:off x="4253847" y="3940910"/>
            <a:ext cx="430796" cy="43200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B</a:t>
            </a:r>
            <a:endParaRPr lang="cs-CZ" sz="2000" dirty="0"/>
          </a:p>
        </p:txBody>
      </p:sp>
      <p:sp>
        <p:nvSpPr>
          <p:cNvPr id="21" name="Ovál 20"/>
          <p:cNvSpPr/>
          <p:nvPr/>
        </p:nvSpPr>
        <p:spPr>
          <a:xfrm>
            <a:off x="3343108" y="4673400"/>
            <a:ext cx="430796" cy="43200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A</a:t>
            </a:r>
            <a:endParaRPr lang="cs-CZ" sz="2000" dirty="0"/>
          </a:p>
        </p:txBody>
      </p:sp>
      <p:sp>
        <p:nvSpPr>
          <p:cNvPr id="22" name="Ovál 21"/>
          <p:cNvSpPr/>
          <p:nvPr/>
        </p:nvSpPr>
        <p:spPr>
          <a:xfrm>
            <a:off x="6184695" y="4213745"/>
            <a:ext cx="430796" cy="43200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F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488737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Clustering (2) –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257801"/>
          </a:xfrm>
        </p:spPr>
        <p:txBody>
          <a:bodyPr>
            <a:noAutofit/>
          </a:bodyPr>
          <a:lstStyle/>
          <a:p>
            <a:r>
              <a:rPr lang="pt-BR" dirty="0"/>
              <a:t>Hierarchical clustering</a:t>
            </a:r>
          </a:p>
          <a:p>
            <a:pPr lvl="1"/>
            <a:r>
              <a:rPr lang="en-US" sz="2400" dirty="0"/>
              <a:t>Key operation – repeatedly combine two nearest clusters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6" name="Picture 4" descr="http://www.mathworks.com/help/toolbox/stats/dendrogram.gif">
            <a:extLst>
              <a:ext uri="{FF2B5EF4-FFF2-40B4-BE49-F238E27FC236}">
                <a16:creationId xmlns:a16="http://schemas.microsoft.com/office/drawing/2014/main" id="{CBB82AD4-7A5E-417E-95EE-25D69629B0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895600"/>
            <a:ext cx="5205755" cy="31252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847025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Clustering (2) –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257801"/>
          </a:xfrm>
        </p:spPr>
        <p:txBody>
          <a:bodyPr>
            <a:noAutofit/>
          </a:bodyPr>
          <a:lstStyle/>
          <a:p>
            <a:r>
              <a:rPr lang="pt-BR" sz="2800" dirty="0"/>
              <a:t>Centroid proximity measure – distance between two clusters is the distance between their centroids</a:t>
            </a:r>
            <a:endParaRPr lang="pt-BR" sz="2400" dirty="0"/>
          </a:p>
          <a:p>
            <a:pPr marL="914400" lvl="1" indent="-457200">
              <a:buFont typeface="+mj-lt"/>
              <a:buAutoNum type="arabicParenR"/>
            </a:pPr>
            <a:endParaRPr lang="pt-BR" sz="2400" dirty="0"/>
          </a:p>
          <a:p>
            <a:pPr marL="914400" lvl="1" indent="-457200">
              <a:buFont typeface="+mj-lt"/>
              <a:buAutoNum type="arabicParenR"/>
            </a:pPr>
            <a:r>
              <a:rPr lang="pt-BR" sz="2400" dirty="0"/>
              <a:t>{A, B} with centroid at (5,5)</a:t>
            </a:r>
          </a:p>
          <a:p>
            <a:pPr marL="914400" lvl="1" indent="-457200">
              <a:buFont typeface="+mj-lt"/>
              <a:buAutoNum type="arabicParenR"/>
            </a:pPr>
            <a:r>
              <a:rPr lang="pt-BR" sz="2400" dirty="0"/>
              <a:t>{C, F} with centroid at (24.5,13.5)</a:t>
            </a:r>
          </a:p>
          <a:p>
            <a:pPr marL="914400" lvl="1" indent="-457200">
              <a:buFont typeface="+mj-lt"/>
              <a:buAutoNum type="arabicParenR"/>
            </a:pPr>
            <a:r>
              <a:rPr lang="pt-BR" sz="2400" dirty="0"/>
              <a:t>Tie:</a:t>
            </a:r>
          </a:p>
          <a:p>
            <a:pPr lvl="2"/>
            <a:r>
              <a:rPr lang="pt-BR" sz="2000" dirty="0"/>
              <a:t>{A, B, C, F} with centroid at (14.75,9.25) =&gt; {A, B, C, E, F}, {D}</a:t>
            </a:r>
          </a:p>
          <a:p>
            <a:pPr lvl="2"/>
            <a:r>
              <a:rPr lang="pt-BR" sz="2000" dirty="0"/>
              <a:t>{C, D, F} with centroid at (27.33,20) =&gt; {A, B, E}, {C, D, F}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538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Map-Reduce (1) –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5257801"/>
          </a:xfrm>
        </p:spPr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Map-reduce input:</a:t>
            </a:r>
            <a:r>
              <a:rPr lang="en-US" dirty="0"/>
              <a:t> a set of key-value pairs</a:t>
            </a:r>
          </a:p>
          <a:p>
            <a:r>
              <a:rPr lang="en-US" dirty="0"/>
              <a:t>Programmer specifies two methods:</a:t>
            </a:r>
          </a:p>
          <a:p>
            <a:pPr lvl="1"/>
            <a:r>
              <a:rPr lang="en-US" b="1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Map(k, v)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en-US" dirty="0">
                <a:latin typeface="Arial" pitchFamily="34" charset="0"/>
                <a:cs typeface="Arial" pitchFamily="34" charset="0"/>
                <a:sym typeface="Wingdings" pitchFamily="2" charset="2"/>
              </a:rPr>
              <a:t> &lt;k’, v’&gt;*</a:t>
            </a:r>
          </a:p>
          <a:p>
            <a:pPr lvl="2"/>
            <a:r>
              <a:rPr lang="en-US" dirty="0">
                <a:sym typeface="Wingdings" pitchFamily="2" charset="2"/>
              </a:rPr>
              <a:t>Takes a key-value pair and outputs a set of key-value pairs</a:t>
            </a:r>
          </a:p>
          <a:p>
            <a:pPr lvl="3"/>
            <a:r>
              <a:rPr lang="en-US" dirty="0">
                <a:sym typeface="Wingdings" pitchFamily="2" charset="2"/>
              </a:rPr>
              <a:t>E.g., key is the filename, value is a single line in the file</a:t>
            </a:r>
          </a:p>
          <a:p>
            <a:pPr lvl="2"/>
            <a:r>
              <a:rPr lang="en-US" dirty="0">
                <a:sym typeface="Wingdings" pitchFamily="2" charset="2"/>
              </a:rPr>
              <a:t>There is one Map call for every </a:t>
            </a:r>
            <a:r>
              <a:rPr lang="en-US" i="1" dirty="0">
                <a:sym typeface="Wingdings" pitchFamily="2" charset="2"/>
              </a:rPr>
              <a:t>(</a:t>
            </a:r>
            <a:r>
              <a:rPr lang="en-US" i="1" dirty="0" err="1">
                <a:sym typeface="Wingdings" pitchFamily="2" charset="2"/>
              </a:rPr>
              <a:t>k,v</a:t>
            </a:r>
            <a:r>
              <a:rPr lang="en-US" i="1" dirty="0">
                <a:sym typeface="Wingdings" pitchFamily="2" charset="2"/>
              </a:rPr>
              <a:t>) </a:t>
            </a:r>
            <a:r>
              <a:rPr lang="en-US" dirty="0">
                <a:sym typeface="Wingdings" pitchFamily="2" charset="2"/>
              </a:rPr>
              <a:t>pair</a:t>
            </a:r>
          </a:p>
          <a:p>
            <a:pPr lvl="1"/>
            <a:r>
              <a:rPr lang="en-US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Reduce(k’, &lt;v’&gt;*)</a:t>
            </a:r>
            <a:r>
              <a:rPr lang="en-US" dirty="0">
                <a:solidFill>
                  <a:schemeClr val="accent2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en-US" dirty="0">
                <a:latin typeface="Arial" pitchFamily="34" charset="0"/>
                <a:cs typeface="Arial" pitchFamily="34" charset="0"/>
                <a:sym typeface="Wingdings" pitchFamily="2" charset="2"/>
              </a:rPr>
              <a:t> &lt;k’, v’’&gt;*</a:t>
            </a:r>
          </a:p>
          <a:p>
            <a:pPr lvl="2"/>
            <a:r>
              <a:rPr lang="en-US" b="1" dirty="0">
                <a:sym typeface="Wingdings" pitchFamily="2" charset="2"/>
              </a:rPr>
              <a:t>All values </a:t>
            </a:r>
            <a:r>
              <a:rPr lang="en-US" b="1" i="1" dirty="0">
                <a:sym typeface="Wingdings" pitchFamily="2" charset="2"/>
              </a:rPr>
              <a:t>v’</a:t>
            </a:r>
            <a:r>
              <a:rPr lang="en-US" b="1" dirty="0">
                <a:sym typeface="Wingdings" pitchFamily="2" charset="2"/>
              </a:rPr>
              <a:t> with same key </a:t>
            </a:r>
            <a:r>
              <a:rPr lang="en-US" b="1" i="1" dirty="0">
                <a:sym typeface="Wingdings" pitchFamily="2" charset="2"/>
              </a:rPr>
              <a:t>k’</a:t>
            </a:r>
            <a:r>
              <a:rPr lang="en-US" b="1" dirty="0">
                <a:sym typeface="Wingdings" pitchFamily="2" charset="2"/>
              </a:rPr>
              <a:t> are reduced together </a:t>
            </a:r>
            <a:br>
              <a:rPr lang="en-US" b="1" dirty="0">
                <a:sym typeface="Wingdings" pitchFamily="2" charset="2"/>
              </a:rPr>
            </a:br>
            <a:r>
              <a:rPr lang="en-US" b="1" dirty="0">
                <a:sym typeface="Wingdings" pitchFamily="2" charset="2"/>
              </a:rPr>
              <a:t>and processed in </a:t>
            </a:r>
            <a:r>
              <a:rPr lang="en-US" b="1" i="1" dirty="0">
                <a:sym typeface="Wingdings" pitchFamily="2" charset="2"/>
              </a:rPr>
              <a:t>v’</a:t>
            </a:r>
            <a:r>
              <a:rPr lang="en-US" b="1" dirty="0">
                <a:sym typeface="Wingdings" pitchFamily="2" charset="2"/>
              </a:rPr>
              <a:t> order</a:t>
            </a:r>
          </a:p>
          <a:p>
            <a:pPr lvl="2"/>
            <a:r>
              <a:rPr lang="en-US" dirty="0"/>
              <a:t>There is </a:t>
            </a:r>
            <a:r>
              <a:rPr lang="en-US" b="1" dirty="0"/>
              <a:t>one</a:t>
            </a:r>
            <a:r>
              <a:rPr lang="en-US" dirty="0"/>
              <a:t> Reduce function call per unique key </a:t>
            </a:r>
            <a:r>
              <a:rPr lang="en-US" i="1" dirty="0"/>
              <a:t>k’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854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Map-Reduce (1) –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Map functions:</a:t>
            </a:r>
          </a:p>
          <a:p>
            <a:pPr lvl="1"/>
            <a:r>
              <a:rPr lang="en-US" i="1" dirty="0"/>
              <a:t>map</a:t>
            </a:r>
            <a:r>
              <a:rPr lang="en-US" dirty="0"/>
              <a:t>(</a:t>
            </a:r>
            <a:r>
              <a:rPr lang="en-US" dirty="0">
                <a:solidFill>
                  <a:schemeClr val="bg2"/>
                </a:solidFill>
              </a:rPr>
              <a:t>‘</a:t>
            </a:r>
            <a:r>
              <a:rPr lang="en-US" dirty="0" err="1">
                <a:solidFill>
                  <a:schemeClr val="bg2"/>
                </a:solidFill>
              </a:rPr>
              <a:t>any_key</a:t>
            </a:r>
            <a:r>
              <a:rPr lang="en-US" dirty="0">
                <a:solidFill>
                  <a:schemeClr val="bg2"/>
                </a:solidFill>
              </a:rPr>
              <a:t>’</a:t>
            </a:r>
            <a:r>
              <a:rPr lang="en-US" dirty="0"/>
              <a:t>, 15) = [(3, 15), (5, 15)]</a:t>
            </a:r>
          </a:p>
          <a:p>
            <a:pPr lvl="1"/>
            <a:r>
              <a:rPr lang="en-US" i="1" dirty="0"/>
              <a:t>map</a:t>
            </a:r>
            <a:r>
              <a:rPr lang="en-US" dirty="0"/>
              <a:t>(</a:t>
            </a:r>
            <a:r>
              <a:rPr lang="en-US" dirty="0">
                <a:solidFill>
                  <a:schemeClr val="bg2"/>
                </a:solidFill>
              </a:rPr>
              <a:t>‘</a:t>
            </a:r>
            <a:r>
              <a:rPr lang="en-US" dirty="0" err="1">
                <a:solidFill>
                  <a:schemeClr val="bg2"/>
                </a:solidFill>
              </a:rPr>
              <a:t>any_key</a:t>
            </a:r>
            <a:r>
              <a:rPr lang="en-US" dirty="0">
                <a:solidFill>
                  <a:schemeClr val="bg2"/>
                </a:solidFill>
              </a:rPr>
              <a:t>’</a:t>
            </a:r>
            <a:r>
              <a:rPr lang="en-US" dirty="0"/>
              <a:t>, 21) = [(3, 21), (7, 21)]</a:t>
            </a:r>
          </a:p>
          <a:p>
            <a:pPr lvl="1"/>
            <a:r>
              <a:rPr lang="en-US" i="1" dirty="0"/>
              <a:t>map</a:t>
            </a:r>
            <a:r>
              <a:rPr lang="en-US" dirty="0"/>
              <a:t>(</a:t>
            </a:r>
            <a:r>
              <a:rPr lang="en-US" dirty="0">
                <a:solidFill>
                  <a:schemeClr val="bg2"/>
                </a:solidFill>
              </a:rPr>
              <a:t>‘</a:t>
            </a:r>
            <a:r>
              <a:rPr lang="en-US" dirty="0" err="1">
                <a:solidFill>
                  <a:schemeClr val="bg2"/>
                </a:solidFill>
              </a:rPr>
              <a:t>any_key</a:t>
            </a:r>
            <a:r>
              <a:rPr lang="en-US" dirty="0">
                <a:solidFill>
                  <a:schemeClr val="bg2"/>
                </a:solidFill>
              </a:rPr>
              <a:t>’</a:t>
            </a:r>
            <a:r>
              <a:rPr lang="en-US" dirty="0"/>
              <a:t>, 24) = [(2, 24), (3, 24)]</a:t>
            </a:r>
          </a:p>
          <a:p>
            <a:pPr lvl="1"/>
            <a:r>
              <a:rPr lang="en-US" i="1" dirty="0"/>
              <a:t>map</a:t>
            </a:r>
            <a:r>
              <a:rPr lang="en-US" dirty="0"/>
              <a:t>(</a:t>
            </a:r>
            <a:r>
              <a:rPr lang="en-US" dirty="0">
                <a:solidFill>
                  <a:schemeClr val="bg2"/>
                </a:solidFill>
              </a:rPr>
              <a:t>‘</a:t>
            </a:r>
            <a:r>
              <a:rPr lang="en-US" dirty="0" err="1">
                <a:solidFill>
                  <a:schemeClr val="bg2"/>
                </a:solidFill>
              </a:rPr>
              <a:t>any_key</a:t>
            </a:r>
            <a:r>
              <a:rPr lang="en-US" dirty="0">
                <a:solidFill>
                  <a:schemeClr val="bg2"/>
                </a:solidFill>
              </a:rPr>
              <a:t>’</a:t>
            </a:r>
            <a:r>
              <a:rPr lang="en-US" dirty="0"/>
              <a:t>, 30) = [(2, 30), (3, 30), (5, 30)]</a:t>
            </a:r>
          </a:p>
          <a:p>
            <a:pPr lvl="1"/>
            <a:r>
              <a:rPr lang="en-US" i="1" dirty="0"/>
              <a:t>map</a:t>
            </a:r>
            <a:r>
              <a:rPr lang="en-US" dirty="0"/>
              <a:t>(</a:t>
            </a:r>
            <a:r>
              <a:rPr lang="en-US" dirty="0">
                <a:solidFill>
                  <a:schemeClr val="bg2"/>
                </a:solidFill>
              </a:rPr>
              <a:t>‘</a:t>
            </a:r>
            <a:r>
              <a:rPr lang="en-US" dirty="0" err="1">
                <a:solidFill>
                  <a:schemeClr val="bg2"/>
                </a:solidFill>
              </a:rPr>
              <a:t>any_key</a:t>
            </a:r>
            <a:r>
              <a:rPr lang="en-US" dirty="0">
                <a:solidFill>
                  <a:schemeClr val="bg2"/>
                </a:solidFill>
              </a:rPr>
              <a:t>’</a:t>
            </a:r>
            <a:r>
              <a:rPr lang="en-US" dirty="0"/>
              <a:t>, 49) = [(7, 49)]</a:t>
            </a:r>
          </a:p>
          <a:p>
            <a:endParaRPr lang="en-US" dirty="0"/>
          </a:p>
          <a:p>
            <a:r>
              <a:rPr lang="en-US" dirty="0"/>
              <a:t>Reduce functions:</a:t>
            </a:r>
          </a:p>
          <a:p>
            <a:pPr lvl="1"/>
            <a:r>
              <a:rPr lang="en-US" i="1" dirty="0"/>
              <a:t>reduce</a:t>
            </a:r>
            <a:r>
              <a:rPr lang="en-US" dirty="0"/>
              <a:t>(2, [24, 30]) = (2, 54)</a:t>
            </a:r>
          </a:p>
          <a:p>
            <a:pPr lvl="1"/>
            <a:r>
              <a:rPr lang="en-US" i="1" dirty="0"/>
              <a:t>reduce</a:t>
            </a:r>
            <a:r>
              <a:rPr lang="en-US" dirty="0"/>
              <a:t>(3, [15, 21, 24, 30]) = (3, 90)</a:t>
            </a:r>
            <a:endParaRPr lang="cs-CZ" dirty="0"/>
          </a:p>
          <a:p>
            <a:pPr lvl="1"/>
            <a:r>
              <a:rPr lang="en-US" i="1" dirty="0"/>
              <a:t>reduce</a:t>
            </a:r>
            <a:r>
              <a:rPr lang="en-US" dirty="0"/>
              <a:t>(5, [15, 30]) = (5, 45)</a:t>
            </a:r>
            <a:endParaRPr lang="cs-CZ" dirty="0"/>
          </a:p>
          <a:p>
            <a:pPr lvl="1"/>
            <a:r>
              <a:rPr lang="en-US" i="1" dirty="0"/>
              <a:t>reduce</a:t>
            </a:r>
            <a:r>
              <a:rPr lang="en-US" dirty="0"/>
              <a:t>(7, [21, 49]) = (7, 70)</a:t>
            </a:r>
            <a:endParaRPr lang="cs-CZ" dirty="0"/>
          </a:p>
          <a:p>
            <a:endParaRPr lang="en-US" dirty="0"/>
          </a:p>
          <a:p>
            <a:r>
              <a:rPr lang="en-US" b="1" dirty="0"/>
              <a:t>Output</a:t>
            </a:r>
            <a:r>
              <a:rPr lang="en-US" dirty="0"/>
              <a:t>: (2, 54), (3, 90), (5, 45), (7, 70)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050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Map-Reduce (2)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rmAutofit/>
          </a:bodyPr>
          <a:lstStyle/>
          <a:p>
            <a:r>
              <a:rPr lang="en-US" dirty="0"/>
              <a:t>Suppose we have the following relations R, S: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b="1" dirty="0"/>
              <a:t>R</a:t>
            </a:r>
            <a:r>
              <a:rPr lang="en-US" dirty="0"/>
              <a:t>		</a:t>
            </a:r>
            <a:r>
              <a:rPr lang="en-US" b="1" dirty="0"/>
              <a:t>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Apply the natural join algorithm</a:t>
            </a:r>
          </a:p>
          <a:p>
            <a:pPr lvl="1"/>
            <a:r>
              <a:rPr lang="en-US" dirty="0"/>
              <a:t>Apply the Map function to the tuples of relations</a:t>
            </a:r>
          </a:p>
          <a:p>
            <a:pPr lvl="1"/>
            <a:r>
              <a:rPr lang="en-US" dirty="0"/>
              <a:t>Construct the elements that are input to the Reduce function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 flipV="1">
            <a:off x="2259596" y="1281854"/>
            <a:ext cx="84666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248282"/>
              </p:ext>
            </p:extLst>
          </p:nvPr>
        </p:nvGraphicFramePr>
        <p:xfrm>
          <a:off x="1371600" y="2362200"/>
          <a:ext cx="914400" cy="1749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83380546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2521017"/>
                    </a:ext>
                  </a:extLst>
                </a:gridCol>
              </a:tblGrid>
              <a:tr h="43738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314460"/>
                  </a:ext>
                </a:extLst>
              </a:tr>
              <a:tr h="43738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930054"/>
                  </a:ext>
                </a:extLst>
              </a:tr>
              <a:tr h="43738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243232"/>
                  </a:ext>
                </a:extLst>
              </a:tr>
              <a:tr h="43738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704754"/>
                  </a:ext>
                </a:extLst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97801"/>
              </p:ext>
            </p:extLst>
          </p:nvPr>
        </p:nvGraphicFramePr>
        <p:xfrm>
          <a:off x="3200400" y="2362200"/>
          <a:ext cx="914400" cy="1749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83380546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2521017"/>
                    </a:ext>
                  </a:extLst>
                </a:gridCol>
              </a:tblGrid>
              <a:tr h="43738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314460"/>
                  </a:ext>
                </a:extLst>
              </a:tr>
              <a:tr h="43738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930054"/>
                  </a:ext>
                </a:extLst>
              </a:tr>
              <a:tr h="43738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243232"/>
                  </a:ext>
                </a:extLst>
              </a:tr>
              <a:tr h="43738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7047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8205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Map-Reduce (2) –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rmAutofit/>
          </a:bodyPr>
          <a:lstStyle/>
          <a:p>
            <a:r>
              <a:rPr lang="en-US" dirty="0"/>
              <a:t>Natural-join algorithm</a:t>
            </a:r>
          </a:p>
          <a:p>
            <a:pPr lvl="1"/>
            <a:r>
              <a:rPr lang="en-US" dirty="0"/>
              <a:t>Finding tuples that agree on common attributes, i.e., only the attribute B is in both relations R and S</a:t>
            </a:r>
          </a:p>
          <a:p>
            <a:pPr lvl="1"/>
            <a:r>
              <a:rPr lang="en-US" dirty="0"/>
              <a:t>Description of natural-join algorithm is in textbook in Section 2.3.7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05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Map-Reduce (2) –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Map functions – for each tuple (a, b) of R, the key-value pair (b, (R, a)) is produced and, analogically, for each tuple (b, c) of S, the pair (b, (S, c)) is created:</a:t>
            </a:r>
          </a:p>
          <a:p>
            <a:pPr lvl="1"/>
            <a:r>
              <a:rPr lang="en-US" b="1" dirty="0"/>
              <a:t>R</a:t>
            </a:r>
            <a:r>
              <a:rPr lang="en-US" dirty="0"/>
              <a:t>:				</a:t>
            </a:r>
            <a:r>
              <a:rPr lang="en-US" b="1" dirty="0"/>
              <a:t>S</a:t>
            </a:r>
            <a:r>
              <a:rPr lang="en-US" dirty="0"/>
              <a:t>:</a:t>
            </a:r>
          </a:p>
          <a:p>
            <a:pPr lvl="1"/>
            <a:r>
              <a:rPr lang="pt-BR" i="1" dirty="0"/>
              <a:t>map</a:t>
            </a:r>
            <a:r>
              <a:rPr lang="pt-BR" dirty="0"/>
              <a:t>(0, 1) = (1, (R, 0))		</a:t>
            </a:r>
            <a:r>
              <a:rPr lang="pt-BR" i="1" dirty="0"/>
              <a:t>map</a:t>
            </a:r>
            <a:r>
              <a:rPr lang="pt-BR" dirty="0"/>
              <a:t>(0, 1) = (0, (S, 1))</a:t>
            </a:r>
          </a:p>
          <a:p>
            <a:pPr lvl="1"/>
            <a:r>
              <a:rPr lang="pt-BR" i="1" dirty="0"/>
              <a:t>map</a:t>
            </a:r>
            <a:r>
              <a:rPr lang="pt-BR" dirty="0"/>
              <a:t>(1, 2) = (2, (R, 1))		</a:t>
            </a:r>
            <a:r>
              <a:rPr lang="pt-BR" i="1" dirty="0"/>
              <a:t>map</a:t>
            </a:r>
            <a:r>
              <a:rPr lang="pt-BR" dirty="0"/>
              <a:t>(1, 2) = (1, (S, 2))</a:t>
            </a:r>
          </a:p>
          <a:p>
            <a:pPr lvl="1"/>
            <a:r>
              <a:rPr lang="pt-BR" i="1" dirty="0"/>
              <a:t>map</a:t>
            </a:r>
            <a:r>
              <a:rPr lang="pt-BR" dirty="0"/>
              <a:t>(2, 3) = (3, (R, 2))		</a:t>
            </a:r>
            <a:r>
              <a:rPr lang="pt-BR" i="1" dirty="0"/>
              <a:t>map</a:t>
            </a:r>
            <a:r>
              <a:rPr lang="pt-BR" dirty="0"/>
              <a:t>(2, 3) = (2, (S, 3))</a:t>
            </a:r>
          </a:p>
          <a:p>
            <a:pPr lvl="1"/>
            <a:endParaRPr lang="pt-BR" dirty="0"/>
          </a:p>
          <a:p>
            <a:r>
              <a:rPr lang="pt-BR" dirty="0"/>
              <a:t>Based on the 4 different keys as the result of all the </a:t>
            </a:r>
            <a:r>
              <a:rPr lang="pt-BR" i="1" dirty="0"/>
              <a:t>map</a:t>
            </a:r>
            <a:r>
              <a:rPr lang="pt-BR" dirty="0"/>
              <a:t> calls, the following elements are input to the 4 reduce functions:</a:t>
            </a:r>
          </a:p>
          <a:p>
            <a:pPr lvl="1"/>
            <a:r>
              <a:rPr lang="pt-BR" dirty="0"/>
              <a:t>(0, [(S, 1)])		</a:t>
            </a:r>
            <a:r>
              <a:rPr lang="pt-BR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reduce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(0, [(S, 1)]) = {}</a:t>
            </a:r>
          </a:p>
          <a:p>
            <a:pPr lvl="1"/>
            <a:r>
              <a:rPr lang="pt-BR" dirty="0"/>
              <a:t>(1, [(R, 0), (S, 2)])		</a:t>
            </a:r>
            <a:r>
              <a:rPr lang="pt-BR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reduce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(1, [(R, 0), (S, 2)]) = {(0, 1, 2)}</a:t>
            </a:r>
          </a:p>
          <a:p>
            <a:pPr lvl="1"/>
            <a:r>
              <a:rPr lang="pt-BR" dirty="0"/>
              <a:t>(2, [(R, 1), (S, 3)])		</a:t>
            </a:r>
            <a:r>
              <a:rPr lang="pt-BR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reduce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(2, [(R, 1), (S, 3)]) = {(1, 2, 3)}</a:t>
            </a:r>
          </a:p>
          <a:p>
            <a:pPr lvl="1"/>
            <a:r>
              <a:rPr lang="pt-BR" dirty="0"/>
              <a:t>(3, [(R, 2)])		</a:t>
            </a:r>
            <a:r>
              <a:rPr lang="pt-BR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reduce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(3, [(R, 2)]) = {}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82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Map-Reduce (3)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Design MapReduce algorithms that take a very large file of integers and produce as output: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The largest integer;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The average of all the integers;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The same set of integers, but with each integer appearing only once;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The count of the number of distinct integers in the input.</a:t>
            </a:r>
          </a:p>
          <a:p>
            <a:pPr marL="678942" indent="-514350"/>
            <a:r>
              <a:rPr lang="en-US" dirty="0"/>
              <a:t>Suppose that the file is divided into parts that can be read in parallel by map functions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997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Map-Reduce (3) – Recap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2209800"/>
            <a:ext cx="8001000" cy="2057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map(key, value):</a:t>
            </a:r>
          </a:p>
          <a:p>
            <a:pPr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// key: document name; value: text of the document</a:t>
            </a:r>
          </a:p>
          <a:p>
            <a:pPr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for each word w in value:</a:t>
            </a:r>
          </a:p>
          <a:p>
            <a:pPr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	emit(w, 1)</a:t>
            </a:r>
          </a:p>
          <a:p>
            <a:pPr>
              <a:buFont typeface="Wingdings" pitchFamily="2" charset="2"/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9092" name="Rectangle 4"/>
          <p:cNvSpPr>
            <a:spLocks noChangeArrowheads="1"/>
          </p:cNvSpPr>
          <p:nvPr/>
        </p:nvSpPr>
        <p:spPr bwMode="auto">
          <a:xfrm>
            <a:off x="609600" y="3810000"/>
            <a:ext cx="7772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reduce(key, values):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// key: a word; value: an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iterator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over counts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	result = 0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	for each count v in values: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		result += v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	emit(key, result)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C5344CD-F455-495B-ABDB-069598BD611F}"/>
              </a:ext>
            </a:extLst>
          </p:cNvPr>
          <p:cNvSpPr txBox="1">
            <a:spLocks/>
          </p:cNvSpPr>
          <p:nvPr/>
        </p:nvSpPr>
        <p:spPr>
          <a:xfrm>
            <a:off x="457200" y="1295400"/>
            <a:ext cx="8229600" cy="5257801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100000"/>
              <a:buFont typeface="Wingdings" pitchFamily="2" charset="2"/>
              <a:buChar char="§"/>
              <a:defRPr kumimoji="0" sz="28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100000"/>
              <a:buFont typeface="Wingdings" pitchFamily="2" charset="2"/>
              <a:buChar char="§"/>
              <a:defRPr kumimoji="0" sz="24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 pitchFamily="2" charset="2"/>
              <a:buChar char="§"/>
              <a:defRPr kumimoji="0" sz="20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100000"/>
              <a:buFont typeface="Wingdings" pitchFamily="2" charset="2"/>
              <a:buChar char="§"/>
              <a:defRPr kumimoji="0" lang="en-US" sz="2000" kern="120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Example of algorithm for counting words</a:t>
            </a:r>
          </a:p>
        </p:txBody>
      </p:sp>
    </p:spTree>
    <p:extLst>
      <p:ext uri="{BB962C8B-B14F-4D97-AF65-F5344CB8AC3E}">
        <p14:creationId xmlns:p14="http://schemas.microsoft.com/office/powerpoint/2010/main" val="223760906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>
        <a:ln w="38100">
          <a:solidFill>
            <a:srgbClr val="008000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spDef>
    <a:lnDef>
      <a:spPr>
        <a:ln w="28575"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30460</TotalTime>
  <Words>3434</Words>
  <Application>Microsoft Office PowerPoint</Application>
  <PresentationFormat>Předvádění na obrazovce (4:3)</PresentationFormat>
  <Paragraphs>374</Paragraphs>
  <Slides>27</Slides>
  <Notes>25</Notes>
  <HiddenSlides>0</HiddenSlides>
  <MMClips>0</MMClips>
  <ScaleCrop>false</ScaleCrop>
  <HeadingPairs>
    <vt:vector size="6" baseType="variant">
      <vt:variant>
        <vt:lpstr>Použitá písma</vt:lpstr>
      </vt:variant>
      <vt:variant>
        <vt:i4>12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40" baseType="lpstr">
      <vt:lpstr>PMingLiU</vt:lpstr>
      <vt:lpstr>Arial</vt:lpstr>
      <vt:lpstr>Bookman Old Style</vt:lpstr>
      <vt:lpstr>Calibri</vt:lpstr>
      <vt:lpstr>Corbel</vt:lpstr>
      <vt:lpstr>Courier New</vt:lpstr>
      <vt:lpstr>Garamond</vt:lpstr>
      <vt:lpstr>Georgia</vt:lpstr>
      <vt:lpstr>Lucida Sans Unicode</vt:lpstr>
      <vt:lpstr>Tahoma</vt:lpstr>
      <vt:lpstr>Wingdings</vt:lpstr>
      <vt:lpstr>Wingdings 2</vt:lpstr>
      <vt:lpstr>Module</vt:lpstr>
      <vt:lpstr>SOLUTIONS Exercises on Block1:  Map-Reduce  Retrieval Evaluation  Clustering</vt:lpstr>
      <vt:lpstr>Map-Reduce (1) – Assignment</vt:lpstr>
      <vt:lpstr>Map-Reduce (1) – Recap</vt:lpstr>
      <vt:lpstr>Map-Reduce (1) – Solution</vt:lpstr>
      <vt:lpstr>Map-Reduce (2) – Assignment</vt:lpstr>
      <vt:lpstr>Map-Reduce (2) – Recap</vt:lpstr>
      <vt:lpstr>Map-Reduce (2) – Solution</vt:lpstr>
      <vt:lpstr>Map-Reduce (3) – Assignment</vt:lpstr>
      <vt:lpstr>Map-Reduce (3) – Recap</vt:lpstr>
      <vt:lpstr>Map-Reduce (3) – Solution 1/4</vt:lpstr>
      <vt:lpstr>Map-Reduce (3) – Solution 2/4</vt:lpstr>
      <vt:lpstr>Map-Reduce (3) – Solution 3/4</vt:lpstr>
      <vt:lpstr>Map-Reduce (3) – Solution 4/4</vt:lpstr>
      <vt:lpstr>Retrieval Evaluation (1) – Assignment</vt:lpstr>
      <vt:lpstr>Retrieval Evaluation (1) – Recap</vt:lpstr>
      <vt:lpstr>Retrieval Evaluation (1) – Solution</vt:lpstr>
      <vt:lpstr>Retrieval Evaluation (2) – Assignment</vt:lpstr>
      <vt:lpstr>Retrieval Evaluation (2) – Recap</vt:lpstr>
      <vt:lpstr>Retrieval Evaluation (2) – Solution 1</vt:lpstr>
      <vt:lpstr>Retrieval Evaluation (2) – Recap</vt:lpstr>
      <vt:lpstr>Retrieval Evaluation (2) – Recap</vt:lpstr>
      <vt:lpstr>Retrieval Evaluation (2) – Solution 2</vt:lpstr>
      <vt:lpstr>Clustering (1) – Assignment</vt:lpstr>
      <vt:lpstr>Clustering (1) – Solution</vt:lpstr>
      <vt:lpstr>Clustering (2) – Assignment</vt:lpstr>
      <vt:lpstr>Clustering (2) – Recap</vt:lpstr>
      <vt:lpstr>Clustering (2) – Solution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jure</dc:creator>
  <cp:lastModifiedBy>xsedmid</cp:lastModifiedBy>
  <cp:revision>1540</cp:revision>
  <cp:lastPrinted>2011-10-20T04:01:43Z</cp:lastPrinted>
  <dcterms:created xsi:type="dcterms:W3CDTF">2009-06-12T17:14:38Z</dcterms:created>
  <dcterms:modified xsi:type="dcterms:W3CDTF">2020-04-09T13:21:59Z</dcterms:modified>
</cp:coreProperties>
</file>