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41" d="100"/>
          <a:sy n="14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6B8D29B-79B8-F34F-9F24-27438955790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170A920-D595-2B45-A6D6-7480C6D9445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991EEA-8F7F-7942-8BE9-8B5011500BB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9168FB-9B19-ED45-A3A3-E51C2C6CCE3F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62DAD1A-6957-1C4D-9D33-BD83A1CBFFAD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36749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3157D19-D62B-2E44-9405-13DCF811F7A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0000" y="900000"/>
            <a:ext cx="6120000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CC61569-0323-A340-9768-F11EB3EA0DB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1ECB0293-5087-DF44-B8D0-CBAB076EE99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0CC4B1-3C26-DB49-974F-A04A8D8FCCF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BBE6EA-A9CD-1E43-A2A6-8BAEFB211093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1F4748-2B85-4A4F-9CBD-075866D48D9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68539285-9CB2-D749-A200-DC4987926E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4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4CD303-D02D-3449-9C59-37A728580BF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8695A5E-2716-CC49-B005-52259C6D6F02}" type="slidenum">
              <a:t>1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E653744-C608-DD4F-8FD6-683614E45A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644FC83-2624-6D4F-B043-8DF7823C079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</p:spPr>
        <p:txBody>
          <a:bodyPr vert="horz">
            <a:spAutoFit/>
          </a:bodyPr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26ACA9-76B2-824C-B46B-9BE134A4A1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C6663CF-6274-984D-9F84-36667AE00A74}" type="slidenum">
              <a:t>2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575923C-054D-7A4B-AED9-01510949D0A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D70E217-0C0A-E24F-BADF-B4D4D6A7677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31DF83-864D-194C-91FD-3B5D15A341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B67FB2C-C28B-724C-BA14-7DF57A72D5C9}" type="slidenum">
              <a:t>3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650D2CF-E0BF-9A4C-B2E0-17EA59F6C3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5C00FF7-8238-934C-BC87-99FE9E391B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F82556-6CFB-844E-86C4-80D67BB940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A17CC28-1E9F-6148-9CF1-4A6FFC1B32BA}" type="slidenum">
              <a:t>4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BE25D2B-8978-654B-8F51-FE4A2A8D5E9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179C923-B721-1042-9A86-0A7F35D5A8F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44A62B-62FA-3744-9B49-42953F290C0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91E8C13-98F7-F745-9155-6A03E02B3D86}" type="slidenum">
              <a:t>5</a:t>
            </a:fld>
            <a:endParaRPr lang="en-US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A92F41F-4CBE-BA4D-8B98-9BCC0864895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EED49BE-5319-7A4A-AA72-7C93F8D2C1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C86A-CF17-0C4E-AC1E-181912497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E662F8-56D4-0B42-B312-3BF322EB9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65F0DF-763C-8441-B5D5-A679AF4CF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00E1D5-E0DA-8144-AB07-7E89E13E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AA19CF-E2CC-5B4D-9B7D-61328702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A60721-D180-F04B-A7D1-3AF11CD032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6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893A5-F2BA-014E-9083-1F97AB7A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DE6311-F462-6C4E-85AD-BC24F23BE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2C6947-0975-FE43-A86F-8D7F715A0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C27C83-2322-0B4D-80A9-44241CAF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99162E-1F91-9D49-B4ED-245AD1AC2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DA4ED6-0592-0841-AD49-0FFB531376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9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AE90B5-D116-0840-B697-7F5756282E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15900"/>
            <a:ext cx="2266950" cy="44402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8F7EA2-EE42-5E47-87D0-385C49C17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15900"/>
            <a:ext cx="6653212" cy="44402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322534-A14B-4A49-8558-252693162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FCAC3F-2CD8-B147-A125-DF9DCBA9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8E1DC4-D82F-FC48-A142-6DDD8D6E3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D598AA-1E83-D54E-B3F3-E387622C33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34B93-2D60-7546-B354-3A71F3723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365B4-121C-1647-A87D-4BD465257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4CF559-B425-0E4F-8B28-94BEE4579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01B0C0-60BC-B743-B348-A7DEDAA48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FB2179-519A-5D42-A3A8-2D1B2885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BD2492-5ACC-E840-8744-F41F24537CC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CD7E6-40BA-BE4C-AB8F-241FA6CEC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3D98AE-3514-DE43-93B5-3AECF14BC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7403B1-2956-B84A-B833-3EE7018E0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33CF34-9657-B34C-A83E-6D927C17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22AE09-A954-D44A-A3C0-262BA0D5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3486B-986F-224C-B3C2-D492A57667B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4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8B5DB-96F4-0646-95B8-7F616997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77ECAA-74D9-2B4C-B5A9-79946C321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8682B2-F618-B14A-AE6E-092A5A32A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60875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437FCF-8444-1345-B0B7-1DC181662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B50B54-5F13-274B-BDA7-009AFABD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87631C-2ADE-644C-961A-4EE10FC36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B71DAD-7EF0-A043-8C89-4366297621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9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6B469-7B79-D94E-938E-6DD5C2A2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8E95C8-DC8E-8044-919B-A402935BF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24A180-9747-CA45-89EF-E7E374A25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619025-6338-F24F-84D8-B6F7743BD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DD6A2E3-B611-774C-9B49-53E771C83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559C45-8188-C940-9693-F095F1E9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6FBC093-112B-9341-9E0D-C331B57E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7D2D43A-EAA1-E14C-9A80-503986C03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473A9B-3EFF-9943-8C66-81E2405EC4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6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26AD0-3279-7945-BC5D-B36AFDFC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30631F-D53A-0744-BF9E-A109E459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0BD8B6-8B46-8544-849C-656FEFA0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4123EF-3CEA-164E-AE0E-7BE9C431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090261F-A35A-3A4B-8015-0296E9CA148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8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1A9C90-B87F-1C48-9D6A-E9209670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7A4E256-D3BB-E243-BE59-A7286E55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EA2A6F-2212-4148-9219-842A913F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E3EBB3-E8C3-CF4C-BAC8-CEF62D9B5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349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E53BE-0CAC-9B40-A59B-08CF385E5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A66760-A978-1C4D-B503-7CF65686A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CD1538-99C0-704F-A944-C40F2FE78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819247-D0C1-E341-B531-33732E1F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086EC5-4866-3145-8714-A9F05A49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5F4CA6-353D-1840-B5C0-5A720ACC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DC8241-C845-1649-816F-1732B2AE0C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9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053DF-C91E-974B-8A7D-54B234F5D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42215DA-8FD4-B344-A97F-3E8F67075E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F545B0-3DC1-B149-83B5-29A2E9B09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D93F2A-5943-C143-B8A2-E9DB5C59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B4948B-49E4-7C46-A05F-4BDD4EB10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24BB20-4490-3245-A768-612378AEB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79850F-2EF8-6748-92A9-9F7B1A27C6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6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78AA9D75-25A9-864F-AA8C-D5B34E18DEA1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>
            <a:off x="-58320" y="81000"/>
            <a:ext cx="7794360" cy="1205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nadpis 2">
            <a:extLst>
              <a:ext uri="{FF2B5EF4-FFF2-40B4-BE49-F238E27FC236}">
                <a16:creationId xmlns:a16="http://schemas.microsoft.com/office/drawing/2014/main" id="{2D2AD520-4DAD-6046-A936-3CDB3CE93B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E5BFAA-549A-0F4F-970F-589E07CF98A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68000"/>
            <a:ext cx="907200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1815D2-33AD-E846-9CC8-AFB62B8A229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F6EE02-B9B5-A043-8537-AD0EEA43212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000" y="516492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117397-1DFF-2B48-B820-D3B62B95D24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082243C0-3263-C448-A14E-0716835144D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hangingPunct="0">
        <a:tabLst/>
        <a:defRPr lang="en-US" sz="3570" b="0" i="0" u="none" strike="noStrike" kern="1200">
          <a:ln>
            <a:noFill/>
          </a:ln>
          <a:solidFill>
            <a:srgbClr val="FFFFFF"/>
          </a:solidFill>
          <a:latin typeface="Liberation Sans" pitchFamily="18"/>
        </a:defRPr>
      </a:lvl1pPr>
    </p:titleStyle>
    <p:bodyStyle>
      <a:lvl1pPr marL="0" marR="0" indent="0" hangingPunct="0">
        <a:spcBef>
          <a:spcPts val="0"/>
        </a:spcBef>
        <a:spcAft>
          <a:spcPts val="1148"/>
        </a:spcAft>
        <a:tabLst/>
        <a:defRPr lang="en-US" sz="2600" b="0" i="0" u="none" strike="noStrike" kern="1200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C434A-85E8-8B48-BC84-25FBCB0F175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9360" y="182880"/>
            <a:ext cx="7451280" cy="1012679"/>
          </a:xfrm>
        </p:spPr>
        <p:txBody>
          <a:bodyPr vert="horz"/>
          <a:lstStyle/>
          <a:p>
            <a:pPr lvl="0" rtl="0"/>
            <a:r>
              <a:rPr lang="en-US"/>
              <a:t>PB138 – Moderní značkovací jazyky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EBAB37-8971-A549-AFBD-35C7220F473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vert="horz" anchor="ctr"/>
          <a:lstStyle/>
          <a:p>
            <a:pPr lvl="0" algn="ctr" rtl="0"/>
            <a:r>
              <a:rPr lang="en-US" sz="3200" dirty="0"/>
              <a:t>T. Pitner, L. </a:t>
            </a:r>
            <a:r>
              <a:rPr lang="en-US" sz="3200" dirty="0" err="1"/>
              <a:t>Bártek</a:t>
            </a:r>
            <a:r>
              <a:rPr lang="en-US" sz="3200" dirty="0"/>
              <a:t>, A. </a:t>
            </a:r>
            <a:r>
              <a:rPr lang="en-US" sz="3200" dirty="0" err="1"/>
              <a:t>Rambousek</a:t>
            </a:r>
            <a:r>
              <a:rPr lang="en-US" sz="3200" dirty="0"/>
              <a:t>, L. </a:t>
            </a:r>
            <a:r>
              <a:rPr lang="en-US" sz="3200" dirty="0" err="1"/>
              <a:t>Grolig</a:t>
            </a:r>
            <a:endParaRPr lang="en-US" sz="3200" dirty="0"/>
          </a:p>
          <a:p>
            <a:pPr lvl="0" algn="ctr" rtl="0"/>
            <a:r>
              <a:rPr lang="en-US" sz="2400" dirty="0"/>
              <a:t>FI MU Brno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F5DB50-C8D4-D740-A4D1-5EE7840458D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Organizace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AA094B-9D77-774D-8599-527BD415315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Autofit/>
          </a:bodyPr>
          <a:lstStyle/>
          <a:p>
            <a:pPr lvl="0" rtl="0">
              <a:buSzPct val="45000"/>
            </a:pPr>
            <a:r>
              <a:rPr lang="en-US" sz="2000" dirty="0" err="1"/>
              <a:t>Výuka</a:t>
            </a:r>
            <a:r>
              <a:rPr lang="en-US" sz="2000" dirty="0"/>
              <a:t>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 err="1">
                <a:latin typeface="Liberation Sans" pitchFamily="18"/>
              </a:rPr>
              <a:t>přednáška</a:t>
            </a:r>
            <a:r>
              <a:rPr lang="en-US" sz="2000" dirty="0">
                <a:latin typeface="Liberation Sans" pitchFamily="18"/>
              </a:rPr>
              <a:t> – 2 </a:t>
            </a:r>
            <a:r>
              <a:rPr lang="en-US" sz="2000" dirty="0" err="1">
                <a:latin typeface="Liberation Sans" pitchFamily="18"/>
              </a:rPr>
              <a:t>hodiny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týdně</a:t>
            </a:r>
            <a:endParaRPr lang="en-US" sz="2000" dirty="0">
              <a:latin typeface="Liberation Sans" pitchFamily="18"/>
            </a:endParaRP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 err="1">
                <a:latin typeface="Liberation Sans" pitchFamily="18"/>
              </a:rPr>
              <a:t>cvičení</a:t>
            </a:r>
            <a:r>
              <a:rPr lang="en-US" sz="2000" dirty="0">
                <a:latin typeface="Liberation Sans" pitchFamily="18"/>
              </a:rPr>
              <a:t> – 1 </a:t>
            </a:r>
            <a:r>
              <a:rPr lang="en-US" sz="2000" dirty="0" err="1">
                <a:latin typeface="Liberation Sans" pitchFamily="18"/>
              </a:rPr>
              <a:t>hodina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týdně</a:t>
            </a:r>
            <a:endParaRPr lang="en-US" sz="2000" dirty="0">
              <a:latin typeface="Liberation Sans" pitchFamily="18"/>
            </a:endParaRP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>
                <a:latin typeface="Liberation Sans" pitchFamily="18"/>
              </a:rPr>
              <a:t>jak </a:t>
            </a:r>
            <a:r>
              <a:rPr lang="en-US" sz="2000" dirty="0" err="1">
                <a:latin typeface="Liberation Sans" pitchFamily="18"/>
              </a:rPr>
              <a:t>přednáška</a:t>
            </a:r>
            <a:r>
              <a:rPr lang="en-US" sz="2000" dirty="0">
                <a:latin typeface="Liberation Sans" pitchFamily="18"/>
              </a:rPr>
              <a:t>, </a:t>
            </a:r>
            <a:r>
              <a:rPr lang="en-US" sz="2000" dirty="0" err="1">
                <a:latin typeface="Liberation Sans" pitchFamily="18"/>
              </a:rPr>
              <a:t>tak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cvičení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jsou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nepovinné</a:t>
            </a:r>
            <a:r>
              <a:rPr lang="en-US" sz="2000" dirty="0">
                <a:latin typeface="Liberation Sans" pitchFamily="18"/>
              </a:rPr>
              <a:t>.</a:t>
            </a:r>
          </a:p>
          <a:p>
            <a:pPr lvl="0" rtl="0">
              <a:buSzPct val="45000"/>
            </a:pPr>
            <a:r>
              <a:rPr lang="en-US" sz="2000" dirty="0" err="1"/>
              <a:t>Hodnocení</a:t>
            </a:r>
            <a:r>
              <a:rPr lang="en-US" sz="2000" dirty="0"/>
              <a:t>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>
                <a:latin typeface="Liberation Sans" pitchFamily="18"/>
              </a:rPr>
              <a:t>za </a:t>
            </a:r>
            <a:r>
              <a:rPr lang="en-US" sz="2000" dirty="0" err="1">
                <a:latin typeface="Liberation Sans" pitchFamily="18"/>
              </a:rPr>
              <a:t>každé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dokončené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hodnocené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cvičení</a:t>
            </a:r>
            <a:r>
              <a:rPr lang="en-US" sz="2000" dirty="0">
                <a:latin typeface="Liberation Sans" pitchFamily="18"/>
              </a:rPr>
              <a:t> - 2 body (</a:t>
            </a:r>
            <a:r>
              <a:rPr lang="en-US" sz="2000" dirty="0" err="1">
                <a:latin typeface="Liberation Sans" pitchFamily="18"/>
              </a:rPr>
              <a:t>celkem</a:t>
            </a:r>
            <a:r>
              <a:rPr lang="en-US" sz="2000" dirty="0">
                <a:latin typeface="Liberation Sans" pitchFamily="18"/>
              </a:rPr>
              <a:t> 20 </a:t>
            </a:r>
            <a:r>
              <a:rPr lang="en-US" sz="2000" dirty="0" err="1">
                <a:latin typeface="Liberation Sans" pitchFamily="18"/>
              </a:rPr>
              <a:t>bodů</a:t>
            </a:r>
            <a:r>
              <a:rPr lang="en-US" sz="2000" dirty="0">
                <a:latin typeface="Liberation Sans" pitchFamily="18"/>
              </a:rPr>
              <a:t>)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 err="1">
                <a:latin typeface="Liberation Sans" pitchFamily="18"/>
              </a:rPr>
              <a:t>týmový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projekt</a:t>
            </a:r>
            <a:r>
              <a:rPr lang="en-US" sz="2000" dirty="0">
                <a:latin typeface="Liberation Sans" pitchFamily="18"/>
              </a:rPr>
              <a:t> – 40 </a:t>
            </a:r>
            <a:r>
              <a:rPr lang="en-US" sz="2000" dirty="0" err="1">
                <a:latin typeface="Liberation Sans" pitchFamily="18"/>
              </a:rPr>
              <a:t>bodů</a:t>
            </a:r>
            <a:endParaRPr lang="en-US" sz="2000" dirty="0">
              <a:latin typeface="Liberation Sans" pitchFamily="18"/>
            </a:endParaRP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 err="1">
                <a:latin typeface="Liberation Sans" pitchFamily="18"/>
              </a:rPr>
              <a:t>závěrečná</a:t>
            </a:r>
            <a:r>
              <a:rPr lang="en-US" sz="2000" dirty="0">
                <a:latin typeface="Liberation Sans" pitchFamily="18"/>
              </a:rPr>
              <a:t> </a:t>
            </a:r>
            <a:r>
              <a:rPr lang="en-US" sz="2000" dirty="0" err="1">
                <a:latin typeface="Liberation Sans" pitchFamily="18"/>
              </a:rPr>
              <a:t>písemka</a:t>
            </a:r>
            <a:r>
              <a:rPr lang="en-US" sz="2000" dirty="0">
                <a:latin typeface="Liberation Sans" pitchFamily="18"/>
              </a:rPr>
              <a:t> – 40 </a:t>
            </a:r>
            <a:r>
              <a:rPr lang="en-US" sz="2000" dirty="0" err="1">
                <a:latin typeface="Liberation Sans" pitchFamily="18"/>
              </a:rPr>
              <a:t>bodů</a:t>
            </a:r>
            <a:endParaRPr lang="en-US" sz="2000" dirty="0">
              <a:latin typeface="Liberation Sans" pitchFamily="18"/>
            </a:endParaRP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 err="1">
                <a:latin typeface="Liberation Sans" pitchFamily="18"/>
              </a:rPr>
              <a:t>zkouška</a:t>
            </a:r>
            <a:r>
              <a:rPr lang="en-US" sz="2000" dirty="0">
                <a:latin typeface="Liberation Sans" pitchFamily="18"/>
              </a:rPr>
              <a:t> – </a:t>
            </a:r>
            <a:r>
              <a:rPr lang="en-US" sz="2000" dirty="0" err="1">
                <a:latin typeface="Liberation Sans" pitchFamily="18"/>
              </a:rPr>
              <a:t>minimálně</a:t>
            </a:r>
            <a:r>
              <a:rPr lang="en-US" sz="2000" dirty="0">
                <a:latin typeface="Liberation Sans" pitchFamily="18"/>
              </a:rPr>
              <a:t> 70 </a:t>
            </a:r>
            <a:r>
              <a:rPr lang="en-US" sz="2000" dirty="0" err="1">
                <a:latin typeface="Liberation Sans" pitchFamily="18"/>
              </a:rPr>
              <a:t>bodů</a:t>
            </a:r>
            <a:endParaRPr lang="en-US" sz="2000" dirty="0">
              <a:latin typeface="Liberation Sans" pitchFamily="18"/>
            </a:endParaRP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000" dirty="0" err="1">
                <a:latin typeface="Liberation Sans" pitchFamily="18"/>
              </a:rPr>
              <a:t>zápočet</a:t>
            </a:r>
            <a:r>
              <a:rPr lang="en-US" sz="2000" dirty="0">
                <a:latin typeface="Liberation Sans" pitchFamily="18"/>
              </a:rPr>
              <a:t> – </a:t>
            </a:r>
            <a:r>
              <a:rPr lang="en-US" sz="2000" dirty="0" err="1">
                <a:latin typeface="Liberation Sans" pitchFamily="18"/>
              </a:rPr>
              <a:t>minimálně</a:t>
            </a:r>
            <a:r>
              <a:rPr lang="en-US" sz="2000" dirty="0">
                <a:latin typeface="Liberation Sans" pitchFamily="18"/>
              </a:rPr>
              <a:t> 60 </a:t>
            </a:r>
            <a:r>
              <a:rPr lang="en-US" sz="2000" dirty="0" err="1">
                <a:latin typeface="Liberation Sans" pitchFamily="18"/>
              </a:rPr>
              <a:t>bodů</a:t>
            </a:r>
            <a:r>
              <a:rPr lang="en-US" sz="2000" dirty="0">
                <a:latin typeface="Liberation Sans" pitchFamily="18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4B7A3-6827-E145-BAA1-CCD542AF3AB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Organizace výuky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23C392-473A-C64B-B590-01FA4530FB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92500" lnSpcReduction="20000"/>
          </a:bodyPr>
          <a:lstStyle/>
          <a:p>
            <a:pPr lvl="0" rtl="0">
              <a:buSzPct val="45000"/>
            </a:pPr>
            <a:r>
              <a:rPr lang="en-US" dirty="0" err="1"/>
              <a:t>Přednášky</a:t>
            </a:r>
            <a:endParaRPr lang="en-US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teoretické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probrání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příslušné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látky</a:t>
            </a:r>
            <a:endParaRPr lang="en-US" sz="2600" dirty="0">
              <a:latin typeface="Liberation Sans" pitchFamily="18"/>
            </a:endParaRP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doplněno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praktickými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ukázkami</a:t>
            </a:r>
            <a:endParaRPr lang="en-US" sz="2600" dirty="0">
              <a:latin typeface="Liberation Sans" pitchFamily="18"/>
            </a:endParaRPr>
          </a:p>
          <a:p>
            <a:pPr lvl="0" rtl="0">
              <a:buSzPct val="45000"/>
            </a:pPr>
            <a:r>
              <a:rPr lang="en-US" dirty="0" err="1"/>
              <a:t>Cvičení</a:t>
            </a:r>
            <a:endParaRPr lang="en-US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praktické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procvičování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látky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probrané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na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přednáškách</a:t>
            </a:r>
            <a:r>
              <a:rPr lang="en-US" sz="2600" dirty="0">
                <a:latin typeface="Liberation Sans" pitchFamily="18"/>
              </a:rPr>
              <a:t>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budou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pokrývat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vývoj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projektu</a:t>
            </a:r>
            <a:r>
              <a:rPr lang="en-US" sz="2600" dirty="0">
                <a:latin typeface="Liberation Sans" pitchFamily="18"/>
              </a:rPr>
              <a:t> od </a:t>
            </a:r>
            <a:r>
              <a:rPr lang="en-US" sz="2600" dirty="0" err="1">
                <a:latin typeface="Liberation Sans" pitchFamily="18"/>
              </a:rPr>
              <a:t>návrhu</a:t>
            </a:r>
            <a:r>
              <a:rPr lang="en-US" sz="2600" dirty="0">
                <a:latin typeface="Liberation Sans" pitchFamily="18"/>
              </a:rPr>
              <a:t> po </a:t>
            </a:r>
            <a:r>
              <a:rPr lang="en-US" sz="2600" dirty="0" err="1">
                <a:latin typeface="Liberation Sans" pitchFamily="18"/>
              </a:rPr>
              <a:t>nasazení</a:t>
            </a:r>
            <a:r>
              <a:rPr lang="en-US" sz="2600" dirty="0">
                <a:latin typeface="Liberation Sans" pitchFamily="18"/>
              </a:rPr>
              <a:t>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prakticky</a:t>
            </a:r>
            <a:r>
              <a:rPr lang="en-US" sz="2600" dirty="0">
                <a:latin typeface="Liberation Sans" pitchFamily="18"/>
              </a:rPr>
              <a:t> je </a:t>
            </a:r>
            <a:r>
              <a:rPr lang="en-US" sz="2600" dirty="0" err="1">
                <a:latin typeface="Liberation Sans" pitchFamily="18"/>
              </a:rPr>
              <a:t>nutné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dokončit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úkol</a:t>
            </a:r>
            <a:r>
              <a:rPr lang="en-US" sz="2600" dirty="0">
                <a:latin typeface="Liberation Sans" pitchFamily="18"/>
              </a:rPr>
              <a:t> z </a:t>
            </a:r>
            <a:r>
              <a:rPr lang="en-US" sz="2600" dirty="0" err="1">
                <a:latin typeface="Liberation Sans" pitchFamily="18"/>
              </a:rPr>
              <a:t>předchozích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cvičení</a:t>
            </a:r>
            <a:r>
              <a:rPr lang="en-US" sz="2600" dirty="0">
                <a:latin typeface="Liberation Sans" pitchFamily="18"/>
              </a:rPr>
              <a:t>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není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nutné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chodit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na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cvičení</a:t>
            </a:r>
            <a:r>
              <a:rPr lang="en-US" sz="2600" dirty="0">
                <a:latin typeface="Liberation Sans" pitchFamily="18"/>
              </a:rPr>
              <a:t>, je </a:t>
            </a:r>
            <a:r>
              <a:rPr lang="en-US" sz="2600" dirty="0" err="1">
                <a:latin typeface="Liberation Sans" pitchFamily="18"/>
              </a:rPr>
              <a:t>nutné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odevzdat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úkol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ze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cvičení</a:t>
            </a:r>
            <a:r>
              <a:rPr lang="en-US" sz="2600" dirty="0">
                <a:latin typeface="Liberation Sans" pitchFamily="18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C7C73-D1FA-E34D-B761-4FE2B82935C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177840"/>
            <a:ext cx="7020000" cy="1012679"/>
          </a:xfrm>
        </p:spPr>
        <p:txBody>
          <a:bodyPr vert="horz"/>
          <a:lstStyle/>
          <a:p>
            <a:pPr lvl="0" rtl="0"/>
            <a:r>
              <a:rPr lang="en-US"/>
              <a:t>Organizace výuky</a:t>
            </a:r>
            <a:br>
              <a:rPr lang="en-US"/>
            </a:br>
            <a:r>
              <a:rPr lang="en-US"/>
              <a:t>(projekty)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269A72-5CD5-5D43-B840-2A2958C5DF7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92500" lnSpcReduction="20000"/>
          </a:bodyPr>
          <a:lstStyle/>
          <a:p>
            <a:pPr lvl="0" rtl="0">
              <a:buSzPct val="45000"/>
            </a:pPr>
            <a:r>
              <a:rPr lang="en-US" dirty="0" err="1"/>
              <a:t>Týmové</a:t>
            </a:r>
            <a:r>
              <a:rPr lang="en-US" dirty="0"/>
              <a:t> </a:t>
            </a:r>
            <a:r>
              <a:rPr lang="en-US" dirty="0" err="1"/>
              <a:t>projekty</a:t>
            </a:r>
            <a:r>
              <a:rPr lang="en-US" dirty="0"/>
              <a:t> max. 4členných </a:t>
            </a:r>
            <a:r>
              <a:rPr lang="en-US" dirty="0" err="1"/>
              <a:t>týmů</a:t>
            </a:r>
            <a:r>
              <a:rPr lang="en-US" dirty="0"/>
              <a:t>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měnší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týmy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jsou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možné</a:t>
            </a:r>
            <a:r>
              <a:rPr lang="en-US" sz="2600" dirty="0">
                <a:latin typeface="Liberation Sans" pitchFamily="18"/>
              </a:rPr>
              <a:t>.</a:t>
            </a:r>
          </a:p>
          <a:p>
            <a:pPr lvl="0" rtl="0">
              <a:buSzPct val="45000"/>
            </a:pPr>
            <a:r>
              <a:rPr lang="en-US" dirty="0" err="1"/>
              <a:t>Projekty</a:t>
            </a:r>
            <a:r>
              <a:rPr lang="en-US" dirty="0"/>
              <a:t> by </a:t>
            </a:r>
            <a:r>
              <a:rPr lang="en-US" dirty="0" err="1"/>
              <a:t>měly</a:t>
            </a:r>
            <a:r>
              <a:rPr lang="en-US" dirty="0"/>
              <a:t> </a:t>
            </a:r>
            <a:r>
              <a:rPr lang="en-US" dirty="0" err="1"/>
              <a:t>pokrývat</a:t>
            </a:r>
            <a:r>
              <a:rPr lang="en-US" dirty="0"/>
              <a:t> </a:t>
            </a:r>
            <a:r>
              <a:rPr lang="en-US" dirty="0" err="1"/>
              <a:t>témata</a:t>
            </a:r>
            <a:r>
              <a:rPr lang="en-US" dirty="0"/>
              <a:t> </a:t>
            </a:r>
            <a:r>
              <a:rPr lang="en-US" dirty="0" err="1"/>
              <a:t>probraná</a:t>
            </a:r>
            <a:r>
              <a:rPr lang="en-US" dirty="0"/>
              <a:t> v </a:t>
            </a:r>
            <a:r>
              <a:rPr lang="en-US" dirty="0" err="1"/>
              <a:t>předmětu</a:t>
            </a:r>
            <a:r>
              <a:rPr lang="en-US" dirty="0"/>
              <a:t>.</a:t>
            </a:r>
          </a:p>
          <a:p>
            <a:pPr lvl="0" rtl="0">
              <a:buSzPct val="45000"/>
            </a:pPr>
            <a:r>
              <a:rPr lang="en-US" dirty="0" err="1"/>
              <a:t>Zadání</a:t>
            </a:r>
            <a:r>
              <a:rPr lang="en-US" dirty="0"/>
              <a:t> </a:t>
            </a:r>
            <a:r>
              <a:rPr lang="en-US" dirty="0" err="1"/>
              <a:t>budou</a:t>
            </a:r>
            <a:r>
              <a:rPr lang="en-US" dirty="0"/>
              <a:t> </a:t>
            </a:r>
            <a:r>
              <a:rPr lang="en-US" dirty="0" err="1"/>
              <a:t>uveřejněna</a:t>
            </a:r>
            <a:r>
              <a:rPr lang="en-US" dirty="0"/>
              <a:t> v </a:t>
            </a:r>
            <a:r>
              <a:rPr lang="en-US" dirty="0" err="1"/>
              <a:t>ISu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semestru</a:t>
            </a:r>
            <a:r>
              <a:rPr lang="en-US" dirty="0"/>
              <a:t>.</a:t>
            </a:r>
          </a:p>
          <a:p>
            <a:pPr lvl="0" rtl="0">
              <a:buSzPct val="45000"/>
            </a:pPr>
            <a:r>
              <a:rPr lang="en-US" dirty="0" err="1"/>
              <a:t>Budou</a:t>
            </a:r>
            <a:r>
              <a:rPr lang="en-US" dirty="0"/>
              <a:t> </a:t>
            </a:r>
            <a:r>
              <a:rPr lang="en-US" dirty="0" err="1"/>
              <a:t>kontrolovány</a:t>
            </a:r>
            <a:r>
              <a:rPr lang="en-US" dirty="0"/>
              <a:t>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fáze</a:t>
            </a:r>
            <a:r>
              <a:rPr lang="en-US" dirty="0"/>
              <a:t> </a:t>
            </a:r>
            <a:r>
              <a:rPr lang="en-US" dirty="0" err="1"/>
              <a:t>projektu</a:t>
            </a:r>
            <a:r>
              <a:rPr lang="en-US" dirty="0"/>
              <a:t>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návrh</a:t>
            </a:r>
            <a:r>
              <a:rPr lang="en-US" sz="2600" dirty="0">
                <a:latin typeface="Liberation Sans" pitchFamily="18"/>
              </a:rPr>
              <a:t>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vývoj</a:t>
            </a:r>
            <a:r>
              <a:rPr lang="en-US" sz="2600" dirty="0">
                <a:latin typeface="Liberation Sans" pitchFamily="18"/>
              </a:rPr>
              <a:t> (backend, frontend),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 err="1">
                <a:latin typeface="Liberation Sans" pitchFamily="18"/>
              </a:rPr>
              <a:t>nasazení</a:t>
            </a:r>
            <a:r>
              <a:rPr lang="en-US" sz="2600" dirty="0">
                <a:latin typeface="Liberation Sans" pitchFamily="18"/>
              </a:rPr>
              <a:t> (s </a:t>
            </a:r>
            <a:r>
              <a:rPr lang="en-US" sz="2600" dirty="0" err="1">
                <a:latin typeface="Liberation Sans" pitchFamily="18"/>
              </a:rPr>
              <a:t>využitím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kontejnerů</a:t>
            </a:r>
            <a:r>
              <a:rPr lang="en-US" sz="2600" dirty="0">
                <a:latin typeface="Liberation Sans" pitchFamily="18"/>
              </a:rPr>
              <a:t>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51F62-BFB3-C04E-BE96-38049204AF8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Závěrečná zkouška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148308-BA2A-4C47-8976-D628ADD1D7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 rtl="0">
              <a:buSzPct val="45000"/>
            </a:pPr>
            <a:r>
              <a:rPr lang="en-US" dirty="0" err="1"/>
              <a:t>Vytvoření</a:t>
            </a:r>
            <a:r>
              <a:rPr lang="en-US" dirty="0"/>
              <a:t> </a:t>
            </a:r>
            <a:r>
              <a:rPr lang="en-US" dirty="0" err="1"/>
              <a:t>malého</a:t>
            </a:r>
            <a:r>
              <a:rPr lang="en-US" dirty="0"/>
              <a:t> </a:t>
            </a:r>
            <a:r>
              <a:rPr lang="en-US" dirty="0" err="1"/>
              <a:t>projektu</a:t>
            </a:r>
            <a:endParaRPr lang="en-US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en-US" sz="2600" dirty="0">
                <a:latin typeface="Liberation Sans" pitchFamily="18"/>
              </a:rPr>
              <a:t>Od </a:t>
            </a:r>
            <a:r>
              <a:rPr lang="en-US" sz="2600" dirty="0" err="1">
                <a:latin typeface="Liberation Sans" pitchFamily="18"/>
              </a:rPr>
              <a:t>návrhu</a:t>
            </a:r>
            <a:r>
              <a:rPr lang="en-US" sz="2600" dirty="0">
                <a:latin typeface="Liberation Sans" pitchFamily="18"/>
              </a:rPr>
              <a:t> do </a:t>
            </a:r>
            <a:r>
              <a:rPr lang="en-US" sz="2600" dirty="0" err="1">
                <a:latin typeface="Liberation Sans" pitchFamily="18"/>
              </a:rPr>
              <a:t>nasazení</a:t>
            </a:r>
            <a:r>
              <a:rPr lang="en-US" sz="2600" dirty="0">
                <a:latin typeface="Liberation Sans" pitchFamily="18"/>
              </a:rPr>
              <a:t> – </a:t>
            </a:r>
            <a:r>
              <a:rPr lang="en-US" sz="2600" dirty="0" err="1">
                <a:latin typeface="Liberation Sans" pitchFamily="18"/>
              </a:rPr>
              <a:t>obdoba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kroků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ze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cvičení</a:t>
            </a:r>
            <a:r>
              <a:rPr lang="en-US" sz="2600" dirty="0">
                <a:latin typeface="Liberation Sans" pitchFamily="18"/>
              </a:rPr>
              <a:t> a z </a:t>
            </a:r>
            <a:r>
              <a:rPr lang="en-US" sz="2600" dirty="0" err="1">
                <a:latin typeface="Liberation Sans" pitchFamily="18"/>
              </a:rPr>
              <a:t>týmového</a:t>
            </a:r>
            <a:r>
              <a:rPr lang="en-US" sz="2600" dirty="0">
                <a:latin typeface="Liberation Sans" pitchFamily="18"/>
              </a:rPr>
              <a:t> </a:t>
            </a:r>
            <a:r>
              <a:rPr lang="en-US" sz="2600" dirty="0" err="1">
                <a:latin typeface="Liberation Sans" pitchFamily="18"/>
              </a:rPr>
              <a:t>projektu</a:t>
            </a:r>
            <a:r>
              <a:rPr lang="en-US" sz="2600" dirty="0">
                <a:latin typeface="Liberation Sans" pitchFamily="18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ght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211</Words>
  <Application>Microsoft Macintosh PowerPoint</Application>
  <PresentationFormat>Širokoúhlá obrazovka</PresentationFormat>
  <Paragraphs>40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Liberation Sans</vt:lpstr>
      <vt:lpstr>StarSymbol</vt:lpstr>
      <vt:lpstr>BrightBlue</vt:lpstr>
      <vt:lpstr>PB138 – Moderní značkovací jazyky</vt:lpstr>
      <vt:lpstr>Organizace předmětu</vt:lpstr>
      <vt:lpstr>Organizace výuky</vt:lpstr>
      <vt:lpstr>Organizace výuky (projekty)</vt:lpstr>
      <vt:lpstr>Závěrečná zkouška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cp:lastModifiedBy>Tomáš Pitner</cp:lastModifiedBy>
  <cp:revision>11</cp:revision>
  <dcterms:created xsi:type="dcterms:W3CDTF">2020-02-11T10:30:58Z</dcterms:created>
  <dcterms:modified xsi:type="dcterms:W3CDTF">2021-03-02T08:54:31Z</dcterms:modified>
</cp:coreProperties>
</file>