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41" d="100"/>
          <a:sy n="14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3B74DFD-D7F7-A94E-A917-BDFBCD68E00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BCA6F8F-5A42-B241-A605-CEEBFB2C4B8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5B86AD-B889-274F-A1FC-91FD4670B0E0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4C53DA-73A6-0845-B6C0-66719FFBB00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1DE5545-F580-3744-AA23-A0E6EC669A6D}" type="slidenum">
              <a:t>‹#›</a:t>
            </a:fld>
            <a:endParaRPr lang="cs-CZ" sz="1400" b="0" i="0" u="none" strike="noStrike" kern="120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2833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C82DA11-9FC3-8349-AB8C-0ACF934239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0000" y="900000"/>
            <a:ext cx="6120000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DACF4BE-5AAD-784F-A37D-77DDE65A21C6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20000" y="4680000"/>
            <a:ext cx="6120000" cy="504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67F9D613-4351-8E4E-AEB6-84D49FD9FCF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AC4BD9-947E-2844-B3FF-4C9D54C1ECA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A09C27-6BE5-794D-AD65-0DD24F06246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968EA2-D07E-3743-9612-9321C46CBA8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DC6EB331-5662-1844-9D6E-B3242000851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28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cs-CZ" sz="2000" b="0" i="0" u="none" strike="noStrike" kern="1200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C3953F-DE2D-6A48-95D9-5AAFA8E196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FA87956-D1CE-C34E-B9CC-FC81FBC52E96}" type="slidenum">
              <a:t>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4D03D51-F903-F947-9B2D-60B1D592102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9A72F06-2411-8B4F-82C2-6747ED60DF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040"/>
          </a:xfrm>
        </p:spPr>
        <p:txBody>
          <a:bodyPr vert="horz"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786011-9C8D-8F42-9A7E-0046C0A001F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40FF3BA-87D6-EF4E-9279-5A637F3B723C}" type="slidenum">
              <a:t>10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459FD2A-D417-3B4D-820C-9765732F96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071FBEE-377C-C544-B576-6E4259C30DE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927373-C1C1-5145-87AD-24B929E9AC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4037F2C-BFF3-144B-BC49-99785B9031D6}" type="slidenum">
              <a:t>11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508FD4C-54FC-F042-B28C-E90BF03EA65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1389FFE-652E-DE4A-8209-8BFDDE1C3A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2253CA-5505-1143-9433-E9ADF03F2F0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39DCF8-15F9-9048-9B7D-0A6DE5769B39}" type="slidenum">
              <a:t>12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B780FA3-E9BB-9749-92A1-99EF35CA71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1111A09-34D7-114C-BBDF-140E164903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F13466-4AEA-BA40-939F-2ADAEA7A5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5708AF2-88D4-D44B-B5F8-5B8F42B4043D}" type="slidenum">
              <a:t>13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301C9DB-8786-CF4C-9995-58268A6C7C5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DE74FC7-4A6B-FD46-80F2-2EF39548AF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9AE17E-F867-F24F-A145-0D65DFA5A9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2CA27DC-55B6-294B-B173-CBAA8226A486}" type="slidenum">
              <a:t>14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5B462F6-663C-134B-913B-56911A689B2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BD077C9-14A9-F44A-9F26-45F4F412E0F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3655FB-8F9C-5840-BD19-8BF5FE448A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716C300-BF7C-3347-9976-3FC2D0A8D8C5}" type="slidenum">
              <a:t>15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57CA6ED-567E-A244-AFDD-4C6DBF70B8B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EFAF652-1FBC-0747-9E1B-274A743E6B9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273F3C-F0D3-0245-B499-10AFE42C08A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5BE0788-EC8C-7248-88CE-06B1FFC1FD96}" type="slidenum">
              <a:t>16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7845019-D918-3A4F-A81D-C2CAE7627F3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9B9F4D8-6048-234C-965D-0A3D1E11E1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62B4E6-10C4-B24B-8F3C-C7BEF4FBFD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65166FE-365F-4142-B162-2E6F06CB5743}" type="slidenum">
              <a:t>17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297912B-0C3B-1F42-A6DA-62F821394A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DA5A4CD-CAAC-7546-9830-1CB0520FED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14A84B-CCE9-AE49-9A82-5146E9F3BAF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7E45798-1CD9-9343-A772-7FB5A46B2626}" type="slidenum">
              <a:t>18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63F8DA-5104-7C42-AC6C-078656B3244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4FF04E4-3447-E442-95ED-548BF0F670A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CAD425-11E0-D146-BD46-9AAD23EB524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CDE280F-2A9C-804F-9009-DF32049E874A}" type="slidenum">
              <a:t>19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76F7FB-146C-6344-A395-6A24B922820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4B6BF7E-AF7C-B546-8775-8B92B3AD98B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3B6635-5C7E-C047-9E3B-646D4DBD45F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25F1EC5-7362-984B-991F-BE1B92D66C09}" type="slidenum">
              <a:t>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8F99D02-5C81-8D42-8D3F-F3CFF11286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04C47B0-3DBF-0547-B2FE-6228E87358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14AB3A-7245-984E-A4BB-BC4A45C2474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0E82E5F-072D-C848-B9FE-AA0052B54E5A}" type="slidenum">
              <a:t>20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958A0B8-4915-A943-A044-C015E0A3864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63F09EE-CBE8-FB4E-A55D-D724123B73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5E564E-2DE7-8D46-87BC-1FC582C3955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9A17BB5-34AE-B04A-AFB2-388AD940207A}" type="slidenum">
              <a:t>21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93DFB7E-3434-6640-9805-25F2B981589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256FDDF-F3E9-7B46-91B5-50C6626869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141688-8B98-E844-B95B-F7B1D87291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08230D1-D718-5B48-A235-A5F6EB4EAF91}" type="slidenum">
              <a:t>22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3FFFA85-4639-EA47-A8B6-76FF7EC3E6F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3FD4DC1-DBF5-8444-B019-50C3AAE5FA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E961DD-B50D-D54E-A24E-32A4BFF5DBC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01E8FBA-3828-F140-A228-D952765E6FC0}" type="slidenum">
              <a:t>23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F15C3F5-73D7-4340-A8C8-F08DCA7628B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F8C2AD5-BAD0-6344-B72E-773A0734C72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4B1A68-06E5-9E43-B938-413C60DE1B5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FACA072-57AD-294A-848C-B9AD610A8A66}" type="slidenum">
              <a:t>24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F43AFB6-3516-BB44-B088-C45C0F09260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C88C64C-1B22-2144-BB42-56F701FD08D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C1E5B8-3011-F349-8F21-E73AB2665F4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0D59ECB-47DD-9A40-BCF5-5476CABDB420}" type="slidenum">
              <a:t>25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4ADA209-0BCC-BE42-8D83-0FE7B66C075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02F6851-246F-0E43-B607-1F59F373FDE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707214-57CD-B340-839F-D53059AE49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7FFA712-5525-D540-ABC0-ED31DA184FE5}" type="slidenum">
              <a:t>26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02F1126-2B15-804F-A115-966A67FFED1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D90BACF-6C5A-D740-B005-964D6D83EA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8EE044-1A04-BF43-9259-F340E8A3D40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AB47366-BA12-9B4F-9E91-4E40F44215E6}" type="slidenum">
              <a:t>27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0ECD28E-2480-2B46-B780-D1EB6C5BA5E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05CE2F1-900F-8D42-84A2-B55F9CFC5B1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03B081-0DAE-8345-BFE3-C94FA36EDCF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0F53003-2796-B342-844B-5CF178A10B14}" type="slidenum">
              <a:t>28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C3ECCD1-ED73-B145-A5EE-10481A6B1B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50D3CEF-5F5E-DC4A-9B97-AD4F0F4F5EB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411F57-9FED-2543-BE3F-291452CCB5D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CDB137-5E96-8B4E-AFB9-2CB29D519E15}" type="slidenum">
              <a:t>29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5C0F736-887D-234E-98B7-5E165B9C59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65BC29E-6DED-C646-9DC0-32F28BC3B5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D4B6DE-9E90-0349-B4C8-A9FC2423EA2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A981095-0994-D244-AAFA-69674B0416C8}" type="slidenum">
              <a:t>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B228B28-C705-494A-A5C8-6F6858BB5C7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17528D9-1773-AA4A-9164-4A77A30758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FF55D7-E002-4E40-A285-DF7A9443C1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B9DDDED-6B97-2F4A-9035-FCC870841C1D}" type="slidenum">
              <a:t>30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455BF76-D8EB-8F49-B791-57496E79AC0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1996ABF-B308-C64A-B441-1ECFD0DA82F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2B40B3-A093-774A-AFAC-E48321EE8EA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6EDBEB4-8663-4E48-9D70-89EF8C0BA84C}" type="slidenum">
              <a:t>31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492EDB3-EF18-4D44-90AE-FB4C3712D25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9939A45-CD19-E34F-9A31-349EB37248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79CF96-9C81-FC4B-B30F-0F4844DA74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6309B53-057D-5F44-973C-F7CEBB2873E0}" type="slidenum">
              <a:t>32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10B7AB1-3F9C-A147-8F69-1E993AF166C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0424E1E-6363-B549-9232-02AA86AB04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842896-8EDC-1F4B-9B79-4D3DE88AEE5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B1AE809-6014-7B45-BEA8-1139F06678BA}" type="slidenum">
              <a:t>33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7961391-0E81-8E49-BD4B-E71C27E5318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BF82F21-31BC-5445-9CAF-43BBEC064E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B57162-A606-AF42-8268-D23D5B2C23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7783AD9-FE15-604F-B6D1-33B2F4A3F9DF}" type="slidenum">
              <a:t>34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9BF11AA-B53E-9B4B-9CF4-C9D7CC0B7E4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3CDBAE5-0F58-CF42-A3E6-6BAE5ADB50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6AF96A-C0A4-744D-9381-0FC1B84401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930DEA3-A605-C746-82AC-CE0A9CD78D92}" type="slidenum">
              <a:t>35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2060EDF-5C92-F547-90A0-0D68EACE92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257BA87-CC6C-0749-BAF9-37A25DF7B1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8FA524-D212-5842-BDBB-53E04F572C1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6522C9-5A90-FC48-AA87-C5FF140A94A7}" type="slidenum">
              <a:t>36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5A37974-3011-9147-B544-4A467C1897E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752C3AD-81D3-C64F-8DEB-5421034761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40409E-46D5-AC42-A053-76393F46D6A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0403EBC-28A7-D548-86B5-77DBD4FDEB1F}" type="slidenum">
              <a:t>37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B5899ED-CCFC-C84E-BBE6-49363EBDB92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C7935B9-BB5C-E749-9869-C276A7A806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582B6D-5B77-8242-B94F-3B33D4F8EF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F2993E8-5D8C-6741-AA48-E18EBE4F21B4}" type="slidenum">
              <a:t>38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434F8EA-37DB-B34D-9E33-6667FADF526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54E7217-E339-5948-B22E-914D99AE57A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E89575-FE9C-FC4A-A5BC-1F37EB3532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56D910B-4EA6-124D-8DFF-C70A32433B9F}" type="slidenum">
              <a:t>39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C803893-2EB3-B340-9FD8-1E5C110B54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ED78CC3-CEA4-F548-9784-8BEB00A5362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294521-1FF1-6D4C-8298-9DDF9F0FD5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3F37267-1506-FF43-8FF6-5F6FAA8A7834}" type="slidenum">
              <a:t>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4323410-BA3E-AA4B-AAD9-7E5E92619DA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C20A7B6-7D35-3E42-B599-D934DD61DF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7B4278-6398-2847-9874-B846736613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B5C7278-616D-8045-B562-E2AEC5ADA6D6}" type="slidenum">
              <a:t>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85CE7D6-CA6A-944A-A7E5-1DC8F17B986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FF50FCD-F563-5A4E-8648-6A6E94C3714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332E5D-64DA-6C49-BF63-FA5DDC036D4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24F1978-1670-7041-A595-15AF51D9AA15}" type="slidenum">
              <a:t>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0FF437C-F49C-D040-AB50-55DF0662A9A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63FF3B7-FD25-6C48-932B-9D1DBBF9E44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57722A-BD07-4F4D-8D6B-0D1D1E83F5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4D08E60-13AB-4845-BB5C-D15992779AEB}" type="slidenum">
              <a:t>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C21A17-063E-5142-8D04-BD1ADC222A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D44737A-6BB8-BC4B-9C8C-F0BAA6DC8B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2F4228-09E6-814D-97B5-E482001747E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5B04702-B47E-4046-95D0-D928F730CF4B}" type="slidenum">
              <a:t>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5874DC3-5098-AB43-8705-494708EECA9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2A572DD-FBB9-6445-9565-0106240F58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5E6B99-CF04-994F-B01D-734EA4D6C9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932D7F9-4CB4-0148-AD84-0B5FEDFB02C9}" type="slidenum">
              <a:t>9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120C05F-D4EB-4740-B477-3FD3A87C93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9E0A639-98F5-BA4C-9F5C-C94F8F29C7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BABEC-2B56-0A4A-9DEE-7C7D8A6F4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99D2C5-9049-7C4F-97E1-BD65EAE7E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A42C99-82F7-0346-9CD4-7D5E2510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EB94FE-177E-7740-ACB3-F58F402B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AF83A2-0980-AC4C-8305-0A47C094C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A4811C-4588-7A44-81F0-C6BAEB4736E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29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86D9D-1112-9E4E-A739-74E6BB050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5FDB2D-F849-014E-B6FF-B613F74D1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6C286-3968-A049-AA1F-9AF51425C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20BAEB-8615-0246-BCF1-0E24B671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53C0C3-2EBB-DA42-929A-48672724F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B2738E-41BE-4748-ABCC-3824A317537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22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B67794-0DC1-8E4A-80FB-775037ACC6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15900"/>
            <a:ext cx="2266950" cy="44402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4AFD0-8AE3-5641-A5F5-47A63F177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15900"/>
            <a:ext cx="6653212" cy="44402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E842FA-0B92-1846-8012-9C8B2F579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665E53-6586-6E4F-AD70-89F3DE92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76E8-A807-4245-A68C-E7BE0D868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01F387-FA10-634C-91D8-CF2DCCB7079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DF1DF6-06A1-004B-AC0C-7AA841D4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63D41-2CAA-4E46-8F7D-086C984A4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C93512-6775-3447-8E57-86E228591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4E502A-4A9C-1049-8BF8-C9FF5357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2B584A-6CFB-F149-91FB-BD1C184F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FBE0C4-9982-E342-A2FA-6CC628164D9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9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22454-8D4E-654D-98F4-0E6B7BF14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91BD97-56BF-D446-A137-27D822942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CB5851-F772-184E-AEFD-E73B4B2E6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B02C46-2076-0A4A-ACC1-89A841A9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B93B40-5F10-0E42-94F0-E282CA7A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43A033-2E03-8443-B0BE-34AAE00E34B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76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CE37B-E337-9340-9FDC-86EBE2602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88E097-0E78-2543-990D-C37642AEF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6FB010-A373-F242-A261-FC7C8396F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60875" cy="32877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6FF08B-6937-BB48-A161-7F55B77C0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C8FF4-3498-2041-BA66-633E41232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BC7139-9E05-FF4C-A1C6-CF9E31C8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185A31-6A15-AC48-A87C-DCE9DA51779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96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EBBD1-9EB2-8147-A30B-7E8B1E361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109623-F3E6-7340-96DA-8DF72D10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B8B659-B222-E74B-8C74-0DEFB0D69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E36F5AC-5BFE-AB40-80C2-2CE7D6005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46F164-B674-A541-9488-E6C33D6C9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120043-966A-AD4B-8EBE-BCEA2D21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CD4DF0C-2816-FD40-B90D-1FECAD47E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FAE69C-1FE5-8D4C-A4B5-BDE91D95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F2F367-B466-474F-B00F-91E44C682EC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85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F0EA83-B11B-5B4B-9BE8-9C119EEE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DAD2C3-25D9-C44D-AFCD-D19AD268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8BE88EB-3B0A-B64D-91A7-F91F2DE8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06A4B2-B507-E544-A648-9F02ADC94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D09C9E-3288-9C41-BDFC-F52A3865B33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75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4A5469-3C39-E143-A5E0-21A768283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47939C-12A7-A646-B3AE-D655B731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0B3B1F-DF62-274F-B8BF-B3270F8D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7385E0-3B38-204D-8CA5-0184F9A03AB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948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EC99E-87AF-6742-BEAB-AF4F524A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F56E0-B5EC-144F-96B9-B0370B4A6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388C3A-CD5B-984E-94BD-D95984E3D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53240A-E1E2-174A-A85F-9902A8ED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55DFDE-966E-A24F-BBC6-4F7BB3A17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92BC3D-3890-624F-8D2E-16A125763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745E43-11F7-8546-B6ED-6E1C3BE967D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94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55945-CED1-2E40-B983-929517487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7698CF-83B3-314C-98ED-69F217911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6D28BD-DF49-B147-B326-B474809580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56FEE7-1C89-9247-8248-7024CF308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26168C-61F7-2A4E-BD8C-F5D54F5B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94145D-4E56-5845-8A64-BB1F80287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1DA714-A69E-1E46-9AA6-06CC5B2C3C1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7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51912579-5EDD-6948-BB3F-D9FBE53C1D0D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-58320" y="81000"/>
            <a:ext cx="7794360" cy="12056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nadpis 2">
            <a:extLst>
              <a:ext uri="{FF2B5EF4-FFF2-40B4-BE49-F238E27FC236}">
                <a16:creationId xmlns:a16="http://schemas.microsoft.com/office/drawing/2014/main" id="{3F538AA2-0A3F-F74C-B637-B5BE15D22C5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0FE357-D61D-064F-845E-C194796108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68000"/>
            <a:ext cx="907200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2A167C-39CE-1F4A-B174-57272B9399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1A8A73-3342-B948-8867-90C4E59FB22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cs-CZ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4B10CB-C9C4-4949-B7F1-E91556B6B77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Liberation Sans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F0EEDCBC-52E6-F446-8380-980390749193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hangingPunct="0">
        <a:tabLst/>
        <a:defRPr lang="cs-CZ" sz="3570" b="0" i="0" u="none" strike="noStrike" kern="1200">
          <a:ln>
            <a:noFill/>
          </a:ln>
          <a:solidFill>
            <a:srgbClr val="FFFFFF"/>
          </a:solidFill>
          <a:latin typeface="Liberation Sans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1148"/>
        </a:spcAft>
        <a:tabLst/>
        <a:defRPr lang="cs-CZ" sz="2600" b="0" i="0" u="none" strike="noStrike" kern="1200">
          <a:ln>
            <a:noFill/>
          </a:ln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XML/Activity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xml.com/pub/a/axml/axmlintro.html" TargetMode="External"/><Relationship Id="rId4" Type="http://schemas.openxmlformats.org/officeDocument/2006/relationships/hyperlink" Target="http://www.mulberrytech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tore.mik.ua/orelly/xml/xmlnut/index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zvon.org/xxl/XMLTutorial/General/book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zvon.org/comp/rn/xml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w3.org/MarkUp/SGML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XM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w3.org/TR/xml11/" TargetMode="External"/><Relationship Id="rId4" Type="http://schemas.openxmlformats.org/officeDocument/2006/relationships/hyperlink" Target="https://www.w3.org/TR/xm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eloperlife.com/" TargetMode="External"/><Relationship Id="rId3" Type="http://schemas.openxmlformats.org/officeDocument/2006/relationships/hyperlink" Target="http://www.zvon.org/xxl/XMLTutorial/General/" TargetMode="External"/><Relationship Id="rId7" Type="http://schemas.openxmlformats.org/officeDocument/2006/relationships/hyperlink" Target="http://tutorials.beginners.co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xmll01.com/xml/default.asp" TargetMode="External"/><Relationship Id="rId5" Type="http://schemas.openxmlformats.org/officeDocument/2006/relationships/hyperlink" Target="http://msdn.microsoft.com/xml/tutorial/" TargetMode="External"/><Relationship Id="rId4" Type="http://schemas.openxmlformats.org/officeDocument/2006/relationships/hyperlink" Target="http://www.w3schools.com/xml/default.asp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bm.com/developer/xml" TargetMode="External"/><Relationship Id="rId3" Type="http://schemas.openxmlformats.org/officeDocument/2006/relationships/hyperlink" Target="http://www.w3.org/" TargetMode="External"/><Relationship Id="rId7" Type="http://schemas.openxmlformats.org/officeDocument/2006/relationships/hyperlink" Target="http://xml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xml.coverpages.org/" TargetMode="External"/><Relationship Id="rId5" Type="http://schemas.openxmlformats.org/officeDocument/2006/relationships/hyperlink" Target="http://zvon.org/" TargetMode="External"/><Relationship Id="rId4" Type="http://schemas.openxmlformats.org/officeDocument/2006/relationships/hyperlink" Target="http://xml.startkabel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936CA-0656-D44E-A2AB-CCAE32F034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XML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B980EB-E225-594B-B2FA-035E269857F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vert="horz" anchor="ctr"/>
          <a:lstStyle/>
          <a:p>
            <a:pPr algn="ctr"/>
            <a:endParaRPr lang="cs-CZ" sz="320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E37E629-B168-B847-ABE8-02B769734C82}"/>
              </a:ext>
            </a:extLst>
          </p:cNvPr>
          <p:cNvSpPr txBox="1"/>
          <p:nvPr/>
        </p:nvSpPr>
        <p:spPr>
          <a:xfrm>
            <a:off x="503999" y="1368000"/>
            <a:ext cx="9072000" cy="32882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pPr marL="0" marR="0" lvl="0" indent="0" algn="ctr" rtl="0" hangingPunct="0">
              <a:buNone/>
              <a:tabLst/>
            </a:pPr>
            <a:r>
              <a:rPr lang="cs-CZ" sz="32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T. Pitner, L. Bártek, A. Rambousek, L. </a:t>
            </a:r>
            <a:r>
              <a:rPr lang="cs-CZ" sz="3200" b="0" i="0" u="none" strike="noStrike" kern="1200" dirty="0" err="1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Grolig</a:t>
            </a:r>
            <a:endParaRPr lang="cs-CZ" sz="3200" b="0" i="0" u="none" strike="noStrike" kern="1200" dirty="0">
              <a:ln>
                <a:noFill/>
              </a:ln>
              <a:latin typeface="Liberation Sans" pitchFamily="18"/>
              <a:ea typeface="DejaVu Sans" pitchFamily="2"/>
              <a:cs typeface="DejaVu Sans" pitchFamily="2"/>
            </a:endParaRPr>
          </a:p>
          <a:p>
            <a:pPr marL="0" marR="0" lvl="0" indent="0" algn="ctr" rtl="0" hangingPunct="0">
              <a:buNone/>
              <a:tabLst/>
            </a:pPr>
            <a:r>
              <a:rPr lang="cs-CZ" sz="2200" b="0" i="0" u="none" strike="noStrike" kern="1200" dirty="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rPr>
              <a:t>FI MU Brno,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C46D7-5207-7B4A-A688-C9C39C55F73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Další odkazy k XML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D332F5-12A9-FA48-849C-4C1119ACBF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>
                <a:hlinkClick r:id="rId3"/>
              </a:rPr>
              <a:t>Aktivity W3C</a:t>
            </a:r>
            <a:r>
              <a:rPr lang="cs-CZ"/>
              <a:t>: specifikace standardů, konference, odkazy na SW, ukázkové nástroje, odkazy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>
                <a:hlinkClick r:id=""/>
              </a:rPr>
              <a:t>What is XML na XML.com</a:t>
            </a:r>
            <a:r>
              <a:rPr lang="cs-CZ"/>
              <a:t> - jeden z úvodních článků k XML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>
                <a:hlinkClick r:id="rId4"/>
              </a:rPr>
              <a:t>XML: XML Quick Syntax Reference Card</a:t>
            </a:r>
            <a:r>
              <a:rPr lang="cs-CZ"/>
              <a:t> - výborná, jednoduchá referenční karta.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>
                <a:hlinkClick r:id="rId5"/>
              </a:rPr>
              <a:t>Komentovaná verze specifikace XML na XML.com</a:t>
            </a:r>
            <a:r>
              <a:rPr lang="cs-CZ"/>
              <a:t> (Annotated XML)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3186E-2823-D341-A96C-DD2E59F086C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Knihy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9A457B-C91D-D147-8ADF-75590B1381D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>
                <a:hlinkClick r:id="rId3"/>
              </a:rPr>
              <a:t>XML in Nutshell</a:t>
            </a:r>
            <a:r>
              <a:rPr lang="cs-CZ"/>
              <a:t> od E.R.Harolda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44992-F21D-1741-B269-480DA676A87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Co dále?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86540B-389C-9249-AF43-1CF9754E83D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368000"/>
            <a:ext cx="9072000" cy="3828689"/>
          </a:xfrm>
        </p:spPr>
        <p:txBody>
          <a:bodyPr vert="horz">
            <a:noAutofit/>
          </a:bodyPr>
          <a:lstStyle/>
          <a:p>
            <a:pPr lvl="0">
              <a:buSzPct val="45000"/>
            </a:pPr>
            <a:r>
              <a:rPr lang="cs-CZ" sz="2000" dirty="0"/>
              <a:t>Ani XML není univerzální řešení všech problému při strojové výměně dat.</a:t>
            </a:r>
          </a:p>
          <a:p>
            <a:pPr lvl="0">
              <a:buSzPct val="45000"/>
            </a:pPr>
            <a:r>
              <a:rPr lang="cs-CZ" sz="2000" dirty="0"/>
              <a:t>Vývoj pokračuje.</a:t>
            </a:r>
          </a:p>
          <a:p>
            <a:pPr lvl="0">
              <a:buSzPct val="45000"/>
            </a:pPr>
            <a:r>
              <a:rPr lang="cs-CZ" sz="2000" dirty="0"/>
              <a:t>Pro pokročilé (</a:t>
            </a:r>
            <a:r>
              <a:rPr lang="cs-CZ" sz="2000" dirty="0" err="1"/>
              <a:t>rich</a:t>
            </a:r>
            <a:r>
              <a:rPr lang="cs-CZ" sz="2000" dirty="0"/>
              <a:t>) webové aplikace s intenzivní komunikací </a:t>
            </a:r>
            <a:r>
              <a:rPr lang="cs-CZ" sz="2000" dirty="0" err="1"/>
              <a:t>client</a:t>
            </a:r>
            <a:r>
              <a:rPr lang="cs-CZ" sz="2000" dirty="0"/>
              <a:t>-server: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000" dirty="0">
                <a:latin typeface="Liberation Sans" pitchFamily="18"/>
              </a:rPr>
              <a:t> Potřeba lepší interoperability a menšího množství dat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cs-CZ" dirty="0">
                <a:latin typeface="Liberation Sans" pitchFamily="18"/>
              </a:rPr>
              <a:t>Formáty jako JSON (</a:t>
            </a:r>
            <a:r>
              <a:rPr lang="cs-CZ" dirty="0" err="1">
                <a:latin typeface="Liberation Sans" pitchFamily="18"/>
              </a:rPr>
              <a:t>JavaScript</a:t>
            </a:r>
            <a:r>
              <a:rPr lang="cs-CZ" dirty="0">
                <a:latin typeface="Liberation Sans" pitchFamily="18"/>
              </a:rPr>
              <a:t> </a:t>
            </a:r>
            <a:r>
              <a:rPr lang="cs-CZ" dirty="0" err="1">
                <a:latin typeface="Liberation Sans" pitchFamily="18"/>
              </a:rPr>
              <a:t>Object</a:t>
            </a:r>
            <a:r>
              <a:rPr lang="cs-CZ" dirty="0">
                <a:latin typeface="Liberation Sans" pitchFamily="18"/>
              </a:rPr>
              <a:t> </a:t>
            </a:r>
            <a:r>
              <a:rPr lang="cs-CZ" dirty="0" err="1">
                <a:latin typeface="Liberation Sans" pitchFamily="18"/>
              </a:rPr>
              <a:t>Notation</a:t>
            </a:r>
            <a:r>
              <a:rPr lang="cs-CZ" dirty="0">
                <a:latin typeface="Liberation Sans" pitchFamily="18"/>
              </a:rPr>
              <a:t>).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cs-CZ" dirty="0">
                <a:latin typeface="Liberation Sans" pitchFamily="18"/>
              </a:rPr>
              <a:t>YAML – ruční popis </a:t>
            </a:r>
            <a:r>
              <a:rPr lang="cs-CZ" dirty="0" err="1">
                <a:latin typeface="Liberation Sans" pitchFamily="18"/>
              </a:rPr>
              <a:t>struktovaných</a:t>
            </a:r>
            <a:r>
              <a:rPr lang="cs-CZ" dirty="0">
                <a:latin typeface="Liberation Sans" pitchFamily="18"/>
              </a:rPr>
              <a:t> dat.</a:t>
            </a:r>
          </a:p>
          <a:p>
            <a:pPr lvl="0">
              <a:buSzPct val="45000"/>
            </a:pPr>
            <a:r>
              <a:rPr lang="cs-CZ" sz="2000" dirty="0"/>
              <a:t>Budou probrány později.</a:t>
            </a:r>
          </a:p>
          <a:p>
            <a:pPr lvl="0">
              <a:buSzPct val="45000"/>
              <a:buFont typeface="StarSymbol"/>
              <a:buChar char="●"/>
            </a:pP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F6372-DCD3-CD4F-8B07-55AFCF31597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177840"/>
            <a:ext cx="7020000" cy="1012679"/>
          </a:xfrm>
        </p:spPr>
        <p:txBody>
          <a:bodyPr vert="horz"/>
          <a:lstStyle/>
          <a:p>
            <a:pPr lvl="0"/>
            <a:r>
              <a:rPr lang="cs-CZ"/>
              <a:t>Koncepty a Struktura XML dokumentů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7780D-5B5A-AC4C-9CDD-C615D42810E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527E7-CE0D-004E-B0BA-2A713897737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Obsah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316734-21DE-7F41-BCFF-8DD3E15C6F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</a:pPr>
            <a:r>
              <a:rPr lang="cs-CZ" dirty="0"/>
              <a:t>Logická a fyzická struktura dokumentu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3E6DF-BCF4-214B-9FCB-E9DB22A7AA7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Struktura XML Dokumentů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BDEF14-B873-1849-9AC1-3920DB09699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92500" lnSpcReduction="20000"/>
          </a:bodyPr>
          <a:lstStyle/>
          <a:p>
            <a:pPr lvl="0">
              <a:buSzPct val="45000"/>
            </a:pPr>
            <a:r>
              <a:rPr lang="cs-CZ" dirty="0"/>
              <a:t>Základní požadavek na XML dokumenty – musí být dobře utvořené: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Obsahují XML prolog a právě jeden kořenový element.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cs-CZ" sz="2600" dirty="0">
                <a:latin typeface="Liberation Sans" pitchFamily="18"/>
              </a:rPr>
              <a:t>Před a za kořenovým elementem mohou být instrukce pro zpracování.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Splňuje požadavky na dobře utvořené dokumenty ze specifikace.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Každá přímo nebo nepřímo odkazovaná </a:t>
            </a:r>
            <a:r>
              <a:rPr lang="cs-CZ" sz="2600" dirty="0" err="1">
                <a:latin typeface="Liberation Sans" pitchFamily="18"/>
              </a:rPr>
              <a:t>parsovatelná</a:t>
            </a:r>
            <a:r>
              <a:rPr lang="cs-CZ" sz="2600" dirty="0">
                <a:latin typeface="Liberation Sans" pitchFamily="18"/>
              </a:rPr>
              <a:t> entita je dobře </a:t>
            </a:r>
            <a:r>
              <a:rPr lang="cs-CZ" dirty="0">
                <a:latin typeface="Liberation Sans" pitchFamily="18"/>
              </a:rPr>
              <a:t>utvořená</a:t>
            </a:r>
            <a:r>
              <a:rPr lang="cs-CZ" sz="2600" dirty="0">
                <a:latin typeface="Liberation Sans" pitchFamily="18"/>
              </a:rPr>
              <a:t>.</a:t>
            </a:r>
          </a:p>
          <a:p>
            <a:pPr lvl="0">
              <a:buSzPct val="45000"/>
            </a:pPr>
            <a:r>
              <a:rPr lang="cs-CZ" dirty="0"/>
              <a:t>Další možný požadavek na XML dokument – být validní.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76425-CF59-F348-B4A0-CC836B385C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999" y="177840"/>
            <a:ext cx="7020000" cy="1012679"/>
          </a:xfrm>
        </p:spPr>
        <p:txBody>
          <a:bodyPr vert="horz"/>
          <a:lstStyle/>
          <a:p>
            <a:pPr lvl="0"/>
            <a:r>
              <a:rPr lang="cs-CZ"/>
              <a:t>Struktura XML dokumentů </a:t>
            </a:r>
            <a:br>
              <a:rPr lang="cs-CZ"/>
            </a:br>
            <a:r>
              <a:rPr lang="cs-CZ"/>
              <a:t>(další informace)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FD99FA-ADCD-3B4F-A777-DA88D7F6FE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Viz tutoriál </a:t>
            </a:r>
            <a:r>
              <a:rPr lang="cs-CZ">
                <a:hlinkClick r:id="rId3"/>
              </a:rPr>
              <a:t>XML Fundamentals</a:t>
            </a:r>
            <a:r>
              <a:rPr lang="cs-CZ"/>
              <a:t> (anglicky)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>
                <a:hlinkClick r:id="rId4"/>
              </a:rPr>
              <a:t>Obsah</a:t>
            </a:r>
            <a:r>
              <a:rPr lang="cs-CZ"/>
              <a:t> k XML na zvon.org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474A5-F619-3E40-BCA9-CE6F6CE640D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Struktura XML dokumentů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DD2127-8FE8-E64F-86B8-FE6822B6345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Rozlišujeme: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fyzickou a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logickou strukturu.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Aplikační programátory obvykle zajímá pouze logická struktura,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zatímco pro autory obsahu a editorů může být důležitá i fyzická struktura.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DBE25-B2F7-8247-929E-F3AF60FF213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Fyzická a logická struktura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A8BFF2-8A77-8E4D-8532-C00916FC44F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Logická struktura: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dokument se skládá z: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elementů – jeden je kořenový,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atributů,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textových uzlů,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instrukcí pro zpracování,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symbolů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komentářů.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C7369-F4F5-7A4C-9660-A2C9C4ECEE2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Fyzická a logická struktura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974662-548F-B844-B84B-09ACBA0B257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Fyzická struktura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Jeden logický dokument může být uložen ve více fyzických entitách – vždy v alespoň jedné.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E7C66-03DC-C445-893B-682A395A0D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Obsah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2A710E-C363-E048-AD6E-E90FBB8328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</a:pPr>
            <a:r>
              <a:rPr lang="cs-CZ" dirty="0"/>
              <a:t>Úvod do XML</a:t>
            </a:r>
          </a:p>
          <a:p>
            <a:pPr lvl="0">
              <a:buSzPct val="45000"/>
            </a:pPr>
            <a:r>
              <a:rPr lang="cs-CZ" dirty="0"/>
              <a:t>Motivace</a:t>
            </a:r>
          </a:p>
          <a:p>
            <a:pPr lvl="0">
              <a:buSzPct val="45000"/>
            </a:pPr>
            <a:r>
              <a:rPr lang="cs-CZ" dirty="0"/>
              <a:t>Principy</a:t>
            </a:r>
          </a:p>
          <a:p>
            <a:pPr lvl="0">
              <a:buSzPct val="45000"/>
            </a:pPr>
            <a:r>
              <a:rPr lang="cs-CZ" dirty="0"/>
              <a:t>Zdroje (@FI, ostatní)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593D5-CD6F-5C40-9876-EFBF66AFF43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Prvky logické struktury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B57DD7-208F-BB41-882C-CC2717455F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Uzlem (generickým prvkem) může být: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Element – občas nekorektně nazývaný „tag/značka“ (značka je počáteční a koncové značkování ne celý element).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Atribut – vždy součást elementu.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Textový uzel – text mezi značkami.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Instrukce pro zpracování – neobsahuje textový obsah nebo atribut, pouze pro účely zpracování.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Komentáře – určeny pro lidské čtenáře.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93405-6256-9144-8872-F9B44170B3B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Elementy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27AA78-1268-BE4B-A769-9438D51FB06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Objekty ohraničené počáteční a koncovou značkou: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&lt;body background="yellow"&gt;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   &lt;hl&gt;text node — content of element hl&lt;/hl&gt;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   &lt;p&gt;text node — content of element p&lt;/p&gt;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&lt;/body&gt;</a:t>
            </a:r>
          </a:p>
          <a:p>
            <a:pPr lvl="0">
              <a:buSzPct val="45000"/>
              <a:buFont typeface="StarSymbol"/>
              <a:buChar char="●"/>
            </a:pP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468A3-F37F-624A-865C-9C874314F53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Prázdné elementy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1498B9-1BBD-3548-BD24-8229A0B818F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Pokud je element prázdný, píšeme značku prázdného elementu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Neobsahuje dceřiné uzly (elementy, textový obsah)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&lt;hr width=“507“/&gt;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Nebo ekvivalent (z pohledu logické struktury)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&lt;hr width=“507“&gt;&lt;/hr&gt;</a:t>
            </a:r>
          </a:p>
          <a:p>
            <a:pPr lvl="0">
              <a:buSzPct val="45000"/>
              <a:buFont typeface="StarSymbol"/>
              <a:buChar char="●"/>
            </a:pP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51EFD-2210-E145-AA62-5C4BDF424F8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Atributy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2ABF28-1C7E-E34C-A3B6-EAE2DA2699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Vždy v počáteční značce elementu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None/>
            </a:pPr>
            <a:r>
              <a:rPr lang="cs-CZ" sz="2600">
                <a:latin typeface="Liberation Sans" pitchFamily="18"/>
              </a:rPr>
              <a:t>&lt;hr width=“507“&gt;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Fyzické pořadí není důležité a obecně není bráno v potaz.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Atributy jsou pouze „připojeny“ k elementu a nesou další informaci: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ID,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požadované formátování (styl) u (X)HTML,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odkazy na další elementy.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05C82-A661-AC4E-9BDF-37CB56096D1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Atributy vs. Elementy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071E4E-3E6F-A34F-9D64-1CCAB757B6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Atributy lze nahradit elementy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používají se ke zlepšení čitelnosti.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Obsah atributu nelze dále strukturovat.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Hodnota atributu není podle standardu strukturovaný.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Ačkoliv to není doporučeno, tak aplikace jí mohou strukturova.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49641-5BA1-FF46-8277-1029C863BD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Jak zapisovat atributy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B00CC3-9EA9-CA4B-AA7B-696CB5F3D8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700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Atribut se skládá z jeho </a:t>
            </a:r>
            <a:r>
              <a:rPr lang="cs-CZ" i="1" dirty="0"/>
              <a:t>jména</a:t>
            </a:r>
            <a:r>
              <a:rPr lang="cs-CZ" dirty="0"/>
              <a:t> a </a:t>
            </a:r>
            <a:r>
              <a:rPr lang="cs-CZ" i="1" dirty="0"/>
              <a:t>hodnoty</a:t>
            </a:r>
            <a:r>
              <a:rPr lang="cs-CZ" dirty="0"/>
              <a:t>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Atributy se vkládají do </a:t>
            </a:r>
            <a:r>
              <a:rPr lang="cs-CZ" dirty="0" err="1"/>
              <a:t>počateční</a:t>
            </a:r>
            <a:r>
              <a:rPr lang="cs-CZ" dirty="0"/>
              <a:t> značky.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Může být prázdná.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Hodnota atributu je vždy v  apostrofech (‘) a nebo </a:t>
            </a:r>
            <a:r>
              <a:rPr lang="cs-CZ" dirty="0" err="1"/>
              <a:t>úvozovkách</a:t>
            </a:r>
            <a:r>
              <a:rPr lang="cs-CZ" dirty="0"/>
              <a:t> (“) a od jména je oddělena =.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Zápis </a:t>
            </a:r>
            <a:r>
              <a:rPr lang="cs-CZ" dirty="0" err="1"/>
              <a:t>width</a:t>
            </a:r>
            <a:r>
              <a:rPr lang="cs-CZ" dirty="0"/>
              <a:t>=‘800‘ resp. </a:t>
            </a:r>
            <a:r>
              <a:rPr lang="cs-CZ" dirty="0" err="1"/>
              <a:t>width</a:t>
            </a:r>
            <a:r>
              <a:rPr lang="cs-CZ" dirty="0"/>
              <a:t>=“800“ znamená to samé.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Pro jména atributů platí to stejné jako pro názvy elementů.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V jedno elementu nemůže být více atributů se stejným jménem.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V případě použití jmenných prostorů nemohou být ve stejném jmenném prostoru v jednom elementu dva atributy se stejným jménem.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5F1DF-DF7B-5F42-BCD9-02AF5123068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Textové uzly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8ADD42-AF59-3946-AB2F-BEC3DC364DA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Nesou textovou informaci, textový obsah.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V následujícím příkladu je textovým uzlem ‚ahoj!‘ ne celý element em.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None/>
            </a:pPr>
            <a:r>
              <a:rPr lang="cs-CZ" sz="2600">
                <a:latin typeface="Liberation Sans" pitchFamily="18"/>
              </a:rPr>
              <a:t>&lt;em&gt;‘ahoj!‘&lt;/em&gt;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AF81B-96E2-9744-9BD9-7F022FA2BFB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Instrukce pro zpracování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FD3383-EB00-7E4E-AD51-0C16185AFFE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700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Instrukce pro zpracování se zapisují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None/>
            </a:pPr>
            <a:r>
              <a:rPr lang="cs-CZ" sz="2600" dirty="0">
                <a:latin typeface="Liberation Sans" pitchFamily="18"/>
              </a:rPr>
              <a:t>&lt;?</a:t>
            </a:r>
            <a:r>
              <a:rPr lang="cs-CZ" sz="2600" dirty="0" err="1">
                <a:latin typeface="Liberation Sans" pitchFamily="18"/>
              </a:rPr>
              <a:t>target</a:t>
            </a:r>
            <a:r>
              <a:rPr lang="cs-CZ" sz="2600" dirty="0">
                <a:latin typeface="Liberation Sans" pitchFamily="18"/>
              </a:rPr>
              <a:t> </a:t>
            </a:r>
            <a:r>
              <a:rPr lang="cs-CZ" sz="2600" dirty="0" err="1">
                <a:latin typeface="Liberation Sans" pitchFamily="18"/>
              </a:rPr>
              <a:t>content</a:t>
            </a:r>
            <a:r>
              <a:rPr lang="cs-CZ" sz="2600" dirty="0">
                <a:latin typeface="Liberation Sans" pitchFamily="18"/>
              </a:rPr>
              <a:t>?&gt;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Informují aplikaci o očekávaném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zpracování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nastavení.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Nenesou obsah.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&lt;?</a:t>
            </a:r>
            <a:r>
              <a:rPr lang="cs-CZ" dirty="0" err="1"/>
              <a:t>xsl-stylesheet</a:t>
            </a:r>
            <a:r>
              <a:rPr lang="cs-CZ" dirty="0"/>
              <a:t> </a:t>
            </a:r>
            <a:r>
              <a:rPr lang="cs-CZ" dirty="0" err="1"/>
              <a:t>href</a:t>
            </a:r>
            <a:r>
              <a:rPr lang="cs-CZ" dirty="0"/>
              <a:t>=“</a:t>
            </a:r>
            <a:r>
              <a:rPr lang="cs-CZ" dirty="0" err="1"/>
              <a:t>stylesheet.xsl</a:t>
            </a:r>
            <a:r>
              <a:rPr lang="cs-CZ" dirty="0"/>
              <a:t>“?&gt;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 err="1">
                <a:latin typeface="Liberation Sans" pitchFamily="18"/>
              </a:rPr>
              <a:t>href</a:t>
            </a:r>
            <a:r>
              <a:rPr lang="cs-CZ" sz="2600" dirty="0">
                <a:latin typeface="Liberation Sans" pitchFamily="18"/>
              </a:rPr>
              <a:t> není </a:t>
            </a:r>
            <a:r>
              <a:rPr lang="cs-CZ" dirty="0">
                <a:latin typeface="Liberation Sans" pitchFamily="18"/>
              </a:rPr>
              <a:t>atribut</a:t>
            </a:r>
            <a:r>
              <a:rPr lang="cs-CZ" sz="2600" dirty="0">
                <a:latin typeface="Liberation Sans" pitchFamily="18"/>
              </a:rPr>
              <a:t>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instrukce pro zpracování neobsahují atributy.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endParaRPr lang="cs-CZ" sz="2600" dirty="0">
              <a:latin typeface="Liberation Sans" pitchFamily="1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EFC37-9408-264C-993C-516CC38376F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Notace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2A9B3D-6558-5B44-BA7F-FC2D6BF161E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Notace se zapisují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None/>
            </a:pPr>
            <a:r>
              <a:rPr lang="cs-CZ" sz="2600">
                <a:latin typeface="Liberation Sans" pitchFamily="18"/>
              </a:rPr>
              <a:t>&lt;!NOTATION nazev deklarace&gt;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Většinou se používají k popisu binárních/ne XML entit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Obrázky, videa, ...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Jedná se o deklaraci, jak zpracovat binární data.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B4B99-7CE9-FE49-9815-638E9C1F0C1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Komentáře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C78D75-3C1B-854E-98C0-9545DCA28E4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625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Podobné jako v HTML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Uzavřené do &lt;!-- </a:t>
            </a:r>
            <a:r>
              <a:rPr lang="cs-CZ" sz="2600" dirty="0" err="1">
                <a:latin typeface="Liberation Sans" pitchFamily="18"/>
              </a:rPr>
              <a:t>komentar</a:t>
            </a:r>
            <a:r>
              <a:rPr lang="cs-CZ" sz="2600" dirty="0">
                <a:latin typeface="Liberation Sans" pitchFamily="18"/>
              </a:rPr>
              <a:t> --&gt;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Obsah komentář je obsah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Nikoliv celý komentář včetně značkování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Komentáře se </a:t>
            </a:r>
            <a:r>
              <a:rPr lang="cs-CZ" sz="2400" dirty="0" err="1"/>
              <a:t>vetšinou</a:t>
            </a:r>
            <a:r>
              <a:rPr lang="cs-CZ" dirty="0"/>
              <a:t> nezpracovávají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Závisí na aplikaci  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Např. Server </a:t>
            </a:r>
            <a:r>
              <a:rPr lang="cs-CZ" sz="2600" dirty="0" err="1">
                <a:latin typeface="Liberation Sans" pitchFamily="18"/>
              </a:rPr>
              <a:t>Side</a:t>
            </a:r>
            <a:r>
              <a:rPr lang="cs-CZ" sz="2600" dirty="0">
                <a:latin typeface="Liberation Sans" pitchFamily="18"/>
              </a:rPr>
              <a:t> </a:t>
            </a:r>
            <a:r>
              <a:rPr lang="cs-CZ" sz="2600" dirty="0" err="1">
                <a:latin typeface="Liberation Sans" pitchFamily="18"/>
              </a:rPr>
              <a:t>Includes</a:t>
            </a:r>
            <a:r>
              <a:rPr lang="cs-CZ" sz="2600" dirty="0">
                <a:latin typeface="Liberation Sans" pitchFamily="18"/>
              </a:rPr>
              <a:t> je využívají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 err="1"/>
              <a:t>Parsery</a:t>
            </a:r>
            <a:r>
              <a:rPr lang="cs-CZ" dirty="0"/>
              <a:t> by měly být schopné je předat do aplikace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SAX </a:t>
            </a:r>
            <a:r>
              <a:rPr lang="cs-CZ" dirty="0" err="1"/>
              <a:t>parser</a:t>
            </a:r>
            <a:r>
              <a:rPr lang="cs-CZ" dirty="0"/>
              <a:t> je ve verzi 1 ignoruje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Verze 2 je předává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49D84-CFBB-954E-8D5B-F8B4609A72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Co je XML?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863FF6-A103-0C49-97EE-F1AF37AE51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85000" lnSpcReduction="20000"/>
          </a:bodyPr>
          <a:lstStyle/>
          <a:p>
            <a:pPr lvl="0">
              <a:buSzPct val="45000"/>
            </a:pPr>
            <a:r>
              <a:rPr lang="cs-CZ" dirty="0"/>
              <a:t>Jedná se o standard </a:t>
            </a:r>
            <a:r>
              <a:rPr lang="cs-CZ" dirty="0">
                <a:hlinkClick r:id="rId3"/>
              </a:rPr>
              <a:t>W3 Konsortia</a:t>
            </a:r>
            <a:r>
              <a:rPr lang="cs-CZ" dirty="0"/>
              <a:t> popisující jak tvořit značkovací jazyky.</a:t>
            </a:r>
          </a:p>
          <a:p>
            <a:pPr lvl="0">
              <a:buSzPct val="45000"/>
            </a:pPr>
            <a:r>
              <a:rPr lang="cs-CZ" dirty="0"/>
              <a:t>Jedná se tedy o </a:t>
            </a:r>
            <a:r>
              <a:rPr lang="cs-CZ" i="1" dirty="0"/>
              <a:t>metajazyk.</a:t>
            </a:r>
          </a:p>
          <a:p>
            <a:pPr lvl="0">
              <a:buSzPct val="45000"/>
            </a:pPr>
            <a:r>
              <a:rPr lang="cs-CZ" dirty="0"/>
              <a:t>Je odvozen ze starších standardů (SGML – </a:t>
            </a:r>
            <a:r>
              <a:rPr lang="cs-CZ" dirty="0">
                <a:hlinkClick r:id="rId4"/>
              </a:rPr>
              <a:t>Standard Generalized Markup Language</a:t>
            </a:r>
            <a:r>
              <a:rPr lang="cs-CZ" dirty="0"/>
              <a:t>)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Na XML se dá nahlížet jako na téměř podmnožinu SGML.</a:t>
            </a:r>
          </a:p>
          <a:p>
            <a:pPr lvl="0">
              <a:buSzPct val="45000"/>
            </a:pPr>
            <a:r>
              <a:rPr lang="cs-CZ" dirty="0"/>
              <a:t>Existuje řada standardů spojených s XML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XML </a:t>
            </a:r>
            <a:r>
              <a:rPr lang="cs-CZ" sz="2600" dirty="0" err="1">
                <a:latin typeface="Liberation Sans" pitchFamily="18"/>
              </a:rPr>
              <a:t>Namespaces</a:t>
            </a:r>
            <a:r>
              <a:rPr lang="cs-CZ" sz="2600" dirty="0">
                <a:latin typeface="Liberation Sans" pitchFamily="18"/>
              </a:rPr>
              <a:t>, </a:t>
            </a:r>
            <a:r>
              <a:rPr lang="cs-CZ" sz="2600" dirty="0" err="1">
                <a:latin typeface="Liberation Sans" pitchFamily="18"/>
              </a:rPr>
              <a:t>XInclude</a:t>
            </a:r>
            <a:r>
              <a:rPr lang="cs-CZ" sz="2600" dirty="0">
                <a:latin typeface="Liberation Sans" pitchFamily="18"/>
              </a:rPr>
              <a:t>, XML Base, XML </a:t>
            </a:r>
            <a:r>
              <a:rPr lang="cs-CZ" dirty="0" err="1">
                <a:latin typeface="Liberation Sans" pitchFamily="18"/>
              </a:rPr>
              <a:t>Infoset</a:t>
            </a:r>
            <a:endParaRPr lang="cs-CZ" sz="2600" dirty="0">
              <a:latin typeface="Liberation Sans" pitchFamily="18"/>
            </a:endParaRPr>
          </a:p>
          <a:p>
            <a:pPr lvl="0">
              <a:buSzPct val="45000"/>
            </a:pPr>
            <a:r>
              <a:rPr lang="cs-CZ" dirty="0"/>
              <a:t>Tyto standardy spolu s dalšími (XSLT, XSL-FO, XHTML, CSS, …) tvoří “rodinu” XML standardů.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0A907-76B9-BB49-A1B9-2A6B0DC50A6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Entity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E72EC2-B0C3-F944-8EEC-88B2754E509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 i="1"/>
              <a:t>Entita – </a:t>
            </a:r>
            <a:r>
              <a:rPr lang="cs-CZ"/>
              <a:t>základní jednotka fyzické struktury dokumentu.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Odpovídá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znaku,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řetězci,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celému souboru.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Parser pracuje s entitami tak, že aplikace se o nich nedozví.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224C9-6765-AD49-B345-179C23544D4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Uzel dokumentu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015ECF-DD11-324E-9A21-0BEA2056DA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700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Uzel dokumentu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Rodič kořenového elementu.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Může obsahovat: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instrukce pro </a:t>
            </a:r>
            <a:r>
              <a:rPr lang="cs-CZ" sz="2400" dirty="0">
                <a:latin typeface="Liberation Sans" pitchFamily="18"/>
              </a:rPr>
              <a:t>zpracování</a:t>
            </a:r>
            <a:endParaRPr lang="cs-CZ" sz="2600" dirty="0">
              <a:latin typeface="Liberation Sans" pitchFamily="18"/>
            </a:endParaRP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notace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DTD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...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Kořenový element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Jádro celého dokumentu.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V každém souboru smí být pouze jeden.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54D96-877D-8249-AF57-A4D15AC39A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Uzel dokumentu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B49919-FBD7-7841-AF4F-59DA06E8B6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Rozlišujeme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Uzel dokumentu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Rodič kořenového elementu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Může obsahovat instrukce pro zpracování, notace, DOCTYPE, a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Kořenový element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Základní část XML dokumentu.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V každém dokumentu je právě jeden.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927A2-1F21-7A41-BC31-0032A804BEF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Znaky v XML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DD897D3-4377-6947-BFDE-08E86EE1B3D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Obsah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Znakové sady a jejich kódování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Unicode a jeho kódování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Znaky v XML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Znakové entity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83174-B9FF-7B42-BA54-3D6F743AB88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Znaky v XML dokumentech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C06392-3E0F-0F43-A455-B5CAB5A524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700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Specifikace umožňuje v určitých částech dokumentu jen určité znaky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jména elementů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obsah atributů.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Znaková sada (</a:t>
            </a:r>
            <a:r>
              <a:rPr lang="cs-CZ" dirty="0" err="1"/>
              <a:t>charset</a:t>
            </a:r>
            <a:r>
              <a:rPr lang="cs-CZ" dirty="0"/>
              <a:t>)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sada znaků, </a:t>
            </a:r>
            <a:r>
              <a:rPr lang="cs-CZ" dirty="0">
                <a:latin typeface="Liberation Sans" pitchFamily="18"/>
              </a:rPr>
              <a:t>resp</a:t>
            </a:r>
            <a:r>
              <a:rPr lang="cs-CZ" sz="2600" dirty="0">
                <a:latin typeface="Liberation Sans" pitchFamily="18"/>
              </a:rPr>
              <a:t>. jejich kódů/čísel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přiřazení znaku jeho ordinární hodnotě (</a:t>
            </a:r>
            <a:r>
              <a:rPr lang="cs-CZ" sz="2600" dirty="0" err="1">
                <a:latin typeface="Liberation Sans" pitchFamily="18"/>
              </a:rPr>
              <a:t>Unicode</a:t>
            </a:r>
            <a:r>
              <a:rPr lang="cs-CZ" sz="2600" dirty="0">
                <a:latin typeface="Liberation Sans" pitchFamily="18"/>
              </a:rPr>
              <a:t>).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Kódování znaků (v dané znakové sadě)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např. UTF-8, UTF-16, UTF-32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ordinální hodnota zakódovaná do posloupnosti bytů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Nepatrně odlišné v XML 1.0 a XML 1.1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68B46-C9DF-2145-8317-65F80634010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Unicode a Standard ISO 10646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DD8F4C-C29F-C34C-B123-1768F680036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475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Oba standardy se snaží vyřešit problém: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„Znakové sady s více jak 256 není možné zakódovat jako 1 byte – jeden znak.“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Původně 16bitový </a:t>
            </a:r>
            <a:r>
              <a:rPr lang="cs-CZ" dirty="0" err="1"/>
              <a:t>Unicode</a:t>
            </a:r>
            <a:endParaRPr lang="cs-CZ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Až 64k znaků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dostatek pro </a:t>
            </a:r>
            <a:r>
              <a:rPr lang="cs-CZ" sz="2400" dirty="0">
                <a:latin typeface="Liberation Sans" pitchFamily="18"/>
              </a:rPr>
              <a:t>všechny</a:t>
            </a:r>
            <a:r>
              <a:rPr lang="cs-CZ" sz="2600" dirty="0">
                <a:latin typeface="Liberation Sans" pitchFamily="18"/>
              </a:rPr>
              <a:t> evropské abecedy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málo pro světové abecedy (čínské, ...)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32bitový </a:t>
            </a:r>
            <a:r>
              <a:rPr lang="cs-CZ" dirty="0" err="1"/>
              <a:t>Unicode</a:t>
            </a:r>
            <a:endParaRPr lang="cs-CZ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Dostatek pro „všechny“ abecedy na světě.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Dnes se z 32bitového </a:t>
            </a:r>
            <a:r>
              <a:rPr lang="cs-CZ" sz="2600" dirty="0" err="1">
                <a:latin typeface="Liberation Sans" pitchFamily="18"/>
              </a:rPr>
              <a:t>Unicode</a:t>
            </a:r>
            <a:r>
              <a:rPr lang="cs-CZ" sz="2600" dirty="0">
                <a:latin typeface="Liberation Sans" pitchFamily="18"/>
              </a:rPr>
              <a:t> používá Basic </a:t>
            </a:r>
            <a:r>
              <a:rPr lang="cs-CZ" sz="2600" dirty="0" err="1">
                <a:latin typeface="Liberation Sans" pitchFamily="18"/>
              </a:rPr>
              <a:t>Multilanguage</a:t>
            </a:r>
            <a:r>
              <a:rPr lang="cs-CZ" sz="2600" dirty="0">
                <a:latin typeface="Liberation Sans" pitchFamily="18"/>
              </a:rPr>
              <a:t> Plane (BMP)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Pokrývá většinu typických jazyků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Lze použít pro jména v XML (non-</a:t>
            </a:r>
            <a:r>
              <a:rPr lang="cs-CZ" sz="2600" dirty="0" err="1">
                <a:latin typeface="Liberation Sans" pitchFamily="18"/>
              </a:rPr>
              <a:t>terminal</a:t>
            </a:r>
            <a:r>
              <a:rPr lang="cs-CZ" sz="2600" dirty="0">
                <a:latin typeface="Liberation Sans" pitchFamily="18"/>
              </a:rPr>
              <a:t> </a:t>
            </a:r>
            <a:r>
              <a:rPr lang="cs-CZ" sz="2600" dirty="0" err="1">
                <a:latin typeface="Liberation Sans" pitchFamily="18"/>
              </a:rPr>
              <a:t>Qualified</a:t>
            </a:r>
            <a:r>
              <a:rPr lang="cs-CZ" sz="2600" dirty="0">
                <a:latin typeface="Liberation Sans" pitchFamily="18"/>
              </a:rPr>
              <a:t> </a:t>
            </a:r>
            <a:r>
              <a:rPr lang="cs-CZ" sz="2600" dirty="0" err="1">
                <a:latin typeface="Liberation Sans" pitchFamily="18"/>
              </a:rPr>
              <a:t>Name</a:t>
            </a:r>
            <a:r>
              <a:rPr lang="cs-CZ" sz="2600" dirty="0">
                <a:latin typeface="Liberation Sans" pitchFamily="18"/>
              </a:rPr>
              <a:t> – </a:t>
            </a:r>
            <a:r>
              <a:rPr lang="cs-CZ" sz="2600" dirty="0" err="1">
                <a:latin typeface="Liberation Sans" pitchFamily="18"/>
              </a:rPr>
              <a:t>Qname</a:t>
            </a:r>
            <a:r>
              <a:rPr lang="cs-CZ" sz="2600" dirty="0">
                <a:latin typeface="Liberation Sans" pitchFamily="18"/>
              </a:rPr>
              <a:t>)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Pro ostatní znaky lze používat libovolný znak z </a:t>
            </a:r>
            <a:r>
              <a:rPr lang="cs-CZ" sz="2600" dirty="0" err="1">
                <a:latin typeface="Liberation Sans" pitchFamily="18"/>
              </a:rPr>
              <a:t>Unicode</a:t>
            </a:r>
            <a:r>
              <a:rPr lang="cs-CZ" sz="2600" dirty="0">
                <a:latin typeface="Liberation Sans" pitchFamily="18"/>
              </a:rPr>
              <a:t>. 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92F4F-B01A-A942-B7C3-DE3212B4D0D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Kódování Unicode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D32976-9BA5-D643-BC63-51B791A481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UCS 2 – přímé kódování </a:t>
            </a:r>
            <a:r>
              <a:rPr lang="cs-CZ" dirty="0" err="1"/>
              <a:t>Unicode</a:t>
            </a:r>
            <a:endParaRPr lang="cs-CZ" dirty="0"/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Znaky z BMP kódovány přímo jejich ordinální hodnotou.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UCS 4 – totéž, ale všechny znaky z </a:t>
            </a:r>
            <a:r>
              <a:rPr lang="cs-CZ" dirty="0" err="1"/>
              <a:t>Unicode</a:t>
            </a:r>
            <a:r>
              <a:rPr lang="cs-CZ" dirty="0"/>
              <a:t> na 4 bytech včetně US-ASCII a evropských jazyků – neefektivní.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UTF – nejdůležitější pro XML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Zejména UTF-8, ale </a:t>
            </a:r>
            <a:r>
              <a:rPr lang="cs-CZ" sz="2600" dirty="0" err="1">
                <a:latin typeface="Liberation Sans" pitchFamily="18"/>
              </a:rPr>
              <a:t>parsery</a:t>
            </a:r>
            <a:r>
              <a:rPr lang="cs-CZ" sz="2600" dirty="0">
                <a:latin typeface="Liberation Sans" pitchFamily="18"/>
              </a:rPr>
              <a:t> by měly znát obě.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1. byte – buď přímo znak z ASCII a nebo číslo roviny, ve které se má znak hledat.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endParaRPr lang="cs-CZ" sz="2600" dirty="0">
              <a:latin typeface="Liberation Sans" pitchFamily="1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57CAA-7246-A14B-B2D0-846A8BAA6E3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Povolená kódování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80738D-9DD3-914E-8187-5C38F674273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Pokud není uvedeno v prologu, tak UTF-8 resp. UTF-16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Např. &lt;?xml version=“1.0“ encoding=“windows-1250“?&gt;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Odlišení podle prvních dvou bytů entity dokumentu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Tzv. Byte-order-mark – xFFFE.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Pokud chybí předpokládá se UTF-8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UTF-8 je implicitní kódování XML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endParaRPr lang="cs-CZ" sz="2600">
              <a:latin typeface="Liberation Sans" pitchFamily="1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9204F-81A3-E54F-879E-9110ECFA8B0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Znakové entity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D0FD6D-F72E-104F-AF30-CCBD1BE8F06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/>
              <a:t>Umožňují zápis znaků, které nejsou obsaženy v uživatelském fontu.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/>
              <a:t>Význam např. při zápisu znaků s jiným zvláštním významem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>
                <a:latin typeface="Liberation Sans" pitchFamily="18"/>
              </a:rPr>
              <a:t>Např. Značkování: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&amp;gt;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&amp;lt;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>
                <a:latin typeface="Liberation Sans" pitchFamily="18"/>
              </a:rPr>
              <a:t>&amp;#x0020;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F58AC-4BF8-E74F-BA8A-75001764E95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Zápis entit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7D0EA5-3BC6-F74F-9969-E6B57AFCE3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55000" lnSpcReduction="2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Odkaz na znak v Universal </a:t>
            </a:r>
            <a:r>
              <a:rPr lang="cs-CZ" dirty="0" err="1"/>
              <a:t>Character</a:t>
            </a:r>
            <a:r>
              <a:rPr lang="cs-CZ" dirty="0"/>
              <a:t> Set (UCS) – formát: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&amp;#</a:t>
            </a:r>
            <a:r>
              <a:rPr lang="cs-CZ" sz="2600" dirty="0" err="1">
                <a:latin typeface="Liberation Sans" pitchFamily="18"/>
              </a:rPr>
              <a:t>nnnn</a:t>
            </a:r>
            <a:r>
              <a:rPr lang="cs-CZ" sz="2600" dirty="0">
                <a:latin typeface="Liberation Sans" pitchFamily="18"/>
              </a:rPr>
              <a:t>;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dekadický zápis ordinální hodnoty znaku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&amp;#</a:t>
            </a:r>
            <a:r>
              <a:rPr lang="cs-CZ" sz="2600" dirty="0" err="1">
                <a:latin typeface="Liberation Sans" pitchFamily="18"/>
              </a:rPr>
              <a:t>xhhhh</a:t>
            </a:r>
            <a:r>
              <a:rPr lang="cs-CZ" sz="2600" dirty="0">
                <a:latin typeface="Liberation Sans" pitchFamily="18"/>
              </a:rPr>
              <a:t>;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hexadecimální zápis ordinální hodnoty znaku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 err="1">
                <a:latin typeface="Liberation Sans" pitchFamily="18"/>
              </a:rPr>
              <a:t>x</a:t>
            </a:r>
            <a:r>
              <a:rPr lang="cs-CZ" sz="2600" dirty="0">
                <a:latin typeface="Liberation Sans" pitchFamily="18"/>
              </a:rPr>
              <a:t> musí být malé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Font typeface="StarSymbol"/>
              <a:buChar char="●"/>
            </a:pPr>
            <a:r>
              <a:rPr lang="cs-CZ" sz="2600" dirty="0">
                <a:latin typeface="Liberation Sans" pitchFamily="18"/>
              </a:rPr>
              <a:t>hexadecimální </a:t>
            </a:r>
            <a:r>
              <a:rPr lang="cs-CZ" sz="2400" dirty="0">
                <a:latin typeface="Liberation Sans" pitchFamily="18"/>
              </a:rPr>
              <a:t>čísla</a:t>
            </a:r>
            <a:r>
              <a:rPr lang="cs-CZ" sz="2600" dirty="0">
                <a:latin typeface="Liberation Sans" pitchFamily="18"/>
              </a:rPr>
              <a:t> mohou být jak velká, tak malá.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Pojmenované entity - &amp;</a:t>
            </a:r>
            <a:r>
              <a:rPr lang="cs-CZ" dirty="0" err="1"/>
              <a:t>name</a:t>
            </a:r>
            <a:r>
              <a:rPr lang="cs-CZ" dirty="0"/>
              <a:t>;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předdefinované ve standardu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explicitně deklarované v DTD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i="1" dirty="0" err="1">
                <a:latin typeface="Liberation Sans" pitchFamily="18"/>
              </a:rPr>
              <a:t>name</a:t>
            </a:r>
            <a:r>
              <a:rPr lang="cs-CZ" sz="2600" dirty="0">
                <a:latin typeface="Liberation Sans" pitchFamily="18"/>
              </a:rPr>
              <a:t> je case-sensitive název entity, středník je povinný.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BC72AC-7325-8B41-BD7C-7F3F9ACB954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Deset principů XML Standardů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FB4B3A-0B73-0A4B-8E60-DBC16AB5E5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lnSpcReduction="10000"/>
          </a:bodyPr>
          <a:lstStyle/>
          <a:p>
            <a:pPr lvl="0"/>
            <a:r>
              <a:rPr lang="cs-CZ" dirty="0"/>
              <a:t>Z preambule XML 1.0 (3. vydání)</a:t>
            </a:r>
          </a:p>
          <a:p>
            <a:pPr lvl="0">
              <a:buSzPct val="100000"/>
              <a:buAutoNum type="arabicPeriod"/>
            </a:pPr>
            <a:r>
              <a:rPr lang="cs-CZ" dirty="0"/>
              <a:t> XML by mělo být přímočaře použitelné na Internetu.</a:t>
            </a:r>
          </a:p>
          <a:p>
            <a:pPr lvl="0">
              <a:buSzPct val="100000"/>
              <a:buAutoNum type="arabicPeriod"/>
            </a:pPr>
            <a:r>
              <a:rPr lang="cs-CZ" dirty="0"/>
              <a:t> XML bude podporovat širokou škálu aplikací.</a:t>
            </a:r>
          </a:p>
          <a:p>
            <a:pPr lvl="0">
              <a:buSzPct val="100000"/>
              <a:buAutoNum type="arabicPeriod"/>
            </a:pPr>
            <a:r>
              <a:rPr lang="cs-CZ" dirty="0"/>
              <a:t> XML bude kompatibilní z SGML.</a:t>
            </a:r>
          </a:p>
          <a:p>
            <a:pPr lvl="0">
              <a:buSzPct val="100000"/>
              <a:buAutoNum type="arabicPeriod"/>
            </a:pPr>
            <a:r>
              <a:rPr lang="cs-CZ" dirty="0"/>
              <a:t> Tvorba programů zpracovávajících XML bude jednoduchá.</a:t>
            </a:r>
          </a:p>
          <a:p>
            <a:pPr lvl="0">
              <a:buSzPct val="100000"/>
              <a:buAutoNum type="arabicPeriod"/>
            </a:pPr>
            <a:r>
              <a:rPr lang="cs-CZ" dirty="0"/>
              <a:t> Počet volitelných prvků XML standardů bude malý, optimálně 0.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10312-6567-5048-B3FF-821BF5D540A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Deset principů XML standardů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C00D81-06BF-EA49-BBD6-391009DA8FE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100000"/>
              <a:buAutoNum type="arabicPeriod" startAt="6"/>
            </a:pPr>
            <a:r>
              <a:rPr lang="cs-CZ" dirty="0"/>
              <a:t> XML dokumenty by měly být „lidsky“ čitelné a rozumně jednoduché.</a:t>
            </a:r>
          </a:p>
          <a:p>
            <a:pPr lvl="0">
              <a:buSzPct val="100000"/>
              <a:buAutoNum type="arabicPeriod" startAt="6"/>
            </a:pPr>
            <a:r>
              <a:rPr lang="cs-CZ" dirty="0"/>
              <a:t> Návrh XML standardu by měl být rychle hotov.</a:t>
            </a:r>
          </a:p>
          <a:p>
            <a:pPr lvl="0">
              <a:buSzPct val="100000"/>
              <a:buAutoNum type="arabicPeriod" startAt="6"/>
            </a:pPr>
            <a:r>
              <a:rPr lang="cs-CZ" dirty="0"/>
              <a:t> Návrh XML musí byt formální a správný.</a:t>
            </a:r>
          </a:p>
          <a:p>
            <a:pPr lvl="0">
              <a:buSzPct val="100000"/>
              <a:buAutoNum type="arabicPeriod" startAt="6"/>
            </a:pPr>
            <a:r>
              <a:rPr lang="cs-CZ" dirty="0"/>
              <a:t> XML dokumenty bude možné snadno vytvořit.</a:t>
            </a:r>
          </a:p>
          <a:p>
            <a:pPr lvl="0">
              <a:buSzPct val="100000"/>
              <a:buAutoNum type="arabicPeriod" startAt="6"/>
            </a:pPr>
            <a:r>
              <a:rPr lang="cs-CZ" dirty="0"/>
              <a:t> Úspornost XML značkování není podstatná.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DFA8B-23D4-8549-A7AC-7ACB615D4AE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Charakteristika XML jazyků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311C1C-5B51-7647-BBCE-7485CDEBE72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rmAutofit fontScale="62500" lnSpcReduction="20000"/>
          </a:bodyPr>
          <a:lstStyle/>
          <a:p>
            <a:pPr lvl="0">
              <a:buSzPct val="45000"/>
            </a:pPr>
            <a:r>
              <a:rPr lang="cs-CZ" dirty="0"/>
              <a:t>XML není specifický jazyk, je to specifikace, jak tvořit značkovací jazyky.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Je to metajazyk.</a:t>
            </a:r>
          </a:p>
          <a:p>
            <a:pPr lvl="0">
              <a:buSzPct val="45000"/>
            </a:pPr>
            <a:r>
              <a:rPr lang="cs-CZ" dirty="0"/>
              <a:t>Konceptuálně vychází z SGML.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Zjednodušeno kvůli </a:t>
            </a:r>
            <a:r>
              <a:rPr lang="cs-CZ" sz="2600" dirty="0" err="1">
                <a:latin typeface="Liberation Sans" pitchFamily="18"/>
              </a:rPr>
              <a:t>snažší</a:t>
            </a:r>
            <a:r>
              <a:rPr lang="cs-CZ" sz="2600" dirty="0">
                <a:latin typeface="Liberation Sans" pitchFamily="18"/>
              </a:rPr>
              <a:t> tvorbě </a:t>
            </a:r>
            <a:r>
              <a:rPr lang="cs-CZ" sz="2600" dirty="0" err="1">
                <a:latin typeface="Liberation Sans" pitchFamily="18"/>
              </a:rPr>
              <a:t>parserů</a:t>
            </a:r>
            <a:r>
              <a:rPr lang="cs-CZ" sz="2600" dirty="0">
                <a:latin typeface="Liberation Sans" pitchFamily="18"/>
              </a:rPr>
              <a:t>.</a:t>
            </a:r>
          </a:p>
          <a:p>
            <a:pPr lvl="0">
              <a:buSzPct val="45000"/>
            </a:pPr>
            <a:r>
              <a:rPr lang="cs-CZ" dirty="0"/>
              <a:t>Jelikož každý </a:t>
            </a:r>
            <a:r>
              <a:rPr lang="cs-CZ" sz="2400" dirty="0"/>
              <a:t>element</a:t>
            </a:r>
            <a:r>
              <a:rPr lang="cs-CZ" dirty="0"/>
              <a:t> musí být uzavřený.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Dokument nemusí mít definováno DTD, pro zpracování struktury.</a:t>
            </a:r>
          </a:p>
          <a:p>
            <a:pPr lvl="0">
              <a:buSzPct val="45000"/>
            </a:pPr>
            <a:r>
              <a:rPr lang="cs-CZ" dirty="0"/>
              <a:t>XML staví na úspěšné implementaci SGML – HTML.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 Má podobné charakteristiky, tzn. zaměření na Internet.</a:t>
            </a:r>
          </a:p>
          <a:p>
            <a:pPr lvl="0">
              <a:buSzPct val="45000"/>
            </a:pPr>
            <a:r>
              <a:rPr lang="cs-CZ" dirty="0"/>
              <a:t>Probíhá seriózní diskuze ohledně binárního XML.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sz="2600" dirty="0">
                <a:latin typeface="Liberation Sans" pitchFamily="18"/>
              </a:rPr>
              <a:t>Mělo by být možné ho reprezentovat stejně jako textové XML.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C614C-6668-3444-A3BD-FC9EF6702C8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Aktuální specifikace XML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C6EFB7-8A83-174A-90AC-EA9668FC1A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>
            <a:noAutofit/>
          </a:bodyPr>
          <a:lstStyle/>
          <a:p>
            <a:pPr lvl="0">
              <a:buSzPct val="45000"/>
            </a:pPr>
            <a:r>
              <a:rPr lang="cs-CZ" sz="2400" dirty="0"/>
              <a:t>Původní specifikace (W3C </a:t>
            </a:r>
            <a:r>
              <a:rPr lang="cs-CZ" sz="2400" dirty="0" err="1"/>
              <a:t>Recommendation</a:t>
            </a:r>
            <a:r>
              <a:rPr lang="cs-CZ" sz="2400" dirty="0"/>
              <a:t>) </a:t>
            </a:r>
            <a:r>
              <a:rPr lang="cs-CZ" sz="2400" dirty="0">
                <a:hlinkClick r:id="rId3"/>
              </a:rPr>
              <a:t>W3C XML 1.0</a:t>
            </a:r>
          </a:p>
          <a:p>
            <a:pPr lvl="0">
              <a:buSzPct val="45000"/>
            </a:pPr>
            <a:r>
              <a:rPr lang="cs-CZ" sz="2400" dirty="0"/>
              <a:t>5. vydání </a:t>
            </a:r>
            <a:r>
              <a:rPr lang="cs-CZ" sz="2400" dirty="0">
                <a:hlinkClick r:id="rId4"/>
              </a:rPr>
              <a:t>Extensible Markup Language (XML) 1.0 Fifth Edition</a:t>
            </a:r>
          </a:p>
          <a:p>
            <a:pPr lvl="0">
              <a:buSzPct val="45000"/>
            </a:pPr>
            <a:r>
              <a:rPr lang="cs-CZ" sz="2400" dirty="0">
                <a:hlinkClick r:id="rId5"/>
              </a:rPr>
              <a:t>XML 1.1 (Second Edition)</a:t>
            </a:r>
            <a:r>
              <a:rPr lang="cs-CZ" sz="2400" dirty="0"/>
              <a:t> 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dirty="0">
                <a:latin typeface="Liberation Sans" pitchFamily="18"/>
              </a:rPr>
              <a:t>Změny vyvolané zavedením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cs-CZ" sz="2400" dirty="0">
                <a:latin typeface="Liberation Sans" pitchFamily="18"/>
              </a:rPr>
              <a:t>UNICODE 3,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cs-CZ" sz="2400" dirty="0" err="1">
                <a:latin typeface="Liberation Sans" pitchFamily="18"/>
              </a:rPr>
              <a:t>snažší</a:t>
            </a:r>
            <a:r>
              <a:rPr lang="cs-CZ" sz="2400" dirty="0">
                <a:latin typeface="Liberation Sans" pitchFamily="18"/>
              </a:rPr>
              <a:t> normalizací,</a:t>
            </a:r>
          </a:p>
          <a:p>
            <a:pPr marL="0" lvl="2" indent="0" hangingPunct="0">
              <a:spcBef>
                <a:spcPts val="0"/>
              </a:spcBef>
              <a:spcAft>
                <a:spcPts val="1148"/>
              </a:spcAft>
              <a:buSzPct val="45000"/>
              <a:buNone/>
            </a:pPr>
            <a:r>
              <a:rPr lang="cs-CZ" sz="2400" dirty="0">
                <a:latin typeface="Liberation Sans" pitchFamily="18"/>
              </a:rPr>
              <a:t>Upřesněním zpracovaní konců řádků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r>
              <a:rPr lang="cs-CZ" dirty="0">
                <a:latin typeface="Liberation Sans" pitchFamily="18"/>
              </a:rPr>
              <a:t> XML 1.1. není vázáno na konkrétní verzi UNICODE, ale vždy na poslední.</a:t>
            </a:r>
          </a:p>
          <a:p>
            <a:pPr marL="0" lvl="1" indent="0" hangingPunct="0">
              <a:spcBef>
                <a:spcPts val="0"/>
              </a:spcBef>
              <a:spcAft>
                <a:spcPts val="1148"/>
              </a:spcAft>
              <a:buSzPct val="75000"/>
              <a:buFont typeface="StarSymbol"/>
              <a:buChar char="–"/>
            </a:pPr>
            <a:endParaRPr lang="cs-CZ" dirty="0">
              <a:latin typeface="Liberation Sans" pitchFamily="1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FC330-5D02-954A-94CC-1093A968F83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Tutoriály a články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11049F-8966-BD49-A8E6-674DA13CCA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 dirty="0"/>
              <a:t>Tutoriál k XML na </a:t>
            </a:r>
            <a:r>
              <a:rPr lang="cs-CZ" dirty="0">
                <a:hlinkClick r:id="rId3"/>
              </a:rPr>
              <a:t>zvon.org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Tutoriál k XML na </a:t>
            </a:r>
            <a:r>
              <a:rPr lang="cs-CZ" dirty="0">
                <a:hlinkClick r:id="rId4"/>
              </a:rPr>
              <a:t>W3Schools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Tutoriál k XML fy. </a:t>
            </a:r>
            <a:r>
              <a:rPr lang="cs-CZ" dirty="0">
                <a:hlinkClick r:id="rId5"/>
              </a:rPr>
              <a:t>Microsoft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Tutoriály k XML na </a:t>
            </a:r>
            <a:r>
              <a:rPr lang="cs-CZ" dirty="0">
                <a:hlinkClick r:id="rId6"/>
              </a:rPr>
              <a:t>101 XML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XML tutoriál na </a:t>
            </a:r>
            <a:r>
              <a:rPr lang="cs-CZ" dirty="0">
                <a:hlinkClick r:id="rId7"/>
              </a:rPr>
              <a:t>Beginners.co.uk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Tutoriály na </a:t>
            </a:r>
            <a:r>
              <a:rPr lang="cs-CZ" dirty="0">
                <a:hlinkClick r:id="rId8"/>
              </a:rPr>
              <a:t>Developerlife.com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DAD3B-8D82-AD49-B600-5AAAEB93385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cs-CZ"/>
              <a:t>Portály vztažené k XML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C30979-53AF-3345-9784-BB17A427C8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vert="horz"/>
          <a:lstStyle/>
          <a:p>
            <a:pPr lvl="0">
              <a:buSzPct val="45000"/>
              <a:buFont typeface="StarSymbol"/>
              <a:buChar char="●"/>
            </a:pPr>
            <a:r>
              <a:rPr lang="cs-CZ" dirty="0">
                <a:hlinkClick r:id="rId3"/>
              </a:rPr>
              <a:t>World Wide Web Consortium</a:t>
            </a:r>
            <a:r>
              <a:rPr lang="cs-CZ" dirty="0"/>
              <a:t> (W3C)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>
                <a:hlinkClick r:id="rId4"/>
              </a:rPr>
              <a:t>XML Startkabel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/>
              <a:t>Vynikající </a:t>
            </a:r>
            <a:r>
              <a:rPr lang="cs-CZ" dirty="0">
                <a:hlinkClick r:id="rId5"/>
              </a:rPr>
              <a:t>sbírka tutoriálů a on-line dokumentace</a:t>
            </a:r>
            <a:r>
              <a:rPr lang="cs-CZ" dirty="0"/>
              <a:t> v řadě jazyků, hostovaná v CZ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>
                <a:hlinkClick r:id="rId6"/>
              </a:rPr>
              <a:t>XML Cover Pages</a:t>
            </a:r>
            <a:r>
              <a:rPr lang="cs-CZ" dirty="0"/>
              <a:t> - denně aktualizovaný souhrn na materiály vázané k XML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>
                <a:hlinkClick r:id="rId7"/>
              </a:rPr>
              <a:t>O‘Reilly XML.com</a:t>
            </a:r>
            <a:r>
              <a:rPr lang="cs-CZ" dirty="0"/>
              <a:t> - články a tutoriály na vyšší úrovni.</a:t>
            </a:r>
          </a:p>
          <a:p>
            <a:pPr lvl="0">
              <a:buSzPct val="45000"/>
              <a:buFont typeface="StarSymbol"/>
              <a:buChar char="●"/>
            </a:pPr>
            <a:r>
              <a:rPr lang="cs-CZ" dirty="0">
                <a:hlinkClick r:id="rId8"/>
              </a:rPr>
              <a:t>IBM DeveloperWorks, section XML</a:t>
            </a:r>
            <a:r>
              <a:rPr lang="cs-CZ" dirty="0"/>
              <a:t> - články, tutoriály, software atd. na vyšší úrovni.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ght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1841</Words>
  <Application>Microsoft Macintosh PowerPoint</Application>
  <PresentationFormat>Širokoúhlá obrazovka</PresentationFormat>
  <Paragraphs>310</Paragraphs>
  <Slides>39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Liberation Sans</vt:lpstr>
      <vt:lpstr>StarSymbol</vt:lpstr>
      <vt:lpstr>BrightBlue</vt:lpstr>
      <vt:lpstr>XML</vt:lpstr>
      <vt:lpstr>Obsah</vt:lpstr>
      <vt:lpstr>Co je XML?</vt:lpstr>
      <vt:lpstr>Deset principů XML Standardů</vt:lpstr>
      <vt:lpstr>Deset principů XML standardů</vt:lpstr>
      <vt:lpstr>Charakteristika XML jazyků</vt:lpstr>
      <vt:lpstr>Aktuální specifikace XML</vt:lpstr>
      <vt:lpstr>Tutoriály a články</vt:lpstr>
      <vt:lpstr>Portály vztažené k XML</vt:lpstr>
      <vt:lpstr>Další odkazy k XML</vt:lpstr>
      <vt:lpstr>Knihy</vt:lpstr>
      <vt:lpstr>Co dále?</vt:lpstr>
      <vt:lpstr>Koncepty a Struktura XML dokumentů</vt:lpstr>
      <vt:lpstr>Obsah</vt:lpstr>
      <vt:lpstr>Struktura XML Dokumentů</vt:lpstr>
      <vt:lpstr>Struktura XML dokumentů  (další informace)</vt:lpstr>
      <vt:lpstr>Struktura XML dokumentů</vt:lpstr>
      <vt:lpstr>Fyzická a logická struktura</vt:lpstr>
      <vt:lpstr>Fyzická a logická struktura</vt:lpstr>
      <vt:lpstr>Prvky logické struktury</vt:lpstr>
      <vt:lpstr>Elementy</vt:lpstr>
      <vt:lpstr>Prázdné elementy</vt:lpstr>
      <vt:lpstr>Atributy</vt:lpstr>
      <vt:lpstr>Atributy vs. Elementy</vt:lpstr>
      <vt:lpstr>Jak zapisovat atributy</vt:lpstr>
      <vt:lpstr>Textové uzly</vt:lpstr>
      <vt:lpstr>Instrukce pro zpracování</vt:lpstr>
      <vt:lpstr>Notace</vt:lpstr>
      <vt:lpstr>Komentáře</vt:lpstr>
      <vt:lpstr>Entity</vt:lpstr>
      <vt:lpstr>Uzel dokumentu</vt:lpstr>
      <vt:lpstr>Uzel dokumentu</vt:lpstr>
      <vt:lpstr>Znaky v XML</vt:lpstr>
      <vt:lpstr>Znaky v XML dokumentech</vt:lpstr>
      <vt:lpstr>Unicode a Standard ISO 10646</vt:lpstr>
      <vt:lpstr>Kódování Unicode</vt:lpstr>
      <vt:lpstr>Povolená kódování</vt:lpstr>
      <vt:lpstr>Znakové entity</vt:lpstr>
      <vt:lpstr>Zápis entit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cp:lastModifiedBy>Tomáš Pitner</cp:lastModifiedBy>
  <cp:revision>32</cp:revision>
  <dcterms:created xsi:type="dcterms:W3CDTF">2020-02-11T16:28:53Z</dcterms:created>
  <dcterms:modified xsi:type="dcterms:W3CDTF">2021-03-02T08:53:06Z</dcterms:modified>
</cp:coreProperties>
</file>