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1" d="100"/>
          <a:sy n="14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78C9B63-C4FD-E440-81FA-B70EAD43874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74671E-5CC1-F34B-9A28-5BE946CE617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ADE459-75B9-AC49-B091-E06E80D1E06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282A88-60E5-5243-A288-A64B1FE2325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7CB4137-1ABA-A24F-932D-42B270885F9E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3772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1DF8715-75A9-8B47-A842-5376E4B701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900000"/>
            <a:ext cx="612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638C6B0-DE25-E54A-8ABD-83DAE7085D6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E1278834-AC23-8F4B-B74B-12E0829D369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12D02D-ABAE-C84B-BEE8-C0E13D25266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F40BFB-F2A0-E047-B01C-A17D5B9A198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27543F-2A95-EA49-9347-7F9111B028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4A268C9-6E48-AF41-B456-D298975CA3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8B0464-3F81-564B-AB95-99706526F7A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EE086D78-B62D-5945-8BFB-05775769D3EE}" type="slidenum">
              <a:t>1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ED3E6D7-B24A-9A42-BC0A-794AC8AD999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86F4CEA-8304-9341-B6FD-2EEF13991F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vert="horz">
            <a:spAutoFit/>
          </a:bodyPr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AA1C3C-1A50-ED4F-A8D0-A2EC261E944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9E8108F9-9CC0-D946-83E8-FE702A915213}" type="slidenum">
              <a:t>10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70691F7-C85E-E64E-A28C-2EE094E56B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7292681-8E41-B046-A26D-43157A8848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E0763F-F50B-954D-B6C0-01C99290E32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894A146-0657-0F48-8E51-46F52571208C}" type="slidenum">
              <a:t>11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F2C0A9C-CEAB-0E4A-97C8-A205A2E4761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9725C35-B131-4C43-BEEB-896FCF743D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440D08-73C6-8448-9A1C-7D8B5FDA6FD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961C481B-FB6B-8347-87E2-DB32F8E86664}" type="slidenum">
              <a:t>12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33CEA65-EE90-8245-932F-C8C68E19B45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6EA844-43F6-E647-8E16-D40DAF1B1A1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D97DAF-2B53-9447-A8AD-EFCA04A810E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A8769D7-4BAA-2049-8539-D93293B6EC0C}" type="slidenum">
              <a:t>13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15AA108-5019-3F4F-B311-C5AB50750F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DBCF6E8-66A4-D540-9751-BE9995C3101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793BF9-7988-5149-BC22-01392133D6B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F5362D8-86D0-7545-B4A1-BAEEDD524DFE}" type="slidenum">
              <a:t>14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EE14273-1067-BF4E-A735-ACA9305458F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E459168-DA7B-2144-B148-428395F19C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9C4396-9067-0546-A8A8-421AEF0DAF4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0750FA7-A007-B846-8C7B-11198333499C}" type="slidenum">
              <a:t>15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FF5A8A9-2520-694F-AB54-5FD81EA87AA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70050F8-3101-9449-BFBD-F412D6CE83D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8CAC60-D5BF-574C-A90D-15B18598F37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DB480EA-2265-E04A-AD57-D3F6BA0D32B8}" type="slidenum">
              <a:t>16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B9BB38C-7BEC-5944-A9F4-AA61422C09A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B89D653-1B4B-3049-8615-3EDAD9B00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0452A4-3323-204A-87EC-A8D4ABB7468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82CC413-78B1-2341-A5B8-C46D8E2DDDAE}" type="slidenum">
              <a:t>17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14EC042-F3CE-5F41-A70E-15C97400250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47836E2-99A8-C649-882D-D6FCD3F5473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B1CE52-B519-2F4C-A1BF-A17C5B8C3B3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53236BD-FF2F-7944-87BF-BFFC97CF36CD}" type="slidenum">
              <a:t>18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46B9DD7-6099-6447-86DA-D9D211CC1F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B038F1B-0E1A-4442-9CBF-7864BFC910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D90B09-B1B9-D640-9777-60C8C896D61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4D95995-B4FA-FB4D-9217-E77E48CBE0F1}" type="slidenum">
              <a:t>19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348A47A-E9B9-414B-8C06-D80471B577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32C1FD-CA5C-B745-BB33-2674FF7C1E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A9A90A-E032-064D-B151-6AA0D66FD5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74900E6-5967-3246-AF50-8AF85E03FA63}" type="slidenum">
              <a:t>2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EB5937B-6B70-8743-B2F7-E2FFD91F38C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BD4D714-5478-DB40-8FF0-7571DA9DE49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884B07-4A81-9C45-B968-BA951CB6510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1AD3A10-0A63-7749-8057-45E80E7FC21B}" type="slidenum">
              <a:t>20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3239FDC-C847-7646-A4FE-BF4C8357009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DD3D0AE-59A6-394F-8D2B-41F867B942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F71438-93F3-2E49-AE71-83C6BCBA11B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2A93C23-B214-6745-A693-E9B5436298B3}" type="slidenum">
              <a:t>21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8702D66-9855-CD4F-BD1B-CF4A9351DA1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9A830A3-5E01-EA4E-9894-EF2FA9B195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9F8C0F-4F7E-214A-898B-13EBC31EE1A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B4445DD-31F9-8742-A65D-44722C88D0D1}" type="slidenum">
              <a:t>22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A1D1EA1-ACBE-9745-9BCE-2CB47D0F014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FFEFBE3-A5A3-634A-83AA-F416B994E6F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FF6B2C-60DE-3D46-BE5D-B3F5EF09C4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43ECD2C-14AD-5C42-BAD5-E5549F94ABF6}" type="slidenum">
              <a:t>23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3447BA7-18C5-AD4D-A9FB-0EEC8F3A19B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12A24B6-F914-984E-A3EE-860AEB2626C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1C77EF-B00E-C04F-B7F2-3FCD2F1DA50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5F3925F-5685-9946-BDE4-198F5F84D669}" type="slidenum">
              <a:t>24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05F879D-D403-D74B-B0DC-3004B6A8886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DECC03D-7C97-8343-8274-588FEE5CA7B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1FCF83-A316-3841-9E04-3F45BB4014E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E9BB59E-7421-1C47-BF6C-D82047E98D39}" type="slidenum">
              <a:t>25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58D7596-59F1-C74D-B470-03713451490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34D96C4-4B94-EF47-B876-28667BB0E99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633FF4-28B4-7549-B7FF-E54E9107C3B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AC1B5BE-A47E-BD4C-AAB4-047DE9613077}" type="slidenum">
              <a:t>26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2934BFD-4647-B444-8188-68DC4B718D6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5A3604F-E9B9-0348-AD78-F3CD81D84B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023FCA-04B0-2443-B1DD-5DFD9767CDF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B82B50C-BE3D-3841-A401-DA6AFD005891}" type="slidenum">
              <a:t>27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25D1480-3DBC-5745-8CF0-65F8EB7A96A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98C3CD7-BD28-D640-920C-138B9DA08F4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7C878E-E671-F849-B553-EAD10D1E300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FA6D4709-3863-DF48-BA27-CB50D59F4C70}" type="slidenum">
              <a:t>28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D5205B4-357E-284D-93E6-3648AB50403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0AEBCA5-C236-7547-95B7-5B70DA244C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41412C-6556-E24C-B922-A5AF0E2EEEF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89E9ABB-FD9C-8443-9B7D-DE3EAA7607D6}" type="slidenum">
              <a:t>29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E9F1D05-D440-084A-BB0A-8E3825CBA4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86DCECB-F65F-E742-94C1-D1DAE280F76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75C2FE-50C5-2847-A28F-42B94398052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869321D-5D57-7043-92D5-F6BCDB58A446}" type="slidenum">
              <a:t>3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F83BFCA-7342-6F4D-9122-04203540A8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153DE15-AB09-B540-94A7-A67363E20E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3A4D18-A8F7-2B43-BC60-9E86C87851D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A762FE1F-A09F-D74F-90FB-913198415D5B}" type="slidenum">
              <a:t>30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8088F77-AC89-B645-8A69-6787C0CE20F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774D617-F51A-2449-ABD5-778F81B5F0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08596A-0728-2E4C-A290-6EEB9B45420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8F81E8A-488B-4247-9191-155F70A88281}" type="slidenum">
              <a:t>31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9AD0482-D538-D446-8C34-283D67F02F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FEB2385-DC69-F241-A806-A0A31518233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A751AF-EBEB-B449-867D-A33D41138FB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FB85485-B390-6A45-9EBD-9212A6398F35}" type="slidenum">
              <a:t>4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649BF0A-F766-CF46-A97A-0BD1DF217EE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35C3DA1-E357-3F4C-994D-A0AE2D056CC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3D3765-298D-E148-818E-5F5A0322ED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9ADEE0D-9A23-0249-8208-275DD8BF8581}" type="slidenum">
              <a:t>5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CAC19FA-7B68-624F-9BE4-3E96727ED64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C5BD6D0-3B10-B943-AD79-C8B10F6F95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257AE5-3346-CE40-B911-2E7A149463D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38B59F8-B97E-954C-9FF2-3EADB89235AE}" type="slidenum">
              <a:t>6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05C7E14-83D4-0540-8A76-260D054DB0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89AD544-C6AD-AA4B-BDFA-512FB7C217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EAE2B2-1F49-A348-AC4E-862B7F34F0B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255908E-E07D-EA4C-B962-759FD1494BF6}" type="slidenum">
              <a:t>7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D85185B-26D4-4948-BC00-A7A352DEF34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C014390-D9AA-DF4C-A643-0E24FFE4D8A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E0282A-B654-D643-8A39-56A1C0C1D85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EED0873F-3356-F740-9718-39E225911EBB}" type="slidenum">
              <a:t>8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3908206-4CB2-5F41-8D8E-ADBEAD84BA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3525F7F-49A4-DA48-932C-B38269EA316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FF07A2-32F2-E14A-AEEB-01FFE292FCF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FE14AAE-A3C7-3548-B27F-D636F5DDD6D3}" type="slidenum">
              <a:t>9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8C636D9-FF07-3547-A7EC-CA3283328BF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2D72A47-8A57-B046-BBCE-7202155147B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362C5-70E9-B547-AF12-F18978A62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A31D7B-886D-DE47-A842-7C8C4D2CD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3ED999-6891-3440-9594-D7DA493E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2FD3C1-6857-964F-BE83-F4EF87C3D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6A3DCC-4237-CE4B-9282-ABAC1C5D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08609A-7108-164A-9D8B-6D77B3C5BF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18A7B-E19C-8A46-96E0-76BFDEE0C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66B83B-85B2-BF47-9857-D9593A963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7E6637-3B72-994C-B770-238DA32D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0845DE-38E1-FA4B-A7C7-389A2F68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53A8A7-04A3-6446-97B0-06A3312E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E78EF9-CA90-A54C-BB52-7DE09A70A5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74FAE3-7E94-2D42-A3B6-0A26330BCE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15900"/>
            <a:ext cx="2266950" cy="44402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A54F0D-312C-134D-A10C-5D04D6595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3212" cy="44402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88C37A-EEAE-2A42-B7DF-89169DC7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B18F75-1A2E-3A4F-BF78-C9FA614F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5F249D-ADDE-D143-9901-DD407791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136CAE-1F19-5142-888C-35E8BEBC91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6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71109-1A4B-9145-B139-7FD5114CA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B09501-647F-7F48-9E3C-313C64C5A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50724C-DB54-B64D-A448-95A29D7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5A7665-083F-6344-BBD6-1546A0A5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F550F9-9151-064D-81D7-D1725E24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E88D3D-B0C7-884B-8587-9496CF2A47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91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DC0E5-0FF2-CE43-8DC3-D69C5929B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48FF96-D30D-2649-8D0F-14A354482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19AAA0-DEBB-2D49-A97F-47A6CA49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AF1BAA-DA11-7349-93CF-5B13B53C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1E5D13-A4D8-D940-A6DB-8B5F4BA8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451534-7D81-0243-99ED-F12C2AD6AB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E6CEB-8EE4-7647-BCEA-1F312187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9375CF-0837-834D-B618-40C3D2051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0CCBC-5822-3544-B57B-815B01B3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E208EF-4F0C-1643-A330-11F9F470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FBF4FB-2BB6-9849-BB9F-19B74E48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FCA174-3F8A-4E4C-8839-42E3AAA7B3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89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B75DDD-872F-114B-847F-413A265C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0E2AF2-E4FC-094F-8D58-161973BE3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1CAC12-0C08-3D43-BEE6-9C6AE77AC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60875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8B616A-446B-6143-84BE-2E6508EA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ED4B44-6CB6-AE4E-867F-8E5B4F2E8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9B03EE-017D-BA4C-881E-740FA1FC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0DBE71-B15D-6C42-9317-EBEF6C8E44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2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26DDE-8EA9-3449-B94B-4796978E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B35069-924F-5B45-93A4-39E070480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739FA6-A0DC-1941-87C7-A248E739A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053D30-7B46-C642-A175-C70A88D9D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08357F8-D9CD-1245-A14B-4D677475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CD36186-91F2-E84E-914C-99D481BA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164AB82-97A9-7F4F-BD86-25B0D4EE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670433-0E2C-5E49-94F0-4F8F3C72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0049F4-D8F9-5448-97EB-69C4F4C3D7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CA48E-7196-4448-A26F-BEB2B613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C820637-93F0-5543-B886-B2E3D052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4BBF68-DE18-0942-AFB9-1850920B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49D608-5120-4149-B9EA-B16E0256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1F78B6-F17D-9C4B-B7B0-01FF37E9E2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55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BE64E6-5D36-6A45-BCA2-6E1678A8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22D546-35A3-BD4D-A731-3DCE8EC7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14F7D9-1C29-4F4C-89E6-846872A5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630F78-DD9F-134F-A370-CF1A856F5FD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6568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014B1-E122-1646-8830-855175768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31A766-3FA9-5F43-AE0D-11303233F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FE2579-5064-064F-A065-A89D9D46D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BCC0ED-B42D-3242-B29F-9FF1FE11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851294-936C-1D44-A0EE-40929A2C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1A9480-BC6C-AB4F-B7F8-2E82B885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117F02-1869-BF48-8BBB-8523760DBD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8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6575A-3743-CB4A-B74D-43480A26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5A3C2C-1BA7-524A-98A6-26DFC9648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5C643C-3851-5D41-82D7-9A8CE2BB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C2F4DA-B21D-1C4A-8C0C-7A8D725F7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6F5928-2C6B-1143-8410-7DC099AF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97846C-2541-484C-9784-726F2FD946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3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64394-5ADD-8640-8C86-FF7804A6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6166AD9-6B2F-C346-81C3-A57FACDAD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54FB99-7680-D14F-BB00-6A3CED56F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7C9179-3C36-3B41-95FC-42C042A0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226042-9A3E-0E44-A280-48CCA261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E38A52-99C0-E74C-9942-B108328D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B4B5BD-D1A4-DF48-8A8D-AC893928A3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31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E6F62-85BE-504F-A3BD-88E244C1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EB3B95-E9C3-D241-B3D0-4311E6C0B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E00E0F-C8A0-C340-A27C-A0885121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7F04F6-3D7C-BA44-B20C-8B8D2CCE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C116E0-0965-DE43-8B7B-133EE7FF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737816-2951-F840-9A2C-CC9F56133B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45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A240FB-3091-BD4B-825E-AE9A164B1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15900"/>
            <a:ext cx="2266950" cy="44402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C6AB49-8FDD-8E44-9091-1BB3673A3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3212" cy="44402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E62D4B-37CD-6E49-97C5-57C3521A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F55F59-CB40-DC4E-B06C-47B7397A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3EE63C-6B65-5949-A0C8-85FBC919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840DB7-5B8C-054F-8BCA-6E2449A3F2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8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8B674-7DB5-8744-85E4-DFA147E3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94FC2D-8A84-E445-9BE7-1FC41D99E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A139FE-3F71-7446-BF33-A21CAF9D7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D34BF9-F142-E849-9EFD-7E598362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E544D0-FE35-E543-A107-6EDA6F18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DFA11A-7ECD-7743-B591-BC65BD6E06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1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7CB68-D993-BF4D-8299-976A9A7A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043298-1E4F-1B4F-90C9-30AB3518A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998159-8CD7-9D47-AC71-093447284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60875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13F21A-3B56-9F47-83DC-BEA67D6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522D47-BF38-B449-9E38-51804E98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B0189D-853E-6146-AF24-B7F86A4EF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4597C2-77C6-0245-A945-FE4C4E3661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2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324DE-F1D5-3D47-9829-3E9F7B6F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2AF75C-C6BE-0749-B973-D5D7C22FE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4282FC-CBBD-F04B-9B92-46A578382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35D859C-2C6E-674C-A1BF-04B360BCA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F9F7AE-E9CD-194C-ACAF-BBFC07C88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F9F98A0-09CF-EB45-BE11-59BC89C5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EBD003-9D47-C244-A59F-03E12426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981E7D-5D8A-6F45-B87D-93422727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3D5EC1-F6F1-914D-9ABA-C5395D0265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33C33-FDD7-104A-988B-73F10E5F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2F5C494-6807-954D-9980-A223F267D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DB1EA9-4EFC-384A-B63E-FB5273D6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ADBAAC-92CB-F04E-9F2A-D8F3B8EF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E4115B-D75E-C44F-AAFB-EC360A305D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4A84EE-CEEB-0B48-B45B-ED628F81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90D7D6-69E7-4043-BA98-BAD95CA8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8639F8-CCBA-684E-BD99-04CD53A8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517028-BC9E-2347-A8CF-29C98E51F9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2943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2AC4E-2484-534B-A222-B0D610525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3A7566-D4FE-7243-8A41-148589F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C83DB4-D385-704C-A6AE-0BBF121F4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C489F8-D1D2-584A-BE52-9ECB8869F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31AE6B-D1EC-234A-BFE5-F205EB29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A1C162-B967-6446-B767-9FB1C78F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E953E4-5360-A54D-B5A6-CDD0076492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78970-8CD7-E74E-B2FC-32160CC1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FD00132-F9DF-434E-AA9E-1801DAC13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3B03A7-C492-B743-8794-7FCD86D3A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F7FF16-AC2B-DD46-9D0C-8E97D896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994A9B-81DA-9D4F-A565-946BE680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0137B7-46A5-564B-840F-0C4AE50B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5ACE52-4934-2247-AAAA-4E08CDA823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9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8275DC22-F38B-6645-9C11-CD66416ED7E6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-58320" y="81000"/>
            <a:ext cx="7794360" cy="1205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nadpis 2">
            <a:extLst>
              <a:ext uri="{FF2B5EF4-FFF2-40B4-BE49-F238E27FC236}">
                <a16:creationId xmlns:a16="http://schemas.microsoft.com/office/drawing/2014/main" id="{E138794E-23FE-8A4B-B6F5-993A70E6AB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914035-5B22-6542-BC3B-CC1A4403A5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68000"/>
            <a:ext cx="907200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06A609-EAEF-524A-8241-781AD3D6B70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9B7E42-793F-0740-A57E-F37BF3870B8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5D2F38-BB60-BD47-B1DE-567FEEB5427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EB0FC4F-7263-6247-A24E-847A02486DF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hangingPunct="0">
        <a:tabLst/>
        <a:defRPr lang="en-US" sz="357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marL="0" marR="0" indent="0" hangingPunct="0">
        <a:spcBef>
          <a:spcPts val="0"/>
        </a:spcBef>
        <a:spcAft>
          <a:spcPts val="1148"/>
        </a:spcAft>
        <a:tabLst/>
        <a:defRPr lang="en-US" sz="26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B20E238-540B-1B4A-BFE3-B28C517D253B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-58320" y="81000"/>
            <a:ext cx="7794360" cy="1205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nadpis 2">
            <a:extLst>
              <a:ext uri="{FF2B5EF4-FFF2-40B4-BE49-F238E27FC236}">
                <a16:creationId xmlns:a16="http://schemas.microsoft.com/office/drawing/2014/main" id="{F1516ACC-2ABD-D847-922E-263AB6658F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EAD882-3B26-3A41-8E49-85F83A661D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68000"/>
            <a:ext cx="907200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1984F4-7901-A34F-96FE-051758A641C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150482-4102-A145-8716-CB731774394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F72F34-60B9-9742-A76F-2DF80B4AB0C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9C20BD18-3A85-B94C-B344-130478982A4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hangingPunct="0">
        <a:tabLst/>
        <a:defRPr lang="en-US" sz="357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marL="0" marR="0" indent="0" hangingPunct="0">
        <a:spcBef>
          <a:spcPts val="0"/>
        </a:spcBef>
        <a:spcAft>
          <a:spcPts val="1148"/>
        </a:spcAft>
        <a:tabLst/>
        <a:defRPr lang="en-US" sz="26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xprojec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tx.sourceforge.ne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xproject.org/?selected=get-se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xml/library/x-tipsaxfilter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xproject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java.sun.com/webservices/reference/tutorials/jaxp/html/sa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mlpull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jcp.org/en/jsr/detail?id=173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xp/stax/example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ml.com/pub/a/2002/03/13/sablotron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simplexml" TargetMode="External"/><Relationship Id="rId3" Type="http://schemas.openxmlformats.org/officeDocument/2006/relationships/hyperlink" Target="http://www.w3.org/DOM" TargetMode="External"/><Relationship Id="rId7" Type="http://schemas.openxmlformats.org/officeDocument/2006/relationships/hyperlink" Target="http://4suit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xom.nu/" TargetMode="External"/><Relationship Id="rId5" Type="http://schemas.openxmlformats.org/officeDocument/2006/relationships/hyperlink" Target="http://dom4j.github.io/" TargetMode="External"/><Relationship Id="rId4" Type="http://schemas.openxmlformats.org/officeDocument/2006/relationships/hyperlink" Target="http://jdom.org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om4j.github.io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github.com/dom4j/dom4j/wiki/Cookboo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xml/jaxp/dist/1.1/docs/tutorial/dom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ibm.com/developerworks/xml/" TargetMode="External"/><Relationship Id="rId5" Type="http://schemas.openxmlformats.org/officeDocument/2006/relationships/hyperlink" Target="http://www.xml.com/pub/a/1999/07/dom/index.html" TargetMode="External"/><Relationship Id="rId4" Type="http://schemas.openxmlformats.org/officeDocument/2006/relationships/hyperlink" Target="http://www.oasis-open.org/cover/dom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6CEB9-D89A-4841-86A9-19C25F89998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>
            <a:spAutoFit/>
          </a:bodyPr>
          <a:lstStyle/>
          <a:p>
            <a:pPr lvl="0" rtl="0"/>
            <a:r>
              <a:rPr lang="en-US"/>
              <a:t>API pro práci s XML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4D2F9B-1EC7-9945-AECD-2EA5C043B37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2449145"/>
            <a:ext cx="9072000" cy="1125949"/>
          </a:xfrm>
        </p:spPr>
        <p:txBody>
          <a:bodyPr vert="horz" anchor="ctr">
            <a:spAutoFit/>
          </a:bodyPr>
          <a:lstStyle/>
          <a:p>
            <a:pPr lvl="0" algn="ctr" rtl="0"/>
            <a:r>
              <a:rPr lang="en-US" sz="3200" dirty="0"/>
              <a:t>T. Pitner, L. </a:t>
            </a:r>
            <a:r>
              <a:rPr lang="en-US" sz="3200" dirty="0" err="1"/>
              <a:t>Bártek</a:t>
            </a:r>
            <a:r>
              <a:rPr lang="en-US" sz="3200" dirty="0"/>
              <a:t>, A. </a:t>
            </a:r>
            <a:r>
              <a:rPr lang="en-US" sz="3200" dirty="0" err="1"/>
              <a:t>Rambousek</a:t>
            </a:r>
            <a:r>
              <a:rPr lang="en-US" sz="3200" dirty="0"/>
              <a:t>. L </a:t>
            </a:r>
            <a:r>
              <a:rPr lang="en-US" sz="3200" dirty="0" err="1"/>
              <a:t>Grolig</a:t>
            </a:r>
            <a:endParaRPr lang="en-US" sz="3200" dirty="0"/>
          </a:p>
          <a:p>
            <a:pPr lvl="0" algn="ctr" rtl="0"/>
            <a:r>
              <a:rPr lang="en-US" sz="3200" dirty="0"/>
              <a:t>FI MU Brno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701DA-58FD-6F4B-B0AA-EA55F0FC15F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Použití DOM v Javě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758791-5FBC-8145-9EA1-9535FD3CFC3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NodeList – seznam uzlů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Výsledek vracený např. metodou getElementsByTagName.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Poskytuje následující metody pro práci se seznamem: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en-US" sz="2600">
                <a:latin typeface="Liberation Sans" pitchFamily="18"/>
              </a:rPr>
              <a:t>int length() - počet uzlů v seznamu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en-US" sz="2600">
                <a:latin typeface="Liberation Sans" pitchFamily="18"/>
              </a:rPr>
              <a:t>Node item(int index) – vrací uzel v seznamu na daném indexu.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en-US" sz="2600">
                <a:latin typeface="Liberation Sans" pitchFamily="18"/>
              </a:rPr>
              <a:t>Document – odpovídá uzlu dokumentu</a:t>
            </a:r>
          </a:p>
          <a:p>
            <a:pPr marL="0" lvl="3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Rodičovský uzel kořenového elementu.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75F54-2B67-4548-BB18-730D29CA41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Event-based API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7619FC-4D6A-D04C-9501-F2EAAF666B6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62500" lnSpcReduction="20000"/>
          </a:bodyPr>
          <a:lstStyle/>
          <a:p>
            <a:pPr lvl="0" rtl="0">
              <a:buSzPct val="45000"/>
            </a:pP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parsování</a:t>
            </a:r>
            <a:r>
              <a:rPr lang="en-US" dirty="0"/>
              <a:t> </a:t>
            </a:r>
            <a:r>
              <a:rPr lang="en-US" dirty="0" err="1"/>
              <a:t>uzlu</a:t>
            </a:r>
            <a:r>
              <a:rPr lang="en-US" dirty="0"/>
              <a:t> Document </a:t>
            </a:r>
            <a:r>
              <a:rPr lang="en-US" dirty="0" err="1"/>
              <a:t>generuje</a:t>
            </a:r>
            <a:r>
              <a:rPr lang="en-US" dirty="0"/>
              <a:t>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en-US" dirty="0" err="1"/>
              <a:t>událostí</a:t>
            </a:r>
            <a:r>
              <a:rPr lang="en-US" dirty="0"/>
              <a:t>.</a:t>
            </a:r>
          </a:p>
          <a:p>
            <a:pPr lvl="0" rtl="0">
              <a:buSzPct val="45000"/>
            </a:pPr>
            <a:r>
              <a:rPr lang="en-US" dirty="0" err="1"/>
              <a:t>Technická</a:t>
            </a:r>
            <a:r>
              <a:rPr lang="en-US" dirty="0"/>
              <a:t> </a:t>
            </a:r>
            <a:r>
              <a:rPr lang="en-US" dirty="0" err="1"/>
              <a:t>implementace</a:t>
            </a:r>
            <a:endParaRPr lang="en-US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Callback </a:t>
            </a:r>
            <a:r>
              <a:rPr lang="en-US" sz="2600" dirty="0" err="1">
                <a:latin typeface="Liberation Sans" pitchFamily="18"/>
              </a:rPr>
              <a:t>metody</a:t>
            </a:r>
            <a:endParaRPr lang="en-US" sz="2600" dirty="0">
              <a:latin typeface="Liberation Sans" pitchFamily="18"/>
            </a:endParaRP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en-US" sz="2600" dirty="0" err="1">
                <a:latin typeface="Liberation Sans" pitchFamily="18"/>
              </a:rPr>
              <a:t>Hollywoodský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princip</a:t>
            </a:r>
            <a:r>
              <a:rPr lang="en-US" sz="2600" dirty="0">
                <a:latin typeface="Liberation Sans" pitchFamily="18"/>
              </a:rPr>
              <a:t>: „</a:t>
            </a:r>
            <a:r>
              <a:rPr lang="en-US" sz="2600" dirty="0" err="1">
                <a:latin typeface="Liberation Sans" pitchFamily="18"/>
              </a:rPr>
              <a:t>Nevolejte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nám</a:t>
            </a:r>
            <a:r>
              <a:rPr lang="en-US" sz="2600" dirty="0">
                <a:latin typeface="Liberation Sans" pitchFamily="18"/>
              </a:rPr>
              <a:t>, my </a:t>
            </a:r>
            <a:r>
              <a:rPr lang="en-US" sz="2600" dirty="0" err="1">
                <a:latin typeface="Liberation Sans" pitchFamily="18"/>
              </a:rPr>
              <a:t>Vás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zavoláme</a:t>
            </a:r>
            <a:r>
              <a:rPr lang="en-US" sz="2600" dirty="0">
                <a:latin typeface="Liberation Sans" pitchFamily="18"/>
              </a:rPr>
              <a:t>.“</a:t>
            </a:r>
          </a:p>
          <a:p>
            <a:pPr lvl="0" rtl="0">
              <a:buSzPct val="45000"/>
            </a:pPr>
            <a:r>
              <a:rPr lang="en-US" dirty="0" err="1"/>
              <a:t>Aplikace</a:t>
            </a:r>
            <a:r>
              <a:rPr lang="en-US" dirty="0"/>
              <a:t> </a:t>
            </a:r>
            <a:r>
              <a:rPr lang="en-US" dirty="0" err="1"/>
              <a:t>implementuje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událostí</a:t>
            </a:r>
            <a:r>
              <a:rPr lang="en-US" dirty="0"/>
              <a:t>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Zpracovávají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údálosti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generované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parserem</a:t>
            </a:r>
            <a:r>
              <a:rPr lang="en-US" sz="2600" dirty="0">
                <a:latin typeface="Liberation Sans" pitchFamily="18"/>
              </a:rPr>
              <a:t>.</a:t>
            </a:r>
          </a:p>
          <a:p>
            <a:pPr lvl="0" rtl="0">
              <a:buSzPct val="45000"/>
            </a:pPr>
            <a:r>
              <a:rPr lang="en-US" dirty="0" err="1"/>
              <a:t>Pracuje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nižší</a:t>
            </a:r>
            <a:r>
              <a:rPr lang="en-US" dirty="0"/>
              <a:t> </a:t>
            </a:r>
            <a:r>
              <a:rPr lang="en-US" dirty="0" err="1"/>
              <a:t>úrovni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stromová</a:t>
            </a:r>
            <a:r>
              <a:rPr lang="en-US" dirty="0"/>
              <a:t> </a:t>
            </a:r>
            <a:r>
              <a:rPr lang="en-US" dirty="0" err="1"/>
              <a:t>rozhraní</a:t>
            </a:r>
            <a:r>
              <a:rPr lang="en-US" dirty="0"/>
              <a:t>.</a:t>
            </a:r>
          </a:p>
          <a:p>
            <a:pPr lvl="0" rtl="0">
              <a:buSzPct val="45000"/>
            </a:pPr>
            <a:r>
              <a:rPr lang="en-US" dirty="0" err="1"/>
              <a:t>Aplikace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provádět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.</a:t>
            </a:r>
          </a:p>
          <a:p>
            <a:pPr lvl="0" rtl="0">
              <a:buSzPct val="45000"/>
            </a:pPr>
            <a:r>
              <a:rPr lang="en-US" dirty="0" err="1"/>
              <a:t>Šetří</a:t>
            </a:r>
            <a:r>
              <a:rPr lang="en-US" dirty="0"/>
              <a:t> </a:t>
            </a:r>
            <a:r>
              <a:rPr lang="en-US" dirty="0" err="1"/>
              <a:t>paměť</a:t>
            </a:r>
            <a:endParaRPr lang="en-US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Sama o </a:t>
            </a:r>
            <a:r>
              <a:rPr lang="en-US" sz="2600" dirty="0" err="1">
                <a:latin typeface="Liberation Sans" pitchFamily="18"/>
              </a:rPr>
              <a:t>sobě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negeneruje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žádné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perzistentní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objekty</a:t>
            </a:r>
            <a:r>
              <a:rPr lang="en-US" sz="2600" dirty="0">
                <a:latin typeface="Liberation Sans" pitchFamily="18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9D629-09FA-DD44-829B-F2F903866E2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Příklady událostí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20BC1E-5849-C145-9C8F-E328C3FE7A1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Příklady událostí: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start document, end document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start element – obsahuje také atributy, end element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processing instruction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comment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entity reference.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Nejznámější událostmi řízené API - </a:t>
            </a:r>
            <a:r>
              <a:rPr lang="en-US">
                <a:hlinkClick r:id="rId3"/>
              </a:rPr>
              <a:t>SAX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73D9D-0103-3742-8F59-C0F4D0C7CA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177840"/>
            <a:ext cx="7020000" cy="1012679"/>
          </a:xfrm>
        </p:spPr>
        <p:txBody>
          <a:bodyPr vert="horz"/>
          <a:lstStyle/>
          <a:p>
            <a:pPr lvl="0" rtl="0"/>
            <a:r>
              <a:rPr lang="en-US"/>
              <a:t>Ukázka zpracování XML dokumentu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BC1078-9421-F846-AF49-09F8B44FFEB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lnSpcReduction="10000"/>
          </a:bodyPr>
          <a:lstStyle/>
          <a:p>
            <a:pPr lvl="0" rtl="0">
              <a:buSzPct val="45000"/>
            </a:pPr>
            <a:r>
              <a:rPr lang="en-US" dirty="0" err="1"/>
              <a:t>Zdrojový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:</a:t>
            </a:r>
          </a:p>
          <a:p>
            <a:pPr lvl="0" rtl="0">
              <a:buSzPct val="45000"/>
            </a:pPr>
            <a:r>
              <a:rPr lang="en-US" dirty="0">
                <a:latin typeface="Century Gothic" panose="020B0502020202020204" pitchFamily="34" charset="0"/>
              </a:rPr>
              <a:t>&lt;?xml version="1.0"?&gt;</a:t>
            </a:r>
          </a:p>
          <a:p>
            <a:pPr lvl="0" rtl="0">
              <a:buSzPct val="45000"/>
            </a:pPr>
            <a:r>
              <a:rPr lang="en-US" dirty="0">
                <a:latin typeface="Century Gothic" panose="020B0502020202020204" pitchFamily="34" charset="0"/>
              </a:rPr>
              <a:t>&lt;doc&gt;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None/>
            </a:pPr>
            <a:r>
              <a:rPr lang="en-US" sz="2600" dirty="0">
                <a:latin typeface="Century Gothic" panose="020B0502020202020204" pitchFamily="34" charset="0"/>
              </a:rPr>
              <a:t>&lt;para&gt;Hello, world!&lt;/para&gt;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None/>
            </a:pPr>
            <a:r>
              <a:rPr lang="en-US" sz="2600" dirty="0">
                <a:latin typeface="Century Gothic" panose="020B0502020202020204" pitchFamily="34" charset="0"/>
              </a:rPr>
              <a:t>&lt;!-- that’s all folks --&gt;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None/>
            </a:pPr>
            <a:r>
              <a:rPr lang="en-US" sz="2600" dirty="0">
                <a:latin typeface="Century Gothic" panose="020B0502020202020204" pitchFamily="34" charset="0"/>
              </a:rPr>
              <a:t>&lt;</a:t>
            </a:r>
            <a:r>
              <a:rPr lang="en-US" sz="2600" dirty="0" err="1">
                <a:latin typeface="Century Gothic" panose="020B0502020202020204" pitchFamily="34" charset="0"/>
              </a:rPr>
              <a:t>hr</a:t>
            </a:r>
            <a:r>
              <a:rPr lang="en-US" sz="2600" dirty="0">
                <a:latin typeface="Century Gothic" panose="020B0502020202020204" pitchFamily="34" charset="0"/>
              </a:rPr>
              <a:t>/&gt;</a:t>
            </a:r>
          </a:p>
          <a:p>
            <a:pPr lvl="0" rtl="0">
              <a:buSzPct val="45000"/>
            </a:pPr>
            <a:r>
              <a:rPr lang="en-US" dirty="0">
                <a:latin typeface="Century Gothic" panose="020B0502020202020204" pitchFamily="34" charset="0"/>
              </a:rPr>
              <a:t>&lt;/doc&gt;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3DD39-A8C7-3645-87FF-D98E4E3CA31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SAX - Zpracování dokumentu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821F38-1BCB-B64C-BE8E-50EC73EBC0C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Generované události: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start document start element: doc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list of attributes: empty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start element: para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list of attributes: empty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characters: Hello, world!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end element: para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comment: That’s all folks.</a:t>
            </a:r>
          </a:p>
          <a:p>
            <a:pPr lvl="0" rtl="0">
              <a:buSzPct val="45000"/>
              <a:buFont typeface="StarSymbol"/>
              <a:buChar char="●"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2DDDE-0CA3-144B-B612-8C0E26640D9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SAX – Zpracování dokumentu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4AD137-2F33-5F42-8B64-04FE5B719B8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Dokončení generovaných událostí: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start element: hr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end element: hr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end element: doc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end document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761EA-8707-5A4C-8D7A-DE4ADAC818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Kdy použít událostmi řízené API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2C6343-81B7-314E-A494-C69F8FAD498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Snažší pro programátora parseru, náročnější pro aplikačního programátora.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Chybí kompletní dokument.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Programátor si musí udržovat stav analýzy sám.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Vhodné pro úlohy řešitelné bez celého dokumentu.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Obvykle nejrychlejší způsob zpracování XML dokumentu.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Problémy lze řešit pomocí rozšíření jako je </a:t>
            </a:r>
            <a:r>
              <a:rPr lang="en-US">
                <a:hlinkClick r:id="rId3"/>
              </a:rPr>
              <a:t>Streaming Transformation for XML (STX)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91835-6F66-9440-9AAB-076945ADDE6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Volitelné možnosti parseru SAX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C900BC-38A4-F043-AA91-50165D6586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Chování parseru SAX lze ovlivnit pomocí </a:t>
            </a:r>
            <a:r>
              <a:rPr lang="en-US">
                <a:hlinkClick r:id="rId3"/>
              </a:rPr>
              <a:t>voleb a vlastností</a:t>
            </a:r>
            <a:r>
              <a:rPr lang="en-US"/>
              <a:t>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Pro další podrobnosti viz Use properties and features in SAX parsers (IBM DeveloperWorks/XML).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B8AC26-21B4-5144-9C22-69DEABB9B5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Filtry SAX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207D8D-BD90-8D41-B2B4-ADDFB7D6088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SAX fitry (implementace rozhraní org.xml.sax.XMLFilter) mohou být naprogramovány s použitím API SAX.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Filter přijímá vstupní události, zpracovává je a posílá na výstup.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Více informací viz </a:t>
            </a:r>
            <a:r>
              <a:rPr lang="en-US">
                <a:hlinkClick r:id="rId3"/>
              </a:rPr>
              <a:t>Change the events output by a SAX stream</a:t>
            </a:r>
            <a:r>
              <a:rPr lang="en-US"/>
              <a:t> (IBM DeveloperWorks/XML).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DDBCC-DFA0-5745-A2F8-9CC92A0D5A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Další zdroje o SAX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759BD3-DBD7-D34A-8D03-F59A2B3D2D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Primární zdroj: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  <a:hlinkClick r:id="rId3"/>
              </a:rPr>
              <a:t>http://www.saxproject.org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>
                <a:hlinkClick r:id="rId4"/>
              </a:rPr>
              <a:t>SAX Tutorial on JAXP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2081E-8AE9-CB4A-9963-56D96BFD14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API pro zpracování XML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AB0218-62AF-674A-A3DC-905A686E88A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85000" lnSpcReduction="20000"/>
          </a:bodyPr>
          <a:lstStyle/>
          <a:p>
            <a:pPr lvl="0" rtl="0">
              <a:buSzPct val="45000"/>
            </a:pPr>
            <a:r>
              <a:rPr lang="en-US" dirty="0" err="1"/>
              <a:t>Poskytují</a:t>
            </a:r>
            <a:r>
              <a:rPr lang="en-US" dirty="0"/>
              <a:t> </a:t>
            </a:r>
            <a:r>
              <a:rPr lang="en-US" dirty="0" err="1"/>
              <a:t>standardizovaný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k XML.</a:t>
            </a:r>
          </a:p>
          <a:p>
            <a:pPr lvl="0" rtl="0">
              <a:buSzPct val="45000"/>
            </a:pPr>
            <a:r>
              <a:rPr lang="en-US" dirty="0" err="1"/>
              <a:t>Slouží</a:t>
            </a:r>
            <a:r>
              <a:rPr lang="en-US" dirty="0"/>
              <a:t> k </a:t>
            </a:r>
            <a:r>
              <a:rPr lang="en-US" dirty="0" err="1"/>
              <a:t>propojení</a:t>
            </a:r>
            <a:r>
              <a:rPr lang="en-US" dirty="0"/>
              <a:t> </a:t>
            </a:r>
            <a:r>
              <a:rPr lang="en-US" dirty="0" err="1"/>
              <a:t>aplikace</a:t>
            </a:r>
            <a:r>
              <a:rPr lang="en-US" dirty="0"/>
              <a:t> a </a:t>
            </a:r>
            <a:r>
              <a:rPr lang="en-US" dirty="0" err="1"/>
              <a:t>parseru</a:t>
            </a:r>
            <a:r>
              <a:rPr lang="en-US" dirty="0"/>
              <a:t>.</a:t>
            </a:r>
          </a:p>
          <a:p>
            <a:pPr lvl="0" rtl="0">
              <a:buSzPct val="45000"/>
            </a:pPr>
            <a:r>
              <a:rPr lang="en-US" dirty="0" err="1"/>
              <a:t>Umožňují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XML bez </a:t>
            </a:r>
            <a:r>
              <a:rPr lang="en-US" dirty="0" err="1"/>
              <a:t>znalosti</a:t>
            </a:r>
            <a:r>
              <a:rPr lang="en-US" dirty="0"/>
              <a:t> </a:t>
            </a:r>
            <a:r>
              <a:rPr lang="en-US" dirty="0" err="1"/>
              <a:t>fyzické</a:t>
            </a:r>
            <a:r>
              <a:rPr lang="en-US" dirty="0"/>
              <a:t> </a:t>
            </a:r>
            <a:r>
              <a:rPr lang="en-US" dirty="0" err="1"/>
              <a:t>struktury</a:t>
            </a:r>
            <a:r>
              <a:rPr lang="en-US" dirty="0"/>
              <a:t>.</a:t>
            </a:r>
          </a:p>
          <a:p>
            <a:pPr lvl="0" rtl="0">
              <a:buSzPct val="45000"/>
            </a:pPr>
            <a:r>
              <a:rPr lang="en-US" dirty="0" err="1"/>
              <a:t>Optimalizují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XML.</a:t>
            </a:r>
          </a:p>
          <a:p>
            <a:pPr lvl="0" rtl="0">
              <a:buSzPct val="45000"/>
            </a:pP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API: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Stromově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orientovaná</a:t>
            </a:r>
            <a:r>
              <a:rPr lang="en-US" sz="2600" dirty="0">
                <a:latin typeface="Liberation Sans" pitchFamily="18"/>
              </a:rPr>
              <a:t> API – </a:t>
            </a:r>
            <a:r>
              <a:rPr lang="en-US" sz="2600" dirty="0" err="1">
                <a:latin typeface="Liberation Sans" pitchFamily="18"/>
              </a:rPr>
              <a:t>dokument</a:t>
            </a:r>
            <a:r>
              <a:rPr lang="en-US" sz="2600" dirty="0">
                <a:latin typeface="Liberation Sans" pitchFamily="18"/>
              </a:rPr>
              <a:t> je </a:t>
            </a:r>
            <a:r>
              <a:rPr lang="en-US" sz="2600" dirty="0" err="1">
                <a:latin typeface="Liberation Sans" pitchFamily="18"/>
              </a:rPr>
              <a:t>reprezentován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stromem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uzlů</a:t>
            </a:r>
            <a:r>
              <a:rPr lang="en-US" sz="2600" dirty="0">
                <a:latin typeface="Liberation Sans" pitchFamily="18"/>
              </a:rPr>
              <a:t>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API </a:t>
            </a:r>
            <a:r>
              <a:rPr lang="en-US" sz="2600" dirty="0" err="1">
                <a:latin typeface="Liberation Sans" pitchFamily="18"/>
              </a:rPr>
              <a:t>založená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na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událostech</a:t>
            </a:r>
            <a:r>
              <a:rPr lang="en-US" sz="2600" dirty="0">
                <a:latin typeface="Liberation Sans" pitchFamily="18"/>
              </a:rPr>
              <a:t> – parser </a:t>
            </a:r>
            <a:r>
              <a:rPr lang="en-US" sz="2600" dirty="0" err="1">
                <a:latin typeface="Liberation Sans" pitchFamily="18"/>
              </a:rPr>
              <a:t>prochází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dokument</a:t>
            </a:r>
            <a:r>
              <a:rPr lang="en-US" sz="2600" dirty="0">
                <a:latin typeface="Liberation Sans" pitchFamily="18"/>
              </a:rPr>
              <a:t> a </a:t>
            </a:r>
            <a:r>
              <a:rPr lang="en-US" sz="2600" dirty="0" err="1">
                <a:latin typeface="Liberation Sans" pitchFamily="18"/>
              </a:rPr>
              <a:t>generuje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události</a:t>
            </a:r>
            <a:r>
              <a:rPr lang="en-US" sz="2600" dirty="0">
                <a:latin typeface="Liberation Sans" pitchFamily="18"/>
              </a:rPr>
              <a:t>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Pull API – </a:t>
            </a:r>
            <a:r>
              <a:rPr lang="en-US" sz="2600" dirty="0" err="1">
                <a:latin typeface="Liberation Sans" pitchFamily="18"/>
              </a:rPr>
              <a:t>události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jsou</a:t>
            </a:r>
            <a:r>
              <a:rPr lang="en-US" sz="2600" dirty="0">
                <a:latin typeface="Liberation Sans" pitchFamily="18"/>
              </a:rPr>
              <a:t> „</a:t>
            </a:r>
            <a:r>
              <a:rPr lang="en-US" sz="2600" dirty="0" err="1">
                <a:latin typeface="Liberation Sans" pitchFamily="18"/>
              </a:rPr>
              <a:t>vytahovány</a:t>
            </a:r>
            <a:r>
              <a:rPr lang="en-US" sz="2600" dirty="0">
                <a:latin typeface="Liberation Sans" pitchFamily="18"/>
              </a:rPr>
              <a:t>“ z </a:t>
            </a:r>
            <a:r>
              <a:rPr lang="en-US" sz="2600" dirty="0" err="1">
                <a:latin typeface="Liberation Sans" pitchFamily="18"/>
              </a:rPr>
              <a:t>dokumentu</a:t>
            </a:r>
            <a:r>
              <a:rPr lang="en-US" sz="2600" dirty="0">
                <a:latin typeface="Liberation Sans" pitchFamily="18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01F0F-3FA7-8D4B-B293-A49670CCE3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Pull-based API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7155B4-3132-0246-A8BA-D68526300A9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Aplikace nezpracovává příchozí události, ale vytahuje si data ze zpracovávaného souboru.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Dá se použít, pokud programátor zná strukturu vstupního dokumentu a může si “vytahovat” data ze souboru.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Protiklad API založenému na událostech.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Velmi komfortní pro aplikačního programátora, ale implementace jsou obvykle pomalejší než zpracování postavené na událostech.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F6568-63CF-F045-BEFE-92B2024AF83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Pull-based API pro Javu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A0331F-8CD6-F641-BF11-2E77BC899AB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Java nabízí API pro XML-Pull Parser API – viz </a:t>
            </a:r>
            <a:r>
              <a:rPr lang="en-US">
                <a:hlinkClick r:id="rId3"/>
              </a:rPr>
              <a:t>Common API for XML Pull Parsing</a:t>
            </a:r>
            <a:r>
              <a:rPr lang="en-US"/>
              <a:t> 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a také nově vyvinuté API – </a:t>
            </a:r>
            <a:r>
              <a:rPr lang="en-US">
                <a:hlinkClick r:id="rId4"/>
              </a:rPr>
              <a:t>Streaming API for XML (StAX)</a:t>
            </a:r>
            <a:r>
              <a:rPr lang="en-US"/>
              <a:t> vyvinuté v rámci JCP</a:t>
            </a:r>
          </a:p>
          <a:p>
            <a:pPr lvl="0" rtl="0">
              <a:buSzPct val="45000"/>
              <a:buFont typeface="StarSymbol"/>
              <a:buChar char="●"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19DD1-80E0-0042-818F-ABC04EB197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Streaming API for XML (StAX)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BAF790-B3C7-7549-8FAB-C2817AFB376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API se má v budoucnosti stát součástí Java API for XML Processing (JAXP).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Nabízí dva způsoby zpracování postavenému na Pull API: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“vytahování” událostí pomocí iterátoru – komfortnější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nízko-úrovňový přístup s použitím tzv. kurzoru – rychlejší.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6542E-A7CA-F64C-BF80-394D61AD08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StAX – ukázka použití iterátoru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5CF493-2E01-3643-8493-63523EAEEF2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Viz také </a:t>
            </a:r>
            <a:r>
              <a:rPr lang="en-US">
                <a:hlinkClick r:id="rId3"/>
              </a:rPr>
              <a:t>Oracle Java Tutorials</a:t>
            </a:r>
            <a:r>
              <a:rPr lang="en-US"/>
              <a:t> 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V této ukázce klientská aplikace vytahuje události pomocí metody parseru next()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Ukázková data: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&lt;?xml version="1.0" encoding="UTF-8"?&gt;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&lt;BookCatalogue xmlns="http://www.publishing.org"&gt;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&lt;Book&gt;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&lt;Title&gt;Yogasana Vijnana: the Science of Yoga&lt;/Title&gt;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&lt;author&gt;Dhirendra Brahmachari&lt;/Author&gt;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&lt;Date&gt;1966&lt;/Date&gt;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&lt;ISBN&gt;81-40-34319-4&lt;/ISBN&gt;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&lt;Publisher&gt;Dhirendra Yoga Publications&lt;/Publisher&gt;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&lt;Cost currency="INR"&gt;11.50&lt;/Cost&gt;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&lt;/Book&gt;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49379-24A3-0D47-A5C1-B470A01C80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StAX – zdrojový kód Java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9E73FE-C3AB-434E-B661-BA50F17523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try {</a:t>
            </a:r>
          </a:p>
          <a:p>
            <a:pPr lvl="0" rtl="0"/>
            <a:r>
              <a:rPr lang="en-US"/>
              <a:t>   for (int i = 0 ; i &lt; count ; i++) {</a:t>
            </a:r>
          </a:p>
          <a:p>
            <a:pPr lvl="0" rtl="0"/>
            <a:r>
              <a:rPr lang="en-US"/>
              <a:t>      // pass the file name.. all relative entity</a:t>
            </a:r>
          </a:p>
          <a:p>
            <a:pPr lvl="0" rtl="0"/>
            <a:r>
              <a:rPr lang="en-US"/>
              <a:t>      // references will be resolved against this</a:t>
            </a:r>
          </a:p>
          <a:p>
            <a:pPr lvl="0" rtl="0"/>
            <a:r>
              <a:rPr lang="en-US"/>
              <a:t>      // as base URI.</a:t>
            </a:r>
          </a:p>
          <a:p>
            <a:pPr lvl="0" rtl="0"/>
            <a:r>
              <a:rPr lang="en-US"/>
              <a:t>      XMLStreamReader xmlr = xmlif.createXMLStreamReader(filename,</a:t>
            </a:r>
          </a:p>
          <a:p>
            <a:pPr lvl="0" rtl="0"/>
            <a:r>
              <a:rPr lang="en-US"/>
              <a:t>         new FileInputStream(filename));</a:t>
            </a:r>
          </a:p>
          <a:p>
            <a:pPr lvl="0" rtl="0"/>
            <a:r>
              <a:rPr lang="en-US"/>
              <a:t>         // when XMLStreamReader is created,</a:t>
            </a:r>
          </a:p>
          <a:p>
            <a:pPr lvl="0" rtl="0"/>
            <a:r>
              <a:rPr lang="en-US"/>
              <a:t>         // it is positioned at START_DOCUMENT event.</a:t>
            </a:r>
          </a:p>
          <a:p>
            <a:pPr lvl="0" rtl="0"/>
            <a:r>
              <a:rPr lang="en-US"/>
              <a:t>         int eventType = xmlr.getEventType();</a:t>
            </a:r>
          </a:p>
          <a:p>
            <a:pPr lvl="0" rtl="0"/>
            <a:r>
              <a:rPr lang="en-US"/>
              <a:t>         printEventType(eventType);</a:t>
            </a:r>
          </a:p>
          <a:p>
            <a:pPr lvl="0" rtl="0"/>
            <a:r>
              <a:rPr lang="en-US"/>
              <a:t>         printStartDocument(xmlr);</a:t>
            </a:r>
          </a:p>
          <a:p>
            <a:pPr lvl="0" rtl="0"/>
            <a:r>
              <a:rPr lang="en-US"/>
              <a:t>         // check if there are more events</a:t>
            </a:r>
          </a:p>
          <a:p>
            <a:pPr lvl="0" rtl="0"/>
            <a:r>
              <a:rPr lang="en-US"/>
              <a:t>         // in the input stream</a:t>
            </a:r>
          </a:p>
          <a:p>
            <a:pPr lvl="0" rtl="0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E25D9-E4B5-BA4A-AEA2-D28FAEAE1DF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StAX – zdrojový kód Java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C8339E-6226-2A4A-A8EC-708B60A8F84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        while(xmlr.hasNext()) {</a:t>
            </a:r>
          </a:p>
          <a:p>
            <a:pPr lvl="0" rtl="0"/>
            <a:r>
              <a:rPr lang="en-US"/>
              <a:t>            eventType = xmlr.next();</a:t>
            </a:r>
          </a:p>
          <a:p>
            <a:pPr lvl="0" rtl="0"/>
            <a:r>
              <a:rPr lang="en-US"/>
              <a:t>            printEventType(eventType);</a:t>
            </a:r>
          </a:p>
          <a:p>
            <a:pPr lvl="0" rtl="0"/>
            <a:r>
              <a:rPr lang="en-US"/>
              <a:t>            // these functions print the information</a:t>
            </a:r>
          </a:p>
          <a:p>
            <a:pPr lvl="0" rtl="0"/>
            <a:r>
              <a:rPr lang="en-US"/>
              <a:t>            // about the particular event by calling</a:t>
            </a:r>
          </a:p>
          <a:p>
            <a:pPr lvl="0" rtl="0"/>
            <a:r>
              <a:rPr lang="en-US"/>
              <a:t>            // the relevant function</a:t>
            </a:r>
          </a:p>
          <a:p>
            <a:pPr lvl="0" rtl="0"/>
            <a:r>
              <a:rPr lang="en-US"/>
              <a:t>            printStartElement(xmlr);</a:t>
            </a:r>
          </a:p>
          <a:p>
            <a:pPr lvl="0" rtl="0"/>
            <a:r>
              <a:rPr lang="en-US"/>
              <a:t>            printEndElement(xmlr);</a:t>
            </a:r>
          </a:p>
          <a:p>
            <a:pPr lvl="0" rtl="0"/>
            <a:r>
              <a:rPr lang="en-US"/>
              <a:t>            printText(xmlr);</a:t>
            </a:r>
          </a:p>
          <a:p>
            <a:pPr lvl="0" rtl="0"/>
            <a:r>
              <a:rPr lang="en-US"/>
              <a:t>            printPIData(xmlr);</a:t>
            </a:r>
          </a:p>
          <a:p>
            <a:pPr lvl="0" rtl="0"/>
            <a:r>
              <a:rPr lang="en-US"/>
              <a:t>            printComment(xmlr);</a:t>
            </a:r>
          </a:p>
          <a:p>
            <a:pPr lvl="0" rtl="0"/>
            <a:r>
              <a:rPr lang="en-US"/>
              <a:t>         }</a:t>
            </a:r>
          </a:p>
          <a:p>
            <a:pPr lvl="0" rtl="0"/>
            <a:r>
              <a:rPr lang="en-US"/>
              <a:t>      }</a:t>
            </a:r>
          </a:p>
          <a:p>
            <a:pPr lvl="0" rtl="0"/>
            <a:r>
              <a:rPr lang="en-US"/>
              <a:t>   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78C28-BBFD-934D-9694-362F54EAE0A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177840"/>
            <a:ext cx="7020000" cy="1012679"/>
          </a:xfrm>
        </p:spPr>
        <p:txBody>
          <a:bodyPr vert="horz"/>
          <a:lstStyle/>
          <a:p>
            <a:pPr lvl="0" rtl="0"/>
            <a:r>
              <a:rPr lang="en-US"/>
              <a:t>Kombinace stromového a událostmi řízeného zpracování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B03FE7-832A-2F45-AB8D-FFD53FC8919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Events → tree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Tree → events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7AFC9-C14B-E640-8A60-2C05810031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Events → tree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C16836-4863-CD41-8375-EF51A80DA68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Umožňuje buď přeskočit nebo dofiltrovat nezajímavé části dokumentu pomocí monitorování událostí.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Vytvořit stromový model z části, která nás zajímá a tuto část zpracovat.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7A78A-23AC-3545-94A6-90343A02F34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Tree → events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4A1893-24FD-9741-B3F8-D6DD6FF13B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Vytvoříme strom dokumentu (a zpracováváme ho) a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při procházení stromu generujeme události jako bysme zpracovávali XML soubor.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Tento přístup umožňuje integraci obou typů zpracování.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D4018-2761-6649-8214-4BD1A313DBA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Virtual Object Model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C659DB-C398-DB43-A9D9-2D1365796F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DOM není vytvořen v paměti, ale vytváří se podle potřeby při přístupu k jednotlivým uzlům.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Kombinuje výhody zpracování pomocí údálosti a pomocí stromu (rychlost a komfort).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Existuje implementace </a:t>
            </a:r>
            <a:r>
              <a:rPr lang="en-US">
                <a:hlinkClick r:id="rId3"/>
              </a:rPr>
              <a:t>Sablotron procesor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B111A-07E9-1345-B600-6B223500F76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Stromová API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D4C911-C3F1-DE47-93EC-59D8001E4DF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Autofit/>
          </a:bodyPr>
          <a:lstStyle/>
          <a:p>
            <a:pPr lvl="0" rtl="0">
              <a:buSzPct val="45000"/>
              <a:buFont typeface="StarSymbol"/>
              <a:buChar char="●"/>
            </a:pPr>
            <a:r>
              <a:rPr lang="en-US" sz="2000" dirty="0" err="1"/>
              <a:t>Mapují</a:t>
            </a:r>
            <a:r>
              <a:rPr lang="en-US" sz="2000" dirty="0"/>
              <a:t> </a:t>
            </a:r>
            <a:r>
              <a:rPr lang="en-US" sz="2000" dirty="0" err="1"/>
              <a:t>dokument</a:t>
            </a:r>
            <a:r>
              <a:rPr lang="en-US" sz="2000" dirty="0"/>
              <a:t> do v </a:t>
            </a:r>
            <a:r>
              <a:rPr lang="en-US" sz="2000" dirty="0" err="1"/>
              <a:t>paměti</a:t>
            </a:r>
            <a:r>
              <a:rPr lang="en-US" sz="2000" dirty="0"/>
              <a:t> </a:t>
            </a:r>
            <a:r>
              <a:rPr lang="en-US" sz="2000" dirty="0" err="1"/>
              <a:t>uložené</a:t>
            </a:r>
            <a:r>
              <a:rPr lang="en-US" sz="2000" dirty="0"/>
              <a:t> </a:t>
            </a:r>
            <a:r>
              <a:rPr lang="en-US" sz="2000" dirty="0" err="1"/>
              <a:t>stromové</a:t>
            </a:r>
            <a:r>
              <a:rPr lang="en-US" sz="2000" dirty="0"/>
              <a:t> </a:t>
            </a:r>
            <a:r>
              <a:rPr lang="en-US" sz="2000" dirty="0" err="1"/>
              <a:t>struktury</a:t>
            </a:r>
            <a:r>
              <a:rPr lang="en-US" sz="2000" dirty="0"/>
              <a:t>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 sz="2000" dirty="0" err="1"/>
              <a:t>Umožňují</a:t>
            </a:r>
            <a:r>
              <a:rPr lang="en-US" sz="2000" dirty="0"/>
              <a:t> </a:t>
            </a:r>
            <a:r>
              <a:rPr lang="en-US" sz="2000" dirty="0" err="1"/>
              <a:t>procházení</a:t>
            </a:r>
            <a:r>
              <a:rPr lang="en-US" sz="2000" dirty="0"/>
              <a:t> </a:t>
            </a:r>
            <a:r>
              <a:rPr lang="en-US" sz="2000" dirty="0" err="1"/>
              <a:t>celého</a:t>
            </a:r>
            <a:r>
              <a:rPr lang="en-US" sz="2000" dirty="0"/>
              <a:t> DOM </a:t>
            </a:r>
            <a:r>
              <a:rPr lang="en-US" sz="2000" dirty="0" err="1"/>
              <a:t>stromu</a:t>
            </a:r>
            <a:r>
              <a:rPr lang="en-US" sz="2000" dirty="0"/>
              <a:t>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 sz="2000" dirty="0" err="1"/>
              <a:t>Nejznámější</a:t>
            </a:r>
            <a:r>
              <a:rPr lang="en-US" sz="2000" dirty="0"/>
              <a:t> je </a:t>
            </a:r>
            <a:r>
              <a:rPr lang="en-US" sz="2000" dirty="0">
                <a:hlinkClick r:id="rId3"/>
              </a:rPr>
              <a:t>W3C DOM</a:t>
            </a:r>
            <a:r>
              <a:rPr lang="en-US" sz="2000" dirty="0"/>
              <a:t>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 sz="2000" dirty="0" err="1"/>
              <a:t>Existuje</a:t>
            </a:r>
            <a:r>
              <a:rPr lang="en-US" sz="2000" dirty="0"/>
              <a:t> </a:t>
            </a:r>
            <a:r>
              <a:rPr lang="en-US" sz="2000" dirty="0" err="1"/>
              <a:t>řada</a:t>
            </a:r>
            <a:r>
              <a:rPr lang="en-US" sz="2000" dirty="0"/>
              <a:t> </a:t>
            </a:r>
            <a:r>
              <a:rPr lang="en-US" sz="2000" dirty="0" err="1"/>
              <a:t>implementací</a:t>
            </a:r>
            <a:r>
              <a:rPr lang="en-US" sz="2000" dirty="0"/>
              <a:t> pro </a:t>
            </a:r>
            <a:r>
              <a:rPr lang="en-US" sz="2000" dirty="0" err="1"/>
              <a:t>různé</a:t>
            </a:r>
            <a:r>
              <a:rPr lang="en-US" sz="2000" dirty="0"/>
              <a:t> </a:t>
            </a:r>
            <a:r>
              <a:rPr lang="en-US" sz="2000" dirty="0" err="1"/>
              <a:t>programovací</a:t>
            </a:r>
            <a:r>
              <a:rPr lang="en-US" sz="2000" dirty="0"/>
              <a:t> </a:t>
            </a:r>
            <a:r>
              <a:rPr lang="en-US" sz="2000" dirty="0" err="1"/>
              <a:t>jazyky</a:t>
            </a:r>
            <a:r>
              <a:rPr lang="en-US" sz="2000" dirty="0"/>
              <a:t>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>
                <a:latin typeface="Liberation Sans" pitchFamily="18"/>
              </a:rPr>
              <a:t>Java </a:t>
            </a:r>
            <a:r>
              <a:rPr lang="en-US" sz="2000" dirty="0">
                <a:latin typeface="Liberation Sans" pitchFamily="18"/>
                <a:hlinkClick r:id="rId4"/>
              </a:rPr>
              <a:t>JDOM</a:t>
            </a:r>
            <a:r>
              <a:rPr lang="en-US" sz="2000" dirty="0">
                <a:latin typeface="Liberation Sans" pitchFamily="18"/>
              </a:rPr>
              <a:t> 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>
                <a:latin typeface="Liberation Sans" pitchFamily="18"/>
              </a:rPr>
              <a:t>Java </a:t>
            </a:r>
            <a:r>
              <a:rPr lang="en-US" sz="2000" dirty="0">
                <a:latin typeface="Liberation Sans" pitchFamily="18"/>
                <a:hlinkClick r:id="rId5"/>
              </a:rPr>
              <a:t>Dom4J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>
                <a:latin typeface="Liberation Sans" pitchFamily="18"/>
              </a:rPr>
              <a:t>Java </a:t>
            </a:r>
            <a:r>
              <a:rPr lang="en-US" sz="2000" dirty="0">
                <a:latin typeface="Liberation Sans" pitchFamily="18"/>
                <a:hlinkClick r:id="rId6"/>
              </a:rPr>
              <a:t>XOM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>
                <a:latin typeface="Liberation Sans" pitchFamily="18"/>
              </a:rPr>
              <a:t>Python </a:t>
            </a:r>
            <a:r>
              <a:rPr lang="en-US" sz="2000" dirty="0">
                <a:latin typeface="Liberation Sans" pitchFamily="18"/>
                <a:hlinkClick r:id="rId7"/>
              </a:rPr>
              <a:t>4Suite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>
                <a:latin typeface="Liberation Sans" pitchFamily="18"/>
              </a:rPr>
              <a:t>PHP </a:t>
            </a:r>
            <a:r>
              <a:rPr lang="en-US" sz="2000" dirty="0">
                <a:latin typeface="Liberation Sans" pitchFamily="18"/>
                <a:hlinkClick r:id="rId8"/>
              </a:rPr>
              <a:t>SimpleXML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>
                <a:latin typeface="Liberation Sans" pitchFamily="18"/>
              </a:rPr>
              <a:t>JavaScript DOM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C5AFE-3ED9-2744-B0F7-A455C9F25BC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Alternativní stromové modely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433AF7-2EA4-AD4B-802B-20BA88A8812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XML Object Model (XOM)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XOM (XML Object Model) created as an one man project (author Elliote Rusty Harold).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It is an interface that strictly respect XML data logical model.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For motivation and specification see the XOM home page (http://www.xom.nu).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You can get there the open-sourceXOM implementation and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the API documentation, too.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endParaRPr lang="en-US" sz="2600">
              <a:latin typeface="Liberation Sans" pitchFamily="1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0544D-34D1-3046-B6F8-618B8F3019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Alternativní stromové modely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8289B5-D1C2-FC4B-AA13-41FF97AF741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DOM4J – prakticky použitelný stromový model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comfortable, fast and memory efficient tree-oriented interface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designed and optimized for Java.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  <a:hlinkClick r:id="rId3"/>
              </a:rPr>
              <a:t>Dostupný jako open-source</a:t>
            </a:r>
            <a:r>
              <a:rPr lang="en-US" sz="2600">
                <a:latin typeface="Liberation Sans" pitchFamily="18"/>
              </a:rPr>
              <a:t>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Perfektní </a:t>
            </a:r>
            <a:r>
              <a:rPr lang="en-US" sz="2600">
                <a:latin typeface="Liberation Sans" pitchFamily="18"/>
                <a:hlinkClick r:id="rId4"/>
              </a:rPr>
              <a:t>“kuchařka”</a:t>
            </a:r>
            <a:r>
              <a:rPr lang="en-US" sz="2600">
                <a:latin typeface="Liberation Sans" pitchFamily="18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E072A-7F76-CD4F-8ADD-17BA714712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Objektový Model XML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F363D4-DC1A-8441-B1E5-41DC8C863A5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92500" lnSpcReduction="20000"/>
          </a:bodyPr>
          <a:lstStyle/>
          <a:p>
            <a:pPr lvl="0" rtl="0">
              <a:buSzPct val="45000"/>
            </a:pP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rozhraní</a:t>
            </a:r>
            <a:r>
              <a:rPr lang="en-US" dirty="0"/>
              <a:t> pro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stromové</a:t>
            </a:r>
            <a:r>
              <a:rPr lang="en-US" dirty="0"/>
              <a:t> </a:t>
            </a:r>
            <a:r>
              <a:rPr lang="en-US" dirty="0" err="1"/>
              <a:t>reprezentace</a:t>
            </a:r>
            <a:r>
              <a:rPr lang="en-US" dirty="0"/>
              <a:t> XML</a:t>
            </a:r>
          </a:p>
          <a:p>
            <a:pPr lvl="0" rtl="0">
              <a:buSzPct val="45000"/>
            </a:pPr>
            <a:r>
              <a:rPr lang="en-US" dirty="0" err="1"/>
              <a:t>Tři</a:t>
            </a:r>
            <a:r>
              <a:rPr lang="en-US" dirty="0"/>
              <a:t> </a:t>
            </a:r>
            <a:r>
              <a:rPr lang="en-US" dirty="0" err="1"/>
              <a:t>verze</a:t>
            </a:r>
            <a:r>
              <a:rPr lang="en-US" dirty="0"/>
              <a:t> DOM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DOM Level 1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DOM Level 2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DOM Level 3</a:t>
            </a:r>
          </a:p>
          <a:p>
            <a:pPr lvl="0" rtl="0">
              <a:buSzPct val="45000"/>
            </a:pPr>
            <a:r>
              <a:rPr lang="en-US" dirty="0" err="1"/>
              <a:t>Popsán</a:t>
            </a:r>
            <a:r>
              <a:rPr lang="en-US" dirty="0"/>
              <a:t> </a:t>
            </a:r>
            <a:r>
              <a:rPr lang="en-US" dirty="0" err="1"/>
              <a:t>pomocí</a:t>
            </a:r>
            <a:endParaRPr lang="en-US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 IDL (Interface Description Language)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 API pro </a:t>
            </a:r>
            <a:r>
              <a:rPr lang="en-US" sz="2600" dirty="0" err="1">
                <a:latin typeface="Liberation Sans" pitchFamily="18"/>
              </a:rPr>
              <a:t>jednotlivé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programovací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jazyky</a:t>
            </a:r>
            <a:r>
              <a:rPr lang="en-US" sz="2600" dirty="0">
                <a:latin typeface="Liberation Sans" pitchFamily="18"/>
              </a:rPr>
              <a:t> (C++, Java, ...)</a:t>
            </a:r>
          </a:p>
          <a:p>
            <a:pPr lvl="0" rtl="0">
              <a:buSzPct val="45000"/>
              <a:buFont typeface="StarSymbol"/>
              <a:buChar char="●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56CF2-F066-9B4C-B7D0-754AF411A9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HTML DOM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D59433-521C-B449-B6F0-6A468DCB396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</a:pPr>
            <a:r>
              <a:rPr lang="en-US" dirty="0"/>
              <a:t>HTML Core DOM je </a:t>
            </a:r>
            <a:r>
              <a:rPr lang="en-US" dirty="0" err="1"/>
              <a:t>víceméně</a:t>
            </a:r>
            <a:r>
              <a:rPr lang="en-US" dirty="0"/>
              <a:t> </a:t>
            </a:r>
            <a:r>
              <a:rPr lang="en-US" dirty="0" err="1"/>
              <a:t>konsolidován</a:t>
            </a:r>
            <a:r>
              <a:rPr lang="en-US" dirty="0"/>
              <a:t> XML DOM.</a:t>
            </a:r>
          </a:p>
          <a:p>
            <a:pPr lvl="0" rtl="0">
              <a:buSzPct val="45000"/>
            </a:pPr>
            <a:r>
              <a:rPr lang="en-US" dirty="0" err="1"/>
              <a:t>Navržen</a:t>
            </a:r>
            <a:r>
              <a:rPr lang="en-US" dirty="0"/>
              <a:t> pro </a:t>
            </a:r>
            <a:r>
              <a:rPr lang="en-US" dirty="0" err="1"/>
              <a:t>potřeby</a:t>
            </a:r>
            <a:r>
              <a:rPr lang="en-US" dirty="0"/>
              <a:t> CSS.</a:t>
            </a:r>
          </a:p>
          <a:p>
            <a:pPr lvl="0" rtl="0">
              <a:buSzPct val="45000"/>
            </a:pPr>
            <a:r>
              <a:rPr lang="en-US" dirty="0" err="1"/>
              <a:t>Používá</a:t>
            </a:r>
            <a:r>
              <a:rPr lang="en-US" dirty="0"/>
              <a:t> se pro </a:t>
            </a:r>
            <a:r>
              <a:rPr lang="en-US" dirty="0" err="1"/>
              <a:t>dynamické</a:t>
            </a:r>
            <a:r>
              <a:rPr lang="en-US" dirty="0"/>
              <a:t> </a:t>
            </a:r>
            <a:r>
              <a:rPr lang="en-US" dirty="0" err="1"/>
              <a:t>programování</a:t>
            </a:r>
            <a:r>
              <a:rPr lang="en-US" dirty="0"/>
              <a:t> HTML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Skriptování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pomocí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jazyků</a:t>
            </a:r>
            <a:r>
              <a:rPr lang="en-US" sz="2600" dirty="0">
                <a:latin typeface="Liberation Sans" pitchFamily="18"/>
              </a:rPr>
              <a:t> VB Script, JavaScript, ...</a:t>
            </a:r>
          </a:p>
          <a:p>
            <a:pPr lvl="0" rtl="0">
              <a:buSzPct val="45000"/>
            </a:pP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rozhraní</a:t>
            </a:r>
            <a:r>
              <a:rPr lang="en-US" dirty="0"/>
              <a:t> pro </a:t>
            </a:r>
            <a:r>
              <a:rPr lang="en-US" dirty="0" err="1"/>
              <a:t>prostředí</a:t>
            </a:r>
            <a:r>
              <a:rPr lang="en-US" dirty="0"/>
              <a:t> </a:t>
            </a:r>
            <a:r>
              <a:rPr lang="en-US" dirty="0" err="1"/>
              <a:t>prohlížeče</a:t>
            </a:r>
            <a:r>
              <a:rPr lang="en-US" dirty="0"/>
              <a:t>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Přidány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proměnné</a:t>
            </a:r>
            <a:r>
              <a:rPr lang="en-US" sz="2600" dirty="0">
                <a:latin typeface="Liberation Sans" pitchFamily="18"/>
              </a:rPr>
              <a:t> pro </a:t>
            </a:r>
            <a:r>
              <a:rPr lang="en-US" sz="2600" dirty="0" err="1">
                <a:latin typeface="Liberation Sans" pitchFamily="18"/>
              </a:rPr>
              <a:t>přístup</a:t>
            </a:r>
            <a:r>
              <a:rPr lang="en-US" sz="2600" dirty="0">
                <a:latin typeface="Liberation Sans" pitchFamily="18"/>
              </a:rPr>
              <a:t> k </a:t>
            </a:r>
            <a:r>
              <a:rPr lang="en-US" sz="2600" dirty="0" err="1">
                <a:latin typeface="Liberation Sans" pitchFamily="18"/>
              </a:rPr>
              <a:t>oknům</a:t>
            </a:r>
            <a:r>
              <a:rPr lang="en-US" sz="2600" dirty="0">
                <a:latin typeface="Liberation Sans" pitchFamily="18"/>
              </a:rPr>
              <a:t>, </a:t>
            </a:r>
            <a:r>
              <a:rPr lang="en-US" sz="2600" dirty="0" err="1">
                <a:latin typeface="Liberation Sans" pitchFamily="18"/>
              </a:rPr>
              <a:t>historii</a:t>
            </a:r>
            <a:r>
              <a:rPr lang="en-US" sz="2600" dirty="0">
                <a:latin typeface="Liberation Sans" pitchFamily="18"/>
              </a:rPr>
              <a:t>, 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8AAB0-C90D-C84A-BB08-113C36FF77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Dokumentace DOM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C8D762-3768-504A-938C-DE7F107A78B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</a:pPr>
            <a:r>
              <a:rPr lang="en-US" dirty="0"/>
              <a:t>JAXP, </a:t>
            </a:r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/>
              <a:t>věnovaná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DOM Part III: XML and the Document Object Model (DOM)</a:t>
            </a:r>
          </a:p>
          <a:p>
            <a:pPr lvl="0" rtl="0">
              <a:buSzPct val="45000"/>
            </a:pPr>
            <a:r>
              <a:rPr lang="en-US" dirty="0">
                <a:hlinkClick r:id="rId4"/>
              </a:rPr>
              <a:t>Portál věnovaný DOM</a:t>
            </a:r>
          </a:p>
          <a:p>
            <a:pPr lvl="0" rtl="0">
              <a:buSzPct val="45000"/>
            </a:pPr>
            <a:r>
              <a:rPr lang="en-US" dirty="0">
                <a:hlinkClick r:id="rId5"/>
              </a:rPr>
              <a:t>DOM 1 Interface Overview</a:t>
            </a:r>
          </a:p>
          <a:p>
            <a:pPr lvl="0" rtl="0">
              <a:buSzPct val="45000"/>
            </a:pPr>
            <a:r>
              <a:rPr lang="en-US" dirty="0" err="1"/>
              <a:t>Tutoriál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„Understanding DOM (Level 2)“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129B3-0C88-CD43-BB18-6FD0F40911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Použití DOM v Javě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B02FC1-8C52-A945-B223-490778AD90D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lnSpcReduction="10000"/>
          </a:bodyPr>
          <a:lstStyle/>
          <a:p>
            <a:pPr lvl="0" rtl="0">
              <a:buSzPct val="45000"/>
            </a:pPr>
            <a:r>
              <a:rPr lang="en-US" dirty="0" err="1"/>
              <a:t>Novější</a:t>
            </a:r>
            <a:r>
              <a:rPr lang="en-US" dirty="0"/>
              <a:t> </a:t>
            </a:r>
            <a:r>
              <a:rPr lang="en-US" dirty="0" err="1"/>
              <a:t>verze</a:t>
            </a:r>
            <a:r>
              <a:rPr lang="en-US" dirty="0"/>
              <a:t> </a:t>
            </a:r>
            <a:r>
              <a:rPr lang="en-US" dirty="0" err="1"/>
              <a:t>Javy</a:t>
            </a:r>
            <a:r>
              <a:rPr lang="en-US" dirty="0"/>
              <a:t> </a:t>
            </a:r>
            <a:r>
              <a:rPr lang="en-US" dirty="0" err="1"/>
              <a:t>nabízí</a:t>
            </a:r>
            <a:r>
              <a:rPr lang="en-US" dirty="0"/>
              <a:t> API pro </a:t>
            </a:r>
            <a:r>
              <a:rPr lang="en-US" dirty="0" err="1"/>
              <a:t>práci</a:t>
            </a:r>
            <a:r>
              <a:rPr lang="en-US" dirty="0"/>
              <a:t> s DOM.</a:t>
            </a:r>
          </a:p>
          <a:p>
            <a:pPr lvl="0" rtl="0">
              <a:buSzPct val="45000"/>
            </a:pPr>
            <a:r>
              <a:rPr lang="en-US" dirty="0" err="1"/>
              <a:t>Aplikace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provést</a:t>
            </a:r>
            <a:r>
              <a:rPr lang="en-US" dirty="0"/>
              <a:t> import </a:t>
            </a:r>
            <a:r>
              <a:rPr lang="en-US" dirty="0" err="1"/>
              <a:t>potřebných</a:t>
            </a:r>
            <a:r>
              <a:rPr lang="en-US" dirty="0"/>
              <a:t> </a:t>
            </a:r>
            <a:r>
              <a:rPr lang="en-US" dirty="0" err="1"/>
              <a:t>rozhraní</a:t>
            </a:r>
            <a:r>
              <a:rPr lang="en-US" dirty="0"/>
              <a:t>, </a:t>
            </a:r>
            <a:r>
              <a:rPr lang="en-US" dirty="0" err="1"/>
              <a:t>tříd</a:t>
            </a:r>
            <a:r>
              <a:rPr lang="en-US" dirty="0"/>
              <a:t>, </a:t>
            </a:r>
            <a:r>
              <a:rPr lang="en-US" dirty="0" err="1"/>
              <a:t>atd</a:t>
            </a:r>
            <a:r>
              <a:rPr lang="en-US" dirty="0"/>
              <a:t>. z </a:t>
            </a:r>
            <a:r>
              <a:rPr lang="en-US" dirty="0" err="1"/>
              <a:t>balíku</a:t>
            </a:r>
            <a:r>
              <a:rPr lang="en-US" dirty="0"/>
              <a:t> org.w3c.dom.</a:t>
            </a:r>
          </a:p>
          <a:p>
            <a:pPr lvl="0" rtl="0">
              <a:buSzPct val="45000"/>
            </a:pPr>
            <a:r>
              <a:rPr lang="en-US" dirty="0" err="1"/>
              <a:t>Většinou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zapotřebí</a:t>
            </a:r>
            <a:r>
              <a:rPr lang="en-US" dirty="0"/>
              <a:t>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b="1" dirty="0">
                <a:latin typeface="Liberation Sans" pitchFamily="18"/>
              </a:rPr>
              <a:t>Element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b="1" dirty="0">
                <a:latin typeface="Liberation Sans" pitchFamily="18"/>
              </a:rPr>
              <a:t>Node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b="1" dirty="0" err="1">
                <a:latin typeface="Liberation Sans" pitchFamily="18"/>
              </a:rPr>
              <a:t>NodeList</a:t>
            </a:r>
            <a:endParaRPr lang="en-US" sz="2600" b="1" dirty="0">
              <a:latin typeface="Liberation Sans" pitchFamily="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9FEFB-E26F-2643-9C4E-656CFF78326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Použití DOM v Javě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8FD13A-A408-5443-9C35-E67DB8D0AC0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92500" lnSpcReduction="20000"/>
          </a:bodyPr>
          <a:lstStyle/>
          <a:p>
            <a:pPr lvl="0" rtl="0">
              <a:buSzPct val="45000"/>
            </a:pPr>
            <a:r>
              <a:rPr lang="en-US" b="1" dirty="0"/>
              <a:t>Element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odpovídá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elementu</a:t>
            </a:r>
            <a:r>
              <a:rPr lang="en-US" sz="2600" dirty="0">
                <a:latin typeface="Liberation Sans" pitchFamily="18"/>
              </a:rPr>
              <a:t> v </a:t>
            </a:r>
            <a:r>
              <a:rPr lang="en-US" sz="2600" dirty="0" err="1">
                <a:latin typeface="Liberation Sans" pitchFamily="18"/>
              </a:rPr>
              <a:t>logické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struktuře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dokumentu</a:t>
            </a:r>
            <a:r>
              <a:rPr lang="en-US" sz="2600" dirty="0">
                <a:latin typeface="Liberation Sans" pitchFamily="18"/>
              </a:rPr>
              <a:t>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Poskytuje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přístup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ke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jménu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elementu</a:t>
            </a:r>
            <a:r>
              <a:rPr lang="en-US" sz="2600" dirty="0">
                <a:latin typeface="Liberation Sans" pitchFamily="18"/>
              </a:rPr>
              <a:t>, </a:t>
            </a:r>
            <a:r>
              <a:rPr lang="en-US" sz="2600" dirty="0" err="1">
                <a:latin typeface="Liberation Sans" pitchFamily="18"/>
              </a:rPr>
              <a:t>ke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jménům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atributů</a:t>
            </a:r>
            <a:r>
              <a:rPr lang="en-US" sz="2600" dirty="0">
                <a:latin typeface="Liberation Sans" pitchFamily="18"/>
              </a:rPr>
              <a:t>, </a:t>
            </a:r>
            <a:r>
              <a:rPr lang="en-US" sz="2600" dirty="0" err="1">
                <a:latin typeface="Liberation Sans" pitchFamily="18"/>
              </a:rPr>
              <a:t>dceřiným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uzlům</a:t>
            </a:r>
            <a:r>
              <a:rPr lang="en-US" sz="2600" dirty="0">
                <a:latin typeface="Liberation Sans" pitchFamily="18"/>
              </a:rPr>
              <a:t> (</a:t>
            </a:r>
            <a:r>
              <a:rPr lang="en-US" sz="2600" dirty="0" err="1">
                <a:latin typeface="Liberation Sans" pitchFamily="18"/>
              </a:rPr>
              <a:t>včetně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textových</a:t>
            </a:r>
            <a:r>
              <a:rPr lang="en-US" sz="2600" dirty="0">
                <a:latin typeface="Liberation Sans" pitchFamily="18"/>
              </a:rPr>
              <a:t>).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Užitečné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metody</a:t>
            </a:r>
            <a:endParaRPr lang="en-US" sz="2600" dirty="0">
              <a:latin typeface="Liberation Sans" pitchFamily="18"/>
            </a:endParaRP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en-US" sz="2600" b="1" dirty="0">
                <a:latin typeface="Liberation Sans" pitchFamily="18"/>
              </a:rPr>
              <a:t>Node </a:t>
            </a:r>
            <a:r>
              <a:rPr lang="en-US" sz="2600" b="1" dirty="0" err="1">
                <a:latin typeface="Liberation Sans" pitchFamily="18"/>
              </a:rPr>
              <a:t>getParentNode</a:t>
            </a:r>
            <a:r>
              <a:rPr lang="en-US" sz="2600" b="1" dirty="0">
                <a:latin typeface="Liberation Sans" pitchFamily="18"/>
              </a:rPr>
              <a:t>()</a:t>
            </a:r>
            <a:r>
              <a:rPr lang="en-US" sz="2600" dirty="0">
                <a:latin typeface="Liberation Sans" pitchFamily="18"/>
              </a:rPr>
              <a:t> - </a:t>
            </a:r>
            <a:r>
              <a:rPr lang="en-US" sz="2600" dirty="0" err="1">
                <a:latin typeface="Liberation Sans" pitchFamily="18"/>
              </a:rPr>
              <a:t>vrací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uzel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rodiče</a:t>
            </a:r>
            <a:endParaRPr lang="en-US" sz="2600" dirty="0">
              <a:latin typeface="Liberation Sans" pitchFamily="18"/>
            </a:endParaRP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en-US" sz="2600" b="1" dirty="0">
                <a:latin typeface="Liberation Sans" pitchFamily="18"/>
              </a:rPr>
              <a:t>String </a:t>
            </a:r>
            <a:r>
              <a:rPr lang="en-US" sz="2600" b="1" dirty="0" err="1">
                <a:latin typeface="Liberation Sans" pitchFamily="18"/>
              </a:rPr>
              <a:t>getTextContent</a:t>
            </a:r>
            <a:r>
              <a:rPr lang="en-US" sz="2600" b="1" dirty="0">
                <a:latin typeface="Liberation Sans" pitchFamily="18"/>
              </a:rPr>
              <a:t>() </a:t>
            </a:r>
            <a:r>
              <a:rPr lang="en-US" sz="2600" dirty="0">
                <a:latin typeface="Liberation Sans" pitchFamily="18"/>
              </a:rPr>
              <a:t>- </a:t>
            </a:r>
            <a:r>
              <a:rPr lang="en-US" sz="2600" dirty="0" err="1">
                <a:latin typeface="Liberation Sans" pitchFamily="18"/>
              </a:rPr>
              <a:t>vrací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textový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obsah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elementu</a:t>
            </a:r>
            <a:r>
              <a:rPr lang="en-US" sz="2600" dirty="0">
                <a:latin typeface="Liberation Sans" pitchFamily="18"/>
              </a:rPr>
              <a:t>.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en-US" sz="2600" b="1" dirty="0" err="1">
                <a:latin typeface="Liberation Sans" pitchFamily="18"/>
              </a:rPr>
              <a:t>NodeList</a:t>
            </a:r>
            <a:r>
              <a:rPr lang="en-US" sz="2600" b="1" dirty="0">
                <a:latin typeface="Liberation Sans" pitchFamily="18"/>
              </a:rPr>
              <a:t> </a:t>
            </a:r>
            <a:r>
              <a:rPr lang="en-US" sz="2600" b="1" dirty="0" err="1">
                <a:latin typeface="Liberation Sans" pitchFamily="18"/>
              </a:rPr>
              <a:t>getElementsByTagName</a:t>
            </a:r>
            <a:r>
              <a:rPr lang="en-US" sz="2600" b="1" dirty="0">
                <a:latin typeface="Liberation Sans" pitchFamily="18"/>
              </a:rPr>
              <a:t>(String name)</a:t>
            </a:r>
            <a:r>
              <a:rPr lang="en-US" sz="2600" dirty="0">
                <a:latin typeface="Liberation Sans" pitchFamily="18"/>
              </a:rPr>
              <a:t> - </a:t>
            </a:r>
            <a:r>
              <a:rPr lang="en-US" sz="2600" dirty="0" err="1">
                <a:latin typeface="Liberation Sans" pitchFamily="18"/>
              </a:rPr>
              <a:t>vrací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dceřiné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elementy</a:t>
            </a:r>
            <a:r>
              <a:rPr lang="en-US" sz="2600" dirty="0">
                <a:latin typeface="Liberation Sans" pitchFamily="18"/>
              </a:rPr>
              <a:t> a </a:t>
            </a:r>
            <a:r>
              <a:rPr lang="en-US" sz="2600" dirty="0" err="1">
                <a:latin typeface="Liberation Sans" pitchFamily="18"/>
              </a:rPr>
              <a:t>jejich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potomky</a:t>
            </a:r>
            <a:r>
              <a:rPr lang="en-US" sz="2600" dirty="0">
                <a:latin typeface="Liberation Sans" pitchFamily="18"/>
              </a:rPr>
              <a:t> s </a:t>
            </a:r>
            <a:r>
              <a:rPr lang="en-US" sz="2600" dirty="0" err="1">
                <a:latin typeface="Liberation Sans" pitchFamily="18"/>
              </a:rPr>
              <a:t>odpovídajícím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jménem</a:t>
            </a:r>
            <a:r>
              <a:rPr lang="en-US" sz="2600" dirty="0">
                <a:latin typeface="Liberation Sans" pitchFamily="18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FC75B-FCBF-634C-A233-267382214A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Použití DOM v Javě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E9FBB3-23FD-574F-AF20-4BCBB3FB5C5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92500" lnSpcReduction="20000"/>
          </a:bodyPr>
          <a:lstStyle/>
          <a:p>
            <a:pPr lvl="0" rtl="0">
              <a:buSzPct val="45000"/>
            </a:pPr>
            <a:r>
              <a:rPr lang="en-US" b="1" dirty="0"/>
              <a:t>Node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nadřazené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rozhraní</a:t>
            </a:r>
            <a:r>
              <a:rPr lang="en-US" sz="2600" dirty="0">
                <a:latin typeface="Liberation Sans" pitchFamily="18"/>
              </a:rPr>
              <a:t> k Element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odpovídá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obecnému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uzlu</a:t>
            </a:r>
            <a:r>
              <a:rPr lang="en-US" sz="2600" dirty="0">
                <a:latin typeface="Liberation Sans" pitchFamily="18"/>
              </a:rPr>
              <a:t> W3C DOM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může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obsahovat</a:t>
            </a:r>
            <a:endParaRPr lang="en-US" sz="2600" dirty="0">
              <a:latin typeface="Liberation Sans" pitchFamily="18"/>
            </a:endParaRP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en-US" sz="2600" b="1" dirty="0">
                <a:latin typeface="Liberation Sans" pitchFamily="18"/>
              </a:rPr>
              <a:t>Element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en-US" sz="2600" b="1" dirty="0" err="1">
                <a:latin typeface="Liberation Sans" pitchFamily="18"/>
              </a:rPr>
              <a:t>Textový</a:t>
            </a:r>
            <a:r>
              <a:rPr lang="en-US" sz="2600" b="1" dirty="0">
                <a:latin typeface="Liberation Sans" pitchFamily="18"/>
              </a:rPr>
              <a:t> </a:t>
            </a:r>
            <a:r>
              <a:rPr lang="en-US" sz="2600" b="1" dirty="0" err="1">
                <a:latin typeface="Liberation Sans" pitchFamily="18"/>
              </a:rPr>
              <a:t>uzel</a:t>
            </a:r>
            <a:endParaRPr lang="en-US" sz="2600" b="1" dirty="0">
              <a:latin typeface="Liberation Sans" pitchFamily="18"/>
            </a:endParaRP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en-US" sz="2600" b="1" dirty="0" err="1">
                <a:latin typeface="Liberation Sans" pitchFamily="18"/>
              </a:rPr>
              <a:t>Komentář</a:t>
            </a:r>
            <a:endParaRPr lang="en-US" sz="2600" b="1" dirty="0">
              <a:latin typeface="Liberation Sans" pitchFamily="18"/>
            </a:endParaRP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en-US" sz="2600" dirty="0">
                <a:latin typeface="Liberation Sans" pitchFamily="18"/>
              </a:rPr>
              <a:t>...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endParaRPr lang="en-US" sz="2600" dirty="0">
              <a:latin typeface="Liberation Sans" pitchFamily="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ightBlue_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1473</Words>
  <Application>Microsoft Macintosh PowerPoint</Application>
  <PresentationFormat>Širokoúhlá obrazovka</PresentationFormat>
  <Paragraphs>251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Gothic</vt:lpstr>
      <vt:lpstr>Liberation Sans</vt:lpstr>
      <vt:lpstr>StarSymbol</vt:lpstr>
      <vt:lpstr>BrightBlue</vt:lpstr>
      <vt:lpstr>BrightBlue_</vt:lpstr>
      <vt:lpstr>API pro práci s XML</vt:lpstr>
      <vt:lpstr>API pro zpracování XML</vt:lpstr>
      <vt:lpstr>Stromová API</vt:lpstr>
      <vt:lpstr>Objektový Model XML</vt:lpstr>
      <vt:lpstr>HTML DOM</vt:lpstr>
      <vt:lpstr>Dokumentace DOM</vt:lpstr>
      <vt:lpstr>Použití DOM v Javě</vt:lpstr>
      <vt:lpstr>Použití DOM v Javě</vt:lpstr>
      <vt:lpstr>Použití DOM v Javě</vt:lpstr>
      <vt:lpstr>Použití DOM v Javě</vt:lpstr>
      <vt:lpstr>Event-based API</vt:lpstr>
      <vt:lpstr>Příklady událostí</vt:lpstr>
      <vt:lpstr>Ukázka zpracování XML dokumentu</vt:lpstr>
      <vt:lpstr>SAX - Zpracování dokumentu</vt:lpstr>
      <vt:lpstr>SAX – Zpracování dokumentu</vt:lpstr>
      <vt:lpstr>Kdy použít událostmi řízené API</vt:lpstr>
      <vt:lpstr>Volitelné možnosti parseru SAX</vt:lpstr>
      <vt:lpstr>Filtry SAX</vt:lpstr>
      <vt:lpstr>Další zdroje o SAX</vt:lpstr>
      <vt:lpstr>Pull-based API</vt:lpstr>
      <vt:lpstr>Pull-based API pro Javu</vt:lpstr>
      <vt:lpstr>Streaming API for XML (StAX)</vt:lpstr>
      <vt:lpstr>StAX – ukázka použití iterátoru</vt:lpstr>
      <vt:lpstr>StAX – zdrojový kód Java</vt:lpstr>
      <vt:lpstr>StAX – zdrojový kód Java</vt:lpstr>
      <vt:lpstr>Kombinace stromového a událostmi řízeného zpracování</vt:lpstr>
      <vt:lpstr>Events → tree</vt:lpstr>
      <vt:lpstr>Tree → events</vt:lpstr>
      <vt:lpstr>Virtual Object Model</vt:lpstr>
      <vt:lpstr>Alternativní stromové modely</vt:lpstr>
      <vt:lpstr>Alternativní stromové modely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cp:lastModifiedBy>Tomáš Pitner</cp:lastModifiedBy>
  <cp:revision>14</cp:revision>
  <dcterms:created xsi:type="dcterms:W3CDTF">2020-02-16T14:56:54Z</dcterms:created>
  <dcterms:modified xsi:type="dcterms:W3CDTF">2021-03-02T09:37:03Z</dcterms:modified>
</cp:coreProperties>
</file>