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</p:sldMasterIdLst>
  <p:notesMasterIdLst>
    <p:notesMasterId r:id="rId34"/>
  </p:notesMasterIdLst>
  <p:handoutMasterIdLst>
    <p:handoutMasterId r:id="rId35"/>
  </p:handoutMasterIdLst>
  <p:sldIdLst>
    <p:sldId id="256" r:id="rId3"/>
    <p:sldId id="257" r:id="rId4"/>
    <p:sldId id="258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</p:sldIdLst>
  <p:sldSz cx="10080625" cy="5670550"/>
  <p:notesSz cx="7559675" cy="106918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 snapToObjects="1">
      <p:cViewPr varScale="1">
        <p:scale>
          <a:sx n="141" d="100"/>
          <a:sy n="141" d="100"/>
        </p:scale>
        <p:origin x="84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tableStyles" Target="tableStyles.xml"/><Relationship Id="rId21" Type="http://schemas.openxmlformats.org/officeDocument/2006/relationships/slide" Target="slides/slide19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handoutMaster" Target="handoutMasters/handoutMaster1.xml"/><Relationship Id="rId8" Type="http://schemas.openxmlformats.org/officeDocument/2006/relationships/slide" Target="slides/slide6.xml"/><Relationship Id="rId3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878C9B63-C4FD-E440-81FA-B70EAD43874A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en-US" sz="1400" b="0" i="0" u="none" strike="noStrike" kern="1200">
              <a:ln>
                <a:noFill/>
              </a:ln>
              <a:latin typeface="Liberation Sans" pitchFamily="18"/>
              <a:ea typeface="DejaVu Sans" pitchFamily="2"/>
              <a:cs typeface="DejaVu Sans" pitchFamily="2"/>
            </a:endParaRP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7474671E-5CC1-F34B-9A28-5BE946CE6179}"/>
              </a:ext>
            </a:extLst>
          </p:cNvPr>
          <p:cNvSpPr txBox="1">
            <a:spLocks noGrp="1"/>
          </p:cNvSpPr>
          <p:nvPr>
            <p:ph type="dt" sz="quarter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en-US" sz="1400" b="0" i="0" u="none" strike="noStrike" kern="1200">
              <a:ln>
                <a:noFill/>
              </a:ln>
              <a:latin typeface="Liberation Sans" pitchFamily="18"/>
              <a:ea typeface="DejaVu Sans" pitchFamily="2"/>
              <a:cs typeface="DejaVu Sans" pitchFamily="2"/>
            </a:endParaRP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E6ADE459-75B9-AC49-B091-E06E80D1E062}"/>
              </a:ext>
            </a:extLst>
          </p:cNvPr>
          <p:cNvSpPr txBox="1">
            <a:spLocks noGrp="1"/>
          </p:cNvSpPr>
          <p:nvPr>
            <p:ph type="ftr" sz="quarter" idx="2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anchorCtr="0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en-US" sz="1400" b="0" i="0" u="none" strike="noStrike" kern="1200">
              <a:ln>
                <a:noFill/>
              </a:ln>
              <a:latin typeface="Liberation Sans" pitchFamily="18"/>
              <a:ea typeface="DejaVu Sans" pitchFamily="2"/>
              <a:cs typeface="DejaVu Sans" pitchFamily="2"/>
            </a:endParaRP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1282A88-60E5-5243-A288-A64B1FE23255}"/>
              </a:ext>
            </a:extLst>
          </p:cNvPr>
          <p:cNvSpPr txBox="1">
            <a:spLocks noGrp="1"/>
          </p:cNvSpPr>
          <p:nvPr>
            <p:ph type="sldNum" sz="quarter" idx="3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fld id="{27CB4137-1ABA-A24F-932D-42B270885F9E}" type="slidenum">
              <a:t>‹#›</a:t>
            </a:fld>
            <a:endParaRPr lang="en-US" sz="1400" b="0" i="0" u="none" strike="noStrike" kern="1200">
              <a:ln>
                <a:noFill/>
              </a:ln>
              <a:latin typeface="Liberation Sans" pitchFamily="18"/>
              <a:ea typeface="DejaVu Sans" pitchFamily="2"/>
              <a:cs typeface="DejaVu Sans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2937724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91DF8715-75A9-8B47-A842-5376E4B70166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720000" y="900000"/>
            <a:ext cx="6120000" cy="3441600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F638C6B0-DE25-E54A-8ABD-83DAE7085D6C}"/>
              </a:ext>
            </a:extLst>
          </p:cNvPr>
          <p:cNvSpPr txBox="1">
            <a:spLocks noGrp="1"/>
          </p:cNvSpPr>
          <p:nvPr>
            <p:ph type="body" sz="quarter" idx="3"/>
          </p:nvPr>
        </p:nvSpPr>
        <p:spPr>
          <a:xfrm>
            <a:off x="720000" y="4680000"/>
            <a:ext cx="6120000" cy="5040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" name="Zástupný symbol pro záhlaví 3">
            <a:extLst>
              <a:ext uri="{FF2B5EF4-FFF2-40B4-BE49-F238E27FC236}">
                <a16:creationId xmlns:a16="http://schemas.microsoft.com/office/drawing/2014/main" id="{E1278834-AC23-8F4B-B74B-12E0829D3699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Ctr="0">
            <a:noAutofit/>
          </a:bodyPr>
          <a:lstStyle>
            <a:lvl1pPr lvl="0" rtl="0" hangingPunct="0">
              <a:buNone/>
              <a:tabLst/>
              <a:defRPr lang="en-US" sz="1400" kern="1200">
                <a:latin typeface="Liberation Sans" pitchFamily="18"/>
                <a:ea typeface="DejaVu Sans" pitchFamily="2"/>
                <a:cs typeface="DejaVu Sans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E12D02D-ABAE-C84B-BEE8-C0E13D252660}"/>
              </a:ext>
            </a:extLst>
          </p:cNvPr>
          <p:cNvSpPr txBox="1">
            <a:spLocks noGrp="1"/>
          </p:cNvSpPr>
          <p:nvPr>
            <p:ph type="dt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Ctr="0">
            <a:noAutofit/>
          </a:bodyPr>
          <a:lstStyle>
            <a:lvl1pPr lvl="0" algn="r" rtl="0" hangingPunct="0">
              <a:buNone/>
              <a:tabLst/>
              <a:defRPr lang="en-US" sz="1400" kern="1200">
                <a:latin typeface="Liberation Sans" pitchFamily="18"/>
                <a:ea typeface="DejaVu Sans" pitchFamily="2"/>
                <a:cs typeface="DejaVu Sans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3F40BFB-F2A0-E047-B01C-A17D5B9A1980}"/>
              </a:ext>
            </a:extLst>
          </p:cNvPr>
          <p:cNvSpPr txBox="1">
            <a:spLocks noGrp="1"/>
          </p:cNvSpPr>
          <p:nvPr>
            <p:ph type="ftr" sz="quarter" idx="4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="b" anchorCtr="0">
            <a:noAutofit/>
          </a:bodyPr>
          <a:lstStyle>
            <a:lvl1pPr lvl="0" rtl="0" hangingPunct="0">
              <a:buNone/>
              <a:tabLst/>
              <a:defRPr lang="en-US" sz="1400" kern="1200">
                <a:latin typeface="Liberation Sans" pitchFamily="18"/>
                <a:ea typeface="DejaVu Sans" pitchFamily="2"/>
                <a:cs typeface="DejaVu Sans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D27543F-2A95-EA49-9347-7F9111B02871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="b" anchorCtr="0">
            <a:noAutofit/>
          </a:bodyPr>
          <a:lstStyle>
            <a:lvl1pPr lvl="0" algn="r" rtl="0" hangingPunct="0">
              <a:buNone/>
              <a:tabLst/>
              <a:defRPr lang="en-US" sz="1400" kern="1200">
                <a:latin typeface="Liberation Sans" pitchFamily="18"/>
                <a:ea typeface="DejaVu Sans" pitchFamily="2"/>
                <a:cs typeface="DejaVu Sans" pitchFamily="2"/>
              </a:defRPr>
            </a:lvl1pPr>
          </a:lstStyle>
          <a:p>
            <a:pPr lvl="0"/>
            <a:fld id="{B4A268C9-6E48-AF41-B456-D298975CA309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9876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6000" marR="0" indent="0" hangingPunct="0">
      <a:tabLst/>
      <a:defRPr lang="en-US" sz="2000" b="0" i="0" u="none" strike="noStrike" kern="1200">
        <a:ln>
          <a:noFill/>
        </a:ln>
        <a:latin typeface="Liberation Sans" pitchFamily="18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C8B0464-3F81-564B-AB95-99706526F7A0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E086D78-B62D-5945-8BFB-05775769D3EE}" type="slidenum">
              <a:t>1</a:t>
            </a:fld>
            <a:endParaRPr lang="en-US"/>
          </a:p>
        </p:txBody>
      </p:sp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EED3E6D7-B24A-9A42-BC0A-794AC8AD999A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720725" y="900113"/>
            <a:ext cx="6119813" cy="34417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E86F4CEA-8304-9341-B6FD-2EEF13991F56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040"/>
          </a:xfrm>
        </p:spPr>
        <p:txBody>
          <a:bodyPr vert="horz">
            <a:spAutoFit/>
          </a:bodyPr>
          <a:lstStyle/>
          <a:p>
            <a:pPr rtl="0"/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0AA1C3C-1A50-ED4F-A8D0-A2EC261E9440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9E8108F9-9CC0-D946-83E8-FE702A915213}" type="slidenum">
              <a:t>10</a:t>
            </a:fld>
            <a:endParaRPr lang="en-US"/>
          </a:p>
        </p:txBody>
      </p:sp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270691F7-C85E-E64E-A28C-2EE094E56B3E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720725" y="900113"/>
            <a:ext cx="6119813" cy="34417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57292681-8E41-B046-A26D-43157A8848B0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 vert="horz"/>
          <a:lstStyle/>
          <a:p>
            <a:pPr rtl="0"/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FE0763F-F50B-954D-B6C0-01C99290E32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7894A146-0657-0F48-8E51-46F52571208C}" type="slidenum">
              <a:t>11</a:t>
            </a:fld>
            <a:endParaRPr lang="en-US"/>
          </a:p>
        </p:txBody>
      </p:sp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3F2C0A9C-CEAB-0E4A-97C8-A205A2E47617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720725" y="900113"/>
            <a:ext cx="6119813" cy="34417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09725C35-B131-4C43-BEEB-896FCF743DE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 vert="horz"/>
          <a:lstStyle/>
          <a:p>
            <a:pPr rtl="0"/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F440D08-73C6-8448-9A1C-7D8B5FDA6FD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961C481B-FB6B-8347-87E2-DB32F8E86664}" type="slidenum">
              <a:t>12</a:t>
            </a:fld>
            <a:endParaRPr lang="en-US"/>
          </a:p>
        </p:txBody>
      </p:sp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A33CEA65-EE90-8245-932F-C8C68E19B45F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720725" y="900113"/>
            <a:ext cx="6119813" cy="34417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146EA844-43F6-E647-8E16-D40DAF1B1A1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 vert="horz"/>
          <a:lstStyle/>
          <a:p>
            <a:pPr rtl="0"/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ED97DAF-2B53-9447-A8AD-EFCA04A810EC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8769D7-4BAA-2049-8539-D93293B6EC0C}" type="slidenum">
              <a:t>13</a:t>
            </a:fld>
            <a:endParaRPr lang="en-US"/>
          </a:p>
        </p:txBody>
      </p:sp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615AA108-5019-3F4F-B311-C5AB50750FD4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720725" y="900113"/>
            <a:ext cx="6119813" cy="34417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CDBCF6E8-66A4-D540-9751-BE9995C3101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 vert="horz"/>
          <a:lstStyle/>
          <a:p>
            <a:pPr rtl="0"/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5793BF9-7988-5149-BC22-01392133D6B6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F5362D8-86D0-7545-B4A1-BAEEDD524DFE}" type="slidenum">
              <a:t>14</a:t>
            </a:fld>
            <a:endParaRPr lang="en-US"/>
          </a:p>
        </p:txBody>
      </p:sp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8EE14273-1067-BF4E-A735-ACA9305458F7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720725" y="900113"/>
            <a:ext cx="6119813" cy="34417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4E459168-DA7B-2144-B148-428395F19C25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 vert="horz"/>
          <a:lstStyle/>
          <a:p>
            <a:pPr rtl="0"/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19C4396-9067-0546-A8A8-421AEF0DAF46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70750FA7-A007-B846-8C7B-11198333499C}" type="slidenum">
              <a:t>15</a:t>
            </a:fld>
            <a:endParaRPr lang="en-US"/>
          </a:p>
        </p:txBody>
      </p:sp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BFF5A8A9-2520-694F-AB54-5FD81EA87AA9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720725" y="900113"/>
            <a:ext cx="6119813" cy="34417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670050F8-3101-9449-BFBD-F412D6CE83D0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 vert="horz"/>
          <a:lstStyle/>
          <a:p>
            <a:pPr rtl="0"/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08CAC60-D5BF-574C-A90D-15B18598F379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DB480EA-2265-E04A-AD57-D3F6BA0D32B8}" type="slidenum">
              <a:t>16</a:t>
            </a:fld>
            <a:endParaRPr lang="en-US"/>
          </a:p>
        </p:txBody>
      </p:sp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8B9BB38C-7BEC-5944-A9F4-AA61422C09AF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720725" y="900113"/>
            <a:ext cx="6119813" cy="34417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BB89D653-1B4B-3049-8615-3EDAD9B00EE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 vert="horz"/>
          <a:lstStyle/>
          <a:p>
            <a:pPr rtl="0"/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40452A4-3323-204A-87EC-A8D4ABB7468E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B82CC413-78B1-2341-A5B8-C46D8E2DDDAE}" type="slidenum">
              <a:t>17</a:t>
            </a:fld>
            <a:endParaRPr lang="en-US"/>
          </a:p>
        </p:txBody>
      </p:sp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F14EC042-F3CE-5F41-A70E-15C97400250C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720725" y="900113"/>
            <a:ext cx="6119813" cy="34417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447836E2-99A8-C649-882D-D6FCD3F54736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 vert="horz"/>
          <a:lstStyle/>
          <a:p>
            <a:pPr rtl="0"/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7B1CE52-B519-2F4C-A1BF-A17C5B8C3B37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B53236BD-FF2F-7944-87BF-BFFC97CF36CD}" type="slidenum">
              <a:t>18</a:t>
            </a:fld>
            <a:endParaRPr lang="en-US"/>
          </a:p>
        </p:txBody>
      </p:sp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646B9DD7-6099-6447-86DA-D9D211CC1F89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720725" y="900113"/>
            <a:ext cx="6119813" cy="34417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CB038F1B-0E1A-4442-9CBF-7864BFC910D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 vert="horz"/>
          <a:lstStyle/>
          <a:p>
            <a:pPr rtl="0"/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9D90B09-B1B9-D640-9777-60C8C896D619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04D95995-B4FA-FB4D-9217-E77E48CBE0F1}" type="slidenum">
              <a:t>19</a:t>
            </a:fld>
            <a:endParaRPr lang="en-US"/>
          </a:p>
        </p:txBody>
      </p:sp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4348A47A-E9B9-414B-8C06-D80471B57777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720725" y="900113"/>
            <a:ext cx="6119813" cy="34417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7C32C1FD-CA5C-B745-BB33-2674FF7C1E3C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 vert="horz"/>
          <a:lstStyle/>
          <a:p>
            <a:pPr rtl="0"/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CA9A90A-E032-064D-B151-6AA0D66FD5F4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74900E6-5967-3246-AF50-8AF85E03FA63}" type="slidenum">
              <a:t>2</a:t>
            </a:fld>
            <a:endParaRPr lang="en-US"/>
          </a:p>
        </p:txBody>
      </p:sp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5EB5937B-6B70-8743-B2F7-E2FFD91F38C3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720725" y="900113"/>
            <a:ext cx="6119813" cy="34417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1BD4D714-5478-DB40-8FF0-7571DA9DE49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 vert="horz"/>
          <a:lstStyle/>
          <a:p>
            <a:pPr rtl="0"/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0884B07-4A81-9C45-B968-BA951CB6510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01AD3A10-0A63-7749-8057-45E80E7FC21B}" type="slidenum">
              <a:t>20</a:t>
            </a:fld>
            <a:endParaRPr lang="en-US"/>
          </a:p>
        </p:txBody>
      </p:sp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83239FDC-C847-7646-A4FE-BF4C83570090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720725" y="900113"/>
            <a:ext cx="6119813" cy="34417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4DD3D0AE-59A6-394F-8D2B-41F867B942F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 vert="horz"/>
          <a:lstStyle/>
          <a:p>
            <a:pPr rtl="0"/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6F71438-93F3-2E49-AE71-83C6BCBA11B2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B2A93C23-B214-6745-A693-E9B5436298B3}" type="slidenum">
              <a:t>21</a:t>
            </a:fld>
            <a:endParaRPr lang="en-US"/>
          </a:p>
        </p:txBody>
      </p:sp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38702D66-9855-CD4F-BD1B-CF4A9351DA1F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720725" y="900113"/>
            <a:ext cx="6119813" cy="34417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99A830A3-5E01-EA4E-9894-EF2FA9B1950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 vert="horz"/>
          <a:lstStyle/>
          <a:p>
            <a:pPr rtl="0"/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89F8C0F-4F7E-214A-898B-13EBC31EE1A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BB4445DD-31F9-8742-A65D-44722C88D0D1}" type="slidenum">
              <a:t>22</a:t>
            </a:fld>
            <a:endParaRPr lang="en-US"/>
          </a:p>
        </p:txBody>
      </p:sp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1A1D1EA1-ACBE-9745-9BCE-2CB47D0F0147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720725" y="900113"/>
            <a:ext cx="6119813" cy="34417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7FFEFBE3-A5A3-634A-83AA-F416B994E6F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 vert="horz"/>
          <a:lstStyle/>
          <a:p>
            <a:pPr rtl="0"/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7FF6B2C-60DE-3D46-BE5D-B3F5EF09C47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543ECD2C-14AD-5C42-BAD5-E5549F94ABF6}" type="slidenum">
              <a:t>23</a:t>
            </a:fld>
            <a:endParaRPr lang="en-US"/>
          </a:p>
        </p:txBody>
      </p:sp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23447BA7-18C5-AD4D-A9FB-0EEC8F3A19B0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720725" y="900113"/>
            <a:ext cx="6119813" cy="34417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A12A24B6-F914-984E-A3EE-860AEB2626C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 vert="horz"/>
          <a:lstStyle/>
          <a:p>
            <a:pPr rtl="0"/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91C77EF-B00E-C04F-B7F2-3FCD2F1DA50A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05F3925F-5685-9946-BDE4-198F5F84D669}" type="slidenum">
              <a:t>24</a:t>
            </a:fld>
            <a:endParaRPr lang="en-US"/>
          </a:p>
        </p:txBody>
      </p:sp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805F879D-D403-D74B-B0DC-3004B6A88869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720725" y="900113"/>
            <a:ext cx="6119813" cy="34417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CDECC03D-7C97-8343-8274-588FEE5CA7B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 vert="horz"/>
          <a:lstStyle/>
          <a:p>
            <a:pPr rtl="0"/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61FCF83-A316-3841-9E04-3F45BB4014E2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0E9BB59E-7421-1C47-BF6C-D82047E98D39}" type="slidenum">
              <a:t>25</a:t>
            </a:fld>
            <a:endParaRPr lang="en-US"/>
          </a:p>
        </p:txBody>
      </p:sp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658D7596-59F1-C74D-B470-03713451490C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720725" y="900113"/>
            <a:ext cx="6119813" cy="34417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C34D96C4-4B94-EF47-B876-28667BB0E991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 vert="horz"/>
          <a:lstStyle/>
          <a:p>
            <a:pPr rtl="0"/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1633FF4-28B4-7549-B7FF-E54E9107C3BA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8AC1B5BE-A47E-BD4C-AAB4-047DE9613077}" type="slidenum">
              <a:t>26</a:t>
            </a:fld>
            <a:endParaRPr lang="en-US"/>
          </a:p>
        </p:txBody>
      </p:sp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22934BFD-4647-B444-8188-68DC4B718D60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720725" y="900113"/>
            <a:ext cx="6119813" cy="34417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E5A3604F-E9B9-0348-AD78-F3CD81D84B1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 vert="horz"/>
          <a:lstStyle/>
          <a:p>
            <a:pPr rtl="0"/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3023FCA-04B0-2443-B1DD-5DFD9767CDF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B82B50C-BE3D-3841-A401-DA6AFD005891}" type="slidenum">
              <a:t>27</a:t>
            </a:fld>
            <a:endParaRPr lang="en-US"/>
          </a:p>
        </p:txBody>
      </p:sp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525D1480-3DBC-5745-8CF0-65F8EB7A96A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720725" y="900113"/>
            <a:ext cx="6119813" cy="34417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198C3CD7-BD28-D640-920C-138B9DA08F4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 vert="horz"/>
          <a:lstStyle/>
          <a:p>
            <a:pPr rtl="0"/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E7C878E-E671-F849-B553-EAD10D1E300E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FA6D4709-3863-DF48-BA27-CB50D59F4C70}" type="slidenum">
              <a:t>28</a:t>
            </a:fld>
            <a:endParaRPr lang="en-US"/>
          </a:p>
        </p:txBody>
      </p:sp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8D5205B4-357E-284D-93E6-3648AB504031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720725" y="900113"/>
            <a:ext cx="6119813" cy="34417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E0AEBCA5-C236-7547-95B7-5B70DA244C6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 vert="horz"/>
          <a:lstStyle/>
          <a:p>
            <a:pPr rtl="0"/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041412C-6556-E24C-B922-A5AF0E2EEEF9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589E9ABB-FD9C-8443-9B7D-DE3EAA7607D6}" type="slidenum">
              <a:t>29</a:t>
            </a:fld>
            <a:endParaRPr lang="en-US"/>
          </a:p>
        </p:txBody>
      </p:sp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FE9F1D05-D440-084A-BB0A-8E3825CBA49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720725" y="900113"/>
            <a:ext cx="6119813" cy="34417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086DCECB-F65F-E742-94C1-D1DAE280F76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 vert="horz"/>
          <a:lstStyle/>
          <a:p>
            <a:pPr rtl="0"/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775C2FE-50C5-2847-A28F-42B943980526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8869321D-5D57-7043-92D5-F6BCDB58A446}" type="slidenum">
              <a:t>3</a:t>
            </a:fld>
            <a:endParaRPr lang="en-US"/>
          </a:p>
        </p:txBody>
      </p:sp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0F83BFCA-7342-6F4D-9122-04203540A8E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720725" y="900113"/>
            <a:ext cx="6119813" cy="34417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9153DE15-AB09-B540-94A7-A67363E20EE7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 vert="horz"/>
          <a:lstStyle/>
          <a:p>
            <a:pPr rtl="0"/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E3A4D18-A8F7-2B43-BC60-9E86C87851DC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A762FE1F-A09F-D74F-90FB-913198415D5B}" type="slidenum">
              <a:t>30</a:t>
            </a:fld>
            <a:endParaRPr lang="en-US"/>
          </a:p>
        </p:txBody>
      </p:sp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18088F77-AC89-B645-8A69-6787C0CE20F1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720725" y="900113"/>
            <a:ext cx="6119813" cy="34417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7774D617-F51A-2449-ABD5-778F81B5F076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 vert="horz"/>
          <a:lstStyle/>
          <a:p>
            <a:pPr rtl="0"/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408596A-0728-2E4C-A290-6EEB9B454202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88F81E8A-488B-4247-9191-155F70A88281}" type="slidenum">
              <a:t>31</a:t>
            </a:fld>
            <a:endParaRPr lang="en-US"/>
          </a:p>
        </p:txBody>
      </p:sp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09AD0482-D538-D446-8C34-283D67F02FFA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720725" y="900113"/>
            <a:ext cx="6119813" cy="34417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7FEB2385-DC69-F241-A806-A0A315182339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 vert="horz"/>
          <a:lstStyle/>
          <a:p>
            <a:pPr rtl="0"/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8A751AF-EBEB-B449-867D-A33D41138FBF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FB85485-B390-6A45-9EBD-9212A6398F35}" type="slidenum">
              <a:t>4</a:t>
            </a:fld>
            <a:endParaRPr lang="en-US"/>
          </a:p>
        </p:txBody>
      </p:sp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5649BF0A-F766-CF46-A97A-0BD1DF217EE7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720725" y="900113"/>
            <a:ext cx="6119813" cy="34417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735C3DA1-E357-3F4C-994D-A0AE2D056CC5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 vert="horz"/>
          <a:lstStyle/>
          <a:p>
            <a:pPr rtl="0"/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73D3765-298D-E148-818E-5F5A0322ED81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B9ADEE0D-9A23-0249-8208-275DD8BF8581}" type="slidenum">
              <a:t>5</a:t>
            </a:fld>
            <a:endParaRPr lang="en-US"/>
          </a:p>
        </p:txBody>
      </p:sp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1CAC19FA-7B68-624F-9BE4-3E96727ED64A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720725" y="900113"/>
            <a:ext cx="6119813" cy="34417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AC5BD6D0-3B10-B943-AD79-C8B10F6F9561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 vert="horz"/>
          <a:lstStyle/>
          <a:p>
            <a:pPr rtl="0"/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9257AE5-3346-CE40-B911-2E7A149463D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438B59F8-B97E-954C-9FF2-3EADB89235AE}" type="slidenum">
              <a:t>6</a:t>
            </a:fld>
            <a:endParaRPr lang="en-US"/>
          </a:p>
        </p:txBody>
      </p:sp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E05C7E14-83D4-0540-8A76-260D054DB06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720725" y="900113"/>
            <a:ext cx="6119813" cy="34417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F89AD544-C6AD-AA4B-BDFA-512FB7C2177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 vert="horz"/>
          <a:lstStyle/>
          <a:p>
            <a:pPr rtl="0"/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EEAE2B2-1F49-A348-AC4E-862B7F34F0B4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4255908E-E07D-EA4C-B962-759FD1494BF6}" type="slidenum">
              <a:t>7</a:t>
            </a:fld>
            <a:endParaRPr lang="en-US"/>
          </a:p>
        </p:txBody>
      </p:sp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8D85185B-26D4-4948-BC00-A7A352DEF34E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720725" y="900113"/>
            <a:ext cx="6119813" cy="34417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DC014390-D9AA-DF4C-A643-0E24FFE4D8A8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 vert="horz"/>
          <a:lstStyle/>
          <a:p>
            <a:pPr rtl="0"/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2E0282A-B654-D643-8A39-56A1C0C1D852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ED0873F-3356-F740-9718-39E225911EBB}" type="slidenum">
              <a:t>8</a:t>
            </a:fld>
            <a:endParaRPr lang="en-US"/>
          </a:p>
        </p:txBody>
      </p:sp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93908206-4CB2-5F41-8D8E-ADBEAD84BA20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720725" y="900113"/>
            <a:ext cx="6119813" cy="34417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13525F7F-49A4-DA48-932C-B38269EA316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 vert="horz"/>
          <a:lstStyle/>
          <a:p>
            <a:pPr rtl="0"/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FFF07A2-32F2-E14A-AEEB-01FFE292FCF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FE14AAE-A3C7-3548-B27F-D636F5DDD6D3}" type="slidenum">
              <a:t>9</a:t>
            </a:fld>
            <a:endParaRPr lang="en-US"/>
          </a:p>
        </p:txBody>
      </p:sp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28C636D9-FF07-3547-A7EC-CA3283328BF9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720725" y="900113"/>
            <a:ext cx="6119813" cy="34417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B2D72A47-8A57-B046-BBCE-7202155147B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 vert="horz"/>
          <a:lstStyle/>
          <a:p>
            <a:pPr rtl="0"/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0A362C5-70E9-B547-AF12-F18978A62B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60475" y="928688"/>
            <a:ext cx="7559675" cy="1973262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7A31D7B-886D-DE47-A842-7C8C4D2CDD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60475" y="2978150"/>
            <a:ext cx="7559675" cy="137001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13ED999-6891-3440-9594-D7DA493E2F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92FD3C1-6857-964F-BE83-F4EF87C3DB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86A3DCC-4237-CE4B-9282-ABAC1C5D01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608609A-7108-164A-9D8B-6D77B3C5BF63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142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6018A7B-E19C-8A46-96E0-76BFDEE0CC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7566B83B-85B2-BF47-9857-D9593A9631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A7E6637-3B72-994C-B770-238DA32DBE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50845DE-38E1-FA4B-A7C7-389A2F6883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E53A8A7-04A3-6446-97B0-06A3312E9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4E78EF9-CA90-A54C-BB52-7DE09A70A51A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639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7174FAE3-7E94-2D42-A3B6-0A26330BCEA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308850" y="215900"/>
            <a:ext cx="2266950" cy="44402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A0A54F0D-312C-134D-A10C-5D04D6595C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03238" y="215900"/>
            <a:ext cx="6653212" cy="44402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888C37A-EEAE-2A42-B7DF-89169DC7C8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6B18F75-1A2E-3A4F-BF78-C9FA614F55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85F249D-ADDE-D143-9901-DD407791C2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0B136CAE-1F19-5142-888C-35E8BEBC91C5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17601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C371109-1A4B-9145-B139-7FD5114CA7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60475" y="928688"/>
            <a:ext cx="7559675" cy="1973262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0B09501-647F-7F48-9E3C-313C64C5A1A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60475" y="2978150"/>
            <a:ext cx="7559675" cy="137001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550724C-DB54-B64D-A448-95A29D743A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55A7665-083F-6344-BBD6-1546A0A58D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8F550F9-9151-064D-81D7-D1725E242E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CE88D3D-B0C7-884B-8587-9496CF2A47E8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11913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C2DC0E5-0FF2-CE43-8DC3-D69C5929BE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648FF96-D30D-2649-8D0F-14A3544820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A19AAA0-DEBB-2D49-A97F-47A6CA497C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2AF1BAA-DA11-7349-93CF-5B13B53CD9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B1E5D13-A4D8-D940-A6DB-8B5F4BA8A9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8451534-7D81-0243-99ED-F12C2AD6AB8B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87468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4E6CEB-8EE4-7647-BCEA-1F312187C2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7388" y="1414463"/>
            <a:ext cx="8694737" cy="23574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59375CF-0837-834D-B618-40C3D2051D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7388" y="3794125"/>
            <a:ext cx="8694737" cy="1241425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810CCBC-5822-3544-B57B-815B01B3A0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3E208EF-4F0C-1643-A330-11F9F4701F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3FBF4FB-2BB6-9849-BB9F-19B74E4852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BFCA174-3F8A-4E4C-8839-42E3AAA7B39F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1896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1B75DDD-872F-114B-847F-413A265CB3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E0E2AF2-E4FC-094F-8D58-161973BE33F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03238" y="1368425"/>
            <a:ext cx="4459287" cy="328771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0F1CAC12-0C08-3D43-BEE6-9C6AE77AC2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14925" y="1368425"/>
            <a:ext cx="4460875" cy="328771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78B616A-446B-6143-84BE-2E6508EA88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FED4B44-6CB6-AE4E-867F-8E5B4F2E8D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F9B03EE-017D-BA4C-881E-740FA1FCF4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6F0DBE71-B15D-6C42-9317-EBEF6C8E4469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0924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0F26DDE-8EA9-3449-B94B-4796978EFC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738" y="301625"/>
            <a:ext cx="8694737" cy="10969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9B35069-924F-5B45-93A4-39E0704806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3738" y="1390650"/>
            <a:ext cx="4265612" cy="6810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0D739FA6-A0DC-1941-87C7-A248E739A1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93738" y="2071688"/>
            <a:ext cx="4265612" cy="304641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61053D30-7B46-C642-A175-C70A88D9DA6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103813" y="1390650"/>
            <a:ext cx="4284662" cy="6810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508357F8-D9CD-1245-A14B-4D677475D12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103813" y="2071688"/>
            <a:ext cx="4284662" cy="304641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5CD36186-91F2-E84E-914C-99D481BA34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8164AB82-97A9-7F4F-BD86-25B0D4EE16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25670433-0E2C-5E49-94F0-4F8F3C7245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3D0049F4-D8F9-5448-97EB-69C4F4C3D726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9368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2CA48E-7196-4448-A26F-BEB2B61344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AC820637-93F0-5543-B886-B2E3D052FA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9D4BBF68-DE18-0942-AFB9-1850920B34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C49D608-5120-4149-B9EA-B16E02564F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91F78B6-F17D-9C4B-B7B0-01FF37E9E244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05539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D6BE64E6-5D36-6A45-BCA2-6E1678A8D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8522D546-35A3-BD4D-A731-3DCE8EC76C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0714F7D9-1C29-4F4C-89E6-846872A504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69630F78-DD9F-134F-A370-CF1A856F5FD8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865688"/>
      </p:ext>
    </p:extLst>
  </p:cSld>
  <p:clrMapOvr>
    <a:masterClrMapping/>
  </p:clrMapOvr>
  <p:hf sldNum="0"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D014B1-E122-1646-8830-8551757680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738" y="377825"/>
            <a:ext cx="3251200" cy="132397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731A766-3FA9-5F43-AE0D-11303233FA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86250" y="815975"/>
            <a:ext cx="5102225" cy="40306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5FFE2579-5064-064F-A065-A89D9D46DE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93738" y="1701800"/>
            <a:ext cx="3251200" cy="31511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8BCC0ED-B42D-3242-B29F-9FF1FE1142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C851294-936C-1D44-A0EE-40929A2C44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A1A9480-BC6C-AB4F-B7F8-2E82B885ED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E8117F02-1869-BF48-8BBB-8523760DBD07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42888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96575A-3743-CB4A-B74D-43480A2652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E5A3C2C-1BA7-524A-98A6-26DFC96480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D5C643C-3851-5D41-82D7-9A8CE2BBA1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CC2F4DA-B21D-1C4A-8C0C-7A8D725F7D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D6F5928-2C6B-1143-8410-7DC099AF3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597846C-2541-484C-9784-726F2FD9460B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139331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B064394-5ADD-8640-8C86-FF7804A6C2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738" y="377825"/>
            <a:ext cx="3251200" cy="132397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46166AD9-6B2F-C346-81C3-A57FACDAD35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286250" y="815975"/>
            <a:ext cx="5102225" cy="40306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6454FB99-7680-D14F-BB00-6A3CED56FE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93738" y="1701800"/>
            <a:ext cx="3251200" cy="31511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17C9179-3C36-3B41-95FC-42C042A0A0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4226042-9A3E-0E44-A280-48CCA26138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AE38A52-99C0-E74C-9942-B108328DB9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7B4B5BD-D1A4-DF48-8A8D-AC893928A3EE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713123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A1E6F62-85BE-504F-A3BD-88E244C1F7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A9EB3B95-E9C3-D241-B3D0-4311E6C0B4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DE00E0F-C8A0-C340-A27C-A08851216E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A7F04F6-3D7C-BA44-B20C-8B8D2CCE1B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1C116E0-0965-DE43-8B7B-133EE7FF9A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2A737816-2951-F840-9A2C-CC9F56133B56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14562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F8A240FB-3091-BD4B-825E-AE9A164B1DE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308850" y="215900"/>
            <a:ext cx="2266950" cy="44402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9EC6AB49-8FDD-8E44-9091-1BB3673A3C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03238" y="215900"/>
            <a:ext cx="6653212" cy="44402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2E62D4B-37CD-6E49-97C5-57C3521AEE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3F55F59-CB40-DC4E-B06C-47B7397A76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33EE63C-6B65-5949-A0C8-85FBC919B7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3A840DB7-5B8C-054F-8BCA-6E2449A3F23A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88849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48B674-7DB5-8744-85E4-DFA147E36E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7388" y="1414463"/>
            <a:ext cx="8694737" cy="23574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F94FC2D-8A84-E445-9BE7-1FC41D99E5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7388" y="3794125"/>
            <a:ext cx="8694737" cy="1241425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CA139FE-3F71-7446-BF33-A21CAF9D75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0D34BF9-F142-E849-9EFD-7E5983626E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BE544D0-FE35-E543-A107-6EDA6F18A5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0DFA11A-7ECD-7743-B591-BC65BD6E06E9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63118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07CB68-D993-BF4D-8299-976A9A7AB8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6043298-1E4F-1B4F-90C9-30AB3518A72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03238" y="1368425"/>
            <a:ext cx="4459287" cy="328771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3998159-8CD7-9D47-AC71-093447284B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14925" y="1368425"/>
            <a:ext cx="4460875" cy="328771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913F21A-3B56-9F47-83DC-BEA67D6A46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C522D47-BF38-B449-9E38-51804E981D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AB0189D-853E-6146-AF24-B7F86A4EF6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104597C2-77C6-0245-A945-FE4C4E36612F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03261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2324DE-F1D5-3D47-9829-3E9F7B6F33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738" y="301625"/>
            <a:ext cx="8694737" cy="10969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82AF75C-C6BE-0749-B973-D5D7C22FED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3738" y="1390650"/>
            <a:ext cx="4265612" cy="6810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C4282FC-CBBD-F04B-9B92-46A5783821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93738" y="2071688"/>
            <a:ext cx="4265612" cy="304641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835D859C-2C6E-674C-A1BF-04B360BCAFB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103813" y="1390650"/>
            <a:ext cx="4284662" cy="6810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52F9F7AE-E9CD-194C-ACAF-BBFC07C886C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103813" y="2071688"/>
            <a:ext cx="4284662" cy="304641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8F9F98A0-09CF-EB45-BE11-59BC89C5A7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79EBD003-9D47-C244-A59F-03E12426E5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A6981E7D-5D8A-6F45-B87D-934227276F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FD3D5EC1-F6F1-914D-9ABA-C5395D026511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53755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0D33C33-FDD7-104A-988B-73F10E5F80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82F5C494-6807-954D-9980-A223F267DF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3FDB1EA9-4EFC-384A-B63E-FB5273D61D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2ADBAAC-92CB-F04E-9F2A-D8F3B8EF7C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76E4115B-D75E-C44F-AAFB-EC360A305DE9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4542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5F4A84EE-CEEB-0B48-B45B-ED628F8140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C090D7D6-69E7-4043-BA98-BAD95CA8FF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488639F8-CCBA-684E-BD99-04CD53A86A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15517028-BC9E-2347-A8CF-29C98E51F9C9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5029433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72AC4E-2484-534B-A222-B0D610525B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738" y="377825"/>
            <a:ext cx="3251200" cy="132397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63A7566-D4FE-7243-8A41-148589F230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86250" y="815975"/>
            <a:ext cx="5102225" cy="40306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3FC83DB4-D385-704C-A6AE-0BBF121F4D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93738" y="1701800"/>
            <a:ext cx="3251200" cy="31511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4C489F8-D1D2-584A-BE52-9ECB8869F9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C31AE6B-D1EC-234A-BFE5-F205EB29E0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DA1C162-B967-6446-B767-9FB1C78F16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AE953E4-5360-A54D-B5A6-CDD007649224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197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4778970-8CD7-E74E-B2FC-32160CC13A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738" y="377825"/>
            <a:ext cx="3251200" cy="132397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AFD00132-F9DF-434E-AA9E-1801DAC130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286250" y="815975"/>
            <a:ext cx="5102225" cy="40306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A33B03A7-C492-B743-8794-7FCD86D3A6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93738" y="1701800"/>
            <a:ext cx="3251200" cy="31511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DF7FF16-AC2B-DD46-9D0C-8E97D896E8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D994A9B-81DA-9D4F-A565-946BE680F9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50137B7-46A5-564B-840F-0C4AE50BAB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15ACE52-4934-2247-AAAA-4E08CDA823F5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91985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sv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sv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">
            <a:extLst>
              <a:ext uri="{FF2B5EF4-FFF2-40B4-BE49-F238E27FC236}">
                <a16:creationId xmlns:a16="http://schemas.microsoft.com/office/drawing/2014/main" id="{8275DC22-F38B-6645-9C11-CD66416ED7E6}"/>
              </a:ext>
            </a:extLst>
          </p:cNvPr>
          <p:cNvPicPr>
            <a:picLocks noChangeAspect="1"/>
          </p:cNvPicPr>
          <p:nvPr/>
        </p:nvPicPr>
        <p:blipFill>
          <a:blip r:embed="rId13">
            <a:lum/>
            <a:alphaModFix/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rcRect/>
          <a:stretch>
            <a:fillRect/>
          </a:stretch>
        </p:blipFill>
        <p:spPr>
          <a:xfrm>
            <a:off x="-58320" y="81000"/>
            <a:ext cx="7794360" cy="120564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Zástupný nadpis 2">
            <a:extLst>
              <a:ext uri="{FF2B5EF4-FFF2-40B4-BE49-F238E27FC236}">
                <a16:creationId xmlns:a16="http://schemas.microsoft.com/office/drawing/2014/main" id="{E138794E-23FE-8A4B-B6F5-993A70E6AB1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03999" y="216000"/>
            <a:ext cx="7020000" cy="936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endParaRPr lang="en-US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F4914035-5B22-6542-BC3B-CC1A4403A557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503999" y="1368000"/>
            <a:ext cx="9072000" cy="328823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006A609-EAEF-524A-8241-781AD3D6B703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503999" y="5164920"/>
            <a:ext cx="2348280" cy="39060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Ctr="0">
            <a:noAutofit/>
          </a:bodyPr>
          <a:lstStyle>
            <a:lvl1pPr lvl="0" rtl="0" hangingPunct="0">
              <a:buNone/>
              <a:tabLst/>
              <a:defRPr lang="en-US" sz="1400" kern="1200">
                <a:latin typeface="Liberation Sans" pitchFamily="18"/>
                <a:ea typeface="DejaVu Sans" pitchFamily="2"/>
                <a:cs typeface="DejaVu Sans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A9B7E42-793F-0740-A57E-F37BF3870B8A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3447000" y="5164920"/>
            <a:ext cx="3195000" cy="39060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Ctr="0">
            <a:noAutofit/>
          </a:bodyPr>
          <a:lstStyle>
            <a:lvl1pPr lvl="0" algn="ctr" rtl="0" hangingPunct="0">
              <a:buNone/>
              <a:tabLst/>
              <a:defRPr lang="en-US" sz="1400" kern="1200">
                <a:latin typeface="Liberation Sans" pitchFamily="18"/>
                <a:ea typeface="DejaVu Sans" pitchFamily="2"/>
                <a:cs typeface="DejaVu Sans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B5D2F38-BB60-BD47-B1DE-567FEEB54272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7227000" y="5164920"/>
            <a:ext cx="2348280" cy="39060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Ctr="0">
            <a:noAutofit/>
          </a:bodyPr>
          <a:lstStyle>
            <a:lvl1pPr lvl="0" algn="r" rtl="0" hangingPunct="0">
              <a:buNone/>
              <a:tabLst/>
              <a:defRPr lang="en-US" sz="1400" kern="1200">
                <a:latin typeface="Liberation Sans" pitchFamily="18"/>
                <a:ea typeface="DejaVu Sans" pitchFamily="2"/>
                <a:cs typeface="DejaVu Sans" pitchFamily="2"/>
              </a:defRPr>
            </a:lvl1pPr>
          </a:lstStyle>
          <a:p>
            <a:pPr lvl="0"/>
            <a:fld id="{BEB0FC4F-7263-6247-A24E-847A02486DFB}" type="slidenum"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hangingPunct="0">
        <a:tabLst/>
        <a:defRPr lang="en-US" sz="3570" b="0" i="0" u="none" strike="noStrike" kern="1200">
          <a:ln>
            <a:noFill/>
          </a:ln>
          <a:solidFill>
            <a:srgbClr val="FFFFFF"/>
          </a:solidFill>
          <a:latin typeface="Liberation Sans" pitchFamily="18"/>
        </a:defRPr>
      </a:lvl1pPr>
    </p:titleStyle>
    <p:bodyStyle>
      <a:lvl1pPr marL="0" marR="0" indent="0" hangingPunct="0">
        <a:spcBef>
          <a:spcPts val="0"/>
        </a:spcBef>
        <a:spcAft>
          <a:spcPts val="1148"/>
        </a:spcAft>
        <a:tabLst/>
        <a:defRPr lang="en-US" sz="2600" b="0" i="0" u="none" strike="noStrike" kern="1200">
          <a:ln>
            <a:noFill/>
          </a:ln>
          <a:latin typeface="Liberation Sans" pitchFamily="18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">
            <a:extLst>
              <a:ext uri="{FF2B5EF4-FFF2-40B4-BE49-F238E27FC236}">
                <a16:creationId xmlns:a16="http://schemas.microsoft.com/office/drawing/2014/main" id="{0B20E238-540B-1B4A-BFE3-B28C517D253B}"/>
              </a:ext>
            </a:extLst>
          </p:cNvPr>
          <p:cNvPicPr>
            <a:picLocks noChangeAspect="1"/>
          </p:cNvPicPr>
          <p:nvPr/>
        </p:nvPicPr>
        <p:blipFill>
          <a:blip r:embed="rId13">
            <a:lum/>
            <a:alphaModFix/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rcRect/>
          <a:stretch>
            <a:fillRect/>
          </a:stretch>
        </p:blipFill>
        <p:spPr>
          <a:xfrm>
            <a:off x="-58320" y="81000"/>
            <a:ext cx="7794360" cy="120564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Zástupný nadpis 2">
            <a:extLst>
              <a:ext uri="{FF2B5EF4-FFF2-40B4-BE49-F238E27FC236}">
                <a16:creationId xmlns:a16="http://schemas.microsoft.com/office/drawing/2014/main" id="{F1516ACC-2ABD-D847-922E-263AB6658F2D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03999" y="216000"/>
            <a:ext cx="7020000" cy="936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endParaRPr lang="en-US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A2EAD882-3B26-3A41-8E49-85F83A661DB2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503999" y="1368000"/>
            <a:ext cx="9072000" cy="328823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D1984F4-7901-A34F-96FE-051758A641CC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503999" y="5164920"/>
            <a:ext cx="2348280" cy="39060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Ctr="0">
            <a:noAutofit/>
          </a:bodyPr>
          <a:lstStyle>
            <a:lvl1pPr lvl="0" rtl="0" hangingPunct="0">
              <a:buNone/>
              <a:tabLst/>
              <a:defRPr lang="en-US" sz="1400" kern="1200">
                <a:latin typeface="Liberation Sans" pitchFamily="18"/>
                <a:ea typeface="DejaVu Sans" pitchFamily="2"/>
                <a:cs typeface="DejaVu Sans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5150482-4102-A145-8716-CB731774394C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3447000" y="5164920"/>
            <a:ext cx="3195000" cy="39060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Ctr="0">
            <a:noAutofit/>
          </a:bodyPr>
          <a:lstStyle>
            <a:lvl1pPr lvl="0" algn="ctr" rtl="0" hangingPunct="0">
              <a:buNone/>
              <a:tabLst/>
              <a:defRPr lang="en-US" sz="1400" kern="1200">
                <a:latin typeface="Liberation Sans" pitchFamily="18"/>
                <a:ea typeface="DejaVu Sans" pitchFamily="2"/>
                <a:cs typeface="DejaVu Sans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9F72F34-60B9-9742-A76F-2DF80B4AB0CB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7227000" y="5164920"/>
            <a:ext cx="2348280" cy="39060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Ctr="0">
            <a:noAutofit/>
          </a:bodyPr>
          <a:lstStyle>
            <a:lvl1pPr lvl="0" algn="r" rtl="0" hangingPunct="0">
              <a:buNone/>
              <a:tabLst/>
              <a:defRPr lang="en-US" sz="1400" kern="1200">
                <a:latin typeface="Liberation Sans" pitchFamily="18"/>
                <a:ea typeface="DejaVu Sans" pitchFamily="2"/>
                <a:cs typeface="DejaVu Sans" pitchFamily="2"/>
              </a:defRPr>
            </a:lvl1pPr>
          </a:lstStyle>
          <a:p>
            <a:pPr lvl="0"/>
            <a:fld id="{9C20BD18-3A85-B94C-B344-130478982A4E}" type="slidenum"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hangingPunct="0">
        <a:tabLst/>
        <a:defRPr lang="en-US" sz="3570" b="0" i="0" u="none" strike="noStrike" kern="1200">
          <a:ln>
            <a:noFill/>
          </a:ln>
          <a:solidFill>
            <a:srgbClr val="FFFFFF"/>
          </a:solidFill>
          <a:latin typeface="Liberation Sans" pitchFamily="18"/>
        </a:defRPr>
      </a:lvl1pPr>
    </p:titleStyle>
    <p:bodyStyle>
      <a:lvl1pPr marL="0" marR="0" indent="0" hangingPunct="0">
        <a:spcBef>
          <a:spcPts val="0"/>
        </a:spcBef>
        <a:spcAft>
          <a:spcPts val="1148"/>
        </a:spcAft>
        <a:tabLst/>
        <a:defRPr lang="en-US" sz="2600" b="0" i="0" u="none" strike="noStrike" kern="1200">
          <a:ln>
            <a:noFill/>
          </a:ln>
          <a:latin typeface="Liberation Sans" pitchFamily="18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axproject.org/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stx.sourceforge.net/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axproject.org/?selected=get-set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bm.com/developerworks/xml/library/x-tipsaxfilter/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axproject.org/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8.xml"/><Relationship Id="rId4" Type="http://schemas.openxmlformats.org/officeDocument/2006/relationships/hyperlink" Target="http://java.sun.com/webservices/reference/tutorials/jaxp/html/sax.html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8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xmlpull.org/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8.xml"/><Relationship Id="rId4" Type="http://schemas.openxmlformats.org/officeDocument/2006/relationships/hyperlink" Target="http://www.jcp.org/en/jsr/detail?id=173" TargetMode="Externa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8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docs.oracle.com/javase/tutorial/jaxp/stax/example.html" TargetMode="Externa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8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8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8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8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8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8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xml.com/pub/a/2002/03/13/sablotron.html" TargetMode="Externa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www.php.net/simplexml" TargetMode="External"/><Relationship Id="rId3" Type="http://schemas.openxmlformats.org/officeDocument/2006/relationships/hyperlink" Target="http://www.w3.org/DOM" TargetMode="External"/><Relationship Id="rId7" Type="http://schemas.openxmlformats.org/officeDocument/2006/relationships/hyperlink" Target="http://4suite.org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Relationship Id="rId6" Type="http://schemas.openxmlformats.org/officeDocument/2006/relationships/hyperlink" Target="http://www.xom.nu/" TargetMode="External"/><Relationship Id="rId5" Type="http://schemas.openxmlformats.org/officeDocument/2006/relationships/hyperlink" Target="http://dom4j.github.io/" TargetMode="External"/><Relationship Id="rId4" Type="http://schemas.openxmlformats.org/officeDocument/2006/relationships/hyperlink" Target="http://jdom.org/" TargetMode="Externa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8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://dom4j.github.io/" TargetMode="External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8.xml"/><Relationship Id="rId4" Type="http://schemas.openxmlformats.org/officeDocument/2006/relationships/hyperlink" Target="https://github.com/dom4j/dom4j/wiki/Cookbook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java.sun.com/xml/jaxp/dist/1.1/docs/tutorial/dom/index.html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8.xml"/><Relationship Id="rId6" Type="http://schemas.openxmlformats.org/officeDocument/2006/relationships/hyperlink" Target="https://www.ibm.com/developerworks/xml/" TargetMode="External"/><Relationship Id="rId5" Type="http://schemas.openxmlformats.org/officeDocument/2006/relationships/hyperlink" Target="http://www.xml.com/pub/a/1999/07/dom/index.html" TargetMode="External"/><Relationship Id="rId4" Type="http://schemas.openxmlformats.org/officeDocument/2006/relationships/hyperlink" Target="http://www.oasis-open.org/cover/dom.html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FF6CEB9-D89A-4841-86A9-19C25F899980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/>
        <p:txBody>
          <a:bodyPr vert="horz">
            <a:spAutoFit/>
          </a:bodyPr>
          <a:lstStyle/>
          <a:p>
            <a:pPr lvl="0" rtl="0"/>
            <a:r>
              <a:rPr lang="en-US"/>
              <a:t>API pro práci s XML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84D2F9B-1EC7-9945-AECD-2EA5C043B375}"/>
              </a:ext>
            </a:extLst>
          </p:cNvPr>
          <p:cNvSpPr txBox="1">
            <a:spLocks noGrp="1"/>
          </p:cNvSpPr>
          <p:nvPr>
            <p:ph type="subTitle" idx="4294967295"/>
          </p:nvPr>
        </p:nvSpPr>
        <p:spPr>
          <a:xfrm>
            <a:off x="503999" y="2449145"/>
            <a:ext cx="9072000" cy="1125949"/>
          </a:xfrm>
        </p:spPr>
        <p:txBody>
          <a:bodyPr vert="horz" anchor="ctr">
            <a:spAutoFit/>
          </a:bodyPr>
          <a:lstStyle/>
          <a:p>
            <a:pPr lvl="0" algn="ctr" rtl="0"/>
            <a:r>
              <a:rPr lang="en-US" sz="3200" dirty="0"/>
              <a:t>T. Pitner, L. </a:t>
            </a:r>
            <a:r>
              <a:rPr lang="en-US" sz="3200" dirty="0" err="1"/>
              <a:t>Bártek</a:t>
            </a:r>
            <a:r>
              <a:rPr lang="en-US" sz="3200" dirty="0"/>
              <a:t>, A. </a:t>
            </a:r>
            <a:r>
              <a:rPr lang="en-US" sz="3200" dirty="0" err="1"/>
              <a:t>Rambousek</a:t>
            </a:r>
            <a:r>
              <a:rPr lang="en-US" sz="3200" dirty="0"/>
              <a:t>. L </a:t>
            </a:r>
            <a:r>
              <a:rPr lang="en-US" sz="3200" dirty="0" err="1"/>
              <a:t>Grolig</a:t>
            </a:r>
            <a:endParaRPr lang="en-US" sz="3200" dirty="0"/>
          </a:p>
          <a:p>
            <a:pPr lvl="0" algn="ctr" rtl="0"/>
            <a:r>
              <a:rPr lang="en-US" sz="3200" dirty="0"/>
              <a:t>FI MU Brno 2021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CF701DA-58FD-6F4B-B0AA-EA55F0FC15F5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/>
        <p:txBody>
          <a:bodyPr vert="horz"/>
          <a:lstStyle/>
          <a:p>
            <a:pPr lvl="0" rtl="0"/>
            <a:r>
              <a:rPr lang="en-US"/>
              <a:t>Použití DOM v Javě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3758791-5FBC-8145-9EA1-9535FD3CFC31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/>
        <p:txBody>
          <a:bodyPr vert="horz"/>
          <a:lstStyle/>
          <a:p>
            <a:pPr lvl="0" rtl="0">
              <a:buSzPct val="45000"/>
              <a:buFont typeface="StarSymbol"/>
              <a:buChar char="●"/>
            </a:pPr>
            <a:r>
              <a:rPr lang="en-US"/>
              <a:t>NodeList – seznam uzlů</a:t>
            </a:r>
          </a:p>
          <a:p>
            <a:pPr marL="0" lvl="1" indent="0" hangingPunct="0">
              <a:spcBef>
                <a:spcPts val="0"/>
              </a:spcBef>
              <a:spcAft>
                <a:spcPts val="1148"/>
              </a:spcAft>
              <a:buSzPct val="75000"/>
              <a:buFont typeface="StarSymbol"/>
              <a:buChar char="–"/>
            </a:pPr>
            <a:r>
              <a:rPr lang="en-US" sz="2600">
                <a:latin typeface="Liberation Sans" pitchFamily="18"/>
              </a:rPr>
              <a:t>Výsledek vracený např. metodou getElementsByTagName.</a:t>
            </a:r>
          </a:p>
          <a:p>
            <a:pPr marL="0" lvl="1" indent="0" hangingPunct="0">
              <a:spcBef>
                <a:spcPts val="0"/>
              </a:spcBef>
              <a:spcAft>
                <a:spcPts val="1148"/>
              </a:spcAft>
              <a:buSzPct val="75000"/>
              <a:buFont typeface="StarSymbol"/>
              <a:buChar char="–"/>
            </a:pPr>
            <a:r>
              <a:rPr lang="en-US" sz="2600">
                <a:latin typeface="Liberation Sans" pitchFamily="18"/>
              </a:rPr>
              <a:t>Poskytuje následující metody pro práci se seznamem:</a:t>
            </a:r>
          </a:p>
          <a:p>
            <a:pPr marL="0" lvl="2" indent="0" hangingPunct="0">
              <a:spcBef>
                <a:spcPts val="0"/>
              </a:spcBef>
              <a:spcAft>
                <a:spcPts val="1148"/>
              </a:spcAft>
              <a:buSzPct val="45000"/>
              <a:buFont typeface="StarSymbol"/>
              <a:buChar char="●"/>
            </a:pPr>
            <a:r>
              <a:rPr lang="en-US" sz="2600">
                <a:latin typeface="Liberation Sans" pitchFamily="18"/>
              </a:rPr>
              <a:t>int length() - počet uzlů v seznamu</a:t>
            </a:r>
          </a:p>
          <a:p>
            <a:pPr marL="0" lvl="2" indent="0" hangingPunct="0">
              <a:spcBef>
                <a:spcPts val="0"/>
              </a:spcBef>
              <a:spcAft>
                <a:spcPts val="1148"/>
              </a:spcAft>
              <a:buSzPct val="45000"/>
              <a:buFont typeface="StarSymbol"/>
              <a:buChar char="●"/>
            </a:pPr>
            <a:r>
              <a:rPr lang="en-US" sz="2600">
                <a:latin typeface="Liberation Sans" pitchFamily="18"/>
              </a:rPr>
              <a:t>Node item(int index) – vrací uzel v seznamu na daném indexu.</a:t>
            </a:r>
          </a:p>
          <a:p>
            <a:pPr marL="0" lvl="2" indent="0" hangingPunct="0">
              <a:spcBef>
                <a:spcPts val="0"/>
              </a:spcBef>
              <a:spcAft>
                <a:spcPts val="1148"/>
              </a:spcAft>
              <a:buSzPct val="45000"/>
              <a:buFont typeface="StarSymbol"/>
              <a:buChar char="●"/>
            </a:pPr>
            <a:r>
              <a:rPr lang="en-US" sz="2600">
                <a:latin typeface="Liberation Sans" pitchFamily="18"/>
              </a:rPr>
              <a:t>Document – odpovídá uzlu dokumentu</a:t>
            </a:r>
          </a:p>
          <a:p>
            <a:pPr marL="0" lvl="3" indent="0" hangingPunct="0">
              <a:spcBef>
                <a:spcPts val="0"/>
              </a:spcBef>
              <a:spcAft>
                <a:spcPts val="1148"/>
              </a:spcAft>
              <a:buSzPct val="75000"/>
              <a:buFont typeface="StarSymbol"/>
              <a:buChar char="–"/>
            </a:pPr>
            <a:r>
              <a:rPr lang="en-US" sz="2600">
                <a:latin typeface="Liberation Sans" pitchFamily="18"/>
              </a:rPr>
              <a:t>Rodičovský uzel kořenového elementu.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1175F54-2B67-4548-BB18-730D29CA418E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/>
        <p:txBody>
          <a:bodyPr vert="horz"/>
          <a:lstStyle/>
          <a:p>
            <a:pPr lvl="0" rtl="0"/>
            <a:r>
              <a:rPr lang="en-US"/>
              <a:t>Event-based API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27619FC-4D6A-D04C-9501-F2EAAF666B6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/>
        <p:txBody>
          <a:bodyPr vert="horz">
            <a:normAutofit fontScale="62500" lnSpcReduction="20000"/>
          </a:bodyPr>
          <a:lstStyle/>
          <a:p>
            <a:pPr lvl="0" rtl="0">
              <a:buSzPct val="45000"/>
            </a:pPr>
            <a:r>
              <a:rPr lang="en-US" dirty="0" err="1"/>
              <a:t>Při</a:t>
            </a:r>
            <a:r>
              <a:rPr lang="en-US" dirty="0"/>
              <a:t> </a:t>
            </a:r>
            <a:r>
              <a:rPr lang="en-US" dirty="0" err="1"/>
              <a:t>parsování</a:t>
            </a:r>
            <a:r>
              <a:rPr lang="en-US" dirty="0"/>
              <a:t> </a:t>
            </a:r>
            <a:r>
              <a:rPr lang="en-US" dirty="0" err="1"/>
              <a:t>uzlu</a:t>
            </a:r>
            <a:r>
              <a:rPr lang="en-US" dirty="0"/>
              <a:t> Document </a:t>
            </a:r>
            <a:r>
              <a:rPr lang="en-US" dirty="0" err="1"/>
              <a:t>generuje</a:t>
            </a:r>
            <a:r>
              <a:rPr lang="en-US" dirty="0"/>
              <a:t> </a:t>
            </a:r>
            <a:r>
              <a:rPr lang="en-US" dirty="0" err="1"/>
              <a:t>posloupnost</a:t>
            </a:r>
            <a:r>
              <a:rPr lang="en-US" dirty="0"/>
              <a:t> </a:t>
            </a:r>
            <a:r>
              <a:rPr lang="en-US" dirty="0" err="1"/>
              <a:t>událostí</a:t>
            </a:r>
            <a:r>
              <a:rPr lang="en-US" dirty="0"/>
              <a:t>.</a:t>
            </a:r>
          </a:p>
          <a:p>
            <a:pPr lvl="0" rtl="0">
              <a:buSzPct val="45000"/>
            </a:pPr>
            <a:r>
              <a:rPr lang="en-US" dirty="0" err="1"/>
              <a:t>Technická</a:t>
            </a:r>
            <a:r>
              <a:rPr lang="en-US" dirty="0"/>
              <a:t> </a:t>
            </a:r>
            <a:r>
              <a:rPr lang="en-US" dirty="0" err="1"/>
              <a:t>implementace</a:t>
            </a:r>
            <a:endParaRPr lang="en-US" dirty="0"/>
          </a:p>
          <a:p>
            <a:pPr marL="0" lvl="1" indent="0" hangingPunct="0">
              <a:spcBef>
                <a:spcPts val="0"/>
              </a:spcBef>
              <a:spcAft>
                <a:spcPts val="1148"/>
              </a:spcAft>
              <a:buSzPct val="75000"/>
              <a:buFont typeface="StarSymbol"/>
              <a:buChar char="–"/>
            </a:pPr>
            <a:r>
              <a:rPr lang="en-US" sz="2600" dirty="0">
                <a:latin typeface="Liberation Sans" pitchFamily="18"/>
              </a:rPr>
              <a:t>Callback </a:t>
            </a:r>
            <a:r>
              <a:rPr lang="en-US" sz="2600" dirty="0" err="1">
                <a:latin typeface="Liberation Sans" pitchFamily="18"/>
              </a:rPr>
              <a:t>metody</a:t>
            </a:r>
            <a:endParaRPr lang="en-US" sz="2600" dirty="0">
              <a:latin typeface="Liberation Sans" pitchFamily="18"/>
            </a:endParaRPr>
          </a:p>
          <a:p>
            <a:pPr marL="0" lvl="2" indent="0" hangingPunct="0">
              <a:spcBef>
                <a:spcPts val="0"/>
              </a:spcBef>
              <a:spcAft>
                <a:spcPts val="1148"/>
              </a:spcAft>
              <a:buSzPct val="45000"/>
              <a:buNone/>
            </a:pPr>
            <a:r>
              <a:rPr lang="en-US" sz="2600" dirty="0" err="1">
                <a:latin typeface="Liberation Sans" pitchFamily="18"/>
              </a:rPr>
              <a:t>Hollywoodský</a:t>
            </a:r>
            <a:r>
              <a:rPr lang="en-US" sz="2600" dirty="0">
                <a:latin typeface="Liberation Sans" pitchFamily="18"/>
              </a:rPr>
              <a:t> </a:t>
            </a:r>
            <a:r>
              <a:rPr lang="en-US" sz="2600" dirty="0" err="1">
                <a:latin typeface="Liberation Sans" pitchFamily="18"/>
              </a:rPr>
              <a:t>princip</a:t>
            </a:r>
            <a:r>
              <a:rPr lang="en-US" sz="2600" dirty="0">
                <a:latin typeface="Liberation Sans" pitchFamily="18"/>
              </a:rPr>
              <a:t>: „</a:t>
            </a:r>
            <a:r>
              <a:rPr lang="en-US" sz="2600" dirty="0" err="1">
                <a:latin typeface="Liberation Sans" pitchFamily="18"/>
              </a:rPr>
              <a:t>Nevolejte</a:t>
            </a:r>
            <a:r>
              <a:rPr lang="en-US" sz="2600" dirty="0">
                <a:latin typeface="Liberation Sans" pitchFamily="18"/>
              </a:rPr>
              <a:t> </a:t>
            </a:r>
            <a:r>
              <a:rPr lang="en-US" sz="2600" dirty="0" err="1">
                <a:latin typeface="Liberation Sans" pitchFamily="18"/>
              </a:rPr>
              <a:t>nám</a:t>
            </a:r>
            <a:r>
              <a:rPr lang="en-US" sz="2600" dirty="0">
                <a:latin typeface="Liberation Sans" pitchFamily="18"/>
              </a:rPr>
              <a:t>, my </a:t>
            </a:r>
            <a:r>
              <a:rPr lang="en-US" sz="2600" dirty="0" err="1">
                <a:latin typeface="Liberation Sans" pitchFamily="18"/>
              </a:rPr>
              <a:t>Vás</a:t>
            </a:r>
            <a:r>
              <a:rPr lang="en-US" sz="2600" dirty="0">
                <a:latin typeface="Liberation Sans" pitchFamily="18"/>
              </a:rPr>
              <a:t> </a:t>
            </a:r>
            <a:r>
              <a:rPr lang="en-US" sz="2600" dirty="0" err="1">
                <a:latin typeface="Liberation Sans" pitchFamily="18"/>
              </a:rPr>
              <a:t>zavoláme</a:t>
            </a:r>
            <a:r>
              <a:rPr lang="en-US" sz="2600" dirty="0">
                <a:latin typeface="Liberation Sans" pitchFamily="18"/>
              </a:rPr>
              <a:t>.“</a:t>
            </a:r>
          </a:p>
          <a:p>
            <a:pPr lvl="0" rtl="0">
              <a:buSzPct val="45000"/>
            </a:pPr>
            <a:r>
              <a:rPr lang="en-US" dirty="0" err="1"/>
              <a:t>Aplikace</a:t>
            </a:r>
            <a:r>
              <a:rPr lang="en-US" dirty="0"/>
              <a:t> </a:t>
            </a:r>
            <a:r>
              <a:rPr lang="en-US" dirty="0" err="1"/>
              <a:t>implementuje</a:t>
            </a:r>
            <a:r>
              <a:rPr lang="en-US" dirty="0"/>
              <a:t> </a:t>
            </a:r>
            <a:r>
              <a:rPr lang="en-US" dirty="0" err="1"/>
              <a:t>zpracování</a:t>
            </a:r>
            <a:r>
              <a:rPr lang="en-US" dirty="0"/>
              <a:t> </a:t>
            </a:r>
            <a:r>
              <a:rPr lang="en-US" dirty="0" err="1"/>
              <a:t>událostí</a:t>
            </a:r>
            <a:r>
              <a:rPr lang="en-US" dirty="0"/>
              <a:t>.</a:t>
            </a:r>
          </a:p>
          <a:p>
            <a:pPr marL="0" lvl="1" indent="0" hangingPunct="0">
              <a:spcBef>
                <a:spcPts val="0"/>
              </a:spcBef>
              <a:spcAft>
                <a:spcPts val="1148"/>
              </a:spcAft>
              <a:buSzPct val="75000"/>
              <a:buFont typeface="StarSymbol"/>
              <a:buChar char="–"/>
            </a:pPr>
            <a:r>
              <a:rPr lang="en-US" sz="2600" dirty="0" err="1">
                <a:latin typeface="Liberation Sans" pitchFamily="18"/>
              </a:rPr>
              <a:t>Zpracovávají</a:t>
            </a:r>
            <a:r>
              <a:rPr lang="en-US" sz="2600" dirty="0">
                <a:latin typeface="Liberation Sans" pitchFamily="18"/>
              </a:rPr>
              <a:t> </a:t>
            </a:r>
            <a:r>
              <a:rPr lang="en-US" sz="2600" dirty="0" err="1">
                <a:latin typeface="Liberation Sans" pitchFamily="18"/>
              </a:rPr>
              <a:t>údálosti</a:t>
            </a:r>
            <a:r>
              <a:rPr lang="en-US" sz="2600" dirty="0">
                <a:latin typeface="Liberation Sans" pitchFamily="18"/>
              </a:rPr>
              <a:t> </a:t>
            </a:r>
            <a:r>
              <a:rPr lang="en-US" sz="2600" dirty="0" err="1">
                <a:latin typeface="Liberation Sans" pitchFamily="18"/>
              </a:rPr>
              <a:t>generované</a:t>
            </a:r>
            <a:r>
              <a:rPr lang="en-US" sz="2600" dirty="0">
                <a:latin typeface="Liberation Sans" pitchFamily="18"/>
              </a:rPr>
              <a:t> </a:t>
            </a:r>
            <a:r>
              <a:rPr lang="en-US" sz="2600" dirty="0" err="1">
                <a:latin typeface="Liberation Sans" pitchFamily="18"/>
              </a:rPr>
              <a:t>parserem</a:t>
            </a:r>
            <a:r>
              <a:rPr lang="en-US" sz="2600" dirty="0">
                <a:latin typeface="Liberation Sans" pitchFamily="18"/>
              </a:rPr>
              <a:t>.</a:t>
            </a:r>
          </a:p>
          <a:p>
            <a:pPr lvl="0" rtl="0">
              <a:buSzPct val="45000"/>
            </a:pPr>
            <a:r>
              <a:rPr lang="en-US" dirty="0" err="1"/>
              <a:t>Pracuje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nižší</a:t>
            </a:r>
            <a:r>
              <a:rPr lang="en-US" dirty="0"/>
              <a:t> </a:t>
            </a:r>
            <a:r>
              <a:rPr lang="en-US" dirty="0" err="1"/>
              <a:t>úrovni</a:t>
            </a:r>
            <a:r>
              <a:rPr lang="en-US" dirty="0"/>
              <a:t> </a:t>
            </a:r>
            <a:r>
              <a:rPr lang="en-US" dirty="0" err="1"/>
              <a:t>než</a:t>
            </a:r>
            <a:r>
              <a:rPr lang="en-US" dirty="0"/>
              <a:t> </a:t>
            </a:r>
            <a:r>
              <a:rPr lang="en-US" dirty="0" err="1"/>
              <a:t>stromová</a:t>
            </a:r>
            <a:r>
              <a:rPr lang="en-US" dirty="0"/>
              <a:t> </a:t>
            </a:r>
            <a:r>
              <a:rPr lang="en-US" dirty="0" err="1"/>
              <a:t>rozhraní</a:t>
            </a:r>
            <a:r>
              <a:rPr lang="en-US" dirty="0"/>
              <a:t>.</a:t>
            </a:r>
          </a:p>
          <a:p>
            <a:pPr lvl="0" rtl="0">
              <a:buSzPct val="45000"/>
            </a:pPr>
            <a:r>
              <a:rPr lang="en-US" dirty="0" err="1"/>
              <a:t>Aplikace</a:t>
            </a:r>
            <a:r>
              <a:rPr lang="en-US" dirty="0"/>
              <a:t> </a:t>
            </a:r>
            <a:r>
              <a:rPr lang="en-US" dirty="0" err="1"/>
              <a:t>musí</a:t>
            </a:r>
            <a:r>
              <a:rPr lang="en-US" dirty="0"/>
              <a:t> </a:t>
            </a:r>
            <a:r>
              <a:rPr lang="en-US" dirty="0" err="1"/>
              <a:t>provádět</a:t>
            </a:r>
            <a:r>
              <a:rPr lang="en-US" dirty="0"/>
              <a:t> </a:t>
            </a:r>
            <a:r>
              <a:rPr lang="en-US" dirty="0" err="1"/>
              <a:t>další</a:t>
            </a:r>
            <a:r>
              <a:rPr lang="en-US" dirty="0"/>
              <a:t> </a:t>
            </a:r>
            <a:r>
              <a:rPr lang="en-US" dirty="0" err="1"/>
              <a:t>zpracování</a:t>
            </a:r>
            <a:r>
              <a:rPr lang="en-US" dirty="0"/>
              <a:t>.</a:t>
            </a:r>
          </a:p>
          <a:p>
            <a:pPr lvl="0" rtl="0">
              <a:buSzPct val="45000"/>
            </a:pPr>
            <a:r>
              <a:rPr lang="en-US" dirty="0" err="1"/>
              <a:t>Šetří</a:t>
            </a:r>
            <a:r>
              <a:rPr lang="en-US" dirty="0"/>
              <a:t> </a:t>
            </a:r>
            <a:r>
              <a:rPr lang="en-US" dirty="0" err="1"/>
              <a:t>paměť</a:t>
            </a:r>
            <a:endParaRPr lang="en-US" dirty="0"/>
          </a:p>
          <a:p>
            <a:pPr marL="0" lvl="1" indent="0" hangingPunct="0">
              <a:spcBef>
                <a:spcPts val="0"/>
              </a:spcBef>
              <a:spcAft>
                <a:spcPts val="1148"/>
              </a:spcAft>
              <a:buSzPct val="75000"/>
              <a:buFont typeface="StarSymbol"/>
              <a:buChar char="–"/>
            </a:pPr>
            <a:r>
              <a:rPr lang="en-US" sz="2600" dirty="0">
                <a:latin typeface="Liberation Sans" pitchFamily="18"/>
              </a:rPr>
              <a:t>Sama o </a:t>
            </a:r>
            <a:r>
              <a:rPr lang="en-US" sz="2600" dirty="0" err="1">
                <a:latin typeface="Liberation Sans" pitchFamily="18"/>
              </a:rPr>
              <a:t>sobě</a:t>
            </a:r>
            <a:r>
              <a:rPr lang="en-US" sz="2600" dirty="0">
                <a:latin typeface="Liberation Sans" pitchFamily="18"/>
              </a:rPr>
              <a:t> </a:t>
            </a:r>
            <a:r>
              <a:rPr lang="en-US" sz="2600" dirty="0" err="1">
                <a:latin typeface="Liberation Sans" pitchFamily="18"/>
              </a:rPr>
              <a:t>negeneruje</a:t>
            </a:r>
            <a:r>
              <a:rPr lang="en-US" sz="2600" dirty="0">
                <a:latin typeface="Liberation Sans" pitchFamily="18"/>
              </a:rPr>
              <a:t> </a:t>
            </a:r>
            <a:r>
              <a:rPr lang="en-US" sz="2600" dirty="0" err="1">
                <a:latin typeface="Liberation Sans" pitchFamily="18"/>
              </a:rPr>
              <a:t>žádné</a:t>
            </a:r>
            <a:r>
              <a:rPr lang="en-US" sz="2600" dirty="0">
                <a:latin typeface="Liberation Sans" pitchFamily="18"/>
              </a:rPr>
              <a:t> </a:t>
            </a:r>
            <a:r>
              <a:rPr lang="en-US" sz="2600" dirty="0" err="1">
                <a:latin typeface="Liberation Sans" pitchFamily="18"/>
              </a:rPr>
              <a:t>perzistentní</a:t>
            </a:r>
            <a:r>
              <a:rPr lang="en-US" sz="2600" dirty="0">
                <a:latin typeface="Liberation Sans" pitchFamily="18"/>
              </a:rPr>
              <a:t> </a:t>
            </a:r>
            <a:r>
              <a:rPr lang="en-US" sz="2600" dirty="0" err="1">
                <a:latin typeface="Liberation Sans" pitchFamily="18"/>
              </a:rPr>
              <a:t>objekty</a:t>
            </a:r>
            <a:r>
              <a:rPr lang="en-US" sz="2600" dirty="0">
                <a:latin typeface="Liberation Sans" pitchFamily="18"/>
              </a:rPr>
              <a:t>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649D629-09FA-DD44-829B-F2F903866E2C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/>
        <p:txBody>
          <a:bodyPr vert="horz"/>
          <a:lstStyle/>
          <a:p>
            <a:pPr lvl="0" rtl="0"/>
            <a:r>
              <a:rPr lang="en-US"/>
              <a:t>Příklady událostí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820BC1E-5849-C145-9C8F-E328C3FE7A17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/>
        <p:txBody>
          <a:bodyPr vert="horz"/>
          <a:lstStyle/>
          <a:p>
            <a:pPr lvl="0" rtl="0">
              <a:buSzPct val="45000"/>
              <a:buFont typeface="StarSymbol"/>
              <a:buChar char="●"/>
            </a:pPr>
            <a:r>
              <a:rPr lang="en-US"/>
              <a:t>Příklady událostí:</a:t>
            </a:r>
          </a:p>
          <a:p>
            <a:pPr marL="0" lvl="1" indent="0" hangingPunct="0">
              <a:spcBef>
                <a:spcPts val="0"/>
              </a:spcBef>
              <a:spcAft>
                <a:spcPts val="1148"/>
              </a:spcAft>
              <a:buSzPct val="75000"/>
              <a:buFont typeface="StarSymbol"/>
              <a:buChar char="–"/>
            </a:pPr>
            <a:r>
              <a:rPr lang="en-US" sz="2600">
                <a:latin typeface="Liberation Sans" pitchFamily="18"/>
              </a:rPr>
              <a:t>start document, end document</a:t>
            </a:r>
          </a:p>
          <a:p>
            <a:pPr marL="0" lvl="1" indent="0" hangingPunct="0">
              <a:spcBef>
                <a:spcPts val="0"/>
              </a:spcBef>
              <a:spcAft>
                <a:spcPts val="1148"/>
              </a:spcAft>
              <a:buSzPct val="75000"/>
              <a:buFont typeface="StarSymbol"/>
              <a:buChar char="–"/>
            </a:pPr>
            <a:r>
              <a:rPr lang="en-US" sz="2600">
                <a:latin typeface="Liberation Sans" pitchFamily="18"/>
              </a:rPr>
              <a:t>start element – obsahuje také atributy, end element</a:t>
            </a:r>
          </a:p>
          <a:p>
            <a:pPr marL="0" lvl="1" indent="0" hangingPunct="0">
              <a:spcBef>
                <a:spcPts val="0"/>
              </a:spcBef>
              <a:spcAft>
                <a:spcPts val="1148"/>
              </a:spcAft>
              <a:buSzPct val="75000"/>
              <a:buFont typeface="StarSymbol"/>
              <a:buChar char="–"/>
            </a:pPr>
            <a:r>
              <a:rPr lang="en-US" sz="2600">
                <a:latin typeface="Liberation Sans" pitchFamily="18"/>
              </a:rPr>
              <a:t>processing instruction</a:t>
            </a:r>
          </a:p>
          <a:p>
            <a:pPr marL="0" lvl="1" indent="0" hangingPunct="0">
              <a:spcBef>
                <a:spcPts val="0"/>
              </a:spcBef>
              <a:spcAft>
                <a:spcPts val="1148"/>
              </a:spcAft>
              <a:buSzPct val="75000"/>
              <a:buFont typeface="StarSymbol"/>
              <a:buChar char="–"/>
            </a:pPr>
            <a:r>
              <a:rPr lang="en-US" sz="2600">
                <a:latin typeface="Liberation Sans" pitchFamily="18"/>
              </a:rPr>
              <a:t>comment</a:t>
            </a:r>
          </a:p>
          <a:p>
            <a:pPr marL="0" lvl="1" indent="0" hangingPunct="0">
              <a:spcBef>
                <a:spcPts val="0"/>
              </a:spcBef>
              <a:spcAft>
                <a:spcPts val="1148"/>
              </a:spcAft>
              <a:buSzPct val="75000"/>
              <a:buFont typeface="StarSymbol"/>
              <a:buChar char="–"/>
            </a:pPr>
            <a:r>
              <a:rPr lang="en-US" sz="2600">
                <a:latin typeface="Liberation Sans" pitchFamily="18"/>
              </a:rPr>
              <a:t>entity reference.</a:t>
            </a:r>
          </a:p>
          <a:p>
            <a:pPr lvl="0" rtl="0">
              <a:buSzPct val="45000"/>
              <a:buFont typeface="StarSymbol"/>
              <a:buChar char="●"/>
            </a:pPr>
            <a:r>
              <a:rPr lang="en-US"/>
              <a:t>Nejznámější událostmi řízené API - </a:t>
            </a:r>
            <a:r>
              <a:rPr lang="en-US">
                <a:hlinkClick r:id="rId3"/>
              </a:rPr>
              <a:t>SAX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173D9D-0103-3742-8F59-C0F4D0C7CA9B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503999" y="177840"/>
            <a:ext cx="7020000" cy="1012679"/>
          </a:xfrm>
        </p:spPr>
        <p:txBody>
          <a:bodyPr vert="horz"/>
          <a:lstStyle/>
          <a:p>
            <a:pPr lvl="0" rtl="0"/>
            <a:r>
              <a:rPr lang="en-US"/>
              <a:t>Ukázka zpracování XML dokumentu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6BC1078-9421-F846-AF49-09F8B44FFEB8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/>
        <p:txBody>
          <a:bodyPr vert="horz">
            <a:normAutofit lnSpcReduction="10000"/>
          </a:bodyPr>
          <a:lstStyle/>
          <a:p>
            <a:pPr lvl="0" rtl="0">
              <a:buSzPct val="45000"/>
            </a:pPr>
            <a:r>
              <a:rPr lang="en-US" dirty="0" err="1"/>
              <a:t>Zdrojový</a:t>
            </a:r>
            <a:r>
              <a:rPr lang="en-US" dirty="0"/>
              <a:t> </a:t>
            </a:r>
            <a:r>
              <a:rPr lang="en-US" dirty="0" err="1"/>
              <a:t>dokument</a:t>
            </a:r>
            <a:r>
              <a:rPr lang="en-US" dirty="0"/>
              <a:t>:</a:t>
            </a:r>
          </a:p>
          <a:p>
            <a:pPr lvl="0" rtl="0">
              <a:buSzPct val="45000"/>
            </a:pPr>
            <a:r>
              <a:rPr lang="en-US" dirty="0">
                <a:latin typeface="Century Gothic" panose="020B0502020202020204" pitchFamily="34" charset="0"/>
              </a:rPr>
              <a:t>&lt;?xml version="1.0"?&gt;</a:t>
            </a:r>
          </a:p>
          <a:p>
            <a:pPr lvl="0" rtl="0">
              <a:buSzPct val="45000"/>
            </a:pPr>
            <a:r>
              <a:rPr lang="en-US" dirty="0">
                <a:latin typeface="Century Gothic" panose="020B0502020202020204" pitchFamily="34" charset="0"/>
              </a:rPr>
              <a:t>&lt;doc&gt;</a:t>
            </a:r>
          </a:p>
          <a:p>
            <a:pPr marL="0" lvl="1" indent="0" hangingPunct="0">
              <a:spcBef>
                <a:spcPts val="0"/>
              </a:spcBef>
              <a:spcAft>
                <a:spcPts val="1148"/>
              </a:spcAft>
              <a:buNone/>
            </a:pPr>
            <a:r>
              <a:rPr lang="en-US" sz="2600" dirty="0">
                <a:latin typeface="Century Gothic" panose="020B0502020202020204" pitchFamily="34" charset="0"/>
              </a:rPr>
              <a:t>&lt;para&gt;Hello, world!&lt;/para&gt;</a:t>
            </a:r>
          </a:p>
          <a:p>
            <a:pPr marL="0" lvl="1" indent="0" hangingPunct="0">
              <a:spcBef>
                <a:spcPts val="0"/>
              </a:spcBef>
              <a:spcAft>
                <a:spcPts val="1148"/>
              </a:spcAft>
              <a:buNone/>
            </a:pPr>
            <a:r>
              <a:rPr lang="en-US" sz="2600" dirty="0">
                <a:latin typeface="Century Gothic" panose="020B0502020202020204" pitchFamily="34" charset="0"/>
              </a:rPr>
              <a:t>&lt;!-- that’s all folks --&gt;</a:t>
            </a:r>
          </a:p>
          <a:p>
            <a:pPr marL="0" lvl="1" indent="0" hangingPunct="0">
              <a:spcBef>
                <a:spcPts val="0"/>
              </a:spcBef>
              <a:spcAft>
                <a:spcPts val="1148"/>
              </a:spcAft>
              <a:buNone/>
            </a:pPr>
            <a:r>
              <a:rPr lang="en-US" sz="2600" dirty="0">
                <a:latin typeface="Century Gothic" panose="020B0502020202020204" pitchFamily="34" charset="0"/>
              </a:rPr>
              <a:t>&lt;</a:t>
            </a:r>
            <a:r>
              <a:rPr lang="en-US" sz="2600" dirty="0" err="1">
                <a:latin typeface="Century Gothic" panose="020B0502020202020204" pitchFamily="34" charset="0"/>
              </a:rPr>
              <a:t>hr</a:t>
            </a:r>
            <a:r>
              <a:rPr lang="en-US" sz="2600" dirty="0">
                <a:latin typeface="Century Gothic" panose="020B0502020202020204" pitchFamily="34" charset="0"/>
              </a:rPr>
              <a:t>/&gt;</a:t>
            </a:r>
          </a:p>
          <a:p>
            <a:pPr lvl="0" rtl="0">
              <a:buSzPct val="45000"/>
            </a:pPr>
            <a:r>
              <a:rPr lang="en-US" dirty="0">
                <a:latin typeface="Century Gothic" panose="020B0502020202020204" pitchFamily="34" charset="0"/>
              </a:rPr>
              <a:t>&lt;/doc&gt;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D43DD39-A8C7-3645-87FF-D98E4E3CA317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/>
        <p:txBody>
          <a:bodyPr vert="horz"/>
          <a:lstStyle/>
          <a:p>
            <a:pPr lvl="0" rtl="0"/>
            <a:r>
              <a:rPr lang="en-US"/>
              <a:t>SAX - Zpracování dokumentu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3821F38-1BCB-B64C-BE8E-50EC73EBC0C2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/>
        <p:txBody>
          <a:bodyPr vert="horz"/>
          <a:lstStyle/>
          <a:p>
            <a:pPr lvl="0" rtl="0">
              <a:buSzPct val="45000"/>
              <a:buFont typeface="StarSymbol"/>
              <a:buChar char="●"/>
            </a:pPr>
            <a:r>
              <a:rPr lang="en-US"/>
              <a:t>Generované události:</a:t>
            </a:r>
          </a:p>
          <a:p>
            <a:pPr lvl="0" rtl="0">
              <a:buSzPct val="45000"/>
              <a:buFont typeface="StarSymbol"/>
              <a:buChar char="●"/>
            </a:pPr>
            <a:r>
              <a:rPr lang="en-US"/>
              <a:t>start document start element: doc</a:t>
            </a:r>
          </a:p>
          <a:p>
            <a:pPr lvl="0" rtl="0">
              <a:buSzPct val="45000"/>
              <a:buFont typeface="StarSymbol"/>
              <a:buChar char="●"/>
            </a:pPr>
            <a:r>
              <a:rPr lang="en-US"/>
              <a:t>list of attributes: empty</a:t>
            </a:r>
          </a:p>
          <a:p>
            <a:pPr lvl="0" rtl="0">
              <a:buSzPct val="45000"/>
              <a:buFont typeface="StarSymbol"/>
              <a:buChar char="●"/>
            </a:pPr>
            <a:r>
              <a:rPr lang="en-US"/>
              <a:t>start element: para</a:t>
            </a:r>
          </a:p>
          <a:p>
            <a:pPr lvl="0" rtl="0">
              <a:buSzPct val="45000"/>
              <a:buFont typeface="StarSymbol"/>
              <a:buChar char="●"/>
            </a:pPr>
            <a:r>
              <a:rPr lang="en-US"/>
              <a:t>list of attributes: empty</a:t>
            </a:r>
          </a:p>
          <a:p>
            <a:pPr lvl="0" rtl="0">
              <a:buSzPct val="45000"/>
              <a:buFont typeface="StarSymbol"/>
              <a:buChar char="●"/>
            </a:pPr>
            <a:r>
              <a:rPr lang="en-US"/>
              <a:t>characters: Hello, world!</a:t>
            </a:r>
          </a:p>
          <a:p>
            <a:pPr lvl="0" rtl="0">
              <a:buSzPct val="45000"/>
              <a:buFont typeface="StarSymbol"/>
              <a:buChar char="●"/>
            </a:pPr>
            <a:r>
              <a:rPr lang="en-US"/>
              <a:t>end element: para</a:t>
            </a:r>
          </a:p>
          <a:p>
            <a:pPr lvl="0" rtl="0">
              <a:buSzPct val="45000"/>
              <a:buFont typeface="StarSymbol"/>
              <a:buChar char="●"/>
            </a:pPr>
            <a:r>
              <a:rPr lang="en-US"/>
              <a:t>comment: That’s all folks.</a:t>
            </a:r>
          </a:p>
          <a:p>
            <a:pPr lvl="0" rtl="0">
              <a:buSzPct val="45000"/>
              <a:buFont typeface="StarSymbol"/>
              <a:buChar char="●"/>
            </a:pPr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792DDDE-0CA3-144B-B612-8C0E26640D9D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/>
        <p:txBody>
          <a:bodyPr vert="horz"/>
          <a:lstStyle/>
          <a:p>
            <a:pPr lvl="0" rtl="0"/>
            <a:r>
              <a:rPr lang="en-US"/>
              <a:t>SAX – Zpracování dokumentu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F4AD137-2F33-5F42-8B64-04FE5B719B8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/>
        <p:txBody>
          <a:bodyPr vert="horz"/>
          <a:lstStyle/>
          <a:p>
            <a:pPr lvl="0" rtl="0">
              <a:buSzPct val="45000"/>
              <a:buFont typeface="StarSymbol"/>
              <a:buChar char="●"/>
            </a:pPr>
            <a:r>
              <a:rPr lang="en-US"/>
              <a:t>Dokončení generovaných událostí:</a:t>
            </a:r>
          </a:p>
          <a:p>
            <a:pPr lvl="0" rtl="0">
              <a:buSzPct val="45000"/>
              <a:buFont typeface="StarSymbol"/>
              <a:buChar char="●"/>
            </a:pPr>
            <a:r>
              <a:rPr lang="en-US"/>
              <a:t>start element: hr</a:t>
            </a:r>
          </a:p>
          <a:p>
            <a:pPr lvl="0" rtl="0">
              <a:buSzPct val="45000"/>
              <a:buFont typeface="StarSymbol"/>
              <a:buChar char="●"/>
            </a:pPr>
            <a:r>
              <a:rPr lang="en-US"/>
              <a:t>end element: hr</a:t>
            </a:r>
          </a:p>
          <a:p>
            <a:pPr lvl="0" rtl="0">
              <a:buSzPct val="45000"/>
              <a:buFont typeface="StarSymbol"/>
              <a:buChar char="●"/>
            </a:pPr>
            <a:r>
              <a:rPr lang="en-US"/>
              <a:t>end element: doc</a:t>
            </a:r>
          </a:p>
          <a:p>
            <a:pPr lvl="0" rtl="0">
              <a:buSzPct val="45000"/>
              <a:buFont typeface="StarSymbol"/>
              <a:buChar char="●"/>
            </a:pPr>
            <a:r>
              <a:rPr lang="en-US"/>
              <a:t>end document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8A761EA-8707-5A4C-8D7A-DE4ADAC818D4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/>
        <p:txBody>
          <a:bodyPr vert="horz"/>
          <a:lstStyle/>
          <a:p>
            <a:pPr lvl="0" rtl="0"/>
            <a:r>
              <a:rPr lang="en-US"/>
              <a:t>Kdy použít událostmi řízené API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72C6343-81B7-314E-A494-C69F8FAD4989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/>
        <p:txBody>
          <a:bodyPr vert="horz"/>
          <a:lstStyle/>
          <a:p>
            <a:pPr lvl="0" rtl="0">
              <a:buSzPct val="45000"/>
              <a:buFont typeface="StarSymbol"/>
              <a:buChar char="●"/>
            </a:pPr>
            <a:r>
              <a:rPr lang="en-US"/>
              <a:t>Snažší pro programátora parseru, náročnější pro aplikačního programátora.</a:t>
            </a:r>
          </a:p>
          <a:p>
            <a:pPr marL="0" lvl="1" indent="0" hangingPunct="0">
              <a:spcBef>
                <a:spcPts val="0"/>
              </a:spcBef>
              <a:spcAft>
                <a:spcPts val="1148"/>
              </a:spcAft>
              <a:buSzPct val="75000"/>
              <a:buFont typeface="StarSymbol"/>
              <a:buChar char="–"/>
            </a:pPr>
            <a:r>
              <a:rPr lang="en-US" sz="2600">
                <a:latin typeface="Liberation Sans" pitchFamily="18"/>
              </a:rPr>
              <a:t>Chybí kompletní dokument.</a:t>
            </a:r>
          </a:p>
          <a:p>
            <a:pPr lvl="0" rtl="0">
              <a:buSzPct val="45000"/>
              <a:buFont typeface="StarSymbol"/>
              <a:buChar char="●"/>
            </a:pPr>
            <a:r>
              <a:rPr lang="en-US"/>
              <a:t>Programátor si musí udržovat stav analýzy sám.</a:t>
            </a:r>
          </a:p>
          <a:p>
            <a:pPr lvl="0" rtl="0">
              <a:buSzPct val="45000"/>
              <a:buFont typeface="StarSymbol"/>
              <a:buChar char="●"/>
            </a:pPr>
            <a:r>
              <a:rPr lang="en-US"/>
              <a:t>Vhodné pro úlohy řešitelné bez celého dokumentu.</a:t>
            </a:r>
          </a:p>
          <a:p>
            <a:pPr lvl="0" rtl="0">
              <a:buSzPct val="45000"/>
              <a:buFont typeface="StarSymbol"/>
              <a:buChar char="●"/>
            </a:pPr>
            <a:r>
              <a:rPr lang="en-US"/>
              <a:t>Obvykle nejrychlejší způsob zpracování XML dokumentu.</a:t>
            </a:r>
          </a:p>
          <a:p>
            <a:pPr lvl="0" rtl="0">
              <a:buSzPct val="45000"/>
              <a:buFont typeface="StarSymbol"/>
              <a:buChar char="●"/>
            </a:pPr>
            <a:r>
              <a:rPr lang="en-US"/>
              <a:t>Problémy lze řešit pomocí rozšíření jako je </a:t>
            </a:r>
            <a:r>
              <a:rPr lang="en-US">
                <a:hlinkClick r:id="rId3"/>
              </a:rPr>
              <a:t>Streaming Transformation for XML (STX)</a:t>
            </a:r>
            <a:r>
              <a:rPr lang="en-US"/>
              <a:t>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A91835-6F66-9440-9AAB-076945ADDE6C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/>
        <p:txBody>
          <a:bodyPr vert="horz"/>
          <a:lstStyle/>
          <a:p>
            <a:pPr lvl="0" rtl="0"/>
            <a:r>
              <a:rPr lang="en-US"/>
              <a:t>Volitelné možnosti parseru SAX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EC900BC-38A4-F043-AA91-50165D6586E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/>
        <p:txBody>
          <a:bodyPr vert="horz"/>
          <a:lstStyle/>
          <a:p>
            <a:pPr lvl="0" rtl="0">
              <a:buSzPct val="45000"/>
              <a:buFont typeface="StarSymbol"/>
              <a:buChar char="●"/>
            </a:pPr>
            <a:r>
              <a:rPr lang="en-US"/>
              <a:t>Chování parseru SAX lze ovlivnit pomocí </a:t>
            </a:r>
            <a:r>
              <a:rPr lang="en-US">
                <a:hlinkClick r:id="rId3"/>
              </a:rPr>
              <a:t>voleb a vlastností</a:t>
            </a:r>
            <a:r>
              <a:rPr lang="en-US"/>
              <a:t>.</a:t>
            </a:r>
          </a:p>
          <a:p>
            <a:pPr lvl="0" rtl="0">
              <a:buSzPct val="45000"/>
              <a:buFont typeface="StarSymbol"/>
              <a:buChar char="●"/>
            </a:pPr>
            <a:r>
              <a:rPr lang="en-US"/>
              <a:t>Pro další podrobnosti viz Use properties and features in SAX parsers (IBM DeveloperWorks/XML).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2B8AC26-21B4-5144-9C22-69DEABB9B590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/>
        <p:txBody>
          <a:bodyPr vert="horz"/>
          <a:lstStyle/>
          <a:p>
            <a:pPr lvl="0" rtl="0"/>
            <a:r>
              <a:rPr lang="en-US"/>
              <a:t>Filtry SAX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A207D8D-BD90-8D41-B2B4-ADDFB7D6088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/>
        <p:txBody>
          <a:bodyPr vert="horz"/>
          <a:lstStyle/>
          <a:p>
            <a:pPr lvl="0" rtl="0">
              <a:buSzPct val="45000"/>
              <a:buFont typeface="StarSymbol"/>
              <a:buChar char="●"/>
            </a:pPr>
            <a:r>
              <a:rPr lang="en-US"/>
              <a:t>SAX fitry (implementace rozhraní org.xml.sax.XMLFilter) mohou být naprogramovány s použitím API SAX.</a:t>
            </a:r>
          </a:p>
          <a:p>
            <a:pPr lvl="0" rtl="0">
              <a:buSzPct val="45000"/>
              <a:buFont typeface="StarSymbol"/>
              <a:buChar char="●"/>
            </a:pPr>
            <a:r>
              <a:rPr lang="en-US"/>
              <a:t>Filter přijímá vstupní události, zpracovává je a posílá na výstup.</a:t>
            </a:r>
          </a:p>
          <a:p>
            <a:pPr lvl="0" rtl="0">
              <a:buSzPct val="45000"/>
              <a:buFont typeface="StarSymbol"/>
              <a:buChar char="●"/>
            </a:pPr>
            <a:r>
              <a:rPr lang="en-US"/>
              <a:t>Více informací viz </a:t>
            </a:r>
            <a:r>
              <a:rPr lang="en-US">
                <a:hlinkClick r:id="rId3"/>
              </a:rPr>
              <a:t>Change the events output by a SAX stream</a:t>
            </a:r>
            <a:r>
              <a:rPr lang="en-US"/>
              <a:t> (IBM DeveloperWorks/XML).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A4DDBCC-DFA0-5745-A2F8-9CC92A0D5A66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/>
        <p:txBody>
          <a:bodyPr vert="horz"/>
          <a:lstStyle/>
          <a:p>
            <a:pPr lvl="0" rtl="0"/>
            <a:r>
              <a:rPr lang="en-US"/>
              <a:t>Další zdroje o SAX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B759BD3-DBD7-D34A-8D03-F59A2B3D2DF0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/>
        <p:txBody>
          <a:bodyPr vert="horz"/>
          <a:lstStyle/>
          <a:p>
            <a:pPr lvl="0" rtl="0">
              <a:buSzPct val="45000"/>
              <a:buFont typeface="StarSymbol"/>
              <a:buChar char="●"/>
            </a:pPr>
            <a:r>
              <a:rPr lang="en-US"/>
              <a:t>Primární zdroj:</a:t>
            </a:r>
          </a:p>
          <a:p>
            <a:pPr marL="0" lvl="1" indent="0" hangingPunct="0">
              <a:spcBef>
                <a:spcPts val="0"/>
              </a:spcBef>
              <a:spcAft>
                <a:spcPts val="1148"/>
              </a:spcAft>
              <a:buSzPct val="75000"/>
              <a:buFont typeface="StarSymbol"/>
              <a:buChar char="–"/>
            </a:pPr>
            <a:r>
              <a:rPr lang="en-US" sz="2600">
                <a:latin typeface="Liberation Sans" pitchFamily="18"/>
                <a:hlinkClick r:id="rId3"/>
              </a:rPr>
              <a:t>http://www.saxproject.org</a:t>
            </a:r>
          </a:p>
          <a:p>
            <a:pPr lvl="0" rtl="0">
              <a:buSzPct val="45000"/>
              <a:buFont typeface="StarSymbol"/>
              <a:buChar char="●"/>
            </a:pPr>
            <a:r>
              <a:rPr lang="en-US">
                <a:hlinkClick r:id="rId4"/>
              </a:rPr>
              <a:t>SAX Tutorial on JAXP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6E2081E-8AE9-CB4A-9963-56D96BFD1438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/>
        <p:txBody>
          <a:bodyPr vert="horz"/>
          <a:lstStyle/>
          <a:p>
            <a:pPr lvl="0" rtl="0"/>
            <a:r>
              <a:rPr lang="en-US"/>
              <a:t>API pro zpracování XML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BAB0218-62AF-674A-A3DC-905A686E88AC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/>
        <p:txBody>
          <a:bodyPr vert="horz">
            <a:normAutofit fontScale="85000" lnSpcReduction="20000"/>
          </a:bodyPr>
          <a:lstStyle/>
          <a:p>
            <a:pPr lvl="0" rtl="0">
              <a:buSzPct val="45000"/>
            </a:pPr>
            <a:r>
              <a:rPr lang="en-US" dirty="0" err="1"/>
              <a:t>Poskytují</a:t>
            </a:r>
            <a:r>
              <a:rPr lang="en-US" dirty="0"/>
              <a:t> </a:t>
            </a:r>
            <a:r>
              <a:rPr lang="en-US" dirty="0" err="1"/>
              <a:t>standardizovaný</a:t>
            </a:r>
            <a:r>
              <a:rPr lang="en-US" dirty="0"/>
              <a:t> </a:t>
            </a:r>
            <a:r>
              <a:rPr lang="en-US" dirty="0" err="1"/>
              <a:t>přístup</a:t>
            </a:r>
            <a:r>
              <a:rPr lang="en-US" dirty="0"/>
              <a:t> k XML.</a:t>
            </a:r>
          </a:p>
          <a:p>
            <a:pPr lvl="0" rtl="0">
              <a:buSzPct val="45000"/>
            </a:pPr>
            <a:r>
              <a:rPr lang="en-US" dirty="0" err="1"/>
              <a:t>Slouží</a:t>
            </a:r>
            <a:r>
              <a:rPr lang="en-US" dirty="0"/>
              <a:t> k </a:t>
            </a:r>
            <a:r>
              <a:rPr lang="en-US" dirty="0" err="1"/>
              <a:t>propojení</a:t>
            </a:r>
            <a:r>
              <a:rPr lang="en-US" dirty="0"/>
              <a:t> </a:t>
            </a:r>
            <a:r>
              <a:rPr lang="en-US" dirty="0" err="1"/>
              <a:t>aplikace</a:t>
            </a:r>
            <a:r>
              <a:rPr lang="en-US" dirty="0"/>
              <a:t> a </a:t>
            </a:r>
            <a:r>
              <a:rPr lang="en-US" dirty="0" err="1"/>
              <a:t>parseru</a:t>
            </a:r>
            <a:r>
              <a:rPr lang="en-US" dirty="0"/>
              <a:t>.</a:t>
            </a:r>
          </a:p>
          <a:p>
            <a:pPr lvl="0" rtl="0">
              <a:buSzPct val="45000"/>
            </a:pPr>
            <a:r>
              <a:rPr lang="en-US" dirty="0" err="1"/>
              <a:t>Umožňují</a:t>
            </a:r>
            <a:r>
              <a:rPr lang="en-US" dirty="0"/>
              <a:t> </a:t>
            </a:r>
            <a:r>
              <a:rPr lang="en-US" dirty="0" err="1"/>
              <a:t>zpracování</a:t>
            </a:r>
            <a:r>
              <a:rPr lang="en-US" dirty="0"/>
              <a:t> XML bez </a:t>
            </a:r>
            <a:r>
              <a:rPr lang="en-US" dirty="0" err="1"/>
              <a:t>znalosti</a:t>
            </a:r>
            <a:r>
              <a:rPr lang="en-US" dirty="0"/>
              <a:t> </a:t>
            </a:r>
            <a:r>
              <a:rPr lang="en-US" dirty="0" err="1"/>
              <a:t>fyzické</a:t>
            </a:r>
            <a:r>
              <a:rPr lang="en-US" dirty="0"/>
              <a:t> </a:t>
            </a:r>
            <a:r>
              <a:rPr lang="en-US" dirty="0" err="1"/>
              <a:t>struktury</a:t>
            </a:r>
            <a:r>
              <a:rPr lang="en-US" dirty="0"/>
              <a:t>.</a:t>
            </a:r>
          </a:p>
          <a:p>
            <a:pPr lvl="0" rtl="0">
              <a:buSzPct val="45000"/>
            </a:pPr>
            <a:r>
              <a:rPr lang="en-US" dirty="0" err="1"/>
              <a:t>Optimalizují</a:t>
            </a:r>
            <a:r>
              <a:rPr lang="en-US" dirty="0"/>
              <a:t> </a:t>
            </a:r>
            <a:r>
              <a:rPr lang="en-US" dirty="0" err="1"/>
              <a:t>zpracování</a:t>
            </a:r>
            <a:r>
              <a:rPr lang="en-US" dirty="0"/>
              <a:t> XML.</a:t>
            </a:r>
          </a:p>
          <a:p>
            <a:pPr lvl="0" rtl="0">
              <a:buSzPct val="45000"/>
            </a:pPr>
            <a:r>
              <a:rPr lang="en-US" dirty="0" err="1"/>
              <a:t>Základní</a:t>
            </a:r>
            <a:r>
              <a:rPr lang="en-US" dirty="0"/>
              <a:t> </a:t>
            </a:r>
            <a:r>
              <a:rPr lang="en-US" dirty="0" err="1"/>
              <a:t>typy</a:t>
            </a:r>
            <a:r>
              <a:rPr lang="en-US" dirty="0"/>
              <a:t> API:</a:t>
            </a:r>
          </a:p>
          <a:p>
            <a:pPr marL="0" lvl="1" indent="0" hangingPunct="0">
              <a:spcBef>
                <a:spcPts val="0"/>
              </a:spcBef>
              <a:spcAft>
                <a:spcPts val="1148"/>
              </a:spcAft>
              <a:buSzPct val="75000"/>
              <a:buFont typeface="StarSymbol"/>
              <a:buChar char="–"/>
            </a:pPr>
            <a:r>
              <a:rPr lang="en-US" sz="2600" dirty="0" err="1">
                <a:latin typeface="Liberation Sans" pitchFamily="18"/>
              </a:rPr>
              <a:t>Stromově</a:t>
            </a:r>
            <a:r>
              <a:rPr lang="en-US" sz="2600" dirty="0">
                <a:latin typeface="Liberation Sans" pitchFamily="18"/>
              </a:rPr>
              <a:t> </a:t>
            </a:r>
            <a:r>
              <a:rPr lang="en-US" sz="2600" dirty="0" err="1">
                <a:latin typeface="Liberation Sans" pitchFamily="18"/>
              </a:rPr>
              <a:t>orientovaná</a:t>
            </a:r>
            <a:r>
              <a:rPr lang="en-US" sz="2600" dirty="0">
                <a:latin typeface="Liberation Sans" pitchFamily="18"/>
              </a:rPr>
              <a:t> API – </a:t>
            </a:r>
            <a:r>
              <a:rPr lang="en-US" sz="2600" dirty="0" err="1">
                <a:latin typeface="Liberation Sans" pitchFamily="18"/>
              </a:rPr>
              <a:t>dokument</a:t>
            </a:r>
            <a:r>
              <a:rPr lang="en-US" sz="2600" dirty="0">
                <a:latin typeface="Liberation Sans" pitchFamily="18"/>
              </a:rPr>
              <a:t> je </a:t>
            </a:r>
            <a:r>
              <a:rPr lang="en-US" sz="2600" dirty="0" err="1">
                <a:latin typeface="Liberation Sans" pitchFamily="18"/>
              </a:rPr>
              <a:t>reprezentován</a:t>
            </a:r>
            <a:r>
              <a:rPr lang="en-US" sz="2600" dirty="0">
                <a:latin typeface="Liberation Sans" pitchFamily="18"/>
              </a:rPr>
              <a:t> </a:t>
            </a:r>
            <a:r>
              <a:rPr lang="en-US" sz="2600" dirty="0" err="1">
                <a:latin typeface="Liberation Sans" pitchFamily="18"/>
              </a:rPr>
              <a:t>stromem</a:t>
            </a:r>
            <a:r>
              <a:rPr lang="en-US" sz="2600" dirty="0">
                <a:latin typeface="Liberation Sans" pitchFamily="18"/>
              </a:rPr>
              <a:t> </a:t>
            </a:r>
            <a:r>
              <a:rPr lang="en-US" sz="2600" dirty="0" err="1">
                <a:latin typeface="Liberation Sans" pitchFamily="18"/>
              </a:rPr>
              <a:t>uzlů</a:t>
            </a:r>
            <a:r>
              <a:rPr lang="en-US" sz="2600" dirty="0">
                <a:latin typeface="Liberation Sans" pitchFamily="18"/>
              </a:rPr>
              <a:t>.</a:t>
            </a:r>
          </a:p>
          <a:p>
            <a:pPr marL="0" lvl="1" indent="0" hangingPunct="0">
              <a:spcBef>
                <a:spcPts val="0"/>
              </a:spcBef>
              <a:spcAft>
                <a:spcPts val="1148"/>
              </a:spcAft>
              <a:buSzPct val="75000"/>
              <a:buFont typeface="StarSymbol"/>
              <a:buChar char="–"/>
            </a:pPr>
            <a:r>
              <a:rPr lang="en-US" sz="2600" dirty="0">
                <a:latin typeface="Liberation Sans" pitchFamily="18"/>
              </a:rPr>
              <a:t>API </a:t>
            </a:r>
            <a:r>
              <a:rPr lang="en-US" sz="2600" dirty="0" err="1">
                <a:latin typeface="Liberation Sans" pitchFamily="18"/>
              </a:rPr>
              <a:t>založená</a:t>
            </a:r>
            <a:r>
              <a:rPr lang="en-US" sz="2600" dirty="0">
                <a:latin typeface="Liberation Sans" pitchFamily="18"/>
              </a:rPr>
              <a:t> </a:t>
            </a:r>
            <a:r>
              <a:rPr lang="en-US" sz="2600" dirty="0" err="1">
                <a:latin typeface="Liberation Sans" pitchFamily="18"/>
              </a:rPr>
              <a:t>na</a:t>
            </a:r>
            <a:r>
              <a:rPr lang="en-US" sz="2600" dirty="0">
                <a:latin typeface="Liberation Sans" pitchFamily="18"/>
              </a:rPr>
              <a:t> </a:t>
            </a:r>
            <a:r>
              <a:rPr lang="en-US" sz="2600" dirty="0" err="1">
                <a:latin typeface="Liberation Sans" pitchFamily="18"/>
              </a:rPr>
              <a:t>událostech</a:t>
            </a:r>
            <a:r>
              <a:rPr lang="en-US" sz="2600" dirty="0">
                <a:latin typeface="Liberation Sans" pitchFamily="18"/>
              </a:rPr>
              <a:t> – parser </a:t>
            </a:r>
            <a:r>
              <a:rPr lang="en-US" sz="2600" dirty="0" err="1">
                <a:latin typeface="Liberation Sans" pitchFamily="18"/>
              </a:rPr>
              <a:t>prochází</a:t>
            </a:r>
            <a:r>
              <a:rPr lang="en-US" sz="2600" dirty="0">
                <a:latin typeface="Liberation Sans" pitchFamily="18"/>
              </a:rPr>
              <a:t> </a:t>
            </a:r>
            <a:r>
              <a:rPr lang="en-US" sz="2600" dirty="0" err="1">
                <a:latin typeface="Liberation Sans" pitchFamily="18"/>
              </a:rPr>
              <a:t>dokument</a:t>
            </a:r>
            <a:r>
              <a:rPr lang="en-US" sz="2600" dirty="0">
                <a:latin typeface="Liberation Sans" pitchFamily="18"/>
              </a:rPr>
              <a:t> a </a:t>
            </a:r>
            <a:r>
              <a:rPr lang="en-US" sz="2600" dirty="0" err="1">
                <a:latin typeface="Liberation Sans" pitchFamily="18"/>
              </a:rPr>
              <a:t>generuje</a:t>
            </a:r>
            <a:r>
              <a:rPr lang="en-US" sz="2600" dirty="0">
                <a:latin typeface="Liberation Sans" pitchFamily="18"/>
              </a:rPr>
              <a:t> </a:t>
            </a:r>
            <a:r>
              <a:rPr lang="en-US" sz="2600" dirty="0" err="1">
                <a:latin typeface="Liberation Sans" pitchFamily="18"/>
              </a:rPr>
              <a:t>události</a:t>
            </a:r>
            <a:r>
              <a:rPr lang="en-US" sz="2600" dirty="0">
                <a:latin typeface="Liberation Sans" pitchFamily="18"/>
              </a:rPr>
              <a:t>.</a:t>
            </a:r>
          </a:p>
          <a:p>
            <a:pPr marL="0" lvl="1" indent="0" hangingPunct="0">
              <a:spcBef>
                <a:spcPts val="0"/>
              </a:spcBef>
              <a:spcAft>
                <a:spcPts val="1148"/>
              </a:spcAft>
              <a:buSzPct val="75000"/>
              <a:buFont typeface="StarSymbol"/>
              <a:buChar char="–"/>
            </a:pPr>
            <a:r>
              <a:rPr lang="en-US" sz="2600" dirty="0">
                <a:latin typeface="Liberation Sans" pitchFamily="18"/>
              </a:rPr>
              <a:t>Pull API – </a:t>
            </a:r>
            <a:r>
              <a:rPr lang="en-US" sz="2600" dirty="0" err="1">
                <a:latin typeface="Liberation Sans" pitchFamily="18"/>
              </a:rPr>
              <a:t>události</a:t>
            </a:r>
            <a:r>
              <a:rPr lang="en-US" sz="2600" dirty="0">
                <a:latin typeface="Liberation Sans" pitchFamily="18"/>
              </a:rPr>
              <a:t> </a:t>
            </a:r>
            <a:r>
              <a:rPr lang="en-US" sz="2600" dirty="0" err="1">
                <a:latin typeface="Liberation Sans" pitchFamily="18"/>
              </a:rPr>
              <a:t>jsou</a:t>
            </a:r>
            <a:r>
              <a:rPr lang="en-US" sz="2600" dirty="0">
                <a:latin typeface="Liberation Sans" pitchFamily="18"/>
              </a:rPr>
              <a:t> „</a:t>
            </a:r>
            <a:r>
              <a:rPr lang="en-US" sz="2600" dirty="0" err="1">
                <a:latin typeface="Liberation Sans" pitchFamily="18"/>
              </a:rPr>
              <a:t>vytahovány</a:t>
            </a:r>
            <a:r>
              <a:rPr lang="en-US" sz="2600" dirty="0">
                <a:latin typeface="Liberation Sans" pitchFamily="18"/>
              </a:rPr>
              <a:t>“ z </a:t>
            </a:r>
            <a:r>
              <a:rPr lang="en-US" sz="2600" dirty="0" err="1">
                <a:latin typeface="Liberation Sans" pitchFamily="18"/>
              </a:rPr>
              <a:t>dokumentu</a:t>
            </a:r>
            <a:r>
              <a:rPr lang="en-US" sz="2600" dirty="0">
                <a:latin typeface="Liberation Sans" pitchFamily="18"/>
              </a:rPr>
              <a:t>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4801F0F-3FA7-8D4B-B293-A49670CCE307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/>
        <p:txBody>
          <a:bodyPr vert="horz"/>
          <a:lstStyle/>
          <a:p>
            <a:pPr lvl="0" rtl="0"/>
            <a:r>
              <a:rPr lang="en-US"/>
              <a:t>Pull-based API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A7155B4-3132-0246-A8BA-D68526300A97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/>
        <p:txBody>
          <a:bodyPr vert="horz"/>
          <a:lstStyle/>
          <a:p>
            <a:pPr lvl="0" rtl="0">
              <a:buSzPct val="45000"/>
              <a:buFont typeface="StarSymbol"/>
              <a:buChar char="●"/>
            </a:pPr>
            <a:r>
              <a:rPr lang="en-US"/>
              <a:t>Aplikace nezpracovává příchozí události, ale vytahuje si data ze zpracovávaného souboru.</a:t>
            </a:r>
          </a:p>
          <a:p>
            <a:pPr lvl="0" rtl="0">
              <a:buSzPct val="45000"/>
              <a:buFont typeface="StarSymbol"/>
              <a:buChar char="●"/>
            </a:pPr>
            <a:r>
              <a:rPr lang="en-US"/>
              <a:t>Dá se použít, pokud programátor zná strukturu vstupního dokumentu a může si “vytahovat” data ze souboru.</a:t>
            </a:r>
          </a:p>
          <a:p>
            <a:pPr lvl="0" rtl="0">
              <a:buSzPct val="45000"/>
              <a:buFont typeface="StarSymbol"/>
              <a:buChar char="●"/>
            </a:pPr>
            <a:r>
              <a:rPr lang="en-US"/>
              <a:t>Protiklad API založenému na událostech.</a:t>
            </a:r>
          </a:p>
          <a:p>
            <a:pPr lvl="0" rtl="0">
              <a:buSzPct val="45000"/>
              <a:buFont typeface="StarSymbol"/>
              <a:buChar char="●"/>
            </a:pPr>
            <a:r>
              <a:rPr lang="en-US"/>
              <a:t>Velmi komfortní pro aplikačního programátora, ale implementace jsou obvykle pomalejší než zpracování postavené na událostech.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3FF6568-63CF-F045-BEFE-92B2024AF835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/>
        <p:txBody>
          <a:bodyPr vert="horz"/>
          <a:lstStyle/>
          <a:p>
            <a:pPr lvl="0" rtl="0"/>
            <a:r>
              <a:rPr lang="en-US"/>
              <a:t>Pull-based API pro Javu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EA0331F-8CD6-F641-BF11-2E77BC899AB9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/>
        <p:txBody>
          <a:bodyPr vert="horz"/>
          <a:lstStyle/>
          <a:p>
            <a:pPr lvl="0" rtl="0">
              <a:buSzPct val="45000"/>
              <a:buFont typeface="StarSymbol"/>
              <a:buChar char="●"/>
            </a:pPr>
            <a:r>
              <a:rPr lang="en-US"/>
              <a:t>Java nabízí API pro XML-Pull Parser API – viz </a:t>
            </a:r>
            <a:r>
              <a:rPr lang="en-US">
                <a:hlinkClick r:id="rId3"/>
              </a:rPr>
              <a:t>Common API for XML Pull Parsing</a:t>
            </a:r>
            <a:r>
              <a:rPr lang="en-US"/>
              <a:t> </a:t>
            </a:r>
          </a:p>
          <a:p>
            <a:pPr lvl="0" rtl="0">
              <a:buSzPct val="45000"/>
              <a:buFont typeface="StarSymbol"/>
              <a:buChar char="●"/>
            </a:pPr>
            <a:r>
              <a:rPr lang="en-US"/>
              <a:t>a také nově vyvinuté API – </a:t>
            </a:r>
            <a:r>
              <a:rPr lang="en-US">
                <a:hlinkClick r:id="rId4"/>
              </a:rPr>
              <a:t>Streaming API for XML (StAX)</a:t>
            </a:r>
            <a:r>
              <a:rPr lang="en-US"/>
              <a:t> vyvinuté v rámci JCP</a:t>
            </a:r>
          </a:p>
          <a:p>
            <a:pPr lvl="0" rtl="0">
              <a:buSzPct val="45000"/>
              <a:buFont typeface="StarSymbol"/>
              <a:buChar char="●"/>
            </a:pPr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8F19DD1-80E0-0042-818F-ABC04EB19742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/>
        <p:txBody>
          <a:bodyPr vert="horz"/>
          <a:lstStyle/>
          <a:p>
            <a:pPr lvl="0" rtl="0"/>
            <a:r>
              <a:rPr lang="en-US"/>
              <a:t>Streaming API for XML (StAX)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2BAF790-B3C7-7549-8FAB-C2817AFB376D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/>
        <p:txBody>
          <a:bodyPr vert="horz"/>
          <a:lstStyle/>
          <a:p>
            <a:pPr lvl="0" rtl="0">
              <a:buSzPct val="45000"/>
              <a:buFont typeface="StarSymbol"/>
              <a:buChar char="●"/>
            </a:pPr>
            <a:r>
              <a:rPr lang="en-US"/>
              <a:t>API se má v budoucnosti stát součástí Java API for XML Processing (JAXP).</a:t>
            </a:r>
          </a:p>
          <a:p>
            <a:pPr lvl="0" rtl="0">
              <a:buSzPct val="45000"/>
              <a:buFont typeface="StarSymbol"/>
              <a:buChar char="●"/>
            </a:pPr>
            <a:r>
              <a:rPr lang="en-US"/>
              <a:t>Nabízí dva způsoby zpracování postavenému na Pull API:</a:t>
            </a:r>
          </a:p>
          <a:p>
            <a:pPr marL="0" lvl="1" indent="0" hangingPunct="0">
              <a:spcBef>
                <a:spcPts val="0"/>
              </a:spcBef>
              <a:spcAft>
                <a:spcPts val="1148"/>
              </a:spcAft>
              <a:buSzPct val="75000"/>
              <a:buFont typeface="StarSymbol"/>
              <a:buChar char="–"/>
            </a:pPr>
            <a:r>
              <a:rPr lang="en-US" sz="2600">
                <a:latin typeface="Liberation Sans" pitchFamily="18"/>
              </a:rPr>
              <a:t>“vytahování” událostí pomocí iterátoru – komfortnější</a:t>
            </a:r>
          </a:p>
          <a:p>
            <a:pPr marL="0" lvl="1" indent="0" hangingPunct="0">
              <a:spcBef>
                <a:spcPts val="0"/>
              </a:spcBef>
              <a:spcAft>
                <a:spcPts val="1148"/>
              </a:spcAft>
              <a:buSzPct val="75000"/>
              <a:buFont typeface="StarSymbol"/>
              <a:buChar char="–"/>
            </a:pPr>
            <a:r>
              <a:rPr lang="en-US" sz="2600">
                <a:latin typeface="Liberation Sans" pitchFamily="18"/>
              </a:rPr>
              <a:t>nízko-úrovňový přístup s použitím tzv. kurzoru – rychlejší.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E66542E-A7CA-F64C-BF80-394D61AD08BE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/>
        <p:txBody>
          <a:bodyPr vert="horz"/>
          <a:lstStyle/>
          <a:p>
            <a:pPr lvl="0" rtl="0"/>
            <a:r>
              <a:rPr lang="en-US"/>
              <a:t>StAX – ukázka použití iterátoru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D5CF493-2E01-3643-8493-63523EAEEF24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/>
        <p:txBody>
          <a:bodyPr vert="horz"/>
          <a:lstStyle/>
          <a:p>
            <a:pPr lvl="0" rtl="0">
              <a:buSzPct val="45000"/>
              <a:buFont typeface="StarSymbol"/>
              <a:buChar char="●"/>
            </a:pPr>
            <a:r>
              <a:rPr lang="en-US"/>
              <a:t>Viz také </a:t>
            </a:r>
            <a:r>
              <a:rPr lang="en-US">
                <a:hlinkClick r:id="rId3"/>
              </a:rPr>
              <a:t>Oracle Java Tutorials</a:t>
            </a:r>
            <a:r>
              <a:rPr lang="en-US"/>
              <a:t> </a:t>
            </a:r>
          </a:p>
          <a:p>
            <a:pPr lvl="0" rtl="0">
              <a:buSzPct val="45000"/>
              <a:buFont typeface="StarSymbol"/>
              <a:buChar char="●"/>
            </a:pPr>
            <a:r>
              <a:rPr lang="en-US"/>
              <a:t>V této ukázce klientská aplikace vytahuje události pomocí metody parseru next()</a:t>
            </a:r>
          </a:p>
          <a:p>
            <a:pPr lvl="0" rtl="0">
              <a:buSzPct val="45000"/>
              <a:buFont typeface="StarSymbol"/>
              <a:buChar char="●"/>
            </a:pPr>
            <a:r>
              <a:rPr lang="en-US"/>
              <a:t>Ukázková data:</a:t>
            </a:r>
          </a:p>
          <a:p>
            <a:pPr lvl="0" rtl="0">
              <a:buSzPct val="45000"/>
              <a:buFont typeface="StarSymbol"/>
              <a:buChar char="●"/>
            </a:pPr>
            <a:r>
              <a:rPr lang="en-US"/>
              <a:t>&lt;?xml version="1.0" encoding="UTF-8"?&gt;</a:t>
            </a:r>
          </a:p>
          <a:p>
            <a:pPr lvl="0" rtl="0">
              <a:buSzPct val="45000"/>
              <a:buFont typeface="StarSymbol"/>
              <a:buChar char="●"/>
            </a:pPr>
            <a:r>
              <a:rPr lang="en-US"/>
              <a:t>&lt;BookCatalogue xmlns="http://www.publishing.org"&gt;</a:t>
            </a:r>
          </a:p>
          <a:p>
            <a:pPr lvl="0" rtl="0">
              <a:buSzPct val="45000"/>
              <a:buFont typeface="StarSymbol"/>
              <a:buChar char="●"/>
            </a:pPr>
            <a:r>
              <a:rPr lang="en-US"/>
              <a:t>  &lt;Book&gt;</a:t>
            </a:r>
          </a:p>
          <a:p>
            <a:pPr lvl="0" rtl="0">
              <a:buSzPct val="45000"/>
              <a:buFont typeface="StarSymbol"/>
              <a:buChar char="●"/>
            </a:pPr>
            <a:r>
              <a:rPr lang="en-US"/>
              <a:t>    &lt;Title&gt;Yogasana Vijnana: the Science of Yoga&lt;/Title&gt;</a:t>
            </a:r>
          </a:p>
          <a:p>
            <a:pPr lvl="0" rtl="0">
              <a:buSzPct val="45000"/>
              <a:buFont typeface="StarSymbol"/>
              <a:buChar char="●"/>
            </a:pPr>
            <a:r>
              <a:rPr lang="en-US"/>
              <a:t>    &lt;author&gt;Dhirendra Brahmachari&lt;/Author&gt;</a:t>
            </a:r>
          </a:p>
          <a:p>
            <a:pPr lvl="0" rtl="0">
              <a:buSzPct val="45000"/>
              <a:buFont typeface="StarSymbol"/>
              <a:buChar char="●"/>
            </a:pPr>
            <a:r>
              <a:rPr lang="en-US"/>
              <a:t>    &lt;Date&gt;1966&lt;/Date&gt;</a:t>
            </a:r>
          </a:p>
          <a:p>
            <a:pPr lvl="0" rtl="0">
              <a:buSzPct val="45000"/>
              <a:buFont typeface="StarSymbol"/>
              <a:buChar char="●"/>
            </a:pPr>
            <a:r>
              <a:rPr lang="en-US"/>
              <a:t>    &lt;ISBN&gt;81-40-34319-4&lt;/ISBN&gt;</a:t>
            </a:r>
          </a:p>
          <a:p>
            <a:pPr lvl="0" rtl="0">
              <a:buSzPct val="45000"/>
              <a:buFont typeface="StarSymbol"/>
              <a:buChar char="●"/>
            </a:pPr>
            <a:r>
              <a:rPr lang="en-US"/>
              <a:t>    &lt;Publisher&gt;Dhirendra Yoga Publications&lt;/Publisher&gt;</a:t>
            </a:r>
          </a:p>
          <a:p>
            <a:pPr lvl="0" rtl="0">
              <a:buSzPct val="45000"/>
              <a:buFont typeface="StarSymbol"/>
              <a:buChar char="●"/>
            </a:pPr>
            <a:r>
              <a:rPr lang="en-US"/>
              <a:t>    &lt;Cost currency="INR"&gt;11.50&lt;/Cost&gt;</a:t>
            </a:r>
          </a:p>
          <a:p>
            <a:pPr lvl="0" rtl="0">
              <a:buSzPct val="45000"/>
              <a:buFont typeface="StarSymbol"/>
              <a:buChar char="●"/>
            </a:pPr>
            <a:r>
              <a:rPr lang="en-US"/>
              <a:t>  &lt;/Book&gt;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549379-24A3-0D47-A5C1-B470A01C8014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/>
        <p:txBody>
          <a:bodyPr vert="horz"/>
          <a:lstStyle/>
          <a:p>
            <a:pPr lvl="0" rtl="0"/>
            <a:r>
              <a:rPr lang="en-US"/>
              <a:t>StAX – zdrojový kód Java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69E73FE-C3AB-434E-B661-BA50F175237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/>
        <p:txBody>
          <a:bodyPr vert="horz"/>
          <a:lstStyle/>
          <a:p>
            <a:pPr lvl="0" rtl="0"/>
            <a:r>
              <a:rPr lang="en-US"/>
              <a:t>try {</a:t>
            </a:r>
          </a:p>
          <a:p>
            <a:pPr lvl="0" rtl="0"/>
            <a:r>
              <a:rPr lang="en-US"/>
              <a:t>   for (int i = 0 ; i &lt; count ; i++) {</a:t>
            </a:r>
          </a:p>
          <a:p>
            <a:pPr lvl="0" rtl="0"/>
            <a:r>
              <a:rPr lang="en-US"/>
              <a:t>      // pass the file name.. all relative entity</a:t>
            </a:r>
          </a:p>
          <a:p>
            <a:pPr lvl="0" rtl="0"/>
            <a:r>
              <a:rPr lang="en-US"/>
              <a:t>      // references will be resolved against this</a:t>
            </a:r>
          </a:p>
          <a:p>
            <a:pPr lvl="0" rtl="0"/>
            <a:r>
              <a:rPr lang="en-US"/>
              <a:t>      // as base URI.</a:t>
            </a:r>
          </a:p>
          <a:p>
            <a:pPr lvl="0" rtl="0"/>
            <a:r>
              <a:rPr lang="en-US"/>
              <a:t>      XMLStreamReader xmlr = xmlif.createXMLStreamReader(filename,</a:t>
            </a:r>
          </a:p>
          <a:p>
            <a:pPr lvl="0" rtl="0"/>
            <a:r>
              <a:rPr lang="en-US"/>
              <a:t>         new FileInputStream(filename));</a:t>
            </a:r>
          </a:p>
          <a:p>
            <a:pPr lvl="0" rtl="0"/>
            <a:r>
              <a:rPr lang="en-US"/>
              <a:t>         // when XMLStreamReader is created,</a:t>
            </a:r>
          </a:p>
          <a:p>
            <a:pPr lvl="0" rtl="0"/>
            <a:r>
              <a:rPr lang="en-US"/>
              <a:t>         // it is positioned at START_DOCUMENT event.</a:t>
            </a:r>
          </a:p>
          <a:p>
            <a:pPr lvl="0" rtl="0"/>
            <a:r>
              <a:rPr lang="en-US"/>
              <a:t>         int eventType = xmlr.getEventType();</a:t>
            </a:r>
          </a:p>
          <a:p>
            <a:pPr lvl="0" rtl="0"/>
            <a:r>
              <a:rPr lang="en-US"/>
              <a:t>         printEventType(eventType);</a:t>
            </a:r>
          </a:p>
          <a:p>
            <a:pPr lvl="0" rtl="0"/>
            <a:r>
              <a:rPr lang="en-US"/>
              <a:t>         printStartDocument(xmlr);</a:t>
            </a:r>
          </a:p>
          <a:p>
            <a:pPr lvl="0" rtl="0"/>
            <a:r>
              <a:rPr lang="en-US"/>
              <a:t>         // check if there are more events</a:t>
            </a:r>
          </a:p>
          <a:p>
            <a:pPr lvl="0" rtl="0"/>
            <a:r>
              <a:rPr lang="en-US"/>
              <a:t>         // in the input stream</a:t>
            </a:r>
          </a:p>
          <a:p>
            <a:pPr lvl="0" rtl="0"/>
            <a:endParaRPr 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7DE25D9-E4B5-BA4A-AEA2-D28FAEAE1DFB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/>
        <p:txBody>
          <a:bodyPr vert="horz"/>
          <a:lstStyle/>
          <a:p>
            <a:pPr lvl="0" rtl="0"/>
            <a:r>
              <a:rPr lang="en-US"/>
              <a:t>StAX – zdrojový kód Java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2C8339E-6226-2A4A-A8EC-708B60A8F84C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/>
        <p:txBody>
          <a:bodyPr vert="horz"/>
          <a:lstStyle/>
          <a:p>
            <a:pPr lvl="0" rtl="0"/>
            <a:r>
              <a:rPr lang="en-US"/>
              <a:t>        while(xmlr.hasNext()) {</a:t>
            </a:r>
          </a:p>
          <a:p>
            <a:pPr lvl="0" rtl="0"/>
            <a:r>
              <a:rPr lang="en-US"/>
              <a:t>            eventType = xmlr.next();</a:t>
            </a:r>
          </a:p>
          <a:p>
            <a:pPr lvl="0" rtl="0"/>
            <a:r>
              <a:rPr lang="en-US"/>
              <a:t>            printEventType(eventType);</a:t>
            </a:r>
          </a:p>
          <a:p>
            <a:pPr lvl="0" rtl="0"/>
            <a:r>
              <a:rPr lang="en-US"/>
              <a:t>            // these functions print the information</a:t>
            </a:r>
          </a:p>
          <a:p>
            <a:pPr lvl="0" rtl="0"/>
            <a:r>
              <a:rPr lang="en-US"/>
              <a:t>            // about the particular event by calling</a:t>
            </a:r>
          </a:p>
          <a:p>
            <a:pPr lvl="0" rtl="0"/>
            <a:r>
              <a:rPr lang="en-US"/>
              <a:t>            // the relevant function</a:t>
            </a:r>
          </a:p>
          <a:p>
            <a:pPr lvl="0" rtl="0"/>
            <a:r>
              <a:rPr lang="en-US"/>
              <a:t>            printStartElement(xmlr);</a:t>
            </a:r>
          </a:p>
          <a:p>
            <a:pPr lvl="0" rtl="0"/>
            <a:r>
              <a:rPr lang="en-US"/>
              <a:t>            printEndElement(xmlr);</a:t>
            </a:r>
          </a:p>
          <a:p>
            <a:pPr lvl="0" rtl="0"/>
            <a:r>
              <a:rPr lang="en-US"/>
              <a:t>            printText(xmlr);</a:t>
            </a:r>
          </a:p>
          <a:p>
            <a:pPr lvl="0" rtl="0"/>
            <a:r>
              <a:rPr lang="en-US"/>
              <a:t>            printPIData(xmlr);</a:t>
            </a:r>
          </a:p>
          <a:p>
            <a:pPr lvl="0" rtl="0"/>
            <a:r>
              <a:rPr lang="en-US"/>
              <a:t>            printComment(xmlr);</a:t>
            </a:r>
          </a:p>
          <a:p>
            <a:pPr lvl="0" rtl="0"/>
            <a:r>
              <a:rPr lang="en-US"/>
              <a:t>         }</a:t>
            </a:r>
          </a:p>
          <a:p>
            <a:pPr lvl="0" rtl="0"/>
            <a:r>
              <a:rPr lang="en-US"/>
              <a:t>      }</a:t>
            </a:r>
          </a:p>
          <a:p>
            <a:pPr lvl="0" rtl="0"/>
            <a:r>
              <a:rPr lang="en-US"/>
              <a:t>   }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8F78C28-BBFD-934D-9694-362F54EAE0AA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503999" y="177840"/>
            <a:ext cx="7020000" cy="1012679"/>
          </a:xfrm>
        </p:spPr>
        <p:txBody>
          <a:bodyPr vert="horz"/>
          <a:lstStyle/>
          <a:p>
            <a:pPr lvl="0" rtl="0"/>
            <a:r>
              <a:rPr lang="en-US"/>
              <a:t>Kombinace stromového a událostmi řízeného zpracování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DB03FE7-832A-2F45-AB8D-FFD53FC89190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/>
        <p:txBody>
          <a:bodyPr vert="horz"/>
          <a:lstStyle/>
          <a:p>
            <a:pPr lvl="0" rtl="0">
              <a:buSzPct val="45000"/>
              <a:buFont typeface="StarSymbol"/>
              <a:buChar char="●"/>
            </a:pPr>
            <a:r>
              <a:rPr lang="en-US"/>
              <a:t>Events → tree</a:t>
            </a:r>
          </a:p>
          <a:p>
            <a:pPr lvl="0" rtl="0">
              <a:buSzPct val="45000"/>
              <a:buFont typeface="StarSymbol"/>
              <a:buChar char="●"/>
            </a:pPr>
            <a:r>
              <a:rPr lang="en-US"/>
              <a:t>Tree → events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047AFC9-C14B-E640-8A60-2C058100312A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/>
        <p:txBody>
          <a:bodyPr vert="horz"/>
          <a:lstStyle/>
          <a:p>
            <a:pPr lvl="0" rtl="0"/>
            <a:r>
              <a:rPr lang="en-US"/>
              <a:t>Events → tree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9C16836-4863-CD41-8375-EF51A80DA682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/>
        <p:txBody>
          <a:bodyPr vert="horz"/>
          <a:lstStyle/>
          <a:p>
            <a:pPr lvl="0" rtl="0">
              <a:buSzPct val="45000"/>
              <a:buFont typeface="StarSymbol"/>
              <a:buChar char="●"/>
            </a:pPr>
            <a:r>
              <a:rPr lang="en-US"/>
              <a:t>Umožňuje buď přeskočit nebo dofiltrovat nezajímavé části dokumentu pomocí monitorování událostí.</a:t>
            </a:r>
          </a:p>
          <a:p>
            <a:pPr lvl="0" rtl="0">
              <a:buSzPct val="45000"/>
              <a:buFont typeface="StarSymbol"/>
              <a:buChar char="●"/>
            </a:pPr>
            <a:r>
              <a:rPr lang="en-US"/>
              <a:t>Vytvořit stromový model z části, která nás zajímá a tuto část zpracovat.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17A78A-23AC-3545-94A6-90343A02F340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/>
        <p:txBody>
          <a:bodyPr vert="horz"/>
          <a:lstStyle/>
          <a:p>
            <a:pPr lvl="0" rtl="0"/>
            <a:r>
              <a:rPr lang="en-US"/>
              <a:t>Tree → events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64A1893-24FD-9741-B3F8-D6DD6FF13B18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/>
        <p:txBody>
          <a:bodyPr vert="horz"/>
          <a:lstStyle/>
          <a:p>
            <a:pPr lvl="0" rtl="0">
              <a:buSzPct val="45000"/>
              <a:buFont typeface="StarSymbol"/>
              <a:buChar char="●"/>
            </a:pPr>
            <a:r>
              <a:rPr lang="en-US"/>
              <a:t>Vytvoříme strom dokumentu (a zpracováváme ho) a</a:t>
            </a:r>
          </a:p>
          <a:p>
            <a:pPr lvl="0" rtl="0">
              <a:buSzPct val="45000"/>
              <a:buFont typeface="StarSymbol"/>
              <a:buChar char="●"/>
            </a:pPr>
            <a:r>
              <a:rPr lang="en-US"/>
              <a:t>při procházení stromu generujeme události jako bysme zpracovávali XML soubor.</a:t>
            </a:r>
          </a:p>
          <a:p>
            <a:pPr lvl="0" rtl="0">
              <a:buSzPct val="45000"/>
              <a:buFont typeface="StarSymbol"/>
              <a:buChar char="●"/>
            </a:pPr>
            <a:r>
              <a:rPr lang="en-US"/>
              <a:t>Tento přístup umožňuje integraci obou typů zpracování.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0D4018-2761-6649-8214-4BD1A313DBA2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/>
        <p:txBody>
          <a:bodyPr vert="horz"/>
          <a:lstStyle/>
          <a:p>
            <a:pPr lvl="0" rtl="0"/>
            <a:r>
              <a:rPr lang="en-US"/>
              <a:t>Virtual Object Model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2C659DB-C398-DB43-A9D9-2D1365796F72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/>
        <p:txBody>
          <a:bodyPr vert="horz"/>
          <a:lstStyle/>
          <a:p>
            <a:pPr lvl="0" rtl="0">
              <a:buSzPct val="45000"/>
              <a:buFont typeface="StarSymbol"/>
              <a:buChar char="●"/>
            </a:pPr>
            <a:r>
              <a:rPr lang="en-US"/>
              <a:t>DOM není vytvořen v paměti, ale vytváří se podle potřeby při přístupu k jednotlivým uzlům.</a:t>
            </a:r>
          </a:p>
          <a:p>
            <a:pPr lvl="0" rtl="0">
              <a:buSzPct val="45000"/>
              <a:buFont typeface="StarSymbol"/>
              <a:buChar char="●"/>
            </a:pPr>
            <a:r>
              <a:rPr lang="en-US"/>
              <a:t>Kombinuje výhody zpracování pomocí údálosti a pomocí stromu (rychlost a komfort).</a:t>
            </a:r>
          </a:p>
          <a:p>
            <a:pPr lvl="0" rtl="0">
              <a:buSzPct val="45000"/>
              <a:buFont typeface="StarSymbol"/>
              <a:buChar char="●"/>
            </a:pPr>
            <a:r>
              <a:rPr lang="en-US"/>
              <a:t>Existuje implementace </a:t>
            </a:r>
            <a:r>
              <a:rPr lang="en-US">
                <a:hlinkClick r:id="rId3"/>
              </a:rPr>
              <a:t>Sablotron procesor</a:t>
            </a:r>
            <a:r>
              <a:rPr lang="en-US"/>
              <a:t>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CB111A-07E9-1345-B600-6B223500F76C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/>
        <p:txBody>
          <a:bodyPr vert="horz"/>
          <a:lstStyle/>
          <a:p>
            <a:pPr lvl="0" rtl="0"/>
            <a:r>
              <a:rPr lang="en-US"/>
              <a:t>Stromová API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7D4C911-C3F1-DE47-93EC-59D8001E4DFC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/>
        <p:txBody>
          <a:bodyPr vert="horz">
            <a:noAutofit/>
          </a:bodyPr>
          <a:lstStyle/>
          <a:p>
            <a:pPr lvl="0" rtl="0">
              <a:buSzPct val="45000"/>
              <a:buFont typeface="StarSymbol"/>
              <a:buChar char="●"/>
            </a:pPr>
            <a:r>
              <a:rPr lang="en-US" sz="2000" dirty="0" err="1"/>
              <a:t>Mapují</a:t>
            </a:r>
            <a:r>
              <a:rPr lang="en-US" sz="2000" dirty="0"/>
              <a:t> </a:t>
            </a:r>
            <a:r>
              <a:rPr lang="en-US" sz="2000" dirty="0" err="1"/>
              <a:t>dokument</a:t>
            </a:r>
            <a:r>
              <a:rPr lang="en-US" sz="2000" dirty="0"/>
              <a:t> do v </a:t>
            </a:r>
            <a:r>
              <a:rPr lang="en-US" sz="2000" dirty="0" err="1"/>
              <a:t>paměti</a:t>
            </a:r>
            <a:r>
              <a:rPr lang="en-US" sz="2000" dirty="0"/>
              <a:t> </a:t>
            </a:r>
            <a:r>
              <a:rPr lang="en-US" sz="2000" dirty="0" err="1"/>
              <a:t>uložené</a:t>
            </a:r>
            <a:r>
              <a:rPr lang="en-US" sz="2000" dirty="0"/>
              <a:t> </a:t>
            </a:r>
            <a:r>
              <a:rPr lang="en-US" sz="2000" dirty="0" err="1"/>
              <a:t>stromové</a:t>
            </a:r>
            <a:r>
              <a:rPr lang="en-US" sz="2000" dirty="0"/>
              <a:t> </a:t>
            </a:r>
            <a:r>
              <a:rPr lang="en-US" sz="2000" dirty="0" err="1"/>
              <a:t>struktury</a:t>
            </a:r>
            <a:r>
              <a:rPr lang="en-US" sz="2000" dirty="0"/>
              <a:t>.</a:t>
            </a:r>
          </a:p>
          <a:p>
            <a:pPr lvl="0" rtl="0">
              <a:buSzPct val="45000"/>
              <a:buFont typeface="StarSymbol"/>
              <a:buChar char="●"/>
            </a:pPr>
            <a:r>
              <a:rPr lang="en-US" sz="2000" dirty="0" err="1"/>
              <a:t>Umožňují</a:t>
            </a:r>
            <a:r>
              <a:rPr lang="en-US" sz="2000" dirty="0"/>
              <a:t> </a:t>
            </a:r>
            <a:r>
              <a:rPr lang="en-US" sz="2000" dirty="0" err="1"/>
              <a:t>procházení</a:t>
            </a:r>
            <a:r>
              <a:rPr lang="en-US" sz="2000" dirty="0"/>
              <a:t> </a:t>
            </a:r>
            <a:r>
              <a:rPr lang="en-US" sz="2000" dirty="0" err="1"/>
              <a:t>celého</a:t>
            </a:r>
            <a:r>
              <a:rPr lang="en-US" sz="2000" dirty="0"/>
              <a:t> DOM </a:t>
            </a:r>
            <a:r>
              <a:rPr lang="en-US" sz="2000" dirty="0" err="1"/>
              <a:t>stromu</a:t>
            </a:r>
            <a:r>
              <a:rPr lang="en-US" sz="2000" dirty="0"/>
              <a:t>.</a:t>
            </a:r>
          </a:p>
          <a:p>
            <a:pPr lvl="0" rtl="0">
              <a:buSzPct val="45000"/>
              <a:buFont typeface="StarSymbol"/>
              <a:buChar char="●"/>
            </a:pPr>
            <a:r>
              <a:rPr lang="en-US" sz="2000" dirty="0" err="1"/>
              <a:t>Nejznámější</a:t>
            </a:r>
            <a:r>
              <a:rPr lang="en-US" sz="2000" dirty="0"/>
              <a:t> je </a:t>
            </a:r>
            <a:r>
              <a:rPr lang="en-US" sz="2000" dirty="0">
                <a:hlinkClick r:id="rId3"/>
              </a:rPr>
              <a:t>W3C DOM</a:t>
            </a:r>
            <a:r>
              <a:rPr lang="en-US" sz="2000" dirty="0"/>
              <a:t>.</a:t>
            </a:r>
          </a:p>
          <a:p>
            <a:pPr lvl="0" rtl="0">
              <a:buSzPct val="45000"/>
              <a:buFont typeface="StarSymbol"/>
              <a:buChar char="●"/>
            </a:pPr>
            <a:r>
              <a:rPr lang="en-US" sz="2000" dirty="0" err="1"/>
              <a:t>Existuje</a:t>
            </a:r>
            <a:r>
              <a:rPr lang="en-US" sz="2000" dirty="0"/>
              <a:t> </a:t>
            </a:r>
            <a:r>
              <a:rPr lang="en-US" sz="2000" dirty="0" err="1"/>
              <a:t>řada</a:t>
            </a:r>
            <a:r>
              <a:rPr lang="en-US" sz="2000" dirty="0"/>
              <a:t> </a:t>
            </a:r>
            <a:r>
              <a:rPr lang="en-US" sz="2000" dirty="0" err="1"/>
              <a:t>implementací</a:t>
            </a:r>
            <a:r>
              <a:rPr lang="en-US" sz="2000" dirty="0"/>
              <a:t> pro </a:t>
            </a:r>
            <a:r>
              <a:rPr lang="en-US" sz="2000" dirty="0" err="1"/>
              <a:t>různé</a:t>
            </a:r>
            <a:r>
              <a:rPr lang="en-US" sz="2000" dirty="0"/>
              <a:t> </a:t>
            </a:r>
            <a:r>
              <a:rPr lang="en-US" sz="2000" dirty="0" err="1"/>
              <a:t>programovací</a:t>
            </a:r>
            <a:r>
              <a:rPr lang="en-US" sz="2000" dirty="0"/>
              <a:t> </a:t>
            </a:r>
            <a:r>
              <a:rPr lang="en-US" sz="2000" dirty="0" err="1"/>
              <a:t>jazyky</a:t>
            </a:r>
            <a:r>
              <a:rPr lang="en-US" sz="2000" dirty="0"/>
              <a:t>:</a:t>
            </a:r>
          </a:p>
          <a:p>
            <a:pPr marL="0" lvl="1" indent="0" hangingPunct="0">
              <a:spcBef>
                <a:spcPts val="0"/>
              </a:spcBef>
              <a:spcAft>
                <a:spcPts val="1148"/>
              </a:spcAft>
              <a:buSzPct val="75000"/>
              <a:buFont typeface="StarSymbol"/>
              <a:buChar char="–"/>
            </a:pPr>
            <a:r>
              <a:rPr lang="en-US" sz="2000" dirty="0">
                <a:latin typeface="Liberation Sans" pitchFamily="18"/>
              </a:rPr>
              <a:t>Java </a:t>
            </a:r>
            <a:r>
              <a:rPr lang="en-US" sz="2000" dirty="0">
                <a:latin typeface="Liberation Sans" pitchFamily="18"/>
                <a:hlinkClick r:id="rId4"/>
              </a:rPr>
              <a:t>JDOM</a:t>
            </a:r>
            <a:r>
              <a:rPr lang="en-US" sz="2000" dirty="0">
                <a:latin typeface="Liberation Sans" pitchFamily="18"/>
              </a:rPr>
              <a:t> </a:t>
            </a:r>
          </a:p>
          <a:p>
            <a:pPr marL="0" lvl="1" indent="0" hangingPunct="0">
              <a:spcBef>
                <a:spcPts val="0"/>
              </a:spcBef>
              <a:spcAft>
                <a:spcPts val="1148"/>
              </a:spcAft>
              <a:buSzPct val="75000"/>
              <a:buFont typeface="StarSymbol"/>
              <a:buChar char="–"/>
            </a:pPr>
            <a:r>
              <a:rPr lang="en-US" sz="2000" dirty="0">
                <a:latin typeface="Liberation Sans" pitchFamily="18"/>
              </a:rPr>
              <a:t>Java </a:t>
            </a:r>
            <a:r>
              <a:rPr lang="en-US" sz="2000" dirty="0">
                <a:latin typeface="Liberation Sans" pitchFamily="18"/>
                <a:hlinkClick r:id="rId5"/>
              </a:rPr>
              <a:t>Dom4J</a:t>
            </a:r>
          </a:p>
          <a:p>
            <a:pPr marL="0" lvl="1" indent="0" hangingPunct="0">
              <a:spcBef>
                <a:spcPts val="0"/>
              </a:spcBef>
              <a:spcAft>
                <a:spcPts val="1148"/>
              </a:spcAft>
              <a:buSzPct val="75000"/>
              <a:buFont typeface="StarSymbol"/>
              <a:buChar char="–"/>
            </a:pPr>
            <a:r>
              <a:rPr lang="en-US" sz="2000" dirty="0">
                <a:latin typeface="Liberation Sans" pitchFamily="18"/>
              </a:rPr>
              <a:t>Java </a:t>
            </a:r>
            <a:r>
              <a:rPr lang="en-US" sz="2000" dirty="0">
                <a:latin typeface="Liberation Sans" pitchFamily="18"/>
                <a:hlinkClick r:id="rId6"/>
              </a:rPr>
              <a:t>XOM</a:t>
            </a:r>
          </a:p>
          <a:p>
            <a:pPr marL="0" lvl="1" indent="0" hangingPunct="0">
              <a:spcBef>
                <a:spcPts val="0"/>
              </a:spcBef>
              <a:spcAft>
                <a:spcPts val="1148"/>
              </a:spcAft>
              <a:buSzPct val="75000"/>
              <a:buFont typeface="StarSymbol"/>
              <a:buChar char="–"/>
            </a:pPr>
            <a:r>
              <a:rPr lang="en-US" sz="2000" dirty="0">
                <a:latin typeface="Liberation Sans" pitchFamily="18"/>
              </a:rPr>
              <a:t>Python </a:t>
            </a:r>
            <a:r>
              <a:rPr lang="en-US" sz="2000" dirty="0">
                <a:latin typeface="Liberation Sans" pitchFamily="18"/>
                <a:hlinkClick r:id="rId7"/>
              </a:rPr>
              <a:t>4Suite</a:t>
            </a:r>
          </a:p>
          <a:p>
            <a:pPr marL="0" lvl="1" indent="0" hangingPunct="0">
              <a:spcBef>
                <a:spcPts val="0"/>
              </a:spcBef>
              <a:spcAft>
                <a:spcPts val="1148"/>
              </a:spcAft>
              <a:buSzPct val="75000"/>
              <a:buFont typeface="StarSymbol"/>
              <a:buChar char="–"/>
            </a:pPr>
            <a:r>
              <a:rPr lang="en-US" sz="2000" dirty="0">
                <a:latin typeface="Liberation Sans" pitchFamily="18"/>
              </a:rPr>
              <a:t>PHP </a:t>
            </a:r>
            <a:r>
              <a:rPr lang="en-US" sz="2000" dirty="0">
                <a:latin typeface="Liberation Sans" pitchFamily="18"/>
                <a:hlinkClick r:id="rId8"/>
              </a:rPr>
              <a:t>SimpleXML</a:t>
            </a:r>
          </a:p>
          <a:p>
            <a:pPr marL="0" lvl="1" indent="0" hangingPunct="0">
              <a:spcBef>
                <a:spcPts val="0"/>
              </a:spcBef>
              <a:spcAft>
                <a:spcPts val="1148"/>
              </a:spcAft>
              <a:buSzPct val="75000"/>
              <a:buFont typeface="StarSymbol"/>
              <a:buChar char="–"/>
            </a:pPr>
            <a:r>
              <a:rPr lang="en-US" sz="2000" dirty="0">
                <a:latin typeface="Liberation Sans" pitchFamily="18"/>
              </a:rPr>
              <a:t>JavaScript DOM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2C5AFE-3ED9-2744-B0F7-A455C9F25BC8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/>
        <p:txBody>
          <a:bodyPr vert="horz"/>
          <a:lstStyle/>
          <a:p>
            <a:pPr lvl="0" rtl="0"/>
            <a:r>
              <a:rPr lang="en-US"/>
              <a:t>Alternativní stromové modely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B433AF7-2EA4-AD4B-802B-20BA88A88122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/>
        <p:txBody>
          <a:bodyPr vert="horz"/>
          <a:lstStyle/>
          <a:p>
            <a:pPr lvl="0" rtl="0">
              <a:buSzPct val="45000"/>
              <a:buFont typeface="StarSymbol"/>
              <a:buChar char="●"/>
            </a:pPr>
            <a:r>
              <a:rPr lang="en-US"/>
              <a:t>XML Object Model (XOM)</a:t>
            </a:r>
          </a:p>
          <a:p>
            <a:pPr marL="0" lvl="1" indent="0" hangingPunct="0">
              <a:spcBef>
                <a:spcPts val="0"/>
              </a:spcBef>
              <a:spcAft>
                <a:spcPts val="1148"/>
              </a:spcAft>
              <a:buSzPct val="75000"/>
              <a:buFont typeface="StarSymbol"/>
              <a:buChar char="–"/>
            </a:pPr>
            <a:r>
              <a:rPr lang="en-US" sz="2600">
                <a:latin typeface="Liberation Sans" pitchFamily="18"/>
              </a:rPr>
              <a:t>XOM (XML Object Model) created as an one man project (author Elliote Rusty Harold).</a:t>
            </a:r>
          </a:p>
          <a:p>
            <a:pPr marL="0" lvl="1" indent="0" hangingPunct="0">
              <a:spcBef>
                <a:spcPts val="0"/>
              </a:spcBef>
              <a:spcAft>
                <a:spcPts val="1148"/>
              </a:spcAft>
              <a:buSzPct val="75000"/>
              <a:buFont typeface="StarSymbol"/>
              <a:buChar char="–"/>
            </a:pPr>
            <a:r>
              <a:rPr lang="en-US" sz="2600">
                <a:latin typeface="Liberation Sans" pitchFamily="18"/>
              </a:rPr>
              <a:t>It is an interface that strictly respect XML data logical model.</a:t>
            </a:r>
          </a:p>
          <a:p>
            <a:pPr marL="0" lvl="1" indent="0" hangingPunct="0">
              <a:spcBef>
                <a:spcPts val="0"/>
              </a:spcBef>
              <a:spcAft>
                <a:spcPts val="1148"/>
              </a:spcAft>
              <a:buSzPct val="75000"/>
              <a:buFont typeface="StarSymbol"/>
              <a:buChar char="–"/>
            </a:pPr>
            <a:r>
              <a:rPr lang="en-US" sz="2600">
                <a:latin typeface="Liberation Sans" pitchFamily="18"/>
              </a:rPr>
              <a:t>For motivation and specification see the XOM home page (http://www.xom.nu).</a:t>
            </a:r>
          </a:p>
          <a:p>
            <a:pPr marL="0" lvl="1" indent="0" hangingPunct="0">
              <a:spcBef>
                <a:spcPts val="0"/>
              </a:spcBef>
              <a:spcAft>
                <a:spcPts val="1148"/>
              </a:spcAft>
              <a:buSzPct val="75000"/>
              <a:buFont typeface="StarSymbol"/>
              <a:buChar char="–"/>
            </a:pPr>
            <a:r>
              <a:rPr lang="en-US" sz="2600">
                <a:latin typeface="Liberation Sans" pitchFamily="18"/>
              </a:rPr>
              <a:t>You can get there the open-sourceXOM implementation and</a:t>
            </a:r>
          </a:p>
          <a:p>
            <a:pPr marL="0" lvl="1" indent="0" hangingPunct="0">
              <a:spcBef>
                <a:spcPts val="0"/>
              </a:spcBef>
              <a:spcAft>
                <a:spcPts val="1148"/>
              </a:spcAft>
              <a:buSzPct val="75000"/>
              <a:buFont typeface="StarSymbol"/>
              <a:buChar char="–"/>
            </a:pPr>
            <a:r>
              <a:rPr lang="en-US" sz="2600">
                <a:latin typeface="Liberation Sans" pitchFamily="18"/>
              </a:rPr>
              <a:t>the API documentation, too.</a:t>
            </a:r>
          </a:p>
          <a:p>
            <a:pPr marL="0" lvl="1" indent="0" hangingPunct="0">
              <a:spcBef>
                <a:spcPts val="0"/>
              </a:spcBef>
              <a:spcAft>
                <a:spcPts val="1148"/>
              </a:spcAft>
              <a:buSzPct val="75000"/>
              <a:buFont typeface="StarSymbol"/>
              <a:buChar char="–"/>
            </a:pPr>
            <a:endParaRPr lang="en-US" sz="2600">
              <a:latin typeface="Liberation Sans" pitchFamily="18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C50544D-34D1-3046-B6F8-618B8F3019D0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/>
        <p:txBody>
          <a:bodyPr vert="horz"/>
          <a:lstStyle/>
          <a:p>
            <a:pPr lvl="0" rtl="0"/>
            <a:r>
              <a:rPr lang="en-US"/>
              <a:t>Alternativní stromové modely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B8289B5-D1C2-FC4B-AA13-41FF97AF741D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/>
        <p:txBody>
          <a:bodyPr vert="horz"/>
          <a:lstStyle/>
          <a:p>
            <a:pPr lvl="0" rtl="0">
              <a:buSzPct val="45000"/>
              <a:buFont typeface="StarSymbol"/>
              <a:buChar char="●"/>
            </a:pPr>
            <a:r>
              <a:rPr lang="en-US"/>
              <a:t>DOM4J – prakticky použitelný stromový model</a:t>
            </a:r>
          </a:p>
          <a:p>
            <a:pPr marL="0" lvl="1" indent="0" hangingPunct="0">
              <a:spcBef>
                <a:spcPts val="0"/>
              </a:spcBef>
              <a:spcAft>
                <a:spcPts val="1148"/>
              </a:spcAft>
              <a:buSzPct val="75000"/>
              <a:buFont typeface="StarSymbol"/>
              <a:buChar char="–"/>
            </a:pPr>
            <a:r>
              <a:rPr lang="en-US" sz="2600">
                <a:latin typeface="Liberation Sans" pitchFamily="18"/>
              </a:rPr>
              <a:t>comfortable, fast and memory efficient tree-oriented interface</a:t>
            </a:r>
          </a:p>
          <a:p>
            <a:pPr marL="0" lvl="1" indent="0" hangingPunct="0">
              <a:spcBef>
                <a:spcPts val="0"/>
              </a:spcBef>
              <a:spcAft>
                <a:spcPts val="1148"/>
              </a:spcAft>
              <a:buSzPct val="75000"/>
              <a:buFont typeface="StarSymbol"/>
              <a:buChar char="–"/>
            </a:pPr>
            <a:r>
              <a:rPr lang="en-US" sz="2600">
                <a:latin typeface="Liberation Sans" pitchFamily="18"/>
              </a:rPr>
              <a:t>designed and optimized for Java.</a:t>
            </a:r>
          </a:p>
          <a:p>
            <a:pPr marL="0" lvl="1" indent="0" hangingPunct="0">
              <a:spcBef>
                <a:spcPts val="0"/>
              </a:spcBef>
              <a:spcAft>
                <a:spcPts val="1148"/>
              </a:spcAft>
              <a:buSzPct val="75000"/>
              <a:buFont typeface="StarSymbol"/>
              <a:buChar char="–"/>
            </a:pPr>
            <a:r>
              <a:rPr lang="en-US" sz="2600">
                <a:latin typeface="Liberation Sans" pitchFamily="18"/>
                <a:hlinkClick r:id="rId3"/>
              </a:rPr>
              <a:t>Dostupný jako open-source</a:t>
            </a:r>
            <a:r>
              <a:rPr lang="en-US" sz="2600">
                <a:latin typeface="Liberation Sans" pitchFamily="18"/>
              </a:rPr>
              <a:t>.</a:t>
            </a:r>
          </a:p>
          <a:p>
            <a:pPr marL="0" lvl="1" indent="0" hangingPunct="0">
              <a:spcBef>
                <a:spcPts val="0"/>
              </a:spcBef>
              <a:spcAft>
                <a:spcPts val="1148"/>
              </a:spcAft>
              <a:buSzPct val="75000"/>
              <a:buFont typeface="StarSymbol"/>
              <a:buChar char="–"/>
            </a:pPr>
            <a:r>
              <a:rPr lang="en-US" sz="2600">
                <a:latin typeface="Liberation Sans" pitchFamily="18"/>
              </a:rPr>
              <a:t>Perfektní </a:t>
            </a:r>
            <a:r>
              <a:rPr lang="en-US" sz="2600">
                <a:latin typeface="Liberation Sans" pitchFamily="18"/>
                <a:hlinkClick r:id="rId4"/>
              </a:rPr>
              <a:t>“kuchařka”</a:t>
            </a:r>
            <a:r>
              <a:rPr lang="en-US" sz="2600">
                <a:latin typeface="Liberation Sans" pitchFamily="18"/>
              </a:rPr>
              <a:t>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7E072A-7F76-CD4F-8ADD-17BA714712CA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/>
        <p:txBody>
          <a:bodyPr vert="horz"/>
          <a:lstStyle/>
          <a:p>
            <a:pPr lvl="0" rtl="0"/>
            <a:r>
              <a:rPr lang="en-US"/>
              <a:t>Objektový Model XML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BF363D4-DC1A-8441-B1E5-41DC8C863A5C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/>
        <p:txBody>
          <a:bodyPr vert="horz">
            <a:normAutofit fontScale="92500" lnSpcReduction="20000"/>
          </a:bodyPr>
          <a:lstStyle/>
          <a:p>
            <a:pPr lvl="0" rtl="0">
              <a:buSzPct val="45000"/>
            </a:pPr>
            <a:r>
              <a:rPr lang="en-US" dirty="0" err="1"/>
              <a:t>Základní</a:t>
            </a:r>
            <a:r>
              <a:rPr lang="en-US" dirty="0"/>
              <a:t> </a:t>
            </a:r>
            <a:r>
              <a:rPr lang="en-US" dirty="0" err="1"/>
              <a:t>rozhraní</a:t>
            </a:r>
            <a:r>
              <a:rPr lang="en-US" dirty="0"/>
              <a:t> pro </a:t>
            </a:r>
            <a:r>
              <a:rPr lang="en-US" dirty="0" err="1"/>
              <a:t>zpracování</a:t>
            </a:r>
            <a:r>
              <a:rPr lang="en-US" dirty="0"/>
              <a:t> </a:t>
            </a:r>
            <a:r>
              <a:rPr lang="en-US" dirty="0" err="1"/>
              <a:t>stromové</a:t>
            </a:r>
            <a:r>
              <a:rPr lang="en-US" dirty="0"/>
              <a:t> </a:t>
            </a:r>
            <a:r>
              <a:rPr lang="en-US" dirty="0" err="1"/>
              <a:t>reprezentace</a:t>
            </a:r>
            <a:r>
              <a:rPr lang="en-US" dirty="0"/>
              <a:t> XML</a:t>
            </a:r>
          </a:p>
          <a:p>
            <a:pPr lvl="0" rtl="0">
              <a:buSzPct val="45000"/>
            </a:pPr>
            <a:r>
              <a:rPr lang="en-US" dirty="0" err="1"/>
              <a:t>Tři</a:t>
            </a:r>
            <a:r>
              <a:rPr lang="en-US" dirty="0"/>
              <a:t> </a:t>
            </a:r>
            <a:r>
              <a:rPr lang="en-US" dirty="0" err="1"/>
              <a:t>verze</a:t>
            </a:r>
            <a:r>
              <a:rPr lang="en-US" dirty="0"/>
              <a:t> DOM</a:t>
            </a:r>
          </a:p>
          <a:p>
            <a:pPr marL="0" lvl="1" indent="0" hangingPunct="0">
              <a:spcBef>
                <a:spcPts val="0"/>
              </a:spcBef>
              <a:spcAft>
                <a:spcPts val="1148"/>
              </a:spcAft>
              <a:buSzPct val="75000"/>
              <a:buFont typeface="StarSymbol"/>
              <a:buChar char="–"/>
            </a:pPr>
            <a:r>
              <a:rPr lang="en-US" sz="2600" dirty="0">
                <a:latin typeface="Liberation Sans" pitchFamily="18"/>
              </a:rPr>
              <a:t>DOM Level 1</a:t>
            </a:r>
          </a:p>
          <a:p>
            <a:pPr marL="0" lvl="1" indent="0" hangingPunct="0">
              <a:spcBef>
                <a:spcPts val="0"/>
              </a:spcBef>
              <a:spcAft>
                <a:spcPts val="1148"/>
              </a:spcAft>
              <a:buSzPct val="75000"/>
              <a:buFont typeface="StarSymbol"/>
              <a:buChar char="–"/>
            </a:pPr>
            <a:r>
              <a:rPr lang="en-US" sz="2600" dirty="0">
                <a:latin typeface="Liberation Sans" pitchFamily="18"/>
              </a:rPr>
              <a:t>DOM Level 2</a:t>
            </a:r>
          </a:p>
          <a:p>
            <a:pPr marL="0" lvl="1" indent="0" hangingPunct="0">
              <a:spcBef>
                <a:spcPts val="0"/>
              </a:spcBef>
              <a:spcAft>
                <a:spcPts val="1148"/>
              </a:spcAft>
              <a:buSzPct val="75000"/>
              <a:buFont typeface="StarSymbol"/>
              <a:buChar char="–"/>
            </a:pPr>
            <a:r>
              <a:rPr lang="en-US" sz="2600" dirty="0">
                <a:latin typeface="Liberation Sans" pitchFamily="18"/>
              </a:rPr>
              <a:t>DOM Level 3</a:t>
            </a:r>
          </a:p>
          <a:p>
            <a:pPr lvl="0" rtl="0">
              <a:buSzPct val="45000"/>
            </a:pPr>
            <a:r>
              <a:rPr lang="en-US" dirty="0" err="1"/>
              <a:t>Popsán</a:t>
            </a:r>
            <a:r>
              <a:rPr lang="en-US" dirty="0"/>
              <a:t> </a:t>
            </a:r>
            <a:r>
              <a:rPr lang="en-US" dirty="0" err="1"/>
              <a:t>pomocí</a:t>
            </a:r>
            <a:endParaRPr lang="en-US" dirty="0"/>
          </a:p>
          <a:p>
            <a:pPr marL="0" lvl="1" indent="0" hangingPunct="0">
              <a:spcBef>
                <a:spcPts val="0"/>
              </a:spcBef>
              <a:spcAft>
                <a:spcPts val="1148"/>
              </a:spcAft>
              <a:buSzPct val="75000"/>
              <a:buFont typeface="StarSymbol"/>
              <a:buChar char="–"/>
            </a:pPr>
            <a:r>
              <a:rPr lang="en-US" sz="2600" dirty="0">
                <a:latin typeface="Liberation Sans" pitchFamily="18"/>
              </a:rPr>
              <a:t> IDL (Interface Description Language)</a:t>
            </a:r>
          </a:p>
          <a:p>
            <a:pPr marL="0" lvl="1" indent="0" hangingPunct="0">
              <a:spcBef>
                <a:spcPts val="0"/>
              </a:spcBef>
              <a:spcAft>
                <a:spcPts val="1148"/>
              </a:spcAft>
              <a:buSzPct val="75000"/>
              <a:buFont typeface="StarSymbol"/>
              <a:buChar char="–"/>
            </a:pPr>
            <a:r>
              <a:rPr lang="en-US" sz="2600" dirty="0">
                <a:latin typeface="Liberation Sans" pitchFamily="18"/>
              </a:rPr>
              <a:t> API pro </a:t>
            </a:r>
            <a:r>
              <a:rPr lang="en-US" sz="2600" dirty="0" err="1">
                <a:latin typeface="Liberation Sans" pitchFamily="18"/>
              </a:rPr>
              <a:t>jednotlivé</a:t>
            </a:r>
            <a:r>
              <a:rPr lang="en-US" sz="2600" dirty="0">
                <a:latin typeface="Liberation Sans" pitchFamily="18"/>
              </a:rPr>
              <a:t> </a:t>
            </a:r>
            <a:r>
              <a:rPr lang="en-US" sz="2600" dirty="0" err="1">
                <a:latin typeface="Liberation Sans" pitchFamily="18"/>
              </a:rPr>
              <a:t>programovací</a:t>
            </a:r>
            <a:r>
              <a:rPr lang="en-US" sz="2600" dirty="0">
                <a:latin typeface="Liberation Sans" pitchFamily="18"/>
              </a:rPr>
              <a:t> </a:t>
            </a:r>
            <a:r>
              <a:rPr lang="en-US" sz="2600" dirty="0" err="1">
                <a:latin typeface="Liberation Sans" pitchFamily="18"/>
              </a:rPr>
              <a:t>jazyky</a:t>
            </a:r>
            <a:r>
              <a:rPr lang="en-US" sz="2600" dirty="0">
                <a:latin typeface="Liberation Sans" pitchFamily="18"/>
              </a:rPr>
              <a:t> (C++, Java, ...)</a:t>
            </a:r>
          </a:p>
          <a:p>
            <a:pPr lvl="0" rtl="0">
              <a:buSzPct val="45000"/>
              <a:buFont typeface="StarSymbol"/>
              <a:buChar char="●"/>
            </a:pP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456CF2-F066-9B4C-B7D0-754AF411A9E0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/>
        <p:txBody>
          <a:bodyPr vert="horz"/>
          <a:lstStyle/>
          <a:p>
            <a:pPr lvl="0" rtl="0"/>
            <a:r>
              <a:rPr lang="en-US"/>
              <a:t>HTML DOM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3D59433-521C-B449-B6F0-6A468DCB3966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/>
        <p:txBody>
          <a:bodyPr vert="horz"/>
          <a:lstStyle/>
          <a:p>
            <a:pPr lvl="0" rtl="0">
              <a:buSzPct val="45000"/>
            </a:pPr>
            <a:r>
              <a:rPr lang="en-US" dirty="0"/>
              <a:t>HTML Core DOM je </a:t>
            </a:r>
            <a:r>
              <a:rPr lang="en-US" dirty="0" err="1"/>
              <a:t>víceméně</a:t>
            </a:r>
            <a:r>
              <a:rPr lang="en-US" dirty="0"/>
              <a:t> </a:t>
            </a:r>
            <a:r>
              <a:rPr lang="en-US" dirty="0" err="1"/>
              <a:t>konsolidován</a:t>
            </a:r>
            <a:r>
              <a:rPr lang="en-US" dirty="0"/>
              <a:t> XML DOM.</a:t>
            </a:r>
          </a:p>
          <a:p>
            <a:pPr lvl="0" rtl="0">
              <a:buSzPct val="45000"/>
            </a:pPr>
            <a:r>
              <a:rPr lang="en-US" dirty="0" err="1"/>
              <a:t>Navržen</a:t>
            </a:r>
            <a:r>
              <a:rPr lang="en-US" dirty="0"/>
              <a:t> pro </a:t>
            </a:r>
            <a:r>
              <a:rPr lang="en-US" dirty="0" err="1"/>
              <a:t>potřeby</a:t>
            </a:r>
            <a:r>
              <a:rPr lang="en-US" dirty="0"/>
              <a:t> CSS.</a:t>
            </a:r>
          </a:p>
          <a:p>
            <a:pPr lvl="0" rtl="0">
              <a:buSzPct val="45000"/>
            </a:pPr>
            <a:r>
              <a:rPr lang="en-US" dirty="0" err="1"/>
              <a:t>Používá</a:t>
            </a:r>
            <a:r>
              <a:rPr lang="en-US" dirty="0"/>
              <a:t> se pro </a:t>
            </a:r>
            <a:r>
              <a:rPr lang="en-US" dirty="0" err="1"/>
              <a:t>dynamické</a:t>
            </a:r>
            <a:r>
              <a:rPr lang="en-US" dirty="0"/>
              <a:t> </a:t>
            </a:r>
            <a:r>
              <a:rPr lang="en-US" dirty="0" err="1"/>
              <a:t>programování</a:t>
            </a:r>
            <a:r>
              <a:rPr lang="en-US" dirty="0"/>
              <a:t> HTML</a:t>
            </a:r>
          </a:p>
          <a:p>
            <a:pPr marL="0" lvl="1" indent="0" hangingPunct="0">
              <a:spcBef>
                <a:spcPts val="0"/>
              </a:spcBef>
              <a:spcAft>
                <a:spcPts val="1148"/>
              </a:spcAft>
              <a:buSzPct val="75000"/>
              <a:buFont typeface="StarSymbol"/>
              <a:buChar char="–"/>
            </a:pPr>
            <a:r>
              <a:rPr lang="en-US" sz="2600" dirty="0" err="1">
                <a:latin typeface="Liberation Sans" pitchFamily="18"/>
              </a:rPr>
              <a:t>Skriptování</a:t>
            </a:r>
            <a:r>
              <a:rPr lang="en-US" sz="2600" dirty="0">
                <a:latin typeface="Liberation Sans" pitchFamily="18"/>
              </a:rPr>
              <a:t> </a:t>
            </a:r>
            <a:r>
              <a:rPr lang="en-US" sz="2600" dirty="0" err="1">
                <a:latin typeface="Liberation Sans" pitchFamily="18"/>
              </a:rPr>
              <a:t>pomocí</a:t>
            </a:r>
            <a:r>
              <a:rPr lang="en-US" sz="2600" dirty="0">
                <a:latin typeface="Liberation Sans" pitchFamily="18"/>
              </a:rPr>
              <a:t> </a:t>
            </a:r>
            <a:r>
              <a:rPr lang="en-US" sz="2600" dirty="0" err="1">
                <a:latin typeface="Liberation Sans" pitchFamily="18"/>
              </a:rPr>
              <a:t>jazyků</a:t>
            </a:r>
            <a:r>
              <a:rPr lang="en-US" sz="2600" dirty="0">
                <a:latin typeface="Liberation Sans" pitchFamily="18"/>
              </a:rPr>
              <a:t> VB Script, JavaScript, ...</a:t>
            </a:r>
          </a:p>
          <a:p>
            <a:pPr lvl="0" rtl="0">
              <a:buSzPct val="45000"/>
            </a:pPr>
            <a:r>
              <a:rPr lang="en-US" dirty="0" err="1"/>
              <a:t>Obsahuje</a:t>
            </a:r>
            <a:r>
              <a:rPr lang="en-US" dirty="0"/>
              <a:t> </a:t>
            </a:r>
            <a:r>
              <a:rPr lang="en-US" dirty="0" err="1"/>
              <a:t>rozhraní</a:t>
            </a:r>
            <a:r>
              <a:rPr lang="en-US" dirty="0"/>
              <a:t> pro </a:t>
            </a:r>
            <a:r>
              <a:rPr lang="en-US" dirty="0" err="1"/>
              <a:t>prostředí</a:t>
            </a:r>
            <a:r>
              <a:rPr lang="en-US" dirty="0"/>
              <a:t> </a:t>
            </a:r>
            <a:r>
              <a:rPr lang="en-US" dirty="0" err="1"/>
              <a:t>prohlížeče</a:t>
            </a:r>
            <a:r>
              <a:rPr lang="en-US" dirty="0"/>
              <a:t>.</a:t>
            </a:r>
          </a:p>
          <a:p>
            <a:pPr marL="0" lvl="1" indent="0" hangingPunct="0">
              <a:spcBef>
                <a:spcPts val="0"/>
              </a:spcBef>
              <a:spcAft>
                <a:spcPts val="1148"/>
              </a:spcAft>
              <a:buSzPct val="75000"/>
              <a:buFont typeface="StarSymbol"/>
              <a:buChar char="–"/>
            </a:pPr>
            <a:r>
              <a:rPr lang="en-US" sz="2600" dirty="0" err="1">
                <a:latin typeface="Liberation Sans" pitchFamily="18"/>
              </a:rPr>
              <a:t>Přidány</a:t>
            </a:r>
            <a:r>
              <a:rPr lang="en-US" sz="2600" dirty="0">
                <a:latin typeface="Liberation Sans" pitchFamily="18"/>
              </a:rPr>
              <a:t> </a:t>
            </a:r>
            <a:r>
              <a:rPr lang="en-US" sz="2600" dirty="0" err="1">
                <a:latin typeface="Liberation Sans" pitchFamily="18"/>
              </a:rPr>
              <a:t>proměnné</a:t>
            </a:r>
            <a:r>
              <a:rPr lang="en-US" sz="2600" dirty="0">
                <a:latin typeface="Liberation Sans" pitchFamily="18"/>
              </a:rPr>
              <a:t> pro </a:t>
            </a:r>
            <a:r>
              <a:rPr lang="en-US" sz="2600" dirty="0" err="1">
                <a:latin typeface="Liberation Sans" pitchFamily="18"/>
              </a:rPr>
              <a:t>přístup</a:t>
            </a:r>
            <a:r>
              <a:rPr lang="en-US" sz="2600" dirty="0">
                <a:latin typeface="Liberation Sans" pitchFamily="18"/>
              </a:rPr>
              <a:t> k </a:t>
            </a:r>
            <a:r>
              <a:rPr lang="en-US" sz="2600" dirty="0" err="1">
                <a:latin typeface="Liberation Sans" pitchFamily="18"/>
              </a:rPr>
              <a:t>oknům</a:t>
            </a:r>
            <a:r>
              <a:rPr lang="en-US" sz="2600" dirty="0">
                <a:latin typeface="Liberation Sans" pitchFamily="18"/>
              </a:rPr>
              <a:t>, </a:t>
            </a:r>
            <a:r>
              <a:rPr lang="en-US" sz="2600" dirty="0" err="1">
                <a:latin typeface="Liberation Sans" pitchFamily="18"/>
              </a:rPr>
              <a:t>historii</a:t>
            </a:r>
            <a:r>
              <a:rPr lang="en-US" sz="2600" dirty="0">
                <a:latin typeface="Liberation Sans" pitchFamily="18"/>
              </a:rPr>
              <a:t>, ...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2D8AAB0-C90D-C84A-BB08-113C36FF77EF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/>
        <p:txBody>
          <a:bodyPr vert="horz"/>
          <a:lstStyle/>
          <a:p>
            <a:pPr lvl="0" rtl="0"/>
            <a:r>
              <a:rPr lang="en-US"/>
              <a:t>Dokumentace DOM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6C8D762-3768-504A-938C-DE7F107A78B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/>
        <p:txBody>
          <a:bodyPr vert="horz"/>
          <a:lstStyle/>
          <a:p>
            <a:pPr lvl="0" rtl="0">
              <a:buSzPct val="45000"/>
            </a:pPr>
            <a:r>
              <a:rPr lang="en-US" dirty="0"/>
              <a:t>JAXP, </a:t>
            </a:r>
            <a:r>
              <a:rPr lang="en-US" dirty="0" err="1"/>
              <a:t>část</a:t>
            </a:r>
            <a:r>
              <a:rPr lang="en-US" dirty="0"/>
              <a:t> </a:t>
            </a:r>
            <a:r>
              <a:rPr lang="en-US" dirty="0" err="1"/>
              <a:t>věnovaná</a:t>
            </a:r>
            <a:r>
              <a:rPr lang="en-US" dirty="0"/>
              <a:t> </a:t>
            </a:r>
            <a:r>
              <a:rPr lang="en-US" dirty="0">
                <a:hlinkClick r:id="rId3"/>
              </a:rPr>
              <a:t>DOM Part III: XML and the Document Object Model (DOM)</a:t>
            </a:r>
          </a:p>
          <a:p>
            <a:pPr lvl="0" rtl="0">
              <a:buSzPct val="45000"/>
            </a:pPr>
            <a:r>
              <a:rPr lang="en-US" dirty="0">
                <a:hlinkClick r:id="rId4"/>
              </a:rPr>
              <a:t>Portál věnovaný DOM</a:t>
            </a:r>
          </a:p>
          <a:p>
            <a:pPr lvl="0" rtl="0">
              <a:buSzPct val="45000"/>
            </a:pPr>
            <a:r>
              <a:rPr lang="en-US" dirty="0">
                <a:hlinkClick r:id="rId5"/>
              </a:rPr>
              <a:t>DOM 1 Interface Overview</a:t>
            </a:r>
          </a:p>
          <a:p>
            <a:pPr lvl="0" rtl="0">
              <a:buSzPct val="45000"/>
            </a:pPr>
            <a:r>
              <a:rPr lang="en-US" dirty="0" err="1"/>
              <a:t>Tutoriál</a:t>
            </a:r>
            <a:r>
              <a:rPr lang="en-US" dirty="0"/>
              <a:t> </a:t>
            </a:r>
            <a:r>
              <a:rPr lang="en-US" dirty="0">
                <a:hlinkClick r:id="rId6"/>
              </a:rPr>
              <a:t>„Understanding DOM (Level 2)“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6A129B3-0C88-CD43-BB18-6FD0F4091164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/>
        <p:txBody>
          <a:bodyPr vert="horz"/>
          <a:lstStyle/>
          <a:p>
            <a:pPr lvl="0" rtl="0"/>
            <a:r>
              <a:rPr lang="en-US"/>
              <a:t>Použití DOM v Javě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6B02FC1-8C52-A945-B223-490778AD90D8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/>
        <p:txBody>
          <a:bodyPr vert="horz">
            <a:normAutofit lnSpcReduction="10000"/>
          </a:bodyPr>
          <a:lstStyle/>
          <a:p>
            <a:pPr lvl="0" rtl="0">
              <a:buSzPct val="45000"/>
            </a:pPr>
            <a:r>
              <a:rPr lang="en-US" dirty="0" err="1"/>
              <a:t>Novější</a:t>
            </a:r>
            <a:r>
              <a:rPr lang="en-US" dirty="0"/>
              <a:t> </a:t>
            </a:r>
            <a:r>
              <a:rPr lang="en-US" dirty="0" err="1"/>
              <a:t>verze</a:t>
            </a:r>
            <a:r>
              <a:rPr lang="en-US" dirty="0"/>
              <a:t> </a:t>
            </a:r>
            <a:r>
              <a:rPr lang="en-US" dirty="0" err="1"/>
              <a:t>Javy</a:t>
            </a:r>
            <a:r>
              <a:rPr lang="en-US" dirty="0"/>
              <a:t> </a:t>
            </a:r>
            <a:r>
              <a:rPr lang="en-US" dirty="0" err="1"/>
              <a:t>nabízí</a:t>
            </a:r>
            <a:r>
              <a:rPr lang="en-US" dirty="0"/>
              <a:t> API pro </a:t>
            </a:r>
            <a:r>
              <a:rPr lang="en-US" dirty="0" err="1"/>
              <a:t>práci</a:t>
            </a:r>
            <a:r>
              <a:rPr lang="en-US" dirty="0"/>
              <a:t> s DOM.</a:t>
            </a:r>
          </a:p>
          <a:p>
            <a:pPr lvl="0" rtl="0">
              <a:buSzPct val="45000"/>
            </a:pPr>
            <a:r>
              <a:rPr lang="en-US" dirty="0" err="1"/>
              <a:t>Aplikace</a:t>
            </a:r>
            <a:r>
              <a:rPr lang="en-US" dirty="0"/>
              <a:t> </a:t>
            </a:r>
            <a:r>
              <a:rPr lang="en-US" dirty="0" err="1"/>
              <a:t>pouze</a:t>
            </a:r>
            <a:r>
              <a:rPr lang="en-US" dirty="0"/>
              <a:t> </a:t>
            </a:r>
            <a:r>
              <a:rPr lang="en-US" dirty="0" err="1"/>
              <a:t>musí</a:t>
            </a:r>
            <a:r>
              <a:rPr lang="en-US" dirty="0"/>
              <a:t> </a:t>
            </a:r>
            <a:r>
              <a:rPr lang="en-US" dirty="0" err="1"/>
              <a:t>provést</a:t>
            </a:r>
            <a:r>
              <a:rPr lang="en-US" dirty="0"/>
              <a:t> import </a:t>
            </a:r>
            <a:r>
              <a:rPr lang="en-US" dirty="0" err="1"/>
              <a:t>potřebných</a:t>
            </a:r>
            <a:r>
              <a:rPr lang="en-US" dirty="0"/>
              <a:t> </a:t>
            </a:r>
            <a:r>
              <a:rPr lang="en-US" dirty="0" err="1"/>
              <a:t>rozhraní</a:t>
            </a:r>
            <a:r>
              <a:rPr lang="en-US" dirty="0"/>
              <a:t>, </a:t>
            </a:r>
            <a:r>
              <a:rPr lang="en-US" dirty="0" err="1"/>
              <a:t>tříd</a:t>
            </a:r>
            <a:r>
              <a:rPr lang="en-US" dirty="0"/>
              <a:t>, </a:t>
            </a:r>
            <a:r>
              <a:rPr lang="en-US" dirty="0" err="1"/>
              <a:t>atd</a:t>
            </a:r>
            <a:r>
              <a:rPr lang="en-US" dirty="0"/>
              <a:t>. z </a:t>
            </a:r>
            <a:r>
              <a:rPr lang="en-US" dirty="0" err="1"/>
              <a:t>balíku</a:t>
            </a:r>
            <a:r>
              <a:rPr lang="en-US" dirty="0"/>
              <a:t> org.w3c.dom.</a:t>
            </a:r>
          </a:p>
          <a:p>
            <a:pPr lvl="0" rtl="0">
              <a:buSzPct val="45000"/>
            </a:pPr>
            <a:r>
              <a:rPr lang="en-US" dirty="0" err="1"/>
              <a:t>Většinou</a:t>
            </a:r>
            <a:r>
              <a:rPr lang="en-US" dirty="0"/>
              <a:t> </a:t>
            </a:r>
            <a:r>
              <a:rPr lang="en-US" dirty="0" err="1"/>
              <a:t>jsou</a:t>
            </a:r>
            <a:r>
              <a:rPr lang="en-US" dirty="0"/>
              <a:t> </a:t>
            </a:r>
            <a:r>
              <a:rPr lang="en-US" dirty="0" err="1"/>
              <a:t>zapotřebí</a:t>
            </a:r>
            <a:r>
              <a:rPr lang="en-US" dirty="0"/>
              <a:t>:</a:t>
            </a:r>
          </a:p>
          <a:p>
            <a:pPr marL="0" lvl="1" indent="0" hangingPunct="0">
              <a:spcBef>
                <a:spcPts val="0"/>
              </a:spcBef>
              <a:spcAft>
                <a:spcPts val="1148"/>
              </a:spcAft>
              <a:buSzPct val="75000"/>
              <a:buFont typeface="StarSymbol"/>
              <a:buChar char="–"/>
            </a:pPr>
            <a:r>
              <a:rPr lang="en-US" sz="2600" b="1" dirty="0">
                <a:latin typeface="Liberation Sans" pitchFamily="18"/>
              </a:rPr>
              <a:t>Element</a:t>
            </a:r>
          </a:p>
          <a:p>
            <a:pPr marL="0" lvl="1" indent="0" hangingPunct="0">
              <a:spcBef>
                <a:spcPts val="0"/>
              </a:spcBef>
              <a:spcAft>
                <a:spcPts val="1148"/>
              </a:spcAft>
              <a:buSzPct val="75000"/>
              <a:buFont typeface="StarSymbol"/>
              <a:buChar char="–"/>
            </a:pPr>
            <a:r>
              <a:rPr lang="en-US" sz="2600" b="1" dirty="0">
                <a:latin typeface="Liberation Sans" pitchFamily="18"/>
              </a:rPr>
              <a:t>Node</a:t>
            </a:r>
          </a:p>
          <a:p>
            <a:pPr marL="0" lvl="1" indent="0" hangingPunct="0">
              <a:spcBef>
                <a:spcPts val="0"/>
              </a:spcBef>
              <a:spcAft>
                <a:spcPts val="1148"/>
              </a:spcAft>
              <a:buSzPct val="75000"/>
              <a:buFont typeface="StarSymbol"/>
              <a:buChar char="–"/>
            </a:pPr>
            <a:r>
              <a:rPr lang="en-US" sz="2600" b="1" dirty="0" err="1">
                <a:latin typeface="Liberation Sans" pitchFamily="18"/>
              </a:rPr>
              <a:t>NodeList</a:t>
            </a:r>
            <a:endParaRPr lang="en-US" sz="2600" b="1" dirty="0">
              <a:latin typeface="Liberation Sans" pitchFamily="18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149FEFB-E26F-2643-9C4E-656CFF78326B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/>
        <p:txBody>
          <a:bodyPr vert="horz"/>
          <a:lstStyle/>
          <a:p>
            <a:pPr lvl="0" rtl="0"/>
            <a:r>
              <a:rPr lang="en-US"/>
              <a:t>Použití DOM v Javě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F8FD13A-A408-5443-9C35-E67DB8D0AC09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/>
        <p:txBody>
          <a:bodyPr vert="horz">
            <a:normAutofit fontScale="92500" lnSpcReduction="20000"/>
          </a:bodyPr>
          <a:lstStyle/>
          <a:p>
            <a:pPr lvl="0" rtl="0">
              <a:buSzPct val="45000"/>
            </a:pPr>
            <a:r>
              <a:rPr lang="en-US" b="1" dirty="0"/>
              <a:t>Element</a:t>
            </a:r>
          </a:p>
          <a:p>
            <a:pPr marL="0" lvl="1" indent="0" hangingPunct="0">
              <a:spcBef>
                <a:spcPts val="0"/>
              </a:spcBef>
              <a:spcAft>
                <a:spcPts val="1148"/>
              </a:spcAft>
              <a:buSzPct val="75000"/>
              <a:buFont typeface="StarSymbol"/>
              <a:buChar char="–"/>
            </a:pPr>
            <a:r>
              <a:rPr lang="en-US" sz="2600" dirty="0" err="1">
                <a:latin typeface="Liberation Sans" pitchFamily="18"/>
              </a:rPr>
              <a:t>odpovídá</a:t>
            </a:r>
            <a:r>
              <a:rPr lang="en-US" sz="2600" dirty="0">
                <a:latin typeface="Liberation Sans" pitchFamily="18"/>
              </a:rPr>
              <a:t> </a:t>
            </a:r>
            <a:r>
              <a:rPr lang="en-US" sz="2600" dirty="0" err="1">
                <a:latin typeface="Liberation Sans" pitchFamily="18"/>
              </a:rPr>
              <a:t>elementu</a:t>
            </a:r>
            <a:r>
              <a:rPr lang="en-US" sz="2600" dirty="0">
                <a:latin typeface="Liberation Sans" pitchFamily="18"/>
              </a:rPr>
              <a:t> v </a:t>
            </a:r>
            <a:r>
              <a:rPr lang="en-US" sz="2600" dirty="0" err="1">
                <a:latin typeface="Liberation Sans" pitchFamily="18"/>
              </a:rPr>
              <a:t>logické</a:t>
            </a:r>
            <a:r>
              <a:rPr lang="en-US" sz="2600" dirty="0">
                <a:latin typeface="Liberation Sans" pitchFamily="18"/>
              </a:rPr>
              <a:t> </a:t>
            </a:r>
            <a:r>
              <a:rPr lang="en-US" sz="2600" dirty="0" err="1">
                <a:latin typeface="Liberation Sans" pitchFamily="18"/>
              </a:rPr>
              <a:t>struktuře</a:t>
            </a:r>
            <a:r>
              <a:rPr lang="en-US" sz="2600" dirty="0">
                <a:latin typeface="Liberation Sans" pitchFamily="18"/>
              </a:rPr>
              <a:t> </a:t>
            </a:r>
            <a:r>
              <a:rPr lang="en-US" sz="2600" dirty="0" err="1">
                <a:latin typeface="Liberation Sans" pitchFamily="18"/>
              </a:rPr>
              <a:t>dokumentu</a:t>
            </a:r>
            <a:r>
              <a:rPr lang="en-US" sz="2600" dirty="0">
                <a:latin typeface="Liberation Sans" pitchFamily="18"/>
              </a:rPr>
              <a:t>,</a:t>
            </a:r>
          </a:p>
          <a:p>
            <a:pPr marL="0" lvl="1" indent="0" hangingPunct="0">
              <a:spcBef>
                <a:spcPts val="0"/>
              </a:spcBef>
              <a:spcAft>
                <a:spcPts val="1148"/>
              </a:spcAft>
              <a:buSzPct val="75000"/>
              <a:buFont typeface="StarSymbol"/>
              <a:buChar char="–"/>
            </a:pPr>
            <a:r>
              <a:rPr lang="en-US" sz="2600" dirty="0" err="1">
                <a:latin typeface="Liberation Sans" pitchFamily="18"/>
              </a:rPr>
              <a:t>Poskytuje</a:t>
            </a:r>
            <a:r>
              <a:rPr lang="en-US" sz="2600" dirty="0">
                <a:latin typeface="Liberation Sans" pitchFamily="18"/>
              </a:rPr>
              <a:t> </a:t>
            </a:r>
            <a:r>
              <a:rPr lang="en-US" sz="2600" dirty="0" err="1">
                <a:latin typeface="Liberation Sans" pitchFamily="18"/>
              </a:rPr>
              <a:t>přístup</a:t>
            </a:r>
            <a:r>
              <a:rPr lang="en-US" sz="2600" dirty="0">
                <a:latin typeface="Liberation Sans" pitchFamily="18"/>
              </a:rPr>
              <a:t> </a:t>
            </a:r>
            <a:r>
              <a:rPr lang="en-US" sz="2600" dirty="0" err="1">
                <a:latin typeface="Liberation Sans" pitchFamily="18"/>
              </a:rPr>
              <a:t>ke</a:t>
            </a:r>
            <a:r>
              <a:rPr lang="en-US" sz="2600" dirty="0">
                <a:latin typeface="Liberation Sans" pitchFamily="18"/>
              </a:rPr>
              <a:t> </a:t>
            </a:r>
            <a:r>
              <a:rPr lang="en-US" sz="2600" dirty="0" err="1">
                <a:latin typeface="Liberation Sans" pitchFamily="18"/>
              </a:rPr>
              <a:t>jménu</a:t>
            </a:r>
            <a:r>
              <a:rPr lang="en-US" sz="2600" dirty="0">
                <a:latin typeface="Liberation Sans" pitchFamily="18"/>
              </a:rPr>
              <a:t> </a:t>
            </a:r>
            <a:r>
              <a:rPr lang="en-US" sz="2600" dirty="0" err="1">
                <a:latin typeface="Liberation Sans" pitchFamily="18"/>
              </a:rPr>
              <a:t>elementu</a:t>
            </a:r>
            <a:r>
              <a:rPr lang="en-US" sz="2600" dirty="0">
                <a:latin typeface="Liberation Sans" pitchFamily="18"/>
              </a:rPr>
              <a:t>, </a:t>
            </a:r>
            <a:r>
              <a:rPr lang="en-US" sz="2600" dirty="0" err="1">
                <a:latin typeface="Liberation Sans" pitchFamily="18"/>
              </a:rPr>
              <a:t>ke</a:t>
            </a:r>
            <a:r>
              <a:rPr lang="en-US" sz="2600" dirty="0">
                <a:latin typeface="Liberation Sans" pitchFamily="18"/>
              </a:rPr>
              <a:t> </a:t>
            </a:r>
            <a:r>
              <a:rPr lang="en-US" sz="2600" dirty="0" err="1">
                <a:latin typeface="Liberation Sans" pitchFamily="18"/>
              </a:rPr>
              <a:t>jménům</a:t>
            </a:r>
            <a:r>
              <a:rPr lang="en-US" sz="2600" dirty="0">
                <a:latin typeface="Liberation Sans" pitchFamily="18"/>
              </a:rPr>
              <a:t> </a:t>
            </a:r>
            <a:r>
              <a:rPr lang="en-US" sz="2600" dirty="0" err="1">
                <a:latin typeface="Liberation Sans" pitchFamily="18"/>
              </a:rPr>
              <a:t>atributů</a:t>
            </a:r>
            <a:r>
              <a:rPr lang="en-US" sz="2600" dirty="0">
                <a:latin typeface="Liberation Sans" pitchFamily="18"/>
              </a:rPr>
              <a:t>, </a:t>
            </a:r>
            <a:r>
              <a:rPr lang="en-US" sz="2600" dirty="0" err="1">
                <a:latin typeface="Liberation Sans" pitchFamily="18"/>
              </a:rPr>
              <a:t>dceřiným</a:t>
            </a:r>
            <a:r>
              <a:rPr lang="en-US" sz="2600" dirty="0">
                <a:latin typeface="Liberation Sans" pitchFamily="18"/>
              </a:rPr>
              <a:t> </a:t>
            </a:r>
            <a:r>
              <a:rPr lang="en-US" sz="2600" dirty="0" err="1">
                <a:latin typeface="Liberation Sans" pitchFamily="18"/>
              </a:rPr>
              <a:t>uzlům</a:t>
            </a:r>
            <a:r>
              <a:rPr lang="en-US" sz="2600" dirty="0">
                <a:latin typeface="Liberation Sans" pitchFamily="18"/>
              </a:rPr>
              <a:t> (</a:t>
            </a:r>
            <a:r>
              <a:rPr lang="en-US" sz="2600" dirty="0" err="1">
                <a:latin typeface="Liberation Sans" pitchFamily="18"/>
              </a:rPr>
              <a:t>včetně</a:t>
            </a:r>
            <a:r>
              <a:rPr lang="en-US" sz="2600" dirty="0">
                <a:latin typeface="Liberation Sans" pitchFamily="18"/>
              </a:rPr>
              <a:t> </a:t>
            </a:r>
            <a:r>
              <a:rPr lang="en-US" sz="2600" dirty="0" err="1">
                <a:latin typeface="Liberation Sans" pitchFamily="18"/>
              </a:rPr>
              <a:t>textových</a:t>
            </a:r>
            <a:r>
              <a:rPr lang="en-US" sz="2600" dirty="0">
                <a:latin typeface="Liberation Sans" pitchFamily="18"/>
              </a:rPr>
              <a:t>).</a:t>
            </a:r>
          </a:p>
          <a:p>
            <a:pPr marL="0" lvl="1" indent="0" hangingPunct="0">
              <a:spcBef>
                <a:spcPts val="0"/>
              </a:spcBef>
              <a:spcAft>
                <a:spcPts val="1148"/>
              </a:spcAft>
              <a:buSzPct val="75000"/>
              <a:buFont typeface="StarSymbol"/>
              <a:buChar char="–"/>
            </a:pPr>
            <a:r>
              <a:rPr lang="en-US" sz="2600" dirty="0" err="1">
                <a:latin typeface="Liberation Sans" pitchFamily="18"/>
              </a:rPr>
              <a:t>Užitečné</a:t>
            </a:r>
            <a:r>
              <a:rPr lang="en-US" sz="2600" dirty="0">
                <a:latin typeface="Liberation Sans" pitchFamily="18"/>
              </a:rPr>
              <a:t> </a:t>
            </a:r>
            <a:r>
              <a:rPr lang="en-US" sz="2600" dirty="0" err="1">
                <a:latin typeface="Liberation Sans" pitchFamily="18"/>
              </a:rPr>
              <a:t>metody</a:t>
            </a:r>
            <a:endParaRPr lang="en-US" sz="2600" dirty="0">
              <a:latin typeface="Liberation Sans" pitchFamily="18"/>
            </a:endParaRPr>
          </a:p>
          <a:p>
            <a:pPr marL="0" lvl="2" indent="0" hangingPunct="0">
              <a:spcBef>
                <a:spcPts val="0"/>
              </a:spcBef>
              <a:spcAft>
                <a:spcPts val="1148"/>
              </a:spcAft>
              <a:buSzPct val="45000"/>
              <a:buNone/>
            </a:pPr>
            <a:r>
              <a:rPr lang="en-US" sz="2600" b="1" dirty="0">
                <a:latin typeface="Liberation Sans" pitchFamily="18"/>
              </a:rPr>
              <a:t>Node </a:t>
            </a:r>
            <a:r>
              <a:rPr lang="en-US" sz="2600" b="1" dirty="0" err="1">
                <a:latin typeface="Liberation Sans" pitchFamily="18"/>
              </a:rPr>
              <a:t>getParentNode</a:t>
            </a:r>
            <a:r>
              <a:rPr lang="en-US" sz="2600" b="1" dirty="0">
                <a:latin typeface="Liberation Sans" pitchFamily="18"/>
              </a:rPr>
              <a:t>()</a:t>
            </a:r>
            <a:r>
              <a:rPr lang="en-US" sz="2600" dirty="0">
                <a:latin typeface="Liberation Sans" pitchFamily="18"/>
              </a:rPr>
              <a:t> - </a:t>
            </a:r>
            <a:r>
              <a:rPr lang="en-US" sz="2600" dirty="0" err="1">
                <a:latin typeface="Liberation Sans" pitchFamily="18"/>
              </a:rPr>
              <a:t>vrací</a:t>
            </a:r>
            <a:r>
              <a:rPr lang="en-US" sz="2600" dirty="0">
                <a:latin typeface="Liberation Sans" pitchFamily="18"/>
              </a:rPr>
              <a:t> </a:t>
            </a:r>
            <a:r>
              <a:rPr lang="en-US" sz="2600" dirty="0" err="1">
                <a:latin typeface="Liberation Sans" pitchFamily="18"/>
              </a:rPr>
              <a:t>uzel</a:t>
            </a:r>
            <a:r>
              <a:rPr lang="en-US" sz="2600" dirty="0">
                <a:latin typeface="Liberation Sans" pitchFamily="18"/>
              </a:rPr>
              <a:t> </a:t>
            </a:r>
            <a:r>
              <a:rPr lang="en-US" sz="2600" dirty="0" err="1">
                <a:latin typeface="Liberation Sans" pitchFamily="18"/>
              </a:rPr>
              <a:t>rodiče</a:t>
            </a:r>
            <a:endParaRPr lang="en-US" sz="2600" dirty="0">
              <a:latin typeface="Liberation Sans" pitchFamily="18"/>
            </a:endParaRPr>
          </a:p>
          <a:p>
            <a:pPr marL="0" lvl="2" indent="0" hangingPunct="0">
              <a:spcBef>
                <a:spcPts val="0"/>
              </a:spcBef>
              <a:spcAft>
                <a:spcPts val="1148"/>
              </a:spcAft>
              <a:buSzPct val="45000"/>
              <a:buNone/>
            </a:pPr>
            <a:r>
              <a:rPr lang="en-US" sz="2600" b="1" dirty="0">
                <a:latin typeface="Liberation Sans" pitchFamily="18"/>
              </a:rPr>
              <a:t>String </a:t>
            </a:r>
            <a:r>
              <a:rPr lang="en-US" sz="2600" b="1" dirty="0" err="1">
                <a:latin typeface="Liberation Sans" pitchFamily="18"/>
              </a:rPr>
              <a:t>getTextContent</a:t>
            </a:r>
            <a:r>
              <a:rPr lang="en-US" sz="2600" b="1" dirty="0">
                <a:latin typeface="Liberation Sans" pitchFamily="18"/>
              </a:rPr>
              <a:t>() </a:t>
            </a:r>
            <a:r>
              <a:rPr lang="en-US" sz="2600" dirty="0">
                <a:latin typeface="Liberation Sans" pitchFamily="18"/>
              </a:rPr>
              <a:t>- </a:t>
            </a:r>
            <a:r>
              <a:rPr lang="en-US" sz="2600" dirty="0" err="1">
                <a:latin typeface="Liberation Sans" pitchFamily="18"/>
              </a:rPr>
              <a:t>vrací</a:t>
            </a:r>
            <a:r>
              <a:rPr lang="en-US" sz="2600" dirty="0">
                <a:latin typeface="Liberation Sans" pitchFamily="18"/>
              </a:rPr>
              <a:t> </a:t>
            </a:r>
            <a:r>
              <a:rPr lang="en-US" sz="2600" dirty="0" err="1">
                <a:latin typeface="Liberation Sans" pitchFamily="18"/>
              </a:rPr>
              <a:t>textový</a:t>
            </a:r>
            <a:r>
              <a:rPr lang="en-US" sz="2600" dirty="0">
                <a:latin typeface="Liberation Sans" pitchFamily="18"/>
              </a:rPr>
              <a:t> </a:t>
            </a:r>
            <a:r>
              <a:rPr lang="en-US" sz="2600" dirty="0" err="1">
                <a:latin typeface="Liberation Sans" pitchFamily="18"/>
              </a:rPr>
              <a:t>obsah</a:t>
            </a:r>
            <a:r>
              <a:rPr lang="en-US" sz="2600" dirty="0">
                <a:latin typeface="Liberation Sans" pitchFamily="18"/>
              </a:rPr>
              <a:t> </a:t>
            </a:r>
            <a:r>
              <a:rPr lang="en-US" sz="2600" dirty="0" err="1">
                <a:latin typeface="Liberation Sans" pitchFamily="18"/>
              </a:rPr>
              <a:t>elementu</a:t>
            </a:r>
            <a:r>
              <a:rPr lang="en-US" sz="2600" dirty="0">
                <a:latin typeface="Liberation Sans" pitchFamily="18"/>
              </a:rPr>
              <a:t>.</a:t>
            </a:r>
          </a:p>
          <a:p>
            <a:pPr marL="0" lvl="2" indent="0" hangingPunct="0">
              <a:spcBef>
                <a:spcPts val="0"/>
              </a:spcBef>
              <a:spcAft>
                <a:spcPts val="1148"/>
              </a:spcAft>
              <a:buSzPct val="45000"/>
              <a:buNone/>
            </a:pPr>
            <a:r>
              <a:rPr lang="en-US" sz="2600" b="1" dirty="0" err="1">
                <a:latin typeface="Liberation Sans" pitchFamily="18"/>
              </a:rPr>
              <a:t>NodeList</a:t>
            </a:r>
            <a:r>
              <a:rPr lang="en-US" sz="2600" b="1" dirty="0">
                <a:latin typeface="Liberation Sans" pitchFamily="18"/>
              </a:rPr>
              <a:t> </a:t>
            </a:r>
            <a:r>
              <a:rPr lang="en-US" sz="2600" b="1" dirty="0" err="1">
                <a:latin typeface="Liberation Sans" pitchFamily="18"/>
              </a:rPr>
              <a:t>getElementsByTagName</a:t>
            </a:r>
            <a:r>
              <a:rPr lang="en-US" sz="2600" b="1" dirty="0">
                <a:latin typeface="Liberation Sans" pitchFamily="18"/>
              </a:rPr>
              <a:t>(String name)</a:t>
            </a:r>
            <a:r>
              <a:rPr lang="en-US" sz="2600" dirty="0">
                <a:latin typeface="Liberation Sans" pitchFamily="18"/>
              </a:rPr>
              <a:t> - </a:t>
            </a:r>
            <a:r>
              <a:rPr lang="en-US" sz="2600" dirty="0" err="1">
                <a:latin typeface="Liberation Sans" pitchFamily="18"/>
              </a:rPr>
              <a:t>vrací</a:t>
            </a:r>
            <a:r>
              <a:rPr lang="en-US" sz="2600" dirty="0">
                <a:latin typeface="Liberation Sans" pitchFamily="18"/>
              </a:rPr>
              <a:t> </a:t>
            </a:r>
            <a:r>
              <a:rPr lang="en-US" sz="2600" dirty="0" err="1">
                <a:latin typeface="Liberation Sans" pitchFamily="18"/>
              </a:rPr>
              <a:t>dceřiné</a:t>
            </a:r>
            <a:r>
              <a:rPr lang="en-US" sz="2600" dirty="0">
                <a:latin typeface="Liberation Sans" pitchFamily="18"/>
              </a:rPr>
              <a:t> </a:t>
            </a:r>
            <a:r>
              <a:rPr lang="en-US" sz="2600" dirty="0" err="1">
                <a:latin typeface="Liberation Sans" pitchFamily="18"/>
              </a:rPr>
              <a:t>elementy</a:t>
            </a:r>
            <a:r>
              <a:rPr lang="en-US" sz="2600" dirty="0">
                <a:latin typeface="Liberation Sans" pitchFamily="18"/>
              </a:rPr>
              <a:t> a </a:t>
            </a:r>
            <a:r>
              <a:rPr lang="en-US" sz="2600" dirty="0" err="1">
                <a:latin typeface="Liberation Sans" pitchFamily="18"/>
              </a:rPr>
              <a:t>jejich</a:t>
            </a:r>
            <a:r>
              <a:rPr lang="en-US" sz="2600" dirty="0">
                <a:latin typeface="Liberation Sans" pitchFamily="18"/>
              </a:rPr>
              <a:t> </a:t>
            </a:r>
            <a:r>
              <a:rPr lang="en-US" sz="2600" dirty="0" err="1">
                <a:latin typeface="Liberation Sans" pitchFamily="18"/>
              </a:rPr>
              <a:t>potomky</a:t>
            </a:r>
            <a:r>
              <a:rPr lang="en-US" sz="2600" dirty="0">
                <a:latin typeface="Liberation Sans" pitchFamily="18"/>
              </a:rPr>
              <a:t> s </a:t>
            </a:r>
            <a:r>
              <a:rPr lang="en-US" sz="2600" dirty="0" err="1">
                <a:latin typeface="Liberation Sans" pitchFamily="18"/>
              </a:rPr>
              <a:t>odpovídajícím</a:t>
            </a:r>
            <a:r>
              <a:rPr lang="en-US" sz="2600" dirty="0">
                <a:latin typeface="Liberation Sans" pitchFamily="18"/>
              </a:rPr>
              <a:t> </a:t>
            </a:r>
            <a:r>
              <a:rPr lang="en-US" sz="2600" dirty="0" err="1">
                <a:latin typeface="Liberation Sans" pitchFamily="18"/>
              </a:rPr>
              <a:t>jménem</a:t>
            </a:r>
            <a:r>
              <a:rPr lang="en-US" sz="2600" dirty="0">
                <a:latin typeface="Liberation Sans" pitchFamily="18"/>
              </a:rPr>
              <a:t>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BCFC75B-FCBF-634C-A233-267382214A5C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/>
        <p:txBody>
          <a:bodyPr vert="horz"/>
          <a:lstStyle/>
          <a:p>
            <a:pPr lvl="0" rtl="0"/>
            <a:r>
              <a:rPr lang="en-US"/>
              <a:t>Použití DOM v Javě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1E9FBB3-23FD-574F-AF20-4BCBB3FB5C5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/>
        <p:txBody>
          <a:bodyPr vert="horz">
            <a:normAutofit fontScale="92500" lnSpcReduction="20000"/>
          </a:bodyPr>
          <a:lstStyle/>
          <a:p>
            <a:pPr lvl="0" rtl="0">
              <a:buSzPct val="45000"/>
            </a:pPr>
            <a:r>
              <a:rPr lang="en-US" b="1" dirty="0"/>
              <a:t>Node</a:t>
            </a:r>
          </a:p>
          <a:p>
            <a:pPr marL="0" lvl="1" indent="0" hangingPunct="0">
              <a:spcBef>
                <a:spcPts val="0"/>
              </a:spcBef>
              <a:spcAft>
                <a:spcPts val="1148"/>
              </a:spcAft>
              <a:buSzPct val="75000"/>
              <a:buFont typeface="StarSymbol"/>
              <a:buChar char="–"/>
            </a:pPr>
            <a:r>
              <a:rPr lang="en-US" sz="2600" dirty="0" err="1">
                <a:latin typeface="Liberation Sans" pitchFamily="18"/>
              </a:rPr>
              <a:t>nadřazené</a:t>
            </a:r>
            <a:r>
              <a:rPr lang="en-US" sz="2600" dirty="0">
                <a:latin typeface="Liberation Sans" pitchFamily="18"/>
              </a:rPr>
              <a:t> </a:t>
            </a:r>
            <a:r>
              <a:rPr lang="en-US" sz="2600" dirty="0" err="1">
                <a:latin typeface="Liberation Sans" pitchFamily="18"/>
              </a:rPr>
              <a:t>rozhraní</a:t>
            </a:r>
            <a:r>
              <a:rPr lang="en-US" sz="2600" dirty="0">
                <a:latin typeface="Liberation Sans" pitchFamily="18"/>
              </a:rPr>
              <a:t> k Element</a:t>
            </a:r>
          </a:p>
          <a:p>
            <a:pPr marL="0" lvl="1" indent="0" hangingPunct="0">
              <a:spcBef>
                <a:spcPts val="0"/>
              </a:spcBef>
              <a:spcAft>
                <a:spcPts val="1148"/>
              </a:spcAft>
              <a:buSzPct val="75000"/>
              <a:buFont typeface="StarSymbol"/>
              <a:buChar char="–"/>
            </a:pPr>
            <a:r>
              <a:rPr lang="en-US" sz="2600" dirty="0" err="1">
                <a:latin typeface="Liberation Sans" pitchFamily="18"/>
              </a:rPr>
              <a:t>odpovídá</a:t>
            </a:r>
            <a:r>
              <a:rPr lang="en-US" sz="2600" dirty="0">
                <a:latin typeface="Liberation Sans" pitchFamily="18"/>
              </a:rPr>
              <a:t> </a:t>
            </a:r>
            <a:r>
              <a:rPr lang="en-US" sz="2600" dirty="0" err="1">
                <a:latin typeface="Liberation Sans" pitchFamily="18"/>
              </a:rPr>
              <a:t>obecnému</a:t>
            </a:r>
            <a:r>
              <a:rPr lang="en-US" sz="2600" dirty="0">
                <a:latin typeface="Liberation Sans" pitchFamily="18"/>
              </a:rPr>
              <a:t> </a:t>
            </a:r>
            <a:r>
              <a:rPr lang="en-US" sz="2600" dirty="0" err="1">
                <a:latin typeface="Liberation Sans" pitchFamily="18"/>
              </a:rPr>
              <a:t>uzlu</a:t>
            </a:r>
            <a:r>
              <a:rPr lang="en-US" sz="2600" dirty="0">
                <a:latin typeface="Liberation Sans" pitchFamily="18"/>
              </a:rPr>
              <a:t> W3C DOM</a:t>
            </a:r>
          </a:p>
          <a:p>
            <a:pPr marL="0" lvl="1" indent="0" hangingPunct="0">
              <a:spcBef>
                <a:spcPts val="0"/>
              </a:spcBef>
              <a:spcAft>
                <a:spcPts val="1148"/>
              </a:spcAft>
              <a:buSzPct val="75000"/>
              <a:buFont typeface="StarSymbol"/>
              <a:buChar char="–"/>
            </a:pPr>
            <a:r>
              <a:rPr lang="en-US" sz="2600" dirty="0" err="1">
                <a:latin typeface="Liberation Sans" pitchFamily="18"/>
              </a:rPr>
              <a:t>může</a:t>
            </a:r>
            <a:r>
              <a:rPr lang="en-US" sz="2600" dirty="0">
                <a:latin typeface="Liberation Sans" pitchFamily="18"/>
              </a:rPr>
              <a:t> </a:t>
            </a:r>
            <a:r>
              <a:rPr lang="en-US" sz="2600" dirty="0" err="1">
                <a:latin typeface="Liberation Sans" pitchFamily="18"/>
              </a:rPr>
              <a:t>obsahovat</a:t>
            </a:r>
            <a:endParaRPr lang="en-US" sz="2600" dirty="0">
              <a:latin typeface="Liberation Sans" pitchFamily="18"/>
            </a:endParaRPr>
          </a:p>
          <a:p>
            <a:pPr marL="0" lvl="2" indent="0" hangingPunct="0">
              <a:spcBef>
                <a:spcPts val="0"/>
              </a:spcBef>
              <a:spcAft>
                <a:spcPts val="1148"/>
              </a:spcAft>
              <a:buSzPct val="45000"/>
              <a:buNone/>
            </a:pPr>
            <a:r>
              <a:rPr lang="en-US" sz="2600" b="1" dirty="0">
                <a:latin typeface="Liberation Sans" pitchFamily="18"/>
              </a:rPr>
              <a:t>Element</a:t>
            </a:r>
          </a:p>
          <a:p>
            <a:pPr marL="0" lvl="2" indent="0" hangingPunct="0">
              <a:spcBef>
                <a:spcPts val="0"/>
              </a:spcBef>
              <a:spcAft>
                <a:spcPts val="1148"/>
              </a:spcAft>
              <a:buSzPct val="45000"/>
              <a:buNone/>
            </a:pPr>
            <a:r>
              <a:rPr lang="en-US" sz="2600" b="1" dirty="0" err="1">
                <a:latin typeface="Liberation Sans" pitchFamily="18"/>
              </a:rPr>
              <a:t>Textový</a:t>
            </a:r>
            <a:r>
              <a:rPr lang="en-US" sz="2600" b="1" dirty="0">
                <a:latin typeface="Liberation Sans" pitchFamily="18"/>
              </a:rPr>
              <a:t> </a:t>
            </a:r>
            <a:r>
              <a:rPr lang="en-US" sz="2600" b="1" dirty="0" err="1">
                <a:latin typeface="Liberation Sans" pitchFamily="18"/>
              </a:rPr>
              <a:t>uzel</a:t>
            </a:r>
            <a:endParaRPr lang="en-US" sz="2600" b="1" dirty="0">
              <a:latin typeface="Liberation Sans" pitchFamily="18"/>
            </a:endParaRPr>
          </a:p>
          <a:p>
            <a:pPr marL="0" lvl="2" indent="0" hangingPunct="0">
              <a:spcBef>
                <a:spcPts val="0"/>
              </a:spcBef>
              <a:spcAft>
                <a:spcPts val="1148"/>
              </a:spcAft>
              <a:buSzPct val="45000"/>
              <a:buNone/>
            </a:pPr>
            <a:r>
              <a:rPr lang="en-US" sz="2600" b="1" dirty="0" err="1">
                <a:latin typeface="Liberation Sans" pitchFamily="18"/>
              </a:rPr>
              <a:t>Komentář</a:t>
            </a:r>
            <a:endParaRPr lang="en-US" sz="2600" b="1" dirty="0">
              <a:latin typeface="Liberation Sans" pitchFamily="18"/>
            </a:endParaRPr>
          </a:p>
          <a:p>
            <a:pPr marL="0" lvl="2" indent="0" hangingPunct="0">
              <a:spcBef>
                <a:spcPts val="0"/>
              </a:spcBef>
              <a:spcAft>
                <a:spcPts val="1148"/>
              </a:spcAft>
              <a:buSzPct val="45000"/>
              <a:buNone/>
            </a:pPr>
            <a:r>
              <a:rPr lang="en-US" sz="2600" dirty="0">
                <a:latin typeface="Liberation Sans" pitchFamily="18"/>
              </a:rPr>
              <a:t>...</a:t>
            </a:r>
          </a:p>
          <a:p>
            <a:pPr marL="0" lvl="1" indent="0" hangingPunct="0">
              <a:spcBef>
                <a:spcPts val="0"/>
              </a:spcBef>
              <a:spcAft>
                <a:spcPts val="1148"/>
              </a:spcAft>
              <a:buSzPct val="75000"/>
              <a:buFont typeface="StarSymbol"/>
              <a:buChar char="–"/>
            </a:pPr>
            <a:endParaRPr lang="en-US" sz="2600" dirty="0">
              <a:latin typeface="Liberation Sans" pitchFamily="1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rightBlu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BrightBlue_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1473</Words>
  <Application>Microsoft Macintosh PowerPoint</Application>
  <PresentationFormat>Širokoúhlá obrazovka</PresentationFormat>
  <Paragraphs>251</Paragraphs>
  <Slides>31</Slides>
  <Notes>31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31</vt:i4>
      </vt:variant>
    </vt:vector>
  </HeadingPairs>
  <TitlesOfParts>
    <vt:vector size="38" baseType="lpstr">
      <vt:lpstr>Arial</vt:lpstr>
      <vt:lpstr>Calibri</vt:lpstr>
      <vt:lpstr>Century Gothic</vt:lpstr>
      <vt:lpstr>Liberation Sans</vt:lpstr>
      <vt:lpstr>StarSymbol</vt:lpstr>
      <vt:lpstr>BrightBlue</vt:lpstr>
      <vt:lpstr>BrightBlue_</vt:lpstr>
      <vt:lpstr>API pro práci s XML</vt:lpstr>
      <vt:lpstr>API pro zpracování XML</vt:lpstr>
      <vt:lpstr>Stromová API</vt:lpstr>
      <vt:lpstr>Objektový Model XML</vt:lpstr>
      <vt:lpstr>HTML DOM</vt:lpstr>
      <vt:lpstr>Dokumentace DOM</vt:lpstr>
      <vt:lpstr>Použití DOM v Javě</vt:lpstr>
      <vt:lpstr>Použití DOM v Javě</vt:lpstr>
      <vt:lpstr>Použití DOM v Javě</vt:lpstr>
      <vt:lpstr>Použití DOM v Javě</vt:lpstr>
      <vt:lpstr>Event-based API</vt:lpstr>
      <vt:lpstr>Příklady událostí</vt:lpstr>
      <vt:lpstr>Ukázka zpracování XML dokumentu</vt:lpstr>
      <vt:lpstr>SAX - Zpracování dokumentu</vt:lpstr>
      <vt:lpstr>SAX – Zpracování dokumentu</vt:lpstr>
      <vt:lpstr>Kdy použít událostmi řízené API</vt:lpstr>
      <vt:lpstr>Volitelné možnosti parseru SAX</vt:lpstr>
      <vt:lpstr>Filtry SAX</vt:lpstr>
      <vt:lpstr>Další zdroje o SAX</vt:lpstr>
      <vt:lpstr>Pull-based API</vt:lpstr>
      <vt:lpstr>Pull-based API pro Javu</vt:lpstr>
      <vt:lpstr>Streaming API for XML (StAX)</vt:lpstr>
      <vt:lpstr>StAX – ukázka použití iterátoru</vt:lpstr>
      <vt:lpstr>StAX – zdrojový kód Java</vt:lpstr>
      <vt:lpstr>StAX – zdrojový kód Java</vt:lpstr>
      <vt:lpstr>Kombinace stromového a událostmi řízeného zpracování</vt:lpstr>
      <vt:lpstr>Events → tree</vt:lpstr>
      <vt:lpstr>Tree → events</vt:lpstr>
      <vt:lpstr>Virtual Object Model</vt:lpstr>
      <vt:lpstr>Alternativní stromové modely</vt:lpstr>
      <vt:lpstr>Alternativní stromové modely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Bright Blue</dc:title>
  <cp:lastModifiedBy>Tomáš Pitner</cp:lastModifiedBy>
  <cp:revision>14</cp:revision>
  <dcterms:created xsi:type="dcterms:W3CDTF">2020-02-16T14:56:54Z</dcterms:created>
  <dcterms:modified xsi:type="dcterms:W3CDTF">2021-03-02T09:37:03Z</dcterms:modified>
</cp:coreProperties>
</file>