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Robot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-regular.fnt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Roboto-italic.fntdata"/><Relationship Id="rId21" Type="http://schemas.openxmlformats.org/officeDocument/2006/relationships/slide" Target="slides/slide16.xml"/><Relationship Id="rId43" Type="http://schemas.openxmlformats.org/officeDocument/2006/relationships/font" Target="fonts/Roboto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2952d48d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2952d48d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f5270048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f5270048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2952d48d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2952d48d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2952d48d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2952d48d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2952d48d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2952d48d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2952d48d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2952d48d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2952d48d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2952d48d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2952d48d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72952d48d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2952d48d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2952d48d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2952d48d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2952d48d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f5270048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f5270048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2952d48d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2952d48d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2952d48d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2952d48d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2952d48d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2952d48d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2952d48d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2952d48d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f87423e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f87423e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7f87423e6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7f87423e6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f87423e6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f87423e6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f87423e6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f87423e6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2bb108cb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2bb108cb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2bb108cb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72bb108cb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5270048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5270048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f52700484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f52700484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2bb69ab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72bb69ab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2bb108cb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72bb108cb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72bb69ab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72bb69ab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2bb69ab5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2bb69ab5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72bb69ab5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72bb69ab5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72bb69ab5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72bb69ab5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2604f17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2604f17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2604f179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2604f179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2952d48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2952d48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2952d48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2952d48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2952d48d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2952d48d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2952d48d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2952d48d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lides.com/lukasgrolig/pb138-lab-introduction-to-javascript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nodejs.org/en/" TargetMode="External"/><Relationship Id="rId4" Type="http://schemas.openxmlformats.org/officeDocument/2006/relationships/hyperlink" Target="https://github.com/eventmachine/eventmachine" TargetMode="External"/><Relationship Id="rId5" Type="http://schemas.openxmlformats.org/officeDocument/2006/relationships/hyperlink" Target="https://twistedmatrix.com/trac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docs.npmjs.com/cli-documentation/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PB138 - Modern Markup Languages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T. Pitner, L. Bártek, A. Rambousek, L. Grolig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Runtimes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Without JIT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Continuum - ECMAScript 2015 interpreter written in ECMAScript 3, can run in older browsers (IE6, …)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Opera Engines: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Linear B - Opera 7.0 - 9.50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Futhark -  Opera 9.50 - 10.10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by Netscape on 1995 by Netscape Corporation.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1996 </a:t>
            </a:r>
            <a:r>
              <a:rPr lang="en"/>
              <a:t>submitted</a:t>
            </a:r>
            <a:r>
              <a:rPr lang="en"/>
              <a:t> to ECMA International.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1996 </a:t>
            </a:r>
            <a:r>
              <a:rPr lang="en"/>
              <a:t>Reverse engineered and adopted by Microsoft in Internet Explorer as JScript.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1997 published as ECMA Standard ECMAScript.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During the IE dominance JScript was de-facto scripting language standard.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(cont.)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2005 - J. J. Garrett published whitepaper on AJAX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Uses JavaScript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webpage to download data on background without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Ajax - started JavaScript </a:t>
            </a:r>
            <a:r>
              <a:rPr lang="en"/>
              <a:t>renaissance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JavaScript ecosystem: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libraries and frameworks.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Increased usage out of the web browser (i.e. Node.js, ...)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to ECMAScript relation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languages are </a:t>
            </a:r>
            <a:r>
              <a:rPr lang="en"/>
              <a:t>closely</a:t>
            </a:r>
            <a:r>
              <a:rPr lang="en"/>
              <a:t> related.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ECMAScript standardized JavaScript syntax.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additional libraries used in web browsers for example.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JavaScript  - one of the ECMAScript implementations.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Libraries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Frameworks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Website client usage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in 95% of websites.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Scripts embedded in HTML documents.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May interact with HTML DOM.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AJAX communication.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major  web browsers contains JavaScript engines.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Pros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Interpreted language - compilation is not needed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Client-side program run - no client to server communication needed.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Simplicity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Easy to learn.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SImple structure for users and developers simplifies dynamic web development.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Saves money for dynamic web development.</a:t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Pros</a:t>
            </a:r>
            <a:endParaRPr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Modern web browsers support.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Supported and used by famous companies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Google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Amazon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PayPal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Pros</a:t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Interoperability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be included in web page as well as inside the script of another programming language.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Server-load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actions are performed on client-side (data input validation).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Browser does not need to reload entire web page but only the changed part.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RIA (Rich Internet Application)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Drag &amp; Drop components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Sliders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HTML5 for more for example.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Pros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Extended functionality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Adding code snippets using 3rd party add-ons (Mozilla GreaseMonkey, …) to developer code.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Versatility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Capability of front-end (AngularJS, ReactJS) as well as back-end (Node.JS) development.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 overhead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Improves performance of web sites and web applications by reducing the code length.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Outline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standard </a:t>
            </a:r>
            <a:r>
              <a:rPr b="1" lang="en"/>
              <a:t>ECMAScript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ECMAScript language syntax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ECMAScript implementations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ECMAScript vs </a:t>
            </a:r>
            <a:r>
              <a:rPr b="1" lang="en"/>
              <a:t>JavaScript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 Building and Deployment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TypeScript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Conventions, Development support.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https://slides.com/lukasgrolig/pb138-lab-introduction-to-javascript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Cons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Client-side Security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Browser may download malicious javascript code or even malicious binary and run 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Browser support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Despite JavaScript standardisation different browsers may interpret JavaScript differently.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Older browser do not support new versions of JavaScript,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</a:t>
            </a:r>
            <a:r>
              <a:rPr lang="en"/>
              <a:t>Debugging</a:t>
            </a:r>
            <a:r>
              <a:rPr lang="en"/>
              <a:t> Facility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JavaScript debugging support in browsers is not efficient as debugging support in other programming languages.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Cons</a:t>
            </a:r>
            <a:endParaRPr/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Single Inheritance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JavaScript does not support multiple inheritance - some application may need 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Sluggish Bitwise Function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Numbers stored as 64bit floating-point numbers vs 32bit integer operators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of multiple conversions of numbers during operation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Operands to 32bit integer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Result to 64bit floating-point.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Rendering stop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single error code can stop rendering of entire JavaScript code. This looks to user like there is no javascript at all.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Modern browsers are tolerant to these erorrs.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- syntax</a:t>
            </a:r>
            <a:endParaRPr/>
          </a:p>
        </p:txBody>
      </p:sp>
      <p:sp>
        <p:nvSpPr>
          <p:cNvPr id="192" name="Google Shape;192;p3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JavaScript syntax is based on ECMAScript.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syntax is very close to syntax of languages like C or Java.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Code example:</a:t>
            </a:r>
            <a:endParaRPr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function validateforms() {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		if(document.forms["first"]["text"].value==""){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     document.forms["first"]["result"].value="Chybi vstup";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     return false;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 } else {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     document.forms["first"]["result"].value="ok";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 }</a:t>
            </a:r>
            <a:endParaRPr sz="1400"/>
          </a:p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	</a:t>
            </a:r>
            <a:endParaRPr/>
          </a:p>
        </p:txBody>
      </p:sp>
      <p:sp>
        <p:nvSpPr>
          <p:cNvPr id="203" name="Google Shape;203;p3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Node.js</a:t>
            </a:r>
            <a:r>
              <a:rPr lang="en"/>
              <a:t> is asynchronous event-driven JavaScript server-side runtime environment.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Built on the top of Google V8 runtime under supervision of Openjs foundation.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to build scalable network applications.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in design to Ruby’s </a:t>
            </a:r>
            <a:r>
              <a:rPr lang="en" u="sng">
                <a:solidFill>
                  <a:schemeClr val="hlink"/>
                </a:solidFill>
                <a:hlinkClick r:id="rId4"/>
              </a:rPr>
              <a:t>Event Machine</a:t>
            </a:r>
            <a:r>
              <a:rPr lang="en"/>
              <a:t> and Python </a:t>
            </a:r>
            <a:r>
              <a:rPr lang="en" u="sng">
                <a:solidFill>
                  <a:schemeClr val="hlink"/>
                </a:solidFill>
                <a:hlinkClick r:id="rId5"/>
              </a:rPr>
              <a:t>Twisted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Moves the event model further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Event loop is runtime instead of library.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event loop runtime is non-blocking.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without threads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Offers multiple cores that allows you run multiple </a:t>
            </a:r>
            <a:r>
              <a:rPr lang="en"/>
              <a:t>processes</a:t>
            </a:r>
            <a:r>
              <a:rPr lang="en"/>
              <a:t> </a:t>
            </a:r>
            <a:r>
              <a:rPr lang="en"/>
              <a:t>simultaneously.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- Use-cases</a:t>
            </a:r>
            <a:endParaRPr/>
          </a:p>
        </p:txBody>
      </p:sp>
      <p:sp>
        <p:nvSpPr>
          <p:cNvPr id="209" name="Google Shape;209;p3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Unique I/O model allows building of I/O heavy and data-heavy application fast and easy: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streaming web applications,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real-time collaboration tools,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complex single page </a:t>
            </a:r>
            <a:r>
              <a:rPr lang="en"/>
              <a:t>applications,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real-time chat applications,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microservices architectures,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- cons	</a:t>
            </a:r>
            <a:endParaRPr/>
          </a:p>
        </p:txBody>
      </p:sp>
      <p:sp>
        <p:nvSpPr>
          <p:cNvPr id="215" name="Google Shape;215;p3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Node.js is NOT suitable: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build CPU intensive application due to its single thread nature,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build relational database application,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time using a callback end up with tons of nested callbacks,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without diving in depth of JavaScript if someone starts Node, he may face conceptual problem,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Simple Server Example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(entity)</a:t>
            </a:r>
            <a:endParaRPr sz="2400"/>
          </a:p>
        </p:txBody>
      </p:sp>
      <p:sp>
        <p:nvSpPr>
          <p:cNvPr id="221" name="Google Shape;221;p3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class Person{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constructor(name, surname){ this._name=name;  this._surname=surname;   }   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set name(name){ this._name=name;  }   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set surname(sname){ this._surname=sname;  }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get name(){ return this._name; }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get surname(){ return this._surname; }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}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Simple Server Example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(params parsing)</a:t>
            </a:r>
            <a:endParaRPr sz="2400"/>
          </a:p>
        </p:txBody>
      </p:sp>
      <p:sp>
        <p:nvSpPr>
          <p:cNvPr id="227" name="Google Shape;227;p4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 paramsToPerson = function(req){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var q = url.parse(req.url).query;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var name = qs.parse(q).name;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var sname = qs.parse(q).surname;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return new Person(name, sname);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Simple Server Example (control)</a:t>
            </a:r>
            <a:r>
              <a:rPr lang="en"/>
              <a:t> </a:t>
            </a:r>
            <a:endParaRPr/>
          </a:p>
        </p:txBody>
      </p:sp>
      <p:sp>
        <p:nvSpPr>
          <p:cNvPr id="233" name="Google Shape;233;p4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http=require(HTTP);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http.createServer(function (req, res)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res.writeHead(200, {'Content-Type': 'application/json'});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var person = paramsToPerson(req);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res.end(JSON.stringify(person));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}).listen(8080);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ECMA-262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Application Building and Deployment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Node.js building and deployment</a:t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application must be: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Deployed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Needed automation - automation differs in different languages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C/C++ - cmake, make, imake, 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 - ant, maven, gradle, 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Node.js - npm CLI, ...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 - Node Package Manager</a:t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Node.js software registry.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Consists from: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Website - allows to discover packages, setup profiles, etc.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Command line tools - allows npm interaction.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Node.js package registry - large public database of JavaScript software and modules.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npm.js  - company hosting and maintaining NPM.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 - CLI tool </a:t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npm - commonly used commands: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init - initialises new package (creates basic package.json file),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build - tries to build Node.js package,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Install -  installs package and all its </a:t>
            </a:r>
            <a:r>
              <a:rPr lang="en"/>
              <a:t>dependencies, prepares it to run,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start - starts the package application,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rebuild - rebuilds the package,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publish - publishes package to npm registry,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more commands see documentation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npmjs.com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 Module Creation and Configuration</a:t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command npm init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Recommended</a:t>
            </a:r>
            <a:r>
              <a:rPr lang="en"/>
              <a:t> to fill </a:t>
            </a:r>
            <a:r>
              <a:rPr lang="en"/>
              <a:t>questionnaire about the project - initialises some values in package.json file.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Rest of configuration using the package.json 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Described on next slide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 package.json file content description</a:t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package.json file - NPM module descriptor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Format - JSON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 structure: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Enclosed in curly braces ‘{‘ and ‘}’;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line contains pair attribute value terminated by comma (‘,’).</a:t>
            </a:r>
            <a:endParaRPr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</a:t>
            </a:r>
            <a:r>
              <a:rPr lang="en"/>
              <a:t>attribute</a:t>
            </a:r>
            <a:r>
              <a:rPr lang="en"/>
              <a:t> and value are </a:t>
            </a:r>
            <a:r>
              <a:rPr lang="en"/>
              <a:t>separated</a:t>
            </a:r>
            <a:r>
              <a:rPr lang="en"/>
              <a:t> by ‘:’.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Exact JSON description in some of the next lectures.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package.json Example</a:t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"name": "test",							module name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"version": "1.0.0",							module version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"description": "Some project description", 	module description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"main": "index.js",						module main source file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"scripts": {				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"author": "Ludek Bartek",					module author’s name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"license": "GPL v2.0"						module license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European Computer Manufacturers Asociation (ECMA) International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1959 need of </a:t>
            </a:r>
            <a:r>
              <a:rPr lang="en"/>
              <a:t>standardization of computer operation techniques (programming) and input and output codes </a:t>
            </a:r>
            <a:r>
              <a:rPr lang="en"/>
              <a:t> 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Founded in 1960 by Compagnie des Machines Bull (FR), IBM World Trade Europe Corporation (European subsidiary of the US Company) and International Computers and Tabulators Limited (UK)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Task - coordination of the national standards.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(ECMA-262)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Scripting language specification.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Standard 1st edition released on June 1997.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Standardized by ECMA International.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to </a:t>
            </a:r>
            <a:r>
              <a:rPr lang="en"/>
              <a:t>standardized</a:t>
            </a:r>
            <a:r>
              <a:rPr lang="en"/>
              <a:t> JavaScript to allow multiple independent implementations.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common implementation is JavaScript.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Other implementations: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JScript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ActionScript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…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(ECMA-262)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Commonly used for: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client-side scripting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Server-side using Node.js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- Features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Imperative and structured C-like programming language.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Weakly typed - type of some variables is assigned according performed operations.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makes several problems in a variable type conversions </a:t>
            </a:r>
            <a:r>
              <a:rPr lang="en"/>
              <a:t>criticized</a:t>
            </a:r>
            <a:r>
              <a:rPr lang="en"/>
              <a:t> by developers.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Transpiling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Source-to-source compilation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Newer versions of ECMAScript are transpiled into the version according user client.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Interpreters uses JIT (many interpreters)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Just-in-Time compilation (interpret compiles into binary before interpretation starts)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Optimization for particular platform.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Runtimes	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Interpreters with JIT: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Chakra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MS IE, Microsoft Edge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Chakaran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Opera  from 10.50 until version 15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SpiderMonkey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Mozilla Gecko applications (Firefox, Seamonkey, …), OptimTalk (VoiceXML platform), 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JavaScriptCore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WebKit projects (Safari, ..)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ECMAScript Runtimes (cont.)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Interpreters with JIT: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Tamarin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ActionScript interpreter (Adobe Flash)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V8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Google Chrome,  Node.js, V8.net, 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Nashhorn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JDK since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