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77" r:id="rId5"/>
    <p:sldId id="297" r:id="rId6"/>
    <p:sldId id="299" r:id="rId7"/>
    <p:sldId id="301" r:id="rId8"/>
    <p:sldId id="302" r:id="rId9"/>
    <p:sldId id="303" r:id="rId10"/>
    <p:sldId id="298" r:id="rId11"/>
    <p:sldId id="307" r:id="rId12"/>
    <p:sldId id="306" r:id="rId13"/>
    <p:sldId id="305" r:id="rId14"/>
    <p:sldId id="311" r:id="rId15"/>
    <p:sldId id="304" r:id="rId16"/>
    <p:sldId id="308" r:id="rId17"/>
    <p:sldId id="309" r:id="rId18"/>
    <p:sldId id="310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122322" algn="l" defTabSz="848929" rtl="0" eaLnBrk="1" latinLnBrk="0" hangingPunct="1"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546787" algn="l" defTabSz="848929" rtl="0" eaLnBrk="1" latinLnBrk="0" hangingPunct="1"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971251" algn="l" defTabSz="848929" rtl="0" eaLnBrk="1" latinLnBrk="0" hangingPunct="1"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395716" algn="l" defTabSz="848929" rtl="0" eaLnBrk="1" latinLnBrk="0" hangingPunct="1">
      <a:defRPr sz="2228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3" userDrawn="1">
          <p15:clr>
            <a:srgbClr val="A4A3A4"/>
          </p15:clr>
        </p15:guide>
        <p15:guide id="2" orient="horz" pos="1060" userDrawn="1">
          <p15:clr>
            <a:srgbClr val="A4A3A4"/>
          </p15:clr>
        </p15:guide>
        <p15:guide id="3" orient="horz" pos="596" userDrawn="1">
          <p15:clr>
            <a:srgbClr val="A4A3A4"/>
          </p15:clr>
        </p15:guide>
        <p15:guide id="4" orient="horz" pos="3218" userDrawn="1">
          <p15:clr>
            <a:srgbClr val="A4A3A4"/>
          </p15:clr>
        </p15:guide>
        <p15:guide id="5" orient="horz" pos="3287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3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96" userDrawn="1">
          <p15:clr>
            <a:srgbClr val="A4A3A4"/>
          </p15:clr>
        </p15:guide>
        <p15:guide id="10" pos="3967" userDrawn="1">
          <p15:clr>
            <a:srgbClr val="A4A3A4"/>
          </p15:clr>
        </p15:guide>
        <p15:guide id="11" pos="321" userDrawn="1">
          <p15:clr>
            <a:srgbClr val="A4A3A4"/>
          </p15:clr>
        </p15:guide>
        <p15:guide id="12" pos="5418" userDrawn="1">
          <p15:clr>
            <a:srgbClr val="A4A3A4"/>
          </p15:clr>
        </p15:guide>
        <p15:guide id="13" pos="682" userDrawn="1">
          <p15:clr>
            <a:srgbClr val="A4A3A4"/>
          </p15:clr>
        </p15:guide>
        <p15:guide id="14" pos="2766" userDrawn="1">
          <p15:clr>
            <a:srgbClr val="A4A3A4"/>
          </p15:clr>
        </p15:guide>
        <p15:guide id="15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08C"/>
    <a:srgbClr val="9100DC"/>
    <a:srgbClr val="000064"/>
    <a:srgbClr val="000032"/>
    <a:srgbClr val="000023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6A19E-9A26-E448-973A-76F0911E9CC0}" v="37" dt="2021-04-20T08:59:32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1156" autoAdjust="0"/>
  </p:normalViewPr>
  <p:slideViewPr>
    <p:cSldViewPr snapToGrid="0">
      <p:cViewPr varScale="1">
        <p:scale>
          <a:sx n="134" d="100"/>
          <a:sy n="134" d="100"/>
        </p:scale>
        <p:origin x="2104" y="184"/>
      </p:cViewPr>
      <p:guideLst>
        <p:guide orient="horz" pos="933"/>
        <p:guide orient="horz" pos="1060"/>
        <p:guide orient="horz" pos="596"/>
        <p:guide orient="horz" pos="3218"/>
        <p:guide orient="horz" pos="3287"/>
        <p:guide pos="428"/>
        <p:guide pos="7223"/>
        <p:guide pos="909"/>
        <p:guide pos="3696"/>
        <p:guide pos="3967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3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114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30000"/>
      </a:spcBef>
      <a:spcAft>
        <a:spcPct val="0"/>
      </a:spcAft>
      <a:defRPr kumimoji="1" sz="1114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30000"/>
      </a:spcBef>
      <a:spcAft>
        <a:spcPct val="0"/>
      </a:spcAft>
      <a:defRPr kumimoji="1" sz="1114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30000"/>
      </a:spcBef>
      <a:spcAft>
        <a:spcPct val="0"/>
      </a:spcAft>
      <a:defRPr kumimoji="1" sz="1114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30000"/>
      </a:spcBef>
      <a:spcAft>
        <a:spcPct val="0"/>
      </a:spcAft>
      <a:defRPr kumimoji="1" sz="1114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14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481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69500" y="5190000"/>
            <a:ext cx="5940000" cy="210000"/>
          </a:xfrm>
        </p:spPr>
        <p:txBody>
          <a:bodyPr/>
          <a:lstStyle>
            <a:lvl1pPr>
              <a:defRPr>
                <a:solidFill>
                  <a:srgbClr val="8C008C"/>
                </a:solidFill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40001" y="5190000"/>
            <a:ext cx="189000" cy="210000"/>
          </a:xfrm>
        </p:spPr>
        <p:txBody>
          <a:bodyPr/>
          <a:lstStyle>
            <a:lvl1pPr>
              <a:defRPr>
                <a:solidFill>
                  <a:srgbClr val="8C008C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416971"/>
            <a:ext cx="8521200" cy="976317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540000" y="3430338"/>
            <a:ext cx="8521200" cy="582081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64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8CE102F0-1273-497D-9835-7688A3433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21" y="148446"/>
            <a:ext cx="3613893" cy="1694095"/>
          </a:xfrm>
          <a:prstGeom prst="rect">
            <a:avLst/>
          </a:prstGeom>
        </p:spPr>
      </p:pic>
      <p:pic>
        <p:nvPicPr>
          <p:cNvPr id="9" name="Obrázok 8" descr="Obrázok, na ktorom je objekt&#10;&#10;Automaticky generovaný popis">
            <a:extLst>
              <a:ext uri="{FF2B5EF4-FFF2-40B4-BE49-F238E27FC236}">
                <a16:creationId xmlns:a16="http://schemas.microsoft.com/office/drawing/2014/main" id="{56741392-1335-40C7-8E4A-AD93043C0B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438" y="4177306"/>
            <a:ext cx="1671017" cy="1222694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5E02C82E-AE76-4DB1-85CC-C128EC9715E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84843" y="348233"/>
            <a:ext cx="422928" cy="46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27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00" y="598930"/>
            <a:ext cx="3915001" cy="2670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3750000"/>
            <a:ext cx="3915000" cy="1109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rgbClr val="000064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3390000"/>
            <a:ext cx="3915000" cy="30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3750000"/>
            <a:ext cx="3915000" cy="1109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rgbClr val="000064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3390000"/>
            <a:ext cx="3915000" cy="30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60" y="598930"/>
            <a:ext cx="3915001" cy="2670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14" name="Obrázok 13">
            <a:extLst>
              <a:ext uri="{FF2B5EF4-FFF2-40B4-BE49-F238E27FC236}">
                <a16:creationId xmlns:a16="http://schemas.microsoft.com/office/drawing/2014/main" id="{9784F952-07D0-444D-AFF1-916C7B6FC0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16" name="Obrázok 15">
            <a:extLst>
              <a:ext uri="{FF2B5EF4-FFF2-40B4-BE49-F238E27FC236}">
                <a16:creationId xmlns:a16="http://schemas.microsoft.com/office/drawing/2014/main" id="{7C02E4BE-5E43-4FB2-A156-CAF67B4817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FD129488-9177-4F3D-8503-8D4E7866F8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4D9D8033-43EB-4EAE-9111-7A0D69A44B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5190000"/>
            <a:ext cx="5940000" cy="21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2" y="5190000"/>
            <a:ext cx="189000" cy="21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4868333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234DCF1-8635-4BD2-A557-DA6791F5F0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1560" y="4971425"/>
            <a:ext cx="1165935" cy="58673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C13CB89C-D401-4FE7-A39E-037F05A474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2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Logo CIH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5190000"/>
            <a:ext cx="5940000" cy="21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2" y="5190000"/>
            <a:ext cx="189000" cy="21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3B519042-279B-492A-8179-276FECFF3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9389" y="1306231"/>
            <a:ext cx="5940000" cy="29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Logo FullText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5190000"/>
            <a:ext cx="5940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2" y="5190000"/>
            <a:ext cx="189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F940310C-6A2B-47BE-B334-AC8BE4076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68" y="1238250"/>
            <a:ext cx="6908464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Lightbulb Idea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5190000"/>
            <a:ext cx="5940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2" y="5190000"/>
            <a:ext cx="189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48407B50-EDB0-4F5E-B1F8-3ABA69053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17" y="872349"/>
            <a:ext cx="2024568" cy="2846138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4EEB853C-2CFB-4EB9-AB2A-0D79101F32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500" y="4098325"/>
            <a:ext cx="8593829" cy="799889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sk-SK" dirty="0"/>
              <a:t>CIH – </a:t>
            </a:r>
            <a:r>
              <a:rPr lang="sk-SK" dirty="0" err="1"/>
              <a:t>Ideas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Cybersecurity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552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Key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5190000"/>
            <a:ext cx="5940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2" y="5190000"/>
            <a:ext cx="189000" cy="2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EEB853C-2CFB-4EB9-AB2A-0D79101F32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0501" y="4098325"/>
            <a:ext cx="8521200" cy="799889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sk-SK" dirty="0"/>
              <a:t>CIH – </a:t>
            </a:r>
            <a:r>
              <a:rPr lang="sk-SK" dirty="0" err="1"/>
              <a:t>Key</a:t>
            </a:r>
            <a:r>
              <a:rPr lang="sk-SK" dirty="0"/>
              <a:t> to </a:t>
            </a:r>
            <a:r>
              <a:rPr lang="sk-SK" dirty="0" err="1"/>
              <a:t>Cybersecurity</a:t>
            </a:r>
            <a:endParaRPr lang="cs-CZ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DA2D4AF-3E40-468C-8227-72309DF541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979" y="1769287"/>
            <a:ext cx="4408069" cy="170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86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87093" y="5190000"/>
            <a:ext cx="5940000" cy="210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2" y="1410002"/>
            <a:ext cx="8064900" cy="3449998"/>
          </a:xfrm>
          <a:prstGeom prst="rect">
            <a:avLst/>
          </a:prstGeom>
        </p:spPr>
        <p:txBody>
          <a:bodyPr/>
          <a:lstStyle>
            <a:lvl1pPr marL="529200" indent="-457200" algn="l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b="0"/>
            </a:lvl1pPr>
            <a:lvl2pPr marL="666900" indent="-342900" algn="l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sz="2000">
                <a:solidFill>
                  <a:srgbClr val="000064"/>
                </a:solidFill>
              </a:defRPr>
            </a:lvl2pPr>
            <a:lvl3pPr marL="1200150" indent="-285750" algn="l">
              <a:buClr>
                <a:srgbClr val="8C008C"/>
              </a:buClr>
              <a:buFont typeface="Arial" panose="020B0604020202020204" pitchFamily="34" charset="0"/>
              <a:buChar char="•"/>
              <a:defRPr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D9BF1B38-C5C2-4F37-BAB0-91EFCB9FBF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2BF2594F-CA6A-4355-89BA-CE7CCEA36B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31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8C0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416971"/>
            <a:ext cx="8521200" cy="976317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3430338"/>
            <a:ext cx="8521200" cy="582081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1E123DE9-DEBB-4E99-A46C-0171DA8654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85"/>
            <a:ext cx="3613894" cy="1694095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015054E9-B1C7-45F6-9A95-A2E5CB751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439" y="4177306"/>
            <a:ext cx="1671017" cy="1222694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9332F0AD-697F-484E-BAE4-2DA2476F75F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84843" y="348234"/>
            <a:ext cx="422928" cy="46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27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2" y="1410002"/>
            <a:ext cx="8064900" cy="344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lang="sk-SK" dirty="0" smtClean="0"/>
            </a:lvl1pPr>
            <a:lvl2pPr marL="504000" indent="-180000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lang="sk-SK" dirty="0" smtClean="0">
                <a:solidFill>
                  <a:srgbClr val="000064"/>
                </a:solidFill>
              </a:defRPr>
            </a:lvl2pPr>
            <a:lvl3pPr marL="1200150" indent="-285750">
              <a:buClr>
                <a:srgbClr val="8C008C"/>
              </a:buClr>
              <a:buFont typeface="Arial" panose="020B0604020202020204" pitchFamily="34" charset="0"/>
              <a:buChar char="•"/>
              <a:defRPr lang="sk-SK" dirty="0" smtClean="0"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080001"/>
            <a:ext cx="8064104" cy="226313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rgbClr val="8C008C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600000"/>
            <a:ext cx="8064104" cy="37631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C09A449-70F6-4C0F-8E26-39B892C584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36E060C8-10F2-4FAB-BF4E-BE6CE4C5A9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080001"/>
            <a:ext cx="3915000" cy="226313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rgbClr val="8C008C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01" y="600000"/>
            <a:ext cx="8063457" cy="37631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075429"/>
            <a:ext cx="3915000" cy="226313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rgbClr val="8C008C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1" y="1410001"/>
            <a:ext cx="3914998" cy="345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b="0"/>
            </a:lvl1pPr>
            <a:lvl2pPr marL="504000" indent="-180000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sz="2000">
                <a:solidFill>
                  <a:srgbClr val="000064"/>
                </a:solidFill>
              </a:defRPr>
            </a:lvl2pPr>
            <a:lvl3pPr marL="1200150" indent="-285750">
              <a:buClr>
                <a:srgbClr val="8C008C"/>
              </a:buClr>
              <a:buFont typeface="Arial" panose="020B0604020202020204" pitchFamily="34" charset="0"/>
              <a:buChar char="•"/>
              <a:defRPr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408559"/>
            <a:ext cx="3914998" cy="345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b="0"/>
            </a:lvl1pPr>
            <a:lvl2pPr marL="504000" indent="-180000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sz="2000">
                <a:solidFill>
                  <a:srgbClr val="000064"/>
                </a:solidFill>
              </a:defRPr>
            </a:lvl2pPr>
            <a:lvl3pPr marL="1200150" indent="-285750">
              <a:buClr>
                <a:srgbClr val="8C008C"/>
              </a:buClr>
              <a:buFont typeface="Arial" panose="020B0604020202020204" pitchFamily="34" charset="0"/>
              <a:buChar char="•"/>
              <a:defRPr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5CA6A758-AE41-4E96-A9F9-B9923E79E5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BFBBFA1C-F5D3-442A-8943-EDC3A41268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5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5" y="1412565"/>
            <a:ext cx="3913809" cy="3247259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666392"/>
            <a:ext cx="3913809" cy="180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389187"/>
            <a:ext cx="3914998" cy="345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B2D6E078-5743-49BF-991B-43C232D719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28CA5F3E-64DD-47A5-8827-6E8A1F6388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48" userDrawn="1">
          <p15:clr>
            <a:srgbClr val="FBAE40"/>
          </p15:clr>
        </p15:guide>
        <p15:guide id="2" pos="724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2" y="1410005"/>
            <a:ext cx="2483644" cy="185892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1" y="3678559"/>
            <a:ext cx="2484000" cy="1189775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2" y="3678559"/>
            <a:ext cx="2484000" cy="1189775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1" y="3678558"/>
            <a:ext cx="2484000" cy="1189775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3354280"/>
            <a:ext cx="2483644" cy="180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8" y="3354280"/>
            <a:ext cx="2483644" cy="180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8" y="3354280"/>
            <a:ext cx="2483644" cy="180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1" y="1410005"/>
            <a:ext cx="2483644" cy="185892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3" y="1410005"/>
            <a:ext cx="2483644" cy="185892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080001"/>
            <a:ext cx="8064104" cy="226313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rgbClr val="8C008C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00" y="600000"/>
            <a:ext cx="8065801" cy="37631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ok 16">
            <a:extLst>
              <a:ext uri="{FF2B5EF4-FFF2-40B4-BE49-F238E27FC236}">
                <a16:creationId xmlns:a16="http://schemas.microsoft.com/office/drawing/2014/main" id="{7AC5B22F-A91E-4ECC-A34D-A2172C3C5A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22" name="Obrázok 21">
            <a:extLst>
              <a:ext uri="{FF2B5EF4-FFF2-40B4-BE49-F238E27FC236}">
                <a16:creationId xmlns:a16="http://schemas.microsoft.com/office/drawing/2014/main" id="{C410A869-2B94-44C2-90AD-D3311585EA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74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576792"/>
            <a:ext cx="3900741" cy="428320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sz="2000" b="0">
                <a:solidFill>
                  <a:srgbClr val="000064"/>
                </a:solidFill>
              </a:defRPr>
            </a:lvl1pPr>
            <a:lvl2pPr marL="504000" indent="-180000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sz="1600">
                <a:solidFill>
                  <a:srgbClr val="000064"/>
                </a:solidFill>
              </a:defRPr>
            </a:lvl2pPr>
            <a:lvl3pPr marL="1200150" indent="-285750">
              <a:buClr>
                <a:srgbClr val="8C008C"/>
              </a:buClr>
              <a:buFont typeface="Arial" panose="020B0604020202020204" pitchFamily="34" charset="0"/>
              <a:buChar char="•"/>
              <a:defRPr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5" y="576795"/>
            <a:ext cx="3913809" cy="4083029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666392"/>
            <a:ext cx="3913809" cy="180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68838766-F9AA-427E-9EAA-369968FC61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002A3247-9487-4697-BF7E-F1E2C4621A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32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2" y="576792"/>
            <a:ext cx="8064900" cy="428320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rgbClr val="8C008C"/>
              </a:buClr>
              <a:buSzPct val="100000"/>
              <a:buFont typeface="Arial" panose="020B0604020202020204" pitchFamily="34" charset="0"/>
              <a:buChar char="•"/>
              <a:defRPr b="0"/>
            </a:lvl1pPr>
            <a:lvl2pPr marL="504000" indent="-180000">
              <a:lnSpc>
                <a:spcPct val="100000"/>
              </a:lnSpc>
              <a:buClr>
                <a:srgbClr val="8C008C"/>
              </a:buClr>
              <a:buFont typeface="Arial" panose="020B0604020202020204" pitchFamily="34" charset="0"/>
              <a:buChar char="•"/>
              <a:defRPr sz="2000">
                <a:solidFill>
                  <a:srgbClr val="000064"/>
                </a:solidFill>
              </a:defRPr>
            </a:lvl2pPr>
            <a:lvl3pPr marL="1200150" indent="-285750">
              <a:buClr>
                <a:srgbClr val="8C008C"/>
              </a:buClr>
              <a:buFont typeface="Arial" panose="020B0604020202020204" pitchFamily="34" charset="0"/>
              <a:buChar char="•"/>
              <a:defRPr>
                <a:solidFill>
                  <a:srgbClr val="000064"/>
                </a:solidFill>
              </a:defRPr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sk-SK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E72364B5-FC95-4222-BAB5-EB4C0605EA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51" y="5000983"/>
            <a:ext cx="1165935" cy="585410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88C46B04-54B6-4489-9635-B0C21D186D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550" y="315000"/>
            <a:ext cx="8064900" cy="1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3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8600" y="5190000"/>
            <a:ext cx="5940000" cy="2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rgbClr val="8C008C"/>
                </a:solidFill>
                <a:latin typeface="+mj-lt"/>
              </a:defRPr>
            </a:lvl1pPr>
          </a:lstStyle>
          <a:p>
            <a:r>
              <a:rPr lang="sk-SK"/>
              <a:t>Definujte zápatí - název prezentace / pracoviště</a:t>
            </a:r>
            <a:endParaRPr lang="sk-SK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101" y="5190000"/>
            <a:ext cx="189000" cy="2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C008C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2" y="600000"/>
            <a:ext cx="8064900" cy="3763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1" y="1560000"/>
            <a:ext cx="8064900" cy="33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rgbClr val="8C0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rgbClr val="8C008C"/>
        </a:buClr>
        <a:buSzPct val="100000"/>
        <a:buFontTx/>
        <a:buNone/>
        <a:defRPr sz="2800" b="0">
          <a:solidFill>
            <a:srgbClr val="000064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74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pescriptlang.org/tsconfig#strict" TargetMode="External"/><Relationship Id="rId2" Type="http://schemas.openxmlformats.org/officeDocument/2006/relationships/hyperlink" Target="https://www.typescriptlang.org/docs/handbook/jsdoc-supported-type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de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android-news/magic-lies-here-statically-typed-vs-dynamically-typed-languages-d151c7f95e2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F39B7F8-6DD6-7A46-9638-716930DF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TypeScript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JavaScript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A08BECA-60F1-3D4D-B5F4-5B514A5BC5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PB138 Moderní značkovací jazyky</a:t>
            </a:r>
          </a:p>
          <a:p>
            <a:r>
              <a:rPr lang="cs-CZ" i="1" dirty="0"/>
              <a:t>Duben 2021</a:t>
            </a:r>
          </a:p>
          <a:p>
            <a:endParaRPr lang="cs-CZ" dirty="0"/>
          </a:p>
          <a:p>
            <a:r>
              <a:rPr lang="cs-CZ" dirty="0"/>
              <a:t>Tomáš Pitner</a:t>
            </a:r>
          </a:p>
        </p:txBody>
      </p:sp>
    </p:spTree>
    <p:extLst>
      <p:ext uri="{BB962C8B-B14F-4D97-AF65-F5344CB8AC3E}">
        <p14:creationId xmlns:p14="http://schemas.microsoft.com/office/powerpoint/2010/main" val="376627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JS – </a:t>
            </a:r>
            <a:r>
              <a:rPr lang="cs-CZ" dirty="0" err="1"/>
              <a:t>issues</a:t>
            </a:r>
            <a:r>
              <a:rPr lang="cs-CZ" b="0" dirty="0"/>
              <a:t> </a:t>
            </a:r>
            <a:r>
              <a:rPr lang="cs-CZ" b="0" dirty="0" err="1"/>
              <a:t>with</a:t>
            </a:r>
            <a:r>
              <a:rPr lang="cs-CZ" b="0" dirty="0"/>
              <a:t> </a:t>
            </a:r>
            <a:r>
              <a:rPr lang="cs-CZ" b="0" dirty="0" err="1"/>
              <a:t>typing</a:t>
            </a:r>
            <a:endParaRPr lang="cs-CZ" b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162878"/>
            <a:ext cx="8064900" cy="36971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Type </a:t>
            </a:r>
            <a:r>
              <a:rPr lang="cs-CZ" sz="2400" b="1" dirty="0" err="1"/>
              <a:t>conversion</a:t>
            </a:r>
            <a:r>
              <a:rPr lang="cs-CZ" sz="2400" dirty="0"/>
              <a:t> – in static </a:t>
            </a:r>
            <a:r>
              <a:rPr lang="cs-CZ" sz="2400" dirty="0" err="1"/>
              <a:t>languages</a:t>
            </a:r>
            <a:r>
              <a:rPr lang="cs-CZ" sz="2400" dirty="0"/>
              <a:t> </a:t>
            </a:r>
            <a:r>
              <a:rPr lang="cs-CZ" sz="2400" dirty="0" err="1"/>
              <a:t>does</a:t>
            </a:r>
            <a:r>
              <a:rPr lang="cs-CZ" sz="2400" dirty="0"/>
              <a:t> not </a:t>
            </a:r>
            <a:r>
              <a:rPr lang="cs-CZ" sz="2400" dirty="0" err="1"/>
              <a:t>loose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while</a:t>
            </a:r>
            <a:r>
              <a:rPr lang="cs-CZ" sz="2400" dirty="0"/>
              <a:t> in </a:t>
            </a:r>
            <a:r>
              <a:rPr lang="cs-CZ" sz="2400" dirty="0" err="1"/>
              <a:t>dynamic</a:t>
            </a:r>
            <a:r>
              <a:rPr lang="cs-CZ" sz="2400" dirty="0"/>
              <a:t> </a:t>
            </a:r>
            <a:r>
              <a:rPr lang="cs-CZ" sz="2400" dirty="0" err="1"/>
              <a:t>may</a:t>
            </a:r>
            <a:r>
              <a:rPr lang="cs-CZ" sz="2400" dirty="0"/>
              <a:t> </a:t>
            </a:r>
            <a:r>
              <a:rPr lang="cs-CZ" sz="2400" dirty="0" err="1"/>
              <a:t>loose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May </a:t>
            </a:r>
            <a:r>
              <a:rPr lang="cs-CZ" sz="2400" dirty="0" err="1"/>
              <a:t>be</a:t>
            </a:r>
            <a:r>
              <a:rPr lang="cs-CZ" sz="2400" dirty="0"/>
              <a:t> done </a:t>
            </a:r>
            <a:r>
              <a:rPr lang="cs-CZ" sz="2400" dirty="0" err="1"/>
              <a:t>implicitly</a:t>
            </a:r>
            <a:r>
              <a:rPr lang="cs-CZ" sz="2400" dirty="0"/>
              <a:t> (more </a:t>
            </a:r>
            <a:r>
              <a:rPr lang="cs-CZ" sz="2400" dirty="0" err="1"/>
              <a:t>error</a:t>
            </a:r>
            <a:r>
              <a:rPr lang="cs-CZ" sz="2400" dirty="0"/>
              <a:t> </a:t>
            </a:r>
            <a:r>
              <a:rPr lang="cs-CZ" sz="2400" dirty="0" err="1"/>
              <a:t>prone</a:t>
            </a:r>
            <a:r>
              <a:rPr lang="cs-CZ" sz="2400" dirty="0"/>
              <a:t>)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explicitly</a:t>
            </a:r>
            <a:r>
              <a:rPr lang="cs-CZ" sz="2400" dirty="0"/>
              <a:t> (more </a:t>
            </a:r>
            <a:r>
              <a:rPr lang="cs-CZ" sz="2400" dirty="0" err="1"/>
              <a:t>under</a:t>
            </a:r>
            <a:r>
              <a:rPr lang="cs-CZ" sz="2400" dirty="0"/>
              <a:t> </a:t>
            </a:r>
            <a:r>
              <a:rPr lang="cs-CZ" sz="2400" dirty="0" err="1"/>
              <a:t>control</a:t>
            </a:r>
            <a:r>
              <a:rPr lang="cs-CZ" sz="2400" dirty="0"/>
              <a:t>, done </a:t>
            </a:r>
            <a:r>
              <a:rPr lang="cs-CZ" sz="2400" dirty="0" err="1"/>
              <a:t>consiously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cs-CZ" b="1" dirty="0" err="1">
                <a:latin typeface="Consolas" panose="020B0609020204030204" pitchFamily="49" charset="0"/>
                <a:cs typeface="Consolas" panose="020B0609020204030204" pitchFamily="49" charset="0"/>
              </a:rPr>
              <a:t>implicit</a:t>
            </a:r>
            <a:endParaRPr lang="cs-CZ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let a = 5 + 2.0; </a:t>
            </a:r>
            <a:b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2.0 (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floating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converted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to 2 (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cs-CZ" b="1" dirty="0">
                <a:latin typeface="Consolas" panose="020B0609020204030204" pitchFamily="49" charset="0"/>
                <a:cs typeface="Consolas" panose="020B0609020204030204" pitchFamily="49" charset="0"/>
              </a:rPr>
              <a:t>explicit</a:t>
            </a: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sum =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(value1) + value2; 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both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numbers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: sum = 14</a:t>
            </a:r>
          </a:p>
        </p:txBody>
      </p:sp>
    </p:spTree>
    <p:extLst>
      <p:ext uri="{BB962C8B-B14F-4D97-AF65-F5344CB8AC3E}">
        <p14:creationId xmlns:p14="http://schemas.microsoft.com/office/powerpoint/2010/main" val="406740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JS </a:t>
            </a:r>
            <a:r>
              <a:rPr lang="cs-CZ" b="0" dirty="0" err="1"/>
              <a:t>vs</a:t>
            </a:r>
            <a:r>
              <a:rPr lang="cs-CZ" b="0" dirty="0"/>
              <a:t> TS (</a:t>
            </a:r>
            <a:r>
              <a:rPr lang="cs-CZ" b="0" dirty="0" err="1"/>
              <a:t>strong</a:t>
            </a:r>
            <a:r>
              <a:rPr lang="cs-CZ" b="0" dirty="0"/>
              <a:t> </a:t>
            </a:r>
            <a:r>
              <a:rPr lang="cs-CZ" b="0" dirty="0" err="1"/>
              <a:t>typing</a:t>
            </a:r>
            <a:r>
              <a:rPr lang="cs-CZ" b="0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162878"/>
            <a:ext cx="8064900" cy="36971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Absurd </a:t>
            </a:r>
            <a:r>
              <a:rPr lang="cs-CZ" sz="2400" dirty="0" err="1"/>
              <a:t>expressions</a:t>
            </a:r>
            <a:r>
              <a:rPr lang="cs-CZ" sz="2400" dirty="0"/>
              <a:t> </a:t>
            </a:r>
            <a:r>
              <a:rPr lang="cs-CZ" sz="2400" dirty="0" err="1"/>
              <a:t>still</a:t>
            </a:r>
            <a:r>
              <a:rPr lang="cs-CZ" sz="2400" dirty="0"/>
              <a:t> </a:t>
            </a:r>
            <a:r>
              <a:rPr lang="cs-CZ" sz="2400" dirty="0" err="1"/>
              <a:t>evaluate</a:t>
            </a:r>
            <a:r>
              <a:rPr lang="cs-CZ" sz="2400" dirty="0"/>
              <a:t> in JS (but not TS):</a:t>
            </a:r>
          </a:p>
          <a:p>
            <a:pPr marL="324000" lvl="1" indent="0">
              <a:buNone/>
            </a:pP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JS: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coerces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[] to 0 (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length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24000" lvl="1" indent="0">
              <a:buNone/>
            </a:pP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console.log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(4 / []); 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gives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Infinity (as 4/0)</a:t>
            </a:r>
          </a:p>
          <a:p>
            <a:pPr marL="324000" lvl="1" indent="0">
              <a:buNone/>
            </a:pP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TS: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checks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types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and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produces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324000" lvl="1" indent="0">
              <a:buNone/>
            </a:pP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console.log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(4 / []);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The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right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-hand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side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arithmetic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operation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must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type '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any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', '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', '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bigint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enum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type.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8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TS = Static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JS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The</a:t>
            </a:r>
            <a:r>
              <a:rPr lang="cs-CZ" sz="2400" dirty="0"/>
              <a:t> type </a:t>
            </a:r>
            <a:r>
              <a:rPr lang="cs-CZ" sz="2400" dirty="0" err="1"/>
              <a:t>system</a:t>
            </a:r>
            <a:r>
              <a:rPr lang="cs-CZ" sz="2400" dirty="0"/>
              <a:t> in </a:t>
            </a:r>
            <a:r>
              <a:rPr lang="cs-CZ" sz="2400" dirty="0" err="1"/>
              <a:t>TypeScript</a:t>
            </a:r>
            <a:r>
              <a:rPr lang="cs-CZ" sz="2400" dirty="0"/>
              <a:t> has </a:t>
            </a:r>
            <a:r>
              <a:rPr lang="cs-CZ" sz="2400" dirty="0" err="1"/>
              <a:t>different</a:t>
            </a:r>
            <a:r>
              <a:rPr lang="cs-CZ" sz="2400" dirty="0"/>
              <a:t> </a:t>
            </a:r>
            <a:r>
              <a:rPr lang="cs-CZ" sz="2400" dirty="0" err="1"/>
              <a:t>levels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strictness</a:t>
            </a:r>
            <a:r>
              <a:rPr lang="cs-CZ" sz="2400" dirty="0"/>
              <a:t>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working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a </a:t>
            </a:r>
            <a:r>
              <a:rPr lang="cs-CZ" sz="2400" dirty="0" err="1"/>
              <a:t>codebase</a:t>
            </a:r>
            <a:r>
              <a:rPr lang="cs-CZ" sz="2400" dirty="0"/>
              <a:t>: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A type-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</a:t>
            </a:r>
            <a:r>
              <a:rPr lang="cs-CZ" sz="2400" dirty="0" err="1"/>
              <a:t>only</a:t>
            </a:r>
            <a:r>
              <a:rPr lang="cs-CZ" sz="2400" dirty="0"/>
              <a:t> on inference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JavaScript</a:t>
            </a:r>
            <a:r>
              <a:rPr lang="cs-CZ" sz="2400" dirty="0"/>
              <a:t> </a:t>
            </a:r>
            <a:r>
              <a:rPr lang="cs-CZ" sz="2400" dirty="0" err="1"/>
              <a:t>code</a:t>
            </a:r>
            <a:endParaRPr lang="cs-CZ" sz="2400" dirty="0"/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dirty="0" err="1"/>
              <a:t>Incremental</a:t>
            </a:r>
            <a:r>
              <a:rPr lang="cs-CZ" sz="2400" dirty="0"/>
              <a:t> </a:t>
            </a:r>
            <a:r>
              <a:rPr lang="cs-CZ" sz="2400" dirty="0" err="1"/>
              <a:t>typing</a:t>
            </a:r>
            <a:r>
              <a:rPr lang="cs-CZ" sz="2400" dirty="0"/>
              <a:t> in </a:t>
            </a:r>
            <a:r>
              <a:rPr lang="cs-CZ" sz="2400" dirty="0" err="1"/>
              <a:t>JavaScript</a:t>
            </a:r>
            <a:r>
              <a:rPr lang="cs-CZ" sz="2400" dirty="0"/>
              <a:t> </a:t>
            </a:r>
            <a:r>
              <a:rPr lang="cs-CZ" sz="2400" dirty="0">
                <a:hlinkClick r:id="rId2"/>
              </a:rPr>
              <a:t>via JSDoc</a:t>
            </a:r>
            <a:endParaRPr lang="cs-CZ" sz="2400" dirty="0"/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dirty="0" err="1"/>
              <a:t>Using</a:t>
            </a:r>
            <a:r>
              <a:rPr lang="cs-CZ" sz="2400" dirty="0"/>
              <a:t> 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// @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ts-check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400" dirty="0"/>
              <a:t>in a </a:t>
            </a:r>
            <a:r>
              <a:rPr lang="cs-CZ" sz="2400" dirty="0" err="1"/>
              <a:t>JavaScript</a:t>
            </a:r>
            <a:r>
              <a:rPr lang="cs-CZ" sz="2400" dirty="0"/>
              <a:t> </a:t>
            </a:r>
            <a:r>
              <a:rPr lang="cs-CZ" sz="2400" dirty="0" err="1"/>
              <a:t>file</a:t>
            </a:r>
            <a:endParaRPr lang="cs-CZ" sz="2400" dirty="0"/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dirty="0" err="1"/>
              <a:t>TypeScript</a:t>
            </a:r>
            <a:r>
              <a:rPr lang="cs-CZ" sz="2400" dirty="0"/>
              <a:t> </a:t>
            </a:r>
            <a:r>
              <a:rPr lang="cs-CZ" sz="2400" dirty="0" err="1"/>
              <a:t>code</a:t>
            </a:r>
            <a:endParaRPr lang="cs-CZ" sz="2400" dirty="0"/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dirty="0" err="1"/>
              <a:t>TypeScript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>
                <a:hlinkClick r:id="rId3"/>
              </a:rPr>
              <a:t>strict</a:t>
            </a:r>
            <a:r>
              <a:rPr lang="cs-CZ" sz="2400" dirty="0"/>
              <a:t> </a:t>
            </a:r>
            <a:r>
              <a:rPr lang="cs-CZ" sz="2400" dirty="0" err="1"/>
              <a:t>enabled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7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TypeScript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very </a:t>
            </a:r>
            <a:r>
              <a:rPr lang="cs-CZ" sz="2400" dirty="0" err="1"/>
              <a:t>popular</a:t>
            </a:r>
            <a:r>
              <a:rPr lang="cs-CZ" sz="2400" dirty="0"/>
              <a:t> open-source </a:t>
            </a:r>
            <a:r>
              <a:rPr lang="cs-CZ" sz="2400" dirty="0" err="1"/>
              <a:t>language</a:t>
            </a:r>
            <a:r>
              <a:rPr lang="cs-CZ" sz="2400" dirty="0"/>
              <a:t> </a:t>
            </a:r>
            <a:r>
              <a:rPr lang="cs-CZ" sz="2400" dirty="0" err="1"/>
              <a:t>maintained</a:t>
            </a:r>
            <a:r>
              <a:rPr lang="cs-CZ" sz="2400" dirty="0"/>
              <a:t> and </a:t>
            </a:r>
            <a:r>
              <a:rPr lang="cs-CZ" sz="2400" dirty="0" err="1"/>
              <a:t>developed</a:t>
            </a:r>
            <a:r>
              <a:rPr lang="cs-CZ" sz="2400" dirty="0"/>
              <a:t> by Microsoft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superset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JavaScript</a:t>
            </a:r>
            <a:r>
              <a:rPr lang="cs-CZ" sz="24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static type </a:t>
            </a:r>
            <a:r>
              <a:rPr lang="cs-CZ" sz="2400" b="1" dirty="0" err="1"/>
              <a:t>definitions</a:t>
            </a:r>
            <a:endParaRPr lang="cs-CZ" sz="2400" b="1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kind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arguments</a:t>
            </a:r>
            <a:r>
              <a:rPr lang="cs-CZ" sz="2400" b="1" dirty="0"/>
              <a:t> </a:t>
            </a:r>
            <a:r>
              <a:rPr lang="cs-CZ" sz="2400" dirty="0"/>
              <a:t>&amp; </a:t>
            </a:r>
            <a:r>
              <a:rPr lang="cs-CZ" sz="2400" b="1" dirty="0" err="1"/>
              <a:t>returned</a:t>
            </a:r>
            <a:r>
              <a:rPr lang="cs-CZ" sz="2400" dirty="0"/>
              <a:t> </a:t>
            </a:r>
            <a:r>
              <a:rPr lang="cs-CZ" sz="2400" dirty="0" err="1"/>
              <a:t>values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functions</a:t>
            </a:r>
            <a:r>
              <a:rPr lang="cs-CZ" sz="24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exact</a:t>
            </a:r>
            <a:r>
              <a:rPr lang="cs-CZ" sz="2400" dirty="0"/>
              <a:t> </a:t>
            </a:r>
            <a:r>
              <a:rPr lang="cs-CZ" sz="2400" i="1" dirty="0" err="1"/>
              <a:t>structure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b="1" dirty="0" err="1"/>
              <a:t>objects</a:t>
            </a:r>
            <a:endParaRPr lang="cs-CZ" sz="2400" b="1" dirty="0"/>
          </a:p>
          <a:p>
            <a:pPr>
              <a:lnSpc>
                <a:spcPct val="100000"/>
              </a:lnSpc>
            </a:pPr>
            <a:r>
              <a:rPr lang="cs-CZ" sz="2400" dirty="0" err="1"/>
              <a:t>see</a:t>
            </a:r>
            <a:r>
              <a:rPr lang="cs-CZ" sz="2400" dirty="0"/>
              <a:t> </a:t>
            </a:r>
            <a:r>
              <a:rPr lang="cs-CZ" sz="2400" dirty="0">
                <a:hlinkClick r:id="rId2"/>
              </a:rPr>
              <a:t>https://nodejs.dev</a:t>
            </a:r>
            <a:r>
              <a:rPr lang="cs-CZ" sz="2400" dirty="0"/>
              <a:t> 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81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– type </a:t>
            </a:r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250976"/>
            <a:ext cx="8064900" cy="344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type </a:t>
            </a:r>
            <a:r>
              <a:rPr lang="cs-CZ" sz="2000" b="1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User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= 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age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};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isAdult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cs-CZ" sz="2000" b="1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user: User): </a:t>
            </a:r>
            <a:r>
              <a:rPr lang="cs-CZ" sz="2000" b="1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cs-CZ" sz="2000" b="1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	return </a:t>
            </a:r>
            <a:r>
              <a:rPr lang="cs-CZ" sz="2000" dirty="0" err="1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user.age</a:t>
            </a: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&gt;= 18;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justine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User = 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'Justine‘,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age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23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};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isJustineAnAdult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isAdult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justine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3048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– type </a:t>
            </a:r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250976"/>
            <a:ext cx="8064900" cy="344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type </a:t>
            </a:r>
            <a:r>
              <a:rPr lang="cs-CZ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User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= 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age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};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isAdult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(user: User):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return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user.age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18;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justine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User = {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'Justine‘,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age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23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};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isJustineAnAdult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isAdult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justine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7287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TypeScript</a:t>
            </a:r>
            <a:r>
              <a:rPr lang="cs-CZ" dirty="0"/>
              <a:t> – </a:t>
            </a:r>
            <a:r>
              <a:rPr lang="cs-CZ" dirty="0" err="1"/>
              <a:t>Motivation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JavaScript</a:t>
            </a:r>
            <a:r>
              <a:rPr lang="cs-CZ" dirty="0"/>
              <a:t> – </a:t>
            </a:r>
            <a:r>
              <a:rPr lang="cs-CZ" dirty="0" err="1"/>
              <a:t>was</a:t>
            </a:r>
            <a:r>
              <a:rPr lang="cs-CZ" dirty="0"/>
              <a:t> a </a:t>
            </a:r>
            <a:r>
              <a:rPr lang="cs-CZ" dirty="0" err="1"/>
              <a:t>decent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manipulation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in web </a:t>
            </a:r>
            <a:r>
              <a:rPr lang="cs-CZ" dirty="0" err="1"/>
              <a:t>pages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Eventually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a universal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b="1" dirty="0" err="1"/>
              <a:t>client</a:t>
            </a:r>
            <a:r>
              <a:rPr lang="cs-CZ" b="1" dirty="0"/>
              <a:t> &amp; server </a:t>
            </a:r>
            <a:r>
              <a:rPr lang="cs-CZ" b="1" dirty="0" err="1"/>
              <a:t>side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Node.js</a:t>
            </a:r>
            <a:r>
              <a:rPr lang="cs-CZ" dirty="0"/>
              <a:t>),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b="1" dirty="0" err="1"/>
              <a:t>scripting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b="1" dirty="0" err="1"/>
              <a:t>queries</a:t>
            </a:r>
            <a:r>
              <a:rPr lang="cs-CZ" b="1" dirty="0"/>
              <a:t> </a:t>
            </a:r>
            <a:r>
              <a:rPr lang="cs-CZ" dirty="0"/>
              <a:t>and</a:t>
            </a:r>
            <a:r>
              <a:rPr lang="cs-CZ" b="1" dirty="0"/>
              <a:t> </a:t>
            </a:r>
            <a:r>
              <a:rPr lang="cs-CZ" b="1" dirty="0" err="1"/>
              <a:t>views</a:t>
            </a:r>
            <a:r>
              <a:rPr lang="cs-CZ" b="1" dirty="0"/>
              <a:t> </a:t>
            </a:r>
            <a:r>
              <a:rPr lang="cs-CZ" dirty="0"/>
              <a:t>in </a:t>
            </a:r>
            <a:r>
              <a:rPr lang="cs-CZ" dirty="0" err="1"/>
              <a:t>NoSQL</a:t>
            </a:r>
            <a:r>
              <a:rPr lang="cs-CZ" dirty="0"/>
              <a:t> </a:t>
            </a:r>
            <a:r>
              <a:rPr lang="cs-CZ" dirty="0" err="1"/>
              <a:t>databases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/>
              <a:t>1,500,000+ </a:t>
            </a:r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npmjs.com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73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JavaScript</a:t>
            </a:r>
            <a:r>
              <a:rPr lang="cs-CZ" dirty="0"/>
              <a:t> –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weak</a:t>
            </a:r>
            <a:r>
              <a:rPr lang="cs-CZ" dirty="0"/>
              <a:t> </a:t>
            </a:r>
            <a:r>
              <a:rPr lang="cs-CZ" dirty="0" err="1"/>
              <a:t>typing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665002"/>
            <a:ext cx="8064900" cy="3449998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Issues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b="1" dirty="0" err="1"/>
              <a:t>weak</a:t>
            </a:r>
            <a:r>
              <a:rPr lang="cs-CZ" b="1" dirty="0"/>
              <a:t> and </a:t>
            </a:r>
            <a:r>
              <a:rPr lang="cs-CZ" b="1" dirty="0" err="1"/>
              <a:t>dynamic</a:t>
            </a:r>
            <a:r>
              <a:rPr lang="cs-CZ" b="1" dirty="0"/>
              <a:t> </a:t>
            </a:r>
            <a:r>
              <a:rPr lang="cs-CZ" b="1" dirty="0" err="1"/>
              <a:t>typing</a:t>
            </a:r>
            <a:endParaRPr lang="cs-CZ" b="1" dirty="0"/>
          </a:p>
          <a:p>
            <a:pPr>
              <a:lnSpc>
                <a:spcPct val="100000"/>
              </a:lnSpc>
            </a:pPr>
            <a:endParaRPr lang="cs-CZ" b="1" dirty="0"/>
          </a:p>
          <a:p>
            <a:pPr>
              <a:lnSpc>
                <a:spcPct val="100000"/>
              </a:lnSpc>
            </a:pPr>
            <a:r>
              <a:rPr lang="cs-CZ" dirty="0"/>
              <a:t>Urgent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b="1" dirty="0"/>
              <a:t>static type </a:t>
            </a:r>
            <a:r>
              <a:rPr lang="cs-CZ" b="1" dirty="0" err="1"/>
              <a:t>system</a:t>
            </a:r>
            <a:r>
              <a:rPr lang="cs-CZ" b="1" dirty="0"/>
              <a:t> </a:t>
            </a:r>
            <a:r>
              <a:rPr lang="cs-CZ" dirty="0" err="1"/>
              <a:t>emerged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08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 JS – </a:t>
            </a:r>
            <a:r>
              <a:rPr lang="cs-CZ" dirty="0" err="1"/>
              <a:t>dynamic</a:t>
            </a:r>
            <a:r>
              <a:rPr lang="cs-CZ" b="0" dirty="0"/>
              <a:t> </a:t>
            </a:r>
            <a:r>
              <a:rPr lang="cs-CZ" b="0" dirty="0" err="1"/>
              <a:t>typing</a:t>
            </a:r>
            <a:endParaRPr lang="cs-CZ" b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267437"/>
            <a:ext cx="8064900" cy="344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JS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b="1" dirty="0" err="1"/>
              <a:t>dynamically</a:t>
            </a:r>
            <a:r>
              <a:rPr lang="cs-CZ" b="1" dirty="0"/>
              <a:t> </a:t>
            </a:r>
            <a:r>
              <a:rPr lang="cs-CZ" b="1" dirty="0" err="1"/>
              <a:t>typed</a:t>
            </a:r>
            <a:r>
              <a:rPr lang="cs-CZ" b="1" dirty="0"/>
              <a:t> </a:t>
            </a:r>
            <a:r>
              <a:rPr lang="cs-CZ" dirty="0" err="1"/>
              <a:t>language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determined</a:t>
            </a:r>
            <a:r>
              <a:rPr lang="cs-CZ" dirty="0"/>
              <a:t> in runtime – </a:t>
            </a:r>
            <a:r>
              <a:rPr lang="cs-CZ" dirty="0" err="1"/>
              <a:t>objects</a:t>
            </a:r>
            <a:r>
              <a:rPr lang="cs-CZ" dirty="0"/>
              <a:t> </a:t>
            </a:r>
            <a:r>
              <a:rPr lang="cs-CZ" dirty="0" err="1"/>
              <a:t>offer</a:t>
            </a:r>
            <a:r>
              <a:rPr lang="cs-CZ" dirty="0"/>
              <a:t> &amp; </a:t>
            </a:r>
            <a:r>
              <a:rPr lang="cs-CZ" dirty="0" err="1"/>
              <a:t>behave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in runtime not by </a:t>
            </a:r>
            <a:r>
              <a:rPr lang="cs-CZ" dirty="0" err="1"/>
              <a:t>declaration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/>
              <a:t>Type </a:t>
            </a:r>
            <a:r>
              <a:rPr lang="cs-CZ" b="1" dirty="0" err="1"/>
              <a:t>checking</a:t>
            </a:r>
            <a:r>
              <a:rPr lang="cs-CZ" b="1" dirty="0"/>
              <a:t> in runtime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JS </a:t>
            </a:r>
            <a:r>
              <a:rPr lang="cs-CZ" dirty="0" err="1"/>
              <a:t>does</a:t>
            </a:r>
            <a:r>
              <a:rPr lang="cs-CZ" dirty="0"/>
              <a:t> not (</a:t>
            </a:r>
            <a:r>
              <a:rPr lang="cs-CZ" dirty="0" err="1"/>
              <a:t>did</a:t>
            </a:r>
            <a:r>
              <a:rPr lang="cs-CZ" dirty="0"/>
              <a:t> not)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classes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Generaly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typing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sz="2000" dirty="0"/>
              <a:t> </a:t>
            </a:r>
            <a:r>
              <a:rPr lang="cs-CZ" sz="2000" dirty="0">
                <a:hlinkClick r:id="rId3"/>
              </a:rPr>
              <a:t>https://medium.com/android-news/magic-lies-here-statically-typed-vs-dynamically-typed-languages-d151c7f95e2b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65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01" y="600000"/>
            <a:ext cx="8064900" cy="376313"/>
          </a:xfrm>
        </p:spPr>
        <p:txBody>
          <a:bodyPr/>
          <a:lstStyle/>
          <a:p>
            <a:r>
              <a:rPr lang="cs-CZ" b="0" dirty="0"/>
              <a:t>JS – </a:t>
            </a:r>
            <a:r>
              <a:rPr lang="cs-CZ" dirty="0" err="1"/>
              <a:t>weak</a:t>
            </a:r>
            <a:r>
              <a:rPr lang="cs-CZ" b="0" dirty="0"/>
              <a:t> </a:t>
            </a:r>
            <a:r>
              <a:rPr lang="cs-CZ" b="0" dirty="0" err="1"/>
              <a:t>typing</a:t>
            </a:r>
            <a:endParaRPr lang="cs-CZ" b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665002"/>
            <a:ext cx="8064900" cy="344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JS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b="1" dirty="0" err="1"/>
              <a:t>weakly</a:t>
            </a:r>
            <a:r>
              <a:rPr lang="cs-CZ" b="1" dirty="0"/>
              <a:t> </a:t>
            </a:r>
            <a:r>
              <a:rPr lang="cs-CZ" b="1" dirty="0" err="1"/>
              <a:t>typed</a:t>
            </a:r>
            <a:r>
              <a:rPr lang="cs-CZ" b="1" dirty="0"/>
              <a:t> </a:t>
            </a:r>
            <a:r>
              <a:rPr lang="cs-CZ" dirty="0" err="1"/>
              <a:t>language</a:t>
            </a:r>
            <a:r>
              <a:rPr lang="cs-CZ" dirty="0"/>
              <a:t> – </a:t>
            </a:r>
            <a:r>
              <a:rPr lang="cs-CZ" dirty="0" err="1"/>
              <a:t>opposite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strong</a:t>
            </a:r>
            <a:r>
              <a:rPr lang="cs-CZ" b="1" dirty="0"/>
              <a:t> </a:t>
            </a:r>
            <a:r>
              <a:rPr lang="cs-CZ" b="1" dirty="0" err="1"/>
              <a:t>typing</a:t>
            </a:r>
            <a:r>
              <a:rPr lang="cs-CZ" b="1" dirty="0"/>
              <a:t> </a:t>
            </a:r>
            <a:r>
              <a:rPr lang="cs-CZ" dirty="0" err="1"/>
              <a:t>where</a:t>
            </a:r>
            <a:r>
              <a:rPr lang="cs-CZ" b="1" dirty="0"/>
              <a:t> </a:t>
            </a:r>
            <a:r>
              <a:rPr lang="cs-CZ" dirty="0"/>
              <a:t>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allowing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automatic</a:t>
            </a:r>
            <a:r>
              <a:rPr lang="cs-CZ" dirty="0"/>
              <a:t> type </a:t>
            </a:r>
            <a:r>
              <a:rPr lang="cs-CZ" dirty="0" err="1"/>
              <a:t>conversions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i="1" dirty="0"/>
              <a:t>do not lose </a:t>
            </a:r>
            <a:r>
              <a:rPr lang="cs-CZ" i="1" dirty="0" err="1"/>
              <a:t>information</a:t>
            </a:r>
            <a:r>
              <a:rPr lang="cs-CZ" dirty="0"/>
              <a:t>),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refer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as </a:t>
            </a:r>
            <a:r>
              <a:rPr lang="cs-CZ" b="1" dirty="0" err="1"/>
              <a:t>S</a:t>
            </a:r>
            <a:r>
              <a:rPr lang="cs-CZ" b="1" i="1" dirty="0" err="1"/>
              <a:t>trongly</a:t>
            </a:r>
            <a:r>
              <a:rPr lang="cs-CZ" b="1" i="1" dirty="0"/>
              <a:t> </a:t>
            </a:r>
            <a:r>
              <a:rPr lang="cs-CZ" dirty="0" err="1"/>
              <a:t>typed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not, as </a:t>
            </a:r>
            <a:r>
              <a:rPr lang="cs-CZ" b="1" dirty="0" err="1"/>
              <a:t>We</a:t>
            </a:r>
            <a:r>
              <a:rPr lang="cs-CZ" b="1" i="1" dirty="0" err="1"/>
              <a:t>akly</a:t>
            </a:r>
            <a:r>
              <a:rPr lang="cs-CZ" i="1" dirty="0"/>
              <a:t> </a:t>
            </a:r>
            <a:r>
              <a:rPr lang="cs-CZ" dirty="0" err="1"/>
              <a:t>typed</a:t>
            </a:r>
            <a:r>
              <a:rPr lang="cs-CZ" dirty="0"/>
              <a:t>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13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Typing</a:t>
            </a:r>
            <a:r>
              <a:rPr lang="cs-CZ" dirty="0"/>
              <a:t> in </a:t>
            </a:r>
            <a:r>
              <a:rPr lang="cs-CZ" dirty="0" err="1"/>
              <a:t>Languages</a:t>
            </a:r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43EA72D-10C7-5542-B7B2-5E34DD64DD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24" y="1665288"/>
            <a:ext cx="7053352" cy="344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07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Java, Python </a:t>
            </a:r>
            <a:r>
              <a:rPr lang="cs-CZ" b="0" dirty="0" err="1"/>
              <a:t>vs</a:t>
            </a:r>
            <a:r>
              <a:rPr lang="cs-CZ" b="0" dirty="0"/>
              <a:t> PHP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241037"/>
            <a:ext cx="8064900" cy="344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Java</a:t>
            </a:r>
            <a:r>
              <a:rPr lang="cs-CZ" dirty="0"/>
              <a:t> – </a:t>
            </a:r>
            <a:r>
              <a:rPr lang="cs-CZ" dirty="0" err="1"/>
              <a:t>strong</a:t>
            </a:r>
            <a:r>
              <a:rPr lang="cs-CZ" dirty="0"/>
              <a:t> static </a:t>
            </a:r>
            <a:r>
              <a:rPr lang="cs-CZ" dirty="0" err="1"/>
              <a:t>typing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temp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= “Hello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!”;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temp </a:t>
            </a:r>
            <a:r>
              <a:rPr lang="cs-CZ" sz="2400">
                <a:latin typeface="Consolas" panose="020B0609020204030204" pitchFamily="49" charset="0"/>
                <a:cs typeface="Consolas" panose="020B0609020204030204" pitchFamily="49" charset="0"/>
              </a:rPr>
              <a:t>= 10; 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in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compile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time</a:t>
            </a:r>
            <a:endParaRPr lang="cs-CZ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00000"/>
              </a:lnSpc>
            </a:pPr>
            <a:r>
              <a:rPr lang="cs-CZ" b="1" dirty="0"/>
              <a:t>Python</a:t>
            </a:r>
            <a:r>
              <a:rPr lang="cs-CZ" dirty="0"/>
              <a:t> –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typing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temp = “Hello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!”</a:t>
            </a:r>
            <a:b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temp = temp + 10; // </a:t>
            </a:r>
            <a:r>
              <a:rPr lang="cs-CZ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r>
              <a:rPr lang="cs-CZ" sz="2400" dirty="0">
                <a:latin typeface="Consolas" panose="020B0609020204030204" pitchFamily="49" charset="0"/>
                <a:cs typeface="Consolas" panose="020B0609020204030204" pitchFamily="49" charset="0"/>
              </a:rPr>
              <a:t> in RT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89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Java, Python </a:t>
            </a:r>
            <a:r>
              <a:rPr lang="cs-CZ" b="0" dirty="0" err="1"/>
              <a:t>vs</a:t>
            </a:r>
            <a:r>
              <a:rPr lang="cs-CZ" b="0" dirty="0"/>
              <a:t> PHP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2" y="1241037"/>
            <a:ext cx="8064900" cy="344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PHP</a:t>
            </a:r>
            <a:r>
              <a:rPr lang="cs-CZ" dirty="0"/>
              <a:t> – </a:t>
            </a:r>
            <a:r>
              <a:rPr lang="cs-CZ" dirty="0" err="1"/>
              <a:t>weak</a:t>
            </a:r>
            <a:r>
              <a:rPr lang="cs-CZ" dirty="0"/>
              <a:t>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typing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$temp = “Hello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!”;</a:t>
            </a:r>
            <a:b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$temp = $temp + 10; // no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as type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coercion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occurs</a:t>
            </a:r>
            <a:r>
              <a:rPr lang="cs-CZ" sz="2000" dirty="0">
                <a:latin typeface="Consolas" panose="020B0609020204030204" pitchFamily="49" charset="0"/>
                <a:cs typeface="Consolas" panose="020B0609020204030204" pitchFamily="49" charset="0"/>
              </a:rPr>
              <a:t> in RT</a:t>
            </a:r>
            <a:endParaRPr lang="cs-CZ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3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23528-765C-A04F-865E-93A333DF7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8101" y="5190000"/>
            <a:ext cx="6331918" cy="210000"/>
          </a:xfrm>
        </p:spPr>
        <p:txBody>
          <a:bodyPr/>
          <a:lstStyle/>
          <a:p>
            <a:r>
              <a:rPr lang="cs-CZ" dirty="0"/>
              <a:t>PB138 Moderní značkovací jazyky, duben 2021 – </a:t>
            </a:r>
            <a:r>
              <a:rPr lang="cs-CZ" b="1" dirty="0"/>
              <a:t>Tomáš Pitner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18B4E7-30B2-D24D-B5D2-115C27B4B1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116E3-46B3-8C49-AE0F-3B909D6C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JS – </a:t>
            </a:r>
            <a:r>
              <a:rPr lang="cs-CZ" dirty="0" err="1"/>
              <a:t>issues</a:t>
            </a:r>
            <a:r>
              <a:rPr lang="cs-CZ" b="0" dirty="0"/>
              <a:t> </a:t>
            </a:r>
            <a:r>
              <a:rPr lang="cs-CZ" b="0" dirty="0" err="1"/>
              <a:t>with</a:t>
            </a:r>
            <a:r>
              <a:rPr lang="cs-CZ" b="0" dirty="0"/>
              <a:t> </a:t>
            </a:r>
            <a:r>
              <a:rPr lang="cs-CZ" b="0" dirty="0" err="1"/>
              <a:t>typing</a:t>
            </a:r>
            <a:endParaRPr lang="cs-CZ" b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8C1643-41A4-9441-BDA3-796E46B67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Type </a:t>
            </a:r>
            <a:r>
              <a:rPr lang="cs-CZ" b="1" dirty="0" err="1"/>
              <a:t>coersion</a:t>
            </a:r>
            <a:r>
              <a:rPr lang="cs-CZ" dirty="0"/>
              <a:t> (</a:t>
            </a:r>
            <a:r>
              <a:rPr lang="cs-CZ" dirty="0" err="1"/>
              <a:t>enforcement</a:t>
            </a:r>
            <a:r>
              <a:rPr lang="cs-CZ" dirty="0"/>
              <a:t>) – type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converted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do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operation</a:t>
            </a:r>
            <a:endParaRPr lang="cs-CZ" dirty="0"/>
          </a:p>
          <a:p>
            <a:pPr lvl="1"/>
            <a:r>
              <a:rPr lang="cs-CZ" dirty="0" err="1"/>
              <a:t>Ie</a:t>
            </a:r>
            <a:r>
              <a:rPr lang="cs-CZ" dirty="0"/>
              <a:t>. </a:t>
            </a:r>
            <a:r>
              <a:rPr lang="cs-CZ" dirty="0" err="1"/>
              <a:t>String</a:t>
            </a:r>
            <a:r>
              <a:rPr lang="cs-CZ" dirty="0"/>
              <a:t> </a:t>
            </a:r>
            <a:r>
              <a:rPr lang="cs-CZ" dirty="0" err="1"/>
              <a:t>concatenation</a:t>
            </a:r>
            <a:r>
              <a:rPr lang="cs-CZ" dirty="0"/>
              <a:t> in JS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var value1 = “5“; 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var value2 = </a:t>
            </a:r>
            <a:r>
              <a:rPr lang="cs-CZ" b="1" dirty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; 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let sum = </a:t>
            </a:r>
            <a:r>
              <a:rPr lang="cs-CZ" b="1" dirty="0">
                <a:latin typeface="Consolas" panose="020B0609020204030204" pitchFamily="49" charset="0"/>
                <a:cs typeface="Consolas" panose="020B0609020204030204" pitchFamily="49" charset="0"/>
              </a:rPr>
              <a:t>value1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cs-CZ" b="1" dirty="0">
                <a:latin typeface="Consolas" panose="020B0609020204030204" pitchFamily="49" charset="0"/>
                <a:cs typeface="Consolas" panose="020B0609020204030204" pitchFamily="49" charset="0"/>
              </a:rPr>
              <a:t>value2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; 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must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be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all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strings</a:t>
            </a:r>
            <a:endParaRPr lang="cs-CZ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4000" lvl="1" indent="0">
              <a:buNone/>
            </a:pP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cs-CZ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cs-CZ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cs-CZ" b="1" dirty="0">
                <a:latin typeface="Consolas" panose="020B0609020204030204" pitchFamily="49" charset="0"/>
                <a:cs typeface="Consolas" panose="020B0609020204030204" pitchFamily="49" charset="0"/>
              </a:rPr>
              <a:t>sum = „59“</a:t>
            </a:r>
          </a:p>
        </p:txBody>
      </p:sp>
    </p:spTree>
    <p:extLst>
      <p:ext uri="{BB962C8B-B14F-4D97-AF65-F5344CB8AC3E}">
        <p14:creationId xmlns:p14="http://schemas.microsoft.com/office/powerpoint/2010/main" val="30679856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CIH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" id="{A8C59BD0-9640-473E-8FC4-6BD8F264A467}" vid="{5801674F-9920-441A-9BE5-E0EA0C53C57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B391E8ACAE80408BDEA03CCDDDE219" ma:contentTypeVersion="8" ma:contentTypeDescription="Vytvoří nový dokument" ma:contentTypeScope="" ma:versionID="bf996e9e73e4a3e001acd0ffeee9d0cc">
  <xsd:schema xmlns:xsd="http://www.w3.org/2001/XMLSchema" xmlns:xs="http://www.w3.org/2001/XMLSchema" xmlns:p="http://schemas.microsoft.com/office/2006/metadata/properties" xmlns:ns2="4fbe5785-ff93-48c7-95ba-c4babc3a1bb6" xmlns:ns3="a64ca68b-7625-49b1-907d-eae834d3b705" targetNamespace="http://schemas.microsoft.com/office/2006/metadata/properties" ma:root="true" ma:fieldsID="fc05119011435b380bbf8bbcebdfd9d6" ns2:_="" ns3:_="">
    <xsd:import namespace="4fbe5785-ff93-48c7-95ba-c4babc3a1bb6"/>
    <xsd:import namespace="a64ca68b-7625-49b1-907d-eae834d3b70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e5785-ff93-48c7-95ba-c4babc3a1b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ca68b-7625-49b1-907d-eae834d3b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6C5ADA-A5A6-4B45-B257-95C7633529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0C7F4E-2E9B-4BC6-9615-49850A3C0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be5785-ff93-48c7-95ba-c4babc3a1bb6"/>
    <ds:schemaRef ds:uri="a64ca68b-7625-49b1-907d-eae834d3b7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276853-6B2D-475D-928D-A8033E67CD09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fbe5785-ff93-48c7-95ba-c4babc3a1bb6"/>
    <ds:schemaRef ds:uri="http://purl.org/dc/dcmitype/"/>
    <ds:schemaRef ds:uri="http://schemas.microsoft.com/office/2006/documentManagement/types"/>
    <ds:schemaRef ds:uri="http://schemas.microsoft.com/office/2006/metadata/properties"/>
    <ds:schemaRef ds:uri="a64ca68b-7625-49b1-907d-eae834d3b70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Prezentace_CIH</Template>
  <TotalTime>14901</TotalTime>
  <Words>868</Words>
  <Application>Microsoft Macintosh PowerPoint</Application>
  <PresentationFormat>Předvádění na obrazovce (16:10)</PresentationFormat>
  <Paragraphs>134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Consolas</vt:lpstr>
      <vt:lpstr>Tahoma</vt:lpstr>
      <vt:lpstr>Wingdings</vt:lpstr>
      <vt:lpstr>Prezentace_CIH</vt:lpstr>
      <vt:lpstr>TypeScript vs JavaScript</vt:lpstr>
      <vt:lpstr>TypeScript – Motivation</vt:lpstr>
      <vt:lpstr>JavaScript – dynamic weak typing</vt:lpstr>
      <vt:lpstr> JS – dynamic typing</vt:lpstr>
      <vt:lpstr>JS – weak typing</vt:lpstr>
      <vt:lpstr>Typing in Languages</vt:lpstr>
      <vt:lpstr>Java, Python vs PHP</vt:lpstr>
      <vt:lpstr>Java, Python vs PHP</vt:lpstr>
      <vt:lpstr>JS – issues with typing</vt:lpstr>
      <vt:lpstr>JS – issues with typing</vt:lpstr>
      <vt:lpstr>JS vs TS (strong typing)</vt:lpstr>
      <vt:lpstr>TS = Static Types over JS</vt:lpstr>
      <vt:lpstr>TypeScript</vt:lpstr>
      <vt:lpstr>Example – type definition</vt:lpstr>
      <vt:lpstr>Example – type definition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Innovation Hub</dc:title>
  <dc:creator>Martin Horák</dc:creator>
  <cp:lastModifiedBy>Tomáš Pitner</cp:lastModifiedBy>
  <cp:revision>82</cp:revision>
  <cp:lastPrinted>2020-01-31T09:22:12Z</cp:lastPrinted>
  <dcterms:created xsi:type="dcterms:W3CDTF">2019-09-09T07:08:46Z</dcterms:created>
  <dcterms:modified xsi:type="dcterms:W3CDTF">2021-04-27T07:20:31Z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0x010100C3B391E8ACAE80408BDEA03CCDDDE219</vt:lpwstr>
  </property>
</Properties>
</file>