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78" r:id="rId3"/>
    <p:sldId id="279" r:id="rId4"/>
    <p:sldId id="280" r:id="rId5"/>
    <p:sldId id="264" r:id="rId6"/>
    <p:sldId id="263" r:id="rId7"/>
    <p:sldId id="282" r:id="rId8"/>
    <p:sldId id="281" r:id="rId9"/>
    <p:sldId id="275" r:id="rId10"/>
    <p:sldId id="283" r:id="rId11"/>
    <p:sldId id="284" r:id="rId12"/>
    <p:sldId id="285" r:id="rId13"/>
    <p:sldId id="287" r:id="rId14"/>
    <p:sldId id="289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  <p:sldId id="303" r:id="rId30"/>
    <p:sldId id="304" r:id="rId31"/>
    <p:sldId id="305" r:id="rId32"/>
    <p:sldId id="306" r:id="rId33"/>
    <p:sldId id="307" r:id="rId34"/>
    <p:sldId id="308" r:id="rId35"/>
    <p:sldId id="310" r:id="rId36"/>
    <p:sldId id="312" r:id="rId37"/>
    <p:sldId id="311" r:id="rId38"/>
    <p:sldId id="313" r:id="rId3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A6BFE7"/>
    <a:srgbClr val="A7BC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0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22684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811291"/>
            <a:ext cx="7310840" cy="1399521"/>
          </a:xfrm>
        </p:spPr>
        <p:txBody>
          <a:bodyPr anchor="b">
            <a:noAutofit/>
          </a:bodyPr>
          <a:lstStyle>
            <a:lvl1pPr algn="ctr">
              <a:defRPr sz="5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0152" y="3259365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28" y="267719"/>
            <a:ext cx="4078272" cy="65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One image (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125" y="130630"/>
            <a:ext cx="4079876" cy="6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One image (white 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125" y="130630"/>
            <a:ext cx="4079876" cy="6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Image placeholder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125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Image placeholder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125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Two text column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114300"/>
            <a:ext cx="4089400" cy="61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Two text column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114300"/>
            <a:ext cx="4089400" cy="61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Two text columns (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Two text columns (white 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- One image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8112125" y="115888"/>
            <a:ext cx="4079875" cy="619283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2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6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- One imag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2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8112125" y="115888"/>
            <a:ext cx="4079875" cy="6192837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30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7680" y="1"/>
            <a:ext cx="4083428" cy="5734050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12639" y="1312036"/>
            <a:ext cx="3278952" cy="1615421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21348" y="3002513"/>
            <a:ext cx="3278952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257"/>
            <a:ext cx="8107680" cy="6605451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One text column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70520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0094" y="1837358"/>
            <a:ext cx="2979688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4176" y="3891476"/>
            <a:ext cx="2979688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2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One text column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3068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69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0094" y="1837358"/>
            <a:ext cx="2979688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4176" y="3891476"/>
            <a:ext cx="2979688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46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- One text column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70520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949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aceholder - One text column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3068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69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379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19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79145"/>
            <a:ext cx="5335200" cy="421603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5937" y="1881187"/>
            <a:ext cx="5335200" cy="421603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5"/>
            <a:ext cx="6095108" cy="39243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2384425"/>
            <a:ext cx="6095108" cy="39243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image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79190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386354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72270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31689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Two image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79145"/>
            <a:ext cx="5335200" cy="42120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5937" y="1881187"/>
            <a:ext cx="5335200" cy="42120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6095108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2384426"/>
            <a:ext cx="6095108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32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Three image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79190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386354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72270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31689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9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791520"/>
            <a:ext cx="11090275" cy="1615421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523660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8"/>
            <a:ext cx="6095108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115888"/>
            <a:ext cx="6095108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30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8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115888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93" y="3215101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096892" y="3215101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47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059082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5095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893" y="2184991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59082" y="2179674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25095" y="2179674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893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059082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125095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33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92" y="115888"/>
            <a:ext cx="12191108" cy="6598421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One image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866" y="112733"/>
            <a:ext cx="4075134" cy="61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4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One imag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866" y="112733"/>
            <a:ext cx="4075134" cy="61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81188"/>
            <a:ext cx="11090275" cy="3852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1" r:id="rId3"/>
    <p:sldLayoutId id="2147483650" r:id="rId4"/>
    <p:sldLayoutId id="2147483687" r:id="rId5"/>
    <p:sldLayoutId id="2147483657" r:id="rId6"/>
    <p:sldLayoutId id="2147483703" r:id="rId7"/>
    <p:sldLayoutId id="2147483661" r:id="rId8"/>
    <p:sldLayoutId id="2147483662" r:id="rId9"/>
    <p:sldLayoutId id="2147483689" r:id="rId10"/>
    <p:sldLayoutId id="2147483688" r:id="rId11"/>
    <p:sldLayoutId id="2147483692" r:id="rId12"/>
    <p:sldLayoutId id="2147483693" r:id="rId13"/>
    <p:sldLayoutId id="2147483694" r:id="rId14"/>
    <p:sldLayoutId id="2147483695" r:id="rId15"/>
    <p:sldLayoutId id="2147483697" r:id="rId16"/>
    <p:sldLayoutId id="2147483698" r:id="rId17"/>
    <p:sldLayoutId id="2147483690" r:id="rId18"/>
    <p:sldLayoutId id="2147483691" r:id="rId19"/>
    <p:sldLayoutId id="2147483699" r:id="rId20"/>
    <p:sldLayoutId id="2147483700" r:id="rId21"/>
    <p:sldLayoutId id="2147483701" r:id="rId22"/>
    <p:sldLayoutId id="2147483702" r:id="rId23"/>
    <p:sldLayoutId id="2147483704" r:id="rId24"/>
    <p:sldLayoutId id="2147483705" r:id="rId25"/>
    <p:sldLayoutId id="2147483708" r:id="rId26"/>
    <p:sldLayoutId id="2147483709" r:id="rId27"/>
    <p:sldLayoutId id="2147483706" r:id="rId28"/>
    <p:sldLayoutId id="2147483707" r:id="rId29"/>
    <p:sldLayoutId id="2147483710" r:id="rId30"/>
    <p:sldLayoutId id="2147483711" r:id="rId31"/>
    <p:sldLayoutId id="2147483712" r:id="rId32"/>
    <p:sldLayoutId id="2147483654" r:id="rId33"/>
    <p:sldLayoutId id="2147483665" r:id="rId34"/>
    <p:sldLayoutId id="2147483682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447D306-99B8-E848-8673-30BA404C5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brightnessContrast bright="5000" contrast="30000"/>
                    </a14:imgEffect>
                  </a14:imgLayer>
                </a14:imgProps>
              </a:ext>
            </a:extLst>
          </a:blip>
          <a:srcRect l="994" r="994"/>
          <a:stretch/>
        </p:blipFill>
        <p:spPr>
          <a:xfrm>
            <a:off x="0" y="122501"/>
            <a:ext cx="12192000" cy="621962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8C83EB-C148-C54D-9B5A-C2B3F75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25740"/>
            <a:ext cx="11090275" cy="816152"/>
          </a:xfrm>
        </p:spPr>
        <p:txBody>
          <a:bodyPr/>
          <a:lstStyle/>
          <a:p>
            <a:pPr algn="ctr"/>
            <a:r>
              <a:rPr lang="cs-CZ" sz="6000" dirty="0" err="1">
                <a:solidFill>
                  <a:schemeClr val="bg2"/>
                </a:solidFill>
              </a:rPr>
              <a:t>JavaScript</a:t>
            </a:r>
            <a:r>
              <a:rPr lang="cs-CZ" sz="6000" dirty="0">
                <a:solidFill>
                  <a:schemeClr val="bg2"/>
                </a:solidFill>
              </a:rPr>
              <a:t> and </a:t>
            </a:r>
            <a:r>
              <a:rPr lang="cs-CZ" sz="6000" dirty="0" err="1">
                <a:solidFill>
                  <a:schemeClr val="bg2"/>
                </a:solidFill>
              </a:rPr>
              <a:t>TypeScript</a:t>
            </a:r>
            <a:endParaRPr lang="cs-CZ" sz="6000" dirty="0">
              <a:solidFill>
                <a:schemeClr val="bg2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F669B8-145F-4D44-8689-0448EDBD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42079-1A1A-934F-87D9-7D73C6F8C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npm</a:t>
            </a:r>
            <a:br>
              <a:rPr lang="cs-CZ" dirty="0"/>
            </a:br>
            <a:br>
              <a:rPr lang="cs-CZ" sz="2400" dirty="0"/>
            </a:b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package</a:t>
            </a:r>
            <a:r>
              <a:rPr lang="cs-CZ" sz="2800" dirty="0"/>
              <a:t> </a:t>
            </a:r>
            <a:r>
              <a:rPr lang="cs-CZ" sz="2800" dirty="0" err="1"/>
              <a:t>manager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JavaScript</a:t>
            </a:r>
            <a:r>
              <a:rPr lang="cs-CZ" sz="2800" dirty="0"/>
              <a:t> and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world's</a:t>
            </a:r>
            <a:r>
              <a:rPr lang="cs-CZ" sz="2800" dirty="0"/>
              <a:t> </a:t>
            </a:r>
            <a:r>
              <a:rPr lang="cs-CZ" sz="2800" dirty="0" err="1"/>
              <a:t>largest</a:t>
            </a:r>
            <a:r>
              <a:rPr lang="cs-CZ" sz="2800" dirty="0"/>
              <a:t> software registry. 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BA2E6A-DFA5-4545-AD27-77C347D28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8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Initiate</a:t>
            </a:r>
            <a:r>
              <a:rPr lang="cs-CZ" dirty="0"/>
              <a:t> </a:t>
            </a:r>
            <a:r>
              <a:rPr lang="cs-CZ" dirty="0" err="1"/>
              <a:t>npm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04136"/>
            <a:ext cx="11090275" cy="3852862"/>
          </a:xfrm>
        </p:spPr>
        <p:txBody>
          <a:bodyPr/>
          <a:lstStyle/>
          <a:p>
            <a:r>
              <a:rPr lang="cs-CZ" sz="2400" dirty="0" err="1"/>
              <a:t>Creates</a:t>
            </a:r>
            <a:r>
              <a:rPr lang="cs-CZ" sz="2400" dirty="0"/>
              <a:t> </a:t>
            </a:r>
            <a:r>
              <a:rPr lang="cs-CZ" sz="2400" dirty="0" err="1"/>
              <a:t>package.json</a:t>
            </a:r>
            <a:endParaRPr lang="cs-CZ" sz="2400" dirty="0"/>
          </a:p>
          <a:p>
            <a:r>
              <a:rPr lang="cs-CZ" sz="2400" dirty="0" err="1"/>
              <a:t>Package.json</a:t>
            </a:r>
            <a:r>
              <a:rPr lang="cs-CZ" sz="2400" dirty="0"/>
              <a:t> </a:t>
            </a:r>
            <a:r>
              <a:rPr lang="cs-CZ" sz="2400" dirty="0" err="1"/>
              <a:t>contains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Project </a:t>
            </a:r>
            <a:r>
              <a:rPr lang="cs-CZ" sz="2400" dirty="0" err="1"/>
              <a:t>description</a:t>
            </a:r>
            <a:endParaRPr lang="cs-CZ" sz="2400" dirty="0"/>
          </a:p>
          <a:p>
            <a:pPr lvl="1"/>
            <a:r>
              <a:rPr lang="cs-CZ" sz="2400" dirty="0" err="1"/>
              <a:t>Dependencies</a:t>
            </a:r>
            <a:endParaRPr lang="cs-CZ" sz="2400" dirty="0"/>
          </a:p>
          <a:p>
            <a:pPr lvl="1"/>
            <a:r>
              <a:rPr lang="cs-CZ" sz="2400" dirty="0" err="1"/>
              <a:t>Runnable</a:t>
            </a:r>
            <a:r>
              <a:rPr lang="cs-CZ" sz="2400" dirty="0"/>
              <a:t> </a:t>
            </a:r>
            <a:r>
              <a:rPr lang="cs-CZ" sz="2400" dirty="0" err="1"/>
              <a:t>commands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171685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3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Initiate</a:t>
            </a:r>
            <a:r>
              <a:rPr lang="cs-CZ" dirty="0"/>
              <a:t> </a:t>
            </a:r>
            <a:r>
              <a:rPr lang="cs-CZ" dirty="0" err="1"/>
              <a:t>npm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04136"/>
            <a:ext cx="11090275" cy="3852862"/>
          </a:xfrm>
        </p:spPr>
        <p:txBody>
          <a:bodyPr/>
          <a:lstStyle/>
          <a:p>
            <a:r>
              <a:rPr lang="cs-CZ" sz="2400" dirty="0" err="1"/>
              <a:t>Creates</a:t>
            </a:r>
            <a:r>
              <a:rPr lang="cs-CZ" sz="2400" dirty="0"/>
              <a:t> </a:t>
            </a:r>
            <a:r>
              <a:rPr lang="cs-CZ" sz="2400" dirty="0" err="1"/>
              <a:t>package.json</a:t>
            </a:r>
            <a:endParaRPr lang="cs-CZ" sz="2400" dirty="0"/>
          </a:p>
          <a:p>
            <a:r>
              <a:rPr lang="cs-CZ" sz="2400" dirty="0" err="1"/>
              <a:t>Package.json</a:t>
            </a:r>
            <a:r>
              <a:rPr lang="cs-CZ" sz="2400" dirty="0"/>
              <a:t> </a:t>
            </a:r>
            <a:r>
              <a:rPr lang="cs-CZ" sz="2400" dirty="0" err="1"/>
              <a:t>contains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Project </a:t>
            </a:r>
            <a:r>
              <a:rPr lang="cs-CZ" sz="2400" dirty="0" err="1"/>
              <a:t>description</a:t>
            </a:r>
            <a:endParaRPr lang="cs-CZ" sz="2400" dirty="0"/>
          </a:p>
          <a:p>
            <a:pPr lvl="1"/>
            <a:r>
              <a:rPr lang="cs-CZ" sz="2400" dirty="0" err="1"/>
              <a:t>Dependencies</a:t>
            </a:r>
            <a:endParaRPr lang="cs-CZ" sz="2400" dirty="0"/>
          </a:p>
          <a:p>
            <a:pPr lvl="1"/>
            <a:r>
              <a:rPr lang="cs-CZ" sz="2400" dirty="0" err="1"/>
              <a:t>Runnable</a:t>
            </a:r>
            <a:r>
              <a:rPr lang="cs-CZ" sz="2400" dirty="0"/>
              <a:t> </a:t>
            </a:r>
            <a:r>
              <a:rPr lang="cs-CZ" sz="2400" dirty="0" err="1"/>
              <a:t>commands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171685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Depencencies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269" y="1931588"/>
            <a:ext cx="5525731" cy="754885"/>
          </a:xfrm>
        </p:spPr>
        <p:txBody>
          <a:bodyPr/>
          <a:lstStyle/>
          <a:p>
            <a:r>
              <a:rPr lang="cs-CZ" sz="2400" i="1" dirty="0" err="1"/>
              <a:t>Dev</a:t>
            </a:r>
            <a:r>
              <a:rPr lang="cs-CZ" sz="2400" i="1" dirty="0"/>
              <a:t> </a:t>
            </a:r>
            <a:r>
              <a:rPr lang="cs-CZ" sz="2400" i="1" dirty="0" err="1"/>
              <a:t>packages</a:t>
            </a:r>
            <a:r>
              <a:rPr lang="cs-CZ" sz="2400" i="1" dirty="0"/>
              <a:t> </a:t>
            </a:r>
            <a:r>
              <a:rPr lang="cs-CZ" sz="2400" i="1" dirty="0" err="1"/>
              <a:t>only</a:t>
            </a:r>
            <a:r>
              <a:rPr lang="cs-CZ" sz="2400" i="1" dirty="0"/>
              <a:t> </a:t>
            </a:r>
            <a:r>
              <a:rPr lang="cs-CZ" sz="2400" i="1" dirty="0" err="1"/>
              <a:t>available</a:t>
            </a:r>
            <a:r>
              <a:rPr lang="cs-CZ" sz="2400" i="1" dirty="0"/>
              <a:t>  </a:t>
            </a:r>
            <a:r>
              <a:rPr lang="cs-CZ" sz="2400" i="1" dirty="0" err="1"/>
              <a:t>during</a:t>
            </a:r>
            <a:r>
              <a:rPr lang="cs-CZ" sz="2400" i="1" dirty="0"/>
              <a:t> </a:t>
            </a:r>
            <a:r>
              <a:rPr lang="cs-CZ" sz="2400" i="1" dirty="0" err="1"/>
              <a:t>develepoment</a:t>
            </a:r>
            <a:endParaRPr lang="cs-CZ" sz="24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13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171685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-–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save-dev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typescript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5549E8-AA14-774C-B0D7-9FAD514BB7FE}"/>
              </a:ext>
            </a:extLst>
          </p:cNvPr>
          <p:cNvSpPr txBox="1">
            <a:spLocks/>
          </p:cNvSpPr>
          <p:nvPr/>
        </p:nvSpPr>
        <p:spPr>
          <a:xfrm>
            <a:off x="550861" y="2364562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i –D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typescript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728636E-972E-8E4F-ADA6-E5AE051D6065}"/>
              </a:ext>
            </a:extLst>
          </p:cNvPr>
          <p:cNvSpPr txBox="1">
            <a:spLocks/>
          </p:cNvSpPr>
          <p:nvPr/>
        </p:nvSpPr>
        <p:spPr>
          <a:xfrm>
            <a:off x="550863" y="3144285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-–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react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react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-dom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15D983A-B826-6F40-8665-96BE4E97AAE7}"/>
              </a:ext>
            </a:extLst>
          </p:cNvPr>
          <p:cNvSpPr txBox="1">
            <a:spLocks/>
          </p:cNvSpPr>
          <p:nvPr/>
        </p:nvSpPr>
        <p:spPr>
          <a:xfrm>
            <a:off x="550862" y="3791994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i –S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typescript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react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react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-dom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AA7007B-4468-704D-ADE2-90B987213789}"/>
              </a:ext>
            </a:extLst>
          </p:cNvPr>
          <p:cNvSpPr txBox="1">
            <a:spLocks/>
          </p:cNvSpPr>
          <p:nvPr/>
        </p:nvSpPr>
        <p:spPr>
          <a:xfrm>
            <a:off x="703261" y="4905382"/>
            <a:ext cx="11090275" cy="1172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Adds entry to package.json</a:t>
            </a:r>
          </a:p>
          <a:p>
            <a:r>
              <a:rPr lang="cs-CZ" sz="2400"/>
              <a:t>Creates/updates lock 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E37D6D9-5D93-F548-A7B9-31FEF02B247A}"/>
              </a:ext>
            </a:extLst>
          </p:cNvPr>
          <p:cNvSpPr txBox="1">
            <a:spLocks/>
          </p:cNvSpPr>
          <p:nvPr/>
        </p:nvSpPr>
        <p:spPr>
          <a:xfrm>
            <a:off x="6666269" y="3335957"/>
            <a:ext cx="5525731" cy="754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 err="1"/>
              <a:t>Regular</a:t>
            </a:r>
            <a:r>
              <a:rPr lang="cs-CZ" sz="2400" i="1" dirty="0"/>
              <a:t> </a:t>
            </a:r>
            <a:r>
              <a:rPr lang="cs-CZ" sz="2400" i="1" dirty="0" err="1"/>
              <a:t>dependencies</a:t>
            </a:r>
            <a:r>
              <a:rPr lang="cs-CZ" sz="2400" i="1" dirty="0"/>
              <a:t> </a:t>
            </a:r>
            <a:r>
              <a:rPr lang="cs-CZ" sz="2400" i="1" dirty="0" err="1"/>
              <a:t>also</a:t>
            </a:r>
            <a:r>
              <a:rPr lang="cs-CZ" sz="2400" i="1" dirty="0"/>
              <a:t> in </a:t>
            </a:r>
            <a:r>
              <a:rPr lang="cs-CZ" sz="2400" i="1" dirty="0" err="1"/>
              <a:t>dist</a:t>
            </a:r>
            <a:r>
              <a:rPr lang="cs-CZ" sz="2400" i="1" dirty="0"/>
              <a:t> </a:t>
            </a:r>
            <a:r>
              <a:rPr lang="cs-CZ" sz="2400" i="1" dirty="0" err="1"/>
              <a:t>package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8917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depencencies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1" y="2542915"/>
            <a:ext cx="11090275" cy="1468646"/>
          </a:xfrm>
        </p:spPr>
        <p:txBody>
          <a:bodyPr/>
          <a:lstStyle/>
          <a:p>
            <a:r>
              <a:rPr lang="cs-CZ" sz="2400" dirty="0" err="1"/>
              <a:t>Installed</a:t>
            </a:r>
            <a:r>
              <a:rPr lang="cs-CZ" sz="2400" dirty="0"/>
              <a:t> in node </a:t>
            </a:r>
            <a:r>
              <a:rPr lang="cs-CZ" sz="2400" dirty="0" err="1"/>
              <a:t>folder</a:t>
            </a:r>
            <a:endParaRPr lang="cs-CZ" sz="2400" dirty="0"/>
          </a:p>
          <a:p>
            <a:r>
              <a:rPr lang="cs-CZ" sz="2400" dirty="0" err="1"/>
              <a:t>Available</a:t>
            </a:r>
            <a:r>
              <a:rPr lang="cs-CZ" sz="2400" dirty="0"/>
              <a:t> as </a:t>
            </a:r>
            <a:r>
              <a:rPr lang="cs-CZ" sz="2400" dirty="0" err="1"/>
              <a:t>cmd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endParaRPr lang="cs-CZ" sz="2400" dirty="0"/>
          </a:p>
          <a:p>
            <a:r>
              <a:rPr lang="cs-CZ" sz="2400" dirty="0"/>
              <a:t>In most </a:t>
            </a:r>
            <a:r>
              <a:rPr lang="cs-CZ" sz="2400" dirty="0" err="1"/>
              <a:t>cases</a:t>
            </a:r>
            <a:r>
              <a:rPr lang="cs-CZ" sz="2400" dirty="0"/>
              <a:t> not </a:t>
            </a:r>
            <a:r>
              <a:rPr lang="cs-CZ" sz="2400" dirty="0" err="1"/>
              <a:t>recommended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14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171685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global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-–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typescript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Lock</a:t>
            </a:r>
            <a:r>
              <a:rPr lang="cs-CZ" dirty="0"/>
              <a:t> </a:t>
            </a:r>
            <a:r>
              <a:rPr lang="cs-CZ" dirty="0" err="1"/>
              <a:t>file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688511"/>
            <a:ext cx="11090275" cy="3694650"/>
          </a:xfrm>
        </p:spPr>
        <p:txBody>
          <a:bodyPr/>
          <a:lstStyle/>
          <a:p>
            <a:r>
              <a:rPr lang="cs-CZ" sz="2400" dirty="0" err="1"/>
              <a:t>When</a:t>
            </a:r>
            <a:r>
              <a:rPr lang="cs-CZ" sz="2400" dirty="0"/>
              <a:t> </a:t>
            </a:r>
            <a:r>
              <a:rPr lang="cs-CZ" sz="2400" dirty="0" err="1"/>
              <a:t>packege</a:t>
            </a:r>
            <a:r>
              <a:rPr lang="cs-CZ" sz="2400" dirty="0"/>
              <a:t>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installed</a:t>
            </a:r>
            <a:r>
              <a:rPr lang="cs-CZ" sz="2400" dirty="0"/>
              <a:t>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 in </a:t>
            </a:r>
            <a:r>
              <a:rPr lang="cs-CZ" sz="2400" dirty="0" err="1"/>
              <a:t>version</a:t>
            </a:r>
            <a:r>
              <a:rPr lang="cs-CZ" sz="2400" dirty="0"/>
              <a:t> 1 on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machine</a:t>
            </a:r>
            <a:r>
              <a:rPr lang="cs-CZ" sz="2400" dirty="0"/>
              <a:t> </a:t>
            </a:r>
            <a:r>
              <a:rPr lang="cs-CZ" sz="2400" dirty="0" err="1"/>
              <a:t>next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installed</a:t>
            </a:r>
            <a:r>
              <a:rPr lang="cs-CZ" sz="2400" dirty="0"/>
              <a:t> in </a:t>
            </a:r>
            <a:r>
              <a:rPr lang="cs-CZ" sz="2400" dirty="0" err="1"/>
              <a:t>version</a:t>
            </a:r>
            <a:r>
              <a:rPr lang="cs-CZ" sz="2400" dirty="0"/>
              <a:t> 2</a:t>
            </a:r>
          </a:p>
          <a:p>
            <a:r>
              <a:rPr lang="cs-CZ" sz="2400" dirty="0" err="1"/>
              <a:t>Lock</a:t>
            </a:r>
            <a:r>
              <a:rPr lang="cs-CZ" sz="2400" dirty="0"/>
              <a:t> </a:t>
            </a:r>
            <a:r>
              <a:rPr lang="cs-CZ" sz="2400" dirty="0" err="1"/>
              <a:t>prevents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endParaRPr lang="cs-CZ" sz="2400" dirty="0"/>
          </a:p>
          <a:p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guarants</a:t>
            </a:r>
            <a:r>
              <a:rPr lang="cs-CZ" sz="2400" dirty="0"/>
              <a:t> </a:t>
            </a:r>
            <a:r>
              <a:rPr lang="cs-CZ" sz="2400" dirty="0" err="1"/>
              <a:t>installation</a:t>
            </a:r>
            <a:r>
              <a:rPr lang="cs-CZ" sz="2400" dirty="0"/>
              <a:t> </a:t>
            </a:r>
            <a:r>
              <a:rPr lang="cs-CZ" sz="2400" dirty="0" err="1"/>
              <a:t>order</a:t>
            </a:r>
            <a:r>
              <a:rPr lang="cs-CZ" sz="2400" dirty="0"/>
              <a:t>. </a:t>
            </a:r>
            <a:r>
              <a:rPr lang="cs-CZ" sz="2400" dirty="0" err="1"/>
              <a:t>Npm</a:t>
            </a:r>
            <a:r>
              <a:rPr lang="cs-CZ" sz="2400" dirty="0"/>
              <a:t> </a:t>
            </a:r>
            <a:r>
              <a:rPr lang="cs-CZ" sz="2400" dirty="0" err="1"/>
              <a:t>packages</a:t>
            </a:r>
            <a:r>
              <a:rPr lang="cs-CZ" sz="2400" dirty="0"/>
              <a:t> are not </a:t>
            </a:r>
            <a:r>
              <a:rPr lang="cs-CZ" sz="2400" dirty="0" err="1"/>
              <a:t>necessarily</a:t>
            </a:r>
            <a:r>
              <a:rPr lang="cs-CZ" sz="2400" dirty="0"/>
              <a:t> </a:t>
            </a:r>
            <a:r>
              <a:rPr lang="cs-CZ" sz="2400" dirty="0" err="1"/>
              <a:t>installed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order</a:t>
            </a:r>
            <a:r>
              <a:rPr lang="cs-CZ" sz="2400" dirty="0"/>
              <a:t> and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caused</a:t>
            </a:r>
            <a:r>
              <a:rPr lang="cs-CZ" sz="2400" dirty="0"/>
              <a:t> </a:t>
            </a:r>
            <a:r>
              <a:rPr lang="cs-CZ" sz="2400" dirty="0" err="1"/>
              <a:t>problems</a:t>
            </a:r>
            <a:r>
              <a:rPr lang="cs-CZ" sz="2400" dirty="0"/>
              <a:t> </a:t>
            </a:r>
            <a:r>
              <a:rPr lang="cs-CZ" sz="2400" dirty="0" err="1"/>
              <a:t>sometimes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15</a:t>
            </a:fld>
            <a:endParaRPr lang="en-US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D72E21D-E78C-CE4F-A244-DC97C1549830}"/>
              </a:ext>
            </a:extLst>
          </p:cNvPr>
          <p:cNvSpPr txBox="1">
            <a:spLocks/>
          </p:cNvSpPr>
          <p:nvPr/>
        </p:nvSpPr>
        <p:spPr>
          <a:xfrm>
            <a:off x="550862" y="409134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package-a@3.0.0 --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package-lock-only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7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Carret</a:t>
            </a:r>
            <a:r>
              <a:rPr lang="cs-CZ" dirty="0"/>
              <a:t> and </a:t>
            </a:r>
            <a:r>
              <a:rPr lang="cs-CZ" dirty="0" err="1"/>
              <a:t>tilde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16</a:t>
            </a:fld>
            <a:endParaRPr lang="en-US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D72E21D-E78C-CE4F-A244-DC97C1549830}"/>
              </a:ext>
            </a:extLst>
          </p:cNvPr>
          <p:cNvSpPr txBox="1">
            <a:spLocks/>
          </p:cNvSpPr>
          <p:nvPr/>
        </p:nvSpPr>
        <p:spPr>
          <a:xfrm>
            <a:off x="550862" y="1692533"/>
            <a:ext cx="11513319" cy="1736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"*"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"^1.4.3" -&gt;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any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major 4.x.x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"3.4.1"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"~4.2.1" -&gt;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any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minor 4.2.x</a:t>
            </a:r>
            <a:endParaRPr lang="cs-CZ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C2133E5-4F6C-D24D-941C-319BF2F7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3474353"/>
            <a:ext cx="11090275" cy="1468646"/>
          </a:xfrm>
        </p:spPr>
        <p:txBody>
          <a:bodyPr/>
          <a:lstStyle/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updating</a:t>
            </a:r>
            <a:r>
              <a:rPr lang="cs-CZ" sz="2400" dirty="0"/>
              <a:t> </a:t>
            </a:r>
            <a:r>
              <a:rPr lang="cs-CZ" sz="2400" dirty="0" err="1"/>
              <a:t>packages</a:t>
            </a:r>
            <a:endParaRPr lang="cs-CZ" sz="2400" dirty="0"/>
          </a:p>
          <a:p>
            <a:r>
              <a:rPr lang="cs-CZ" sz="2400" dirty="0" err="1"/>
              <a:t>Please</a:t>
            </a:r>
            <a:r>
              <a:rPr lang="cs-CZ" sz="2400" dirty="0"/>
              <a:t> not update </a:t>
            </a:r>
            <a:r>
              <a:rPr lang="cs-CZ" sz="2400" dirty="0" err="1"/>
              <a:t>is</a:t>
            </a:r>
            <a:r>
              <a:rPr lang="cs-CZ" sz="2400" dirty="0"/>
              <a:t> not </a:t>
            </a:r>
            <a:r>
              <a:rPr lang="cs-CZ" sz="2400" dirty="0" err="1"/>
              <a:t>updating</a:t>
            </a:r>
            <a:r>
              <a:rPr lang="cs-CZ" sz="2400" dirty="0"/>
              <a:t> </a:t>
            </a:r>
            <a:r>
              <a:rPr lang="cs-CZ" sz="2400" dirty="0" err="1"/>
              <a:t>dev</a:t>
            </a:r>
            <a:r>
              <a:rPr lang="cs-CZ" sz="2400" dirty="0"/>
              <a:t> </a:t>
            </a:r>
            <a:r>
              <a:rPr lang="cs-CZ" sz="2400" dirty="0" err="1"/>
              <a:t>dependencies</a:t>
            </a:r>
            <a:r>
              <a:rPr lang="cs-CZ" sz="2400" dirty="0"/>
              <a:t> </a:t>
            </a:r>
            <a:r>
              <a:rPr lang="cs-CZ" sz="2400" dirty="0" err="1"/>
              <a:t>unless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dev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/>
              <a:t>flag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F2685E4-C3B5-D54A-866A-5463A6A543BF}"/>
              </a:ext>
            </a:extLst>
          </p:cNvPr>
          <p:cNvSpPr txBox="1">
            <a:spLocks/>
          </p:cNvSpPr>
          <p:nvPr/>
        </p:nvSpPr>
        <p:spPr>
          <a:xfrm>
            <a:off x="550861" y="4767630"/>
            <a:ext cx="11513319" cy="397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npm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express@latest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force</a:t>
            </a:r>
            <a:b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Carret</a:t>
            </a:r>
            <a:r>
              <a:rPr lang="cs-CZ" dirty="0"/>
              <a:t> and </a:t>
            </a:r>
            <a:r>
              <a:rPr lang="cs-CZ" dirty="0" err="1"/>
              <a:t>tilde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17</a:t>
            </a:fld>
            <a:endParaRPr lang="en-US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D72E21D-E78C-CE4F-A244-DC97C1549830}"/>
              </a:ext>
            </a:extLst>
          </p:cNvPr>
          <p:cNvSpPr txBox="1">
            <a:spLocks/>
          </p:cNvSpPr>
          <p:nvPr/>
        </p:nvSpPr>
        <p:spPr>
          <a:xfrm>
            <a:off x="550862" y="1692533"/>
            <a:ext cx="11513319" cy="399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{ 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": "my-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project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": "1.0",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update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dependencies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": { // ------------------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already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versionless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"*",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ignores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"1.0" -&gt; "1.1"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already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semver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"^1.4.3"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ignores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"1.4.3" -&gt; "1.5.2"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already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"3.4.1"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ignores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ignores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"not-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yet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versionless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"*",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"not-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yet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semver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"~4.2.1"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"not-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yet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versioned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-module": "2.7.8" //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installs</a:t>
            </a: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Consolas" panose="020B0609020204030204" pitchFamily="49" charset="0"/>
                <a:cs typeface="Consolas" panose="020B0609020204030204" pitchFamily="49" charset="0"/>
              </a:rPr>
              <a:t>} }</a:t>
            </a:r>
            <a:endParaRPr lang="cs-CZ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7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8EAAF-E8BB-F14B-ADC7-4149B847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621289"/>
            <a:ext cx="11090275" cy="1615421"/>
          </a:xfrm>
        </p:spPr>
        <p:txBody>
          <a:bodyPr/>
          <a:lstStyle/>
          <a:p>
            <a:r>
              <a:rPr lang="cs-CZ" sz="5400" b="0" dirty="0" err="1"/>
              <a:t>Chapter</a:t>
            </a:r>
            <a:r>
              <a:rPr lang="cs-CZ" sz="5400" b="0" dirty="0"/>
              <a:t> 3</a:t>
            </a:r>
            <a:br>
              <a:rPr lang="cs-CZ" b="0" dirty="0"/>
            </a:br>
            <a:r>
              <a:rPr lang="cs-CZ" dirty="0" err="1"/>
              <a:t>Javascript</a:t>
            </a:r>
            <a:r>
              <a:rPr lang="cs-CZ" dirty="0"/>
              <a:t> ES6+ &amp; </a:t>
            </a:r>
            <a:r>
              <a:rPr lang="cs-CZ" dirty="0" err="1"/>
              <a:t>Typescript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39903A-8D08-A24D-8F01-A02067A1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42079-1A1A-934F-87D9-7D73C6F8C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949234"/>
            <a:ext cx="10819130" cy="4784816"/>
          </a:xfrm>
        </p:spPr>
        <p:txBody>
          <a:bodyPr/>
          <a:lstStyle/>
          <a:p>
            <a:r>
              <a:rPr lang="cs-CZ" dirty="0" err="1"/>
              <a:t>What‘s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? (JS </a:t>
            </a:r>
            <a:r>
              <a:rPr lang="cs-CZ" dirty="0" err="1"/>
              <a:t>vs</a:t>
            </a:r>
            <a:r>
              <a:rPr lang="cs-CZ" dirty="0"/>
              <a:t> TS)</a:t>
            </a:r>
            <a:br>
              <a:rPr lang="cs-CZ" dirty="0"/>
            </a:br>
            <a:br>
              <a:rPr lang="cs-CZ" sz="2400" dirty="0"/>
            </a:br>
            <a:r>
              <a:rPr lang="cs-CZ" sz="2800" dirty="0" err="1"/>
              <a:t>Typescript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superset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Javascript</a:t>
            </a:r>
            <a:r>
              <a:rPr lang="cs-CZ" sz="2800" dirty="0"/>
              <a:t>. </a:t>
            </a:r>
            <a:br>
              <a:rPr lang="cs-CZ" sz="2800" dirty="0"/>
            </a:b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compiles</a:t>
            </a:r>
            <a:r>
              <a:rPr lang="cs-CZ" sz="2800" dirty="0"/>
              <a:t> </a:t>
            </a:r>
            <a:r>
              <a:rPr lang="cs-CZ" sz="2800" dirty="0" err="1"/>
              <a:t>Javascript</a:t>
            </a:r>
            <a:r>
              <a:rPr lang="cs-CZ" sz="2800" dirty="0"/>
              <a:t> but </a:t>
            </a:r>
            <a:r>
              <a:rPr lang="cs-CZ" sz="2800" dirty="0" err="1"/>
              <a:t>also</a:t>
            </a:r>
            <a:r>
              <a:rPr lang="cs-CZ" sz="2800" dirty="0"/>
              <a:t> </a:t>
            </a:r>
            <a:r>
              <a:rPr lang="cs-CZ" sz="2800" dirty="0" err="1"/>
              <a:t>give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option</a:t>
            </a:r>
            <a:r>
              <a:rPr lang="cs-CZ" sz="2800" dirty="0"/>
              <a:t> to use </a:t>
            </a:r>
            <a:r>
              <a:rPr lang="cs-CZ" sz="2800" dirty="0" err="1"/>
              <a:t>strong</a:t>
            </a:r>
            <a:r>
              <a:rPr lang="cs-CZ" sz="2800" dirty="0"/>
              <a:t> </a:t>
            </a:r>
            <a:r>
              <a:rPr lang="cs-CZ" sz="2800" dirty="0" err="1"/>
              <a:t>typing</a:t>
            </a:r>
            <a:r>
              <a:rPr lang="cs-CZ" sz="2800" dirty="0"/>
              <a:t>, </a:t>
            </a:r>
            <a:r>
              <a:rPr lang="cs-CZ" sz="2800" dirty="0" err="1"/>
              <a:t>additional</a:t>
            </a:r>
            <a:r>
              <a:rPr lang="cs-CZ" sz="2800" dirty="0"/>
              <a:t> syntax </a:t>
            </a:r>
            <a:r>
              <a:rPr lang="cs-CZ" sz="2800" dirty="0" err="1"/>
              <a:t>sugar</a:t>
            </a:r>
            <a:r>
              <a:rPr lang="cs-CZ" sz="2800" dirty="0"/>
              <a:t> and </a:t>
            </a:r>
            <a:r>
              <a:rPr lang="cs-CZ" sz="2800" dirty="0" err="1"/>
              <a:t>transpiles</a:t>
            </a:r>
            <a:r>
              <a:rPr lang="cs-CZ" sz="2800" dirty="0"/>
              <a:t> to </a:t>
            </a:r>
            <a:r>
              <a:rPr lang="cs-CZ" sz="2800" dirty="0" err="1"/>
              <a:t>supported</a:t>
            </a:r>
            <a:r>
              <a:rPr lang="cs-CZ" sz="2800" dirty="0"/>
              <a:t> JS.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BA2E6A-DFA5-4545-AD27-77C347D28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8EAAF-E8BB-F14B-ADC7-4149B847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621289"/>
            <a:ext cx="11090275" cy="1615421"/>
          </a:xfrm>
        </p:spPr>
        <p:txBody>
          <a:bodyPr/>
          <a:lstStyle/>
          <a:p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dirty="0" err="1"/>
              <a:t>Topics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39903A-8D08-A24D-8F01-A02067A1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let and </a:t>
            </a:r>
            <a:r>
              <a:rPr lang="cs-CZ" dirty="0" err="1"/>
              <a:t>const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3567337"/>
            <a:ext cx="11090275" cy="1468646"/>
          </a:xfrm>
        </p:spPr>
        <p:txBody>
          <a:bodyPr/>
          <a:lstStyle/>
          <a:p>
            <a:r>
              <a:rPr lang="cs-CZ" sz="2400" dirty="0" err="1"/>
              <a:t>vars</a:t>
            </a:r>
            <a:r>
              <a:rPr lang="cs-CZ" sz="2400" dirty="0"/>
              <a:t> are </a:t>
            </a:r>
            <a:r>
              <a:rPr lang="cs-CZ" sz="2400" dirty="0" err="1"/>
              <a:t>hoisted</a:t>
            </a:r>
            <a:r>
              <a:rPr lang="cs-CZ" sz="2400" dirty="0"/>
              <a:t> and </a:t>
            </a:r>
            <a:r>
              <a:rPr lang="cs-CZ" sz="2400" dirty="0" err="1"/>
              <a:t>therefore</a:t>
            </a:r>
            <a:r>
              <a:rPr lang="cs-CZ" sz="2400" dirty="0"/>
              <a:t> </a:t>
            </a:r>
            <a:r>
              <a:rPr lang="cs-CZ" sz="2400" dirty="0" err="1"/>
              <a:t>should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avoided</a:t>
            </a:r>
            <a:endParaRPr lang="cs-CZ" sz="2400" dirty="0"/>
          </a:p>
          <a:p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replaced</a:t>
            </a:r>
            <a:r>
              <a:rPr lang="cs-CZ" sz="2400" dirty="0"/>
              <a:t> by </a:t>
            </a:r>
          </a:p>
          <a:p>
            <a:pPr lvl="1"/>
            <a:r>
              <a:rPr lang="cs-CZ" sz="2400" dirty="0" err="1"/>
              <a:t>mutable</a:t>
            </a:r>
            <a:r>
              <a:rPr lang="cs-CZ" sz="2400" dirty="0"/>
              <a:t> </a:t>
            </a:r>
            <a:r>
              <a:rPr lang="cs-CZ" sz="2400" b="1" dirty="0"/>
              <a:t>let</a:t>
            </a:r>
          </a:p>
          <a:p>
            <a:pPr lvl="1"/>
            <a:r>
              <a:rPr lang="cs-CZ" sz="2400" dirty="0" err="1"/>
              <a:t>immutable</a:t>
            </a:r>
            <a:r>
              <a:rPr lang="cs-CZ" sz="2400" dirty="0"/>
              <a:t> </a:t>
            </a:r>
            <a:r>
              <a:rPr lang="cs-CZ" sz="2400" b="1" dirty="0" err="1"/>
              <a:t>const</a:t>
            </a: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20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1716853"/>
            <a:ext cx="11090275" cy="429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(a); </a:t>
            </a:r>
            <a:r>
              <a:rPr lang="cs-CZ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</a:t>
            </a:r>
            <a:r>
              <a:rPr lang="cs-CZ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cs-CZ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r>
              <a:rPr lang="cs-CZ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cs-CZ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</a:t>
            </a:r>
            <a:r>
              <a:rPr lang="cs-CZ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a = 5;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var a;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let and </a:t>
            </a:r>
            <a:r>
              <a:rPr lang="cs-CZ" dirty="0" err="1"/>
              <a:t>const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724444"/>
          </a:xfrm>
        </p:spPr>
        <p:txBody>
          <a:bodyPr/>
          <a:lstStyle/>
          <a:p>
            <a:r>
              <a:rPr lang="cs-CZ" sz="2400" dirty="0"/>
              <a:t>let and </a:t>
            </a:r>
            <a:r>
              <a:rPr lang="cs-CZ" sz="2400" dirty="0" err="1"/>
              <a:t>const</a:t>
            </a:r>
            <a:r>
              <a:rPr lang="cs-CZ" sz="2400" dirty="0"/>
              <a:t> 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keep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scope</a:t>
            </a:r>
            <a:r>
              <a:rPr lang="cs-CZ" sz="2400" dirty="0"/>
              <a:t> </a:t>
            </a:r>
            <a:r>
              <a:rPr lang="cs-CZ" sz="2400" dirty="0" err="1"/>
              <a:t>since</a:t>
            </a:r>
            <a:r>
              <a:rPr lang="cs-CZ" sz="2400" dirty="0"/>
              <a:t> </a:t>
            </a:r>
            <a:r>
              <a:rPr lang="cs-CZ" sz="2400" dirty="0" err="1"/>
              <a:t>declaration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21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1" y="2498944"/>
            <a:ext cx="11090275" cy="1573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a = 5;</a:t>
            </a:r>
            <a:endParaRPr lang="cs-CZ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let b = 6;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0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templates</a:t>
            </a:r>
            <a:r>
              <a:rPr lang="cs-CZ" dirty="0"/>
              <a:t> (</a:t>
            </a:r>
            <a:r>
              <a:rPr lang="cs-CZ" dirty="0" err="1"/>
              <a:t>string</a:t>
            </a:r>
            <a:r>
              <a:rPr lang="cs-CZ" dirty="0"/>
              <a:t> </a:t>
            </a:r>
            <a:r>
              <a:rPr lang="cs-CZ" dirty="0" err="1"/>
              <a:t>interpolation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4"/>
            <a:ext cx="11090275" cy="1767877"/>
          </a:xfrm>
        </p:spPr>
        <p:txBody>
          <a:bodyPr/>
          <a:lstStyle/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don‘t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to </a:t>
            </a:r>
            <a:r>
              <a:rPr lang="cs-CZ" sz="2400" dirty="0" err="1"/>
              <a:t>concatenate</a:t>
            </a:r>
            <a:r>
              <a:rPr lang="cs-CZ" sz="2400" dirty="0"/>
              <a:t> </a:t>
            </a:r>
            <a:r>
              <a:rPr lang="cs-CZ" sz="2400" dirty="0" err="1"/>
              <a:t>strings</a:t>
            </a:r>
            <a:r>
              <a:rPr lang="cs-CZ" sz="2400" dirty="0"/>
              <a:t> </a:t>
            </a:r>
            <a:r>
              <a:rPr lang="cs-CZ" sz="2400" dirty="0" err="1"/>
              <a:t>if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need</a:t>
            </a:r>
            <a:r>
              <a:rPr lang="cs-CZ" sz="2400" dirty="0"/>
              <a:t> to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variable</a:t>
            </a:r>
            <a:r>
              <a:rPr lang="cs-CZ" sz="2400" dirty="0"/>
              <a:t> </a:t>
            </a:r>
            <a:r>
              <a:rPr lang="cs-CZ" sz="2400" dirty="0" err="1"/>
              <a:t>content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text</a:t>
            </a:r>
          </a:p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add</a:t>
            </a:r>
            <a:r>
              <a:rPr lang="cs-CZ" sz="2400" dirty="0"/>
              <a:t> </a:t>
            </a:r>
            <a:r>
              <a:rPr lang="cs-CZ" sz="2400" dirty="0" err="1"/>
              <a:t>any</a:t>
            </a:r>
            <a:r>
              <a:rPr lang="cs-CZ" sz="2400" dirty="0"/>
              <a:t> JS </a:t>
            </a:r>
            <a:r>
              <a:rPr lang="cs-CZ" sz="2400" dirty="0" err="1"/>
              <a:t>expression</a:t>
            </a:r>
            <a:endParaRPr lang="cs-CZ" sz="2400" dirty="0"/>
          </a:p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use </a:t>
            </a:r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quotes</a:t>
            </a:r>
            <a:r>
              <a:rPr lang="cs-CZ" sz="2400" dirty="0"/>
              <a:t> </a:t>
            </a:r>
            <a:r>
              <a:rPr lang="cs-CZ" sz="2400" dirty="0" err="1"/>
              <a:t>there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22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3759986"/>
            <a:ext cx="11090275" cy="1573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let text = `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text ${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text`;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3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assertion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there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nice syntax to </a:t>
            </a:r>
            <a:r>
              <a:rPr lang="cs-CZ" sz="2400" dirty="0" err="1"/>
              <a:t>check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null</a:t>
            </a:r>
            <a:r>
              <a:rPr lang="cs-CZ" sz="2400" dirty="0"/>
              <a:t> and </a:t>
            </a:r>
            <a:r>
              <a:rPr lang="cs-CZ" sz="2400" dirty="0" err="1"/>
              <a:t>undefined</a:t>
            </a:r>
            <a:r>
              <a:rPr lang="cs-CZ" sz="2400" dirty="0"/>
              <a:t> and </a:t>
            </a:r>
            <a:r>
              <a:rPr lang="cs-CZ" sz="2400" dirty="0" err="1"/>
              <a:t>get</a:t>
            </a:r>
            <a:r>
              <a:rPr lang="cs-CZ" sz="2400" dirty="0"/>
              <a:t> </a:t>
            </a:r>
            <a:r>
              <a:rPr lang="cs-CZ" sz="2400" dirty="0" err="1"/>
              <a:t>value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23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642095"/>
            <a:ext cx="11090275" cy="1573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(input: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any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) { //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expect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some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prop</a:t>
            </a:r>
            <a:endParaRPr lang="cs-CZ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  let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? = input &amp;&amp;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input.value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2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Arrow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(„lambda“)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shorter</a:t>
            </a:r>
            <a:r>
              <a:rPr lang="cs-CZ" sz="2400" dirty="0"/>
              <a:t> </a:t>
            </a:r>
            <a:r>
              <a:rPr lang="cs-CZ" sz="2400" dirty="0" err="1"/>
              <a:t>function</a:t>
            </a:r>
            <a:r>
              <a:rPr lang="cs-CZ" sz="2400" dirty="0"/>
              <a:t> syntax</a:t>
            </a:r>
          </a:p>
          <a:p>
            <a:r>
              <a:rPr lang="cs-CZ" sz="2400" dirty="0"/>
              <a:t>no </a:t>
            </a:r>
            <a:r>
              <a:rPr lang="cs-CZ" sz="2400" dirty="0" err="1"/>
              <a:t>problems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cs-CZ" sz="2400" dirty="0"/>
              <a:t> and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24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642095"/>
            <a:ext cx="11090275" cy="1573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(input: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  return input * 5;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B478B8F-42A3-174C-9F56-DFD28D3B3944}"/>
              </a:ext>
            </a:extLst>
          </p:cNvPr>
          <p:cNvSpPr txBox="1">
            <a:spLocks/>
          </p:cNvSpPr>
          <p:nvPr/>
        </p:nvSpPr>
        <p:spPr>
          <a:xfrm>
            <a:off x="550862" y="4411831"/>
            <a:ext cx="11090275" cy="1573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can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be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rewritten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to</a:t>
            </a:r>
          </a:p>
          <a:p>
            <a:pPr marL="0" indent="0">
              <a:buNone/>
            </a:pP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(input: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): </a:t>
            </a:r>
            <a:r>
              <a:rPr lang="cs-CZ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 =&gt; ({ input * 5});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5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Modules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/>
              <a:t>basic </a:t>
            </a:r>
            <a:r>
              <a:rPr lang="cs-CZ" sz="2400" dirty="0" err="1"/>
              <a:t>structuring</a:t>
            </a:r>
            <a:r>
              <a:rPr lang="cs-CZ" sz="2400" dirty="0"/>
              <a:t> </a:t>
            </a:r>
            <a:r>
              <a:rPr lang="cs-CZ" sz="2400" dirty="0" err="1"/>
              <a:t>concept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JavaScript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endParaRPr lang="cs-CZ" sz="2400" dirty="0"/>
          </a:p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use </a:t>
            </a:r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files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packages</a:t>
            </a:r>
            <a:r>
              <a:rPr lang="cs-CZ" sz="2400" dirty="0"/>
              <a:t> – 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cs-CZ" sz="2400" dirty="0"/>
              <a:t> / </a:t>
            </a:r>
            <a:r>
              <a:rPr lang="cs-CZ" sz="2400" dirty="0">
                <a:latin typeface="Consolas" panose="020B0609020204030204" pitchFamily="49" charset="0"/>
                <a:cs typeface="Consolas" panose="020B0609020204030204" pitchFamily="49" charset="0"/>
              </a:rPr>
              <a:t>export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25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1" y="2785775"/>
            <a:ext cx="11090275" cy="346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ZipCodeValidator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as ZCV } </a:t>
            </a:r>
            <a:r>
              <a:rPr lang="cs-CZ" b="1" dirty="0" err="1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"./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ZipCodeValidator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";</a:t>
            </a: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later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validator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await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import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ZipCodeValidator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}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"./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ZipCodeValidator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";</a:t>
            </a: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00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Exports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/>
              <a:t>Export </a:t>
            </a:r>
            <a:r>
              <a:rPr lang="cs-CZ" sz="2400" dirty="0" err="1"/>
              <a:t>allows</a:t>
            </a:r>
            <a:r>
              <a:rPr lang="cs-CZ" sz="2400" dirty="0"/>
              <a:t> to use a </a:t>
            </a:r>
            <a:r>
              <a:rPr lang="cs-CZ" sz="2400" dirty="0" err="1"/>
              <a:t>function</a:t>
            </a:r>
            <a:r>
              <a:rPr lang="cs-CZ" sz="2400" dirty="0"/>
              <a:t> in </a:t>
            </a:r>
            <a:r>
              <a:rPr lang="cs-CZ" sz="2400" dirty="0" err="1"/>
              <a:t>another</a:t>
            </a:r>
            <a:r>
              <a:rPr lang="cs-CZ" sz="2400" dirty="0"/>
              <a:t> </a:t>
            </a:r>
            <a:r>
              <a:rPr lang="cs-CZ" sz="2400" dirty="0" err="1"/>
              <a:t>file</a:t>
            </a:r>
            <a:endParaRPr lang="cs-CZ" sz="2400" dirty="0"/>
          </a:p>
          <a:p>
            <a:r>
              <a:rPr lang="cs-CZ" sz="2400" dirty="0"/>
              <a:t>default export </a:t>
            </a:r>
            <a:r>
              <a:rPr lang="cs-CZ" sz="2400" dirty="0" err="1"/>
              <a:t>gives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fallback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exports</a:t>
            </a:r>
            <a:r>
              <a:rPr lang="cs-CZ" sz="2400" dirty="0"/>
              <a:t> a single </a:t>
            </a:r>
            <a:r>
              <a:rPr lang="cs-CZ" sz="2400" dirty="0" err="1"/>
              <a:t>function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26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642094"/>
            <a:ext cx="11090275" cy="346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export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, b: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):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  return a + b;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export default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substract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, b: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):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number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  return a - b;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export default {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463446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Shall</a:t>
            </a:r>
            <a:r>
              <a:rPr lang="cs-CZ" sz="2400" dirty="0"/>
              <a:t> I </a:t>
            </a:r>
            <a:r>
              <a:rPr lang="cs-CZ" sz="2400" dirty="0" err="1"/>
              <a:t>introduce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to basic OOP </a:t>
            </a:r>
            <a:r>
              <a:rPr lang="cs-CZ" sz="2400" dirty="0" err="1"/>
              <a:t>concepts</a:t>
            </a:r>
            <a:r>
              <a:rPr lang="cs-CZ" sz="2400" dirty="0"/>
              <a:t>?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27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229140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/>
              <a:t>class</a:t>
            </a:r>
            <a:r>
              <a:rPr lang="cs-CZ" dirty="0"/>
              <a:t> </a:t>
            </a:r>
            <a:r>
              <a:rPr lang="cs-CZ" dirty="0" err="1"/>
              <a:t>Greeter</a:t>
            </a:r>
            <a:r>
              <a:rPr lang="cs-CZ" dirty="0"/>
              <a:t> {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greeting</a:t>
            </a:r>
            <a:r>
              <a:rPr lang="cs-CZ" dirty="0"/>
              <a:t>: </a:t>
            </a:r>
            <a:r>
              <a:rPr lang="cs-CZ" dirty="0" err="1"/>
              <a:t>string</a:t>
            </a:r>
            <a:r>
              <a:rPr lang="cs-CZ" dirty="0"/>
              <a:t>;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err="1"/>
              <a:t>constructor</a:t>
            </a:r>
            <a:r>
              <a:rPr lang="cs-CZ" dirty="0"/>
              <a:t>(</a:t>
            </a:r>
            <a:r>
              <a:rPr lang="cs-CZ" dirty="0" err="1"/>
              <a:t>message</a:t>
            </a:r>
            <a:r>
              <a:rPr lang="cs-CZ" dirty="0"/>
              <a:t>: </a:t>
            </a:r>
            <a:r>
              <a:rPr lang="cs-CZ" dirty="0" err="1"/>
              <a:t>string</a:t>
            </a:r>
            <a:r>
              <a:rPr lang="cs-CZ" dirty="0"/>
              <a:t>) { </a:t>
            </a:r>
          </a:p>
          <a:p>
            <a:pPr marL="0" indent="0">
              <a:buNone/>
            </a:pPr>
            <a:r>
              <a:rPr lang="cs-CZ" b="1" dirty="0"/>
              <a:t>		</a:t>
            </a:r>
            <a:r>
              <a:rPr lang="cs-CZ" b="1" dirty="0" err="1"/>
              <a:t>this</a:t>
            </a:r>
            <a:r>
              <a:rPr lang="cs-CZ" dirty="0" err="1"/>
              <a:t>.greeting</a:t>
            </a:r>
            <a:r>
              <a:rPr lang="cs-CZ" dirty="0"/>
              <a:t> = </a:t>
            </a:r>
            <a:r>
              <a:rPr lang="cs-CZ" dirty="0" err="1"/>
              <a:t>message</a:t>
            </a:r>
            <a:r>
              <a:rPr lang="cs-CZ" dirty="0"/>
              <a:t>; </a:t>
            </a:r>
          </a:p>
          <a:p>
            <a:pPr marL="0" indent="0">
              <a:buNone/>
            </a:pPr>
            <a:r>
              <a:rPr lang="cs-CZ" dirty="0"/>
              <a:t>	}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greet</a:t>
            </a:r>
            <a:r>
              <a:rPr lang="cs-CZ" dirty="0"/>
              <a:t>() { </a:t>
            </a:r>
          </a:p>
          <a:p>
            <a:pPr marL="0" indent="0">
              <a:buNone/>
            </a:pPr>
            <a:r>
              <a:rPr lang="cs-CZ" b="1" dirty="0"/>
              <a:t>		return</a:t>
            </a:r>
            <a:r>
              <a:rPr lang="cs-CZ" dirty="0"/>
              <a:t> "Hello, " + </a:t>
            </a:r>
            <a:r>
              <a:rPr lang="cs-CZ" b="1" dirty="0" err="1"/>
              <a:t>this</a:t>
            </a:r>
            <a:r>
              <a:rPr lang="cs-CZ" dirty="0" err="1"/>
              <a:t>.greeting</a:t>
            </a:r>
            <a:r>
              <a:rPr lang="cs-CZ" dirty="0"/>
              <a:t>; </a:t>
            </a:r>
          </a:p>
          <a:p>
            <a:pPr marL="0" indent="0">
              <a:buNone/>
            </a:pPr>
            <a:r>
              <a:rPr lang="cs-CZ" dirty="0"/>
              <a:t>	} </a:t>
            </a:r>
          </a:p>
          <a:p>
            <a:pPr marL="0" indent="0">
              <a:buNone/>
            </a:pPr>
            <a:r>
              <a:rPr lang="cs-CZ" dirty="0"/>
              <a:t>} </a:t>
            </a:r>
          </a:p>
          <a:p>
            <a:pPr marL="0" indent="0">
              <a:buNone/>
            </a:pPr>
            <a:r>
              <a:rPr lang="cs-CZ" b="1" dirty="0"/>
              <a:t>let</a:t>
            </a:r>
            <a:r>
              <a:rPr lang="cs-CZ" dirty="0"/>
              <a:t> </a:t>
            </a:r>
            <a:r>
              <a:rPr lang="cs-CZ" dirty="0" err="1"/>
              <a:t>greeter</a:t>
            </a:r>
            <a:r>
              <a:rPr lang="cs-CZ" dirty="0"/>
              <a:t> = </a:t>
            </a:r>
            <a:r>
              <a:rPr lang="cs-CZ" b="1" dirty="0" err="1"/>
              <a:t>new</a:t>
            </a:r>
            <a:r>
              <a:rPr lang="cs-CZ" dirty="0"/>
              <a:t> </a:t>
            </a:r>
            <a:r>
              <a:rPr lang="cs-CZ" dirty="0" err="1"/>
              <a:t>Greeter</a:t>
            </a:r>
            <a:r>
              <a:rPr lang="cs-CZ" dirty="0"/>
              <a:t>("</a:t>
            </a:r>
            <a:r>
              <a:rPr lang="cs-CZ" dirty="0" err="1"/>
              <a:t>world</a:t>
            </a:r>
            <a:r>
              <a:rPr lang="cs-CZ" dirty="0"/>
              <a:t>");</a:t>
            </a:r>
            <a:endParaRPr lang="cs-CZ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Abstract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can‘t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instantiated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28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229140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  <a:r>
              <a:rPr lang="cs-CZ" b="1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Greeter</a:t>
            </a: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marL="0" indent="0">
              <a:buNone/>
            </a:pP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</a:t>
            </a:r>
            <a:r>
              <a:rPr lang="cs-CZ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same</a:t>
            </a: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cs-CZ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</a:t>
            </a:r>
            <a:endParaRPr lang="cs-CZ" dirty="0">
              <a:solidFill>
                <a:srgbClr val="2F4F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greeter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cs-CZ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Greeter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world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"); //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can‘t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cs-CZ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cs-CZ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!!!</a:t>
            </a: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800" b="1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MyGreeter</a:t>
            </a: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b="1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cs-CZ" sz="1800" b="1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Greeter</a:t>
            </a: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</a:t>
            </a:r>
            <a:r>
              <a:rPr lang="cs-CZ" sz="1800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</a:t>
            </a: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additional</a:t>
            </a: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  <a:endParaRPr lang="cs-CZ" sz="1800" dirty="0">
              <a:solidFill>
                <a:srgbClr val="2F4F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2F4F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</a:t>
            </a:r>
            <a:r>
              <a:rPr lang="cs-CZ" sz="1800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greeter</a:t>
            </a:r>
            <a:r>
              <a:rPr lang="cs-CZ" sz="1800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cs-CZ" sz="1800" b="1" dirty="0" err="1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cs-CZ" sz="1800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MyGreeter</a:t>
            </a:r>
            <a:r>
              <a:rPr lang="cs-CZ" sz="1800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cs-CZ" sz="1800" dirty="0" err="1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world</a:t>
            </a:r>
            <a:r>
              <a:rPr lang="cs-CZ" sz="1800" dirty="0">
                <a:solidFill>
                  <a:srgbClr val="002D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"); </a:t>
            </a:r>
            <a:r>
              <a:rPr lang="cs-CZ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possible</a:t>
            </a:r>
            <a:r>
              <a:rPr lang="cs-CZ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now</a:t>
            </a:r>
            <a:endParaRPr lang="cs-CZ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4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Interfaces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define</a:t>
            </a:r>
            <a:r>
              <a:rPr lang="cs-CZ" sz="2400" dirty="0"/>
              <a:t> </a:t>
            </a:r>
            <a:r>
              <a:rPr lang="cs-CZ" sz="2400" dirty="0" err="1"/>
              <a:t>variables</a:t>
            </a:r>
            <a:r>
              <a:rPr lang="cs-CZ" sz="2400" dirty="0"/>
              <a:t> and DECLARE </a:t>
            </a:r>
            <a:r>
              <a:rPr lang="cs-CZ" sz="2400" dirty="0" err="1"/>
              <a:t>functions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Used</a:t>
            </a:r>
            <a:r>
              <a:rPr lang="cs-CZ" sz="2400" dirty="0"/>
              <a:t> </a:t>
            </a:r>
            <a:r>
              <a:rPr lang="cs-CZ" sz="2400" dirty="0" err="1"/>
              <a:t>either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polymorphism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as a „</a:t>
            </a:r>
            <a:r>
              <a:rPr lang="cs-CZ" sz="2400" dirty="0" err="1"/>
              <a:t>structures</a:t>
            </a:r>
            <a:r>
              <a:rPr lang="cs-CZ" sz="2400" dirty="0"/>
              <a:t>“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29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interface</a:t>
            </a:r>
            <a:r>
              <a:rPr lang="cs-CZ" dirty="0"/>
              <a:t> </a:t>
            </a:r>
            <a:r>
              <a:rPr lang="cs-CZ" dirty="0" err="1"/>
              <a:t>IGreeter</a:t>
            </a:r>
            <a:r>
              <a:rPr lang="cs-CZ" dirty="0"/>
              <a:t> {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greeting</a:t>
            </a:r>
            <a:r>
              <a:rPr lang="cs-CZ" dirty="0"/>
              <a:t>: </a:t>
            </a:r>
            <a:r>
              <a:rPr lang="cs-CZ" dirty="0" err="1"/>
              <a:t>string</a:t>
            </a:r>
            <a:r>
              <a:rPr lang="cs-CZ" dirty="0"/>
              <a:t>;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greet</a:t>
            </a:r>
            <a:r>
              <a:rPr lang="cs-CZ" dirty="0"/>
              <a:t>();</a:t>
            </a:r>
          </a:p>
          <a:p>
            <a:pPr marL="0" indent="0">
              <a:buNone/>
            </a:pPr>
            <a:r>
              <a:rPr lang="cs-CZ" dirty="0"/>
              <a:t>} </a:t>
            </a:r>
          </a:p>
          <a:p>
            <a:pPr marL="0" indent="0">
              <a:buNone/>
            </a:pPr>
            <a:r>
              <a:rPr lang="cs-CZ" b="1" dirty="0"/>
              <a:t>l</a:t>
            </a:r>
          </a:p>
          <a:p>
            <a:pPr marL="0" indent="0">
              <a:buNone/>
            </a:pPr>
            <a:r>
              <a:rPr lang="cs-CZ" b="1" dirty="0" err="1"/>
              <a:t>class</a:t>
            </a:r>
            <a:r>
              <a:rPr lang="cs-CZ" dirty="0"/>
              <a:t> </a:t>
            </a:r>
            <a:r>
              <a:rPr lang="cs-CZ" dirty="0" err="1"/>
              <a:t>Greeter</a:t>
            </a:r>
            <a:r>
              <a:rPr lang="cs-CZ" dirty="0"/>
              <a:t> </a:t>
            </a:r>
            <a:r>
              <a:rPr lang="cs-CZ" b="1" dirty="0" err="1"/>
              <a:t>implements</a:t>
            </a:r>
            <a:r>
              <a:rPr lang="cs-CZ" dirty="0"/>
              <a:t> </a:t>
            </a:r>
            <a:r>
              <a:rPr lang="cs-CZ" dirty="0" err="1"/>
              <a:t>IGreeter</a:t>
            </a:r>
            <a:r>
              <a:rPr lang="cs-CZ" dirty="0"/>
              <a:t> { } </a:t>
            </a:r>
            <a:endParaRPr lang="cs-CZ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7F14CC3-4324-A045-807A-55F6F468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721217"/>
            <a:ext cx="5336131" cy="5012833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Single </a:t>
            </a:r>
            <a:r>
              <a:rPr lang="cs-CZ" sz="3200" dirty="0" err="1"/>
              <a:t>Page</a:t>
            </a:r>
            <a:r>
              <a:rPr lang="cs-CZ" sz="3200" dirty="0"/>
              <a:t> </a:t>
            </a:r>
            <a:r>
              <a:rPr lang="cs-CZ" sz="3200" dirty="0" err="1"/>
              <a:t>Applications</a:t>
            </a:r>
            <a:endParaRPr lang="cs-CZ" sz="32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JS </a:t>
            </a:r>
            <a:r>
              <a:rPr lang="cs-CZ" sz="3200" dirty="0" err="1"/>
              <a:t>Ecosystem</a:t>
            </a:r>
            <a:endParaRPr lang="cs-CZ" sz="3200" dirty="0"/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/>
              <a:t>Node</a:t>
            </a:r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Npm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Init</a:t>
            </a:r>
            <a:r>
              <a:rPr lang="cs-CZ" sz="2800" dirty="0"/>
              <a:t> </a:t>
            </a:r>
            <a:r>
              <a:rPr lang="cs-CZ" sz="2800" dirty="0" err="1"/>
              <a:t>project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Dependencies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Global</a:t>
            </a:r>
            <a:r>
              <a:rPr lang="cs-CZ" sz="2800" dirty="0"/>
              <a:t> </a:t>
            </a:r>
            <a:r>
              <a:rPr lang="cs-CZ" sz="2800" dirty="0" err="1"/>
              <a:t>dependencies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Lock</a:t>
            </a:r>
            <a:r>
              <a:rPr lang="cs-CZ" sz="2800" dirty="0"/>
              <a:t> </a:t>
            </a:r>
            <a:r>
              <a:rPr lang="cs-CZ" sz="2800" dirty="0" err="1"/>
              <a:t>file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Carrets</a:t>
            </a:r>
            <a:r>
              <a:rPr lang="cs-CZ" sz="2800" dirty="0"/>
              <a:t> and </a:t>
            </a:r>
            <a:r>
              <a:rPr lang="cs-CZ" sz="2800" dirty="0" err="1"/>
              <a:t>tildes</a:t>
            </a:r>
            <a:endParaRPr lang="cs-CZ" sz="2800" dirty="0"/>
          </a:p>
          <a:p>
            <a:pPr marL="1346200" lvl="2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Upgrading</a:t>
            </a:r>
            <a:r>
              <a:rPr lang="cs-CZ" sz="2800" dirty="0"/>
              <a:t> </a:t>
            </a:r>
            <a:r>
              <a:rPr lang="cs-CZ" sz="2800" dirty="0" err="1"/>
              <a:t>packages</a:t>
            </a:r>
            <a:endParaRPr lang="cs-CZ" sz="2800" dirty="0"/>
          </a:p>
          <a:p>
            <a:pPr marL="857250" indent="-857250">
              <a:buFont typeface="+mj-lt"/>
              <a:buAutoNum type="arabicPeriod"/>
            </a:pPr>
            <a:endParaRPr lang="cs-CZ" sz="32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DB0D7-8130-DE41-849F-7E0B9D4C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</a:t>
            </a:fld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18F183-E5DE-CE4C-A540-E61DB37DEE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5007" y="721217"/>
            <a:ext cx="5336131" cy="5012833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3"/>
            </a:pPr>
            <a:r>
              <a:rPr lang="cs-CZ" sz="3200" dirty="0" err="1"/>
              <a:t>Javascript</a:t>
            </a:r>
            <a:r>
              <a:rPr lang="cs-CZ" sz="3200" dirty="0"/>
              <a:t> ES6+ &amp; </a:t>
            </a:r>
            <a:r>
              <a:rPr lang="cs-CZ" sz="3200" dirty="0" err="1"/>
              <a:t>Typescript</a:t>
            </a:r>
            <a:endParaRPr lang="cs-CZ" sz="32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Differences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JS&amp;TS</a:t>
            </a:r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Variables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let&amp;const</a:t>
            </a:r>
            <a:endParaRPr lang="cs-CZ" sz="24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String</a:t>
            </a:r>
            <a:r>
              <a:rPr lang="cs-CZ" sz="2400" dirty="0"/>
              <a:t> </a:t>
            </a:r>
            <a:r>
              <a:rPr lang="cs-CZ" sz="2400" dirty="0" err="1"/>
              <a:t>templates</a:t>
            </a:r>
            <a:r>
              <a:rPr lang="cs-CZ" sz="2400" dirty="0"/>
              <a:t>, </a:t>
            </a:r>
            <a:r>
              <a:rPr lang="cs-CZ" sz="2400" dirty="0" err="1"/>
              <a:t>null</a:t>
            </a:r>
            <a:r>
              <a:rPr lang="cs-CZ" sz="2400" dirty="0"/>
              <a:t> </a:t>
            </a:r>
            <a:r>
              <a:rPr lang="cs-CZ" sz="2400" dirty="0" err="1"/>
              <a:t>asserts</a:t>
            </a:r>
            <a:endParaRPr lang="cs-CZ" sz="24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Arrow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endParaRPr lang="cs-CZ" sz="24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Modules</a:t>
            </a:r>
            <a:r>
              <a:rPr lang="cs-CZ" sz="2400" dirty="0"/>
              <a:t>, </a:t>
            </a:r>
            <a:r>
              <a:rPr lang="cs-CZ" sz="2400" dirty="0" err="1"/>
              <a:t>Exports</a:t>
            </a:r>
            <a:r>
              <a:rPr lang="cs-CZ" sz="2400" dirty="0"/>
              <a:t> and default </a:t>
            </a:r>
            <a:r>
              <a:rPr lang="cs-CZ" sz="2400" dirty="0" err="1"/>
              <a:t>exports</a:t>
            </a:r>
            <a:endParaRPr lang="cs-CZ" sz="24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Classes</a:t>
            </a:r>
            <a:r>
              <a:rPr lang="cs-CZ" sz="2400" dirty="0"/>
              <a:t>, </a:t>
            </a:r>
            <a:r>
              <a:rPr lang="cs-CZ" sz="2400" dirty="0" err="1"/>
              <a:t>abstract</a:t>
            </a:r>
            <a:r>
              <a:rPr lang="cs-CZ" sz="2400" dirty="0"/>
              <a:t> </a:t>
            </a:r>
            <a:r>
              <a:rPr lang="cs-CZ" sz="2400" dirty="0" err="1"/>
              <a:t>classes</a:t>
            </a:r>
            <a:r>
              <a:rPr lang="cs-CZ" sz="2400" dirty="0"/>
              <a:t>, </a:t>
            </a:r>
            <a:r>
              <a:rPr lang="cs-CZ" sz="2400" dirty="0" err="1"/>
              <a:t>interfaces</a:t>
            </a:r>
            <a:endParaRPr lang="cs-CZ" sz="2400" dirty="0"/>
          </a:p>
          <a:p>
            <a:pPr marL="1016000" lvl="1" indent="-742950">
              <a:lnSpc>
                <a:spcPct val="100000"/>
              </a:lnSpc>
              <a:buFont typeface="+mj-lt"/>
              <a:buAutoNum type="romanUcPeriod"/>
            </a:pPr>
            <a:r>
              <a:rPr lang="cs-CZ" sz="2400" dirty="0" err="1"/>
              <a:t>Spread</a:t>
            </a:r>
            <a:r>
              <a:rPr lang="cs-CZ" sz="2400" dirty="0"/>
              <a:t> and rest </a:t>
            </a:r>
            <a:r>
              <a:rPr lang="cs-CZ" sz="2400" dirty="0" err="1"/>
              <a:t>operator</a:t>
            </a:r>
            <a:r>
              <a:rPr lang="cs-CZ" sz="2400" dirty="0"/>
              <a:t>,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destructuring</a:t>
            </a:r>
            <a:endParaRPr lang="cs-CZ" sz="2400" dirty="0"/>
          </a:p>
          <a:p>
            <a:pPr marL="1016000" lvl="1" indent="-742950">
              <a:buFont typeface="+mj-lt"/>
              <a:buAutoNum type="romanUcPeriod"/>
            </a:pPr>
            <a:endParaRPr lang="cs-CZ" sz="3200" dirty="0"/>
          </a:p>
          <a:p>
            <a:pPr marL="742950" indent="-742950">
              <a:buFont typeface="+mj-lt"/>
              <a:buAutoNum type="arabicPeriod" startAt="3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9045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5C795-BB5A-DD47-B3DB-3A8730BE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E730A50-3FC7-0240-89E5-D0E7B91B8E47}"/>
              </a:ext>
            </a:extLst>
          </p:cNvPr>
          <p:cNvSpPr/>
          <p:nvPr/>
        </p:nvSpPr>
        <p:spPr>
          <a:xfrm>
            <a:off x="3153697" y="250723"/>
            <a:ext cx="5884606" cy="5884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0" name="Trojúhelník 9">
            <a:extLst>
              <a:ext uri="{FF2B5EF4-FFF2-40B4-BE49-F238E27FC236}">
                <a16:creationId xmlns:a16="http://schemas.microsoft.com/office/drawing/2014/main" id="{BEBAEB47-D846-464A-ABE9-E144B47F613C}"/>
              </a:ext>
            </a:extLst>
          </p:cNvPr>
          <p:cNvSpPr/>
          <p:nvPr/>
        </p:nvSpPr>
        <p:spPr>
          <a:xfrm>
            <a:off x="3613355" y="4427059"/>
            <a:ext cx="1622323" cy="13985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B3845A-8D9D-1F45-AF4A-B56F39235864}"/>
              </a:ext>
            </a:extLst>
          </p:cNvPr>
          <p:cNvSpPr txBox="1"/>
          <p:nvPr/>
        </p:nvSpPr>
        <p:spPr>
          <a:xfrm>
            <a:off x="4348523" y="137028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Abstract</a:t>
            </a:r>
            <a:r>
              <a:rPr lang="cs-CZ" sz="2400" b="1" dirty="0"/>
              <a:t> </a:t>
            </a:r>
            <a:r>
              <a:rPr lang="cs-CZ" sz="2400" b="1" dirty="0" err="1"/>
              <a:t>or</a:t>
            </a:r>
            <a:r>
              <a:rPr lang="cs-CZ" sz="2400" b="1" dirty="0"/>
              <a:t> interface?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A74F08-9B49-A041-957B-6FE9BD9D4087}"/>
              </a:ext>
            </a:extLst>
          </p:cNvPr>
          <p:cNvSpPr txBox="1"/>
          <p:nvPr/>
        </p:nvSpPr>
        <p:spPr>
          <a:xfrm>
            <a:off x="4409438" y="217482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Mostly</a:t>
            </a:r>
            <a:r>
              <a:rPr lang="cs-CZ" sz="2400" dirty="0"/>
              <a:t> use </a:t>
            </a:r>
            <a:r>
              <a:rPr lang="cs-CZ" sz="2400" dirty="0" err="1"/>
              <a:t>interfaces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ED5A5B-19A0-1D42-94A7-B9EF04097350}"/>
              </a:ext>
            </a:extLst>
          </p:cNvPr>
          <p:cNvSpPr txBox="1"/>
          <p:nvPr/>
        </p:nvSpPr>
        <p:spPr>
          <a:xfrm>
            <a:off x="4326466" y="2764860"/>
            <a:ext cx="324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Avoid</a:t>
            </a:r>
            <a:r>
              <a:rPr lang="cs-CZ" sz="2400" dirty="0"/>
              <a:t> </a:t>
            </a:r>
            <a:r>
              <a:rPr lang="cs-CZ" sz="2400" dirty="0" err="1"/>
              <a:t>abstract</a:t>
            </a:r>
            <a:r>
              <a:rPr lang="cs-CZ" sz="2400" dirty="0"/>
              <a:t> </a:t>
            </a:r>
            <a:r>
              <a:rPr lang="cs-CZ" sz="2400" dirty="0" err="1"/>
              <a:t>classes</a:t>
            </a:r>
            <a:endParaRPr lang="cs-CZ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64AAA7-4AE0-4949-81D9-4DF4375CD1D4}"/>
              </a:ext>
            </a:extLst>
          </p:cNvPr>
          <p:cNvSpPr txBox="1"/>
          <p:nvPr/>
        </p:nvSpPr>
        <p:spPr>
          <a:xfrm>
            <a:off x="3613355" y="3360190"/>
            <a:ext cx="49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One</a:t>
            </a:r>
            <a:r>
              <a:rPr lang="cs-CZ" sz="2400" dirty="0"/>
              <a:t> has </a:t>
            </a:r>
            <a:r>
              <a:rPr lang="cs-CZ" sz="2400" dirty="0" err="1"/>
              <a:t>functional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not</a:t>
            </a:r>
          </a:p>
        </p:txBody>
      </p:sp>
    </p:spTree>
    <p:extLst>
      <p:ext uri="{BB962C8B-B14F-4D97-AF65-F5344CB8AC3E}">
        <p14:creationId xmlns:p14="http://schemas.microsoft.com/office/powerpoint/2010/main" val="351285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5C795-BB5A-DD47-B3DB-3A8730BE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E730A50-3FC7-0240-89E5-D0E7B91B8E47}"/>
              </a:ext>
            </a:extLst>
          </p:cNvPr>
          <p:cNvSpPr/>
          <p:nvPr/>
        </p:nvSpPr>
        <p:spPr>
          <a:xfrm>
            <a:off x="3153697" y="250723"/>
            <a:ext cx="5884606" cy="5884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0" name="Trojúhelník 9">
            <a:extLst>
              <a:ext uri="{FF2B5EF4-FFF2-40B4-BE49-F238E27FC236}">
                <a16:creationId xmlns:a16="http://schemas.microsoft.com/office/drawing/2014/main" id="{BEBAEB47-D846-464A-ABE9-E144B47F613C}"/>
              </a:ext>
            </a:extLst>
          </p:cNvPr>
          <p:cNvSpPr/>
          <p:nvPr/>
        </p:nvSpPr>
        <p:spPr>
          <a:xfrm>
            <a:off x="3613355" y="4427059"/>
            <a:ext cx="1622323" cy="13985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B3845A-8D9D-1F45-AF4A-B56F39235864}"/>
              </a:ext>
            </a:extLst>
          </p:cNvPr>
          <p:cNvSpPr txBox="1"/>
          <p:nvPr/>
        </p:nvSpPr>
        <p:spPr>
          <a:xfrm>
            <a:off x="4564929" y="1403439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Class</a:t>
            </a:r>
            <a:r>
              <a:rPr lang="cs-CZ" sz="2400" b="1" dirty="0"/>
              <a:t> inheritance?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A74F08-9B49-A041-957B-6FE9BD9D4087}"/>
              </a:ext>
            </a:extLst>
          </p:cNvPr>
          <p:cNvSpPr txBox="1"/>
          <p:nvPr/>
        </p:nvSpPr>
        <p:spPr>
          <a:xfrm>
            <a:off x="4937723" y="2169530"/>
            <a:ext cx="201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Try</a:t>
            </a:r>
            <a:r>
              <a:rPr lang="cs-CZ" sz="2400" dirty="0"/>
              <a:t> to </a:t>
            </a:r>
            <a:r>
              <a:rPr lang="cs-CZ" sz="2400" dirty="0" err="1"/>
              <a:t>avoid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ED5A5B-19A0-1D42-94A7-B9EF04097350}"/>
              </a:ext>
            </a:extLst>
          </p:cNvPr>
          <p:cNvSpPr txBox="1"/>
          <p:nvPr/>
        </p:nvSpPr>
        <p:spPr>
          <a:xfrm>
            <a:off x="3598993" y="2799832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Also</a:t>
            </a:r>
            <a:r>
              <a:rPr lang="cs-CZ" sz="2400" dirty="0"/>
              <a:t> </a:t>
            </a:r>
            <a:r>
              <a:rPr lang="cs-CZ" sz="2400" dirty="0" err="1"/>
              <a:t>avoid</a:t>
            </a:r>
            <a:r>
              <a:rPr lang="cs-CZ" sz="2400" dirty="0"/>
              <a:t> base </a:t>
            </a:r>
            <a:r>
              <a:rPr lang="cs-CZ" sz="2400" dirty="0" err="1"/>
              <a:t>classes</a:t>
            </a:r>
            <a:r>
              <a:rPr lang="cs-CZ" sz="2400" dirty="0"/>
              <a:t> in most </a:t>
            </a:r>
            <a:r>
              <a:rPr lang="cs-CZ" sz="2400" dirty="0" err="1"/>
              <a:t>cases</a:t>
            </a:r>
            <a:endParaRPr lang="cs-CZ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64AAA7-4AE0-4949-81D9-4DF4375CD1D4}"/>
              </a:ext>
            </a:extLst>
          </p:cNvPr>
          <p:cNvSpPr txBox="1"/>
          <p:nvPr/>
        </p:nvSpPr>
        <p:spPr>
          <a:xfrm>
            <a:off x="4564929" y="3429000"/>
            <a:ext cx="32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Try</a:t>
            </a:r>
            <a:r>
              <a:rPr lang="cs-CZ" sz="2400" dirty="0"/>
              <a:t> to use </a:t>
            </a:r>
            <a:r>
              <a:rPr lang="cs-CZ" sz="2400" dirty="0" err="1"/>
              <a:t>aggregates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9191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Spread</a:t>
            </a:r>
            <a:r>
              <a:rPr lang="cs-CZ" dirty="0"/>
              <a:t> </a:t>
            </a:r>
            <a:r>
              <a:rPr lang="cs-CZ" dirty="0" err="1"/>
              <a:t>operator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 err="1"/>
              <a:t>Used</a:t>
            </a:r>
            <a:r>
              <a:rPr lang="cs-CZ" sz="2400" dirty="0"/>
              <a:t> on </a:t>
            </a:r>
            <a:r>
              <a:rPr lang="cs-CZ" sz="2400" dirty="0" err="1"/>
              <a:t>arrays</a:t>
            </a:r>
            <a:r>
              <a:rPr lang="cs-CZ" sz="2400" dirty="0"/>
              <a:t>, </a:t>
            </a:r>
            <a:r>
              <a:rPr lang="cs-CZ" sz="2400" dirty="0" err="1"/>
              <a:t>objects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endParaRPr lang="cs-CZ" sz="2400" dirty="0"/>
          </a:p>
          <a:p>
            <a:r>
              <a:rPr lang="cs-CZ" sz="2400" dirty="0"/>
              <a:t>Copy </a:t>
            </a:r>
            <a:r>
              <a:rPr lang="cs-CZ" sz="2400" dirty="0" err="1"/>
              <a:t>object</a:t>
            </a:r>
            <a:r>
              <a:rPr lang="cs-CZ" sz="2400" dirty="0"/>
              <a:t>,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props</a:t>
            </a:r>
            <a:r>
              <a:rPr lang="cs-CZ" sz="2400" dirty="0"/>
              <a:t> </a:t>
            </a:r>
            <a:r>
              <a:rPr lang="cs-CZ" sz="2400" dirty="0" err="1"/>
              <a:t>immutably</a:t>
            </a:r>
            <a:r>
              <a:rPr lang="cs-CZ" sz="2400" dirty="0"/>
              <a:t>, </a:t>
            </a:r>
            <a:r>
              <a:rPr lang="cs-CZ" sz="2400" dirty="0" err="1"/>
              <a:t>merge</a:t>
            </a:r>
            <a:r>
              <a:rPr lang="cs-CZ" sz="2400" dirty="0"/>
              <a:t> </a:t>
            </a:r>
            <a:r>
              <a:rPr lang="cs-CZ" sz="2400" dirty="0" err="1"/>
              <a:t>arrays</a:t>
            </a:r>
            <a:r>
              <a:rPr lang="cs-CZ" sz="2400" dirty="0"/>
              <a:t>…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32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obj1 =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'bar',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42 };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obj2 =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'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baz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13 };</a:t>
            </a:r>
            <a:b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clonedObj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= { ...obj1 };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"bar",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42 }</a:t>
            </a: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mergedObj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= { ...obj1, ...obj2 };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"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baz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42,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13 }</a:t>
            </a:r>
          </a:p>
        </p:txBody>
      </p:sp>
    </p:spTree>
    <p:extLst>
      <p:ext uri="{BB962C8B-B14F-4D97-AF65-F5344CB8AC3E}">
        <p14:creationId xmlns:p14="http://schemas.microsoft.com/office/powerpoint/2010/main" val="412643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Destructuring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sz="2400" dirty="0"/>
              <a:t>Same </a:t>
            </a:r>
            <a:r>
              <a:rPr lang="cs-CZ" sz="2400" dirty="0" err="1"/>
              <a:t>operator</a:t>
            </a:r>
            <a:r>
              <a:rPr lang="cs-CZ" sz="2400" dirty="0"/>
              <a:t> as </a:t>
            </a:r>
            <a:r>
              <a:rPr lang="cs-CZ" sz="2400" dirty="0" err="1"/>
              <a:t>spread</a:t>
            </a:r>
            <a:endParaRPr lang="cs-CZ" sz="2400" dirty="0"/>
          </a:p>
          <a:p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gets</a:t>
            </a:r>
            <a:r>
              <a:rPr lang="cs-CZ" sz="2400" dirty="0"/>
              <a:t> </a:t>
            </a:r>
            <a:r>
              <a:rPr lang="cs-CZ" sz="2400" dirty="0" err="1"/>
              <a:t>variables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/</a:t>
            </a:r>
            <a:r>
              <a:rPr lang="cs-CZ" sz="2400" dirty="0" err="1"/>
              <a:t>object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33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o = {p: 42,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{p: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: bar} = o;</a:t>
            </a:r>
          </a:p>
          <a:p>
            <a:pPr marL="0" indent="0">
              <a:buNone/>
            </a:pP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); // 42 </a:t>
            </a:r>
          </a:p>
          <a:p>
            <a:pPr marL="0" indent="0">
              <a:buNone/>
            </a:pP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(bar); //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b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var {a = 10, b = 5} = {a: 3};</a:t>
            </a:r>
          </a:p>
          <a:p>
            <a:pPr marL="0" indent="0">
              <a:buNone/>
            </a:pP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(a); // 3</a:t>
            </a:r>
          </a:p>
          <a:p>
            <a:pPr marL="0" indent="0">
              <a:buNone/>
            </a:pP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(b); // 5</a:t>
            </a:r>
          </a:p>
        </p:txBody>
      </p:sp>
    </p:spTree>
    <p:extLst>
      <p:ext uri="{BB962C8B-B14F-4D97-AF65-F5344CB8AC3E}">
        <p14:creationId xmlns:p14="http://schemas.microsoft.com/office/powerpoint/2010/main" val="539726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8EAAF-E8BB-F14B-ADC7-4149B847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621289"/>
            <a:ext cx="11090275" cy="1615421"/>
          </a:xfrm>
        </p:spPr>
        <p:txBody>
          <a:bodyPr/>
          <a:lstStyle/>
          <a:p>
            <a:r>
              <a:rPr lang="cs-CZ" sz="5400" b="0" dirty="0" err="1"/>
              <a:t>Chapter</a:t>
            </a:r>
            <a:r>
              <a:rPr lang="cs-CZ" sz="5400" b="0" dirty="0"/>
              <a:t> 4</a:t>
            </a:r>
            <a:br>
              <a:rPr lang="cs-CZ" b="0" dirty="0"/>
            </a:br>
            <a:r>
              <a:rPr lang="cs-CZ" dirty="0"/>
              <a:t>Basic </a:t>
            </a:r>
            <a:r>
              <a:rPr lang="cs-CZ" dirty="0" err="1"/>
              <a:t>functions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39903A-8D08-A24D-8F01-A02067A1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0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Iterating</a:t>
            </a:r>
            <a:r>
              <a:rPr lang="cs-CZ" dirty="0"/>
              <a:t> </a:t>
            </a:r>
            <a:r>
              <a:rPr lang="cs-CZ" dirty="0" err="1"/>
              <a:t>arrays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6DFEE-8C65-F642-9506-7DE9DA1E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4205"/>
            <a:ext cx="11090275" cy="816152"/>
          </a:xfrm>
        </p:spPr>
        <p:txBody>
          <a:bodyPr/>
          <a:lstStyle/>
          <a:p>
            <a:r>
              <a:rPr lang="cs-CZ" dirty="0"/>
              <a:t>Use 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map()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every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filter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 </a:t>
            </a:r>
            <a:r>
              <a:rPr lang="cs-CZ" dirty="0"/>
              <a:t>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findIndex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reduce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some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 </a:t>
            </a:r>
            <a:r>
              <a:rPr lang="cs-CZ" dirty="0"/>
              <a:t>/ ... to </a:t>
            </a:r>
            <a:r>
              <a:rPr lang="cs-CZ" dirty="0" err="1"/>
              <a:t>iterate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arrays</a:t>
            </a:r>
            <a:r>
              <a:rPr lang="cs-CZ" dirty="0"/>
              <a:t>, and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Object.keys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Object.values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 </a:t>
            </a:r>
            <a:r>
              <a:rPr lang="cs-CZ" dirty="0"/>
              <a:t>/ 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Object.entries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cs-CZ" dirty="0"/>
              <a:t> to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arrays</a:t>
            </a:r>
            <a:r>
              <a:rPr lang="cs-CZ" dirty="0"/>
              <a:t> so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iterate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35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6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5C795-BB5A-DD47-B3DB-3A8730BE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E730A50-3FC7-0240-89E5-D0E7B91B8E47}"/>
              </a:ext>
            </a:extLst>
          </p:cNvPr>
          <p:cNvSpPr/>
          <p:nvPr/>
        </p:nvSpPr>
        <p:spPr>
          <a:xfrm>
            <a:off x="3153697" y="250723"/>
            <a:ext cx="5884606" cy="5884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0" name="Trojúhelník 9">
            <a:extLst>
              <a:ext uri="{FF2B5EF4-FFF2-40B4-BE49-F238E27FC236}">
                <a16:creationId xmlns:a16="http://schemas.microsoft.com/office/drawing/2014/main" id="{BEBAEB47-D846-464A-ABE9-E144B47F613C}"/>
              </a:ext>
            </a:extLst>
          </p:cNvPr>
          <p:cNvSpPr/>
          <p:nvPr/>
        </p:nvSpPr>
        <p:spPr>
          <a:xfrm>
            <a:off x="3613355" y="4427059"/>
            <a:ext cx="1622323" cy="13985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B3845A-8D9D-1F45-AF4A-B56F39235864}"/>
              </a:ext>
            </a:extLst>
          </p:cNvPr>
          <p:cNvSpPr txBox="1"/>
          <p:nvPr/>
        </p:nvSpPr>
        <p:spPr>
          <a:xfrm>
            <a:off x="4153619" y="1439668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Before</a:t>
            </a:r>
            <a:r>
              <a:rPr lang="cs-CZ" sz="2400" b="1" dirty="0"/>
              <a:t> </a:t>
            </a:r>
            <a:r>
              <a:rPr lang="cs-CZ" sz="2400" b="1" dirty="0" err="1"/>
              <a:t>we</a:t>
            </a:r>
            <a:r>
              <a:rPr lang="cs-CZ" sz="2400" b="1" dirty="0"/>
              <a:t> </a:t>
            </a:r>
            <a:r>
              <a:rPr lang="cs-CZ" sz="2400" b="1" dirty="0" err="1"/>
              <a:t>fetch</a:t>
            </a:r>
            <a:r>
              <a:rPr lang="cs-CZ" sz="2400" b="1" dirty="0"/>
              <a:t> </a:t>
            </a:r>
            <a:r>
              <a:rPr lang="cs-CZ" sz="2400" b="1" dirty="0" err="1"/>
              <a:t>some</a:t>
            </a:r>
            <a:r>
              <a:rPr lang="cs-CZ" sz="2400" b="1" dirty="0"/>
              <a:t> data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A74F08-9B49-A041-957B-6FE9BD9D4087}"/>
              </a:ext>
            </a:extLst>
          </p:cNvPr>
          <p:cNvSpPr txBox="1"/>
          <p:nvPr/>
        </p:nvSpPr>
        <p:spPr>
          <a:xfrm>
            <a:off x="4648946" y="2175521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What</a:t>
            </a:r>
            <a:r>
              <a:rPr lang="cs-CZ" sz="2400" dirty="0"/>
              <a:t> are </a:t>
            </a:r>
            <a:r>
              <a:rPr lang="cs-CZ" sz="2400" dirty="0" err="1"/>
              <a:t>promisses</a:t>
            </a:r>
            <a:r>
              <a:rPr lang="cs-CZ" sz="2400" dirty="0"/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ED5A5B-19A0-1D42-94A7-B9EF04097350}"/>
              </a:ext>
            </a:extLst>
          </p:cNvPr>
          <p:cNvSpPr txBox="1"/>
          <p:nvPr/>
        </p:nvSpPr>
        <p:spPr>
          <a:xfrm>
            <a:off x="4265210" y="2802260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How</a:t>
            </a:r>
            <a:r>
              <a:rPr lang="cs-CZ" sz="2400" dirty="0"/>
              <a:t> do </a:t>
            </a:r>
            <a:r>
              <a:rPr lang="cs-CZ" sz="2400" dirty="0" err="1"/>
              <a:t>we</a:t>
            </a:r>
            <a:r>
              <a:rPr lang="cs-CZ" sz="2400" dirty="0"/>
              <a:t> handle </a:t>
            </a:r>
            <a:r>
              <a:rPr lang="cs-CZ" sz="2400" dirty="0" err="1"/>
              <a:t>them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290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Fetching</a:t>
            </a:r>
            <a:r>
              <a:rPr lang="cs-CZ" dirty="0"/>
              <a:t> data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37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72F73F5-0316-0040-B519-1361253C96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580967"/>
            <a:ext cx="11090275" cy="2960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fetch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>
                <a:solidFill>
                  <a:srgbClr val="66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'http://</a:t>
            </a:r>
            <a:r>
              <a:rPr lang="cs-CZ" dirty="0" err="1">
                <a:solidFill>
                  <a:srgbClr val="66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cs-CZ" dirty="0">
                <a:solidFill>
                  <a:srgbClr val="66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cs-CZ" dirty="0" err="1">
                <a:solidFill>
                  <a:srgbClr val="66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movies.json</a:t>
            </a:r>
            <a:r>
              <a:rPr lang="cs-CZ" dirty="0">
                <a:solidFill>
                  <a:srgbClr val="66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.</a:t>
            </a: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77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>
                <a:solidFill>
                  <a:srgbClr val="0077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  <a:r>
              <a:rPr lang="cs-CZ" dirty="0" err="1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json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marL="0" indent="0">
              <a:buNone/>
            </a:pP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.</a:t>
            </a: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solidFill>
                  <a:srgbClr val="0077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myJson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console</a:t>
            </a:r>
            <a:r>
              <a:rPr lang="cs-CZ" dirty="0" err="1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JSON</a:t>
            </a:r>
            <a:r>
              <a:rPr lang="cs-CZ" dirty="0" err="1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cs-CZ" dirty="0" err="1">
                <a:solidFill>
                  <a:srgbClr val="DD4A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stringify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  <a:cs typeface="Consolas" panose="020B0609020204030204" pitchFamily="49" charset="0"/>
              </a:rPr>
              <a:t>myJson</a:t>
            </a: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r>
              <a:rPr lang="cs-CZ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999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21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73C00-9AF7-6D46-963F-34ED65AF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Fetching</a:t>
            </a:r>
            <a:r>
              <a:rPr lang="cs-CZ" dirty="0"/>
              <a:t> data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E47927-2731-F24B-8D7D-159B46A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38</a:t>
            </a:fld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5CED226-591C-0445-BD85-5582DD7382AB}"/>
              </a:ext>
            </a:extLst>
          </p:cNvPr>
          <p:cNvSpPr txBox="1">
            <a:spLocks/>
          </p:cNvSpPr>
          <p:nvPr/>
        </p:nvSpPr>
        <p:spPr>
          <a:xfrm>
            <a:off x="550862" y="2726904"/>
            <a:ext cx="11090275" cy="3343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72F73F5-0316-0040-B519-1361253C96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1688511"/>
            <a:ext cx="11090275" cy="4768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>
                <a:solidFill>
                  <a:srgbClr val="DD4A68"/>
                </a:solidFill>
              </a:rPr>
              <a:t>fetch</a:t>
            </a:r>
            <a:r>
              <a:rPr lang="cs-CZ" dirty="0">
                <a:solidFill>
                  <a:srgbClr val="999999"/>
                </a:solidFill>
              </a:rPr>
              <a:t>(</a:t>
            </a:r>
            <a:r>
              <a:rPr lang="cs-CZ" dirty="0" err="1"/>
              <a:t>url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999999"/>
                </a:solidFill>
              </a:rPr>
              <a:t>{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method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"POST"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*GET, POST, PUT, DELETE, </a:t>
            </a:r>
            <a:r>
              <a:rPr lang="cs-CZ" dirty="0" err="1">
                <a:solidFill>
                  <a:srgbClr val="708090"/>
                </a:solidFill>
              </a:rPr>
              <a:t>etc</a:t>
            </a:r>
            <a:r>
              <a:rPr lang="cs-CZ" dirty="0">
                <a:solidFill>
                  <a:srgbClr val="70809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708090"/>
                </a:solidFill>
              </a:rPr>
              <a:t>	</a:t>
            </a:r>
            <a:r>
              <a:rPr lang="cs-CZ" dirty="0"/>
              <a:t>mode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 err="1">
                <a:solidFill>
                  <a:srgbClr val="669900"/>
                </a:solidFill>
              </a:rPr>
              <a:t>cors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no-</a:t>
            </a:r>
            <a:r>
              <a:rPr lang="cs-CZ" dirty="0" err="1">
                <a:solidFill>
                  <a:srgbClr val="708090"/>
                </a:solidFill>
              </a:rPr>
              <a:t>cors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cors</a:t>
            </a:r>
            <a:r>
              <a:rPr lang="cs-CZ" dirty="0">
                <a:solidFill>
                  <a:srgbClr val="708090"/>
                </a:solidFill>
              </a:rPr>
              <a:t>, *</a:t>
            </a:r>
            <a:r>
              <a:rPr lang="cs-CZ" dirty="0" err="1">
                <a:solidFill>
                  <a:srgbClr val="708090"/>
                </a:solidFill>
              </a:rPr>
              <a:t>same-origin</a:t>
            </a:r>
            <a:r>
              <a:rPr lang="cs-CZ" dirty="0"/>
              <a:t> </a:t>
            </a:r>
            <a:r>
              <a:rPr lang="cs-CZ" dirty="0" err="1"/>
              <a:t>cache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669900"/>
                </a:solidFill>
              </a:rPr>
              <a:t>	"no-</a:t>
            </a:r>
            <a:r>
              <a:rPr lang="cs-CZ" dirty="0" err="1">
                <a:solidFill>
                  <a:srgbClr val="669900"/>
                </a:solidFill>
              </a:rPr>
              <a:t>cache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*default, no-</a:t>
            </a:r>
            <a:r>
              <a:rPr lang="cs-CZ" dirty="0" err="1">
                <a:solidFill>
                  <a:srgbClr val="708090"/>
                </a:solidFill>
              </a:rPr>
              <a:t>cache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reload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force-cache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only-if-cached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credentials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 err="1">
                <a:solidFill>
                  <a:srgbClr val="669900"/>
                </a:solidFill>
              </a:rPr>
              <a:t>same-origin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</a:t>
            </a:r>
            <a:r>
              <a:rPr lang="cs-CZ" dirty="0" err="1">
                <a:solidFill>
                  <a:srgbClr val="708090"/>
                </a:solidFill>
              </a:rPr>
              <a:t>include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same-origin</a:t>
            </a:r>
            <a:r>
              <a:rPr lang="cs-CZ" dirty="0">
                <a:solidFill>
                  <a:srgbClr val="708090"/>
                </a:solidFill>
              </a:rPr>
              <a:t>, *</a:t>
            </a:r>
            <a:r>
              <a:rPr lang="cs-CZ" dirty="0" err="1">
                <a:solidFill>
                  <a:srgbClr val="708090"/>
                </a:solidFill>
              </a:rPr>
              <a:t>omit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headers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999999"/>
                </a:solidFill>
              </a:rPr>
              <a:t>{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 err="1">
                <a:solidFill>
                  <a:srgbClr val="669900"/>
                </a:solidFill>
              </a:rPr>
              <a:t>Content</a:t>
            </a:r>
            <a:r>
              <a:rPr lang="cs-CZ" dirty="0">
                <a:solidFill>
                  <a:srgbClr val="669900"/>
                </a:solidFill>
              </a:rPr>
              <a:t>-Type"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 err="1">
                <a:solidFill>
                  <a:srgbClr val="669900"/>
                </a:solidFill>
              </a:rPr>
              <a:t>application</a:t>
            </a:r>
            <a:r>
              <a:rPr lang="cs-CZ" dirty="0">
                <a:solidFill>
                  <a:srgbClr val="669900"/>
                </a:solidFill>
              </a:rPr>
              <a:t>/</a:t>
            </a:r>
            <a:r>
              <a:rPr lang="cs-CZ" dirty="0" err="1">
                <a:solidFill>
                  <a:srgbClr val="669900"/>
                </a:solidFill>
              </a:rPr>
              <a:t>json</a:t>
            </a:r>
            <a:r>
              <a:rPr lang="cs-CZ" dirty="0">
                <a:solidFill>
                  <a:srgbClr val="669900"/>
                </a:solidFill>
              </a:rPr>
              <a:t>; </a:t>
            </a:r>
            <a:r>
              <a:rPr lang="cs-CZ" dirty="0" err="1">
                <a:solidFill>
                  <a:srgbClr val="669900"/>
                </a:solidFill>
              </a:rPr>
              <a:t>charset</a:t>
            </a:r>
            <a:r>
              <a:rPr lang="cs-CZ" dirty="0">
                <a:solidFill>
                  <a:srgbClr val="669900"/>
                </a:solidFill>
              </a:rPr>
              <a:t>=utf-8"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708090"/>
                </a:solidFill>
              </a:rPr>
              <a:t>	// "</a:t>
            </a:r>
            <a:r>
              <a:rPr lang="cs-CZ" dirty="0" err="1">
                <a:solidFill>
                  <a:srgbClr val="708090"/>
                </a:solidFill>
              </a:rPr>
              <a:t>Content</a:t>
            </a:r>
            <a:r>
              <a:rPr lang="cs-CZ" dirty="0">
                <a:solidFill>
                  <a:srgbClr val="708090"/>
                </a:solidFill>
              </a:rPr>
              <a:t>-Type": "</a:t>
            </a:r>
            <a:r>
              <a:rPr lang="cs-CZ" dirty="0" err="1">
                <a:solidFill>
                  <a:srgbClr val="708090"/>
                </a:solidFill>
              </a:rPr>
              <a:t>application</a:t>
            </a:r>
            <a:r>
              <a:rPr lang="cs-CZ" dirty="0">
                <a:solidFill>
                  <a:srgbClr val="708090"/>
                </a:solidFill>
              </a:rPr>
              <a:t>/</a:t>
            </a:r>
            <a:r>
              <a:rPr lang="cs-CZ" dirty="0" err="1">
                <a:solidFill>
                  <a:srgbClr val="708090"/>
                </a:solidFill>
              </a:rPr>
              <a:t>x</a:t>
            </a:r>
            <a:r>
              <a:rPr lang="cs-CZ" dirty="0">
                <a:solidFill>
                  <a:srgbClr val="708090"/>
                </a:solidFill>
              </a:rPr>
              <a:t>-www-</a:t>
            </a:r>
            <a:r>
              <a:rPr lang="cs-CZ" dirty="0" err="1">
                <a:solidFill>
                  <a:srgbClr val="708090"/>
                </a:solidFill>
              </a:rPr>
              <a:t>form</a:t>
            </a:r>
            <a:r>
              <a:rPr lang="cs-CZ" dirty="0">
                <a:solidFill>
                  <a:srgbClr val="708090"/>
                </a:solidFill>
              </a:rPr>
              <a:t>-</a:t>
            </a:r>
            <a:r>
              <a:rPr lang="cs-CZ" dirty="0" err="1">
                <a:solidFill>
                  <a:srgbClr val="708090"/>
                </a:solidFill>
              </a:rPr>
              <a:t>urlencoded</a:t>
            </a:r>
            <a:r>
              <a:rPr lang="cs-CZ" dirty="0">
                <a:solidFill>
                  <a:srgbClr val="708090"/>
                </a:solidFill>
              </a:rPr>
              <a:t>",</a:t>
            </a:r>
            <a:r>
              <a:rPr lang="cs-CZ" dirty="0"/>
              <a:t> </a:t>
            </a:r>
            <a:r>
              <a:rPr lang="cs-CZ" dirty="0">
                <a:solidFill>
                  <a:srgbClr val="999999"/>
                </a:solidFill>
              </a:rPr>
              <a:t>},</a:t>
            </a:r>
          </a:p>
          <a:p>
            <a:pPr marL="0" indent="0">
              <a:buNone/>
            </a:pPr>
            <a:r>
              <a:rPr lang="cs-CZ" dirty="0">
                <a:solidFill>
                  <a:srgbClr val="999999"/>
                </a:solidFill>
              </a:rPr>
              <a:t>	</a:t>
            </a:r>
            <a:r>
              <a:rPr lang="cs-CZ" dirty="0" err="1"/>
              <a:t>redirect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 err="1">
                <a:solidFill>
                  <a:srgbClr val="669900"/>
                </a:solidFill>
              </a:rPr>
              <a:t>follow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</a:t>
            </a:r>
            <a:r>
              <a:rPr lang="cs-CZ" dirty="0" err="1">
                <a:solidFill>
                  <a:srgbClr val="708090"/>
                </a:solidFill>
              </a:rPr>
              <a:t>manual</a:t>
            </a:r>
            <a:r>
              <a:rPr lang="cs-CZ" dirty="0">
                <a:solidFill>
                  <a:srgbClr val="708090"/>
                </a:solidFill>
              </a:rPr>
              <a:t>, *</a:t>
            </a:r>
            <a:r>
              <a:rPr lang="cs-CZ" dirty="0" err="1">
                <a:solidFill>
                  <a:srgbClr val="708090"/>
                </a:solidFill>
              </a:rPr>
              <a:t>follow</a:t>
            </a:r>
            <a:r>
              <a:rPr lang="cs-CZ" dirty="0">
                <a:solidFill>
                  <a:srgbClr val="708090"/>
                </a:solidFill>
              </a:rPr>
              <a:t>, </a:t>
            </a:r>
            <a:r>
              <a:rPr lang="cs-CZ" dirty="0" err="1">
                <a:solidFill>
                  <a:srgbClr val="708090"/>
                </a:solidFill>
              </a:rPr>
              <a:t>error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referrer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>
                <a:solidFill>
                  <a:srgbClr val="669900"/>
                </a:solidFill>
              </a:rPr>
              <a:t>"no-</a:t>
            </a:r>
            <a:r>
              <a:rPr lang="cs-CZ" dirty="0" err="1">
                <a:solidFill>
                  <a:srgbClr val="669900"/>
                </a:solidFill>
              </a:rPr>
              <a:t>referrer</a:t>
            </a:r>
            <a:r>
              <a:rPr lang="cs-CZ" dirty="0">
                <a:solidFill>
                  <a:srgbClr val="669900"/>
                </a:solidFill>
              </a:rPr>
              <a:t>"</a:t>
            </a:r>
            <a:r>
              <a:rPr lang="cs-CZ" dirty="0">
                <a:solidFill>
                  <a:srgbClr val="999999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no-</a:t>
            </a:r>
            <a:r>
              <a:rPr lang="cs-CZ" dirty="0" err="1">
                <a:solidFill>
                  <a:srgbClr val="708090"/>
                </a:solidFill>
              </a:rPr>
              <a:t>referrer</a:t>
            </a:r>
            <a:r>
              <a:rPr lang="cs-CZ" dirty="0">
                <a:solidFill>
                  <a:srgbClr val="708090"/>
                </a:solidFill>
              </a:rPr>
              <a:t>, *</a:t>
            </a:r>
            <a:r>
              <a:rPr lang="cs-CZ" dirty="0" err="1">
                <a:solidFill>
                  <a:srgbClr val="708090"/>
                </a:solidFill>
              </a:rPr>
              <a:t>client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body</a:t>
            </a:r>
            <a:r>
              <a:rPr lang="cs-CZ" dirty="0">
                <a:solidFill>
                  <a:srgbClr val="999999"/>
                </a:solidFill>
              </a:rPr>
              <a:t>:</a:t>
            </a:r>
            <a:r>
              <a:rPr lang="cs-CZ" dirty="0"/>
              <a:t> </a:t>
            </a:r>
            <a:r>
              <a:rPr lang="cs-CZ" dirty="0" err="1"/>
              <a:t>JSON</a:t>
            </a:r>
            <a:r>
              <a:rPr lang="cs-CZ" dirty="0" err="1">
                <a:solidFill>
                  <a:srgbClr val="999999"/>
                </a:solidFill>
              </a:rPr>
              <a:t>.</a:t>
            </a:r>
            <a:r>
              <a:rPr lang="cs-CZ" dirty="0" err="1">
                <a:solidFill>
                  <a:srgbClr val="DD4A68"/>
                </a:solidFill>
              </a:rPr>
              <a:t>stringify</a:t>
            </a:r>
            <a:r>
              <a:rPr lang="cs-CZ" dirty="0">
                <a:solidFill>
                  <a:srgbClr val="999999"/>
                </a:solidFill>
              </a:rPr>
              <a:t>(</a:t>
            </a:r>
            <a:r>
              <a:rPr lang="cs-CZ" dirty="0"/>
              <a:t>data</a:t>
            </a:r>
            <a:r>
              <a:rPr lang="cs-CZ" dirty="0">
                <a:solidFill>
                  <a:srgbClr val="999999"/>
                </a:solidFill>
              </a:rPr>
              <a:t>),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body data type </a:t>
            </a:r>
            <a:r>
              <a:rPr lang="cs-CZ" dirty="0" err="1">
                <a:solidFill>
                  <a:srgbClr val="708090"/>
                </a:solidFill>
              </a:rPr>
              <a:t>must</a:t>
            </a:r>
            <a:r>
              <a:rPr lang="cs-CZ" dirty="0">
                <a:solidFill>
                  <a:srgbClr val="708090"/>
                </a:solidFill>
              </a:rPr>
              <a:t> </a:t>
            </a:r>
            <a:r>
              <a:rPr lang="cs-CZ" dirty="0" err="1">
                <a:solidFill>
                  <a:srgbClr val="708090"/>
                </a:solidFill>
              </a:rPr>
              <a:t>match</a:t>
            </a:r>
            <a:r>
              <a:rPr lang="cs-CZ" dirty="0">
                <a:solidFill>
                  <a:srgbClr val="708090"/>
                </a:solidFill>
              </a:rPr>
              <a:t> "</a:t>
            </a:r>
            <a:r>
              <a:rPr lang="cs-CZ" dirty="0" err="1">
                <a:solidFill>
                  <a:srgbClr val="708090"/>
                </a:solidFill>
              </a:rPr>
              <a:t>Content</a:t>
            </a:r>
            <a:r>
              <a:rPr lang="cs-CZ" dirty="0">
                <a:solidFill>
                  <a:srgbClr val="708090"/>
                </a:solidFill>
              </a:rPr>
              <a:t>-Type" </a:t>
            </a:r>
            <a:r>
              <a:rPr lang="cs-CZ" dirty="0" err="1">
                <a:solidFill>
                  <a:srgbClr val="708090"/>
                </a:solidFill>
              </a:rPr>
              <a:t>header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999999"/>
                </a:solidFill>
              </a:rPr>
              <a:t>})</a:t>
            </a:r>
            <a:r>
              <a:rPr lang="cs-CZ" dirty="0"/>
              <a:t> </a:t>
            </a:r>
            <a:r>
              <a:rPr lang="cs-CZ" dirty="0">
                <a:solidFill>
                  <a:srgbClr val="999999"/>
                </a:solidFill>
              </a:rPr>
              <a:t>.</a:t>
            </a:r>
            <a:r>
              <a:rPr lang="cs-CZ" dirty="0" err="1">
                <a:solidFill>
                  <a:srgbClr val="DD4A68"/>
                </a:solidFill>
              </a:rPr>
              <a:t>then</a:t>
            </a:r>
            <a:r>
              <a:rPr lang="cs-CZ" dirty="0">
                <a:solidFill>
                  <a:srgbClr val="999999"/>
                </a:solidFill>
              </a:rPr>
              <a:t>(</a:t>
            </a:r>
            <a:r>
              <a:rPr lang="cs-CZ" dirty="0"/>
              <a:t>response </a:t>
            </a:r>
            <a:r>
              <a:rPr lang="cs-CZ" dirty="0">
                <a:solidFill>
                  <a:srgbClr val="A67F59"/>
                </a:solidFill>
              </a:rPr>
              <a:t>=&gt;</a:t>
            </a:r>
            <a:r>
              <a:rPr lang="cs-CZ" dirty="0"/>
              <a:t> </a:t>
            </a:r>
            <a:r>
              <a:rPr lang="cs-CZ" dirty="0" err="1"/>
              <a:t>response</a:t>
            </a:r>
            <a:r>
              <a:rPr lang="cs-CZ" dirty="0" err="1">
                <a:solidFill>
                  <a:srgbClr val="999999"/>
                </a:solidFill>
              </a:rPr>
              <a:t>.</a:t>
            </a:r>
            <a:r>
              <a:rPr lang="cs-CZ" dirty="0" err="1">
                <a:solidFill>
                  <a:srgbClr val="DD4A68"/>
                </a:solidFill>
              </a:rPr>
              <a:t>json</a:t>
            </a:r>
            <a:r>
              <a:rPr lang="cs-CZ" dirty="0">
                <a:solidFill>
                  <a:srgbClr val="999999"/>
                </a:solidFill>
              </a:rPr>
              <a:t>());</a:t>
            </a:r>
            <a:r>
              <a:rPr lang="cs-CZ" dirty="0"/>
              <a:t> </a:t>
            </a:r>
            <a:r>
              <a:rPr lang="cs-CZ" dirty="0">
                <a:solidFill>
                  <a:srgbClr val="708090"/>
                </a:solidFill>
              </a:rPr>
              <a:t>// </a:t>
            </a:r>
            <a:r>
              <a:rPr lang="cs-CZ" dirty="0" err="1">
                <a:solidFill>
                  <a:srgbClr val="708090"/>
                </a:solidFill>
              </a:rPr>
              <a:t>parses</a:t>
            </a:r>
            <a:r>
              <a:rPr lang="cs-CZ" dirty="0">
                <a:solidFill>
                  <a:srgbClr val="708090"/>
                </a:solidFill>
              </a:rPr>
              <a:t> response to JSON</a:t>
            </a:r>
            <a:endParaRPr lang="cs-C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7F14CC3-4324-A045-807A-55F6F468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721217"/>
            <a:ext cx="5336131" cy="5012833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4"/>
            </a:pPr>
            <a:r>
              <a:rPr lang="cs-CZ" sz="3200" dirty="0"/>
              <a:t>Basic </a:t>
            </a:r>
            <a:r>
              <a:rPr lang="cs-CZ" sz="3200" dirty="0" err="1"/>
              <a:t>functions</a:t>
            </a:r>
            <a:endParaRPr lang="cs-CZ" sz="3200" dirty="0"/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Array</a:t>
            </a:r>
            <a:r>
              <a:rPr lang="cs-CZ" sz="2800" dirty="0"/>
              <a:t> </a:t>
            </a:r>
            <a:r>
              <a:rPr lang="cs-CZ" sz="2800" dirty="0" err="1"/>
              <a:t>iterations</a:t>
            </a:r>
            <a:endParaRPr lang="cs-CZ" sz="2800" dirty="0"/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Fetching</a:t>
            </a:r>
            <a:r>
              <a:rPr lang="cs-CZ" sz="2800" dirty="0"/>
              <a:t> data</a:t>
            </a:r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Parsing</a:t>
            </a:r>
            <a:r>
              <a:rPr lang="cs-CZ" sz="2800" dirty="0"/>
              <a:t> JSON</a:t>
            </a:r>
          </a:p>
          <a:p>
            <a:pPr marL="1130300" lvl="1" indent="-857250">
              <a:lnSpc>
                <a:spcPct val="100000"/>
              </a:lnSpc>
              <a:buFont typeface="+mj-lt"/>
              <a:buAutoNum type="romanUcPeriod"/>
            </a:pPr>
            <a:r>
              <a:rPr lang="cs-CZ" sz="2800" dirty="0" err="1"/>
              <a:t>Working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dates</a:t>
            </a:r>
            <a:endParaRPr lang="cs-CZ" sz="32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DB0D7-8130-DE41-849F-7E0B9D4C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4</a:t>
            </a:fld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18F183-E5DE-CE4C-A540-E61DB37DEE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5007" y="721217"/>
            <a:ext cx="5336131" cy="5012833"/>
          </a:xfrm>
        </p:spPr>
        <p:txBody>
          <a:bodyPr/>
          <a:lstStyle/>
          <a:p>
            <a:pPr marL="273050" lvl="1" indent="0">
              <a:buNone/>
            </a:pPr>
            <a:endParaRPr lang="cs-CZ" sz="3200" dirty="0"/>
          </a:p>
          <a:p>
            <a:pPr marL="742950" indent="-742950">
              <a:buFont typeface="+mj-lt"/>
              <a:buAutoNum type="arabicPeriod" startAt="3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621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8EAAF-E8BB-F14B-ADC7-4149B847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621289"/>
            <a:ext cx="11090275" cy="1615421"/>
          </a:xfrm>
        </p:spPr>
        <p:txBody>
          <a:bodyPr/>
          <a:lstStyle/>
          <a:p>
            <a:r>
              <a:rPr lang="cs-CZ" sz="5400" b="0" dirty="0" err="1"/>
              <a:t>Chapter</a:t>
            </a:r>
            <a:r>
              <a:rPr lang="cs-CZ" sz="5400" b="0" dirty="0"/>
              <a:t> 1</a:t>
            </a:r>
            <a:br>
              <a:rPr lang="cs-CZ" b="0" dirty="0"/>
            </a:br>
            <a:r>
              <a:rPr lang="cs-CZ" dirty="0"/>
              <a:t>Single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39903A-8D08-A24D-8F01-A02067A1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5C795-BB5A-DD47-B3DB-3A8730BEA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E730A50-3FC7-0240-89E5-D0E7B91B8E47}"/>
              </a:ext>
            </a:extLst>
          </p:cNvPr>
          <p:cNvSpPr/>
          <p:nvPr/>
        </p:nvSpPr>
        <p:spPr>
          <a:xfrm>
            <a:off x="3153697" y="250723"/>
            <a:ext cx="5884606" cy="5884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0" name="Trojúhelník 9">
            <a:extLst>
              <a:ext uri="{FF2B5EF4-FFF2-40B4-BE49-F238E27FC236}">
                <a16:creationId xmlns:a16="http://schemas.microsoft.com/office/drawing/2014/main" id="{BEBAEB47-D846-464A-ABE9-E144B47F613C}"/>
              </a:ext>
            </a:extLst>
          </p:cNvPr>
          <p:cNvSpPr/>
          <p:nvPr/>
        </p:nvSpPr>
        <p:spPr>
          <a:xfrm>
            <a:off x="3613355" y="4427059"/>
            <a:ext cx="1622323" cy="13985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B3845A-8D9D-1F45-AF4A-B56F39235864}"/>
              </a:ext>
            </a:extLst>
          </p:cNvPr>
          <p:cNvSpPr txBox="1"/>
          <p:nvPr/>
        </p:nvSpPr>
        <p:spPr>
          <a:xfrm>
            <a:off x="4961865" y="1364071"/>
            <a:ext cx="216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What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SPA?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A74F08-9B49-A041-957B-6FE9BD9D4087}"/>
              </a:ext>
            </a:extLst>
          </p:cNvPr>
          <p:cNvSpPr txBox="1"/>
          <p:nvPr/>
        </p:nvSpPr>
        <p:spPr>
          <a:xfrm>
            <a:off x="4409438" y="217482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Most </a:t>
            </a:r>
            <a:r>
              <a:rPr lang="cs-CZ" sz="2400" dirty="0" err="1"/>
              <a:t>logic</a:t>
            </a:r>
            <a:r>
              <a:rPr lang="cs-CZ" sz="2400" dirty="0"/>
              <a:t> </a:t>
            </a:r>
            <a:r>
              <a:rPr lang="cs-CZ" sz="2400" dirty="0" err="1"/>
              <a:t>living</a:t>
            </a:r>
            <a:r>
              <a:rPr lang="cs-CZ" sz="2400" dirty="0"/>
              <a:t> on FE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ED5A5B-19A0-1D42-94A7-B9EF04097350}"/>
              </a:ext>
            </a:extLst>
          </p:cNvPr>
          <p:cNvSpPr txBox="1"/>
          <p:nvPr/>
        </p:nvSpPr>
        <p:spPr>
          <a:xfrm>
            <a:off x="4182196" y="2767505"/>
            <a:ext cx="372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Written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transpiled</a:t>
            </a:r>
            <a:r>
              <a:rPr lang="cs-CZ" sz="2400" dirty="0"/>
              <a:t> to JS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64AAA7-4AE0-4949-81D9-4DF4375CD1D4}"/>
              </a:ext>
            </a:extLst>
          </p:cNvPr>
          <p:cNvSpPr txBox="1"/>
          <p:nvPr/>
        </p:nvSpPr>
        <p:spPr>
          <a:xfrm>
            <a:off x="3613355" y="3360190"/>
            <a:ext cx="49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Reactive</a:t>
            </a:r>
            <a:r>
              <a:rPr lang="cs-CZ" sz="2400" dirty="0"/>
              <a:t> </a:t>
            </a:r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no </a:t>
            </a:r>
            <a:r>
              <a:rPr lang="cs-CZ" sz="2400" dirty="0" err="1"/>
              <a:t>blick</a:t>
            </a:r>
            <a:endParaRPr lang="cs-CZ" sz="2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7C021BF-43F0-0F46-9E99-8EE32532EF4F}"/>
              </a:ext>
            </a:extLst>
          </p:cNvPr>
          <p:cNvSpPr txBox="1"/>
          <p:nvPr/>
        </p:nvSpPr>
        <p:spPr>
          <a:xfrm>
            <a:off x="3989776" y="3950230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control</a:t>
            </a:r>
            <a:r>
              <a:rPr lang="cs-CZ" sz="2400" dirty="0"/>
              <a:t> </a:t>
            </a:r>
            <a:r>
              <a:rPr lang="cs-CZ" sz="2400" dirty="0" err="1"/>
              <a:t>over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endParaRPr lang="cs-CZ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E3FDC75-658F-2040-A45E-6E92BDAD6A86}"/>
              </a:ext>
            </a:extLst>
          </p:cNvPr>
          <p:cNvSpPr txBox="1"/>
          <p:nvPr/>
        </p:nvSpPr>
        <p:spPr>
          <a:xfrm>
            <a:off x="4348523" y="45594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Decoupled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backend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513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BA2E6A-DFA5-4545-AD27-77C347D28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okument 5">
            <a:extLst>
              <a:ext uri="{FF2B5EF4-FFF2-40B4-BE49-F238E27FC236}">
                <a16:creationId xmlns:a16="http://schemas.microsoft.com/office/drawing/2014/main" id="{69343E04-28A6-8D41-9BB4-D4C0DE71DC31}"/>
              </a:ext>
            </a:extLst>
          </p:cNvPr>
          <p:cNvSpPr/>
          <p:nvPr/>
        </p:nvSpPr>
        <p:spPr>
          <a:xfrm>
            <a:off x="8229602" y="1904202"/>
            <a:ext cx="2032818" cy="250556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5007E9A-A9E7-764A-B388-AE56B8CEB84B}"/>
              </a:ext>
            </a:extLst>
          </p:cNvPr>
          <p:cNvSpPr/>
          <p:nvPr/>
        </p:nvSpPr>
        <p:spPr>
          <a:xfrm>
            <a:off x="1455174" y="1904202"/>
            <a:ext cx="2507226" cy="2507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A96A46-41F4-0A46-87A8-4E080F1A2A50}"/>
              </a:ext>
            </a:extLst>
          </p:cNvPr>
          <p:cNvSpPr txBox="1"/>
          <p:nvPr/>
        </p:nvSpPr>
        <p:spPr>
          <a:xfrm>
            <a:off x="2117118" y="4557252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Backend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E45609-947E-3048-8B53-4BF93836BAD1}"/>
              </a:ext>
            </a:extLst>
          </p:cNvPr>
          <p:cNvSpPr txBox="1"/>
          <p:nvPr/>
        </p:nvSpPr>
        <p:spPr>
          <a:xfrm>
            <a:off x="8654342" y="45572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Frontend</a:t>
            </a:r>
            <a:endParaRPr lang="cs-CZ" sz="2000" dirty="0"/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8A94AB92-EF3E-D845-A952-AFAD482A7928}"/>
              </a:ext>
            </a:extLst>
          </p:cNvPr>
          <p:cNvCxnSpPr/>
          <p:nvPr/>
        </p:nvCxnSpPr>
        <p:spPr>
          <a:xfrm>
            <a:off x="3962399" y="2507226"/>
            <a:ext cx="4267202" cy="0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037593-E637-E249-BA54-86B40C6EFF7C}"/>
              </a:ext>
            </a:extLst>
          </p:cNvPr>
          <p:cNvSpPr txBox="1"/>
          <p:nvPr/>
        </p:nvSpPr>
        <p:spPr>
          <a:xfrm>
            <a:off x="5384187" y="2030549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GET (JSON)</a:t>
            </a: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D7184342-EB35-F941-88B5-9E84F6E0D981}"/>
              </a:ext>
            </a:extLst>
          </p:cNvPr>
          <p:cNvCxnSpPr>
            <a:cxnSpLocks/>
          </p:cNvCxnSpPr>
          <p:nvPr/>
        </p:nvCxnSpPr>
        <p:spPr>
          <a:xfrm flipH="1" flipV="1">
            <a:off x="3962399" y="3703688"/>
            <a:ext cx="4267204" cy="35030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DA458F1-B4FC-BF45-815D-D33127C4AD01}"/>
              </a:ext>
            </a:extLst>
          </p:cNvPr>
          <p:cNvSpPr txBox="1"/>
          <p:nvPr/>
        </p:nvSpPr>
        <p:spPr>
          <a:xfrm>
            <a:off x="5243026" y="3154312"/>
            <a:ext cx="180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POST (JSON)</a:t>
            </a:r>
          </a:p>
        </p:txBody>
      </p:sp>
    </p:spTree>
    <p:extLst>
      <p:ext uri="{BB962C8B-B14F-4D97-AF65-F5344CB8AC3E}">
        <p14:creationId xmlns:p14="http://schemas.microsoft.com/office/powerpoint/2010/main" val="33774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8EAAF-E8BB-F14B-ADC7-4149B847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621289"/>
            <a:ext cx="11090275" cy="1615421"/>
          </a:xfrm>
        </p:spPr>
        <p:txBody>
          <a:bodyPr/>
          <a:lstStyle/>
          <a:p>
            <a:r>
              <a:rPr lang="cs-CZ" sz="5400" b="0" dirty="0" err="1"/>
              <a:t>Chapter</a:t>
            </a:r>
            <a:r>
              <a:rPr lang="cs-CZ" sz="5400" b="0" dirty="0"/>
              <a:t> 2</a:t>
            </a:r>
            <a:br>
              <a:rPr lang="cs-CZ" b="0" dirty="0"/>
            </a:br>
            <a:r>
              <a:rPr lang="cs-CZ" dirty="0" err="1"/>
              <a:t>Javascript</a:t>
            </a:r>
            <a:r>
              <a:rPr lang="cs-CZ" dirty="0"/>
              <a:t> </a:t>
            </a:r>
            <a:r>
              <a:rPr lang="cs-CZ" dirty="0" err="1"/>
              <a:t>Ecosystem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39903A-8D08-A24D-8F01-A02067A1B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42079-1A1A-934F-87D9-7D73C6F8C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Node.js</a:t>
            </a:r>
            <a:br>
              <a:rPr lang="cs-CZ" dirty="0"/>
            </a:br>
            <a:br>
              <a:rPr lang="cs-CZ" sz="2400" dirty="0"/>
            </a:br>
            <a:r>
              <a:rPr lang="cs-CZ" sz="2800" dirty="0"/>
              <a:t>As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asynchronous</a:t>
            </a:r>
            <a:r>
              <a:rPr lang="cs-CZ" sz="2800" dirty="0"/>
              <a:t> </a:t>
            </a:r>
            <a:r>
              <a:rPr lang="cs-CZ" sz="2800" dirty="0" err="1"/>
              <a:t>event</a:t>
            </a:r>
            <a:r>
              <a:rPr lang="cs-CZ" sz="2800" dirty="0"/>
              <a:t> </a:t>
            </a:r>
            <a:r>
              <a:rPr lang="cs-CZ" sz="2800" dirty="0" err="1"/>
              <a:t>driven</a:t>
            </a:r>
            <a:r>
              <a:rPr lang="cs-CZ" sz="2800" dirty="0"/>
              <a:t> </a:t>
            </a:r>
            <a:r>
              <a:rPr lang="cs-CZ" sz="2800" dirty="0" err="1"/>
              <a:t>JavaScript</a:t>
            </a:r>
            <a:r>
              <a:rPr lang="cs-CZ" sz="2800" dirty="0"/>
              <a:t> runtime, Node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designed</a:t>
            </a:r>
            <a:r>
              <a:rPr lang="cs-CZ" sz="2800" dirty="0"/>
              <a:t> to </a:t>
            </a:r>
            <a:r>
              <a:rPr lang="cs-CZ" sz="2800" dirty="0" err="1"/>
              <a:t>build</a:t>
            </a:r>
            <a:r>
              <a:rPr lang="cs-CZ" sz="2800" dirty="0"/>
              <a:t> </a:t>
            </a:r>
            <a:r>
              <a:rPr lang="cs-CZ" sz="2800" dirty="0" err="1"/>
              <a:t>scalable</a:t>
            </a:r>
            <a:r>
              <a:rPr lang="cs-CZ" sz="2800" dirty="0"/>
              <a:t> network </a:t>
            </a:r>
            <a:r>
              <a:rPr lang="cs-CZ" sz="2800" dirty="0" err="1"/>
              <a:t>applications</a:t>
            </a:r>
            <a:r>
              <a:rPr lang="cs-CZ" sz="2800" dirty="0"/>
              <a:t>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BA2E6A-DFA5-4545-AD27-77C347D28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7299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">
      <a:dk1>
        <a:srgbClr val="646569"/>
      </a:dk1>
      <a:lt1>
        <a:sysClr val="window" lastClr="FFFFFF"/>
      </a:lt1>
      <a:dk2>
        <a:srgbClr val="A7BCD6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iflame_PPT Template_Navy" id="{C377407E-BE34-A44B-9016-7D3A40FC76A6}" vid="{4785CADC-B446-0C42-BE1D-A24392E64A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1523</Words>
  <Application>Microsoft Macintosh PowerPoint</Application>
  <PresentationFormat>Širokoúhlá obrazovka</PresentationFormat>
  <Paragraphs>267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Consolas</vt:lpstr>
      <vt:lpstr>Oriflame</vt:lpstr>
      <vt:lpstr>JavaScript and TypeScript</vt:lpstr>
      <vt:lpstr>Today Topics</vt:lpstr>
      <vt:lpstr>Prezentace aplikace PowerPoint</vt:lpstr>
      <vt:lpstr>Prezentace aplikace PowerPoint</vt:lpstr>
      <vt:lpstr>Chapter 1 Single Page Applications</vt:lpstr>
      <vt:lpstr>Prezentace aplikace PowerPoint</vt:lpstr>
      <vt:lpstr>Prezentace aplikace PowerPoint</vt:lpstr>
      <vt:lpstr>Chapter 2 Javascript Ecosystem</vt:lpstr>
      <vt:lpstr>Node.js  As an asynchronous event driven JavaScript runtime, Node is designed to build scalable network applications.</vt:lpstr>
      <vt:lpstr>npm  is the package manager for JavaScript and the world's largest software registry. </vt:lpstr>
      <vt:lpstr>Initiate npm project</vt:lpstr>
      <vt:lpstr>Initiate npm project</vt:lpstr>
      <vt:lpstr>Depencencies</vt:lpstr>
      <vt:lpstr>Global depencencies</vt:lpstr>
      <vt:lpstr>Lock file</vt:lpstr>
      <vt:lpstr>Carret and tilde</vt:lpstr>
      <vt:lpstr>Carret and tilde</vt:lpstr>
      <vt:lpstr>Chapter 3 Javascript ES6+ &amp; Typescript</vt:lpstr>
      <vt:lpstr>What‘s the difference? (JS vs TS)  Typescript is superset of Javascript.  It compiles Javascript but also give you option to use strong typing, additional syntax sugar and transpiles to supported JS.</vt:lpstr>
      <vt:lpstr>Using let and const</vt:lpstr>
      <vt:lpstr>Using let and const</vt:lpstr>
      <vt:lpstr>String templates (string interpolation)</vt:lpstr>
      <vt:lpstr>Null assertion</vt:lpstr>
      <vt:lpstr>Arrow functions („lambda“)</vt:lpstr>
      <vt:lpstr>Modules</vt:lpstr>
      <vt:lpstr>Exports</vt:lpstr>
      <vt:lpstr>Classes</vt:lpstr>
      <vt:lpstr>Abstract classes</vt:lpstr>
      <vt:lpstr>Interfaces</vt:lpstr>
      <vt:lpstr>Prezentace aplikace PowerPoint</vt:lpstr>
      <vt:lpstr>Prezentace aplikace PowerPoint</vt:lpstr>
      <vt:lpstr>Spread operator</vt:lpstr>
      <vt:lpstr>Destructuring</vt:lpstr>
      <vt:lpstr>Chapter 4 Basic functions</vt:lpstr>
      <vt:lpstr>Iterating arrays</vt:lpstr>
      <vt:lpstr>Prezentace aplikace PowerPoint</vt:lpstr>
      <vt:lpstr>Fetching data</vt:lpstr>
      <vt:lpstr>Fetching 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Lindahl, Erik</dc:creator>
  <cp:keywords/>
  <dc:description/>
  <cp:lastModifiedBy>Tomáš Pitner</cp:lastModifiedBy>
  <cp:revision>39</cp:revision>
  <dcterms:created xsi:type="dcterms:W3CDTF">2018-08-24T11:32:35Z</dcterms:created>
  <dcterms:modified xsi:type="dcterms:W3CDTF">2021-04-20T07:49:06Z</dcterms:modified>
  <cp:category/>
</cp:coreProperties>
</file>