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8" r:id="rId5"/>
    <p:sldId id="279" r:id="rId6"/>
    <p:sldId id="280" r:id="rId7"/>
    <p:sldId id="258"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C4E10C-ABFC-4134-80EB-7830EA9EF3AE}"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198383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4E10C-ABFC-4134-80EB-7830EA9EF3AE}"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33710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4E10C-ABFC-4134-80EB-7830EA9EF3AE}"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14363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4E10C-ABFC-4134-80EB-7830EA9EF3AE}"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89221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C4E10C-ABFC-4134-80EB-7830EA9EF3AE}"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5538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C4E10C-ABFC-4134-80EB-7830EA9EF3AE}"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155704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C4E10C-ABFC-4134-80EB-7830EA9EF3AE}"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18368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C4E10C-ABFC-4134-80EB-7830EA9EF3AE}"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165303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4E10C-ABFC-4134-80EB-7830EA9EF3AE}"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39753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C4E10C-ABFC-4134-80EB-7830EA9EF3AE}"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315113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C4E10C-ABFC-4134-80EB-7830EA9EF3AE}"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F06F9-DF8B-4FF0-A15B-D997E71D21FB}" type="slidenum">
              <a:rPr lang="en-US" smtClean="0"/>
              <a:t>‹#›</a:t>
            </a:fld>
            <a:endParaRPr lang="en-US"/>
          </a:p>
        </p:txBody>
      </p:sp>
    </p:spTree>
    <p:extLst>
      <p:ext uri="{BB962C8B-B14F-4D97-AF65-F5344CB8AC3E}">
        <p14:creationId xmlns:p14="http://schemas.microsoft.com/office/powerpoint/2010/main" val="318987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10C-ABFC-4134-80EB-7830EA9EF3AE}" type="datetimeFigureOut">
              <a:rPr lang="en-US" smtClean="0"/>
              <a:t>3/10/2021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F06F9-DF8B-4FF0-A15B-D997E71D21FB}" type="slidenum">
              <a:rPr lang="en-US" smtClean="0"/>
              <a:t>‹#›</a:t>
            </a:fld>
            <a:endParaRPr lang="en-US"/>
          </a:p>
        </p:txBody>
      </p:sp>
    </p:spTree>
    <p:extLst>
      <p:ext uri="{BB962C8B-B14F-4D97-AF65-F5344CB8AC3E}">
        <p14:creationId xmlns:p14="http://schemas.microsoft.com/office/powerpoint/2010/main" val="454194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investopedia.com/terms/n/nonce.as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lockgeeks.com/guides/programming-languages/" TargetMode="External"/><Relationship Id="rId2" Type="http://schemas.openxmlformats.org/officeDocument/2006/relationships/hyperlink" Target="https://blockgeeks.com/guides/understand-blockchain-business-mode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323" y="1053677"/>
            <a:ext cx="11620500" cy="4893647"/>
          </a:xfrm>
          <a:prstGeom prst="rect">
            <a:avLst/>
          </a:prstGeom>
        </p:spPr>
        <p:txBody>
          <a:bodyPr wrap="square">
            <a:spAutoFit/>
          </a:bodyPr>
          <a:lstStyle/>
          <a:p>
            <a:pPr algn="just"/>
            <a:r>
              <a:rPr lang="en-US" sz="2400" b="1" dirty="0"/>
              <a:t>Important: </a:t>
            </a:r>
            <a:r>
              <a:rPr lang="en-US" sz="2400" dirty="0"/>
              <a:t>The validation process for blockchain transactions relies on data being encrypted using algorithmic hashing.</a:t>
            </a:r>
            <a:endParaRPr lang="en-US" sz="2400" b="1" dirty="0"/>
          </a:p>
          <a:p>
            <a:pPr algn="just"/>
            <a:endParaRPr lang="en-US" sz="2400" dirty="0"/>
          </a:p>
          <a:p>
            <a:pPr algn="just"/>
            <a:r>
              <a:rPr lang="en-US" sz="2400" dirty="0"/>
              <a:t>A hash function takes an input string (numbers, alphabets, media files) of any length and transforms it into a fixed length. The fixed bit length can vary (like 32-bit or 64-bit or 128-bit or 256-bit) depending on the hash function which is being used. The fixed-length output is called a hash. This hash is also the cryptographic byproduct of a hash algorithm.  In the blockchain we normally use SHA2.</a:t>
            </a:r>
          </a:p>
          <a:p>
            <a:pPr algn="just"/>
            <a:endParaRPr lang="en-US" sz="2400" dirty="0"/>
          </a:p>
          <a:p>
            <a:pPr algn="just"/>
            <a:r>
              <a:rPr lang="en-US" sz="2400" dirty="0"/>
              <a:t>Solving the hash starts with the data available in the block header and is essentially solving a complex mathematical problem. Each block header contains a version number, a timestamp, the hash used in the previous block, the hash of the Merkle Root, the </a:t>
            </a:r>
            <a:r>
              <a:rPr lang="en-US" sz="2400" dirty="0">
                <a:hlinkClick r:id="rId2"/>
              </a:rPr>
              <a:t>nonce</a:t>
            </a:r>
            <a:r>
              <a:rPr lang="en-US" sz="2400" dirty="0"/>
              <a:t>, and the target hash. </a:t>
            </a:r>
          </a:p>
        </p:txBody>
      </p:sp>
      <p:sp>
        <p:nvSpPr>
          <p:cNvPr id="5" name="Rectangle 4"/>
          <p:cNvSpPr/>
          <p:nvPr/>
        </p:nvSpPr>
        <p:spPr>
          <a:xfrm>
            <a:off x="4156816" y="164250"/>
            <a:ext cx="3985515" cy="523220"/>
          </a:xfrm>
          <a:prstGeom prst="rect">
            <a:avLst/>
          </a:prstGeom>
        </p:spPr>
        <p:txBody>
          <a:bodyPr wrap="none">
            <a:spAutoFit/>
          </a:bodyPr>
          <a:lstStyle/>
          <a:p>
            <a:r>
              <a:rPr lang="en-US" sz="2800" b="1" dirty="0" err="1"/>
              <a:t>Blockchain</a:t>
            </a:r>
            <a:r>
              <a:rPr lang="en-US" sz="2800" b="1" dirty="0"/>
              <a:t> Hash Function</a:t>
            </a:r>
          </a:p>
        </p:txBody>
      </p:sp>
    </p:spTree>
    <p:extLst>
      <p:ext uri="{BB962C8B-B14F-4D97-AF65-F5344CB8AC3E}">
        <p14:creationId xmlns:p14="http://schemas.microsoft.com/office/powerpoint/2010/main" val="325945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40" y="607097"/>
            <a:ext cx="9871910" cy="2308324"/>
          </a:xfrm>
          <a:prstGeom prst="rect">
            <a:avLst/>
          </a:prstGeom>
        </p:spPr>
        <p:txBody>
          <a:bodyPr wrap="square">
            <a:spAutoFit/>
          </a:bodyPr>
          <a:lstStyle/>
          <a:p>
            <a:r>
              <a:rPr lang="en-US" sz="2400" dirty="0"/>
              <a:t>One important thing to note here, the pointer inside each block contains the address of the next block. That is how the pointing is achieved. Now you might be asking what does that means for the first block in the list? Where does the pointer of the first block stay?</a:t>
            </a:r>
          </a:p>
          <a:p>
            <a:r>
              <a:rPr lang="en-US" sz="2400" dirty="0"/>
              <a:t>The first block is called the “genesis block” and its pointer lies out in the system itself. It sort of looks like this:</a:t>
            </a:r>
          </a:p>
        </p:txBody>
      </p:sp>
      <p:pic>
        <p:nvPicPr>
          <p:cNvPr id="3" name="Picture 2"/>
          <p:cNvPicPr>
            <a:picLocks noChangeAspect="1"/>
          </p:cNvPicPr>
          <p:nvPr/>
        </p:nvPicPr>
        <p:blipFill>
          <a:blip r:embed="rId2"/>
          <a:stretch>
            <a:fillRect/>
          </a:stretch>
        </p:blipFill>
        <p:spPr>
          <a:xfrm>
            <a:off x="853240" y="3046496"/>
            <a:ext cx="8191500" cy="3025441"/>
          </a:xfrm>
          <a:prstGeom prst="rect">
            <a:avLst/>
          </a:prstGeom>
        </p:spPr>
      </p:pic>
    </p:spTree>
    <p:extLst>
      <p:ext uri="{BB962C8B-B14F-4D97-AF65-F5344CB8AC3E}">
        <p14:creationId xmlns:p14="http://schemas.microsoft.com/office/powerpoint/2010/main" val="179173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094" y="697469"/>
            <a:ext cx="10555706" cy="1569660"/>
          </a:xfrm>
          <a:prstGeom prst="rect">
            <a:avLst/>
          </a:prstGeom>
        </p:spPr>
        <p:txBody>
          <a:bodyPr wrap="square">
            <a:spAutoFit/>
          </a:bodyPr>
          <a:lstStyle/>
          <a:p>
            <a:r>
              <a:rPr lang="en-US" sz="2400" dirty="0"/>
              <a:t>If you are wondering what the “hash pointer” means, we will get there in a bit.</a:t>
            </a:r>
          </a:p>
          <a:p>
            <a:r>
              <a:rPr lang="en-US" sz="2400" dirty="0"/>
              <a:t>As you may have guessed by now, this is what the structure of the </a:t>
            </a:r>
            <a:r>
              <a:rPr lang="en-US" sz="2400" dirty="0" err="1"/>
              <a:t>blockchain</a:t>
            </a:r>
            <a:r>
              <a:rPr lang="en-US" sz="2400" dirty="0"/>
              <a:t> is based on. A </a:t>
            </a:r>
            <a:r>
              <a:rPr lang="en-US" sz="2400" dirty="0" err="1"/>
              <a:t>blockchain</a:t>
            </a:r>
            <a:r>
              <a:rPr lang="en-US" sz="2400" dirty="0"/>
              <a:t> is basically a linked list. Let’s see what the </a:t>
            </a:r>
            <a:r>
              <a:rPr lang="en-US" sz="2400" dirty="0" err="1"/>
              <a:t>blockchain</a:t>
            </a:r>
            <a:r>
              <a:rPr lang="en-US" sz="2400" dirty="0"/>
              <a:t> structure looks like:</a:t>
            </a:r>
          </a:p>
        </p:txBody>
      </p:sp>
      <p:pic>
        <p:nvPicPr>
          <p:cNvPr id="3" name="Picture 2"/>
          <p:cNvPicPr>
            <a:picLocks noChangeAspect="1"/>
          </p:cNvPicPr>
          <p:nvPr/>
        </p:nvPicPr>
        <p:blipFill>
          <a:blip r:embed="rId2"/>
          <a:stretch>
            <a:fillRect/>
          </a:stretch>
        </p:blipFill>
        <p:spPr>
          <a:xfrm>
            <a:off x="1492919" y="2621129"/>
            <a:ext cx="6286500" cy="2867025"/>
          </a:xfrm>
          <a:prstGeom prst="rect">
            <a:avLst/>
          </a:prstGeom>
        </p:spPr>
      </p:pic>
    </p:spTree>
    <p:extLst>
      <p:ext uri="{BB962C8B-B14F-4D97-AF65-F5344CB8AC3E}">
        <p14:creationId xmlns:p14="http://schemas.microsoft.com/office/powerpoint/2010/main" val="43531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674" y="1134120"/>
            <a:ext cx="10687051" cy="646331"/>
          </a:xfrm>
          <a:prstGeom prst="rect">
            <a:avLst/>
          </a:prstGeom>
        </p:spPr>
        <p:txBody>
          <a:bodyPr wrap="square">
            <a:spAutoFit/>
          </a:bodyPr>
          <a:lstStyle/>
          <a:p>
            <a:r>
              <a:rPr lang="en-US" dirty="0"/>
              <a:t>The blockchain is a linked list that contains data and a hash pointer that points to its previous block, hence creating the chain. </a:t>
            </a:r>
          </a:p>
        </p:txBody>
      </p:sp>
      <p:pic>
        <p:nvPicPr>
          <p:cNvPr id="6" name="Picture 5"/>
          <p:cNvPicPr>
            <a:picLocks noChangeAspect="1"/>
          </p:cNvPicPr>
          <p:nvPr/>
        </p:nvPicPr>
        <p:blipFill>
          <a:blip r:embed="rId2"/>
          <a:stretch>
            <a:fillRect/>
          </a:stretch>
        </p:blipFill>
        <p:spPr>
          <a:xfrm>
            <a:off x="649203" y="1958390"/>
            <a:ext cx="8618621" cy="3190875"/>
          </a:xfrm>
          <a:prstGeom prst="rect">
            <a:avLst/>
          </a:prstGeom>
        </p:spPr>
      </p:pic>
    </p:spTree>
    <p:extLst>
      <p:ext uri="{BB962C8B-B14F-4D97-AF65-F5344CB8AC3E}">
        <p14:creationId xmlns:p14="http://schemas.microsoft.com/office/powerpoint/2010/main" val="347670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832" y="804615"/>
            <a:ext cx="6096000" cy="3323987"/>
          </a:xfrm>
          <a:prstGeom prst="rect">
            <a:avLst/>
          </a:prstGeom>
        </p:spPr>
        <p:txBody>
          <a:bodyPr>
            <a:spAutoFit/>
          </a:bodyPr>
          <a:lstStyle/>
          <a:p>
            <a:r>
              <a:rPr lang="en-US" sz="2400" b="1" dirty="0"/>
              <a:t>A block header contains:</a:t>
            </a:r>
            <a:endParaRPr lang="en-US" sz="2400" dirty="0"/>
          </a:p>
          <a:p>
            <a:pPr>
              <a:buFont typeface="Arial" panose="020B0604020202020204" pitchFamily="34" charset="0"/>
              <a:buChar char="•"/>
            </a:pPr>
            <a:r>
              <a:rPr lang="en-US" sz="2400" dirty="0"/>
              <a:t>Version: The block version number.</a:t>
            </a:r>
          </a:p>
          <a:p>
            <a:pPr>
              <a:buFont typeface="Arial" panose="020B0604020202020204" pitchFamily="34" charset="0"/>
              <a:buChar char="•"/>
            </a:pPr>
            <a:r>
              <a:rPr lang="en-US" sz="2400" dirty="0"/>
              <a:t>Time: the current timestamp.</a:t>
            </a:r>
          </a:p>
          <a:p>
            <a:pPr>
              <a:buFont typeface="Arial" panose="020B0604020202020204" pitchFamily="34" charset="0"/>
              <a:buChar char="•"/>
            </a:pPr>
            <a:r>
              <a:rPr lang="en-US" sz="2400" dirty="0"/>
              <a:t>Hash of the previous block.</a:t>
            </a:r>
          </a:p>
          <a:p>
            <a:pPr>
              <a:buFont typeface="Arial" panose="020B0604020202020204" pitchFamily="34" charset="0"/>
              <a:buChar char="•"/>
            </a:pPr>
            <a:r>
              <a:rPr lang="en-US" sz="2400" dirty="0"/>
              <a:t>Nonce (more on this later).</a:t>
            </a:r>
          </a:p>
          <a:p>
            <a:pPr>
              <a:buFont typeface="Arial" panose="020B0604020202020204" pitchFamily="34" charset="0"/>
              <a:buChar char="•"/>
            </a:pPr>
            <a:r>
              <a:rPr lang="en-US" sz="2400" dirty="0"/>
              <a:t>Hash of the Merkle Root.</a:t>
            </a:r>
          </a:p>
          <a:p>
            <a:pPr>
              <a:buFont typeface="Arial" panose="020B0604020202020204" pitchFamily="34" charset="0"/>
              <a:buChar char="•"/>
            </a:pPr>
            <a:r>
              <a:rPr lang="en-US" sz="2400" dirty="0"/>
              <a:t>The current difficulty target. (More on this later).</a:t>
            </a:r>
          </a:p>
          <a:p>
            <a:pPr>
              <a:buFont typeface="Arial" panose="020B0604020202020204" pitchFamily="34" charset="0"/>
              <a:buChar char="•"/>
            </a:pPr>
            <a:endParaRPr lang="en-US" dirty="0"/>
          </a:p>
        </p:txBody>
      </p:sp>
      <p:sp>
        <p:nvSpPr>
          <p:cNvPr id="5" name="Rectangle 4"/>
          <p:cNvSpPr/>
          <p:nvPr/>
        </p:nvSpPr>
        <p:spPr>
          <a:xfrm>
            <a:off x="316832" y="4952181"/>
            <a:ext cx="8821654" cy="830997"/>
          </a:xfrm>
          <a:prstGeom prst="rect">
            <a:avLst/>
          </a:prstGeom>
        </p:spPr>
        <p:txBody>
          <a:bodyPr wrap="square">
            <a:spAutoFit/>
          </a:bodyPr>
          <a:lstStyle/>
          <a:p>
            <a:r>
              <a:rPr lang="en-US" sz="2400" dirty="0"/>
              <a:t>let’s focus on the Hash of the Merkle Root. But before that, we need to understand what a </a:t>
            </a:r>
            <a:r>
              <a:rPr lang="en-US" sz="2400" dirty="0" err="1"/>
              <a:t>Merkle</a:t>
            </a:r>
            <a:r>
              <a:rPr lang="en-US" sz="2400" dirty="0"/>
              <a:t> Tree is.</a:t>
            </a:r>
          </a:p>
        </p:txBody>
      </p:sp>
    </p:spTree>
    <p:extLst>
      <p:ext uri="{BB962C8B-B14F-4D97-AF65-F5344CB8AC3E}">
        <p14:creationId xmlns:p14="http://schemas.microsoft.com/office/powerpoint/2010/main" val="255550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7806" y="2942141"/>
            <a:ext cx="9798719" cy="1938992"/>
          </a:xfrm>
          <a:prstGeom prst="rect">
            <a:avLst/>
          </a:prstGeom>
        </p:spPr>
        <p:txBody>
          <a:bodyPr wrap="square">
            <a:spAutoFit/>
          </a:bodyPr>
          <a:lstStyle/>
          <a:p>
            <a:r>
              <a:rPr lang="en-US" sz="2400" dirty="0"/>
              <a:t>Child Nodes: For a node, the nodes below its tier which are feeding into it are its child nodes. </a:t>
            </a:r>
            <a:r>
              <a:rPr lang="en-US" sz="2400" dirty="0" err="1"/>
              <a:t>Wrt</a:t>
            </a:r>
            <a:r>
              <a:rPr lang="en-US" sz="2400" dirty="0"/>
              <a:t> the diagram, the nodes labeled “Hash 0-0” and “Hash 0-1” are the child nodes of the node labeled “Hash 0”.</a:t>
            </a:r>
          </a:p>
          <a:p>
            <a:r>
              <a:rPr lang="en-US" sz="2400" dirty="0"/>
              <a:t>Root Node: The single node on the highest tier labeled “Top Hash” is the root node.</a:t>
            </a:r>
          </a:p>
        </p:txBody>
      </p:sp>
      <p:pic>
        <p:nvPicPr>
          <p:cNvPr id="6" name="Picture 5"/>
          <p:cNvPicPr>
            <a:picLocks noChangeAspect="1"/>
          </p:cNvPicPr>
          <p:nvPr/>
        </p:nvPicPr>
        <p:blipFill>
          <a:blip r:embed="rId2"/>
          <a:stretch>
            <a:fillRect/>
          </a:stretch>
        </p:blipFill>
        <p:spPr>
          <a:xfrm>
            <a:off x="8549691" y="4732671"/>
            <a:ext cx="2981325" cy="1628775"/>
          </a:xfrm>
          <a:prstGeom prst="rect">
            <a:avLst/>
          </a:prstGeom>
        </p:spPr>
      </p:pic>
      <p:sp>
        <p:nvSpPr>
          <p:cNvPr id="7" name="Rectangle 6">
            <a:extLst>
              <a:ext uri="{FF2B5EF4-FFF2-40B4-BE49-F238E27FC236}">
                <a16:creationId xmlns:a16="http://schemas.microsoft.com/office/drawing/2014/main" id="{37F255F5-4E56-4DA9-8A04-E33129F0203C}"/>
              </a:ext>
            </a:extLst>
          </p:cNvPr>
          <p:cNvSpPr/>
          <p:nvPr/>
        </p:nvSpPr>
        <p:spPr>
          <a:xfrm>
            <a:off x="497807" y="332878"/>
            <a:ext cx="3120085" cy="461665"/>
          </a:xfrm>
          <a:prstGeom prst="rect">
            <a:avLst/>
          </a:prstGeom>
        </p:spPr>
        <p:txBody>
          <a:bodyPr wrap="none">
            <a:spAutoFit/>
          </a:bodyPr>
          <a:lstStyle/>
          <a:p>
            <a:r>
              <a:rPr lang="en-US" sz="2400" b="1" dirty="0"/>
              <a:t>What is a </a:t>
            </a:r>
            <a:r>
              <a:rPr lang="en-US" sz="2400" b="1" dirty="0" err="1"/>
              <a:t>Merkle</a:t>
            </a:r>
            <a:r>
              <a:rPr lang="en-US" sz="2400" b="1" dirty="0"/>
              <a:t> Tree?</a:t>
            </a:r>
          </a:p>
        </p:txBody>
      </p:sp>
      <p:sp>
        <p:nvSpPr>
          <p:cNvPr id="9" name="TextBox 8">
            <a:extLst>
              <a:ext uri="{FF2B5EF4-FFF2-40B4-BE49-F238E27FC236}">
                <a16:creationId xmlns:a16="http://schemas.microsoft.com/office/drawing/2014/main" id="{692D93EE-C6F2-4231-8248-D8511FD17469}"/>
              </a:ext>
            </a:extLst>
          </p:cNvPr>
          <p:cNvSpPr txBox="1"/>
          <p:nvPr/>
        </p:nvSpPr>
        <p:spPr>
          <a:xfrm>
            <a:off x="497806" y="1083512"/>
            <a:ext cx="9217693" cy="1569660"/>
          </a:xfrm>
          <a:prstGeom prst="rect">
            <a:avLst/>
          </a:prstGeom>
          <a:noFill/>
        </p:spPr>
        <p:txBody>
          <a:bodyPr wrap="square">
            <a:spAutoFit/>
          </a:bodyPr>
          <a:lstStyle/>
          <a:p>
            <a:r>
              <a:rPr lang="en-US" sz="2400" dirty="0"/>
              <a:t>The above diagram shows what a Merkle tree looks like. In a Merkle tree, each non-leaf node is the hash of the values of their child nodes.</a:t>
            </a:r>
          </a:p>
          <a:p>
            <a:r>
              <a:rPr lang="en-US" sz="2400" dirty="0"/>
              <a:t>Leaf Node: The leaf nodes are the nodes in the lowest tier of the tree. So </a:t>
            </a:r>
            <a:r>
              <a:rPr lang="en-US" sz="2400" dirty="0" err="1"/>
              <a:t>wrt</a:t>
            </a:r>
            <a:r>
              <a:rPr lang="en-US" sz="2400" dirty="0"/>
              <a:t> the diagram above, the leaf nodes will be L1, L2, L3 and L4.</a:t>
            </a:r>
          </a:p>
        </p:txBody>
      </p:sp>
    </p:spTree>
    <p:extLst>
      <p:ext uri="{BB962C8B-B14F-4D97-AF65-F5344CB8AC3E}">
        <p14:creationId xmlns:p14="http://schemas.microsoft.com/office/powerpoint/2010/main" val="292312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906" y="662606"/>
            <a:ext cx="10608844" cy="2308324"/>
          </a:xfrm>
          <a:prstGeom prst="rect">
            <a:avLst/>
          </a:prstGeom>
        </p:spPr>
        <p:txBody>
          <a:bodyPr wrap="square">
            <a:spAutoFit/>
          </a:bodyPr>
          <a:lstStyle/>
          <a:p>
            <a:r>
              <a:rPr lang="en-US" sz="2400" b="1" dirty="0"/>
              <a:t>So what does a </a:t>
            </a:r>
            <a:r>
              <a:rPr lang="en-US" sz="2400" b="1" dirty="0" err="1"/>
              <a:t>Merkle</a:t>
            </a:r>
            <a:r>
              <a:rPr lang="en-US" sz="2400" b="1" dirty="0"/>
              <a:t> Tree have to do with </a:t>
            </a:r>
            <a:r>
              <a:rPr lang="en-US" sz="2400" b="1" dirty="0" err="1"/>
              <a:t>blockchains</a:t>
            </a:r>
            <a:r>
              <a:rPr lang="en-US" sz="2400" b="1" dirty="0"/>
              <a:t>?</a:t>
            </a:r>
          </a:p>
          <a:p>
            <a:r>
              <a:rPr lang="en-US" sz="2400" dirty="0"/>
              <a:t>Each block contains thousands and thousands of transactions. It will be very time inefficient to store all the data inside each block as a series. Doing so will make finding any particular transaction extremely cumbersome and time-consuming. If you use a </a:t>
            </a:r>
            <a:r>
              <a:rPr lang="en-US" sz="2400" dirty="0" err="1"/>
              <a:t>Merkle</a:t>
            </a:r>
            <a:r>
              <a:rPr lang="en-US" sz="2400" dirty="0"/>
              <a:t> tree, however, you will greatly cut down the time required to find out whether a particular transaction belongs in that block or not.</a:t>
            </a:r>
          </a:p>
        </p:txBody>
      </p:sp>
      <p:sp>
        <p:nvSpPr>
          <p:cNvPr id="6" name="Rectangle 5"/>
          <p:cNvSpPr/>
          <p:nvPr/>
        </p:nvSpPr>
        <p:spPr>
          <a:xfrm>
            <a:off x="344906" y="3218130"/>
            <a:ext cx="7160794" cy="830997"/>
          </a:xfrm>
          <a:prstGeom prst="rect">
            <a:avLst/>
          </a:prstGeom>
        </p:spPr>
        <p:txBody>
          <a:bodyPr wrap="square">
            <a:spAutoFit/>
          </a:bodyPr>
          <a:lstStyle/>
          <a:p>
            <a:r>
              <a:rPr lang="en-US" sz="2400" b="1" dirty="0"/>
              <a:t>Let’s see this in an example. Consider the following </a:t>
            </a:r>
            <a:r>
              <a:rPr lang="en-US" sz="2400" b="1" dirty="0" err="1"/>
              <a:t>Merkle</a:t>
            </a:r>
            <a:r>
              <a:rPr lang="en-US" sz="2400" b="1" dirty="0"/>
              <a:t> tree:</a:t>
            </a:r>
            <a:endParaRPr lang="en-US" sz="2400" dirty="0"/>
          </a:p>
        </p:txBody>
      </p:sp>
      <p:pic>
        <p:nvPicPr>
          <p:cNvPr id="7" name="Picture 6"/>
          <p:cNvPicPr>
            <a:picLocks noChangeAspect="1"/>
          </p:cNvPicPr>
          <p:nvPr/>
        </p:nvPicPr>
        <p:blipFill>
          <a:blip r:embed="rId2"/>
          <a:stretch>
            <a:fillRect/>
          </a:stretch>
        </p:blipFill>
        <p:spPr>
          <a:xfrm>
            <a:off x="1458078" y="4140236"/>
            <a:ext cx="8010525" cy="2222464"/>
          </a:xfrm>
          <a:prstGeom prst="rect">
            <a:avLst/>
          </a:prstGeom>
        </p:spPr>
      </p:pic>
    </p:spTree>
    <p:extLst>
      <p:ext uri="{BB962C8B-B14F-4D97-AF65-F5344CB8AC3E}">
        <p14:creationId xmlns:p14="http://schemas.microsoft.com/office/powerpoint/2010/main" val="78523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389" y="924109"/>
            <a:ext cx="7271585" cy="830997"/>
          </a:xfrm>
          <a:prstGeom prst="rect">
            <a:avLst/>
          </a:prstGeom>
        </p:spPr>
        <p:txBody>
          <a:bodyPr wrap="square">
            <a:spAutoFit/>
          </a:bodyPr>
          <a:lstStyle/>
          <a:p>
            <a:r>
              <a:rPr lang="en-US" sz="2400" dirty="0"/>
              <a:t>Now suppose I want to find out whether this particular data belongs in the block or not:</a:t>
            </a:r>
          </a:p>
        </p:txBody>
      </p:sp>
      <p:pic>
        <p:nvPicPr>
          <p:cNvPr id="5" name="Picture 4"/>
          <p:cNvPicPr>
            <a:picLocks noChangeAspect="1"/>
          </p:cNvPicPr>
          <p:nvPr/>
        </p:nvPicPr>
        <p:blipFill>
          <a:blip r:embed="rId2"/>
          <a:stretch>
            <a:fillRect/>
          </a:stretch>
        </p:blipFill>
        <p:spPr>
          <a:xfrm>
            <a:off x="875799" y="2177966"/>
            <a:ext cx="7905750" cy="3705225"/>
          </a:xfrm>
          <a:prstGeom prst="rect">
            <a:avLst/>
          </a:prstGeom>
        </p:spPr>
      </p:pic>
    </p:spTree>
    <p:extLst>
      <p:ext uri="{BB962C8B-B14F-4D97-AF65-F5344CB8AC3E}">
        <p14:creationId xmlns:p14="http://schemas.microsoft.com/office/powerpoint/2010/main" val="401249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0AD496-A512-4BDE-8394-AA2E8BD07995}"/>
              </a:ext>
            </a:extLst>
          </p:cNvPr>
          <p:cNvSpPr txBox="1"/>
          <p:nvPr/>
        </p:nvSpPr>
        <p:spPr>
          <a:xfrm>
            <a:off x="1332876" y="1342072"/>
            <a:ext cx="2715872" cy="1477328"/>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Alice </a:t>
            </a:r>
            <a:r>
              <a:rPr lang="en-US" dirty="0">
                <a:sym typeface="Wingdings" panose="05000000000000000000" pitchFamily="2" charset="2"/>
              </a:rPr>
              <a:t> </a:t>
            </a:r>
            <a:r>
              <a:rPr lang="en-US" dirty="0" err="1">
                <a:sym typeface="Wingdings" panose="05000000000000000000" pitchFamily="2" charset="2"/>
              </a:rPr>
              <a:t>BoB</a:t>
            </a:r>
            <a:r>
              <a:rPr lang="en-US" dirty="0">
                <a:sym typeface="Wingdings" panose="05000000000000000000" pitchFamily="2" charset="2"/>
              </a:rPr>
              <a:t> 1700  bitcoins</a:t>
            </a:r>
          </a:p>
          <a:p>
            <a:endParaRPr lang="en-US" dirty="0">
              <a:sym typeface="Wingdings" panose="05000000000000000000" pitchFamily="2" charset="2"/>
            </a:endParaRPr>
          </a:p>
          <a:p>
            <a:r>
              <a:rPr lang="en-US" dirty="0">
                <a:sym typeface="Wingdings" panose="05000000000000000000" pitchFamily="2" charset="2"/>
              </a:rPr>
              <a:t>Alice  John 1200 Bitcoins</a:t>
            </a:r>
          </a:p>
          <a:p>
            <a:endParaRPr lang="en-US" dirty="0">
              <a:sym typeface="Wingdings" panose="05000000000000000000" pitchFamily="2" charset="2"/>
            </a:endParaRPr>
          </a:p>
          <a:p>
            <a:r>
              <a:rPr lang="en-US" dirty="0">
                <a:sym typeface="Wingdings" panose="05000000000000000000" pitchFamily="2" charset="2"/>
              </a:rPr>
              <a:t>Nonce: 6584221444444</a:t>
            </a:r>
          </a:p>
        </p:txBody>
      </p:sp>
      <p:sp>
        <p:nvSpPr>
          <p:cNvPr id="3" name="Arrow: Down 2">
            <a:extLst>
              <a:ext uri="{FF2B5EF4-FFF2-40B4-BE49-F238E27FC236}">
                <a16:creationId xmlns:a16="http://schemas.microsoft.com/office/drawing/2014/main" id="{C6FECA6C-CAE2-40F5-9830-CC661012AD00}"/>
              </a:ext>
            </a:extLst>
          </p:cNvPr>
          <p:cNvSpPr/>
          <p:nvPr/>
        </p:nvSpPr>
        <p:spPr>
          <a:xfrm>
            <a:off x="2195512" y="2794734"/>
            <a:ext cx="638175" cy="1243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77FE51-A7E2-449F-B440-ABBD210391B2}"/>
              </a:ext>
            </a:extLst>
          </p:cNvPr>
          <p:cNvSpPr/>
          <p:nvPr/>
        </p:nvSpPr>
        <p:spPr>
          <a:xfrm>
            <a:off x="761999" y="4038600"/>
            <a:ext cx="4295775"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a:t>
            </a:r>
          </a:p>
        </p:txBody>
      </p:sp>
      <p:sp>
        <p:nvSpPr>
          <p:cNvPr id="8" name="Arrow: Down 7">
            <a:extLst>
              <a:ext uri="{FF2B5EF4-FFF2-40B4-BE49-F238E27FC236}">
                <a16:creationId xmlns:a16="http://schemas.microsoft.com/office/drawing/2014/main" id="{8668D5D2-AE5F-4AEF-B028-71ABE859CFF3}"/>
              </a:ext>
            </a:extLst>
          </p:cNvPr>
          <p:cNvSpPr/>
          <p:nvPr/>
        </p:nvSpPr>
        <p:spPr>
          <a:xfrm>
            <a:off x="2271711" y="4514850"/>
            <a:ext cx="638175" cy="1243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05EA69-56F9-468E-8359-8AC0E1E68610}"/>
              </a:ext>
            </a:extLst>
          </p:cNvPr>
          <p:cNvSpPr txBox="1"/>
          <p:nvPr/>
        </p:nvSpPr>
        <p:spPr>
          <a:xfrm>
            <a:off x="885825" y="5819467"/>
            <a:ext cx="4171949" cy="830997"/>
          </a:xfrm>
          <a:prstGeom prst="rect">
            <a:avLst/>
          </a:prstGeom>
          <a:noFill/>
        </p:spPr>
        <p:txBody>
          <a:bodyPr wrap="square" rtlCol="0">
            <a:spAutoFit/>
          </a:bodyPr>
          <a:lstStyle/>
          <a:p>
            <a:r>
              <a:rPr lang="en-US" sz="2400" dirty="0"/>
              <a:t>7a22f1d90448953194eaf71477f67ccdf406f406f42cb1628117</a:t>
            </a:r>
          </a:p>
        </p:txBody>
      </p:sp>
      <p:sp>
        <p:nvSpPr>
          <p:cNvPr id="12" name="TextBox 11">
            <a:extLst>
              <a:ext uri="{FF2B5EF4-FFF2-40B4-BE49-F238E27FC236}">
                <a16:creationId xmlns:a16="http://schemas.microsoft.com/office/drawing/2014/main" id="{1D2C27D1-22D1-41DD-9180-A1481AB20151}"/>
              </a:ext>
            </a:extLst>
          </p:cNvPr>
          <p:cNvSpPr txBox="1"/>
          <p:nvPr/>
        </p:nvSpPr>
        <p:spPr>
          <a:xfrm>
            <a:off x="988458" y="172253"/>
            <a:ext cx="2916792" cy="523220"/>
          </a:xfrm>
          <a:prstGeom prst="rect">
            <a:avLst/>
          </a:prstGeom>
          <a:noFill/>
        </p:spPr>
        <p:txBody>
          <a:bodyPr wrap="square" rtlCol="0">
            <a:spAutoFit/>
          </a:bodyPr>
          <a:lstStyle/>
          <a:p>
            <a:r>
              <a:rPr lang="en-US" sz="2800" b="1" dirty="0"/>
              <a:t>Hash creation</a:t>
            </a:r>
          </a:p>
        </p:txBody>
      </p:sp>
      <p:sp>
        <p:nvSpPr>
          <p:cNvPr id="17" name="Rectangle 16">
            <a:extLst>
              <a:ext uri="{FF2B5EF4-FFF2-40B4-BE49-F238E27FC236}">
                <a16:creationId xmlns:a16="http://schemas.microsoft.com/office/drawing/2014/main" id="{85490BE6-48C8-4854-911A-30DA6D0A3632}"/>
              </a:ext>
            </a:extLst>
          </p:cNvPr>
          <p:cNvSpPr/>
          <p:nvPr/>
        </p:nvSpPr>
        <p:spPr>
          <a:xfrm>
            <a:off x="5842865" y="433863"/>
            <a:ext cx="6096000" cy="1754326"/>
          </a:xfrm>
          <a:prstGeom prst="rect">
            <a:avLst/>
          </a:prstGeom>
        </p:spPr>
        <p:txBody>
          <a:bodyPr>
            <a:spAutoFit/>
          </a:bodyPr>
          <a:lstStyle/>
          <a:p>
            <a:r>
              <a:rPr lang="en-US" b="1" dirty="0"/>
              <a:t>So to recap:</a:t>
            </a:r>
            <a:endParaRPr lang="en-US" dirty="0"/>
          </a:p>
          <a:p>
            <a:pPr>
              <a:buFont typeface="Arial" panose="020B0604020202020204" pitchFamily="34" charset="0"/>
              <a:buChar char="•"/>
            </a:pPr>
            <a:r>
              <a:rPr lang="en-US" dirty="0"/>
              <a:t>A nonce (random number) is appended to the hash.</a:t>
            </a:r>
          </a:p>
          <a:p>
            <a:pPr>
              <a:buFont typeface="Arial" panose="020B0604020202020204" pitchFamily="34" charset="0"/>
              <a:buChar char="•"/>
            </a:pPr>
            <a:r>
              <a:rPr lang="en-US" dirty="0"/>
              <a:t>The string is hashed.</a:t>
            </a:r>
          </a:p>
          <a:p>
            <a:pPr>
              <a:buFont typeface="Arial" panose="020B0604020202020204" pitchFamily="34" charset="0"/>
              <a:buChar char="•"/>
            </a:pPr>
            <a:r>
              <a:rPr lang="en-US" dirty="0"/>
              <a:t>The final hash + transactions, are then submitted across the network.</a:t>
            </a:r>
          </a:p>
          <a:p>
            <a:pPr>
              <a:buFont typeface="Arial" panose="020B0604020202020204" pitchFamily="34" charset="0"/>
              <a:buChar char="•"/>
            </a:pPr>
            <a:endParaRPr lang="en-US" dirty="0"/>
          </a:p>
        </p:txBody>
      </p:sp>
      <p:sp>
        <p:nvSpPr>
          <p:cNvPr id="19" name="TextBox 18">
            <a:extLst>
              <a:ext uri="{FF2B5EF4-FFF2-40B4-BE49-F238E27FC236}">
                <a16:creationId xmlns:a16="http://schemas.microsoft.com/office/drawing/2014/main" id="{9B6A5718-DB28-4427-BF29-014279C496BB}"/>
              </a:ext>
            </a:extLst>
          </p:cNvPr>
          <p:cNvSpPr txBox="1"/>
          <p:nvPr/>
        </p:nvSpPr>
        <p:spPr>
          <a:xfrm>
            <a:off x="4619625" y="2054974"/>
            <a:ext cx="6096000" cy="646331"/>
          </a:xfrm>
          <a:prstGeom prst="rect">
            <a:avLst/>
          </a:prstGeom>
          <a:noFill/>
        </p:spPr>
        <p:txBody>
          <a:bodyPr wrap="square">
            <a:spAutoFit/>
          </a:bodyPr>
          <a:lstStyle/>
          <a:p>
            <a:pPr>
              <a:buFont typeface="Arial" panose="020B0604020202020204" pitchFamily="34" charset="0"/>
              <a:buChar char="•"/>
            </a:pPr>
            <a:r>
              <a:rPr lang="en-US" dirty="0"/>
              <a:t>compared to the difficulty level and seen whether it’s actually less than that or not.</a:t>
            </a:r>
          </a:p>
        </p:txBody>
      </p:sp>
      <p:sp>
        <p:nvSpPr>
          <p:cNvPr id="21" name="TextBox 20">
            <a:extLst>
              <a:ext uri="{FF2B5EF4-FFF2-40B4-BE49-F238E27FC236}">
                <a16:creationId xmlns:a16="http://schemas.microsoft.com/office/drawing/2014/main" id="{CE15EB6C-D7FB-4CDA-9633-D2241CBF48B4}"/>
              </a:ext>
            </a:extLst>
          </p:cNvPr>
          <p:cNvSpPr txBox="1"/>
          <p:nvPr/>
        </p:nvSpPr>
        <p:spPr>
          <a:xfrm>
            <a:off x="5920410" y="3360688"/>
            <a:ext cx="6096000" cy="2308324"/>
          </a:xfrm>
          <a:prstGeom prst="rect">
            <a:avLst/>
          </a:prstGeom>
          <a:noFill/>
        </p:spPr>
        <p:txBody>
          <a:bodyPr wrap="square">
            <a:spAutoFit/>
          </a:bodyPr>
          <a:lstStyle/>
          <a:p>
            <a:r>
              <a:rPr lang="en-US" dirty="0"/>
              <a:t>Alice </a:t>
            </a:r>
            <a:r>
              <a:rPr lang="en-US" dirty="0">
                <a:sym typeface="Wingdings" panose="05000000000000000000" pitchFamily="2" charset="2"/>
              </a:rPr>
              <a:t> </a:t>
            </a:r>
            <a:r>
              <a:rPr lang="en-US" dirty="0" err="1">
                <a:sym typeface="Wingdings" panose="05000000000000000000" pitchFamily="2" charset="2"/>
              </a:rPr>
              <a:t>BoB</a:t>
            </a:r>
            <a:r>
              <a:rPr lang="en-US" dirty="0">
                <a:sym typeface="Wingdings" panose="05000000000000000000" pitchFamily="2" charset="2"/>
              </a:rPr>
              <a:t> 1700  bitcoins</a:t>
            </a:r>
          </a:p>
          <a:p>
            <a:endParaRPr lang="en-US" dirty="0">
              <a:sym typeface="Wingdings" panose="05000000000000000000" pitchFamily="2" charset="2"/>
            </a:endParaRPr>
          </a:p>
          <a:p>
            <a:r>
              <a:rPr lang="en-US" dirty="0">
                <a:sym typeface="Wingdings" panose="05000000000000000000" pitchFamily="2" charset="2"/>
              </a:rPr>
              <a:t>Alice  John 1200 Bitcoins</a:t>
            </a:r>
          </a:p>
          <a:p>
            <a:endParaRPr lang="en-US" dirty="0">
              <a:sym typeface="Wingdings" panose="05000000000000000000" pitchFamily="2" charset="2"/>
            </a:endParaRPr>
          </a:p>
          <a:p>
            <a:r>
              <a:rPr lang="en-US" sz="1800" dirty="0"/>
              <a:t>7a22f1d90448953194eaf71477f67ccdf406f406f42cb1628117</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Tree>
    <p:extLst>
      <p:ext uri="{BB962C8B-B14F-4D97-AF65-F5344CB8AC3E}">
        <p14:creationId xmlns:p14="http://schemas.microsoft.com/office/powerpoint/2010/main" val="106599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F95085-EDDF-4BF2-BAE7-D91085C25D36}"/>
              </a:ext>
            </a:extLst>
          </p:cNvPr>
          <p:cNvPicPr>
            <a:picLocks noChangeAspect="1"/>
          </p:cNvPicPr>
          <p:nvPr/>
        </p:nvPicPr>
        <p:blipFill>
          <a:blip r:embed="rId2"/>
          <a:stretch>
            <a:fillRect/>
          </a:stretch>
        </p:blipFill>
        <p:spPr>
          <a:xfrm>
            <a:off x="676275" y="772353"/>
            <a:ext cx="9906000" cy="5123622"/>
          </a:xfrm>
          <a:prstGeom prst="rect">
            <a:avLst/>
          </a:prstGeom>
        </p:spPr>
      </p:pic>
      <p:sp>
        <p:nvSpPr>
          <p:cNvPr id="6" name="TextBox 5">
            <a:extLst>
              <a:ext uri="{FF2B5EF4-FFF2-40B4-BE49-F238E27FC236}">
                <a16:creationId xmlns:a16="http://schemas.microsoft.com/office/drawing/2014/main" id="{8C474950-8DB3-41DC-B1DD-00AEAA3A2F1D}"/>
              </a:ext>
            </a:extLst>
          </p:cNvPr>
          <p:cNvSpPr txBox="1"/>
          <p:nvPr/>
        </p:nvSpPr>
        <p:spPr>
          <a:xfrm>
            <a:off x="4010025" y="1857067"/>
            <a:ext cx="4171949" cy="1938992"/>
          </a:xfrm>
          <a:prstGeom prst="rect">
            <a:avLst/>
          </a:prstGeom>
          <a:noFill/>
        </p:spPr>
        <p:txBody>
          <a:bodyPr wrap="square" rtlCol="0">
            <a:spAutoFit/>
          </a:bodyPr>
          <a:lstStyle/>
          <a:p>
            <a:r>
              <a:rPr lang="en-US" sz="2000" dirty="0"/>
              <a:t>Alice </a:t>
            </a:r>
            <a:r>
              <a:rPr lang="en-US" sz="2000" dirty="0">
                <a:sym typeface="Wingdings" panose="05000000000000000000" pitchFamily="2" charset="2"/>
              </a:rPr>
              <a:t> </a:t>
            </a:r>
            <a:r>
              <a:rPr lang="en-US" sz="2000" dirty="0" err="1">
                <a:sym typeface="Wingdings" panose="05000000000000000000" pitchFamily="2" charset="2"/>
              </a:rPr>
              <a:t>BoB</a:t>
            </a:r>
            <a:r>
              <a:rPr lang="en-US" sz="2000" dirty="0">
                <a:sym typeface="Wingdings" panose="05000000000000000000" pitchFamily="2" charset="2"/>
              </a:rPr>
              <a:t> 1700  bitcoins</a:t>
            </a:r>
          </a:p>
          <a:p>
            <a:endParaRPr lang="en-US" sz="2000" dirty="0">
              <a:sym typeface="Wingdings" panose="05000000000000000000" pitchFamily="2" charset="2"/>
            </a:endParaRPr>
          </a:p>
          <a:p>
            <a:r>
              <a:rPr lang="en-US" sz="2000" dirty="0">
                <a:sym typeface="Wingdings" panose="05000000000000000000" pitchFamily="2" charset="2"/>
              </a:rPr>
              <a:t>Alice  John 1200 Bitcoins</a:t>
            </a:r>
          </a:p>
          <a:p>
            <a:endParaRPr lang="en-US" sz="2000" dirty="0"/>
          </a:p>
          <a:p>
            <a:r>
              <a:rPr lang="en-US" sz="2000" dirty="0"/>
              <a:t>7a22f1d90448953194eaf71477f67ccdf406f406f42cb1628117</a:t>
            </a:r>
          </a:p>
        </p:txBody>
      </p:sp>
    </p:spTree>
    <p:extLst>
      <p:ext uri="{BB962C8B-B14F-4D97-AF65-F5344CB8AC3E}">
        <p14:creationId xmlns:p14="http://schemas.microsoft.com/office/powerpoint/2010/main" val="119000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40D04-EF5B-4E0A-AEE2-297CCCB9A0BE}"/>
              </a:ext>
            </a:extLst>
          </p:cNvPr>
          <p:cNvSpPr/>
          <p:nvPr/>
        </p:nvSpPr>
        <p:spPr>
          <a:xfrm>
            <a:off x="384693" y="709856"/>
            <a:ext cx="5711307" cy="369332"/>
          </a:xfrm>
          <a:prstGeom prst="rect">
            <a:avLst/>
          </a:prstGeom>
        </p:spPr>
        <p:txBody>
          <a:bodyPr wrap="none">
            <a:spAutoFit/>
          </a:bodyPr>
          <a:lstStyle/>
          <a:p>
            <a:r>
              <a:rPr lang="en-US" dirty="0"/>
              <a:t>Endorsing peers verify signature &amp; execute the transaction </a:t>
            </a:r>
          </a:p>
        </p:txBody>
      </p:sp>
      <p:pic>
        <p:nvPicPr>
          <p:cNvPr id="5" name="Picture 4">
            <a:extLst>
              <a:ext uri="{FF2B5EF4-FFF2-40B4-BE49-F238E27FC236}">
                <a16:creationId xmlns:a16="http://schemas.microsoft.com/office/drawing/2014/main" id="{C0FC79D7-A3BD-469B-81AD-3BC13E0F2743}"/>
              </a:ext>
            </a:extLst>
          </p:cNvPr>
          <p:cNvPicPr>
            <a:picLocks noChangeAspect="1"/>
          </p:cNvPicPr>
          <p:nvPr/>
        </p:nvPicPr>
        <p:blipFill>
          <a:blip r:embed="rId2"/>
          <a:stretch>
            <a:fillRect/>
          </a:stretch>
        </p:blipFill>
        <p:spPr>
          <a:xfrm>
            <a:off x="539968" y="3031148"/>
            <a:ext cx="9687004" cy="3698186"/>
          </a:xfrm>
          <a:prstGeom prst="rect">
            <a:avLst/>
          </a:prstGeom>
        </p:spPr>
      </p:pic>
      <p:sp>
        <p:nvSpPr>
          <p:cNvPr id="7" name="TextBox 6">
            <a:extLst>
              <a:ext uri="{FF2B5EF4-FFF2-40B4-BE49-F238E27FC236}">
                <a16:creationId xmlns:a16="http://schemas.microsoft.com/office/drawing/2014/main" id="{0819774E-D63A-4E03-9E5D-53B1173F4E09}"/>
              </a:ext>
            </a:extLst>
          </p:cNvPr>
          <p:cNvSpPr txBox="1"/>
          <p:nvPr/>
        </p:nvSpPr>
        <p:spPr>
          <a:xfrm>
            <a:off x="384692" y="1239560"/>
            <a:ext cx="10321407" cy="1631216"/>
          </a:xfrm>
          <a:prstGeom prst="rect">
            <a:avLst/>
          </a:prstGeom>
          <a:noFill/>
        </p:spPr>
        <p:txBody>
          <a:bodyPr wrap="square" rtlCol="0">
            <a:spAutoFit/>
          </a:bodyPr>
          <a:lstStyle/>
          <a:p>
            <a:pPr marL="457200" indent="-457200">
              <a:buAutoNum type="arabicParenR"/>
            </a:pPr>
            <a:r>
              <a:rPr lang="en-US" sz="2000" dirty="0"/>
              <a:t>The miners  trying to find the write nonce</a:t>
            </a:r>
          </a:p>
          <a:p>
            <a:pPr marL="457200" indent="-457200">
              <a:buAutoNum type="arabicParenR"/>
            </a:pPr>
            <a:endParaRPr lang="en-US" sz="2000" dirty="0"/>
          </a:p>
          <a:p>
            <a:pPr marL="457200" indent="-457200">
              <a:buFontTx/>
              <a:buAutoNum type="arabicParenR"/>
            </a:pPr>
            <a:r>
              <a:rPr lang="en-US" sz="2000" dirty="0"/>
              <a:t> Mining is like a game, you solve the puzzle and you get rewards. Setting difficulty makes that puzzle much harder to solve and hence more time-consuming. </a:t>
            </a:r>
          </a:p>
          <a:p>
            <a:pPr marL="457200" indent="-457200">
              <a:buAutoNum type="arabicParenR"/>
            </a:pPr>
            <a:endParaRPr lang="en-US" sz="2000" dirty="0"/>
          </a:p>
        </p:txBody>
      </p:sp>
      <p:sp>
        <p:nvSpPr>
          <p:cNvPr id="8" name="TextBox 7">
            <a:extLst>
              <a:ext uri="{FF2B5EF4-FFF2-40B4-BE49-F238E27FC236}">
                <a16:creationId xmlns:a16="http://schemas.microsoft.com/office/drawing/2014/main" id="{6B305ABF-5BA2-4DA5-9640-CFA907F020AD}"/>
              </a:ext>
            </a:extLst>
          </p:cNvPr>
          <p:cNvSpPr txBox="1"/>
          <p:nvPr/>
        </p:nvSpPr>
        <p:spPr>
          <a:xfrm>
            <a:off x="3876675" y="3662660"/>
            <a:ext cx="3705225" cy="1754326"/>
          </a:xfrm>
          <a:prstGeom prst="rect">
            <a:avLst/>
          </a:prstGeom>
          <a:noFill/>
        </p:spPr>
        <p:txBody>
          <a:bodyPr wrap="square">
            <a:spAutoFit/>
          </a:bodyPr>
          <a:lstStyle/>
          <a:p>
            <a:r>
              <a:rPr lang="en-US" dirty="0"/>
              <a:t>Alice </a:t>
            </a:r>
            <a:r>
              <a:rPr lang="en-US" dirty="0">
                <a:sym typeface="Wingdings" panose="05000000000000000000" pitchFamily="2" charset="2"/>
              </a:rPr>
              <a:t> </a:t>
            </a:r>
            <a:r>
              <a:rPr lang="en-US" dirty="0" err="1">
                <a:sym typeface="Wingdings" panose="05000000000000000000" pitchFamily="2" charset="2"/>
              </a:rPr>
              <a:t>BoB</a:t>
            </a:r>
            <a:r>
              <a:rPr lang="en-US" dirty="0">
                <a:sym typeface="Wingdings" panose="05000000000000000000" pitchFamily="2" charset="2"/>
              </a:rPr>
              <a:t> 1700  bitcoins</a:t>
            </a:r>
          </a:p>
          <a:p>
            <a:r>
              <a:rPr lang="en-US" dirty="0">
                <a:sym typeface="Wingdings" panose="05000000000000000000" pitchFamily="2" charset="2"/>
              </a:rPr>
              <a:t>Alice  John 1200 Bitcoins</a:t>
            </a:r>
          </a:p>
          <a:p>
            <a:endParaRPr lang="en-US" dirty="0">
              <a:sym typeface="Wingdings" panose="05000000000000000000" pitchFamily="2" charset="2"/>
            </a:endParaRPr>
          </a:p>
          <a:p>
            <a:r>
              <a:rPr lang="en-US" sz="1800" dirty="0"/>
              <a:t>7a22f1d90448953194eaf71477f67ccdf406f406f42cb1628117</a:t>
            </a:r>
          </a:p>
          <a:p>
            <a:endParaRPr lang="en-US" dirty="0">
              <a:sym typeface="Wingdings" panose="05000000000000000000" pitchFamily="2" charset="2"/>
            </a:endParaRPr>
          </a:p>
        </p:txBody>
      </p:sp>
    </p:spTree>
    <p:extLst>
      <p:ext uri="{BB962C8B-B14F-4D97-AF65-F5344CB8AC3E}">
        <p14:creationId xmlns:p14="http://schemas.microsoft.com/office/powerpoint/2010/main" val="19455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ap&#10;&#10;Description automatically generated">
            <a:extLst>
              <a:ext uri="{FF2B5EF4-FFF2-40B4-BE49-F238E27FC236}">
                <a16:creationId xmlns:a16="http://schemas.microsoft.com/office/drawing/2014/main" id="{5E8D3C03-E7C6-4617-BFA8-96AA147D3DC3}"/>
              </a:ext>
            </a:extLst>
          </p:cNvPr>
          <p:cNvPicPr>
            <a:picLocks noChangeAspect="1"/>
          </p:cNvPicPr>
          <p:nvPr/>
        </p:nvPicPr>
        <p:blipFill>
          <a:blip r:embed="rId2"/>
          <a:stretch>
            <a:fillRect/>
          </a:stretch>
        </p:blipFill>
        <p:spPr>
          <a:xfrm>
            <a:off x="1219200" y="3999844"/>
            <a:ext cx="8677275" cy="2505075"/>
          </a:xfrm>
          <a:prstGeom prst="rect">
            <a:avLst/>
          </a:prstGeom>
        </p:spPr>
      </p:pic>
      <p:sp>
        <p:nvSpPr>
          <p:cNvPr id="9" name="TextBox 8">
            <a:extLst>
              <a:ext uri="{FF2B5EF4-FFF2-40B4-BE49-F238E27FC236}">
                <a16:creationId xmlns:a16="http://schemas.microsoft.com/office/drawing/2014/main" id="{4D01589C-6AED-4522-A5E0-C09E3E148996}"/>
              </a:ext>
            </a:extLst>
          </p:cNvPr>
          <p:cNvSpPr txBox="1"/>
          <p:nvPr/>
        </p:nvSpPr>
        <p:spPr>
          <a:xfrm>
            <a:off x="381000" y="613886"/>
            <a:ext cx="10163175" cy="3046988"/>
          </a:xfrm>
          <a:prstGeom prst="rect">
            <a:avLst/>
          </a:prstGeom>
          <a:noFill/>
        </p:spPr>
        <p:txBody>
          <a:bodyPr wrap="square">
            <a:spAutoFit/>
          </a:bodyPr>
          <a:lstStyle/>
          <a:p>
            <a:pPr algn="just">
              <a:buFont typeface="Arial" panose="020B0604020202020204" pitchFamily="34" charset="0"/>
              <a:buChar char="•"/>
            </a:pPr>
            <a:r>
              <a:rPr lang="en-US" sz="2400" dirty="0"/>
              <a:t>If not, then the nonce is changed and the process repeats again.</a:t>
            </a:r>
          </a:p>
          <a:p>
            <a:pPr algn="just">
              <a:buFont typeface="Arial" panose="020B0604020202020204" pitchFamily="34" charset="0"/>
              <a:buChar char="•"/>
            </a:pPr>
            <a:r>
              <a:rPr lang="en-US" sz="2400" dirty="0"/>
              <a:t>The miners responsible for this are rewarded with bitcoins.</a:t>
            </a:r>
          </a:p>
          <a:p>
            <a:pPr algn="just">
              <a:buFont typeface="Arial" panose="020B0604020202020204" pitchFamily="34" charset="0"/>
              <a:buChar char="•"/>
            </a:pPr>
            <a:r>
              <a:rPr lang="en-US" sz="2400" dirty="0"/>
              <a:t> Each validated block contains a block hash that represents the work done by the miner.</a:t>
            </a:r>
          </a:p>
          <a:p>
            <a:pPr algn="just">
              <a:buFont typeface="Arial" panose="020B0604020202020204" pitchFamily="34" charset="0"/>
              <a:buChar char="•"/>
            </a:pPr>
            <a:r>
              <a:rPr lang="en-US" sz="2400" dirty="0"/>
              <a:t>The nodes will verify the validity of the outcome and the miners node is rewarded with the block  reward</a:t>
            </a:r>
          </a:p>
          <a:p>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37798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8B77E-FF9E-49CB-B9E4-336A3AB6C011}"/>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Disseminate the block to leader peers</a:t>
            </a:r>
          </a:p>
        </p:txBody>
      </p:sp>
      <p:pic>
        <p:nvPicPr>
          <p:cNvPr id="5" name="Picture 4">
            <a:extLst>
              <a:ext uri="{FF2B5EF4-FFF2-40B4-BE49-F238E27FC236}">
                <a16:creationId xmlns:a16="http://schemas.microsoft.com/office/drawing/2014/main" id="{CB9215F3-7C74-425F-85A7-51D8E7F1F4A8}"/>
              </a:ext>
            </a:extLst>
          </p:cNvPr>
          <p:cNvPicPr>
            <a:picLocks noChangeAspect="1"/>
          </p:cNvPicPr>
          <p:nvPr/>
        </p:nvPicPr>
        <p:blipFill>
          <a:blip r:embed="rId2"/>
          <a:stretch>
            <a:fillRect/>
          </a:stretch>
        </p:blipFill>
        <p:spPr>
          <a:xfrm>
            <a:off x="3971925" y="1728654"/>
            <a:ext cx="7188199" cy="3054984"/>
          </a:xfrm>
          <a:prstGeom prst="rect">
            <a:avLst/>
          </a:prstGeom>
        </p:spPr>
      </p:pic>
    </p:spTree>
    <p:extLst>
      <p:ext uri="{BB962C8B-B14F-4D97-AF65-F5344CB8AC3E}">
        <p14:creationId xmlns:p14="http://schemas.microsoft.com/office/powerpoint/2010/main" val="259908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7EC1FD-1436-4BB6-ADD1-670528963B29}"/>
              </a:ext>
            </a:extLst>
          </p:cNvPr>
          <p:cNvSpPr txBox="1"/>
          <p:nvPr/>
        </p:nvSpPr>
        <p:spPr>
          <a:xfrm>
            <a:off x="414960" y="545824"/>
            <a:ext cx="10716866" cy="5632311"/>
          </a:xfrm>
          <a:prstGeom prst="rect">
            <a:avLst/>
          </a:prstGeom>
          <a:noFill/>
        </p:spPr>
        <p:txBody>
          <a:bodyPr wrap="square" rtlCol="0">
            <a:spAutoFit/>
          </a:bodyPr>
          <a:lstStyle/>
          <a:p>
            <a:r>
              <a:rPr lang="en-US" sz="2400" b="1" dirty="0"/>
              <a:t>So to recap: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Its is impossible to add new block into the main chain without first finding a valid nonce.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nodes will verify the validity of the outcome and the miners node is rewarded with the block  reward.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Miners need to try and guess a pseudo random number (nonce).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nonce, (the random number) is calculated independently , billions of times per second by each mining hardware system.</a:t>
            </a:r>
          </a:p>
          <a:p>
            <a:endParaRPr lang="en-US" sz="2400" dirty="0"/>
          </a:p>
          <a:p>
            <a:pPr marL="342900" indent="-342900">
              <a:buFont typeface="Arial" panose="020B0604020202020204" pitchFamily="34" charset="0"/>
              <a:buChar char="•"/>
            </a:pPr>
            <a:r>
              <a:rPr lang="en-US" sz="2400" dirty="0"/>
              <a:t>These mining computers calculate billions of nonces per second. There is no manual about this, there are completely automated operation.</a:t>
            </a:r>
            <a:endParaRPr lang="en-US" dirty="0"/>
          </a:p>
        </p:txBody>
      </p:sp>
    </p:spTree>
    <p:extLst>
      <p:ext uri="{BB962C8B-B14F-4D97-AF65-F5344CB8AC3E}">
        <p14:creationId xmlns:p14="http://schemas.microsoft.com/office/powerpoint/2010/main" val="366117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443" y="328180"/>
            <a:ext cx="4348755" cy="523220"/>
          </a:xfrm>
          <a:prstGeom prst="rect">
            <a:avLst/>
          </a:prstGeom>
        </p:spPr>
        <p:txBody>
          <a:bodyPr wrap="none">
            <a:spAutoFit/>
          </a:bodyPr>
          <a:lstStyle/>
          <a:p>
            <a:r>
              <a:rPr lang="en-US" sz="2800" b="1" dirty="0"/>
              <a:t>Hashing and data structures</a:t>
            </a:r>
          </a:p>
        </p:txBody>
      </p:sp>
      <p:sp>
        <p:nvSpPr>
          <p:cNvPr id="3" name="Rectangle 2"/>
          <p:cNvSpPr/>
          <p:nvPr/>
        </p:nvSpPr>
        <p:spPr>
          <a:xfrm>
            <a:off x="438149" y="970419"/>
            <a:ext cx="11001375" cy="5632311"/>
          </a:xfrm>
          <a:prstGeom prst="rect">
            <a:avLst/>
          </a:prstGeom>
        </p:spPr>
        <p:txBody>
          <a:bodyPr wrap="square">
            <a:spAutoFit/>
          </a:bodyPr>
          <a:lstStyle/>
          <a:p>
            <a:r>
              <a:rPr lang="en-US" sz="2400" dirty="0"/>
              <a:t>A data structure is a specialized way of storing data. There are two data structure properties that are critical if you want to </a:t>
            </a:r>
            <a:r>
              <a:rPr lang="en-US" sz="2400" dirty="0">
                <a:hlinkClick r:id="rId2"/>
              </a:rPr>
              <a:t>understand how a </a:t>
            </a:r>
            <a:r>
              <a:rPr lang="en-US" sz="2400" dirty="0" err="1">
                <a:hlinkClick r:id="rId2"/>
              </a:rPr>
              <a:t>blockchain</a:t>
            </a:r>
            <a:r>
              <a:rPr lang="en-US" sz="2400" dirty="0"/>
              <a:t> works. They are:</a:t>
            </a:r>
          </a:p>
          <a:p>
            <a:pPr>
              <a:buFont typeface="+mj-lt"/>
              <a:buAutoNum type="arabicPeriod"/>
            </a:pPr>
            <a:r>
              <a:rPr lang="en-US" sz="2400" dirty="0"/>
              <a:t>Pointers.</a:t>
            </a:r>
          </a:p>
          <a:p>
            <a:pPr>
              <a:buFont typeface="+mj-lt"/>
              <a:buAutoNum type="arabicPeriod"/>
            </a:pPr>
            <a:r>
              <a:rPr lang="en-US" sz="2400" dirty="0"/>
              <a:t>Linked Lists.</a:t>
            </a:r>
          </a:p>
          <a:p>
            <a:r>
              <a:rPr lang="en-US" sz="2400" b="1" dirty="0"/>
              <a:t>Pointers</a:t>
            </a:r>
            <a:endParaRPr lang="en-US" sz="2400" dirty="0"/>
          </a:p>
          <a:p>
            <a:r>
              <a:rPr lang="en-US" sz="2400" dirty="0"/>
              <a:t>Pointers are variables in programming which stores the address of another variable. Usually normal variables in any </a:t>
            </a:r>
            <a:r>
              <a:rPr lang="en-US" sz="2400" dirty="0">
                <a:hlinkClick r:id="rId3"/>
              </a:rPr>
              <a:t>programming language</a:t>
            </a:r>
            <a:r>
              <a:rPr lang="en-US" sz="2400" dirty="0"/>
              <a:t> store data.</a:t>
            </a:r>
          </a:p>
          <a:p>
            <a:r>
              <a:rPr lang="en-US" sz="2400" dirty="0" err="1"/>
              <a:t>Eg</a:t>
            </a:r>
            <a:r>
              <a:rPr lang="en-US" sz="2400" dirty="0"/>
              <a:t>. </a:t>
            </a:r>
            <a:r>
              <a:rPr lang="en-US" sz="2400" dirty="0" err="1"/>
              <a:t>int</a:t>
            </a:r>
            <a:r>
              <a:rPr lang="en-US" sz="2400" dirty="0"/>
              <a:t> a = 10, means that there is a variable “a” which stores integer values. In this case, it is storing an integer value which is 10. This is a normal variable.</a:t>
            </a:r>
          </a:p>
          <a:p>
            <a:r>
              <a:rPr lang="en-US" sz="2400" dirty="0"/>
              <a:t>Pointers, however, instead of storing values will store addresses of other variables. Which is why they are called pointers, because they are literally pointing towards the location of other variables.</a:t>
            </a:r>
          </a:p>
          <a:p>
            <a:r>
              <a:rPr lang="en-US" sz="2400" b="1" dirty="0"/>
              <a:t>Linked Lists</a:t>
            </a:r>
            <a:endParaRPr lang="en-US" sz="2400" dirty="0"/>
          </a:p>
          <a:p>
            <a:r>
              <a:rPr lang="en-US" sz="2400" dirty="0"/>
              <a:t>A linked list is one of the most important items in data structures. This is what a linked list looks like:</a:t>
            </a:r>
          </a:p>
        </p:txBody>
      </p:sp>
    </p:spTree>
    <p:extLst>
      <p:ext uri="{BB962C8B-B14F-4D97-AF65-F5344CB8AC3E}">
        <p14:creationId xmlns:p14="http://schemas.microsoft.com/office/powerpoint/2010/main" val="63211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368" y="392578"/>
            <a:ext cx="9613232" cy="1569660"/>
          </a:xfrm>
          <a:prstGeom prst="rect">
            <a:avLst/>
          </a:prstGeom>
        </p:spPr>
        <p:txBody>
          <a:bodyPr wrap="square">
            <a:spAutoFit/>
          </a:bodyPr>
          <a:lstStyle/>
          <a:p>
            <a:r>
              <a:rPr lang="en-US" sz="2400" b="1" dirty="0"/>
              <a:t>Linked Lists</a:t>
            </a:r>
          </a:p>
          <a:p>
            <a:endParaRPr lang="en-US" sz="2400" dirty="0"/>
          </a:p>
          <a:p>
            <a:r>
              <a:rPr lang="en-US" sz="2400" dirty="0"/>
              <a:t>A linked list is one of the most important items in data structures. This is what a linked list looks like:</a:t>
            </a:r>
          </a:p>
        </p:txBody>
      </p:sp>
      <p:pic>
        <p:nvPicPr>
          <p:cNvPr id="3" name="Picture 2"/>
          <p:cNvPicPr>
            <a:picLocks noChangeAspect="1"/>
          </p:cNvPicPr>
          <p:nvPr/>
        </p:nvPicPr>
        <p:blipFill>
          <a:blip r:embed="rId2"/>
          <a:stretch>
            <a:fillRect/>
          </a:stretch>
        </p:blipFill>
        <p:spPr>
          <a:xfrm>
            <a:off x="2178718" y="2200325"/>
            <a:ext cx="8048625" cy="2326106"/>
          </a:xfrm>
          <a:prstGeom prst="rect">
            <a:avLst/>
          </a:prstGeom>
        </p:spPr>
      </p:pic>
      <p:sp>
        <p:nvSpPr>
          <p:cNvPr id="4" name="Rectangle 3"/>
          <p:cNvSpPr/>
          <p:nvPr/>
        </p:nvSpPr>
        <p:spPr>
          <a:xfrm>
            <a:off x="741946" y="4697104"/>
            <a:ext cx="9125953" cy="1938992"/>
          </a:xfrm>
          <a:prstGeom prst="rect">
            <a:avLst/>
          </a:prstGeom>
        </p:spPr>
        <p:txBody>
          <a:bodyPr wrap="square">
            <a:spAutoFit/>
          </a:bodyPr>
          <a:lstStyle/>
          <a:p>
            <a:r>
              <a:rPr lang="en-US" sz="2400" dirty="0"/>
              <a:t>It is a sequence of blocks, each containing data that is linked to the next block via a pointer. The pointer variable, in this case, contains the address of the next node in it and hence the connection is made. The last node, as you can see, has a null pointer which means that it has no value.</a:t>
            </a:r>
          </a:p>
        </p:txBody>
      </p:sp>
    </p:spTree>
    <p:extLst>
      <p:ext uri="{BB962C8B-B14F-4D97-AF65-F5344CB8AC3E}">
        <p14:creationId xmlns:p14="http://schemas.microsoft.com/office/powerpoint/2010/main" val="3327225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1219</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mbarek</dc:creator>
  <cp:lastModifiedBy>Bacem Mbarek</cp:lastModifiedBy>
  <cp:revision>26</cp:revision>
  <dcterms:created xsi:type="dcterms:W3CDTF">2021-03-08T13:25:51Z</dcterms:created>
  <dcterms:modified xsi:type="dcterms:W3CDTF">2021-03-10T23:04:23Z</dcterms:modified>
</cp:coreProperties>
</file>