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75" r:id="rId3"/>
    <p:sldId id="265" r:id="rId4"/>
    <p:sldId id="266" r:id="rId5"/>
    <p:sldId id="267" r:id="rId6"/>
    <p:sldId id="270" r:id="rId7"/>
    <p:sldId id="256" r:id="rId8"/>
    <p:sldId id="271" r:id="rId9"/>
    <p:sldId id="272" r:id="rId10"/>
    <p:sldId id="274" r:id="rId11"/>
    <p:sldId id="257" r:id="rId12"/>
    <p:sldId id="260" r:id="rId13"/>
    <p:sldId id="273" r:id="rId14"/>
    <p:sldId id="25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16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28325-9012-4B53-BA24-BF4AEA8885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541C722-20C3-4220-8D92-CD43002BB9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2675E29-E421-4096-A840-B59550481495}"/>
              </a:ext>
            </a:extLst>
          </p:cNvPr>
          <p:cNvSpPr>
            <a:spLocks noGrp="1"/>
          </p:cNvSpPr>
          <p:nvPr>
            <p:ph type="dt" sz="half" idx="10"/>
          </p:nvPr>
        </p:nvSpPr>
        <p:spPr/>
        <p:txBody>
          <a:bodyPr/>
          <a:lstStyle/>
          <a:p>
            <a:fld id="{D3EFE02C-0644-4418-825E-996E142F6386}" type="datetimeFigureOut">
              <a:rPr lang="en-US" smtClean="0"/>
              <a:t>3/10/2021</a:t>
            </a:fld>
            <a:endParaRPr lang="en-US"/>
          </a:p>
        </p:txBody>
      </p:sp>
      <p:sp>
        <p:nvSpPr>
          <p:cNvPr id="5" name="Footer Placeholder 4">
            <a:extLst>
              <a:ext uri="{FF2B5EF4-FFF2-40B4-BE49-F238E27FC236}">
                <a16:creationId xmlns:a16="http://schemas.microsoft.com/office/drawing/2014/main" id="{1FB28B26-74E1-43E2-BC4E-8918E12646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47D588-2036-4668-B51E-0F93C56672A3}"/>
              </a:ext>
            </a:extLst>
          </p:cNvPr>
          <p:cNvSpPr>
            <a:spLocks noGrp="1"/>
          </p:cNvSpPr>
          <p:nvPr>
            <p:ph type="sldNum" sz="quarter" idx="12"/>
          </p:nvPr>
        </p:nvSpPr>
        <p:spPr/>
        <p:txBody>
          <a:bodyPr/>
          <a:lstStyle/>
          <a:p>
            <a:fld id="{6FA9DD6C-E013-4013-9093-DE24DBBA5CC3}" type="slidenum">
              <a:rPr lang="en-US" smtClean="0"/>
              <a:t>‹#›</a:t>
            </a:fld>
            <a:endParaRPr lang="en-US"/>
          </a:p>
        </p:txBody>
      </p:sp>
    </p:spTree>
    <p:extLst>
      <p:ext uri="{BB962C8B-B14F-4D97-AF65-F5344CB8AC3E}">
        <p14:creationId xmlns:p14="http://schemas.microsoft.com/office/powerpoint/2010/main" val="5893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905EA-73C6-4E20-A341-F6AC1B9D776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AA1FF48-5D5C-46EA-BF8B-799F6B4F71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398F8B-483B-449E-BDB8-7425367FEB4D}"/>
              </a:ext>
            </a:extLst>
          </p:cNvPr>
          <p:cNvSpPr>
            <a:spLocks noGrp="1"/>
          </p:cNvSpPr>
          <p:nvPr>
            <p:ph type="dt" sz="half" idx="10"/>
          </p:nvPr>
        </p:nvSpPr>
        <p:spPr/>
        <p:txBody>
          <a:bodyPr/>
          <a:lstStyle/>
          <a:p>
            <a:fld id="{D3EFE02C-0644-4418-825E-996E142F6386}" type="datetimeFigureOut">
              <a:rPr lang="en-US" smtClean="0"/>
              <a:t>3/10/2021</a:t>
            </a:fld>
            <a:endParaRPr lang="en-US"/>
          </a:p>
        </p:txBody>
      </p:sp>
      <p:sp>
        <p:nvSpPr>
          <p:cNvPr id="5" name="Footer Placeholder 4">
            <a:extLst>
              <a:ext uri="{FF2B5EF4-FFF2-40B4-BE49-F238E27FC236}">
                <a16:creationId xmlns:a16="http://schemas.microsoft.com/office/drawing/2014/main" id="{F4F5AE2D-727D-4672-8BC2-3740B5FD5F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172D50-68DB-4A90-A7AB-AF02FBACB96A}"/>
              </a:ext>
            </a:extLst>
          </p:cNvPr>
          <p:cNvSpPr>
            <a:spLocks noGrp="1"/>
          </p:cNvSpPr>
          <p:nvPr>
            <p:ph type="sldNum" sz="quarter" idx="12"/>
          </p:nvPr>
        </p:nvSpPr>
        <p:spPr/>
        <p:txBody>
          <a:bodyPr/>
          <a:lstStyle/>
          <a:p>
            <a:fld id="{6FA9DD6C-E013-4013-9093-DE24DBBA5CC3}" type="slidenum">
              <a:rPr lang="en-US" smtClean="0"/>
              <a:t>‹#›</a:t>
            </a:fld>
            <a:endParaRPr lang="en-US"/>
          </a:p>
        </p:txBody>
      </p:sp>
    </p:spTree>
    <p:extLst>
      <p:ext uri="{BB962C8B-B14F-4D97-AF65-F5344CB8AC3E}">
        <p14:creationId xmlns:p14="http://schemas.microsoft.com/office/powerpoint/2010/main" val="1571232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E4592D-C89A-4F3C-8E65-036D586424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454812-6830-4B82-8766-D2EECA3354E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1EDE65-898C-4F05-8856-055AE2293598}"/>
              </a:ext>
            </a:extLst>
          </p:cNvPr>
          <p:cNvSpPr>
            <a:spLocks noGrp="1"/>
          </p:cNvSpPr>
          <p:nvPr>
            <p:ph type="dt" sz="half" idx="10"/>
          </p:nvPr>
        </p:nvSpPr>
        <p:spPr/>
        <p:txBody>
          <a:bodyPr/>
          <a:lstStyle/>
          <a:p>
            <a:fld id="{D3EFE02C-0644-4418-825E-996E142F6386}" type="datetimeFigureOut">
              <a:rPr lang="en-US" smtClean="0"/>
              <a:t>3/10/2021</a:t>
            </a:fld>
            <a:endParaRPr lang="en-US"/>
          </a:p>
        </p:txBody>
      </p:sp>
      <p:sp>
        <p:nvSpPr>
          <p:cNvPr id="5" name="Footer Placeholder 4">
            <a:extLst>
              <a:ext uri="{FF2B5EF4-FFF2-40B4-BE49-F238E27FC236}">
                <a16:creationId xmlns:a16="http://schemas.microsoft.com/office/drawing/2014/main" id="{CFE38537-88AD-4FD9-8C0B-4B3AADD4CA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F6D792-2C26-4CB7-997D-E8367368B47E}"/>
              </a:ext>
            </a:extLst>
          </p:cNvPr>
          <p:cNvSpPr>
            <a:spLocks noGrp="1"/>
          </p:cNvSpPr>
          <p:nvPr>
            <p:ph type="sldNum" sz="quarter" idx="12"/>
          </p:nvPr>
        </p:nvSpPr>
        <p:spPr/>
        <p:txBody>
          <a:bodyPr/>
          <a:lstStyle/>
          <a:p>
            <a:fld id="{6FA9DD6C-E013-4013-9093-DE24DBBA5CC3}" type="slidenum">
              <a:rPr lang="en-US" smtClean="0"/>
              <a:t>‹#›</a:t>
            </a:fld>
            <a:endParaRPr lang="en-US"/>
          </a:p>
        </p:txBody>
      </p:sp>
    </p:spTree>
    <p:extLst>
      <p:ext uri="{BB962C8B-B14F-4D97-AF65-F5344CB8AC3E}">
        <p14:creationId xmlns:p14="http://schemas.microsoft.com/office/powerpoint/2010/main" val="508631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770A4-D179-4FE5-A099-BF53F35079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401752-4B11-421D-8F94-7B0E0A02A7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5124C3-D585-4074-9901-C2226C5E4809}"/>
              </a:ext>
            </a:extLst>
          </p:cNvPr>
          <p:cNvSpPr>
            <a:spLocks noGrp="1"/>
          </p:cNvSpPr>
          <p:nvPr>
            <p:ph type="dt" sz="half" idx="10"/>
          </p:nvPr>
        </p:nvSpPr>
        <p:spPr/>
        <p:txBody>
          <a:bodyPr/>
          <a:lstStyle/>
          <a:p>
            <a:fld id="{D3EFE02C-0644-4418-825E-996E142F6386}" type="datetimeFigureOut">
              <a:rPr lang="en-US" smtClean="0"/>
              <a:t>3/10/2021</a:t>
            </a:fld>
            <a:endParaRPr lang="en-US"/>
          </a:p>
        </p:txBody>
      </p:sp>
      <p:sp>
        <p:nvSpPr>
          <p:cNvPr id="5" name="Footer Placeholder 4">
            <a:extLst>
              <a:ext uri="{FF2B5EF4-FFF2-40B4-BE49-F238E27FC236}">
                <a16:creationId xmlns:a16="http://schemas.microsoft.com/office/drawing/2014/main" id="{245D7EED-E6E0-4F22-8B83-1315D7E67C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387C12-D784-402E-910B-FCF3E4F8557F}"/>
              </a:ext>
            </a:extLst>
          </p:cNvPr>
          <p:cNvSpPr>
            <a:spLocks noGrp="1"/>
          </p:cNvSpPr>
          <p:nvPr>
            <p:ph type="sldNum" sz="quarter" idx="12"/>
          </p:nvPr>
        </p:nvSpPr>
        <p:spPr/>
        <p:txBody>
          <a:bodyPr/>
          <a:lstStyle/>
          <a:p>
            <a:fld id="{6FA9DD6C-E013-4013-9093-DE24DBBA5CC3}" type="slidenum">
              <a:rPr lang="en-US" smtClean="0"/>
              <a:t>‹#›</a:t>
            </a:fld>
            <a:endParaRPr lang="en-US"/>
          </a:p>
        </p:txBody>
      </p:sp>
    </p:spTree>
    <p:extLst>
      <p:ext uri="{BB962C8B-B14F-4D97-AF65-F5344CB8AC3E}">
        <p14:creationId xmlns:p14="http://schemas.microsoft.com/office/powerpoint/2010/main" val="3190927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A48B0-B3F2-4451-BCA8-9882A37F17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6749C62-E13B-488F-934C-E8D0F87173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506B2F-58D7-41FE-AE7D-C82CF5C58CA3}"/>
              </a:ext>
            </a:extLst>
          </p:cNvPr>
          <p:cNvSpPr>
            <a:spLocks noGrp="1"/>
          </p:cNvSpPr>
          <p:nvPr>
            <p:ph type="dt" sz="half" idx="10"/>
          </p:nvPr>
        </p:nvSpPr>
        <p:spPr/>
        <p:txBody>
          <a:bodyPr/>
          <a:lstStyle/>
          <a:p>
            <a:fld id="{D3EFE02C-0644-4418-825E-996E142F6386}" type="datetimeFigureOut">
              <a:rPr lang="en-US" smtClean="0"/>
              <a:t>3/10/2021</a:t>
            </a:fld>
            <a:endParaRPr lang="en-US"/>
          </a:p>
        </p:txBody>
      </p:sp>
      <p:sp>
        <p:nvSpPr>
          <p:cNvPr id="5" name="Footer Placeholder 4">
            <a:extLst>
              <a:ext uri="{FF2B5EF4-FFF2-40B4-BE49-F238E27FC236}">
                <a16:creationId xmlns:a16="http://schemas.microsoft.com/office/drawing/2014/main" id="{316C5508-0BF9-46C1-BB4E-701900510D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FE15C8-6822-48B1-AD48-EA00C973DC5A}"/>
              </a:ext>
            </a:extLst>
          </p:cNvPr>
          <p:cNvSpPr>
            <a:spLocks noGrp="1"/>
          </p:cNvSpPr>
          <p:nvPr>
            <p:ph type="sldNum" sz="quarter" idx="12"/>
          </p:nvPr>
        </p:nvSpPr>
        <p:spPr/>
        <p:txBody>
          <a:bodyPr/>
          <a:lstStyle/>
          <a:p>
            <a:fld id="{6FA9DD6C-E013-4013-9093-DE24DBBA5CC3}" type="slidenum">
              <a:rPr lang="en-US" smtClean="0"/>
              <a:t>‹#›</a:t>
            </a:fld>
            <a:endParaRPr lang="en-US"/>
          </a:p>
        </p:txBody>
      </p:sp>
    </p:spTree>
    <p:extLst>
      <p:ext uri="{BB962C8B-B14F-4D97-AF65-F5344CB8AC3E}">
        <p14:creationId xmlns:p14="http://schemas.microsoft.com/office/powerpoint/2010/main" val="2787233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CD61C-EEFE-42D0-BF84-8077EB0B86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4FEC9E-687C-458E-9B3B-304525581C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1E9D31-55D2-4981-98EB-9320DA8E72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9177C9-0A1F-4481-B470-085C7275F938}"/>
              </a:ext>
            </a:extLst>
          </p:cNvPr>
          <p:cNvSpPr>
            <a:spLocks noGrp="1"/>
          </p:cNvSpPr>
          <p:nvPr>
            <p:ph type="dt" sz="half" idx="10"/>
          </p:nvPr>
        </p:nvSpPr>
        <p:spPr/>
        <p:txBody>
          <a:bodyPr/>
          <a:lstStyle/>
          <a:p>
            <a:fld id="{D3EFE02C-0644-4418-825E-996E142F6386}" type="datetimeFigureOut">
              <a:rPr lang="en-US" smtClean="0"/>
              <a:t>3/10/2021</a:t>
            </a:fld>
            <a:endParaRPr lang="en-US"/>
          </a:p>
        </p:txBody>
      </p:sp>
      <p:sp>
        <p:nvSpPr>
          <p:cNvPr id="6" name="Footer Placeholder 5">
            <a:extLst>
              <a:ext uri="{FF2B5EF4-FFF2-40B4-BE49-F238E27FC236}">
                <a16:creationId xmlns:a16="http://schemas.microsoft.com/office/drawing/2014/main" id="{D2FCC6A9-A9B8-4950-AAF8-EDADB89DF9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B3703C-D60F-4D30-AE4C-D80BA902BA08}"/>
              </a:ext>
            </a:extLst>
          </p:cNvPr>
          <p:cNvSpPr>
            <a:spLocks noGrp="1"/>
          </p:cNvSpPr>
          <p:nvPr>
            <p:ph type="sldNum" sz="quarter" idx="12"/>
          </p:nvPr>
        </p:nvSpPr>
        <p:spPr/>
        <p:txBody>
          <a:bodyPr/>
          <a:lstStyle/>
          <a:p>
            <a:fld id="{6FA9DD6C-E013-4013-9093-DE24DBBA5CC3}" type="slidenum">
              <a:rPr lang="en-US" smtClean="0"/>
              <a:t>‹#›</a:t>
            </a:fld>
            <a:endParaRPr lang="en-US"/>
          </a:p>
        </p:txBody>
      </p:sp>
    </p:spTree>
    <p:extLst>
      <p:ext uri="{BB962C8B-B14F-4D97-AF65-F5344CB8AC3E}">
        <p14:creationId xmlns:p14="http://schemas.microsoft.com/office/powerpoint/2010/main" val="1642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918FE-D3BA-462F-B52B-A34ABFBE89E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43186BA-46F6-46AD-826A-6905DE470E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7A286B-C45D-4294-8AFD-29FDF78327E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BA0A827-6239-420A-BF3E-E7AAB9758F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33B490-165C-4F38-BCB2-984760015E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5C2F158-C7D1-43E2-8C69-18BD7B133508}"/>
              </a:ext>
            </a:extLst>
          </p:cNvPr>
          <p:cNvSpPr>
            <a:spLocks noGrp="1"/>
          </p:cNvSpPr>
          <p:nvPr>
            <p:ph type="dt" sz="half" idx="10"/>
          </p:nvPr>
        </p:nvSpPr>
        <p:spPr/>
        <p:txBody>
          <a:bodyPr/>
          <a:lstStyle/>
          <a:p>
            <a:fld id="{D3EFE02C-0644-4418-825E-996E142F6386}" type="datetimeFigureOut">
              <a:rPr lang="en-US" smtClean="0"/>
              <a:t>3/10/2021</a:t>
            </a:fld>
            <a:endParaRPr lang="en-US"/>
          </a:p>
        </p:txBody>
      </p:sp>
      <p:sp>
        <p:nvSpPr>
          <p:cNvPr id="8" name="Footer Placeholder 7">
            <a:extLst>
              <a:ext uri="{FF2B5EF4-FFF2-40B4-BE49-F238E27FC236}">
                <a16:creationId xmlns:a16="http://schemas.microsoft.com/office/drawing/2014/main" id="{AAE971D2-F8A8-4A26-96CA-DF10FAA7C92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3DB2F0A-204F-447F-85D8-9893AE9B86C2}"/>
              </a:ext>
            </a:extLst>
          </p:cNvPr>
          <p:cNvSpPr>
            <a:spLocks noGrp="1"/>
          </p:cNvSpPr>
          <p:nvPr>
            <p:ph type="sldNum" sz="quarter" idx="12"/>
          </p:nvPr>
        </p:nvSpPr>
        <p:spPr/>
        <p:txBody>
          <a:bodyPr/>
          <a:lstStyle/>
          <a:p>
            <a:fld id="{6FA9DD6C-E013-4013-9093-DE24DBBA5CC3}" type="slidenum">
              <a:rPr lang="en-US" smtClean="0"/>
              <a:t>‹#›</a:t>
            </a:fld>
            <a:endParaRPr lang="en-US"/>
          </a:p>
        </p:txBody>
      </p:sp>
    </p:spTree>
    <p:extLst>
      <p:ext uri="{BB962C8B-B14F-4D97-AF65-F5344CB8AC3E}">
        <p14:creationId xmlns:p14="http://schemas.microsoft.com/office/powerpoint/2010/main" val="3465945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FA4DC-6019-4520-AC95-C7DED28E7D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D2B1836-B421-4FC0-91E7-A572F1B909EA}"/>
              </a:ext>
            </a:extLst>
          </p:cNvPr>
          <p:cNvSpPr>
            <a:spLocks noGrp="1"/>
          </p:cNvSpPr>
          <p:nvPr>
            <p:ph type="dt" sz="half" idx="10"/>
          </p:nvPr>
        </p:nvSpPr>
        <p:spPr/>
        <p:txBody>
          <a:bodyPr/>
          <a:lstStyle/>
          <a:p>
            <a:fld id="{D3EFE02C-0644-4418-825E-996E142F6386}" type="datetimeFigureOut">
              <a:rPr lang="en-US" smtClean="0"/>
              <a:t>3/10/2021</a:t>
            </a:fld>
            <a:endParaRPr lang="en-US"/>
          </a:p>
        </p:txBody>
      </p:sp>
      <p:sp>
        <p:nvSpPr>
          <p:cNvPr id="4" name="Footer Placeholder 3">
            <a:extLst>
              <a:ext uri="{FF2B5EF4-FFF2-40B4-BE49-F238E27FC236}">
                <a16:creationId xmlns:a16="http://schemas.microsoft.com/office/drawing/2014/main" id="{8EC543A7-66FB-481E-BA6A-34EB2808918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6F49010-9199-4EBA-BE37-DC54EC9FC8ED}"/>
              </a:ext>
            </a:extLst>
          </p:cNvPr>
          <p:cNvSpPr>
            <a:spLocks noGrp="1"/>
          </p:cNvSpPr>
          <p:nvPr>
            <p:ph type="sldNum" sz="quarter" idx="12"/>
          </p:nvPr>
        </p:nvSpPr>
        <p:spPr/>
        <p:txBody>
          <a:bodyPr/>
          <a:lstStyle/>
          <a:p>
            <a:fld id="{6FA9DD6C-E013-4013-9093-DE24DBBA5CC3}" type="slidenum">
              <a:rPr lang="en-US" smtClean="0"/>
              <a:t>‹#›</a:t>
            </a:fld>
            <a:endParaRPr lang="en-US"/>
          </a:p>
        </p:txBody>
      </p:sp>
    </p:spTree>
    <p:extLst>
      <p:ext uri="{BB962C8B-B14F-4D97-AF65-F5344CB8AC3E}">
        <p14:creationId xmlns:p14="http://schemas.microsoft.com/office/powerpoint/2010/main" val="367833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FA9F46-1298-4C3A-AED5-23CB8CDF3504}"/>
              </a:ext>
            </a:extLst>
          </p:cNvPr>
          <p:cNvSpPr>
            <a:spLocks noGrp="1"/>
          </p:cNvSpPr>
          <p:nvPr>
            <p:ph type="dt" sz="half" idx="10"/>
          </p:nvPr>
        </p:nvSpPr>
        <p:spPr/>
        <p:txBody>
          <a:bodyPr/>
          <a:lstStyle/>
          <a:p>
            <a:fld id="{D3EFE02C-0644-4418-825E-996E142F6386}" type="datetimeFigureOut">
              <a:rPr lang="en-US" smtClean="0"/>
              <a:t>3/10/2021</a:t>
            </a:fld>
            <a:endParaRPr lang="en-US"/>
          </a:p>
        </p:txBody>
      </p:sp>
      <p:sp>
        <p:nvSpPr>
          <p:cNvPr id="3" name="Footer Placeholder 2">
            <a:extLst>
              <a:ext uri="{FF2B5EF4-FFF2-40B4-BE49-F238E27FC236}">
                <a16:creationId xmlns:a16="http://schemas.microsoft.com/office/drawing/2014/main" id="{21C23E59-9BC2-4370-B732-8AEAD09EF68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3B2BE51-95A8-4095-997F-E6B06DA2978B}"/>
              </a:ext>
            </a:extLst>
          </p:cNvPr>
          <p:cNvSpPr>
            <a:spLocks noGrp="1"/>
          </p:cNvSpPr>
          <p:nvPr>
            <p:ph type="sldNum" sz="quarter" idx="12"/>
          </p:nvPr>
        </p:nvSpPr>
        <p:spPr/>
        <p:txBody>
          <a:bodyPr/>
          <a:lstStyle/>
          <a:p>
            <a:fld id="{6FA9DD6C-E013-4013-9093-DE24DBBA5CC3}" type="slidenum">
              <a:rPr lang="en-US" smtClean="0"/>
              <a:t>‹#›</a:t>
            </a:fld>
            <a:endParaRPr lang="en-US"/>
          </a:p>
        </p:txBody>
      </p:sp>
    </p:spTree>
    <p:extLst>
      <p:ext uri="{BB962C8B-B14F-4D97-AF65-F5344CB8AC3E}">
        <p14:creationId xmlns:p14="http://schemas.microsoft.com/office/powerpoint/2010/main" val="1819747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A0850-F86C-4CE7-B216-68C18BDFC1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2BF4659-CD87-41D5-9CD7-BB2B90EBD6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D6BF87-47BE-48C4-96B6-F574E6B853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51C446-C657-4F2B-8A4D-08D9A70A6C0F}"/>
              </a:ext>
            </a:extLst>
          </p:cNvPr>
          <p:cNvSpPr>
            <a:spLocks noGrp="1"/>
          </p:cNvSpPr>
          <p:nvPr>
            <p:ph type="dt" sz="half" idx="10"/>
          </p:nvPr>
        </p:nvSpPr>
        <p:spPr/>
        <p:txBody>
          <a:bodyPr/>
          <a:lstStyle/>
          <a:p>
            <a:fld id="{D3EFE02C-0644-4418-825E-996E142F6386}" type="datetimeFigureOut">
              <a:rPr lang="en-US" smtClean="0"/>
              <a:t>3/10/2021</a:t>
            </a:fld>
            <a:endParaRPr lang="en-US"/>
          </a:p>
        </p:txBody>
      </p:sp>
      <p:sp>
        <p:nvSpPr>
          <p:cNvPr id="6" name="Footer Placeholder 5">
            <a:extLst>
              <a:ext uri="{FF2B5EF4-FFF2-40B4-BE49-F238E27FC236}">
                <a16:creationId xmlns:a16="http://schemas.microsoft.com/office/drawing/2014/main" id="{095A0506-AE4F-47D6-8EC6-D43F829461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C9A696-DF95-4A10-AEEF-BA74348885A1}"/>
              </a:ext>
            </a:extLst>
          </p:cNvPr>
          <p:cNvSpPr>
            <a:spLocks noGrp="1"/>
          </p:cNvSpPr>
          <p:nvPr>
            <p:ph type="sldNum" sz="quarter" idx="12"/>
          </p:nvPr>
        </p:nvSpPr>
        <p:spPr/>
        <p:txBody>
          <a:bodyPr/>
          <a:lstStyle/>
          <a:p>
            <a:fld id="{6FA9DD6C-E013-4013-9093-DE24DBBA5CC3}" type="slidenum">
              <a:rPr lang="en-US" smtClean="0"/>
              <a:t>‹#›</a:t>
            </a:fld>
            <a:endParaRPr lang="en-US"/>
          </a:p>
        </p:txBody>
      </p:sp>
    </p:spTree>
    <p:extLst>
      <p:ext uri="{BB962C8B-B14F-4D97-AF65-F5344CB8AC3E}">
        <p14:creationId xmlns:p14="http://schemas.microsoft.com/office/powerpoint/2010/main" val="2516849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BD79A-22C2-4EF0-9D91-D46D5F7CF1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1DB55ED-A4D5-47A5-ADC3-91CB127522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F0B4C12-E855-4757-A814-13ADA7949D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5234FC-27A4-457D-9E61-F168A511777E}"/>
              </a:ext>
            </a:extLst>
          </p:cNvPr>
          <p:cNvSpPr>
            <a:spLocks noGrp="1"/>
          </p:cNvSpPr>
          <p:nvPr>
            <p:ph type="dt" sz="half" idx="10"/>
          </p:nvPr>
        </p:nvSpPr>
        <p:spPr/>
        <p:txBody>
          <a:bodyPr/>
          <a:lstStyle/>
          <a:p>
            <a:fld id="{D3EFE02C-0644-4418-825E-996E142F6386}" type="datetimeFigureOut">
              <a:rPr lang="en-US" smtClean="0"/>
              <a:t>3/10/2021</a:t>
            </a:fld>
            <a:endParaRPr lang="en-US"/>
          </a:p>
        </p:txBody>
      </p:sp>
      <p:sp>
        <p:nvSpPr>
          <p:cNvPr id="6" name="Footer Placeholder 5">
            <a:extLst>
              <a:ext uri="{FF2B5EF4-FFF2-40B4-BE49-F238E27FC236}">
                <a16:creationId xmlns:a16="http://schemas.microsoft.com/office/drawing/2014/main" id="{8C55E6E0-182F-4319-BEFE-AD90081525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AD45C4-FAFD-4959-9437-969138C24974}"/>
              </a:ext>
            </a:extLst>
          </p:cNvPr>
          <p:cNvSpPr>
            <a:spLocks noGrp="1"/>
          </p:cNvSpPr>
          <p:nvPr>
            <p:ph type="sldNum" sz="quarter" idx="12"/>
          </p:nvPr>
        </p:nvSpPr>
        <p:spPr/>
        <p:txBody>
          <a:bodyPr/>
          <a:lstStyle/>
          <a:p>
            <a:fld id="{6FA9DD6C-E013-4013-9093-DE24DBBA5CC3}" type="slidenum">
              <a:rPr lang="en-US" smtClean="0"/>
              <a:t>‹#›</a:t>
            </a:fld>
            <a:endParaRPr lang="en-US"/>
          </a:p>
        </p:txBody>
      </p:sp>
    </p:spTree>
    <p:extLst>
      <p:ext uri="{BB962C8B-B14F-4D97-AF65-F5344CB8AC3E}">
        <p14:creationId xmlns:p14="http://schemas.microsoft.com/office/powerpoint/2010/main" val="622423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0BA726-2E06-471D-9A01-77297F659A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BAB3118-EFDE-467D-A0FD-DF1546677A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493EB7-1145-48A0-A414-3C671CB24E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EFE02C-0644-4418-825E-996E142F6386}" type="datetimeFigureOut">
              <a:rPr lang="en-US" smtClean="0"/>
              <a:t>3/10/2021</a:t>
            </a:fld>
            <a:endParaRPr lang="en-US"/>
          </a:p>
        </p:txBody>
      </p:sp>
      <p:sp>
        <p:nvSpPr>
          <p:cNvPr id="5" name="Footer Placeholder 4">
            <a:extLst>
              <a:ext uri="{FF2B5EF4-FFF2-40B4-BE49-F238E27FC236}">
                <a16:creationId xmlns:a16="http://schemas.microsoft.com/office/drawing/2014/main" id="{E922C5A5-A6B5-4910-B043-481B192A36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4DB11F-1946-449B-A174-BB8A1B1636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9DD6C-E013-4013-9093-DE24DBBA5CC3}" type="slidenum">
              <a:rPr lang="en-US" smtClean="0"/>
              <a:t>‹#›</a:t>
            </a:fld>
            <a:endParaRPr lang="en-US"/>
          </a:p>
        </p:txBody>
      </p:sp>
    </p:spTree>
    <p:extLst>
      <p:ext uri="{BB962C8B-B14F-4D97-AF65-F5344CB8AC3E}">
        <p14:creationId xmlns:p14="http://schemas.microsoft.com/office/powerpoint/2010/main" val="1047753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hyperledger-fabric.readthedocs.io/en/release-1.1/chaincode4ade.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dium.com/swlh/hyperledger-chapter-7-installing-hyperledger-fabric-89430e61b7bb"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CB9C7F3-1360-4B32-89C7-86972217674D}"/>
              </a:ext>
            </a:extLst>
          </p:cNvPr>
          <p:cNvPicPr>
            <a:picLocks noChangeAspect="1"/>
          </p:cNvPicPr>
          <p:nvPr/>
        </p:nvPicPr>
        <p:blipFill>
          <a:blip r:embed="rId2"/>
          <a:stretch>
            <a:fillRect/>
          </a:stretch>
        </p:blipFill>
        <p:spPr>
          <a:xfrm>
            <a:off x="41772" y="2238132"/>
            <a:ext cx="2990850" cy="2533650"/>
          </a:xfrm>
          <a:prstGeom prst="rect">
            <a:avLst/>
          </a:prstGeom>
        </p:spPr>
      </p:pic>
      <p:pic>
        <p:nvPicPr>
          <p:cNvPr id="5" name="Picture 4">
            <a:extLst>
              <a:ext uri="{FF2B5EF4-FFF2-40B4-BE49-F238E27FC236}">
                <a16:creationId xmlns:a16="http://schemas.microsoft.com/office/drawing/2014/main" id="{C7D4EB7E-D3F8-435E-BDD7-CD40759223BA}"/>
              </a:ext>
            </a:extLst>
          </p:cNvPr>
          <p:cNvPicPr>
            <a:picLocks noChangeAspect="1"/>
          </p:cNvPicPr>
          <p:nvPr/>
        </p:nvPicPr>
        <p:blipFill>
          <a:blip r:embed="rId3"/>
          <a:stretch>
            <a:fillRect/>
          </a:stretch>
        </p:blipFill>
        <p:spPr>
          <a:xfrm>
            <a:off x="162987" y="285808"/>
            <a:ext cx="2988997" cy="1000125"/>
          </a:xfrm>
          <a:prstGeom prst="rect">
            <a:avLst/>
          </a:prstGeom>
        </p:spPr>
      </p:pic>
      <p:pic>
        <p:nvPicPr>
          <p:cNvPr id="6" name="Picture 5">
            <a:extLst>
              <a:ext uri="{FF2B5EF4-FFF2-40B4-BE49-F238E27FC236}">
                <a16:creationId xmlns:a16="http://schemas.microsoft.com/office/drawing/2014/main" id="{7345F363-95EC-4BA1-ABF4-4B70103FD47E}"/>
              </a:ext>
            </a:extLst>
          </p:cNvPr>
          <p:cNvPicPr>
            <a:picLocks noChangeAspect="1"/>
          </p:cNvPicPr>
          <p:nvPr/>
        </p:nvPicPr>
        <p:blipFill>
          <a:blip r:embed="rId4"/>
          <a:stretch>
            <a:fillRect/>
          </a:stretch>
        </p:blipFill>
        <p:spPr>
          <a:xfrm>
            <a:off x="7908539" y="215536"/>
            <a:ext cx="4007767" cy="1023429"/>
          </a:xfrm>
          <a:prstGeom prst="rect">
            <a:avLst/>
          </a:prstGeom>
        </p:spPr>
      </p:pic>
      <p:grpSp>
        <p:nvGrpSpPr>
          <p:cNvPr id="7" name="Group 52">
            <a:extLst>
              <a:ext uri="{FF2B5EF4-FFF2-40B4-BE49-F238E27FC236}">
                <a16:creationId xmlns:a16="http://schemas.microsoft.com/office/drawing/2014/main" id="{F703827A-DC49-4C5F-9EB7-5EF1F1D82929}"/>
              </a:ext>
            </a:extLst>
          </p:cNvPr>
          <p:cNvGrpSpPr/>
          <p:nvPr/>
        </p:nvGrpSpPr>
        <p:grpSpPr>
          <a:xfrm>
            <a:off x="3546279" y="2238132"/>
            <a:ext cx="7245451" cy="1500198"/>
            <a:chOff x="-2" y="0"/>
            <a:chExt cx="6911631" cy="1500197"/>
          </a:xfrm>
        </p:grpSpPr>
        <p:sp>
          <p:nvSpPr>
            <p:cNvPr id="8" name="Shape 49">
              <a:extLst>
                <a:ext uri="{FF2B5EF4-FFF2-40B4-BE49-F238E27FC236}">
                  <a16:creationId xmlns:a16="http://schemas.microsoft.com/office/drawing/2014/main" id="{C8640809-3C82-4A33-A792-F57C45E99801}"/>
                </a:ext>
              </a:extLst>
            </p:cNvPr>
            <p:cNvSpPr/>
            <p:nvPr/>
          </p:nvSpPr>
          <p:spPr>
            <a:xfrm>
              <a:off x="0" y="0"/>
              <a:ext cx="6911627" cy="1500197"/>
            </a:xfrm>
            <a:custGeom>
              <a:avLst/>
              <a:gdLst/>
              <a:ahLst/>
              <a:cxnLst>
                <a:cxn ang="0">
                  <a:pos x="wd2" y="hd2"/>
                </a:cxn>
                <a:cxn ang="5400000">
                  <a:pos x="wd2" y="hd2"/>
                </a:cxn>
                <a:cxn ang="10800000">
                  <a:pos x="wd2" y="hd2"/>
                </a:cxn>
                <a:cxn ang="16200000">
                  <a:pos x="wd2" y="hd2"/>
                </a:cxn>
              </a:cxnLst>
              <a:rect l="0" t="0" r="r" b="b"/>
              <a:pathLst>
                <a:path w="21600" h="21600" extrusionOk="0">
                  <a:moveTo>
                    <a:pt x="21600" y="1350"/>
                  </a:moveTo>
                  <a:cubicBezTo>
                    <a:pt x="21600" y="604"/>
                    <a:pt x="21481" y="0"/>
                    <a:pt x="21335" y="0"/>
                  </a:cubicBezTo>
                  <a:cubicBezTo>
                    <a:pt x="21188" y="0"/>
                    <a:pt x="21070" y="604"/>
                    <a:pt x="21070" y="1350"/>
                  </a:cubicBezTo>
                  <a:lnTo>
                    <a:pt x="21070" y="2700"/>
                  </a:lnTo>
                  <a:lnTo>
                    <a:pt x="265" y="2700"/>
                  </a:lnTo>
                  <a:cubicBezTo>
                    <a:pt x="119" y="2700"/>
                    <a:pt x="0" y="3304"/>
                    <a:pt x="0" y="4050"/>
                  </a:cubicBezTo>
                  <a:lnTo>
                    <a:pt x="0" y="20250"/>
                  </a:lnTo>
                  <a:cubicBezTo>
                    <a:pt x="0" y="20996"/>
                    <a:pt x="119" y="21600"/>
                    <a:pt x="265" y="21600"/>
                  </a:cubicBezTo>
                  <a:cubicBezTo>
                    <a:pt x="412" y="21600"/>
                    <a:pt x="530" y="20996"/>
                    <a:pt x="530" y="20250"/>
                  </a:cubicBezTo>
                  <a:lnTo>
                    <a:pt x="530" y="18900"/>
                  </a:lnTo>
                  <a:lnTo>
                    <a:pt x="21335" y="18900"/>
                  </a:lnTo>
                  <a:cubicBezTo>
                    <a:pt x="21481" y="18900"/>
                    <a:pt x="21600" y="18296"/>
                    <a:pt x="21600" y="17550"/>
                  </a:cubicBezTo>
                  <a:close/>
                </a:path>
              </a:pathLst>
            </a:custGeom>
            <a:solidFill>
              <a:srgbClr val="BFBFBF">
                <a:alpha val="52941"/>
              </a:srgbClr>
            </a:solidFill>
            <a:ln w="12700" cap="flat">
              <a:noFill/>
              <a:miter lim="400000"/>
            </a:ln>
            <a:effectLst/>
          </p:spPr>
          <p:txBody>
            <a:bodyPr wrap="square" lIns="0" tIns="0" rIns="0" bIns="0" numCol="1" anchor="ctr">
              <a:noAutofit/>
            </a:bodyPr>
            <a:lstStyle/>
            <a:p>
              <a:pPr lvl="0" algn="ctr">
                <a:defRPr>
                  <a:solidFill>
                    <a:srgbClr val="FFFFFF"/>
                  </a:solidFill>
                </a:defRPr>
              </a:pPr>
              <a:endParaRPr dirty="0"/>
            </a:p>
          </p:txBody>
        </p:sp>
        <p:sp>
          <p:nvSpPr>
            <p:cNvPr id="9" name="Shape 51">
              <a:extLst>
                <a:ext uri="{FF2B5EF4-FFF2-40B4-BE49-F238E27FC236}">
                  <a16:creationId xmlns:a16="http://schemas.microsoft.com/office/drawing/2014/main" id="{9E56C84B-14E0-436B-9398-23C1C8CEE912}"/>
                </a:ext>
              </a:extLst>
            </p:cNvPr>
            <p:cNvSpPr/>
            <p:nvPr/>
          </p:nvSpPr>
          <p:spPr>
            <a:xfrm>
              <a:off x="-2" y="0"/>
              <a:ext cx="6911631" cy="1357322"/>
            </a:xfrm>
            <a:custGeom>
              <a:avLst/>
              <a:gdLst/>
              <a:ahLst/>
              <a:cxnLst>
                <a:cxn ang="0">
                  <a:pos x="wd2" y="hd2"/>
                </a:cxn>
                <a:cxn ang="5400000">
                  <a:pos x="wd2" y="hd2"/>
                </a:cxn>
                <a:cxn ang="10800000">
                  <a:pos x="wd2" y="hd2"/>
                </a:cxn>
                <a:cxn ang="16200000">
                  <a:pos x="wd2" y="hd2"/>
                </a:cxn>
              </a:cxnLst>
              <a:rect l="0" t="0" r="r" b="b"/>
              <a:pathLst>
                <a:path w="21600" h="21600" extrusionOk="0">
                  <a:moveTo>
                    <a:pt x="0" y="4050"/>
                  </a:moveTo>
                  <a:cubicBezTo>
                    <a:pt x="0" y="3304"/>
                    <a:pt x="119" y="2700"/>
                    <a:pt x="265" y="2700"/>
                  </a:cubicBezTo>
                  <a:lnTo>
                    <a:pt x="21070" y="2700"/>
                  </a:lnTo>
                  <a:lnTo>
                    <a:pt x="21070" y="1350"/>
                  </a:lnTo>
                  <a:cubicBezTo>
                    <a:pt x="21070" y="604"/>
                    <a:pt x="21188" y="0"/>
                    <a:pt x="21335" y="0"/>
                  </a:cubicBezTo>
                  <a:cubicBezTo>
                    <a:pt x="21481" y="0"/>
                    <a:pt x="21600" y="604"/>
                    <a:pt x="21600" y="1350"/>
                  </a:cubicBezTo>
                  <a:lnTo>
                    <a:pt x="21600" y="17550"/>
                  </a:lnTo>
                  <a:cubicBezTo>
                    <a:pt x="21600" y="18296"/>
                    <a:pt x="21481" y="18900"/>
                    <a:pt x="21335" y="18900"/>
                  </a:cubicBezTo>
                  <a:lnTo>
                    <a:pt x="530" y="18900"/>
                  </a:lnTo>
                  <a:lnTo>
                    <a:pt x="530" y="20250"/>
                  </a:lnTo>
                  <a:cubicBezTo>
                    <a:pt x="530" y="20996"/>
                    <a:pt x="412" y="21600"/>
                    <a:pt x="265" y="21600"/>
                  </a:cubicBezTo>
                  <a:cubicBezTo>
                    <a:pt x="119" y="21600"/>
                    <a:pt x="0" y="20996"/>
                    <a:pt x="0" y="20250"/>
                  </a:cubicBezTo>
                  <a:close/>
                  <a:moveTo>
                    <a:pt x="21070" y="2700"/>
                  </a:moveTo>
                  <a:lnTo>
                    <a:pt x="21335" y="2700"/>
                  </a:lnTo>
                  <a:cubicBezTo>
                    <a:pt x="21481" y="2700"/>
                    <a:pt x="21600" y="2096"/>
                    <a:pt x="21600" y="1350"/>
                  </a:cubicBezTo>
                  <a:moveTo>
                    <a:pt x="21335" y="2700"/>
                  </a:moveTo>
                  <a:lnTo>
                    <a:pt x="21335" y="1350"/>
                  </a:lnTo>
                  <a:cubicBezTo>
                    <a:pt x="21335" y="1723"/>
                    <a:pt x="21276" y="2025"/>
                    <a:pt x="21202" y="2025"/>
                  </a:cubicBezTo>
                  <a:cubicBezTo>
                    <a:pt x="21129" y="2025"/>
                    <a:pt x="21070" y="1723"/>
                    <a:pt x="21070" y="1350"/>
                  </a:cubicBezTo>
                  <a:moveTo>
                    <a:pt x="265" y="5400"/>
                  </a:moveTo>
                  <a:lnTo>
                    <a:pt x="265" y="4050"/>
                  </a:lnTo>
                  <a:cubicBezTo>
                    <a:pt x="265" y="3677"/>
                    <a:pt x="324" y="3375"/>
                    <a:pt x="398" y="3375"/>
                  </a:cubicBezTo>
                  <a:cubicBezTo>
                    <a:pt x="471" y="3375"/>
                    <a:pt x="530" y="3677"/>
                    <a:pt x="530" y="4050"/>
                  </a:cubicBezTo>
                  <a:cubicBezTo>
                    <a:pt x="530" y="4796"/>
                    <a:pt x="412" y="5400"/>
                    <a:pt x="265" y="5400"/>
                  </a:cubicBezTo>
                  <a:cubicBezTo>
                    <a:pt x="119" y="5400"/>
                    <a:pt x="0" y="4796"/>
                    <a:pt x="0" y="4050"/>
                  </a:cubicBezTo>
                  <a:moveTo>
                    <a:pt x="530" y="4050"/>
                  </a:moveTo>
                  <a:lnTo>
                    <a:pt x="530" y="18900"/>
                  </a:lnTo>
                </a:path>
              </a:pathLst>
            </a:custGeom>
            <a:noFill/>
            <a:ln w="25400" cap="flat">
              <a:solidFill>
                <a:srgbClr val="D9D9D9"/>
              </a:solidFill>
              <a:prstDash val="solid"/>
              <a:bevel/>
            </a:ln>
            <a:effectLst/>
          </p:spPr>
          <p:txBody>
            <a:bodyPr wrap="square" lIns="0" tIns="0" rIns="0" bIns="0" numCol="1" anchor="ctr">
              <a:noAutofit/>
            </a:bodyPr>
            <a:lstStyle/>
            <a:p>
              <a:pPr lvl="0" algn="ctr">
                <a:defRPr>
                  <a:solidFill>
                    <a:srgbClr val="FFFFFF"/>
                  </a:solidFill>
                </a:defRPr>
              </a:pPr>
              <a:endParaRPr dirty="0"/>
            </a:p>
          </p:txBody>
        </p:sp>
      </p:grpSp>
      <p:sp>
        <p:nvSpPr>
          <p:cNvPr id="10" name="Shape 53">
            <a:extLst>
              <a:ext uri="{FF2B5EF4-FFF2-40B4-BE49-F238E27FC236}">
                <a16:creationId xmlns:a16="http://schemas.microsoft.com/office/drawing/2014/main" id="{0EC98C7D-2E04-41F7-9C5B-C0B0CBFA1ED4}"/>
              </a:ext>
            </a:extLst>
          </p:cNvPr>
          <p:cNvSpPr/>
          <p:nvPr/>
        </p:nvSpPr>
        <p:spPr>
          <a:xfrm>
            <a:off x="3441704" y="2713973"/>
            <a:ext cx="6997402" cy="430887"/>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p>
            <a:pPr lvl="0" algn="ctr"/>
            <a:r>
              <a:rPr lang="en-US" sz="2800" b="1" dirty="0" err="1"/>
              <a:t>Hyperledger</a:t>
            </a:r>
            <a:r>
              <a:rPr lang="en-US" sz="2800" b="1" dirty="0"/>
              <a:t> Fabric</a:t>
            </a:r>
          </a:p>
        </p:txBody>
      </p:sp>
      <p:sp>
        <p:nvSpPr>
          <p:cNvPr id="11" name="Shape 56">
            <a:extLst>
              <a:ext uri="{FF2B5EF4-FFF2-40B4-BE49-F238E27FC236}">
                <a16:creationId xmlns:a16="http://schemas.microsoft.com/office/drawing/2014/main" id="{38C72146-27AD-4995-95CA-A0C43C7B1997}"/>
              </a:ext>
            </a:extLst>
          </p:cNvPr>
          <p:cNvSpPr/>
          <p:nvPr/>
        </p:nvSpPr>
        <p:spPr>
          <a:xfrm>
            <a:off x="4152881" y="4250536"/>
            <a:ext cx="6072231" cy="36933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400"/>
            </a:lvl1pPr>
          </a:lstStyle>
          <a:p>
            <a:pPr lvl="0">
              <a:defRPr sz="1800"/>
            </a:pPr>
            <a:r>
              <a:rPr lang="fr-FR" dirty="0"/>
              <a:t>            </a:t>
            </a:r>
            <a:endParaRPr dirty="0"/>
          </a:p>
        </p:txBody>
      </p:sp>
      <p:sp>
        <p:nvSpPr>
          <p:cNvPr id="12" name="Rectangle 11">
            <a:extLst>
              <a:ext uri="{FF2B5EF4-FFF2-40B4-BE49-F238E27FC236}">
                <a16:creationId xmlns:a16="http://schemas.microsoft.com/office/drawing/2014/main" id="{C33ADC50-C9EA-4498-935C-CAEB966DF5A2}"/>
              </a:ext>
            </a:extLst>
          </p:cNvPr>
          <p:cNvSpPr/>
          <p:nvPr/>
        </p:nvSpPr>
        <p:spPr>
          <a:xfrm>
            <a:off x="3262800" y="4206976"/>
            <a:ext cx="8082571" cy="1015663"/>
          </a:xfrm>
          <a:prstGeom prst="rect">
            <a:avLst/>
          </a:prstGeom>
        </p:spPr>
        <p:txBody>
          <a:bodyPr wrap="square">
            <a:spAutoFit/>
          </a:bodyPr>
          <a:lstStyle/>
          <a:p>
            <a:r>
              <a:rPr lang="en-US" sz="2000" b="1" dirty="0"/>
              <a:t>                             </a:t>
            </a:r>
            <a:r>
              <a:rPr lang="en-US" sz="2000" b="1" dirty="0" err="1"/>
              <a:t>Bacem</a:t>
            </a:r>
            <a:r>
              <a:rPr lang="en-US" sz="2000" b="1" dirty="0"/>
              <a:t> Mbarek, Ph.D.</a:t>
            </a:r>
          </a:p>
          <a:p>
            <a:r>
              <a:rPr lang="en-US" sz="2000" b="1" dirty="0"/>
              <a:t>                                 </a:t>
            </a:r>
            <a:r>
              <a:rPr lang="en-US" sz="2000" dirty="0"/>
              <a:t>Masaryk University,</a:t>
            </a:r>
          </a:p>
          <a:p>
            <a:r>
              <a:rPr lang="en-US" sz="2000" dirty="0"/>
              <a:t>             </a:t>
            </a:r>
            <a:r>
              <a:rPr lang="en-US" dirty="0" err="1"/>
              <a:t>Lasaris</a:t>
            </a:r>
            <a:r>
              <a:rPr lang="en-US" dirty="0"/>
              <a:t> Lab ( Lab of Software Architectures and Information Systems) </a:t>
            </a:r>
            <a:endParaRPr lang="en-US" b="1" dirty="0"/>
          </a:p>
        </p:txBody>
      </p:sp>
    </p:spTree>
    <p:extLst>
      <p:ext uri="{BB962C8B-B14F-4D97-AF65-F5344CB8AC3E}">
        <p14:creationId xmlns:p14="http://schemas.microsoft.com/office/powerpoint/2010/main" val="1005537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83768" y="843215"/>
            <a:ext cx="9087173" cy="3785652"/>
          </a:xfrm>
          <a:prstGeom prst="rect">
            <a:avLst/>
          </a:prstGeom>
        </p:spPr>
        <p:txBody>
          <a:bodyPr wrap="square">
            <a:spAutoFit/>
          </a:bodyPr>
          <a:lstStyle/>
          <a:p>
            <a:endParaRPr lang="en-US" sz="2400" dirty="0"/>
          </a:p>
          <a:p>
            <a:pPr marL="342900" indent="-342900">
              <a:buAutoNum type="arabicParenBoth"/>
            </a:pPr>
            <a:r>
              <a:rPr lang="en-US" sz="2400" b="1" dirty="0"/>
              <a:t> Genesis block</a:t>
            </a:r>
            <a:r>
              <a:rPr lang="en-US" sz="2400" dirty="0"/>
              <a:t>: A genesis Block is the first block of a </a:t>
            </a:r>
            <a:r>
              <a:rPr lang="en-US" sz="2400" dirty="0" err="1"/>
              <a:t>blockchain</a:t>
            </a:r>
            <a:r>
              <a:rPr lang="en-US" sz="2400" dirty="0"/>
              <a:t>. Modern versions of Bitcoin number it as block 0, though very early versions counted ad block1. The genesis block is almost always hardcoded into the software of the applications that utilize its </a:t>
            </a:r>
            <a:r>
              <a:rPr lang="en-US" sz="2400" dirty="0" err="1"/>
              <a:t>blockcian</a:t>
            </a:r>
            <a:r>
              <a:rPr lang="en-US" sz="2400" dirty="0"/>
              <a:t>.</a:t>
            </a:r>
          </a:p>
          <a:p>
            <a:pPr marL="342900" indent="-342900">
              <a:buAutoNum type="arabicParenBoth"/>
            </a:pPr>
            <a:endParaRPr lang="en-US" sz="2400" dirty="0"/>
          </a:p>
          <a:p>
            <a:pPr marL="342900" indent="-342900">
              <a:buAutoNum type="arabicParenBoth"/>
            </a:pPr>
            <a:r>
              <a:rPr lang="en-US" sz="2400" dirty="0"/>
              <a:t> The first (genesis) block in a channel, is a </a:t>
            </a:r>
            <a:r>
              <a:rPr lang="en-US" sz="2400" b="1" dirty="0" err="1"/>
              <a:t>channel.tx</a:t>
            </a:r>
            <a:r>
              <a:rPr lang="en-US" sz="2400" dirty="0"/>
              <a:t> (channel configuration, and the consortium that is allowed to use the </a:t>
            </a:r>
            <a:r>
              <a:rPr lang="en-US" sz="2400" dirty="0" err="1"/>
              <a:t>channel,and</a:t>
            </a:r>
            <a:r>
              <a:rPr lang="en-US" sz="2400" dirty="0"/>
              <a:t> the consortium that is allowed to use the channel,</a:t>
            </a:r>
          </a:p>
        </p:txBody>
      </p:sp>
    </p:spTree>
    <p:extLst>
      <p:ext uri="{BB962C8B-B14F-4D97-AF65-F5344CB8AC3E}">
        <p14:creationId xmlns:p14="http://schemas.microsoft.com/office/powerpoint/2010/main" val="1869987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BF223E3-153D-4C6D-BAC4-7537E0D9A332}"/>
              </a:ext>
            </a:extLst>
          </p:cNvPr>
          <p:cNvSpPr/>
          <p:nvPr/>
        </p:nvSpPr>
        <p:spPr>
          <a:xfrm>
            <a:off x="990600" y="975063"/>
            <a:ext cx="6096000" cy="4339650"/>
          </a:xfrm>
          <a:prstGeom prst="rect">
            <a:avLst/>
          </a:prstGeom>
        </p:spPr>
        <p:txBody>
          <a:bodyPr>
            <a:spAutoFit/>
          </a:bodyPr>
          <a:lstStyle/>
          <a:p>
            <a:r>
              <a:rPr lang="en-US" sz="2400" b="0" i="0" dirty="0">
                <a:effectLst/>
              </a:rPr>
              <a:t>We will go through a Sample </a:t>
            </a:r>
            <a:r>
              <a:rPr lang="en-US" sz="2400" b="0" i="0" dirty="0" err="1">
                <a:effectLst/>
              </a:rPr>
              <a:t>chaincode</a:t>
            </a:r>
            <a:r>
              <a:rPr lang="en-US" sz="2400" b="0" i="0" dirty="0">
                <a:effectLst/>
              </a:rPr>
              <a:t> and understand the following</a:t>
            </a:r>
          </a:p>
          <a:p>
            <a:pPr>
              <a:buFont typeface="Arial" panose="020B0604020202020204" pitchFamily="34" charset="0"/>
              <a:buChar char="•"/>
            </a:pPr>
            <a:r>
              <a:rPr lang="en-US" sz="2400" b="0" i="0" dirty="0">
                <a:effectLst/>
              </a:rPr>
              <a:t>Dependencies</a:t>
            </a:r>
          </a:p>
          <a:p>
            <a:pPr>
              <a:buFont typeface="Arial" panose="020B0604020202020204" pitchFamily="34" charset="0"/>
              <a:buChar char="•"/>
            </a:pPr>
            <a:r>
              <a:rPr lang="en-US" sz="2400" b="0" i="0" dirty="0">
                <a:effectLst/>
              </a:rPr>
              <a:t>Struct</a:t>
            </a:r>
          </a:p>
          <a:p>
            <a:pPr>
              <a:buFont typeface="Arial" panose="020B0604020202020204" pitchFamily="34" charset="0"/>
              <a:buChar char="•"/>
            </a:pPr>
            <a:r>
              <a:rPr lang="en-US" sz="2400" b="0" i="0" dirty="0">
                <a:effectLst/>
              </a:rPr>
              <a:t>Init Method</a:t>
            </a:r>
          </a:p>
          <a:p>
            <a:pPr>
              <a:buFont typeface="Arial" panose="020B0604020202020204" pitchFamily="34" charset="0"/>
              <a:buChar char="•"/>
            </a:pPr>
            <a:r>
              <a:rPr lang="en-US" sz="2400" b="0" i="0" dirty="0">
                <a:effectLst/>
              </a:rPr>
              <a:t>Invoke Method (Get &amp; Set)</a:t>
            </a:r>
          </a:p>
          <a:p>
            <a:pPr>
              <a:buFont typeface="Arial" panose="020B0604020202020204" pitchFamily="34" charset="0"/>
              <a:buChar char="•"/>
            </a:pPr>
            <a:r>
              <a:rPr lang="en-US" sz="2400" b="0" i="0" dirty="0">
                <a:effectLst/>
              </a:rPr>
              <a:t>Main Function</a:t>
            </a:r>
          </a:p>
          <a:p>
            <a:pPr>
              <a:buFont typeface="Arial" panose="020B0604020202020204" pitchFamily="34" charset="0"/>
              <a:buChar char="•"/>
            </a:pPr>
            <a:endParaRPr lang="en-US" sz="2400" dirty="0"/>
          </a:p>
          <a:p>
            <a:endParaRPr lang="en-US" sz="2400" dirty="0">
              <a:hlinkClick r:id="rId2"/>
            </a:endParaRPr>
          </a:p>
          <a:p>
            <a:r>
              <a:rPr lang="en-US" sz="2400" dirty="0">
                <a:hlinkClick r:id="rId2"/>
              </a:rPr>
              <a:t>Right now,</a:t>
            </a:r>
            <a:r>
              <a:rPr lang="en-US" sz="2400" dirty="0"/>
              <a:t> it can be written in Go / Node.JS.</a:t>
            </a:r>
            <a:endParaRPr lang="en-US" sz="2400" b="1" i="0" dirty="0">
              <a:effectLst/>
            </a:endParaRPr>
          </a:p>
          <a:p>
            <a:pPr>
              <a:buFont typeface="Arial" panose="020B0604020202020204" pitchFamily="34" charset="0"/>
              <a:buChar char="•"/>
            </a:pPr>
            <a:endParaRPr lang="en-US" dirty="0">
              <a:latin typeface="medium-content-serif-font"/>
            </a:endParaRPr>
          </a:p>
          <a:p>
            <a:endParaRPr lang="en-US" b="0" i="0" dirty="0">
              <a:effectLst/>
              <a:latin typeface="medium-content-serif-font"/>
            </a:endParaRPr>
          </a:p>
        </p:txBody>
      </p:sp>
    </p:spTree>
    <p:extLst>
      <p:ext uri="{BB962C8B-B14F-4D97-AF65-F5344CB8AC3E}">
        <p14:creationId xmlns:p14="http://schemas.microsoft.com/office/powerpoint/2010/main" val="1086197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A5894E2-9AEA-4D23-B462-8FF6E46C8BE5}"/>
              </a:ext>
            </a:extLst>
          </p:cNvPr>
          <p:cNvSpPr/>
          <p:nvPr/>
        </p:nvSpPr>
        <p:spPr>
          <a:xfrm>
            <a:off x="1139125" y="751344"/>
            <a:ext cx="10771322" cy="5078313"/>
          </a:xfrm>
          <a:prstGeom prst="rect">
            <a:avLst/>
          </a:prstGeom>
        </p:spPr>
        <p:txBody>
          <a:bodyPr wrap="square">
            <a:spAutoFit/>
          </a:bodyPr>
          <a:lstStyle/>
          <a:p>
            <a:r>
              <a:rPr lang="en-US" sz="2400" b="1" i="0" dirty="0">
                <a:effectLst/>
              </a:rPr>
              <a:t>Overview of a </a:t>
            </a:r>
            <a:r>
              <a:rPr lang="en-US" sz="2400" b="1" i="0" dirty="0" err="1">
                <a:effectLst/>
              </a:rPr>
              <a:t>Chaincode</a:t>
            </a:r>
            <a:r>
              <a:rPr lang="en-US" sz="2400" b="1" i="0" dirty="0">
                <a:effectLst/>
              </a:rPr>
              <a:t> Program</a:t>
            </a:r>
          </a:p>
          <a:p>
            <a:r>
              <a:rPr lang="en-US" sz="2400" b="0" i="0" dirty="0">
                <a:effectLst/>
              </a:rPr>
              <a:t>When creating a </a:t>
            </a:r>
            <a:r>
              <a:rPr lang="en-US" sz="2400" b="0" i="0" dirty="0" err="1">
                <a:effectLst/>
              </a:rPr>
              <a:t>chaincode</a:t>
            </a:r>
            <a:r>
              <a:rPr lang="en-US" sz="2400" b="0" i="0" dirty="0">
                <a:effectLst/>
              </a:rPr>
              <a:t>, there are two methods that you will need to implement:</a:t>
            </a:r>
          </a:p>
          <a:p>
            <a:pPr>
              <a:buFont typeface="Arial" panose="020B0604020202020204" pitchFamily="34" charset="0"/>
              <a:buChar char="•"/>
            </a:pPr>
            <a:r>
              <a:rPr lang="en-US" sz="2400" b="1" i="0" dirty="0">
                <a:effectLst/>
              </a:rPr>
              <a:t>Init</a:t>
            </a:r>
            <a:br>
              <a:rPr lang="en-US" sz="2400" b="0" i="0" dirty="0">
                <a:effectLst/>
              </a:rPr>
            </a:br>
            <a:r>
              <a:rPr lang="en-US" sz="2400" b="0" i="0" dirty="0">
                <a:effectLst/>
              </a:rPr>
              <a:t>Called when a </a:t>
            </a:r>
            <a:r>
              <a:rPr lang="en-US" sz="2400" b="0" i="0" dirty="0" err="1">
                <a:effectLst/>
              </a:rPr>
              <a:t>chaincode</a:t>
            </a:r>
            <a:r>
              <a:rPr lang="en-US" sz="2400" b="0" i="0" dirty="0">
                <a:effectLst/>
              </a:rPr>
              <a:t> receives an </a:t>
            </a:r>
            <a:r>
              <a:rPr lang="en-US" sz="2400" b="1" i="1" dirty="0">
                <a:effectLst/>
              </a:rPr>
              <a:t>instantiate</a:t>
            </a:r>
            <a:r>
              <a:rPr lang="en-US" sz="2400" b="0" i="0" dirty="0">
                <a:effectLst/>
              </a:rPr>
              <a:t> or </a:t>
            </a:r>
            <a:r>
              <a:rPr lang="en-US" sz="2400" b="1" i="1" dirty="0">
                <a:effectLst/>
              </a:rPr>
              <a:t>upgrade</a:t>
            </a:r>
            <a:r>
              <a:rPr lang="en-US" sz="2400" b="0" i="0" dirty="0">
                <a:effectLst/>
              </a:rPr>
              <a:t> transaction. This is where you will initialize any application state.</a:t>
            </a:r>
          </a:p>
          <a:p>
            <a:pPr>
              <a:buFont typeface="Arial" panose="020B0604020202020204" pitchFamily="34" charset="0"/>
              <a:buChar char="•"/>
            </a:pPr>
            <a:r>
              <a:rPr lang="en-US" sz="2400" b="1" i="0" dirty="0">
                <a:effectLst/>
              </a:rPr>
              <a:t>Invoke</a:t>
            </a:r>
            <a:br>
              <a:rPr lang="en-US" sz="2400" b="0" i="0" dirty="0">
                <a:effectLst/>
              </a:rPr>
            </a:br>
            <a:r>
              <a:rPr lang="en-US" sz="2400" b="0" i="0" dirty="0">
                <a:effectLst/>
              </a:rPr>
              <a:t>Called when the </a:t>
            </a:r>
            <a:r>
              <a:rPr lang="en-US" sz="2400" b="1" i="1" dirty="0">
                <a:effectLst/>
              </a:rPr>
              <a:t>invoke</a:t>
            </a:r>
            <a:r>
              <a:rPr lang="en-US" sz="2400" b="0" i="0" dirty="0">
                <a:effectLst/>
              </a:rPr>
              <a:t> transaction is received to process any transaction proposals.</a:t>
            </a:r>
          </a:p>
          <a:p>
            <a:r>
              <a:rPr lang="en-US" sz="2400" b="0" i="0" dirty="0">
                <a:effectLst/>
              </a:rPr>
              <a:t>As a developer, one must create both an </a:t>
            </a:r>
            <a:r>
              <a:rPr lang="en-US" sz="2400" b="1" i="0" dirty="0">
                <a:effectLst/>
              </a:rPr>
              <a:t>Init</a:t>
            </a:r>
            <a:r>
              <a:rPr lang="en-US" sz="2400" b="0" i="0" dirty="0">
                <a:effectLst/>
              </a:rPr>
              <a:t> and an </a:t>
            </a:r>
            <a:r>
              <a:rPr lang="en-US" sz="2400" b="1" i="0" dirty="0">
                <a:effectLst/>
              </a:rPr>
              <a:t>Invoke</a:t>
            </a:r>
            <a:r>
              <a:rPr lang="en-US" sz="2400" b="0" i="0" dirty="0">
                <a:effectLst/>
              </a:rPr>
              <a:t> method within your </a:t>
            </a:r>
            <a:r>
              <a:rPr lang="en-US" sz="2400" b="0" i="0" dirty="0" err="1">
                <a:effectLst/>
              </a:rPr>
              <a:t>chaincode</a:t>
            </a:r>
            <a:r>
              <a:rPr lang="en-US" sz="2400" b="0" i="0" dirty="0">
                <a:effectLst/>
              </a:rPr>
              <a:t>. The </a:t>
            </a:r>
            <a:r>
              <a:rPr lang="en-US" sz="2400" b="0" i="0" dirty="0" err="1">
                <a:effectLst/>
              </a:rPr>
              <a:t>chaincode</a:t>
            </a:r>
            <a:r>
              <a:rPr lang="en-US" sz="2400" b="0" i="0" dirty="0">
                <a:effectLst/>
              </a:rPr>
              <a:t> must be installed using the </a:t>
            </a:r>
            <a:r>
              <a:rPr lang="en-US" sz="2400" b="1" i="0" dirty="0">
                <a:effectLst/>
              </a:rPr>
              <a:t>peer </a:t>
            </a:r>
            <a:r>
              <a:rPr lang="en-US" sz="2400" b="1" i="0" dirty="0" err="1">
                <a:effectLst/>
              </a:rPr>
              <a:t>chaincode</a:t>
            </a:r>
            <a:r>
              <a:rPr lang="en-US" sz="2400" b="1" i="0" dirty="0">
                <a:effectLst/>
              </a:rPr>
              <a:t> install</a:t>
            </a:r>
            <a:r>
              <a:rPr lang="en-US" sz="2400" b="0" i="0" dirty="0">
                <a:effectLst/>
              </a:rPr>
              <a:t> command, and instantiated using the </a:t>
            </a:r>
            <a:r>
              <a:rPr lang="en-US" sz="2400" b="1" i="0" dirty="0">
                <a:effectLst/>
              </a:rPr>
              <a:t>peer </a:t>
            </a:r>
            <a:r>
              <a:rPr lang="en-US" sz="2400" b="1" i="0" dirty="0" err="1">
                <a:effectLst/>
              </a:rPr>
              <a:t>chaincode</a:t>
            </a:r>
            <a:r>
              <a:rPr lang="en-US" sz="2400" b="1" i="0" dirty="0">
                <a:effectLst/>
              </a:rPr>
              <a:t> instantiate</a:t>
            </a:r>
            <a:r>
              <a:rPr lang="en-US" sz="2400" b="0" i="0" dirty="0">
                <a:effectLst/>
              </a:rPr>
              <a:t> command before the </a:t>
            </a:r>
            <a:r>
              <a:rPr lang="en-US" sz="2400" b="0" i="0" dirty="0" err="1">
                <a:effectLst/>
              </a:rPr>
              <a:t>chaincode</a:t>
            </a:r>
            <a:r>
              <a:rPr lang="en-US" sz="2400" b="0" i="0" dirty="0">
                <a:effectLst/>
              </a:rPr>
              <a:t> can be invoked. Then, transactions can be created using the </a:t>
            </a:r>
            <a:r>
              <a:rPr lang="en-US" sz="2400" b="1" i="0" dirty="0">
                <a:effectLst/>
              </a:rPr>
              <a:t>peer </a:t>
            </a:r>
            <a:r>
              <a:rPr lang="en-US" sz="2400" b="1" i="0" dirty="0" err="1">
                <a:effectLst/>
              </a:rPr>
              <a:t>chaincode</a:t>
            </a:r>
            <a:r>
              <a:rPr lang="en-US" sz="2400" b="1" i="0" dirty="0">
                <a:effectLst/>
              </a:rPr>
              <a:t> invoke</a:t>
            </a:r>
            <a:r>
              <a:rPr lang="en-US" sz="2400" b="0" i="0" dirty="0">
                <a:effectLst/>
              </a:rPr>
              <a:t> or </a:t>
            </a:r>
            <a:r>
              <a:rPr lang="en-US" sz="2400" b="1" i="0" dirty="0">
                <a:effectLst/>
              </a:rPr>
              <a:t>peer </a:t>
            </a:r>
            <a:r>
              <a:rPr lang="en-US" sz="2400" b="1" i="0" dirty="0" err="1">
                <a:effectLst/>
              </a:rPr>
              <a:t>chaincode</a:t>
            </a:r>
            <a:r>
              <a:rPr lang="en-US" sz="2400" b="1" i="0" dirty="0">
                <a:effectLst/>
              </a:rPr>
              <a:t> query</a:t>
            </a:r>
            <a:r>
              <a:rPr lang="en-US" sz="2400" b="0" i="0" dirty="0">
                <a:effectLst/>
              </a:rPr>
              <a:t> commands.</a:t>
            </a:r>
          </a:p>
          <a:p>
            <a:br>
              <a:rPr lang="en-US" dirty="0"/>
            </a:br>
            <a:endParaRPr lang="en-US" dirty="0"/>
          </a:p>
        </p:txBody>
      </p:sp>
    </p:spTree>
    <p:extLst>
      <p:ext uri="{BB962C8B-B14F-4D97-AF65-F5344CB8AC3E}">
        <p14:creationId xmlns:p14="http://schemas.microsoft.com/office/powerpoint/2010/main" val="1733932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4983" y="860155"/>
            <a:ext cx="10241458" cy="5078313"/>
          </a:xfrm>
          <a:prstGeom prst="rect">
            <a:avLst/>
          </a:prstGeom>
          <a:noFill/>
        </p:spPr>
        <p:txBody>
          <a:bodyPr wrap="none" rtlCol="0">
            <a:spAutoFit/>
          </a:bodyPr>
          <a:lstStyle/>
          <a:p>
            <a:r>
              <a:rPr lang="en-US" b="1" u="sng" dirty="0" err="1">
                <a:effectLst>
                  <a:outerShdw blurRad="38100" dist="38100" dir="2700000" algn="tl">
                    <a:srgbClr val="000000">
                      <a:alpha val="43137"/>
                    </a:srgbClr>
                  </a:outerShdw>
                </a:effectLst>
              </a:rPr>
              <a:t>Initialisation</a:t>
            </a:r>
            <a:r>
              <a:rPr lang="en-US" b="1" u="sng" dirty="0">
                <a:effectLst>
                  <a:outerShdw blurRad="38100" dist="38100" dir="2700000" algn="tl">
                    <a:srgbClr val="000000">
                      <a:alpha val="43137"/>
                    </a:srgbClr>
                  </a:outerShdw>
                </a:effectLst>
              </a:rPr>
              <a:t> of peers values</a:t>
            </a:r>
          </a:p>
          <a:p>
            <a:endParaRPr lang="en-US" dirty="0"/>
          </a:p>
          <a:p>
            <a:r>
              <a:rPr lang="en-US" dirty="0"/>
              <a:t>{“</a:t>
            </a:r>
            <a:r>
              <a:rPr lang="en-US" dirty="0" err="1"/>
              <a:t>Arg</a:t>
            </a:r>
            <a:r>
              <a:rPr lang="en-US" dirty="0"/>
              <a:t>”: [‘’</a:t>
            </a:r>
            <a:r>
              <a:rPr lang="en-US" dirty="0" err="1"/>
              <a:t>init</a:t>
            </a:r>
            <a:r>
              <a:rPr lang="en-US" dirty="0"/>
              <a:t>,” “a”, “100”, “b”, “200”]}’</a:t>
            </a:r>
          </a:p>
          <a:p>
            <a:endParaRPr lang="en-US" dirty="0"/>
          </a:p>
          <a:p>
            <a:r>
              <a:rPr lang="en-US" dirty="0"/>
              <a:t>We set “a” or the first peer we created as having 100 </a:t>
            </a:r>
            <a:r>
              <a:rPr lang="en-US" dirty="0" err="1"/>
              <a:t>tpkens</a:t>
            </a:r>
            <a:r>
              <a:rPr lang="en-US" dirty="0"/>
              <a:t>, and “b”, the second peer as having 200 tokens</a:t>
            </a:r>
          </a:p>
          <a:p>
            <a:endParaRPr lang="en-US" dirty="0"/>
          </a:p>
          <a:p>
            <a:endParaRPr lang="en-US" dirty="0"/>
          </a:p>
          <a:p>
            <a:r>
              <a:rPr lang="en-US" b="1" u="sng" dirty="0">
                <a:effectLst>
                  <a:outerShdw blurRad="38100" dist="38100" dir="2700000" algn="tl">
                    <a:srgbClr val="000000">
                      <a:alpha val="43137"/>
                    </a:srgbClr>
                  </a:outerShdw>
                </a:effectLst>
              </a:rPr>
              <a:t>Submission of data</a:t>
            </a:r>
          </a:p>
          <a:p>
            <a:endParaRPr lang="en-US" b="1" u="sng" dirty="0">
              <a:effectLst>
                <a:outerShdw blurRad="38100" dist="38100" dir="2700000" algn="tl">
                  <a:srgbClr val="000000">
                    <a:alpha val="43137"/>
                  </a:srgbClr>
                </a:outerShdw>
              </a:effectLst>
            </a:endParaRPr>
          </a:p>
          <a:p>
            <a:r>
              <a:rPr lang="en-US" dirty="0"/>
              <a:t>As expected we see that “a” has 100 tokens, Now let’s send 10 tokens from “a” to “b”</a:t>
            </a:r>
          </a:p>
          <a:p>
            <a:endParaRPr lang="en-US" dirty="0"/>
          </a:p>
          <a:p>
            <a:r>
              <a:rPr lang="en-US" dirty="0"/>
              <a:t>{“</a:t>
            </a:r>
            <a:r>
              <a:rPr lang="en-US" dirty="0" err="1"/>
              <a:t>Arg</a:t>
            </a:r>
            <a:r>
              <a:rPr lang="en-US" dirty="0"/>
              <a:t>”: [‘’invoke,” “a”, “b”, “10”]}’</a:t>
            </a:r>
          </a:p>
          <a:p>
            <a:endParaRPr lang="en-US" dirty="0"/>
          </a:p>
          <a:p>
            <a:r>
              <a:rPr lang="en-US" dirty="0"/>
              <a:t>To check value of peer</a:t>
            </a:r>
          </a:p>
          <a:p>
            <a:endParaRPr lang="en-US" dirty="0"/>
          </a:p>
          <a:p>
            <a:r>
              <a:rPr lang="en-US" dirty="0"/>
              <a:t>{“</a:t>
            </a:r>
            <a:r>
              <a:rPr lang="en-US" dirty="0" err="1"/>
              <a:t>Arg</a:t>
            </a:r>
            <a:r>
              <a:rPr lang="en-US" dirty="0"/>
              <a:t>”: [‘’</a:t>
            </a:r>
            <a:r>
              <a:rPr lang="en-US" dirty="0" err="1"/>
              <a:t>Args</a:t>
            </a:r>
            <a:r>
              <a:rPr lang="en-US" dirty="0"/>
              <a:t>,”: “query”, “a”]}’</a:t>
            </a:r>
          </a:p>
          <a:p>
            <a:endParaRPr lang="en-US" dirty="0"/>
          </a:p>
          <a:p>
            <a:endParaRPr lang="en-US" dirty="0"/>
          </a:p>
        </p:txBody>
      </p:sp>
    </p:spTree>
    <p:extLst>
      <p:ext uri="{BB962C8B-B14F-4D97-AF65-F5344CB8AC3E}">
        <p14:creationId xmlns:p14="http://schemas.microsoft.com/office/powerpoint/2010/main" val="381121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F4D8532-98E8-4E1C-9BBB-EE2BB2C22A87}"/>
              </a:ext>
            </a:extLst>
          </p:cNvPr>
          <p:cNvSpPr/>
          <p:nvPr/>
        </p:nvSpPr>
        <p:spPr>
          <a:xfrm>
            <a:off x="828675" y="430590"/>
            <a:ext cx="10996532" cy="6278642"/>
          </a:xfrm>
          <a:prstGeom prst="rect">
            <a:avLst/>
          </a:prstGeom>
        </p:spPr>
        <p:txBody>
          <a:bodyPr wrap="square">
            <a:spAutoFit/>
          </a:bodyPr>
          <a:lstStyle/>
          <a:p>
            <a:pPr marL="342900" indent="-342900">
              <a:buFont typeface="Arial" panose="020B0604020202020204" pitchFamily="34" charset="0"/>
              <a:buChar char="•"/>
            </a:pPr>
            <a:r>
              <a:rPr lang="en-US" sz="2400" dirty="0"/>
              <a:t>Quick High Level Overview:</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Peer can be part of one or more channel</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Every channel has a separate </a:t>
            </a:r>
            <a:r>
              <a:rPr lang="en-US" sz="2400" dirty="0" err="1"/>
              <a:t>ledgerEvery</a:t>
            </a:r>
            <a:r>
              <a:rPr lang="en-US" sz="2400" dirty="0"/>
              <a:t> Channel has one or more chain codes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Every Chain code has a different endorsement policy</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err="1"/>
              <a:t>Chaincode</a:t>
            </a:r>
            <a:r>
              <a:rPr lang="en-US" sz="2400" dirty="0"/>
              <a:t> must be part of a channel. As the ledger is part of a channel. One channel can have as many </a:t>
            </a:r>
            <a:r>
              <a:rPr lang="en-US" sz="2400" dirty="0" err="1"/>
              <a:t>chaincodes</a:t>
            </a:r>
            <a:r>
              <a:rPr lang="en-US" sz="2400" dirty="0"/>
              <a:t> as possible.</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err="1"/>
              <a:t>Chaincode</a:t>
            </a:r>
            <a:r>
              <a:rPr lang="en-US" sz="2400" dirty="0"/>
              <a:t> must be installed in each peer that is part of the channel and instantiated.</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When a </a:t>
            </a:r>
            <a:r>
              <a:rPr lang="en-US" sz="2400" dirty="0" err="1"/>
              <a:t>Chaincode</a:t>
            </a:r>
            <a:r>
              <a:rPr lang="en-US" sz="2400" dirty="0"/>
              <a:t> gets instantiated a policy (endorsing) has to be defined. [consensus: before a transaction can be recorded in the ledger only if a rule is met]</a:t>
            </a:r>
          </a:p>
          <a:p>
            <a:endParaRPr lang="en-US" dirty="0"/>
          </a:p>
        </p:txBody>
      </p:sp>
    </p:spTree>
    <p:extLst>
      <p:ext uri="{BB962C8B-B14F-4D97-AF65-F5344CB8AC3E}">
        <p14:creationId xmlns:p14="http://schemas.microsoft.com/office/powerpoint/2010/main" val="2412217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073020" y="423642"/>
            <a:ext cx="4004879" cy="369332"/>
          </a:xfrm>
          <a:prstGeom prst="rect">
            <a:avLst/>
          </a:prstGeom>
        </p:spPr>
        <p:txBody>
          <a:bodyPr wrap="none">
            <a:spAutoFit/>
          </a:bodyPr>
          <a:lstStyle/>
          <a:p>
            <a:r>
              <a:rPr lang="en-US" b="1" dirty="0" err="1"/>
              <a:t>Hyperledger</a:t>
            </a:r>
            <a:r>
              <a:rPr lang="en-US" b="1" dirty="0"/>
              <a:t> fabric first network tutorial</a:t>
            </a:r>
          </a:p>
        </p:txBody>
      </p:sp>
      <p:sp>
        <p:nvSpPr>
          <p:cNvPr id="5" name="Rectangle 4"/>
          <p:cNvSpPr/>
          <p:nvPr/>
        </p:nvSpPr>
        <p:spPr>
          <a:xfrm>
            <a:off x="463108" y="1648009"/>
            <a:ext cx="2915478" cy="369332"/>
          </a:xfrm>
          <a:prstGeom prst="rect">
            <a:avLst/>
          </a:prstGeom>
        </p:spPr>
        <p:txBody>
          <a:bodyPr wrap="none">
            <a:spAutoFit/>
          </a:bodyPr>
          <a:lstStyle/>
          <a:p>
            <a:r>
              <a:rPr lang="en-US" dirty="0"/>
              <a:t>Installing </a:t>
            </a:r>
            <a:r>
              <a:rPr lang="en-US" dirty="0" err="1"/>
              <a:t>Hyperledger</a:t>
            </a:r>
            <a:r>
              <a:rPr lang="en-US" dirty="0"/>
              <a:t> Fabric:</a:t>
            </a:r>
          </a:p>
        </p:txBody>
      </p:sp>
      <p:sp>
        <p:nvSpPr>
          <p:cNvPr id="6" name="TextBox 5"/>
          <p:cNvSpPr txBox="1"/>
          <p:nvPr/>
        </p:nvSpPr>
        <p:spPr>
          <a:xfrm>
            <a:off x="4610745" y="3035108"/>
            <a:ext cx="6160576" cy="646331"/>
          </a:xfrm>
          <a:prstGeom prst="rect">
            <a:avLst/>
          </a:prstGeom>
          <a:noFill/>
        </p:spPr>
        <p:txBody>
          <a:bodyPr wrap="square" rtlCol="0">
            <a:spAutoFit/>
          </a:bodyPr>
          <a:lstStyle/>
          <a:p>
            <a:r>
              <a:rPr lang="en-US" sz="3600" b="1" i="1" u="sng" dirty="0">
                <a:effectLst>
                  <a:outerShdw blurRad="38100" dist="38100" dir="2700000" algn="tl">
                    <a:srgbClr val="000000">
                      <a:alpha val="43137"/>
                    </a:srgbClr>
                  </a:outerShdw>
                </a:effectLst>
              </a:rPr>
              <a:t>See Tutorial</a:t>
            </a:r>
            <a:r>
              <a:rPr lang="en-US" dirty="0"/>
              <a:t> </a:t>
            </a:r>
            <a:endParaRPr lang="en-US" sz="4800" b="1" i="1"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02488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711200"/>
            <a:ext cx="9182100" cy="10895290"/>
          </a:xfrm>
          <a:prstGeom prst="rect">
            <a:avLst/>
          </a:prstGeom>
          <a:noFill/>
        </p:spPr>
        <p:txBody>
          <a:bodyPr wrap="square" rtlCol="0">
            <a:spAutoFit/>
          </a:bodyPr>
          <a:lstStyle/>
          <a:p>
            <a:r>
              <a:rPr lang="en-US" sz="2400" dirty="0"/>
              <a:t>This is the file or directory list that we will study:</a:t>
            </a:r>
          </a:p>
          <a:p>
            <a:endParaRPr lang="en-US" sz="2400" dirty="0"/>
          </a:p>
          <a:p>
            <a:pPr marL="342900" indent="-342900">
              <a:buAutoNum type="arabicParenR"/>
            </a:pPr>
            <a:r>
              <a:rPr lang="en-US" sz="2400" dirty="0" err="1"/>
              <a:t>docker</a:t>
            </a:r>
            <a:r>
              <a:rPr lang="en-US" sz="2400" dirty="0"/>
              <a:t>-compose-</a:t>
            </a:r>
            <a:r>
              <a:rPr lang="en-US" sz="2400" dirty="0" err="1"/>
              <a:t>cli.yaml</a:t>
            </a:r>
            <a:endParaRPr lang="en-US" sz="2400" dirty="0"/>
          </a:p>
          <a:p>
            <a:pPr marL="342900" indent="-342900">
              <a:buAutoNum type="arabicParenR"/>
            </a:pPr>
            <a:r>
              <a:rPr lang="en-US" sz="2400" dirty="0" err="1"/>
              <a:t>Configtx.yaml</a:t>
            </a:r>
            <a:endParaRPr lang="en-US" sz="2400" dirty="0"/>
          </a:p>
          <a:p>
            <a:pPr marL="342900" indent="-342900">
              <a:buAutoNum type="arabicParenR"/>
            </a:pPr>
            <a:r>
              <a:rPr lang="en-US" sz="2400" dirty="0"/>
              <a:t>Crypto-</a:t>
            </a:r>
            <a:r>
              <a:rPr lang="en-US" sz="2400" dirty="0" err="1"/>
              <a:t>config.yaml</a:t>
            </a:r>
            <a:endParaRPr lang="en-US" sz="2400" dirty="0"/>
          </a:p>
          <a:p>
            <a:pPr marL="342900" indent="-342900">
              <a:buAutoNum type="arabicParenR"/>
            </a:pPr>
            <a:r>
              <a:rPr lang="en-US" sz="2400" dirty="0"/>
              <a:t>byfn.sh</a:t>
            </a:r>
          </a:p>
          <a:p>
            <a:pPr marL="342900" indent="-342900">
              <a:buAutoNum type="arabicParenR"/>
            </a:pPr>
            <a:r>
              <a:rPr lang="en-US" sz="2400" dirty="0"/>
              <a:t>Channel-artifacts</a:t>
            </a:r>
          </a:p>
          <a:p>
            <a:pPr marL="342900" indent="-342900">
              <a:buAutoNum type="arabicParenR"/>
            </a:pPr>
            <a:endParaRPr lang="en-US" sz="2400" dirty="0"/>
          </a:p>
          <a:p>
            <a:r>
              <a:rPr lang="en-US" sz="2400" b="1" i="1" u="sng" dirty="0" err="1">
                <a:effectLst>
                  <a:outerShdw blurRad="38100" dist="38100" dir="2700000" algn="tl">
                    <a:srgbClr val="000000">
                      <a:alpha val="43137"/>
                    </a:srgbClr>
                  </a:outerShdw>
                </a:effectLst>
              </a:rPr>
              <a:t>docker</a:t>
            </a:r>
            <a:r>
              <a:rPr lang="en-US" sz="2400" b="1" i="1" u="sng" dirty="0">
                <a:effectLst>
                  <a:outerShdw blurRad="38100" dist="38100" dir="2700000" algn="tl">
                    <a:srgbClr val="000000">
                      <a:alpha val="43137"/>
                    </a:srgbClr>
                  </a:outerShdw>
                </a:effectLst>
              </a:rPr>
              <a:t>-compose-</a:t>
            </a:r>
            <a:r>
              <a:rPr lang="en-US" sz="2400" b="1" i="1" u="sng" dirty="0" err="1">
                <a:effectLst>
                  <a:outerShdw blurRad="38100" dist="38100" dir="2700000" algn="tl">
                    <a:srgbClr val="000000">
                      <a:alpha val="43137"/>
                    </a:srgbClr>
                  </a:outerShdw>
                </a:effectLst>
              </a:rPr>
              <a:t>cli.yaml</a:t>
            </a:r>
            <a:endParaRPr lang="en-US" sz="2400" b="1" i="1" u="sng" dirty="0">
              <a:effectLst>
                <a:outerShdw blurRad="38100" dist="38100" dir="2700000" algn="tl">
                  <a:srgbClr val="000000">
                    <a:alpha val="43137"/>
                  </a:srgbClr>
                </a:outerShdw>
              </a:effectLst>
            </a:endParaRPr>
          </a:p>
          <a:p>
            <a:pPr marL="342900" indent="-342900">
              <a:buAutoNum type="arabicParenR"/>
            </a:pPr>
            <a:endParaRPr lang="en-US" sz="2400" dirty="0"/>
          </a:p>
          <a:p>
            <a:r>
              <a:rPr lang="en-US" sz="2400" dirty="0"/>
              <a:t>In order to develop </a:t>
            </a:r>
            <a:r>
              <a:rPr lang="en-US" sz="2400" dirty="0" err="1"/>
              <a:t>Blockchain</a:t>
            </a:r>
            <a:r>
              <a:rPr lang="en-US" sz="2400" dirty="0"/>
              <a:t> application we need to have a </a:t>
            </a:r>
            <a:r>
              <a:rPr lang="en-US" sz="2400" dirty="0" err="1"/>
              <a:t>blockchain</a:t>
            </a:r>
            <a:r>
              <a:rPr lang="en-US" sz="2400" dirty="0"/>
              <a:t>  network first, right ?, This is a file related to  setting up the network.</a:t>
            </a:r>
          </a:p>
          <a:p>
            <a:r>
              <a:rPr lang="en-US" sz="2400" dirty="0"/>
              <a:t>This is a Docker compose file which defines your (virtual) Fabric network, such as that nodes are in the network, their internal use domain names, order of Blocks and transactions, network to witch belong the nodes, etc.</a:t>
            </a:r>
          </a:p>
          <a:p>
            <a:pPr marL="342900" indent="-342900">
              <a:buAutoNum type="arabicParenR"/>
            </a:pPr>
            <a:endParaRPr lang="en-US" sz="24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206730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2993" y="718949"/>
            <a:ext cx="9182100" cy="6832640"/>
          </a:xfrm>
          <a:prstGeom prst="rect">
            <a:avLst/>
          </a:prstGeom>
          <a:noFill/>
        </p:spPr>
        <p:txBody>
          <a:bodyPr wrap="square" rtlCol="0">
            <a:spAutoFit/>
          </a:bodyPr>
          <a:lstStyle/>
          <a:p>
            <a:endParaRPr lang="en-US" sz="2400" dirty="0"/>
          </a:p>
          <a:p>
            <a:r>
              <a:rPr lang="en-US" sz="2400" b="1" i="1" u="sng" dirty="0">
                <a:effectLst>
                  <a:outerShdw blurRad="38100" dist="38100" dir="2700000" algn="tl">
                    <a:srgbClr val="000000">
                      <a:alpha val="43137"/>
                    </a:srgbClr>
                  </a:outerShdw>
                </a:effectLst>
              </a:rPr>
              <a:t>2) </a:t>
            </a:r>
            <a:r>
              <a:rPr lang="en-US" sz="2400" b="1" i="1" u="sng" dirty="0" err="1">
                <a:effectLst>
                  <a:outerShdw blurRad="38100" dist="38100" dir="2700000" algn="tl">
                    <a:srgbClr val="000000">
                      <a:alpha val="43137"/>
                    </a:srgbClr>
                  </a:outerShdw>
                </a:effectLst>
              </a:rPr>
              <a:t>Configtx.yaml</a:t>
            </a:r>
            <a:endParaRPr lang="en-US" sz="2400" b="1" i="1" u="sng" dirty="0">
              <a:effectLst>
                <a:outerShdw blurRad="38100" dist="38100" dir="2700000" algn="tl">
                  <a:srgbClr val="000000">
                    <a:alpha val="43137"/>
                  </a:srgbClr>
                </a:outerShdw>
              </a:effectLst>
            </a:endParaRPr>
          </a:p>
          <a:p>
            <a:r>
              <a:rPr lang="en-US" sz="2400" dirty="0"/>
              <a:t>This is a file to define the configurations of the </a:t>
            </a:r>
            <a:r>
              <a:rPr lang="en-US" sz="2400" dirty="0" err="1"/>
              <a:t>Blockchain</a:t>
            </a:r>
            <a:r>
              <a:rPr lang="en-US" sz="2400" dirty="0"/>
              <a:t> network, though later they could be updated.</a:t>
            </a:r>
          </a:p>
          <a:p>
            <a:endParaRPr lang="en-US" sz="2400" dirty="0"/>
          </a:p>
          <a:p>
            <a:pPr algn="just"/>
            <a:r>
              <a:rPr lang="en-US" sz="2400" dirty="0"/>
              <a:t>3) </a:t>
            </a:r>
            <a:r>
              <a:rPr lang="en-US" sz="2400" b="1" i="1" u="sng" dirty="0">
                <a:effectLst>
                  <a:outerShdw blurRad="38100" dist="38100" dir="2700000" algn="tl">
                    <a:srgbClr val="000000">
                      <a:alpha val="43137"/>
                    </a:srgbClr>
                  </a:outerShdw>
                </a:effectLst>
              </a:rPr>
              <a:t>Crypto-</a:t>
            </a:r>
            <a:r>
              <a:rPr lang="en-US" sz="2400" b="1" i="1" u="sng" dirty="0" err="1">
                <a:effectLst>
                  <a:outerShdw blurRad="38100" dist="38100" dir="2700000" algn="tl">
                    <a:srgbClr val="000000">
                      <a:alpha val="43137"/>
                    </a:srgbClr>
                  </a:outerShdw>
                </a:effectLst>
              </a:rPr>
              <a:t>config.yaml</a:t>
            </a:r>
            <a:endParaRPr lang="en-US" sz="2400" b="1" i="1" u="sng" dirty="0">
              <a:effectLst>
                <a:outerShdw blurRad="38100" dist="38100" dir="2700000" algn="tl">
                  <a:srgbClr val="000000">
                    <a:alpha val="43137"/>
                  </a:srgbClr>
                </a:outerShdw>
              </a:effectLst>
            </a:endParaRPr>
          </a:p>
          <a:p>
            <a:pPr algn="just"/>
            <a:endParaRPr lang="en-US" sz="2400" dirty="0"/>
          </a:p>
          <a:p>
            <a:pPr algn="just"/>
            <a:r>
              <a:rPr lang="en-US" sz="2400" dirty="0"/>
              <a:t>This is a file to define certifications and keys to be generated and used in the network.</a:t>
            </a:r>
          </a:p>
          <a:p>
            <a:pPr algn="just"/>
            <a:endParaRPr lang="en-US" sz="2400" dirty="0"/>
          </a:p>
          <a:p>
            <a:pPr algn="just"/>
            <a:r>
              <a:rPr lang="en-US" sz="2400" dirty="0"/>
              <a:t>In </a:t>
            </a:r>
            <a:r>
              <a:rPr lang="en-US" sz="2400" dirty="0" err="1"/>
              <a:t>hyperledger</a:t>
            </a:r>
            <a:r>
              <a:rPr lang="en-US" sz="2400" dirty="0"/>
              <a:t> Fabric, we have a set of certifications and keys for users and nodes, For example, peer needs to have a set of </a:t>
            </a:r>
            <a:r>
              <a:rPr lang="en-US" sz="2400" dirty="0" err="1"/>
              <a:t>certeficates</a:t>
            </a:r>
            <a:r>
              <a:rPr lang="en-US" sz="2400" dirty="0"/>
              <a:t> and keys to perform endorsement, prove itself as a member in  the </a:t>
            </a:r>
            <a:r>
              <a:rPr lang="en-US" sz="2400" dirty="0" err="1"/>
              <a:t>Blockchain</a:t>
            </a:r>
            <a:r>
              <a:rPr lang="en-US" sz="2400" dirty="0"/>
              <a:t> network do signings, etc.</a:t>
            </a:r>
          </a:p>
          <a:p>
            <a:endParaRPr lang="en-US" sz="2400" dirty="0"/>
          </a:p>
          <a:p>
            <a:endParaRPr lang="en-US" sz="2400" dirty="0"/>
          </a:p>
          <a:p>
            <a:endParaRPr lang="en-US" dirty="0"/>
          </a:p>
          <a:p>
            <a:endParaRPr lang="en-US" dirty="0"/>
          </a:p>
          <a:p>
            <a:endParaRPr lang="en-US" dirty="0"/>
          </a:p>
        </p:txBody>
      </p:sp>
    </p:spTree>
    <p:extLst>
      <p:ext uri="{BB962C8B-B14F-4D97-AF65-F5344CB8AC3E}">
        <p14:creationId xmlns:p14="http://schemas.microsoft.com/office/powerpoint/2010/main" val="76505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671691"/>
            <a:ext cx="9182100" cy="6370975"/>
          </a:xfrm>
          <a:prstGeom prst="rect">
            <a:avLst/>
          </a:prstGeom>
          <a:noFill/>
        </p:spPr>
        <p:txBody>
          <a:bodyPr wrap="square" rtlCol="0">
            <a:spAutoFit/>
          </a:bodyPr>
          <a:lstStyle/>
          <a:p>
            <a:r>
              <a:rPr lang="en-US" sz="2400" b="1" i="1" u="sng" dirty="0">
                <a:effectLst>
                  <a:outerShdw blurRad="38100" dist="38100" dir="2700000" algn="tl">
                    <a:srgbClr val="000000">
                      <a:alpha val="43137"/>
                    </a:srgbClr>
                  </a:outerShdw>
                </a:effectLst>
              </a:rPr>
              <a:t>byfn.sh</a:t>
            </a:r>
          </a:p>
          <a:p>
            <a:r>
              <a:rPr lang="en-US" sz="2400" dirty="0"/>
              <a:t>This is a convenient script file by </a:t>
            </a:r>
            <a:r>
              <a:rPr lang="en-US" sz="2400" dirty="0" err="1"/>
              <a:t>hyperledger</a:t>
            </a:r>
            <a:r>
              <a:rPr lang="en-US" sz="2400" dirty="0"/>
              <a:t> Fabric  to start the network, We use it this way to bring the network 9we will run </a:t>
            </a:r>
            <a:r>
              <a:rPr lang="en-US" sz="2400" dirty="0" err="1"/>
              <a:t>tohether</a:t>
            </a:r>
            <a:r>
              <a:rPr lang="en-US" sz="2400" dirty="0"/>
              <a:t> later).</a:t>
            </a:r>
          </a:p>
          <a:p>
            <a:endParaRPr lang="en-US" sz="2400" dirty="0"/>
          </a:p>
          <a:p>
            <a:r>
              <a:rPr lang="en-US" sz="2400" dirty="0" err="1"/>
              <a:t>Sudo</a:t>
            </a:r>
            <a:r>
              <a:rPr lang="en-US" sz="2400" dirty="0"/>
              <a:t> ./bufn.sh up</a:t>
            </a:r>
          </a:p>
          <a:p>
            <a:endParaRPr lang="en-US" sz="2400" dirty="0"/>
          </a:p>
          <a:p>
            <a:pPr marL="342900" indent="-342900">
              <a:buAutoNum type="arabicParenR"/>
            </a:pPr>
            <a:r>
              <a:rPr lang="en-US" sz="2400" dirty="0"/>
              <a:t>Generate </a:t>
            </a:r>
            <a:r>
              <a:rPr lang="en-US" sz="2400" dirty="0" err="1"/>
              <a:t>certeficates</a:t>
            </a:r>
            <a:r>
              <a:rPr lang="en-US" sz="2400" dirty="0"/>
              <a:t> and keys based on crypto-</a:t>
            </a:r>
            <a:r>
              <a:rPr lang="en-US" sz="2400" dirty="0" err="1"/>
              <a:t>config.yaml</a:t>
            </a:r>
            <a:endParaRPr lang="en-US" sz="2400" dirty="0"/>
          </a:p>
          <a:p>
            <a:pPr marL="342900" indent="-342900">
              <a:buAutoNum type="arabicParenR"/>
            </a:pPr>
            <a:r>
              <a:rPr lang="en-US" sz="2400" dirty="0"/>
              <a:t>Generate channel artifacts based on </a:t>
            </a:r>
            <a:r>
              <a:rPr lang="en-US" sz="2400" dirty="0" err="1"/>
              <a:t>confligtx.yaml</a:t>
            </a:r>
            <a:r>
              <a:rPr lang="en-US" sz="2400" dirty="0"/>
              <a:t>, outputs will be stored in channel-artifacts?</a:t>
            </a:r>
          </a:p>
          <a:p>
            <a:pPr marL="342900" indent="-342900">
              <a:buAutoNum type="arabicParenR"/>
            </a:pPr>
            <a:r>
              <a:rPr lang="en-US" sz="2400" dirty="0"/>
              <a:t>Bring up the (virtual) Fabric network based on </a:t>
            </a:r>
            <a:r>
              <a:rPr lang="en-US" sz="2400" dirty="0" err="1"/>
              <a:t>docker</a:t>
            </a:r>
            <a:r>
              <a:rPr lang="en-US" sz="2400" dirty="0"/>
              <a:t>-compos-</a:t>
            </a:r>
            <a:r>
              <a:rPr lang="en-US" sz="2400" dirty="0" err="1"/>
              <a:t>cli.yaml</a:t>
            </a:r>
            <a:endParaRPr lang="en-US" sz="2400" dirty="0"/>
          </a:p>
          <a:p>
            <a:pPr marL="342900" indent="-342900">
              <a:buAutoNum type="arabicParenR"/>
            </a:pPr>
            <a:r>
              <a:rPr lang="en-US" sz="2400" dirty="0"/>
              <a:t>Create </a:t>
            </a:r>
            <a:r>
              <a:rPr lang="en-US" sz="2400" dirty="0" err="1"/>
              <a:t>hyperledger</a:t>
            </a:r>
            <a:r>
              <a:rPr lang="en-US" sz="2400" dirty="0"/>
              <a:t> Fabric channel, </a:t>
            </a:r>
            <a:r>
              <a:rPr lang="en-US" sz="2400" dirty="0" err="1"/>
              <a:t>mychannel</a:t>
            </a:r>
            <a:endParaRPr lang="en-US" sz="2400" dirty="0"/>
          </a:p>
          <a:p>
            <a:pPr marL="342900" indent="-342900">
              <a:buAutoNum type="arabicParenR"/>
            </a:pPr>
            <a:r>
              <a:rPr lang="en-US" sz="2400" dirty="0"/>
              <a:t>Join peer nodes into the channel</a:t>
            </a:r>
          </a:p>
          <a:p>
            <a:pPr marL="342900" indent="-342900">
              <a:buAutoNum type="arabicParenR"/>
            </a:pPr>
            <a:r>
              <a:rPr lang="en-US" sz="2400" dirty="0"/>
              <a:t>Install the smart contract (</a:t>
            </a:r>
            <a:r>
              <a:rPr lang="en-US" sz="2400" dirty="0" err="1"/>
              <a:t>chaincode</a:t>
            </a:r>
            <a:r>
              <a:rPr lang="en-US" sz="2400" dirty="0"/>
              <a:t>) in the peer nodes.</a:t>
            </a:r>
          </a:p>
          <a:p>
            <a:pPr marL="342900" indent="-342900">
              <a:buAutoNum type="arabicParenR"/>
            </a:pPr>
            <a:r>
              <a:rPr lang="en-US" sz="2400" dirty="0"/>
              <a:t>Instantiate the smart contract (</a:t>
            </a:r>
            <a:r>
              <a:rPr lang="en-US" sz="2400" dirty="0" err="1"/>
              <a:t>chincode</a:t>
            </a:r>
            <a:r>
              <a:rPr lang="en-US" sz="2400" dirty="0"/>
              <a:t>) in one of the peer nodes</a:t>
            </a:r>
          </a:p>
          <a:p>
            <a:endParaRPr lang="en-US" sz="2400" dirty="0"/>
          </a:p>
          <a:p>
            <a:endParaRPr lang="en-US" sz="2400" dirty="0"/>
          </a:p>
        </p:txBody>
      </p:sp>
    </p:spTree>
    <p:extLst>
      <p:ext uri="{BB962C8B-B14F-4D97-AF65-F5344CB8AC3E}">
        <p14:creationId xmlns:p14="http://schemas.microsoft.com/office/powerpoint/2010/main" val="2797146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05573" y="650928"/>
            <a:ext cx="1399742" cy="523220"/>
          </a:xfrm>
          <a:prstGeom prst="rect">
            <a:avLst/>
          </a:prstGeom>
          <a:noFill/>
        </p:spPr>
        <p:txBody>
          <a:bodyPr wrap="none" rtlCol="0">
            <a:spAutoFit/>
          </a:bodyPr>
          <a:lstStyle/>
          <a:p>
            <a:r>
              <a:rPr lang="en-US" sz="2800" b="1" dirty="0"/>
              <a:t>Channel</a:t>
            </a:r>
          </a:p>
        </p:txBody>
      </p:sp>
      <p:sp>
        <p:nvSpPr>
          <p:cNvPr id="5" name="TextBox 4"/>
          <p:cNvSpPr txBox="1"/>
          <p:nvPr/>
        </p:nvSpPr>
        <p:spPr>
          <a:xfrm>
            <a:off x="494519" y="2301499"/>
            <a:ext cx="8795288" cy="3139321"/>
          </a:xfrm>
          <a:prstGeom prst="rect">
            <a:avLst/>
          </a:prstGeom>
          <a:noFill/>
        </p:spPr>
        <p:txBody>
          <a:bodyPr wrap="square" rtlCol="0">
            <a:spAutoFit/>
          </a:bodyPr>
          <a:lstStyle/>
          <a:p>
            <a:pPr marL="342900" indent="-342900">
              <a:buFont typeface="Wingdings" panose="05000000000000000000" pitchFamily="2" charset="2"/>
              <a:buChar char="q"/>
            </a:pPr>
            <a:r>
              <a:rPr lang="en-US" sz="2400" dirty="0"/>
              <a:t>Channel in </a:t>
            </a:r>
            <a:r>
              <a:rPr lang="en-US" sz="2400" dirty="0" err="1"/>
              <a:t>hyperledger</a:t>
            </a:r>
            <a:r>
              <a:rPr lang="en-US" sz="2400" dirty="0"/>
              <a:t> Fabric is a private group in </a:t>
            </a:r>
            <a:r>
              <a:rPr lang="en-US" sz="2400" dirty="0" err="1"/>
              <a:t>Blockchain</a:t>
            </a:r>
            <a:r>
              <a:rPr lang="en-US" sz="2400" dirty="0"/>
              <a:t> network. </a:t>
            </a:r>
          </a:p>
          <a:p>
            <a:pPr marL="342900" indent="-342900">
              <a:buFont typeface="Wingdings" panose="05000000000000000000" pitchFamily="2" charset="2"/>
              <a:buChar char="q"/>
            </a:pPr>
            <a:endParaRPr lang="en-US" sz="2400" dirty="0"/>
          </a:p>
          <a:p>
            <a:pPr marL="342900" indent="-342900">
              <a:buFont typeface="Wingdings" panose="05000000000000000000" pitchFamily="2" charset="2"/>
              <a:buChar char="q"/>
            </a:pPr>
            <a:r>
              <a:rPr lang="en-US" sz="2400" dirty="0"/>
              <a:t>Each </a:t>
            </a:r>
            <a:r>
              <a:rPr lang="en-US" sz="2400" dirty="0" err="1"/>
              <a:t>blockchain</a:t>
            </a:r>
            <a:r>
              <a:rPr lang="en-US" sz="2400" dirty="0"/>
              <a:t> network could contain multiple channels, where each channel is </a:t>
            </a:r>
            <a:r>
              <a:rPr lang="en-US" sz="2400" dirty="0" err="1"/>
              <a:t>infependent</a:t>
            </a:r>
            <a:r>
              <a:rPr lang="en-US" sz="2400" dirty="0"/>
              <a:t> to other channels, has its own ledger and contains multiple organizations.</a:t>
            </a:r>
          </a:p>
          <a:p>
            <a:endParaRPr lang="en-US" dirty="0"/>
          </a:p>
          <a:p>
            <a:endParaRPr lang="en-US" dirty="0"/>
          </a:p>
          <a:p>
            <a:endParaRPr lang="en-US" dirty="0"/>
          </a:p>
        </p:txBody>
      </p:sp>
    </p:spTree>
    <p:extLst>
      <p:ext uri="{BB962C8B-B14F-4D97-AF65-F5344CB8AC3E}">
        <p14:creationId xmlns:p14="http://schemas.microsoft.com/office/powerpoint/2010/main" val="3854634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1FE1BC2-5DB0-4079-B138-D65B442588B7}"/>
              </a:ext>
            </a:extLst>
          </p:cNvPr>
          <p:cNvSpPr/>
          <p:nvPr/>
        </p:nvSpPr>
        <p:spPr>
          <a:xfrm>
            <a:off x="4046277" y="653534"/>
            <a:ext cx="3531736" cy="523220"/>
          </a:xfrm>
          <a:prstGeom prst="rect">
            <a:avLst/>
          </a:prstGeom>
        </p:spPr>
        <p:txBody>
          <a:bodyPr wrap="none">
            <a:spAutoFit/>
          </a:bodyPr>
          <a:lstStyle/>
          <a:p>
            <a:r>
              <a:rPr lang="en-US" sz="2800" b="1" i="0" dirty="0">
                <a:solidFill>
                  <a:srgbClr val="010101"/>
                </a:solidFill>
                <a:effectLst/>
                <a:latin typeface="Roboto Slab"/>
              </a:rPr>
              <a:t>What is </a:t>
            </a:r>
            <a:r>
              <a:rPr lang="en-US" sz="2800" b="1" i="0" dirty="0" err="1">
                <a:solidFill>
                  <a:srgbClr val="010101"/>
                </a:solidFill>
                <a:effectLst/>
                <a:latin typeface="Roboto Slab"/>
              </a:rPr>
              <a:t>chaincode</a:t>
            </a:r>
            <a:r>
              <a:rPr lang="en-US" sz="2800" b="1" i="0" dirty="0">
                <a:solidFill>
                  <a:srgbClr val="010101"/>
                </a:solidFill>
                <a:effectLst/>
                <a:latin typeface="Roboto Slab"/>
              </a:rPr>
              <a:t>?</a:t>
            </a:r>
          </a:p>
        </p:txBody>
      </p:sp>
      <p:sp>
        <p:nvSpPr>
          <p:cNvPr id="5" name="Rectangle 4">
            <a:extLst>
              <a:ext uri="{FF2B5EF4-FFF2-40B4-BE49-F238E27FC236}">
                <a16:creationId xmlns:a16="http://schemas.microsoft.com/office/drawing/2014/main" id="{891DFC92-9854-4FA5-80D1-7EB361F86024}"/>
              </a:ext>
            </a:extLst>
          </p:cNvPr>
          <p:cNvSpPr/>
          <p:nvPr/>
        </p:nvSpPr>
        <p:spPr>
          <a:xfrm>
            <a:off x="171450" y="1817155"/>
            <a:ext cx="11515240" cy="2677656"/>
          </a:xfrm>
          <a:prstGeom prst="rect">
            <a:avLst/>
          </a:prstGeom>
        </p:spPr>
        <p:txBody>
          <a:bodyPr wrap="square">
            <a:spAutoFit/>
          </a:bodyPr>
          <a:lstStyle/>
          <a:p>
            <a:r>
              <a:rPr lang="en-US" sz="2400" b="0" i="0" dirty="0" err="1">
                <a:solidFill>
                  <a:srgbClr val="010101"/>
                </a:solidFill>
                <a:effectLst/>
              </a:rPr>
              <a:t>Chaincode</a:t>
            </a:r>
            <a:r>
              <a:rPr lang="en-US" sz="2400" b="0" i="0" dirty="0">
                <a:solidFill>
                  <a:srgbClr val="010101"/>
                </a:solidFill>
                <a:effectLst/>
              </a:rPr>
              <a:t> is a piece of code that is written in one of the supported languages such as Go or Java. It is installed and instantiated through an SDK or CLI onto a network of Hyperledger Fabric peer nodes, enabling interaction with that network’s shared ledger.</a:t>
            </a:r>
          </a:p>
          <a:p>
            <a:endParaRPr lang="en-US" sz="2400" dirty="0">
              <a:solidFill>
                <a:srgbClr val="010101"/>
              </a:solidFill>
            </a:endParaRPr>
          </a:p>
          <a:p>
            <a:r>
              <a:rPr lang="en-US" sz="2400" dirty="0" err="1"/>
              <a:t>Chaincode</a:t>
            </a:r>
            <a:r>
              <a:rPr lang="en-US" sz="2400" dirty="0"/>
              <a:t> is a program (smart contract) that is written to read and update the ledger state. All the business logic is inside the </a:t>
            </a:r>
            <a:r>
              <a:rPr lang="en-US" sz="2400" dirty="0" err="1"/>
              <a:t>chaincode</a:t>
            </a:r>
            <a:r>
              <a:rPr lang="en-US" sz="2400" dirty="0"/>
              <a:t>.</a:t>
            </a:r>
          </a:p>
          <a:p>
            <a:endParaRPr lang="en-US" sz="2400" b="0" i="0" dirty="0">
              <a:solidFill>
                <a:srgbClr val="010101"/>
              </a:solidFill>
              <a:effectLst/>
              <a:latin typeface="Lato"/>
            </a:endParaRPr>
          </a:p>
        </p:txBody>
      </p:sp>
    </p:spTree>
    <p:extLst>
      <p:ext uri="{BB962C8B-B14F-4D97-AF65-F5344CB8AC3E}">
        <p14:creationId xmlns:p14="http://schemas.microsoft.com/office/powerpoint/2010/main" val="3012841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81193" y="960439"/>
            <a:ext cx="6096000" cy="3139321"/>
          </a:xfrm>
          <a:prstGeom prst="rect">
            <a:avLst/>
          </a:prstGeom>
        </p:spPr>
        <p:txBody>
          <a:bodyPr>
            <a:spAutoFit/>
          </a:bodyPr>
          <a:lstStyle/>
          <a:p>
            <a:r>
              <a:rPr lang="en-US" dirty="0"/>
              <a:t>In </a:t>
            </a:r>
            <a:r>
              <a:rPr lang="en-US" dirty="0" err="1"/>
              <a:t>Hyperledger</a:t>
            </a:r>
            <a:r>
              <a:rPr lang="en-US" dirty="0"/>
              <a:t> Fabric, </a:t>
            </a:r>
            <a:r>
              <a:rPr lang="en-US" b="1" dirty="0" err="1"/>
              <a:t>chaincode</a:t>
            </a:r>
            <a:r>
              <a:rPr lang="en-US" dirty="0"/>
              <a:t> is the ‘smart contract’ that runs on the peers and creates transactions. More broadly, it enables users to create transactions in the </a:t>
            </a:r>
            <a:r>
              <a:rPr lang="en-US" dirty="0" err="1"/>
              <a:t>Hyperledger</a:t>
            </a:r>
            <a:r>
              <a:rPr lang="en-US" dirty="0"/>
              <a:t> Fabric network’s shared ledger and update the world state of the assets.</a:t>
            </a:r>
            <a:endParaRPr lang="en-US" dirty="0">
              <a:solidFill>
                <a:srgbClr val="010101"/>
              </a:solidFill>
              <a:latin typeface="Lato"/>
            </a:endParaRPr>
          </a:p>
          <a:p>
            <a:endParaRPr lang="en-US" dirty="0">
              <a:solidFill>
                <a:srgbClr val="010101"/>
              </a:solidFill>
              <a:latin typeface="Lato"/>
            </a:endParaRPr>
          </a:p>
          <a:p>
            <a:r>
              <a:rPr lang="en-US" dirty="0"/>
              <a:t>So in the </a:t>
            </a:r>
            <a:r>
              <a:rPr lang="en-US" dirty="0">
                <a:hlinkClick r:id="rId2"/>
              </a:rPr>
              <a:t>previous chapter</a:t>
            </a:r>
            <a:r>
              <a:rPr lang="en-US" dirty="0"/>
              <a:t> we had installed </a:t>
            </a:r>
            <a:r>
              <a:rPr lang="en-US" dirty="0" err="1"/>
              <a:t>Hyperledger</a:t>
            </a:r>
            <a:r>
              <a:rPr lang="en-US" dirty="0"/>
              <a:t> Fabric and we started and stopped a test network on which peers and chain codes run. Now let’s dive deep into the </a:t>
            </a:r>
            <a:r>
              <a:rPr lang="en-US" dirty="0" err="1"/>
              <a:t>chaincode</a:t>
            </a:r>
            <a:r>
              <a:rPr lang="en-US" dirty="0"/>
              <a:t> portion of </a:t>
            </a:r>
            <a:r>
              <a:rPr lang="en-US" dirty="0" err="1"/>
              <a:t>Hyperledger</a:t>
            </a:r>
            <a:r>
              <a:rPr lang="en-US" dirty="0"/>
              <a:t> Fabric as that’s where business logic lies.</a:t>
            </a:r>
          </a:p>
        </p:txBody>
      </p:sp>
    </p:spTree>
    <p:extLst>
      <p:ext uri="{BB962C8B-B14F-4D97-AF65-F5344CB8AC3E}">
        <p14:creationId xmlns:p14="http://schemas.microsoft.com/office/powerpoint/2010/main" val="709598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8455" y="681926"/>
            <a:ext cx="7842142" cy="5447645"/>
          </a:xfrm>
          <a:prstGeom prst="rect">
            <a:avLst/>
          </a:prstGeom>
          <a:noFill/>
        </p:spPr>
        <p:txBody>
          <a:bodyPr wrap="square" rtlCol="0">
            <a:spAutoFit/>
          </a:bodyPr>
          <a:lstStyle/>
          <a:p>
            <a:r>
              <a:rPr lang="en-US" sz="2400" dirty="0"/>
              <a:t>Here, we write the </a:t>
            </a:r>
            <a:r>
              <a:rPr lang="en-US" sz="2400" dirty="0" err="1"/>
              <a:t>Blockchain</a:t>
            </a:r>
            <a:r>
              <a:rPr lang="en-US" sz="2400" dirty="0"/>
              <a:t> genesis block, create the first channel transaction, and write anchor peer updates.</a:t>
            </a:r>
          </a:p>
          <a:p>
            <a:endParaRPr lang="en-US" sz="2400" dirty="0"/>
          </a:p>
          <a:p>
            <a:r>
              <a:rPr lang="en-US" sz="2400" dirty="0"/>
              <a:t>You may not care how exactly it is done, but this is how Fabric is built from the bottom up,</a:t>
            </a:r>
          </a:p>
          <a:p>
            <a:endParaRPr lang="en-US" sz="2400" dirty="0"/>
          </a:p>
          <a:p>
            <a:r>
              <a:rPr lang="en-US" sz="2400" dirty="0"/>
              <a:t>You can see that four new files are generated and stored in the channel-artifacts directory:</a:t>
            </a:r>
          </a:p>
          <a:p>
            <a:endParaRPr lang="en-US" sz="2400" dirty="0"/>
          </a:p>
          <a:p>
            <a:r>
              <a:rPr lang="en-US" sz="2400" b="1" dirty="0"/>
              <a:t>(1) </a:t>
            </a:r>
            <a:r>
              <a:rPr lang="en-US" sz="2400" b="1" dirty="0" err="1"/>
              <a:t>genesis,block</a:t>
            </a:r>
            <a:endParaRPr lang="en-US" sz="2400" b="1" dirty="0"/>
          </a:p>
          <a:p>
            <a:r>
              <a:rPr lang="en-US" sz="2400" b="1" dirty="0"/>
              <a:t>(2) </a:t>
            </a:r>
            <a:r>
              <a:rPr lang="en-US" sz="2400" b="1" dirty="0" err="1"/>
              <a:t>Channel.tx</a:t>
            </a:r>
            <a:endParaRPr lang="en-US" sz="2400" b="1" dirty="0"/>
          </a:p>
          <a:p>
            <a:r>
              <a:rPr lang="en-US" sz="2400" b="1" dirty="0"/>
              <a:t>(3) org1MSPanchors.tx</a:t>
            </a:r>
          </a:p>
          <a:p>
            <a:r>
              <a:rPr lang="en-US" sz="2400" b="1" dirty="0"/>
              <a:t>(4) org2MSPanchors.tx</a:t>
            </a:r>
          </a:p>
          <a:p>
            <a:endParaRPr lang="en-US" dirty="0"/>
          </a:p>
          <a:p>
            <a:endParaRPr lang="en-US" dirty="0"/>
          </a:p>
        </p:txBody>
      </p:sp>
    </p:spTree>
    <p:extLst>
      <p:ext uri="{BB962C8B-B14F-4D97-AF65-F5344CB8AC3E}">
        <p14:creationId xmlns:p14="http://schemas.microsoft.com/office/powerpoint/2010/main" val="19246664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507</TotalTime>
  <Words>1113</Words>
  <Application>Microsoft Office PowerPoint</Application>
  <PresentationFormat>Widescreen</PresentationFormat>
  <Paragraphs>128</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Calibri Light</vt:lpstr>
      <vt:lpstr>Lato</vt:lpstr>
      <vt:lpstr>medium-content-serif-font</vt:lpstr>
      <vt:lpstr>Roboto Slab</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Bacem Mbarek</dc:creator>
  <cp:lastModifiedBy>Bacem Mbarek</cp:lastModifiedBy>
  <cp:revision>34</cp:revision>
  <dcterms:created xsi:type="dcterms:W3CDTF">2020-02-13T13:28:50Z</dcterms:created>
  <dcterms:modified xsi:type="dcterms:W3CDTF">2021-03-10T13:00:41Z</dcterms:modified>
</cp:coreProperties>
</file>