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8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3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5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2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4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3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E1D52-9B70-4762-B1B4-F32D1616387B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AC893-774B-424F-BAA4-B4E39BCA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1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35705" y="418783"/>
            <a:ext cx="55746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An Enhanced </a:t>
            </a:r>
            <a:r>
              <a:rPr lang="en-US" sz="2800" b="1" dirty="0" err="1"/>
              <a:t>Blockchain</a:t>
            </a:r>
            <a:r>
              <a:rPr lang="en-US" sz="2800" b="1" dirty="0"/>
              <a:t>-Based Data</a:t>
            </a:r>
          </a:p>
          <a:p>
            <a:r>
              <a:rPr lang="en-US" sz="2800" b="1" dirty="0"/>
              <a:t>Management Scheme for </a:t>
            </a:r>
            <a:r>
              <a:rPr lang="en-US" sz="2800" b="1" dirty="0" err="1"/>
              <a:t>Microgrids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240631" y="2277524"/>
            <a:ext cx="886326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 of distributed energy resources is an important aspect to fully achieve energy efficiency.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microgrids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consumer/prosumer energy transactions are such kind of enablers.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blockchain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been proposed as a solution to aid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microgrid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applications with the support of a decentralized trading model, operations processing, computation and storage.</a:t>
            </a:r>
          </a:p>
        </p:txBody>
      </p:sp>
    </p:spTree>
    <p:extLst>
      <p:ext uri="{BB962C8B-B14F-4D97-AF65-F5344CB8AC3E}">
        <p14:creationId xmlns:p14="http://schemas.microsoft.com/office/powerpoint/2010/main" val="60532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526" y="1845440"/>
            <a:ext cx="111091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 </a:t>
            </a:r>
            <a:r>
              <a:rPr lang="en-US" dirty="0" err="1">
                <a:latin typeface="NimbusRomNo9L-Regu"/>
              </a:rPr>
              <a:t>Microgrids</a:t>
            </a:r>
            <a:r>
              <a:rPr lang="en-US" dirty="0">
                <a:latin typeface="NimbusRomNo9L-Regu"/>
              </a:rPr>
              <a:t> trading is still vulnerable to so-called False Data Injection (FDI) attacks,</a:t>
            </a:r>
          </a:p>
          <a:p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 That is the attempt by malicious participating nodes to distribute false measurements to the peers to gain personal advantages. </a:t>
            </a:r>
          </a:p>
          <a:p>
            <a:endParaRPr lang="en-US" dirty="0">
              <a:latin typeface="NimbusRomNo9L-Regu"/>
            </a:endParaRPr>
          </a:p>
          <a:p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We propose an enhanced </a:t>
            </a:r>
            <a:r>
              <a:rPr lang="en-US" dirty="0" err="1">
                <a:latin typeface="NimbusRomNo9L-Regu"/>
              </a:rPr>
              <a:t>blockchain</a:t>
            </a:r>
            <a:r>
              <a:rPr lang="en-US" dirty="0">
                <a:latin typeface="NimbusRomNo9L-Regu"/>
              </a:rPr>
              <a:t> mechanism to counteract possible FDI attacks by means of mobile software agents to control and detect malicious activities of sellers nodes.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49465" y="92060"/>
            <a:ext cx="3184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False Data Injection </a:t>
            </a:r>
          </a:p>
        </p:txBody>
      </p:sp>
    </p:spTree>
    <p:extLst>
      <p:ext uri="{BB962C8B-B14F-4D97-AF65-F5344CB8AC3E}">
        <p14:creationId xmlns:p14="http://schemas.microsoft.com/office/powerpoint/2010/main" val="996580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842" y="777004"/>
            <a:ext cx="934452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Each household has specific quantities of energy that can be produced and stored and will bid excess energy to be traded by means of </a:t>
            </a:r>
            <a:r>
              <a:rPr lang="en-US" dirty="0" err="1">
                <a:latin typeface="NimbusRomNo9L-Regu"/>
              </a:rPr>
              <a:t>microgrid</a:t>
            </a:r>
            <a:r>
              <a:rPr lang="en-US" dirty="0">
                <a:latin typeface="NimbusRomNo9L-Regu"/>
              </a:rPr>
              <a:t> energy transactions.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 Each seller responds to the </a:t>
            </a:r>
            <a:r>
              <a:rPr lang="en-US" dirty="0" err="1">
                <a:latin typeface="NimbusRomNo9L-Regu"/>
              </a:rPr>
              <a:t>blockchain</a:t>
            </a:r>
            <a:r>
              <a:rPr lang="en-US" dirty="0">
                <a:latin typeface="NimbusRomNo9L-Regu"/>
              </a:rPr>
              <a:t> by letting it know the current amount of stored energy.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As discussed, False Data Injection (FDI) attacks are one of the main threats faced by </a:t>
            </a:r>
            <a:r>
              <a:rPr lang="en-US" dirty="0" err="1">
                <a:latin typeface="NimbusRomNo9L-Regu"/>
              </a:rPr>
              <a:t>microgrids</a:t>
            </a:r>
            <a:r>
              <a:rPr lang="en-US" dirty="0">
                <a:latin typeface="NimbusRomNo9L-Regu"/>
              </a:rPr>
              <a:t>, making the whole transaction process less trustful, as they introduce uncertainty about the values of energy bids.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We therefore describe an enhanced </a:t>
            </a:r>
            <a:r>
              <a:rPr lang="en-US" dirty="0" err="1">
                <a:latin typeface="NimbusRomNo9L-Regu"/>
              </a:rPr>
              <a:t>blockchain</a:t>
            </a:r>
            <a:r>
              <a:rPr lang="en-US" dirty="0">
                <a:latin typeface="NimbusRomNo9L-Regu"/>
              </a:rPr>
              <a:t>-scheme called </a:t>
            </a:r>
            <a:r>
              <a:rPr lang="en-US" dirty="0" err="1">
                <a:latin typeface="NimbusRomNo9L-Regu"/>
              </a:rPr>
              <a:t>Microgrid</a:t>
            </a:r>
            <a:r>
              <a:rPr lang="en-US" dirty="0">
                <a:latin typeface="NimbusRomNo9L-Regu"/>
              </a:rPr>
              <a:t> </a:t>
            </a:r>
            <a:r>
              <a:rPr lang="en-US" dirty="0" err="1">
                <a:latin typeface="NimbusRomNo9L-Regu"/>
              </a:rPr>
              <a:t>Blockchain</a:t>
            </a:r>
            <a:r>
              <a:rPr lang="en-US" dirty="0">
                <a:latin typeface="NimbusRomNo9L-Regu"/>
              </a:rPr>
              <a:t> Platform (MBP) based on mobile agents to enable the trusted and secure settlement of electricity trading transactions.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Each agent monitors the activities of sellers in the network. The </a:t>
            </a:r>
            <a:r>
              <a:rPr lang="en-US" dirty="0" err="1">
                <a:latin typeface="NimbusRomNo9L-Regu"/>
              </a:rPr>
              <a:t>blockchain</a:t>
            </a:r>
            <a:r>
              <a:rPr lang="en-US" dirty="0">
                <a:latin typeface="NimbusRomNo9L-Regu"/>
              </a:rPr>
              <a:t> peer nodes use the mobile agent report to improve the decision making process, and make better decisions in the verification of the sellers declared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4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79" y="790697"/>
            <a:ext cx="11389895" cy="5639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5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5221" y="720857"/>
            <a:ext cx="8750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In our context, a mobile agent is a standalone software entity that can start various tasks when visiting different computing nodes: such as collecting data, doing some computation, as well as visiting other computing nodes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In the implemented platform, the </a:t>
            </a:r>
            <a:r>
              <a:rPr lang="en-US" dirty="0" err="1">
                <a:latin typeface="NimbusRomNo9L-Regu"/>
              </a:rPr>
              <a:t>blockchain</a:t>
            </a:r>
            <a:r>
              <a:rPr lang="en-US" dirty="0">
                <a:latin typeface="NimbusRomNo9L-Regu"/>
              </a:rPr>
              <a:t> platform will create a mobile agent dedicated to every selected seller.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The mobile agent will migrate to the selected seller.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Then, the mobile agent will execute its code in the battery management sensor.</a:t>
            </a:r>
          </a:p>
          <a:p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The mobile agent computes the volume of energy </a:t>
            </a:r>
            <a:r>
              <a:rPr lang="en-US" dirty="0">
                <a:latin typeface="NimbusRomNo9L-ReguItal"/>
              </a:rPr>
              <a:t>V </a:t>
            </a:r>
            <a:r>
              <a:rPr lang="en-US" dirty="0">
                <a:latin typeface="NimbusRomNo9L-Regu"/>
              </a:rPr>
              <a:t>that is produced by each seller and reported by the sensors.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NimbusRomNo9L-Regu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latin typeface="NimbusRomNo9L-Regu"/>
              </a:rPr>
              <a:t>Then the mobile agent compares </a:t>
            </a:r>
            <a:r>
              <a:rPr lang="en-US" dirty="0">
                <a:latin typeface="NimbusRomNo9L-ReguItal"/>
              </a:rPr>
              <a:t>V </a:t>
            </a:r>
            <a:r>
              <a:rPr lang="en-US" dirty="0">
                <a:latin typeface="NimbusRomNo9L-Regu"/>
              </a:rPr>
              <a:t>with </a:t>
            </a:r>
            <a:r>
              <a:rPr lang="en-US" dirty="0">
                <a:latin typeface="NimbusRomNo9L-ReguItal"/>
              </a:rPr>
              <a:t>D</a:t>
            </a:r>
            <a:r>
              <a:rPr lang="en-US" dirty="0">
                <a:latin typeface="NimbusRomNo9L-Regu"/>
              </a:rPr>
              <a:t>, where </a:t>
            </a:r>
            <a:r>
              <a:rPr lang="en-US" dirty="0">
                <a:latin typeface="NimbusRomNo9L-ReguItal"/>
              </a:rPr>
              <a:t>D </a:t>
            </a:r>
            <a:r>
              <a:rPr lang="en-US" dirty="0">
                <a:latin typeface="NimbusRomNo9L-Regu"/>
              </a:rPr>
              <a:t>is the declared value of power supply submitted to the </a:t>
            </a:r>
            <a:r>
              <a:rPr lang="en-US" dirty="0" err="1">
                <a:latin typeface="NimbusRomNo9L-Regu"/>
              </a:rPr>
              <a:t>blockchain</a:t>
            </a:r>
            <a:r>
              <a:rPr lang="en-US" dirty="0">
                <a:latin typeface="NimbusRomNo9L-Regu"/>
              </a:rPr>
              <a:t>. If </a:t>
            </a:r>
            <a:r>
              <a:rPr lang="en-US" dirty="0">
                <a:latin typeface="NimbusRomNo9L-ReguItal"/>
              </a:rPr>
              <a:t>D </a:t>
            </a:r>
            <a:r>
              <a:rPr lang="en-US" dirty="0">
                <a:latin typeface="CMMI10"/>
              </a:rPr>
              <a:t>&lt; </a:t>
            </a:r>
            <a:r>
              <a:rPr lang="en-US" dirty="0">
                <a:latin typeface="NimbusRomNo9L-ReguItal"/>
              </a:rPr>
              <a:t>V</a:t>
            </a:r>
            <a:r>
              <a:rPr lang="en-US" dirty="0">
                <a:latin typeface="NimbusRomNo9L-Regu"/>
              </a:rPr>
              <a:t>. then a potential </a:t>
            </a:r>
            <a:r>
              <a:rPr lang="en-US" dirty="0">
                <a:latin typeface="NimbusRomNo9L-ReguItal"/>
              </a:rPr>
              <a:t>FDI </a:t>
            </a:r>
            <a:r>
              <a:rPr lang="en-US" dirty="0">
                <a:latin typeface="NimbusRomNo9L-Regu"/>
              </a:rPr>
              <a:t>attack is suspected.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050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426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CMMI10</vt:lpstr>
      <vt:lpstr>NimbusRomNo9L-Regu</vt:lpstr>
      <vt:lpstr>NimbusRomNo9L-ReguItal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CVT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mbarek</dc:creator>
  <cp:lastModifiedBy>Bacem Mbarek</cp:lastModifiedBy>
  <cp:revision>6</cp:revision>
  <dcterms:created xsi:type="dcterms:W3CDTF">2021-03-31T07:05:14Z</dcterms:created>
  <dcterms:modified xsi:type="dcterms:W3CDTF">2021-03-31T12:43:11Z</dcterms:modified>
</cp:coreProperties>
</file>