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9240" cy="648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9240" cy="648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9240" cy="648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9240" cy="648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9240" cy="648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2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214" name="" descr=""/>
          <p:cNvPicPr/>
          <p:nvPr/>
        </p:nvPicPr>
        <p:blipFill>
          <a:blip r:embed="rId3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6200000">
            <a:off x="7554240" y="5254560"/>
            <a:ext cx="1892520" cy="1293840"/>
          </a:xfrm>
          <a:prstGeom prst="triangle">
            <a:avLst>
              <a:gd name="adj" fmla="val 51323"/>
            </a:avLst>
          </a:prstGeom>
          <a:gradFill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20904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40720" y="776160"/>
            <a:ext cx="8062560" cy="1469520"/>
          </a:xfrm>
          <a:prstGeom prst="rect">
            <a:avLst/>
          </a:prstGeom>
        </p:spPr>
        <p:txBody>
          <a:bodyPr lIns="90000" rIns="90000" tIns="45000" bIns="45000" anchor="b"/>
          <a:p>
            <a:pPr marL="484560" algn="r">
              <a:lnSpc>
                <a:spcPct val="100000"/>
              </a:lnSpc>
            </a:pPr>
            <a:r>
              <a:rPr b="0" lang="cs-CZ" sz="44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Kliknutím lze upravit styl.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1371600" y="6012720"/>
            <a:ext cx="5790960" cy="364680"/>
          </a:xfrm>
          <a:prstGeom prst="rect">
            <a:avLst/>
          </a:prstGeom>
        </p:spPr>
        <p:txBody>
          <a:bodyPr lIns="90000" rIns="90000" tIns="0" bIns="0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1371600" y="5650560"/>
            <a:ext cx="5790960" cy="364680"/>
          </a:xfrm>
          <a:prstGeom prst="rect">
            <a:avLst/>
          </a:prstGeom>
        </p:spPr>
        <p:txBody>
          <a:bodyPr lIns="90000" rIns="90000" tIns="0" bIns="0" anchor="b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392320" y="5752440"/>
            <a:ext cx="502560" cy="36468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64B4B59B-0F93-4ED0-8A00-814ED107E9C0}" type="slidenum">
              <a:rPr b="0" lang="cs-CZ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 Md AT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cs-CZ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cs-CZ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cs-CZ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</a:t>
            </a:r>
            <a:endParaRPr b="0" lang="cs-CZ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Kliknutím lze upravit styl.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722600"/>
            <a:ext cx="403812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úroveňKliknutím lze upravit styly předlohy textu.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22960" indent="-285480">
              <a:lnSpc>
                <a:spcPct val="100000"/>
              </a:lnSpc>
              <a:buClr>
                <a:srgbClr val="f0ad00"/>
              </a:buClr>
              <a:buSzPct val="95000"/>
              <a:buFont typeface="Verdana"/>
              <a:buChar char="›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06280" indent="-22824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371600" indent="-20988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1600200" indent="-209880">
              <a:lnSpc>
                <a:spcPct val="100000"/>
              </a:lnSpc>
              <a:buClr>
                <a:srgbClr val="f3c58b"/>
              </a:buClr>
              <a:buFont typeface="Wingdings 2" charset="2"/>
              <a:buChar char=""/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648320" y="1722600"/>
            <a:ext cx="403812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úroveňKliknutím lze upravit styly předlohy textu.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22960" indent="-285480">
              <a:lnSpc>
                <a:spcPct val="100000"/>
              </a:lnSpc>
              <a:buClr>
                <a:srgbClr val="f0ad00"/>
              </a:buClr>
              <a:buSzPct val="95000"/>
              <a:buFont typeface="Verdana"/>
              <a:buChar char="›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06280" indent="-22824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371600" indent="-20988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1600200" indent="-209880">
              <a:lnSpc>
                <a:spcPct val="100000"/>
              </a:lnSpc>
              <a:buClr>
                <a:srgbClr val="f3c58b"/>
              </a:buClr>
              <a:buFont typeface="Wingdings 2" charset="2"/>
              <a:buChar char=""/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</a:t>
            </a:r>
            <a:endParaRPr b="0" lang="cs-CZ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dt"/>
          </p:nvPr>
        </p:nvSpPr>
        <p:spPr>
          <a:xfrm>
            <a:off x="4791600" y="6481080"/>
            <a:ext cx="2133360" cy="3013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ftr"/>
          </p:nvPr>
        </p:nvSpPr>
        <p:spPr>
          <a:xfrm>
            <a:off x="457200" y="6481080"/>
            <a:ext cx="4259520" cy="3013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9"/>
          <p:cNvSpPr>
            <a:spLocks noGrp="1"/>
          </p:cNvSpPr>
          <p:nvPr>
            <p:ph type="sldNum"/>
          </p:nvPr>
        </p:nvSpPr>
        <p:spPr>
          <a:xfrm>
            <a:off x="7589520" y="6481080"/>
            <a:ext cx="502560" cy="3013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56710FA5-DC2F-4B6D-AFAA-E7E803960FE4}" type="slidenum"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 Md AT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7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1720"/>
          </a:xfrm>
          <a:prstGeom prst="rect">
            <a:avLst/>
          </a:prstGeom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Kliknutím lze upravit styl.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27240" cy="41907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úroveňKliknutím lze upravit styly předlohy textu.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22960" indent="-285480">
              <a:lnSpc>
                <a:spcPct val="100000"/>
              </a:lnSpc>
              <a:buClr>
                <a:srgbClr val="f0ad00"/>
              </a:buClr>
              <a:buSzPct val="95000"/>
              <a:buFont typeface="Verdana"/>
              <a:buChar char="›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06280" indent="-22824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371600" indent="-20988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1600200" indent="-209880">
              <a:lnSpc>
                <a:spcPct val="100000"/>
              </a:lnSpc>
              <a:buClr>
                <a:srgbClr val="f3c58b"/>
              </a:buClr>
              <a:buFont typeface="Wingdings 2" charset="2"/>
              <a:buChar char=""/>
            </a:pPr>
            <a:r>
              <a:rPr b="0" lang="cs-CZ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917960" y="1905120"/>
            <a:ext cx="3927240" cy="41907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úroveňKliknutím lze upravit styly předlohy textu.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22960" indent="-285480">
              <a:lnSpc>
                <a:spcPct val="100000"/>
              </a:lnSpc>
              <a:buClr>
                <a:srgbClr val="f0ad00"/>
              </a:buClr>
              <a:buSzPct val="95000"/>
              <a:buFont typeface="Verdana"/>
              <a:buChar char="›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06280" indent="-22824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371600" indent="-20988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1600200" indent="-209880">
              <a:lnSpc>
                <a:spcPct val="100000"/>
              </a:lnSpc>
              <a:buClr>
                <a:srgbClr val="f3c58b"/>
              </a:buClr>
              <a:buFont typeface="Wingdings 2" charset="2"/>
              <a:buChar char=""/>
            </a:pPr>
            <a:r>
              <a:rPr b="0" lang="cs-CZ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dt"/>
          </p:nvPr>
        </p:nvSpPr>
        <p:spPr>
          <a:xfrm>
            <a:off x="838080" y="6245280"/>
            <a:ext cx="19015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8"/>
          <p:cNvSpPr>
            <a:spLocks noGrp="1"/>
          </p:cNvSpPr>
          <p:nvPr>
            <p:ph type="ftr"/>
          </p:nvPr>
        </p:nvSpPr>
        <p:spPr>
          <a:xfrm>
            <a:off x="3429000" y="6245280"/>
            <a:ext cx="28951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9"/>
          <p:cNvSpPr>
            <a:spLocks noGrp="1"/>
          </p:cNvSpPr>
          <p:nvPr>
            <p:ph type="sldNum"/>
          </p:nvPr>
        </p:nvSpPr>
        <p:spPr>
          <a:xfrm>
            <a:off x="6937200" y="6245280"/>
            <a:ext cx="190152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4E3705F1-7EED-42CE-AF84-7F24B3896854}" type="slidenum"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 Md AT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0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PlaceHolder 4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Kliknutím lze upravit styl.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úroveňKliknutím lze upravit styly předlohy textu.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22960" indent="-285480">
              <a:lnSpc>
                <a:spcPct val="100000"/>
              </a:lnSpc>
              <a:buClr>
                <a:srgbClr val="f0ad00"/>
              </a:buClr>
              <a:buSzPct val="95000"/>
              <a:buFont typeface="Verdana"/>
              <a:buChar char="›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06280" indent="-22824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371600" indent="-20988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1600200" indent="-209880">
              <a:lnSpc>
                <a:spcPct val="100000"/>
              </a:lnSpc>
              <a:buClr>
                <a:srgbClr val="f3c58b"/>
              </a:buClr>
              <a:buFont typeface="Wingdings 2" charset="2"/>
              <a:buChar char=""/>
            </a:pPr>
            <a:r>
              <a:rPr b="0" lang="cs-CZ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dt"/>
          </p:nvPr>
        </p:nvSpPr>
        <p:spPr>
          <a:xfrm>
            <a:off x="4791600" y="6480000"/>
            <a:ext cx="2133360" cy="3013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ftr"/>
          </p:nvPr>
        </p:nvSpPr>
        <p:spPr>
          <a:xfrm>
            <a:off x="457200" y="6481080"/>
            <a:ext cx="4259520" cy="30060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6" name="PlaceHolder 8"/>
          <p:cNvSpPr>
            <a:spLocks noGrp="1"/>
          </p:cNvSpPr>
          <p:nvPr>
            <p:ph type="sldNum"/>
          </p:nvPr>
        </p:nvSpPr>
        <p:spPr>
          <a:xfrm>
            <a:off x="7589520" y="6481080"/>
            <a:ext cx="502560" cy="3013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9BB13DDA-37E2-4CFD-A9DD-10C35CA26963}" type="slidenum"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 Md AT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2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3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4" name="PlaceHolder 4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1720"/>
          </a:xfrm>
          <a:prstGeom prst="rect">
            <a:avLst/>
          </a:prstGeom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Kliknutím lze upravit styl.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27240" cy="41907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úroveňKliknutím lze upravit styly předlohy textu.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22960" indent="-285480">
              <a:lnSpc>
                <a:spcPct val="100000"/>
              </a:lnSpc>
              <a:buClr>
                <a:srgbClr val="f0ad00"/>
              </a:buClr>
              <a:buSzPct val="95000"/>
              <a:buFont typeface="Verdana"/>
              <a:buChar char="›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06280" indent="-22824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371600" indent="-20988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1600200" indent="-209880">
              <a:lnSpc>
                <a:spcPct val="100000"/>
              </a:lnSpc>
              <a:buClr>
                <a:srgbClr val="f3c58b"/>
              </a:buClr>
              <a:buFont typeface="Wingdings 2" charset="2"/>
              <a:buChar char=""/>
            </a:pPr>
            <a:r>
              <a:rPr b="0" lang="cs-CZ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body"/>
          </p:nvPr>
        </p:nvSpPr>
        <p:spPr>
          <a:xfrm>
            <a:off x="4917960" y="1905120"/>
            <a:ext cx="3927240" cy="20188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úroveňKliknutím lze upravit styly předlohy textu.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22960" indent="-285480">
              <a:lnSpc>
                <a:spcPct val="100000"/>
              </a:lnSpc>
              <a:buClr>
                <a:srgbClr val="f0ad00"/>
              </a:buClr>
              <a:buSzPct val="95000"/>
              <a:buFont typeface="Verdana"/>
              <a:buChar char="›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06280" indent="-22824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371600" indent="-20988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1600200" indent="-209880">
              <a:lnSpc>
                <a:spcPct val="100000"/>
              </a:lnSpc>
              <a:buClr>
                <a:srgbClr val="f3c58b"/>
              </a:buClr>
              <a:buFont typeface="Wingdings 2" charset="2"/>
              <a:buChar char=""/>
            </a:pPr>
            <a:r>
              <a:rPr b="0" lang="cs-CZ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4917960" y="4076640"/>
            <a:ext cx="3927240" cy="20188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úroveňKliknutím lze upravit styly předlohy textu.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22960" indent="-285480">
              <a:lnSpc>
                <a:spcPct val="100000"/>
              </a:lnSpc>
              <a:buClr>
                <a:srgbClr val="f0ad00"/>
              </a:buClr>
              <a:buSzPct val="95000"/>
              <a:buFont typeface="Verdana"/>
              <a:buChar char="›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06280" indent="-22824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371600" indent="-209880">
              <a:lnSpc>
                <a:spcPct val="100000"/>
              </a:lnSpc>
              <a:buClr>
                <a:srgbClr val="f0ad00"/>
              </a:buClr>
              <a:buFont typeface="Wingdings 2" charset="2"/>
              <a:buChar char="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1600200" indent="-209880">
              <a:lnSpc>
                <a:spcPct val="100000"/>
              </a:lnSpc>
              <a:buClr>
                <a:srgbClr val="f3c58b"/>
              </a:buClr>
              <a:buFont typeface="Wingdings 2" charset="2"/>
              <a:buChar char=""/>
            </a:pPr>
            <a:r>
              <a:rPr b="0" lang="cs-CZ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8" name="PlaceHolder 8"/>
          <p:cNvSpPr>
            <a:spLocks noGrp="1"/>
          </p:cNvSpPr>
          <p:nvPr>
            <p:ph type="dt"/>
          </p:nvPr>
        </p:nvSpPr>
        <p:spPr>
          <a:xfrm>
            <a:off x="838080" y="6245280"/>
            <a:ext cx="19015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9" name="PlaceHolder 9"/>
          <p:cNvSpPr>
            <a:spLocks noGrp="1"/>
          </p:cNvSpPr>
          <p:nvPr>
            <p:ph type="ftr"/>
          </p:nvPr>
        </p:nvSpPr>
        <p:spPr>
          <a:xfrm>
            <a:off x="3429000" y="6245280"/>
            <a:ext cx="28951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0" name="PlaceHolder 10"/>
          <p:cNvSpPr>
            <a:spLocks noGrp="1"/>
          </p:cNvSpPr>
          <p:nvPr>
            <p:ph type="sldNum"/>
          </p:nvPr>
        </p:nvSpPr>
        <p:spPr>
          <a:xfrm>
            <a:off x="6937200" y="6245280"/>
            <a:ext cx="190152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85ED04A7-2247-4C17-A475-32DDB3AB9499}" type="slidenum"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 Md AT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en.wikipedia.org/wiki/James_Ensor" TargetMode="External"/><Relationship Id="rId2" Type="http://schemas.openxmlformats.org/officeDocument/2006/relationships/hyperlink" Target="http://en.wikipedia.org/wiki/James_Ensor" TargetMode="External"/><Relationship Id="rId3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en.wikipedia.org/wiki/File:The_Scream.jpg" TargetMode="External"/><Relationship Id="rId2" Type="http://schemas.openxmlformats.org/officeDocument/2006/relationships/hyperlink" Target="http://en.wikipedia.org/wiki/File:The_Scream.jpg" TargetMode="External"/><Relationship Id="rId3" Type="http://schemas.openxmlformats.org/officeDocument/2006/relationships/hyperlink" Target="http://en.wikipedia.org/wiki/File:The_Scream.jpg" TargetMode="External"/><Relationship Id="rId4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://en.wikipedia.org/wiki/File:The_Scream.jpg" TargetMode="External"/><Relationship Id="rId2" Type="http://schemas.openxmlformats.org/officeDocument/2006/relationships/hyperlink" Target="http://en.wikipedia.org/wiki/File:The_Scream.jpg" TargetMode="External"/><Relationship Id="rId3" Type="http://schemas.openxmlformats.org/officeDocument/2006/relationships/hyperlink" Target="http://en.wikipedia.org/wiki/File:The_Scream.jpg" TargetMode="External"/><Relationship Id="rId4" Type="http://schemas.openxmlformats.org/officeDocument/2006/relationships/hyperlink" Target="http://en.wikipedia.org/wiki/File:The_Scream.jpg" TargetMode="External"/><Relationship Id="rId5" Type="http://schemas.openxmlformats.org/officeDocument/2006/relationships/hyperlink" Target="http://en.wikipedia.org/wiki/James_Ensor" TargetMode="External"/><Relationship Id="rId6" Type="http://schemas.openxmlformats.org/officeDocument/2006/relationships/hyperlink" Target="http://en.wikipedia.org/wiki/James_Ensor" TargetMode="External"/><Relationship Id="rId7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://commons.wikimedia.org/wiki/File:Kirchner_-_Selbstbildnis_Doppelbild.jpg" TargetMode="External"/><Relationship Id="rId2" Type="http://schemas.openxmlformats.org/officeDocument/2006/relationships/hyperlink" Target="http://commons.wikimedia.org/wiki/File:Kirchner_-_Selbstbildnis_Doppelbild.jpg" TargetMode="External"/><Relationship Id="rId3" Type="http://schemas.openxmlformats.org/officeDocument/2006/relationships/hyperlink" Target="http://commons.wikimedia.org/wiki/File:Kirchner_-_Selbstbildnis_Doppelbild.jpg" TargetMode="External"/><Relationship Id="rId4" Type="http://schemas.openxmlformats.org/officeDocument/2006/relationships/hyperlink" Target="http://commons.wikimedia.org/wiki/File:Van_Gogh_-_Starry_Night_-_Google_Art_Project.jpg" TargetMode="External"/><Relationship Id="rId5" Type="http://schemas.openxmlformats.org/officeDocument/2006/relationships/hyperlink" Target="http://commons.wikimedia.org/wiki/File:Van_Gogh_-_Starry_Night_-_Google_Art_Project.jpg" TargetMode="External"/><Relationship Id="rId6" Type="http://schemas.openxmlformats.org/officeDocument/2006/relationships/hyperlink" Target="http://commons.wikimedia.org/wiki/File:Van_Gogh_-_Starry_Night_-_Google_Art_Project.jpg" TargetMode="External"/><Relationship Id="rId7" Type="http://schemas.openxmlformats.org/officeDocument/2006/relationships/hyperlink" Target="http://commons.wikimedia.org/wiki/File:Vincent_Willem_van_Gogh_019.jpg" TargetMode="External"/><Relationship Id="rId8" Type="http://schemas.openxmlformats.org/officeDocument/2006/relationships/hyperlink" Target="http://commons.wikimedia.org/wiki/File:Vincent_Willem_van_Gogh_019.jpg" TargetMode="External"/><Relationship Id="rId9" Type="http://schemas.openxmlformats.org/officeDocument/2006/relationships/hyperlink" Target="http://commons.wikimedia.org/wiki/File:Vincent_Willem_van_Gogh_019.jpg" TargetMode="External"/><Relationship Id="rId10" Type="http://schemas.openxmlformats.org/officeDocument/2006/relationships/hyperlink" Target="http://commons.wikimedia.org/wiki/File:Paul_Gauguin_006.jpg" TargetMode="External"/><Relationship Id="rId11" Type="http://schemas.openxmlformats.org/officeDocument/2006/relationships/hyperlink" Target="http://commons.wikimedia.org/wiki/File:Paul_Gauguin_006.jpg" TargetMode="External"/><Relationship Id="rId12" Type="http://schemas.openxmlformats.org/officeDocument/2006/relationships/hyperlink" Target="http://commons.wikimedia.org/wiki/File:Paul_Gauguin_006.jpg" TargetMode="External"/><Relationship Id="rId13" Type="http://schemas.openxmlformats.org/officeDocument/2006/relationships/hyperlink" Target="http://commons.wikimedia.org/wiki/File:Paul_Gauguin_144.jpg" TargetMode="External"/><Relationship Id="rId14" Type="http://schemas.openxmlformats.org/officeDocument/2006/relationships/hyperlink" Target="http://commons.wikimedia.org/wiki/File:Paul_Gauguin_144.jpg" TargetMode="External"/><Relationship Id="rId15" Type="http://schemas.openxmlformats.org/officeDocument/2006/relationships/hyperlink" Target="http://commons.wikimedia.org/wiki/File:Paul_Gauguin_144.jpg" TargetMode="External"/><Relationship Id="rId16" Type="http://schemas.openxmlformats.org/officeDocument/2006/relationships/hyperlink" Target="http://commons.wikimedia.org/wiki/File:Ernst_Ludwig_Kirchner_-_Portrait_of_a_Woman.jpg" TargetMode="External"/><Relationship Id="rId17" Type="http://schemas.openxmlformats.org/officeDocument/2006/relationships/hyperlink" Target="http://commons.wikimedia.org/wiki/File:Ernst_Ludwig_Kirchner_-_Portrait_of_a_Woman.jpg" TargetMode="External"/><Relationship Id="rId18" Type="http://schemas.openxmlformats.org/officeDocument/2006/relationships/hyperlink" Target="http://commons.wikimedia.org/wiki/File:Ernst_Ludwig_Kirchner_-_Portrait_of_a_Woman.jpg" TargetMode="External"/><Relationship Id="rId19" Type="http://schemas.openxmlformats.org/officeDocument/2006/relationships/hyperlink" Target="http://commons.wikimedia.org/wiki/File:Ernst_Ludwig_Kirchner_-_Portrait_of_a_Woman.jpg" TargetMode="External"/><Relationship Id="rId20" Type="http://schemas.openxmlformats.org/officeDocument/2006/relationships/hyperlink" Target="http://commons.wikimedia.org/wiki/File:Kirchner_-_Davos_im_Schnee.jpg" TargetMode="External"/><Relationship Id="rId21" Type="http://schemas.openxmlformats.org/officeDocument/2006/relationships/hyperlink" Target="http://commons.wikimedia.org/wiki/File:Kirchner_-_Davos_im_Schnee.jpg" TargetMode="External"/><Relationship Id="rId22" Type="http://schemas.openxmlformats.org/officeDocument/2006/relationships/hyperlink" Target="http://commons.wikimedia.org/wiki/File:Kirchner_-_Davos_im_Schnee.jpg" TargetMode="External"/><Relationship Id="rId23" Type="http://schemas.openxmlformats.org/officeDocument/2006/relationships/hyperlink" Target="http://commons.wikimedia.org/wiki/File:Franz_Marc_Blaues_Pferd_1911.jpg" TargetMode="External"/><Relationship Id="rId24" Type="http://schemas.openxmlformats.org/officeDocument/2006/relationships/hyperlink" Target="http://commons.wikimedia.org/wiki/File:Franz_Marc_Blaues_Pferd_1911.jpg" TargetMode="External"/><Relationship Id="rId25" Type="http://schemas.openxmlformats.org/officeDocument/2006/relationships/hyperlink" Target="http://commons.wikimedia.org/wiki/File:Franz_Marc_Blaues_Pferd_1911.jpg" TargetMode="External"/><Relationship Id="rId26" Type="http://schemas.openxmlformats.org/officeDocument/2006/relationships/hyperlink" Target="http://commons.wikimedia.org/wiki/File:Marc-horse_in_a_landscape.jpg" TargetMode="External"/><Relationship Id="rId27" Type="http://schemas.openxmlformats.org/officeDocument/2006/relationships/hyperlink" Target="http://commons.wikimedia.org/wiki/File:Marc-horse_in_a_landscape.jpg" TargetMode="External"/><Relationship Id="rId28" Type="http://schemas.openxmlformats.org/officeDocument/2006/relationships/hyperlink" Target="http://commons.wikimedia.org/wiki/File:Marc-horse_in_a_landscape.jpg" TargetMode="External"/><Relationship Id="rId29" Type="http://schemas.openxmlformats.org/officeDocument/2006/relationships/hyperlink" Target="http://commons.wikimedia.org/wiki/File:Marc-horse_in_a_landscape.jpg" TargetMode="External"/><Relationship Id="rId30" Type="http://schemas.openxmlformats.org/officeDocument/2006/relationships/hyperlink" Target="http://commons.wikimedia.org/wiki/File:Franz_Marc-The_Yellow_Cow-1911.jpg" TargetMode="External"/><Relationship Id="rId31" Type="http://schemas.openxmlformats.org/officeDocument/2006/relationships/hyperlink" Target="http://commons.wikimedia.org/wiki/File:Franz_Marc-The_Yellow_Cow-1911.jpg" TargetMode="External"/><Relationship Id="rId32" Type="http://schemas.openxmlformats.org/officeDocument/2006/relationships/hyperlink" Target="http://commons.wikimedia.org/wiki/File:Franz_Marc-The_Yellow_Cow-1911.jpg" TargetMode="External"/><Relationship Id="rId33" Type="http://schemas.openxmlformats.org/officeDocument/2006/relationships/hyperlink" Target="http://commons.wikimedia.org/wiki/File:Franz_Marc-Two_Cats,Blue_and_Yellow(Zwei_Katzen,_blau_und_gelb)_(1912).jpg" TargetMode="External"/><Relationship Id="rId34" Type="http://schemas.openxmlformats.org/officeDocument/2006/relationships/hyperlink" Target="http://commons.wikimedia.org/wiki/File:Franz_Marc-Two_Cats,Blue_and_Yellow(Zwei_Katzen,_blau_und_gelb)_(1912).jpg" TargetMode="External"/><Relationship Id="rId35" Type="http://schemas.openxmlformats.org/officeDocument/2006/relationships/hyperlink" Target="http://commons.wikimedia.org/wiki/File:Franz_Marc-Two_Cats,Blue_and_Yellow(Zwei_Katzen,_blau_und_gelb)_(1912).jpg" TargetMode="External"/><Relationship Id="rId36" Type="http://schemas.openxmlformats.org/officeDocument/2006/relationships/hyperlink" Target="http://commons.wikimedia.org/wiki/File:Franz_Marc_001.jpg" TargetMode="External"/><Relationship Id="rId37" Type="http://schemas.openxmlformats.org/officeDocument/2006/relationships/hyperlink" Target="http://commons.wikimedia.org/wiki/File:Franz_Marc_001.jpg" TargetMode="External"/><Relationship Id="rId38" Type="http://schemas.openxmlformats.org/officeDocument/2006/relationships/hyperlink" Target="http://commons.wikimedia.org/wiki/File:Franz_Marc_001.jpg" TargetMode="External"/><Relationship Id="rId39" Type="http://schemas.openxmlformats.org/officeDocument/2006/relationships/hyperlink" Target="http://commons.wikimedia.org/wiki/File:August_Macke_-_Three_girls_in_yellow_straw_hats_I_-_Google_Art_Project.jpg" TargetMode="External"/><Relationship Id="rId40" Type="http://schemas.openxmlformats.org/officeDocument/2006/relationships/hyperlink" Target="http://commons.wikimedia.org/wiki/File:August_Macke_-_Three_girls_in_yellow_straw_hats_I_-_Google_Art_Project.jpg" TargetMode="External"/><Relationship Id="rId41" Type="http://schemas.openxmlformats.org/officeDocument/2006/relationships/hyperlink" Target="http://commons.wikimedia.org/wiki/File:August_Macke_-_Three_girls_in_yellow_straw_hats_I_-_Google_Art_Project.jpg" TargetMode="External"/><Relationship Id="rId42" Type="http://schemas.openxmlformats.org/officeDocument/2006/relationships/hyperlink" Target="http://commons.wikimedia.org/wiki/File:Macke_-_Promendade.jpg" TargetMode="External"/><Relationship Id="rId43" Type="http://schemas.openxmlformats.org/officeDocument/2006/relationships/hyperlink" Target="http://commons.wikimedia.org/wiki/File:Macke_-_Promendade.jpg" TargetMode="External"/><Relationship Id="rId44" Type="http://schemas.openxmlformats.org/officeDocument/2006/relationships/hyperlink" Target="http://commons.wikimedia.org/wiki/File:Macke_-_Promendade.jpg" TargetMode="External"/><Relationship Id="rId45" Type="http://schemas.openxmlformats.org/officeDocument/2006/relationships/hyperlink" Target="http://commons.wikimedia.org/wiki/File:August_Macke_-_Garden_on_Lake_Thun_(Pomegranate_Tree_and_Palm_in_the_Garden),_1914_-_Google_Art_Project.jpg" TargetMode="External"/><Relationship Id="rId46" Type="http://schemas.openxmlformats.org/officeDocument/2006/relationships/hyperlink" Target="http://commons.wikimedia.org/wiki/File:August_Macke_-_Garden_on_Lake_Thun_(Pomegranate_Tree_and_Palm_in_the_Garden),_1914_-_Google_Art_Project.jpg" TargetMode="External"/><Relationship Id="rId47" Type="http://schemas.openxmlformats.org/officeDocument/2006/relationships/hyperlink" Target="http://commons.wikimedia.org/wiki/File:August_Macke_-_Garden_on_Lake_Thun_(Pomegranate_Tree_and_Palm_in_the_Garden),_1914_-_Google_Art_Project.jpg" TargetMode="External"/><Relationship Id="rId48" Type="http://schemas.openxmlformats.org/officeDocument/2006/relationships/hyperlink" Target="http://commons.wikimedia.org/wiki/File:Egon_Schiele_020.jpg" TargetMode="External"/><Relationship Id="rId49" Type="http://schemas.openxmlformats.org/officeDocument/2006/relationships/hyperlink" Target="http://commons.wikimedia.org/wiki/File:Egon_Schiele_020.jpg" TargetMode="External"/><Relationship Id="rId50" Type="http://schemas.openxmlformats.org/officeDocument/2006/relationships/hyperlink" Target="http://commons.wikimedia.org/wiki/File:Egon_Schiele_020.jpg" TargetMode="External"/><Relationship Id="rId51" Type="http://schemas.openxmlformats.org/officeDocument/2006/relationships/hyperlink" Target="http://commons.wikimedia.org/wiki/File:Bohumil_Kubi%C5%A1ta.jpg" TargetMode="External"/><Relationship Id="rId52" Type="http://schemas.openxmlformats.org/officeDocument/2006/relationships/hyperlink" Target="http://commons.wikimedia.org/wiki/File:Bohumil_Kubi%C5%A1ta.jpg" TargetMode="External"/><Relationship Id="rId53" Type="http://schemas.openxmlformats.org/officeDocument/2006/relationships/hyperlink" Target="http://commons.wikimedia.org/wiki/File:Bohumil_Kubi%C5%A1ta.jpg" TargetMode="External"/><Relationship Id="rId54" Type="http://schemas.openxmlformats.org/officeDocument/2006/relationships/hyperlink" Target="http://commons.wikimedia.org/wiki/File:Promenade_in_the_Rieger_gardens.jpg" TargetMode="External"/><Relationship Id="rId55" Type="http://schemas.openxmlformats.org/officeDocument/2006/relationships/hyperlink" Target="http://commons.wikimedia.org/wiki/File:Promenade_in_the_Rieger_gardens.jpg" TargetMode="External"/><Relationship Id="rId56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540720" y="776160"/>
            <a:ext cx="806256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marL="484560" algn="r">
              <a:lnSpc>
                <a:spcPct val="100000"/>
              </a:lnSpc>
            </a:pPr>
            <a:r>
              <a:rPr b="0" lang="cs-CZ" sz="44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Expresionismus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540720" y="2250360"/>
            <a:ext cx="8062560" cy="175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 výtvarném umění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23640" y="2997000"/>
            <a:ext cx="799236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Křižovatky umění - přelom 19. a 20. století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 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Expresionismus</a:t>
            </a: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 výtvarném umění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 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Předmět: </a:t>
            </a: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Umění a kultura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Ročník: </a:t>
            </a: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3.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Anotace: </a:t>
            </a: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Prezentace s výkladem a obrazovým materiálem 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Klíčová slova</a:t>
            </a: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Expresionismus, Edvard Munch,, vyjádření psychických stavů, stupňování výrazu, nadsázka, barva, německý expresionismus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Autor: </a:t>
            </a: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Mgr. Ivana Spurná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Datum: </a:t>
            </a: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23. 1. 2013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Škola: </a:t>
            </a: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Gymnázium Jana Opletala, Litovel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Počátky expresionismu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1" lang="cs-CZ" sz="36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James Ensor 1860-1949, Belgie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r>
              <a:rPr b="0" lang="cs-CZ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Zdroj: [online]. [cit. 2013-01-23]. Dostupný na WWW: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r>
              <a:rPr b="0" lang="cs-CZ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cs-CZ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4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"/>
              </a:rPr>
              <a:t>http://en.wikipedia.org/wiki/</a:t>
            </a:r>
            <a:r>
              <a:rPr b="0" lang="cs-CZ" sz="14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"/>
              </a:rPr>
              <a:t>James_Ensor#Art</a:t>
            </a:r>
            <a:r>
              <a:rPr b="0" lang="cs-CZ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ransition spd="slow">
    <p:pull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Německý expresionismus</a:t>
            </a: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cs-CZ" sz="42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Die Brücke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539640" y="2286000"/>
            <a:ext cx="8229240" cy="359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Drážďany, 1905 - 1913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Ernst Ludwig Kirchner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Karl Schmidt-Rottluff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Emil Nolde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Témata: krajina a člověk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Myšlenka uměleckého společenství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ransition spd="slow">
    <p:pull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5508000" y="260640"/>
            <a:ext cx="35384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Die Brücke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5076000" y="1722600"/>
            <a:ext cx="3610440" cy="55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Ernst Ludwig Kirchner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5490720" y="5157360"/>
            <a:ext cx="2073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Portrét ženy, 1911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Zástupný symbol pro obsah 8" descr=""/>
          <p:cNvPicPr/>
          <p:nvPr/>
        </p:nvPicPr>
        <p:blipFill>
          <a:blip r:embed="rId1"/>
          <a:stretch/>
        </p:blipFill>
        <p:spPr>
          <a:xfrm>
            <a:off x="1440" y="332640"/>
            <a:ext cx="5439600" cy="6248160"/>
          </a:xfrm>
          <a:prstGeom prst="rect">
            <a:avLst/>
          </a:prstGeom>
          <a:ln>
            <a:noFill/>
          </a:ln>
        </p:spPr>
      </p:pic>
      <p:sp>
        <p:nvSpPr>
          <p:cNvPr id="256" name="CustomShape 4"/>
          <p:cNvSpPr/>
          <p:nvPr/>
        </p:nvSpPr>
        <p:spPr>
          <a:xfrm>
            <a:off x="5460840" y="6329160"/>
            <a:ext cx="668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6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Die Brücke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pic>
        <p:nvPicPr>
          <p:cNvPr id="258" name="Zástupný symbol pro obsah 4" descr=""/>
          <p:cNvPicPr/>
          <p:nvPr/>
        </p:nvPicPr>
        <p:blipFill>
          <a:blip r:embed="rId1"/>
          <a:stretch/>
        </p:blipFill>
        <p:spPr>
          <a:xfrm>
            <a:off x="0" y="1484640"/>
            <a:ext cx="6786000" cy="5373000"/>
          </a:xfrm>
          <a:prstGeom prst="rect">
            <a:avLst/>
          </a:prstGeom>
          <a:ln>
            <a:noFill/>
          </a:ln>
        </p:spPr>
      </p:pic>
      <p:sp>
        <p:nvSpPr>
          <p:cNvPr id="259" name="TextShape 2"/>
          <p:cNvSpPr txBox="1"/>
          <p:nvPr/>
        </p:nvSpPr>
        <p:spPr>
          <a:xfrm>
            <a:off x="4741200" y="764640"/>
            <a:ext cx="4402440" cy="64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Ernst Ludwig Kirchner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6832800" y="5227920"/>
            <a:ext cx="1880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Davos ve sněhu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4"/>
          <p:cNvSpPr/>
          <p:nvPr/>
        </p:nvSpPr>
        <p:spPr>
          <a:xfrm>
            <a:off x="6755400" y="6529680"/>
            <a:ext cx="668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7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Německý expresionismus</a:t>
            </a: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0" lang="cs-CZ" sz="42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Der Blaue Reiter 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90000"/>
              </a:lnSpc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Mnichov, 1911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9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Vasilij Kandinskij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9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Franz Marc, Alexej Javlenskij, Paul Klee, Auguste Macke, Alfred Kubin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9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9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Expresivní abstrakce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9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předměty redukovány tvarově i barevně, nahrazovány barevnou skvrnou a lineárními prvky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9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psychologické působení barev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ransition spd="slow">
    <p:pull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Der Blaue Reiter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pic>
        <p:nvPicPr>
          <p:cNvPr id="265" name="Zástupný symbol pro obsah 3" descr=""/>
          <p:cNvPicPr/>
          <p:nvPr/>
        </p:nvPicPr>
        <p:blipFill>
          <a:blip r:embed="rId1"/>
          <a:stretch/>
        </p:blipFill>
        <p:spPr>
          <a:xfrm>
            <a:off x="4222440" y="1556640"/>
            <a:ext cx="4898160" cy="3600000"/>
          </a:xfrm>
          <a:prstGeom prst="rect">
            <a:avLst/>
          </a:prstGeom>
          <a:ln>
            <a:noFill/>
          </a:ln>
        </p:spPr>
      </p:pic>
      <p:pic>
        <p:nvPicPr>
          <p:cNvPr id="266" name="Zástupný symbol pro obsah 2" descr=""/>
          <p:cNvPicPr/>
          <p:nvPr/>
        </p:nvPicPr>
        <p:blipFill>
          <a:blip r:embed="rId2"/>
          <a:stretch/>
        </p:blipFill>
        <p:spPr>
          <a:xfrm>
            <a:off x="0" y="1539720"/>
            <a:ext cx="3998160" cy="5312880"/>
          </a:xfrm>
          <a:prstGeom prst="rect">
            <a:avLst/>
          </a:prstGeom>
          <a:ln>
            <a:noFill/>
          </a:ln>
        </p:spPr>
      </p:pic>
      <p:sp>
        <p:nvSpPr>
          <p:cNvPr id="267" name="CustomShape 2"/>
          <p:cNvSpPr/>
          <p:nvPr/>
        </p:nvSpPr>
        <p:spPr>
          <a:xfrm>
            <a:off x="4216680" y="5512680"/>
            <a:ext cx="4184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Franz Marc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Modrý kůň, 1911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Kůň v krajině, 1910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019040" y="6448680"/>
            <a:ext cx="668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8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8424720" y="5157360"/>
            <a:ext cx="668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9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Der Blaue Reiter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pic>
        <p:nvPicPr>
          <p:cNvPr id="271" name="Zástupný symbol pro obsah 3" descr=""/>
          <p:cNvPicPr/>
          <p:nvPr/>
        </p:nvPicPr>
        <p:blipFill>
          <a:blip r:embed="rId1"/>
          <a:stretch/>
        </p:blipFill>
        <p:spPr>
          <a:xfrm>
            <a:off x="-13320" y="1845000"/>
            <a:ext cx="4430880" cy="3312000"/>
          </a:xfrm>
          <a:prstGeom prst="rect">
            <a:avLst/>
          </a:prstGeom>
          <a:ln>
            <a:noFill/>
          </a:ln>
        </p:spPr>
      </p:pic>
      <p:pic>
        <p:nvPicPr>
          <p:cNvPr id="272" name="Zástupný symbol pro obsah 6" descr=""/>
          <p:cNvPicPr/>
          <p:nvPr/>
        </p:nvPicPr>
        <p:blipFill>
          <a:blip r:embed="rId2"/>
          <a:stretch/>
        </p:blipFill>
        <p:spPr>
          <a:xfrm>
            <a:off x="4644000" y="1810440"/>
            <a:ext cx="4499640" cy="3329640"/>
          </a:xfrm>
          <a:prstGeom prst="rect">
            <a:avLst/>
          </a:prstGeom>
          <a:ln>
            <a:noFill/>
          </a:ln>
        </p:spPr>
      </p:pic>
      <p:sp>
        <p:nvSpPr>
          <p:cNvPr id="273" name="CustomShape 2"/>
          <p:cNvSpPr/>
          <p:nvPr/>
        </p:nvSpPr>
        <p:spPr>
          <a:xfrm>
            <a:off x="251640" y="5733360"/>
            <a:ext cx="4571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Franz Marc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Žlutá kráva, 1911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Dvě kočky, modrá a žlutá, 1912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3601440" y="5126760"/>
            <a:ext cx="767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10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8359200" y="5127480"/>
            <a:ext cx="754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11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Der Blaue Reiter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pic>
        <p:nvPicPr>
          <p:cNvPr id="277" name="Zástupný symbol pro obsah 5" descr=""/>
          <p:cNvPicPr/>
          <p:nvPr/>
        </p:nvPicPr>
        <p:blipFill>
          <a:blip r:embed="rId1"/>
          <a:stretch/>
        </p:blipFill>
        <p:spPr>
          <a:xfrm>
            <a:off x="0" y="1674000"/>
            <a:ext cx="4867920" cy="5157000"/>
          </a:xfrm>
          <a:prstGeom prst="rect">
            <a:avLst/>
          </a:prstGeom>
          <a:ln>
            <a:noFill/>
          </a:ln>
        </p:spPr>
      </p:pic>
      <p:sp>
        <p:nvSpPr>
          <p:cNvPr id="278" name="TextShape 2"/>
          <p:cNvSpPr txBox="1"/>
          <p:nvPr/>
        </p:nvSpPr>
        <p:spPr>
          <a:xfrm>
            <a:off x="5004000" y="1722600"/>
            <a:ext cx="3682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26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Franz Marc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Nahá žena s kočkou, 1910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4883040" y="6381360"/>
            <a:ext cx="767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12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Der Blaue Reiter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pic>
        <p:nvPicPr>
          <p:cNvPr id="281" name="Zástupný symbol pro obsah 4" descr=""/>
          <p:cNvPicPr/>
          <p:nvPr/>
        </p:nvPicPr>
        <p:blipFill>
          <a:blip r:embed="rId1"/>
          <a:stretch/>
        </p:blipFill>
        <p:spPr>
          <a:xfrm>
            <a:off x="0" y="1488960"/>
            <a:ext cx="3789720" cy="5360400"/>
          </a:xfrm>
          <a:prstGeom prst="rect">
            <a:avLst/>
          </a:prstGeom>
          <a:ln>
            <a:noFill/>
          </a:ln>
        </p:spPr>
      </p:pic>
      <p:pic>
        <p:nvPicPr>
          <p:cNvPr id="282" name="Zástupný symbol pro obsah 5" descr=""/>
          <p:cNvPicPr/>
          <p:nvPr/>
        </p:nvPicPr>
        <p:blipFill>
          <a:blip r:embed="rId2"/>
          <a:stretch/>
        </p:blipFill>
        <p:spPr>
          <a:xfrm>
            <a:off x="3996000" y="1500120"/>
            <a:ext cx="4997160" cy="3944880"/>
          </a:xfrm>
          <a:prstGeom prst="rect">
            <a:avLst/>
          </a:prstGeom>
          <a:ln>
            <a:noFill/>
          </a:ln>
        </p:spPr>
      </p:pic>
      <p:sp>
        <p:nvSpPr>
          <p:cNvPr id="283" name="CustomShape 2"/>
          <p:cNvSpPr/>
          <p:nvPr/>
        </p:nvSpPr>
        <p:spPr>
          <a:xfrm>
            <a:off x="4716000" y="5903640"/>
            <a:ext cx="4571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August Macke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Tři dívky ve žlutých slamácích, 1913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Promenáda, 1914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3813120" y="6511320"/>
            <a:ext cx="767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13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8183520" y="5452200"/>
            <a:ext cx="767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14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Der Blaue Reiter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pic>
        <p:nvPicPr>
          <p:cNvPr id="287" name="Zástupný symbol pro obsah 4" descr=""/>
          <p:cNvPicPr/>
          <p:nvPr/>
        </p:nvPicPr>
        <p:blipFill>
          <a:blip r:embed="rId1"/>
          <a:stretch/>
        </p:blipFill>
        <p:spPr>
          <a:xfrm>
            <a:off x="539640" y="1484640"/>
            <a:ext cx="6813000" cy="5385960"/>
          </a:xfrm>
          <a:prstGeom prst="rect">
            <a:avLst/>
          </a:prstGeom>
          <a:ln>
            <a:noFill/>
          </a:ln>
        </p:spPr>
      </p:pic>
      <p:sp>
        <p:nvSpPr>
          <p:cNvPr id="288" name="TextShape 2"/>
          <p:cNvSpPr txBox="1"/>
          <p:nvPr/>
        </p:nvSpPr>
        <p:spPr>
          <a:xfrm>
            <a:off x="5270040" y="548640"/>
            <a:ext cx="3873600" cy="86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August Macke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Zahrada u jezera Thun, 1914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7403400" y="6550200"/>
            <a:ext cx="767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15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Expresionismus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323640" y="5373360"/>
            <a:ext cx="8352720" cy="93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Zdroj: [online]. [cit. 2013-01-23]. Do stupné na WWW: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24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"/>
              </a:rPr>
              <a:t>http</a:t>
            </a:r>
            <a:r>
              <a:rPr b="0" lang="cs-CZ" sz="24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"/>
              </a:rPr>
              <a:t>://</a:t>
            </a:r>
            <a:r>
              <a:rPr b="0" lang="cs-CZ" sz="24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"/>
              </a:rPr>
              <a:t>en.wikipedia.org/wiki/File:The_Scream.jpg</a:t>
            </a: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0" name="TextShape 3"/>
          <p:cNvSpPr txBox="1"/>
          <p:nvPr/>
        </p:nvSpPr>
        <p:spPr>
          <a:xfrm>
            <a:off x="539640" y="1989000"/>
            <a:ext cx="7776360" cy="324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Pozorně si prohlédněte následující obraz a pokuste se sdělit: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své pocity z motivu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 vás zaujalo a proč?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 se snažil autor sdělit?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Jaké prostředky použil autor ke svému sdělení?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ransition spd="slow">
    <p:pull dir="u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Rakouský expresionismus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457200" y="17226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Oskar Kokoschka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Egon Schiele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92" name="Zástupný symbol pro obsah 2" descr=""/>
          <p:cNvPicPr/>
          <p:nvPr/>
        </p:nvPicPr>
        <p:blipFill>
          <a:blip r:embed="rId1"/>
          <a:stretch/>
        </p:blipFill>
        <p:spPr>
          <a:xfrm>
            <a:off x="218160" y="2805480"/>
            <a:ext cx="6513480" cy="4054680"/>
          </a:xfrm>
          <a:prstGeom prst="rect">
            <a:avLst/>
          </a:prstGeom>
          <a:ln>
            <a:noFill/>
          </a:ln>
        </p:spPr>
      </p:pic>
      <p:sp>
        <p:nvSpPr>
          <p:cNvPr id="293" name="CustomShape 3"/>
          <p:cNvSpPr/>
          <p:nvPr/>
        </p:nvSpPr>
        <p:spPr>
          <a:xfrm>
            <a:off x="6876360" y="2853000"/>
            <a:ext cx="1901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Egon Schiele, 1890-1918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6755400" y="6550200"/>
            <a:ext cx="767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16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Čechy - Skupina Osma 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179280" y="1773360"/>
            <a:ext cx="8640360" cy="419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Malíři mladé generace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V. Beneš, </a:t>
            </a:r>
            <a:r>
              <a:rPr b="0" lang="cs-CZ" sz="2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E. Filla, B. Kubišta</a:t>
            </a:r>
            <a:r>
              <a:rPr b="0" lang="cs-CZ" sz="28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A. Procházka, 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B. Feigel, O. Kubin, W. Nowak, E. A. Pittermann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Dvě společné výstavy 1907, 1908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Ovlivněni tvorbou E. Muncha a něm. expresionistů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ransition spd="slow">
    <p:pull dir="u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Osma</a:t>
            </a:r>
            <a:r>
              <a:rPr b="0" lang="cs-CZ" sz="3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3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3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Bohumil Kubišta 1884-1918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pic>
        <p:nvPicPr>
          <p:cNvPr id="298" name="Zástupný symbol pro obsah 7" descr=""/>
          <p:cNvPicPr/>
          <p:nvPr/>
        </p:nvPicPr>
        <p:blipFill>
          <a:blip r:embed="rId1"/>
          <a:stretch/>
        </p:blipFill>
        <p:spPr>
          <a:xfrm>
            <a:off x="20520" y="1412640"/>
            <a:ext cx="2996640" cy="4248000"/>
          </a:xfrm>
          <a:prstGeom prst="rect">
            <a:avLst/>
          </a:prstGeom>
          <a:ln>
            <a:noFill/>
          </a:ln>
        </p:spPr>
      </p:pic>
      <p:pic>
        <p:nvPicPr>
          <p:cNvPr id="299" name="Zástupný symbol pro obsah 6" descr=""/>
          <p:cNvPicPr/>
          <p:nvPr/>
        </p:nvPicPr>
        <p:blipFill>
          <a:blip r:embed="rId2"/>
          <a:stretch/>
        </p:blipFill>
        <p:spPr>
          <a:xfrm>
            <a:off x="3324240" y="1412640"/>
            <a:ext cx="5819400" cy="4248000"/>
          </a:xfrm>
          <a:prstGeom prst="rect">
            <a:avLst/>
          </a:prstGeom>
          <a:ln>
            <a:noFill/>
          </a:ln>
        </p:spPr>
      </p:pic>
      <p:sp>
        <p:nvSpPr>
          <p:cNvPr id="300" name="CustomShape 2"/>
          <p:cNvSpPr/>
          <p:nvPr/>
        </p:nvSpPr>
        <p:spPr>
          <a:xfrm>
            <a:off x="27720" y="6211800"/>
            <a:ext cx="2982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Autoportrét, 1908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2218680" y="5685840"/>
            <a:ext cx="767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17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8352360" y="5685840"/>
            <a:ext cx="767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18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5"/>
          <p:cNvSpPr/>
          <p:nvPr/>
        </p:nvSpPr>
        <p:spPr>
          <a:xfrm>
            <a:off x="3400560" y="6188760"/>
            <a:ext cx="5335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Promenáda v Riegrových sadech, 1908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683640" y="1917000"/>
            <a:ext cx="806256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marL="484560" algn="ctr">
              <a:lnSpc>
                <a:spcPct val="100000"/>
              </a:lnSpc>
            </a:pPr>
            <a:r>
              <a:rPr b="0" lang="cs-CZ" sz="40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Exprese je ukrytá v tahu štětcem</a:t>
            </a:r>
            <a:r>
              <a:rPr b="0" lang="cs-CZ" sz="40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611640" y="2997000"/>
            <a:ext cx="8062560" cy="175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57200" algn="ctr">
              <a:lnSpc>
                <a:spcPct val="100000"/>
              </a:lnSpc>
            </a:pP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cs-CZ" sz="2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Soutine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1403280" y="2708280"/>
            <a:ext cx="6621120" cy="143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Děkuji za pozornost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</p:spTree>
  </p:cSld>
  <p:transition spd="slow">
    <p:pull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3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Citace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395640" y="1917000"/>
            <a:ext cx="843480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40920">
              <a:lnSpc>
                <a:spcPct val="100000"/>
              </a:lnSpc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MRÁZ, Bohumír. Dějiny výtvarné kultury.</a:t>
            </a:r>
            <a:r>
              <a:rPr b="0" i="1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3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1. vyd. Praha: IDEA SERVIS, 2000, 220 s. ISBN 80-85970-31-7.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4092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40920">
              <a:lnSpc>
                <a:spcPct val="100000"/>
              </a:lnSpc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BERNHARD, Marianne. Universální lexikon umění: architektura, fotografie, grafika, malířství, osobnosti, sochařství, umělecká řemesla. 2. uprav. vyd. Překlad Otakar Mohyla. Praha: Grafoprint-Neubert, 1996, 491 s. ISBN 80-717-6393-4.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4092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4092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40920">
              <a:lnSpc>
                <a:spcPct val="100000"/>
              </a:lnSpc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Periodikum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40920">
              <a:lnSpc>
                <a:spcPct val="100000"/>
              </a:lnSpc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Největší malíři: život, inspirace a dílo. č. 110. s. 8. ISSN 1212-8872. 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4092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Edvard Munch: Výkřik [online]. [cit. 2013-01-23]. Do stupné na WWW: 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 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"/>
              </a:rPr>
              <a:t>://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"/>
              </a:rPr>
              <a:t>en.wikipedia.org/wiki/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"/>
              </a:rPr>
              <a:t>File:The_Scream.jpg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James Ensor [online]. [cit. 2013-01-23]. Dostupný na WWW:  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5"/>
              </a:rPr>
              <a:t>http://en.wikipedia.org/wiki/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6"/>
              </a:rPr>
              <a:t>James_Ensor#Art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40920">
              <a:lnSpc>
                <a:spcPct val="100000"/>
              </a:lnSpc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4092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ransition spd="slow">
    <p:pull dir="u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Obrazový materiál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457200" y="1556640"/>
            <a:ext cx="8434800" cy="489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Zdroj: [online]. [cit. 2013-01-23]. Dostupný pod licencí Public Domain na WWW: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"/>
              </a:rPr>
              <a:t>://commons.wikimedia.org/wiki/File:Kirchner_-_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"/>
              </a:rPr>
              <a:t>Selbstbildnis_Doppelbild.jpg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5"/>
              </a:rPr>
              <a:t>://commons.wikimedia.org/wiki/File:Van_Gogh_-_Starry_Night_-_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6"/>
              </a:rPr>
              <a:t>Google_Art_Project.jpg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7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8"/>
              </a:rPr>
              <a:t>://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9"/>
              </a:rPr>
              <a:t>commons.wikimedia.org/wiki/File:Vincent_Willem_van_Gogh_019.jpg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0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1"/>
              </a:rPr>
              <a:t>://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2"/>
              </a:rPr>
              <a:t>commons.wikimedia.org/wiki/File:Paul_Gauguin_006.jpg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3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4"/>
              </a:rPr>
              <a:t>://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5"/>
              </a:rPr>
              <a:t>commons.wikimedia.org/wiki/File:Paul_Gauguin_144.jpg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6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7"/>
              </a:rPr>
              <a:t>://commons.wikimedia.org/wiki/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8"/>
              </a:rPr>
              <a:t>File:Ernst_Ludwig_Kirchner_-_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19"/>
              </a:rPr>
              <a:t>Portrait_of_a_Woman.jpg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0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1"/>
              </a:rPr>
              <a:t>://commons.wikimedia.org/wiki/File:Kirchner_-_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2"/>
              </a:rPr>
              <a:t>Davos_im_Schnee.jpg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3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4"/>
              </a:rPr>
              <a:t>://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5"/>
              </a:rPr>
              <a:t>commons.wikimedia.org/wiki/File:Franz_Marc_Blaues_Pferd_1911.jpg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6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7"/>
              </a:rPr>
              <a:t>://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8"/>
              </a:rPr>
              <a:t>commons.wikimedia.org/wiki/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9"/>
              </a:rPr>
              <a:t>File:Marc-horse_in_a_landscape.jpg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0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1"/>
              </a:rPr>
              <a:t>://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2"/>
              </a:rPr>
              <a:t>commons.wikimedia.org/wiki/File:Franz_Marc-The_Yellow_Cow-1911.jpg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3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4"/>
              </a:rPr>
              <a:t>://commons.wikimedia.org/wiki/File:Franz_Marc-Two_Cats,Blue_and_Yellow(Zwei_Katzen,_blau_und_gelb)_(1912).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5"/>
              </a:rPr>
              <a:t>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6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7"/>
              </a:rPr>
              <a:t>://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8"/>
              </a:rPr>
              <a:t>commons.wikimedia.org/wiki/File:Franz_Marc_001.jpg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39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0"/>
              </a:rPr>
              <a:t>://commons.wikimedia.org/wiki/File:August_Macke_-_Three_girls_in_yellow_straw_hats_I_-_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1"/>
              </a:rPr>
              <a:t>Google_Art_Project.jpg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2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3"/>
              </a:rPr>
              <a:t>://commons.wikimedia.org/wiki/File:Macke_-_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4"/>
              </a:rPr>
              <a:t>Promendade.jpg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5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6"/>
              </a:rPr>
              <a:t>://commons.wikimedia.org/wiki/File:August_Macke_-_Garden_on_Lake_Thun_(Pomegranate_Tree_and_Palm_in_the_Garden),_1914_-_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7"/>
              </a:rPr>
              <a:t>Google_Art_Project.jpg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8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49"/>
              </a:rPr>
              <a:t>://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50"/>
              </a:rPr>
              <a:t>commons.wikimedia.org/wiki/File:Egon_Schiele_020.jpg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51"/>
              </a:rPr>
              <a:t>http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52"/>
              </a:rPr>
              <a:t>://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53"/>
              </a:rPr>
              <a:t>commons.wikimedia.org/wiki/File:Bohumil_Kubi%C5%A1ta.jpg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ffff"/>
              </a:buClr>
              <a:buSzPct val="80000"/>
              <a:buFont typeface="Century Gothic"/>
              <a:buAutoNum type="arabicPeriod"/>
            </a:pP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54"/>
              </a:rPr>
              <a:t>http://commons.wikimedia.org/wiki/</a:t>
            </a:r>
            <a:r>
              <a:rPr b="0" lang="cs-CZ" sz="1200" spc="-1" strike="noStrike" u="sng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55"/>
              </a:rPr>
              <a:t>File:Promenade_in_the_Rieger_gardens.jpg</a:t>
            </a:r>
            <a:r>
              <a:rPr b="0" lang="cs-CZ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&gt;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ransition spd="slow">
    <p:pull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0" y="0"/>
            <a:ext cx="8964360" cy="143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Expresionismus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3924360" y="1413000"/>
            <a:ext cx="5219280" cy="511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snaha o vyjádření vnitřních psychických stavů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umění neklidu, nepokoje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hledání pravdy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stupňování výrazu: 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</a:t>
            </a: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barevná a tvarová nadsázka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</a:t>
            </a: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deformace tvaru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</a:t>
            </a: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kontrast, práce s barvou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</a:t>
            </a: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silné barvy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odklon od skutečnosti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23" name="Zástupný symbol pro obsah 6" descr=""/>
          <p:cNvPicPr/>
          <p:nvPr/>
        </p:nvPicPr>
        <p:blipFill>
          <a:blip r:embed="rId1"/>
          <a:stretch/>
        </p:blipFill>
        <p:spPr>
          <a:xfrm>
            <a:off x="323640" y="1556640"/>
            <a:ext cx="3623400" cy="4392000"/>
          </a:xfrm>
          <a:prstGeom prst="rect">
            <a:avLst/>
          </a:prstGeom>
          <a:ln>
            <a:noFill/>
          </a:ln>
        </p:spPr>
      </p:pic>
      <p:sp>
        <p:nvSpPr>
          <p:cNvPr id="224" name="CustomShape 3"/>
          <p:cNvSpPr/>
          <p:nvPr/>
        </p:nvSpPr>
        <p:spPr>
          <a:xfrm>
            <a:off x="3299040" y="5898240"/>
            <a:ext cx="668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1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Expresionismus </a:t>
            </a:r>
            <a:r>
              <a:rPr b="0" lang="cs-CZ" sz="3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395640" y="21330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lat. </a:t>
            </a:r>
            <a:r>
              <a:rPr b="0" lang="cs-CZ" sz="2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expressio</a:t>
            </a: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= výraz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odcizení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spontánní barevná a světelná působivost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zjednodušení nebo dokonce ztráta všech forem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názor na společnost, kritika společnosti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ransition spd="slow">
    <p:pull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95640" y="76464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Počátky expresionismu: </a:t>
            </a:r>
            <a:r>
              <a:rPr b="0" lang="cs-CZ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0" lang="cs-CZ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konec 19. století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899640" y="2853000"/>
            <a:ext cx="7498800" cy="360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Malíři zařazování do </a:t>
            </a:r>
            <a:r>
              <a:rPr b="0" lang="cs-CZ" sz="3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postimpresionismu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Vincent van Gogh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Paul Gauguin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ransition spd="slow">
    <p:pull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68360" y="404640"/>
            <a:ext cx="8384760" cy="1096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0" lang="cs-CZ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0" lang="cs-CZ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Vincent van Gogh, </a:t>
            </a:r>
            <a:r>
              <a:rPr b="0" lang="cs-CZ" sz="40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1853-1890</a:t>
            </a:r>
            <a:r>
              <a:rPr b="0" lang="cs-CZ" sz="3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0" lang="cs-CZ" sz="3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32040" y="5301360"/>
            <a:ext cx="2863440" cy="89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Hvězdná noc, 1890 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31" name="Zástupný symbol pro obsah 2" descr=""/>
          <p:cNvPicPr/>
          <p:nvPr/>
        </p:nvPicPr>
        <p:blipFill>
          <a:blip r:embed="rId1"/>
          <a:stretch/>
        </p:blipFill>
        <p:spPr>
          <a:xfrm>
            <a:off x="2881440" y="1904040"/>
            <a:ext cx="6256440" cy="4953600"/>
          </a:xfrm>
          <a:prstGeom prst="rect">
            <a:avLst/>
          </a:prstGeom>
          <a:ln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2203920" y="6381360"/>
            <a:ext cx="668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2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Vincent van Gogh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pic>
        <p:nvPicPr>
          <p:cNvPr id="234" name="Zástupný symbol pro obsah 8" descr=""/>
          <p:cNvPicPr/>
          <p:nvPr/>
        </p:nvPicPr>
        <p:blipFill>
          <a:blip r:embed="rId1"/>
          <a:stretch/>
        </p:blipFill>
        <p:spPr>
          <a:xfrm>
            <a:off x="-31680" y="1688400"/>
            <a:ext cx="5755320" cy="4404600"/>
          </a:xfrm>
          <a:prstGeom prst="rect">
            <a:avLst/>
          </a:prstGeom>
          <a:ln>
            <a:noFill/>
          </a:ln>
        </p:spPr>
      </p:pic>
      <p:sp>
        <p:nvSpPr>
          <p:cNvPr id="235" name="TextShape 2"/>
          <p:cNvSpPr txBox="1"/>
          <p:nvPr/>
        </p:nvSpPr>
        <p:spPr>
          <a:xfrm>
            <a:off x="5652000" y="1905120"/>
            <a:ext cx="3193200" cy="419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Jasné, živé barvy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Výrazný  rukopis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Tahy štětcem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Odraz jeho psychického stavu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323640" y="6237360"/>
            <a:ext cx="417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Pole s vlčími máky, 1889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5027040" y="6083280"/>
            <a:ext cx="668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3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Paul Gauguin  1848-1903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pic>
        <p:nvPicPr>
          <p:cNvPr id="239" name="Zástupný symbol pro obsah 4" descr=""/>
          <p:cNvPicPr/>
          <p:nvPr/>
        </p:nvPicPr>
        <p:blipFill>
          <a:blip r:embed="rId1"/>
          <a:stretch/>
        </p:blipFill>
        <p:spPr>
          <a:xfrm>
            <a:off x="107640" y="2277000"/>
            <a:ext cx="4106880" cy="3255120"/>
          </a:xfrm>
          <a:prstGeom prst="rect">
            <a:avLst/>
          </a:prstGeom>
          <a:ln>
            <a:noFill/>
          </a:ln>
        </p:spPr>
      </p:pic>
      <p:pic>
        <p:nvPicPr>
          <p:cNvPr id="240" name="Zástupný symbol pro obsah 6" descr=""/>
          <p:cNvPicPr/>
          <p:nvPr/>
        </p:nvPicPr>
        <p:blipFill>
          <a:blip r:embed="rId2"/>
          <a:stretch/>
        </p:blipFill>
        <p:spPr>
          <a:xfrm>
            <a:off x="4394160" y="2271240"/>
            <a:ext cx="4620600" cy="3240000"/>
          </a:xfrm>
          <a:prstGeom prst="rect">
            <a:avLst/>
          </a:prstGeom>
          <a:ln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251640" y="5832000"/>
            <a:ext cx="2808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Radost, 1892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4428000" y="5832000"/>
            <a:ext cx="381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80">
              <a:lnSpc>
                <a:spcPct val="100000"/>
              </a:lnSpc>
            </a:pPr>
            <a:r>
              <a:rPr b="0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Tahiťanky na pláži, 1891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3520800" y="5534280"/>
            <a:ext cx="668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4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8413920" y="5524200"/>
            <a:ext cx="668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Obr. 5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ll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cs-CZ" sz="4200" spc="-1" strike="noStrike">
                <a:solidFill>
                  <a:srgbClr val="ca9b6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Počátky expresionismu</a:t>
            </a:r>
            <a:endParaRPr b="0" lang="cs-CZ" sz="4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 Md AT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457200" y="17226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1" lang="cs-CZ" sz="35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Edvard Munch    </a:t>
            </a:r>
            <a:r>
              <a:rPr b="1" lang="cs-CZ" sz="2400" spc="-1" strike="noStrike">
                <a:solidFill>
                  <a:srgbClr val="cf5b1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(1863 – 1944), Norsko 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Výkřik, 1893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Tanec života, 1899-1900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Madona, 1894-95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Puberta, 1894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Popel, 1894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Polibek, 1897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4648320" y="1722600"/>
            <a:ext cx="4244040" cy="501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48200" indent="-383760">
              <a:lnSpc>
                <a:spcPct val="100000"/>
              </a:lnSpc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Téma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Smrt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Osamělost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Melancholie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Úzkost z nepřátelské přírody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Láska x utrpení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Osobní zkušenost, prožitky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Vliv na: 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Die Brücke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"/>
            </a:pPr>
            <a:r>
              <a:rPr b="0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pražská skupina Osma</a:t>
            </a: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cs-CZ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ransition spd="slow">
    <p:pull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610</TotalTime>
  <Application>LibreOffice/5.1.3.2$Windows_X86_64 LibreOffice_project/644e4637d1d8544fd9f56425bd6cec110e49301b</Application>
  <Words>816</Words>
  <Paragraphs>192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2008-02-17T19:27:24Z</dcterms:created>
  <dc:creator>Ivana Spurná</dc:creator>
  <dc:description/>
  <dc:language>cs-CZ</dc:language>
  <cp:lastModifiedBy>Ivana Spurná</cp:lastModifiedBy>
  <dcterms:modified xsi:type="dcterms:W3CDTF">2013-02-18T07:30:43Z</dcterms:modified>
  <cp:revision>45</cp:revision>
  <dc:subject/>
  <dc:title>Snímek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