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464" r:id="rId2"/>
    <p:sldId id="465" r:id="rId3"/>
    <p:sldId id="466" r:id="rId4"/>
    <p:sldId id="467" r:id="rId5"/>
    <p:sldId id="468" r:id="rId6"/>
    <p:sldId id="469" r:id="rId7"/>
    <p:sldId id="470" r:id="rId8"/>
    <p:sldId id="471" r:id="rId9"/>
    <p:sldId id="472" r:id="rId10"/>
    <p:sldId id="473" r:id="rId11"/>
    <p:sldId id="476" r:id="rId12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6A2"/>
    <a:srgbClr val="00518E"/>
    <a:srgbClr val="005696"/>
    <a:srgbClr val="003B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8" d="100"/>
          <a:sy n="88" d="100"/>
        </p:scale>
        <p:origin x="4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D5EBD-2724-43DE-8264-2ED18A640563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60389-D75C-41F2-8E74-259BE495DE9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9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225DFD-0107-4FF7-B377-08C6CC5E57EB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61DC84-749D-430C-BFC6-7CD389B6D2A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685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18049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8948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848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2427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1904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7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0652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5014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0209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8989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498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336ED-61D4-413E-8000-8AC4DB66ADC7}" type="datetimeFigureOut">
              <a:rPr lang="cs-CZ" smtClean="0"/>
              <a:t>20.02.2022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3C702-872A-478D-81BB-DBC24695E1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018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image" Target="../media/image16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jpeg"/><Relationship Id="rId17" Type="http://schemas.openxmlformats.org/officeDocument/2006/relationships/image" Target="../media/image1.pn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5" Type="http://schemas.openxmlformats.org/officeDocument/2006/relationships/image" Target="../media/image1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Relationship Id="rId1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libor.stepanek@cjv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cs-CZ" altLang="cs-CZ" sz="4800" b="1" u="sng" dirty="0" err="1">
                <a:latin typeface="+mn-lt"/>
              </a:rPr>
              <a:t>Academic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Communication</a:t>
            </a:r>
            <a:r>
              <a:rPr lang="cs-CZ" altLang="cs-CZ" sz="4800" b="1" u="sng" dirty="0">
                <a:latin typeface="+mn-lt"/>
              </a:rPr>
              <a:t> </a:t>
            </a:r>
            <a:r>
              <a:rPr lang="cs-CZ" altLang="cs-CZ" sz="4800" b="1" u="sng" dirty="0" err="1">
                <a:latin typeface="+mn-lt"/>
              </a:rPr>
              <a:t>Skills</a:t>
            </a:r>
            <a:r>
              <a:rPr lang="cs-CZ" altLang="cs-CZ" sz="4800" b="1" u="sng" dirty="0">
                <a:latin typeface="+mn-lt"/>
              </a:rPr>
              <a:t>     in </a:t>
            </a:r>
            <a:r>
              <a:rPr lang="cs-CZ" altLang="cs-CZ" sz="4800" b="1" u="sng" dirty="0" err="1">
                <a:latin typeface="+mn-lt"/>
              </a:rPr>
              <a:t>English</a:t>
            </a:r>
            <a:r>
              <a:rPr lang="cs-CZ" altLang="cs-CZ" sz="4800" dirty="0">
                <a:latin typeface="+mn-lt"/>
              </a:rPr>
              <a:t> (</a:t>
            </a:r>
            <a:r>
              <a:rPr lang="cs-CZ" altLang="cs-CZ" sz="4800" b="1" dirty="0">
                <a:latin typeface="+mn-lt"/>
              </a:rPr>
              <a:t>DACSE)</a:t>
            </a:r>
            <a:r>
              <a:rPr lang="cs-CZ" altLang="cs-CZ" b="1" u="sng" dirty="0">
                <a:latin typeface="+mn-lt"/>
              </a:rPr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43476" y="5229226"/>
            <a:ext cx="5319713" cy="936625"/>
          </a:xfrm>
        </p:spPr>
        <p:txBody>
          <a:bodyPr/>
          <a:lstStyle/>
          <a:p>
            <a:pPr eaLnBrk="1" hangingPunct="1"/>
            <a:r>
              <a:rPr lang="cs-CZ" altLang="cs-CZ" sz="4400" dirty="0" err="1" smtClean="0"/>
              <a:t>Spring</a:t>
            </a:r>
            <a:r>
              <a:rPr lang="cs-CZ" altLang="cs-CZ" sz="4400" dirty="0" smtClean="0"/>
              <a:t> </a:t>
            </a:r>
            <a:r>
              <a:rPr lang="cs-CZ" altLang="cs-CZ" sz="4400" dirty="0" smtClean="0"/>
              <a:t>Term </a:t>
            </a:r>
            <a:r>
              <a:rPr lang="cs-CZ" altLang="cs-CZ" sz="4400" dirty="0" smtClean="0"/>
              <a:t>2022</a:t>
            </a:r>
            <a:endParaRPr lang="cs-CZ" altLang="cs-CZ" sz="4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86"/>
            <a:ext cx="4741817" cy="138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115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 descr="Charles_Babbage_186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1" y="0"/>
            <a:ext cx="2143125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11" descr="alan-tu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176" y="0"/>
            <a:ext cx="22002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19" descr="steve_job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525964"/>
            <a:ext cx="3995738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1" descr="bill-gat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50" y="1773239"/>
            <a:ext cx="424815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5" descr="220px-Ada_Lovela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1628775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9" descr="betty_snyder_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100" y="1"/>
            <a:ext cx="2755900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31" descr="Sammett-Elaine-Jea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0" y="2133600"/>
            <a:ext cx="19050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33" descr="FrancisAll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6" y="2997201"/>
            <a:ext cx="18002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35" descr="AnitaBor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101" y="4389438"/>
            <a:ext cx="2468563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37" descr="shafigoldwass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514" y="1"/>
            <a:ext cx="19256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4" name="Picture 39" descr="shann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4508500"/>
            <a:ext cx="17065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5" name="Picture 40" descr="moorsla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1125538"/>
            <a:ext cx="1944688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6" name="Picture 41" descr="bacus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4" y="2636838"/>
            <a:ext cx="14954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7" name="Picture 42" descr="gracehopper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905250"/>
            <a:ext cx="23622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8" name="Picture 43" descr="Blaise_pascal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14" y="5343526"/>
            <a:ext cx="1449387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Obrázek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52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priorities</a:t>
            </a:r>
            <a:endParaRPr lang="cs-CZ" altLang="cs-CZ" dirty="0">
              <a:latin typeface="+mn-lt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2" y="1600201"/>
            <a:ext cx="5321531" cy="4911635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1.small talk – starting and finishing a conversation a conversation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2. small talk – cultural differences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3. small talk – turn taking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4. academic talks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5.after-presentation discussion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6.conference presentation giving 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7.panel discussion – presentations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8.panel discussion – chairing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9.panel discussion – turn taking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10.conference slot chairing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11.toast giving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12.lecturing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13.interactive seminar giving	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14. adjusting language to your audience</a:t>
            </a:r>
            <a:endParaRPr lang="cs-CZ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sz="1800" dirty="0" smtClean="0"/>
              <a:t/>
            </a:r>
            <a:br>
              <a:rPr lang="en-GB" altLang="cs-CZ" sz="1800" dirty="0" smtClean="0"/>
            </a:br>
            <a:endParaRPr lang="cs-CZ" altLang="cs-CZ" sz="1800" dirty="0"/>
          </a:p>
        </p:txBody>
      </p:sp>
      <p:sp>
        <p:nvSpPr>
          <p:cNvPr id="1434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72201" y="1600201"/>
            <a:ext cx="4244975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GB" dirty="0"/>
              <a:t>15.peer-to-peer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16. authoritative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17. “one of the crowd”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18. story-telling to present science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19. code switching and code mixing in multilingual 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20. in-front-of-the-camera-communication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21.abstract writing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22.biography writing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23.academic writing style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24.emails/letters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25. interviews in intercultural setting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26. feedback giving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27. feedback accepting</a:t>
            </a:r>
            <a:endParaRPr lang="cs-CZ" dirty="0"/>
          </a:p>
          <a:p>
            <a:pPr marL="0" indent="0">
              <a:buNone/>
            </a:pPr>
            <a:r>
              <a:rPr lang="en-GB" dirty="0"/>
              <a:t>28. other preference</a:t>
            </a:r>
            <a:endParaRPr lang="cs-CZ" dirty="0"/>
          </a:p>
          <a:p>
            <a:pPr eaLnBrk="1" hangingPunct="1">
              <a:lnSpc>
                <a:spcPct val="80000"/>
              </a:lnSpc>
            </a:pPr>
            <a:endParaRPr lang="cs-CZ" altLang="cs-CZ" sz="18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2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b="1" dirty="0">
                <a:latin typeface="+mn-lt"/>
              </a:rPr>
              <a:t>DACSE </a:t>
            </a:r>
            <a:r>
              <a:rPr lang="cs-CZ" altLang="cs-CZ" b="1" dirty="0" smtClean="0">
                <a:latin typeface="+mn-lt"/>
              </a:rPr>
              <a:t>2022</a:t>
            </a:r>
            <a:endParaRPr lang="cs-CZ" altLang="cs-CZ" b="1" dirty="0">
              <a:latin typeface="+mn-lt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8213" y="2133600"/>
            <a:ext cx="6335712" cy="3671888"/>
          </a:xfrm>
        </p:spPr>
        <p:txBody>
          <a:bodyPr/>
          <a:lstStyle/>
          <a:p>
            <a:pPr eaLnBrk="1" hangingPunct="1"/>
            <a:r>
              <a:rPr lang="en-GB" altLang="cs-CZ" b="1" dirty="0"/>
              <a:t>course instructor </a:t>
            </a:r>
            <a:endParaRPr lang="cs-CZ" altLang="cs-CZ" b="1" dirty="0"/>
          </a:p>
          <a:p>
            <a:pPr eaLnBrk="1" hangingPunct="1"/>
            <a:endParaRPr lang="cs-CZ" altLang="cs-CZ" b="1" dirty="0"/>
          </a:p>
          <a:p>
            <a:pPr eaLnBrk="1" hangingPunct="1"/>
            <a:r>
              <a:rPr lang="en-GB" altLang="cs-CZ" b="1" dirty="0"/>
              <a:t>course administration</a:t>
            </a:r>
          </a:p>
          <a:p>
            <a:pPr lvl="1" eaLnBrk="1" hangingPunct="1">
              <a:buFontTx/>
              <a:buNone/>
            </a:pPr>
            <a:endParaRPr lang="cs-CZ" altLang="cs-CZ" b="1" dirty="0"/>
          </a:p>
          <a:p>
            <a:pPr eaLnBrk="1" hangingPunct="1"/>
            <a:r>
              <a:rPr lang="cs-CZ" altLang="cs-CZ" b="1" dirty="0" err="1"/>
              <a:t>course</a:t>
            </a:r>
            <a:r>
              <a:rPr lang="cs-CZ" altLang="cs-CZ" b="1" dirty="0"/>
              <a:t> </a:t>
            </a:r>
            <a:r>
              <a:rPr lang="cs-CZ" altLang="cs-CZ" b="1" dirty="0" err="1"/>
              <a:t>introduction</a:t>
            </a:r>
            <a:r>
              <a:rPr lang="en-GB" altLang="cs-CZ" b="1" dirty="0"/>
              <a:t> </a:t>
            </a:r>
            <a:endParaRPr lang="en-GB" altLang="cs-CZ" dirty="0"/>
          </a:p>
          <a:p>
            <a:pPr eaLnBrk="1" hangingPunct="1"/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733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269" y="849086"/>
            <a:ext cx="9385016" cy="549694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LIBOR ŠTĚPÁNEK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libor.stepanek@cjv.muni.cz</a:t>
            </a:r>
            <a:r>
              <a:rPr lang="cs-CZ" altLang="cs-CZ" sz="2400" dirty="0"/>
              <a:t>)</a:t>
            </a:r>
          </a:p>
          <a:p>
            <a:pPr eaLnBrk="1" hangingPunct="1">
              <a:lnSpc>
                <a:spcPct val="80000"/>
              </a:lnSpc>
              <a:defRPr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Masaryk University Language Centre (CJV MU)</a:t>
            </a:r>
            <a:r>
              <a:rPr lang="cs-CZ" altLang="cs-CZ" sz="2400" dirty="0"/>
              <a:t> Komenského nám 2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GB" altLang="cs-CZ" sz="2400" dirty="0"/>
              <a:t>Education: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M</a:t>
            </a:r>
            <a:r>
              <a:rPr lang="cs-CZ" altLang="cs-CZ" dirty="0"/>
              <a:t>A</a:t>
            </a:r>
            <a:r>
              <a:rPr lang="en-GB" altLang="cs-CZ" dirty="0"/>
              <a:t> in English </a:t>
            </a:r>
            <a:endParaRPr lang="cs-CZ" altLang="cs-CZ" dirty="0"/>
          </a:p>
          <a:p>
            <a:pPr marL="457200" lvl="1" indent="0">
              <a:lnSpc>
                <a:spcPct val="80000"/>
              </a:lnSpc>
              <a:buNone/>
              <a:defRPr/>
            </a:pPr>
            <a:r>
              <a:rPr lang="cs-CZ" altLang="cs-CZ" dirty="0"/>
              <a:t>   </a:t>
            </a:r>
            <a:r>
              <a:rPr lang="cs-CZ" altLang="cs-CZ" sz="1600" dirty="0"/>
              <a:t>(MA in </a:t>
            </a:r>
            <a:r>
              <a:rPr lang="en-GB" altLang="cs-CZ" sz="1600" dirty="0"/>
              <a:t>History &amp; PhD in Political Science</a:t>
            </a:r>
            <a:r>
              <a:rPr lang="cs-CZ" altLang="cs-CZ" sz="1600" dirty="0"/>
              <a:t>)</a:t>
            </a:r>
            <a:endParaRPr lang="en-GB" altLang="cs-CZ" sz="1600" dirty="0"/>
          </a:p>
          <a:p>
            <a:pPr lvl="1" eaLnBrk="1" hangingPunct="1">
              <a:lnSpc>
                <a:spcPct val="80000"/>
              </a:lnSpc>
              <a:defRPr/>
            </a:pPr>
            <a:endParaRPr lang="en-GB" altLang="cs-CZ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GB" altLang="cs-CZ" sz="2400" dirty="0"/>
              <a:t>Specialization and Research: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</a:t>
            </a:r>
            <a:r>
              <a:rPr lang="cs-CZ" altLang="cs-CZ" dirty="0" err="1" smtClean="0"/>
              <a:t>Skills</a:t>
            </a:r>
            <a:r>
              <a:rPr lang="cs-CZ" altLang="cs-CZ" dirty="0" smtClean="0"/>
              <a:t> in </a:t>
            </a:r>
            <a:r>
              <a:rPr lang="cs-CZ" altLang="cs-CZ" dirty="0" err="1" smtClean="0"/>
              <a:t>English</a:t>
            </a:r>
            <a:endParaRPr lang="cs-CZ" altLang="cs-CZ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cs-CZ" altLang="cs-CZ" dirty="0" err="1" smtClean="0"/>
              <a:t>Academic</a:t>
            </a:r>
            <a:r>
              <a:rPr lang="cs-CZ" altLang="cs-CZ" dirty="0" smtClean="0"/>
              <a:t> </a:t>
            </a:r>
            <a:r>
              <a:rPr lang="en-GB" altLang="cs-CZ" dirty="0" smtClean="0"/>
              <a:t>Public </a:t>
            </a:r>
            <a:r>
              <a:rPr lang="en-GB" altLang="cs-CZ" dirty="0"/>
              <a:t>Speaking</a:t>
            </a:r>
            <a:r>
              <a:rPr lang="cs-CZ" altLang="cs-CZ" dirty="0"/>
              <a:t>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GB" altLang="cs-CZ" dirty="0"/>
              <a:t>Academic </a:t>
            </a:r>
            <a:r>
              <a:rPr lang="en-GB" altLang="cs-CZ" dirty="0" smtClean="0"/>
              <a:t>Writing</a:t>
            </a:r>
            <a:endParaRPr lang="en-GB" altLang="cs-CZ" dirty="0"/>
          </a:p>
        </p:txBody>
      </p:sp>
      <p:pic>
        <p:nvPicPr>
          <p:cNvPr id="4100" name="Picture 4" descr="Obrázek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299" y="2778120"/>
            <a:ext cx="2087562" cy="1428750"/>
          </a:xfrm>
          <a:prstGeom prst="rect">
            <a:avLst/>
          </a:prstGeom>
          <a:noFill/>
          <a:ln w="3175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5"/>
          <a:srcRect l="24051" t="57775" r="63397" b="12007"/>
          <a:stretch/>
        </p:blipFill>
        <p:spPr>
          <a:xfrm>
            <a:off x="9175744" y="3351352"/>
            <a:ext cx="1263536" cy="171103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3" t="6851" r="5624" b="3634"/>
          <a:stretch/>
        </p:blipFill>
        <p:spPr>
          <a:xfrm>
            <a:off x="9758569" y="4212363"/>
            <a:ext cx="1380252" cy="1502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35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45947" y="347063"/>
            <a:ext cx="8086635" cy="647700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objectives</a:t>
            </a:r>
            <a:endParaRPr lang="cs-CZ" altLang="cs-CZ" dirty="0">
              <a:latin typeface="+mn-lt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9338" y="1386318"/>
            <a:ext cx="10241280" cy="5113337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altLang="cs-CZ" dirty="0"/>
              <a:t>After completing this course you will be able to:</a:t>
            </a:r>
          </a:p>
          <a:p>
            <a:pPr eaLnBrk="1" hangingPunct="1">
              <a:lnSpc>
                <a:spcPct val="80000"/>
              </a:lnSpc>
            </a:pPr>
            <a:endParaRPr lang="en-GB" altLang="cs-CZ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communicate effectively within the international academic community setting</a:t>
            </a:r>
            <a:r>
              <a:rPr lang="cs-CZ" altLang="cs-CZ" sz="2400" dirty="0"/>
              <a:t>;</a:t>
            </a: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be a successful participant of an international conference</a:t>
            </a:r>
            <a:r>
              <a:rPr lang="cs-CZ" altLang="cs-CZ" sz="2400" dirty="0"/>
              <a:t>/meeting</a:t>
            </a:r>
            <a:r>
              <a:rPr lang="en-GB" altLang="cs-CZ" sz="2400" dirty="0"/>
              <a:t>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 recognize various organizational patterns found in academic speaking;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adjust communication to different tasks;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/>
          </a:p>
          <a:p>
            <a:pPr eaLnBrk="1" hangingPunct="1">
              <a:lnSpc>
                <a:spcPct val="80000"/>
              </a:lnSpc>
            </a:pPr>
            <a:r>
              <a:rPr lang="en-GB" altLang="cs-CZ" sz="2400" dirty="0"/>
              <a:t>write short formal academic texts.</a:t>
            </a:r>
          </a:p>
          <a:p>
            <a:pPr eaLnBrk="1" hangingPunct="1">
              <a:lnSpc>
                <a:spcPct val="80000"/>
              </a:lnSpc>
            </a:pPr>
            <a:endParaRPr lang="en-GB" altLang="cs-CZ" sz="2400" dirty="0">
              <a:latin typeface="Arial Narrow" pitchFamily="34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cs-CZ" altLang="cs-CZ" sz="3600" b="1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304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course</a:t>
            </a:r>
            <a:r>
              <a:rPr lang="cs-CZ" altLang="cs-CZ" dirty="0">
                <a:latin typeface="+mn-lt"/>
              </a:rPr>
              <a:t> </a:t>
            </a:r>
            <a:r>
              <a:rPr lang="cs-CZ" altLang="cs-CZ" dirty="0" err="1">
                <a:latin typeface="+mn-lt"/>
              </a:rPr>
              <a:t>organisation</a:t>
            </a:r>
            <a:endParaRPr lang="cs-CZ" altLang="cs-CZ" dirty="0">
              <a:latin typeface="+mn-lt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349" y="1497875"/>
            <a:ext cx="9664564" cy="5161690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solidFill>
                  <a:srgbClr val="00287D"/>
                </a:solidFill>
                <a:latin typeface="Arial Narrow" pitchFamily="34" charset="0"/>
              </a:rPr>
              <a:t> </a:t>
            </a:r>
            <a:r>
              <a:rPr lang="cs-CZ" altLang="cs-CZ" sz="4000" b="1" dirty="0"/>
              <a:t>4 </a:t>
            </a:r>
            <a:r>
              <a:rPr lang="cs-CZ" altLang="cs-CZ" sz="4000" b="1" dirty="0" err="1"/>
              <a:t>block</a:t>
            </a:r>
            <a:r>
              <a:rPr lang="cs-CZ" altLang="cs-CZ" sz="4000" b="1" dirty="0"/>
              <a:t> </a:t>
            </a:r>
            <a:r>
              <a:rPr lang="cs-CZ" altLang="cs-CZ" sz="4000" b="1" dirty="0" err="1"/>
              <a:t>sessions</a:t>
            </a:r>
            <a:endParaRPr lang="cs-CZ" altLang="cs-CZ" dirty="0"/>
          </a:p>
          <a:p>
            <a:r>
              <a:rPr lang="cs-CZ" dirty="0" err="1"/>
              <a:t>Monday</a:t>
            </a:r>
            <a:r>
              <a:rPr lang="cs-CZ" dirty="0"/>
              <a:t> </a:t>
            </a:r>
            <a:r>
              <a:rPr lang="cs-CZ" dirty="0" smtClean="0"/>
              <a:t>21 </a:t>
            </a:r>
            <a:r>
              <a:rPr lang="cs-CZ" dirty="0" err="1" smtClean="0"/>
              <a:t>February</a:t>
            </a:r>
            <a:r>
              <a:rPr lang="cs-CZ" dirty="0" smtClean="0"/>
              <a:t> </a:t>
            </a:r>
            <a:r>
              <a:rPr lang="cs-CZ" dirty="0" smtClean="0"/>
              <a:t>(9:30 - )</a:t>
            </a:r>
            <a:endParaRPr lang="cs-CZ" dirty="0"/>
          </a:p>
          <a:p>
            <a:r>
              <a:rPr lang="cs-CZ" dirty="0" err="1" smtClean="0"/>
              <a:t>Tuesday</a:t>
            </a:r>
            <a:r>
              <a:rPr lang="cs-CZ" dirty="0"/>
              <a:t> </a:t>
            </a:r>
            <a:r>
              <a:rPr lang="cs-CZ" dirty="0"/>
              <a:t>22 </a:t>
            </a:r>
            <a:r>
              <a:rPr lang="cs-CZ" dirty="0" err="1"/>
              <a:t>February</a:t>
            </a:r>
            <a:r>
              <a:rPr lang="cs-CZ" dirty="0"/>
              <a:t> </a:t>
            </a:r>
            <a:endParaRPr lang="cs-CZ" dirty="0"/>
          </a:p>
          <a:p>
            <a:r>
              <a:rPr lang="cs-CZ" dirty="0" err="1"/>
              <a:t>Monday</a:t>
            </a:r>
            <a:r>
              <a:rPr lang="cs-CZ" dirty="0"/>
              <a:t> </a:t>
            </a:r>
            <a:r>
              <a:rPr lang="cs-CZ" dirty="0" smtClean="0"/>
              <a:t>4 </a:t>
            </a:r>
            <a:r>
              <a:rPr lang="cs-CZ" dirty="0" err="1" smtClean="0"/>
              <a:t>April</a:t>
            </a:r>
            <a:endParaRPr lang="cs-CZ" dirty="0"/>
          </a:p>
          <a:p>
            <a:r>
              <a:rPr lang="cs-CZ" dirty="0" err="1"/>
              <a:t>Tuesday</a:t>
            </a:r>
            <a:r>
              <a:rPr lang="cs-CZ" dirty="0"/>
              <a:t> </a:t>
            </a:r>
            <a:r>
              <a:rPr lang="cs-CZ" dirty="0" smtClean="0"/>
              <a:t>5 </a:t>
            </a:r>
            <a:r>
              <a:rPr lang="cs-CZ" dirty="0" err="1" smtClean="0"/>
              <a:t>April</a:t>
            </a:r>
            <a:endParaRPr lang="cs-CZ" dirty="0" smtClean="0"/>
          </a:p>
          <a:p>
            <a:pPr marL="0" indent="0">
              <a:buNone/>
            </a:pPr>
            <a:endParaRPr lang="en-GB" altLang="cs-CZ" dirty="0"/>
          </a:p>
          <a:p>
            <a:pPr eaLnBrk="1" hangingPunct="1"/>
            <a:r>
              <a:rPr lang="en-GB" altLang="cs-CZ" dirty="0"/>
              <a:t>theoretical input combined with diverse practical activities based on individual</a:t>
            </a:r>
            <a:r>
              <a:rPr lang="cs-CZ" altLang="cs-CZ" dirty="0"/>
              <a:t> </a:t>
            </a:r>
            <a:r>
              <a:rPr lang="cs-CZ" altLang="cs-CZ" dirty="0" err="1"/>
              <a:t>needs</a:t>
            </a:r>
            <a:endParaRPr lang="en-GB" altLang="cs-CZ" dirty="0"/>
          </a:p>
          <a:p>
            <a:pPr eaLnBrk="1" hangingPunct="1">
              <a:buFontTx/>
              <a:buNone/>
            </a:pPr>
            <a:endParaRPr lang="cs-CZ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25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materials</a:t>
            </a:r>
            <a:endParaRPr lang="cs-CZ" altLang="cs-CZ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dirty="0"/>
              <a:t>IS </a:t>
            </a:r>
            <a:r>
              <a:rPr lang="cs-CZ" altLang="cs-CZ" sz="3200" dirty="0"/>
              <a:t>s</a:t>
            </a:r>
            <a:r>
              <a:rPr lang="en-GB" altLang="cs-CZ" sz="3200" dirty="0" err="1"/>
              <a:t>tudy</a:t>
            </a:r>
            <a:r>
              <a:rPr lang="en-GB" altLang="cs-CZ" sz="3200" dirty="0"/>
              <a:t> materials </a:t>
            </a:r>
            <a:endParaRPr lang="cs-CZ" altLang="cs-CZ" sz="3200" dirty="0"/>
          </a:p>
          <a:p>
            <a:pPr eaLnBrk="1" hangingPunct="1"/>
            <a:r>
              <a:rPr lang="cs-CZ" altLang="cs-CZ" sz="3200" dirty="0" err="1" smtClean="0"/>
              <a:t>synchronous</a:t>
            </a:r>
            <a:r>
              <a:rPr lang="en-GB" altLang="cs-CZ" sz="3200" dirty="0" smtClean="0"/>
              <a:t> </a:t>
            </a:r>
            <a:r>
              <a:rPr lang="en-GB" altLang="cs-CZ" sz="3200" dirty="0"/>
              <a:t>classes</a:t>
            </a:r>
          </a:p>
          <a:p>
            <a:pPr eaLnBrk="1" hangingPunct="1"/>
            <a:r>
              <a:rPr lang="en-GB" altLang="cs-CZ" sz="3200" dirty="0" smtClean="0"/>
              <a:t>IS </a:t>
            </a:r>
            <a:r>
              <a:rPr lang="en-GB" altLang="cs-CZ" sz="3200" dirty="0"/>
              <a:t>(or other) discussion forum</a:t>
            </a:r>
          </a:p>
          <a:p>
            <a:pPr lvl="1" eaLnBrk="1" hangingPunct="1"/>
            <a:r>
              <a:rPr lang="en-GB" altLang="cs-CZ" sz="3200" dirty="0"/>
              <a:t>collaborative activities</a:t>
            </a:r>
            <a:endParaRPr lang="cs-CZ" altLang="cs-CZ" sz="3200" dirty="0"/>
          </a:p>
          <a:p>
            <a:pPr lvl="1" eaLnBrk="1" hangingPunct="1">
              <a:buFontTx/>
              <a:buNone/>
            </a:pPr>
            <a:endParaRPr lang="en-GB" altLang="cs-CZ" dirty="0"/>
          </a:p>
          <a:p>
            <a:pPr eaLnBrk="1" hangingPunct="1"/>
            <a:endParaRPr lang="en-GB" altLang="cs-CZ" dirty="0"/>
          </a:p>
          <a:p>
            <a:pPr lvl="1" eaLnBrk="1" hangingPunct="1"/>
            <a:endParaRPr lang="en-GB" altLang="cs-CZ" dirty="0"/>
          </a:p>
          <a:p>
            <a:pPr eaLnBrk="1" hangingPunct="1"/>
            <a:endParaRPr lang="cs-CZ" alt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42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GB" altLang="cs-CZ" dirty="0">
                <a:latin typeface="+mn-lt"/>
              </a:rPr>
              <a:t>requirements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cs-CZ" sz="3200" b="1" dirty="0"/>
              <a:t>Active</a:t>
            </a:r>
            <a:r>
              <a:rPr lang="en-GB" altLang="cs-CZ" sz="3200" dirty="0"/>
              <a:t> participation in:</a:t>
            </a:r>
          </a:p>
          <a:p>
            <a:pPr eaLnBrk="1" hangingPunct="1"/>
            <a:endParaRPr lang="en-GB" altLang="cs-CZ" sz="3200" dirty="0"/>
          </a:p>
          <a:p>
            <a:pPr lvl="1" eaLnBrk="1" hangingPunct="1"/>
            <a:r>
              <a:rPr lang="en-GB" altLang="cs-CZ" sz="3200" dirty="0"/>
              <a:t>presentations / talks / teaching sessions giving</a:t>
            </a:r>
          </a:p>
          <a:p>
            <a:pPr lvl="1" eaLnBrk="1" hangingPunct="1"/>
            <a:r>
              <a:rPr lang="cs-CZ" altLang="cs-CZ" sz="3200" dirty="0" err="1" smtClean="0"/>
              <a:t>synchronous</a:t>
            </a:r>
            <a:r>
              <a:rPr lang="cs-CZ" altLang="cs-CZ" sz="3200" dirty="0" smtClean="0"/>
              <a:t> </a:t>
            </a:r>
            <a:r>
              <a:rPr lang="en-GB" altLang="cs-CZ" sz="3200" dirty="0" smtClean="0"/>
              <a:t>discussions</a:t>
            </a:r>
            <a:endParaRPr lang="en-GB" altLang="cs-CZ" sz="3200" dirty="0"/>
          </a:p>
          <a:p>
            <a:pPr lvl="1" eaLnBrk="1" hangingPunct="1"/>
            <a:r>
              <a:rPr lang="en-GB" altLang="cs-CZ" sz="3200" dirty="0"/>
              <a:t>online </a:t>
            </a:r>
            <a:r>
              <a:rPr lang="cs-CZ" altLang="cs-CZ" sz="3200" dirty="0" err="1" smtClean="0"/>
              <a:t>asynchronous</a:t>
            </a:r>
            <a:r>
              <a:rPr lang="cs-CZ" altLang="cs-CZ" sz="3200" dirty="0" smtClean="0"/>
              <a:t> </a:t>
            </a:r>
            <a:r>
              <a:rPr lang="en-GB" altLang="cs-CZ" sz="3200" dirty="0" smtClean="0"/>
              <a:t>discussions</a:t>
            </a:r>
            <a:endParaRPr lang="en-GB" altLang="cs-CZ" sz="3200" dirty="0"/>
          </a:p>
          <a:p>
            <a:pPr lvl="1" eaLnBrk="1" hangingPunct="1"/>
            <a:r>
              <a:rPr lang="en-GB" altLang="cs-CZ" sz="3200" dirty="0"/>
              <a:t>writ</a:t>
            </a:r>
            <a:r>
              <a:rPr lang="cs-CZ" altLang="cs-CZ" sz="3200" dirty="0" err="1"/>
              <a:t>ing</a:t>
            </a:r>
            <a:r>
              <a:rPr lang="en-GB" altLang="cs-CZ" sz="3200" dirty="0"/>
              <a:t> </a:t>
            </a:r>
            <a:r>
              <a:rPr lang="en-GB" altLang="cs-CZ" sz="3200" dirty="0" smtClean="0"/>
              <a:t>assignment</a:t>
            </a:r>
            <a:r>
              <a:rPr lang="cs-CZ" altLang="cs-CZ" sz="3200" dirty="0" smtClean="0"/>
              <a:t>s</a:t>
            </a:r>
            <a:endParaRPr lang="en-GB" altLang="cs-CZ" sz="3200" dirty="0"/>
          </a:p>
          <a:p>
            <a:pPr eaLnBrk="1" hangingPunct="1"/>
            <a:endParaRPr lang="en-GB" altLang="cs-CZ" dirty="0">
              <a:latin typeface="Arial Narrow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033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alt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268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cs-CZ" altLang="cs-CZ" dirty="0" err="1">
                <a:latin typeface="+mn-lt"/>
              </a:rPr>
              <a:t>introduction</a:t>
            </a:r>
            <a:endParaRPr lang="cs-CZ" altLang="cs-CZ" dirty="0">
              <a:latin typeface="+mn-lt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63750" y="2656703"/>
            <a:ext cx="8229600" cy="2389960"/>
          </a:xfrm>
        </p:spPr>
        <p:txBody>
          <a:bodyPr/>
          <a:lstStyle/>
          <a:p>
            <a:pPr eaLnBrk="1" hangingPunct="1"/>
            <a:r>
              <a:rPr lang="cs-CZ" altLang="cs-CZ" dirty="0"/>
              <a:t>peer2peer </a:t>
            </a:r>
            <a:r>
              <a:rPr lang="cs-CZ" altLang="cs-CZ" dirty="0">
                <a:cs typeface="Arial" charset="0"/>
              </a:rPr>
              <a:t>→ </a:t>
            </a:r>
            <a:r>
              <a:rPr lang="cs-CZ" altLang="cs-CZ" dirty="0" err="1">
                <a:cs typeface="Arial" charset="0"/>
              </a:rPr>
              <a:t>class</a:t>
            </a:r>
            <a:endParaRPr lang="cs-CZ" altLang="cs-CZ" dirty="0">
              <a:cs typeface="Arial" charset="0"/>
            </a:endParaRPr>
          </a:p>
          <a:p>
            <a:pPr eaLnBrk="1" hangingPunct="1"/>
            <a:endParaRPr lang="cs-CZ" altLang="cs-CZ" dirty="0">
              <a:cs typeface="Arial" charset="0"/>
            </a:endParaRPr>
          </a:p>
          <a:p>
            <a:pPr eaLnBrk="1" hangingPunct="1">
              <a:buFontTx/>
              <a:buNone/>
            </a:pPr>
            <a:r>
              <a:rPr lang="cs-CZ" altLang="cs-CZ" dirty="0">
                <a:latin typeface="Arial Narrow" pitchFamily="34" charset="0"/>
                <a:cs typeface="Arial" charset="0"/>
              </a:rPr>
              <a:t> 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69" y="5996879"/>
            <a:ext cx="2942331" cy="86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317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319</Words>
  <Application>Microsoft Office PowerPoint</Application>
  <PresentationFormat>Širokoúhlá obrazovka</PresentationFormat>
  <Paragraphs>90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Arial Narrow</vt:lpstr>
      <vt:lpstr>Calibri</vt:lpstr>
      <vt:lpstr>Calibri Light</vt:lpstr>
      <vt:lpstr>Motiv Office</vt:lpstr>
      <vt:lpstr>Academic Communication Skills     in English (DACSE) </vt:lpstr>
      <vt:lpstr>DACSE 2022</vt:lpstr>
      <vt:lpstr>Prezentace aplikace PowerPoint</vt:lpstr>
      <vt:lpstr>course objectives</vt:lpstr>
      <vt:lpstr>course organisation</vt:lpstr>
      <vt:lpstr>materials</vt:lpstr>
      <vt:lpstr>requirements</vt:lpstr>
      <vt:lpstr>introduction</vt:lpstr>
      <vt:lpstr>introduction</vt:lpstr>
      <vt:lpstr>Prezentace aplikace PowerPoint</vt:lpstr>
      <vt:lpstr>priorities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Language Centres For?</dc:title>
  <dc:creator>Libor Štěpánek</dc:creator>
  <cp:lastModifiedBy>Libor Štěpánek</cp:lastModifiedBy>
  <cp:revision>130</cp:revision>
  <cp:lastPrinted>2018-09-18T13:06:08Z</cp:lastPrinted>
  <dcterms:created xsi:type="dcterms:W3CDTF">2018-07-16T08:35:08Z</dcterms:created>
  <dcterms:modified xsi:type="dcterms:W3CDTF">2022-02-20T22:00:17Z</dcterms:modified>
</cp:coreProperties>
</file>