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2"/>
  </p:notesMasterIdLst>
  <p:handoutMasterIdLst>
    <p:handoutMasterId r:id="rId53"/>
  </p:handoutMasterIdLst>
  <p:sldIdLst>
    <p:sldId id="402" r:id="rId2"/>
    <p:sldId id="389" r:id="rId3"/>
    <p:sldId id="339" r:id="rId4"/>
    <p:sldId id="340" r:id="rId5"/>
    <p:sldId id="391" r:id="rId6"/>
    <p:sldId id="382" r:id="rId7"/>
    <p:sldId id="342" r:id="rId8"/>
    <p:sldId id="385" r:id="rId9"/>
    <p:sldId id="386" r:id="rId10"/>
    <p:sldId id="343" r:id="rId11"/>
    <p:sldId id="344" r:id="rId12"/>
    <p:sldId id="345" r:id="rId13"/>
    <p:sldId id="346" r:id="rId14"/>
    <p:sldId id="347" r:id="rId15"/>
    <p:sldId id="348" r:id="rId16"/>
    <p:sldId id="349" r:id="rId17"/>
    <p:sldId id="350" r:id="rId18"/>
    <p:sldId id="351" r:id="rId19"/>
    <p:sldId id="352" r:id="rId20"/>
    <p:sldId id="387" r:id="rId21"/>
    <p:sldId id="353" r:id="rId22"/>
    <p:sldId id="354" r:id="rId23"/>
    <p:sldId id="355" r:id="rId24"/>
    <p:sldId id="394" r:id="rId25"/>
    <p:sldId id="395" r:id="rId26"/>
    <p:sldId id="356" r:id="rId27"/>
    <p:sldId id="357" r:id="rId28"/>
    <p:sldId id="358" r:id="rId29"/>
    <p:sldId id="359" r:id="rId30"/>
    <p:sldId id="398" r:id="rId31"/>
    <p:sldId id="360" r:id="rId32"/>
    <p:sldId id="361" r:id="rId33"/>
    <p:sldId id="363" r:id="rId34"/>
    <p:sldId id="364" r:id="rId35"/>
    <p:sldId id="365" r:id="rId36"/>
    <p:sldId id="366" r:id="rId37"/>
    <p:sldId id="367" r:id="rId38"/>
    <p:sldId id="368" r:id="rId39"/>
    <p:sldId id="369" r:id="rId40"/>
    <p:sldId id="403" r:id="rId41"/>
    <p:sldId id="407" r:id="rId42"/>
    <p:sldId id="399" r:id="rId43"/>
    <p:sldId id="375" r:id="rId44"/>
    <p:sldId id="376" r:id="rId45"/>
    <p:sldId id="377" r:id="rId46"/>
    <p:sldId id="378" r:id="rId47"/>
    <p:sldId id="379" r:id="rId48"/>
    <p:sldId id="380" r:id="rId49"/>
    <p:sldId id="381" r:id="rId50"/>
    <p:sldId id="388" r:id="rId5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D60093"/>
    <a:srgbClr val="0000FF"/>
    <a:srgbClr val="FF0066"/>
    <a:srgbClr val="33CC33"/>
    <a:srgbClr val="FF0000"/>
    <a:srgbClr val="CC006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9" autoAdjust="0"/>
    <p:restoredTop sz="91829" autoAdjust="0"/>
  </p:normalViewPr>
  <p:slideViewPr>
    <p:cSldViewPr>
      <p:cViewPr varScale="1">
        <p:scale>
          <a:sx n="146" d="100"/>
          <a:sy n="146" d="100"/>
        </p:scale>
        <p:origin x="1602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1" d="100"/>
        <a:sy n="51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36" y="-84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D3E28C4F-4FE9-4D22-93D8-487A4D01D983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BD5F390F-F66B-4732-9C46-6C80D0575F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96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/>
          <a:lstStyle>
            <a:lvl1pPr algn="r">
              <a:defRPr sz="1300"/>
            </a:lvl1pPr>
          </a:lstStyle>
          <a:p>
            <a:fld id="{EE18CB36-612C-4E4A-AC83-E89476AEC2BF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1" tIns="48326" rIns="96651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51" tIns="48326" rIns="96651" bIns="483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1" tIns="48326" rIns="96651" bIns="48326" rtlCol="0" anchor="b"/>
          <a:lstStyle>
            <a:lvl1pPr algn="r">
              <a:defRPr sz="1300"/>
            </a:lvl1pPr>
          </a:lstStyle>
          <a:p>
            <a:fld id="{EE707532-839C-41A2-9E71-D5288AEAE6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4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07532-839C-41A2-9E71-D5288AEAE66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262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C5C0F-1A38-4903-ADF2-21933C72577D}" type="datetime1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46558-EDEB-4CBB-B250-B6E8614611A1}" type="datetime1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CEDF7-D4DC-4912-8E43-358D3C7ADD2E}" type="datetime1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8226720" cy="1143480"/>
          </a:xfrm>
        </p:spPr>
        <p:txBody>
          <a:bodyPr tIns="41473" bIns="41473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920" y="1604329"/>
            <a:ext cx="4043520" cy="4524955"/>
          </a:xfrm>
        </p:spPr>
        <p:txBody>
          <a:bodyPr rIns="82945" bIns="41473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39680" y="1604329"/>
            <a:ext cx="4044960" cy="4524955"/>
          </a:xfrm>
        </p:spPr>
        <p:txBody>
          <a:bodyPr rIns="82945" bIns="41473"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457920" y="6247376"/>
            <a:ext cx="2126880" cy="472370"/>
          </a:xfrm>
        </p:spPr>
        <p:txBody>
          <a:bodyPr tIns="41473"/>
          <a:lstStyle>
            <a:lvl1pPr>
              <a:defRPr/>
            </a:lvl1pPr>
          </a:lstStyle>
          <a:p>
            <a:fld id="{5D2BD873-1F78-4D6C-981A-C2921CA7578A}" type="datetime1">
              <a:rPr lang="en-US" smtClean="0"/>
              <a:t>3/9/2022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6240" y="6247376"/>
            <a:ext cx="2897280" cy="472370"/>
          </a:xfrm>
        </p:spPr>
        <p:txBody>
          <a:bodyPr tIns="41473"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4880" y="6247376"/>
            <a:ext cx="2128320" cy="472370"/>
          </a:xfrm>
        </p:spPr>
        <p:txBody>
          <a:bodyPr lIns="82945" tIns="41473" rIns="82945"/>
          <a:lstStyle>
            <a:lvl1pPr>
              <a:defRPr/>
            </a:lvl1pPr>
          </a:lstStyle>
          <a:p>
            <a:fld id="{10066599-523B-4641-9CCC-17D83CD935E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6A4162C-1476-4D5F-9237-FCD05A86C0E9}" type="datetime1">
              <a:rPr lang="en-US" smtClean="0"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9826768-8FCE-4417-A22B-1D26CD2A846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7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875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36F6C-CEC5-47CD-BC51-98D13EC7A7CC}" type="datetime1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914400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743200"/>
            <a:ext cx="8022336" cy="685800"/>
          </a:xfrm>
        </p:spPr>
        <p:txBody>
          <a:bodyPr lIns="146304" tIns="0" rIns="45720" bIns="0" anchor="t">
            <a:normAutofit/>
          </a:bodyPr>
          <a:lstStyle>
            <a:lvl1pPr marL="0" indent="0">
              <a:buNone/>
              <a:defRPr sz="4000" b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94691-8C2F-4129-9002-D4E28FDBBF33}" type="datetime1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504688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504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613A1-73F8-4043-8619-24EA6B97AA51}" type="datetime1">
              <a:rPr lang="en-US" smtClean="0"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23338"/>
            <a:ext cx="4040188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95400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23338"/>
            <a:ext cx="4041775" cy="43774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58637-6D06-4CA6-846E-71A895F292E6}" type="datetime1">
              <a:rPr lang="en-US" smtClean="0"/>
              <a:t>3/9/2022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B7A81-75DF-4A0B-A79C-6A67E80FE519}" type="datetime1">
              <a:rPr lang="en-US" smtClean="0"/>
              <a:t>3/9/2022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BF32-A2AA-4516-9E38-09F1C8937313}" type="datetime1">
              <a:rPr lang="en-US" smtClean="0"/>
              <a:t>3/9/2022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D350D-60E9-4CA6-A4CF-7D9AE8DD5316}" type="datetime1">
              <a:rPr lang="en-US" smtClean="0"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1E37F97-D289-4891-B1FF-28A75EEC0745}" type="datetime1">
              <a:rPr lang="en-US" smtClean="0"/>
              <a:t>3/9/2022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02108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1"/>
            <a:ext cx="9143999" cy="102107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257801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83680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56368CC2-CC0A-4083-BFBE-DC0D73784F9D}" type="datetime1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583680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583680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extLst/>
          </a:lstStyle>
          <a:p>
            <a:fld id="{19B12225-5612-419B-A8D5-4B8EEE4C21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  <p:sldLayoutId id="2147483677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100000"/>
        <a:buFont typeface="Wingdings" pitchFamily="2" charset="2"/>
        <a:buChar char="§"/>
        <a:defRPr kumimoji="0" sz="28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SzPct val="100000"/>
        <a:buFont typeface="Wingdings" pitchFamily="2" charset="2"/>
        <a:buChar char="§"/>
        <a:defRPr kumimoji="0"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 pitchFamily="2" charset="2"/>
        <a:buChar char="§"/>
        <a:defRPr kumimoji="0"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SzPct val="100000"/>
        <a:buFont typeface="Wingdings" pitchFamily="2" charset="2"/>
        <a:buChar char="§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447800"/>
            <a:ext cx="8610600" cy="3276600"/>
          </a:xfrm>
        </p:spPr>
        <p:txBody>
          <a:bodyPr anchor="b">
            <a:normAutofit/>
          </a:bodyPr>
          <a:lstStyle/>
          <a:p>
            <a:r>
              <a:rPr lang="en-US" sz="5400" dirty="0"/>
              <a:t>Clustering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000" y="5257800"/>
            <a:ext cx="8077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Advanced Search Techniques for Large Scale Data Analytics</a:t>
            </a:r>
          </a:p>
          <a:p>
            <a:r>
              <a:rPr lang="en-US" sz="2400" dirty="0"/>
              <a:t>Pavel </a:t>
            </a:r>
            <a:r>
              <a:rPr lang="en-US" sz="2400" dirty="0" err="1"/>
              <a:t>Zezula</a:t>
            </a:r>
            <a:r>
              <a:rPr lang="en-US" sz="2400" dirty="0"/>
              <a:t> and Jan </a:t>
            </a:r>
            <a:r>
              <a:rPr lang="en-US" sz="2400" dirty="0" err="1"/>
              <a:t>Sedmidubsky</a:t>
            </a:r>
            <a:endParaRPr lang="en-US" sz="2400" dirty="0"/>
          </a:p>
          <a:p>
            <a:r>
              <a:rPr lang="en-US" sz="2000" dirty="0"/>
              <a:t>Masaryk University</a:t>
            </a:r>
          </a:p>
          <a:p>
            <a:r>
              <a:rPr lang="en-US" sz="2000" dirty="0"/>
              <a:t>http://disa.fi.muni.cz</a:t>
            </a:r>
          </a:p>
        </p:txBody>
      </p:sp>
    </p:spTree>
    <p:extLst>
      <p:ext uri="{BB962C8B-B14F-4D97-AF65-F5344CB8AC3E}">
        <p14:creationId xmlns:p14="http://schemas.microsoft.com/office/powerpoint/2010/main" val="396269957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Cosine, Jaccard, and Euclidean</a:t>
            </a:r>
            <a:endParaRPr lang="en-US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7543800" cy="5257801"/>
          </a:xfrm>
        </p:spPr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As with CDs we have a choice when we think of documents as sets of words or shingles:</a:t>
            </a:r>
          </a:p>
          <a:p>
            <a:pPr lvl="1"/>
            <a:r>
              <a:rPr lang="en-US" b="1" dirty="0">
                <a:solidFill>
                  <a:srgbClr val="D60093"/>
                </a:solidFill>
              </a:rPr>
              <a:t>Sets as vectors:</a:t>
            </a:r>
            <a:r>
              <a:rPr lang="en-US" dirty="0"/>
              <a:t> Measure similarity by the </a:t>
            </a:r>
            <a:r>
              <a:rPr lang="en-US" b="1" dirty="0"/>
              <a:t>cosine distance</a:t>
            </a:r>
          </a:p>
          <a:p>
            <a:pPr lvl="1"/>
            <a:r>
              <a:rPr lang="en-US" b="1" dirty="0">
                <a:solidFill>
                  <a:srgbClr val="D60093"/>
                </a:solidFill>
              </a:rPr>
              <a:t>Sets as sets:</a:t>
            </a:r>
            <a:r>
              <a:rPr lang="en-US" dirty="0"/>
              <a:t> Measure similarity by the </a:t>
            </a:r>
            <a:r>
              <a:rPr lang="en-US" b="1" dirty="0" err="1"/>
              <a:t>Jaccard</a:t>
            </a:r>
            <a:r>
              <a:rPr lang="en-US" b="1" dirty="0"/>
              <a:t> distance</a:t>
            </a:r>
          </a:p>
          <a:p>
            <a:pPr lvl="1"/>
            <a:r>
              <a:rPr lang="en-US" b="1" dirty="0">
                <a:solidFill>
                  <a:srgbClr val="D60093"/>
                </a:solidFill>
              </a:rPr>
              <a:t>Sets as points:</a:t>
            </a:r>
            <a:r>
              <a:rPr lang="en-US" dirty="0"/>
              <a:t> Measure similarity by </a:t>
            </a:r>
            <a:r>
              <a:rPr lang="en-US" b="1" dirty="0"/>
              <a:t>Euclidean distance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98B26-AFA4-4808-9879-1DED8198AB9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261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29C3C-B3FC-4FA1-B456-3550CB5835C0}" type="slidenum">
              <a:rPr lang="en-US"/>
              <a:pPr/>
              <a:t>11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Overview: Methods of Clustering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Hierarchical:</a:t>
            </a:r>
          </a:p>
          <a:p>
            <a:pPr lvl="1"/>
            <a:r>
              <a:rPr lang="en-US" b="1" dirty="0">
                <a:solidFill>
                  <a:srgbClr val="D60093"/>
                </a:solidFill>
              </a:rPr>
              <a:t>Agglomerative</a:t>
            </a:r>
            <a:r>
              <a:rPr lang="en-US" dirty="0">
                <a:solidFill>
                  <a:srgbClr val="D60093"/>
                </a:solidFill>
              </a:rPr>
              <a:t> </a:t>
            </a:r>
            <a:r>
              <a:rPr lang="en-US" dirty="0"/>
              <a:t>(bottom up):</a:t>
            </a:r>
          </a:p>
          <a:p>
            <a:pPr lvl="2"/>
            <a:r>
              <a:rPr lang="en-US" dirty="0"/>
              <a:t>Initially, each point is a cluster</a:t>
            </a:r>
          </a:p>
          <a:p>
            <a:pPr lvl="2"/>
            <a:r>
              <a:rPr lang="en-US" dirty="0"/>
              <a:t>Repeatedly combine the two </a:t>
            </a:r>
            <a:br>
              <a:rPr lang="en-US" dirty="0"/>
            </a:br>
            <a:r>
              <a:rPr lang="en-US" dirty="0"/>
              <a:t>“nearest” clusters into one</a:t>
            </a:r>
          </a:p>
          <a:p>
            <a:pPr lvl="1"/>
            <a:r>
              <a:rPr lang="en-US" b="1" dirty="0">
                <a:solidFill>
                  <a:srgbClr val="D60093"/>
                </a:solidFill>
              </a:rPr>
              <a:t>Divisive</a:t>
            </a:r>
            <a:r>
              <a:rPr lang="en-US" dirty="0">
                <a:solidFill>
                  <a:srgbClr val="D60093"/>
                </a:solidFill>
              </a:rPr>
              <a:t> </a:t>
            </a:r>
            <a:r>
              <a:rPr lang="en-US" dirty="0"/>
              <a:t>(top down):</a:t>
            </a:r>
          </a:p>
          <a:p>
            <a:pPr lvl="2"/>
            <a:r>
              <a:rPr lang="en-US" dirty="0"/>
              <a:t>Start with one cluster and recursively split it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Point assignment:</a:t>
            </a:r>
          </a:p>
          <a:p>
            <a:pPr lvl="1"/>
            <a:r>
              <a:rPr lang="en-US" dirty="0"/>
              <a:t>Maintain a set of clusters</a:t>
            </a:r>
          </a:p>
          <a:p>
            <a:pPr lvl="1"/>
            <a:r>
              <a:rPr lang="en-US" dirty="0"/>
              <a:t>Points belong to “nearest” cluster</a:t>
            </a:r>
          </a:p>
        </p:txBody>
      </p:sp>
      <p:pic>
        <p:nvPicPr>
          <p:cNvPr id="40964" name="Picture 4" descr="http://www.mathworks.com/help/toolbox/stats/dendrogra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86924" y="1752600"/>
            <a:ext cx="3680876" cy="2209800"/>
          </a:xfrm>
          <a:prstGeom prst="rect">
            <a:avLst/>
          </a:prstGeom>
          <a:noFill/>
        </p:spPr>
      </p:pic>
      <p:pic>
        <p:nvPicPr>
          <p:cNvPr id="40966" name="Picture 6" descr="http://www.ima.umn.edu/~iwen/REU/2Ddat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4827709"/>
            <a:ext cx="2325008" cy="1877891"/>
          </a:xfrm>
          <a:prstGeom prst="rect">
            <a:avLst/>
          </a:prstGeom>
          <a:noFill/>
        </p:spPr>
      </p:pic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4290485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Hierarchical Clustering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D60093"/>
                </a:solidFill>
              </a:rPr>
              <a:t>Key operation: </a:t>
            </a:r>
            <a:br>
              <a:rPr lang="en-US" b="1" dirty="0">
                <a:solidFill>
                  <a:schemeClr val="accent3"/>
                </a:solidFill>
              </a:rPr>
            </a:br>
            <a:r>
              <a:rPr lang="en-US" b="1" dirty="0"/>
              <a:t>Repeatedly combine </a:t>
            </a:r>
            <a:br>
              <a:rPr lang="en-US" b="1" dirty="0"/>
            </a:br>
            <a:r>
              <a:rPr lang="en-US" b="1" dirty="0"/>
              <a:t>two nearest clusters</a:t>
            </a:r>
          </a:p>
          <a:p>
            <a:pPr lvl="2"/>
            <a:endParaRPr lang="en-US" dirty="0"/>
          </a:p>
          <a:p>
            <a:r>
              <a:rPr lang="en-US" b="1" dirty="0">
                <a:solidFill>
                  <a:srgbClr val="0000FF"/>
                </a:solidFill>
              </a:rPr>
              <a:t>Three important questions:</a:t>
            </a:r>
          </a:p>
          <a:p>
            <a:pPr lvl="1"/>
            <a:r>
              <a:rPr lang="en-US" b="1" dirty="0"/>
              <a:t>1)</a:t>
            </a:r>
            <a:r>
              <a:rPr lang="en-US" dirty="0"/>
              <a:t> How do you represent a cluster of more </a:t>
            </a:r>
            <a:br>
              <a:rPr lang="en-US" dirty="0"/>
            </a:br>
            <a:r>
              <a:rPr lang="en-US" dirty="0"/>
              <a:t>than one point?</a:t>
            </a:r>
          </a:p>
          <a:p>
            <a:pPr lvl="1"/>
            <a:r>
              <a:rPr lang="en-US" b="1" dirty="0"/>
              <a:t>2)</a:t>
            </a:r>
            <a:r>
              <a:rPr lang="en-US" dirty="0"/>
              <a:t> How do you determine the “nearness” of clusters?</a:t>
            </a:r>
          </a:p>
          <a:p>
            <a:pPr lvl="1"/>
            <a:r>
              <a:rPr lang="en-US" b="1" dirty="0"/>
              <a:t>3)</a:t>
            </a:r>
            <a:r>
              <a:rPr lang="en-US" dirty="0"/>
              <a:t> When to stop combining clusters?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5AAD7-AE9A-4B67-BF02-47A6EAD9A973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2" name="Picture 4" descr="http://www.mathworks.com/help/toolbox/stats/dendrogra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218145"/>
            <a:ext cx="3048000" cy="182985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75275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Hierarchical Clustering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686800" cy="5410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D60093"/>
                </a:solidFill>
              </a:rPr>
              <a:t>Key operation: </a:t>
            </a:r>
            <a:r>
              <a:rPr lang="en-US" b="1" dirty="0"/>
              <a:t>Repeatedly combine two nearest clusters</a:t>
            </a:r>
          </a:p>
          <a:p>
            <a:r>
              <a:rPr lang="en-US" b="1" dirty="0">
                <a:solidFill>
                  <a:srgbClr val="0000FF"/>
                </a:solidFill>
              </a:rPr>
              <a:t>(1) How to represent a cluster of many points?</a:t>
            </a:r>
          </a:p>
          <a:p>
            <a:pPr lvl="1"/>
            <a:r>
              <a:rPr lang="en-US" b="1" dirty="0">
                <a:solidFill>
                  <a:srgbClr val="008000"/>
                </a:solidFill>
              </a:rPr>
              <a:t>Key problem: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As you merge clusters, how do you represent the “location” of each cluster, to tell which pair of clusters is closest?</a:t>
            </a:r>
          </a:p>
          <a:p>
            <a:r>
              <a:rPr lang="en-US" b="1" dirty="0">
                <a:solidFill>
                  <a:srgbClr val="008000"/>
                </a:solidFill>
              </a:rPr>
              <a:t>Euclidean case: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each cluster has a </a:t>
            </a:r>
            <a:br>
              <a:rPr lang="en-US" dirty="0"/>
            </a:br>
            <a:r>
              <a:rPr lang="en-US" b="1" i="1" dirty="0">
                <a:solidFill>
                  <a:srgbClr val="FF0066"/>
                </a:solidFill>
              </a:rPr>
              <a:t>centroid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/>
              <a:t>= average of its (data)points</a:t>
            </a:r>
          </a:p>
          <a:p>
            <a:r>
              <a:rPr lang="en-US" b="1" dirty="0">
                <a:solidFill>
                  <a:srgbClr val="0000FF"/>
                </a:solidFill>
              </a:rPr>
              <a:t>(2) How to determine “nearness” of clusters?</a:t>
            </a:r>
          </a:p>
          <a:p>
            <a:pPr lvl="1"/>
            <a:r>
              <a:rPr lang="en-US" dirty="0"/>
              <a:t>Measure cluster distances by distances of centroids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40D71-7600-4E70-9746-66CD11735245}" type="slidenum">
              <a:rPr lang="en-US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44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B44CA-D531-47DB-9E33-B16569C64FBD}" type="slidenum">
              <a:rPr lang="en-US"/>
              <a:pPr/>
              <a:t>14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Hierarchical clustering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593725" y="1787525"/>
            <a:ext cx="5416868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					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Times New Roman" charset="0"/>
              </a:rPr>
              <a:t>(5,3)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Times New Roman" charset="0"/>
              </a:rPr>
              <a:t>					o</a:t>
            </a:r>
          </a:p>
          <a:p>
            <a:r>
              <a:rPr lang="en-US" dirty="0">
                <a:latin typeface="Times New Roman" charset="0"/>
              </a:rPr>
              <a:t>	 </a:t>
            </a:r>
            <a:r>
              <a:rPr lang="en-US" dirty="0">
                <a:solidFill>
                  <a:srgbClr val="0070C0"/>
                </a:solidFill>
                <a:latin typeface="Times New Roman" charset="0"/>
              </a:rPr>
              <a:t> (1,2)</a:t>
            </a:r>
          </a:p>
          <a:p>
            <a:r>
              <a:rPr lang="en-US" dirty="0">
                <a:solidFill>
                  <a:srgbClr val="0070C0"/>
                </a:solidFill>
                <a:latin typeface="Times New Roman" charset="0"/>
              </a:rPr>
              <a:t>	o</a:t>
            </a:r>
          </a:p>
          <a:p>
            <a:endParaRPr lang="en-US" dirty="0">
              <a:latin typeface="Times New Roman" charset="0"/>
            </a:endParaRPr>
          </a:p>
          <a:p>
            <a:r>
              <a:rPr lang="en-US" dirty="0">
                <a:latin typeface="Times New Roman" charset="0"/>
              </a:rPr>
              <a:t>		</a:t>
            </a:r>
            <a:r>
              <a:rPr lang="en-US" dirty="0">
                <a:solidFill>
                  <a:srgbClr val="0070C0"/>
                </a:solidFill>
                <a:latin typeface="Times New Roman" charset="0"/>
              </a:rPr>
              <a:t>o  (2,1)	</a:t>
            </a:r>
            <a:r>
              <a:rPr lang="en-US" dirty="0">
                <a:latin typeface="Times New Roman" charset="0"/>
              </a:rPr>
              <a:t>	</a:t>
            </a:r>
            <a:r>
              <a:rPr lang="en-US" dirty="0">
                <a:solidFill>
                  <a:srgbClr val="00B050"/>
                </a:solidFill>
                <a:latin typeface="Times New Roman" charset="0"/>
              </a:rPr>
              <a:t>o  (4,1)</a:t>
            </a:r>
          </a:p>
          <a:p>
            <a:endParaRPr lang="en-US" dirty="0"/>
          </a:p>
          <a:p>
            <a:r>
              <a:rPr lang="en-US" dirty="0">
                <a:solidFill>
                  <a:srgbClr val="C00000"/>
                </a:solidFill>
                <a:latin typeface="Times New Roman" charset="0"/>
              </a:rPr>
              <a:t>       o  (0,0)</a:t>
            </a:r>
            <a:r>
              <a:rPr lang="en-US" dirty="0">
                <a:latin typeface="Times New Roman" charset="0"/>
              </a:rPr>
              <a:t>				</a:t>
            </a:r>
            <a:r>
              <a:rPr lang="en-US" dirty="0">
                <a:solidFill>
                  <a:srgbClr val="00B050"/>
                </a:solidFill>
                <a:latin typeface="Times New Roman" charset="0"/>
              </a:rPr>
              <a:t>o (5,0)</a:t>
            </a:r>
          </a:p>
          <a:p>
            <a:r>
              <a:rPr lang="en-US" dirty="0">
                <a:solidFill>
                  <a:srgbClr val="00B050"/>
                </a:solidFill>
                <a:latin typeface="Times New Roman" charset="0"/>
              </a:rPr>
              <a:t>					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0489" name="Oval 9"/>
          <p:cNvSpPr>
            <a:spLocks noChangeArrowheads="1"/>
          </p:cNvSpPr>
          <p:nvPr/>
        </p:nvSpPr>
        <p:spPr bwMode="auto">
          <a:xfrm>
            <a:off x="1316515" y="2263966"/>
            <a:ext cx="1676400" cy="1676400"/>
          </a:xfrm>
          <a:prstGeom prst="ellipse">
            <a:avLst/>
          </a:prstGeom>
          <a:noFill/>
          <a:ln w="9525">
            <a:solidFill>
              <a:srgbClr val="007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Times New Roman" charset="0"/>
            </a:endParaRP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1944882" y="2863468"/>
            <a:ext cx="11464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Times New Roman" charset="0"/>
              </a:rPr>
              <a:t>x</a:t>
            </a:r>
            <a:r>
              <a:rPr lang="en-US" dirty="0">
                <a:solidFill>
                  <a:srgbClr val="0070C0"/>
                </a:solidFill>
                <a:latin typeface="Times New Roman" charset="0"/>
              </a:rPr>
              <a:t> (1.5,1.5)</a:t>
            </a:r>
          </a:p>
        </p:txBody>
      </p:sp>
      <p:sp>
        <p:nvSpPr>
          <p:cNvPr id="20492" name="Oval 12"/>
          <p:cNvSpPr>
            <a:spLocks noChangeArrowheads="1"/>
          </p:cNvSpPr>
          <p:nvPr/>
        </p:nvSpPr>
        <p:spPr bwMode="auto">
          <a:xfrm>
            <a:off x="4114800" y="2971800"/>
            <a:ext cx="1676400" cy="1676400"/>
          </a:xfrm>
          <a:prstGeom prst="ellipse">
            <a:avLst/>
          </a:prstGeom>
          <a:noFill/>
          <a:ln w="9525">
            <a:solidFill>
              <a:srgbClr val="00B05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4762315" y="3471169"/>
            <a:ext cx="11464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Times New Roman" charset="0"/>
              </a:rPr>
              <a:t>x</a:t>
            </a:r>
            <a:r>
              <a:rPr lang="en-US" dirty="0">
                <a:solidFill>
                  <a:srgbClr val="00B050"/>
                </a:solidFill>
                <a:latin typeface="Times New Roman" charset="0"/>
              </a:rPr>
              <a:t> (4.5,0.5)</a:t>
            </a:r>
          </a:p>
        </p:txBody>
      </p:sp>
      <p:sp>
        <p:nvSpPr>
          <p:cNvPr id="20494" name="Oval 14"/>
          <p:cNvSpPr>
            <a:spLocks noChangeArrowheads="1"/>
          </p:cNvSpPr>
          <p:nvPr/>
        </p:nvSpPr>
        <p:spPr bwMode="auto">
          <a:xfrm>
            <a:off x="457200" y="2133600"/>
            <a:ext cx="3048000" cy="2743200"/>
          </a:xfrm>
          <a:prstGeom prst="ellips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1600200" y="3200400"/>
            <a:ext cx="8002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Times New Roman" charset="0"/>
              </a:rPr>
              <a:t>x (1,1)</a:t>
            </a:r>
          </a:p>
        </p:txBody>
      </p:sp>
      <p:sp>
        <p:nvSpPr>
          <p:cNvPr id="20497" name="Oval 17"/>
          <p:cNvSpPr>
            <a:spLocks noChangeArrowheads="1"/>
          </p:cNvSpPr>
          <p:nvPr/>
        </p:nvSpPr>
        <p:spPr bwMode="auto">
          <a:xfrm>
            <a:off x="4038600" y="1447800"/>
            <a:ext cx="2286000" cy="3581400"/>
          </a:xfrm>
          <a:prstGeom prst="ellipse">
            <a:avLst/>
          </a:prstGeom>
          <a:noFill/>
          <a:ln w="9525">
            <a:solidFill>
              <a:schemeClr val="accent3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4998353" y="2917567"/>
            <a:ext cx="11464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Times New Roman" charset="0"/>
              </a:rPr>
              <a:t>x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Times New Roman" charset="0"/>
              </a:rPr>
              <a:t> (4.7,1.3)</a:t>
            </a:r>
          </a:p>
        </p:txBody>
      </p:sp>
      <p:sp>
        <p:nvSpPr>
          <p:cNvPr id="13" name="Oval 12"/>
          <p:cNvSpPr/>
          <p:nvPr/>
        </p:nvSpPr>
        <p:spPr>
          <a:xfrm>
            <a:off x="6781800" y="6019801"/>
            <a:ext cx="152400" cy="1524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216966" y="6019801"/>
            <a:ext cx="152400" cy="1524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400800" y="6019801"/>
            <a:ext cx="152400" cy="1524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099234" y="6019801"/>
            <a:ext cx="152400" cy="1524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8534400" y="6019801"/>
            <a:ext cx="152400" cy="1524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718234" y="6019801"/>
            <a:ext cx="152400" cy="1524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Elbow Connector 25"/>
          <p:cNvCxnSpPr>
            <a:stCxn id="15" idx="0"/>
          </p:cNvCxnSpPr>
          <p:nvPr/>
        </p:nvCxnSpPr>
        <p:spPr>
          <a:xfrm rot="5400000" flipH="1" flipV="1">
            <a:off x="6324600" y="5334001"/>
            <a:ext cx="838200" cy="5334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13" idx="0"/>
          </p:cNvCxnSpPr>
          <p:nvPr/>
        </p:nvCxnSpPr>
        <p:spPr>
          <a:xfrm rot="5400000" flipH="1" flipV="1">
            <a:off x="6705600" y="5715001"/>
            <a:ext cx="457200" cy="152400"/>
          </a:xfrm>
          <a:prstGeom prst="bentConnector3">
            <a:avLst>
              <a:gd name="adj1" fmla="val 42771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14" idx="0"/>
          </p:cNvCxnSpPr>
          <p:nvPr/>
        </p:nvCxnSpPr>
        <p:spPr>
          <a:xfrm rot="16200000" flipV="1">
            <a:off x="6961283" y="5687918"/>
            <a:ext cx="381000" cy="282766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18" idx="0"/>
          </p:cNvCxnSpPr>
          <p:nvPr/>
        </p:nvCxnSpPr>
        <p:spPr>
          <a:xfrm rot="5400000" flipH="1" flipV="1">
            <a:off x="7669117" y="5764118"/>
            <a:ext cx="381000" cy="130366"/>
          </a:xfrm>
          <a:prstGeom prst="bentConnector3">
            <a:avLst>
              <a:gd name="adj1" fmla="val 76024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16" idx="0"/>
          </p:cNvCxnSpPr>
          <p:nvPr/>
        </p:nvCxnSpPr>
        <p:spPr>
          <a:xfrm rot="16200000" flipV="1">
            <a:off x="7745317" y="5589684"/>
            <a:ext cx="609600" cy="250634"/>
          </a:xfrm>
          <a:prstGeom prst="bentConnector3">
            <a:avLst>
              <a:gd name="adj1" fmla="val 48193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17" idx="0"/>
          </p:cNvCxnSpPr>
          <p:nvPr/>
        </p:nvCxnSpPr>
        <p:spPr>
          <a:xfrm rot="16200000" flipV="1">
            <a:off x="7810500" y="5219701"/>
            <a:ext cx="914400" cy="685800"/>
          </a:xfrm>
          <a:prstGeom prst="bentConnector3">
            <a:avLst>
              <a:gd name="adj1" fmla="val 63253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/>
          <p:nvPr/>
        </p:nvCxnSpPr>
        <p:spPr>
          <a:xfrm rot="5400000" flipH="1" flipV="1">
            <a:off x="6858000" y="4876801"/>
            <a:ext cx="762000" cy="457200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/>
          <p:nvPr/>
        </p:nvCxnSpPr>
        <p:spPr>
          <a:xfrm rot="16200000" flipV="1">
            <a:off x="7391400" y="4800601"/>
            <a:ext cx="609600" cy="457200"/>
          </a:xfrm>
          <a:prstGeom prst="bentConnector3">
            <a:avLst>
              <a:gd name="adj1" fmla="val 37349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154692" y="5562600"/>
            <a:ext cx="183575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Data:</a:t>
            </a:r>
          </a:p>
          <a:p>
            <a:r>
              <a:rPr lang="en-US" sz="20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… data point</a:t>
            </a:r>
          </a:p>
          <a:p>
            <a:r>
              <a:rPr lang="en-US" sz="20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… centroid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685872" y="6303994"/>
            <a:ext cx="17107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Dendrogram</a:t>
            </a:r>
            <a:endParaRPr lang="en-US" sz="2000" b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Footer Placeholder 5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676400" y="2819400"/>
            <a:ext cx="914400" cy="565666"/>
          </a:xfrm>
          <a:prstGeom prst="line">
            <a:avLst/>
          </a:prstGeom>
          <a:ln w="12700">
            <a:solidFill>
              <a:srgbClr val="0070C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434838" y="3392758"/>
            <a:ext cx="822962" cy="493442"/>
          </a:xfrm>
          <a:prstGeom prst="line">
            <a:avLst/>
          </a:prstGeom>
          <a:ln w="12700">
            <a:solidFill>
              <a:srgbClr val="00B05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676400" y="2863468"/>
            <a:ext cx="76200" cy="52929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1752600" y="3392758"/>
            <a:ext cx="765516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1143000" y="3392758"/>
            <a:ext cx="609600" cy="493442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5152398" y="2329739"/>
            <a:ext cx="150755" cy="780316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4434838" y="3128113"/>
            <a:ext cx="717560" cy="224688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 flipV="1">
            <a:off x="5152398" y="3128113"/>
            <a:ext cx="183151" cy="712388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470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04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9" grpId="0" animBg="1" autoUpdateAnimBg="0"/>
      <p:bldP spid="20491" grpId="0" autoUpdateAnimBg="0"/>
      <p:bldP spid="20492" grpId="0" animBg="1"/>
      <p:bldP spid="20493" grpId="0" autoUpdateAnimBg="0"/>
      <p:bldP spid="20494" grpId="0" animBg="1"/>
      <p:bldP spid="20496" grpId="0" autoUpdateAnimBg="0"/>
      <p:bldP spid="20497" grpId="0" animBg="1"/>
      <p:bldP spid="2049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in the Non-Euclidean Case?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458200" cy="5257801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b="1" dirty="0">
                <a:solidFill>
                  <a:srgbClr val="0000FF"/>
                </a:solidFill>
              </a:rPr>
              <a:t>What about the Non-Euclidean case?</a:t>
            </a:r>
          </a:p>
          <a:p>
            <a:r>
              <a:rPr lang="en-US" dirty="0"/>
              <a:t>The only “locations” we can talk about are the points themselves</a:t>
            </a:r>
          </a:p>
          <a:p>
            <a:pPr lvl="1"/>
            <a:r>
              <a:rPr lang="en-US" dirty="0"/>
              <a:t>i.e., there is no “average” of two points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Approach 1: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(1) How to represent a cluster of many points?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i="1" dirty="0" err="1">
                <a:solidFill>
                  <a:srgbClr val="FF0066"/>
                </a:solidFill>
              </a:rPr>
              <a:t>clustroid</a:t>
            </a:r>
            <a:r>
              <a:rPr lang="en-US" dirty="0"/>
              <a:t>  = (data)point “</a:t>
            </a:r>
            <a:r>
              <a:rPr lang="en-US" b="1" i="1" u="sng" dirty="0"/>
              <a:t>closest</a:t>
            </a:r>
            <a:r>
              <a:rPr lang="en-US" dirty="0"/>
              <a:t>” to other points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(2) How do you determine the “nearness” of clusters? </a:t>
            </a:r>
            <a:r>
              <a:rPr lang="en-US" dirty="0"/>
              <a:t>Treat </a:t>
            </a:r>
            <a:r>
              <a:rPr lang="en-US" dirty="0" err="1"/>
              <a:t>clustroid</a:t>
            </a:r>
            <a:r>
              <a:rPr lang="en-US" dirty="0"/>
              <a:t> as if it were centroid, when computing inter-cluster distances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32BFC-E37F-4B2E-9EB5-847D7F457039}" type="slidenum">
              <a:rPr lang="en-US"/>
              <a:pPr/>
              <a:t>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315510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“Closest” Point?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458200" cy="3886200"/>
          </a:xfrm>
        </p:spPr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(1) How to represent a cluster of many points?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i="1" dirty="0" err="1">
                <a:solidFill>
                  <a:srgbClr val="FF0066"/>
                </a:solidFill>
              </a:rPr>
              <a:t>clustroid</a:t>
            </a:r>
            <a:r>
              <a:rPr lang="en-US" dirty="0"/>
              <a:t>  = point “</a:t>
            </a:r>
            <a:r>
              <a:rPr lang="en-US" b="1" i="1" u="sng" dirty="0"/>
              <a:t>closest</a:t>
            </a:r>
            <a:r>
              <a:rPr lang="en-US" dirty="0"/>
              <a:t>” to other points</a:t>
            </a:r>
          </a:p>
          <a:p>
            <a:r>
              <a:rPr lang="en-US" b="1" dirty="0">
                <a:solidFill>
                  <a:srgbClr val="008000"/>
                </a:solidFill>
              </a:rPr>
              <a:t>Possible meanings of “closest”:</a:t>
            </a:r>
          </a:p>
          <a:p>
            <a:pPr lvl="1"/>
            <a:r>
              <a:rPr lang="en-US" dirty="0"/>
              <a:t>Smallest maximum distance to other points</a:t>
            </a:r>
          </a:p>
          <a:p>
            <a:pPr lvl="1"/>
            <a:r>
              <a:rPr lang="en-US" dirty="0"/>
              <a:t>Smallest average distance to other points</a:t>
            </a:r>
          </a:p>
          <a:p>
            <a:pPr lvl="1"/>
            <a:r>
              <a:rPr lang="en-US" dirty="0"/>
              <a:t>Smallest sum of squares of distances to other points</a:t>
            </a:r>
          </a:p>
          <a:p>
            <a:pPr lvl="2"/>
            <a:r>
              <a:rPr lang="en-US" dirty="0"/>
              <a:t>For distance metric </a:t>
            </a:r>
            <a:r>
              <a:rPr lang="en-US" b="1" i="1" dirty="0"/>
              <a:t>d</a:t>
            </a:r>
            <a:r>
              <a:rPr lang="en-US" dirty="0"/>
              <a:t> </a:t>
            </a:r>
            <a:r>
              <a:rPr lang="en-US" dirty="0" err="1"/>
              <a:t>clustroid</a:t>
            </a:r>
            <a:r>
              <a:rPr lang="en-US" dirty="0"/>
              <a:t> </a:t>
            </a:r>
            <a:r>
              <a:rPr lang="en-US" b="1" i="1" dirty="0"/>
              <a:t>c</a:t>
            </a:r>
            <a:r>
              <a:rPr lang="en-US" dirty="0"/>
              <a:t> of cluster </a:t>
            </a:r>
            <a:r>
              <a:rPr lang="en-US" b="1" i="1" dirty="0"/>
              <a:t>C</a:t>
            </a:r>
            <a:r>
              <a:rPr lang="en-US" dirty="0"/>
              <a:t> is:</a:t>
            </a:r>
          </a:p>
          <a:p>
            <a:pPr lvl="1"/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926-0DFA-4D2E-9C2E-D507C4436771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2265136"/>
              </p:ext>
            </p:extLst>
          </p:nvPr>
        </p:nvGraphicFramePr>
        <p:xfrm>
          <a:off x="7239000" y="4407520"/>
          <a:ext cx="1785492" cy="6429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4" name="Equation" r:id="rId3" imgW="952200" imgH="342720" progId="Equation.3">
                  <p:embed/>
                </p:oleObj>
              </mc:Choice>
              <mc:Fallback>
                <p:oleObj name="Equation" r:id="rId3" imgW="95220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4407520"/>
                        <a:ext cx="1785492" cy="64299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486400" y="5334000"/>
            <a:ext cx="3657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Centroid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is the avg. of all (data)points in the cluster. This means centroid is an “artificial” point.</a:t>
            </a:r>
          </a:p>
          <a:p>
            <a:r>
              <a:rPr lang="en-US" sz="1600" b="1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Clustroid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is an </a:t>
            </a:r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existing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(data)point that is “closest” to all other points in the cluster.</a:t>
            </a:r>
          </a:p>
        </p:txBody>
      </p:sp>
      <p:sp>
        <p:nvSpPr>
          <p:cNvPr id="9" name="Oval 8"/>
          <p:cNvSpPr/>
          <p:nvPr/>
        </p:nvSpPr>
        <p:spPr>
          <a:xfrm>
            <a:off x="1524000" y="5246132"/>
            <a:ext cx="1447800" cy="685800"/>
          </a:xfrm>
          <a:prstGeom prst="ellipse">
            <a:avLst/>
          </a:prstGeom>
          <a:solidFill>
            <a:srgbClr val="D60093">
              <a:alpha val="40000"/>
            </a:srgbClr>
          </a:solidFill>
          <a:ln w="38100">
            <a:solidFill>
              <a:srgbClr val="D6009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590800" y="5550932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1981200" y="5627132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752600" y="5550932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074942" y="5438001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X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67118" y="6019800"/>
            <a:ext cx="15808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Arial" pitchFamily="34" charset="0"/>
                <a:cs typeface="Arial" pitchFamily="34" charset="0"/>
              </a:rPr>
              <a:t>Cluster on</a:t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latin typeface="Arial" pitchFamily="34" charset="0"/>
                <a:cs typeface="Arial" pitchFamily="34" charset="0"/>
              </a:rPr>
              <a:t>3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datapoints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124200" y="4876800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Centroid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943428" y="5779532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Clustroid</a:t>
            </a:r>
            <a:endParaRPr lang="en-US" b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51884" y="4953000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Arial" pitchFamily="34" charset="0"/>
                <a:cs typeface="Arial" pitchFamily="34" charset="0"/>
              </a:rPr>
              <a:t>Datapoint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143000" y="5246132"/>
            <a:ext cx="609600" cy="29089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2257720" y="5109385"/>
            <a:ext cx="901044" cy="424934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H="1" flipV="1">
            <a:off x="2074942" y="5703332"/>
            <a:ext cx="925139" cy="26086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185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Defining “Nearness” of Clusters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(2) How do you determine the “nearness” of clusters? </a:t>
            </a:r>
          </a:p>
          <a:p>
            <a:pPr lvl="1"/>
            <a:r>
              <a:rPr lang="en-US" b="1" dirty="0">
                <a:solidFill>
                  <a:srgbClr val="D60093"/>
                </a:solidFill>
              </a:rPr>
              <a:t>Approach 2:</a:t>
            </a:r>
            <a:r>
              <a:rPr lang="en-US" dirty="0">
                <a:solidFill>
                  <a:srgbClr val="D60093"/>
                </a:solidFill>
              </a:rPr>
              <a:t> </a:t>
            </a:r>
            <a:br>
              <a:rPr lang="en-US" dirty="0">
                <a:solidFill>
                  <a:srgbClr val="D60093"/>
                </a:solidFill>
              </a:rPr>
            </a:br>
            <a:r>
              <a:rPr lang="en-US" b="1" dirty="0" err="1"/>
              <a:t>Intercluster</a:t>
            </a:r>
            <a:r>
              <a:rPr lang="en-US" b="1" dirty="0"/>
              <a:t> distance </a:t>
            </a:r>
            <a:r>
              <a:rPr lang="en-US" dirty="0"/>
              <a:t>= minimum of the distances between any two points, one from each cluster</a:t>
            </a:r>
          </a:p>
          <a:p>
            <a:pPr lvl="1"/>
            <a:r>
              <a:rPr lang="en-US" b="1" dirty="0">
                <a:solidFill>
                  <a:srgbClr val="D60093"/>
                </a:solidFill>
              </a:rPr>
              <a:t>Approach 3:</a:t>
            </a:r>
            <a:br>
              <a:rPr lang="en-US" b="1" dirty="0">
                <a:solidFill>
                  <a:srgbClr val="33CC33"/>
                </a:solidFill>
              </a:rPr>
            </a:br>
            <a:r>
              <a:rPr lang="en-US" dirty="0"/>
              <a:t>Pick a notion of “</a:t>
            </a:r>
            <a:r>
              <a:rPr lang="en-US" b="1" dirty="0">
                <a:solidFill>
                  <a:srgbClr val="008000"/>
                </a:solidFill>
              </a:rPr>
              <a:t>cohesion</a:t>
            </a:r>
            <a:r>
              <a:rPr lang="en-US" dirty="0"/>
              <a:t>” of clusters, </a:t>
            </a:r>
            <a:r>
              <a:rPr lang="en-US" i="1" dirty="0"/>
              <a:t>e.g.</a:t>
            </a:r>
            <a:r>
              <a:rPr lang="en-US" dirty="0"/>
              <a:t>, maximum distance from the </a:t>
            </a:r>
            <a:r>
              <a:rPr lang="en-US" dirty="0" err="1"/>
              <a:t>clustroid</a:t>
            </a:r>
            <a:endParaRPr lang="en-US" dirty="0"/>
          </a:p>
          <a:p>
            <a:pPr lvl="2"/>
            <a:r>
              <a:rPr lang="en-US" dirty="0"/>
              <a:t>Merge clusters whose </a:t>
            </a:r>
            <a:r>
              <a:rPr lang="en-US" i="1" dirty="0">
                <a:solidFill>
                  <a:srgbClr val="008000"/>
                </a:solidFill>
              </a:rPr>
              <a:t>union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is most cohesive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9DFEF-512E-4E3B-A034-6FA75E73CC6B}" type="slidenum">
              <a:rPr lang="en-US"/>
              <a:pPr/>
              <a:t>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21857877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Cohesion</a:t>
            </a:r>
            <a:endParaRPr lang="en-US" dirty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D60093"/>
                </a:solidFill>
              </a:rPr>
              <a:t>Approach 3.1:</a:t>
            </a:r>
            <a:r>
              <a:rPr lang="en-US" dirty="0"/>
              <a:t> Use the </a:t>
            </a:r>
            <a:r>
              <a:rPr lang="en-US" b="1" dirty="0">
                <a:solidFill>
                  <a:srgbClr val="008000"/>
                </a:solidFill>
              </a:rPr>
              <a:t>diameter</a:t>
            </a: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/>
              <a:t>of the merged cluster = maximum distance between points in the cluster</a:t>
            </a:r>
          </a:p>
          <a:p>
            <a:r>
              <a:rPr lang="en-US" b="1" dirty="0">
                <a:solidFill>
                  <a:srgbClr val="D60093"/>
                </a:solidFill>
              </a:rPr>
              <a:t>Approach 3.2:</a:t>
            </a:r>
            <a:r>
              <a:rPr lang="en-US" dirty="0"/>
              <a:t> Use the </a:t>
            </a:r>
            <a:r>
              <a:rPr lang="en-US" b="1" dirty="0">
                <a:solidFill>
                  <a:srgbClr val="008000"/>
                </a:solidFill>
              </a:rPr>
              <a:t>average distance</a:t>
            </a:r>
            <a:r>
              <a:rPr lang="en-US" b="1" dirty="0"/>
              <a:t> </a:t>
            </a:r>
            <a:r>
              <a:rPr lang="en-US" dirty="0"/>
              <a:t>between points in the cluster</a:t>
            </a:r>
          </a:p>
          <a:p>
            <a:r>
              <a:rPr lang="en-US" b="1" dirty="0">
                <a:solidFill>
                  <a:srgbClr val="D60093"/>
                </a:solidFill>
              </a:rPr>
              <a:t>Approach 3.3:</a:t>
            </a:r>
            <a:r>
              <a:rPr lang="en-US" dirty="0"/>
              <a:t> Use a</a:t>
            </a:r>
            <a:r>
              <a:rPr lang="en-US" b="1" dirty="0">
                <a:solidFill>
                  <a:srgbClr val="008000"/>
                </a:solidFill>
              </a:rPr>
              <a:t> density-based approach</a:t>
            </a:r>
          </a:p>
          <a:p>
            <a:pPr lvl="1"/>
            <a:r>
              <a:rPr lang="en-US" dirty="0"/>
              <a:t>Take the diameter or avg. distance, e.g., and divide by the number of points in the cluster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EFAC3-25EC-439B-94C5-007CA8F70EE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4518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D60093"/>
                </a:solidFill>
              </a:rPr>
              <a:t>Naïve implementation of hierarchical clustering:</a:t>
            </a:r>
          </a:p>
          <a:p>
            <a:pPr lvl="1"/>
            <a:r>
              <a:rPr lang="en-US" dirty="0"/>
              <a:t>At each step, compute pairwise distances </a:t>
            </a:r>
            <a:br>
              <a:rPr lang="en-US" dirty="0"/>
            </a:br>
            <a:r>
              <a:rPr lang="en-US" dirty="0"/>
              <a:t>between all pairs of clusters, then merge</a:t>
            </a:r>
          </a:p>
          <a:p>
            <a:pPr lvl="1"/>
            <a:r>
              <a:rPr lang="en-US" dirty="0"/>
              <a:t>O(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)</a:t>
            </a:r>
          </a:p>
          <a:p>
            <a:pPr lvl="8"/>
            <a:endParaRPr lang="en-US" dirty="0"/>
          </a:p>
          <a:p>
            <a:r>
              <a:rPr lang="en-US" dirty="0"/>
              <a:t>Careful implementation using priority queue can reduce time to O(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 log </a:t>
            </a:r>
            <a:r>
              <a:rPr lang="en-US" i="1" dirty="0"/>
              <a:t>N</a:t>
            </a:r>
            <a:r>
              <a:rPr lang="en-US" dirty="0"/>
              <a:t>)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Still too expensive for really big datasets </a:t>
            </a:r>
            <a:br>
              <a:rPr lang="en-US" b="1" dirty="0">
                <a:solidFill>
                  <a:srgbClr val="0000FF"/>
                </a:solidFill>
              </a:rPr>
            </a:br>
            <a:r>
              <a:rPr lang="en-US" b="1" dirty="0">
                <a:solidFill>
                  <a:srgbClr val="0000FF"/>
                </a:solidFill>
              </a:rPr>
              <a:t>that do not fit in memory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216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Dimensional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66"/>
                </a:solidFill>
              </a:rPr>
              <a:t>Given a cloud of data points we want to understand its structure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8674" name="Picture 2" descr="http://www.cs.toronto.edu/~laurens/drtoronto/Dimensionality_Reduction_@_Toronto_files/shapeimage_2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47" r="9698"/>
          <a:stretch/>
        </p:blipFill>
        <p:spPr bwMode="auto">
          <a:xfrm>
            <a:off x="533400" y="2361269"/>
            <a:ext cx="8077200" cy="4496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27026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i="1" dirty="0"/>
              <a:t>k</a:t>
            </a:r>
            <a:r>
              <a:rPr lang="en-US" dirty="0"/>
              <a:t>-means clustering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219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k</a:t>
            </a:r>
            <a:r>
              <a:rPr lang="en-US" dirty="0"/>
              <a:t>–means Algorithm(s)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Assumes Euclidean space/distance</a:t>
            </a:r>
          </a:p>
          <a:p>
            <a:pPr lvl="8"/>
            <a:endParaRPr lang="en-US" dirty="0"/>
          </a:p>
          <a:p>
            <a:r>
              <a:rPr lang="en-US" dirty="0"/>
              <a:t>Start by picking </a:t>
            </a:r>
            <a:r>
              <a:rPr lang="en-US" b="1" i="1" dirty="0"/>
              <a:t>k</a:t>
            </a:r>
            <a:r>
              <a:rPr lang="en-US" dirty="0"/>
              <a:t>, the number of clusters</a:t>
            </a:r>
          </a:p>
          <a:p>
            <a:pPr lvl="8"/>
            <a:endParaRPr lang="en-US" dirty="0"/>
          </a:p>
          <a:p>
            <a:r>
              <a:rPr lang="en-US" dirty="0"/>
              <a:t>Initialize clusters by picking one point per cluster</a:t>
            </a:r>
          </a:p>
          <a:p>
            <a:pPr lvl="1"/>
            <a:r>
              <a:rPr lang="en-US" b="1" dirty="0">
                <a:solidFill>
                  <a:srgbClr val="008000"/>
                </a:solidFill>
              </a:rPr>
              <a:t>Example:</a:t>
            </a:r>
            <a:r>
              <a:rPr lang="en-US" dirty="0"/>
              <a:t> Pick one point at random, then  </a:t>
            </a:r>
            <a:r>
              <a:rPr lang="en-US" b="1" i="1" dirty="0"/>
              <a:t>k</a:t>
            </a:r>
            <a:r>
              <a:rPr lang="en-US" b="1" dirty="0"/>
              <a:t>-1 </a:t>
            </a:r>
            <a:r>
              <a:rPr lang="en-US" dirty="0"/>
              <a:t>other points, each as far away as possible from </a:t>
            </a:r>
            <a:br>
              <a:rPr lang="en-US" dirty="0"/>
            </a:br>
            <a:r>
              <a:rPr lang="en-US" dirty="0"/>
              <a:t>the previous points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B10C8-B221-4207-9C35-A8E660857709}" type="slidenum">
              <a:rPr lang="en-US"/>
              <a:pPr/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5726762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Populating Clusters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458200" cy="548640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1) </a:t>
            </a:r>
            <a:r>
              <a:rPr lang="en-US" dirty="0"/>
              <a:t>For each point, place it in the cluster whose current centroid it is nearest</a:t>
            </a:r>
          </a:p>
          <a:p>
            <a:pPr lvl="8"/>
            <a:endParaRPr lang="en-US" dirty="0"/>
          </a:p>
          <a:p>
            <a:r>
              <a:rPr lang="en-US" b="1" dirty="0"/>
              <a:t>2)</a:t>
            </a:r>
            <a:r>
              <a:rPr lang="en-US" dirty="0"/>
              <a:t> After all points are assigned, update the locations of centroids of the </a:t>
            </a:r>
            <a:r>
              <a:rPr lang="en-US" b="1" i="1" dirty="0"/>
              <a:t>k</a:t>
            </a:r>
            <a:r>
              <a:rPr lang="en-US" dirty="0"/>
              <a:t> clusters</a:t>
            </a:r>
          </a:p>
          <a:p>
            <a:pPr lvl="8"/>
            <a:endParaRPr lang="en-US" dirty="0"/>
          </a:p>
          <a:p>
            <a:r>
              <a:rPr lang="en-US" b="1" dirty="0"/>
              <a:t>3) </a:t>
            </a:r>
            <a:r>
              <a:rPr lang="en-US" dirty="0"/>
              <a:t>Reassign all points to their closest centroid</a:t>
            </a:r>
          </a:p>
          <a:p>
            <a:pPr lvl="1"/>
            <a:r>
              <a:rPr lang="en-US" dirty="0"/>
              <a:t>Sometimes moves points between clusters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Repeat 2 and 3 until convergence</a:t>
            </a:r>
          </a:p>
          <a:p>
            <a:pPr lvl="1"/>
            <a:r>
              <a:rPr lang="en-US" b="1" dirty="0"/>
              <a:t>Convergence:</a:t>
            </a:r>
            <a:r>
              <a:rPr lang="en-US" dirty="0"/>
              <a:t> Points don’t move between clusters and centroids stabilize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1F37-5C2B-4D68-82CE-50CE5D0EBF3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0796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1371600" y="4068207"/>
            <a:ext cx="2258279" cy="808593"/>
          </a:xfrm>
          <a:prstGeom prst="ellipse">
            <a:avLst/>
          </a:prstGeom>
          <a:solidFill>
            <a:srgbClr val="D60093">
              <a:alpha val="30000"/>
            </a:srgbClr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 rot="2616022">
            <a:off x="4341333" y="1890140"/>
            <a:ext cx="1324078" cy="3376820"/>
          </a:xfrm>
          <a:prstGeom prst="ellipse">
            <a:avLst/>
          </a:prstGeom>
          <a:solidFill>
            <a:srgbClr val="00B0F0">
              <a:alpha val="30000"/>
            </a:srgbClr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Assigning Clusters</a:t>
            </a: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C6CFC-3C83-4539-BD47-568CDB1B385E}" type="slidenum">
              <a:rPr lang="en-US"/>
              <a:pPr/>
              <a:t>23</a:t>
            </a:fld>
            <a:endParaRPr lang="en-US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733800" y="4320143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851525" y="24034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136895" y="4305308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318125" y="30892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2671718" y="42672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4784725" y="37750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757318" y="42672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4479925" y="43084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88843" y="5715000"/>
            <a:ext cx="16209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Times New Roman" charset="0"/>
              </a:rPr>
              <a:t>x  … data point</a:t>
            </a:r>
          </a:p>
          <a:p>
            <a:r>
              <a:rPr lang="en-US" b="1" dirty="0">
                <a:solidFill>
                  <a:srgbClr val="008000"/>
                </a:solidFill>
                <a:latin typeface="Times New Roman" charset="0"/>
              </a:rPr>
              <a:t>  </a:t>
            </a:r>
            <a:r>
              <a:rPr lang="en-US" dirty="0">
                <a:solidFill>
                  <a:srgbClr val="008000"/>
                </a:solidFill>
                <a:latin typeface="Times New Roman" charset="0"/>
              </a:rPr>
              <a:t>  … centroid</a:t>
            </a: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5102340" y="3454497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5608065" y="2772807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6096000"/>
            <a:ext cx="228600" cy="228600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820466" y="3845441"/>
            <a:ext cx="228600" cy="228600"/>
          </a:xfrm>
          <a:prstGeom prst="rect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793059" y="4337566"/>
            <a:ext cx="228600" cy="228600"/>
          </a:xfrm>
          <a:prstGeom prst="rect">
            <a:avLst/>
          </a:prstGeom>
          <a:ln w="38100">
            <a:solidFill>
              <a:srgbClr val="D6009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4119518" y="43434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62600" y="6096000"/>
            <a:ext cx="2582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Clusters after round 1</a:t>
            </a:r>
          </a:p>
        </p:txBody>
      </p:sp>
    </p:spTree>
    <p:extLst>
      <p:ext uri="{BB962C8B-B14F-4D97-AF65-F5344CB8AC3E}">
        <p14:creationId xmlns:p14="http://schemas.microsoft.com/office/powerpoint/2010/main" val="2163114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29" grpId="0" animBg="1"/>
      <p:bldP spid="3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 rot="2616022">
            <a:off x="4341333" y="1890140"/>
            <a:ext cx="1324078" cy="3376820"/>
          </a:xfrm>
          <a:prstGeom prst="ellipse">
            <a:avLst/>
          </a:prstGeom>
          <a:solidFill>
            <a:srgbClr val="00B0F0">
              <a:alpha val="30000"/>
            </a:srgbClr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Assigning Clusters</a:t>
            </a: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C6CFC-3C83-4539-BD47-568CDB1B385E}" type="slidenum">
              <a:rPr lang="en-US"/>
              <a:pPr/>
              <a:t>24</a:t>
            </a:fld>
            <a:endParaRPr lang="en-US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733800" y="4320143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851525" y="24034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136895" y="4305308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318125" y="30892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2671718" y="42672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4784725" y="37750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757318" y="42672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4479925" y="43084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88843" y="5715000"/>
            <a:ext cx="16209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Times New Roman" charset="0"/>
              </a:rPr>
              <a:t>x  … data point</a:t>
            </a:r>
          </a:p>
          <a:p>
            <a:r>
              <a:rPr lang="en-US" b="1" dirty="0">
                <a:solidFill>
                  <a:srgbClr val="008000"/>
                </a:solidFill>
                <a:latin typeface="Times New Roman" charset="0"/>
              </a:rPr>
              <a:t>  </a:t>
            </a:r>
            <a:r>
              <a:rPr lang="en-US" dirty="0">
                <a:solidFill>
                  <a:srgbClr val="008000"/>
                </a:solidFill>
                <a:latin typeface="Times New Roman" charset="0"/>
              </a:rPr>
              <a:t>  … centroid</a:t>
            </a: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5102340" y="3454497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5608065" y="2772807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6096000"/>
            <a:ext cx="228600" cy="228600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105400" y="3352800"/>
            <a:ext cx="228600" cy="228600"/>
          </a:xfrm>
          <a:prstGeom prst="rect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593159" y="4358203"/>
            <a:ext cx="228600" cy="228600"/>
          </a:xfrm>
          <a:prstGeom prst="rect">
            <a:avLst/>
          </a:prstGeom>
          <a:ln w="38100">
            <a:solidFill>
              <a:srgbClr val="D6009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4119518" y="43434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5" name="Oval 24"/>
          <p:cNvSpPr/>
          <p:nvPr/>
        </p:nvSpPr>
        <p:spPr>
          <a:xfrm>
            <a:off x="1371600" y="4068207"/>
            <a:ext cx="2258279" cy="808593"/>
          </a:xfrm>
          <a:prstGeom prst="ellipse">
            <a:avLst/>
          </a:prstGeom>
          <a:solidFill>
            <a:srgbClr val="D60093">
              <a:alpha val="30000"/>
            </a:srgbClr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1676401" y="4123769"/>
            <a:ext cx="2357482" cy="808593"/>
          </a:xfrm>
          <a:prstGeom prst="ellipse">
            <a:avLst/>
          </a:prstGeom>
          <a:solidFill>
            <a:srgbClr val="D60093">
              <a:alpha val="30000"/>
            </a:srgbClr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 rot="2616022">
            <a:off x="4462074" y="1946844"/>
            <a:ext cx="1324078" cy="3007002"/>
          </a:xfrm>
          <a:prstGeom prst="ellipse">
            <a:avLst/>
          </a:prstGeom>
          <a:solidFill>
            <a:srgbClr val="00B0F0">
              <a:alpha val="30000"/>
            </a:srgbClr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5562600" y="6096000"/>
            <a:ext cx="2582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Clusters after round 2</a:t>
            </a:r>
          </a:p>
        </p:txBody>
      </p:sp>
    </p:spTree>
    <p:extLst>
      <p:ext uri="{BB962C8B-B14F-4D97-AF65-F5344CB8AC3E}">
        <p14:creationId xmlns:p14="http://schemas.microsoft.com/office/powerpoint/2010/main" val="351341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5" grpId="0" animBg="1"/>
      <p:bldP spid="31" grpId="0" animBg="1"/>
      <p:bldP spid="3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 rot="2616022">
            <a:off x="4461582" y="1938236"/>
            <a:ext cx="1324078" cy="3028081"/>
          </a:xfrm>
          <a:prstGeom prst="ellipse">
            <a:avLst/>
          </a:prstGeom>
          <a:solidFill>
            <a:srgbClr val="00B0F0">
              <a:alpha val="30000"/>
            </a:srgbClr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Assigning Clusters</a:t>
            </a: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C6CFC-3C83-4539-BD47-568CDB1B385E}" type="slidenum">
              <a:rPr lang="en-US"/>
              <a:pPr/>
              <a:t>25</a:t>
            </a:fld>
            <a:endParaRPr lang="en-US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733800" y="4320143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5851525" y="24034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136895" y="4305308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5318125" y="30892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2671718" y="42672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4784725" y="37750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1757318" y="42672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4479925" y="4308475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88843" y="5715000"/>
            <a:ext cx="16209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Times New Roman" charset="0"/>
              </a:rPr>
              <a:t>x  … data point</a:t>
            </a:r>
          </a:p>
          <a:p>
            <a:r>
              <a:rPr lang="en-US" b="1" dirty="0">
                <a:solidFill>
                  <a:srgbClr val="008000"/>
                </a:solidFill>
                <a:latin typeface="Times New Roman" charset="0"/>
              </a:rPr>
              <a:t>  </a:t>
            </a:r>
            <a:r>
              <a:rPr lang="en-US" dirty="0">
                <a:solidFill>
                  <a:srgbClr val="008000"/>
                </a:solidFill>
                <a:latin typeface="Times New Roman" charset="0"/>
              </a:rPr>
              <a:t>  … centroid</a:t>
            </a: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5102340" y="3454497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5608065" y="2772807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6096000"/>
            <a:ext cx="228600" cy="228600"/>
          </a:xfrm>
          <a:prstGeom prst="rect">
            <a:avLst/>
          </a:prstGeom>
          <a:ln w="38100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5318125" y="3045341"/>
            <a:ext cx="228600" cy="228600"/>
          </a:xfrm>
          <a:prstGeom prst="rect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116261" y="4378841"/>
            <a:ext cx="228600" cy="228600"/>
          </a:xfrm>
          <a:prstGeom prst="rect">
            <a:avLst/>
          </a:prstGeom>
          <a:ln w="38100">
            <a:solidFill>
              <a:srgbClr val="D6009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4119518" y="4343400"/>
            <a:ext cx="3000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25" name="Oval 24"/>
          <p:cNvSpPr/>
          <p:nvPr/>
        </p:nvSpPr>
        <p:spPr>
          <a:xfrm>
            <a:off x="1676400" y="4144407"/>
            <a:ext cx="2357483" cy="808593"/>
          </a:xfrm>
          <a:prstGeom prst="ellipse">
            <a:avLst/>
          </a:prstGeom>
          <a:solidFill>
            <a:srgbClr val="D60093">
              <a:alpha val="30000"/>
            </a:srgbClr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1676399" y="4123769"/>
            <a:ext cx="3108325" cy="808593"/>
          </a:xfrm>
          <a:prstGeom prst="ellipse">
            <a:avLst/>
          </a:prstGeom>
          <a:solidFill>
            <a:srgbClr val="D60093">
              <a:alpha val="30000"/>
            </a:srgbClr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 rot="2616022">
            <a:off x="4731170" y="2054476"/>
            <a:ext cx="1324078" cy="2226588"/>
          </a:xfrm>
          <a:prstGeom prst="ellipse">
            <a:avLst/>
          </a:prstGeom>
          <a:solidFill>
            <a:srgbClr val="00B0F0">
              <a:alpha val="30000"/>
            </a:srgbClr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5562600" y="6096000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Clusters at the end</a:t>
            </a:r>
          </a:p>
        </p:txBody>
      </p:sp>
    </p:spTree>
    <p:extLst>
      <p:ext uri="{BB962C8B-B14F-4D97-AF65-F5344CB8AC3E}">
        <p14:creationId xmlns:p14="http://schemas.microsoft.com/office/powerpoint/2010/main" val="364261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5" grpId="0" animBg="1"/>
      <p:bldP spid="31" grpId="0" animBg="1"/>
      <p:bldP spid="3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the </a:t>
            </a:r>
            <a:r>
              <a:rPr lang="en-US" i="1" dirty="0"/>
              <a:t>k</a:t>
            </a:r>
            <a:r>
              <a:rPr lang="en-US" dirty="0"/>
              <a:t> right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b="1" dirty="0">
                <a:solidFill>
                  <a:srgbClr val="0000FF"/>
                </a:solidFill>
              </a:rPr>
              <a:t>How to select </a:t>
            </a:r>
            <a:r>
              <a:rPr lang="en-US" b="1" i="1" dirty="0">
                <a:solidFill>
                  <a:srgbClr val="0000FF"/>
                </a:solidFill>
              </a:rPr>
              <a:t>k</a:t>
            </a:r>
            <a:r>
              <a:rPr lang="en-US" b="1" dirty="0">
                <a:solidFill>
                  <a:srgbClr val="0000FF"/>
                </a:solidFill>
              </a:rPr>
              <a:t>?</a:t>
            </a:r>
          </a:p>
          <a:p>
            <a:r>
              <a:rPr lang="en-US" dirty="0"/>
              <a:t>Try different </a:t>
            </a:r>
            <a:r>
              <a:rPr lang="en-US" b="1" dirty="0"/>
              <a:t>k</a:t>
            </a:r>
            <a:r>
              <a:rPr lang="en-US" dirty="0"/>
              <a:t>, looking at the change in the average distance to centroid as </a:t>
            </a:r>
            <a:r>
              <a:rPr lang="en-US" b="1" dirty="0"/>
              <a:t>k</a:t>
            </a:r>
            <a:r>
              <a:rPr lang="en-US" dirty="0"/>
              <a:t> increases</a:t>
            </a:r>
          </a:p>
          <a:p>
            <a:r>
              <a:rPr lang="en-US" dirty="0"/>
              <a:t>Average falls rapidly until right </a:t>
            </a:r>
            <a:r>
              <a:rPr lang="en-US" b="1" dirty="0"/>
              <a:t>k</a:t>
            </a:r>
            <a:r>
              <a:rPr lang="en-US" dirty="0"/>
              <a:t>, then changes little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EEE50B-4A6F-417A-9DBF-423D8456220C}" type="slidenum">
              <a:rPr lang="en-US"/>
              <a:pPr/>
              <a:t>26</a:t>
            </a:fld>
            <a:endParaRPr lang="en-US"/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3124200" y="4222749"/>
            <a:ext cx="3475038" cy="1720851"/>
            <a:chOff x="518" y="2962"/>
            <a:chExt cx="2189" cy="1084"/>
          </a:xfrm>
        </p:grpSpPr>
        <p:sp>
          <p:nvSpPr>
            <p:cNvPr id="43016" name="Text Box 8"/>
            <p:cNvSpPr txBox="1">
              <a:spLocks noChangeArrowheads="1"/>
            </p:cNvSpPr>
            <p:nvPr/>
          </p:nvSpPr>
          <p:spPr bwMode="auto">
            <a:xfrm>
              <a:off x="1814" y="3813"/>
              <a:ext cx="189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>
                  <a:latin typeface="Arial" pitchFamily="34" charset="0"/>
                  <a:cs typeface="Arial" pitchFamily="34" charset="0"/>
                </a:rPr>
                <a:t>k</a:t>
              </a:r>
            </a:p>
          </p:txBody>
        </p:sp>
        <p:sp>
          <p:nvSpPr>
            <p:cNvPr id="43017" name="Text Box 9"/>
            <p:cNvSpPr txBox="1">
              <a:spLocks noChangeArrowheads="1"/>
            </p:cNvSpPr>
            <p:nvPr/>
          </p:nvSpPr>
          <p:spPr bwMode="auto">
            <a:xfrm>
              <a:off x="518" y="3408"/>
              <a:ext cx="819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dirty="0">
                  <a:latin typeface="Arial" pitchFamily="34" charset="0"/>
                  <a:cs typeface="Arial" pitchFamily="34" charset="0"/>
                </a:rPr>
                <a:t>Average</a:t>
              </a:r>
            </a:p>
            <a:p>
              <a:pPr algn="ctr"/>
              <a:r>
                <a:rPr lang="en-US" dirty="0">
                  <a:latin typeface="Arial" pitchFamily="34" charset="0"/>
                  <a:cs typeface="Arial" pitchFamily="34" charset="0"/>
                </a:rPr>
                <a:t>distance to</a:t>
              </a:r>
            </a:p>
            <a:p>
              <a:pPr algn="ctr"/>
              <a:r>
                <a:rPr lang="en-US" dirty="0">
                  <a:latin typeface="Arial" pitchFamily="34" charset="0"/>
                  <a:cs typeface="Arial" pitchFamily="34" charset="0"/>
                </a:rPr>
                <a:t>centroid</a:t>
              </a:r>
            </a:p>
          </p:txBody>
        </p:sp>
        <p:sp>
          <p:nvSpPr>
            <p:cNvPr id="43018" name="Line 10"/>
            <p:cNvSpPr>
              <a:spLocks noChangeShapeType="1"/>
            </p:cNvSpPr>
            <p:nvPr/>
          </p:nvSpPr>
          <p:spPr bwMode="auto">
            <a:xfrm flipV="1">
              <a:off x="912" y="2962"/>
              <a:ext cx="0" cy="5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19" name="Line 11"/>
            <p:cNvSpPr>
              <a:spLocks noChangeShapeType="1"/>
            </p:cNvSpPr>
            <p:nvPr/>
          </p:nvSpPr>
          <p:spPr bwMode="auto">
            <a:xfrm>
              <a:off x="2064" y="3936"/>
              <a:ext cx="6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5285112" y="4306013"/>
            <a:ext cx="1398588" cy="1109662"/>
            <a:chOff x="2544" y="2997"/>
            <a:chExt cx="881" cy="699"/>
          </a:xfrm>
        </p:grpSpPr>
        <p:sp>
          <p:nvSpPr>
            <p:cNvPr id="43020" name="Text Box 12"/>
            <p:cNvSpPr txBox="1">
              <a:spLocks noChangeArrowheads="1"/>
            </p:cNvSpPr>
            <p:nvPr/>
          </p:nvSpPr>
          <p:spPr bwMode="auto">
            <a:xfrm>
              <a:off x="2582" y="2997"/>
              <a:ext cx="843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Best value</a:t>
              </a:r>
            </a:p>
            <a:p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of </a:t>
              </a:r>
              <a:r>
                <a:rPr lang="en-US" b="1" i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k</a:t>
              </a:r>
            </a:p>
          </p:txBody>
        </p:sp>
        <p:sp>
          <p:nvSpPr>
            <p:cNvPr id="43021" name="Line 13"/>
            <p:cNvSpPr>
              <a:spLocks noChangeShapeType="1"/>
            </p:cNvSpPr>
            <p:nvPr/>
          </p:nvSpPr>
          <p:spPr bwMode="auto">
            <a:xfrm>
              <a:off x="2544" y="3360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8" name="Freeform 7"/>
          <p:cNvSpPr/>
          <p:nvPr/>
        </p:nvSpPr>
        <p:spPr>
          <a:xfrm>
            <a:off x="4418687" y="4123013"/>
            <a:ext cx="2080671" cy="1401715"/>
          </a:xfrm>
          <a:custGeom>
            <a:avLst/>
            <a:gdLst>
              <a:gd name="connsiteX0" fmla="*/ 0 w 2080671"/>
              <a:gd name="connsiteY0" fmla="*/ 0 h 1401715"/>
              <a:gd name="connsiteX1" fmla="*/ 186166 w 2080671"/>
              <a:gd name="connsiteY1" fmla="*/ 865121 h 1401715"/>
              <a:gd name="connsiteX2" fmla="*/ 427085 w 2080671"/>
              <a:gd name="connsiteY2" fmla="*/ 1144369 h 1401715"/>
              <a:gd name="connsiteX3" fmla="*/ 848695 w 2080671"/>
              <a:gd name="connsiteY3" fmla="*/ 1357912 h 1401715"/>
              <a:gd name="connsiteX4" fmla="*/ 1226501 w 2080671"/>
              <a:gd name="connsiteY4" fmla="*/ 1401715 h 1401715"/>
              <a:gd name="connsiteX5" fmla="*/ 1768570 w 2080671"/>
              <a:gd name="connsiteY5" fmla="*/ 1401715 h 1401715"/>
              <a:gd name="connsiteX6" fmla="*/ 2080671 w 2080671"/>
              <a:gd name="connsiteY6" fmla="*/ 1401715 h 1401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80671" h="1401715">
                <a:moveTo>
                  <a:pt x="0" y="0"/>
                </a:moveTo>
                <a:lnTo>
                  <a:pt x="186166" y="865121"/>
                </a:lnTo>
                <a:lnTo>
                  <a:pt x="427085" y="1144369"/>
                </a:lnTo>
                <a:lnTo>
                  <a:pt x="848695" y="1357912"/>
                </a:lnTo>
                <a:lnTo>
                  <a:pt x="1226501" y="1401715"/>
                </a:lnTo>
                <a:lnTo>
                  <a:pt x="1768570" y="1401715"/>
                </a:lnTo>
                <a:lnTo>
                  <a:pt x="2080671" y="1401715"/>
                </a:lnTo>
              </a:path>
            </a:pathLst>
          </a:custGeom>
          <a:noFill/>
          <a:ln w="38100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8505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Picking </a:t>
            </a:r>
            <a:r>
              <a:rPr lang="en-US" i="1" dirty="0"/>
              <a:t>k</a:t>
            </a: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1FEFE-B5EF-4A0A-BC90-B389A674A5A2}" type="slidenum">
              <a:rPr lang="en-US"/>
              <a:pPr/>
              <a:t>27</a:t>
            </a:fld>
            <a:endParaRPr lang="en-US"/>
          </a:p>
        </p:txBody>
      </p:sp>
      <p:sp>
        <p:nvSpPr>
          <p:cNvPr id="44035" name="Oval 3"/>
          <p:cNvSpPr>
            <a:spLocks noChangeArrowheads="1"/>
          </p:cNvSpPr>
          <p:nvPr/>
        </p:nvSpPr>
        <p:spPr bwMode="auto">
          <a:xfrm>
            <a:off x="2743200" y="2286000"/>
            <a:ext cx="1828800" cy="22860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x        x</a:t>
            </a:r>
          </a:p>
          <a:p>
            <a:pPr algn="ctr"/>
            <a:r>
              <a:rPr lang="en-US">
                <a:latin typeface="Times New Roman" charset="0"/>
              </a:rPr>
              <a:t>x  x      x  x</a:t>
            </a:r>
          </a:p>
          <a:p>
            <a:pPr algn="ctr"/>
            <a:r>
              <a:rPr lang="en-US">
                <a:latin typeface="Times New Roman" charset="0"/>
              </a:rPr>
              <a:t>x   x x  x     </a:t>
            </a:r>
          </a:p>
          <a:p>
            <a:pPr algn="ctr"/>
            <a:r>
              <a:rPr lang="en-US">
                <a:latin typeface="Times New Roman" charset="0"/>
              </a:rPr>
              <a:t>x     x  x</a:t>
            </a:r>
          </a:p>
          <a:p>
            <a:pPr algn="ctr"/>
            <a:r>
              <a:rPr lang="en-US">
                <a:latin typeface="Times New Roman" charset="0"/>
              </a:rPr>
              <a:t>x   x</a:t>
            </a:r>
          </a:p>
        </p:txBody>
      </p:sp>
      <p:sp>
        <p:nvSpPr>
          <p:cNvPr id="44036" name="Oval 4"/>
          <p:cNvSpPr>
            <a:spLocks noChangeArrowheads="1"/>
          </p:cNvSpPr>
          <p:nvPr/>
        </p:nvSpPr>
        <p:spPr bwMode="auto">
          <a:xfrm>
            <a:off x="5486400" y="1524000"/>
            <a:ext cx="1752600" cy="28194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x</a:t>
            </a:r>
          </a:p>
          <a:p>
            <a:pPr algn="ctr"/>
            <a:r>
              <a:rPr lang="en-US">
                <a:latin typeface="Times New Roman" charset="0"/>
              </a:rPr>
              <a:t>xx    x</a:t>
            </a:r>
          </a:p>
          <a:p>
            <a:pPr algn="ctr"/>
            <a:r>
              <a:rPr lang="en-US">
                <a:latin typeface="Times New Roman" charset="0"/>
              </a:rPr>
              <a:t>x  x        </a:t>
            </a:r>
          </a:p>
          <a:p>
            <a:pPr algn="ctr"/>
            <a:r>
              <a:rPr lang="en-US">
                <a:latin typeface="Times New Roman" charset="0"/>
              </a:rPr>
              <a:t>x    x  x   </a:t>
            </a:r>
          </a:p>
          <a:p>
            <a:pPr algn="ctr"/>
            <a:r>
              <a:rPr lang="en-US">
                <a:latin typeface="Times New Roman" charset="0"/>
              </a:rPr>
              <a:t>x</a:t>
            </a:r>
          </a:p>
          <a:p>
            <a:pPr algn="ctr"/>
            <a:r>
              <a:rPr lang="en-US">
                <a:latin typeface="Times New Roman" charset="0"/>
              </a:rPr>
              <a:t>x x   x</a:t>
            </a:r>
          </a:p>
          <a:p>
            <a:pPr algn="ctr"/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44037" name="Oval 5"/>
          <p:cNvSpPr>
            <a:spLocks noChangeArrowheads="1"/>
          </p:cNvSpPr>
          <p:nvPr/>
        </p:nvSpPr>
        <p:spPr bwMode="auto">
          <a:xfrm>
            <a:off x="4572000" y="4648200"/>
            <a:ext cx="1905000" cy="16002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     x   x</a:t>
            </a:r>
          </a:p>
          <a:p>
            <a:pPr algn="ctr"/>
            <a:r>
              <a:rPr lang="en-US">
                <a:latin typeface="Times New Roman" charset="0"/>
              </a:rPr>
              <a:t>x  x    x    x</a:t>
            </a:r>
          </a:p>
          <a:p>
            <a:pPr algn="ctr"/>
            <a:r>
              <a:rPr lang="en-US">
                <a:latin typeface="Times New Roman" charset="0"/>
              </a:rPr>
              <a:t>  x    x     x</a:t>
            </a:r>
          </a:p>
          <a:p>
            <a:pPr algn="ctr"/>
            <a:r>
              <a:rPr lang="en-US">
                <a:latin typeface="Times New Roman" charset="0"/>
              </a:rPr>
              <a:t>x  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5013325" y="1717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3641725" y="4918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44040" name="Oval 8"/>
          <p:cNvSpPr>
            <a:spLocks noChangeArrowheads="1"/>
          </p:cNvSpPr>
          <p:nvPr/>
        </p:nvSpPr>
        <p:spPr bwMode="auto">
          <a:xfrm>
            <a:off x="2438400" y="1600200"/>
            <a:ext cx="5334000" cy="3048000"/>
          </a:xfrm>
          <a:prstGeom prst="ellipse">
            <a:avLst/>
          </a:prstGeom>
          <a:solidFill>
            <a:srgbClr val="CCFF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Oval 9"/>
          <p:cNvSpPr>
            <a:spLocks noChangeArrowheads="1"/>
          </p:cNvSpPr>
          <p:nvPr/>
        </p:nvSpPr>
        <p:spPr bwMode="auto">
          <a:xfrm>
            <a:off x="3505200" y="4724400"/>
            <a:ext cx="3581400" cy="1676400"/>
          </a:xfrm>
          <a:prstGeom prst="ellipse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41325" y="1709738"/>
            <a:ext cx="5959475" cy="2328862"/>
            <a:chOff x="278" y="1077"/>
            <a:chExt cx="3754" cy="1467"/>
          </a:xfrm>
        </p:grpSpPr>
        <p:sp>
          <p:nvSpPr>
            <p:cNvPr id="44042" name="Line 10"/>
            <p:cNvSpPr>
              <a:spLocks noChangeShapeType="1"/>
            </p:cNvSpPr>
            <p:nvPr/>
          </p:nvSpPr>
          <p:spPr bwMode="auto">
            <a:xfrm flipH="1" flipV="1">
              <a:off x="2112" y="1728"/>
              <a:ext cx="105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43" name="Line 11"/>
            <p:cNvSpPr>
              <a:spLocks noChangeShapeType="1"/>
            </p:cNvSpPr>
            <p:nvPr/>
          </p:nvSpPr>
          <p:spPr bwMode="auto">
            <a:xfrm flipH="1">
              <a:off x="2112" y="2016"/>
              <a:ext cx="105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44" name="Line 12"/>
            <p:cNvSpPr>
              <a:spLocks noChangeShapeType="1"/>
            </p:cNvSpPr>
            <p:nvPr/>
          </p:nvSpPr>
          <p:spPr bwMode="auto">
            <a:xfrm>
              <a:off x="3168" y="2016"/>
              <a:ext cx="864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45" name="Line 13"/>
            <p:cNvSpPr>
              <a:spLocks noChangeShapeType="1"/>
            </p:cNvSpPr>
            <p:nvPr/>
          </p:nvSpPr>
          <p:spPr bwMode="auto">
            <a:xfrm flipV="1">
              <a:off x="3168" y="1680"/>
              <a:ext cx="72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46" name="Line 14"/>
            <p:cNvSpPr>
              <a:spLocks noChangeShapeType="1"/>
            </p:cNvSpPr>
            <p:nvPr/>
          </p:nvSpPr>
          <p:spPr bwMode="auto">
            <a:xfrm flipV="1">
              <a:off x="3168" y="1200"/>
              <a:ext cx="816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47" name="Text Box 15"/>
            <p:cNvSpPr txBox="1">
              <a:spLocks noChangeArrowheads="1"/>
            </p:cNvSpPr>
            <p:nvPr/>
          </p:nvSpPr>
          <p:spPr bwMode="auto">
            <a:xfrm>
              <a:off x="278" y="1077"/>
              <a:ext cx="914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Too few;</a:t>
              </a:r>
            </a:p>
            <a:p>
              <a:r>
                <a:rPr lang="en-US" sz="20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many long</a:t>
              </a:r>
            </a:p>
            <a:p>
              <a:r>
                <a:rPr lang="en-US" sz="20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distances</a:t>
              </a:r>
            </a:p>
            <a:p>
              <a:r>
                <a:rPr lang="en-US" sz="20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to </a:t>
              </a:r>
              <a:r>
                <a:rPr lang="en-US" sz="2000" dirty="0" err="1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centroid</a:t>
              </a:r>
              <a:r>
                <a:rPr lang="en-US" sz="20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77306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Picking </a:t>
            </a:r>
            <a:r>
              <a:rPr lang="en-US" i="1" dirty="0"/>
              <a:t>k</a:t>
            </a: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48728-C218-458F-B62F-E7308ADF4A87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7107" name="Oval 3"/>
          <p:cNvSpPr>
            <a:spLocks noChangeArrowheads="1"/>
          </p:cNvSpPr>
          <p:nvPr/>
        </p:nvSpPr>
        <p:spPr bwMode="auto">
          <a:xfrm>
            <a:off x="2743200" y="2286000"/>
            <a:ext cx="1828800" cy="22860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x        x</a:t>
            </a:r>
          </a:p>
          <a:p>
            <a:pPr algn="ctr"/>
            <a:r>
              <a:rPr lang="en-US">
                <a:latin typeface="Times New Roman" charset="0"/>
              </a:rPr>
              <a:t>x  x      x  x</a:t>
            </a:r>
          </a:p>
          <a:p>
            <a:pPr algn="ctr"/>
            <a:r>
              <a:rPr lang="en-US">
                <a:latin typeface="Times New Roman" charset="0"/>
              </a:rPr>
              <a:t>x   x x  x     </a:t>
            </a:r>
          </a:p>
          <a:p>
            <a:pPr algn="ctr"/>
            <a:r>
              <a:rPr lang="en-US">
                <a:latin typeface="Times New Roman" charset="0"/>
              </a:rPr>
              <a:t>x     x  x</a:t>
            </a:r>
          </a:p>
          <a:p>
            <a:pPr algn="ctr"/>
            <a:r>
              <a:rPr lang="en-US">
                <a:latin typeface="Times New Roman" charset="0"/>
              </a:rPr>
              <a:t>x   x</a:t>
            </a:r>
          </a:p>
        </p:txBody>
      </p:sp>
      <p:sp>
        <p:nvSpPr>
          <p:cNvPr id="47108" name="Oval 4"/>
          <p:cNvSpPr>
            <a:spLocks noChangeArrowheads="1"/>
          </p:cNvSpPr>
          <p:nvPr/>
        </p:nvSpPr>
        <p:spPr bwMode="auto">
          <a:xfrm>
            <a:off x="5486400" y="1524000"/>
            <a:ext cx="1752600" cy="28194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x</a:t>
            </a:r>
          </a:p>
          <a:p>
            <a:pPr algn="ctr"/>
            <a:r>
              <a:rPr lang="en-US">
                <a:latin typeface="Times New Roman" charset="0"/>
              </a:rPr>
              <a:t>xx    x</a:t>
            </a:r>
          </a:p>
          <a:p>
            <a:pPr algn="ctr"/>
            <a:r>
              <a:rPr lang="en-US">
                <a:latin typeface="Times New Roman" charset="0"/>
              </a:rPr>
              <a:t>x  x        </a:t>
            </a:r>
          </a:p>
          <a:p>
            <a:pPr algn="ctr"/>
            <a:r>
              <a:rPr lang="en-US">
                <a:latin typeface="Times New Roman" charset="0"/>
              </a:rPr>
              <a:t>x    x  x   </a:t>
            </a:r>
          </a:p>
          <a:p>
            <a:pPr algn="ctr"/>
            <a:r>
              <a:rPr lang="en-US">
                <a:latin typeface="Times New Roman" charset="0"/>
              </a:rPr>
              <a:t>x</a:t>
            </a:r>
          </a:p>
          <a:p>
            <a:pPr algn="ctr"/>
            <a:r>
              <a:rPr lang="en-US">
                <a:latin typeface="Times New Roman" charset="0"/>
              </a:rPr>
              <a:t>x x   x</a:t>
            </a:r>
          </a:p>
          <a:p>
            <a:pPr algn="ctr"/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47109" name="Oval 5"/>
          <p:cNvSpPr>
            <a:spLocks noChangeArrowheads="1"/>
          </p:cNvSpPr>
          <p:nvPr/>
        </p:nvSpPr>
        <p:spPr bwMode="auto">
          <a:xfrm>
            <a:off x="4572000" y="4648200"/>
            <a:ext cx="1905000" cy="16002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     x   x</a:t>
            </a:r>
          </a:p>
          <a:p>
            <a:pPr algn="ctr"/>
            <a:r>
              <a:rPr lang="en-US">
                <a:latin typeface="Times New Roman" charset="0"/>
              </a:rPr>
              <a:t>x  x    x    x</a:t>
            </a:r>
          </a:p>
          <a:p>
            <a:pPr algn="ctr"/>
            <a:r>
              <a:rPr lang="en-US">
                <a:latin typeface="Times New Roman" charset="0"/>
              </a:rPr>
              <a:t>  x    x     x</a:t>
            </a:r>
          </a:p>
          <a:p>
            <a:pPr algn="ctr"/>
            <a:r>
              <a:rPr lang="en-US">
                <a:latin typeface="Times New Roman" charset="0"/>
              </a:rPr>
              <a:t>x  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5013325" y="1717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3641725" y="4918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47113" name="Oval 9"/>
          <p:cNvSpPr>
            <a:spLocks noChangeArrowheads="1"/>
          </p:cNvSpPr>
          <p:nvPr/>
        </p:nvSpPr>
        <p:spPr bwMode="auto">
          <a:xfrm>
            <a:off x="3505200" y="4724400"/>
            <a:ext cx="3581400" cy="1676400"/>
          </a:xfrm>
          <a:prstGeom prst="ellipse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21" name="Oval 17"/>
          <p:cNvSpPr>
            <a:spLocks noChangeArrowheads="1"/>
          </p:cNvSpPr>
          <p:nvPr/>
        </p:nvSpPr>
        <p:spPr bwMode="auto">
          <a:xfrm>
            <a:off x="2743200" y="2514600"/>
            <a:ext cx="1905000" cy="1905000"/>
          </a:xfrm>
          <a:prstGeom prst="ellipse">
            <a:avLst/>
          </a:prstGeom>
          <a:solidFill>
            <a:srgbClr val="CCFF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22" name="Oval 18"/>
          <p:cNvSpPr>
            <a:spLocks noChangeArrowheads="1"/>
          </p:cNvSpPr>
          <p:nvPr/>
        </p:nvSpPr>
        <p:spPr bwMode="auto">
          <a:xfrm>
            <a:off x="4648200" y="1447800"/>
            <a:ext cx="2819400" cy="28956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669925" y="1862138"/>
            <a:ext cx="5807075" cy="4081462"/>
            <a:chOff x="422" y="1173"/>
            <a:chExt cx="3658" cy="2571"/>
          </a:xfrm>
        </p:grpSpPr>
        <p:sp>
          <p:nvSpPr>
            <p:cNvPr id="47123" name="Line 19"/>
            <p:cNvSpPr>
              <a:spLocks noChangeShapeType="1"/>
            </p:cNvSpPr>
            <p:nvPr/>
          </p:nvSpPr>
          <p:spPr bwMode="auto">
            <a:xfrm flipH="1" flipV="1">
              <a:off x="2112" y="1968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24" name="Line 20"/>
            <p:cNvSpPr>
              <a:spLocks noChangeShapeType="1"/>
            </p:cNvSpPr>
            <p:nvPr/>
          </p:nvSpPr>
          <p:spPr bwMode="auto">
            <a:xfrm flipV="1">
              <a:off x="2304" y="1968"/>
              <a:ext cx="33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25" name="Line 21"/>
            <p:cNvSpPr>
              <a:spLocks noChangeShapeType="1"/>
            </p:cNvSpPr>
            <p:nvPr/>
          </p:nvSpPr>
          <p:spPr bwMode="auto">
            <a:xfrm flipH="1">
              <a:off x="2208" y="2160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26" name="Line 22"/>
            <p:cNvSpPr>
              <a:spLocks noChangeShapeType="1"/>
            </p:cNvSpPr>
            <p:nvPr/>
          </p:nvSpPr>
          <p:spPr bwMode="auto">
            <a:xfrm flipH="1" flipV="1">
              <a:off x="3120" y="3408"/>
              <a:ext cx="192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27" name="Line 23"/>
            <p:cNvSpPr>
              <a:spLocks noChangeShapeType="1"/>
            </p:cNvSpPr>
            <p:nvPr/>
          </p:nvSpPr>
          <p:spPr bwMode="auto">
            <a:xfrm flipV="1">
              <a:off x="3312" y="3168"/>
              <a:ext cx="33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28" name="Line 24"/>
            <p:cNvSpPr>
              <a:spLocks noChangeShapeType="1"/>
            </p:cNvSpPr>
            <p:nvPr/>
          </p:nvSpPr>
          <p:spPr bwMode="auto">
            <a:xfrm>
              <a:off x="3312" y="3456"/>
              <a:ext cx="9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29" name="Line 25"/>
            <p:cNvSpPr>
              <a:spLocks noChangeShapeType="1"/>
            </p:cNvSpPr>
            <p:nvPr/>
          </p:nvSpPr>
          <p:spPr bwMode="auto">
            <a:xfrm flipH="1" flipV="1">
              <a:off x="3312" y="1296"/>
              <a:ext cx="48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30" name="Line 26"/>
            <p:cNvSpPr>
              <a:spLocks noChangeShapeType="1"/>
            </p:cNvSpPr>
            <p:nvPr/>
          </p:nvSpPr>
          <p:spPr bwMode="auto">
            <a:xfrm>
              <a:off x="3792" y="182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31" name="Line 27"/>
            <p:cNvSpPr>
              <a:spLocks noChangeShapeType="1"/>
            </p:cNvSpPr>
            <p:nvPr/>
          </p:nvSpPr>
          <p:spPr bwMode="auto">
            <a:xfrm>
              <a:off x="3792" y="1824"/>
              <a:ext cx="144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132" name="Text Box 28"/>
            <p:cNvSpPr txBox="1">
              <a:spLocks noChangeArrowheads="1"/>
            </p:cNvSpPr>
            <p:nvPr/>
          </p:nvSpPr>
          <p:spPr bwMode="auto">
            <a:xfrm>
              <a:off x="422" y="1173"/>
              <a:ext cx="985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Just right;</a:t>
              </a:r>
            </a:p>
            <a:p>
              <a:r>
                <a:rPr lang="en-US" sz="20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distances</a:t>
              </a:r>
            </a:p>
            <a:p>
              <a:r>
                <a:rPr lang="en-US" sz="20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rather short.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38036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Picking </a:t>
            </a:r>
            <a:r>
              <a:rPr lang="en-US" i="1" dirty="0"/>
              <a:t>k</a:t>
            </a:r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E27D7-CC6A-4EDE-AD37-64C22A802CBE}" type="slidenum">
              <a:rPr lang="en-US"/>
              <a:pPr/>
              <a:t>29</a:t>
            </a:fld>
            <a:endParaRPr lang="en-US"/>
          </a:p>
        </p:txBody>
      </p:sp>
      <p:sp>
        <p:nvSpPr>
          <p:cNvPr id="48131" name="Oval 3"/>
          <p:cNvSpPr>
            <a:spLocks noChangeArrowheads="1"/>
          </p:cNvSpPr>
          <p:nvPr/>
        </p:nvSpPr>
        <p:spPr bwMode="auto">
          <a:xfrm>
            <a:off x="2743200" y="2286000"/>
            <a:ext cx="1828800" cy="22860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x        x</a:t>
            </a:r>
          </a:p>
          <a:p>
            <a:pPr algn="ctr"/>
            <a:r>
              <a:rPr lang="en-US">
                <a:latin typeface="Times New Roman" charset="0"/>
              </a:rPr>
              <a:t>x  x      x  x</a:t>
            </a:r>
          </a:p>
          <a:p>
            <a:pPr algn="ctr"/>
            <a:r>
              <a:rPr lang="en-US">
                <a:latin typeface="Times New Roman" charset="0"/>
              </a:rPr>
              <a:t>x   x x  x     </a:t>
            </a:r>
          </a:p>
          <a:p>
            <a:pPr algn="ctr"/>
            <a:r>
              <a:rPr lang="en-US">
                <a:latin typeface="Times New Roman" charset="0"/>
              </a:rPr>
              <a:t>x     x  x</a:t>
            </a:r>
          </a:p>
          <a:p>
            <a:pPr algn="ctr"/>
            <a:r>
              <a:rPr lang="en-US">
                <a:latin typeface="Times New Roman" charset="0"/>
              </a:rPr>
              <a:t>x   x</a:t>
            </a:r>
          </a:p>
        </p:txBody>
      </p:sp>
      <p:sp>
        <p:nvSpPr>
          <p:cNvPr id="48132" name="Oval 4"/>
          <p:cNvSpPr>
            <a:spLocks noChangeArrowheads="1"/>
          </p:cNvSpPr>
          <p:nvPr/>
        </p:nvSpPr>
        <p:spPr bwMode="auto">
          <a:xfrm>
            <a:off x="5486400" y="1524000"/>
            <a:ext cx="1752600" cy="28194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x</a:t>
            </a:r>
          </a:p>
          <a:p>
            <a:pPr algn="ctr"/>
            <a:r>
              <a:rPr lang="en-US">
                <a:latin typeface="Times New Roman" charset="0"/>
              </a:rPr>
              <a:t>xx    x</a:t>
            </a:r>
          </a:p>
          <a:p>
            <a:pPr algn="ctr"/>
            <a:r>
              <a:rPr lang="en-US">
                <a:latin typeface="Times New Roman" charset="0"/>
              </a:rPr>
              <a:t>x  x        </a:t>
            </a:r>
          </a:p>
          <a:p>
            <a:pPr algn="ctr"/>
            <a:r>
              <a:rPr lang="en-US">
                <a:latin typeface="Times New Roman" charset="0"/>
              </a:rPr>
              <a:t>x    x  x   </a:t>
            </a:r>
          </a:p>
          <a:p>
            <a:pPr algn="ctr"/>
            <a:r>
              <a:rPr lang="en-US">
                <a:latin typeface="Times New Roman" charset="0"/>
              </a:rPr>
              <a:t>x</a:t>
            </a:r>
          </a:p>
          <a:p>
            <a:pPr algn="ctr"/>
            <a:r>
              <a:rPr lang="en-US">
                <a:latin typeface="Times New Roman" charset="0"/>
              </a:rPr>
              <a:t>x x   x</a:t>
            </a:r>
          </a:p>
          <a:p>
            <a:pPr algn="ctr"/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48133" name="Oval 5"/>
          <p:cNvSpPr>
            <a:spLocks noChangeArrowheads="1"/>
          </p:cNvSpPr>
          <p:nvPr/>
        </p:nvSpPr>
        <p:spPr bwMode="auto">
          <a:xfrm>
            <a:off x="4572000" y="4648200"/>
            <a:ext cx="1905000" cy="16002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     x   x</a:t>
            </a:r>
          </a:p>
          <a:p>
            <a:pPr algn="ctr"/>
            <a:r>
              <a:rPr lang="en-US">
                <a:latin typeface="Times New Roman" charset="0"/>
              </a:rPr>
              <a:t>x  x    x    x</a:t>
            </a:r>
          </a:p>
          <a:p>
            <a:pPr algn="ctr"/>
            <a:r>
              <a:rPr lang="en-US">
                <a:latin typeface="Times New Roman" charset="0"/>
              </a:rPr>
              <a:t>  x    x     x</a:t>
            </a:r>
          </a:p>
          <a:p>
            <a:pPr algn="ctr"/>
            <a:r>
              <a:rPr lang="en-US">
                <a:latin typeface="Times New Roman" charset="0"/>
              </a:rPr>
              <a:t>x  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5013325" y="1717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3641725" y="4918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48137" name="Oval 9"/>
          <p:cNvSpPr>
            <a:spLocks noChangeArrowheads="1"/>
          </p:cNvSpPr>
          <p:nvPr/>
        </p:nvSpPr>
        <p:spPr bwMode="auto">
          <a:xfrm>
            <a:off x="3505200" y="4724400"/>
            <a:ext cx="3581400" cy="1676400"/>
          </a:xfrm>
          <a:prstGeom prst="ellipse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Oval 17"/>
          <p:cNvSpPr>
            <a:spLocks noChangeArrowheads="1"/>
          </p:cNvSpPr>
          <p:nvPr/>
        </p:nvSpPr>
        <p:spPr bwMode="auto">
          <a:xfrm>
            <a:off x="2819400" y="2514600"/>
            <a:ext cx="1752600" cy="1905000"/>
          </a:xfrm>
          <a:prstGeom prst="ellipse">
            <a:avLst/>
          </a:prstGeom>
          <a:solidFill>
            <a:srgbClr val="CCFF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Oval 18"/>
          <p:cNvSpPr>
            <a:spLocks noChangeArrowheads="1"/>
          </p:cNvSpPr>
          <p:nvPr/>
        </p:nvSpPr>
        <p:spPr bwMode="auto">
          <a:xfrm>
            <a:off x="5029200" y="1524000"/>
            <a:ext cx="2133600" cy="1600200"/>
          </a:xfrm>
          <a:prstGeom prst="ellipse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Oval 19"/>
          <p:cNvSpPr>
            <a:spLocks noChangeArrowheads="1"/>
          </p:cNvSpPr>
          <p:nvPr/>
        </p:nvSpPr>
        <p:spPr bwMode="auto">
          <a:xfrm>
            <a:off x="5867400" y="3200400"/>
            <a:ext cx="990600" cy="1066800"/>
          </a:xfrm>
          <a:prstGeom prst="ellipse">
            <a:avLst/>
          </a:prstGeom>
          <a:solidFill>
            <a:srgbClr val="99CC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593725" y="1633538"/>
            <a:ext cx="5959475" cy="2328862"/>
            <a:chOff x="374" y="1029"/>
            <a:chExt cx="3754" cy="1467"/>
          </a:xfrm>
        </p:grpSpPr>
        <p:sp>
          <p:nvSpPr>
            <p:cNvPr id="48148" name="Line 20"/>
            <p:cNvSpPr>
              <a:spLocks noChangeShapeType="1"/>
            </p:cNvSpPr>
            <p:nvPr/>
          </p:nvSpPr>
          <p:spPr bwMode="auto">
            <a:xfrm flipH="1" flipV="1">
              <a:off x="3360" y="1296"/>
              <a:ext cx="43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149" name="Line 21"/>
            <p:cNvSpPr>
              <a:spLocks noChangeShapeType="1"/>
            </p:cNvSpPr>
            <p:nvPr/>
          </p:nvSpPr>
          <p:spPr bwMode="auto">
            <a:xfrm flipV="1">
              <a:off x="3792" y="1440"/>
              <a:ext cx="33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150" name="Line 22"/>
            <p:cNvSpPr>
              <a:spLocks noChangeShapeType="1"/>
            </p:cNvSpPr>
            <p:nvPr/>
          </p:nvSpPr>
          <p:spPr bwMode="auto">
            <a:xfrm>
              <a:off x="3792" y="1488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152" name="Line 24"/>
            <p:cNvSpPr>
              <a:spLocks noChangeShapeType="1"/>
            </p:cNvSpPr>
            <p:nvPr/>
          </p:nvSpPr>
          <p:spPr bwMode="auto">
            <a:xfrm flipV="1">
              <a:off x="3984" y="2160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153" name="Line 25"/>
            <p:cNvSpPr>
              <a:spLocks noChangeShapeType="1"/>
            </p:cNvSpPr>
            <p:nvPr/>
          </p:nvSpPr>
          <p:spPr bwMode="auto">
            <a:xfrm>
              <a:off x="3984" y="2352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154" name="Line 26"/>
            <p:cNvSpPr>
              <a:spLocks noChangeShapeType="1"/>
            </p:cNvSpPr>
            <p:nvPr/>
          </p:nvSpPr>
          <p:spPr bwMode="auto">
            <a:xfrm flipH="1">
              <a:off x="3936" y="2352"/>
              <a:ext cx="4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155" name="Text Box 27"/>
            <p:cNvSpPr txBox="1">
              <a:spLocks noChangeArrowheads="1"/>
            </p:cNvSpPr>
            <p:nvPr/>
          </p:nvSpPr>
          <p:spPr bwMode="auto">
            <a:xfrm>
              <a:off x="374" y="1029"/>
              <a:ext cx="1382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Too many;</a:t>
              </a:r>
            </a:p>
            <a:p>
              <a:r>
                <a:rPr lang="en-US" sz="20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little improvement</a:t>
              </a:r>
            </a:p>
            <a:p>
              <a:r>
                <a:rPr lang="en-US" sz="20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in average</a:t>
              </a:r>
            </a:p>
            <a:p>
              <a:r>
                <a:rPr lang="en-US" sz="2000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distance.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5413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C4A1D-7D02-4084-97D7-BB005E217310}" type="slidenum">
              <a:rPr lang="en-US"/>
              <a:pPr/>
              <a:t>3</a:t>
            </a:fld>
            <a:endParaRPr 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 of Clustering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610600" cy="5257801"/>
          </a:xfrm>
        </p:spPr>
        <p:txBody>
          <a:bodyPr>
            <a:normAutofit/>
          </a:bodyPr>
          <a:lstStyle/>
          <a:p>
            <a:r>
              <a:rPr lang="en-US" dirty="0"/>
              <a:t>Given a </a:t>
            </a:r>
            <a:r>
              <a:rPr lang="en-US" b="1" dirty="0"/>
              <a:t>set of points</a:t>
            </a:r>
            <a:r>
              <a:rPr lang="en-US" dirty="0"/>
              <a:t>, with a notion of </a:t>
            </a:r>
            <a:r>
              <a:rPr lang="en-US" b="1" dirty="0"/>
              <a:t>distance</a:t>
            </a:r>
            <a:r>
              <a:rPr lang="en-US" dirty="0"/>
              <a:t> between points, </a:t>
            </a:r>
            <a:r>
              <a:rPr lang="en-US" b="1" dirty="0"/>
              <a:t>group the points</a:t>
            </a:r>
            <a:r>
              <a:rPr lang="en-US" dirty="0"/>
              <a:t> into some number of </a:t>
            </a:r>
            <a:r>
              <a:rPr lang="en-US" b="1" i="1" dirty="0">
                <a:solidFill>
                  <a:srgbClr val="FF0066"/>
                </a:solidFill>
              </a:rPr>
              <a:t>clusters</a:t>
            </a:r>
            <a:r>
              <a:rPr lang="en-US" dirty="0"/>
              <a:t>, so that </a:t>
            </a:r>
          </a:p>
          <a:p>
            <a:pPr lvl="1"/>
            <a:r>
              <a:rPr lang="en-US" dirty="0"/>
              <a:t>Members of a cluster are close/similar to each other</a:t>
            </a:r>
          </a:p>
          <a:p>
            <a:pPr lvl="1"/>
            <a:r>
              <a:rPr lang="en-US" dirty="0"/>
              <a:t>Members of different clusters are dissimilar</a:t>
            </a:r>
          </a:p>
          <a:p>
            <a:r>
              <a:rPr lang="en-US" b="1" dirty="0">
                <a:solidFill>
                  <a:srgbClr val="0000FF"/>
                </a:solidFill>
              </a:rPr>
              <a:t>Usually:</a:t>
            </a:r>
            <a:r>
              <a:rPr lang="en-US" b="1" dirty="0">
                <a:solidFill>
                  <a:schemeClr val="accent3"/>
                </a:solidFill>
              </a:rPr>
              <a:t> </a:t>
            </a:r>
          </a:p>
          <a:p>
            <a:pPr lvl="1"/>
            <a:r>
              <a:rPr lang="en-US" dirty="0"/>
              <a:t>Points are in a high-dimensional space</a:t>
            </a:r>
          </a:p>
          <a:p>
            <a:pPr lvl="1"/>
            <a:r>
              <a:rPr lang="en-US" dirty="0"/>
              <a:t>Similarity is defined using a distance measure</a:t>
            </a:r>
          </a:p>
          <a:p>
            <a:pPr lvl="2"/>
            <a:r>
              <a:rPr lang="en-US" dirty="0"/>
              <a:t>Euclidean, Cosine, </a:t>
            </a:r>
            <a:r>
              <a:rPr lang="en-US" dirty="0" err="1"/>
              <a:t>Jaccard</a:t>
            </a:r>
            <a:r>
              <a:rPr lang="en-US" dirty="0"/>
              <a:t>, edit distance, …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8829484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The BFR Algorithm</a:t>
            </a:r>
            <a:endParaRPr lang="en-US" b="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96498" y="5181600"/>
            <a:ext cx="78903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Extension of </a:t>
            </a:r>
            <a:r>
              <a:rPr lang="en-US" sz="4000" b="1" i="1" dirty="0"/>
              <a:t>k</a:t>
            </a:r>
            <a:r>
              <a:rPr lang="en-US" sz="4000" b="1" dirty="0"/>
              <a:t>-means to large data</a:t>
            </a:r>
          </a:p>
        </p:txBody>
      </p:sp>
    </p:spTree>
    <p:extLst>
      <p:ext uri="{BB962C8B-B14F-4D97-AF65-F5344CB8AC3E}">
        <p14:creationId xmlns:p14="http://schemas.microsoft.com/office/powerpoint/2010/main" val="10447942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324600" y="0"/>
            <a:ext cx="2822772" cy="1219200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BFR Algorithm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610600" cy="54102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D60093"/>
                </a:solidFill>
              </a:rPr>
              <a:t>BFR</a:t>
            </a:r>
            <a:r>
              <a:rPr lang="en-US" dirty="0">
                <a:solidFill>
                  <a:srgbClr val="D60093"/>
                </a:solidFill>
              </a:rPr>
              <a:t>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[Bradley-Fayyad-Reina]</a:t>
            </a:r>
            <a:r>
              <a:rPr lang="en-US" dirty="0"/>
              <a:t> is a </a:t>
            </a:r>
            <a:br>
              <a:rPr lang="en-US" dirty="0"/>
            </a:br>
            <a:r>
              <a:rPr lang="en-US" dirty="0"/>
              <a:t>variant of </a:t>
            </a:r>
            <a:r>
              <a:rPr lang="en-US" i="1" dirty="0"/>
              <a:t>k</a:t>
            </a:r>
            <a:r>
              <a:rPr lang="en-US" dirty="0"/>
              <a:t>-means designed to </a:t>
            </a:r>
            <a:br>
              <a:rPr lang="en-US" dirty="0"/>
            </a:br>
            <a:r>
              <a:rPr lang="en-US" dirty="0"/>
              <a:t>handle </a:t>
            </a:r>
            <a:r>
              <a:rPr lang="en-US" b="1" dirty="0"/>
              <a:t>very large</a:t>
            </a:r>
            <a:r>
              <a:rPr lang="en-US" dirty="0"/>
              <a:t> (disk-resident) data sets</a:t>
            </a:r>
          </a:p>
          <a:p>
            <a:pPr lvl="8"/>
            <a:endParaRPr lang="en-US" dirty="0"/>
          </a:p>
          <a:p>
            <a:r>
              <a:rPr lang="en-US" b="1" dirty="0"/>
              <a:t>Assumes</a:t>
            </a:r>
            <a:r>
              <a:rPr lang="en-US" dirty="0"/>
              <a:t> that clusters are normally distributed around a centroid in a Euclidean space</a:t>
            </a:r>
          </a:p>
          <a:p>
            <a:pPr lvl="1"/>
            <a:r>
              <a:rPr lang="en-US" dirty="0"/>
              <a:t>Standard deviations in different </a:t>
            </a:r>
            <a:br>
              <a:rPr lang="en-US" dirty="0"/>
            </a:br>
            <a:r>
              <a:rPr lang="en-US" dirty="0"/>
              <a:t>dimensions may vary</a:t>
            </a:r>
          </a:p>
          <a:p>
            <a:pPr lvl="2"/>
            <a:r>
              <a:rPr lang="en-US" dirty="0"/>
              <a:t>Clusters are axis-aligned ellipses</a:t>
            </a:r>
          </a:p>
          <a:p>
            <a:r>
              <a:rPr lang="en-US" b="1" dirty="0">
                <a:solidFill>
                  <a:srgbClr val="008000"/>
                </a:solidFill>
              </a:rPr>
              <a:t>Efficient way to summarize clusters </a:t>
            </a:r>
            <a:br>
              <a:rPr lang="en-US" b="1" dirty="0">
                <a:solidFill>
                  <a:srgbClr val="008000"/>
                </a:solidFill>
              </a:rPr>
            </a:br>
            <a:r>
              <a:rPr lang="en-US" sz="2800" dirty="0"/>
              <a:t>(want memory required O(clusters) and not O(data))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37D1A-5988-4BBD-8E00-B571C08F4079}" type="slidenum">
              <a:rPr lang="en-US"/>
              <a:pPr/>
              <a:t>31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2" name="Oval 1"/>
          <p:cNvSpPr/>
          <p:nvPr/>
        </p:nvSpPr>
        <p:spPr>
          <a:xfrm>
            <a:off x="8229600" y="3657600"/>
            <a:ext cx="838200" cy="1905000"/>
          </a:xfrm>
          <a:prstGeom prst="ellipse">
            <a:avLst/>
          </a:prstGeom>
          <a:solidFill>
            <a:srgbClr val="008000">
              <a:alpha val="40000"/>
            </a:srgbClr>
          </a:solidFill>
          <a:ln w="38100">
            <a:solidFill>
              <a:srgbClr val="008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6858000" y="5029200"/>
            <a:ext cx="1447800" cy="685800"/>
          </a:xfrm>
          <a:prstGeom prst="ellipse">
            <a:avLst/>
          </a:prstGeom>
          <a:solidFill>
            <a:srgbClr val="D60093">
              <a:alpha val="40000"/>
            </a:srgbClr>
          </a:solidFill>
          <a:ln w="38100">
            <a:solidFill>
              <a:srgbClr val="D6009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200900" y="4191000"/>
            <a:ext cx="723900" cy="685800"/>
          </a:xfrm>
          <a:prstGeom prst="ellipse">
            <a:avLst/>
          </a:prstGeom>
          <a:solidFill>
            <a:srgbClr val="0000FF">
              <a:alpha val="40000"/>
            </a:srgbClr>
          </a:solidFill>
          <a:ln w="38100">
            <a:solidFill>
              <a:srgbClr val="0000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581900" y="4299568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658100" y="4451968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505700" y="4528168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353300" y="4375768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429500" y="4680568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686800" y="39624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8763000" y="41148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610600" y="41910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8458200" y="40386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8534400" y="43434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8686800" y="48768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8763000" y="50292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8610600" y="51054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8458200" y="49530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8534400" y="52578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8763000" y="43434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8839200" y="44958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686800" y="45720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382000" y="45720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534400" y="47244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848600" y="51816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924800" y="53340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7772400" y="54102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620000" y="52578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7543800" y="54864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315200" y="52578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391400" y="54102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239000" y="54864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7086600" y="53340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7086600" y="5486400"/>
            <a:ext cx="76200" cy="762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22" name="Picture 2" descr="http://hyperphysics.phy-astr.gsu.edu/hbase/math/immath/gaud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7478"/>
            <a:ext cx="2738480" cy="1725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37834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BFR Algorithm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Points are read from disk one main-memory-full at a time</a:t>
            </a:r>
          </a:p>
          <a:p>
            <a:r>
              <a:rPr lang="en-US" b="1" dirty="0"/>
              <a:t>Most points from previous memory loads are summarized by </a:t>
            </a:r>
            <a:r>
              <a:rPr lang="en-US" b="1" dirty="0">
                <a:solidFill>
                  <a:srgbClr val="D60093"/>
                </a:solidFill>
              </a:rPr>
              <a:t>simple statistics</a:t>
            </a:r>
          </a:p>
          <a:p>
            <a:r>
              <a:rPr lang="en-US" dirty="0">
                <a:solidFill>
                  <a:srgbClr val="0000FF"/>
                </a:solidFill>
              </a:rPr>
              <a:t>To begin, from the initial load we select the initial </a:t>
            </a:r>
            <a:r>
              <a:rPr lang="en-US" b="1" i="1" dirty="0">
                <a:solidFill>
                  <a:srgbClr val="0000FF"/>
                </a:solidFill>
              </a:rPr>
              <a:t>k</a:t>
            </a:r>
            <a:r>
              <a:rPr lang="en-US" dirty="0">
                <a:solidFill>
                  <a:srgbClr val="0000FF"/>
                </a:solidFill>
              </a:rPr>
              <a:t> centroids by some sensible approach:</a:t>
            </a:r>
          </a:p>
          <a:p>
            <a:pPr lvl="1"/>
            <a:r>
              <a:rPr lang="en-US" dirty="0"/>
              <a:t>Take </a:t>
            </a:r>
            <a:r>
              <a:rPr lang="en-US" b="1" i="1" dirty="0"/>
              <a:t>k</a:t>
            </a:r>
            <a:r>
              <a:rPr lang="en-US" dirty="0"/>
              <a:t> random points</a:t>
            </a:r>
          </a:p>
          <a:p>
            <a:pPr lvl="1"/>
            <a:r>
              <a:rPr lang="en-US" dirty="0"/>
              <a:t>Take a small random sample and cluster optimally</a:t>
            </a:r>
          </a:p>
          <a:p>
            <a:pPr lvl="1"/>
            <a:r>
              <a:rPr lang="en-US" dirty="0"/>
              <a:t>Take a sample; pick a random point, and then </a:t>
            </a:r>
            <a:br>
              <a:rPr lang="en-US" dirty="0"/>
            </a:br>
            <a:r>
              <a:rPr lang="en-US" b="1" i="1" dirty="0"/>
              <a:t>k–1</a:t>
            </a:r>
            <a:r>
              <a:rPr lang="en-US" dirty="0"/>
              <a:t> more points, each as far from the previously selected points as possible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69EA8-A58E-4C3C-977B-FCF679BACE73}" type="slidenum">
              <a:rPr lang="en-US"/>
              <a:pPr/>
              <a:t>32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37794626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Classes of Points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7543800" cy="5486400"/>
          </a:xfrm>
        </p:spPr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en-US" b="1" dirty="0">
                <a:solidFill>
                  <a:srgbClr val="0000FF"/>
                </a:solidFill>
              </a:rPr>
              <a:t>3 sets of points which we keep track of:</a:t>
            </a:r>
          </a:p>
          <a:p>
            <a:r>
              <a:rPr lang="en-US" b="1" dirty="0">
                <a:solidFill>
                  <a:srgbClr val="FF0066"/>
                </a:solidFill>
              </a:rPr>
              <a:t>Discard set (DS):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Points close enough to a centroid to be summarized</a:t>
            </a:r>
          </a:p>
          <a:p>
            <a:r>
              <a:rPr lang="en-US" b="1" dirty="0">
                <a:solidFill>
                  <a:srgbClr val="FF0066"/>
                </a:solidFill>
              </a:rPr>
              <a:t>Compression set (CS): </a:t>
            </a:r>
          </a:p>
          <a:p>
            <a:pPr lvl="1"/>
            <a:r>
              <a:rPr lang="en-US" dirty="0"/>
              <a:t>Groups of points that are close together but not close to any existing centroid</a:t>
            </a:r>
          </a:p>
          <a:p>
            <a:pPr lvl="1"/>
            <a:r>
              <a:rPr lang="en-US" dirty="0"/>
              <a:t>These points are summarized, but not assigned to a cluster</a:t>
            </a:r>
          </a:p>
          <a:p>
            <a:r>
              <a:rPr lang="en-US" b="1" dirty="0">
                <a:solidFill>
                  <a:srgbClr val="FF0066"/>
                </a:solidFill>
              </a:rPr>
              <a:t>Retained set (RS):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Isolated points waiting to be assigned to a compression set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3E3C4-1204-4FDC-A915-93A28FEEFBB1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9665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BFR: “Galaxies” Picture</a:t>
            </a:r>
          </a:p>
        </p:txBody>
      </p:sp>
      <p:sp>
        <p:nvSpPr>
          <p:cNvPr id="39" name="Footer Placeholder 3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3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0C195-7118-4349-B1EC-DC26B1FB8D04}" type="slidenum">
              <a:rPr lang="en-US"/>
              <a:pPr/>
              <a:t>34</a:t>
            </a:fld>
            <a:endParaRPr lang="en-US"/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533400" y="3852863"/>
            <a:ext cx="5489575" cy="1712913"/>
            <a:chOff x="336" y="2736"/>
            <a:chExt cx="3458" cy="1079"/>
          </a:xfrm>
        </p:grpSpPr>
        <p:sp>
          <p:nvSpPr>
            <p:cNvPr id="57347" name="Oval 3"/>
            <p:cNvSpPr>
              <a:spLocks noChangeArrowheads="1"/>
            </p:cNvSpPr>
            <p:nvPr/>
          </p:nvSpPr>
          <p:spPr bwMode="auto">
            <a:xfrm>
              <a:off x="1680" y="2736"/>
              <a:ext cx="1680" cy="6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48" name="Text Box 4"/>
            <p:cNvSpPr txBox="1">
              <a:spLocks noChangeArrowheads="1"/>
            </p:cNvSpPr>
            <p:nvPr/>
          </p:nvSpPr>
          <p:spPr bwMode="auto">
            <a:xfrm>
              <a:off x="336" y="3408"/>
              <a:ext cx="1369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A cluster.  Its points</a:t>
              </a:r>
            </a:p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are in the </a:t>
              </a:r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DS</a:t>
              </a:r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.</a:t>
              </a: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2448" y="2928"/>
              <a:ext cx="192" cy="192"/>
              <a:chOff x="2448" y="2928"/>
              <a:chExt cx="192" cy="192"/>
            </a:xfrm>
          </p:grpSpPr>
          <p:sp>
            <p:nvSpPr>
              <p:cNvPr id="57349" name="Line 5"/>
              <p:cNvSpPr>
                <a:spLocks noChangeShapeType="1"/>
              </p:cNvSpPr>
              <p:nvPr/>
            </p:nvSpPr>
            <p:spPr bwMode="auto">
              <a:xfrm>
                <a:off x="2544" y="292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350" name="Line 6"/>
              <p:cNvSpPr>
                <a:spLocks noChangeShapeType="1"/>
              </p:cNvSpPr>
              <p:nvPr/>
            </p:nvSpPr>
            <p:spPr bwMode="auto">
              <a:xfrm>
                <a:off x="2448" y="302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7361" name="Text Box 17"/>
            <p:cNvSpPr txBox="1">
              <a:spLocks noChangeArrowheads="1"/>
            </p:cNvSpPr>
            <p:nvPr/>
          </p:nvSpPr>
          <p:spPr bwMode="auto">
            <a:xfrm>
              <a:off x="2870" y="3477"/>
              <a:ext cx="92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The centroid</a:t>
              </a:r>
            </a:p>
          </p:txBody>
        </p:sp>
        <p:sp>
          <p:nvSpPr>
            <p:cNvPr id="57362" name="Line 18"/>
            <p:cNvSpPr>
              <a:spLocks noChangeShapeType="1"/>
            </p:cNvSpPr>
            <p:nvPr/>
          </p:nvSpPr>
          <p:spPr bwMode="auto">
            <a:xfrm flipH="1" flipV="1">
              <a:off x="2564" y="3072"/>
              <a:ext cx="912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45"/>
          <p:cNvGrpSpPr>
            <a:grpSpLocks/>
          </p:cNvGrpSpPr>
          <p:nvPr/>
        </p:nvGrpSpPr>
        <p:grpSpPr bwMode="auto">
          <a:xfrm>
            <a:off x="1524000" y="1338262"/>
            <a:ext cx="5562600" cy="2143125"/>
            <a:chOff x="960" y="1152"/>
            <a:chExt cx="3504" cy="1350"/>
          </a:xfrm>
        </p:grpSpPr>
        <p:sp>
          <p:nvSpPr>
            <p:cNvPr id="57363" name="Oval 19"/>
            <p:cNvSpPr>
              <a:spLocks noChangeArrowheads="1"/>
            </p:cNvSpPr>
            <p:nvPr/>
          </p:nvSpPr>
          <p:spPr bwMode="auto">
            <a:xfrm>
              <a:off x="960" y="1824"/>
              <a:ext cx="288" cy="528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66" name="Oval 22"/>
            <p:cNvSpPr>
              <a:spLocks noChangeArrowheads="1"/>
            </p:cNvSpPr>
            <p:nvPr/>
          </p:nvSpPr>
          <p:spPr bwMode="auto">
            <a:xfrm>
              <a:off x="3936" y="2016"/>
              <a:ext cx="528" cy="384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67" name="Oval 23"/>
            <p:cNvSpPr>
              <a:spLocks noChangeArrowheads="1"/>
            </p:cNvSpPr>
            <p:nvPr/>
          </p:nvSpPr>
          <p:spPr bwMode="auto">
            <a:xfrm>
              <a:off x="2256" y="1152"/>
              <a:ext cx="432" cy="480"/>
            </a:xfrm>
            <a:prstGeom prst="ellipse">
              <a:avLst/>
            </a:prstGeom>
            <a:solidFill>
              <a:srgbClr val="FFFF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" name="Group 24"/>
            <p:cNvGrpSpPr>
              <a:grpSpLocks/>
            </p:cNvGrpSpPr>
            <p:nvPr/>
          </p:nvGrpSpPr>
          <p:grpSpPr bwMode="auto">
            <a:xfrm>
              <a:off x="1008" y="1968"/>
              <a:ext cx="192" cy="192"/>
              <a:chOff x="2448" y="2928"/>
              <a:chExt cx="192" cy="192"/>
            </a:xfrm>
          </p:grpSpPr>
          <p:sp>
            <p:nvSpPr>
              <p:cNvPr id="57369" name="Line 25"/>
              <p:cNvSpPr>
                <a:spLocks noChangeShapeType="1"/>
              </p:cNvSpPr>
              <p:nvPr/>
            </p:nvSpPr>
            <p:spPr bwMode="auto">
              <a:xfrm>
                <a:off x="2544" y="292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370" name="Line 26"/>
              <p:cNvSpPr>
                <a:spLocks noChangeShapeType="1"/>
              </p:cNvSpPr>
              <p:nvPr/>
            </p:nvSpPr>
            <p:spPr bwMode="auto">
              <a:xfrm>
                <a:off x="2448" y="302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" name="Group 27"/>
            <p:cNvGrpSpPr>
              <a:grpSpLocks/>
            </p:cNvGrpSpPr>
            <p:nvPr/>
          </p:nvGrpSpPr>
          <p:grpSpPr bwMode="auto">
            <a:xfrm>
              <a:off x="4080" y="2112"/>
              <a:ext cx="192" cy="192"/>
              <a:chOff x="2448" y="2928"/>
              <a:chExt cx="192" cy="192"/>
            </a:xfrm>
          </p:grpSpPr>
          <p:sp>
            <p:nvSpPr>
              <p:cNvPr id="57372" name="Line 28"/>
              <p:cNvSpPr>
                <a:spLocks noChangeShapeType="1"/>
              </p:cNvSpPr>
              <p:nvPr/>
            </p:nvSpPr>
            <p:spPr bwMode="auto">
              <a:xfrm>
                <a:off x="2544" y="292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373" name="Line 29"/>
              <p:cNvSpPr>
                <a:spLocks noChangeShapeType="1"/>
              </p:cNvSpPr>
              <p:nvPr/>
            </p:nvSpPr>
            <p:spPr bwMode="auto">
              <a:xfrm>
                <a:off x="2448" y="302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7" name="Group 30"/>
            <p:cNvGrpSpPr>
              <a:grpSpLocks/>
            </p:cNvGrpSpPr>
            <p:nvPr/>
          </p:nvGrpSpPr>
          <p:grpSpPr bwMode="auto">
            <a:xfrm>
              <a:off x="2352" y="1296"/>
              <a:ext cx="192" cy="192"/>
              <a:chOff x="2448" y="2928"/>
              <a:chExt cx="192" cy="192"/>
            </a:xfrm>
          </p:grpSpPr>
          <p:sp>
            <p:nvSpPr>
              <p:cNvPr id="57375" name="Line 31"/>
              <p:cNvSpPr>
                <a:spLocks noChangeShapeType="1"/>
              </p:cNvSpPr>
              <p:nvPr/>
            </p:nvSpPr>
            <p:spPr bwMode="auto">
              <a:xfrm>
                <a:off x="2544" y="292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376" name="Line 32"/>
              <p:cNvSpPr>
                <a:spLocks noChangeShapeType="1"/>
              </p:cNvSpPr>
              <p:nvPr/>
            </p:nvSpPr>
            <p:spPr bwMode="auto">
              <a:xfrm>
                <a:off x="2448" y="302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7377" name="Text Box 33"/>
            <p:cNvSpPr txBox="1">
              <a:spLocks noChangeArrowheads="1"/>
            </p:cNvSpPr>
            <p:nvPr/>
          </p:nvSpPr>
          <p:spPr bwMode="auto">
            <a:xfrm>
              <a:off x="1920" y="1920"/>
              <a:ext cx="1288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Compressed sets.</a:t>
              </a:r>
            </a:p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Their points are in</a:t>
              </a:r>
            </a:p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the </a:t>
              </a:r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CS</a:t>
              </a:r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.</a:t>
              </a:r>
            </a:p>
          </p:txBody>
        </p:sp>
        <p:sp>
          <p:nvSpPr>
            <p:cNvPr id="57378" name="Line 34"/>
            <p:cNvSpPr>
              <a:spLocks noChangeShapeType="1"/>
            </p:cNvSpPr>
            <p:nvPr/>
          </p:nvSpPr>
          <p:spPr bwMode="auto">
            <a:xfrm flipH="1" flipV="1">
              <a:off x="1296" y="2084"/>
              <a:ext cx="67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79" name="Line 35"/>
            <p:cNvSpPr>
              <a:spLocks noChangeShapeType="1"/>
            </p:cNvSpPr>
            <p:nvPr/>
          </p:nvSpPr>
          <p:spPr bwMode="auto">
            <a:xfrm flipV="1">
              <a:off x="2472" y="167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80" name="Line 36"/>
            <p:cNvSpPr>
              <a:spLocks noChangeShapeType="1"/>
            </p:cNvSpPr>
            <p:nvPr/>
          </p:nvSpPr>
          <p:spPr bwMode="auto">
            <a:xfrm>
              <a:off x="3552" y="2160"/>
              <a:ext cx="38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1676400" y="1295400"/>
            <a:ext cx="6464300" cy="3090862"/>
            <a:chOff x="1056" y="1125"/>
            <a:chExt cx="4072" cy="1947"/>
          </a:xfrm>
        </p:grpSpPr>
        <p:sp>
          <p:nvSpPr>
            <p:cNvPr id="57381" name="Oval 37"/>
            <p:cNvSpPr>
              <a:spLocks noChangeArrowheads="1"/>
            </p:cNvSpPr>
            <p:nvPr/>
          </p:nvSpPr>
          <p:spPr bwMode="auto">
            <a:xfrm>
              <a:off x="1056" y="1296"/>
              <a:ext cx="48" cy="48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82" name="Oval 38"/>
            <p:cNvSpPr>
              <a:spLocks noChangeArrowheads="1"/>
            </p:cNvSpPr>
            <p:nvPr/>
          </p:nvSpPr>
          <p:spPr bwMode="auto">
            <a:xfrm>
              <a:off x="1200" y="2784"/>
              <a:ext cx="48" cy="48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83" name="Oval 39"/>
            <p:cNvSpPr>
              <a:spLocks noChangeArrowheads="1"/>
            </p:cNvSpPr>
            <p:nvPr/>
          </p:nvSpPr>
          <p:spPr bwMode="auto">
            <a:xfrm>
              <a:off x="4272" y="3024"/>
              <a:ext cx="48" cy="48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84" name="Oval 40"/>
            <p:cNvSpPr>
              <a:spLocks noChangeArrowheads="1"/>
            </p:cNvSpPr>
            <p:nvPr/>
          </p:nvSpPr>
          <p:spPr bwMode="auto">
            <a:xfrm>
              <a:off x="3840" y="1344"/>
              <a:ext cx="48" cy="48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85" name="Text Box 41"/>
            <p:cNvSpPr txBox="1">
              <a:spLocks noChangeArrowheads="1"/>
            </p:cNvSpPr>
            <p:nvPr/>
          </p:nvSpPr>
          <p:spPr bwMode="auto">
            <a:xfrm>
              <a:off x="4454" y="1125"/>
              <a:ext cx="674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Points in</a:t>
              </a:r>
            </a:p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the </a:t>
              </a:r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RS</a:t>
              </a:r>
            </a:p>
          </p:txBody>
        </p:sp>
        <p:sp>
          <p:nvSpPr>
            <p:cNvPr id="57386" name="Line 42"/>
            <p:cNvSpPr>
              <a:spLocks noChangeShapeType="1"/>
            </p:cNvSpPr>
            <p:nvPr/>
          </p:nvSpPr>
          <p:spPr bwMode="auto">
            <a:xfrm flipH="1">
              <a:off x="3936" y="1368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87" name="Line 43"/>
            <p:cNvSpPr>
              <a:spLocks noChangeShapeType="1"/>
            </p:cNvSpPr>
            <p:nvPr/>
          </p:nvSpPr>
          <p:spPr bwMode="auto">
            <a:xfrm flipH="1">
              <a:off x="4320" y="1488"/>
              <a:ext cx="528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2667000" y="5867400"/>
            <a:ext cx="64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Discard set (DS):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 Close enough to a centroid to be summarized</a:t>
            </a:r>
          </a:p>
          <a:p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Compression set (CS):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 Summarized, but not assigned to a cluster</a:t>
            </a:r>
          </a:p>
          <a:p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Retained set (RS):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Isolated points</a:t>
            </a:r>
          </a:p>
        </p:txBody>
      </p:sp>
    </p:spTree>
    <p:extLst>
      <p:ext uri="{BB962C8B-B14F-4D97-AF65-F5344CB8AC3E}">
        <p14:creationId xmlns:p14="http://schemas.microsoft.com/office/powerpoint/2010/main" val="427564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Summarizing Sets of Points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7924800" cy="5257801"/>
          </a:xfrm>
        </p:spPr>
        <p:txBody>
          <a:bodyPr/>
          <a:lstStyle/>
          <a:p>
            <a:pPr marL="118872" indent="0">
              <a:buNone/>
            </a:pPr>
            <a:r>
              <a:rPr lang="en-US" b="1" dirty="0">
                <a:solidFill>
                  <a:srgbClr val="0000FF"/>
                </a:solidFill>
              </a:rPr>
              <a:t>For each cluster, the discard set (DS) is </a:t>
            </a:r>
            <a:r>
              <a:rPr lang="en-US" b="1" u="sng" dirty="0">
                <a:solidFill>
                  <a:srgbClr val="0000FF"/>
                </a:solidFill>
              </a:rPr>
              <a:t>summarized</a:t>
            </a:r>
            <a:r>
              <a:rPr lang="en-US" b="1" dirty="0">
                <a:solidFill>
                  <a:srgbClr val="0000FF"/>
                </a:solidFill>
              </a:rPr>
              <a:t> by:</a:t>
            </a:r>
          </a:p>
          <a:p>
            <a:r>
              <a:rPr lang="en-US" dirty="0"/>
              <a:t>The number of points,</a:t>
            </a:r>
            <a:r>
              <a:rPr lang="en-US" b="1" i="1" dirty="0">
                <a:solidFill>
                  <a:srgbClr val="FF0066"/>
                </a:solidFill>
              </a:rPr>
              <a:t> N</a:t>
            </a:r>
          </a:p>
          <a:p>
            <a:r>
              <a:rPr lang="en-US" dirty="0"/>
              <a:t>The vector </a:t>
            </a:r>
            <a:r>
              <a:rPr lang="en-US" b="1" i="1" dirty="0">
                <a:solidFill>
                  <a:srgbClr val="FF0066"/>
                </a:solidFill>
              </a:rPr>
              <a:t>SUM</a:t>
            </a:r>
            <a:r>
              <a:rPr lang="en-US" dirty="0"/>
              <a:t>, whose </a:t>
            </a:r>
            <a:r>
              <a:rPr lang="en-US" i="1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component is the sum of the coordinates of the points in the </a:t>
            </a:r>
            <a:r>
              <a:rPr lang="en-US" i="1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dimension</a:t>
            </a:r>
          </a:p>
          <a:p>
            <a:r>
              <a:rPr lang="en-US" dirty="0"/>
              <a:t>The vector </a:t>
            </a:r>
            <a:r>
              <a:rPr lang="en-US" b="1" i="1" dirty="0">
                <a:solidFill>
                  <a:srgbClr val="FF0066"/>
                </a:solidFill>
              </a:rPr>
              <a:t>SUMSQ</a:t>
            </a:r>
            <a:r>
              <a:rPr lang="en-US" dirty="0"/>
              <a:t>: </a:t>
            </a:r>
            <a:r>
              <a:rPr lang="en-US" i="1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component = sum of squares of coordinates in </a:t>
            </a:r>
            <a:r>
              <a:rPr lang="en-US" i="1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dimension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3B7EA-002B-4067-950B-AC4932BA8F44}" type="slidenum">
              <a:rPr lang="en-US" smtClean="0"/>
              <a:pPr/>
              <a:t>35</a:t>
            </a:fld>
            <a:endParaRPr lang="en-US"/>
          </a:p>
        </p:txBody>
      </p:sp>
      <p:grpSp>
        <p:nvGrpSpPr>
          <p:cNvPr id="7" name="Group 44"/>
          <p:cNvGrpSpPr>
            <a:grpSpLocks/>
          </p:cNvGrpSpPr>
          <p:nvPr/>
        </p:nvGrpSpPr>
        <p:grpSpPr bwMode="auto">
          <a:xfrm>
            <a:off x="4571999" y="5346967"/>
            <a:ext cx="4572001" cy="1395413"/>
            <a:chOff x="914" y="2736"/>
            <a:chExt cx="2880" cy="879"/>
          </a:xfrm>
        </p:grpSpPr>
        <p:sp>
          <p:nvSpPr>
            <p:cNvPr id="8" name="Oval 3"/>
            <p:cNvSpPr>
              <a:spLocks noChangeArrowheads="1"/>
            </p:cNvSpPr>
            <p:nvPr/>
          </p:nvSpPr>
          <p:spPr bwMode="auto">
            <a:xfrm>
              <a:off x="1680" y="2736"/>
              <a:ext cx="1680" cy="624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914" y="3208"/>
              <a:ext cx="2304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A cluster.  </a:t>
              </a:r>
              <a:b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</a:br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All its points are in the </a:t>
              </a:r>
              <a:r>
                <a:rPr lang="en-US" b="1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DS</a:t>
              </a:r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.</a:t>
              </a:r>
            </a:p>
          </p:txBody>
        </p:sp>
        <p:grpSp>
          <p:nvGrpSpPr>
            <p:cNvPr id="10" name="Group 7"/>
            <p:cNvGrpSpPr>
              <a:grpSpLocks/>
            </p:cNvGrpSpPr>
            <p:nvPr/>
          </p:nvGrpSpPr>
          <p:grpSpPr bwMode="auto">
            <a:xfrm>
              <a:off x="2448" y="2928"/>
              <a:ext cx="192" cy="192"/>
              <a:chOff x="2448" y="2928"/>
              <a:chExt cx="192" cy="192"/>
            </a:xfrm>
          </p:grpSpPr>
          <p:sp>
            <p:nvSpPr>
              <p:cNvPr id="13" name="Line 5"/>
              <p:cNvSpPr>
                <a:spLocks noChangeShapeType="1"/>
              </p:cNvSpPr>
              <p:nvPr/>
            </p:nvSpPr>
            <p:spPr bwMode="auto">
              <a:xfrm>
                <a:off x="2544" y="2928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Line 6"/>
              <p:cNvSpPr>
                <a:spLocks noChangeShapeType="1"/>
              </p:cNvSpPr>
              <p:nvPr/>
            </p:nvSpPr>
            <p:spPr bwMode="auto">
              <a:xfrm>
                <a:off x="2448" y="3024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1" name="Text Box 17"/>
            <p:cNvSpPr txBox="1">
              <a:spLocks noChangeArrowheads="1"/>
            </p:cNvSpPr>
            <p:nvPr/>
          </p:nvSpPr>
          <p:spPr bwMode="auto">
            <a:xfrm>
              <a:off x="2870" y="3311"/>
              <a:ext cx="92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8000"/>
                  </a:solidFill>
                  <a:latin typeface="Arial" pitchFamily="34" charset="0"/>
                  <a:cs typeface="Arial" pitchFamily="34" charset="0"/>
                </a:rPr>
                <a:t>The centroid</a:t>
              </a:r>
            </a:p>
          </p:txBody>
        </p:sp>
        <p:sp>
          <p:nvSpPr>
            <p:cNvPr id="12" name="Line 18"/>
            <p:cNvSpPr>
              <a:spLocks noChangeShapeType="1"/>
            </p:cNvSpPr>
            <p:nvPr/>
          </p:nvSpPr>
          <p:spPr bwMode="auto">
            <a:xfrm flipH="1" flipV="1">
              <a:off x="2564" y="3072"/>
              <a:ext cx="76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solidFill>
                  <a:srgbClr val="008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36771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534400" cy="987552"/>
          </a:xfrm>
        </p:spPr>
        <p:txBody>
          <a:bodyPr>
            <a:normAutofit/>
          </a:bodyPr>
          <a:lstStyle/>
          <a:p>
            <a:r>
              <a:rPr lang="en-US" dirty="0"/>
              <a:t>Summarizing Points: Comments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1"/>
            <a:ext cx="8229600" cy="4724400"/>
          </a:xfrm>
        </p:spPr>
        <p:txBody>
          <a:bodyPr>
            <a:normAutofit/>
          </a:bodyPr>
          <a:lstStyle/>
          <a:p>
            <a:r>
              <a:rPr lang="en-US" b="1" dirty="0"/>
              <a:t>2</a:t>
            </a:r>
            <a:r>
              <a:rPr lang="en-US" b="1" i="1" dirty="0"/>
              <a:t>d </a:t>
            </a:r>
            <a:r>
              <a:rPr lang="en-US" b="1" dirty="0"/>
              <a:t>+ 1</a:t>
            </a:r>
            <a:r>
              <a:rPr lang="en-US" dirty="0"/>
              <a:t> values represent any size cluster</a:t>
            </a:r>
          </a:p>
          <a:p>
            <a:pPr lvl="1"/>
            <a:r>
              <a:rPr lang="en-US" b="1" i="1" dirty="0"/>
              <a:t>d</a:t>
            </a:r>
            <a:r>
              <a:rPr lang="en-US" dirty="0"/>
              <a:t>  = number of dimensions</a:t>
            </a:r>
          </a:p>
          <a:p>
            <a:r>
              <a:rPr lang="en-US" dirty="0"/>
              <a:t>Average in </a:t>
            </a:r>
            <a:r>
              <a:rPr lang="en-US" b="1" dirty="0"/>
              <a:t>each dimension</a:t>
            </a:r>
            <a:r>
              <a:rPr lang="en-US" dirty="0"/>
              <a:t> (</a:t>
            </a:r>
            <a:r>
              <a:rPr lang="en-US" b="1" dirty="0">
                <a:solidFill>
                  <a:srgbClr val="FF0066"/>
                </a:solidFill>
              </a:rPr>
              <a:t>the centroid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can be calculated as </a:t>
            </a:r>
            <a:r>
              <a:rPr lang="en-US" b="1" dirty="0" err="1"/>
              <a:t>SUM</a:t>
            </a:r>
            <a:r>
              <a:rPr lang="en-US" b="1" i="1" baseline="-25000" dirty="0" err="1"/>
              <a:t>i</a:t>
            </a:r>
            <a:r>
              <a:rPr lang="en-US" b="1" baseline="-25000" dirty="0"/>
              <a:t> </a:t>
            </a:r>
            <a:r>
              <a:rPr lang="en-US" b="1" dirty="0"/>
              <a:t>/ </a:t>
            </a:r>
            <a:r>
              <a:rPr lang="en-US" b="1" i="1" dirty="0"/>
              <a:t>N</a:t>
            </a:r>
            <a:endParaRPr lang="en-US" b="1" dirty="0"/>
          </a:p>
          <a:p>
            <a:pPr lvl="1"/>
            <a:r>
              <a:rPr lang="en-US" b="1" dirty="0" err="1"/>
              <a:t>SUM</a:t>
            </a:r>
            <a:r>
              <a:rPr lang="en-US" b="1" i="1" baseline="-25000" dirty="0" err="1"/>
              <a:t>i</a:t>
            </a:r>
            <a:r>
              <a:rPr lang="en-US" dirty="0"/>
              <a:t> = </a:t>
            </a:r>
            <a:r>
              <a:rPr lang="en-US" i="1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component of SUM</a:t>
            </a:r>
          </a:p>
          <a:p>
            <a:r>
              <a:rPr lang="en-US" dirty="0"/>
              <a:t>Variance of a cluster’s discard set in dimension </a:t>
            </a:r>
            <a:r>
              <a:rPr lang="en-US" i="1" dirty="0" err="1"/>
              <a:t>i</a:t>
            </a:r>
            <a:r>
              <a:rPr lang="en-US" dirty="0"/>
              <a:t> is: </a:t>
            </a:r>
            <a:r>
              <a:rPr lang="en-US" b="1" dirty="0"/>
              <a:t>(</a:t>
            </a:r>
            <a:r>
              <a:rPr lang="en-US" b="1" dirty="0" err="1"/>
              <a:t>SUMSQ</a:t>
            </a:r>
            <a:r>
              <a:rPr lang="en-US" b="1" i="1" baseline="-25000" dirty="0" err="1"/>
              <a:t>i</a:t>
            </a:r>
            <a:r>
              <a:rPr lang="en-US" b="1" dirty="0"/>
              <a:t> / </a:t>
            </a:r>
            <a:r>
              <a:rPr lang="en-US" b="1" i="1" dirty="0"/>
              <a:t>N</a:t>
            </a:r>
            <a:r>
              <a:rPr lang="en-US" b="1" dirty="0"/>
              <a:t>) – (</a:t>
            </a:r>
            <a:r>
              <a:rPr lang="en-US" b="1" dirty="0" err="1"/>
              <a:t>SUM</a:t>
            </a:r>
            <a:r>
              <a:rPr lang="en-US" b="1" i="1" baseline="-25000" dirty="0" err="1"/>
              <a:t>i</a:t>
            </a:r>
            <a:r>
              <a:rPr lang="en-US" b="1" dirty="0"/>
              <a:t> / </a:t>
            </a:r>
            <a:r>
              <a:rPr lang="en-US" b="1" i="1" dirty="0"/>
              <a:t>N</a:t>
            </a:r>
            <a:r>
              <a:rPr lang="en-US" b="1" dirty="0"/>
              <a:t>)</a:t>
            </a:r>
            <a:r>
              <a:rPr lang="en-US" b="1" baseline="30000" dirty="0"/>
              <a:t>2</a:t>
            </a:r>
          </a:p>
          <a:p>
            <a:pPr lvl="1"/>
            <a:r>
              <a:rPr lang="en-US" dirty="0"/>
              <a:t>And standard deviation is the square root of that</a:t>
            </a:r>
          </a:p>
          <a:p>
            <a:r>
              <a:rPr lang="en-US" b="1" dirty="0">
                <a:solidFill>
                  <a:srgbClr val="0000FF"/>
                </a:solidFill>
              </a:rPr>
              <a:t>Next step: Actual clustering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DD862-7709-415E-8F55-1D67C15AD446}" type="slidenum">
              <a:rPr lang="en-US"/>
              <a:pPr/>
              <a:t>36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7" name="Oval 3"/>
          <p:cNvSpPr>
            <a:spLocks noChangeArrowheads="1"/>
          </p:cNvSpPr>
          <p:nvPr/>
        </p:nvSpPr>
        <p:spPr bwMode="auto">
          <a:xfrm>
            <a:off x="6400799" y="5715000"/>
            <a:ext cx="2667001" cy="9906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7772400" y="6019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7620000" y="6172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5985408"/>
            <a:ext cx="59435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Note:</a:t>
            </a: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Dropping the “axis-aligned” clusters assumption would require storing full covariance matrix to summarize the cluster. So, instead of </a:t>
            </a:r>
            <a:r>
              <a:rPr lang="en-US" sz="1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SUMSQ</a:t>
            </a: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being a </a:t>
            </a:r>
            <a:r>
              <a:rPr lang="en-US" sz="1400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-dim vector, it would be a </a:t>
            </a:r>
            <a:r>
              <a:rPr lang="en-US" sz="1400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1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x d</a:t>
            </a:r>
            <a:r>
              <a:rPr lang="en-US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matrix, which is too big! </a:t>
            </a:r>
          </a:p>
        </p:txBody>
      </p:sp>
    </p:spTree>
    <p:extLst>
      <p:ext uri="{BB962C8B-B14F-4D97-AF65-F5344CB8AC3E}">
        <p14:creationId xmlns:p14="http://schemas.microsoft.com/office/powerpoint/2010/main" val="19862096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“Memory-Load” of Points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b="1" dirty="0">
                <a:solidFill>
                  <a:srgbClr val="0000FF"/>
                </a:solidFill>
              </a:rPr>
              <a:t>Processing the “Memory-Load” of points (1):</a:t>
            </a:r>
          </a:p>
          <a:p>
            <a:r>
              <a:rPr lang="en-US" b="1" dirty="0"/>
              <a:t>1) </a:t>
            </a:r>
            <a:r>
              <a:rPr lang="en-US" dirty="0"/>
              <a:t>Find those points that are “</a:t>
            </a:r>
            <a:r>
              <a:rPr lang="en-US" b="1" dirty="0">
                <a:solidFill>
                  <a:srgbClr val="FF0066"/>
                </a:solidFill>
              </a:rPr>
              <a:t>sufficiently close</a:t>
            </a:r>
            <a:r>
              <a:rPr lang="en-US" dirty="0"/>
              <a:t>” to a cluster centroid and add those points to that cluster and the </a:t>
            </a:r>
            <a:r>
              <a:rPr lang="en-US" b="1" dirty="0"/>
              <a:t>DS</a:t>
            </a:r>
          </a:p>
          <a:p>
            <a:pPr lvl="1"/>
            <a:r>
              <a:rPr lang="en-US" dirty="0"/>
              <a:t>These points are so close to the centroid that </a:t>
            </a:r>
            <a:br>
              <a:rPr lang="en-US" dirty="0"/>
            </a:br>
            <a:r>
              <a:rPr lang="en-US" dirty="0"/>
              <a:t>they can be summarized and then discarded</a:t>
            </a:r>
          </a:p>
          <a:p>
            <a:r>
              <a:rPr lang="en-US" b="1" dirty="0"/>
              <a:t>2) </a:t>
            </a:r>
            <a:r>
              <a:rPr lang="en-US" dirty="0"/>
              <a:t>Use any main-memory clustering algorithm to cluster the remaining points and the old </a:t>
            </a:r>
            <a:r>
              <a:rPr lang="en-US" b="1" dirty="0"/>
              <a:t>RS</a:t>
            </a:r>
          </a:p>
          <a:p>
            <a:pPr lvl="1"/>
            <a:r>
              <a:rPr lang="en-US" dirty="0"/>
              <a:t>Clusters go to the </a:t>
            </a:r>
            <a:r>
              <a:rPr lang="en-US" b="1" dirty="0"/>
              <a:t>CS</a:t>
            </a:r>
            <a:r>
              <a:rPr lang="en-US" dirty="0"/>
              <a:t>; outlying points to the </a:t>
            </a:r>
            <a:r>
              <a:rPr lang="en-US" b="1" dirty="0"/>
              <a:t>RS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142AF-18EF-4D9B-9321-2ED60B2DEA12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667000" y="5950803"/>
            <a:ext cx="64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Discard set (DS):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 Close enough to a centroid to be summarized.</a:t>
            </a:r>
          </a:p>
          <a:p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Compression set (CS):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 Summarized, but not assigned to a cluster</a:t>
            </a:r>
          </a:p>
          <a:p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Retained set (RS):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Isolated points</a:t>
            </a:r>
          </a:p>
        </p:txBody>
      </p:sp>
    </p:spTree>
    <p:extLst>
      <p:ext uri="{BB962C8B-B14F-4D97-AF65-F5344CB8AC3E}">
        <p14:creationId xmlns:p14="http://schemas.microsoft.com/office/powerpoint/2010/main" val="38504781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“Memory-Load” of Points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610600" cy="5257801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b="1" dirty="0">
                <a:solidFill>
                  <a:srgbClr val="0000FF"/>
                </a:solidFill>
              </a:rPr>
              <a:t>Processing the “Memory-Load” of points (2):</a:t>
            </a:r>
          </a:p>
          <a:p>
            <a:r>
              <a:rPr lang="en-US" b="1" dirty="0"/>
              <a:t>3) DS set:</a:t>
            </a:r>
            <a:r>
              <a:rPr lang="en-US" dirty="0"/>
              <a:t> Adjust statistics of the clusters to account for the new points</a:t>
            </a:r>
          </a:p>
          <a:p>
            <a:pPr lvl="1"/>
            <a:r>
              <a:rPr lang="en-US" dirty="0"/>
              <a:t>Add </a:t>
            </a:r>
            <a:r>
              <a:rPr lang="en-US" b="1" i="1" dirty="0"/>
              <a:t>N</a:t>
            </a:r>
            <a:r>
              <a:rPr lang="en-US" dirty="0"/>
              <a:t>s, </a:t>
            </a:r>
            <a:r>
              <a:rPr lang="en-US" b="1" i="1" dirty="0"/>
              <a:t>SUM</a:t>
            </a:r>
            <a:r>
              <a:rPr lang="en-US" dirty="0"/>
              <a:t>s, </a:t>
            </a:r>
            <a:r>
              <a:rPr lang="en-US" b="1" i="1" dirty="0"/>
              <a:t>SUMSQ</a:t>
            </a:r>
            <a:r>
              <a:rPr lang="en-US" dirty="0"/>
              <a:t>s</a:t>
            </a:r>
          </a:p>
          <a:p>
            <a:pPr lvl="5"/>
            <a:endParaRPr lang="en-US" sz="1000" dirty="0"/>
          </a:p>
          <a:p>
            <a:r>
              <a:rPr lang="en-US" b="1" dirty="0"/>
              <a:t>4) </a:t>
            </a:r>
            <a:r>
              <a:rPr lang="en-US" dirty="0"/>
              <a:t>Consider merging compressed sets in the </a:t>
            </a:r>
            <a:r>
              <a:rPr lang="en-US" b="1" dirty="0"/>
              <a:t>CS</a:t>
            </a:r>
          </a:p>
          <a:p>
            <a:pPr lvl="8"/>
            <a:endParaRPr lang="en-US" sz="1000" dirty="0"/>
          </a:p>
          <a:p>
            <a:r>
              <a:rPr lang="en-US" b="1" dirty="0"/>
              <a:t>5)</a:t>
            </a:r>
            <a:r>
              <a:rPr lang="en-US" dirty="0"/>
              <a:t> If this is the last round, add all compressed sets in the </a:t>
            </a:r>
            <a:r>
              <a:rPr lang="en-US" b="1" dirty="0"/>
              <a:t>CS</a:t>
            </a:r>
            <a:r>
              <a:rPr lang="en-US" dirty="0"/>
              <a:t> and all </a:t>
            </a:r>
            <a:r>
              <a:rPr lang="en-US" b="1" dirty="0"/>
              <a:t>RS</a:t>
            </a:r>
            <a:r>
              <a:rPr lang="en-US" dirty="0"/>
              <a:t> points into their nearest cluster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606BA-F3DE-42A2-BE38-137B3F9648DF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667000" y="5950803"/>
            <a:ext cx="64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Discard set (DS):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 Close enough to a centroid to be summarized.</a:t>
            </a:r>
          </a:p>
          <a:p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Compression set (CS):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 Summarized, but not assigned to a cluster</a:t>
            </a:r>
          </a:p>
          <a:p>
            <a:r>
              <a:rPr lang="en-US" sz="16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Retained set (RS):</a:t>
            </a:r>
            <a:r>
              <a:rPr lang="en-US" sz="16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Isolated points</a:t>
            </a:r>
          </a:p>
        </p:txBody>
      </p:sp>
    </p:spTree>
    <p:extLst>
      <p:ext uri="{BB962C8B-B14F-4D97-AF65-F5344CB8AC3E}">
        <p14:creationId xmlns:p14="http://schemas.microsoft.com/office/powerpoint/2010/main" val="26200205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Few Details…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Q1) How do we decide if a point is “close enough” to a cluster that we will add the point to that cluster?</a:t>
            </a:r>
          </a:p>
          <a:p>
            <a:pPr lvl="8"/>
            <a:endParaRPr lang="en-US" dirty="0"/>
          </a:p>
          <a:p>
            <a:r>
              <a:rPr lang="en-US" b="1" dirty="0"/>
              <a:t>Q2) How do we decide whether two compressed sets (CS) deserve to be combined into one?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97EC3-67EA-4740-83DE-CF32698BA086}" type="slidenum">
              <a:rPr lang="en-US"/>
              <a:pPr/>
              <a:t>39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748605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9B369-B151-4430-9438-ABF4A0FC75CB}" type="slidenum">
              <a:rPr lang="en-US"/>
              <a:pPr/>
              <a:t>4</a:t>
            </a:fld>
            <a:endParaRPr lang="en-US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Clusters &amp; Outliers</a:t>
            </a:r>
          </a:p>
        </p:txBody>
      </p:sp>
      <p:sp>
        <p:nvSpPr>
          <p:cNvPr id="90115" name="Oval 3"/>
          <p:cNvSpPr>
            <a:spLocks noChangeArrowheads="1"/>
          </p:cNvSpPr>
          <p:nvPr/>
        </p:nvSpPr>
        <p:spPr bwMode="auto">
          <a:xfrm>
            <a:off x="2743200" y="2286000"/>
            <a:ext cx="1828800" cy="22860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x        x</a:t>
            </a:r>
          </a:p>
          <a:p>
            <a:pPr algn="ctr"/>
            <a:r>
              <a:rPr lang="en-US">
                <a:latin typeface="Times New Roman" charset="0"/>
              </a:rPr>
              <a:t>x  x      x  x</a:t>
            </a:r>
          </a:p>
          <a:p>
            <a:pPr algn="ctr"/>
            <a:r>
              <a:rPr lang="en-US">
                <a:latin typeface="Times New Roman" charset="0"/>
              </a:rPr>
              <a:t>x   x x  x     </a:t>
            </a:r>
          </a:p>
          <a:p>
            <a:pPr algn="ctr"/>
            <a:r>
              <a:rPr lang="en-US">
                <a:latin typeface="Times New Roman" charset="0"/>
              </a:rPr>
              <a:t>x     x  x</a:t>
            </a:r>
          </a:p>
          <a:p>
            <a:pPr algn="ctr"/>
            <a:r>
              <a:rPr lang="en-US">
                <a:latin typeface="Times New Roman" charset="0"/>
              </a:rPr>
              <a:t>x   x</a:t>
            </a:r>
          </a:p>
        </p:txBody>
      </p:sp>
      <p:sp>
        <p:nvSpPr>
          <p:cNvPr id="90116" name="Oval 4"/>
          <p:cNvSpPr>
            <a:spLocks noChangeArrowheads="1"/>
          </p:cNvSpPr>
          <p:nvPr/>
        </p:nvSpPr>
        <p:spPr bwMode="auto">
          <a:xfrm>
            <a:off x="5486400" y="1524000"/>
            <a:ext cx="1752600" cy="28194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x</a:t>
            </a:r>
          </a:p>
          <a:p>
            <a:pPr algn="ctr"/>
            <a:r>
              <a:rPr lang="en-US">
                <a:latin typeface="Times New Roman" charset="0"/>
              </a:rPr>
              <a:t>xx    x</a:t>
            </a:r>
          </a:p>
          <a:p>
            <a:pPr algn="ctr"/>
            <a:r>
              <a:rPr lang="en-US">
                <a:latin typeface="Times New Roman" charset="0"/>
              </a:rPr>
              <a:t>x  x        </a:t>
            </a:r>
          </a:p>
          <a:p>
            <a:pPr algn="ctr"/>
            <a:r>
              <a:rPr lang="en-US">
                <a:latin typeface="Times New Roman" charset="0"/>
              </a:rPr>
              <a:t>x    x  x   </a:t>
            </a:r>
          </a:p>
          <a:p>
            <a:pPr algn="ctr"/>
            <a:r>
              <a:rPr lang="en-US">
                <a:latin typeface="Times New Roman" charset="0"/>
              </a:rPr>
              <a:t>x</a:t>
            </a:r>
          </a:p>
          <a:p>
            <a:pPr algn="ctr"/>
            <a:r>
              <a:rPr lang="en-US">
                <a:latin typeface="Times New Roman" charset="0"/>
              </a:rPr>
              <a:t>x x   x</a:t>
            </a:r>
          </a:p>
          <a:p>
            <a:pPr algn="ctr"/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90117" name="Oval 5"/>
          <p:cNvSpPr>
            <a:spLocks noChangeArrowheads="1"/>
          </p:cNvSpPr>
          <p:nvPr/>
        </p:nvSpPr>
        <p:spPr bwMode="auto">
          <a:xfrm>
            <a:off x="4572000" y="4648200"/>
            <a:ext cx="1905000" cy="1600200"/>
          </a:xfrm>
          <a:prstGeom prst="ellips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     x   x</a:t>
            </a:r>
          </a:p>
          <a:p>
            <a:pPr algn="ctr"/>
            <a:r>
              <a:rPr lang="en-US">
                <a:latin typeface="Times New Roman" charset="0"/>
              </a:rPr>
              <a:t>x  x    x    x</a:t>
            </a:r>
          </a:p>
          <a:p>
            <a:pPr algn="ctr"/>
            <a:r>
              <a:rPr lang="en-US">
                <a:latin typeface="Times New Roman" charset="0"/>
              </a:rPr>
              <a:t>  x    x     x</a:t>
            </a:r>
          </a:p>
          <a:p>
            <a:pPr algn="ctr"/>
            <a:r>
              <a:rPr lang="en-US">
                <a:latin typeface="Times New Roman" charset="0"/>
              </a:rPr>
              <a:t>x  </a:t>
            </a:r>
          </a:p>
        </p:txBody>
      </p:sp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5013325" y="1717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90119" name="Text Box 7"/>
          <p:cNvSpPr txBox="1">
            <a:spLocks noChangeArrowheads="1"/>
          </p:cNvSpPr>
          <p:nvPr/>
        </p:nvSpPr>
        <p:spPr bwMode="auto">
          <a:xfrm>
            <a:off x="3641725" y="4918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charset="0"/>
              </a:rPr>
              <a:t>x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4" name="Oval 3"/>
          <p:cNvSpPr>
            <a:spLocks noChangeArrowheads="1"/>
          </p:cNvSpPr>
          <p:nvPr/>
        </p:nvSpPr>
        <p:spPr bwMode="auto">
          <a:xfrm>
            <a:off x="2743200" y="2286000"/>
            <a:ext cx="1828800" cy="22860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x        x</a:t>
            </a:r>
          </a:p>
          <a:p>
            <a:pPr algn="ctr"/>
            <a:r>
              <a:rPr lang="en-US">
                <a:latin typeface="Times New Roman" charset="0"/>
              </a:rPr>
              <a:t>x  x      x  x</a:t>
            </a:r>
          </a:p>
          <a:p>
            <a:pPr algn="ctr"/>
            <a:r>
              <a:rPr lang="en-US">
                <a:latin typeface="Times New Roman" charset="0"/>
              </a:rPr>
              <a:t>x   x x  x     </a:t>
            </a:r>
          </a:p>
          <a:p>
            <a:pPr algn="ctr"/>
            <a:r>
              <a:rPr lang="en-US">
                <a:latin typeface="Times New Roman" charset="0"/>
              </a:rPr>
              <a:t>x     x  x</a:t>
            </a:r>
          </a:p>
          <a:p>
            <a:pPr algn="ctr"/>
            <a:r>
              <a:rPr lang="en-US">
                <a:latin typeface="Times New Roman" charset="0"/>
              </a:rPr>
              <a:t>x   x</a:t>
            </a:r>
          </a:p>
        </p:txBody>
      </p:sp>
      <p:sp>
        <p:nvSpPr>
          <p:cNvPr id="15" name="Oval 4"/>
          <p:cNvSpPr>
            <a:spLocks noChangeArrowheads="1"/>
          </p:cNvSpPr>
          <p:nvPr/>
        </p:nvSpPr>
        <p:spPr bwMode="auto">
          <a:xfrm>
            <a:off x="5486400" y="1524000"/>
            <a:ext cx="1752600" cy="2819400"/>
          </a:xfrm>
          <a:prstGeom prst="ellipse">
            <a:avLst/>
          </a:prstGeom>
          <a:solidFill>
            <a:srgbClr val="8080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>
                <a:latin typeface="Times New Roman" charset="0"/>
              </a:rPr>
              <a:t>x</a:t>
            </a:r>
          </a:p>
          <a:p>
            <a:pPr algn="ctr"/>
            <a:r>
              <a:rPr lang="en-US" dirty="0">
                <a:latin typeface="Times New Roman" charset="0"/>
              </a:rPr>
              <a:t>xx    x</a:t>
            </a:r>
          </a:p>
          <a:p>
            <a:pPr algn="ctr"/>
            <a:r>
              <a:rPr lang="en-US" dirty="0">
                <a:latin typeface="Times New Roman" charset="0"/>
              </a:rPr>
              <a:t>x  </a:t>
            </a:r>
            <a:r>
              <a:rPr lang="en-US" dirty="0" err="1">
                <a:latin typeface="Times New Roman" charset="0"/>
              </a:rPr>
              <a:t>x</a:t>
            </a:r>
            <a:r>
              <a:rPr lang="en-US" dirty="0">
                <a:latin typeface="Times New Roman" charset="0"/>
              </a:rPr>
              <a:t>        </a:t>
            </a:r>
          </a:p>
          <a:p>
            <a:pPr algn="ctr"/>
            <a:r>
              <a:rPr lang="en-US" dirty="0">
                <a:latin typeface="Times New Roman" charset="0"/>
              </a:rPr>
              <a:t>x    </a:t>
            </a:r>
            <a:r>
              <a:rPr lang="en-US" dirty="0" err="1">
                <a:latin typeface="Times New Roman" charset="0"/>
              </a:rPr>
              <a:t>x</a:t>
            </a:r>
            <a:r>
              <a:rPr lang="en-US" dirty="0">
                <a:latin typeface="Times New Roman" charset="0"/>
              </a:rPr>
              <a:t>  </a:t>
            </a:r>
            <a:r>
              <a:rPr lang="en-US" dirty="0" err="1">
                <a:latin typeface="Times New Roman" charset="0"/>
              </a:rPr>
              <a:t>x</a:t>
            </a:r>
            <a:r>
              <a:rPr lang="en-US" dirty="0">
                <a:latin typeface="Times New Roman" charset="0"/>
              </a:rPr>
              <a:t>   </a:t>
            </a:r>
          </a:p>
          <a:p>
            <a:pPr algn="ctr"/>
            <a:r>
              <a:rPr lang="en-US" dirty="0">
                <a:latin typeface="Times New Roman" charset="0"/>
              </a:rPr>
              <a:t>x</a:t>
            </a:r>
          </a:p>
          <a:p>
            <a:pPr algn="ctr"/>
            <a:r>
              <a:rPr lang="en-US" dirty="0">
                <a:latin typeface="Times New Roman" charset="0"/>
              </a:rPr>
              <a:t>x </a:t>
            </a:r>
            <a:r>
              <a:rPr lang="en-US" dirty="0" err="1">
                <a:latin typeface="Times New Roman" charset="0"/>
              </a:rPr>
              <a:t>x</a:t>
            </a:r>
            <a:r>
              <a:rPr lang="en-US" dirty="0">
                <a:latin typeface="Times New Roman" charset="0"/>
              </a:rPr>
              <a:t>   </a:t>
            </a:r>
            <a:r>
              <a:rPr lang="en-US" dirty="0" err="1">
                <a:latin typeface="Times New Roman" charset="0"/>
              </a:rPr>
              <a:t>x</a:t>
            </a:r>
            <a:endParaRPr lang="en-US" dirty="0">
              <a:latin typeface="Times New Roman" charset="0"/>
            </a:endParaRPr>
          </a:p>
          <a:p>
            <a:pPr algn="ctr"/>
            <a:r>
              <a:rPr lang="en-US" dirty="0">
                <a:latin typeface="Times New Roman" charset="0"/>
              </a:rPr>
              <a:t>x</a:t>
            </a:r>
          </a:p>
        </p:txBody>
      </p:sp>
      <p:sp>
        <p:nvSpPr>
          <p:cNvPr id="16" name="Oval 5"/>
          <p:cNvSpPr>
            <a:spLocks noChangeArrowheads="1"/>
          </p:cNvSpPr>
          <p:nvPr/>
        </p:nvSpPr>
        <p:spPr bwMode="auto">
          <a:xfrm>
            <a:off x="4572000" y="4648200"/>
            <a:ext cx="1905000" cy="1600200"/>
          </a:xfrm>
          <a:prstGeom prst="ellipse">
            <a:avLst/>
          </a:prstGeom>
          <a:solidFill>
            <a:srgbClr val="FFFF00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latin typeface="Times New Roman" charset="0"/>
              </a:rPr>
              <a:t>     x   x</a:t>
            </a:r>
          </a:p>
          <a:p>
            <a:pPr algn="ctr"/>
            <a:r>
              <a:rPr lang="en-US">
                <a:latin typeface="Times New Roman" charset="0"/>
              </a:rPr>
              <a:t>x  x    x    x</a:t>
            </a:r>
          </a:p>
          <a:p>
            <a:pPr algn="ctr"/>
            <a:r>
              <a:rPr lang="en-US">
                <a:latin typeface="Times New Roman" charset="0"/>
              </a:rPr>
              <a:t>  x    x     x</a:t>
            </a:r>
          </a:p>
          <a:p>
            <a:pPr algn="ctr"/>
            <a:r>
              <a:rPr lang="en-US">
                <a:latin typeface="Times New Roman" charset="0"/>
              </a:rPr>
              <a:t>x  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2971800" y="5257800"/>
            <a:ext cx="669925" cy="685800"/>
          </a:xfrm>
          <a:prstGeom prst="straightConnector1">
            <a:avLst/>
          </a:prstGeom>
          <a:ln w="28575">
            <a:solidFill>
              <a:srgbClr val="008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488461" y="5943600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Outlier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6553200" y="5600700"/>
            <a:ext cx="825947" cy="342900"/>
          </a:xfrm>
          <a:prstGeom prst="straightConnector1">
            <a:avLst/>
          </a:prstGeom>
          <a:ln w="28575">
            <a:solidFill>
              <a:srgbClr val="008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010400" y="5879068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Cluster</a:t>
            </a:r>
          </a:p>
        </p:txBody>
      </p:sp>
    </p:spTree>
    <p:extLst>
      <p:ext uri="{BB962C8B-B14F-4D97-AF65-F5344CB8AC3E}">
        <p14:creationId xmlns:p14="http://schemas.microsoft.com/office/powerpoint/2010/main" val="240811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4" grpId="0"/>
      <p:bldP spid="1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Close is Close Enough?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0419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rmAutofit fontScale="77500" lnSpcReduction="20000"/>
              </a:bodyPr>
              <a:lstStyle/>
              <a:p>
                <a:r>
                  <a:rPr lang="en-US" b="1" dirty="0"/>
                  <a:t>Q1) We need a way to decide whether to put a new point into a cluster (and discard)</a:t>
                </a:r>
                <a:endParaRPr lang="en-US" dirty="0"/>
              </a:p>
              <a:p>
                <a:pPr lvl="1"/>
                <a:r>
                  <a:rPr lang="en-US" dirty="0"/>
                  <a:t>Using the </a:t>
                </a:r>
                <a:r>
                  <a:rPr lang="en-US" b="1" dirty="0" err="1">
                    <a:solidFill>
                      <a:srgbClr val="D60093"/>
                    </a:solidFill>
                  </a:rPr>
                  <a:t>Mahalanobis</a:t>
                </a:r>
                <a:r>
                  <a:rPr lang="en-US" b="1" dirty="0">
                    <a:solidFill>
                      <a:srgbClr val="D60093"/>
                    </a:solidFill>
                  </a:rPr>
                  <a:t> distance (</a:t>
                </a:r>
                <a:r>
                  <a:rPr lang="en-US" b="1" i="1" dirty="0">
                    <a:solidFill>
                      <a:srgbClr val="D60093"/>
                    </a:solidFill>
                  </a:rPr>
                  <a:t>MD</a:t>
                </a:r>
                <a:r>
                  <a:rPr lang="en-US" b="1" dirty="0">
                    <a:solidFill>
                      <a:srgbClr val="D60093"/>
                    </a:solidFill>
                  </a:rPr>
                  <a:t>)</a:t>
                </a:r>
                <a:r>
                  <a:rPr lang="en-US" dirty="0">
                    <a:solidFill>
                      <a:srgbClr val="D60093"/>
                    </a:solidFill>
                  </a:rPr>
                  <a:t> </a:t>
                </a:r>
                <a:r>
                  <a:rPr lang="en-US" dirty="0"/>
                  <a:t>– accept a point for a cluster if its </a:t>
                </a:r>
                <a:r>
                  <a:rPr lang="en-US" i="1" dirty="0"/>
                  <a:t>MD</a:t>
                </a:r>
                <a:r>
                  <a:rPr lang="en-US" dirty="0"/>
                  <a:t> is &lt; some threshold (e.g., one standard dev.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rad>
                  </m:oMath>
                </a14:m>
                <a:r>
                  <a:rPr lang="en-US" dirty="0"/>
                  <a:t>)</a:t>
                </a:r>
              </a:p>
              <a:p>
                <a:pPr lvl="2"/>
                <a:r>
                  <a:rPr lang="en-US" dirty="0"/>
                  <a:t>If clusters are normally distributed in </a:t>
                </a:r>
                <a:r>
                  <a:rPr lang="en-US" i="1" dirty="0"/>
                  <a:t>d</a:t>
                </a:r>
                <a:r>
                  <a:rPr lang="en-US" dirty="0"/>
                  <a:t> dimensions, then after </a:t>
                </a:r>
                <a:r>
                  <a:rPr lang="en-US" b="1" dirty="0"/>
                  <a:t>normalization</a:t>
                </a:r>
                <a:r>
                  <a:rPr lang="en-US" dirty="0"/>
                  <a:t>, the threshold of one standard deviation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rad>
                  </m:oMath>
                </a14:m>
                <a:r>
                  <a:rPr lang="en-US" dirty="0"/>
                  <a:t> means that 68% of the points of the cluster will have a </a:t>
                </a:r>
                <a:r>
                  <a:rPr lang="en-US" dirty="0" err="1"/>
                  <a:t>Mahalanobis</a:t>
                </a:r>
                <a:r>
                  <a:rPr lang="en-US" dirty="0"/>
                  <a:t> distance  </a:t>
                </a:r>
                <a14:m>
                  <m:oMath xmlns:m="http://schemas.openxmlformats.org/officeDocument/2006/math">
                    <m:r>
                      <a:rPr lang="en-US" b="1">
                        <a:latin typeface="Cambria Math"/>
                      </a:rPr>
                      <m:t>&lt;</m:t>
                    </m:r>
                    <m:rad>
                      <m:radPr>
                        <m:degHide m:val="on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>
                            <a:latin typeface="Cambria Math"/>
                          </a:rPr>
                          <m:t>𝑑</m:t>
                        </m:r>
                      </m:e>
                    </m:rad>
                  </m:oMath>
                </a14:m>
                <a:endParaRPr lang="en-US" b="1" dirty="0">
                  <a:sym typeface="Symbol" pitchFamily="18" charset="2"/>
                </a:endParaRPr>
              </a:p>
              <a:p>
                <a:pPr lvl="1"/>
                <a:r>
                  <a:rPr lang="en-US" dirty="0"/>
                  <a:t>For point </a:t>
                </a:r>
                <a:r>
                  <a:rPr lang="en-US" b="1" i="1" dirty="0"/>
                  <a:t>(x</a:t>
                </a:r>
                <a:r>
                  <a:rPr lang="en-US" b="1" i="1" baseline="-25000" dirty="0"/>
                  <a:t>1</a:t>
                </a:r>
                <a:r>
                  <a:rPr lang="en-US" b="1" i="1" dirty="0"/>
                  <a:t>, …, </a:t>
                </a:r>
                <a:r>
                  <a:rPr lang="en-US" b="1" i="1" dirty="0" err="1"/>
                  <a:t>x</a:t>
                </a:r>
                <a:r>
                  <a:rPr lang="en-US" b="1" i="1" baseline="-25000" dirty="0" err="1"/>
                  <a:t>d</a:t>
                </a:r>
                <a:r>
                  <a:rPr lang="en-US" b="1" i="1" dirty="0"/>
                  <a:t>)</a:t>
                </a:r>
                <a:r>
                  <a:rPr lang="en-US" dirty="0"/>
                  <a:t> and centroid </a:t>
                </a:r>
                <a:r>
                  <a:rPr lang="en-US" b="1" i="1" dirty="0"/>
                  <a:t>(c</a:t>
                </a:r>
                <a:r>
                  <a:rPr lang="en-US" b="1" i="1" baseline="-25000" dirty="0"/>
                  <a:t>1</a:t>
                </a:r>
                <a:r>
                  <a:rPr lang="en-US" b="1" i="1" dirty="0"/>
                  <a:t>, …, c</a:t>
                </a:r>
                <a:r>
                  <a:rPr lang="en-US" b="1" i="1" baseline="-25000" dirty="0"/>
                  <a:t>d</a:t>
                </a:r>
                <a:r>
                  <a:rPr lang="en-US" b="1" i="1" dirty="0"/>
                  <a:t>)</a:t>
                </a:r>
                <a:endParaRPr lang="en-US" b="1" dirty="0"/>
              </a:p>
              <a:p>
                <a:pPr marL="1236726" lvl="2" indent="-514350">
                  <a:buFont typeface="+mj-lt"/>
                  <a:buAutoNum type="arabicPeriod"/>
                </a:pPr>
                <a:r>
                  <a:rPr lang="en-US" b="1" dirty="0"/>
                  <a:t>Normalize</a:t>
                </a:r>
                <a:r>
                  <a:rPr lang="en-US" dirty="0"/>
                  <a:t> in each dimension: </a:t>
                </a:r>
                <a:r>
                  <a:rPr lang="en-US" b="1" i="1" dirty="0" err="1"/>
                  <a:t>y</a:t>
                </a:r>
                <a:r>
                  <a:rPr lang="en-US" b="1" i="1" baseline="-25000" dirty="0" err="1"/>
                  <a:t>i</a:t>
                </a:r>
                <a:r>
                  <a:rPr lang="en-US" b="1" i="1" dirty="0"/>
                  <a:t> = (x</a:t>
                </a:r>
                <a:r>
                  <a:rPr lang="en-US" b="1" i="1" baseline="-25000" dirty="0"/>
                  <a:t>i</a:t>
                </a:r>
                <a:r>
                  <a:rPr lang="en-US" b="1" i="1" dirty="0"/>
                  <a:t> - c</a:t>
                </a:r>
                <a:r>
                  <a:rPr lang="en-US" b="1" i="1" baseline="-25000" dirty="0"/>
                  <a:t>i</a:t>
                </a:r>
                <a:r>
                  <a:rPr lang="en-US" b="1" i="1" dirty="0"/>
                  <a:t>) / </a:t>
                </a:r>
                <a:r>
                  <a:rPr lang="en-US" b="1" i="1" dirty="0">
                    <a:sym typeface="Symbol" pitchFamily="18" charset="2"/>
                  </a:rPr>
                  <a:t></a:t>
                </a:r>
                <a:r>
                  <a:rPr lang="en-US" b="1" i="1" baseline="-25000" dirty="0" err="1">
                    <a:sym typeface="Symbol" pitchFamily="18" charset="2"/>
                  </a:rPr>
                  <a:t>i</a:t>
                </a:r>
                <a:endParaRPr lang="en-US" b="1" i="1" baseline="-25000" dirty="0">
                  <a:sym typeface="Symbol" pitchFamily="18" charset="2"/>
                </a:endParaRPr>
              </a:p>
              <a:p>
                <a:pPr marL="1236726" lvl="2" indent="-514350">
                  <a:buFont typeface="+mj-lt"/>
                  <a:buAutoNum type="arabicPeriod"/>
                </a:pPr>
                <a:r>
                  <a:rPr lang="en-US" dirty="0"/>
                  <a:t>Take sum of the squares of the</a:t>
                </a:r>
                <a:r>
                  <a:rPr lang="en-US" b="1" dirty="0"/>
                  <a:t> </a:t>
                </a:r>
                <a:r>
                  <a:rPr lang="en-US" b="1" i="1" dirty="0" err="1"/>
                  <a:t>y</a:t>
                </a:r>
                <a:r>
                  <a:rPr lang="en-US" b="1" i="1" baseline="-25000" dirty="0" err="1"/>
                  <a:t>i</a:t>
                </a:r>
                <a:endParaRPr lang="en-US" b="1" i="1" dirty="0"/>
              </a:p>
              <a:p>
                <a:pPr marL="1236726" lvl="2" indent="-514350">
                  <a:buFont typeface="+mj-lt"/>
                  <a:buAutoNum type="arabicPeriod"/>
                </a:pPr>
                <a:r>
                  <a:rPr lang="en-US" dirty="0"/>
                  <a:t>Take the square root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𝑀𝐷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</a:rPr>
                            <m:t>𝑐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nary>
                            <m:naryPr>
                              <m:chr m:val="∑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𝑑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</m:oMath>
                  </m:oMathPara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6041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276" r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93B9B-573A-4B7E-8A27-EB1CF7C7C74D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477000" y="5352872"/>
            <a:ext cx="2286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baseline="-25000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… standard deviation of points in the cluster in the </a:t>
            </a:r>
            <a:r>
              <a:rPr lang="en-US" i="1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baseline="30000" dirty="0" err="1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dimension</a:t>
            </a:r>
          </a:p>
        </p:txBody>
      </p:sp>
    </p:spTree>
    <p:extLst>
      <p:ext uri="{BB962C8B-B14F-4D97-AF65-F5344CB8AC3E}">
        <p14:creationId xmlns:p14="http://schemas.microsoft.com/office/powerpoint/2010/main" val="36394284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9067800" cy="987552"/>
          </a:xfrm>
        </p:spPr>
        <p:txBody>
          <a:bodyPr>
            <a:normAutofit/>
          </a:bodyPr>
          <a:lstStyle/>
          <a:p>
            <a:r>
              <a:rPr lang="en-US" dirty="0"/>
              <a:t>Should 2 CS clusters be combined?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b="1" dirty="0"/>
              <a:t>Q2) Should 2 CS </a:t>
            </a:r>
            <a:r>
              <a:rPr lang="en-US" b="1" dirty="0" err="1"/>
              <a:t>subclusters</a:t>
            </a:r>
            <a:r>
              <a:rPr lang="en-US" b="1" dirty="0"/>
              <a:t> be combined?</a:t>
            </a:r>
          </a:p>
          <a:p>
            <a:r>
              <a:rPr lang="en-US" dirty="0"/>
              <a:t>Compute the variance of the combined </a:t>
            </a:r>
            <a:r>
              <a:rPr lang="en-US" dirty="0" err="1"/>
              <a:t>subcluster</a:t>
            </a:r>
            <a:endParaRPr lang="en-US" dirty="0"/>
          </a:p>
          <a:p>
            <a:pPr lvl="1"/>
            <a:r>
              <a:rPr lang="en-US" b="1" i="1" dirty="0"/>
              <a:t>N</a:t>
            </a:r>
            <a:r>
              <a:rPr lang="en-US" dirty="0"/>
              <a:t>, </a:t>
            </a:r>
            <a:r>
              <a:rPr lang="en-US" b="1" i="1" dirty="0"/>
              <a:t>SUM</a:t>
            </a:r>
            <a:r>
              <a:rPr lang="en-US" dirty="0"/>
              <a:t>, and </a:t>
            </a:r>
            <a:r>
              <a:rPr lang="en-US" b="1" i="1" dirty="0"/>
              <a:t>SUMSQ</a:t>
            </a:r>
            <a:r>
              <a:rPr lang="en-US" i="1" dirty="0"/>
              <a:t> </a:t>
            </a:r>
            <a:r>
              <a:rPr lang="en-US" dirty="0"/>
              <a:t>allow us to make that calculation quickly</a:t>
            </a:r>
          </a:p>
          <a:p>
            <a:r>
              <a:rPr lang="en-US" dirty="0"/>
              <a:t>Combine if the combined variance is </a:t>
            </a:r>
            <a:br>
              <a:rPr lang="en-US" dirty="0"/>
            </a:br>
            <a:r>
              <a:rPr lang="en-US" dirty="0"/>
              <a:t>below some threshold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FBD7-D930-4CF8-94C2-BF75D3516F63}" type="slidenum">
              <a:rPr lang="en-US"/>
              <a:pPr/>
              <a:t>41</a:t>
            </a:fld>
            <a:endParaRPr lang="en-US"/>
          </a:p>
        </p:txBody>
      </p:sp>
      <p:sp>
        <p:nvSpPr>
          <p:cNvPr id="7" name="Oval 19"/>
          <p:cNvSpPr>
            <a:spLocks noChangeArrowheads="1"/>
          </p:cNvSpPr>
          <p:nvPr/>
        </p:nvSpPr>
        <p:spPr bwMode="auto">
          <a:xfrm>
            <a:off x="7924800" y="2667000"/>
            <a:ext cx="457200" cy="838200"/>
          </a:xfrm>
          <a:prstGeom prst="ellipse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25"/>
          <p:cNvSpPr>
            <a:spLocks noChangeShapeType="1"/>
          </p:cNvSpPr>
          <p:nvPr/>
        </p:nvSpPr>
        <p:spPr bwMode="auto">
          <a:xfrm>
            <a:off x="8153400" y="293846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ine 26"/>
          <p:cNvSpPr>
            <a:spLocks noChangeShapeType="1"/>
          </p:cNvSpPr>
          <p:nvPr/>
        </p:nvSpPr>
        <p:spPr bwMode="auto">
          <a:xfrm>
            <a:off x="8001000" y="3090862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val 19"/>
          <p:cNvSpPr>
            <a:spLocks noChangeArrowheads="1"/>
          </p:cNvSpPr>
          <p:nvPr/>
        </p:nvSpPr>
        <p:spPr bwMode="auto">
          <a:xfrm>
            <a:off x="8382000" y="3733800"/>
            <a:ext cx="609600" cy="609600"/>
          </a:xfrm>
          <a:prstGeom prst="ellipse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25"/>
          <p:cNvSpPr>
            <a:spLocks noChangeShapeType="1"/>
          </p:cNvSpPr>
          <p:nvPr/>
        </p:nvSpPr>
        <p:spPr bwMode="auto">
          <a:xfrm>
            <a:off x="8686800" y="3886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Line 26"/>
          <p:cNvSpPr>
            <a:spLocks noChangeShapeType="1"/>
          </p:cNvSpPr>
          <p:nvPr/>
        </p:nvSpPr>
        <p:spPr bwMode="auto">
          <a:xfrm>
            <a:off x="8534400" y="4038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3066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The CURE Algorithm</a:t>
            </a:r>
            <a:endParaRPr lang="en-US" b="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96498" y="5181600"/>
            <a:ext cx="736451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/>
              <a:t>Extension of </a:t>
            </a:r>
            <a:r>
              <a:rPr lang="en-US" sz="4000" b="1" i="1" dirty="0"/>
              <a:t>k</a:t>
            </a:r>
            <a:r>
              <a:rPr lang="en-US" sz="4000" b="1" dirty="0"/>
              <a:t>-means to clusters</a:t>
            </a:r>
            <a:br>
              <a:rPr lang="en-US" sz="4000" b="1" dirty="0"/>
            </a:br>
            <a:r>
              <a:rPr lang="en-US" sz="4000" b="1" dirty="0"/>
              <a:t>of arbitrary shapes</a:t>
            </a:r>
          </a:p>
        </p:txBody>
      </p:sp>
    </p:spTree>
    <p:extLst>
      <p:ext uri="{BB962C8B-B14F-4D97-AF65-F5344CB8AC3E}">
        <p14:creationId xmlns:p14="http://schemas.microsoft.com/office/powerpoint/2010/main" val="334890945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CURE Algorithm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43905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Problem with BFR/</a:t>
            </a:r>
            <a:r>
              <a:rPr lang="en-US" b="1" i="1" dirty="0">
                <a:solidFill>
                  <a:srgbClr val="0000FF"/>
                </a:solidFill>
              </a:rPr>
              <a:t>k</a:t>
            </a:r>
            <a:r>
              <a:rPr lang="en-US" b="1" dirty="0">
                <a:solidFill>
                  <a:srgbClr val="0000FF"/>
                </a:solidFill>
              </a:rPr>
              <a:t>-means:</a:t>
            </a:r>
          </a:p>
          <a:p>
            <a:pPr lvl="1"/>
            <a:r>
              <a:rPr lang="en-US" dirty="0"/>
              <a:t>Assumes clusters are normally </a:t>
            </a:r>
            <a:br>
              <a:rPr lang="en-US" dirty="0"/>
            </a:br>
            <a:r>
              <a:rPr lang="en-US" dirty="0"/>
              <a:t>distributed in each dimension</a:t>
            </a:r>
          </a:p>
          <a:p>
            <a:pPr lvl="1"/>
            <a:r>
              <a:rPr lang="en-US" dirty="0"/>
              <a:t>And axes are fixed – ellipses at </a:t>
            </a:r>
            <a:br>
              <a:rPr lang="en-US" dirty="0"/>
            </a:br>
            <a:r>
              <a:rPr lang="en-US" dirty="0"/>
              <a:t>an angle are </a:t>
            </a:r>
            <a:r>
              <a:rPr lang="en-US" b="1" i="1" dirty="0">
                <a:solidFill>
                  <a:srgbClr val="D60093"/>
                </a:solidFill>
              </a:rPr>
              <a:t>not</a:t>
            </a:r>
            <a:r>
              <a:rPr lang="en-US" b="1" i="1" dirty="0"/>
              <a:t> OK</a:t>
            </a:r>
          </a:p>
          <a:p>
            <a:pPr lvl="8"/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CURE (Clustering Using </a:t>
            </a:r>
            <a:r>
              <a:rPr lang="en-US" b="1" dirty="0" err="1">
                <a:solidFill>
                  <a:srgbClr val="008000"/>
                </a:solidFill>
              </a:rPr>
              <a:t>REpresentatives</a:t>
            </a:r>
            <a:r>
              <a:rPr lang="en-US" b="1" dirty="0">
                <a:solidFill>
                  <a:srgbClr val="008000"/>
                </a:solidFill>
              </a:rPr>
              <a:t>):</a:t>
            </a:r>
          </a:p>
          <a:p>
            <a:pPr lvl="1"/>
            <a:r>
              <a:rPr lang="en-US" dirty="0"/>
              <a:t>Assumes a Euclidean distance</a:t>
            </a:r>
          </a:p>
          <a:p>
            <a:pPr lvl="1"/>
            <a:r>
              <a:rPr lang="en-US" dirty="0"/>
              <a:t>Allows clusters to assume any shape</a:t>
            </a:r>
          </a:p>
          <a:p>
            <a:pPr lvl="1"/>
            <a:r>
              <a:rPr lang="en-US" b="1" dirty="0"/>
              <a:t>Uses a collection of representative </a:t>
            </a:r>
            <a:br>
              <a:rPr lang="en-US" b="1" dirty="0"/>
            </a:br>
            <a:r>
              <a:rPr lang="en-US" b="1" dirty="0"/>
              <a:t>points to represent clusters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16923-F354-4082-A6FF-1B95B188D5AA}" type="slidenum">
              <a:rPr lang="en-US"/>
              <a:pPr/>
              <a:t>43</a:t>
            </a:fld>
            <a:endParaRPr lang="en-US"/>
          </a:p>
        </p:txBody>
      </p:sp>
      <p:pic>
        <p:nvPicPr>
          <p:cNvPr id="11266" name="Picture 2" descr="http://www.ima.umn.edu/~iwen/REU/2Ddat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192520"/>
            <a:ext cx="1733551" cy="1400176"/>
          </a:xfrm>
          <a:prstGeom prst="rect">
            <a:avLst/>
          </a:prstGeom>
          <a:noFill/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34756" y="1185777"/>
            <a:ext cx="1828800" cy="178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089085" y="1193869"/>
            <a:ext cx="530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Vs.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pic>
        <p:nvPicPr>
          <p:cNvPr id="32770" name="Picture 2" descr="http://www.ml.uni-saarland.de/code/pSpectralClustering/images/eigenvector11b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013" y="4800600"/>
            <a:ext cx="2543787" cy="1933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22981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Stanford Salaries</a:t>
            </a:r>
          </a:p>
        </p:txBody>
      </p:sp>
      <p:sp>
        <p:nvSpPr>
          <p:cNvPr id="3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F5734-8D22-41E0-BB7B-D16E0A7A0F73}" type="slidenum">
              <a:rPr lang="en-US"/>
              <a:pPr/>
              <a:t>44</a:t>
            </a:fld>
            <a:endParaRPr lang="en-US"/>
          </a:p>
        </p:txBody>
      </p:sp>
      <p:sp>
        <p:nvSpPr>
          <p:cNvPr id="76803" name="Text Box 3"/>
          <p:cNvSpPr txBox="1">
            <a:spLocks noChangeArrowheads="1"/>
          </p:cNvSpPr>
          <p:nvPr/>
        </p:nvSpPr>
        <p:spPr bwMode="auto">
          <a:xfrm>
            <a:off x="1660525" y="3386138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04" name="Text Box 4"/>
          <p:cNvSpPr txBox="1">
            <a:spLocks noChangeArrowheads="1"/>
          </p:cNvSpPr>
          <p:nvPr/>
        </p:nvSpPr>
        <p:spPr bwMode="auto">
          <a:xfrm>
            <a:off x="3200400" y="34290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4114800" y="27432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5410200" y="32004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07" name="Text Box 7"/>
          <p:cNvSpPr txBox="1">
            <a:spLocks noChangeArrowheads="1"/>
          </p:cNvSpPr>
          <p:nvPr/>
        </p:nvSpPr>
        <p:spPr bwMode="auto">
          <a:xfrm>
            <a:off x="5562600" y="24384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08" name="Text Box 8"/>
          <p:cNvSpPr txBox="1">
            <a:spLocks noChangeArrowheads="1"/>
          </p:cNvSpPr>
          <p:nvPr/>
        </p:nvSpPr>
        <p:spPr bwMode="auto">
          <a:xfrm>
            <a:off x="6705600" y="2514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09" name="Text Box 9"/>
          <p:cNvSpPr txBox="1">
            <a:spLocks noChangeArrowheads="1"/>
          </p:cNvSpPr>
          <p:nvPr/>
        </p:nvSpPr>
        <p:spPr bwMode="auto">
          <a:xfrm>
            <a:off x="1981200" y="38862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10" name="Text Box 10"/>
          <p:cNvSpPr txBox="1">
            <a:spLocks noChangeArrowheads="1"/>
          </p:cNvSpPr>
          <p:nvPr/>
        </p:nvSpPr>
        <p:spPr bwMode="auto">
          <a:xfrm>
            <a:off x="2667000" y="3276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11" name="Text Box 11"/>
          <p:cNvSpPr txBox="1">
            <a:spLocks noChangeArrowheads="1"/>
          </p:cNvSpPr>
          <p:nvPr/>
        </p:nvSpPr>
        <p:spPr bwMode="auto">
          <a:xfrm>
            <a:off x="4114800" y="33528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12" name="Text Box 12"/>
          <p:cNvSpPr txBox="1">
            <a:spLocks noChangeArrowheads="1"/>
          </p:cNvSpPr>
          <p:nvPr/>
        </p:nvSpPr>
        <p:spPr bwMode="auto">
          <a:xfrm>
            <a:off x="6019800" y="2895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13" name="Text Box 13"/>
          <p:cNvSpPr txBox="1">
            <a:spLocks noChangeArrowheads="1"/>
          </p:cNvSpPr>
          <p:nvPr/>
        </p:nvSpPr>
        <p:spPr bwMode="auto">
          <a:xfrm>
            <a:off x="6629400" y="33528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6814" name="Text Box 14"/>
          <p:cNvSpPr txBox="1">
            <a:spLocks noChangeArrowheads="1"/>
          </p:cNvSpPr>
          <p:nvPr/>
        </p:nvSpPr>
        <p:spPr bwMode="auto">
          <a:xfrm>
            <a:off x="1736725" y="483393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15" name="Text Box 15"/>
          <p:cNvSpPr txBox="1">
            <a:spLocks noChangeArrowheads="1"/>
          </p:cNvSpPr>
          <p:nvPr/>
        </p:nvSpPr>
        <p:spPr bwMode="auto">
          <a:xfrm>
            <a:off x="5181600" y="2895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16" name="Text Box 16"/>
          <p:cNvSpPr txBox="1">
            <a:spLocks noChangeArrowheads="1"/>
          </p:cNvSpPr>
          <p:nvPr/>
        </p:nvSpPr>
        <p:spPr bwMode="auto">
          <a:xfrm>
            <a:off x="5257800" y="4114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17" name="Text Box 17"/>
          <p:cNvSpPr txBox="1">
            <a:spLocks noChangeArrowheads="1"/>
          </p:cNvSpPr>
          <p:nvPr/>
        </p:nvSpPr>
        <p:spPr bwMode="auto">
          <a:xfrm>
            <a:off x="5791200" y="3276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18" name="Text Box 18"/>
          <p:cNvSpPr txBox="1">
            <a:spLocks noChangeArrowheads="1"/>
          </p:cNvSpPr>
          <p:nvPr/>
        </p:nvSpPr>
        <p:spPr bwMode="auto">
          <a:xfrm>
            <a:off x="6248400" y="2133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19" name="Text Box 19"/>
          <p:cNvSpPr txBox="1">
            <a:spLocks noChangeArrowheads="1"/>
          </p:cNvSpPr>
          <p:nvPr/>
        </p:nvSpPr>
        <p:spPr bwMode="auto">
          <a:xfrm>
            <a:off x="6781800" y="1524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20" name="Text Box 20"/>
          <p:cNvSpPr txBox="1">
            <a:spLocks noChangeArrowheads="1"/>
          </p:cNvSpPr>
          <p:nvPr/>
        </p:nvSpPr>
        <p:spPr bwMode="auto">
          <a:xfrm>
            <a:off x="3276600" y="4495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21" name="Text Box 21"/>
          <p:cNvSpPr txBox="1">
            <a:spLocks noChangeArrowheads="1"/>
          </p:cNvSpPr>
          <p:nvPr/>
        </p:nvSpPr>
        <p:spPr bwMode="auto">
          <a:xfrm>
            <a:off x="3810000" y="4495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22" name="Text Box 22"/>
          <p:cNvSpPr txBox="1">
            <a:spLocks noChangeArrowheads="1"/>
          </p:cNvSpPr>
          <p:nvPr/>
        </p:nvSpPr>
        <p:spPr bwMode="auto">
          <a:xfrm>
            <a:off x="4648200" y="3733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23" name="Text Box 23"/>
          <p:cNvSpPr txBox="1">
            <a:spLocks noChangeArrowheads="1"/>
          </p:cNvSpPr>
          <p:nvPr/>
        </p:nvSpPr>
        <p:spPr bwMode="auto">
          <a:xfrm>
            <a:off x="4572000" y="4343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24" name="Text Box 24"/>
          <p:cNvSpPr txBox="1">
            <a:spLocks noChangeArrowheads="1"/>
          </p:cNvSpPr>
          <p:nvPr/>
        </p:nvSpPr>
        <p:spPr bwMode="auto">
          <a:xfrm>
            <a:off x="5943600" y="1524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25" name="Text Box 25"/>
          <p:cNvSpPr txBox="1">
            <a:spLocks noChangeArrowheads="1"/>
          </p:cNvSpPr>
          <p:nvPr/>
        </p:nvSpPr>
        <p:spPr bwMode="auto">
          <a:xfrm>
            <a:off x="2209800" y="4800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26" name="Text Box 26"/>
          <p:cNvSpPr txBox="1">
            <a:spLocks noChangeArrowheads="1"/>
          </p:cNvSpPr>
          <p:nvPr/>
        </p:nvSpPr>
        <p:spPr bwMode="auto">
          <a:xfrm>
            <a:off x="2590800" y="4724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6827" name="Text Box 27"/>
          <p:cNvSpPr txBox="1">
            <a:spLocks noChangeArrowheads="1"/>
          </p:cNvSpPr>
          <p:nvPr/>
        </p:nvSpPr>
        <p:spPr bwMode="auto">
          <a:xfrm>
            <a:off x="441325" y="3810000"/>
            <a:ext cx="973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salary</a:t>
            </a:r>
          </a:p>
        </p:txBody>
      </p:sp>
      <p:sp>
        <p:nvSpPr>
          <p:cNvPr id="76828" name="Text Box 28"/>
          <p:cNvSpPr txBox="1">
            <a:spLocks noChangeArrowheads="1"/>
          </p:cNvSpPr>
          <p:nvPr/>
        </p:nvSpPr>
        <p:spPr bwMode="auto">
          <a:xfrm>
            <a:off x="3946525" y="5410200"/>
            <a:ext cx="67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age</a:t>
            </a:r>
          </a:p>
        </p:txBody>
      </p:sp>
      <p:sp>
        <p:nvSpPr>
          <p:cNvPr id="76829" name="Line 29"/>
          <p:cNvSpPr>
            <a:spLocks noChangeShapeType="1"/>
          </p:cNvSpPr>
          <p:nvPr/>
        </p:nvSpPr>
        <p:spPr bwMode="auto">
          <a:xfrm>
            <a:off x="4648200" y="5605462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30" name="Line 30"/>
          <p:cNvSpPr>
            <a:spLocks noChangeShapeType="1"/>
          </p:cNvSpPr>
          <p:nvPr/>
        </p:nvSpPr>
        <p:spPr bwMode="auto">
          <a:xfrm flipV="1">
            <a:off x="838200" y="347186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31" name="Freeform 31"/>
          <p:cNvSpPr>
            <a:spLocks/>
          </p:cNvSpPr>
          <p:nvPr/>
        </p:nvSpPr>
        <p:spPr bwMode="auto">
          <a:xfrm>
            <a:off x="1385888" y="2543175"/>
            <a:ext cx="6042025" cy="1728788"/>
          </a:xfrm>
          <a:custGeom>
            <a:avLst/>
            <a:gdLst/>
            <a:ahLst/>
            <a:cxnLst>
              <a:cxn ang="0">
                <a:pos x="126" y="558"/>
              </a:cxn>
              <a:cxn ang="0">
                <a:pos x="261" y="522"/>
              </a:cxn>
              <a:cxn ang="0">
                <a:pos x="396" y="468"/>
              </a:cxn>
              <a:cxn ang="0">
                <a:pos x="540" y="450"/>
              </a:cxn>
              <a:cxn ang="0">
                <a:pos x="738" y="378"/>
              </a:cxn>
              <a:cxn ang="0">
                <a:pos x="819" y="333"/>
              </a:cxn>
              <a:cxn ang="0">
                <a:pos x="1017" y="306"/>
              </a:cxn>
              <a:cxn ang="0">
                <a:pos x="1269" y="279"/>
              </a:cxn>
              <a:cxn ang="0">
                <a:pos x="1386" y="243"/>
              </a:cxn>
              <a:cxn ang="0">
                <a:pos x="2178" y="171"/>
              </a:cxn>
              <a:cxn ang="0">
                <a:pos x="2313" y="117"/>
              </a:cxn>
              <a:cxn ang="0">
                <a:pos x="2475" y="45"/>
              </a:cxn>
              <a:cxn ang="0">
                <a:pos x="2556" y="9"/>
              </a:cxn>
              <a:cxn ang="0">
                <a:pos x="2961" y="0"/>
              </a:cxn>
              <a:cxn ang="0">
                <a:pos x="3474" y="72"/>
              </a:cxn>
              <a:cxn ang="0">
                <a:pos x="3600" y="108"/>
              </a:cxn>
              <a:cxn ang="0">
                <a:pos x="3708" y="198"/>
              </a:cxn>
              <a:cxn ang="0">
                <a:pos x="3762" y="306"/>
              </a:cxn>
              <a:cxn ang="0">
                <a:pos x="3618" y="882"/>
              </a:cxn>
              <a:cxn ang="0">
                <a:pos x="3483" y="954"/>
              </a:cxn>
              <a:cxn ang="0">
                <a:pos x="3069" y="909"/>
              </a:cxn>
              <a:cxn ang="0">
                <a:pos x="2907" y="864"/>
              </a:cxn>
              <a:cxn ang="0">
                <a:pos x="2583" y="792"/>
              </a:cxn>
              <a:cxn ang="0">
                <a:pos x="2493" y="765"/>
              </a:cxn>
              <a:cxn ang="0">
                <a:pos x="2142" y="747"/>
              </a:cxn>
              <a:cxn ang="0">
                <a:pos x="1755" y="756"/>
              </a:cxn>
              <a:cxn ang="0">
                <a:pos x="1458" y="828"/>
              </a:cxn>
              <a:cxn ang="0">
                <a:pos x="1305" y="846"/>
              </a:cxn>
              <a:cxn ang="0">
                <a:pos x="900" y="963"/>
              </a:cxn>
              <a:cxn ang="0">
                <a:pos x="684" y="1017"/>
              </a:cxn>
              <a:cxn ang="0">
                <a:pos x="504" y="1089"/>
              </a:cxn>
              <a:cxn ang="0">
                <a:pos x="270" y="1062"/>
              </a:cxn>
              <a:cxn ang="0">
                <a:pos x="171" y="954"/>
              </a:cxn>
              <a:cxn ang="0">
                <a:pos x="117" y="918"/>
              </a:cxn>
              <a:cxn ang="0">
                <a:pos x="36" y="783"/>
              </a:cxn>
              <a:cxn ang="0">
                <a:pos x="9" y="702"/>
              </a:cxn>
              <a:cxn ang="0">
                <a:pos x="0" y="675"/>
              </a:cxn>
              <a:cxn ang="0">
                <a:pos x="90" y="594"/>
              </a:cxn>
              <a:cxn ang="0">
                <a:pos x="144" y="576"/>
              </a:cxn>
              <a:cxn ang="0">
                <a:pos x="126" y="558"/>
              </a:cxn>
            </a:cxnLst>
            <a:rect l="0" t="0" r="r" b="b"/>
            <a:pathLst>
              <a:path w="3806" h="1089">
                <a:moveTo>
                  <a:pt x="126" y="558"/>
                </a:moveTo>
                <a:cubicBezTo>
                  <a:pt x="171" y="547"/>
                  <a:pt x="216" y="533"/>
                  <a:pt x="261" y="522"/>
                </a:cubicBezTo>
                <a:cubicBezTo>
                  <a:pt x="302" y="495"/>
                  <a:pt x="349" y="484"/>
                  <a:pt x="396" y="468"/>
                </a:cubicBezTo>
                <a:cubicBezTo>
                  <a:pt x="442" y="453"/>
                  <a:pt x="540" y="450"/>
                  <a:pt x="540" y="450"/>
                </a:cubicBezTo>
                <a:cubicBezTo>
                  <a:pt x="607" y="428"/>
                  <a:pt x="670" y="401"/>
                  <a:pt x="738" y="378"/>
                </a:cubicBezTo>
                <a:cubicBezTo>
                  <a:pt x="765" y="369"/>
                  <a:pt x="792" y="344"/>
                  <a:pt x="819" y="333"/>
                </a:cubicBezTo>
                <a:cubicBezTo>
                  <a:pt x="876" y="308"/>
                  <a:pt x="958" y="313"/>
                  <a:pt x="1017" y="306"/>
                </a:cubicBezTo>
                <a:cubicBezTo>
                  <a:pt x="1101" y="296"/>
                  <a:pt x="1184" y="286"/>
                  <a:pt x="1269" y="279"/>
                </a:cubicBezTo>
                <a:cubicBezTo>
                  <a:pt x="1313" y="270"/>
                  <a:pt x="1341" y="248"/>
                  <a:pt x="1386" y="243"/>
                </a:cubicBezTo>
                <a:cubicBezTo>
                  <a:pt x="1650" y="215"/>
                  <a:pt x="1912" y="183"/>
                  <a:pt x="2178" y="171"/>
                </a:cubicBezTo>
                <a:cubicBezTo>
                  <a:pt x="2219" y="144"/>
                  <a:pt x="2266" y="133"/>
                  <a:pt x="2313" y="117"/>
                </a:cubicBezTo>
                <a:cubicBezTo>
                  <a:pt x="2369" y="98"/>
                  <a:pt x="2418" y="64"/>
                  <a:pt x="2475" y="45"/>
                </a:cubicBezTo>
                <a:cubicBezTo>
                  <a:pt x="2501" y="36"/>
                  <a:pt x="2529" y="10"/>
                  <a:pt x="2556" y="9"/>
                </a:cubicBezTo>
                <a:cubicBezTo>
                  <a:pt x="2691" y="3"/>
                  <a:pt x="2826" y="3"/>
                  <a:pt x="2961" y="0"/>
                </a:cubicBezTo>
                <a:cubicBezTo>
                  <a:pt x="3134" y="12"/>
                  <a:pt x="3302" y="51"/>
                  <a:pt x="3474" y="72"/>
                </a:cubicBezTo>
                <a:cubicBezTo>
                  <a:pt x="3514" y="85"/>
                  <a:pt x="3563" y="87"/>
                  <a:pt x="3600" y="108"/>
                </a:cubicBezTo>
                <a:cubicBezTo>
                  <a:pt x="3656" y="139"/>
                  <a:pt x="3661" y="151"/>
                  <a:pt x="3708" y="198"/>
                </a:cubicBezTo>
                <a:cubicBezTo>
                  <a:pt x="3737" y="227"/>
                  <a:pt x="3739" y="272"/>
                  <a:pt x="3762" y="306"/>
                </a:cubicBezTo>
                <a:cubicBezTo>
                  <a:pt x="3806" y="526"/>
                  <a:pt x="3745" y="713"/>
                  <a:pt x="3618" y="882"/>
                </a:cubicBezTo>
                <a:cubicBezTo>
                  <a:pt x="3595" y="950"/>
                  <a:pt x="3548" y="946"/>
                  <a:pt x="3483" y="954"/>
                </a:cubicBezTo>
                <a:cubicBezTo>
                  <a:pt x="3264" y="940"/>
                  <a:pt x="3237" y="943"/>
                  <a:pt x="3069" y="909"/>
                </a:cubicBezTo>
                <a:cubicBezTo>
                  <a:pt x="3014" y="898"/>
                  <a:pt x="2961" y="875"/>
                  <a:pt x="2907" y="864"/>
                </a:cubicBezTo>
                <a:cubicBezTo>
                  <a:pt x="2798" y="842"/>
                  <a:pt x="2691" y="816"/>
                  <a:pt x="2583" y="792"/>
                </a:cubicBezTo>
                <a:cubicBezTo>
                  <a:pt x="2552" y="785"/>
                  <a:pt x="2524" y="769"/>
                  <a:pt x="2493" y="765"/>
                </a:cubicBezTo>
                <a:cubicBezTo>
                  <a:pt x="2329" y="744"/>
                  <a:pt x="2445" y="757"/>
                  <a:pt x="2142" y="747"/>
                </a:cubicBezTo>
                <a:cubicBezTo>
                  <a:pt x="2013" y="750"/>
                  <a:pt x="1884" y="751"/>
                  <a:pt x="1755" y="756"/>
                </a:cubicBezTo>
                <a:cubicBezTo>
                  <a:pt x="1657" y="760"/>
                  <a:pt x="1551" y="797"/>
                  <a:pt x="1458" y="828"/>
                </a:cubicBezTo>
                <a:cubicBezTo>
                  <a:pt x="1441" y="834"/>
                  <a:pt x="1309" y="846"/>
                  <a:pt x="1305" y="846"/>
                </a:cubicBezTo>
                <a:cubicBezTo>
                  <a:pt x="1164" y="862"/>
                  <a:pt x="1042" y="954"/>
                  <a:pt x="900" y="963"/>
                </a:cubicBezTo>
                <a:cubicBezTo>
                  <a:pt x="804" y="979"/>
                  <a:pt x="776" y="986"/>
                  <a:pt x="684" y="1017"/>
                </a:cubicBezTo>
                <a:cubicBezTo>
                  <a:pt x="661" y="1025"/>
                  <a:pt x="527" y="1081"/>
                  <a:pt x="504" y="1089"/>
                </a:cubicBezTo>
                <a:cubicBezTo>
                  <a:pt x="408" y="1086"/>
                  <a:pt x="366" y="1067"/>
                  <a:pt x="270" y="1062"/>
                </a:cubicBezTo>
                <a:cubicBezTo>
                  <a:pt x="261" y="1062"/>
                  <a:pt x="184" y="961"/>
                  <a:pt x="171" y="954"/>
                </a:cubicBezTo>
                <a:cubicBezTo>
                  <a:pt x="152" y="943"/>
                  <a:pt x="117" y="918"/>
                  <a:pt x="117" y="918"/>
                </a:cubicBezTo>
                <a:cubicBezTo>
                  <a:pt x="88" y="874"/>
                  <a:pt x="57" y="831"/>
                  <a:pt x="36" y="783"/>
                </a:cubicBezTo>
                <a:cubicBezTo>
                  <a:pt x="24" y="757"/>
                  <a:pt x="18" y="729"/>
                  <a:pt x="9" y="702"/>
                </a:cubicBezTo>
                <a:cubicBezTo>
                  <a:pt x="6" y="693"/>
                  <a:pt x="0" y="675"/>
                  <a:pt x="0" y="675"/>
                </a:cubicBezTo>
                <a:cubicBezTo>
                  <a:pt x="25" y="599"/>
                  <a:pt x="11" y="615"/>
                  <a:pt x="90" y="594"/>
                </a:cubicBezTo>
                <a:cubicBezTo>
                  <a:pt x="108" y="589"/>
                  <a:pt x="157" y="589"/>
                  <a:pt x="144" y="576"/>
                </a:cubicBezTo>
                <a:cubicBezTo>
                  <a:pt x="138" y="570"/>
                  <a:pt x="132" y="564"/>
                  <a:pt x="126" y="558"/>
                </a:cubicBezTo>
                <a:close/>
              </a:path>
            </a:pathLst>
          </a:cu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832" name="Freeform 32"/>
          <p:cNvSpPr>
            <a:spLocks/>
          </p:cNvSpPr>
          <p:nvPr/>
        </p:nvSpPr>
        <p:spPr bwMode="auto">
          <a:xfrm>
            <a:off x="1614488" y="1443038"/>
            <a:ext cx="5557837" cy="3957637"/>
          </a:xfrm>
          <a:custGeom>
            <a:avLst/>
            <a:gdLst/>
            <a:ahLst/>
            <a:cxnLst>
              <a:cxn ang="0">
                <a:pos x="81" y="2367"/>
              </a:cxn>
              <a:cxn ang="0">
                <a:pos x="342" y="2493"/>
              </a:cxn>
              <a:cxn ang="0">
                <a:pos x="1017" y="2412"/>
              </a:cxn>
              <a:cxn ang="0">
                <a:pos x="1413" y="2322"/>
              </a:cxn>
              <a:cxn ang="0">
                <a:pos x="1710" y="2241"/>
              </a:cxn>
              <a:cxn ang="0">
                <a:pos x="1917" y="2160"/>
              </a:cxn>
              <a:cxn ang="0">
                <a:pos x="2088" y="2088"/>
              </a:cxn>
              <a:cxn ang="0">
                <a:pos x="2259" y="1998"/>
              </a:cxn>
              <a:cxn ang="0">
                <a:pos x="2529" y="1845"/>
              </a:cxn>
              <a:cxn ang="0">
                <a:pos x="2664" y="1764"/>
              </a:cxn>
              <a:cxn ang="0">
                <a:pos x="2862" y="1602"/>
              </a:cxn>
              <a:cxn ang="0">
                <a:pos x="2934" y="1494"/>
              </a:cxn>
              <a:cxn ang="0">
                <a:pos x="3042" y="1269"/>
              </a:cxn>
              <a:cxn ang="0">
                <a:pos x="3159" y="1026"/>
              </a:cxn>
              <a:cxn ang="0">
                <a:pos x="3213" y="945"/>
              </a:cxn>
              <a:cxn ang="0">
                <a:pos x="3312" y="720"/>
              </a:cxn>
              <a:cxn ang="0">
                <a:pos x="3384" y="576"/>
              </a:cxn>
              <a:cxn ang="0">
                <a:pos x="3420" y="495"/>
              </a:cxn>
              <a:cxn ang="0">
                <a:pos x="3492" y="333"/>
              </a:cxn>
              <a:cxn ang="0">
                <a:pos x="3483" y="171"/>
              </a:cxn>
              <a:cxn ang="0">
                <a:pos x="3087" y="27"/>
              </a:cxn>
              <a:cxn ang="0">
                <a:pos x="2790" y="9"/>
              </a:cxn>
              <a:cxn ang="0">
                <a:pos x="2637" y="117"/>
              </a:cxn>
              <a:cxn ang="0">
                <a:pos x="2583" y="198"/>
              </a:cxn>
              <a:cxn ang="0">
                <a:pos x="2475" y="414"/>
              </a:cxn>
              <a:cxn ang="0">
                <a:pos x="2313" y="603"/>
              </a:cxn>
              <a:cxn ang="0">
                <a:pos x="2250" y="711"/>
              </a:cxn>
              <a:cxn ang="0">
                <a:pos x="2178" y="846"/>
              </a:cxn>
              <a:cxn ang="0">
                <a:pos x="2088" y="1035"/>
              </a:cxn>
              <a:cxn ang="0">
                <a:pos x="2061" y="1035"/>
              </a:cxn>
              <a:cxn ang="0">
                <a:pos x="1917" y="1269"/>
              </a:cxn>
              <a:cxn ang="0">
                <a:pos x="1746" y="1557"/>
              </a:cxn>
              <a:cxn ang="0">
                <a:pos x="1647" y="1674"/>
              </a:cxn>
              <a:cxn ang="0">
                <a:pos x="1512" y="1782"/>
              </a:cxn>
              <a:cxn ang="0">
                <a:pos x="1332" y="1890"/>
              </a:cxn>
              <a:cxn ang="0">
                <a:pos x="1125" y="1926"/>
              </a:cxn>
              <a:cxn ang="0">
                <a:pos x="792" y="2034"/>
              </a:cxn>
              <a:cxn ang="0">
                <a:pos x="621" y="2079"/>
              </a:cxn>
              <a:cxn ang="0">
                <a:pos x="297" y="2115"/>
              </a:cxn>
              <a:cxn ang="0">
                <a:pos x="108" y="2160"/>
              </a:cxn>
              <a:cxn ang="0">
                <a:pos x="36" y="2232"/>
              </a:cxn>
              <a:cxn ang="0">
                <a:pos x="27" y="2349"/>
              </a:cxn>
              <a:cxn ang="0">
                <a:pos x="0" y="2313"/>
              </a:cxn>
            </a:cxnLst>
            <a:rect l="0" t="0" r="r" b="b"/>
            <a:pathLst>
              <a:path w="3501" h="2493">
                <a:moveTo>
                  <a:pt x="0" y="2313"/>
                </a:moveTo>
                <a:cubicBezTo>
                  <a:pt x="34" y="2324"/>
                  <a:pt x="58" y="2339"/>
                  <a:pt x="81" y="2367"/>
                </a:cubicBezTo>
                <a:cubicBezTo>
                  <a:pt x="104" y="2395"/>
                  <a:pt x="91" y="2387"/>
                  <a:pt x="99" y="2394"/>
                </a:cubicBezTo>
                <a:cubicBezTo>
                  <a:pt x="168" y="2455"/>
                  <a:pt x="254" y="2475"/>
                  <a:pt x="342" y="2493"/>
                </a:cubicBezTo>
                <a:cubicBezTo>
                  <a:pt x="525" y="2484"/>
                  <a:pt x="708" y="2469"/>
                  <a:pt x="891" y="2457"/>
                </a:cubicBezTo>
                <a:cubicBezTo>
                  <a:pt x="946" y="2446"/>
                  <a:pt x="969" y="2425"/>
                  <a:pt x="1017" y="2412"/>
                </a:cubicBezTo>
                <a:cubicBezTo>
                  <a:pt x="1092" y="2392"/>
                  <a:pt x="1167" y="2368"/>
                  <a:pt x="1242" y="2349"/>
                </a:cubicBezTo>
                <a:cubicBezTo>
                  <a:pt x="1298" y="2335"/>
                  <a:pt x="1357" y="2336"/>
                  <a:pt x="1413" y="2322"/>
                </a:cubicBezTo>
                <a:cubicBezTo>
                  <a:pt x="1545" y="2289"/>
                  <a:pt x="1384" y="2316"/>
                  <a:pt x="1530" y="2295"/>
                </a:cubicBezTo>
                <a:cubicBezTo>
                  <a:pt x="1589" y="2275"/>
                  <a:pt x="1650" y="2261"/>
                  <a:pt x="1710" y="2241"/>
                </a:cubicBezTo>
                <a:cubicBezTo>
                  <a:pt x="1731" y="2234"/>
                  <a:pt x="1746" y="2217"/>
                  <a:pt x="1764" y="2205"/>
                </a:cubicBezTo>
                <a:cubicBezTo>
                  <a:pt x="1810" y="2174"/>
                  <a:pt x="1862" y="2167"/>
                  <a:pt x="1917" y="2160"/>
                </a:cubicBezTo>
                <a:cubicBezTo>
                  <a:pt x="1955" y="2141"/>
                  <a:pt x="1998" y="2144"/>
                  <a:pt x="2034" y="2124"/>
                </a:cubicBezTo>
                <a:cubicBezTo>
                  <a:pt x="2053" y="2113"/>
                  <a:pt x="2067" y="2095"/>
                  <a:pt x="2088" y="2088"/>
                </a:cubicBezTo>
                <a:cubicBezTo>
                  <a:pt x="2128" y="2075"/>
                  <a:pt x="2169" y="2054"/>
                  <a:pt x="2205" y="2034"/>
                </a:cubicBezTo>
                <a:cubicBezTo>
                  <a:pt x="2224" y="2023"/>
                  <a:pt x="2238" y="2005"/>
                  <a:pt x="2259" y="1998"/>
                </a:cubicBezTo>
                <a:cubicBezTo>
                  <a:pt x="2286" y="1989"/>
                  <a:pt x="2315" y="1976"/>
                  <a:pt x="2340" y="1962"/>
                </a:cubicBezTo>
                <a:cubicBezTo>
                  <a:pt x="2404" y="1927"/>
                  <a:pt x="2469" y="1885"/>
                  <a:pt x="2529" y="1845"/>
                </a:cubicBezTo>
                <a:cubicBezTo>
                  <a:pt x="2552" y="1830"/>
                  <a:pt x="2585" y="1821"/>
                  <a:pt x="2610" y="1809"/>
                </a:cubicBezTo>
                <a:cubicBezTo>
                  <a:pt x="2642" y="1793"/>
                  <a:pt x="2636" y="1788"/>
                  <a:pt x="2664" y="1764"/>
                </a:cubicBezTo>
                <a:cubicBezTo>
                  <a:pt x="2715" y="1720"/>
                  <a:pt x="2756" y="1677"/>
                  <a:pt x="2817" y="1647"/>
                </a:cubicBezTo>
                <a:cubicBezTo>
                  <a:pt x="2838" y="1584"/>
                  <a:pt x="2806" y="1658"/>
                  <a:pt x="2862" y="1602"/>
                </a:cubicBezTo>
                <a:cubicBezTo>
                  <a:pt x="2876" y="1588"/>
                  <a:pt x="2876" y="1563"/>
                  <a:pt x="2889" y="1548"/>
                </a:cubicBezTo>
                <a:cubicBezTo>
                  <a:pt x="2914" y="1518"/>
                  <a:pt x="2917" y="1528"/>
                  <a:pt x="2934" y="1494"/>
                </a:cubicBezTo>
                <a:cubicBezTo>
                  <a:pt x="2971" y="1419"/>
                  <a:pt x="2909" y="1517"/>
                  <a:pt x="2961" y="1440"/>
                </a:cubicBezTo>
                <a:cubicBezTo>
                  <a:pt x="2975" y="1383"/>
                  <a:pt x="3009" y="1318"/>
                  <a:pt x="3042" y="1269"/>
                </a:cubicBezTo>
                <a:cubicBezTo>
                  <a:pt x="3056" y="1212"/>
                  <a:pt x="3044" y="1243"/>
                  <a:pt x="3087" y="1179"/>
                </a:cubicBezTo>
                <a:cubicBezTo>
                  <a:pt x="3114" y="1138"/>
                  <a:pt x="3143" y="1073"/>
                  <a:pt x="3159" y="1026"/>
                </a:cubicBezTo>
                <a:cubicBezTo>
                  <a:pt x="3166" y="1005"/>
                  <a:pt x="3183" y="990"/>
                  <a:pt x="3195" y="972"/>
                </a:cubicBezTo>
                <a:cubicBezTo>
                  <a:pt x="3201" y="963"/>
                  <a:pt x="3213" y="945"/>
                  <a:pt x="3213" y="945"/>
                </a:cubicBezTo>
                <a:cubicBezTo>
                  <a:pt x="3226" y="892"/>
                  <a:pt x="3255" y="846"/>
                  <a:pt x="3285" y="801"/>
                </a:cubicBezTo>
                <a:cubicBezTo>
                  <a:pt x="3301" y="777"/>
                  <a:pt x="3296" y="744"/>
                  <a:pt x="3312" y="720"/>
                </a:cubicBezTo>
                <a:cubicBezTo>
                  <a:pt x="3335" y="686"/>
                  <a:pt x="3350" y="649"/>
                  <a:pt x="3366" y="612"/>
                </a:cubicBezTo>
                <a:cubicBezTo>
                  <a:pt x="3371" y="600"/>
                  <a:pt x="3377" y="588"/>
                  <a:pt x="3384" y="576"/>
                </a:cubicBezTo>
                <a:cubicBezTo>
                  <a:pt x="3389" y="567"/>
                  <a:pt x="3398" y="559"/>
                  <a:pt x="3402" y="549"/>
                </a:cubicBezTo>
                <a:cubicBezTo>
                  <a:pt x="3410" y="532"/>
                  <a:pt x="3409" y="511"/>
                  <a:pt x="3420" y="495"/>
                </a:cubicBezTo>
                <a:cubicBezTo>
                  <a:pt x="3436" y="471"/>
                  <a:pt x="3453" y="441"/>
                  <a:pt x="3465" y="414"/>
                </a:cubicBezTo>
                <a:cubicBezTo>
                  <a:pt x="3465" y="414"/>
                  <a:pt x="3487" y="347"/>
                  <a:pt x="3492" y="333"/>
                </a:cubicBezTo>
                <a:cubicBezTo>
                  <a:pt x="3495" y="324"/>
                  <a:pt x="3501" y="306"/>
                  <a:pt x="3501" y="306"/>
                </a:cubicBezTo>
                <a:cubicBezTo>
                  <a:pt x="3499" y="282"/>
                  <a:pt x="3501" y="208"/>
                  <a:pt x="3483" y="171"/>
                </a:cubicBezTo>
                <a:cubicBezTo>
                  <a:pt x="3461" y="128"/>
                  <a:pt x="3422" y="118"/>
                  <a:pt x="3384" y="99"/>
                </a:cubicBezTo>
                <a:cubicBezTo>
                  <a:pt x="3288" y="51"/>
                  <a:pt x="3194" y="39"/>
                  <a:pt x="3087" y="27"/>
                </a:cubicBezTo>
                <a:cubicBezTo>
                  <a:pt x="3031" y="8"/>
                  <a:pt x="2974" y="6"/>
                  <a:pt x="2916" y="0"/>
                </a:cubicBezTo>
                <a:cubicBezTo>
                  <a:pt x="2874" y="3"/>
                  <a:pt x="2832" y="4"/>
                  <a:pt x="2790" y="9"/>
                </a:cubicBezTo>
                <a:cubicBezTo>
                  <a:pt x="2750" y="14"/>
                  <a:pt x="2721" y="50"/>
                  <a:pt x="2682" y="63"/>
                </a:cubicBezTo>
                <a:cubicBezTo>
                  <a:pt x="2679" y="68"/>
                  <a:pt x="2638" y="116"/>
                  <a:pt x="2637" y="117"/>
                </a:cubicBezTo>
                <a:cubicBezTo>
                  <a:pt x="2632" y="125"/>
                  <a:pt x="2633" y="136"/>
                  <a:pt x="2628" y="144"/>
                </a:cubicBezTo>
                <a:cubicBezTo>
                  <a:pt x="2588" y="204"/>
                  <a:pt x="2612" y="139"/>
                  <a:pt x="2583" y="198"/>
                </a:cubicBezTo>
                <a:cubicBezTo>
                  <a:pt x="2556" y="252"/>
                  <a:pt x="2527" y="309"/>
                  <a:pt x="2493" y="360"/>
                </a:cubicBezTo>
                <a:cubicBezTo>
                  <a:pt x="2482" y="376"/>
                  <a:pt x="2486" y="398"/>
                  <a:pt x="2475" y="414"/>
                </a:cubicBezTo>
                <a:cubicBezTo>
                  <a:pt x="2444" y="460"/>
                  <a:pt x="2404" y="540"/>
                  <a:pt x="2349" y="558"/>
                </a:cubicBezTo>
                <a:cubicBezTo>
                  <a:pt x="2316" y="656"/>
                  <a:pt x="2371" y="510"/>
                  <a:pt x="2313" y="603"/>
                </a:cubicBezTo>
                <a:cubicBezTo>
                  <a:pt x="2303" y="619"/>
                  <a:pt x="2301" y="639"/>
                  <a:pt x="2295" y="657"/>
                </a:cubicBezTo>
                <a:cubicBezTo>
                  <a:pt x="2289" y="676"/>
                  <a:pt x="2263" y="698"/>
                  <a:pt x="2250" y="711"/>
                </a:cubicBezTo>
                <a:cubicBezTo>
                  <a:pt x="2241" y="738"/>
                  <a:pt x="2228" y="767"/>
                  <a:pt x="2214" y="792"/>
                </a:cubicBezTo>
                <a:cubicBezTo>
                  <a:pt x="2203" y="811"/>
                  <a:pt x="2185" y="825"/>
                  <a:pt x="2178" y="846"/>
                </a:cubicBezTo>
                <a:cubicBezTo>
                  <a:pt x="2159" y="904"/>
                  <a:pt x="2171" y="971"/>
                  <a:pt x="2115" y="990"/>
                </a:cubicBezTo>
                <a:cubicBezTo>
                  <a:pt x="2109" y="999"/>
                  <a:pt x="2096" y="1027"/>
                  <a:pt x="2088" y="1035"/>
                </a:cubicBezTo>
                <a:cubicBezTo>
                  <a:pt x="2080" y="1043"/>
                  <a:pt x="2076" y="1035"/>
                  <a:pt x="2070" y="1044"/>
                </a:cubicBezTo>
                <a:cubicBezTo>
                  <a:pt x="2063" y="1053"/>
                  <a:pt x="2069" y="1025"/>
                  <a:pt x="2061" y="1035"/>
                </a:cubicBezTo>
                <a:cubicBezTo>
                  <a:pt x="2053" y="1045"/>
                  <a:pt x="2049" y="1068"/>
                  <a:pt x="2025" y="1107"/>
                </a:cubicBezTo>
                <a:cubicBezTo>
                  <a:pt x="1986" y="1165"/>
                  <a:pt x="1948" y="1207"/>
                  <a:pt x="1917" y="1269"/>
                </a:cubicBezTo>
                <a:cubicBezTo>
                  <a:pt x="1904" y="1295"/>
                  <a:pt x="1861" y="1357"/>
                  <a:pt x="1854" y="1377"/>
                </a:cubicBezTo>
                <a:cubicBezTo>
                  <a:pt x="1837" y="1429"/>
                  <a:pt x="1791" y="1527"/>
                  <a:pt x="1746" y="1557"/>
                </a:cubicBezTo>
                <a:cubicBezTo>
                  <a:pt x="1733" y="1576"/>
                  <a:pt x="1714" y="1592"/>
                  <a:pt x="1701" y="1611"/>
                </a:cubicBezTo>
                <a:cubicBezTo>
                  <a:pt x="1678" y="1646"/>
                  <a:pt x="1697" y="1657"/>
                  <a:pt x="1647" y="1674"/>
                </a:cubicBezTo>
                <a:cubicBezTo>
                  <a:pt x="1622" y="1699"/>
                  <a:pt x="1594" y="1725"/>
                  <a:pt x="1566" y="1746"/>
                </a:cubicBezTo>
                <a:cubicBezTo>
                  <a:pt x="1549" y="1759"/>
                  <a:pt x="1512" y="1782"/>
                  <a:pt x="1512" y="1782"/>
                </a:cubicBezTo>
                <a:cubicBezTo>
                  <a:pt x="1489" y="1817"/>
                  <a:pt x="1474" y="1817"/>
                  <a:pt x="1440" y="1836"/>
                </a:cubicBezTo>
                <a:cubicBezTo>
                  <a:pt x="1335" y="1894"/>
                  <a:pt x="1437" y="1855"/>
                  <a:pt x="1332" y="1890"/>
                </a:cubicBezTo>
                <a:cubicBezTo>
                  <a:pt x="1290" y="1904"/>
                  <a:pt x="1322" y="1913"/>
                  <a:pt x="1278" y="1917"/>
                </a:cubicBezTo>
                <a:cubicBezTo>
                  <a:pt x="1227" y="1922"/>
                  <a:pt x="1176" y="1923"/>
                  <a:pt x="1125" y="1926"/>
                </a:cubicBezTo>
                <a:cubicBezTo>
                  <a:pt x="1074" y="1936"/>
                  <a:pt x="946" y="1966"/>
                  <a:pt x="900" y="1989"/>
                </a:cubicBezTo>
                <a:cubicBezTo>
                  <a:pt x="865" y="2007"/>
                  <a:pt x="831" y="2024"/>
                  <a:pt x="792" y="2034"/>
                </a:cubicBezTo>
                <a:cubicBezTo>
                  <a:pt x="762" y="2041"/>
                  <a:pt x="732" y="2045"/>
                  <a:pt x="702" y="2052"/>
                </a:cubicBezTo>
                <a:cubicBezTo>
                  <a:pt x="674" y="2059"/>
                  <a:pt x="649" y="2076"/>
                  <a:pt x="621" y="2079"/>
                </a:cubicBezTo>
                <a:cubicBezTo>
                  <a:pt x="480" y="2093"/>
                  <a:pt x="561" y="2086"/>
                  <a:pt x="378" y="2097"/>
                </a:cubicBezTo>
                <a:cubicBezTo>
                  <a:pt x="357" y="2100"/>
                  <a:pt x="319" y="2104"/>
                  <a:pt x="297" y="2115"/>
                </a:cubicBezTo>
                <a:cubicBezTo>
                  <a:pt x="262" y="2133"/>
                  <a:pt x="281" y="2134"/>
                  <a:pt x="243" y="2142"/>
                </a:cubicBezTo>
                <a:cubicBezTo>
                  <a:pt x="222" y="2146"/>
                  <a:pt x="126" y="2158"/>
                  <a:pt x="108" y="2160"/>
                </a:cubicBezTo>
                <a:cubicBezTo>
                  <a:pt x="90" y="2166"/>
                  <a:pt x="72" y="2172"/>
                  <a:pt x="54" y="2178"/>
                </a:cubicBezTo>
                <a:cubicBezTo>
                  <a:pt x="36" y="2184"/>
                  <a:pt x="42" y="2214"/>
                  <a:pt x="36" y="2232"/>
                </a:cubicBezTo>
                <a:cubicBezTo>
                  <a:pt x="24" y="2269"/>
                  <a:pt x="32" y="2251"/>
                  <a:pt x="9" y="2286"/>
                </a:cubicBezTo>
                <a:cubicBezTo>
                  <a:pt x="9" y="2286"/>
                  <a:pt x="23" y="2345"/>
                  <a:pt x="27" y="2349"/>
                </a:cubicBezTo>
                <a:cubicBezTo>
                  <a:pt x="57" y="2379"/>
                  <a:pt x="54" y="2342"/>
                  <a:pt x="54" y="2367"/>
                </a:cubicBezTo>
                <a:lnTo>
                  <a:pt x="0" y="2313"/>
                </a:lnTo>
                <a:close/>
              </a:path>
            </a:pathLst>
          </a:cu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" name="Footer Placeholder 3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4022155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31" grpId="0" animBg="1"/>
      <p:bldP spid="76832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Starting CURE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486400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b="1" u="sng" dirty="0">
                <a:solidFill>
                  <a:srgbClr val="FF0066"/>
                </a:solidFill>
              </a:rPr>
              <a:t>2 Pass algorithm. Pass 1:</a:t>
            </a:r>
          </a:p>
          <a:p>
            <a:r>
              <a:rPr lang="en-US" b="1" dirty="0"/>
              <a:t>0) Pick a random sample of points that fit in main memory</a:t>
            </a:r>
          </a:p>
          <a:p>
            <a:r>
              <a:rPr lang="en-US" b="1" dirty="0">
                <a:solidFill>
                  <a:srgbClr val="D60093"/>
                </a:solidFill>
              </a:rPr>
              <a:t>1) Initial clusters: </a:t>
            </a:r>
          </a:p>
          <a:p>
            <a:pPr lvl="1"/>
            <a:r>
              <a:rPr lang="en-US" dirty="0"/>
              <a:t>Cluster these points hierarchically – group </a:t>
            </a:r>
            <a:br>
              <a:rPr lang="en-US" dirty="0"/>
            </a:br>
            <a:r>
              <a:rPr lang="en-US" dirty="0"/>
              <a:t>nearest points/clusters</a:t>
            </a:r>
          </a:p>
          <a:p>
            <a:r>
              <a:rPr lang="en-US" b="1" dirty="0">
                <a:solidFill>
                  <a:srgbClr val="0000FF"/>
                </a:solidFill>
              </a:rPr>
              <a:t>2) Pick representative points:</a:t>
            </a:r>
          </a:p>
          <a:p>
            <a:pPr lvl="1"/>
            <a:r>
              <a:rPr lang="en-US" dirty="0"/>
              <a:t>For each cluster, pick a sample of points, as dispersed as possible</a:t>
            </a:r>
          </a:p>
          <a:p>
            <a:pPr lvl="1"/>
            <a:r>
              <a:rPr lang="en-US" dirty="0"/>
              <a:t>From the sample, pick representatives by moving them (say) 20% toward the centroid of the cluster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54875-D4D4-48AC-B2D1-F6AA09775CCA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08030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Initial Clusters</a:t>
            </a:r>
          </a:p>
        </p:txBody>
      </p:sp>
      <p:sp>
        <p:nvSpPr>
          <p:cNvPr id="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E399A-B745-4CB0-B7BA-AC55B15E361E}" type="slidenum">
              <a:rPr lang="en-US"/>
              <a:pPr/>
              <a:t>46</a:t>
            </a:fld>
            <a:endParaRPr lang="en-US"/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1660525" y="3386138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3200400" y="34290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4114800" y="27432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5410200" y="32004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55" name="Text Box 7"/>
          <p:cNvSpPr txBox="1">
            <a:spLocks noChangeArrowheads="1"/>
          </p:cNvSpPr>
          <p:nvPr/>
        </p:nvSpPr>
        <p:spPr bwMode="auto">
          <a:xfrm>
            <a:off x="5562600" y="24384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56" name="Text Box 8"/>
          <p:cNvSpPr txBox="1">
            <a:spLocks noChangeArrowheads="1"/>
          </p:cNvSpPr>
          <p:nvPr/>
        </p:nvSpPr>
        <p:spPr bwMode="auto">
          <a:xfrm>
            <a:off x="6705600" y="2514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57" name="Text Box 9"/>
          <p:cNvSpPr txBox="1">
            <a:spLocks noChangeArrowheads="1"/>
          </p:cNvSpPr>
          <p:nvPr/>
        </p:nvSpPr>
        <p:spPr bwMode="auto">
          <a:xfrm>
            <a:off x="1981200" y="38862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58" name="Text Box 10"/>
          <p:cNvSpPr txBox="1">
            <a:spLocks noChangeArrowheads="1"/>
          </p:cNvSpPr>
          <p:nvPr/>
        </p:nvSpPr>
        <p:spPr bwMode="auto">
          <a:xfrm>
            <a:off x="2667000" y="3276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59" name="Text Box 11"/>
          <p:cNvSpPr txBox="1">
            <a:spLocks noChangeArrowheads="1"/>
          </p:cNvSpPr>
          <p:nvPr/>
        </p:nvSpPr>
        <p:spPr bwMode="auto">
          <a:xfrm>
            <a:off x="4114800" y="33528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60" name="Text Box 12"/>
          <p:cNvSpPr txBox="1">
            <a:spLocks noChangeArrowheads="1"/>
          </p:cNvSpPr>
          <p:nvPr/>
        </p:nvSpPr>
        <p:spPr bwMode="auto">
          <a:xfrm>
            <a:off x="6019800" y="2895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61" name="Text Box 13"/>
          <p:cNvSpPr txBox="1">
            <a:spLocks noChangeArrowheads="1"/>
          </p:cNvSpPr>
          <p:nvPr/>
        </p:nvSpPr>
        <p:spPr bwMode="auto">
          <a:xfrm>
            <a:off x="6629400" y="33528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8862" name="Text Box 14"/>
          <p:cNvSpPr txBox="1">
            <a:spLocks noChangeArrowheads="1"/>
          </p:cNvSpPr>
          <p:nvPr/>
        </p:nvSpPr>
        <p:spPr bwMode="auto">
          <a:xfrm>
            <a:off x="1736725" y="483393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63" name="Text Box 15"/>
          <p:cNvSpPr txBox="1">
            <a:spLocks noChangeArrowheads="1"/>
          </p:cNvSpPr>
          <p:nvPr/>
        </p:nvSpPr>
        <p:spPr bwMode="auto">
          <a:xfrm>
            <a:off x="5181600" y="2895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64" name="Text Box 16"/>
          <p:cNvSpPr txBox="1">
            <a:spLocks noChangeArrowheads="1"/>
          </p:cNvSpPr>
          <p:nvPr/>
        </p:nvSpPr>
        <p:spPr bwMode="auto">
          <a:xfrm>
            <a:off x="5257800" y="4114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65" name="Text Box 17"/>
          <p:cNvSpPr txBox="1">
            <a:spLocks noChangeArrowheads="1"/>
          </p:cNvSpPr>
          <p:nvPr/>
        </p:nvSpPr>
        <p:spPr bwMode="auto">
          <a:xfrm>
            <a:off x="5791200" y="3276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66" name="Text Box 18"/>
          <p:cNvSpPr txBox="1">
            <a:spLocks noChangeArrowheads="1"/>
          </p:cNvSpPr>
          <p:nvPr/>
        </p:nvSpPr>
        <p:spPr bwMode="auto">
          <a:xfrm>
            <a:off x="6248400" y="2133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67" name="Text Box 19"/>
          <p:cNvSpPr txBox="1">
            <a:spLocks noChangeArrowheads="1"/>
          </p:cNvSpPr>
          <p:nvPr/>
        </p:nvSpPr>
        <p:spPr bwMode="auto">
          <a:xfrm>
            <a:off x="6781800" y="1524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68" name="Text Box 20"/>
          <p:cNvSpPr txBox="1">
            <a:spLocks noChangeArrowheads="1"/>
          </p:cNvSpPr>
          <p:nvPr/>
        </p:nvSpPr>
        <p:spPr bwMode="auto">
          <a:xfrm>
            <a:off x="3276600" y="4495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69" name="Text Box 21"/>
          <p:cNvSpPr txBox="1">
            <a:spLocks noChangeArrowheads="1"/>
          </p:cNvSpPr>
          <p:nvPr/>
        </p:nvSpPr>
        <p:spPr bwMode="auto">
          <a:xfrm>
            <a:off x="3810000" y="4495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70" name="Text Box 22"/>
          <p:cNvSpPr txBox="1">
            <a:spLocks noChangeArrowheads="1"/>
          </p:cNvSpPr>
          <p:nvPr/>
        </p:nvSpPr>
        <p:spPr bwMode="auto">
          <a:xfrm>
            <a:off x="4648200" y="3733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71" name="Text Box 23"/>
          <p:cNvSpPr txBox="1">
            <a:spLocks noChangeArrowheads="1"/>
          </p:cNvSpPr>
          <p:nvPr/>
        </p:nvSpPr>
        <p:spPr bwMode="auto">
          <a:xfrm>
            <a:off x="4572000" y="4343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72" name="Text Box 24"/>
          <p:cNvSpPr txBox="1">
            <a:spLocks noChangeArrowheads="1"/>
          </p:cNvSpPr>
          <p:nvPr/>
        </p:nvSpPr>
        <p:spPr bwMode="auto">
          <a:xfrm>
            <a:off x="5943600" y="1524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73" name="Text Box 25"/>
          <p:cNvSpPr txBox="1">
            <a:spLocks noChangeArrowheads="1"/>
          </p:cNvSpPr>
          <p:nvPr/>
        </p:nvSpPr>
        <p:spPr bwMode="auto">
          <a:xfrm>
            <a:off x="2209800" y="4800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74" name="Text Box 26"/>
          <p:cNvSpPr txBox="1">
            <a:spLocks noChangeArrowheads="1"/>
          </p:cNvSpPr>
          <p:nvPr/>
        </p:nvSpPr>
        <p:spPr bwMode="auto">
          <a:xfrm>
            <a:off x="2590800" y="4724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8875" name="Text Box 27"/>
          <p:cNvSpPr txBox="1">
            <a:spLocks noChangeArrowheads="1"/>
          </p:cNvSpPr>
          <p:nvPr/>
        </p:nvSpPr>
        <p:spPr bwMode="auto">
          <a:xfrm>
            <a:off x="441325" y="3995738"/>
            <a:ext cx="973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salary</a:t>
            </a:r>
          </a:p>
        </p:txBody>
      </p:sp>
      <p:sp>
        <p:nvSpPr>
          <p:cNvPr id="78876" name="Text Box 28"/>
          <p:cNvSpPr txBox="1">
            <a:spLocks noChangeArrowheads="1"/>
          </p:cNvSpPr>
          <p:nvPr/>
        </p:nvSpPr>
        <p:spPr bwMode="auto">
          <a:xfrm>
            <a:off x="3946525" y="5672138"/>
            <a:ext cx="67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age</a:t>
            </a:r>
          </a:p>
        </p:txBody>
      </p:sp>
      <p:sp>
        <p:nvSpPr>
          <p:cNvPr id="78877" name="Line 29"/>
          <p:cNvSpPr>
            <a:spLocks noChangeShapeType="1"/>
          </p:cNvSpPr>
          <p:nvPr/>
        </p:nvSpPr>
        <p:spPr bwMode="auto">
          <a:xfrm>
            <a:off x="4648200" y="5943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78" name="Line 30"/>
          <p:cNvSpPr>
            <a:spLocks noChangeShapeType="1"/>
          </p:cNvSpPr>
          <p:nvPr/>
        </p:nvSpPr>
        <p:spPr bwMode="auto">
          <a:xfrm flipV="1">
            <a:off x="8382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879" name="Oval 31"/>
          <p:cNvSpPr>
            <a:spLocks noChangeArrowheads="1"/>
          </p:cNvSpPr>
          <p:nvPr/>
        </p:nvSpPr>
        <p:spPr bwMode="auto">
          <a:xfrm rot="-765715">
            <a:off x="1524000" y="2971800"/>
            <a:ext cx="3200400" cy="1219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80" name="Oval 32"/>
          <p:cNvSpPr>
            <a:spLocks noChangeArrowheads="1"/>
          </p:cNvSpPr>
          <p:nvPr/>
        </p:nvSpPr>
        <p:spPr bwMode="auto">
          <a:xfrm>
            <a:off x="5105400" y="1524000"/>
            <a:ext cx="2438400" cy="2438400"/>
          </a:xfrm>
          <a:prstGeom prst="ellipse">
            <a:avLst/>
          </a:pr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81" name="Oval 33"/>
          <p:cNvSpPr>
            <a:spLocks noChangeArrowheads="1"/>
          </p:cNvSpPr>
          <p:nvPr/>
        </p:nvSpPr>
        <p:spPr bwMode="auto">
          <a:xfrm rot="-867123">
            <a:off x="1524000" y="4114800"/>
            <a:ext cx="4419600" cy="1066800"/>
          </a:xfrm>
          <a:prstGeom prst="ellipse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Footer Placeholder 3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85897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79" grpId="0" animBg="1"/>
      <p:bldP spid="78880" grpId="0" animBg="1"/>
      <p:bldP spid="78881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Pick Dispersed Points</a:t>
            </a:r>
          </a:p>
        </p:txBody>
      </p:sp>
      <p:sp>
        <p:nvSpPr>
          <p:cNvPr id="3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3106D-5E90-4DCD-AC13-0F5F01FA7579}" type="slidenum">
              <a:rPr lang="en-US"/>
              <a:pPr/>
              <a:t>47</a:t>
            </a:fld>
            <a:endParaRPr lang="en-US"/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660525" y="3386138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3200400" y="34290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77" name="Text Box 5"/>
          <p:cNvSpPr txBox="1">
            <a:spLocks noChangeArrowheads="1"/>
          </p:cNvSpPr>
          <p:nvPr/>
        </p:nvSpPr>
        <p:spPr bwMode="auto">
          <a:xfrm>
            <a:off x="4114800" y="27432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5410200" y="32004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79" name="Text Box 7"/>
          <p:cNvSpPr txBox="1">
            <a:spLocks noChangeArrowheads="1"/>
          </p:cNvSpPr>
          <p:nvPr/>
        </p:nvSpPr>
        <p:spPr bwMode="auto">
          <a:xfrm>
            <a:off x="5562600" y="24384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80" name="Text Box 8"/>
          <p:cNvSpPr txBox="1">
            <a:spLocks noChangeArrowheads="1"/>
          </p:cNvSpPr>
          <p:nvPr/>
        </p:nvSpPr>
        <p:spPr bwMode="auto">
          <a:xfrm>
            <a:off x="6705600" y="2514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81" name="Text Box 9"/>
          <p:cNvSpPr txBox="1">
            <a:spLocks noChangeArrowheads="1"/>
          </p:cNvSpPr>
          <p:nvPr/>
        </p:nvSpPr>
        <p:spPr bwMode="auto">
          <a:xfrm>
            <a:off x="1981200" y="38862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82" name="Text Box 10"/>
          <p:cNvSpPr txBox="1">
            <a:spLocks noChangeArrowheads="1"/>
          </p:cNvSpPr>
          <p:nvPr/>
        </p:nvSpPr>
        <p:spPr bwMode="auto">
          <a:xfrm>
            <a:off x="2667000" y="3276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83" name="Text Box 11"/>
          <p:cNvSpPr txBox="1">
            <a:spLocks noChangeArrowheads="1"/>
          </p:cNvSpPr>
          <p:nvPr/>
        </p:nvSpPr>
        <p:spPr bwMode="auto">
          <a:xfrm>
            <a:off x="4114800" y="33528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84" name="Text Box 12"/>
          <p:cNvSpPr txBox="1">
            <a:spLocks noChangeArrowheads="1"/>
          </p:cNvSpPr>
          <p:nvPr/>
        </p:nvSpPr>
        <p:spPr bwMode="auto">
          <a:xfrm>
            <a:off x="6019800" y="2895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85" name="Text Box 13"/>
          <p:cNvSpPr txBox="1">
            <a:spLocks noChangeArrowheads="1"/>
          </p:cNvSpPr>
          <p:nvPr/>
        </p:nvSpPr>
        <p:spPr bwMode="auto">
          <a:xfrm>
            <a:off x="6629400" y="33528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79886" name="Text Box 14"/>
          <p:cNvSpPr txBox="1">
            <a:spLocks noChangeArrowheads="1"/>
          </p:cNvSpPr>
          <p:nvPr/>
        </p:nvSpPr>
        <p:spPr bwMode="auto">
          <a:xfrm>
            <a:off x="1736725" y="483393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87" name="Text Box 15"/>
          <p:cNvSpPr txBox="1">
            <a:spLocks noChangeArrowheads="1"/>
          </p:cNvSpPr>
          <p:nvPr/>
        </p:nvSpPr>
        <p:spPr bwMode="auto">
          <a:xfrm>
            <a:off x="5181600" y="2895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88" name="Text Box 16"/>
          <p:cNvSpPr txBox="1">
            <a:spLocks noChangeArrowheads="1"/>
          </p:cNvSpPr>
          <p:nvPr/>
        </p:nvSpPr>
        <p:spPr bwMode="auto">
          <a:xfrm>
            <a:off x="5257800" y="4114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89" name="Text Box 17"/>
          <p:cNvSpPr txBox="1">
            <a:spLocks noChangeArrowheads="1"/>
          </p:cNvSpPr>
          <p:nvPr/>
        </p:nvSpPr>
        <p:spPr bwMode="auto">
          <a:xfrm>
            <a:off x="5791200" y="3276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90" name="Text Box 18"/>
          <p:cNvSpPr txBox="1">
            <a:spLocks noChangeArrowheads="1"/>
          </p:cNvSpPr>
          <p:nvPr/>
        </p:nvSpPr>
        <p:spPr bwMode="auto">
          <a:xfrm>
            <a:off x="6248400" y="2133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91" name="Text Box 19"/>
          <p:cNvSpPr txBox="1">
            <a:spLocks noChangeArrowheads="1"/>
          </p:cNvSpPr>
          <p:nvPr/>
        </p:nvSpPr>
        <p:spPr bwMode="auto">
          <a:xfrm>
            <a:off x="6781800" y="1524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92" name="Text Box 20"/>
          <p:cNvSpPr txBox="1">
            <a:spLocks noChangeArrowheads="1"/>
          </p:cNvSpPr>
          <p:nvPr/>
        </p:nvSpPr>
        <p:spPr bwMode="auto">
          <a:xfrm>
            <a:off x="3276600" y="4495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3810000" y="4495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94" name="Text Box 22"/>
          <p:cNvSpPr txBox="1">
            <a:spLocks noChangeArrowheads="1"/>
          </p:cNvSpPr>
          <p:nvPr/>
        </p:nvSpPr>
        <p:spPr bwMode="auto">
          <a:xfrm>
            <a:off x="4648200" y="3733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95" name="Text Box 23"/>
          <p:cNvSpPr txBox="1">
            <a:spLocks noChangeArrowheads="1"/>
          </p:cNvSpPr>
          <p:nvPr/>
        </p:nvSpPr>
        <p:spPr bwMode="auto">
          <a:xfrm>
            <a:off x="4572000" y="4343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96" name="Text Box 24"/>
          <p:cNvSpPr txBox="1">
            <a:spLocks noChangeArrowheads="1"/>
          </p:cNvSpPr>
          <p:nvPr/>
        </p:nvSpPr>
        <p:spPr bwMode="auto">
          <a:xfrm>
            <a:off x="5943600" y="1524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97" name="Text Box 25"/>
          <p:cNvSpPr txBox="1">
            <a:spLocks noChangeArrowheads="1"/>
          </p:cNvSpPr>
          <p:nvPr/>
        </p:nvSpPr>
        <p:spPr bwMode="auto">
          <a:xfrm>
            <a:off x="2209800" y="4800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98" name="Text Box 26"/>
          <p:cNvSpPr txBox="1">
            <a:spLocks noChangeArrowheads="1"/>
          </p:cNvSpPr>
          <p:nvPr/>
        </p:nvSpPr>
        <p:spPr bwMode="auto">
          <a:xfrm>
            <a:off x="2590800" y="4724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79899" name="Text Box 27"/>
          <p:cNvSpPr txBox="1">
            <a:spLocks noChangeArrowheads="1"/>
          </p:cNvSpPr>
          <p:nvPr/>
        </p:nvSpPr>
        <p:spPr bwMode="auto">
          <a:xfrm>
            <a:off x="441325" y="3995738"/>
            <a:ext cx="973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salary</a:t>
            </a:r>
          </a:p>
        </p:txBody>
      </p:sp>
      <p:sp>
        <p:nvSpPr>
          <p:cNvPr id="79900" name="Text Box 28"/>
          <p:cNvSpPr txBox="1">
            <a:spLocks noChangeArrowheads="1"/>
          </p:cNvSpPr>
          <p:nvPr/>
        </p:nvSpPr>
        <p:spPr bwMode="auto">
          <a:xfrm>
            <a:off x="3946525" y="5672138"/>
            <a:ext cx="67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age</a:t>
            </a:r>
          </a:p>
        </p:txBody>
      </p:sp>
      <p:sp>
        <p:nvSpPr>
          <p:cNvPr id="79901" name="Line 29"/>
          <p:cNvSpPr>
            <a:spLocks noChangeShapeType="1"/>
          </p:cNvSpPr>
          <p:nvPr/>
        </p:nvSpPr>
        <p:spPr bwMode="auto">
          <a:xfrm>
            <a:off x="4648200" y="5943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902" name="Line 30"/>
          <p:cNvSpPr>
            <a:spLocks noChangeShapeType="1"/>
          </p:cNvSpPr>
          <p:nvPr/>
        </p:nvSpPr>
        <p:spPr bwMode="auto">
          <a:xfrm flipV="1">
            <a:off x="8382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903" name="Oval 31"/>
          <p:cNvSpPr>
            <a:spLocks noChangeArrowheads="1"/>
          </p:cNvSpPr>
          <p:nvPr/>
        </p:nvSpPr>
        <p:spPr bwMode="auto">
          <a:xfrm rot="-765715">
            <a:off x="1524000" y="2971800"/>
            <a:ext cx="3200400" cy="1219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04" name="Oval 32"/>
          <p:cNvSpPr>
            <a:spLocks noChangeArrowheads="1"/>
          </p:cNvSpPr>
          <p:nvPr/>
        </p:nvSpPr>
        <p:spPr bwMode="auto">
          <a:xfrm>
            <a:off x="5105400" y="1524000"/>
            <a:ext cx="2438400" cy="2438400"/>
          </a:xfrm>
          <a:prstGeom prst="ellipse">
            <a:avLst/>
          </a:pr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05" name="Oval 33"/>
          <p:cNvSpPr>
            <a:spLocks noChangeArrowheads="1"/>
          </p:cNvSpPr>
          <p:nvPr/>
        </p:nvSpPr>
        <p:spPr bwMode="auto">
          <a:xfrm rot="-867123">
            <a:off x="1524000" y="4114800"/>
            <a:ext cx="4419600" cy="1066800"/>
          </a:xfrm>
          <a:prstGeom prst="ellipse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06" name="Oval 34"/>
          <p:cNvSpPr>
            <a:spLocks noChangeArrowheads="1"/>
          </p:cNvSpPr>
          <p:nvPr/>
        </p:nvSpPr>
        <p:spPr bwMode="auto">
          <a:xfrm>
            <a:off x="5867400" y="1524000"/>
            <a:ext cx="457200" cy="4572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07" name="Oval 35"/>
          <p:cNvSpPr>
            <a:spLocks noChangeArrowheads="1"/>
          </p:cNvSpPr>
          <p:nvPr/>
        </p:nvSpPr>
        <p:spPr bwMode="auto">
          <a:xfrm>
            <a:off x="6705600" y="1524000"/>
            <a:ext cx="457200" cy="4572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08" name="Oval 36"/>
          <p:cNvSpPr>
            <a:spLocks noChangeArrowheads="1"/>
          </p:cNvSpPr>
          <p:nvPr/>
        </p:nvSpPr>
        <p:spPr bwMode="auto">
          <a:xfrm>
            <a:off x="5105400" y="2895600"/>
            <a:ext cx="457200" cy="4572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09" name="Oval 37"/>
          <p:cNvSpPr>
            <a:spLocks noChangeArrowheads="1"/>
          </p:cNvSpPr>
          <p:nvPr/>
        </p:nvSpPr>
        <p:spPr bwMode="auto">
          <a:xfrm>
            <a:off x="6553200" y="3352800"/>
            <a:ext cx="457200" cy="4572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910" name="Text Box 38"/>
          <p:cNvSpPr txBox="1">
            <a:spLocks noChangeArrowheads="1"/>
          </p:cNvSpPr>
          <p:nvPr/>
        </p:nvSpPr>
        <p:spPr bwMode="auto">
          <a:xfrm>
            <a:off x="6994525" y="3995738"/>
            <a:ext cx="158248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Pick (say) 4</a:t>
            </a:r>
          </a:p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remote points</a:t>
            </a:r>
          </a:p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for each</a:t>
            </a:r>
          </a:p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cluster.</a:t>
            </a:r>
          </a:p>
        </p:txBody>
      </p:sp>
      <p:sp>
        <p:nvSpPr>
          <p:cNvPr id="42" name="Footer Placeholder 4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260774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906" grpId="0" animBg="1"/>
      <p:bldP spid="79907" grpId="0" animBg="1"/>
      <p:bldP spid="79908" grpId="0" animBg="1"/>
      <p:bldP spid="79909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Pick Dispersed Points</a:t>
            </a:r>
          </a:p>
        </p:txBody>
      </p:sp>
      <p:sp>
        <p:nvSpPr>
          <p:cNvPr id="3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5CFC-30CD-456F-B51E-5D50734BBD80}" type="slidenum">
              <a:rPr lang="en-US"/>
              <a:pPr/>
              <a:t>48</a:t>
            </a:fld>
            <a:endParaRPr lang="en-US"/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1660525" y="3386138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3200400" y="34290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4114800" y="27432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5410200" y="32004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03" name="Text Box 7"/>
          <p:cNvSpPr txBox="1">
            <a:spLocks noChangeArrowheads="1"/>
          </p:cNvSpPr>
          <p:nvPr/>
        </p:nvSpPr>
        <p:spPr bwMode="auto">
          <a:xfrm>
            <a:off x="5562600" y="24384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04" name="Text Box 8"/>
          <p:cNvSpPr txBox="1">
            <a:spLocks noChangeArrowheads="1"/>
          </p:cNvSpPr>
          <p:nvPr/>
        </p:nvSpPr>
        <p:spPr bwMode="auto">
          <a:xfrm>
            <a:off x="6705600" y="2514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05" name="Text Box 9"/>
          <p:cNvSpPr txBox="1">
            <a:spLocks noChangeArrowheads="1"/>
          </p:cNvSpPr>
          <p:nvPr/>
        </p:nvSpPr>
        <p:spPr bwMode="auto">
          <a:xfrm>
            <a:off x="1981200" y="38862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06" name="Text Box 10"/>
          <p:cNvSpPr txBox="1">
            <a:spLocks noChangeArrowheads="1"/>
          </p:cNvSpPr>
          <p:nvPr/>
        </p:nvSpPr>
        <p:spPr bwMode="auto">
          <a:xfrm>
            <a:off x="2667000" y="3276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07" name="Text Box 11"/>
          <p:cNvSpPr txBox="1">
            <a:spLocks noChangeArrowheads="1"/>
          </p:cNvSpPr>
          <p:nvPr/>
        </p:nvSpPr>
        <p:spPr bwMode="auto">
          <a:xfrm>
            <a:off x="4114800" y="33528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08" name="Text Box 12"/>
          <p:cNvSpPr txBox="1">
            <a:spLocks noChangeArrowheads="1"/>
          </p:cNvSpPr>
          <p:nvPr/>
        </p:nvSpPr>
        <p:spPr bwMode="auto">
          <a:xfrm>
            <a:off x="6019800" y="28956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09" name="Text Box 13"/>
          <p:cNvSpPr txBox="1">
            <a:spLocks noChangeArrowheads="1"/>
          </p:cNvSpPr>
          <p:nvPr/>
        </p:nvSpPr>
        <p:spPr bwMode="auto">
          <a:xfrm>
            <a:off x="6629400" y="3352800"/>
            <a:ext cx="34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80910" name="Text Box 14"/>
          <p:cNvSpPr txBox="1">
            <a:spLocks noChangeArrowheads="1"/>
          </p:cNvSpPr>
          <p:nvPr/>
        </p:nvSpPr>
        <p:spPr bwMode="auto">
          <a:xfrm>
            <a:off x="1736725" y="483393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11" name="Text Box 15"/>
          <p:cNvSpPr txBox="1">
            <a:spLocks noChangeArrowheads="1"/>
          </p:cNvSpPr>
          <p:nvPr/>
        </p:nvSpPr>
        <p:spPr bwMode="auto">
          <a:xfrm>
            <a:off x="5181600" y="2895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12" name="Text Box 16"/>
          <p:cNvSpPr txBox="1">
            <a:spLocks noChangeArrowheads="1"/>
          </p:cNvSpPr>
          <p:nvPr/>
        </p:nvSpPr>
        <p:spPr bwMode="auto">
          <a:xfrm>
            <a:off x="5257800" y="4114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13" name="Text Box 17"/>
          <p:cNvSpPr txBox="1">
            <a:spLocks noChangeArrowheads="1"/>
          </p:cNvSpPr>
          <p:nvPr/>
        </p:nvSpPr>
        <p:spPr bwMode="auto">
          <a:xfrm>
            <a:off x="5791200" y="3276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14" name="Text Box 18"/>
          <p:cNvSpPr txBox="1">
            <a:spLocks noChangeArrowheads="1"/>
          </p:cNvSpPr>
          <p:nvPr/>
        </p:nvSpPr>
        <p:spPr bwMode="auto">
          <a:xfrm>
            <a:off x="6248400" y="2133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15" name="Text Box 19"/>
          <p:cNvSpPr txBox="1">
            <a:spLocks noChangeArrowheads="1"/>
          </p:cNvSpPr>
          <p:nvPr/>
        </p:nvSpPr>
        <p:spPr bwMode="auto">
          <a:xfrm>
            <a:off x="6781800" y="1524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16" name="Text Box 20"/>
          <p:cNvSpPr txBox="1">
            <a:spLocks noChangeArrowheads="1"/>
          </p:cNvSpPr>
          <p:nvPr/>
        </p:nvSpPr>
        <p:spPr bwMode="auto">
          <a:xfrm>
            <a:off x="3276600" y="4495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17" name="Text Box 21"/>
          <p:cNvSpPr txBox="1">
            <a:spLocks noChangeArrowheads="1"/>
          </p:cNvSpPr>
          <p:nvPr/>
        </p:nvSpPr>
        <p:spPr bwMode="auto">
          <a:xfrm>
            <a:off x="3810000" y="4495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18" name="Text Box 22"/>
          <p:cNvSpPr txBox="1">
            <a:spLocks noChangeArrowheads="1"/>
          </p:cNvSpPr>
          <p:nvPr/>
        </p:nvSpPr>
        <p:spPr bwMode="auto">
          <a:xfrm>
            <a:off x="4648200" y="37338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19" name="Text Box 23"/>
          <p:cNvSpPr txBox="1">
            <a:spLocks noChangeArrowheads="1"/>
          </p:cNvSpPr>
          <p:nvPr/>
        </p:nvSpPr>
        <p:spPr bwMode="auto">
          <a:xfrm>
            <a:off x="4572000" y="4343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20" name="Text Box 24"/>
          <p:cNvSpPr txBox="1">
            <a:spLocks noChangeArrowheads="1"/>
          </p:cNvSpPr>
          <p:nvPr/>
        </p:nvSpPr>
        <p:spPr bwMode="auto">
          <a:xfrm>
            <a:off x="5943600" y="15240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21" name="Text Box 25"/>
          <p:cNvSpPr txBox="1">
            <a:spLocks noChangeArrowheads="1"/>
          </p:cNvSpPr>
          <p:nvPr/>
        </p:nvSpPr>
        <p:spPr bwMode="auto">
          <a:xfrm>
            <a:off x="2209800" y="4800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22" name="Text Box 26"/>
          <p:cNvSpPr txBox="1">
            <a:spLocks noChangeArrowheads="1"/>
          </p:cNvSpPr>
          <p:nvPr/>
        </p:nvSpPr>
        <p:spPr bwMode="auto">
          <a:xfrm>
            <a:off x="2590800" y="47244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66"/>
                </a:solidFill>
              </a:rPr>
              <a:t>h</a:t>
            </a:r>
          </a:p>
        </p:txBody>
      </p:sp>
      <p:sp>
        <p:nvSpPr>
          <p:cNvPr id="80923" name="Text Box 27"/>
          <p:cNvSpPr txBox="1">
            <a:spLocks noChangeArrowheads="1"/>
          </p:cNvSpPr>
          <p:nvPr/>
        </p:nvSpPr>
        <p:spPr bwMode="auto">
          <a:xfrm>
            <a:off x="441325" y="3995738"/>
            <a:ext cx="973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salary</a:t>
            </a:r>
          </a:p>
        </p:txBody>
      </p:sp>
      <p:sp>
        <p:nvSpPr>
          <p:cNvPr id="80924" name="Text Box 28"/>
          <p:cNvSpPr txBox="1">
            <a:spLocks noChangeArrowheads="1"/>
          </p:cNvSpPr>
          <p:nvPr/>
        </p:nvSpPr>
        <p:spPr bwMode="auto">
          <a:xfrm>
            <a:off x="3946525" y="5672138"/>
            <a:ext cx="67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age</a:t>
            </a:r>
          </a:p>
        </p:txBody>
      </p:sp>
      <p:sp>
        <p:nvSpPr>
          <p:cNvPr id="80925" name="Line 29"/>
          <p:cNvSpPr>
            <a:spLocks noChangeShapeType="1"/>
          </p:cNvSpPr>
          <p:nvPr/>
        </p:nvSpPr>
        <p:spPr bwMode="auto">
          <a:xfrm>
            <a:off x="4648200" y="5943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26" name="Line 30"/>
          <p:cNvSpPr>
            <a:spLocks noChangeShapeType="1"/>
          </p:cNvSpPr>
          <p:nvPr/>
        </p:nvSpPr>
        <p:spPr bwMode="auto">
          <a:xfrm flipV="1">
            <a:off x="8382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27" name="Oval 31"/>
          <p:cNvSpPr>
            <a:spLocks noChangeArrowheads="1"/>
          </p:cNvSpPr>
          <p:nvPr/>
        </p:nvSpPr>
        <p:spPr bwMode="auto">
          <a:xfrm rot="-765715">
            <a:off x="1524000" y="2971800"/>
            <a:ext cx="3200400" cy="1219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28" name="Oval 32"/>
          <p:cNvSpPr>
            <a:spLocks noChangeArrowheads="1"/>
          </p:cNvSpPr>
          <p:nvPr/>
        </p:nvSpPr>
        <p:spPr bwMode="auto">
          <a:xfrm>
            <a:off x="5105400" y="1524000"/>
            <a:ext cx="2438400" cy="2438400"/>
          </a:xfrm>
          <a:prstGeom prst="ellipse">
            <a:avLst/>
          </a:pr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29" name="Oval 33"/>
          <p:cNvSpPr>
            <a:spLocks noChangeArrowheads="1"/>
          </p:cNvSpPr>
          <p:nvPr/>
        </p:nvSpPr>
        <p:spPr bwMode="auto">
          <a:xfrm rot="-867123">
            <a:off x="1524000" y="4114800"/>
            <a:ext cx="4419600" cy="1066800"/>
          </a:xfrm>
          <a:prstGeom prst="ellipse">
            <a:avLst/>
          </a:prstGeom>
          <a:solidFill>
            <a:srgbClr val="CC99FF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30" name="Oval 34"/>
          <p:cNvSpPr>
            <a:spLocks noChangeArrowheads="1"/>
          </p:cNvSpPr>
          <p:nvPr/>
        </p:nvSpPr>
        <p:spPr bwMode="auto">
          <a:xfrm>
            <a:off x="5943600" y="1828800"/>
            <a:ext cx="457200" cy="4572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31" name="Oval 35"/>
          <p:cNvSpPr>
            <a:spLocks noChangeArrowheads="1"/>
          </p:cNvSpPr>
          <p:nvPr/>
        </p:nvSpPr>
        <p:spPr bwMode="auto">
          <a:xfrm>
            <a:off x="6553200" y="1828800"/>
            <a:ext cx="457200" cy="4572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32" name="Oval 36"/>
          <p:cNvSpPr>
            <a:spLocks noChangeArrowheads="1"/>
          </p:cNvSpPr>
          <p:nvPr/>
        </p:nvSpPr>
        <p:spPr bwMode="auto">
          <a:xfrm>
            <a:off x="5410200" y="2819400"/>
            <a:ext cx="457200" cy="4572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33" name="Oval 37"/>
          <p:cNvSpPr>
            <a:spLocks noChangeArrowheads="1"/>
          </p:cNvSpPr>
          <p:nvPr/>
        </p:nvSpPr>
        <p:spPr bwMode="auto">
          <a:xfrm>
            <a:off x="6400800" y="3048000"/>
            <a:ext cx="457200" cy="4572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934" name="Text Box 38"/>
          <p:cNvSpPr txBox="1">
            <a:spLocks noChangeArrowheads="1"/>
          </p:cNvSpPr>
          <p:nvPr/>
        </p:nvSpPr>
        <p:spPr bwMode="auto">
          <a:xfrm>
            <a:off x="6994525" y="3995738"/>
            <a:ext cx="14285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Move points</a:t>
            </a:r>
          </a:p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(say) 20%</a:t>
            </a:r>
          </a:p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toward the</a:t>
            </a:r>
          </a:p>
          <a:p>
            <a:r>
              <a:rPr lang="en-US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centroid.</a:t>
            </a:r>
          </a:p>
        </p:txBody>
      </p:sp>
      <p:sp>
        <p:nvSpPr>
          <p:cNvPr id="42" name="Footer Placeholder 4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210752372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Finishing CURE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b="1" u="sng" dirty="0">
                <a:solidFill>
                  <a:srgbClr val="FF0066"/>
                </a:solidFill>
              </a:rPr>
              <a:t>Pass 2:</a:t>
            </a:r>
          </a:p>
          <a:p>
            <a:r>
              <a:rPr lang="en-US" dirty="0"/>
              <a:t>Now, rescan the whole dataset and </a:t>
            </a:r>
            <a:br>
              <a:rPr lang="en-US" dirty="0"/>
            </a:br>
            <a:r>
              <a:rPr lang="en-US" dirty="0"/>
              <a:t>visit each point </a:t>
            </a:r>
            <a:r>
              <a:rPr lang="en-US" b="1" i="1" dirty="0"/>
              <a:t>p</a:t>
            </a:r>
            <a:r>
              <a:rPr lang="en-US" dirty="0"/>
              <a:t> in the data set</a:t>
            </a:r>
          </a:p>
          <a:p>
            <a:pPr lvl="8"/>
            <a:endParaRPr lang="en-US" dirty="0"/>
          </a:p>
          <a:p>
            <a:r>
              <a:rPr lang="en-US" b="1" dirty="0"/>
              <a:t>Place it in the “</a:t>
            </a:r>
            <a:r>
              <a:rPr lang="en-US" b="1" dirty="0">
                <a:solidFill>
                  <a:srgbClr val="D60093"/>
                </a:solidFill>
              </a:rPr>
              <a:t>closest cluster</a:t>
            </a:r>
            <a:r>
              <a:rPr lang="en-US" b="1" dirty="0"/>
              <a:t>”</a:t>
            </a:r>
          </a:p>
          <a:p>
            <a:pPr lvl="1"/>
            <a:r>
              <a:rPr lang="en-US" dirty="0"/>
              <a:t>Normal definition of “</a:t>
            </a:r>
            <a:r>
              <a:rPr lang="en-US" dirty="0">
                <a:solidFill>
                  <a:srgbClr val="D60093"/>
                </a:solidFill>
              </a:rPr>
              <a:t>closest</a:t>
            </a:r>
            <a:r>
              <a:rPr lang="en-US" dirty="0"/>
              <a:t>”: </a:t>
            </a:r>
            <a:br>
              <a:rPr lang="en-US" dirty="0"/>
            </a:br>
            <a:r>
              <a:rPr lang="en-US" dirty="0"/>
              <a:t>Find the closest representative to </a:t>
            </a:r>
            <a:r>
              <a:rPr lang="en-US" b="1" i="1" dirty="0"/>
              <a:t>p</a:t>
            </a:r>
            <a:r>
              <a:rPr lang="en-US" dirty="0"/>
              <a:t> and </a:t>
            </a:r>
            <a:br>
              <a:rPr lang="en-US" dirty="0"/>
            </a:br>
            <a:r>
              <a:rPr lang="en-US" dirty="0"/>
              <a:t>assign it to representative’s cluster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5B2CA-64C4-4A60-8190-5DD76C438E84}" type="slidenum">
              <a:rPr lang="en-US"/>
              <a:pPr/>
              <a:t>49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11" name="Oval 32"/>
          <p:cNvSpPr>
            <a:spLocks noChangeArrowheads="1"/>
          </p:cNvSpPr>
          <p:nvPr/>
        </p:nvSpPr>
        <p:spPr bwMode="auto">
          <a:xfrm>
            <a:off x="7162800" y="1295400"/>
            <a:ext cx="1905000" cy="1828800"/>
          </a:xfrm>
          <a:prstGeom prst="ellipse">
            <a:avLst/>
          </a:prstGeom>
          <a:solidFill>
            <a:srgbClr val="FFCC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34"/>
          <p:cNvSpPr>
            <a:spLocks noChangeArrowheads="1"/>
          </p:cNvSpPr>
          <p:nvPr/>
        </p:nvSpPr>
        <p:spPr bwMode="auto">
          <a:xfrm>
            <a:off x="7405956" y="1783511"/>
            <a:ext cx="357188" cy="3429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35"/>
          <p:cNvSpPr>
            <a:spLocks noChangeArrowheads="1"/>
          </p:cNvSpPr>
          <p:nvPr/>
        </p:nvSpPr>
        <p:spPr bwMode="auto">
          <a:xfrm>
            <a:off x="8177212" y="1600200"/>
            <a:ext cx="357188" cy="3429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Oval 36"/>
          <p:cNvSpPr>
            <a:spLocks noChangeArrowheads="1"/>
          </p:cNvSpPr>
          <p:nvPr/>
        </p:nvSpPr>
        <p:spPr bwMode="auto">
          <a:xfrm>
            <a:off x="7567612" y="2531134"/>
            <a:ext cx="357188" cy="3429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37"/>
          <p:cNvSpPr>
            <a:spLocks noChangeArrowheads="1"/>
          </p:cNvSpPr>
          <p:nvPr/>
        </p:nvSpPr>
        <p:spPr bwMode="auto">
          <a:xfrm>
            <a:off x="8494143" y="2419350"/>
            <a:ext cx="357188" cy="3429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8697699" y="336446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1765843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Clustering is a hard problem!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Picture 2" descr="http://tagc.univ-mrs.fr/tagc/images/dputhier/tb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0" r="3893"/>
          <a:stretch/>
        </p:blipFill>
        <p:spPr bwMode="auto">
          <a:xfrm rot="16200000">
            <a:off x="1779308" y="735293"/>
            <a:ext cx="5562599" cy="6378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399952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257801"/>
          </a:xfrm>
        </p:spPr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Clustering:</a:t>
            </a:r>
            <a:r>
              <a:rPr lang="en-US" b="1" dirty="0"/>
              <a:t> </a:t>
            </a:r>
            <a:r>
              <a:rPr lang="en-US" dirty="0"/>
              <a:t>Given a </a:t>
            </a:r>
            <a:r>
              <a:rPr lang="en-US" b="1" dirty="0"/>
              <a:t>set of points</a:t>
            </a:r>
            <a:r>
              <a:rPr lang="en-US" dirty="0"/>
              <a:t>, with a notion of </a:t>
            </a:r>
            <a:r>
              <a:rPr lang="en-US" b="1" dirty="0"/>
              <a:t>distance</a:t>
            </a:r>
            <a:r>
              <a:rPr lang="en-US" dirty="0"/>
              <a:t> between points, </a:t>
            </a:r>
            <a:r>
              <a:rPr lang="en-US" b="1" dirty="0"/>
              <a:t>group the points</a:t>
            </a:r>
            <a:r>
              <a:rPr lang="en-US" dirty="0"/>
              <a:t> into some number of </a:t>
            </a:r>
            <a:r>
              <a:rPr lang="en-US" b="1" i="1" dirty="0">
                <a:solidFill>
                  <a:srgbClr val="FF0066"/>
                </a:solidFill>
              </a:rPr>
              <a:t>clusters</a:t>
            </a:r>
            <a:endParaRPr lang="en-US" dirty="0"/>
          </a:p>
          <a:p>
            <a:r>
              <a:rPr lang="en-US" b="1" dirty="0">
                <a:solidFill>
                  <a:srgbClr val="008000"/>
                </a:solidFill>
              </a:rPr>
              <a:t>Algorithms:</a:t>
            </a:r>
          </a:p>
          <a:p>
            <a:pPr lvl="1"/>
            <a:r>
              <a:rPr lang="en-US" dirty="0"/>
              <a:t>Agglomerative </a:t>
            </a:r>
            <a:r>
              <a:rPr lang="en-US" b="1" dirty="0"/>
              <a:t>hierarchical clustering</a:t>
            </a:r>
            <a:r>
              <a:rPr lang="en-US" dirty="0"/>
              <a:t>: </a:t>
            </a:r>
          </a:p>
          <a:p>
            <a:pPr lvl="2"/>
            <a:r>
              <a:rPr lang="en-US" dirty="0"/>
              <a:t>Centroid and </a:t>
            </a:r>
            <a:r>
              <a:rPr lang="en-US" dirty="0" err="1"/>
              <a:t>clustroid</a:t>
            </a:r>
            <a:endParaRPr lang="en-US" dirty="0"/>
          </a:p>
          <a:p>
            <a:pPr lvl="1"/>
            <a:r>
              <a:rPr lang="en-US" b="1" i="1" dirty="0"/>
              <a:t>k</a:t>
            </a:r>
            <a:r>
              <a:rPr lang="en-US" b="1" dirty="0"/>
              <a:t>-means: </a:t>
            </a:r>
          </a:p>
          <a:p>
            <a:pPr lvl="2"/>
            <a:r>
              <a:rPr lang="en-US" dirty="0"/>
              <a:t>Initialization, picking </a:t>
            </a:r>
            <a:r>
              <a:rPr lang="en-US" i="1" dirty="0"/>
              <a:t>k</a:t>
            </a:r>
          </a:p>
          <a:p>
            <a:pPr lvl="1"/>
            <a:r>
              <a:rPr lang="en-US" b="1" dirty="0"/>
              <a:t>BFR</a:t>
            </a:r>
          </a:p>
          <a:p>
            <a:pPr lvl="1"/>
            <a:r>
              <a:rPr lang="en-US" b="1" dirty="0"/>
              <a:t>CURE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052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830CD-E0C7-4991-8DD6-1C56C1764778}" type="slidenum">
              <a:rPr lang="en-US"/>
              <a:pPr/>
              <a:t>6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it hard?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Clustering in two dimensions looks easy</a:t>
            </a:r>
          </a:p>
          <a:p>
            <a:r>
              <a:rPr lang="en-US" dirty="0"/>
              <a:t>Clustering small amounts of data looks easy</a:t>
            </a:r>
          </a:p>
          <a:p>
            <a:r>
              <a:rPr lang="en-US" dirty="0"/>
              <a:t>And in most cases, looks are </a:t>
            </a:r>
            <a:r>
              <a:rPr lang="en-US" dirty="0">
                <a:solidFill>
                  <a:srgbClr val="0000FF"/>
                </a:solidFill>
              </a:rPr>
              <a:t>not </a:t>
            </a:r>
            <a:r>
              <a:rPr lang="en-US" dirty="0"/>
              <a:t>deceiving</a:t>
            </a:r>
          </a:p>
          <a:p>
            <a:endParaRPr lang="en-US" dirty="0"/>
          </a:p>
          <a:p>
            <a:r>
              <a:rPr lang="en-US" dirty="0"/>
              <a:t>Many applications involve not 2, but 10 or 10,000 dimensions</a:t>
            </a:r>
          </a:p>
          <a:p>
            <a:r>
              <a:rPr lang="en-US" b="1" dirty="0">
                <a:solidFill>
                  <a:srgbClr val="D60093"/>
                </a:solidFill>
              </a:rPr>
              <a:t>High-dimensional spaces look different: </a:t>
            </a:r>
            <a:r>
              <a:rPr lang="en-US" dirty="0"/>
              <a:t>Almost all pairs of points are at about the same distance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39955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uiExpand="1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Clustering Problem: Music CDs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D60093"/>
                </a:solidFill>
              </a:rPr>
              <a:t>Intuitively:</a:t>
            </a:r>
            <a:r>
              <a:rPr lang="en-US" dirty="0"/>
              <a:t> </a:t>
            </a:r>
            <a:r>
              <a:rPr lang="en-US" b="1" dirty="0"/>
              <a:t>Music divides into categories, and customers prefer a few categories</a:t>
            </a:r>
          </a:p>
          <a:p>
            <a:pPr lvl="1"/>
            <a:r>
              <a:rPr lang="en-US" dirty="0"/>
              <a:t>But what are categories really?</a:t>
            </a:r>
          </a:p>
          <a:p>
            <a:pPr lvl="8"/>
            <a:endParaRPr lang="en-US" dirty="0"/>
          </a:p>
          <a:p>
            <a:r>
              <a:rPr lang="en-US" dirty="0"/>
              <a:t>Represent a CD by a set of customers who bought it:</a:t>
            </a:r>
          </a:p>
          <a:p>
            <a:pPr lvl="1"/>
            <a:r>
              <a:rPr lang="en-US" dirty="0"/>
              <a:t>Similar CDs have similar sets of customers, and vice-versa</a:t>
            </a:r>
          </a:p>
          <a:p>
            <a:pPr marL="118872" indent="0">
              <a:buNone/>
            </a:pPr>
            <a:endParaRPr lang="en-US" dirty="0"/>
          </a:p>
          <a:p>
            <a:pPr lvl="3"/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D84FD-5A0E-432F-AA18-8D5F5F726BC3}" type="slidenum">
              <a:rPr lang="en-US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4231215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Clustering Problem: Music CDs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34400" cy="5562600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en-US" b="1" dirty="0">
                <a:solidFill>
                  <a:srgbClr val="0000FF"/>
                </a:solidFill>
              </a:rPr>
              <a:t>Space of all CDs:</a:t>
            </a:r>
          </a:p>
          <a:p>
            <a:r>
              <a:rPr lang="en-US" dirty="0"/>
              <a:t>Think of a space with one dim. for each customer</a:t>
            </a:r>
          </a:p>
          <a:p>
            <a:pPr lvl="1"/>
            <a:r>
              <a:rPr lang="en-US" dirty="0"/>
              <a:t>Values in a dimension may be 0 or 1 only</a:t>
            </a:r>
          </a:p>
          <a:p>
            <a:pPr lvl="1"/>
            <a:r>
              <a:rPr lang="en-US" dirty="0"/>
              <a:t>A CD is a point in this space (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,…, </a:t>
            </a:r>
            <a:r>
              <a:rPr lang="en-US" i="1" dirty="0" err="1"/>
              <a:t>x</a:t>
            </a:r>
            <a:r>
              <a:rPr lang="en-US" i="1" baseline="-25000" dirty="0" err="1"/>
              <a:t>k</a:t>
            </a:r>
            <a:r>
              <a:rPr lang="en-US" dirty="0"/>
              <a:t>), </a:t>
            </a:r>
            <a:br>
              <a:rPr lang="en-US" dirty="0"/>
            </a:br>
            <a:r>
              <a:rPr lang="en-US" dirty="0"/>
              <a:t>where </a:t>
            </a:r>
            <a:r>
              <a:rPr lang="en-US" i="1" dirty="0"/>
              <a:t>x</a:t>
            </a:r>
            <a:r>
              <a:rPr lang="en-US" i="1" baseline="-25000" dirty="0"/>
              <a:t>i</a:t>
            </a:r>
            <a:r>
              <a:rPr lang="en-US" dirty="0"/>
              <a:t> = 1 </a:t>
            </a:r>
            <a:r>
              <a:rPr lang="en-US" dirty="0" err="1"/>
              <a:t>iff</a:t>
            </a:r>
            <a:r>
              <a:rPr lang="en-US" dirty="0"/>
              <a:t> the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baseline="30000" dirty="0" err="1"/>
              <a:t>th</a:t>
            </a:r>
            <a:r>
              <a:rPr lang="en-US" dirty="0"/>
              <a:t> customer bought the CD</a:t>
            </a:r>
          </a:p>
          <a:p>
            <a:pPr lvl="8"/>
            <a:endParaRPr lang="en-US" dirty="0"/>
          </a:p>
          <a:p>
            <a:pPr lvl="8"/>
            <a:endParaRPr lang="en-US" dirty="0"/>
          </a:p>
          <a:p>
            <a:r>
              <a:rPr lang="en-US" b="1" dirty="0"/>
              <a:t>Task:</a:t>
            </a:r>
            <a:r>
              <a:rPr lang="en-US" dirty="0"/>
              <a:t> Find clusters of similar CDs</a:t>
            </a:r>
          </a:p>
          <a:p>
            <a:endParaRPr lang="en-US" dirty="0"/>
          </a:p>
          <a:p>
            <a:r>
              <a:rPr lang="en-US" dirty="0"/>
              <a:t>For Amazon, the dimension is tens of millions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12225-5612-419B-A8D5-4B8EEE4C217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65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534400" cy="987552"/>
          </a:xfrm>
        </p:spPr>
        <p:txBody>
          <a:bodyPr/>
          <a:lstStyle/>
          <a:p>
            <a:r>
              <a:rPr lang="en-US" dirty="0"/>
              <a:t>Clustering Problem: Documents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US" b="1" dirty="0">
                <a:solidFill>
                  <a:srgbClr val="D60093"/>
                </a:solidFill>
              </a:rPr>
              <a:t>Finding topics:</a:t>
            </a:r>
          </a:p>
          <a:p>
            <a:r>
              <a:rPr lang="en-US" dirty="0"/>
              <a:t>Represent a document by a vector  </a:t>
            </a:r>
            <a:br>
              <a:rPr lang="en-US" dirty="0"/>
            </a:b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i="1" dirty="0"/>
              <a:t>x</a:t>
            </a:r>
            <a:r>
              <a:rPr lang="en-US" baseline="-25000" dirty="0"/>
              <a:t>2</a:t>
            </a:r>
            <a:r>
              <a:rPr lang="en-US" dirty="0"/>
              <a:t>,…, </a:t>
            </a:r>
            <a:r>
              <a:rPr lang="en-US" i="1" dirty="0" err="1"/>
              <a:t>x</a:t>
            </a:r>
            <a:r>
              <a:rPr lang="en-US" i="1" baseline="-25000" dirty="0" err="1"/>
              <a:t>k</a:t>
            </a:r>
            <a:r>
              <a:rPr lang="en-US" dirty="0"/>
              <a:t>), where </a:t>
            </a:r>
            <a:r>
              <a:rPr lang="en-US" i="1" dirty="0"/>
              <a:t>x</a:t>
            </a:r>
            <a:r>
              <a:rPr lang="en-US" i="1" baseline="-25000" dirty="0"/>
              <a:t>i</a:t>
            </a:r>
            <a:r>
              <a:rPr lang="en-US" dirty="0"/>
              <a:t> = 1 </a:t>
            </a:r>
            <a:r>
              <a:rPr lang="en-US" dirty="0" err="1"/>
              <a:t>iff</a:t>
            </a:r>
            <a:r>
              <a:rPr lang="en-US" dirty="0"/>
              <a:t> the </a:t>
            </a:r>
            <a:r>
              <a:rPr lang="en-US" i="1" dirty="0" err="1"/>
              <a:t>i</a:t>
            </a:r>
            <a:r>
              <a:rPr lang="en-US" i="1" dirty="0"/>
              <a:t> </a:t>
            </a:r>
            <a:r>
              <a:rPr lang="en-US" baseline="30000" dirty="0" err="1"/>
              <a:t>th</a:t>
            </a:r>
            <a:r>
              <a:rPr lang="en-US" dirty="0"/>
              <a:t> word </a:t>
            </a:r>
            <a:br>
              <a:rPr lang="en-US" dirty="0"/>
            </a:br>
            <a:r>
              <a:rPr lang="en-US" dirty="0"/>
              <a:t>(in some order) appears in the document</a:t>
            </a:r>
          </a:p>
          <a:p>
            <a:pPr lvl="1"/>
            <a:r>
              <a:rPr lang="en-US" dirty="0"/>
              <a:t>It actually doesn’t matter if </a:t>
            </a:r>
            <a:r>
              <a:rPr lang="en-US" i="1" dirty="0"/>
              <a:t>k</a:t>
            </a:r>
            <a:r>
              <a:rPr lang="en-US" dirty="0"/>
              <a:t> is infinite; i.e., we don’t limit the set of words</a:t>
            </a:r>
          </a:p>
          <a:p>
            <a:pPr lvl="8"/>
            <a:endParaRPr lang="en-US" dirty="0"/>
          </a:p>
          <a:p>
            <a:r>
              <a:rPr lang="en-US" b="1" dirty="0"/>
              <a:t>Documents with similar sets of words </a:t>
            </a:r>
            <a:br>
              <a:rPr lang="en-US" b="1" dirty="0"/>
            </a:br>
            <a:r>
              <a:rPr lang="en-US" b="1" dirty="0"/>
              <a:t>may be about the same topic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9C86E-4822-48E1-9B47-441AC4B3CE7F}" type="slidenum">
              <a:rPr lang="en-US"/>
              <a:pPr/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Pavel Zezula, Jan Sedmidubsky. Advanced Search Techniques for Large Scale Data Analytics (PA212)</a:t>
            </a:r>
          </a:p>
        </p:txBody>
      </p:sp>
    </p:spTree>
    <p:extLst>
      <p:ext uri="{BB962C8B-B14F-4D97-AF65-F5344CB8AC3E}">
        <p14:creationId xmlns:p14="http://schemas.microsoft.com/office/powerpoint/2010/main" val="11998413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>
        <a:ln w="38100">
          <a:solidFill>
            <a:srgbClr val="008000"/>
          </a:solidFill>
        </a:ln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spDef>
    <a:lnDef>
      <a:spPr>
        <a:ln w="28575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28759</TotalTime>
  <Words>3775</Words>
  <Application>Microsoft Office PowerPoint</Application>
  <PresentationFormat>Předvádění na obrazovce (4:3)</PresentationFormat>
  <Paragraphs>647</Paragraphs>
  <Slides>50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50</vt:i4>
      </vt:variant>
    </vt:vector>
  </HeadingPairs>
  <TitlesOfParts>
    <vt:vector size="59" baseType="lpstr">
      <vt:lpstr>Arial</vt:lpstr>
      <vt:lpstr>Calibri</vt:lpstr>
      <vt:lpstr>Cambria Math</vt:lpstr>
      <vt:lpstr>Corbel</vt:lpstr>
      <vt:lpstr>Times New Roman</vt:lpstr>
      <vt:lpstr>Wingdings</vt:lpstr>
      <vt:lpstr>Wingdings 2</vt:lpstr>
      <vt:lpstr>Module</vt:lpstr>
      <vt:lpstr>Equation</vt:lpstr>
      <vt:lpstr>Clustering</vt:lpstr>
      <vt:lpstr>High Dimensional Data</vt:lpstr>
      <vt:lpstr>The Problem of Clustering</vt:lpstr>
      <vt:lpstr>Example: Clusters &amp; Outliers</vt:lpstr>
      <vt:lpstr>Clustering is a hard problem!</vt:lpstr>
      <vt:lpstr>Why is it hard?</vt:lpstr>
      <vt:lpstr>Clustering Problem: Music CDs</vt:lpstr>
      <vt:lpstr>Clustering Problem: Music CDs</vt:lpstr>
      <vt:lpstr>Clustering Problem: Documents</vt:lpstr>
      <vt:lpstr>Cosine, Jaccard, and Euclidean</vt:lpstr>
      <vt:lpstr>Overview: Methods of Clustering</vt:lpstr>
      <vt:lpstr>Hierarchical Clustering</vt:lpstr>
      <vt:lpstr>Hierarchical Clustering</vt:lpstr>
      <vt:lpstr>Example: Hierarchical clustering</vt:lpstr>
      <vt:lpstr>And in the Non-Euclidean Case?</vt:lpstr>
      <vt:lpstr>“Closest” Point?</vt:lpstr>
      <vt:lpstr>Defining “Nearness” of Clusters</vt:lpstr>
      <vt:lpstr>Cohesion</vt:lpstr>
      <vt:lpstr>Implementation</vt:lpstr>
      <vt:lpstr> k-means clustering</vt:lpstr>
      <vt:lpstr>k–means Algorithm(s)</vt:lpstr>
      <vt:lpstr>Populating Clusters</vt:lpstr>
      <vt:lpstr>Example: Assigning Clusters</vt:lpstr>
      <vt:lpstr>Example: Assigning Clusters</vt:lpstr>
      <vt:lpstr>Example: Assigning Clusters</vt:lpstr>
      <vt:lpstr>Getting the k right</vt:lpstr>
      <vt:lpstr>Example: Picking k</vt:lpstr>
      <vt:lpstr>Example: Picking k</vt:lpstr>
      <vt:lpstr>Example: Picking k</vt:lpstr>
      <vt:lpstr> The BFR Algorithm</vt:lpstr>
      <vt:lpstr>BFR Algorithm</vt:lpstr>
      <vt:lpstr>BFR Algorithm</vt:lpstr>
      <vt:lpstr>Three Classes of Points</vt:lpstr>
      <vt:lpstr>BFR: “Galaxies” Picture</vt:lpstr>
      <vt:lpstr>Summarizing Sets of Points</vt:lpstr>
      <vt:lpstr>Summarizing Points: Comments</vt:lpstr>
      <vt:lpstr>The “Memory-Load” of Points</vt:lpstr>
      <vt:lpstr>The “Memory-Load” of Points</vt:lpstr>
      <vt:lpstr>A Few Details…</vt:lpstr>
      <vt:lpstr>How Close is Close Enough?</vt:lpstr>
      <vt:lpstr>Should 2 CS clusters be combined?</vt:lpstr>
      <vt:lpstr> The CURE Algorithm</vt:lpstr>
      <vt:lpstr>The CURE Algorithm</vt:lpstr>
      <vt:lpstr>Example: Stanford Salaries</vt:lpstr>
      <vt:lpstr>Starting CURE</vt:lpstr>
      <vt:lpstr>Example: Initial Clusters</vt:lpstr>
      <vt:lpstr>Example: Pick Dispersed Points</vt:lpstr>
      <vt:lpstr>Example: Pick Dispersed Points</vt:lpstr>
      <vt:lpstr>Finishing CURE</vt:lpstr>
      <vt:lpstr>Summary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jure</dc:creator>
  <cp:lastModifiedBy>Jan Sedmidubský</cp:lastModifiedBy>
  <cp:revision>1467</cp:revision>
  <cp:lastPrinted>2012-01-25T16:54:23Z</cp:lastPrinted>
  <dcterms:created xsi:type="dcterms:W3CDTF">2009-06-12T17:14:38Z</dcterms:created>
  <dcterms:modified xsi:type="dcterms:W3CDTF">2022-03-09T14:35:32Z</dcterms:modified>
</cp:coreProperties>
</file>