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464" r:id="rId2"/>
    <p:sldId id="474" r:id="rId3"/>
    <p:sldId id="398" r:id="rId4"/>
    <p:sldId id="493" r:id="rId5"/>
    <p:sldId id="405" r:id="rId6"/>
    <p:sldId id="479" r:id="rId7"/>
    <p:sldId id="472" r:id="rId8"/>
    <p:sldId id="506" r:id="rId9"/>
    <p:sldId id="507" r:id="rId10"/>
    <p:sldId id="567" r:id="rId11"/>
    <p:sldId id="508" r:id="rId12"/>
    <p:sldId id="473" r:id="rId13"/>
    <p:sldId id="551" r:id="rId14"/>
    <p:sldId id="552" r:id="rId15"/>
    <p:sldId id="531" r:id="rId16"/>
    <p:sldId id="557" r:id="rId17"/>
    <p:sldId id="558" r:id="rId18"/>
    <p:sldId id="559" r:id="rId19"/>
    <p:sldId id="560" r:id="rId20"/>
    <p:sldId id="475" r:id="rId21"/>
    <p:sldId id="408" r:id="rId22"/>
    <p:sldId id="409" r:id="rId23"/>
    <p:sldId id="561" r:id="rId24"/>
    <p:sldId id="478" r:id="rId25"/>
    <p:sldId id="563" r:id="rId26"/>
    <p:sldId id="451" r:id="rId27"/>
    <p:sldId id="477" r:id="rId28"/>
    <p:sldId id="452" r:id="rId29"/>
    <p:sldId id="565" r:id="rId30"/>
    <p:sldId id="476" r:id="rId31"/>
    <p:sldId id="566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66"/>
    <a:srgbClr val="008000"/>
    <a:srgbClr val="D60093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76025" autoAdjust="0"/>
  </p:normalViewPr>
  <p:slideViewPr>
    <p:cSldViewPr>
      <p:cViewPr varScale="1">
        <p:scale>
          <a:sx n="123" d="100"/>
          <a:sy n="123" d="100"/>
        </p:scale>
        <p:origin x="28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38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B97CF-CFE2-414C-B9A5-428D37FC7F54}" type="slidenum">
              <a:rPr lang="en-US"/>
              <a:pPr/>
              <a:t>13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45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B1B33-3DB5-487A-9A94-EB0FF87D1B81}" type="slidenum">
              <a:rPr lang="en-US"/>
              <a:pPr/>
              <a:t>14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31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xfrm>
            <a:off x="974726" y="4560889"/>
            <a:ext cx="5365750" cy="43195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24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9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944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26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863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D973DF-7313-464C-BB67-7764F5CF748A}" type="slidenum">
              <a:rPr lang="en-US"/>
              <a:pPr/>
              <a:t>21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959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059A1-ADF1-409C-927D-50F8D150D177}" type="slidenum">
              <a:rPr lang="en-US"/>
              <a:pPr/>
              <a:t>22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735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024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846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AC0D1-CC1B-4B79-B42C-2EA48882A3E3}" type="slidenum">
              <a:rPr lang="en-US"/>
              <a:pPr/>
              <a:t>26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Item profile = vector of item features (e.g., one dimension = 0/1 whether it is red color, or not)</a:t>
            </a:r>
          </a:p>
          <a:p>
            <a:pPr eaLnBrk="1" hangingPunct="1"/>
            <a:r>
              <a:rPr lang="en-US" dirty="0"/>
              <a:t>User profile = e.g., average over item profiles</a:t>
            </a:r>
          </a:p>
        </p:txBody>
      </p:sp>
    </p:spTree>
    <p:extLst>
      <p:ext uri="{BB962C8B-B14F-4D97-AF65-F5344CB8AC3E}">
        <p14:creationId xmlns:p14="http://schemas.microsoft.com/office/powerpoint/2010/main" val="3219976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635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6C57F-54DC-4681-9351-AB4C073F29DF}" type="slidenum">
              <a:rPr lang="en-US"/>
              <a:pPr/>
              <a:t>28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901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835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765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23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1C4BD8-5441-4A00-8AFB-0538888105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06D52E-6C3D-4546-8084-3DC92E5CB3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2D4687-B94B-4783-8252-04640E0913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10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48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63A3AB-E2B9-4711-B3C3-343C0AB793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3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7.png"/><Relationship Id="rId4" Type="http://schemas.openxmlformats.org/officeDocument/2006/relationships/image" Target="../media/image100.png"/><Relationship Id="rId9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5.png"/><Relationship Id="rId4" Type="http://schemas.openxmlformats.org/officeDocument/2006/relationships/image" Target="../media/image100.png"/><Relationship Id="rId9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27.png"/><Relationship Id="rId7" Type="http://schemas.openxmlformats.org/officeDocument/2006/relationships/image" Target="../media/image2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10" Type="http://schemas.openxmlformats.org/officeDocument/2006/relationships/image" Target="../media/image33.png"/><Relationship Id="rId4" Type="http://schemas.openxmlformats.org/officeDocument/2006/relationships/image" Target="../media/image100.png"/><Relationship Id="rId9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 fontScale="90000"/>
          </a:bodyPr>
          <a:lstStyle/>
          <a:p>
            <a:r>
              <a:rPr lang="en-US" sz="8900" dirty="0">
                <a:solidFill>
                  <a:schemeClr val="tx1"/>
                </a:solidFill>
              </a:rPr>
              <a:t>SOLUTIONS</a:t>
            </a:r>
            <a:br>
              <a:rPr lang="en-US" sz="5400" dirty="0"/>
            </a:br>
            <a:r>
              <a:rPr lang="en-US" sz="5400" dirty="0"/>
              <a:t>Exercises </a:t>
            </a:r>
            <a:r>
              <a:rPr lang="cs-CZ" sz="5400" dirty="0"/>
              <a:t>on </a:t>
            </a:r>
            <a:r>
              <a:rPr lang="en-US" sz="5400" dirty="0"/>
              <a:t>Block3:</a:t>
            </a:r>
            <a:br>
              <a:rPr lang="en-US" sz="5400" dirty="0"/>
            </a:br>
            <a:r>
              <a:rPr lang="en-US" sz="5400" dirty="0"/>
              <a:t>	Link Analysis – PageRank</a:t>
            </a:r>
            <a:br>
              <a:rPr lang="en-US" sz="5400" dirty="0"/>
            </a:br>
            <a:r>
              <a:rPr lang="en-US" sz="5400" dirty="0"/>
              <a:t>	Advertising</a:t>
            </a:r>
            <a:br>
              <a:rPr lang="en-US" sz="5400" dirty="0"/>
            </a:br>
            <a:r>
              <a:rPr lang="en-US" sz="5400" dirty="0"/>
              <a:t>	Recommender Systems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(2) –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58200" cy="54864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rgbClr val="0000FF"/>
                    </a:solidFill>
                  </a:rPr>
                  <a:t>PageRank equation</a:t>
                </a:r>
                <a:r>
                  <a:rPr lang="en-US" b="1" dirty="0">
                    <a:solidFill>
                      <a:schemeClr val="accent3"/>
                    </a:solidFill>
                  </a:rPr>
                  <a:t> 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bg1">
                        <a:lumMod val="50000"/>
                      </a:schemeClr>
                    </a:solidFill>
                  </a:rPr>
                  <a:t>Brin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-Page, ‘98]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b>
                    </m:sSub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→</m:t>
                        </m:r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𝛽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cs typeface="Times New Roman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(1−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𝛽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)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accent3"/>
                  </a:solidFill>
                </a:endParaRP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The Google Matrix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A</a:t>
                </a:r>
                <a:r>
                  <a:rPr lang="en-US" b="1" dirty="0">
                    <a:solidFill>
                      <a:srgbClr val="008000"/>
                    </a:solidFill>
                  </a:rPr>
                  <a:t>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𝛽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We have a recursive problem: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𝒓</m:t>
                    </m:r>
                    <m:r>
                      <a:rPr lang="en-US" b="1" i="1">
                        <a:solidFill>
                          <a:srgbClr val="008000"/>
                        </a:solidFill>
                        <a:latin typeface="Cambria Math"/>
                      </a:rPr>
                      <m:t>=</m:t>
                    </m:r>
                    <m:r>
                      <a:rPr lang="en-US" b="1" i="1">
                        <a:solidFill>
                          <a:srgbClr val="008000"/>
                        </a:solidFill>
                        <a:latin typeface="Cambria Math"/>
                      </a:rPr>
                      <m:t>𝑨</m:t>
                    </m:r>
                    <m:r>
                      <a:rPr lang="en-US" b="1" i="1">
                        <a:solidFill>
                          <a:srgbClr val="008000"/>
                        </a:solidFill>
                        <a:latin typeface="Cambria Math"/>
                      </a:rPr>
                      <m:t>⋅</m:t>
                    </m:r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b="1" dirty="0">
                    <a:solidFill>
                      <a:srgbClr val="D60093"/>
                    </a:solidFill>
                  </a:rPr>
                  <a:t> </a:t>
                </a:r>
                <a:br>
                  <a:rPr lang="en-US" b="1" dirty="0">
                    <a:solidFill>
                      <a:srgbClr val="D60093"/>
                    </a:solidFill>
                  </a:rPr>
                </a:br>
                <a:r>
                  <a:rPr lang="en-US" b="1" dirty="0"/>
                  <a:t>And the Power method still works!</a:t>
                </a:r>
                <a:endParaRPr lang="en-US" sz="2800" b="1" baseline="30000" dirty="0"/>
              </a:p>
              <a:p>
                <a:r>
                  <a:rPr lang="en-US" b="1" dirty="0">
                    <a:solidFill>
                      <a:srgbClr val="0000FF"/>
                    </a:solidFill>
                    <a:sym typeface="Symbol"/>
                  </a:rPr>
                  <a:t>What is </a:t>
                </a:r>
                <a:r>
                  <a:rPr lang="en-US" b="1" i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 </a:t>
                </a:r>
                <a:r>
                  <a:rPr lang="en-US" b="1" dirty="0">
                    <a:solidFill>
                      <a:srgbClr val="0000FF"/>
                    </a:solidFill>
                    <a:sym typeface="Symbol"/>
                  </a:rPr>
                  <a:t>?</a:t>
                </a:r>
              </a:p>
              <a:p>
                <a:pPr lvl="1"/>
                <a:r>
                  <a:rPr lang="en-US" dirty="0">
                    <a:sym typeface="Symbol"/>
                  </a:rPr>
                  <a:t>In practice 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 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=0.8,0.9 </a:t>
                </a:r>
                <a:r>
                  <a:rPr lang="en-US" dirty="0">
                    <a:sym typeface="Symbol"/>
                  </a:rPr>
                  <a:t>(make 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5</a:t>
                </a:r>
                <a:r>
                  <a:rPr lang="en-US" dirty="0">
                    <a:sym typeface="Symbol"/>
                  </a:rPr>
                  <a:t> steps on avg., jump)</a:t>
                </a:r>
              </a:p>
              <a:p>
                <a:endParaRPr lang="en-US" b="1" baseline="30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58200" cy="5486400"/>
              </a:xfrm>
              <a:blipFill rotWithShape="1">
                <a:blip r:embed="rId2"/>
                <a:stretch>
                  <a:fillRect t="-667" b="-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35968" y="3124200"/>
            <a:ext cx="2408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[1/N]</a:t>
            </a:r>
            <a:r>
              <a:rPr lang="en-US" sz="1600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NxN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…N by N matrix</a:t>
            </a:r>
            <a:b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where all entries are 1/N</a:t>
            </a:r>
          </a:p>
        </p:txBody>
      </p:sp>
    </p:spTree>
    <p:extLst>
      <p:ext uri="{BB962C8B-B14F-4D97-AF65-F5344CB8AC3E}">
        <p14:creationId xmlns:p14="http://schemas.microsoft.com/office/powerpoint/2010/main" val="254767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(2) –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Equations: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en-US" sz="2000" dirty="0">
                  <a:ea typeface="Cambria Math" panose="02040503050406030204" pitchFamily="18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 1/2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:endParaRPr lang="en-US" sz="2800" dirty="0"/>
              </a:p>
              <a:p>
                <a:r>
                  <a:rPr lang="en-US" sz="2800" dirty="0"/>
                  <a:t>Without the need of computing the actual importance from the above stated equations, we can derive order between the following pairs of nodes: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BR" sz="2400" dirty="0"/>
              </a:p>
              <a:p>
                <a:pPr lvl="1"/>
                <a:r>
                  <a:rPr lang="pt-BR" sz="2400" dirty="0"/>
                  <a:t>This implies final order:</a:t>
                </a:r>
              </a:p>
              <a:p>
                <a:pPr marL="118872" indent="0">
                  <a:buNone/>
                </a:pPr>
                <a:r>
                  <a:rPr lang="pt-BR" sz="2800" b="1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 t="-232" r="-1725" b="-2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26925349-4969-4CDB-AC26-A3D68F8C8C14}"/>
              </a:ext>
            </a:extLst>
          </p:cNvPr>
          <p:cNvGrpSpPr/>
          <p:nvPr/>
        </p:nvGrpSpPr>
        <p:grpSpPr>
          <a:xfrm>
            <a:off x="6222274" y="1219200"/>
            <a:ext cx="2710820" cy="2079891"/>
            <a:chOff x="1299301" y="2115194"/>
            <a:chExt cx="2710820" cy="2079891"/>
          </a:xfrm>
        </p:grpSpPr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6C4D4370-6F96-4272-B215-AA3D1E2FC768}"/>
                </a:ext>
              </a:extLst>
            </p:cNvPr>
            <p:cNvSpPr/>
            <p:nvPr/>
          </p:nvSpPr>
          <p:spPr>
            <a:xfrm>
              <a:off x="1806960" y="2115194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4</a:t>
              </a:r>
              <a:endParaRPr lang="cs-CZ" sz="2000" dirty="0"/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F73F4125-5827-41EA-898D-65CBBA733117}"/>
                </a:ext>
              </a:extLst>
            </p:cNvPr>
            <p:cNvSpPr/>
            <p:nvPr/>
          </p:nvSpPr>
          <p:spPr>
            <a:xfrm>
              <a:off x="2985093" y="2115194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6</a:t>
              </a:r>
              <a:endParaRPr lang="cs-CZ" sz="2000" dirty="0"/>
            </a:p>
          </p:txBody>
        </p:sp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9B025704-329E-480E-95E3-15F14FB7391E}"/>
                </a:ext>
              </a:extLst>
            </p:cNvPr>
            <p:cNvSpPr/>
            <p:nvPr/>
          </p:nvSpPr>
          <p:spPr>
            <a:xfrm>
              <a:off x="3579325" y="2984065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3</a:t>
              </a:r>
              <a:endParaRPr lang="cs-CZ" sz="2000" dirty="0"/>
            </a:p>
          </p:txBody>
        </p:sp>
        <p:sp>
          <p:nvSpPr>
            <p:cNvPr id="28" name="Ovál 27">
              <a:extLst>
                <a:ext uri="{FF2B5EF4-FFF2-40B4-BE49-F238E27FC236}">
                  <a16:creationId xmlns:a16="http://schemas.microsoft.com/office/drawing/2014/main" id="{74794E8C-D53D-4076-ADF3-A096230C1A01}"/>
                </a:ext>
              </a:extLst>
            </p:cNvPr>
            <p:cNvSpPr/>
            <p:nvPr/>
          </p:nvSpPr>
          <p:spPr>
            <a:xfrm>
              <a:off x="2439313" y="3020086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2</a:t>
              </a:r>
              <a:endParaRPr lang="cs-CZ" sz="2000" dirty="0"/>
            </a:p>
          </p:txBody>
        </p:sp>
        <p:sp>
          <p:nvSpPr>
            <p:cNvPr id="29" name="Ovál 28">
              <a:extLst>
                <a:ext uri="{FF2B5EF4-FFF2-40B4-BE49-F238E27FC236}">
                  <a16:creationId xmlns:a16="http://schemas.microsoft.com/office/drawing/2014/main" id="{04894B02-D860-4DD0-B89F-4FFC0D71B10D}"/>
                </a:ext>
              </a:extLst>
            </p:cNvPr>
            <p:cNvSpPr/>
            <p:nvPr/>
          </p:nvSpPr>
          <p:spPr>
            <a:xfrm>
              <a:off x="1299301" y="3020086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1</a:t>
              </a:r>
              <a:endParaRPr lang="cs-CZ" sz="2000" dirty="0"/>
            </a:p>
          </p:txBody>
        </p:sp>
        <p:sp>
          <p:nvSpPr>
            <p:cNvPr id="30" name="Ovál 29">
              <a:extLst>
                <a:ext uri="{FF2B5EF4-FFF2-40B4-BE49-F238E27FC236}">
                  <a16:creationId xmlns:a16="http://schemas.microsoft.com/office/drawing/2014/main" id="{B1D96EFC-354D-4202-8ABB-BE873F8B31D7}"/>
                </a:ext>
              </a:extLst>
            </p:cNvPr>
            <p:cNvSpPr/>
            <p:nvPr/>
          </p:nvSpPr>
          <p:spPr>
            <a:xfrm>
              <a:off x="2985093" y="3763085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5</a:t>
              </a:r>
              <a:endParaRPr lang="cs-CZ" sz="2000" dirty="0"/>
            </a:p>
          </p:txBody>
        </p:sp>
        <p:cxnSp>
          <p:nvCxnSpPr>
            <p:cNvPr id="31" name="Přímá spojnice se šipkou 30">
              <a:extLst>
                <a:ext uri="{FF2B5EF4-FFF2-40B4-BE49-F238E27FC236}">
                  <a16:creationId xmlns:a16="http://schemas.microsoft.com/office/drawing/2014/main" id="{85BCFC46-963E-415B-8C18-BCE5EE648AB6}"/>
                </a:ext>
              </a:extLst>
            </p:cNvPr>
            <p:cNvCxnSpPr>
              <a:stCxn id="28" idx="2"/>
              <a:endCxn id="29" idx="6"/>
            </p:cNvCxnSpPr>
            <p:nvPr/>
          </p:nvCxnSpPr>
          <p:spPr>
            <a:xfrm flipH="1">
              <a:off x="1730097" y="3236086"/>
              <a:ext cx="709216" cy="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>
              <a:extLst>
                <a:ext uri="{FF2B5EF4-FFF2-40B4-BE49-F238E27FC236}">
                  <a16:creationId xmlns:a16="http://schemas.microsoft.com/office/drawing/2014/main" id="{EEF7DDCB-5D44-4E58-B77F-76149966225E}"/>
                </a:ext>
              </a:extLst>
            </p:cNvPr>
            <p:cNvCxnSpPr>
              <a:stCxn id="28" idx="1"/>
              <a:endCxn id="25" idx="5"/>
            </p:cNvCxnSpPr>
            <p:nvPr/>
          </p:nvCxnSpPr>
          <p:spPr>
            <a:xfrm flipH="1" flipV="1">
              <a:off x="2174667" y="2483929"/>
              <a:ext cx="327735" cy="599422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>
              <a:extLst>
                <a:ext uri="{FF2B5EF4-FFF2-40B4-BE49-F238E27FC236}">
                  <a16:creationId xmlns:a16="http://schemas.microsoft.com/office/drawing/2014/main" id="{58FF3569-C332-4268-923E-752157E5D9B5}"/>
                </a:ext>
              </a:extLst>
            </p:cNvPr>
            <p:cNvCxnSpPr>
              <a:stCxn id="25" idx="3"/>
              <a:endCxn id="29" idx="0"/>
            </p:cNvCxnSpPr>
            <p:nvPr/>
          </p:nvCxnSpPr>
          <p:spPr>
            <a:xfrm flipH="1">
              <a:off x="1514699" y="2483929"/>
              <a:ext cx="355350" cy="53615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>
              <a:extLst>
                <a:ext uri="{FF2B5EF4-FFF2-40B4-BE49-F238E27FC236}">
                  <a16:creationId xmlns:a16="http://schemas.microsoft.com/office/drawing/2014/main" id="{4276AADD-C2F1-4A30-ACC5-9CDA19E0A410}"/>
                </a:ext>
              </a:extLst>
            </p:cNvPr>
            <p:cNvCxnSpPr>
              <a:stCxn id="25" idx="6"/>
              <a:endCxn id="26" idx="2"/>
            </p:cNvCxnSpPr>
            <p:nvPr/>
          </p:nvCxnSpPr>
          <p:spPr>
            <a:xfrm>
              <a:off x="2237756" y="2331194"/>
              <a:ext cx="747337" cy="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>
              <a:extLst>
                <a:ext uri="{FF2B5EF4-FFF2-40B4-BE49-F238E27FC236}">
                  <a16:creationId xmlns:a16="http://schemas.microsoft.com/office/drawing/2014/main" id="{5EE75456-80ED-4B92-A327-16D715008748}"/>
                </a:ext>
              </a:extLst>
            </p:cNvPr>
            <p:cNvCxnSpPr>
              <a:stCxn id="26" idx="3"/>
              <a:endCxn id="29" idx="7"/>
            </p:cNvCxnSpPr>
            <p:nvPr/>
          </p:nvCxnSpPr>
          <p:spPr>
            <a:xfrm flipH="1">
              <a:off x="1667008" y="2483929"/>
              <a:ext cx="1381174" cy="599422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>
              <a:extLst>
                <a:ext uri="{FF2B5EF4-FFF2-40B4-BE49-F238E27FC236}">
                  <a16:creationId xmlns:a16="http://schemas.microsoft.com/office/drawing/2014/main" id="{D72E513D-5551-46AB-975B-E38E695A02C2}"/>
                </a:ext>
              </a:extLst>
            </p:cNvPr>
            <p:cNvCxnSpPr>
              <a:stCxn id="28" idx="7"/>
              <a:endCxn id="26" idx="4"/>
            </p:cNvCxnSpPr>
            <p:nvPr/>
          </p:nvCxnSpPr>
          <p:spPr>
            <a:xfrm flipV="1">
              <a:off x="2807020" y="2547194"/>
              <a:ext cx="393471" cy="53615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>
              <a:extLst>
                <a:ext uri="{FF2B5EF4-FFF2-40B4-BE49-F238E27FC236}">
                  <a16:creationId xmlns:a16="http://schemas.microsoft.com/office/drawing/2014/main" id="{D51DB3AA-0E5D-423A-95F0-D2E1954D5528}"/>
                </a:ext>
              </a:extLst>
            </p:cNvPr>
            <p:cNvCxnSpPr>
              <a:stCxn id="27" idx="1"/>
            </p:cNvCxnSpPr>
            <p:nvPr/>
          </p:nvCxnSpPr>
          <p:spPr>
            <a:xfrm flipH="1" flipV="1">
              <a:off x="3340443" y="2528855"/>
              <a:ext cx="301971" cy="518475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>
              <a:extLst>
                <a:ext uri="{FF2B5EF4-FFF2-40B4-BE49-F238E27FC236}">
                  <a16:creationId xmlns:a16="http://schemas.microsoft.com/office/drawing/2014/main" id="{B0140EEE-E53F-4171-BD35-A48BA6DE12B9}"/>
                </a:ext>
              </a:extLst>
            </p:cNvPr>
            <p:cNvCxnSpPr>
              <a:stCxn id="28" idx="5"/>
              <a:endCxn id="30" idx="1"/>
            </p:cNvCxnSpPr>
            <p:nvPr/>
          </p:nvCxnSpPr>
          <p:spPr>
            <a:xfrm>
              <a:off x="2807020" y="3388821"/>
              <a:ext cx="241162" cy="437529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Přímá spojnice se šipkou 38">
              <a:extLst>
                <a:ext uri="{FF2B5EF4-FFF2-40B4-BE49-F238E27FC236}">
                  <a16:creationId xmlns:a16="http://schemas.microsoft.com/office/drawing/2014/main" id="{C40FF112-6308-4B47-906A-9419ED2DD4B8}"/>
                </a:ext>
              </a:extLst>
            </p:cNvPr>
            <p:cNvCxnSpPr>
              <a:stCxn id="30" idx="7"/>
              <a:endCxn id="27" idx="3"/>
            </p:cNvCxnSpPr>
            <p:nvPr/>
          </p:nvCxnSpPr>
          <p:spPr>
            <a:xfrm flipV="1">
              <a:off x="3352800" y="3352800"/>
              <a:ext cx="289614" cy="47355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nice se šipkou 39">
              <a:extLst>
                <a:ext uri="{FF2B5EF4-FFF2-40B4-BE49-F238E27FC236}">
                  <a16:creationId xmlns:a16="http://schemas.microsoft.com/office/drawing/2014/main" id="{72FB9E3B-C281-4347-9466-45EA746ED7DC}"/>
                </a:ext>
              </a:extLst>
            </p:cNvPr>
            <p:cNvCxnSpPr>
              <a:stCxn id="28" idx="6"/>
              <a:endCxn id="27" idx="2"/>
            </p:cNvCxnSpPr>
            <p:nvPr/>
          </p:nvCxnSpPr>
          <p:spPr>
            <a:xfrm flipV="1">
              <a:off x="2870109" y="3200065"/>
              <a:ext cx="709216" cy="36021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87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For the following graph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Assuming </a:t>
            </a:r>
            <a:r>
              <a:rPr lang="el-GR" dirty="0"/>
              <a:t>β = 0.8</a:t>
            </a:r>
            <a:r>
              <a:rPr lang="en-US" dirty="0"/>
              <a:t>, compute the topic-sensitive PageRank for the following teleport sets:</a:t>
            </a:r>
            <a:endParaRPr lang="cs-CZ" dirty="0"/>
          </a:p>
          <a:p>
            <a:pPr marL="1225296" lvl="2" indent="-457200">
              <a:buFont typeface="+mj-lt"/>
              <a:buAutoNum type="arabicParenR"/>
            </a:pPr>
            <a:r>
              <a:rPr lang="en-US" dirty="0"/>
              <a:t>{A}</a:t>
            </a:r>
          </a:p>
          <a:p>
            <a:pPr marL="1225296" lvl="2" indent="-457200">
              <a:buFont typeface="+mj-lt"/>
              <a:buAutoNum type="arabicParenR"/>
            </a:pPr>
            <a:r>
              <a:rPr lang="en-US" dirty="0"/>
              <a:t>{A, C}</a:t>
            </a:r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6" name="Skupina 5"/>
          <p:cNvGrpSpPr/>
          <p:nvPr/>
        </p:nvGrpSpPr>
        <p:grpSpPr>
          <a:xfrm>
            <a:off x="2743200" y="2209800"/>
            <a:ext cx="1723208" cy="1676400"/>
            <a:chOff x="2743200" y="2209800"/>
            <a:chExt cx="1723208" cy="1676400"/>
          </a:xfrm>
        </p:grpSpPr>
        <p:sp>
          <p:nvSpPr>
            <p:cNvPr id="11" name="Ovál 10"/>
            <p:cNvSpPr/>
            <p:nvPr/>
          </p:nvSpPr>
          <p:spPr>
            <a:xfrm>
              <a:off x="4035612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B</a:t>
              </a:r>
              <a:endParaRPr lang="cs-CZ" sz="2000" dirty="0"/>
            </a:p>
          </p:txBody>
        </p:sp>
        <p:sp>
          <p:nvSpPr>
            <p:cNvPr id="12" name="Ovál 11"/>
            <p:cNvSpPr/>
            <p:nvPr/>
          </p:nvSpPr>
          <p:spPr>
            <a:xfrm>
              <a:off x="2743200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A</a:t>
              </a:r>
              <a:endParaRPr lang="cs-CZ" sz="2000" dirty="0"/>
            </a:p>
          </p:txBody>
        </p:sp>
        <p:sp>
          <p:nvSpPr>
            <p:cNvPr id="14" name="Ovál 13"/>
            <p:cNvSpPr/>
            <p:nvPr/>
          </p:nvSpPr>
          <p:spPr>
            <a:xfrm>
              <a:off x="4035612" y="34542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D</a:t>
              </a:r>
              <a:endParaRPr lang="cs-CZ" sz="2000" dirty="0"/>
            </a:p>
          </p:txBody>
        </p:sp>
        <p:cxnSp>
          <p:nvCxnSpPr>
            <p:cNvPr id="40" name="Přímá spojnice se šipkou 39"/>
            <p:cNvCxnSpPr>
              <a:stCxn id="12" idx="5"/>
              <a:endCxn id="14" idx="1"/>
            </p:cNvCxnSpPr>
            <p:nvPr/>
          </p:nvCxnSpPr>
          <p:spPr>
            <a:xfrm>
              <a:off x="3110907" y="2578535"/>
              <a:ext cx="987794" cy="93893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>
              <a:stCxn id="14" idx="0"/>
              <a:endCxn id="11" idx="4"/>
            </p:cNvCxnSpPr>
            <p:nvPr/>
          </p:nvCxnSpPr>
          <p:spPr>
            <a:xfrm flipV="1">
              <a:off x="4251010" y="2641800"/>
              <a:ext cx="0" cy="81240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>
              <a:stCxn id="12" idx="6"/>
              <a:endCxn id="11" idx="2"/>
            </p:cNvCxnSpPr>
            <p:nvPr/>
          </p:nvCxnSpPr>
          <p:spPr>
            <a:xfrm>
              <a:off x="3173996" y="2425800"/>
              <a:ext cx="861616" cy="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Ovál 30"/>
            <p:cNvSpPr/>
            <p:nvPr/>
          </p:nvSpPr>
          <p:spPr>
            <a:xfrm>
              <a:off x="2743200" y="3454199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C</a:t>
              </a:r>
              <a:endParaRPr lang="cs-CZ" sz="2000" dirty="0"/>
            </a:p>
          </p:txBody>
        </p:sp>
        <p:cxnSp>
          <p:nvCxnSpPr>
            <p:cNvPr id="33" name="Přímá spojnice se šipkou 32"/>
            <p:cNvCxnSpPr>
              <a:stCxn id="12" idx="4"/>
              <a:endCxn id="31" idx="0"/>
            </p:cNvCxnSpPr>
            <p:nvPr/>
          </p:nvCxnSpPr>
          <p:spPr>
            <a:xfrm>
              <a:off x="2958598" y="2641800"/>
              <a:ext cx="0" cy="812399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>
              <a:stCxn id="14" idx="2"/>
              <a:endCxn id="31" idx="6"/>
            </p:cNvCxnSpPr>
            <p:nvPr/>
          </p:nvCxnSpPr>
          <p:spPr>
            <a:xfrm flipH="1" flipV="1">
              <a:off x="3173996" y="3670199"/>
              <a:ext cx="861616" cy="1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9007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Recap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Random walker has a small probability of teleporting at any step</a:t>
            </a:r>
          </a:p>
          <a:p>
            <a:r>
              <a:rPr lang="en-US" b="1" dirty="0">
                <a:solidFill>
                  <a:srgbClr val="FF0066"/>
                </a:solidFill>
              </a:rPr>
              <a:t>Teleport can go to: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Standard PageRank: </a:t>
            </a:r>
            <a:r>
              <a:rPr lang="en-US" b="1" dirty="0"/>
              <a:t>Any page with equal probability</a:t>
            </a:r>
          </a:p>
          <a:p>
            <a:pPr lvl="2"/>
            <a:r>
              <a:rPr lang="en-US" dirty="0"/>
              <a:t>To avoid dead-end and spider-trap problems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Topic Specific PageRank: </a:t>
            </a:r>
            <a:r>
              <a:rPr lang="en-US" b="1" dirty="0"/>
              <a:t>A topic-specific set of “relevant” pages (</a:t>
            </a:r>
            <a:r>
              <a:rPr lang="en-US" b="1" dirty="0">
                <a:solidFill>
                  <a:srgbClr val="008000"/>
                </a:solidFill>
              </a:rPr>
              <a:t>teleport set</a:t>
            </a:r>
            <a:r>
              <a:rPr lang="en-US" b="1" dirty="0"/>
              <a:t>)</a:t>
            </a:r>
          </a:p>
          <a:p>
            <a:r>
              <a:rPr lang="en-US" b="1" dirty="0">
                <a:solidFill>
                  <a:srgbClr val="D60093"/>
                </a:solidFill>
              </a:rPr>
              <a:t>Idea: Bias the random walk</a:t>
            </a:r>
          </a:p>
          <a:p>
            <a:pPr lvl="1"/>
            <a:r>
              <a:rPr lang="en-US" dirty="0"/>
              <a:t>When walker teleports, she pick a page from a set </a:t>
            </a:r>
            <a:r>
              <a:rPr lang="en-US" b="1" i="1" dirty="0"/>
              <a:t>S</a:t>
            </a:r>
            <a:endParaRPr lang="en-US" b="1" dirty="0"/>
          </a:p>
          <a:p>
            <a:pPr lvl="1"/>
            <a:r>
              <a:rPr lang="en-US" b="1" i="1" dirty="0"/>
              <a:t>S</a:t>
            </a:r>
            <a:r>
              <a:rPr lang="en-US" dirty="0"/>
              <a:t> contains only pages that are relevant to the topic</a:t>
            </a:r>
          </a:p>
          <a:p>
            <a:pPr lvl="2"/>
            <a:r>
              <a:rPr lang="en-US" dirty="0"/>
              <a:t>E.g., Open Directory (DMOZ) pages for a given topic/query</a:t>
            </a:r>
          </a:p>
          <a:p>
            <a:pPr lvl="1"/>
            <a:r>
              <a:rPr lang="en-US" dirty="0"/>
              <a:t>For each teleport set </a:t>
            </a:r>
            <a:r>
              <a:rPr lang="en-US" b="1" i="1" dirty="0"/>
              <a:t>S</a:t>
            </a:r>
            <a:r>
              <a:rPr lang="en-US" dirty="0"/>
              <a:t>, we get a different vector </a:t>
            </a:r>
            <a:r>
              <a:rPr lang="en-US" b="1" i="1" dirty="0" err="1"/>
              <a:t>r</a:t>
            </a:r>
            <a:r>
              <a:rPr lang="en-US" b="1" i="1" baseline="-25000" dirty="0" err="1"/>
              <a:t>S</a:t>
            </a:r>
            <a:endParaRPr lang="en-US" b="1" i="1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250366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43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534400" cy="54102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b="1" dirty="0">
                    <a:solidFill>
                      <a:srgbClr val="008000"/>
                    </a:solidFill>
                  </a:rPr>
                  <a:t>To make this work all we need is to update the teleportation part of the PageRank formulation: </a:t>
                </a:r>
              </a:p>
              <a:p>
                <a:pPr lvl="2">
                  <a:buNone/>
                </a:pPr>
                <a14:m>
                  <m:oMath xmlns:m="http://schemas.openxmlformats.org/officeDocument/2006/math"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  <a:sym typeface="Symbol"/>
                      </a:rPr>
                      <m:t>𝑨</m:t>
                    </m:r>
                    <m:r>
                      <a:rPr lang="en-US" sz="3200" b="1" i="1" baseline="-25000" dirty="0" err="1">
                        <a:latin typeface="Cambria Math"/>
                        <a:cs typeface="Times New Roman" pitchFamily="18" charset="0"/>
                        <a:sym typeface="Symbol"/>
                      </a:rPr>
                      <m:t>𝒊𝒋</m:t>
                    </m:r>
                    <m:r>
                      <a:rPr lang="en-US" sz="3200" b="1" i="1" dirty="0">
                        <a:latin typeface="Cambria Math"/>
                        <a:cs typeface="Times New Roman" pitchFamily="18" charset="0"/>
                        <a:sym typeface="Symbol"/>
                      </a:rPr>
                      <m:t> =</m:t>
                    </m:r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  <a:sym typeface="Symbol"/>
                      </a:rPr>
                      <m:t>     </m:t>
                    </m:r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  <a:sym typeface="Symbol"/>
                      </a:rPr>
                      <m:t>𝜷</m:t>
                    </m:r>
                    <m:r>
                      <a:rPr lang="en-US" sz="3200" b="1" i="1" dirty="0">
                        <a:latin typeface="Cambria Math"/>
                        <a:cs typeface="Times New Roman" pitchFamily="18" charset="0"/>
                        <a:sym typeface="Symbol"/>
                      </a:rPr>
                      <m:t> </m:t>
                    </m:r>
                    <m:sSub>
                      <m:sSubPr>
                        <m:ctrlPr>
                          <a:rPr lang="en-US" sz="32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3200" b="1" i="1" dirty="0" smtClean="0">
                            <a:latin typeface="Cambria Math"/>
                            <a:cs typeface="Times New Roman" pitchFamily="18" charset="0"/>
                          </a:rPr>
                          <m:t>𝒊𝒋</m:t>
                        </m:r>
                      </m:sub>
                    </m:sSub>
                    <m:r>
                      <a:rPr lang="en-US" sz="3200" b="1" i="1" dirty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𝜷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)/|</m:t>
                    </m:r>
                    <m:r>
                      <a:rPr lang="en-US" sz="3200" b="1" i="1" dirty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  <a:sym typeface="Symbol"/>
                      </a:rPr>
                      <m:t>𝑺</m:t>
                    </m:r>
                    <m:r>
                      <a:rPr lang="en-US" sz="3200" b="1" i="1" dirty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  <a:sym typeface="Symbol"/>
                      </a:rPr>
                      <m:t>|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  <a:sym typeface="Symbol"/>
                  </a:rPr>
                  <a:t>     </a:t>
                </a:r>
                <a:r>
                  <a:rPr lang="en-US" sz="3200" b="1" dirty="0">
                    <a:sym typeface="Symbol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/>
                        <a:sym typeface="Symbol"/>
                      </a:rPr>
                      <m:t>𝒊</m:t>
                    </m:r>
                    <m:r>
                      <a:rPr lang="en-US" sz="3200" b="1" i="1" dirty="0">
                        <a:latin typeface="Cambria Math"/>
                        <a:sym typeface="Symbol"/>
                      </a:rPr>
                      <m:t>∈ </m:t>
                    </m:r>
                    <m:r>
                      <a:rPr lang="en-US" sz="3200" b="1" i="1" dirty="0">
                        <a:latin typeface="Cambria Math"/>
                        <a:sym typeface="Symbol"/>
                      </a:rPr>
                      <m:t>𝑺</m:t>
                    </m:r>
                  </m:oMath>
                </a14:m>
                <a:endParaRPr lang="en-US" sz="3200" b="1" dirty="0">
                  <a:sym typeface="Symbol"/>
                </a:endParaRPr>
              </a:p>
              <a:p>
                <a:pPr lvl="2">
                  <a:buNone/>
                </a:pPr>
                <a:r>
                  <a:rPr lang="en-US" sz="3200" b="1" i="1" dirty="0">
                    <a:latin typeface="Times New Roman" pitchFamily="18" charset="0"/>
                    <a:cs typeface="Times New Roman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</a:rPr>
                      <m:t>        </m:t>
                    </m:r>
                    <m:r>
                      <a:rPr lang="en-US" sz="3200" b="1" i="1" dirty="0">
                        <a:latin typeface="Cambria Math"/>
                        <a:cs typeface="Times New Roman" pitchFamily="18" charset="0"/>
                      </a:rPr>
                      <m:t>𝜷</m:t>
                    </m:r>
                    <m:r>
                      <a:rPr lang="en-US" sz="3200" b="1" i="1" dirty="0">
                        <a:latin typeface="Cambria Math"/>
                        <a:cs typeface="Times New Roman" pitchFamily="18" charset="0"/>
                      </a:rPr>
                      <m:t> </m:t>
                    </m:r>
                    <m:sSub>
                      <m:sSubPr>
                        <m:ctrlPr>
                          <a:rPr lang="en-US" sz="32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3200" b="1" i="1" dirty="0" smtClean="0">
                            <a:latin typeface="Cambria Math"/>
                            <a:cs typeface="Times New Roman" pitchFamily="18" charset="0"/>
                          </a:rPr>
                          <m:t>𝒊𝒋</m:t>
                        </m:r>
                      </m:sub>
                    </m:sSub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r>
                  <a:rPr lang="en-US" sz="3200" b="1" i="1" baseline="-25000" dirty="0">
                    <a:latin typeface="Times New Roman" pitchFamily="18" charset="0"/>
                    <a:cs typeface="Times New Roman" pitchFamily="18" charset="0"/>
                  </a:rPr>
                  <a:t>                              </a:t>
                </a:r>
                <a:r>
                  <a:rPr lang="en-US" sz="3200" b="1" dirty="0">
                    <a:sym typeface="Symbol"/>
                  </a:rPr>
                  <a:t>otherwise</a:t>
                </a:r>
              </a:p>
              <a:p>
                <a:pPr lvl="1"/>
                <a:r>
                  <a:rPr lang="en-US" b="1" i="1" dirty="0"/>
                  <a:t>A</a:t>
                </a:r>
                <a:r>
                  <a:rPr lang="en-US" dirty="0"/>
                  <a:t> is stochastic!</a:t>
                </a:r>
              </a:p>
              <a:p>
                <a:r>
                  <a:rPr lang="en-US" dirty="0"/>
                  <a:t>We weighted all pages in the teleport set </a:t>
                </a:r>
                <a:r>
                  <a:rPr lang="en-US" b="1" i="1" dirty="0">
                    <a:solidFill>
                      <a:srgbClr val="0000FF"/>
                    </a:solidFill>
                  </a:rPr>
                  <a:t>S</a:t>
                </a:r>
                <a:r>
                  <a:rPr lang="en-US" dirty="0"/>
                  <a:t> equally</a:t>
                </a:r>
              </a:p>
              <a:p>
                <a:pPr lvl="1"/>
                <a:r>
                  <a:rPr lang="en-US" b="1" dirty="0">
                    <a:solidFill>
                      <a:srgbClr val="D60093"/>
                    </a:solidFill>
                  </a:rPr>
                  <a:t>Could also assign different weights to pages!</a:t>
                </a:r>
              </a:p>
              <a:p>
                <a:r>
                  <a:rPr lang="pt-BR" b="1" dirty="0">
                    <a:solidFill>
                      <a:srgbClr val="D60093"/>
                    </a:solidFill>
                  </a:rPr>
                  <a:t>Compute as for regular PageRank:</a:t>
                </a:r>
              </a:p>
              <a:p>
                <a:pPr lvl="1"/>
                <a:r>
                  <a:rPr lang="en-US" dirty="0"/>
                  <a:t>Multiply by </a:t>
                </a:r>
                <a:r>
                  <a:rPr lang="en-US" b="1" i="1" dirty="0"/>
                  <a:t>M</a:t>
                </a:r>
                <a:r>
                  <a:rPr lang="en-US" dirty="0"/>
                  <a:t>, then add a vector</a:t>
                </a:r>
              </a:p>
              <a:p>
                <a:pPr lvl="1"/>
                <a:r>
                  <a:rPr lang="en-US" dirty="0"/>
                  <a:t>Maintains sparseness</a:t>
                </a:r>
                <a:endParaRPr lang="en-US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614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534400" cy="5410200"/>
              </a:xfrm>
              <a:blipFill rotWithShape="1">
                <a:blip r:embed="rId3"/>
                <a:stretch>
                  <a:fillRect t="-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2428879" y="2514600"/>
            <a:ext cx="200025" cy="914400"/>
          </a:xfrm>
          <a:prstGeom prst="leftBrace">
            <a:avLst>
              <a:gd name="adj1" fmla="val 60747"/>
              <a:gd name="adj2" fmla="val 31926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4097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/>
              <a:t>PageRank (3) –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139" name="Rectangle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410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We just rearranged the </a:t>
                </a:r>
                <a:r>
                  <a:rPr lang="en-US" b="1" dirty="0">
                    <a:solidFill>
                      <a:srgbClr val="0000FF"/>
                    </a:solidFill>
                  </a:rPr>
                  <a:t>PageRank equation</a:t>
                </a:r>
                <a:endParaRPr lang="en-US" dirty="0">
                  <a:solidFill>
                    <a:srgbClr val="0000FF"/>
                  </a:solidFill>
                </a:endParaRP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/>
                        </a:rPr>
                        <m:t>𝒓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r>
                        <a:rPr lang="en-US">
                          <a:latin typeface="Cambria Math"/>
                        </a:rPr>
                        <m:t>𝜷</m:t>
                      </m:r>
                      <m:r>
                        <a:rPr lang="en-US">
                          <a:latin typeface="Cambria Math"/>
                        </a:rPr>
                        <m:t>𝑴</m:t>
                      </m:r>
                      <m:r>
                        <a:rPr lang="en-US">
                          <a:latin typeface="Cambria Math"/>
                        </a:rPr>
                        <m:t>⋅</m:t>
                      </m:r>
                      <m:r>
                        <a:rPr lang="en-US">
                          <a:latin typeface="Cambria Math"/>
                        </a:rPr>
                        <m:t>𝒓</m:t>
                      </m:r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𝜷</m:t>
                                  </m:r>
                                </m:num>
                                <m:den>
                                  <m:r>
                                    <a:rPr lang="en-US">
                                      <a:latin typeface="Cambria Math"/>
                                    </a:rPr>
                                    <m:t>𝑵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𝑵</m:t>
                          </m:r>
                        </m:sub>
                      </m:sSub>
                    </m:oMath>
                  </m:oMathPara>
                </a14:m>
                <a:endParaRPr lang="en-US" baseline="-25000" dirty="0"/>
              </a:p>
              <a:p>
                <a:pPr lvl="2"/>
                <a:r>
                  <a:rPr lang="en-US" dirty="0"/>
                  <a:t>where </a:t>
                </a:r>
                <a:r>
                  <a:rPr lang="en-US" b="1" dirty="0"/>
                  <a:t>[(1-</a:t>
                </a:r>
                <a:r>
                  <a:rPr lang="en-US" b="1" dirty="0">
                    <a:sym typeface="Symbol" pitchFamily="18" charset="2"/>
                  </a:rPr>
                  <a:t></a:t>
                </a:r>
                <a:r>
                  <a:rPr lang="en-US" b="1" dirty="0"/>
                  <a:t>)/N]</a:t>
                </a:r>
                <a:r>
                  <a:rPr lang="en-US" b="1" baseline="-25000" dirty="0"/>
                  <a:t>N</a:t>
                </a:r>
                <a:r>
                  <a:rPr lang="en-US" dirty="0"/>
                  <a:t> is a vector with all </a:t>
                </a:r>
                <a:r>
                  <a:rPr lang="en-US" b="1" i="1" dirty="0"/>
                  <a:t>N</a:t>
                </a:r>
                <a:r>
                  <a:rPr lang="en-US" dirty="0"/>
                  <a:t> entries </a:t>
                </a:r>
                <a:r>
                  <a:rPr lang="en-US" b="1" dirty="0"/>
                  <a:t>(1-</a:t>
                </a:r>
                <a:r>
                  <a:rPr lang="en-US" b="1" dirty="0">
                    <a:sym typeface="Symbol" pitchFamily="18" charset="2"/>
                  </a:rPr>
                  <a:t></a:t>
                </a:r>
                <a:r>
                  <a:rPr lang="en-US" b="1" dirty="0"/>
                  <a:t>)/N</a:t>
                </a:r>
              </a:p>
              <a:p>
                <a:pPr marL="2048256" lvl="8" indent="0">
                  <a:buNone/>
                </a:pPr>
                <a:endParaRPr lang="en-US" dirty="0"/>
              </a:p>
              <a:p>
                <a:r>
                  <a:rPr lang="en-US" b="1" i="1" dirty="0"/>
                  <a:t>M</a:t>
                </a:r>
                <a:r>
                  <a:rPr lang="en-US" dirty="0"/>
                  <a:t> is a </a:t>
                </a:r>
                <a:r>
                  <a:rPr lang="en-US" b="1" dirty="0">
                    <a:solidFill>
                      <a:srgbClr val="D60093"/>
                    </a:solidFill>
                  </a:rPr>
                  <a:t>sparse matrix! </a:t>
                </a:r>
                <a:r>
                  <a:rPr lang="en-US" sz="2400" dirty="0"/>
                  <a:t>(with no dead-ends)</a:t>
                </a:r>
                <a:endParaRPr lang="en-US" dirty="0">
                  <a:solidFill>
                    <a:srgbClr val="D60093"/>
                  </a:solidFill>
                </a:endParaRPr>
              </a:p>
              <a:p>
                <a:pPr lvl="1"/>
                <a:r>
                  <a:rPr lang="en-US" dirty="0"/>
                  <a:t>10 links per node, approx 10N entries</a:t>
                </a:r>
              </a:p>
              <a:p>
                <a:r>
                  <a:rPr lang="en-US" dirty="0"/>
                  <a:t>So in each iteration, we need to:</a:t>
                </a:r>
              </a:p>
              <a:p>
                <a:pPr lvl="1"/>
                <a:r>
                  <a:rPr lang="en-US" dirty="0">
                    <a:solidFill>
                      <a:srgbClr val="0000FF"/>
                    </a:solidFill>
                  </a:rPr>
                  <a:t>Compute </a:t>
                </a:r>
                <a:r>
                  <a:rPr lang="en-US" b="1" i="1" dirty="0" err="1">
                    <a:solidFill>
                      <a:srgbClr val="0000FF"/>
                    </a:solidFill>
                  </a:rPr>
                  <a:t>r</a:t>
                </a:r>
                <a:r>
                  <a:rPr lang="en-US" baseline="30000" dirty="0" err="1">
                    <a:solidFill>
                      <a:srgbClr val="0000FF"/>
                    </a:solidFill>
                  </a:rPr>
                  <a:t>new</a:t>
                </a:r>
                <a:r>
                  <a:rPr lang="en-US" dirty="0">
                    <a:solidFill>
                      <a:srgbClr val="0000FF"/>
                    </a:solidFill>
                  </a:rPr>
                  <a:t> = </a:t>
                </a:r>
                <a:r>
                  <a:rPr lang="en-US" i="1" dirty="0">
                    <a:solidFill>
                      <a:srgbClr val="0000FF"/>
                    </a:solidFill>
                    <a:sym typeface="Symbol" pitchFamily="18" charset="2"/>
                  </a:rPr>
                  <a:t></a:t>
                </a:r>
                <a:r>
                  <a:rPr lang="en-US" dirty="0">
                    <a:solidFill>
                      <a:srgbClr val="0000FF"/>
                    </a:solidFill>
                    <a:sym typeface="Symbol" pitchFamily="18" charset="2"/>
                  </a:rPr>
                  <a:t> </a:t>
                </a:r>
                <a:r>
                  <a:rPr lang="en-US" b="1" i="1" dirty="0">
                    <a:solidFill>
                      <a:srgbClr val="0000FF"/>
                    </a:solidFill>
                  </a:rPr>
                  <a:t>M </a:t>
                </a:r>
                <a:r>
                  <a:rPr lang="en-US" dirty="0">
                    <a:solidFill>
                      <a:srgbClr val="0000FF"/>
                    </a:solidFill>
                  </a:rPr>
                  <a:t>∙ </a:t>
                </a:r>
                <a:r>
                  <a:rPr lang="en-US" b="1" i="1" dirty="0" err="1">
                    <a:solidFill>
                      <a:srgbClr val="0000FF"/>
                    </a:solidFill>
                  </a:rPr>
                  <a:t>r</a:t>
                </a:r>
                <a:r>
                  <a:rPr lang="en-US" baseline="30000" dirty="0" err="1">
                    <a:solidFill>
                      <a:srgbClr val="0000FF"/>
                    </a:solidFill>
                  </a:rPr>
                  <a:t>old</a:t>
                </a:r>
                <a:endParaRPr lang="en-US" baseline="30000" dirty="0">
                  <a:solidFill>
                    <a:srgbClr val="0000FF"/>
                  </a:solidFill>
                </a:endParaRPr>
              </a:p>
              <a:p>
                <a:pPr lvl="1"/>
                <a:r>
                  <a:rPr lang="en-US" dirty="0"/>
                  <a:t>Add a constant value </a:t>
                </a:r>
                <a:r>
                  <a:rPr lang="en-US" b="1" dirty="0"/>
                  <a:t>(1-</a:t>
                </a:r>
                <a:r>
                  <a:rPr lang="en-US" b="1" dirty="0">
                    <a:sym typeface="Symbol" pitchFamily="18" charset="2"/>
                  </a:rPr>
                  <a:t></a:t>
                </a:r>
                <a:r>
                  <a:rPr lang="en-US" b="1" dirty="0"/>
                  <a:t>)/N </a:t>
                </a:r>
                <a:r>
                  <a:rPr lang="en-US" dirty="0"/>
                  <a:t>to each entry in </a:t>
                </a:r>
                <a:r>
                  <a:rPr lang="en-US" b="1" i="1" dirty="0" err="1"/>
                  <a:t>r</a:t>
                </a:r>
                <a:r>
                  <a:rPr lang="en-US" baseline="30000" dirty="0" err="1"/>
                  <a:t>new</a:t>
                </a:r>
                <a:endParaRPr lang="en-US" baseline="30000" dirty="0"/>
              </a:p>
              <a:p>
                <a:pPr lvl="2"/>
                <a:r>
                  <a:rPr lang="en-US" b="1" dirty="0">
                    <a:solidFill>
                      <a:srgbClr val="008000"/>
                    </a:solidFill>
                  </a:rPr>
                  <a:t>Note if M contains dead-ends then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1" i="1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𝒋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b="1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smtClean="0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𝒋</m:t>
                            </m:r>
                          </m:sub>
                          <m:sup>
                            <m:r>
                              <a:rPr lang="en-US" b="1" i="1" smtClean="0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𝒏𝒆𝒘</m:t>
                            </m:r>
                          </m:sup>
                        </m:sSubSup>
                      </m:e>
                    </m:nary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&lt;</m:t>
                    </m:r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b="1" dirty="0">
                    <a:solidFill>
                      <a:srgbClr val="008000"/>
                    </a:solidFill>
                  </a:rPr>
                  <a:t> and </a:t>
                </a:r>
                <a:br>
                  <a:rPr lang="en-US" b="1" dirty="0">
                    <a:solidFill>
                      <a:srgbClr val="008000"/>
                    </a:solidFill>
                  </a:rPr>
                </a:br>
                <a:r>
                  <a:rPr lang="en-US" b="1" dirty="0">
                    <a:solidFill>
                      <a:srgbClr val="008000"/>
                    </a:solidFill>
                  </a:rPr>
                  <a:t>we also have to renormalize </a:t>
                </a:r>
                <a:r>
                  <a:rPr lang="en-US" b="1" i="1" dirty="0" err="1">
                    <a:solidFill>
                      <a:srgbClr val="008000"/>
                    </a:solidFill>
                  </a:rPr>
                  <a:t>r</a:t>
                </a:r>
                <a:r>
                  <a:rPr lang="en-US" b="1" baseline="30000" dirty="0" err="1">
                    <a:solidFill>
                      <a:srgbClr val="008000"/>
                    </a:solidFill>
                  </a:rPr>
                  <a:t>new</a:t>
                </a:r>
                <a:r>
                  <a:rPr lang="en-US" b="1" dirty="0">
                    <a:solidFill>
                      <a:srgbClr val="008000"/>
                    </a:solidFill>
                  </a:rPr>
                  <a:t> so that it sums to 1</a:t>
                </a:r>
              </a:p>
            </p:txBody>
          </p:sp>
        </mc:Choice>
        <mc:Fallback xmlns="">
          <p:sp>
            <p:nvSpPr>
              <p:cNvPr id="911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410200"/>
              </a:xfrm>
              <a:blipFill rotWithShape="1">
                <a:blip r:embed="rId3"/>
                <a:stretch>
                  <a:fillRect t="-1466" b="-3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54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Solution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The transition matrix for the graph is: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925830" lvl="1" indent="-514350">
              <a:buFont typeface="+mj-lt"/>
              <a:buAutoNum type="arabicParenR"/>
            </a:pPr>
            <a:r>
              <a:rPr lang="en-US" sz="2400" dirty="0"/>
              <a:t>Computing PageRank for teleport set {A}</a:t>
            </a:r>
            <a:r>
              <a:rPr lang="cs-CZ" sz="2400" dirty="0"/>
              <a:t> </a:t>
            </a:r>
            <a:r>
              <a:rPr lang="en-US" sz="2400" dirty="0"/>
              <a:t>using </a:t>
            </a:r>
            <a:r>
              <a:rPr lang="en-US" sz="2400" b="1" dirty="0"/>
              <a:t>equations</a:t>
            </a:r>
            <a:r>
              <a:rPr lang="en-US" sz="2400" dirty="0"/>
              <a:t>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941FDD8-B11C-4B6B-85DF-A2164D0A1AB6}"/>
                  </a:ext>
                </a:extLst>
              </p:cNvPr>
              <p:cNvSpPr txBox="1"/>
              <p:nvPr/>
            </p:nvSpPr>
            <p:spPr>
              <a:xfrm>
                <a:off x="994634" y="3745474"/>
                <a:ext cx="2510566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941FDD8-B11C-4B6B-85DF-A2164D0A1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34" y="3745474"/>
                <a:ext cx="2510566" cy="1034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C9EE673-802B-43F1-AAB5-34838B1A0589}"/>
                  </a:ext>
                </a:extLst>
              </p:cNvPr>
              <p:cNvSpPr txBox="1"/>
              <p:nvPr/>
            </p:nvSpPr>
            <p:spPr>
              <a:xfrm>
                <a:off x="6419137" y="4734848"/>
                <a:ext cx="2489912" cy="5794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b="1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brk m:alnAt="7"/>
                                          </m:r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𝟕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𝟒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𝟐𝟏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𝟒</m:t>
                                        </m:r>
                                      </m:num>
                                      <m:den>
                                        <m:r>
                                          <a:rPr lang="en-US" b="1" i="1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𝟐𝟏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𝟒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𝟐𝟏</m:t>
                                        </m:r>
                                      </m:den>
                                    </m:f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𝑻</m:t>
                          </m:r>
                        </m:sup>
                      </m:sSup>
                    </m:oMath>
                  </m:oMathPara>
                </a14:m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C9EE673-802B-43F1-AAB5-34838B1A0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137" y="4734848"/>
                <a:ext cx="2489912" cy="5794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4D606481-F566-4EB9-9EE1-AA9DB46E321C}"/>
                  </a:ext>
                </a:extLst>
              </p:cNvPr>
              <p:cNvSpPr txBox="1"/>
              <p:nvPr/>
            </p:nvSpPr>
            <p:spPr>
              <a:xfrm>
                <a:off x="4077281" y="3811386"/>
                <a:ext cx="1942519" cy="24370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𝟓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=1</m:t>
                            </m:r>
                          </m:e>
                        </m:mr>
                      </m:m>
                    </m:oMath>
                  </m:oMathPara>
                </a14:m>
                <a:endParaRPr lang="cs-CZ" b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4D606481-F566-4EB9-9EE1-AA9DB46E3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281" y="3811386"/>
                <a:ext cx="1942519" cy="24370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4EF955D-D863-4C11-B7D4-DED74A5D2569}"/>
                  </a:ext>
                </a:extLst>
              </p:cNvPr>
              <p:cNvSpPr txBox="1"/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4EF955D-D863-4C11-B7D4-DED74A5D2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blipFill>
                <a:blip r:embed="rId8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/>
              <p:nvPr/>
            </p:nvSpPr>
            <p:spPr>
              <a:xfrm>
                <a:off x="3581400" y="1889990"/>
                <a:ext cx="4047806" cy="1185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1889990"/>
                <a:ext cx="4047806" cy="11859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99B66DD-39C2-4598-85F5-E2D335BFFE4D}"/>
                  </a:ext>
                </a:extLst>
              </p:cNvPr>
              <p:cNvSpPr txBox="1"/>
              <p:nvPr/>
            </p:nvSpPr>
            <p:spPr>
              <a:xfrm>
                <a:off x="6041345" y="4891393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99B66DD-39C2-4598-85F5-E2D335BFF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345" y="4891393"/>
                <a:ext cx="264496" cy="276999"/>
              </a:xfrm>
              <a:prstGeom prst="rect">
                <a:avLst/>
              </a:prstGeom>
              <a:blipFill>
                <a:blip r:embed="rId10"/>
                <a:stretch>
                  <a:fillRect l="-13953" r="-13953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Skupina 14">
            <a:extLst>
              <a:ext uri="{FF2B5EF4-FFF2-40B4-BE49-F238E27FC236}">
                <a16:creationId xmlns:a16="http://schemas.microsoft.com/office/drawing/2014/main" id="{DD37A1CF-D0F1-482F-9405-28C059ABDB70}"/>
              </a:ext>
            </a:extLst>
          </p:cNvPr>
          <p:cNvGrpSpPr/>
          <p:nvPr/>
        </p:nvGrpSpPr>
        <p:grpSpPr>
          <a:xfrm>
            <a:off x="7344592" y="1193657"/>
            <a:ext cx="1723208" cy="1676400"/>
            <a:chOff x="2743200" y="2209800"/>
            <a:chExt cx="1723208" cy="1676400"/>
          </a:xfrm>
        </p:grpSpPr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BED3E84C-DE51-44BD-A804-D4E0D29CAC7A}"/>
                </a:ext>
              </a:extLst>
            </p:cNvPr>
            <p:cNvSpPr/>
            <p:nvPr/>
          </p:nvSpPr>
          <p:spPr>
            <a:xfrm>
              <a:off x="4035612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B</a:t>
              </a:r>
              <a:endParaRPr lang="cs-CZ" sz="2000" dirty="0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6C507198-8B9D-4E4B-A9AA-F4133E297844}"/>
                </a:ext>
              </a:extLst>
            </p:cNvPr>
            <p:cNvSpPr/>
            <p:nvPr/>
          </p:nvSpPr>
          <p:spPr>
            <a:xfrm>
              <a:off x="2743200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A</a:t>
              </a:r>
              <a:endParaRPr lang="cs-CZ" sz="2000" dirty="0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B720250D-C4BB-4D7F-8488-ECEC83F112AC}"/>
                </a:ext>
              </a:extLst>
            </p:cNvPr>
            <p:cNvSpPr/>
            <p:nvPr/>
          </p:nvSpPr>
          <p:spPr>
            <a:xfrm>
              <a:off x="4035612" y="34542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D</a:t>
              </a:r>
              <a:endParaRPr lang="cs-CZ" sz="2000" dirty="0"/>
            </a:p>
          </p:txBody>
        </p: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4D660DC8-3F82-4BA1-8F71-A9155841AC77}"/>
                </a:ext>
              </a:extLst>
            </p:cNvPr>
            <p:cNvCxnSpPr>
              <a:stCxn id="17" idx="5"/>
              <a:endCxn id="18" idx="1"/>
            </p:cNvCxnSpPr>
            <p:nvPr/>
          </p:nvCxnSpPr>
          <p:spPr>
            <a:xfrm>
              <a:off x="3110907" y="2578535"/>
              <a:ext cx="987794" cy="93893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9E4A69D0-35D2-4AC2-A167-344621CE1970}"/>
                </a:ext>
              </a:extLst>
            </p:cNvPr>
            <p:cNvCxnSpPr>
              <a:stCxn id="18" idx="0"/>
              <a:endCxn id="16" idx="4"/>
            </p:cNvCxnSpPr>
            <p:nvPr/>
          </p:nvCxnSpPr>
          <p:spPr>
            <a:xfrm flipV="1">
              <a:off x="4251010" y="2641800"/>
              <a:ext cx="0" cy="81240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>
              <a:extLst>
                <a:ext uri="{FF2B5EF4-FFF2-40B4-BE49-F238E27FC236}">
                  <a16:creationId xmlns:a16="http://schemas.microsoft.com/office/drawing/2014/main" id="{F0E81ABC-5E6E-43B0-A9F5-A0DDCF60C2CB}"/>
                </a:ext>
              </a:extLst>
            </p:cNvPr>
            <p:cNvCxnSpPr>
              <a:stCxn id="17" idx="6"/>
              <a:endCxn id="16" idx="2"/>
            </p:cNvCxnSpPr>
            <p:nvPr/>
          </p:nvCxnSpPr>
          <p:spPr>
            <a:xfrm>
              <a:off x="3173996" y="2425800"/>
              <a:ext cx="861616" cy="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Ovál 21">
              <a:extLst>
                <a:ext uri="{FF2B5EF4-FFF2-40B4-BE49-F238E27FC236}">
                  <a16:creationId xmlns:a16="http://schemas.microsoft.com/office/drawing/2014/main" id="{F0A775E5-B212-487A-BBC8-D88EBE4FCBA0}"/>
                </a:ext>
              </a:extLst>
            </p:cNvPr>
            <p:cNvSpPr/>
            <p:nvPr/>
          </p:nvSpPr>
          <p:spPr>
            <a:xfrm>
              <a:off x="2743200" y="3454199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C</a:t>
              </a:r>
              <a:endParaRPr lang="cs-CZ" sz="2000" dirty="0"/>
            </a:p>
          </p:txBody>
        </p:sp>
        <p:cxnSp>
          <p:nvCxnSpPr>
            <p:cNvPr id="23" name="Přímá spojnice se šipkou 22">
              <a:extLst>
                <a:ext uri="{FF2B5EF4-FFF2-40B4-BE49-F238E27FC236}">
                  <a16:creationId xmlns:a16="http://schemas.microsoft.com/office/drawing/2014/main" id="{B12C5BD2-6743-40FF-9E37-04EAEA734CEC}"/>
                </a:ext>
              </a:extLst>
            </p:cNvPr>
            <p:cNvCxnSpPr>
              <a:stCxn id="17" idx="4"/>
              <a:endCxn id="22" idx="0"/>
            </p:cNvCxnSpPr>
            <p:nvPr/>
          </p:nvCxnSpPr>
          <p:spPr>
            <a:xfrm>
              <a:off x="2958598" y="2641800"/>
              <a:ext cx="0" cy="812399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>
              <a:extLst>
                <a:ext uri="{FF2B5EF4-FFF2-40B4-BE49-F238E27FC236}">
                  <a16:creationId xmlns:a16="http://schemas.microsoft.com/office/drawing/2014/main" id="{AF2DB5B1-7519-48C6-BF3E-AC4878A4A799}"/>
                </a:ext>
              </a:extLst>
            </p:cNvPr>
            <p:cNvCxnSpPr>
              <a:stCxn id="18" idx="2"/>
              <a:endCxn id="22" idx="6"/>
            </p:cNvCxnSpPr>
            <p:nvPr/>
          </p:nvCxnSpPr>
          <p:spPr>
            <a:xfrm flipH="1" flipV="1">
              <a:off x="3173996" y="3670199"/>
              <a:ext cx="861616" cy="1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22A741C6-5D7F-404F-BFC5-399C668EC909}"/>
              </a:ext>
            </a:extLst>
          </p:cNvPr>
          <p:cNvSpPr txBox="1"/>
          <p:nvPr/>
        </p:nvSpPr>
        <p:spPr>
          <a:xfrm>
            <a:off x="7543800" y="2819400"/>
            <a:ext cx="1399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β = 0.8</a:t>
            </a:r>
            <a:r>
              <a:rPr lang="en-US" dirty="0"/>
              <a:t> = 4/5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15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3" grpId="0"/>
      <p:bldP spid="4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Solution 2/4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The transition matrix for the graph is: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pPr marL="925830" lvl="1" indent="-514350">
                  <a:buFont typeface="+mj-lt"/>
                  <a:buAutoNum type="arabicParenR"/>
                </a:pPr>
                <a:r>
                  <a:rPr lang="en-US" sz="2400" dirty="0"/>
                  <a:t>Computing PageRank for teleport set {A}</a:t>
                </a:r>
                <a:r>
                  <a:rPr lang="cs-CZ" sz="2400" dirty="0"/>
                  <a:t> </a:t>
                </a:r>
                <a:r>
                  <a:rPr lang="en-US" sz="2400" dirty="0"/>
                  <a:t>using </a:t>
                </a:r>
                <a:r>
                  <a:rPr lang="en-US" sz="2400" b="1" dirty="0"/>
                  <a:t>iterations</a:t>
                </a:r>
                <a:r>
                  <a:rPr lang="en-US" sz="2400" dirty="0"/>
                  <a:t>: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pPr lvl="1"/>
                <a:r>
                  <a:rPr lang="en-US" sz="2400" dirty="0"/>
                  <a:t>We can initialize vector </a:t>
                </a:r>
                <a:r>
                  <a:rPr lang="en-US" sz="2400" i="1" dirty="0"/>
                  <a:t>r</a:t>
                </a:r>
                <a:r>
                  <a:rPr lang="en-US" sz="2400" dirty="0"/>
                  <a:t> in different ways; however, the sum of values must equal to 1, e.g.,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𝑟</m:t>
                        </m:r>
                      </m:e>
                      <m:sup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0</m:t>
                            </m:r>
                          </m:e>
                        </m:d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4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cs-CZ" sz="240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 t="-232" r="-6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/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11094ED3-2281-46C3-A0CE-D76E621F0695}"/>
                  </a:ext>
                </a:extLst>
              </p:cNvPr>
              <p:cNvSpPr txBox="1"/>
              <p:nvPr/>
            </p:nvSpPr>
            <p:spPr>
              <a:xfrm>
                <a:off x="1154416" y="5670114"/>
                <a:ext cx="4701568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2666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2666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2666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6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6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,…,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4285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0.1904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1904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1904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11094ED3-2281-46C3-A0CE-D76E621F0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416" y="5670114"/>
                <a:ext cx="4701568" cy="10346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20DB11A-752C-47D6-A168-66149CCD668B}"/>
                  </a:ext>
                </a:extLst>
              </p:cNvPr>
              <p:cNvSpPr txBox="1"/>
              <p:nvPr/>
            </p:nvSpPr>
            <p:spPr>
              <a:xfrm>
                <a:off x="994634" y="3745474"/>
                <a:ext cx="2510566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20DB11A-752C-47D6-A168-66149CCD6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34" y="3745474"/>
                <a:ext cx="2510566" cy="10346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F3CF8B6-12AC-4A9D-9085-0B4878120412}"/>
                  </a:ext>
                </a:extLst>
              </p:cNvPr>
              <p:cNvSpPr txBox="1"/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F3CF8B6-12AC-4A9D-9085-0B4878120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blipFill>
                <a:blip r:embed="rId8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9D95307-6E70-4939-AA24-E6B6A30C5B8D}"/>
                  </a:ext>
                </a:extLst>
              </p:cNvPr>
              <p:cNvSpPr txBox="1"/>
              <p:nvPr/>
            </p:nvSpPr>
            <p:spPr>
              <a:xfrm>
                <a:off x="4066129" y="3810000"/>
                <a:ext cx="3096672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(1)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𝑟</m:t>
                          </m:r>
                        </m:e>
                        <m: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9D95307-6E70-4939-AA24-E6B6A30C5B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129" y="3810000"/>
                <a:ext cx="3096672" cy="1034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36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Solution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The transition matrix for the graph is: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925830" lvl="1" indent="-514350">
              <a:buFont typeface="+mj-lt"/>
              <a:buAutoNum type="arabicParenR" startAt="2"/>
            </a:pPr>
            <a:r>
              <a:rPr lang="en-US" sz="2400" dirty="0"/>
              <a:t>Computing PageRank for teleport set {A,C}</a:t>
            </a:r>
            <a:r>
              <a:rPr lang="cs-CZ" sz="2400" dirty="0"/>
              <a:t> </a:t>
            </a:r>
            <a:r>
              <a:rPr lang="en-US" sz="2400" dirty="0"/>
              <a:t>using </a:t>
            </a:r>
            <a:r>
              <a:rPr lang="en-US" sz="2400" b="1" dirty="0"/>
              <a:t>equations</a:t>
            </a:r>
            <a:r>
              <a:rPr lang="en-US" sz="2400" dirty="0"/>
              <a:t>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941FDD8-B11C-4B6B-85DF-A2164D0A1AB6}"/>
                  </a:ext>
                </a:extLst>
              </p:cNvPr>
              <p:cNvSpPr txBox="1"/>
              <p:nvPr/>
            </p:nvSpPr>
            <p:spPr>
              <a:xfrm>
                <a:off x="762000" y="3745474"/>
                <a:ext cx="2845977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941FDD8-B11C-4B6B-85DF-A2164D0A1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45474"/>
                <a:ext cx="2845977" cy="1034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C9EE673-802B-43F1-AAB5-34838B1A0589}"/>
                  </a:ext>
                </a:extLst>
              </p:cNvPr>
              <p:cNvSpPr txBox="1"/>
              <p:nvPr/>
            </p:nvSpPr>
            <p:spPr>
              <a:xfrm>
                <a:off x="6363829" y="4734848"/>
                <a:ext cx="2627771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b="1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𝟐𝟕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𝟕𝟎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𝟔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𝟑𝟓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𝟏𝟗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𝟕𝟎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𝟔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𝟑𝟓</m:t>
                                        </m:r>
                                      </m:den>
                                    </m:f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𝑻</m:t>
                          </m:r>
                        </m:sup>
                      </m:sSup>
                    </m:oMath>
                  </m:oMathPara>
                </a14:m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C9EE673-802B-43F1-AAB5-34838B1A0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829" y="4734848"/>
                <a:ext cx="2627771" cy="5809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4D606481-F566-4EB9-9EE1-AA9DB46E321C}"/>
                  </a:ext>
                </a:extLst>
              </p:cNvPr>
              <p:cNvSpPr txBox="1"/>
              <p:nvPr/>
            </p:nvSpPr>
            <p:spPr>
              <a:xfrm>
                <a:off x="3826161" y="3811386"/>
                <a:ext cx="2117439" cy="24370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=1</m:t>
                            </m:r>
                          </m:e>
                        </m:mr>
                      </m:m>
                    </m:oMath>
                  </m:oMathPara>
                </a14:m>
                <a:endParaRPr lang="cs-CZ" b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4D606481-F566-4EB9-9EE1-AA9DB46E3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161" y="3811386"/>
                <a:ext cx="2117439" cy="24370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4EF955D-D863-4C11-B7D4-DED74A5D2569}"/>
                  </a:ext>
                </a:extLst>
              </p:cNvPr>
              <p:cNvSpPr txBox="1"/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4EF955D-D863-4C11-B7D4-DED74A5D2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blipFill>
                <a:blip r:embed="rId8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/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99B66DD-39C2-4598-85F5-E2D335BFFE4D}"/>
                  </a:ext>
                </a:extLst>
              </p:cNvPr>
              <p:cNvSpPr txBox="1"/>
              <p:nvPr/>
            </p:nvSpPr>
            <p:spPr>
              <a:xfrm>
                <a:off x="6089356" y="4891393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99B66DD-39C2-4598-85F5-E2D335BFF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356" y="4891393"/>
                <a:ext cx="264496" cy="276999"/>
              </a:xfrm>
              <a:prstGeom prst="rect">
                <a:avLst/>
              </a:prstGeom>
              <a:blipFill>
                <a:blip r:embed="rId10"/>
                <a:stretch>
                  <a:fillRect l="-13953" r="-13953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19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Solution 4/4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The transition matrix for the graph is: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pPr marL="925830" lvl="1" indent="-514350">
                  <a:buFont typeface="+mj-lt"/>
                  <a:buAutoNum type="arabicParenR" startAt="2"/>
                </a:pPr>
                <a:r>
                  <a:rPr lang="en-US" sz="2400" dirty="0"/>
                  <a:t>Computing PageRank for teleport set {A,C}</a:t>
                </a:r>
                <a:r>
                  <a:rPr lang="cs-CZ" sz="2400" dirty="0"/>
                  <a:t> </a:t>
                </a:r>
                <a:r>
                  <a:rPr lang="en-US" sz="2400" dirty="0"/>
                  <a:t>using </a:t>
                </a:r>
                <a:r>
                  <a:rPr lang="en-US" sz="2400" b="1" dirty="0"/>
                  <a:t>iterations</a:t>
                </a:r>
                <a:r>
                  <a:rPr lang="en-US" sz="2400" dirty="0"/>
                  <a:t>: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pPr lvl="1"/>
                <a:r>
                  <a:rPr lang="en-US" sz="2400" dirty="0"/>
                  <a:t>We can initialize vector </a:t>
                </a:r>
                <a:r>
                  <a:rPr lang="en-US" sz="2400" i="1" dirty="0"/>
                  <a:t>r</a:t>
                </a:r>
                <a:r>
                  <a:rPr lang="en-US" sz="2400" dirty="0"/>
                  <a:t> in different ways; however, the sum of values must equal to 1, e.g.,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𝑟</m:t>
                        </m:r>
                      </m:e>
                      <m:sup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0</m:t>
                            </m:r>
                          </m:e>
                        </m:d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4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 t="-232" r="-6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/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20DB11A-752C-47D6-A168-66149CCD668B}"/>
                  </a:ext>
                </a:extLst>
              </p:cNvPr>
              <p:cNvSpPr txBox="1"/>
              <p:nvPr/>
            </p:nvSpPr>
            <p:spPr>
              <a:xfrm>
                <a:off x="994633" y="3745474"/>
                <a:ext cx="2845977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20DB11A-752C-47D6-A168-66149CCD6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33" y="3745474"/>
                <a:ext cx="2845977" cy="10346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F3CF8B6-12AC-4A9D-9085-0B4878120412}"/>
                  </a:ext>
                </a:extLst>
              </p:cNvPr>
              <p:cNvSpPr txBox="1"/>
              <p:nvPr/>
            </p:nvSpPr>
            <p:spPr>
              <a:xfrm>
                <a:off x="3926504" y="4171301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F3CF8B6-12AC-4A9D-9085-0B4878120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504" y="4171301"/>
                <a:ext cx="264496" cy="276999"/>
              </a:xfrm>
              <a:prstGeom prst="rect">
                <a:avLst/>
              </a:prstGeom>
              <a:blipFill>
                <a:blip r:embed="rId8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9D95307-6E70-4939-AA24-E6B6A30C5B8D}"/>
                  </a:ext>
                </a:extLst>
              </p:cNvPr>
              <p:cNvSpPr txBox="1"/>
              <p:nvPr/>
            </p:nvSpPr>
            <p:spPr>
              <a:xfrm>
                <a:off x="4218528" y="3810000"/>
                <a:ext cx="3477672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(1)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𝑟</m:t>
                          </m:r>
                        </m:e>
                        <m: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9D95307-6E70-4939-AA24-E6B6A30C5B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528" y="3810000"/>
                <a:ext cx="3477672" cy="1034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9B9941C-FD6F-45EC-ABA5-0AE0A2026185}"/>
                  </a:ext>
                </a:extLst>
              </p:cNvPr>
              <p:cNvSpPr txBox="1"/>
              <p:nvPr/>
            </p:nvSpPr>
            <p:spPr>
              <a:xfrm>
                <a:off x="1066800" y="5670114"/>
                <a:ext cx="5093984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0.2666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0.3666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0.2666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0.1333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0.2333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0.1333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,…,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.3857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0.1714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0.2714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0.1714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9B9941C-FD6F-45EC-ABA5-0AE0A2026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70114"/>
                <a:ext cx="5093984" cy="10346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03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For the following graph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Compute the PageRank of each page, assuming no taxation</a:t>
            </a:r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23" name="Skupina 22"/>
          <p:cNvGrpSpPr/>
          <p:nvPr/>
        </p:nvGrpSpPr>
        <p:grpSpPr>
          <a:xfrm>
            <a:off x="2743200" y="2209800"/>
            <a:ext cx="1723208" cy="1676400"/>
            <a:chOff x="2743200" y="2209800"/>
            <a:chExt cx="1723208" cy="1676400"/>
          </a:xfrm>
        </p:grpSpPr>
        <p:sp>
          <p:nvSpPr>
            <p:cNvPr id="11" name="Ovál 10"/>
            <p:cNvSpPr/>
            <p:nvPr/>
          </p:nvSpPr>
          <p:spPr>
            <a:xfrm>
              <a:off x="4035612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B</a:t>
              </a:r>
              <a:endParaRPr lang="cs-CZ" sz="2000" dirty="0"/>
            </a:p>
          </p:txBody>
        </p:sp>
        <p:sp>
          <p:nvSpPr>
            <p:cNvPr id="12" name="Ovál 11"/>
            <p:cNvSpPr/>
            <p:nvPr/>
          </p:nvSpPr>
          <p:spPr>
            <a:xfrm>
              <a:off x="2743200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A</a:t>
              </a:r>
              <a:endParaRPr lang="cs-CZ" sz="2000" dirty="0"/>
            </a:p>
          </p:txBody>
        </p:sp>
        <p:sp>
          <p:nvSpPr>
            <p:cNvPr id="14" name="Ovál 13"/>
            <p:cNvSpPr/>
            <p:nvPr/>
          </p:nvSpPr>
          <p:spPr>
            <a:xfrm>
              <a:off x="4035612" y="34542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C</a:t>
              </a:r>
              <a:endParaRPr lang="cs-CZ" sz="2000" dirty="0"/>
            </a:p>
          </p:txBody>
        </p:sp>
        <p:cxnSp>
          <p:nvCxnSpPr>
            <p:cNvPr id="40" name="Přímá spojnice se šipkou 39"/>
            <p:cNvCxnSpPr>
              <a:stCxn id="12" idx="5"/>
              <a:endCxn id="14" idx="1"/>
            </p:cNvCxnSpPr>
            <p:nvPr/>
          </p:nvCxnSpPr>
          <p:spPr>
            <a:xfrm>
              <a:off x="3110907" y="2578535"/>
              <a:ext cx="987794" cy="93893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>
              <a:stCxn id="14" idx="0"/>
              <a:endCxn id="11" idx="4"/>
            </p:cNvCxnSpPr>
            <p:nvPr/>
          </p:nvCxnSpPr>
          <p:spPr>
            <a:xfrm flipV="1">
              <a:off x="4251010" y="2641800"/>
              <a:ext cx="0" cy="81240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>
              <a:stCxn id="12" idx="6"/>
              <a:endCxn id="11" idx="2"/>
            </p:cNvCxnSpPr>
            <p:nvPr/>
          </p:nvCxnSpPr>
          <p:spPr>
            <a:xfrm>
              <a:off x="3173996" y="2425800"/>
              <a:ext cx="861616" cy="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se šipkou 32"/>
            <p:cNvCxnSpPr>
              <a:stCxn id="14" idx="4"/>
              <a:endCxn id="14" idx="2"/>
            </p:cNvCxnSpPr>
            <p:nvPr/>
          </p:nvCxnSpPr>
          <p:spPr>
            <a:xfrm rot="5400000" flipH="1">
              <a:off x="4035311" y="3670501"/>
              <a:ext cx="216000" cy="215398"/>
            </a:xfrm>
            <a:prstGeom prst="curvedConnector4">
              <a:avLst>
                <a:gd name="adj1" fmla="val -105833"/>
                <a:gd name="adj2" fmla="val 206129"/>
              </a:avLst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Přímá spojnice se šipkou 32"/>
            <p:cNvCxnSpPr>
              <a:stCxn id="12" idx="4"/>
              <a:endCxn id="12" idx="2"/>
            </p:cNvCxnSpPr>
            <p:nvPr/>
          </p:nvCxnSpPr>
          <p:spPr>
            <a:xfrm rot="5400000" flipH="1">
              <a:off x="2742899" y="2426101"/>
              <a:ext cx="216000" cy="215398"/>
            </a:xfrm>
            <a:prstGeom prst="curvedConnector4">
              <a:avLst>
                <a:gd name="adj1" fmla="val -105833"/>
                <a:gd name="adj2" fmla="val 206129"/>
              </a:avLst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1724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Advertising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Suppose the BALANCE algorithm with bids of 0 or 1 only, to a situation where advertiser</a:t>
            </a:r>
          </a:p>
          <a:p>
            <a:pPr lvl="1"/>
            <a:r>
              <a:rPr lang="en-US" dirty="0"/>
              <a:t>A bids on query words x and y</a:t>
            </a:r>
          </a:p>
          <a:p>
            <a:pPr lvl="1"/>
            <a:r>
              <a:rPr lang="en-US" dirty="0"/>
              <a:t>B bids on query words x and z</a:t>
            </a:r>
          </a:p>
          <a:p>
            <a:pPr lvl="1"/>
            <a:r>
              <a:rPr lang="en-US" dirty="0"/>
              <a:t>Both have a budget of $2. Decide whether the following sequences of queries are certainly handled optimally by the algorithm:</a:t>
            </a:r>
          </a:p>
          <a:p>
            <a:pPr marL="1225296" lvl="2" indent="-457200">
              <a:buFont typeface="+mj-lt"/>
              <a:buAutoNum type="arabicParenR"/>
            </a:pPr>
            <a:r>
              <a:rPr lang="en-US" dirty="0" err="1"/>
              <a:t>yzyy</a:t>
            </a:r>
            <a:endParaRPr lang="en-US" dirty="0"/>
          </a:p>
          <a:p>
            <a:pPr marL="1225296" lvl="2" indent="-457200">
              <a:buFont typeface="+mj-lt"/>
              <a:buAutoNum type="arabicParenR"/>
            </a:pPr>
            <a:r>
              <a:rPr lang="en-US" dirty="0" err="1"/>
              <a:t>xyyz</a:t>
            </a:r>
            <a:endParaRPr lang="en-US" dirty="0"/>
          </a:p>
          <a:p>
            <a:pPr marL="1225296" lvl="2" indent="-457200">
              <a:buFont typeface="+mj-lt"/>
              <a:buAutoNum type="arabicParenR"/>
            </a:pPr>
            <a:r>
              <a:rPr lang="en-US" dirty="0" err="1"/>
              <a:t>xyzx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12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Advertising (1) – Recap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BALANCE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Algorithm by Mehta, </a:t>
            </a:r>
            <a:r>
              <a:rPr lang="en-US" dirty="0" err="1"/>
              <a:t>Saberi</a:t>
            </a:r>
            <a:r>
              <a:rPr lang="en-US" dirty="0"/>
              <a:t>, </a:t>
            </a:r>
            <a:r>
              <a:rPr lang="en-US" dirty="0" err="1"/>
              <a:t>Vazirani</a:t>
            </a:r>
            <a:r>
              <a:rPr lang="en-US" dirty="0"/>
              <a:t>, and </a:t>
            </a:r>
            <a:r>
              <a:rPr lang="en-US" dirty="0" err="1"/>
              <a:t>Vazirani</a:t>
            </a:r>
            <a:endParaRPr lang="en-US" dirty="0"/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For each query, pick the advertiser with the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>
                <a:solidFill>
                  <a:srgbClr val="008000"/>
                </a:solidFill>
              </a:rPr>
              <a:t>largest unspent budget</a:t>
            </a:r>
          </a:p>
          <a:p>
            <a:pPr lvl="2"/>
            <a:r>
              <a:rPr lang="en-US" dirty="0"/>
              <a:t>Break ties arbitrarily (</a:t>
            </a:r>
            <a:r>
              <a:rPr lang="en-US" b="1" dirty="0"/>
              <a:t>but in a deterministic way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24300665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(1) – Recap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Two advertisers A and B</a:t>
            </a:r>
          </a:p>
          <a:p>
            <a:pPr lvl="1"/>
            <a:r>
              <a:rPr lang="en-US" b="1" dirty="0"/>
              <a:t>A </a:t>
            </a:r>
            <a:r>
              <a:rPr lang="en-US" dirty="0"/>
              <a:t>bids on query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dirty="0"/>
              <a:t>, </a:t>
            </a:r>
            <a:r>
              <a:rPr lang="en-US" b="1" dirty="0"/>
              <a:t>B</a:t>
            </a:r>
            <a:r>
              <a:rPr lang="en-US" dirty="0"/>
              <a:t> bids on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</a:p>
          <a:p>
            <a:pPr lvl="1"/>
            <a:r>
              <a:rPr lang="en-US" dirty="0"/>
              <a:t>Both have budgets of </a:t>
            </a:r>
            <a:r>
              <a:rPr lang="en-US" b="1" dirty="0"/>
              <a:t>$4</a:t>
            </a:r>
          </a:p>
          <a:p>
            <a:pPr lvl="8"/>
            <a:endParaRPr lang="en-US" dirty="0">
              <a:solidFill>
                <a:srgbClr val="008000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Query stream: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b="1" i="1" dirty="0"/>
              <a:t>x </a:t>
            </a:r>
            <a:r>
              <a:rPr lang="en-US" b="1" i="1" dirty="0" err="1"/>
              <a:t>x</a:t>
            </a:r>
            <a:r>
              <a:rPr lang="en-US" b="1" i="1" dirty="0"/>
              <a:t> </a:t>
            </a:r>
            <a:r>
              <a:rPr lang="en-US" b="1" i="1" dirty="0" err="1"/>
              <a:t>x</a:t>
            </a:r>
            <a:r>
              <a:rPr lang="en-US" b="1" i="1" dirty="0"/>
              <a:t> </a:t>
            </a:r>
            <a:r>
              <a:rPr lang="en-US" b="1" i="1" dirty="0" err="1"/>
              <a:t>x</a:t>
            </a:r>
            <a:r>
              <a:rPr lang="en-US" b="1" i="1" dirty="0"/>
              <a:t> y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BALANCE choice:</a:t>
            </a:r>
            <a:r>
              <a:rPr lang="en-US" dirty="0"/>
              <a:t> </a:t>
            </a:r>
            <a:r>
              <a:rPr lang="en-US" b="1" dirty="0"/>
              <a:t>A B A B </a:t>
            </a:r>
            <a:r>
              <a:rPr lang="en-US" b="1" dirty="0" err="1"/>
              <a:t>B</a:t>
            </a:r>
            <a:r>
              <a:rPr lang="en-US" b="1" dirty="0"/>
              <a:t> </a:t>
            </a:r>
            <a:r>
              <a:rPr lang="en-US" b="1" dirty="0" err="1"/>
              <a:t>B</a:t>
            </a:r>
            <a:r>
              <a:rPr lang="en-US" b="1" dirty="0"/>
              <a:t> _ _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Optimal: </a:t>
            </a:r>
            <a:r>
              <a:rPr lang="en-US" b="1" dirty="0"/>
              <a:t>A </a:t>
            </a:r>
            <a:r>
              <a:rPr lang="en-US" b="1" dirty="0" err="1"/>
              <a:t>A</a:t>
            </a:r>
            <a:r>
              <a:rPr lang="en-US" b="1" dirty="0"/>
              <a:t> </a:t>
            </a:r>
            <a:r>
              <a:rPr lang="en-US" b="1" dirty="0" err="1"/>
              <a:t>A</a:t>
            </a:r>
            <a:r>
              <a:rPr lang="en-US" b="1" dirty="0"/>
              <a:t> </a:t>
            </a:r>
            <a:r>
              <a:rPr lang="en-US" b="1" dirty="0" err="1"/>
              <a:t>A</a:t>
            </a:r>
            <a:r>
              <a:rPr lang="en-US" b="1" dirty="0"/>
              <a:t> B </a:t>
            </a:r>
            <a:r>
              <a:rPr lang="en-US" b="1" dirty="0" err="1"/>
              <a:t>B</a:t>
            </a:r>
            <a:r>
              <a:rPr lang="en-US" b="1" dirty="0"/>
              <a:t> </a:t>
            </a:r>
            <a:r>
              <a:rPr lang="en-US" b="1" dirty="0" err="1"/>
              <a:t>B</a:t>
            </a:r>
            <a:r>
              <a:rPr lang="en-US" b="1" dirty="0"/>
              <a:t> </a:t>
            </a:r>
            <a:r>
              <a:rPr lang="en-US" b="1" dirty="0" err="1"/>
              <a:t>B</a:t>
            </a:r>
            <a:endParaRPr lang="en-US" b="1" dirty="0"/>
          </a:p>
          <a:p>
            <a:pPr lvl="8"/>
            <a:endParaRPr lang="en-US" dirty="0"/>
          </a:p>
          <a:p>
            <a:r>
              <a:rPr lang="en-US" b="1" dirty="0"/>
              <a:t>In general:</a:t>
            </a:r>
            <a:r>
              <a:rPr lang="en-US" dirty="0"/>
              <a:t> For </a:t>
            </a:r>
            <a:r>
              <a:rPr lang="en-US" b="1" dirty="0"/>
              <a:t>BALANCE</a:t>
            </a:r>
            <a:r>
              <a:rPr lang="en-US" dirty="0"/>
              <a:t> on </a:t>
            </a:r>
            <a:r>
              <a:rPr lang="en-US" b="1" dirty="0"/>
              <a:t>2</a:t>
            </a:r>
            <a:r>
              <a:rPr lang="en-US" dirty="0"/>
              <a:t> advertisers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Competitive ratio = ¾</a:t>
            </a:r>
          </a:p>
          <a:p>
            <a:pPr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lvl="1">
              <a:buFont typeface="Wingdings" pitchFamily="1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28867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dirty="0"/>
              <a:t>A bids on </a:t>
            </a:r>
            <a:r>
              <a:rPr lang="en-US" b="1" dirty="0"/>
              <a:t>x</a:t>
            </a:r>
            <a:r>
              <a:rPr lang="en-US" dirty="0"/>
              <a:t> and </a:t>
            </a:r>
            <a:r>
              <a:rPr lang="en-US" b="1" dirty="0"/>
              <a:t>y      B</a:t>
            </a:r>
            <a:r>
              <a:rPr lang="en-US" dirty="0"/>
              <a:t> bids on </a:t>
            </a:r>
            <a:r>
              <a:rPr lang="en-US" b="1" dirty="0"/>
              <a:t>x</a:t>
            </a:r>
            <a:r>
              <a:rPr lang="en-US" dirty="0"/>
              <a:t> and </a:t>
            </a:r>
            <a:r>
              <a:rPr lang="en-US" b="1" dirty="0"/>
              <a:t>z</a:t>
            </a:r>
            <a:r>
              <a:rPr lang="en-US" dirty="0"/>
              <a:t>	budget: </a:t>
            </a:r>
            <a:r>
              <a:rPr lang="en-US" b="1" dirty="0"/>
              <a:t>$2</a:t>
            </a:r>
            <a:endParaRPr lang="en-US" sz="2800" b="1" dirty="0"/>
          </a:p>
          <a:p>
            <a:pPr marL="633222" indent="-514350">
              <a:buFont typeface="+mj-lt"/>
              <a:buAutoNum type="arabicParenR"/>
            </a:pPr>
            <a:endParaRPr lang="en-US" sz="2800" dirty="0"/>
          </a:p>
          <a:p>
            <a:pPr marL="633222" indent="-514350">
              <a:buFont typeface="+mj-lt"/>
              <a:buAutoNum type="arabicParenR"/>
            </a:pPr>
            <a:r>
              <a:rPr lang="en-US" sz="2800" dirty="0"/>
              <a:t>Input sequence: </a:t>
            </a:r>
            <a:r>
              <a:rPr lang="en-US" sz="2800" dirty="0" err="1"/>
              <a:t>yzyy</a:t>
            </a:r>
            <a:endParaRPr lang="en-US" sz="2800" dirty="0"/>
          </a:p>
          <a:p>
            <a:pPr marL="925830" lvl="1" indent="-514350"/>
            <a:r>
              <a:rPr lang="en-US" sz="2400" dirty="0"/>
              <a:t>Balance choice: </a:t>
            </a:r>
            <a:r>
              <a:rPr lang="en-US" sz="2400" dirty="0" err="1"/>
              <a:t>yzy</a:t>
            </a:r>
            <a:r>
              <a:rPr lang="en-US" sz="2400" dirty="0"/>
              <a:t> (</a:t>
            </a:r>
            <a:r>
              <a:rPr lang="en-US" sz="2400" b="1" dirty="0"/>
              <a:t>$3</a:t>
            </a:r>
            <a:r>
              <a:rPr lang="en-US" sz="2400" dirty="0"/>
              <a:t>)	Optimal: </a:t>
            </a:r>
            <a:r>
              <a:rPr lang="en-US" sz="2400" dirty="0" err="1"/>
              <a:t>yzy</a:t>
            </a:r>
            <a:r>
              <a:rPr lang="en-US" sz="2400" dirty="0"/>
              <a:t> (</a:t>
            </a:r>
            <a:r>
              <a:rPr lang="en-US" sz="2400" b="1" dirty="0"/>
              <a:t>$3</a:t>
            </a:r>
            <a:r>
              <a:rPr lang="en-US" sz="2400" dirty="0"/>
              <a:t>)	</a:t>
            </a:r>
            <a:r>
              <a:rPr lang="en-US" sz="2400" b="1" dirty="0"/>
              <a:t>Yes</a:t>
            </a:r>
            <a:endParaRPr lang="en-US" sz="2400" dirty="0"/>
          </a:p>
          <a:p>
            <a:pPr marL="633222" indent="-514350">
              <a:buFont typeface="+mj-lt"/>
              <a:buAutoNum type="arabicParenR"/>
            </a:pPr>
            <a:r>
              <a:rPr lang="en-US" sz="2800" dirty="0"/>
              <a:t>Input sequence: </a:t>
            </a:r>
            <a:r>
              <a:rPr lang="en-US" sz="2800" dirty="0" err="1"/>
              <a:t>xyyz</a:t>
            </a:r>
            <a:endParaRPr lang="en-US" sz="2800" dirty="0"/>
          </a:p>
          <a:p>
            <a:pPr marL="925830" lvl="1" indent="-514350"/>
            <a:r>
              <a:rPr lang="en-US" sz="2400" dirty="0"/>
              <a:t>If the x is assigned to A, then the second y cannot be satisfied, while the optimum assigns all four queries</a:t>
            </a:r>
          </a:p>
          <a:p>
            <a:pPr marL="925830" lvl="1" indent="-514350"/>
            <a:r>
              <a:rPr lang="en-US" sz="2400" dirty="0"/>
              <a:t>Balance choice: </a:t>
            </a:r>
            <a:r>
              <a:rPr lang="en-US" sz="2400" dirty="0" err="1"/>
              <a:t>xyz</a:t>
            </a:r>
            <a:r>
              <a:rPr lang="en-US" sz="2400" dirty="0"/>
              <a:t> (</a:t>
            </a:r>
            <a:r>
              <a:rPr lang="en-US" sz="2400" b="1" dirty="0"/>
              <a:t>$3</a:t>
            </a:r>
            <a:r>
              <a:rPr lang="en-US" sz="2400" dirty="0"/>
              <a:t>)	Optimal: </a:t>
            </a:r>
            <a:r>
              <a:rPr lang="en-US" sz="2400" dirty="0" err="1"/>
              <a:t>xyyz</a:t>
            </a:r>
            <a:r>
              <a:rPr lang="en-US" sz="2400" dirty="0"/>
              <a:t> (</a:t>
            </a:r>
            <a:r>
              <a:rPr lang="en-US" sz="2400" b="1" dirty="0"/>
              <a:t>$4</a:t>
            </a:r>
            <a:r>
              <a:rPr lang="en-US" sz="2400" dirty="0"/>
              <a:t>)	</a:t>
            </a:r>
            <a:r>
              <a:rPr lang="en-US" sz="2400" b="1" dirty="0"/>
              <a:t> No</a:t>
            </a:r>
            <a:endParaRPr lang="en-US" sz="2400" dirty="0"/>
          </a:p>
          <a:p>
            <a:pPr marL="633222" indent="-514350">
              <a:buFont typeface="+mj-lt"/>
              <a:buAutoNum type="arabicParenR"/>
            </a:pPr>
            <a:r>
              <a:rPr lang="en-US" sz="2800" dirty="0"/>
              <a:t>Input sequence: </a:t>
            </a:r>
            <a:r>
              <a:rPr lang="en-US" sz="2800" dirty="0" err="1"/>
              <a:t>xyzx</a:t>
            </a:r>
            <a:endParaRPr lang="en-US" sz="2800" dirty="0"/>
          </a:p>
          <a:p>
            <a:pPr marL="925830" lvl="1" indent="-514350"/>
            <a:r>
              <a:rPr lang="en-US" sz="2400" dirty="0"/>
              <a:t>Whichever advertiser is assigned the first x, the other will be assigned the second x, thus using all four queries</a:t>
            </a:r>
          </a:p>
          <a:p>
            <a:pPr marL="925830" lvl="1" indent="-514350"/>
            <a:r>
              <a:rPr lang="en-US" sz="2400" dirty="0"/>
              <a:t>Balance choice: </a:t>
            </a:r>
            <a:r>
              <a:rPr lang="en-US" sz="2400" dirty="0" err="1"/>
              <a:t>xyzx</a:t>
            </a:r>
            <a:r>
              <a:rPr lang="en-US" sz="2400" dirty="0"/>
              <a:t> (</a:t>
            </a:r>
            <a:r>
              <a:rPr lang="en-US" sz="2400" b="1" dirty="0"/>
              <a:t>$4</a:t>
            </a:r>
            <a:r>
              <a:rPr lang="en-US" sz="2400" dirty="0"/>
              <a:t>)	Optimal: </a:t>
            </a:r>
            <a:r>
              <a:rPr lang="en-US" sz="2400" dirty="0" err="1"/>
              <a:t>xyzx</a:t>
            </a:r>
            <a:r>
              <a:rPr lang="en-US" sz="2400" dirty="0"/>
              <a:t> (</a:t>
            </a:r>
            <a:r>
              <a:rPr lang="en-US" sz="2400" b="1" dirty="0"/>
              <a:t>$4</a:t>
            </a:r>
            <a:r>
              <a:rPr lang="en-US" sz="2400" dirty="0"/>
              <a:t>)	</a:t>
            </a:r>
            <a:r>
              <a:rPr lang="en-US" sz="2400" b="1" dirty="0"/>
              <a:t> Yes</a:t>
            </a:r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6FDA29DE-C312-4200-B560-EFB98B8C2078}"/>
                  </a:ext>
                </a:extLst>
              </p:cNvPr>
              <p:cNvSpPr txBox="1"/>
              <p:nvPr/>
            </p:nvSpPr>
            <p:spPr>
              <a:xfrm>
                <a:off x="7543800" y="1905000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6FDA29DE-C312-4200-B560-EFB98B8C2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905000"/>
                <a:ext cx="264496" cy="276999"/>
              </a:xfrm>
              <a:prstGeom prst="rect">
                <a:avLst/>
              </a:prstGeom>
              <a:blipFill>
                <a:blip r:embed="rId3"/>
                <a:stretch>
                  <a:fillRect l="-13953" r="-11628" b="-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6E1D000-E052-4829-9913-F9D336D7AF61}"/>
                  </a:ext>
                </a:extLst>
              </p:cNvPr>
              <p:cNvSpPr txBox="1"/>
              <p:nvPr/>
            </p:nvSpPr>
            <p:spPr>
              <a:xfrm>
                <a:off x="7543800" y="3581400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6E1D000-E052-4829-9913-F9D336D7A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581400"/>
                <a:ext cx="264496" cy="276999"/>
              </a:xfrm>
              <a:prstGeom prst="rect">
                <a:avLst/>
              </a:prstGeom>
              <a:blipFill>
                <a:blip r:embed="rId3"/>
                <a:stretch>
                  <a:fillRect l="-13953" r="-11628" b="-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44D3A775-067C-4AFE-9152-30554542E829}"/>
                  </a:ext>
                </a:extLst>
              </p:cNvPr>
              <p:cNvSpPr txBox="1"/>
              <p:nvPr/>
            </p:nvSpPr>
            <p:spPr>
              <a:xfrm>
                <a:off x="7543800" y="5257800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44D3A775-067C-4AFE-9152-30554542E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5257800"/>
                <a:ext cx="264496" cy="276999"/>
              </a:xfrm>
              <a:prstGeom prst="rect">
                <a:avLst/>
              </a:prstGeom>
              <a:blipFill>
                <a:blip r:embed="rId3"/>
                <a:stretch>
                  <a:fillRect l="-13953" r="-11628" b="-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583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Bookstore has enough ratings to use a more advanced recommendation system</a:t>
            </a:r>
          </a:p>
          <a:p>
            <a:pPr lvl="1"/>
            <a:r>
              <a:rPr lang="en-US" dirty="0"/>
              <a:t>Suppose the mean rating of books is 3.4 stars</a:t>
            </a:r>
          </a:p>
          <a:p>
            <a:pPr lvl="1"/>
            <a:r>
              <a:rPr lang="en-US" dirty="0"/>
              <a:t>Alice has rated 350 books and her average rating is 0.4 stars higher than average users' ratings</a:t>
            </a:r>
          </a:p>
          <a:p>
            <a:pPr lvl="1"/>
            <a:r>
              <a:rPr lang="en-US" dirty="0"/>
              <a:t>Animals Farm, is a book title in the bookstore with 250,000 ratings whose average rating is 0.7 higher than global average</a:t>
            </a:r>
          </a:p>
          <a:p>
            <a:pPr lvl="1"/>
            <a:r>
              <a:rPr lang="en-US" dirty="0"/>
              <a:t>What is a baseline estimate of Alice's rating for Animals Farms?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99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dirty="0"/>
              <a:t>Baseline estimate of Alice's rating for Animals Farms:</a:t>
            </a:r>
          </a:p>
          <a:p>
            <a:pPr marL="118872" indent="0">
              <a:buNone/>
            </a:pP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dirty="0"/>
              <a:t> = 3.4 + 0.7 + 0.4 = </a:t>
            </a:r>
            <a:r>
              <a:rPr lang="en-US" b="1" dirty="0"/>
              <a:t>4.5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5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(2) – Recap</a:t>
            </a:r>
          </a:p>
        </p:txBody>
      </p:sp>
      <p:pic>
        <p:nvPicPr>
          <p:cNvPr id="36867" name="Picture 4" descr="MCBS01705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295400"/>
            <a:ext cx="175895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867400" y="2133600"/>
            <a:ext cx="533400" cy="533400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362200" y="4648200"/>
            <a:ext cx="533400" cy="533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362200" y="5410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24000" y="5410200"/>
            <a:ext cx="457200" cy="4572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6705600" y="2133600"/>
            <a:ext cx="685800" cy="533400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447800" y="4648200"/>
            <a:ext cx="685800" cy="533400"/>
          </a:xfrm>
          <a:prstGeom prst="hexagon">
            <a:avLst>
              <a:gd name="adj" fmla="val 32143"/>
              <a:gd name="vf" fmla="val 11547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3810000" y="2286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810000" y="1876425"/>
            <a:ext cx="7537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likes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698753" y="1344359"/>
            <a:ext cx="20136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Item profiles</a:t>
            </a: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553200" y="31242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5562600" y="1981200"/>
            <a:ext cx="2057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5562600" y="4648200"/>
            <a:ext cx="2209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Red</a:t>
            </a:r>
          </a:p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Circles</a:t>
            </a:r>
          </a:p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Triangles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791200" y="5943600"/>
            <a:ext cx="18950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User profile</a:t>
            </a: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3733800" y="5105400"/>
            <a:ext cx="1219200" cy="3048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3937119" y="4724400"/>
            <a:ext cx="9396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match</a:t>
            </a: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2057400" y="3276600"/>
            <a:ext cx="228600" cy="1066800"/>
          </a:xfrm>
          <a:prstGeom prst="up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365125" y="3714690"/>
            <a:ext cx="16385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recommend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6842125" y="3476625"/>
            <a:ext cx="7970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build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27684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/>
      <p:bldP spid="31758" grpId="0"/>
      <p:bldP spid="31759" grpId="0" animBg="1"/>
      <p:bldP spid="31760" grpId="0" animBg="1"/>
      <p:bldP spid="31761" grpId="0" animBg="1"/>
      <p:bldP spid="31762" grpId="0"/>
      <p:bldP spid="31764" grpId="0" animBg="1"/>
      <p:bldP spid="31765" grpId="0"/>
      <p:bldP spid="31766" grpId="0" animBg="1"/>
      <p:bldP spid="31767" grpId="0"/>
      <p:bldP spid="3176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Computers A, B and C have the following features: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Assuming features as a vector for each computer, e.g., A’s vector is [3.06, 500, 6], we can compute the cosine distance between any two vectors</a:t>
            </a:r>
          </a:p>
          <a:p>
            <a:pPr lvl="1"/>
            <a:r>
              <a:rPr lang="en-US" dirty="0"/>
              <a:t>Scaling dimensions can prefer some components</a:t>
            </a:r>
          </a:p>
          <a:p>
            <a:pPr lvl="1"/>
            <a:r>
              <a:rPr lang="en-US" dirty="0"/>
              <a:t>Assume 1 as the scale factor for processor speed, α for the disk size, and β for the main memory size and compute:</a:t>
            </a:r>
          </a:p>
          <a:p>
            <a:pPr lvl="2"/>
            <a:r>
              <a:rPr lang="en-US" dirty="0"/>
              <a:t>The cosines of angles between pairs of vectors (in terms of α and β)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1295400" y="1905000"/>
          <a:ext cx="46683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773323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82697596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Feature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Processor</a:t>
                      </a:r>
                      <a:r>
                        <a:rPr lang="en-US" sz="2000" baseline="0" dirty="0"/>
                        <a:t> speed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2.68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2.92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Disk</a:t>
                      </a:r>
                      <a:r>
                        <a:rPr lang="en-US" sz="2000" baseline="0" dirty="0"/>
                        <a:t>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640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Main-memory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763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Recomm</a:t>
            </a:r>
            <a:r>
              <a:rPr lang="en-US" dirty="0"/>
              <a:t>. Systems (2) –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3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229600" cy="5410200"/>
              </a:xfrm>
            </p:spPr>
            <p:txBody>
              <a:bodyPr/>
              <a:lstStyle/>
              <a:p>
                <a:pPr eaLnBrk="1" hangingPunct="1"/>
                <a:r>
                  <a:rPr lang="en-US" b="1" dirty="0">
                    <a:solidFill>
                      <a:srgbClr val="D60093"/>
                    </a:solidFill>
                  </a:rPr>
                  <a:t>User profile possibilities:</a:t>
                </a:r>
              </a:p>
              <a:p>
                <a:pPr lvl="1" eaLnBrk="1" hangingPunct="1"/>
                <a:r>
                  <a:rPr lang="en-US" dirty="0"/>
                  <a:t>Weighted average of rated item profiles</a:t>
                </a:r>
              </a:p>
              <a:p>
                <a:pPr lvl="1" eaLnBrk="1" hangingPunct="1"/>
                <a:r>
                  <a:rPr lang="en-US" b="1" dirty="0"/>
                  <a:t>Variation:</a:t>
                </a:r>
                <a:r>
                  <a:rPr lang="en-US" dirty="0"/>
                  <a:t> weight by difference from average </a:t>
                </a:r>
                <a:br>
                  <a:rPr lang="en-US" dirty="0"/>
                </a:br>
                <a:r>
                  <a:rPr lang="en-US" dirty="0"/>
                  <a:t>rating for item</a:t>
                </a:r>
              </a:p>
              <a:p>
                <a:pPr lvl="1" eaLnBrk="1" hangingPunct="1"/>
                <a:r>
                  <a:rPr lang="en-US" dirty="0"/>
                  <a:t>…</a:t>
                </a:r>
              </a:p>
              <a:p>
                <a:pPr eaLnBrk="1" hangingPunct="1"/>
                <a:r>
                  <a:rPr lang="en-US" b="1" dirty="0">
                    <a:solidFill>
                      <a:srgbClr val="0000FF"/>
                    </a:solidFill>
                  </a:rPr>
                  <a:t>Prediction heuristic:</a:t>
                </a:r>
              </a:p>
              <a:p>
                <a:pPr lvl="1"/>
                <a:r>
                  <a:rPr lang="en-US" dirty="0"/>
                  <a:t>Given user profile </a:t>
                </a:r>
                <a:r>
                  <a:rPr lang="en-US" b="1" i="1" dirty="0"/>
                  <a:t>x</a:t>
                </a:r>
                <a:r>
                  <a:rPr lang="en-US" dirty="0"/>
                  <a:t> and item profile </a:t>
                </a:r>
                <a:r>
                  <a:rPr lang="en-US" b="1" i="1" dirty="0" err="1"/>
                  <a:t>i</a:t>
                </a:r>
                <a:r>
                  <a:rPr lang="en-US" dirty="0"/>
                  <a:t>, estimate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𝑢</m:t>
                    </m:r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𝒙</m:t>
                    </m:r>
                    <m:r>
                      <a:rPr lang="en-US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,</m:t>
                    </m:r>
                    <m:r>
                      <a:rPr lang="en-US" b="1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𝒊</m:t>
                    </m:r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) = </m:t>
                    </m:r>
                    <m:r>
                      <m:rPr>
                        <m:sty m:val="p"/>
                      </m:rPr>
                      <a:rPr lang="en-US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cos</m:t>
                    </m:r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⁡(</m:t>
                    </m:r>
                    <m:r>
                      <a:rPr lang="en-US" b="1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𝒙</m:t>
                    </m:r>
                    <m:r>
                      <a:rPr lang="en-US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,</m:t>
                    </m:r>
                    <m:r>
                      <a:rPr lang="en-US" b="1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𝒊</m:t>
                    </m:r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) = 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i="1" dirty="0" err="1">
                            <a:solidFill>
                              <a:srgbClr val="008000"/>
                            </a:solidFill>
                            <a:latin typeface="Cambria Math"/>
                          </a:rPr>
                          <m:t>·</m:t>
                        </m:r>
                        <m:r>
                          <a:rPr lang="en-US" b="1" i="1" dirty="0" err="1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b="0" i="1" dirty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b="0" i="1" dirty="0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|⋅</m:t>
                        </m:r>
                        <m:r>
                          <a:rPr lang="en-US" i="1" dirty="0">
                            <a:solidFill>
                              <a:srgbClr val="00800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b="1" i="1" dirty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err="1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d>
                        <m:r>
                          <a:rPr lang="en-US" b="0" i="1" dirty="0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</m:oMath>
                </a14:m>
                <a:endParaRPr lang="en-US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307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410200"/>
              </a:xfrm>
              <a:blipFill rotWithShape="1">
                <a:blip r:embed="rId3"/>
                <a:stretch>
                  <a:fillRect t="-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346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(2) –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pPr marL="667512" indent="-457200"/>
                <a:endParaRPr lang="en-US" sz="2800" dirty="0"/>
              </a:p>
              <a:p>
                <a:pPr marL="667512" indent="-457200"/>
                <a:endParaRPr lang="en-US" sz="2800" dirty="0"/>
              </a:p>
              <a:p>
                <a:pPr marL="667512" indent="-457200"/>
                <a:endParaRPr lang="en-US" sz="2800" dirty="0"/>
              </a:p>
              <a:p>
                <a:pPr marL="667512" indent="-457200"/>
                <a:endParaRPr lang="en-US" sz="2800" dirty="0"/>
              </a:p>
              <a:p>
                <a:pPr marL="667512" indent="-457200"/>
                <a:r>
                  <a:rPr lang="en-US" sz="2800" dirty="0"/>
                  <a:t>The cosines of angles between pairs of vectors (in terms of α and β)</a:t>
                </a:r>
              </a:p>
              <a:p>
                <a:pPr marL="21031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8.2008+160000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+24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9.3636+250000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7.1824+102400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800" dirty="0"/>
              </a:p>
              <a:p>
                <a:pPr marL="21031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8256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2048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+24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7.1824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1024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00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5264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4096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21031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8.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9352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320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9.3636+250000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+36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8.5264+409600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+36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210312" indent="0"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F9433B7-E636-445C-8045-B6BB52578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678018"/>
              </p:ext>
            </p:extLst>
          </p:nvPr>
        </p:nvGraphicFramePr>
        <p:xfrm>
          <a:off x="4282660" y="1295400"/>
          <a:ext cx="46683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773323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82697596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Feature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Processor</a:t>
                      </a:r>
                      <a:r>
                        <a:rPr lang="en-US" sz="2000" baseline="0" dirty="0"/>
                        <a:t> speed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2.68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2.92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Disk</a:t>
                      </a:r>
                      <a:r>
                        <a:rPr lang="en-US" sz="2000" baseline="0" dirty="0"/>
                        <a:t>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640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Main-memory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98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PageRank (1) – 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Recap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809999"/>
          </a:xfrm>
        </p:spPr>
        <p:txBody>
          <a:bodyPr/>
          <a:lstStyle/>
          <a:p>
            <a:r>
              <a:rPr lang="en-US" dirty="0"/>
              <a:t>Each link’s vote is proportional to the </a:t>
            </a:r>
            <a:r>
              <a:rPr lang="en-US" b="1" dirty="0">
                <a:solidFill>
                  <a:srgbClr val="008000"/>
                </a:solidFill>
              </a:rPr>
              <a:t>importance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its source page</a:t>
            </a:r>
          </a:p>
          <a:p>
            <a:pPr lvl="8"/>
            <a:endParaRPr lang="en-US" dirty="0"/>
          </a:p>
          <a:p>
            <a:r>
              <a:rPr lang="en-US" dirty="0"/>
              <a:t>If page </a:t>
            </a:r>
            <a:r>
              <a:rPr lang="en-US" b="1" i="1" dirty="0">
                <a:solidFill>
                  <a:srgbClr val="FF0000"/>
                </a:solidFill>
              </a:rPr>
              <a:t>j</a:t>
            </a:r>
            <a:r>
              <a:rPr lang="en-US" dirty="0"/>
              <a:t> with importance </a:t>
            </a:r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dirty="0"/>
              <a:t> has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dirty="0"/>
              <a:t> out-links, each link gets </a:t>
            </a:r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b="1" i="1" baseline="-25000" dirty="0">
                <a:solidFill>
                  <a:srgbClr val="0000FF"/>
                </a:solidFill>
              </a:rPr>
              <a:t> </a:t>
            </a:r>
            <a:r>
              <a:rPr lang="en-US" b="1" i="1" dirty="0">
                <a:solidFill>
                  <a:srgbClr val="0000FF"/>
                </a:solidFill>
              </a:rPr>
              <a:t>/ n</a:t>
            </a:r>
            <a:r>
              <a:rPr lang="en-US" dirty="0"/>
              <a:t> votes</a:t>
            </a:r>
          </a:p>
          <a:p>
            <a:pPr lvl="8"/>
            <a:endParaRPr lang="en-US" dirty="0"/>
          </a:p>
          <a:p>
            <a:r>
              <a:rPr lang="en-US" dirty="0"/>
              <a:t>Page </a:t>
            </a:r>
            <a:r>
              <a:rPr lang="en-US" b="1" i="1" dirty="0">
                <a:solidFill>
                  <a:srgbClr val="FF0000"/>
                </a:solidFill>
              </a:rPr>
              <a:t>j</a:t>
            </a:r>
            <a:r>
              <a:rPr lang="en-US" dirty="0"/>
              <a:t>’s own importance is the sum of the votes on its in-links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E5B40-118D-4084-B443-0CD2840CF31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Line 32"/>
          <p:cNvSpPr>
            <a:spLocks noChangeShapeType="1"/>
          </p:cNvSpPr>
          <p:nvPr/>
        </p:nvSpPr>
        <p:spPr bwMode="auto">
          <a:xfrm rot="5400000">
            <a:off x="5165725" y="5697536"/>
            <a:ext cx="533399" cy="381000"/>
          </a:xfrm>
          <a:prstGeom prst="line">
            <a:avLst/>
          </a:prstGeom>
          <a:ln w="28575">
            <a:headEnd type="none"/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5400000" flipH="1">
            <a:off x="5840412" y="5457824"/>
            <a:ext cx="300038" cy="636587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rot="5400000" flipV="1">
            <a:off x="5469733" y="5849142"/>
            <a:ext cx="677864" cy="238126"/>
          </a:xfrm>
          <a:prstGeom prst="line">
            <a:avLst/>
          </a:prstGeom>
          <a:ln w="28575">
            <a:headEnd/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 rot="5400000">
            <a:off x="5534819" y="5506240"/>
            <a:ext cx="244475" cy="246062"/>
          </a:xfrm>
          <a:prstGeom prst="ellips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rot="5400000" flipH="1">
            <a:off x="5314667" y="5207090"/>
            <a:ext cx="450533" cy="138821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rot="5400000" flipH="1" flipV="1">
            <a:off x="5675319" y="5093853"/>
            <a:ext cx="518672" cy="38936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97611" y="5334371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</a:t>
            </a: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rot="5400000" flipH="1">
            <a:off x="6271529" y="4854465"/>
            <a:ext cx="364903" cy="503237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rot="5400000">
            <a:off x="6392465" y="4610497"/>
            <a:ext cx="123032" cy="503238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rot="5400000" flipV="1">
            <a:off x="5912645" y="4663283"/>
            <a:ext cx="304800" cy="27463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rot="5400000">
            <a:off x="5331221" y="4681141"/>
            <a:ext cx="351632" cy="133350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 rot="5400000" flipV="1">
            <a:off x="5150645" y="4663283"/>
            <a:ext cx="304800" cy="27463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6079331" y="4800600"/>
            <a:ext cx="246062" cy="244475"/>
          </a:xfrm>
          <a:prstGeom prst="ellipse">
            <a:avLst/>
          </a:prstGeom>
          <a:solidFill>
            <a:srgbClr val="00800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5317330" y="4801395"/>
            <a:ext cx="246064" cy="244475"/>
          </a:xfrm>
          <a:prstGeom prst="ellipse">
            <a:avLst/>
          </a:prstGeom>
          <a:solidFill>
            <a:srgbClr val="00800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 err="1">
                <a:solidFill>
                  <a:schemeClr val="bg1"/>
                </a:solidFill>
              </a:rPr>
              <a:t>i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rot="5400000" flipH="1">
            <a:off x="6301979" y="6088679"/>
            <a:ext cx="486568" cy="228601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rot="5400000">
            <a:off x="6621065" y="5646561"/>
            <a:ext cx="123032" cy="503238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rot="5400000" flipH="1" flipV="1">
            <a:off x="4785629" y="6279466"/>
            <a:ext cx="441104" cy="411163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rot="5400000" flipH="1">
            <a:off x="5193396" y="6282862"/>
            <a:ext cx="364904" cy="328171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rot="5400000" flipV="1">
            <a:off x="4922045" y="6004147"/>
            <a:ext cx="304800" cy="27463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3" name="Oval 20"/>
          <p:cNvSpPr>
            <a:spLocks noChangeArrowheads="1"/>
          </p:cNvSpPr>
          <p:nvPr/>
        </p:nvSpPr>
        <p:spPr bwMode="auto">
          <a:xfrm rot="5400000">
            <a:off x="5088731" y="6155529"/>
            <a:ext cx="246062" cy="244475"/>
          </a:xfrm>
          <a:prstGeom prst="ellipse">
            <a:avLst/>
          </a:prstGeom>
          <a:solidFill>
            <a:srgbClr val="00B0F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 rot="5400000">
            <a:off x="6307931" y="5850729"/>
            <a:ext cx="246062" cy="244475"/>
          </a:xfrm>
          <a:prstGeom prst="ellipse">
            <a:avLst/>
          </a:prstGeom>
          <a:solidFill>
            <a:srgbClr val="00B0F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>
            <a:spLocks noChangeArrowheads="1"/>
          </p:cNvSpPr>
          <p:nvPr/>
        </p:nvSpPr>
        <p:spPr bwMode="auto">
          <a:xfrm rot="5400000">
            <a:off x="5850730" y="6307930"/>
            <a:ext cx="246064" cy="244475"/>
          </a:xfrm>
          <a:prstGeom prst="ellipse">
            <a:avLst/>
          </a:prstGeom>
          <a:solidFill>
            <a:srgbClr val="00B0F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 rot="5400000" flipH="1" flipV="1">
            <a:off x="6445538" y="5652799"/>
            <a:ext cx="245492" cy="182565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" name="Line 5"/>
          <p:cNvSpPr>
            <a:spLocks noChangeShapeType="1"/>
          </p:cNvSpPr>
          <p:nvPr/>
        </p:nvSpPr>
        <p:spPr bwMode="auto">
          <a:xfrm rot="5400000" flipH="1" flipV="1">
            <a:off x="6140307" y="4630974"/>
            <a:ext cx="247968" cy="9128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 rot="5400000" flipH="1" flipV="1">
            <a:off x="6102661" y="6166730"/>
            <a:ext cx="169817" cy="242313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 rot="5400000">
            <a:off x="4853777" y="6162322"/>
            <a:ext cx="104205" cy="367289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 rot="5400000">
            <a:off x="5776875" y="6624020"/>
            <a:ext cx="232428" cy="83131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 rot="5400000">
            <a:off x="5116851" y="4949768"/>
            <a:ext cx="189819" cy="244476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23530" y="5449824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b="1" i="1" dirty="0">
                <a:solidFill>
                  <a:srgbClr val="0000FF"/>
                </a:solidFill>
              </a:rPr>
              <a:t>/3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818632" y="5888736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b="1" i="1" dirty="0">
                <a:solidFill>
                  <a:srgbClr val="0000FF"/>
                </a:solidFill>
              </a:rPr>
              <a:t>/3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257800" y="5879068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b="1" i="1" dirty="0">
                <a:solidFill>
                  <a:srgbClr val="0000FF"/>
                </a:solidFill>
              </a:rPr>
              <a:t>/3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667000" y="5558135"/>
            <a:ext cx="1789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i="1" baseline="-25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2400" b="1" i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i="1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/3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i="1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465186" y="4939546"/>
            <a:ext cx="51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b="1" i="1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43600" y="5029200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b="1" i="1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580216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/>
          </a:bodyPr>
          <a:lstStyle/>
          <a:p>
            <a:r>
              <a:rPr lang="en-US" dirty="0"/>
              <a:t>A user has rated the three computers as follows:</a:t>
            </a:r>
          </a:p>
          <a:p>
            <a:pPr lvl="1"/>
            <a:r>
              <a:rPr lang="en-US" dirty="0"/>
              <a:t>A: 4 stars, B: 2 stars, C: 5 stars</a:t>
            </a:r>
          </a:p>
          <a:p>
            <a:r>
              <a:rPr lang="en-US" dirty="0"/>
              <a:t>Tasks: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Normalize the ratings for this user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a user profile for the user, with the following features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425549"/>
              </p:ext>
            </p:extLst>
          </p:nvPr>
        </p:nvGraphicFramePr>
        <p:xfrm>
          <a:off x="1524000" y="4495800"/>
          <a:ext cx="46683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773323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82697596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Feature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Processor</a:t>
                      </a:r>
                      <a:r>
                        <a:rPr lang="en-US" sz="2000" baseline="0" dirty="0"/>
                        <a:t> speed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2.68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2.92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Disk</a:t>
                      </a:r>
                      <a:r>
                        <a:rPr lang="en-US" sz="2000" baseline="0" dirty="0"/>
                        <a:t>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640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Main-memory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9717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(3) –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pPr marL="457200" lvl="1" indent="0">
                  <a:buNone/>
                </a:pPr>
                <a:r>
                  <a:rPr lang="en-US" dirty="0"/>
                  <a:t>A: 4, B: 2, C: 5 stars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Normalized ratings: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vg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(4+2+5)/3=11/3</m:t>
                    </m:r>
                  </m:oMath>
                </a14:m>
                <a:endParaRPr lang="en-US" sz="2000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: 4−11/3=1/3</m:t>
                    </m:r>
                  </m:oMath>
                </a14:m>
                <a:endParaRPr lang="en-US" sz="2000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: 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−11/3=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/3</m:t>
                    </m:r>
                  </m:oMath>
                </a14:m>
                <a:endParaRPr lang="en-US" sz="2000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: 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−11/3=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/3</m:t>
                    </m:r>
                  </m:oMath>
                </a14:m>
                <a:endParaRPr lang="en-US" sz="2000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Computed user profile:</a:t>
                </a:r>
              </a:p>
              <a:p>
                <a:pPr lvl="2"/>
                <a:r>
                  <a:rPr lang="en-US" dirty="0"/>
                  <a:t>Processor speed: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3.06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2.68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∙5</m:t>
                    </m:r>
                    <m:r>
                      <m:rPr>
                        <m:lit/>
                      </m:rP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3+2.9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∙4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/3=0.4467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Disk size: </a:t>
                </a:r>
                <a14:m>
                  <m:oMath xmlns:m="http://schemas.openxmlformats.org/officeDocument/2006/math">
                    <m:r>
                      <a:rPr lang="en-US" sz="200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00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320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∙5</m:t>
                    </m:r>
                    <m:r>
                      <m:rPr>
                        <m:lit/>
                      </m:rP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3+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640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∙4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/3=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486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66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67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Main-memory size: </a:t>
                </a:r>
                <a14:m>
                  <m:oMath xmlns:m="http://schemas.openxmlformats.org/officeDocument/2006/math">
                    <m:r>
                      <a:rPr lang="en-US" sz="2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∙5</m:t>
                    </m:r>
                    <m:r>
                      <m:rPr>
                        <m:lit/>
                      </m:rP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3+6∙4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/3=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3333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 t="-2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908D76FC-FC0F-4491-9FBA-0A91E26E1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922204"/>
              </p:ext>
            </p:extLst>
          </p:nvPr>
        </p:nvGraphicFramePr>
        <p:xfrm>
          <a:off x="4437600" y="1106931"/>
          <a:ext cx="46683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773323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82697596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Feature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Processor</a:t>
                      </a:r>
                      <a:r>
                        <a:rPr lang="en-US" sz="2000" baseline="0" dirty="0"/>
                        <a:t> speed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2.68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2.92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Disk</a:t>
                      </a:r>
                      <a:r>
                        <a:rPr lang="en-US" sz="2000" baseline="0" dirty="0"/>
                        <a:t>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640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Main-memory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27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PageRank (1) – Recap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b="1" dirty="0">
                    <a:solidFill>
                      <a:srgbClr val="0000FF"/>
                    </a:solidFill>
                  </a:rPr>
                  <a:t>Stochastic adjacency matrix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𝑴</m:t>
                    </m:r>
                  </m:oMath>
                </a14:m>
                <a:endParaRPr lang="en-US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1">
                  <a:lnSpc>
                    <a:spcPct val="80000"/>
                  </a:lnSpc>
                </a:pPr>
                <a:r>
                  <a:rPr lang="en-US" dirty="0"/>
                  <a:t>Let page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has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𝑑</m:t>
                    </m:r>
                    <m:r>
                      <a:rPr lang="en-US" b="0" i="1" baseline="-25000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/>
                  <a:t>out-links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 →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𝑗</m:t>
                    </m:r>
                  </m:oMath>
                </a14:m>
                <a:r>
                  <a:rPr lang="en-US" dirty="0"/>
                  <a:t>, then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  <m:r>
                      <a:rPr lang="en-US" sz="3200" i="1" baseline="-25000" dirty="0" err="1" smtClean="0">
                        <a:latin typeface="Cambria Math"/>
                        <a:cs typeface="Times New Roman" pitchFamily="18" charset="0"/>
                      </a:rPr>
                      <m:t>𝑗</m:t>
                    </m:r>
                    <m:r>
                      <a:rPr lang="en-US" sz="3200" b="0" i="1" baseline="-25000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sz="3200" i="1" dirty="0" smtClean="0">
                        <a:latin typeface="Cambria Math"/>
                      </a:rPr>
                      <m:t> </m:t>
                    </m:r>
                    <m:r>
                      <a:rPr lang="en-US" sz="3200" i="1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 dirty="0" err="1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  <m:r>
                          <a:rPr lang="en-US" sz="3200" b="0" i="1" baseline="-25000" dirty="0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dirty="0"/>
                  <a:t>else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  <m:r>
                      <a:rPr lang="en-US" sz="3200" i="1" baseline="-25000" dirty="0" err="1" smtClean="0">
                        <a:latin typeface="Cambria Math"/>
                        <a:cs typeface="Times New Roman" pitchFamily="18" charset="0"/>
                      </a:rPr>
                      <m:t>𝑗</m:t>
                    </m:r>
                    <m:r>
                      <a:rPr lang="en-US" sz="3200" b="0" i="1" baseline="-25000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sz="3200" i="1" dirty="0" smtClean="0">
                        <a:latin typeface="Cambria Math"/>
                        <a:cs typeface="Times New Roman" pitchFamily="18" charset="0"/>
                      </a:rPr>
                      <m:t> = 0</m:t>
                    </m:r>
                  </m:oMath>
                </a14:m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2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𝑴</m:t>
                    </m:r>
                  </m:oMath>
                </a14:m>
                <a:r>
                  <a:rPr lang="en-US" dirty="0"/>
                  <a:t> is a </a:t>
                </a:r>
                <a:r>
                  <a:rPr lang="en-US" b="1" dirty="0"/>
                  <a:t>column stochastic matrix</a:t>
                </a:r>
              </a:p>
              <a:p>
                <a:pPr lvl="3">
                  <a:lnSpc>
                    <a:spcPct val="80000"/>
                  </a:lnSpc>
                </a:pPr>
                <a:r>
                  <a:rPr lang="en-US" dirty="0"/>
                  <a:t>Columns sum to 1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b="1" dirty="0">
                    <a:solidFill>
                      <a:srgbClr val="008000"/>
                    </a:solidFill>
                  </a:rPr>
                  <a:t>Rank vector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8000"/>
                        </a:solidFill>
                        <a:latin typeface="Cambria Math"/>
                        <a:cs typeface="Times New Roman" pitchFamily="18" charset="0"/>
                      </a:rPr>
                      <m:t>𝒓</m:t>
                    </m:r>
                  </m:oMath>
                </a14:m>
                <a:r>
                  <a:rPr lang="en-US" b="1" dirty="0">
                    <a:solidFill>
                      <a:srgbClr val="008000"/>
                    </a:solidFill>
                  </a:rPr>
                  <a:t>:</a:t>
                </a:r>
                <a:r>
                  <a:rPr lang="en-US" dirty="0">
                    <a:solidFill>
                      <a:srgbClr val="008000"/>
                    </a:solidFill>
                  </a:rPr>
                  <a:t> </a:t>
                </a:r>
                <a:r>
                  <a:rPr lang="en-US" dirty="0"/>
                  <a:t>vector with an entry per page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𝑟</m:t>
                    </m:r>
                    <m:r>
                      <a:rPr lang="en-US" i="1" baseline="-25000" dirty="0" err="1" smtClean="0">
                        <a:latin typeface="Cambria Math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is the importance score of page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</m:sSubSup>
                        <m:r>
                          <a:rPr lang="en-US" b="0" i="1" dirty="0" smtClean="0">
                            <a:latin typeface="Cambria Math"/>
                          </a:rPr>
                          <m:t>=1</m:t>
                        </m:r>
                      </m:e>
                    </m:nary>
                  </m:oMath>
                </a14:m>
                <a:endParaRPr lang="en-US" sz="1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The flow equations can be written </a:t>
                </a:r>
                <a:br>
                  <a:rPr lang="en-US" b="1" dirty="0">
                    <a:solidFill>
                      <a:schemeClr val="accent3"/>
                    </a:solidFill>
                  </a:rPr>
                </a:br>
                <a:r>
                  <a:rPr lang="en-US" dirty="0">
                    <a:solidFill>
                      <a:schemeClr val="accent3"/>
                    </a:solidFill>
                  </a:rPr>
                  <a:t>			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𝒓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4000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𝑴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⋅ 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𝒓</m:t>
                    </m:r>
                  </m:oMath>
                </a14:m>
                <a:endParaRPr lang="en-US" sz="40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80000"/>
                  </a:lnSpc>
                  <a:buNone/>
                </a:pPr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80000"/>
                  </a:lnSpc>
                </a:pPr>
                <a:endParaRPr lang="en-US" dirty="0"/>
              </a:p>
            </p:txBody>
          </p:sp>
        </mc:Choice>
        <mc:Fallback xmlns="">
          <p:sp>
            <p:nvSpPr>
              <p:cNvPr id="122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t="-2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82754-D6A7-4E99-8E05-39BC9FF0DCF3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7315200" y="4572000"/>
          <a:ext cx="179175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34680" imgH="431640" progId="Equation.3">
                  <p:embed/>
                </p:oleObj>
              </mc:Choice>
              <mc:Fallback>
                <p:oleObj name="Equation" r:id="rId5" imgW="634680" imgH="431640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572000"/>
                        <a:ext cx="179175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91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PageRank (1) – Recap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Given a web graph with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b="1" dirty="0">
                <a:solidFill>
                  <a:srgbClr val="0000FF"/>
                </a:solidFill>
              </a:rPr>
              <a:t> nodes, where the nodes are pages and edges are hyperlinks</a:t>
            </a:r>
          </a:p>
          <a:p>
            <a:r>
              <a:rPr lang="en-US" b="1" dirty="0">
                <a:solidFill>
                  <a:srgbClr val="008000"/>
                </a:solidFill>
              </a:rPr>
              <a:t>Power iteration: </a:t>
            </a:r>
            <a:r>
              <a:rPr lang="en-US" dirty="0"/>
              <a:t>a simple iterative scheme</a:t>
            </a:r>
          </a:p>
          <a:p>
            <a:pPr lvl="1"/>
            <a:r>
              <a:rPr lang="en-US" dirty="0"/>
              <a:t>Suppose there are </a:t>
            </a:r>
            <a:r>
              <a:rPr lang="en-US" i="1" dirty="0"/>
              <a:t>N</a:t>
            </a:r>
            <a:r>
              <a:rPr lang="en-US" dirty="0"/>
              <a:t> web pages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/>
              <a:t>Initialize: </a:t>
            </a:r>
            <a:r>
              <a:rPr lang="en-US" b="1" dirty="0"/>
              <a:t>r</a:t>
            </a:r>
            <a:r>
              <a:rPr lang="en-US" baseline="30000" dirty="0"/>
              <a:t>(0)</a:t>
            </a:r>
            <a:r>
              <a:rPr lang="en-US" dirty="0"/>
              <a:t> = [1/N,….,1/N]</a:t>
            </a:r>
            <a:r>
              <a:rPr lang="en-US" baseline="30000" dirty="0"/>
              <a:t>T</a:t>
            </a:r>
            <a:endParaRPr lang="en-US" dirty="0"/>
          </a:p>
          <a:p>
            <a:pPr lvl="1"/>
            <a:r>
              <a:rPr lang="en-US" dirty="0"/>
              <a:t>Iterate: </a:t>
            </a:r>
            <a:r>
              <a:rPr lang="en-US" b="1" dirty="0"/>
              <a:t>r</a:t>
            </a:r>
            <a:r>
              <a:rPr lang="en-US" baseline="30000" dirty="0"/>
              <a:t>(t+1)</a:t>
            </a:r>
            <a:r>
              <a:rPr lang="en-US" dirty="0"/>
              <a:t> = </a:t>
            </a:r>
            <a:r>
              <a:rPr lang="en-US" b="1" dirty="0"/>
              <a:t>M </a:t>
            </a:r>
            <a:r>
              <a:rPr lang="en-US" dirty="0"/>
              <a:t>∙ </a:t>
            </a:r>
            <a:r>
              <a:rPr lang="en-US" b="1" dirty="0"/>
              <a:t>r</a:t>
            </a:r>
            <a:r>
              <a:rPr lang="en-US" baseline="30000" dirty="0"/>
              <a:t>(t)</a:t>
            </a:r>
          </a:p>
          <a:p>
            <a:pPr lvl="1"/>
            <a:r>
              <a:rPr lang="en-US" dirty="0"/>
              <a:t>Stop when |</a:t>
            </a:r>
            <a:r>
              <a:rPr lang="en-US" b="1" dirty="0"/>
              <a:t>r</a:t>
            </a:r>
            <a:r>
              <a:rPr lang="en-US" baseline="30000" dirty="0"/>
              <a:t>(t+1) </a:t>
            </a:r>
            <a:r>
              <a:rPr lang="en-US" dirty="0"/>
              <a:t>– </a:t>
            </a:r>
            <a:r>
              <a:rPr lang="en-US" b="1" dirty="0"/>
              <a:t>r</a:t>
            </a:r>
            <a:r>
              <a:rPr lang="en-US" baseline="30000" dirty="0"/>
              <a:t>(t)</a:t>
            </a:r>
            <a:r>
              <a:rPr lang="en-US" dirty="0"/>
              <a:t>|</a:t>
            </a:r>
            <a:r>
              <a:rPr lang="en-US" baseline="-25000" dirty="0"/>
              <a:t>1</a:t>
            </a:r>
            <a:r>
              <a:rPr lang="en-US" dirty="0"/>
              <a:t> &lt;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</a:t>
            </a:r>
          </a:p>
          <a:p>
            <a:pPr marL="768096" lvl="2" indent="0">
              <a:buNone/>
            </a:pPr>
            <a:endParaRPr lang="en-US" baseline="30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11F5F-9F01-4FB0-97C4-F008FC58AFD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934200" y="3200400"/>
          <a:ext cx="1943216" cy="10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88840" imgH="469800" progId="Equation.3">
                  <p:embed/>
                </p:oleObj>
              </mc:Choice>
              <mc:Fallback>
                <p:oleObj name="Equation" r:id="rId3" imgW="888840" imgH="4698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200400"/>
                        <a:ext cx="1943216" cy="10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09570" y="4191000"/>
            <a:ext cx="2834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…. out-degree of node i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4953000"/>
            <a:ext cx="701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|</a:t>
            </a:r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|</a:t>
            </a:r>
            <a:r>
              <a:rPr lang="en-US" sz="20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</a:t>
            </a:r>
            <a:r>
              <a:rPr lang="en-US" sz="20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1≤i≤N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|x</a:t>
            </a:r>
            <a:r>
              <a:rPr lang="en-US" sz="20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| is the </a:t>
            </a:r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baseline="-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norm </a:t>
            </a:r>
          </a:p>
          <a:p>
            <a:pPr lvl="2"/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Can use any other vector norm, e.g., Euclidean</a:t>
            </a:r>
          </a:p>
        </p:txBody>
      </p:sp>
    </p:spTree>
    <p:extLst>
      <p:ext uri="{BB962C8B-B14F-4D97-AF65-F5344CB8AC3E}">
        <p14:creationId xmlns:p14="http://schemas.microsoft.com/office/powerpoint/2010/main" val="396212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The transition matrix for the graph is: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By equation method, we get the result: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en-US" sz="2800" dirty="0"/>
              <a:t>By power-iteration method, we get the following list: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1131849" y="1775281"/>
                <a:ext cx="2455544" cy="8917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849" y="1775281"/>
                <a:ext cx="2455544" cy="8917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0678C43D-C460-4E21-8C52-05E5CECB7572}"/>
                  </a:ext>
                </a:extLst>
              </p:cNvPr>
              <p:cNvSpPr txBox="1"/>
              <p:nvPr/>
            </p:nvSpPr>
            <p:spPr>
              <a:xfrm>
                <a:off x="5429767" y="3764886"/>
                <a:ext cx="2121222" cy="580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b="1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brk m:alnAt="7"/>
                                          </m:r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</m:t>
                                        </m:r>
                                      </m:num>
                                      <m:den>
                                        <m:r>
                                          <m:rPr>
                                            <m:brk m:alnAt="7"/>
                                          </m:r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𝟏</m:t>
                                        </m:r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𝟒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𝟏𝟑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𝟔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𝟏𝟑</m:t>
                                        </m:r>
                                      </m:den>
                                    </m:f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𝑻</m:t>
                          </m:r>
                        </m:sup>
                      </m:sSup>
                    </m:oMath>
                  </m:oMathPara>
                </a14:m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0678C43D-C460-4E21-8C52-05E5CECB7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67" y="3764886"/>
                <a:ext cx="2121222" cy="5808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98D80D4B-6E69-4F61-8548-518E68175279}"/>
                  </a:ext>
                </a:extLst>
              </p:cNvPr>
              <p:cNvSpPr txBox="1"/>
              <p:nvPr/>
            </p:nvSpPr>
            <p:spPr>
              <a:xfrm>
                <a:off x="1131848" y="5715000"/>
                <a:ext cx="6635663" cy="7159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.3333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0.3333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0.3333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2777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2777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4444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cs-CZ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2314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148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4537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2345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040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4614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cs-CZ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2301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3088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4609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,…,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2307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3076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4615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98D80D4B-6E69-4F61-8548-518E68175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848" y="5715000"/>
                <a:ext cx="6635663" cy="7159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19D015AB-DBD8-42AA-9A43-AE3B1A5399BF}"/>
                  </a:ext>
                </a:extLst>
              </p:cNvPr>
              <p:cNvSpPr txBox="1"/>
              <p:nvPr/>
            </p:nvSpPr>
            <p:spPr>
              <a:xfrm>
                <a:off x="1118838" y="3114228"/>
                <a:ext cx="2019655" cy="1876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=1</m:t>
                            </m:r>
                          </m:e>
                        </m:mr>
                      </m:m>
                    </m:oMath>
                  </m:oMathPara>
                </a14:m>
                <a:endParaRPr lang="cs-CZ" b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19D015AB-DBD8-42AA-9A43-AE3B1A5399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838" y="3114228"/>
                <a:ext cx="2019655" cy="18765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2F439719-DA77-4EDE-8077-1590FBF65C5D}"/>
                  </a:ext>
                </a:extLst>
              </p:cNvPr>
              <p:cNvSpPr txBox="1"/>
              <p:nvPr/>
            </p:nvSpPr>
            <p:spPr>
              <a:xfrm>
                <a:off x="3917260" y="3279921"/>
                <a:ext cx="780470" cy="16636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6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cs-CZ" b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2F439719-DA77-4EDE-8077-1590FBF65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260" y="3279921"/>
                <a:ext cx="780470" cy="16636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16B8BF98-5017-4B0B-830C-E59A505F4219}"/>
                  </a:ext>
                </a:extLst>
              </p:cNvPr>
              <p:cNvSpPr txBox="1"/>
              <p:nvPr/>
            </p:nvSpPr>
            <p:spPr>
              <a:xfrm>
                <a:off x="3286746" y="3924300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16B8BF98-5017-4B0B-830C-E59A505F4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746" y="3924300"/>
                <a:ext cx="264496" cy="276999"/>
              </a:xfrm>
              <a:prstGeom prst="rect">
                <a:avLst/>
              </a:prstGeom>
              <a:blipFill>
                <a:blip r:embed="rId9"/>
                <a:stretch>
                  <a:fillRect l="-13636" r="-11364"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Skupina 11">
            <a:extLst>
              <a:ext uri="{FF2B5EF4-FFF2-40B4-BE49-F238E27FC236}">
                <a16:creationId xmlns:a16="http://schemas.microsoft.com/office/drawing/2014/main" id="{B8A0F426-23B8-416F-9411-EF1763DB0942}"/>
              </a:ext>
            </a:extLst>
          </p:cNvPr>
          <p:cNvGrpSpPr/>
          <p:nvPr/>
        </p:nvGrpSpPr>
        <p:grpSpPr>
          <a:xfrm>
            <a:off x="7574236" y="1191344"/>
            <a:ext cx="1349053" cy="1287651"/>
            <a:chOff x="2743200" y="2209800"/>
            <a:chExt cx="1723208" cy="1676400"/>
          </a:xfrm>
        </p:grpSpPr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4A506902-17C3-4AAD-8C0A-BC84F163D32E}"/>
                </a:ext>
              </a:extLst>
            </p:cNvPr>
            <p:cNvSpPr/>
            <p:nvPr/>
          </p:nvSpPr>
          <p:spPr>
            <a:xfrm>
              <a:off x="4035612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B</a:t>
              </a:r>
              <a:endParaRPr lang="cs-CZ" sz="2000" dirty="0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9A9E7CF-B475-4F8E-AA2F-8E932EE6FEC1}"/>
                </a:ext>
              </a:extLst>
            </p:cNvPr>
            <p:cNvSpPr/>
            <p:nvPr/>
          </p:nvSpPr>
          <p:spPr>
            <a:xfrm>
              <a:off x="2743200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A</a:t>
              </a:r>
              <a:endParaRPr lang="cs-CZ" sz="2000" dirty="0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F319156B-A3CF-4C96-9F59-5E6486362636}"/>
                </a:ext>
              </a:extLst>
            </p:cNvPr>
            <p:cNvSpPr/>
            <p:nvPr/>
          </p:nvSpPr>
          <p:spPr>
            <a:xfrm>
              <a:off x="4035612" y="34542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C</a:t>
              </a:r>
              <a:endParaRPr lang="cs-CZ" sz="2000" dirty="0"/>
            </a:p>
          </p:txBody>
        </p: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48346337-CFCB-4CC5-BFE9-DEAA6C724297}"/>
                </a:ext>
              </a:extLst>
            </p:cNvPr>
            <p:cNvCxnSpPr>
              <a:stCxn id="14" idx="5"/>
              <a:endCxn id="15" idx="1"/>
            </p:cNvCxnSpPr>
            <p:nvPr/>
          </p:nvCxnSpPr>
          <p:spPr>
            <a:xfrm>
              <a:off x="3110907" y="2578535"/>
              <a:ext cx="987794" cy="93893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3F7A242D-2D85-4BFB-9176-EE7234550A3C}"/>
                </a:ext>
              </a:extLst>
            </p:cNvPr>
            <p:cNvCxnSpPr>
              <a:stCxn id="15" idx="0"/>
              <a:endCxn id="13" idx="4"/>
            </p:cNvCxnSpPr>
            <p:nvPr/>
          </p:nvCxnSpPr>
          <p:spPr>
            <a:xfrm flipV="1">
              <a:off x="4251010" y="2641800"/>
              <a:ext cx="0" cy="81240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B0D1F0CE-D6A9-40C2-8DAC-E3FE4C81C635}"/>
                </a:ext>
              </a:extLst>
            </p:cNvPr>
            <p:cNvCxnSpPr>
              <a:stCxn id="14" idx="6"/>
              <a:endCxn id="13" idx="2"/>
            </p:cNvCxnSpPr>
            <p:nvPr/>
          </p:nvCxnSpPr>
          <p:spPr>
            <a:xfrm>
              <a:off x="3173996" y="2425800"/>
              <a:ext cx="861616" cy="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nice se šipkou 32">
              <a:extLst>
                <a:ext uri="{FF2B5EF4-FFF2-40B4-BE49-F238E27FC236}">
                  <a16:creationId xmlns:a16="http://schemas.microsoft.com/office/drawing/2014/main" id="{B2961B1D-D52E-4CC0-B7BF-CD3786904037}"/>
                </a:ext>
              </a:extLst>
            </p:cNvPr>
            <p:cNvCxnSpPr>
              <a:stCxn id="15" idx="4"/>
              <a:endCxn id="15" idx="2"/>
            </p:cNvCxnSpPr>
            <p:nvPr/>
          </p:nvCxnSpPr>
          <p:spPr>
            <a:xfrm rot="5400000" flipH="1">
              <a:off x="4035311" y="3670501"/>
              <a:ext cx="216000" cy="215398"/>
            </a:xfrm>
            <a:prstGeom prst="curvedConnector4">
              <a:avLst>
                <a:gd name="adj1" fmla="val -105833"/>
                <a:gd name="adj2" fmla="val 206129"/>
              </a:avLst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Přímá spojnice se šipkou 32">
              <a:extLst>
                <a:ext uri="{FF2B5EF4-FFF2-40B4-BE49-F238E27FC236}">
                  <a16:creationId xmlns:a16="http://schemas.microsoft.com/office/drawing/2014/main" id="{95904E65-6D16-418B-BD7D-042085FE66C4}"/>
                </a:ext>
              </a:extLst>
            </p:cNvPr>
            <p:cNvCxnSpPr>
              <a:stCxn id="14" idx="4"/>
              <a:endCxn id="14" idx="2"/>
            </p:cNvCxnSpPr>
            <p:nvPr/>
          </p:nvCxnSpPr>
          <p:spPr>
            <a:xfrm rot="5400000" flipH="1">
              <a:off x="2742899" y="2426101"/>
              <a:ext cx="216000" cy="215398"/>
            </a:xfrm>
            <a:prstGeom prst="curvedConnector4">
              <a:avLst>
                <a:gd name="adj1" fmla="val -105833"/>
                <a:gd name="adj2" fmla="val 206129"/>
              </a:avLst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059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For the following graph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Set up the PageRank equations, assuming </a:t>
            </a:r>
            <a:r>
              <a:rPr lang="el-GR" dirty="0"/>
              <a:t>β</a:t>
            </a:r>
            <a:r>
              <a:rPr lang="en-US" dirty="0"/>
              <a:t> = 0.8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Order nodes by PageRank from highest to lowest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5" name="Skupina 54"/>
          <p:cNvGrpSpPr/>
          <p:nvPr/>
        </p:nvGrpSpPr>
        <p:grpSpPr>
          <a:xfrm>
            <a:off x="1676400" y="2133600"/>
            <a:ext cx="2710820" cy="2079891"/>
            <a:chOff x="1299301" y="2115194"/>
            <a:chExt cx="2710820" cy="2079891"/>
          </a:xfrm>
        </p:grpSpPr>
        <p:sp>
          <p:nvSpPr>
            <p:cNvPr id="9" name="Ovál 8"/>
            <p:cNvSpPr/>
            <p:nvPr/>
          </p:nvSpPr>
          <p:spPr>
            <a:xfrm>
              <a:off x="1806960" y="2115194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4</a:t>
              </a:r>
              <a:endParaRPr lang="cs-CZ" sz="2000" dirty="0"/>
            </a:p>
          </p:txBody>
        </p:sp>
        <p:sp>
          <p:nvSpPr>
            <p:cNvPr id="10" name="Ovál 9"/>
            <p:cNvSpPr/>
            <p:nvPr/>
          </p:nvSpPr>
          <p:spPr>
            <a:xfrm>
              <a:off x="2985093" y="2115194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6</a:t>
              </a:r>
              <a:endParaRPr lang="cs-CZ" sz="2000" dirty="0"/>
            </a:p>
          </p:txBody>
        </p:sp>
        <p:sp>
          <p:nvSpPr>
            <p:cNvPr id="11" name="Ovál 10"/>
            <p:cNvSpPr/>
            <p:nvPr/>
          </p:nvSpPr>
          <p:spPr>
            <a:xfrm>
              <a:off x="3579325" y="2984065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3</a:t>
              </a:r>
              <a:endParaRPr lang="cs-CZ" sz="2000" dirty="0"/>
            </a:p>
          </p:txBody>
        </p:sp>
        <p:sp>
          <p:nvSpPr>
            <p:cNvPr id="12" name="Ovál 11"/>
            <p:cNvSpPr/>
            <p:nvPr/>
          </p:nvSpPr>
          <p:spPr>
            <a:xfrm>
              <a:off x="2439313" y="3020086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2</a:t>
              </a:r>
              <a:endParaRPr lang="cs-CZ" sz="2000" dirty="0"/>
            </a:p>
          </p:txBody>
        </p:sp>
        <p:sp>
          <p:nvSpPr>
            <p:cNvPr id="13" name="Ovál 12"/>
            <p:cNvSpPr/>
            <p:nvPr/>
          </p:nvSpPr>
          <p:spPr>
            <a:xfrm>
              <a:off x="1299301" y="3020086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1</a:t>
              </a:r>
              <a:endParaRPr lang="cs-CZ" sz="2000" dirty="0"/>
            </a:p>
          </p:txBody>
        </p:sp>
        <p:sp>
          <p:nvSpPr>
            <p:cNvPr id="14" name="Ovál 13"/>
            <p:cNvSpPr/>
            <p:nvPr/>
          </p:nvSpPr>
          <p:spPr>
            <a:xfrm>
              <a:off x="2985093" y="3763085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5</a:t>
              </a:r>
              <a:endParaRPr lang="cs-CZ" sz="2000" dirty="0"/>
            </a:p>
          </p:txBody>
        </p:sp>
        <p:cxnSp>
          <p:nvCxnSpPr>
            <p:cNvPr id="15" name="Přímá spojnice se šipkou 14"/>
            <p:cNvCxnSpPr>
              <a:stCxn id="12" idx="2"/>
              <a:endCxn id="13" idx="6"/>
            </p:cNvCxnSpPr>
            <p:nvPr/>
          </p:nvCxnSpPr>
          <p:spPr>
            <a:xfrm flipH="1">
              <a:off x="1730097" y="3236086"/>
              <a:ext cx="709216" cy="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>
              <a:stCxn id="12" idx="1"/>
              <a:endCxn id="9" idx="5"/>
            </p:cNvCxnSpPr>
            <p:nvPr/>
          </p:nvCxnSpPr>
          <p:spPr>
            <a:xfrm flipH="1" flipV="1">
              <a:off x="2174667" y="2483929"/>
              <a:ext cx="327735" cy="599422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>
              <a:stCxn id="9" idx="3"/>
              <a:endCxn id="13" idx="0"/>
            </p:cNvCxnSpPr>
            <p:nvPr/>
          </p:nvCxnSpPr>
          <p:spPr>
            <a:xfrm flipH="1">
              <a:off x="1514699" y="2483929"/>
              <a:ext cx="355350" cy="53615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>
              <a:stCxn id="9" idx="6"/>
              <a:endCxn id="10" idx="2"/>
            </p:cNvCxnSpPr>
            <p:nvPr/>
          </p:nvCxnSpPr>
          <p:spPr>
            <a:xfrm>
              <a:off x="2237756" y="2331194"/>
              <a:ext cx="747337" cy="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>
              <a:stCxn id="10" idx="3"/>
              <a:endCxn id="13" idx="7"/>
            </p:cNvCxnSpPr>
            <p:nvPr/>
          </p:nvCxnSpPr>
          <p:spPr>
            <a:xfrm flipH="1">
              <a:off x="1667008" y="2483929"/>
              <a:ext cx="1381174" cy="599422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>
              <a:stCxn id="12" idx="7"/>
              <a:endCxn id="10" idx="4"/>
            </p:cNvCxnSpPr>
            <p:nvPr/>
          </p:nvCxnSpPr>
          <p:spPr>
            <a:xfrm flipV="1">
              <a:off x="2807020" y="2547194"/>
              <a:ext cx="393471" cy="53615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>
              <a:stCxn id="11" idx="1"/>
            </p:cNvCxnSpPr>
            <p:nvPr/>
          </p:nvCxnSpPr>
          <p:spPr>
            <a:xfrm flipH="1" flipV="1">
              <a:off x="3340443" y="2528855"/>
              <a:ext cx="301971" cy="518475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nice se šipkou 39"/>
            <p:cNvCxnSpPr>
              <a:stCxn id="12" idx="5"/>
              <a:endCxn id="14" idx="1"/>
            </p:cNvCxnSpPr>
            <p:nvPr/>
          </p:nvCxnSpPr>
          <p:spPr>
            <a:xfrm>
              <a:off x="2807020" y="3388821"/>
              <a:ext cx="241162" cy="437529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>
              <a:stCxn id="14" idx="7"/>
              <a:endCxn id="11" idx="3"/>
            </p:cNvCxnSpPr>
            <p:nvPr/>
          </p:nvCxnSpPr>
          <p:spPr>
            <a:xfrm flipV="1">
              <a:off x="3352800" y="3352800"/>
              <a:ext cx="289614" cy="47355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>
              <a:stCxn id="12" idx="6"/>
              <a:endCxn id="11" idx="2"/>
            </p:cNvCxnSpPr>
            <p:nvPr/>
          </p:nvCxnSpPr>
          <p:spPr>
            <a:xfrm flipV="1">
              <a:off x="2870109" y="3200065"/>
              <a:ext cx="709216" cy="36021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861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PageRank (2) – Recap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5257801"/>
          </a:xfrm>
        </p:spPr>
        <p:txBody>
          <a:bodyPr>
            <a:normAutofit/>
          </a:bodyPr>
          <a:lstStyle/>
          <a:p>
            <a:r>
              <a:rPr lang="en-US" b="1" dirty="0"/>
              <a:t>The Google solution for spider traps: </a:t>
            </a:r>
            <a:r>
              <a:rPr lang="en-US" b="1" dirty="0">
                <a:solidFill>
                  <a:srgbClr val="D60093"/>
                </a:solidFill>
              </a:rPr>
              <a:t>At each time step, the random surfer has two options</a:t>
            </a:r>
          </a:p>
          <a:p>
            <a:pPr lvl="1"/>
            <a:r>
              <a:rPr lang="en-US" dirty="0"/>
              <a:t>With prob. </a:t>
            </a:r>
            <a:r>
              <a:rPr lang="en-US" b="1" i="1" dirty="0">
                <a:latin typeface="Symbol" pitchFamily="18" charset="2"/>
                <a:sym typeface="Symbol" pitchFamily="18" charset="2"/>
              </a:rPr>
              <a:t></a:t>
            </a:r>
            <a:r>
              <a:rPr lang="en-US" dirty="0"/>
              <a:t>, follow a link at random</a:t>
            </a:r>
          </a:p>
          <a:p>
            <a:pPr lvl="1"/>
            <a:r>
              <a:rPr lang="en-US" dirty="0"/>
              <a:t>With prob. </a:t>
            </a:r>
            <a:r>
              <a:rPr lang="en-US" b="1" dirty="0"/>
              <a:t>1-</a:t>
            </a:r>
            <a:r>
              <a:rPr lang="en-US" b="1" i="1" dirty="0">
                <a:latin typeface="Symbol" pitchFamily="18" charset="2"/>
                <a:sym typeface="Symbol" pitchFamily="18" charset="2"/>
              </a:rPr>
              <a:t></a:t>
            </a:r>
            <a:r>
              <a:rPr lang="en-US" dirty="0"/>
              <a:t>, jump to some random page</a:t>
            </a:r>
          </a:p>
          <a:p>
            <a:pPr lvl="1"/>
            <a:r>
              <a:rPr lang="en-US" dirty="0"/>
              <a:t>Common values for </a:t>
            </a:r>
            <a:r>
              <a:rPr lang="en-US" b="1" i="1" dirty="0">
                <a:latin typeface="Symbol" pitchFamily="18" charset="2"/>
                <a:sym typeface="Symbol" pitchFamily="18" charset="2"/>
              </a:rPr>
              <a:t></a:t>
            </a:r>
            <a:r>
              <a:rPr lang="en-US" dirty="0"/>
              <a:t>  are in the range 0.8 to 0.9</a:t>
            </a:r>
          </a:p>
          <a:p>
            <a:r>
              <a:rPr lang="en-US" b="1" dirty="0">
                <a:solidFill>
                  <a:srgbClr val="0000FF"/>
                </a:solidFill>
              </a:rPr>
              <a:t>Surfer will teleport out of spider trap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within a few time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D8557-800F-4A45-9A18-B90D31CEA0D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5" name="Group 20"/>
          <p:cNvGrpSpPr/>
          <p:nvPr/>
        </p:nvGrpSpPr>
        <p:grpSpPr>
          <a:xfrm>
            <a:off x="3729182" y="5181600"/>
            <a:ext cx="1752600" cy="1371600"/>
            <a:chOff x="5715000" y="1828800"/>
            <a:chExt cx="1752600" cy="1371600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5804720" y="2254605"/>
              <a:ext cx="304800" cy="5149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6057900" y="2194492"/>
              <a:ext cx="304800" cy="5149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037509" y="2894828"/>
              <a:ext cx="972110" cy="76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20" idx="6"/>
              <a:endCxn id="20" idx="0"/>
            </p:cNvCxnSpPr>
            <p:nvPr/>
          </p:nvCxnSpPr>
          <p:spPr>
            <a:xfrm flipH="1" flipV="1">
              <a:off x="6248400" y="1828800"/>
              <a:ext cx="228600" cy="228600"/>
            </a:xfrm>
            <a:prstGeom prst="curvedConnector4">
              <a:avLst>
                <a:gd name="adj1" fmla="val -100000"/>
                <a:gd name="adj2" fmla="val 200000"/>
              </a:avLst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6019800" y="18288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57150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7010400" y="27432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</a:p>
          </p:txBody>
        </p:sp>
      </p:grpSp>
      <p:cxnSp>
        <p:nvCxnSpPr>
          <p:cNvPr id="23" name="Curved Connector 22"/>
          <p:cNvCxnSpPr/>
          <p:nvPr/>
        </p:nvCxnSpPr>
        <p:spPr>
          <a:xfrm flipH="1" flipV="1">
            <a:off x="5253182" y="6096000"/>
            <a:ext cx="228600" cy="228600"/>
          </a:xfrm>
          <a:prstGeom prst="curvedConnector4">
            <a:avLst>
              <a:gd name="adj1" fmla="val -100000"/>
              <a:gd name="adj2" fmla="val 200000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urved Connector 31"/>
          <p:cNvCxnSpPr/>
          <p:nvPr/>
        </p:nvCxnSpPr>
        <p:spPr>
          <a:xfrm flipH="1" flipV="1">
            <a:off x="8610600" y="6096000"/>
            <a:ext cx="228600" cy="228600"/>
          </a:xfrm>
          <a:prstGeom prst="curvedConnector4">
            <a:avLst>
              <a:gd name="adj1" fmla="val -100000"/>
              <a:gd name="adj2" fmla="val 200000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ight Arrow 1"/>
          <p:cNvSpPr/>
          <p:nvPr/>
        </p:nvSpPr>
        <p:spPr>
          <a:xfrm>
            <a:off x="6027680" y="5638800"/>
            <a:ext cx="762000" cy="608828"/>
          </a:xfrm>
          <a:prstGeom prst="rightArrow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1803983">
            <a:off x="8319653" y="5794828"/>
            <a:ext cx="314036" cy="360219"/>
          </a:xfrm>
          <a:custGeom>
            <a:avLst/>
            <a:gdLst>
              <a:gd name="connsiteX0" fmla="*/ 314036 w 314036"/>
              <a:gd name="connsiteY0" fmla="*/ 360219 h 360219"/>
              <a:gd name="connsiteX1" fmla="*/ 101600 w 314036"/>
              <a:gd name="connsiteY1" fmla="*/ 295564 h 360219"/>
              <a:gd name="connsiteX2" fmla="*/ 110836 w 314036"/>
              <a:gd name="connsiteY2" fmla="*/ 92364 h 360219"/>
              <a:gd name="connsiteX3" fmla="*/ 0 w 314036"/>
              <a:gd name="connsiteY3" fmla="*/ 0 h 36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036" h="360219">
                <a:moveTo>
                  <a:pt x="314036" y="360219"/>
                </a:moveTo>
                <a:cubicBezTo>
                  <a:pt x="224751" y="350212"/>
                  <a:pt x="135467" y="340206"/>
                  <a:pt x="101600" y="295564"/>
                </a:cubicBezTo>
                <a:cubicBezTo>
                  <a:pt x="67733" y="250922"/>
                  <a:pt x="127769" y="141625"/>
                  <a:pt x="110836" y="92364"/>
                </a:cubicBezTo>
                <a:cubicBezTo>
                  <a:pt x="93903" y="43103"/>
                  <a:pt x="46951" y="21551"/>
                  <a:pt x="0" y="0"/>
                </a:cubicBezTo>
              </a:path>
            </a:pathLst>
          </a:custGeom>
          <a:noFill/>
          <a:ln w="38100">
            <a:solidFill>
              <a:srgbClr val="008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696204" y="5548299"/>
            <a:ext cx="288636" cy="307325"/>
          </a:xfrm>
          <a:custGeom>
            <a:avLst/>
            <a:gdLst>
              <a:gd name="connsiteX0" fmla="*/ 0 w 221672"/>
              <a:gd name="connsiteY0" fmla="*/ 2756 h 224429"/>
              <a:gd name="connsiteX1" fmla="*/ 138545 w 221672"/>
              <a:gd name="connsiteY1" fmla="*/ 21229 h 224429"/>
              <a:gd name="connsiteX2" fmla="*/ 120072 w 221672"/>
              <a:gd name="connsiteY2" fmla="*/ 159774 h 224429"/>
              <a:gd name="connsiteX3" fmla="*/ 221672 w 221672"/>
              <a:gd name="connsiteY3" fmla="*/ 224429 h 22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672" h="224429">
                <a:moveTo>
                  <a:pt x="0" y="2756"/>
                </a:moveTo>
                <a:cubicBezTo>
                  <a:pt x="59266" y="-1093"/>
                  <a:pt x="118533" y="-4941"/>
                  <a:pt x="138545" y="21229"/>
                </a:cubicBezTo>
                <a:cubicBezTo>
                  <a:pt x="158557" y="47399"/>
                  <a:pt x="106218" y="125907"/>
                  <a:pt x="120072" y="159774"/>
                </a:cubicBezTo>
                <a:cubicBezTo>
                  <a:pt x="133926" y="193641"/>
                  <a:pt x="177799" y="209035"/>
                  <a:pt x="221672" y="224429"/>
                </a:cubicBezTo>
              </a:path>
            </a:pathLst>
          </a:custGeom>
          <a:noFill/>
          <a:ln w="38100">
            <a:solidFill>
              <a:srgbClr val="008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 rot="15957252">
            <a:off x="7476168" y="6036992"/>
            <a:ext cx="288636" cy="307325"/>
          </a:xfrm>
          <a:custGeom>
            <a:avLst/>
            <a:gdLst>
              <a:gd name="connsiteX0" fmla="*/ 0 w 221672"/>
              <a:gd name="connsiteY0" fmla="*/ 2756 h 224429"/>
              <a:gd name="connsiteX1" fmla="*/ 138545 w 221672"/>
              <a:gd name="connsiteY1" fmla="*/ 21229 h 224429"/>
              <a:gd name="connsiteX2" fmla="*/ 120072 w 221672"/>
              <a:gd name="connsiteY2" fmla="*/ 159774 h 224429"/>
              <a:gd name="connsiteX3" fmla="*/ 221672 w 221672"/>
              <a:gd name="connsiteY3" fmla="*/ 224429 h 22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672" h="224429">
                <a:moveTo>
                  <a:pt x="0" y="2756"/>
                </a:moveTo>
                <a:cubicBezTo>
                  <a:pt x="59266" y="-1093"/>
                  <a:pt x="118533" y="-4941"/>
                  <a:pt x="138545" y="21229"/>
                </a:cubicBezTo>
                <a:cubicBezTo>
                  <a:pt x="158557" y="47399"/>
                  <a:pt x="106218" y="125907"/>
                  <a:pt x="120072" y="159774"/>
                </a:cubicBezTo>
                <a:cubicBezTo>
                  <a:pt x="133926" y="193641"/>
                  <a:pt x="177799" y="209035"/>
                  <a:pt x="221672" y="224429"/>
                </a:cubicBezTo>
              </a:path>
            </a:pathLst>
          </a:custGeom>
          <a:noFill/>
          <a:ln w="38100">
            <a:solidFill>
              <a:srgbClr val="008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0"/>
          <p:cNvGrpSpPr/>
          <p:nvPr/>
        </p:nvGrpSpPr>
        <p:grpSpPr>
          <a:xfrm>
            <a:off x="7086600" y="5181600"/>
            <a:ext cx="1752600" cy="1371600"/>
            <a:chOff x="5715000" y="1828800"/>
            <a:chExt cx="1752600" cy="1371600"/>
          </a:xfrm>
        </p:grpSpPr>
        <p:cxnSp>
          <p:nvCxnSpPr>
            <p:cNvPr id="25" name="Straight Arrow Connector 24"/>
            <p:cNvCxnSpPr/>
            <p:nvPr/>
          </p:nvCxnSpPr>
          <p:spPr>
            <a:xfrm flipV="1">
              <a:off x="5804720" y="2254605"/>
              <a:ext cx="304800" cy="5149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6057900" y="2194492"/>
              <a:ext cx="304800" cy="5149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37509" y="2894828"/>
              <a:ext cx="972110" cy="76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9" idx="6"/>
              <a:endCxn id="29" idx="0"/>
            </p:cNvCxnSpPr>
            <p:nvPr/>
          </p:nvCxnSpPr>
          <p:spPr>
            <a:xfrm flipH="1" flipV="1">
              <a:off x="6248400" y="1828800"/>
              <a:ext cx="228600" cy="228600"/>
            </a:xfrm>
            <a:prstGeom prst="curvedConnector4">
              <a:avLst>
                <a:gd name="adj1" fmla="val -100000"/>
                <a:gd name="adj2" fmla="val 200000"/>
              </a:avLst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6019800" y="18288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57150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7010400" y="27432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89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5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(2) –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u="sng" dirty="0">
                    <a:solidFill>
                      <a:srgbClr val="D60093"/>
                    </a:solidFill>
                  </a:rPr>
                  <a:t>Google’s solution that does it all:</a:t>
                </a:r>
                <a:br>
                  <a:rPr lang="en-US" b="1" u="sng" dirty="0">
                    <a:solidFill>
                      <a:srgbClr val="D60093"/>
                    </a:solidFill>
                  </a:rPr>
                </a:br>
                <a:r>
                  <a:rPr lang="en-US" dirty="0">
                    <a:solidFill>
                      <a:srgbClr val="0000FF"/>
                    </a:solidFill>
                  </a:rPr>
                  <a:t>At each step, random surfer has two options:</a:t>
                </a:r>
              </a:p>
              <a:p>
                <a:pPr lvl="1"/>
                <a:r>
                  <a:rPr lang="en-US" dirty="0"/>
                  <a:t>With probability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</a:t>
                </a:r>
                <a:r>
                  <a:rPr lang="en-US" dirty="0"/>
                  <a:t>,  follow a link at random</a:t>
                </a:r>
              </a:p>
              <a:p>
                <a:pPr lvl="1"/>
                <a:r>
                  <a:rPr lang="en-US" dirty="0"/>
                  <a:t>With probability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1-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</a:t>
                </a:r>
                <a:r>
                  <a:rPr lang="en-US" dirty="0"/>
                  <a:t>, jump to some random page</a:t>
                </a:r>
              </a:p>
              <a:p>
                <a:pPr lvl="8"/>
                <a:endParaRPr lang="en-US" b="1" dirty="0">
                  <a:solidFill>
                    <a:srgbClr val="0000FF"/>
                  </a:solidFill>
                </a:endParaRPr>
              </a:p>
              <a:p>
                <a:r>
                  <a:rPr lang="en-US" b="1" dirty="0">
                    <a:solidFill>
                      <a:srgbClr val="0000FF"/>
                    </a:solidFill>
                  </a:rPr>
                  <a:t>PageRank equation 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bg1">
                        <a:lumMod val="50000"/>
                      </a:schemeClr>
                    </a:solidFill>
                  </a:rPr>
                  <a:t>Brin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-Page, 98]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b>
                    </m:sSub>
                    <m:r>
                      <a:rPr lang="en-US" sz="4000" b="0" i="1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→</m:t>
                        </m:r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𝛽</m:t>
                        </m:r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40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40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40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40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en-US" sz="4000" b="0" i="1" dirty="0" smtClean="0">
                        <a:latin typeface="Cambria Math"/>
                        <a:cs typeface="Times New Roman" pitchFamily="18" charset="0"/>
                      </a:rPr>
                      <m:t>+(1−</m:t>
                    </m:r>
                    <m:r>
                      <a:rPr lang="en-US" sz="4000" i="1" dirty="0">
                        <a:latin typeface="Cambria Math"/>
                        <a:cs typeface="Times New Roman" pitchFamily="18" charset="0"/>
                      </a:rPr>
                      <m:t>𝛽</m:t>
                    </m:r>
                    <m:r>
                      <a:rPr lang="en-US" sz="4000" b="0" i="1" dirty="0" smtClean="0">
                        <a:latin typeface="Cambria Math"/>
                        <a:cs typeface="Times New Roman" pitchFamily="18" charset="0"/>
                      </a:rPr>
                      <m:t>)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4000" i="1" dirty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20933" y="4343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8000"/>
                </a:solidFill>
              </a:rPr>
              <a:t>d</a:t>
            </a:r>
            <a:r>
              <a:rPr lang="en-US" baseline="-25000" dirty="0">
                <a:solidFill>
                  <a:srgbClr val="008000"/>
                </a:solidFill>
              </a:rPr>
              <a:t>i</a:t>
            </a:r>
            <a:r>
              <a:rPr lang="en-US" dirty="0">
                <a:solidFill>
                  <a:srgbClr val="008000"/>
                </a:solidFill>
              </a:rPr>
              <a:t> … out-degree </a:t>
            </a:r>
            <a:br>
              <a:rPr lang="en-US" dirty="0">
                <a:solidFill>
                  <a:srgbClr val="008000"/>
                </a:solidFill>
              </a:rPr>
            </a:br>
            <a:r>
              <a:rPr lang="en-US" dirty="0">
                <a:solidFill>
                  <a:srgbClr val="008000"/>
                </a:solidFill>
              </a:rPr>
              <a:t>of node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19200" y="5875100"/>
                <a:ext cx="67818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This formulation assumes that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008000"/>
                        </a:solidFill>
                        <a:latin typeface="Cambria Math"/>
                        <a:cs typeface="Arial" pitchFamily="34" charset="0"/>
                      </a:rPr>
                      <m:t>𝑴</m:t>
                    </m:r>
                  </m:oMath>
                </a14:m>
                <a:r>
                  <a:rPr lang="en-US" sz="16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 has no dead ends.  We can either preprocess matrix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008000"/>
                        </a:solidFill>
                        <a:latin typeface="Cambria Math"/>
                        <a:cs typeface="Arial" pitchFamily="34" charset="0"/>
                      </a:rPr>
                      <m:t>𝑴</m:t>
                    </m:r>
                  </m:oMath>
                </a14:m>
                <a:r>
                  <a:rPr lang="en-US" sz="16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 to remove all dead ends or explicitly follow random teleport links with probability 1.0 from dead-ends.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875100"/>
                <a:ext cx="678180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2206" r="-539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8029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30593</TotalTime>
  <Words>2933</Words>
  <Application>Microsoft Office PowerPoint</Application>
  <PresentationFormat>Předvádění na obrazovce (4:3)</PresentationFormat>
  <Paragraphs>500</Paragraphs>
  <Slides>31</Slides>
  <Notes>29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41" baseType="lpstr">
      <vt:lpstr>Arial</vt:lpstr>
      <vt:lpstr>Calibri</vt:lpstr>
      <vt:lpstr>Cambria Math</vt:lpstr>
      <vt:lpstr>Corbel</vt:lpstr>
      <vt:lpstr>Symbol</vt:lpstr>
      <vt:lpstr>Times New Roman</vt:lpstr>
      <vt:lpstr>Wingdings</vt:lpstr>
      <vt:lpstr>Wingdings 2</vt:lpstr>
      <vt:lpstr>Module</vt:lpstr>
      <vt:lpstr>Equation</vt:lpstr>
      <vt:lpstr>SOLUTIONS Exercises on Block3:  Link Analysis – PageRank  Advertising  Recommender Systems</vt:lpstr>
      <vt:lpstr>PageRank (1) – Assignment</vt:lpstr>
      <vt:lpstr>PageRank (1) – Recap</vt:lpstr>
      <vt:lpstr>PageRank (1) – Recap</vt:lpstr>
      <vt:lpstr>PageRank (1) – Recap</vt:lpstr>
      <vt:lpstr>PageRank (1) – Solution</vt:lpstr>
      <vt:lpstr>PageRank (2) – Assignment</vt:lpstr>
      <vt:lpstr>PageRank (2) – Recap</vt:lpstr>
      <vt:lpstr>PageRank (2) – Recap</vt:lpstr>
      <vt:lpstr>PageRank (2) – Recap</vt:lpstr>
      <vt:lpstr>PageRank (2) – Solution</vt:lpstr>
      <vt:lpstr>PageRank (3) – Assignment</vt:lpstr>
      <vt:lpstr>PageRank (3) – Recap</vt:lpstr>
      <vt:lpstr>PageRank (3) – Recap</vt:lpstr>
      <vt:lpstr>PageRank (3) – Recap</vt:lpstr>
      <vt:lpstr>PageRank (3) – Solution 1/4</vt:lpstr>
      <vt:lpstr>PageRank (3) – Solution 2/4</vt:lpstr>
      <vt:lpstr>PageRank (3) – Solution 3/4</vt:lpstr>
      <vt:lpstr>PageRank (3) – Solution 4/4</vt:lpstr>
      <vt:lpstr>Advertising (1) – Assignment</vt:lpstr>
      <vt:lpstr>Advertising (1) – Recap</vt:lpstr>
      <vt:lpstr>Advertising (1) – Recap</vt:lpstr>
      <vt:lpstr>Advertising (1) – Solution</vt:lpstr>
      <vt:lpstr>Recomm. Systems (1) – Assignment</vt:lpstr>
      <vt:lpstr>Recomm. Systems (1) – Solution</vt:lpstr>
      <vt:lpstr>Recomm. Systems (2) – Recap</vt:lpstr>
      <vt:lpstr>Recomm. Systems (2) – Assignment</vt:lpstr>
      <vt:lpstr>Recomm. Systems (2) – Recap</vt:lpstr>
      <vt:lpstr>Recomm. Systems (2) – Solution</vt:lpstr>
      <vt:lpstr>Recomm. Systems (3) – Assignment</vt:lpstr>
      <vt:lpstr>Recomm. Systems (3) – Solution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1592</cp:revision>
  <cp:lastPrinted>2011-10-20T04:01:43Z</cp:lastPrinted>
  <dcterms:created xsi:type="dcterms:W3CDTF">2009-06-12T17:14:38Z</dcterms:created>
  <dcterms:modified xsi:type="dcterms:W3CDTF">2021-05-20T07:46:42Z</dcterms:modified>
</cp:coreProperties>
</file>