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2" r:id="rId6"/>
    <p:sldId id="280" r:id="rId7"/>
    <p:sldId id="281" r:id="rId8"/>
    <p:sldId id="282" r:id="rId9"/>
    <p:sldId id="283" r:id="rId10"/>
    <p:sldId id="284" r:id="rId11"/>
    <p:sldId id="287" r:id="rId12"/>
    <p:sldId id="285" r:id="rId13"/>
    <p:sldId id="286" r:id="rId14"/>
    <p:sldId id="268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45C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3911B-358A-4D2F-ACE4-047534ADC519}" v="2620" dt="2022-03-22T18:38:29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09" d="100"/>
          <a:sy n="109" d="100"/>
        </p:scale>
        <p:origin x="108" y="21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PB071/25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PB071/25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33B1A96F-F78A-364D-9051-877C993D5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PB071/25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PB071/25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1E65E38-2809-384F-AC14-A74E0E860E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2D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noProof="0"/>
              <a:t>PB071/25</a:t>
            </a:r>
            <a:endParaRPr lang="cs-CZ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363F394-59A1-824A-BF4B-4D837362E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2D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noProof="0"/>
              <a:t>PB071/25</a:t>
            </a:r>
            <a:endParaRPr lang="cs-CZ" noProof="0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B9372D4C-5C2B-7F47-A65D-C9E2897E57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2D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I slide">
    <p:bg>
      <p:bgPr>
        <a:solidFill>
          <a:srgbClr val="F2D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PB071/25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5114CA30-8D8F-E342-A2F6-2E630667A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PB071/25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6C6806D-D3AD-F04C-814B-86BCDA968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PB071/25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F7436EE-B51C-5B4B-9E10-15F654AC8B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PB071/25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F64BCA2-4B7D-704A-BF4D-8B88709B0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PB071/25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BD619D5-BBDF-8140-81EF-D70DF68D84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PB071/25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F091C8EF-5AF7-F242-AF91-E265A6FE73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PB071/25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56CF3018-672D-1E47-88E6-6E40AF932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PB071/25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A6D643-CB77-4E45-8FA6-45A95FFF7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PB071/25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PB071/25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B4327AB5-7597-4BCF-AB7C-7103E45B1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Cvičenie 06</a:t>
            </a:r>
            <a:endParaRPr lang="en-US" dirty="0"/>
          </a:p>
        </p:txBody>
      </p:sp>
      <p:sp>
        <p:nvSpPr>
          <p:cNvPr id="14" name="Podnadpis 13">
            <a:extLst>
              <a:ext uri="{FF2B5EF4-FFF2-40B4-BE49-F238E27FC236}">
                <a16:creationId xmlns:a16="http://schemas.microsoft.com/office/drawing/2014/main" id="{DAC7AFF1-73DD-451B-B7E7-8BDCE017A9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Dynamická alokácia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C61938BF-DC20-49D8-A218-020703A8F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PB071/25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46D49D0-9730-4F82-BB28-A7FB52AFE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271628-92B9-47D8-A8D3-A56922E6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/>
              <a:t>Valgrind</a:t>
            </a:r>
            <a:r>
              <a:rPr lang="sk-SK" sz="3200" dirty="0"/>
              <a:t> </a:t>
            </a:r>
            <a:r>
              <a:rPr lang="sk-SK" sz="3200" dirty="0" err="1"/>
              <a:t>Memcheck</a:t>
            </a:r>
            <a:endParaRPr lang="en-US" sz="32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3827FF1-B43F-4619-9E30-E27EC2E3F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cs typeface="Cascadia Mono Light" panose="020B0609020000020004" pitchFamily="49" charset="0"/>
              </a:rPr>
              <a:t>Skompilovať s prepínačom 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–g</a:t>
            </a:r>
            <a:r>
              <a:rPr lang="sk-SK" dirty="0">
                <a:cs typeface="Cascadia Mono Light" panose="020B0609020000020004" pitchFamily="49" charset="0"/>
              </a:rPr>
              <a:t> → </a:t>
            </a:r>
            <a:r>
              <a:rPr lang="sk-SK" dirty="0" err="1">
                <a:cs typeface="Cascadia Mono Light" panose="020B0609020000020004" pitchFamily="49" charset="0"/>
              </a:rPr>
              <a:t>Valgrind</a:t>
            </a:r>
            <a:r>
              <a:rPr lang="sk-SK" dirty="0">
                <a:cs typeface="Cascadia Mono Light" panose="020B0609020000020004" pitchFamily="49" charset="0"/>
              </a:rPr>
              <a:t> ukáže napr. názvy funkcií, v ktorých nastal problém</a:t>
            </a:r>
          </a:p>
          <a:p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valgrind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 -v </a:t>
            </a:r>
            <a:b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</a:br>
            <a:r>
              <a:rPr lang="sk-SK" dirty="0">
                <a:latin typeface="Cascadia Mono Light" panose="020B0609020000020004" pitchFamily="49" charset="0"/>
                <a:cs typeface="Cascadia Mono Light" panose="020B0609020000020004" pitchFamily="49" charset="0"/>
              </a:rPr>
              <a:t>		 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--</a:t>
            </a:r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leak-check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=</a:t>
            </a:r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full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 </a:t>
            </a:r>
            <a:b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</a:br>
            <a:r>
              <a:rPr lang="sk-SK" dirty="0">
                <a:latin typeface="Cascadia Mono Light" panose="020B0609020000020004" pitchFamily="49" charset="0"/>
                <a:cs typeface="Cascadia Mono Light" panose="020B0609020000020004" pitchFamily="49" charset="0"/>
              </a:rPr>
              <a:t>		 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–-show-</a:t>
            </a:r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reachable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=</a:t>
            </a:r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yes</a:t>
            </a:r>
            <a:b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</a:br>
            <a:r>
              <a:rPr lang="sk-SK" dirty="0">
                <a:latin typeface="Cascadia Mono Light" panose="020B0609020000020004" pitchFamily="49" charset="0"/>
                <a:cs typeface="Cascadia Mono Light" panose="020B0609020000020004" pitchFamily="49" charset="0"/>
              </a:rPr>
              <a:t>		 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[--track-</a:t>
            </a:r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origins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=</a:t>
            </a:r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yes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]</a:t>
            </a:r>
            <a:b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</a:br>
            <a:r>
              <a:rPr lang="sk-SK" dirty="0">
                <a:latin typeface="Cascadia Mono Light" panose="020B0609020000020004" pitchFamily="49" charset="0"/>
                <a:cs typeface="Cascadia Mono Light" panose="020B0609020000020004" pitchFamily="49" charset="0"/>
              </a:rPr>
              <a:t>		 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[--track-</a:t>
            </a:r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fds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=</a:t>
            </a:r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yes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]</a:t>
            </a:r>
            <a:b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</a:br>
            <a:r>
              <a:rPr lang="sk-SK" dirty="0">
                <a:latin typeface="Cascadia Mono Light" panose="020B0609020000020004" pitchFamily="49" charset="0"/>
                <a:cs typeface="Cascadia Mono Light" panose="020B0609020000020004" pitchFamily="49" charset="0"/>
              </a:rPr>
              <a:t>		 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./program arg1 arg2</a:t>
            </a:r>
          </a:p>
          <a:p>
            <a:endParaRPr lang="sk-SK" dirty="0">
              <a:cs typeface="Cascadia Mono Light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68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F3C6EF0D-77E2-423B-912D-A89AAD4791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PB071/25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066CD24-C1B9-46B7-A005-813A503D96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5866D09-1A1A-4190-BDDA-33A7E195A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925" y="2777400"/>
            <a:ext cx="5137875" cy="451576"/>
          </a:xfrm>
        </p:spPr>
        <p:txBody>
          <a:bodyPr/>
          <a:lstStyle/>
          <a:p>
            <a:r>
              <a:rPr lang="sk-SK" dirty="0"/>
              <a:t>Čo? Prečo? Ako?</a:t>
            </a:r>
            <a:br>
              <a:rPr lang="sk-SK" dirty="0"/>
            </a:br>
            <a:r>
              <a:rPr lang="sk-SK" dirty="0"/>
              <a:t>		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6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C61938BF-DC20-49D8-A218-020703A8F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PB071/25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46D49D0-9730-4F82-BB28-A7FB52AFE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271628-92B9-47D8-A8D3-A56922E6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Dynamická alokácia</a:t>
            </a:r>
            <a:endParaRPr lang="en-US" sz="32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3827FF1-B43F-4619-9E30-E27EC2E3F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cs typeface="Cascadia Mono Light" panose="020B0609020000020004" pitchFamily="49" charset="0"/>
              </a:rPr>
              <a:t>Používaná, ak dopredu nevieme, koľko miesta budeme potrebovať</a:t>
            </a:r>
          </a:p>
          <a:p>
            <a:r>
              <a:rPr lang="sk-SK" sz="2400" dirty="0">
                <a:cs typeface="Cascadia Mono Light" panose="020B0609020000020004" pitchFamily="49" charset="0"/>
              </a:rPr>
              <a:t>Možné alokovať ľubovoľné množstvo bajtov, nikto nesľubuje, že ich dostaneme</a:t>
            </a:r>
          </a:p>
          <a:p>
            <a:r>
              <a:rPr lang="sk-SK" sz="2400" dirty="0">
                <a:cs typeface="Cascadia Mono Light" panose="020B0609020000020004" pitchFamily="49" charset="0"/>
              </a:rPr>
              <a:t>Alokovaný priestor v pamäti je na halde</a:t>
            </a:r>
          </a:p>
          <a:p>
            <a:r>
              <a:rPr lang="sk-SK" sz="2400" dirty="0">
                <a:cs typeface="Cascadia Mono Light" panose="020B0609020000020004" pitchFamily="49" charset="0"/>
              </a:rPr>
              <a:t>Spôsobuje haldu problémov</a:t>
            </a:r>
          </a:p>
          <a:p>
            <a:r>
              <a:rPr lang="sk-SK" sz="2400" dirty="0">
                <a:cs typeface="Cascadia Mono Light" panose="020B0609020000020004" pitchFamily="49" charset="0"/>
              </a:rPr>
              <a:t>Všetky operácie musí vykonať programátor (program) explicitne</a:t>
            </a:r>
          </a:p>
          <a:p>
            <a:pPr lvl="1"/>
            <a:r>
              <a:rPr lang="sk-SK" dirty="0">
                <a:cs typeface="Cascadia Mono Light" panose="020B0609020000020004" pitchFamily="49" charset="0"/>
              </a:rPr>
              <a:t>Alokácia</a:t>
            </a:r>
          </a:p>
          <a:p>
            <a:pPr lvl="1"/>
            <a:r>
              <a:rPr lang="sk-SK" dirty="0">
                <a:cs typeface="Cascadia Mono Light" panose="020B0609020000020004" pitchFamily="49" charset="0"/>
              </a:rPr>
              <a:t>Uvoľnenie = </a:t>
            </a:r>
            <a:r>
              <a:rPr lang="sk-SK" dirty="0" err="1">
                <a:cs typeface="Cascadia Mono Light" panose="020B0609020000020004" pitchFamily="49" charset="0"/>
              </a:rPr>
              <a:t>dealokácia</a:t>
            </a:r>
            <a:endParaRPr lang="sk-SK" dirty="0">
              <a:cs typeface="Cascadia Mono Light" panose="020B0609020000020004" pitchFamily="49" charset="0"/>
            </a:endParaRPr>
          </a:p>
          <a:p>
            <a:pPr lvl="1"/>
            <a:r>
              <a:rPr lang="sk-SK" dirty="0">
                <a:cs typeface="Cascadia Mono Light" panose="020B0609020000020004" pitchFamily="49" charset="0"/>
              </a:rPr>
              <a:t>Navariť, vyprať, vyžehliť</a:t>
            </a:r>
          </a:p>
          <a:p>
            <a:pPr lvl="1"/>
            <a:r>
              <a:rPr lang="sk-SK" dirty="0">
                <a:cs typeface="Cascadia Mono Light" panose="020B0609020000020004" pitchFamily="49" charset="0"/>
              </a:rPr>
              <a:t>Prosto ako </a:t>
            </a:r>
            <a:r>
              <a:rPr lang="sk-SK" dirty="0" err="1">
                <a:cs typeface="Cascadia Mono Light" panose="020B0609020000020004" pitchFamily="49" charset="0"/>
              </a:rPr>
              <a:t>intrák</a:t>
            </a:r>
            <a:endParaRPr lang="en-US" dirty="0">
              <a:cs typeface="Cascadia Mono Light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3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C61938BF-DC20-49D8-A218-020703A8F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PB071/25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46D49D0-9730-4F82-BB28-A7FB52AFE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271628-92B9-47D8-A8D3-A56922E6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Funkcie pre alokáciu - potrebujem</a:t>
            </a:r>
            <a:endParaRPr lang="en-US" sz="32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3827FF1-B43F-4619-9E30-E27EC2E3F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cs typeface="Cascadia Mono Light" panose="020B0609020000020004" pitchFamily="49" charset="0"/>
              </a:rPr>
              <a:t>Z knižnice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stdlib.h</a:t>
            </a:r>
            <a:endParaRPr lang="sk-SK" sz="2400" dirty="0">
              <a:highlight>
                <a:srgbClr val="C0C0C0"/>
              </a:highlight>
              <a:latin typeface="Cascadia Mono Light" panose="020B0609020000020004" pitchFamily="49" charset="0"/>
              <a:cs typeface="Cascadia Mono Light" panose="020B0609020000020004" pitchFamily="49" charset="0"/>
            </a:endParaRPr>
          </a:p>
          <a:p>
            <a:endParaRPr lang="sk-SK" sz="2400" dirty="0">
              <a:highlight>
                <a:srgbClr val="C0C0C0"/>
              </a:highlight>
              <a:latin typeface="Cascadia Mono Light" panose="020B0609020000020004" pitchFamily="49" charset="0"/>
              <a:cs typeface="Cascadia Mono Light" panose="020B0609020000020004" pitchFamily="49" charset="0"/>
            </a:endParaRPr>
          </a:p>
          <a:p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void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*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malloc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(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size_t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 n)</a:t>
            </a:r>
          </a:p>
          <a:p>
            <a:pPr lvl="1"/>
            <a:r>
              <a:rPr lang="sk-SK" dirty="0">
                <a:cs typeface="Cascadia Mono Light" panose="020B0609020000020004" pitchFamily="49" charset="0"/>
              </a:rPr>
              <a:t>Skúsi alokovať 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n</a:t>
            </a:r>
            <a:r>
              <a:rPr lang="sk-SK" dirty="0">
                <a:cs typeface="Cascadia Mono Light" panose="020B0609020000020004" pitchFamily="49" charset="0"/>
              </a:rPr>
              <a:t> bajtov</a:t>
            </a:r>
          </a:p>
          <a:p>
            <a:pPr lvl="1"/>
            <a:r>
              <a:rPr lang="sk-SK" dirty="0">
                <a:cs typeface="Cascadia Mono Light" panose="020B0609020000020004" pitchFamily="49" charset="0"/>
              </a:rPr>
              <a:t>Úspech → ukazovateľ na začiatok alokovaného priestoru</a:t>
            </a:r>
          </a:p>
          <a:p>
            <a:pPr lvl="1"/>
            <a:r>
              <a:rPr lang="sk-SK" dirty="0">
                <a:cs typeface="Cascadia Mono Light" panose="020B0609020000020004" pitchFamily="49" charset="0"/>
              </a:rPr>
              <a:t>Neúspech → 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NULL</a:t>
            </a:r>
            <a:r>
              <a:rPr lang="sk-SK" dirty="0">
                <a:cs typeface="Cascadia Mono Light" panose="020B0609020000020004" pitchFamily="49" charset="0"/>
              </a:rPr>
              <a:t> ukazovateľ</a:t>
            </a:r>
          </a:p>
          <a:p>
            <a:pPr lvl="1"/>
            <a:r>
              <a:rPr lang="sk-SK" dirty="0">
                <a:cs typeface="Cascadia Mono Light" panose="020B0609020000020004" pitchFamily="49" charset="0"/>
              </a:rPr>
              <a:t>Alokované bajty nie sú inicializované</a:t>
            </a:r>
          </a:p>
          <a:p>
            <a:pPr lvl="1"/>
            <a:endParaRPr lang="sk-SK" sz="1800" dirty="0">
              <a:cs typeface="Cascadia Mono Light" panose="020B0609020000020004" pitchFamily="49" charset="0"/>
            </a:endParaRPr>
          </a:p>
          <a:p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void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*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calloc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(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size_t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 n,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size_t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sizeItem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)</a:t>
            </a:r>
          </a:p>
          <a:p>
            <a:pPr lvl="1"/>
            <a:r>
              <a:rPr lang="sk-SK" dirty="0">
                <a:cs typeface="Cascadia Mono Light" panose="020B0609020000020004" pitchFamily="49" charset="0"/>
              </a:rPr>
              <a:t>Alokuje 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n * </a:t>
            </a:r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sizeItem</a:t>
            </a:r>
            <a:r>
              <a:rPr lang="sk-SK" dirty="0">
                <a:cs typeface="Cascadia Mono Light" panose="020B0609020000020004" pitchFamily="49" charset="0"/>
              </a:rPr>
              <a:t> bajtov</a:t>
            </a:r>
          </a:p>
          <a:p>
            <a:pPr lvl="1"/>
            <a:r>
              <a:rPr lang="sk-SK" dirty="0">
                <a:cs typeface="Cascadia Mono Light" panose="020B0609020000020004" pitchFamily="49" charset="0"/>
              </a:rPr>
              <a:t>Inicializuje alokovanú pamäť na 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0</a:t>
            </a:r>
            <a:endParaRPr lang="en-US" dirty="0">
              <a:highlight>
                <a:srgbClr val="C0C0C0"/>
              </a:highlight>
              <a:latin typeface="Cascadia Mono Light" panose="020B0609020000020004" pitchFamily="49" charset="0"/>
              <a:cs typeface="Cascadia Mono Light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C61938BF-DC20-49D8-A218-020703A8F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PB071/25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46D49D0-9730-4F82-BB28-A7FB52AFE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271628-92B9-47D8-A8D3-A56922E6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Funkcia pre </a:t>
            </a:r>
            <a:r>
              <a:rPr lang="sk-SK" sz="3200" dirty="0" err="1"/>
              <a:t>realokáciu</a:t>
            </a:r>
            <a:r>
              <a:rPr lang="sk-SK" sz="3200" dirty="0"/>
              <a:t> – potrebujem viac</a:t>
            </a:r>
            <a:endParaRPr lang="en-US" sz="32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3827FF1-B43F-4619-9E30-E27EC2E3F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cs typeface="Cascadia Mono Light" panose="020B0609020000020004" pitchFamily="49" charset="0"/>
              </a:rPr>
              <a:t>Z knižnice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stdlib.h</a:t>
            </a:r>
            <a:endParaRPr lang="sk-SK" sz="2400" dirty="0">
              <a:highlight>
                <a:srgbClr val="C0C0C0"/>
              </a:highlight>
              <a:latin typeface="Cascadia Mono Light" panose="020B0609020000020004" pitchFamily="49" charset="0"/>
              <a:cs typeface="Cascadia Mono Light" panose="020B0609020000020004" pitchFamily="49" charset="0"/>
            </a:endParaRPr>
          </a:p>
          <a:p>
            <a:endParaRPr lang="sk-SK" sz="2400" dirty="0">
              <a:highlight>
                <a:srgbClr val="C0C0C0"/>
              </a:highlight>
              <a:latin typeface="Cascadia Mono Light" panose="020B0609020000020004" pitchFamily="49" charset="0"/>
              <a:cs typeface="Cascadia Mono Light" panose="020B0609020000020004" pitchFamily="49" charset="0"/>
            </a:endParaRPr>
          </a:p>
          <a:p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void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*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realloc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(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void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*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ptr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,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size_t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size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)</a:t>
            </a:r>
          </a:p>
          <a:p>
            <a:pPr lvl="1"/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ptr</a:t>
            </a:r>
            <a:r>
              <a:rPr lang="sk-SK" dirty="0">
                <a:cs typeface="Cascadia Mono Light" panose="020B0609020000020004" pitchFamily="49" charset="0"/>
              </a:rPr>
              <a:t> – Ukazovateľ na začiatok skôr alokovanej pamäte</a:t>
            </a:r>
          </a:p>
          <a:p>
            <a:pPr lvl="1"/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ptr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 == NULL</a:t>
            </a:r>
            <a:r>
              <a:rPr lang="sk-SK" dirty="0">
                <a:latin typeface="Cascadia Mono Light" panose="020B0609020000020004" pitchFamily="49" charset="0"/>
                <a:cs typeface="Cascadia Mono Light" panose="020B0609020000020004" pitchFamily="49" charset="0"/>
              </a:rPr>
              <a:t> </a:t>
            </a:r>
            <a:r>
              <a:rPr lang="sk-SK" dirty="0">
                <a:cs typeface="Cascadia Mono Light" panose="020B0609020000020004" pitchFamily="49" charset="0"/>
              </a:rPr>
              <a:t>→ rovnaké ako </a:t>
            </a:r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malloc</a:t>
            </a:r>
            <a:endParaRPr lang="sk-SK" dirty="0">
              <a:highlight>
                <a:srgbClr val="C0C0C0"/>
              </a:highlight>
              <a:latin typeface="Cascadia Mono Light" panose="020B0609020000020004" pitchFamily="49" charset="0"/>
              <a:cs typeface="Cascadia Mono Light" panose="020B0609020000020004" pitchFamily="49" charset="0"/>
            </a:endParaRPr>
          </a:p>
          <a:p>
            <a:pPr lvl="1"/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ptr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 != NULL</a:t>
            </a:r>
            <a:r>
              <a:rPr lang="sk-SK" dirty="0">
                <a:latin typeface="Cascadia Mono Light" panose="020B0609020000020004" pitchFamily="49" charset="0"/>
                <a:cs typeface="Cascadia Mono Light" panose="020B0609020000020004" pitchFamily="49" charset="0"/>
              </a:rPr>
              <a:t> </a:t>
            </a:r>
            <a:r>
              <a:rPr lang="sk-SK" dirty="0">
                <a:cs typeface="Cascadia Mono Light" panose="020B0609020000020004" pitchFamily="49" charset="0"/>
              </a:rPr>
              <a:t>→ skúsi alokovať </a:t>
            </a:r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size</a:t>
            </a:r>
            <a:r>
              <a:rPr lang="sk-SK" dirty="0">
                <a:cs typeface="Cascadia Mono Light" panose="020B0609020000020004" pitchFamily="49" charset="0"/>
              </a:rPr>
              <a:t> bajtov</a:t>
            </a:r>
          </a:p>
          <a:p>
            <a:pPr lvl="2"/>
            <a:r>
              <a:rPr lang="sk-SK" sz="1800" dirty="0">
                <a:cs typeface="Cascadia Mono Light" panose="020B0609020000020004" pitchFamily="49" charset="0"/>
              </a:rPr>
              <a:t>Neúspech → vráti </a:t>
            </a:r>
            <a:r>
              <a:rPr lang="sk-SK" sz="18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NULL</a:t>
            </a:r>
            <a:r>
              <a:rPr lang="sk-SK" sz="1800" dirty="0">
                <a:cs typeface="Cascadia Mono Light" panose="020B0609020000020004" pitchFamily="49" charset="0"/>
              </a:rPr>
              <a:t> ukazovateľ, pôvodný </a:t>
            </a:r>
            <a:r>
              <a:rPr lang="sk-SK" sz="18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ptr</a:t>
            </a:r>
            <a:r>
              <a:rPr lang="sk-SK" sz="1800" dirty="0">
                <a:cs typeface="Cascadia Mono Light" panose="020B0609020000020004" pitchFamily="49" charset="0"/>
              </a:rPr>
              <a:t> nie je uvoľnený</a:t>
            </a:r>
          </a:p>
          <a:p>
            <a:pPr lvl="2"/>
            <a:r>
              <a:rPr lang="sk-SK" sz="1800" dirty="0">
                <a:cs typeface="Cascadia Mono Light" panose="020B0609020000020004" pitchFamily="49" charset="0"/>
              </a:rPr>
              <a:t>Úspech → vráti ukazovateľ na začiatok alokovaného priestoru, ale nemusí byť rovnaký ako </a:t>
            </a:r>
            <a:r>
              <a:rPr lang="sk-SK" sz="18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ptr</a:t>
            </a:r>
            <a:r>
              <a:rPr lang="sk-SK" sz="1800" dirty="0">
                <a:cs typeface="Cascadia Mono Light" panose="020B0609020000020004" pitchFamily="49" charset="0"/>
              </a:rPr>
              <a:t>,</a:t>
            </a:r>
            <a:br>
              <a:rPr lang="sk-SK" sz="18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</a:br>
            <a:r>
              <a:rPr lang="sk-SK" sz="1800" dirty="0">
                <a:latin typeface="Cascadia Mono Light" panose="020B0609020000020004" pitchFamily="49" charset="0"/>
                <a:cs typeface="Cascadia Mono Light" panose="020B0609020000020004" pitchFamily="49" charset="0"/>
              </a:rPr>
              <a:t>	  </a:t>
            </a:r>
            <a:r>
              <a:rPr lang="sk-SK" sz="1800" dirty="0">
                <a:cs typeface="Cascadia Mono Light" panose="020B0609020000020004" pitchFamily="49" charset="0"/>
              </a:rPr>
              <a:t>pôvodná pamäť je uvoľnená</a:t>
            </a:r>
            <a:endParaRPr lang="sk-SK" sz="1800" dirty="0">
              <a:latin typeface="Cascadia Mono Light" panose="020B0609020000020004" pitchFamily="49" charset="0"/>
              <a:cs typeface="Cascadia Mono Light" panose="020B0609020000020004" pitchFamily="49" charset="0"/>
            </a:endParaRPr>
          </a:p>
          <a:p>
            <a:pPr lvl="2"/>
            <a:endParaRPr lang="sk-SK" sz="1800" dirty="0">
              <a:cs typeface="Cascadia Mono Light" panose="020B0609020000020004" pitchFamily="49" charset="0"/>
            </a:endParaRPr>
          </a:p>
          <a:p>
            <a:pPr lvl="2"/>
            <a:r>
              <a:rPr lang="sk-SK" sz="18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size</a:t>
            </a:r>
            <a:r>
              <a:rPr lang="sk-SK" sz="1800" dirty="0">
                <a:cs typeface="Cascadia Mono Light" panose="020B0609020000020004" pitchFamily="49" charset="0"/>
              </a:rPr>
              <a:t> &gt; pôvodná veľkosť → môže presunúť na nové miesto, nový priestor neinicializovaný</a:t>
            </a:r>
          </a:p>
          <a:p>
            <a:pPr lvl="2"/>
            <a:r>
              <a:rPr lang="sk-SK" sz="18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size</a:t>
            </a:r>
            <a:r>
              <a:rPr lang="sk-SK" sz="1800" dirty="0">
                <a:cs typeface="Cascadia Mono Light" panose="020B0609020000020004" pitchFamily="49" charset="0"/>
              </a:rPr>
              <a:t> &lt; pôvodná veľkosť → iba skráti</a:t>
            </a:r>
          </a:p>
          <a:p>
            <a:pPr lvl="2"/>
            <a:r>
              <a:rPr lang="sk-SK" sz="18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size</a:t>
            </a:r>
            <a:r>
              <a:rPr lang="sk-SK" sz="1800" dirty="0">
                <a:latin typeface="Cascadia Mono Light" panose="020B0609020000020004" pitchFamily="49" charset="0"/>
                <a:cs typeface="Cascadia Mono Light" panose="020B0609020000020004" pitchFamily="49" charset="0"/>
              </a:rPr>
              <a:t> </a:t>
            </a:r>
            <a:r>
              <a:rPr lang="sk-SK" sz="1800" dirty="0">
                <a:cs typeface="Cascadia Mono Light" panose="020B0609020000020004" pitchFamily="49" charset="0"/>
              </a:rPr>
              <a:t>= 0 → možno ako </a:t>
            </a:r>
            <a:r>
              <a:rPr lang="sk-SK" sz="18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free</a:t>
            </a:r>
            <a:r>
              <a:rPr lang="sk-SK" sz="1800" dirty="0">
                <a:cs typeface="Cascadia Mono Light" panose="020B0609020000020004" pitchFamily="49" charset="0"/>
              </a:rPr>
              <a:t>, možno spácha zločin 😳</a:t>
            </a:r>
          </a:p>
        </p:txBody>
      </p:sp>
    </p:spTree>
    <p:extLst>
      <p:ext uri="{BB962C8B-B14F-4D97-AF65-F5344CB8AC3E}">
        <p14:creationId xmlns:p14="http://schemas.microsoft.com/office/powerpoint/2010/main" val="8462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C61938BF-DC20-49D8-A218-020703A8F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PB071/25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46D49D0-9730-4F82-BB28-A7FB52AFE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271628-92B9-47D8-A8D3-A56922E6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Funkcia pre </a:t>
            </a:r>
            <a:r>
              <a:rPr lang="sk-SK" sz="3200" dirty="0" err="1"/>
              <a:t>dealokáciu</a:t>
            </a:r>
            <a:r>
              <a:rPr lang="sk-SK" sz="3200" dirty="0"/>
              <a:t> – už nepotrebujem</a:t>
            </a:r>
            <a:endParaRPr lang="en-US" sz="32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3827FF1-B43F-4619-9E30-E27EC2E3F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cs typeface="Cascadia Mono Light" panose="020B0609020000020004" pitchFamily="49" charset="0"/>
              </a:rPr>
              <a:t>Z knižnice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stdlib.h</a:t>
            </a:r>
            <a:endParaRPr lang="sk-SK" sz="2400" dirty="0">
              <a:highlight>
                <a:srgbClr val="C0C0C0"/>
              </a:highlight>
              <a:latin typeface="Cascadia Mono Light" panose="020B0609020000020004" pitchFamily="49" charset="0"/>
              <a:cs typeface="Cascadia Mono Light" panose="020B0609020000020004" pitchFamily="49" charset="0"/>
            </a:endParaRPr>
          </a:p>
          <a:p>
            <a:endParaRPr lang="sk-SK" sz="2400" dirty="0">
              <a:highlight>
                <a:srgbClr val="C0C0C0"/>
              </a:highlight>
              <a:latin typeface="Cascadia Mono Light" panose="020B0609020000020004" pitchFamily="49" charset="0"/>
              <a:cs typeface="Cascadia Mono Light" panose="020B0609020000020004" pitchFamily="49" charset="0"/>
            </a:endParaRPr>
          </a:p>
          <a:p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void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free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(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void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*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ptr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)</a:t>
            </a:r>
          </a:p>
          <a:p>
            <a:pPr lvl="1"/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ptr</a:t>
            </a:r>
            <a:r>
              <a:rPr lang="sk-SK" dirty="0">
                <a:cs typeface="Cascadia Mono Light" panose="020B0609020000020004" pitchFamily="49" charset="0"/>
              </a:rPr>
              <a:t> – Ukazovateľ na začiatok skôr alokovanej pamäte</a:t>
            </a:r>
          </a:p>
          <a:p>
            <a:pPr lvl="1"/>
            <a:r>
              <a:rPr lang="sk-SK" dirty="0">
                <a:cs typeface="Cascadia Mono Light" panose="020B0609020000020004" pitchFamily="49" charset="0"/>
              </a:rPr>
              <a:t>Nemaže obsah pamäte</a:t>
            </a:r>
          </a:p>
          <a:p>
            <a:pPr lvl="1"/>
            <a:r>
              <a:rPr lang="sk-SK" dirty="0">
                <a:cs typeface="Cascadia Mono Light" panose="020B0609020000020004" pitchFamily="49" charset="0"/>
              </a:rPr>
              <a:t>Vhodné po volaní nastaviť </a:t>
            </a:r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ptr</a:t>
            </a:r>
            <a:r>
              <a:rPr lang="sk-SK" dirty="0">
                <a:cs typeface="Cascadia Mono Light" panose="020B0609020000020004" pitchFamily="49" charset="0"/>
              </a:rPr>
              <a:t> na 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42461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C61938BF-DC20-49D8-A218-020703A8F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PB071/25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46D49D0-9730-4F82-BB28-A7FB52AFE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271628-92B9-47D8-A8D3-A56922E6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Funkcia pre nastavenie pamäte na hodnotu</a:t>
            </a:r>
            <a:endParaRPr lang="en-US" sz="32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3827FF1-B43F-4619-9E30-E27EC2E3F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>
                <a:cs typeface="Cascadia Mono Light" panose="020B0609020000020004" pitchFamily="49" charset="0"/>
              </a:rPr>
              <a:t>Z knižnice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stdlib.h</a:t>
            </a:r>
            <a:endParaRPr lang="sk-SK" sz="2400" dirty="0">
              <a:highlight>
                <a:srgbClr val="C0C0C0"/>
              </a:highlight>
              <a:latin typeface="Cascadia Mono Light" panose="020B0609020000020004" pitchFamily="49" charset="0"/>
              <a:cs typeface="Cascadia Mono Light" panose="020B0609020000020004" pitchFamily="49" charset="0"/>
            </a:endParaRPr>
          </a:p>
          <a:p>
            <a:endParaRPr lang="sk-SK" sz="2400" dirty="0">
              <a:highlight>
                <a:srgbClr val="C0C0C0"/>
              </a:highlight>
              <a:latin typeface="Cascadia Mono Light" panose="020B0609020000020004" pitchFamily="49" charset="0"/>
              <a:cs typeface="Cascadia Mono Light" panose="020B0609020000020004" pitchFamily="49" charset="0"/>
            </a:endParaRPr>
          </a:p>
          <a:p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void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*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memset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(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void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*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ptr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,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int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value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,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size_t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 </a:t>
            </a:r>
            <a:r>
              <a:rPr lang="sk-SK" sz="2400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num</a:t>
            </a:r>
            <a:r>
              <a:rPr lang="sk-SK" sz="2400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)</a:t>
            </a:r>
          </a:p>
          <a:p>
            <a:pPr lvl="1"/>
            <a:r>
              <a:rPr lang="sk-SK" dirty="0">
                <a:cs typeface="Cascadia Mono Light" panose="020B0609020000020004" pitchFamily="49" charset="0"/>
              </a:rPr>
              <a:t>Nastaví </a:t>
            </a:r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num</a:t>
            </a:r>
            <a:r>
              <a:rPr lang="sk-SK" dirty="0">
                <a:cs typeface="Cascadia Mono Light" panose="020B0609020000020004" pitchFamily="49" charset="0"/>
              </a:rPr>
              <a:t> bajtov začínajúc na </a:t>
            </a:r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ptr</a:t>
            </a:r>
            <a:r>
              <a:rPr lang="sk-SK" dirty="0">
                <a:cs typeface="Cascadia Mono Light" panose="020B0609020000020004" pitchFamily="49" charset="0"/>
              </a:rPr>
              <a:t> na </a:t>
            </a:r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value</a:t>
            </a:r>
            <a:endParaRPr lang="sk-SK" dirty="0">
              <a:highlight>
                <a:srgbClr val="C0C0C0"/>
              </a:highlight>
              <a:latin typeface="Cascadia Mono Light" panose="020B0609020000020004" pitchFamily="49" charset="0"/>
              <a:cs typeface="Cascadia Mono Light" panose="020B0609020000020004" pitchFamily="49" charset="0"/>
            </a:endParaRPr>
          </a:p>
          <a:p>
            <a:pPr lvl="1"/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memset</a:t>
            </a:r>
            <a:r>
              <a:rPr lang="sk-SK" dirty="0">
                <a:cs typeface="Cascadia Mono Light" panose="020B0609020000020004" pitchFamily="49" charset="0"/>
              </a:rPr>
              <a:t> &gt; </a:t>
            </a:r>
            <a:r>
              <a:rPr lang="sk-SK" dirty="0" err="1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for</a:t>
            </a:r>
            <a:r>
              <a:rPr lang="sk-SK" dirty="0">
                <a:cs typeface="Cascadia Mono Light" panose="020B0609020000020004" pitchFamily="49" charset="0"/>
              </a:rPr>
              <a:t> + </a:t>
            </a:r>
            <a:r>
              <a:rPr lang="sk-SK" dirty="0">
                <a:highlight>
                  <a:srgbClr val="C0C0C0"/>
                </a:highlight>
                <a:latin typeface="Cascadia Mono Light" panose="020B0609020000020004" pitchFamily="49" charset="0"/>
                <a:cs typeface="Cascadia Mono Light" panose="020B0609020000020004" pitchFamily="49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72871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C61938BF-DC20-49D8-A218-020703A8F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PB071/25</a:t>
            </a:r>
            <a:endParaRPr lang="cs-CZ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46D49D0-9730-4F82-BB28-A7FB52AFE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7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271628-92B9-47D8-A8D3-A56922E6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425" y="2872650"/>
            <a:ext cx="10753200" cy="451576"/>
          </a:xfrm>
        </p:spPr>
        <p:txBody>
          <a:bodyPr anchor="t">
            <a:normAutofit fontScale="90000"/>
          </a:bodyPr>
          <a:lstStyle/>
          <a:p>
            <a:r>
              <a:rPr lang="sk-SK" dirty="0"/>
              <a:t>Ukážka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0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C61938BF-DC20-49D8-A218-020703A8F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PB071/25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46D49D0-9730-4F82-BB28-A7FB52AFE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271628-92B9-47D8-A8D3-A56922E6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/>
              <a:t>Memory</a:t>
            </a:r>
            <a:r>
              <a:rPr lang="sk-SK" sz="3200" dirty="0"/>
              <a:t> </a:t>
            </a:r>
            <a:r>
              <a:rPr lang="sk-SK" sz="3200" dirty="0" err="1"/>
              <a:t>leak</a:t>
            </a:r>
            <a:endParaRPr lang="en-US" sz="3200" dirty="0"/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33827FF1-B43F-4619-9E30-E27EC2E3F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cs typeface="Cascadia Mono Light" panose="020B0609020000020004" pitchFamily="49" charset="0"/>
              </a:rPr>
              <a:t>Miesto v pamäti bolo (úspešne) </a:t>
            </a:r>
            <a:r>
              <a:rPr lang="sk-SK" dirty="0" err="1">
                <a:cs typeface="Cascadia Mono Light" panose="020B0609020000020004" pitchFamily="49" charset="0"/>
              </a:rPr>
              <a:t>naalokované</a:t>
            </a:r>
            <a:endParaRPr lang="sk-SK" dirty="0">
              <a:cs typeface="Cascadia Mono Light" panose="020B0609020000020004" pitchFamily="49" charset="0"/>
            </a:endParaRPr>
          </a:p>
          <a:p>
            <a:r>
              <a:rPr lang="sk-SK" dirty="0">
                <a:cs typeface="Cascadia Mono Light" panose="020B0609020000020004" pitchFamily="49" charset="0"/>
              </a:rPr>
              <a:t>Ukazovateľ na dané miesto bol stratený – </a:t>
            </a:r>
            <a:br>
              <a:rPr lang="sk-SK" dirty="0">
                <a:cs typeface="Cascadia Mono Light" panose="020B0609020000020004" pitchFamily="49" charset="0"/>
              </a:rPr>
            </a:br>
            <a:r>
              <a:rPr lang="sk-SK" dirty="0">
                <a:cs typeface="Cascadia Mono Light" panose="020B0609020000020004" pitchFamily="49" charset="0"/>
              </a:rPr>
              <a:t>	prepísaný alebo ani neuložený</a:t>
            </a:r>
          </a:p>
          <a:p>
            <a:r>
              <a:rPr lang="sk-SK" dirty="0">
                <a:cs typeface="Cascadia Mono Light" panose="020B0609020000020004" pitchFamily="49" charset="0"/>
              </a:rPr>
              <a:t>Nemáme možnosť uvoľniť </a:t>
            </a:r>
            <a:r>
              <a:rPr lang="sk-SK" dirty="0" err="1">
                <a:cs typeface="Cascadia Mono Light" panose="020B0609020000020004" pitchFamily="49" charset="0"/>
              </a:rPr>
              <a:t>naalokovanú</a:t>
            </a:r>
            <a:r>
              <a:rPr lang="sk-SK" dirty="0">
                <a:cs typeface="Cascadia Mono Light" panose="020B0609020000020004" pitchFamily="49" charset="0"/>
              </a:rPr>
              <a:t> pamäť</a:t>
            </a:r>
          </a:p>
          <a:p>
            <a:r>
              <a:rPr lang="sk-SK" dirty="0">
                <a:cs typeface="Cascadia Mono Light" panose="020B0609020000020004" pitchFamily="49" charset="0"/>
              </a:rPr>
              <a:t>Môžeme kupovať novú </a:t>
            </a:r>
            <a:r>
              <a:rPr lang="sk-SK" dirty="0" err="1">
                <a:cs typeface="Cascadia Mono Light" panose="020B0609020000020004" pitchFamily="49" charset="0"/>
              </a:rPr>
              <a:t>RAMku</a:t>
            </a:r>
            <a:r>
              <a:rPr lang="sk-SK" dirty="0">
                <a:cs typeface="Cascadia Mono Light" panose="020B0609020000020004" pitchFamily="49" charset="0"/>
              </a:rPr>
              <a:t> 🙃</a:t>
            </a:r>
          </a:p>
          <a:p>
            <a:endParaRPr lang="sk-SK" dirty="0">
              <a:cs typeface="Cascadia Mono Light" panose="020B0609020000020004" pitchFamily="49" charset="0"/>
            </a:endParaRPr>
          </a:p>
          <a:p>
            <a:r>
              <a:rPr lang="sk-SK" dirty="0">
                <a:cs typeface="Cascadia Mono Light" panose="020B0609020000020004" pitchFamily="49" charset="0"/>
              </a:rPr>
              <a:t>Jedine že by...</a:t>
            </a:r>
          </a:p>
          <a:p>
            <a:pPr marL="72000" indent="0">
              <a:buNone/>
            </a:pPr>
            <a:r>
              <a:rPr lang="sk-SK" dirty="0">
                <a:cs typeface="Cascadia Mono Light" panose="020B0609020000020004" pitchFamily="49" charset="0"/>
              </a:rPr>
              <a:t>	...sme použili </a:t>
            </a:r>
            <a:r>
              <a:rPr lang="sk-SK" dirty="0" err="1">
                <a:cs typeface="Cascadia Mono Light" panose="020B0609020000020004" pitchFamily="49" charset="0"/>
              </a:rPr>
              <a:t>Valgrind</a:t>
            </a:r>
            <a:endParaRPr lang="sk-SK" dirty="0">
              <a:cs typeface="Cascadia Mono Light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5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C61938BF-DC20-49D8-A218-020703A8F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PB071/25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D46D49D0-9730-4F82-BB28-A7FB52AFE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271628-92B9-47D8-A8D3-A56922E6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/>
              <a:t>Valgrind</a:t>
            </a:r>
            <a:endParaRPr lang="en-US" sz="3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1926D3-B530-4B81-B92F-F5BF6FF46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13" y="1281174"/>
            <a:ext cx="4591973" cy="4295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835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MUNI iný nadpis">
      <a:majorFont>
        <a:latin typeface="Neue Haas Grotesk Text Pro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i-prezentace-16-9-cz-v11.potx" id="{CC8A8F36-F90E-47B8-AA8B-47CD9FA26D45}" vid="{F37B510A-92AD-44BC-A820-9903B202F07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7" ma:contentTypeDescription="Vytvoří nový dokument" ma:contentTypeScope="" ma:versionID="9d1d637434705a13f94d05a938e2447c">
  <xsd:schema xmlns:xsd="http://www.w3.org/2001/XMLSchema" xmlns:xs="http://www.w3.org/2001/XMLSchema" xmlns:p="http://schemas.microsoft.com/office/2006/metadata/properties" xmlns:ns3="45fb4870-e8c9-4f9e-95f4-cc79c406e0f1" xmlns:ns4="2b2ac763-2a82-42d3-894b-8c19e4f57a2a" targetNamespace="http://schemas.microsoft.com/office/2006/metadata/properties" ma:root="true" ma:fieldsID="480b6af0ab2ae48e51e060efb281fbd6" ns3:_="" ns4:_="">
    <xsd:import namespace="45fb4870-e8c9-4f9e-95f4-cc79c406e0f1"/>
    <xsd:import namespace="2b2ac763-2a82-42d3-894b-8c19e4f57a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F964C0-EF8C-40E7-9253-257A9E27A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E347D0-55EB-4774-A8EC-A903FE1EF8DB}">
  <ds:schemaRefs>
    <ds:schemaRef ds:uri="http://schemas.microsoft.com/office/2006/documentManagement/types"/>
    <ds:schemaRef ds:uri="http://www.w3.org/XML/1998/namespace"/>
    <ds:schemaRef ds:uri="2b2ac763-2a82-42d3-894b-8c19e4f57a2a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45fb4870-e8c9-4f9e-95f4-cc79c406e0f1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9769C0-288A-48A8-A348-07F277D8E2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fb4870-e8c9-4f9e-95f4-cc79c406e0f1"/>
    <ds:schemaRef ds:uri="2b2ac763-2a82-42d3-894b-8c19e4f57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muni-fi-prezentace-16-9-cz-v11</Template>
  <TotalTime>2668</TotalTime>
  <Words>452</Words>
  <Application>Microsoft Office PowerPoint</Application>
  <PresentationFormat>Širokoúhlá obrazovka</PresentationFormat>
  <Paragraphs>86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Prezentace_MU_CZ</vt:lpstr>
      <vt:lpstr>Cvičenie 06</vt:lpstr>
      <vt:lpstr>Dynamická alokácia</vt:lpstr>
      <vt:lpstr>Funkcie pre alokáciu - potrebujem</vt:lpstr>
      <vt:lpstr>Funkcia pre realokáciu – potrebujem viac</vt:lpstr>
      <vt:lpstr>Funkcia pre dealokáciu – už nepotrebujem</vt:lpstr>
      <vt:lpstr>Funkcia pre nastavenie pamäte na hodnotu</vt:lpstr>
      <vt:lpstr>Ukážka</vt:lpstr>
      <vt:lpstr>Memory leak</vt:lpstr>
      <vt:lpstr>Valgrind</vt:lpstr>
      <vt:lpstr>Valgrind Memcheck</vt:lpstr>
      <vt:lpstr>Čo? Prečo? Ako?   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Tomáš Jusko</dc:creator>
  <cp:lastModifiedBy>Tomáš Jusko</cp:lastModifiedBy>
  <cp:revision>15</cp:revision>
  <cp:lastPrinted>1601-01-01T00:00:00Z</cp:lastPrinted>
  <dcterms:created xsi:type="dcterms:W3CDTF">2022-03-01T11:00:13Z</dcterms:created>
  <dcterms:modified xsi:type="dcterms:W3CDTF">2022-03-23T16:57:07Z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