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8" r:id="rId3"/>
    <p:sldId id="263" r:id="rId4"/>
    <p:sldId id="266" r:id="rId5"/>
    <p:sldId id="272" r:id="rId6"/>
    <p:sldId id="274" r:id="rId7"/>
    <p:sldId id="273" r:id="rId8"/>
    <p:sldId id="278" r:id="rId9"/>
    <p:sldId id="280" r:id="rId10"/>
    <p:sldId id="281" r:id="rId11"/>
    <p:sldId id="282" r:id="rId12"/>
    <p:sldId id="283" r:id="rId13"/>
    <p:sldId id="275" r:id="rId14"/>
    <p:sldId id="276" r:id="rId15"/>
    <p:sldId id="289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3" autoAdjust="0"/>
    <p:restoredTop sz="94663"/>
  </p:normalViewPr>
  <p:slideViewPr>
    <p:cSldViewPr snapToGrid="0" snapToObjects="1">
      <p:cViewPr varScale="1">
        <p:scale>
          <a:sx n="67" d="100"/>
          <a:sy n="67" d="100"/>
        </p:scale>
        <p:origin x="6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0" name="Shape 3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5" name="Rectangle 7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6" name="Text názvu"/>
          <p:cNvSpPr txBox="1">
            <a:spLocks noGrp="1"/>
          </p:cNvSpPr>
          <p:nvPr>
            <p:ph type="title"/>
          </p:nvPr>
        </p:nvSpPr>
        <p:spPr>
          <a:xfrm>
            <a:off x="1097280" y="758951"/>
            <a:ext cx="10058401" cy="3566161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8000" spc="-50">
                <a:solidFill>
                  <a:srgbClr val="262626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37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097280" y="4453128"/>
            <a:ext cx="10058401" cy="11430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indent="4572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indent="9144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indent="13716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indent="18288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8" name="Straight Connector 8"/>
          <p:cNvSpPr/>
          <p:nvPr/>
        </p:nvSpPr>
        <p:spPr>
          <a:xfrm>
            <a:off x="1207657" y="4343400"/>
            <a:ext cx="987552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7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8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9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50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1097280" y="1845734"/>
            <a:ext cx="4937760" cy="4023360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9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0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1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6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097280" y="1846052"/>
            <a:ext cx="4937760" cy="736283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1pPr>
            <a:lvl2pPr marL="0" indent="45720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2pPr>
            <a:lvl3pPr marL="0" indent="91440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3pPr>
            <a:lvl4pPr marL="0" indent="137160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4pPr>
            <a:lvl5pPr marL="0" indent="182880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6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217920" y="1846052"/>
            <a:ext cx="4937761" cy="736283"/>
          </a:xfrm>
          <a:prstGeom prst="rect">
            <a:avLst/>
          </a:prstGeom>
        </p:spPr>
        <p:txBody>
          <a:bodyPr anchor="ctr"/>
          <a:lstStyle/>
          <a:p>
            <a:pPr marL="0" indent="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pPr>
            <a:endParaRPr/>
          </a:p>
        </p:txBody>
      </p:sp>
      <p:sp>
        <p:nvSpPr>
          <p:cNvPr id="16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2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3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4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7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7"/>
          <p:cNvSpPr/>
          <p:nvPr/>
        </p:nvSpPr>
        <p:spPr>
          <a:xfrm>
            <a:off x="15" y="0"/>
            <a:ext cx="4050793" cy="68580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2" name="Rectangle 8"/>
          <p:cNvSpPr/>
          <p:nvPr/>
        </p:nvSpPr>
        <p:spPr>
          <a:xfrm>
            <a:off x="4040070" y="0"/>
            <a:ext cx="64009" cy="6858000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3" name="Text názvu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1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3600" spc="-50">
                <a:solidFill>
                  <a:srgbClr val="FFFFFF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94" name="Text úrovně 1…"/>
          <p:cNvSpPr txBox="1">
            <a:spLocks noGrp="1"/>
          </p:cNvSpPr>
          <p:nvPr>
            <p:ph type="body" idx="1"/>
          </p:nvPr>
        </p:nvSpPr>
        <p:spPr>
          <a:xfrm>
            <a:off x="4800600" y="731519"/>
            <a:ext cx="6492241" cy="5257801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9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2926079"/>
            <a:ext cx="3200400" cy="337912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2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34406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4" name="Rectangle 8"/>
          <p:cNvSpPr/>
          <p:nvPr/>
        </p:nvSpPr>
        <p:spPr>
          <a:xfrm>
            <a:off x="14" y="4915075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5" name="Text názvu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645" cy="822961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85000"/>
              </a:lnSpc>
              <a:defRPr sz="3600" spc="-50">
                <a:solidFill>
                  <a:srgbClr val="FFFFFF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206" name="Picture Placeholder 2"/>
          <p:cNvSpPr>
            <a:spLocks noGrp="1"/>
          </p:cNvSpPr>
          <p:nvPr>
            <p:ph type="pic" idx="13"/>
          </p:nvPr>
        </p:nvSpPr>
        <p:spPr>
          <a:xfrm>
            <a:off x="14" y="0"/>
            <a:ext cx="12191987" cy="491507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7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097280" y="5907023"/>
            <a:ext cx="10113265" cy="59436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45720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 marL="0" indent="91440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3pPr>
            <a:lvl4pPr marL="0" indent="137160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4pPr>
            <a:lvl5pPr marL="0" indent="182880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6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7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8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219" name="Text úrovně 1…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1" cy="4023360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0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8" name="Rectangle 7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9" name="Text názvu"/>
          <p:cNvSpPr txBox="1">
            <a:spLocks noGrp="1"/>
          </p:cNvSpPr>
          <p:nvPr>
            <p:ph type="title"/>
          </p:nvPr>
        </p:nvSpPr>
        <p:spPr>
          <a:xfrm>
            <a:off x="8724900" y="412302"/>
            <a:ext cx="2628900" cy="5759899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230" name="Text úrovně 1…"/>
          <p:cNvSpPr txBox="1">
            <a:spLocks noGrp="1"/>
          </p:cNvSpPr>
          <p:nvPr>
            <p:ph type="body" idx="1"/>
          </p:nvPr>
        </p:nvSpPr>
        <p:spPr>
          <a:xfrm>
            <a:off x="838200" y="412302"/>
            <a:ext cx="7734300" cy="5759899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9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0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1" name="Shape 23"/>
          <p:cNvSpPr/>
          <p:nvPr/>
        </p:nvSpPr>
        <p:spPr>
          <a:xfrm>
            <a:off x="3303632" y="554199"/>
            <a:ext cx="8325601" cy="1"/>
          </a:xfrm>
          <a:prstGeom prst="line">
            <a:avLst/>
          </a:prstGeom>
          <a:ln w="38100">
            <a:solidFill>
              <a:srgbClr val="344068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2" name="Shape 24"/>
          <p:cNvSpPr/>
          <p:nvPr/>
        </p:nvSpPr>
        <p:spPr>
          <a:xfrm>
            <a:off x="3303632" y="6319999"/>
            <a:ext cx="8325601" cy="1"/>
          </a:xfrm>
          <a:prstGeom prst="line">
            <a:avLst/>
          </a:prstGeom>
          <a:ln w="19050">
            <a:solidFill>
              <a:srgbClr val="344068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3" name="Shape 25"/>
          <p:cNvSpPr/>
          <p:nvPr/>
        </p:nvSpPr>
        <p:spPr>
          <a:xfrm>
            <a:off x="566930" y="554199"/>
            <a:ext cx="244402" cy="1"/>
          </a:xfrm>
          <a:prstGeom prst="line">
            <a:avLst/>
          </a:prstGeom>
          <a:ln w="19050">
            <a:solidFill>
              <a:srgbClr val="344068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4" name="Text názvu"/>
          <p:cNvSpPr txBox="1">
            <a:spLocks noGrp="1"/>
          </p:cNvSpPr>
          <p:nvPr>
            <p:ph type="title"/>
          </p:nvPr>
        </p:nvSpPr>
        <p:spPr>
          <a:xfrm>
            <a:off x="3200332" y="767933"/>
            <a:ext cx="8428802" cy="847201"/>
          </a:xfrm>
          <a:prstGeom prst="rect">
            <a:avLst/>
          </a:prstGeom>
        </p:spPr>
        <p:txBody>
          <a:bodyPr lIns="91424" tIns="91424" rIns="91424" bIns="91424" anchor="t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245" name="Text úrovně 1…"/>
          <p:cNvSpPr txBox="1">
            <a:spLocks noGrp="1"/>
          </p:cNvSpPr>
          <p:nvPr>
            <p:ph type="body" idx="1"/>
          </p:nvPr>
        </p:nvSpPr>
        <p:spPr>
          <a:xfrm>
            <a:off x="3213482" y="2127700"/>
            <a:ext cx="8428802" cy="4003201"/>
          </a:xfrm>
          <a:prstGeom prst="rect">
            <a:avLst/>
          </a:prstGeom>
        </p:spPr>
        <p:txBody>
          <a:bodyPr lIns="91424" tIns="91424" rIns="91424" bIns="91424"/>
          <a:lstStyle>
            <a:lvl1pPr marL="91439" indent="-91439">
              <a:spcBef>
                <a:spcPts val="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4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733514" y="6352804"/>
            <a:ext cx="328752" cy="322551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74"/>
          <p:cNvSpPr/>
          <p:nvPr/>
        </p:nvSpPr>
        <p:spPr>
          <a:xfrm flipH="1">
            <a:off x="10995200" y="5661233"/>
            <a:ext cx="1196801" cy="1196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4" name="Shape 75"/>
          <p:cNvSpPr/>
          <p:nvPr/>
        </p:nvSpPr>
        <p:spPr>
          <a:xfrm flipH="1">
            <a:off x="10995200" y="5661166"/>
            <a:ext cx="1196801" cy="1196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8000" y="0"/>
                </a:lnTo>
                <a:cubicBezTo>
                  <a:pt x="19988" y="0"/>
                  <a:pt x="21600" y="1612"/>
                  <a:pt x="21600" y="360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>
              <a:alpha val="6808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5" name="Text názvu"/>
          <p:cNvSpPr txBox="1">
            <a:spLocks noGrp="1"/>
          </p:cNvSpPr>
          <p:nvPr>
            <p:ph type="title"/>
          </p:nvPr>
        </p:nvSpPr>
        <p:spPr>
          <a:xfrm>
            <a:off x="520700" y="2425700"/>
            <a:ext cx="10962800" cy="1244800"/>
          </a:xfrm>
          <a:prstGeom prst="rect">
            <a:avLst/>
          </a:prstGeom>
        </p:spPr>
        <p:txBody>
          <a:bodyPr lIns="91424" tIns="91424" rIns="91424" bIns="91424" anchor="b"/>
          <a:lstStyle>
            <a:lvl1pPr>
              <a:lnSpc>
                <a:spcPct val="100000"/>
              </a:lnSpc>
              <a:defRPr sz="6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56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520700" y="3718840"/>
            <a:ext cx="10962800" cy="577201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57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 názvu"/>
          <p:cNvSpPr txBox="1">
            <a:spLocks noGrp="1"/>
          </p:cNvSpPr>
          <p:nvPr>
            <p:ph type="title"/>
          </p:nvPr>
        </p:nvSpPr>
        <p:spPr>
          <a:xfrm>
            <a:off x="614599" y="2753799"/>
            <a:ext cx="10962801" cy="1350401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lnSpc>
                <a:spcPct val="100000"/>
              </a:lnSpc>
              <a:defRPr sz="5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6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83"/>
          <p:cNvSpPr/>
          <p:nvPr/>
        </p:nvSpPr>
        <p:spPr>
          <a:xfrm rot="10800000" flipH="1">
            <a:off x="0" y="2247999"/>
            <a:ext cx="12192000" cy="46100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3" name="Shape 84"/>
          <p:cNvSpPr/>
          <p:nvPr/>
        </p:nvSpPr>
        <p:spPr>
          <a:xfrm>
            <a:off x="0" y="2247999"/>
            <a:ext cx="12192000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4" name="Text názvu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1"/>
          </a:xfrm>
          <a:prstGeom prst="rect">
            <a:avLst/>
          </a:prstGeom>
        </p:spPr>
        <p:txBody>
          <a:bodyPr lIns="91424" tIns="91424" rIns="91424" bIns="91424" anchor="b"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75" name="Text úrovně 1…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1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■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7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wo columns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89"/>
          <p:cNvSpPr/>
          <p:nvPr/>
        </p:nvSpPr>
        <p:spPr>
          <a:xfrm rot="10800000" flipH="1">
            <a:off x="0" y="2247999"/>
            <a:ext cx="12192000" cy="46100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4" name="Shape 90"/>
          <p:cNvSpPr/>
          <p:nvPr/>
        </p:nvSpPr>
        <p:spPr>
          <a:xfrm>
            <a:off x="0" y="2247999"/>
            <a:ext cx="12192000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5" name="Text názvu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1"/>
          </a:xfrm>
          <a:prstGeom prst="rect">
            <a:avLst/>
          </a:prstGeom>
        </p:spPr>
        <p:txBody>
          <a:bodyPr lIns="91424" tIns="91424" rIns="91424" bIns="91424" anchor="b"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86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629200" y="2558767"/>
            <a:ext cx="5333201" cy="3613601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■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87" name="Shape 93"/>
          <p:cNvSpPr txBox="1">
            <a:spLocks noGrp="1"/>
          </p:cNvSpPr>
          <p:nvPr>
            <p:ph type="body" sz="half" idx="13"/>
          </p:nvPr>
        </p:nvSpPr>
        <p:spPr>
          <a:xfrm>
            <a:off x="6259000" y="2558767"/>
            <a:ext cx="5333201" cy="3613601"/>
          </a:xfrm>
          <a:prstGeom prst="rect">
            <a:avLst/>
          </a:prstGeom>
        </p:spPr>
        <p:txBody>
          <a:bodyPr lIns="91424" tIns="91424" rIns="91424" bIns="91424"/>
          <a:lstStyle/>
          <a:p>
            <a: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28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96"/>
          <p:cNvSpPr/>
          <p:nvPr/>
        </p:nvSpPr>
        <p:spPr>
          <a:xfrm rot="10800000" flipH="1">
            <a:off x="0" y="875199"/>
            <a:ext cx="12192000" cy="59828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6" name="Shape 97"/>
          <p:cNvSpPr/>
          <p:nvPr/>
        </p:nvSpPr>
        <p:spPr>
          <a:xfrm>
            <a:off x="0" y="875133"/>
            <a:ext cx="12192000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7" name="Text názvu"/>
          <p:cNvSpPr txBox="1">
            <a:spLocks noGrp="1"/>
          </p:cNvSpPr>
          <p:nvPr>
            <p:ph type="title"/>
          </p:nvPr>
        </p:nvSpPr>
        <p:spPr>
          <a:xfrm>
            <a:off x="130999" y="21800"/>
            <a:ext cx="11768802" cy="803600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lnSpc>
                <a:spcPct val="100000"/>
              </a:lnSpc>
              <a:defRPr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9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ne column text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101"/>
          <p:cNvSpPr/>
          <p:nvPr/>
        </p:nvSpPr>
        <p:spPr>
          <a:xfrm rot="10800000" flipH="1">
            <a:off x="4368800" y="32"/>
            <a:ext cx="7823200" cy="68580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6" name="Shape 102"/>
          <p:cNvSpPr/>
          <p:nvPr/>
        </p:nvSpPr>
        <p:spPr>
          <a:xfrm rot="16200000">
            <a:off x="1012200" y="3356600"/>
            <a:ext cx="6858001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7" name="Text názvu"/>
          <p:cNvSpPr txBox="1">
            <a:spLocks noGrp="1"/>
          </p:cNvSpPr>
          <p:nvPr>
            <p:ph type="title"/>
          </p:nvPr>
        </p:nvSpPr>
        <p:spPr>
          <a:xfrm>
            <a:off x="301437" y="477067"/>
            <a:ext cx="3744001" cy="1271201"/>
          </a:xfrm>
          <a:prstGeom prst="rect">
            <a:avLst/>
          </a:prstGeom>
        </p:spPr>
        <p:txBody>
          <a:bodyPr lIns="91424" tIns="91424" rIns="91424" bIns="91424" anchor="b"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30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301433" y="1954400"/>
            <a:ext cx="3744001" cy="4218000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●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○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■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●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○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0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 point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 názvu"/>
          <p:cNvSpPr txBox="1">
            <a:spLocks noGrp="1"/>
          </p:cNvSpPr>
          <p:nvPr>
            <p:ph type="title"/>
          </p:nvPr>
        </p:nvSpPr>
        <p:spPr>
          <a:xfrm>
            <a:off x="653666" y="650999"/>
            <a:ext cx="8302802" cy="5454402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lnSpc>
                <a:spcPct val="100000"/>
              </a:lnSpc>
              <a:defRPr sz="8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317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title and description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110"/>
          <p:cNvSpPr/>
          <p:nvPr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5" name="Shape 111"/>
          <p:cNvSpPr/>
          <p:nvPr/>
        </p:nvSpPr>
        <p:spPr>
          <a:xfrm rot="5400000">
            <a:off x="2595233" y="3357000"/>
            <a:ext cx="6857201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6" name="Text názvu"/>
          <p:cNvSpPr txBox="1">
            <a:spLocks noGrp="1"/>
          </p:cNvSpPr>
          <p:nvPr>
            <p:ph type="title"/>
          </p:nvPr>
        </p:nvSpPr>
        <p:spPr>
          <a:xfrm>
            <a:off x="354000" y="1644232"/>
            <a:ext cx="5393600" cy="197640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ctr">
              <a:lnSpc>
                <a:spcPct val="100000"/>
              </a:lnSpc>
              <a:defRPr sz="56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327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354000" y="3705955"/>
            <a:ext cx="5393600" cy="1646802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28" name="Shape 114"/>
          <p:cNvSpPr txBox="1">
            <a:spLocks noGrp="1"/>
          </p:cNvSpPr>
          <p:nvPr>
            <p:ph type="body" sz="half" idx="13"/>
          </p:nvPr>
        </p:nvSpPr>
        <p:spPr>
          <a:xfrm>
            <a:off x="6586000" y="965599"/>
            <a:ext cx="5116001" cy="4926802"/>
          </a:xfrm>
          <a:prstGeom prst="rect">
            <a:avLst/>
          </a:prstGeom>
        </p:spPr>
        <p:txBody>
          <a:bodyPr lIns="91424" tIns="91424" rIns="91424" bIns="91424" anchor="ctr"/>
          <a:lstStyle/>
          <a:p>
            <a: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●"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2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117"/>
          <p:cNvSpPr/>
          <p:nvPr/>
        </p:nvSpPr>
        <p:spPr>
          <a:xfrm rot="10800000" flipH="1">
            <a:off x="0" y="-1"/>
            <a:ext cx="12192000" cy="62612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7" name="Shape 118"/>
          <p:cNvSpPr/>
          <p:nvPr/>
        </p:nvSpPr>
        <p:spPr>
          <a:xfrm rot="10800000" flipH="1">
            <a:off x="0" y="6163633"/>
            <a:ext cx="12192000" cy="98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76200" y="6262432"/>
            <a:ext cx="11176000" cy="595601"/>
          </a:xfrm>
          <a:prstGeom prst="rect">
            <a:avLst/>
          </a:prstGeom>
        </p:spPr>
        <p:txBody>
          <a:bodyPr lIns="91424" tIns="91424" rIns="91424" bIns="91424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Char char="○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Char char="■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Char char="●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Char char="○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3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number"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Text názvu"/>
          <p:cNvSpPr txBox="1">
            <a:spLocks noGrp="1"/>
          </p:cNvSpPr>
          <p:nvPr>
            <p:ph type="title"/>
          </p:nvPr>
        </p:nvSpPr>
        <p:spPr>
          <a:xfrm>
            <a:off x="634000" y="1678033"/>
            <a:ext cx="10962800" cy="261800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ctr">
              <a:lnSpc>
                <a:spcPct val="100000"/>
              </a:lnSpc>
              <a:defRPr sz="160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34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634000" y="4406167"/>
            <a:ext cx="10962800" cy="1734401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■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4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Text názvu"/>
          <p:cNvSpPr txBox="1">
            <a:spLocks noGrp="1"/>
          </p:cNvSpPr>
          <p:nvPr>
            <p:ph type="title"/>
          </p:nvPr>
        </p:nvSpPr>
        <p:spPr>
          <a:xfrm>
            <a:off x="1957366" y="1123702"/>
            <a:ext cx="8281364" cy="2390450"/>
          </a:xfrm>
          <a:prstGeom prst="rect">
            <a:avLst/>
          </a:prstGeom>
        </p:spPr>
        <p:txBody>
          <a:bodyPr lIns="58923" tIns="58923" rIns="58923" bIns="58923" anchor="b"/>
          <a:lstStyle>
            <a:lvl1pPr algn="ctr" defTabSz="915520">
              <a:defRPr sz="5800"/>
            </a:lvl1pPr>
          </a:lstStyle>
          <a:p>
            <a:r>
              <a:t>Text názvu</a:t>
            </a:r>
          </a:p>
        </p:txBody>
      </p:sp>
      <p:sp>
        <p:nvSpPr>
          <p:cNvPr id="363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2444505" y="3606336"/>
            <a:ext cx="7307086" cy="1657739"/>
          </a:xfrm>
          <a:prstGeom prst="rect">
            <a:avLst/>
          </a:prstGeom>
        </p:spPr>
        <p:txBody>
          <a:bodyPr lIns="58923" tIns="58923" rIns="58923" bIns="58923"/>
          <a:lstStyle>
            <a:lvl1pPr marL="0" indent="0" algn="ctr" defTabSz="915520">
              <a:spcBef>
                <a:spcPts val="900"/>
              </a:spcBef>
              <a:buSzTx/>
              <a:buFontTx/>
              <a:buNone/>
              <a:defRPr sz="2200"/>
            </a:lvl1pPr>
            <a:lvl2pPr marL="0" indent="355188" algn="ctr" defTabSz="915520">
              <a:spcBef>
                <a:spcPts val="900"/>
              </a:spcBef>
              <a:buSzTx/>
              <a:buFontTx/>
              <a:buNone/>
              <a:defRPr sz="2200"/>
            </a:lvl2pPr>
            <a:lvl3pPr marL="0" indent="710376" algn="ctr" defTabSz="915520">
              <a:spcBef>
                <a:spcPts val="900"/>
              </a:spcBef>
              <a:buSzTx/>
              <a:buFontTx/>
              <a:buNone/>
              <a:defRPr sz="2200"/>
            </a:lvl3pPr>
            <a:lvl4pPr marL="0" indent="1065564" algn="ctr" defTabSz="915520">
              <a:spcBef>
                <a:spcPts val="900"/>
              </a:spcBef>
              <a:buSzTx/>
              <a:buFontTx/>
              <a:buNone/>
              <a:defRPr sz="2200"/>
            </a:lvl4pPr>
            <a:lvl5pPr marL="0" indent="1420750" algn="ctr" defTabSz="915520">
              <a:spcBef>
                <a:spcPts val="900"/>
              </a:spcBef>
              <a:buSzTx/>
              <a:buFontTx/>
              <a:buNone/>
              <a:defRPr sz="2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6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022552" y="6411594"/>
            <a:ext cx="277069" cy="270247"/>
          </a:xfrm>
          <a:prstGeom prst="rect">
            <a:avLst/>
          </a:prstGeom>
        </p:spPr>
        <p:txBody>
          <a:bodyPr lIns="58923" tIns="58923" rIns="58923" bIns="58923"/>
          <a:lstStyle>
            <a:lvl1pPr defTabSz="589231">
              <a:defRPr sz="1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Text názvu"/>
          <p:cNvSpPr txBox="1">
            <a:spLocks noGrp="1"/>
          </p:cNvSpPr>
          <p:nvPr>
            <p:ph type="title"/>
          </p:nvPr>
        </p:nvSpPr>
        <p:spPr>
          <a:xfrm>
            <a:off x="1523999" y="1122362"/>
            <a:ext cx="9144001" cy="2387601"/>
          </a:xfrm>
          <a:prstGeom prst="rect">
            <a:avLst/>
          </a:prstGeom>
        </p:spPr>
        <p:txBody>
          <a:bodyPr lIns="60959" tIns="60959" rIns="60959" bIns="60959" anchor="b"/>
          <a:lstStyle>
            <a:lvl1pPr algn="ctr"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37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523999" y="3602037"/>
            <a:ext cx="9144001" cy="1655763"/>
          </a:xfrm>
          <a:prstGeom prst="rect">
            <a:avLst/>
          </a:prstGeom>
        </p:spPr>
        <p:txBody>
          <a:bodyPr lIns="60959" tIns="60959" rIns="60959" bIns="60959"/>
          <a:lstStyle>
            <a:lvl1pPr marL="0" indent="0" algn="ctr">
              <a:spcBef>
                <a:spcPts val="900"/>
              </a:spcBef>
              <a:buSzTx/>
              <a:buFontTx/>
              <a:buNone/>
              <a:defRPr sz="2400"/>
            </a:lvl1pPr>
            <a:lvl2pPr marL="0" indent="342900" algn="ctr">
              <a:spcBef>
                <a:spcPts val="900"/>
              </a:spcBef>
              <a:buSzTx/>
              <a:buFontTx/>
              <a:buNone/>
              <a:defRPr sz="2400"/>
            </a:lvl2pPr>
            <a:lvl3pPr marL="0" indent="685800" algn="ctr">
              <a:spcBef>
                <a:spcPts val="900"/>
              </a:spcBef>
              <a:buSzTx/>
              <a:buFontTx/>
              <a:buNone/>
              <a:defRPr sz="2400"/>
            </a:lvl3pPr>
            <a:lvl4pPr marL="0" indent="1028700" algn="ctr">
              <a:spcBef>
                <a:spcPts val="900"/>
              </a:spcBef>
              <a:buSzTx/>
              <a:buFontTx/>
              <a:buNone/>
              <a:defRPr sz="2400"/>
            </a:lvl4pPr>
            <a:lvl5pPr marL="0" indent="1371600" algn="ctr">
              <a:spcBef>
                <a:spcPts val="900"/>
              </a:spcBef>
              <a:buSzTx/>
              <a:buFontTx/>
              <a:buNone/>
              <a:defRPr sz="2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7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059338" y="6389053"/>
            <a:ext cx="294462" cy="299721"/>
          </a:xfrm>
          <a:prstGeom prst="rect">
            <a:avLst/>
          </a:prstGeom>
        </p:spPr>
        <p:txBody>
          <a:bodyPr lIns="60959" tIns="60959" rIns="60959" bIns="60959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73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93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 názvu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02" name="Text úrovně 1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1" name="Rectangle 7"/>
          <p:cNvSpPr/>
          <p:nvPr/>
        </p:nvSpPr>
        <p:spPr>
          <a:xfrm>
            <a:off x="1" y="6334316"/>
            <a:ext cx="12192001" cy="66485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2" name="Text názvu"/>
          <p:cNvSpPr txBox="1">
            <a:spLocks noGrp="1"/>
          </p:cNvSpPr>
          <p:nvPr>
            <p:ph type="title"/>
          </p:nvPr>
        </p:nvSpPr>
        <p:spPr>
          <a:xfrm>
            <a:off x="1097280" y="758951"/>
            <a:ext cx="10058401" cy="3566161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8000" spc="-50">
                <a:solidFill>
                  <a:srgbClr val="262626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13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100050" y="4455621"/>
            <a:ext cx="10058401" cy="11430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indent="4572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indent="9144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indent="13716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indent="18288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4" name="Straight Connector 8"/>
          <p:cNvSpPr/>
          <p:nvPr/>
        </p:nvSpPr>
        <p:spPr>
          <a:xfrm>
            <a:off x="1207657" y="4343400"/>
            <a:ext cx="987552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26" name="Text úrovně 1…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1" cy="4023360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7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0" r:id="rId27"/>
    <p:sldLayoutId id="2147483681" r:id="rId28"/>
    <p:sldLayoutId id="2147483683" r:id="rId29"/>
    <p:sldLayoutId id="2147483684" r:id="rId3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Rectangle 1"/>
          <p:cNvSpPr/>
          <p:nvPr/>
        </p:nvSpPr>
        <p:spPr>
          <a:xfrm>
            <a:off x="-11035" y="-8184"/>
            <a:ext cx="12201990" cy="6866184"/>
          </a:xfrm>
          <a:prstGeom prst="rect">
            <a:avLst/>
          </a:prstGeom>
          <a:solidFill>
            <a:srgbClr val="004493"/>
          </a:solidFill>
          <a:ln w="12700">
            <a:miter lim="400000"/>
          </a:ln>
        </p:spPr>
        <p:txBody>
          <a:bodyPr lIns="58923" tIns="58923" rIns="58923" bIns="58923" anchor="ctr"/>
          <a:lstStyle/>
          <a:p>
            <a:pPr algn="ctr" defTabSz="589231">
              <a:defRPr sz="22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83" name="officeArt object" descr="officeArt objec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2908">
            <a:off x="-1313205" y="1318932"/>
            <a:ext cx="6854434" cy="4220136"/>
          </a:xfrm>
          <a:prstGeom prst="rect">
            <a:avLst/>
          </a:prstGeom>
          <a:ln w="12700">
            <a:miter lim="400000"/>
          </a:ln>
        </p:spPr>
      </p:pic>
      <p:sp>
        <p:nvSpPr>
          <p:cNvPr id="384" name="officeArt object"/>
          <p:cNvSpPr txBox="1"/>
          <p:nvPr/>
        </p:nvSpPr>
        <p:spPr>
          <a:xfrm>
            <a:off x="2585792" y="2357022"/>
            <a:ext cx="9461205" cy="1419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5470" tIns="65470" rIns="65470" bIns="65470"/>
          <a:lstStyle>
            <a:lvl1pPr defTabSz="589231">
              <a:defRPr sz="8000">
                <a:solidFill>
                  <a:srgbClr val="FFFFFF"/>
                </a:solidFill>
                <a:uFill>
                  <a:solidFill>
                    <a:srgbClr val="004493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>
              <a:defRPr>
                <a:uFill>
                  <a:solidFill>
                    <a:srgbClr val="000000"/>
                  </a:solidFill>
                </a:uFill>
              </a:defRPr>
            </a:pPr>
            <a:r>
              <a:rPr lang="en-US" sz="6600" dirty="0"/>
              <a:t>PV178 – Lab06</a:t>
            </a:r>
            <a:endParaRPr sz="6600" dirty="0">
              <a:uFill>
                <a:solidFill>
                  <a:srgbClr val="004493"/>
                </a:solidFill>
              </a:uFill>
            </a:endParaRPr>
          </a:p>
        </p:txBody>
      </p:sp>
      <p:sp>
        <p:nvSpPr>
          <p:cNvPr id="385" name="officeArt object"/>
          <p:cNvSpPr txBox="1"/>
          <p:nvPr/>
        </p:nvSpPr>
        <p:spPr>
          <a:xfrm>
            <a:off x="2638092" y="3350728"/>
            <a:ext cx="7588984" cy="1000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5470" tIns="65470" rIns="65470" bIns="65470"/>
          <a:lstStyle/>
          <a:p>
            <a:pPr defTabSz="589231">
              <a:defRPr sz="30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Helvetica"/>
              </a:defRPr>
            </a:pPr>
            <a:endParaRPr lang="en-US" dirty="0">
              <a:uFill>
                <a:solidFill>
                  <a:srgbClr val="004493"/>
                </a:solidFill>
              </a:uFill>
              <a:latin typeface="Montserrat Bold"/>
              <a:ea typeface="Montserrat Bold"/>
              <a:cs typeface="Montserrat Bold"/>
              <a:sym typeface="Montserrat Ultra Light"/>
            </a:endParaRPr>
          </a:p>
          <a:p>
            <a:pPr defTabSz="589231">
              <a:defRPr sz="30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Helvetica"/>
              </a:defRPr>
            </a:pPr>
            <a:endParaRPr lang="en-US" dirty="0">
              <a:uFill>
                <a:solidFill>
                  <a:srgbClr val="004493"/>
                </a:solidFill>
              </a:uFill>
              <a:latin typeface="Montserrat Bold"/>
              <a:ea typeface="Montserrat Bold"/>
              <a:cs typeface="Montserrat Bold"/>
              <a:sym typeface="Montserrat Ultra Light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sz="2900" b="1" dirty="0" err="1">
                <a:solidFill>
                  <a:srgbClr val="004493"/>
                </a:solidFill>
              </a:rPr>
              <a:t>IEnumerable</a:t>
            </a:r>
            <a:r>
              <a:rPr lang="cs-CZ" sz="2900" b="1" dirty="0">
                <a:solidFill>
                  <a:srgbClr val="004493"/>
                </a:solidFill>
              </a:rPr>
              <a:t> a vyhodnocení dotazu</a:t>
            </a:r>
            <a:r>
              <a:rPr lang="en-US" sz="2900" b="1" dirty="0">
                <a:solidFill>
                  <a:srgbClr val="004493"/>
                </a:solidFill>
              </a:rPr>
              <a:t> 1</a:t>
            </a:r>
            <a:r>
              <a:rPr lang="cs-CZ" sz="2900" b="1" dirty="0">
                <a:solidFill>
                  <a:srgbClr val="004493"/>
                </a:solidFill>
              </a:rPr>
              <a:t> 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INFORMATICS &amp; APPLIED RESEARCH…">
            <a:extLst>
              <a:ext uri="{FF2B5EF4-FFF2-40B4-BE49-F238E27FC236}">
                <a16:creationId xmlns:a16="http://schemas.microsoft.com/office/drawing/2014/main" id="{C2CAD034-CFC6-4274-B8DC-7391E0E5A1D4}"/>
              </a:ext>
            </a:extLst>
          </p:cNvPr>
          <p:cNvSpPr txBox="1"/>
          <p:nvPr/>
        </p:nvSpPr>
        <p:spPr>
          <a:xfrm>
            <a:off x="698857" y="1525571"/>
            <a:ext cx="10939768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en-US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2F9527-DA5A-42F1-89FF-EB0E91B6A12F}"/>
              </a:ext>
            </a:extLst>
          </p:cNvPr>
          <p:cNvSpPr/>
          <p:nvPr/>
        </p:nvSpPr>
        <p:spPr>
          <a:xfrm>
            <a:off x="1290074" y="1647302"/>
            <a:ext cx="102334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ints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&gt;{ 4, 5, 85, 67, 87, 98, 150, 170};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result = </a:t>
            </a:r>
            <a:r>
              <a:rPr lang="en-US" dirty="0" err="1">
                <a:latin typeface="Consolas" panose="020B0609020204030204" pitchFamily="49" charset="0"/>
              </a:rPr>
              <a:t>ints.Where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&gt; 15)</a:t>
            </a:r>
          </a:p>
          <a:p>
            <a:r>
              <a:rPr lang="cs-CZ" dirty="0">
                <a:latin typeface="Consolas" panose="020B0609020204030204" pitchFamily="49" charset="0"/>
              </a:rPr>
              <a:t>		</a:t>
            </a:r>
            <a:r>
              <a:rPr lang="en-US" dirty="0">
                <a:latin typeface="Consolas" panose="020B0609020204030204" pitchFamily="49" charset="0"/>
              </a:rPr>
              <a:t>.Select(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+ 10)</a:t>
            </a:r>
          </a:p>
          <a:p>
            <a:r>
              <a:rPr lang="cs-CZ" dirty="0">
                <a:latin typeface="Consolas" panose="020B0609020204030204" pitchFamily="49" charset="0"/>
              </a:rPr>
              <a:t>		</a:t>
            </a:r>
            <a:r>
              <a:rPr lang="en-US" dirty="0">
                <a:latin typeface="Consolas" panose="020B0609020204030204" pitchFamily="49" charset="0"/>
              </a:rPr>
              <a:t>.Select(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- 15)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		.</a:t>
            </a:r>
            <a:r>
              <a:rPr lang="cs-CZ" dirty="0" err="1">
                <a:latin typeface="Consolas" panose="020B0609020204030204" pitchFamily="49" charset="0"/>
              </a:rPr>
              <a:t>ToList</a:t>
            </a:r>
            <a:r>
              <a:rPr lang="cs-CZ" dirty="0">
                <a:latin typeface="Consolas" panose="020B0609020204030204" pitchFamily="49" charset="0"/>
              </a:rPr>
              <a:t>()</a:t>
            </a:r>
            <a:r>
              <a:rPr lang="en-US" dirty="0"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cs-CZ" dirty="0">
                <a:solidFill>
                  <a:srgbClr val="008000"/>
                </a:solidFill>
                <a:latin typeface="Consolas" panose="020B0609020204030204" pitchFamily="49" charset="0"/>
              </a:rPr>
              <a:t>čekání až se zpracují všechny prvky</a:t>
            </a:r>
            <a:endParaRPr lang="en-US" dirty="0"/>
          </a:p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C13FFA-5B9E-42DB-8091-4D4B6B7F3412}"/>
              </a:ext>
            </a:extLst>
          </p:cNvPr>
          <p:cNvSpPr/>
          <p:nvPr/>
        </p:nvSpPr>
        <p:spPr>
          <a:xfrm>
            <a:off x="4644834" y="5303700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Select(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+ 10)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D7D1E9-555D-42CC-9C65-F0EEE010924D}"/>
              </a:ext>
            </a:extLst>
          </p:cNvPr>
          <p:cNvSpPr/>
          <p:nvPr/>
        </p:nvSpPr>
        <p:spPr>
          <a:xfrm>
            <a:off x="1507753" y="5267200"/>
            <a:ext cx="2464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Where(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&gt; 15)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BFC921-EC51-40AA-8F29-6B6BA77546D6}"/>
              </a:ext>
            </a:extLst>
          </p:cNvPr>
          <p:cNvSpPr/>
          <p:nvPr/>
        </p:nvSpPr>
        <p:spPr>
          <a:xfrm>
            <a:off x="7908553" y="5303700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Select(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- 15)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FCA081-C595-4E5A-9852-E0F366AC0E2C}"/>
              </a:ext>
            </a:extLst>
          </p:cNvPr>
          <p:cNvSpPr/>
          <p:nvPr/>
        </p:nvSpPr>
        <p:spPr>
          <a:xfrm>
            <a:off x="339032" y="4896069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4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846820-8A8C-47F6-ACEF-A1B30D6A9D8F}"/>
              </a:ext>
            </a:extLst>
          </p:cNvPr>
          <p:cNvSpPr/>
          <p:nvPr/>
        </p:nvSpPr>
        <p:spPr>
          <a:xfrm>
            <a:off x="339032" y="449856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5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268717-6A5C-431E-86D9-DE1CA201CC54}"/>
              </a:ext>
            </a:extLst>
          </p:cNvPr>
          <p:cNvSpPr/>
          <p:nvPr/>
        </p:nvSpPr>
        <p:spPr>
          <a:xfrm>
            <a:off x="301777" y="4153858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85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1542060-700C-4CDF-8A24-7E207256710F}"/>
              </a:ext>
            </a:extLst>
          </p:cNvPr>
          <p:cNvSpPr/>
          <p:nvPr/>
        </p:nvSpPr>
        <p:spPr>
          <a:xfrm>
            <a:off x="10907881" y="5303700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result</a:t>
            </a:r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0DCBF2A-E03A-44C1-903F-A63DD5251768}"/>
              </a:ext>
            </a:extLst>
          </p:cNvPr>
          <p:cNvCxnSpPr/>
          <p:nvPr/>
        </p:nvCxnSpPr>
        <p:spPr>
          <a:xfrm>
            <a:off x="4206994" y="3866849"/>
            <a:ext cx="0" cy="2084522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dash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9B124D-274B-4EB5-9B8A-779213C1C39B}"/>
              </a:ext>
            </a:extLst>
          </p:cNvPr>
          <p:cNvCxnSpPr/>
          <p:nvPr/>
        </p:nvCxnSpPr>
        <p:spPr>
          <a:xfrm>
            <a:off x="1265595" y="3930358"/>
            <a:ext cx="0" cy="2084522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dash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AEA5B7-B750-423E-AF78-A47C696CCBCB}"/>
              </a:ext>
            </a:extLst>
          </p:cNvPr>
          <p:cNvCxnSpPr/>
          <p:nvPr/>
        </p:nvCxnSpPr>
        <p:spPr>
          <a:xfrm>
            <a:off x="7687059" y="3930358"/>
            <a:ext cx="0" cy="2084522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dash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DDFE6A4-4777-45E9-912A-7B2A1E9634B9}"/>
              </a:ext>
            </a:extLst>
          </p:cNvPr>
          <p:cNvCxnSpPr/>
          <p:nvPr/>
        </p:nvCxnSpPr>
        <p:spPr>
          <a:xfrm>
            <a:off x="10606842" y="3930358"/>
            <a:ext cx="0" cy="2084522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dash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18161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0.19076 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3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76 0.00139 L 0.48685 0.000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05" y="-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18842 0.0030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4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18945 0.0006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66" y="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842 0.00301 L 0.48607 0.0030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83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685 0.00046 L 0.71967 0.0004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45 0.00069 L 0.4832 0.0006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87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607 0.00301 L 0.71889 0.00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41" y="6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967 0.00046 L 0.89623 0.0004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32 0.00069 L 0.71914 0.0060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97" y="25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889 0.0044 L 0.8931 0.004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914 0.00602 L 0.89023 0.0046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55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5" grpId="2"/>
      <p:bldP spid="15" grpId="3"/>
      <p:bldP spid="16" grpId="0"/>
      <p:bldP spid="16" grpId="1"/>
      <p:bldP spid="16" grpId="2"/>
      <p:bldP spid="16" grpId="3"/>
      <p:bldP spid="20" grpId="0"/>
      <p:bldP spid="20" grpId="1"/>
      <p:bldP spid="20" grpId="2"/>
      <p:bldP spid="20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899" y="393700"/>
            <a:ext cx="9221715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sz="2900" b="1" dirty="0" err="1">
                <a:solidFill>
                  <a:srgbClr val="004493"/>
                </a:solidFill>
              </a:rPr>
              <a:t>IEnumerable</a:t>
            </a:r>
            <a:r>
              <a:rPr lang="cs-CZ" sz="2900" b="1" dirty="0">
                <a:solidFill>
                  <a:srgbClr val="004493"/>
                </a:solidFill>
              </a:rPr>
              <a:t> a vyhodnocení dotazu</a:t>
            </a:r>
            <a:r>
              <a:rPr lang="en-US" sz="2900" b="1" dirty="0">
                <a:solidFill>
                  <a:srgbClr val="004493"/>
                </a:solidFill>
              </a:rPr>
              <a:t> 2 – </a:t>
            </a:r>
            <a:r>
              <a:rPr lang="en-US" sz="2900" b="1" dirty="0" err="1">
                <a:solidFill>
                  <a:srgbClr val="004493"/>
                </a:solidFill>
              </a:rPr>
              <a:t>takto</a:t>
            </a:r>
            <a:r>
              <a:rPr lang="en-US" sz="2900" b="1" dirty="0">
                <a:solidFill>
                  <a:srgbClr val="004493"/>
                </a:solidFill>
              </a:rPr>
              <a:t> </a:t>
            </a:r>
            <a:r>
              <a:rPr lang="cs-CZ" sz="2900" b="1" dirty="0">
                <a:solidFill>
                  <a:srgbClr val="004493"/>
                </a:solidFill>
              </a:rPr>
              <a:t>NE</a:t>
            </a:r>
            <a:r>
              <a:rPr lang="en-US" sz="2900" b="1" dirty="0">
                <a:solidFill>
                  <a:srgbClr val="004493"/>
                </a:solidFill>
              </a:rPr>
              <a:t>!</a:t>
            </a:r>
            <a:r>
              <a:rPr lang="cs-CZ" sz="2900" b="1" dirty="0">
                <a:solidFill>
                  <a:srgbClr val="004493"/>
                </a:solidFill>
              </a:rPr>
              <a:t> 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2F9527-DA5A-42F1-89FF-EB0E91B6A12F}"/>
              </a:ext>
            </a:extLst>
          </p:cNvPr>
          <p:cNvSpPr/>
          <p:nvPr/>
        </p:nvSpPr>
        <p:spPr>
          <a:xfrm>
            <a:off x="1585157" y="1780648"/>
            <a:ext cx="102334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ints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&gt;{ 4, 5, 85, 67, 87, 98, 150, 170};</a:t>
            </a:r>
            <a:r>
              <a:rPr lang="cs-CZ" dirty="0">
                <a:latin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result = </a:t>
            </a:r>
            <a:r>
              <a:rPr lang="en-US" dirty="0" err="1">
                <a:latin typeface="Consolas" panose="020B0609020204030204" pitchFamily="49" charset="0"/>
              </a:rPr>
              <a:t>ints.Where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&gt; 15)</a:t>
            </a:r>
          </a:p>
          <a:p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solidFill>
                  <a:srgbClr val="FF0000"/>
                </a:solidFill>
                <a:latin typeface="Consolas" panose="020B0609020204030204" pitchFamily="49" charset="0"/>
              </a:rPr>
              <a:t>ToList</a:t>
            </a:r>
            <a:r>
              <a:rPr lang="cs-CZ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cs-CZ" dirty="0">
                <a:solidFill>
                  <a:srgbClr val="008000"/>
                </a:solidFill>
                <a:latin typeface="Consolas" panose="020B0609020204030204" pitchFamily="49" charset="0"/>
              </a:rPr>
              <a:t>čekání až se zpracují všechny prvky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		</a:t>
            </a:r>
            <a:r>
              <a:rPr lang="en-US" dirty="0">
                <a:latin typeface="Consolas" panose="020B0609020204030204" pitchFamily="49" charset="0"/>
              </a:rPr>
              <a:t>.Select(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+ 10)</a:t>
            </a:r>
          </a:p>
          <a:p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solidFill>
                  <a:srgbClr val="FF0000"/>
                </a:solidFill>
                <a:latin typeface="Consolas" panose="020B0609020204030204" pitchFamily="49" charset="0"/>
              </a:rPr>
              <a:t>ToList</a:t>
            </a:r>
            <a:r>
              <a:rPr lang="cs-CZ" dirty="0">
                <a:solidFill>
                  <a:srgbClr val="FF0000"/>
                </a:solidFill>
                <a:latin typeface="Consolas" panose="020B0609020204030204" pitchFamily="49" charset="0"/>
              </a:rPr>
              <a:t>() 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cs-CZ" dirty="0">
                <a:solidFill>
                  <a:srgbClr val="008000"/>
                </a:solidFill>
                <a:latin typeface="Consolas" panose="020B0609020204030204" pitchFamily="49" charset="0"/>
              </a:rPr>
              <a:t>čekání až se zpracují všechny prvky</a:t>
            </a:r>
            <a:r>
              <a:rPr lang="cs-CZ" dirty="0">
                <a:latin typeface="Consolas" panose="020B0609020204030204" pitchFamily="49" charset="0"/>
              </a:rPr>
              <a:t>		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		.Select(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- 15)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		.</a:t>
            </a:r>
            <a:r>
              <a:rPr lang="cs-CZ" dirty="0" err="1">
                <a:latin typeface="Consolas" panose="020B0609020204030204" pitchFamily="49" charset="0"/>
              </a:rPr>
              <a:t>ToList</a:t>
            </a:r>
            <a:r>
              <a:rPr lang="cs-CZ" dirty="0">
                <a:latin typeface="Consolas" panose="020B0609020204030204" pitchFamily="49" charset="0"/>
              </a:rPr>
              <a:t>()</a:t>
            </a:r>
            <a:r>
              <a:rPr lang="en-US" dirty="0">
                <a:latin typeface="Consolas" panose="020B0609020204030204" pitchFamily="49" charset="0"/>
              </a:rPr>
              <a:t>;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cs-CZ" dirty="0">
                <a:solidFill>
                  <a:srgbClr val="008000"/>
                </a:solidFill>
                <a:latin typeface="Consolas" panose="020B0609020204030204" pitchFamily="49" charset="0"/>
              </a:rPr>
              <a:t>čekání až se zpracují všechny prvky</a:t>
            </a:r>
            <a:endParaRPr lang="en-US" dirty="0"/>
          </a:p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C13FFA-5B9E-42DB-8091-4D4B6B7F3412}"/>
              </a:ext>
            </a:extLst>
          </p:cNvPr>
          <p:cNvSpPr/>
          <p:nvPr/>
        </p:nvSpPr>
        <p:spPr>
          <a:xfrm>
            <a:off x="4644834" y="553196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Select(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+ 10)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D7D1E9-555D-42CC-9C65-F0EEE010924D}"/>
              </a:ext>
            </a:extLst>
          </p:cNvPr>
          <p:cNvSpPr/>
          <p:nvPr/>
        </p:nvSpPr>
        <p:spPr>
          <a:xfrm>
            <a:off x="1507753" y="5495463"/>
            <a:ext cx="2464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Where(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&gt; 15)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BFC921-EC51-40AA-8F29-6B6BA77546D6}"/>
              </a:ext>
            </a:extLst>
          </p:cNvPr>
          <p:cNvSpPr/>
          <p:nvPr/>
        </p:nvSpPr>
        <p:spPr>
          <a:xfrm>
            <a:off x="7908553" y="5531963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Select(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- 15)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FCA081-C595-4E5A-9852-E0F366AC0E2C}"/>
              </a:ext>
            </a:extLst>
          </p:cNvPr>
          <p:cNvSpPr/>
          <p:nvPr/>
        </p:nvSpPr>
        <p:spPr>
          <a:xfrm>
            <a:off x="339032" y="512433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4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846820-8A8C-47F6-ACEF-A1B30D6A9D8F}"/>
              </a:ext>
            </a:extLst>
          </p:cNvPr>
          <p:cNvSpPr/>
          <p:nvPr/>
        </p:nvSpPr>
        <p:spPr>
          <a:xfrm>
            <a:off x="339032" y="4726823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5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268717-6A5C-431E-86D9-DE1CA201CC54}"/>
              </a:ext>
            </a:extLst>
          </p:cNvPr>
          <p:cNvSpPr/>
          <p:nvPr/>
        </p:nvSpPr>
        <p:spPr>
          <a:xfrm>
            <a:off x="301777" y="4382121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85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1542060-700C-4CDF-8A24-7E207256710F}"/>
              </a:ext>
            </a:extLst>
          </p:cNvPr>
          <p:cNvSpPr/>
          <p:nvPr/>
        </p:nvSpPr>
        <p:spPr>
          <a:xfrm>
            <a:off x="10907881" y="5531963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result</a:t>
            </a:r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0DCBF2A-E03A-44C1-903F-A63DD5251768}"/>
              </a:ext>
            </a:extLst>
          </p:cNvPr>
          <p:cNvCxnSpPr/>
          <p:nvPr/>
        </p:nvCxnSpPr>
        <p:spPr>
          <a:xfrm>
            <a:off x="4206994" y="4095112"/>
            <a:ext cx="0" cy="2084522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29B124D-274B-4EB5-9B8A-779213C1C39B}"/>
              </a:ext>
            </a:extLst>
          </p:cNvPr>
          <p:cNvCxnSpPr/>
          <p:nvPr/>
        </p:nvCxnSpPr>
        <p:spPr>
          <a:xfrm>
            <a:off x="1265595" y="4158621"/>
            <a:ext cx="0" cy="2084522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dash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AEA5B7-B750-423E-AF78-A47C696CCBCB}"/>
              </a:ext>
            </a:extLst>
          </p:cNvPr>
          <p:cNvCxnSpPr/>
          <p:nvPr/>
        </p:nvCxnSpPr>
        <p:spPr>
          <a:xfrm>
            <a:off x="7687059" y="4158621"/>
            <a:ext cx="0" cy="2084522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DDFE6A4-4777-45E9-912A-7B2A1E9634B9}"/>
              </a:ext>
            </a:extLst>
          </p:cNvPr>
          <p:cNvCxnSpPr/>
          <p:nvPr/>
        </p:nvCxnSpPr>
        <p:spPr>
          <a:xfrm>
            <a:off x="10606842" y="4158621"/>
            <a:ext cx="0" cy="2084522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dash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7" name="INFORMATICS &amp; APPLIED RESEARCH…">
            <a:extLst>
              <a:ext uri="{FF2B5EF4-FFF2-40B4-BE49-F238E27FC236}">
                <a16:creationId xmlns:a16="http://schemas.microsoft.com/office/drawing/2014/main" id="{C5EB876A-DABC-4343-9371-02EC7D28A3AD}"/>
              </a:ext>
            </a:extLst>
          </p:cNvPr>
          <p:cNvSpPr txBox="1"/>
          <p:nvPr/>
        </p:nvSpPr>
        <p:spPr>
          <a:xfrm>
            <a:off x="698856" y="1332241"/>
            <a:ext cx="11335577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/>
              <a:t>Pozor, zpomalení se projeví až u velké kolekce (např.: až v produkci)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525851-72F4-4E9B-B148-7288C61ECAA5}"/>
              </a:ext>
            </a:extLst>
          </p:cNvPr>
          <p:cNvSpPr txBox="1"/>
          <p:nvPr/>
        </p:nvSpPr>
        <p:spPr>
          <a:xfrm>
            <a:off x="3539405" y="6311105"/>
            <a:ext cx="131834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ToList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8CB98A-06E6-4040-B27F-D53D33BA7BAB}"/>
              </a:ext>
            </a:extLst>
          </p:cNvPr>
          <p:cNvSpPr txBox="1"/>
          <p:nvPr/>
        </p:nvSpPr>
        <p:spPr>
          <a:xfrm>
            <a:off x="7134347" y="6311105"/>
            <a:ext cx="1105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ToList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552801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0.18985 0.003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92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6 L 0.18126 -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0.18229 0.002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5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85 0.00348 L 0.44922 0.003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125 -0.00139 L 0.44454 0.000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29 0.00232 L 0.44323 0.00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4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922 0.00348 L 0.70938 0.003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54 0.0007 L 0.70547 -0.0023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47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23 0.0037 L 0.70417 0.003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938 0.00348 L 0.88985 0.0034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547 -0.00231 L 0.88907 -0.0023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417 0.0037 L 0.88385 0.0050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84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5" grpId="2"/>
      <p:bldP spid="15" grpId="3"/>
      <p:bldP spid="16" grpId="0"/>
      <p:bldP spid="16" grpId="1"/>
      <p:bldP spid="16" grpId="2"/>
      <p:bldP spid="16" grpId="3"/>
      <p:bldP spid="20" grpId="0"/>
      <p:bldP spid="20" grpId="1"/>
      <p:bldP spid="20" grpId="2"/>
      <p:bldP spid="20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9129436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sz="2900" b="1" dirty="0" err="1">
                <a:solidFill>
                  <a:srgbClr val="004493"/>
                </a:solidFill>
              </a:rPr>
              <a:t>IEnumerable</a:t>
            </a:r>
            <a:r>
              <a:rPr lang="cs-CZ" sz="2900" b="1" dirty="0">
                <a:solidFill>
                  <a:srgbClr val="004493"/>
                </a:solidFill>
              </a:rPr>
              <a:t> a vyhodnocení dotazu</a:t>
            </a:r>
            <a:r>
              <a:rPr lang="en-US" sz="2900" b="1" dirty="0">
                <a:solidFill>
                  <a:srgbClr val="004493"/>
                </a:solidFill>
              </a:rPr>
              <a:t> </a:t>
            </a:r>
            <a:r>
              <a:rPr lang="cs-CZ" sz="2900" b="1" dirty="0">
                <a:solidFill>
                  <a:srgbClr val="004493"/>
                </a:solidFill>
              </a:rPr>
              <a:t>3</a:t>
            </a:r>
            <a:r>
              <a:rPr lang="en-US" sz="2900" b="1" dirty="0">
                <a:solidFill>
                  <a:srgbClr val="004493"/>
                </a:solidFill>
              </a:rPr>
              <a:t> – </a:t>
            </a:r>
            <a:r>
              <a:rPr lang="en-US" sz="2900" b="1" dirty="0" err="1">
                <a:solidFill>
                  <a:srgbClr val="004493"/>
                </a:solidFill>
              </a:rPr>
              <a:t>takto</a:t>
            </a:r>
            <a:r>
              <a:rPr lang="en-US" sz="2900" b="1" dirty="0">
                <a:solidFill>
                  <a:srgbClr val="004493"/>
                </a:solidFill>
              </a:rPr>
              <a:t> </a:t>
            </a:r>
            <a:r>
              <a:rPr lang="cs-CZ" sz="2900" b="1" dirty="0">
                <a:solidFill>
                  <a:srgbClr val="004493"/>
                </a:solidFill>
              </a:rPr>
              <a:t>NE</a:t>
            </a:r>
            <a:r>
              <a:rPr lang="en-US" sz="2900" b="1" dirty="0">
                <a:solidFill>
                  <a:srgbClr val="004493"/>
                </a:solidFill>
              </a:rPr>
              <a:t>!</a:t>
            </a:r>
            <a:r>
              <a:rPr lang="cs-CZ" sz="2900" b="1" dirty="0">
                <a:solidFill>
                  <a:srgbClr val="004493"/>
                </a:solidFill>
              </a:rPr>
              <a:t> 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2F9527-DA5A-42F1-89FF-EB0E91B6A12F}"/>
              </a:ext>
            </a:extLst>
          </p:cNvPr>
          <p:cNvSpPr/>
          <p:nvPr/>
        </p:nvSpPr>
        <p:spPr>
          <a:xfrm>
            <a:off x="1585157" y="1801492"/>
            <a:ext cx="102334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ints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r>
              <a:rPr lang="cs-CZ" dirty="0">
                <a:latin typeface="Consolas" panose="020B0609020204030204" pitchFamily="49" charset="0"/>
              </a:rPr>
              <a:t>(100000)</a:t>
            </a:r>
            <a:r>
              <a:rPr lang="en-US" dirty="0">
                <a:latin typeface="Consolas" panose="020B0609020204030204" pitchFamily="49" charset="0"/>
              </a:rPr>
              <a:t>{ 4, 5, 85, 67, 87, 98, 150, 170</a:t>
            </a:r>
            <a:r>
              <a:rPr lang="cs-CZ" dirty="0">
                <a:latin typeface="Consolas" panose="020B0609020204030204" pitchFamily="49" charset="0"/>
              </a:rPr>
              <a:t> ...</a:t>
            </a:r>
            <a:r>
              <a:rPr lang="en-US" dirty="0">
                <a:latin typeface="Consolas" panose="020B0609020204030204" pitchFamily="49" charset="0"/>
              </a:rPr>
              <a:t>};</a:t>
            </a:r>
            <a:r>
              <a:rPr lang="cs-CZ" dirty="0">
                <a:latin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cs-CZ" dirty="0">
                <a:solidFill>
                  <a:srgbClr val="008000"/>
                </a:solidFill>
                <a:latin typeface="Consolas" panose="020B0609020204030204" pitchFamily="49" charset="0"/>
              </a:rPr>
              <a:t>Takto NE!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result = </a:t>
            </a:r>
            <a:r>
              <a:rPr lang="en-US" dirty="0" err="1">
                <a:latin typeface="Consolas" panose="020B0609020204030204" pitchFamily="49" charset="0"/>
              </a:rPr>
              <a:t>ints.Where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&gt; 15)</a:t>
            </a:r>
          </a:p>
          <a:p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cs-CZ" dirty="0">
                <a:solidFill>
                  <a:srgbClr val="FF0000"/>
                </a:solidFill>
                <a:latin typeface="Consolas" panose="020B0609020204030204" pitchFamily="49" charset="0"/>
              </a:rPr>
              <a:t>.</a:t>
            </a:r>
            <a:r>
              <a:rPr lang="cs-CZ" dirty="0" err="1">
                <a:solidFill>
                  <a:srgbClr val="FF0000"/>
                </a:solidFill>
                <a:latin typeface="Consolas" panose="020B0609020204030204" pitchFamily="49" charset="0"/>
              </a:rPr>
              <a:t>ToList</a:t>
            </a:r>
            <a:r>
              <a:rPr lang="cs-CZ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cs-CZ" dirty="0">
                <a:solidFill>
                  <a:srgbClr val="008000"/>
                </a:solidFill>
                <a:latin typeface="Consolas" panose="020B0609020204030204" pitchFamily="49" charset="0"/>
              </a:rPr>
              <a:t>Nutí k vyhodnocení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cs-CZ" dirty="0">
                <a:latin typeface="Consolas" panose="020B0609020204030204" pitchFamily="49" charset="0"/>
              </a:rPr>
              <a:t>		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</a:rPr>
              <a:t>first</a:t>
            </a:r>
            <a:r>
              <a:rPr lang="cs-CZ" dirty="0">
                <a:latin typeface="Consolas" panose="020B0609020204030204" pitchFamily="49" charset="0"/>
              </a:rPr>
              <a:t> = </a:t>
            </a:r>
            <a:r>
              <a:rPr lang="en-US" dirty="0">
                <a:latin typeface="Consolas" panose="020B0609020204030204" pitchFamily="49" charset="0"/>
              </a:rPr>
              <a:t>result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First</a:t>
            </a:r>
            <a:r>
              <a:rPr lang="cs-CZ" dirty="0">
                <a:latin typeface="Consolas" panose="020B0609020204030204" pitchFamily="49" charset="0"/>
              </a:rPr>
              <a:t>()</a:t>
            </a:r>
            <a:r>
              <a:rPr lang="en-US" dirty="0">
                <a:latin typeface="Consolas" panose="020B0609020204030204" pitchFamily="49" charset="0"/>
              </a:rPr>
              <a:t>;</a:t>
            </a:r>
            <a:endParaRPr lang="en-US" dirty="0"/>
          </a:p>
        </p:txBody>
      </p:sp>
      <p:sp>
        <p:nvSpPr>
          <p:cNvPr id="27" name="INFORMATICS &amp; APPLIED RESEARCH…">
            <a:extLst>
              <a:ext uri="{FF2B5EF4-FFF2-40B4-BE49-F238E27FC236}">
                <a16:creationId xmlns:a16="http://schemas.microsoft.com/office/drawing/2014/main" id="{C5EB876A-DABC-4343-9371-02EC7D28A3AD}"/>
              </a:ext>
            </a:extLst>
          </p:cNvPr>
          <p:cNvSpPr txBox="1"/>
          <p:nvPr/>
        </p:nvSpPr>
        <p:spPr>
          <a:xfrm>
            <a:off x="698856" y="1332241"/>
            <a:ext cx="11335577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/>
              <a:t>Pozor, zpomalení se projeví až u velké kolekce (např.: až v produkci)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A33680-D5BF-44D1-A955-576AD554D942}"/>
              </a:ext>
            </a:extLst>
          </p:cNvPr>
          <p:cNvSpPr txBox="1"/>
          <p:nvPr/>
        </p:nvSpPr>
        <p:spPr>
          <a:xfrm>
            <a:off x="7917246" y="2749346"/>
            <a:ext cx="4308391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2200" i="1" dirty="0" err="1">
                <a:solidFill>
                  <a:schemeClr val="tx1"/>
                </a:solidFill>
                <a:latin typeface="Montserrat Semi Bold"/>
              </a:rPr>
              <a:t>Where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se provede pro celou kolekci </a:t>
            </a:r>
          </a:p>
          <a:p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(v tomto případě </a:t>
            </a:r>
            <a:r>
              <a:rPr lang="cs-CZ" sz="2200" i="1" dirty="0">
                <a:solidFill>
                  <a:srgbClr val="FF0000"/>
                </a:solidFill>
                <a:latin typeface="Montserrat Semi Bold"/>
              </a:rPr>
              <a:t>100000x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C7310F-B786-4D1E-8BB9-BB251ADBBACE}"/>
              </a:ext>
            </a:extLst>
          </p:cNvPr>
          <p:cNvSpPr/>
          <p:nvPr/>
        </p:nvSpPr>
        <p:spPr>
          <a:xfrm>
            <a:off x="1585157" y="4432975"/>
            <a:ext cx="92099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cs-CZ" dirty="0">
                <a:solidFill>
                  <a:srgbClr val="008000"/>
                </a:solidFill>
                <a:latin typeface="Consolas" panose="020B0609020204030204" pitchFamily="49" charset="0"/>
              </a:rPr>
              <a:t>Opraveno</a:t>
            </a:r>
            <a:endParaRPr lang="cs-CZ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result = </a:t>
            </a:r>
            <a:r>
              <a:rPr lang="en-US" dirty="0" err="1">
                <a:latin typeface="Consolas" panose="020B0609020204030204" pitchFamily="49" charset="0"/>
              </a:rPr>
              <a:t>ints.Where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&gt; 15)</a:t>
            </a:r>
          </a:p>
          <a:p>
            <a:r>
              <a:rPr lang="cs-CZ" dirty="0">
                <a:latin typeface="Consolas" panose="020B0609020204030204" pitchFamily="49" charset="0"/>
              </a:rPr>
              <a:t>		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</a:rPr>
              <a:t>first</a:t>
            </a:r>
            <a:r>
              <a:rPr lang="cs-CZ" dirty="0">
                <a:latin typeface="Consolas" panose="020B0609020204030204" pitchFamily="49" charset="0"/>
              </a:rPr>
              <a:t> = </a:t>
            </a:r>
            <a:r>
              <a:rPr lang="en-US" dirty="0">
                <a:latin typeface="Consolas" panose="020B0609020204030204" pitchFamily="49" charset="0"/>
              </a:rPr>
              <a:t>result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First</a:t>
            </a:r>
            <a:r>
              <a:rPr lang="cs-CZ" dirty="0">
                <a:latin typeface="Consolas" panose="020B0609020204030204" pitchFamily="49" charset="0"/>
              </a:rPr>
              <a:t>()</a:t>
            </a:r>
            <a:r>
              <a:rPr lang="en-US" dirty="0">
                <a:latin typeface="Consolas" panose="020B0609020204030204" pitchFamily="49" charset="0"/>
              </a:rPr>
              <a:t>;</a:t>
            </a:r>
            <a:endParaRPr lang="cs-CZ" dirty="0">
              <a:latin typeface="Consolas" panose="020B0609020204030204" pitchFamily="49" charset="0"/>
            </a:endParaRPr>
          </a:p>
          <a:p>
            <a:endParaRPr lang="cs-CZ" dirty="0">
              <a:latin typeface="Consolas" panose="020B0609020204030204" pitchFamily="49" charset="0"/>
            </a:endParaRPr>
          </a:p>
          <a:p>
            <a:r>
              <a:rPr lang="cs-CZ" dirty="0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// Úplně nejlépe </a:t>
            </a:r>
          </a:p>
          <a:p>
            <a:r>
              <a:rPr lang="cs-CZ" dirty="0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var </a:t>
            </a:r>
            <a:r>
              <a:rPr lang="cs-CZ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first</a:t>
            </a:r>
            <a:r>
              <a:rPr lang="cs-CZ" dirty="0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ints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.</a:t>
            </a:r>
            <a:r>
              <a:rPr lang="cs-CZ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 =&gt; </a:t>
            </a:r>
            <a:r>
              <a:rPr lang="en-US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 &gt; 15)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A54886-8D01-4714-BA4E-10222BC145F6}"/>
              </a:ext>
            </a:extLst>
          </p:cNvPr>
          <p:cNvSpPr txBox="1"/>
          <p:nvPr/>
        </p:nvSpPr>
        <p:spPr>
          <a:xfrm>
            <a:off x="7917247" y="4894640"/>
            <a:ext cx="4117186" cy="11079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2200" i="1" dirty="0" err="1">
                <a:solidFill>
                  <a:schemeClr val="tx1"/>
                </a:solidFill>
                <a:latin typeface="Montserrat Semi Bold"/>
              </a:rPr>
              <a:t>Where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se provádí pouze než je nalezen prvek větší než 15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(v tomto případě </a:t>
            </a:r>
            <a:r>
              <a:rPr lang="cs-CZ" sz="2200" i="1" dirty="0">
                <a:solidFill>
                  <a:schemeClr val="accent6"/>
                </a:solidFill>
                <a:latin typeface="Montserrat Semi Bold"/>
              </a:rPr>
              <a:t>3x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7139074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sz="2900" b="1" dirty="0">
                <a:solidFill>
                  <a:srgbClr val="004493"/>
                </a:solidFill>
              </a:rPr>
              <a:t>LINQ poskytovatelé (</a:t>
            </a:r>
            <a:r>
              <a:rPr lang="cs-CZ" sz="2900" b="1" dirty="0" err="1">
                <a:solidFill>
                  <a:srgbClr val="004493"/>
                </a:solidFill>
              </a:rPr>
              <a:t>providers</a:t>
            </a:r>
            <a:r>
              <a:rPr lang="cs-CZ" sz="2900" b="1" dirty="0">
                <a:solidFill>
                  <a:srgbClr val="004493"/>
                </a:solidFill>
              </a:rPr>
              <a:t>)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INFORMATICS &amp; APPLIED RESEARCH…">
            <a:extLst>
              <a:ext uri="{FF2B5EF4-FFF2-40B4-BE49-F238E27FC236}">
                <a16:creationId xmlns:a16="http://schemas.microsoft.com/office/drawing/2014/main" id="{A54A1854-FD5D-4616-BB56-373D12CCFCAF}"/>
              </a:ext>
            </a:extLst>
          </p:cNvPr>
          <p:cNvSpPr txBox="1"/>
          <p:nvPr/>
        </p:nvSpPr>
        <p:spPr>
          <a:xfrm>
            <a:off x="698857" y="1525571"/>
            <a:ext cx="10994614" cy="4780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Provádí překlad LINQ dotazu na pro konkrétní platformu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200" b="1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LINQ to </a:t>
            </a:r>
            <a:r>
              <a:rPr lang="cs-CZ" altLang="en-US" sz="2200" b="1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Objects</a:t>
            </a:r>
            <a:r>
              <a:rPr lang="cs-CZ" alt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:</a:t>
            </a:r>
          </a:p>
          <a:p>
            <a:pPr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	- slouží k práci s </a:t>
            </a:r>
            <a:r>
              <a:rPr lang="cs-CZ" altLang="en-US" sz="220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libovolnou kolekcí, </a:t>
            </a:r>
            <a:r>
              <a:rPr lang="cs-CZ" alt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která implementuje rozhraní </a:t>
            </a:r>
            <a:r>
              <a:rPr lang="cs-CZ" altLang="en-US" sz="2200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IEnumerable</a:t>
            </a:r>
            <a:r>
              <a:rPr lang="cs-CZ" alt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&lt;T&gt;</a:t>
            </a:r>
          </a:p>
          <a:p>
            <a:pPr marL="342900" indent="-34290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200" b="1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LINQ to SQL:</a:t>
            </a:r>
          </a:p>
          <a:p>
            <a:pPr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	- mapuje příkazy LINQ na dotazy SQL a umožňuje práci s MS SQL Server</a:t>
            </a:r>
          </a:p>
          <a:p>
            <a:pPr marL="342900" indent="-34290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200" b="1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LINQ to </a:t>
            </a:r>
            <a:r>
              <a:rPr lang="cs-CZ" altLang="en-US" sz="2200" b="1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DataSet</a:t>
            </a:r>
            <a:r>
              <a:rPr lang="cs-CZ" alt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:</a:t>
            </a:r>
          </a:p>
          <a:p>
            <a:pPr lvl="1" indent="0"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	- používá technologii ADO.NET pro komunikaci s databázemi</a:t>
            </a:r>
          </a:p>
          <a:p>
            <a:pPr marL="342900" lvl="1" indent="-34290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200" b="1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LINQ to XML</a:t>
            </a:r>
            <a:r>
              <a:rPr lang="cs-CZ" alt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:</a:t>
            </a:r>
          </a:p>
          <a:p>
            <a:pPr lvl="1" indent="0"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	- umožňuje práci se soubory XML</a:t>
            </a: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2076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sz="2900" b="1" dirty="0">
                <a:solidFill>
                  <a:srgbClr val="004493"/>
                </a:solidFill>
              </a:rPr>
              <a:t>LINQ </a:t>
            </a:r>
            <a:r>
              <a:rPr lang="en-US" sz="2900" b="1" dirty="0">
                <a:solidFill>
                  <a:srgbClr val="004493"/>
                </a:solidFill>
              </a:rPr>
              <a:t>to Objects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INFORMATICS &amp; APPLIED RESEARCH…">
            <a:extLst>
              <a:ext uri="{FF2B5EF4-FFF2-40B4-BE49-F238E27FC236}">
                <a16:creationId xmlns:a16="http://schemas.microsoft.com/office/drawing/2014/main" id="{A54A1854-FD5D-4616-BB56-373D12CCFCAF}"/>
              </a:ext>
            </a:extLst>
          </p:cNvPr>
          <p:cNvSpPr txBox="1"/>
          <p:nvPr/>
        </p:nvSpPr>
        <p:spPr>
          <a:xfrm>
            <a:off x="698857" y="1525571"/>
            <a:ext cx="10994614" cy="93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342900" indent="-342900">
              <a:lnSpc>
                <a:spcPct val="87000"/>
              </a:lnSpc>
              <a:buFont typeface="Arial" panose="020B0604020202020204" pitchFamily="34" charset="0"/>
              <a:buChar char="•"/>
            </a:pPr>
            <a:endParaRPr lang="cs-CZ" altLang="en-US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  <p:sp>
        <p:nvSpPr>
          <p:cNvPr id="7" name="INFORMATICS &amp; APPLIED RESEARCH…">
            <a:extLst>
              <a:ext uri="{FF2B5EF4-FFF2-40B4-BE49-F238E27FC236}">
                <a16:creationId xmlns:a16="http://schemas.microsoft.com/office/drawing/2014/main" id="{02EBD3F8-725E-4DFF-A0DD-32813353060E}"/>
              </a:ext>
            </a:extLst>
          </p:cNvPr>
          <p:cNvSpPr txBox="1"/>
          <p:nvPr/>
        </p:nvSpPr>
        <p:spPr>
          <a:xfrm>
            <a:off x="698857" y="1525571"/>
            <a:ext cx="10939768" cy="1518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Definován v jmenném prostoru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System.Linq</a:t>
            </a: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Pro kolekce implementující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IEnumerable</a:t>
            </a: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  <p:pic>
        <p:nvPicPr>
          <p:cNvPr id="3074" name="Picture 2" descr="Image result for LINQ to Objects">
            <a:extLst>
              <a:ext uri="{FF2B5EF4-FFF2-40B4-BE49-F238E27FC236}">
                <a16:creationId xmlns:a16="http://schemas.microsoft.com/office/drawing/2014/main" id="{6529F6EB-6B09-400D-A8C0-01134F7DE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665" y="3429000"/>
            <a:ext cx="6868332" cy="178594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47587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n-US" sz="2900" b="1" dirty="0" err="1">
                <a:solidFill>
                  <a:srgbClr val="004493"/>
                </a:solidFill>
              </a:rPr>
              <a:t>Samostatn</a:t>
            </a:r>
            <a:r>
              <a:rPr lang="cs-CZ" sz="2900" b="1" dirty="0">
                <a:solidFill>
                  <a:srgbClr val="004493"/>
                </a:solidFill>
              </a:rPr>
              <a:t>á práce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INFORMATICS &amp; APPLIED RESEARCH…">
            <a:extLst>
              <a:ext uri="{FF2B5EF4-FFF2-40B4-BE49-F238E27FC236}">
                <a16:creationId xmlns:a16="http://schemas.microsoft.com/office/drawing/2014/main" id="{A54A1854-FD5D-4616-BB56-373D12CCFCAF}"/>
              </a:ext>
            </a:extLst>
          </p:cNvPr>
          <p:cNvSpPr txBox="1"/>
          <p:nvPr/>
        </p:nvSpPr>
        <p:spPr>
          <a:xfrm>
            <a:off x="698857" y="1525571"/>
            <a:ext cx="10994614" cy="93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342900" indent="-342900">
              <a:lnSpc>
                <a:spcPct val="87000"/>
              </a:lnSpc>
              <a:buFont typeface="Arial" panose="020B0604020202020204" pitchFamily="34" charset="0"/>
              <a:buChar char="•"/>
            </a:pPr>
            <a:endParaRPr lang="cs-CZ" altLang="en-US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  <p:sp>
        <p:nvSpPr>
          <p:cNvPr id="7" name="INFORMATICS &amp; APPLIED RESEARCH…">
            <a:extLst>
              <a:ext uri="{FF2B5EF4-FFF2-40B4-BE49-F238E27FC236}">
                <a16:creationId xmlns:a16="http://schemas.microsoft.com/office/drawing/2014/main" id="{02EBD3F8-725E-4DFF-A0DD-32813353060E}"/>
              </a:ext>
            </a:extLst>
          </p:cNvPr>
          <p:cNvSpPr txBox="1"/>
          <p:nvPr/>
        </p:nvSpPr>
        <p:spPr>
          <a:xfrm>
            <a:off x="698857" y="1525571"/>
            <a:ext cx="10939768" cy="3149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457200" indent="-457200" defTabSz="609585">
              <a:spcBef>
                <a:spcPts val="1600"/>
              </a:spcBef>
              <a:buFont typeface="+mj-lt"/>
              <a:buAutoNum type="arabicPeriod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Rebuild</a:t>
            </a: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solution</a:t>
            </a: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  <a:p>
            <a:pPr marL="457200" indent="-457200" defTabSz="609585">
              <a:spcBef>
                <a:spcPts val="1600"/>
              </a:spcBef>
              <a:buFont typeface="+mj-lt"/>
              <a:buAutoNum type="arabicPeriod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Seznamte se s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DataLoader</a:t>
            </a: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 projektem (načítá data, definuje typy apod.)</a:t>
            </a:r>
          </a:p>
          <a:p>
            <a:pPr marL="457200" indent="-457200" defTabSz="609585">
              <a:spcBef>
                <a:spcPts val="1600"/>
              </a:spcBef>
              <a:buFont typeface="+mj-lt"/>
              <a:buAutoNum type="arabicPeriod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Nastavte si LINQ projekt jako Start Up Project</a:t>
            </a:r>
          </a:p>
          <a:p>
            <a:pPr marL="457200" indent="-457200" defTabSz="609585">
              <a:spcBef>
                <a:spcPts val="1600"/>
              </a:spcBef>
              <a:buFont typeface="+mj-lt"/>
              <a:buAutoNum type="arabicPeriod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Pro získávání dat používejte statickou třídu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DataContext</a:t>
            </a: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  <a:p>
            <a:pPr marL="457200" indent="-457200" defTabSz="609585">
              <a:spcBef>
                <a:spcPts val="1600"/>
              </a:spcBef>
              <a:buFont typeface="+mj-lt"/>
              <a:buAutoNum type="arabicPeriod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Hurá do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LINQu</a:t>
            </a: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 (Task01 …)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  <p:pic>
        <p:nvPicPr>
          <p:cNvPr id="9" name="Picture 8" descr="Image result for individual work">
            <a:extLst>
              <a:ext uri="{FF2B5EF4-FFF2-40B4-BE49-F238E27FC236}">
                <a16:creationId xmlns:a16="http://schemas.microsoft.com/office/drawing/2014/main" id="{0B78BC52-3348-4C36-A806-F7310D889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060" y="3746296"/>
            <a:ext cx="30480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43580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Výsledek obrázku pro kahoot">
            <a:extLst>
              <a:ext uri="{FF2B5EF4-FFF2-40B4-BE49-F238E27FC236}">
                <a16:creationId xmlns:a16="http://schemas.microsoft.com/office/drawing/2014/main" id="{90A600FE-98EF-42B9-A621-9C6635F6E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53349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INFORMATICS &amp; APPLIED RESEARCH…"/>
          <p:cNvSpPr txBox="1"/>
          <p:nvPr/>
        </p:nvSpPr>
        <p:spPr>
          <a:xfrm>
            <a:off x="698857" y="1525571"/>
            <a:ext cx="10939768" cy="2062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LINQ</a:t>
            </a:r>
            <a:endParaRPr lang="en-US" sz="2200" dirty="0">
              <a:solidFill>
                <a:srgbClr val="004493"/>
              </a:solidFill>
              <a:latin typeface="Montserrat Semi Bold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Odložené zpracování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LINQ a Entity Framework</a:t>
            </a:r>
            <a:endParaRPr lang="en-US" sz="2200" dirty="0">
              <a:solidFill>
                <a:srgbClr val="004493"/>
              </a:solidFill>
              <a:latin typeface="Montserrat Semi Bold"/>
            </a:endParaRPr>
          </a:p>
          <a:p>
            <a:pPr marL="342900" indent="-34290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/>
          </a:p>
        </p:txBody>
      </p:sp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Agenda</a:t>
            </a:r>
            <a:endParaRPr dirty="0">
              <a:latin typeface="Montserrat Ultra Light" charset="0"/>
              <a:ea typeface="Montserrat Ultra Light" charset="0"/>
              <a:cs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5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" name="Picture 2" descr="Image result for linq C#">
            <a:extLst>
              <a:ext uri="{FF2B5EF4-FFF2-40B4-BE49-F238E27FC236}">
                <a16:creationId xmlns:a16="http://schemas.microsoft.com/office/drawing/2014/main" id="{ECD563E6-1849-4388-8C81-50C291CC9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896" y="1750332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07881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n-US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LINQ</a:t>
            </a:r>
            <a:endParaRPr dirty="0">
              <a:latin typeface="Montserrat Ultra Light" charset="0"/>
              <a:ea typeface="Montserrat Ultra Light" charset="0"/>
              <a:cs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INFORMATICS &amp; APPLIED RESEARCH…">
            <a:extLst>
              <a:ext uri="{FF2B5EF4-FFF2-40B4-BE49-F238E27FC236}">
                <a16:creationId xmlns:a16="http://schemas.microsoft.com/office/drawing/2014/main" id="{25E4E50C-2086-4C40-9D40-B84B1892D252}"/>
              </a:ext>
            </a:extLst>
          </p:cNvPr>
          <p:cNvSpPr txBox="1"/>
          <p:nvPr/>
        </p:nvSpPr>
        <p:spPr>
          <a:xfrm>
            <a:off x="698857" y="1525571"/>
            <a:ext cx="10939768" cy="4780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dirty="0">
                <a:solidFill>
                  <a:srgbClr val="FF0000"/>
                </a:solidFill>
                <a:latin typeface="Montserrat Semi Bold"/>
                <a:cs typeface="Courier New" pitchFamily="49" charset="0"/>
              </a:rPr>
              <a:t>L</a:t>
            </a:r>
            <a:r>
              <a:rPr 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anguage </a:t>
            </a:r>
            <a:r>
              <a:rPr lang="en-US" sz="2200" dirty="0">
                <a:solidFill>
                  <a:srgbClr val="FF0000"/>
                </a:solidFill>
                <a:latin typeface="Montserrat Semi Bold"/>
                <a:cs typeface="Courier New" pitchFamily="49" charset="0"/>
              </a:rPr>
              <a:t>In</a:t>
            </a:r>
            <a:r>
              <a:rPr 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tegrated </a:t>
            </a:r>
            <a:r>
              <a:rPr lang="en-US" sz="2200" dirty="0">
                <a:solidFill>
                  <a:srgbClr val="FF0000"/>
                </a:solidFill>
                <a:latin typeface="Montserrat Semi Bold"/>
                <a:cs typeface="Courier New" pitchFamily="49" charset="0"/>
              </a:rPr>
              <a:t>Q</a:t>
            </a:r>
            <a:r>
              <a:rPr lang="en-US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uery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Jednotný přístup k datům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Data pro LINQ mohou být v:</a:t>
            </a:r>
          </a:p>
          <a:p>
            <a:pPr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	- databázi</a:t>
            </a:r>
          </a:p>
          <a:p>
            <a:pPr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	- XML</a:t>
            </a:r>
          </a:p>
          <a:p>
            <a:pPr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	- kolekci …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Zjednodušení a zpřehlednění kódu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Soubor rozšiřujících metod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Dva ekvivalentní typy syntaxe (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query</a:t>
            </a: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 a </a:t>
            </a:r>
            <a:r>
              <a:rPr lang="cs-CZ" sz="2200" b="1" i="1" dirty="0" err="1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method</a:t>
            </a: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)</a:t>
            </a:r>
          </a:p>
        </p:txBody>
      </p:sp>
      <p:pic>
        <p:nvPicPr>
          <p:cNvPr id="10" name="Picture 9" descr="Image result for linq C#">
            <a:extLst>
              <a:ext uri="{FF2B5EF4-FFF2-40B4-BE49-F238E27FC236}">
                <a16:creationId xmlns:a16="http://schemas.microsoft.com/office/drawing/2014/main" id="{19BE623E-A8E4-4929-8612-D62A1831A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939" y="1790265"/>
            <a:ext cx="4916204" cy="3277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68700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sz="2900" b="1" dirty="0" err="1">
                <a:solidFill>
                  <a:srgbClr val="004493"/>
                </a:solidFill>
              </a:rPr>
              <a:t>Query</a:t>
            </a:r>
            <a:r>
              <a:rPr lang="cs-CZ" sz="2900" b="1" dirty="0">
                <a:solidFill>
                  <a:srgbClr val="004493"/>
                </a:solidFill>
              </a:rPr>
              <a:t> syntaxe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A4A40A-7CFB-4FBB-A394-AE5571467DDA}"/>
              </a:ext>
            </a:extLst>
          </p:cNvPr>
          <p:cNvSpPr/>
          <p:nvPr/>
        </p:nvSpPr>
        <p:spPr>
          <a:xfrm>
            <a:off x="1235394" y="3781524"/>
            <a:ext cx="96296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ints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&gt;{ 4, 5, 85, 67, 87, 98, 150, 170}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AF917A-E312-4DAE-BB56-AC62445A6F2E}"/>
              </a:ext>
            </a:extLst>
          </p:cNvPr>
          <p:cNvSpPr/>
          <p:nvPr/>
        </p:nvSpPr>
        <p:spPr>
          <a:xfrm>
            <a:off x="1235394" y="4326150"/>
            <a:ext cx="72816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intsBiggerThan15 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ints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             		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&gt; 15</a:t>
            </a:r>
          </a:p>
          <a:p>
            <a:r>
              <a:rPr lang="en-US" dirty="0">
                <a:latin typeface="Consolas" panose="020B0609020204030204" pitchFamily="49" charset="0"/>
              </a:rPr>
              <a:t>                		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;</a:t>
            </a:r>
            <a:endParaRPr lang="en-US" dirty="0"/>
          </a:p>
        </p:txBody>
      </p:sp>
      <p:sp>
        <p:nvSpPr>
          <p:cNvPr id="12" name="INFORMATICS &amp; APPLIED RESEARCH…">
            <a:extLst>
              <a:ext uri="{FF2B5EF4-FFF2-40B4-BE49-F238E27FC236}">
                <a16:creationId xmlns:a16="http://schemas.microsoft.com/office/drawing/2014/main" id="{A54A1854-FD5D-4616-BB56-373D12CCFCAF}"/>
              </a:ext>
            </a:extLst>
          </p:cNvPr>
          <p:cNvSpPr txBox="1"/>
          <p:nvPr/>
        </p:nvSpPr>
        <p:spPr>
          <a:xfrm>
            <a:off x="698857" y="1525571"/>
            <a:ext cx="10939768" cy="1518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Připomíná SQL zápis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Dnes méně používaný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Méně přehledný (můj osobní názor)</a:t>
            </a:r>
          </a:p>
        </p:txBody>
      </p:sp>
    </p:spTree>
    <p:extLst>
      <p:ext uri="{BB962C8B-B14F-4D97-AF65-F5344CB8AC3E}">
        <p14:creationId xmlns:p14="http://schemas.microsoft.com/office/powerpoint/2010/main" val="236043116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sz="2900" b="1" dirty="0" err="1">
                <a:solidFill>
                  <a:srgbClr val="004493"/>
                </a:solidFill>
              </a:rPr>
              <a:t>Method</a:t>
            </a:r>
            <a:r>
              <a:rPr lang="cs-CZ" sz="2900" b="1" dirty="0">
                <a:solidFill>
                  <a:srgbClr val="004493"/>
                </a:solidFill>
              </a:rPr>
              <a:t> syntaxe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A4A40A-7CFB-4FBB-A394-AE5571467DDA}"/>
              </a:ext>
            </a:extLst>
          </p:cNvPr>
          <p:cNvSpPr/>
          <p:nvPr/>
        </p:nvSpPr>
        <p:spPr>
          <a:xfrm>
            <a:off x="1235394" y="3781524"/>
            <a:ext cx="96296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ints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&gt;{ 4, 5, 85, 67, 87, 98, 150, 170}</a:t>
            </a:r>
            <a:endParaRPr lang="en-US" dirty="0"/>
          </a:p>
        </p:txBody>
      </p:sp>
      <p:sp>
        <p:nvSpPr>
          <p:cNvPr id="12" name="INFORMATICS &amp; APPLIED RESEARCH…">
            <a:extLst>
              <a:ext uri="{FF2B5EF4-FFF2-40B4-BE49-F238E27FC236}">
                <a16:creationId xmlns:a16="http://schemas.microsoft.com/office/drawing/2014/main" id="{A54A1854-FD5D-4616-BB56-373D12CCFCAF}"/>
              </a:ext>
            </a:extLst>
          </p:cNvPr>
          <p:cNvSpPr txBox="1"/>
          <p:nvPr/>
        </p:nvSpPr>
        <p:spPr>
          <a:xfrm>
            <a:off x="698857" y="1525571"/>
            <a:ext cx="10939768" cy="1518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Více používaná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Kratší zápisy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Používá tečkovou notaci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1CDED7-C59A-460F-92AB-2F887011903D}"/>
              </a:ext>
            </a:extLst>
          </p:cNvPr>
          <p:cNvSpPr/>
          <p:nvPr/>
        </p:nvSpPr>
        <p:spPr>
          <a:xfrm>
            <a:off x="1235394" y="4336965"/>
            <a:ext cx="6136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intsBiggerThan15 = </a:t>
            </a:r>
            <a:r>
              <a:rPr lang="en-US" dirty="0" err="1">
                <a:latin typeface="Consolas" panose="020B0609020204030204" pitchFamily="49" charset="0"/>
              </a:rPr>
              <a:t>ints.Where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&gt; 15);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79623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LINQ - filozofie </a:t>
            </a:r>
            <a:endParaRPr dirty="0">
              <a:latin typeface="Montserrat Ultra Light" charset="0"/>
              <a:ea typeface="Montserrat Ultra Light" charset="0"/>
              <a:cs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" name="Picture 6" descr="Image result for linq c#">
            <a:extLst>
              <a:ext uri="{FF2B5EF4-FFF2-40B4-BE49-F238E27FC236}">
                <a16:creationId xmlns:a16="http://schemas.microsoft.com/office/drawing/2014/main" id="{5007C57F-D00E-43C9-A3BB-50AA6FD40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292" y="2297098"/>
            <a:ext cx="8095197" cy="281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7824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611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sz="2900" b="1" dirty="0">
                <a:solidFill>
                  <a:srgbClr val="004493"/>
                </a:solidFill>
              </a:rPr>
              <a:t>Odložené </a:t>
            </a:r>
            <a:r>
              <a:rPr lang="cs-CZ" sz="3200" b="1" dirty="0">
                <a:solidFill>
                  <a:srgbClr val="004493"/>
                </a:solidFill>
                <a:latin typeface="Montserrat Semi Bold"/>
              </a:rPr>
              <a:t>zpracování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INFORMATICS &amp; APPLIED RESEARCH…">
            <a:extLst>
              <a:ext uri="{FF2B5EF4-FFF2-40B4-BE49-F238E27FC236}">
                <a16:creationId xmlns:a16="http://schemas.microsoft.com/office/drawing/2014/main" id="{A54A1854-FD5D-4616-BB56-373D12CCFCAF}"/>
              </a:ext>
            </a:extLst>
          </p:cNvPr>
          <p:cNvSpPr txBox="1"/>
          <p:nvPr/>
        </p:nvSpPr>
        <p:spPr>
          <a:xfrm>
            <a:off x="698857" y="1525571"/>
            <a:ext cx="10994614" cy="93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342900" indent="-342900">
              <a:lnSpc>
                <a:spcPct val="87000"/>
              </a:lnSpc>
              <a:buFont typeface="Arial" panose="020B0604020202020204" pitchFamily="34" charset="0"/>
              <a:buChar char="•"/>
            </a:pPr>
            <a:endParaRPr lang="cs-CZ" altLang="en-US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  <p:sp>
        <p:nvSpPr>
          <p:cNvPr id="8" name="INFORMATICS &amp; APPLIED RESEARCH…">
            <a:extLst>
              <a:ext uri="{FF2B5EF4-FFF2-40B4-BE49-F238E27FC236}">
                <a16:creationId xmlns:a16="http://schemas.microsoft.com/office/drawing/2014/main" id="{C2CAD034-CFC6-4274-B8DC-7391E0E5A1D4}"/>
              </a:ext>
            </a:extLst>
          </p:cNvPr>
          <p:cNvSpPr txBox="1"/>
          <p:nvPr/>
        </p:nvSpPr>
        <p:spPr>
          <a:xfrm>
            <a:off x="698857" y="1525571"/>
            <a:ext cx="10939768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en-US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  <p:sp>
        <p:nvSpPr>
          <p:cNvPr id="10" name="INFORMATICS &amp; APPLIED RESEARCH…">
            <a:extLst>
              <a:ext uri="{FF2B5EF4-FFF2-40B4-BE49-F238E27FC236}">
                <a16:creationId xmlns:a16="http://schemas.microsoft.com/office/drawing/2014/main" id="{80CD7FB3-BF13-449A-9636-4A0E8BCAA6CF}"/>
              </a:ext>
            </a:extLst>
          </p:cNvPr>
          <p:cNvSpPr txBox="1"/>
          <p:nvPr/>
        </p:nvSpPr>
        <p:spPr>
          <a:xfrm>
            <a:off x="698856" y="1525571"/>
            <a:ext cx="11335577" cy="3272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4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Dotazy LINQ jsou prováděny s odloženým spuštěním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4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Dotaz je spuštěn až když je k němu přistoupeno – optimalizace výkonu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altLang="en-US" sz="2400" dirty="0">
                <a:solidFill>
                  <a:srgbClr val="004493"/>
                </a:solidFill>
                <a:latin typeface="Montserrat Semi Bold"/>
                <a:cs typeface="Courier New" pitchFamily="49" charset="0"/>
              </a:rPr>
              <a:t>Uložení dotazu do proměnné spuštění nevyvolá!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400" dirty="0"/>
              <a:t>Pozor na výrazy, které nutí vyhodnotit dotaz okamžitě (</a:t>
            </a:r>
            <a:r>
              <a:rPr lang="cs-CZ" sz="2400" dirty="0" err="1"/>
              <a:t>ToList</a:t>
            </a:r>
            <a:r>
              <a:rPr lang="cs-CZ" sz="2400" dirty="0"/>
              <a:t>, </a:t>
            </a:r>
            <a:r>
              <a:rPr lang="cs-CZ" sz="2400" dirty="0" err="1"/>
              <a:t>ToArray</a:t>
            </a:r>
            <a:r>
              <a:rPr lang="cs-CZ" sz="2400" dirty="0"/>
              <a:t> …)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altLang="en-US" sz="24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D67192-E4FE-4939-92CA-CBBAEC201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75" y="3940175"/>
            <a:ext cx="93916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690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611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n-US" sz="2900" b="1" dirty="0">
                <a:solidFill>
                  <a:srgbClr val="004493"/>
                </a:solidFill>
              </a:rPr>
              <a:t>O</a:t>
            </a:r>
            <a:r>
              <a:rPr lang="cs-CZ" sz="2900" b="1" dirty="0" err="1">
                <a:solidFill>
                  <a:srgbClr val="004493"/>
                </a:solidFill>
              </a:rPr>
              <a:t>dložené</a:t>
            </a:r>
            <a:r>
              <a:rPr lang="cs-CZ" sz="2900" b="1" dirty="0">
                <a:solidFill>
                  <a:srgbClr val="004493"/>
                </a:solidFill>
              </a:rPr>
              <a:t> </a:t>
            </a:r>
            <a:r>
              <a:rPr lang="cs-CZ" sz="3200" b="1" dirty="0">
                <a:solidFill>
                  <a:srgbClr val="004493"/>
                </a:solidFill>
                <a:latin typeface="Montserrat Semi Bold"/>
              </a:rPr>
              <a:t>zpracování</a:t>
            </a:r>
            <a:r>
              <a:rPr lang="cs-CZ" sz="2900" b="1" dirty="0">
                <a:solidFill>
                  <a:srgbClr val="004493"/>
                </a:solidFill>
              </a:rPr>
              <a:t> – příklad </a:t>
            </a:r>
            <a:endParaRPr sz="2900" b="1" dirty="0">
              <a:solidFill>
                <a:srgbClr val="004493"/>
              </a:solidFill>
              <a:latin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3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INFORMATICS &amp; APPLIED RESEARCH…">
            <a:extLst>
              <a:ext uri="{FF2B5EF4-FFF2-40B4-BE49-F238E27FC236}">
                <a16:creationId xmlns:a16="http://schemas.microsoft.com/office/drawing/2014/main" id="{A54A1854-FD5D-4616-BB56-373D12CCFCAF}"/>
              </a:ext>
            </a:extLst>
          </p:cNvPr>
          <p:cNvSpPr txBox="1"/>
          <p:nvPr/>
        </p:nvSpPr>
        <p:spPr>
          <a:xfrm>
            <a:off x="698857" y="1525571"/>
            <a:ext cx="10994614" cy="93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342900" indent="-342900">
              <a:lnSpc>
                <a:spcPct val="87000"/>
              </a:lnSpc>
              <a:buFont typeface="Arial" panose="020B0604020202020204" pitchFamily="34" charset="0"/>
              <a:buChar char="•"/>
            </a:pPr>
            <a:endParaRPr lang="cs-CZ" altLang="en-US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  <p:sp>
        <p:nvSpPr>
          <p:cNvPr id="8" name="INFORMATICS &amp; APPLIED RESEARCH…">
            <a:extLst>
              <a:ext uri="{FF2B5EF4-FFF2-40B4-BE49-F238E27FC236}">
                <a16:creationId xmlns:a16="http://schemas.microsoft.com/office/drawing/2014/main" id="{C2CAD034-CFC6-4274-B8DC-7391E0E5A1D4}"/>
              </a:ext>
            </a:extLst>
          </p:cNvPr>
          <p:cNvSpPr txBox="1"/>
          <p:nvPr/>
        </p:nvSpPr>
        <p:spPr>
          <a:xfrm>
            <a:off x="698857" y="1525571"/>
            <a:ext cx="10939768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959" rIns="60959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en-US" sz="2200" dirty="0">
              <a:solidFill>
                <a:srgbClr val="004493"/>
              </a:solidFill>
              <a:latin typeface="Montserrat Semi Bold"/>
              <a:cs typeface="Courier New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2F9527-DA5A-42F1-89FF-EB0E91B6A12F}"/>
              </a:ext>
            </a:extLst>
          </p:cNvPr>
          <p:cNvSpPr/>
          <p:nvPr/>
        </p:nvSpPr>
        <p:spPr>
          <a:xfrm>
            <a:off x="1330873" y="1690424"/>
            <a:ext cx="102334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ints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&gt;{ 4, 5, 85, 67, 87, 98, 150, 170};</a:t>
            </a:r>
          </a:p>
          <a:p>
            <a:r>
              <a:rPr lang="cs-CZ" dirty="0" err="1">
                <a:solidFill>
                  <a:srgbClr val="2B91AF"/>
                </a:solidFill>
                <a:latin typeface="Consolas" panose="020B0609020204030204" pitchFamily="49" charset="0"/>
              </a:rPr>
              <a:t>IEnumerable</a:t>
            </a:r>
            <a:r>
              <a:rPr lang="cs-CZ" dirty="0">
                <a:solidFill>
                  <a:schemeClr val="tx1"/>
                </a:solidFill>
                <a:latin typeface="Consolas" panose="020B0609020204030204" pitchFamily="49" charset="0"/>
              </a:rPr>
              <a:t>&lt;</a:t>
            </a:r>
            <a:r>
              <a:rPr lang="cs-CZ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cs-CZ" dirty="0">
                <a:solidFill>
                  <a:schemeClr val="tx1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latin typeface="Consolas" panose="020B0609020204030204" pitchFamily="49" charset="0"/>
              </a:rPr>
              <a:t> result = </a:t>
            </a:r>
            <a:r>
              <a:rPr lang="en-US" dirty="0" err="1">
                <a:latin typeface="Consolas" panose="020B0609020204030204" pitchFamily="49" charset="0"/>
              </a:rPr>
              <a:t>ints.Where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=&gt;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&gt; 15); </a:t>
            </a:r>
            <a:endParaRPr lang="en-US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endParaRPr lang="cs-CZ" dirty="0">
              <a:latin typeface="Consolas" panose="020B0609020204030204" pitchFamily="49" charset="0"/>
            </a:endParaRPr>
          </a:p>
          <a:p>
            <a:endParaRPr lang="cs-CZ" dirty="0">
              <a:latin typeface="Consolas" panose="020B0609020204030204" pitchFamily="49" charset="0"/>
            </a:endParaRPr>
          </a:p>
          <a:p>
            <a:endParaRPr lang="cs-CZ" dirty="0">
              <a:latin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</a:rPr>
              <a:t>result.ToList</a:t>
            </a:r>
            <a:r>
              <a:rPr lang="en-US" dirty="0">
                <a:latin typeface="Consolas" panose="020B0609020204030204" pitchFamily="49" charset="0"/>
              </a:rPr>
              <a:t>()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Dotaz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se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spust</a:t>
            </a:r>
            <a:r>
              <a:rPr lang="cs-CZ" dirty="0">
                <a:solidFill>
                  <a:srgbClr val="008000"/>
                </a:solidFill>
                <a:latin typeface="Consolas" panose="020B0609020204030204" pitchFamily="49" charset="0"/>
              </a:rPr>
              <a:t>í až teď !!!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FAA77AA-F016-4846-9B50-E5072D716D73}"/>
              </a:ext>
            </a:extLst>
          </p:cNvPr>
          <p:cNvSpPr/>
          <p:nvPr/>
        </p:nvSpPr>
        <p:spPr>
          <a:xfrm>
            <a:off x="1330872" y="4396997"/>
            <a:ext cx="102334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r>
              <a:rPr lang="en-US" dirty="0">
                <a:latin typeface="Consolas" panose="020B0609020204030204" pitchFamily="49" charset="0"/>
              </a:rPr>
              <a:t>)</a:t>
            </a:r>
            <a:r>
              <a:rPr lang="cs-CZ" dirty="0">
                <a:latin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r>
              <a:rPr lang="cs-CZ" dirty="0">
                <a:latin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</a:rPr>
              <a:t>result.ToList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Dotaz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se </a:t>
            </a:r>
            <a:r>
              <a:rPr lang="cs-CZ" dirty="0">
                <a:solidFill>
                  <a:srgbClr val="008000"/>
                </a:solidFill>
                <a:latin typeface="Consolas" panose="020B0609020204030204" pitchFamily="49" charset="0"/>
              </a:rPr>
              <a:t>nespustí nikdy - optimalizace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577CB93-8E93-42BC-BD52-B8AB371B32E4}"/>
              </a:ext>
            </a:extLst>
          </p:cNvPr>
          <p:cNvSpPr txBox="1"/>
          <p:nvPr/>
        </p:nvSpPr>
        <p:spPr>
          <a:xfrm>
            <a:off x="651241" y="3057273"/>
            <a:ext cx="20935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D76FC4-F3FF-4886-86FD-9CA1422ADB91}"/>
              </a:ext>
            </a:extLst>
          </p:cNvPr>
          <p:cNvSpPr txBox="1"/>
          <p:nvPr/>
        </p:nvSpPr>
        <p:spPr>
          <a:xfrm>
            <a:off x="632971" y="4812496"/>
            <a:ext cx="20935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17463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831</Words>
  <Application>Microsoft Office PowerPoint</Application>
  <PresentationFormat>Widescreen</PresentationFormat>
  <Paragraphs>120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Calibri</vt:lpstr>
      <vt:lpstr>Calibri Light</vt:lpstr>
      <vt:lpstr>Consolas</vt:lpstr>
      <vt:lpstr>Helvetica</vt:lpstr>
      <vt:lpstr>Montserrat</vt:lpstr>
      <vt:lpstr>Montserrat Bold</vt:lpstr>
      <vt:lpstr>Montserrat Light</vt:lpstr>
      <vt:lpstr>Montserrat Semi Bold</vt:lpstr>
      <vt:lpstr>Montserrat Ultra Light</vt:lpstr>
      <vt:lpstr>Roboto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vankovam1</dc:creator>
  <cp:lastModifiedBy>Eduard Šrol</cp:lastModifiedBy>
  <cp:revision>137</cp:revision>
  <dcterms:modified xsi:type="dcterms:W3CDTF">2022-03-26T20:47:47Z</dcterms:modified>
</cp:coreProperties>
</file>