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75" r:id="rId4"/>
    <p:sldId id="293" r:id="rId5"/>
    <p:sldId id="271" r:id="rId6"/>
    <p:sldId id="280" r:id="rId7"/>
    <p:sldId id="295" r:id="rId8"/>
    <p:sldId id="303" r:id="rId9"/>
    <p:sldId id="298" r:id="rId10"/>
    <p:sldId id="299" r:id="rId11"/>
    <p:sldId id="279" r:id="rId12"/>
    <p:sldId id="281" r:id="rId13"/>
    <p:sldId id="304" r:id="rId14"/>
    <p:sldId id="301" r:id="rId15"/>
    <p:sldId id="297" r:id="rId16"/>
    <p:sldId id="300" r:id="rId17"/>
    <p:sldId id="302" r:id="rId18"/>
    <p:sldId id="310" r:id="rId19"/>
    <p:sldId id="311" r:id="rId20"/>
    <p:sldId id="312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l Jiránek" initials="KJ" lastIdx="1" clrIdx="0">
    <p:extLst>
      <p:ext uri="{19B8F6BF-5375-455C-9EA6-DF929625EA0E}">
        <p15:presenceInfo xmlns:p15="http://schemas.microsoft.com/office/powerpoint/2012/main" userId="S::karel.jiranek@certicon.cz::9612d970-e025-4295-814c-9a688d5609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ACAC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3"/>
  </p:normalViewPr>
  <p:slideViewPr>
    <p:cSldViewPr snapToGrid="0" snapToObjects="1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0" name="Shape 3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Rectangle 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Text názvu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50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097280" y="1845734"/>
            <a:ext cx="4937760" cy="4023360"/>
          </a:xfrm>
          <a:prstGeom prst="rect">
            <a:avLst/>
          </a:prstGeom>
        </p:spPr>
        <p:txBody>
          <a:bodyPr lIns="0" tIns="0" rIns="0" bIns="0"/>
          <a:lstStyle>
            <a:lvl1pPr marL="91439" indent="-91439">
              <a:spcBef>
                <a:spcPts val="1200"/>
              </a:spcBef>
              <a:buClr>
                <a:srgbClr val="1CADE4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" name="Rectangle 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Text názvu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6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097280" y="1846052"/>
            <a:ext cx="4937760" cy="73628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200"/>
              </a:spcBef>
              <a:buSzTx/>
              <a:buFontTx/>
              <a:buNone/>
              <a:defRPr sz="2000" cap="all">
                <a:solidFill>
                  <a:srgbClr val="344068"/>
                </a:solidFill>
              </a:defRPr>
            </a:lvl1pPr>
            <a:lvl2pPr marL="0" indent="457200">
              <a:spcBef>
                <a:spcPts val="1200"/>
              </a:spcBef>
              <a:buSzTx/>
              <a:buFontTx/>
              <a:buNone/>
              <a:defRPr sz="2000" cap="all">
                <a:solidFill>
                  <a:srgbClr val="344068"/>
                </a:solidFill>
              </a:defRPr>
            </a:lvl2pPr>
            <a:lvl3pPr marL="0" indent="914400">
              <a:spcBef>
                <a:spcPts val="1200"/>
              </a:spcBef>
              <a:buSzTx/>
              <a:buFontTx/>
              <a:buNone/>
              <a:defRPr sz="2000" cap="all">
                <a:solidFill>
                  <a:srgbClr val="344068"/>
                </a:solidFill>
              </a:defRPr>
            </a:lvl3pPr>
            <a:lvl4pPr marL="0" indent="1371600">
              <a:spcBef>
                <a:spcPts val="1200"/>
              </a:spcBef>
              <a:buSzTx/>
              <a:buFontTx/>
              <a:buNone/>
              <a:defRPr sz="2000" cap="all">
                <a:solidFill>
                  <a:srgbClr val="344068"/>
                </a:solidFill>
              </a:defRPr>
            </a:lvl4pPr>
            <a:lvl5pPr marL="0" indent="1828800">
              <a:spcBef>
                <a:spcPts val="1200"/>
              </a:spcBef>
              <a:buSzTx/>
              <a:buFontTx/>
              <a:buNone/>
              <a:defRPr sz="2000" cap="all">
                <a:solidFill>
                  <a:srgbClr val="34406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6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17920" y="1846052"/>
            <a:ext cx="4937761" cy="736283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1200"/>
              </a:spcBef>
              <a:buSzTx/>
              <a:buFontTx/>
              <a:buNone/>
              <a:defRPr sz="2000" cap="all">
                <a:solidFill>
                  <a:srgbClr val="344068"/>
                </a:solidFill>
              </a:defRPr>
            </a:pPr>
            <a:endParaRPr/>
          </a:p>
        </p:txBody>
      </p:sp>
      <p:sp>
        <p:nvSpPr>
          <p:cNvPr id="16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" name="Rectangle 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" name="Text názvu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7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7"/>
          <p:cNvSpPr/>
          <p:nvPr/>
        </p:nvSpPr>
        <p:spPr>
          <a:xfrm>
            <a:off x="15" y="0"/>
            <a:ext cx="4050793" cy="68580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2" name="Rectangle 8"/>
          <p:cNvSpPr/>
          <p:nvPr/>
        </p:nvSpPr>
        <p:spPr>
          <a:xfrm>
            <a:off x="4040070" y="0"/>
            <a:ext cx="64009" cy="6858000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" name="Text názvu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600" spc="-50">
                <a:solidFill>
                  <a:srgbClr val="FFFFFF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94" name="Text úrovně 1…"/>
          <p:cNvSpPr txBox="1">
            <a:spLocks noGrp="1"/>
          </p:cNvSpPr>
          <p:nvPr>
            <p:ph type="body" idx="1"/>
          </p:nvPr>
        </p:nvSpPr>
        <p:spPr>
          <a:xfrm>
            <a:off x="4800600" y="731519"/>
            <a:ext cx="6492241" cy="5257801"/>
          </a:xfrm>
          <a:prstGeom prst="rect">
            <a:avLst/>
          </a:prstGeom>
        </p:spPr>
        <p:txBody>
          <a:bodyPr lIns="0" tIns="0" rIns="0" bIns="0"/>
          <a:lstStyle>
            <a:lvl1pPr marL="91439" indent="-91439">
              <a:spcBef>
                <a:spcPts val="1200"/>
              </a:spcBef>
              <a:buClr>
                <a:srgbClr val="1CADE4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9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926079"/>
            <a:ext cx="3200400" cy="337912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34406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" name="Rectangle 8"/>
          <p:cNvSpPr/>
          <p:nvPr/>
        </p:nvSpPr>
        <p:spPr>
          <a:xfrm>
            <a:off x="14" y="4915075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" name="Text názvu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85000"/>
              </a:lnSpc>
              <a:defRPr sz="3600" spc="-50">
                <a:solidFill>
                  <a:srgbClr val="FFFFFF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206" name="Picture Placeholder 2"/>
          <p:cNvSpPr>
            <a:spLocks noGrp="1"/>
          </p:cNvSpPr>
          <p:nvPr>
            <p:ph type="pic" idx="13"/>
          </p:nvPr>
        </p:nvSpPr>
        <p:spPr>
          <a:xfrm>
            <a:off x="14" y="0"/>
            <a:ext cx="12191987" cy="49150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097280" y="5907023"/>
            <a:ext cx="10113265" cy="5943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SzTx/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457200">
              <a:spcBef>
                <a:spcPts val="600"/>
              </a:spcBef>
              <a:buSzTx/>
              <a:buFontTx/>
              <a:buNone/>
              <a:defRPr sz="1500">
                <a:solidFill>
                  <a:srgbClr val="FFFFFF"/>
                </a:solidFill>
              </a:defRPr>
            </a:lvl2pPr>
            <a:lvl3pPr marL="0" indent="914400">
              <a:spcBef>
                <a:spcPts val="600"/>
              </a:spcBef>
              <a:buSzTx/>
              <a:buFontTx/>
              <a:buNone/>
              <a:defRPr sz="1500">
                <a:solidFill>
                  <a:srgbClr val="FFFFFF"/>
                </a:solidFill>
              </a:defRPr>
            </a:lvl3pPr>
            <a:lvl4pPr marL="0" indent="1371600">
              <a:spcBef>
                <a:spcPts val="600"/>
              </a:spcBef>
              <a:buSzTx/>
              <a:buFontTx/>
              <a:buNone/>
              <a:defRPr sz="1500">
                <a:solidFill>
                  <a:srgbClr val="FFFFFF"/>
                </a:solidFill>
              </a:defRPr>
            </a:lvl4pPr>
            <a:lvl5pPr marL="0" indent="1828800">
              <a:spcBef>
                <a:spcPts val="600"/>
              </a:spcBef>
              <a:buSzTx/>
              <a:buFontTx/>
              <a:buNone/>
              <a:defRPr sz="1500">
                <a:solidFill>
                  <a:srgbClr val="FFFFFF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0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6" name="Rectangle 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7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8" name="Text názvu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219" name="Text úrovně 1…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 lIns="0" tIns="0" rIns="0" bIns="0"/>
          <a:lstStyle>
            <a:lvl1pPr marL="91439" indent="-91439">
              <a:spcBef>
                <a:spcPts val="1200"/>
              </a:spcBef>
              <a:buClr>
                <a:srgbClr val="1CADE4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0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8" name="Rectangle 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" name="Text názvu"/>
          <p:cNvSpPr txBox="1">
            <a:spLocks noGrp="1"/>
          </p:cNvSpPr>
          <p:nvPr>
            <p:ph type="title"/>
          </p:nvPr>
        </p:nvSpPr>
        <p:spPr>
          <a:xfrm>
            <a:off x="8724900" y="412302"/>
            <a:ext cx="2628900" cy="5759899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230" name="Text úrovně 1…"/>
          <p:cNvSpPr txBox="1">
            <a:spLocks noGrp="1"/>
          </p:cNvSpPr>
          <p:nvPr>
            <p:ph type="body" idx="1"/>
          </p:nvPr>
        </p:nvSpPr>
        <p:spPr>
          <a:xfrm>
            <a:off x="838200" y="412302"/>
            <a:ext cx="7734300" cy="5759899"/>
          </a:xfrm>
          <a:prstGeom prst="rect">
            <a:avLst/>
          </a:prstGeom>
        </p:spPr>
        <p:txBody>
          <a:bodyPr lIns="0" tIns="0" rIns="0" bIns="0"/>
          <a:lstStyle>
            <a:lvl1pPr marL="91439" indent="-91439">
              <a:spcBef>
                <a:spcPts val="1200"/>
              </a:spcBef>
              <a:buClr>
                <a:srgbClr val="1CADE4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1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9" name="Rectangle 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0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1" name="Shape 23"/>
          <p:cNvSpPr/>
          <p:nvPr/>
        </p:nvSpPr>
        <p:spPr>
          <a:xfrm>
            <a:off x="3303632" y="554199"/>
            <a:ext cx="8325601" cy="1"/>
          </a:xfrm>
          <a:prstGeom prst="line">
            <a:avLst/>
          </a:prstGeom>
          <a:ln w="38100">
            <a:solidFill>
              <a:srgbClr val="34406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2" name="Shape 24"/>
          <p:cNvSpPr/>
          <p:nvPr/>
        </p:nvSpPr>
        <p:spPr>
          <a:xfrm>
            <a:off x="3303632" y="6319999"/>
            <a:ext cx="8325601" cy="1"/>
          </a:xfrm>
          <a:prstGeom prst="line">
            <a:avLst/>
          </a:prstGeom>
          <a:ln w="19050">
            <a:solidFill>
              <a:srgbClr val="34406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" name="Shape 25"/>
          <p:cNvSpPr/>
          <p:nvPr/>
        </p:nvSpPr>
        <p:spPr>
          <a:xfrm>
            <a:off x="566930" y="554199"/>
            <a:ext cx="244402" cy="1"/>
          </a:xfrm>
          <a:prstGeom prst="line">
            <a:avLst/>
          </a:prstGeom>
          <a:ln w="19050">
            <a:solidFill>
              <a:srgbClr val="34406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4" name="Text názvu"/>
          <p:cNvSpPr txBox="1">
            <a:spLocks noGrp="1"/>
          </p:cNvSpPr>
          <p:nvPr>
            <p:ph type="title"/>
          </p:nvPr>
        </p:nvSpPr>
        <p:spPr>
          <a:xfrm>
            <a:off x="3200332" y="767933"/>
            <a:ext cx="8428802" cy="847201"/>
          </a:xfrm>
          <a:prstGeom prst="rect">
            <a:avLst/>
          </a:prstGeom>
        </p:spPr>
        <p:txBody>
          <a:bodyPr lIns="91424" tIns="91424" rIns="91424" bIns="91424" anchor="t"/>
          <a:lstStyle>
            <a:lvl1pPr>
              <a:lnSpc>
                <a:spcPct val="85000"/>
              </a:lnSpc>
              <a:defRPr sz="4800" spc="-50">
                <a:solidFill>
                  <a:srgbClr val="404040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245" name="Text úrovně 1…"/>
          <p:cNvSpPr txBox="1">
            <a:spLocks noGrp="1"/>
          </p:cNvSpPr>
          <p:nvPr>
            <p:ph type="body" idx="1"/>
          </p:nvPr>
        </p:nvSpPr>
        <p:spPr>
          <a:xfrm>
            <a:off x="3213482" y="2127700"/>
            <a:ext cx="8428802" cy="4003201"/>
          </a:xfrm>
          <a:prstGeom prst="rect">
            <a:avLst/>
          </a:prstGeom>
        </p:spPr>
        <p:txBody>
          <a:bodyPr lIns="91424" tIns="91424" rIns="91424" bIns="91424"/>
          <a:lstStyle>
            <a:lvl1pPr marL="91439" indent="-91439">
              <a:spcBef>
                <a:spcPts val="200"/>
              </a:spcBef>
              <a:buClr>
                <a:srgbClr val="1CADE4"/>
              </a:buClr>
              <a:buFont typeface="Trebuchet MS"/>
              <a:buChar char=" "/>
              <a:defRPr sz="2000">
                <a:solidFill>
                  <a:srgbClr val="404040"/>
                </a:solidFill>
              </a:defRPr>
            </a:lvl1pPr>
            <a:lvl2pPr marL="404368" indent="-203200">
              <a:spcBef>
                <a:spcPts val="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2pPr>
            <a:lvl3pPr marL="645305" indent="-261257">
              <a:spcBef>
                <a:spcPts val="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3pPr>
            <a:lvl4pPr marL="828185" indent="-261257">
              <a:spcBef>
                <a:spcPts val="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4pPr>
            <a:lvl5pPr marL="1011065" indent="-261257">
              <a:spcBef>
                <a:spcPts val="200"/>
              </a:spcBef>
              <a:buClr>
                <a:srgbClr val="1CADE4"/>
              </a:buClr>
              <a:buFont typeface="Trebuchet MS"/>
              <a:buChar char="◦"/>
              <a:defRPr sz="2000">
                <a:solidFill>
                  <a:srgbClr val="404040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4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733514" y="6352804"/>
            <a:ext cx="328752" cy="32255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74"/>
          <p:cNvSpPr/>
          <p:nvPr/>
        </p:nvSpPr>
        <p:spPr>
          <a:xfrm flipH="1">
            <a:off x="10995200" y="5661233"/>
            <a:ext cx="1196801" cy="119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4" name="Shape 75"/>
          <p:cNvSpPr/>
          <p:nvPr/>
        </p:nvSpPr>
        <p:spPr>
          <a:xfrm flipH="1">
            <a:off x="10995200" y="5661166"/>
            <a:ext cx="1196801" cy="119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000" y="0"/>
                </a:lnTo>
                <a:cubicBezTo>
                  <a:pt x="19988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6808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5" name="Text názvu"/>
          <p:cNvSpPr txBox="1">
            <a:spLocks noGrp="1"/>
          </p:cNvSpPr>
          <p:nvPr>
            <p:ph type="title"/>
          </p:nvPr>
        </p:nvSpPr>
        <p:spPr>
          <a:xfrm>
            <a:off x="520700" y="2425700"/>
            <a:ext cx="10962800" cy="1244800"/>
          </a:xfrm>
          <a:prstGeom prst="rect">
            <a:avLst/>
          </a:prstGeom>
        </p:spPr>
        <p:txBody>
          <a:bodyPr lIns="91424" tIns="91424" rIns="91424" bIns="91424" anchor="b"/>
          <a:lstStyle>
            <a:lvl1pPr>
              <a:lnSpc>
                <a:spcPct val="100000"/>
              </a:lnSpc>
              <a:defRPr sz="6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25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520700" y="3718840"/>
            <a:ext cx="10962800" cy="577201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5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 názvu"/>
          <p:cNvSpPr txBox="1">
            <a:spLocks noGrp="1"/>
          </p:cNvSpPr>
          <p:nvPr>
            <p:ph type="title"/>
          </p:nvPr>
        </p:nvSpPr>
        <p:spPr>
          <a:xfrm>
            <a:off x="614599" y="2753799"/>
            <a:ext cx="10962801" cy="13504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defRPr sz="5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26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83"/>
          <p:cNvSpPr/>
          <p:nvPr/>
        </p:nvSpPr>
        <p:spPr>
          <a:xfrm rot="10800000" flipH="1">
            <a:off x="0" y="2247999"/>
            <a:ext cx="12192000" cy="4610001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3" name="Shape 84"/>
          <p:cNvSpPr/>
          <p:nvPr/>
        </p:nvSpPr>
        <p:spPr>
          <a:xfrm>
            <a:off x="0" y="2247999"/>
            <a:ext cx="12192000" cy="1448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4" name="Text názvu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1"/>
          </a:xfrm>
          <a:prstGeom prst="rect">
            <a:avLst/>
          </a:prstGeom>
        </p:spPr>
        <p:txBody>
          <a:bodyPr lIns="91424" tIns="91424" rIns="91424" bIns="91424" anchor="b"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275" name="Text úrovně 1…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1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●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○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■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●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○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7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89"/>
          <p:cNvSpPr/>
          <p:nvPr/>
        </p:nvSpPr>
        <p:spPr>
          <a:xfrm rot="10800000" flipH="1">
            <a:off x="0" y="2247999"/>
            <a:ext cx="12192000" cy="4610001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4" name="Shape 90"/>
          <p:cNvSpPr/>
          <p:nvPr/>
        </p:nvSpPr>
        <p:spPr>
          <a:xfrm>
            <a:off x="0" y="2247999"/>
            <a:ext cx="12192000" cy="1448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5" name="Text názvu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1"/>
          </a:xfrm>
          <a:prstGeom prst="rect">
            <a:avLst/>
          </a:prstGeom>
        </p:spPr>
        <p:txBody>
          <a:bodyPr lIns="91424" tIns="91424" rIns="91424" bIns="91424" anchor="b"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286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629200" y="2558767"/>
            <a:ext cx="5333201" cy="3613601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●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○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■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●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○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87" name="Shape 93"/>
          <p:cNvSpPr txBox="1">
            <a:spLocks noGrp="1"/>
          </p:cNvSpPr>
          <p:nvPr>
            <p:ph type="body" sz="half" idx="13"/>
          </p:nvPr>
        </p:nvSpPr>
        <p:spPr>
          <a:xfrm>
            <a:off x="6259000" y="2558767"/>
            <a:ext cx="5333201" cy="3613601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●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28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96"/>
          <p:cNvSpPr/>
          <p:nvPr/>
        </p:nvSpPr>
        <p:spPr>
          <a:xfrm rot="10800000" flipH="1">
            <a:off x="0" y="875199"/>
            <a:ext cx="12192000" cy="5982801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6" name="Shape 97"/>
          <p:cNvSpPr/>
          <p:nvPr/>
        </p:nvSpPr>
        <p:spPr>
          <a:xfrm>
            <a:off x="0" y="875133"/>
            <a:ext cx="12192000" cy="1448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7" name="Text názvu"/>
          <p:cNvSpPr txBox="1">
            <a:spLocks noGrp="1"/>
          </p:cNvSpPr>
          <p:nvPr>
            <p:ph type="title"/>
          </p:nvPr>
        </p:nvSpPr>
        <p:spPr>
          <a:xfrm>
            <a:off x="130999" y="21800"/>
            <a:ext cx="11768802" cy="803600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def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29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 column text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101"/>
          <p:cNvSpPr/>
          <p:nvPr/>
        </p:nvSpPr>
        <p:spPr>
          <a:xfrm rot="10800000" flipH="1">
            <a:off x="4368800" y="32"/>
            <a:ext cx="7823200" cy="6858001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6" name="Shape 102"/>
          <p:cNvSpPr/>
          <p:nvPr/>
        </p:nvSpPr>
        <p:spPr>
          <a:xfrm rot="16200000">
            <a:off x="1012200" y="3356600"/>
            <a:ext cx="6858001" cy="1448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7" name="Text názvu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1" cy="1271201"/>
          </a:xfrm>
          <a:prstGeom prst="rect">
            <a:avLst/>
          </a:prstGeom>
        </p:spPr>
        <p:txBody>
          <a:bodyPr lIns="91424" tIns="91424" rIns="91424" bIns="91424" anchor="b"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30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301433" y="1954400"/>
            <a:ext cx="3744001" cy="4218000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Font typeface="Helvetica"/>
              <a:buChar char="●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Font typeface="Helvetica"/>
              <a:buChar char="○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Font typeface="Helvetica"/>
              <a:buChar char="■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Font typeface="Helvetica"/>
              <a:buChar char="●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Font typeface="Helvetica"/>
              <a:buChar char="○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0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point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 názvu"/>
          <p:cNvSpPr txBox="1">
            <a:spLocks noGrp="1"/>
          </p:cNvSpPr>
          <p:nvPr>
            <p:ph type="title"/>
          </p:nvPr>
        </p:nvSpPr>
        <p:spPr>
          <a:xfrm>
            <a:off x="653666" y="650999"/>
            <a:ext cx="8302802" cy="5454402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lnSpc>
                <a:spcPct val="100000"/>
              </a:lnSpc>
              <a:defRPr sz="8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31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 and description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110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5" name="Shape 111"/>
          <p:cNvSpPr/>
          <p:nvPr/>
        </p:nvSpPr>
        <p:spPr>
          <a:xfrm rot="5400000">
            <a:off x="2595233" y="3357000"/>
            <a:ext cx="6857201" cy="1448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6" name="Text názvu"/>
          <p:cNvSpPr txBox="1">
            <a:spLocks noGrp="1"/>
          </p:cNvSpPr>
          <p:nvPr>
            <p:ph type="title"/>
          </p:nvPr>
        </p:nvSpPr>
        <p:spPr>
          <a:xfrm>
            <a:off x="354000" y="1644232"/>
            <a:ext cx="5393600" cy="197640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ctr">
              <a:lnSpc>
                <a:spcPct val="100000"/>
              </a:lnSpc>
              <a:defRPr sz="56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32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354000" y="3705955"/>
            <a:ext cx="5393600" cy="1646802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28" name="Shape 114"/>
          <p:cNvSpPr txBox="1">
            <a:spLocks noGrp="1"/>
          </p:cNvSpPr>
          <p:nvPr>
            <p:ph type="body" sz="half" idx="13"/>
          </p:nvPr>
        </p:nvSpPr>
        <p:spPr>
          <a:xfrm>
            <a:off x="6586000" y="965599"/>
            <a:ext cx="5116001" cy="4926802"/>
          </a:xfrm>
          <a:prstGeom prst="rect">
            <a:avLst/>
          </a:prstGeom>
        </p:spPr>
        <p:txBody>
          <a:bodyPr lIns="91424" tIns="91424" rIns="91424" bIns="91424" anchor="ctr"/>
          <a:lstStyle/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Font typeface="Helvetica"/>
              <a:buChar char="●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32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117"/>
          <p:cNvSpPr/>
          <p:nvPr/>
        </p:nvSpPr>
        <p:spPr>
          <a:xfrm rot="10800000" flipH="1">
            <a:off x="0" y="-1"/>
            <a:ext cx="12192000" cy="6261201"/>
          </a:xfrm>
          <a:prstGeom prst="rect">
            <a:avLst/>
          </a:prstGeom>
          <a:solidFill>
            <a:srgbClr val="FAFAF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7" name="Shape 118"/>
          <p:cNvSpPr/>
          <p:nvPr/>
        </p:nvSpPr>
        <p:spPr>
          <a:xfrm rot="10800000" flipH="1">
            <a:off x="0" y="6163633"/>
            <a:ext cx="12192000" cy="988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6200" y="6262432"/>
            <a:ext cx="11176000" cy="595601"/>
          </a:xfrm>
          <a:prstGeom prst="rect">
            <a:avLst/>
          </a:prstGeom>
        </p:spPr>
        <p:txBody>
          <a:bodyPr lIns="91424" tIns="91424" rIns="91424" bIns="91424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Char char="○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Char char="■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Char char="●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Char char="○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3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number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 názvu"/>
          <p:cNvSpPr txBox="1">
            <a:spLocks noGrp="1"/>
          </p:cNvSpPr>
          <p:nvPr>
            <p:ph type="title"/>
          </p:nvPr>
        </p:nvSpPr>
        <p:spPr>
          <a:xfrm>
            <a:off x="634000" y="1678033"/>
            <a:ext cx="10962800" cy="2618001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ctr">
              <a:lnSpc>
                <a:spcPct val="100000"/>
              </a:lnSpc>
              <a:defRPr sz="160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Text názvu</a:t>
            </a:r>
          </a:p>
        </p:txBody>
      </p:sp>
      <p:sp>
        <p:nvSpPr>
          <p:cNvPr id="34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634000" y="4406167"/>
            <a:ext cx="10962800" cy="1734401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 algn="ctr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●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0" algn="ctr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○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0" algn="ctr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■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0" algn="ctr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●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0" algn="ctr">
              <a:lnSpc>
                <a:spcPct val="115000"/>
              </a:lnSpc>
              <a:spcBef>
                <a:spcPts val="1600"/>
              </a:spcBef>
              <a:buClr>
                <a:srgbClr val="737373"/>
              </a:buClr>
              <a:buFont typeface="Helvetica"/>
              <a:buChar char="○"/>
              <a:defRPr sz="18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4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364721" y="6302195"/>
            <a:ext cx="449823" cy="44207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800">
                <a:solidFill>
                  <a:srgbClr val="4285F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 názvu"/>
          <p:cNvSpPr txBox="1">
            <a:spLocks noGrp="1"/>
          </p:cNvSpPr>
          <p:nvPr>
            <p:ph type="title"/>
          </p:nvPr>
        </p:nvSpPr>
        <p:spPr>
          <a:xfrm>
            <a:off x="1957366" y="1123702"/>
            <a:ext cx="8281364" cy="2390450"/>
          </a:xfrm>
          <a:prstGeom prst="rect">
            <a:avLst/>
          </a:prstGeom>
        </p:spPr>
        <p:txBody>
          <a:bodyPr lIns="58923" tIns="58923" rIns="58923" bIns="58923" anchor="b"/>
          <a:lstStyle>
            <a:lvl1pPr algn="ctr" defTabSz="915520">
              <a:defRPr sz="5800"/>
            </a:lvl1pPr>
          </a:lstStyle>
          <a:p>
            <a:r>
              <a:t>Text názvu</a:t>
            </a:r>
          </a:p>
        </p:txBody>
      </p:sp>
      <p:sp>
        <p:nvSpPr>
          <p:cNvPr id="36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2444505" y="3606336"/>
            <a:ext cx="7307086" cy="1657739"/>
          </a:xfrm>
          <a:prstGeom prst="rect">
            <a:avLst/>
          </a:prstGeom>
        </p:spPr>
        <p:txBody>
          <a:bodyPr lIns="58923" tIns="58923" rIns="58923" bIns="58923"/>
          <a:lstStyle>
            <a:lvl1pPr marL="0" indent="0" algn="ctr" defTabSz="915520">
              <a:spcBef>
                <a:spcPts val="900"/>
              </a:spcBef>
              <a:buSzTx/>
              <a:buFontTx/>
              <a:buNone/>
              <a:defRPr sz="2200"/>
            </a:lvl1pPr>
            <a:lvl2pPr marL="0" indent="355188" algn="ctr" defTabSz="915520">
              <a:spcBef>
                <a:spcPts val="900"/>
              </a:spcBef>
              <a:buSzTx/>
              <a:buFontTx/>
              <a:buNone/>
              <a:defRPr sz="2200"/>
            </a:lvl2pPr>
            <a:lvl3pPr marL="0" indent="710376" algn="ctr" defTabSz="915520">
              <a:spcBef>
                <a:spcPts val="900"/>
              </a:spcBef>
              <a:buSzTx/>
              <a:buFontTx/>
              <a:buNone/>
              <a:defRPr sz="2200"/>
            </a:lvl3pPr>
            <a:lvl4pPr marL="0" indent="1065564" algn="ctr" defTabSz="915520">
              <a:spcBef>
                <a:spcPts val="900"/>
              </a:spcBef>
              <a:buSzTx/>
              <a:buFontTx/>
              <a:buNone/>
              <a:defRPr sz="2200"/>
            </a:lvl4pPr>
            <a:lvl5pPr marL="0" indent="1420750" algn="ctr" defTabSz="915520">
              <a:spcBef>
                <a:spcPts val="900"/>
              </a:spcBef>
              <a:buSzTx/>
              <a:buFontTx/>
              <a:buNone/>
              <a:defRPr sz="2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6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022552" y="6411594"/>
            <a:ext cx="277069" cy="270247"/>
          </a:xfrm>
          <a:prstGeom prst="rect">
            <a:avLst/>
          </a:prstGeom>
        </p:spPr>
        <p:txBody>
          <a:bodyPr lIns="58923" tIns="58923" rIns="58923" bIns="58923"/>
          <a:lstStyle>
            <a:lvl1pPr defTabSz="589231"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 názvu"/>
          <p:cNvSpPr txBox="1">
            <a:spLocks noGrp="1"/>
          </p:cNvSpPr>
          <p:nvPr>
            <p:ph type="title"/>
          </p:nvPr>
        </p:nvSpPr>
        <p:spPr>
          <a:xfrm>
            <a:off x="1523999" y="1122362"/>
            <a:ext cx="9144001" cy="2387601"/>
          </a:xfrm>
          <a:prstGeom prst="rect">
            <a:avLst/>
          </a:prstGeom>
        </p:spPr>
        <p:txBody>
          <a:bodyPr lIns="60959" tIns="60959" rIns="60959" bIns="60959"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37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3999" y="3602037"/>
            <a:ext cx="9144001" cy="1655763"/>
          </a:xfrm>
          <a:prstGeom prst="rect">
            <a:avLst/>
          </a:prstGeom>
        </p:spPr>
        <p:txBody>
          <a:bodyPr lIns="60959" tIns="60959" rIns="60959" bIns="60959"/>
          <a:lstStyle>
            <a:lvl1pPr marL="0" indent="0" algn="ctr">
              <a:spcBef>
                <a:spcPts val="900"/>
              </a:spcBef>
              <a:buSzTx/>
              <a:buFontTx/>
              <a:buNone/>
              <a:defRPr sz="2400"/>
            </a:lvl1pPr>
            <a:lvl2pPr marL="0" indent="342900" algn="ctr">
              <a:spcBef>
                <a:spcPts val="900"/>
              </a:spcBef>
              <a:buSzTx/>
              <a:buFontTx/>
              <a:buNone/>
              <a:defRPr sz="2400"/>
            </a:lvl2pPr>
            <a:lvl3pPr marL="0" indent="685800" algn="ctr">
              <a:spcBef>
                <a:spcPts val="900"/>
              </a:spcBef>
              <a:buSzTx/>
              <a:buFontTx/>
              <a:buNone/>
              <a:defRPr sz="2400"/>
            </a:lvl3pPr>
            <a:lvl4pPr marL="0" indent="1028700" algn="ctr">
              <a:spcBef>
                <a:spcPts val="900"/>
              </a:spcBef>
              <a:buSzTx/>
              <a:buFontTx/>
              <a:buNone/>
              <a:defRPr sz="2400"/>
            </a:lvl4pPr>
            <a:lvl5pPr marL="0" indent="1371600" algn="ctr">
              <a:spcBef>
                <a:spcPts val="900"/>
              </a:spcBef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7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59338" y="6389053"/>
            <a:ext cx="294462" cy="299721"/>
          </a:xfrm>
          <a:prstGeom prst="rect">
            <a:avLst/>
          </a:prstGeom>
        </p:spPr>
        <p:txBody>
          <a:bodyPr lIns="60959" tIns="60959" rIns="60959" bIns="6095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 názvu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93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názvu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2" name="Text úrovně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" name="Rectangle 7"/>
          <p:cNvSpPr/>
          <p:nvPr/>
        </p:nvSpPr>
        <p:spPr>
          <a:xfrm>
            <a:off x="1" y="6334316"/>
            <a:ext cx="12192001" cy="66485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Text názvu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8000" spc="-50">
                <a:solidFill>
                  <a:srgbClr val="262626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1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100050" y="4455621"/>
            <a:ext cx="10058401" cy="11430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4" name="Straight Connector 8"/>
          <p:cNvSpPr/>
          <p:nvPr/>
        </p:nvSpPr>
        <p:spPr>
          <a:xfrm>
            <a:off x="1207657" y="4343400"/>
            <a:ext cx="9875522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" name="Rectangle 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" name="Text názvu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8000" spc="-50">
                <a:solidFill>
                  <a:srgbClr val="262626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3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097280" y="4453128"/>
            <a:ext cx="10058401" cy="11430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spcBef>
                <a:spcPts val="1200"/>
              </a:spcBef>
              <a:buSzTx/>
              <a:buFontTx/>
              <a:buNone/>
              <a:defRPr sz="2400" cap="all" spc="200">
                <a:solidFill>
                  <a:srgbClr val="34406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8" name="Straight Connector 8"/>
          <p:cNvSpPr/>
          <p:nvPr/>
        </p:nvSpPr>
        <p:spPr>
          <a:xfrm>
            <a:off x="1207657" y="4343400"/>
            <a:ext cx="9875522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0975141" y="6526778"/>
            <a:ext cx="237343" cy="2311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2" r:id="rId9"/>
    <p:sldLayoutId id="2147483663" r:id="rId10"/>
    <p:sldLayoutId id="2147483664" r:id="rId11"/>
    <p:sldLayoutId id="2147483665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3" r:id="rId28"/>
    <p:sldLayoutId id="2147483684" r:id="rId2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Rectangle 1"/>
          <p:cNvSpPr/>
          <p:nvPr/>
        </p:nvSpPr>
        <p:spPr>
          <a:xfrm>
            <a:off x="-11035" y="-8184"/>
            <a:ext cx="12201990" cy="6866184"/>
          </a:xfrm>
          <a:prstGeom prst="rect">
            <a:avLst/>
          </a:prstGeom>
          <a:solidFill>
            <a:srgbClr val="004493"/>
          </a:solidFill>
          <a:ln w="12700">
            <a:miter lim="400000"/>
          </a:ln>
        </p:spPr>
        <p:txBody>
          <a:bodyPr lIns="58923" tIns="58923" rIns="58923" bIns="58923" anchor="ctr"/>
          <a:lstStyle/>
          <a:p>
            <a:pPr algn="ctr" defTabSz="589231"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83" name="officeArt object" descr="officeArt objec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2908">
            <a:off x="-1313205" y="1318932"/>
            <a:ext cx="6854434" cy="422013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officeArt object">
            <a:extLst>
              <a:ext uri="{FF2B5EF4-FFF2-40B4-BE49-F238E27FC236}">
                <a16:creationId xmlns:a16="http://schemas.microsoft.com/office/drawing/2014/main" id="{D58F3CF5-F797-480E-80E7-7DBDC4100079}"/>
              </a:ext>
            </a:extLst>
          </p:cNvPr>
          <p:cNvSpPr txBox="1"/>
          <p:nvPr/>
        </p:nvSpPr>
        <p:spPr>
          <a:xfrm>
            <a:off x="2597872" y="2357021"/>
            <a:ext cx="9461205" cy="1419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470" tIns="65470" rIns="65470" bIns="65470"/>
          <a:lstStyle>
            <a:lvl1pPr defTabSz="589231">
              <a:defRPr sz="8000">
                <a:solidFill>
                  <a:srgbClr val="FFFFFF"/>
                </a:solidFill>
                <a:uFill>
                  <a:solidFill>
                    <a:srgbClr val="004493"/>
                  </a:solidFill>
                </a:u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>
              <a:defRPr>
                <a:uFill>
                  <a:solidFill>
                    <a:srgbClr val="000000"/>
                  </a:solidFill>
                </a:uFill>
              </a:defRPr>
            </a:pPr>
            <a:r>
              <a:rPr lang="cs-CZ" sz="6600" dirty="0">
                <a:uFill>
                  <a:solidFill>
                    <a:srgbClr val="004493"/>
                  </a:solidFill>
                </a:uFill>
              </a:rPr>
              <a:t>PV178 </a:t>
            </a:r>
            <a:r>
              <a:rPr lang="cs-CZ" sz="6600">
                <a:uFill>
                  <a:solidFill>
                    <a:srgbClr val="004493"/>
                  </a:solidFill>
                </a:uFill>
              </a:rPr>
              <a:t>– Lab08</a:t>
            </a:r>
            <a:endParaRPr sz="6600" dirty="0">
              <a:uFill>
                <a:solidFill>
                  <a:srgbClr val="004493"/>
                </a:solidFill>
              </a:uFill>
            </a:endParaRPr>
          </a:p>
        </p:txBody>
      </p:sp>
      <p:sp>
        <p:nvSpPr>
          <p:cNvPr id="13" name="officeArt object">
            <a:extLst>
              <a:ext uri="{FF2B5EF4-FFF2-40B4-BE49-F238E27FC236}">
                <a16:creationId xmlns:a16="http://schemas.microsoft.com/office/drawing/2014/main" id="{33241ECF-4CFA-49E8-BD65-9CF5F393D138}"/>
              </a:ext>
            </a:extLst>
          </p:cNvPr>
          <p:cNvSpPr txBox="1"/>
          <p:nvPr/>
        </p:nvSpPr>
        <p:spPr>
          <a:xfrm>
            <a:off x="2650172" y="3350727"/>
            <a:ext cx="7588984" cy="100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470" tIns="65470" rIns="65470" bIns="65470"/>
          <a:lstStyle/>
          <a:p>
            <a:pPr defTabSz="589231">
              <a:defRPr sz="3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lang="en-US" dirty="0">
              <a:uFill>
                <a:solidFill>
                  <a:srgbClr val="004493"/>
                </a:solidFill>
              </a:uFill>
              <a:latin typeface="Montserrat Bold"/>
              <a:ea typeface="Montserrat Bold"/>
              <a:cs typeface="Montserrat Bold"/>
              <a:sym typeface="Montserrat Ultra Light"/>
            </a:endParaRPr>
          </a:p>
          <a:p>
            <a:pPr defTabSz="589231">
              <a:defRPr sz="3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lang="en-US" dirty="0">
              <a:uFill>
                <a:solidFill>
                  <a:srgbClr val="004493"/>
                </a:solidFill>
              </a:uFill>
              <a:latin typeface="Montserrat Bold"/>
              <a:ea typeface="Montserrat Bold"/>
              <a:cs typeface="Montserrat Bold"/>
              <a:sym typeface="Montserrat Ultra Light"/>
            </a:endParaRPr>
          </a:p>
          <a:p>
            <a:pPr defTabSz="589231">
              <a:defRPr sz="3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dirty="0">
                <a:uFill>
                  <a:solidFill>
                    <a:srgbClr val="004493"/>
                  </a:solidFill>
                </a:uFill>
                <a:latin typeface="Montserrat Bold"/>
                <a:ea typeface="Montserrat Bold"/>
                <a:cs typeface="Montserrat Bold"/>
                <a:sym typeface="Montserrat Ultra Light"/>
              </a:rPr>
              <a:t>Karel Jiránek</a:t>
            </a:r>
            <a:endParaRPr lang="en-US" dirty="0">
              <a:uFill>
                <a:solidFill>
                  <a:srgbClr val="004493"/>
                </a:solidFill>
              </a:u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61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3200" b="1" dirty="0" err="1">
                <a:solidFill>
                  <a:srgbClr val="004493"/>
                </a:solidFill>
                <a:latin typeface="Montserrat Semi Bold"/>
              </a:rPr>
              <a:t>ThreadPool</a:t>
            </a:r>
            <a:endParaRPr lang="cs-CZ" sz="3200" dirty="0">
              <a:solidFill>
                <a:srgbClr val="004493"/>
              </a:solidFill>
              <a:latin typeface="Montserrat Semi Bold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INFORMATICS &amp; APPLIED RESEARCH…">
            <a:extLst>
              <a:ext uri="{FF2B5EF4-FFF2-40B4-BE49-F238E27FC236}">
                <a16:creationId xmlns:a16="http://schemas.microsoft.com/office/drawing/2014/main" id="{ADEC0BB5-553A-4EB0-9DA2-D7A9282242FD}"/>
              </a:ext>
            </a:extLst>
          </p:cNvPr>
          <p:cNvSpPr txBox="1"/>
          <p:nvPr/>
        </p:nvSpPr>
        <p:spPr>
          <a:xfrm>
            <a:off x="698857" y="1525571"/>
            <a:ext cx="10939768" cy="1518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342900" lvl="1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„Skladiště vláken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”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342900" lvl="1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Efektivně spravuje vlákna -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úlohy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spouštěné na vláknech</a:t>
            </a:r>
          </a:p>
          <a:p>
            <a:pPr marL="342900" lvl="1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  <a:sym typeface="Montserrat Semi Bold"/>
              </a:rPr>
              <a:t>Příklad: 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  <a:sym typeface="Montserrat Semi Bold"/>
              </a:rPr>
              <a:t>ThreadPool</a:t>
            </a:r>
            <a:r>
              <a:rPr lang="en-US" sz="2200" dirty="0" err="1">
                <a:solidFill>
                  <a:schemeClr val="tx1"/>
                </a:solidFill>
                <a:latin typeface="Consolas" panose="020B0609020204030204" pitchFamily="49" charset="0"/>
                <a:sym typeface="Montserrat Semi Bold"/>
              </a:rPr>
              <a:t>.QueueUserWorkItem</a:t>
            </a:r>
            <a:r>
              <a:rPr lang="en-US" sz="22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200" dirty="0" err="1">
                <a:solidFill>
                  <a:schemeClr val="tx1"/>
                </a:solidFill>
                <a:latin typeface="Consolas" panose="020B0609020204030204" pitchFamily="49" charset="0"/>
              </a:rPr>
              <a:t>.WriteLine</a:t>
            </a:r>
            <a:r>
              <a:rPr lang="en-US" sz="2200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A31515"/>
                </a:solidFill>
                <a:latin typeface="Consolas" panose="020B0609020204030204" pitchFamily="49" charset="0"/>
              </a:rPr>
              <a:t>"123"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  <a:endParaRPr lang="cs-CZ" sz="22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1026" name="Picture 2" descr="Thread pool - Wikipedia">
            <a:extLst>
              <a:ext uri="{FF2B5EF4-FFF2-40B4-BE49-F238E27FC236}">
                <a16:creationId xmlns:a16="http://schemas.microsoft.com/office/drawing/2014/main" id="{C89CE5D4-901E-4CEC-976F-3375D0123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763" y="3538262"/>
            <a:ext cx="5654181" cy="29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1204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47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Úspornější a efektivnější než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Thread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Neschovávají výjimky!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X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Tasků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!=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X fyzických výpočetních vláken (více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tasků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může běžet na 1 fyzickém vláknu)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Na ukončení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Tasku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se dá čekat synchronně nebo </a:t>
            </a:r>
            <a:r>
              <a:rPr lang="cs-CZ" sz="2200" b="1" dirty="0">
                <a:solidFill>
                  <a:srgbClr val="004493"/>
                </a:solidFill>
                <a:latin typeface="Montserrat Semi Bold"/>
              </a:rPr>
              <a:t>asynchronně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Lze programově 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(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hezky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)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ukončit pomocí tokenu 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Tasky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lze řetězit – po tom skončí jeden, začne druhý (lze i podmíněně)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 err="1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Task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81673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47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Vytvoření </a:t>
            </a:r>
            <a:r>
              <a:rPr lang="cs-CZ" sz="2200" dirty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cs-CZ" sz="2200" dirty="0">
                <a:solidFill>
                  <a:srgbClr val="004493"/>
                </a:solidFill>
                <a:latin typeface="Consolas" panose="020B0609020204030204" pitchFamily="49" charset="0"/>
              </a:rPr>
              <a:t> </a:t>
            </a:r>
            <a:r>
              <a:rPr lang="cs-CZ" sz="2200" dirty="0">
                <a:solidFill>
                  <a:schemeClr val="tx1"/>
                </a:solidFill>
                <a:latin typeface="Consolas" panose="020B0609020204030204" pitchFamily="49" charset="0"/>
              </a:rPr>
              <a:t>t</a:t>
            </a:r>
            <a:r>
              <a:rPr lang="cs-CZ" sz="2200" dirty="0">
                <a:solidFill>
                  <a:srgbClr val="004493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cs-CZ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Task</a:t>
            </a:r>
            <a:r>
              <a:rPr lang="en-US" sz="2200" dirty="0">
                <a:solidFill>
                  <a:schemeClr val="tx1"/>
                </a:solidFill>
                <a:latin typeface="Consolas" panose="020B0609020204030204" pitchFamily="49" charset="0"/>
              </a:rPr>
              <a:t>(() =&gt; 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200" dirty="0" err="1">
                <a:solidFill>
                  <a:schemeClr val="tx1"/>
                </a:solidFill>
                <a:latin typeface="Consolas" panose="020B0609020204030204" pitchFamily="49" charset="0"/>
              </a:rPr>
              <a:t>.Write</a:t>
            </a:r>
            <a:r>
              <a:rPr lang="en-US" sz="22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sz="2200" dirty="0" err="1">
                <a:solidFill>
                  <a:srgbClr val="A31515"/>
                </a:solidFill>
                <a:latin typeface="Consolas" panose="020B0609020204030204" pitchFamily="49" charset="0"/>
              </a:rPr>
              <a:t>Task</a:t>
            </a:r>
            <a:r>
              <a:rPr lang="en-US" sz="2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200" dirty="0">
                <a:solidFill>
                  <a:schemeClr val="tx1"/>
                </a:solidFill>
                <a:latin typeface="Consolas" panose="020B0609020204030204" pitchFamily="49" charset="0"/>
              </a:rPr>
              <a:t>))</a:t>
            </a:r>
            <a:endParaRPr lang="cs-CZ" sz="22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Consolas" panose="020B0609020204030204" pitchFamily="49" charset="0"/>
              </a:rPr>
              <a:t>Spuštění – </a:t>
            </a:r>
            <a:r>
              <a:rPr lang="cs-CZ" sz="2200" dirty="0" err="1">
                <a:solidFill>
                  <a:schemeClr val="tx1"/>
                </a:solidFill>
                <a:latin typeface="Consolas" panose="020B0609020204030204" pitchFamily="49" charset="0"/>
              </a:rPr>
              <a:t>t.Start</a:t>
            </a:r>
            <a:r>
              <a:rPr lang="cs-CZ" sz="22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endParaRPr lang="cs-CZ" sz="2200" dirty="0">
              <a:solidFill>
                <a:schemeClr val="tx1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Vytvoření a spuštění </a:t>
            </a:r>
            <a:r>
              <a:rPr lang="cs-CZ" sz="2200" dirty="0">
                <a:solidFill>
                  <a:srgbClr val="004493"/>
                </a:solidFill>
                <a:latin typeface="Consolas" panose="020B0609020204030204" pitchFamily="49" charset="0"/>
              </a:rPr>
              <a:t>–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2B91AF"/>
                </a:solidFill>
                <a:latin typeface="Consolas" panose="020B0609020204030204" pitchFamily="49" charset="0"/>
                <a:sym typeface="Montserrat Semi Bold"/>
              </a:rPr>
              <a:t>Task</a:t>
            </a:r>
            <a:r>
              <a:rPr lang="en-US" sz="2200" dirty="0" err="1">
                <a:solidFill>
                  <a:schemeClr val="tx1"/>
                </a:solidFill>
                <a:latin typeface="Consolas" panose="020B0609020204030204" pitchFamily="49" charset="0"/>
                <a:sym typeface="Montserrat Semi Bold"/>
              </a:rPr>
              <a:t>.Run</a:t>
            </a:r>
            <a:r>
              <a:rPr lang="en-US" sz="2200" dirty="0">
                <a:solidFill>
                  <a:schemeClr val="tx1"/>
                </a:solidFill>
                <a:latin typeface="Consolas" panose="020B0609020204030204" pitchFamily="49" charset="0"/>
                <a:sym typeface="Montserrat Semi Bold"/>
              </a:rPr>
              <a:t>(</a:t>
            </a:r>
            <a:r>
              <a:rPr lang="cs-CZ" sz="2200" dirty="0">
                <a:solidFill>
                  <a:schemeClr val="tx1"/>
                </a:solidFill>
                <a:latin typeface="Consolas" panose="020B0609020204030204" pitchFamily="49" charset="0"/>
                <a:sym typeface="Montserrat Semi Bold"/>
              </a:rPr>
              <a:t>… =&gt; …)</a:t>
            </a:r>
            <a:endParaRPr lang="cs-CZ" sz="22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342900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Synchronní čekání</a:t>
            </a:r>
          </a:p>
          <a:p>
            <a:pPr lvl="1" indent="0"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	- Čekání na skončení 1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task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: </a:t>
            </a:r>
            <a:r>
              <a:rPr lang="cs-CZ" sz="2200" dirty="0">
                <a:solidFill>
                  <a:schemeClr val="tx1"/>
                </a:solidFill>
                <a:latin typeface="Consolas" panose="020B0609020204030204" pitchFamily="49" charset="0"/>
              </a:rPr>
              <a:t>.</a:t>
            </a:r>
            <a:r>
              <a:rPr lang="cs-CZ" sz="2200" dirty="0" err="1">
                <a:solidFill>
                  <a:schemeClr val="tx1"/>
                </a:solidFill>
                <a:latin typeface="Consolas" panose="020B0609020204030204" pitchFamily="49" charset="0"/>
              </a:rPr>
              <a:t>Wait</a:t>
            </a:r>
            <a:r>
              <a:rPr lang="cs-CZ" sz="22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, </a:t>
            </a:r>
            <a:r>
              <a:rPr lang="cs-CZ" sz="2200" dirty="0">
                <a:solidFill>
                  <a:schemeClr val="tx1"/>
                </a:solidFill>
                <a:latin typeface="Consolas" panose="020B0609020204030204" pitchFamily="49" charset="0"/>
              </a:rPr>
              <a:t>.</a:t>
            </a:r>
            <a:r>
              <a:rPr lang="cs-CZ" sz="2200" dirty="0" err="1">
                <a:solidFill>
                  <a:schemeClr val="tx1"/>
                </a:solidFill>
                <a:latin typeface="Consolas" panose="020B0609020204030204" pitchFamily="49" charset="0"/>
              </a:rPr>
              <a:t>Result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	- Čekání na skončení N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tasků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: </a:t>
            </a:r>
            <a:r>
              <a:rPr lang="en-US" sz="2200" dirty="0">
                <a:solidFill>
                  <a:schemeClr val="tx1"/>
                </a:solidFill>
                <a:latin typeface="Consolas" panose="020B0609020204030204" pitchFamily="49" charset="0"/>
              </a:rPr>
              <a:t>Task.</a:t>
            </a:r>
            <a:r>
              <a:rPr lang="cs-CZ" sz="2200" dirty="0" err="1">
                <a:solidFill>
                  <a:schemeClr val="tx1"/>
                </a:solidFill>
                <a:latin typeface="Consolas" panose="020B0609020204030204" pitchFamily="49" charset="0"/>
              </a:rPr>
              <a:t>WaitAll</a:t>
            </a:r>
            <a:r>
              <a:rPr lang="cs-CZ" sz="220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cs-CZ" sz="2200" dirty="0" err="1">
                <a:solidFill>
                  <a:schemeClr val="tx1"/>
                </a:solidFill>
                <a:latin typeface="Consolas" panose="020B0609020204030204" pitchFamily="49" charset="0"/>
              </a:rPr>
              <a:t>tasks</a:t>
            </a:r>
            <a:r>
              <a:rPr lang="cs-CZ" sz="2200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  <a:endParaRPr lang="en-US" sz="22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 err="1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Task</a:t>
            </a: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 – vytvoření, spuštění a čekání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180225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61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3200" b="1" dirty="0">
                <a:solidFill>
                  <a:srgbClr val="004493"/>
                </a:solidFill>
                <a:latin typeface="Montserrat Semi Bold"/>
                <a:ea typeface="Montserrat Ultra Light" charset="0"/>
                <a:cs typeface="Montserrat Ultra Light" charset="0"/>
                <a:sym typeface="Montserrat Ultra Light"/>
              </a:rPr>
              <a:t>Tasks</a:t>
            </a:r>
            <a:endParaRPr b="1"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" name="Picture 2" descr="Image result for demo">
            <a:extLst>
              <a:ext uri="{FF2B5EF4-FFF2-40B4-BE49-F238E27FC236}">
                <a16:creationId xmlns:a16="http://schemas.microsoft.com/office/drawing/2014/main" id="{29B7F30D-E3F2-43AD-ACE9-890E783E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92" y="1996579"/>
            <a:ext cx="5599610" cy="318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9116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Tasks</a:t>
            </a:r>
            <a:endParaRPr lang="cs-CZ" sz="2200" dirty="0">
              <a:solidFill>
                <a:srgbClr val="2B91AF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900" b="1" dirty="0">
                <a:solidFill>
                  <a:srgbClr val="004493"/>
                </a:solidFill>
              </a:rPr>
              <a:t>Samostatná práce</a:t>
            </a: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" name="Picture 6" descr="Image result for individual work">
            <a:extLst>
              <a:ext uri="{FF2B5EF4-FFF2-40B4-BE49-F238E27FC236}">
                <a16:creationId xmlns:a16="http://schemas.microsoft.com/office/drawing/2014/main" id="{58B74858-FB16-4136-9A7E-4AE45B661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826" y="2523056"/>
            <a:ext cx="3048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6046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DB0E258D-72E4-4231-A573-CC818B7458F1}"/>
              </a:ext>
            </a:extLst>
          </p:cNvPr>
          <p:cNvGrpSpPr/>
          <p:nvPr/>
        </p:nvGrpSpPr>
        <p:grpSpPr>
          <a:xfrm>
            <a:off x="6870932" y="1266443"/>
            <a:ext cx="690252" cy="5153407"/>
            <a:chOff x="812905" y="1258777"/>
            <a:chExt cx="690252" cy="5153407"/>
          </a:xfrm>
        </p:grpSpPr>
        <p:pic>
          <p:nvPicPr>
            <p:cNvPr id="49" name="Picture 4" descr="Computer chip hand drawn outline doodle icon Vector Image">
              <a:extLst>
                <a:ext uri="{FF2B5EF4-FFF2-40B4-BE49-F238E27FC236}">
                  <a16:creationId xmlns:a16="http://schemas.microsoft.com/office/drawing/2014/main" id="{633BFCEE-23CB-4C1B-8F0A-E3B562AF38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7" t="20989" r="22138" b="26847"/>
            <a:stretch/>
          </p:blipFill>
          <p:spPr bwMode="auto">
            <a:xfrm>
              <a:off x="881539" y="1668797"/>
              <a:ext cx="552984" cy="565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02DD31A-CFC7-4E03-BB69-B35276674AAE}"/>
                </a:ext>
              </a:extLst>
            </p:cNvPr>
            <p:cNvSpPr txBox="1"/>
            <p:nvPr/>
          </p:nvSpPr>
          <p:spPr>
            <a:xfrm>
              <a:off x="812905" y="1258777"/>
              <a:ext cx="69025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i="1" dirty="0" err="1"/>
                <a:t>Core</a:t>
              </a:r>
              <a:r>
                <a:rPr lang="cs-CZ" i="1" dirty="0"/>
                <a:t> 1</a:t>
              </a:r>
              <a:endPara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EC45A7-FDD2-4EB7-A8FD-45B78041BFB9}"/>
                </a:ext>
              </a:extLst>
            </p:cNvPr>
            <p:cNvCxnSpPr>
              <a:cxnSpLocks/>
            </p:cNvCxnSpPr>
            <p:nvPr/>
          </p:nvCxnSpPr>
          <p:spPr>
            <a:xfrm>
              <a:off x="1158031" y="2285310"/>
              <a:ext cx="0" cy="4126874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0967BAF-5190-4C6A-87FA-A45268FBF90F}"/>
              </a:ext>
            </a:extLst>
          </p:cNvPr>
          <p:cNvGrpSpPr/>
          <p:nvPr/>
        </p:nvGrpSpPr>
        <p:grpSpPr>
          <a:xfrm>
            <a:off x="8038451" y="1266443"/>
            <a:ext cx="690252" cy="5153407"/>
            <a:chOff x="2265922" y="1253666"/>
            <a:chExt cx="690252" cy="5153407"/>
          </a:xfrm>
        </p:grpSpPr>
        <p:pic>
          <p:nvPicPr>
            <p:cNvPr id="53" name="Picture 4" descr="Computer chip hand drawn outline doodle icon Vector Image">
              <a:extLst>
                <a:ext uri="{FF2B5EF4-FFF2-40B4-BE49-F238E27FC236}">
                  <a16:creationId xmlns:a16="http://schemas.microsoft.com/office/drawing/2014/main" id="{98C2A708-02DE-40F2-B5BF-3BCFBCB362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7" t="20989" r="22138" b="26847"/>
            <a:stretch/>
          </p:blipFill>
          <p:spPr bwMode="auto">
            <a:xfrm>
              <a:off x="2306095" y="1661134"/>
              <a:ext cx="552984" cy="565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735E6CE-721A-407D-B967-F889003D4D38}"/>
                </a:ext>
              </a:extLst>
            </p:cNvPr>
            <p:cNvSpPr txBox="1"/>
            <p:nvPr/>
          </p:nvSpPr>
          <p:spPr>
            <a:xfrm>
              <a:off x="2265922" y="1253666"/>
              <a:ext cx="69025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i="1" dirty="0" err="1"/>
                <a:t>Core</a:t>
              </a:r>
              <a:r>
                <a:rPr lang="cs-CZ" i="1" dirty="0"/>
                <a:t> 2</a:t>
              </a:r>
              <a:endPara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747566B-4235-4AF9-981B-7392671CF7BC}"/>
                </a:ext>
              </a:extLst>
            </p:cNvPr>
            <p:cNvCxnSpPr>
              <a:cxnSpLocks/>
            </p:cNvCxnSpPr>
            <p:nvPr/>
          </p:nvCxnSpPr>
          <p:spPr>
            <a:xfrm>
              <a:off x="2582587" y="2282758"/>
              <a:ext cx="0" cy="4124315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C133007-A437-4684-8022-6840158E9AA1}"/>
              </a:ext>
            </a:extLst>
          </p:cNvPr>
          <p:cNvGrpSpPr/>
          <p:nvPr/>
        </p:nvGrpSpPr>
        <p:grpSpPr>
          <a:xfrm>
            <a:off x="9213729" y="1263884"/>
            <a:ext cx="690252" cy="5155966"/>
            <a:chOff x="3172668" y="1256218"/>
            <a:chExt cx="690252" cy="5155966"/>
          </a:xfrm>
        </p:grpSpPr>
        <p:pic>
          <p:nvPicPr>
            <p:cNvPr id="57" name="Picture 4" descr="Computer chip hand drawn outline doodle icon Vector Image">
              <a:extLst>
                <a:ext uri="{FF2B5EF4-FFF2-40B4-BE49-F238E27FC236}">
                  <a16:creationId xmlns:a16="http://schemas.microsoft.com/office/drawing/2014/main" id="{B6EF1E76-C639-4328-8FF5-1125131B79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7" t="20989" r="22138" b="26847"/>
            <a:stretch/>
          </p:blipFill>
          <p:spPr bwMode="auto">
            <a:xfrm>
              <a:off x="3212841" y="1663686"/>
              <a:ext cx="552984" cy="565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7C108FB-E410-4810-867C-F6E309C14E9F}"/>
                </a:ext>
              </a:extLst>
            </p:cNvPr>
            <p:cNvSpPr txBox="1"/>
            <p:nvPr/>
          </p:nvSpPr>
          <p:spPr>
            <a:xfrm>
              <a:off x="3172668" y="1256218"/>
              <a:ext cx="69025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i="1" dirty="0" err="1"/>
                <a:t>Core</a:t>
              </a:r>
              <a:r>
                <a:rPr lang="cs-CZ" i="1" dirty="0"/>
                <a:t> 3</a:t>
              </a:r>
              <a:endPara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77584CC-6ACF-4AD3-B069-64511C6A3D37}"/>
                </a:ext>
              </a:extLst>
            </p:cNvPr>
            <p:cNvCxnSpPr>
              <a:cxnSpLocks/>
            </p:cNvCxnSpPr>
            <p:nvPr/>
          </p:nvCxnSpPr>
          <p:spPr>
            <a:xfrm>
              <a:off x="3489333" y="2285310"/>
              <a:ext cx="0" cy="4126874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69BA149-24F5-48BC-8027-158D317108A3}"/>
              </a:ext>
            </a:extLst>
          </p:cNvPr>
          <p:cNvGrpSpPr/>
          <p:nvPr/>
        </p:nvGrpSpPr>
        <p:grpSpPr>
          <a:xfrm>
            <a:off x="10368311" y="1266443"/>
            <a:ext cx="690252" cy="5153407"/>
            <a:chOff x="4088037" y="1253666"/>
            <a:chExt cx="690252" cy="5153407"/>
          </a:xfrm>
        </p:grpSpPr>
        <p:pic>
          <p:nvPicPr>
            <p:cNvPr id="61" name="Picture 4" descr="Computer chip hand drawn outline doodle icon Vector Image">
              <a:extLst>
                <a:ext uri="{FF2B5EF4-FFF2-40B4-BE49-F238E27FC236}">
                  <a16:creationId xmlns:a16="http://schemas.microsoft.com/office/drawing/2014/main" id="{49BAEF01-FD8F-4766-8E45-A1ADB6C264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7" t="20989" r="22138" b="26847"/>
            <a:stretch/>
          </p:blipFill>
          <p:spPr bwMode="auto">
            <a:xfrm>
              <a:off x="4128210" y="1661134"/>
              <a:ext cx="552984" cy="565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0935D12-3118-4387-A7E3-058AE832262D}"/>
                </a:ext>
              </a:extLst>
            </p:cNvPr>
            <p:cNvSpPr txBox="1"/>
            <p:nvPr/>
          </p:nvSpPr>
          <p:spPr>
            <a:xfrm>
              <a:off x="4088037" y="1253666"/>
              <a:ext cx="69025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i="1" dirty="0" err="1"/>
                <a:t>Core</a:t>
              </a:r>
              <a:r>
                <a:rPr lang="cs-CZ" i="1" dirty="0"/>
                <a:t> 4</a:t>
              </a:r>
              <a:endPara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44316A1-EA65-482B-9136-985630627D86}"/>
                </a:ext>
              </a:extLst>
            </p:cNvPr>
            <p:cNvCxnSpPr>
              <a:cxnSpLocks/>
            </p:cNvCxnSpPr>
            <p:nvPr/>
          </p:nvCxnSpPr>
          <p:spPr>
            <a:xfrm>
              <a:off x="4404702" y="2282758"/>
              <a:ext cx="0" cy="4124315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0CFAB9-251E-4950-A647-C730CF4C60C9}"/>
              </a:ext>
            </a:extLst>
          </p:cNvPr>
          <p:cNvGrpSpPr/>
          <p:nvPr/>
        </p:nvGrpSpPr>
        <p:grpSpPr>
          <a:xfrm>
            <a:off x="812905" y="1258777"/>
            <a:ext cx="690252" cy="5161073"/>
            <a:chOff x="812905" y="1258777"/>
            <a:chExt cx="690252" cy="5161073"/>
          </a:xfrm>
        </p:grpSpPr>
        <p:pic>
          <p:nvPicPr>
            <p:cNvPr id="36" name="Picture 4" descr="Computer chip hand drawn outline doodle icon Vector Image">
              <a:extLst>
                <a:ext uri="{FF2B5EF4-FFF2-40B4-BE49-F238E27FC236}">
                  <a16:creationId xmlns:a16="http://schemas.microsoft.com/office/drawing/2014/main" id="{693F61F8-98E5-43EE-B62D-38CA3EC102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7" t="20989" r="22138" b="26847"/>
            <a:stretch/>
          </p:blipFill>
          <p:spPr bwMode="auto">
            <a:xfrm>
              <a:off x="881539" y="1668797"/>
              <a:ext cx="552984" cy="565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3CE0F2-3684-467F-A3FF-B69157671D85}"/>
                </a:ext>
              </a:extLst>
            </p:cNvPr>
            <p:cNvSpPr txBox="1"/>
            <p:nvPr/>
          </p:nvSpPr>
          <p:spPr>
            <a:xfrm>
              <a:off x="812905" y="1258777"/>
              <a:ext cx="69025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i="1" dirty="0" err="1"/>
                <a:t>Core</a:t>
              </a:r>
              <a:r>
                <a:rPr lang="cs-CZ" i="1" dirty="0"/>
                <a:t> 1</a:t>
              </a:r>
              <a:endPara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C3D0F13-1073-43E5-9C96-3A2950B7D50E}"/>
                </a:ext>
              </a:extLst>
            </p:cNvPr>
            <p:cNvCxnSpPr>
              <a:cxnSpLocks/>
            </p:cNvCxnSpPr>
            <p:nvPr/>
          </p:nvCxnSpPr>
          <p:spPr>
            <a:xfrm>
              <a:off x="1158031" y="2285310"/>
              <a:ext cx="0" cy="413454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B9FF34D-B576-4DB7-B260-39166C8E6C13}"/>
              </a:ext>
            </a:extLst>
          </p:cNvPr>
          <p:cNvGrpSpPr/>
          <p:nvPr/>
        </p:nvGrpSpPr>
        <p:grpSpPr>
          <a:xfrm>
            <a:off x="1980424" y="1258777"/>
            <a:ext cx="690252" cy="5161073"/>
            <a:chOff x="2265922" y="1253666"/>
            <a:chExt cx="690252" cy="5161073"/>
          </a:xfrm>
        </p:grpSpPr>
        <p:pic>
          <p:nvPicPr>
            <p:cNvPr id="37" name="Picture 4" descr="Computer chip hand drawn outline doodle icon Vector Image">
              <a:extLst>
                <a:ext uri="{FF2B5EF4-FFF2-40B4-BE49-F238E27FC236}">
                  <a16:creationId xmlns:a16="http://schemas.microsoft.com/office/drawing/2014/main" id="{F1B806CF-A519-47A6-909E-C49D90B7B2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7" t="20989" r="22138" b="26847"/>
            <a:stretch/>
          </p:blipFill>
          <p:spPr bwMode="auto">
            <a:xfrm>
              <a:off x="2306095" y="1661134"/>
              <a:ext cx="552984" cy="565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DB536BA-13CE-4AC1-80B1-FE6793245B6D}"/>
                </a:ext>
              </a:extLst>
            </p:cNvPr>
            <p:cNvSpPr txBox="1"/>
            <p:nvPr/>
          </p:nvSpPr>
          <p:spPr>
            <a:xfrm>
              <a:off x="2265922" y="1253666"/>
              <a:ext cx="69025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i="1" dirty="0" err="1"/>
                <a:t>Core</a:t>
              </a:r>
              <a:r>
                <a:rPr lang="cs-CZ" i="1" dirty="0"/>
                <a:t> 2</a:t>
              </a:r>
              <a:endPara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3A512E8-74EE-4616-B307-582E8EB0D193}"/>
                </a:ext>
              </a:extLst>
            </p:cNvPr>
            <p:cNvCxnSpPr>
              <a:cxnSpLocks/>
            </p:cNvCxnSpPr>
            <p:nvPr/>
          </p:nvCxnSpPr>
          <p:spPr>
            <a:xfrm>
              <a:off x="2582587" y="2282758"/>
              <a:ext cx="0" cy="413198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9A77CA-D00F-405E-8A75-1DD4819C2550}"/>
              </a:ext>
            </a:extLst>
          </p:cNvPr>
          <p:cNvGrpSpPr/>
          <p:nvPr/>
        </p:nvGrpSpPr>
        <p:grpSpPr>
          <a:xfrm>
            <a:off x="3155702" y="1256218"/>
            <a:ext cx="690252" cy="5163632"/>
            <a:chOff x="3172668" y="1256218"/>
            <a:chExt cx="690252" cy="5163632"/>
          </a:xfrm>
        </p:grpSpPr>
        <p:pic>
          <p:nvPicPr>
            <p:cNvPr id="28" name="Picture 4" descr="Computer chip hand drawn outline doodle icon Vector Image">
              <a:extLst>
                <a:ext uri="{FF2B5EF4-FFF2-40B4-BE49-F238E27FC236}">
                  <a16:creationId xmlns:a16="http://schemas.microsoft.com/office/drawing/2014/main" id="{8461D9EA-9F6B-4311-87D6-E213056AFB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7" t="20989" r="22138" b="26847"/>
            <a:stretch/>
          </p:blipFill>
          <p:spPr bwMode="auto">
            <a:xfrm>
              <a:off x="3212841" y="1663686"/>
              <a:ext cx="552984" cy="565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8583E0-29FA-48B9-BD13-75E4A0D4AA25}"/>
                </a:ext>
              </a:extLst>
            </p:cNvPr>
            <p:cNvSpPr txBox="1"/>
            <p:nvPr/>
          </p:nvSpPr>
          <p:spPr>
            <a:xfrm>
              <a:off x="3172668" y="1256218"/>
              <a:ext cx="69025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i="1" dirty="0" err="1"/>
                <a:t>Core</a:t>
              </a:r>
              <a:r>
                <a:rPr lang="cs-CZ" i="1" dirty="0"/>
                <a:t> 3</a:t>
              </a:r>
              <a:endPara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A532794-7A38-4AB3-B84E-D94F98AC2B1B}"/>
                </a:ext>
              </a:extLst>
            </p:cNvPr>
            <p:cNvCxnSpPr>
              <a:cxnSpLocks/>
            </p:cNvCxnSpPr>
            <p:nvPr/>
          </p:nvCxnSpPr>
          <p:spPr>
            <a:xfrm>
              <a:off x="3489333" y="2285310"/>
              <a:ext cx="0" cy="413454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941779D-E004-4B13-AF7C-6BED025B3622}"/>
              </a:ext>
            </a:extLst>
          </p:cNvPr>
          <p:cNvGrpSpPr/>
          <p:nvPr/>
        </p:nvGrpSpPr>
        <p:grpSpPr>
          <a:xfrm>
            <a:off x="4310284" y="1258777"/>
            <a:ext cx="690252" cy="5161073"/>
            <a:chOff x="4088037" y="1253666"/>
            <a:chExt cx="690252" cy="5161073"/>
          </a:xfrm>
        </p:grpSpPr>
        <p:pic>
          <p:nvPicPr>
            <p:cNvPr id="43" name="Picture 4" descr="Computer chip hand drawn outline doodle icon Vector Image">
              <a:extLst>
                <a:ext uri="{FF2B5EF4-FFF2-40B4-BE49-F238E27FC236}">
                  <a16:creationId xmlns:a16="http://schemas.microsoft.com/office/drawing/2014/main" id="{E511362C-31CF-40D6-860B-6B1D0ADFBC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7" t="20989" r="22138" b="26847"/>
            <a:stretch/>
          </p:blipFill>
          <p:spPr bwMode="auto">
            <a:xfrm>
              <a:off x="4128210" y="1661134"/>
              <a:ext cx="552984" cy="565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9F990B7-A2D0-4B5A-8909-65000F5FCB54}"/>
                </a:ext>
              </a:extLst>
            </p:cNvPr>
            <p:cNvSpPr txBox="1"/>
            <p:nvPr/>
          </p:nvSpPr>
          <p:spPr>
            <a:xfrm>
              <a:off x="4088037" y="1253666"/>
              <a:ext cx="69025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i="1" dirty="0" err="1"/>
                <a:t>Core</a:t>
              </a:r>
              <a:r>
                <a:rPr lang="cs-CZ" i="1" dirty="0"/>
                <a:t> 4</a:t>
              </a:r>
              <a:endPara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875138A-4404-4D29-98A5-3151D72215AF}"/>
                </a:ext>
              </a:extLst>
            </p:cNvPr>
            <p:cNvCxnSpPr>
              <a:cxnSpLocks/>
            </p:cNvCxnSpPr>
            <p:nvPr/>
          </p:nvCxnSpPr>
          <p:spPr>
            <a:xfrm>
              <a:off x="4404702" y="2282758"/>
              <a:ext cx="0" cy="413198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 err="1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Task</a:t>
            </a: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 vs. </a:t>
            </a:r>
            <a:r>
              <a:rPr lang="cs-CZ" b="1" dirty="0" err="1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Thread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E50D9-E5F1-4C00-A464-A153BFCFA582}"/>
              </a:ext>
            </a:extLst>
          </p:cNvPr>
          <p:cNvSpPr txBox="1"/>
          <p:nvPr/>
        </p:nvSpPr>
        <p:spPr>
          <a:xfrm>
            <a:off x="5906985" y="-47620"/>
            <a:ext cx="4337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kód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1" name="Picture 8" descr="Top 13 Websites to Learn How to Code in 2019">
            <a:extLst>
              <a:ext uri="{FF2B5EF4-FFF2-40B4-BE49-F238E27FC236}">
                <a16:creationId xmlns:a16="http://schemas.microsoft.com/office/drawing/2014/main" id="{8F7871D7-27E4-4AD5-B602-3E62E25FD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47" b="56994"/>
          <a:stretch/>
        </p:blipFill>
        <p:spPr bwMode="auto">
          <a:xfrm>
            <a:off x="4699190" y="282495"/>
            <a:ext cx="492582" cy="5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Top 13 Websites to Learn How to Code in 2019">
            <a:extLst>
              <a:ext uri="{FF2B5EF4-FFF2-40B4-BE49-F238E27FC236}">
                <a16:creationId xmlns:a16="http://schemas.microsoft.com/office/drawing/2014/main" id="{9A69D616-C81D-4535-A16E-5777E2254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47" b="56994"/>
          <a:stretch/>
        </p:blipFill>
        <p:spPr bwMode="auto">
          <a:xfrm>
            <a:off x="6094465" y="270168"/>
            <a:ext cx="492582" cy="56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Top 13 Websites to Learn How to Code in 2019">
            <a:extLst>
              <a:ext uri="{FF2B5EF4-FFF2-40B4-BE49-F238E27FC236}">
                <a16:creationId xmlns:a16="http://schemas.microsoft.com/office/drawing/2014/main" id="{27B1F95C-51BB-4FD2-A41F-A20CE95ED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47" b="56994"/>
          <a:stretch/>
        </p:blipFill>
        <p:spPr bwMode="auto">
          <a:xfrm>
            <a:off x="5183382" y="282834"/>
            <a:ext cx="492582" cy="5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Top 13 Websites to Learn How to Code in 2019">
            <a:extLst>
              <a:ext uri="{FF2B5EF4-FFF2-40B4-BE49-F238E27FC236}">
                <a16:creationId xmlns:a16="http://schemas.microsoft.com/office/drawing/2014/main" id="{82B240C6-398E-4E4F-B4AA-585EEF298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47" b="56994"/>
          <a:stretch/>
        </p:blipFill>
        <p:spPr bwMode="auto">
          <a:xfrm>
            <a:off x="6578944" y="270168"/>
            <a:ext cx="492582" cy="56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Top 13 Websites to Learn How to Code in 2019">
            <a:extLst>
              <a:ext uri="{FF2B5EF4-FFF2-40B4-BE49-F238E27FC236}">
                <a16:creationId xmlns:a16="http://schemas.microsoft.com/office/drawing/2014/main" id="{422809D0-4D09-446D-960F-09F4F4F97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47" b="56994"/>
          <a:stretch/>
        </p:blipFill>
        <p:spPr bwMode="auto">
          <a:xfrm>
            <a:off x="7071526" y="270169"/>
            <a:ext cx="492582" cy="56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68F83F-564A-4889-84C0-4DA3ADC5BB76}"/>
              </a:ext>
            </a:extLst>
          </p:cNvPr>
          <p:cNvCxnSpPr/>
          <p:nvPr/>
        </p:nvCxnSpPr>
        <p:spPr>
          <a:xfrm>
            <a:off x="5746459" y="1125429"/>
            <a:ext cx="0" cy="5652876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5C8F179-3C19-4706-8B71-68C05D275166}"/>
              </a:ext>
            </a:extLst>
          </p:cNvPr>
          <p:cNvSpPr txBox="1"/>
          <p:nvPr/>
        </p:nvSpPr>
        <p:spPr>
          <a:xfrm>
            <a:off x="2484244" y="906262"/>
            <a:ext cx="84253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000" b="1" i="1" dirty="0" err="1">
                <a:solidFill>
                  <a:srgbClr val="004493"/>
                </a:solidFill>
              </a:rPr>
              <a:t>Thread</a:t>
            </a:r>
            <a:endParaRPr lang="en-US" sz="2000" b="1" i="1" dirty="0">
              <a:solidFill>
                <a:srgbClr val="004493"/>
              </a:solidFill>
              <a:latin typeface="Montserrat Ultra Light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2C0971-28D2-4FC5-9B30-526AEE968316}"/>
              </a:ext>
            </a:extLst>
          </p:cNvPr>
          <p:cNvSpPr txBox="1"/>
          <p:nvPr/>
        </p:nvSpPr>
        <p:spPr>
          <a:xfrm>
            <a:off x="8640638" y="892295"/>
            <a:ext cx="57804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000" b="1" i="1" dirty="0" err="1">
                <a:solidFill>
                  <a:srgbClr val="004493"/>
                </a:solidFill>
              </a:rPr>
              <a:t>Task</a:t>
            </a:r>
            <a:endParaRPr lang="en-US" sz="2000" b="1" i="1" dirty="0">
              <a:solidFill>
                <a:srgbClr val="004493"/>
              </a:solidFill>
            </a:endParaRPr>
          </a:p>
        </p:txBody>
      </p:sp>
      <p:pic>
        <p:nvPicPr>
          <p:cNvPr id="2056" name="Picture 8" descr="Top 13 Websites to Learn How to Code in 2019">
            <a:extLst>
              <a:ext uri="{FF2B5EF4-FFF2-40B4-BE49-F238E27FC236}">
                <a16:creationId xmlns:a16="http://schemas.microsoft.com/office/drawing/2014/main" id="{832AEF55-E46A-4C22-BACA-8BBB70DA7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47" b="56994"/>
          <a:stretch/>
        </p:blipFill>
        <p:spPr bwMode="auto">
          <a:xfrm>
            <a:off x="3722129" y="282495"/>
            <a:ext cx="492582" cy="5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Top 13 Websites to Learn How to Code in 2019">
            <a:extLst>
              <a:ext uri="{FF2B5EF4-FFF2-40B4-BE49-F238E27FC236}">
                <a16:creationId xmlns:a16="http://schemas.microsoft.com/office/drawing/2014/main" id="{EBF7E9A2-3EBD-497A-A3E1-546F31C62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47" b="56994"/>
          <a:stretch/>
        </p:blipFill>
        <p:spPr bwMode="auto">
          <a:xfrm>
            <a:off x="4210660" y="282495"/>
            <a:ext cx="492582" cy="5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Top 13 Websites to Learn How to Code in 2019">
            <a:extLst>
              <a:ext uri="{FF2B5EF4-FFF2-40B4-BE49-F238E27FC236}">
                <a16:creationId xmlns:a16="http://schemas.microsoft.com/office/drawing/2014/main" id="{26D57DDD-634A-412A-B132-10FEE39AE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47" b="56994"/>
          <a:stretch/>
        </p:blipFill>
        <p:spPr bwMode="auto">
          <a:xfrm>
            <a:off x="7560573" y="255527"/>
            <a:ext cx="492582" cy="5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D6FF4E9-9B12-4E1A-BCDB-FE55CF979A93}"/>
              </a:ext>
            </a:extLst>
          </p:cNvPr>
          <p:cNvSpPr/>
          <p:nvPr/>
        </p:nvSpPr>
        <p:spPr>
          <a:xfrm>
            <a:off x="6094460" y="6501306"/>
            <a:ext cx="6165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&lt; 4;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++) {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Task</a:t>
            </a:r>
            <a:r>
              <a:rPr lang="en-US" sz="1200" dirty="0">
                <a:latin typeface="Consolas" panose="020B0609020204030204" pitchFamily="49" charset="0"/>
              </a:rPr>
              <a:t>(() =&gt; {...}).Start(); }</a:t>
            </a:r>
            <a:endParaRPr lang="en-US" sz="12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501497C-D4DC-4E38-9F09-53B89187F16D}"/>
              </a:ext>
            </a:extLst>
          </p:cNvPr>
          <p:cNvSpPr/>
          <p:nvPr/>
        </p:nvSpPr>
        <p:spPr>
          <a:xfrm>
            <a:off x="0" y="6518914"/>
            <a:ext cx="63055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200" dirty="0">
                <a:latin typeface="Consolas" panose="020B0609020204030204" pitchFamily="49" charset="0"/>
              </a:rPr>
              <a:t> 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= 0;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 &lt; 4; 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++) {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sz="1200" dirty="0">
                <a:latin typeface="Consolas" panose="020B0609020204030204" pitchFamily="49" charset="0"/>
              </a:rPr>
              <a:t>(() =&gt; {...}).Start(); }</a:t>
            </a:r>
            <a:endParaRPr lang="en-US" sz="1200" dirty="0"/>
          </a:p>
        </p:txBody>
      </p:sp>
      <p:pic>
        <p:nvPicPr>
          <p:cNvPr id="3078" name="Picture 6" descr="Timer icon Royalty Free Vector Image - VectorStock">
            <a:extLst>
              <a:ext uri="{FF2B5EF4-FFF2-40B4-BE49-F238E27FC236}">
                <a16:creationId xmlns:a16="http://schemas.microsoft.com/office/drawing/2014/main" id="{29C3E777-B297-4866-91A8-CF14506D4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0463" y1="20172" x2="50463" y2="20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56" y="2974504"/>
            <a:ext cx="1095279" cy="11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16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23333 0.3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17864 0.305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2" y="15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0.12044 0.3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15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06823 0.30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153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07344 0.309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30996 L 0.07344 0.8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03372 0.309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72 0.30996 L 0.03372 0.80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3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16667E-7 -4.07407E-6 L -0.00677 0.309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6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30996 L -0.00677 0.7891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95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4.58333E-6 -2.22222E-6 L -0.04687 0.3118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3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7 0.31181 L -0.04687 0.7812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47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3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333 0.30046 L -0.2306 0.7701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347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64 0.30509 L -0.17721 0.7578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26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44 0.3037 L -0.12083 0.7701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331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23 0.30648 L -0.06745 0.754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238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348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 err="1">
                <a:solidFill>
                  <a:srgbClr val="0000FF"/>
                </a:solidFill>
                <a:latin typeface="Consolas" panose="020B0609020204030204" pitchFamily="49" charset="0"/>
              </a:rPr>
              <a:t>Lock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– klíčové slovo, řídí přístup ke sdíleným prostředkům, 0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/1, </a:t>
            </a:r>
            <a:r>
              <a:rPr lang="cs-CZ" sz="2200" b="1" dirty="0">
                <a:solidFill>
                  <a:srgbClr val="004493"/>
                </a:solidFill>
                <a:latin typeface="Montserrat Semi Bold"/>
              </a:rPr>
              <a:t>NENÍ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sdílen mezi systémovými procesy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Mutex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– třída, funkce jako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lock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, sdílen mezi systémovými procesy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 err="1">
                <a:solidFill>
                  <a:srgbClr val="2B91AF"/>
                </a:solidFill>
                <a:latin typeface="Consolas" panose="020B0609020204030204" pitchFamily="49" charset="0"/>
              </a:rPr>
              <a:t>Semaphore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– třída, funkce jako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mutex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, X vláken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může vejít</a:t>
            </a: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 err="1"/>
              <a:t>Lock</a:t>
            </a:r>
            <a:r>
              <a:rPr lang="cs-CZ" b="1" dirty="0"/>
              <a:t>, </a:t>
            </a:r>
            <a:r>
              <a:rPr lang="cs-CZ" b="1" dirty="0" err="1"/>
              <a:t>mutex</a:t>
            </a:r>
            <a:r>
              <a:rPr lang="cs-CZ" b="1" dirty="0"/>
              <a:t>, </a:t>
            </a:r>
            <a:r>
              <a:rPr lang="cs-CZ" b="1" dirty="0" err="1"/>
              <a:t>sempahore</a:t>
            </a:r>
            <a:endParaRPr b="1"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50409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Locking</a:t>
            </a:r>
            <a:endParaRPr lang="cs-CZ" sz="2200" dirty="0">
              <a:solidFill>
                <a:srgbClr val="2B91AF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900" b="1" dirty="0">
                <a:solidFill>
                  <a:srgbClr val="004493"/>
                </a:solidFill>
              </a:rPr>
              <a:t>Samostatná práce</a:t>
            </a: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" name="Picture 6" descr="Image result for individual work">
            <a:extLst>
              <a:ext uri="{FF2B5EF4-FFF2-40B4-BE49-F238E27FC236}">
                <a16:creationId xmlns:a16="http://schemas.microsoft.com/office/drawing/2014/main" id="{58B74858-FB16-4136-9A7E-4AE45B661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826" y="2523056"/>
            <a:ext cx="3048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4536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390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Normální kolekce nejsou vláknově bezpečné – </a:t>
            </a:r>
            <a:r>
              <a:rPr lang="cs-CZ" sz="2400" dirty="0" err="1">
                <a:solidFill>
                  <a:srgbClr val="004493"/>
                </a:solidFill>
                <a:latin typeface="Montserrat Semi Bold"/>
                <a:sym typeface="Montserrat Semi Bold"/>
              </a:rPr>
              <a:t>Concurrent</a:t>
            </a:r>
            <a:r>
              <a:rPr lang="cs-CZ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 </a:t>
            </a:r>
            <a:r>
              <a:rPr lang="cs-CZ" sz="2400" dirty="0" err="1">
                <a:solidFill>
                  <a:srgbClr val="004493"/>
                </a:solidFill>
                <a:latin typeface="Montserrat Semi Bold"/>
                <a:sym typeface="Montserrat Semi Bold"/>
              </a:rPr>
              <a:t>Collections</a:t>
            </a:r>
            <a:r>
              <a:rPr lang="cs-CZ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 ANO!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  <a:sym typeface="Montserrat Semi Bold"/>
              </a:rPr>
              <a:t>ConcurrentBag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  <a:sym typeface="Montserrat Semi Bold"/>
              </a:rPr>
              <a:t> </a:t>
            </a:r>
            <a:r>
              <a:rPr lang="en-US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– </a:t>
            </a:r>
            <a:r>
              <a:rPr lang="cs-CZ" sz="2400" dirty="0" err="1">
                <a:solidFill>
                  <a:srgbClr val="004493"/>
                </a:solidFill>
                <a:latin typeface="Montserrat Semi Bold"/>
                <a:sym typeface="Montserrat Semi Bold"/>
              </a:rPr>
              <a:t>thread</a:t>
            </a:r>
            <a:r>
              <a:rPr lang="cs-CZ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 </a:t>
            </a:r>
            <a:r>
              <a:rPr lang="cs-CZ" sz="2400" dirty="0" err="1">
                <a:solidFill>
                  <a:srgbClr val="004493"/>
                </a:solidFill>
                <a:latin typeface="Montserrat Semi Bold"/>
                <a:sym typeface="Montserrat Semi Bold"/>
              </a:rPr>
              <a:t>safe</a:t>
            </a:r>
            <a:r>
              <a:rPr lang="cs-CZ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  <a:sym typeface="Montserrat Semi Bold"/>
              </a:rPr>
              <a:t>Collection</a:t>
            </a:r>
            <a:endParaRPr lang="cs-CZ" sz="2400" dirty="0">
              <a:solidFill>
                <a:srgbClr val="2B91AF"/>
              </a:solidFill>
              <a:latin typeface="Consolas" panose="020B0609020204030204" pitchFamily="49" charset="0"/>
              <a:sym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  <a:sym typeface="Montserrat Semi Bold"/>
              </a:rPr>
              <a:t>Concurrent</a:t>
            </a:r>
            <a:r>
              <a:rPr lang="cs-CZ" sz="2400" dirty="0" err="1">
                <a:solidFill>
                  <a:srgbClr val="2B91AF"/>
                </a:solidFill>
                <a:latin typeface="Consolas" panose="020B0609020204030204" pitchFamily="49" charset="0"/>
                <a:sym typeface="Montserrat Semi Bold"/>
              </a:rPr>
              <a:t>Dictionary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  <a:sym typeface="Montserrat Semi Bold"/>
              </a:rPr>
              <a:t> </a:t>
            </a:r>
            <a:r>
              <a:rPr lang="en-US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–</a:t>
            </a:r>
            <a:r>
              <a:rPr lang="cs-CZ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 </a:t>
            </a:r>
            <a:r>
              <a:rPr lang="cs-CZ" sz="2400" dirty="0" err="1">
                <a:solidFill>
                  <a:srgbClr val="004493"/>
                </a:solidFill>
                <a:latin typeface="Montserrat Semi Bold"/>
                <a:sym typeface="Montserrat Semi Bold"/>
              </a:rPr>
              <a:t>thread</a:t>
            </a:r>
            <a:r>
              <a:rPr lang="en-US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 </a:t>
            </a:r>
            <a:r>
              <a:rPr lang="cs-CZ" sz="2400" dirty="0" err="1">
                <a:solidFill>
                  <a:srgbClr val="004493"/>
                </a:solidFill>
                <a:latin typeface="Montserrat Semi Bold"/>
                <a:sym typeface="Montserrat Semi Bold"/>
              </a:rPr>
              <a:t>safe</a:t>
            </a:r>
            <a:r>
              <a:rPr lang="cs-CZ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 </a:t>
            </a:r>
            <a:r>
              <a:rPr lang="cs-CZ" sz="2400" dirty="0" err="1">
                <a:solidFill>
                  <a:srgbClr val="2B91AF"/>
                </a:solidFill>
                <a:latin typeface="Consolas" panose="020B0609020204030204" pitchFamily="49" charset="0"/>
                <a:sym typeface="Montserrat Semi Bold"/>
              </a:rPr>
              <a:t>Dictionary</a:t>
            </a:r>
            <a:endParaRPr lang="cs-CZ" sz="2400" dirty="0">
              <a:solidFill>
                <a:srgbClr val="2B91AF"/>
              </a:solidFill>
              <a:latin typeface="Consolas" panose="020B0609020204030204" pitchFamily="49" charset="0"/>
              <a:sym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400" dirty="0" err="1">
                <a:solidFill>
                  <a:srgbClr val="2B91AF"/>
                </a:solidFill>
                <a:latin typeface="Consolas" panose="020B0609020204030204" pitchFamily="49" charset="0"/>
                <a:sym typeface="Montserrat Semi Bold"/>
              </a:rPr>
              <a:t>ConcurrentQueue</a:t>
            </a:r>
            <a:r>
              <a:rPr lang="cs-CZ" sz="1600" dirty="0">
                <a:sym typeface="Montserrat Semi Bold"/>
              </a:rPr>
              <a:t> - </a:t>
            </a:r>
            <a:r>
              <a:rPr lang="cs-CZ" sz="2400" dirty="0" err="1">
                <a:solidFill>
                  <a:srgbClr val="004493"/>
                </a:solidFill>
                <a:latin typeface="Montserrat Semi Bold"/>
                <a:sym typeface="Montserrat Semi Bold"/>
              </a:rPr>
              <a:t>thread</a:t>
            </a:r>
            <a:r>
              <a:rPr lang="cs-CZ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 </a:t>
            </a:r>
            <a:r>
              <a:rPr lang="cs-CZ" sz="2400" dirty="0" err="1">
                <a:solidFill>
                  <a:srgbClr val="004493"/>
                </a:solidFill>
                <a:latin typeface="Montserrat Semi Bold"/>
                <a:sym typeface="Montserrat Semi Bold"/>
              </a:rPr>
              <a:t>safe</a:t>
            </a:r>
            <a:r>
              <a:rPr lang="cs-CZ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  <a:sym typeface="Montserrat Semi Bold"/>
              </a:rPr>
              <a:t>Queue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en-US" sz="2400" dirty="0">
              <a:solidFill>
                <a:srgbClr val="2B91AF"/>
              </a:solidFill>
              <a:latin typeface="Consolas" panose="020B0609020204030204" pitchFamily="49" charset="0"/>
              <a:sym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400" dirty="0">
              <a:solidFill>
                <a:srgbClr val="004493"/>
              </a:solidFill>
              <a:latin typeface="Montserrat Semi Bold"/>
              <a:sym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400" dirty="0">
              <a:solidFill>
                <a:srgbClr val="004493"/>
              </a:solidFill>
              <a:latin typeface="Montserrat Semi Bold"/>
              <a:sym typeface="Montserrat Semi Bold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sz="2900" b="1" dirty="0" err="1">
                <a:solidFill>
                  <a:srgbClr val="004493"/>
                </a:solidFill>
              </a:rPr>
              <a:t>Concurrent</a:t>
            </a:r>
            <a:r>
              <a:rPr lang="cs-CZ" sz="2900" b="1" dirty="0">
                <a:solidFill>
                  <a:srgbClr val="004493"/>
                </a:solidFill>
              </a:rPr>
              <a:t> </a:t>
            </a:r>
            <a:r>
              <a:rPr lang="cs-CZ" sz="2900" b="1" dirty="0" err="1">
                <a:solidFill>
                  <a:srgbClr val="004493"/>
                </a:solidFill>
              </a:rPr>
              <a:t>Collections</a:t>
            </a:r>
            <a:endParaRPr sz="2900" dirty="0">
              <a:solidFill>
                <a:srgbClr val="0000FF"/>
              </a:solidFill>
              <a:latin typeface="Consolas" panose="020B0609020204030204" pitchFamily="49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80269-E3B6-44E3-8FC1-7FF89D3A8214}"/>
              </a:ext>
            </a:extLst>
          </p:cNvPr>
          <p:cNvSpPr/>
          <p:nvPr/>
        </p:nvSpPr>
        <p:spPr>
          <a:xfrm>
            <a:off x="518052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7155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2759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Wrapper pro thread safe </a:t>
            </a:r>
            <a:r>
              <a:rPr lang="en-US" sz="2400" dirty="0" err="1">
                <a:solidFill>
                  <a:srgbClr val="004493"/>
                </a:solidFill>
                <a:latin typeface="Montserrat Semi Bold"/>
                <a:sym typeface="Montserrat Semi Bold"/>
              </a:rPr>
              <a:t>kolekce</a:t>
            </a:r>
            <a:endParaRPr lang="en-US" sz="2400" dirty="0">
              <a:solidFill>
                <a:srgbClr val="004493"/>
              </a:solidFill>
              <a:latin typeface="Montserrat Semi Bold"/>
              <a:sym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400" dirty="0" err="1">
                <a:solidFill>
                  <a:srgbClr val="004493"/>
                </a:solidFill>
                <a:latin typeface="Montserrat Semi Bold"/>
                <a:sym typeface="Montserrat Semi Bold"/>
              </a:rPr>
              <a:t>Operace</a:t>
            </a:r>
            <a:r>
              <a:rPr lang="en-US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 </a:t>
            </a:r>
            <a:r>
              <a:rPr lang="en-US" sz="2400" dirty="0" err="1">
                <a:solidFill>
                  <a:srgbClr val="004493"/>
                </a:solidFill>
                <a:latin typeface="Montserrat Semi Bold"/>
                <a:sym typeface="Montserrat Semi Bold"/>
              </a:rPr>
              <a:t>jsou</a:t>
            </a:r>
            <a:r>
              <a:rPr lang="en-US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 </a:t>
            </a:r>
            <a:r>
              <a:rPr lang="cs-CZ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blokovány dokud je není možné vykonat</a:t>
            </a:r>
            <a:endParaRPr lang="en-US" sz="2400" dirty="0">
              <a:solidFill>
                <a:srgbClr val="004493"/>
              </a:solidFill>
              <a:latin typeface="Montserrat Semi Bold"/>
              <a:sym typeface="Montserrat Semi Bold"/>
            </a:endParaRPr>
          </a:p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	- </a:t>
            </a:r>
            <a:r>
              <a:rPr lang="cs-CZ" sz="2400" dirty="0" err="1">
                <a:solidFill>
                  <a:schemeClr val="tx1"/>
                </a:solidFill>
                <a:latin typeface="Consolas" panose="020B0609020204030204" pitchFamily="49" charset="0"/>
                <a:sym typeface="Montserrat Semi Bold"/>
              </a:rPr>
              <a:t>Take</a:t>
            </a:r>
            <a:r>
              <a:rPr lang="cs-CZ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 – blokuje program dokud nelze odebrat prvek</a:t>
            </a:r>
            <a:endParaRPr lang="en-US" sz="2400" dirty="0">
              <a:solidFill>
                <a:srgbClr val="004493"/>
              </a:solidFill>
              <a:latin typeface="Montserrat Semi Bold"/>
              <a:sym typeface="Montserrat Semi Bold"/>
            </a:endParaRPr>
          </a:p>
          <a:p>
            <a:pPr lvl="1" indent="0"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	- </a:t>
            </a:r>
            <a:r>
              <a:rPr lang="cs-CZ" sz="2400" dirty="0" err="1">
                <a:solidFill>
                  <a:schemeClr val="tx1"/>
                </a:solidFill>
                <a:latin typeface="Consolas" panose="020B0609020204030204" pitchFamily="49" charset="0"/>
                <a:sym typeface="Montserrat Semi Bold"/>
              </a:rPr>
              <a:t>Add</a:t>
            </a:r>
            <a:r>
              <a:rPr lang="cs-CZ" sz="2400" dirty="0">
                <a:solidFill>
                  <a:srgbClr val="004493"/>
                </a:solidFill>
                <a:latin typeface="Montserrat Semi Bold"/>
                <a:sym typeface="Montserrat Semi Bold"/>
              </a:rPr>
              <a:t> – blokuje dokud nelze přidat prvek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400" dirty="0">
              <a:solidFill>
                <a:srgbClr val="004493"/>
              </a:solidFill>
              <a:latin typeface="Montserrat Semi Bold"/>
              <a:sym typeface="Montserrat Semi Bold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2900" b="1" dirty="0">
                <a:solidFill>
                  <a:srgbClr val="004493"/>
                </a:solidFill>
              </a:rPr>
              <a:t>Blocking Collections</a:t>
            </a:r>
            <a:endParaRPr sz="2900" dirty="0">
              <a:solidFill>
                <a:srgbClr val="0000FF"/>
              </a:solidFill>
              <a:latin typeface="Consolas" panose="020B0609020204030204" pitchFamily="49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80269-E3B6-44E3-8FC1-7FF89D3A8214}"/>
              </a:ext>
            </a:extLst>
          </p:cNvPr>
          <p:cNvSpPr/>
          <p:nvPr/>
        </p:nvSpPr>
        <p:spPr>
          <a:xfrm>
            <a:off x="518052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8734D2-4BB3-40DD-8B83-C9837B3199ED}"/>
              </a:ext>
            </a:extLst>
          </p:cNvPr>
          <p:cNvSpPr/>
          <p:nvPr/>
        </p:nvSpPr>
        <p:spPr>
          <a:xfrm>
            <a:off x="1478752" y="4738824"/>
            <a:ext cx="9988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BlockingCollection</a:t>
            </a: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cs-CZ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ConcurrentBag</a:t>
            </a: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cs-CZ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&gt;()</a:t>
            </a:r>
            <a:r>
              <a:rPr lang="cs-CZ" dirty="0">
                <a:latin typeface="Consolas" panose="020B0609020204030204" pitchFamily="49" charset="0"/>
              </a:rPr>
              <a:t>, 10</a:t>
            </a:r>
            <a:r>
              <a:rPr lang="en-US" dirty="0">
                <a:latin typeface="Consolas" panose="020B0609020204030204" pitchFamily="49" charset="0"/>
              </a:rPr>
              <a:t>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B800A-4161-4F4F-A112-1A98D8B3A71B}"/>
              </a:ext>
            </a:extLst>
          </p:cNvPr>
          <p:cNvSpPr txBox="1"/>
          <p:nvPr/>
        </p:nvSpPr>
        <p:spPr>
          <a:xfrm>
            <a:off x="8590326" y="5519021"/>
            <a:ext cx="136511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i="1" dirty="0">
                <a:solidFill>
                  <a:srgbClr val="FF0000"/>
                </a:solidFill>
              </a:rPr>
              <a:t>Max kapacita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8BEDE7-449A-48EB-9E98-39C1FB62F3E0}"/>
              </a:ext>
            </a:extLst>
          </p:cNvPr>
          <p:cNvCxnSpPr>
            <a:cxnSpLocks/>
          </p:cNvCxnSpPr>
          <p:nvPr/>
        </p:nvCxnSpPr>
        <p:spPr>
          <a:xfrm flipH="1" flipV="1">
            <a:off x="8590326" y="5108156"/>
            <a:ext cx="247277" cy="388667"/>
          </a:xfrm>
          <a:prstGeom prst="straightConnector1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878058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Thread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Task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Locking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/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Agenda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28" name="Picture 4" descr="AMD 3rd Gen Threadripper packaging leaked: Outlandish style for an ...">
            <a:extLst>
              <a:ext uri="{FF2B5EF4-FFF2-40B4-BE49-F238E27FC236}">
                <a16:creationId xmlns:a16="http://schemas.microsoft.com/office/drawing/2014/main" id="{6B629D79-5DF6-46E0-8E43-C587F526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878" y="2466076"/>
            <a:ext cx="3948038" cy="219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07881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Projít si příklady na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ConcurrentCollections</a:t>
            </a:r>
            <a:r>
              <a:rPr lang="cs-CZ" sz="2200">
                <a:solidFill>
                  <a:srgbClr val="004493"/>
                </a:solidFill>
                <a:latin typeface="Montserrat Semi Bold"/>
              </a:rPr>
              <a:t> v 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Lab08_Solution  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Udělat samostatnou práci 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ConcurrentCollections</a:t>
            </a:r>
            <a:endParaRPr lang="cs-CZ" sz="2200" dirty="0">
              <a:solidFill>
                <a:srgbClr val="2B91AF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900" b="1" dirty="0">
                <a:solidFill>
                  <a:srgbClr val="004493"/>
                </a:solidFill>
              </a:rPr>
              <a:t>Na doma</a:t>
            </a: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3798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imgflip.com/2z5u3t.jpg">
            <a:extLst>
              <a:ext uri="{FF2B5EF4-FFF2-40B4-BE49-F238E27FC236}">
                <a16:creationId xmlns:a16="http://schemas.microsoft.com/office/drawing/2014/main" id="{989EABBE-35C2-417C-8D33-2745BA898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0" y="0"/>
            <a:ext cx="8915400" cy="683705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418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4329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Procesor má více jader (1 jádro – 64 jader, stolní počítač 2-8 jader, PS5 – 8 jader)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Grafická karta má stovky až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tísíce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jader (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Nvidia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RTX 3080 TI – 10240 jader)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Jádro má 1-2 vláken (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thread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)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Vlákno – nezávislý, paralelní výpočet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endParaRPr lang="cs-CZ" sz="2200" dirty="0">
              <a:solidFill>
                <a:srgbClr val="004493"/>
              </a:solidFill>
              <a:latin typeface="Montserrat Semi Bold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Thread</a:t>
            </a: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 – HW background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28" name="Picture 4" descr="AMD Epyc 2 processor with 32 cores appears in Online Database">
            <a:extLst>
              <a:ext uri="{FF2B5EF4-FFF2-40B4-BE49-F238E27FC236}">
                <a16:creationId xmlns:a16="http://schemas.microsoft.com/office/drawing/2014/main" id="{E256FB0F-BE42-48C2-86C3-996F5EA57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880" y="4154932"/>
            <a:ext cx="3022510" cy="229220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l atom finger size | intel atom finger size | Flickr">
            <a:extLst>
              <a:ext uri="{FF2B5EF4-FFF2-40B4-BE49-F238E27FC236}">
                <a16:creationId xmlns:a16="http://schemas.microsoft.com/office/drawing/2014/main" id="{D263695E-1B8D-450C-B7F1-D9A0EBF2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198" y="4943860"/>
            <a:ext cx="954885" cy="7161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1AD6A-6496-4C7A-8787-C357850E3399}"/>
              </a:ext>
            </a:extLst>
          </p:cNvPr>
          <p:cNvSpPr txBox="1"/>
          <p:nvPr/>
        </p:nvSpPr>
        <p:spPr>
          <a:xfrm>
            <a:off x="7124120" y="4636085"/>
            <a:ext cx="143885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400" i="1" dirty="0">
                <a:solidFill>
                  <a:srgbClr val="004493"/>
                </a:solidFill>
                <a:latin typeface="Montserrat Semi Bold"/>
              </a:rPr>
              <a:t>Intel atom (1 </a:t>
            </a:r>
            <a:r>
              <a:rPr lang="cs-CZ" sz="1400" i="1" dirty="0" err="1">
                <a:solidFill>
                  <a:srgbClr val="004493"/>
                </a:solidFill>
                <a:latin typeface="Montserrat Semi Bold"/>
              </a:rPr>
              <a:t>core</a:t>
            </a:r>
            <a:r>
              <a:rPr lang="cs-CZ" sz="1400" i="1" dirty="0">
                <a:solidFill>
                  <a:srgbClr val="004493"/>
                </a:solidFill>
                <a:latin typeface="Montserrat Semi Bold"/>
              </a:rPr>
              <a:t>)</a:t>
            </a:r>
            <a:endParaRPr lang="en-US" sz="1400" i="1" dirty="0">
              <a:solidFill>
                <a:srgbClr val="004493"/>
              </a:solidFill>
              <a:latin typeface="Montserrat Semi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7A0540-FEF1-4FEB-B4BD-DB7818067FCB}"/>
              </a:ext>
            </a:extLst>
          </p:cNvPr>
          <p:cNvSpPr txBox="1"/>
          <p:nvPr/>
        </p:nvSpPr>
        <p:spPr>
          <a:xfrm>
            <a:off x="8837604" y="3872826"/>
            <a:ext cx="261706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cs-CZ" sz="1400" i="1" dirty="0">
                <a:solidFill>
                  <a:srgbClr val="004493"/>
                </a:solidFill>
                <a:latin typeface="Montserrat Semi Bold"/>
              </a:rPr>
              <a:t>AMD </a:t>
            </a:r>
            <a:r>
              <a:rPr lang="cs-CZ" sz="1400" i="1" dirty="0" err="1">
                <a:solidFill>
                  <a:srgbClr val="004493"/>
                </a:solidFill>
                <a:latin typeface="Montserrat Semi Bold"/>
              </a:rPr>
              <a:t>Threadripper</a:t>
            </a:r>
            <a:r>
              <a:rPr lang="cs-CZ" sz="1400" i="1" dirty="0">
                <a:solidFill>
                  <a:srgbClr val="004493"/>
                </a:solidFill>
                <a:latin typeface="Montserrat Semi Bold"/>
              </a:rPr>
              <a:t> 3990x (64 </a:t>
            </a:r>
            <a:r>
              <a:rPr lang="cs-CZ" sz="1400" i="1" dirty="0" err="1">
                <a:solidFill>
                  <a:srgbClr val="004493"/>
                </a:solidFill>
                <a:latin typeface="Montserrat Semi Bold"/>
              </a:rPr>
              <a:t>core</a:t>
            </a:r>
            <a:r>
              <a:rPr lang="cs-CZ" sz="1400" i="1" dirty="0">
                <a:solidFill>
                  <a:srgbClr val="004493"/>
                </a:solidFill>
                <a:latin typeface="Montserrat Semi Bold"/>
              </a:rPr>
              <a:t>)</a:t>
            </a:r>
            <a:endParaRPr lang="en-US" sz="1400" i="1" dirty="0">
              <a:solidFill>
                <a:srgbClr val="004493"/>
              </a:solidFill>
              <a:latin typeface="Montserrat Semi Bold"/>
            </a:endParaRPr>
          </a:p>
        </p:txBody>
      </p:sp>
    </p:spTree>
    <p:extLst>
      <p:ext uri="{BB962C8B-B14F-4D97-AF65-F5344CB8AC3E}">
        <p14:creationId xmlns:p14="http://schemas.microsoft.com/office/powerpoint/2010/main" val="6109137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47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Výpočetní vlákno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Drahé – vytvoření trvá dlouho, prostředky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Kód, který bude vlákno vykonávat – delegát v konstruktoru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Běží nezávisle, paralelně (a co 2 vlákna na 1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core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procesoru?)</a:t>
            </a:r>
            <a:endParaRPr lang="en-US" sz="2200" dirty="0">
              <a:solidFill>
                <a:srgbClr val="004493"/>
              </a:solidFill>
              <a:latin typeface="Montserrat Semi Bold"/>
            </a:endParaRP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Schovává výjimky!</a:t>
            </a:r>
          </a:p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Metody</a:t>
            </a:r>
          </a:p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	-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Sleep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– čekání X milisekund</a:t>
            </a:r>
          </a:p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	- Start – spuštění kódu vlákna</a:t>
            </a:r>
          </a:p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	-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Join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– spojení dvou vláken v jedno (zánik vlákna)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Thread</a:t>
            </a: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 (vlákno)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0964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indows Console - Wikipedia">
            <a:extLst>
              <a:ext uri="{FF2B5EF4-FFF2-40B4-BE49-F238E27FC236}">
                <a16:creationId xmlns:a16="http://schemas.microsoft.com/office/drawing/2014/main" id="{C0C6631F-BE3A-4806-B822-0F5A0C7D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8" y="4677849"/>
            <a:ext cx="3790297" cy="19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Thread</a:t>
            </a:r>
            <a:r>
              <a:rPr lang="cs-CZ" b="1" dirty="0">
                <a:latin typeface="Montserrat Ultra Light" charset="0"/>
                <a:ea typeface="Montserrat Ultra Light" charset="0"/>
                <a:cs typeface="Montserrat Ultra Light" charset="0"/>
                <a:sym typeface="Montserrat Semi Bold"/>
              </a:rPr>
              <a:t> (vlákno) - příklad</a:t>
            </a:r>
            <a:endParaRPr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2981C9-6357-496C-B381-7ABF7C967938}"/>
              </a:ext>
            </a:extLst>
          </p:cNvPr>
          <p:cNvSpPr/>
          <p:nvPr/>
        </p:nvSpPr>
        <p:spPr>
          <a:xfrm>
            <a:off x="330204" y="1790772"/>
            <a:ext cx="59073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</a:t>
            </a:r>
            <a:r>
              <a:rPr lang="cs-CZ" sz="1600" dirty="0">
                <a:solidFill>
                  <a:srgbClr val="0000FF"/>
                </a:solidFill>
                <a:latin typeface="Consolas" panose="020B0609020204030204" pitchFamily="49" charset="0"/>
              </a:rPr>
              <a:t>ar</a:t>
            </a:r>
            <a:r>
              <a:rPr lang="cs-CZ" sz="1600" dirty="0">
                <a:solidFill>
                  <a:schemeClr val="tx1"/>
                </a:solidFill>
                <a:latin typeface="Consolas" panose="020B0609020204030204" pitchFamily="49" charset="0"/>
              </a:rPr>
              <a:t> t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sz="1600" dirty="0">
                <a:latin typeface="Consolas" panose="020B0609020204030204" pitchFamily="49" charset="0"/>
              </a:rPr>
              <a:t>(() =&gt;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1600" dirty="0" err="1">
                <a:latin typeface="Consolas" panose="020B0609020204030204" pitchFamily="49" charset="0"/>
              </a:rPr>
              <a:t>.Write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Thread</a:t>
            </a:r>
            <a:r>
              <a:rPr lang="cs-CZ" sz="1600" dirty="0">
                <a:solidFill>
                  <a:srgbClr val="A31515"/>
                </a:solidFill>
                <a:latin typeface="Consolas" panose="020B0609020204030204" pitchFamily="49" charset="0"/>
              </a:rPr>
              <a:t> t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</a:rPr>
              <a:t>))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E6B939-808B-4750-AA99-FF17CE1D4BC2}"/>
              </a:ext>
            </a:extLst>
          </p:cNvPr>
          <p:cNvSpPr/>
          <p:nvPr/>
        </p:nvSpPr>
        <p:spPr>
          <a:xfrm>
            <a:off x="330204" y="2887052"/>
            <a:ext cx="1194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t.Start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8DCAE0-8118-494A-9FDB-0B25A27C2EEB}"/>
              </a:ext>
            </a:extLst>
          </p:cNvPr>
          <p:cNvSpPr/>
          <p:nvPr/>
        </p:nvSpPr>
        <p:spPr>
          <a:xfrm>
            <a:off x="386309" y="5482205"/>
            <a:ext cx="10823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t.Join</a:t>
            </a:r>
            <a:r>
              <a:rPr lang="en-US" sz="1600" dirty="0">
                <a:latin typeface="Consolas" panose="020B0609020204030204" pitchFamily="49" charset="0"/>
              </a:rPr>
              <a:t>()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06D35C-C32F-4964-9DB2-EC1C619F5F94}"/>
              </a:ext>
            </a:extLst>
          </p:cNvPr>
          <p:cNvSpPr/>
          <p:nvPr/>
        </p:nvSpPr>
        <p:spPr>
          <a:xfrm>
            <a:off x="330204" y="3934856"/>
            <a:ext cx="3438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1600" dirty="0" err="1">
                <a:latin typeface="Consolas" panose="020B0609020204030204" pitchFamily="49" charset="0"/>
              </a:rPr>
              <a:t>.Write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cs-CZ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Main</a:t>
            </a:r>
            <a:r>
              <a:rPr lang="cs-CZ" sz="16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cs-CZ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thread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</a:rPr>
              <a:t>))</a:t>
            </a:r>
            <a:endParaRPr lang="en-US" sz="16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2C545B2-29CB-4273-813E-C884BC2C898F}"/>
              </a:ext>
            </a:extLst>
          </p:cNvPr>
          <p:cNvGrpSpPr/>
          <p:nvPr/>
        </p:nvGrpSpPr>
        <p:grpSpPr>
          <a:xfrm>
            <a:off x="6693688" y="1048189"/>
            <a:ext cx="3628713" cy="5537169"/>
            <a:chOff x="6693688" y="1048189"/>
            <a:chExt cx="3628713" cy="553716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AF59F77-81DA-4D16-8828-623A58A1351F}"/>
                </a:ext>
              </a:extLst>
            </p:cNvPr>
            <p:cNvCxnSpPr>
              <a:cxnSpLocks/>
            </p:cNvCxnSpPr>
            <p:nvPr/>
          </p:nvCxnSpPr>
          <p:spPr>
            <a:xfrm>
              <a:off x="7367430" y="1619075"/>
              <a:ext cx="0" cy="4966283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094A8F-DD40-4F34-817E-F42074F9A3B1}"/>
                </a:ext>
              </a:extLst>
            </p:cNvPr>
            <p:cNvSpPr txBox="1"/>
            <p:nvPr/>
          </p:nvSpPr>
          <p:spPr>
            <a:xfrm>
              <a:off x="6693688" y="1048189"/>
              <a:ext cx="139717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Hlavní vlákno</a:t>
              </a:r>
              <a:endParaRPr kumimoji="0" lang="en-US" sz="1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F58DF2-1F02-463B-A8F5-57CB62F8C71A}"/>
                </a:ext>
              </a:extLst>
            </p:cNvPr>
            <p:cNvCxnSpPr>
              <a:cxnSpLocks/>
            </p:cNvCxnSpPr>
            <p:nvPr/>
          </p:nvCxnSpPr>
          <p:spPr>
            <a:xfrm>
              <a:off x="9908816" y="1786300"/>
              <a:ext cx="0" cy="403445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51DE45-660C-4995-BD77-6209AB8CFAF4}"/>
                </a:ext>
              </a:extLst>
            </p:cNvPr>
            <p:cNvSpPr txBox="1"/>
            <p:nvPr/>
          </p:nvSpPr>
          <p:spPr>
            <a:xfrm>
              <a:off x="9457423" y="1071282"/>
              <a:ext cx="86497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cs-CZ" i="1" dirty="0"/>
                <a:t>Vlákno t</a:t>
              </a:r>
              <a:endParaRPr kumimoji="0" lang="en-US" sz="18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61D323-0D79-4535-8CEB-A43397BFBAE0}"/>
                </a:ext>
              </a:extLst>
            </p:cNvPr>
            <p:cNvSpPr/>
            <p:nvPr/>
          </p:nvSpPr>
          <p:spPr>
            <a:xfrm>
              <a:off x="9836054" y="1919982"/>
              <a:ext cx="148263" cy="374375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DF088FA-741E-4B10-A380-5A34E7BB34E4}"/>
                </a:ext>
              </a:extLst>
            </p:cNvPr>
            <p:cNvCxnSpPr>
              <a:cxnSpLocks/>
            </p:cNvCxnSpPr>
            <p:nvPr/>
          </p:nvCxnSpPr>
          <p:spPr>
            <a:xfrm>
              <a:off x="7575259" y="1619075"/>
              <a:ext cx="0" cy="1267977"/>
            </a:xfrm>
            <a:prstGeom prst="straightConnector1">
              <a:avLst/>
            </a:prstGeom>
            <a:noFill/>
            <a:ln w="12700" cap="flat">
              <a:solidFill>
                <a:schemeClr val="accent6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3EBF0DD-8A2A-4521-BB07-EEDCAA94B430}"/>
                </a:ext>
              </a:extLst>
            </p:cNvPr>
            <p:cNvCxnSpPr>
              <a:cxnSpLocks/>
            </p:cNvCxnSpPr>
            <p:nvPr/>
          </p:nvCxnSpPr>
          <p:spPr>
            <a:xfrm>
              <a:off x="10312594" y="2818701"/>
              <a:ext cx="0" cy="2837744"/>
            </a:xfrm>
            <a:prstGeom prst="straightConnector1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AAB0125-558E-4160-A32B-ABA6DD4769BB}"/>
                </a:ext>
              </a:extLst>
            </p:cNvPr>
            <p:cNvCxnSpPr>
              <a:cxnSpLocks/>
            </p:cNvCxnSpPr>
            <p:nvPr/>
          </p:nvCxnSpPr>
          <p:spPr>
            <a:xfrm>
              <a:off x="7575259" y="2887052"/>
              <a:ext cx="0" cy="3115081"/>
            </a:xfrm>
            <a:prstGeom prst="straightConnector1">
              <a:avLst/>
            </a:prstGeom>
            <a:noFill/>
            <a:ln w="12700" cap="flat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95FFF37-A4F9-44AE-9B87-F452F47CC824}"/>
                </a:ext>
              </a:extLst>
            </p:cNvPr>
            <p:cNvCxnSpPr>
              <a:cxnSpLocks/>
            </p:cNvCxnSpPr>
            <p:nvPr/>
          </p:nvCxnSpPr>
          <p:spPr>
            <a:xfrm>
              <a:off x="7575259" y="6002133"/>
              <a:ext cx="0" cy="583225"/>
            </a:xfrm>
            <a:prstGeom prst="straightConnector1">
              <a:avLst/>
            </a:prstGeom>
            <a:noFill/>
            <a:ln w="12700" cap="flat">
              <a:solidFill>
                <a:schemeClr val="accent6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2050" name="Picture 2" descr="question mark - Wiktionary">
            <a:extLst>
              <a:ext uri="{FF2B5EF4-FFF2-40B4-BE49-F238E27FC236}">
                <a16:creationId xmlns:a16="http://schemas.microsoft.com/office/drawing/2014/main" id="{715D6200-EF01-4254-8E6F-0195D29B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67" y="5482205"/>
            <a:ext cx="591423" cy="5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479FDBA-3F7C-47D6-ADA7-A0D1A35FF971}"/>
              </a:ext>
            </a:extLst>
          </p:cNvPr>
          <p:cNvCxnSpPr>
            <a:cxnSpLocks/>
          </p:cNvCxnSpPr>
          <p:nvPr/>
        </p:nvCxnSpPr>
        <p:spPr>
          <a:xfrm flipH="1">
            <a:off x="7684316" y="5809811"/>
            <a:ext cx="2205596" cy="149632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F8B42A38-0EC2-470B-A4F4-AD774B62BDAE}"/>
              </a:ext>
            </a:extLst>
          </p:cNvPr>
          <p:cNvGrpSpPr/>
          <p:nvPr/>
        </p:nvGrpSpPr>
        <p:grpSpPr>
          <a:xfrm>
            <a:off x="7684316" y="1508522"/>
            <a:ext cx="2151738" cy="338552"/>
            <a:chOff x="7684316" y="1508522"/>
            <a:chExt cx="2151738" cy="33855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223D86E-1624-4449-9709-A6DBCDF48E15}"/>
                </a:ext>
              </a:extLst>
            </p:cNvPr>
            <p:cNvCxnSpPr>
              <a:cxnSpLocks/>
            </p:cNvCxnSpPr>
            <p:nvPr/>
          </p:nvCxnSpPr>
          <p:spPr>
            <a:xfrm>
              <a:off x="7684316" y="1786300"/>
              <a:ext cx="2151738" cy="0"/>
            </a:xfrm>
            <a:prstGeom prst="straightConnector1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B5109B-1695-4E38-921C-C35DF428ED2F}"/>
                </a:ext>
              </a:extLst>
            </p:cNvPr>
            <p:cNvSpPr txBox="1"/>
            <p:nvPr/>
          </p:nvSpPr>
          <p:spPr>
            <a:xfrm>
              <a:off x="8306178" y="1508522"/>
              <a:ext cx="443389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1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new</a:t>
              </a:r>
              <a:endPara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BA76A44-09C9-4DAC-BC21-3E4B8CBB0215}"/>
              </a:ext>
            </a:extLst>
          </p:cNvPr>
          <p:cNvSpPr txBox="1"/>
          <p:nvPr/>
        </p:nvSpPr>
        <p:spPr>
          <a:xfrm rot="21362443">
            <a:off x="8476210" y="5568227"/>
            <a:ext cx="41613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Join</a:t>
            </a: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F7F451-D1DA-44A9-9EE6-C6674789D9FE}"/>
              </a:ext>
            </a:extLst>
          </p:cNvPr>
          <p:cNvSpPr txBox="1"/>
          <p:nvPr/>
        </p:nvSpPr>
        <p:spPr>
          <a:xfrm>
            <a:off x="8338110" y="2335849"/>
            <a:ext cx="49949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i="1" dirty="0"/>
              <a:t>Start</a:t>
            </a:r>
            <a:endParaRPr lang="en-US" sz="1600" i="1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C91FB6-8D2B-4F54-8CE9-FD6BB3864B35}"/>
              </a:ext>
            </a:extLst>
          </p:cNvPr>
          <p:cNvCxnSpPr>
            <a:cxnSpLocks/>
          </p:cNvCxnSpPr>
          <p:nvPr/>
        </p:nvCxnSpPr>
        <p:spPr>
          <a:xfrm>
            <a:off x="7673220" y="2641036"/>
            <a:ext cx="2083176" cy="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dash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712072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61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3200" b="1" dirty="0" err="1">
                <a:solidFill>
                  <a:srgbClr val="004493"/>
                </a:solidFill>
                <a:latin typeface="Montserrat Semi Bold"/>
              </a:rPr>
              <a:t>Foreground</a:t>
            </a:r>
            <a:r>
              <a:rPr lang="cs-CZ" sz="3200" dirty="0">
                <a:solidFill>
                  <a:srgbClr val="004493"/>
                </a:solidFill>
                <a:latin typeface="Montserrat Semi Bold"/>
              </a:rPr>
              <a:t> vs. background vlákna </a:t>
            </a: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INFORMATICS &amp; APPLIED RESEARCH…">
            <a:extLst>
              <a:ext uri="{FF2B5EF4-FFF2-40B4-BE49-F238E27FC236}">
                <a16:creationId xmlns:a16="http://schemas.microsoft.com/office/drawing/2014/main" id="{ADEC0BB5-553A-4EB0-9DA2-D7A9282242FD}"/>
              </a:ext>
            </a:extLst>
          </p:cNvPr>
          <p:cNvSpPr txBox="1"/>
          <p:nvPr/>
        </p:nvSpPr>
        <p:spPr>
          <a:xfrm>
            <a:off x="698857" y="1525571"/>
            <a:ext cx="10939768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342900" lvl="1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Hlavní vlákno je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foreground</a:t>
            </a:r>
            <a:endParaRPr lang="cs-CZ" sz="2200" dirty="0">
              <a:solidFill>
                <a:srgbClr val="004493"/>
              </a:solidFill>
              <a:latin typeface="Montserrat Semi Bold"/>
            </a:endParaRPr>
          </a:p>
          <a:p>
            <a:pPr marL="342900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Background vlákno je ukončeno, když už neběží žádné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foreground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vlákno</a:t>
            </a:r>
          </a:p>
          <a:p>
            <a:pPr marL="342900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Background vlákno nelze</a:t>
            </a:r>
            <a:r>
              <a:rPr lang="en-US" sz="2200" dirty="0">
                <a:solidFill>
                  <a:srgbClr val="004493"/>
                </a:solidFill>
                <a:latin typeface="Montserrat Semi Bold"/>
              </a:rPr>
              <a:t> </a:t>
            </a:r>
            <a:r>
              <a:rPr lang="en-US" sz="2200" dirty="0" err="1">
                <a:solidFill>
                  <a:srgbClr val="004493"/>
                </a:solidFill>
                <a:latin typeface="Montserrat Semi Bold"/>
              </a:rPr>
              <a:t>klasicky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spojit pomocí .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Join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() – „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fire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and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forget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“</a:t>
            </a:r>
          </a:p>
          <a:p>
            <a:pPr marL="342900" indent="-34290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Background vlákno se používá ve velkých aplikacích</a:t>
            </a:r>
          </a:p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	 - velmi těžké sledovat a spravovat všechna vlákna (10+)</a:t>
            </a:r>
          </a:p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	 - běžící </a:t>
            </a: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foreground</a:t>
            </a:r>
            <a:r>
              <a:rPr lang="cs-CZ" sz="2200" dirty="0">
                <a:solidFill>
                  <a:srgbClr val="004493"/>
                </a:solidFill>
                <a:latin typeface="Montserrat Semi Bold"/>
              </a:rPr>
              <a:t> vlákna by blokovala ukončení programu </a:t>
            </a:r>
          </a:p>
        </p:txBody>
      </p:sp>
    </p:spTree>
    <p:extLst>
      <p:ext uri="{BB962C8B-B14F-4D97-AF65-F5344CB8AC3E}">
        <p14:creationId xmlns:p14="http://schemas.microsoft.com/office/powerpoint/2010/main" val="38829613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7"/>
          <p:cNvSpPr txBox="1"/>
          <p:nvPr/>
        </p:nvSpPr>
        <p:spPr>
          <a:xfrm>
            <a:off x="215900" y="393700"/>
            <a:ext cx="8621704" cy="61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589231">
              <a:defRPr sz="2900">
                <a:solidFill>
                  <a:srgbClr val="00449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cs-CZ" sz="3200" b="1" dirty="0">
                <a:solidFill>
                  <a:srgbClr val="004493"/>
                </a:solidFill>
                <a:latin typeface="Montserrat Semi Bold"/>
                <a:ea typeface="Montserrat Ultra Light" charset="0"/>
                <a:cs typeface="Montserrat Ultra Light" charset="0"/>
                <a:sym typeface="Montserrat Ultra Light"/>
              </a:rPr>
              <a:t>Vlákna</a:t>
            </a:r>
            <a:endParaRPr b="1" dirty="0">
              <a:latin typeface="Montserrat Ultra Light" charset="0"/>
              <a:ea typeface="Montserrat Ultra Light" charset="0"/>
              <a:cs typeface="Montserrat Ultra Light" charset="0"/>
              <a:sym typeface="Montserrat Ultra Light"/>
            </a:endParaRP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" name="Picture 2" descr="Image result for demo">
            <a:extLst>
              <a:ext uri="{FF2B5EF4-FFF2-40B4-BE49-F238E27FC236}">
                <a16:creationId xmlns:a16="http://schemas.microsoft.com/office/drawing/2014/main" id="{29B7F30D-E3F2-43AD-ACE9-890E783E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92" y="1996579"/>
            <a:ext cx="5599610" cy="318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0837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FORMATICS &amp; APPLIED RESEARCH…"/>
          <p:cNvSpPr txBox="1"/>
          <p:nvPr/>
        </p:nvSpPr>
        <p:spPr>
          <a:xfrm>
            <a:off x="698857" y="1525571"/>
            <a:ext cx="10939768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marL="285750" indent="-285750" defTabSz="609585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200" dirty="0" err="1">
                <a:solidFill>
                  <a:srgbClr val="004493"/>
                </a:solidFill>
                <a:latin typeface="Montserrat Semi Bold"/>
              </a:rPr>
              <a:t>Threads</a:t>
            </a:r>
            <a:endParaRPr lang="cs-CZ" sz="2200" dirty="0">
              <a:solidFill>
                <a:srgbClr val="2B91AF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15900" y="393700"/>
            <a:ext cx="8621704" cy="565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8923" tIns="58923" rIns="58923" bIns="58923">
            <a:spAutoFit/>
          </a:bodyPr>
          <a:lstStyle/>
          <a:p>
            <a:pPr defTabSz="609585">
              <a:spcBef>
                <a:spcPts val="1600"/>
              </a:spcBef>
              <a:defRPr sz="1600">
                <a:solidFill>
                  <a:srgbClr val="004493"/>
                </a:solidFill>
                <a:latin typeface="Montserrat Semi Bold"/>
                <a:ea typeface="Montserrat Semi Bold"/>
                <a:cs typeface="Montserrat Semi Bold"/>
                <a:sym typeface="Montserrat Semi Bold"/>
              </a:defRPr>
            </a:pPr>
            <a:r>
              <a:rPr lang="cs-CZ" sz="2900" b="1" dirty="0">
                <a:solidFill>
                  <a:srgbClr val="004493"/>
                </a:solidFill>
              </a:rPr>
              <a:t>Samostatná práce</a:t>
            </a:r>
          </a:p>
        </p:txBody>
      </p:sp>
      <p:sp>
        <p:nvSpPr>
          <p:cNvPr id="17" name="Čára">
            <a:extLst>
              <a:ext uri="{FF2B5EF4-FFF2-40B4-BE49-F238E27FC236}">
                <a16:creationId xmlns:a16="http://schemas.microsoft.com/office/drawing/2014/main" id="{582E3110-63D2-2F4D-90D1-5B55797A137F}"/>
              </a:ext>
            </a:extLst>
          </p:cNvPr>
          <p:cNvSpPr/>
          <p:nvPr/>
        </p:nvSpPr>
        <p:spPr>
          <a:xfrm flipV="1">
            <a:off x="808684" y="956705"/>
            <a:ext cx="9986415" cy="0"/>
          </a:xfrm>
          <a:prstGeom prst="line">
            <a:avLst/>
          </a:prstGeom>
          <a:ln w="50800">
            <a:solidFill>
              <a:srgbClr val="003594">
                <a:alpha val="30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Čára">
            <a:extLst>
              <a:ext uri="{FF2B5EF4-FFF2-40B4-BE49-F238E27FC236}">
                <a16:creationId xmlns:a16="http://schemas.microsoft.com/office/drawing/2014/main" id="{DC5ACC41-17D8-1F4A-9FFC-030218562C8D}"/>
              </a:ext>
            </a:extLst>
          </p:cNvPr>
          <p:cNvSpPr/>
          <p:nvPr/>
        </p:nvSpPr>
        <p:spPr>
          <a:xfrm flipV="1">
            <a:off x="240543" y="956705"/>
            <a:ext cx="1989702" cy="2"/>
          </a:xfrm>
          <a:prstGeom prst="line">
            <a:avLst/>
          </a:prstGeom>
          <a:ln w="50800">
            <a:solidFill>
              <a:srgbClr val="00359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" name="Picture 6" descr="Image result for individual work">
            <a:extLst>
              <a:ext uri="{FF2B5EF4-FFF2-40B4-BE49-F238E27FC236}">
                <a16:creationId xmlns:a16="http://schemas.microsoft.com/office/drawing/2014/main" id="{58B74858-FB16-4136-9A7E-4AE45B661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826" y="2523056"/>
            <a:ext cx="3048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059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622</Words>
  <Application>Microsoft Office PowerPoint</Application>
  <PresentationFormat>Širokoúhlá obrazovka</PresentationFormat>
  <Paragraphs>107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Consolas</vt:lpstr>
      <vt:lpstr>Helvetica</vt:lpstr>
      <vt:lpstr>Montserrat</vt:lpstr>
      <vt:lpstr>Montserrat Bold</vt:lpstr>
      <vt:lpstr>Montserrat Light</vt:lpstr>
      <vt:lpstr>Montserrat Semi Bold</vt:lpstr>
      <vt:lpstr>Montserrat Ultra Light</vt:lpstr>
      <vt:lpstr>Roboto</vt:lpstr>
      <vt:lpstr>Trebuchet MS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vankovam1</dc:creator>
  <cp:lastModifiedBy>Karel Jiranek</cp:lastModifiedBy>
  <cp:revision>176</cp:revision>
  <dcterms:modified xsi:type="dcterms:W3CDTF">2022-04-07T13:48:43Z</dcterms:modified>
</cp:coreProperties>
</file>