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78" r:id="rId3"/>
    <p:sldId id="263" r:id="rId4"/>
    <p:sldId id="312" r:id="rId5"/>
    <p:sldId id="314" r:id="rId6"/>
    <p:sldId id="315" r:id="rId7"/>
    <p:sldId id="313" r:id="rId8"/>
    <p:sldId id="309" r:id="rId9"/>
    <p:sldId id="310" r:id="rId10"/>
    <p:sldId id="307" r:id="rId11"/>
    <p:sldId id="308" r:id="rId12"/>
    <p:sldId id="258" r:id="rId13"/>
    <p:sldId id="260" r:id="rId14"/>
    <p:sldId id="261" r:id="rId15"/>
    <p:sldId id="305" r:id="rId16"/>
    <p:sldId id="284" r:id="rId17"/>
    <p:sldId id="267" r:id="rId18"/>
    <p:sldId id="271" r:id="rId19"/>
    <p:sldId id="268" r:id="rId20"/>
    <p:sldId id="272" r:id="rId21"/>
    <p:sldId id="273" r:id="rId22"/>
    <p:sldId id="274" r:id="rId23"/>
    <p:sldId id="311" r:id="rId24"/>
    <p:sldId id="279" r:id="rId25"/>
    <p:sldId id="280" r:id="rId26"/>
    <p:sldId id="281" r:id="rId27"/>
    <p:sldId id="282" r:id="rId28"/>
    <p:sldId id="270" r:id="rId29"/>
    <p:sldId id="283" r:id="rId3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E9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3"/>
  </p:normalViewPr>
  <p:slideViewPr>
    <p:cSldViewPr snapToGrid="0" snapToObjects="1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80" name="Shape 38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21" name="Text úrovně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2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6"/>
          <p:cNvSpPr/>
          <p:nvPr/>
        </p:nvSpPr>
        <p:spPr>
          <a:xfrm>
            <a:off x="1" y="6400800"/>
            <a:ext cx="12192001" cy="457200"/>
          </a:xfrm>
          <a:prstGeom prst="rect">
            <a:avLst/>
          </a:prstGeom>
          <a:solidFill>
            <a:srgbClr val="2683C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1" name="Rectangle 7"/>
          <p:cNvSpPr/>
          <p:nvPr/>
        </p:nvSpPr>
        <p:spPr>
          <a:xfrm>
            <a:off x="1" y="6334316"/>
            <a:ext cx="12192001" cy="66485"/>
          </a:xfrm>
          <a:prstGeom prst="rect">
            <a:avLst/>
          </a:prstGeom>
          <a:solidFill>
            <a:srgbClr val="1CADE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2" name="Text názvu"/>
          <p:cNvSpPr txBox="1">
            <a:spLocks noGrp="1"/>
          </p:cNvSpPr>
          <p:nvPr>
            <p:ph type="title"/>
          </p:nvPr>
        </p:nvSpPr>
        <p:spPr>
          <a:xfrm>
            <a:off x="1097280" y="758951"/>
            <a:ext cx="10058401" cy="3566161"/>
          </a:xfrm>
          <a:prstGeom prst="rect">
            <a:avLst/>
          </a:prstGeom>
        </p:spPr>
        <p:txBody>
          <a:bodyPr anchor="b"/>
          <a:lstStyle>
            <a:lvl1pPr>
              <a:lnSpc>
                <a:spcPct val="85000"/>
              </a:lnSpc>
              <a:defRPr sz="8000" spc="-50">
                <a:solidFill>
                  <a:srgbClr val="262626"/>
                </a:solidFill>
              </a:defRPr>
            </a:lvl1pPr>
          </a:lstStyle>
          <a:p>
            <a:r>
              <a:t>Text názvu</a:t>
            </a:r>
          </a:p>
        </p:txBody>
      </p:sp>
      <p:sp>
        <p:nvSpPr>
          <p:cNvPr id="113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100050" y="4455621"/>
            <a:ext cx="10058401" cy="114300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SzTx/>
              <a:buFontTx/>
              <a:buNone/>
              <a:defRPr sz="2400" cap="all" spc="200">
                <a:solidFill>
                  <a:srgbClr val="344068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indent="457200">
              <a:spcBef>
                <a:spcPts val="1200"/>
              </a:spcBef>
              <a:buSzTx/>
              <a:buFontTx/>
              <a:buNone/>
              <a:defRPr sz="2400" cap="all" spc="200">
                <a:solidFill>
                  <a:srgbClr val="344068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indent="914400">
              <a:spcBef>
                <a:spcPts val="1200"/>
              </a:spcBef>
              <a:buSzTx/>
              <a:buFontTx/>
              <a:buNone/>
              <a:defRPr sz="2400" cap="all" spc="200">
                <a:solidFill>
                  <a:srgbClr val="344068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indent="1371600">
              <a:spcBef>
                <a:spcPts val="1200"/>
              </a:spcBef>
              <a:buSzTx/>
              <a:buFontTx/>
              <a:buNone/>
              <a:defRPr sz="2400" cap="all" spc="200">
                <a:solidFill>
                  <a:srgbClr val="344068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indent="1828800">
              <a:spcBef>
                <a:spcPts val="1200"/>
              </a:spcBef>
              <a:buSzTx/>
              <a:buFontTx/>
              <a:buNone/>
              <a:defRPr sz="2400" cap="all" spc="200">
                <a:solidFill>
                  <a:srgbClr val="344068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14" name="Straight Connector 8"/>
          <p:cNvSpPr/>
          <p:nvPr/>
        </p:nvSpPr>
        <p:spPr>
          <a:xfrm>
            <a:off x="1207657" y="4343400"/>
            <a:ext cx="9875522" cy="0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5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0975141" y="6526778"/>
            <a:ext cx="237343" cy="23114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83C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3" name="Rectangle 8"/>
          <p:cNvSpPr/>
          <p:nvPr/>
        </p:nvSpPr>
        <p:spPr>
          <a:xfrm>
            <a:off x="14" y="6334316"/>
            <a:ext cx="12188826" cy="64009"/>
          </a:xfrm>
          <a:prstGeom prst="rect">
            <a:avLst/>
          </a:prstGeom>
          <a:solidFill>
            <a:srgbClr val="1CADE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4" name="Straight Connector 9"/>
          <p:cNvSpPr/>
          <p:nvPr/>
        </p:nvSpPr>
        <p:spPr>
          <a:xfrm>
            <a:off x="1193532" y="1737845"/>
            <a:ext cx="9966960" cy="1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5" name="Text názvu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 anchor="b"/>
          <a:lstStyle>
            <a:lvl1pPr>
              <a:lnSpc>
                <a:spcPct val="85000"/>
              </a:lnSpc>
              <a:defRPr sz="4800" spc="-50">
                <a:solidFill>
                  <a:srgbClr val="404040"/>
                </a:solidFill>
              </a:defRPr>
            </a:lvl1pPr>
          </a:lstStyle>
          <a:p>
            <a:r>
              <a:t>Text názvu</a:t>
            </a:r>
          </a:p>
        </p:txBody>
      </p:sp>
      <p:sp>
        <p:nvSpPr>
          <p:cNvPr id="126" name="Text úrovně 1…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1" cy="4023360"/>
          </a:xfrm>
          <a:prstGeom prst="rect">
            <a:avLst/>
          </a:prstGeom>
        </p:spPr>
        <p:txBody>
          <a:bodyPr lIns="0" tIns="0" rIns="0" bIns="0"/>
          <a:lstStyle>
            <a:lvl1pPr marL="91439" indent="-91439">
              <a:spcBef>
                <a:spcPts val="1200"/>
              </a:spcBef>
              <a:buClr>
                <a:srgbClr val="1CADE4"/>
              </a:buClr>
              <a:buFont typeface="Trebuchet MS"/>
              <a:buChar char=" "/>
              <a:defRPr sz="2000">
                <a:solidFill>
                  <a:srgbClr val="404040"/>
                </a:solidFill>
              </a:defRPr>
            </a:lvl1pPr>
            <a:lvl2pPr marL="404368" indent="-203200">
              <a:spcBef>
                <a:spcPts val="1200"/>
              </a:spcBef>
              <a:buClr>
                <a:srgbClr val="1CADE4"/>
              </a:buClr>
              <a:buFont typeface="Trebuchet MS"/>
              <a:buChar char="◦"/>
              <a:defRPr sz="2000">
                <a:solidFill>
                  <a:srgbClr val="404040"/>
                </a:solidFill>
              </a:defRPr>
            </a:lvl2pPr>
            <a:lvl3pPr marL="645305" indent="-261257">
              <a:spcBef>
                <a:spcPts val="1200"/>
              </a:spcBef>
              <a:buClr>
                <a:srgbClr val="1CADE4"/>
              </a:buClr>
              <a:buFont typeface="Trebuchet MS"/>
              <a:buChar char="◦"/>
              <a:defRPr sz="2000">
                <a:solidFill>
                  <a:srgbClr val="404040"/>
                </a:solidFill>
              </a:defRPr>
            </a:lvl3pPr>
            <a:lvl4pPr marL="828185" indent="-261257">
              <a:spcBef>
                <a:spcPts val="1200"/>
              </a:spcBef>
              <a:buClr>
                <a:srgbClr val="1CADE4"/>
              </a:buClr>
              <a:buFont typeface="Trebuchet MS"/>
              <a:buChar char="◦"/>
              <a:defRPr sz="2000">
                <a:solidFill>
                  <a:srgbClr val="404040"/>
                </a:solidFill>
              </a:defRPr>
            </a:lvl4pPr>
            <a:lvl5pPr marL="1011065" indent="-261257">
              <a:spcBef>
                <a:spcPts val="1200"/>
              </a:spcBef>
              <a:buClr>
                <a:srgbClr val="1CADE4"/>
              </a:buClr>
              <a:buFont typeface="Trebuchet MS"/>
              <a:buChar char="◦"/>
              <a:defRPr sz="2000">
                <a:solidFill>
                  <a:srgbClr val="404040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27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0975141" y="6526778"/>
            <a:ext cx="237343" cy="23114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83C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5" name="Rectangle 7"/>
          <p:cNvSpPr/>
          <p:nvPr/>
        </p:nvSpPr>
        <p:spPr>
          <a:xfrm>
            <a:off x="14" y="6334316"/>
            <a:ext cx="12188826" cy="64009"/>
          </a:xfrm>
          <a:prstGeom prst="rect">
            <a:avLst/>
          </a:prstGeom>
          <a:solidFill>
            <a:srgbClr val="1CADE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6" name="Text názvu"/>
          <p:cNvSpPr txBox="1">
            <a:spLocks noGrp="1"/>
          </p:cNvSpPr>
          <p:nvPr>
            <p:ph type="title"/>
          </p:nvPr>
        </p:nvSpPr>
        <p:spPr>
          <a:xfrm>
            <a:off x="1097280" y="758951"/>
            <a:ext cx="10058401" cy="3566161"/>
          </a:xfrm>
          <a:prstGeom prst="rect">
            <a:avLst/>
          </a:prstGeom>
        </p:spPr>
        <p:txBody>
          <a:bodyPr anchor="b"/>
          <a:lstStyle>
            <a:lvl1pPr>
              <a:lnSpc>
                <a:spcPct val="85000"/>
              </a:lnSpc>
              <a:defRPr sz="8000" spc="-50">
                <a:solidFill>
                  <a:srgbClr val="262626"/>
                </a:solidFill>
              </a:defRPr>
            </a:lvl1pPr>
          </a:lstStyle>
          <a:p>
            <a:r>
              <a:t>Text názvu</a:t>
            </a:r>
          </a:p>
        </p:txBody>
      </p:sp>
      <p:sp>
        <p:nvSpPr>
          <p:cNvPr id="137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097280" y="4453128"/>
            <a:ext cx="10058401" cy="114300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SzTx/>
              <a:buFontTx/>
              <a:buNone/>
              <a:defRPr sz="2400" cap="all" spc="200">
                <a:solidFill>
                  <a:srgbClr val="344068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indent="457200">
              <a:spcBef>
                <a:spcPts val="1200"/>
              </a:spcBef>
              <a:buSzTx/>
              <a:buFontTx/>
              <a:buNone/>
              <a:defRPr sz="2400" cap="all" spc="200">
                <a:solidFill>
                  <a:srgbClr val="344068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indent="914400">
              <a:spcBef>
                <a:spcPts val="1200"/>
              </a:spcBef>
              <a:buSzTx/>
              <a:buFontTx/>
              <a:buNone/>
              <a:defRPr sz="2400" cap="all" spc="200">
                <a:solidFill>
                  <a:srgbClr val="344068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indent="1371600">
              <a:spcBef>
                <a:spcPts val="1200"/>
              </a:spcBef>
              <a:buSzTx/>
              <a:buFontTx/>
              <a:buNone/>
              <a:defRPr sz="2400" cap="all" spc="200">
                <a:solidFill>
                  <a:srgbClr val="344068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indent="1828800">
              <a:spcBef>
                <a:spcPts val="1200"/>
              </a:spcBef>
              <a:buSzTx/>
              <a:buFontTx/>
              <a:buNone/>
              <a:defRPr sz="2400" cap="all" spc="200">
                <a:solidFill>
                  <a:srgbClr val="344068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38" name="Straight Connector 8"/>
          <p:cNvSpPr/>
          <p:nvPr/>
        </p:nvSpPr>
        <p:spPr>
          <a:xfrm>
            <a:off x="1207657" y="4343400"/>
            <a:ext cx="9875522" cy="0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9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0975141" y="6526778"/>
            <a:ext cx="237343" cy="23114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83C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7" name="Rectangle 8"/>
          <p:cNvSpPr/>
          <p:nvPr/>
        </p:nvSpPr>
        <p:spPr>
          <a:xfrm>
            <a:off x="14" y="6334316"/>
            <a:ext cx="12188826" cy="64009"/>
          </a:xfrm>
          <a:prstGeom prst="rect">
            <a:avLst/>
          </a:prstGeom>
          <a:solidFill>
            <a:srgbClr val="1CADE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8" name="Straight Connector 9"/>
          <p:cNvSpPr/>
          <p:nvPr/>
        </p:nvSpPr>
        <p:spPr>
          <a:xfrm>
            <a:off x="1193532" y="1737845"/>
            <a:ext cx="9966960" cy="1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9" name="Text názvu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 anchor="b"/>
          <a:lstStyle>
            <a:lvl1pPr>
              <a:lnSpc>
                <a:spcPct val="85000"/>
              </a:lnSpc>
              <a:defRPr sz="4800" spc="-50">
                <a:solidFill>
                  <a:srgbClr val="404040"/>
                </a:solidFill>
              </a:defRPr>
            </a:lvl1pPr>
          </a:lstStyle>
          <a:p>
            <a:r>
              <a:t>Text názvu</a:t>
            </a:r>
          </a:p>
        </p:txBody>
      </p:sp>
      <p:sp>
        <p:nvSpPr>
          <p:cNvPr id="150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1097280" y="1845734"/>
            <a:ext cx="4937760" cy="4023360"/>
          </a:xfrm>
          <a:prstGeom prst="rect">
            <a:avLst/>
          </a:prstGeom>
        </p:spPr>
        <p:txBody>
          <a:bodyPr lIns="0" tIns="0" rIns="0" bIns="0"/>
          <a:lstStyle>
            <a:lvl1pPr marL="91439" indent="-91439">
              <a:spcBef>
                <a:spcPts val="1200"/>
              </a:spcBef>
              <a:buClr>
                <a:srgbClr val="1CADE4"/>
              </a:buClr>
              <a:buFont typeface="Trebuchet MS"/>
              <a:buChar char=" "/>
              <a:defRPr sz="2000">
                <a:solidFill>
                  <a:srgbClr val="404040"/>
                </a:solidFill>
              </a:defRPr>
            </a:lvl1pPr>
            <a:lvl2pPr marL="404368" indent="-203200">
              <a:spcBef>
                <a:spcPts val="1200"/>
              </a:spcBef>
              <a:buClr>
                <a:srgbClr val="1CADE4"/>
              </a:buClr>
              <a:buFont typeface="Trebuchet MS"/>
              <a:buChar char="◦"/>
              <a:defRPr sz="2000">
                <a:solidFill>
                  <a:srgbClr val="404040"/>
                </a:solidFill>
              </a:defRPr>
            </a:lvl2pPr>
            <a:lvl3pPr marL="645305" indent="-261257">
              <a:spcBef>
                <a:spcPts val="1200"/>
              </a:spcBef>
              <a:buClr>
                <a:srgbClr val="1CADE4"/>
              </a:buClr>
              <a:buFont typeface="Trebuchet MS"/>
              <a:buChar char="◦"/>
              <a:defRPr sz="2000">
                <a:solidFill>
                  <a:srgbClr val="404040"/>
                </a:solidFill>
              </a:defRPr>
            </a:lvl3pPr>
            <a:lvl4pPr marL="828185" indent="-261257">
              <a:spcBef>
                <a:spcPts val="1200"/>
              </a:spcBef>
              <a:buClr>
                <a:srgbClr val="1CADE4"/>
              </a:buClr>
              <a:buFont typeface="Trebuchet MS"/>
              <a:buChar char="◦"/>
              <a:defRPr sz="2000">
                <a:solidFill>
                  <a:srgbClr val="404040"/>
                </a:solidFill>
              </a:defRPr>
            </a:lvl4pPr>
            <a:lvl5pPr marL="1011065" indent="-261257">
              <a:spcBef>
                <a:spcPts val="1200"/>
              </a:spcBef>
              <a:buClr>
                <a:srgbClr val="1CADE4"/>
              </a:buClr>
              <a:buFont typeface="Trebuchet MS"/>
              <a:buChar char="◦"/>
              <a:defRPr sz="2000">
                <a:solidFill>
                  <a:srgbClr val="404040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51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0975141" y="6526778"/>
            <a:ext cx="237343" cy="23114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83C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9" name="Rectangle 8"/>
          <p:cNvSpPr/>
          <p:nvPr/>
        </p:nvSpPr>
        <p:spPr>
          <a:xfrm>
            <a:off x="14" y="6334316"/>
            <a:ext cx="12188826" cy="64009"/>
          </a:xfrm>
          <a:prstGeom prst="rect">
            <a:avLst/>
          </a:prstGeom>
          <a:solidFill>
            <a:srgbClr val="1CADE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0" name="Straight Connector 9"/>
          <p:cNvSpPr/>
          <p:nvPr/>
        </p:nvSpPr>
        <p:spPr>
          <a:xfrm>
            <a:off x="1193532" y="1737845"/>
            <a:ext cx="9966960" cy="1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1" name="Text názvu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 anchor="b"/>
          <a:lstStyle>
            <a:lvl1pPr>
              <a:lnSpc>
                <a:spcPct val="85000"/>
              </a:lnSpc>
              <a:defRPr sz="4800" spc="-50">
                <a:solidFill>
                  <a:srgbClr val="404040"/>
                </a:solidFill>
              </a:defRPr>
            </a:lvl1pPr>
          </a:lstStyle>
          <a:p>
            <a:r>
              <a:t>Text názvu</a:t>
            </a:r>
          </a:p>
        </p:txBody>
      </p:sp>
      <p:sp>
        <p:nvSpPr>
          <p:cNvPr id="162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097280" y="1846052"/>
            <a:ext cx="4937760" cy="736283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1200"/>
              </a:spcBef>
              <a:buSzTx/>
              <a:buFontTx/>
              <a:buNone/>
              <a:defRPr sz="2000" cap="all">
                <a:solidFill>
                  <a:srgbClr val="344068"/>
                </a:solidFill>
              </a:defRPr>
            </a:lvl1pPr>
            <a:lvl2pPr marL="0" indent="457200">
              <a:spcBef>
                <a:spcPts val="1200"/>
              </a:spcBef>
              <a:buSzTx/>
              <a:buFontTx/>
              <a:buNone/>
              <a:defRPr sz="2000" cap="all">
                <a:solidFill>
                  <a:srgbClr val="344068"/>
                </a:solidFill>
              </a:defRPr>
            </a:lvl2pPr>
            <a:lvl3pPr marL="0" indent="914400">
              <a:spcBef>
                <a:spcPts val="1200"/>
              </a:spcBef>
              <a:buSzTx/>
              <a:buFontTx/>
              <a:buNone/>
              <a:defRPr sz="2000" cap="all">
                <a:solidFill>
                  <a:srgbClr val="344068"/>
                </a:solidFill>
              </a:defRPr>
            </a:lvl3pPr>
            <a:lvl4pPr marL="0" indent="1371600">
              <a:spcBef>
                <a:spcPts val="1200"/>
              </a:spcBef>
              <a:buSzTx/>
              <a:buFontTx/>
              <a:buNone/>
              <a:defRPr sz="2000" cap="all">
                <a:solidFill>
                  <a:srgbClr val="344068"/>
                </a:solidFill>
              </a:defRPr>
            </a:lvl4pPr>
            <a:lvl5pPr marL="0" indent="1828800">
              <a:spcBef>
                <a:spcPts val="1200"/>
              </a:spcBef>
              <a:buSzTx/>
              <a:buFontTx/>
              <a:buNone/>
              <a:defRPr sz="2000" cap="all">
                <a:solidFill>
                  <a:srgbClr val="344068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63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217920" y="1846052"/>
            <a:ext cx="4937761" cy="736283"/>
          </a:xfrm>
          <a:prstGeom prst="rect">
            <a:avLst/>
          </a:prstGeom>
        </p:spPr>
        <p:txBody>
          <a:bodyPr anchor="ctr"/>
          <a:lstStyle/>
          <a:p>
            <a:pPr marL="0" indent="0">
              <a:spcBef>
                <a:spcPts val="1200"/>
              </a:spcBef>
              <a:buSzTx/>
              <a:buFontTx/>
              <a:buNone/>
              <a:defRPr sz="2000" cap="all">
                <a:solidFill>
                  <a:srgbClr val="344068"/>
                </a:solidFill>
              </a:defRPr>
            </a:pPr>
            <a:endParaRPr/>
          </a:p>
        </p:txBody>
      </p:sp>
      <p:sp>
        <p:nvSpPr>
          <p:cNvPr id="164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0975141" y="6526778"/>
            <a:ext cx="237343" cy="23114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83C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2" name="Rectangle 8"/>
          <p:cNvSpPr/>
          <p:nvPr/>
        </p:nvSpPr>
        <p:spPr>
          <a:xfrm>
            <a:off x="14" y="6334316"/>
            <a:ext cx="12188826" cy="64009"/>
          </a:xfrm>
          <a:prstGeom prst="rect">
            <a:avLst/>
          </a:prstGeom>
          <a:solidFill>
            <a:srgbClr val="1CADE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3" name="Straight Connector 9"/>
          <p:cNvSpPr/>
          <p:nvPr/>
        </p:nvSpPr>
        <p:spPr>
          <a:xfrm>
            <a:off x="1193532" y="1737845"/>
            <a:ext cx="9966960" cy="1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4" name="Text názvu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 anchor="b"/>
          <a:lstStyle>
            <a:lvl1pPr>
              <a:lnSpc>
                <a:spcPct val="85000"/>
              </a:lnSpc>
              <a:defRPr sz="4800" spc="-50">
                <a:solidFill>
                  <a:srgbClr val="404040"/>
                </a:solidFill>
              </a:defRPr>
            </a:lvl1pPr>
          </a:lstStyle>
          <a:p>
            <a:r>
              <a:t>Text názvu</a:t>
            </a:r>
          </a:p>
        </p:txBody>
      </p:sp>
      <p:sp>
        <p:nvSpPr>
          <p:cNvPr id="175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0975141" y="6526778"/>
            <a:ext cx="237343" cy="23114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83C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3" name="Rectangle 5"/>
          <p:cNvSpPr/>
          <p:nvPr/>
        </p:nvSpPr>
        <p:spPr>
          <a:xfrm>
            <a:off x="14" y="6334316"/>
            <a:ext cx="12188826" cy="64009"/>
          </a:xfrm>
          <a:prstGeom prst="rect">
            <a:avLst/>
          </a:prstGeom>
          <a:solidFill>
            <a:srgbClr val="1CADE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4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0975141" y="6526778"/>
            <a:ext cx="237343" cy="23114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Rectangle 7"/>
          <p:cNvSpPr/>
          <p:nvPr/>
        </p:nvSpPr>
        <p:spPr>
          <a:xfrm>
            <a:off x="15" y="0"/>
            <a:ext cx="4050793" cy="6858000"/>
          </a:xfrm>
          <a:prstGeom prst="rect">
            <a:avLst/>
          </a:prstGeom>
          <a:solidFill>
            <a:srgbClr val="2683C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2" name="Rectangle 8"/>
          <p:cNvSpPr/>
          <p:nvPr/>
        </p:nvSpPr>
        <p:spPr>
          <a:xfrm>
            <a:off x="4040070" y="0"/>
            <a:ext cx="64009" cy="6858000"/>
          </a:xfrm>
          <a:prstGeom prst="rect">
            <a:avLst/>
          </a:prstGeom>
          <a:solidFill>
            <a:srgbClr val="1CADE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3" name="Text názvu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1"/>
          </a:xfrm>
          <a:prstGeom prst="rect">
            <a:avLst/>
          </a:prstGeom>
        </p:spPr>
        <p:txBody>
          <a:bodyPr anchor="b"/>
          <a:lstStyle>
            <a:lvl1pPr>
              <a:lnSpc>
                <a:spcPct val="85000"/>
              </a:lnSpc>
              <a:defRPr sz="3600" spc="-50">
                <a:solidFill>
                  <a:srgbClr val="FFFFFF"/>
                </a:solidFill>
              </a:defRPr>
            </a:lvl1pPr>
          </a:lstStyle>
          <a:p>
            <a:r>
              <a:t>Text názvu</a:t>
            </a:r>
          </a:p>
        </p:txBody>
      </p:sp>
      <p:sp>
        <p:nvSpPr>
          <p:cNvPr id="194" name="Text úrovně 1…"/>
          <p:cNvSpPr txBox="1">
            <a:spLocks noGrp="1"/>
          </p:cNvSpPr>
          <p:nvPr>
            <p:ph type="body" idx="1"/>
          </p:nvPr>
        </p:nvSpPr>
        <p:spPr>
          <a:xfrm>
            <a:off x="4800600" y="731519"/>
            <a:ext cx="6492241" cy="5257801"/>
          </a:xfrm>
          <a:prstGeom prst="rect">
            <a:avLst/>
          </a:prstGeom>
        </p:spPr>
        <p:txBody>
          <a:bodyPr lIns="0" tIns="0" rIns="0" bIns="0"/>
          <a:lstStyle>
            <a:lvl1pPr marL="91439" indent="-91439">
              <a:spcBef>
                <a:spcPts val="1200"/>
              </a:spcBef>
              <a:buClr>
                <a:srgbClr val="1CADE4"/>
              </a:buClr>
              <a:buFont typeface="Trebuchet MS"/>
              <a:buChar char=" "/>
              <a:defRPr sz="2000">
                <a:solidFill>
                  <a:srgbClr val="404040"/>
                </a:solidFill>
              </a:defRPr>
            </a:lvl1pPr>
            <a:lvl2pPr marL="404368" indent="-203200">
              <a:spcBef>
                <a:spcPts val="1200"/>
              </a:spcBef>
              <a:buClr>
                <a:srgbClr val="1CADE4"/>
              </a:buClr>
              <a:buFont typeface="Trebuchet MS"/>
              <a:buChar char="◦"/>
              <a:defRPr sz="2000">
                <a:solidFill>
                  <a:srgbClr val="404040"/>
                </a:solidFill>
              </a:defRPr>
            </a:lvl2pPr>
            <a:lvl3pPr marL="645305" indent="-261257">
              <a:spcBef>
                <a:spcPts val="1200"/>
              </a:spcBef>
              <a:buClr>
                <a:srgbClr val="1CADE4"/>
              </a:buClr>
              <a:buFont typeface="Trebuchet MS"/>
              <a:buChar char="◦"/>
              <a:defRPr sz="2000">
                <a:solidFill>
                  <a:srgbClr val="404040"/>
                </a:solidFill>
              </a:defRPr>
            </a:lvl3pPr>
            <a:lvl4pPr marL="828185" indent="-261257">
              <a:spcBef>
                <a:spcPts val="1200"/>
              </a:spcBef>
              <a:buClr>
                <a:srgbClr val="1CADE4"/>
              </a:buClr>
              <a:buFont typeface="Trebuchet MS"/>
              <a:buChar char="◦"/>
              <a:defRPr sz="2000">
                <a:solidFill>
                  <a:srgbClr val="404040"/>
                </a:solidFill>
              </a:defRPr>
            </a:lvl4pPr>
            <a:lvl5pPr marL="1011065" indent="-261257">
              <a:spcBef>
                <a:spcPts val="1200"/>
              </a:spcBef>
              <a:buClr>
                <a:srgbClr val="1CADE4"/>
              </a:buClr>
              <a:buFont typeface="Trebuchet MS"/>
              <a:buChar char="◦"/>
              <a:defRPr sz="2000">
                <a:solidFill>
                  <a:srgbClr val="404040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9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2926079"/>
            <a:ext cx="3200400" cy="3379125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FontTx/>
              <a:buNone/>
              <a:defRPr sz="15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6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0975141" y="6526778"/>
            <a:ext cx="237343" cy="23114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34406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2683C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4" name="Rectangle 8"/>
          <p:cNvSpPr/>
          <p:nvPr/>
        </p:nvSpPr>
        <p:spPr>
          <a:xfrm>
            <a:off x="14" y="4915075"/>
            <a:ext cx="12188826" cy="64009"/>
          </a:xfrm>
          <a:prstGeom prst="rect">
            <a:avLst/>
          </a:prstGeom>
          <a:solidFill>
            <a:srgbClr val="1CADE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5" name="Text názvu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645" cy="822961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85000"/>
              </a:lnSpc>
              <a:defRPr sz="3600" spc="-50">
                <a:solidFill>
                  <a:srgbClr val="FFFFFF"/>
                </a:solidFill>
              </a:defRPr>
            </a:lvl1pPr>
          </a:lstStyle>
          <a:p>
            <a:r>
              <a:t>Text názvu</a:t>
            </a:r>
          </a:p>
        </p:txBody>
      </p:sp>
      <p:sp>
        <p:nvSpPr>
          <p:cNvPr id="206" name="Picture Placeholder 2"/>
          <p:cNvSpPr>
            <a:spLocks noGrp="1"/>
          </p:cNvSpPr>
          <p:nvPr>
            <p:ph type="pic" idx="13"/>
          </p:nvPr>
        </p:nvSpPr>
        <p:spPr>
          <a:xfrm>
            <a:off x="14" y="0"/>
            <a:ext cx="12191987" cy="491507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07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097280" y="5907023"/>
            <a:ext cx="10113265" cy="59436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buSzTx/>
              <a:buFontTx/>
              <a:buNone/>
              <a:defRPr sz="1500">
                <a:solidFill>
                  <a:srgbClr val="FFFFFF"/>
                </a:solidFill>
              </a:defRPr>
            </a:lvl1pPr>
            <a:lvl2pPr marL="0" indent="457200">
              <a:spcBef>
                <a:spcPts val="600"/>
              </a:spcBef>
              <a:buSzTx/>
              <a:buFontTx/>
              <a:buNone/>
              <a:defRPr sz="1500">
                <a:solidFill>
                  <a:srgbClr val="FFFFFF"/>
                </a:solidFill>
              </a:defRPr>
            </a:lvl2pPr>
            <a:lvl3pPr marL="0" indent="914400">
              <a:spcBef>
                <a:spcPts val="600"/>
              </a:spcBef>
              <a:buSzTx/>
              <a:buFontTx/>
              <a:buNone/>
              <a:defRPr sz="1500">
                <a:solidFill>
                  <a:srgbClr val="FFFFFF"/>
                </a:solidFill>
              </a:defRPr>
            </a:lvl3pPr>
            <a:lvl4pPr marL="0" indent="1371600">
              <a:spcBef>
                <a:spcPts val="600"/>
              </a:spcBef>
              <a:buSzTx/>
              <a:buFontTx/>
              <a:buNone/>
              <a:defRPr sz="1500">
                <a:solidFill>
                  <a:srgbClr val="FFFFFF"/>
                </a:solidFill>
              </a:defRPr>
            </a:lvl4pPr>
            <a:lvl5pPr marL="0" indent="1828800">
              <a:spcBef>
                <a:spcPts val="600"/>
              </a:spcBef>
              <a:buSzTx/>
              <a:buFontTx/>
              <a:buNone/>
              <a:defRPr sz="1500">
                <a:solidFill>
                  <a:srgbClr val="FFFFFF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08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0975141" y="6526778"/>
            <a:ext cx="237343" cy="23114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83C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6" name="Rectangle 8"/>
          <p:cNvSpPr/>
          <p:nvPr/>
        </p:nvSpPr>
        <p:spPr>
          <a:xfrm>
            <a:off x="14" y="6334316"/>
            <a:ext cx="12188826" cy="64009"/>
          </a:xfrm>
          <a:prstGeom prst="rect">
            <a:avLst/>
          </a:prstGeom>
          <a:solidFill>
            <a:srgbClr val="1CADE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7" name="Straight Connector 9"/>
          <p:cNvSpPr/>
          <p:nvPr/>
        </p:nvSpPr>
        <p:spPr>
          <a:xfrm>
            <a:off x="1193532" y="1737845"/>
            <a:ext cx="9966960" cy="1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8" name="Text názvu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 anchor="b"/>
          <a:lstStyle>
            <a:lvl1pPr>
              <a:lnSpc>
                <a:spcPct val="85000"/>
              </a:lnSpc>
              <a:defRPr sz="4800" spc="-50">
                <a:solidFill>
                  <a:srgbClr val="404040"/>
                </a:solidFill>
              </a:defRPr>
            </a:lvl1pPr>
          </a:lstStyle>
          <a:p>
            <a:r>
              <a:t>Text názvu</a:t>
            </a:r>
          </a:p>
        </p:txBody>
      </p:sp>
      <p:sp>
        <p:nvSpPr>
          <p:cNvPr id="219" name="Text úrovně 1…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1" cy="4023360"/>
          </a:xfrm>
          <a:prstGeom prst="rect">
            <a:avLst/>
          </a:prstGeom>
        </p:spPr>
        <p:txBody>
          <a:bodyPr lIns="0" tIns="0" rIns="0" bIns="0"/>
          <a:lstStyle>
            <a:lvl1pPr marL="91439" indent="-91439">
              <a:spcBef>
                <a:spcPts val="1200"/>
              </a:spcBef>
              <a:buClr>
                <a:srgbClr val="1CADE4"/>
              </a:buClr>
              <a:buFont typeface="Trebuchet MS"/>
              <a:buChar char=" "/>
              <a:defRPr sz="2000">
                <a:solidFill>
                  <a:srgbClr val="404040"/>
                </a:solidFill>
              </a:defRPr>
            </a:lvl1pPr>
            <a:lvl2pPr marL="404368" indent="-203200">
              <a:spcBef>
                <a:spcPts val="1200"/>
              </a:spcBef>
              <a:buClr>
                <a:srgbClr val="1CADE4"/>
              </a:buClr>
              <a:buFont typeface="Trebuchet MS"/>
              <a:buChar char="◦"/>
              <a:defRPr sz="2000">
                <a:solidFill>
                  <a:srgbClr val="404040"/>
                </a:solidFill>
              </a:defRPr>
            </a:lvl2pPr>
            <a:lvl3pPr marL="645305" indent="-261257">
              <a:spcBef>
                <a:spcPts val="1200"/>
              </a:spcBef>
              <a:buClr>
                <a:srgbClr val="1CADE4"/>
              </a:buClr>
              <a:buFont typeface="Trebuchet MS"/>
              <a:buChar char="◦"/>
              <a:defRPr sz="2000">
                <a:solidFill>
                  <a:srgbClr val="404040"/>
                </a:solidFill>
              </a:defRPr>
            </a:lvl3pPr>
            <a:lvl4pPr marL="828185" indent="-261257">
              <a:spcBef>
                <a:spcPts val="1200"/>
              </a:spcBef>
              <a:buClr>
                <a:srgbClr val="1CADE4"/>
              </a:buClr>
              <a:buFont typeface="Trebuchet MS"/>
              <a:buChar char="◦"/>
              <a:defRPr sz="2000">
                <a:solidFill>
                  <a:srgbClr val="404040"/>
                </a:solidFill>
              </a:defRPr>
            </a:lvl4pPr>
            <a:lvl5pPr marL="1011065" indent="-261257">
              <a:spcBef>
                <a:spcPts val="1200"/>
              </a:spcBef>
              <a:buClr>
                <a:srgbClr val="1CADE4"/>
              </a:buClr>
              <a:buFont typeface="Trebuchet MS"/>
              <a:buChar char="◦"/>
              <a:defRPr sz="2000">
                <a:solidFill>
                  <a:srgbClr val="404040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20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0975141" y="6526778"/>
            <a:ext cx="237343" cy="23114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názvu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 názvu</a:t>
            </a:r>
          </a:p>
        </p:txBody>
      </p:sp>
      <p:sp>
        <p:nvSpPr>
          <p:cNvPr id="30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1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83C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8" name="Rectangle 7"/>
          <p:cNvSpPr/>
          <p:nvPr/>
        </p:nvSpPr>
        <p:spPr>
          <a:xfrm>
            <a:off x="14" y="6334316"/>
            <a:ext cx="12188826" cy="64009"/>
          </a:xfrm>
          <a:prstGeom prst="rect">
            <a:avLst/>
          </a:prstGeom>
          <a:solidFill>
            <a:srgbClr val="1CADE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9" name="Text názvu"/>
          <p:cNvSpPr txBox="1">
            <a:spLocks noGrp="1"/>
          </p:cNvSpPr>
          <p:nvPr>
            <p:ph type="title"/>
          </p:nvPr>
        </p:nvSpPr>
        <p:spPr>
          <a:xfrm>
            <a:off x="8724900" y="412302"/>
            <a:ext cx="2628900" cy="5759899"/>
          </a:xfrm>
          <a:prstGeom prst="rect">
            <a:avLst/>
          </a:prstGeom>
        </p:spPr>
        <p:txBody>
          <a:bodyPr anchor="b"/>
          <a:lstStyle>
            <a:lvl1pPr>
              <a:lnSpc>
                <a:spcPct val="85000"/>
              </a:lnSpc>
              <a:defRPr sz="4800" spc="-50">
                <a:solidFill>
                  <a:srgbClr val="404040"/>
                </a:solidFill>
              </a:defRPr>
            </a:lvl1pPr>
          </a:lstStyle>
          <a:p>
            <a:r>
              <a:t>Text názvu</a:t>
            </a:r>
          </a:p>
        </p:txBody>
      </p:sp>
      <p:sp>
        <p:nvSpPr>
          <p:cNvPr id="230" name="Text úrovně 1…"/>
          <p:cNvSpPr txBox="1">
            <a:spLocks noGrp="1"/>
          </p:cNvSpPr>
          <p:nvPr>
            <p:ph type="body" idx="1"/>
          </p:nvPr>
        </p:nvSpPr>
        <p:spPr>
          <a:xfrm>
            <a:off x="838200" y="412302"/>
            <a:ext cx="7734300" cy="5759899"/>
          </a:xfrm>
          <a:prstGeom prst="rect">
            <a:avLst/>
          </a:prstGeom>
        </p:spPr>
        <p:txBody>
          <a:bodyPr lIns="0" tIns="0" rIns="0" bIns="0"/>
          <a:lstStyle>
            <a:lvl1pPr marL="91439" indent="-91439">
              <a:spcBef>
                <a:spcPts val="1200"/>
              </a:spcBef>
              <a:buClr>
                <a:srgbClr val="1CADE4"/>
              </a:buClr>
              <a:buFont typeface="Trebuchet MS"/>
              <a:buChar char=" "/>
              <a:defRPr sz="2000">
                <a:solidFill>
                  <a:srgbClr val="404040"/>
                </a:solidFill>
              </a:defRPr>
            </a:lvl1pPr>
            <a:lvl2pPr marL="404368" indent="-203200">
              <a:spcBef>
                <a:spcPts val="1200"/>
              </a:spcBef>
              <a:buClr>
                <a:srgbClr val="1CADE4"/>
              </a:buClr>
              <a:buFont typeface="Trebuchet MS"/>
              <a:buChar char="◦"/>
              <a:defRPr sz="2000">
                <a:solidFill>
                  <a:srgbClr val="404040"/>
                </a:solidFill>
              </a:defRPr>
            </a:lvl2pPr>
            <a:lvl3pPr marL="645305" indent="-261257">
              <a:spcBef>
                <a:spcPts val="1200"/>
              </a:spcBef>
              <a:buClr>
                <a:srgbClr val="1CADE4"/>
              </a:buClr>
              <a:buFont typeface="Trebuchet MS"/>
              <a:buChar char="◦"/>
              <a:defRPr sz="2000">
                <a:solidFill>
                  <a:srgbClr val="404040"/>
                </a:solidFill>
              </a:defRPr>
            </a:lvl3pPr>
            <a:lvl4pPr marL="828185" indent="-261257">
              <a:spcBef>
                <a:spcPts val="1200"/>
              </a:spcBef>
              <a:buClr>
                <a:srgbClr val="1CADE4"/>
              </a:buClr>
              <a:buFont typeface="Trebuchet MS"/>
              <a:buChar char="◦"/>
              <a:defRPr sz="2000">
                <a:solidFill>
                  <a:srgbClr val="404040"/>
                </a:solidFill>
              </a:defRPr>
            </a:lvl4pPr>
            <a:lvl5pPr marL="1011065" indent="-261257">
              <a:spcBef>
                <a:spcPts val="1200"/>
              </a:spcBef>
              <a:buClr>
                <a:srgbClr val="1CADE4"/>
              </a:buClr>
              <a:buFont typeface="Trebuchet MS"/>
              <a:buChar char="◦"/>
              <a:defRPr sz="2000">
                <a:solidFill>
                  <a:srgbClr val="404040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31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0975141" y="6526778"/>
            <a:ext cx="237343" cy="23114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83C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9" name="Rectangle 8"/>
          <p:cNvSpPr/>
          <p:nvPr/>
        </p:nvSpPr>
        <p:spPr>
          <a:xfrm>
            <a:off x="14" y="6334316"/>
            <a:ext cx="12188826" cy="64009"/>
          </a:xfrm>
          <a:prstGeom prst="rect">
            <a:avLst/>
          </a:prstGeom>
          <a:solidFill>
            <a:srgbClr val="1CADE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0" name="Straight Connector 9"/>
          <p:cNvSpPr/>
          <p:nvPr/>
        </p:nvSpPr>
        <p:spPr>
          <a:xfrm>
            <a:off x="1193532" y="1737845"/>
            <a:ext cx="9966960" cy="1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1" name="Shape 23"/>
          <p:cNvSpPr/>
          <p:nvPr/>
        </p:nvSpPr>
        <p:spPr>
          <a:xfrm>
            <a:off x="3303632" y="554199"/>
            <a:ext cx="8325601" cy="1"/>
          </a:xfrm>
          <a:prstGeom prst="line">
            <a:avLst/>
          </a:prstGeom>
          <a:ln w="38100">
            <a:solidFill>
              <a:srgbClr val="344068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2" name="Shape 24"/>
          <p:cNvSpPr/>
          <p:nvPr/>
        </p:nvSpPr>
        <p:spPr>
          <a:xfrm>
            <a:off x="3303632" y="6319999"/>
            <a:ext cx="8325601" cy="1"/>
          </a:xfrm>
          <a:prstGeom prst="line">
            <a:avLst/>
          </a:prstGeom>
          <a:ln w="19050">
            <a:solidFill>
              <a:srgbClr val="344068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3" name="Shape 25"/>
          <p:cNvSpPr/>
          <p:nvPr/>
        </p:nvSpPr>
        <p:spPr>
          <a:xfrm>
            <a:off x="566930" y="554199"/>
            <a:ext cx="244402" cy="1"/>
          </a:xfrm>
          <a:prstGeom prst="line">
            <a:avLst/>
          </a:prstGeom>
          <a:ln w="19050">
            <a:solidFill>
              <a:srgbClr val="344068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4" name="Text názvu"/>
          <p:cNvSpPr txBox="1">
            <a:spLocks noGrp="1"/>
          </p:cNvSpPr>
          <p:nvPr>
            <p:ph type="title"/>
          </p:nvPr>
        </p:nvSpPr>
        <p:spPr>
          <a:xfrm>
            <a:off x="3200332" y="767933"/>
            <a:ext cx="8428802" cy="847201"/>
          </a:xfrm>
          <a:prstGeom prst="rect">
            <a:avLst/>
          </a:prstGeom>
        </p:spPr>
        <p:txBody>
          <a:bodyPr lIns="91424" tIns="91424" rIns="91424" bIns="91424" anchor="t"/>
          <a:lstStyle>
            <a:lvl1pPr>
              <a:lnSpc>
                <a:spcPct val="85000"/>
              </a:lnSpc>
              <a:defRPr sz="4800" spc="-50">
                <a:solidFill>
                  <a:srgbClr val="404040"/>
                </a:solidFill>
              </a:defRPr>
            </a:lvl1pPr>
          </a:lstStyle>
          <a:p>
            <a:r>
              <a:t>Text názvu</a:t>
            </a:r>
          </a:p>
        </p:txBody>
      </p:sp>
      <p:sp>
        <p:nvSpPr>
          <p:cNvPr id="245" name="Text úrovně 1…"/>
          <p:cNvSpPr txBox="1">
            <a:spLocks noGrp="1"/>
          </p:cNvSpPr>
          <p:nvPr>
            <p:ph type="body" idx="1"/>
          </p:nvPr>
        </p:nvSpPr>
        <p:spPr>
          <a:xfrm>
            <a:off x="3213482" y="2127700"/>
            <a:ext cx="8428802" cy="4003201"/>
          </a:xfrm>
          <a:prstGeom prst="rect">
            <a:avLst/>
          </a:prstGeom>
        </p:spPr>
        <p:txBody>
          <a:bodyPr lIns="91424" tIns="91424" rIns="91424" bIns="91424"/>
          <a:lstStyle>
            <a:lvl1pPr marL="91439" indent="-91439">
              <a:spcBef>
                <a:spcPts val="200"/>
              </a:spcBef>
              <a:buClr>
                <a:srgbClr val="1CADE4"/>
              </a:buClr>
              <a:buFont typeface="Trebuchet MS"/>
              <a:buChar char=" "/>
              <a:defRPr sz="2000">
                <a:solidFill>
                  <a:srgbClr val="404040"/>
                </a:solidFill>
              </a:defRPr>
            </a:lvl1pPr>
            <a:lvl2pPr marL="404368" indent="-203200">
              <a:spcBef>
                <a:spcPts val="200"/>
              </a:spcBef>
              <a:buClr>
                <a:srgbClr val="1CADE4"/>
              </a:buClr>
              <a:buFont typeface="Trebuchet MS"/>
              <a:buChar char="◦"/>
              <a:defRPr sz="2000">
                <a:solidFill>
                  <a:srgbClr val="404040"/>
                </a:solidFill>
              </a:defRPr>
            </a:lvl2pPr>
            <a:lvl3pPr marL="645305" indent="-261257">
              <a:spcBef>
                <a:spcPts val="200"/>
              </a:spcBef>
              <a:buClr>
                <a:srgbClr val="1CADE4"/>
              </a:buClr>
              <a:buFont typeface="Trebuchet MS"/>
              <a:buChar char="◦"/>
              <a:defRPr sz="2000">
                <a:solidFill>
                  <a:srgbClr val="404040"/>
                </a:solidFill>
              </a:defRPr>
            </a:lvl3pPr>
            <a:lvl4pPr marL="828185" indent="-261257">
              <a:spcBef>
                <a:spcPts val="200"/>
              </a:spcBef>
              <a:buClr>
                <a:srgbClr val="1CADE4"/>
              </a:buClr>
              <a:buFont typeface="Trebuchet MS"/>
              <a:buChar char="◦"/>
              <a:defRPr sz="2000">
                <a:solidFill>
                  <a:srgbClr val="404040"/>
                </a:solidFill>
              </a:defRPr>
            </a:lvl4pPr>
            <a:lvl5pPr marL="1011065" indent="-261257">
              <a:spcBef>
                <a:spcPts val="200"/>
              </a:spcBef>
              <a:buClr>
                <a:srgbClr val="1CADE4"/>
              </a:buClr>
              <a:buFont typeface="Trebuchet MS"/>
              <a:buChar char="◦"/>
              <a:defRPr sz="2000">
                <a:solidFill>
                  <a:srgbClr val="404040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46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733514" y="6352804"/>
            <a:ext cx="328752" cy="322551"/>
          </a:xfrm>
          <a:prstGeom prst="rect">
            <a:avLst/>
          </a:prstGeom>
        </p:spPr>
        <p:txBody>
          <a:bodyPr lIns="91424" tIns="91424" rIns="91424" bIns="91424"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solidFill>
          <a:srgbClr val="428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74"/>
          <p:cNvSpPr/>
          <p:nvPr/>
        </p:nvSpPr>
        <p:spPr>
          <a:xfrm flipH="1">
            <a:off x="10995200" y="5661233"/>
            <a:ext cx="1196801" cy="1196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54" name="Shape 75"/>
          <p:cNvSpPr/>
          <p:nvPr/>
        </p:nvSpPr>
        <p:spPr>
          <a:xfrm flipH="1">
            <a:off x="10995200" y="5661166"/>
            <a:ext cx="1196801" cy="1196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8000" y="0"/>
                </a:lnTo>
                <a:cubicBezTo>
                  <a:pt x="19988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>
              <a:alpha val="6808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55" name="Text názvu"/>
          <p:cNvSpPr txBox="1">
            <a:spLocks noGrp="1"/>
          </p:cNvSpPr>
          <p:nvPr>
            <p:ph type="title"/>
          </p:nvPr>
        </p:nvSpPr>
        <p:spPr>
          <a:xfrm>
            <a:off x="520700" y="2425700"/>
            <a:ext cx="10962800" cy="1244800"/>
          </a:xfrm>
          <a:prstGeom prst="rect">
            <a:avLst/>
          </a:prstGeom>
        </p:spPr>
        <p:txBody>
          <a:bodyPr lIns="91424" tIns="91424" rIns="91424" bIns="91424" anchor="b"/>
          <a:lstStyle>
            <a:lvl1pPr>
              <a:lnSpc>
                <a:spcPct val="100000"/>
              </a:lnSpc>
              <a:defRPr sz="6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Text názvu</a:t>
            </a:r>
          </a:p>
        </p:txBody>
      </p:sp>
      <p:sp>
        <p:nvSpPr>
          <p:cNvPr id="256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520700" y="3718840"/>
            <a:ext cx="10962800" cy="577201"/>
          </a:xfrm>
          <a:prstGeom prst="rect">
            <a:avLst/>
          </a:prstGeom>
        </p:spPr>
        <p:txBody>
          <a:bodyPr lIns="91424" tIns="91424" rIns="91424" bIns="91424"/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57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364721" y="6302195"/>
            <a:ext cx="449823" cy="442072"/>
          </a:xfrm>
          <a:prstGeom prst="rect">
            <a:avLst/>
          </a:prstGeom>
        </p:spPr>
        <p:txBody>
          <a:bodyPr lIns="91424" tIns="91424" rIns="91424" bIns="91424"/>
          <a:lstStyle>
            <a:lvl1pPr algn="l">
              <a:defRPr sz="1800">
                <a:solidFill>
                  <a:srgbClr val="4285F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solidFill>
          <a:srgbClr val="428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 názvu"/>
          <p:cNvSpPr txBox="1">
            <a:spLocks noGrp="1"/>
          </p:cNvSpPr>
          <p:nvPr>
            <p:ph type="title"/>
          </p:nvPr>
        </p:nvSpPr>
        <p:spPr>
          <a:xfrm>
            <a:off x="614599" y="2753799"/>
            <a:ext cx="10962801" cy="1350401"/>
          </a:xfrm>
          <a:prstGeom prst="rect">
            <a:avLst/>
          </a:prstGeom>
        </p:spPr>
        <p:txBody>
          <a:bodyPr lIns="91424" tIns="91424" rIns="91424" bIns="91424"/>
          <a:lstStyle>
            <a:lvl1pPr>
              <a:lnSpc>
                <a:spcPct val="100000"/>
              </a:lnSpc>
              <a:defRPr sz="5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Text názvu</a:t>
            </a:r>
          </a:p>
        </p:txBody>
      </p:sp>
      <p:sp>
        <p:nvSpPr>
          <p:cNvPr id="265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364721" y="6302195"/>
            <a:ext cx="449823" cy="442072"/>
          </a:xfrm>
          <a:prstGeom prst="rect">
            <a:avLst/>
          </a:prstGeom>
        </p:spPr>
        <p:txBody>
          <a:bodyPr lIns="91424" tIns="91424" rIns="91424" bIns="91424"/>
          <a:lstStyle>
            <a:lvl1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bg>
      <p:bgPr>
        <a:solidFill>
          <a:srgbClr val="428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83"/>
          <p:cNvSpPr/>
          <p:nvPr/>
        </p:nvSpPr>
        <p:spPr>
          <a:xfrm rot="10800000" flipH="1">
            <a:off x="0" y="2247999"/>
            <a:ext cx="12192000" cy="4610001"/>
          </a:xfrm>
          <a:prstGeom prst="rect">
            <a:avLst/>
          </a:prstGeom>
          <a:solidFill>
            <a:srgbClr val="FAFAFA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73" name="Shape 84"/>
          <p:cNvSpPr/>
          <p:nvPr/>
        </p:nvSpPr>
        <p:spPr>
          <a:xfrm>
            <a:off x="0" y="2247999"/>
            <a:ext cx="12192000" cy="144801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74" name="Text názvu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800" cy="1023601"/>
          </a:xfrm>
          <a:prstGeom prst="rect">
            <a:avLst/>
          </a:prstGeom>
        </p:spPr>
        <p:txBody>
          <a:bodyPr lIns="91424" tIns="91424" rIns="91424" bIns="91424" anchor="b"/>
          <a:lstStyle>
            <a:lvl1pPr>
              <a:lnSpc>
                <a:spcPct val="100000"/>
              </a:lnSpc>
              <a:defRPr sz="3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Text názvu</a:t>
            </a:r>
          </a:p>
        </p:txBody>
      </p:sp>
      <p:sp>
        <p:nvSpPr>
          <p:cNvPr id="275" name="Text úrovně 1…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10962800" cy="3613601"/>
          </a:xfrm>
          <a:prstGeom prst="rect">
            <a:avLst/>
          </a:prstGeom>
        </p:spPr>
        <p:txBody>
          <a:bodyPr lIns="91424" tIns="91424" rIns="91424" bIns="91424"/>
          <a:lstStyle>
            <a:lvl1pPr marL="0" indent="0">
              <a:lnSpc>
                <a:spcPct val="115000"/>
              </a:lnSpc>
              <a:spcBef>
                <a:spcPts val="1600"/>
              </a:spcBef>
              <a:buClr>
                <a:srgbClr val="737373"/>
              </a:buClr>
              <a:buFont typeface="Helvetica"/>
              <a:buChar char="●"/>
              <a:defRPr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indent="0">
              <a:lnSpc>
                <a:spcPct val="115000"/>
              </a:lnSpc>
              <a:spcBef>
                <a:spcPts val="1600"/>
              </a:spcBef>
              <a:buClr>
                <a:srgbClr val="737373"/>
              </a:buClr>
              <a:buFont typeface="Helvetica"/>
              <a:buChar char="○"/>
              <a:defRPr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indent="0">
              <a:lnSpc>
                <a:spcPct val="115000"/>
              </a:lnSpc>
              <a:spcBef>
                <a:spcPts val="1600"/>
              </a:spcBef>
              <a:buClr>
                <a:srgbClr val="737373"/>
              </a:buClr>
              <a:buFont typeface="Helvetica"/>
              <a:buChar char="■"/>
              <a:defRPr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indent="0">
              <a:lnSpc>
                <a:spcPct val="115000"/>
              </a:lnSpc>
              <a:spcBef>
                <a:spcPts val="1600"/>
              </a:spcBef>
              <a:buClr>
                <a:srgbClr val="737373"/>
              </a:buClr>
              <a:buFont typeface="Helvetica"/>
              <a:buChar char="●"/>
              <a:defRPr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indent="0">
              <a:lnSpc>
                <a:spcPct val="115000"/>
              </a:lnSpc>
              <a:spcBef>
                <a:spcPts val="1600"/>
              </a:spcBef>
              <a:buClr>
                <a:srgbClr val="737373"/>
              </a:buClr>
              <a:buFont typeface="Helvetica"/>
              <a:buChar char="○"/>
              <a:defRPr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76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364721" y="6302195"/>
            <a:ext cx="449823" cy="442072"/>
          </a:xfrm>
          <a:prstGeom prst="rect">
            <a:avLst/>
          </a:prstGeom>
        </p:spPr>
        <p:txBody>
          <a:bodyPr lIns="91424" tIns="91424" rIns="91424" bIns="91424"/>
          <a:lstStyle>
            <a:lvl1pPr algn="l">
              <a:defRPr sz="1800">
                <a:solidFill>
                  <a:srgbClr val="4285F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wo columns">
    <p:bg>
      <p:bgPr>
        <a:solidFill>
          <a:srgbClr val="428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89"/>
          <p:cNvSpPr/>
          <p:nvPr/>
        </p:nvSpPr>
        <p:spPr>
          <a:xfrm rot="10800000" flipH="1">
            <a:off x="0" y="2247999"/>
            <a:ext cx="12192000" cy="4610001"/>
          </a:xfrm>
          <a:prstGeom prst="rect">
            <a:avLst/>
          </a:prstGeom>
          <a:solidFill>
            <a:srgbClr val="FAFAFA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84" name="Shape 90"/>
          <p:cNvSpPr/>
          <p:nvPr/>
        </p:nvSpPr>
        <p:spPr>
          <a:xfrm>
            <a:off x="0" y="2247999"/>
            <a:ext cx="12192000" cy="144801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85" name="Text názvu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800" cy="1023601"/>
          </a:xfrm>
          <a:prstGeom prst="rect">
            <a:avLst/>
          </a:prstGeom>
        </p:spPr>
        <p:txBody>
          <a:bodyPr lIns="91424" tIns="91424" rIns="91424" bIns="91424" anchor="b"/>
          <a:lstStyle>
            <a:lvl1pPr>
              <a:lnSpc>
                <a:spcPct val="100000"/>
              </a:lnSpc>
              <a:defRPr sz="3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Text názvu</a:t>
            </a:r>
          </a:p>
        </p:txBody>
      </p:sp>
      <p:sp>
        <p:nvSpPr>
          <p:cNvPr id="286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629200" y="2558767"/>
            <a:ext cx="5333201" cy="3613601"/>
          </a:xfrm>
          <a:prstGeom prst="rect">
            <a:avLst/>
          </a:prstGeom>
        </p:spPr>
        <p:txBody>
          <a:bodyPr lIns="91424" tIns="91424" rIns="91424" bIns="91424"/>
          <a:lstStyle>
            <a:lvl1pPr marL="0" indent="0">
              <a:lnSpc>
                <a:spcPct val="115000"/>
              </a:lnSpc>
              <a:spcBef>
                <a:spcPts val="1600"/>
              </a:spcBef>
              <a:buClr>
                <a:srgbClr val="737373"/>
              </a:buClr>
              <a:buFont typeface="Helvetica"/>
              <a:buChar char="●"/>
              <a:defRPr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indent="0">
              <a:lnSpc>
                <a:spcPct val="115000"/>
              </a:lnSpc>
              <a:spcBef>
                <a:spcPts val="1600"/>
              </a:spcBef>
              <a:buClr>
                <a:srgbClr val="737373"/>
              </a:buClr>
              <a:buFont typeface="Helvetica"/>
              <a:buChar char="○"/>
              <a:defRPr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indent="0">
              <a:lnSpc>
                <a:spcPct val="115000"/>
              </a:lnSpc>
              <a:spcBef>
                <a:spcPts val="1600"/>
              </a:spcBef>
              <a:buClr>
                <a:srgbClr val="737373"/>
              </a:buClr>
              <a:buFont typeface="Helvetica"/>
              <a:buChar char="■"/>
              <a:defRPr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indent="0">
              <a:lnSpc>
                <a:spcPct val="115000"/>
              </a:lnSpc>
              <a:spcBef>
                <a:spcPts val="1600"/>
              </a:spcBef>
              <a:buClr>
                <a:srgbClr val="737373"/>
              </a:buClr>
              <a:buFont typeface="Helvetica"/>
              <a:buChar char="●"/>
              <a:defRPr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indent="0">
              <a:lnSpc>
                <a:spcPct val="115000"/>
              </a:lnSpc>
              <a:spcBef>
                <a:spcPts val="1600"/>
              </a:spcBef>
              <a:buClr>
                <a:srgbClr val="737373"/>
              </a:buClr>
              <a:buFont typeface="Helvetica"/>
              <a:buChar char="○"/>
              <a:defRPr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87" name="Shape 93"/>
          <p:cNvSpPr txBox="1">
            <a:spLocks noGrp="1"/>
          </p:cNvSpPr>
          <p:nvPr>
            <p:ph type="body" sz="half" idx="13"/>
          </p:nvPr>
        </p:nvSpPr>
        <p:spPr>
          <a:xfrm>
            <a:off x="6259000" y="2558767"/>
            <a:ext cx="5333201" cy="3613601"/>
          </a:xfrm>
          <a:prstGeom prst="rect">
            <a:avLst/>
          </a:prstGeom>
        </p:spPr>
        <p:txBody>
          <a:bodyPr lIns="91424" tIns="91424" rIns="91424" bIns="91424"/>
          <a:lstStyle/>
          <a:p>
            <a:pPr marL="0" indent="0">
              <a:lnSpc>
                <a:spcPct val="115000"/>
              </a:lnSpc>
              <a:spcBef>
                <a:spcPts val="1600"/>
              </a:spcBef>
              <a:buClr>
                <a:srgbClr val="737373"/>
              </a:buClr>
              <a:buFont typeface="Helvetica"/>
              <a:buChar char="●"/>
              <a:defRPr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pPr>
            <a:endParaRPr/>
          </a:p>
        </p:txBody>
      </p:sp>
      <p:sp>
        <p:nvSpPr>
          <p:cNvPr id="288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364721" y="6302195"/>
            <a:ext cx="449823" cy="442072"/>
          </a:xfrm>
          <a:prstGeom prst="rect">
            <a:avLst/>
          </a:prstGeom>
        </p:spPr>
        <p:txBody>
          <a:bodyPr lIns="91424" tIns="91424" rIns="91424" bIns="91424"/>
          <a:lstStyle>
            <a:lvl1pPr algn="l">
              <a:defRPr sz="1800">
                <a:solidFill>
                  <a:srgbClr val="4285F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bg>
      <p:bgPr>
        <a:solidFill>
          <a:srgbClr val="428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96"/>
          <p:cNvSpPr/>
          <p:nvPr/>
        </p:nvSpPr>
        <p:spPr>
          <a:xfrm rot="10800000" flipH="1">
            <a:off x="0" y="875199"/>
            <a:ext cx="12192000" cy="5982801"/>
          </a:xfrm>
          <a:prstGeom prst="rect">
            <a:avLst/>
          </a:prstGeom>
          <a:solidFill>
            <a:srgbClr val="FAFAFA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96" name="Shape 97"/>
          <p:cNvSpPr/>
          <p:nvPr/>
        </p:nvSpPr>
        <p:spPr>
          <a:xfrm>
            <a:off x="0" y="875133"/>
            <a:ext cx="12192000" cy="144801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97" name="Text názvu"/>
          <p:cNvSpPr txBox="1">
            <a:spLocks noGrp="1"/>
          </p:cNvSpPr>
          <p:nvPr>
            <p:ph type="title"/>
          </p:nvPr>
        </p:nvSpPr>
        <p:spPr>
          <a:xfrm>
            <a:off x="130999" y="21800"/>
            <a:ext cx="11768802" cy="803600"/>
          </a:xfrm>
          <a:prstGeom prst="rect">
            <a:avLst/>
          </a:prstGeom>
        </p:spPr>
        <p:txBody>
          <a:bodyPr lIns="91424" tIns="91424" rIns="91424" bIns="91424"/>
          <a:lstStyle>
            <a:lvl1pPr>
              <a:lnSpc>
                <a:spcPct val="100000"/>
              </a:lnSpc>
              <a:defRPr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Text názvu</a:t>
            </a:r>
          </a:p>
        </p:txBody>
      </p:sp>
      <p:sp>
        <p:nvSpPr>
          <p:cNvPr id="298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364721" y="6302195"/>
            <a:ext cx="449823" cy="442072"/>
          </a:xfrm>
          <a:prstGeom prst="rect">
            <a:avLst/>
          </a:prstGeom>
        </p:spPr>
        <p:txBody>
          <a:bodyPr lIns="91424" tIns="91424" rIns="91424" bIns="91424"/>
          <a:lstStyle>
            <a:lvl1pPr algn="l">
              <a:defRPr sz="1800">
                <a:solidFill>
                  <a:srgbClr val="4285F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 column text">
    <p:bg>
      <p:bgPr>
        <a:solidFill>
          <a:srgbClr val="428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101"/>
          <p:cNvSpPr/>
          <p:nvPr/>
        </p:nvSpPr>
        <p:spPr>
          <a:xfrm rot="10800000" flipH="1">
            <a:off x="4368800" y="32"/>
            <a:ext cx="7823200" cy="6858001"/>
          </a:xfrm>
          <a:prstGeom prst="rect">
            <a:avLst/>
          </a:prstGeom>
          <a:solidFill>
            <a:srgbClr val="FAFAFA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06" name="Shape 102"/>
          <p:cNvSpPr/>
          <p:nvPr/>
        </p:nvSpPr>
        <p:spPr>
          <a:xfrm rot="16200000">
            <a:off x="1012200" y="3356600"/>
            <a:ext cx="6858001" cy="144801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07" name="Text názvu"/>
          <p:cNvSpPr txBox="1">
            <a:spLocks noGrp="1"/>
          </p:cNvSpPr>
          <p:nvPr>
            <p:ph type="title"/>
          </p:nvPr>
        </p:nvSpPr>
        <p:spPr>
          <a:xfrm>
            <a:off x="301437" y="477067"/>
            <a:ext cx="3744001" cy="1271201"/>
          </a:xfrm>
          <a:prstGeom prst="rect">
            <a:avLst/>
          </a:prstGeom>
        </p:spPr>
        <p:txBody>
          <a:bodyPr lIns="91424" tIns="91424" rIns="91424" bIns="91424" anchor="b"/>
          <a:lstStyle>
            <a:lvl1pPr>
              <a:lnSpc>
                <a:spcPct val="100000"/>
              </a:lnSpc>
              <a:defRPr sz="3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Text názvu</a:t>
            </a:r>
          </a:p>
        </p:txBody>
      </p:sp>
      <p:sp>
        <p:nvSpPr>
          <p:cNvPr id="308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301433" y="1954400"/>
            <a:ext cx="3744001" cy="4218000"/>
          </a:xfrm>
          <a:prstGeom prst="rect">
            <a:avLst/>
          </a:prstGeom>
        </p:spPr>
        <p:txBody>
          <a:bodyPr lIns="91424" tIns="91424" rIns="91424" bIns="91424"/>
          <a:lstStyle>
            <a:lvl1pPr marL="0" indent="0">
              <a:lnSpc>
                <a:spcPct val="115000"/>
              </a:lnSpc>
              <a:spcBef>
                <a:spcPts val="1600"/>
              </a:spcBef>
              <a:buClr>
                <a:srgbClr val="FFFFFF"/>
              </a:buClr>
              <a:buFont typeface="Helvetica"/>
              <a:buChar char="●"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indent="0">
              <a:lnSpc>
                <a:spcPct val="115000"/>
              </a:lnSpc>
              <a:spcBef>
                <a:spcPts val="1600"/>
              </a:spcBef>
              <a:buClr>
                <a:srgbClr val="FFFFFF"/>
              </a:buClr>
              <a:buFont typeface="Helvetica"/>
              <a:buChar char="○"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indent="0">
              <a:lnSpc>
                <a:spcPct val="115000"/>
              </a:lnSpc>
              <a:spcBef>
                <a:spcPts val="1600"/>
              </a:spcBef>
              <a:buClr>
                <a:srgbClr val="FFFFFF"/>
              </a:buClr>
              <a:buFont typeface="Helvetica"/>
              <a:buChar char="■"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indent="0">
              <a:lnSpc>
                <a:spcPct val="115000"/>
              </a:lnSpc>
              <a:spcBef>
                <a:spcPts val="1600"/>
              </a:spcBef>
              <a:buClr>
                <a:srgbClr val="FFFFFF"/>
              </a:buClr>
              <a:buFont typeface="Helvetica"/>
              <a:buChar char="●"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indent="0">
              <a:lnSpc>
                <a:spcPct val="115000"/>
              </a:lnSpc>
              <a:spcBef>
                <a:spcPts val="1600"/>
              </a:spcBef>
              <a:buClr>
                <a:srgbClr val="FFFFFF"/>
              </a:buClr>
              <a:buFont typeface="Helvetica"/>
              <a:buChar char="○"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09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364721" y="6302195"/>
            <a:ext cx="449823" cy="442072"/>
          </a:xfrm>
          <a:prstGeom prst="rect">
            <a:avLst/>
          </a:prstGeom>
        </p:spPr>
        <p:txBody>
          <a:bodyPr lIns="91424" tIns="91424" rIns="91424" bIns="91424"/>
          <a:lstStyle>
            <a:lvl1pPr algn="l">
              <a:defRPr sz="1800">
                <a:solidFill>
                  <a:srgbClr val="4285F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 point">
    <p:bg>
      <p:bgPr>
        <a:solidFill>
          <a:srgbClr val="428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Text názvu"/>
          <p:cNvSpPr txBox="1">
            <a:spLocks noGrp="1"/>
          </p:cNvSpPr>
          <p:nvPr>
            <p:ph type="title"/>
          </p:nvPr>
        </p:nvSpPr>
        <p:spPr>
          <a:xfrm>
            <a:off x="653666" y="650999"/>
            <a:ext cx="8302802" cy="5454402"/>
          </a:xfrm>
          <a:prstGeom prst="rect">
            <a:avLst/>
          </a:prstGeom>
        </p:spPr>
        <p:txBody>
          <a:bodyPr lIns="91424" tIns="91424" rIns="91424" bIns="91424"/>
          <a:lstStyle>
            <a:lvl1pPr>
              <a:lnSpc>
                <a:spcPct val="100000"/>
              </a:lnSpc>
              <a:defRPr sz="8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Text názvu</a:t>
            </a:r>
          </a:p>
        </p:txBody>
      </p:sp>
      <p:sp>
        <p:nvSpPr>
          <p:cNvPr id="317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364721" y="6302195"/>
            <a:ext cx="449823" cy="442072"/>
          </a:xfrm>
          <a:prstGeom prst="rect">
            <a:avLst/>
          </a:prstGeom>
        </p:spPr>
        <p:txBody>
          <a:bodyPr lIns="91424" tIns="91424" rIns="91424" bIns="91424"/>
          <a:lstStyle>
            <a:lvl1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title and description">
    <p:bg>
      <p:bgPr>
        <a:solidFill>
          <a:srgbClr val="428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110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rgbClr val="FAFAFA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25" name="Shape 111"/>
          <p:cNvSpPr/>
          <p:nvPr/>
        </p:nvSpPr>
        <p:spPr>
          <a:xfrm rot="5400000">
            <a:off x="2595233" y="3357000"/>
            <a:ext cx="6857201" cy="144801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26" name="Text názvu"/>
          <p:cNvSpPr txBox="1">
            <a:spLocks noGrp="1"/>
          </p:cNvSpPr>
          <p:nvPr>
            <p:ph type="title"/>
          </p:nvPr>
        </p:nvSpPr>
        <p:spPr>
          <a:xfrm>
            <a:off x="354000" y="1644232"/>
            <a:ext cx="5393600" cy="1976401"/>
          </a:xfrm>
          <a:prstGeom prst="rect">
            <a:avLst/>
          </a:prstGeom>
        </p:spPr>
        <p:txBody>
          <a:bodyPr lIns="91424" tIns="91424" rIns="91424" bIns="91424" anchor="b"/>
          <a:lstStyle>
            <a:lvl1pPr algn="ctr">
              <a:lnSpc>
                <a:spcPct val="100000"/>
              </a:lnSpc>
              <a:defRPr sz="56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Text názvu</a:t>
            </a:r>
          </a:p>
        </p:txBody>
      </p:sp>
      <p:sp>
        <p:nvSpPr>
          <p:cNvPr id="327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354000" y="3705955"/>
            <a:ext cx="5393600" cy="1646802"/>
          </a:xfrm>
          <a:prstGeom prst="rect">
            <a:avLst/>
          </a:prstGeom>
        </p:spPr>
        <p:txBody>
          <a:bodyPr lIns="91424" tIns="91424" rIns="91424" bIns="91424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28" name="Shape 114"/>
          <p:cNvSpPr txBox="1">
            <a:spLocks noGrp="1"/>
          </p:cNvSpPr>
          <p:nvPr>
            <p:ph type="body" sz="half" idx="13"/>
          </p:nvPr>
        </p:nvSpPr>
        <p:spPr>
          <a:xfrm>
            <a:off x="6586000" y="965599"/>
            <a:ext cx="5116001" cy="4926802"/>
          </a:xfrm>
          <a:prstGeom prst="rect">
            <a:avLst/>
          </a:prstGeom>
        </p:spPr>
        <p:txBody>
          <a:bodyPr lIns="91424" tIns="91424" rIns="91424" bIns="91424" anchor="ctr"/>
          <a:lstStyle/>
          <a:p>
            <a:pPr marL="0" indent="0">
              <a:lnSpc>
                <a:spcPct val="115000"/>
              </a:lnSpc>
              <a:spcBef>
                <a:spcPts val="1600"/>
              </a:spcBef>
              <a:buClr>
                <a:srgbClr val="FFFFFF"/>
              </a:buClr>
              <a:buFont typeface="Helvetica"/>
              <a:buChar char="●"/>
              <a:def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endParaRPr/>
          </a:p>
        </p:txBody>
      </p:sp>
      <p:sp>
        <p:nvSpPr>
          <p:cNvPr id="329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364721" y="6302195"/>
            <a:ext cx="449823" cy="442072"/>
          </a:xfrm>
          <a:prstGeom prst="rect">
            <a:avLst/>
          </a:prstGeom>
        </p:spPr>
        <p:txBody>
          <a:bodyPr lIns="91424" tIns="91424" rIns="91424" bIns="91424"/>
          <a:lstStyle>
            <a:lvl1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39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0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">
    <p:bg>
      <p:bgPr>
        <a:solidFill>
          <a:srgbClr val="428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117"/>
          <p:cNvSpPr/>
          <p:nvPr/>
        </p:nvSpPr>
        <p:spPr>
          <a:xfrm rot="10800000" flipH="1">
            <a:off x="0" y="-1"/>
            <a:ext cx="12192000" cy="6261201"/>
          </a:xfrm>
          <a:prstGeom prst="rect">
            <a:avLst/>
          </a:prstGeom>
          <a:solidFill>
            <a:srgbClr val="FAFAFA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37" name="Shape 118"/>
          <p:cNvSpPr/>
          <p:nvPr/>
        </p:nvSpPr>
        <p:spPr>
          <a:xfrm rot="10800000" flipH="1">
            <a:off x="0" y="6163633"/>
            <a:ext cx="12192000" cy="98801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38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76200" y="6262432"/>
            <a:ext cx="11176000" cy="595601"/>
          </a:xfrm>
          <a:prstGeom prst="rect">
            <a:avLst/>
          </a:prstGeom>
        </p:spPr>
        <p:txBody>
          <a:bodyPr lIns="91424" tIns="91424" rIns="91424" bIns="91424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Char char="○"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Char char="■"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Char char="●"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Char char="○"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39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364721" y="6302195"/>
            <a:ext cx="449823" cy="442072"/>
          </a:xfrm>
          <a:prstGeom prst="rect">
            <a:avLst/>
          </a:prstGeom>
        </p:spPr>
        <p:txBody>
          <a:bodyPr lIns="91424" tIns="91424" rIns="91424" bIns="91424"/>
          <a:lstStyle>
            <a:lvl1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Text názvu"/>
          <p:cNvSpPr txBox="1">
            <a:spLocks noGrp="1"/>
          </p:cNvSpPr>
          <p:nvPr>
            <p:ph type="title"/>
          </p:nvPr>
        </p:nvSpPr>
        <p:spPr>
          <a:xfrm>
            <a:off x="1957366" y="1123702"/>
            <a:ext cx="8281364" cy="2390450"/>
          </a:xfrm>
          <a:prstGeom prst="rect">
            <a:avLst/>
          </a:prstGeom>
        </p:spPr>
        <p:txBody>
          <a:bodyPr lIns="58923" tIns="58923" rIns="58923" bIns="58923" anchor="b"/>
          <a:lstStyle>
            <a:lvl1pPr algn="ctr" defTabSz="915520">
              <a:defRPr sz="5800"/>
            </a:lvl1pPr>
          </a:lstStyle>
          <a:p>
            <a:r>
              <a:t>Text názvu</a:t>
            </a:r>
          </a:p>
        </p:txBody>
      </p:sp>
      <p:sp>
        <p:nvSpPr>
          <p:cNvPr id="363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2444505" y="3606336"/>
            <a:ext cx="7307086" cy="1657739"/>
          </a:xfrm>
          <a:prstGeom prst="rect">
            <a:avLst/>
          </a:prstGeom>
        </p:spPr>
        <p:txBody>
          <a:bodyPr lIns="58923" tIns="58923" rIns="58923" bIns="58923"/>
          <a:lstStyle>
            <a:lvl1pPr marL="0" indent="0" algn="ctr" defTabSz="915520">
              <a:spcBef>
                <a:spcPts val="900"/>
              </a:spcBef>
              <a:buSzTx/>
              <a:buFontTx/>
              <a:buNone/>
              <a:defRPr sz="2200"/>
            </a:lvl1pPr>
            <a:lvl2pPr marL="0" indent="355188" algn="ctr" defTabSz="915520">
              <a:spcBef>
                <a:spcPts val="900"/>
              </a:spcBef>
              <a:buSzTx/>
              <a:buFontTx/>
              <a:buNone/>
              <a:defRPr sz="2200"/>
            </a:lvl2pPr>
            <a:lvl3pPr marL="0" indent="710376" algn="ctr" defTabSz="915520">
              <a:spcBef>
                <a:spcPts val="900"/>
              </a:spcBef>
              <a:buSzTx/>
              <a:buFontTx/>
              <a:buNone/>
              <a:defRPr sz="2200"/>
            </a:lvl3pPr>
            <a:lvl4pPr marL="0" indent="1065564" algn="ctr" defTabSz="915520">
              <a:spcBef>
                <a:spcPts val="900"/>
              </a:spcBef>
              <a:buSzTx/>
              <a:buFontTx/>
              <a:buNone/>
              <a:defRPr sz="2200"/>
            </a:lvl4pPr>
            <a:lvl5pPr marL="0" indent="1420750" algn="ctr" defTabSz="915520">
              <a:spcBef>
                <a:spcPts val="900"/>
              </a:spcBef>
              <a:buSzTx/>
              <a:buFontTx/>
              <a:buNone/>
              <a:defRPr sz="22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64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0022552" y="6411594"/>
            <a:ext cx="277069" cy="270247"/>
          </a:xfrm>
          <a:prstGeom prst="rect">
            <a:avLst/>
          </a:prstGeom>
        </p:spPr>
        <p:txBody>
          <a:bodyPr lIns="58923" tIns="58923" rIns="58923" bIns="58923"/>
          <a:lstStyle>
            <a:lvl1pPr defTabSz="589231">
              <a:defRPr sz="11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Text názvu"/>
          <p:cNvSpPr txBox="1">
            <a:spLocks noGrp="1"/>
          </p:cNvSpPr>
          <p:nvPr>
            <p:ph type="title"/>
          </p:nvPr>
        </p:nvSpPr>
        <p:spPr>
          <a:xfrm>
            <a:off x="1523999" y="1122362"/>
            <a:ext cx="9144001" cy="2387601"/>
          </a:xfrm>
          <a:prstGeom prst="rect">
            <a:avLst/>
          </a:prstGeom>
        </p:spPr>
        <p:txBody>
          <a:bodyPr lIns="60959" tIns="60959" rIns="60959" bIns="60959" anchor="b"/>
          <a:lstStyle>
            <a:lvl1pPr algn="ctr">
              <a:defRPr sz="6000"/>
            </a:lvl1pPr>
          </a:lstStyle>
          <a:p>
            <a:r>
              <a:t>Text názvu</a:t>
            </a:r>
          </a:p>
        </p:txBody>
      </p:sp>
      <p:sp>
        <p:nvSpPr>
          <p:cNvPr id="372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523999" y="3602037"/>
            <a:ext cx="9144001" cy="1655763"/>
          </a:xfrm>
          <a:prstGeom prst="rect">
            <a:avLst/>
          </a:prstGeom>
        </p:spPr>
        <p:txBody>
          <a:bodyPr lIns="60959" tIns="60959" rIns="60959" bIns="60959"/>
          <a:lstStyle>
            <a:lvl1pPr marL="0" indent="0" algn="ctr">
              <a:spcBef>
                <a:spcPts val="900"/>
              </a:spcBef>
              <a:buSzTx/>
              <a:buFontTx/>
              <a:buNone/>
              <a:defRPr sz="2400"/>
            </a:lvl1pPr>
            <a:lvl2pPr marL="0" indent="342900" algn="ctr">
              <a:spcBef>
                <a:spcPts val="900"/>
              </a:spcBef>
              <a:buSzTx/>
              <a:buFontTx/>
              <a:buNone/>
              <a:defRPr sz="2400"/>
            </a:lvl2pPr>
            <a:lvl3pPr marL="0" indent="685800" algn="ctr">
              <a:spcBef>
                <a:spcPts val="900"/>
              </a:spcBef>
              <a:buSzTx/>
              <a:buFontTx/>
              <a:buNone/>
              <a:defRPr sz="2400"/>
            </a:lvl3pPr>
            <a:lvl4pPr marL="0" indent="1028700" algn="ctr">
              <a:spcBef>
                <a:spcPts val="900"/>
              </a:spcBef>
              <a:buSzTx/>
              <a:buFontTx/>
              <a:buNone/>
              <a:defRPr sz="2400"/>
            </a:lvl4pPr>
            <a:lvl5pPr marL="0" indent="1371600" algn="ctr">
              <a:spcBef>
                <a:spcPts val="900"/>
              </a:spcBef>
              <a:buSzTx/>
              <a:buFontTx/>
              <a:buNone/>
              <a:defRPr sz="24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73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59338" y="6389053"/>
            <a:ext cx="294462" cy="299721"/>
          </a:xfrm>
          <a:prstGeom prst="rect">
            <a:avLst/>
          </a:prstGeom>
        </p:spPr>
        <p:txBody>
          <a:bodyPr lIns="60959" tIns="60959" rIns="60959" bIns="60959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názvu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48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58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 názvu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 názvu</a:t>
            </a:r>
          </a:p>
        </p:txBody>
      </p:sp>
      <p:sp>
        <p:nvSpPr>
          <p:cNvPr id="73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 názvu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 názvu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8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93" name="Text úrovně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94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 názvu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102" name="Text úrovně 1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03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názvu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 názvu</a:t>
            </a:r>
          </a:p>
        </p:txBody>
      </p:sp>
      <p:sp>
        <p:nvSpPr>
          <p:cNvPr id="3" name="Text úrovně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3" r:id="rId31"/>
    <p:sldLayoutId id="2147483684" r:id="rId32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github.com/xurxodev/FizzBuzz-Kata" TargetMode="External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27.jpe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27.jpe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ktaranov/naming-convention/blob/master/C%23%20Coding%20Standards%20and%20Naming%20Conventions.md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2.xml"/><Relationship Id="rId4" Type="http://schemas.openxmlformats.org/officeDocument/2006/relationships/hyperlink" Target="https://docs.microsoft.com/en-us/dotnet/csharp/fundamentals/coding-style/coding-conventions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Rectangle 1"/>
          <p:cNvSpPr/>
          <p:nvPr/>
        </p:nvSpPr>
        <p:spPr>
          <a:xfrm>
            <a:off x="-11035" y="-8184"/>
            <a:ext cx="12201990" cy="6866184"/>
          </a:xfrm>
          <a:prstGeom prst="rect">
            <a:avLst/>
          </a:prstGeom>
          <a:solidFill>
            <a:srgbClr val="004493"/>
          </a:solidFill>
          <a:ln w="12700">
            <a:miter lim="400000"/>
          </a:ln>
        </p:spPr>
        <p:txBody>
          <a:bodyPr lIns="58923" tIns="58923" rIns="58923" bIns="58923" anchor="ctr"/>
          <a:lstStyle/>
          <a:p>
            <a:pPr algn="ctr" defTabSz="589231">
              <a:defRPr sz="2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83" name="officeArt object" descr="officeArt objec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2908">
            <a:off x="-1313205" y="1318932"/>
            <a:ext cx="6854434" cy="4220136"/>
          </a:xfrm>
          <a:prstGeom prst="rect">
            <a:avLst/>
          </a:prstGeom>
          <a:ln w="12700">
            <a:miter lim="400000"/>
          </a:ln>
        </p:spPr>
      </p:pic>
      <p:sp>
        <p:nvSpPr>
          <p:cNvPr id="384" name="officeArt object"/>
          <p:cNvSpPr txBox="1"/>
          <p:nvPr/>
        </p:nvSpPr>
        <p:spPr>
          <a:xfrm>
            <a:off x="2585792" y="2357022"/>
            <a:ext cx="9461205" cy="1419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470" tIns="65470" rIns="65470" bIns="65470"/>
          <a:lstStyle>
            <a:lvl1pPr defTabSz="589231">
              <a:defRPr sz="8000">
                <a:solidFill>
                  <a:srgbClr val="FFFFFF"/>
                </a:solidFill>
                <a:uFill>
                  <a:solidFill>
                    <a:srgbClr val="004493"/>
                  </a:solidFill>
                </a:u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>
              <a:defRPr>
                <a:uFill>
                  <a:solidFill>
                    <a:srgbClr val="000000"/>
                  </a:solidFill>
                </a:uFill>
              </a:defRPr>
            </a:pPr>
            <a:r>
              <a:rPr lang="en-US" sz="6600" dirty="0">
                <a:uFill>
                  <a:solidFill>
                    <a:srgbClr val="004493"/>
                  </a:solidFill>
                </a:uFill>
              </a:rPr>
              <a:t>PV178 – Lab </a:t>
            </a:r>
            <a:r>
              <a:rPr lang="cs-CZ" sz="6600">
                <a:uFill>
                  <a:solidFill>
                    <a:srgbClr val="004493"/>
                  </a:solidFill>
                </a:uFill>
              </a:rPr>
              <a:t>02</a:t>
            </a:r>
          </a:p>
        </p:txBody>
      </p:sp>
      <p:sp>
        <p:nvSpPr>
          <p:cNvPr id="385" name="officeArt object"/>
          <p:cNvSpPr txBox="1"/>
          <p:nvPr/>
        </p:nvSpPr>
        <p:spPr>
          <a:xfrm>
            <a:off x="2638092" y="3350727"/>
            <a:ext cx="7588984" cy="2107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470" tIns="65470" rIns="65470" bIns="65470"/>
          <a:lstStyle/>
          <a:p>
            <a:pPr defTabSz="589231">
              <a:defRPr sz="30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endParaRPr lang="en-US" dirty="0">
              <a:uFill>
                <a:solidFill>
                  <a:srgbClr val="004493"/>
                </a:solidFill>
              </a:uFill>
              <a:latin typeface="Montserrat Ultra Light"/>
              <a:ea typeface="Montserrat Bold"/>
              <a:cs typeface="Montserrat Bold"/>
              <a:sym typeface="Montserrat Ultra Light"/>
            </a:endParaRPr>
          </a:p>
          <a:p>
            <a:pPr defTabSz="589231">
              <a:defRPr sz="30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endParaRPr lang="en-US" dirty="0">
              <a:uFill>
                <a:solidFill>
                  <a:srgbClr val="004493"/>
                </a:solidFill>
              </a:uFill>
              <a:latin typeface="Montserrat Ultra Light"/>
              <a:ea typeface="Montserrat Bold"/>
              <a:cs typeface="Montserrat Bold"/>
              <a:sym typeface="Montserrat Ultra Light"/>
            </a:endParaRPr>
          </a:p>
          <a:p>
            <a:pPr defTabSz="589231">
              <a:defRPr sz="30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dirty="0">
                <a:uFill>
                  <a:solidFill>
                    <a:srgbClr val="004493"/>
                  </a:solidFill>
                </a:uFill>
                <a:latin typeface="Montserrat Ultra Light"/>
                <a:ea typeface="Montserrat Bold"/>
                <a:cs typeface="Montserrat Bold"/>
                <a:sym typeface="Montserrat Ultra Light"/>
              </a:rPr>
              <a:t>Dominik La</a:t>
            </a:r>
            <a:r>
              <a:rPr lang="sk-SK" dirty="0" err="1">
                <a:uFill>
                  <a:solidFill>
                    <a:srgbClr val="004493"/>
                  </a:solidFill>
                </a:uFill>
                <a:latin typeface="Montserrat Ultra Light"/>
                <a:ea typeface="Montserrat Bold"/>
                <a:cs typeface="Montserrat Bold"/>
                <a:sym typeface="Montserrat Ultra Light"/>
              </a:rPr>
              <a:t>šo</a:t>
            </a:r>
            <a:endParaRPr lang="en-US" dirty="0">
              <a:uFill>
                <a:solidFill>
                  <a:srgbClr val="004493"/>
                </a:solidFill>
              </a:uFill>
              <a:latin typeface="Montserrat Ultra Light"/>
              <a:ea typeface="Montserrat Bold"/>
              <a:cs typeface="Montserrat Bold"/>
              <a:sym typeface="Montserrat Ultra Light"/>
            </a:endParaRPr>
          </a:p>
          <a:p>
            <a:pPr defTabSz="589231">
              <a:defRPr sz="30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endParaRPr lang="en-US" dirty="0">
              <a:uFill>
                <a:solidFill>
                  <a:srgbClr val="004493"/>
                </a:solidFill>
              </a:uFill>
              <a:latin typeface="Montserrat Ultra Light"/>
              <a:ea typeface="Montserrat Bold"/>
              <a:cs typeface="Montserrat Bold"/>
              <a:sym typeface="Montserrat Ultra Light"/>
            </a:endParaRPr>
          </a:p>
          <a:p>
            <a:pPr defTabSz="589231">
              <a:defRPr sz="30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endParaRPr lang="en-US" dirty="0">
              <a:uFill>
                <a:solidFill>
                  <a:srgbClr val="004493"/>
                </a:solidFill>
              </a:uFill>
              <a:latin typeface="Montserrat Ultra Light"/>
              <a:ea typeface="Montserrat Bold"/>
              <a:cs typeface="Montserrat Bold"/>
              <a:sym typeface="Montserrat Ultra Light"/>
            </a:endParaRPr>
          </a:p>
          <a:p>
            <a:pPr defTabSz="589231">
              <a:defRPr sz="30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endParaRPr lang="en-US" dirty="0">
              <a:uFill>
                <a:solidFill>
                  <a:srgbClr val="004493"/>
                </a:solidFill>
              </a:uFill>
              <a:latin typeface="Montserrat Ultra Light"/>
              <a:ea typeface="Montserrat Bold"/>
              <a:cs typeface="Montserrat Bold"/>
              <a:sym typeface="Montserrat Ultra Light"/>
            </a:endParaRPr>
          </a:p>
          <a:p>
            <a:pPr defTabSz="589231">
              <a:defRPr sz="30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endParaRPr lang="en-US" sz="1000" dirty="0">
              <a:uFill>
                <a:solidFill>
                  <a:srgbClr val="004493"/>
                </a:solidFill>
              </a:uFill>
              <a:latin typeface="Montserrat Ultra Light"/>
              <a:ea typeface="Montserrat Bold"/>
              <a:cs typeface="Montserrat Bold"/>
              <a:sym typeface="Montserrat Ultra Light"/>
            </a:endParaRPr>
          </a:p>
          <a:p>
            <a:pPr defTabSz="589231">
              <a:defRPr sz="30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endParaRPr lang="en-US" sz="1000" dirty="0">
              <a:uFill>
                <a:solidFill>
                  <a:srgbClr val="004493"/>
                </a:solidFill>
              </a:uFill>
              <a:latin typeface="Montserrat Ultra Light"/>
              <a:ea typeface="Montserrat Bold"/>
              <a:cs typeface="Montserrat Bold"/>
              <a:sym typeface="Montserrat Ultra Light"/>
            </a:endParaRPr>
          </a:p>
          <a:p>
            <a:pPr defTabSz="589231">
              <a:defRPr sz="30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1000" dirty="0">
                <a:uFill>
                  <a:solidFill>
                    <a:srgbClr val="004493"/>
                  </a:solidFill>
                </a:uFill>
                <a:latin typeface="Montserrat Ultra Light"/>
                <a:ea typeface="Montserrat Bold"/>
                <a:cs typeface="Montserrat Bold"/>
                <a:sym typeface="Montserrat Ultra Light"/>
              </a:rPr>
              <a:t>                                                                                                                                                                                                                    Original -&gt; Karel </a:t>
            </a:r>
            <a:r>
              <a:rPr lang="en-US" sz="1000" dirty="0" err="1">
                <a:uFill>
                  <a:solidFill>
                    <a:srgbClr val="004493"/>
                  </a:solidFill>
                </a:uFill>
                <a:latin typeface="Montserrat Ultra Light"/>
                <a:ea typeface="Montserrat Bold"/>
                <a:cs typeface="Montserrat Bold"/>
                <a:sym typeface="Montserrat Ultra Light"/>
              </a:rPr>
              <a:t>Jir</a:t>
            </a:r>
            <a:r>
              <a:rPr lang="cs-CZ" sz="1000" dirty="0" err="1">
                <a:uFill>
                  <a:solidFill>
                    <a:srgbClr val="004493"/>
                  </a:solidFill>
                </a:uFill>
                <a:latin typeface="Montserrat Ultra Light"/>
                <a:ea typeface="Montserrat Bold"/>
                <a:cs typeface="Montserrat Bold"/>
                <a:sym typeface="Montserrat Ultra Light"/>
              </a:rPr>
              <a:t>ánek</a:t>
            </a:r>
            <a:endParaRPr sz="1000" dirty="0">
              <a:uFill>
                <a:solidFill>
                  <a:srgbClr val="004493"/>
                </a:solidFill>
              </a:u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INFORMATICS &amp; APPLIED RESEARCH…"/>
          <p:cNvSpPr txBox="1"/>
          <p:nvPr/>
        </p:nvSpPr>
        <p:spPr>
          <a:xfrm>
            <a:off x="698857" y="1525571"/>
            <a:ext cx="10939768" cy="15183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0959" rIns="60959">
            <a:spAutoFit/>
          </a:bodyPr>
          <a:lstStyle/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en-GB" sz="2200" dirty="0">
                <a:solidFill>
                  <a:srgbClr val="004493"/>
                </a:solidFill>
                <a:latin typeface="Montserrat Semi Bold"/>
              </a:rPr>
              <a:t>“:” </a:t>
            </a:r>
            <a:r>
              <a:rPr lang="en-GB" sz="2200" dirty="0" err="1">
                <a:solidFill>
                  <a:srgbClr val="004493"/>
                </a:solidFill>
                <a:latin typeface="Montserrat Semi Bold"/>
              </a:rPr>
              <a:t>notacia</a:t>
            </a:r>
            <a:endParaRPr lang="en-GB" sz="2200" dirty="0">
              <a:solidFill>
                <a:srgbClr val="004493"/>
              </a:solidFill>
              <a:latin typeface="Montserrat Semi Bold"/>
            </a:endParaRP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en-GB" sz="2200" dirty="0" err="1">
                <a:solidFill>
                  <a:srgbClr val="004493"/>
                </a:solidFill>
                <a:latin typeface="Montserrat Semi Bold"/>
              </a:rPr>
              <a:t>Mozem</a:t>
            </a:r>
            <a:r>
              <a:rPr lang="en-GB" sz="2200" dirty="0">
                <a:solidFill>
                  <a:srgbClr val="004493"/>
                </a:solidFill>
                <a:latin typeface="Montserrat Semi Bold"/>
              </a:rPr>
              <a:t> </a:t>
            </a:r>
            <a:r>
              <a:rPr lang="en-GB" sz="2200" dirty="0" err="1">
                <a:solidFill>
                  <a:srgbClr val="004493"/>
                </a:solidFill>
                <a:latin typeface="Montserrat Semi Bold"/>
              </a:rPr>
              <a:t>dedit</a:t>
            </a:r>
            <a:r>
              <a:rPr lang="en-GB" sz="2200" dirty="0">
                <a:solidFill>
                  <a:srgbClr val="004493"/>
                </a:solidFill>
                <a:latin typeface="Montserrat Semi Bold"/>
              </a:rPr>
              <a:t> </a:t>
            </a:r>
            <a:r>
              <a:rPr lang="en-GB" sz="2200" dirty="0" err="1">
                <a:solidFill>
                  <a:srgbClr val="004493"/>
                </a:solidFill>
                <a:latin typeface="Montserrat Semi Bold"/>
              </a:rPr>
              <a:t>maximalne</a:t>
            </a:r>
            <a:r>
              <a:rPr lang="en-GB" sz="2200" dirty="0">
                <a:solidFill>
                  <a:srgbClr val="004493"/>
                </a:solidFill>
                <a:latin typeface="Montserrat Semi Bold"/>
              </a:rPr>
              <a:t> z </a:t>
            </a:r>
            <a:r>
              <a:rPr lang="en-GB" sz="2200" b="1" i="1" dirty="0">
                <a:solidFill>
                  <a:srgbClr val="FF0000"/>
                </a:solidFill>
                <a:latin typeface="Montserrat Semi Bold"/>
              </a:rPr>
              <a:t>1</a:t>
            </a:r>
            <a:r>
              <a:rPr lang="en-GB" sz="2200" dirty="0">
                <a:solidFill>
                  <a:srgbClr val="004493"/>
                </a:solidFill>
                <a:latin typeface="Montserrat Semi Bold"/>
              </a:rPr>
              <a:t> </a:t>
            </a:r>
            <a:r>
              <a:rPr lang="en-GB" sz="2200" b="1" i="1" dirty="0" err="1">
                <a:solidFill>
                  <a:srgbClr val="FF0000"/>
                </a:solidFill>
                <a:latin typeface="Montserrat Semi Bold"/>
              </a:rPr>
              <a:t>triedy</a:t>
            </a:r>
            <a:r>
              <a:rPr lang="en-GB" sz="2200" dirty="0">
                <a:solidFill>
                  <a:srgbClr val="004493"/>
                </a:solidFill>
                <a:latin typeface="Montserrat Semi Bold"/>
              </a:rPr>
              <a:t>, </a:t>
            </a:r>
            <a:r>
              <a:rPr lang="en-GB" sz="2200" dirty="0" err="1">
                <a:solidFill>
                  <a:srgbClr val="004493"/>
                </a:solidFill>
                <a:latin typeface="Montserrat Semi Bold"/>
              </a:rPr>
              <a:t>avsak</a:t>
            </a:r>
            <a:r>
              <a:rPr lang="en-GB" sz="2200" dirty="0">
                <a:solidFill>
                  <a:srgbClr val="004493"/>
                </a:solidFill>
                <a:latin typeface="Montserrat Semi Bold"/>
              </a:rPr>
              <a:t> </a:t>
            </a:r>
            <a:r>
              <a:rPr lang="en-GB" sz="2200" dirty="0" err="1">
                <a:solidFill>
                  <a:srgbClr val="004493"/>
                </a:solidFill>
                <a:latin typeface="Montserrat Semi Bold"/>
              </a:rPr>
              <a:t>mozem</a:t>
            </a:r>
            <a:r>
              <a:rPr lang="en-GB" sz="2200" dirty="0">
                <a:solidFill>
                  <a:srgbClr val="004493"/>
                </a:solidFill>
                <a:latin typeface="Montserrat Semi Bold"/>
              </a:rPr>
              <a:t> </a:t>
            </a:r>
            <a:r>
              <a:rPr lang="en-GB" sz="2200" dirty="0" err="1">
                <a:solidFill>
                  <a:srgbClr val="004493"/>
                </a:solidFill>
                <a:latin typeface="Montserrat Semi Bold"/>
              </a:rPr>
              <a:t>implementovat</a:t>
            </a:r>
            <a:r>
              <a:rPr lang="en-GB" sz="2200" dirty="0">
                <a:solidFill>
                  <a:srgbClr val="004493"/>
                </a:solidFill>
                <a:latin typeface="Montserrat Semi Bold"/>
              </a:rPr>
              <a:t> </a:t>
            </a:r>
            <a:r>
              <a:rPr lang="en-GB" sz="2200" b="1" i="1" dirty="0">
                <a:solidFill>
                  <a:srgbClr val="FF0000"/>
                </a:solidFill>
                <a:latin typeface="Montserrat Semi Bold"/>
              </a:rPr>
              <a:t>n</a:t>
            </a:r>
            <a:r>
              <a:rPr lang="en-GB" sz="2200" dirty="0">
                <a:solidFill>
                  <a:srgbClr val="004493"/>
                </a:solidFill>
                <a:latin typeface="Montserrat Semi Bold"/>
              </a:rPr>
              <a:t> </a:t>
            </a:r>
            <a:r>
              <a:rPr lang="en-GB" sz="2200" b="1" i="1" dirty="0" err="1">
                <a:solidFill>
                  <a:srgbClr val="FF0000"/>
                </a:solidFill>
                <a:latin typeface="Montserrat Semi Bold"/>
              </a:rPr>
              <a:t>interfacov</a:t>
            </a:r>
            <a:endParaRPr lang="en-US" sz="2200" b="1" i="1" dirty="0">
              <a:solidFill>
                <a:srgbClr val="FF0000"/>
              </a:solidFill>
              <a:latin typeface="Montserrat Semi Bold"/>
            </a:endParaRPr>
          </a:p>
          <a:p>
            <a:pPr marL="342900" indent="-34290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endParaRPr lang="cs-CZ" sz="2200" dirty="0"/>
          </a:p>
        </p:txBody>
      </p:sp>
      <p:sp>
        <p:nvSpPr>
          <p:cNvPr id="18" name="TextBox 37"/>
          <p:cNvSpPr txBox="1"/>
          <p:nvPr/>
        </p:nvSpPr>
        <p:spPr>
          <a:xfrm>
            <a:off x="215900" y="393700"/>
            <a:ext cx="8621704" cy="565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8923" tIns="58923" rIns="58923" bIns="58923">
            <a:spAutoFit/>
          </a:bodyPr>
          <a:lstStyle/>
          <a:p>
            <a:pPr defTabSz="589231">
              <a:defRPr sz="2900">
                <a:solidFill>
                  <a:srgbClr val="00449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en-GB" b="1" dirty="0">
                <a:latin typeface="Montserrat Ultra Light" charset="0"/>
                <a:ea typeface="Montserrat Ultra Light" charset="0"/>
                <a:cs typeface="Montserrat Ultra Light" charset="0"/>
                <a:sym typeface="Montserrat Semi Bold"/>
              </a:rPr>
              <a:t>Class, Interface a pod.</a:t>
            </a:r>
            <a:endParaRPr dirty="0">
              <a:latin typeface="Montserrat Ultra Light" charset="0"/>
              <a:ea typeface="Montserrat Ultra Light" charset="0"/>
              <a:cs typeface="Montserrat Ultra Light" charset="0"/>
              <a:sym typeface="Montserrat Ultra Light"/>
            </a:endParaRPr>
          </a:p>
        </p:txBody>
      </p:sp>
      <p:sp>
        <p:nvSpPr>
          <p:cNvPr id="17" name="Čára">
            <a:extLst>
              <a:ext uri="{FF2B5EF4-FFF2-40B4-BE49-F238E27FC236}">
                <a16:creationId xmlns:a16="http://schemas.microsoft.com/office/drawing/2014/main" id="{582E3110-63D2-2F4D-90D1-5B55797A137F}"/>
              </a:ext>
            </a:extLst>
          </p:cNvPr>
          <p:cNvSpPr/>
          <p:nvPr/>
        </p:nvSpPr>
        <p:spPr>
          <a:xfrm flipV="1">
            <a:off x="808684" y="956705"/>
            <a:ext cx="9986415" cy="0"/>
          </a:xfrm>
          <a:prstGeom prst="line">
            <a:avLst/>
          </a:prstGeom>
          <a:ln w="50800">
            <a:solidFill>
              <a:srgbClr val="003594">
                <a:alpha val="30000"/>
              </a:srgbClr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" name="Čára">
            <a:extLst>
              <a:ext uri="{FF2B5EF4-FFF2-40B4-BE49-F238E27FC236}">
                <a16:creationId xmlns:a16="http://schemas.microsoft.com/office/drawing/2014/main" id="{DC5ACC41-17D8-1F4A-9FFC-030218562C8D}"/>
              </a:ext>
            </a:extLst>
          </p:cNvPr>
          <p:cNvSpPr/>
          <p:nvPr/>
        </p:nvSpPr>
        <p:spPr>
          <a:xfrm flipV="1">
            <a:off x="240543" y="956705"/>
            <a:ext cx="1989702" cy="2"/>
          </a:xfrm>
          <a:prstGeom prst="line">
            <a:avLst/>
          </a:prstGeom>
          <a:ln w="50800">
            <a:solidFill>
              <a:srgbClr val="003594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BDFA1D-E5AB-469A-9FF0-7A0BD052E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796" y="2654995"/>
            <a:ext cx="5007738" cy="38093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07348F-A40B-4CF7-A1D0-A8A8D9C40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2135" y="2540065"/>
            <a:ext cx="5611008" cy="403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15337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37"/>
          <p:cNvSpPr txBox="1"/>
          <p:nvPr/>
        </p:nvSpPr>
        <p:spPr>
          <a:xfrm>
            <a:off x="215900" y="393700"/>
            <a:ext cx="8621704" cy="565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8923" tIns="58923" rIns="58923" bIns="58923">
            <a:spAutoFit/>
          </a:bodyPr>
          <a:lstStyle/>
          <a:p>
            <a:pPr defTabSz="589231">
              <a:defRPr sz="2900">
                <a:solidFill>
                  <a:srgbClr val="00449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en-GB" b="1" dirty="0">
                <a:latin typeface="Montserrat Ultra Light" charset="0"/>
                <a:ea typeface="Montserrat Ultra Light" charset="0"/>
                <a:cs typeface="Montserrat Ultra Light" charset="0"/>
                <a:sym typeface="Montserrat Semi Bold"/>
              </a:rPr>
              <a:t>Class, Interface a pod.</a:t>
            </a:r>
            <a:endParaRPr dirty="0">
              <a:latin typeface="Montserrat Ultra Light" charset="0"/>
              <a:ea typeface="Montserrat Ultra Light" charset="0"/>
              <a:cs typeface="Montserrat Ultra Light" charset="0"/>
              <a:sym typeface="Montserrat Ultra Light"/>
            </a:endParaRPr>
          </a:p>
        </p:txBody>
      </p:sp>
      <p:sp>
        <p:nvSpPr>
          <p:cNvPr id="17" name="Čára">
            <a:extLst>
              <a:ext uri="{FF2B5EF4-FFF2-40B4-BE49-F238E27FC236}">
                <a16:creationId xmlns:a16="http://schemas.microsoft.com/office/drawing/2014/main" id="{582E3110-63D2-2F4D-90D1-5B55797A137F}"/>
              </a:ext>
            </a:extLst>
          </p:cNvPr>
          <p:cNvSpPr/>
          <p:nvPr/>
        </p:nvSpPr>
        <p:spPr>
          <a:xfrm flipV="1">
            <a:off x="808684" y="956705"/>
            <a:ext cx="9986415" cy="0"/>
          </a:xfrm>
          <a:prstGeom prst="line">
            <a:avLst/>
          </a:prstGeom>
          <a:ln w="50800">
            <a:solidFill>
              <a:srgbClr val="003594">
                <a:alpha val="30000"/>
              </a:srgbClr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" name="Čára">
            <a:extLst>
              <a:ext uri="{FF2B5EF4-FFF2-40B4-BE49-F238E27FC236}">
                <a16:creationId xmlns:a16="http://schemas.microsoft.com/office/drawing/2014/main" id="{DC5ACC41-17D8-1F4A-9FFC-030218562C8D}"/>
              </a:ext>
            </a:extLst>
          </p:cNvPr>
          <p:cNvSpPr/>
          <p:nvPr/>
        </p:nvSpPr>
        <p:spPr>
          <a:xfrm flipV="1">
            <a:off x="240543" y="956705"/>
            <a:ext cx="1989702" cy="2"/>
          </a:xfrm>
          <a:prstGeom prst="line">
            <a:avLst/>
          </a:prstGeom>
          <a:ln w="50800">
            <a:solidFill>
              <a:srgbClr val="003594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49A3C27-7EB3-4CD3-A4DC-592B1EDDE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43" y="3874793"/>
            <a:ext cx="5967186" cy="13817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68DDD2-5258-44E6-B672-7D19B2A3F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543" y="5280787"/>
            <a:ext cx="7744028" cy="13225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DD7A4C7-7552-4EFD-A9B9-B38AC6DF33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43" y="1104454"/>
            <a:ext cx="5717887" cy="124995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0527CB1-AE5A-4A49-8AEE-F18B15D4B9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543" y="2438251"/>
            <a:ext cx="7820062" cy="132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9986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NFORMATICS &amp; APPLIED RESEARCH…">
            <a:extLst>
              <a:ext uri="{FF2B5EF4-FFF2-40B4-BE49-F238E27FC236}">
                <a16:creationId xmlns:a16="http://schemas.microsoft.com/office/drawing/2014/main" id="{4DADFAAA-D362-4434-A13A-A13367D92249}"/>
              </a:ext>
            </a:extLst>
          </p:cNvPr>
          <p:cNvSpPr txBox="1"/>
          <p:nvPr/>
        </p:nvSpPr>
        <p:spPr>
          <a:xfrm>
            <a:off x="698857" y="1525571"/>
            <a:ext cx="11113528" cy="31495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0959" rIns="60959">
            <a:spAutoFit/>
          </a:bodyPr>
          <a:lstStyle/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133" dirty="0">
                <a:solidFill>
                  <a:srgbClr val="004493"/>
                </a:solidFill>
                <a:latin typeface="Montserrat Semi Bold"/>
              </a:rPr>
              <a:t>„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Proces hledání a odstraňování chyb“</a:t>
            </a: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Obtížný a časově náročný proces</a:t>
            </a: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en-US" sz="2200" b="1" dirty="0">
                <a:solidFill>
                  <a:srgbClr val="004493"/>
                </a:solidFill>
                <a:latin typeface="Montserrat Semi Bold"/>
              </a:rPr>
              <a:t>Anti-debugging</a:t>
            </a:r>
            <a:r>
              <a:rPr lang="cs-CZ" sz="2200" b="1" dirty="0">
                <a:solidFill>
                  <a:srgbClr val="004493"/>
                </a:solidFill>
                <a:latin typeface="Montserrat Semi Bold"/>
              </a:rPr>
              <a:t> 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techniky („bránění se</a:t>
            </a:r>
            <a:r>
              <a:rPr lang="en-US" sz="2200" dirty="0">
                <a:solidFill>
                  <a:srgbClr val="004493"/>
                </a:solidFill>
                <a:latin typeface="Montserrat Semi Bold"/>
              </a:rPr>
              <a:t> </a:t>
            </a:r>
            <a:r>
              <a:rPr lang="en-US" sz="2200" dirty="0" err="1">
                <a:solidFill>
                  <a:srgbClr val="004493"/>
                </a:solidFill>
                <a:latin typeface="Montserrat Semi Bold"/>
              </a:rPr>
              <a:t>pokusům</a:t>
            </a:r>
            <a:r>
              <a:rPr lang="en-US" sz="2200" dirty="0">
                <a:solidFill>
                  <a:srgbClr val="004493"/>
                </a:solidFill>
                <a:latin typeface="Montserrat Semi Bold"/>
              </a:rPr>
              <a:t> o </a:t>
            </a:r>
            <a:r>
              <a:rPr lang="en-US" sz="2200" dirty="0" err="1">
                <a:solidFill>
                  <a:srgbClr val="004493"/>
                </a:solidFill>
                <a:latin typeface="Montserrat Semi Bold"/>
              </a:rPr>
              <a:t>ladění</a:t>
            </a:r>
            <a:r>
              <a:rPr lang="en-US" sz="2200" dirty="0">
                <a:solidFill>
                  <a:srgbClr val="004493"/>
                </a:solidFill>
                <a:latin typeface="Montserrat Semi Bold"/>
              </a:rPr>
              <a:t> </a:t>
            </a:r>
            <a:r>
              <a:rPr lang="en-US" sz="2200" dirty="0" err="1">
                <a:solidFill>
                  <a:srgbClr val="004493"/>
                </a:solidFill>
                <a:latin typeface="Montserrat Semi Bold"/>
              </a:rPr>
              <a:t>finálního</a:t>
            </a:r>
            <a:r>
              <a:rPr lang="en-US" sz="2200" dirty="0">
                <a:solidFill>
                  <a:srgbClr val="004493"/>
                </a:solidFill>
                <a:latin typeface="Montserrat Semi Bold"/>
              </a:rPr>
              <a:t> </a:t>
            </a:r>
            <a:r>
              <a:rPr lang="en-US" sz="2200" dirty="0" err="1">
                <a:solidFill>
                  <a:srgbClr val="004493"/>
                </a:solidFill>
                <a:latin typeface="Montserrat Semi Bold"/>
              </a:rPr>
              <a:t>programu</a:t>
            </a:r>
            <a:r>
              <a:rPr lang="en-US" sz="2200" dirty="0">
                <a:solidFill>
                  <a:srgbClr val="004493"/>
                </a:solidFill>
                <a:latin typeface="Montserrat Semi Bold"/>
              </a:rPr>
              <a:t>“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)</a:t>
            </a:r>
            <a:endParaRPr lang="en-US" sz="2200" dirty="0">
              <a:solidFill>
                <a:srgbClr val="004493"/>
              </a:solidFill>
              <a:latin typeface="Montserrat Semi Bold"/>
            </a:endParaRPr>
          </a:p>
          <a:p>
            <a:pPr marL="285750" lvl="3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en-US" sz="2200" dirty="0">
                <a:solidFill>
                  <a:srgbClr val="004493"/>
                </a:solidFill>
                <a:latin typeface="Montserrat Semi Bold"/>
              </a:rPr>
              <a:t>                 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https://github.com/bezzad/AntiDebugging</a:t>
            </a: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Program sloužící k </a:t>
            </a:r>
            <a:r>
              <a:rPr lang="cs-CZ" sz="2200" dirty="0" err="1">
                <a:solidFill>
                  <a:srgbClr val="004493"/>
                </a:solidFill>
                <a:latin typeface="Montserrat Semi Bold"/>
              </a:rPr>
              <a:t>debugování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 = </a:t>
            </a:r>
            <a:r>
              <a:rPr lang="cs-CZ" sz="2200" dirty="0" err="1">
                <a:solidFill>
                  <a:srgbClr val="004493"/>
                </a:solidFill>
                <a:latin typeface="Montserrat Semi Bold"/>
              </a:rPr>
              <a:t>Debbuger</a:t>
            </a:r>
            <a:endParaRPr lang="en-US" sz="2200" dirty="0">
              <a:solidFill>
                <a:srgbClr val="004493"/>
              </a:solidFill>
              <a:latin typeface="Montserrat Semi Bold"/>
            </a:endParaRP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endParaRPr lang="cs-CZ" sz="2200" dirty="0">
              <a:solidFill>
                <a:srgbClr val="004493"/>
              </a:solidFill>
              <a:latin typeface="Montserrat Semi Bold"/>
            </a:endParaRPr>
          </a:p>
        </p:txBody>
      </p:sp>
      <p:pic>
        <p:nvPicPr>
          <p:cNvPr id="19" name="Obrázek 1">
            <a:extLst>
              <a:ext uri="{FF2B5EF4-FFF2-40B4-BE49-F238E27FC236}">
                <a16:creationId xmlns:a16="http://schemas.microsoft.com/office/drawing/2014/main" id="{612868FA-48BD-470C-8AD5-23D4F84543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6641" y="188939"/>
            <a:ext cx="1366657" cy="599043"/>
          </a:xfrm>
          <a:prstGeom prst="rect">
            <a:avLst/>
          </a:prstGeom>
        </p:spPr>
      </p:pic>
      <p:sp>
        <p:nvSpPr>
          <p:cNvPr id="27" name="TextBox 37">
            <a:extLst>
              <a:ext uri="{FF2B5EF4-FFF2-40B4-BE49-F238E27FC236}">
                <a16:creationId xmlns:a16="http://schemas.microsoft.com/office/drawing/2014/main" id="{09EF9704-98F6-407A-9E9B-26326D45F9D8}"/>
              </a:ext>
            </a:extLst>
          </p:cNvPr>
          <p:cNvSpPr txBox="1"/>
          <p:nvPr/>
        </p:nvSpPr>
        <p:spPr>
          <a:xfrm>
            <a:off x="215900" y="393700"/>
            <a:ext cx="8621704" cy="565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8923" tIns="58923" rIns="58923" bIns="58923">
            <a:spAutoFit/>
          </a:bodyPr>
          <a:lstStyle/>
          <a:p>
            <a:pPr defTabSz="589231">
              <a:defRPr sz="2900">
                <a:solidFill>
                  <a:srgbClr val="00449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cs-CZ" b="1" dirty="0">
                <a:latin typeface="Montserrat Ultra Light" charset="0"/>
                <a:ea typeface="Montserrat Ultra Light" charset="0"/>
                <a:cs typeface="Montserrat Ultra Light" charset="0"/>
                <a:sym typeface="Montserrat Semi Bold"/>
              </a:rPr>
              <a:t>Debugging  - o</a:t>
            </a:r>
            <a:r>
              <a:rPr lang="en-US" b="1" dirty="0" err="1">
                <a:latin typeface="Montserrat Semi" charset="0"/>
                <a:ea typeface="Montserrat Ultra Light" charset="0"/>
                <a:cs typeface="Montserrat Ultra Light" charset="0"/>
                <a:sym typeface="Montserrat Semi Bold"/>
              </a:rPr>
              <a:t>becn</a:t>
            </a:r>
            <a:r>
              <a:rPr lang="cs-CZ" b="1" dirty="0">
                <a:latin typeface="Montserrat Semi" charset="0"/>
                <a:ea typeface="Montserrat Ultra Light" charset="0"/>
                <a:cs typeface="Montserrat Ultra Light" charset="0"/>
                <a:sym typeface="Montserrat Semi Bold"/>
              </a:rPr>
              <a:t>ě</a:t>
            </a:r>
            <a:endParaRPr dirty="0">
              <a:latin typeface="Montserrat Ultra Light" charset="0"/>
              <a:ea typeface="Montserrat Ultra Light" charset="0"/>
              <a:cs typeface="Montserrat Ultra Light" charset="0"/>
              <a:sym typeface="Montserrat Ultra Light"/>
            </a:endParaRPr>
          </a:p>
        </p:txBody>
      </p:sp>
      <p:sp>
        <p:nvSpPr>
          <p:cNvPr id="28" name="Čára">
            <a:extLst>
              <a:ext uri="{FF2B5EF4-FFF2-40B4-BE49-F238E27FC236}">
                <a16:creationId xmlns:a16="http://schemas.microsoft.com/office/drawing/2014/main" id="{F7DB0D89-E45F-42ED-99D3-D4A0FBD4A222}"/>
              </a:ext>
            </a:extLst>
          </p:cNvPr>
          <p:cNvSpPr/>
          <p:nvPr/>
        </p:nvSpPr>
        <p:spPr>
          <a:xfrm flipV="1">
            <a:off x="808684" y="956705"/>
            <a:ext cx="9986415" cy="0"/>
          </a:xfrm>
          <a:prstGeom prst="line">
            <a:avLst/>
          </a:prstGeom>
          <a:ln w="50800">
            <a:solidFill>
              <a:srgbClr val="003594">
                <a:alpha val="30000"/>
              </a:srgbClr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" name="Čára">
            <a:extLst>
              <a:ext uri="{FF2B5EF4-FFF2-40B4-BE49-F238E27FC236}">
                <a16:creationId xmlns:a16="http://schemas.microsoft.com/office/drawing/2014/main" id="{4F93BF09-6F38-4638-ACF5-061B36835446}"/>
              </a:ext>
            </a:extLst>
          </p:cNvPr>
          <p:cNvSpPr/>
          <p:nvPr/>
        </p:nvSpPr>
        <p:spPr>
          <a:xfrm flipV="1">
            <a:off x="240543" y="956705"/>
            <a:ext cx="1989702" cy="2"/>
          </a:xfrm>
          <a:prstGeom prst="line">
            <a:avLst/>
          </a:prstGeom>
          <a:ln w="50800">
            <a:solidFill>
              <a:srgbClr val="003594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32" name="Picture 31" descr="A close up of a logo&#10;&#10;Description automatically generated">
            <a:extLst>
              <a:ext uri="{FF2B5EF4-FFF2-40B4-BE49-F238E27FC236}">
                <a16:creationId xmlns:a16="http://schemas.microsoft.com/office/drawing/2014/main" id="{2FD73406-197C-430C-B05C-A872EF41D3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460" y="4219662"/>
            <a:ext cx="2045181" cy="187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0246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FORMATICS &amp; APPLIED RESEARCH…">
            <a:extLst>
              <a:ext uri="{FF2B5EF4-FFF2-40B4-BE49-F238E27FC236}">
                <a16:creationId xmlns:a16="http://schemas.microsoft.com/office/drawing/2014/main" id="{94175E0E-58BD-446E-B44F-0105D8422221}"/>
              </a:ext>
            </a:extLst>
          </p:cNvPr>
          <p:cNvSpPr txBox="1"/>
          <p:nvPr/>
        </p:nvSpPr>
        <p:spPr>
          <a:xfrm>
            <a:off x="698857" y="1525571"/>
            <a:ext cx="11113528" cy="18465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0959" rIns="60959">
            <a:spAutoFit/>
          </a:bodyPr>
          <a:lstStyle/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Typ </a:t>
            </a:r>
            <a:r>
              <a:rPr lang="cs-CZ" sz="2200" dirty="0" err="1">
                <a:solidFill>
                  <a:srgbClr val="004493"/>
                </a:solidFill>
                <a:latin typeface="Montserrat Semi Bold"/>
              </a:rPr>
              <a:t>sbuildování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 aplikace</a:t>
            </a: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DEBUG - Pro vývoj, není optimalizována</a:t>
            </a:r>
          </a:p>
          <a:p>
            <a:pPr marL="285750" lvl="3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RELEASE - Jde k zákazníkovi, optimalizována (měla by běžet rychleji)</a:t>
            </a:r>
          </a:p>
          <a:p>
            <a:pPr marL="342900" lvl="4" indent="-342900">
              <a:buFont typeface="Arial" panose="020B0604020202020204" pitchFamily="34" charset="0"/>
              <a:buChar char="•"/>
            </a:pPr>
            <a:endParaRPr lang="cs-CZ" sz="2133" dirty="0">
              <a:solidFill>
                <a:srgbClr val="004493"/>
              </a:solidFill>
              <a:latin typeface="Montserrat Semi Bold"/>
            </a:endParaRPr>
          </a:p>
        </p:txBody>
      </p:sp>
      <p:pic>
        <p:nvPicPr>
          <p:cNvPr id="3" name="Obrázek 1">
            <a:extLst>
              <a:ext uri="{FF2B5EF4-FFF2-40B4-BE49-F238E27FC236}">
                <a16:creationId xmlns:a16="http://schemas.microsoft.com/office/drawing/2014/main" id="{8823659C-9617-4A98-AD5A-A97811C11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6641" y="188939"/>
            <a:ext cx="1366657" cy="599043"/>
          </a:xfrm>
          <a:prstGeom prst="rect">
            <a:avLst/>
          </a:prstGeom>
        </p:spPr>
      </p:pic>
      <p:sp>
        <p:nvSpPr>
          <p:cNvPr id="4" name="TextBox 37">
            <a:extLst>
              <a:ext uri="{FF2B5EF4-FFF2-40B4-BE49-F238E27FC236}">
                <a16:creationId xmlns:a16="http://schemas.microsoft.com/office/drawing/2014/main" id="{6D55322C-6691-42DB-8564-8D7986886DDD}"/>
              </a:ext>
            </a:extLst>
          </p:cNvPr>
          <p:cNvSpPr txBox="1"/>
          <p:nvPr/>
        </p:nvSpPr>
        <p:spPr>
          <a:xfrm>
            <a:off x="215900" y="393700"/>
            <a:ext cx="8621704" cy="565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8923" tIns="58923" rIns="58923" bIns="58923">
            <a:spAutoFit/>
          </a:bodyPr>
          <a:lstStyle/>
          <a:p>
            <a:pPr defTabSz="589231">
              <a:defRPr sz="2900">
                <a:solidFill>
                  <a:srgbClr val="00449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cs-CZ" b="1" dirty="0" err="1">
                <a:latin typeface="Montserrat Ultra Light" charset="0"/>
                <a:ea typeface="Montserrat Ultra Light" charset="0"/>
                <a:cs typeface="Montserrat Ultra Light" charset="0"/>
                <a:sym typeface="Montserrat Semi Bold"/>
              </a:rPr>
              <a:t>Debug</a:t>
            </a:r>
            <a:r>
              <a:rPr lang="cs-CZ" b="1" dirty="0">
                <a:latin typeface="Montserrat Ultra Light" charset="0"/>
                <a:ea typeface="Montserrat Ultra Light" charset="0"/>
                <a:cs typeface="Montserrat Ultra Light" charset="0"/>
                <a:sym typeface="Montserrat Semi Bold"/>
              </a:rPr>
              <a:t> vs </a:t>
            </a:r>
            <a:r>
              <a:rPr lang="cs-CZ" b="1" dirty="0" err="1">
                <a:latin typeface="Montserrat Ultra Light" charset="0"/>
                <a:ea typeface="Montserrat Ultra Light" charset="0"/>
                <a:cs typeface="Montserrat Ultra Light" charset="0"/>
                <a:sym typeface="Montserrat Semi Bold"/>
              </a:rPr>
              <a:t>Relase</a:t>
            </a:r>
            <a:r>
              <a:rPr lang="cs-CZ" b="1" dirty="0">
                <a:latin typeface="Montserrat Ultra Light" charset="0"/>
                <a:ea typeface="Montserrat Ultra Light" charset="0"/>
                <a:cs typeface="Montserrat Ultra Light" charset="0"/>
                <a:sym typeface="Montserrat Semi Bold"/>
              </a:rPr>
              <a:t> </a:t>
            </a:r>
            <a:r>
              <a:rPr lang="en-US" b="1" dirty="0">
                <a:latin typeface="Montserrat Ultra Light" charset="0"/>
                <a:ea typeface="Montserrat Ultra Light" charset="0"/>
                <a:cs typeface="Montserrat Ultra Light" charset="0"/>
                <a:sym typeface="Montserrat Semi Bold"/>
              </a:rPr>
              <a:t>m</a:t>
            </a:r>
            <a:r>
              <a:rPr lang="cs-CZ" b="1" dirty="0">
                <a:latin typeface="Montserrat Ultra Light" charset="0"/>
                <a:ea typeface="Montserrat Ultra Light" charset="0"/>
                <a:cs typeface="Montserrat Ultra Light" charset="0"/>
                <a:sym typeface="Montserrat Semi Bold"/>
              </a:rPr>
              <a:t>ód</a:t>
            </a:r>
            <a:endParaRPr dirty="0">
              <a:latin typeface="Montserrat Ultra Light" charset="0"/>
              <a:ea typeface="Montserrat Ultra Light" charset="0"/>
              <a:cs typeface="Montserrat Ultra Light" charset="0"/>
              <a:sym typeface="Montserrat Ultra Light"/>
            </a:endParaRPr>
          </a:p>
        </p:txBody>
      </p:sp>
      <p:sp>
        <p:nvSpPr>
          <p:cNvPr id="5" name="Čára">
            <a:extLst>
              <a:ext uri="{FF2B5EF4-FFF2-40B4-BE49-F238E27FC236}">
                <a16:creationId xmlns:a16="http://schemas.microsoft.com/office/drawing/2014/main" id="{5F4B7905-BD6F-4C8F-92E3-E61301A4D85A}"/>
              </a:ext>
            </a:extLst>
          </p:cNvPr>
          <p:cNvSpPr/>
          <p:nvPr/>
        </p:nvSpPr>
        <p:spPr>
          <a:xfrm flipV="1">
            <a:off x="808684" y="956705"/>
            <a:ext cx="9986415" cy="0"/>
          </a:xfrm>
          <a:prstGeom prst="line">
            <a:avLst/>
          </a:prstGeom>
          <a:ln w="50800">
            <a:solidFill>
              <a:srgbClr val="003594">
                <a:alpha val="30000"/>
              </a:srgbClr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" name="Čára">
            <a:extLst>
              <a:ext uri="{FF2B5EF4-FFF2-40B4-BE49-F238E27FC236}">
                <a16:creationId xmlns:a16="http://schemas.microsoft.com/office/drawing/2014/main" id="{62FE9DDD-451A-4E04-827D-2198533F94F4}"/>
              </a:ext>
            </a:extLst>
          </p:cNvPr>
          <p:cNvSpPr/>
          <p:nvPr/>
        </p:nvSpPr>
        <p:spPr>
          <a:xfrm flipV="1">
            <a:off x="240543" y="956705"/>
            <a:ext cx="1989702" cy="2"/>
          </a:xfrm>
          <a:prstGeom prst="line">
            <a:avLst/>
          </a:prstGeom>
          <a:ln w="50800">
            <a:solidFill>
              <a:srgbClr val="003594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965A58-A71A-4610-B8BB-EB77D91A4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687" y="4254500"/>
            <a:ext cx="8810625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56393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FORMATICS &amp; APPLIED RESEARCH…">
            <a:extLst>
              <a:ext uri="{FF2B5EF4-FFF2-40B4-BE49-F238E27FC236}">
                <a16:creationId xmlns:a16="http://schemas.microsoft.com/office/drawing/2014/main" id="{55604CF4-D8C1-495F-9461-4DB32EC97F9D}"/>
              </a:ext>
            </a:extLst>
          </p:cNvPr>
          <p:cNvSpPr txBox="1"/>
          <p:nvPr/>
        </p:nvSpPr>
        <p:spPr>
          <a:xfrm>
            <a:off x="698857" y="1525571"/>
            <a:ext cx="11113528" cy="2934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0959" rIns="60959">
            <a:spAutoFit/>
          </a:bodyPr>
          <a:lstStyle/>
          <a:p>
            <a:pPr marL="285750" lvl="4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 err="1">
                <a:solidFill>
                  <a:srgbClr val="004493"/>
                </a:solidFill>
                <a:latin typeface="Montserrat Semi Bold"/>
              </a:rPr>
              <a:t>pdb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 = </a:t>
            </a:r>
            <a:r>
              <a:rPr lang="en-US" sz="2200" dirty="0">
                <a:solidFill>
                  <a:srgbClr val="004493"/>
                </a:solidFill>
                <a:latin typeface="Montserrat Semi Bold"/>
              </a:rPr>
              <a:t>Program database</a:t>
            </a:r>
            <a:endParaRPr lang="cs-CZ" sz="2200" dirty="0">
              <a:solidFill>
                <a:srgbClr val="004493"/>
              </a:solidFill>
              <a:latin typeface="Montserrat Semi Bold"/>
            </a:endParaRPr>
          </a:p>
          <a:p>
            <a:pPr marL="285750" lvl="4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Vytváří se při buildu (standardně)</a:t>
            </a:r>
          </a:p>
          <a:p>
            <a:pPr marL="285750" lvl="4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Obsahuje informace nepostradatelné pro debugging </a:t>
            </a:r>
          </a:p>
          <a:p>
            <a:pPr marL="285750" lvl="4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Slouží k obousměrnému mapování kódu (.cs) na instrukce výstupního programu (.bin)</a:t>
            </a:r>
          </a:p>
          <a:p>
            <a:pPr marL="285750" lvl="4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Většinou není dodáván zákazníkovi</a:t>
            </a:r>
          </a:p>
          <a:p>
            <a:pPr marL="342900" lvl="4" indent="-342900">
              <a:buFont typeface="Arial" panose="020B0604020202020204" pitchFamily="34" charset="0"/>
              <a:buChar char="•"/>
            </a:pPr>
            <a:endParaRPr lang="cs-CZ" sz="2133" dirty="0">
              <a:solidFill>
                <a:srgbClr val="004493"/>
              </a:solidFill>
              <a:latin typeface="Montserrat Semi Bold"/>
            </a:endParaRPr>
          </a:p>
        </p:txBody>
      </p:sp>
      <p:pic>
        <p:nvPicPr>
          <p:cNvPr id="3" name="Obrázek 1">
            <a:extLst>
              <a:ext uri="{FF2B5EF4-FFF2-40B4-BE49-F238E27FC236}">
                <a16:creationId xmlns:a16="http://schemas.microsoft.com/office/drawing/2014/main" id="{8EA3ACBD-C9BB-483E-8C98-3BCB34ACA7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6641" y="188939"/>
            <a:ext cx="1366657" cy="599043"/>
          </a:xfrm>
          <a:prstGeom prst="rect">
            <a:avLst/>
          </a:prstGeom>
        </p:spPr>
      </p:pic>
      <p:sp>
        <p:nvSpPr>
          <p:cNvPr id="4" name="TextBox 37">
            <a:extLst>
              <a:ext uri="{FF2B5EF4-FFF2-40B4-BE49-F238E27FC236}">
                <a16:creationId xmlns:a16="http://schemas.microsoft.com/office/drawing/2014/main" id="{B93FC06D-AB29-43B5-9038-2DABCC3BF6E2}"/>
              </a:ext>
            </a:extLst>
          </p:cNvPr>
          <p:cNvSpPr txBox="1"/>
          <p:nvPr/>
        </p:nvSpPr>
        <p:spPr>
          <a:xfrm>
            <a:off x="215900" y="393700"/>
            <a:ext cx="8621704" cy="565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8923" tIns="58923" rIns="58923" bIns="58923">
            <a:spAutoFit/>
          </a:bodyPr>
          <a:lstStyle/>
          <a:p>
            <a:pPr defTabSz="589231">
              <a:defRPr sz="2900">
                <a:solidFill>
                  <a:srgbClr val="00449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cs-CZ" b="1" dirty="0">
                <a:latin typeface="Montserrat Ultra Light" charset="0"/>
                <a:ea typeface="Montserrat Ultra Light" charset="0"/>
                <a:cs typeface="Montserrat Ultra Light" charset="0"/>
                <a:sym typeface="Montserrat Semi Bold"/>
              </a:rPr>
              <a:t>PDB soubor (.</a:t>
            </a:r>
            <a:r>
              <a:rPr lang="cs-CZ" b="1" dirty="0" err="1">
                <a:latin typeface="Montserrat Ultra Light" charset="0"/>
                <a:ea typeface="Montserrat Ultra Light" charset="0"/>
                <a:cs typeface="Montserrat Ultra Light" charset="0"/>
                <a:sym typeface="Montserrat Semi Bold"/>
              </a:rPr>
              <a:t>pdb</a:t>
            </a:r>
            <a:r>
              <a:rPr lang="cs-CZ" b="1" dirty="0">
                <a:latin typeface="Montserrat Ultra Light" charset="0"/>
                <a:ea typeface="Montserrat Ultra Light" charset="0"/>
                <a:cs typeface="Montserrat Ultra Light" charset="0"/>
                <a:sym typeface="Montserrat Semi Bold"/>
              </a:rPr>
              <a:t>)</a:t>
            </a:r>
            <a:endParaRPr dirty="0">
              <a:latin typeface="Montserrat Ultra Light" charset="0"/>
              <a:ea typeface="Montserrat Ultra Light" charset="0"/>
              <a:cs typeface="Montserrat Ultra Light" charset="0"/>
              <a:sym typeface="Montserrat Ultra Light"/>
            </a:endParaRPr>
          </a:p>
        </p:txBody>
      </p:sp>
      <p:sp>
        <p:nvSpPr>
          <p:cNvPr id="5" name="Čára">
            <a:extLst>
              <a:ext uri="{FF2B5EF4-FFF2-40B4-BE49-F238E27FC236}">
                <a16:creationId xmlns:a16="http://schemas.microsoft.com/office/drawing/2014/main" id="{D9AF542A-45E5-4292-83A4-C42901C5D8A5}"/>
              </a:ext>
            </a:extLst>
          </p:cNvPr>
          <p:cNvSpPr/>
          <p:nvPr/>
        </p:nvSpPr>
        <p:spPr>
          <a:xfrm flipV="1">
            <a:off x="808684" y="956705"/>
            <a:ext cx="9986415" cy="0"/>
          </a:xfrm>
          <a:prstGeom prst="line">
            <a:avLst/>
          </a:prstGeom>
          <a:ln w="50800">
            <a:solidFill>
              <a:srgbClr val="003594">
                <a:alpha val="30000"/>
              </a:srgbClr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" name="Čára">
            <a:extLst>
              <a:ext uri="{FF2B5EF4-FFF2-40B4-BE49-F238E27FC236}">
                <a16:creationId xmlns:a16="http://schemas.microsoft.com/office/drawing/2014/main" id="{CD93E4B9-084B-4E4E-9B6D-A5D7C65E42D7}"/>
              </a:ext>
            </a:extLst>
          </p:cNvPr>
          <p:cNvSpPr/>
          <p:nvPr/>
        </p:nvSpPr>
        <p:spPr>
          <a:xfrm flipV="1">
            <a:off x="240543" y="956705"/>
            <a:ext cx="1989702" cy="2"/>
          </a:xfrm>
          <a:prstGeom prst="line">
            <a:avLst/>
          </a:prstGeom>
          <a:ln w="50800">
            <a:solidFill>
              <a:srgbClr val="003594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E77B8D-111E-4E10-A756-BDFE26997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0173" y="4605057"/>
            <a:ext cx="1179714" cy="1174629"/>
          </a:xfrm>
          <a:prstGeom prst="rect">
            <a:avLst/>
          </a:prstGeom>
        </p:spPr>
      </p:pic>
      <p:pic>
        <p:nvPicPr>
          <p:cNvPr id="3074" name="Picture 2" descr="Výsledek obrázku pro binary">
            <a:extLst>
              <a:ext uri="{FF2B5EF4-FFF2-40B4-BE49-F238E27FC236}">
                <a16:creationId xmlns:a16="http://schemas.microsoft.com/office/drawing/2014/main" id="{6B6EB4C8-844B-46E5-920C-5C4683C08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456" y="4605057"/>
            <a:ext cx="2306177" cy="129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2047DA9-7E0B-425B-9FD4-EDDEE9F889C7}"/>
              </a:ext>
            </a:extLst>
          </p:cNvPr>
          <p:cNvSpPr txBox="1"/>
          <p:nvPr/>
        </p:nvSpPr>
        <p:spPr>
          <a:xfrm>
            <a:off x="8855865" y="4184495"/>
            <a:ext cx="2142572" cy="4205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sz="2133" i="1" dirty="0">
                <a:solidFill>
                  <a:srgbClr val="004493"/>
                </a:solidFill>
                <a:latin typeface="Montserrat Semi Bold"/>
              </a:rPr>
              <a:t>Program (.bin/.dll)</a:t>
            </a:r>
            <a:endParaRPr lang="en-US" sz="2133" i="1" dirty="0">
              <a:solidFill>
                <a:srgbClr val="004493"/>
              </a:solidFill>
              <a:latin typeface="Montserrat Semi Bold"/>
            </a:endParaRPr>
          </a:p>
        </p:txBody>
      </p:sp>
      <p:pic>
        <p:nvPicPr>
          <p:cNvPr id="3076" name="Picture 4" descr="Výsledek obrázku pro cs code">
            <a:extLst>
              <a:ext uri="{FF2B5EF4-FFF2-40B4-BE49-F238E27FC236}">
                <a16:creationId xmlns:a16="http://schemas.microsoft.com/office/drawing/2014/main" id="{5A18E0D0-9A90-4192-A2FB-C660E05D3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70" y="4605057"/>
            <a:ext cx="2882167" cy="131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3FF8F6A-1B18-4BB1-A9BA-39590DD97D5C}"/>
              </a:ext>
            </a:extLst>
          </p:cNvPr>
          <p:cNvSpPr/>
          <p:nvPr/>
        </p:nvSpPr>
        <p:spPr>
          <a:xfrm>
            <a:off x="1795074" y="4184495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>
                <a:solidFill>
                  <a:srgbClr val="004493"/>
                </a:solidFill>
                <a:latin typeface="Montserrat Semi Bold"/>
              </a:rPr>
              <a:t>Kód (.cs)</a:t>
            </a:r>
            <a:endParaRPr lang="en-US" i="1" dirty="0">
              <a:solidFill>
                <a:srgbClr val="004493"/>
              </a:solidFill>
              <a:latin typeface="Montserrat Semi Bold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72961C0-EB14-443B-A70C-452B57754A0F}"/>
              </a:ext>
            </a:extLst>
          </p:cNvPr>
          <p:cNvCxnSpPr/>
          <p:nvPr/>
        </p:nvCxnSpPr>
        <p:spPr>
          <a:xfrm>
            <a:off x="3999827" y="5253176"/>
            <a:ext cx="1521229" cy="0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67A4910-CD2F-44BB-B455-BA92F720EC49}"/>
              </a:ext>
            </a:extLst>
          </p:cNvPr>
          <p:cNvCxnSpPr/>
          <p:nvPr/>
        </p:nvCxnSpPr>
        <p:spPr>
          <a:xfrm>
            <a:off x="7069995" y="5194117"/>
            <a:ext cx="1521229" cy="0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50080928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37"/>
          <p:cNvSpPr txBox="1"/>
          <p:nvPr/>
        </p:nvSpPr>
        <p:spPr>
          <a:xfrm>
            <a:off x="215900" y="393700"/>
            <a:ext cx="8621704" cy="565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8923" tIns="58923" rIns="58923" bIns="58923">
            <a:spAutoFit/>
          </a:bodyPr>
          <a:lstStyle/>
          <a:p>
            <a:pPr defTabSz="589231">
              <a:defRPr sz="2900">
                <a:solidFill>
                  <a:srgbClr val="00449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cs-CZ" b="1" dirty="0">
                <a:latin typeface="Montserrat Ultra Light" charset="0"/>
                <a:ea typeface="Montserrat Ultra Light" charset="0"/>
                <a:cs typeface="Montserrat Ultra Light" charset="0"/>
                <a:sym typeface="Montserrat Semi Bold"/>
              </a:rPr>
              <a:t>Debugging</a:t>
            </a:r>
            <a:r>
              <a:rPr lang="en-US" b="1" dirty="0">
                <a:latin typeface="Montserrat Ultra Light" charset="0"/>
                <a:ea typeface="Montserrat Ultra Light" charset="0"/>
                <a:cs typeface="Montserrat Ultra Light" charset="0"/>
                <a:sym typeface="Montserrat Semi Bold"/>
              </a:rPr>
              <a:t> + Unit Testy</a:t>
            </a:r>
            <a:endParaRPr dirty="0">
              <a:latin typeface="Montserrat Ultra Light" charset="0"/>
              <a:ea typeface="Montserrat Ultra Light" charset="0"/>
              <a:cs typeface="Montserrat Ultra Light" charset="0"/>
              <a:sym typeface="Montserrat Ultra Light"/>
            </a:endParaRPr>
          </a:p>
        </p:txBody>
      </p:sp>
      <p:sp>
        <p:nvSpPr>
          <p:cNvPr id="17" name="Čára">
            <a:extLst>
              <a:ext uri="{FF2B5EF4-FFF2-40B4-BE49-F238E27FC236}">
                <a16:creationId xmlns:a16="http://schemas.microsoft.com/office/drawing/2014/main" id="{582E3110-63D2-2F4D-90D1-5B55797A137F}"/>
              </a:ext>
            </a:extLst>
          </p:cNvPr>
          <p:cNvSpPr/>
          <p:nvPr/>
        </p:nvSpPr>
        <p:spPr>
          <a:xfrm flipV="1">
            <a:off x="808684" y="956705"/>
            <a:ext cx="9986415" cy="0"/>
          </a:xfrm>
          <a:prstGeom prst="line">
            <a:avLst/>
          </a:prstGeom>
          <a:ln w="50800">
            <a:solidFill>
              <a:srgbClr val="003594">
                <a:alpha val="30000"/>
              </a:srgbClr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" name="Čára">
            <a:extLst>
              <a:ext uri="{FF2B5EF4-FFF2-40B4-BE49-F238E27FC236}">
                <a16:creationId xmlns:a16="http://schemas.microsoft.com/office/drawing/2014/main" id="{DC5ACC41-17D8-1F4A-9FFC-030218562C8D}"/>
              </a:ext>
            </a:extLst>
          </p:cNvPr>
          <p:cNvSpPr/>
          <p:nvPr/>
        </p:nvSpPr>
        <p:spPr>
          <a:xfrm flipV="1">
            <a:off x="240543" y="956705"/>
            <a:ext cx="1989702" cy="2"/>
          </a:xfrm>
          <a:prstGeom prst="line">
            <a:avLst/>
          </a:prstGeom>
          <a:ln w="50800">
            <a:solidFill>
              <a:srgbClr val="003594"/>
            </a:solidFill>
            <a:miter/>
          </a:ln>
        </p:spPr>
        <p:txBody>
          <a:bodyPr lIns="45719" rIns="45719"/>
          <a:lstStyle/>
          <a:p>
            <a:endParaRPr dirty="0"/>
          </a:p>
        </p:txBody>
      </p:sp>
      <p:pic>
        <p:nvPicPr>
          <p:cNvPr id="1026" name="Picture 2" descr="Image result for demo">
            <a:extLst>
              <a:ext uri="{FF2B5EF4-FFF2-40B4-BE49-F238E27FC236}">
                <a16:creationId xmlns:a16="http://schemas.microsoft.com/office/drawing/2014/main" id="{ACE1D8B2-3707-4766-AEEE-C334E4249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028" y="2147581"/>
            <a:ext cx="5599610" cy="318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46036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INFORMATICS &amp; APPLIED RESEARCH…"/>
          <p:cNvSpPr txBox="1"/>
          <p:nvPr/>
        </p:nvSpPr>
        <p:spPr>
          <a:xfrm>
            <a:off x="698857" y="1517087"/>
            <a:ext cx="10939768" cy="2062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0959" rIns="60959">
            <a:spAutoFit/>
          </a:bodyPr>
          <a:lstStyle/>
          <a:p>
            <a:pPr marL="457200" indent="-457200" defTabSz="609585">
              <a:spcBef>
                <a:spcPts val="1600"/>
              </a:spcBef>
              <a:buFont typeface="+mj-lt"/>
              <a:buAutoNum type="arabicPeriod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>
                <a:solidFill>
                  <a:srgbClr val="004493"/>
                </a:solidFill>
                <a:latin typeface="Montserrat Semi Bold"/>
                <a:sym typeface="Montserrat Semi Bold"/>
              </a:rPr>
              <a:t>Rozdělte se do dvojic</a:t>
            </a:r>
          </a:p>
          <a:p>
            <a:pPr marL="457200" indent="-457200" defTabSz="609585">
              <a:spcBef>
                <a:spcPts val="1600"/>
              </a:spcBef>
              <a:buFont typeface="+mj-lt"/>
              <a:buAutoNum type="arabicPeriod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>
                <a:solidFill>
                  <a:srgbClr val="004493"/>
                </a:solidFill>
                <a:latin typeface="Montserrat Semi Bold"/>
                <a:sym typeface="Montserrat Semi Bold"/>
              </a:rPr>
              <a:t>Naprogramujte podle zadání </a:t>
            </a:r>
            <a:r>
              <a:rPr lang="cs-CZ" sz="2200" dirty="0">
                <a:solidFill>
                  <a:srgbClr val="004493"/>
                </a:solidFill>
                <a:latin typeface="Montserrat Semi Bold"/>
                <a:hlinkClick r:id="rId2"/>
              </a:rPr>
              <a:t>https://github.com/xurxodev/FizzBuzz-Kata</a:t>
            </a:r>
            <a:endParaRPr lang="cs-CZ" sz="2200" dirty="0">
              <a:solidFill>
                <a:srgbClr val="004493"/>
              </a:solidFill>
              <a:latin typeface="Montserrat Semi Bold"/>
            </a:endParaRPr>
          </a:p>
          <a:p>
            <a:pPr marL="457200" indent="-457200" defTabSz="609585">
              <a:spcBef>
                <a:spcPts val="1600"/>
              </a:spcBef>
              <a:buFont typeface="+mj-lt"/>
              <a:buAutoNum type="arabicPeriod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Jeden píše testy, druhý kód – pracujte na 1 PC („pair </a:t>
            </a:r>
            <a:r>
              <a:rPr lang="cs-CZ" sz="2200" dirty="0" err="1">
                <a:solidFill>
                  <a:srgbClr val="004493"/>
                </a:solidFill>
                <a:latin typeface="Montserrat Semi Bold"/>
              </a:rPr>
              <a:t>programming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“)</a:t>
            </a:r>
          </a:p>
          <a:p>
            <a:pPr marL="457200" indent="-45720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Napište alespoň 3 testy</a:t>
            </a:r>
          </a:p>
        </p:txBody>
      </p:sp>
      <p:sp>
        <p:nvSpPr>
          <p:cNvPr id="18" name="TextBox 37"/>
          <p:cNvSpPr txBox="1"/>
          <p:nvPr/>
        </p:nvSpPr>
        <p:spPr>
          <a:xfrm>
            <a:off x="215900" y="393700"/>
            <a:ext cx="8621704" cy="565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8923" tIns="58923" rIns="58923" bIns="58923">
            <a:spAutoFit/>
          </a:bodyPr>
          <a:lstStyle/>
          <a:p>
            <a:pPr defTabSz="589231">
              <a:defRPr sz="2900">
                <a:solidFill>
                  <a:srgbClr val="00449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en-US" b="1" dirty="0">
                <a:latin typeface="Montserrat Ultra Light" charset="0"/>
                <a:ea typeface="Montserrat Ultra Light" charset="0"/>
                <a:cs typeface="Montserrat Ultra Light" charset="0"/>
                <a:sym typeface="Montserrat Semi Bold"/>
              </a:rPr>
              <a:t>TDD + Pair Programming / </a:t>
            </a:r>
            <a:r>
              <a:rPr lang="cs-CZ" b="1" dirty="0">
                <a:latin typeface="Montserrat Ultra Light" charset="0"/>
                <a:ea typeface="Montserrat Ultra Light" charset="0"/>
                <a:cs typeface="Montserrat Ultra Light" charset="0"/>
                <a:sym typeface="Montserrat Semi Bold"/>
              </a:rPr>
              <a:t>samostatná práce</a:t>
            </a:r>
            <a:r>
              <a:rPr lang="en-GB" b="1" dirty="0">
                <a:latin typeface="Montserrat Ultra Light" charset="0"/>
                <a:ea typeface="Montserrat Ultra Light" charset="0"/>
                <a:cs typeface="Montserrat Ultra Light" charset="0"/>
                <a:sym typeface="Montserrat Semi Bold"/>
              </a:rPr>
              <a:t> ?</a:t>
            </a:r>
            <a:endParaRPr sz="2900" b="1" dirty="0">
              <a:solidFill>
                <a:srgbClr val="004493"/>
              </a:solidFill>
              <a:latin typeface="Montserrat Ultra Light" charset="0"/>
              <a:sym typeface="Montserrat Ultra Light"/>
            </a:endParaRPr>
          </a:p>
        </p:txBody>
      </p:sp>
      <p:sp>
        <p:nvSpPr>
          <p:cNvPr id="17" name="Čára">
            <a:extLst>
              <a:ext uri="{FF2B5EF4-FFF2-40B4-BE49-F238E27FC236}">
                <a16:creationId xmlns:a16="http://schemas.microsoft.com/office/drawing/2014/main" id="{582E3110-63D2-2F4D-90D1-5B55797A137F}"/>
              </a:ext>
            </a:extLst>
          </p:cNvPr>
          <p:cNvSpPr/>
          <p:nvPr/>
        </p:nvSpPr>
        <p:spPr>
          <a:xfrm flipV="1">
            <a:off x="808684" y="956705"/>
            <a:ext cx="9986415" cy="0"/>
          </a:xfrm>
          <a:prstGeom prst="line">
            <a:avLst/>
          </a:prstGeom>
          <a:ln w="50800">
            <a:solidFill>
              <a:srgbClr val="003594">
                <a:alpha val="30000"/>
              </a:srgbClr>
            </a:solidFill>
            <a:miter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9" name="Čára">
            <a:extLst>
              <a:ext uri="{FF2B5EF4-FFF2-40B4-BE49-F238E27FC236}">
                <a16:creationId xmlns:a16="http://schemas.microsoft.com/office/drawing/2014/main" id="{DC5ACC41-17D8-1F4A-9FFC-030218562C8D}"/>
              </a:ext>
            </a:extLst>
          </p:cNvPr>
          <p:cNvSpPr/>
          <p:nvPr/>
        </p:nvSpPr>
        <p:spPr>
          <a:xfrm flipV="1">
            <a:off x="240543" y="956705"/>
            <a:ext cx="1989702" cy="2"/>
          </a:xfrm>
          <a:prstGeom prst="line">
            <a:avLst/>
          </a:prstGeom>
          <a:ln w="50800">
            <a:solidFill>
              <a:srgbClr val="003594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7" name="Picture 2" descr="Image result for individual work">
            <a:extLst>
              <a:ext uri="{FF2B5EF4-FFF2-40B4-BE49-F238E27FC236}">
                <a16:creationId xmlns:a16="http://schemas.microsoft.com/office/drawing/2014/main" id="{D677EB3F-7A6D-48F0-9662-5F1B00FB1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001" y="3717269"/>
            <a:ext cx="30480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18911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INFORMATICS &amp; APPLIED RESEARCH…"/>
          <p:cNvSpPr txBox="1"/>
          <p:nvPr/>
        </p:nvSpPr>
        <p:spPr>
          <a:xfrm>
            <a:off x="698857" y="1525571"/>
            <a:ext cx="10939768" cy="4575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0959" rIns="60959">
            <a:spAutoFit/>
          </a:bodyPr>
          <a:lstStyle/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en-US" sz="2200" dirty="0">
                <a:solidFill>
                  <a:srgbClr val="004493"/>
                </a:solidFill>
                <a:latin typeface="Montserrat Semi Bold"/>
              </a:rPr>
              <a:t>Prom</a:t>
            </a:r>
            <a:r>
              <a:rPr lang="cs-CZ" sz="2200" dirty="0" err="1">
                <a:solidFill>
                  <a:srgbClr val="004493"/>
                </a:solidFill>
                <a:latin typeface="Montserrat Semi Bold"/>
              </a:rPr>
              <a:t>ěnné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 přímo nesou svá data</a:t>
            </a: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Každá proměnná má svoji oddělenou kopii dat</a:t>
            </a: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Jsou ukládány na zásobníku (=</a:t>
            </a:r>
            <a:r>
              <a:rPr lang="cs-CZ" sz="2200" dirty="0" err="1">
                <a:solidFill>
                  <a:srgbClr val="004493"/>
                </a:solidFill>
                <a:latin typeface="Montserrat Semi Bold"/>
              </a:rPr>
              <a:t>stack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)</a:t>
            </a: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Operátor </a:t>
            </a:r>
            <a:r>
              <a:rPr lang="cs-CZ" sz="2200" b="1" i="1" dirty="0">
                <a:solidFill>
                  <a:srgbClr val="0000FF"/>
                </a:solidFill>
                <a:latin typeface="Consolas" panose="020B0609020204030204" pitchFamily="49" charset="0"/>
              </a:rPr>
              <a:t>==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 porovnává obsah proměnné</a:t>
            </a: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en-US" sz="2200" dirty="0">
                <a:solidFill>
                  <a:srgbClr val="004493"/>
                </a:solidFill>
                <a:latin typeface="Montserrat Semi Bold"/>
              </a:rPr>
              <a:t>P</a:t>
            </a:r>
            <a:r>
              <a:rPr lang="cs-CZ" sz="2200" dirty="0" err="1">
                <a:solidFill>
                  <a:srgbClr val="004493"/>
                </a:solidFill>
                <a:latin typeface="Montserrat Semi Bold"/>
              </a:rPr>
              <a:t>říklady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: </a:t>
            </a:r>
            <a:r>
              <a:rPr lang="cs-CZ" sz="2200" dirty="0" err="1">
                <a:solidFill>
                  <a:srgbClr val="004493"/>
                </a:solidFill>
                <a:latin typeface="Montserrat Semi Bold"/>
              </a:rPr>
              <a:t>int</a:t>
            </a:r>
            <a:r>
              <a:rPr lang="en-US" sz="2200" dirty="0">
                <a:solidFill>
                  <a:srgbClr val="004493"/>
                </a:solidFill>
                <a:latin typeface="Montserrat Semi Bold"/>
              </a:rPr>
              <a:t>, double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, </a:t>
            </a:r>
            <a:r>
              <a:rPr lang="cs-CZ" sz="2200" dirty="0" err="1">
                <a:solidFill>
                  <a:srgbClr val="004493"/>
                </a:solidFill>
                <a:latin typeface="Montserrat Semi Bold"/>
              </a:rPr>
              <a:t>struct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, </a:t>
            </a:r>
            <a:r>
              <a:rPr lang="cs-CZ" sz="2200" dirty="0" err="1">
                <a:solidFill>
                  <a:srgbClr val="004493"/>
                </a:solidFill>
                <a:latin typeface="Montserrat Semi Bold"/>
              </a:rPr>
              <a:t>enum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, </a:t>
            </a:r>
            <a:r>
              <a:rPr lang="cs-CZ" sz="2200" dirty="0" err="1">
                <a:solidFill>
                  <a:srgbClr val="004493"/>
                </a:solidFill>
                <a:latin typeface="Montserrat Semi Bold"/>
              </a:rPr>
              <a:t>tuple</a:t>
            </a:r>
            <a:r>
              <a:rPr lang="en-US" sz="2200" dirty="0">
                <a:solidFill>
                  <a:srgbClr val="004493"/>
                </a:solidFill>
                <a:latin typeface="Montserrat Semi Bold"/>
              </a:rPr>
              <a:t> 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…</a:t>
            </a: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endParaRPr lang="cs-CZ" sz="2200" dirty="0">
              <a:solidFill>
                <a:srgbClr val="004493"/>
              </a:solidFill>
              <a:latin typeface="Montserrat Semi Bold"/>
            </a:endParaRP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endParaRPr lang="cs-CZ" sz="2200" dirty="0">
              <a:solidFill>
                <a:srgbClr val="004493"/>
              </a:solidFill>
              <a:latin typeface="Montserrat Semi Bol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4493"/>
              </a:solidFill>
              <a:latin typeface="Montserrat Semi Bold"/>
            </a:endParaRPr>
          </a:p>
          <a:p>
            <a:pPr marL="342900" indent="-34290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endParaRPr lang="cs-CZ" sz="2200" dirty="0"/>
          </a:p>
        </p:txBody>
      </p:sp>
      <p:sp>
        <p:nvSpPr>
          <p:cNvPr id="18" name="TextBox 37"/>
          <p:cNvSpPr txBox="1"/>
          <p:nvPr/>
        </p:nvSpPr>
        <p:spPr>
          <a:xfrm>
            <a:off x="215900" y="393700"/>
            <a:ext cx="8621704" cy="565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8923" tIns="58923" rIns="58923" bIns="58923">
            <a:spAutoFit/>
          </a:bodyPr>
          <a:lstStyle/>
          <a:p>
            <a:pPr defTabSz="589231">
              <a:defRPr sz="2900">
                <a:solidFill>
                  <a:srgbClr val="00449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cs-CZ" b="1" dirty="0" err="1">
                <a:latin typeface="Montserrat Ultra Light" charset="0"/>
                <a:ea typeface="Montserrat Ultra Light" charset="0"/>
                <a:cs typeface="Montserrat Ultra Light" charset="0"/>
                <a:sym typeface="Montserrat Semi Bold"/>
              </a:rPr>
              <a:t>Honotové</a:t>
            </a:r>
            <a:r>
              <a:rPr lang="cs-CZ" b="1" dirty="0">
                <a:latin typeface="Montserrat Ultra Light" charset="0"/>
                <a:ea typeface="Montserrat Ultra Light" charset="0"/>
                <a:cs typeface="Montserrat Ultra Light" charset="0"/>
                <a:sym typeface="Montserrat Semi Bold"/>
              </a:rPr>
              <a:t> typy</a:t>
            </a:r>
            <a:endParaRPr dirty="0">
              <a:latin typeface="Montserrat Ultra Light" charset="0"/>
              <a:ea typeface="Montserrat Ultra Light" charset="0"/>
              <a:cs typeface="Montserrat Ultra Light" charset="0"/>
              <a:sym typeface="Montserrat Ultra Light"/>
            </a:endParaRPr>
          </a:p>
        </p:txBody>
      </p:sp>
      <p:sp>
        <p:nvSpPr>
          <p:cNvPr id="17" name="Čára">
            <a:extLst>
              <a:ext uri="{FF2B5EF4-FFF2-40B4-BE49-F238E27FC236}">
                <a16:creationId xmlns:a16="http://schemas.microsoft.com/office/drawing/2014/main" id="{582E3110-63D2-2F4D-90D1-5B55797A137F}"/>
              </a:ext>
            </a:extLst>
          </p:cNvPr>
          <p:cNvSpPr/>
          <p:nvPr/>
        </p:nvSpPr>
        <p:spPr>
          <a:xfrm flipV="1">
            <a:off x="808684" y="956705"/>
            <a:ext cx="9986415" cy="0"/>
          </a:xfrm>
          <a:prstGeom prst="line">
            <a:avLst/>
          </a:prstGeom>
          <a:ln w="50800">
            <a:solidFill>
              <a:srgbClr val="003594">
                <a:alpha val="30000"/>
              </a:srgbClr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" name="Čára">
            <a:extLst>
              <a:ext uri="{FF2B5EF4-FFF2-40B4-BE49-F238E27FC236}">
                <a16:creationId xmlns:a16="http://schemas.microsoft.com/office/drawing/2014/main" id="{DC5ACC41-17D8-1F4A-9FFC-030218562C8D}"/>
              </a:ext>
            </a:extLst>
          </p:cNvPr>
          <p:cNvSpPr/>
          <p:nvPr/>
        </p:nvSpPr>
        <p:spPr>
          <a:xfrm flipV="1">
            <a:off x="240543" y="956705"/>
            <a:ext cx="1989702" cy="2"/>
          </a:xfrm>
          <a:prstGeom prst="line">
            <a:avLst/>
          </a:prstGeom>
          <a:ln w="50800">
            <a:solidFill>
              <a:srgbClr val="003594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A73844-BD6E-4F76-BFEC-4529CE8F9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560" y="4237243"/>
            <a:ext cx="7618661" cy="161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intVar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100;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float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floatVar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10.2f;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charVar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'A’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boolVar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018634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37"/>
          <p:cNvSpPr txBox="1"/>
          <p:nvPr/>
        </p:nvSpPr>
        <p:spPr>
          <a:xfrm>
            <a:off x="215900" y="393700"/>
            <a:ext cx="8621704" cy="565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8923" tIns="58923" rIns="58923" bIns="58923">
            <a:spAutoFit/>
          </a:bodyPr>
          <a:lstStyle/>
          <a:p>
            <a:pPr defTabSz="589231">
              <a:defRPr sz="2900">
                <a:solidFill>
                  <a:srgbClr val="00449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en-US" b="1" dirty="0">
                <a:latin typeface="Montserrat Ultra Light" charset="0"/>
                <a:ea typeface="Montserrat Ultra Light" charset="0"/>
                <a:cs typeface="Montserrat Ultra Light" charset="0"/>
                <a:sym typeface="Montserrat Semi Bold"/>
              </a:rPr>
              <a:t>H</a:t>
            </a:r>
            <a:r>
              <a:rPr lang="cs-CZ" b="1" dirty="0" err="1">
                <a:latin typeface="Montserrat Ultra Light" charset="0"/>
                <a:ea typeface="Montserrat Ultra Light" charset="0"/>
                <a:cs typeface="Montserrat Ultra Light" charset="0"/>
                <a:sym typeface="Montserrat Semi Bold"/>
              </a:rPr>
              <a:t>odnotové</a:t>
            </a:r>
            <a:r>
              <a:rPr lang="cs-CZ" b="1" dirty="0">
                <a:latin typeface="Montserrat Ultra Light" charset="0"/>
                <a:ea typeface="Montserrat Ultra Light" charset="0"/>
                <a:cs typeface="Montserrat Ultra Light" charset="0"/>
                <a:sym typeface="Montserrat Semi Bold"/>
              </a:rPr>
              <a:t> typy</a:t>
            </a:r>
            <a:r>
              <a:rPr lang="en-US" b="1" dirty="0">
                <a:latin typeface="Montserrat Ultra Light" charset="0"/>
                <a:ea typeface="Montserrat Ultra Light" charset="0"/>
                <a:cs typeface="Montserrat Ultra Light" charset="0"/>
                <a:sym typeface="Montserrat Semi Bold"/>
              </a:rPr>
              <a:t> – p</a:t>
            </a:r>
            <a:r>
              <a:rPr lang="cs-CZ" b="1" dirty="0" err="1">
                <a:latin typeface="Montserrat Ultra Light" charset="0"/>
                <a:ea typeface="Montserrat Ultra Light" charset="0"/>
                <a:cs typeface="Montserrat Ultra Light" charset="0"/>
                <a:sym typeface="Montserrat Semi Bold"/>
              </a:rPr>
              <a:t>říklad</a:t>
            </a:r>
            <a:endParaRPr dirty="0">
              <a:latin typeface="Montserrat Ultra Light" charset="0"/>
              <a:ea typeface="Montserrat Ultra Light" charset="0"/>
              <a:cs typeface="Montserrat Ultra Light" charset="0"/>
              <a:sym typeface="Montserrat Ultra Light"/>
            </a:endParaRPr>
          </a:p>
        </p:txBody>
      </p:sp>
      <p:sp>
        <p:nvSpPr>
          <p:cNvPr id="17" name="Čára">
            <a:extLst>
              <a:ext uri="{FF2B5EF4-FFF2-40B4-BE49-F238E27FC236}">
                <a16:creationId xmlns:a16="http://schemas.microsoft.com/office/drawing/2014/main" id="{582E3110-63D2-2F4D-90D1-5B55797A137F}"/>
              </a:ext>
            </a:extLst>
          </p:cNvPr>
          <p:cNvSpPr/>
          <p:nvPr/>
        </p:nvSpPr>
        <p:spPr>
          <a:xfrm flipV="1">
            <a:off x="808684" y="956705"/>
            <a:ext cx="9986415" cy="0"/>
          </a:xfrm>
          <a:prstGeom prst="line">
            <a:avLst/>
          </a:prstGeom>
          <a:ln w="50800">
            <a:solidFill>
              <a:srgbClr val="003594">
                <a:alpha val="30000"/>
              </a:srgbClr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" name="Čára">
            <a:extLst>
              <a:ext uri="{FF2B5EF4-FFF2-40B4-BE49-F238E27FC236}">
                <a16:creationId xmlns:a16="http://schemas.microsoft.com/office/drawing/2014/main" id="{DC5ACC41-17D8-1F4A-9FFC-030218562C8D}"/>
              </a:ext>
            </a:extLst>
          </p:cNvPr>
          <p:cNvSpPr/>
          <p:nvPr/>
        </p:nvSpPr>
        <p:spPr>
          <a:xfrm flipV="1">
            <a:off x="240543" y="956705"/>
            <a:ext cx="1989702" cy="2"/>
          </a:xfrm>
          <a:prstGeom prst="line">
            <a:avLst/>
          </a:prstGeom>
          <a:ln w="50800">
            <a:solidFill>
              <a:srgbClr val="003594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5843104-B4A5-4D68-B9CF-7322D053712A}"/>
              </a:ext>
            </a:extLst>
          </p:cNvPr>
          <p:cNvGrpSpPr/>
          <p:nvPr/>
        </p:nvGrpSpPr>
        <p:grpSpPr>
          <a:xfrm>
            <a:off x="1675269" y="2360559"/>
            <a:ext cx="6548932" cy="1260391"/>
            <a:chOff x="1615363" y="2189830"/>
            <a:chExt cx="6548932" cy="126039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4CFA2D8-FE30-4453-B835-AEEFB0E0B645}"/>
                </a:ext>
              </a:extLst>
            </p:cNvPr>
            <p:cNvSpPr/>
            <p:nvPr/>
          </p:nvSpPr>
          <p:spPr>
            <a:xfrm>
              <a:off x="1615363" y="2249892"/>
              <a:ext cx="1704313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dirty="0">
                  <a:solidFill>
                    <a:srgbClr val="0000FF"/>
                  </a:solidFill>
                  <a:latin typeface="Consolas" panose="020B0609020204030204" pitchFamily="49" charset="0"/>
                </a:rPr>
                <a:t>int</a:t>
              </a:r>
              <a:r>
                <a:rPr lang="en-US" altLang="en-US" dirty="0">
                  <a:latin typeface="Consolas" panose="020B0609020204030204" pitchFamily="49" charset="0"/>
                </a:rPr>
                <a:t> a = 100;</a:t>
              </a:r>
              <a:endParaRPr lang="cs-CZ" altLang="en-US" dirty="0">
                <a:latin typeface="Consolas" panose="020B0609020204030204" pitchFamily="49" charset="0"/>
              </a:endParaRPr>
            </a:p>
            <a:p>
              <a:r>
                <a:rPr lang="en-US" altLang="en-US" dirty="0">
                  <a:solidFill>
                    <a:srgbClr val="0000FF"/>
                  </a:solidFill>
                  <a:latin typeface="Consolas" panose="020B0609020204030204" pitchFamily="49" charset="0"/>
                </a:rPr>
                <a:t>int</a:t>
              </a:r>
              <a:r>
                <a:rPr lang="en-US" altLang="en-US" dirty="0">
                  <a:latin typeface="Consolas" panose="020B0609020204030204" pitchFamily="49" charset="0"/>
                </a:rPr>
                <a:t> </a:t>
              </a:r>
              <a:r>
                <a:rPr lang="cs-CZ" altLang="en-US" dirty="0">
                  <a:latin typeface="Consolas" panose="020B0609020204030204" pitchFamily="49" charset="0"/>
                </a:rPr>
                <a:t>b</a:t>
              </a:r>
              <a:r>
                <a:rPr lang="en-US" altLang="en-US" dirty="0">
                  <a:latin typeface="Consolas" panose="020B0609020204030204" pitchFamily="49" charset="0"/>
                </a:rPr>
                <a:t>;</a:t>
              </a:r>
            </a:p>
            <a:p>
              <a:endParaRPr lang="en-US" altLang="en-US" dirty="0">
                <a:latin typeface="Consolas" panose="020B0609020204030204" pitchFamily="49" charset="0"/>
              </a:endParaRPr>
            </a:p>
            <a:p>
              <a:endParaRPr lang="en-US" dirty="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413920E-CF94-4069-90AD-D7EC9AB185A4}"/>
                </a:ext>
              </a:extLst>
            </p:cNvPr>
            <p:cNvGrpSpPr/>
            <p:nvPr/>
          </p:nvGrpSpPr>
          <p:grpSpPr>
            <a:xfrm>
              <a:off x="7154644" y="2189830"/>
              <a:ext cx="1009651" cy="800925"/>
              <a:chOff x="6111385" y="1714095"/>
              <a:chExt cx="1009651" cy="80092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002D98B-D617-417D-8AA6-5DEB07A090EB}"/>
                  </a:ext>
                </a:extLst>
              </p:cNvPr>
              <p:cNvGrpSpPr/>
              <p:nvPr/>
            </p:nvGrpSpPr>
            <p:grpSpPr>
              <a:xfrm>
                <a:off x="6111385" y="1714095"/>
                <a:ext cx="1009651" cy="430885"/>
                <a:chOff x="6111385" y="1714095"/>
                <a:chExt cx="1009651" cy="430885"/>
              </a:xfrm>
            </p:grpSpPr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27E6EC51-4A9E-44B5-9036-845C9CC38F96}"/>
                    </a:ext>
                  </a:extLst>
                </p:cNvPr>
                <p:cNvSpPr/>
                <p:nvPr/>
              </p:nvSpPr>
              <p:spPr>
                <a:xfrm>
                  <a:off x="6444761" y="1753321"/>
                  <a:ext cx="676275" cy="369330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solidFill>
                    <a:schemeClr val="accent1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ctr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8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Courier New" panose="02070309020205020404" pitchFamily="49" charset="0"/>
                      <a:cs typeface="Courier New" panose="02070309020205020404" pitchFamily="49" charset="0"/>
                      <a:sym typeface="Calibri"/>
                    </a:rPr>
                    <a:t>100</a:t>
                  </a:r>
                </a:p>
              </p:txBody>
            </p:sp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C4BF8B0-3E83-44D2-82D8-B0F1330F49FC}"/>
                    </a:ext>
                  </a:extLst>
                </p:cNvPr>
                <p:cNvSpPr txBox="1"/>
                <p:nvPr/>
              </p:nvSpPr>
              <p:spPr>
                <a:xfrm>
                  <a:off x="6111385" y="1714095"/>
                  <a:ext cx="289501" cy="43088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45719" tIns="45719" rIns="45719" bIns="45719" numCol="1" spcCol="38100" rtlCol="0" anchor="t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cs-CZ" sz="2200" dirty="0">
                      <a:solidFill>
                        <a:srgbClr val="004493"/>
                      </a:solidFill>
                      <a:latin typeface="Montserrat Semi Bold"/>
                    </a:rPr>
                    <a:t>a</a:t>
                  </a:r>
                  <a:r>
                    <a:rPr lang="cs-CZ" dirty="0"/>
                    <a:t>:</a:t>
                  </a:r>
                  <a:endParaRPr kumimoji="0" lang="en-US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alibri"/>
                  </a:endParaRP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32AE5957-5AAC-4EDE-B83C-FCBAF65861FB}"/>
                  </a:ext>
                </a:extLst>
              </p:cNvPr>
              <p:cNvGrpSpPr/>
              <p:nvPr/>
            </p:nvGrpSpPr>
            <p:grpSpPr>
              <a:xfrm>
                <a:off x="6120497" y="2084135"/>
                <a:ext cx="1000538" cy="430885"/>
                <a:chOff x="6120497" y="2084135"/>
                <a:chExt cx="1000538" cy="430885"/>
              </a:xfrm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7F3727E0-1F28-4F48-87D1-F3404FA1F8B5}"/>
                    </a:ext>
                  </a:extLst>
                </p:cNvPr>
                <p:cNvSpPr/>
                <p:nvPr/>
              </p:nvSpPr>
              <p:spPr>
                <a:xfrm>
                  <a:off x="6444760" y="2114913"/>
                  <a:ext cx="676275" cy="369330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solidFill>
                    <a:schemeClr val="accent1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ctr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cs-CZ" sz="18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Courier New" panose="02070309020205020404" pitchFamily="49" charset="0"/>
                      <a:cs typeface="Courier New" panose="02070309020205020404" pitchFamily="49" charset="0"/>
                      <a:sym typeface="Calibri"/>
                    </a:rPr>
                    <a:t>0</a:t>
                  </a:r>
                  <a:endParaRPr kumimoji="0" lang="en-US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urier New" panose="02070309020205020404" pitchFamily="49" charset="0"/>
                    <a:cs typeface="Courier New" panose="02070309020205020404" pitchFamily="49" charset="0"/>
                    <a:sym typeface="Calibri"/>
                  </a:endParaRPr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40C6323C-9031-484E-9854-506716A5BCE6}"/>
                    </a:ext>
                  </a:extLst>
                </p:cNvPr>
                <p:cNvSpPr txBox="1"/>
                <p:nvPr/>
              </p:nvSpPr>
              <p:spPr>
                <a:xfrm>
                  <a:off x="6120497" y="2084135"/>
                  <a:ext cx="302325" cy="43088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45719" tIns="45719" rIns="45719" bIns="45719" numCol="1" spcCol="38100" rtlCol="0" anchor="t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cs-CZ" sz="2200" dirty="0">
                      <a:solidFill>
                        <a:srgbClr val="004493"/>
                      </a:solidFill>
                      <a:latin typeface="Montserrat Semi Bold"/>
                    </a:rPr>
                    <a:t>b</a:t>
                  </a:r>
                  <a:r>
                    <a:rPr lang="cs-CZ" dirty="0"/>
                    <a:t>:</a:t>
                  </a:r>
                  <a:endParaRPr kumimoji="0" lang="en-US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alibri"/>
                  </a:endParaRPr>
                </a:p>
              </p:txBody>
            </p:sp>
          </p:grp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71787FF-12EF-46C4-86FC-C016F1193306}"/>
              </a:ext>
            </a:extLst>
          </p:cNvPr>
          <p:cNvGrpSpPr/>
          <p:nvPr/>
        </p:nvGrpSpPr>
        <p:grpSpPr>
          <a:xfrm>
            <a:off x="1646414" y="4457968"/>
            <a:ext cx="6580345" cy="800925"/>
            <a:chOff x="1617559" y="4287239"/>
            <a:chExt cx="6580345" cy="800925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7D38ACB-4F01-44B8-A293-677E80E1E833}"/>
                </a:ext>
              </a:extLst>
            </p:cNvPr>
            <p:cNvSpPr/>
            <p:nvPr/>
          </p:nvSpPr>
          <p:spPr>
            <a:xfrm>
              <a:off x="1617559" y="4521278"/>
              <a:ext cx="9444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altLang="en-US" dirty="0">
                  <a:latin typeface="Consolas" panose="020B0609020204030204" pitchFamily="49" charset="0"/>
                </a:rPr>
                <a:t>a</a:t>
              </a:r>
              <a:r>
                <a:rPr lang="en-US" altLang="en-US" dirty="0">
                  <a:latin typeface="Consolas" panose="020B0609020204030204" pitchFamily="49" charset="0"/>
                </a:rPr>
                <a:t> = </a:t>
              </a:r>
              <a:r>
                <a:rPr lang="cs-CZ" altLang="en-US" dirty="0">
                  <a:latin typeface="Consolas" panose="020B0609020204030204" pitchFamily="49" charset="0"/>
                </a:rPr>
                <a:t>0</a:t>
              </a:r>
              <a:r>
                <a:rPr lang="en-US" altLang="en-US" dirty="0">
                  <a:latin typeface="Consolas" panose="020B0609020204030204" pitchFamily="49" charset="0"/>
                </a:rPr>
                <a:t>;</a:t>
              </a:r>
              <a:endParaRPr lang="en-US" dirty="0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ADD7189C-E01D-4E23-8026-0228BDF0CF13}"/>
                </a:ext>
              </a:extLst>
            </p:cNvPr>
            <p:cNvGrpSpPr/>
            <p:nvPr/>
          </p:nvGrpSpPr>
          <p:grpSpPr>
            <a:xfrm>
              <a:off x="7188253" y="4287239"/>
              <a:ext cx="1009651" cy="800925"/>
              <a:chOff x="6111385" y="1714095"/>
              <a:chExt cx="1009651" cy="800925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195F96D1-F02B-4B95-AA7B-35574D4A7797}"/>
                  </a:ext>
                </a:extLst>
              </p:cNvPr>
              <p:cNvGrpSpPr/>
              <p:nvPr/>
            </p:nvGrpSpPr>
            <p:grpSpPr>
              <a:xfrm>
                <a:off x="6111385" y="1714095"/>
                <a:ext cx="1009651" cy="430885"/>
                <a:chOff x="6111385" y="1714095"/>
                <a:chExt cx="1009651" cy="430885"/>
              </a:xfrm>
            </p:grpSpPr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C24FA00D-F693-4FC5-B8BB-452AE0DE6D1D}"/>
                    </a:ext>
                  </a:extLst>
                </p:cNvPr>
                <p:cNvSpPr/>
                <p:nvPr/>
              </p:nvSpPr>
              <p:spPr>
                <a:xfrm>
                  <a:off x="6444761" y="1753321"/>
                  <a:ext cx="676275" cy="369330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solidFill>
                    <a:schemeClr val="accent1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ctr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cs-CZ" sz="18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Courier New" panose="02070309020205020404" pitchFamily="49" charset="0"/>
                      <a:cs typeface="Courier New" panose="02070309020205020404" pitchFamily="49" charset="0"/>
                      <a:sym typeface="Calibri"/>
                    </a:rPr>
                    <a:t>0</a:t>
                  </a:r>
                  <a:endParaRPr kumimoji="0" lang="en-US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urier New" panose="02070309020205020404" pitchFamily="49" charset="0"/>
                    <a:cs typeface="Courier New" panose="02070309020205020404" pitchFamily="49" charset="0"/>
                    <a:sym typeface="Calibri"/>
                  </a:endParaRP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1D28887B-BCB8-478B-BDC1-8436FF6E5628}"/>
                    </a:ext>
                  </a:extLst>
                </p:cNvPr>
                <p:cNvSpPr txBox="1"/>
                <p:nvPr/>
              </p:nvSpPr>
              <p:spPr>
                <a:xfrm>
                  <a:off x="6111385" y="1714095"/>
                  <a:ext cx="289501" cy="43088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45719" tIns="45719" rIns="45719" bIns="45719" numCol="1" spcCol="38100" rtlCol="0" anchor="t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cs-CZ" sz="2200" dirty="0">
                      <a:solidFill>
                        <a:srgbClr val="004493"/>
                      </a:solidFill>
                      <a:latin typeface="Montserrat Semi Bold"/>
                    </a:rPr>
                    <a:t>a</a:t>
                  </a:r>
                  <a:r>
                    <a:rPr lang="cs-CZ" dirty="0"/>
                    <a:t>:</a:t>
                  </a:r>
                  <a:endParaRPr kumimoji="0" lang="en-US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alibri"/>
                  </a:endParaRPr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33A5764B-E56C-4841-A86A-4C9F30C9B7F1}"/>
                  </a:ext>
                </a:extLst>
              </p:cNvPr>
              <p:cNvGrpSpPr/>
              <p:nvPr/>
            </p:nvGrpSpPr>
            <p:grpSpPr>
              <a:xfrm>
                <a:off x="6120497" y="2084135"/>
                <a:ext cx="1000538" cy="430885"/>
                <a:chOff x="6120497" y="2084135"/>
                <a:chExt cx="1000538" cy="430885"/>
              </a:xfrm>
            </p:grpSpPr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FFD3C1D7-ACA8-4FA7-B27B-36BFE5CFAD6D}"/>
                    </a:ext>
                  </a:extLst>
                </p:cNvPr>
                <p:cNvSpPr/>
                <p:nvPr/>
              </p:nvSpPr>
              <p:spPr>
                <a:xfrm>
                  <a:off x="6444760" y="2114913"/>
                  <a:ext cx="676275" cy="369330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solidFill>
                    <a:schemeClr val="accent1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ctr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cs-CZ" sz="18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Courier New" panose="02070309020205020404" pitchFamily="49" charset="0"/>
                      <a:cs typeface="Courier New" panose="02070309020205020404" pitchFamily="49" charset="0"/>
                      <a:sym typeface="Calibri"/>
                    </a:rPr>
                    <a:t>100</a:t>
                  </a:r>
                  <a:endParaRPr kumimoji="0" lang="en-US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urier New" panose="02070309020205020404" pitchFamily="49" charset="0"/>
                    <a:cs typeface="Courier New" panose="02070309020205020404" pitchFamily="49" charset="0"/>
                    <a:sym typeface="Calibri"/>
                  </a:endParaRP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0B27F2A7-FA1F-4D46-B1FE-612B8AC9C32C}"/>
                    </a:ext>
                  </a:extLst>
                </p:cNvPr>
                <p:cNvSpPr txBox="1"/>
                <p:nvPr/>
              </p:nvSpPr>
              <p:spPr>
                <a:xfrm>
                  <a:off x="6120497" y="2084135"/>
                  <a:ext cx="302325" cy="43088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45719" tIns="45719" rIns="45719" bIns="45719" numCol="1" spcCol="38100" rtlCol="0" anchor="t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cs-CZ" sz="2200" dirty="0">
                      <a:solidFill>
                        <a:srgbClr val="004493"/>
                      </a:solidFill>
                      <a:latin typeface="Montserrat Semi Bold"/>
                    </a:rPr>
                    <a:t>b</a:t>
                  </a:r>
                  <a:r>
                    <a:rPr lang="cs-CZ" dirty="0"/>
                    <a:t>:</a:t>
                  </a:r>
                  <a:endParaRPr kumimoji="0" lang="en-US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alibri"/>
                  </a:endParaRPr>
                </a:p>
              </p:txBody>
            </p:sp>
          </p:grp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0BC5DA5-C575-4AFB-A264-BCF77833AC1B}"/>
              </a:ext>
            </a:extLst>
          </p:cNvPr>
          <p:cNvGrpSpPr/>
          <p:nvPr/>
        </p:nvGrpSpPr>
        <p:grpSpPr>
          <a:xfrm>
            <a:off x="1646414" y="3420041"/>
            <a:ext cx="6555848" cy="800925"/>
            <a:chOff x="1617559" y="3249312"/>
            <a:chExt cx="6555848" cy="80092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E5B1CCE-FAF4-4FDC-B676-75A648078776}"/>
                </a:ext>
              </a:extLst>
            </p:cNvPr>
            <p:cNvSpPr/>
            <p:nvPr/>
          </p:nvSpPr>
          <p:spPr>
            <a:xfrm>
              <a:off x="1617559" y="3385585"/>
              <a:ext cx="14510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dirty="0">
                  <a:solidFill>
                    <a:srgbClr val="0000FF"/>
                  </a:solidFill>
                  <a:latin typeface="Consolas" panose="020B0609020204030204" pitchFamily="49" charset="0"/>
                </a:rPr>
                <a:t>int</a:t>
              </a:r>
              <a:r>
                <a:rPr lang="en-US" altLang="en-US" dirty="0">
                  <a:latin typeface="Consolas" panose="020B0609020204030204" pitchFamily="49" charset="0"/>
                </a:rPr>
                <a:t> b = a;</a:t>
              </a:r>
              <a:endParaRPr lang="en-US" dirty="0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01CFFFBD-3957-4BBF-A108-0F470B2B5512}"/>
                </a:ext>
              </a:extLst>
            </p:cNvPr>
            <p:cNvGrpSpPr/>
            <p:nvPr/>
          </p:nvGrpSpPr>
          <p:grpSpPr>
            <a:xfrm>
              <a:off x="7163756" y="3249312"/>
              <a:ext cx="1009651" cy="800925"/>
              <a:chOff x="6111385" y="1714095"/>
              <a:chExt cx="1009651" cy="800925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C61A9DF5-3847-4074-B457-18C215BDE969}"/>
                  </a:ext>
                </a:extLst>
              </p:cNvPr>
              <p:cNvGrpSpPr/>
              <p:nvPr/>
            </p:nvGrpSpPr>
            <p:grpSpPr>
              <a:xfrm>
                <a:off x="6111385" y="1714095"/>
                <a:ext cx="1009651" cy="430885"/>
                <a:chOff x="6111385" y="1714095"/>
                <a:chExt cx="1009651" cy="430885"/>
              </a:xfrm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830E0ECF-3DBB-49A0-8AFF-E5664C98EF3D}"/>
                    </a:ext>
                  </a:extLst>
                </p:cNvPr>
                <p:cNvSpPr/>
                <p:nvPr/>
              </p:nvSpPr>
              <p:spPr>
                <a:xfrm>
                  <a:off x="6444761" y="1753321"/>
                  <a:ext cx="676275" cy="369330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solidFill>
                    <a:schemeClr val="accent1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ctr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8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Courier New" panose="02070309020205020404" pitchFamily="49" charset="0"/>
                      <a:cs typeface="Courier New" panose="02070309020205020404" pitchFamily="49" charset="0"/>
                      <a:sym typeface="Calibri"/>
                    </a:rPr>
                    <a:t>100</a:t>
                  </a:r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08BB8FF2-872D-4B08-AAC2-3F80461329EA}"/>
                    </a:ext>
                  </a:extLst>
                </p:cNvPr>
                <p:cNvSpPr txBox="1"/>
                <p:nvPr/>
              </p:nvSpPr>
              <p:spPr>
                <a:xfrm>
                  <a:off x="6111385" y="1714095"/>
                  <a:ext cx="289501" cy="43088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45719" tIns="45719" rIns="45719" bIns="45719" numCol="1" spcCol="38100" rtlCol="0" anchor="t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cs-CZ" sz="2200" dirty="0">
                      <a:solidFill>
                        <a:srgbClr val="004493"/>
                      </a:solidFill>
                      <a:latin typeface="Montserrat Semi Bold"/>
                    </a:rPr>
                    <a:t>a</a:t>
                  </a:r>
                  <a:r>
                    <a:rPr lang="cs-CZ" dirty="0"/>
                    <a:t>:</a:t>
                  </a:r>
                  <a:endParaRPr kumimoji="0" lang="en-US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alibri"/>
                  </a:endParaRPr>
                </a:p>
              </p:txBody>
            </p: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96C94347-F83A-436E-9E0E-9CE5A3B219CC}"/>
                  </a:ext>
                </a:extLst>
              </p:cNvPr>
              <p:cNvGrpSpPr/>
              <p:nvPr/>
            </p:nvGrpSpPr>
            <p:grpSpPr>
              <a:xfrm>
                <a:off x="6120497" y="2084135"/>
                <a:ext cx="1000538" cy="430885"/>
                <a:chOff x="6120497" y="2084135"/>
                <a:chExt cx="1000538" cy="430885"/>
              </a:xfrm>
            </p:grpSpPr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12E600C0-3FF9-4092-ADA1-CE15CBDC0E45}"/>
                    </a:ext>
                  </a:extLst>
                </p:cNvPr>
                <p:cNvSpPr/>
                <p:nvPr/>
              </p:nvSpPr>
              <p:spPr>
                <a:xfrm>
                  <a:off x="6444760" y="2114913"/>
                  <a:ext cx="676275" cy="369330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solidFill>
                    <a:schemeClr val="accent1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ctr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cs-CZ" sz="18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Courier New" panose="02070309020205020404" pitchFamily="49" charset="0"/>
                      <a:cs typeface="Courier New" panose="02070309020205020404" pitchFamily="49" charset="0"/>
                      <a:sym typeface="Calibri"/>
                    </a:rPr>
                    <a:t>100</a:t>
                  </a:r>
                  <a:endParaRPr kumimoji="0" lang="en-US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urier New" panose="02070309020205020404" pitchFamily="49" charset="0"/>
                    <a:cs typeface="Courier New" panose="02070309020205020404" pitchFamily="49" charset="0"/>
                    <a:sym typeface="Calibri"/>
                  </a:endParaRP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C147A342-029C-4B20-A6D5-F82357FD4345}"/>
                    </a:ext>
                  </a:extLst>
                </p:cNvPr>
                <p:cNvSpPr txBox="1"/>
                <p:nvPr/>
              </p:nvSpPr>
              <p:spPr>
                <a:xfrm>
                  <a:off x="6120497" y="2084135"/>
                  <a:ext cx="302325" cy="43088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45719" tIns="45719" rIns="45719" bIns="45719" numCol="1" spcCol="38100" rtlCol="0" anchor="t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cs-CZ" sz="2200" dirty="0">
                      <a:solidFill>
                        <a:srgbClr val="004493"/>
                      </a:solidFill>
                      <a:latin typeface="Montserrat Semi Bold"/>
                    </a:rPr>
                    <a:t>b</a:t>
                  </a:r>
                  <a:r>
                    <a:rPr lang="cs-CZ" dirty="0"/>
                    <a:t>:</a:t>
                  </a:r>
                  <a:endParaRPr kumimoji="0" lang="en-US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alibri"/>
                  </a:endParaRPr>
                </a:p>
              </p:txBody>
            </p:sp>
          </p:grpSp>
        </p:grpSp>
      </p:grpSp>
      <p:pic>
        <p:nvPicPr>
          <p:cNvPr id="51" name="Picture 2" descr="Výsledek obrázku pro C#">
            <a:extLst>
              <a:ext uri="{FF2B5EF4-FFF2-40B4-BE49-F238E27FC236}">
                <a16:creationId xmlns:a16="http://schemas.microsoft.com/office/drawing/2014/main" id="{35E2494A-730A-4C5B-90A1-0A7DA33278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0" t="19305" r="22258" b="18743"/>
          <a:stretch/>
        </p:blipFill>
        <p:spPr bwMode="auto">
          <a:xfrm>
            <a:off x="2041926" y="1319885"/>
            <a:ext cx="602303" cy="6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32811099-AABB-4E8C-A42B-16991D1C1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4687" y="1103423"/>
            <a:ext cx="832210" cy="88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8703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INFORMATICS &amp; APPLIED RESEARCH…"/>
          <p:cNvSpPr txBox="1"/>
          <p:nvPr/>
        </p:nvSpPr>
        <p:spPr>
          <a:xfrm>
            <a:off x="698857" y="1525571"/>
            <a:ext cx="10939768" cy="4575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0959" rIns="60959">
            <a:spAutoFit/>
          </a:bodyPr>
          <a:lstStyle/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en-US" sz="2200" dirty="0">
                <a:solidFill>
                  <a:srgbClr val="004493"/>
                </a:solidFill>
                <a:latin typeface="Montserrat Semi Bold"/>
              </a:rPr>
              <a:t>Prom</a:t>
            </a:r>
            <a:r>
              <a:rPr lang="cs-CZ" sz="2200" dirty="0" err="1">
                <a:solidFill>
                  <a:srgbClr val="004493"/>
                </a:solidFill>
                <a:latin typeface="Montserrat Semi Bold"/>
              </a:rPr>
              <a:t>ěnné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 nesou pouze odkaz na data (referenci)</a:t>
            </a: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en-US" sz="2200" dirty="0">
                <a:solidFill>
                  <a:srgbClr val="004493"/>
                </a:solidFill>
                <a:latin typeface="Montserrat Semi Bold"/>
              </a:rPr>
              <a:t>V</a:t>
            </a:r>
            <a:r>
              <a:rPr lang="cs-CZ" sz="2200" dirty="0" err="1">
                <a:solidFill>
                  <a:srgbClr val="004493"/>
                </a:solidFill>
                <a:latin typeface="Montserrat Semi Bold"/>
              </a:rPr>
              <a:t>šechny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 typy, které dědí od třídy </a:t>
            </a:r>
            <a:r>
              <a:rPr lang="cs-CZ" sz="2200" i="1" dirty="0" err="1">
                <a:solidFill>
                  <a:srgbClr val="0000FF"/>
                </a:solidFill>
                <a:latin typeface="Consolas" panose="020B0609020204030204" pitchFamily="49" charset="0"/>
              </a:rPr>
              <a:t>object</a:t>
            </a:r>
            <a:endParaRPr lang="cs-CZ" sz="2200" i="1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Vytvářejí se přes klíčové slovo </a:t>
            </a:r>
            <a:r>
              <a:rPr lang="cs-CZ" sz="2200" i="1" dirty="0" err="1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endParaRPr lang="cs-CZ" sz="2200" i="1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Operátor </a:t>
            </a:r>
            <a:r>
              <a:rPr lang="cs-CZ" sz="2200" b="1" i="1" dirty="0">
                <a:solidFill>
                  <a:srgbClr val="0000FF"/>
                </a:solidFill>
                <a:latin typeface="Consolas" panose="020B0609020204030204" pitchFamily="49" charset="0"/>
              </a:rPr>
              <a:t>==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 porovnává jestli je odkazována stejná proměnná</a:t>
            </a: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Proměnná se tvoří na haldě (</a:t>
            </a:r>
            <a:r>
              <a:rPr lang="cs-CZ" sz="2200" dirty="0" err="1">
                <a:solidFill>
                  <a:srgbClr val="004493"/>
                </a:solidFill>
                <a:latin typeface="Montserrat Semi Bold"/>
              </a:rPr>
              <a:t>heap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)</a:t>
            </a:r>
            <a:endParaRPr lang="en-US" sz="2200" dirty="0">
              <a:solidFill>
                <a:srgbClr val="004493"/>
              </a:solidFill>
              <a:latin typeface="Montserrat Semi Bold"/>
            </a:endParaRP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Příklady: List</a:t>
            </a:r>
            <a:r>
              <a:rPr lang="en-US" sz="2200" dirty="0">
                <a:solidFill>
                  <a:srgbClr val="004493"/>
                </a:solidFill>
                <a:latin typeface="Montserrat Semi Bold"/>
              </a:rPr>
              <a:t>&lt;T&gt;, int[], object, </a:t>
            </a:r>
            <a:r>
              <a:rPr lang="cs-CZ" sz="2200" dirty="0" err="1">
                <a:solidFill>
                  <a:srgbClr val="004493"/>
                </a:solidFill>
                <a:latin typeface="Montserrat Semi Bold"/>
              </a:rPr>
              <a:t>string</a:t>
            </a:r>
            <a:r>
              <a:rPr lang="en-US" sz="2200" dirty="0">
                <a:solidFill>
                  <a:srgbClr val="004493"/>
                </a:solidFill>
                <a:latin typeface="Montserrat Semi Bold"/>
              </a:rPr>
              <a:t>…</a:t>
            </a:r>
            <a:endParaRPr lang="cs-CZ" sz="2200" dirty="0">
              <a:solidFill>
                <a:srgbClr val="004493"/>
              </a:solidFill>
              <a:latin typeface="Montserrat Semi Bold"/>
            </a:endParaRP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endParaRPr lang="cs-CZ" sz="2200" dirty="0">
              <a:solidFill>
                <a:srgbClr val="004493"/>
              </a:solidFill>
              <a:latin typeface="Montserrat Semi Bol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4493"/>
              </a:solidFill>
              <a:latin typeface="Montserrat Semi Bold"/>
            </a:endParaRPr>
          </a:p>
          <a:p>
            <a:pPr marL="342900" indent="-34290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endParaRPr lang="cs-CZ" sz="2200" dirty="0"/>
          </a:p>
        </p:txBody>
      </p:sp>
      <p:sp>
        <p:nvSpPr>
          <p:cNvPr id="18" name="TextBox 37"/>
          <p:cNvSpPr txBox="1"/>
          <p:nvPr/>
        </p:nvSpPr>
        <p:spPr>
          <a:xfrm>
            <a:off x="215900" y="393700"/>
            <a:ext cx="8621704" cy="565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8923" tIns="58923" rIns="58923" bIns="58923">
            <a:spAutoFit/>
          </a:bodyPr>
          <a:lstStyle/>
          <a:p>
            <a:pPr defTabSz="589231">
              <a:defRPr sz="2900">
                <a:solidFill>
                  <a:srgbClr val="00449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en-US" b="1" dirty="0" err="1">
                <a:latin typeface="Montserrat Ultra Light" charset="0"/>
                <a:ea typeface="Montserrat Ultra Light" charset="0"/>
                <a:cs typeface="Montserrat Ultra Light" charset="0"/>
                <a:sym typeface="Montserrat Semi Bold"/>
              </a:rPr>
              <a:t>Referen</a:t>
            </a:r>
            <a:r>
              <a:rPr lang="cs-CZ" b="1" dirty="0">
                <a:latin typeface="Montserrat Ultra Light" charset="0"/>
                <a:ea typeface="Montserrat Ultra Light" charset="0"/>
                <a:cs typeface="Montserrat Ultra Light" charset="0"/>
                <a:sym typeface="Montserrat Semi Bold"/>
              </a:rPr>
              <a:t>ční typy</a:t>
            </a:r>
            <a:endParaRPr dirty="0">
              <a:latin typeface="Montserrat Ultra Light" charset="0"/>
              <a:ea typeface="Montserrat Ultra Light" charset="0"/>
              <a:cs typeface="Montserrat Ultra Light" charset="0"/>
              <a:sym typeface="Montserrat Ultra Light"/>
            </a:endParaRPr>
          </a:p>
        </p:txBody>
      </p:sp>
      <p:sp>
        <p:nvSpPr>
          <p:cNvPr id="17" name="Čára">
            <a:extLst>
              <a:ext uri="{FF2B5EF4-FFF2-40B4-BE49-F238E27FC236}">
                <a16:creationId xmlns:a16="http://schemas.microsoft.com/office/drawing/2014/main" id="{582E3110-63D2-2F4D-90D1-5B55797A137F}"/>
              </a:ext>
            </a:extLst>
          </p:cNvPr>
          <p:cNvSpPr/>
          <p:nvPr/>
        </p:nvSpPr>
        <p:spPr>
          <a:xfrm flipV="1">
            <a:off x="808684" y="956705"/>
            <a:ext cx="9986415" cy="0"/>
          </a:xfrm>
          <a:prstGeom prst="line">
            <a:avLst/>
          </a:prstGeom>
          <a:ln w="50800">
            <a:solidFill>
              <a:srgbClr val="003594">
                <a:alpha val="30000"/>
              </a:srgbClr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" name="Čára">
            <a:extLst>
              <a:ext uri="{FF2B5EF4-FFF2-40B4-BE49-F238E27FC236}">
                <a16:creationId xmlns:a16="http://schemas.microsoft.com/office/drawing/2014/main" id="{DC5ACC41-17D8-1F4A-9FFC-030218562C8D}"/>
              </a:ext>
            </a:extLst>
          </p:cNvPr>
          <p:cNvSpPr/>
          <p:nvPr/>
        </p:nvSpPr>
        <p:spPr>
          <a:xfrm flipV="1">
            <a:off x="240543" y="956705"/>
            <a:ext cx="1989702" cy="2"/>
          </a:xfrm>
          <a:prstGeom prst="line">
            <a:avLst/>
          </a:prstGeom>
          <a:ln w="50800">
            <a:solidFill>
              <a:srgbClr val="003594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3238ED-9742-414D-8B60-764C8735F305}"/>
              </a:ext>
            </a:extLst>
          </p:cNvPr>
          <p:cNvSpPr/>
          <p:nvPr/>
        </p:nvSpPr>
        <p:spPr>
          <a:xfrm>
            <a:off x="2151548" y="4753254"/>
            <a:ext cx="6096000" cy="171104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B0F0"/>
                </a:solidFill>
                <a:latin typeface="Consolas" panose="020B0609020204030204" pitchFamily="49" charset="0"/>
              </a:rPr>
              <a:t>List</a:t>
            </a:r>
            <a:r>
              <a:rPr lang="en-US" dirty="0"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&gt; </a:t>
            </a:r>
            <a:r>
              <a:rPr lang="en-US" dirty="0" err="1">
                <a:latin typeface="Consolas" panose="020B0609020204030204" pitchFamily="49" charset="0"/>
              </a:rPr>
              <a:t>MyInts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object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MyObject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HelloString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[] </a:t>
            </a:r>
            <a:r>
              <a:rPr lang="en-US" dirty="0" err="1">
                <a:latin typeface="Consolas" panose="020B0609020204030204" pitchFamily="49" charset="0"/>
              </a:rPr>
              <a:t>ArrayOfInts</a:t>
            </a:r>
            <a:r>
              <a:rPr lang="en-US" dirty="0">
                <a:latin typeface="Consolas" panose="020B0609020204030204" pitchFamily="49" charset="0"/>
              </a:rPr>
              <a:t>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21080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Výsledek obrázku pro kahoot">
            <a:extLst>
              <a:ext uri="{FF2B5EF4-FFF2-40B4-BE49-F238E27FC236}">
                <a16:creationId xmlns:a16="http://schemas.microsoft.com/office/drawing/2014/main" id="{90A600FE-98EF-42B9-A621-9C6635F6E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533499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37"/>
          <p:cNvSpPr txBox="1"/>
          <p:nvPr/>
        </p:nvSpPr>
        <p:spPr>
          <a:xfrm>
            <a:off x="215900" y="393700"/>
            <a:ext cx="8621704" cy="565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8923" tIns="58923" rIns="58923" bIns="58923">
            <a:spAutoFit/>
          </a:bodyPr>
          <a:lstStyle/>
          <a:p>
            <a:pPr defTabSz="589231">
              <a:defRPr sz="2900">
                <a:solidFill>
                  <a:srgbClr val="00449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en-US" b="1" dirty="0" err="1">
                <a:latin typeface="Montserrat Ultra Light" charset="0"/>
                <a:ea typeface="Montserrat Ultra Light" charset="0"/>
                <a:cs typeface="Montserrat Ultra Light" charset="0"/>
                <a:sym typeface="Montserrat Semi Bold"/>
              </a:rPr>
              <a:t>Referen</a:t>
            </a:r>
            <a:r>
              <a:rPr lang="cs-CZ" b="1" dirty="0">
                <a:latin typeface="Montserrat Ultra Light" charset="0"/>
                <a:ea typeface="Montserrat Ultra Light" charset="0"/>
                <a:cs typeface="Montserrat Ultra Light" charset="0"/>
                <a:sym typeface="Montserrat Semi Bold"/>
              </a:rPr>
              <a:t>ční typy</a:t>
            </a:r>
            <a:r>
              <a:rPr lang="en-US" b="1" dirty="0">
                <a:latin typeface="Montserrat Ultra Light" charset="0"/>
                <a:ea typeface="Montserrat Ultra Light" charset="0"/>
                <a:cs typeface="Montserrat Ultra Light" charset="0"/>
                <a:sym typeface="Montserrat Semi Bold"/>
              </a:rPr>
              <a:t> – p</a:t>
            </a:r>
            <a:r>
              <a:rPr lang="cs-CZ" b="1" dirty="0" err="1">
                <a:latin typeface="Montserrat Ultra Light" charset="0"/>
                <a:ea typeface="Montserrat Ultra Light" charset="0"/>
                <a:cs typeface="Montserrat Ultra Light" charset="0"/>
                <a:sym typeface="Montserrat Semi Bold"/>
              </a:rPr>
              <a:t>říklad</a:t>
            </a:r>
            <a:endParaRPr dirty="0">
              <a:latin typeface="Montserrat Ultra Light" charset="0"/>
              <a:ea typeface="Montserrat Ultra Light" charset="0"/>
              <a:cs typeface="Montserrat Ultra Light" charset="0"/>
              <a:sym typeface="Montserrat Ultra Light"/>
            </a:endParaRPr>
          </a:p>
        </p:txBody>
      </p:sp>
      <p:sp>
        <p:nvSpPr>
          <p:cNvPr id="17" name="Čára">
            <a:extLst>
              <a:ext uri="{FF2B5EF4-FFF2-40B4-BE49-F238E27FC236}">
                <a16:creationId xmlns:a16="http://schemas.microsoft.com/office/drawing/2014/main" id="{582E3110-63D2-2F4D-90D1-5B55797A137F}"/>
              </a:ext>
            </a:extLst>
          </p:cNvPr>
          <p:cNvSpPr/>
          <p:nvPr/>
        </p:nvSpPr>
        <p:spPr>
          <a:xfrm flipV="1">
            <a:off x="808684" y="956705"/>
            <a:ext cx="9986415" cy="0"/>
          </a:xfrm>
          <a:prstGeom prst="line">
            <a:avLst/>
          </a:prstGeom>
          <a:ln w="50800">
            <a:solidFill>
              <a:srgbClr val="003594">
                <a:alpha val="30000"/>
              </a:srgbClr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" name="Čára">
            <a:extLst>
              <a:ext uri="{FF2B5EF4-FFF2-40B4-BE49-F238E27FC236}">
                <a16:creationId xmlns:a16="http://schemas.microsoft.com/office/drawing/2014/main" id="{DC5ACC41-17D8-1F4A-9FFC-030218562C8D}"/>
              </a:ext>
            </a:extLst>
          </p:cNvPr>
          <p:cNvSpPr/>
          <p:nvPr/>
        </p:nvSpPr>
        <p:spPr>
          <a:xfrm flipV="1">
            <a:off x="240543" y="956705"/>
            <a:ext cx="1989702" cy="2"/>
          </a:xfrm>
          <a:prstGeom prst="line">
            <a:avLst/>
          </a:prstGeom>
          <a:ln w="50800">
            <a:solidFill>
              <a:srgbClr val="003594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8C0F298F-57D4-47F4-90F4-DB9241AB9244}"/>
              </a:ext>
            </a:extLst>
          </p:cNvPr>
          <p:cNvGrpSpPr/>
          <p:nvPr/>
        </p:nvGrpSpPr>
        <p:grpSpPr>
          <a:xfrm>
            <a:off x="808684" y="2061940"/>
            <a:ext cx="9637534" cy="797194"/>
            <a:chOff x="808684" y="2061940"/>
            <a:chExt cx="9637534" cy="79719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17A1122-05E4-4FA2-BA4C-84612EFC2BDE}"/>
                </a:ext>
              </a:extLst>
            </p:cNvPr>
            <p:cNvSpPr/>
            <p:nvPr/>
          </p:nvSpPr>
          <p:spPr>
            <a:xfrm>
              <a:off x="808684" y="2138882"/>
              <a:ext cx="183095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 err="1">
                  <a:solidFill>
                    <a:srgbClr val="0000FF"/>
                  </a:solidFill>
                  <a:latin typeface="Consolas" panose="020B0609020204030204" pitchFamily="49" charset="0"/>
                </a:rPr>
                <a:t>object</a:t>
              </a:r>
              <a:r>
                <a:rPr lang="cs-CZ" dirty="0">
                  <a:solidFill>
                    <a:srgbClr val="0000FF"/>
                  </a:solidFill>
                  <a:latin typeface="Consolas" panose="020B0609020204030204" pitchFamily="49" charset="0"/>
                </a:rPr>
                <a:t> </a:t>
              </a:r>
              <a:r>
                <a:rPr lang="cs-CZ" dirty="0">
                  <a:latin typeface="Consolas" panose="020B0609020204030204" pitchFamily="49" charset="0"/>
                </a:rPr>
                <a:t>dog1</a:t>
              </a:r>
              <a:r>
                <a:rPr lang="en-US" dirty="0">
                  <a:latin typeface="Consolas" panose="020B0609020204030204" pitchFamily="49" charset="0"/>
                </a:rPr>
                <a:t>;</a:t>
              </a:r>
            </a:p>
            <a:p>
              <a:r>
                <a:rPr lang="cs-CZ" dirty="0" err="1">
                  <a:solidFill>
                    <a:srgbClr val="0000FF"/>
                  </a:solidFill>
                  <a:latin typeface="Consolas" panose="020B0609020204030204" pitchFamily="49" charset="0"/>
                </a:rPr>
                <a:t>object</a:t>
              </a:r>
              <a:r>
                <a:rPr lang="cs-CZ" dirty="0">
                  <a:solidFill>
                    <a:srgbClr val="0000FF"/>
                  </a:solidFill>
                  <a:latin typeface="Consolas" panose="020B0609020204030204" pitchFamily="49" charset="0"/>
                </a:rPr>
                <a:t> </a:t>
              </a:r>
              <a:r>
                <a:rPr lang="cs-CZ" dirty="0">
                  <a:latin typeface="Consolas" panose="020B0609020204030204" pitchFamily="49" charset="0"/>
                </a:rPr>
                <a:t>dog2</a:t>
              </a:r>
              <a:r>
                <a:rPr lang="en-US" dirty="0">
                  <a:latin typeface="Consolas" panose="020B0609020204030204" pitchFamily="49" charset="0"/>
                </a:rPr>
                <a:t>; 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F2DFA5C-CEB0-48FF-BE1C-4BEF93321253}"/>
                </a:ext>
              </a:extLst>
            </p:cNvPr>
            <p:cNvGrpSpPr/>
            <p:nvPr/>
          </p:nvGrpSpPr>
          <p:grpSpPr>
            <a:xfrm>
              <a:off x="5617104" y="2061940"/>
              <a:ext cx="4829114" cy="797194"/>
              <a:chOff x="5359929" y="1718313"/>
              <a:chExt cx="4829114" cy="797194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C2AE1B71-012D-43C3-AE4D-61CD85AE6468}"/>
                  </a:ext>
                </a:extLst>
              </p:cNvPr>
              <p:cNvGrpSpPr/>
              <p:nvPr/>
            </p:nvGrpSpPr>
            <p:grpSpPr>
              <a:xfrm>
                <a:off x="6450621" y="1749091"/>
                <a:ext cx="3738422" cy="766416"/>
                <a:chOff x="6450621" y="1749091"/>
                <a:chExt cx="3738422" cy="766416"/>
              </a:xfrm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9816CCBE-1839-4823-B978-47FC0EE5CC19}"/>
                    </a:ext>
                  </a:extLst>
                </p:cNvPr>
                <p:cNvSpPr/>
                <p:nvPr/>
              </p:nvSpPr>
              <p:spPr>
                <a:xfrm>
                  <a:off x="6450621" y="1749091"/>
                  <a:ext cx="676275" cy="369330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solidFill>
                    <a:schemeClr val="accent1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ctr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8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Courier New" panose="02070309020205020404" pitchFamily="49" charset="0"/>
                      <a:cs typeface="Courier New" panose="02070309020205020404" pitchFamily="49" charset="0"/>
                      <a:sym typeface="Calibri"/>
                    </a:rPr>
                    <a:t>*</a:t>
                  </a:r>
                </a:p>
              </p:txBody>
            </p:sp>
            <p:cxnSp>
              <p:nvCxnSpPr>
                <p:cNvPr id="33" name="Straight Arrow Connector 32">
                  <a:extLst>
                    <a:ext uri="{FF2B5EF4-FFF2-40B4-BE49-F238E27FC236}">
                      <a16:creationId xmlns:a16="http://schemas.microsoft.com/office/drawing/2014/main" id="{618CB32E-82A5-4D6D-8D19-6354C90557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52789" y="1811402"/>
                  <a:ext cx="1934086" cy="358232"/>
                </a:xfrm>
                <a:prstGeom prst="straightConnector1">
                  <a:avLst/>
                </a:prstGeom>
                <a:noFill/>
                <a:ln w="28575" cap="flat">
                  <a:solidFill>
                    <a:schemeClr val="accent1"/>
                  </a:solidFill>
                  <a:prstDash val="solid"/>
                  <a:miter lim="800000"/>
                  <a:tailEnd type="triangle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A0603737-F428-4498-9389-AF2D85D9B457}"/>
                    </a:ext>
                  </a:extLst>
                </p:cNvPr>
                <p:cNvSpPr/>
                <p:nvPr/>
              </p:nvSpPr>
              <p:spPr>
                <a:xfrm>
                  <a:off x="6450621" y="2146177"/>
                  <a:ext cx="676275" cy="369330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solidFill>
                    <a:schemeClr val="accent1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ctr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8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Courier New" panose="02070309020205020404" pitchFamily="49" charset="0"/>
                      <a:cs typeface="Courier New" panose="02070309020205020404" pitchFamily="49" charset="0"/>
                      <a:sym typeface="Calibri"/>
                    </a:rPr>
                    <a:t>*</a:t>
                  </a: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BA63B85A-DE61-479A-A99D-3808ED45E0AF}"/>
                    </a:ext>
                  </a:extLst>
                </p:cNvPr>
                <p:cNvSpPr/>
                <p:nvPr/>
              </p:nvSpPr>
              <p:spPr>
                <a:xfrm>
                  <a:off x="9512768" y="2118421"/>
                  <a:ext cx="676275" cy="369330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solidFill>
                    <a:schemeClr val="accent1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ctr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dirty="0">
                      <a:solidFill>
                        <a:srgbClr val="0000FF"/>
                      </a:solidFill>
                      <a:latin typeface="Consolas" panose="020B0609020204030204" pitchFamily="49" charset="0"/>
                    </a:rPr>
                    <a:t>null</a:t>
                  </a:r>
                </a:p>
              </p:txBody>
            </p:sp>
            <p:cxnSp>
              <p:nvCxnSpPr>
                <p:cNvPr id="53" name="Straight Arrow Connector 52">
                  <a:extLst>
                    <a:ext uri="{FF2B5EF4-FFF2-40B4-BE49-F238E27FC236}">
                      <a16:creationId xmlns:a16="http://schemas.microsoft.com/office/drawing/2014/main" id="{50F9D9C6-360C-4345-8F27-5119B6C792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352789" y="2322034"/>
                  <a:ext cx="1934086" cy="43364"/>
                </a:xfrm>
                <a:prstGeom prst="straightConnector1">
                  <a:avLst/>
                </a:prstGeom>
                <a:noFill/>
                <a:ln w="28575" cap="flat">
                  <a:solidFill>
                    <a:schemeClr val="accent1"/>
                  </a:solidFill>
                  <a:prstDash val="solid"/>
                  <a:miter lim="800000"/>
                  <a:tailEnd type="triangle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023C9B3-278B-49BA-BFBA-4D39892B5F25}"/>
                  </a:ext>
                </a:extLst>
              </p:cNvPr>
              <p:cNvSpPr txBox="1"/>
              <p:nvPr/>
            </p:nvSpPr>
            <p:spPr>
              <a:xfrm>
                <a:off x="5359929" y="1718313"/>
                <a:ext cx="739944" cy="4308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cs-CZ" sz="2200" dirty="0">
                    <a:solidFill>
                      <a:srgbClr val="004493"/>
                    </a:solidFill>
                    <a:latin typeface="Montserrat Semi Bold"/>
                  </a:rPr>
                  <a:t>dog1</a:t>
                </a:r>
                <a:r>
                  <a:rPr lang="en-US" sz="2200" dirty="0">
                    <a:solidFill>
                      <a:srgbClr val="004493"/>
                    </a:solidFill>
                    <a:latin typeface="Montserrat Semi Bold"/>
                  </a:rPr>
                  <a:t>:</a:t>
                </a:r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875FA1-4708-4A73-8229-A21188ECCEFF}"/>
                  </a:ext>
                </a:extLst>
              </p:cNvPr>
              <p:cNvSpPr txBox="1"/>
              <p:nvPr/>
            </p:nvSpPr>
            <p:spPr>
              <a:xfrm>
                <a:off x="5368683" y="2078973"/>
                <a:ext cx="739944" cy="4308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r>
                  <a:rPr lang="cs-CZ" sz="2200" dirty="0">
                    <a:solidFill>
                      <a:srgbClr val="004493"/>
                    </a:solidFill>
                    <a:latin typeface="Montserrat Semi Bold"/>
                  </a:rPr>
                  <a:t>dog2</a:t>
                </a:r>
                <a:r>
                  <a:rPr lang="en-US" sz="2200" dirty="0">
                    <a:solidFill>
                      <a:srgbClr val="004493"/>
                    </a:solidFill>
                    <a:latin typeface="Montserrat Semi Bold"/>
                  </a:rPr>
                  <a:t>:</a:t>
                </a:r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endParaRPr>
              </a:p>
            </p:txBody>
          </p:sp>
        </p:grpSp>
      </p:grpSp>
      <p:pic>
        <p:nvPicPr>
          <p:cNvPr id="58" name="Picture 2" descr="Výsledek obrázku pro C#">
            <a:extLst>
              <a:ext uri="{FF2B5EF4-FFF2-40B4-BE49-F238E27FC236}">
                <a16:creationId xmlns:a16="http://schemas.microsoft.com/office/drawing/2014/main" id="{5F7999E6-EEDF-4161-8EB2-0DD441A345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0" t="19305" r="22258" b="18743"/>
          <a:stretch/>
        </p:blipFill>
        <p:spPr bwMode="auto">
          <a:xfrm>
            <a:off x="1375130" y="1184754"/>
            <a:ext cx="602303" cy="6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09B4A585-6204-4154-B147-90888F210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477" y="1046617"/>
            <a:ext cx="832210" cy="88863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E3645D6-2E67-4290-8155-2E85D35693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5092" y="1026471"/>
            <a:ext cx="825968" cy="898421"/>
          </a:xfrm>
          <a:prstGeom prst="rect">
            <a:avLst/>
          </a:prstGeom>
        </p:spPr>
      </p:pic>
      <p:grpSp>
        <p:nvGrpSpPr>
          <p:cNvPr id="110" name="Group 109">
            <a:extLst>
              <a:ext uri="{FF2B5EF4-FFF2-40B4-BE49-F238E27FC236}">
                <a16:creationId xmlns:a16="http://schemas.microsoft.com/office/drawing/2014/main" id="{E59BBC05-9895-45E3-BBB9-1B1F37A57CDB}"/>
              </a:ext>
            </a:extLst>
          </p:cNvPr>
          <p:cNvGrpSpPr/>
          <p:nvPr/>
        </p:nvGrpSpPr>
        <p:grpSpPr>
          <a:xfrm>
            <a:off x="760802" y="3145112"/>
            <a:ext cx="9685416" cy="964252"/>
            <a:chOff x="760802" y="3145112"/>
            <a:chExt cx="9685416" cy="964252"/>
          </a:xfrm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A5C896C3-E648-4AE8-A35F-C7CAEC2FB9D0}"/>
                </a:ext>
              </a:extLst>
            </p:cNvPr>
            <p:cNvGrpSpPr/>
            <p:nvPr/>
          </p:nvGrpSpPr>
          <p:grpSpPr>
            <a:xfrm>
              <a:off x="760802" y="3145112"/>
              <a:ext cx="9685416" cy="964252"/>
              <a:chOff x="760802" y="3145112"/>
              <a:chExt cx="9685416" cy="964252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A441C5C-BEDA-46B9-88DA-FFCDC2EC64FA}"/>
                  </a:ext>
                </a:extLst>
              </p:cNvPr>
              <p:cNvSpPr/>
              <p:nvPr/>
            </p:nvSpPr>
            <p:spPr>
              <a:xfrm>
                <a:off x="760802" y="3235642"/>
                <a:ext cx="28440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dirty="0">
                    <a:latin typeface="Consolas" panose="020B0609020204030204" pitchFamily="49" charset="0"/>
                  </a:rPr>
                  <a:t>dog1</a:t>
                </a:r>
                <a:r>
                  <a:rPr lang="en-US" dirty="0">
                    <a:latin typeface="Consolas" panose="020B0609020204030204" pitchFamily="49" charset="0"/>
                  </a:rPr>
                  <a:t> = </a:t>
                </a:r>
                <a:r>
                  <a:rPr lang="en-US" dirty="0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new</a:t>
                </a:r>
                <a:r>
                  <a:rPr lang="cs-CZ" dirty="0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cs-CZ" dirty="0" err="1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object</a:t>
                </a:r>
                <a:r>
                  <a:rPr lang="en-US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();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4927A91A-88C6-41D2-B339-04140CBC54CC}"/>
                  </a:ext>
                </a:extLst>
              </p:cNvPr>
              <p:cNvGrpSpPr/>
              <p:nvPr/>
            </p:nvGrpSpPr>
            <p:grpSpPr>
              <a:xfrm>
                <a:off x="5625858" y="3145112"/>
                <a:ext cx="4820360" cy="964252"/>
                <a:chOff x="5625858" y="3220940"/>
                <a:chExt cx="4820360" cy="964252"/>
              </a:xfrm>
            </p:grpSpPr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4481C849-9073-49A4-90CF-EEA981DF47E9}"/>
                    </a:ext>
                  </a:extLst>
                </p:cNvPr>
                <p:cNvSpPr/>
                <p:nvPr/>
              </p:nvSpPr>
              <p:spPr>
                <a:xfrm>
                  <a:off x="9769943" y="3264017"/>
                  <a:ext cx="676275" cy="369330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solidFill>
                    <a:schemeClr val="accent1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ctr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urier New" panose="02070309020205020404" pitchFamily="49" charset="0"/>
                    <a:cs typeface="Courier New" panose="02070309020205020404" pitchFamily="49" charset="0"/>
                    <a:sym typeface="Calibri"/>
                  </a:endParaRPr>
                </a:p>
              </p:txBody>
            </p:sp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D8B78C36-A8E3-4345-A5DE-DBC616D04994}"/>
                    </a:ext>
                  </a:extLst>
                </p:cNvPr>
                <p:cNvGrpSpPr/>
                <p:nvPr/>
              </p:nvGrpSpPr>
              <p:grpSpPr>
                <a:xfrm>
                  <a:off x="5625858" y="3220940"/>
                  <a:ext cx="4820356" cy="964252"/>
                  <a:chOff x="5368683" y="1706014"/>
                  <a:chExt cx="4820356" cy="964252"/>
                </a:xfrm>
              </p:grpSpPr>
              <p:grpSp>
                <p:nvGrpSpPr>
                  <p:cNvPr id="97" name="Group 96">
                    <a:extLst>
                      <a:ext uri="{FF2B5EF4-FFF2-40B4-BE49-F238E27FC236}">
                        <a16:creationId xmlns:a16="http://schemas.microsoft.com/office/drawing/2014/main" id="{A4C06639-7FF8-4403-A3EE-AD9D32C8608E}"/>
                      </a:ext>
                    </a:extLst>
                  </p:cNvPr>
                  <p:cNvGrpSpPr/>
                  <p:nvPr/>
                </p:nvGrpSpPr>
                <p:grpSpPr>
                  <a:xfrm>
                    <a:off x="6450621" y="1749091"/>
                    <a:ext cx="3738418" cy="921175"/>
                    <a:chOff x="6450621" y="1749091"/>
                    <a:chExt cx="3738418" cy="921175"/>
                  </a:xfrm>
                </p:grpSpPr>
                <p:sp>
                  <p:nvSpPr>
                    <p:cNvPr id="100" name="Rectangle 99">
                      <a:extLst>
                        <a:ext uri="{FF2B5EF4-FFF2-40B4-BE49-F238E27FC236}">
                          <a16:creationId xmlns:a16="http://schemas.microsoft.com/office/drawing/2014/main" id="{F49B58EF-6A09-4C23-9401-E2262F06A1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50621" y="1749091"/>
                      <a:ext cx="676275" cy="36933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ap="flat">
                      <a:solidFill>
                        <a:schemeClr val="accent1"/>
                      </a:solidFill>
                      <a:prstDash val="solid"/>
                      <a:miter lim="8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45719" tIns="45719" rIns="45719" bIns="45719" numCol="1" spcCol="38100" rtlCol="0" anchor="ctr">
                      <a:spAutoFit/>
                    </a:bodyPr>
                    <a:lstStyle/>
                    <a:p>
                      <a:pPr marL="0" marR="0" indent="0" algn="ctr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alibri"/>
                        </a:rPr>
                        <a:t>*</a:t>
                      </a:r>
                    </a:p>
                  </p:txBody>
                </p:sp>
                <p:sp>
                  <p:nvSpPr>
                    <p:cNvPr id="101" name="Rectangle 100">
                      <a:extLst>
                        <a:ext uri="{FF2B5EF4-FFF2-40B4-BE49-F238E27FC236}">
                          <a16:creationId xmlns:a16="http://schemas.microsoft.com/office/drawing/2014/main" id="{68863EA3-6F63-4D41-91FA-3DC188FCE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50621" y="2146177"/>
                      <a:ext cx="676275" cy="36933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ap="flat">
                      <a:solidFill>
                        <a:schemeClr val="accent1"/>
                      </a:solidFill>
                      <a:prstDash val="solid"/>
                      <a:miter lim="8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45719" tIns="45719" rIns="45719" bIns="45719" numCol="1" spcCol="38100" rtlCol="0" anchor="ctr">
                      <a:spAutoFit/>
                    </a:bodyPr>
                    <a:lstStyle/>
                    <a:p>
                      <a:pPr marL="0" marR="0" indent="0" algn="ctr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alibri"/>
                        </a:rPr>
                        <a:t>*</a:t>
                      </a:r>
                    </a:p>
                  </p:txBody>
                </p:sp>
                <p:sp>
                  <p:nvSpPr>
                    <p:cNvPr id="102" name="Rectangle 101">
                      <a:extLst>
                        <a:ext uri="{FF2B5EF4-FFF2-40B4-BE49-F238E27FC236}">
                          <a16:creationId xmlns:a16="http://schemas.microsoft.com/office/drawing/2014/main" id="{09A4B546-0A4D-4308-996E-E1D6BA57F5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512764" y="2300936"/>
                      <a:ext cx="676275" cy="36933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ap="flat">
                      <a:solidFill>
                        <a:schemeClr val="accent1"/>
                      </a:solidFill>
                      <a:prstDash val="solid"/>
                      <a:miter lim="8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45719" tIns="45719" rIns="45719" bIns="45719" numCol="1" spcCol="38100" rtlCol="0" anchor="ctr">
                      <a:spAutoFit/>
                    </a:bodyPr>
                    <a:lstStyle/>
                    <a:p>
                      <a:pPr marL="0" marR="0" indent="0" algn="ctr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dirty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</a:rPr>
                        <a:t>null</a:t>
                      </a:r>
                    </a:p>
                  </p:txBody>
                </p:sp>
              </p:grpSp>
              <p:sp>
                <p:nvSpPr>
                  <p:cNvPr id="98" name="TextBox 97">
                    <a:extLst>
                      <a:ext uri="{FF2B5EF4-FFF2-40B4-BE49-F238E27FC236}">
                        <a16:creationId xmlns:a16="http://schemas.microsoft.com/office/drawing/2014/main" id="{11D36E6F-58FF-4776-AFD6-8C6780C0FC30}"/>
                      </a:ext>
                    </a:extLst>
                  </p:cNvPr>
                  <p:cNvSpPr txBox="1"/>
                  <p:nvPr/>
                </p:nvSpPr>
                <p:spPr>
                  <a:xfrm>
                    <a:off x="5368683" y="1706014"/>
                    <a:ext cx="739944" cy="430885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none" lIns="45719" tIns="45719" rIns="45719" bIns="45719" numCol="1" spcCol="38100" rtlCol="0" anchor="t">
                    <a:spAutoFit/>
                  </a:bodyPr>
                  <a:lstStyle/>
                  <a:p>
                    <a:r>
                      <a:rPr lang="cs-CZ" sz="2200" dirty="0">
                        <a:solidFill>
                          <a:srgbClr val="004493"/>
                        </a:solidFill>
                        <a:latin typeface="Montserrat Semi Bold"/>
                      </a:rPr>
                      <a:t>dog1</a:t>
                    </a:r>
                    <a:r>
                      <a:rPr lang="en-US" sz="2200" dirty="0">
                        <a:solidFill>
                          <a:srgbClr val="004493"/>
                        </a:solidFill>
                        <a:latin typeface="Montserrat Semi Bold"/>
                      </a:rPr>
                      <a:t>:</a:t>
                    </a:r>
                    <a:endParaRPr kumimoji="0" lang="en-US" sz="18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j-lt"/>
                      <a:ea typeface="+mj-ea"/>
                      <a:cs typeface="+mj-cs"/>
                      <a:sym typeface="Calibri"/>
                    </a:endParaRPr>
                  </a:p>
                </p:txBody>
              </p:sp>
              <p:sp>
                <p:nvSpPr>
                  <p:cNvPr id="99" name="TextBox 98">
                    <a:extLst>
                      <a:ext uri="{FF2B5EF4-FFF2-40B4-BE49-F238E27FC236}">
                        <a16:creationId xmlns:a16="http://schemas.microsoft.com/office/drawing/2014/main" id="{5B93A43B-E299-435D-81B5-BC8BAA032D8A}"/>
                      </a:ext>
                    </a:extLst>
                  </p:cNvPr>
                  <p:cNvSpPr txBox="1"/>
                  <p:nvPr/>
                </p:nvSpPr>
                <p:spPr>
                  <a:xfrm>
                    <a:off x="5368683" y="2085494"/>
                    <a:ext cx="739944" cy="430885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none" lIns="45719" tIns="45719" rIns="45719" bIns="45719" numCol="1" spcCol="38100" rtlCol="0" anchor="t">
                    <a:spAutoFit/>
                  </a:bodyPr>
                  <a:lstStyle/>
                  <a:p>
                    <a:r>
                      <a:rPr lang="cs-CZ" sz="2200" dirty="0">
                        <a:solidFill>
                          <a:srgbClr val="004493"/>
                        </a:solidFill>
                        <a:latin typeface="Montserrat Semi Bold"/>
                      </a:rPr>
                      <a:t>dog2</a:t>
                    </a:r>
                    <a:r>
                      <a:rPr lang="en-US" sz="2200" dirty="0">
                        <a:solidFill>
                          <a:srgbClr val="004493"/>
                        </a:solidFill>
                        <a:latin typeface="Montserrat Semi Bold"/>
                      </a:rPr>
                      <a:t>:</a:t>
                    </a:r>
                    <a:endParaRPr kumimoji="0" lang="en-US" sz="18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j-lt"/>
                      <a:ea typeface="+mj-ea"/>
                      <a:cs typeface="+mj-cs"/>
                      <a:sym typeface="Calibri"/>
                    </a:endParaRPr>
                  </a:p>
                </p:txBody>
              </p:sp>
            </p:grpSp>
            <p:cxnSp>
              <p:nvCxnSpPr>
                <p:cNvPr id="95" name="Straight Arrow Connector 94">
                  <a:extLst>
                    <a:ext uri="{FF2B5EF4-FFF2-40B4-BE49-F238E27FC236}">
                      <a16:creationId xmlns:a16="http://schemas.microsoft.com/office/drawing/2014/main" id="{1B6F16F9-694D-4E8E-B923-EC23ADFB0B6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609961" y="3448682"/>
                  <a:ext cx="1934089" cy="0"/>
                </a:xfrm>
                <a:prstGeom prst="straightConnector1">
                  <a:avLst/>
                </a:prstGeom>
                <a:noFill/>
                <a:ln w="28575" cap="flat">
                  <a:solidFill>
                    <a:schemeClr val="accent1"/>
                  </a:solidFill>
                  <a:prstDash val="solid"/>
                  <a:miter lim="800000"/>
                  <a:tailEnd type="triangle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96" name="Straight Arrow Connector 95">
                  <a:extLst>
                    <a:ext uri="{FF2B5EF4-FFF2-40B4-BE49-F238E27FC236}">
                      <a16:creationId xmlns:a16="http://schemas.microsoft.com/office/drawing/2014/main" id="{2815E989-2B9E-4F89-8FD1-CED76B2741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684885" y="3769449"/>
                  <a:ext cx="1859165" cy="231078"/>
                </a:xfrm>
                <a:prstGeom prst="straightConnector1">
                  <a:avLst/>
                </a:prstGeom>
                <a:noFill/>
                <a:ln w="28575" cap="flat">
                  <a:solidFill>
                    <a:schemeClr val="accent1"/>
                  </a:solidFill>
                  <a:prstDash val="solid"/>
                  <a:miter lim="800000"/>
                  <a:tailEnd type="triangle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</p:grpSp>
        <p:pic>
          <p:nvPicPr>
            <p:cNvPr id="3076" name="Picture 4" descr="Výsledek obrázku pro dog clipart">
              <a:extLst>
                <a:ext uri="{FF2B5EF4-FFF2-40B4-BE49-F238E27FC236}">
                  <a16:creationId xmlns:a16="http://schemas.microsoft.com/office/drawing/2014/main" id="{CB6D8A6E-3172-4130-91F8-F937204477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15194" y="3235642"/>
              <a:ext cx="385763" cy="288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5F0A0002-F39F-4711-8291-D9BB837B6D11}"/>
              </a:ext>
            </a:extLst>
          </p:cNvPr>
          <p:cNvGrpSpPr/>
          <p:nvPr/>
        </p:nvGrpSpPr>
        <p:grpSpPr>
          <a:xfrm>
            <a:off x="760806" y="4341779"/>
            <a:ext cx="9685412" cy="883800"/>
            <a:chOff x="760806" y="4341779"/>
            <a:chExt cx="9685412" cy="883800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4B47264F-11AC-407D-B123-F95FF847CAB3}"/>
                </a:ext>
              </a:extLst>
            </p:cNvPr>
            <p:cNvGrpSpPr/>
            <p:nvPr/>
          </p:nvGrpSpPr>
          <p:grpSpPr>
            <a:xfrm>
              <a:off x="760806" y="4341779"/>
              <a:ext cx="9685412" cy="883800"/>
              <a:chOff x="760806" y="5139223"/>
              <a:chExt cx="9685412" cy="883800"/>
            </a:xfrm>
          </p:grpSpPr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8A6BC98B-4042-430A-89C3-EEB689B79C96}"/>
                  </a:ext>
                </a:extLst>
              </p:cNvPr>
              <p:cNvGrpSpPr/>
              <p:nvPr/>
            </p:nvGrpSpPr>
            <p:grpSpPr>
              <a:xfrm>
                <a:off x="5625858" y="5211729"/>
                <a:ext cx="4820360" cy="811294"/>
                <a:chOff x="5625858" y="3264017"/>
                <a:chExt cx="4820360" cy="811294"/>
              </a:xfrm>
            </p:grpSpPr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A44DB308-18CE-4A64-AD4A-C6C59AF97194}"/>
                    </a:ext>
                  </a:extLst>
                </p:cNvPr>
                <p:cNvSpPr/>
                <p:nvPr/>
              </p:nvSpPr>
              <p:spPr>
                <a:xfrm>
                  <a:off x="9769943" y="3264017"/>
                  <a:ext cx="676275" cy="369330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solidFill>
                    <a:schemeClr val="accent1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ctr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urier New" panose="02070309020205020404" pitchFamily="49" charset="0"/>
                    <a:cs typeface="Courier New" panose="02070309020205020404" pitchFamily="49" charset="0"/>
                    <a:sym typeface="Calibri"/>
                  </a:endParaRPr>
                </a:p>
              </p:txBody>
            </p:sp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1CCD8E52-0219-4DBB-8109-D066A08F247D}"/>
                    </a:ext>
                  </a:extLst>
                </p:cNvPr>
                <p:cNvGrpSpPr/>
                <p:nvPr/>
              </p:nvGrpSpPr>
              <p:grpSpPr>
                <a:xfrm>
                  <a:off x="5625858" y="3264017"/>
                  <a:ext cx="1758213" cy="811294"/>
                  <a:chOff x="5368683" y="1749091"/>
                  <a:chExt cx="1758213" cy="811294"/>
                </a:xfrm>
              </p:grpSpPr>
              <p:grpSp>
                <p:nvGrpSpPr>
                  <p:cNvPr id="63" name="Group 62">
                    <a:extLst>
                      <a:ext uri="{FF2B5EF4-FFF2-40B4-BE49-F238E27FC236}">
                        <a16:creationId xmlns:a16="http://schemas.microsoft.com/office/drawing/2014/main" id="{559CC3AA-8828-4EE9-ABE3-F04827071C2B}"/>
                      </a:ext>
                    </a:extLst>
                  </p:cNvPr>
                  <p:cNvGrpSpPr/>
                  <p:nvPr/>
                </p:nvGrpSpPr>
                <p:grpSpPr>
                  <a:xfrm>
                    <a:off x="6450621" y="1749091"/>
                    <a:ext cx="676275" cy="766416"/>
                    <a:chOff x="6450621" y="1749091"/>
                    <a:chExt cx="676275" cy="766416"/>
                  </a:xfrm>
                </p:grpSpPr>
                <p:sp>
                  <p:nvSpPr>
                    <p:cNvPr id="66" name="Rectangle 65">
                      <a:extLst>
                        <a:ext uri="{FF2B5EF4-FFF2-40B4-BE49-F238E27FC236}">
                          <a16:creationId xmlns:a16="http://schemas.microsoft.com/office/drawing/2014/main" id="{22DD0EDA-EB03-4704-9291-91CC998B2D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50621" y="1749091"/>
                      <a:ext cx="676275" cy="36933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ap="flat">
                      <a:solidFill>
                        <a:schemeClr val="accent1"/>
                      </a:solidFill>
                      <a:prstDash val="solid"/>
                      <a:miter lim="8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45719" tIns="45719" rIns="45719" bIns="45719" numCol="1" spcCol="38100" rtlCol="0" anchor="ctr">
                      <a:spAutoFit/>
                    </a:bodyPr>
                    <a:lstStyle/>
                    <a:p>
                      <a:pPr marL="0" marR="0" indent="0" algn="ctr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alibri"/>
                        </a:rPr>
                        <a:t>*</a:t>
                      </a:r>
                    </a:p>
                  </p:txBody>
                </p:sp>
                <p:sp>
                  <p:nvSpPr>
                    <p:cNvPr id="68" name="Rectangle 67">
                      <a:extLst>
                        <a:ext uri="{FF2B5EF4-FFF2-40B4-BE49-F238E27FC236}">
                          <a16:creationId xmlns:a16="http://schemas.microsoft.com/office/drawing/2014/main" id="{DE3D78CC-1A43-4E43-8753-2BE61F88AC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50621" y="2146177"/>
                      <a:ext cx="676275" cy="36933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ap="flat">
                      <a:solidFill>
                        <a:schemeClr val="accent1"/>
                      </a:solidFill>
                      <a:prstDash val="solid"/>
                      <a:miter lim="8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45719" tIns="45719" rIns="45719" bIns="45719" numCol="1" spcCol="38100" rtlCol="0" anchor="ctr">
                      <a:spAutoFit/>
                    </a:bodyPr>
                    <a:lstStyle/>
                    <a:p>
                      <a:pPr marL="0" marR="0" indent="0" algn="ctr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alibri"/>
                        </a:rPr>
                        <a:t>*</a:t>
                      </a:r>
                    </a:p>
                  </p:txBody>
                </p:sp>
              </p:grpSp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E2CE29B9-D67E-4477-8642-F755E3AD7263}"/>
                      </a:ext>
                    </a:extLst>
                  </p:cNvPr>
                  <p:cNvSpPr txBox="1"/>
                  <p:nvPr/>
                </p:nvSpPr>
                <p:spPr>
                  <a:xfrm>
                    <a:off x="5368683" y="1750020"/>
                    <a:ext cx="739944" cy="430885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none" lIns="45719" tIns="45719" rIns="45719" bIns="45719" numCol="1" spcCol="38100" rtlCol="0" anchor="t">
                    <a:spAutoFit/>
                  </a:bodyPr>
                  <a:lstStyle/>
                  <a:p>
                    <a:r>
                      <a:rPr lang="cs-CZ" sz="2200" dirty="0">
                        <a:solidFill>
                          <a:srgbClr val="004493"/>
                        </a:solidFill>
                        <a:latin typeface="Montserrat Semi Bold"/>
                      </a:rPr>
                      <a:t>dog1</a:t>
                    </a:r>
                    <a:r>
                      <a:rPr lang="en-US" sz="2200" dirty="0">
                        <a:solidFill>
                          <a:srgbClr val="004493"/>
                        </a:solidFill>
                        <a:latin typeface="Montserrat Semi Bold"/>
                      </a:rPr>
                      <a:t>:</a:t>
                    </a:r>
                    <a:endParaRPr kumimoji="0" lang="en-US" sz="18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j-lt"/>
                      <a:ea typeface="+mj-ea"/>
                      <a:cs typeface="+mj-cs"/>
                      <a:sym typeface="Calibri"/>
                    </a:endParaRPr>
                  </a:p>
                </p:txBody>
              </p:sp>
              <p:sp>
                <p:nvSpPr>
                  <p:cNvPr id="65" name="TextBox 64">
                    <a:extLst>
                      <a:ext uri="{FF2B5EF4-FFF2-40B4-BE49-F238E27FC236}">
                        <a16:creationId xmlns:a16="http://schemas.microsoft.com/office/drawing/2014/main" id="{6224029B-E8C0-4C3D-A018-E499DC5C1E29}"/>
                      </a:ext>
                    </a:extLst>
                  </p:cNvPr>
                  <p:cNvSpPr txBox="1"/>
                  <p:nvPr/>
                </p:nvSpPr>
                <p:spPr>
                  <a:xfrm>
                    <a:off x="5368683" y="2129500"/>
                    <a:ext cx="739944" cy="430885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none" lIns="45719" tIns="45719" rIns="45719" bIns="45719" numCol="1" spcCol="38100" rtlCol="0" anchor="t">
                    <a:spAutoFit/>
                  </a:bodyPr>
                  <a:lstStyle/>
                  <a:p>
                    <a:r>
                      <a:rPr lang="cs-CZ" sz="2200" dirty="0">
                        <a:solidFill>
                          <a:srgbClr val="004493"/>
                        </a:solidFill>
                        <a:latin typeface="Montserrat Semi Bold"/>
                      </a:rPr>
                      <a:t>dog2</a:t>
                    </a:r>
                    <a:r>
                      <a:rPr lang="en-US" sz="2200" dirty="0">
                        <a:solidFill>
                          <a:srgbClr val="004493"/>
                        </a:solidFill>
                        <a:latin typeface="Montserrat Semi Bold"/>
                      </a:rPr>
                      <a:t>:</a:t>
                    </a:r>
                    <a:endParaRPr kumimoji="0" lang="en-US" sz="18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j-lt"/>
                      <a:ea typeface="+mj-ea"/>
                      <a:cs typeface="+mj-cs"/>
                      <a:sym typeface="Calibri"/>
                    </a:endParaRPr>
                  </a:p>
                </p:txBody>
              </p:sp>
            </p:grpSp>
            <p:cxnSp>
              <p:nvCxnSpPr>
                <p:cNvPr id="71" name="Straight Arrow Connector 70">
                  <a:extLst>
                    <a:ext uri="{FF2B5EF4-FFF2-40B4-BE49-F238E27FC236}">
                      <a16:creationId xmlns:a16="http://schemas.microsoft.com/office/drawing/2014/main" id="{294640AE-A924-4E1F-A8BA-02D2005863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609961" y="3448682"/>
                  <a:ext cx="1934089" cy="0"/>
                </a:xfrm>
                <a:prstGeom prst="straightConnector1">
                  <a:avLst/>
                </a:prstGeom>
                <a:noFill/>
                <a:ln w="28575" cap="flat">
                  <a:solidFill>
                    <a:schemeClr val="accent1"/>
                  </a:solidFill>
                  <a:prstDash val="solid"/>
                  <a:miter lim="800000"/>
                  <a:tailEnd type="triangle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72" name="Straight Arrow Connector 71">
                  <a:extLst>
                    <a:ext uri="{FF2B5EF4-FFF2-40B4-BE49-F238E27FC236}">
                      <a16:creationId xmlns:a16="http://schemas.microsoft.com/office/drawing/2014/main" id="{07AE52F7-0010-4366-8F39-96A89424C7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647422" y="3560843"/>
                  <a:ext cx="1896628" cy="415963"/>
                </a:xfrm>
                <a:prstGeom prst="straightConnector1">
                  <a:avLst/>
                </a:prstGeom>
                <a:noFill/>
                <a:ln w="28575" cap="flat">
                  <a:solidFill>
                    <a:schemeClr val="accent1"/>
                  </a:solidFill>
                  <a:prstDash val="solid"/>
                  <a:miter lim="800000"/>
                  <a:tailEnd type="triangle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1E337675-0623-4D46-8EF5-0AABC55544AA}"/>
                  </a:ext>
                </a:extLst>
              </p:cNvPr>
              <p:cNvSpPr/>
              <p:nvPr/>
            </p:nvSpPr>
            <p:spPr>
              <a:xfrm>
                <a:off x="760806" y="5139223"/>
                <a:ext cx="15776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dirty="0">
                    <a:latin typeface="Consolas" panose="020B0609020204030204" pitchFamily="49" charset="0"/>
                  </a:rPr>
                  <a:t>dog2</a:t>
                </a:r>
                <a:r>
                  <a:rPr lang="en-US" dirty="0">
                    <a:latin typeface="Consolas" panose="020B0609020204030204" pitchFamily="49" charset="0"/>
                  </a:rPr>
                  <a:t> = </a:t>
                </a:r>
                <a:r>
                  <a:rPr lang="cs-CZ" dirty="0">
                    <a:latin typeface="Consolas" panose="020B0609020204030204" pitchFamily="49" charset="0"/>
                  </a:rPr>
                  <a:t>dog1</a:t>
                </a:r>
                <a:endParaRPr lang="en-US" dirty="0"/>
              </a:p>
            </p:txBody>
          </p:sp>
        </p:grpSp>
        <p:pic>
          <p:nvPicPr>
            <p:cNvPr id="112" name="Picture 4" descr="Výsledek obrázku pro dog clipart">
              <a:extLst>
                <a:ext uri="{FF2B5EF4-FFF2-40B4-BE49-F238E27FC236}">
                  <a16:creationId xmlns:a16="http://schemas.microsoft.com/office/drawing/2014/main" id="{41424C60-8474-4D02-958F-D34A027EC0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88670" y="4466646"/>
              <a:ext cx="385763" cy="288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CA5A07F8-BC34-479B-A256-8CCAD28280BA}"/>
              </a:ext>
            </a:extLst>
          </p:cNvPr>
          <p:cNvGrpSpPr/>
          <p:nvPr/>
        </p:nvGrpSpPr>
        <p:grpSpPr>
          <a:xfrm>
            <a:off x="760802" y="5379338"/>
            <a:ext cx="9685412" cy="883800"/>
            <a:chOff x="760806" y="5139223"/>
            <a:chExt cx="9685412" cy="883800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B8DFB4C2-BD1F-4BCC-B5D7-4658BBB42B05}"/>
                </a:ext>
              </a:extLst>
            </p:cNvPr>
            <p:cNvGrpSpPr/>
            <p:nvPr/>
          </p:nvGrpSpPr>
          <p:grpSpPr>
            <a:xfrm>
              <a:off x="5625858" y="5211729"/>
              <a:ext cx="4820360" cy="811294"/>
              <a:chOff x="5625858" y="3264017"/>
              <a:chExt cx="4820360" cy="811294"/>
            </a:xfrm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2D186545-7E73-472C-BA85-0300320761AF}"/>
                  </a:ext>
                </a:extLst>
              </p:cNvPr>
              <p:cNvSpPr/>
              <p:nvPr/>
            </p:nvSpPr>
            <p:spPr>
              <a:xfrm>
                <a:off x="9769943" y="3264017"/>
                <a:ext cx="676275" cy="36933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chemeClr val="accent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null</a:t>
                </a:r>
              </a:p>
            </p:txBody>
          </p:sp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id="{DBAD59EF-3949-4A86-9F1D-29BDD1DE6FA1}"/>
                  </a:ext>
                </a:extLst>
              </p:cNvPr>
              <p:cNvGrpSpPr/>
              <p:nvPr/>
            </p:nvGrpSpPr>
            <p:grpSpPr>
              <a:xfrm>
                <a:off x="5625858" y="3264017"/>
                <a:ext cx="1758213" cy="811294"/>
                <a:chOff x="5368683" y="1749091"/>
                <a:chExt cx="1758213" cy="811294"/>
              </a:xfrm>
            </p:grpSpPr>
            <p:grpSp>
              <p:nvGrpSpPr>
                <p:cNvPr id="124" name="Group 123">
                  <a:extLst>
                    <a:ext uri="{FF2B5EF4-FFF2-40B4-BE49-F238E27FC236}">
                      <a16:creationId xmlns:a16="http://schemas.microsoft.com/office/drawing/2014/main" id="{19D298F3-F5EF-421D-BB55-8336144AE542}"/>
                    </a:ext>
                  </a:extLst>
                </p:cNvPr>
                <p:cNvGrpSpPr/>
                <p:nvPr/>
              </p:nvGrpSpPr>
              <p:grpSpPr>
                <a:xfrm>
                  <a:off x="6450621" y="1749091"/>
                  <a:ext cx="676275" cy="766416"/>
                  <a:chOff x="6450621" y="1749091"/>
                  <a:chExt cx="676275" cy="766416"/>
                </a:xfrm>
              </p:grpSpPr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9F619A29-8CDF-436A-8FDA-BE5281C0CB57}"/>
                      </a:ext>
                    </a:extLst>
                  </p:cNvPr>
                  <p:cNvSpPr/>
                  <p:nvPr/>
                </p:nvSpPr>
                <p:spPr>
                  <a:xfrm>
                    <a:off x="6450621" y="1749091"/>
                    <a:ext cx="676275" cy="369330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solidFill>
                      <a:schemeClr val="accent1"/>
                    </a:solidFill>
                    <a:prstDash val="solid"/>
                    <a:miter lim="8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45719" tIns="45719" rIns="45719" bIns="45719" numCol="1" spcCol="38100" rtlCol="0" anchor="ctr">
                    <a:spAutoFit/>
                  </a:bodyPr>
                  <a:lstStyle/>
                  <a:p>
                    <a:pPr marL="0" marR="0" indent="0" algn="ctr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8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ourier New" panose="02070309020205020404" pitchFamily="49" charset="0"/>
                        <a:cs typeface="Courier New" panose="02070309020205020404" pitchFamily="49" charset="0"/>
                        <a:sym typeface="Calibri"/>
                      </a:rPr>
                      <a:t>*</a:t>
                    </a:r>
                  </a:p>
                </p:txBody>
              </p:sp>
              <p:sp>
                <p:nvSpPr>
                  <p:cNvPr id="128" name="Rectangle 127">
                    <a:extLst>
                      <a:ext uri="{FF2B5EF4-FFF2-40B4-BE49-F238E27FC236}">
                        <a16:creationId xmlns:a16="http://schemas.microsoft.com/office/drawing/2014/main" id="{01C7D12B-5A97-458E-81E4-743B583B4480}"/>
                      </a:ext>
                    </a:extLst>
                  </p:cNvPr>
                  <p:cNvSpPr/>
                  <p:nvPr/>
                </p:nvSpPr>
                <p:spPr>
                  <a:xfrm>
                    <a:off x="6450621" y="2146177"/>
                    <a:ext cx="676275" cy="369330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solidFill>
                      <a:schemeClr val="accent1"/>
                    </a:solidFill>
                    <a:prstDash val="solid"/>
                    <a:miter lim="8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45719" tIns="45719" rIns="45719" bIns="45719" numCol="1" spcCol="38100" rtlCol="0" anchor="ctr">
                    <a:spAutoFit/>
                  </a:bodyPr>
                  <a:lstStyle/>
                  <a:p>
                    <a:pPr marL="0" marR="0" indent="0" algn="ctr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8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ourier New" panose="02070309020205020404" pitchFamily="49" charset="0"/>
                        <a:cs typeface="Courier New" panose="02070309020205020404" pitchFamily="49" charset="0"/>
                        <a:sym typeface="Calibri"/>
                      </a:rPr>
                      <a:t>*</a:t>
                    </a:r>
                  </a:p>
                </p:txBody>
              </p:sp>
            </p:grpSp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18EF34DB-902E-4723-8D77-A27552B60A2F}"/>
                    </a:ext>
                  </a:extLst>
                </p:cNvPr>
                <p:cNvSpPr txBox="1"/>
                <p:nvPr/>
              </p:nvSpPr>
              <p:spPr>
                <a:xfrm>
                  <a:off x="5368683" y="1750020"/>
                  <a:ext cx="739944" cy="43088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45719" tIns="45719" rIns="45719" bIns="45719" numCol="1" spcCol="38100" rtlCol="0" anchor="t">
                  <a:spAutoFit/>
                </a:bodyPr>
                <a:lstStyle/>
                <a:p>
                  <a:r>
                    <a:rPr lang="cs-CZ" sz="2200" dirty="0">
                      <a:solidFill>
                        <a:srgbClr val="004493"/>
                      </a:solidFill>
                      <a:latin typeface="Montserrat Semi Bold"/>
                    </a:rPr>
                    <a:t>dog1</a:t>
                  </a:r>
                  <a:r>
                    <a:rPr lang="en-US" sz="2200" dirty="0">
                      <a:solidFill>
                        <a:srgbClr val="004493"/>
                      </a:solidFill>
                      <a:latin typeface="Montserrat Semi Bold"/>
                    </a:rPr>
                    <a:t>:</a:t>
                  </a:r>
                  <a:endParaRPr kumimoji="0" lang="en-US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alibri"/>
                  </a:endParaRPr>
                </a:p>
              </p:txBody>
            </p:sp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FD93E2E7-A32D-4C1B-8A7C-BECA4ACB1424}"/>
                    </a:ext>
                  </a:extLst>
                </p:cNvPr>
                <p:cNvSpPr txBox="1"/>
                <p:nvPr/>
              </p:nvSpPr>
              <p:spPr>
                <a:xfrm>
                  <a:off x="5368683" y="2129500"/>
                  <a:ext cx="739944" cy="43088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45719" tIns="45719" rIns="45719" bIns="45719" numCol="1" spcCol="38100" rtlCol="0" anchor="t">
                  <a:spAutoFit/>
                </a:bodyPr>
                <a:lstStyle/>
                <a:p>
                  <a:r>
                    <a:rPr lang="cs-CZ" sz="2200" dirty="0">
                      <a:solidFill>
                        <a:srgbClr val="004493"/>
                      </a:solidFill>
                      <a:latin typeface="Montserrat Semi Bold"/>
                    </a:rPr>
                    <a:t>dog2</a:t>
                  </a:r>
                  <a:r>
                    <a:rPr lang="en-US" sz="2200" dirty="0">
                      <a:solidFill>
                        <a:srgbClr val="004493"/>
                      </a:solidFill>
                      <a:latin typeface="Montserrat Semi Bold"/>
                    </a:rPr>
                    <a:t>:</a:t>
                  </a:r>
                  <a:endParaRPr kumimoji="0" lang="en-US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alibri"/>
                  </a:endParaRPr>
                </a:p>
              </p:txBody>
            </p:sp>
          </p:grpSp>
          <p:cxnSp>
            <p:nvCxnSpPr>
              <p:cNvPr id="122" name="Straight Arrow Connector 121">
                <a:extLst>
                  <a:ext uri="{FF2B5EF4-FFF2-40B4-BE49-F238E27FC236}">
                    <a16:creationId xmlns:a16="http://schemas.microsoft.com/office/drawing/2014/main" id="{856FDA82-A31D-4DF9-879B-6380EA5232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09961" y="3448682"/>
                <a:ext cx="1934089" cy="0"/>
              </a:xfrm>
              <a:prstGeom prst="straightConnector1">
                <a:avLst/>
              </a:prstGeom>
              <a:noFill/>
              <a:ln w="28575" cap="flat">
                <a:solidFill>
                  <a:schemeClr val="accent1"/>
                </a:solidFill>
                <a:prstDash val="solid"/>
                <a:miter lim="8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23" name="Straight Arrow Connector 122">
                <a:extLst>
                  <a:ext uri="{FF2B5EF4-FFF2-40B4-BE49-F238E27FC236}">
                    <a16:creationId xmlns:a16="http://schemas.microsoft.com/office/drawing/2014/main" id="{F3347545-C2A8-4428-84A9-CE282BF7EC8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47422" y="3560843"/>
                <a:ext cx="1896628" cy="415963"/>
              </a:xfrm>
              <a:prstGeom prst="straightConnector1">
                <a:avLst/>
              </a:prstGeom>
              <a:noFill/>
              <a:ln w="28575" cap="flat">
                <a:solidFill>
                  <a:schemeClr val="accent1"/>
                </a:solidFill>
                <a:prstDash val="solid"/>
                <a:miter lim="8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02F404B5-F65E-4E29-968D-9048CA43BDCA}"/>
                </a:ext>
              </a:extLst>
            </p:cNvPr>
            <p:cNvSpPr/>
            <p:nvPr/>
          </p:nvSpPr>
          <p:spPr>
            <a:xfrm>
              <a:off x="760806" y="5139223"/>
              <a:ext cx="15776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>
                  <a:latin typeface="Consolas" panose="020B0609020204030204" pitchFamily="49" charset="0"/>
                </a:rPr>
                <a:t>dog2</a:t>
              </a:r>
              <a:r>
                <a:rPr lang="en-US" dirty="0">
                  <a:latin typeface="Consolas" panose="020B0609020204030204" pitchFamily="49" charset="0"/>
                </a:rPr>
                <a:t> = </a:t>
              </a:r>
              <a:r>
                <a:rPr lang="en-US" dirty="0">
                  <a:solidFill>
                    <a:srgbClr val="0000FF"/>
                  </a:solidFill>
                  <a:latin typeface="Consolas" panose="020B0609020204030204" pitchFamily="49" charset="0"/>
                </a:rPr>
                <a:t>null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03409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INFORMATICS &amp; APPLIED RESEARCH…"/>
          <p:cNvSpPr txBox="1"/>
          <p:nvPr/>
        </p:nvSpPr>
        <p:spPr>
          <a:xfrm>
            <a:off x="698857" y="1525571"/>
            <a:ext cx="10939768" cy="4842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0959" rIns="60959">
            <a:spAutoFit/>
          </a:bodyPr>
          <a:lstStyle/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Klíčová slova jazyka C</a:t>
            </a:r>
            <a:r>
              <a:rPr lang="en-US" sz="2200" dirty="0">
                <a:solidFill>
                  <a:srgbClr val="004493"/>
                </a:solidFill>
                <a:latin typeface="Montserrat Semi Bold"/>
              </a:rPr>
              <a:t>#</a:t>
            </a:r>
            <a:endParaRPr lang="cs-CZ" sz="2200" dirty="0">
              <a:solidFill>
                <a:srgbClr val="004493"/>
              </a:solidFill>
              <a:latin typeface="Montserrat Semi Bold"/>
            </a:endParaRP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Píší se před parametry funkce</a:t>
            </a: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Řeší problém jak vracet více hodnot z metod</a:t>
            </a: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Hodí se pro inicializaci proměnných</a:t>
            </a: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Nejčastěji se používají ve spojení s hodnotovými typy</a:t>
            </a:r>
          </a:p>
          <a:p>
            <a:pPr defTabSz="609585">
              <a:spcBef>
                <a:spcPts val="1600"/>
              </a:spcBef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endParaRPr lang="cs-CZ" sz="2200" dirty="0">
              <a:solidFill>
                <a:srgbClr val="004493"/>
              </a:solidFill>
              <a:latin typeface="Montserrat Semi Bold"/>
            </a:endParaRPr>
          </a:p>
          <a:p>
            <a:r>
              <a:rPr lang="cs-CZ" sz="2200" b="1" i="1" dirty="0" err="1">
                <a:solidFill>
                  <a:srgbClr val="0000FF"/>
                </a:solidFill>
                <a:latin typeface="Consolas" panose="020B0609020204030204" pitchFamily="49" charset="0"/>
              </a:rPr>
              <a:t>ref</a:t>
            </a:r>
            <a:endParaRPr lang="cs-CZ" altLang="en-US" sz="2200" dirty="0">
              <a:solidFill>
                <a:srgbClr val="004493"/>
              </a:solidFill>
              <a:latin typeface="Montserrat Semi Bold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altLang="en-US" sz="2200" dirty="0">
                <a:solidFill>
                  <a:srgbClr val="004493"/>
                </a:solidFill>
                <a:latin typeface="Montserrat Semi Bold"/>
              </a:rPr>
              <a:t>Proměnná </a:t>
            </a:r>
            <a:r>
              <a:rPr lang="cs-CZ" altLang="en-US" sz="2200" b="1" dirty="0">
                <a:solidFill>
                  <a:srgbClr val="004493"/>
                </a:solidFill>
                <a:latin typeface="Montserrat Semi Bold"/>
              </a:rPr>
              <a:t>MUSÍ</a:t>
            </a:r>
            <a:r>
              <a:rPr lang="cs-CZ" altLang="en-US" sz="2200" dirty="0">
                <a:solidFill>
                  <a:srgbClr val="004493"/>
                </a:solidFill>
                <a:latin typeface="Montserrat Semi Bold"/>
              </a:rPr>
              <a:t> být inicializována</a:t>
            </a:r>
            <a:r>
              <a:rPr lang="en-US" altLang="en-US" sz="2200" dirty="0">
                <a:solidFill>
                  <a:srgbClr val="004493"/>
                </a:solidFill>
                <a:latin typeface="Montserrat Semi Bold"/>
              </a:rPr>
              <a:t>!</a:t>
            </a:r>
            <a:endParaRPr lang="cs-CZ" altLang="en-US" sz="2200" dirty="0">
              <a:solidFill>
                <a:srgbClr val="004493"/>
              </a:solidFill>
              <a:latin typeface="Montserrat Semi Bold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cs-CZ" altLang="en-US" sz="2200" dirty="0">
              <a:solidFill>
                <a:srgbClr val="004493"/>
              </a:solidFill>
              <a:latin typeface="Montserrat Semi Bold"/>
            </a:endParaRPr>
          </a:p>
          <a:p>
            <a:r>
              <a:rPr lang="cs-CZ" sz="2200" b="1" i="1" dirty="0" err="1">
                <a:solidFill>
                  <a:srgbClr val="0000FF"/>
                </a:solidFill>
                <a:latin typeface="Consolas" panose="020B0609020204030204" pitchFamily="49" charset="0"/>
              </a:rPr>
              <a:t>out</a:t>
            </a:r>
            <a:endParaRPr lang="cs-CZ" sz="2200" b="1" i="1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en-US" sz="2200" dirty="0">
                <a:solidFill>
                  <a:srgbClr val="004493"/>
                </a:solidFill>
                <a:latin typeface="Montserrat Semi Bold"/>
              </a:rPr>
              <a:t>Proměnná </a:t>
            </a:r>
            <a:r>
              <a:rPr lang="en-US" altLang="en-US" sz="2200" b="1" dirty="0">
                <a:solidFill>
                  <a:srgbClr val="004493"/>
                </a:solidFill>
                <a:latin typeface="Montserrat Semi Bold"/>
              </a:rPr>
              <a:t>NEMUS</a:t>
            </a:r>
            <a:r>
              <a:rPr lang="cs-CZ" altLang="en-US" sz="2200" dirty="0">
                <a:solidFill>
                  <a:srgbClr val="004493"/>
                </a:solidFill>
                <a:latin typeface="Montserrat Semi Bold"/>
              </a:rPr>
              <a:t>Í být inicializována</a:t>
            </a:r>
            <a:r>
              <a:rPr lang="en-US" altLang="en-US" sz="2200" dirty="0">
                <a:solidFill>
                  <a:srgbClr val="004493"/>
                </a:solidFill>
                <a:latin typeface="Montserrat Semi Bold"/>
              </a:rPr>
              <a:t>!</a:t>
            </a:r>
            <a:endParaRPr lang="cs-CZ" altLang="en-US" sz="2200" dirty="0">
              <a:solidFill>
                <a:srgbClr val="004493"/>
              </a:solidFill>
              <a:latin typeface="Montserrat Semi Bold"/>
            </a:endParaRPr>
          </a:p>
        </p:txBody>
      </p:sp>
      <p:sp>
        <p:nvSpPr>
          <p:cNvPr id="18" name="TextBox 37"/>
          <p:cNvSpPr txBox="1"/>
          <p:nvPr/>
        </p:nvSpPr>
        <p:spPr>
          <a:xfrm>
            <a:off x="215900" y="393700"/>
            <a:ext cx="8621704" cy="565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8923" tIns="58923" rIns="58923" bIns="58923">
            <a:spAutoFit/>
          </a:bodyPr>
          <a:lstStyle/>
          <a:p>
            <a:pPr defTabSz="589231">
              <a:defRPr sz="2900">
                <a:solidFill>
                  <a:srgbClr val="00449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cs-CZ" sz="2900" b="1" i="1" dirty="0" err="1">
                <a:solidFill>
                  <a:srgbClr val="0000FF"/>
                </a:solidFill>
                <a:latin typeface="Consolas" panose="020B0609020204030204" pitchFamily="49" charset="0"/>
              </a:rPr>
              <a:t>ref</a:t>
            </a:r>
            <a:r>
              <a:rPr lang="cs-CZ" sz="2900" b="1" dirty="0">
                <a:solidFill>
                  <a:srgbClr val="004493"/>
                </a:solidFill>
              </a:rPr>
              <a:t> vs </a:t>
            </a:r>
            <a:r>
              <a:rPr lang="cs-CZ" sz="2900" b="1" i="1" dirty="0" err="1">
                <a:solidFill>
                  <a:srgbClr val="0000FF"/>
                </a:solidFill>
                <a:latin typeface="Consolas" panose="020B0609020204030204" pitchFamily="49" charset="0"/>
              </a:rPr>
              <a:t>out</a:t>
            </a:r>
            <a:endParaRPr sz="2900" b="1" dirty="0">
              <a:solidFill>
                <a:srgbClr val="004493"/>
              </a:solidFill>
              <a:latin typeface="Montserrat Light"/>
              <a:sym typeface="Montserrat Ultra Light"/>
            </a:endParaRPr>
          </a:p>
        </p:txBody>
      </p:sp>
      <p:sp>
        <p:nvSpPr>
          <p:cNvPr id="17" name="Čára">
            <a:extLst>
              <a:ext uri="{FF2B5EF4-FFF2-40B4-BE49-F238E27FC236}">
                <a16:creationId xmlns:a16="http://schemas.microsoft.com/office/drawing/2014/main" id="{582E3110-63D2-2F4D-90D1-5B55797A137F}"/>
              </a:ext>
            </a:extLst>
          </p:cNvPr>
          <p:cNvSpPr/>
          <p:nvPr/>
        </p:nvSpPr>
        <p:spPr>
          <a:xfrm flipV="1">
            <a:off x="808684" y="956705"/>
            <a:ext cx="9986415" cy="0"/>
          </a:xfrm>
          <a:prstGeom prst="line">
            <a:avLst/>
          </a:prstGeom>
          <a:ln w="50800">
            <a:solidFill>
              <a:srgbClr val="003594">
                <a:alpha val="30000"/>
              </a:srgbClr>
            </a:solidFill>
            <a:miter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9" name="Čára">
            <a:extLst>
              <a:ext uri="{FF2B5EF4-FFF2-40B4-BE49-F238E27FC236}">
                <a16:creationId xmlns:a16="http://schemas.microsoft.com/office/drawing/2014/main" id="{DC5ACC41-17D8-1F4A-9FFC-030218562C8D}"/>
              </a:ext>
            </a:extLst>
          </p:cNvPr>
          <p:cNvSpPr/>
          <p:nvPr/>
        </p:nvSpPr>
        <p:spPr>
          <a:xfrm flipV="1">
            <a:off x="240543" y="956705"/>
            <a:ext cx="1989702" cy="2"/>
          </a:xfrm>
          <a:prstGeom prst="line">
            <a:avLst/>
          </a:prstGeom>
          <a:ln w="50800">
            <a:solidFill>
              <a:srgbClr val="003594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8198" name="Picture 6" descr="Výsledek obrázku pro programming value types">
            <a:extLst>
              <a:ext uri="{FF2B5EF4-FFF2-40B4-BE49-F238E27FC236}">
                <a16:creationId xmlns:a16="http://schemas.microsoft.com/office/drawing/2014/main" id="{E23444E2-A52C-4114-A618-E74CE852C3B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125" y="1257300"/>
            <a:ext cx="47625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69BB23-C3FB-421C-80C2-B07B5CAED125}"/>
              </a:ext>
            </a:extLst>
          </p:cNvPr>
          <p:cNvSpPr txBox="1"/>
          <p:nvPr/>
        </p:nvSpPr>
        <p:spPr>
          <a:xfrm>
            <a:off x="7019925" y="3155950"/>
            <a:ext cx="1180770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200" i="1" dirty="0">
                <a:solidFill>
                  <a:srgbClr val="0000FF"/>
                </a:solidFill>
                <a:latin typeface="Consolas" panose="020B0609020204030204" pitchFamily="49" charset="0"/>
              </a:rPr>
              <a:t>out/ref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F99984C-CB08-4493-B86B-B7778BFE1230}"/>
              </a:ext>
            </a:extLst>
          </p:cNvPr>
          <p:cNvCxnSpPr>
            <a:cxnSpLocks/>
          </p:cNvCxnSpPr>
          <p:nvPr/>
        </p:nvCxnSpPr>
        <p:spPr>
          <a:xfrm flipV="1">
            <a:off x="7724775" y="3155950"/>
            <a:ext cx="475920" cy="120651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807932005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INFORMATICS &amp; APPLIED RESEARCH…"/>
          <p:cNvSpPr txBox="1"/>
          <p:nvPr/>
        </p:nvSpPr>
        <p:spPr>
          <a:xfrm>
            <a:off x="698857" y="1525571"/>
            <a:ext cx="10939768" cy="1313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0959" rIns="60959">
            <a:spAutoFit/>
          </a:bodyPr>
          <a:lstStyle/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endParaRPr lang="cs-CZ" sz="2200" dirty="0">
              <a:solidFill>
                <a:srgbClr val="004493"/>
              </a:solidFill>
              <a:latin typeface="Montserrat Semi Bold"/>
            </a:endParaRPr>
          </a:p>
          <a:p>
            <a:pPr marL="342900" lvl="2" indent="-34290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endParaRPr lang="cs-CZ" sz="2200" dirty="0">
              <a:solidFill>
                <a:srgbClr val="004493"/>
              </a:solidFill>
              <a:latin typeface="Montserrat Semi Bol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4493"/>
              </a:solidFill>
              <a:latin typeface="Montserrat Semi Bold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6641" y="188939"/>
            <a:ext cx="1366657" cy="599043"/>
          </a:xfrm>
          <a:prstGeom prst="rect">
            <a:avLst/>
          </a:prstGeom>
        </p:spPr>
      </p:pic>
      <p:sp>
        <p:nvSpPr>
          <p:cNvPr id="18" name="TextBox 37"/>
          <p:cNvSpPr txBox="1"/>
          <p:nvPr/>
        </p:nvSpPr>
        <p:spPr>
          <a:xfrm>
            <a:off x="215900" y="393700"/>
            <a:ext cx="8621704" cy="565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8923" tIns="58923" rIns="58923" bIns="58923">
            <a:spAutoFit/>
          </a:bodyPr>
          <a:lstStyle/>
          <a:p>
            <a:pPr defTabSz="589231">
              <a:defRPr sz="2900">
                <a:solidFill>
                  <a:srgbClr val="00449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cs-CZ" sz="2900" i="1" dirty="0" err="1">
                <a:solidFill>
                  <a:srgbClr val="0000FF"/>
                </a:solidFill>
                <a:latin typeface="Consolas" panose="020B0609020204030204" pitchFamily="49" charset="0"/>
              </a:rPr>
              <a:t>ref</a:t>
            </a:r>
            <a:r>
              <a:rPr lang="cs-CZ" sz="2900" b="1" dirty="0">
                <a:solidFill>
                  <a:srgbClr val="004493"/>
                </a:solidFill>
              </a:rPr>
              <a:t> a </a:t>
            </a:r>
            <a:r>
              <a:rPr lang="cs-CZ" sz="2900" i="1" dirty="0" err="1">
                <a:solidFill>
                  <a:srgbClr val="0000FF"/>
                </a:solidFill>
                <a:latin typeface="Consolas" panose="020B0609020204030204" pitchFamily="49" charset="0"/>
              </a:rPr>
              <a:t>out</a:t>
            </a:r>
            <a:r>
              <a:rPr lang="en-US" sz="2200" b="1" i="1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en-US" sz="2900" b="1" dirty="0">
                <a:solidFill>
                  <a:srgbClr val="004493"/>
                </a:solidFill>
                <a:latin typeface="Montserrat Light"/>
              </a:rPr>
              <a:t>– </a:t>
            </a:r>
            <a:r>
              <a:rPr lang="cs-CZ" sz="2900" b="1" dirty="0">
                <a:solidFill>
                  <a:srgbClr val="004493"/>
                </a:solidFill>
                <a:latin typeface="Montserrat Light"/>
              </a:rPr>
              <a:t>příklad</a:t>
            </a:r>
            <a:endParaRPr sz="2900" b="1" dirty="0">
              <a:solidFill>
                <a:srgbClr val="004493"/>
              </a:solidFill>
              <a:latin typeface="Montserrat Light"/>
              <a:sym typeface="Montserrat Ultra Light"/>
            </a:endParaRPr>
          </a:p>
        </p:txBody>
      </p:sp>
      <p:sp>
        <p:nvSpPr>
          <p:cNvPr id="17" name="Čára">
            <a:extLst>
              <a:ext uri="{FF2B5EF4-FFF2-40B4-BE49-F238E27FC236}">
                <a16:creationId xmlns:a16="http://schemas.microsoft.com/office/drawing/2014/main" id="{582E3110-63D2-2F4D-90D1-5B55797A137F}"/>
              </a:ext>
            </a:extLst>
          </p:cNvPr>
          <p:cNvSpPr/>
          <p:nvPr/>
        </p:nvSpPr>
        <p:spPr>
          <a:xfrm flipV="1">
            <a:off x="808684" y="956705"/>
            <a:ext cx="9986415" cy="0"/>
          </a:xfrm>
          <a:prstGeom prst="line">
            <a:avLst/>
          </a:prstGeom>
          <a:ln w="50800">
            <a:solidFill>
              <a:srgbClr val="003594">
                <a:alpha val="30000"/>
              </a:srgbClr>
            </a:solidFill>
            <a:miter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9" name="Čára">
            <a:extLst>
              <a:ext uri="{FF2B5EF4-FFF2-40B4-BE49-F238E27FC236}">
                <a16:creationId xmlns:a16="http://schemas.microsoft.com/office/drawing/2014/main" id="{DC5ACC41-17D8-1F4A-9FFC-030218562C8D}"/>
              </a:ext>
            </a:extLst>
          </p:cNvPr>
          <p:cNvSpPr/>
          <p:nvPr/>
        </p:nvSpPr>
        <p:spPr>
          <a:xfrm flipV="1">
            <a:off x="240543" y="956705"/>
            <a:ext cx="1989702" cy="2"/>
          </a:xfrm>
          <a:prstGeom prst="line">
            <a:avLst/>
          </a:prstGeom>
          <a:ln w="50800">
            <a:solidFill>
              <a:srgbClr val="003594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CE3A4A-2208-4A24-8272-32AB019B619E}"/>
              </a:ext>
            </a:extLst>
          </p:cNvPr>
          <p:cNvSpPr/>
          <p:nvPr/>
        </p:nvSpPr>
        <p:spPr>
          <a:xfrm>
            <a:off x="596418" y="997920"/>
            <a:ext cx="1055016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SwapVariables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ref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 a,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ref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 b)</a:t>
            </a:r>
          </a:p>
          <a:p>
            <a:r>
              <a:rPr lang="en-US" dirty="0"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	var</a:t>
            </a:r>
            <a:r>
              <a:rPr lang="en-US" dirty="0">
                <a:latin typeface="Consolas" panose="020B0609020204030204" pitchFamily="49" charset="0"/>
              </a:rPr>
              <a:t> temp = b;</a:t>
            </a:r>
          </a:p>
          <a:p>
            <a:r>
              <a:rPr lang="en-US" dirty="0">
                <a:latin typeface="Consolas" panose="020B0609020204030204" pitchFamily="49" charset="0"/>
              </a:rPr>
              <a:t>	b = a;</a:t>
            </a:r>
          </a:p>
          <a:p>
            <a:r>
              <a:rPr lang="en-US" dirty="0">
                <a:latin typeface="Consolas" panose="020B0609020204030204" pitchFamily="49" charset="0"/>
              </a:rPr>
              <a:t>	a = temp;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InitVariables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out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 a,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out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 b)</a:t>
            </a:r>
          </a:p>
          <a:p>
            <a:r>
              <a:rPr lang="en-US" dirty="0"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latin typeface="Consolas" panose="020B0609020204030204" pitchFamily="49" charset="0"/>
              </a:rPr>
              <a:t>	a = 5;</a:t>
            </a:r>
          </a:p>
          <a:p>
            <a:r>
              <a:rPr lang="en-US" dirty="0">
                <a:latin typeface="Consolas" panose="020B0609020204030204" pitchFamily="49" charset="0"/>
              </a:rPr>
              <a:t>	b = 3;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latin typeface="Consolas" panose="020B0609020204030204" pitchFamily="49" charset="0"/>
              </a:rPr>
              <a:t> Main(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dirty="0">
                <a:latin typeface="Consolas" panose="020B0609020204030204" pitchFamily="49" charset="0"/>
              </a:rPr>
              <a:t>[] </a:t>
            </a:r>
            <a:r>
              <a:rPr lang="en-US" dirty="0" err="1">
                <a:latin typeface="Consolas" panose="020B0609020204030204" pitchFamily="49" charset="0"/>
              </a:rPr>
              <a:t>args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	int</a:t>
            </a:r>
            <a:r>
              <a:rPr lang="en-US" dirty="0">
                <a:latin typeface="Consolas" panose="020B0609020204030204" pitchFamily="49" charset="0"/>
              </a:rPr>
              <a:t> a;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	int</a:t>
            </a:r>
            <a:r>
              <a:rPr lang="en-US" dirty="0">
                <a:latin typeface="Consolas" panose="020B0609020204030204" pitchFamily="49" charset="0"/>
              </a:rPr>
              <a:t> b; 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	</a:t>
            </a:r>
            <a:r>
              <a:rPr lang="en-US" dirty="0" err="1">
                <a:latin typeface="Consolas" panose="020B0609020204030204" pitchFamily="49" charset="0"/>
              </a:rPr>
              <a:t>InitVariables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out</a:t>
            </a:r>
            <a:r>
              <a:rPr lang="en-US" dirty="0">
                <a:latin typeface="Consolas" panose="020B0609020204030204" pitchFamily="49" charset="0"/>
              </a:rPr>
              <a:t> a,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out</a:t>
            </a:r>
            <a:r>
              <a:rPr lang="en-US" dirty="0">
                <a:latin typeface="Consolas" panose="020B0609020204030204" pitchFamily="49" charset="0"/>
              </a:rPr>
              <a:t> b);</a:t>
            </a:r>
          </a:p>
          <a:p>
            <a:r>
              <a:rPr lang="en-US" dirty="0">
                <a:latin typeface="Consolas" panose="020B0609020204030204" pitchFamily="49" charset="0"/>
              </a:rPr>
              <a:t>	</a:t>
            </a:r>
            <a:r>
              <a:rPr lang="en-US" dirty="0" err="1">
                <a:latin typeface="Consolas" panose="020B0609020204030204" pitchFamily="49" charset="0"/>
              </a:rPr>
              <a:t>SwapVariables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ref</a:t>
            </a:r>
            <a:r>
              <a:rPr lang="en-US" dirty="0">
                <a:latin typeface="Consolas" panose="020B0609020204030204" pitchFamily="49" charset="0"/>
              </a:rPr>
              <a:t> a,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ref</a:t>
            </a:r>
            <a:r>
              <a:rPr lang="en-US" dirty="0">
                <a:latin typeface="Consolas" panose="020B0609020204030204" pitchFamily="49" charset="0"/>
              </a:rPr>
              <a:t> b);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656655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INFORMATICS &amp; APPLIED RESEARCH…"/>
          <p:cNvSpPr txBox="1"/>
          <p:nvPr/>
        </p:nvSpPr>
        <p:spPr>
          <a:xfrm>
            <a:off x="698857" y="1525571"/>
            <a:ext cx="10939768" cy="1313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0959" rIns="60959">
            <a:spAutoFit/>
          </a:bodyPr>
          <a:lstStyle/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endParaRPr lang="cs-CZ" sz="2200" dirty="0">
              <a:solidFill>
                <a:srgbClr val="004493"/>
              </a:solidFill>
              <a:latin typeface="Montserrat Semi Bold"/>
            </a:endParaRPr>
          </a:p>
          <a:p>
            <a:pPr marL="342900" lvl="2" indent="-34290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endParaRPr lang="cs-CZ" sz="2200" dirty="0">
              <a:solidFill>
                <a:srgbClr val="004493"/>
              </a:solidFill>
              <a:latin typeface="Montserrat Semi Bol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4493"/>
              </a:solidFill>
              <a:latin typeface="Montserrat Semi Bold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6641" y="188939"/>
            <a:ext cx="1366657" cy="599043"/>
          </a:xfrm>
          <a:prstGeom prst="rect">
            <a:avLst/>
          </a:prstGeom>
        </p:spPr>
      </p:pic>
      <p:sp>
        <p:nvSpPr>
          <p:cNvPr id="18" name="TextBox 37"/>
          <p:cNvSpPr txBox="1"/>
          <p:nvPr/>
        </p:nvSpPr>
        <p:spPr>
          <a:xfrm>
            <a:off x="215900" y="393700"/>
            <a:ext cx="8621704" cy="565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8923" tIns="58923" rIns="58923" bIns="58923">
            <a:spAutoFit/>
          </a:bodyPr>
          <a:lstStyle/>
          <a:p>
            <a:pPr defTabSz="589231">
              <a:defRPr sz="2900">
                <a:solidFill>
                  <a:srgbClr val="00449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cs-CZ" sz="2900" i="1" dirty="0" err="1">
                <a:solidFill>
                  <a:srgbClr val="0000FF"/>
                </a:solidFill>
                <a:latin typeface="Consolas" panose="020B0609020204030204" pitchFamily="49" charset="0"/>
              </a:rPr>
              <a:t>ref</a:t>
            </a:r>
            <a:r>
              <a:rPr lang="cs-CZ" sz="2900" b="1" dirty="0">
                <a:solidFill>
                  <a:srgbClr val="004493"/>
                </a:solidFill>
              </a:rPr>
              <a:t> a </a:t>
            </a:r>
            <a:r>
              <a:rPr lang="cs-CZ" sz="2900" i="1" dirty="0" err="1">
                <a:solidFill>
                  <a:srgbClr val="0000FF"/>
                </a:solidFill>
                <a:latin typeface="Consolas" panose="020B0609020204030204" pitchFamily="49" charset="0"/>
              </a:rPr>
              <a:t>out</a:t>
            </a:r>
            <a:r>
              <a:rPr lang="en-US" sz="2200" b="1" i="1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en-US" sz="2900" b="1" dirty="0">
                <a:solidFill>
                  <a:srgbClr val="004493"/>
                </a:solidFill>
                <a:latin typeface="Montserrat Light"/>
              </a:rPr>
              <a:t>– </a:t>
            </a:r>
            <a:r>
              <a:rPr lang="cs-CZ" sz="2900" b="1" dirty="0">
                <a:solidFill>
                  <a:srgbClr val="004493"/>
                </a:solidFill>
                <a:latin typeface="Montserrat Light"/>
              </a:rPr>
              <a:t>příklad</a:t>
            </a:r>
            <a:endParaRPr sz="2900" b="1" dirty="0">
              <a:solidFill>
                <a:srgbClr val="004493"/>
              </a:solidFill>
              <a:latin typeface="Montserrat Light"/>
              <a:sym typeface="Montserrat Ultra Light"/>
            </a:endParaRPr>
          </a:p>
        </p:txBody>
      </p:sp>
      <p:sp>
        <p:nvSpPr>
          <p:cNvPr id="17" name="Čára">
            <a:extLst>
              <a:ext uri="{FF2B5EF4-FFF2-40B4-BE49-F238E27FC236}">
                <a16:creationId xmlns:a16="http://schemas.microsoft.com/office/drawing/2014/main" id="{582E3110-63D2-2F4D-90D1-5B55797A137F}"/>
              </a:ext>
            </a:extLst>
          </p:cNvPr>
          <p:cNvSpPr/>
          <p:nvPr/>
        </p:nvSpPr>
        <p:spPr>
          <a:xfrm flipV="1">
            <a:off x="808684" y="956705"/>
            <a:ext cx="9986415" cy="0"/>
          </a:xfrm>
          <a:prstGeom prst="line">
            <a:avLst/>
          </a:prstGeom>
          <a:ln w="50800">
            <a:solidFill>
              <a:srgbClr val="003594">
                <a:alpha val="30000"/>
              </a:srgbClr>
            </a:solidFill>
            <a:miter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9" name="Čára">
            <a:extLst>
              <a:ext uri="{FF2B5EF4-FFF2-40B4-BE49-F238E27FC236}">
                <a16:creationId xmlns:a16="http://schemas.microsoft.com/office/drawing/2014/main" id="{DC5ACC41-17D8-1F4A-9FFC-030218562C8D}"/>
              </a:ext>
            </a:extLst>
          </p:cNvPr>
          <p:cNvSpPr/>
          <p:nvPr/>
        </p:nvSpPr>
        <p:spPr>
          <a:xfrm flipV="1">
            <a:off x="240543" y="956705"/>
            <a:ext cx="1989702" cy="2"/>
          </a:xfrm>
          <a:prstGeom prst="line">
            <a:avLst/>
          </a:prstGeom>
          <a:ln w="50800">
            <a:solidFill>
              <a:srgbClr val="003594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621C8A3-EE75-48BC-90A8-3C0C86329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642" y="1125429"/>
            <a:ext cx="9817457" cy="504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4F04F4-840B-4C2A-BCDF-A52346B3A040}"/>
              </a:ext>
            </a:extLst>
          </p:cNvPr>
          <p:cNvSpPr txBox="1"/>
          <p:nvPr/>
        </p:nvSpPr>
        <p:spPr>
          <a:xfrm>
            <a:off x="2543042" y="6566643"/>
            <a:ext cx="6153286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https://baldur.gitbook.io/net-c/.net-c-interview-questions/c-.net-interview-questions-and-answers-part-1</a:t>
            </a:r>
          </a:p>
        </p:txBody>
      </p:sp>
    </p:spTree>
    <p:extLst>
      <p:ext uri="{BB962C8B-B14F-4D97-AF65-F5344CB8AC3E}">
        <p14:creationId xmlns:p14="http://schemas.microsoft.com/office/powerpoint/2010/main" val="2317997094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37"/>
          <p:cNvSpPr txBox="1"/>
          <p:nvPr/>
        </p:nvSpPr>
        <p:spPr>
          <a:xfrm>
            <a:off x="215900" y="393700"/>
            <a:ext cx="8621704" cy="565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8923" tIns="58923" rIns="58923" bIns="58923">
            <a:spAutoFit/>
          </a:bodyPr>
          <a:lstStyle/>
          <a:p>
            <a:pPr defTabSz="589231">
              <a:defRPr sz="2900">
                <a:solidFill>
                  <a:srgbClr val="00449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cs-CZ" sz="2900" b="1" dirty="0">
                <a:solidFill>
                  <a:srgbClr val="004493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Hodnotové typy - předávání hodnotou</a:t>
            </a:r>
            <a:endParaRPr sz="2900" b="1" dirty="0">
              <a:solidFill>
                <a:srgbClr val="004493"/>
              </a:solidFill>
              <a:latin typeface="Montserrat Light"/>
              <a:sym typeface="Montserrat Ultra Light"/>
            </a:endParaRPr>
          </a:p>
        </p:txBody>
      </p:sp>
      <p:sp>
        <p:nvSpPr>
          <p:cNvPr id="17" name="Čára">
            <a:extLst>
              <a:ext uri="{FF2B5EF4-FFF2-40B4-BE49-F238E27FC236}">
                <a16:creationId xmlns:a16="http://schemas.microsoft.com/office/drawing/2014/main" id="{582E3110-63D2-2F4D-90D1-5B55797A137F}"/>
              </a:ext>
            </a:extLst>
          </p:cNvPr>
          <p:cNvSpPr/>
          <p:nvPr/>
        </p:nvSpPr>
        <p:spPr>
          <a:xfrm flipV="1">
            <a:off x="808684" y="956705"/>
            <a:ext cx="9986415" cy="0"/>
          </a:xfrm>
          <a:prstGeom prst="line">
            <a:avLst/>
          </a:prstGeom>
          <a:ln w="50800">
            <a:solidFill>
              <a:srgbClr val="003594">
                <a:alpha val="30000"/>
              </a:srgbClr>
            </a:solidFill>
            <a:miter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9" name="Čára">
            <a:extLst>
              <a:ext uri="{FF2B5EF4-FFF2-40B4-BE49-F238E27FC236}">
                <a16:creationId xmlns:a16="http://schemas.microsoft.com/office/drawing/2014/main" id="{DC5ACC41-17D8-1F4A-9FFC-030218562C8D}"/>
              </a:ext>
            </a:extLst>
          </p:cNvPr>
          <p:cNvSpPr/>
          <p:nvPr/>
        </p:nvSpPr>
        <p:spPr>
          <a:xfrm flipV="1">
            <a:off x="240543" y="956705"/>
            <a:ext cx="1989702" cy="2"/>
          </a:xfrm>
          <a:prstGeom prst="line">
            <a:avLst/>
          </a:prstGeom>
          <a:ln w="50800">
            <a:solidFill>
              <a:srgbClr val="003594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AA5807-BDF6-4C84-84D6-240D2DED0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4687" y="1011172"/>
            <a:ext cx="832210" cy="88863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5B0A75D-EB93-44E2-9587-8BFFAF847C76}"/>
              </a:ext>
            </a:extLst>
          </p:cNvPr>
          <p:cNvGrpSpPr/>
          <p:nvPr/>
        </p:nvGrpSpPr>
        <p:grpSpPr>
          <a:xfrm>
            <a:off x="993343" y="1891314"/>
            <a:ext cx="7243554" cy="436528"/>
            <a:chOff x="993343" y="1891314"/>
            <a:chExt cx="7243554" cy="43652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DE4B81B-DCFF-422B-AED9-425CFF0C30A4}"/>
                </a:ext>
              </a:extLst>
            </p:cNvPr>
            <p:cNvSpPr/>
            <p:nvPr/>
          </p:nvSpPr>
          <p:spPr>
            <a:xfrm>
              <a:off x="993343" y="1958510"/>
              <a:ext cx="17043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dirty="0">
                  <a:solidFill>
                    <a:srgbClr val="0000FF"/>
                  </a:solidFill>
                  <a:latin typeface="Consolas" panose="020B0609020204030204" pitchFamily="49" charset="0"/>
                </a:rPr>
                <a:t>int</a:t>
              </a:r>
              <a:r>
                <a:rPr lang="en-US" altLang="en-US" dirty="0">
                  <a:latin typeface="Consolas" panose="020B0609020204030204" pitchFamily="49" charset="0"/>
                </a:rPr>
                <a:t> a = 100;</a:t>
              </a:r>
              <a:endParaRPr lang="cs-CZ" altLang="en-US" dirty="0">
                <a:latin typeface="Consolas" panose="020B0609020204030204" pitchFamily="49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EBE156C-320A-444C-B5C2-5FAF0C19372C}"/>
                </a:ext>
              </a:extLst>
            </p:cNvPr>
            <p:cNvSpPr/>
            <p:nvPr/>
          </p:nvSpPr>
          <p:spPr>
            <a:xfrm>
              <a:off x="7560622" y="1936201"/>
              <a:ext cx="676275" cy="36933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urier New" panose="02070309020205020404" pitchFamily="49" charset="0"/>
                  <a:cs typeface="Courier New" panose="02070309020205020404" pitchFamily="49" charset="0"/>
                  <a:sym typeface="Calibri"/>
                </a:rPr>
                <a:t>100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7E7F3F-3B1F-47CD-A7BF-B27218D0B63F}"/>
                </a:ext>
              </a:extLst>
            </p:cNvPr>
            <p:cNvSpPr txBox="1"/>
            <p:nvPr/>
          </p:nvSpPr>
          <p:spPr>
            <a:xfrm>
              <a:off x="7259936" y="1891314"/>
              <a:ext cx="289501" cy="4308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cs-CZ" sz="2200" dirty="0">
                  <a:solidFill>
                    <a:srgbClr val="004493"/>
                  </a:solidFill>
                  <a:latin typeface="Montserrat Semi Bold"/>
                </a:rPr>
                <a:t>a</a:t>
              </a:r>
              <a:r>
                <a:rPr lang="cs-CZ" dirty="0"/>
                <a:t>: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3FAAB291-8136-4C7C-8CCC-63F285CAF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2889" y="1011171"/>
            <a:ext cx="832210" cy="8886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E30276-0052-4E6B-8971-1BB5A266267F}"/>
              </a:ext>
            </a:extLst>
          </p:cNvPr>
          <p:cNvSpPr txBox="1"/>
          <p:nvPr/>
        </p:nvSpPr>
        <p:spPr>
          <a:xfrm>
            <a:off x="6871530" y="1299642"/>
            <a:ext cx="533157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/>
              <a:t>Main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00BAC2-AFA8-48B1-B653-CDE3AEA849A2}"/>
              </a:ext>
            </a:extLst>
          </p:cNvPr>
          <p:cNvSpPr txBox="1"/>
          <p:nvPr/>
        </p:nvSpPr>
        <p:spPr>
          <a:xfrm>
            <a:off x="9113941" y="1286210"/>
            <a:ext cx="848948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 err="1"/>
              <a:t>ChangeA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B3DF6D4-7580-43FB-B1E0-BA90090FB58E}"/>
              </a:ext>
            </a:extLst>
          </p:cNvPr>
          <p:cNvGrpSpPr/>
          <p:nvPr/>
        </p:nvGrpSpPr>
        <p:grpSpPr>
          <a:xfrm>
            <a:off x="928766" y="4412688"/>
            <a:ext cx="9914397" cy="1200329"/>
            <a:chOff x="928766" y="4412688"/>
            <a:chExt cx="9914397" cy="120032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D596577-E87D-40AB-B766-B2D4A4B0623B}"/>
                </a:ext>
              </a:extLst>
            </p:cNvPr>
            <p:cNvSpPr/>
            <p:nvPr/>
          </p:nvSpPr>
          <p:spPr>
            <a:xfrm>
              <a:off x="928766" y="4412688"/>
              <a:ext cx="3223959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dirty="0">
                  <a:solidFill>
                    <a:srgbClr val="0000FF"/>
                  </a:solidFill>
                  <a:latin typeface="Consolas" panose="020B0609020204030204" pitchFamily="49" charset="0"/>
                </a:rPr>
                <a:t>void</a:t>
              </a:r>
              <a:r>
                <a:rPr lang="en-US" altLang="en-US" dirty="0">
                  <a:latin typeface="Consolas" panose="020B0609020204030204" pitchFamily="49" charset="0"/>
                </a:rPr>
                <a:t> </a:t>
              </a:r>
              <a:r>
                <a:rPr lang="cs-CZ" altLang="en-US" dirty="0" err="1">
                  <a:latin typeface="Consolas" panose="020B0609020204030204" pitchFamily="49" charset="0"/>
                </a:rPr>
                <a:t>ChanageA</a:t>
              </a:r>
              <a:r>
                <a:rPr lang="en-US" altLang="en-US" dirty="0">
                  <a:latin typeface="Consolas" panose="020B0609020204030204" pitchFamily="49" charset="0"/>
                </a:rPr>
                <a:t>(</a:t>
              </a:r>
              <a:r>
                <a:rPr lang="en-US" altLang="en-US" dirty="0">
                  <a:solidFill>
                    <a:srgbClr val="0000FF"/>
                  </a:solidFill>
                  <a:latin typeface="Consolas" panose="020B0609020204030204" pitchFamily="49" charset="0"/>
                </a:rPr>
                <a:t>int</a:t>
              </a:r>
              <a:r>
                <a:rPr lang="en-US" altLang="en-US" dirty="0">
                  <a:latin typeface="Consolas" panose="020B0609020204030204" pitchFamily="49" charset="0"/>
                </a:rPr>
                <a:t> input)</a:t>
              </a:r>
            </a:p>
            <a:p>
              <a:r>
                <a:rPr lang="en-US" altLang="en-US" dirty="0">
                  <a:latin typeface="Consolas" panose="020B0609020204030204" pitchFamily="49" charset="0"/>
                </a:rPr>
                <a:t>{</a:t>
              </a:r>
            </a:p>
            <a:p>
              <a:r>
                <a:rPr lang="en-US" altLang="en-US" dirty="0">
                  <a:latin typeface="Consolas" panose="020B0609020204030204" pitchFamily="49" charset="0"/>
                </a:rPr>
                <a:t>   input = 5;</a:t>
              </a:r>
            </a:p>
            <a:p>
              <a:r>
                <a:rPr lang="en-US" altLang="en-US" dirty="0">
                  <a:latin typeface="Consolas" panose="020B0609020204030204" pitchFamily="49" charset="0"/>
                </a:rPr>
                <a:t>}</a:t>
              </a:r>
              <a:endParaRPr lang="cs-CZ" altLang="en-US" dirty="0">
                <a:latin typeface="Consolas" panose="020B0609020204030204" pitchFamily="49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311B9FE-9131-4B8A-9F4F-2A7E98E8DEAA}"/>
                </a:ext>
              </a:extLst>
            </p:cNvPr>
            <p:cNvSpPr txBox="1"/>
            <p:nvPr/>
          </p:nvSpPr>
          <p:spPr>
            <a:xfrm>
              <a:off x="9410914" y="5012002"/>
              <a:ext cx="755974" cy="4308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2200" dirty="0">
                  <a:solidFill>
                    <a:srgbClr val="004493"/>
                  </a:solidFill>
                  <a:latin typeface="Montserrat Semi Bold"/>
                </a:rPr>
                <a:t>input</a:t>
              </a:r>
              <a:r>
                <a:rPr lang="cs-CZ" dirty="0"/>
                <a:t>: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37425DC-050B-43D2-BF8D-EB9180A6BFB7}"/>
                </a:ext>
              </a:extLst>
            </p:cNvPr>
            <p:cNvSpPr/>
            <p:nvPr/>
          </p:nvSpPr>
          <p:spPr>
            <a:xfrm>
              <a:off x="10166888" y="5046375"/>
              <a:ext cx="676275" cy="36933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urier New" panose="02070309020205020404" pitchFamily="49" charset="0"/>
                  <a:cs typeface="Courier New" panose="02070309020205020404" pitchFamily="49" charset="0"/>
                  <a:sym typeface="Calibri"/>
                </a:rPr>
                <a:t>5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974B5C2-B552-4541-B59C-399FB703D059}"/>
                </a:ext>
              </a:extLst>
            </p:cNvPr>
            <p:cNvSpPr/>
            <p:nvPr/>
          </p:nvSpPr>
          <p:spPr>
            <a:xfrm>
              <a:off x="7549437" y="5029707"/>
              <a:ext cx="676275" cy="36933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urier New" panose="02070309020205020404" pitchFamily="49" charset="0"/>
                  <a:cs typeface="Courier New" panose="02070309020205020404" pitchFamily="49" charset="0"/>
                  <a:sym typeface="Calibri"/>
                </a:rPr>
                <a:t>100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C898341-DFCC-4C11-958E-243B93F68897}"/>
                </a:ext>
              </a:extLst>
            </p:cNvPr>
            <p:cNvSpPr txBox="1"/>
            <p:nvPr/>
          </p:nvSpPr>
          <p:spPr>
            <a:xfrm>
              <a:off x="7248751" y="4984820"/>
              <a:ext cx="289501" cy="4308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cs-CZ" sz="2200" dirty="0">
                  <a:solidFill>
                    <a:srgbClr val="004493"/>
                  </a:solidFill>
                  <a:latin typeface="Montserrat Semi Bold"/>
                </a:rPr>
                <a:t>a</a:t>
              </a:r>
              <a:r>
                <a:rPr lang="cs-CZ" dirty="0"/>
                <a:t>: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5F7DD46-6553-48B8-95B1-FA5E9C5041B3}"/>
              </a:ext>
            </a:extLst>
          </p:cNvPr>
          <p:cNvGrpSpPr/>
          <p:nvPr/>
        </p:nvGrpSpPr>
        <p:grpSpPr>
          <a:xfrm>
            <a:off x="993343" y="2011658"/>
            <a:ext cx="9723283" cy="798252"/>
            <a:chOff x="993343" y="2011658"/>
            <a:chExt cx="9723283" cy="79825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3E40E44-5335-40AF-8322-973F6AB0F115}"/>
                </a:ext>
              </a:extLst>
            </p:cNvPr>
            <p:cNvGrpSpPr/>
            <p:nvPr/>
          </p:nvGrpSpPr>
          <p:grpSpPr>
            <a:xfrm>
              <a:off x="993343" y="2087610"/>
              <a:ext cx="9723283" cy="722300"/>
              <a:chOff x="993343" y="2087610"/>
              <a:chExt cx="9723283" cy="72230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83F9170C-47C8-402D-9D5B-45B51C15AADF}"/>
                  </a:ext>
                </a:extLst>
              </p:cNvPr>
              <p:cNvGrpSpPr/>
              <p:nvPr/>
            </p:nvGrpSpPr>
            <p:grpSpPr>
              <a:xfrm>
                <a:off x="993343" y="2362650"/>
                <a:ext cx="9723283" cy="447260"/>
                <a:chOff x="993343" y="2362650"/>
                <a:chExt cx="9723283" cy="447260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111DAC2A-3DC2-4F33-85DA-B21A04A5100A}"/>
                    </a:ext>
                  </a:extLst>
                </p:cNvPr>
                <p:cNvSpPr/>
                <p:nvPr/>
              </p:nvSpPr>
              <p:spPr>
                <a:xfrm>
                  <a:off x="993343" y="2440578"/>
                  <a:ext cx="157767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cs-CZ" altLang="en-US" dirty="0" err="1">
                      <a:latin typeface="Consolas" panose="020B0609020204030204" pitchFamily="49" charset="0"/>
                    </a:rPr>
                    <a:t>ChanageA</a:t>
                  </a:r>
                  <a:r>
                    <a:rPr lang="en-US" altLang="en-US" dirty="0">
                      <a:latin typeface="Consolas" panose="020B0609020204030204" pitchFamily="49" charset="0"/>
                    </a:rPr>
                    <a:t>(a)</a:t>
                  </a: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7F81359C-AC8C-4CE8-88F0-3B361AFB94F4}"/>
                    </a:ext>
                  </a:extLst>
                </p:cNvPr>
                <p:cNvSpPr/>
                <p:nvPr/>
              </p:nvSpPr>
              <p:spPr>
                <a:xfrm>
                  <a:off x="10040351" y="2417062"/>
                  <a:ext cx="676275" cy="369330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solidFill>
                    <a:schemeClr val="accent1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ctr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800" b="0" i="0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Courier New" panose="02070309020205020404" pitchFamily="49" charset="0"/>
                      <a:cs typeface="Courier New" panose="02070309020205020404" pitchFamily="49" charset="0"/>
                      <a:sym typeface="Calibri"/>
                    </a:rPr>
                    <a:t>100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DF85F5E-50C6-4C4E-9BD9-8767DC1441D1}"/>
                    </a:ext>
                  </a:extLst>
                </p:cNvPr>
                <p:cNvSpPr txBox="1"/>
                <p:nvPr/>
              </p:nvSpPr>
              <p:spPr>
                <a:xfrm>
                  <a:off x="9284377" y="2362650"/>
                  <a:ext cx="755974" cy="43088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45719" tIns="45719" rIns="45719" bIns="45719" numCol="1" spcCol="38100" rtlCol="0" anchor="t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2200" dirty="0">
                      <a:solidFill>
                        <a:srgbClr val="004493"/>
                      </a:solidFill>
                      <a:latin typeface="Montserrat Semi Bold"/>
                    </a:rPr>
                    <a:t>input</a:t>
                  </a:r>
                  <a:r>
                    <a:rPr lang="cs-CZ" dirty="0"/>
                    <a:t>:</a:t>
                  </a:r>
                  <a:endParaRPr kumimoji="0" lang="en-US" sz="1800" b="0" i="0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alibri"/>
                  </a:endParaRPr>
                </a:p>
              </p:txBody>
            </p:sp>
          </p:grp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931051DD-DA2A-4B09-BFC0-AD66D5437A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21627" y="2087610"/>
                <a:ext cx="2045261" cy="450122"/>
              </a:xfrm>
              <a:prstGeom prst="straightConnector1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09805F5-BA5C-497C-B0D8-E798EBBB5769}"/>
                </a:ext>
              </a:extLst>
            </p:cNvPr>
            <p:cNvSpPr txBox="1"/>
            <p:nvPr/>
          </p:nvSpPr>
          <p:spPr>
            <a:xfrm rot="735128">
              <a:off x="8833502" y="2011658"/>
              <a:ext cx="436977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err="1">
                  <a:solidFill>
                    <a:srgbClr val="004493"/>
                  </a:solidFill>
                  <a:latin typeface="Montserrat Semi Bold"/>
                </a:rPr>
                <a:t>kopie</a:t>
              </a:r>
              <a:endParaRPr lang="en-US" sz="1200" dirty="0">
                <a:solidFill>
                  <a:srgbClr val="004493"/>
                </a:solidFill>
                <a:latin typeface="Montserrat Semi Bold"/>
              </a:endParaRPr>
            </a:p>
          </p:txBody>
        </p:sp>
      </p:grpSp>
      <p:pic>
        <p:nvPicPr>
          <p:cNvPr id="38" name="Picture 2" descr="Výsledek obrázku pro C#">
            <a:extLst>
              <a:ext uri="{FF2B5EF4-FFF2-40B4-BE49-F238E27FC236}">
                <a16:creationId xmlns:a16="http://schemas.microsoft.com/office/drawing/2014/main" id="{4049B76C-B0EB-4B85-8205-B70F000F68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0" t="19305" r="22258" b="18743"/>
          <a:stretch/>
        </p:blipFill>
        <p:spPr bwMode="auto">
          <a:xfrm>
            <a:off x="1375130" y="1184754"/>
            <a:ext cx="602303" cy="6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5D5292D5-9B6D-4881-90EF-FA90480D1E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44" y="4489520"/>
            <a:ext cx="23526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0238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37"/>
          <p:cNvSpPr txBox="1"/>
          <p:nvPr/>
        </p:nvSpPr>
        <p:spPr>
          <a:xfrm>
            <a:off x="215900" y="393700"/>
            <a:ext cx="8621704" cy="565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8923" tIns="58923" rIns="58923" bIns="58923">
            <a:spAutoFit/>
          </a:bodyPr>
          <a:lstStyle/>
          <a:p>
            <a:pPr defTabSz="589231">
              <a:defRPr sz="2900">
                <a:solidFill>
                  <a:srgbClr val="00449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cs-CZ" sz="2900" b="1" dirty="0">
                <a:solidFill>
                  <a:srgbClr val="004493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Hodnotové typy – předávání odkazem (</a:t>
            </a:r>
            <a:r>
              <a:rPr lang="cs-CZ" sz="2900" i="1" dirty="0" err="1">
                <a:solidFill>
                  <a:srgbClr val="0000FF"/>
                </a:solidFill>
                <a:latin typeface="Consolas" panose="020B0609020204030204" pitchFamily="49" charset="0"/>
                <a:ea typeface="Montserrat Light"/>
                <a:cs typeface="Montserrat Light"/>
              </a:rPr>
              <a:t>ref</a:t>
            </a:r>
            <a:r>
              <a:rPr lang="cs-CZ" sz="2900" b="1" dirty="0">
                <a:solidFill>
                  <a:srgbClr val="004493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/</a:t>
            </a:r>
            <a:r>
              <a:rPr lang="cs-CZ" sz="2900" i="1" dirty="0" err="1">
                <a:solidFill>
                  <a:srgbClr val="0000FF"/>
                </a:solidFill>
                <a:latin typeface="Consolas" panose="020B0609020204030204" pitchFamily="49" charset="0"/>
                <a:ea typeface="Montserrat Light"/>
                <a:cs typeface="Montserrat Light"/>
              </a:rPr>
              <a:t>out</a:t>
            </a:r>
            <a:r>
              <a:rPr lang="cs-CZ" sz="2900" b="1" dirty="0">
                <a:solidFill>
                  <a:srgbClr val="004493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)</a:t>
            </a:r>
            <a:endParaRPr sz="2900" b="1" dirty="0">
              <a:solidFill>
                <a:srgbClr val="004493"/>
              </a:solidFill>
              <a:latin typeface="Montserrat Light"/>
              <a:sym typeface="Montserrat Ultra Light"/>
            </a:endParaRPr>
          </a:p>
        </p:txBody>
      </p:sp>
      <p:sp>
        <p:nvSpPr>
          <p:cNvPr id="17" name="Čára">
            <a:extLst>
              <a:ext uri="{FF2B5EF4-FFF2-40B4-BE49-F238E27FC236}">
                <a16:creationId xmlns:a16="http://schemas.microsoft.com/office/drawing/2014/main" id="{582E3110-63D2-2F4D-90D1-5B55797A137F}"/>
              </a:ext>
            </a:extLst>
          </p:cNvPr>
          <p:cNvSpPr/>
          <p:nvPr/>
        </p:nvSpPr>
        <p:spPr>
          <a:xfrm flipV="1">
            <a:off x="808684" y="956705"/>
            <a:ext cx="9986415" cy="0"/>
          </a:xfrm>
          <a:prstGeom prst="line">
            <a:avLst/>
          </a:prstGeom>
          <a:ln w="50800">
            <a:solidFill>
              <a:srgbClr val="003594">
                <a:alpha val="30000"/>
              </a:srgbClr>
            </a:solidFill>
            <a:miter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9" name="Čára">
            <a:extLst>
              <a:ext uri="{FF2B5EF4-FFF2-40B4-BE49-F238E27FC236}">
                <a16:creationId xmlns:a16="http://schemas.microsoft.com/office/drawing/2014/main" id="{DC5ACC41-17D8-1F4A-9FFC-030218562C8D}"/>
              </a:ext>
            </a:extLst>
          </p:cNvPr>
          <p:cNvSpPr/>
          <p:nvPr/>
        </p:nvSpPr>
        <p:spPr>
          <a:xfrm flipV="1">
            <a:off x="240543" y="956705"/>
            <a:ext cx="1989702" cy="2"/>
          </a:xfrm>
          <a:prstGeom prst="line">
            <a:avLst/>
          </a:prstGeom>
          <a:ln w="50800">
            <a:solidFill>
              <a:srgbClr val="003594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AA5807-BDF6-4C84-84D6-240D2DED0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4687" y="1011172"/>
            <a:ext cx="832210" cy="88863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5B0A75D-EB93-44E2-9587-8BFFAF847C76}"/>
              </a:ext>
            </a:extLst>
          </p:cNvPr>
          <p:cNvGrpSpPr/>
          <p:nvPr/>
        </p:nvGrpSpPr>
        <p:grpSpPr>
          <a:xfrm>
            <a:off x="993343" y="1891314"/>
            <a:ext cx="7243554" cy="436528"/>
            <a:chOff x="993343" y="1891314"/>
            <a:chExt cx="7243554" cy="43652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DE4B81B-DCFF-422B-AED9-425CFF0C30A4}"/>
                </a:ext>
              </a:extLst>
            </p:cNvPr>
            <p:cNvSpPr/>
            <p:nvPr/>
          </p:nvSpPr>
          <p:spPr>
            <a:xfrm>
              <a:off x="993343" y="1958510"/>
              <a:ext cx="17043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dirty="0">
                  <a:solidFill>
                    <a:srgbClr val="0000FF"/>
                  </a:solidFill>
                  <a:latin typeface="Consolas" panose="020B0609020204030204" pitchFamily="49" charset="0"/>
                </a:rPr>
                <a:t>int</a:t>
              </a:r>
              <a:r>
                <a:rPr lang="en-US" altLang="en-US" dirty="0">
                  <a:latin typeface="Consolas" panose="020B0609020204030204" pitchFamily="49" charset="0"/>
                </a:rPr>
                <a:t> a = 100;</a:t>
              </a:r>
              <a:endParaRPr lang="cs-CZ" altLang="en-US" dirty="0">
                <a:latin typeface="Consolas" panose="020B0609020204030204" pitchFamily="49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EBE156C-320A-444C-B5C2-5FAF0C19372C}"/>
                </a:ext>
              </a:extLst>
            </p:cNvPr>
            <p:cNvSpPr/>
            <p:nvPr/>
          </p:nvSpPr>
          <p:spPr>
            <a:xfrm>
              <a:off x="7560622" y="1936201"/>
              <a:ext cx="676275" cy="36933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urier New" panose="02070309020205020404" pitchFamily="49" charset="0"/>
                  <a:cs typeface="Courier New" panose="02070309020205020404" pitchFamily="49" charset="0"/>
                  <a:sym typeface="Calibri"/>
                </a:rPr>
                <a:t>100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7E7F3F-3B1F-47CD-A7BF-B27218D0B63F}"/>
                </a:ext>
              </a:extLst>
            </p:cNvPr>
            <p:cNvSpPr txBox="1"/>
            <p:nvPr/>
          </p:nvSpPr>
          <p:spPr>
            <a:xfrm>
              <a:off x="7259936" y="1891314"/>
              <a:ext cx="289501" cy="4308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cs-CZ" sz="2200" dirty="0">
                  <a:solidFill>
                    <a:srgbClr val="004493"/>
                  </a:solidFill>
                  <a:latin typeface="Montserrat Semi Bold"/>
                </a:rPr>
                <a:t>a</a:t>
              </a:r>
              <a:r>
                <a:rPr lang="cs-CZ" dirty="0"/>
                <a:t>: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3FAAB291-8136-4C7C-8CCC-63F285CAF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2889" y="1011171"/>
            <a:ext cx="832210" cy="8886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E30276-0052-4E6B-8971-1BB5A266267F}"/>
              </a:ext>
            </a:extLst>
          </p:cNvPr>
          <p:cNvSpPr txBox="1"/>
          <p:nvPr/>
        </p:nvSpPr>
        <p:spPr>
          <a:xfrm>
            <a:off x="6871530" y="1299642"/>
            <a:ext cx="533157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/>
              <a:t>Main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00BAC2-AFA8-48B1-B653-CDE3AEA849A2}"/>
              </a:ext>
            </a:extLst>
          </p:cNvPr>
          <p:cNvSpPr txBox="1"/>
          <p:nvPr/>
        </p:nvSpPr>
        <p:spPr>
          <a:xfrm>
            <a:off x="9113941" y="1286210"/>
            <a:ext cx="848948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 err="1"/>
              <a:t>ChangeA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600A5EB-19DC-43B5-9921-604B79E90ED9}"/>
              </a:ext>
            </a:extLst>
          </p:cNvPr>
          <p:cNvGrpSpPr/>
          <p:nvPr/>
        </p:nvGrpSpPr>
        <p:grpSpPr>
          <a:xfrm>
            <a:off x="993343" y="2011658"/>
            <a:ext cx="9723283" cy="798252"/>
            <a:chOff x="993343" y="2011658"/>
            <a:chExt cx="9723283" cy="79825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3E40E44-5335-40AF-8322-973F6AB0F115}"/>
                </a:ext>
              </a:extLst>
            </p:cNvPr>
            <p:cNvGrpSpPr/>
            <p:nvPr/>
          </p:nvGrpSpPr>
          <p:grpSpPr>
            <a:xfrm>
              <a:off x="993343" y="2087611"/>
              <a:ext cx="9723283" cy="722299"/>
              <a:chOff x="993343" y="2087611"/>
              <a:chExt cx="9723283" cy="722299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83F9170C-47C8-402D-9D5B-45B51C15AADF}"/>
                  </a:ext>
                </a:extLst>
              </p:cNvPr>
              <p:cNvGrpSpPr/>
              <p:nvPr/>
            </p:nvGrpSpPr>
            <p:grpSpPr>
              <a:xfrm>
                <a:off x="993343" y="2362650"/>
                <a:ext cx="9723283" cy="447260"/>
                <a:chOff x="993343" y="2362650"/>
                <a:chExt cx="9723283" cy="447260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111DAC2A-3DC2-4F33-85DA-B21A04A5100A}"/>
                    </a:ext>
                  </a:extLst>
                </p:cNvPr>
                <p:cNvSpPr/>
                <p:nvPr/>
              </p:nvSpPr>
              <p:spPr>
                <a:xfrm>
                  <a:off x="993343" y="2440578"/>
                  <a:ext cx="208422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cs-CZ" altLang="en-US" dirty="0" err="1">
                      <a:latin typeface="Consolas" panose="020B0609020204030204" pitchFamily="49" charset="0"/>
                    </a:rPr>
                    <a:t>ChanageA</a:t>
                  </a:r>
                  <a:r>
                    <a:rPr lang="en-US" altLang="en-US" dirty="0">
                      <a:latin typeface="Consolas" panose="020B0609020204030204" pitchFamily="49" charset="0"/>
                    </a:rPr>
                    <a:t>(</a:t>
                  </a:r>
                  <a:r>
                    <a:rPr lang="cs-CZ" altLang="en-US" dirty="0" err="1">
                      <a:solidFill>
                        <a:srgbClr val="0000FF"/>
                      </a:solidFill>
                      <a:latin typeface="Consolas" panose="020B0609020204030204" pitchFamily="49" charset="0"/>
                    </a:rPr>
                    <a:t>out</a:t>
                  </a:r>
                  <a:r>
                    <a:rPr lang="cs-CZ" altLang="en-US" dirty="0">
                      <a:latin typeface="Consolas" panose="020B0609020204030204" pitchFamily="49" charset="0"/>
                    </a:rPr>
                    <a:t> </a:t>
                  </a:r>
                  <a:r>
                    <a:rPr lang="en-US" altLang="en-US" dirty="0">
                      <a:latin typeface="Consolas" panose="020B0609020204030204" pitchFamily="49" charset="0"/>
                    </a:rPr>
                    <a:t>a)</a:t>
                  </a: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7F81359C-AC8C-4CE8-88F0-3B361AFB94F4}"/>
                    </a:ext>
                  </a:extLst>
                </p:cNvPr>
                <p:cNvSpPr/>
                <p:nvPr/>
              </p:nvSpPr>
              <p:spPr>
                <a:xfrm>
                  <a:off x="10040351" y="2417062"/>
                  <a:ext cx="676275" cy="369330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solidFill>
                    <a:schemeClr val="accent1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ctr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cs-CZ" sz="1800" b="0" i="0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Courier New" panose="02070309020205020404" pitchFamily="49" charset="0"/>
                      <a:cs typeface="Courier New" panose="02070309020205020404" pitchFamily="49" charset="0"/>
                      <a:sym typeface="Calibri"/>
                    </a:rPr>
                    <a:t>*</a:t>
                  </a:r>
                  <a:endParaRPr kumimoji="0" lang="en-US" sz="1800" b="0" i="0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urier New" panose="02070309020205020404" pitchFamily="49" charset="0"/>
                    <a:cs typeface="Courier New" panose="02070309020205020404" pitchFamily="49" charset="0"/>
                    <a:sym typeface="Calibri"/>
                  </a:endParaRP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DF85F5E-50C6-4C4E-9BD9-8767DC1441D1}"/>
                    </a:ext>
                  </a:extLst>
                </p:cNvPr>
                <p:cNvSpPr txBox="1"/>
                <p:nvPr/>
              </p:nvSpPr>
              <p:spPr>
                <a:xfrm>
                  <a:off x="9284377" y="2362650"/>
                  <a:ext cx="755974" cy="43088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45719" tIns="45719" rIns="45719" bIns="45719" numCol="1" spcCol="38100" rtlCol="0" anchor="t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2200" dirty="0">
                      <a:solidFill>
                        <a:srgbClr val="004493"/>
                      </a:solidFill>
                      <a:latin typeface="Montserrat Semi Bold"/>
                    </a:rPr>
                    <a:t>input</a:t>
                  </a:r>
                  <a:r>
                    <a:rPr lang="cs-CZ" dirty="0"/>
                    <a:t>:</a:t>
                  </a:r>
                  <a:endParaRPr kumimoji="0" lang="en-US" sz="1800" b="0" i="0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alibri"/>
                  </a:endParaRPr>
                </a:p>
              </p:txBody>
            </p:sp>
          </p:grp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931051DD-DA2A-4B09-BFC0-AD66D5437A6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121112" y="2087611"/>
                <a:ext cx="2045776" cy="423114"/>
              </a:xfrm>
              <a:prstGeom prst="straightConnector1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D1AE1DF-CDE2-452B-8301-46395607F5EE}"/>
                </a:ext>
              </a:extLst>
            </p:cNvPr>
            <p:cNvSpPr txBox="1"/>
            <p:nvPr/>
          </p:nvSpPr>
          <p:spPr>
            <a:xfrm rot="735128">
              <a:off x="8822281" y="2011658"/>
              <a:ext cx="459419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cs-CZ" sz="1200" dirty="0">
                  <a:solidFill>
                    <a:srgbClr val="004493"/>
                  </a:solidFill>
                  <a:latin typeface="Montserrat Semi Bold"/>
                </a:rPr>
                <a:t>odkaz</a:t>
              </a:r>
              <a:endParaRPr lang="en-US" sz="1200" dirty="0">
                <a:solidFill>
                  <a:srgbClr val="004493"/>
                </a:solidFill>
                <a:latin typeface="Montserrat Semi Bold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8D596577-E87D-40AB-B766-B2D4A4B0623B}"/>
              </a:ext>
            </a:extLst>
          </p:cNvPr>
          <p:cNvSpPr/>
          <p:nvPr/>
        </p:nvSpPr>
        <p:spPr>
          <a:xfrm>
            <a:off x="928766" y="4412688"/>
            <a:ext cx="373050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en-US" dirty="0">
                <a:latin typeface="Consolas" panose="020B0609020204030204" pitchFamily="49" charset="0"/>
              </a:rPr>
              <a:t> </a:t>
            </a:r>
            <a:r>
              <a:rPr lang="cs-CZ" altLang="en-US" dirty="0" err="1">
                <a:latin typeface="Consolas" panose="020B0609020204030204" pitchFamily="49" charset="0"/>
              </a:rPr>
              <a:t>ChanageA</a:t>
            </a:r>
            <a:r>
              <a:rPr lang="en-US" altLang="en-US" dirty="0">
                <a:latin typeface="Consolas" panose="020B0609020204030204" pitchFamily="49" charset="0"/>
              </a:rPr>
              <a:t>(</a:t>
            </a:r>
            <a:r>
              <a:rPr lang="cs-CZ" alt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out</a:t>
            </a:r>
            <a:r>
              <a:rPr lang="en-US" altLang="en-US" dirty="0">
                <a:solidFill>
                  <a:srgbClr val="0000FF"/>
                </a:solidFill>
                <a:latin typeface="Consolas" panose="020B0609020204030204" pitchFamily="49" charset="0"/>
              </a:rPr>
              <a:t> int</a:t>
            </a:r>
            <a:r>
              <a:rPr lang="en-US" altLang="en-US" dirty="0">
                <a:latin typeface="Consolas" panose="020B0609020204030204" pitchFamily="49" charset="0"/>
              </a:rPr>
              <a:t> input)</a:t>
            </a:r>
          </a:p>
          <a:p>
            <a:r>
              <a:rPr lang="en-US" altLang="en-US" dirty="0">
                <a:latin typeface="Consolas" panose="020B0609020204030204" pitchFamily="49" charset="0"/>
              </a:rPr>
              <a:t>{</a:t>
            </a:r>
          </a:p>
          <a:p>
            <a:r>
              <a:rPr lang="en-US" altLang="en-US" dirty="0">
                <a:latin typeface="Consolas" panose="020B0609020204030204" pitchFamily="49" charset="0"/>
              </a:rPr>
              <a:t>   input = 5;</a:t>
            </a:r>
          </a:p>
          <a:p>
            <a:r>
              <a:rPr lang="en-US" altLang="en-US" dirty="0">
                <a:latin typeface="Consolas" panose="020B0609020204030204" pitchFamily="49" charset="0"/>
              </a:rPr>
              <a:t>}</a:t>
            </a:r>
            <a:endParaRPr lang="cs-CZ" altLang="en-US" dirty="0">
              <a:latin typeface="Consolas" panose="020B0609020204030204" pitchFamily="49" charset="0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8BE9081-D210-40E0-B395-23089E5F3A15}"/>
              </a:ext>
            </a:extLst>
          </p:cNvPr>
          <p:cNvGrpSpPr/>
          <p:nvPr/>
        </p:nvGrpSpPr>
        <p:grpSpPr>
          <a:xfrm>
            <a:off x="7259936" y="4507583"/>
            <a:ext cx="3456690" cy="909364"/>
            <a:chOff x="7259936" y="4507583"/>
            <a:chExt cx="3456690" cy="909364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9D53C17-9970-48EC-A9D2-BA47B82BA27F}"/>
                </a:ext>
              </a:extLst>
            </p:cNvPr>
            <p:cNvSpPr/>
            <p:nvPr/>
          </p:nvSpPr>
          <p:spPr>
            <a:xfrm>
              <a:off x="7560622" y="4552470"/>
              <a:ext cx="676275" cy="36933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Calibri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39F41A7-2AD2-4EA4-BE51-88880B9CC8A0}"/>
                </a:ext>
              </a:extLst>
            </p:cNvPr>
            <p:cNvSpPr txBox="1"/>
            <p:nvPr/>
          </p:nvSpPr>
          <p:spPr>
            <a:xfrm>
              <a:off x="7259936" y="4507583"/>
              <a:ext cx="289501" cy="4308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cs-CZ" sz="2200" dirty="0">
                  <a:solidFill>
                    <a:srgbClr val="004493"/>
                  </a:solidFill>
                  <a:latin typeface="Montserrat Semi Bold"/>
                </a:rPr>
                <a:t>a</a:t>
              </a:r>
              <a:r>
                <a:rPr lang="cs-CZ" dirty="0"/>
                <a:t>: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F7412C6-1F07-4D09-A251-2C218E3FAA1A}"/>
                </a:ext>
              </a:extLst>
            </p:cNvPr>
            <p:cNvSpPr/>
            <p:nvPr/>
          </p:nvSpPr>
          <p:spPr>
            <a:xfrm>
              <a:off x="10040351" y="5040474"/>
              <a:ext cx="676275" cy="36933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cs-CZ" sz="1800" b="0" i="0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urier New" panose="02070309020205020404" pitchFamily="49" charset="0"/>
                  <a:cs typeface="Courier New" panose="02070309020205020404" pitchFamily="49" charset="0"/>
                  <a:sym typeface="Calibri"/>
                </a:rPr>
                <a:t>*</a:t>
              </a:r>
              <a:endParaRPr kumimoji="0" lang="en-US" sz="1800" b="0" i="0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Calibri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9522206-614C-4D66-AE0E-671891D592B7}"/>
                </a:ext>
              </a:extLst>
            </p:cNvPr>
            <p:cNvSpPr txBox="1"/>
            <p:nvPr/>
          </p:nvSpPr>
          <p:spPr>
            <a:xfrm>
              <a:off x="9284377" y="4986062"/>
              <a:ext cx="755974" cy="4308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2200" dirty="0">
                  <a:solidFill>
                    <a:srgbClr val="004493"/>
                  </a:solidFill>
                  <a:latin typeface="Montserrat Semi Bold"/>
                </a:rPr>
                <a:t>input</a:t>
              </a:r>
              <a:r>
                <a:rPr lang="cs-CZ" dirty="0"/>
                <a:t>:</a:t>
              </a:r>
              <a:endParaRPr kumimoji="0" lang="en-US" sz="1800" b="0" i="0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11A3E223-F099-4727-8D61-7DB4102417A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121112" y="4711023"/>
              <a:ext cx="2045776" cy="423114"/>
            </a:xfrm>
            <a:prstGeom prst="straightConnector1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8775F4B-9539-4C2F-B395-5A8381B50BCB}"/>
                </a:ext>
              </a:extLst>
            </p:cNvPr>
            <p:cNvSpPr txBox="1"/>
            <p:nvPr/>
          </p:nvSpPr>
          <p:spPr>
            <a:xfrm rot="735128">
              <a:off x="8822281" y="4635070"/>
              <a:ext cx="459419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cs-CZ" sz="1200" dirty="0">
                  <a:solidFill>
                    <a:srgbClr val="004493"/>
                  </a:solidFill>
                  <a:latin typeface="Montserrat Semi Bold"/>
                </a:rPr>
                <a:t>odkaz</a:t>
              </a:r>
              <a:endParaRPr lang="en-US" sz="1200" dirty="0">
                <a:solidFill>
                  <a:srgbClr val="004493"/>
                </a:solidFill>
                <a:latin typeface="Montserrat Semi Bold"/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D5ABE884-DA80-403F-84A2-36DCE4DF5890}"/>
              </a:ext>
            </a:extLst>
          </p:cNvPr>
          <p:cNvSpPr txBox="1"/>
          <p:nvPr/>
        </p:nvSpPr>
        <p:spPr>
          <a:xfrm>
            <a:off x="10259774" y="4737135"/>
            <a:ext cx="20935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5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58" name="Picture 2" descr="Výsledek obrázku pro C#">
            <a:extLst>
              <a:ext uri="{FF2B5EF4-FFF2-40B4-BE49-F238E27FC236}">
                <a16:creationId xmlns:a16="http://schemas.microsoft.com/office/drawing/2014/main" id="{440D427B-0E66-4123-BB69-F9C38651B7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0" t="19305" r="22258" b="18743"/>
          <a:stretch/>
        </p:blipFill>
        <p:spPr bwMode="auto">
          <a:xfrm>
            <a:off x="1375130" y="1184754"/>
            <a:ext cx="602303" cy="6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4401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32 -0.01365 L -0.01432 -0.01365 C -0.01562 -0.01713 -0.01654 -0.02083 -0.01797 -0.02407 C -0.01849 -0.02523 -0.0194 -0.02569 -0.02018 -0.02662 C -0.03008 -0.03981 -0.01953 -0.02731 -0.02591 -0.0331 C -0.02812 -0.03495 -0.02865 -0.03727 -0.03099 -0.03958 C -0.03724 -0.04583 -0.0362 -0.04514 -0.04102 -0.04722 C -0.04792 -0.05926 -0.03698 -0.04097 -0.04753 -0.0537 C -0.04831 -0.0544 -0.04896 -0.05555 -0.04974 -0.05625 C -0.05091 -0.0574 -0.05365 -0.0581 -0.05482 -0.05879 C -0.05482 -0.05879 -0.06016 -0.06203 -0.06133 -0.06273 C -0.06198 -0.06296 -0.06263 -0.06365 -0.06341 -0.06389 L -0.06927 -0.06528 C -0.07109 -0.06597 -0.07305 -0.06713 -0.075 -0.06782 C -0.07617 -0.06828 -0.07734 -0.06852 -0.07865 -0.06898 C -0.08047 -0.0699 -0.08437 -0.07153 -0.08437 -0.07153 C -0.15247 -0.0699 -0.11849 -0.07384 -0.14427 -0.06898 C -0.15365 -0.06736 -0.14857 -0.06852 -0.15573 -0.06643 C -0.15768 -0.06528 -0.15872 -0.06458 -0.16081 -0.06389 C -0.16367 -0.06296 -0.16667 -0.06273 -0.16953 -0.06134 C -0.17044 -0.06088 -0.17135 -0.06065 -0.1724 -0.05995 C -0.17383 -0.05926 -0.17669 -0.0574 -0.17669 -0.0574 C -0.18073 -0.05023 -0.17682 -0.05602 -0.18099 -0.05231 C -0.18659 -0.04745 -0.17995 -0.05162 -0.18529 -0.04838 C -0.18581 -0.04722 -0.18607 -0.0456 -0.18685 -0.04467 C -0.18737 -0.04375 -0.18828 -0.04398 -0.18893 -0.04328 C -0.19049 -0.0419 -0.1918 -0.03981 -0.19323 -0.03819 L -0.19544 -0.03565 C -0.19961 -0.02453 -0.19401 -0.0375 -0.19909 -0.03055 C -0.19974 -0.02963 -0.19987 -0.02754 -0.20052 -0.02662 C -0.20104 -0.02569 -0.20195 -0.02592 -0.2026 -0.02546 C -0.20312 -0.025 -0.20365 -0.02453 -0.20404 -0.02407 " pathEditMode="relative" ptsTypes="AAAAAAAAAAAAAAAAAAAAAAAAAAAAAAAA">
                                      <p:cBhvr>
                                        <p:cTn id="2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37"/>
          <p:cNvSpPr txBox="1"/>
          <p:nvPr/>
        </p:nvSpPr>
        <p:spPr>
          <a:xfrm>
            <a:off x="215899" y="393700"/>
            <a:ext cx="10579200" cy="565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8923" tIns="58923" rIns="58923" bIns="58923">
            <a:spAutoFit/>
          </a:bodyPr>
          <a:lstStyle/>
          <a:p>
            <a:pPr defTabSz="589231">
              <a:defRPr sz="2900">
                <a:solidFill>
                  <a:srgbClr val="00449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cs-CZ" sz="2900" b="1" dirty="0">
                <a:solidFill>
                  <a:srgbClr val="004493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Referenční </a:t>
            </a:r>
            <a:r>
              <a:rPr lang="en-US" sz="2900" b="1" dirty="0" err="1">
                <a:solidFill>
                  <a:srgbClr val="004493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typy</a:t>
            </a:r>
            <a:r>
              <a:rPr lang="en-US" sz="2900" b="1" dirty="0">
                <a:solidFill>
                  <a:srgbClr val="004493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 – </a:t>
            </a:r>
            <a:r>
              <a:rPr lang="cs-CZ" sz="2900" b="1" dirty="0">
                <a:solidFill>
                  <a:srgbClr val="004493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předávání hodnotou </a:t>
            </a:r>
            <a:r>
              <a:rPr lang="cs-CZ" sz="2500" b="1" dirty="0">
                <a:solidFill>
                  <a:srgbClr val="004493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(hodnota = odkaz na </a:t>
            </a:r>
            <a:r>
              <a:rPr lang="cs-CZ" sz="2500" b="1" dirty="0" err="1">
                <a:solidFill>
                  <a:srgbClr val="004493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heap</a:t>
            </a:r>
            <a:r>
              <a:rPr lang="cs-CZ" sz="2500" b="1" dirty="0">
                <a:solidFill>
                  <a:srgbClr val="004493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)</a:t>
            </a:r>
            <a:endParaRPr lang="en-US" sz="2500" b="1" dirty="0">
              <a:solidFill>
                <a:srgbClr val="004493"/>
              </a:solidFill>
              <a:latin typeface="Montserrat Light"/>
              <a:sym typeface="Montserrat Ultra Light"/>
            </a:endParaRPr>
          </a:p>
        </p:txBody>
      </p:sp>
      <p:sp>
        <p:nvSpPr>
          <p:cNvPr id="17" name="Čára">
            <a:extLst>
              <a:ext uri="{FF2B5EF4-FFF2-40B4-BE49-F238E27FC236}">
                <a16:creationId xmlns:a16="http://schemas.microsoft.com/office/drawing/2014/main" id="{582E3110-63D2-2F4D-90D1-5B55797A137F}"/>
              </a:ext>
            </a:extLst>
          </p:cNvPr>
          <p:cNvSpPr/>
          <p:nvPr/>
        </p:nvSpPr>
        <p:spPr>
          <a:xfrm flipV="1">
            <a:off x="808684" y="956705"/>
            <a:ext cx="9986415" cy="0"/>
          </a:xfrm>
          <a:prstGeom prst="line">
            <a:avLst/>
          </a:prstGeom>
          <a:ln w="50800">
            <a:solidFill>
              <a:srgbClr val="003594">
                <a:alpha val="30000"/>
              </a:srgbClr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" name="Čára">
            <a:extLst>
              <a:ext uri="{FF2B5EF4-FFF2-40B4-BE49-F238E27FC236}">
                <a16:creationId xmlns:a16="http://schemas.microsoft.com/office/drawing/2014/main" id="{DC5ACC41-17D8-1F4A-9FFC-030218562C8D}"/>
              </a:ext>
            </a:extLst>
          </p:cNvPr>
          <p:cNvSpPr/>
          <p:nvPr/>
        </p:nvSpPr>
        <p:spPr>
          <a:xfrm flipV="1">
            <a:off x="240543" y="956705"/>
            <a:ext cx="1989702" cy="2"/>
          </a:xfrm>
          <a:prstGeom prst="line">
            <a:avLst/>
          </a:prstGeom>
          <a:ln w="50800">
            <a:solidFill>
              <a:srgbClr val="003594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58" name="Picture 2" descr="Výsledek obrázku pro C#">
            <a:extLst>
              <a:ext uri="{FF2B5EF4-FFF2-40B4-BE49-F238E27FC236}">
                <a16:creationId xmlns:a16="http://schemas.microsoft.com/office/drawing/2014/main" id="{5F7999E6-EEDF-4161-8EB2-0DD441A345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0" t="19305" r="22258" b="18743"/>
          <a:stretch/>
        </p:blipFill>
        <p:spPr bwMode="auto">
          <a:xfrm>
            <a:off x="1375130" y="1184754"/>
            <a:ext cx="602303" cy="6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E3645D6-2E67-4290-8155-2E85D3569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5643" y="1020984"/>
            <a:ext cx="825968" cy="898421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223124C1-1C18-4F94-96AD-8475B390A4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2923" y="1003270"/>
            <a:ext cx="832210" cy="888631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219E7626-C4F1-41F7-8AA8-82B7191B8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8944" y="1012221"/>
            <a:ext cx="832210" cy="888631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D54A1ED6-5286-412A-9827-9297129BE7F4}"/>
              </a:ext>
            </a:extLst>
          </p:cNvPr>
          <p:cNvSpPr txBox="1"/>
          <p:nvPr/>
        </p:nvSpPr>
        <p:spPr>
          <a:xfrm>
            <a:off x="5009766" y="1291740"/>
            <a:ext cx="533157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/>
              <a:t>Main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DB3543E-9192-49AF-8D21-68EEAC12B425}"/>
              </a:ext>
            </a:extLst>
          </p:cNvPr>
          <p:cNvSpPr txBox="1"/>
          <p:nvPr/>
        </p:nvSpPr>
        <p:spPr>
          <a:xfrm>
            <a:off x="7109179" y="1278310"/>
            <a:ext cx="848948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 err="1"/>
              <a:t>ChangeA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15D8A29-40DB-4A53-A94F-C753922404B8}"/>
              </a:ext>
            </a:extLst>
          </p:cNvPr>
          <p:cNvGrpSpPr/>
          <p:nvPr/>
        </p:nvGrpSpPr>
        <p:grpSpPr>
          <a:xfrm>
            <a:off x="904975" y="1919405"/>
            <a:ext cx="9890124" cy="516866"/>
            <a:chOff x="904975" y="1919405"/>
            <a:chExt cx="9890124" cy="516866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3A3D197D-C3A6-4118-B5BD-2C41D4DA5A14}"/>
                </a:ext>
              </a:extLst>
            </p:cNvPr>
            <p:cNvSpPr/>
            <p:nvPr/>
          </p:nvSpPr>
          <p:spPr>
            <a:xfrm>
              <a:off x="10118824" y="2066941"/>
              <a:ext cx="676275" cy="36933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Calibri"/>
              </a:endParaRPr>
            </a:p>
          </p:txBody>
        </p:sp>
        <p:pic>
          <p:nvPicPr>
            <p:cNvPr id="3076" name="Picture 4" descr="Výsledek obrázku pro dog clipart">
              <a:extLst>
                <a:ext uri="{FF2B5EF4-FFF2-40B4-BE49-F238E27FC236}">
                  <a16:creationId xmlns:a16="http://schemas.microsoft.com/office/drawing/2014/main" id="{CB6D8A6E-3172-4130-91F8-F937204477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4079" y="2107131"/>
              <a:ext cx="385763" cy="288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A17B3C6D-6388-4E5D-93F7-5583984FB545}"/>
                </a:ext>
              </a:extLst>
            </p:cNvPr>
            <p:cNvGrpSpPr/>
            <p:nvPr/>
          </p:nvGrpSpPr>
          <p:grpSpPr>
            <a:xfrm>
              <a:off x="904975" y="1919405"/>
              <a:ext cx="5365361" cy="430885"/>
              <a:chOff x="993343" y="1941716"/>
              <a:chExt cx="5365361" cy="430885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47946EDD-3E76-4099-9C1D-8308E452DDFB}"/>
                  </a:ext>
                </a:extLst>
              </p:cNvPr>
              <p:cNvSpPr/>
              <p:nvPr/>
            </p:nvSpPr>
            <p:spPr>
              <a:xfrm>
                <a:off x="993343" y="1958510"/>
                <a:ext cx="34772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altLang="en-US" dirty="0" err="1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object</a:t>
                </a:r>
                <a:r>
                  <a:rPr lang="en-US" altLang="en-US" dirty="0">
                    <a:latin typeface="Consolas" panose="020B0609020204030204" pitchFamily="49" charset="0"/>
                  </a:rPr>
                  <a:t> dog = </a:t>
                </a:r>
                <a:r>
                  <a:rPr lang="cs-CZ" altLang="en-US" dirty="0" err="1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new</a:t>
                </a:r>
                <a:r>
                  <a:rPr lang="cs-CZ" altLang="en-US" dirty="0">
                    <a:latin typeface="Consolas" panose="020B0609020204030204" pitchFamily="49" charset="0"/>
                  </a:rPr>
                  <a:t> </a:t>
                </a:r>
                <a:r>
                  <a:rPr lang="en-US" altLang="en-US" dirty="0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o</a:t>
                </a:r>
                <a:r>
                  <a:rPr lang="cs-CZ" altLang="en-US" dirty="0" err="1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bject</a:t>
                </a:r>
                <a:r>
                  <a:rPr lang="en-US" altLang="en-US" dirty="0">
                    <a:latin typeface="Consolas" panose="020B0609020204030204" pitchFamily="49" charset="0"/>
                  </a:rPr>
                  <a:t>();</a:t>
                </a:r>
                <a:endParaRPr lang="cs-CZ" altLang="en-US" dirty="0">
                  <a:latin typeface="Consolas" panose="020B0609020204030204" pitchFamily="49" charset="0"/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1E93F702-7719-4EB0-8915-36BCE9D97B9E}"/>
                  </a:ext>
                </a:extLst>
              </p:cNvPr>
              <p:cNvSpPr/>
              <p:nvPr/>
            </p:nvSpPr>
            <p:spPr>
              <a:xfrm>
                <a:off x="5682429" y="1985370"/>
                <a:ext cx="676275" cy="36933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chemeClr val="accent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urier New" panose="02070309020205020404" pitchFamily="49" charset="0"/>
                    <a:cs typeface="Courier New" panose="02070309020205020404" pitchFamily="49" charset="0"/>
                    <a:sym typeface="Calibri"/>
                  </a:rPr>
                  <a:t>*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4EEF8DD-CBB1-47E3-93AF-861E1EAB0629}"/>
                  </a:ext>
                </a:extLst>
              </p:cNvPr>
              <p:cNvSpPr txBox="1"/>
              <p:nvPr/>
            </p:nvSpPr>
            <p:spPr>
              <a:xfrm>
                <a:off x="5171080" y="1941716"/>
                <a:ext cx="289501" cy="4308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cs-CZ" sz="2200" dirty="0">
                    <a:solidFill>
                      <a:srgbClr val="004493"/>
                    </a:solidFill>
                    <a:latin typeface="Montserrat Semi Bold"/>
                  </a:rPr>
                  <a:t>a</a:t>
                </a:r>
                <a:r>
                  <a:rPr lang="cs-CZ" dirty="0"/>
                  <a:t>:</a:t>
                </a:r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endParaRPr>
              </a:p>
            </p:txBody>
          </p:sp>
        </p:grp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25DE92F9-ECE3-4032-A34F-0F06E839DD96}"/>
                </a:ext>
              </a:extLst>
            </p:cNvPr>
            <p:cNvCxnSpPr>
              <a:cxnSpLocks/>
              <a:endCxn id="73" idx="1"/>
            </p:cNvCxnSpPr>
            <p:nvPr/>
          </p:nvCxnSpPr>
          <p:spPr>
            <a:xfrm>
              <a:off x="6096000" y="2107131"/>
              <a:ext cx="4022824" cy="144475"/>
            </a:xfrm>
            <a:prstGeom prst="straightConnector1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98959757-8C71-448D-BEE9-A69AB0B471F6}"/>
                </a:ext>
              </a:extLst>
            </p:cNvPr>
            <p:cNvSpPr txBox="1"/>
            <p:nvPr/>
          </p:nvSpPr>
          <p:spPr>
            <a:xfrm rot="195044">
              <a:off x="7984906" y="1932207"/>
              <a:ext cx="459419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cs-CZ" sz="1200" dirty="0">
                  <a:solidFill>
                    <a:srgbClr val="004493"/>
                  </a:solidFill>
                  <a:latin typeface="Montserrat Semi Bold"/>
                </a:rPr>
                <a:t>odkaz</a:t>
              </a:r>
              <a:endParaRPr lang="en-US" sz="1200" dirty="0">
                <a:solidFill>
                  <a:srgbClr val="004493"/>
                </a:solidFill>
                <a:latin typeface="Montserrat Semi Bold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A6C2A48-E4A8-4CB8-9654-9BB2F2BB7092}"/>
              </a:ext>
            </a:extLst>
          </p:cNvPr>
          <p:cNvSpPr/>
          <p:nvPr/>
        </p:nvSpPr>
        <p:spPr>
          <a:xfrm>
            <a:off x="665616" y="443093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en-US" dirty="0">
                <a:latin typeface="Consolas" panose="020B0609020204030204" pitchFamily="49" charset="0"/>
              </a:rPr>
              <a:t> </a:t>
            </a:r>
            <a:r>
              <a:rPr lang="en-US" altLang="en-US" dirty="0" err="1">
                <a:latin typeface="Consolas" panose="020B0609020204030204" pitchFamily="49" charset="0"/>
              </a:rPr>
              <a:t>ChangeDog</a:t>
            </a:r>
            <a:r>
              <a:rPr lang="en-US" altLang="en-US" dirty="0">
                <a:latin typeface="Consolas" panose="020B0609020204030204" pitchFamily="49" charset="0"/>
              </a:rPr>
              <a:t>(</a:t>
            </a:r>
            <a:r>
              <a:rPr lang="en-US" altLang="en-US" dirty="0">
                <a:solidFill>
                  <a:srgbClr val="0000FF"/>
                </a:solidFill>
                <a:latin typeface="Consolas" panose="020B0609020204030204" pitchFamily="49" charset="0"/>
              </a:rPr>
              <a:t>object</a:t>
            </a:r>
            <a:r>
              <a:rPr lang="cs-CZ" altLang="en-US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en-US" altLang="en-US" dirty="0" err="1">
                <a:latin typeface="Consolas" panose="020B0609020204030204" pitchFamily="49" charset="0"/>
              </a:rPr>
              <a:t>intput</a:t>
            </a:r>
            <a:r>
              <a:rPr lang="en-US" altLang="en-US" dirty="0">
                <a:latin typeface="Consolas" panose="020B0609020204030204" pitchFamily="49" charset="0"/>
              </a:rPr>
              <a:t>)</a:t>
            </a:r>
          </a:p>
          <a:p>
            <a:r>
              <a:rPr lang="en-US" altLang="en-US" dirty="0">
                <a:latin typeface="Consolas" panose="020B0609020204030204" pitchFamily="49" charset="0"/>
              </a:rPr>
              <a:t>{</a:t>
            </a:r>
          </a:p>
          <a:p>
            <a:r>
              <a:rPr lang="en-US" altLang="en-US" dirty="0">
                <a:latin typeface="Consolas" panose="020B0609020204030204" pitchFamily="49" charset="0"/>
              </a:rPr>
              <a:t>   </a:t>
            </a:r>
          </a:p>
          <a:p>
            <a:r>
              <a:rPr lang="en-US" altLang="en-US" dirty="0">
                <a:latin typeface="Consolas" panose="020B0609020204030204" pitchFamily="49" charset="0"/>
              </a:rPr>
              <a:t>}</a:t>
            </a:r>
            <a:endParaRPr lang="cs-CZ" altLang="en-US" dirty="0">
              <a:latin typeface="Consolas" panose="020B0609020204030204" pitchFamily="49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0660BA6-A299-4C51-A61B-5564C79E8AFA}"/>
              </a:ext>
            </a:extLst>
          </p:cNvPr>
          <p:cNvSpPr/>
          <p:nvPr/>
        </p:nvSpPr>
        <p:spPr>
          <a:xfrm>
            <a:off x="892315" y="2396081"/>
            <a:ext cx="1957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err="1">
                <a:latin typeface="Consolas" panose="020B0609020204030204" pitchFamily="49" charset="0"/>
              </a:rPr>
              <a:t>ChangeDog</a:t>
            </a:r>
            <a:r>
              <a:rPr lang="en-US" altLang="en-US" dirty="0">
                <a:latin typeface="Consolas" panose="020B0609020204030204" pitchFamily="49" charset="0"/>
              </a:rPr>
              <a:t>(dog)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BED41D1-73CF-4B3C-BF9F-CBA8366C4FAC}"/>
              </a:ext>
            </a:extLst>
          </p:cNvPr>
          <p:cNvGrpSpPr/>
          <p:nvPr/>
        </p:nvGrpSpPr>
        <p:grpSpPr>
          <a:xfrm>
            <a:off x="5101231" y="3596205"/>
            <a:ext cx="5656982" cy="983596"/>
            <a:chOff x="5101231" y="3816673"/>
            <a:chExt cx="5656982" cy="983596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C5DB2112-3181-4E28-A2E6-1A8E8D2C5E6A}"/>
                </a:ext>
              </a:extLst>
            </p:cNvPr>
            <p:cNvSpPr/>
            <p:nvPr/>
          </p:nvSpPr>
          <p:spPr>
            <a:xfrm>
              <a:off x="10081938" y="4430939"/>
              <a:ext cx="676275" cy="36933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Calibri"/>
              </a:endParaRPr>
            </a:p>
          </p:txBody>
        </p:sp>
        <p:pic>
          <p:nvPicPr>
            <p:cNvPr id="83" name="Picture 4" descr="Výsledek obrázku pro dog clipart">
              <a:extLst>
                <a:ext uri="{FF2B5EF4-FFF2-40B4-BE49-F238E27FC236}">
                  <a16:creationId xmlns:a16="http://schemas.microsoft.com/office/drawing/2014/main" id="{461E75FC-8E6C-4F49-AF14-7A24EAD609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21658" y="4471129"/>
              <a:ext cx="385763" cy="288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9984A532-C00C-42F6-8647-BB0874C9D142}"/>
                </a:ext>
              </a:extLst>
            </p:cNvPr>
            <p:cNvSpPr/>
            <p:nvPr/>
          </p:nvSpPr>
          <p:spPr>
            <a:xfrm>
              <a:off x="8225246" y="4372824"/>
              <a:ext cx="676275" cy="36933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cs-CZ" sz="1800" b="0" i="0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urier New" panose="02070309020205020404" pitchFamily="49" charset="0"/>
                  <a:cs typeface="Courier New" panose="02070309020205020404" pitchFamily="49" charset="0"/>
                  <a:sym typeface="Calibri"/>
                </a:rPr>
                <a:t>*</a:t>
              </a:r>
              <a:endParaRPr kumimoji="0" lang="en-US" sz="1800" b="0" i="0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Calibri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5AEDA019-C13E-4483-B4ED-26EF5ED21296}"/>
                </a:ext>
              </a:extLst>
            </p:cNvPr>
            <p:cNvSpPr txBox="1"/>
            <p:nvPr/>
          </p:nvSpPr>
          <p:spPr>
            <a:xfrm>
              <a:off x="7469272" y="4318412"/>
              <a:ext cx="755974" cy="4308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2200" dirty="0">
                  <a:solidFill>
                    <a:srgbClr val="004493"/>
                  </a:solidFill>
                  <a:latin typeface="Montserrat Semi Bold"/>
                </a:rPr>
                <a:t>input</a:t>
              </a:r>
              <a:r>
                <a:rPr lang="cs-CZ" dirty="0"/>
                <a:t>:</a:t>
              </a:r>
              <a:endParaRPr kumimoji="0" lang="en-US" sz="1800" b="0" i="0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F701B79F-E305-427F-9275-CE92B5B7FB75}"/>
                </a:ext>
              </a:extLst>
            </p:cNvPr>
            <p:cNvCxnSpPr>
              <a:cxnSpLocks/>
            </p:cNvCxnSpPr>
            <p:nvPr/>
          </p:nvCxnSpPr>
          <p:spPr>
            <a:xfrm>
              <a:off x="8767744" y="4516765"/>
              <a:ext cx="1384054" cy="81447"/>
            </a:xfrm>
            <a:prstGeom prst="straightConnector1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FFF07305-95E6-423B-AEEA-48BEA1ABBB23}"/>
                </a:ext>
              </a:extLst>
            </p:cNvPr>
            <p:cNvSpPr txBox="1"/>
            <p:nvPr/>
          </p:nvSpPr>
          <p:spPr>
            <a:xfrm rot="195044">
              <a:off x="9262021" y="4325803"/>
              <a:ext cx="459419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cs-CZ" sz="1200" dirty="0">
                  <a:solidFill>
                    <a:srgbClr val="004493"/>
                  </a:solidFill>
                  <a:latin typeface="Montserrat Semi Bold"/>
                </a:rPr>
                <a:t>odkaz</a:t>
              </a:r>
              <a:endParaRPr lang="en-US" sz="1200" dirty="0">
                <a:solidFill>
                  <a:srgbClr val="004493"/>
                </a:solidFill>
                <a:latin typeface="Montserrat Semi Bold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C8715E18-C76B-4621-8812-ECC41348FA5A}"/>
                </a:ext>
              </a:extLst>
            </p:cNvPr>
            <p:cNvSpPr/>
            <p:nvPr/>
          </p:nvSpPr>
          <p:spPr>
            <a:xfrm>
              <a:off x="5612580" y="4409937"/>
              <a:ext cx="676275" cy="36933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urier New" panose="02070309020205020404" pitchFamily="49" charset="0"/>
                  <a:cs typeface="Courier New" panose="02070309020205020404" pitchFamily="49" charset="0"/>
                  <a:sym typeface="Calibri"/>
                </a:rPr>
                <a:t>*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3ED4A6FA-8225-41D9-BB2D-C8AC35BCF427}"/>
                </a:ext>
              </a:extLst>
            </p:cNvPr>
            <p:cNvSpPr txBox="1"/>
            <p:nvPr/>
          </p:nvSpPr>
          <p:spPr>
            <a:xfrm>
              <a:off x="5101231" y="4366283"/>
              <a:ext cx="289501" cy="4308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cs-CZ" sz="2200" dirty="0">
                  <a:solidFill>
                    <a:srgbClr val="004493"/>
                  </a:solidFill>
                  <a:latin typeface="Montserrat Semi Bold"/>
                </a:rPr>
                <a:t>a</a:t>
              </a:r>
              <a:r>
                <a:rPr lang="cs-CZ" dirty="0"/>
                <a:t>: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5EFAE6B0-08DE-4185-A6A6-B23B892D5F9F}"/>
                </a:ext>
              </a:extLst>
            </p:cNvPr>
            <p:cNvSpPr txBox="1"/>
            <p:nvPr/>
          </p:nvSpPr>
          <p:spPr>
            <a:xfrm>
              <a:off x="7877702" y="3816673"/>
              <a:ext cx="459419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cs-CZ" sz="1200" dirty="0">
                  <a:solidFill>
                    <a:srgbClr val="004493"/>
                  </a:solidFill>
                  <a:latin typeface="Montserrat Semi Bold"/>
                </a:rPr>
                <a:t>odkaz</a:t>
              </a:r>
              <a:endParaRPr lang="en-US" sz="1200" dirty="0">
                <a:solidFill>
                  <a:srgbClr val="004493"/>
                </a:solidFill>
                <a:latin typeface="Montserrat Semi Bold"/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AB9F1F7-01DD-4BEB-9697-F877EAAD57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43184" y="4071234"/>
              <a:ext cx="772018" cy="399895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280F5E4D-0BD8-4186-85E8-116106AFB6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92846" y="4071234"/>
              <a:ext cx="2908354" cy="6209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5D116740-B715-4D22-9D9C-42167157FF16}"/>
                </a:ext>
              </a:extLst>
            </p:cNvPr>
            <p:cNvCxnSpPr>
              <a:cxnSpLocks/>
            </p:cNvCxnSpPr>
            <p:nvPr/>
          </p:nvCxnSpPr>
          <p:spPr>
            <a:xfrm>
              <a:off x="9590175" y="4070572"/>
              <a:ext cx="561623" cy="400557"/>
            </a:xfrm>
            <a:prstGeom prst="straightConnector1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A8E66D8-C65A-49F3-B6F7-9F84F173448E}"/>
              </a:ext>
            </a:extLst>
          </p:cNvPr>
          <p:cNvGrpSpPr/>
          <p:nvPr/>
        </p:nvGrpSpPr>
        <p:grpSpPr>
          <a:xfrm>
            <a:off x="5071144" y="4637563"/>
            <a:ext cx="5687069" cy="1556691"/>
            <a:chOff x="5071144" y="4637563"/>
            <a:chExt cx="5687069" cy="1556691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F0FC2F6-1374-438C-B3C8-781AD4910607}"/>
                </a:ext>
              </a:extLst>
            </p:cNvPr>
            <p:cNvGrpSpPr/>
            <p:nvPr/>
          </p:nvGrpSpPr>
          <p:grpSpPr>
            <a:xfrm>
              <a:off x="5071144" y="4637563"/>
              <a:ext cx="5687069" cy="1556691"/>
              <a:chOff x="5071144" y="4637563"/>
              <a:chExt cx="5687069" cy="1556691"/>
            </a:xfrm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1EA068F0-334E-46DE-8E0D-8EB23E54ED94}"/>
                  </a:ext>
                </a:extLst>
              </p:cNvPr>
              <p:cNvSpPr/>
              <p:nvPr/>
            </p:nvSpPr>
            <p:spPr>
              <a:xfrm>
                <a:off x="10081938" y="5824924"/>
                <a:ext cx="676275" cy="36933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chemeClr val="accent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urier New" panose="02070309020205020404" pitchFamily="49" charset="0"/>
                  <a:cs typeface="Courier New" panose="02070309020205020404" pitchFamily="49" charset="0"/>
                  <a:sym typeface="Calibri"/>
                </a:endParaRPr>
              </a:p>
            </p:txBody>
          </p: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DBED2B83-688A-481E-B863-9D16D5B01155}"/>
                  </a:ext>
                </a:extLst>
              </p:cNvPr>
              <p:cNvGrpSpPr/>
              <p:nvPr/>
            </p:nvGrpSpPr>
            <p:grpSpPr>
              <a:xfrm>
                <a:off x="5071144" y="4637563"/>
                <a:ext cx="5656982" cy="1364666"/>
                <a:chOff x="5101231" y="3816673"/>
                <a:chExt cx="5656982" cy="1364666"/>
              </a:xfrm>
            </p:grpSpPr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C9A0EAC8-287A-442C-8D40-87476F002797}"/>
                    </a:ext>
                  </a:extLst>
                </p:cNvPr>
                <p:cNvSpPr/>
                <p:nvPr/>
              </p:nvSpPr>
              <p:spPr>
                <a:xfrm>
                  <a:off x="10081938" y="4430939"/>
                  <a:ext cx="676275" cy="369330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solidFill>
                    <a:schemeClr val="accent1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ctr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urier New" panose="02070309020205020404" pitchFamily="49" charset="0"/>
                    <a:cs typeface="Courier New" panose="02070309020205020404" pitchFamily="49" charset="0"/>
                    <a:sym typeface="Calibri"/>
                  </a:endParaRPr>
                </a:p>
              </p:txBody>
            </p:sp>
            <p:pic>
              <p:nvPicPr>
                <p:cNvPr id="115" name="Picture 4" descr="Výsledek obrázku pro dog clipart">
                  <a:extLst>
                    <a:ext uri="{FF2B5EF4-FFF2-40B4-BE49-F238E27FC236}">
                      <a16:creationId xmlns:a16="http://schemas.microsoft.com/office/drawing/2014/main" id="{177B606F-D86A-4FC7-ADFC-619FDF52B07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221658" y="4471129"/>
                  <a:ext cx="385763" cy="2889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96741E1B-D499-4D66-A052-18274571CDF9}"/>
                    </a:ext>
                  </a:extLst>
                </p:cNvPr>
                <p:cNvSpPr/>
                <p:nvPr/>
              </p:nvSpPr>
              <p:spPr>
                <a:xfrm>
                  <a:off x="8225246" y="4372824"/>
                  <a:ext cx="676275" cy="369330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solidFill>
                    <a:schemeClr val="accent1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ctr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cs-CZ" sz="1800" b="0" i="0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Courier New" panose="02070309020205020404" pitchFamily="49" charset="0"/>
                      <a:cs typeface="Courier New" panose="02070309020205020404" pitchFamily="49" charset="0"/>
                      <a:sym typeface="Calibri"/>
                    </a:rPr>
                    <a:t>*</a:t>
                  </a:r>
                  <a:endParaRPr kumimoji="0" lang="en-US" sz="1800" b="0" i="0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urier New" panose="02070309020205020404" pitchFamily="49" charset="0"/>
                    <a:cs typeface="Courier New" panose="02070309020205020404" pitchFamily="49" charset="0"/>
                    <a:sym typeface="Calibri"/>
                  </a:endParaRPr>
                </a:p>
              </p:txBody>
            </p:sp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792B371F-A264-41CD-BADE-D03FFD2EB5B1}"/>
                    </a:ext>
                  </a:extLst>
                </p:cNvPr>
                <p:cNvSpPr txBox="1"/>
                <p:nvPr/>
              </p:nvSpPr>
              <p:spPr>
                <a:xfrm>
                  <a:off x="7469272" y="4318412"/>
                  <a:ext cx="755974" cy="43088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45719" tIns="45719" rIns="45719" bIns="45719" numCol="1" spcCol="38100" rtlCol="0" anchor="t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2200" dirty="0">
                      <a:solidFill>
                        <a:srgbClr val="004493"/>
                      </a:solidFill>
                      <a:latin typeface="Montserrat Semi Bold"/>
                    </a:rPr>
                    <a:t>input</a:t>
                  </a:r>
                  <a:r>
                    <a:rPr lang="cs-CZ" dirty="0"/>
                    <a:t>:</a:t>
                  </a:r>
                  <a:endParaRPr kumimoji="0" lang="en-US" sz="1800" b="0" i="0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alibri"/>
                  </a:endParaRPr>
                </a:p>
              </p:txBody>
            </p:sp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801BD658-BCAB-49BF-AC0E-351FC7872F6A}"/>
                    </a:ext>
                  </a:extLst>
                </p:cNvPr>
                <p:cNvSpPr txBox="1"/>
                <p:nvPr/>
              </p:nvSpPr>
              <p:spPr>
                <a:xfrm rot="1367309">
                  <a:off x="9290249" y="4576866"/>
                  <a:ext cx="459419" cy="27699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t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cs-CZ" sz="1200" dirty="0">
                      <a:solidFill>
                        <a:srgbClr val="004493"/>
                      </a:solidFill>
                      <a:latin typeface="Montserrat Semi Bold"/>
                    </a:rPr>
                    <a:t>odkaz</a:t>
                  </a:r>
                  <a:endParaRPr lang="en-US" sz="1200" dirty="0">
                    <a:solidFill>
                      <a:srgbClr val="004493"/>
                    </a:solidFill>
                    <a:latin typeface="Montserrat Semi Bold"/>
                  </a:endParaRPr>
                </a:p>
              </p:txBody>
            </p:sp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A1840287-968D-4C61-BF4B-C68BC686C264}"/>
                    </a:ext>
                  </a:extLst>
                </p:cNvPr>
                <p:cNvSpPr/>
                <p:nvPr/>
              </p:nvSpPr>
              <p:spPr>
                <a:xfrm>
                  <a:off x="5612580" y="4409937"/>
                  <a:ext cx="676275" cy="369330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solidFill>
                    <a:schemeClr val="accent1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ctr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8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Courier New" panose="02070309020205020404" pitchFamily="49" charset="0"/>
                      <a:cs typeface="Courier New" panose="02070309020205020404" pitchFamily="49" charset="0"/>
                      <a:sym typeface="Calibri"/>
                    </a:rPr>
                    <a:t>*</a:t>
                  </a:r>
                </a:p>
              </p:txBody>
            </p:sp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6508C910-1172-4C43-8627-9BC19959C2FD}"/>
                    </a:ext>
                  </a:extLst>
                </p:cNvPr>
                <p:cNvSpPr txBox="1"/>
                <p:nvPr/>
              </p:nvSpPr>
              <p:spPr>
                <a:xfrm>
                  <a:off x="5101231" y="4366283"/>
                  <a:ext cx="289501" cy="43088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t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cs-CZ" sz="2200" dirty="0">
                      <a:solidFill>
                        <a:srgbClr val="004493"/>
                      </a:solidFill>
                      <a:latin typeface="Montserrat Semi Bold"/>
                    </a:rPr>
                    <a:t>a</a:t>
                  </a:r>
                  <a:r>
                    <a:rPr lang="cs-CZ" dirty="0"/>
                    <a:t>:</a:t>
                  </a:r>
                  <a:endParaRPr kumimoji="0" lang="en-US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alibri"/>
                  </a:endParaRPr>
                </a:p>
              </p:txBody>
            </p:sp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B1D7F809-2FB5-4D46-91DD-FCF858BFF04F}"/>
                    </a:ext>
                  </a:extLst>
                </p:cNvPr>
                <p:cNvSpPr txBox="1"/>
                <p:nvPr/>
              </p:nvSpPr>
              <p:spPr>
                <a:xfrm>
                  <a:off x="7877702" y="3816673"/>
                  <a:ext cx="459419" cy="27699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t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cs-CZ" sz="1200" dirty="0">
                      <a:solidFill>
                        <a:srgbClr val="004493"/>
                      </a:solidFill>
                      <a:latin typeface="Montserrat Semi Bold"/>
                    </a:rPr>
                    <a:t>odkaz</a:t>
                  </a:r>
                  <a:endParaRPr lang="en-US" sz="1200" dirty="0">
                    <a:solidFill>
                      <a:srgbClr val="004493"/>
                    </a:solidFill>
                    <a:latin typeface="Montserrat Semi Bold"/>
                  </a:endParaRPr>
                </a:p>
              </p:txBody>
            </p: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7F1E10A8-A30C-453B-95A1-761B6B5E6C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943184" y="4071234"/>
                  <a:ext cx="772018" cy="399895"/>
                </a:xfrm>
                <a:prstGeom prst="line">
                  <a:avLst/>
                </a:prstGeom>
                <a:noFill/>
                <a:ln w="12700" cap="flat">
                  <a:solidFill>
                    <a:schemeClr val="accent1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3A22513F-70A2-4718-AEC3-7BBB24782E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692846" y="4071234"/>
                  <a:ext cx="2908354" cy="6209"/>
                </a:xfrm>
                <a:prstGeom prst="line">
                  <a:avLst/>
                </a:prstGeom>
                <a:noFill/>
                <a:ln w="12700" cap="flat">
                  <a:solidFill>
                    <a:schemeClr val="accent1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37" name="Straight Arrow Connector 136">
                  <a:extLst>
                    <a:ext uri="{FF2B5EF4-FFF2-40B4-BE49-F238E27FC236}">
                      <a16:creationId xmlns:a16="http://schemas.microsoft.com/office/drawing/2014/main" id="{DBF8EC64-C4E1-4DF6-A4B1-A645D13749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590175" y="4070572"/>
                  <a:ext cx="561623" cy="400557"/>
                </a:xfrm>
                <a:prstGeom prst="straightConnector1">
                  <a:avLst/>
                </a:prstGeom>
                <a:noFill/>
                <a:ln w="12700" cap="flat">
                  <a:solidFill>
                    <a:schemeClr val="accent1"/>
                  </a:solidFill>
                  <a:prstDash val="solid"/>
                  <a:miter lim="800000"/>
                  <a:tailEnd type="triangle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30" name="Straight Arrow Connector 129">
                  <a:extLst>
                    <a:ext uri="{FF2B5EF4-FFF2-40B4-BE49-F238E27FC236}">
                      <a16:creationId xmlns:a16="http://schemas.microsoft.com/office/drawing/2014/main" id="{B1C260F4-9BAE-499A-AA59-F5B5714FCE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67744" y="4516765"/>
                  <a:ext cx="1484001" cy="664574"/>
                </a:xfrm>
                <a:prstGeom prst="straightConnector1">
                  <a:avLst/>
                </a:prstGeom>
                <a:noFill/>
                <a:ln w="12700" cap="flat">
                  <a:solidFill>
                    <a:schemeClr val="accent1"/>
                  </a:solidFill>
                  <a:prstDash val="solid"/>
                  <a:miter lim="800000"/>
                  <a:tailEnd type="triangle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</p:grpSp>
        <p:pic>
          <p:nvPicPr>
            <p:cNvPr id="139" name="Picture 4" descr="Výsledek obrázku pro dog clipart">
              <a:extLst>
                <a:ext uri="{FF2B5EF4-FFF2-40B4-BE49-F238E27FC236}">
                  <a16:creationId xmlns:a16="http://schemas.microsoft.com/office/drawing/2014/main" id="{9E623CE9-E2D3-475A-BE91-EC6212E2DF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21658" y="5865114"/>
              <a:ext cx="385763" cy="288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71399813-D2DA-4478-B0F8-18122E26F030}"/>
              </a:ext>
            </a:extLst>
          </p:cNvPr>
          <p:cNvSpPr/>
          <p:nvPr/>
        </p:nvSpPr>
        <p:spPr>
          <a:xfrm>
            <a:off x="1129503" y="5002507"/>
            <a:ext cx="2844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latin typeface="Consolas" panose="020B0609020204030204" pitchFamily="49" charset="0"/>
              </a:rPr>
              <a:t>input = </a:t>
            </a:r>
            <a:r>
              <a:rPr lang="cs-CZ" alt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cs-CZ" altLang="en-US" dirty="0">
                <a:latin typeface="Consolas" panose="020B0609020204030204" pitchFamily="49" charset="0"/>
              </a:rPr>
              <a:t> </a:t>
            </a:r>
            <a:r>
              <a:rPr lang="en-US" altLang="en-US" dirty="0">
                <a:solidFill>
                  <a:srgbClr val="0000FF"/>
                </a:solidFill>
                <a:latin typeface="Consolas" panose="020B0609020204030204" pitchFamily="49" charset="0"/>
              </a:rPr>
              <a:t>o</a:t>
            </a:r>
            <a:r>
              <a:rPr lang="cs-CZ" alt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bject</a:t>
            </a:r>
            <a:r>
              <a:rPr lang="en-US" altLang="en-US" dirty="0">
                <a:latin typeface="Consolas" panose="020B0609020204030204" pitchFamily="49" charset="0"/>
              </a:rPr>
              <a:t>();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7343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1" grpId="0"/>
      <p:bldP spid="4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37"/>
          <p:cNvSpPr txBox="1"/>
          <p:nvPr/>
        </p:nvSpPr>
        <p:spPr>
          <a:xfrm>
            <a:off x="215900" y="393700"/>
            <a:ext cx="8621704" cy="565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8923" tIns="58923" rIns="58923" bIns="58923">
            <a:spAutoFit/>
          </a:bodyPr>
          <a:lstStyle/>
          <a:p>
            <a:pPr defTabSz="589231">
              <a:defRPr sz="2900">
                <a:solidFill>
                  <a:srgbClr val="00449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cs-CZ" sz="2900" b="1" dirty="0">
                <a:solidFill>
                  <a:srgbClr val="004493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Referenční </a:t>
            </a:r>
            <a:r>
              <a:rPr lang="en-US" sz="2900" b="1" dirty="0" err="1">
                <a:solidFill>
                  <a:srgbClr val="004493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typy</a:t>
            </a:r>
            <a:r>
              <a:rPr lang="en-US" sz="2900" b="1" dirty="0">
                <a:solidFill>
                  <a:srgbClr val="004493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 – </a:t>
            </a:r>
            <a:r>
              <a:rPr lang="cs-CZ" sz="2900" b="1" dirty="0">
                <a:solidFill>
                  <a:srgbClr val="004493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předávání odkazem (</a:t>
            </a:r>
            <a:r>
              <a:rPr lang="cs-CZ" sz="2900" b="1" i="1" dirty="0" err="1">
                <a:solidFill>
                  <a:srgbClr val="0000FF"/>
                </a:solidFill>
                <a:latin typeface="Consolas" panose="020B0609020204030204" pitchFamily="49" charset="0"/>
              </a:rPr>
              <a:t>ref</a:t>
            </a:r>
            <a:r>
              <a:rPr lang="cs-CZ" sz="2900" b="1" dirty="0">
                <a:solidFill>
                  <a:srgbClr val="004493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/</a:t>
            </a:r>
            <a:r>
              <a:rPr lang="cs-CZ" sz="2900" b="1" i="1" dirty="0" err="1">
                <a:solidFill>
                  <a:srgbClr val="0000FF"/>
                </a:solidFill>
                <a:latin typeface="Consolas" panose="020B0609020204030204" pitchFamily="49" charset="0"/>
              </a:rPr>
              <a:t>out</a:t>
            </a:r>
            <a:r>
              <a:rPr lang="cs-CZ" sz="2900" b="1" dirty="0">
                <a:solidFill>
                  <a:srgbClr val="004493"/>
                </a:solidFill>
                <a:latin typeface="Montserrat Ultra Light" charset="0"/>
                <a:ea typeface="Montserrat Ultra Light" charset="0"/>
                <a:cs typeface="Montserrat Ultra Light" charset="0"/>
              </a:rPr>
              <a:t>)</a:t>
            </a:r>
            <a:endParaRPr lang="en-US" sz="2900" b="1" dirty="0">
              <a:solidFill>
                <a:srgbClr val="004493"/>
              </a:solidFill>
              <a:latin typeface="Montserrat Light"/>
              <a:sym typeface="Montserrat Ultra Light"/>
            </a:endParaRPr>
          </a:p>
        </p:txBody>
      </p:sp>
      <p:sp>
        <p:nvSpPr>
          <p:cNvPr id="17" name="Čára">
            <a:extLst>
              <a:ext uri="{FF2B5EF4-FFF2-40B4-BE49-F238E27FC236}">
                <a16:creationId xmlns:a16="http://schemas.microsoft.com/office/drawing/2014/main" id="{582E3110-63D2-2F4D-90D1-5B55797A137F}"/>
              </a:ext>
            </a:extLst>
          </p:cNvPr>
          <p:cNvSpPr/>
          <p:nvPr/>
        </p:nvSpPr>
        <p:spPr>
          <a:xfrm flipV="1">
            <a:off x="808684" y="956705"/>
            <a:ext cx="9986415" cy="0"/>
          </a:xfrm>
          <a:prstGeom prst="line">
            <a:avLst/>
          </a:prstGeom>
          <a:ln w="50800">
            <a:solidFill>
              <a:srgbClr val="003594">
                <a:alpha val="30000"/>
              </a:srgbClr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" name="Čára">
            <a:extLst>
              <a:ext uri="{FF2B5EF4-FFF2-40B4-BE49-F238E27FC236}">
                <a16:creationId xmlns:a16="http://schemas.microsoft.com/office/drawing/2014/main" id="{DC5ACC41-17D8-1F4A-9FFC-030218562C8D}"/>
              </a:ext>
            </a:extLst>
          </p:cNvPr>
          <p:cNvSpPr/>
          <p:nvPr/>
        </p:nvSpPr>
        <p:spPr>
          <a:xfrm flipV="1">
            <a:off x="240543" y="956705"/>
            <a:ext cx="1989702" cy="2"/>
          </a:xfrm>
          <a:prstGeom prst="line">
            <a:avLst/>
          </a:prstGeom>
          <a:ln w="50800">
            <a:solidFill>
              <a:srgbClr val="003594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58" name="Picture 2" descr="Výsledek obrázku pro C#">
            <a:extLst>
              <a:ext uri="{FF2B5EF4-FFF2-40B4-BE49-F238E27FC236}">
                <a16:creationId xmlns:a16="http://schemas.microsoft.com/office/drawing/2014/main" id="{5F7999E6-EEDF-4161-8EB2-0DD441A345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0" t="19305" r="22258" b="18743"/>
          <a:stretch/>
        </p:blipFill>
        <p:spPr bwMode="auto">
          <a:xfrm>
            <a:off x="1375130" y="1184754"/>
            <a:ext cx="602303" cy="6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E3645D6-2E67-4290-8155-2E85D3569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5643" y="1020984"/>
            <a:ext cx="825968" cy="898421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223124C1-1C18-4F94-96AD-8475B390A4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2923" y="1003270"/>
            <a:ext cx="832210" cy="888631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219E7626-C4F1-41F7-8AA8-82B7191B8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8944" y="1012221"/>
            <a:ext cx="832210" cy="888631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D54A1ED6-5286-412A-9827-9297129BE7F4}"/>
              </a:ext>
            </a:extLst>
          </p:cNvPr>
          <p:cNvSpPr txBox="1"/>
          <p:nvPr/>
        </p:nvSpPr>
        <p:spPr>
          <a:xfrm>
            <a:off x="5009766" y="1291740"/>
            <a:ext cx="533157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/>
              <a:t>Main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DB3543E-9192-49AF-8D21-68EEAC12B425}"/>
              </a:ext>
            </a:extLst>
          </p:cNvPr>
          <p:cNvSpPr txBox="1"/>
          <p:nvPr/>
        </p:nvSpPr>
        <p:spPr>
          <a:xfrm>
            <a:off x="7109179" y="1278310"/>
            <a:ext cx="848948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 err="1"/>
              <a:t>ChangeA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15D8A29-40DB-4A53-A94F-C753922404B8}"/>
              </a:ext>
            </a:extLst>
          </p:cNvPr>
          <p:cNvGrpSpPr/>
          <p:nvPr/>
        </p:nvGrpSpPr>
        <p:grpSpPr>
          <a:xfrm>
            <a:off x="904975" y="1919405"/>
            <a:ext cx="9890124" cy="516866"/>
            <a:chOff x="904975" y="1919405"/>
            <a:chExt cx="9890124" cy="516866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3A3D197D-C3A6-4118-B5BD-2C41D4DA5A14}"/>
                </a:ext>
              </a:extLst>
            </p:cNvPr>
            <p:cNvSpPr/>
            <p:nvPr/>
          </p:nvSpPr>
          <p:spPr>
            <a:xfrm>
              <a:off x="10118824" y="2066941"/>
              <a:ext cx="676275" cy="36933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Calibri"/>
              </a:endParaRPr>
            </a:p>
          </p:txBody>
        </p:sp>
        <p:pic>
          <p:nvPicPr>
            <p:cNvPr id="3076" name="Picture 4" descr="Výsledek obrázku pro dog clipart">
              <a:extLst>
                <a:ext uri="{FF2B5EF4-FFF2-40B4-BE49-F238E27FC236}">
                  <a16:creationId xmlns:a16="http://schemas.microsoft.com/office/drawing/2014/main" id="{CB6D8A6E-3172-4130-91F8-F937204477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4079" y="2107131"/>
              <a:ext cx="385763" cy="288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A17B3C6D-6388-4E5D-93F7-5583984FB545}"/>
                </a:ext>
              </a:extLst>
            </p:cNvPr>
            <p:cNvGrpSpPr/>
            <p:nvPr/>
          </p:nvGrpSpPr>
          <p:grpSpPr>
            <a:xfrm>
              <a:off x="904975" y="1919405"/>
              <a:ext cx="5365361" cy="430885"/>
              <a:chOff x="993343" y="1941716"/>
              <a:chExt cx="5365361" cy="430885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47946EDD-3E76-4099-9C1D-8308E452DDFB}"/>
                  </a:ext>
                </a:extLst>
              </p:cNvPr>
              <p:cNvSpPr/>
              <p:nvPr/>
            </p:nvSpPr>
            <p:spPr>
              <a:xfrm>
                <a:off x="993343" y="1958510"/>
                <a:ext cx="34772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altLang="en-US" dirty="0" err="1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object</a:t>
                </a:r>
                <a:r>
                  <a:rPr lang="en-US" altLang="en-US" dirty="0">
                    <a:latin typeface="Consolas" panose="020B0609020204030204" pitchFamily="49" charset="0"/>
                  </a:rPr>
                  <a:t> dog = </a:t>
                </a:r>
                <a:r>
                  <a:rPr lang="cs-CZ" altLang="en-US" dirty="0" err="1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new</a:t>
                </a:r>
                <a:r>
                  <a:rPr lang="cs-CZ" altLang="en-US" dirty="0">
                    <a:latin typeface="Consolas" panose="020B0609020204030204" pitchFamily="49" charset="0"/>
                  </a:rPr>
                  <a:t> </a:t>
                </a:r>
                <a:r>
                  <a:rPr lang="en-US" altLang="en-US" dirty="0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o</a:t>
                </a:r>
                <a:r>
                  <a:rPr lang="cs-CZ" altLang="en-US" dirty="0" err="1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bject</a:t>
                </a:r>
                <a:r>
                  <a:rPr lang="en-US" altLang="en-US" dirty="0">
                    <a:latin typeface="Consolas" panose="020B0609020204030204" pitchFamily="49" charset="0"/>
                  </a:rPr>
                  <a:t>();</a:t>
                </a:r>
                <a:endParaRPr lang="cs-CZ" altLang="en-US" dirty="0">
                  <a:latin typeface="Consolas" panose="020B0609020204030204" pitchFamily="49" charset="0"/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1E93F702-7719-4EB0-8915-36BCE9D97B9E}"/>
                  </a:ext>
                </a:extLst>
              </p:cNvPr>
              <p:cNvSpPr/>
              <p:nvPr/>
            </p:nvSpPr>
            <p:spPr>
              <a:xfrm>
                <a:off x="5682429" y="1985370"/>
                <a:ext cx="676275" cy="36933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chemeClr val="accent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urier New" panose="02070309020205020404" pitchFamily="49" charset="0"/>
                    <a:cs typeface="Courier New" panose="02070309020205020404" pitchFamily="49" charset="0"/>
                    <a:sym typeface="Calibri"/>
                  </a:rPr>
                  <a:t>*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4EEF8DD-CBB1-47E3-93AF-861E1EAB0629}"/>
                  </a:ext>
                </a:extLst>
              </p:cNvPr>
              <p:cNvSpPr txBox="1"/>
              <p:nvPr/>
            </p:nvSpPr>
            <p:spPr>
              <a:xfrm>
                <a:off x="5171080" y="1941716"/>
                <a:ext cx="289501" cy="4308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cs-CZ" sz="2200" dirty="0">
                    <a:solidFill>
                      <a:srgbClr val="004493"/>
                    </a:solidFill>
                    <a:latin typeface="Montserrat Semi Bold"/>
                  </a:rPr>
                  <a:t>a</a:t>
                </a:r>
                <a:r>
                  <a:rPr lang="cs-CZ" dirty="0"/>
                  <a:t>:</a:t>
                </a:r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endParaRPr>
              </a:p>
            </p:txBody>
          </p:sp>
        </p:grp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25DE92F9-ECE3-4032-A34F-0F06E839DD96}"/>
                </a:ext>
              </a:extLst>
            </p:cNvPr>
            <p:cNvCxnSpPr>
              <a:cxnSpLocks/>
              <a:endCxn id="73" idx="1"/>
            </p:cNvCxnSpPr>
            <p:nvPr/>
          </p:nvCxnSpPr>
          <p:spPr>
            <a:xfrm>
              <a:off x="6096000" y="2107131"/>
              <a:ext cx="4022824" cy="144475"/>
            </a:xfrm>
            <a:prstGeom prst="straightConnector1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98959757-8C71-448D-BEE9-A69AB0B471F6}"/>
                </a:ext>
              </a:extLst>
            </p:cNvPr>
            <p:cNvSpPr txBox="1"/>
            <p:nvPr/>
          </p:nvSpPr>
          <p:spPr>
            <a:xfrm rot="195044">
              <a:off x="7984906" y="1932207"/>
              <a:ext cx="459419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cs-CZ" sz="1200" dirty="0">
                  <a:solidFill>
                    <a:srgbClr val="004493"/>
                  </a:solidFill>
                  <a:latin typeface="Montserrat Semi Bold"/>
                </a:rPr>
                <a:t>odkaz</a:t>
              </a:r>
              <a:endParaRPr lang="en-US" sz="1200" dirty="0">
                <a:solidFill>
                  <a:srgbClr val="004493"/>
                </a:solidFill>
                <a:latin typeface="Montserrat Semi Bold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A6C2A48-E4A8-4CB8-9654-9BB2F2BB7092}"/>
              </a:ext>
            </a:extLst>
          </p:cNvPr>
          <p:cNvSpPr/>
          <p:nvPr/>
        </p:nvSpPr>
        <p:spPr>
          <a:xfrm>
            <a:off x="665616" y="443093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en-US" dirty="0">
                <a:latin typeface="Consolas" panose="020B0609020204030204" pitchFamily="49" charset="0"/>
              </a:rPr>
              <a:t> </a:t>
            </a:r>
            <a:r>
              <a:rPr lang="en-US" altLang="en-US" dirty="0" err="1">
                <a:latin typeface="Consolas" panose="020B0609020204030204" pitchFamily="49" charset="0"/>
              </a:rPr>
              <a:t>ChangeDog</a:t>
            </a:r>
            <a:r>
              <a:rPr lang="en-US" altLang="en-US" dirty="0">
                <a:latin typeface="Consolas" panose="020B0609020204030204" pitchFamily="49" charset="0"/>
              </a:rPr>
              <a:t>(</a:t>
            </a:r>
            <a:r>
              <a:rPr lang="cs-CZ" alt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ref</a:t>
            </a:r>
            <a:r>
              <a:rPr lang="cs-CZ" altLang="en-US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en-US" altLang="en-US" dirty="0">
                <a:solidFill>
                  <a:srgbClr val="0000FF"/>
                </a:solidFill>
                <a:latin typeface="Consolas" panose="020B0609020204030204" pitchFamily="49" charset="0"/>
              </a:rPr>
              <a:t>object</a:t>
            </a:r>
            <a:r>
              <a:rPr lang="cs-CZ" altLang="en-US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en-US" altLang="en-US" dirty="0">
                <a:latin typeface="Consolas" panose="020B0609020204030204" pitchFamily="49" charset="0"/>
              </a:rPr>
              <a:t>input)</a:t>
            </a:r>
          </a:p>
          <a:p>
            <a:r>
              <a:rPr lang="en-US" altLang="en-US" dirty="0">
                <a:latin typeface="Consolas" panose="020B0609020204030204" pitchFamily="49" charset="0"/>
              </a:rPr>
              <a:t>{</a:t>
            </a:r>
          </a:p>
          <a:p>
            <a:r>
              <a:rPr lang="en-US" altLang="en-US" dirty="0">
                <a:latin typeface="Consolas" panose="020B0609020204030204" pitchFamily="49" charset="0"/>
              </a:rPr>
              <a:t>   </a:t>
            </a:r>
          </a:p>
          <a:p>
            <a:r>
              <a:rPr lang="en-US" altLang="en-US" dirty="0">
                <a:latin typeface="Consolas" panose="020B0609020204030204" pitchFamily="49" charset="0"/>
              </a:rPr>
              <a:t>}</a:t>
            </a:r>
            <a:endParaRPr lang="cs-CZ" altLang="en-US" dirty="0">
              <a:latin typeface="Consolas" panose="020B0609020204030204" pitchFamily="49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0660BA6-A299-4C51-A61B-5564C79E8AFA}"/>
              </a:ext>
            </a:extLst>
          </p:cNvPr>
          <p:cNvSpPr/>
          <p:nvPr/>
        </p:nvSpPr>
        <p:spPr>
          <a:xfrm>
            <a:off x="892315" y="2396081"/>
            <a:ext cx="2464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err="1">
                <a:latin typeface="Consolas" panose="020B0609020204030204" pitchFamily="49" charset="0"/>
              </a:rPr>
              <a:t>ChangeDog</a:t>
            </a:r>
            <a:r>
              <a:rPr lang="en-US" altLang="en-US" dirty="0">
                <a:latin typeface="Consolas" panose="020B0609020204030204" pitchFamily="49" charset="0"/>
              </a:rPr>
              <a:t>(</a:t>
            </a:r>
            <a:r>
              <a:rPr lang="cs-CZ" alt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ref</a:t>
            </a:r>
            <a:r>
              <a:rPr lang="cs-CZ" altLang="en-US" dirty="0">
                <a:latin typeface="Consolas" panose="020B0609020204030204" pitchFamily="49" charset="0"/>
              </a:rPr>
              <a:t> </a:t>
            </a:r>
            <a:r>
              <a:rPr lang="en-US" altLang="en-US" dirty="0">
                <a:latin typeface="Consolas" panose="020B0609020204030204" pitchFamily="49" charset="0"/>
              </a:rPr>
              <a:t>dog)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BED41D1-73CF-4B3C-BF9F-CBA8366C4FAC}"/>
              </a:ext>
            </a:extLst>
          </p:cNvPr>
          <p:cNvGrpSpPr/>
          <p:nvPr/>
        </p:nvGrpSpPr>
        <p:grpSpPr>
          <a:xfrm>
            <a:off x="5101231" y="3596205"/>
            <a:ext cx="5693868" cy="983596"/>
            <a:chOff x="5101231" y="3816673"/>
            <a:chExt cx="5693868" cy="983596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C5DB2112-3181-4E28-A2E6-1A8E8D2C5E6A}"/>
                </a:ext>
              </a:extLst>
            </p:cNvPr>
            <p:cNvSpPr/>
            <p:nvPr/>
          </p:nvSpPr>
          <p:spPr>
            <a:xfrm>
              <a:off x="10118824" y="4430939"/>
              <a:ext cx="676275" cy="36933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Calibri"/>
              </a:endParaRPr>
            </a:p>
          </p:txBody>
        </p:sp>
        <p:pic>
          <p:nvPicPr>
            <p:cNvPr id="83" name="Picture 4" descr="Výsledek obrázku pro dog clipart">
              <a:extLst>
                <a:ext uri="{FF2B5EF4-FFF2-40B4-BE49-F238E27FC236}">
                  <a16:creationId xmlns:a16="http://schemas.microsoft.com/office/drawing/2014/main" id="{461E75FC-8E6C-4F49-AF14-7A24EAD609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8544" y="4471129"/>
              <a:ext cx="385763" cy="288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9984A532-C00C-42F6-8647-BB0874C9D142}"/>
                </a:ext>
              </a:extLst>
            </p:cNvPr>
            <p:cNvSpPr/>
            <p:nvPr/>
          </p:nvSpPr>
          <p:spPr>
            <a:xfrm>
              <a:off x="8225246" y="4372824"/>
              <a:ext cx="676275" cy="36933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cs-CZ" sz="1800" b="0" i="0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urier New" panose="02070309020205020404" pitchFamily="49" charset="0"/>
                  <a:cs typeface="Courier New" panose="02070309020205020404" pitchFamily="49" charset="0"/>
                  <a:sym typeface="Calibri"/>
                </a:rPr>
                <a:t>*</a:t>
              </a:r>
              <a:endParaRPr kumimoji="0" lang="en-US" sz="1800" b="0" i="0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Calibri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5AEDA019-C13E-4483-B4ED-26EF5ED21296}"/>
                </a:ext>
              </a:extLst>
            </p:cNvPr>
            <p:cNvSpPr txBox="1"/>
            <p:nvPr/>
          </p:nvSpPr>
          <p:spPr>
            <a:xfrm>
              <a:off x="7469272" y="4318412"/>
              <a:ext cx="755974" cy="4308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2200" dirty="0">
                  <a:solidFill>
                    <a:srgbClr val="004493"/>
                  </a:solidFill>
                  <a:latin typeface="Montserrat Semi Bold"/>
                </a:rPr>
                <a:t>input</a:t>
              </a:r>
              <a:r>
                <a:rPr lang="cs-CZ" dirty="0"/>
                <a:t>:</a:t>
              </a:r>
              <a:endParaRPr kumimoji="0" lang="en-US" sz="1800" b="0" i="0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F701B79F-E305-427F-9275-CE92B5B7FB75}"/>
                </a:ext>
              </a:extLst>
            </p:cNvPr>
            <p:cNvCxnSpPr>
              <a:cxnSpLocks/>
              <a:endCxn id="88" idx="3"/>
            </p:cNvCxnSpPr>
            <p:nvPr/>
          </p:nvCxnSpPr>
          <p:spPr>
            <a:xfrm flipH="1">
              <a:off x="6288855" y="4402794"/>
              <a:ext cx="1963430" cy="191808"/>
            </a:xfrm>
            <a:prstGeom prst="straightConnector1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FFF07305-95E6-423B-AEEA-48BEA1ABBB23}"/>
                </a:ext>
              </a:extLst>
            </p:cNvPr>
            <p:cNvSpPr txBox="1"/>
            <p:nvPr/>
          </p:nvSpPr>
          <p:spPr>
            <a:xfrm rot="21203611">
              <a:off x="6943456" y="4231348"/>
              <a:ext cx="459419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cs-CZ" sz="1200" dirty="0">
                  <a:solidFill>
                    <a:srgbClr val="004493"/>
                  </a:solidFill>
                  <a:latin typeface="Montserrat Semi Bold"/>
                </a:rPr>
                <a:t>odkaz</a:t>
              </a:r>
              <a:endParaRPr lang="en-US" sz="1200" dirty="0">
                <a:solidFill>
                  <a:srgbClr val="004493"/>
                </a:solidFill>
                <a:latin typeface="Montserrat Semi Bold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C8715E18-C76B-4621-8812-ECC41348FA5A}"/>
                </a:ext>
              </a:extLst>
            </p:cNvPr>
            <p:cNvSpPr/>
            <p:nvPr/>
          </p:nvSpPr>
          <p:spPr>
            <a:xfrm>
              <a:off x="5612580" y="4409937"/>
              <a:ext cx="676275" cy="36933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urier New" panose="02070309020205020404" pitchFamily="49" charset="0"/>
                  <a:cs typeface="Courier New" panose="02070309020205020404" pitchFamily="49" charset="0"/>
                  <a:sym typeface="Calibri"/>
                </a:rPr>
                <a:t>*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3ED4A6FA-8225-41D9-BB2D-C8AC35BCF427}"/>
                </a:ext>
              </a:extLst>
            </p:cNvPr>
            <p:cNvSpPr txBox="1"/>
            <p:nvPr/>
          </p:nvSpPr>
          <p:spPr>
            <a:xfrm>
              <a:off x="5101231" y="4366283"/>
              <a:ext cx="289501" cy="4308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cs-CZ" sz="2200" dirty="0">
                  <a:solidFill>
                    <a:srgbClr val="004493"/>
                  </a:solidFill>
                  <a:latin typeface="Montserrat Semi Bold"/>
                </a:rPr>
                <a:t>a</a:t>
              </a:r>
              <a:r>
                <a:rPr lang="cs-CZ" dirty="0"/>
                <a:t>: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5EFAE6B0-08DE-4185-A6A6-B23B892D5F9F}"/>
                </a:ext>
              </a:extLst>
            </p:cNvPr>
            <p:cNvSpPr txBox="1"/>
            <p:nvPr/>
          </p:nvSpPr>
          <p:spPr>
            <a:xfrm>
              <a:off x="7877702" y="3816673"/>
              <a:ext cx="459419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cs-CZ" sz="1200" dirty="0">
                  <a:solidFill>
                    <a:srgbClr val="004493"/>
                  </a:solidFill>
                  <a:latin typeface="Montserrat Semi Bold"/>
                </a:rPr>
                <a:t>odkaz</a:t>
              </a:r>
              <a:endParaRPr lang="en-US" sz="1200" dirty="0">
                <a:solidFill>
                  <a:srgbClr val="004493"/>
                </a:solidFill>
                <a:latin typeface="Montserrat Semi Bold"/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AB9F1F7-01DD-4BEB-9697-F877EAAD57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43184" y="4071234"/>
              <a:ext cx="772018" cy="399895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280F5E4D-0BD8-4186-85E8-116106AFB6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92846" y="4071234"/>
              <a:ext cx="2908354" cy="6209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5D116740-B715-4D22-9D9C-42167157FF16}"/>
                </a:ext>
              </a:extLst>
            </p:cNvPr>
            <p:cNvCxnSpPr>
              <a:cxnSpLocks/>
            </p:cNvCxnSpPr>
            <p:nvPr/>
          </p:nvCxnSpPr>
          <p:spPr>
            <a:xfrm>
              <a:off x="9590175" y="4070572"/>
              <a:ext cx="561623" cy="400557"/>
            </a:xfrm>
            <a:prstGeom prst="straightConnector1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DBED2B83-688A-481E-B863-9D16D5B01155}"/>
              </a:ext>
            </a:extLst>
          </p:cNvPr>
          <p:cNvGrpSpPr/>
          <p:nvPr/>
        </p:nvGrpSpPr>
        <p:grpSpPr>
          <a:xfrm>
            <a:off x="5071144" y="4637563"/>
            <a:ext cx="5656982" cy="983596"/>
            <a:chOff x="5101231" y="3816673"/>
            <a:chExt cx="5656982" cy="983596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C9A0EAC8-287A-442C-8D40-87476F002797}"/>
                </a:ext>
              </a:extLst>
            </p:cNvPr>
            <p:cNvSpPr/>
            <p:nvPr/>
          </p:nvSpPr>
          <p:spPr>
            <a:xfrm>
              <a:off x="10081938" y="4430939"/>
              <a:ext cx="676275" cy="36933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Calibri"/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96741E1B-D499-4D66-A052-18274571CDF9}"/>
                </a:ext>
              </a:extLst>
            </p:cNvPr>
            <p:cNvSpPr/>
            <p:nvPr/>
          </p:nvSpPr>
          <p:spPr>
            <a:xfrm>
              <a:off x="8225246" y="4372824"/>
              <a:ext cx="676275" cy="36933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cs-CZ" sz="1800" b="0" i="0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urier New" panose="02070309020205020404" pitchFamily="49" charset="0"/>
                  <a:cs typeface="Courier New" panose="02070309020205020404" pitchFamily="49" charset="0"/>
                  <a:sym typeface="Calibri"/>
                </a:rPr>
                <a:t>*</a:t>
              </a:r>
              <a:endParaRPr kumimoji="0" lang="en-US" sz="1800" b="0" i="0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Calibri"/>
              </a:endParaRP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792B371F-A264-41CD-BADE-D03FFD2EB5B1}"/>
                </a:ext>
              </a:extLst>
            </p:cNvPr>
            <p:cNvSpPr txBox="1"/>
            <p:nvPr/>
          </p:nvSpPr>
          <p:spPr>
            <a:xfrm>
              <a:off x="7469272" y="4318412"/>
              <a:ext cx="755974" cy="4308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2200" dirty="0">
                  <a:solidFill>
                    <a:srgbClr val="004493"/>
                  </a:solidFill>
                  <a:latin typeface="Montserrat Semi Bold"/>
                </a:rPr>
                <a:t>input</a:t>
              </a:r>
              <a:r>
                <a:rPr lang="cs-CZ" dirty="0"/>
                <a:t>:</a:t>
              </a:r>
              <a:endParaRPr kumimoji="0" lang="en-US" sz="1800" b="0" i="0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801BD658-BCAB-49BF-AC0E-351FC7872F6A}"/>
                </a:ext>
              </a:extLst>
            </p:cNvPr>
            <p:cNvSpPr txBox="1"/>
            <p:nvPr/>
          </p:nvSpPr>
          <p:spPr>
            <a:xfrm>
              <a:off x="6715202" y="4348200"/>
              <a:ext cx="459419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cs-CZ" sz="1200" dirty="0">
                  <a:solidFill>
                    <a:srgbClr val="004493"/>
                  </a:solidFill>
                  <a:latin typeface="Montserrat Semi Bold"/>
                </a:rPr>
                <a:t>odkaz</a:t>
              </a:r>
              <a:endParaRPr lang="en-US" sz="1200" dirty="0">
                <a:solidFill>
                  <a:srgbClr val="004493"/>
                </a:solidFill>
                <a:latin typeface="Montserrat Semi Bold"/>
              </a:endParaRP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A1840287-968D-4C61-BF4B-C68BC686C264}"/>
                </a:ext>
              </a:extLst>
            </p:cNvPr>
            <p:cNvSpPr/>
            <p:nvPr/>
          </p:nvSpPr>
          <p:spPr>
            <a:xfrm>
              <a:off x="5612580" y="4409937"/>
              <a:ext cx="676275" cy="36933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urier New" panose="02070309020205020404" pitchFamily="49" charset="0"/>
                  <a:cs typeface="Courier New" panose="02070309020205020404" pitchFamily="49" charset="0"/>
                  <a:sym typeface="Calibri"/>
                </a:rPr>
                <a:t>*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6508C910-1172-4C43-8627-9BC19959C2FD}"/>
                </a:ext>
              </a:extLst>
            </p:cNvPr>
            <p:cNvSpPr txBox="1"/>
            <p:nvPr/>
          </p:nvSpPr>
          <p:spPr>
            <a:xfrm>
              <a:off x="5101231" y="4366283"/>
              <a:ext cx="289501" cy="4308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cs-CZ" sz="2200" dirty="0">
                  <a:solidFill>
                    <a:srgbClr val="004493"/>
                  </a:solidFill>
                  <a:latin typeface="Montserrat Semi Bold"/>
                </a:rPr>
                <a:t>a</a:t>
              </a:r>
              <a:r>
                <a:rPr lang="cs-CZ" dirty="0"/>
                <a:t>: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B1D7F809-2FB5-4D46-91DD-FCF858BFF04F}"/>
                </a:ext>
              </a:extLst>
            </p:cNvPr>
            <p:cNvSpPr txBox="1"/>
            <p:nvPr/>
          </p:nvSpPr>
          <p:spPr>
            <a:xfrm>
              <a:off x="7877702" y="3816673"/>
              <a:ext cx="459419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cs-CZ" sz="1200" dirty="0">
                  <a:solidFill>
                    <a:srgbClr val="004493"/>
                  </a:solidFill>
                  <a:latin typeface="Montserrat Semi Bold"/>
                </a:rPr>
                <a:t>odkaz</a:t>
              </a:r>
              <a:endParaRPr lang="en-US" sz="1200" dirty="0">
                <a:solidFill>
                  <a:srgbClr val="004493"/>
                </a:solidFill>
                <a:latin typeface="Montserrat Semi Bold"/>
              </a:endParaRPr>
            </a:p>
          </p:txBody>
        </p: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7F1E10A8-A30C-453B-95A1-761B6B5E6C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43184" y="4071234"/>
              <a:ext cx="772018" cy="399895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3A22513F-70A2-4718-AEC3-7BBB24782E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92846" y="4071234"/>
              <a:ext cx="2908354" cy="6209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DBF8EC64-C4E1-4DF6-A4B1-A645D1374976}"/>
                </a:ext>
              </a:extLst>
            </p:cNvPr>
            <p:cNvCxnSpPr>
              <a:cxnSpLocks/>
            </p:cNvCxnSpPr>
            <p:nvPr/>
          </p:nvCxnSpPr>
          <p:spPr>
            <a:xfrm>
              <a:off x="9590175" y="4070572"/>
              <a:ext cx="561623" cy="400557"/>
            </a:xfrm>
            <a:prstGeom prst="straightConnector1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B1C260F4-9BAE-499A-AA59-F5B5714FCE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60628" y="4551928"/>
              <a:ext cx="2309342" cy="83317"/>
            </a:xfrm>
            <a:prstGeom prst="straightConnector1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pic>
        <p:nvPicPr>
          <p:cNvPr id="139" name="Picture 4" descr="Výsledek obrázku pro dog clipart">
            <a:extLst>
              <a:ext uri="{FF2B5EF4-FFF2-40B4-BE49-F238E27FC236}">
                <a16:creationId xmlns:a16="http://schemas.microsoft.com/office/drawing/2014/main" id="{9E623CE9-E2D3-475A-BE91-EC6212E2D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124" y="5425698"/>
            <a:ext cx="385763" cy="2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4228730-44AC-4F56-AB81-77C435CB112A}"/>
              </a:ext>
            </a:extLst>
          </p:cNvPr>
          <p:cNvSpPr/>
          <p:nvPr/>
        </p:nvSpPr>
        <p:spPr>
          <a:xfrm>
            <a:off x="1302698" y="5031075"/>
            <a:ext cx="2844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latin typeface="Consolas" panose="020B0609020204030204" pitchFamily="49" charset="0"/>
              </a:rPr>
              <a:t>input = </a:t>
            </a:r>
            <a:r>
              <a:rPr lang="cs-CZ" alt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cs-CZ" altLang="en-US" dirty="0">
                <a:latin typeface="Consolas" panose="020B0609020204030204" pitchFamily="49" charset="0"/>
              </a:rPr>
              <a:t> </a:t>
            </a:r>
            <a:r>
              <a:rPr lang="en-US" altLang="en-US" dirty="0">
                <a:solidFill>
                  <a:srgbClr val="0000FF"/>
                </a:solidFill>
                <a:latin typeface="Consolas" panose="020B0609020204030204" pitchFamily="49" charset="0"/>
              </a:rPr>
              <a:t>o</a:t>
            </a:r>
            <a:r>
              <a:rPr lang="cs-CZ" alt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bject</a:t>
            </a:r>
            <a:r>
              <a:rPr lang="en-US" altLang="en-US" dirty="0">
                <a:latin typeface="Consolas" panose="020B0609020204030204" pitchFamily="49" charset="0"/>
              </a:rPr>
              <a:t>();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5005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0.01551 L 3.95833E-6 0.01574 C -0.01524 0.01273 -0.00677 0.01342 -0.03269 0.01551 C -0.03685 0.01574 -0.04102 0.01667 -0.04532 0.0169 C -0.06954 0.01944 -0.05235 0.01713 -0.07136 0.02014 C -0.08464 0.01944 -0.09818 0.01944 -0.11159 0.01852 C -0.11289 0.01852 -0.12982 0.01504 -0.13451 0.01389 L -0.14206 0.01273 C -0.14414 0.01157 -0.14649 0.01018 -0.14857 0.00972 C -0.15144 0.00903 -0.15417 0.00926 -0.15677 0.0081 C -0.15964 0.00717 -0.17019 0.00069 -0.17396 -0.00208 L -0.17995 -0.00625 C -0.1806 -0.00695 -0.18138 -0.00718 -0.18217 -0.00787 C -0.18555 -0.01111 -0.19115 -0.01644 -0.1948 -0.02107 C -0.19571 -0.02246 -0.19662 -0.02408 -0.19779 -0.02523 C -0.20131 -0.03611 -0.20026 -0.03056 -0.20131 -0.04144 C -0.20118 -0.04537 -0.20131 -0.04931 -0.20065 -0.05301 C -0.20026 -0.05509 -0.19922 -0.05625 -0.19844 -0.05741 C -0.19388 -0.06528 -0.19558 -0.06389 -0.1918 -0.06621 C -0.19102 -0.06783 -0.1905 -0.06968 -0.18959 -0.0706 C -0.18868 -0.07176 -0.1875 -0.0713 -0.18659 -0.07199 C -0.18529 -0.07338 -0.18399 -0.07477 -0.18282 -0.07639 C -0.17826 -0.08264 -0.17956 -0.08357 -0.17253 -0.08796 C -0.17084 -0.08912 -0.16954 -0.09051 -0.16797 -0.09097 C -0.16706 -0.09144 -0.16589 -0.09213 -0.16498 -0.09259 C -0.16381 -0.09329 -0.16263 -0.09468 -0.16133 -0.09537 C -0.15938 -0.09676 -0.15743 -0.09792 -0.15534 -0.09838 C -0.14532 -0.10046 -0.13047 -0.1007 -0.12188 -0.10116 C -0.11862 -0.10255 -0.11641 -0.10371 -0.11302 -0.10417 C -0.1069 -0.10556 -0.0944 -0.10695 -0.0944 -0.10671 C -0.08646 -0.11019 -0.09232 -0.10833 -0.078 -0.10996 C -0.06589 -0.11158 -0.06954 -0.11111 -0.05951 -0.11273 L -0.00222 -0.11158 C 0.00208 -0.11134 0.00625 -0.11111 0.01054 -0.10996 C 0.01119 -0.10996 0.01185 -0.1088 0.01263 -0.10857 C 0.01588 -0.10787 0.0289 -0.10602 0.03125 -0.10579 C 0.0345 -0.10463 0.03763 -0.10371 0.04101 -0.10278 C 0.04388 -0.10208 0.04687 -0.10232 0.04987 -0.10116 C 0.05091 -0.10093 0.05169 -0.09884 0.05273 -0.09838 C 0.05416 -0.09792 0.06862 -0.09537 0.06914 -0.09537 C 0.08255 -0.08889 0.06731 -0.0956 0.08177 -0.09097 C 0.08255 -0.09074 0.0832 -0.08982 0.08411 -0.08958 C 0.08645 -0.08889 0.08906 -0.08866 0.0914 -0.08796 C 0.1 -0.08264 0.09153 -0.0875 0.10195 -0.0838 C 0.1026 -0.08357 0.10338 -0.08287 0.10403 -0.08218 C 0.10494 -0.08171 0.10612 -0.08148 0.10703 -0.08102 C 0.10781 -0.08033 0.10846 -0.07986 0.10924 -0.0794 C 0.11054 -0.07894 0.11185 -0.07847 0.11302 -0.07801 C 0.11458 -0.07732 0.11601 -0.07593 0.11744 -0.07477 C 0.11823 -0.07454 0.11901 -0.07384 0.11966 -0.07361 C 0.12408 -0.07199 0.12382 -0.07222 0.12864 -0.06898 C 0.13164 -0.06713 0.13463 -0.06621 0.1375 -0.0632 C 0.13893 -0.06204 0.14049 -0.06019 0.14205 -0.05903 C 0.1444 -0.05695 0.14505 -0.05833 0.14713 -0.05579 C 0.14948 -0.05371 0.15299 -0.04722 0.1539 -0.04421 C 0.15442 -0.04306 0.15468 -0.04121 0.15533 -0.04005 C 0.15599 -0.03866 0.15677 -0.03796 0.15768 -0.03681 C 0.15807 -0.03403 0.15807 -0.03056 0.15911 -0.02824 C 0.16158 -0.02338 0.16132 -0.02593 0.16132 -0.02246 " pathEditMode="relative" rAng="0" ptsTypes="AAAAAAAAAAAAAAAAAAAAAAAAAAAAAAAAAAAAAAAAAAAAAAAAAAAAAAAAAAA">
                                      <p:cBhvr>
                                        <p:cTn id="32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5" y="-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1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INFORMATICS &amp; APPLIED RESEARCH…"/>
          <p:cNvSpPr txBox="1"/>
          <p:nvPr/>
        </p:nvSpPr>
        <p:spPr>
          <a:xfrm>
            <a:off x="698857" y="1525571"/>
            <a:ext cx="10939768" cy="4575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0959" rIns="60959">
            <a:spAutoFit/>
          </a:bodyPr>
          <a:lstStyle/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Tváří se jako hodnotový typ, ale je to referenční typ!</a:t>
            </a: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Neměnný = po jeho vytvoření nelze měnit jednotlivá písmena</a:t>
            </a: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Má spoustu vlastností jako hodnotový typ: </a:t>
            </a:r>
          </a:p>
          <a:p>
            <a:pPr lvl="2" indent="0" defTabSz="609585">
              <a:spcBef>
                <a:spcPts val="1600"/>
              </a:spcBef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	- nevytváří se přes </a:t>
            </a:r>
            <a:r>
              <a:rPr lang="cs-CZ" sz="2200" b="1" i="1" dirty="0" err="1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endParaRPr lang="cs-CZ" sz="2200" b="1" i="1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lvl="2" indent="0" defTabSz="609585">
              <a:spcBef>
                <a:spcPts val="1600"/>
              </a:spcBef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b="1" i="1" dirty="0">
                <a:solidFill>
                  <a:srgbClr val="0000FF"/>
                </a:solidFill>
                <a:latin typeface="Consolas" panose="020B0609020204030204" pitchFamily="49" charset="0"/>
              </a:rPr>
              <a:t>	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- </a:t>
            </a:r>
            <a:r>
              <a:rPr lang="cs-CZ" sz="2200" b="1" i="1" dirty="0">
                <a:solidFill>
                  <a:srgbClr val="0000FF"/>
                </a:solidFill>
                <a:latin typeface="Consolas" panose="020B0609020204030204" pitchFamily="49" charset="0"/>
              </a:rPr>
              <a:t>== 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funguje jako u hodnotových typů</a:t>
            </a:r>
          </a:p>
          <a:p>
            <a:pPr marL="342900" lvl="2" indent="-34290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Ale má i vlastnosti re</a:t>
            </a:r>
            <a:r>
              <a:rPr lang="en-US" sz="2200" dirty="0" err="1">
                <a:solidFill>
                  <a:srgbClr val="004493"/>
                </a:solidFill>
                <a:latin typeface="Montserrat Semi Bold"/>
              </a:rPr>
              <a:t>fere</a:t>
            </a:r>
            <a:r>
              <a:rPr lang="cs-CZ" sz="2200" dirty="0" err="1">
                <a:solidFill>
                  <a:srgbClr val="004493"/>
                </a:solidFill>
                <a:latin typeface="Montserrat Semi Bold"/>
              </a:rPr>
              <a:t>nčních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 typů</a:t>
            </a:r>
          </a:p>
          <a:p>
            <a:pPr lvl="3" indent="0" defTabSz="609585">
              <a:spcBef>
                <a:spcPts val="1600"/>
              </a:spcBef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	- vytvořen na </a:t>
            </a:r>
            <a:r>
              <a:rPr lang="cs-CZ" sz="2200" dirty="0" err="1">
                <a:solidFill>
                  <a:srgbClr val="004493"/>
                </a:solidFill>
                <a:latin typeface="Montserrat Semi Bold"/>
              </a:rPr>
              <a:t>heapu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 (haldě)</a:t>
            </a:r>
          </a:p>
          <a:p>
            <a:pPr lvl="3" indent="0" defTabSz="609585">
              <a:spcBef>
                <a:spcPts val="1600"/>
              </a:spcBef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	- do metod se předává pouze jako odkaz</a:t>
            </a:r>
            <a:r>
              <a:rPr lang="en-US" sz="2200" dirty="0">
                <a:solidFill>
                  <a:srgbClr val="004493"/>
                </a:solidFill>
                <a:latin typeface="Montserrat Semi Bold"/>
              </a:rPr>
              <a:t>, </a:t>
            </a:r>
            <a:r>
              <a:rPr lang="en-US" sz="2200" dirty="0" err="1">
                <a:solidFill>
                  <a:srgbClr val="004493"/>
                </a:solidFill>
                <a:latin typeface="Montserrat Semi Bold"/>
              </a:rPr>
              <a:t>nevytv</a:t>
            </a:r>
            <a:r>
              <a:rPr lang="cs-CZ" sz="2200" dirty="0" err="1">
                <a:solidFill>
                  <a:srgbClr val="004493"/>
                </a:solidFill>
                <a:latin typeface="Montserrat Semi Bold"/>
              </a:rPr>
              <a:t>áří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 se nový </a:t>
            </a:r>
            <a:r>
              <a:rPr lang="cs-CZ" sz="2200" dirty="0" err="1">
                <a:solidFill>
                  <a:srgbClr val="004493"/>
                </a:solidFill>
                <a:latin typeface="Montserrat Semi Bold"/>
              </a:rPr>
              <a:t>string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4493"/>
              </a:solidFill>
              <a:latin typeface="Montserrat Semi Bold"/>
            </a:endParaRPr>
          </a:p>
        </p:txBody>
      </p:sp>
      <p:sp>
        <p:nvSpPr>
          <p:cNvPr id="18" name="TextBox 37"/>
          <p:cNvSpPr txBox="1"/>
          <p:nvPr/>
        </p:nvSpPr>
        <p:spPr>
          <a:xfrm>
            <a:off x="215900" y="393700"/>
            <a:ext cx="8621704" cy="565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8923" tIns="58923" rIns="58923" bIns="58923">
            <a:spAutoFit/>
          </a:bodyPr>
          <a:lstStyle/>
          <a:p>
            <a:pPr defTabSz="589231">
              <a:defRPr sz="2900">
                <a:solidFill>
                  <a:srgbClr val="00449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en-US" b="1" dirty="0">
                <a:latin typeface="Montserrat Ultra Light" charset="0"/>
                <a:ea typeface="Montserrat Ultra Light" charset="0"/>
                <a:cs typeface="Montserrat Ultra Light" charset="0"/>
                <a:sym typeface="Montserrat Semi Bold"/>
              </a:rPr>
              <a:t>A co </a:t>
            </a:r>
            <a:r>
              <a:rPr lang="cs-CZ" sz="2900" b="1" dirty="0" err="1">
                <a:solidFill>
                  <a:srgbClr val="0000FF"/>
                </a:solidFill>
                <a:latin typeface="Consolas" panose="020B0609020204030204" pitchFamily="49" charset="0"/>
                <a:sym typeface="Montserrat Semi Bold"/>
              </a:rPr>
              <a:t>string</a:t>
            </a:r>
            <a:r>
              <a:rPr lang="en-US" sz="2900" b="1" dirty="0">
                <a:solidFill>
                  <a:srgbClr val="004493"/>
                </a:solidFill>
                <a:latin typeface="Montserrat Ultra Light" charset="0"/>
                <a:sym typeface="Montserrat Semi Bold"/>
              </a:rPr>
              <a:t>?</a:t>
            </a:r>
            <a:endParaRPr sz="2900" b="1" dirty="0">
              <a:solidFill>
                <a:srgbClr val="004493"/>
              </a:solidFill>
              <a:latin typeface="Montserrat Ultra Light" charset="0"/>
              <a:sym typeface="Montserrat Ultra Light"/>
            </a:endParaRPr>
          </a:p>
        </p:txBody>
      </p:sp>
      <p:sp>
        <p:nvSpPr>
          <p:cNvPr id="17" name="Čára">
            <a:extLst>
              <a:ext uri="{FF2B5EF4-FFF2-40B4-BE49-F238E27FC236}">
                <a16:creationId xmlns:a16="http://schemas.microsoft.com/office/drawing/2014/main" id="{582E3110-63D2-2F4D-90D1-5B55797A137F}"/>
              </a:ext>
            </a:extLst>
          </p:cNvPr>
          <p:cNvSpPr/>
          <p:nvPr/>
        </p:nvSpPr>
        <p:spPr>
          <a:xfrm flipV="1">
            <a:off x="808684" y="956705"/>
            <a:ext cx="9986415" cy="0"/>
          </a:xfrm>
          <a:prstGeom prst="line">
            <a:avLst/>
          </a:prstGeom>
          <a:ln w="50800">
            <a:solidFill>
              <a:srgbClr val="003594">
                <a:alpha val="30000"/>
              </a:srgbClr>
            </a:solidFill>
            <a:miter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9" name="Čára">
            <a:extLst>
              <a:ext uri="{FF2B5EF4-FFF2-40B4-BE49-F238E27FC236}">
                <a16:creationId xmlns:a16="http://schemas.microsoft.com/office/drawing/2014/main" id="{DC5ACC41-17D8-1F4A-9FFC-030218562C8D}"/>
              </a:ext>
            </a:extLst>
          </p:cNvPr>
          <p:cNvSpPr/>
          <p:nvPr/>
        </p:nvSpPr>
        <p:spPr>
          <a:xfrm flipV="1">
            <a:off x="240543" y="956705"/>
            <a:ext cx="1989702" cy="2"/>
          </a:xfrm>
          <a:prstGeom prst="line">
            <a:avLst/>
          </a:prstGeom>
          <a:ln w="50800">
            <a:solidFill>
              <a:srgbClr val="003594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5124" name="Picture 4" descr="Výsledek obrázku pro what meme">
            <a:extLst>
              <a:ext uri="{FF2B5EF4-FFF2-40B4-BE49-F238E27FC236}">
                <a16:creationId xmlns:a16="http://schemas.microsoft.com/office/drawing/2014/main" id="{1459D660-FE23-4148-8E76-EE6780D8A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734" y="1125429"/>
            <a:ext cx="3176541" cy="2181225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441905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INFORMATICS &amp; APPLIED RESEARCH…"/>
          <p:cNvSpPr txBox="1"/>
          <p:nvPr/>
        </p:nvSpPr>
        <p:spPr>
          <a:xfrm>
            <a:off x="698857" y="1525571"/>
            <a:ext cx="10939768" cy="550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60959" rIns="60959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Do </a:t>
            </a:r>
            <a:r>
              <a:rPr lang="cs-CZ" sz="2200" dirty="0" err="1">
                <a:solidFill>
                  <a:srgbClr val="004493"/>
                </a:solidFill>
                <a:latin typeface="Montserrat Semi Bold"/>
              </a:rPr>
              <a:t>solution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 přidejte </a:t>
            </a:r>
            <a:r>
              <a:rPr lang="cs-CZ" sz="2200" b="1" dirty="0">
                <a:solidFill>
                  <a:srgbClr val="004493"/>
                </a:solidFill>
                <a:latin typeface="Montserrat Semi Bold"/>
              </a:rPr>
              <a:t>existující 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projekt </a:t>
            </a:r>
            <a:r>
              <a:rPr lang="cs-CZ" sz="2200" dirty="0" err="1">
                <a:solidFill>
                  <a:srgbClr val="00449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StoneMoveApp</a:t>
            </a:r>
            <a:endParaRPr lang="cs-CZ" sz="2200" dirty="0">
              <a:solidFill>
                <a:srgbClr val="00449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Otevřete </a:t>
            </a:r>
            <a:r>
              <a:rPr lang="en-US" sz="2200" dirty="0" err="1">
                <a:solidFill>
                  <a:srgbClr val="004493"/>
                </a:solidFill>
                <a:latin typeface="Montserrat Semi Bold"/>
              </a:rPr>
              <a:t>projekt</a:t>
            </a:r>
            <a:r>
              <a:rPr lang="en-US" sz="2200" dirty="0">
                <a:solidFill>
                  <a:srgbClr val="004493"/>
                </a:solidFill>
                <a:latin typeface="Montserrat Semi Bold"/>
              </a:rPr>
              <a:t> a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 </a:t>
            </a:r>
            <a:r>
              <a:rPr lang="en-US" sz="2200" dirty="0">
                <a:solidFill>
                  <a:srgbClr val="004493"/>
                </a:solidFill>
                <a:latin typeface="Montserrat Semi Bold"/>
              </a:rPr>
              <a:t>v</a:t>
            </a:r>
            <a:r>
              <a:rPr lang="cs-CZ" sz="2200" dirty="0" err="1">
                <a:solidFill>
                  <a:srgbClr val="004493"/>
                </a:solidFill>
                <a:latin typeface="Montserrat Semi Bold"/>
              </a:rPr>
              <a:t>ytvořte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 ve vlastním souboru abstraktní třídu </a:t>
            </a:r>
            <a:r>
              <a:rPr lang="cs-CZ" sz="2200" dirty="0">
                <a:solidFill>
                  <a:srgbClr val="00449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Place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 obsahující </a:t>
            </a:r>
            <a:r>
              <a:rPr lang="en-US" sz="2200" dirty="0" err="1">
                <a:solidFill>
                  <a:srgbClr val="004493"/>
                </a:solidFill>
                <a:latin typeface="Montserrat Semi Bold"/>
              </a:rPr>
              <a:t>vlastnost</a:t>
            </a:r>
            <a:r>
              <a:rPr lang="en-US" sz="2200" dirty="0">
                <a:solidFill>
                  <a:srgbClr val="004493"/>
                </a:solidFill>
                <a:latin typeface="Montserrat Semi Bold"/>
              </a:rPr>
              <a:t> </a:t>
            </a:r>
            <a:r>
              <a:rPr lang="en-US" sz="2200" dirty="0">
                <a:solidFill>
                  <a:srgbClr val="00449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cs-CZ" sz="2200" dirty="0">
                <a:solidFill>
                  <a:srgbClr val="00449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Name 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inicializovanou přes konstruktor </a:t>
            </a:r>
            <a:endParaRPr lang="en-US" sz="2200" dirty="0">
              <a:solidFill>
                <a:srgbClr val="004493"/>
              </a:solidFill>
              <a:latin typeface="Montserrat Semi Bold"/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Vytvořte ve vlastním souboru rozhraní </a:t>
            </a:r>
            <a:r>
              <a:rPr lang="cs-CZ" sz="2200" dirty="0" err="1">
                <a:solidFill>
                  <a:srgbClr val="00449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IVehicle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 s metodami (</a:t>
            </a:r>
            <a:r>
              <a:rPr lang="en-US" sz="2200" dirty="0">
                <a:solidFill>
                  <a:srgbClr val="004493"/>
                </a:solidFill>
                <a:latin typeface="Montserrat Semi Bold"/>
              </a:rPr>
              <a:t>v</a:t>
            </a:r>
            <a:r>
              <a:rPr lang="cs-CZ" sz="2200" dirty="0" err="1">
                <a:solidFill>
                  <a:srgbClr val="004493"/>
                </a:solidFill>
                <a:latin typeface="Montserrat Semi Bold"/>
              </a:rPr>
              <a:t>šechny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 vrací </a:t>
            </a:r>
            <a:r>
              <a:rPr lang="cs-CZ" sz="2200" dirty="0" err="1">
                <a:solidFill>
                  <a:srgbClr val="004493"/>
                </a:solidFill>
                <a:latin typeface="Montserrat Semi Bold"/>
              </a:rPr>
              <a:t>void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)</a:t>
            </a:r>
          </a:p>
          <a:p>
            <a:pPr lvl="1"/>
            <a:r>
              <a:rPr lang="cs-CZ" sz="2200" dirty="0" err="1">
                <a:solidFill>
                  <a:srgbClr val="00449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LoadStone</a:t>
            </a:r>
            <a:r>
              <a:rPr lang="cs-CZ" sz="2200" dirty="0">
                <a:solidFill>
                  <a:srgbClr val="00449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cs-CZ" sz="2200" dirty="0" err="1">
                <a:solidFill>
                  <a:srgbClr val="00449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UnloadStone</a:t>
            </a:r>
            <a:r>
              <a:rPr lang="cs-CZ" sz="2200" dirty="0">
                <a:solidFill>
                  <a:srgbClr val="00449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cs-CZ" sz="2200" dirty="0" err="1">
                <a:solidFill>
                  <a:srgbClr val="00449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Move</a:t>
            </a:r>
            <a:r>
              <a:rPr lang="cs-CZ" sz="2200" dirty="0">
                <a:solidFill>
                  <a:srgbClr val="00449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(Place place)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Změňte existují třídy </a:t>
            </a:r>
            <a:r>
              <a:rPr lang="cs-CZ" sz="2200" dirty="0" err="1">
                <a:solidFill>
                  <a:srgbClr val="00449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Factory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 a </a:t>
            </a:r>
            <a:r>
              <a:rPr lang="en-US" sz="2200" dirty="0">
                <a:solidFill>
                  <a:srgbClr val="00449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Quarry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 tak, aby dědily ze třídy </a:t>
            </a:r>
            <a:r>
              <a:rPr lang="cs-CZ" sz="2200" dirty="0">
                <a:solidFill>
                  <a:srgbClr val="00449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Place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Změňte třídu </a:t>
            </a:r>
            <a:r>
              <a:rPr lang="cs-CZ" sz="2200" dirty="0">
                <a:solidFill>
                  <a:srgbClr val="00449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Truck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 tak, aby implementovala rozhraní </a:t>
            </a:r>
            <a:r>
              <a:rPr lang="cs-CZ" sz="2200" dirty="0" err="1">
                <a:solidFill>
                  <a:srgbClr val="00449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IVehicle</a:t>
            </a:r>
            <a:endParaRPr lang="cs-CZ" sz="2200" dirty="0">
              <a:solidFill>
                <a:srgbClr val="00449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Doimplementujte metodu </a:t>
            </a:r>
            <a:r>
              <a:rPr lang="cs-CZ" sz="2200" dirty="0" err="1">
                <a:solidFill>
                  <a:srgbClr val="00449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UnloadStone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 ve třídě </a:t>
            </a:r>
            <a:r>
              <a:rPr lang="cs-CZ" sz="2200" dirty="0">
                <a:solidFill>
                  <a:srgbClr val="00449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Truck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 (nákladní vozidlo vyloží svůj náklad do továrny)</a:t>
            </a:r>
          </a:p>
          <a:p>
            <a:pPr lvl="1"/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Pozor: nákladní auto musí být naložené a musí být v továrně!</a:t>
            </a:r>
            <a:endParaRPr lang="en-US" sz="2200" dirty="0">
              <a:solidFill>
                <a:srgbClr val="004493"/>
              </a:solidFill>
              <a:latin typeface="Montserrat Semi Bold"/>
            </a:endParaRPr>
          </a:p>
          <a:p>
            <a:pPr lvl="1"/>
            <a:r>
              <a:rPr lang="cs-CZ" sz="2200" dirty="0" err="1">
                <a:solidFill>
                  <a:srgbClr val="004493"/>
                </a:solidFill>
                <a:latin typeface="Montserrat Semi Bold"/>
              </a:rPr>
              <a:t>Note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: </a:t>
            </a:r>
            <a:r>
              <a:rPr lang="en-US" sz="2200" dirty="0" err="1">
                <a:solidFill>
                  <a:srgbClr val="004493"/>
                </a:solidFill>
                <a:latin typeface="Montserrat Semi Bold"/>
              </a:rPr>
              <a:t>Inspirujte</a:t>
            </a:r>
            <a:r>
              <a:rPr lang="en-US" sz="2200" dirty="0">
                <a:solidFill>
                  <a:srgbClr val="004493"/>
                </a:solidFill>
                <a:latin typeface="Montserrat Semi Bold"/>
              </a:rPr>
              <a:t> se v </a:t>
            </a:r>
            <a:r>
              <a:rPr lang="en-US" sz="2200" dirty="0" err="1">
                <a:solidFill>
                  <a:srgbClr val="004493"/>
                </a:solidFill>
                <a:latin typeface="Montserrat Semi Bold"/>
              </a:rPr>
              <a:t>metod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ě </a:t>
            </a:r>
            <a:r>
              <a:rPr lang="cs-CZ" sz="2200" dirty="0" err="1">
                <a:solidFill>
                  <a:srgbClr val="00449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LoadStone</a:t>
            </a:r>
            <a:endParaRPr lang="cs-CZ" sz="2200" dirty="0">
              <a:solidFill>
                <a:srgbClr val="00449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Dopište kód cyklu v metodě </a:t>
            </a:r>
            <a:r>
              <a:rPr lang="cs-CZ" sz="2200" dirty="0" err="1">
                <a:solidFill>
                  <a:srgbClr val="00449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 (auto jede ke </a:t>
            </a:r>
            <a:r>
              <a:rPr lang="en-US" sz="2200" dirty="0">
                <a:solidFill>
                  <a:srgbClr val="004493"/>
                </a:solidFill>
                <a:latin typeface="Montserrat Semi Bold"/>
              </a:rPr>
              <a:t>do </a:t>
            </a:r>
            <a:r>
              <a:rPr lang="en-US" sz="2200" dirty="0" err="1">
                <a:solidFill>
                  <a:srgbClr val="004493"/>
                </a:solidFill>
                <a:latin typeface="Montserrat Semi Bold"/>
              </a:rPr>
              <a:t>lomu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, nakládá kameny, jede do továrny, vyloží kameny)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>
              <a:solidFill>
                <a:srgbClr val="004493"/>
              </a:solidFill>
              <a:latin typeface="Montserrat Semi Bold"/>
            </a:endParaRPr>
          </a:p>
        </p:txBody>
      </p:sp>
      <p:sp>
        <p:nvSpPr>
          <p:cNvPr id="18" name="TextBox 37"/>
          <p:cNvSpPr txBox="1"/>
          <p:nvPr/>
        </p:nvSpPr>
        <p:spPr>
          <a:xfrm>
            <a:off x="215900" y="393700"/>
            <a:ext cx="8621704" cy="565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8923" tIns="58923" rIns="58923" bIns="58923">
            <a:spAutoFit/>
          </a:bodyPr>
          <a:lstStyle/>
          <a:p>
            <a:pPr defTabSz="589231">
              <a:defRPr sz="2900">
                <a:solidFill>
                  <a:srgbClr val="00449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cs-CZ" sz="2900" b="1" dirty="0">
                <a:solidFill>
                  <a:srgbClr val="004493"/>
                </a:solidFill>
                <a:sym typeface="Montserrat Semi Bold"/>
              </a:rPr>
              <a:t>Pro zájemce – </a:t>
            </a:r>
            <a:r>
              <a:rPr lang="cs-CZ" sz="2900" b="1">
                <a:solidFill>
                  <a:srgbClr val="004493"/>
                </a:solidFill>
                <a:sym typeface="Montserrat Semi Bold"/>
              </a:rPr>
              <a:t>na doma ;-)</a:t>
            </a:r>
            <a:endParaRPr sz="2900" b="1" dirty="0">
              <a:solidFill>
                <a:srgbClr val="004493"/>
              </a:solidFill>
              <a:latin typeface="Montserrat Ultra Light" charset="0"/>
              <a:sym typeface="Montserrat Ultra Light"/>
            </a:endParaRPr>
          </a:p>
        </p:txBody>
      </p:sp>
      <p:sp>
        <p:nvSpPr>
          <p:cNvPr id="17" name="Čára">
            <a:extLst>
              <a:ext uri="{FF2B5EF4-FFF2-40B4-BE49-F238E27FC236}">
                <a16:creationId xmlns:a16="http://schemas.microsoft.com/office/drawing/2014/main" id="{582E3110-63D2-2F4D-90D1-5B55797A137F}"/>
              </a:ext>
            </a:extLst>
          </p:cNvPr>
          <p:cNvSpPr/>
          <p:nvPr/>
        </p:nvSpPr>
        <p:spPr>
          <a:xfrm flipV="1">
            <a:off x="808684" y="956705"/>
            <a:ext cx="9986415" cy="0"/>
          </a:xfrm>
          <a:prstGeom prst="line">
            <a:avLst/>
          </a:prstGeom>
          <a:ln w="50800">
            <a:solidFill>
              <a:srgbClr val="003594">
                <a:alpha val="30000"/>
              </a:srgbClr>
            </a:solidFill>
            <a:miter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9" name="Čára">
            <a:extLst>
              <a:ext uri="{FF2B5EF4-FFF2-40B4-BE49-F238E27FC236}">
                <a16:creationId xmlns:a16="http://schemas.microsoft.com/office/drawing/2014/main" id="{DC5ACC41-17D8-1F4A-9FFC-030218562C8D}"/>
              </a:ext>
            </a:extLst>
          </p:cNvPr>
          <p:cNvSpPr/>
          <p:nvPr/>
        </p:nvSpPr>
        <p:spPr>
          <a:xfrm flipV="1">
            <a:off x="240543" y="956705"/>
            <a:ext cx="1989702" cy="2"/>
          </a:xfrm>
          <a:prstGeom prst="line">
            <a:avLst/>
          </a:prstGeom>
          <a:ln w="50800">
            <a:solidFill>
              <a:srgbClr val="003594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307541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INFORMATICS &amp; APPLIED RESEARCH…"/>
          <p:cNvSpPr txBox="1"/>
          <p:nvPr/>
        </p:nvSpPr>
        <p:spPr>
          <a:xfrm>
            <a:off x="698857" y="1525571"/>
            <a:ext cx="10939768" cy="3693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0959" rIns="60959">
            <a:spAutoFit/>
          </a:bodyPr>
          <a:lstStyle/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en-GB" sz="2200" dirty="0">
                <a:solidFill>
                  <a:srgbClr val="004493"/>
                </a:solidFill>
                <a:latin typeface="Montserrat Semi Bold"/>
              </a:rPr>
              <a:t>HW01</a:t>
            </a: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en-GB" sz="2200" dirty="0">
                <a:solidFill>
                  <a:srgbClr val="004493"/>
                </a:solidFill>
                <a:latin typeface="Montserrat Semi Bold"/>
              </a:rPr>
              <a:t>Quick Sneak Peak to naming </a:t>
            </a:r>
            <a:r>
              <a:rPr lang="en-GB" sz="2200" dirty="0" err="1">
                <a:solidFill>
                  <a:srgbClr val="004493"/>
                </a:solidFill>
                <a:latin typeface="Montserrat Semi Bold"/>
              </a:rPr>
              <a:t>convensions</a:t>
            </a:r>
            <a:endParaRPr lang="en-GB" sz="2200" dirty="0">
              <a:solidFill>
                <a:srgbClr val="004493"/>
              </a:solidFill>
              <a:latin typeface="Montserrat Semi Bold"/>
            </a:endParaRP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en-GB" sz="2200" dirty="0">
                <a:solidFill>
                  <a:srgbClr val="004493"/>
                </a:solidFill>
                <a:latin typeface="Montserrat Semi Bold"/>
              </a:rPr>
              <a:t>Class + Interface</a:t>
            </a: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Debugging</a:t>
            </a:r>
            <a:r>
              <a:rPr lang="en-US" sz="2200" dirty="0">
                <a:solidFill>
                  <a:srgbClr val="004493"/>
                </a:solidFill>
                <a:latin typeface="Montserrat Semi Bold"/>
              </a:rPr>
              <a:t> a Unit Testing</a:t>
            </a:r>
            <a:endParaRPr lang="cs-CZ" sz="2200" dirty="0">
              <a:solidFill>
                <a:srgbClr val="004493"/>
              </a:solidFill>
              <a:latin typeface="Montserrat Semi Bold"/>
            </a:endParaRP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Hodnotové a referenční typy</a:t>
            </a: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 err="1">
                <a:solidFill>
                  <a:srgbClr val="004493"/>
                </a:solidFill>
                <a:latin typeface="Montserrat Semi Bold"/>
              </a:rPr>
              <a:t>ref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 vs </a:t>
            </a:r>
            <a:r>
              <a:rPr lang="cs-CZ" sz="2200" dirty="0" err="1">
                <a:solidFill>
                  <a:srgbClr val="004493"/>
                </a:solidFill>
                <a:latin typeface="Montserrat Semi Bold"/>
              </a:rPr>
              <a:t>out</a:t>
            </a:r>
            <a:endParaRPr lang="en-US" sz="2200" dirty="0">
              <a:solidFill>
                <a:srgbClr val="004493"/>
              </a:solidFill>
              <a:latin typeface="Montserrat Semi Bold"/>
            </a:endParaRPr>
          </a:p>
          <a:p>
            <a:pPr marL="342900" indent="-34290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endParaRPr lang="cs-CZ" sz="2200" dirty="0"/>
          </a:p>
        </p:txBody>
      </p:sp>
      <p:sp>
        <p:nvSpPr>
          <p:cNvPr id="18" name="TextBox 37"/>
          <p:cNvSpPr txBox="1"/>
          <p:nvPr/>
        </p:nvSpPr>
        <p:spPr>
          <a:xfrm>
            <a:off x="215900" y="393700"/>
            <a:ext cx="8621704" cy="565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8923" tIns="58923" rIns="58923" bIns="58923">
            <a:spAutoFit/>
          </a:bodyPr>
          <a:lstStyle/>
          <a:p>
            <a:pPr defTabSz="589231">
              <a:defRPr sz="2900">
                <a:solidFill>
                  <a:srgbClr val="00449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cs-CZ" b="1" dirty="0">
                <a:latin typeface="Montserrat Ultra Light" charset="0"/>
                <a:ea typeface="Montserrat Ultra Light" charset="0"/>
                <a:cs typeface="Montserrat Ultra Light" charset="0"/>
                <a:sym typeface="Montserrat Semi Bold"/>
              </a:rPr>
              <a:t>Agenda</a:t>
            </a:r>
            <a:endParaRPr dirty="0">
              <a:latin typeface="Montserrat Ultra Light" charset="0"/>
              <a:ea typeface="Montserrat Ultra Light" charset="0"/>
              <a:cs typeface="Montserrat Ultra Light" charset="0"/>
              <a:sym typeface="Montserrat Ultra Light"/>
            </a:endParaRPr>
          </a:p>
        </p:txBody>
      </p:sp>
      <p:sp>
        <p:nvSpPr>
          <p:cNvPr id="17" name="Čára">
            <a:extLst>
              <a:ext uri="{FF2B5EF4-FFF2-40B4-BE49-F238E27FC236}">
                <a16:creationId xmlns:a16="http://schemas.microsoft.com/office/drawing/2014/main" id="{582E3110-63D2-2F4D-90D1-5B55797A137F}"/>
              </a:ext>
            </a:extLst>
          </p:cNvPr>
          <p:cNvSpPr/>
          <p:nvPr/>
        </p:nvSpPr>
        <p:spPr>
          <a:xfrm flipV="1">
            <a:off x="808684" y="956705"/>
            <a:ext cx="9986415" cy="0"/>
          </a:xfrm>
          <a:prstGeom prst="line">
            <a:avLst/>
          </a:prstGeom>
          <a:ln w="50800">
            <a:solidFill>
              <a:srgbClr val="003594">
                <a:alpha val="30000"/>
              </a:srgbClr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" name="Čára">
            <a:extLst>
              <a:ext uri="{FF2B5EF4-FFF2-40B4-BE49-F238E27FC236}">
                <a16:creationId xmlns:a16="http://schemas.microsoft.com/office/drawing/2014/main" id="{DC5ACC41-17D8-1F4A-9FFC-030218562C8D}"/>
              </a:ext>
            </a:extLst>
          </p:cNvPr>
          <p:cNvSpPr/>
          <p:nvPr/>
        </p:nvSpPr>
        <p:spPr>
          <a:xfrm flipV="1">
            <a:off x="240543" y="956705"/>
            <a:ext cx="1989702" cy="2"/>
          </a:xfrm>
          <a:prstGeom prst="line">
            <a:avLst/>
          </a:prstGeom>
          <a:ln w="50800">
            <a:solidFill>
              <a:srgbClr val="003594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026" name="Picture 2" descr="Výsledek obrázku pro C#">
            <a:extLst>
              <a:ext uri="{FF2B5EF4-FFF2-40B4-BE49-F238E27FC236}">
                <a16:creationId xmlns:a16="http://schemas.microsoft.com/office/drawing/2014/main" id="{53F404BA-BC50-4C86-A3E5-3AE61E210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99" y="1387896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07881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INFORMATICS &amp; APPLIED RESEARCH…"/>
          <p:cNvSpPr txBox="1"/>
          <p:nvPr/>
        </p:nvSpPr>
        <p:spPr>
          <a:xfrm>
            <a:off x="698857" y="1525571"/>
            <a:ext cx="10939768" cy="4780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0959" rIns="60959">
            <a:spAutoFit/>
          </a:bodyPr>
          <a:lstStyle/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en-GB" sz="2200" dirty="0">
                <a:solidFill>
                  <a:srgbClr val="004493"/>
                </a:solidFill>
                <a:latin typeface="Montserrat Semi Bold"/>
              </a:rPr>
              <a:t>2 </a:t>
            </a:r>
            <a:r>
              <a:rPr lang="en-GB" sz="2200" dirty="0" err="1">
                <a:solidFill>
                  <a:srgbClr val="004493"/>
                </a:solidFill>
                <a:latin typeface="Montserrat Semi Bold"/>
              </a:rPr>
              <a:t>tyzdne</a:t>
            </a:r>
            <a:r>
              <a:rPr lang="en-GB" sz="2200" dirty="0">
                <a:solidFill>
                  <a:srgbClr val="004493"/>
                </a:solidFill>
                <a:latin typeface="Montserrat Semi Bold"/>
              </a:rPr>
              <a:t> (do 6.3.2022)</a:t>
            </a: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en-GB" sz="2200" dirty="0" err="1">
                <a:solidFill>
                  <a:srgbClr val="004493"/>
                </a:solidFill>
                <a:latin typeface="Montserrat Semi Bold"/>
              </a:rPr>
              <a:t>Cielom</a:t>
            </a:r>
            <a:r>
              <a:rPr lang="en-GB" sz="2200" dirty="0">
                <a:solidFill>
                  <a:srgbClr val="004493"/>
                </a:solidFill>
                <a:latin typeface="Montserrat Semi Bold"/>
              </a:rPr>
              <a:t> </a:t>
            </a:r>
            <a:r>
              <a:rPr lang="en-GB" sz="2200" dirty="0" err="1">
                <a:solidFill>
                  <a:srgbClr val="004493"/>
                </a:solidFill>
                <a:latin typeface="Montserrat Semi Bold"/>
              </a:rPr>
              <a:t>ulohy</a:t>
            </a:r>
            <a:r>
              <a:rPr lang="en-GB" sz="2200" dirty="0">
                <a:solidFill>
                  <a:srgbClr val="004493"/>
                </a:solidFill>
                <a:latin typeface="Montserrat Semi Bold"/>
              </a:rPr>
              <a:t>: </a:t>
            </a:r>
            <a:r>
              <a:rPr lang="en-GB" sz="2200" dirty="0" err="1">
                <a:solidFill>
                  <a:srgbClr val="004493"/>
                </a:solidFill>
                <a:latin typeface="Montserrat Semi Bold"/>
              </a:rPr>
              <a:t>precvicit</a:t>
            </a:r>
            <a:r>
              <a:rPr lang="en-GB" sz="2200" dirty="0">
                <a:solidFill>
                  <a:srgbClr val="004493"/>
                </a:solidFill>
                <a:latin typeface="Montserrat Semi Bold"/>
              </a:rPr>
              <a:t> / </a:t>
            </a:r>
            <a:r>
              <a:rPr lang="en-GB" sz="2200" dirty="0" err="1">
                <a:solidFill>
                  <a:srgbClr val="004493"/>
                </a:solidFill>
                <a:latin typeface="Montserrat Semi Bold"/>
              </a:rPr>
              <a:t>zopakovat</a:t>
            </a:r>
            <a:r>
              <a:rPr lang="en-GB" sz="2200" dirty="0">
                <a:solidFill>
                  <a:srgbClr val="004493"/>
                </a:solidFill>
                <a:latin typeface="Montserrat Semi Bold"/>
              </a:rPr>
              <a:t> OOP</a:t>
            </a:r>
            <a:endParaRPr lang="en-US" sz="2200" dirty="0">
              <a:solidFill>
                <a:srgbClr val="004493"/>
              </a:solidFill>
              <a:latin typeface="Montserrat Semi Bold"/>
            </a:endParaRP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en-US" sz="2200" dirty="0" err="1">
                <a:solidFill>
                  <a:srgbClr val="004493"/>
                </a:solidFill>
                <a:latin typeface="Montserrat Semi Bold"/>
              </a:rPr>
              <a:t>Najdolezitejsie</a:t>
            </a:r>
            <a:r>
              <a:rPr lang="en-US" sz="2200" dirty="0">
                <a:solidFill>
                  <a:srgbClr val="004493"/>
                </a:solidFill>
                <a:latin typeface="Montserrat Semi Bold"/>
              </a:rPr>
              <a:t> </a:t>
            </a:r>
            <a:r>
              <a:rPr lang="en-US" sz="2200" dirty="0" err="1">
                <a:solidFill>
                  <a:srgbClr val="004493"/>
                </a:solidFill>
                <a:latin typeface="Montserrat Semi Bold"/>
              </a:rPr>
              <a:t>casti</a:t>
            </a:r>
            <a:r>
              <a:rPr lang="en-US" sz="2200" dirty="0">
                <a:solidFill>
                  <a:srgbClr val="004493"/>
                </a:solidFill>
                <a:latin typeface="Montserrat Semi Bold"/>
              </a:rPr>
              <a:t> </a:t>
            </a:r>
            <a:r>
              <a:rPr lang="en-US" sz="2200" dirty="0" err="1">
                <a:solidFill>
                  <a:srgbClr val="004493"/>
                </a:solidFill>
                <a:latin typeface="Montserrat Semi Bold"/>
              </a:rPr>
              <a:t>ulohy</a:t>
            </a:r>
            <a:r>
              <a:rPr lang="en-US" sz="2200" dirty="0">
                <a:solidFill>
                  <a:srgbClr val="004493"/>
                </a:solidFill>
                <a:latin typeface="Montserrat Semi Bold"/>
              </a:rPr>
              <a:t>:</a:t>
            </a:r>
          </a:p>
          <a:p>
            <a:pPr marL="285750" lvl="6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en-US" sz="2200" dirty="0">
                <a:solidFill>
                  <a:srgbClr val="004493"/>
                </a:solidFill>
                <a:latin typeface="Montserrat Semi Bold"/>
              </a:rPr>
              <a:t>         1. </a:t>
            </a:r>
            <a:r>
              <a:rPr lang="en-US" sz="2200" dirty="0" err="1">
                <a:solidFill>
                  <a:srgbClr val="004493"/>
                </a:solidFill>
                <a:latin typeface="Montserrat Semi Bold"/>
              </a:rPr>
              <a:t>Cistota</a:t>
            </a:r>
            <a:r>
              <a:rPr lang="en-US" sz="2200" dirty="0">
                <a:solidFill>
                  <a:srgbClr val="004493"/>
                </a:solidFill>
                <a:latin typeface="Montserrat Semi Bold"/>
              </a:rPr>
              <a:t> </a:t>
            </a:r>
            <a:r>
              <a:rPr lang="en-US" sz="2200" dirty="0" err="1">
                <a:solidFill>
                  <a:srgbClr val="004493"/>
                </a:solidFill>
                <a:latin typeface="Montserrat Semi Bold"/>
              </a:rPr>
              <a:t>kodu</a:t>
            </a:r>
            <a:endParaRPr lang="en-US" sz="2200" dirty="0">
              <a:solidFill>
                <a:srgbClr val="004493"/>
              </a:solidFill>
              <a:latin typeface="Montserrat Semi Bold"/>
            </a:endParaRPr>
          </a:p>
          <a:p>
            <a:pPr marL="285750" lvl="7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en-US" sz="2200" dirty="0">
                <a:solidFill>
                  <a:srgbClr val="004493"/>
                </a:solidFill>
                <a:latin typeface="Montserrat Semi Bold"/>
              </a:rPr>
              <a:t>         2. </a:t>
            </a:r>
            <a:r>
              <a:rPr lang="en-US" sz="2200" dirty="0" err="1">
                <a:solidFill>
                  <a:srgbClr val="004493"/>
                </a:solidFill>
                <a:latin typeface="Montserrat Semi Bold"/>
              </a:rPr>
              <a:t>Funkcnost</a:t>
            </a:r>
            <a:endParaRPr lang="en-US" sz="2200" dirty="0">
              <a:solidFill>
                <a:srgbClr val="004493"/>
              </a:solidFill>
              <a:latin typeface="Montserrat Semi Bold"/>
            </a:endParaRPr>
          </a:p>
          <a:p>
            <a:pPr marL="285750" lvl="7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endParaRPr lang="en-US" sz="2200" dirty="0">
              <a:solidFill>
                <a:srgbClr val="004493"/>
              </a:solidFill>
              <a:latin typeface="Montserrat Semi Bold"/>
            </a:endParaRPr>
          </a:p>
          <a:p>
            <a:pPr marL="285750" lvl="7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en-US" sz="2200" dirty="0" err="1">
                <a:solidFill>
                  <a:srgbClr val="004493"/>
                </a:solidFill>
                <a:latin typeface="Montserrat Semi Bold"/>
              </a:rPr>
              <a:t>Odovzdavajte</a:t>
            </a:r>
            <a:r>
              <a:rPr lang="en-US" sz="2200" dirty="0">
                <a:solidFill>
                  <a:srgbClr val="004493"/>
                </a:solidFill>
                <a:latin typeface="Montserrat Semi Bold"/>
              </a:rPr>
              <a:t> “.zip” file, </a:t>
            </a:r>
            <a:r>
              <a:rPr lang="en-US" sz="2200" dirty="0" err="1">
                <a:solidFill>
                  <a:srgbClr val="004493"/>
                </a:solidFill>
                <a:latin typeface="Montserrat Semi Bold"/>
              </a:rPr>
              <a:t>kde</a:t>
            </a:r>
            <a:r>
              <a:rPr lang="en-US" sz="2200" dirty="0">
                <a:solidFill>
                  <a:srgbClr val="004493"/>
                </a:solidFill>
                <a:latin typeface="Montserrat Semi Bold"/>
              </a:rPr>
              <a:t> </a:t>
            </a:r>
            <a:r>
              <a:rPr lang="en-US" sz="2200" dirty="0" err="1">
                <a:solidFill>
                  <a:srgbClr val="004493"/>
                </a:solidFill>
                <a:latin typeface="Montserrat Semi Bold"/>
              </a:rPr>
              <a:t>bude</a:t>
            </a:r>
            <a:r>
              <a:rPr lang="en-US" sz="2200" dirty="0">
                <a:solidFill>
                  <a:srgbClr val="004493"/>
                </a:solidFill>
                <a:latin typeface="Montserrat Semi Bold"/>
              </a:rPr>
              <a:t>:</a:t>
            </a:r>
          </a:p>
          <a:p>
            <a:pPr marL="285750" lvl="8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en-US" sz="2200" dirty="0">
                <a:solidFill>
                  <a:srgbClr val="004493"/>
                </a:solidFill>
                <a:latin typeface="Montserrat Semi Bold"/>
              </a:rPr>
              <a:t>        - “.</a:t>
            </a:r>
            <a:r>
              <a:rPr lang="en-US" sz="2200" dirty="0" err="1">
                <a:solidFill>
                  <a:srgbClr val="004493"/>
                </a:solidFill>
                <a:latin typeface="Montserrat Semi Bold"/>
              </a:rPr>
              <a:t>sln</a:t>
            </a:r>
            <a:r>
              <a:rPr lang="en-US" sz="2200" dirty="0">
                <a:solidFill>
                  <a:srgbClr val="004493"/>
                </a:solidFill>
                <a:latin typeface="Montserrat Semi Bold"/>
              </a:rPr>
              <a:t>”</a:t>
            </a:r>
          </a:p>
          <a:p>
            <a:pPr marL="285750" lvl="8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en-US" sz="2200" dirty="0">
                <a:solidFill>
                  <a:srgbClr val="004493"/>
                </a:solidFill>
                <a:latin typeface="Montserrat Semi Bold"/>
              </a:rPr>
              <a:t>        - </a:t>
            </a:r>
            <a:r>
              <a:rPr lang="en-US" sz="2200" dirty="0" err="1">
                <a:solidFill>
                  <a:srgbClr val="004493"/>
                </a:solidFill>
                <a:latin typeface="Montserrat Semi Bold"/>
              </a:rPr>
              <a:t>cely</a:t>
            </a:r>
            <a:r>
              <a:rPr lang="en-US" sz="2200" dirty="0">
                <a:solidFill>
                  <a:srgbClr val="004493"/>
                </a:solidFill>
                <a:latin typeface="Montserrat Semi Bold"/>
              </a:rPr>
              <a:t> </a:t>
            </a:r>
            <a:r>
              <a:rPr lang="en-US" sz="2200" dirty="0" err="1">
                <a:solidFill>
                  <a:srgbClr val="004493"/>
                </a:solidFill>
                <a:latin typeface="Montserrat Semi Bold"/>
              </a:rPr>
              <a:t>subor</a:t>
            </a:r>
            <a:r>
              <a:rPr lang="en-US" sz="2200" dirty="0">
                <a:solidFill>
                  <a:srgbClr val="004493"/>
                </a:solidFill>
                <a:latin typeface="Montserrat Semi Bold"/>
              </a:rPr>
              <a:t> s hw01</a:t>
            </a:r>
          </a:p>
        </p:txBody>
      </p:sp>
      <p:sp>
        <p:nvSpPr>
          <p:cNvPr id="18" name="TextBox 37"/>
          <p:cNvSpPr txBox="1"/>
          <p:nvPr/>
        </p:nvSpPr>
        <p:spPr>
          <a:xfrm>
            <a:off x="215900" y="393700"/>
            <a:ext cx="8621704" cy="565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8923" tIns="58923" rIns="58923" bIns="58923">
            <a:spAutoFit/>
          </a:bodyPr>
          <a:lstStyle/>
          <a:p>
            <a:pPr defTabSz="589231">
              <a:defRPr sz="2900">
                <a:solidFill>
                  <a:srgbClr val="00449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en-US" b="1" dirty="0">
                <a:latin typeface="Montserrat Ultra Light" charset="0"/>
                <a:ea typeface="Montserrat Ultra Light" charset="0"/>
                <a:cs typeface="Montserrat Ultra Light" charset="0"/>
                <a:sym typeface="Montserrat Semi Bold"/>
              </a:rPr>
              <a:t>HW01</a:t>
            </a:r>
            <a:endParaRPr dirty="0">
              <a:latin typeface="Montserrat Ultra Light" charset="0"/>
              <a:ea typeface="Montserrat Ultra Light" charset="0"/>
              <a:cs typeface="Montserrat Ultra Light" charset="0"/>
              <a:sym typeface="Montserrat Ultra Light"/>
            </a:endParaRPr>
          </a:p>
        </p:txBody>
      </p:sp>
      <p:sp>
        <p:nvSpPr>
          <p:cNvPr id="17" name="Čára">
            <a:extLst>
              <a:ext uri="{FF2B5EF4-FFF2-40B4-BE49-F238E27FC236}">
                <a16:creationId xmlns:a16="http://schemas.microsoft.com/office/drawing/2014/main" id="{582E3110-63D2-2F4D-90D1-5B55797A137F}"/>
              </a:ext>
            </a:extLst>
          </p:cNvPr>
          <p:cNvSpPr/>
          <p:nvPr/>
        </p:nvSpPr>
        <p:spPr>
          <a:xfrm flipV="1">
            <a:off x="808684" y="956705"/>
            <a:ext cx="9986415" cy="0"/>
          </a:xfrm>
          <a:prstGeom prst="line">
            <a:avLst/>
          </a:prstGeom>
          <a:ln w="50800">
            <a:solidFill>
              <a:srgbClr val="003594">
                <a:alpha val="30000"/>
              </a:srgbClr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" name="Čára">
            <a:extLst>
              <a:ext uri="{FF2B5EF4-FFF2-40B4-BE49-F238E27FC236}">
                <a16:creationId xmlns:a16="http://schemas.microsoft.com/office/drawing/2014/main" id="{DC5ACC41-17D8-1F4A-9FFC-030218562C8D}"/>
              </a:ext>
            </a:extLst>
          </p:cNvPr>
          <p:cNvSpPr/>
          <p:nvPr/>
        </p:nvSpPr>
        <p:spPr>
          <a:xfrm flipV="1">
            <a:off x="240543" y="956705"/>
            <a:ext cx="1989702" cy="2"/>
          </a:xfrm>
          <a:prstGeom prst="line">
            <a:avLst/>
          </a:prstGeom>
          <a:ln w="50800">
            <a:solidFill>
              <a:srgbClr val="003594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050" name="Picture 2" descr="Komunita služby Steam :: :: Ez">
            <a:extLst>
              <a:ext uri="{FF2B5EF4-FFF2-40B4-BE49-F238E27FC236}">
                <a16:creationId xmlns:a16="http://schemas.microsoft.com/office/drawing/2014/main" id="{00BD9791-1811-4DDD-B51D-77D2B95FF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875" y="1225550"/>
            <a:ext cx="523875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0947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INFORMATICS &amp; APPLIED RESEARCH…"/>
          <p:cNvSpPr txBox="1"/>
          <p:nvPr/>
        </p:nvSpPr>
        <p:spPr>
          <a:xfrm>
            <a:off x="698857" y="1525571"/>
            <a:ext cx="10939768" cy="9746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0959" rIns="60959">
            <a:spAutoFit/>
          </a:bodyPr>
          <a:lstStyle/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en-US" sz="2200" dirty="0" err="1">
                <a:solidFill>
                  <a:srgbClr val="004493"/>
                </a:solidFill>
                <a:latin typeface="Montserrat Semi Bold"/>
              </a:rPr>
              <a:t>Trosku</a:t>
            </a:r>
            <a:r>
              <a:rPr lang="en-US" sz="2200" dirty="0">
                <a:solidFill>
                  <a:srgbClr val="004493"/>
                </a:solidFill>
                <a:latin typeface="Montserrat Semi Bold"/>
              </a:rPr>
              <a:t> </a:t>
            </a:r>
            <a:r>
              <a:rPr lang="en-US" sz="2200" dirty="0" err="1">
                <a:solidFill>
                  <a:srgbClr val="004493"/>
                </a:solidFill>
                <a:latin typeface="Montserrat Semi Bold"/>
              </a:rPr>
              <a:t>inak</a:t>
            </a:r>
            <a:r>
              <a:rPr lang="en-US" sz="2200" dirty="0">
                <a:solidFill>
                  <a:srgbClr val="004493"/>
                </a:solidFill>
                <a:latin typeface="Montserrat Semi Bold"/>
              </a:rPr>
              <a:t> … </a:t>
            </a: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en-US" sz="2200" dirty="0" err="1">
                <a:solidFill>
                  <a:srgbClr val="004493"/>
                </a:solidFill>
                <a:latin typeface="Montserrat Semi Bold"/>
              </a:rPr>
              <a:t>Urcite</a:t>
            </a:r>
            <a:r>
              <a:rPr lang="en-US" sz="2200" dirty="0">
                <a:solidFill>
                  <a:srgbClr val="004493"/>
                </a:solidFill>
                <a:latin typeface="Montserrat Semi Bold"/>
              </a:rPr>
              <a:t> </a:t>
            </a:r>
            <a:r>
              <a:rPr lang="en-US" sz="2200" dirty="0" err="1">
                <a:solidFill>
                  <a:srgbClr val="004493"/>
                </a:solidFill>
                <a:latin typeface="Montserrat Semi Bold"/>
              </a:rPr>
              <a:t>nemazte</a:t>
            </a:r>
            <a:r>
              <a:rPr lang="en-US" sz="2200" dirty="0">
                <a:solidFill>
                  <a:srgbClr val="004493"/>
                </a:solidFill>
                <a:latin typeface="Montserrat Semi Bold"/>
              </a:rPr>
              <a:t> “.</a:t>
            </a:r>
            <a:r>
              <a:rPr lang="en-US" sz="2200" dirty="0" err="1">
                <a:solidFill>
                  <a:srgbClr val="004493"/>
                </a:solidFill>
                <a:latin typeface="Montserrat Semi Bold"/>
              </a:rPr>
              <a:t>sln</a:t>
            </a:r>
            <a:r>
              <a:rPr lang="en-US" sz="2200" dirty="0">
                <a:solidFill>
                  <a:srgbClr val="004493"/>
                </a:solidFill>
                <a:latin typeface="Montserrat Semi Bold"/>
              </a:rPr>
              <a:t>” </a:t>
            </a:r>
            <a:r>
              <a:rPr lang="en-US" sz="2200" dirty="0" err="1">
                <a:solidFill>
                  <a:srgbClr val="004493"/>
                </a:solidFill>
                <a:latin typeface="Montserrat Semi Bold"/>
              </a:rPr>
              <a:t>subor</a:t>
            </a:r>
            <a:r>
              <a:rPr lang="en-US" sz="2200" dirty="0">
                <a:solidFill>
                  <a:srgbClr val="004493"/>
                </a:solidFill>
                <a:latin typeface="Montserrat Semi Bold"/>
              </a:rPr>
              <a:t> !!!!</a:t>
            </a:r>
          </a:p>
        </p:txBody>
      </p:sp>
      <p:sp>
        <p:nvSpPr>
          <p:cNvPr id="18" name="TextBox 37"/>
          <p:cNvSpPr txBox="1"/>
          <p:nvPr/>
        </p:nvSpPr>
        <p:spPr>
          <a:xfrm>
            <a:off x="215900" y="393700"/>
            <a:ext cx="8621704" cy="565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8923" tIns="58923" rIns="58923" bIns="58923">
            <a:spAutoFit/>
          </a:bodyPr>
          <a:lstStyle/>
          <a:p>
            <a:pPr defTabSz="589231">
              <a:defRPr sz="2900">
                <a:solidFill>
                  <a:srgbClr val="00449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en-US" b="1" dirty="0">
                <a:latin typeface="Montserrat Ultra Light" charset="0"/>
                <a:ea typeface="Montserrat Ultra Light" charset="0"/>
                <a:cs typeface="Montserrat Ultra Light" charset="0"/>
                <a:sym typeface="Montserrat Semi Bold"/>
              </a:rPr>
              <a:t>HW01</a:t>
            </a:r>
            <a:endParaRPr dirty="0">
              <a:latin typeface="Montserrat Ultra Light" charset="0"/>
              <a:ea typeface="Montserrat Ultra Light" charset="0"/>
              <a:cs typeface="Montserrat Ultra Light" charset="0"/>
              <a:sym typeface="Montserrat Ultra Light"/>
            </a:endParaRPr>
          </a:p>
        </p:txBody>
      </p:sp>
      <p:sp>
        <p:nvSpPr>
          <p:cNvPr id="17" name="Čára">
            <a:extLst>
              <a:ext uri="{FF2B5EF4-FFF2-40B4-BE49-F238E27FC236}">
                <a16:creationId xmlns:a16="http://schemas.microsoft.com/office/drawing/2014/main" id="{582E3110-63D2-2F4D-90D1-5B55797A137F}"/>
              </a:ext>
            </a:extLst>
          </p:cNvPr>
          <p:cNvSpPr/>
          <p:nvPr/>
        </p:nvSpPr>
        <p:spPr>
          <a:xfrm flipV="1">
            <a:off x="808684" y="956705"/>
            <a:ext cx="9986415" cy="0"/>
          </a:xfrm>
          <a:prstGeom prst="line">
            <a:avLst/>
          </a:prstGeom>
          <a:ln w="50800">
            <a:solidFill>
              <a:srgbClr val="003594">
                <a:alpha val="30000"/>
              </a:srgbClr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" name="Čára">
            <a:extLst>
              <a:ext uri="{FF2B5EF4-FFF2-40B4-BE49-F238E27FC236}">
                <a16:creationId xmlns:a16="http://schemas.microsoft.com/office/drawing/2014/main" id="{DC5ACC41-17D8-1F4A-9FFC-030218562C8D}"/>
              </a:ext>
            </a:extLst>
          </p:cNvPr>
          <p:cNvSpPr/>
          <p:nvPr/>
        </p:nvSpPr>
        <p:spPr>
          <a:xfrm flipV="1">
            <a:off x="240543" y="956705"/>
            <a:ext cx="1989702" cy="2"/>
          </a:xfrm>
          <a:prstGeom prst="line">
            <a:avLst/>
          </a:prstGeom>
          <a:ln w="50800">
            <a:solidFill>
              <a:srgbClr val="003594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1B06BC-78E8-4944-AF36-8E6676523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56" y="2759303"/>
            <a:ext cx="11545487" cy="353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57273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INFORMATICS &amp; APPLIED RESEARCH…"/>
          <p:cNvSpPr txBox="1"/>
          <p:nvPr/>
        </p:nvSpPr>
        <p:spPr>
          <a:xfrm>
            <a:off x="533526" y="1212305"/>
            <a:ext cx="10939768" cy="1313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0959" rIns="60959">
            <a:spAutoFit/>
          </a:bodyPr>
          <a:lstStyle/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en-US" sz="2200" dirty="0" err="1">
                <a:solidFill>
                  <a:srgbClr val="004493"/>
                </a:solidFill>
                <a:latin typeface="Montserrat Semi Bold"/>
              </a:rPr>
              <a:t>Trosku</a:t>
            </a:r>
            <a:r>
              <a:rPr lang="en-US" sz="2200" dirty="0">
                <a:solidFill>
                  <a:srgbClr val="004493"/>
                </a:solidFill>
                <a:latin typeface="Montserrat Semi Bold"/>
              </a:rPr>
              <a:t> </a:t>
            </a:r>
            <a:r>
              <a:rPr lang="en-US" sz="2200" dirty="0" err="1">
                <a:solidFill>
                  <a:srgbClr val="004493"/>
                </a:solidFill>
                <a:latin typeface="Montserrat Semi Bold"/>
              </a:rPr>
              <a:t>inak</a:t>
            </a:r>
            <a:r>
              <a:rPr lang="en-US" sz="2200" dirty="0">
                <a:solidFill>
                  <a:srgbClr val="004493"/>
                </a:solidFill>
                <a:latin typeface="Montserrat Semi Bold"/>
              </a:rPr>
              <a:t> …</a:t>
            </a: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en-US" sz="2200" dirty="0" err="1">
                <a:solidFill>
                  <a:srgbClr val="004493"/>
                </a:solidFill>
                <a:latin typeface="Montserrat Semi Bold"/>
              </a:rPr>
              <a:t>Mozte</a:t>
            </a:r>
            <a:r>
              <a:rPr lang="en-US" sz="2200" dirty="0">
                <a:solidFill>
                  <a:srgbClr val="004493"/>
                </a:solidFill>
                <a:latin typeface="Montserrat Semi Bold"/>
              </a:rPr>
              <a:t> </a:t>
            </a:r>
            <a:r>
              <a:rPr lang="en-US" sz="2200" dirty="0" err="1">
                <a:solidFill>
                  <a:srgbClr val="004493"/>
                </a:solidFill>
                <a:latin typeface="Montserrat Semi Bold"/>
              </a:rPr>
              <a:t>zmazat</a:t>
            </a:r>
            <a:r>
              <a:rPr lang="en-US" sz="2200" dirty="0">
                <a:solidFill>
                  <a:srgbClr val="004493"/>
                </a:solidFill>
                <a:latin typeface="Montserrat Semi Bold"/>
              </a:rPr>
              <a:t> “bin” a “obj” … toto </a:t>
            </a:r>
            <a:r>
              <a:rPr lang="en-US" sz="2200" dirty="0" err="1">
                <a:solidFill>
                  <a:srgbClr val="004493"/>
                </a:solidFill>
                <a:latin typeface="Montserrat Semi Bold"/>
              </a:rPr>
              <a:t>su</a:t>
            </a:r>
            <a:r>
              <a:rPr lang="en-US" sz="2200" dirty="0">
                <a:solidFill>
                  <a:srgbClr val="004493"/>
                </a:solidFill>
                <a:latin typeface="Montserrat Semi Bold"/>
              </a:rPr>
              <a:t> vase </a:t>
            </a:r>
            <a:r>
              <a:rPr lang="en-US" sz="2200" dirty="0" err="1">
                <a:solidFill>
                  <a:srgbClr val="004493"/>
                </a:solidFill>
                <a:latin typeface="Montserrat Semi Bold"/>
              </a:rPr>
              <a:t>subory</a:t>
            </a:r>
            <a:r>
              <a:rPr lang="en-US" sz="2200" dirty="0">
                <a:solidFill>
                  <a:srgbClr val="004493"/>
                </a:solidFill>
                <a:latin typeface="Montserrat Semi Bold"/>
              </a:rPr>
              <a:t> a </a:t>
            </a:r>
            <a:r>
              <a:rPr lang="en-US" sz="2200" dirty="0" err="1">
                <a:solidFill>
                  <a:srgbClr val="004493"/>
                </a:solidFill>
                <a:latin typeface="Montserrat Semi Bold"/>
              </a:rPr>
              <a:t>celkovo</a:t>
            </a:r>
            <a:r>
              <a:rPr lang="en-US" sz="2200" dirty="0">
                <a:solidFill>
                  <a:srgbClr val="004493"/>
                </a:solidFill>
                <a:latin typeface="Montserrat Semi Bold"/>
              </a:rPr>
              <a:t> </a:t>
            </a:r>
            <a:r>
              <a:rPr lang="en-US" sz="2200" dirty="0" err="1">
                <a:solidFill>
                  <a:srgbClr val="004493"/>
                </a:solidFill>
                <a:latin typeface="Montserrat Semi Bold"/>
              </a:rPr>
              <a:t>su</a:t>
            </a:r>
            <a:r>
              <a:rPr lang="en-US" sz="2200" dirty="0">
                <a:solidFill>
                  <a:srgbClr val="004493"/>
                </a:solidFill>
                <a:latin typeface="Montserrat Semi Bold"/>
              </a:rPr>
              <a:t> </a:t>
            </a:r>
            <a:r>
              <a:rPr lang="en-US" sz="2200" dirty="0" err="1">
                <a:solidFill>
                  <a:srgbClr val="004493"/>
                </a:solidFill>
                <a:latin typeface="Montserrat Semi Bold"/>
              </a:rPr>
              <a:t>nepotrebne</a:t>
            </a:r>
            <a:r>
              <a:rPr lang="en-US" sz="2200" dirty="0">
                <a:solidFill>
                  <a:srgbClr val="004493"/>
                </a:solidFill>
                <a:latin typeface="Montserrat Semi Bold"/>
              </a:rPr>
              <a:t> pre </a:t>
            </a:r>
            <a:r>
              <a:rPr lang="en-US" sz="2200" dirty="0" err="1">
                <a:solidFill>
                  <a:srgbClr val="004493"/>
                </a:solidFill>
                <a:latin typeface="Montserrat Semi Bold"/>
              </a:rPr>
              <a:t>nas</a:t>
            </a:r>
            <a:r>
              <a:rPr lang="en-US" sz="2200" dirty="0">
                <a:solidFill>
                  <a:srgbClr val="004493"/>
                </a:solidFill>
                <a:latin typeface="Montserrat Semi Bold"/>
              </a:rPr>
              <a:t> </a:t>
            </a:r>
            <a:r>
              <a:rPr lang="en-US" sz="2200" dirty="0" err="1">
                <a:solidFill>
                  <a:srgbClr val="004493"/>
                </a:solidFill>
                <a:latin typeface="Montserrat Semi Bold"/>
              </a:rPr>
              <a:t>ako</a:t>
            </a:r>
            <a:r>
              <a:rPr lang="en-US" sz="2200" dirty="0">
                <a:solidFill>
                  <a:srgbClr val="004493"/>
                </a:solidFill>
                <a:latin typeface="Montserrat Semi Bold"/>
              </a:rPr>
              <a:t> </a:t>
            </a:r>
            <a:r>
              <a:rPr lang="en-US" sz="2200" dirty="0" err="1">
                <a:solidFill>
                  <a:srgbClr val="004493"/>
                </a:solidFill>
                <a:latin typeface="Montserrat Semi Bold"/>
              </a:rPr>
              <a:t>opravujucich</a:t>
            </a:r>
            <a:r>
              <a:rPr lang="en-US" sz="2200" dirty="0">
                <a:solidFill>
                  <a:srgbClr val="004493"/>
                </a:solidFill>
                <a:latin typeface="Montserrat Semi Bold"/>
              </a:rPr>
              <a:t> (</a:t>
            </a:r>
            <a:r>
              <a:rPr lang="en-US" sz="2200" dirty="0" err="1">
                <a:solidFill>
                  <a:srgbClr val="004493"/>
                </a:solidFill>
                <a:latin typeface="Montserrat Semi Bold"/>
              </a:rPr>
              <a:t>generuju</a:t>
            </a:r>
            <a:r>
              <a:rPr lang="en-US" sz="2200" dirty="0">
                <a:solidFill>
                  <a:srgbClr val="004493"/>
                </a:solidFill>
                <a:latin typeface="Montserrat Semi Bold"/>
              </a:rPr>
              <a:t> </a:t>
            </a:r>
            <a:r>
              <a:rPr lang="en-US" sz="2200" dirty="0" err="1">
                <a:solidFill>
                  <a:srgbClr val="004493"/>
                </a:solidFill>
                <a:latin typeface="Montserrat Semi Bold"/>
              </a:rPr>
              <a:t>sa</a:t>
            </a:r>
            <a:r>
              <a:rPr lang="en-US" sz="2200" dirty="0">
                <a:solidFill>
                  <a:srgbClr val="004493"/>
                </a:solidFill>
                <a:latin typeface="Montserrat Semi Bold"/>
              </a:rPr>
              <a:t> </a:t>
            </a:r>
            <a:r>
              <a:rPr lang="en-US" sz="2200" dirty="0" err="1">
                <a:solidFill>
                  <a:srgbClr val="004493"/>
                </a:solidFill>
                <a:latin typeface="Montserrat Semi Bold"/>
              </a:rPr>
              <a:t>pri</a:t>
            </a:r>
            <a:r>
              <a:rPr lang="en-US" sz="2200" dirty="0">
                <a:solidFill>
                  <a:srgbClr val="004493"/>
                </a:solidFill>
                <a:latin typeface="Montserrat Semi Bold"/>
              </a:rPr>
              <a:t> </a:t>
            </a:r>
            <a:r>
              <a:rPr lang="en-US" sz="2200" dirty="0" err="1">
                <a:solidFill>
                  <a:srgbClr val="004493"/>
                </a:solidFill>
                <a:latin typeface="Montserrat Semi Bold"/>
              </a:rPr>
              <a:t>spusteni</a:t>
            </a:r>
            <a:r>
              <a:rPr lang="en-US" sz="2200" dirty="0">
                <a:solidFill>
                  <a:srgbClr val="004493"/>
                </a:solidFill>
                <a:latin typeface="Montserrat Semi Bold"/>
              </a:rPr>
              <a:t> debug / program)</a:t>
            </a:r>
          </a:p>
        </p:txBody>
      </p:sp>
      <p:sp>
        <p:nvSpPr>
          <p:cNvPr id="18" name="TextBox 37"/>
          <p:cNvSpPr txBox="1"/>
          <p:nvPr/>
        </p:nvSpPr>
        <p:spPr>
          <a:xfrm>
            <a:off x="215900" y="393700"/>
            <a:ext cx="8621704" cy="565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8923" tIns="58923" rIns="58923" bIns="58923">
            <a:spAutoFit/>
          </a:bodyPr>
          <a:lstStyle/>
          <a:p>
            <a:pPr defTabSz="589231">
              <a:defRPr sz="2900">
                <a:solidFill>
                  <a:srgbClr val="00449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en-US" b="1" dirty="0">
                <a:latin typeface="Montserrat Ultra Light" charset="0"/>
                <a:ea typeface="Montserrat Ultra Light" charset="0"/>
                <a:cs typeface="Montserrat Ultra Light" charset="0"/>
                <a:sym typeface="Montserrat Semi Bold"/>
              </a:rPr>
              <a:t>HW01</a:t>
            </a:r>
            <a:endParaRPr dirty="0">
              <a:latin typeface="Montserrat Ultra Light" charset="0"/>
              <a:ea typeface="Montserrat Ultra Light" charset="0"/>
              <a:cs typeface="Montserrat Ultra Light" charset="0"/>
              <a:sym typeface="Montserrat Ultra Light"/>
            </a:endParaRPr>
          </a:p>
        </p:txBody>
      </p:sp>
      <p:sp>
        <p:nvSpPr>
          <p:cNvPr id="17" name="Čára">
            <a:extLst>
              <a:ext uri="{FF2B5EF4-FFF2-40B4-BE49-F238E27FC236}">
                <a16:creationId xmlns:a16="http://schemas.microsoft.com/office/drawing/2014/main" id="{582E3110-63D2-2F4D-90D1-5B55797A137F}"/>
              </a:ext>
            </a:extLst>
          </p:cNvPr>
          <p:cNvSpPr/>
          <p:nvPr/>
        </p:nvSpPr>
        <p:spPr>
          <a:xfrm flipV="1">
            <a:off x="808684" y="956705"/>
            <a:ext cx="9986415" cy="0"/>
          </a:xfrm>
          <a:prstGeom prst="line">
            <a:avLst/>
          </a:prstGeom>
          <a:ln w="50800">
            <a:solidFill>
              <a:srgbClr val="003594">
                <a:alpha val="30000"/>
              </a:srgbClr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" name="Čára">
            <a:extLst>
              <a:ext uri="{FF2B5EF4-FFF2-40B4-BE49-F238E27FC236}">
                <a16:creationId xmlns:a16="http://schemas.microsoft.com/office/drawing/2014/main" id="{DC5ACC41-17D8-1F4A-9FFC-030218562C8D}"/>
              </a:ext>
            </a:extLst>
          </p:cNvPr>
          <p:cNvSpPr/>
          <p:nvPr/>
        </p:nvSpPr>
        <p:spPr>
          <a:xfrm flipV="1">
            <a:off x="240543" y="956705"/>
            <a:ext cx="1989702" cy="2"/>
          </a:xfrm>
          <a:prstGeom prst="line">
            <a:avLst/>
          </a:prstGeom>
          <a:ln w="50800">
            <a:solidFill>
              <a:srgbClr val="003594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8F9D5E-7054-47C2-AD12-940439151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662" y="2609088"/>
            <a:ext cx="11347496" cy="409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20145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INFORMATICS &amp; APPLIED RESEARCH…"/>
          <p:cNvSpPr txBox="1"/>
          <p:nvPr/>
        </p:nvSpPr>
        <p:spPr>
          <a:xfrm>
            <a:off x="332007" y="6248856"/>
            <a:ext cx="10939768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0959" rIns="60959">
            <a:spAutoFit/>
          </a:bodyPr>
          <a:lstStyle/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endParaRPr lang="en-US" sz="2200" dirty="0">
              <a:solidFill>
                <a:srgbClr val="004493"/>
              </a:solidFill>
              <a:latin typeface="Montserrat Semi Bold"/>
            </a:endParaRPr>
          </a:p>
        </p:txBody>
      </p:sp>
      <p:sp>
        <p:nvSpPr>
          <p:cNvPr id="18" name="TextBox 37"/>
          <p:cNvSpPr txBox="1"/>
          <p:nvPr/>
        </p:nvSpPr>
        <p:spPr>
          <a:xfrm>
            <a:off x="215900" y="393700"/>
            <a:ext cx="8621704" cy="565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8923" tIns="58923" rIns="58923" bIns="58923">
            <a:spAutoFit/>
          </a:bodyPr>
          <a:lstStyle/>
          <a:p>
            <a:pPr defTabSz="589231">
              <a:defRPr sz="2900">
                <a:solidFill>
                  <a:srgbClr val="00449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en-US" b="1" dirty="0">
                <a:latin typeface="Montserrat Ultra Light" charset="0"/>
                <a:ea typeface="Montserrat Ultra Light" charset="0"/>
                <a:cs typeface="Montserrat Ultra Light" charset="0"/>
                <a:sym typeface="Montserrat Semi Bold"/>
              </a:rPr>
              <a:t>A quick peak to code-style</a:t>
            </a:r>
            <a:endParaRPr dirty="0">
              <a:latin typeface="Montserrat Ultra Light" charset="0"/>
              <a:ea typeface="Montserrat Ultra Light" charset="0"/>
              <a:cs typeface="Montserrat Ultra Light" charset="0"/>
              <a:sym typeface="Montserrat Ultra Light"/>
            </a:endParaRPr>
          </a:p>
        </p:txBody>
      </p:sp>
      <p:sp>
        <p:nvSpPr>
          <p:cNvPr id="17" name="Čára">
            <a:extLst>
              <a:ext uri="{FF2B5EF4-FFF2-40B4-BE49-F238E27FC236}">
                <a16:creationId xmlns:a16="http://schemas.microsoft.com/office/drawing/2014/main" id="{582E3110-63D2-2F4D-90D1-5B55797A137F}"/>
              </a:ext>
            </a:extLst>
          </p:cNvPr>
          <p:cNvSpPr/>
          <p:nvPr/>
        </p:nvSpPr>
        <p:spPr>
          <a:xfrm flipV="1">
            <a:off x="808684" y="956705"/>
            <a:ext cx="9986415" cy="0"/>
          </a:xfrm>
          <a:prstGeom prst="line">
            <a:avLst/>
          </a:prstGeom>
          <a:ln w="50800">
            <a:solidFill>
              <a:srgbClr val="003594">
                <a:alpha val="30000"/>
              </a:srgbClr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" name="Čára">
            <a:extLst>
              <a:ext uri="{FF2B5EF4-FFF2-40B4-BE49-F238E27FC236}">
                <a16:creationId xmlns:a16="http://schemas.microsoft.com/office/drawing/2014/main" id="{DC5ACC41-17D8-1F4A-9FFC-030218562C8D}"/>
              </a:ext>
            </a:extLst>
          </p:cNvPr>
          <p:cNvSpPr/>
          <p:nvPr/>
        </p:nvSpPr>
        <p:spPr>
          <a:xfrm flipV="1">
            <a:off x="240543" y="956705"/>
            <a:ext cx="1989702" cy="2"/>
          </a:xfrm>
          <a:prstGeom prst="line">
            <a:avLst/>
          </a:prstGeom>
          <a:ln w="50800">
            <a:solidFill>
              <a:srgbClr val="003594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F6F75E-417E-4ADA-9070-4B0975286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383" y="1005133"/>
            <a:ext cx="9424034" cy="54591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CCDD80-742A-4495-A14A-89DD5D15FD2C}"/>
              </a:ext>
            </a:extLst>
          </p:cNvPr>
          <p:cNvSpPr txBox="1"/>
          <p:nvPr/>
        </p:nvSpPr>
        <p:spPr>
          <a:xfrm>
            <a:off x="1324236" y="6415871"/>
            <a:ext cx="854656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  <a:hlinkClick r:id="rId3"/>
              </a:rPr>
              <a:t>https://github.com/ktaranov/naming-convention/blob/master/C%23%20Coding%20Standards%20and%20Naming%20Conventions.md</a:t>
            </a:r>
            <a:endParaRPr kumimoji="0" lang="en-GB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  <a:hlinkClick r:id="rId4"/>
              </a:rPr>
              <a:t>https://docs.microsoft.com/en-us/dotnet/csharp/fundamentals/coding-style/coding-conventions</a:t>
            </a:r>
            <a:endParaRPr kumimoji="0" lang="en-GB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137215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INFORMATICS &amp; APPLIED RESEARCH…"/>
          <p:cNvSpPr txBox="1"/>
          <p:nvPr/>
        </p:nvSpPr>
        <p:spPr>
          <a:xfrm>
            <a:off x="698857" y="1525571"/>
            <a:ext cx="10939768" cy="4780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0959" rIns="60959">
            <a:spAutoFit/>
          </a:bodyPr>
          <a:lstStyle/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en-GB" sz="2200" dirty="0">
                <a:solidFill>
                  <a:srgbClr val="004493"/>
                </a:solidFill>
                <a:latin typeface="Montserrat Semi Bold"/>
              </a:rPr>
              <a:t>Lets check out some code</a:t>
            </a: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en-GB" sz="2200" dirty="0">
                <a:solidFill>
                  <a:srgbClr val="004493"/>
                </a:solidFill>
                <a:latin typeface="Montserrat Semi Bold"/>
              </a:rPr>
              <a:t>Class example</a:t>
            </a: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en-GB" sz="2200" dirty="0">
                <a:solidFill>
                  <a:srgbClr val="004493"/>
                </a:solidFill>
                <a:latin typeface="Montserrat Semi Bold"/>
              </a:rPr>
              <a:t>Interface example</a:t>
            </a: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en-GB" sz="2200" dirty="0">
                <a:solidFill>
                  <a:srgbClr val="004493"/>
                </a:solidFill>
                <a:latin typeface="Montserrat Semi Bold"/>
              </a:rPr>
              <a:t>Field example</a:t>
            </a: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en-GB" sz="2200" dirty="0">
                <a:solidFill>
                  <a:srgbClr val="004493"/>
                </a:solidFill>
                <a:latin typeface="Montserrat Semi Bold"/>
              </a:rPr>
              <a:t>Property example</a:t>
            </a: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en-GB" sz="2200" dirty="0">
                <a:solidFill>
                  <a:srgbClr val="004493"/>
                </a:solidFill>
                <a:latin typeface="Montserrat Semi Bold"/>
              </a:rPr>
              <a:t>Constructor example</a:t>
            </a: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endParaRPr lang="en-GB" sz="2200" dirty="0">
              <a:solidFill>
                <a:srgbClr val="004493"/>
              </a:solidFill>
              <a:latin typeface="Montserrat Semi Bold"/>
            </a:endParaRP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endParaRPr lang="en-US" sz="2200" dirty="0">
              <a:solidFill>
                <a:srgbClr val="004493"/>
              </a:solidFill>
              <a:latin typeface="Montserrat Semi Bold"/>
            </a:endParaRPr>
          </a:p>
          <a:p>
            <a:pPr marL="342900" indent="-34290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endParaRPr lang="cs-CZ" sz="2200" dirty="0"/>
          </a:p>
        </p:txBody>
      </p:sp>
      <p:sp>
        <p:nvSpPr>
          <p:cNvPr id="18" name="TextBox 37"/>
          <p:cNvSpPr txBox="1"/>
          <p:nvPr/>
        </p:nvSpPr>
        <p:spPr>
          <a:xfrm>
            <a:off x="215900" y="393700"/>
            <a:ext cx="8621704" cy="565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8923" tIns="58923" rIns="58923" bIns="58923">
            <a:spAutoFit/>
          </a:bodyPr>
          <a:lstStyle/>
          <a:p>
            <a:pPr defTabSz="589231">
              <a:defRPr sz="2900">
                <a:solidFill>
                  <a:srgbClr val="00449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en-GB" b="1" dirty="0">
                <a:latin typeface="Montserrat Ultra Light" charset="0"/>
                <a:ea typeface="Montserrat Ultra Light" charset="0"/>
                <a:cs typeface="Montserrat Ultra Light" charset="0"/>
                <a:sym typeface="Montserrat Semi Bold"/>
              </a:rPr>
              <a:t>Class, Interface a pod.</a:t>
            </a:r>
            <a:endParaRPr lang="en-GB" dirty="0">
              <a:latin typeface="Montserrat Ultra Light" charset="0"/>
              <a:ea typeface="Montserrat Ultra Light" charset="0"/>
              <a:cs typeface="Montserrat Ultra Light" charset="0"/>
              <a:sym typeface="Montserrat Ultra Light"/>
            </a:endParaRPr>
          </a:p>
        </p:txBody>
      </p:sp>
      <p:sp>
        <p:nvSpPr>
          <p:cNvPr id="17" name="Čára">
            <a:extLst>
              <a:ext uri="{FF2B5EF4-FFF2-40B4-BE49-F238E27FC236}">
                <a16:creationId xmlns:a16="http://schemas.microsoft.com/office/drawing/2014/main" id="{582E3110-63D2-2F4D-90D1-5B55797A137F}"/>
              </a:ext>
            </a:extLst>
          </p:cNvPr>
          <p:cNvSpPr/>
          <p:nvPr/>
        </p:nvSpPr>
        <p:spPr>
          <a:xfrm flipV="1">
            <a:off x="808684" y="956705"/>
            <a:ext cx="9986415" cy="0"/>
          </a:xfrm>
          <a:prstGeom prst="line">
            <a:avLst/>
          </a:prstGeom>
          <a:ln w="50800">
            <a:solidFill>
              <a:srgbClr val="003594">
                <a:alpha val="30000"/>
              </a:srgbClr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" name="Čára">
            <a:extLst>
              <a:ext uri="{FF2B5EF4-FFF2-40B4-BE49-F238E27FC236}">
                <a16:creationId xmlns:a16="http://schemas.microsoft.com/office/drawing/2014/main" id="{DC5ACC41-17D8-1F4A-9FFC-030218562C8D}"/>
              </a:ext>
            </a:extLst>
          </p:cNvPr>
          <p:cNvSpPr/>
          <p:nvPr/>
        </p:nvSpPr>
        <p:spPr>
          <a:xfrm flipV="1">
            <a:off x="240543" y="956705"/>
            <a:ext cx="1989702" cy="2"/>
          </a:xfrm>
          <a:prstGeom prst="line">
            <a:avLst/>
          </a:prstGeom>
          <a:ln w="50800">
            <a:solidFill>
              <a:srgbClr val="003594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8665C5-03A9-4F0D-A1A0-5385C5BDF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1906" y="649365"/>
            <a:ext cx="6176201" cy="602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6085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37"/>
          <p:cNvSpPr txBox="1"/>
          <p:nvPr/>
        </p:nvSpPr>
        <p:spPr>
          <a:xfrm>
            <a:off x="215900" y="393700"/>
            <a:ext cx="8621704" cy="565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8923" tIns="58923" rIns="58923" bIns="58923">
            <a:spAutoFit/>
          </a:bodyPr>
          <a:lstStyle/>
          <a:p>
            <a:pPr defTabSz="589231">
              <a:defRPr sz="2900">
                <a:solidFill>
                  <a:srgbClr val="00449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en-GB" b="1" dirty="0">
                <a:latin typeface="Montserrat Ultra Light" charset="0"/>
                <a:ea typeface="Montserrat Ultra Light" charset="0"/>
                <a:cs typeface="Montserrat Ultra Light" charset="0"/>
                <a:sym typeface="Montserrat Semi Bold"/>
              </a:rPr>
              <a:t>Class, Interface a pod.</a:t>
            </a:r>
            <a:endParaRPr lang="en-GB" dirty="0">
              <a:latin typeface="Montserrat Ultra Light" charset="0"/>
              <a:ea typeface="Montserrat Ultra Light" charset="0"/>
              <a:cs typeface="Montserrat Ultra Light" charset="0"/>
              <a:sym typeface="Montserrat Ultra Light"/>
            </a:endParaRPr>
          </a:p>
        </p:txBody>
      </p:sp>
      <p:sp>
        <p:nvSpPr>
          <p:cNvPr id="17" name="Čára">
            <a:extLst>
              <a:ext uri="{FF2B5EF4-FFF2-40B4-BE49-F238E27FC236}">
                <a16:creationId xmlns:a16="http://schemas.microsoft.com/office/drawing/2014/main" id="{582E3110-63D2-2F4D-90D1-5B55797A137F}"/>
              </a:ext>
            </a:extLst>
          </p:cNvPr>
          <p:cNvSpPr/>
          <p:nvPr/>
        </p:nvSpPr>
        <p:spPr>
          <a:xfrm flipV="1">
            <a:off x="808684" y="956705"/>
            <a:ext cx="9986415" cy="0"/>
          </a:xfrm>
          <a:prstGeom prst="line">
            <a:avLst/>
          </a:prstGeom>
          <a:ln w="50800">
            <a:solidFill>
              <a:srgbClr val="003594">
                <a:alpha val="30000"/>
              </a:srgbClr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" name="Čára">
            <a:extLst>
              <a:ext uri="{FF2B5EF4-FFF2-40B4-BE49-F238E27FC236}">
                <a16:creationId xmlns:a16="http://schemas.microsoft.com/office/drawing/2014/main" id="{DC5ACC41-17D8-1F4A-9FFC-030218562C8D}"/>
              </a:ext>
            </a:extLst>
          </p:cNvPr>
          <p:cNvSpPr/>
          <p:nvPr/>
        </p:nvSpPr>
        <p:spPr>
          <a:xfrm flipV="1">
            <a:off x="240543" y="956705"/>
            <a:ext cx="1989702" cy="2"/>
          </a:xfrm>
          <a:prstGeom prst="line">
            <a:avLst/>
          </a:prstGeom>
          <a:ln w="50800">
            <a:solidFill>
              <a:srgbClr val="003594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C7DEEC-B416-4620-85FC-E6EB10161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43" y="1070215"/>
            <a:ext cx="11535613" cy="539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53895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1265</TotalTime>
  <Words>1214</Words>
  <Application>Microsoft Office PowerPoint</Application>
  <PresentationFormat>Widescreen</PresentationFormat>
  <Paragraphs>287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4" baseType="lpstr">
      <vt:lpstr>Arial</vt:lpstr>
      <vt:lpstr>Calibri</vt:lpstr>
      <vt:lpstr>Calibri Light</vt:lpstr>
      <vt:lpstr>Consolas</vt:lpstr>
      <vt:lpstr>Courier New</vt:lpstr>
      <vt:lpstr>Helvetica</vt:lpstr>
      <vt:lpstr>Montserrat</vt:lpstr>
      <vt:lpstr>Montserrat Bold</vt:lpstr>
      <vt:lpstr>Montserrat Light</vt:lpstr>
      <vt:lpstr>Montserrat Semi</vt:lpstr>
      <vt:lpstr>Montserrat Semi Bold</vt:lpstr>
      <vt:lpstr>Montserrat Ultra Light</vt:lpstr>
      <vt:lpstr>Roboto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vankovam1</dc:creator>
  <cp:lastModifiedBy>Dominik Lašo</cp:lastModifiedBy>
  <cp:revision>111</cp:revision>
  <dcterms:modified xsi:type="dcterms:W3CDTF">2022-02-24T01:14:02Z</dcterms:modified>
</cp:coreProperties>
</file>