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78" r:id="rId13"/>
    <p:sldId id="279" r:id="rId14"/>
    <p:sldId id="277" r:id="rId15"/>
    <p:sldId id="282" r:id="rId16"/>
    <p:sldId id="284" r:id="rId17"/>
    <p:sldId id="285" r:id="rId18"/>
    <p:sldId id="276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FF"/>
    <a:srgbClr val="BD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Rectangle 7"/>
          <p:cNvSpPr/>
          <p:nvPr/>
        </p:nvSpPr>
        <p:spPr>
          <a:xfrm>
            <a:off x="1" y="6334316"/>
            <a:ext cx="12192001" cy="66485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1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4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2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5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6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pPr>
            <a:endParaRPr/>
          </a:p>
        </p:txBody>
      </p:sp>
      <p:sp>
        <p:nvSpPr>
          <p:cNvPr id="1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7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Text názvu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94" name="Text úrovně 1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Text názvu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06" name="Picture Placeholder 2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19" name="Text úrovně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Text názvu"/>
          <p:cNvSpPr txBox="1">
            <a:spLocks noGrp="1"/>
          </p:cNvSpPr>
          <p:nvPr>
            <p:ph type="title"/>
          </p:nvPr>
        </p:nvSpPr>
        <p:spPr>
          <a:xfrm>
            <a:off x="8724900" y="412302"/>
            <a:ext cx="2628900" cy="575989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30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412302"/>
            <a:ext cx="7734300" cy="5759899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hape 23"/>
          <p:cNvSpPr/>
          <p:nvPr/>
        </p:nvSpPr>
        <p:spPr>
          <a:xfrm>
            <a:off x="3303632" y="554199"/>
            <a:ext cx="8325601" cy="1"/>
          </a:xfrm>
          <a:prstGeom prst="line">
            <a:avLst/>
          </a:prstGeom>
          <a:ln w="3810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Shape 24"/>
          <p:cNvSpPr/>
          <p:nvPr/>
        </p:nvSpPr>
        <p:spPr>
          <a:xfrm>
            <a:off x="3303632" y="6319999"/>
            <a:ext cx="8325601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Shape 25"/>
          <p:cNvSpPr/>
          <p:nvPr/>
        </p:nvSpPr>
        <p:spPr>
          <a:xfrm>
            <a:off x="566930" y="554199"/>
            <a:ext cx="244402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Text názvu"/>
          <p:cNvSpPr txBox="1">
            <a:spLocks noGrp="1"/>
          </p:cNvSpPr>
          <p:nvPr>
            <p:ph type="title"/>
          </p:nvPr>
        </p:nvSpPr>
        <p:spPr>
          <a:xfrm>
            <a:off x="3200332" y="767933"/>
            <a:ext cx="8428802" cy="8472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45" name="Text úrovně 1…"/>
          <p:cNvSpPr txBox="1">
            <a:spLocks noGrp="1"/>
          </p:cNvSpPr>
          <p:nvPr>
            <p:ph type="body" idx="1"/>
          </p:nvPr>
        </p:nvSpPr>
        <p:spPr>
          <a:xfrm>
            <a:off x="3213482" y="2127700"/>
            <a:ext cx="8428802" cy="4003201"/>
          </a:xfrm>
          <a:prstGeom prst="rect">
            <a:avLst/>
          </a:prstGeom>
        </p:spPr>
        <p:txBody>
          <a:bodyPr lIns="91424" tIns="91424" rIns="91424" bIns="91424"/>
          <a:lstStyle>
            <a:lvl1pPr marL="91439" indent="-91439">
              <a:spcBef>
                <a:spcPts val="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733514" y="6352804"/>
            <a:ext cx="328752" cy="32255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74"/>
          <p:cNvSpPr/>
          <p:nvPr/>
        </p:nvSpPr>
        <p:spPr>
          <a:xfrm flipH="1">
            <a:off x="10995200" y="5661233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hape 75"/>
          <p:cNvSpPr/>
          <p:nvPr/>
        </p:nvSpPr>
        <p:spPr>
          <a:xfrm flipH="1">
            <a:off x="10995200" y="5661166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Text názvu"/>
          <p:cNvSpPr txBox="1">
            <a:spLocks noGrp="1"/>
          </p:cNvSpPr>
          <p:nvPr>
            <p:ph type="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5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3718840"/>
            <a:ext cx="10962800" cy="5772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83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3" name="Shape 84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75" name="Text úrovně 1…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89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" name="Shape 90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5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86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92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87" name="Shape 93"/>
          <p:cNvSpPr txBox="1">
            <a:spLocks noGrp="1"/>
          </p:cNvSpPr>
          <p:nvPr>
            <p:ph type="body" sz="half" idx="13"/>
          </p:nvPr>
        </p:nvSpPr>
        <p:spPr>
          <a:xfrm>
            <a:off x="62590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28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96"/>
          <p:cNvSpPr/>
          <p:nvPr/>
        </p:nvSpPr>
        <p:spPr>
          <a:xfrm rot="10800000" flipH="1">
            <a:off x="0" y="875199"/>
            <a:ext cx="12192000" cy="59828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6" name="Shape 97"/>
          <p:cNvSpPr/>
          <p:nvPr/>
        </p:nvSpPr>
        <p:spPr>
          <a:xfrm>
            <a:off x="0" y="875133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Text názvu"/>
          <p:cNvSpPr txBox="1">
            <a:spLocks noGrp="1"/>
          </p:cNvSpPr>
          <p:nvPr>
            <p:ph type="title"/>
          </p:nvPr>
        </p:nvSpPr>
        <p:spPr>
          <a:xfrm>
            <a:off x="130999" y="21800"/>
            <a:ext cx="11768802" cy="8036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9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101"/>
          <p:cNvSpPr/>
          <p:nvPr/>
        </p:nvSpPr>
        <p:spPr>
          <a:xfrm rot="10800000" flipH="1">
            <a:off x="4368800" y="32"/>
            <a:ext cx="7823200" cy="6858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6" name="Shape 102"/>
          <p:cNvSpPr/>
          <p:nvPr/>
        </p:nvSpPr>
        <p:spPr>
          <a:xfrm rot="16200000">
            <a:off x="1012200" y="3356600"/>
            <a:ext cx="68580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7" name="Text názvu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1" cy="12712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0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01433" y="1954400"/>
            <a:ext cx="3744001" cy="4218000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názvu"/>
          <p:cNvSpPr txBox="1">
            <a:spLocks noGrp="1"/>
          </p:cNvSpPr>
          <p:nvPr>
            <p:ph type="title"/>
          </p:nvPr>
        </p:nvSpPr>
        <p:spPr>
          <a:xfrm>
            <a:off x="653666" y="650999"/>
            <a:ext cx="8302802" cy="5454402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8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1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110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5" name="Shape 111"/>
          <p:cNvSpPr/>
          <p:nvPr/>
        </p:nvSpPr>
        <p:spPr>
          <a:xfrm rot="5400000">
            <a:off x="2595233" y="3357000"/>
            <a:ext cx="68572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6" name="Text názvu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600" cy="1976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5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05955"/>
            <a:ext cx="5393600" cy="1646802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8" name="Shape 114"/>
          <p:cNvSpPr txBox="1">
            <a:spLocks noGrp="1"/>
          </p:cNvSpPr>
          <p:nvPr>
            <p:ph type="body" sz="half" idx="13"/>
          </p:nvPr>
        </p:nvSpPr>
        <p:spPr>
          <a:xfrm>
            <a:off x="6586000" y="965599"/>
            <a:ext cx="5116001" cy="4926802"/>
          </a:xfrm>
          <a:prstGeom prst="rect">
            <a:avLst/>
          </a:prstGeom>
        </p:spPr>
        <p:txBody>
          <a:bodyPr lIns="91424" tIns="91424" rIns="91424" bIns="91424" anchor="ctr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3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117"/>
          <p:cNvSpPr/>
          <p:nvPr/>
        </p:nvSpPr>
        <p:spPr>
          <a:xfrm rot="10800000" flipH="1">
            <a:off x="0" y="-1"/>
            <a:ext cx="12192000" cy="62612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Shape 118"/>
          <p:cNvSpPr/>
          <p:nvPr/>
        </p:nvSpPr>
        <p:spPr>
          <a:xfrm rot="10800000" flipH="1">
            <a:off x="0" y="6163633"/>
            <a:ext cx="12192000" cy="98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6200" y="6262432"/>
            <a:ext cx="11176000" cy="5956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názvu"/>
          <p:cNvSpPr txBox="1">
            <a:spLocks noGrp="1"/>
          </p:cNvSpPr>
          <p:nvPr>
            <p:ph type="title"/>
          </p:nvPr>
        </p:nvSpPr>
        <p:spPr>
          <a:xfrm>
            <a:off x="1957366" y="1123702"/>
            <a:ext cx="8281364" cy="2390450"/>
          </a:xfrm>
          <a:prstGeom prst="rect">
            <a:avLst/>
          </a:prstGeom>
        </p:spPr>
        <p:txBody>
          <a:bodyPr lIns="58923" tIns="58923" rIns="58923" bIns="58923" anchor="b"/>
          <a:lstStyle>
            <a:lvl1pPr algn="ctr" defTabSz="915520">
              <a:defRPr sz="5800"/>
            </a:lvl1pPr>
          </a:lstStyle>
          <a:p>
            <a:r>
              <a:t>Text názvu</a:t>
            </a:r>
          </a:p>
        </p:txBody>
      </p:sp>
      <p:sp>
        <p:nvSpPr>
          <p:cNvPr id="3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444505" y="3606336"/>
            <a:ext cx="7307086" cy="1657739"/>
          </a:xfrm>
          <a:prstGeom prst="rect">
            <a:avLst/>
          </a:prstGeom>
        </p:spPr>
        <p:txBody>
          <a:bodyPr lIns="58923" tIns="58923" rIns="58923" bIns="58923"/>
          <a:lstStyle>
            <a:lvl1pPr marL="0" indent="0" algn="ctr" defTabSz="915520">
              <a:spcBef>
                <a:spcPts val="900"/>
              </a:spcBef>
              <a:buSzTx/>
              <a:buFontTx/>
              <a:buNone/>
              <a:defRPr sz="2200"/>
            </a:lvl1pPr>
            <a:lvl2pPr marL="0" indent="355188" algn="ctr" defTabSz="915520">
              <a:spcBef>
                <a:spcPts val="900"/>
              </a:spcBef>
              <a:buSzTx/>
              <a:buFontTx/>
              <a:buNone/>
              <a:defRPr sz="2200"/>
            </a:lvl2pPr>
            <a:lvl3pPr marL="0" indent="710376" algn="ctr" defTabSz="915520">
              <a:spcBef>
                <a:spcPts val="900"/>
              </a:spcBef>
              <a:buSzTx/>
              <a:buFontTx/>
              <a:buNone/>
              <a:defRPr sz="2200"/>
            </a:lvl3pPr>
            <a:lvl4pPr marL="0" indent="1065564" algn="ctr" defTabSz="915520">
              <a:spcBef>
                <a:spcPts val="900"/>
              </a:spcBef>
              <a:buSzTx/>
              <a:buFontTx/>
              <a:buNone/>
              <a:defRPr sz="2200"/>
            </a:lvl4pPr>
            <a:lvl5pPr marL="0" indent="1420750" algn="ctr" defTabSz="915520">
              <a:spcBef>
                <a:spcPts val="900"/>
              </a:spcBef>
              <a:buSzTx/>
              <a:buFontTx/>
              <a:buNone/>
              <a:defRPr sz="2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022552" y="6411594"/>
            <a:ext cx="277069" cy="270247"/>
          </a:xfrm>
          <a:prstGeom prst="rect">
            <a:avLst/>
          </a:prstGeom>
        </p:spPr>
        <p:txBody>
          <a:bodyPr lIns="58923" tIns="58923" rIns="58923" bIns="58923"/>
          <a:lstStyle>
            <a:lvl1pPr defTabSz="589231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názvu"/>
          <p:cNvSpPr txBox="1">
            <a:spLocks noGrp="1"/>
          </p:cNvSpPr>
          <p:nvPr>
            <p:ph type="title"/>
          </p:nvPr>
        </p:nvSpPr>
        <p:spPr>
          <a:xfrm>
            <a:off x="1523999" y="1122362"/>
            <a:ext cx="9144001" cy="2387601"/>
          </a:xfrm>
          <a:prstGeom prst="rect">
            <a:avLst/>
          </a:prstGeom>
        </p:spPr>
        <p:txBody>
          <a:bodyPr lIns="60959" tIns="60959" rIns="60959" bIns="60959"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7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602037"/>
            <a:ext cx="9144001" cy="1655763"/>
          </a:xfrm>
          <a:prstGeom prst="rect">
            <a:avLst/>
          </a:prstGeom>
        </p:spPr>
        <p:txBody>
          <a:bodyPr lIns="60959" tIns="60959" rIns="60959" bIns="60959"/>
          <a:lstStyle>
            <a:lvl1pPr marL="0" indent="0" algn="ctr">
              <a:spcBef>
                <a:spcPts val="900"/>
              </a:spcBef>
              <a:buSzTx/>
              <a:buFontTx/>
              <a:buNone/>
              <a:defRPr sz="2400"/>
            </a:lvl1pPr>
            <a:lvl2pPr marL="0" indent="342900" algn="ctr">
              <a:spcBef>
                <a:spcPts val="900"/>
              </a:spcBef>
              <a:buSzTx/>
              <a:buFontTx/>
              <a:buNone/>
              <a:defRPr sz="2400"/>
            </a:lvl2pPr>
            <a:lvl3pPr marL="0" indent="685800" algn="ctr">
              <a:spcBef>
                <a:spcPts val="900"/>
              </a:spcBef>
              <a:buSzTx/>
              <a:buFontTx/>
              <a:buNone/>
              <a:defRPr sz="2400"/>
            </a:lvl3pPr>
            <a:lvl4pPr marL="0" indent="1028700" algn="ctr">
              <a:spcBef>
                <a:spcPts val="900"/>
              </a:spcBef>
              <a:buSzTx/>
              <a:buFontTx/>
              <a:buNone/>
              <a:defRPr sz="2400"/>
            </a:lvl4pPr>
            <a:lvl5pPr marL="0" indent="1371600" algn="ctr">
              <a:spcBef>
                <a:spcPts val="900"/>
              </a:spcBef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59338" y="6389053"/>
            <a:ext cx="294462" cy="299721"/>
          </a:xfrm>
          <a:prstGeom prst="rect">
            <a:avLst/>
          </a:prstGeom>
        </p:spPr>
        <p:txBody>
          <a:bodyPr lIns="60959" tIns="60959" rIns="60959" bIns="6095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3" r:id="rId30"/>
    <p:sldLayoutId id="2147483684" r:id="rId3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sharpforfunandprofit.com/posts/key-concepts/" TargetMode="External"/><Relationship Id="rId2" Type="http://schemas.openxmlformats.org/officeDocument/2006/relationships/hyperlink" Target="https://www.tutorialspoint.com/fsharp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codemag.com/article/1605061" TargetMode="External"/><Relationship Id="rId5" Type="http://schemas.openxmlformats.org/officeDocument/2006/relationships/hyperlink" Target="https://docs.microsoft.com/en-us/dotnet/fsharp/tools/fsharp-interactive/" TargetMode="External"/><Relationship Id="rId4" Type="http://schemas.openxmlformats.org/officeDocument/2006/relationships/hyperlink" Target="https://docs.microsoft.com/en-us/dotnet/fsharp/language-reference/units-of-meas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"/>
          <p:cNvSpPr/>
          <p:nvPr/>
        </p:nvSpPr>
        <p:spPr>
          <a:xfrm>
            <a:off x="-11035" y="-8184"/>
            <a:ext cx="12201990" cy="6866184"/>
          </a:xfrm>
          <a:prstGeom prst="rect">
            <a:avLst/>
          </a:prstGeom>
          <a:solidFill>
            <a:srgbClr val="004493"/>
          </a:solidFill>
          <a:ln w="12700">
            <a:miter lim="400000"/>
          </a:ln>
        </p:spPr>
        <p:txBody>
          <a:bodyPr lIns="58923" tIns="58923" rIns="58923" bIns="58923" anchor="ctr"/>
          <a:lstStyle/>
          <a:p>
            <a:pPr algn="ctr" defTabSz="589231"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3" name="officeArt object" descr="officeArt ob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2908">
            <a:off x="-1313205" y="1318932"/>
            <a:ext cx="6854434" cy="422013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officeArt object"/>
          <p:cNvSpPr txBox="1"/>
          <p:nvPr/>
        </p:nvSpPr>
        <p:spPr>
          <a:xfrm>
            <a:off x="2585792" y="2357022"/>
            <a:ext cx="9461205" cy="141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470" tIns="65470" rIns="65470" bIns="65470"/>
          <a:lstStyle>
            <a:lvl1pPr defTabSz="589231">
              <a:defRPr sz="8000">
                <a:solidFill>
                  <a:srgbClr val="FFFFFF"/>
                </a:solidFill>
                <a:uFill>
                  <a:solidFill>
                    <a:srgbClr val="004493"/>
                  </a:solidFill>
                </a:u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6600" dirty="0">
                <a:uFill>
                  <a:solidFill>
                    <a:srgbClr val="004493"/>
                  </a:solidFill>
                </a:uFill>
              </a:rPr>
              <a:t>PV178 – Lab </a:t>
            </a:r>
            <a:r>
              <a:rPr lang="cs-CZ" sz="6600"/>
              <a:t>13</a:t>
            </a:r>
            <a:endParaRPr sz="6600" dirty="0">
              <a:uFill>
                <a:solidFill>
                  <a:srgbClr val="004493"/>
                </a:solidFill>
              </a:uFill>
            </a:endParaRPr>
          </a:p>
        </p:txBody>
      </p:sp>
      <p:sp>
        <p:nvSpPr>
          <p:cNvPr id="385" name="officeArt object"/>
          <p:cNvSpPr txBox="1"/>
          <p:nvPr/>
        </p:nvSpPr>
        <p:spPr>
          <a:xfrm>
            <a:off x="2638092" y="3350727"/>
            <a:ext cx="7588984" cy="210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470" tIns="65470" rIns="65470" bIns="65470"/>
          <a:lstStyle/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Karel </a:t>
            </a:r>
            <a:r>
              <a:rPr lang="en-US" dirty="0" err="1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Jir</a:t>
            </a:r>
            <a:r>
              <a:rPr lang="cs-CZ" dirty="0" err="1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ánek</a:t>
            </a:r>
            <a:endParaRPr dirty="0">
              <a:uFill>
                <a:solidFill>
                  <a:srgbClr val="004493"/>
                </a:solidFill>
              </a:u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01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algn="just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Definice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(definuje přímo F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#)</a:t>
            </a:r>
            <a:endParaRPr lang="en-US" b="0" i="0" dirty="0">
              <a:solidFill>
                <a:srgbClr val="0101FD"/>
              </a:solidFill>
              <a:effectLst/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(|&gt;) x f = f x</a:t>
            </a:r>
            <a:endParaRPr lang="cs-CZ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dirty="0">
              <a:solidFill>
                <a:srgbClr val="171717"/>
              </a:solidFill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// Použití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</a:t>
            </a:r>
            <a:endParaRPr lang="cs-CZ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dirty="0">
                <a:solidFill>
                  <a:srgbClr val="0101FD"/>
                </a:solidFill>
                <a:latin typeface="Consolas" panose="020B0609020204030204" pitchFamily="49" charset="0"/>
              </a:rPr>
              <a:t>let </a:t>
            </a:r>
            <a:r>
              <a:rPr lang="cs-CZ" dirty="0" err="1">
                <a:solidFill>
                  <a:schemeClr val="tx1"/>
                </a:solidFill>
                <a:latin typeface="Consolas" panose="020B0609020204030204" pitchFamily="49" charset="0"/>
              </a:rPr>
              <a:t>items</a:t>
            </a:r>
            <a:r>
              <a:rPr lang="cs-CZ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[0..10]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dirty="0">
                <a:solidFill>
                  <a:srgbClr val="0101FD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squaresBiggerThan3 = 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items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|&gt;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Seq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.map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fun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x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x * x)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|&gt;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Seq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.filter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fun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x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x &gt; 3)</a:t>
            </a:r>
            <a:endParaRPr lang="cs-CZ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Piping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3287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algn="just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Definice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(definuje přímo F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#)</a:t>
            </a:r>
            <a:endParaRPr lang="en-US" b="0" i="0" dirty="0">
              <a:solidFill>
                <a:srgbClr val="0101FD"/>
              </a:solidFill>
              <a:effectLst/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(&gt;&gt;) f g x = g (f x)</a:t>
            </a:r>
            <a:endParaRPr lang="cs-CZ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dirty="0">
              <a:solidFill>
                <a:srgbClr val="171717"/>
              </a:solidFill>
              <a:latin typeface="Consolas" panose="020B0609020204030204" pitchFamily="49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// Použití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</a:t>
            </a:r>
            <a:endParaRPr lang="cs-CZ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length (s: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s.Length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makeString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x)</a:t>
            </a:r>
          </a:p>
          <a:p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composedFunc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length &gt;&gt;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makeString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composedFunc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"1234"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V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</a:rPr>
              <a:t>ýsledek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 je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"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</a:rPr>
              <a:t>aaaa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"</a:t>
            </a:r>
            <a:endParaRPr lang="cs-CZ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Compose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0560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Výhody F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# 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INFORMATICS &amp; APPLIED RESEARCH…">
            <a:extLst>
              <a:ext uri="{FF2B5EF4-FFF2-40B4-BE49-F238E27FC236}">
                <a16:creationId xmlns:a16="http://schemas.microsoft.com/office/drawing/2014/main" id="{DD0E2086-F3BB-421F-B34B-E3E5E47892D3}"/>
              </a:ext>
            </a:extLst>
          </p:cNvPr>
          <p:cNvSpPr txBox="1"/>
          <p:nvPr/>
        </p:nvSpPr>
        <p:spPr>
          <a:xfrm>
            <a:off x="698857" y="1525571"/>
            <a:ext cx="10939768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Units of measure –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validace jednotek při kompilaci (např.: fyzikálních)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Interaktivní mód – podobný interaktivnímu modu v  Pythonu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Kód je dobře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testovatelný – díky kódu bez vedlejších efektů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(díky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immutabilitě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Interoperabilita – snadné využití přímo v C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#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(a obráceně)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Méně chyb – z podstaty funkcionálního programování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Pattern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matching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REPL</a:t>
            </a:r>
          </a:p>
        </p:txBody>
      </p:sp>
    </p:spTree>
    <p:extLst>
      <p:ext uri="{BB962C8B-B14F-4D97-AF65-F5344CB8AC3E}">
        <p14:creationId xmlns:p14="http://schemas.microsoft.com/office/powerpoint/2010/main" val="5523859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Výhody F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# 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- REPL 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INFORMATICS &amp; APPLIED RESEARCH…">
            <a:extLst>
              <a:ext uri="{FF2B5EF4-FFF2-40B4-BE49-F238E27FC236}">
                <a16:creationId xmlns:a16="http://schemas.microsoft.com/office/drawing/2014/main" id="{DD0E2086-F3BB-421F-B34B-E3E5E47892D3}"/>
              </a:ext>
            </a:extLst>
          </p:cNvPr>
          <p:cNvSpPr txBox="1"/>
          <p:nvPr/>
        </p:nvSpPr>
        <p:spPr>
          <a:xfrm>
            <a:off x="698857" y="1525571"/>
            <a:ext cx="1093976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„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Read-Eval-Print-Loop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60CD64-7AF5-456A-A4D4-551184E8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84" y="2084404"/>
            <a:ext cx="7083696" cy="4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38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260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Syntax.fs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syntaxe jazyka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Types.fs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typy (typ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v F# </a:t>
            </a:r>
            <a:r>
              <a:rPr lang="en-US" sz="2200" dirty="0">
                <a:solidFill>
                  <a:srgbClr val="004493"/>
                </a:solidFill>
                <a:latin typeface="Montserrat Semi Bold"/>
                <a:sym typeface="Symbol" panose="05050102010706020507" pitchFamily="18" charset="2"/>
              </a:rPr>
              <a:t> </a:t>
            </a:r>
            <a:r>
              <a:rPr lang="cs-CZ" sz="2200" dirty="0">
                <a:solidFill>
                  <a:srgbClr val="004493"/>
                </a:solidFill>
                <a:latin typeface="Montserrat Semi Bold"/>
                <a:sym typeface="Symbol" panose="05050102010706020507" pitchFamily="18" charset="2"/>
              </a:rPr>
              <a:t>třída v C</a:t>
            </a:r>
            <a:r>
              <a:rPr lang="en-US" sz="2200" dirty="0">
                <a:solidFill>
                  <a:srgbClr val="004493"/>
                </a:solidFill>
                <a:latin typeface="Montserrat Semi Bold"/>
                <a:sym typeface="Symbol" panose="05050102010706020507" pitchFamily="18" charset="2"/>
              </a:rPr>
              <a:t>#)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Piping.fs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příklad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pipingu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Compose.fs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příklad skládání funkcí 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CSharpInterop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–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příklad použití knihovny ze C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#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Příklady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397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nt To Learn Coding? Check Out These Resources Recommended By Tech Experts">
            <a:extLst>
              <a:ext uri="{FF2B5EF4-FFF2-40B4-BE49-F238E27FC236}">
                <a16:creationId xmlns:a16="http://schemas.microsoft.com/office/drawing/2014/main" id="{C04B6A61-37BA-45D5-9E74-BADD47E5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35F733D-EE7E-40F3-8AFC-D10FB3B73CA1}"/>
              </a:ext>
            </a:extLst>
          </p:cNvPr>
          <p:cNvSpPr/>
          <p:nvPr/>
        </p:nvSpPr>
        <p:spPr>
          <a:xfrm>
            <a:off x="0" y="-1"/>
            <a:ext cx="12256316" cy="6929307"/>
          </a:xfrm>
          <a:prstGeom prst="rect">
            <a:avLst/>
          </a:prstGeom>
          <a:solidFill>
            <a:srgbClr val="FFFFFF">
              <a:alpha val="8509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3F98F7-B460-4F87-A481-A8E1100F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4493"/>
                </a:solidFill>
                <a:sym typeface="Calibri"/>
              </a:rPr>
              <a:t>Samostatná práce</a:t>
            </a:r>
            <a:endParaRPr lang="en-US" b="1" dirty="0">
              <a:solidFill>
                <a:srgbClr val="004493"/>
              </a:solidFill>
              <a:latin typeface="Montserrat Ultra Light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9089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180516"/>
            <a:ext cx="10939768" cy="493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457200" indent="-457200" defTabSz="609585">
              <a:lnSpc>
                <a:spcPts val="2500"/>
              </a:lnSpc>
              <a:spcBef>
                <a:spcPts val="1600"/>
              </a:spcBef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Otevřte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soubor 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IndividualWork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</a:t>
            </a:r>
          </a:p>
          <a:p>
            <a:pPr marL="457200" indent="-457200" defTabSz="609585">
              <a:lnSpc>
                <a:spcPts val="2500"/>
              </a:lnSpc>
              <a:spcBef>
                <a:spcPts val="1600"/>
              </a:spcBef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Změňte typ tak aby dědil od 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IndividualWorkBase</a:t>
            </a:r>
            <a:endParaRPr lang="cs-CZ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57200" indent="-457200" defTabSz="609585">
              <a:lnSpc>
                <a:spcPts val="2500"/>
              </a:lnSpc>
              <a:spcBef>
                <a:spcPts val="1600"/>
              </a:spcBef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Implementujte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za pomocí poděděných metod, ve vytvořené třídě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public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metody </a:t>
            </a:r>
          </a:p>
          <a:p>
            <a:pPr lvl="1" indent="0" defTabSz="609585">
              <a:lnSpc>
                <a:spcPts val="2500"/>
              </a:lnSpc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3.1 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kibiBytesToKiloBytes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</a:p>
          <a:p>
            <a:pPr lvl="1" indent="0" defTabSz="609585">
              <a:lnSpc>
                <a:spcPts val="2500"/>
              </a:lnSpc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3.2  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kibiBytesToBytes</a:t>
            </a:r>
            <a:endParaRPr lang="en-US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2" indent="0" defTabSz="609585">
              <a:lnSpc>
                <a:spcPts val="2500"/>
              </a:lnSpc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3.3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kibiBytesToBits</a:t>
            </a:r>
            <a:endParaRPr lang="en-US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57200" indent="-457200" defTabSz="609585">
              <a:lnSpc>
                <a:spcPts val="2500"/>
              </a:lnSpc>
              <a:spcBef>
                <a:spcPts val="1600"/>
              </a:spcBef>
              <a:buFont typeface="+mj-lt"/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Implementujte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metod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y</a:t>
            </a:r>
          </a:p>
          <a:p>
            <a:pPr lvl="1" indent="0" defTabSz="609585">
              <a:lnSpc>
                <a:spcPts val="2500"/>
              </a:lnSpc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4.1 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getBestStudent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–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vybere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z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kolekce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student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ů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studenta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s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nejv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íce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body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lvl="1" indent="0" defTabSz="609585">
              <a:lnSpc>
                <a:spcPts val="2500"/>
              </a:lnSpc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4.2 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printPersonsWithJob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–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tisikne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kolekc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i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lidí (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persons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), u každé osoby vypíše jestli se jedná o učitele nebo studenta (využijte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pattern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matching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Postup 1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0E7B568-A5FE-4C5E-BC96-E36AFE3734B7}"/>
              </a:ext>
            </a:extLst>
          </p:cNvPr>
          <p:cNvSpPr txBox="1"/>
          <p:nvPr/>
        </p:nvSpPr>
        <p:spPr>
          <a:xfrm>
            <a:off x="698857" y="6279635"/>
            <a:ext cx="6239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C00000"/>
                </a:solidFill>
              </a:rPr>
              <a:t>!!!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testov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ání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odkomentujte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metody v souboru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Program.fs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037487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180516"/>
            <a:ext cx="10939768" cy="3041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 implementaci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getBestStudent</a:t>
            </a:r>
            <a:r>
              <a:rPr lang="cs-CZ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využijte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Seq.MaxBy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Využijte příklady ze 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Syntax.fs</a:t>
            </a:r>
            <a:endParaRPr lang="cs-CZ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 implementaci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printPersonsWithJob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využijte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pattern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matching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 implementaci 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printPersonsWithJob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využijte operátor 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:?</a:t>
            </a:r>
          </a:p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lnSpc>
                <a:spcPts val="25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Nápověda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0E7B568-A5FE-4C5E-BC96-E36AFE3734B7}"/>
              </a:ext>
            </a:extLst>
          </p:cNvPr>
          <p:cNvSpPr txBox="1"/>
          <p:nvPr/>
        </p:nvSpPr>
        <p:spPr>
          <a:xfrm>
            <a:off x="698857" y="6279635"/>
            <a:ext cx="6239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C00000"/>
                </a:solidFill>
              </a:rPr>
              <a:t>!!!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testov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ání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odkomentujte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metody v souboru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Program.fs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5527327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Zdroje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INFORMATICS &amp; APPLIED RESEARCH…">
            <a:extLst>
              <a:ext uri="{FF2B5EF4-FFF2-40B4-BE49-F238E27FC236}">
                <a16:creationId xmlns:a16="http://schemas.microsoft.com/office/drawing/2014/main" id="{B82713CE-431E-4B39-B652-29F1208795AB}"/>
              </a:ext>
            </a:extLst>
          </p:cNvPr>
          <p:cNvSpPr txBox="1"/>
          <p:nvPr/>
        </p:nvSpPr>
        <p:spPr>
          <a:xfrm>
            <a:off x="698857" y="1525571"/>
            <a:ext cx="10939768" cy="4237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  <a:hlinkClick r:id="rId2"/>
              </a:rPr>
              <a:t>https://www.tutorialspoint.com/fsharp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  <a:hlinkClick r:id="rId3"/>
              </a:rPr>
              <a:t>https://fsharpforfunandprofit.com/posts/key-concepts/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  <a:hlinkClick r:id="rId4"/>
              </a:rPr>
              <a:t>https://docs.microsoft.com/en-us/dotnet/fsharp/language-reference/units-of-measure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  <a:hlinkClick r:id="rId5"/>
              </a:rPr>
              <a:t>https://docs.microsoft.com/en-us/dotnet/fsharp/tools/fsharp-interactive/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  <a:hlinkClick r:id="rId6"/>
              </a:rPr>
              <a:t>https://www.codemag.com/article/1605061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lvl="1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0956423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F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#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Agenda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Obrázek 6" descr="F Sharp (programming language) - Wikipedia">
            <a:extLst>
              <a:ext uri="{FF2B5EF4-FFF2-40B4-BE49-F238E27FC236}">
                <a16:creationId xmlns:a16="http://schemas.microsoft.com/office/drawing/2014/main" id="{A9A98F0E-9A43-4160-A097-68CCEAB26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166299" y="1527838"/>
            <a:ext cx="4779292" cy="453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0788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Vyvíjený od 2005 (dnes ve verzi 6.0)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Open source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Silně typovaný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Součást .NET světa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Spojuje více paradigmat – spojuje OO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principy a funkcionální programování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„Funkce první“ (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first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class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citizen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Neexistuje zde </a:t>
            </a:r>
            <a:r>
              <a:rPr kumimoji="0" lang="cs-CZ" altLang="en-US" sz="2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Vestavěná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immutabilita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Striktní odsazování příkazů (podobně jak Python)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Obecn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ě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0186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Principy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Obrázek 5" descr="Why use F#? | F# for fun and profit">
            <a:extLst>
              <a:ext uri="{FF2B5EF4-FFF2-40B4-BE49-F238E27FC236}">
                <a16:creationId xmlns:a16="http://schemas.microsoft.com/office/drawing/2014/main" id="{58820FD7-08D4-4CB8-98ED-372A778E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33" y="1434681"/>
            <a:ext cx="4810760" cy="4810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FORMATICS &amp; APPLIED RESEARCH…">
            <a:extLst>
              <a:ext uri="{FF2B5EF4-FFF2-40B4-BE49-F238E27FC236}">
                <a16:creationId xmlns:a16="http://schemas.microsoft.com/office/drawing/2014/main" id="{DB9A8CC4-F831-48A9-BE8C-EA8216A993B3}"/>
              </a:ext>
            </a:extLst>
          </p:cNvPr>
          <p:cNvSpPr txBox="1"/>
          <p:nvPr/>
        </p:nvSpPr>
        <p:spPr>
          <a:xfrm>
            <a:off x="698857" y="1525571"/>
            <a:ext cx="109397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4 základní principy</a:t>
            </a:r>
          </a:p>
          <a:p>
            <a:pPr marL="285750" lvl="1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922928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	  Orientace na funkce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435371-16E4-4DBC-BA95-F879CC2F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3" y="222702"/>
            <a:ext cx="712642" cy="67820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DBF0D9F-632A-48F7-A678-CB90B494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114" y="2268024"/>
            <a:ext cx="7618661" cy="24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* x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just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en-US" dirty="0">
                <a:latin typeface="Consolas" panose="020B0609020204030204" pitchFamily="49" charset="0"/>
              </a:rPr>
              <a:t>[1..10] |&gt; </a:t>
            </a:r>
            <a:r>
              <a:rPr lang="en-US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altLang="en-US" dirty="0" err="1">
                <a:latin typeface="Consolas" panose="020B0609020204030204" pitchFamily="49" charset="0"/>
              </a:rPr>
              <a:t>.map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92D050"/>
                </a:solidFill>
                <a:latin typeface="Consolas" panose="020B0609020204030204" pitchFamily="49" charset="0"/>
              </a:rPr>
              <a:t>execFunction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aFunc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aParam</a:t>
            </a:r>
            <a:r>
              <a:rPr lang="en-US" altLang="en-US" dirty="0">
                <a:latin typeface="Consolas" panose="020B0609020204030204" pitchFamily="49" charset="0"/>
              </a:rPr>
              <a:t> = </a:t>
            </a:r>
            <a:r>
              <a:rPr lang="en-US" altLang="en-US" dirty="0" err="1">
                <a:latin typeface="Consolas" panose="020B0609020204030204" pitchFamily="49" charset="0"/>
              </a:rPr>
              <a:t>aFunc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aParam</a:t>
            </a:r>
            <a:endParaRPr lang="en-US" altLang="en-US" dirty="0"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</a:t>
            </a:r>
            <a:r>
              <a:rPr lang="en-US" altLang="en-US" dirty="0">
                <a:latin typeface="Consolas" panose="020B0609020204030204" pitchFamily="49" charset="0"/>
              </a:rPr>
              <a:t>ult2 = </a:t>
            </a:r>
            <a:r>
              <a:rPr lang="en-US" altLang="en-US" dirty="0" err="1">
                <a:solidFill>
                  <a:srgbClr val="92D050"/>
                </a:solidFill>
                <a:latin typeface="Consolas" panose="020B0609020204030204" pitchFamily="49" charset="0"/>
              </a:rPr>
              <a:t>execFunction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1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	  Výrazy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473F13-5931-415F-B83E-0FAAD20B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3" y="222703"/>
            <a:ext cx="657649" cy="6782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2E4F53-035F-41EB-A7E1-44AFC70A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10" y="2998106"/>
            <a:ext cx="3084830" cy="19691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D6EE3D6-966F-43AA-8298-6086B7AA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16" y="2998106"/>
            <a:ext cx="4241239" cy="1666173"/>
          </a:xfrm>
          <a:prstGeom prst="rect">
            <a:avLst/>
          </a:prstGeom>
        </p:spPr>
      </p:pic>
      <p:pic>
        <p:nvPicPr>
          <p:cNvPr id="13" name="Obrázek 12" descr="F Sharp (programming language) - Wikipedia">
            <a:extLst>
              <a:ext uri="{FF2B5EF4-FFF2-40B4-BE49-F238E27FC236}">
                <a16:creationId xmlns:a16="http://schemas.microsoft.com/office/drawing/2014/main" id="{D0907F72-7EB3-4DC3-98B7-448E5E880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03793" y="1312056"/>
            <a:ext cx="1402883" cy="133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ACAF938-9BFB-4794-A1DA-F8DE12E21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85" y="1312056"/>
            <a:ext cx="1097280" cy="1230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43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	  Algebraické typy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3CC3871-1365-4D95-9F17-D15FFA0F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3" y="192704"/>
            <a:ext cx="715802" cy="688179"/>
          </a:xfrm>
          <a:prstGeom prst="rect">
            <a:avLst/>
          </a:prstGeom>
        </p:spPr>
      </p:pic>
      <p:sp>
        <p:nvSpPr>
          <p:cNvPr id="16" name="INFORMATICS &amp; APPLIED RESEARCH…">
            <a:extLst>
              <a:ext uri="{FF2B5EF4-FFF2-40B4-BE49-F238E27FC236}">
                <a16:creationId xmlns:a16="http://schemas.microsoft.com/office/drawing/2014/main" id="{CC97EB56-0105-44ED-A70E-A18ED6EB4D77}"/>
              </a:ext>
            </a:extLst>
          </p:cNvPr>
          <p:cNvSpPr txBox="1"/>
          <p:nvPr/>
        </p:nvSpPr>
        <p:spPr>
          <a:xfrm>
            <a:off x="891804" y="1566359"/>
            <a:ext cx="24805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Produkty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typů</a:t>
            </a:r>
            <a:endParaRPr lang="cs-CZ" sz="2200" dirty="0"/>
          </a:p>
        </p:txBody>
      </p:sp>
      <p:sp>
        <p:nvSpPr>
          <p:cNvPr id="21" name="INFORMATICS &amp; APPLIED RESEARCH…">
            <a:extLst>
              <a:ext uri="{FF2B5EF4-FFF2-40B4-BE49-F238E27FC236}">
                <a16:creationId xmlns:a16="http://schemas.microsoft.com/office/drawing/2014/main" id="{59BFFF46-CE91-40A4-89FE-2BE35826B689}"/>
              </a:ext>
            </a:extLst>
          </p:cNvPr>
          <p:cNvSpPr txBox="1"/>
          <p:nvPr/>
        </p:nvSpPr>
        <p:spPr>
          <a:xfrm>
            <a:off x="891804" y="3759689"/>
            <a:ext cx="27570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Součty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typů</a:t>
            </a:r>
            <a:endParaRPr lang="cs-CZ" sz="2200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1E91578-B602-4786-8352-1565EA5F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45" y="2096371"/>
            <a:ext cx="7618661" cy="7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IntAndBool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en-US" dirty="0" err="1">
                <a:latin typeface="Consolas" panose="020B0609020204030204" pitchFamily="49" charset="0"/>
              </a:rPr>
              <a:t>intPart</a:t>
            </a:r>
            <a:r>
              <a:rPr lang="en-US" altLang="en-US" dirty="0">
                <a:latin typeface="Consolas" panose="020B0609020204030204" pitchFamily="49" charset="0"/>
              </a:rPr>
              <a:t>: </a:t>
            </a:r>
            <a:r>
              <a:rPr lang="en-US" altLang="en-US" dirty="0">
                <a:solidFill>
                  <a:srgbClr val="2B91A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latin typeface="Consolas" panose="020B0609020204030204" pitchFamily="49" charset="0"/>
              </a:rPr>
              <a:t>; </a:t>
            </a:r>
            <a:r>
              <a:rPr lang="en-US" altLang="en-US" dirty="0" err="1">
                <a:latin typeface="Consolas" panose="020B0609020204030204" pitchFamily="49" charset="0"/>
              </a:rPr>
              <a:t>boolPart</a:t>
            </a:r>
            <a:r>
              <a:rPr lang="en-US" altLang="en-US" dirty="0">
                <a:latin typeface="Consolas" panose="020B0609020204030204" pitchFamily="49" charset="0"/>
              </a:rPr>
              <a:t>: </a:t>
            </a:r>
            <a:r>
              <a:rPr lang="en-US" altLang="en-US" dirty="0">
                <a:solidFill>
                  <a:srgbClr val="2B91AF"/>
                </a:solidFill>
                <a:latin typeface="Consolas" panose="020B0609020204030204" pitchFamily="49" charset="0"/>
              </a:rPr>
              <a:t>bool</a:t>
            </a:r>
            <a:r>
              <a:rPr lang="en-US" altLang="en-US" dirty="0">
                <a:latin typeface="Consolas" panose="020B0609020204030204" pitchFamily="49" charset="0"/>
              </a:rPr>
              <a:t>}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altLang="en-US" dirty="0">
                <a:latin typeface="Consolas" panose="020B0609020204030204" pitchFamily="49" charset="0"/>
              </a:rPr>
              <a:t> x = {</a:t>
            </a:r>
            <a:r>
              <a:rPr lang="en-US" altLang="en-US" dirty="0" err="1">
                <a:latin typeface="Consolas" panose="020B0609020204030204" pitchFamily="49" charset="0"/>
              </a:rPr>
              <a:t>intPart</a:t>
            </a:r>
            <a:r>
              <a:rPr lang="en-US" altLang="en-US" dirty="0">
                <a:latin typeface="Consolas" panose="020B0609020204030204" pitchFamily="49" charset="0"/>
              </a:rPr>
              <a:t> = 1; </a:t>
            </a:r>
            <a:r>
              <a:rPr lang="en-US" altLang="en-US" dirty="0" err="1">
                <a:latin typeface="Consolas" panose="020B0609020204030204" pitchFamily="49" charset="0"/>
              </a:rPr>
              <a:t>boolPart</a:t>
            </a:r>
            <a:r>
              <a:rPr lang="en-US" altLang="en-US" dirty="0">
                <a:latin typeface="Consolas" panose="020B0609020204030204" pitchFamily="49" charset="0"/>
              </a:rPr>
              <a:t> = false}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6D9833E-847C-4759-A379-9EB97354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45" y="4190576"/>
            <a:ext cx="7618661" cy="20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IntOrBool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Consolas" panose="020B0609020204030204" pitchFamily="49" charset="0"/>
              </a:rPr>
              <a:t>       | </a:t>
            </a:r>
            <a:r>
              <a:rPr lang="en-US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IntChoice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of</a:t>
            </a:r>
            <a:r>
              <a:rPr lang="en-US" altLang="en-US" dirty="0">
                <a:latin typeface="Consolas" panose="020B0609020204030204" pitchFamily="49" charset="0"/>
              </a:rPr>
              <a:t> int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| </a:t>
            </a:r>
            <a:r>
              <a:rPr lang="en-US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BoolChoice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bool</a:t>
            </a:r>
            <a:endParaRPr kumimoji="0" lang="cs-CZ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altLang="en-US" dirty="0">
                <a:latin typeface="Consolas" panose="020B0609020204030204" pitchFamily="49" charset="0"/>
              </a:rPr>
              <a:t> y = </a:t>
            </a:r>
            <a:r>
              <a:rPr lang="en-US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IntChoice</a:t>
            </a:r>
            <a:r>
              <a:rPr lang="en-US" altLang="en-US" dirty="0">
                <a:latin typeface="Consolas" panose="020B0609020204030204" pitchFamily="49" charset="0"/>
              </a:rPr>
              <a:t> 42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US" altLang="en-US" dirty="0">
                <a:latin typeface="Consolas" panose="020B0609020204030204" pitchFamily="49" charset="0"/>
              </a:rPr>
              <a:t>= </a:t>
            </a:r>
            <a:r>
              <a:rPr lang="en-US" alt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boolChoice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981851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	  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Pattern matching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jako řízení toku kódu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6D9833E-847C-4759-A379-9EB97354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44" y="1111046"/>
            <a:ext cx="9907398" cy="550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=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Red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= 0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Green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= 1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Blue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= 2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rgbClr val="171717"/>
              </a:solidFill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printColorName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color: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) =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        match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color </a:t>
            </a:r>
            <a:r>
              <a:rPr lang="en-US" sz="1600" b="0" i="0" dirty="0">
                <a:solidFill>
                  <a:srgbClr val="0101FD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Color.Red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printfn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"Red"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Color.Green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printfn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"Green"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Color.Blue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printfn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"Blue"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1717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| _ </a:t>
            </a:r>
            <a:r>
              <a:rPr lang="en-US" sz="1600" dirty="0">
                <a:solidFill>
                  <a:srgbClr val="0101FD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() </a:t>
            </a: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0" i="0" dirty="0">
              <a:solidFill>
                <a:srgbClr val="171717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printColorName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Color.Red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endParaRPr lang="cs-CZ" sz="16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printColorName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Color.Green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endParaRPr lang="cs-CZ" sz="16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 err="1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printColorName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Color.Blue</a:t>
            </a:r>
            <a:endParaRPr lang="cs-CZ" altLang="en-US" sz="1600" dirty="0">
              <a:solidFill>
                <a:srgbClr val="2B91AF"/>
              </a:solidFill>
              <a:latin typeface="Consolas" panose="020B0609020204030204" pitchFamily="49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CD81668-3928-469F-BA44-6B7CE39C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13" y="216844"/>
            <a:ext cx="689831" cy="6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88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C# vs F#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010532-0435-4F90-BD4E-75BFCB59D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4" y="1787855"/>
            <a:ext cx="1097280" cy="12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F Sharp (programming language) - Wikipedia">
            <a:extLst>
              <a:ext uri="{FF2B5EF4-FFF2-40B4-BE49-F238E27FC236}">
                <a16:creationId xmlns:a16="http://schemas.microsoft.com/office/drawing/2014/main" id="{755064AC-5E8C-4B09-AA63-5E7E7FAEF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551293" y="1703870"/>
            <a:ext cx="1402883" cy="133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conExperience » G-Collection » Hammer Icon">
            <a:extLst>
              <a:ext uri="{FF2B5EF4-FFF2-40B4-BE49-F238E27FC236}">
                <a16:creationId xmlns:a16="http://schemas.microsoft.com/office/drawing/2014/main" id="{726F06FD-4C9E-4720-9BF3-E831F017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28" y="3983773"/>
            <a:ext cx="1330446" cy="13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Experience » G-Collection » Screwdriver Icon">
            <a:extLst>
              <a:ext uri="{FF2B5EF4-FFF2-40B4-BE49-F238E27FC236}">
                <a16:creationId xmlns:a16="http://schemas.microsoft.com/office/drawing/2014/main" id="{A9E6697F-7DE8-4A7A-BC52-80F68615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3" y="4148387"/>
            <a:ext cx="1264298" cy="1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s versus letters logo icon Royalty Free Vector Image">
            <a:extLst>
              <a:ext uri="{FF2B5EF4-FFF2-40B4-BE49-F238E27FC236}">
                <a16:creationId xmlns:a16="http://schemas.microsoft.com/office/drawing/2014/main" id="{F6FFC70D-49AA-4B9A-949E-2741F7C32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7"/>
          <a:stretch/>
        </p:blipFill>
        <p:spPr bwMode="auto">
          <a:xfrm>
            <a:off x="5403610" y="2086457"/>
            <a:ext cx="652647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s versus letters logo icon Royalty Free Vector Image">
            <a:extLst>
              <a:ext uri="{FF2B5EF4-FFF2-40B4-BE49-F238E27FC236}">
                <a16:creationId xmlns:a16="http://schemas.microsoft.com/office/drawing/2014/main" id="{5F70D9A6-3936-4AA6-B78C-384871E9E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7"/>
          <a:stretch/>
        </p:blipFill>
        <p:spPr bwMode="auto">
          <a:xfrm>
            <a:off x="5512007" y="4366359"/>
            <a:ext cx="652647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990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671</Words>
  <Application>Microsoft Office PowerPoint</Application>
  <PresentationFormat>Širokoúhlá obrazovka</PresentationFormat>
  <Paragraphs>116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Cascadia Mono</vt:lpstr>
      <vt:lpstr>Consolas</vt:lpstr>
      <vt:lpstr>Helvetica</vt:lpstr>
      <vt:lpstr>Montserrat</vt:lpstr>
      <vt:lpstr>Montserrat Bold</vt:lpstr>
      <vt:lpstr>Montserrat Semi Bold</vt:lpstr>
      <vt:lpstr>Montserrat Ultra Light</vt:lpstr>
      <vt:lpstr>Roboto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Samostatná práce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vankovam1</dc:creator>
  <cp:lastModifiedBy>Karel Jiranek</cp:lastModifiedBy>
  <cp:revision>134</cp:revision>
  <dcterms:modified xsi:type="dcterms:W3CDTF">2022-02-13T16:16:29Z</dcterms:modified>
</cp:coreProperties>
</file>