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4" r:id="rId3"/>
    <p:sldId id="286" r:id="rId4"/>
    <p:sldId id="287" r:id="rId5"/>
    <p:sldId id="266" r:id="rId6"/>
    <p:sldId id="294" r:id="rId7"/>
    <p:sldId id="295" r:id="rId8"/>
    <p:sldId id="297" r:id="rId9"/>
    <p:sldId id="296" r:id="rId10"/>
    <p:sldId id="292" r:id="rId11"/>
    <p:sldId id="256" r:id="rId12"/>
    <p:sldId id="289" r:id="rId13"/>
    <p:sldId id="290" r:id="rId14"/>
    <p:sldId id="293" r:id="rId15"/>
    <p:sldId id="288" r:id="rId16"/>
    <p:sldId id="257" r:id="rId17"/>
    <p:sldId id="258" r:id="rId18"/>
    <p:sldId id="259" r:id="rId19"/>
    <p:sldId id="291" r:id="rId20"/>
    <p:sldId id="260" r:id="rId21"/>
    <p:sldId id="261" r:id="rId22"/>
    <p:sldId id="262" r:id="rId23"/>
    <p:sldId id="263" r:id="rId24"/>
    <p:sldId id="265" r:id="rId25"/>
    <p:sldId id="267" r:id="rId26"/>
    <p:sldId id="268" r:id="rId27"/>
    <p:sldId id="269" r:id="rId28"/>
    <p:sldId id="270" r:id="rId29"/>
    <p:sldId id="271" r:id="rId30"/>
    <p:sldId id="272" r:id="rId31"/>
    <p:sldId id="273" r:id="rId32"/>
    <p:sldId id="274" r:id="rId33"/>
    <p:sldId id="275" r:id="rId34"/>
    <p:sldId id="285"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barek" initials="m" lastIdx="1" clrIdx="0">
    <p:extLst>
      <p:ext uri="{19B8F6BF-5375-455C-9EA6-DF929625EA0E}">
        <p15:presenceInfo xmlns:p15="http://schemas.microsoft.com/office/powerpoint/2012/main" userId="mbar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67" d="100"/>
          <a:sy n="67" d="100"/>
        </p:scale>
        <p:origin x="6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FCD972-B890-4D45-955E-2BFB4B7539C1}"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7EC80-8D1D-48B8-95FF-AB5ABA602A1B}" type="slidenum">
              <a:rPr lang="en-US" smtClean="0"/>
              <a:t>‹#›</a:t>
            </a:fld>
            <a:endParaRPr lang="en-US"/>
          </a:p>
        </p:txBody>
      </p:sp>
    </p:spTree>
    <p:extLst>
      <p:ext uri="{BB962C8B-B14F-4D97-AF65-F5344CB8AC3E}">
        <p14:creationId xmlns:p14="http://schemas.microsoft.com/office/powerpoint/2010/main" val="118845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CD972-B890-4D45-955E-2BFB4B7539C1}"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7EC80-8D1D-48B8-95FF-AB5ABA602A1B}" type="slidenum">
              <a:rPr lang="en-US" smtClean="0"/>
              <a:t>‹#›</a:t>
            </a:fld>
            <a:endParaRPr lang="en-US"/>
          </a:p>
        </p:txBody>
      </p:sp>
    </p:spTree>
    <p:extLst>
      <p:ext uri="{BB962C8B-B14F-4D97-AF65-F5344CB8AC3E}">
        <p14:creationId xmlns:p14="http://schemas.microsoft.com/office/powerpoint/2010/main" val="124413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CD972-B890-4D45-955E-2BFB4B7539C1}"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7EC80-8D1D-48B8-95FF-AB5ABA602A1B}" type="slidenum">
              <a:rPr lang="en-US" smtClean="0"/>
              <a:t>‹#›</a:t>
            </a:fld>
            <a:endParaRPr lang="en-US"/>
          </a:p>
        </p:txBody>
      </p:sp>
    </p:spTree>
    <p:extLst>
      <p:ext uri="{BB962C8B-B14F-4D97-AF65-F5344CB8AC3E}">
        <p14:creationId xmlns:p14="http://schemas.microsoft.com/office/powerpoint/2010/main" val="2174689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CD972-B890-4D45-955E-2BFB4B7539C1}"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7EC80-8D1D-48B8-95FF-AB5ABA602A1B}" type="slidenum">
              <a:rPr lang="en-US" smtClean="0"/>
              <a:t>‹#›</a:t>
            </a:fld>
            <a:endParaRPr lang="en-US"/>
          </a:p>
        </p:txBody>
      </p:sp>
    </p:spTree>
    <p:extLst>
      <p:ext uri="{BB962C8B-B14F-4D97-AF65-F5344CB8AC3E}">
        <p14:creationId xmlns:p14="http://schemas.microsoft.com/office/powerpoint/2010/main" val="409132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FCD972-B890-4D45-955E-2BFB4B7539C1}"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7EC80-8D1D-48B8-95FF-AB5ABA602A1B}" type="slidenum">
              <a:rPr lang="en-US" smtClean="0"/>
              <a:t>‹#›</a:t>
            </a:fld>
            <a:endParaRPr lang="en-US"/>
          </a:p>
        </p:txBody>
      </p:sp>
    </p:spTree>
    <p:extLst>
      <p:ext uri="{BB962C8B-B14F-4D97-AF65-F5344CB8AC3E}">
        <p14:creationId xmlns:p14="http://schemas.microsoft.com/office/powerpoint/2010/main" val="324824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CD972-B890-4D45-955E-2BFB4B7539C1}"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7EC80-8D1D-48B8-95FF-AB5ABA602A1B}" type="slidenum">
              <a:rPr lang="en-US" smtClean="0"/>
              <a:t>‹#›</a:t>
            </a:fld>
            <a:endParaRPr lang="en-US"/>
          </a:p>
        </p:txBody>
      </p:sp>
    </p:spTree>
    <p:extLst>
      <p:ext uri="{BB962C8B-B14F-4D97-AF65-F5344CB8AC3E}">
        <p14:creationId xmlns:p14="http://schemas.microsoft.com/office/powerpoint/2010/main" val="361276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FCD972-B890-4D45-955E-2BFB4B7539C1}" type="datetimeFigureOut">
              <a:rPr lang="en-US" smtClean="0"/>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97EC80-8D1D-48B8-95FF-AB5ABA602A1B}" type="slidenum">
              <a:rPr lang="en-US" smtClean="0"/>
              <a:t>‹#›</a:t>
            </a:fld>
            <a:endParaRPr lang="en-US"/>
          </a:p>
        </p:txBody>
      </p:sp>
    </p:spTree>
    <p:extLst>
      <p:ext uri="{BB962C8B-B14F-4D97-AF65-F5344CB8AC3E}">
        <p14:creationId xmlns:p14="http://schemas.microsoft.com/office/powerpoint/2010/main" val="2280137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FCD972-B890-4D45-955E-2BFB4B7539C1}" type="datetimeFigureOut">
              <a:rPr lang="en-US" smtClean="0"/>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97EC80-8D1D-48B8-95FF-AB5ABA602A1B}" type="slidenum">
              <a:rPr lang="en-US" smtClean="0"/>
              <a:t>‹#›</a:t>
            </a:fld>
            <a:endParaRPr lang="en-US"/>
          </a:p>
        </p:txBody>
      </p:sp>
    </p:spTree>
    <p:extLst>
      <p:ext uri="{BB962C8B-B14F-4D97-AF65-F5344CB8AC3E}">
        <p14:creationId xmlns:p14="http://schemas.microsoft.com/office/powerpoint/2010/main" val="2647772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CD972-B890-4D45-955E-2BFB4B7539C1}" type="datetimeFigureOut">
              <a:rPr lang="en-US" smtClean="0"/>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97EC80-8D1D-48B8-95FF-AB5ABA602A1B}" type="slidenum">
              <a:rPr lang="en-US" smtClean="0"/>
              <a:t>‹#›</a:t>
            </a:fld>
            <a:endParaRPr lang="en-US"/>
          </a:p>
        </p:txBody>
      </p:sp>
    </p:spTree>
    <p:extLst>
      <p:ext uri="{BB962C8B-B14F-4D97-AF65-F5344CB8AC3E}">
        <p14:creationId xmlns:p14="http://schemas.microsoft.com/office/powerpoint/2010/main" val="228506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FCD972-B890-4D45-955E-2BFB4B7539C1}"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7EC80-8D1D-48B8-95FF-AB5ABA602A1B}" type="slidenum">
              <a:rPr lang="en-US" smtClean="0"/>
              <a:t>‹#›</a:t>
            </a:fld>
            <a:endParaRPr lang="en-US"/>
          </a:p>
        </p:txBody>
      </p:sp>
    </p:spTree>
    <p:extLst>
      <p:ext uri="{BB962C8B-B14F-4D97-AF65-F5344CB8AC3E}">
        <p14:creationId xmlns:p14="http://schemas.microsoft.com/office/powerpoint/2010/main" val="216196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FCD972-B890-4D45-955E-2BFB4B7539C1}"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7EC80-8D1D-48B8-95FF-AB5ABA602A1B}" type="slidenum">
              <a:rPr lang="en-US" smtClean="0"/>
              <a:t>‹#›</a:t>
            </a:fld>
            <a:endParaRPr lang="en-US"/>
          </a:p>
        </p:txBody>
      </p:sp>
    </p:spTree>
    <p:extLst>
      <p:ext uri="{BB962C8B-B14F-4D97-AF65-F5344CB8AC3E}">
        <p14:creationId xmlns:p14="http://schemas.microsoft.com/office/powerpoint/2010/main" val="486890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CD972-B890-4D45-955E-2BFB4B7539C1}" type="datetimeFigureOut">
              <a:rPr lang="en-US" smtClean="0"/>
              <a:t>9/13/2021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7EC80-8D1D-48B8-95FF-AB5ABA602A1B}" type="slidenum">
              <a:rPr lang="en-US" smtClean="0"/>
              <a:t>‹#›</a:t>
            </a:fld>
            <a:endParaRPr lang="en-US"/>
          </a:p>
        </p:txBody>
      </p:sp>
    </p:spTree>
    <p:extLst>
      <p:ext uri="{BB962C8B-B14F-4D97-AF65-F5344CB8AC3E}">
        <p14:creationId xmlns:p14="http://schemas.microsoft.com/office/powerpoint/2010/main" val="1325996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B9C7F3-1360-4B32-89C7-86972217674D}"/>
              </a:ext>
            </a:extLst>
          </p:cNvPr>
          <p:cNvPicPr>
            <a:picLocks noChangeAspect="1"/>
          </p:cNvPicPr>
          <p:nvPr/>
        </p:nvPicPr>
        <p:blipFill>
          <a:blip r:embed="rId2"/>
          <a:stretch>
            <a:fillRect/>
          </a:stretch>
        </p:blipFill>
        <p:spPr>
          <a:xfrm>
            <a:off x="41772" y="2238132"/>
            <a:ext cx="2990850" cy="2533650"/>
          </a:xfrm>
          <a:prstGeom prst="rect">
            <a:avLst/>
          </a:prstGeom>
        </p:spPr>
      </p:pic>
      <p:pic>
        <p:nvPicPr>
          <p:cNvPr id="5" name="Picture 4">
            <a:extLst>
              <a:ext uri="{FF2B5EF4-FFF2-40B4-BE49-F238E27FC236}">
                <a16:creationId xmlns:a16="http://schemas.microsoft.com/office/drawing/2014/main" id="{C7D4EB7E-D3F8-435E-BDD7-CD40759223BA}"/>
              </a:ext>
            </a:extLst>
          </p:cNvPr>
          <p:cNvPicPr>
            <a:picLocks noChangeAspect="1"/>
          </p:cNvPicPr>
          <p:nvPr/>
        </p:nvPicPr>
        <p:blipFill>
          <a:blip r:embed="rId3"/>
          <a:stretch>
            <a:fillRect/>
          </a:stretch>
        </p:blipFill>
        <p:spPr>
          <a:xfrm>
            <a:off x="162987" y="285808"/>
            <a:ext cx="2988997" cy="1000125"/>
          </a:xfrm>
          <a:prstGeom prst="rect">
            <a:avLst/>
          </a:prstGeom>
        </p:spPr>
      </p:pic>
      <p:pic>
        <p:nvPicPr>
          <p:cNvPr id="6" name="Picture 5">
            <a:extLst>
              <a:ext uri="{FF2B5EF4-FFF2-40B4-BE49-F238E27FC236}">
                <a16:creationId xmlns:a16="http://schemas.microsoft.com/office/drawing/2014/main" id="{7345F363-95EC-4BA1-ABF4-4B70103FD47E}"/>
              </a:ext>
            </a:extLst>
          </p:cNvPr>
          <p:cNvPicPr>
            <a:picLocks noChangeAspect="1"/>
          </p:cNvPicPr>
          <p:nvPr/>
        </p:nvPicPr>
        <p:blipFill>
          <a:blip r:embed="rId4"/>
          <a:stretch>
            <a:fillRect/>
          </a:stretch>
        </p:blipFill>
        <p:spPr>
          <a:xfrm>
            <a:off x="7908539" y="215536"/>
            <a:ext cx="4007767" cy="1023429"/>
          </a:xfrm>
          <a:prstGeom prst="rect">
            <a:avLst/>
          </a:prstGeom>
        </p:spPr>
      </p:pic>
      <p:grpSp>
        <p:nvGrpSpPr>
          <p:cNvPr id="7" name="Group 52">
            <a:extLst>
              <a:ext uri="{FF2B5EF4-FFF2-40B4-BE49-F238E27FC236}">
                <a16:creationId xmlns:a16="http://schemas.microsoft.com/office/drawing/2014/main" id="{F703827A-DC49-4C5F-9EB7-5EF1F1D82929}"/>
              </a:ext>
            </a:extLst>
          </p:cNvPr>
          <p:cNvGrpSpPr/>
          <p:nvPr/>
        </p:nvGrpSpPr>
        <p:grpSpPr>
          <a:xfrm>
            <a:off x="3546279" y="2238132"/>
            <a:ext cx="7245451" cy="1500198"/>
            <a:chOff x="-2" y="0"/>
            <a:chExt cx="6911631" cy="1500197"/>
          </a:xfrm>
        </p:grpSpPr>
        <p:sp>
          <p:nvSpPr>
            <p:cNvPr id="8" name="Shape 49">
              <a:extLst>
                <a:ext uri="{FF2B5EF4-FFF2-40B4-BE49-F238E27FC236}">
                  <a16:creationId xmlns:a16="http://schemas.microsoft.com/office/drawing/2014/main" id="{C8640809-3C82-4A33-A792-F57C45E99801}"/>
                </a:ext>
              </a:extLst>
            </p:cNvPr>
            <p:cNvSpPr/>
            <p:nvPr/>
          </p:nvSpPr>
          <p:spPr>
            <a:xfrm>
              <a:off x="0" y="0"/>
              <a:ext cx="6911627" cy="1500197"/>
            </a:xfrm>
            <a:custGeom>
              <a:avLst/>
              <a:gdLst/>
              <a:ahLst/>
              <a:cxnLst>
                <a:cxn ang="0">
                  <a:pos x="wd2" y="hd2"/>
                </a:cxn>
                <a:cxn ang="5400000">
                  <a:pos x="wd2" y="hd2"/>
                </a:cxn>
                <a:cxn ang="10800000">
                  <a:pos x="wd2" y="hd2"/>
                </a:cxn>
                <a:cxn ang="16200000">
                  <a:pos x="wd2" y="hd2"/>
                </a:cxn>
              </a:cxnLst>
              <a:rect l="0" t="0" r="r" b="b"/>
              <a:pathLst>
                <a:path w="21600" h="21600" extrusionOk="0">
                  <a:moveTo>
                    <a:pt x="21600" y="1350"/>
                  </a:moveTo>
                  <a:cubicBezTo>
                    <a:pt x="21600" y="604"/>
                    <a:pt x="21481" y="0"/>
                    <a:pt x="21335" y="0"/>
                  </a:cubicBezTo>
                  <a:cubicBezTo>
                    <a:pt x="21188" y="0"/>
                    <a:pt x="21070" y="604"/>
                    <a:pt x="21070" y="1350"/>
                  </a:cubicBezTo>
                  <a:lnTo>
                    <a:pt x="21070" y="2700"/>
                  </a:lnTo>
                  <a:lnTo>
                    <a:pt x="265" y="2700"/>
                  </a:lnTo>
                  <a:cubicBezTo>
                    <a:pt x="119" y="2700"/>
                    <a:pt x="0" y="3304"/>
                    <a:pt x="0" y="4050"/>
                  </a:cubicBezTo>
                  <a:lnTo>
                    <a:pt x="0" y="20250"/>
                  </a:lnTo>
                  <a:cubicBezTo>
                    <a:pt x="0" y="20996"/>
                    <a:pt x="119" y="21600"/>
                    <a:pt x="265" y="21600"/>
                  </a:cubicBezTo>
                  <a:cubicBezTo>
                    <a:pt x="412" y="21600"/>
                    <a:pt x="530" y="20996"/>
                    <a:pt x="530" y="20250"/>
                  </a:cubicBezTo>
                  <a:lnTo>
                    <a:pt x="530" y="18900"/>
                  </a:lnTo>
                  <a:lnTo>
                    <a:pt x="21335" y="18900"/>
                  </a:lnTo>
                  <a:cubicBezTo>
                    <a:pt x="21481" y="18900"/>
                    <a:pt x="21600" y="18296"/>
                    <a:pt x="21600" y="17550"/>
                  </a:cubicBezTo>
                  <a:close/>
                </a:path>
              </a:pathLst>
            </a:custGeom>
            <a:solidFill>
              <a:srgbClr val="BFBFBF">
                <a:alpha val="52941"/>
              </a:srgbClr>
            </a:solidFill>
            <a:ln w="12700" cap="flat">
              <a:noFill/>
              <a:miter lim="400000"/>
            </a:ln>
            <a:effectLst/>
          </p:spPr>
          <p:txBody>
            <a:bodyPr wrap="square" lIns="0" tIns="0" rIns="0" bIns="0" numCol="1" anchor="ctr">
              <a:noAutofit/>
            </a:bodyPr>
            <a:lstStyle/>
            <a:p>
              <a:pPr lvl="0" algn="ctr">
                <a:defRPr>
                  <a:solidFill>
                    <a:srgbClr val="FFFFFF"/>
                  </a:solidFill>
                </a:defRPr>
              </a:pPr>
              <a:endParaRPr dirty="0"/>
            </a:p>
          </p:txBody>
        </p:sp>
        <p:sp>
          <p:nvSpPr>
            <p:cNvPr id="9" name="Shape 51">
              <a:extLst>
                <a:ext uri="{FF2B5EF4-FFF2-40B4-BE49-F238E27FC236}">
                  <a16:creationId xmlns:a16="http://schemas.microsoft.com/office/drawing/2014/main" id="{9E56C84B-14E0-436B-9398-23C1C8CEE912}"/>
                </a:ext>
              </a:extLst>
            </p:cNvPr>
            <p:cNvSpPr/>
            <p:nvPr/>
          </p:nvSpPr>
          <p:spPr>
            <a:xfrm>
              <a:off x="-2" y="0"/>
              <a:ext cx="6911631" cy="1357322"/>
            </a:xfrm>
            <a:custGeom>
              <a:avLst/>
              <a:gdLst/>
              <a:ahLst/>
              <a:cxnLst>
                <a:cxn ang="0">
                  <a:pos x="wd2" y="hd2"/>
                </a:cxn>
                <a:cxn ang="5400000">
                  <a:pos x="wd2" y="hd2"/>
                </a:cxn>
                <a:cxn ang="10800000">
                  <a:pos x="wd2" y="hd2"/>
                </a:cxn>
                <a:cxn ang="16200000">
                  <a:pos x="wd2" y="hd2"/>
                </a:cxn>
              </a:cxnLst>
              <a:rect l="0" t="0" r="r" b="b"/>
              <a:pathLst>
                <a:path w="21600" h="21600" extrusionOk="0">
                  <a:moveTo>
                    <a:pt x="0" y="4050"/>
                  </a:moveTo>
                  <a:cubicBezTo>
                    <a:pt x="0" y="3304"/>
                    <a:pt x="119" y="2700"/>
                    <a:pt x="265" y="2700"/>
                  </a:cubicBezTo>
                  <a:lnTo>
                    <a:pt x="21070" y="2700"/>
                  </a:lnTo>
                  <a:lnTo>
                    <a:pt x="21070" y="1350"/>
                  </a:lnTo>
                  <a:cubicBezTo>
                    <a:pt x="21070" y="604"/>
                    <a:pt x="21188" y="0"/>
                    <a:pt x="21335" y="0"/>
                  </a:cubicBezTo>
                  <a:cubicBezTo>
                    <a:pt x="21481" y="0"/>
                    <a:pt x="21600" y="604"/>
                    <a:pt x="21600" y="1350"/>
                  </a:cubicBezTo>
                  <a:lnTo>
                    <a:pt x="21600" y="17550"/>
                  </a:lnTo>
                  <a:cubicBezTo>
                    <a:pt x="21600" y="18296"/>
                    <a:pt x="21481" y="18900"/>
                    <a:pt x="21335" y="18900"/>
                  </a:cubicBezTo>
                  <a:lnTo>
                    <a:pt x="530" y="18900"/>
                  </a:lnTo>
                  <a:lnTo>
                    <a:pt x="530" y="20250"/>
                  </a:lnTo>
                  <a:cubicBezTo>
                    <a:pt x="530" y="20996"/>
                    <a:pt x="412" y="21600"/>
                    <a:pt x="265" y="21600"/>
                  </a:cubicBezTo>
                  <a:cubicBezTo>
                    <a:pt x="119" y="21600"/>
                    <a:pt x="0" y="20996"/>
                    <a:pt x="0" y="20250"/>
                  </a:cubicBezTo>
                  <a:close/>
                  <a:moveTo>
                    <a:pt x="21070" y="2700"/>
                  </a:moveTo>
                  <a:lnTo>
                    <a:pt x="21335" y="2700"/>
                  </a:lnTo>
                  <a:cubicBezTo>
                    <a:pt x="21481" y="2700"/>
                    <a:pt x="21600" y="2096"/>
                    <a:pt x="21600" y="1350"/>
                  </a:cubicBezTo>
                  <a:moveTo>
                    <a:pt x="21335" y="2700"/>
                  </a:moveTo>
                  <a:lnTo>
                    <a:pt x="21335" y="1350"/>
                  </a:lnTo>
                  <a:cubicBezTo>
                    <a:pt x="21335" y="1723"/>
                    <a:pt x="21276" y="2025"/>
                    <a:pt x="21202" y="2025"/>
                  </a:cubicBezTo>
                  <a:cubicBezTo>
                    <a:pt x="21129" y="2025"/>
                    <a:pt x="21070" y="1723"/>
                    <a:pt x="21070" y="1350"/>
                  </a:cubicBezTo>
                  <a:moveTo>
                    <a:pt x="265" y="5400"/>
                  </a:moveTo>
                  <a:lnTo>
                    <a:pt x="265" y="4050"/>
                  </a:lnTo>
                  <a:cubicBezTo>
                    <a:pt x="265" y="3677"/>
                    <a:pt x="324" y="3375"/>
                    <a:pt x="398" y="3375"/>
                  </a:cubicBezTo>
                  <a:cubicBezTo>
                    <a:pt x="471" y="3375"/>
                    <a:pt x="530" y="3677"/>
                    <a:pt x="530" y="4050"/>
                  </a:cubicBezTo>
                  <a:cubicBezTo>
                    <a:pt x="530" y="4796"/>
                    <a:pt x="412" y="5400"/>
                    <a:pt x="265" y="5400"/>
                  </a:cubicBezTo>
                  <a:cubicBezTo>
                    <a:pt x="119" y="5400"/>
                    <a:pt x="0" y="4796"/>
                    <a:pt x="0" y="4050"/>
                  </a:cubicBezTo>
                  <a:moveTo>
                    <a:pt x="530" y="4050"/>
                  </a:moveTo>
                  <a:lnTo>
                    <a:pt x="530" y="18900"/>
                  </a:lnTo>
                </a:path>
              </a:pathLst>
            </a:custGeom>
            <a:noFill/>
            <a:ln w="25400" cap="flat">
              <a:solidFill>
                <a:srgbClr val="D9D9D9"/>
              </a:solidFill>
              <a:prstDash val="solid"/>
              <a:bevel/>
            </a:ln>
            <a:effectLst/>
          </p:spPr>
          <p:txBody>
            <a:bodyPr wrap="square" lIns="0" tIns="0" rIns="0" bIns="0" numCol="1" anchor="ctr">
              <a:noAutofit/>
            </a:bodyPr>
            <a:lstStyle/>
            <a:p>
              <a:pPr lvl="0" algn="ctr">
                <a:defRPr>
                  <a:solidFill>
                    <a:srgbClr val="FFFFFF"/>
                  </a:solidFill>
                </a:defRPr>
              </a:pPr>
              <a:endParaRPr dirty="0"/>
            </a:p>
          </p:txBody>
        </p:sp>
      </p:grpSp>
      <p:sp>
        <p:nvSpPr>
          <p:cNvPr id="10" name="Shape 53">
            <a:extLst>
              <a:ext uri="{FF2B5EF4-FFF2-40B4-BE49-F238E27FC236}">
                <a16:creationId xmlns:a16="http://schemas.microsoft.com/office/drawing/2014/main" id="{0EC98C7D-2E04-41F7-9C5B-C0B0CBFA1ED4}"/>
              </a:ext>
            </a:extLst>
          </p:cNvPr>
          <p:cNvSpPr/>
          <p:nvPr/>
        </p:nvSpPr>
        <p:spPr>
          <a:xfrm>
            <a:off x="3441704" y="2713973"/>
            <a:ext cx="6997402" cy="43088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ctr"/>
            <a:r>
              <a:rPr lang="en-US" sz="2800" b="1" dirty="0"/>
              <a:t>Blockchain</a:t>
            </a:r>
            <a:endParaRPr sz="2800" b="1" dirty="0">
              <a:solidFill>
                <a:srgbClr val="0000CC"/>
              </a:solidFill>
              <a:latin typeface="Arial Black"/>
              <a:ea typeface="Arial Black"/>
              <a:cs typeface="Arial Black"/>
              <a:sym typeface="Arial Black"/>
            </a:endParaRPr>
          </a:p>
        </p:txBody>
      </p:sp>
      <p:sp>
        <p:nvSpPr>
          <p:cNvPr id="11" name="Shape 56">
            <a:extLst>
              <a:ext uri="{FF2B5EF4-FFF2-40B4-BE49-F238E27FC236}">
                <a16:creationId xmlns:a16="http://schemas.microsoft.com/office/drawing/2014/main" id="{38C72146-27AD-4995-95CA-A0C43C7B1997}"/>
              </a:ext>
            </a:extLst>
          </p:cNvPr>
          <p:cNvSpPr/>
          <p:nvPr/>
        </p:nvSpPr>
        <p:spPr>
          <a:xfrm>
            <a:off x="4152881" y="4250536"/>
            <a:ext cx="6072231"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lvl1pPr>
          </a:lstStyle>
          <a:p>
            <a:pPr lvl="0">
              <a:defRPr sz="1800"/>
            </a:pPr>
            <a:r>
              <a:rPr lang="fr-FR" dirty="0"/>
              <a:t>            </a:t>
            </a:r>
            <a:endParaRPr dirty="0"/>
          </a:p>
        </p:txBody>
      </p:sp>
      <p:sp>
        <p:nvSpPr>
          <p:cNvPr id="12" name="Rectangle 11">
            <a:extLst>
              <a:ext uri="{FF2B5EF4-FFF2-40B4-BE49-F238E27FC236}">
                <a16:creationId xmlns:a16="http://schemas.microsoft.com/office/drawing/2014/main" id="{C33ADC50-C9EA-4498-935C-CAEB966DF5A2}"/>
              </a:ext>
            </a:extLst>
          </p:cNvPr>
          <p:cNvSpPr/>
          <p:nvPr/>
        </p:nvSpPr>
        <p:spPr>
          <a:xfrm>
            <a:off x="3262800" y="4206976"/>
            <a:ext cx="8082571" cy="1015663"/>
          </a:xfrm>
          <a:prstGeom prst="rect">
            <a:avLst/>
          </a:prstGeom>
        </p:spPr>
        <p:txBody>
          <a:bodyPr wrap="square">
            <a:spAutoFit/>
          </a:bodyPr>
          <a:lstStyle/>
          <a:p>
            <a:r>
              <a:rPr lang="en-US" sz="2000" b="1" dirty="0"/>
              <a:t>                             </a:t>
            </a:r>
            <a:r>
              <a:rPr lang="en-US" sz="2000" b="1" dirty="0" err="1"/>
              <a:t>Bacem</a:t>
            </a:r>
            <a:r>
              <a:rPr lang="en-US" sz="2000" b="1" dirty="0"/>
              <a:t> Mbarek, Ph.D.</a:t>
            </a:r>
          </a:p>
          <a:p>
            <a:r>
              <a:rPr lang="en-US" sz="2000" b="1" dirty="0"/>
              <a:t>                                 </a:t>
            </a:r>
            <a:r>
              <a:rPr lang="en-US" sz="2000" dirty="0"/>
              <a:t>Masaryk University,</a:t>
            </a:r>
          </a:p>
          <a:p>
            <a:r>
              <a:rPr lang="en-US" sz="2000" dirty="0"/>
              <a:t>             </a:t>
            </a:r>
            <a:r>
              <a:rPr lang="en-US" dirty="0" err="1"/>
              <a:t>Lasaris</a:t>
            </a:r>
            <a:r>
              <a:rPr lang="en-US" dirty="0"/>
              <a:t> Lab ( Lab of Software Architectures and Information Systems) </a:t>
            </a:r>
            <a:endParaRPr lang="en-US" b="1" dirty="0"/>
          </a:p>
        </p:txBody>
      </p:sp>
    </p:spTree>
    <p:extLst>
      <p:ext uri="{BB962C8B-B14F-4D97-AF65-F5344CB8AC3E}">
        <p14:creationId xmlns:p14="http://schemas.microsoft.com/office/powerpoint/2010/main" val="180795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545DF-3D4A-4CB6-A009-39009BE5602B}"/>
              </a:ext>
            </a:extLst>
          </p:cNvPr>
          <p:cNvSpPr>
            <a:spLocks noGrp="1"/>
          </p:cNvSpPr>
          <p:nvPr>
            <p:ph type="title"/>
          </p:nvPr>
        </p:nvSpPr>
        <p:spPr>
          <a:xfrm>
            <a:off x="866775" y="327025"/>
            <a:ext cx="10515600" cy="1325563"/>
          </a:xfrm>
        </p:spPr>
        <p:txBody>
          <a:bodyPr>
            <a:normAutofit/>
          </a:bodyPr>
          <a:lstStyle/>
          <a:p>
            <a:pPr algn="ctr"/>
            <a:r>
              <a:rPr lang="en-US" sz="2800" b="1" dirty="0">
                <a:latin typeface="Calibri (Body)"/>
              </a:rPr>
              <a:t>Why Blockchain</a:t>
            </a:r>
          </a:p>
        </p:txBody>
      </p:sp>
      <p:sp>
        <p:nvSpPr>
          <p:cNvPr id="5" name="TextBox 4">
            <a:extLst>
              <a:ext uri="{FF2B5EF4-FFF2-40B4-BE49-F238E27FC236}">
                <a16:creationId xmlns:a16="http://schemas.microsoft.com/office/drawing/2014/main" id="{9CDCE49F-FE3D-4AC2-9A53-5B399B313F87}"/>
              </a:ext>
            </a:extLst>
          </p:cNvPr>
          <p:cNvSpPr txBox="1"/>
          <p:nvPr/>
        </p:nvSpPr>
        <p:spPr>
          <a:xfrm>
            <a:off x="361950" y="1533525"/>
            <a:ext cx="11020425" cy="5170646"/>
          </a:xfrm>
          <a:prstGeom prst="rect">
            <a:avLst/>
          </a:prstGeom>
          <a:noFill/>
        </p:spPr>
        <p:txBody>
          <a:bodyPr wrap="square">
            <a:spAutoFit/>
          </a:bodyPr>
          <a:lstStyle/>
          <a:p>
            <a:r>
              <a:rPr lang="en-US" sz="2400" dirty="0"/>
              <a:t>Blockchain helps primarily in  three different ways</a:t>
            </a:r>
          </a:p>
          <a:p>
            <a:pPr algn="just"/>
            <a:endParaRPr lang="en-US" sz="2400" dirty="0"/>
          </a:p>
          <a:p>
            <a:pPr marL="342900" indent="-342900" algn="just">
              <a:buAutoNum type="arabicPeriod"/>
            </a:pPr>
            <a:r>
              <a:rPr lang="en-US" sz="2400" dirty="0"/>
              <a:t>Trust – Blockchain helps in creating applications that are decentralized and collectively owned by multiple people. No body within this group has the power to change or delete previous transactions. Even if someone  tries to do so, it will be not be accepted by other stakeholders.</a:t>
            </a:r>
          </a:p>
          <a:p>
            <a:pPr algn="just"/>
            <a:endParaRPr lang="en-US" sz="2400" dirty="0"/>
          </a:p>
          <a:p>
            <a:pPr marL="342900" indent="-342900" algn="just">
              <a:buAutoNum type="arabicPeriod" startAt="2"/>
            </a:pPr>
            <a:r>
              <a:rPr lang="en-US" sz="2400" dirty="0"/>
              <a:t>Autonomy- There is no single owner for </a:t>
            </a:r>
            <a:r>
              <a:rPr lang="en-US" sz="2400" dirty="0" err="1"/>
              <a:t>Blockhain</a:t>
            </a:r>
            <a:r>
              <a:rPr lang="en-US" sz="2400" dirty="0"/>
              <a:t> based applications. No one controls the Blockchain, but everyone participates into its activities. This  helps in creating solutions that cannot be manipulated or induce corruption.</a:t>
            </a:r>
          </a:p>
          <a:p>
            <a:pPr marL="342900" indent="-342900" algn="just">
              <a:buAutoNum type="arabicPeriod" startAt="2"/>
            </a:pPr>
            <a:endParaRPr lang="en-US" sz="2400" dirty="0"/>
          </a:p>
          <a:p>
            <a:pPr marL="342900" indent="-342900" algn="just">
              <a:buAutoNum type="arabicPeriod" startAt="2"/>
            </a:pPr>
            <a:r>
              <a:rPr lang="en-US" sz="2400" dirty="0"/>
              <a:t>Integrity- The state and transactions are secured  cryptographically and cannot be modified easily.</a:t>
            </a:r>
          </a:p>
          <a:p>
            <a:endParaRPr lang="en-US" dirty="0"/>
          </a:p>
        </p:txBody>
      </p:sp>
    </p:spTree>
    <p:extLst>
      <p:ext uri="{BB962C8B-B14F-4D97-AF65-F5344CB8AC3E}">
        <p14:creationId xmlns:p14="http://schemas.microsoft.com/office/powerpoint/2010/main" val="3528845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0760" y="246500"/>
            <a:ext cx="5026617" cy="954107"/>
          </a:xfrm>
          <a:prstGeom prst="rect">
            <a:avLst/>
          </a:prstGeom>
        </p:spPr>
        <p:txBody>
          <a:bodyPr wrap="square">
            <a:spAutoFit/>
          </a:bodyPr>
          <a:lstStyle/>
          <a:p>
            <a:endParaRPr lang="en-US" sz="2800" b="0" i="0" u="none" strike="noStrike" baseline="0" dirty="0">
              <a:solidFill>
                <a:srgbClr val="000000"/>
              </a:solidFill>
              <a:latin typeface="Times New Roman" panose="02020603050405020304" pitchFamily="18" charset="0"/>
            </a:endParaRPr>
          </a:p>
          <a:p>
            <a:r>
              <a:rPr lang="en-US" sz="2800" b="0" i="0" u="none" strike="noStrike" baseline="0" dirty="0">
                <a:solidFill>
                  <a:srgbClr val="000000"/>
                </a:solidFill>
                <a:latin typeface="Times New Roman" panose="02020603050405020304" pitchFamily="18" charset="0"/>
              </a:rPr>
              <a:t> </a:t>
            </a:r>
            <a:r>
              <a:rPr lang="en-US" sz="2800" b="1" dirty="0">
                <a:solidFill>
                  <a:srgbClr val="000000"/>
                </a:solidFill>
                <a:latin typeface="Calibri (Body)"/>
              </a:rPr>
              <a:t>Understanding Blockchain (1) </a:t>
            </a:r>
            <a:endParaRPr lang="en-US" sz="2800" dirty="0">
              <a:latin typeface="Calibri (Body)"/>
            </a:endParaRPr>
          </a:p>
        </p:txBody>
      </p:sp>
      <p:sp>
        <p:nvSpPr>
          <p:cNvPr id="5" name="Rectangle 4"/>
          <p:cNvSpPr/>
          <p:nvPr/>
        </p:nvSpPr>
        <p:spPr>
          <a:xfrm>
            <a:off x="266053" y="1572489"/>
            <a:ext cx="10497197" cy="4524315"/>
          </a:xfrm>
          <a:prstGeom prst="rect">
            <a:avLst/>
          </a:prstGeom>
        </p:spPr>
        <p:txBody>
          <a:bodyPr wrap="square">
            <a:spAutoFit/>
          </a:bodyPr>
          <a:lstStyle/>
          <a:p>
            <a:r>
              <a:rPr lang="en-US" sz="2400" b="1" dirty="0">
                <a:solidFill>
                  <a:srgbClr val="000000"/>
                </a:solidFill>
              </a:rPr>
              <a:t>What is Blockchain?</a:t>
            </a:r>
          </a:p>
          <a:p>
            <a:endParaRPr lang="en-US" sz="2400" b="1" dirty="0">
              <a:solidFill>
                <a:srgbClr val="000000"/>
              </a:solidFill>
            </a:endParaRPr>
          </a:p>
          <a:p>
            <a:r>
              <a:rPr lang="en-US" sz="2400" dirty="0"/>
              <a:t>Blockchain is essentially a decentralized distributed database or  ledger. There are some very important keywords like decentralized, distributed, database and ledger used in defining Blockchain.</a:t>
            </a:r>
          </a:p>
          <a:p>
            <a:endParaRPr lang="en-US" sz="2400" b="1" dirty="0">
              <a:solidFill>
                <a:srgbClr val="000000"/>
              </a:solidFill>
            </a:endParaRPr>
          </a:p>
          <a:p>
            <a:r>
              <a:rPr lang="en-US" sz="2400" dirty="0"/>
              <a:t>Decentralization in simple term means that the application or service continue to be available and usable even if a server or a group of servers on a network crashes or are not available, The service or application is deployed on a network in a way that no server has absolute control over data and execution rather each server has current copy od data and execution logic with them.</a:t>
            </a:r>
          </a:p>
          <a:p>
            <a:endParaRPr lang="en-US" sz="2400" b="1" dirty="0">
              <a:solidFill>
                <a:srgbClr val="000000"/>
              </a:solidFill>
            </a:endParaRPr>
          </a:p>
        </p:txBody>
      </p:sp>
      <p:pic>
        <p:nvPicPr>
          <p:cNvPr id="6" name="Picture 5">
            <a:extLst>
              <a:ext uri="{FF2B5EF4-FFF2-40B4-BE49-F238E27FC236}">
                <a16:creationId xmlns:a16="http://schemas.microsoft.com/office/drawing/2014/main" id="{A36282BB-30F2-4E20-951A-C69C3D91B4AA}"/>
              </a:ext>
            </a:extLst>
          </p:cNvPr>
          <p:cNvPicPr>
            <a:picLocks noChangeAspect="1"/>
          </p:cNvPicPr>
          <p:nvPr/>
        </p:nvPicPr>
        <p:blipFill>
          <a:blip r:embed="rId2"/>
          <a:stretch>
            <a:fillRect/>
          </a:stretch>
        </p:blipFill>
        <p:spPr>
          <a:xfrm>
            <a:off x="8935097" y="238430"/>
            <a:ext cx="2990850" cy="1847545"/>
          </a:xfrm>
          <a:prstGeom prst="rect">
            <a:avLst/>
          </a:prstGeom>
        </p:spPr>
      </p:pic>
    </p:spTree>
    <p:extLst>
      <p:ext uri="{BB962C8B-B14F-4D97-AF65-F5344CB8AC3E}">
        <p14:creationId xmlns:p14="http://schemas.microsoft.com/office/powerpoint/2010/main" val="342839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80280F-F048-4DEE-A51F-DCC7B501480A}"/>
              </a:ext>
            </a:extLst>
          </p:cNvPr>
          <p:cNvSpPr txBox="1"/>
          <p:nvPr/>
        </p:nvSpPr>
        <p:spPr>
          <a:xfrm>
            <a:off x="428624" y="2271850"/>
            <a:ext cx="9315451" cy="3600986"/>
          </a:xfrm>
          <a:prstGeom prst="rect">
            <a:avLst/>
          </a:prstGeom>
          <a:noFill/>
        </p:spPr>
        <p:txBody>
          <a:bodyPr wrap="square">
            <a:spAutoFit/>
          </a:bodyPr>
          <a:lstStyle/>
          <a:p>
            <a:pPr marL="342900" indent="-342900" algn="just">
              <a:buFont typeface="Wingdings" panose="05000000000000000000" pitchFamily="2" charset="2"/>
              <a:buChar char="q"/>
            </a:pPr>
            <a:r>
              <a:rPr lang="en-US" sz="2400" dirty="0"/>
              <a:t>Distributed means that any server or node on a network is connected to every other node on the network directly or indirectly. Rather than having one to one or one to many connectivity between servers, servers have many to many connections with other servers.</a:t>
            </a:r>
          </a:p>
          <a:p>
            <a:pPr marL="342900" indent="-342900" algn="just">
              <a:buFont typeface="Wingdings" panose="05000000000000000000" pitchFamily="2" charset="2"/>
              <a:buChar char="q"/>
            </a:pPr>
            <a:endParaRPr lang="en-US" sz="2400" dirty="0"/>
          </a:p>
          <a:p>
            <a:pPr marL="342900" indent="-342900" algn="just">
              <a:buFont typeface="Wingdings" panose="05000000000000000000" pitchFamily="2" charset="2"/>
              <a:buChar char="q"/>
            </a:pPr>
            <a:r>
              <a:rPr lang="en-US" sz="2400" dirty="0"/>
              <a:t>Database refers to location for storing durable data that can be accessed at any point in time, Database allows storage and retrieval of data efficiently like export, import, backup and restoration.</a:t>
            </a:r>
          </a:p>
          <a:p>
            <a:endParaRPr lang="en-US" dirty="0"/>
          </a:p>
          <a:p>
            <a:endParaRPr lang="en-US" dirty="0"/>
          </a:p>
        </p:txBody>
      </p:sp>
      <p:sp>
        <p:nvSpPr>
          <p:cNvPr id="6" name="Rectangle 5">
            <a:extLst>
              <a:ext uri="{FF2B5EF4-FFF2-40B4-BE49-F238E27FC236}">
                <a16:creationId xmlns:a16="http://schemas.microsoft.com/office/drawing/2014/main" id="{6B1F726F-59B6-48B0-881E-1672273C4727}"/>
              </a:ext>
            </a:extLst>
          </p:cNvPr>
          <p:cNvSpPr/>
          <p:nvPr/>
        </p:nvSpPr>
        <p:spPr>
          <a:xfrm>
            <a:off x="2720760" y="246500"/>
            <a:ext cx="5026617" cy="954107"/>
          </a:xfrm>
          <a:prstGeom prst="rect">
            <a:avLst/>
          </a:prstGeom>
        </p:spPr>
        <p:txBody>
          <a:bodyPr wrap="square">
            <a:spAutoFit/>
          </a:bodyPr>
          <a:lstStyle/>
          <a:p>
            <a:endParaRPr lang="en-US" sz="2800" b="0" i="0" u="none" strike="noStrike" baseline="0" dirty="0">
              <a:solidFill>
                <a:srgbClr val="000000"/>
              </a:solidFill>
              <a:latin typeface="Times New Roman" panose="02020603050405020304" pitchFamily="18" charset="0"/>
            </a:endParaRPr>
          </a:p>
          <a:p>
            <a:r>
              <a:rPr lang="en-US" sz="2800" b="0" i="0" u="none" strike="noStrike" baseline="0" dirty="0">
                <a:solidFill>
                  <a:srgbClr val="000000"/>
                </a:solidFill>
                <a:latin typeface="Times New Roman" panose="02020603050405020304" pitchFamily="18" charset="0"/>
              </a:rPr>
              <a:t> </a:t>
            </a:r>
            <a:r>
              <a:rPr lang="en-US" sz="2800" b="1" dirty="0">
                <a:solidFill>
                  <a:srgbClr val="000000"/>
                </a:solidFill>
                <a:latin typeface="Calibri (Body)"/>
              </a:rPr>
              <a:t>Understanding</a:t>
            </a:r>
            <a:r>
              <a:rPr lang="en-US" sz="2800" b="1" dirty="0">
                <a:solidFill>
                  <a:srgbClr val="000000"/>
                </a:solidFill>
                <a:latin typeface="Times New Roman" panose="02020603050405020304" pitchFamily="18" charset="0"/>
              </a:rPr>
              <a:t> Blockchain (2) </a:t>
            </a:r>
            <a:endParaRPr lang="en-US" sz="2800" dirty="0"/>
          </a:p>
        </p:txBody>
      </p:sp>
      <p:pic>
        <p:nvPicPr>
          <p:cNvPr id="7" name="Picture 6">
            <a:extLst>
              <a:ext uri="{FF2B5EF4-FFF2-40B4-BE49-F238E27FC236}">
                <a16:creationId xmlns:a16="http://schemas.microsoft.com/office/drawing/2014/main" id="{DD3BC217-B851-4C8F-98FB-B6026D47E9DC}"/>
              </a:ext>
            </a:extLst>
          </p:cNvPr>
          <p:cNvPicPr>
            <a:picLocks noChangeAspect="1"/>
          </p:cNvPicPr>
          <p:nvPr/>
        </p:nvPicPr>
        <p:blipFill>
          <a:blip r:embed="rId2"/>
          <a:stretch>
            <a:fillRect/>
          </a:stretch>
        </p:blipFill>
        <p:spPr>
          <a:xfrm>
            <a:off x="8935097" y="238430"/>
            <a:ext cx="2990850" cy="1847545"/>
          </a:xfrm>
          <a:prstGeom prst="rect">
            <a:avLst/>
          </a:prstGeom>
        </p:spPr>
      </p:pic>
    </p:spTree>
    <p:extLst>
      <p:ext uri="{BB962C8B-B14F-4D97-AF65-F5344CB8AC3E}">
        <p14:creationId xmlns:p14="http://schemas.microsoft.com/office/powerpoint/2010/main" val="2585617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0793F-BE6E-49F7-AE46-34CA81369991}"/>
              </a:ext>
            </a:extLst>
          </p:cNvPr>
          <p:cNvSpPr>
            <a:spLocks noGrp="1"/>
          </p:cNvSpPr>
          <p:nvPr>
            <p:ph type="title"/>
          </p:nvPr>
        </p:nvSpPr>
        <p:spPr>
          <a:xfrm>
            <a:off x="3152775" y="212726"/>
            <a:ext cx="4591050" cy="1054100"/>
          </a:xfrm>
        </p:spPr>
        <p:txBody>
          <a:bodyPr>
            <a:normAutofit/>
          </a:bodyPr>
          <a:lstStyle/>
          <a:p>
            <a:pPr algn="ctr"/>
            <a:r>
              <a:rPr lang="en-US" sz="2800" b="1" dirty="0">
                <a:latin typeface="Calibri (Body)"/>
              </a:rPr>
              <a:t>Ledger</a:t>
            </a:r>
          </a:p>
        </p:txBody>
      </p:sp>
      <p:sp>
        <p:nvSpPr>
          <p:cNvPr id="5" name="TextBox 4">
            <a:extLst>
              <a:ext uri="{FF2B5EF4-FFF2-40B4-BE49-F238E27FC236}">
                <a16:creationId xmlns:a16="http://schemas.microsoft.com/office/drawing/2014/main" id="{7848ADE7-8C22-4009-8306-67DACE2F2B73}"/>
              </a:ext>
            </a:extLst>
          </p:cNvPr>
          <p:cNvSpPr txBox="1"/>
          <p:nvPr/>
        </p:nvSpPr>
        <p:spPr>
          <a:xfrm>
            <a:off x="238125" y="1536770"/>
            <a:ext cx="11315700" cy="4893647"/>
          </a:xfrm>
          <a:prstGeom prst="rect">
            <a:avLst/>
          </a:prstGeom>
          <a:noFill/>
        </p:spPr>
        <p:txBody>
          <a:bodyPr wrap="square">
            <a:spAutoFit/>
          </a:bodyPr>
          <a:lstStyle/>
          <a:p>
            <a:pPr algn="just"/>
            <a:r>
              <a:rPr lang="en-US" sz="2400" dirty="0"/>
              <a:t>Ledger is an accounting term and think of it as specialized  storage and retrieval of data. </a:t>
            </a:r>
          </a:p>
          <a:p>
            <a:pPr algn="just"/>
            <a:endParaRPr lang="en-US" sz="2400" dirty="0"/>
          </a:p>
          <a:p>
            <a:pPr algn="just"/>
            <a:r>
              <a:rPr lang="en-US" sz="2400" dirty="0"/>
              <a:t>Think of ledgers that are available with banks. When a transaction is executed with a Bank say Tom deposits 100 dollars in his account, the bank enters this information in ledger as a credit.</a:t>
            </a:r>
          </a:p>
          <a:p>
            <a:pPr algn="just"/>
            <a:endParaRPr lang="en-US" sz="2400" dirty="0"/>
          </a:p>
          <a:p>
            <a:pPr algn="just"/>
            <a:r>
              <a:rPr lang="en-US" sz="2400" dirty="0"/>
              <a:t> At some point in time in future Tom withdraws 25 dollars, The bank does not modify the existing entry and sored data from 100 to 75. </a:t>
            </a:r>
          </a:p>
          <a:p>
            <a:pPr algn="just"/>
            <a:endParaRPr lang="en-US" sz="2400" dirty="0"/>
          </a:p>
          <a:p>
            <a:pPr algn="just"/>
            <a:r>
              <a:rPr lang="en-US" sz="2400" dirty="0"/>
              <a:t>Instead, it adds another entry in the same ledger as a debit of 25 dollars. It means a ledger is a specialized database that do not allow modification of existing data. It allows creation and appending of new transaction to modify the current balance in the ledger.</a:t>
            </a:r>
          </a:p>
          <a:p>
            <a:endParaRPr lang="en-US" sz="2400" dirty="0"/>
          </a:p>
        </p:txBody>
      </p:sp>
    </p:spTree>
    <p:extLst>
      <p:ext uri="{BB962C8B-B14F-4D97-AF65-F5344CB8AC3E}">
        <p14:creationId xmlns:p14="http://schemas.microsoft.com/office/powerpoint/2010/main" val="675607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57837-246E-4B56-A4CE-5B59AE0C7468}"/>
              </a:ext>
            </a:extLst>
          </p:cNvPr>
          <p:cNvSpPr>
            <a:spLocks noGrp="1"/>
          </p:cNvSpPr>
          <p:nvPr>
            <p:ph type="title"/>
          </p:nvPr>
        </p:nvSpPr>
        <p:spPr>
          <a:xfrm>
            <a:off x="838200" y="365125"/>
            <a:ext cx="9439275" cy="1082675"/>
          </a:xfrm>
        </p:spPr>
        <p:txBody>
          <a:bodyPr>
            <a:normAutofit/>
          </a:bodyPr>
          <a:lstStyle/>
          <a:p>
            <a:pPr algn="ctr"/>
            <a:r>
              <a:rPr lang="en-US" sz="2800" b="1" i="0" dirty="0">
                <a:solidFill>
                  <a:srgbClr val="222222"/>
                </a:solidFill>
                <a:effectLst/>
                <a:latin typeface="Calibri (Body)"/>
              </a:rPr>
              <a:t>Blockchain ledger (1)</a:t>
            </a:r>
            <a:endParaRPr lang="en-US" sz="2800" b="1" dirty="0">
              <a:latin typeface="Calibri (Body)"/>
            </a:endParaRPr>
          </a:p>
        </p:txBody>
      </p:sp>
      <p:sp>
        <p:nvSpPr>
          <p:cNvPr id="5" name="TextBox 4">
            <a:extLst>
              <a:ext uri="{FF2B5EF4-FFF2-40B4-BE49-F238E27FC236}">
                <a16:creationId xmlns:a16="http://schemas.microsoft.com/office/drawing/2014/main" id="{51BC1907-267C-4F6E-966B-B11CF8F9FA4B}"/>
              </a:ext>
            </a:extLst>
          </p:cNvPr>
          <p:cNvSpPr txBox="1"/>
          <p:nvPr/>
        </p:nvSpPr>
        <p:spPr>
          <a:xfrm>
            <a:off x="542924" y="2370088"/>
            <a:ext cx="9134475" cy="3416320"/>
          </a:xfrm>
          <a:prstGeom prst="rect">
            <a:avLst/>
          </a:prstGeom>
          <a:noFill/>
        </p:spPr>
        <p:txBody>
          <a:bodyPr wrap="square">
            <a:spAutoFit/>
          </a:bodyPr>
          <a:lstStyle/>
          <a:p>
            <a:pPr algn="just"/>
            <a:r>
              <a:rPr lang="en-US" sz="2400" dirty="0">
                <a:latin typeface="Calibri (Body)"/>
              </a:rPr>
              <a:t>Blockchain is a database that has the same characteristics of a ledger. It allows newer transaction to be stored in append only pattern without any scope to modify past transaction, It is important here to understand that existing data  can be modified by using a new transaction, but past transactions cannot be modified. </a:t>
            </a:r>
          </a:p>
          <a:p>
            <a:pPr algn="just"/>
            <a:endParaRPr lang="en-US" sz="2400" dirty="0">
              <a:latin typeface="Calibri (Body)"/>
            </a:endParaRPr>
          </a:p>
          <a:p>
            <a:pPr algn="just"/>
            <a:r>
              <a:rPr lang="en-US" sz="2400" dirty="0">
                <a:latin typeface="Calibri (Body)"/>
              </a:rPr>
              <a:t>A balance of 100 dollar can be modified anytime by executing a new debit or credit transaction but previous transaction cannot be modified.</a:t>
            </a:r>
          </a:p>
          <a:p>
            <a:pPr algn="just"/>
            <a:endParaRPr lang="en-US" sz="2400" dirty="0">
              <a:latin typeface="Calibri (Body)"/>
            </a:endParaRPr>
          </a:p>
        </p:txBody>
      </p:sp>
    </p:spTree>
    <p:extLst>
      <p:ext uri="{BB962C8B-B14F-4D97-AF65-F5344CB8AC3E}">
        <p14:creationId xmlns:p14="http://schemas.microsoft.com/office/powerpoint/2010/main" val="902115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973ABB-5DFC-40CE-8E74-C372DEB5E989}"/>
              </a:ext>
            </a:extLst>
          </p:cNvPr>
          <p:cNvSpPr txBox="1"/>
          <p:nvPr/>
        </p:nvSpPr>
        <p:spPr>
          <a:xfrm>
            <a:off x="695325" y="2270463"/>
            <a:ext cx="9315450" cy="3416320"/>
          </a:xfrm>
          <a:prstGeom prst="rect">
            <a:avLst/>
          </a:prstGeom>
          <a:noFill/>
        </p:spPr>
        <p:txBody>
          <a:bodyPr wrap="square">
            <a:spAutoFit/>
          </a:bodyPr>
          <a:lstStyle/>
          <a:p>
            <a:pPr marL="285750" indent="-285750" algn="just">
              <a:buFont typeface="Wingdings" panose="05000000000000000000" pitchFamily="2" charset="2"/>
              <a:buChar char="ü"/>
            </a:pPr>
            <a:r>
              <a:rPr lang="en-US" sz="2400" dirty="0"/>
              <a:t>Blockchain is a </a:t>
            </a:r>
            <a:r>
              <a:rPr lang="en-US" sz="2400" b="1" dirty="0"/>
              <a:t>distributed ledger </a:t>
            </a:r>
            <a:r>
              <a:rPr lang="en-US" sz="2400" dirty="0"/>
              <a:t>that records all the transactions that take place on the network.</a:t>
            </a:r>
          </a:p>
          <a:p>
            <a:pPr marL="285750" indent="-285750" algn="just">
              <a:buFont typeface="Wingdings" panose="05000000000000000000" pitchFamily="2" charset="2"/>
              <a:buChar char="ü"/>
            </a:pPr>
            <a:endParaRPr lang="en-US" sz="2400" dirty="0"/>
          </a:p>
          <a:p>
            <a:pPr marL="285750" indent="-285750" algn="just">
              <a:buFont typeface="Wingdings" panose="05000000000000000000" pitchFamily="2" charset="2"/>
              <a:buChar char="ü"/>
            </a:pPr>
            <a:endParaRPr lang="en-US" sz="2400" dirty="0"/>
          </a:p>
          <a:p>
            <a:pPr marL="285750" indent="-285750" algn="just">
              <a:buFont typeface="Wingdings" panose="05000000000000000000" pitchFamily="2" charset="2"/>
              <a:buChar char="ü"/>
            </a:pPr>
            <a:r>
              <a:rPr lang="en-US" sz="2400" dirty="0"/>
              <a:t> </a:t>
            </a:r>
            <a:r>
              <a:rPr lang="en-US" sz="2400" b="1" dirty="0"/>
              <a:t>A distributed ledger </a:t>
            </a:r>
            <a:r>
              <a:rPr lang="en-US" sz="2400" dirty="0"/>
              <a:t>is a database that is consensually shared and synchronized across multiple sites, institutions or geographies.  </a:t>
            </a:r>
          </a:p>
          <a:p>
            <a:pPr marL="285750" indent="-285750" algn="just">
              <a:buFont typeface="Wingdings" panose="05000000000000000000" pitchFamily="2" charset="2"/>
              <a:buChar char="ü"/>
            </a:pPr>
            <a:endParaRPr lang="en-US" sz="2400" dirty="0"/>
          </a:p>
          <a:p>
            <a:pPr marL="285750" indent="-285750" algn="just">
              <a:buFont typeface="Wingdings" panose="05000000000000000000" pitchFamily="2" charset="2"/>
              <a:buChar char="ü"/>
            </a:pPr>
            <a:r>
              <a:rPr lang="en-US" sz="2400" dirty="0"/>
              <a:t>The participant at each node of the network can access the recordings shared across the network and can own an identical copy of it</a:t>
            </a:r>
            <a:r>
              <a:rPr lang="en-US" sz="2400" dirty="0">
                <a:solidFill>
                  <a:srgbClr val="000000"/>
                </a:solidFill>
              </a:rPr>
              <a:t>.</a:t>
            </a:r>
            <a:endParaRPr lang="en-US" sz="2400" dirty="0"/>
          </a:p>
        </p:txBody>
      </p:sp>
      <p:sp>
        <p:nvSpPr>
          <p:cNvPr id="6" name="Title 1">
            <a:extLst>
              <a:ext uri="{FF2B5EF4-FFF2-40B4-BE49-F238E27FC236}">
                <a16:creationId xmlns:a16="http://schemas.microsoft.com/office/drawing/2014/main" id="{85693C18-CECF-4EF5-8ACB-45E26040DDF1}"/>
              </a:ext>
            </a:extLst>
          </p:cNvPr>
          <p:cNvSpPr>
            <a:spLocks noGrp="1"/>
          </p:cNvSpPr>
          <p:nvPr>
            <p:ph type="title"/>
          </p:nvPr>
        </p:nvSpPr>
        <p:spPr>
          <a:xfrm>
            <a:off x="838200" y="365125"/>
            <a:ext cx="9439275" cy="1082675"/>
          </a:xfrm>
        </p:spPr>
        <p:txBody>
          <a:bodyPr>
            <a:normAutofit/>
          </a:bodyPr>
          <a:lstStyle/>
          <a:p>
            <a:pPr algn="ctr"/>
            <a:r>
              <a:rPr lang="en-US" sz="2800" b="1" i="0" dirty="0">
                <a:solidFill>
                  <a:srgbClr val="222222"/>
                </a:solidFill>
                <a:effectLst/>
                <a:latin typeface="Calibri (Body)"/>
              </a:rPr>
              <a:t>Blockchain ledger (2)</a:t>
            </a:r>
            <a:endParaRPr lang="en-US" sz="2800" b="1" dirty="0">
              <a:latin typeface="Calibri (Body)"/>
            </a:endParaRPr>
          </a:p>
        </p:txBody>
      </p:sp>
    </p:spTree>
    <p:extLst>
      <p:ext uri="{BB962C8B-B14F-4D97-AF65-F5344CB8AC3E}">
        <p14:creationId xmlns:p14="http://schemas.microsoft.com/office/powerpoint/2010/main" val="4115875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190" y="1121487"/>
            <a:ext cx="9897539" cy="1938992"/>
          </a:xfrm>
          <a:prstGeom prst="rect">
            <a:avLst/>
          </a:prstGeom>
        </p:spPr>
        <p:txBody>
          <a:bodyPr wrap="square">
            <a:spAutoFit/>
          </a:bodyPr>
          <a:lstStyle/>
          <a:p>
            <a:endParaRPr lang="en-US" sz="2400"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A </a:t>
            </a:r>
            <a:r>
              <a:rPr lang="en-US" sz="2400" b="1" dirty="0" err="1">
                <a:solidFill>
                  <a:srgbClr val="000000"/>
                </a:solidFill>
                <a:latin typeface="Times New Roman" panose="02020603050405020304" pitchFamily="18" charset="0"/>
              </a:rPr>
              <a:t>blockchain</a:t>
            </a:r>
            <a:r>
              <a:rPr lang="en-US" sz="2400" b="1" dirty="0">
                <a:solidFill>
                  <a:srgbClr val="000000"/>
                </a:solidFill>
                <a:latin typeface="Times New Roman" panose="02020603050405020304" pitchFamily="18" charset="0"/>
              </a:rPr>
              <a:t> can </a:t>
            </a:r>
            <a:r>
              <a:rPr lang="en-US" sz="2400" dirty="0">
                <a:solidFill>
                  <a:srgbClr val="000000"/>
                </a:solidFill>
                <a:latin typeface="Times New Roman" panose="02020603050405020304" pitchFamily="18" charset="0"/>
              </a:rPr>
              <a:t>be either </a:t>
            </a:r>
            <a:r>
              <a:rPr lang="en-US" sz="2400" b="1" dirty="0">
                <a:solidFill>
                  <a:srgbClr val="000000"/>
                </a:solidFill>
                <a:latin typeface="Times New Roman" panose="02020603050405020304" pitchFamily="18" charset="0"/>
              </a:rPr>
              <a:t>centralized </a:t>
            </a:r>
            <a:r>
              <a:rPr lang="en-US" sz="2400" dirty="0">
                <a:solidFill>
                  <a:srgbClr val="000000"/>
                </a:solidFill>
                <a:latin typeface="Times New Roman" panose="02020603050405020304" pitchFamily="18" charset="0"/>
              </a:rPr>
              <a:t>or decentralized. It is important, however, that decentralized not be confused with </a:t>
            </a:r>
            <a:r>
              <a:rPr lang="en-US" sz="2400" b="1" dirty="0">
                <a:solidFill>
                  <a:srgbClr val="000000"/>
                </a:solidFill>
                <a:latin typeface="Times New Roman" panose="02020603050405020304" pitchFamily="18" charset="0"/>
              </a:rPr>
              <a:t>distributed</a:t>
            </a:r>
            <a:r>
              <a:rPr lang="en-US" sz="2400" dirty="0">
                <a:solidFill>
                  <a:srgbClr val="000000"/>
                </a:solidFill>
                <a:latin typeface="Times New Roman" panose="02020603050405020304" pitchFamily="18" charset="0"/>
              </a:rPr>
              <a:t>. While a </a:t>
            </a:r>
            <a:r>
              <a:rPr lang="en-US" sz="2400" b="1" dirty="0" err="1">
                <a:solidFill>
                  <a:srgbClr val="000000"/>
                </a:solidFill>
                <a:latin typeface="Times New Roman" panose="02020603050405020304" pitchFamily="18" charset="0"/>
              </a:rPr>
              <a:t>blockchain</a:t>
            </a:r>
            <a:r>
              <a:rPr lang="en-US" sz="2400" b="1" dirty="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is inherently </a:t>
            </a:r>
            <a:r>
              <a:rPr lang="en-US" sz="2400" b="1" dirty="0">
                <a:solidFill>
                  <a:srgbClr val="000000"/>
                </a:solidFill>
                <a:latin typeface="Times New Roman" panose="02020603050405020304" pitchFamily="18" charset="0"/>
              </a:rPr>
              <a:t>distributed </a:t>
            </a:r>
            <a:r>
              <a:rPr lang="en-US" sz="2400" dirty="0">
                <a:solidFill>
                  <a:srgbClr val="000000"/>
                </a:solidFill>
                <a:latin typeface="Times New Roman" panose="02020603050405020304" pitchFamily="18" charset="0"/>
              </a:rPr>
              <a:t>(meaning that many parties hold copies of the ledger), it is not inherently decentralized. </a:t>
            </a:r>
            <a:endParaRPr lang="en-US" sz="2400" dirty="0"/>
          </a:p>
        </p:txBody>
      </p:sp>
      <p:sp>
        <p:nvSpPr>
          <p:cNvPr id="19" name="Rectangle 18"/>
          <p:cNvSpPr/>
          <p:nvPr/>
        </p:nvSpPr>
        <p:spPr>
          <a:xfrm>
            <a:off x="491248" y="3334353"/>
            <a:ext cx="4772527" cy="3184358"/>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Clr>
                <a:srgbClr val="C00000"/>
              </a:buClr>
              <a:buFont typeface="Arial" panose="020B0604020202020204" pitchFamily="34" charset="0"/>
              <a:buChar char="•"/>
            </a:pPr>
            <a:endParaRPr lang="en-US" b="1" dirty="0">
              <a:solidFill>
                <a:schemeClr val="tx1"/>
              </a:solidFill>
            </a:endParaRPr>
          </a:p>
          <a:p>
            <a:pPr marL="742950" lvl="1" indent="-285750">
              <a:buClr>
                <a:srgbClr val="C00000"/>
              </a:buClr>
              <a:buFont typeface="Arial" panose="020B0604020202020204" pitchFamily="34" charset="0"/>
              <a:buChar char="•"/>
            </a:pPr>
            <a:endParaRPr lang="en-US" b="1" dirty="0">
              <a:solidFill>
                <a:schemeClr val="tx1"/>
              </a:solidFill>
            </a:endParaRPr>
          </a:p>
          <a:p>
            <a:pPr marL="742950" lvl="1" indent="-285750">
              <a:buClr>
                <a:srgbClr val="C00000"/>
              </a:buClr>
              <a:buFont typeface="Arial" panose="020B0604020202020204" pitchFamily="34" charset="0"/>
              <a:buChar char="•"/>
            </a:pPr>
            <a:endParaRPr lang="en-US" b="1" dirty="0">
              <a:solidFill>
                <a:schemeClr val="tx1"/>
              </a:solidFill>
            </a:endParaRPr>
          </a:p>
          <a:p>
            <a:pPr marL="742950" lvl="1" indent="-285750">
              <a:buClr>
                <a:srgbClr val="C00000"/>
              </a:buClr>
              <a:buFont typeface="Arial" panose="020B0604020202020204" pitchFamily="34" charset="0"/>
              <a:buChar char="•"/>
            </a:pPr>
            <a:endParaRPr lang="en-US" b="1" dirty="0">
              <a:solidFill>
                <a:schemeClr val="tx1"/>
              </a:solidFill>
            </a:endParaRPr>
          </a:p>
          <a:p>
            <a:pPr marL="742950" lvl="1" indent="-285750">
              <a:buClr>
                <a:srgbClr val="C00000"/>
              </a:buClr>
              <a:buFont typeface="Arial" panose="020B0604020202020204" pitchFamily="34" charset="0"/>
              <a:buChar char="•"/>
            </a:pPr>
            <a:endParaRPr lang="en-US" b="1" dirty="0">
              <a:solidFill>
                <a:schemeClr val="tx1"/>
              </a:solidFill>
            </a:endParaRPr>
          </a:p>
          <a:p>
            <a:pPr marL="742950" lvl="1" indent="-285750">
              <a:buClr>
                <a:srgbClr val="C00000"/>
              </a:buClr>
              <a:buFont typeface="Arial" panose="020B0604020202020204" pitchFamily="34" charset="0"/>
              <a:buChar char="•"/>
            </a:pPr>
            <a:endParaRPr lang="en-US" b="1" dirty="0">
              <a:solidFill>
                <a:schemeClr val="tx1"/>
              </a:solidFill>
            </a:endParaRPr>
          </a:p>
          <a:p>
            <a:pPr marL="742950" lvl="1" indent="-285750">
              <a:buClr>
                <a:srgbClr val="C00000"/>
              </a:buClr>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All transactions are recorded into centralized server belonged to specific entity</a:t>
            </a:r>
          </a:p>
          <a:p>
            <a:pPr marL="742950" lvl="1" indent="-285750">
              <a:buClr>
                <a:srgbClr val="C00000"/>
              </a:buClr>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Single point of weakness</a:t>
            </a:r>
          </a:p>
        </p:txBody>
      </p:sp>
      <p:pic>
        <p:nvPicPr>
          <p:cNvPr id="20" name="Picture 19"/>
          <p:cNvPicPr>
            <a:picLocks noChangeAspect="1"/>
          </p:cNvPicPr>
          <p:nvPr/>
        </p:nvPicPr>
        <p:blipFill>
          <a:blip r:embed="rId2"/>
          <a:stretch>
            <a:fillRect/>
          </a:stretch>
        </p:blipFill>
        <p:spPr>
          <a:xfrm>
            <a:off x="1844299" y="3402361"/>
            <a:ext cx="1914023" cy="1775910"/>
          </a:xfrm>
          <a:prstGeom prst="rect">
            <a:avLst/>
          </a:prstGeom>
        </p:spPr>
      </p:pic>
      <p:sp>
        <p:nvSpPr>
          <p:cNvPr id="21" name="Rectangle 20"/>
          <p:cNvSpPr/>
          <p:nvPr/>
        </p:nvSpPr>
        <p:spPr>
          <a:xfrm>
            <a:off x="6244040" y="3411527"/>
            <a:ext cx="4900863" cy="3184358"/>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marL="742950" lvl="1" indent="-285750" algn="ctr">
              <a:buClr>
                <a:srgbClr val="C00000"/>
              </a:buClr>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Each node has an identical ledger that contains transaction after “</a:t>
            </a:r>
            <a:r>
              <a:rPr lang="en-US" sz="2000" b="1" dirty="0">
                <a:solidFill>
                  <a:schemeClr val="tx1"/>
                </a:solidFill>
                <a:latin typeface="Times New Roman" panose="02020603050405020304" pitchFamily="18" charset="0"/>
                <a:cs typeface="Times New Roman" panose="02020603050405020304" pitchFamily="18" charset="0"/>
              </a:rPr>
              <a:t>consensus</a:t>
            </a:r>
            <a:r>
              <a:rPr lang="en-US" sz="2000" dirty="0">
                <a:solidFill>
                  <a:schemeClr val="tx1"/>
                </a:solidFill>
                <a:latin typeface="Times New Roman" panose="02020603050405020304" pitchFamily="18" charset="0"/>
                <a:cs typeface="Times New Roman" panose="02020603050405020304" pitchFamily="18" charset="0"/>
              </a:rPr>
              <a:t>”</a:t>
            </a:r>
          </a:p>
          <a:p>
            <a:pPr marL="285750" indent="-285750" algn="ctr">
              <a:buClr>
                <a:srgbClr val="C00000"/>
              </a:buClr>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Network effect holds transaction immutability</a:t>
            </a:r>
          </a:p>
        </p:txBody>
      </p:sp>
      <p:pic>
        <p:nvPicPr>
          <p:cNvPr id="22" name="Picture 21"/>
          <p:cNvPicPr>
            <a:picLocks noChangeAspect="1"/>
          </p:cNvPicPr>
          <p:nvPr/>
        </p:nvPicPr>
        <p:blipFill>
          <a:blip r:embed="rId3"/>
          <a:stretch>
            <a:fillRect/>
          </a:stretch>
        </p:blipFill>
        <p:spPr>
          <a:xfrm>
            <a:off x="7707630" y="3487727"/>
            <a:ext cx="1973681" cy="1515979"/>
          </a:xfrm>
          <a:prstGeom prst="rect">
            <a:avLst/>
          </a:prstGeom>
        </p:spPr>
      </p:pic>
      <p:sp>
        <p:nvSpPr>
          <p:cNvPr id="23" name="Rectangle 22"/>
          <p:cNvSpPr/>
          <p:nvPr/>
        </p:nvSpPr>
        <p:spPr>
          <a:xfrm>
            <a:off x="1844299" y="324393"/>
            <a:ext cx="9546956" cy="523220"/>
          </a:xfrm>
          <a:prstGeom prst="rect">
            <a:avLst/>
          </a:prstGeom>
        </p:spPr>
        <p:txBody>
          <a:bodyPr wrap="square">
            <a:spAutoFit/>
          </a:bodyPr>
          <a:lstStyle/>
          <a:p>
            <a:r>
              <a:rPr lang="en-US" sz="2800" b="1" dirty="0"/>
              <a:t>Distinction between centralized, decentralized and distributed </a:t>
            </a:r>
          </a:p>
        </p:txBody>
      </p:sp>
      <p:sp>
        <p:nvSpPr>
          <p:cNvPr id="2" name="Rectangle 1"/>
          <p:cNvSpPr/>
          <p:nvPr/>
        </p:nvSpPr>
        <p:spPr>
          <a:xfrm>
            <a:off x="422623" y="3128486"/>
            <a:ext cx="6385431" cy="346739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400" b="1" dirty="0">
                <a:solidFill>
                  <a:schemeClr val="tx1"/>
                </a:solidFill>
                <a:effectLst>
                  <a:outerShdw blurRad="38100" dist="38100" dir="2700000" algn="tl">
                    <a:srgbClr val="000000">
                      <a:alpha val="43137"/>
                    </a:srgbClr>
                  </a:outerShdw>
                </a:effectLst>
              </a:rPr>
              <a:t>Consensus: </a:t>
            </a:r>
          </a:p>
          <a:p>
            <a:pPr algn="just"/>
            <a:r>
              <a:rPr lang="en-US" sz="2400" dirty="0">
                <a:solidFill>
                  <a:schemeClr val="tx1"/>
                </a:solidFill>
              </a:rPr>
              <a:t>The process of keeping the ledger transactions synchronized across the network –to ensure that ledgers update only when transactions are approved by the appropriate participants, and that when ledgers do update, the update with the same transactions in the same order – is called consensus. </a:t>
            </a:r>
          </a:p>
        </p:txBody>
      </p:sp>
    </p:spTree>
    <p:extLst>
      <p:ext uri="{BB962C8B-B14F-4D97-AF65-F5344CB8AC3E}">
        <p14:creationId xmlns:p14="http://schemas.microsoft.com/office/powerpoint/2010/main" val="368927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541" y="1342203"/>
            <a:ext cx="10404529" cy="5109091"/>
          </a:xfrm>
          <a:prstGeom prst="rect">
            <a:avLst/>
          </a:prstGeom>
        </p:spPr>
        <p:txBody>
          <a:bodyPr wrap="square">
            <a:spAutoFit/>
          </a:bodyPr>
          <a:lstStyle/>
          <a:p>
            <a:pPr marL="342900" indent="-342900">
              <a:buClr>
                <a:srgbClr val="FF0000"/>
              </a:buClr>
              <a:buFont typeface="Wingdings" panose="05000000000000000000" pitchFamily="2" charset="2"/>
              <a:buChar char="q"/>
            </a:pPr>
            <a:endParaRPr lang="en-US" sz="2000" b="0" i="0" u="none" strike="noStrike" baseline="0" dirty="0">
              <a:solidFill>
                <a:srgbClr val="000000"/>
              </a:solidFill>
              <a:latin typeface="Times New Roman" panose="02020603050405020304" pitchFamily="18" charset="0"/>
            </a:endParaRPr>
          </a:p>
          <a:p>
            <a:pPr marL="342900" indent="-342900">
              <a:buFont typeface="Wingdings" panose="05000000000000000000" pitchFamily="2" charset="2"/>
              <a:buChar char="q"/>
            </a:pPr>
            <a:r>
              <a:rPr lang="en-US" sz="2400" b="0" i="0" u="none" strike="noStrike" baseline="0" dirty="0">
                <a:solidFill>
                  <a:srgbClr val="000000"/>
                </a:solidFill>
              </a:rPr>
              <a:t> </a:t>
            </a:r>
            <a:r>
              <a:rPr lang="en-US" sz="2400" dirty="0">
                <a:solidFill>
                  <a:srgbClr val="000000"/>
                </a:solidFill>
              </a:rPr>
              <a:t>A </a:t>
            </a:r>
            <a:r>
              <a:rPr lang="en-US" sz="2400" dirty="0" err="1">
                <a:solidFill>
                  <a:srgbClr val="000000"/>
                </a:solidFill>
              </a:rPr>
              <a:t>blockchain</a:t>
            </a:r>
            <a:r>
              <a:rPr lang="en-US" sz="2400" dirty="0">
                <a:solidFill>
                  <a:srgbClr val="000000"/>
                </a:solidFill>
              </a:rPr>
              <a:t> is a way to implement a distributed ledger, but not all distributed ledgers necessarily employ </a:t>
            </a:r>
            <a:r>
              <a:rPr lang="en-US" sz="2400" dirty="0" err="1">
                <a:solidFill>
                  <a:srgbClr val="000000"/>
                </a:solidFill>
              </a:rPr>
              <a:t>blockchains</a:t>
            </a:r>
            <a:r>
              <a:rPr lang="en-US" sz="2400" dirty="0">
                <a:solidFill>
                  <a:srgbClr val="000000"/>
                </a:solidFill>
              </a:rPr>
              <a:t>. </a:t>
            </a:r>
          </a:p>
          <a:p>
            <a:endParaRPr lang="en-US" sz="2400" dirty="0">
              <a:solidFill>
                <a:srgbClr val="000000"/>
              </a:solidFill>
            </a:endParaRPr>
          </a:p>
          <a:p>
            <a:pPr marL="342900" indent="-342900">
              <a:buFont typeface="Wingdings" panose="05000000000000000000" pitchFamily="2" charset="2"/>
              <a:buChar char="q"/>
            </a:pPr>
            <a:r>
              <a:rPr lang="en-US" sz="2400" dirty="0">
                <a:solidFill>
                  <a:srgbClr val="000000"/>
                </a:solidFill>
              </a:rPr>
              <a:t>In a distributed ledger, it is not necessarily the case that all nodes either receive all the information. </a:t>
            </a:r>
          </a:p>
          <a:p>
            <a:endParaRPr lang="en-US" sz="2400" dirty="0">
              <a:solidFill>
                <a:srgbClr val="000000"/>
              </a:solidFill>
            </a:endParaRPr>
          </a:p>
          <a:p>
            <a:pPr marL="342900" indent="-342900">
              <a:buFont typeface="Wingdings" panose="05000000000000000000" pitchFamily="2" charset="2"/>
              <a:buChar char="q"/>
            </a:pPr>
            <a:r>
              <a:rPr lang="en-US" sz="2400" dirty="0"/>
              <a:t> By extension, a </a:t>
            </a:r>
            <a:r>
              <a:rPr lang="en-US" sz="2400" dirty="0" err="1"/>
              <a:t>blockchain</a:t>
            </a:r>
            <a:r>
              <a:rPr lang="en-US" sz="2400" dirty="0"/>
              <a:t> constitutes a database that contains the history of all the exchanges made between its users since its creation. </a:t>
            </a:r>
          </a:p>
          <a:p>
            <a:endParaRPr lang="en-US" sz="2400" dirty="0"/>
          </a:p>
          <a:p>
            <a:pPr marL="342900" indent="-342900">
              <a:buFont typeface="Wingdings" panose="05000000000000000000" pitchFamily="2" charset="2"/>
              <a:buChar char="q"/>
            </a:pPr>
            <a:r>
              <a:rPr lang="en-US" sz="2400" dirty="0"/>
              <a:t>This database is secure and distributed: it is shared by its different users, without intermediaries, which allows everyone to check the validity of the chain. </a:t>
            </a:r>
          </a:p>
          <a:p>
            <a:r>
              <a:rPr lang="en-US" dirty="0"/>
              <a:t> </a:t>
            </a:r>
            <a:endParaRPr lang="en-US" dirty="0">
              <a:solidFill>
                <a:srgbClr val="000000"/>
              </a:solidFill>
              <a:latin typeface="Times New Roman" panose="02020603050405020304" pitchFamily="18" charset="0"/>
            </a:endParaRPr>
          </a:p>
        </p:txBody>
      </p:sp>
      <p:sp>
        <p:nvSpPr>
          <p:cNvPr id="5" name="Rectangle 4"/>
          <p:cNvSpPr/>
          <p:nvPr/>
        </p:nvSpPr>
        <p:spPr>
          <a:xfrm>
            <a:off x="3243863" y="369399"/>
            <a:ext cx="3516988" cy="523220"/>
          </a:xfrm>
          <a:prstGeom prst="rect">
            <a:avLst/>
          </a:prstGeom>
        </p:spPr>
        <p:txBody>
          <a:bodyPr wrap="none">
            <a:spAutoFit/>
          </a:bodyPr>
          <a:lstStyle/>
          <a:p>
            <a:r>
              <a:rPr lang="en-US" sz="2800" b="1" dirty="0"/>
              <a:t>A </a:t>
            </a:r>
            <a:r>
              <a:rPr lang="en-US" sz="2800" b="1" dirty="0" err="1"/>
              <a:t>blockchain</a:t>
            </a:r>
            <a:r>
              <a:rPr lang="en-US" sz="2800" b="1" dirty="0"/>
              <a:t> database</a:t>
            </a:r>
          </a:p>
        </p:txBody>
      </p:sp>
    </p:spTree>
    <p:extLst>
      <p:ext uri="{BB962C8B-B14F-4D97-AF65-F5344CB8AC3E}">
        <p14:creationId xmlns:p14="http://schemas.microsoft.com/office/powerpoint/2010/main" val="3262169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48280" y="276408"/>
            <a:ext cx="2393412" cy="523220"/>
          </a:xfrm>
          <a:prstGeom prst="rect">
            <a:avLst/>
          </a:prstGeom>
        </p:spPr>
        <p:txBody>
          <a:bodyPr wrap="none">
            <a:spAutoFit/>
          </a:bodyPr>
          <a:lstStyle/>
          <a:p>
            <a:r>
              <a:rPr lang="en-US" sz="2800" b="1" dirty="0">
                <a:solidFill>
                  <a:srgbClr val="000000"/>
                </a:solidFill>
              </a:rPr>
              <a:t>How it works? </a:t>
            </a:r>
            <a:endParaRPr lang="en-US" sz="2800" b="1" dirty="0"/>
          </a:p>
        </p:txBody>
      </p:sp>
      <p:pic>
        <p:nvPicPr>
          <p:cNvPr id="6" name="Picture 5"/>
          <p:cNvPicPr>
            <a:picLocks noChangeAspect="1"/>
          </p:cNvPicPr>
          <p:nvPr/>
        </p:nvPicPr>
        <p:blipFill>
          <a:blip r:embed="rId2"/>
          <a:stretch>
            <a:fillRect/>
          </a:stretch>
        </p:blipFill>
        <p:spPr>
          <a:xfrm>
            <a:off x="705174" y="1650570"/>
            <a:ext cx="8969024" cy="4178730"/>
          </a:xfrm>
          <a:prstGeom prst="rect">
            <a:avLst/>
          </a:prstGeom>
        </p:spPr>
      </p:pic>
      <p:sp>
        <p:nvSpPr>
          <p:cNvPr id="3" name="Rectangle 2"/>
          <p:cNvSpPr/>
          <p:nvPr/>
        </p:nvSpPr>
        <p:spPr>
          <a:xfrm>
            <a:off x="543808" y="1650570"/>
            <a:ext cx="9130390" cy="428918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rPr>
              <a:t>Channel</a:t>
            </a:r>
          </a:p>
          <a:p>
            <a:pPr algn="just"/>
            <a:endParaRPr lang="en-US" sz="2400" b="1" dirty="0">
              <a:solidFill>
                <a:schemeClr val="tx1"/>
              </a:solidFill>
            </a:endParaRPr>
          </a:p>
          <a:p>
            <a:pPr marL="342900" indent="-342900" algn="just">
              <a:buFont typeface="Arial" panose="020B0604020202020204" pitchFamily="34" charset="0"/>
              <a:buChar char="•"/>
            </a:pPr>
            <a:r>
              <a:rPr lang="en-US" sz="2400" dirty="0">
                <a:solidFill>
                  <a:schemeClr val="tx1"/>
                </a:solidFill>
              </a:rPr>
              <a:t>A channel is a private </a:t>
            </a:r>
            <a:r>
              <a:rPr lang="en-US" sz="2400" dirty="0" err="1">
                <a:solidFill>
                  <a:schemeClr val="tx1"/>
                </a:solidFill>
              </a:rPr>
              <a:t>blockchain</a:t>
            </a:r>
            <a:r>
              <a:rPr lang="en-US" sz="2400" dirty="0">
                <a:solidFill>
                  <a:schemeClr val="tx1"/>
                </a:solidFill>
              </a:rPr>
              <a:t> overlay which allows for data isolation and confidentiality. A channel-specific ledger is shared across the peers in the channel, and transacting parties must be properly authenticated to a channel in order to interact with it. </a:t>
            </a:r>
          </a:p>
          <a:p>
            <a:pPr marL="342900" indent="-342900" algn="just">
              <a:buFont typeface="Arial" panose="020B0604020202020204" pitchFamily="34" charset="0"/>
              <a:buChar char="•"/>
            </a:pPr>
            <a:endParaRPr lang="en-US" sz="2400" dirty="0">
              <a:solidFill>
                <a:schemeClr val="tx1"/>
              </a:solidFill>
            </a:endParaRPr>
          </a:p>
          <a:p>
            <a:pPr marL="342900" indent="-342900" algn="just">
              <a:buFont typeface="Arial" panose="020B0604020202020204" pitchFamily="34" charset="0"/>
              <a:buChar char="•"/>
            </a:pPr>
            <a:r>
              <a:rPr lang="en-US" sz="2400" dirty="0">
                <a:solidFill>
                  <a:schemeClr val="tx1"/>
                </a:solidFill>
              </a:rPr>
              <a:t>A channel can be defined as a sub-network for peers communication, if it is necessary to divide transactions according to different boundaries according to some service logic. </a:t>
            </a:r>
          </a:p>
        </p:txBody>
      </p:sp>
    </p:spTree>
    <p:extLst>
      <p:ext uri="{BB962C8B-B14F-4D97-AF65-F5344CB8AC3E}">
        <p14:creationId xmlns:p14="http://schemas.microsoft.com/office/powerpoint/2010/main" val="302584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9C7B-D9E4-4C12-A89F-75D5E5F56FE8}"/>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F644C218-4B56-4DBE-BE3A-2AB321F0D906}"/>
              </a:ext>
            </a:extLst>
          </p:cNvPr>
          <p:cNvSpPr txBox="1"/>
          <p:nvPr/>
        </p:nvSpPr>
        <p:spPr>
          <a:xfrm>
            <a:off x="838200" y="1690688"/>
            <a:ext cx="7477125" cy="3693319"/>
          </a:xfrm>
          <a:prstGeom prst="rect">
            <a:avLst/>
          </a:prstGeom>
          <a:noFill/>
        </p:spPr>
        <p:txBody>
          <a:bodyPr wrap="square">
            <a:spAutoFit/>
          </a:bodyPr>
          <a:lstStyle/>
          <a:p>
            <a:r>
              <a:rPr lang="en-US" dirty="0"/>
              <a:t>Blockchain as the word refers means a chain of Blocks. Blockchain means having multiple blocks chained together and each block stores transactions in a way that it is not possible to modify these transactions. We will discuss in later section about storage of transactions and how immutability is </a:t>
            </a:r>
            <a:r>
              <a:rPr lang="en-US" dirty="0" err="1"/>
              <a:t>achived</a:t>
            </a:r>
            <a:r>
              <a:rPr lang="en-US" dirty="0"/>
              <a:t> in blockchain.</a:t>
            </a:r>
          </a:p>
          <a:p>
            <a:endParaRPr lang="en-US" dirty="0"/>
          </a:p>
          <a:p>
            <a:r>
              <a:rPr lang="en-US" dirty="0"/>
              <a:t>Not being able to change and modify past transactions makes Blockchain solution highly trustworthy, transparent and incorruptible.</a:t>
            </a:r>
          </a:p>
          <a:p>
            <a:endParaRPr lang="en-US" dirty="0"/>
          </a:p>
          <a:p>
            <a:r>
              <a:rPr lang="en-US" dirty="0"/>
              <a:t>It is important to understand that blocks and its chain is just one of the facts of blockchain. There are other important like mining, miners, consensus and protocol that works along with chain of blocks to make blockchain work flawlessly.</a:t>
            </a:r>
          </a:p>
        </p:txBody>
      </p:sp>
    </p:spTree>
    <p:extLst>
      <p:ext uri="{BB962C8B-B14F-4D97-AF65-F5344CB8AC3E}">
        <p14:creationId xmlns:p14="http://schemas.microsoft.com/office/powerpoint/2010/main" val="310388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1408-7AA8-4FFE-A4CC-5D5BC2BD907D}"/>
              </a:ext>
            </a:extLst>
          </p:cNvPr>
          <p:cNvSpPr>
            <a:spLocks noGrp="1"/>
          </p:cNvSpPr>
          <p:nvPr>
            <p:ph type="title"/>
          </p:nvPr>
        </p:nvSpPr>
        <p:spPr>
          <a:xfrm>
            <a:off x="3771900" y="0"/>
            <a:ext cx="7105650" cy="1325563"/>
          </a:xfrm>
        </p:spPr>
        <p:txBody>
          <a:bodyPr>
            <a:normAutofit/>
          </a:bodyPr>
          <a:lstStyle/>
          <a:p>
            <a:r>
              <a:rPr lang="en-US" sz="2800" b="1" dirty="0">
                <a:latin typeface="+mn-lt"/>
              </a:rPr>
              <a:t>Plan: Brief description </a:t>
            </a:r>
            <a:endParaRPr lang="en-US" sz="2800" dirty="0">
              <a:latin typeface="+mn-lt"/>
            </a:endParaRPr>
          </a:p>
        </p:txBody>
      </p:sp>
      <p:sp>
        <p:nvSpPr>
          <p:cNvPr id="3" name="Content Placeholder 2">
            <a:extLst>
              <a:ext uri="{FF2B5EF4-FFF2-40B4-BE49-F238E27FC236}">
                <a16:creationId xmlns:a16="http://schemas.microsoft.com/office/drawing/2014/main" id="{49A013E9-7FCA-4760-BECE-B24D02F1B11F}"/>
              </a:ext>
            </a:extLst>
          </p:cNvPr>
          <p:cNvSpPr>
            <a:spLocks noGrp="1"/>
          </p:cNvSpPr>
          <p:nvPr>
            <p:ph idx="1"/>
          </p:nvPr>
        </p:nvSpPr>
        <p:spPr>
          <a:xfrm>
            <a:off x="400050" y="1253331"/>
            <a:ext cx="11296650" cy="5233194"/>
          </a:xfrm>
        </p:spPr>
        <p:txBody>
          <a:bodyPr>
            <a:normAutofit fontScale="25000" lnSpcReduction="20000"/>
          </a:bodyPr>
          <a:lstStyle/>
          <a:p>
            <a:pPr lvl="0"/>
            <a:r>
              <a:rPr lang="en-GB" sz="10000" b="1" dirty="0"/>
              <a:t>Blockchain components</a:t>
            </a:r>
            <a:endParaRPr lang="en-US" sz="10000" b="1" dirty="0"/>
          </a:p>
          <a:p>
            <a:pPr marL="0" indent="0">
              <a:buNone/>
            </a:pPr>
            <a:r>
              <a:rPr lang="en-GB" sz="10000" dirty="0"/>
              <a:t>Learn about Blockchain components and how they work together to create a Blockchain network.</a:t>
            </a:r>
            <a:endParaRPr lang="en-US" sz="10000" dirty="0"/>
          </a:p>
          <a:p>
            <a:pPr lvl="0"/>
            <a:r>
              <a:rPr lang="en-GB" sz="10000" b="1" dirty="0"/>
              <a:t>Hyperledger Fabric</a:t>
            </a:r>
            <a:endParaRPr lang="en-US" sz="10000" b="1" dirty="0"/>
          </a:p>
          <a:p>
            <a:pPr marL="0" indent="0">
              <a:buNone/>
            </a:pPr>
            <a:r>
              <a:rPr lang="en-GB" sz="10000" dirty="0"/>
              <a:t> Learn the practical implementation of the Hyperledger Fabric blockchain framework.</a:t>
            </a:r>
            <a:endParaRPr lang="en-US" sz="10000" dirty="0"/>
          </a:p>
          <a:p>
            <a:pPr lvl="0"/>
            <a:r>
              <a:rPr lang="en-GB" sz="10000" b="1" dirty="0"/>
              <a:t>Security and Privacy</a:t>
            </a:r>
            <a:endParaRPr lang="en-US" sz="10000" b="1" dirty="0"/>
          </a:p>
          <a:p>
            <a:pPr marL="0" indent="0">
              <a:buNone/>
            </a:pPr>
            <a:r>
              <a:rPr lang="en-GB" sz="10000" dirty="0"/>
              <a:t> Learn about the Security, Scalability, and Privacy in Blockchain Applications and Smart Contracts.</a:t>
            </a:r>
            <a:endParaRPr lang="en-US" sz="10000" dirty="0"/>
          </a:p>
          <a:p>
            <a:pPr lvl="0"/>
            <a:r>
              <a:rPr lang="en-GB" sz="10000" b="1" dirty="0"/>
              <a:t>Hyperledger </a:t>
            </a:r>
            <a:r>
              <a:rPr lang="en-GB" sz="10000" b="1" dirty="0" err="1"/>
              <a:t>caliper</a:t>
            </a:r>
            <a:r>
              <a:rPr lang="en-GB" sz="10000" dirty="0"/>
              <a:t>: Blockchain Simulator</a:t>
            </a:r>
            <a:endParaRPr lang="en-US" sz="10000" dirty="0"/>
          </a:p>
          <a:p>
            <a:pPr marL="0" indent="0">
              <a:buNone/>
            </a:pPr>
            <a:r>
              <a:rPr lang="en-GB" sz="10000" dirty="0"/>
              <a:t>Learn how to design and implement Hyperledger </a:t>
            </a:r>
            <a:r>
              <a:rPr lang="en-GB" sz="10000" dirty="0" err="1"/>
              <a:t>caliper</a:t>
            </a:r>
            <a:r>
              <a:rPr lang="en-US" sz="10000" dirty="0"/>
              <a:t> benchmark tool to measure the performance of a Blockchain implementation.</a:t>
            </a:r>
          </a:p>
          <a:p>
            <a:pPr lvl="0"/>
            <a:r>
              <a:rPr lang="en-GB" sz="10000" b="1" dirty="0"/>
              <a:t>Blockchain and Internet of things(IoT)</a:t>
            </a:r>
            <a:endParaRPr lang="en-US" sz="10000" b="1" dirty="0"/>
          </a:p>
          <a:p>
            <a:pPr marL="0" indent="0">
              <a:buNone/>
            </a:pPr>
            <a:r>
              <a:rPr lang="en-GB" sz="10000" dirty="0"/>
              <a:t>Learn about why Blockchain should be integrated with IoT and how to do this.</a:t>
            </a:r>
          </a:p>
          <a:p>
            <a:r>
              <a:rPr lang="en-US" sz="10000" b="1" dirty="0"/>
              <a:t>Student project: Create a real Blockchain platform in real context </a:t>
            </a:r>
          </a:p>
          <a:p>
            <a:pPr marL="0" indent="0">
              <a:buNone/>
            </a:pPr>
            <a:endParaRPr lang="en-US" sz="10000" dirty="0"/>
          </a:p>
          <a:p>
            <a:pPr marL="0" indent="0">
              <a:buNone/>
            </a:pPr>
            <a:endParaRPr lang="en-US" sz="10000" dirty="0"/>
          </a:p>
          <a:p>
            <a:r>
              <a:rPr lang="en-US" dirty="0"/>
              <a:t> </a:t>
            </a:r>
          </a:p>
          <a:p>
            <a:endParaRPr lang="en-US" dirty="0"/>
          </a:p>
        </p:txBody>
      </p:sp>
    </p:spTree>
    <p:extLst>
      <p:ext uri="{BB962C8B-B14F-4D97-AF65-F5344CB8AC3E}">
        <p14:creationId xmlns:p14="http://schemas.microsoft.com/office/powerpoint/2010/main" val="19620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6576" y="207652"/>
            <a:ext cx="1314773" cy="523220"/>
          </a:xfrm>
          <a:prstGeom prst="rect">
            <a:avLst/>
          </a:prstGeom>
        </p:spPr>
        <p:txBody>
          <a:bodyPr wrap="square">
            <a:spAutoFit/>
          </a:bodyPr>
          <a:lstStyle/>
          <a:p>
            <a:r>
              <a:rPr lang="en-US" sz="2800" b="1" dirty="0">
                <a:solidFill>
                  <a:srgbClr val="000000"/>
                </a:solidFill>
              </a:rPr>
              <a:t>Blocks </a:t>
            </a:r>
          </a:p>
        </p:txBody>
      </p:sp>
      <p:sp>
        <p:nvSpPr>
          <p:cNvPr id="5" name="Rectangle 4"/>
          <p:cNvSpPr/>
          <p:nvPr/>
        </p:nvSpPr>
        <p:spPr>
          <a:xfrm>
            <a:off x="131735" y="1271061"/>
            <a:ext cx="10228882" cy="2677656"/>
          </a:xfrm>
          <a:prstGeom prst="rect">
            <a:avLst/>
          </a:prstGeom>
        </p:spPr>
        <p:txBody>
          <a:bodyPr wrap="square">
            <a:spAutoFit/>
          </a:bodyPr>
          <a:lstStyle/>
          <a:p>
            <a:r>
              <a:rPr lang="en-US" sz="2400" dirty="0">
                <a:solidFill>
                  <a:srgbClr val="000000"/>
                </a:solidFill>
              </a:rPr>
              <a:t>“Blocks” on the </a:t>
            </a:r>
            <a:r>
              <a:rPr lang="en-US" sz="2400" dirty="0" err="1">
                <a:solidFill>
                  <a:srgbClr val="000000"/>
                </a:solidFill>
              </a:rPr>
              <a:t>blockchain</a:t>
            </a:r>
            <a:r>
              <a:rPr lang="en-US" sz="2400" dirty="0">
                <a:solidFill>
                  <a:srgbClr val="000000"/>
                </a:solidFill>
              </a:rPr>
              <a:t> are made up of digital pieces of information. Specifically, they have three parts: </a:t>
            </a:r>
          </a:p>
          <a:p>
            <a:r>
              <a:rPr lang="en-US" sz="2400" b="0" i="0" u="none" strike="noStrike" baseline="0" dirty="0">
                <a:solidFill>
                  <a:srgbClr val="000000"/>
                </a:solidFill>
              </a:rPr>
              <a:t>- Blocks store information about transactions like the date, time, and price, etc. </a:t>
            </a:r>
          </a:p>
          <a:p>
            <a:r>
              <a:rPr lang="en-US" sz="2400" b="0" i="0" u="none" strike="noStrike" baseline="0" dirty="0">
                <a:solidFill>
                  <a:srgbClr val="000000"/>
                </a:solidFill>
              </a:rPr>
              <a:t>- </a:t>
            </a:r>
            <a:r>
              <a:rPr lang="en-US" sz="2400" dirty="0">
                <a:solidFill>
                  <a:srgbClr val="000000"/>
                </a:solidFill>
              </a:rPr>
              <a:t>Blocks store information about who is participating in transactions. </a:t>
            </a:r>
          </a:p>
          <a:p>
            <a:r>
              <a:rPr lang="en-US" sz="2400" b="0" i="0" u="none" strike="noStrike" baseline="0" dirty="0">
                <a:solidFill>
                  <a:srgbClr val="000000"/>
                </a:solidFill>
              </a:rPr>
              <a:t>- </a:t>
            </a:r>
            <a:r>
              <a:rPr lang="en-US" sz="2400" dirty="0">
                <a:solidFill>
                  <a:srgbClr val="000000"/>
                </a:solidFill>
              </a:rPr>
              <a:t>Blocks store information that distinguishes them from other blocks. Each block stores a unique code called a “hash” that allows us to tell it apart from every other block. </a:t>
            </a:r>
          </a:p>
        </p:txBody>
      </p:sp>
      <p:pic>
        <p:nvPicPr>
          <p:cNvPr id="6" name="Picture 5"/>
          <p:cNvPicPr>
            <a:picLocks noChangeAspect="1"/>
          </p:cNvPicPr>
          <p:nvPr/>
        </p:nvPicPr>
        <p:blipFill>
          <a:blip r:embed="rId2"/>
          <a:stretch>
            <a:fillRect/>
          </a:stretch>
        </p:blipFill>
        <p:spPr>
          <a:xfrm>
            <a:off x="976393" y="4417017"/>
            <a:ext cx="7780149" cy="1425843"/>
          </a:xfrm>
          <a:prstGeom prst="rect">
            <a:avLst/>
          </a:prstGeom>
        </p:spPr>
      </p:pic>
    </p:spTree>
    <p:extLst>
      <p:ext uri="{BB962C8B-B14F-4D97-AF65-F5344CB8AC3E}">
        <p14:creationId xmlns:p14="http://schemas.microsoft.com/office/powerpoint/2010/main" val="4047057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7768" y="0"/>
            <a:ext cx="2177143" cy="800219"/>
          </a:xfrm>
          <a:prstGeom prst="rect">
            <a:avLst/>
          </a:prstGeom>
        </p:spPr>
        <p:txBody>
          <a:bodyPr wrap="square">
            <a:spAutoFit/>
          </a:bodyPr>
          <a:lstStyle/>
          <a:p>
            <a:endParaRPr lang="en-US" dirty="0">
              <a:solidFill>
                <a:srgbClr val="000000"/>
              </a:solidFill>
            </a:endParaRPr>
          </a:p>
          <a:p>
            <a:r>
              <a:rPr lang="en-US" sz="2800" b="1" dirty="0">
                <a:solidFill>
                  <a:srgbClr val="000000"/>
                </a:solidFill>
              </a:rPr>
              <a:t>Transaction</a:t>
            </a:r>
            <a:r>
              <a:rPr lang="en-US" b="1" dirty="0">
                <a:solidFill>
                  <a:srgbClr val="000000"/>
                </a:solidFill>
              </a:rPr>
              <a:t> </a:t>
            </a:r>
          </a:p>
        </p:txBody>
      </p:sp>
      <p:sp>
        <p:nvSpPr>
          <p:cNvPr id="5" name="Rectangle 4"/>
          <p:cNvSpPr/>
          <p:nvPr/>
        </p:nvSpPr>
        <p:spPr>
          <a:xfrm>
            <a:off x="496900" y="1476258"/>
            <a:ext cx="8055429" cy="4524315"/>
          </a:xfrm>
          <a:prstGeom prst="rect">
            <a:avLst/>
          </a:prstGeom>
        </p:spPr>
        <p:txBody>
          <a:bodyPr wrap="square">
            <a:spAutoFit/>
          </a:bodyPr>
          <a:lstStyle/>
          <a:p>
            <a:pPr marL="342900" indent="-342900">
              <a:buFont typeface="Wingdings" panose="05000000000000000000" pitchFamily="2" charset="2"/>
              <a:buChar char="q"/>
            </a:pPr>
            <a:r>
              <a:rPr lang="en-US" sz="2400" dirty="0">
                <a:solidFill>
                  <a:srgbClr val="000000"/>
                </a:solidFill>
              </a:rPr>
              <a:t>A </a:t>
            </a:r>
            <a:r>
              <a:rPr lang="en-US" sz="2400" b="1" dirty="0" err="1">
                <a:solidFill>
                  <a:srgbClr val="000000"/>
                </a:solidFill>
              </a:rPr>
              <a:t>Blockchain</a:t>
            </a:r>
            <a:r>
              <a:rPr lang="en-US" sz="2400" b="1" dirty="0">
                <a:solidFill>
                  <a:srgbClr val="000000"/>
                </a:solidFill>
              </a:rPr>
              <a:t> transaction </a:t>
            </a:r>
            <a:r>
              <a:rPr lang="en-US" sz="2400" dirty="0">
                <a:solidFill>
                  <a:srgbClr val="000000"/>
                </a:solidFill>
              </a:rPr>
              <a:t>can be </a:t>
            </a:r>
            <a:r>
              <a:rPr lang="en-US" sz="2400" b="1" dirty="0">
                <a:solidFill>
                  <a:srgbClr val="000000"/>
                </a:solidFill>
              </a:rPr>
              <a:t>defined </a:t>
            </a:r>
            <a:r>
              <a:rPr lang="en-US" sz="2400" dirty="0">
                <a:solidFill>
                  <a:srgbClr val="000000"/>
                </a:solidFill>
              </a:rPr>
              <a:t>as a small unit of task that is stored in public records. </a:t>
            </a:r>
          </a:p>
          <a:p>
            <a:pPr marL="342900" indent="-342900">
              <a:buFont typeface="Wingdings" panose="05000000000000000000" pitchFamily="2" charset="2"/>
              <a:buChar char="q"/>
            </a:pPr>
            <a:endParaRPr lang="en-US" sz="2400" dirty="0">
              <a:solidFill>
                <a:srgbClr val="000000"/>
              </a:solidFill>
            </a:endParaRPr>
          </a:p>
          <a:p>
            <a:pPr marL="342900" indent="-342900">
              <a:buFont typeface="Wingdings" panose="05000000000000000000" pitchFamily="2" charset="2"/>
              <a:buChar char="q"/>
            </a:pPr>
            <a:r>
              <a:rPr lang="en-US" sz="2400" dirty="0">
                <a:solidFill>
                  <a:srgbClr val="000000"/>
                </a:solidFill>
              </a:rPr>
              <a:t>These records also know as blocks. </a:t>
            </a:r>
          </a:p>
          <a:p>
            <a:pPr marL="342900" indent="-342900">
              <a:buFont typeface="Wingdings" panose="05000000000000000000" pitchFamily="2" charset="2"/>
              <a:buChar char="q"/>
            </a:pPr>
            <a:endParaRPr lang="en-US" sz="2400" dirty="0">
              <a:solidFill>
                <a:srgbClr val="000000"/>
              </a:solidFill>
            </a:endParaRPr>
          </a:p>
          <a:p>
            <a:pPr marL="342900" indent="-342900">
              <a:buFont typeface="Wingdings" panose="05000000000000000000" pitchFamily="2" charset="2"/>
              <a:buChar char="q"/>
            </a:pPr>
            <a:r>
              <a:rPr lang="en-US" sz="2400" dirty="0">
                <a:solidFill>
                  <a:srgbClr val="000000"/>
                </a:solidFill>
              </a:rPr>
              <a:t>These blocks are executed, implemented and stored in </a:t>
            </a:r>
            <a:r>
              <a:rPr lang="en-US" sz="2400" b="1" dirty="0" err="1">
                <a:solidFill>
                  <a:srgbClr val="000000"/>
                </a:solidFill>
              </a:rPr>
              <a:t>blockchain</a:t>
            </a:r>
            <a:r>
              <a:rPr lang="en-US" sz="2400" b="1" dirty="0">
                <a:solidFill>
                  <a:srgbClr val="000000"/>
                </a:solidFill>
              </a:rPr>
              <a:t> </a:t>
            </a:r>
            <a:r>
              <a:rPr lang="en-US" sz="2400" dirty="0">
                <a:solidFill>
                  <a:srgbClr val="000000"/>
                </a:solidFill>
              </a:rPr>
              <a:t>only after the validation by all persons involved in the </a:t>
            </a:r>
            <a:r>
              <a:rPr lang="en-US" sz="2400" b="1" dirty="0" err="1">
                <a:solidFill>
                  <a:srgbClr val="000000"/>
                </a:solidFill>
              </a:rPr>
              <a:t>blockchain</a:t>
            </a:r>
            <a:r>
              <a:rPr lang="en-US" sz="2400" b="1" dirty="0">
                <a:solidFill>
                  <a:srgbClr val="000000"/>
                </a:solidFill>
              </a:rPr>
              <a:t> </a:t>
            </a:r>
            <a:r>
              <a:rPr lang="en-US" sz="2400" dirty="0">
                <a:solidFill>
                  <a:srgbClr val="000000"/>
                </a:solidFill>
              </a:rPr>
              <a:t>network. </a:t>
            </a:r>
          </a:p>
          <a:p>
            <a:pPr marL="342900" indent="-342900">
              <a:buFont typeface="Wingdings" panose="05000000000000000000" pitchFamily="2" charset="2"/>
              <a:buChar char="q"/>
            </a:pPr>
            <a:endParaRPr lang="en-US" sz="2400" dirty="0">
              <a:solidFill>
                <a:srgbClr val="000000"/>
              </a:solidFill>
            </a:endParaRPr>
          </a:p>
          <a:p>
            <a:pPr marL="342900" indent="-342900">
              <a:buFont typeface="Wingdings" panose="05000000000000000000" pitchFamily="2" charset="2"/>
              <a:buChar char="q"/>
            </a:pPr>
            <a:r>
              <a:rPr lang="en-US" sz="2400" dirty="0"/>
              <a:t>So, when a </a:t>
            </a:r>
            <a:r>
              <a:rPr lang="en-US" sz="2400" dirty="0" err="1"/>
              <a:t>blockchain</a:t>
            </a:r>
            <a:r>
              <a:rPr lang="en-US" sz="2400" dirty="0"/>
              <a:t> transaction happens all the nodes in the network will have to say it’s valid or it won’t get added to the ledger. </a:t>
            </a:r>
          </a:p>
        </p:txBody>
      </p:sp>
    </p:spTree>
    <p:extLst>
      <p:ext uri="{BB962C8B-B14F-4D97-AF65-F5344CB8AC3E}">
        <p14:creationId xmlns:p14="http://schemas.microsoft.com/office/powerpoint/2010/main" val="662116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69868" y="124430"/>
            <a:ext cx="3068492" cy="800219"/>
          </a:xfrm>
          <a:prstGeom prst="rect">
            <a:avLst/>
          </a:prstGeom>
        </p:spPr>
        <p:txBody>
          <a:bodyPr wrap="square">
            <a:spAutoFit/>
          </a:bodyPr>
          <a:lstStyle/>
          <a:p>
            <a:endParaRPr lang="en-US" dirty="0">
              <a:solidFill>
                <a:srgbClr val="000000"/>
              </a:solidFill>
            </a:endParaRPr>
          </a:p>
          <a:p>
            <a:r>
              <a:rPr lang="en-US" sz="2800" b="1" dirty="0">
                <a:solidFill>
                  <a:srgbClr val="000000"/>
                </a:solidFill>
              </a:rPr>
              <a:t>Smart contract (1) </a:t>
            </a:r>
          </a:p>
        </p:txBody>
      </p:sp>
      <p:sp>
        <p:nvSpPr>
          <p:cNvPr id="5" name="Rectangle 4"/>
          <p:cNvSpPr/>
          <p:nvPr/>
        </p:nvSpPr>
        <p:spPr>
          <a:xfrm>
            <a:off x="1091133" y="1166843"/>
            <a:ext cx="9912403" cy="1938992"/>
          </a:xfrm>
          <a:prstGeom prst="rect">
            <a:avLst/>
          </a:prstGeom>
        </p:spPr>
        <p:txBody>
          <a:bodyPr wrap="square">
            <a:spAutoFit/>
          </a:bodyPr>
          <a:lstStyle/>
          <a:p>
            <a:r>
              <a:rPr lang="en-US" sz="2400" dirty="0">
                <a:solidFill>
                  <a:srgbClr val="000000"/>
                </a:solidFill>
                <a:latin typeface="Times New Roman" panose="02020603050405020304" pitchFamily="18" charset="0"/>
              </a:rPr>
              <a:t>In </a:t>
            </a:r>
            <a:r>
              <a:rPr lang="en-US" sz="2400" dirty="0" err="1">
                <a:solidFill>
                  <a:srgbClr val="000000"/>
                </a:solidFill>
                <a:latin typeface="Times New Roman" panose="02020603050405020304" pitchFamily="18" charset="0"/>
              </a:rPr>
              <a:t>blockchain</a:t>
            </a:r>
            <a:r>
              <a:rPr lang="en-US" sz="2400" dirty="0">
                <a:solidFill>
                  <a:srgbClr val="000000"/>
                </a:solidFill>
                <a:latin typeface="Times New Roman" panose="02020603050405020304" pitchFamily="18" charset="0"/>
              </a:rPr>
              <a:t>, the smart contract is a code fragment that executes the terms of a contract.  The code behind a smart contract contains specific terms that are executed when triggered by specific agreed events. A </a:t>
            </a:r>
            <a:r>
              <a:rPr lang="en-US" sz="2400" dirty="0" err="1">
                <a:solidFill>
                  <a:srgbClr val="000000"/>
                </a:solidFill>
                <a:latin typeface="Times New Roman" panose="02020603050405020304" pitchFamily="18" charset="0"/>
              </a:rPr>
              <a:t>blockchain</a:t>
            </a:r>
            <a:r>
              <a:rPr lang="en-US" sz="2400" dirty="0">
                <a:solidFill>
                  <a:srgbClr val="000000"/>
                </a:solidFill>
                <a:latin typeface="Times New Roman" panose="02020603050405020304" pitchFamily="18" charset="0"/>
              </a:rPr>
              <a:t> network uses smart contracts to provide controlled access to the ledger. </a:t>
            </a:r>
          </a:p>
          <a:p>
            <a:endParaRPr lang="en-US" sz="2400" dirty="0">
              <a:solidFill>
                <a:srgbClr val="000000"/>
              </a:solidFill>
              <a:latin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712463" y="3348029"/>
            <a:ext cx="4195483" cy="2754254"/>
          </a:xfrm>
          <a:prstGeom prst="rect">
            <a:avLst/>
          </a:prstGeom>
        </p:spPr>
      </p:pic>
    </p:spTree>
    <p:extLst>
      <p:ext uri="{BB962C8B-B14F-4D97-AF65-F5344CB8AC3E}">
        <p14:creationId xmlns:p14="http://schemas.microsoft.com/office/powerpoint/2010/main" val="3178734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540" y="1644187"/>
            <a:ext cx="8725859" cy="4154984"/>
          </a:xfrm>
          <a:prstGeom prst="rect">
            <a:avLst/>
          </a:prstGeom>
        </p:spPr>
        <p:txBody>
          <a:bodyPr wrap="square">
            <a:spAutoFit/>
          </a:bodyPr>
          <a:lstStyle/>
          <a:p>
            <a:r>
              <a:rPr lang="en-US" sz="2400" dirty="0">
                <a:solidFill>
                  <a:srgbClr val="000000"/>
                </a:solidFill>
                <a:latin typeface="Times New Roman" panose="02020603050405020304" pitchFamily="18" charset="0"/>
              </a:rPr>
              <a:t>Smart contracts are designed and implemented within </a:t>
            </a:r>
            <a:r>
              <a:rPr lang="en-US" sz="2400" dirty="0" err="1">
                <a:solidFill>
                  <a:srgbClr val="000000"/>
                </a:solidFill>
                <a:latin typeface="Times New Roman" panose="02020603050405020304" pitchFamily="18" charset="0"/>
              </a:rPr>
              <a:t>blockchains</a:t>
            </a:r>
            <a:r>
              <a:rPr lang="en-US" sz="2400" dirty="0">
                <a:solidFill>
                  <a:srgbClr val="000000"/>
                </a:solidFill>
                <a:latin typeface="Times New Roman" panose="02020603050405020304" pitchFamily="18" charset="0"/>
              </a:rPr>
              <a:t>, and therefore they inherit some of the </a:t>
            </a:r>
            <a:r>
              <a:rPr lang="en-US" sz="2400" dirty="0" err="1">
                <a:solidFill>
                  <a:srgbClr val="000000"/>
                </a:solidFill>
                <a:latin typeface="Times New Roman" panose="02020603050405020304" pitchFamily="18" charset="0"/>
              </a:rPr>
              <a:t>blockchain’s</a:t>
            </a:r>
            <a:r>
              <a:rPr lang="en-US" sz="2400" dirty="0">
                <a:solidFill>
                  <a:srgbClr val="000000"/>
                </a:solidFill>
                <a:latin typeface="Times New Roman" panose="02020603050405020304" pitchFamily="18" charset="0"/>
              </a:rPr>
              <a:t> properties: </a:t>
            </a:r>
          </a:p>
          <a:p>
            <a:endParaRPr lang="en-US" sz="2400"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n-US" sz="2400" b="1" dirty="0">
                <a:solidFill>
                  <a:srgbClr val="000000"/>
                </a:solidFill>
                <a:latin typeface="Times New Roman" panose="02020603050405020304" pitchFamily="18" charset="0"/>
              </a:rPr>
              <a:t>They’re immutable</a:t>
            </a:r>
            <a:r>
              <a:rPr lang="en-US" sz="2400" dirty="0">
                <a:solidFill>
                  <a:srgbClr val="000000"/>
                </a:solidFill>
                <a:latin typeface="Times New Roman" panose="02020603050405020304" pitchFamily="18" charset="0"/>
              </a:rPr>
              <a:t>, which means a smart contract can never be changed and no one can tamper with or break a contract. </a:t>
            </a:r>
          </a:p>
          <a:p>
            <a:pPr marL="285750" indent="-285750">
              <a:buFont typeface="Wingdings" panose="05000000000000000000" pitchFamily="2" charset="2"/>
              <a:buChar char="ü"/>
            </a:pPr>
            <a:endParaRPr lang="en-US" sz="2400"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n-US" sz="2400" dirty="0">
                <a:solidFill>
                  <a:srgbClr val="000000"/>
                </a:solidFill>
                <a:latin typeface="Times New Roman" panose="02020603050405020304" pitchFamily="18" charset="0"/>
              </a:rPr>
              <a:t> </a:t>
            </a:r>
            <a:r>
              <a:rPr lang="en-US" sz="2400" b="1" dirty="0">
                <a:solidFill>
                  <a:srgbClr val="000000"/>
                </a:solidFill>
                <a:latin typeface="Times New Roman" panose="02020603050405020304" pitchFamily="18" charset="0"/>
              </a:rPr>
              <a:t>They’re distributed</a:t>
            </a:r>
            <a:r>
              <a:rPr lang="en-US" sz="2400" dirty="0">
                <a:solidFill>
                  <a:srgbClr val="000000"/>
                </a:solidFill>
                <a:latin typeface="Times New Roman" panose="02020603050405020304" pitchFamily="18" charset="0"/>
              </a:rPr>
              <a:t>, which means that the outcome of the contract is validated by everyone in the network, just like any transaction on a </a:t>
            </a:r>
            <a:r>
              <a:rPr lang="en-US" sz="2400" dirty="0" err="1">
                <a:solidFill>
                  <a:srgbClr val="000000"/>
                </a:solidFill>
                <a:latin typeface="Times New Roman" panose="02020603050405020304" pitchFamily="18" charset="0"/>
              </a:rPr>
              <a:t>blockchain</a:t>
            </a:r>
            <a:r>
              <a:rPr lang="en-US" sz="2400" dirty="0">
                <a:solidFill>
                  <a:srgbClr val="000000"/>
                </a:solidFill>
                <a:latin typeface="Times New Roman" panose="02020603050405020304" pitchFamily="18" charset="0"/>
              </a:rPr>
              <a:t>. Distribution makes it impossible for an attacker to force control to release funds, as all other participants would detect such an attempt and mark it as invalid. </a:t>
            </a:r>
          </a:p>
        </p:txBody>
      </p:sp>
      <p:sp>
        <p:nvSpPr>
          <p:cNvPr id="5" name="Rectangle 4"/>
          <p:cNvSpPr/>
          <p:nvPr/>
        </p:nvSpPr>
        <p:spPr>
          <a:xfrm>
            <a:off x="4169868" y="124430"/>
            <a:ext cx="3514166" cy="800219"/>
          </a:xfrm>
          <a:prstGeom prst="rect">
            <a:avLst/>
          </a:prstGeom>
        </p:spPr>
        <p:txBody>
          <a:bodyPr wrap="square">
            <a:spAutoFit/>
          </a:bodyPr>
          <a:lstStyle/>
          <a:p>
            <a:endParaRPr lang="en-US" dirty="0">
              <a:solidFill>
                <a:srgbClr val="000000"/>
              </a:solidFill>
            </a:endParaRPr>
          </a:p>
          <a:p>
            <a:r>
              <a:rPr lang="en-US" sz="2800" b="1" dirty="0">
                <a:solidFill>
                  <a:srgbClr val="000000"/>
                </a:solidFill>
              </a:rPr>
              <a:t>Smart contract (2) </a:t>
            </a:r>
          </a:p>
        </p:txBody>
      </p:sp>
      <p:pic>
        <p:nvPicPr>
          <p:cNvPr id="6" name="Picture 5"/>
          <p:cNvPicPr>
            <a:picLocks noChangeAspect="1"/>
          </p:cNvPicPr>
          <p:nvPr/>
        </p:nvPicPr>
        <p:blipFill>
          <a:blip r:embed="rId2"/>
          <a:stretch>
            <a:fillRect/>
          </a:stretch>
        </p:blipFill>
        <p:spPr>
          <a:xfrm>
            <a:off x="9324015" y="1644187"/>
            <a:ext cx="2118912" cy="2964237"/>
          </a:xfrm>
          <a:prstGeom prst="rect">
            <a:avLst/>
          </a:prstGeom>
        </p:spPr>
      </p:pic>
    </p:spTree>
    <p:extLst>
      <p:ext uri="{BB962C8B-B14F-4D97-AF65-F5344CB8AC3E}">
        <p14:creationId xmlns:p14="http://schemas.microsoft.com/office/powerpoint/2010/main" val="3070028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8965" y="501134"/>
            <a:ext cx="3325910" cy="523220"/>
          </a:xfrm>
          <a:prstGeom prst="rect">
            <a:avLst/>
          </a:prstGeom>
        </p:spPr>
        <p:txBody>
          <a:bodyPr wrap="none">
            <a:spAutoFit/>
          </a:bodyPr>
          <a:lstStyle/>
          <a:p>
            <a:r>
              <a:rPr lang="en-US" sz="2800" b="1" dirty="0"/>
              <a:t>Application domains </a:t>
            </a:r>
          </a:p>
        </p:txBody>
      </p:sp>
      <p:sp>
        <p:nvSpPr>
          <p:cNvPr id="3" name="Rectangle 2"/>
          <p:cNvSpPr/>
          <p:nvPr/>
        </p:nvSpPr>
        <p:spPr>
          <a:xfrm>
            <a:off x="366271" y="1098622"/>
            <a:ext cx="9553817" cy="4524315"/>
          </a:xfrm>
          <a:prstGeom prst="rect">
            <a:avLst/>
          </a:prstGeom>
        </p:spPr>
        <p:txBody>
          <a:bodyPr wrap="square">
            <a:spAutoFit/>
          </a:bodyPr>
          <a:lstStyle/>
          <a:p>
            <a:endParaRPr lang="en-US" sz="2400" dirty="0">
              <a:solidFill>
                <a:srgbClr val="000000"/>
              </a:solidFill>
            </a:endParaRPr>
          </a:p>
          <a:p>
            <a:r>
              <a:rPr lang="en-US" sz="2400" dirty="0">
                <a:solidFill>
                  <a:srgbClr val="000000"/>
                </a:solidFill>
              </a:rPr>
              <a:t>We can classify the use of </a:t>
            </a:r>
            <a:r>
              <a:rPr lang="en-US" sz="2400" dirty="0" err="1">
                <a:solidFill>
                  <a:srgbClr val="000000"/>
                </a:solidFill>
              </a:rPr>
              <a:t>blockchain</a:t>
            </a:r>
            <a:r>
              <a:rPr lang="en-US" sz="2400" dirty="0">
                <a:solidFill>
                  <a:srgbClr val="000000"/>
                </a:solidFill>
              </a:rPr>
              <a:t> in three categories: </a:t>
            </a:r>
          </a:p>
          <a:p>
            <a:endParaRPr lang="en-US" sz="2400" dirty="0">
              <a:solidFill>
                <a:srgbClr val="000000"/>
              </a:solidFill>
            </a:endParaRPr>
          </a:p>
          <a:p>
            <a:pPr marL="285750" indent="-285750">
              <a:buFontTx/>
              <a:buChar char="-"/>
            </a:pPr>
            <a:r>
              <a:rPr lang="en-US" sz="2400" dirty="0">
                <a:solidFill>
                  <a:srgbClr val="000000"/>
                </a:solidFill>
              </a:rPr>
              <a:t>Applications for the transfer of assets (monetary use, but not only: securities, votes, stocks, bonds, etc.). </a:t>
            </a:r>
          </a:p>
          <a:p>
            <a:endParaRPr lang="en-US" sz="2400" dirty="0">
              <a:solidFill>
                <a:srgbClr val="000000"/>
              </a:solidFill>
            </a:endParaRPr>
          </a:p>
          <a:p>
            <a:pPr marL="285750" indent="-285750">
              <a:buFontTx/>
              <a:buChar char="-"/>
            </a:pPr>
            <a:r>
              <a:rPr lang="en-US" sz="2400" dirty="0" err="1">
                <a:solidFill>
                  <a:srgbClr val="000000"/>
                </a:solidFill>
              </a:rPr>
              <a:t>Blockchain</a:t>
            </a:r>
            <a:r>
              <a:rPr lang="en-US" sz="2400" dirty="0">
                <a:solidFill>
                  <a:srgbClr val="000000"/>
                </a:solidFill>
              </a:rPr>
              <a:t> applications as a registry: it thus ensures better traceability of products and assets. </a:t>
            </a:r>
          </a:p>
          <a:p>
            <a:endParaRPr lang="en-US" sz="2400" dirty="0">
              <a:solidFill>
                <a:srgbClr val="000000"/>
              </a:solidFill>
            </a:endParaRPr>
          </a:p>
          <a:p>
            <a:r>
              <a:rPr lang="en-US" sz="2400" dirty="0">
                <a:solidFill>
                  <a:srgbClr val="000000"/>
                </a:solidFill>
              </a:rPr>
              <a:t>- Smart contracts: these are stand-alone programs that automatically execute the terms and conditions of a contract, without requiring human intervention once started. </a:t>
            </a:r>
            <a:endParaRPr lang="en-US" sz="2400" dirty="0"/>
          </a:p>
        </p:txBody>
      </p:sp>
    </p:spTree>
    <p:extLst>
      <p:ext uri="{BB962C8B-B14F-4D97-AF65-F5344CB8AC3E}">
        <p14:creationId xmlns:p14="http://schemas.microsoft.com/office/powerpoint/2010/main" val="680291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3459" y="278110"/>
            <a:ext cx="4390145" cy="523220"/>
          </a:xfrm>
          <a:prstGeom prst="rect">
            <a:avLst/>
          </a:prstGeom>
        </p:spPr>
        <p:txBody>
          <a:bodyPr wrap="square">
            <a:spAutoFit/>
          </a:bodyPr>
          <a:lstStyle/>
          <a:p>
            <a:r>
              <a:rPr lang="en-US" sz="2800" b="1" dirty="0" err="1">
                <a:solidFill>
                  <a:srgbClr val="000000"/>
                </a:solidFill>
              </a:rPr>
              <a:t>Blockchain</a:t>
            </a:r>
            <a:r>
              <a:rPr lang="en-US" sz="2800" b="1" dirty="0">
                <a:solidFill>
                  <a:srgbClr val="000000"/>
                </a:solidFill>
              </a:rPr>
              <a:t> platforms </a:t>
            </a:r>
          </a:p>
        </p:txBody>
      </p:sp>
      <p:sp>
        <p:nvSpPr>
          <p:cNvPr id="3" name="Rectangle 2"/>
          <p:cNvSpPr/>
          <p:nvPr/>
        </p:nvSpPr>
        <p:spPr>
          <a:xfrm>
            <a:off x="220276" y="1484316"/>
            <a:ext cx="9342824" cy="830997"/>
          </a:xfrm>
          <a:prstGeom prst="rect">
            <a:avLst/>
          </a:prstGeom>
        </p:spPr>
        <p:txBody>
          <a:bodyPr wrap="square">
            <a:spAutoFit/>
          </a:bodyPr>
          <a:lstStyle/>
          <a:p>
            <a:r>
              <a:rPr lang="en-US" sz="2400" dirty="0">
                <a:solidFill>
                  <a:srgbClr val="000000"/>
                </a:solidFill>
                <a:latin typeface="Times New Roman" panose="02020603050405020304" pitchFamily="18" charset="0"/>
              </a:rPr>
              <a:t>Many </a:t>
            </a:r>
            <a:r>
              <a:rPr lang="en-US" sz="2400" dirty="0" err="1">
                <a:solidFill>
                  <a:srgbClr val="000000"/>
                </a:solidFill>
                <a:latin typeface="Times New Roman" panose="02020603050405020304" pitchFamily="18" charset="0"/>
              </a:rPr>
              <a:t>Blockchain</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platformscan</a:t>
            </a:r>
            <a:r>
              <a:rPr lang="en-US" sz="2400" dirty="0">
                <a:solidFill>
                  <a:srgbClr val="000000"/>
                </a:solidFill>
                <a:latin typeface="Times New Roman" panose="02020603050405020304" pitchFamily="18" charset="0"/>
              </a:rPr>
              <a:t> be considered like </a:t>
            </a:r>
            <a:r>
              <a:rPr lang="en-US" sz="2400" dirty="0" err="1">
                <a:solidFill>
                  <a:srgbClr val="000000"/>
                </a:solidFill>
                <a:latin typeface="Times New Roman" panose="02020603050405020304" pitchFamily="18" charset="0"/>
              </a:rPr>
              <a:t>Ethereum</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Hyperledger</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Multichain,Open</a:t>
            </a:r>
            <a:r>
              <a:rPr lang="en-US" sz="2400" dirty="0">
                <a:solidFill>
                  <a:srgbClr val="000000"/>
                </a:solidFill>
                <a:latin typeface="Times New Roman" panose="02020603050405020304" pitchFamily="18" charset="0"/>
              </a:rPr>
              <a:t> Ledger, Chain, Bitcoin </a:t>
            </a:r>
            <a:r>
              <a:rPr lang="en-US" sz="2400" dirty="0" err="1">
                <a:solidFill>
                  <a:srgbClr val="000000"/>
                </a:solidFill>
                <a:latin typeface="Times New Roman" panose="02020603050405020304" pitchFamily="18" charset="0"/>
              </a:rPr>
              <a:t>Blockchain</a:t>
            </a:r>
            <a:r>
              <a:rPr lang="en-US" sz="2400" dirty="0">
                <a:solidFill>
                  <a:srgbClr val="000000"/>
                </a:solidFill>
                <a:latin typeface="Times New Roman" panose="02020603050405020304" pitchFamily="18" charset="0"/>
              </a:rPr>
              <a:t>, and </a:t>
            </a:r>
            <a:r>
              <a:rPr lang="en-US" sz="2400" dirty="0" err="1">
                <a:solidFill>
                  <a:srgbClr val="000000"/>
                </a:solidFill>
                <a:latin typeface="Times New Roman" panose="02020603050405020304" pitchFamily="18" charset="0"/>
              </a:rPr>
              <a:t>Corda</a:t>
            </a:r>
            <a:r>
              <a:rPr lang="en-US" sz="2400" dirty="0">
                <a:solidFill>
                  <a:srgbClr val="000000"/>
                </a:solidFill>
                <a:latin typeface="Times New Roman" panose="02020603050405020304" pitchFamily="18" charset="0"/>
              </a:rPr>
              <a:t>. </a:t>
            </a:r>
            <a:endParaRPr lang="en-US" sz="2400" dirty="0"/>
          </a:p>
        </p:txBody>
      </p:sp>
      <p:pic>
        <p:nvPicPr>
          <p:cNvPr id="4" name="Picture 3"/>
          <p:cNvPicPr>
            <a:picLocks noChangeAspect="1"/>
          </p:cNvPicPr>
          <p:nvPr/>
        </p:nvPicPr>
        <p:blipFill>
          <a:blip r:embed="rId2"/>
          <a:stretch>
            <a:fillRect/>
          </a:stretch>
        </p:blipFill>
        <p:spPr>
          <a:xfrm>
            <a:off x="635573" y="2369444"/>
            <a:ext cx="7324725" cy="3708628"/>
          </a:xfrm>
          <a:prstGeom prst="rect">
            <a:avLst/>
          </a:prstGeom>
        </p:spPr>
      </p:pic>
    </p:spTree>
    <p:extLst>
      <p:ext uri="{BB962C8B-B14F-4D97-AF65-F5344CB8AC3E}">
        <p14:creationId xmlns:p14="http://schemas.microsoft.com/office/powerpoint/2010/main" val="3561581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4699" y="139840"/>
            <a:ext cx="3837717" cy="738664"/>
          </a:xfrm>
          <a:prstGeom prst="rect">
            <a:avLst/>
          </a:prstGeom>
        </p:spPr>
        <p:txBody>
          <a:bodyPr wrap="square">
            <a:spAutoFit/>
          </a:bodyPr>
          <a:lstStyle/>
          <a:p>
            <a:endParaRPr lang="en-US" sz="1400" b="0" i="0" u="none" strike="noStrike" baseline="0" dirty="0">
              <a:solidFill>
                <a:srgbClr val="000000"/>
              </a:solidFill>
              <a:latin typeface="Times New Roman" panose="02020603050405020304" pitchFamily="18" charset="0"/>
            </a:endParaRPr>
          </a:p>
          <a:p>
            <a:r>
              <a:rPr lang="en-US" sz="1400" b="0" i="0" u="none" strike="noStrike" baseline="0"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Hyperledger</a:t>
            </a:r>
            <a:r>
              <a:rPr lang="en-US" sz="2800" b="1" dirty="0">
                <a:solidFill>
                  <a:srgbClr val="000000"/>
                </a:solidFill>
                <a:latin typeface="Times New Roman" panose="02020603050405020304" pitchFamily="18" charset="0"/>
              </a:rPr>
              <a:t> Fabric (1) </a:t>
            </a:r>
            <a:endParaRPr lang="en-US" sz="2800" dirty="0"/>
          </a:p>
        </p:txBody>
      </p:sp>
      <p:sp>
        <p:nvSpPr>
          <p:cNvPr id="3" name="Rectangle 2"/>
          <p:cNvSpPr/>
          <p:nvPr/>
        </p:nvSpPr>
        <p:spPr>
          <a:xfrm>
            <a:off x="66594" y="1081498"/>
            <a:ext cx="3837717" cy="461665"/>
          </a:xfrm>
          <a:prstGeom prst="rect">
            <a:avLst/>
          </a:prstGeom>
        </p:spPr>
        <p:txBody>
          <a:bodyPr wrap="none">
            <a:spAutoFit/>
          </a:bodyPr>
          <a:lstStyle/>
          <a:p>
            <a:r>
              <a:rPr lang="en-US" sz="2400" b="1" dirty="0"/>
              <a:t>What is </a:t>
            </a:r>
            <a:r>
              <a:rPr lang="en-US" sz="2400" b="1" dirty="0" err="1"/>
              <a:t>Hyperledger</a:t>
            </a:r>
            <a:r>
              <a:rPr lang="en-US" sz="2400" b="1" dirty="0"/>
              <a:t> Fabric ?</a:t>
            </a:r>
          </a:p>
        </p:txBody>
      </p:sp>
      <p:sp>
        <p:nvSpPr>
          <p:cNvPr id="4" name="Rectangle 3"/>
          <p:cNvSpPr/>
          <p:nvPr/>
        </p:nvSpPr>
        <p:spPr>
          <a:xfrm>
            <a:off x="120382" y="1761814"/>
            <a:ext cx="11152095" cy="4216539"/>
          </a:xfrm>
          <a:prstGeom prst="rect">
            <a:avLst/>
          </a:prstGeom>
        </p:spPr>
        <p:txBody>
          <a:bodyPr wrap="square">
            <a:spAutoFit/>
          </a:bodyPr>
          <a:lstStyle/>
          <a:p>
            <a:r>
              <a:rPr lang="en-US" sz="2400" dirty="0" err="1">
                <a:solidFill>
                  <a:srgbClr val="000000"/>
                </a:solidFill>
              </a:rPr>
              <a:t>Hyperledger</a:t>
            </a:r>
            <a:r>
              <a:rPr lang="en-US" sz="2400" dirty="0">
                <a:solidFill>
                  <a:srgbClr val="000000"/>
                </a:solidFill>
              </a:rPr>
              <a:t> Fabric is one of the </a:t>
            </a:r>
            <a:r>
              <a:rPr lang="en-US" sz="2400" dirty="0" err="1">
                <a:solidFill>
                  <a:srgbClr val="000000"/>
                </a:solidFill>
              </a:rPr>
              <a:t>blockchain</a:t>
            </a:r>
            <a:r>
              <a:rPr lang="en-US" sz="2400" dirty="0">
                <a:solidFill>
                  <a:srgbClr val="000000"/>
                </a:solidFill>
              </a:rPr>
              <a:t> projects within </a:t>
            </a:r>
            <a:r>
              <a:rPr lang="en-US" sz="2400" dirty="0" err="1">
                <a:solidFill>
                  <a:srgbClr val="000000"/>
                </a:solidFill>
              </a:rPr>
              <a:t>Hyperledger</a:t>
            </a:r>
            <a:r>
              <a:rPr lang="en-US" sz="2400" dirty="0">
                <a:solidFill>
                  <a:srgbClr val="000000"/>
                </a:solidFill>
              </a:rPr>
              <a:t>. Like other </a:t>
            </a:r>
            <a:r>
              <a:rPr lang="en-US" sz="2400" dirty="0" err="1">
                <a:solidFill>
                  <a:srgbClr val="000000"/>
                </a:solidFill>
              </a:rPr>
              <a:t>blockchain</a:t>
            </a:r>
            <a:r>
              <a:rPr lang="en-US" sz="2400" dirty="0">
                <a:solidFill>
                  <a:srgbClr val="000000"/>
                </a:solidFill>
              </a:rPr>
              <a:t> technologies, it has a ledger, uses smart contracts, and is a system by which participants manage their transactions. </a:t>
            </a:r>
          </a:p>
          <a:p>
            <a:endParaRPr lang="en-US" sz="2400" dirty="0"/>
          </a:p>
          <a:p>
            <a:r>
              <a:rPr lang="en-US" sz="2400" dirty="0"/>
              <a:t> </a:t>
            </a:r>
            <a:r>
              <a:rPr lang="en-US" sz="2400" dirty="0" err="1"/>
              <a:t>Hyperledger</a:t>
            </a:r>
            <a:r>
              <a:rPr lang="en-US" sz="2400" dirty="0"/>
              <a:t> Fabric — hosted under Linux Foundation — is a private, permissioned and open source </a:t>
            </a:r>
            <a:r>
              <a:rPr lang="en-US" sz="2400" dirty="0" err="1"/>
              <a:t>blockchain</a:t>
            </a:r>
            <a:r>
              <a:rPr lang="en-US" sz="2400" dirty="0"/>
              <a:t> solution. </a:t>
            </a:r>
          </a:p>
          <a:p>
            <a:endParaRPr lang="en-US" sz="2400" dirty="0"/>
          </a:p>
          <a:p>
            <a:r>
              <a:rPr lang="en-US" sz="2400" dirty="0"/>
              <a:t>Private means that </a:t>
            </a:r>
            <a:r>
              <a:rPr lang="en-US" sz="2400" dirty="0" err="1"/>
              <a:t>blockchain</a:t>
            </a:r>
            <a:r>
              <a:rPr lang="en-US" sz="2400" dirty="0"/>
              <a:t> networks are not publicly accessible and only invited parties can join the network. Permissioned means each party is clearly identified and every transaction is authenticated, authorized, validated and tracked. </a:t>
            </a:r>
          </a:p>
          <a:p>
            <a:endParaRPr lang="en-US" sz="2800" dirty="0"/>
          </a:p>
        </p:txBody>
      </p:sp>
    </p:spTree>
    <p:extLst>
      <p:ext uri="{BB962C8B-B14F-4D97-AF65-F5344CB8AC3E}">
        <p14:creationId xmlns:p14="http://schemas.microsoft.com/office/powerpoint/2010/main" val="2216681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4698" y="139840"/>
            <a:ext cx="4440252" cy="738664"/>
          </a:xfrm>
          <a:prstGeom prst="rect">
            <a:avLst/>
          </a:prstGeom>
        </p:spPr>
        <p:txBody>
          <a:bodyPr wrap="square">
            <a:spAutoFit/>
          </a:bodyPr>
          <a:lstStyle/>
          <a:p>
            <a:endParaRPr lang="en-US" sz="1400" b="0" i="0" u="none" strike="noStrike" baseline="0" dirty="0">
              <a:solidFill>
                <a:srgbClr val="000000"/>
              </a:solidFill>
              <a:latin typeface="Times New Roman" panose="02020603050405020304" pitchFamily="18" charset="0"/>
            </a:endParaRPr>
          </a:p>
          <a:p>
            <a:r>
              <a:rPr lang="en-US" sz="1400" b="0" i="0" u="none" strike="noStrike" baseline="0"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Hyperledger</a:t>
            </a:r>
            <a:r>
              <a:rPr lang="en-US" sz="2800" b="1" dirty="0">
                <a:solidFill>
                  <a:srgbClr val="000000"/>
                </a:solidFill>
                <a:latin typeface="Times New Roman" panose="02020603050405020304" pitchFamily="18" charset="0"/>
              </a:rPr>
              <a:t> Fabric  (2)  </a:t>
            </a:r>
            <a:endParaRPr lang="en-US" sz="2800" dirty="0"/>
          </a:p>
        </p:txBody>
      </p:sp>
      <p:sp>
        <p:nvSpPr>
          <p:cNvPr id="4" name="Rectangle 3"/>
          <p:cNvSpPr/>
          <p:nvPr/>
        </p:nvSpPr>
        <p:spPr>
          <a:xfrm>
            <a:off x="158804" y="1292216"/>
            <a:ext cx="1892834" cy="461665"/>
          </a:xfrm>
          <a:prstGeom prst="rect">
            <a:avLst/>
          </a:prstGeom>
        </p:spPr>
        <p:txBody>
          <a:bodyPr wrap="square">
            <a:spAutoFit/>
          </a:bodyPr>
          <a:lstStyle/>
          <a:p>
            <a:r>
              <a:rPr lang="en-US" sz="2400" b="1" dirty="0">
                <a:solidFill>
                  <a:srgbClr val="000000"/>
                </a:solidFill>
              </a:rPr>
              <a:t>Organization</a:t>
            </a:r>
            <a:r>
              <a:rPr lang="en-US" dirty="0">
                <a:solidFill>
                  <a:srgbClr val="000000"/>
                </a:solidFill>
              </a:rPr>
              <a:t> </a:t>
            </a:r>
          </a:p>
        </p:txBody>
      </p:sp>
      <p:sp>
        <p:nvSpPr>
          <p:cNvPr id="5" name="Rectangle 4"/>
          <p:cNvSpPr/>
          <p:nvPr/>
        </p:nvSpPr>
        <p:spPr>
          <a:xfrm>
            <a:off x="97331" y="1753881"/>
            <a:ext cx="11399344" cy="4462760"/>
          </a:xfrm>
          <a:prstGeom prst="rect">
            <a:avLst/>
          </a:prstGeom>
        </p:spPr>
        <p:txBody>
          <a:bodyPr wrap="square">
            <a:spAutoFit/>
          </a:bodyPr>
          <a:lstStyle/>
          <a:p>
            <a:pPr marL="342900" indent="-342900">
              <a:buFont typeface="Wingdings" panose="05000000000000000000" pitchFamily="2" charset="2"/>
              <a:buChar char="v"/>
            </a:pPr>
            <a:endParaRPr lang="en-US" sz="2000" i="0" u="none" strike="noStrike" baseline="0" dirty="0">
              <a:latin typeface="Times New Roman" panose="02020603050405020304" pitchFamily="18" charset="0"/>
            </a:endParaRPr>
          </a:p>
          <a:p>
            <a:pPr marL="342900" indent="-342900">
              <a:buFont typeface="Wingdings" panose="05000000000000000000" pitchFamily="2" charset="2"/>
              <a:buChar char="v"/>
            </a:pPr>
            <a:r>
              <a:rPr lang="en-US" sz="2400" i="0" u="none" strike="noStrike" baseline="0" dirty="0"/>
              <a:t> </a:t>
            </a:r>
            <a:r>
              <a:rPr lang="en-US" sz="2400" dirty="0"/>
              <a:t>An organization in </a:t>
            </a:r>
            <a:r>
              <a:rPr lang="en-US" sz="2400" dirty="0" err="1"/>
              <a:t>Hyperledger</a:t>
            </a:r>
            <a:r>
              <a:rPr lang="en-US" sz="2400" dirty="0"/>
              <a:t> Fabric corresponds to a real organization, company, political party, etc. </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Each organization in Fabric has to dispose of a Public Key Infrastructure (PKI) which has to be comprised of a Certificate Authority (CA) and possibly even an Intermediate Certificate Authority (ICA) that will issue digital certificates for the organizations identities (e.g. users, client applications, peers, </a:t>
            </a:r>
            <a:r>
              <a:rPr lang="en-US" sz="2400" dirty="0" err="1"/>
              <a:t>orderers</a:t>
            </a:r>
            <a:r>
              <a:rPr lang="en-US" sz="2400" dirty="0"/>
              <a:t>). Those then use them to authenticate themselves in the messages they exchange within the networks.</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err="1"/>
              <a:t>Hyperledger</a:t>
            </a:r>
            <a:r>
              <a:rPr lang="en-US" sz="2400" dirty="0"/>
              <a:t> Fabric comes with a default CA service but it is not necessary to use the default service for your PKI management. </a:t>
            </a:r>
          </a:p>
        </p:txBody>
      </p:sp>
    </p:spTree>
    <p:extLst>
      <p:ext uri="{BB962C8B-B14F-4D97-AF65-F5344CB8AC3E}">
        <p14:creationId xmlns:p14="http://schemas.microsoft.com/office/powerpoint/2010/main" val="2699064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101" y="1583358"/>
            <a:ext cx="5163671" cy="461665"/>
          </a:xfrm>
          <a:prstGeom prst="rect">
            <a:avLst/>
          </a:prstGeom>
        </p:spPr>
        <p:txBody>
          <a:bodyPr wrap="square">
            <a:spAutoFit/>
          </a:bodyPr>
          <a:lstStyle/>
          <a:p>
            <a:r>
              <a:rPr lang="en-US" sz="2400" b="1" dirty="0">
                <a:solidFill>
                  <a:srgbClr val="000000"/>
                </a:solidFill>
                <a:latin typeface="Times New Roman" panose="02020603050405020304" pitchFamily="18" charset="0"/>
              </a:rPr>
              <a:t>Membership Service Provider (MSP) </a:t>
            </a:r>
            <a:endParaRPr lang="en-US" sz="2400" dirty="0"/>
          </a:p>
        </p:txBody>
      </p:sp>
      <p:sp>
        <p:nvSpPr>
          <p:cNvPr id="4" name="Rectangle 3"/>
          <p:cNvSpPr/>
          <p:nvPr/>
        </p:nvSpPr>
        <p:spPr>
          <a:xfrm>
            <a:off x="192101" y="2045023"/>
            <a:ext cx="11018824" cy="4524315"/>
          </a:xfrm>
          <a:prstGeom prst="rect">
            <a:avLst/>
          </a:prstGeom>
        </p:spPr>
        <p:txBody>
          <a:bodyPr wrap="square">
            <a:spAutoFit/>
          </a:bodyPr>
          <a:lstStyle/>
          <a:p>
            <a:pPr marL="342900" indent="-342900">
              <a:buFont typeface="Wingdings" panose="05000000000000000000" pitchFamily="2" charset="2"/>
              <a:buChar char="q"/>
            </a:pPr>
            <a:endParaRPr lang="en-US" sz="2400" b="0" i="0" u="none" strike="noStrike" baseline="0" dirty="0">
              <a:solidFill>
                <a:srgbClr val="000000"/>
              </a:solidFill>
            </a:endParaRPr>
          </a:p>
          <a:p>
            <a:pPr marL="342900" indent="-342900">
              <a:buFont typeface="Wingdings" panose="05000000000000000000" pitchFamily="2" charset="2"/>
              <a:buChar char="q"/>
            </a:pPr>
            <a:r>
              <a:rPr lang="en-US" sz="2400" b="0" i="0" u="none" strike="noStrike" baseline="0" dirty="0">
                <a:solidFill>
                  <a:srgbClr val="000000"/>
                </a:solidFill>
              </a:rPr>
              <a:t> </a:t>
            </a:r>
            <a:r>
              <a:rPr lang="en-US" sz="2400" b="1" dirty="0">
                <a:solidFill>
                  <a:srgbClr val="000000"/>
                </a:solidFill>
              </a:rPr>
              <a:t>Membership Service Provider </a:t>
            </a:r>
            <a:r>
              <a:rPr lang="en-US" sz="2400" dirty="0">
                <a:solidFill>
                  <a:srgbClr val="000000"/>
                </a:solidFill>
              </a:rPr>
              <a:t>(</a:t>
            </a:r>
            <a:r>
              <a:rPr lang="en-US" sz="2400" b="1" dirty="0">
                <a:solidFill>
                  <a:srgbClr val="000000"/>
                </a:solidFill>
              </a:rPr>
              <a:t>MSP</a:t>
            </a:r>
            <a:r>
              <a:rPr lang="en-US" sz="2400" dirty="0">
                <a:solidFill>
                  <a:srgbClr val="000000"/>
                </a:solidFill>
              </a:rPr>
              <a:t>) is a component that aims to offer an abstraction of a </a:t>
            </a:r>
            <a:r>
              <a:rPr lang="en-US" sz="2400" b="1" dirty="0">
                <a:solidFill>
                  <a:srgbClr val="000000"/>
                </a:solidFill>
              </a:rPr>
              <a:t>membership </a:t>
            </a:r>
            <a:r>
              <a:rPr lang="en-US" sz="2400" dirty="0">
                <a:solidFill>
                  <a:srgbClr val="000000"/>
                </a:solidFill>
              </a:rPr>
              <a:t>operation architecture. </a:t>
            </a:r>
          </a:p>
          <a:p>
            <a:pPr marL="285750" indent="-285750">
              <a:buFont typeface="Wingdings" panose="05000000000000000000" pitchFamily="2" charset="2"/>
              <a:buChar char="q"/>
            </a:pPr>
            <a:endParaRPr lang="en-US" sz="2400" dirty="0">
              <a:solidFill>
                <a:srgbClr val="000000"/>
              </a:solidFill>
            </a:endParaRP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a:t> In particular, </a:t>
            </a:r>
            <a:r>
              <a:rPr lang="en-US" sz="2400" b="1" dirty="0"/>
              <a:t>MSP </a:t>
            </a:r>
            <a:r>
              <a:rPr lang="en-US" sz="2400" dirty="0"/>
              <a:t>abstracts away all cryptographic mechanisms and protocols behind issuing and validating certificates, and user authentication. </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a:t> As mentioned in MSP description, MSPs may be configured with a set of root certificate authorities (</a:t>
            </a:r>
            <a:r>
              <a:rPr lang="en-US" sz="2400" dirty="0" err="1"/>
              <a:t>rCAs</a:t>
            </a:r>
            <a:r>
              <a:rPr lang="en-US" sz="2400" dirty="0"/>
              <a:t>), and optionally a set of intermediate certificate authorities (</a:t>
            </a:r>
            <a:r>
              <a:rPr lang="en-US" sz="2400" dirty="0" err="1"/>
              <a:t>iCAs</a:t>
            </a:r>
            <a:r>
              <a:rPr lang="en-US" sz="2400" dirty="0"/>
              <a:t>). </a:t>
            </a:r>
          </a:p>
        </p:txBody>
      </p:sp>
      <p:sp>
        <p:nvSpPr>
          <p:cNvPr id="6" name="Rectangle 5"/>
          <p:cNvSpPr/>
          <p:nvPr/>
        </p:nvSpPr>
        <p:spPr>
          <a:xfrm>
            <a:off x="4684698" y="139840"/>
            <a:ext cx="4583127" cy="954107"/>
          </a:xfrm>
          <a:prstGeom prst="rect">
            <a:avLst/>
          </a:prstGeom>
        </p:spPr>
        <p:txBody>
          <a:bodyPr wrap="square">
            <a:spAutoFit/>
          </a:bodyPr>
          <a:lstStyle/>
          <a:p>
            <a:endParaRPr lang="en-US" sz="2800" b="0" i="0" u="none" strike="noStrike" baseline="0" dirty="0">
              <a:solidFill>
                <a:srgbClr val="000000"/>
              </a:solidFill>
              <a:latin typeface="Times New Roman" panose="02020603050405020304" pitchFamily="18" charset="0"/>
            </a:endParaRPr>
          </a:p>
          <a:p>
            <a:r>
              <a:rPr lang="en-US" sz="2800" b="0" i="0" u="none" strike="noStrike" baseline="0"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Hyperledger</a:t>
            </a:r>
            <a:r>
              <a:rPr lang="en-US" sz="2800" b="1" dirty="0">
                <a:solidFill>
                  <a:srgbClr val="000000"/>
                </a:solidFill>
                <a:latin typeface="Times New Roman" panose="02020603050405020304" pitchFamily="18" charset="0"/>
              </a:rPr>
              <a:t> Fabric  (3)  </a:t>
            </a:r>
            <a:endParaRPr lang="en-US" sz="2800" dirty="0"/>
          </a:p>
        </p:txBody>
      </p:sp>
    </p:spTree>
    <p:extLst>
      <p:ext uri="{BB962C8B-B14F-4D97-AF65-F5344CB8AC3E}">
        <p14:creationId xmlns:p14="http://schemas.microsoft.com/office/powerpoint/2010/main" val="12186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486" y="1129917"/>
            <a:ext cx="10853939" cy="3046988"/>
          </a:xfrm>
          <a:prstGeom prst="rect">
            <a:avLst/>
          </a:prstGeom>
        </p:spPr>
        <p:txBody>
          <a:bodyPr wrap="square">
            <a:spAutoFit/>
          </a:bodyPr>
          <a:lstStyle/>
          <a:p>
            <a:r>
              <a:rPr lang="en-US" sz="2400" dirty="0">
                <a:solidFill>
                  <a:srgbClr val="000000"/>
                </a:solidFill>
                <a:latin typeface="Times New Roman" panose="02020603050405020304" pitchFamily="18" charset="0"/>
              </a:rPr>
              <a:t>In Fabric, an organization is identified by its MSP. In </a:t>
            </a:r>
            <a:r>
              <a:rPr lang="en-US" sz="2400" dirty="0" err="1">
                <a:solidFill>
                  <a:srgbClr val="000000"/>
                </a:solidFill>
                <a:latin typeface="Times New Roman" panose="02020603050405020304" pitchFamily="18" charset="0"/>
              </a:rPr>
              <a:t>Hyperledger</a:t>
            </a:r>
            <a:r>
              <a:rPr lang="en-US" sz="2400" dirty="0">
                <a:solidFill>
                  <a:srgbClr val="000000"/>
                </a:solidFill>
                <a:latin typeface="Times New Roman" panose="02020603050405020304" pitchFamily="18" charset="0"/>
              </a:rPr>
              <a:t> Fabric Network each organization is identified by its Membership Service Provider identification (MSP ID). </a:t>
            </a:r>
          </a:p>
          <a:p>
            <a:endParaRPr lang="en-US" sz="2400" dirty="0">
              <a:solidFill>
                <a:srgbClr val="000000"/>
              </a:solidFill>
              <a:latin typeface="Times New Roman" panose="02020603050405020304" pitchFamily="18" charset="0"/>
            </a:endParaRPr>
          </a:p>
          <a:p>
            <a:r>
              <a:rPr lang="en-US" sz="2400" dirty="0">
                <a:solidFill>
                  <a:srgbClr val="000000"/>
                </a:solidFill>
                <a:latin typeface="Times New Roman" panose="02020603050405020304" pitchFamily="18" charset="0"/>
              </a:rPr>
              <a:t>To be accurate, an organization can be comprised of one or multiple MSPs but for most cases, and for the sake of simplicity, you will probably use a single MSP to represent an organization. An MSP is formed by </a:t>
            </a:r>
            <a:r>
              <a:rPr lang="en-US" sz="2400" b="1" dirty="0">
                <a:solidFill>
                  <a:srgbClr val="000000"/>
                </a:solidFill>
                <a:latin typeface="Times New Roman" panose="02020603050405020304" pitchFamily="18" charset="0"/>
              </a:rPr>
              <a:t>an instance of a PKI infrastructure </a:t>
            </a:r>
            <a:r>
              <a:rPr lang="en-US" sz="2400" dirty="0">
                <a:solidFill>
                  <a:srgbClr val="000000"/>
                </a:solidFill>
                <a:latin typeface="Times New Roman" panose="02020603050405020304" pitchFamily="18" charset="0"/>
              </a:rPr>
              <a:t>which is then able to issue certificates for the MSP. </a:t>
            </a:r>
            <a:endParaRPr lang="en-US" sz="2400" dirty="0"/>
          </a:p>
        </p:txBody>
      </p:sp>
      <p:pic>
        <p:nvPicPr>
          <p:cNvPr id="5" name="Picture 4"/>
          <p:cNvPicPr>
            <a:picLocks noChangeAspect="1"/>
          </p:cNvPicPr>
          <p:nvPr/>
        </p:nvPicPr>
        <p:blipFill>
          <a:blip r:embed="rId2"/>
          <a:stretch>
            <a:fillRect/>
          </a:stretch>
        </p:blipFill>
        <p:spPr>
          <a:xfrm>
            <a:off x="1252716" y="4314824"/>
            <a:ext cx="8681478" cy="2124075"/>
          </a:xfrm>
          <a:prstGeom prst="rect">
            <a:avLst/>
          </a:prstGeom>
        </p:spPr>
      </p:pic>
      <p:sp>
        <p:nvSpPr>
          <p:cNvPr id="6" name="Rectangle 5"/>
          <p:cNvSpPr/>
          <p:nvPr/>
        </p:nvSpPr>
        <p:spPr>
          <a:xfrm>
            <a:off x="4684698" y="139840"/>
            <a:ext cx="3506802" cy="677108"/>
          </a:xfrm>
          <a:prstGeom prst="rect">
            <a:avLst/>
          </a:prstGeom>
        </p:spPr>
        <p:txBody>
          <a:bodyPr wrap="square">
            <a:spAutoFit/>
          </a:bodyPr>
          <a:lstStyle/>
          <a:p>
            <a:endParaRPr lang="en-US" sz="1400" b="0" i="0" u="none" strike="noStrike" baseline="0" dirty="0">
              <a:solidFill>
                <a:srgbClr val="000000"/>
              </a:solidFill>
              <a:latin typeface="Times New Roman" panose="02020603050405020304" pitchFamily="18" charset="0"/>
            </a:endParaRPr>
          </a:p>
          <a:p>
            <a:r>
              <a:rPr lang="en-US" sz="1400" b="0" i="0" u="none" strike="noStrike" baseline="0" dirty="0">
                <a:solidFill>
                  <a:srgbClr val="000000"/>
                </a:solidFill>
                <a:latin typeface="Times New Roman" panose="02020603050405020304" pitchFamily="18" charset="0"/>
              </a:rPr>
              <a:t> </a:t>
            </a:r>
            <a:r>
              <a:rPr lang="en-US" sz="2400" b="1" dirty="0" err="1">
                <a:solidFill>
                  <a:srgbClr val="000000"/>
                </a:solidFill>
                <a:latin typeface="Times New Roman" panose="02020603050405020304" pitchFamily="18" charset="0"/>
              </a:rPr>
              <a:t>Hyperledger</a:t>
            </a:r>
            <a:r>
              <a:rPr lang="en-US" sz="2400" b="1" dirty="0">
                <a:solidFill>
                  <a:srgbClr val="000000"/>
                </a:solidFill>
                <a:latin typeface="Times New Roman" panose="02020603050405020304" pitchFamily="18" charset="0"/>
              </a:rPr>
              <a:t> Fabric  (4)  </a:t>
            </a:r>
            <a:endParaRPr lang="en-US" sz="2400" dirty="0"/>
          </a:p>
        </p:txBody>
      </p:sp>
    </p:spTree>
    <p:extLst>
      <p:ext uri="{BB962C8B-B14F-4D97-AF65-F5344CB8AC3E}">
        <p14:creationId xmlns:p14="http://schemas.microsoft.com/office/powerpoint/2010/main" val="536224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E4C3-3C45-42C6-90A8-5A177C85672F}"/>
              </a:ext>
            </a:extLst>
          </p:cNvPr>
          <p:cNvSpPr>
            <a:spLocks noGrp="1"/>
          </p:cNvSpPr>
          <p:nvPr>
            <p:ph type="title"/>
          </p:nvPr>
        </p:nvSpPr>
        <p:spPr/>
        <p:txBody>
          <a:bodyPr>
            <a:normAutofit/>
          </a:bodyPr>
          <a:lstStyle/>
          <a:p>
            <a:pPr algn="ctr"/>
            <a:r>
              <a:rPr lang="en-US" sz="2800" b="1" dirty="0">
                <a:latin typeface="+mn-lt"/>
                <a:cs typeface="Times New Roman" panose="02020603050405020304" pitchFamily="18" charset="0"/>
              </a:rPr>
              <a:t>General Introduction</a:t>
            </a:r>
          </a:p>
        </p:txBody>
      </p:sp>
      <p:sp>
        <p:nvSpPr>
          <p:cNvPr id="3" name="Content Placeholder 2">
            <a:extLst>
              <a:ext uri="{FF2B5EF4-FFF2-40B4-BE49-F238E27FC236}">
                <a16:creationId xmlns:a16="http://schemas.microsoft.com/office/drawing/2014/main" id="{DC6598EC-76B2-4CA7-B7D2-555BF5EB4DD2}"/>
              </a:ext>
            </a:extLst>
          </p:cNvPr>
          <p:cNvSpPr>
            <a:spLocks noGrp="1"/>
          </p:cNvSpPr>
          <p:nvPr>
            <p:ph idx="1"/>
          </p:nvPr>
        </p:nvSpPr>
        <p:spPr>
          <a:xfrm>
            <a:off x="276225" y="1690688"/>
            <a:ext cx="9761054" cy="3675807"/>
          </a:xfrm>
        </p:spPr>
        <p:txBody>
          <a:bodyPr>
            <a:normAutofit/>
          </a:bodyPr>
          <a:lstStyle/>
          <a:p>
            <a:pPr algn="just"/>
            <a:r>
              <a:rPr lang="en-US" sz="2500" dirty="0">
                <a:latin typeface="Calibri (Body)"/>
                <a:cs typeface="Times New Roman" panose="02020603050405020304" pitchFamily="18" charset="0"/>
              </a:rPr>
              <a:t>Blockchain technology distribution was seen in October 2008 under an alias Satoshi </a:t>
            </a:r>
            <a:r>
              <a:rPr lang="en-US" sz="2500" dirty="0" err="1">
                <a:latin typeface="Calibri (Body)"/>
                <a:cs typeface="Times New Roman" panose="02020603050405020304" pitchFamily="18" charset="0"/>
              </a:rPr>
              <a:t>Nakamo</a:t>
            </a:r>
            <a:r>
              <a:rPr lang="en-US" sz="2500" dirty="0">
                <a:latin typeface="Calibri (Body)"/>
                <a:cs typeface="Times New Roman" panose="02020603050405020304" pitchFamily="18" charset="0"/>
              </a:rPr>
              <a:t> with the aim of supporting the first Bitcoin cryptocurrency, and it caused result in starting Bitcoin network in January 2009. </a:t>
            </a:r>
          </a:p>
          <a:p>
            <a:pPr marL="0" indent="0" algn="just">
              <a:buNone/>
            </a:pPr>
            <a:endParaRPr lang="en-US" sz="2500" dirty="0">
              <a:latin typeface="Calibri (Body)"/>
              <a:cs typeface="Times New Roman" panose="02020603050405020304" pitchFamily="18" charset="0"/>
            </a:endParaRPr>
          </a:p>
          <a:p>
            <a:pPr algn="just"/>
            <a:r>
              <a:rPr lang="en-US" sz="2500" dirty="0">
                <a:latin typeface="Calibri (Body)"/>
              </a:rPr>
              <a:t>Bitcoin has inchmeal entered the financial industry, and to be recognized as the most influential and important cryptocurrency. </a:t>
            </a:r>
          </a:p>
          <a:p>
            <a:pPr algn="just"/>
            <a:endParaRPr lang="en-US" sz="2500" dirty="0">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9A5B4E55-9F56-4C39-89CF-E4F74296DE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2123" y="4981575"/>
            <a:ext cx="3013627" cy="151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016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7C1F7E-318D-4DB4-BA0D-0F4163DA0018}"/>
              </a:ext>
            </a:extLst>
          </p:cNvPr>
          <p:cNvSpPr/>
          <p:nvPr/>
        </p:nvSpPr>
        <p:spPr>
          <a:xfrm>
            <a:off x="271402" y="863084"/>
            <a:ext cx="10304661" cy="5632311"/>
          </a:xfrm>
          <a:prstGeom prst="rect">
            <a:avLst/>
          </a:prstGeom>
        </p:spPr>
        <p:txBody>
          <a:bodyPr wrap="square">
            <a:spAutoFit/>
          </a:bodyPr>
          <a:lstStyle/>
          <a:p>
            <a:r>
              <a:rPr lang="en-US" sz="2400" b="1" dirty="0"/>
              <a:t>Peers</a:t>
            </a:r>
          </a:p>
          <a:p>
            <a:endParaRPr lang="en-US" sz="2400" b="1" dirty="0"/>
          </a:p>
          <a:p>
            <a:r>
              <a:rPr lang="en-US" sz="2400" dirty="0"/>
              <a:t>A peer is a node running on the Hyperledger Fabric peer binary. Each organization is supposed to have peers to host ledgers and smart contracts. </a:t>
            </a:r>
          </a:p>
          <a:p>
            <a:endParaRPr lang="en-US" sz="2400" dirty="0"/>
          </a:p>
          <a:p>
            <a:r>
              <a:rPr lang="en-US" sz="2400" dirty="0"/>
              <a:t>Every channel (network) has its own data in a separate ledger stored on peers. And every channel is supposed to have one or more smart contracts (</a:t>
            </a:r>
            <a:r>
              <a:rPr lang="en-US" sz="2400" dirty="0" err="1"/>
              <a:t>chaincodes</a:t>
            </a:r>
            <a:r>
              <a:rPr lang="en-US" sz="2400" dirty="0"/>
              <a:t>). Multiple versions of a </a:t>
            </a:r>
            <a:r>
              <a:rPr lang="en-US" sz="2400" dirty="0" err="1"/>
              <a:t>chaincode</a:t>
            </a:r>
            <a:r>
              <a:rPr lang="en-US" sz="2400" dirty="0"/>
              <a:t> can be installed and stored on organizational peers and can be instantiated into one or multiple channels. </a:t>
            </a:r>
          </a:p>
          <a:p>
            <a:endParaRPr lang="en-US" sz="2400" b="1" dirty="0"/>
          </a:p>
          <a:p>
            <a:r>
              <a:rPr lang="en-US" sz="2400" dirty="0"/>
              <a:t>There are different types of peer nodes with different roles in the network: </a:t>
            </a:r>
          </a:p>
          <a:p>
            <a:pPr marL="342900" indent="-342900">
              <a:buFont typeface="Wingdings" panose="05000000000000000000" pitchFamily="2" charset="2"/>
              <a:buChar char="ü"/>
            </a:pPr>
            <a:r>
              <a:rPr lang="en-US" sz="2400" dirty="0"/>
              <a:t> Endorser peer </a:t>
            </a:r>
          </a:p>
          <a:p>
            <a:pPr marL="342900" indent="-342900">
              <a:buFont typeface="Wingdings" panose="05000000000000000000" pitchFamily="2" charset="2"/>
              <a:buChar char="ü"/>
            </a:pPr>
            <a:r>
              <a:rPr lang="en-US" sz="2400" dirty="0"/>
              <a:t>Anchor peer </a:t>
            </a:r>
          </a:p>
          <a:p>
            <a:pPr marL="342900" indent="-342900">
              <a:buFont typeface="Wingdings" panose="05000000000000000000" pitchFamily="2" charset="2"/>
              <a:buChar char="ü"/>
            </a:pPr>
            <a:r>
              <a:rPr lang="en-US" sz="2400" dirty="0"/>
              <a:t> </a:t>
            </a:r>
            <a:r>
              <a:rPr lang="en-US" sz="2400" dirty="0" err="1"/>
              <a:t>Orderer</a:t>
            </a:r>
            <a:r>
              <a:rPr lang="en-US" sz="2400" dirty="0"/>
              <a:t> peer</a:t>
            </a:r>
          </a:p>
          <a:p>
            <a:pPr marL="342900" indent="-342900">
              <a:buFont typeface="Wingdings" panose="05000000000000000000" pitchFamily="2" charset="2"/>
              <a:buChar char="ü"/>
            </a:pPr>
            <a:r>
              <a:rPr lang="en-US" sz="2400" dirty="0"/>
              <a:t>Committing peer</a:t>
            </a:r>
          </a:p>
        </p:txBody>
      </p:sp>
    </p:spTree>
    <p:extLst>
      <p:ext uri="{BB962C8B-B14F-4D97-AF65-F5344CB8AC3E}">
        <p14:creationId xmlns:p14="http://schemas.microsoft.com/office/powerpoint/2010/main" val="3033742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576C8-C9F5-4807-B789-C2B8400A79E9}"/>
              </a:ext>
            </a:extLst>
          </p:cNvPr>
          <p:cNvSpPr/>
          <p:nvPr/>
        </p:nvSpPr>
        <p:spPr>
          <a:xfrm>
            <a:off x="369159" y="691634"/>
            <a:ext cx="2288315" cy="461665"/>
          </a:xfrm>
          <a:prstGeom prst="rect">
            <a:avLst/>
          </a:prstGeom>
        </p:spPr>
        <p:txBody>
          <a:bodyPr wrap="square">
            <a:spAutoFit/>
          </a:bodyPr>
          <a:lstStyle/>
          <a:p>
            <a:r>
              <a:rPr lang="en-US" sz="2400" b="1" dirty="0"/>
              <a:t>Endorser peer</a:t>
            </a:r>
          </a:p>
        </p:txBody>
      </p:sp>
      <p:sp>
        <p:nvSpPr>
          <p:cNvPr id="5" name="Rectangle 4">
            <a:extLst>
              <a:ext uri="{FF2B5EF4-FFF2-40B4-BE49-F238E27FC236}">
                <a16:creationId xmlns:a16="http://schemas.microsoft.com/office/drawing/2014/main" id="{B48A5F3F-1E12-4EED-BE3B-39D2D376447F}"/>
              </a:ext>
            </a:extLst>
          </p:cNvPr>
          <p:cNvSpPr/>
          <p:nvPr/>
        </p:nvSpPr>
        <p:spPr>
          <a:xfrm>
            <a:off x="447674" y="1644640"/>
            <a:ext cx="10620375" cy="4154984"/>
          </a:xfrm>
          <a:prstGeom prst="rect">
            <a:avLst/>
          </a:prstGeom>
        </p:spPr>
        <p:txBody>
          <a:bodyPr wrap="square">
            <a:spAutoFit/>
          </a:bodyPr>
          <a:lstStyle/>
          <a:p>
            <a:r>
              <a:rPr lang="en-US" sz="2400" dirty="0"/>
              <a:t>Peers can be marked as Endorser peer (</a:t>
            </a:r>
            <a:r>
              <a:rPr lang="en-US" sz="2400" dirty="0" err="1"/>
              <a:t>ie</a:t>
            </a:r>
            <a:r>
              <a:rPr lang="en-US" sz="2400" dirty="0"/>
              <a:t> Endorsing peer). Upon receiving the “transaction invocation request” from the Client application the Endorser peer </a:t>
            </a:r>
          </a:p>
          <a:p>
            <a:endParaRPr lang="en-US" sz="2400" dirty="0"/>
          </a:p>
          <a:p>
            <a:pPr marL="285750" indent="-285750">
              <a:buFont typeface="Wingdings" panose="05000000000000000000" pitchFamily="2" charset="2"/>
              <a:buChar char="Ø"/>
            </a:pPr>
            <a:r>
              <a:rPr lang="en-US" sz="2400" dirty="0"/>
              <a:t>Validates the transaction. </a:t>
            </a:r>
            <a:r>
              <a:rPr lang="en-US" sz="2400" dirty="0" err="1"/>
              <a:t>ie</a:t>
            </a:r>
            <a:r>
              <a:rPr lang="en-US" sz="2400" dirty="0"/>
              <a:t> Check certificate details and roles of the requester. </a:t>
            </a:r>
          </a:p>
          <a:p>
            <a:pPr marL="285750" indent="-285750">
              <a:buFont typeface="Wingdings" panose="05000000000000000000" pitchFamily="2" charset="2"/>
              <a:buChar char="Ø"/>
            </a:pPr>
            <a:r>
              <a:rPr lang="en-US" sz="2400" dirty="0"/>
              <a:t> Executes the </a:t>
            </a:r>
            <a:r>
              <a:rPr lang="en-US" sz="2400" dirty="0" err="1"/>
              <a:t>Chaincode</a:t>
            </a:r>
            <a:r>
              <a:rPr lang="en-US" sz="2400" dirty="0"/>
              <a:t>(</a:t>
            </a:r>
            <a:r>
              <a:rPr lang="en-US" sz="2400" dirty="0" err="1"/>
              <a:t>ie</a:t>
            </a:r>
            <a:r>
              <a:rPr lang="en-US" sz="2400" dirty="0"/>
              <a:t> Smart Contract) and simulates the outcome of the transaction. But it does not update the ledger. At the end of the above two tasks, the Endorser may approve or disapprove the transaction. </a:t>
            </a:r>
          </a:p>
          <a:p>
            <a:endParaRPr lang="en-US" sz="2400" dirty="0"/>
          </a:p>
          <a:p>
            <a:r>
              <a:rPr lang="en-US" sz="2400" dirty="0"/>
              <a:t>As only the Endorser node executes the </a:t>
            </a:r>
            <a:r>
              <a:rPr lang="en-US" sz="2400" dirty="0" err="1"/>
              <a:t>Chaincode</a:t>
            </a:r>
            <a:r>
              <a:rPr lang="en-US" sz="2400" dirty="0"/>
              <a:t> (Smart Contract) so there is no necessity to install </a:t>
            </a:r>
            <a:r>
              <a:rPr lang="en-US" sz="2400" dirty="0" err="1"/>
              <a:t>Chaincode</a:t>
            </a:r>
            <a:r>
              <a:rPr lang="en-US" sz="2400" dirty="0"/>
              <a:t> in each and every node of the network which increases the scalability of the network. </a:t>
            </a:r>
          </a:p>
        </p:txBody>
      </p:sp>
    </p:spTree>
    <p:extLst>
      <p:ext uri="{BB962C8B-B14F-4D97-AF65-F5344CB8AC3E}">
        <p14:creationId xmlns:p14="http://schemas.microsoft.com/office/powerpoint/2010/main" val="1030032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55D6B4-F576-466C-8115-9B108804D06B}"/>
              </a:ext>
            </a:extLst>
          </p:cNvPr>
          <p:cNvSpPr/>
          <p:nvPr/>
        </p:nvSpPr>
        <p:spPr>
          <a:xfrm>
            <a:off x="580390" y="882134"/>
            <a:ext cx="1819601" cy="461665"/>
          </a:xfrm>
          <a:prstGeom prst="rect">
            <a:avLst/>
          </a:prstGeom>
        </p:spPr>
        <p:txBody>
          <a:bodyPr wrap="none">
            <a:spAutoFit/>
          </a:bodyPr>
          <a:lstStyle/>
          <a:p>
            <a:r>
              <a:rPr lang="en-US" sz="2400" b="1" dirty="0"/>
              <a:t>Anchor Peer </a:t>
            </a:r>
          </a:p>
        </p:txBody>
      </p:sp>
      <p:sp>
        <p:nvSpPr>
          <p:cNvPr id="6" name="Rectangle 5">
            <a:extLst>
              <a:ext uri="{FF2B5EF4-FFF2-40B4-BE49-F238E27FC236}">
                <a16:creationId xmlns:a16="http://schemas.microsoft.com/office/drawing/2014/main" id="{E7073F32-F8EE-43EE-8256-9A97D5DC076C}"/>
              </a:ext>
            </a:extLst>
          </p:cNvPr>
          <p:cNvSpPr/>
          <p:nvPr/>
        </p:nvSpPr>
        <p:spPr>
          <a:xfrm>
            <a:off x="504825" y="1642586"/>
            <a:ext cx="9906000" cy="3416320"/>
          </a:xfrm>
          <a:prstGeom prst="rect">
            <a:avLst/>
          </a:prstGeom>
        </p:spPr>
        <p:txBody>
          <a:bodyPr wrap="square">
            <a:spAutoFit/>
          </a:bodyPr>
          <a:lstStyle/>
          <a:p>
            <a:pPr marL="342900" indent="-342900">
              <a:buFont typeface="Wingdings" panose="05000000000000000000" pitchFamily="2" charset="2"/>
              <a:buChar char="q"/>
            </a:pPr>
            <a:r>
              <a:rPr lang="en-US" sz="2400" dirty="0"/>
              <a:t>Anchor peer or cluster of Anchor peers is configured at the time of Channel configuration. Just to remind you, in Hyperledger Fabric you can configure secret channels among the peers and transactions among the peers of that channel are visible only to them. </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Anchor peer receives updates and broadcasts the updates to the other peers in the organization. Anchor peers are discoverable. So any peer marked as Anchor peer can be discovered by the </a:t>
            </a:r>
            <a:r>
              <a:rPr lang="en-US" sz="2400" dirty="0" err="1"/>
              <a:t>Orderer</a:t>
            </a:r>
            <a:r>
              <a:rPr lang="en-US" sz="2400" dirty="0"/>
              <a:t> peer or any other peer.</a:t>
            </a:r>
          </a:p>
        </p:txBody>
      </p:sp>
    </p:spTree>
    <p:extLst>
      <p:ext uri="{BB962C8B-B14F-4D97-AF65-F5344CB8AC3E}">
        <p14:creationId xmlns:p14="http://schemas.microsoft.com/office/powerpoint/2010/main" val="718182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184AC8-8FA0-42FE-8426-0573B45036E9}"/>
              </a:ext>
            </a:extLst>
          </p:cNvPr>
          <p:cNvSpPr/>
          <p:nvPr/>
        </p:nvSpPr>
        <p:spPr>
          <a:xfrm>
            <a:off x="447715" y="1703338"/>
            <a:ext cx="9620209" cy="3785652"/>
          </a:xfrm>
          <a:prstGeom prst="rect">
            <a:avLst/>
          </a:prstGeom>
        </p:spPr>
        <p:txBody>
          <a:bodyPr wrap="square">
            <a:spAutoFit/>
          </a:bodyPr>
          <a:lstStyle/>
          <a:p>
            <a:pPr marL="342900" indent="-342900">
              <a:buFont typeface="Wingdings" panose="05000000000000000000" pitchFamily="2" charset="2"/>
              <a:buChar char="q"/>
            </a:pPr>
            <a:r>
              <a:rPr lang="en-US" sz="2400" dirty="0"/>
              <a:t>Creates the block of transactions, and sends it to all the peers. The ordering service collects transactions for a channel into proposed blocks for distribution to peers. </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Blocks are </a:t>
            </a:r>
            <a:r>
              <a:rPr lang="en-US" sz="2400" dirty="0" err="1"/>
              <a:t>delivred</a:t>
            </a:r>
            <a:r>
              <a:rPr lang="en-US" sz="2400" dirty="0"/>
              <a:t> on a channel basis. The ordering service accepts endorsed transactions, orders them into a block, and delivers the blocks to the committing peers. </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The main responsibility of ordering service is to receive transactions from the Blockchain devices and fit into a Block. </a:t>
            </a:r>
          </a:p>
        </p:txBody>
      </p:sp>
      <p:sp>
        <p:nvSpPr>
          <p:cNvPr id="5" name="Rectangle 4">
            <a:extLst>
              <a:ext uri="{FF2B5EF4-FFF2-40B4-BE49-F238E27FC236}">
                <a16:creationId xmlns:a16="http://schemas.microsoft.com/office/drawing/2014/main" id="{21D99E3B-1ACF-49BE-92BD-E90C40A1D5EE}"/>
              </a:ext>
            </a:extLst>
          </p:cNvPr>
          <p:cNvSpPr/>
          <p:nvPr/>
        </p:nvSpPr>
        <p:spPr>
          <a:xfrm>
            <a:off x="447716" y="605909"/>
            <a:ext cx="1842940" cy="461665"/>
          </a:xfrm>
          <a:prstGeom prst="rect">
            <a:avLst/>
          </a:prstGeom>
        </p:spPr>
        <p:txBody>
          <a:bodyPr wrap="none">
            <a:spAutoFit/>
          </a:bodyPr>
          <a:lstStyle/>
          <a:p>
            <a:r>
              <a:rPr lang="en-US" sz="2400" b="1" dirty="0" err="1"/>
              <a:t>Orderer</a:t>
            </a:r>
            <a:r>
              <a:rPr lang="en-US" sz="2400" b="1" dirty="0"/>
              <a:t> peer</a:t>
            </a:r>
          </a:p>
        </p:txBody>
      </p:sp>
    </p:spTree>
    <p:extLst>
      <p:ext uri="{BB962C8B-B14F-4D97-AF65-F5344CB8AC3E}">
        <p14:creationId xmlns:p14="http://schemas.microsoft.com/office/powerpoint/2010/main" val="729556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276" y="1629753"/>
            <a:ext cx="6096000" cy="3785652"/>
          </a:xfrm>
          <a:prstGeom prst="rect">
            <a:avLst/>
          </a:prstGeom>
        </p:spPr>
        <p:txBody>
          <a:bodyPr>
            <a:spAutoFit/>
          </a:bodyPr>
          <a:lstStyle/>
          <a:p>
            <a:r>
              <a:rPr lang="en-US" sz="2400" dirty="0"/>
              <a:t>A committing peers are a predefined number of peers. </a:t>
            </a:r>
          </a:p>
          <a:p>
            <a:endParaRPr lang="en-US" sz="2400" dirty="0"/>
          </a:p>
          <a:p>
            <a:r>
              <a:rPr lang="en-US" sz="2400" dirty="0"/>
              <a:t>Usually endorsing peers are also committing, but a peer can be only committing and not endorsing. </a:t>
            </a:r>
          </a:p>
          <a:p>
            <a:endParaRPr lang="en-US" sz="2400" dirty="0"/>
          </a:p>
          <a:p>
            <a:r>
              <a:rPr lang="en-US" sz="2400" dirty="0"/>
              <a:t>Committing peers (including endorsing peers) run validation and update their copy of the </a:t>
            </a:r>
            <a:r>
              <a:rPr lang="en-US" sz="2400" dirty="0" err="1"/>
              <a:t>Blockchain</a:t>
            </a:r>
            <a:r>
              <a:rPr lang="en-US" sz="2400" dirty="0"/>
              <a:t> and world state. </a:t>
            </a:r>
          </a:p>
        </p:txBody>
      </p:sp>
      <p:sp>
        <p:nvSpPr>
          <p:cNvPr id="5" name="Rectangle 4"/>
          <p:cNvSpPr/>
          <p:nvPr/>
        </p:nvSpPr>
        <p:spPr>
          <a:xfrm>
            <a:off x="322456" y="777759"/>
            <a:ext cx="2528897" cy="461665"/>
          </a:xfrm>
          <a:prstGeom prst="rect">
            <a:avLst/>
          </a:prstGeom>
        </p:spPr>
        <p:txBody>
          <a:bodyPr wrap="none">
            <a:spAutoFit/>
          </a:bodyPr>
          <a:lstStyle/>
          <a:p>
            <a:r>
              <a:rPr lang="en-US" sz="2400" b="1" dirty="0"/>
              <a:t>Committing peers </a:t>
            </a:r>
          </a:p>
        </p:txBody>
      </p:sp>
    </p:spTree>
    <p:extLst>
      <p:ext uri="{BB962C8B-B14F-4D97-AF65-F5344CB8AC3E}">
        <p14:creationId xmlns:p14="http://schemas.microsoft.com/office/powerpoint/2010/main" val="11286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F32195-8CAF-419D-9061-AE3A8F9A3588}"/>
              </a:ext>
            </a:extLst>
          </p:cNvPr>
          <p:cNvSpPr/>
          <p:nvPr/>
        </p:nvSpPr>
        <p:spPr>
          <a:xfrm>
            <a:off x="206350" y="615434"/>
            <a:ext cx="2101473" cy="461665"/>
          </a:xfrm>
          <a:prstGeom prst="rect">
            <a:avLst/>
          </a:prstGeom>
        </p:spPr>
        <p:txBody>
          <a:bodyPr wrap="none">
            <a:spAutoFit/>
          </a:bodyPr>
          <a:lstStyle/>
          <a:p>
            <a:r>
              <a:rPr lang="en-US" sz="2400" b="1" dirty="0"/>
              <a:t>Network Setup</a:t>
            </a:r>
          </a:p>
        </p:txBody>
      </p:sp>
      <p:pic>
        <p:nvPicPr>
          <p:cNvPr id="5" name="Picture 4">
            <a:extLst>
              <a:ext uri="{FF2B5EF4-FFF2-40B4-BE49-F238E27FC236}">
                <a16:creationId xmlns:a16="http://schemas.microsoft.com/office/drawing/2014/main" id="{8CB9E20D-6E69-45CC-9070-B2845051010C}"/>
              </a:ext>
            </a:extLst>
          </p:cNvPr>
          <p:cNvPicPr>
            <a:picLocks noChangeAspect="1"/>
          </p:cNvPicPr>
          <p:nvPr/>
        </p:nvPicPr>
        <p:blipFill>
          <a:blip r:embed="rId2"/>
          <a:stretch>
            <a:fillRect/>
          </a:stretch>
        </p:blipFill>
        <p:spPr>
          <a:xfrm>
            <a:off x="1143000" y="1391478"/>
            <a:ext cx="9906000" cy="5123622"/>
          </a:xfrm>
          <a:prstGeom prst="rect">
            <a:avLst/>
          </a:prstGeom>
        </p:spPr>
      </p:pic>
    </p:spTree>
    <p:extLst>
      <p:ext uri="{BB962C8B-B14F-4D97-AF65-F5344CB8AC3E}">
        <p14:creationId xmlns:p14="http://schemas.microsoft.com/office/powerpoint/2010/main" val="2023628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8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F69F441-B6FA-4C59-8EAD-E050190E06A0}"/>
              </a:ext>
            </a:extLst>
          </p:cNvPr>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600" kern="1200">
                <a:solidFill>
                  <a:srgbClr val="FFFFFF"/>
                </a:solidFill>
                <a:latin typeface="+mj-lt"/>
                <a:ea typeface="+mj-ea"/>
                <a:cs typeface="+mj-cs"/>
              </a:rPr>
              <a:t>Client Initiates the transaction</a:t>
            </a:r>
          </a:p>
        </p:txBody>
      </p:sp>
      <p:pic>
        <p:nvPicPr>
          <p:cNvPr id="5" name="Picture 4">
            <a:extLst>
              <a:ext uri="{FF2B5EF4-FFF2-40B4-BE49-F238E27FC236}">
                <a16:creationId xmlns:a16="http://schemas.microsoft.com/office/drawing/2014/main" id="{849D048A-A7CB-467E-B6D3-6C3DEFA65044}"/>
              </a:ext>
            </a:extLst>
          </p:cNvPr>
          <p:cNvPicPr>
            <a:picLocks noChangeAspect="1"/>
          </p:cNvPicPr>
          <p:nvPr/>
        </p:nvPicPr>
        <p:blipFill>
          <a:blip r:embed="rId2"/>
          <a:stretch>
            <a:fillRect/>
          </a:stretch>
        </p:blipFill>
        <p:spPr>
          <a:xfrm>
            <a:off x="3609974" y="962025"/>
            <a:ext cx="8582025" cy="5343525"/>
          </a:xfrm>
          <a:prstGeom prst="rect">
            <a:avLst/>
          </a:prstGeom>
        </p:spPr>
      </p:pic>
    </p:spTree>
    <p:extLst>
      <p:ext uri="{BB962C8B-B14F-4D97-AF65-F5344CB8AC3E}">
        <p14:creationId xmlns:p14="http://schemas.microsoft.com/office/powerpoint/2010/main" val="3870006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F40D04-EF5B-4E0A-AEE2-297CCCB9A0BE}"/>
              </a:ext>
            </a:extLst>
          </p:cNvPr>
          <p:cNvSpPr/>
          <p:nvPr/>
        </p:nvSpPr>
        <p:spPr>
          <a:xfrm>
            <a:off x="384693" y="709856"/>
            <a:ext cx="5711307" cy="369332"/>
          </a:xfrm>
          <a:prstGeom prst="rect">
            <a:avLst/>
          </a:prstGeom>
        </p:spPr>
        <p:txBody>
          <a:bodyPr wrap="none">
            <a:spAutoFit/>
          </a:bodyPr>
          <a:lstStyle/>
          <a:p>
            <a:r>
              <a:rPr lang="en-US" dirty="0"/>
              <a:t>Endorsing peers verify signature &amp; execute the transaction </a:t>
            </a:r>
          </a:p>
        </p:txBody>
      </p:sp>
      <p:pic>
        <p:nvPicPr>
          <p:cNvPr id="5" name="Picture 4">
            <a:extLst>
              <a:ext uri="{FF2B5EF4-FFF2-40B4-BE49-F238E27FC236}">
                <a16:creationId xmlns:a16="http://schemas.microsoft.com/office/drawing/2014/main" id="{C0FC79D7-A3BD-469B-81AD-3BC13E0F2743}"/>
              </a:ext>
            </a:extLst>
          </p:cNvPr>
          <p:cNvPicPr>
            <a:picLocks noChangeAspect="1"/>
          </p:cNvPicPr>
          <p:nvPr/>
        </p:nvPicPr>
        <p:blipFill>
          <a:blip r:embed="rId2"/>
          <a:stretch>
            <a:fillRect/>
          </a:stretch>
        </p:blipFill>
        <p:spPr>
          <a:xfrm>
            <a:off x="581025" y="1252329"/>
            <a:ext cx="9763124" cy="4790661"/>
          </a:xfrm>
          <a:prstGeom prst="rect">
            <a:avLst/>
          </a:prstGeom>
        </p:spPr>
      </p:pic>
    </p:spTree>
    <p:extLst>
      <p:ext uri="{BB962C8B-B14F-4D97-AF65-F5344CB8AC3E}">
        <p14:creationId xmlns:p14="http://schemas.microsoft.com/office/powerpoint/2010/main" val="194559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83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B06E0E3-9CC1-47FC-AAAD-E33EB53647E3}"/>
              </a:ext>
            </a:extLst>
          </p:cNvPr>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600" kern="1200">
                <a:solidFill>
                  <a:srgbClr val="FFFFFF"/>
                </a:solidFill>
                <a:latin typeface="+mj-lt"/>
                <a:ea typeface="+mj-ea"/>
                <a:cs typeface="+mj-cs"/>
              </a:rPr>
              <a:t>Client assembles endorsements into a transaction</a:t>
            </a:r>
          </a:p>
        </p:txBody>
      </p:sp>
      <p:pic>
        <p:nvPicPr>
          <p:cNvPr id="5" name="Picture 4" descr="A screenshot of a map&#10;&#10;Description automatically generated">
            <a:extLst>
              <a:ext uri="{FF2B5EF4-FFF2-40B4-BE49-F238E27FC236}">
                <a16:creationId xmlns:a16="http://schemas.microsoft.com/office/drawing/2014/main" id="{5E8D3C03-E7C6-4617-BFA8-96AA147D3DC3}"/>
              </a:ext>
            </a:extLst>
          </p:cNvPr>
          <p:cNvPicPr>
            <a:picLocks noChangeAspect="1"/>
          </p:cNvPicPr>
          <p:nvPr/>
        </p:nvPicPr>
        <p:blipFill>
          <a:blip r:embed="rId2"/>
          <a:stretch>
            <a:fillRect/>
          </a:stretch>
        </p:blipFill>
        <p:spPr>
          <a:xfrm>
            <a:off x="4038600" y="1342728"/>
            <a:ext cx="7188199" cy="4169154"/>
          </a:xfrm>
          <a:prstGeom prst="rect">
            <a:avLst/>
          </a:prstGeom>
        </p:spPr>
      </p:pic>
    </p:spTree>
    <p:extLst>
      <p:ext uri="{BB962C8B-B14F-4D97-AF65-F5344CB8AC3E}">
        <p14:creationId xmlns:p14="http://schemas.microsoft.com/office/powerpoint/2010/main" val="1377983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A5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5A8B77E-FF9E-49CB-B9E4-336A3AB6C011}"/>
              </a:ext>
            </a:extLst>
          </p:cNvPr>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600" kern="1200">
                <a:solidFill>
                  <a:srgbClr val="FFFFFF"/>
                </a:solidFill>
                <a:latin typeface="+mj-lt"/>
                <a:ea typeface="+mj-ea"/>
                <a:cs typeface="+mj-cs"/>
              </a:rPr>
              <a:t>Disseminate the block to leader peers</a:t>
            </a:r>
          </a:p>
        </p:txBody>
      </p:sp>
      <p:pic>
        <p:nvPicPr>
          <p:cNvPr id="5" name="Picture 4">
            <a:extLst>
              <a:ext uri="{FF2B5EF4-FFF2-40B4-BE49-F238E27FC236}">
                <a16:creationId xmlns:a16="http://schemas.microsoft.com/office/drawing/2014/main" id="{CB9215F3-7C74-425F-85A7-51D8E7F1F4A8}"/>
              </a:ext>
            </a:extLst>
          </p:cNvPr>
          <p:cNvPicPr>
            <a:picLocks noChangeAspect="1"/>
          </p:cNvPicPr>
          <p:nvPr/>
        </p:nvPicPr>
        <p:blipFill>
          <a:blip r:embed="rId2"/>
          <a:stretch>
            <a:fillRect/>
          </a:stretch>
        </p:blipFill>
        <p:spPr>
          <a:xfrm>
            <a:off x="4038600" y="1899813"/>
            <a:ext cx="7188199" cy="3054984"/>
          </a:xfrm>
          <a:prstGeom prst="rect">
            <a:avLst/>
          </a:prstGeom>
        </p:spPr>
      </p:pic>
    </p:spTree>
    <p:extLst>
      <p:ext uri="{BB962C8B-B14F-4D97-AF65-F5344CB8AC3E}">
        <p14:creationId xmlns:p14="http://schemas.microsoft.com/office/powerpoint/2010/main" val="2599083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243F4B-B6A8-462C-AC92-AF5A0F427B14}"/>
              </a:ext>
            </a:extLst>
          </p:cNvPr>
          <p:cNvSpPr>
            <a:spLocks noGrp="1"/>
          </p:cNvSpPr>
          <p:nvPr>
            <p:ph idx="1"/>
          </p:nvPr>
        </p:nvSpPr>
        <p:spPr/>
        <p:txBody>
          <a:bodyPr>
            <a:normAutofit/>
          </a:bodyPr>
          <a:lstStyle/>
          <a:p>
            <a:pPr algn="just"/>
            <a:r>
              <a:rPr lang="en-US" sz="2500" dirty="0"/>
              <a:t>The blockchain technology after  Bitcoin has become   a game-variable innovation around the world.</a:t>
            </a:r>
          </a:p>
          <a:p>
            <a:pPr algn="just"/>
            <a:r>
              <a:rPr lang="en-US" sz="2500" dirty="0"/>
              <a:t>Lots of industries exist which will be interrupted  via blockchain, including life sciences, legal industry, health care, financial services, cyber security, cloud storage, supply series management, cloud storage, charity, electing, government, social interests, energy management, private transport and ride sharing, retail, and actual estate between others. </a:t>
            </a:r>
          </a:p>
          <a:p>
            <a:pPr algn="just"/>
            <a:endParaRPr lang="en-US" sz="2500" dirty="0"/>
          </a:p>
          <a:p>
            <a:pPr algn="just"/>
            <a:r>
              <a:rPr lang="en-US" sz="2500" dirty="0"/>
              <a:t>Blockchain usages in carbon credits, distributes energy resources and renewable and power systems data security versus cyber-attacks are really encouraging, </a:t>
            </a:r>
          </a:p>
          <a:p>
            <a:endParaRPr lang="en-US" dirty="0"/>
          </a:p>
        </p:txBody>
      </p:sp>
      <p:sp>
        <p:nvSpPr>
          <p:cNvPr id="4" name="Title 3">
            <a:extLst>
              <a:ext uri="{FF2B5EF4-FFF2-40B4-BE49-F238E27FC236}">
                <a16:creationId xmlns:a16="http://schemas.microsoft.com/office/drawing/2014/main" id="{B81592FB-88BC-4853-A94F-241D96D0F328}"/>
              </a:ext>
            </a:extLst>
          </p:cNvPr>
          <p:cNvSpPr>
            <a:spLocks noGrp="1"/>
          </p:cNvSpPr>
          <p:nvPr>
            <p:ph type="title"/>
          </p:nvPr>
        </p:nvSpPr>
        <p:spPr>
          <a:xfrm>
            <a:off x="4499569" y="787841"/>
            <a:ext cx="3325910" cy="480131"/>
          </a:xfrm>
          <a:prstGeom prst="rect">
            <a:avLst/>
          </a:prstGeom>
        </p:spPr>
        <p:txBody>
          <a:bodyPr wrap="none">
            <a:spAutoFit/>
          </a:bodyPr>
          <a:lstStyle/>
          <a:p>
            <a:r>
              <a:rPr lang="en-US" sz="2800" b="1" dirty="0">
                <a:latin typeface="+mn-lt"/>
              </a:rPr>
              <a:t>Application domains </a:t>
            </a:r>
          </a:p>
        </p:txBody>
      </p:sp>
    </p:spTree>
    <p:extLst>
      <p:ext uri="{BB962C8B-B14F-4D97-AF65-F5344CB8AC3E}">
        <p14:creationId xmlns:p14="http://schemas.microsoft.com/office/powerpoint/2010/main" val="3643497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350B35-C5FE-4653-8054-D188801E739A}"/>
              </a:ext>
            </a:extLst>
          </p:cNvPr>
          <p:cNvSpPr/>
          <p:nvPr/>
        </p:nvSpPr>
        <p:spPr>
          <a:xfrm>
            <a:off x="391904" y="590586"/>
            <a:ext cx="3854453" cy="369332"/>
          </a:xfrm>
          <a:prstGeom prst="rect">
            <a:avLst/>
          </a:prstGeom>
        </p:spPr>
        <p:txBody>
          <a:bodyPr wrap="none">
            <a:spAutoFit/>
          </a:bodyPr>
          <a:lstStyle/>
          <a:p>
            <a:r>
              <a:rPr lang="en-US" dirty="0"/>
              <a:t>Transaction is validated and committed</a:t>
            </a:r>
          </a:p>
        </p:txBody>
      </p:sp>
      <p:pic>
        <p:nvPicPr>
          <p:cNvPr id="5" name="Picture 4">
            <a:extLst>
              <a:ext uri="{FF2B5EF4-FFF2-40B4-BE49-F238E27FC236}">
                <a16:creationId xmlns:a16="http://schemas.microsoft.com/office/drawing/2014/main" id="{24DCC703-A423-4050-B9BE-D566611556AD}"/>
              </a:ext>
            </a:extLst>
          </p:cNvPr>
          <p:cNvPicPr>
            <a:picLocks noChangeAspect="1"/>
          </p:cNvPicPr>
          <p:nvPr/>
        </p:nvPicPr>
        <p:blipFill>
          <a:blip r:embed="rId2"/>
          <a:stretch>
            <a:fillRect/>
          </a:stretch>
        </p:blipFill>
        <p:spPr>
          <a:xfrm>
            <a:off x="904460" y="1520687"/>
            <a:ext cx="10696989" cy="4641988"/>
          </a:xfrm>
          <a:prstGeom prst="rect">
            <a:avLst/>
          </a:prstGeom>
        </p:spPr>
      </p:pic>
    </p:spTree>
    <p:extLst>
      <p:ext uri="{BB962C8B-B14F-4D97-AF65-F5344CB8AC3E}">
        <p14:creationId xmlns:p14="http://schemas.microsoft.com/office/powerpoint/2010/main" val="745308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A9E27A-B87A-4523-B68D-50F6A707E525}"/>
              </a:ext>
            </a:extLst>
          </p:cNvPr>
          <p:cNvSpPr/>
          <p:nvPr/>
        </p:nvSpPr>
        <p:spPr>
          <a:xfrm>
            <a:off x="252342" y="577334"/>
            <a:ext cx="2083840" cy="461665"/>
          </a:xfrm>
          <a:prstGeom prst="rect">
            <a:avLst/>
          </a:prstGeom>
        </p:spPr>
        <p:txBody>
          <a:bodyPr wrap="none">
            <a:spAutoFit/>
          </a:bodyPr>
          <a:lstStyle/>
          <a:p>
            <a:r>
              <a:rPr lang="en-US" sz="2400" dirty="0"/>
              <a:t> </a:t>
            </a:r>
            <a:r>
              <a:rPr lang="en-US" sz="2400" b="1" dirty="0"/>
              <a:t>Ledger update</a:t>
            </a:r>
          </a:p>
        </p:txBody>
      </p:sp>
      <p:pic>
        <p:nvPicPr>
          <p:cNvPr id="6" name="Picture 5">
            <a:extLst>
              <a:ext uri="{FF2B5EF4-FFF2-40B4-BE49-F238E27FC236}">
                <a16:creationId xmlns:a16="http://schemas.microsoft.com/office/drawing/2014/main" id="{B1D494BF-FD27-4070-99A5-E270C603652F}"/>
              </a:ext>
            </a:extLst>
          </p:cNvPr>
          <p:cNvPicPr>
            <a:picLocks noChangeAspect="1"/>
          </p:cNvPicPr>
          <p:nvPr/>
        </p:nvPicPr>
        <p:blipFill>
          <a:blip r:embed="rId2"/>
          <a:stretch>
            <a:fillRect/>
          </a:stretch>
        </p:blipFill>
        <p:spPr>
          <a:xfrm>
            <a:off x="819150" y="1381125"/>
            <a:ext cx="9258300" cy="3619500"/>
          </a:xfrm>
          <a:prstGeom prst="rect">
            <a:avLst/>
          </a:prstGeom>
        </p:spPr>
      </p:pic>
      <p:sp>
        <p:nvSpPr>
          <p:cNvPr id="7" name="Rectangle 6">
            <a:extLst>
              <a:ext uri="{FF2B5EF4-FFF2-40B4-BE49-F238E27FC236}">
                <a16:creationId xmlns:a16="http://schemas.microsoft.com/office/drawing/2014/main" id="{B64665A0-D254-4DAC-88D1-26C3940C3391}"/>
              </a:ext>
            </a:extLst>
          </p:cNvPr>
          <p:cNvSpPr/>
          <p:nvPr/>
        </p:nvSpPr>
        <p:spPr>
          <a:xfrm>
            <a:off x="0" y="5818568"/>
            <a:ext cx="2467791" cy="461665"/>
          </a:xfrm>
          <a:prstGeom prst="rect">
            <a:avLst/>
          </a:prstGeom>
        </p:spPr>
        <p:txBody>
          <a:bodyPr wrap="none">
            <a:spAutoFit/>
          </a:bodyPr>
          <a:lstStyle/>
          <a:p>
            <a:r>
              <a:rPr lang="en-US" sz="2400" b="1" dirty="0"/>
              <a:t>Client notification</a:t>
            </a:r>
          </a:p>
        </p:txBody>
      </p:sp>
    </p:spTree>
    <p:extLst>
      <p:ext uri="{BB962C8B-B14F-4D97-AF65-F5344CB8AC3E}">
        <p14:creationId xmlns:p14="http://schemas.microsoft.com/office/powerpoint/2010/main" val="155612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3375" y="3020197"/>
            <a:ext cx="9304140" cy="2589192"/>
          </a:xfrm>
          <a:prstGeom prst="rect">
            <a:avLst/>
          </a:prstGeom>
        </p:spPr>
      </p:pic>
      <p:sp>
        <p:nvSpPr>
          <p:cNvPr id="5" name="Rectangle 4"/>
          <p:cNvSpPr/>
          <p:nvPr/>
        </p:nvSpPr>
        <p:spPr>
          <a:xfrm>
            <a:off x="3658965" y="501134"/>
            <a:ext cx="3325910" cy="523220"/>
          </a:xfrm>
          <a:prstGeom prst="rect">
            <a:avLst/>
          </a:prstGeom>
        </p:spPr>
        <p:txBody>
          <a:bodyPr wrap="none">
            <a:spAutoFit/>
          </a:bodyPr>
          <a:lstStyle/>
          <a:p>
            <a:r>
              <a:rPr lang="en-US" sz="2800" b="1" dirty="0"/>
              <a:t>Application domains </a:t>
            </a:r>
          </a:p>
        </p:txBody>
      </p:sp>
      <p:sp>
        <p:nvSpPr>
          <p:cNvPr id="6" name="Rectangle 5"/>
          <p:cNvSpPr/>
          <p:nvPr/>
        </p:nvSpPr>
        <p:spPr>
          <a:xfrm>
            <a:off x="534926" y="1545936"/>
            <a:ext cx="10145487" cy="1200329"/>
          </a:xfrm>
          <a:prstGeom prst="rect">
            <a:avLst/>
          </a:prstGeom>
        </p:spPr>
        <p:txBody>
          <a:bodyPr wrap="square">
            <a:spAutoFit/>
          </a:bodyPr>
          <a:lstStyle/>
          <a:p>
            <a:r>
              <a:rPr lang="en-US" sz="2400" dirty="0">
                <a:solidFill>
                  <a:srgbClr val="000000"/>
                </a:solidFill>
              </a:rPr>
              <a:t>Banks, insurance, health and pharmaceutical industry, supply chain of many sectors (food industry, luxury, international trade, distribution, wines, aeronautics, automobile ...), music, industry, energy, real estate, voting ... </a:t>
            </a:r>
            <a:endParaRPr lang="en-US" sz="2400" dirty="0"/>
          </a:p>
        </p:txBody>
      </p:sp>
    </p:spTree>
    <p:extLst>
      <p:ext uri="{BB962C8B-B14F-4D97-AF65-F5344CB8AC3E}">
        <p14:creationId xmlns:p14="http://schemas.microsoft.com/office/powerpoint/2010/main" val="1317815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63A2D62-0B98-4EEF-A790-E25787F7F5FE}"/>
              </a:ext>
            </a:extLst>
          </p:cNvPr>
          <p:cNvSpPr>
            <a:spLocks noGrp="1"/>
          </p:cNvSpPr>
          <p:nvPr>
            <p:ph type="sldNum" sz="quarter" idx="12"/>
          </p:nvPr>
        </p:nvSpPr>
        <p:spPr/>
        <p:txBody>
          <a:bodyPr/>
          <a:lstStyle/>
          <a:p>
            <a:fld id="{1D854D11-4AC9-4350-AB17-ADF60646FE7E}" type="slidenum">
              <a:rPr lang="en-US" smtClean="0"/>
              <a:t>6</a:t>
            </a:fld>
            <a:endParaRPr lang="en-US"/>
          </a:p>
        </p:txBody>
      </p:sp>
      <p:pic>
        <p:nvPicPr>
          <p:cNvPr id="7" name="Image 6">
            <a:extLst>
              <a:ext uri="{FF2B5EF4-FFF2-40B4-BE49-F238E27FC236}">
                <a16:creationId xmlns:a16="http://schemas.microsoft.com/office/drawing/2014/main" id="{33724573-6055-4908-B2D0-31DDDFDF4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1885951"/>
            <a:ext cx="7170698" cy="3660020"/>
          </a:xfrm>
          <a:prstGeom prst="rect">
            <a:avLst/>
          </a:prstGeom>
        </p:spPr>
      </p:pic>
      <p:sp>
        <p:nvSpPr>
          <p:cNvPr id="8" name="ZoneTexte 7">
            <a:extLst>
              <a:ext uri="{FF2B5EF4-FFF2-40B4-BE49-F238E27FC236}">
                <a16:creationId xmlns:a16="http://schemas.microsoft.com/office/drawing/2014/main" id="{395560C4-240D-4B5E-AB32-301E6ECF8EF8}"/>
              </a:ext>
            </a:extLst>
          </p:cNvPr>
          <p:cNvSpPr txBox="1"/>
          <p:nvPr/>
        </p:nvSpPr>
        <p:spPr>
          <a:xfrm>
            <a:off x="4276360" y="5529370"/>
            <a:ext cx="3639266" cy="369332"/>
          </a:xfrm>
          <a:prstGeom prst="rect">
            <a:avLst/>
          </a:prstGeom>
          <a:noFill/>
        </p:spPr>
        <p:txBody>
          <a:bodyPr wrap="none" rtlCol="0">
            <a:spAutoFit/>
          </a:bodyPr>
          <a:lstStyle/>
          <a:p>
            <a:r>
              <a:rPr lang="fr-FR" dirty="0" err="1"/>
              <a:t>Hyperledger</a:t>
            </a:r>
            <a:r>
              <a:rPr lang="fr-FR" dirty="0"/>
              <a:t> </a:t>
            </a:r>
            <a:r>
              <a:rPr lang="fr-FR" dirty="0" err="1"/>
              <a:t>Fabric</a:t>
            </a:r>
            <a:r>
              <a:rPr lang="fr-FR" dirty="0"/>
              <a:t> </a:t>
            </a:r>
            <a:r>
              <a:rPr lang="fr-FR" dirty="0" err="1"/>
              <a:t>example</a:t>
            </a:r>
            <a:r>
              <a:rPr lang="fr-FR" dirty="0"/>
              <a:t> network</a:t>
            </a:r>
          </a:p>
        </p:txBody>
      </p:sp>
      <p:sp>
        <p:nvSpPr>
          <p:cNvPr id="5" name="Title 4">
            <a:extLst>
              <a:ext uri="{FF2B5EF4-FFF2-40B4-BE49-F238E27FC236}">
                <a16:creationId xmlns:a16="http://schemas.microsoft.com/office/drawing/2014/main" id="{1B78B5CA-12B1-4A7E-AA51-84AAFB0A99FA}"/>
              </a:ext>
            </a:extLst>
          </p:cNvPr>
          <p:cNvSpPr>
            <a:spLocks noGrp="1"/>
          </p:cNvSpPr>
          <p:nvPr>
            <p:ph type="title"/>
          </p:nvPr>
        </p:nvSpPr>
        <p:spPr/>
        <p:txBody>
          <a:bodyPr/>
          <a:lstStyle/>
          <a:p>
            <a:pPr marL="0" indent="0">
              <a:buNone/>
            </a:pPr>
            <a:r>
              <a:rPr lang="fr-FR" sz="4400" dirty="0"/>
              <a:t>Blockchain Framework</a:t>
            </a:r>
          </a:p>
        </p:txBody>
      </p:sp>
    </p:spTree>
    <p:extLst>
      <p:ext uri="{BB962C8B-B14F-4D97-AF65-F5344CB8AC3E}">
        <p14:creationId xmlns:p14="http://schemas.microsoft.com/office/powerpoint/2010/main" val="1684016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8272A-2C9C-445E-8D98-D4C3A47C779F}"/>
              </a:ext>
            </a:extLst>
          </p:cNvPr>
          <p:cNvSpPr>
            <a:spLocks noGrp="1"/>
          </p:cNvSpPr>
          <p:nvPr>
            <p:ph type="title"/>
          </p:nvPr>
        </p:nvSpPr>
        <p:spPr/>
        <p:txBody>
          <a:bodyPr/>
          <a:lstStyle/>
          <a:p>
            <a:r>
              <a:rPr lang="en-US" dirty="0"/>
              <a:t>Blockchain- Healthcare application</a:t>
            </a:r>
          </a:p>
        </p:txBody>
      </p:sp>
      <p:pic>
        <p:nvPicPr>
          <p:cNvPr id="4" name="Picture 2">
            <a:extLst>
              <a:ext uri="{FF2B5EF4-FFF2-40B4-BE49-F238E27FC236}">
                <a16:creationId xmlns:a16="http://schemas.microsoft.com/office/drawing/2014/main" id="{45D85FE8-F2BB-4755-A1BC-196B376513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9713" y="1838739"/>
            <a:ext cx="7583349" cy="350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492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4D37F-B405-407C-A61F-48FC95385EF7}"/>
              </a:ext>
            </a:extLst>
          </p:cNvPr>
          <p:cNvSpPr>
            <a:spLocks noGrp="1"/>
          </p:cNvSpPr>
          <p:nvPr>
            <p:ph type="title"/>
          </p:nvPr>
        </p:nvSpPr>
        <p:spPr>
          <a:xfrm>
            <a:off x="1156851" y="637762"/>
            <a:ext cx="9888496" cy="900131"/>
          </a:xfrm>
        </p:spPr>
        <p:txBody>
          <a:bodyPr anchor="t">
            <a:normAutofit/>
          </a:bodyPr>
          <a:lstStyle/>
          <a:p>
            <a:r>
              <a:rPr lang="fr-FR" sz="4000" dirty="0">
                <a:solidFill>
                  <a:schemeClr val="bg1"/>
                </a:solidFill>
              </a:rPr>
              <a:t>First solution</a:t>
            </a:r>
          </a:p>
        </p:txBody>
      </p:sp>
      <p:sp>
        <p:nvSpPr>
          <p:cNvPr id="4" name="Espace réservé du numéro de diapositive 3">
            <a:extLst>
              <a:ext uri="{FF2B5EF4-FFF2-40B4-BE49-F238E27FC236}">
                <a16:creationId xmlns:a16="http://schemas.microsoft.com/office/drawing/2014/main" id="{163A2D62-0B98-4EEF-A790-E25787F7F5FE}"/>
              </a:ext>
            </a:extLst>
          </p:cNvPr>
          <p:cNvSpPr>
            <a:spLocks noGrp="1"/>
          </p:cNvSpPr>
          <p:nvPr>
            <p:ph type="sldNum" sz="quarter" idx="12"/>
          </p:nvPr>
        </p:nvSpPr>
        <p:spPr/>
        <p:txBody>
          <a:bodyPr/>
          <a:lstStyle/>
          <a:p>
            <a:fld id="{1D854D11-4AC9-4350-AB17-ADF60646FE7E}" type="slidenum">
              <a:rPr lang="en-US" smtClean="0"/>
              <a:t>8</a:t>
            </a:fld>
            <a:endParaRPr lang="en-US"/>
          </a:p>
        </p:txBody>
      </p:sp>
      <p:pic>
        <p:nvPicPr>
          <p:cNvPr id="7" name="Image 6">
            <a:extLst>
              <a:ext uri="{FF2B5EF4-FFF2-40B4-BE49-F238E27FC236}">
                <a16:creationId xmlns:a16="http://schemas.microsoft.com/office/drawing/2014/main" id="{34114624-996F-4F29-82FB-E30B222875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371600"/>
            <a:ext cx="8420099" cy="4487591"/>
          </a:xfrm>
          <a:prstGeom prst="rect">
            <a:avLst/>
          </a:prstGeom>
        </p:spPr>
      </p:pic>
      <p:sp>
        <p:nvSpPr>
          <p:cNvPr id="17" name="ZoneTexte 16">
            <a:extLst>
              <a:ext uri="{FF2B5EF4-FFF2-40B4-BE49-F238E27FC236}">
                <a16:creationId xmlns:a16="http://schemas.microsoft.com/office/drawing/2014/main" id="{9D071ACF-0C83-411C-B314-D7E5EC5E62BF}"/>
              </a:ext>
            </a:extLst>
          </p:cNvPr>
          <p:cNvSpPr txBox="1"/>
          <p:nvPr/>
        </p:nvSpPr>
        <p:spPr>
          <a:xfrm>
            <a:off x="3722159" y="5876656"/>
            <a:ext cx="4747671" cy="923330"/>
          </a:xfrm>
          <a:prstGeom prst="rect">
            <a:avLst/>
          </a:prstGeom>
          <a:noFill/>
        </p:spPr>
        <p:txBody>
          <a:bodyPr wrap="square">
            <a:spAutoFit/>
          </a:bodyPr>
          <a:lstStyle/>
          <a:p>
            <a:pPr algn="ctr" rtl="0">
              <a:spcBef>
                <a:spcPts val="0"/>
              </a:spcBef>
              <a:spcAft>
                <a:spcPts val="0"/>
              </a:spcAft>
            </a:pPr>
            <a:r>
              <a:rPr lang="fr-FR" sz="1800" b="0" i="0" u="none" strike="noStrike" dirty="0" err="1">
                <a:solidFill>
                  <a:srgbClr val="000000"/>
                </a:solidFill>
                <a:effectLst/>
                <a:latin typeface="Open Sans" panose="020B0606030504020204" pitchFamily="34" charset="0"/>
              </a:rPr>
              <a:t>Improved</a:t>
            </a:r>
            <a:r>
              <a:rPr lang="fr-FR" sz="1800" b="0" i="0" u="none" strike="noStrike" dirty="0">
                <a:solidFill>
                  <a:srgbClr val="000000"/>
                </a:solidFill>
                <a:effectLst/>
                <a:latin typeface="Open Sans" panose="020B0606030504020204" pitchFamily="34" charset="0"/>
              </a:rPr>
              <a:t> use case for the first solution</a:t>
            </a:r>
            <a:endParaRPr lang="fr-FR" b="0" dirty="0">
              <a:effectLst/>
            </a:endParaRPr>
          </a:p>
          <a:p>
            <a:br>
              <a:rPr lang="fr-FR" dirty="0"/>
            </a:br>
            <a:endParaRPr lang="fr-FR" dirty="0"/>
          </a:p>
        </p:txBody>
      </p:sp>
    </p:spTree>
    <p:extLst>
      <p:ext uri="{BB962C8B-B14F-4D97-AF65-F5344CB8AC3E}">
        <p14:creationId xmlns:p14="http://schemas.microsoft.com/office/powerpoint/2010/main" val="34323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8">
            <a:extLst>
              <a:ext uri="{FF2B5EF4-FFF2-40B4-BE49-F238E27FC236}">
                <a16:creationId xmlns:a16="http://schemas.microsoft.com/office/drawing/2014/main" id="{D0139027-251E-40BE-8090-77046F8005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2574" y="1133061"/>
            <a:ext cx="9829800" cy="4720053"/>
          </a:xfrm>
          <a:prstGeom prst="rect">
            <a:avLst/>
          </a:prstGeom>
        </p:spPr>
      </p:pic>
    </p:spTree>
    <p:extLst>
      <p:ext uri="{BB962C8B-B14F-4D97-AF65-F5344CB8AC3E}">
        <p14:creationId xmlns:p14="http://schemas.microsoft.com/office/powerpoint/2010/main" val="3694337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TotalTime>
  <Words>2715</Words>
  <Application>Microsoft Office PowerPoint</Application>
  <PresentationFormat>Widescreen</PresentationFormat>
  <Paragraphs>230</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Arial Black</vt:lpstr>
      <vt:lpstr>Calibri</vt:lpstr>
      <vt:lpstr>Calibri (Body)</vt:lpstr>
      <vt:lpstr>Calibri Light</vt:lpstr>
      <vt:lpstr>Open Sans</vt:lpstr>
      <vt:lpstr>Times New Roman</vt:lpstr>
      <vt:lpstr>Wingdings</vt:lpstr>
      <vt:lpstr>Office Theme</vt:lpstr>
      <vt:lpstr>PowerPoint Presentation</vt:lpstr>
      <vt:lpstr>Plan: Brief description </vt:lpstr>
      <vt:lpstr>General Introduction</vt:lpstr>
      <vt:lpstr>Application domains </vt:lpstr>
      <vt:lpstr>PowerPoint Presentation</vt:lpstr>
      <vt:lpstr>Blockchain Framework</vt:lpstr>
      <vt:lpstr>Blockchain- Healthcare application</vt:lpstr>
      <vt:lpstr>First solution</vt:lpstr>
      <vt:lpstr>PowerPoint Presentation</vt:lpstr>
      <vt:lpstr>Why Blockchain</vt:lpstr>
      <vt:lpstr>PowerPoint Presentation</vt:lpstr>
      <vt:lpstr>PowerPoint Presentation</vt:lpstr>
      <vt:lpstr>Ledger</vt:lpstr>
      <vt:lpstr>Blockchain ledger (1)</vt:lpstr>
      <vt:lpstr>Blockchain ledger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Bacem Mbarek</dc:creator>
  <cp:lastModifiedBy>Bacem Mbarek</cp:lastModifiedBy>
  <cp:revision>64</cp:revision>
  <dcterms:created xsi:type="dcterms:W3CDTF">2020-02-12T13:54:03Z</dcterms:created>
  <dcterms:modified xsi:type="dcterms:W3CDTF">2021-09-13T11:57:06Z</dcterms:modified>
</cp:coreProperties>
</file>