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2192000" cy="6858000"/>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2" d="100"/>
          <a:sy n="122" d="100"/>
        </p:scale>
        <p:origin x="114"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lstStyle/>
          <a:p>
            <a:pPr algn="ctr">
              <a:lnSpc>
                <a:spcPct val="90000"/>
              </a:lnSpc>
            </a:pPr>
            <a:r>
              <a:rPr lang="en-US" sz="6000" b="0" strike="noStrike" spc="-1">
                <a:solidFill>
                  <a:srgbClr val="000000"/>
                </a:solidFill>
                <a:latin typeface="Calibri Light"/>
              </a:rPr>
              <a:t>Click to edit Master title style</a:t>
            </a:r>
            <a:endParaRPr lang="en-US"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lstStyle/>
          <a:p>
            <a:pPr>
              <a:lnSpc>
                <a:spcPct val="100000"/>
              </a:lnSpc>
            </a:pPr>
            <a:fld id="{0FC20039-3651-4918-AFD3-CAEDE457CA42}" type="datetime">
              <a:rPr lang="en-US" sz="1200" b="0" strike="noStrike" spc="-1">
                <a:solidFill>
                  <a:srgbClr val="8B8B8B"/>
                </a:solidFill>
                <a:latin typeface="Calibri"/>
              </a:rPr>
              <a:t>3/15/2022</a:t>
            </a:fld>
            <a:endParaRPr lang="en-US" sz="1200" b="0" strike="noStrike" spc="-1">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2ABE2779-EEEC-40B5-BC8B-5D87F461B369}" type="slidenum">
              <a:rPr lang="en-US" sz="1200" b="0" strike="noStrike" spc="-1">
                <a:solidFill>
                  <a:srgbClr val="8B8B8B"/>
                </a:solidFill>
                <a:latin typeface="Calibri"/>
              </a:rPr>
              <a:t>‹#›</a:t>
            </a:fld>
            <a:endParaRPr lang="en-US"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2800" b="0" strike="noStrike" spc="-1">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en-US" sz="2000" b="0" strike="noStrike" spc="-1">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en-US" sz="1800" b="0" strike="noStrike" spc="-1">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en-US" sz="1800" b="0" strike="noStrike" spc="-1">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en-US" sz="4400" b="0" strike="noStrike" spc="-1">
                <a:solidFill>
                  <a:srgbClr val="000000"/>
                </a:solidFill>
                <a:latin typeface="Calibri Light"/>
              </a:rPr>
              <a:t>Click to edit Master title style</a:t>
            </a:r>
            <a:endParaRPr lang="en-US" sz="4400" b="0" strike="noStrike" spc="-1">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Click to edit Master text styles</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Second level</a:t>
            </a:r>
          </a:p>
          <a:p>
            <a:pPr marL="1143000" lvl="2" indent="-228240">
              <a:lnSpc>
                <a:spcPct val="90000"/>
              </a:lnSpc>
              <a:spcBef>
                <a:spcPts val="499"/>
              </a:spcBef>
              <a:buClr>
                <a:srgbClr val="000000"/>
              </a:buClr>
              <a:buFont typeface="Arial"/>
              <a:buChar char="•"/>
            </a:pPr>
            <a:r>
              <a:rPr lang="en-US" sz="2000" b="0" strike="noStrike" spc="-1">
                <a:solidFill>
                  <a:srgbClr val="000000"/>
                </a:solidFill>
                <a:latin typeface="Calibri"/>
              </a:rPr>
              <a:t>Third level</a:t>
            </a:r>
          </a:p>
          <a:p>
            <a:pPr marL="1600200" lvl="3" indent="-228240">
              <a:lnSpc>
                <a:spcPct val="90000"/>
              </a:lnSpc>
              <a:spcBef>
                <a:spcPts val="499"/>
              </a:spcBef>
              <a:buClr>
                <a:srgbClr val="000000"/>
              </a:buClr>
              <a:buFont typeface="Arial"/>
              <a:buChar char="•"/>
            </a:pPr>
            <a:r>
              <a:rPr lang="en-US" sz="1800" b="0" strike="noStrike" spc="-1">
                <a:solidFill>
                  <a:srgbClr val="000000"/>
                </a:solidFill>
                <a:latin typeface="Calibri"/>
              </a:rPr>
              <a:t>Fourth level</a:t>
            </a:r>
          </a:p>
          <a:p>
            <a:pPr marL="2057400" lvl="4" indent="-228240">
              <a:lnSpc>
                <a:spcPct val="90000"/>
              </a:lnSpc>
              <a:spcBef>
                <a:spcPts val="499"/>
              </a:spcBef>
              <a:buClr>
                <a:srgbClr val="000000"/>
              </a:buClr>
              <a:buFont typeface="Arial"/>
              <a:buChar char="•"/>
            </a:pPr>
            <a:r>
              <a:rPr lang="en-US" sz="1800" b="0" strike="noStrike" spc="-1">
                <a:solidFill>
                  <a:srgbClr val="000000"/>
                </a:solidFill>
                <a:latin typeface="Calibri"/>
              </a:rPr>
              <a:t>Fifth level</a:t>
            </a:r>
          </a:p>
        </p:txBody>
      </p:sp>
      <p:sp>
        <p:nvSpPr>
          <p:cNvPr id="43" name="PlaceHolder 3"/>
          <p:cNvSpPr>
            <a:spLocks noGrp="1"/>
          </p:cNvSpPr>
          <p:nvPr>
            <p:ph type="dt"/>
          </p:nvPr>
        </p:nvSpPr>
        <p:spPr>
          <a:xfrm>
            <a:off x="838080" y="6356520"/>
            <a:ext cx="2742840" cy="364680"/>
          </a:xfrm>
          <a:prstGeom prst="rect">
            <a:avLst/>
          </a:prstGeom>
        </p:spPr>
        <p:txBody>
          <a:bodyPr anchor="ctr"/>
          <a:lstStyle/>
          <a:p>
            <a:pPr>
              <a:lnSpc>
                <a:spcPct val="100000"/>
              </a:lnSpc>
            </a:pPr>
            <a:fld id="{B4B604C2-CD14-4CAB-8053-9B6156E85C27}" type="datetime">
              <a:rPr lang="en-US" sz="1200" b="0" strike="noStrike" spc="-1">
                <a:solidFill>
                  <a:srgbClr val="8B8B8B"/>
                </a:solidFill>
                <a:latin typeface="Calibri"/>
              </a:rPr>
              <a:t>3/15/2022</a:t>
            </a:fld>
            <a:endParaRPr lang="en-US" sz="1200" b="0" strike="noStrike" spc="-1">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lstStyle/>
          <a:p>
            <a:pPr algn="r">
              <a:lnSpc>
                <a:spcPct val="100000"/>
              </a:lnSpc>
            </a:pPr>
            <a:fld id="{CC0D25DC-89F1-4B8B-BDCC-7529D0C0114C}" type="slidenum">
              <a:rPr lang="en-US" sz="1200" b="0" strike="noStrike" spc="-1">
                <a:solidFill>
                  <a:srgbClr val="8B8B8B"/>
                </a:solidFill>
                <a:latin typeface="Calibri"/>
              </a:rPr>
              <a:t>‹#›</a:t>
            </a:fld>
            <a:endParaRPr lang="en-US"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hyperlink" Target="http://hyperledger-fabric.readthedocs.io/en/release-1.1/chaincode4ade.html" TargetMode="Externa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dium.com/swlh/hyperledger-chapter-7-installing-hyperledger-fabric-89430e61b7bb"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 name="Picture 3"/>
          <p:cNvPicPr/>
          <p:nvPr/>
        </p:nvPicPr>
        <p:blipFill>
          <a:blip r:embed="rId2"/>
          <a:stretch/>
        </p:blipFill>
        <p:spPr>
          <a:xfrm>
            <a:off x="41760" y="2238120"/>
            <a:ext cx="2990520" cy="2533320"/>
          </a:xfrm>
          <a:prstGeom prst="rect">
            <a:avLst/>
          </a:prstGeom>
          <a:ln>
            <a:noFill/>
          </a:ln>
        </p:spPr>
      </p:pic>
      <p:pic>
        <p:nvPicPr>
          <p:cNvPr id="83" name="Picture 4"/>
          <p:cNvPicPr/>
          <p:nvPr/>
        </p:nvPicPr>
        <p:blipFill>
          <a:blip r:embed="rId3"/>
          <a:stretch/>
        </p:blipFill>
        <p:spPr>
          <a:xfrm>
            <a:off x="163080" y="285840"/>
            <a:ext cx="2988720" cy="999720"/>
          </a:xfrm>
          <a:prstGeom prst="rect">
            <a:avLst/>
          </a:prstGeom>
          <a:ln>
            <a:noFill/>
          </a:ln>
        </p:spPr>
      </p:pic>
      <p:pic>
        <p:nvPicPr>
          <p:cNvPr id="84" name="Picture 5"/>
          <p:cNvPicPr/>
          <p:nvPr/>
        </p:nvPicPr>
        <p:blipFill>
          <a:blip r:embed="rId4"/>
          <a:stretch/>
        </p:blipFill>
        <p:spPr>
          <a:xfrm>
            <a:off x="7908480" y="215640"/>
            <a:ext cx="4007520" cy="1023120"/>
          </a:xfrm>
          <a:prstGeom prst="rect">
            <a:avLst/>
          </a:prstGeom>
          <a:ln>
            <a:noFill/>
          </a:ln>
        </p:spPr>
      </p:pic>
      <p:grpSp>
        <p:nvGrpSpPr>
          <p:cNvPr id="85" name="Group 1"/>
          <p:cNvGrpSpPr/>
          <p:nvPr/>
        </p:nvGrpSpPr>
        <p:grpSpPr>
          <a:xfrm>
            <a:off x="3546360" y="2238120"/>
            <a:ext cx="7245000" cy="1499760"/>
            <a:chOff x="3546360" y="2238120"/>
            <a:chExt cx="7245000" cy="1499760"/>
          </a:xfrm>
        </p:grpSpPr>
        <p:sp>
          <p:nvSpPr>
            <p:cNvPr id="86" name="CustomShape 2"/>
            <p:cNvSpPr/>
            <p:nvPr/>
          </p:nvSpPr>
          <p:spPr>
            <a:xfrm>
              <a:off x="3546360" y="2238120"/>
              <a:ext cx="7245000" cy="1499760"/>
            </a:xfrm>
            <a:custGeom>
              <a:avLst/>
              <a:gdLst/>
              <a:ahLst/>
              <a:cxnLst/>
              <a:rect l="l" t="t" r="r" b="b"/>
              <a:pathLst>
                <a:path w="21600" h="21600">
                  <a:moveTo>
                    <a:pt x="21600" y="1350"/>
                  </a:moveTo>
                  <a:cubicBezTo>
                    <a:pt x="21600" y="604"/>
                    <a:pt x="21481" y="0"/>
                    <a:pt x="21335" y="0"/>
                  </a:cubicBezTo>
                  <a:cubicBezTo>
                    <a:pt x="21188" y="0"/>
                    <a:pt x="21070" y="604"/>
                    <a:pt x="21070" y="1350"/>
                  </a:cubicBezTo>
                  <a:lnTo>
                    <a:pt x="21070" y="2700"/>
                  </a:lnTo>
                  <a:lnTo>
                    <a:pt x="265" y="2700"/>
                  </a:lnTo>
                  <a:cubicBezTo>
                    <a:pt x="119" y="2700"/>
                    <a:pt x="0" y="3304"/>
                    <a:pt x="0" y="4050"/>
                  </a:cubicBezTo>
                  <a:lnTo>
                    <a:pt x="0" y="20250"/>
                  </a:lnTo>
                  <a:cubicBezTo>
                    <a:pt x="0" y="20996"/>
                    <a:pt x="119" y="21600"/>
                    <a:pt x="265" y="21600"/>
                  </a:cubicBezTo>
                  <a:cubicBezTo>
                    <a:pt x="412" y="21600"/>
                    <a:pt x="530" y="20996"/>
                    <a:pt x="530" y="20250"/>
                  </a:cubicBezTo>
                  <a:lnTo>
                    <a:pt x="530" y="18900"/>
                  </a:lnTo>
                  <a:lnTo>
                    <a:pt x="21335" y="18900"/>
                  </a:lnTo>
                  <a:cubicBezTo>
                    <a:pt x="21481" y="18900"/>
                    <a:pt x="21600" y="18296"/>
                    <a:pt x="21600" y="17550"/>
                  </a:cubicBezTo>
                  <a:close/>
                </a:path>
              </a:pathLst>
            </a:custGeom>
            <a:solidFill>
              <a:srgbClr val="BFBFBF">
                <a:alpha val="53000"/>
              </a:srgbClr>
            </a:solidFill>
            <a:ln w="12600">
              <a:noFill/>
            </a:ln>
          </p:spPr>
          <p:style>
            <a:lnRef idx="0">
              <a:scrgbClr r="0" g="0" b="0"/>
            </a:lnRef>
            <a:fillRef idx="0">
              <a:scrgbClr r="0" g="0" b="0"/>
            </a:fillRef>
            <a:effectRef idx="0">
              <a:scrgbClr r="0" g="0" b="0"/>
            </a:effectRef>
            <a:fontRef idx="minor"/>
          </p:style>
        </p:sp>
        <p:sp>
          <p:nvSpPr>
            <p:cNvPr id="87" name="CustomShape 3"/>
            <p:cNvSpPr/>
            <p:nvPr/>
          </p:nvSpPr>
          <p:spPr>
            <a:xfrm>
              <a:off x="3546360" y="2238120"/>
              <a:ext cx="7245000" cy="1356840"/>
            </a:xfrm>
            <a:custGeom>
              <a:avLst/>
              <a:gdLst/>
              <a:ahLst/>
              <a:cxnLst/>
              <a:rect l="l" t="t" r="r" b="b"/>
              <a:pathLst>
                <a:path w="21600" h="21600">
                  <a:moveTo>
                    <a:pt x="0" y="4050"/>
                  </a:moveTo>
                  <a:cubicBezTo>
                    <a:pt x="0" y="3304"/>
                    <a:pt x="119" y="2700"/>
                    <a:pt x="265" y="2700"/>
                  </a:cubicBezTo>
                  <a:lnTo>
                    <a:pt x="21070" y="2700"/>
                  </a:lnTo>
                  <a:lnTo>
                    <a:pt x="21070" y="1350"/>
                  </a:lnTo>
                  <a:cubicBezTo>
                    <a:pt x="21070" y="604"/>
                    <a:pt x="21188" y="0"/>
                    <a:pt x="21335" y="0"/>
                  </a:cubicBezTo>
                  <a:cubicBezTo>
                    <a:pt x="21481" y="0"/>
                    <a:pt x="21600" y="604"/>
                    <a:pt x="21600" y="1350"/>
                  </a:cubicBezTo>
                  <a:lnTo>
                    <a:pt x="21600" y="17550"/>
                  </a:lnTo>
                  <a:cubicBezTo>
                    <a:pt x="21600" y="18296"/>
                    <a:pt x="21481" y="18900"/>
                    <a:pt x="21335" y="18900"/>
                  </a:cubicBezTo>
                  <a:lnTo>
                    <a:pt x="530" y="18900"/>
                  </a:lnTo>
                  <a:lnTo>
                    <a:pt x="530" y="20250"/>
                  </a:lnTo>
                  <a:cubicBezTo>
                    <a:pt x="530" y="20996"/>
                    <a:pt x="412" y="21600"/>
                    <a:pt x="265" y="21600"/>
                  </a:cubicBezTo>
                  <a:cubicBezTo>
                    <a:pt x="119" y="21600"/>
                    <a:pt x="0" y="20996"/>
                    <a:pt x="0" y="20250"/>
                  </a:cubicBezTo>
                  <a:close/>
                  <a:moveTo>
                    <a:pt x="21070" y="2700"/>
                  </a:moveTo>
                  <a:lnTo>
                    <a:pt x="21335" y="2700"/>
                  </a:lnTo>
                  <a:cubicBezTo>
                    <a:pt x="21481" y="2700"/>
                    <a:pt x="21600" y="2096"/>
                    <a:pt x="21600" y="1350"/>
                  </a:cubicBezTo>
                  <a:moveTo>
                    <a:pt x="21335" y="2700"/>
                  </a:moveTo>
                  <a:lnTo>
                    <a:pt x="21335" y="1350"/>
                  </a:lnTo>
                  <a:cubicBezTo>
                    <a:pt x="21335" y="1723"/>
                    <a:pt x="21276" y="2025"/>
                    <a:pt x="21202" y="2025"/>
                  </a:cubicBezTo>
                  <a:cubicBezTo>
                    <a:pt x="21129" y="2025"/>
                    <a:pt x="21070" y="1723"/>
                    <a:pt x="21070" y="1350"/>
                  </a:cubicBezTo>
                  <a:moveTo>
                    <a:pt x="265" y="5400"/>
                  </a:moveTo>
                  <a:lnTo>
                    <a:pt x="265" y="4050"/>
                  </a:lnTo>
                  <a:cubicBezTo>
                    <a:pt x="265" y="3677"/>
                    <a:pt x="324" y="3375"/>
                    <a:pt x="398" y="3375"/>
                  </a:cubicBezTo>
                  <a:cubicBezTo>
                    <a:pt x="471" y="3375"/>
                    <a:pt x="530" y="3677"/>
                    <a:pt x="530" y="4050"/>
                  </a:cubicBezTo>
                  <a:cubicBezTo>
                    <a:pt x="530" y="4796"/>
                    <a:pt x="412" y="5400"/>
                    <a:pt x="265" y="5400"/>
                  </a:cubicBezTo>
                  <a:cubicBezTo>
                    <a:pt x="119" y="5400"/>
                    <a:pt x="0" y="4796"/>
                    <a:pt x="0" y="4050"/>
                  </a:cubicBezTo>
                  <a:moveTo>
                    <a:pt x="530" y="4050"/>
                  </a:moveTo>
                  <a:lnTo>
                    <a:pt x="530" y="18900"/>
                  </a:lnTo>
                </a:path>
              </a:pathLst>
            </a:custGeom>
            <a:noFill/>
            <a:ln w="25560">
              <a:solidFill>
                <a:srgbClr val="D9D9D9"/>
              </a:solidFill>
              <a:bevel/>
            </a:ln>
          </p:spPr>
          <p:style>
            <a:lnRef idx="0">
              <a:scrgbClr r="0" g="0" b="0"/>
            </a:lnRef>
            <a:fillRef idx="0">
              <a:scrgbClr r="0" g="0" b="0"/>
            </a:fillRef>
            <a:effectRef idx="0">
              <a:scrgbClr r="0" g="0" b="0"/>
            </a:effectRef>
            <a:fontRef idx="minor"/>
          </p:style>
        </p:sp>
      </p:grpSp>
      <p:sp>
        <p:nvSpPr>
          <p:cNvPr id="88" name="CustomShape 4"/>
          <p:cNvSpPr/>
          <p:nvPr/>
        </p:nvSpPr>
        <p:spPr>
          <a:xfrm>
            <a:off x="3441600" y="2715480"/>
            <a:ext cx="6996960" cy="4273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2800" b="1" strike="noStrike" spc="-1">
                <a:solidFill>
                  <a:srgbClr val="000000"/>
                </a:solidFill>
                <a:latin typeface="Calibri"/>
              </a:rPr>
              <a:t>Hyperledger Fabric</a:t>
            </a:r>
            <a:endParaRPr lang="en-US" sz="2800" b="0" strike="noStrike" spc="-1">
              <a:latin typeface="Arial"/>
            </a:endParaRPr>
          </a:p>
        </p:txBody>
      </p:sp>
      <p:sp>
        <p:nvSpPr>
          <p:cNvPr id="89" name="CustomShape 5"/>
          <p:cNvSpPr/>
          <p:nvPr/>
        </p:nvSpPr>
        <p:spPr>
          <a:xfrm>
            <a:off x="4152960" y="4250520"/>
            <a:ext cx="6071760" cy="364680"/>
          </a:xfrm>
          <a:prstGeom prst="rect">
            <a:avLst/>
          </a:prstGeom>
          <a:noFill/>
          <a:ln w="12600">
            <a:noFill/>
          </a:ln>
        </p:spPr>
        <p:style>
          <a:lnRef idx="0">
            <a:scrgbClr r="0" g="0" b="0"/>
          </a:lnRef>
          <a:fillRef idx="0">
            <a:scrgbClr r="0" g="0" b="0"/>
          </a:fillRef>
          <a:effectRef idx="0">
            <a:scrgbClr r="0" g="0" b="0"/>
          </a:effectRef>
          <a:fontRef idx="minor"/>
        </p:style>
        <p:txBody>
          <a:bodyPr lIns="45720" tIns="45000" rIns="45720" bIns="45000"/>
          <a:lstStyle/>
          <a:p>
            <a:pPr>
              <a:lnSpc>
                <a:spcPct val="100000"/>
              </a:lnSpc>
            </a:pPr>
            <a:r>
              <a:rPr lang="en-US" sz="1800" b="0" strike="noStrike" spc="-1">
                <a:solidFill>
                  <a:srgbClr val="000000"/>
                </a:solidFill>
                <a:latin typeface="Calibri"/>
              </a:rPr>
              <a:t>            </a:t>
            </a:r>
            <a:endParaRPr lang="en-US" sz="1800" b="0" strike="noStrike" spc="-1">
              <a:latin typeface="Arial"/>
            </a:endParaRPr>
          </a:p>
        </p:txBody>
      </p:sp>
      <p:sp>
        <p:nvSpPr>
          <p:cNvPr id="90" name="CustomShape 6"/>
          <p:cNvSpPr/>
          <p:nvPr/>
        </p:nvSpPr>
        <p:spPr>
          <a:xfrm>
            <a:off x="3262680" y="4206960"/>
            <a:ext cx="8082360" cy="1278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000" b="1" strike="noStrike" spc="-1">
                <a:solidFill>
                  <a:srgbClr val="000000"/>
                </a:solidFill>
                <a:latin typeface="Calibri"/>
              </a:rPr>
              <a:t>                             Bacem Mbarek, Ph.D.</a:t>
            </a:r>
            <a:endParaRPr lang="en-US" sz="2000" b="0" strike="noStrike" spc="-1">
              <a:latin typeface="Arial"/>
            </a:endParaRPr>
          </a:p>
          <a:p>
            <a:pPr>
              <a:lnSpc>
                <a:spcPct val="100000"/>
              </a:lnSpc>
            </a:pPr>
            <a:r>
              <a:rPr lang="en-US" sz="2000" b="1" strike="noStrike" spc="-1">
                <a:solidFill>
                  <a:srgbClr val="000000"/>
                </a:solidFill>
                <a:latin typeface="Calibri"/>
              </a:rPr>
              <a:t>                                 </a:t>
            </a:r>
            <a:r>
              <a:rPr lang="en-US" sz="2000" b="0" strike="noStrike" spc="-1">
                <a:solidFill>
                  <a:srgbClr val="000000"/>
                </a:solidFill>
                <a:latin typeface="Calibri"/>
              </a:rPr>
              <a:t>Masaryk University,</a:t>
            </a:r>
            <a:endParaRPr lang="en-US" sz="2000" b="0" strike="noStrike" spc="-1">
              <a:latin typeface="Arial"/>
            </a:endParaRPr>
          </a:p>
          <a:p>
            <a:pPr>
              <a:lnSpc>
                <a:spcPct val="100000"/>
              </a:lnSpc>
            </a:pPr>
            <a:r>
              <a:rPr lang="en-US" sz="2000" b="0" strike="noStrike" spc="-1">
                <a:solidFill>
                  <a:srgbClr val="000000"/>
                </a:solidFill>
                <a:latin typeface="Calibri"/>
              </a:rPr>
              <a:t>             </a:t>
            </a:r>
            <a:r>
              <a:rPr lang="en-US" sz="1800" b="0" strike="noStrike" spc="-1">
                <a:solidFill>
                  <a:srgbClr val="000000"/>
                </a:solidFill>
                <a:latin typeface="Calibri"/>
              </a:rPr>
              <a:t>Lasaris Lab ( Lab of Software Architectures and Information Systems) </a:t>
            </a:r>
            <a:endParaRPr lang="en-US"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CustomShape 1"/>
          <p:cNvSpPr/>
          <p:nvPr/>
        </p:nvSpPr>
        <p:spPr>
          <a:xfrm>
            <a:off x="418320" y="681840"/>
            <a:ext cx="7841880" cy="5758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b="0" strike="noStrike" spc="-1">
                <a:solidFill>
                  <a:srgbClr val="000000"/>
                </a:solidFill>
                <a:latin typeface="Calibri"/>
              </a:rPr>
              <a:t>Here, we write the Blockchain genesis block, create the first channel transaction, and write anchor peer updates.</a:t>
            </a:r>
            <a:endParaRPr lang="en-US" sz="2400" b="0" strike="noStrike" spc="-1">
              <a:latin typeface="Arial"/>
            </a:endParaRPr>
          </a:p>
          <a:p>
            <a:pPr>
              <a:lnSpc>
                <a:spcPct val="100000"/>
              </a:lnSpc>
            </a:pPr>
            <a:endParaRPr lang="en-US" sz="2400" b="0" strike="noStrike" spc="-1">
              <a:latin typeface="Arial"/>
            </a:endParaRPr>
          </a:p>
          <a:p>
            <a:pPr>
              <a:lnSpc>
                <a:spcPct val="100000"/>
              </a:lnSpc>
            </a:pPr>
            <a:r>
              <a:rPr lang="en-US" sz="2400" b="0" strike="noStrike" spc="-1">
                <a:solidFill>
                  <a:srgbClr val="000000"/>
                </a:solidFill>
                <a:latin typeface="Calibri"/>
              </a:rPr>
              <a:t>You may not care how exactly it is done, but this is how Fabric is built from the bottom up,</a:t>
            </a:r>
            <a:endParaRPr lang="en-US" sz="2400" b="0" strike="noStrike" spc="-1">
              <a:latin typeface="Arial"/>
            </a:endParaRPr>
          </a:p>
          <a:p>
            <a:pPr>
              <a:lnSpc>
                <a:spcPct val="100000"/>
              </a:lnSpc>
            </a:pPr>
            <a:endParaRPr lang="en-US" sz="2400" b="0" strike="noStrike" spc="-1">
              <a:latin typeface="Arial"/>
            </a:endParaRPr>
          </a:p>
          <a:p>
            <a:pPr>
              <a:lnSpc>
                <a:spcPct val="100000"/>
              </a:lnSpc>
            </a:pPr>
            <a:r>
              <a:rPr lang="en-US" sz="2400" b="0" strike="noStrike" spc="-1">
                <a:solidFill>
                  <a:srgbClr val="000000"/>
                </a:solidFill>
                <a:latin typeface="Calibri"/>
              </a:rPr>
              <a:t>You can see that four new files are generated and stored in the channel-artifacts directory:</a:t>
            </a:r>
            <a:endParaRPr lang="en-US" sz="2400" b="0" strike="noStrike" spc="-1">
              <a:latin typeface="Arial"/>
            </a:endParaRPr>
          </a:p>
          <a:p>
            <a:pPr>
              <a:lnSpc>
                <a:spcPct val="100000"/>
              </a:lnSpc>
            </a:pPr>
            <a:endParaRPr lang="en-US" sz="2400" b="0" strike="noStrike" spc="-1">
              <a:latin typeface="Arial"/>
            </a:endParaRPr>
          </a:p>
          <a:p>
            <a:pPr>
              <a:lnSpc>
                <a:spcPct val="100000"/>
              </a:lnSpc>
            </a:pPr>
            <a:r>
              <a:rPr lang="en-US" sz="2400" b="1" strike="noStrike" spc="-1">
                <a:solidFill>
                  <a:srgbClr val="000000"/>
                </a:solidFill>
                <a:latin typeface="Calibri"/>
              </a:rPr>
              <a:t>(1) genesis,block</a:t>
            </a:r>
            <a:endParaRPr lang="en-US" sz="2400" b="0" strike="noStrike" spc="-1">
              <a:latin typeface="Arial"/>
            </a:endParaRPr>
          </a:p>
          <a:p>
            <a:pPr>
              <a:lnSpc>
                <a:spcPct val="100000"/>
              </a:lnSpc>
            </a:pPr>
            <a:r>
              <a:rPr lang="en-US" sz="2400" b="1" strike="noStrike" spc="-1">
                <a:solidFill>
                  <a:srgbClr val="000000"/>
                </a:solidFill>
                <a:latin typeface="Calibri"/>
              </a:rPr>
              <a:t>(2) Channel.tx</a:t>
            </a:r>
            <a:endParaRPr lang="en-US" sz="2400" b="0" strike="noStrike" spc="-1">
              <a:latin typeface="Arial"/>
            </a:endParaRPr>
          </a:p>
          <a:p>
            <a:pPr>
              <a:lnSpc>
                <a:spcPct val="100000"/>
              </a:lnSpc>
            </a:pPr>
            <a:r>
              <a:rPr lang="en-US" sz="2400" b="1" strike="noStrike" spc="-1">
                <a:solidFill>
                  <a:srgbClr val="000000"/>
                </a:solidFill>
                <a:latin typeface="Calibri"/>
              </a:rPr>
              <a:t>(3) org1MSPanchors.tx</a:t>
            </a:r>
            <a:endParaRPr lang="en-US" sz="2400" b="0" strike="noStrike" spc="-1">
              <a:latin typeface="Arial"/>
            </a:endParaRPr>
          </a:p>
          <a:p>
            <a:pPr>
              <a:lnSpc>
                <a:spcPct val="100000"/>
              </a:lnSpc>
            </a:pPr>
            <a:r>
              <a:rPr lang="en-US" sz="2400" b="1" strike="noStrike" spc="-1">
                <a:solidFill>
                  <a:srgbClr val="000000"/>
                </a:solidFill>
                <a:latin typeface="Calibri"/>
              </a:rPr>
              <a:t>(4) org2MSPanchors.tx</a:t>
            </a: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583920" y="843120"/>
            <a:ext cx="9086760" cy="4113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en-US" sz="1800" b="0" strike="noStrike" spc="-1">
              <a:latin typeface="Arial"/>
            </a:endParaRPr>
          </a:p>
          <a:p>
            <a:pPr marL="343080" indent="-342720">
              <a:lnSpc>
                <a:spcPct val="100000"/>
              </a:lnSpc>
              <a:buClr>
                <a:srgbClr val="000000"/>
              </a:buClr>
              <a:buFont typeface="StarSymbol"/>
              <a:buAutoNum type="arabicParenR"/>
            </a:pPr>
            <a:r>
              <a:rPr lang="en-US" sz="2400" b="1" strike="noStrike" spc="-1">
                <a:solidFill>
                  <a:srgbClr val="000000"/>
                </a:solidFill>
                <a:latin typeface="Calibri"/>
              </a:rPr>
              <a:t> Genesis block</a:t>
            </a:r>
            <a:r>
              <a:rPr lang="en-US" sz="2400" b="0" strike="noStrike" spc="-1">
                <a:solidFill>
                  <a:srgbClr val="000000"/>
                </a:solidFill>
                <a:latin typeface="Calibri"/>
              </a:rPr>
              <a:t>: A genesis Block is the first block of a blockchain. Modern versions of Bitcoin number it as block 0, though very early versions counted ad block1. The genesis block is almost always hardcoded into the software of the applications that utilize its blockcian.</a:t>
            </a:r>
            <a:endParaRPr lang="en-US" sz="2400" b="0" strike="noStrike" spc="-1">
              <a:latin typeface="Arial"/>
            </a:endParaRPr>
          </a:p>
          <a:p>
            <a:pPr>
              <a:lnSpc>
                <a:spcPct val="100000"/>
              </a:lnSpc>
            </a:pPr>
            <a:endParaRPr lang="en-US" sz="2400" b="0" strike="noStrike" spc="-1">
              <a:latin typeface="Arial"/>
            </a:endParaRPr>
          </a:p>
          <a:p>
            <a:pPr marL="343080" indent="-342720">
              <a:lnSpc>
                <a:spcPct val="100000"/>
              </a:lnSpc>
              <a:buClr>
                <a:srgbClr val="000000"/>
              </a:buClr>
              <a:buFont typeface="StarSymbol"/>
              <a:buAutoNum type="arabicParenR"/>
            </a:pPr>
            <a:r>
              <a:rPr lang="en-US" sz="2400" b="0" strike="noStrike" spc="-1">
                <a:solidFill>
                  <a:srgbClr val="000000"/>
                </a:solidFill>
                <a:latin typeface="Calibri"/>
              </a:rPr>
              <a:t> The first (genesis) block in a channel, is a </a:t>
            </a:r>
            <a:r>
              <a:rPr lang="en-US" sz="2400" b="1" strike="noStrike" spc="-1">
                <a:solidFill>
                  <a:srgbClr val="000000"/>
                </a:solidFill>
                <a:latin typeface="Calibri"/>
              </a:rPr>
              <a:t>channel.tx</a:t>
            </a:r>
            <a:r>
              <a:rPr lang="en-US" sz="2400" b="0" strike="noStrike" spc="-1">
                <a:solidFill>
                  <a:srgbClr val="000000"/>
                </a:solidFill>
                <a:latin typeface="Calibri"/>
              </a:rPr>
              <a:t> (channel configuration, and the consortium that is allowed to use the channel,and the consortium that is allowed to use the channel,</a:t>
            </a:r>
            <a:endParaRPr lang="en-US"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CustomShape 1"/>
          <p:cNvSpPr/>
          <p:nvPr/>
        </p:nvSpPr>
        <p:spPr>
          <a:xfrm>
            <a:off x="990720" y="975240"/>
            <a:ext cx="6095520" cy="5027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b="0" strike="noStrike" spc="-1">
                <a:solidFill>
                  <a:srgbClr val="000000"/>
                </a:solidFill>
                <a:latin typeface="Calibri"/>
              </a:rPr>
              <a:t>We will go through a Sample chaincode and understand the following</a:t>
            </a:r>
            <a:endParaRPr lang="en-US" sz="2400" b="0" strike="noStrike" spc="-1">
              <a:latin typeface="Arial"/>
            </a:endParaRPr>
          </a:p>
          <a:p>
            <a:pPr indent="-216000">
              <a:lnSpc>
                <a:spcPct val="100000"/>
              </a:lnSpc>
              <a:buClr>
                <a:srgbClr val="000000"/>
              </a:buClr>
              <a:buFont typeface="Arial"/>
              <a:buChar char="•"/>
            </a:pPr>
            <a:r>
              <a:rPr lang="en-US" sz="2400" b="0" strike="noStrike" spc="-1">
                <a:solidFill>
                  <a:srgbClr val="000000"/>
                </a:solidFill>
                <a:latin typeface="Calibri"/>
              </a:rPr>
              <a:t>Dependencies</a:t>
            </a:r>
            <a:endParaRPr lang="en-US" sz="2400" b="0" strike="noStrike" spc="-1">
              <a:latin typeface="Arial"/>
            </a:endParaRPr>
          </a:p>
          <a:p>
            <a:pPr indent="-216000">
              <a:lnSpc>
                <a:spcPct val="100000"/>
              </a:lnSpc>
              <a:buClr>
                <a:srgbClr val="000000"/>
              </a:buClr>
              <a:buFont typeface="Arial"/>
              <a:buChar char="•"/>
            </a:pPr>
            <a:r>
              <a:rPr lang="en-US" sz="2400" b="0" strike="noStrike" spc="-1">
                <a:solidFill>
                  <a:srgbClr val="000000"/>
                </a:solidFill>
                <a:latin typeface="Calibri"/>
              </a:rPr>
              <a:t>Struct</a:t>
            </a:r>
            <a:endParaRPr lang="en-US" sz="2400" b="0" strike="noStrike" spc="-1">
              <a:latin typeface="Arial"/>
            </a:endParaRPr>
          </a:p>
          <a:p>
            <a:pPr indent="-216000">
              <a:lnSpc>
                <a:spcPct val="100000"/>
              </a:lnSpc>
              <a:buClr>
                <a:srgbClr val="000000"/>
              </a:buClr>
              <a:buFont typeface="Arial"/>
              <a:buChar char="•"/>
            </a:pPr>
            <a:r>
              <a:rPr lang="en-US" sz="2400" b="0" strike="noStrike" spc="-1">
                <a:solidFill>
                  <a:srgbClr val="000000"/>
                </a:solidFill>
                <a:latin typeface="Calibri"/>
              </a:rPr>
              <a:t>Init Method</a:t>
            </a:r>
            <a:endParaRPr lang="en-US" sz="2400" b="0" strike="noStrike" spc="-1">
              <a:latin typeface="Arial"/>
            </a:endParaRPr>
          </a:p>
          <a:p>
            <a:pPr indent="-216000">
              <a:lnSpc>
                <a:spcPct val="100000"/>
              </a:lnSpc>
              <a:buClr>
                <a:srgbClr val="000000"/>
              </a:buClr>
              <a:buFont typeface="Arial"/>
              <a:buChar char="•"/>
            </a:pPr>
            <a:r>
              <a:rPr lang="en-US" sz="2400" b="0" strike="noStrike" spc="-1">
                <a:solidFill>
                  <a:srgbClr val="000000"/>
                </a:solidFill>
                <a:latin typeface="Calibri"/>
              </a:rPr>
              <a:t>Invoke Method (Get &amp; Set)</a:t>
            </a:r>
            <a:endParaRPr lang="en-US" sz="2400" b="0" strike="noStrike" spc="-1">
              <a:latin typeface="Arial"/>
            </a:endParaRPr>
          </a:p>
          <a:p>
            <a:pPr indent="-216000">
              <a:lnSpc>
                <a:spcPct val="100000"/>
              </a:lnSpc>
              <a:buClr>
                <a:srgbClr val="000000"/>
              </a:buClr>
              <a:buFont typeface="Arial"/>
              <a:buChar char="•"/>
            </a:pPr>
            <a:r>
              <a:rPr lang="en-US" sz="2400" b="0" strike="noStrike" spc="-1">
                <a:solidFill>
                  <a:srgbClr val="000000"/>
                </a:solidFill>
                <a:latin typeface="Calibri"/>
              </a:rPr>
              <a:t>Main Function</a:t>
            </a: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a:p>
            <a:pPr>
              <a:lnSpc>
                <a:spcPct val="100000"/>
              </a:lnSpc>
            </a:pPr>
            <a:r>
              <a:rPr lang="en-US" sz="2400" b="0" u="sng" strike="noStrike" spc="-1">
                <a:solidFill>
                  <a:srgbClr val="0563C1"/>
                </a:solidFill>
                <a:uFillTx/>
                <a:latin typeface="Calibri"/>
                <a:hlinkClick r:id="rId2"/>
              </a:rPr>
              <a:t>Right now,</a:t>
            </a:r>
            <a:r>
              <a:rPr lang="en-US" sz="2400" b="0" strike="noStrike" spc="-1">
                <a:solidFill>
                  <a:srgbClr val="000000"/>
                </a:solidFill>
                <a:latin typeface="Calibri"/>
              </a:rPr>
              <a:t> it can be written in Go / Node.JS.</a:t>
            </a: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CustomShape 1"/>
          <p:cNvSpPr/>
          <p:nvPr/>
        </p:nvSpPr>
        <p:spPr>
          <a:xfrm>
            <a:off x="1139040" y="751320"/>
            <a:ext cx="10770840" cy="649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b="1" strike="noStrike" spc="-1">
                <a:solidFill>
                  <a:srgbClr val="000000"/>
                </a:solidFill>
                <a:latin typeface="Calibri"/>
              </a:rPr>
              <a:t>Overview of a Chaincode Program</a:t>
            </a:r>
            <a:endParaRPr lang="en-US" sz="2400" b="0" strike="noStrike" spc="-1">
              <a:latin typeface="Arial"/>
            </a:endParaRPr>
          </a:p>
          <a:p>
            <a:pPr>
              <a:lnSpc>
                <a:spcPct val="100000"/>
              </a:lnSpc>
            </a:pPr>
            <a:r>
              <a:rPr lang="en-US" sz="2400" b="0" strike="noStrike" spc="-1">
                <a:solidFill>
                  <a:srgbClr val="000000"/>
                </a:solidFill>
                <a:latin typeface="Calibri"/>
              </a:rPr>
              <a:t>When creating a chaincode, there are two methods that you will need to implement:</a:t>
            </a:r>
            <a:endParaRPr lang="en-US" sz="2400" b="0" strike="noStrike" spc="-1">
              <a:latin typeface="Arial"/>
            </a:endParaRPr>
          </a:p>
          <a:p>
            <a:pPr indent="-216000">
              <a:lnSpc>
                <a:spcPct val="100000"/>
              </a:lnSpc>
              <a:buClr>
                <a:srgbClr val="000000"/>
              </a:buClr>
              <a:buFont typeface="Arial"/>
              <a:buChar char="•"/>
            </a:pPr>
            <a:r>
              <a:rPr lang="en-US" sz="2400" b="1" strike="noStrike" spc="-1">
                <a:solidFill>
                  <a:srgbClr val="000000"/>
                </a:solidFill>
                <a:latin typeface="Calibri"/>
              </a:rPr>
              <a:t>Init</a:t>
            </a:r>
            <a:r>
              <a:t/>
            </a:r>
            <a:br/>
            <a:r>
              <a:rPr lang="en-US" sz="2400" b="0" strike="noStrike" spc="-1">
                <a:solidFill>
                  <a:srgbClr val="000000"/>
                </a:solidFill>
                <a:latin typeface="Calibri"/>
              </a:rPr>
              <a:t>Called when a chaincode receives an </a:t>
            </a:r>
            <a:r>
              <a:rPr lang="en-US" sz="2400" b="1" i="1" strike="noStrike" spc="-1">
                <a:solidFill>
                  <a:srgbClr val="000000"/>
                </a:solidFill>
                <a:latin typeface="Calibri"/>
              </a:rPr>
              <a:t>instantiate</a:t>
            </a:r>
            <a:r>
              <a:rPr lang="en-US" sz="2400" b="0" strike="noStrike" spc="-1">
                <a:solidFill>
                  <a:srgbClr val="000000"/>
                </a:solidFill>
                <a:latin typeface="Calibri"/>
              </a:rPr>
              <a:t> or </a:t>
            </a:r>
            <a:r>
              <a:rPr lang="en-US" sz="2400" b="1" i="1" strike="noStrike" spc="-1">
                <a:solidFill>
                  <a:srgbClr val="000000"/>
                </a:solidFill>
                <a:latin typeface="Calibri"/>
              </a:rPr>
              <a:t>upgrade</a:t>
            </a:r>
            <a:r>
              <a:rPr lang="en-US" sz="2400" b="0" strike="noStrike" spc="-1">
                <a:solidFill>
                  <a:srgbClr val="000000"/>
                </a:solidFill>
                <a:latin typeface="Calibri"/>
              </a:rPr>
              <a:t> transaction. This is where you will initialize any application state.</a:t>
            </a:r>
            <a:endParaRPr lang="en-US" sz="2400" b="0" strike="noStrike" spc="-1">
              <a:latin typeface="Arial"/>
            </a:endParaRPr>
          </a:p>
          <a:p>
            <a:pPr indent="-216000">
              <a:lnSpc>
                <a:spcPct val="100000"/>
              </a:lnSpc>
              <a:buClr>
                <a:srgbClr val="000000"/>
              </a:buClr>
              <a:buFont typeface="Arial"/>
              <a:buChar char="•"/>
            </a:pPr>
            <a:r>
              <a:rPr lang="en-US" sz="2400" b="1" strike="noStrike" spc="-1">
                <a:solidFill>
                  <a:srgbClr val="000000"/>
                </a:solidFill>
                <a:latin typeface="Calibri"/>
              </a:rPr>
              <a:t>Invoke</a:t>
            </a:r>
            <a:r>
              <a:t/>
            </a:r>
            <a:br/>
            <a:r>
              <a:rPr lang="en-US" sz="2400" b="0" strike="noStrike" spc="-1">
                <a:solidFill>
                  <a:srgbClr val="000000"/>
                </a:solidFill>
                <a:latin typeface="Calibri"/>
              </a:rPr>
              <a:t>Called when the </a:t>
            </a:r>
            <a:r>
              <a:rPr lang="en-US" sz="2400" b="1" i="1" strike="noStrike" spc="-1">
                <a:solidFill>
                  <a:srgbClr val="000000"/>
                </a:solidFill>
                <a:latin typeface="Calibri"/>
              </a:rPr>
              <a:t>invoke</a:t>
            </a:r>
            <a:r>
              <a:rPr lang="en-US" sz="2400" b="0" strike="noStrike" spc="-1">
                <a:solidFill>
                  <a:srgbClr val="000000"/>
                </a:solidFill>
                <a:latin typeface="Calibri"/>
              </a:rPr>
              <a:t> transaction is received to process any transaction proposals.</a:t>
            </a:r>
            <a:endParaRPr lang="en-US" sz="2400" b="0" strike="noStrike" spc="-1">
              <a:latin typeface="Arial"/>
            </a:endParaRPr>
          </a:p>
          <a:p>
            <a:pPr>
              <a:lnSpc>
                <a:spcPct val="100000"/>
              </a:lnSpc>
            </a:pPr>
            <a:r>
              <a:rPr lang="en-US" sz="2400" b="0" strike="noStrike" spc="-1">
                <a:solidFill>
                  <a:srgbClr val="000000"/>
                </a:solidFill>
                <a:latin typeface="Calibri"/>
              </a:rPr>
              <a:t>As a developer, one must create both an </a:t>
            </a:r>
            <a:r>
              <a:rPr lang="en-US" sz="2400" b="1" strike="noStrike" spc="-1">
                <a:solidFill>
                  <a:srgbClr val="000000"/>
                </a:solidFill>
                <a:latin typeface="Calibri"/>
              </a:rPr>
              <a:t>Init</a:t>
            </a:r>
            <a:r>
              <a:rPr lang="en-US" sz="2400" b="0" strike="noStrike" spc="-1">
                <a:solidFill>
                  <a:srgbClr val="000000"/>
                </a:solidFill>
                <a:latin typeface="Calibri"/>
              </a:rPr>
              <a:t> and an </a:t>
            </a:r>
            <a:r>
              <a:rPr lang="en-US" sz="2400" b="1" strike="noStrike" spc="-1">
                <a:solidFill>
                  <a:srgbClr val="000000"/>
                </a:solidFill>
                <a:latin typeface="Calibri"/>
              </a:rPr>
              <a:t>Invoke</a:t>
            </a:r>
            <a:r>
              <a:rPr lang="en-US" sz="2400" b="0" strike="noStrike" spc="-1">
                <a:solidFill>
                  <a:srgbClr val="000000"/>
                </a:solidFill>
                <a:latin typeface="Calibri"/>
              </a:rPr>
              <a:t> method within your chaincode. The chaincode must be installed using the </a:t>
            </a:r>
            <a:r>
              <a:rPr lang="en-US" sz="2400" b="1" strike="noStrike" spc="-1">
                <a:solidFill>
                  <a:srgbClr val="000000"/>
                </a:solidFill>
                <a:latin typeface="Calibri"/>
              </a:rPr>
              <a:t>peer chaincode install</a:t>
            </a:r>
            <a:r>
              <a:rPr lang="en-US" sz="2400" b="0" strike="noStrike" spc="-1">
                <a:solidFill>
                  <a:srgbClr val="000000"/>
                </a:solidFill>
                <a:latin typeface="Calibri"/>
              </a:rPr>
              <a:t> command, and instantiated using the </a:t>
            </a:r>
            <a:r>
              <a:rPr lang="en-US" sz="2400" b="1" strike="noStrike" spc="-1">
                <a:solidFill>
                  <a:srgbClr val="000000"/>
                </a:solidFill>
                <a:latin typeface="Calibri"/>
              </a:rPr>
              <a:t>peer chaincode instantiate</a:t>
            </a:r>
            <a:r>
              <a:rPr lang="en-US" sz="2400" b="0" strike="noStrike" spc="-1">
                <a:solidFill>
                  <a:srgbClr val="000000"/>
                </a:solidFill>
                <a:latin typeface="Calibri"/>
              </a:rPr>
              <a:t> command before the chaincode can be invoked. Then, transactions can be created using the </a:t>
            </a:r>
            <a:r>
              <a:rPr lang="en-US" sz="2400" b="1" strike="noStrike" spc="-1">
                <a:solidFill>
                  <a:srgbClr val="000000"/>
                </a:solidFill>
                <a:latin typeface="Calibri"/>
              </a:rPr>
              <a:t>peer chaincode invoke</a:t>
            </a:r>
            <a:r>
              <a:rPr lang="en-US" sz="2400" b="0" strike="noStrike" spc="-1">
                <a:solidFill>
                  <a:srgbClr val="000000"/>
                </a:solidFill>
                <a:latin typeface="Calibri"/>
              </a:rPr>
              <a:t> or </a:t>
            </a:r>
            <a:r>
              <a:rPr lang="en-US" sz="2400" b="1" strike="noStrike" spc="-1">
                <a:solidFill>
                  <a:srgbClr val="000000"/>
                </a:solidFill>
                <a:latin typeface="Calibri"/>
              </a:rPr>
              <a:t>peer chaincode query</a:t>
            </a:r>
            <a:r>
              <a:rPr lang="en-US" sz="2400" b="0" strike="noStrike" spc="-1">
                <a:solidFill>
                  <a:srgbClr val="000000"/>
                </a:solidFill>
                <a:latin typeface="Calibri"/>
              </a:rPr>
              <a:t> commands.</a:t>
            </a:r>
            <a:endParaRPr lang="en-US" sz="2400" b="0" strike="noStrike" spc="-1">
              <a:latin typeface="Arial"/>
            </a:endParaRPr>
          </a:p>
          <a:p>
            <a:pPr>
              <a:lnSpc>
                <a:spcPct val="100000"/>
              </a:lnSpc>
            </a:pPr>
            <a:r>
              <a:t/>
            </a:r>
            <a:br/>
            <a:endParaRPr lang="en-US"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CustomShape 1"/>
          <p:cNvSpPr/>
          <p:nvPr/>
        </p:nvSpPr>
        <p:spPr>
          <a:xfrm>
            <a:off x="593677" y="1039794"/>
            <a:ext cx="9300600" cy="50281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b="1" u="sng" strike="noStrike" spc="-1" dirty="0" err="1">
                <a:solidFill>
                  <a:srgbClr val="000000"/>
                </a:solidFill>
                <a:uFillTx/>
                <a:latin typeface="Calibri"/>
              </a:rPr>
              <a:t>Initialisation</a:t>
            </a:r>
            <a:r>
              <a:rPr lang="en-US" sz="1800" b="1" u="sng" strike="noStrike" spc="-1" dirty="0">
                <a:solidFill>
                  <a:srgbClr val="000000"/>
                </a:solidFill>
                <a:uFillTx/>
                <a:latin typeface="Calibri"/>
              </a:rPr>
              <a:t> of peers values</a:t>
            </a: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r>
              <a:rPr lang="en-US" sz="1800" b="0" strike="noStrike" spc="-1" dirty="0">
                <a:solidFill>
                  <a:srgbClr val="000000"/>
                </a:solidFill>
                <a:latin typeface="Calibri"/>
              </a:rPr>
              <a:t>{“</a:t>
            </a:r>
            <a:r>
              <a:rPr lang="en-US" sz="1800" b="0" strike="noStrike" spc="-1" dirty="0" err="1">
                <a:solidFill>
                  <a:srgbClr val="000000"/>
                </a:solidFill>
                <a:latin typeface="Calibri"/>
              </a:rPr>
              <a:t>Arg</a:t>
            </a:r>
            <a:r>
              <a:rPr lang="en-US" sz="1800" b="0" strike="noStrike" spc="-1" dirty="0">
                <a:solidFill>
                  <a:srgbClr val="000000"/>
                </a:solidFill>
                <a:latin typeface="Calibri"/>
              </a:rPr>
              <a:t>”: [‘’</a:t>
            </a:r>
            <a:r>
              <a:rPr lang="en-US" sz="1800" b="0" strike="noStrike" spc="-1" dirty="0" err="1">
                <a:solidFill>
                  <a:srgbClr val="000000"/>
                </a:solidFill>
                <a:latin typeface="Calibri"/>
              </a:rPr>
              <a:t>init</a:t>
            </a:r>
            <a:r>
              <a:rPr lang="en-US" sz="1800" b="0" strike="noStrike" spc="-1" dirty="0">
                <a:solidFill>
                  <a:srgbClr val="000000"/>
                </a:solidFill>
                <a:latin typeface="Calibri"/>
              </a:rPr>
              <a:t>,” “a”, “100”, “b”, “200”]}’</a:t>
            </a: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r>
              <a:rPr lang="en-US" sz="1800" b="0" strike="noStrike" spc="-1" dirty="0">
                <a:solidFill>
                  <a:srgbClr val="000000"/>
                </a:solidFill>
                <a:latin typeface="Calibri"/>
              </a:rPr>
              <a:t>We set “a” or the first peer we created as having 100 </a:t>
            </a:r>
            <a:r>
              <a:rPr lang="en-US" sz="1800" b="0" strike="noStrike" spc="-1" dirty="0" err="1">
                <a:solidFill>
                  <a:srgbClr val="000000"/>
                </a:solidFill>
                <a:latin typeface="Calibri"/>
              </a:rPr>
              <a:t>tpkens</a:t>
            </a:r>
            <a:r>
              <a:rPr lang="en-US" sz="1800" b="0" strike="noStrike" spc="-1" dirty="0">
                <a:solidFill>
                  <a:srgbClr val="000000"/>
                </a:solidFill>
                <a:latin typeface="Calibri"/>
              </a:rPr>
              <a:t>, and “b”, the second peer as having 200 tokens</a:t>
            </a: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r>
              <a:rPr lang="en-US" sz="1800" b="1" u="sng" strike="noStrike" spc="-1" dirty="0">
                <a:solidFill>
                  <a:srgbClr val="000000"/>
                </a:solidFill>
                <a:uFillTx/>
                <a:latin typeface="Calibri"/>
              </a:rPr>
              <a:t>Submission of data</a:t>
            </a: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r>
              <a:rPr lang="en-US" sz="1800" b="0" strike="noStrike" spc="-1" dirty="0">
                <a:solidFill>
                  <a:srgbClr val="000000"/>
                </a:solidFill>
                <a:latin typeface="Calibri"/>
              </a:rPr>
              <a:t>As expected we see that “a” has 100 tokens, Now let’s send 10 tokens from “a” to “b”</a:t>
            </a: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r>
              <a:rPr lang="en-US" sz="1800" b="0" strike="noStrike" spc="-1" dirty="0">
                <a:solidFill>
                  <a:srgbClr val="000000"/>
                </a:solidFill>
                <a:latin typeface="Calibri"/>
              </a:rPr>
              <a:t>{“</a:t>
            </a:r>
            <a:r>
              <a:rPr lang="en-US" sz="1800" b="0" strike="noStrike" spc="-1" dirty="0" err="1">
                <a:solidFill>
                  <a:srgbClr val="000000"/>
                </a:solidFill>
                <a:latin typeface="Calibri"/>
              </a:rPr>
              <a:t>Arg</a:t>
            </a:r>
            <a:r>
              <a:rPr lang="en-US" sz="1800" b="0" strike="noStrike" spc="-1" dirty="0">
                <a:solidFill>
                  <a:srgbClr val="000000"/>
                </a:solidFill>
                <a:latin typeface="Calibri"/>
              </a:rPr>
              <a:t>”: [‘’invoke,” “a”, “b”, “10”]}’</a:t>
            </a: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r>
              <a:rPr lang="en-US" sz="1800" b="0" strike="noStrike" spc="-1" dirty="0">
                <a:solidFill>
                  <a:srgbClr val="000000"/>
                </a:solidFill>
                <a:latin typeface="Calibri"/>
              </a:rPr>
              <a:t>To check value of peer</a:t>
            </a: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r>
              <a:rPr lang="en-US" sz="1800" b="0" strike="noStrike" spc="-1" dirty="0">
                <a:solidFill>
                  <a:srgbClr val="000000"/>
                </a:solidFill>
                <a:latin typeface="Calibri"/>
              </a:rPr>
              <a:t>{“</a:t>
            </a:r>
            <a:r>
              <a:rPr lang="en-US" sz="1800" b="0" strike="noStrike" spc="-1" dirty="0" err="1">
                <a:solidFill>
                  <a:srgbClr val="000000"/>
                </a:solidFill>
                <a:latin typeface="Calibri"/>
              </a:rPr>
              <a:t>Arg</a:t>
            </a:r>
            <a:r>
              <a:rPr lang="en-US" sz="1800" b="0" strike="noStrike" spc="-1" dirty="0">
                <a:solidFill>
                  <a:srgbClr val="000000"/>
                </a:solidFill>
                <a:latin typeface="Calibri"/>
              </a:rPr>
              <a:t>”: [‘’</a:t>
            </a:r>
            <a:r>
              <a:rPr lang="en-US" sz="1800" b="0" strike="noStrike" spc="-1" dirty="0" err="1">
                <a:solidFill>
                  <a:srgbClr val="000000"/>
                </a:solidFill>
                <a:latin typeface="Calibri"/>
              </a:rPr>
              <a:t>Args</a:t>
            </a:r>
            <a:r>
              <a:rPr lang="en-US" sz="1800" b="0" strike="noStrike" spc="-1" dirty="0">
                <a:solidFill>
                  <a:srgbClr val="000000"/>
                </a:solidFill>
                <a:latin typeface="Calibri"/>
              </a:rPr>
              <a:t>,”: “query”, “a”]}’</a:t>
            </a: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endParaRPr lang="en-US" sz="1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CustomShape 1"/>
          <p:cNvSpPr/>
          <p:nvPr/>
        </p:nvSpPr>
        <p:spPr>
          <a:xfrm>
            <a:off x="828720" y="430560"/>
            <a:ext cx="10996200" cy="694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720">
              <a:lnSpc>
                <a:spcPct val="100000"/>
              </a:lnSpc>
              <a:buClr>
                <a:srgbClr val="000000"/>
              </a:buClr>
              <a:buFont typeface="Arial"/>
              <a:buChar char="•"/>
            </a:pPr>
            <a:r>
              <a:rPr lang="en-US" sz="2400" b="0" strike="noStrike" spc="-1">
                <a:solidFill>
                  <a:srgbClr val="000000"/>
                </a:solidFill>
                <a:latin typeface="Calibri"/>
              </a:rPr>
              <a:t>Quick High Level Overview:</a:t>
            </a:r>
            <a:endParaRPr lang="en-US" sz="2400" b="0" strike="noStrike" spc="-1">
              <a:latin typeface="Arial"/>
            </a:endParaRPr>
          </a:p>
          <a:p>
            <a:pPr>
              <a:lnSpc>
                <a:spcPct val="100000"/>
              </a:lnSpc>
            </a:pPr>
            <a:endParaRPr lang="en-US" sz="2400" b="0" strike="noStrike" spc="-1">
              <a:latin typeface="Arial"/>
            </a:endParaRPr>
          </a:p>
          <a:p>
            <a:pPr marL="343080" indent="-342720">
              <a:lnSpc>
                <a:spcPct val="100000"/>
              </a:lnSpc>
              <a:buClr>
                <a:srgbClr val="000000"/>
              </a:buClr>
              <a:buFont typeface="Arial"/>
              <a:buChar char="•"/>
            </a:pPr>
            <a:r>
              <a:rPr lang="en-US" sz="2400" b="0" strike="noStrike" spc="-1">
                <a:solidFill>
                  <a:srgbClr val="000000"/>
                </a:solidFill>
                <a:latin typeface="Calibri"/>
              </a:rPr>
              <a:t>Peer can be part of one or more channel</a:t>
            </a:r>
            <a:endParaRPr lang="en-US" sz="2400" b="0" strike="noStrike" spc="-1">
              <a:latin typeface="Arial"/>
            </a:endParaRPr>
          </a:p>
          <a:p>
            <a:pPr>
              <a:lnSpc>
                <a:spcPct val="100000"/>
              </a:lnSpc>
            </a:pPr>
            <a:endParaRPr lang="en-US" sz="2400" b="0" strike="noStrike" spc="-1">
              <a:latin typeface="Arial"/>
            </a:endParaRPr>
          </a:p>
          <a:p>
            <a:pPr marL="343080" indent="-342720">
              <a:lnSpc>
                <a:spcPct val="100000"/>
              </a:lnSpc>
              <a:buClr>
                <a:srgbClr val="000000"/>
              </a:buClr>
              <a:buFont typeface="Arial"/>
              <a:buChar char="•"/>
            </a:pPr>
            <a:r>
              <a:rPr lang="en-US" sz="2400" b="0" strike="noStrike" spc="-1">
                <a:solidFill>
                  <a:srgbClr val="000000"/>
                </a:solidFill>
                <a:latin typeface="Calibri"/>
              </a:rPr>
              <a:t>Every channel has a separate ledgerEvery Channel has one or more chain codes</a:t>
            </a:r>
            <a:endParaRPr lang="en-US" sz="2400" b="0" strike="noStrike" spc="-1">
              <a:latin typeface="Arial"/>
            </a:endParaRPr>
          </a:p>
          <a:p>
            <a:pPr>
              <a:lnSpc>
                <a:spcPct val="100000"/>
              </a:lnSpc>
            </a:pPr>
            <a:endParaRPr lang="en-US" sz="2400" b="0" strike="noStrike" spc="-1">
              <a:latin typeface="Arial"/>
            </a:endParaRPr>
          </a:p>
          <a:p>
            <a:pPr marL="343080" indent="-342720">
              <a:lnSpc>
                <a:spcPct val="100000"/>
              </a:lnSpc>
              <a:buClr>
                <a:srgbClr val="000000"/>
              </a:buClr>
              <a:buFont typeface="Arial"/>
              <a:buChar char="•"/>
            </a:pPr>
            <a:r>
              <a:rPr lang="en-US" sz="2400" b="0" strike="noStrike" spc="-1">
                <a:solidFill>
                  <a:srgbClr val="000000"/>
                </a:solidFill>
                <a:latin typeface="Calibri"/>
              </a:rPr>
              <a:t>Every Chain code has a different endorsement policy</a:t>
            </a:r>
            <a:endParaRPr lang="en-US" sz="2400" b="0" strike="noStrike" spc="-1">
              <a:latin typeface="Arial"/>
            </a:endParaRPr>
          </a:p>
          <a:p>
            <a:pPr>
              <a:lnSpc>
                <a:spcPct val="100000"/>
              </a:lnSpc>
            </a:pPr>
            <a:endParaRPr lang="en-US" sz="2400" b="0" strike="noStrike" spc="-1">
              <a:latin typeface="Arial"/>
            </a:endParaRPr>
          </a:p>
          <a:p>
            <a:pPr marL="343080" indent="-342720">
              <a:lnSpc>
                <a:spcPct val="100000"/>
              </a:lnSpc>
              <a:buClr>
                <a:srgbClr val="000000"/>
              </a:buClr>
              <a:buFont typeface="Arial"/>
              <a:buChar char="•"/>
            </a:pPr>
            <a:r>
              <a:rPr lang="en-US" sz="2400" b="0" strike="noStrike" spc="-1">
                <a:solidFill>
                  <a:srgbClr val="000000"/>
                </a:solidFill>
                <a:latin typeface="Calibri"/>
              </a:rPr>
              <a:t>Chaincode must be part of a channel. As the ledger is part of a channel. One channel can have as many chaincodes as possible.</a:t>
            </a:r>
            <a:endParaRPr lang="en-US" sz="2400" b="0" strike="noStrike" spc="-1">
              <a:latin typeface="Arial"/>
            </a:endParaRPr>
          </a:p>
          <a:p>
            <a:pPr>
              <a:lnSpc>
                <a:spcPct val="100000"/>
              </a:lnSpc>
            </a:pPr>
            <a:endParaRPr lang="en-US" sz="2400" b="0" strike="noStrike" spc="-1">
              <a:latin typeface="Arial"/>
            </a:endParaRPr>
          </a:p>
          <a:p>
            <a:pPr marL="343080" indent="-342720">
              <a:lnSpc>
                <a:spcPct val="100000"/>
              </a:lnSpc>
              <a:buClr>
                <a:srgbClr val="000000"/>
              </a:buClr>
              <a:buFont typeface="Arial"/>
              <a:buChar char="•"/>
            </a:pPr>
            <a:r>
              <a:rPr lang="en-US" sz="2400" b="0" strike="noStrike" spc="-1">
                <a:solidFill>
                  <a:srgbClr val="000000"/>
                </a:solidFill>
                <a:latin typeface="Calibri"/>
              </a:rPr>
              <a:t>Chaincode must be installed in each peer that is part of the channel and instantiated.</a:t>
            </a:r>
            <a:endParaRPr lang="en-US" sz="2400" b="0" strike="noStrike" spc="-1">
              <a:latin typeface="Arial"/>
            </a:endParaRPr>
          </a:p>
          <a:p>
            <a:pPr>
              <a:lnSpc>
                <a:spcPct val="100000"/>
              </a:lnSpc>
            </a:pPr>
            <a:endParaRPr lang="en-US" sz="2400" b="0" strike="noStrike" spc="-1">
              <a:latin typeface="Arial"/>
            </a:endParaRPr>
          </a:p>
          <a:p>
            <a:pPr marL="343080" indent="-342720">
              <a:lnSpc>
                <a:spcPct val="100000"/>
              </a:lnSpc>
              <a:buClr>
                <a:srgbClr val="000000"/>
              </a:buClr>
              <a:buFont typeface="Arial"/>
              <a:buChar char="•"/>
            </a:pPr>
            <a:r>
              <a:rPr lang="en-US" sz="2400" b="0" strike="noStrike" spc="-1">
                <a:solidFill>
                  <a:srgbClr val="000000"/>
                </a:solidFill>
                <a:latin typeface="Calibri"/>
              </a:rPr>
              <a:t>When a Chaincode gets instantiated a policy (endorsing) has to be defined. [consensus: before a transaction can be recorded in the ledger only if a rule is met]</a:t>
            </a:r>
            <a:endParaRPr lang="en-US" sz="2400" b="0" strike="noStrike" spc="-1">
              <a:latin typeface="Arial"/>
            </a:endParaRPr>
          </a:p>
          <a:p>
            <a:pPr>
              <a:lnSpc>
                <a:spcPct val="100000"/>
              </a:lnSpc>
            </a:pPr>
            <a:endParaRPr lang="en-US"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CustomShape 1"/>
          <p:cNvSpPr/>
          <p:nvPr/>
        </p:nvSpPr>
        <p:spPr>
          <a:xfrm>
            <a:off x="3380400" y="423720"/>
            <a:ext cx="539028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b="1" strike="noStrike" spc="-1">
                <a:solidFill>
                  <a:srgbClr val="000000"/>
                </a:solidFill>
                <a:latin typeface="Calibri"/>
              </a:rPr>
              <a:t>Hyperledger fabric first network tutorial</a:t>
            </a:r>
            <a:endParaRPr lang="en-US" sz="1800" b="0" strike="noStrike" spc="-1">
              <a:latin typeface="Arial"/>
            </a:endParaRPr>
          </a:p>
        </p:txBody>
      </p:sp>
      <p:sp>
        <p:nvSpPr>
          <p:cNvPr id="92" name="CustomShape 2"/>
          <p:cNvSpPr/>
          <p:nvPr/>
        </p:nvSpPr>
        <p:spPr>
          <a:xfrm>
            <a:off x="149760" y="1648080"/>
            <a:ext cx="354168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b="0" strike="noStrike" spc="-1">
                <a:solidFill>
                  <a:srgbClr val="000000"/>
                </a:solidFill>
                <a:latin typeface="Calibri"/>
              </a:rPr>
              <a:t>Installing Hyperledger Fabric:</a:t>
            </a:r>
            <a:endParaRPr lang="en-US" sz="1800" b="0" strike="noStrike" spc="-1">
              <a:latin typeface="Arial"/>
            </a:endParaRPr>
          </a:p>
        </p:txBody>
      </p:sp>
      <p:sp>
        <p:nvSpPr>
          <p:cNvPr id="93" name="CustomShape 3"/>
          <p:cNvSpPr/>
          <p:nvPr/>
        </p:nvSpPr>
        <p:spPr>
          <a:xfrm>
            <a:off x="4610880" y="3035160"/>
            <a:ext cx="6160320" cy="639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600" b="1" i="1" u="sng" strike="noStrike" spc="-1">
                <a:solidFill>
                  <a:srgbClr val="000000"/>
                </a:solidFill>
                <a:uFillTx/>
                <a:latin typeface="Calibri"/>
              </a:rPr>
              <a:t>See Tutorial</a:t>
            </a:r>
            <a:r>
              <a:rPr lang="en-US" sz="1800" b="0" strike="noStrike" spc="-1">
                <a:solidFill>
                  <a:srgbClr val="000000"/>
                </a:solidFill>
                <a:latin typeface="Calibri"/>
              </a:rPr>
              <a:t> </a:t>
            </a:r>
            <a:endParaRPr lang="en-US"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182880" y="229320"/>
            <a:ext cx="11467800" cy="10422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b="0" strike="noStrike" spc="-1">
                <a:solidFill>
                  <a:srgbClr val="000000"/>
                </a:solidFill>
                <a:latin typeface="Calibri"/>
              </a:rPr>
              <a:t>This is the file or directory list that we will study:</a:t>
            </a:r>
            <a:endParaRPr lang="en-US" sz="2400" b="0" strike="noStrike" spc="-1">
              <a:latin typeface="Arial"/>
            </a:endParaRPr>
          </a:p>
          <a:p>
            <a:pPr>
              <a:lnSpc>
                <a:spcPct val="100000"/>
              </a:lnSpc>
            </a:pPr>
            <a:endParaRPr lang="en-US" sz="2400" b="0" strike="noStrike" spc="-1">
              <a:latin typeface="Arial"/>
            </a:endParaRPr>
          </a:p>
          <a:p>
            <a:pPr marL="343080" indent="-342720">
              <a:lnSpc>
                <a:spcPct val="100000"/>
              </a:lnSpc>
              <a:buClr>
                <a:srgbClr val="000000"/>
              </a:buClr>
              <a:buFont typeface="StarSymbol"/>
              <a:buAutoNum type="arabicParenR"/>
            </a:pPr>
            <a:r>
              <a:rPr lang="en-US" sz="2400" b="0" strike="noStrike" spc="-1">
                <a:solidFill>
                  <a:srgbClr val="000000"/>
                </a:solidFill>
                <a:latin typeface="Calibri"/>
              </a:rPr>
              <a:t>docker-compose-cli.yaml</a:t>
            </a:r>
            <a:endParaRPr lang="en-US" sz="2400" b="0" strike="noStrike" spc="-1">
              <a:latin typeface="Arial"/>
            </a:endParaRPr>
          </a:p>
          <a:p>
            <a:pPr marL="343080" indent="-342720">
              <a:lnSpc>
                <a:spcPct val="100000"/>
              </a:lnSpc>
              <a:buClr>
                <a:srgbClr val="000000"/>
              </a:buClr>
              <a:buFont typeface="StarSymbol"/>
              <a:buAutoNum type="arabicParenR"/>
            </a:pPr>
            <a:r>
              <a:rPr lang="en-US" sz="2400" b="0" strike="noStrike" spc="-1">
                <a:solidFill>
                  <a:srgbClr val="000000"/>
                </a:solidFill>
                <a:latin typeface="Calibri"/>
              </a:rPr>
              <a:t>Configtx.yaml</a:t>
            </a:r>
            <a:endParaRPr lang="en-US" sz="2400" b="0" strike="noStrike" spc="-1">
              <a:latin typeface="Arial"/>
            </a:endParaRPr>
          </a:p>
          <a:p>
            <a:pPr marL="343080" indent="-342720">
              <a:lnSpc>
                <a:spcPct val="100000"/>
              </a:lnSpc>
              <a:buClr>
                <a:srgbClr val="000000"/>
              </a:buClr>
              <a:buFont typeface="StarSymbol"/>
              <a:buAutoNum type="arabicParenR"/>
            </a:pPr>
            <a:r>
              <a:rPr lang="en-US" sz="2400" b="0" strike="noStrike" spc="-1">
                <a:solidFill>
                  <a:srgbClr val="000000"/>
                </a:solidFill>
                <a:latin typeface="Calibri"/>
              </a:rPr>
              <a:t>Crypto-config.yaml</a:t>
            </a:r>
            <a:endParaRPr lang="en-US" sz="2400" b="0" strike="noStrike" spc="-1">
              <a:latin typeface="Arial"/>
            </a:endParaRPr>
          </a:p>
          <a:p>
            <a:pPr marL="343080" indent="-342720">
              <a:lnSpc>
                <a:spcPct val="100000"/>
              </a:lnSpc>
              <a:buClr>
                <a:srgbClr val="000000"/>
              </a:buClr>
              <a:buFont typeface="StarSymbol"/>
              <a:buAutoNum type="arabicParenR"/>
            </a:pPr>
            <a:r>
              <a:rPr lang="en-US" sz="2400" b="0" strike="noStrike" spc="-1">
                <a:solidFill>
                  <a:srgbClr val="000000"/>
                </a:solidFill>
                <a:latin typeface="Calibri"/>
              </a:rPr>
              <a:t>byfn.sh</a:t>
            </a:r>
            <a:endParaRPr lang="en-US" sz="2400" b="0" strike="noStrike" spc="-1">
              <a:latin typeface="Arial"/>
            </a:endParaRPr>
          </a:p>
          <a:p>
            <a:pPr marL="343080" indent="-342720">
              <a:lnSpc>
                <a:spcPct val="100000"/>
              </a:lnSpc>
              <a:buClr>
                <a:srgbClr val="000000"/>
              </a:buClr>
              <a:buFont typeface="StarSymbol"/>
              <a:buAutoNum type="arabicParenR"/>
            </a:pPr>
            <a:r>
              <a:rPr lang="en-US" sz="2400" b="0" strike="noStrike" spc="-1">
                <a:solidFill>
                  <a:srgbClr val="000000"/>
                </a:solidFill>
                <a:latin typeface="Calibri"/>
              </a:rPr>
              <a:t>Channel-artifacts</a:t>
            </a:r>
            <a:endParaRPr lang="en-US" sz="2400" b="0" strike="noStrike" spc="-1">
              <a:latin typeface="Arial"/>
            </a:endParaRPr>
          </a:p>
          <a:p>
            <a:pPr>
              <a:lnSpc>
                <a:spcPct val="100000"/>
              </a:lnSpc>
            </a:pPr>
            <a:endParaRPr lang="en-US" sz="2400" b="0" strike="noStrike" spc="-1">
              <a:latin typeface="Arial"/>
            </a:endParaRPr>
          </a:p>
          <a:p>
            <a:pPr>
              <a:lnSpc>
                <a:spcPct val="100000"/>
              </a:lnSpc>
            </a:pPr>
            <a:r>
              <a:rPr lang="en-US" sz="2400" b="1" i="1" u="sng" strike="noStrike" spc="-1">
                <a:solidFill>
                  <a:srgbClr val="000000"/>
                </a:solidFill>
                <a:uFillTx/>
                <a:latin typeface="Calibri"/>
              </a:rPr>
              <a:t>docker-compose-cli.yaml : </a:t>
            </a:r>
            <a:endParaRPr lang="en-US" sz="2400" b="0" strike="noStrike" spc="-1">
              <a:latin typeface="Arial"/>
            </a:endParaRPr>
          </a:p>
          <a:p>
            <a:pPr>
              <a:lnSpc>
                <a:spcPct val="100000"/>
              </a:lnSpc>
            </a:pPr>
            <a:r>
              <a:rPr lang="en-US" sz="2400" b="0" strike="noStrike" spc="-1">
                <a:solidFill>
                  <a:srgbClr val="000000"/>
                </a:solidFill>
                <a:latin typeface="Calibri"/>
              </a:rPr>
              <a:t>Docker Compose provides a way to orchestrate multiple containers that work together.</a:t>
            </a:r>
            <a:endParaRPr lang="en-US" sz="2400" b="0" strike="noStrike" spc="-1">
              <a:latin typeface="Arial"/>
            </a:endParaRPr>
          </a:p>
          <a:p>
            <a:pPr>
              <a:lnSpc>
                <a:spcPct val="100000"/>
              </a:lnSpc>
            </a:pPr>
            <a:r>
              <a:rPr lang="en-US" sz="2400" b="0" strike="noStrike" spc="-1">
                <a:solidFill>
                  <a:srgbClr val="000000"/>
                </a:solidFill>
                <a:latin typeface="Calibri"/>
              </a:rPr>
              <a:t>In order to develop Blockchain application we need to have a blockchain  network first, right ?, This is a file related to  setting up the network.</a:t>
            </a:r>
            <a:endParaRPr lang="en-US" sz="2400" b="0" strike="noStrike" spc="-1">
              <a:latin typeface="Arial"/>
            </a:endParaRPr>
          </a:p>
          <a:p>
            <a:pPr>
              <a:lnSpc>
                <a:spcPct val="100000"/>
              </a:lnSpc>
            </a:pPr>
            <a:r>
              <a:rPr lang="en-US" sz="2400" b="0" strike="noStrike" spc="-1">
                <a:solidFill>
                  <a:srgbClr val="000000"/>
                </a:solidFill>
                <a:latin typeface="Calibri"/>
              </a:rPr>
              <a:t>This is a Docker compose file which defines your (virtual) Fabric network, such as that nodes are in the network, their internal use domain names, order of Blocks and transactions, network to witch belong the nodes, etc.</a:t>
            </a: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 name="Picture 94"/>
          <p:cNvPicPr/>
          <p:nvPr/>
        </p:nvPicPr>
        <p:blipFill>
          <a:blip r:embed="rId2"/>
          <a:stretch/>
        </p:blipFill>
        <p:spPr>
          <a:xfrm>
            <a:off x="1863720" y="-182520"/>
            <a:ext cx="7920360" cy="6857640"/>
          </a:xfrm>
          <a:prstGeom prst="rect">
            <a:avLst/>
          </a:prstGeom>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stomShape 1"/>
          <p:cNvSpPr/>
          <p:nvPr/>
        </p:nvSpPr>
        <p:spPr>
          <a:xfrm>
            <a:off x="443160" y="718920"/>
            <a:ext cx="9181800" cy="7130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en-US" sz="1800" b="0" strike="noStrike" spc="-1">
              <a:latin typeface="Arial"/>
            </a:endParaRPr>
          </a:p>
          <a:p>
            <a:pPr>
              <a:lnSpc>
                <a:spcPct val="100000"/>
              </a:lnSpc>
            </a:pPr>
            <a:r>
              <a:rPr lang="en-US" sz="2400" b="1" i="1" u="sng" strike="noStrike" spc="-1">
                <a:solidFill>
                  <a:srgbClr val="000000"/>
                </a:solidFill>
                <a:uFillTx/>
                <a:latin typeface="Calibri"/>
              </a:rPr>
              <a:t>2) Configtx.yaml</a:t>
            </a:r>
            <a:endParaRPr lang="en-US" sz="2400" b="0" strike="noStrike" spc="-1">
              <a:latin typeface="Arial"/>
            </a:endParaRPr>
          </a:p>
          <a:p>
            <a:pPr>
              <a:lnSpc>
                <a:spcPct val="100000"/>
              </a:lnSpc>
            </a:pPr>
            <a:r>
              <a:rPr lang="en-US" sz="2400" b="0" strike="noStrike" spc="-1">
                <a:solidFill>
                  <a:srgbClr val="000000"/>
                </a:solidFill>
                <a:latin typeface="Calibri"/>
              </a:rPr>
              <a:t>This is a file to define the configurations of the Blockchain network, though later they could be updated.</a:t>
            </a:r>
            <a:endParaRPr lang="en-US" sz="2400" b="0" strike="noStrike" spc="-1">
              <a:latin typeface="Arial"/>
            </a:endParaRPr>
          </a:p>
          <a:p>
            <a:pPr>
              <a:lnSpc>
                <a:spcPct val="100000"/>
              </a:lnSpc>
            </a:pPr>
            <a:endParaRPr lang="en-US" sz="2400" b="0" strike="noStrike" spc="-1">
              <a:latin typeface="Arial"/>
            </a:endParaRPr>
          </a:p>
          <a:p>
            <a:pPr algn="just">
              <a:lnSpc>
                <a:spcPct val="100000"/>
              </a:lnSpc>
            </a:pPr>
            <a:r>
              <a:rPr lang="en-US" sz="2400" b="0" strike="noStrike" spc="-1">
                <a:solidFill>
                  <a:srgbClr val="000000"/>
                </a:solidFill>
                <a:latin typeface="Calibri"/>
              </a:rPr>
              <a:t>3) </a:t>
            </a:r>
            <a:r>
              <a:rPr lang="en-US" sz="2400" b="1" i="1" u="sng" strike="noStrike" spc="-1">
                <a:solidFill>
                  <a:srgbClr val="000000"/>
                </a:solidFill>
                <a:uFillTx/>
                <a:latin typeface="Calibri"/>
              </a:rPr>
              <a:t>Crypto-config.yaml</a:t>
            </a:r>
            <a:endParaRPr lang="en-US" sz="2400" b="0" strike="noStrike" spc="-1">
              <a:latin typeface="Arial"/>
            </a:endParaRPr>
          </a:p>
          <a:p>
            <a:pPr algn="just">
              <a:lnSpc>
                <a:spcPct val="100000"/>
              </a:lnSpc>
            </a:pPr>
            <a:endParaRPr lang="en-US" sz="2400" b="0" strike="noStrike" spc="-1">
              <a:latin typeface="Arial"/>
            </a:endParaRPr>
          </a:p>
          <a:p>
            <a:pPr algn="just">
              <a:lnSpc>
                <a:spcPct val="100000"/>
              </a:lnSpc>
            </a:pPr>
            <a:r>
              <a:rPr lang="en-US" sz="2400" b="0" strike="noStrike" spc="-1">
                <a:solidFill>
                  <a:srgbClr val="000000"/>
                </a:solidFill>
                <a:latin typeface="Calibri"/>
              </a:rPr>
              <a:t>This is a file to define certifications and keys to be generated and used in the network.</a:t>
            </a:r>
            <a:endParaRPr lang="en-US" sz="2400" b="0" strike="noStrike" spc="-1">
              <a:latin typeface="Arial"/>
            </a:endParaRPr>
          </a:p>
          <a:p>
            <a:pPr algn="just">
              <a:lnSpc>
                <a:spcPct val="100000"/>
              </a:lnSpc>
            </a:pPr>
            <a:endParaRPr lang="en-US" sz="2400" b="0" strike="noStrike" spc="-1">
              <a:latin typeface="Arial"/>
            </a:endParaRPr>
          </a:p>
          <a:p>
            <a:pPr algn="just">
              <a:lnSpc>
                <a:spcPct val="100000"/>
              </a:lnSpc>
            </a:pPr>
            <a:r>
              <a:rPr lang="en-US" sz="2400" b="0" strike="noStrike" spc="-1">
                <a:solidFill>
                  <a:srgbClr val="000000"/>
                </a:solidFill>
                <a:latin typeface="Calibri"/>
              </a:rPr>
              <a:t>In hyperledger Fabric, we have a set of certifications and keys for users and nodes, For example, peer needs to have a set of certeficates and keys to perform endorsement, prove itself as a member in  the Blockchain network do signings, etc.</a:t>
            </a: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365760" y="1800"/>
            <a:ext cx="9181800" cy="740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b="1" i="1" u="sng" strike="noStrike" spc="-1">
                <a:solidFill>
                  <a:srgbClr val="000000"/>
                </a:solidFill>
                <a:uFillTx/>
                <a:latin typeface="Calibri"/>
              </a:rPr>
              <a:t>byfn.sh</a:t>
            </a:r>
            <a:endParaRPr lang="en-US" sz="2400" b="0" strike="noStrike" spc="-1">
              <a:latin typeface="Arial"/>
            </a:endParaRPr>
          </a:p>
          <a:p>
            <a:pPr>
              <a:lnSpc>
                <a:spcPct val="100000"/>
              </a:lnSpc>
            </a:pPr>
            <a:r>
              <a:rPr lang="en-US" sz="2400" b="0" strike="noStrike" spc="-1">
                <a:solidFill>
                  <a:srgbClr val="000000"/>
                </a:solidFill>
                <a:latin typeface="Calibri"/>
              </a:rPr>
              <a:t>This is a convenient script file by hyperledger Fabric  to start the network, We use it this way to bring the network 9we will run tohether later).</a:t>
            </a:r>
            <a:endParaRPr lang="en-US" sz="2400" b="0" strike="noStrike" spc="-1">
              <a:latin typeface="Arial"/>
            </a:endParaRPr>
          </a:p>
          <a:p>
            <a:pPr>
              <a:lnSpc>
                <a:spcPct val="100000"/>
              </a:lnSpc>
            </a:pPr>
            <a:endParaRPr lang="en-US" sz="2400" b="0" strike="noStrike" spc="-1">
              <a:latin typeface="Arial"/>
            </a:endParaRPr>
          </a:p>
          <a:p>
            <a:pPr>
              <a:lnSpc>
                <a:spcPct val="100000"/>
              </a:lnSpc>
            </a:pPr>
            <a:r>
              <a:rPr lang="en-US" sz="2400" b="0" strike="noStrike" spc="-1">
                <a:solidFill>
                  <a:srgbClr val="000000"/>
                </a:solidFill>
                <a:latin typeface="Calibri"/>
              </a:rPr>
              <a:t>Sudo ./bufn.sh up</a:t>
            </a:r>
            <a:endParaRPr lang="en-US" sz="2400" b="0" strike="noStrike" spc="-1">
              <a:latin typeface="Arial"/>
            </a:endParaRPr>
          </a:p>
          <a:p>
            <a:pPr>
              <a:lnSpc>
                <a:spcPct val="100000"/>
              </a:lnSpc>
            </a:pPr>
            <a:endParaRPr lang="en-US" sz="2400" b="0" strike="noStrike" spc="-1">
              <a:latin typeface="Arial"/>
            </a:endParaRPr>
          </a:p>
          <a:p>
            <a:pPr marL="343080" indent="-342720">
              <a:lnSpc>
                <a:spcPct val="100000"/>
              </a:lnSpc>
              <a:buClr>
                <a:srgbClr val="000000"/>
              </a:buClr>
              <a:buFont typeface="StarSymbol"/>
              <a:buAutoNum type="arabicParenR"/>
            </a:pPr>
            <a:r>
              <a:rPr lang="en-US" sz="2400" b="0" strike="noStrike" spc="-1">
                <a:solidFill>
                  <a:srgbClr val="000000"/>
                </a:solidFill>
                <a:latin typeface="Calibri"/>
              </a:rPr>
              <a:t>Generate certeficates and keys based on crypto-config.yaml</a:t>
            </a:r>
            <a:endParaRPr lang="en-US" sz="2400" b="0" strike="noStrike" spc="-1">
              <a:latin typeface="Arial"/>
            </a:endParaRPr>
          </a:p>
          <a:p>
            <a:pPr marL="343080" indent="-342720">
              <a:lnSpc>
                <a:spcPct val="100000"/>
              </a:lnSpc>
              <a:buClr>
                <a:srgbClr val="000000"/>
              </a:buClr>
              <a:buFont typeface="StarSymbol"/>
              <a:buAutoNum type="arabicParenR"/>
            </a:pPr>
            <a:r>
              <a:rPr lang="en-US" sz="2400" b="0" strike="noStrike" spc="-1">
                <a:solidFill>
                  <a:srgbClr val="000000"/>
                </a:solidFill>
                <a:latin typeface="Calibri"/>
              </a:rPr>
              <a:t>Generate channel artifacts based on confligtx.yaml, outputs will be stored in channel-artifacts?</a:t>
            </a:r>
            <a:endParaRPr lang="en-US" sz="2400" b="0" strike="noStrike" spc="-1">
              <a:latin typeface="Arial"/>
            </a:endParaRPr>
          </a:p>
          <a:p>
            <a:pPr marL="343080" indent="-342720">
              <a:lnSpc>
                <a:spcPct val="100000"/>
              </a:lnSpc>
              <a:buClr>
                <a:srgbClr val="000000"/>
              </a:buClr>
              <a:buFont typeface="StarSymbol"/>
              <a:buAutoNum type="arabicParenR"/>
            </a:pPr>
            <a:r>
              <a:rPr lang="en-US" sz="2400" b="0" strike="noStrike" spc="-1">
                <a:solidFill>
                  <a:srgbClr val="000000"/>
                </a:solidFill>
                <a:latin typeface="Calibri"/>
              </a:rPr>
              <a:t>Bring up the (virtual) Fabric network based on docker-compos-cli.yaml</a:t>
            </a:r>
            <a:endParaRPr lang="en-US" sz="2400" b="0" strike="noStrike" spc="-1">
              <a:latin typeface="Arial"/>
            </a:endParaRPr>
          </a:p>
          <a:p>
            <a:pPr marL="343080" indent="-342720">
              <a:lnSpc>
                <a:spcPct val="100000"/>
              </a:lnSpc>
              <a:buClr>
                <a:srgbClr val="000000"/>
              </a:buClr>
              <a:buFont typeface="StarSymbol"/>
              <a:buAutoNum type="arabicParenR"/>
            </a:pPr>
            <a:r>
              <a:rPr lang="en-US" sz="2400" b="0" strike="noStrike" spc="-1">
                <a:solidFill>
                  <a:srgbClr val="000000"/>
                </a:solidFill>
                <a:latin typeface="Calibri"/>
              </a:rPr>
              <a:t>Create hyperledger Fabric channel, mychannel</a:t>
            </a:r>
            <a:endParaRPr lang="en-US" sz="2400" b="0" strike="noStrike" spc="-1">
              <a:latin typeface="Arial"/>
            </a:endParaRPr>
          </a:p>
          <a:p>
            <a:pPr marL="343080" indent="-342720">
              <a:lnSpc>
                <a:spcPct val="100000"/>
              </a:lnSpc>
              <a:buClr>
                <a:srgbClr val="000000"/>
              </a:buClr>
              <a:buFont typeface="StarSymbol"/>
              <a:buAutoNum type="arabicParenR"/>
            </a:pPr>
            <a:r>
              <a:rPr lang="en-US" sz="2400" b="0" strike="noStrike" spc="-1">
                <a:solidFill>
                  <a:srgbClr val="000000"/>
                </a:solidFill>
                <a:latin typeface="Calibri"/>
              </a:rPr>
              <a:t>Join peer nodes into the channel</a:t>
            </a:r>
            <a:endParaRPr lang="en-US" sz="2400" b="0" strike="noStrike" spc="-1">
              <a:latin typeface="Arial"/>
            </a:endParaRPr>
          </a:p>
          <a:p>
            <a:pPr marL="343080" indent="-342720">
              <a:lnSpc>
                <a:spcPct val="100000"/>
              </a:lnSpc>
              <a:buClr>
                <a:srgbClr val="000000"/>
              </a:buClr>
              <a:buFont typeface="StarSymbol"/>
              <a:buAutoNum type="arabicParenR"/>
            </a:pPr>
            <a:r>
              <a:rPr lang="en-US" sz="2400" b="0" strike="noStrike" spc="-1">
                <a:solidFill>
                  <a:srgbClr val="000000"/>
                </a:solidFill>
                <a:latin typeface="Calibri"/>
              </a:rPr>
              <a:t>Install the smart contract (chaincode) in the peer nodes.</a:t>
            </a:r>
            <a:endParaRPr lang="en-US" sz="2400" b="0" strike="noStrike" spc="-1">
              <a:latin typeface="Arial"/>
            </a:endParaRPr>
          </a:p>
          <a:p>
            <a:pPr marL="343080" indent="-342720">
              <a:lnSpc>
                <a:spcPct val="100000"/>
              </a:lnSpc>
              <a:buClr>
                <a:srgbClr val="000000"/>
              </a:buClr>
              <a:buFont typeface="StarSymbol"/>
              <a:buAutoNum type="arabicParenR"/>
            </a:pPr>
            <a:r>
              <a:rPr lang="en-US" sz="2400" b="0" strike="noStrike" spc="-1">
                <a:solidFill>
                  <a:srgbClr val="000000"/>
                </a:solidFill>
                <a:latin typeface="Calibri"/>
              </a:rPr>
              <a:t>Instantiate the smart contract (chincode) in one of the peer nodes</a:t>
            </a: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3704760" y="650880"/>
            <a:ext cx="1801080" cy="5169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800" b="1" strike="noStrike" spc="-1">
                <a:solidFill>
                  <a:srgbClr val="000000"/>
                </a:solidFill>
                <a:latin typeface="Calibri"/>
              </a:rPr>
              <a:t>Channel</a:t>
            </a:r>
            <a:endParaRPr lang="en-US" sz="2800" b="0" strike="noStrike" spc="-1">
              <a:latin typeface="Arial"/>
            </a:endParaRPr>
          </a:p>
        </p:txBody>
      </p:sp>
      <p:sp>
        <p:nvSpPr>
          <p:cNvPr id="99" name="CustomShape 2"/>
          <p:cNvSpPr/>
          <p:nvPr/>
        </p:nvSpPr>
        <p:spPr>
          <a:xfrm>
            <a:off x="494640" y="2301480"/>
            <a:ext cx="8794800" cy="3472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720">
              <a:lnSpc>
                <a:spcPct val="100000"/>
              </a:lnSpc>
              <a:buClr>
                <a:srgbClr val="000000"/>
              </a:buClr>
              <a:buFont typeface="Wingdings" charset="2"/>
              <a:buChar char=""/>
            </a:pPr>
            <a:r>
              <a:rPr lang="en-US" sz="2400" b="0" strike="noStrike" spc="-1">
                <a:solidFill>
                  <a:srgbClr val="000000"/>
                </a:solidFill>
                <a:latin typeface="Calibri"/>
              </a:rPr>
              <a:t>Channel in hyperledger Fabric is a private group in Blockchain network. </a:t>
            </a:r>
            <a:endParaRPr lang="en-US" sz="2400" b="0" strike="noStrike" spc="-1">
              <a:latin typeface="Arial"/>
            </a:endParaRPr>
          </a:p>
          <a:p>
            <a:pPr>
              <a:lnSpc>
                <a:spcPct val="100000"/>
              </a:lnSpc>
            </a:pPr>
            <a:endParaRPr lang="en-US" sz="2400" b="0" strike="noStrike" spc="-1">
              <a:latin typeface="Arial"/>
            </a:endParaRPr>
          </a:p>
          <a:p>
            <a:pPr marL="343080" indent="-342720">
              <a:lnSpc>
                <a:spcPct val="100000"/>
              </a:lnSpc>
              <a:buClr>
                <a:srgbClr val="000000"/>
              </a:buClr>
              <a:buFont typeface="Wingdings" charset="2"/>
              <a:buChar char=""/>
            </a:pPr>
            <a:r>
              <a:rPr lang="en-US" sz="2400" b="0" strike="noStrike" spc="-1">
                <a:solidFill>
                  <a:srgbClr val="000000"/>
                </a:solidFill>
                <a:latin typeface="Calibri"/>
              </a:rPr>
              <a:t>Each blockchain network could contain multiple channels, where each channel is infependent to other channels, has its own ledger and contains multiple organizations.</a:t>
            </a: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a:p>
            <a:pPr>
              <a:lnSpc>
                <a:spcPct val="100000"/>
              </a:lnSpc>
            </a:pPr>
            <a:endParaRPr lang="en-US"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3789000" y="653400"/>
            <a:ext cx="4046040" cy="5169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800" b="1" strike="noStrike" spc="-1">
                <a:solidFill>
                  <a:srgbClr val="010101"/>
                </a:solidFill>
                <a:latin typeface="Roboto Slab"/>
              </a:rPr>
              <a:t>What is chaincode?</a:t>
            </a:r>
            <a:endParaRPr lang="en-US" sz="2800" b="0" strike="noStrike" spc="-1">
              <a:latin typeface="Arial"/>
            </a:endParaRPr>
          </a:p>
        </p:txBody>
      </p:sp>
      <p:sp>
        <p:nvSpPr>
          <p:cNvPr id="101" name="CustomShape 2"/>
          <p:cNvSpPr/>
          <p:nvPr/>
        </p:nvSpPr>
        <p:spPr>
          <a:xfrm>
            <a:off x="171360" y="1817280"/>
            <a:ext cx="11514960" cy="3015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b="0" strike="noStrike" spc="-1">
                <a:solidFill>
                  <a:srgbClr val="010101"/>
                </a:solidFill>
                <a:latin typeface="Calibri"/>
              </a:rPr>
              <a:t>Chaincode is a piece of code that is written in one of the supported languages such as Go or Java. It is installed and instantiated through an SDK or CLI onto a network of Hyperledger Fabric peer nodes, enabling interaction with that network’s shared ledger.</a:t>
            </a:r>
            <a:endParaRPr lang="en-US" sz="2400" b="0" strike="noStrike" spc="-1">
              <a:latin typeface="Arial"/>
            </a:endParaRPr>
          </a:p>
          <a:p>
            <a:pPr>
              <a:lnSpc>
                <a:spcPct val="100000"/>
              </a:lnSpc>
            </a:pPr>
            <a:endParaRPr lang="en-US" sz="2400" b="0" strike="noStrike" spc="-1">
              <a:latin typeface="Arial"/>
            </a:endParaRPr>
          </a:p>
          <a:p>
            <a:pPr>
              <a:lnSpc>
                <a:spcPct val="100000"/>
              </a:lnSpc>
            </a:pPr>
            <a:r>
              <a:rPr lang="en-US" sz="2400" b="0" strike="noStrike" spc="-1">
                <a:solidFill>
                  <a:srgbClr val="000000"/>
                </a:solidFill>
                <a:latin typeface="Calibri"/>
              </a:rPr>
              <a:t>Chaincode is a program (smart contract) that is written to read and update the ledger state. All the business logic is inside the chaincode.</a:t>
            </a:r>
            <a:endParaRPr lang="en-US" sz="2400" b="0" strike="noStrike" spc="-1">
              <a:latin typeface="Arial"/>
            </a:endParaRPr>
          </a:p>
          <a:p>
            <a:pPr>
              <a:lnSpc>
                <a:spcPct val="100000"/>
              </a:lnSpc>
            </a:pPr>
            <a:endParaRPr lang="en-US"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CustomShape 1"/>
          <p:cNvSpPr/>
          <p:nvPr/>
        </p:nvSpPr>
        <p:spPr>
          <a:xfrm>
            <a:off x="1281240" y="960480"/>
            <a:ext cx="6095520" cy="3655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b="0" strike="noStrike" spc="-1">
                <a:solidFill>
                  <a:srgbClr val="000000"/>
                </a:solidFill>
                <a:latin typeface="Calibri"/>
              </a:rPr>
              <a:t>In Hyperledger Fabric, </a:t>
            </a:r>
            <a:r>
              <a:rPr lang="en-US" sz="1800" b="1" strike="noStrike" spc="-1">
                <a:solidFill>
                  <a:srgbClr val="000000"/>
                </a:solidFill>
                <a:latin typeface="Calibri"/>
              </a:rPr>
              <a:t>chaincode</a:t>
            </a:r>
            <a:r>
              <a:rPr lang="en-US" sz="1800" b="0" strike="noStrike" spc="-1">
                <a:solidFill>
                  <a:srgbClr val="000000"/>
                </a:solidFill>
                <a:latin typeface="Calibri"/>
              </a:rPr>
              <a:t> is the ‘smart contract’ that runs on the peers and creates transactions. More broadly, it enables users to create transactions in the Hyperledger Fabric network’s shared ledger and update the world state of the assets.</a:t>
            </a:r>
            <a:endParaRPr lang="en-US" sz="1800" b="0" strike="noStrike" spc="-1">
              <a:latin typeface="Arial"/>
            </a:endParaRPr>
          </a:p>
          <a:p>
            <a:pPr>
              <a:lnSpc>
                <a:spcPct val="100000"/>
              </a:lnSpc>
            </a:pPr>
            <a:endParaRPr lang="en-US" sz="1800" b="0" strike="noStrike" spc="-1">
              <a:latin typeface="Arial"/>
            </a:endParaRPr>
          </a:p>
          <a:p>
            <a:pPr>
              <a:lnSpc>
                <a:spcPct val="100000"/>
              </a:lnSpc>
            </a:pPr>
            <a:r>
              <a:rPr lang="en-US" sz="1800" b="0" strike="noStrike" spc="-1">
                <a:solidFill>
                  <a:srgbClr val="000000"/>
                </a:solidFill>
                <a:latin typeface="Calibri"/>
              </a:rPr>
              <a:t>So in the </a:t>
            </a:r>
            <a:r>
              <a:rPr lang="en-US" sz="1800" b="0" u="sng" strike="noStrike" spc="-1">
                <a:solidFill>
                  <a:srgbClr val="0563C1"/>
                </a:solidFill>
                <a:uFillTx/>
                <a:latin typeface="Calibri"/>
                <a:hlinkClick r:id="rId2"/>
              </a:rPr>
              <a:t>previous chapter</a:t>
            </a:r>
            <a:r>
              <a:rPr lang="en-US" sz="1800" b="0" strike="noStrike" spc="-1">
                <a:solidFill>
                  <a:srgbClr val="000000"/>
                </a:solidFill>
                <a:latin typeface="Calibri"/>
              </a:rPr>
              <a:t> we had installed Hyperledger Fabric and we started and stopped a test network on which peers and chain codes run. Now let’s dive deep into the chaincode portion of Hyperledger Fabric as that’s where business logic lies.</a:t>
            </a:r>
            <a:endParaRPr lang="en-US"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512</TotalTime>
  <Words>1112</Words>
  <Application>Microsoft Office PowerPoint</Application>
  <PresentationFormat>Widescreen</PresentationFormat>
  <Paragraphs>128</Paragraphs>
  <Slides>15</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15</vt:i4>
      </vt:variant>
    </vt:vector>
  </HeadingPairs>
  <TitlesOfParts>
    <vt:vector size="26" baseType="lpstr">
      <vt:lpstr>Arial</vt:lpstr>
      <vt:lpstr>Calibri</vt:lpstr>
      <vt:lpstr>Calibri Light</vt:lpstr>
      <vt:lpstr>DejaVu Sans</vt:lpstr>
      <vt:lpstr>Roboto Slab</vt:lpstr>
      <vt:lpstr>StarSymbol</vt:lpstr>
      <vt:lpstr>Symbol</vt:lpstr>
      <vt:lpstr>Times New Roman</vt:lpstr>
      <vt:lpstr>Wingdings</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Bacem Mbarek</dc:creator>
  <dc:description/>
  <cp:lastModifiedBy>mbarek</cp:lastModifiedBy>
  <cp:revision>36</cp:revision>
  <dcterms:created xsi:type="dcterms:W3CDTF">2020-02-13T13:28:50Z</dcterms:created>
  <dcterms:modified xsi:type="dcterms:W3CDTF">2022-03-15T09:21:59Z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Widescreen</vt:lpwstr>
  </property>
  <property fmtid="{D5CDD505-2E9C-101B-9397-08002B2CF9AE}" pid="9" name="ScaleCrop">
    <vt:bool>false</vt:bool>
  </property>
  <property fmtid="{D5CDD505-2E9C-101B-9397-08002B2CF9AE}" pid="10" name="ShareDoc">
    <vt:bool>false</vt:bool>
  </property>
  <property fmtid="{D5CDD505-2E9C-101B-9397-08002B2CF9AE}" pid="11" name="Slides">
    <vt:i4>14</vt:i4>
  </property>
</Properties>
</file>