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23"/>
  </p:notesMasterIdLst>
  <p:sldIdLst>
    <p:sldId id="758" r:id="rId2"/>
    <p:sldId id="905" r:id="rId3"/>
    <p:sldId id="930" r:id="rId4"/>
    <p:sldId id="929" r:id="rId5"/>
    <p:sldId id="931" r:id="rId6"/>
    <p:sldId id="932" r:id="rId7"/>
    <p:sldId id="933" r:id="rId8"/>
    <p:sldId id="934" r:id="rId9"/>
    <p:sldId id="935" r:id="rId10"/>
    <p:sldId id="936" r:id="rId11"/>
    <p:sldId id="915" r:id="rId12"/>
    <p:sldId id="762" r:id="rId13"/>
    <p:sldId id="916" r:id="rId14"/>
    <p:sldId id="918" r:id="rId15"/>
    <p:sldId id="917" r:id="rId16"/>
    <p:sldId id="919" r:id="rId17"/>
    <p:sldId id="920" r:id="rId18"/>
    <p:sldId id="921" r:id="rId19"/>
    <p:sldId id="922" r:id="rId20"/>
    <p:sldId id="923" r:id="rId21"/>
    <p:sldId id="291" r:id="rId22"/>
  </p:sldIdLst>
  <p:sldSz cx="9144000" cy="5143500" type="screen16x9"/>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 xmlns:p15="http://schemas.microsoft.com/office/powerpoint/2012/main">
        <p15:guide id="1" orient="horz" pos="1620">
          <p15:clr>
            <a:srgbClr val="A4A3A4"/>
          </p15:clr>
        </p15:guide>
        <p15:guide id="2" pos="336">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cmAuthor>
  <p:cmAuthor id="2" name="Bob Vachon" initials="BV" lastIdx="24"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000000"/>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16" autoAdjust="0"/>
    <p:restoredTop sz="81065" autoAdjust="0"/>
  </p:normalViewPr>
  <p:slideViewPr>
    <p:cSldViewPr snapToGrid="0" showGuides="1">
      <p:cViewPr varScale="1">
        <p:scale>
          <a:sx n="74" d="100"/>
          <a:sy n="74" d="100"/>
        </p:scale>
        <p:origin x="-228" y="-90"/>
      </p:cViewPr>
      <p:guideLst>
        <p:guide orient="horz" pos="1620"/>
        <p:guide pos="336"/>
      </p:guideLst>
    </p:cSldViewPr>
  </p:slideViewPr>
  <p:outlineViewPr>
    <p:cViewPr>
      <p:scale>
        <a:sx n="33" d="100"/>
        <a:sy n="33" d="100"/>
      </p:scale>
      <p:origin x="0" y="-18160"/>
    </p:cViewPr>
    <p:sldLst>
      <p:sld r:id="rId1" collapse="1"/>
      <p:sld r:id="rId2" collapse="1"/>
      <p:sld r:id="rId3" collapse="1"/>
      <p:sld r:id="rId4" collapse="1"/>
      <p:sld r:id="rId5" collapse="1"/>
      <p:sld r:id="rId6" collapse="1"/>
      <p:sld r:id="rId7" collapse="1"/>
    </p:sldLst>
  </p:outlineViewPr>
  <p:notesTextViewPr>
    <p:cViewPr>
      <p:scale>
        <a:sx n="1" d="1"/>
        <a:sy n="1" d="1"/>
      </p:scale>
      <p:origin x="0" y="0"/>
    </p:cViewPr>
  </p:notesTextViewPr>
  <p:sorterViewPr>
    <p:cViewPr>
      <p:scale>
        <a:sx n="111" d="100"/>
        <a:sy n="111" d="100"/>
      </p:scale>
      <p:origin x="0" y="-6958"/>
    </p:cViewPr>
  </p:sorterViewPr>
  <p:notesViewPr>
    <p:cSldViewPr snapToGrid="0">
      <p:cViewPr varScale="1">
        <p:scale>
          <a:sx n="50" d="100"/>
          <a:sy n="50" d="100"/>
        </p:scale>
        <p:origin x="1604" y="1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6.xml"/><Relationship Id="rId7" Type="http://schemas.openxmlformats.org/officeDocument/2006/relationships/slide" Target="slides/slide10.xml"/><Relationship Id="rId2" Type="http://schemas.openxmlformats.org/officeDocument/2006/relationships/slide" Target="slides/slide5.xml"/><Relationship Id="rId1" Type="http://schemas.openxmlformats.org/officeDocument/2006/relationships/slide" Target="slides/slide3.xml"/><Relationship Id="rId6" Type="http://schemas.openxmlformats.org/officeDocument/2006/relationships/slide" Target="slides/slide9.xml"/><Relationship Id="rId5" Type="http://schemas.openxmlformats.org/officeDocument/2006/relationships/slide" Target="slides/slide8.xml"/><Relationship Id="rId4"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3/20/2019</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a:buFontTx/>
              <a:buNone/>
            </a:pPr>
            <a:r>
              <a:rPr lang="en-US" b="0" dirty="0"/>
              <a:t>Scaling Networks v6.0</a:t>
            </a:r>
          </a:p>
          <a:p>
            <a:pPr>
              <a:buFontTx/>
              <a:buNone/>
            </a:pPr>
            <a:r>
              <a:rPr lang="en-US" b="0" dirty="0"/>
              <a:t>Chapter 9: Multiarea OSPF</a:t>
            </a:r>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1496800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10</a:t>
            </a:fld>
            <a:endParaRPr lang="en-US" dirty="0" smtClean="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dirty="0" smtClean="0"/>
              <a:t>6.1.3.1 OSPF Routing</a:t>
            </a:r>
            <a:r>
              <a:rPr lang="en-US" baseline="0" dirty="0" smtClean="0"/>
              <a:t> Table Entries</a:t>
            </a: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11</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9.1 – Multiarea OSPF Operation</a:t>
            </a:r>
          </a:p>
          <a:p>
            <a:pPr>
              <a:lnSpc>
                <a:spcPct val="80000"/>
              </a:lnSpc>
              <a:buFontTx/>
              <a:buNone/>
            </a:pPr>
            <a:r>
              <a:rPr lang="en-US" dirty="0">
                <a:latin typeface="Arial" charset="0"/>
              </a:rPr>
              <a:t>9.1.3 –OSPF Routing Table and Types of Routes</a:t>
            </a:r>
          </a:p>
          <a:p>
            <a:pPr>
              <a:lnSpc>
                <a:spcPct val="80000"/>
              </a:lnSpc>
              <a:buFontTx/>
              <a:buNone/>
            </a:pPr>
            <a:r>
              <a:rPr lang="en-US" dirty="0">
                <a:latin typeface="Arial" charset="0"/>
              </a:rPr>
              <a:t>9.1.3.2</a:t>
            </a:r>
            <a:r>
              <a:rPr lang="en-US" baseline="0" dirty="0">
                <a:latin typeface="Arial" charset="0"/>
              </a:rPr>
              <a:t> – OSPF Route Calculation</a:t>
            </a:r>
            <a:endParaRPr lang="en-US" dirty="0"/>
          </a:p>
        </p:txBody>
      </p:sp>
    </p:spTree>
    <p:extLst>
      <p:ext uri="{BB962C8B-B14F-4D97-AF65-F5344CB8AC3E}">
        <p14:creationId xmlns:p14="http://schemas.microsoft.com/office/powerpoint/2010/main" val="3071002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9 – Multiarea OSPF</a:t>
            </a:r>
          </a:p>
          <a:p>
            <a:pPr>
              <a:buFontTx/>
              <a:buNone/>
            </a:pPr>
            <a:r>
              <a:rPr lang="en-US" sz="1200" b="0" dirty="0"/>
              <a:t>9.2 – Configuring Multiarea OSPF</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12979326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Multiarea OSPF</a:t>
            </a:r>
          </a:p>
          <a:p>
            <a:pPr>
              <a:lnSpc>
                <a:spcPct val="80000"/>
              </a:lnSpc>
              <a:buFontTx/>
              <a:buNone/>
            </a:pPr>
            <a:r>
              <a:rPr lang="en-US" dirty="0">
                <a:latin typeface="Arial" charset="0"/>
              </a:rPr>
              <a:t>9.2.1 – Configuring Multiarea OSPF</a:t>
            </a:r>
          </a:p>
          <a:p>
            <a:pPr>
              <a:lnSpc>
                <a:spcPct val="80000"/>
              </a:lnSpc>
              <a:buFontTx/>
              <a:buNone/>
            </a:pPr>
            <a:r>
              <a:rPr lang="en-US" dirty="0">
                <a:latin typeface="Arial" charset="0"/>
              </a:rPr>
              <a:t>9.2.1.1</a:t>
            </a:r>
            <a:r>
              <a:rPr lang="en-US" baseline="0" dirty="0">
                <a:latin typeface="Arial" charset="0"/>
              </a:rPr>
              <a:t> – Implementing Multiarea OSPF</a:t>
            </a:r>
            <a:endParaRPr lang="en-US" dirty="0"/>
          </a:p>
        </p:txBody>
      </p:sp>
    </p:spTree>
    <p:extLst>
      <p:ext uri="{BB962C8B-B14F-4D97-AF65-F5344CB8AC3E}">
        <p14:creationId xmlns:p14="http://schemas.microsoft.com/office/powerpoint/2010/main" val="16763302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14</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Multiarea OSPF</a:t>
            </a:r>
          </a:p>
          <a:p>
            <a:pPr>
              <a:lnSpc>
                <a:spcPct val="80000"/>
              </a:lnSpc>
              <a:buFontTx/>
              <a:buNone/>
            </a:pPr>
            <a:r>
              <a:rPr lang="en-US" dirty="0">
                <a:latin typeface="Arial" charset="0"/>
              </a:rPr>
              <a:t>9.2.1 – Configuring Multiarea OSPF</a:t>
            </a:r>
          </a:p>
          <a:p>
            <a:pPr>
              <a:lnSpc>
                <a:spcPct val="80000"/>
              </a:lnSpc>
              <a:buFontTx/>
              <a:buNone/>
            </a:pPr>
            <a:r>
              <a:rPr lang="en-US" dirty="0">
                <a:latin typeface="Arial" charset="0"/>
              </a:rPr>
              <a:t>9.2.1.2</a:t>
            </a:r>
            <a:r>
              <a:rPr lang="en-US" baseline="0" dirty="0">
                <a:latin typeface="Arial" charset="0"/>
              </a:rPr>
              <a:t> – Configuring Multiarea OSPFv2</a:t>
            </a:r>
            <a:endParaRPr lang="en-US" dirty="0"/>
          </a:p>
        </p:txBody>
      </p:sp>
    </p:spTree>
    <p:extLst>
      <p:ext uri="{BB962C8B-B14F-4D97-AF65-F5344CB8AC3E}">
        <p14:creationId xmlns:p14="http://schemas.microsoft.com/office/powerpoint/2010/main" val="30545584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15</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Multiarea OSPF</a:t>
            </a:r>
          </a:p>
          <a:p>
            <a:pPr>
              <a:lnSpc>
                <a:spcPct val="80000"/>
              </a:lnSpc>
              <a:buFontTx/>
              <a:buNone/>
            </a:pPr>
            <a:r>
              <a:rPr lang="en-US" dirty="0">
                <a:latin typeface="Arial" charset="0"/>
              </a:rPr>
              <a:t>9.2.1 – Configuring Multiarea OSPF</a:t>
            </a:r>
          </a:p>
          <a:p>
            <a:pPr>
              <a:lnSpc>
                <a:spcPct val="80000"/>
              </a:lnSpc>
              <a:buFontTx/>
              <a:buNone/>
            </a:pPr>
            <a:r>
              <a:rPr lang="en-US" dirty="0">
                <a:latin typeface="Arial" charset="0"/>
              </a:rPr>
              <a:t>9.2.1.3</a:t>
            </a:r>
            <a:r>
              <a:rPr lang="en-US" baseline="0" dirty="0">
                <a:latin typeface="Arial" charset="0"/>
              </a:rPr>
              <a:t> – Configuring Multiarea OSPFv3</a:t>
            </a:r>
            <a:endParaRPr lang="en-US" dirty="0"/>
          </a:p>
        </p:txBody>
      </p:sp>
    </p:spTree>
    <p:extLst>
      <p:ext uri="{BB962C8B-B14F-4D97-AF65-F5344CB8AC3E}">
        <p14:creationId xmlns:p14="http://schemas.microsoft.com/office/powerpoint/2010/main" val="18881420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16</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Multiarea OSPF</a:t>
            </a:r>
          </a:p>
          <a:p>
            <a:pPr>
              <a:lnSpc>
                <a:spcPct val="80000"/>
              </a:lnSpc>
              <a:buFontTx/>
              <a:buNone/>
            </a:pPr>
            <a:r>
              <a:rPr lang="en-US" dirty="0">
                <a:latin typeface="Arial" charset="0"/>
              </a:rPr>
              <a:t>9.2.2 – Verifying Multiarea OSPF</a:t>
            </a:r>
          </a:p>
          <a:p>
            <a:pPr>
              <a:lnSpc>
                <a:spcPct val="80000"/>
              </a:lnSpc>
              <a:buFontTx/>
              <a:buNone/>
            </a:pPr>
            <a:r>
              <a:rPr lang="en-US" dirty="0">
                <a:latin typeface="Arial" charset="0"/>
              </a:rPr>
              <a:t>9.2.2.1</a:t>
            </a:r>
            <a:r>
              <a:rPr lang="en-US" baseline="0" dirty="0">
                <a:latin typeface="Arial" charset="0"/>
              </a:rPr>
              <a:t> – Verifying Multiarea OSPFv2</a:t>
            </a:r>
            <a:endParaRPr lang="en-US" dirty="0"/>
          </a:p>
        </p:txBody>
      </p:sp>
    </p:spTree>
    <p:extLst>
      <p:ext uri="{BB962C8B-B14F-4D97-AF65-F5344CB8AC3E}">
        <p14:creationId xmlns:p14="http://schemas.microsoft.com/office/powerpoint/2010/main" val="29767714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17</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Multiarea OSPF</a:t>
            </a:r>
          </a:p>
          <a:p>
            <a:pPr>
              <a:lnSpc>
                <a:spcPct val="80000"/>
              </a:lnSpc>
              <a:buFontTx/>
              <a:buNone/>
            </a:pPr>
            <a:r>
              <a:rPr lang="en-US" dirty="0">
                <a:latin typeface="Arial" charset="0"/>
              </a:rPr>
              <a:t>9.2.2 – Verifying Multiarea OSPF</a:t>
            </a:r>
          </a:p>
          <a:p>
            <a:pPr>
              <a:lnSpc>
                <a:spcPct val="80000"/>
              </a:lnSpc>
              <a:buFontTx/>
              <a:buNone/>
            </a:pPr>
            <a:r>
              <a:rPr lang="en-US" dirty="0">
                <a:latin typeface="Arial" charset="0"/>
              </a:rPr>
              <a:t>9.2.2.2</a:t>
            </a:r>
            <a:r>
              <a:rPr lang="en-US" baseline="0" dirty="0">
                <a:latin typeface="Arial" charset="0"/>
              </a:rPr>
              <a:t> – Verify General Multiarea OSPFv2 Settings</a:t>
            </a:r>
            <a:endParaRPr lang="en-US" dirty="0"/>
          </a:p>
        </p:txBody>
      </p:sp>
    </p:spTree>
    <p:extLst>
      <p:ext uri="{BB962C8B-B14F-4D97-AF65-F5344CB8AC3E}">
        <p14:creationId xmlns:p14="http://schemas.microsoft.com/office/powerpoint/2010/main" val="18148522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18</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Multiarea OSPF</a:t>
            </a:r>
          </a:p>
          <a:p>
            <a:pPr>
              <a:lnSpc>
                <a:spcPct val="80000"/>
              </a:lnSpc>
              <a:buFontTx/>
              <a:buNone/>
            </a:pPr>
            <a:r>
              <a:rPr lang="en-US" dirty="0">
                <a:latin typeface="Arial" charset="0"/>
              </a:rPr>
              <a:t>9.2.2 – Verifying Multiarea OSPF</a:t>
            </a:r>
          </a:p>
          <a:p>
            <a:pPr>
              <a:lnSpc>
                <a:spcPct val="80000"/>
              </a:lnSpc>
              <a:buFontTx/>
              <a:buNone/>
            </a:pPr>
            <a:r>
              <a:rPr lang="en-US" dirty="0">
                <a:latin typeface="Arial" charset="0"/>
              </a:rPr>
              <a:t>9.2.2.3</a:t>
            </a:r>
            <a:r>
              <a:rPr lang="en-US" baseline="0" dirty="0">
                <a:latin typeface="Arial" charset="0"/>
              </a:rPr>
              <a:t> – Verify the OSPFv2 Routes</a:t>
            </a:r>
            <a:endParaRPr lang="en-US" dirty="0"/>
          </a:p>
        </p:txBody>
      </p:sp>
    </p:spTree>
    <p:extLst>
      <p:ext uri="{BB962C8B-B14F-4D97-AF65-F5344CB8AC3E}">
        <p14:creationId xmlns:p14="http://schemas.microsoft.com/office/powerpoint/2010/main" val="25833035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19</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Multiarea OSPF</a:t>
            </a:r>
          </a:p>
          <a:p>
            <a:pPr>
              <a:lnSpc>
                <a:spcPct val="80000"/>
              </a:lnSpc>
              <a:buFontTx/>
              <a:buNone/>
            </a:pPr>
            <a:r>
              <a:rPr lang="en-US" dirty="0">
                <a:latin typeface="Arial" charset="0"/>
              </a:rPr>
              <a:t>9.2.2 – Verifying Multiarea OSPF</a:t>
            </a:r>
          </a:p>
          <a:p>
            <a:pPr>
              <a:lnSpc>
                <a:spcPct val="80000"/>
              </a:lnSpc>
              <a:buFontTx/>
              <a:buNone/>
            </a:pPr>
            <a:r>
              <a:rPr lang="en-US" dirty="0">
                <a:latin typeface="Arial" charset="0"/>
              </a:rPr>
              <a:t>9.2.2.4</a:t>
            </a:r>
            <a:r>
              <a:rPr lang="en-US" baseline="0" dirty="0">
                <a:latin typeface="Arial" charset="0"/>
              </a:rPr>
              <a:t> – Verify the Multiarea OSPFv2 LSDB</a:t>
            </a:r>
            <a:endParaRPr lang="en-US" dirty="0"/>
          </a:p>
        </p:txBody>
      </p:sp>
    </p:spTree>
    <p:extLst>
      <p:ext uri="{BB962C8B-B14F-4D97-AF65-F5344CB8AC3E}">
        <p14:creationId xmlns:p14="http://schemas.microsoft.com/office/powerpoint/2010/main" val="13263777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9.1 – Multiarea OSPF Operation</a:t>
            </a:r>
          </a:p>
          <a:p>
            <a:pPr>
              <a:lnSpc>
                <a:spcPct val="80000"/>
              </a:lnSpc>
              <a:buFontTx/>
              <a:buNone/>
            </a:pPr>
            <a:r>
              <a:rPr lang="en-US" dirty="0">
                <a:latin typeface="Arial" charset="0"/>
              </a:rPr>
              <a:t>9.1.1 – Why Multiarea OSPF?</a:t>
            </a:r>
          </a:p>
          <a:p>
            <a:pPr>
              <a:lnSpc>
                <a:spcPct val="80000"/>
              </a:lnSpc>
              <a:buFontTx/>
              <a:buNone/>
            </a:pPr>
            <a:r>
              <a:rPr lang="en-US" dirty="0">
                <a:latin typeface="Arial" charset="0"/>
              </a:rPr>
              <a:t>9.1.1.2</a:t>
            </a:r>
            <a:r>
              <a:rPr lang="en-US" baseline="0" dirty="0">
                <a:latin typeface="Arial" charset="0"/>
              </a:rPr>
              <a:t> – Multiarea OSPF</a:t>
            </a:r>
            <a:endParaRPr lang="en-US" dirty="0"/>
          </a:p>
        </p:txBody>
      </p:sp>
    </p:spTree>
    <p:extLst>
      <p:ext uri="{BB962C8B-B14F-4D97-AF65-F5344CB8AC3E}">
        <p14:creationId xmlns:p14="http://schemas.microsoft.com/office/powerpoint/2010/main" val="33482817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20</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9.2 – Configuring Multiarea OSPF</a:t>
            </a:r>
          </a:p>
          <a:p>
            <a:pPr>
              <a:lnSpc>
                <a:spcPct val="80000"/>
              </a:lnSpc>
              <a:buFontTx/>
              <a:buNone/>
            </a:pPr>
            <a:r>
              <a:rPr lang="en-US" dirty="0">
                <a:latin typeface="Arial" charset="0"/>
              </a:rPr>
              <a:t>9.2.2 – Verifying Multiarea OSPF</a:t>
            </a:r>
          </a:p>
          <a:p>
            <a:pPr>
              <a:lnSpc>
                <a:spcPct val="80000"/>
              </a:lnSpc>
              <a:buFontTx/>
              <a:buNone/>
            </a:pPr>
            <a:r>
              <a:rPr lang="en-US" dirty="0">
                <a:latin typeface="Arial" charset="0"/>
              </a:rPr>
              <a:t>9.2.2.5</a:t>
            </a:r>
            <a:r>
              <a:rPr lang="en-US" baseline="0" dirty="0">
                <a:latin typeface="Arial" charset="0"/>
              </a:rPr>
              <a:t> – Verify Multiarea OSPFv3</a:t>
            </a:r>
            <a:endParaRPr lang="en-US" dirty="0"/>
          </a:p>
        </p:txBody>
      </p:sp>
    </p:spTree>
    <p:extLst>
      <p:ext uri="{BB962C8B-B14F-4D97-AF65-F5344CB8AC3E}">
        <p14:creationId xmlns:p14="http://schemas.microsoft.com/office/powerpoint/2010/main" val="3314361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6397">
              <a:defRPr sz="2400">
                <a:solidFill>
                  <a:schemeClr val="tx1"/>
                </a:solidFill>
                <a:latin typeface="Arial" charset="0"/>
                <a:ea typeface="ＭＳ Ｐゴシック" charset="0"/>
                <a:cs typeface="ＭＳ Ｐゴシック" charset="0"/>
              </a:defRPr>
            </a:lvl1pPr>
            <a:lvl2pPr marL="729057" indent="-280406" defTabSz="886397">
              <a:defRPr sz="2400">
                <a:solidFill>
                  <a:schemeClr val="tx1"/>
                </a:solidFill>
                <a:latin typeface="Arial" charset="0"/>
                <a:ea typeface="ＭＳ Ｐゴシック" charset="0"/>
              </a:defRPr>
            </a:lvl2pPr>
            <a:lvl3pPr marL="1121626" indent="-224325" defTabSz="886397">
              <a:defRPr sz="2400">
                <a:solidFill>
                  <a:schemeClr val="tx1"/>
                </a:solidFill>
                <a:latin typeface="Arial" charset="0"/>
                <a:ea typeface="ＭＳ Ｐゴシック" charset="0"/>
              </a:defRPr>
            </a:lvl3pPr>
            <a:lvl4pPr marL="1570276" indent="-224325" defTabSz="886397">
              <a:defRPr sz="2400">
                <a:solidFill>
                  <a:schemeClr val="tx1"/>
                </a:solidFill>
                <a:latin typeface="Arial" charset="0"/>
                <a:ea typeface="ＭＳ Ｐゴシック" charset="0"/>
              </a:defRPr>
            </a:lvl4pPr>
            <a:lvl5pPr marL="2018927" indent="-224325" defTabSz="886397">
              <a:defRPr sz="2400">
                <a:solidFill>
                  <a:schemeClr val="tx1"/>
                </a:solidFill>
                <a:latin typeface="Arial" charset="0"/>
                <a:ea typeface="ＭＳ Ｐゴシック" charset="0"/>
              </a:defRPr>
            </a:lvl5pPr>
            <a:lvl6pPr marL="2467577" indent="-224325" algn="ctr" defTabSz="886397"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16227" indent="-224325" algn="ctr" defTabSz="886397"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364878" indent="-224325" algn="ctr" defTabSz="886397"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13528" indent="-224325" algn="ctr" defTabSz="886397"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ea typeface="ＭＳ Ｐゴシック" charset="0"/>
                <a:cs typeface="ＭＳ Ｐゴシック" charset="0"/>
              </a:rPr>
              <a:t>9.1 – Multiarea OSPF Operation</a:t>
            </a:r>
          </a:p>
          <a:p>
            <a:pPr>
              <a:lnSpc>
                <a:spcPct val="80000"/>
              </a:lnSpc>
              <a:buFontTx/>
              <a:buNone/>
            </a:pPr>
            <a:r>
              <a:rPr lang="en-US" dirty="0">
                <a:latin typeface="Arial" charset="0"/>
              </a:rPr>
              <a:t>9.1.1 –</a:t>
            </a:r>
            <a:r>
              <a:rPr lang="en-US" baseline="0" dirty="0">
                <a:latin typeface="Arial" charset="0"/>
              </a:rPr>
              <a:t> Why Multiarea OSPF?</a:t>
            </a:r>
            <a:endParaRPr lang="en-US" dirty="0"/>
          </a:p>
        </p:txBody>
      </p:sp>
    </p:spTree>
    <p:extLst>
      <p:ext uri="{BB962C8B-B14F-4D97-AF65-F5344CB8AC3E}">
        <p14:creationId xmlns:p14="http://schemas.microsoft.com/office/powerpoint/2010/main" val="17526846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4</a:t>
            </a:fld>
            <a:endParaRPr lang="en-US" dirty="0" smtClean="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a:lnSpc>
                <a:spcPct val="80000"/>
              </a:lnSpc>
              <a:buFontTx/>
              <a:buNone/>
            </a:pPr>
            <a:r>
              <a:rPr lang="en-US" dirty="0" smtClean="0"/>
              <a:t>6.1.2.1 OSPF LSA Types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5</a:t>
            </a:fld>
            <a:endParaRPr lang="en-US" dirty="0" smtClean="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r>
              <a:rPr lang="en-US" dirty="0" smtClean="0"/>
              <a:t>In the example above, router 2 acts as the </a:t>
            </a:r>
            <a:r>
              <a:rPr lang="en-US" i="1" dirty="0" smtClean="0"/>
              <a:t>area border router (ABR)</a:t>
            </a:r>
            <a:r>
              <a:rPr lang="en-US" dirty="0" smtClean="0"/>
              <a:t> between a standard area and the backbone. R3 is redistributing routes from an external domain, and is therefore designated as an </a:t>
            </a:r>
            <a:r>
              <a:rPr lang="en-US" i="1" dirty="0" smtClean="0"/>
              <a:t>autonomous system boundary router (ASBR)</a:t>
            </a:r>
            <a:r>
              <a:rPr lang="en-US" dirty="0" smtClean="0"/>
              <a:t>.</a:t>
            </a:r>
          </a:p>
          <a:p>
            <a:r>
              <a:rPr lang="en-US" dirty="0" smtClean="0"/>
              <a:t>As mentioned, type 1 and 2 LSAs are being flooded between routers sharing a common area. This applies to all area types, as these LSAs are used to build an area's shortest-path tree, and consequently only relevant to a single area. Type 3 and 5 LSAs, which describe internal and external IP routes, respectively, are flooded throughout the backbone and all standard areas. External routes are generated by an ASBR, while internal routes can be generated by any OSPF router.</a:t>
            </a:r>
          </a:p>
          <a:p>
            <a:r>
              <a:rPr lang="en-US" dirty="0" smtClean="0"/>
              <a:t>Note the peculiar case of type 4 LSAs. These LSAs are injected into the backbone by the ABR of an area which contains an ASBR. This is to ensure all other routers in the OSPF domain can reach the ASBR.</a:t>
            </a:r>
          </a:p>
          <a:p>
            <a:r>
              <a:rPr lang="en-US" dirty="0" smtClean="0"/>
              <a:t>Standard areas work fine and ensure optimal routing since all routers know about all routes. However, there are often situations when an area has limited access to the rest of the network, and maintaining a full link state database is unnecessary. Additionally, an area may contain low-end routers incapable of maintaining a full database for a large OSPF network. Such areas can be configured to block certain LSA types and become lightweight </a:t>
            </a:r>
            <a:r>
              <a:rPr lang="en-US" i="1" dirty="0" smtClean="0"/>
              <a:t>stub areas</a:t>
            </a:r>
            <a:r>
              <a:rPr lang="en-US" dirty="0" smtClean="0"/>
              <a:t>.</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6</a:t>
            </a:fld>
            <a:endParaRPr lang="en-US" dirty="0" smtClean="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r>
              <a:rPr lang="en-US" dirty="0" smtClean="0"/>
              <a:t>In this next example, R2 and R3 share a common stub area. Instead of propagating external routes (type 5 LSAs) into the area, the ABR injects a type 3 LSA containing a default route into the stub area. This ensures that routers in the stub area will be able to route traffic to external destinations without having to maintain all of the individual external routes. Because external routes are not received by the stub area, ABRs also do not forward type 4 LSAs from other areas into the stub.</a:t>
            </a:r>
          </a:p>
          <a:p>
            <a:r>
              <a:rPr lang="en-US" dirty="0" smtClean="0"/>
              <a:t>For an area to become a stub, all routers belonging to it must be configured to operate as such. Stub routers and non-stub routers will not form adjacencies.</a:t>
            </a:r>
          </a:p>
          <a:p>
            <a:r>
              <a:rPr lang="cs-CZ" dirty="0" err="1" smtClean="0">
                <a:latin typeface="Courier New" panose="02070309020205020404" pitchFamily="49" charset="0"/>
                <a:cs typeface="Courier New" panose="02070309020205020404" pitchFamily="49" charset="0"/>
              </a:rPr>
              <a:t>Configuration</a:t>
            </a:r>
            <a:r>
              <a:rPr lang="cs-CZ" dirty="0" smtClean="0">
                <a:latin typeface="Courier New" panose="02070309020205020404" pitchFamily="49" charset="0"/>
                <a:cs typeface="Courier New" panose="02070309020205020404" pitchFamily="49" charset="0"/>
              </a:rPr>
              <a:t> </a:t>
            </a:r>
            <a:r>
              <a:rPr lang="cs-CZ" dirty="0" err="1" smtClean="0">
                <a:latin typeface="Courier New" panose="02070309020205020404" pitchFamily="49" charset="0"/>
                <a:cs typeface="Courier New" panose="02070309020205020404" pitchFamily="49" charset="0"/>
              </a:rPr>
              <a:t>command</a:t>
            </a:r>
            <a:r>
              <a:rPr lang="cs-CZ" dirty="0" smtClean="0">
                <a:latin typeface="Courier New" panose="02070309020205020404" pitchFamily="49" charset="0"/>
                <a:cs typeface="Courier New" panose="02070309020205020404" pitchFamily="49" charset="0"/>
              </a:rPr>
              <a:t> </a:t>
            </a:r>
            <a:r>
              <a:rPr lang="cs-CZ" dirty="0" err="1" smtClean="0">
                <a:latin typeface="Courier New" panose="02070309020205020404" pitchFamily="49" charset="0"/>
                <a:cs typeface="Courier New" panose="02070309020205020404" pitchFamily="49" charset="0"/>
              </a:rPr>
              <a:t>example</a:t>
            </a:r>
            <a:r>
              <a:rPr lang="cs-CZ" dirty="0" smtClean="0">
                <a:latin typeface="Courier New" panose="02070309020205020404" pitchFamily="49" charset="0"/>
                <a:cs typeface="Courier New" panose="02070309020205020404" pitchFamily="49" charset="0"/>
              </a:rPr>
              <a:t>:</a:t>
            </a:r>
            <a:r>
              <a:rPr lang="cs-CZ" baseline="0" dirty="0" smtClean="0">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Router(</a:t>
            </a:r>
            <a:r>
              <a:rPr lang="en-US" dirty="0" err="1" smtClean="0">
                <a:latin typeface="Courier New" panose="02070309020205020404" pitchFamily="49" charset="0"/>
                <a:cs typeface="Courier New" panose="02070309020205020404" pitchFamily="49" charset="0"/>
              </a:rPr>
              <a:t>config</a:t>
            </a:r>
            <a:r>
              <a:rPr lang="en-US" dirty="0" smtClean="0">
                <a:latin typeface="Courier New" panose="02070309020205020404" pitchFamily="49" charset="0"/>
                <a:cs typeface="Courier New" panose="02070309020205020404" pitchFamily="49" charset="0"/>
              </a:rPr>
              <a:t>-router)# area 10 stub</a:t>
            </a:r>
            <a:endParaRPr lang="cs-CZ" dirty="0" smtClean="0">
              <a:latin typeface="Courier New" panose="02070309020205020404" pitchFamily="49" charset="0"/>
              <a:cs typeface="Courier New" panose="02070309020205020404" pitchFamily="49" charset="0"/>
            </a:endParaRPr>
          </a:p>
          <a:p>
            <a:r>
              <a:rPr lang="en-US" dirty="0" smtClean="0"/>
              <a:t>This idea of substituting a single default route for many specific routes can be applied to internal routes as well, which is the case of </a:t>
            </a:r>
            <a:r>
              <a:rPr lang="en-US" i="1" dirty="0" smtClean="0"/>
              <a:t>totally stubby areas</a:t>
            </a:r>
            <a:r>
              <a:rPr lang="en-US" dirty="0" smtClean="0"/>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7</a:t>
            </a:fld>
            <a:endParaRPr lang="en-US" dirty="0" smtClean="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r>
              <a:rPr lang="en-US" dirty="0" smtClean="0"/>
              <a:t>Like stub areas, totally stubby areas do not receive type 4 or 5 LSAs from their ABRs. However, they also do not receive type 3 LSAs; all routing out of the area relies on the single default route injected by the ABR.</a:t>
            </a:r>
          </a:p>
          <a:p>
            <a:r>
              <a:rPr lang="en-US" dirty="0" smtClean="0"/>
              <a:t>A stub area is extended to a totally stubby area by configuring all of its ABRs with the no-summary parameter:</a:t>
            </a:r>
          </a:p>
          <a:p>
            <a:r>
              <a:rPr lang="cs-CZ" dirty="0" err="1" smtClean="0">
                <a:latin typeface="Courier New" panose="02070309020205020404" pitchFamily="49" charset="0"/>
                <a:cs typeface="Courier New" panose="02070309020205020404" pitchFamily="49" charset="0"/>
              </a:rPr>
              <a:t>Configuration</a:t>
            </a:r>
            <a:r>
              <a:rPr lang="cs-CZ" dirty="0" smtClean="0">
                <a:latin typeface="Courier New" panose="02070309020205020404" pitchFamily="49" charset="0"/>
                <a:cs typeface="Courier New" panose="02070309020205020404" pitchFamily="49" charset="0"/>
              </a:rPr>
              <a:t> </a:t>
            </a:r>
            <a:r>
              <a:rPr lang="cs-CZ" dirty="0" err="1" smtClean="0">
                <a:latin typeface="Courier New" panose="02070309020205020404" pitchFamily="49" charset="0"/>
                <a:cs typeface="Courier New" panose="02070309020205020404" pitchFamily="49" charset="0"/>
              </a:rPr>
              <a:t>command</a:t>
            </a:r>
            <a:r>
              <a:rPr lang="cs-CZ" dirty="0" smtClean="0">
                <a:latin typeface="Courier New" panose="02070309020205020404" pitchFamily="49" charset="0"/>
                <a:cs typeface="Courier New" panose="02070309020205020404" pitchFamily="49" charset="0"/>
              </a:rPr>
              <a:t> </a:t>
            </a:r>
            <a:r>
              <a:rPr lang="cs-CZ" dirty="0" err="1" smtClean="0">
                <a:latin typeface="Courier New" panose="02070309020205020404" pitchFamily="49" charset="0"/>
                <a:cs typeface="Courier New" panose="02070309020205020404" pitchFamily="49" charset="0"/>
              </a:rPr>
              <a:t>example</a:t>
            </a:r>
            <a:r>
              <a:rPr lang="cs-CZ" dirty="0" smtClean="0">
                <a:latin typeface="Courier New" panose="02070309020205020404" pitchFamily="49" charset="0"/>
                <a:cs typeface="Courier New" panose="02070309020205020404" pitchFamily="49" charset="0"/>
              </a:rPr>
              <a:t>:</a:t>
            </a:r>
            <a:r>
              <a:rPr lang="cs-CZ" dirty="0" smtClean="0"/>
              <a:t> </a:t>
            </a:r>
            <a:r>
              <a:rPr lang="en-US" dirty="0" smtClean="0"/>
              <a:t>Router(</a:t>
            </a:r>
            <a:r>
              <a:rPr lang="en-US" dirty="0" err="1" smtClean="0"/>
              <a:t>config</a:t>
            </a:r>
            <a:r>
              <a:rPr lang="en-US" dirty="0" smtClean="0"/>
              <a:t>-router)# area 10 stub no-summary</a:t>
            </a:r>
            <a:endParaRPr lang="cs-CZ" dirty="0" smtClean="0"/>
          </a:p>
          <a:p>
            <a:r>
              <a:rPr lang="en-US" dirty="0" smtClean="0"/>
              <a:t>Stub and totally stubby areas can certainly be convenient to reduce the resource utilization of routers in portions of the network not requiring full routing knowledge. However, neither type can contain an ASBR, as type 4 and 5 LSAs are not permitted inside the area. To solve this problem, and in what is arguably the worst naming decision ever made, Cisco introduced the concept of a </a:t>
            </a:r>
            <a:r>
              <a:rPr lang="en-US" i="1" dirty="0" smtClean="0"/>
              <a:t>not-so-stubby area (NSSA)</a:t>
            </a:r>
            <a:r>
              <a:rPr lang="en-US" dirty="0" smtClean="0"/>
              <a:t>.</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8</a:t>
            </a:fld>
            <a:endParaRPr lang="en-US" dirty="0" smtClean="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r>
              <a:rPr lang="en-US" dirty="0" smtClean="0"/>
              <a:t>An NSSA makes use of type 7 LSAs, which are essentially type 5 LSAs in disguise. This allows an ASBR to advertise external links to an ABR, which converts the type 7 LSAs into type 5 before flooding them to the rest of the OSPF domain.</a:t>
            </a:r>
          </a:p>
          <a:p>
            <a:r>
              <a:rPr lang="en-US" dirty="0" smtClean="0"/>
              <a:t>An NSSA can function as either a stub or totally stubby area. To designate a normal (stub) NSSA, all routers in the area must be so configured:</a:t>
            </a:r>
          </a:p>
          <a:p>
            <a:r>
              <a:rPr lang="cs-CZ" dirty="0" err="1" smtClean="0">
                <a:latin typeface="Courier New" panose="02070309020205020404" pitchFamily="49" charset="0"/>
                <a:cs typeface="Courier New" panose="02070309020205020404" pitchFamily="49" charset="0"/>
              </a:rPr>
              <a:t>Configuration</a:t>
            </a:r>
            <a:r>
              <a:rPr lang="cs-CZ" dirty="0" smtClean="0">
                <a:latin typeface="Courier New" panose="02070309020205020404" pitchFamily="49" charset="0"/>
                <a:cs typeface="Courier New" panose="02070309020205020404" pitchFamily="49" charset="0"/>
              </a:rPr>
              <a:t> </a:t>
            </a:r>
            <a:r>
              <a:rPr lang="cs-CZ" dirty="0" err="1" smtClean="0">
                <a:latin typeface="Courier New" panose="02070309020205020404" pitchFamily="49" charset="0"/>
                <a:cs typeface="Courier New" panose="02070309020205020404" pitchFamily="49" charset="0"/>
              </a:rPr>
              <a:t>command</a:t>
            </a:r>
            <a:r>
              <a:rPr lang="cs-CZ" dirty="0" smtClean="0">
                <a:latin typeface="Courier New" panose="02070309020205020404" pitchFamily="49" charset="0"/>
                <a:cs typeface="Courier New" panose="02070309020205020404" pitchFamily="49" charset="0"/>
              </a:rPr>
              <a:t> </a:t>
            </a:r>
            <a:r>
              <a:rPr lang="cs-CZ" dirty="0" err="1" smtClean="0">
                <a:latin typeface="Courier New" panose="02070309020205020404" pitchFamily="49" charset="0"/>
                <a:cs typeface="Courier New" panose="02070309020205020404" pitchFamily="49" charset="0"/>
              </a:rPr>
              <a:t>example</a:t>
            </a:r>
            <a:r>
              <a:rPr lang="cs-CZ" dirty="0" smtClean="0">
                <a:latin typeface="Courier New" panose="02070309020205020404" pitchFamily="49" charset="0"/>
                <a:cs typeface="Courier New" panose="02070309020205020404" pitchFamily="49" charset="0"/>
              </a:rPr>
              <a:t>: </a:t>
            </a:r>
            <a:r>
              <a:rPr lang="en-US" dirty="0" smtClean="0"/>
              <a:t>Router(</a:t>
            </a:r>
            <a:r>
              <a:rPr lang="en-US" dirty="0" err="1" smtClean="0"/>
              <a:t>config</a:t>
            </a:r>
            <a:r>
              <a:rPr lang="en-US" dirty="0" smtClean="0"/>
              <a:t>-router)# area 10 </a:t>
            </a:r>
            <a:r>
              <a:rPr lang="en-US" dirty="0" err="1" smtClean="0"/>
              <a:t>nssa</a:t>
            </a:r>
            <a:endParaRPr lang="cs-CZ" dirty="0" smtClean="0"/>
          </a:p>
          <a:p>
            <a:r>
              <a:rPr lang="en-US" dirty="0" smtClean="0"/>
              <a:t>Type 3 LSAs will pass into and out of the area. Unlike a normal stub area, the ABR will </a:t>
            </a:r>
            <a:r>
              <a:rPr lang="en-US" i="1" dirty="0" smtClean="0"/>
              <a:t>not</a:t>
            </a:r>
            <a:r>
              <a:rPr lang="en-US" dirty="0" smtClean="0"/>
              <a:t> inject a default route into an NSSA unless explicitly configured to do so. As traffic cannot be routed to external destinations without a default route, you'll probably want to include one by appending </a:t>
            </a:r>
            <a:r>
              <a:rPr lang="cs-CZ" dirty="0" smtClean="0"/>
              <a:t>„</a:t>
            </a:r>
            <a:r>
              <a:rPr lang="en-US" dirty="0" smtClean="0"/>
              <a:t>default-information-originate</a:t>
            </a:r>
            <a:r>
              <a:rPr lang="cs-CZ" dirty="0" smtClean="0"/>
              <a:t>“</a:t>
            </a:r>
            <a:r>
              <a:rPr lang="en-US" dirty="0" smtClean="0"/>
              <a:t>.</a:t>
            </a:r>
          </a:p>
          <a:p>
            <a:r>
              <a:rPr lang="cs-CZ" dirty="0" err="1" smtClean="0">
                <a:latin typeface="Courier New" panose="02070309020205020404" pitchFamily="49" charset="0"/>
                <a:cs typeface="Courier New" panose="02070309020205020404" pitchFamily="49" charset="0"/>
              </a:rPr>
              <a:t>Configuration</a:t>
            </a:r>
            <a:r>
              <a:rPr lang="cs-CZ" dirty="0" smtClean="0">
                <a:latin typeface="Courier New" panose="02070309020205020404" pitchFamily="49" charset="0"/>
                <a:cs typeface="Courier New" panose="02070309020205020404" pitchFamily="49" charset="0"/>
              </a:rPr>
              <a:t> </a:t>
            </a:r>
            <a:r>
              <a:rPr lang="cs-CZ" dirty="0" err="1" smtClean="0">
                <a:latin typeface="Courier New" panose="02070309020205020404" pitchFamily="49" charset="0"/>
                <a:cs typeface="Courier New" panose="02070309020205020404" pitchFamily="49" charset="0"/>
              </a:rPr>
              <a:t>command</a:t>
            </a:r>
            <a:r>
              <a:rPr lang="cs-CZ" dirty="0" smtClean="0">
                <a:latin typeface="Courier New" panose="02070309020205020404" pitchFamily="49" charset="0"/>
                <a:cs typeface="Courier New" panose="02070309020205020404" pitchFamily="49" charset="0"/>
              </a:rPr>
              <a:t> </a:t>
            </a:r>
            <a:r>
              <a:rPr lang="cs-CZ" dirty="0" err="1" smtClean="0">
                <a:latin typeface="Courier New" panose="02070309020205020404" pitchFamily="49" charset="0"/>
                <a:cs typeface="Courier New" panose="02070309020205020404" pitchFamily="49" charset="0"/>
              </a:rPr>
              <a:t>example</a:t>
            </a:r>
            <a:r>
              <a:rPr lang="cs-CZ" dirty="0" smtClean="0">
                <a:latin typeface="Courier New" panose="02070309020205020404" pitchFamily="49" charset="0"/>
                <a:cs typeface="Courier New" panose="02070309020205020404" pitchFamily="49" charset="0"/>
              </a:rPr>
              <a:t>: </a:t>
            </a:r>
            <a:r>
              <a:rPr lang="en-US" dirty="0" smtClean="0"/>
              <a:t>Router(</a:t>
            </a:r>
            <a:r>
              <a:rPr lang="en-US" dirty="0" err="1" smtClean="0"/>
              <a:t>config</a:t>
            </a:r>
            <a:r>
              <a:rPr lang="en-US" dirty="0" smtClean="0"/>
              <a:t>-router)# area 10 </a:t>
            </a:r>
            <a:r>
              <a:rPr lang="en-US" dirty="0" err="1" smtClean="0"/>
              <a:t>nssa</a:t>
            </a:r>
            <a:r>
              <a:rPr lang="en-US" dirty="0" smtClean="0"/>
              <a:t> default-information-originate</a:t>
            </a:r>
            <a:endParaRPr lang="cs-CZ" dirty="0" smtClean="0"/>
          </a:p>
          <a:p>
            <a:r>
              <a:rPr lang="en-US" dirty="0" smtClean="0"/>
              <a:t>To expand an NSSA to function as a totally stubby area, eliminating type 3 LSAs, all of its ABRs must be configured with the </a:t>
            </a:r>
            <a:r>
              <a:rPr lang="cs-CZ" dirty="0" smtClean="0"/>
              <a:t>„</a:t>
            </a:r>
            <a:r>
              <a:rPr lang="en-US" dirty="0" smtClean="0"/>
              <a:t>no-summary</a:t>
            </a:r>
            <a:r>
              <a:rPr lang="cs-CZ" dirty="0" smtClean="0"/>
              <a:t>“</a:t>
            </a:r>
            <a:r>
              <a:rPr lang="en-US" dirty="0" smtClean="0"/>
              <a:t> parameter:</a:t>
            </a:r>
          </a:p>
          <a:p>
            <a:r>
              <a:rPr lang="cs-CZ" dirty="0" err="1" smtClean="0">
                <a:latin typeface="Courier New" panose="02070309020205020404" pitchFamily="49" charset="0"/>
                <a:cs typeface="Courier New" panose="02070309020205020404" pitchFamily="49" charset="0"/>
              </a:rPr>
              <a:t>Configuration</a:t>
            </a:r>
            <a:r>
              <a:rPr lang="cs-CZ" dirty="0" smtClean="0">
                <a:latin typeface="Courier New" panose="02070309020205020404" pitchFamily="49" charset="0"/>
                <a:cs typeface="Courier New" panose="02070309020205020404" pitchFamily="49" charset="0"/>
              </a:rPr>
              <a:t> </a:t>
            </a:r>
            <a:r>
              <a:rPr lang="cs-CZ" dirty="0" err="1" smtClean="0">
                <a:latin typeface="Courier New" panose="02070309020205020404" pitchFamily="49" charset="0"/>
                <a:cs typeface="Courier New" panose="02070309020205020404" pitchFamily="49" charset="0"/>
              </a:rPr>
              <a:t>command</a:t>
            </a:r>
            <a:r>
              <a:rPr lang="cs-CZ" dirty="0" smtClean="0">
                <a:latin typeface="Courier New" panose="02070309020205020404" pitchFamily="49" charset="0"/>
                <a:cs typeface="Courier New" panose="02070309020205020404" pitchFamily="49" charset="0"/>
              </a:rPr>
              <a:t> </a:t>
            </a:r>
            <a:r>
              <a:rPr lang="cs-CZ" dirty="0" err="1" smtClean="0">
                <a:latin typeface="Courier New" panose="02070309020205020404" pitchFamily="49" charset="0"/>
                <a:cs typeface="Courier New" panose="02070309020205020404" pitchFamily="49" charset="0"/>
              </a:rPr>
              <a:t>example</a:t>
            </a:r>
            <a:r>
              <a:rPr lang="cs-CZ" dirty="0" smtClean="0">
                <a:latin typeface="Courier New" panose="02070309020205020404" pitchFamily="49" charset="0"/>
                <a:cs typeface="Courier New" panose="02070309020205020404" pitchFamily="49" charset="0"/>
              </a:rPr>
              <a:t>: </a:t>
            </a:r>
            <a:r>
              <a:rPr lang="en-US" dirty="0" smtClean="0"/>
              <a:t>Router(</a:t>
            </a:r>
            <a:r>
              <a:rPr lang="en-US" dirty="0" err="1" smtClean="0"/>
              <a:t>config</a:t>
            </a:r>
            <a:r>
              <a:rPr lang="en-US" dirty="0" smtClean="0"/>
              <a:t>-router)# area 10 </a:t>
            </a:r>
            <a:r>
              <a:rPr lang="en-US" dirty="0" err="1" smtClean="0"/>
              <a:t>nssa</a:t>
            </a:r>
            <a:r>
              <a:rPr lang="en-US" dirty="0" smtClean="0"/>
              <a:t> no-summary</a:t>
            </a:r>
            <a:endParaRPr lang="cs-CZ" dirty="0" smtClean="0"/>
          </a:p>
          <a:p>
            <a:r>
              <a:rPr lang="en-US" dirty="0" smtClean="0"/>
              <a:t>The ABR of a totally stubby NSSA (or not-so-totally-stubby area, if you prefer) injects a default route without any further configuration.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1"/>
          <p:cNvSpPr>
            <a:spLocks noGrp="1" noChangeArrowheads="1"/>
          </p:cNvSpPr>
          <p:nvPr>
            <p:ph type="sldNum" sz="quarter" idx="5"/>
          </p:nvPr>
        </p:nvSpPr>
        <p:spPr>
          <a:noFill/>
        </p:spPr>
        <p:txBody>
          <a:bodyPr/>
          <a:lstStyle/>
          <a:p>
            <a:fld id="{570978E6-FB79-4E74-A4A4-2BA13DA27C44}" type="slidenum">
              <a:rPr lang="en-US" smtClean="0"/>
              <a:pPr/>
              <a:t>9</a:t>
            </a:fld>
            <a:endParaRPr lang="en-US" dirty="0" smtClean="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r>
              <a:rPr lang="en-US" dirty="0" smtClean="0"/>
              <a:t>An NSSA makes use of type 7 LSAs, which are essentially type 5 LSAs in disguise. This allows an ASBR to advertise external links to an ABR, which converts the type 7 LSAs into type 5 before flooding them to the rest of the OSPF domain.</a:t>
            </a:r>
          </a:p>
          <a:p>
            <a:r>
              <a:rPr lang="en-US" dirty="0" smtClean="0"/>
              <a:t>An NSSA can function as either a stub or totally stubby area. To designate a normal (stub) NSSA, all routers in the area must be so configured:</a:t>
            </a:r>
          </a:p>
          <a:p>
            <a:r>
              <a:rPr lang="cs-CZ" dirty="0" err="1" smtClean="0">
                <a:latin typeface="Courier New" panose="02070309020205020404" pitchFamily="49" charset="0"/>
                <a:cs typeface="Courier New" panose="02070309020205020404" pitchFamily="49" charset="0"/>
              </a:rPr>
              <a:t>Configuration</a:t>
            </a:r>
            <a:r>
              <a:rPr lang="cs-CZ" dirty="0" smtClean="0">
                <a:latin typeface="Courier New" panose="02070309020205020404" pitchFamily="49" charset="0"/>
                <a:cs typeface="Courier New" panose="02070309020205020404" pitchFamily="49" charset="0"/>
              </a:rPr>
              <a:t> </a:t>
            </a:r>
            <a:r>
              <a:rPr lang="cs-CZ" dirty="0" err="1" smtClean="0">
                <a:latin typeface="Courier New" panose="02070309020205020404" pitchFamily="49" charset="0"/>
                <a:cs typeface="Courier New" panose="02070309020205020404" pitchFamily="49" charset="0"/>
              </a:rPr>
              <a:t>command</a:t>
            </a:r>
            <a:r>
              <a:rPr lang="cs-CZ" dirty="0" smtClean="0">
                <a:latin typeface="Courier New" panose="02070309020205020404" pitchFamily="49" charset="0"/>
                <a:cs typeface="Courier New" panose="02070309020205020404" pitchFamily="49" charset="0"/>
              </a:rPr>
              <a:t> </a:t>
            </a:r>
            <a:r>
              <a:rPr lang="cs-CZ" dirty="0" err="1" smtClean="0">
                <a:latin typeface="Courier New" panose="02070309020205020404" pitchFamily="49" charset="0"/>
                <a:cs typeface="Courier New" panose="02070309020205020404" pitchFamily="49" charset="0"/>
              </a:rPr>
              <a:t>example</a:t>
            </a:r>
            <a:r>
              <a:rPr lang="cs-CZ" dirty="0" smtClean="0">
                <a:latin typeface="Courier New" panose="02070309020205020404" pitchFamily="49" charset="0"/>
                <a:cs typeface="Courier New" panose="02070309020205020404" pitchFamily="49" charset="0"/>
              </a:rPr>
              <a:t>: </a:t>
            </a:r>
            <a:r>
              <a:rPr lang="en-US" dirty="0" smtClean="0"/>
              <a:t>Router(</a:t>
            </a:r>
            <a:r>
              <a:rPr lang="en-US" dirty="0" err="1" smtClean="0"/>
              <a:t>config</a:t>
            </a:r>
            <a:r>
              <a:rPr lang="en-US" dirty="0" smtClean="0"/>
              <a:t>-router)# area 10 </a:t>
            </a:r>
            <a:r>
              <a:rPr lang="en-US" dirty="0" err="1" smtClean="0"/>
              <a:t>nssa</a:t>
            </a:r>
            <a:endParaRPr lang="cs-CZ" dirty="0" smtClean="0"/>
          </a:p>
          <a:p>
            <a:r>
              <a:rPr lang="en-US" dirty="0" smtClean="0"/>
              <a:t>Type 3 LSAs will pass into and out of the area. Unlike a normal stub area, the ABR will </a:t>
            </a:r>
            <a:r>
              <a:rPr lang="en-US" i="1" dirty="0" smtClean="0"/>
              <a:t>not</a:t>
            </a:r>
            <a:r>
              <a:rPr lang="en-US" dirty="0" smtClean="0"/>
              <a:t> inject a default route into an NSSA unless explicitly configured to do so. As traffic cannot be routed to external destinations without a default route, you'll probably want to include one by appending </a:t>
            </a:r>
            <a:r>
              <a:rPr lang="cs-CZ" dirty="0" smtClean="0"/>
              <a:t>„</a:t>
            </a:r>
            <a:r>
              <a:rPr lang="en-US" dirty="0" smtClean="0"/>
              <a:t>default-information-originate</a:t>
            </a:r>
            <a:r>
              <a:rPr lang="cs-CZ" dirty="0" smtClean="0"/>
              <a:t>“</a:t>
            </a:r>
            <a:r>
              <a:rPr lang="en-US" dirty="0" smtClean="0"/>
              <a:t>.</a:t>
            </a:r>
          </a:p>
          <a:p>
            <a:r>
              <a:rPr lang="cs-CZ" dirty="0" err="1" smtClean="0">
                <a:latin typeface="Courier New" panose="02070309020205020404" pitchFamily="49" charset="0"/>
                <a:cs typeface="Courier New" panose="02070309020205020404" pitchFamily="49" charset="0"/>
              </a:rPr>
              <a:t>Configuration</a:t>
            </a:r>
            <a:r>
              <a:rPr lang="cs-CZ" dirty="0" smtClean="0">
                <a:latin typeface="Courier New" panose="02070309020205020404" pitchFamily="49" charset="0"/>
                <a:cs typeface="Courier New" panose="02070309020205020404" pitchFamily="49" charset="0"/>
              </a:rPr>
              <a:t> </a:t>
            </a:r>
            <a:r>
              <a:rPr lang="cs-CZ" dirty="0" err="1" smtClean="0">
                <a:latin typeface="Courier New" panose="02070309020205020404" pitchFamily="49" charset="0"/>
                <a:cs typeface="Courier New" panose="02070309020205020404" pitchFamily="49" charset="0"/>
              </a:rPr>
              <a:t>command</a:t>
            </a:r>
            <a:r>
              <a:rPr lang="cs-CZ" dirty="0" smtClean="0">
                <a:latin typeface="Courier New" panose="02070309020205020404" pitchFamily="49" charset="0"/>
                <a:cs typeface="Courier New" panose="02070309020205020404" pitchFamily="49" charset="0"/>
              </a:rPr>
              <a:t> </a:t>
            </a:r>
            <a:r>
              <a:rPr lang="cs-CZ" dirty="0" err="1" smtClean="0">
                <a:latin typeface="Courier New" panose="02070309020205020404" pitchFamily="49" charset="0"/>
                <a:cs typeface="Courier New" panose="02070309020205020404" pitchFamily="49" charset="0"/>
              </a:rPr>
              <a:t>example</a:t>
            </a:r>
            <a:r>
              <a:rPr lang="cs-CZ" dirty="0" smtClean="0">
                <a:latin typeface="Courier New" panose="02070309020205020404" pitchFamily="49" charset="0"/>
                <a:cs typeface="Courier New" panose="02070309020205020404" pitchFamily="49" charset="0"/>
              </a:rPr>
              <a:t>: </a:t>
            </a:r>
            <a:r>
              <a:rPr lang="en-US" dirty="0" smtClean="0"/>
              <a:t>Router(</a:t>
            </a:r>
            <a:r>
              <a:rPr lang="en-US" dirty="0" err="1" smtClean="0"/>
              <a:t>config</a:t>
            </a:r>
            <a:r>
              <a:rPr lang="en-US" dirty="0" smtClean="0"/>
              <a:t>-router)# area 10 </a:t>
            </a:r>
            <a:r>
              <a:rPr lang="en-US" dirty="0" err="1" smtClean="0"/>
              <a:t>nssa</a:t>
            </a:r>
            <a:r>
              <a:rPr lang="en-US" dirty="0" smtClean="0"/>
              <a:t> default-information-originate</a:t>
            </a:r>
            <a:endParaRPr lang="cs-CZ" dirty="0" smtClean="0"/>
          </a:p>
          <a:p>
            <a:r>
              <a:rPr lang="en-US" dirty="0" smtClean="0"/>
              <a:t>To expand an NSSA to function as a totally stubby area, eliminating type 3 LSAs, all of its ABRs must be configured with the </a:t>
            </a:r>
            <a:r>
              <a:rPr lang="cs-CZ" dirty="0" smtClean="0"/>
              <a:t>„</a:t>
            </a:r>
            <a:r>
              <a:rPr lang="en-US" dirty="0" smtClean="0"/>
              <a:t>no-summary</a:t>
            </a:r>
            <a:r>
              <a:rPr lang="cs-CZ" dirty="0" smtClean="0"/>
              <a:t>“</a:t>
            </a:r>
            <a:r>
              <a:rPr lang="en-US" dirty="0" smtClean="0"/>
              <a:t> parameter:</a:t>
            </a:r>
          </a:p>
          <a:p>
            <a:r>
              <a:rPr lang="cs-CZ" dirty="0" err="1" smtClean="0">
                <a:latin typeface="Courier New" panose="02070309020205020404" pitchFamily="49" charset="0"/>
                <a:cs typeface="Courier New" panose="02070309020205020404" pitchFamily="49" charset="0"/>
              </a:rPr>
              <a:t>Configuration</a:t>
            </a:r>
            <a:r>
              <a:rPr lang="cs-CZ" dirty="0" smtClean="0">
                <a:latin typeface="Courier New" panose="02070309020205020404" pitchFamily="49" charset="0"/>
                <a:cs typeface="Courier New" panose="02070309020205020404" pitchFamily="49" charset="0"/>
              </a:rPr>
              <a:t> </a:t>
            </a:r>
            <a:r>
              <a:rPr lang="cs-CZ" dirty="0" err="1" smtClean="0">
                <a:latin typeface="Courier New" panose="02070309020205020404" pitchFamily="49" charset="0"/>
                <a:cs typeface="Courier New" panose="02070309020205020404" pitchFamily="49" charset="0"/>
              </a:rPr>
              <a:t>command</a:t>
            </a:r>
            <a:r>
              <a:rPr lang="cs-CZ" dirty="0" smtClean="0">
                <a:latin typeface="Courier New" panose="02070309020205020404" pitchFamily="49" charset="0"/>
                <a:cs typeface="Courier New" panose="02070309020205020404" pitchFamily="49" charset="0"/>
              </a:rPr>
              <a:t> </a:t>
            </a:r>
            <a:r>
              <a:rPr lang="cs-CZ" dirty="0" err="1" smtClean="0">
                <a:latin typeface="Courier New" panose="02070309020205020404" pitchFamily="49" charset="0"/>
                <a:cs typeface="Courier New" panose="02070309020205020404" pitchFamily="49" charset="0"/>
              </a:rPr>
              <a:t>example</a:t>
            </a:r>
            <a:r>
              <a:rPr lang="cs-CZ" dirty="0" smtClean="0">
                <a:latin typeface="Courier New" panose="02070309020205020404" pitchFamily="49" charset="0"/>
                <a:cs typeface="Courier New" panose="02070309020205020404" pitchFamily="49" charset="0"/>
              </a:rPr>
              <a:t>: </a:t>
            </a:r>
            <a:r>
              <a:rPr lang="en-US" dirty="0" smtClean="0"/>
              <a:t>Router(</a:t>
            </a:r>
            <a:r>
              <a:rPr lang="en-US" dirty="0" err="1" smtClean="0"/>
              <a:t>config</a:t>
            </a:r>
            <a:r>
              <a:rPr lang="en-US" dirty="0" smtClean="0"/>
              <a:t>-router)# area 10 </a:t>
            </a:r>
            <a:r>
              <a:rPr lang="en-US" dirty="0" err="1" smtClean="0"/>
              <a:t>nssa</a:t>
            </a:r>
            <a:r>
              <a:rPr lang="en-US" dirty="0" smtClean="0"/>
              <a:t> no-summary</a:t>
            </a:r>
            <a:endParaRPr lang="cs-CZ" dirty="0" smtClean="0"/>
          </a:p>
          <a:p>
            <a:r>
              <a:rPr lang="en-US" dirty="0" smtClean="0"/>
              <a:t>The ABR of a totally stubby NSSA (or not-so-totally-stubby area, if you prefer) injects a default route without any further configuration.</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mod="1">
    <p:ext uri="{DCECCB84-F9BA-43D5-87BE-67443E8EF086}">
      <p15:sldGuideLst xmlns=""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mod="1">
    <p:ext uri="{DCECCB84-F9BA-43D5-87BE-67443E8EF086}">
      <p15:sldGuideLst xmlns=""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mod="1">
    <p:ext uri="{DCECCB84-F9BA-43D5-87BE-67443E8EF086}">
      <p15:sldGuideLst xmlns=""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3.xml"/><Relationship Id="rId5" Type="http://schemas.openxmlformats.org/officeDocument/2006/relationships/hyperlink" Target="https://tools.ietf.org/html/rfc1587" TargetMode="External"/><Relationship Id="rId4" Type="http://schemas.openxmlformats.org/officeDocument/2006/relationships/hyperlink" Target="https://tools.ietf.org/html/rfc3101"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13.xml"/><Relationship Id="rId5" Type="http://schemas.openxmlformats.org/officeDocument/2006/relationships/image" Target="../media/image22.png"/><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Chapter 9: Multiarea OSPF</a:t>
            </a:r>
          </a:p>
        </p:txBody>
      </p:sp>
      <p:sp>
        <p:nvSpPr>
          <p:cNvPr id="7" name="Subtitle 6"/>
          <p:cNvSpPr>
            <a:spLocks noGrp="1"/>
          </p:cNvSpPr>
          <p:nvPr>
            <p:ph type="subTitle" idx="1"/>
          </p:nvPr>
        </p:nvSpPr>
        <p:spPr>
          <a:xfrm>
            <a:off x="469497" y="3809526"/>
            <a:ext cx="2368954" cy="902174"/>
          </a:xfrm>
        </p:spPr>
        <p:txBody>
          <a:bodyPr/>
          <a:lstStyle/>
          <a:p>
            <a:r>
              <a:rPr lang="en-US" dirty="0"/>
              <a:t>CCNA Routing and Switching</a:t>
            </a:r>
          </a:p>
          <a:p>
            <a:r>
              <a:rPr lang="en-US" dirty="0"/>
              <a:t>Scaling Networks v6.0</a:t>
            </a:r>
          </a:p>
          <a:p>
            <a:endParaRPr lang="en-US" dirty="0"/>
          </a:p>
        </p:txBody>
      </p:sp>
    </p:spTree>
    <p:extLst>
      <p:ext uri="{BB962C8B-B14F-4D97-AF65-F5344CB8AC3E}">
        <p14:creationId xmlns:p14="http://schemas.microsoft.com/office/powerpoint/2010/main" val="1782938014"/>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784" y="90809"/>
            <a:ext cx="8456613" cy="653654"/>
          </a:xfrm>
        </p:spPr>
        <p:txBody>
          <a:bodyPr/>
          <a:lstStyle/>
          <a:p>
            <a:pPr eaLnBrk="1" hangingPunct="1">
              <a:defRPr/>
            </a:pPr>
            <a:r>
              <a:rPr lang="en-US" sz="1600" dirty="0" smtClean="0"/>
              <a:t>OSPF Routing Tables and Route Types</a:t>
            </a:r>
            <a:r>
              <a:rPr lang="en-US" dirty="0" smtClean="0"/>
              <a:t/>
            </a:r>
            <a:br>
              <a:rPr lang="en-US" dirty="0" smtClean="0"/>
            </a:br>
            <a:r>
              <a:rPr lang="en-US" dirty="0" smtClean="0"/>
              <a:t>OSPF Routing Table Entries</a:t>
            </a:r>
            <a:endParaRPr lang="en-US" dirty="0" smtClean="0">
              <a:solidFill>
                <a:schemeClr val="accent5">
                  <a:lumMod val="75000"/>
                </a:schemeClr>
              </a:solidFill>
              <a:cs typeface="Arial" pitchFamily="34" charset="0"/>
            </a:endParaRPr>
          </a:p>
        </p:txBody>
      </p:sp>
      <p:sp>
        <p:nvSpPr>
          <p:cNvPr id="3" name="TextBox 2"/>
          <p:cNvSpPr txBox="1"/>
          <p:nvPr/>
        </p:nvSpPr>
        <p:spPr>
          <a:xfrm>
            <a:off x="5120636" y="876482"/>
            <a:ext cx="4023364" cy="4124887"/>
          </a:xfrm>
          <a:prstGeom prst="rect">
            <a:avLst/>
          </a:prstGeom>
          <a:noFill/>
          <a:ln>
            <a:noFill/>
          </a:ln>
        </p:spPr>
        <p:txBody>
          <a:bodyPr vert="horz" wrap="square" lIns="91440" tIns="45720" rIns="182880" bIns="45720" numCol="1" anchor="t" anchorCtr="0" compatLnSpc="1">
            <a:prstTxWarp prst="textNoShape">
              <a:avLst/>
            </a:prstTxWarp>
          </a:bodyPr>
          <a:lstStyle>
            <a:lvl1pPr marL="169863" indent="-169863" defTabSz="684213" eaLnBrk="1" hangingPunct="1">
              <a:lnSpc>
                <a:spcPct val="100000"/>
              </a:lnSpc>
              <a:spcBef>
                <a:spcPts val="600"/>
              </a:spcBef>
              <a:spcAft>
                <a:spcPts val="600"/>
              </a:spcAft>
              <a:buClr>
                <a:schemeClr val="tx2"/>
              </a:buClr>
              <a:buSzPct val="90000"/>
              <a:buFont typeface="Wingdings" panose="05000000000000000000" pitchFamily="2" charset="2"/>
              <a:buChar char="§"/>
              <a:defRPr lang="en-US" sz="1500">
                <a:solidFill>
                  <a:srgbClr val="000000"/>
                </a:solidFill>
                <a:latin typeface="+mn-lt"/>
                <a:ea typeface="ＭＳ Ｐゴシック" charset="0"/>
                <a:cs typeface="CiscoSans"/>
              </a:defRPr>
            </a:lvl1pPr>
            <a:lvl2pPr marL="358775" lvl="1" indent="-215900" defTabSz="684213" eaLnBrk="1" hangingPunct="1">
              <a:lnSpc>
                <a:spcPct val="100000"/>
              </a:lnSpc>
              <a:spcBef>
                <a:spcPts val="300"/>
              </a:spcBef>
              <a:spcAft>
                <a:spcPts val="300"/>
              </a:spcAft>
              <a:buClr>
                <a:schemeClr val="tx2"/>
              </a:buClr>
              <a:buFont typeface="Arial" charset="0"/>
              <a:buChar char="•"/>
              <a:defRPr lang="en-US" sz="1400">
                <a:solidFill>
                  <a:srgbClr val="000000"/>
                </a:solidFill>
                <a:latin typeface="+mn-lt"/>
                <a:ea typeface="ＭＳ Ｐゴシック" charset="0"/>
                <a:cs typeface="CiscoSans"/>
              </a:defRPr>
            </a:lvl2pPr>
            <a:lvl3pPr marL="431800" indent="-169863" defTabSz="684213" eaLnBrk="1" hangingPunct="1">
              <a:lnSpc>
                <a:spcPct val="100000"/>
              </a:lnSpc>
              <a:spcBef>
                <a:spcPts val="300"/>
              </a:spcBef>
              <a:spcAft>
                <a:spcPts val="300"/>
              </a:spcAft>
              <a:buFont typeface="Arial" charset="0"/>
              <a:buChar char="•"/>
              <a:defRPr lang="en-US" sz="1200">
                <a:solidFill>
                  <a:srgbClr val="000000"/>
                </a:solidFill>
                <a:latin typeface="+mn-lt"/>
                <a:ea typeface="ＭＳ Ｐゴシック" charset="0"/>
                <a:cs typeface="CiscoSans"/>
              </a:defRPr>
            </a:lvl3pPr>
            <a:lvl4pPr marL="503238" indent="-169863" defTabSz="684213" eaLnBrk="1" hangingPunct="1">
              <a:lnSpc>
                <a:spcPct val="100000"/>
              </a:lnSpc>
              <a:spcBef>
                <a:spcPts val="300"/>
              </a:spcBef>
              <a:spcAft>
                <a:spcPts val="300"/>
              </a:spcAft>
              <a:buFont typeface="Arial" charset="0"/>
              <a:buChar char="•"/>
              <a:defRPr lang="en-US" sz="1100">
                <a:solidFill>
                  <a:srgbClr val="000000"/>
                </a:solidFill>
                <a:latin typeface="+mn-lt"/>
                <a:ea typeface="ＭＳ Ｐゴシック" charset="0"/>
                <a:cs typeface="CiscoSans"/>
              </a:defRPr>
            </a:lvl4pPr>
            <a:lvl5pPr marL="574675" indent="-169863" defTabSz="684213" eaLnBrk="1" hangingPunct="1">
              <a:lnSpc>
                <a:spcPct val="95000"/>
              </a:lnSpc>
              <a:spcBef>
                <a:spcPts val="625"/>
              </a:spcBef>
              <a:buFont typeface="Arial" charset="0"/>
              <a:buChar char="•"/>
              <a:defRPr lang="en-US" sz="1100" dirty="0">
                <a:latin typeface="+mn-lt"/>
                <a:ea typeface="ＭＳ Ｐゴシック" charset="0"/>
                <a:cs typeface="CiscoSans"/>
              </a:defRPr>
            </a:lvl5pPr>
            <a:lvl6pPr marL="863856" indent="-171445" defTabSz="685777">
              <a:spcBef>
                <a:spcPts val="600"/>
              </a:spcBef>
              <a:buFont typeface="Arial" pitchFamily="34" charset="0"/>
              <a:buChar char="•"/>
              <a:defRPr sz="900" baseline="0">
                <a:latin typeface="+mn-lt"/>
                <a:ea typeface="+mn-ea"/>
              </a:defRPr>
            </a:lvl6pPr>
            <a:lvl7pPr marL="935844" indent="-171422" defTabSz="685777">
              <a:spcBef>
                <a:spcPts val="600"/>
              </a:spcBef>
              <a:buFont typeface="Arial" pitchFamily="34" charset="0"/>
              <a:buChar char="•"/>
              <a:defRPr sz="800" baseline="0">
                <a:latin typeface="+mn-lt"/>
                <a:ea typeface="+mn-ea"/>
              </a:defRPr>
            </a:lvl7pPr>
            <a:lvl8pPr marL="2400220" indent="0" defTabSz="685777">
              <a:spcBef>
                <a:spcPct val="20000"/>
              </a:spcBef>
              <a:buFont typeface="Arial" pitchFamily="34" charset="0"/>
              <a:buNone/>
              <a:defRPr sz="1500">
                <a:latin typeface="+mn-lt"/>
                <a:ea typeface="+mn-ea"/>
              </a:defRPr>
            </a:lvl8pPr>
            <a:lvl9pPr marL="2914553" indent="-171445" defTabSz="685777">
              <a:spcBef>
                <a:spcPct val="20000"/>
              </a:spcBef>
              <a:buFont typeface="Arial" pitchFamily="34" charset="0"/>
              <a:buChar char="•"/>
              <a:defRPr sz="1500">
                <a:latin typeface="+mn-lt"/>
                <a:ea typeface="+mn-ea"/>
              </a:defRPr>
            </a:lvl9pPr>
          </a:lstStyle>
          <a:p>
            <a:pPr lvl="1"/>
            <a:r>
              <a:rPr lang="en-US" dirty="0"/>
              <a:t>O – Router (type 1) and network (type 2) LSAs</a:t>
            </a:r>
            <a:r>
              <a:rPr lang="cs-CZ" dirty="0"/>
              <a:t> </a:t>
            </a:r>
            <a:r>
              <a:rPr lang="en-US" dirty="0"/>
              <a:t>describe the details within an area (the route is intra-area).</a:t>
            </a:r>
          </a:p>
          <a:p>
            <a:pPr lvl="1"/>
            <a:r>
              <a:rPr lang="en-US" dirty="0"/>
              <a:t>O IA – Summary LSAs appear in the routing table as IA (interarea routes)</a:t>
            </a:r>
          </a:p>
          <a:p>
            <a:pPr lvl="1"/>
            <a:r>
              <a:rPr lang="en-US" dirty="0"/>
              <a:t>O E1 or O</a:t>
            </a:r>
            <a:r>
              <a:rPr lang="cs-CZ" dirty="0"/>
              <a:t> </a:t>
            </a:r>
            <a:r>
              <a:rPr lang="en-US" dirty="0"/>
              <a:t>E2 – External LSAs external type 1 (E1) </a:t>
            </a:r>
            <a:r>
              <a:rPr lang="en-US" dirty="0" smtClean="0"/>
              <a:t>or</a:t>
            </a:r>
            <a:r>
              <a:rPr lang="cs-CZ" dirty="0" smtClean="0"/>
              <a:t> </a:t>
            </a:r>
            <a:r>
              <a:rPr lang="en-US" dirty="0" smtClean="0"/>
              <a:t>external </a:t>
            </a:r>
            <a:r>
              <a:rPr lang="en-US" dirty="0"/>
              <a:t>type 2 (E2) routes</a:t>
            </a:r>
          </a:p>
          <a:p>
            <a:pPr lvl="2"/>
            <a:r>
              <a:rPr lang="en-US" dirty="0" smtClean="0"/>
              <a:t>E1 </a:t>
            </a:r>
            <a:r>
              <a:rPr lang="cs-CZ" dirty="0" err="1" smtClean="0"/>
              <a:t>metric</a:t>
            </a:r>
            <a:r>
              <a:rPr lang="cs-CZ" dirty="0" smtClean="0"/>
              <a:t>=20*+</a:t>
            </a:r>
            <a:r>
              <a:rPr lang="cs-CZ" dirty="0"/>
              <a:t>internal </a:t>
            </a:r>
            <a:r>
              <a:rPr lang="cs-CZ" dirty="0" err="1"/>
              <a:t>cost</a:t>
            </a:r>
            <a:endParaRPr lang="en-US" dirty="0"/>
          </a:p>
          <a:p>
            <a:pPr lvl="2"/>
            <a:r>
              <a:rPr lang="en-US" dirty="0" smtClean="0"/>
              <a:t>E2</a:t>
            </a:r>
            <a:r>
              <a:rPr lang="cs-CZ" dirty="0" smtClean="0"/>
              <a:t> </a:t>
            </a:r>
            <a:r>
              <a:rPr lang="cs-CZ" dirty="0" err="1" smtClean="0"/>
              <a:t>metric</a:t>
            </a:r>
            <a:r>
              <a:rPr lang="cs-CZ" dirty="0" smtClean="0"/>
              <a:t>=20*</a:t>
            </a:r>
            <a:r>
              <a:rPr lang="en-US" dirty="0" smtClean="0"/>
              <a:t> </a:t>
            </a:r>
            <a:r>
              <a:rPr lang="en-US" dirty="0"/>
              <a:t>[and </a:t>
            </a:r>
            <a:r>
              <a:rPr lang="cs-CZ" dirty="0"/>
              <a:t>forward </a:t>
            </a:r>
            <a:r>
              <a:rPr lang="cs-CZ" dirty="0" err="1"/>
              <a:t>metric</a:t>
            </a:r>
            <a:r>
              <a:rPr lang="en-US" dirty="0" smtClean="0"/>
              <a:t>]</a:t>
            </a:r>
            <a:r>
              <a:rPr lang="cs-CZ" dirty="0" smtClean="0"/>
              <a:t>**</a:t>
            </a:r>
          </a:p>
          <a:p>
            <a:pPr lvl="2"/>
            <a:endParaRPr lang="cs-CZ" dirty="0"/>
          </a:p>
          <a:p>
            <a:pPr marL="261937" lvl="2" indent="0">
              <a:buNone/>
            </a:pPr>
            <a:r>
              <a:rPr lang="cs-CZ" dirty="0" smtClean="0"/>
              <a:t>E2 </a:t>
            </a:r>
            <a:r>
              <a:rPr lang="cs-CZ" dirty="0" err="1" smtClean="0"/>
              <a:t>is</a:t>
            </a:r>
            <a:r>
              <a:rPr lang="cs-CZ" dirty="0" smtClean="0"/>
              <a:t> default</a:t>
            </a:r>
          </a:p>
          <a:p>
            <a:pPr marL="261937" lvl="2" indent="0">
              <a:buNone/>
            </a:pPr>
            <a:r>
              <a:rPr lang="cs-CZ" dirty="0" smtClean="0"/>
              <a:t>*) IGP = 20, EGP =1</a:t>
            </a:r>
          </a:p>
          <a:p>
            <a:pPr marL="261937" lvl="2" indent="0">
              <a:buNone/>
            </a:pPr>
            <a:r>
              <a:rPr lang="cs-CZ" dirty="0" smtClean="0"/>
              <a:t>**) Forward </a:t>
            </a:r>
            <a:r>
              <a:rPr lang="cs-CZ" dirty="0" err="1" smtClean="0"/>
              <a:t>metric</a:t>
            </a:r>
            <a:r>
              <a:rPr lang="cs-CZ" dirty="0" smtClean="0"/>
              <a:t> </a:t>
            </a:r>
            <a:r>
              <a:rPr lang="cs-CZ" dirty="0" err="1" smtClean="0"/>
              <a:t>is</a:t>
            </a:r>
            <a:r>
              <a:rPr lang="cs-CZ" dirty="0" smtClean="0"/>
              <a:t> </a:t>
            </a:r>
            <a:r>
              <a:rPr lang="cs-CZ" dirty="0" err="1" smtClean="0"/>
              <a:t>the</a:t>
            </a:r>
            <a:r>
              <a:rPr lang="cs-CZ" dirty="0" smtClean="0"/>
              <a:t> </a:t>
            </a:r>
            <a:r>
              <a:rPr lang="cs-CZ" dirty="0" err="1" smtClean="0"/>
              <a:t>path</a:t>
            </a:r>
            <a:r>
              <a:rPr lang="cs-CZ" dirty="0" smtClean="0"/>
              <a:t> </a:t>
            </a:r>
            <a:r>
              <a:rPr lang="cs-CZ" dirty="0" err="1" smtClean="0"/>
              <a:t>cost</a:t>
            </a:r>
            <a:r>
              <a:rPr lang="cs-CZ" dirty="0" smtClean="0"/>
              <a:t> </a:t>
            </a:r>
            <a:r>
              <a:rPr lang="cs-CZ" dirty="0" err="1" smtClean="0"/>
              <a:t>from</a:t>
            </a:r>
            <a:r>
              <a:rPr lang="cs-CZ" dirty="0" smtClean="0"/>
              <a:t> </a:t>
            </a:r>
            <a:r>
              <a:rPr lang="cs-CZ" dirty="0" err="1" smtClean="0"/>
              <a:t>the</a:t>
            </a:r>
            <a:r>
              <a:rPr lang="cs-CZ" dirty="0" smtClean="0"/>
              <a:t> </a:t>
            </a:r>
            <a:r>
              <a:rPr lang="cs-CZ" dirty="0" err="1" smtClean="0"/>
              <a:t>router</a:t>
            </a:r>
            <a:r>
              <a:rPr lang="en-US" dirty="0" smtClean="0"/>
              <a:t/>
            </a:r>
            <a:br>
              <a:rPr lang="en-US" dirty="0" smtClean="0"/>
            </a:br>
            <a:r>
              <a:rPr lang="en-US" dirty="0" smtClean="0"/>
              <a:t>    </a:t>
            </a:r>
            <a:r>
              <a:rPr lang="cs-CZ" dirty="0" smtClean="0"/>
              <a:t> to </a:t>
            </a:r>
            <a:r>
              <a:rPr lang="cs-CZ" dirty="0" err="1" smtClean="0"/>
              <a:t>the</a:t>
            </a:r>
            <a:r>
              <a:rPr lang="cs-CZ" dirty="0" smtClean="0"/>
              <a:t> ASBR. </a:t>
            </a:r>
            <a:r>
              <a:rPr lang="cs-CZ" dirty="0" err="1" smtClean="0"/>
              <a:t>It</a:t>
            </a:r>
            <a:r>
              <a:rPr lang="cs-CZ" dirty="0" smtClean="0"/>
              <a:t> </a:t>
            </a:r>
            <a:r>
              <a:rPr lang="cs-CZ" dirty="0" err="1" smtClean="0"/>
              <a:t>is</a:t>
            </a:r>
            <a:r>
              <a:rPr lang="cs-CZ" dirty="0" smtClean="0"/>
              <a:t> not </a:t>
            </a:r>
            <a:r>
              <a:rPr lang="cs-CZ" dirty="0" err="1" smtClean="0"/>
              <a:t>visible</a:t>
            </a:r>
            <a:r>
              <a:rPr lang="cs-CZ" dirty="0" smtClean="0"/>
              <a:t> by </a:t>
            </a:r>
            <a:r>
              <a:rPr lang="cs-CZ" dirty="0" err="1" smtClean="0"/>
              <a:t>the</a:t>
            </a:r>
            <a:r>
              <a:rPr lang="en-US" dirty="0" smtClean="0"/>
              <a:t> </a:t>
            </a:r>
            <a:r>
              <a:rPr lang="cs-CZ" dirty="0" smtClean="0">
                <a:latin typeface="Courier New" pitchFamily="49" charset="0"/>
                <a:cs typeface="Courier New" pitchFamily="49" charset="0"/>
              </a:rPr>
              <a:t>show </a:t>
            </a:r>
            <a:r>
              <a:rPr lang="cs-CZ" dirty="0" err="1" smtClean="0">
                <a:latin typeface="Courier New" pitchFamily="49" charset="0"/>
                <a:cs typeface="Courier New" pitchFamily="49" charset="0"/>
              </a:rPr>
              <a:t>ip</a:t>
            </a:r>
            <a:r>
              <a:rPr lang="en-US" dirty="0" smtClean="0">
                <a:latin typeface="Courier New" pitchFamily="49" charset="0"/>
                <a:cs typeface="Courier New" pitchFamily="49" charset="0"/>
              </a:rPr>
              <a:t/>
            </a:r>
            <a:br>
              <a:rPr lang="en-US" dirty="0" smtClean="0">
                <a:latin typeface="Courier New" pitchFamily="49" charset="0"/>
                <a:cs typeface="Courier New" pitchFamily="49" charset="0"/>
              </a:rPr>
            </a:br>
            <a:r>
              <a:rPr lang="en-US" dirty="0" smtClean="0">
                <a:latin typeface="Courier New" pitchFamily="49" charset="0"/>
                <a:cs typeface="Courier New" pitchFamily="49" charset="0"/>
              </a:rPr>
              <a:t>  </a:t>
            </a:r>
            <a:r>
              <a:rPr lang="cs-CZ" dirty="0" err="1" smtClean="0">
                <a:latin typeface="Courier New" pitchFamily="49" charset="0"/>
                <a:cs typeface="Courier New" pitchFamily="49" charset="0"/>
              </a:rPr>
              <a:t>route</a:t>
            </a:r>
            <a:r>
              <a:rPr lang="cs-CZ" dirty="0" smtClean="0"/>
              <a:t> </a:t>
            </a:r>
            <a:r>
              <a:rPr lang="cs-CZ" dirty="0" err="1" smtClean="0"/>
              <a:t>command</a:t>
            </a:r>
            <a:r>
              <a:rPr lang="cs-CZ" dirty="0" smtClean="0"/>
              <a:t>, but </a:t>
            </a:r>
            <a:r>
              <a:rPr lang="cs-CZ" dirty="0" err="1" smtClean="0"/>
              <a:t>you</a:t>
            </a:r>
            <a:r>
              <a:rPr lang="cs-CZ" dirty="0" smtClean="0"/>
              <a:t> </a:t>
            </a:r>
            <a:r>
              <a:rPr lang="cs-CZ" dirty="0" err="1" smtClean="0"/>
              <a:t>can</a:t>
            </a:r>
            <a:r>
              <a:rPr lang="en-US" dirty="0" smtClean="0"/>
              <a:t> </a:t>
            </a:r>
            <a:r>
              <a:rPr lang="cs-CZ" dirty="0" smtClean="0"/>
              <a:t>display </a:t>
            </a:r>
            <a:r>
              <a:rPr lang="en-US" dirty="0" smtClean="0"/>
              <a:t>it </a:t>
            </a:r>
            <a:r>
              <a:rPr lang="cs-CZ" dirty="0"/>
              <a:t>(</a:t>
            </a:r>
            <a:r>
              <a:rPr lang="en-US" dirty="0" smtClean="0"/>
              <a:t>both</a:t>
            </a:r>
            <a:r>
              <a:rPr lang="cs-CZ" dirty="0" smtClean="0"/>
              <a:t/>
            </a:r>
            <a:br>
              <a:rPr lang="cs-CZ" dirty="0" smtClean="0"/>
            </a:br>
            <a:r>
              <a:rPr lang="cs-CZ" dirty="0" smtClean="0"/>
              <a:t>    </a:t>
            </a:r>
            <a:r>
              <a:rPr lang="en-US" dirty="0" smtClean="0"/>
              <a:t> </a:t>
            </a:r>
            <a:r>
              <a:rPr lang="cs-CZ" dirty="0" err="1" smtClean="0"/>
              <a:t>values</a:t>
            </a:r>
            <a:r>
              <a:rPr lang="cs-CZ" dirty="0" smtClean="0"/>
              <a:t>) </a:t>
            </a:r>
            <a:r>
              <a:rPr lang="cs-CZ" dirty="0" err="1" smtClean="0"/>
              <a:t>using</a:t>
            </a:r>
            <a:r>
              <a:rPr lang="cs-CZ" dirty="0" smtClean="0"/>
              <a:t> </a:t>
            </a:r>
            <a:r>
              <a:rPr lang="cs-CZ" dirty="0">
                <a:latin typeface="Courier New" pitchFamily="49" charset="0"/>
                <a:cs typeface="Courier New" pitchFamily="49" charset="0"/>
              </a:rPr>
              <a:t>show </a:t>
            </a:r>
            <a:r>
              <a:rPr lang="cs-CZ" dirty="0" err="1">
                <a:latin typeface="Courier New" pitchFamily="49" charset="0"/>
                <a:cs typeface="Courier New" pitchFamily="49" charset="0"/>
              </a:rPr>
              <a:t>ip</a:t>
            </a:r>
            <a:r>
              <a:rPr lang="cs-CZ" dirty="0">
                <a:latin typeface="Courier New" pitchFamily="49" charset="0"/>
                <a:cs typeface="Courier New" pitchFamily="49" charset="0"/>
              </a:rPr>
              <a:t> </a:t>
            </a:r>
            <a:r>
              <a:rPr lang="cs-CZ" dirty="0" err="1">
                <a:latin typeface="Courier New" pitchFamily="49" charset="0"/>
                <a:cs typeface="Courier New" pitchFamily="49" charset="0"/>
              </a:rPr>
              <a:t>route</a:t>
            </a:r>
            <a:r>
              <a:rPr lang="cs-CZ" dirty="0"/>
              <a:t> </a:t>
            </a:r>
            <a:r>
              <a:rPr lang="en-US" dirty="0"/>
              <a:t>&lt;</a:t>
            </a:r>
            <a:r>
              <a:rPr lang="cs-CZ" dirty="0" smtClean="0">
                <a:latin typeface="Courier New" pitchFamily="49" charset="0"/>
                <a:cs typeface="Courier New" pitchFamily="49" charset="0"/>
              </a:rPr>
              <a:t>network</a:t>
            </a:r>
            <a:r>
              <a:rPr lang="en-US" dirty="0" smtClean="0">
                <a:latin typeface="Courier New" pitchFamily="49" charset="0"/>
                <a:cs typeface="Courier New" pitchFamily="49" charset="0"/>
              </a:rPr>
              <a:t>&gt;</a:t>
            </a:r>
            <a:endParaRPr lang="en-US" dirty="0">
              <a:latin typeface="Courier New" pitchFamily="49" charset="0"/>
              <a:cs typeface="Courier New" pitchFamily="49"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1" y="919162"/>
            <a:ext cx="5232316" cy="3498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5747365"/>
      </p:ext>
    </p:extLst>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5261964" y="833925"/>
            <a:ext cx="3882036" cy="3601328"/>
          </a:xfrm>
        </p:spPr>
        <p:txBody>
          <a:bodyPr/>
          <a:lstStyle/>
          <a:p>
            <a:r>
              <a:rPr lang="en-US" altLang="ja-JP" dirty="0"/>
              <a:t>The order in which the best paths are calculated is as follows:</a:t>
            </a:r>
          </a:p>
          <a:p>
            <a:pPr lvl="1"/>
            <a:r>
              <a:rPr lang="en-US" altLang="ja-JP" dirty="0"/>
              <a:t>All routers calculate the best </a:t>
            </a:r>
            <a:r>
              <a:rPr lang="en-US" altLang="ja-JP" dirty="0" smtClean="0"/>
              <a:t>path or paths </a:t>
            </a:r>
            <a:r>
              <a:rPr lang="en-US" altLang="ja-JP" dirty="0"/>
              <a:t>to destinations within their area (intra-area). These are the type 1 and type 2 LSAs – O.</a:t>
            </a:r>
          </a:p>
          <a:p>
            <a:pPr lvl="1"/>
            <a:r>
              <a:rPr lang="en-US" altLang="ja-JP" dirty="0"/>
              <a:t>All routers calculate the best </a:t>
            </a:r>
            <a:r>
              <a:rPr lang="en-US" altLang="ja-JP" dirty="0" smtClean="0"/>
              <a:t>path</a:t>
            </a:r>
            <a:r>
              <a:rPr lang="en-US" altLang="ja-JP" dirty="0"/>
              <a:t> </a:t>
            </a:r>
            <a:r>
              <a:rPr lang="en-US" altLang="ja-JP" dirty="0" smtClean="0"/>
              <a:t>or paths </a:t>
            </a:r>
            <a:r>
              <a:rPr lang="en-US" altLang="ja-JP" dirty="0"/>
              <a:t>to the other areas within the internetwork. Type 3 LSAs - O IA.</a:t>
            </a:r>
          </a:p>
          <a:p>
            <a:pPr lvl="1"/>
            <a:r>
              <a:rPr lang="en-US" altLang="ja-JP" dirty="0"/>
              <a:t>All routers calculate the best </a:t>
            </a:r>
            <a:r>
              <a:rPr lang="en-US" altLang="ja-JP" dirty="0" smtClean="0"/>
              <a:t>path</a:t>
            </a:r>
            <a:r>
              <a:rPr lang="en-US" altLang="ja-JP" dirty="0"/>
              <a:t> </a:t>
            </a:r>
            <a:r>
              <a:rPr lang="en-US" altLang="ja-JP" dirty="0" smtClean="0"/>
              <a:t>or paths </a:t>
            </a:r>
            <a:r>
              <a:rPr lang="en-US" altLang="ja-JP" dirty="0"/>
              <a:t>to the external autonomous system (type 5) destinations - </a:t>
            </a:r>
            <a:r>
              <a:rPr lang="pt-BR" altLang="ja-JP" dirty="0"/>
              <a:t>O E1 or an O E2 .</a:t>
            </a:r>
          </a:p>
          <a:p>
            <a:pPr lvl="1"/>
            <a:endParaRPr lang="en-US" altLang="ja-JP" dirty="0"/>
          </a:p>
        </p:txBody>
      </p:sp>
      <p:sp>
        <p:nvSpPr>
          <p:cNvPr id="8194" name="Rectangle 2"/>
          <p:cNvSpPr>
            <a:spLocks noGrp="1" noChangeArrowheads="1"/>
          </p:cNvSpPr>
          <p:nvPr>
            <p:ph type="title"/>
          </p:nvPr>
        </p:nvSpPr>
        <p:spPr/>
        <p:txBody>
          <a:bodyPr/>
          <a:lstStyle/>
          <a:p>
            <a:r>
              <a:rPr lang="en-US" altLang="en-US" sz="1600" dirty="0"/>
              <a:t>OSPF Routing Table and Types of Routes</a:t>
            </a:r>
            <a:r>
              <a:rPr lang="en-US" altLang="en-US" dirty="0"/>
              <a:t/>
            </a:r>
            <a:br>
              <a:rPr lang="en-US" altLang="en-US" dirty="0"/>
            </a:br>
            <a:r>
              <a:rPr lang="en-US" altLang="en-US" dirty="0"/>
              <a:t>OSPF Route Calculation</a:t>
            </a:r>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326" y="712007"/>
            <a:ext cx="4838700" cy="339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Obdélník 1"/>
          <p:cNvSpPr/>
          <p:nvPr/>
        </p:nvSpPr>
        <p:spPr>
          <a:xfrm>
            <a:off x="3129568" y="4162450"/>
            <a:ext cx="5917842" cy="954107"/>
          </a:xfrm>
          <a:prstGeom prst="rect">
            <a:avLst/>
          </a:prstGeom>
          <a:ln>
            <a:solidFill>
              <a:schemeClr val="accent1"/>
            </a:solidFill>
          </a:ln>
        </p:spPr>
        <p:txBody>
          <a:bodyPr wrap="square">
            <a:spAutoFit/>
          </a:bodyPr>
          <a:lstStyle/>
          <a:p>
            <a:r>
              <a:rPr lang="en-US" sz="1400" dirty="0"/>
              <a:t>Since Cisco IOS release 15.1(2)S, Cisco uses the path selection order from </a:t>
            </a:r>
            <a:r>
              <a:rPr lang="en-US" sz="1400" dirty="0">
                <a:hlinkClick r:id="rId4"/>
              </a:rPr>
              <a:t>RFC 3101</a:t>
            </a:r>
            <a:r>
              <a:rPr lang="en-US" sz="1400" dirty="0"/>
              <a:t> which obsoletes </a:t>
            </a:r>
            <a:r>
              <a:rPr lang="en-US" sz="1400" dirty="0">
                <a:hlinkClick r:id="rId5"/>
              </a:rPr>
              <a:t>RFC 1587</a:t>
            </a:r>
            <a:r>
              <a:rPr lang="en-US" sz="1400" dirty="0"/>
              <a:t>. What this means is that it prefers N1 routes before E1 and N2 over E2 routes. In other words, the </a:t>
            </a:r>
            <a:r>
              <a:rPr lang="en-US" sz="1400" dirty="0" smtClean="0"/>
              <a:t>prefer</a:t>
            </a:r>
            <a:r>
              <a:rPr lang="cs-CZ" sz="1400" dirty="0" smtClean="0"/>
              <a:t>r</a:t>
            </a:r>
            <a:r>
              <a:rPr lang="en-US" sz="1400" dirty="0" err="1" smtClean="0"/>
              <a:t>ed</a:t>
            </a:r>
            <a:r>
              <a:rPr lang="en-US" sz="1400" dirty="0" smtClean="0"/>
              <a:t> </a:t>
            </a:r>
            <a:r>
              <a:rPr lang="en-US" sz="1400" dirty="0"/>
              <a:t>path list is O &gt; O IA &gt; N1 &gt; E1 &gt; N2 &gt; E2.</a:t>
            </a:r>
            <a:endParaRPr lang="cs-CZ" sz="1400" dirty="0"/>
          </a:p>
        </p:txBody>
      </p:sp>
    </p:spTree>
    <p:extLst>
      <p:ext uri="{BB962C8B-B14F-4D97-AF65-F5344CB8AC3E}">
        <p14:creationId xmlns:p14="http://schemas.microsoft.com/office/powerpoint/2010/main" val="4232698356"/>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sz="4000" dirty="0"/>
              <a:t>9.2 Configuring Multiarea OSPF </a:t>
            </a:r>
          </a:p>
        </p:txBody>
      </p:sp>
    </p:spTree>
    <p:extLst>
      <p:ext uri="{BB962C8B-B14F-4D97-AF65-F5344CB8AC3E}">
        <p14:creationId xmlns:p14="http://schemas.microsoft.com/office/powerpoint/2010/main" val="3551905410"/>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368491" y="920371"/>
            <a:ext cx="8379724" cy="3904131"/>
          </a:xfrm>
        </p:spPr>
        <p:txBody>
          <a:bodyPr/>
          <a:lstStyle/>
          <a:p>
            <a:r>
              <a:rPr lang="en-US" altLang="ja-JP" sz="1600" dirty="0"/>
              <a:t>There are 4 steps to implementing multiarea OSPF:</a:t>
            </a:r>
          </a:p>
          <a:p>
            <a:pPr marL="485775" lvl="1" indent="-342900">
              <a:buFont typeface="+mj-lt"/>
              <a:buAutoNum type="arabicPeriod"/>
            </a:pPr>
            <a:r>
              <a:rPr lang="en-US" altLang="ja-JP" sz="1800" dirty="0" smtClean="0"/>
              <a:t>Gather </a:t>
            </a:r>
            <a:r>
              <a:rPr lang="en-US" altLang="ja-JP" sz="1800" dirty="0"/>
              <a:t>the network requirements and parameters </a:t>
            </a:r>
          </a:p>
          <a:p>
            <a:pPr marL="485775" lvl="1" indent="-342900">
              <a:buFont typeface="+mj-lt"/>
              <a:buAutoNum type="arabicPeriod"/>
            </a:pPr>
            <a:r>
              <a:rPr lang="en-US" altLang="ja-JP" sz="1800" dirty="0" smtClean="0"/>
              <a:t>Define </a:t>
            </a:r>
            <a:r>
              <a:rPr lang="en-US" altLang="ja-JP" sz="1800" dirty="0"/>
              <a:t>the OSPF parameters </a:t>
            </a:r>
          </a:p>
          <a:p>
            <a:pPr marL="808038" lvl="2" indent="-182563"/>
            <a:r>
              <a:rPr lang="en-US" altLang="ja-JP" sz="1600" dirty="0"/>
              <a:t>Single area or multiarea OSPF?</a:t>
            </a:r>
          </a:p>
          <a:p>
            <a:pPr marL="969963" lvl="3" indent="-182563"/>
            <a:r>
              <a:rPr lang="en-US" altLang="ja-JP" sz="1400" dirty="0"/>
              <a:t>IP addressing plan </a:t>
            </a:r>
          </a:p>
          <a:p>
            <a:pPr marL="969963" lvl="3" indent="-182563"/>
            <a:r>
              <a:rPr lang="en-US" altLang="ja-JP" sz="1400" dirty="0"/>
              <a:t>OSPF areas</a:t>
            </a:r>
          </a:p>
          <a:p>
            <a:pPr marL="969963" lvl="3" indent="-182563"/>
            <a:r>
              <a:rPr lang="en-US" altLang="ja-JP" sz="1400" dirty="0"/>
              <a:t>Network topology</a:t>
            </a:r>
          </a:p>
          <a:p>
            <a:pPr marL="485775" lvl="1" indent="-342900">
              <a:buFont typeface="+mj-lt"/>
              <a:buAutoNum type="arabicPeriod"/>
            </a:pPr>
            <a:r>
              <a:rPr lang="en-US" altLang="ja-JP" sz="1800" dirty="0" smtClean="0"/>
              <a:t>Configure </a:t>
            </a:r>
            <a:r>
              <a:rPr lang="en-US" altLang="ja-JP" sz="1800" dirty="0"/>
              <a:t>the multiarea OSPF implementation based on the parameters.</a:t>
            </a:r>
          </a:p>
          <a:p>
            <a:pPr marL="485775" lvl="1" indent="-342900">
              <a:buFont typeface="+mj-lt"/>
              <a:buAutoNum type="arabicPeriod"/>
            </a:pPr>
            <a:r>
              <a:rPr lang="en-US" altLang="ja-JP" sz="1800" dirty="0" smtClean="0"/>
              <a:t>Verify </a:t>
            </a:r>
            <a:r>
              <a:rPr lang="en-US" altLang="ja-JP" sz="1800" dirty="0"/>
              <a:t>the multiarea OSPF implementation</a:t>
            </a:r>
          </a:p>
          <a:p>
            <a:pPr lvl="1"/>
            <a:endParaRPr lang="en-US" altLang="ja-JP" dirty="0"/>
          </a:p>
        </p:txBody>
      </p:sp>
      <p:sp>
        <p:nvSpPr>
          <p:cNvPr id="8194" name="Rectangle 2"/>
          <p:cNvSpPr>
            <a:spLocks noGrp="1" noChangeArrowheads="1"/>
          </p:cNvSpPr>
          <p:nvPr>
            <p:ph type="title"/>
          </p:nvPr>
        </p:nvSpPr>
        <p:spPr/>
        <p:txBody>
          <a:bodyPr/>
          <a:lstStyle/>
          <a:p>
            <a:r>
              <a:rPr lang="en-US" altLang="en-US" sz="1600" dirty="0"/>
              <a:t>Configuring Multiarea OSPF</a:t>
            </a:r>
            <a:r>
              <a:rPr lang="en-US" altLang="en-US" dirty="0"/>
              <a:t/>
            </a:r>
            <a:br>
              <a:rPr lang="en-US" altLang="en-US" dirty="0"/>
            </a:br>
            <a:r>
              <a:rPr lang="en-US" altLang="en-US" dirty="0"/>
              <a:t>Implementing Multiarea OSPF</a:t>
            </a:r>
          </a:p>
        </p:txBody>
      </p:sp>
    </p:spTree>
    <p:extLst>
      <p:ext uri="{BB962C8B-B14F-4D97-AF65-F5344CB8AC3E}">
        <p14:creationId xmlns:p14="http://schemas.microsoft.com/office/powerpoint/2010/main" val="3723541382"/>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4572001" y="2571750"/>
            <a:ext cx="4267200" cy="3904131"/>
          </a:xfrm>
        </p:spPr>
        <p:txBody>
          <a:bodyPr/>
          <a:lstStyle/>
          <a:p>
            <a:r>
              <a:rPr lang="en-US" altLang="ja-JP" dirty="0"/>
              <a:t>There are no special commands to implement multiarea OSPFv2.</a:t>
            </a:r>
          </a:p>
          <a:p>
            <a:r>
              <a:rPr lang="en-US" altLang="ja-JP" dirty="0"/>
              <a:t>A router becomes an ABR when it has two network statements in different areas.</a:t>
            </a:r>
          </a:p>
          <a:p>
            <a:r>
              <a:rPr lang="en-US" altLang="ja-JP" dirty="0"/>
              <a:t>R1 is an ABR because it has interfaces in area 1 and an interface in area 0.</a:t>
            </a:r>
          </a:p>
          <a:p>
            <a:endParaRPr lang="en-US" altLang="ja-JP" dirty="0"/>
          </a:p>
          <a:p>
            <a:pPr lvl="1"/>
            <a:endParaRPr lang="en-US" altLang="ja-JP" dirty="0"/>
          </a:p>
        </p:txBody>
      </p:sp>
      <p:sp>
        <p:nvSpPr>
          <p:cNvPr id="8194" name="Rectangle 2"/>
          <p:cNvSpPr>
            <a:spLocks noGrp="1" noChangeArrowheads="1"/>
          </p:cNvSpPr>
          <p:nvPr>
            <p:ph type="title"/>
          </p:nvPr>
        </p:nvSpPr>
        <p:spPr/>
        <p:txBody>
          <a:bodyPr/>
          <a:lstStyle/>
          <a:p>
            <a:r>
              <a:rPr lang="en-US" altLang="en-US" sz="1600" dirty="0"/>
              <a:t>Configuring Multiarea OSPF</a:t>
            </a:r>
            <a:r>
              <a:rPr lang="en-US" altLang="en-US" dirty="0"/>
              <a:t/>
            </a:r>
            <a:br>
              <a:rPr lang="en-US" altLang="en-US" dirty="0"/>
            </a:br>
            <a:r>
              <a:rPr lang="en-US" altLang="en-US" dirty="0"/>
              <a:t>Configuring Multiarea OSPFv2</a:t>
            </a:r>
          </a:p>
        </p:txBody>
      </p:sp>
      <p:pic>
        <p:nvPicPr>
          <p:cNvPr id="6" name="Picture 5" descr="Scaling Networks - Mozilla Firefox">
            <a:extLst>
              <a:ext uri="{FF2B5EF4-FFF2-40B4-BE49-F238E27FC236}">
                <a16:creationId xmlns="" xmlns:a16="http://schemas.microsoft.com/office/drawing/2014/main" id="{D77B2D23-45FF-4054-B4A5-7287E0814F8C}"/>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253772" y="905090"/>
            <a:ext cx="4051027" cy="3226122"/>
          </a:xfrm>
          <a:prstGeom prst="rect">
            <a:avLst/>
          </a:prstGeom>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28905" y="1037499"/>
            <a:ext cx="4013501" cy="1273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2830054"/>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4572000" y="2778107"/>
            <a:ext cx="4267200" cy="1402658"/>
          </a:xfrm>
        </p:spPr>
        <p:txBody>
          <a:bodyPr/>
          <a:lstStyle/>
          <a:p>
            <a:r>
              <a:rPr lang="en-US" altLang="ja-JP" dirty="0"/>
              <a:t>There are no special commands required to implement multiarea OSPFv3.</a:t>
            </a:r>
          </a:p>
          <a:p>
            <a:r>
              <a:rPr lang="en-US" altLang="ja-JP" dirty="0"/>
              <a:t> A router becomes an ABR when it has two interfaces in different areas.</a:t>
            </a:r>
          </a:p>
          <a:p>
            <a:pPr lvl="1"/>
            <a:endParaRPr lang="en-US" altLang="ja-JP" dirty="0"/>
          </a:p>
        </p:txBody>
      </p:sp>
      <p:sp>
        <p:nvSpPr>
          <p:cNvPr id="8194" name="Rectangle 2"/>
          <p:cNvSpPr>
            <a:spLocks noGrp="1" noChangeArrowheads="1"/>
          </p:cNvSpPr>
          <p:nvPr>
            <p:ph type="title"/>
          </p:nvPr>
        </p:nvSpPr>
        <p:spPr/>
        <p:txBody>
          <a:bodyPr/>
          <a:lstStyle/>
          <a:p>
            <a:r>
              <a:rPr lang="en-US" altLang="en-US" sz="1600" dirty="0"/>
              <a:t>Configuring Multiarea OSPF</a:t>
            </a:r>
            <a:r>
              <a:rPr lang="en-US" altLang="en-US" dirty="0"/>
              <a:t/>
            </a:r>
            <a:br>
              <a:rPr lang="en-US" altLang="en-US" dirty="0"/>
            </a:br>
            <a:r>
              <a:rPr lang="en-US" altLang="en-US" dirty="0"/>
              <a:t>Configuring Multiarea OSPFv3</a:t>
            </a:r>
          </a:p>
        </p:txBody>
      </p:sp>
      <p:pic>
        <p:nvPicPr>
          <p:cNvPr id="3" name="Picture 2" descr="Scaling Networks - Mozilla Firefox">
            <a:extLst>
              <a:ext uri="{FF2B5EF4-FFF2-40B4-BE49-F238E27FC236}">
                <a16:creationId xmlns="" xmlns:a16="http://schemas.microsoft.com/office/drawing/2014/main" id="{68B66859-87EC-4DDF-8B85-36C2BBE69398}"/>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179048" y="793702"/>
            <a:ext cx="4267315" cy="3556095"/>
          </a:xfrm>
          <a:prstGeom prst="rect">
            <a:avLst/>
          </a:prstGeom>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9718" y="1036431"/>
            <a:ext cx="3476625"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925177"/>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241111" y="867183"/>
            <a:ext cx="4267200" cy="4177940"/>
          </a:xfrm>
        </p:spPr>
        <p:txBody>
          <a:bodyPr/>
          <a:lstStyle/>
          <a:p>
            <a:r>
              <a:rPr lang="en-US" altLang="ja-JP" dirty="0"/>
              <a:t>Commands to verify multiarea OSPFv2</a:t>
            </a:r>
          </a:p>
          <a:p>
            <a:pPr lvl="1"/>
            <a:r>
              <a:rPr lang="en-US" altLang="ja-JP" b="1" dirty="0"/>
              <a:t>show </a:t>
            </a:r>
            <a:r>
              <a:rPr lang="en-US" altLang="ja-JP" b="1" dirty="0" err="1"/>
              <a:t>ip</a:t>
            </a:r>
            <a:r>
              <a:rPr lang="en-US" altLang="ja-JP" b="1" dirty="0"/>
              <a:t> </a:t>
            </a:r>
            <a:r>
              <a:rPr lang="en-US" altLang="ja-JP" b="1" dirty="0" err="1"/>
              <a:t>ospf</a:t>
            </a:r>
            <a:r>
              <a:rPr lang="en-US" altLang="ja-JP" b="1" dirty="0"/>
              <a:t> neighbor</a:t>
            </a:r>
          </a:p>
          <a:p>
            <a:pPr lvl="1"/>
            <a:r>
              <a:rPr lang="en-US" altLang="ja-JP" b="1" dirty="0"/>
              <a:t>show </a:t>
            </a:r>
            <a:r>
              <a:rPr lang="en-US" altLang="ja-JP" b="1" dirty="0" err="1"/>
              <a:t>ip</a:t>
            </a:r>
            <a:r>
              <a:rPr lang="en-US" altLang="ja-JP" b="1" dirty="0"/>
              <a:t> </a:t>
            </a:r>
            <a:r>
              <a:rPr lang="en-US" altLang="ja-JP" b="1" dirty="0" err="1"/>
              <a:t>ospf</a:t>
            </a:r>
            <a:endParaRPr lang="en-US" altLang="ja-JP" b="1" dirty="0"/>
          </a:p>
          <a:p>
            <a:pPr lvl="1"/>
            <a:r>
              <a:rPr lang="en-US" altLang="ja-JP" b="1" dirty="0"/>
              <a:t>show </a:t>
            </a:r>
            <a:r>
              <a:rPr lang="en-US" altLang="ja-JP" b="1" dirty="0" err="1"/>
              <a:t>ip</a:t>
            </a:r>
            <a:r>
              <a:rPr lang="en-US" altLang="ja-JP" b="1" dirty="0"/>
              <a:t> </a:t>
            </a:r>
            <a:r>
              <a:rPr lang="en-US" altLang="ja-JP" b="1" dirty="0" err="1"/>
              <a:t>ospf</a:t>
            </a:r>
            <a:r>
              <a:rPr lang="en-US" altLang="ja-JP" b="1" dirty="0"/>
              <a:t> interface </a:t>
            </a:r>
          </a:p>
          <a:p>
            <a:pPr lvl="1"/>
            <a:r>
              <a:rPr lang="cs-CZ" altLang="ja-JP" b="1" dirty="0"/>
              <a:t>s</a:t>
            </a:r>
            <a:r>
              <a:rPr lang="en-US" altLang="ja-JP" b="1" dirty="0" smtClean="0"/>
              <a:t>how </a:t>
            </a:r>
            <a:r>
              <a:rPr lang="en-US" altLang="ja-JP" b="1" dirty="0" err="1"/>
              <a:t>ip</a:t>
            </a:r>
            <a:r>
              <a:rPr lang="en-US" altLang="ja-JP" b="1" dirty="0"/>
              <a:t> protocols</a:t>
            </a:r>
          </a:p>
          <a:p>
            <a:pPr lvl="1"/>
            <a:r>
              <a:rPr lang="en-US" altLang="ja-JP" b="1" dirty="0"/>
              <a:t>show </a:t>
            </a:r>
            <a:r>
              <a:rPr lang="en-US" altLang="ja-JP" b="1" dirty="0" err="1"/>
              <a:t>ip</a:t>
            </a:r>
            <a:r>
              <a:rPr lang="en-US" altLang="ja-JP" b="1" dirty="0"/>
              <a:t> </a:t>
            </a:r>
            <a:r>
              <a:rPr lang="en-US" altLang="ja-JP" b="1" dirty="0" err="1"/>
              <a:t>ospf</a:t>
            </a:r>
            <a:r>
              <a:rPr lang="en-US" altLang="ja-JP" b="1" dirty="0"/>
              <a:t> interface brief</a:t>
            </a:r>
          </a:p>
          <a:p>
            <a:pPr lvl="1"/>
            <a:r>
              <a:rPr lang="en-US" altLang="ja-JP" b="1" dirty="0"/>
              <a:t>show </a:t>
            </a:r>
            <a:r>
              <a:rPr lang="en-US" altLang="ja-JP" b="1" dirty="0" err="1"/>
              <a:t>ip</a:t>
            </a:r>
            <a:r>
              <a:rPr lang="en-US" altLang="ja-JP" b="1" dirty="0"/>
              <a:t> route </a:t>
            </a:r>
            <a:r>
              <a:rPr lang="en-US" altLang="ja-JP" b="1" dirty="0" err="1"/>
              <a:t>ospf</a:t>
            </a:r>
            <a:endParaRPr lang="en-US" altLang="ja-JP" b="1" dirty="0"/>
          </a:p>
          <a:p>
            <a:pPr lvl="1"/>
            <a:r>
              <a:rPr lang="en-US" altLang="ja-JP" b="1" dirty="0"/>
              <a:t>show </a:t>
            </a:r>
            <a:r>
              <a:rPr lang="en-US" altLang="ja-JP" b="1" dirty="0" err="1"/>
              <a:t>ip</a:t>
            </a:r>
            <a:r>
              <a:rPr lang="en-US" altLang="ja-JP" b="1" dirty="0"/>
              <a:t> </a:t>
            </a:r>
            <a:r>
              <a:rPr lang="en-US" altLang="ja-JP" b="1" dirty="0" err="1"/>
              <a:t>ospf</a:t>
            </a:r>
            <a:r>
              <a:rPr lang="en-US" altLang="ja-JP" b="1" dirty="0"/>
              <a:t> database</a:t>
            </a:r>
          </a:p>
          <a:p>
            <a:pPr lvl="1"/>
            <a:endParaRPr lang="en-US" altLang="ja-JP" dirty="0"/>
          </a:p>
          <a:p>
            <a:pPr marL="0" indent="0">
              <a:buNone/>
            </a:pPr>
            <a:r>
              <a:rPr lang="en-US" altLang="ja-JP" dirty="0"/>
              <a:t>Note: For the equivalent OSPFv3 command, simply substitute ipv6 for </a:t>
            </a:r>
            <a:r>
              <a:rPr lang="en-US" altLang="ja-JP" dirty="0" err="1"/>
              <a:t>ip</a:t>
            </a:r>
            <a:r>
              <a:rPr lang="en-US" altLang="ja-JP" dirty="0"/>
              <a:t>.</a:t>
            </a:r>
          </a:p>
          <a:p>
            <a:pPr marL="142875" lvl="1" indent="0">
              <a:buNone/>
            </a:pPr>
            <a:endParaRPr lang="en-US" altLang="ja-JP" dirty="0"/>
          </a:p>
        </p:txBody>
      </p:sp>
      <p:sp>
        <p:nvSpPr>
          <p:cNvPr id="8194" name="Rectangle 2"/>
          <p:cNvSpPr>
            <a:spLocks noGrp="1" noChangeArrowheads="1"/>
          </p:cNvSpPr>
          <p:nvPr>
            <p:ph type="title"/>
          </p:nvPr>
        </p:nvSpPr>
        <p:spPr/>
        <p:txBody>
          <a:bodyPr/>
          <a:lstStyle/>
          <a:p>
            <a:r>
              <a:rPr lang="en-US" altLang="en-US" sz="1600" dirty="0"/>
              <a:t>Verifying Multiarea OSPF</a:t>
            </a:r>
            <a:r>
              <a:rPr lang="en-US" altLang="en-US" dirty="0"/>
              <a:t/>
            </a:r>
            <a:br>
              <a:rPr lang="en-US" altLang="en-US" dirty="0"/>
            </a:br>
            <a:r>
              <a:rPr lang="en-US" altLang="en-US" dirty="0"/>
              <a:t>Verifying Multiarea OSPFv2</a:t>
            </a:r>
          </a:p>
        </p:txBody>
      </p:sp>
      <p:pic>
        <p:nvPicPr>
          <p:cNvPr id="4" name="Picture 3" descr="Scaling Networks - Mozilla Firefox">
            <a:extLst>
              <a:ext uri="{FF2B5EF4-FFF2-40B4-BE49-F238E27FC236}">
                <a16:creationId xmlns="" xmlns:a16="http://schemas.microsoft.com/office/drawing/2014/main" id="{85699059-94D7-4AD5-AD97-1C4A0616B5D2}"/>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4635691" y="867183"/>
            <a:ext cx="4086496" cy="3286286"/>
          </a:xfrm>
          <a:prstGeom prst="rect">
            <a:avLst/>
          </a:prstGeom>
        </p:spPr>
      </p:pic>
    </p:spTree>
    <p:extLst>
      <p:ext uri="{BB962C8B-B14F-4D97-AF65-F5344CB8AC3E}">
        <p14:creationId xmlns:p14="http://schemas.microsoft.com/office/powerpoint/2010/main" val="3153094688"/>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241111" y="867183"/>
            <a:ext cx="4267200" cy="4177940"/>
          </a:xfrm>
        </p:spPr>
        <p:txBody>
          <a:bodyPr/>
          <a:lstStyle/>
          <a:p>
            <a:r>
              <a:rPr lang="en-US" altLang="ja-JP" dirty="0"/>
              <a:t>Use the </a:t>
            </a:r>
            <a:r>
              <a:rPr lang="en-US" altLang="ja-JP" b="1" dirty="0"/>
              <a:t>show </a:t>
            </a:r>
            <a:r>
              <a:rPr lang="en-US" altLang="ja-JP" b="1" dirty="0" err="1"/>
              <a:t>ip</a:t>
            </a:r>
            <a:r>
              <a:rPr lang="en-US" altLang="ja-JP" b="1" dirty="0"/>
              <a:t> protocols </a:t>
            </a:r>
            <a:r>
              <a:rPr lang="en-US" altLang="ja-JP" dirty="0"/>
              <a:t>command to verify the OSPFv2 status.</a:t>
            </a:r>
          </a:p>
          <a:p>
            <a:pPr lvl="1"/>
            <a:r>
              <a:rPr lang="en-US" altLang="ja-JP" dirty="0"/>
              <a:t>Lists routing protocols configured on router, number of areas, router ID and networks included in routing protocol.</a:t>
            </a:r>
          </a:p>
          <a:p>
            <a:r>
              <a:rPr lang="en-US" altLang="ja-JP" dirty="0"/>
              <a:t>Use the </a:t>
            </a:r>
            <a:r>
              <a:rPr lang="en-US" altLang="ja-JP" b="1" dirty="0"/>
              <a:t>show </a:t>
            </a:r>
            <a:r>
              <a:rPr lang="en-US" altLang="ja-JP" b="1" dirty="0" err="1"/>
              <a:t>ip</a:t>
            </a:r>
            <a:r>
              <a:rPr lang="en-US" altLang="ja-JP" b="1" dirty="0"/>
              <a:t> </a:t>
            </a:r>
            <a:r>
              <a:rPr lang="en-US" altLang="ja-JP" b="1" dirty="0" err="1"/>
              <a:t>ospf</a:t>
            </a:r>
            <a:r>
              <a:rPr lang="en-US" altLang="ja-JP" b="1" dirty="0"/>
              <a:t> interface brief </a:t>
            </a:r>
            <a:r>
              <a:rPr lang="en-US" altLang="ja-JP" dirty="0"/>
              <a:t>command to display OSPFv2-related information for OSPFv2-enabled interfaces.</a:t>
            </a:r>
          </a:p>
          <a:p>
            <a:pPr lvl="1"/>
            <a:r>
              <a:rPr lang="en-US" altLang="ja-JP" dirty="0"/>
              <a:t>Lists the OSPFv2 process ID, area that the interfaces are in, and interface cost.</a:t>
            </a:r>
          </a:p>
          <a:p>
            <a:pPr marL="0" indent="-46037">
              <a:buNone/>
            </a:pPr>
            <a:endParaRPr lang="en-US" altLang="ja-JP" dirty="0"/>
          </a:p>
          <a:p>
            <a:pPr marL="142875" lvl="1" indent="0">
              <a:buNone/>
            </a:pPr>
            <a:endParaRPr lang="en-US" altLang="ja-JP" dirty="0"/>
          </a:p>
        </p:txBody>
      </p:sp>
      <p:sp>
        <p:nvSpPr>
          <p:cNvPr id="8194" name="Rectangle 2"/>
          <p:cNvSpPr>
            <a:spLocks noGrp="1" noChangeArrowheads="1"/>
          </p:cNvSpPr>
          <p:nvPr>
            <p:ph type="title"/>
          </p:nvPr>
        </p:nvSpPr>
        <p:spPr/>
        <p:txBody>
          <a:bodyPr/>
          <a:lstStyle/>
          <a:p>
            <a:r>
              <a:rPr lang="en-US" altLang="en-US" sz="1600" dirty="0"/>
              <a:t>Verifying Multiarea OSPF</a:t>
            </a:r>
            <a:r>
              <a:rPr lang="en-US" altLang="en-US" dirty="0"/>
              <a:t/>
            </a:r>
            <a:br>
              <a:rPr lang="en-US" altLang="en-US" dirty="0"/>
            </a:br>
            <a:r>
              <a:rPr lang="en-US" altLang="en-US" dirty="0"/>
              <a:t>Verify General Multiarea OSPFv2 Settings</a:t>
            </a:r>
          </a:p>
        </p:txBody>
      </p:sp>
      <p:pic>
        <p:nvPicPr>
          <p:cNvPr id="512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775119"/>
            <a:ext cx="4000500" cy="90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7"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3218" y="868454"/>
            <a:ext cx="4562475" cy="271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5720190"/>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368489" y="3220890"/>
            <a:ext cx="7929349" cy="1082723"/>
          </a:xfrm>
        </p:spPr>
        <p:txBody>
          <a:bodyPr/>
          <a:lstStyle/>
          <a:p>
            <a:r>
              <a:rPr lang="en-US" altLang="ja-JP" dirty="0"/>
              <a:t>Use the </a:t>
            </a:r>
            <a:r>
              <a:rPr lang="en-US" altLang="ja-JP" b="1" dirty="0"/>
              <a:t>show </a:t>
            </a:r>
            <a:r>
              <a:rPr lang="en-US" altLang="ja-JP" b="1" dirty="0" err="1"/>
              <a:t>ip</a:t>
            </a:r>
            <a:r>
              <a:rPr lang="en-US" altLang="ja-JP" b="1" dirty="0"/>
              <a:t> route </a:t>
            </a:r>
            <a:r>
              <a:rPr lang="en-US" altLang="ja-JP" b="1" dirty="0" err="1"/>
              <a:t>ospf</a:t>
            </a:r>
            <a:r>
              <a:rPr lang="en-US" altLang="ja-JP" b="1" dirty="0"/>
              <a:t> </a:t>
            </a:r>
            <a:r>
              <a:rPr lang="en-US" altLang="ja-JP" dirty="0"/>
              <a:t>command to verify the </a:t>
            </a:r>
            <a:r>
              <a:rPr lang="en-US" altLang="ja-JP" dirty="0" err="1"/>
              <a:t>muliarea</a:t>
            </a:r>
            <a:r>
              <a:rPr lang="en-US" altLang="ja-JP" dirty="0"/>
              <a:t> OSPFv2 configuration..</a:t>
            </a:r>
          </a:p>
          <a:p>
            <a:pPr lvl="1"/>
            <a:r>
              <a:rPr lang="en-US" altLang="ja-JP" dirty="0"/>
              <a:t>O represents OSPFv2 routes and IA represents interarea, which means that the route originated from another area.</a:t>
            </a:r>
          </a:p>
          <a:p>
            <a:pPr marL="0" indent="-46037">
              <a:buNone/>
            </a:pPr>
            <a:endParaRPr lang="en-US" altLang="ja-JP" dirty="0"/>
          </a:p>
          <a:p>
            <a:pPr marL="142875" lvl="1" indent="0">
              <a:buNone/>
            </a:pPr>
            <a:endParaRPr lang="en-US" altLang="ja-JP" dirty="0"/>
          </a:p>
        </p:txBody>
      </p:sp>
      <p:sp>
        <p:nvSpPr>
          <p:cNvPr id="8194" name="Rectangle 2"/>
          <p:cNvSpPr>
            <a:spLocks noGrp="1" noChangeArrowheads="1"/>
          </p:cNvSpPr>
          <p:nvPr>
            <p:ph type="title"/>
          </p:nvPr>
        </p:nvSpPr>
        <p:spPr/>
        <p:txBody>
          <a:bodyPr/>
          <a:lstStyle/>
          <a:p>
            <a:r>
              <a:rPr lang="en-US" altLang="en-US" sz="1600" dirty="0"/>
              <a:t>Verifying Multiarea OSPF</a:t>
            </a:r>
            <a:r>
              <a:rPr lang="en-US" altLang="en-US" dirty="0"/>
              <a:t/>
            </a:r>
            <a:br>
              <a:rPr lang="en-US" altLang="en-US" dirty="0"/>
            </a:br>
            <a:r>
              <a:rPr lang="en-US" altLang="en-US" dirty="0"/>
              <a:t>Verify the OSPFv2 Routes</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9662" y="834210"/>
            <a:ext cx="7105650" cy="212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3937758"/>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999" y="1057274"/>
            <a:ext cx="5579504" cy="3506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5" name="Rectangle 6"/>
          <p:cNvSpPr>
            <a:spLocks noGrp="1" noChangeArrowheads="1"/>
          </p:cNvSpPr>
          <p:nvPr>
            <p:ph idx="1"/>
          </p:nvPr>
        </p:nvSpPr>
        <p:spPr>
          <a:xfrm>
            <a:off x="5454555" y="1005384"/>
            <a:ext cx="3366448" cy="1237397"/>
          </a:xfrm>
        </p:spPr>
        <p:txBody>
          <a:bodyPr/>
          <a:lstStyle/>
          <a:p>
            <a:r>
              <a:rPr lang="en-US" altLang="ja-JP" dirty="0"/>
              <a:t>Use the </a:t>
            </a:r>
            <a:r>
              <a:rPr lang="en-US" altLang="ja-JP" b="1" dirty="0"/>
              <a:t>show </a:t>
            </a:r>
            <a:r>
              <a:rPr lang="en-US" altLang="ja-JP" b="1" dirty="0" err="1"/>
              <a:t>ip</a:t>
            </a:r>
            <a:r>
              <a:rPr lang="en-US" altLang="ja-JP" b="1" dirty="0"/>
              <a:t> </a:t>
            </a:r>
            <a:r>
              <a:rPr lang="en-US" altLang="ja-JP" b="1" dirty="0" err="1"/>
              <a:t>ospf</a:t>
            </a:r>
            <a:r>
              <a:rPr lang="en-US" altLang="ja-JP" b="1" dirty="0"/>
              <a:t> database </a:t>
            </a:r>
            <a:r>
              <a:rPr lang="en-US" altLang="ja-JP" dirty="0"/>
              <a:t>command to verify the contents of the OSPFv2 LSDB.</a:t>
            </a:r>
          </a:p>
          <a:p>
            <a:pPr marL="0" indent="-46037">
              <a:buNone/>
            </a:pPr>
            <a:endParaRPr lang="en-US" altLang="ja-JP" dirty="0"/>
          </a:p>
          <a:p>
            <a:pPr marL="142875" lvl="1" indent="0">
              <a:buNone/>
            </a:pPr>
            <a:endParaRPr lang="en-US" altLang="ja-JP" dirty="0"/>
          </a:p>
        </p:txBody>
      </p:sp>
      <p:sp>
        <p:nvSpPr>
          <p:cNvPr id="8194" name="Rectangle 2"/>
          <p:cNvSpPr>
            <a:spLocks noGrp="1" noChangeArrowheads="1"/>
          </p:cNvSpPr>
          <p:nvPr>
            <p:ph type="title"/>
          </p:nvPr>
        </p:nvSpPr>
        <p:spPr/>
        <p:txBody>
          <a:bodyPr/>
          <a:lstStyle/>
          <a:p>
            <a:r>
              <a:rPr lang="en-US" altLang="en-US" sz="1600" dirty="0"/>
              <a:t>Verifying Multiarea OSPF</a:t>
            </a:r>
            <a:r>
              <a:rPr lang="en-US" altLang="en-US" dirty="0"/>
              <a:t/>
            </a:r>
            <a:br>
              <a:rPr lang="en-US" altLang="en-US" dirty="0"/>
            </a:br>
            <a:r>
              <a:rPr lang="en-US" altLang="en-US" dirty="0"/>
              <a:t>Verify the Multiarea OSPFv2 LSDB</a:t>
            </a:r>
          </a:p>
        </p:txBody>
      </p:sp>
    </p:spTree>
    <p:extLst>
      <p:ext uri="{BB962C8B-B14F-4D97-AF65-F5344CB8AC3E}">
        <p14:creationId xmlns:p14="http://schemas.microsoft.com/office/powerpoint/2010/main" val="3361616028"/>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75826" y="739803"/>
            <a:ext cx="3789177" cy="4296221"/>
          </a:xfrm>
        </p:spPr>
        <p:txBody>
          <a:bodyPr/>
          <a:lstStyle/>
          <a:p>
            <a:r>
              <a:rPr lang="en-US" altLang="ja-JP" sz="1600" dirty="0"/>
              <a:t>Multiarea OSPF:</a:t>
            </a:r>
          </a:p>
          <a:p>
            <a:pPr lvl="1"/>
            <a:r>
              <a:rPr lang="en-US" altLang="ja-JP" dirty="0"/>
              <a:t>Large OSPF area is divided into smaller areas.</a:t>
            </a:r>
          </a:p>
          <a:p>
            <a:pPr lvl="1"/>
            <a:r>
              <a:rPr lang="en-US" altLang="ja-JP" dirty="0"/>
              <a:t>Reduces processing and memory overhead.</a:t>
            </a:r>
          </a:p>
          <a:p>
            <a:pPr lvl="1"/>
            <a:r>
              <a:rPr lang="en-US" altLang="ja-JP" dirty="0"/>
              <a:t>Requires a hierarchical network design.</a:t>
            </a:r>
          </a:p>
          <a:p>
            <a:pPr lvl="1"/>
            <a:r>
              <a:rPr lang="en-US" altLang="ja-JP" dirty="0"/>
              <a:t>The main area is the backbone area (area 0) and all other areas connect to it.</a:t>
            </a:r>
          </a:p>
          <a:p>
            <a:r>
              <a:rPr lang="en-US" altLang="ja-JP" sz="1600" dirty="0"/>
              <a:t>Advantages of Multiarea OSPF:</a:t>
            </a:r>
          </a:p>
          <a:p>
            <a:pPr lvl="1"/>
            <a:r>
              <a:rPr lang="en-US" altLang="ja-JP" dirty="0"/>
              <a:t>Smaller routing tables - Fewer routing table entries as network addresses can be summarized between areas.</a:t>
            </a:r>
          </a:p>
          <a:p>
            <a:pPr lvl="1"/>
            <a:r>
              <a:rPr lang="en-US" altLang="ja-JP" dirty="0"/>
              <a:t>Reduced link-state update overhead.</a:t>
            </a:r>
          </a:p>
          <a:p>
            <a:pPr lvl="1"/>
            <a:r>
              <a:rPr lang="en-US" altLang="ja-JP" dirty="0"/>
              <a:t>Reduced frequency of SPF calculations.</a:t>
            </a:r>
          </a:p>
        </p:txBody>
      </p:sp>
      <p:sp>
        <p:nvSpPr>
          <p:cNvPr id="8194" name="Rectangle 2"/>
          <p:cNvSpPr>
            <a:spLocks noGrp="1" noChangeArrowheads="1"/>
          </p:cNvSpPr>
          <p:nvPr>
            <p:ph type="title"/>
          </p:nvPr>
        </p:nvSpPr>
        <p:spPr/>
        <p:txBody>
          <a:bodyPr/>
          <a:lstStyle/>
          <a:p>
            <a:r>
              <a:rPr lang="en-US" altLang="en-US" sz="1600" dirty="0"/>
              <a:t>Why Multiarea OSPF?</a:t>
            </a:r>
            <a:r>
              <a:rPr lang="en-US" altLang="en-US" dirty="0"/>
              <a:t/>
            </a:r>
            <a:br>
              <a:rPr lang="en-US" altLang="en-US" dirty="0"/>
            </a:br>
            <a:r>
              <a:rPr lang="en-US" altLang="en-US" dirty="0"/>
              <a:t>Multiarea OSPF</a:t>
            </a:r>
          </a:p>
        </p:txBody>
      </p:sp>
      <p:pic>
        <p:nvPicPr>
          <p:cNvPr id="3" name="Picture 2" descr="Scaling Networks - Mozilla Firefox">
            <a:extLst>
              <a:ext uri="{FF2B5EF4-FFF2-40B4-BE49-F238E27FC236}">
                <a16:creationId xmlns="" xmlns:a16="http://schemas.microsoft.com/office/drawing/2014/main" id="{951245AD-4E6A-4152-A4D6-A76C2C33F1B3}"/>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3865003" y="1131453"/>
            <a:ext cx="5134932" cy="2594605"/>
          </a:xfrm>
          <a:prstGeom prst="rect">
            <a:avLst/>
          </a:prstGeom>
        </p:spPr>
      </p:pic>
      <p:sp>
        <p:nvSpPr>
          <p:cNvPr id="2" name="Obdélník 1"/>
          <p:cNvSpPr/>
          <p:nvPr/>
        </p:nvSpPr>
        <p:spPr>
          <a:xfrm>
            <a:off x="4277127" y="4179282"/>
            <a:ext cx="4119898" cy="276999"/>
          </a:xfrm>
          <a:prstGeom prst="rect">
            <a:avLst/>
          </a:prstGeom>
          <a:ln>
            <a:solidFill>
              <a:schemeClr val="accent1"/>
            </a:solidFill>
          </a:ln>
        </p:spPr>
        <p:txBody>
          <a:bodyPr wrap="square">
            <a:spAutoFit/>
          </a:bodyPr>
          <a:lstStyle/>
          <a:p>
            <a:r>
              <a:rPr lang="en-US" sz="1200" dirty="0" smtClean="0"/>
              <a:t>down - </a:t>
            </a:r>
            <a:r>
              <a:rPr lang="en-US" sz="1200" dirty="0" err="1" smtClean="0"/>
              <a:t>init</a:t>
            </a:r>
            <a:r>
              <a:rPr lang="en-US" sz="1200" dirty="0" smtClean="0"/>
              <a:t> - two-way - </a:t>
            </a:r>
            <a:r>
              <a:rPr lang="en-US" sz="1200" dirty="0" err="1" smtClean="0"/>
              <a:t>exstart</a:t>
            </a:r>
            <a:r>
              <a:rPr lang="en-US" sz="1200" dirty="0" smtClean="0"/>
              <a:t> </a:t>
            </a:r>
            <a:r>
              <a:rPr lang="cs-CZ" sz="1200" dirty="0" smtClean="0"/>
              <a:t>- </a:t>
            </a:r>
            <a:r>
              <a:rPr lang="en-US" sz="1200" dirty="0" smtClean="0"/>
              <a:t>exchange </a:t>
            </a:r>
            <a:r>
              <a:rPr lang="en-US" sz="1200" dirty="0" smtClean="0"/>
              <a:t>- loading - full</a:t>
            </a:r>
            <a:endParaRPr lang="cs-CZ" sz="1200" dirty="0"/>
          </a:p>
        </p:txBody>
      </p:sp>
    </p:spTree>
    <p:extLst>
      <p:ext uri="{BB962C8B-B14F-4D97-AF65-F5344CB8AC3E}">
        <p14:creationId xmlns:p14="http://schemas.microsoft.com/office/powerpoint/2010/main" val="1595466755"/>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3848669" y="808035"/>
            <a:ext cx="5295331" cy="3195301"/>
          </a:xfrm>
        </p:spPr>
        <p:txBody>
          <a:bodyPr/>
          <a:lstStyle/>
          <a:p>
            <a:r>
              <a:rPr lang="en-US" altLang="ja-JP" dirty="0"/>
              <a:t>Use the </a:t>
            </a:r>
            <a:r>
              <a:rPr lang="en-US" altLang="ja-JP" b="1" dirty="0"/>
              <a:t>show ipv6 protocols</a:t>
            </a:r>
            <a:r>
              <a:rPr lang="en-US" altLang="ja-JP" dirty="0"/>
              <a:t> command to verifyOSPFv3.</a:t>
            </a:r>
          </a:p>
          <a:p>
            <a:r>
              <a:rPr lang="en-US" altLang="ja-JP" dirty="0"/>
              <a:t>Use the </a:t>
            </a:r>
            <a:r>
              <a:rPr lang="en-US" altLang="ja-JP" b="1" dirty="0"/>
              <a:t>show ipv6 interface brief </a:t>
            </a:r>
            <a:r>
              <a:rPr lang="en-US" altLang="ja-JP" dirty="0"/>
              <a:t>to verify the OSPFv3-enabled interfaces and the area to which they belong.</a:t>
            </a:r>
          </a:p>
          <a:p>
            <a:r>
              <a:rPr lang="en-US" altLang="ja-JP" dirty="0"/>
              <a:t>Use </a:t>
            </a:r>
            <a:r>
              <a:rPr lang="en-US" altLang="ja-JP" b="1" dirty="0"/>
              <a:t>show ipv6 route </a:t>
            </a:r>
            <a:r>
              <a:rPr lang="en-US" altLang="ja-JP" b="1" dirty="0" err="1"/>
              <a:t>ospf</a:t>
            </a:r>
            <a:r>
              <a:rPr lang="en-US" altLang="ja-JP" b="1" dirty="0"/>
              <a:t> </a:t>
            </a:r>
            <a:r>
              <a:rPr lang="en-US" altLang="ja-JP" dirty="0"/>
              <a:t>to </a:t>
            </a:r>
            <a:r>
              <a:rPr lang="en-US" altLang="ja-JP" dirty="0" smtClean="0"/>
              <a:t>display </a:t>
            </a:r>
            <a:r>
              <a:rPr lang="en-US" altLang="ja-JP" dirty="0"/>
              <a:t>the routing table.</a:t>
            </a:r>
          </a:p>
          <a:p>
            <a:r>
              <a:rPr lang="en-US" altLang="ja-JP" dirty="0"/>
              <a:t>Use </a:t>
            </a:r>
            <a:r>
              <a:rPr lang="en-US" altLang="ja-JP" b="1" dirty="0"/>
              <a:t>show ipv6 </a:t>
            </a:r>
            <a:r>
              <a:rPr lang="en-US" altLang="ja-JP" b="1" dirty="0" err="1"/>
              <a:t>ospf</a:t>
            </a:r>
            <a:r>
              <a:rPr lang="en-US" altLang="ja-JP" b="1" dirty="0"/>
              <a:t> database </a:t>
            </a:r>
            <a:r>
              <a:rPr lang="en-US" altLang="ja-JP" dirty="0"/>
              <a:t>to display the contents of the LSDB.</a:t>
            </a:r>
          </a:p>
          <a:p>
            <a:endParaRPr lang="en-US" altLang="ja-JP" dirty="0"/>
          </a:p>
          <a:p>
            <a:endParaRPr lang="en-US" altLang="ja-JP" dirty="0"/>
          </a:p>
          <a:p>
            <a:endParaRPr lang="en-US" altLang="ja-JP" dirty="0"/>
          </a:p>
          <a:p>
            <a:endParaRPr lang="en-US" altLang="ja-JP" dirty="0"/>
          </a:p>
          <a:p>
            <a:endParaRPr lang="en-US" altLang="ja-JP" dirty="0"/>
          </a:p>
          <a:p>
            <a:pPr marL="0" indent="-46037">
              <a:buNone/>
            </a:pPr>
            <a:endParaRPr lang="en-US" altLang="ja-JP" dirty="0"/>
          </a:p>
          <a:p>
            <a:pPr marL="142875" lvl="1" indent="0">
              <a:buNone/>
            </a:pPr>
            <a:endParaRPr lang="en-US" altLang="ja-JP" dirty="0"/>
          </a:p>
        </p:txBody>
      </p:sp>
      <p:sp>
        <p:nvSpPr>
          <p:cNvPr id="8194" name="Rectangle 2"/>
          <p:cNvSpPr>
            <a:spLocks noGrp="1" noChangeArrowheads="1"/>
          </p:cNvSpPr>
          <p:nvPr>
            <p:ph type="title"/>
          </p:nvPr>
        </p:nvSpPr>
        <p:spPr/>
        <p:txBody>
          <a:bodyPr/>
          <a:lstStyle/>
          <a:p>
            <a:r>
              <a:rPr lang="en-US" altLang="en-US" sz="1600" dirty="0"/>
              <a:t>Verifying Multiarea OSPF</a:t>
            </a:r>
            <a:r>
              <a:rPr lang="en-US" altLang="en-US" dirty="0"/>
              <a:t/>
            </a:r>
            <a:br>
              <a:rPr lang="en-US" altLang="en-US" dirty="0"/>
            </a:br>
            <a:r>
              <a:rPr lang="en-US" altLang="en-US" dirty="0"/>
              <a:t>Verify Multiarea OSPFv3</a:t>
            </a:r>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185" y="773585"/>
            <a:ext cx="3619500" cy="222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043" y="3440973"/>
            <a:ext cx="4034537" cy="82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20065" y="3120107"/>
            <a:ext cx="5040457" cy="1830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4050427"/>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0828277"/>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933744" y="2431257"/>
            <a:ext cx="4934031" cy="2483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pic>
      <p:sp>
        <p:nvSpPr>
          <p:cNvPr id="2" name="Content Placeholder 1"/>
          <p:cNvSpPr>
            <a:spLocks noGrp="1"/>
          </p:cNvSpPr>
          <p:nvPr>
            <p:ph idx="1"/>
          </p:nvPr>
        </p:nvSpPr>
        <p:spPr>
          <a:xfrm>
            <a:off x="213110" y="921582"/>
            <a:ext cx="8733677" cy="2278818"/>
          </a:xfrm>
          <a:noFill/>
          <a:ln>
            <a:noFill/>
          </a:ln>
        </p:spPr>
        <p:txBody>
          <a:bodyPr vert="horz" wrap="square" lIns="91440" tIns="45720" rIns="182880" bIns="45720" numCol="1" anchor="t" anchorCtr="0" compatLnSpc="1">
            <a:prstTxWarp prst="textNoShape">
              <a:avLst/>
            </a:prstTxWarp>
          </a:bodyPr>
          <a:lstStyle/>
          <a:p>
            <a:r>
              <a:rPr lang="en-US" sz="1600" dirty="0"/>
              <a:t>OSPF Two-Layer Area Hierarchy</a:t>
            </a:r>
          </a:p>
          <a:p>
            <a:pPr lvl="1"/>
            <a:r>
              <a:rPr lang="en-US" dirty="0"/>
              <a:t>Backbone (Transit) area and Regular (Non-backbone) area</a:t>
            </a:r>
            <a:r>
              <a:rPr lang="cs-CZ" dirty="0"/>
              <a:t>(s)</a:t>
            </a:r>
            <a:endParaRPr lang="en-US" dirty="0"/>
          </a:p>
          <a:p>
            <a:r>
              <a:rPr lang="en-US" sz="1600" dirty="0" smtClean="0"/>
              <a:t>Types</a:t>
            </a:r>
            <a:r>
              <a:rPr lang="cs-CZ" sz="1600" dirty="0" smtClean="0"/>
              <a:t> (</a:t>
            </a:r>
            <a:r>
              <a:rPr lang="cs-CZ" sz="1600" dirty="0" err="1" smtClean="0"/>
              <a:t>Roles</a:t>
            </a:r>
            <a:r>
              <a:rPr lang="cs-CZ" sz="1600" dirty="0" smtClean="0"/>
              <a:t>)</a:t>
            </a:r>
            <a:r>
              <a:rPr lang="en-US" sz="1600" dirty="0" smtClean="0"/>
              <a:t> </a:t>
            </a:r>
            <a:r>
              <a:rPr lang="en-US" sz="1600" dirty="0"/>
              <a:t>of OSPF Routers</a:t>
            </a:r>
          </a:p>
          <a:p>
            <a:pPr lvl="1"/>
            <a:r>
              <a:rPr lang="en-US" dirty="0">
                <a:solidFill>
                  <a:srgbClr val="0000CC"/>
                </a:solidFill>
              </a:rPr>
              <a:t>Internal router</a:t>
            </a:r>
          </a:p>
          <a:p>
            <a:pPr lvl="1"/>
            <a:r>
              <a:rPr lang="en-US" dirty="0">
                <a:solidFill>
                  <a:schemeClr val="bg2">
                    <a:lumMod val="50000"/>
                  </a:schemeClr>
                </a:solidFill>
              </a:rPr>
              <a:t>Backbone router</a:t>
            </a:r>
          </a:p>
          <a:p>
            <a:pPr lvl="1"/>
            <a:r>
              <a:rPr lang="en-US" dirty="0">
                <a:solidFill>
                  <a:srgbClr val="FF0000"/>
                </a:solidFill>
              </a:rPr>
              <a:t>Area Border Router (ABR)</a:t>
            </a:r>
          </a:p>
          <a:p>
            <a:pPr lvl="1"/>
            <a:r>
              <a:rPr lang="en-US" dirty="0">
                <a:solidFill>
                  <a:srgbClr val="7030A0"/>
                </a:solidFill>
              </a:rPr>
              <a:t>Autonomous System</a:t>
            </a:r>
            <a:r>
              <a:rPr lang="cs-CZ" dirty="0" smtClean="0">
                <a:solidFill>
                  <a:srgbClr val="7030A0"/>
                </a:solidFill>
              </a:rPr>
              <a:t>* </a:t>
            </a:r>
            <a:r>
              <a:rPr lang="en-US" dirty="0" smtClean="0">
                <a:solidFill>
                  <a:srgbClr val="7030A0"/>
                </a:solidFill>
              </a:rPr>
              <a:t>Boundary</a:t>
            </a:r>
            <a:r>
              <a:rPr lang="cs-CZ" dirty="0" smtClean="0">
                <a:solidFill>
                  <a:srgbClr val="7030A0"/>
                </a:solidFill>
              </a:rPr>
              <a:t/>
            </a:r>
            <a:br>
              <a:rPr lang="cs-CZ" dirty="0" smtClean="0">
                <a:solidFill>
                  <a:srgbClr val="7030A0"/>
                </a:solidFill>
              </a:rPr>
            </a:br>
            <a:r>
              <a:rPr lang="en-US" dirty="0" smtClean="0">
                <a:solidFill>
                  <a:srgbClr val="7030A0"/>
                </a:solidFill>
              </a:rPr>
              <a:t>Router </a:t>
            </a:r>
            <a:r>
              <a:rPr lang="en-US" dirty="0">
                <a:solidFill>
                  <a:srgbClr val="7030A0"/>
                </a:solidFill>
              </a:rPr>
              <a:t>(ASBR)</a:t>
            </a:r>
            <a:r>
              <a:rPr lang="en-US" dirty="0"/>
              <a:t> </a:t>
            </a:r>
            <a:endParaRPr lang="cs-CZ" dirty="0"/>
          </a:p>
          <a:p>
            <a:pPr lvl="1"/>
            <a:endParaRPr lang="cs-CZ" dirty="0"/>
          </a:p>
          <a:p>
            <a:pPr marL="142875" lvl="1" indent="0">
              <a:buNone/>
            </a:pPr>
            <a:r>
              <a:rPr lang="cs-CZ" dirty="0"/>
              <a:t>*) In </a:t>
            </a:r>
            <a:r>
              <a:rPr lang="cs-CZ" dirty="0" err="1"/>
              <a:t>fact</a:t>
            </a:r>
            <a:r>
              <a:rPr lang="cs-CZ" dirty="0"/>
              <a:t>, </a:t>
            </a:r>
            <a:r>
              <a:rPr lang="cs-CZ" dirty="0" err="1" smtClean="0"/>
              <a:t>autonomous</a:t>
            </a:r>
            <a:r>
              <a:rPr lang="cs-CZ" dirty="0" smtClean="0"/>
              <a:t> </a:t>
            </a:r>
            <a:r>
              <a:rPr lang="cs-CZ" dirty="0" err="1" smtClean="0"/>
              <a:t>system</a:t>
            </a:r>
            <a:r>
              <a:rPr lang="cs-CZ" dirty="0" smtClean="0"/>
              <a:t> </a:t>
            </a:r>
            <a:r>
              <a:rPr lang="cs-CZ" dirty="0" err="1" smtClean="0"/>
              <a:t>is</a:t>
            </a:r>
            <a:r>
              <a:rPr lang="cs-CZ" dirty="0" smtClean="0"/>
              <a:t> </a:t>
            </a:r>
            <a:r>
              <a:rPr lang="cs-CZ" dirty="0" err="1" smtClean="0"/>
              <a:t>any</a:t>
            </a:r>
            <a:r>
              <a:rPr lang="cs-CZ" dirty="0"/>
              <a:t/>
            </a:r>
            <a:br>
              <a:rPr lang="cs-CZ" dirty="0"/>
            </a:br>
            <a:r>
              <a:rPr lang="cs-CZ" dirty="0" smtClean="0"/>
              <a:t>    non-OSPF </a:t>
            </a:r>
            <a:r>
              <a:rPr lang="cs-CZ" dirty="0"/>
              <a:t>network</a:t>
            </a:r>
            <a:endParaRPr lang="en-US" dirty="0"/>
          </a:p>
        </p:txBody>
      </p:sp>
      <p:sp>
        <p:nvSpPr>
          <p:cNvPr id="11" name="Text Box 4"/>
          <p:cNvSpPr txBox="1">
            <a:spLocks noChangeArrowheads="1"/>
          </p:cNvSpPr>
          <p:nvPr/>
        </p:nvSpPr>
        <p:spPr bwMode="auto">
          <a:xfrm>
            <a:off x="7769972" y="3814483"/>
            <a:ext cx="993029" cy="387623"/>
          </a:xfrm>
          <a:prstGeom prst="rect">
            <a:avLst/>
          </a:prstGeom>
          <a:noFill/>
          <a:ln w="9525">
            <a:noFill/>
            <a:miter lim="800000"/>
            <a:headEnd type="none" w="sm" len="sm"/>
            <a:tailEnd type="none" w="sm" len="sm"/>
          </a:ln>
          <a:effectLst/>
        </p:spPr>
        <p:txBody>
          <a:bodyPr wrap="square" lIns="82124" tIns="41061" rIns="82124" bIns="41061">
            <a:spAutoFit/>
          </a:bodyPr>
          <a:lstStyle/>
          <a:p>
            <a:pPr algn="ctr" eaLnBrk="0" hangingPunct="0">
              <a:lnSpc>
                <a:spcPct val="90000"/>
              </a:lnSpc>
              <a:spcBef>
                <a:spcPct val="50000"/>
              </a:spcBef>
              <a:defRPr/>
            </a:pPr>
            <a:r>
              <a:rPr lang="en-US" sz="1100" dirty="0">
                <a:solidFill>
                  <a:srgbClr val="0000CC"/>
                </a:solidFill>
                <a:latin typeface="Arial" charset="0"/>
              </a:rPr>
              <a:t>Internal Router</a:t>
            </a:r>
          </a:p>
        </p:txBody>
      </p:sp>
      <p:sp>
        <p:nvSpPr>
          <p:cNvPr id="12" name="Text Box 5"/>
          <p:cNvSpPr txBox="1">
            <a:spLocks noChangeArrowheads="1"/>
          </p:cNvSpPr>
          <p:nvPr/>
        </p:nvSpPr>
        <p:spPr bwMode="auto">
          <a:xfrm>
            <a:off x="3552825" y="3769154"/>
            <a:ext cx="1047751" cy="387623"/>
          </a:xfrm>
          <a:prstGeom prst="rect">
            <a:avLst/>
          </a:prstGeom>
          <a:noFill/>
          <a:ln w="9525">
            <a:noFill/>
            <a:miter lim="800000"/>
            <a:headEnd type="none" w="sm" len="sm"/>
            <a:tailEnd type="none" w="sm" len="sm"/>
          </a:ln>
          <a:effectLst/>
        </p:spPr>
        <p:txBody>
          <a:bodyPr wrap="square" lIns="82124" tIns="41061" rIns="82124" bIns="41061">
            <a:spAutoFit/>
          </a:bodyPr>
          <a:lstStyle/>
          <a:p>
            <a:pPr algn="ctr" eaLnBrk="0" hangingPunct="0">
              <a:lnSpc>
                <a:spcPct val="90000"/>
              </a:lnSpc>
              <a:spcBef>
                <a:spcPct val="50000"/>
              </a:spcBef>
              <a:defRPr/>
            </a:pPr>
            <a:r>
              <a:rPr lang="en-US" sz="1100" dirty="0">
                <a:solidFill>
                  <a:srgbClr val="0000CC"/>
                </a:solidFill>
              </a:rPr>
              <a:t>Internal </a:t>
            </a:r>
            <a:r>
              <a:rPr lang="en-US" sz="1100" dirty="0">
                <a:solidFill>
                  <a:srgbClr val="0000CC"/>
                </a:solidFill>
                <a:ea typeface="ＭＳ Ｐゴシック" charset="0"/>
                <a:cs typeface="ＭＳ Ｐゴシック" charset="0"/>
              </a:rPr>
              <a:t>Routers</a:t>
            </a:r>
          </a:p>
        </p:txBody>
      </p:sp>
      <p:sp>
        <p:nvSpPr>
          <p:cNvPr id="13" name="Text Box 6"/>
          <p:cNvSpPr txBox="1">
            <a:spLocks noChangeArrowheads="1"/>
          </p:cNvSpPr>
          <p:nvPr/>
        </p:nvSpPr>
        <p:spPr bwMode="auto">
          <a:xfrm>
            <a:off x="5955472" y="2737563"/>
            <a:ext cx="900954" cy="1013948"/>
          </a:xfrm>
          <a:prstGeom prst="rect">
            <a:avLst/>
          </a:prstGeom>
          <a:noFill/>
          <a:ln w="9525">
            <a:noFill/>
            <a:miter lim="800000"/>
            <a:headEnd type="none" w="sm" len="sm"/>
            <a:tailEnd type="none" w="sm" len="sm"/>
          </a:ln>
          <a:effectLst/>
        </p:spPr>
        <p:txBody>
          <a:bodyPr wrap="square" lIns="82124" tIns="41061" rIns="82124" bIns="41061">
            <a:spAutoFit/>
          </a:bodyPr>
          <a:lstStyle/>
          <a:p>
            <a:pPr algn="ctr" eaLnBrk="0" hangingPunct="0">
              <a:lnSpc>
                <a:spcPct val="90000"/>
              </a:lnSpc>
              <a:spcBef>
                <a:spcPct val="50000"/>
              </a:spcBef>
              <a:defRPr/>
            </a:pPr>
            <a:r>
              <a:rPr lang="en-US" sz="1100" dirty="0">
                <a:solidFill>
                  <a:srgbClr val="0000CC"/>
                </a:solidFill>
                <a:latin typeface="Arial" charset="0"/>
              </a:rPr>
              <a:t>Internal </a:t>
            </a:r>
            <a:r>
              <a:rPr lang="en-US" sz="1100" dirty="0" smtClean="0">
                <a:solidFill>
                  <a:srgbClr val="0000CC"/>
                </a:solidFill>
                <a:latin typeface="Arial" charset="0"/>
              </a:rPr>
              <a:t>Router</a:t>
            </a:r>
            <a:r>
              <a:rPr lang="cs-CZ" sz="1100" dirty="0" smtClean="0">
                <a:solidFill>
                  <a:srgbClr val="0000CC"/>
                </a:solidFill>
                <a:latin typeface="Arial" charset="0"/>
              </a:rPr>
              <a:t> </a:t>
            </a:r>
            <a:r>
              <a:rPr lang="cs-CZ" sz="1100" dirty="0" smtClean="0">
                <a:solidFill>
                  <a:srgbClr val="000000"/>
                </a:solidFill>
                <a:latin typeface="Arial" charset="0"/>
              </a:rPr>
              <a:t>and </a:t>
            </a:r>
          </a:p>
          <a:p>
            <a:pPr algn="ctr" eaLnBrk="0" hangingPunct="0">
              <a:lnSpc>
                <a:spcPct val="90000"/>
              </a:lnSpc>
              <a:spcBef>
                <a:spcPct val="50000"/>
              </a:spcBef>
              <a:defRPr/>
            </a:pPr>
            <a:endParaRPr lang="cs-CZ" sz="1100" dirty="0">
              <a:solidFill>
                <a:srgbClr val="000000"/>
              </a:solidFill>
            </a:endParaRPr>
          </a:p>
          <a:p>
            <a:pPr algn="ctr" eaLnBrk="0" hangingPunct="0">
              <a:lnSpc>
                <a:spcPct val="90000"/>
              </a:lnSpc>
              <a:spcBef>
                <a:spcPct val="50000"/>
              </a:spcBef>
              <a:defRPr/>
            </a:pPr>
            <a:r>
              <a:rPr lang="cs-CZ" sz="1100" dirty="0" err="1" smtClean="0">
                <a:solidFill>
                  <a:schemeClr val="bg2">
                    <a:lumMod val="50000"/>
                  </a:schemeClr>
                </a:solidFill>
                <a:latin typeface="Arial" charset="0"/>
              </a:rPr>
              <a:t>Backbone</a:t>
            </a:r>
            <a:r>
              <a:rPr lang="cs-CZ" sz="1100" dirty="0" smtClean="0">
                <a:solidFill>
                  <a:schemeClr val="bg2">
                    <a:lumMod val="50000"/>
                  </a:schemeClr>
                </a:solidFill>
                <a:latin typeface="Arial" charset="0"/>
              </a:rPr>
              <a:t> </a:t>
            </a:r>
            <a:r>
              <a:rPr lang="cs-CZ" sz="1100" dirty="0" err="1" smtClean="0">
                <a:solidFill>
                  <a:schemeClr val="bg2">
                    <a:lumMod val="50000"/>
                  </a:schemeClr>
                </a:solidFill>
                <a:latin typeface="Arial" charset="0"/>
              </a:rPr>
              <a:t>Router</a:t>
            </a:r>
            <a:endParaRPr lang="en-US" sz="1100" dirty="0">
              <a:solidFill>
                <a:schemeClr val="bg2">
                  <a:lumMod val="50000"/>
                </a:schemeClr>
              </a:solidFill>
              <a:latin typeface="Arial" charset="0"/>
            </a:endParaRPr>
          </a:p>
        </p:txBody>
      </p:sp>
      <p:grpSp>
        <p:nvGrpSpPr>
          <p:cNvPr id="15" name="Group 8"/>
          <p:cNvGrpSpPr>
            <a:grpSpLocks/>
          </p:cNvGrpSpPr>
          <p:nvPr/>
        </p:nvGrpSpPr>
        <p:grpSpPr bwMode="auto">
          <a:xfrm>
            <a:off x="5001988" y="2666768"/>
            <a:ext cx="2762129" cy="734661"/>
            <a:chOff x="658" y="2544"/>
            <a:chExt cx="2773" cy="972"/>
          </a:xfrm>
        </p:grpSpPr>
        <p:sp>
          <p:nvSpPr>
            <p:cNvPr id="16" name="Text Box 9"/>
            <p:cNvSpPr txBox="1">
              <a:spLocks noChangeArrowheads="1"/>
            </p:cNvSpPr>
            <p:nvPr/>
          </p:nvSpPr>
          <p:spPr bwMode="auto">
            <a:xfrm>
              <a:off x="658" y="2544"/>
              <a:ext cx="1129" cy="714"/>
            </a:xfrm>
            <a:prstGeom prst="rect">
              <a:avLst/>
            </a:prstGeom>
            <a:noFill/>
            <a:ln w="9525">
              <a:noFill/>
              <a:miter lim="800000"/>
              <a:headEnd type="none" w="sm" len="sm"/>
              <a:tailEnd type="none" w="sm" len="sm"/>
            </a:ln>
            <a:effectLst/>
          </p:spPr>
          <p:txBody>
            <a:bodyPr wrap="square" lIns="82124" tIns="41061" rIns="82124" bIns="41061">
              <a:spAutoFit/>
            </a:bodyPr>
            <a:lstStyle/>
            <a:p>
              <a:pPr algn="ctr" eaLnBrk="0" hangingPunct="0">
                <a:lnSpc>
                  <a:spcPct val="90000"/>
                </a:lnSpc>
                <a:spcBef>
                  <a:spcPct val="50000"/>
                </a:spcBef>
                <a:defRPr/>
              </a:pPr>
              <a:r>
                <a:rPr lang="en-US" sz="1100" dirty="0">
                  <a:solidFill>
                    <a:srgbClr val="FF0000"/>
                  </a:solidFill>
                  <a:latin typeface="Arial" charset="0"/>
                </a:rPr>
                <a:t>ABR</a:t>
              </a:r>
              <a:r>
                <a:rPr lang="en-US" sz="1100" dirty="0">
                  <a:solidFill>
                    <a:srgbClr val="000000"/>
                  </a:solidFill>
                  <a:latin typeface="Arial" charset="0"/>
                </a:rPr>
                <a:t> and </a:t>
              </a:r>
              <a:r>
                <a:rPr lang="en-US" sz="1100" dirty="0">
                  <a:solidFill>
                    <a:schemeClr val="bg2">
                      <a:lumMod val="50000"/>
                    </a:schemeClr>
                  </a:solidFill>
                  <a:latin typeface="Arial" charset="0"/>
                </a:rPr>
                <a:t>Backbone Router</a:t>
              </a:r>
            </a:p>
          </p:txBody>
        </p:sp>
        <p:sp>
          <p:nvSpPr>
            <p:cNvPr id="17" name="Text Box 10"/>
            <p:cNvSpPr txBox="1">
              <a:spLocks noChangeArrowheads="1"/>
            </p:cNvSpPr>
            <p:nvPr/>
          </p:nvSpPr>
          <p:spPr bwMode="auto">
            <a:xfrm>
              <a:off x="2361" y="2553"/>
              <a:ext cx="1070" cy="714"/>
            </a:xfrm>
            <a:prstGeom prst="rect">
              <a:avLst/>
            </a:prstGeom>
            <a:noFill/>
            <a:ln w="9525">
              <a:noFill/>
              <a:miter lim="800000"/>
              <a:headEnd type="none" w="sm" len="sm"/>
              <a:tailEnd type="none" w="sm" len="sm"/>
            </a:ln>
            <a:effectLst/>
          </p:spPr>
          <p:txBody>
            <a:bodyPr wrap="square" lIns="82124" tIns="41061" rIns="82124" bIns="41061">
              <a:spAutoFit/>
            </a:bodyPr>
            <a:lstStyle/>
            <a:p>
              <a:pPr algn="ctr" eaLnBrk="0" hangingPunct="0">
                <a:lnSpc>
                  <a:spcPct val="90000"/>
                </a:lnSpc>
                <a:spcBef>
                  <a:spcPct val="50000"/>
                </a:spcBef>
                <a:defRPr/>
              </a:pPr>
              <a:r>
                <a:rPr lang="en-US" sz="1100" dirty="0">
                  <a:solidFill>
                    <a:srgbClr val="FF0000"/>
                  </a:solidFill>
                  <a:latin typeface="Arial" charset="0"/>
                </a:rPr>
                <a:t>ABR</a:t>
              </a:r>
              <a:r>
                <a:rPr lang="en-US" sz="1100" dirty="0">
                  <a:solidFill>
                    <a:srgbClr val="000000"/>
                  </a:solidFill>
                  <a:latin typeface="Arial" charset="0"/>
                </a:rPr>
                <a:t> and </a:t>
              </a:r>
              <a:r>
                <a:rPr lang="en-US" sz="1100" dirty="0">
                  <a:solidFill>
                    <a:schemeClr val="bg2">
                      <a:lumMod val="50000"/>
                    </a:schemeClr>
                  </a:solidFill>
                  <a:latin typeface="Arial" charset="0"/>
                </a:rPr>
                <a:t>Backbone Router</a:t>
              </a:r>
            </a:p>
          </p:txBody>
        </p:sp>
        <p:sp>
          <p:nvSpPr>
            <p:cNvPr id="18" name="Line 11"/>
            <p:cNvSpPr>
              <a:spLocks noChangeShapeType="1"/>
            </p:cNvSpPr>
            <p:nvPr/>
          </p:nvSpPr>
          <p:spPr bwMode="auto">
            <a:xfrm>
              <a:off x="1239" y="3258"/>
              <a:ext cx="0" cy="258"/>
            </a:xfrm>
            <a:prstGeom prst="line">
              <a:avLst/>
            </a:prstGeom>
            <a:noFill/>
            <a:ln w="381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square" lIns="82124" tIns="41061" rIns="82124" bIns="41061">
              <a:spAutoFit/>
            </a:bodyPr>
            <a:lstStyle/>
            <a:p>
              <a:endParaRPr lang="cs-CZ" sz="1800">
                <a:solidFill>
                  <a:srgbClr val="000000"/>
                </a:solidFill>
              </a:endParaRPr>
            </a:p>
          </p:txBody>
        </p:sp>
      </p:grpSp>
      <p:sp>
        <p:nvSpPr>
          <p:cNvPr id="20" name="Text Box 13"/>
          <p:cNvSpPr txBox="1">
            <a:spLocks noChangeArrowheads="1"/>
          </p:cNvSpPr>
          <p:nvPr/>
        </p:nvSpPr>
        <p:spPr bwMode="auto">
          <a:xfrm>
            <a:off x="4990101" y="4046634"/>
            <a:ext cx="1276268" cy="387623"/>
          </a:xfrm>
          <a:prstGeom prst="rect">
            <a:avLst/>
          </a:prstGeom>
          <a:noFill/>
          <a:ln w="9525">
            <a:noFill/>
            <a:miter lim="800000"/>
            <a:headEnd type="none" w="sm" len="sm"/>
            <a:tailEnd type="none" w="sm" len="sm"/>
          </a:ln>
          <a:effectLst/>
        </p:spPr>
        <p:txBody>
          <a:bodyPr wrap="square" lIns="82124" tIns="41061" rIns="82124" bIns="41061">
            <a:spAutoFit/>
          </a:bodyPr>
          <a:lstStyle/>
          <a:p>
            <a:pPr algn="ctr" eaLnBrk="0" hangingPunct="0">
              <a:lnSpc>
                <a:spcPct val="90000"/>
              </a:lnSpc>
              <a:spcBef>
                <a:spcPct val="50000"/>
              </a:spcBef>
              <a:defRPr/>
            </a:pPr>
            <a:r>
              <a:rPr lang="en-US" sz="1100" dirty="0">
                <a:solidFill>
                  <a:srgbClr val="7030A0"/>
                </a:solidFill>
                <a:latin typeface="Arial" charset="0"/>
              </a:rPr>
              <a:t>ASBR </a:t>
            </a:r>
            <a:r>
              <a:rPr lang="en-US" sz="1100" dirty="0">
                <a:solidFill>
                  <a:srgbClr val="000000"/>
                </a:solidFill>
                <a:latin typeface="Arial" charset="0"/>
              </a:rPr>
              <a:t>and </a:t>
            </a:r>
            <a:r>
              <a:rPr lang="en-US" sz="1100" dirty="0">
                <a:solidFill>
                  <a:schemeClr val="bg2">
                    <a:lumMod val="50000"/>
                  </a:schemeClr>
                </a:solidFill>
                <a:latin typeface="Arial" charset="0"/>
              </a:rPr>
              <a:t>Backbone Router</a:t>
            </a:r>
          </a:p>
        </p:txBody>
      </p:sp>
      <p:sp>
        <p:nvSpPr>
          <p:cNvPr id="21" name="Line 14"/>
          <p:cNvSpPr>
            <a:spLocks noChangeShapeType="1"/>
          </p:cNvSpPr>
          <p:nvPr/>
        </p:nvSpPr>
        <p:spPr bwMode="auto">
          <a:xfrm flipV="1">
            <a:off x="6026082" y="4059870"/>
            <a:ext cx="119530" cy="142235"/>
          </a:xfrm>
          <a:prstGeom prst="line">
            <a:avLst/>
          </a:prstGeom>
          <a:noFill/>
          <a:ln w="381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square" lIns="82124" tIns="41061" rIns="82124" bIns="41061">
            <a:spAutoFit/>
          </a:bodyPr>
          <a:lstStyle/>
          <a:p>
            <a:endParaRPr lang="cs-CZ" sz="1800">
              <a:solidFill>
                <a:srgbClr val="000000"/>
              </a:solidFill>
            </a:endParaRPr>
          </a:p>
        </p:txBody>
      </p:sp>
      <p:sp>
        <p:nvSpPr>
          <p:cNvPr id="24" name="Line 11"/>
          <p:cNvSpPr>
            <a:spLocks noChangeShapeType="1"/>
          </p:cNvSpPr>
          <p:nvPr/>
        </p:nvSpPr>
        <p:spPr bwMode="auto">
          <a:xfrm>
            <a:off x="7235849" y="3207757"/>
            <a:ext cx="0" cy="195003"/>
          </a:xfrm>
          <a:prstGeom prst="line">
            <a:avLst/>
          </a:prstGeom>
          <a:noFill/>
          <a:ln w="381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square" lIns="82124" tIns="41061" rIns="82124" bIns="41061">
            <a:spAutoFit/>
          </a:bodyPr>
          <a:lstStyle/>
          <a:p>
            <a:endParaRPr lang="cs-CZ" sz="1800">
              <a:solidFill>
                <a:srgbClr val="000000"/>
              </a:solidFill>
            </a:endParaRPr>
          </a:p>
        </p:txBody>
      </p:sp>
      <p:sp>
        <p:nvSpPr>
          <p:cNvPr id="4" name="TextovéPole 3"/>
          <p:cNvSpPr txBox="1"/>
          <p:nvPr/>
        </p:nvSpPr>
        <p:spPr>
          <a:xfrm>
            <a:off x="8250585" y="2715255"/>
            <a:ext cx="408386" cy="261610"/>
          </a:xfrm>
          <a:prstGeom prst="rect">
            <a:avLst/>
          </a:prstGeom>
          <a:solidFill>
            <a:schemeClr val="bg1"/>
          </a:solidFill>
        </p:spPr>
        <p:txBody>
          <a:bodyPr wrap="square" rtlCol="0">
            <a:spAutoFit/>
          </a:bodyPr>
          <a:lstStyle/>
          <a:p>
            <a:r>
              <a:rPr lang="cs-CZ" sz="1100" b="1" dirty="0" smtClean="0"/>
              <a:t>51</a:t>
            </a:r>
            <a:endParaRPr lang="cs-CZ" sz="1100" b="1" dirty="0"/>
          </a:p>
        </p:txBody>
      </p:sp>
      <p:sp>
        <p:nvSpPr>
          <p:cNvPr id="6" name="Ovál 5"/>
          <p:cNvSpPr/>
          <p:nvPr/>
        </p:nvSpPr>
        <p:spPr>
          <a:xfrm>
            <a:off x="5758752" y="2399453"/>
            <a:ext cx="1440658" cy="287300"/>
          </a:xfrm>
          <a:prstGeom prst="ellipse">
            <a:avLst/>
          </a:prstGeom>
          <a:noFill/>
          <a:ln w="38100">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smtClean="0"/>
          </a:p>
        </p:txBody>
      </p:sp>
      <p:sp>
        <p:nvSpPr>
          <p:cNvPr id="26" name="Ovál 25"/>
          <p:cNvSpPr/>
          <p:nvPr/>
        </p:nvSpPr>
        <p:spPr>
          <a:xfrm>
            <a:off x="4259573" y="2439207"/>
            <a:ext cx="925288" cy="247545"/>
          </a:xfrm>
          <a:prstGeom prst="ellipse">
            <a:avLst/>
          </a:prstGeom>
          <a:noFill/>
          <a:ln w="38100">
            <a:solidFill>
              <a:srgbClr val="0000C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smtClean="0"/>
          </a:p>
        </p:txBody>
      </p:sp>
      <p:sp>
        <p:nvSpPr>
          <p:cNvPr id="27" name="Ovál 26"/>
          <p:cNvSpPr/>
          <p:nvPr/>
        </p:nvSpPr>
        <p:spPr>
          <a:xfrm>
            <a:off x="7733683" y="2729320"/>
            <a:ext cx="925288" cy="247545"/>
          </a:xfrm>
          <a:prstGeom prst="ellipse">
            <a:avLst/>
          </a:prstGeom>
          <a:noFill/>
          <a:ln w="38100">
            <a:solidFill>
              <a:srgbClr val="0000C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smtClean="0"/>
          </a:p>
        </p:txBody>
      </p:sp>
      <p:sp>
        <p:nvSpPr>
          <p:cNvPr id="28" name="Rectangle 2"/>
          <p:cNvSpPr>
            <a:spLocks noGrp="1" noChangeArrowheads="1"/>
          </p:cNvSpPr>
          <p:nvPr>
            <p:ph type="title"/>
          </p:nvPr>
        </p:nvSpPr>
        <p:spPr>
          <a:xfrm>
            <a:off x="1" y="41393"/>
            <a:ext cx="9144000" cy="757551"/>
          </a:xfrm>
        </p:spPr>
        <p:txBody>
          <a:bodyPr/>
          <a:lstStyle/>
          <a:p>
            <a:r>
              <a:rPr lang="en-US" altLang="en-US" sz="1600" dirty="0"/>
              <a:t>Why Multiarea OSPF?</a:t>
            </a:r>
            <a:r>
              <a:rPr lang="en-US" altLang="en-US" dirty="0"/>
              <a:t/>
            </a:r>
            <a:br>
              <a:rPr lang="en-US" altLang="en-US" dirty="0"/>
            </a:br>
            <a:r>
              <a:rPr lang="en-US" altLang="en-US" dirty="0" err="1"/>
              <a:t>Multiarea</a:t>
            </a:r>
            <a:r>
              <a:rPr lang="en-US" altLang="en-US" dirty="0"/>
              <a:t> </a:t>
            </a:r>
            <a:r>
              <a:rPr lang="en-US" altLang="en-US" dirty="0" smtClean="0"/>
              <a:t>OSPF</a:t>
            </a:r>
            <a:r>
              <a:rPr lang="cs-CZ" altLang="en-US" dirty="0" smtClean="0"/>
              <a:t> – </a:t>
            </a:r>
            <a:r>
              <a:rPr lang="cs-CZ" altLang="en-US" dirty="0" err="1" smtClean="0"/>
              <a:t>Types</a:t>
            </a:r>
            <a:r>
              <a:rPr lang="cs-CZ" altLang="en-US" dirty="0" smtClean="0"/>
              <a:t> </a:t>
            </a:r>
            <a:r>
              <a:rPr lang="cs-CZ" altLang="en-US" dirty="0" err="1" smtClean="0"/>
              <a:t>of</a:t>
            </a:r>
            <a:r>
              <a:rPr lang="cs-CZ" altLang="en-US" dirty="0" smtClean="0"/>
              <a:t> </a:t>
            </a:r>
            <a:r>
              <a:rPr lang="cs-CZ" altLang="en-US" dirty="0" err="1" smtClean="0"/>
              <a:t>Routers</a:t>
            </a:r>
            <a:endParaRPr lang="en-US" altLang="en-US" dirty="0"/>
          </a:p>
        </p:txBody>
      </p:sp>
    </p:spTree>
    <p:extLst>
      <p:ext uri="{BB962C8B-B14F-4D97-AF65-F5344CB8AC3E}">
        <p14:creationId xmlns:p14="http://schemas.microsoft.com/office/powerpoint/2010/main" val="1745622725"/>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up)">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childTnLst>
                          </p:cTn>
                        </p:par>
                        <p:par>
                          <p:cTn id="28" fill="hold">
                            <p:stCondLst>
                              <p:cond delay="500"/>
                            </p:stCondLst>
                            <p:childTnLst>
                              <p:par>
                                <p:cTn id="29" presetID="22" presetClass="entr" presetSubtype="8"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12" grpId="0" autoUpdateAnimBg="0"/>
      <p:bldP spid="13" grpId="0" autoUpdateAnimBg="0"/>
      <p:bldP spid="20" grpId="0" autoUpdateAnimBg="0"/>
      <p:bldP spid="2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92981" y="750926"/>
            <a:ext cx="8404529" cy="3985706"/>
          </a:xfrm>
          <a:prstGeom prst="rect">
            <a:avLst/>
          </a:prstGeom>
          <a:noFill/>
        </p:spPr>
        <p:txBody>
          <a:bodyPr wrap="square" rtlCol="0">
            <a:spAutoFit/>
          </a:bodyPr>
          <a:lstStyle/>
          <a:p>
            <a:pPr algn="l">
              <a:lnSpc>
                <a:spcPct val="100000"/>
              </a:lnSpc>
              <a:spcAft>
                <a:spcPts val="600"/>
              </a:spcAft>
            </a:pPr>
            <a:r>
              <a:rPr lang="cs-CZ" sz="1600" b="1" dirty="0" smtClean="0">
                <a:solidFill>
                  <a:srgbClr val="000000"/>
                </a:solidFill>
              </a:rPr>
              <a:t>Link </a:t>
            </a:r>
            <a:r>
              <a:rPr lang="cs-CZ" sz="1600" b="1" dirty="0" err="1" smtClean="0">
                <a:solidFill>
                  <a:srgbClr val="000000"/>
                </a:solidFill>
              </a:rPr>
              <a:t>State</a:t>
            </a:r>
            <a:r>
              <a:rPr lang="cs-CZ" sz="1600" b="1" dirty="0" smtClean="0">
                <a:solidFill>
                  <a:srgbClr val="000000"/>
                </a:solidFill>
              </a:rPr>
              <a:t> </a:t>
            </a:r>
            <a:r>
              <a:rPr lang="cs-CZ" sz="1600" b="1" dirty="0" err="1" smtClean="0">
                <a:solidFill>
                  <a:srgbClr val="000000"/>
                </a:solidFill>
              </a:rPr>
              <a:t>Advertisement</a:t>
            </a:r>
            <a:r>
              <a:rPr lang="cs-CZ" sz="1600" b="1" dirty="0" smtClean="0">
                <a:solidFill>
                  <a:srgbClr val="000000"/>
                </a:solidFill>
              </a:rPr>
              <a:t> </a:t>
            </a:r>
            <a:r>
              <a:rPr lang="cs-CZ" sz="1600" b="1" dirty="0" err="1" smtClean="0">
                <a:solidFill>
                  <a:srgbClr val="000000"/>
                </a:solidFill>
              </a:rPr>
              <a:t>types</a:t>
            </a:r>
            <a:endParaRPr lang="cs-CZ" sz="1600" b="1" dirty="0" smtClean="0">
              <a:solidFill>
                <a:srgbClr val="000000"/>
              </a:solidFill>
            </a:endParaRPr>
          </a:p>
          <a:p>
            <a:pPr marL="342900" indent="-342900" algn="l">
              <a:lnSpc>
                <a:spcPct val="100000"/>
              </a:lnSpc>
              <a:spcAft>
                <a:spcPts val="600"/>
              </a:spcAft>
              <a:buFont typeface="Arial" panose="020B0604020202020204" pitchFamily="34" charset="0"/>
              <a:buChar char="•"/>
            </a:pPr>
            <a:r>
              <a:rPr lang="en-US" sz="1600" b="1" dirty="0" smtClean="0">
                <a:solidFill>
                  <a:srgbClr val="000000"/>
                </a:solidFill>
              </a:rPr>
              <a:t>Type </a:t>
            </a:r>
            <a:r>
              <a:rPr lang="en-US" sz="1600" b="1" dirty="0">
                <a:solidFill>
                  <a:srgbClr val="000000"/>
                </a:solidFill>
              </a:rPr>
              <a:t>1</a:t>
            </a:r>
            <a:r>
              <a:rPr lang="en-US" sz="1600" dirty="0">
                <a:solidFill>
                  <a:srgbClr val="000000"/>
                </a:solidFill>
              </a:rPr>
              <a:t> - Represents a </a:t>
            </a:r>
            <a:r>
              <a:rPr lang="en-US" sz="1600" dirty="0" smtClean="0">
                <a:solidFill>
                  <a:srgbClr val="000000"/>
                </a:solidFill>
              </a:rPr>
              <a:t>router</a:t>
            </a:r>
            <a:endParaRPr lang="cs-CZ" sz="1600" dirty="0" smtClean="0">
              <a:solidFill>
                <a:srgbClr val="000000"/>
              </a:solidFill>
            </a:endParaRPr>
          </a:p>
          <a:p>
            <a:pPr marL="342900" indent="-342900" algn="l">
              <a:lnSpc>
                <a:spcPct val="100000"/>
              </a:lnSpc>
              <a:spcAft>
                <a:spcPts val="600"/>
              </a:spcAft>
              <a:buFont typeface="Arial" panose="020B0604020202020204" pitchFamily="34" charset="0"/>
              <a:buChar char="•"/>
            </a:pPr>
            <a:r>
              <a:rPr lang="en-US" sz="1600" b="1" dirty="0" smtClean="0">
                <a:solidFill>
                  <a:srgbClr val="000000"/>
                </a:solidFill>
              </a:rPr>
              <a:t>Type </a:t>
            </a:r>
            <a:r>
              <a:rPr lang="en-US" sz="1600" b="1" dirty="0">
                <a:solidFill>
                  <a:srgbClr val="000000"/>
                </a:solidFill>
              </a:rPr>
              <a:t>2</a:t>
            </a:r>
            <a:r>
              <a:rPr lang="en-US" sz="1600" dirty="0">
                <a:solidFill>
                  <a:srgbClr val="000000"/>
                </a:solidFill>
              </a:rPr>
              <a:t> - Represents the </a:t>
            </a:r>
            <a:r>
              <a:rPr lang="en-US" sz="1600" dirty="0" err="1">
                <a:solidFill>
                  <a:srgbClr val="000000"/>
                </a:solidFill>
              </a:rPr>
              <a:t>pseudonode</a:t>
            </a:r>
            <a:r>
              <a:rPr lang="en-US" sz="1600" dirty="0">
                <a:solidFill>
                  <a:srgbClr val="000000"/>
                </a:solidFill>
              </a:rPr>
              <a:t> (</a:t>
            </a:r>
            <a:r>
              <a:rPr lang="en-US" sz="1600" dirty="0" smtClean="0">
                <a:solidFill>
                  <a:srgbClr val="000000"/>
                </a:solidFill>
              </a:rPr>
              <a:t>designate</a:t>
            </a:r>
            <a:r>
              <a:rPr lang="cs-CZ" sz="1600" dirty="0" smtClean="0">
                <a:solidFill>
                  <a:srgbClr val="000000"/>
                </a:solidFill>
              </a:rPr>
              <a:t>d </a:t>
            </a:r>
            <a:r>
              <a:rPr lang="en-US" sz="1600" dirty="0" smtClean="0">
                <a:solidFill>
                  <a:srgbClr val="000000"/>
                </a:solidFill>
              </a:rPr>
              <a:t>router</a:t>
            </a:r>
            <a:r>
              <a:rPr lang="cs-CZ" sz="1600" dirty="0" smtClean="0">
                <a:solidFill>
                  <a:srgbClr val="000000"/>
                </a:solidFill>
              </a:rPr>
              <a:t> – DR</a:t>
            </a:r>
            <a:r>
              <a:rPr lang="en-US" sz="1600" dirty="0" smtClean="0">
                <a:solidFill>
                  <a:srgbClr val="000000"/>
                </a:solidFill>
              </a:rPr>
              <a:t>) </a:t>
            </a:r>
            <a:r>
              <a:rPr lang="en-US" sz="1600" dirty="0">
                <a:solidFill>
                  <a:srgbClr val="000000"/>
                </a:solidFill>
              </a:rPr>
              <a:t>for a </a:t>
            </a:r>
            <a:r>
              <a:rPr lang="en-US" sz="1600" dirty="0" err="1">
                <a:solidFill>
                  <a:srgbClr val="000000"/>
                </a:solidFill>
              </a:rPr>
              <a:t>multiaccess</a:t>
            </a:r>
            <a:r>
              <a:rPr lang="en-US" sz="1600" dirty="0">
                <a:solidFill>
                  <a:srgbClr val="000000"/>
                </a:solidFill>
              </a:rPr>
              <a:t> link</a:t>
            </a:r>
          </a:p>
          <a:p>
            <a:pPr marL="342900" indent="-342900" algn="l">
              <a:lnSpc>
                <a:spcPct val="100000"/>
              </a:lnSpc>
              <a:spcAft>
                <a:spcPts val="600"/>
              </a:spcAft>
              <a:buFont typeface="Arial" panose="020B0604020202020204" pitchFamily="34" charset="0"/>
              <a:buChar char="•"/>
            </a:pPr>
            <a:r>
              <a:rPr lang="en-US" sz="1600" b="1" dirty="0">
                <a:solidFill>
                  <a:srgbClr val="000000"/>
                </a:solidFill>
              </a:rPr>
              <a:t>Type 3</a:t>
            </a:r>
            <a:r>
              <a:rPr lang="en-US" sz="1600" dirty="0">
                <a:solidFill>
                  <a:srgbClr val="000000"/>
                </a:solidFill>
              </a:rPr>
              <a:t> - A network link summary (internal route)</a:t>
            </a:r>
          </a:p>
          <a:p>
            <a:pPr marL="342900" indent="-342900" algn="l">
              <a:lnSpc>
                <a:spcPct val="100000"/>
              </a:lnSpc>
              <a:spcAft>
                <a:spcPts val="600"/>
              </a:spcAft>
              <a:buFont typeface="Arial" panose="020B0604020202020204" pitchFamily="34" charset="0"/>
              <a:buChar char="•"/>
            </a:pPr>
            <a:r>
              <a:rPr lang="en-US" sz="1600" b="1" dirty="0">
                <a:solidFill>
                  <a:srgbClr val="000000"/>
                </a:solidFill>
              </a:rPr>
              <a:t>Type 4 </a:t>
            </a:r>
            <a:r>
              <a:rPr lang="en-US" sz="1600" dirty="0">
                <a:solidFill>
                  <a:srgbClr val="000000"/>
                </a:solidFill>
              </a:rPr>
              <a:t>- Represents an ASBR</a:t>
            </a:r>
          </a:p>
          <a:p>
            <a:pPr marL="342900" indent="-342900" algn="l">
              <a:lnSpc>
                <a:spcPct val="100000"/>
              </a:lnSpc>
              <a:spcAft>
                <a:spcPts val="600"/>
              </a:spcAft>
              <a:buFont typeface="Arial" panose="020B0604020202020204" pitchFamily="34" charset="0"/>
              <a:buChar char="•"/>
            </a:pPr>
            <a:r>
              <a:rPr lang="en-US" sz="1600" b="1" dirty="0">
                <a:solidFill>
                  <a:srgbClr val="000000"/>
                </a:solidFill>
              </a:rPr>
              <a:t>Type 5</a:t>
            </a:r>
            <a:r>
              <a:rPr lang="en-US" sz="1600" dirty="0">
                <a:solidFill>
                  <a:srgbClr val="000000"/>
                </a:solidFill>
              </a:rPr>
              <a:t> - A route external to the OSPF domain</a:t>
            </a:r>
          </a:p>
          <a:p>
            <a:pPr marL="342900" indent="-342900" algn="l">
              <a:lnSpc>
                <a:spcPct val="100000"/>
              </a:lnSpc>
              <a:spcAft>
                <a:spcPts val="600"/>
              </a:spcAft>
              <a:buFont typeface="Arial" panose="020B0604020202020204" pitchFamily="34" charset="0"/>
              <a:buChar char="•"/>
            </a:pPr>
            <a:r>
              <a:rPr lang="en-US" sz="1600" b="1" dirty="0">
                <a:solidFill>
                  <a:srgbClr val="000000"/>
                </a:solidFill>
              </a:rPr>
              <a:t>Type 7</a:t>
            </a:r>
            <a:r>
              <a:rPr lang="en-US" sz="1600" dirty="0">
                <a:solidFill>
                  <a:srgbClr val="000000"/>
                </a:solidFill>
              </a:rPr>
              <a:t> - Used in stub areas in place of a type 5 </a:t>
            </a:r>
            <a:r>
              <a:rPr lang="en-US" sz="1600" dirty="0" smtClean="0">
                <a:solidFill>
                  <a:srgbClr val="000000"/>
                </a:solidFill>
              </a:rPr>
              <a:t>LSA</a:t>
            </a:r>
            <a:endParaRPr lang="cs-CZ" sz="1600" dirty="0" smtClean="0">
              <a:solidFill>
                <a:srgbClr val="000000"/>
              </a:solidFill>
            </a:endParaRPr>
          </a:p>
          <a:p>
            <a:pPr marL="342900" indent="-342900" algn="l">
              <a:lnSpc>
                <a:spcPct val="100000"/>
              </a:lnSpc>
              <a:spcAft>
                <a:spcPts val="600"/>
              </a:spcAft>
              <a:buFont typeface="Arial" panose="020B0604020202020204" pitchFamily="34" charset="0"/>
              <a:buChar char="•"/>
            </a:pPr>
            <a:endParaRPr lang="cs-CZ" sz="1600" dirty="0" smtClean="0">
              <a:solidFill>
                <a:srgbClr val="000000"/>
              </a:solidFill>
            </a:endParaRPr>
          </a:p>
          <a:p>
            <a:pPr marL="342900" indent="-342900" algn="l">
              <a:lnSpc>
                <a:spcPct val="100000"/>
              </a:lnSpc>
              <a:spcAft>
                <a:spcPts val="600"/>
              </a:spcAft>
              <a:buFont typeface="Arial" panose="020B0604020202020204" pitchFamily="34" charset="0"/>
              <a:buChar char="•"/>
            </a:pPr>
            <a:r>
              <a:rPr lang="en-US" sz="1600" dirty="0" smtClean="0">
                <a:solidFill>
                  <a:srgbClr val="000000"/>
                </a:solidFill>
              </a:rPr>
              <a:t>LSA </a:t>
            </a:r>
            <a:r>
              <a:rPr lang="en-US" sz="1600" dirty="0">
                <a:solidFill>
                  <a:srgbClr val="000000"/>
                </a:solidFill>
              </a:rPr>
              <a:t>types 1 and 2 are found in all areas, and are never flooded outside of an </a:t>
            </a:r>
            <a:r>
              <a:rPr lang="en-US" sz="1600" dirty="0" smtClean="0">
                <a:solidFill>
                  <a:srgbClr val="000000"/>
                </a:solidFill>
              </a:rPr>
              <a:t>area</a:t>
            </a:r>
            <a:endParaRPr lang="cs-CZ" sz="1600" dirty="0" smtClean="0">
              <a:solidFill>
                <a:srgbClr val="000000"/>
              </a:solidFill>
            </a:endParaRPr>
          </a:p>
          <a:p>
            <a:pPr marL="285750" indent="-285750">
              <a:spcBef>
                <a:spcPts val="0"/>
              </a:spcBef>
              <a:spcAft>
                <a:spcPts val="0"/>
              </a:spcAft>
              <a:buFont typeface="Arial" pitchFamily="34" charset="0"/>
              <a:buChar char="•"/>
            </a:pPr>
            <a:endParaRPr lang="cs-CZ" altLang="ja-JP" sz="1600" dirty="0" smtClean="0"/>
          </a:p>
          <a:p>
            <a:pPr marL="285750" indent="-285750">
              <a:spcBef>
                <a:spcPts val="0"/>
              </a:spcBef>
              <a:spcAft>
                <a:spcPts val="0"/>
              </a:spcAft>
              <a:buFont typeface="Arial" pitchFamily="34" charset="0"/>
              <a:buChar char="•"/>
            </a:pPr>
            <a:r>
              <a:rPr lang="en-US" altLang="ja-JP" sz="1600" dirty="0" smtClean="0"/>
              <a:t>LSAs </a:t>
            </a:r>
            <a:r>
              <a:rPr lang="en-US" altLang="ja-JP" sz="1600" dirty="0"/>
              <a:t>individually act as database records and provide specific OSPF network details.</a:t>
            </a:r>
          </a:p>
          <a:p>
            <a:pPr marL="285750" indent="-285750">
              <a:spcBef>
                <a:spcPts val="0"/>
              </a:spcBef>
              <a:spcAft>
                <a:spcPts val="0"/>
              </a:spcAft>
              <a:buFont typeface="Arial" pitchFamily="34" charset="0"/>
              <a:buChar char="•"/>
            </a:pPr>
            <a:r>
              <a:rPr lang="en-US" altLang="ja-JP" sz="1600" dirty="0"/>
              <a:t>LSAs in combination describe the entire topology of an OSPF network or area. 	</a:t>
            </a:r>
          </a:p>
          <a:p>
            <a:pPr marL="285750" indent="-285750">
              <a:spcBef>
                <a:spcPts val="0"/>
              </a:spcBef>
              <a:spcAft>
                <a:spcPts val="0"/>
              </a:spcAft>
              <a:buFont typeface="Arial" pitchFamily="34" charset="0"/>
              <a:buChar char="•"/>
            </a:pPr>
            <a:r>
              <a:rPr lang="en-US" altLang="ja-JP" sz="1600" dirty="0"/>
              <a:t>Any implementation of </a:t>
            </a:r>
            <a:r>
              <a:rPr lang="en-US" altLang="ja-JP" sz="1600" dirty="0" err="1"/>
              <a:t>multiarea</a:t>
            </a:r>
            <a:r>
              <a:rPr lang="en-US" altLang="ja-JP" sz="1600" dirty="0"/>
              <a:t> OSPF must support the first five </a:t>
            </a:r>
            <a:r>
              <a:rPr lang="en-US" altLang="ja-JP" sz="1600" dirty="0" smtClean="0"/>
              <a:t>LSAs</a:t>
            </a:r>
            <a:endParaRPr lang="cs-CZ" sz="1600" dirty="0" smtClean="0">
              <a:solidFill>
                <a:srgbClr val="000000"/>
              </a:solidFill>
            </a:endParaRPr>
          </a:p>
        </p:txBody>
      </p:sp>
      <p:sp>
        <p:nvSpPr>
          <p:cNvPr id="6" name="Rectangle 2"/>
          <p:cNvSpPr>
            <a:spLocks noGrp="1" noChangeArrowheads="1"/>
          </p:cNvSpPr>
          <p:nvPr>
            <p:ph type="title"/>
          </p:nvPr>
        </p:nvSpPr>
        <p:spPr>
          <a:xfrm>
            <a:off x="1" y="41393"/>
            <a:ext cx="9144000" cy="757551"/>
          </a:xfrm>
        </p:spPr>
        <p:txBody>
          <a:bodyPr/>
          <a:lstStyle/>
          <a:p>
            <a:r>
              <a:rPr lang="en-US" altLang="en-US" sz="1600" dirty="0"/>
              <a:t>Multiarea OSPF LSA Operation</a:t>
            </a:r>
            <a:r>
              <a:rPr lang="en-US" altLang="en-US" dirty="0"/>
              <a:t/>
            </a:r>
            <a:br>
              <a:rPr lang="en-US" altLang="en-US" dirty="0"/>
            </a:br>
            <a:r>
              <a:rPr lang="en-US" altLang="en-US" dirty="0"/>
              <a:t>OSPF </a:t>
            </a:r>
            <a:r>
              <a:rPr lang="en-US" altLang="en-US" dirty="0" smtClean="0"/>
              <a:t>LSA</a:t>
            </a:r>
            <a:endParaRPr lang="en-US" altLang="en-US" dirty="0"/>
          </a:p>
        </p:txBody>
      </p:sp>
    </p:spTree>
    <p:extLst>
      <p:ext uri="{BB962C8B-B14F-4D97-AF65-F5344CB8AC3E}">
        <p14:creationId xmlns:p14="http://schemas.microsoft.com/office/powerpoint/2010/main" val="1521134249"/>
      </p:ext>
    </p:extLst>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39726" y="369094"/>
            <a:ext cx="8456613" cy="653654"/>
          </a:xfrm>
        </p:spPr>
        <p:txBody>
          <a:bodyPr/>
          <a:lstStyle/>
          <a:p>
            <a:pPr eaLnBrk="1" hangingPunct="1">
              <a:defRPr/>
            </a:pPr>
            <a:r>
              <a:rPr lang="en-US" sz="1800" dirty="0" smtClean="0"/>
              <a:t>Multiarea OSPF LSA Operation</a:t>
            </a:r>
            <a:r>
              <a:rPr lang="en-US" dirty="0" smtClean="0"/>
              <a:t/>
            </a:r>
            <a:br>
              <a:rPr lang="en-US" dirty="0" smtClean="0"/>
            </a:br>
            <a:r>
              <a:rPr lang="en-US" dirty="0" smtClean="0"/>
              <a:t>OSPF </a:t>
            </a:r>
            <a:r>
              <a:rPr lang="cs-CZ" dirty="0" err="1" smtClean="0"/>
              <a:t>Areas</a:t>
            </a:r>
            <a:r>
              <a:rPr lang="cs-CZ" dirty="0" smtClean="0"/>
              <a:t> </a:t>
            </a:r>
            <a:r>
              <a:rPr lang="cs-CZ" dirty="0" err="1" smtClean="0"/>
              <a:t>Types</a:t>
            </a:r>
            <a:endParaRPr lang="en-US" dirty="0" smtClean="0">
              <a:solidFill>
                <a:schemeClr val="accent5">
                  <a:lumMod val="75000"/>
                </a:schemeClr>
              </a:solidFill>
              <a:cs typeface="Arial" pitchFamily="34" charset="0"/>
            </a:endParaRPr>
          </a:p>
        </p:txBody>
      </p:sp>
      <p:sp>
        <p:nvSpPr>
          <p:cNvPr id="4" name="TextBox 3"/>
          <p:cNvSpPr txBox="1"/>
          <p:nvPr/>
        </p:nvSpPr>
        <p:spPr>
          <a:xfrm>
            <a:off x="264296" y="1367242"/>
            <a:ext cx="7505970" cy="369332"/>
          </a:xfrm>
          <a:prstGeom prst="rect">
            <a:avLst/>
          </a:prstGeom>
          <a:noFill/>
        </p:spPr>
        <p:txBody>
          <a:bodyPr wrap="square" rtlCol="0">
            <a:spAutoFit/>
          </a:bodyPr>
          <a:lstStyle/>
          <a:p>
            <a:pPr algn="l"/>
            <a:r>
              <a:rPr lang="cs-CZ" dirty="0" smtClean="0"/>
              <a:t>Standard Area</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0296" y="2585954"/>
            <a:ext cx="7618497" cy="2364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3"/>
          <p:cNvSpPr txBox="1"/>
          <p:nvPr/>
        </p:nvSpPr>
        <p:spPr>
          <a:xfrm>
            <a:off x="4868598" y="256902"/>
            <a:ext cx="4411598" cy="1354217"/>
          </a:xfrm>
          <a:prstGeom prst="rect">
            <a:avLst/>
          </a:prstGeom>
          <a:noFill/>
        </p:spPr>
        <p:txBody>
          <a:bodyPr wrap="square" rtlCol="0">
            <a:spAutoFit/>
          </a:bodyPr>
          <a:lstStyle/>
          <a:p>
            <a:pPr algn="l">
              <a:lnSpc>
                <a:spcPct val="100000"/>
              </a:lnSpc>
              <a:spcAft>
                <a:spcPts val="600"/>
              </a:spcAft>
            </a:pPr>
            <a:r>
              <a:rPr lang="cs-CZ" sz="1100" b="1" dirty="0" smtClean="0"/>
              <a:t>Link </a:t>
            </a:r>
            <a:r>
              <a:rPr lang="cs-CZ" sz="1100" b="1" dirty="0" err="1" smtClean="0"/>
              <a:t>State</a:t>
            </a:r>
            <a:r>
              <a:rPr lang="cs-CZ" sz="1100" b="1" dirty="0" smtClean="0"/>
              <a:t> </a:t>
            </a:r>
            <a:r>
              <a:rPr lang="cs-CZ" sz="1100" b="1" dirty="0" err="1" smtClean="0"/>
              <a:t>Advertisment</a:t>
            </a:r>
            <a:r>
              <a:rPr lang="cs-CZ" sz="1100" b="1" dirty="0" smtClean="0"/>
              <a:t> </a:t>
            </a:r>
            <a:r>
              <a:rPr lang="cs-CZ" sz="1100" b="1" dirty="0" err="1" smtClean="0"/>
              <a:t>types</a:t>
            </a:r>
            <a:endParaRPr lang="cs-CZ" sz="1100" b="1" dirty="0" smtClean="0"/>
          </a:p>
          <a:p>
            <a:pPr marL="174625" indent="-174625" algn="l">
              <a:lnSpc>
                <a:spcPct val="100000"/>
              </a:lnSpc>
              <a:spcAft>
                <a:spcPts val="0"/>
              </a:spcAft>
              <a:buFont typeface="Arial" panose="020B0604020202020204" pitchFamily="34" charset="0"/>
              <a:buChar char="•"/>
            </a:pPr>
            <a:r>
              <a:rPr lang="en-US" sz="1100" b="1" dirty="0" smtClean="0"/>
              <a:t>Type </a:t>
            </a:r>
            <a:r>
              <a:rPr lang="en-US" sz="1100" b="1" dirty="0"/>
              <a:t>1</a:t>
            </a:r>
            <a:r>
              <a:rPr lang="en-US" sz="1100" dirty="0"/>
              <a:t> - Represents a </a:t>
            </a:r>
            <a:r>
              <a:rPr lang="en-US" sz="1100" dirty="0" smtClean="0"/>
              <a:t>router</a:t>
            </a:r>
            <a:endParaRPr lang="cs-CZ" sz="1100" dirty="0" smtClean="0"/>
          </a:p>
          <a:p>
            <a:pPr marL="174625" indent="-174625" algn="l">
              <a:lnSpc>
                <a:spcPct val="100000"/>
              </a:lnSpc>
              <a:spcAft>
                <a:spcPts val="0"/>
              </a:spcAft>
              <a:buFont typeface="Arial" panose="020B0604020202020204" pitchFamily="34" charset="0"/>
              <a:buChar char="•"/>
            </a:pPr>
            <a:r>
              <a:rPr lang="en-US" sz="1100" b="1" dirty="0" smtClean="0"/>
              <a:t>Type </a:t>
            </a:r>
            <a:r>
              <a:rPr lang="en-US" sz="1100" b="1" dirty="0"/>
              <a:t>2</a:t>
            </a:r>
            <a:r>
              <a:rPr lang="en-US" sz="1100" dirty="0"/>
              <a:t> - Represents the </a:t>
            </a:r>
            <a:r>
              <a:rPr lang="en-US" sz="1100" dirty="0" err="1"/>
              <a:t>pseudonode</a:t>
            </a:r>
            <a:r>
              <a:rPr lang="en-US" sz="1100" dirty="0"/>
              <a:t> (designated </a:t>
            </a:r>
            <a:r>
              <a:rPr lang="en-US" sz="1100" dirty="0" smtClean="0"/>
              <a:t>router</a:t>
            </a:r>
            <a:r>
              <a:rPr lang="cs-CZ" sz="1100" dirty="0" smtClean="0"/>
              <a:t> – DR</a:t>
            </a:r>
            <a:r>
              <a:rPr lang="en-US" sz="1100" dirty="0" smtClean="0"/>
              <a:t>)</a:t>
            </a:r>
            <a:endParaRPr lang="en-US" sz="1100" dirty="0"/>
          </a:p>
          <a:p>
            <a:pPr marL="174625" indent="-174625" algn="l">
              <a:lnSpc>
                <a:spcPct val="100000"/>
              </a:lnSpc>
              <a:spcAft>
                <a:spcPts val="0"/>
              </a:spcAft>
              <a:buFont typeface="Arial" panose="020B0604020202020204" pitchFamily="34" charset="0"/>
              <a:buChar char="•"/>
            </a:pPr>
            <a:r>
              <a:rPr lang="en-US" sz="1100" b="1" dirty="0"/>
              <a:t>Type 3</a:t>
            </a:r>
            <a:r>
              <a:rPr lang="en-US" sz="1100" dirty="0"/>
              <a:t> - A network link summary (internal route)</a:t>
            </a:r>
          </a:p>
          <a:p>
            <a:pPr marL="174625" indent="-174625" algn="l">
              <a:lnSpc>
                <a:spcPct val="100000"/>
              </a:lnSpc>
              <a:spcAft>
                <a:spcPts val="0"/>
              </a:spcAft>
              <a:buFont typeface="Arial" panose="020B0604020202020204" pitchFamily="34" charset="0"/>
              <a:buChar char="•"/>
            </a:pPr>
            <a:r>
              <a:rPr lang="en-US" sz="1100" b="1" dirty="0"/>
              <a:t>Type 4 </a:t>
            </a:r>
            <a:r>
              <a:rPr lang="en-US" sz="1100" dirty="0"/>
              <a:t>- Represents an ASBR</a:t>
            </a:r>
          </a:p>
          <a:p>
            <a:pPr marL="174625" indent="-174625" algn="l">
              <a:lnSpc>
                <a:spcPct val="100000"/>
              </a:lnSpc>
              <a:spcAft>
                <a:spcPts val="0"/>
              </a:spcAft>
              <a:buFont typeface="Arial" panose="020B0604020202020204" pitchFamily="34" charset="0"/>
              <a:buChar char="•"/>
            </a:pPr>
            <a:r>
              <a:rPr lang="en-US" sz="1100" b="1" dirty="0"/>
              <a:t>Type 5</a:t>
            </a:r>
            <a:r>
              <a:rPr lang="en-US" sz="1100" dirty="0"/>
              <a:t> - A route external to the OSPF domain</a:t>
            </a:r>
          </a:p>
          <a:p>
            <a:pPr marL="174625" indent="-174625" algn="l">
              <a:lnSpc>
                <a:spcPct val="100000"/>
              </a:lnSpc>
              <a:spcAft>
                <a:spcPts val="0"/>
              </a:spcAft>
              <a:buFont typeface="Arial" panose="020B0604020202020204" pitchFamily="34" charset="0"/>
              <a:buChar char="•"/>
            </a:pPr>
            <a:r>
              <a:rPr lang="en-US" sz="1100" b="1" dirty="0"/>
              <a:t>Type 7</a:t>
            </a:r>
            <a:r>
              <a:rPr lang="en-US" sz="1100" dirty="0"/>
              <a:t> - Used in stub areas in place of a type 5 </a:t>
            </a:r>
            <a:r>
              <a:rPr lang="en-US" sz="1100" dirty="0" smtClean="0"/>
              <a:t>LSA</a:t>
            </a:r>
            <a:endParaRPr lang="cs-CZ" sz="1100" dirty="0" smtClean="0"/>
          </a:p>
        </p:txBody>
      </p:sp>
      <p:sp>
        <p:nvSpPr>
          <p:cNvPr id="2" name="TextovéPole 1"/>
          <p:cNvSpPr txBox="1"/>
          <p:nvPr/>
        </p:nvSpPr>
        <p:spPr>
          <a:xfrm>
            <a:off x="6253323" y="2223311"/>
            <a:ext cx="1120878" cy="307777"/>
          </a:xfrm>
          <a:prstGeom prst="rect">
            <a:avLst/>
          </a:prstGeom>
          <a:noFill/>
        </p:spPr>
        <p:txBody>
          <a:bodyPr wrap="square" rtlCol="0">
            <a:spAutoFit/>
          </a:bodyPr>
          <a:lstStyle/>
          <a:p>
            <a:r>
              <a:rPr lang="cs-CZ" sz="1400" dirty="0" smtClean="0"/>
              <a:t>ASBR</a:t>
            </a:r>
            <a:endParaRPr lang="cs-CZ" sz="1400" dirty="0"/>
          </a:p>
        </p:txBody>
      </p:sp>
    </p:spTree>
    <p:extLst>
      <p:ext uri="{BB962C8B-B14F-4D97-AF65-F5344CB8AC3E}">
        <p14:creationId xmlns:p14="http://schemas.microsoft.com/office/powerpoint/2010/main" val="3522158100"/>
      </p:ext>
    </p:extLst>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39726" y="369094"/>
            <a:ext cx="8456613" cy="653654"/>
          </a:xfrm>
        </p:spPr>
        <p:txBody>
          <a:bodyPr/>
          <a:lstStyle/>
          <a:p>
            <a:pPr eaLnBrk="1" hangingPunct="1">
              <a:defRPr/>
            </a:pPr>
            <a:r>
              <a:rPr lang="en-US" sz="1800" dirty="0" smtClean="0"/>
              <a:t>Multiarea OSPF LSA Operation</a:t>
            </a:r>
            <a:r>
              <a:rPr lang="en-US" dirty="0" smtClean="0"/>
              <a:t/>
            </a:r>
            <a:br>
              <a:rPr lang="en-US" dirty="0" smtClean="0"/>
            </a:br>
            <a:r>
              <a:rPr lang="en-US" dirty="0" smtClean="0"/>
              <a:t>OSPF </a:t>
            </a:r>
            <a:r>
              <a:rPr lang="cs-CZ" dirty="0" err="1" smtClean="0"/>
              <a:t>Areas</a:t>
            </a:r>
            <a:r>
              <a:rPr lang="cs-CZ" dirty="0" smtClean="0"/>
              <a:t> </a:t>
            </a:r>
            <a:r>
              <a:rPr lang="cs-CZ" dirty="0" err="1" smtClean="0"/>
              <a:t>Types</a:t>
            </a:r>
            <a:endParaRPr lang="en-US" dirty="0" smtClean="0">
              <a:solidFill>
                <a:schemeClr val="accent5">
                  <a:lumMod val="75000"/>
                </a:schemeClr>
              </a:solidFill>
              <a:cs typeface="Arial" pitchFamily="34" charset="0"/>
            </a:endParaRPr>
          </a:p>
        </p:txBody>
      </p:sp>
      <p:sp>
        <p:nvSpPr>
          <p:cNvPr id="4" name="TextBox 3"/>
          <p:cNvSpPr txBox="1"/>
          <p:nvPr/>
        </p:nvSpPr>
        <p:spPr>
          <a:xfrm>
            <a:off x="264296" y="1263078"/>
            <a:ext cx="8879704" cy="1369606"/>
          </a:xfrm>
          <a:prstGeom prst="rect">
            <a:avLst/>
          </a:prstGeom>
          <a:noFill/>
        </p:spPr>
        <p:txBody>
          <a:bodyPr wrap="square" rtlCol="0">
            <a:spAutoFit/>
          </a:bodyPr>
          <a:lstStyle/>
          <a:p>
            <a:pPr algn="l"/>
            <a:r>
              <a:rPr lang="cs-CZ" dirty="0" err="1"/>
              <a:t>Stub</a:t>
            </a:r>
            <a:r>
              <a:rPr lang="cs-CZ" dirty="0"/>
              <a:t> Area </a:t>
            </a:r>
            <a:endParaRPr lang="cs-CZ" dirty="0" smtClean="0"/>
          </a:p>
          <a:p>
            <a:pPr algn="l">
              <a:spcBef>
                <a:spcPts val="0"/>
              </a:spcBef>
              <a:spcAft>
                <a:spcPts val="600"/>
              </a:spcAft>
              <a:tabLst>
                <a:tab pos="355600" algn="l"/>
              </a:tabLst>
            </a:pPr>
            <a:r>
              <a:rPr lang="cs-CZ" sz="2000" dirty="0" smtClean="0">
                <a:latin typeface="Courier New" panose="02070309020205020404" pitchFamily="49" charset="0"/>
                <a:cs typeface="Courier New" panose="02070309020205020404" pitchFamily="49" charset="0"/>
              </a:rPr>
              <a:t>	</a:t>
            </a:r>
            <a:r>
              <a:rPr lang="cs-CZ" dirty="0" err="1" smtClean="0">
                <a:latin typeface="Courier New" panose="02070309020205020404" pitchFamily="49" charset="0"/>
                <a:cs typeface="Courier New" panose="02070309020205020404" pitchFamily="49" charset="0"/>
              </a:rPr>
              <a:t>Router</a:t>
            </a:r>
            <a:r>
              <a:rPr lang="cs-CZ" dirty="0" smtClean="0">
                <a:latin typeface="Courier New" panose="02070309020205020404" pitchFamily="49" charset="0"/>
                <a:cs typeface="Courier New" panose="02070309020205020404" pitchFamily="49" charset="0"/>
              </a:rPr>
              <a:t>(</a:t>
            </a:r>
            <a:r>
              <a:rPr lang="cs-CZ" dirty="0" err="1" smtClean="0">
                <a:latin typeface="Courier New" panose="02070309020205020404" pitchFamily="49" charset="0"/>
                <a:cs typeface="Courier New" panose="02070309020205020404" pitchFamily="49" charset="0"/>
              </a:rPr>
              <a:t>config-router</a:t>
            </a:r>
            <a:r>
              <a:rPr lang="cs-CZ" dirty="0">
                <a:latin typeface="Courier New" panose="02070309020205020404" pitchFamily="49" charset="0"/>
                <a:cs typeface="Courier New" panose="02070309020205020404" pitchFamily="49" charset="0"/>
              </a:rPr>
              <a:t>)# area 10 </a:t>
            </a:r>
            <a:r>
              <a:rPr lang="cs-CZ" dirty="0" err="1" smtClean="0">
                <a:latin typeface="Courier New" panose="02070309020205020404" pitchFamily="49" charset="0"/>
                <a:cs typeface="Courier New" panose="02070309020205020404" pitchFamily="49" charset="0"/>
              </a:rPr>
              <a:t>stub</a:t>
            </a:r>
            <a:endParaRPr lang="cs-CZ" dirty="0" smtClean="0">
              <a:latin typeface="Courier New" panose="02070309020205020404" pitchFamily="49" charset="0"/>
              <a:cs typeface="Courier New" panose="02070309020205020404" pitchFamily="49" charset="0"/>
            </a:endParaRPr>
          </a:p>
          <a:p>
            <a:pPr algn="l">
              <a:spcBef>
                <a:spcPts val="0"/>
              </a:spcBef>
              <a:spcAft>
                <a:spcPts val="600"/>
              </a:spcAft>
              <a:tabLst>
                <a:tab pos="355600" algn="l"/>
              </a:tabLst>
            </a:pPr>
            <a:r>
              <a:rPr lang="cs-CZ" sz="2000" dirty="0" smtClean="0">
                <a:latin typeface="+mj-lt"/>
                <a:cs typeface="Courier New" panose="02070309020205020404" pitchFamily="49" charset="0"/>
              </a:rPr>
              <a:t>	</a:t>
            </a:r>
            <a:r>
              <a:rPr lang="en-US" sz="2000" dirty="0" smtClean="0">
                <a:latin typeface="+mj-lt"/>
                <a:cs typeface="Courier New" panose="02070309020205020404" pitchFamily="49" charset="0"/>
              </a:rPr>
              <a:t>ABR </a:t>
            </a:r>
            <a:r>
              <a:rPr lang="en-US" sz="2000" dirty="0">
                <a:latin typeface="+mj-lt"/>
                <a:cs typeface="Courier New" panose="02070309020205020404" pitchFamily="49" charset="0"/>
              </a:rPr>
              <a:t>injects </a:t>
            </a:r>
            <a:r>
              <a:rPr lang="en-US" sz="2000" dirty="0" smtClean="0">
                <a:latin typeface="+mj-lt"/>
                <a:cs typeface="Courier New" panose="02070309020205020404" pitchFamily="49" charset="0"/>
              </a:rPr>
              <a:t>type </a:t>
            </a:r>
            <a:r>
              <a:rPr lang="en-US" sz="2000" dirty="0">
                <a:latin typeface="+mj-lt"/>
                <a:cs typeface="Courier New" panose="02070309020205020404" pitchFamily="49" charset="0"/>
              </a:rPr>
              <a:t>3 LSA </a:t>
            </a:r>
            <a:r>
              <a:rPr lang="cs-CZ" sz="2000" dirty="0" smtClean="0">
                <a:latin typeface="+mj-lt"/>
                <a:cs typeface="Courier New" panose="02070309020205020404" pitchFamily="49" charset="0"/>
              </a:rPr>
              <a:t> </a:t>
            </a:r>
            <a:r>
              <a:rPr lang="cs-CZ" sz="2000" dirty="0" err="1" smtClean="0">
                <a:latin typeface="+mj-lt"/>
                <a:cs typeface="Courier New" panose="02070309020205020404" pitchFamily="49" charset="0"/>
              </a:rPr>
              <a:t>with</a:t>
            </a:r>
            <a:r>
              <a:rPr lang="en-US" sz="2000" dirty="0" smtClean="0">
                <a:latin typeface="+mj-lt"/>
                <a:cs typeface="Courier New" panose="02070309020205020404" pitchFamily="49" charset="0"/>
              </a:rPr>
              <a:t> </a:t>
            </a:r>
            <a:r>
              <a:rPr lang="en-US" sz="2000" dirty="0">
                <a:latin typeface="+mj-lt"/>
                <a:cs typeface="Courier New" panose="02070309020205020404" pitchFamily="49" charset="0"/>
              </a:rPr>
              <a:t>default route into </a:t>
            </a:r>
            <a:r>
              <a:rPr lang="en-US" sz="2000" dirty="0" smtClean="0">
                <a:latin typeface="+mj-lt"/>
                <a:cs typeface="Courier New" panose="02070309020205020404" pitchFamily="49" charset="0"/>
              </a:rPr>
              <a:t>stub area</a:t>
            </a:r>
            <a:r>
              <a:rPr lang="cs-CZ" sz="2000" dirty="0" smtClean="0">
                <a:latin typeface="+mj-lt"/>
                <a:cs typeface="Courier New" panose="02070309020205020404" pitchFamily="49" charset="0"/>
              </a:rPr>
              <a:t> </a:t>
            </a:r>
            <a:r>
              <a:rPr lang="cs-CZ" sz="2000" dirty="0" err="1" smtClean="0">
                <a:latin typeface="+mj-lt"/>
                <a:cs typeface="Courier New" panose="02070309020205020404" pitchFamily="49" charset="0"/>
              </a:rPr>
              <a:t>instead</a:t>
            </a:r>
            <a:r>
              <a:rPr lang="cs-CZ" sz="2000" dirty="0">
                <a:latin typeface="+mj-lt"/>
                <a:cs typeface="Courier New" panose="02070309020205020404" pitchFamily="49" charset="0"/>
              </a:rPr>
              <a:t> </a:t>
            </a:r>
            <a:r>
              <a:rPr lang="en-US" sz="2000" dirty="0" smtClean="0">
                <a:latin typeface="+mj-lt"/>
                <a:cs typeface="Courier New" panose="02070309020205020404" pitchFamily="49" charset="0"/>
              </a:rPr>
              <a:t>[all]</a:t>
            </a:r>
            <a:r>
              <a:rPr lang="cs-CZ" sz="2000" dirty="0" smtClean="0">
                <a:latin typeface="+mj-lt"/>
                <a:cs typeface="Courier New" panose="02070309020205020404" pitchFamily="49" charset="0"/>
              </a:rPr>
              <a:t/>
            </a:r>
            <a:br>
              <a:rPr lang="cs-CZ" sz="2000" dirty="0" smtClean="0">
                <a:latin typeface="+mj-lt"/>
                <a:cs typeface="Courier New" panose="02070309020205020404" pitchFamily="49" charset="0"/>
              </a:rPr>
            </a:br>
            <a:r>
              <a:rPr lang="cs-CZ" sz="2000" dirty="0" smtClean="0">
                <a:latin typeface="+mj-lt"/>
                <a:cs typeface="Courier New" panose="02070309020205020404" pitchFamily="49" charset="0"/>
              </a:rPr>
              <a:t>     </a:t>
            </a:r>
            <a:r>
              <a:rPr lang="cs-CZ" sz="2000" dirty="0" err="1" smtClean="0">
                <a:latin typeface="+mj-lt"/>
                <a:cs typeface="Courier New" panose="02070309020205020404" pitchFamily="49" charset="0"/>
              </a:rPr>
              <a:t>external</a:t>
            </a:r>
            <a:r>
              <a:rPr lang="cs-CZ" sz="2000" dirty="0" smtClean="0">
                <a:latin typeface="+mj-lt"/>
                <a:cs typeface="Courier New" panose="02070309020205020404" pitchFamily="49" charset="0"/>
              </a:rPr>
              <a:t> </a:t>
            </a:r>
            <a:r>
              <a:rPr lang="cs-CZ" sz="2000" dirty="0" err="1" smtClean="0">
                <a:latin typeface="+mj-lt"/>
                <a:cs typeface="Courier New" panose="02070309020205020404" pitchFamily="49" charset="0"/>
              </a:rPr>
              <a:t>routes</a:t>
            </a:r>
            <a:r>
              <a:rPr lang="cs-CZ" sz="2000" dirty="0" smtClean="0">
                <a:latin typeface="+mj-lt"/>
                <a:cs typeface="Courier New" panose="02070309020205020404" pitchFamily="49" charset="0"/>
              </a:rPr>
              <a:t>.</a:t>
            </a:r>
            <a:endParaRPr lang="cs-CZ" dirty="0" smtClean="0">
              <a:latin typeface="+mj-lt"/>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0297" y="2593800"/>
            <a:ext cx="6168334" cy="1931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3"/>
          <p:cNvSpPr txBox="1"/>
          <p:nvPr/>
        </p:nvSpPr>
        <p:spPr>
          <a:xfrm>
            <a:off x="4868598" y="256902"/>
            <a:ext cx="4411598" cy="1354217"/>
          </a:xfrm>
          <a:prstGeom prst="rect">
            <a:avLst/>
          </a:prstGeom>
          <a:noFill/>
        </p:spPr>
        <p:txBody>
          <a:bodyPr wrap="square" rtlCol="0">
            <a:spAutoFit/>
          </a:bodyPr>
          <a:lstStyle/>
          <a:p>
            <a:pPr algn="l">
              <a:lnSpc>
                <a:spcPct val="100000"/>
              </a:lnSpc>
              <a:spcAft>
                <a:spcPts val="600"/>
              </a:spcAft>
            </a:pPr>
            <a:r>
              <a:rPr lang="cs-CZ" sz="1100" b="1" dirty="0" smtClean="0"/>
              <a:t>Link </a:t>
            </a:r>
            <a:r>
              <a:rPr lang="cs-CZ" sz="1100" b="1" dirty="0" err="1" smtClean="0"/>
              <a:t>State</a:t>
            </a:r>
            <a:r>
              <a:rPr lang="cs-CZ" sz="1100" b="1" dirty="0" smtClean="0"/>
              <a:t> </a:t>
            </a:r>
            <a:r>
              <a:rPr lang="cs-CZ" sz="1100" b="1" dirty="0" err="1" smtClean="0"/>
              <a:t>Advertisment</a:t>
            </a:r>
            <a:r>
              <a:rPr lang="cs-CZ" sz="1100" b="1" dirty="0" smtClean="0"/>
              <a:t> </a:t>
            </a:r>
            <a:r>
              <a:rPr lang="cs-CZ" sz="1100" b="1" dirty="0" err="1" smtClean="0"/>
              <a:t>types</a:t>
            </a:r>
            <a:endParaRPr lang="cs-CZ" sz="1100" b="1" dirty="0" smtClean="0"/>
          </a:p>
          <a:p>
            <a:pPr marL="174625" indent="-174625" algn="l">
              <a:lnSpc>
                <a:spcPct val="100000"/>
              </a:lnSpc>
              <a:spcAft>
                <a:spcPts val="0"/>
              </a:spcAft>
              <a:buFont typeface="Arial" panose="020B0604020202020204" pitchFamily="34" charset="0"/>
              <a:buChar char="•"/>
            </a:pPr>
            <a:r>
              <a:rPr lang="en-US" sz="1100" b="1" dirty="0" smtClean="0"/>
              <a:t>Type </a:t>
            </a:r>
            <a:r>
              <a:rPr lang="en-US" sz="1100" b="1" dirty="0"/>
              <a:t>1</a:t>
            </a:r>
            <a:r>
              <a:rPr lang="en-US" sz="1100" dirty="0"/>
              <a:t> - Represents a </a:t>
            </a:r>
            <a:r>
              <a:rPr lang="en-US" sz="1100" dirty="0" smtClean="0"/>
              <a:t>router</a:t>
            </a:r>
            <a:endParaRPr lang="cs-CZ" sz="1100" dirty="0" smtClean="0"/>
          </a:p>
          <a:p>
            <a:pPr marL="174625" indent="-174625" algn="l">
              <a:lnSpc>
                <a:spcPct val="100000"/>
              </a:lnSpc>
              <a:spcAft>
                <a:spcPts val="0"/>
              </a:spcAft>
              <a:buFont typeface="Arial" panose="020B0604020202020204" pitchFamily="34" charset="0"/>
              <a:buChar char="•"/>
            </a:pPr>
            <a:r>
              <a:rPr lang="en-US" sz="1100" b="1" dirty="0" smtClean="0"/>
              <a:t>Type </a:t>
            </a:r>
            <a:r>
              <a:rPr lang="en-US" sz="1100" b="1" dirty="0"/>
              <a:t>2</a:t>
            </a:r>
            <a:r>
              <a:rPr lang="en-US" sz="1100" dirty="0"/>
              <a:t> - Represents the </a:t>
            </a:r>
            <a:r>
              <a:rPr lang="en-US" sz="1100" dirty="0" err="1"/>
              <a:t>pseudonode</a:t>
            </a:r>
            <a:r>
              <a:rPr lang="en-US" sz="1100" dirty="0"/>
              <a:t> (designated </a:t>
            </a:r>
            <a:r>
              <a:rPr lang="en-US" sz="1100" dirty="0" smtClean="0"/>
              <a:t>router</a:t>
            </a:r>
            <a:r>
              <a:rPr lang="cs-CZ" sz="1100" dirty="0" smtClean="0"/>
              <a:t> – DR</a:t>
            </a:r>
            <a:r>
              <a:rPr lang="en-US" sz="1100" dirty="0" smtClean="0"/>
              <a:t>)</a:t>
            </a:r>
            <a:endParaRPr lang="en-US" sz="1100" dirty="0"/>
          </a:p>
          <a:p>
            <a:pPr marL="174625" indent="-174625" algn="l">
              <a:lnSpc>
                <a:spcPct val="100000"/>
              </a:lnSpc>
              <a:spcAft>
                <a:spcPts val="0"/>
              </a:spcAft>
              <a:buFont typeface="Arial" panose="020B0604020202020204" pitchFamily="34" charset="0"/>
              <a:buChar char="•"/>
            </a:pPr>
            <a:r>
              <a:rPr lang="en-US" sz="1100" b="1" dirty="0"/>
              <a:t>Type 3</a:t>
            </a:r>
            <a:r>
              <a:rPr lang="en-US" sz="1100" dirty="0"/>
              <a:t> - A network link summary (internal route)</a:t>
            </a:r>
          </a:p>
          <a:p>
            <a:pPr marL="174625" indent="-174625" algn="l">
              <a:lnSpc>
                <a:spcPct val="100000"/>
              </a:lnSpc>
              <a:spcAft>
                <a:spcPts val="0"/>
              </a:spcAft>
              <a:buFont typeface="Arial" panose="020B0604020202020204" pitchFamily="34" charset="0"/>
              <a:buChar char="•"/>
            </a:pPr>
            <a:r>
              <a:rPr lang="en-US" sz="1100" b="1" dirty="0"/>
              <a:t>Type 4 </a:t>
            </a:r>
            <a:r>
              <a:rPr lang="en-US" sz="1100" dirty="0"/>
              <a:t>- Represents an ASBR</a:t>
            </a:r>
          </a:p>
          <a:p>
            <a:pPr marL="174625" indent="-174625" algn="l">
              <a:lnSpc>
                <a:spcPct val="100000"/>
              </a:lnSpc>
              <a:spcAft>
                <a:spcPts val="0"/>
              </a:spcAft>
              <a:buFont typeface="Arial" panose="020B0604020202020204" pitchFamily="34" charset="0"/>
              <a:buChar char="•"/>
            </a:pPr>
            <a:r>
              <a:rPr lang="en-US" sz="1100" b="1" dirty="0"/>
              <a:t>Type 5</a:t>
            </a:r>
            <a:r>
              <a:rPr lang="en-US" sz="1100" dirty="0"/>
              <a:t> - A route external to the OSPF domain</a:t>
            </a:r>
          </a:p>
          <a:p>
            <a:pPr marL="174625" indent="-174625" algn="l">
              <a:lnSpc>
                <a:spcPct val="100000"/>
              </a:lnSpc>
              <a:spcAft>
                <a:spcPts val="0"/>
              </a:spcAft>
              <a:buFont typeface="Arial" panose="020B0604020202020204" pitchFamily="34" charset="0"/>
              <a:buChar char="•"/>
            </a:pPr>
            <a:r>
              <a:rPr lang="en-US" sz="1100" b="1" dirty="0"/>
              <a:t>Type 7</a:t>
            </a:r>
            <a:r>
              <a:rPr lang="en-US" sz="1100" dirty="0"/>
              <a:t> - Used in stub areas in place of a type 5 </a:t>
            </a:r>
            <a:r>
              <a:rPr lang="en-US" sz="1100" dirty="0" smtClean="0"/>
              <a:t>LSA</a:t>
            </a:r>
            <a:endParaRPr lang="cs-CZ" sz="1100" dirty="0" smtClean="0"/>
          </a:p>
        </p:txBody>
      </p:sp>
    </p:spTree>
    <p:extLst>
      <p:ext uri="{BB962C8B-B14F-4D97-AF65-F5344CB8AC3E}">
        <p14:creationId xmlns:p14="http://schemas.microsoft.com/office/powerpoint/2010/main" val="2454509683"/>
      </p:ext>
    </p:extLst>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39726" y="369094"/>
            <a:ext cx="8456613" cy="653654"/>
          </a:xfrm>
        </p:spPr>
        <p:txBody>
          <a:bodyPr/>
          <a:lstStyle/>
          <a:p>
            <a:pPr eaLnBrk="1" hangingPunct="1">
              <a:defRPr/>
            </a:pPr>
            <a:r>
              <a:rPr lang="en-US" sz="1800" dirty="0" smtClean="0"/>
              <a:t>Multiarea OSPF LSA Operation</a:t>
            </a:r>
            <a:r>
              <a:rPr lang="en-US" dirty="0" smtClean="0"/>
              <a:t/>
            </a:r>
            <a:br>
              <a:rPr lang="en-US" dirty="0" smtClean="0"/>
            </a:br>
            <a:r>
              <a:rPr lang="en-US" dirty="0" smtClean="0"/>
              <a:t>OSPF </a:t>
            </a:r>
            <a:r>
              <a:rPr lang="cs-CZ" dirty="0" err="1" smtClean="0"/>
              <a:t>Areas</a:t>
            </a:r>
            <a:r>
              <a:rPr lang="cs-CZ" dirty="0" smtClean="0"/>
              <a:t> </a:t>
            </a:r>
            <a:r>
              <a:rPr lang="cs-CZ" dirty="0" err="1" smtClean="0"/>
              <a:t>Types</a:t>
            </a:r>
            <a:endParaRPr lang="en-US" dirty="0" smtClean="0">
              <a:solidFill>
                <a:schemeClr val="accent5">
                  <a:lumMod val="75000"/>
                </a:schemeClr>
              </a:solidFill>
              <a:cs typeface="Arial" pitchFamily="34" charset="0"/>
            </a:endParaRPr>
          </a:p>
        </p:txBody>
      </p:sp>
      <p:sp>
        <p:nvSpPr>
          <p:cNvPr id="4" name="TextBox 3"/>
          <p:cNvSpPr txBox="1"/>
          <p:nvPr/>
        </p:nvSpPr>
        <p:spPr>
          <a:xfrm>
            <a:off x="264295" y="1246601"/>
            <a:ext cx="8687976" cy="1292662"/>
          </a:xfrm>
          <a:prstGeom prst="rect">
            <a:avLst/>
          </a:prstGeom>
          <a:noFill/>
        </p:spPr>
        <p:txBody>
          <a:bodyPr wrap="square" rtlCol="0">
            <a:spAutoFit/>
          </a:bodyPr>
          <a:lstStyle/>
          <a:p>
            <a:pPr algn="l"/>
            <a:r>
              <a:rPr lang="cs-CZ" dirty="0" err="1"/>
              <a:t>Totally</a:t>
            </a:r>
            <a:r>
              <a:rPr lang="cs-CZ" dirty="0"/>
              <a:t> </a:t>
            </a:r>
            <a:r>
              <a:rPr lang="cs-CZ" dirty="0" err="1"/>
              <a:t>Stubby</a:t>
            </a:r>
            <a:r>
              <a:rPr lang="cs-CZ" dirty="0"/>
              <a:t> </a:t>
            </a:r>
            <a:r>
              <a:rPr lang="cs-CZ" dirty="0" smtClean="0"/>
              <a:t>Area (</a:t>
            </a:r>
            <a:r>
              <a:rPr lang="cs-CZ" dirty="0" err="1" smtClean="0"/>
              <a:t>proprietary</a:t>
            </a:r>
            <a:r>
              <a:rPr lang="cs-CZ" dirty="0" smtClean="0"/>
              <a:t>)</a:t>
            </a:r>
          </a:p>
          <a:p>
            <a:pPr algn="l">
              <a:tabLst>
                <a:tab pos="355600" algn="l"/>
              </a:tabLst>
            </a:pPr>
            <a:r>
              <a:rPr lang="cs-CZ" sz="2000" dirty="0" smtClean="0">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Router(</a:t>
            </a:r>
            <a:r>
              <a:rPr lang="en-US" dirty="0" err="1" smtClean="0">
                <a:latin typeface="Courier New" panose="02070309020205020404" pitchFamily="49" charset="0"/>
                <a:cs typeface="Courier New" panose="02070309020205020404" pitchFamily="49" charset="0"/>
              </a:rPr>
              <a:t>config</a:t>
            </a:r>
            <a:r>
              <a:rPr lang="en-US" dirty="0" smtClean="0">
                <a:latin typeface="Courier New" panose="02070309020205020404" pitchFamily="49" charset="0"/>
                <a:cs typeface="Courier New" panose="02070309020205020404" pitchFamily="49" charset="0"/>
              </a:rPr>
              <a:t>-router</a:t>
            </a:r>
            <a:r>
              <a:rPr lang="en-US" dirty="0">
                <a:latin typeface="Courier New" panose="02070309020205020404" pitchFamily="49" charset="0"/>
                <a:cs typeface="Courier New" panose="02070309020205020404" pitchFamily="49" charset="0"/>
              </a:rPr>
              <a:t>)# area 10 stub </a:t>
            </a:r>
            <a:r>
              <a:rPr lang="en-US" dirty="0" smtClean="0">
                <a:latin typeface="Courier New" panose="02070309020205020404" pitchFamily="49" charset="0"/>
                <a:cs typeface="Courier New" panose="02070309020205020404" pitchFamily="49" charset="0"/>
              </a:rPr>
              <a:t>no-summary</a:t>
            </a:r>
            <a:endParaRPr lang="cs-CZ" sz="2000" dirty="0" smtClean="0">
              <a:latin typeface="Courier New" panose="02070309020205020404" pitchFamily="49" charset="0"/>
              <a:cs typeface="Courier New" panose="02070309020205020404" pitchFamily="49" charset="0"/>
            </a:endParaRPr>
          </a:p>
          <a:p>
            <a:pPr algn="l">
              <a:tabLst>
                <a:tab pos="355600" algn="l"/>
              </a:tabLst>
            </a:pPr>
            <a:r>
              <a:rPr lang="cs-CZ" sz="2000" dirty="0" smtClean="0"/>
              <a:t>	</a:t>
            </a:r>
            <a:r>
              <a:rPr lang="cs-CZ" sz="2000" dirty="0" err="1" smtClean="0"/>
              <a:t>The</a:t>
            </a:r>
            <a:r>
              <a:rPr lang="cs-CZ" sz="2000" dirty="0" smtClean="0"/>
              <a:t> </a:t>
            </a:r>
            <a:r>
              <a:rPr lang="en-US" sz="2000" dirty="0" smtClean="0"/>
              <a:t> </a:t>
            </a:r>
            <a:r>
              <a:rPr lang="en-US" sz="2000" dirty="0"/>
              <a:t>default </a:t>
            </a:r>
            <a:r>
              <a:rPr lang="en-US" sz="2000" dirty="0" smtClean="0"/>
              <a:t>route</a:t>
            </a:r>
            <a:r>
              <a:rPr lang="cs-CZ" sz="2000" dirty="0" smtClean="0"/>
              <a:t> (in </a:t>
            </a:r>
            <a:r>
              <a:rPr lang="en-US" sz="2000" dirty="0" smtClean="0"/>
              <a:t>type </a:t>
            </a:r>
            <a:r>
              <a:rPr lang="en-US" sz="2000" dirty="0"/>
              <a:t>3 </a:t>
            </a:r>
            <a:r>
              <a:rPr lang="en-US" sz="2000" dirty="0" smtClean="0"/>
              <a:t>LSA</a:t>
            </a:r>
            <a:r>
              <a:rPr lang="cs-CZ" sz="2000" dirty="0" smtClean="0"/>
              <a:t>)</a:t>
            </a:r>
            <a:r>
              <a:rPr lang="en-US" sz="2000" dirty="0" smtClean="0"/>
              <a:t> substitute</a:t>
            </a:r>
            <a:r>
              <a:rPr lang="cs-CZ" sz="2000" dirty="0" smtClean="0"/>
              <a:t>s</a:t>
            </a:r>
            <a:r>
              <a:rPr lang="en-US" sz="2000" dirty="0" smtClean="0"/>
              <a:t> all </a:t>
            </a:r>
            <a:r>
              <a:rPr lang="en-US" sz="2000" dirty="0"/>
              <a:t>external and </a:t>
            </a:r>
            <a:r>
              <a:rPr lang="en-US" sz="2000" dirty="0" smtClean="0"/>
              <a:t>inter-area</a:t>
            </a:r>
            <a:r>
              <a:rPr lang="cs-CZ" sz="2000" dirty="0" smtClean="0"/>
              <a:t/>
            </a:r>
            <a:br>
              <a:rPr lang="cs-CZ" sz="2000" dirty="0" smtClean="0"/>
            </a:br>
            <a:r>
              <a:rPr lang="cs-CZ" sz="2000" dirty="0" smtClean="0"/>
              <a:t>    </a:t>
            </a:r>
            <a:r>
              <a:rPr lang="en-US" sz="2000" dirty="0" smtClean="0"/>
              <a:t> </a:t>
            </a:r>
            <a:r>
              <a:rPr lang="en-US" sz="2000" dirty="0"/>
              <a:t>routes.</a:t>
            </a:r>
            <a:endParaRPr lang="cs-CZ" sz="2000" dirty="0">
              <a:latin typeface="Courier New" panose="02070309020205020404" pitchFamily="49" charset="0"/>
              <a:cs typeface="Courier New" panose="02070309020205020404" pitchFamily="49"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0302" y="2590918"/>
            <a:ext cx="6153666" cy="15150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3"/>
          <p:cNvSpPr txBox="1"/>
          <p:nvPr/>
        </p:nvSpPr>
        <p:spPr>
          <a:xfrm>
            <a:off x="4868598" y="256902"/>
            <a:ext cx="4411598" cy="1354217"/>
          </a:xfrm>
          <a:prstGeom prst="rect">
            <a:avLst/>
          </a:prstGeom>
          <a:noFill/>
        </p:spPr>
        <p:txBody>
          <a:bodyPr wrap="square" rtlCol="0">
            <a:spAutoFit/>
          </a:bodyPr>
          <a:lstStyle/>
          <a:p>
            <a:pPr algn="l">
              <a:lnSpc>
                <a:spcPct val="100000"/>
              </a:lnSpc>
              <a:spcAft>
                <a:spcPts val="600"/>
              </a:spcAft>
            </a:pPr>
            <a:r>
              <a:rPr lang="cs-CZ" sz="1100" b="1" dirty="0" smtClean="0"/>
              <a:t>Link </a:t>
            </a:r>
            <a:r>
              <a:rPr lang="cs-CZ" sz="1100" b="1" dirty="0" err="1" smtClean="0"/>
              <a:t>State</a:t>
            </a:r>
            <a:r>
              <a:rPr lang="cs-CZ" sz="1100" b="1" dirty="0" smtClean="0"/>
              <a:t> </a:t>
            </a:r>
            <a:r>
              <a:rPr lang="cs-CZ" sz="1100" b="1" dirty="0" err="1" smtClean="0"/>
              <a:t>Advertisment</a:t>
            </a:r>
            <a:r>
              <a:rPr lang="cs-CZ" sz="1100" b="1" dirty="0" smtClean="0"/>
              <a:t> </a:t>
            </a:r>
            <a:r>
              <a:rPr lang="cs-CZ" sz="1100" b="1" dirty="0" err="1" smtClean="0"/>
              <a:t>types</a:t>
            </a:r>
            <a:endParaRPr lang="cs-CZ" sz="1100" b="1" dirty="0" smtClean="0"/>
          </a:p>
          <a:p>
            <a:pPr marL="174625" indent="-174625" algn="l">
              <a:lnSpc>
                <a:spcPct val="100000"/>
              </a:lnSpc>
              <a:spcAft>
                <a:spcPts val="0"/>
              </a:spcAft>
              <a:buFont typeface="Arial" panose="020B0604020202020204" pitchFamily="34" charset="0"/>
              <a:buChar char="•"/>
            </a:pPr>
            <a:r>
              <a:rPr lang="en-US" sz="1100" b="1" dirty="0" smtClean="0"/>
              <a:t>Type </a:t>
            </a:r>
            <a:r>
              <a:rPr lang="en-US" sz="1100" b="1" dirty="0"/>
              <a:t>1</a:t>
            </a:r>
            <a:r>
              <a:rPr lang="en-US" sz="1100" dirty="0"/>
              <a:t> - Represents a </a:t>
            </a:r>
            <a:r>
              <a:rPr lang="en-US" sz="1100" dirty="0" smtClean="0"/>
              <a:t>router</a:t>
            </a:r>
            <a:endParaRPr lang="cs-CZ" sz="1100" dirty="0" smtClean="0"/>
          </a:p>
          <a:p>
            <a:pPr marL="174625" indent="-174625" algn="l">
              <a:lnSpc>
                <a:spcPct val="100000"/>
              </a:lnSpc>
              <a:spcAft>
                <a:spcPts val="0"/>
              </a:spcAft>
              <a:buFont typeface="Arial" panose="020B0604020202020204" pitchFamily="34" charset="0"/>
              <a:buChar char="•"/>
            </a:pPr>
            <a:r>
              <a:rPr lang="en-US" sz="1100" b="1" dirty="0" smtClean="0"/>
              <a:t>Type </a:t>
            </a:r>
            <a:r>
              <a:rPr lang="en-US" sz="1100" b="1" dirty="0"/>
              <a:t>2</a:t>
            </a:r>
            <a:r>
              <a:rPr lang="en-US" sz="1100" dirty="0"/>
              <a:t> - Represents the </a:t>
            </a:r>
            <a:r>
              <a:rPr lang="en-US" sz="1100" dirty="0" err="1"/>
              <a:t>pseudonode</a:t>
            </a:r>
            <a:r>
              <a:rPr lang="en-US" sz="1100" dirty="0"/>
              <a:t> (designated </a:t>
            </a:r>
            <a:r>
              <a:rPr lang="en-US" sz="1100" dirty="0" smtClean="0"/>
              <a:t>router</a:t>
            </a:r>
            <a:r>
              <a:rPr lang="cs-CZ" sz="1100" dirty="0" smtClean="0"/>
              <a:t> – DR</a:t>
            </a:r>
            <a:r>
              <a:rPr lang="en-US" sz="1100" dirty="0" smtClean="0"/>
              <a:t>)</a:t>
            </a:r>
            <a:endParaRPr lang="en-US" sz="1100" dirty="0"/>
          </a:p>
          <a:p>
            <a:pPr marL="174625" indent="-174625" algn="l">
              <a:lnSpc>
                <a:spcPct val="100000"/>
              </a:lnSpc>
              <a:spcAft>
                <a:spcPts val="0"/>
              </a:spcAft>
              <a:buFont typeface="Arial" panose="020B0604020202020204" pitchFamily="34" charset="0"/>
              <a:buChar char="•"/>
            </a:pPr>
            <a:r>
              <a:rPr lang="en-US" sz="1100" b="1" dirty="0"/>
              <a:t>Type 3</a:t>
            </a:r>
            <a:r>
              <a:rPr lang="en-US" sz="1100" dirty="0"/>
              <a:t> - A network link summary (internal route)</a:t>
            </a:r>
          </a:p>
          <a:p>
            <a:pPr marL="174625" indent="-174625" algn="l">
              <a:lnSpc>
                <a:spcPct val="100000"/>
              </a:lnSpc>
              <a:spcAft>
                <a:spcPts val="0"/>
              </a:spcAft>
              <a:buFont typeface="Arial" panose="020B0604020202020204" pitchFamily="34" charset="0"/>
              <a:buChar char="•"/>
            </a:pPr>
            <a:r>
              <a:rPr lang="en-US" sz="1100" b="1" dirty="0"/>
              <a:t>Type 4 </a:t>
            </a:r>
            <a:r>
              <a:rPr lang="en-US" sz="1100" dirty="0"/>
              <a:t>- Represents an ASBR</a:t>
            </a:r>
          </a:p>
          <a:p>
            <a:pPr marL="174625" indent="-174625" algn="l">
              <a:lnSpc>
                <a:spcPct val="100000"/>
              </a:lnSpc>
              <a:spcAft>
                <a:spcPts val="0"/>
              </a:spcAft>
              <a:buFont typeface="Arial" panose="020B0604020202020204" pitchFamily="34" charset="0"/>
              <a:buChar char="•"/>
            </a:pPr>
            <a:r>
              <a:rPr lang="en-US" sz="1100" b="1" dirty="0"/>
              <a:t>Type 5</a:t>
            </a:r>
            <a:r>
              <a:rPr lang="en-US" sz="1100" dirty="0"/>
              <a:t> - A route external to the OSPF domain</a:t>
            </a:r>
          </a:p>
          <a:p>
            <a:pPr marL="174625" indent="-174625" algn="l">
              <a:lnSpc>
                <a:spcPct val="100000"/>
              </a:lnSpc>
              <a:spcAft>
                <a:spcPts val="0"/>
              </a:spcAft>
              <a:buFont typeface="Arial" panose="020B0604020202020204" pitchFamily="34" charset="0"/>
              <a:buChar char="•"/>
            </a:pPr>
            <a:r>
              <a:rPr lang="en-US" sz="1100" b="1" dirty="0"/>
              <a:t>Type 7</a:t>
            </a:r>
            <a:r>
              <a:rPr lang="en-US" sz="1100" dirty="0"/>
              <a:t> - Used in stub areas in place of a type 5 </a:t>
            </a:r>
            <a:r>
              <a:rPr lang="en-US" sz="1100" dirty="0" smtClean="0"/>
              <a:t>LSA</a:t>
            </a:r>
            <a:endParaRPr lang="cs-CZ" sz="1100" dirty="0" smtClean="0"/>
          </a:p>
        </p:txBody>
      </p:sp>
    </p:spTree>
    <p:extLst>
      <p:ext uri="{BB962C8B-B14F-4D97-AF65-F5344CB8AC3E}">
        <p14:creationId xmlns:p14="http://schemas.microsoft.com/office/powerpoint/2010/main" val="270592600"/>
      </p:ext>
    </p:extLst>
  </p:cSld>
  <p:clrMapOvr>
    <a:masterClrMapping/>
  </p:clrMapOvr>
  <p:transition spd="med">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39726" y="369094"/>
            <a:ext cx="8456613" cy="653654"/>
          </a:xfrm>
        </p:spPr>
        <p:txBody>
          <a:bodyPr/>
          <a:lstStyle/>
          <a:p>
            <a:pPr eaLnBrk="1" hangingPunct="1">
              <a:defRPr/>
            </a:pPr>
            <a:r>
              <a:rPr lang="en-US" sz="1800" dirty="0" smtClean="0"/>
              <a:t>Multiarea OSPF LSA Operation</a:t>
            </a:r>
            <a:r>
              <a:rPr lang="en-US" dirty="0" smtClean="0"/>
              <a:t/>
            </a:r>
            <a:br>
              <a:rPr lang="en-US" dirty="0" smtClean="0"/>
            </a:br>
            <a:r>
              <a:rPr lang="en-US" dirty="0" smtClean="0"/>
              <a:t>OSPF </a:t>
            </a:r>
            <a:r>
              <a:rPr lang="cs-CZ" dirty="0" err="1" smtClean="0"/>
              <a:t>Areas</a:t>
            </a:r>
            <a:r>
              <a:rPr lang="cs-CZ" dirty="0" smtClean="0"/>
              <a:t> </a:t>
            </a:r>
            <a:r>
              <a:rPr lang="cs-CZ" dirty="0" err="1" smtClean="0"/>
              <a:t>Types</a:t>
            </a:r>
            <a:endParaRPr lang="en-US" dirty="0" smtClean="0">
              <a:solidFill>
                <a:schemeClr val="accent5">
                  <a:lumMod val="75000"/>
                </a:schemeClr>
              </a:solidFill>
              <a:cs typeface="Arial" pitchFamily="34" charset="0"/>
            </a:endParaRPr>
          </a:p>
        </p:txBody>
      </p:sp>
      <p:sp>
        <p:nvSpPr>
          <p:cNvPr id="4" name="TextBox 3"/>
          <p:cNvSpPr txBox="1"/>
          <p:nvPr/>
        </p:nvSpPr>
        <p:spPr>
          <a:xfrm>
            <a:off x="264296" y="1246601"/>
            <a:ext cx="8879705" cy="1231106"/>
          </a:xfrm>
          <a:prstGeom prst="rect">
            <a:avLst/>
          </a:prstGeom>
          <a:noFill/>
        </p:spPr>
        <p:txBody>
          <a:bodyPr wrap="square" rtlCol="0">
            <a:spAutoFit/>
          </a:bodyPr>
          <a:lstStyle/>
          <a:p>
            <a:r>
              <a:rPr lang="cs-CZ" dirty="0" smtClean="0"/>
              <a:t>Not So </a:t>
            </a:r>
            <a:r>
              <a:rPr lang="cs-CZ" dirty="0" err="1" smtClean="0"/>
              <a:t>Stubby</a:t>
            </a:r>
            <a:r>
              <a:rPr lang="cs-CZ" dirty="0" smtClean="0"/>
              <a:t> </a:t>
            </a:r>
            <a:r>
              <a:rPr lang="cs-CZ" dirty="0"/>
              <a:t>Area (</a:t>
            </a:r>
            <a:r>
              <a:rPr lang="cs-CZ" dirty="0" err="1" smtClean="0"/>
              <a:t>proprietary</a:t>
            </a:r>
            <a:r>
              <a:rPr lang="cs-CZ" dirty="0"/>
              <a:t>)</a:t>
            </a:r>
            <a:endParaRPr lang="cs-CZ" dirty="0" smtClean="0"/>
          </a:p>
          <a:p>
            <a:pPr algn="l">
              <a:tabLst>
                <a:tab pos="355600" algn="l"/>
              </a:tabLst>
            </a:pPr>
            <a:r>
              <a:rPr lang="cs-CZ" sz="2000" dirty="0" smtClean="0">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R</a:t>
            </a:r>
            <a:r>
              <a:rPr lang="cs-CZ" dirty="0" smtClean="0">
                <a:latin typeface="Courier New" panose="02070309020205020404" pitchFamily="49" charset="0"/>
                <a:cs typeface="Courier New" panose="02070309020205020404" pitchFamily="49" charset="0"/>
              </a:rPr>
              <a:t>3</a:t>
            </a:r>
            <a:r>
              <a:rPr lang="en-US" dirty="0" smtClean="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config</a:t>
            </a:r>
            <a:r>
              <a:rPr lang="en-US" dirty="0" smtClean="0">
                <a:latin typeface="Courier New" panose="02070309020205020404" pitchFamily="49" charset="0"/>
                <a:cs typeface="Courier New" panose="02070309020205020404" pitchFamily="49" charset="0"/>
              </a:rPr>
              <a:t>-router</a:t>
            </a:r>
            <a:r>
              <a:rPr lang="en-US" dirty="0">
                <a:latin typeface="Courier New" panose="02070309020205020404" pitchFamily="49" charset="0"/>
                <a:cs typeface="Courier New" panose="02070309020205020404" pitchFamily="49" charset="0"/>
              </a:rPr>
              <a:t>)# area 10 </a:t>
            </a:r>
            <a:r>
              <a:rPr lang="cs-CZ" dirty="0" err="1" smtClean="0">
                <a:latin typeface="Courier New" panose="02070309020205020404" pitchFamily="49" charset="0"/>
                <a:cs typeface="Courier New" panose="02070309020205020404" pitchFamily="49" charset="0"/>
              </a:rPr>
              <a:t>nssa</a:t>
            </a:r>
            <a:endParaRPr lang="cs-CZ" dirty="0" smtClean="0">
              <a:latin typeface="Courier New" panose="02070309020205020404" pitchFamily="49" charset="0"/>
              <a:cs typeface="Courier New" panose="02070309020205020404" pitchFamily="49" charset="0"/>
            </a:endParaRPr>
          </a:p>
          <a:p>
            <a:pPr algn="l">
              <a:tabLst>
                <a:tab pos="355600" algn="l"/>
                <a:tab pos="3944938" algn="l"/>
              </a:tabLst>
            </a:pPr>
            <a:r>
              <a:rPr lang="cs-CZ" dirty="0" smtClean="0">
                <a:latin typeface="Courier New" panose="02070309020205020404" pitchFamily="49" charset="0"/>
                <a:cs typeface="Courier New" panose="02070309020205020404" pitchFamily="49" charset="0"/>
              </a:rPr>
              <a:t>	R2(</a:t>
            </a:r>
            <a:r>
              <a:rPr lang="cs-CZ" dirty="0" err="1" smtClean="0">
                <a:latin typeface="Courier New" panose="02070309020205020404" pitchFamily="49" charset="0"/>
                <a:cs typeface="Courier New" panose="02070309020205020404" pitchFamily="49" charset="0"/>
              </a:rPr>
              <a:t>config-router</a:t>
            </a:r>
            <a:r>
              <a:rPr lang="cs-CZ" dirty="0">
                <a:latin typeface="Courier New" panose="02070309020205020404" pitchFamily="49" charset="0"/>
                <a:cs typeface="Courier New" panose="02070309020205020404" pitchFamily="49" charset="0"/>
              </a:rPr>
              <a:t>)# area 10 </a:t>
            </a:r>
            <a:r>
              <a:rPr lang="cs-CZ" dirty="0" err="1" smtClean="0">
                <a:latin typeface="Courier New" panose="02070309020205020404" pitchFamily="49" charset="0"/>
                <a:cs typeface="Courier New" panose="02070309020205020404" pitchFamily="49" charset="0"/>
              </a:rPr>
              <a:t>nssa</a:t>
            </a:r>
            <a:r>
              <a:rPr lang="cs-CZ" dirty="0">
                <a:latin typeface="Courier New" panose="02070309020205020404" pitchFamily="49" charset="0"/>
                <a:cs typeface="Courier New" panose="02070309020205020404" pitchFamily="49" charset="0"/>
              </a:rPr>
              <a:t/>
            </a:r>
            <a:br>
              <a:rPr lang="cs-CZ" dirty="0">
                <a:latin typeface="Courier New" panose="02070309020205020404" pitchFamily="49" charset="0"/>
                <a:cs typeface="Courier New" panose="02070309020205020404" pitchFamily="49" charset="0"/>
              </a:rPr>
            </a:br>
            <a:r>
              <a:rPr lang="cs-CZ" dirty="0" smtClean="0">
                <a:latin typeface="Courier New" panose="02070309020205020404" pitchFamily="49" charset="0"/>
                <a:cs typeface="Courier New" panose="02070309020205020404" pitchFamily="49" charset="0"/>
              </a:rPr>
              <a:t>		default-</a:t>
            </a:r>
            <a:r>
              <a:rPr lang="cs-CZ" dirty="0" err="1" smtClean="0">
                <a:latin typeface="Courier New" panose="02070309020205020404" pitchFamily="49" charset="0"/>
                <a:cs typeface="Courier New" panose="02070309020205020404" pitchFamily="49" charset="0"/>
              </a:rPr>
              <a:t>information</a:t>
            </a:r>
            <a:r>
              <a:rPr lang="cs-CZ" dirty="0" smtClean="0">
                <a:latin typeface="Courier New" panose="02070309020205020404" pitchFamily="49" charset="0"/>
                <a:cs typeface="Courier New" panose="02070309020205020404" pitchFamily="49" charset="0"/>
              </a:rPr>
              <a:t>-</a:t>
            </a:r>
            <a:r>
              <a:rPr lang="cs-CZ" dirty="0" err="1" smtClean="0">
                <a:latin typeface="Courier New" panose="02070309020205020404" pitchFamily="49" charset="0"/>
                <a:cs typeface="Courier New" panose="02070309020205020404" pitchFamily="49" charset="0"/>
              </a:rPr>
              <a:t>originate</a:t>
            </a:r>
            <a:endParaRPr lang="cs-CZ" dirty="0">
              <a:latin typeface="Courier New" panose="02070309020205020404" pitchFamily="49" charset="0"/>
              <a:cs typeface="Courier New" panose="02070309020205020404" pitchFamily="49"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0303" y="2597793"/>
            <a:ext cx="7562336" cy="22425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3"/>
          <p:cNvSpPr txBox="1"/>
          <p:nvPr/>
        </p:nvSpPr>
        <p:spPr>
          <a:xfrm>
            <a:off x="4868598" y="256902"/>
            <a:ext cx="4411598" cy="1354217"/>
          </a:xfrm>
          <a:prstGeom prst="rect">
            <a:avLst/>
          </a:prstGeom>
          <a:noFill/>
        </p:spPr>
        <p:txBody>
          <a:bodyPr wrap="square" rtlCol="0">
            <a:spAutoFit/>
          </a:bodyPr>
          <a:lstStyle/>
          <a:p>
            <a:pPr algn="l">
              <a:lnSpc>
                <a:spcPct val="100000"/>
              </a:lnSpc>
              <a:spcAft>
                <a:spcPts val="600"/>
              </a:spcAft>
            </a:pPr>
            <a:r>
              <a:rPr lang="cs-CZ" sz="1100" b="1" dirty="0" smtClean="0"/>
              <a:t>Link </a:t>
            </a:r>
            <a:r>
              <a:rPr lang="cs-CZ" sz="1100" b="1" dirty="0" err="1" smtClean="0"/>
              <a:t>State</a:t>
            </a:r>
            <a:r>
              <a:rPr lang="cs-CZ" sz="1100" b="1" dirty="0" smtClean="0"/>
              <a:t> </a:t>
            </a:r>
            <a:r>
              <a:rPr lang="cs-CZ" sz="1100" b="1" dirty="0" err="1" smtClean="0"/>
              <a:t>Advertisment</a:t>
            </a:r>
            <a:r>
              <a:rPr lang="cs-CZ" sz="1100" b="1" dirty="0" smtClean="0"/>
              <a:t> </a:t>
            </a:r>
            <a:r>
              <a:rPr lang="cs-CZ" sz="1100" b="1" dirty="0" err="1" smtClean="0"/>
              <a:t>types</a:t>
            </a:r>
            <a:endParaRPr lang="cs-CZ" sz="1100" b="1" dirty="0" smtClean="0"/>
          </a:p>
          <a:p>
            <a:pPr marL="174625" indent="-174625" algn="l">
              <a:lnSpc>
                <a:spcPct val="100000"/>
              </a:lnSpc>
              <a:spcAft>
                <a:spcPts val="0"/>
              </a:spcAft>
              <a:buFont typeface="Arial" panose="020B0604020202020204" pitchFamily="34" charset="0"/>
              <a:buChar char="•"/>
            </a:pPr>
            <a:r>
              <a:rPr lang="en-US" sz="1100" b="1" dirty="0" smtClean="0"/>
              <a:t>Type </a:t>
            </a:r>
            <a:r>
              <a:rPr lang="en-US" sz="1100" b="1" dirty="0"/>
              <a:t>1</a:t>
            </a:r>
            <a:r>
              <a:rPr lang="en-US" sz="1100" dirty="0"/>
              <a:t> - Represents a </a:t>
            </a:r>
            <a:r>
              <a:rPr lang="en-US" sz="1100" dirty="0" smtClean="0"/>
              <a:t>router</a:t>
            </a:r>
            <a:endParaRPr lang="cs-CZ" sz="1100" dirty="0" smtClean="0"/>
          </a:p>
          <a:p>
            <a:pPr marL="174625" indent="-174625" algn="l">
              <a:lnSpc>
                <a:spcPct val="100000"/>
              </a:lnSpc>
              <a:spcAft>
                <a:spcPts val="0"/>
              </a:spcAft>
              <a:buFont typeface="Arial" panose="020B0604020202020204" pitchFamily="34" charset="0"/>
              <a:buChar char="•"/>
            </a:pPr>
            <a:r>
              <a:rPr lang="en-US" sz="1100" b="1" dirty="0" smtClean="0"/>
              <a:t>Type </a:t>
            </a:r>
            <a:r>
              <a:rPr lang="en-US" sz="1100" b="1" dirty="0"/>
              <a:t>2</a:t>
            </a:r>
            <a:r>
              <a:rPr lang="en-US" sz="1100" dirty="0"/>
              <a:t> - Represents the </a:t>
            </a:r>
            <a:r>
              <a:rPr lang="en-US" sz="1100" dirty="0" err="1"/>
              <a:t>pseudonode</a:t>
            </a:r>
            <a:r>
              <a:rPr lang="en-US" sz="1100" dirty="0"/>
              <a:t> (designated </a:t>
            </a:r>
            <a:r>
              <a:rPr lang="en-US" sz="1100" dirty="0" smtClean="0"/>
              <a:t>router</a:t>
            </a:r>
            <a:r>
              <a:rPr lang="cs-CZ" sz="1100" dirty="0" smtClean="0"/>
              <a:t> – DR</a:t>
            </a:r>
            <a:r>
              <a:rPr lang="en-US" sz="1100" dirty="0" smtClean="0"/>
              <a:t>)</a:t>
            </a:r>
            <a:endParaRPr lang="en-US" sz="1100" dirty="0"/>
          </a:p>
          <a:p>
            <a:pPr marL="174625" indent="-174625" algn="l">
              <a:lnSpc>
                <a:spcPct val="100000"/>
              </a:lnSpc>
              <a:spcAft>
                <a:spcPts val="0"/>
              </a:spcAft>
              <a:buFont typeface="Arial" panose="020B0604020202020204" pitchFamily="34" charset="0"/>
              <a:buChar char="•"/>
            </a:pPr>
            <a:r>
              <a:rPr lang="en-US" sz="1100" b="1" dirty="0"/>
              <a:t>Type 3</a:t>
            </a:r>
            <a:r>
              <a:rPr lang="en-US" sz="1100" dirty="0"/>
              <a:t> - A network link summary (internal route)</a:t>
            </a:r>
          </a:p>
          <a:p>
            <a:pPr marL="174625" indent="-174625" algn="l">
              <a:lnSpc>
                <a:spcPct val="100000"/>
              </a:lnSpc>
              <a:spcAft>
                <a:spcPts val="0"/>
              </a:spcAft>
              <a:buFont typeface="Arial" panose="020B0604020202020204" pitchFamily="34" charset="0"/>
              <a:buChar char="•"/>
            </a:pPr>
            <a:r>
              <a:rPr lang="en-US" sz="1100" b="1" dirty="0"/>
              <a:t>Type 4 </a:t>
            </a:r>
            <a:r>
              <a:rPr lang="en-US" sz="1100" dirty="0"/>
              <a:t>- Represents an ASBR</a:t>
            </a:r>
          </a:p>
          <a:p>
            <a:pPr marL="174625" indent="-174625" algn="l">
              <a:lnSpc>
                <a:spcPct val="100000"/>
              </a:lnSpc>
              <a:spcAft>
                <a:spcPts val="0"/>
              </a:spcAft>
              <a:buFont typeface="Arial" panose="020B0604020202020204" pitchFamily="34" charset="0"/>
              <a:buChar char="•"/>
            </a:pPr>
            <a:r>
              <a:rPr lang="en-US" sz="1100" b="1" dirty="0"/>
              <a:t>Type 5</a:t>
            </a:r>
            <a:r>
              <a:rPr lang="en-US" sz="1100" dirty="0"/>
              <a:t> - A route external to the OSPF domain</a:t>
            </a:r>
          </a:p>
          <a:p>
            <a:pPr marL="174625" indent="-174625" algn="l">
              <a:lnSpc>
                <a:spcPct val="100000"/>
              </a:lnSpc>
              <a:spcAft>
                <a:spcPts val="0"/>
              </a:spcAft>
              <a:buFont typeface="Arial" panose="020B0604020202020204" pitchFamily="34" charset="0"/>
              <a:buChar char="•"/>
            </a:pPr>
            <a:r>
              <a:rPr lang="en-US" sz="1100" b="1" dirty="0"/>
              <a:t>Type 7</a:t>
            </a:r>
            <a:r>
              <a:rPr lang="en-US" sz="1100" dirty="0"/>
              <a:t> - Used in stub areas in place of a type 5 </a:t>
            </a:r>
            <a:r>
              <a:rPr lang="en-US" sz="1100" dirty="0" smtClean="0"/>
              <a:t>LSA</a:t>
            </a:r>
            <a:endParaRPr lang="cs-CZ" sz="1100" dirty="0" smtClean="0"/>
          </a:p>
        </p:txBody>
      </p:sp>
      <p:sp>
        <p:nvSpPr>
          <p:cNvPr id="6" name="TextovéPole 5"/>
          <p:cNvSpPr txBox="1"/>
          <p:nvPr/>
        </p:nvSpPr>
        <p:spPr>
          <a:xfrm>
            <a:off x="6286276" y="3714955"/>
            <a:ext cx="788121" cy="307777"/>
          </a:xfrm>
          <a:prstGeom prst="rect">
            <a:avLst/>
          </a:prstGeom>
          <a:noFill/>
        </p:spPr>
        <p:txBody>
          <a:bodyPr wrap="square" rtlCol="0">
            <a:spAutoFit/>
          </a:bodyPr>
          <a:lstStyle/>
          <a:p>
            <a:r>
              <a:rPr lang="cs-CZ" sz="1400" dirty="0" smtClean="0"/>
              <a:t>ASBR</a:t>
            </a:r>
            <a:endParaRPr lang="cs-CZ" sz="1400" dirty="0"/>
          </a:p>
        </p:txBody>
      </p:sp>
    </p:spTree>
    <p:extLst>
      <p:ext uri="{BB962C8B-B14F-4D97-AF65-F5344CB8AC3E}">
        <p14:creationId xmlns:p14="http://schemas.microsoft.com/office/powerpoint/2010/main" val="4264488260"/>
      </p:ext>
    </p:extLst>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39726" y="369094"/>
            <a:ext cx="8456613" cy="653654"/>
          </a:xfrm>
        </p:spPr>
        <p:txBody>
          <a:bodyPr/>
          <a:lstStyle/>
          <a:p>
            <a:pPr eaLnBrk="1" hangingPunct="1">
              <a:defRPr/>
            </a:pPr>
            <a:r>
              <a:rPr lang="en-US" sz="1800" dirty="0" smtClean="0"/>
              <a:t>Multiarea OSPF LSA Operation</a:t>
            </a:r>
            <a:r>
              <a:rPr lang="en-US" dirty="0" smtClean="0"/>
              <a:t/>
            </a:r>
            <a:br>
              <a:rPr lang="en-US" dirty="0" smtClean="0"/>
            </a:br>
            <a:r>
              <a:rPr lang="en-US" dirty="0" smtClean="0"/>
              <a:t>OSPF </a:t>
            </a:r>
            <a:r>
              <a:rPr lang="cs-CZ" dirty="0" err="1" smtClean="0"/>
              <a:t>Areas</a:t>
            </a:r>
            <a:r>
              <a:rPr lang="cs-CZ" dirty="0" smtClean="0"/>
              <a:t> </a:t>
            </a:r>
            <a:r>
              <a:rPr lang="cs-CZ" dirty="0" err="1" smtClean="0"/>
              <a:t>Types</a:t>
            </a:r>
            <a:r>
              <a:rPr lang="cs-CZ" dirty="0" smtClean="0"/>
              <a:t> </a:t>
            </a:r>
            <a:r>
              <a:rPr lang="cs-CZ" dirty="0" err="1" smtClean="0"/>
              <a:t>Summary</a:t>
            </a:r>
            <a:endParaRPr lang="en-US" dirty="0" smtClean="0">
              <a:solidFill>
                <a:schemeClr val="accent5">
                  <a:lumMod val="75000"/>
                </a:schemeClr>
              </a:solidFill>
              <a:cs typeface="Arial" pitchFamily="34" charset="0"/>
            </a:endParaRPr>
          </a:p>
        </p:txBody>
      </p:sp>
      <p:sp>
        <p:nvSpPr>
          <p:cNvPr id="4" name="TextBox 3"/>
          <p:cNvSpPr txBox="1"/>
          <p:nvPr/>
        </p:nvSpPr>
        <p:spPr>
          <a:xfrm>
            <a:off x="264296" y="1180235"/>
            <a:ext cx="8879705" cy="3093154"/>
          </a:xfrm>
          <a:prstGeom prst="rect">
            <a:avLst/>
          </a:prstGeom>
          <a:noFill/>
        </p:spPr>
        <p:txBody>
          <a:bodyPr wrap="square" rtlCol="0">
            <a:spAutoFit/>
          </a:bodyPr>
          <a:lstStyle/>
          <a:p>
            <a:pPr marL="342900" indent="-342900" algn="l">
              <a:lnSpc>
                <a:spcPct val="100000"/>
              </a:lnSpc>
              <a:spcBef>
                <a:spcPts val="600"/>
              </a:spcBef>
              <a:buFont typeface="Arial" panose="020B0604020202020204" pitchFamily="34" charset="0"/>
              <a:buChar char="•"/>
            </a:pPr>
            <a:r>
              <a:rPr lang="en-US" b="1" dirty="0" smtClean="0"/>
              <a:t>Standard </a:t>
            </a:r>
            <a:r>
              <a:rPr lang="en-US" b="1" dirty="0"/>
              <a:t>areas</a:t>
            </a:r>
            <a:r>
              <a:rPr lang="en-US" dirty="0"/>
              <a:t> can contain LSAs of type 1, 2, 3, 4, and 5, and may contain an ASBR. The backbone is considered a standard area.</a:t>
            </a:r>
          </a:p>
          <a:p>
            <a:pPr marL="342900" indent="-342900" algn="l">
              <a:lnSpc>
                <a:spcPct val="100000"/>
              </a:lnSpc>
              <a:spcBef>
                <a:spcPts val="600"/>
              </a:spcBef>
              <a:buFont typeface="Arial" panose="020B0604020202020204" pitchFamily="34" charset="0"/>
              <a:buChar char="•"/>
            </a:pPr>
            <a:r>
              <a:rPr lang="en-US" b="1" dirty="0"/>
              <a:t>Stub areas</a:t>
            </a:r>
            <a:r>
              <a:rPr lang="en-US" dirty="0"/>
              <a:t> can contain type 1, 2, and 3 LSAs. A default route is substituted for external routes.</a:t>
            </a:r>
          </a:p>
          <a:p>
            <a:pPr marL="342900" indent="-342900" algn="l">
              <a:lnSpc>
                <a:spcPct val="100000"/>
              </a:lnSpc>
              <a:spcBef>
                <a:spcPts val="600"/>
              </a:spcBef>
              <a:buFont typeface="Arial" panose="020B0604020202020204" pitchFamily="34" charset="0"/>
              <a:buChar char="•"/>
            </a:pPr>
            <a:r>
              <a:rPr lang="en-US" b="1" dirty="0"/>
              <a:t>Totally stubby areas</a:t>
            </a:r>
            <a:r>
              <a:rPr lang="en-US" dirty="0"/>
              <a:t> can only contain type 1 and 2 LSAs, and a single type 3 LSA. The type 3 LSA describes a default route, substituted for all external and inter-area routes.</a:t>
            </a:r>
          </a:p>
          <a:p>
            <a:pPr marL="342900" indent="-342900" algn="l">
              <a:lnSpc>
                <a:spcPct val="100000"/>
              </a:lnSpc>
              <a:spcBef>
                <a:spcPts val="600"/>
              </a:spcBef>
              <a:buFont typeface="Arial" panose="020B0604020202020204" pitchFamily="34" charset="0"/>
              <a:buChar char="•"/>
            </a:pPr>
            <a:r>
              <a:rPr lang="en-US" b="1" dirty="0"/>
              <a:t>Not-so-stubby areas</a:t>
            </a:r>
            <a:r>
              <a:rPr lang="en-US" dirty="0"/>
              <a:t> implement stub or totally stubby functionality yet contain an ASBR. Type 7 LSAs generated by the ASBR are converted to type 5 by ABRs to be flooded to the rest of the OSPF domain.</a:t>
            </a:r>
          </a:p>
        </p:txBody>
      </p:sp>
    </p:spTree>
    <p:extLst>
      <p:ext uri="{BB962C8B-B14F-4D97-AF65-F5344CB8AC3E}">
        <p14:creationId xmlns:p14="http://schemas.microsoft.com/office/powerpoint/2010/main" val="2718292506"/>
      </p:ext>
    </p:extLst>
  </p:cSld>
  <p:clrMapOvr>
    <a:masterClrMapping/>
  </p:clrMapOvr>
  <p:transition spd="med">
    <p:wipe dir="r"/>
  </p:transition>
  <p:timing>
    <p:tnLst>
      <p:par>
        <p:cTn id="1" dur="indefinite" restart="never" nodeType="tmRoot"/>
      </p:par>
    </p:tnLst>
  </p:timing>
</p:sld>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8743</TotalTime>
  <Words>2481</Words>
  <Application>Microsoft Office PowerPoint</Application>
  <PresentationFormat>Předvádění na obrazovce (16:9)</PresentationFormat>
  <Paragraphs>248</Paragraphs>
  <Slides>21</Slides>
  <Notes>20</Notes>
  <HiddenSlides>0</HiddenSlides>
  <MMClips>0</MMClips>
  <ScaleCrop>false</ScaleCrop>
  <HeadingPairs>
    <vt:vector size="4" baseType="variant">
      <vt:variant>
        <vt:lpstr>Motiv</vt:lpstr>
      </vt:variant>
      <vt:variant>
        <vt:i4>1</vt:i4>
      </vt:variant>
      <vt:variant>
        <vt:lpstr>Nadpisy snímků</vt:lpstr>
      </vt:variant>
      <vt:variant>
        <vt:i4>21</vt:i4>
      </vt:variant>
    </vt:vector>
  </HeadingPairs>
  <TitlesOfParts>
    <vt:vector size="22" baseType="lpstr">
      <vt:lpstr>Default Theme</vt:lpstr>
      <vt:lpstr>Chapter 9: Multiarea OSPF</vt:lpstr>
      <vt:lpstr>Why Multiarea OSPF? Multiarea OSPF</vt:lpstr>
      <vt:lpstr>Why Multiarea OSPF? Multiarea OSPF – Types of Routers</vt:lpstr>
      <vt:lpstr>Multiarea OSPF LSA Operation OSPF LSA</vt:lpstr>
      <vt:lpstr>Multiarea OSPF LSA Operation OSPF Areas Types</vt:lpstr>
      <vt:lpstr>Multiarea OSPF LSA Operation OSPF Areas Types</vt:lpstr>
      <vt:lpstr>Multiarea OSPF LSA Operation OSPF Areas Types</vt:lpstr>
      <vt:lpstr>Multiarea OSPF LSA Operation OSPF Areas Types</vt:lpstr>
      <vt:lpstr>Multiarea OSPF LSA Operation OSPF Areas Types Summary</vt:lpstr>
      <vt:lpstr>OSPF Routing Tables and Route Types OSPF Routing Table Entries</vt:lpstr>
      <vt:lpstr>OSPF Routing Table and Types of Routes OSPF Route Calculation</vt:lpstr>
      <vt:lpstr>9.2 Configuring Multiarea OSPF </vt:lpstr>
      <vt:lpstr>Configuring Multiarea OSPF Implementing Multiarea OSPF</vt:lpstr>
      <vt:lpstr>Configuring Multiarea OSPF Configuring Multiarea OSPFv2</vt:lpstr>
      <vt:lpstr>Configuring Multiarea OSPF Configuring Multiarea OSPFv3</vt:lpstr>
      <vt:lpstr>Verifying Multiarea OSPF Verifying Multiarea OSPFv2</vt:lpstr>
      <vt:lpstr>Verifying Multiarea OSPF Verify General Multiarea OSPFv2 Settings</vt:lpstr>
      <vt:lpstr>Verifying Multiarea OSPF Verify the OSPFv2 Routes</vt:lpstr>
      <vt:lpstr>Verifying Multiarea OSPF Verify the Multiarea OSPFv2 LSDB</vt:lpstr>
      <vt:lpstr>Verifying Multiarea OSPF Verify Multiarea OSPFv3</vt:lpstr>
      <vt:lpstr>Prezentace aplikace PowerPoint</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k</cp:lastModifiedBy>
  <cp:revision>541</cp:revision>
  <dcterms:created xsi:type="dcterms:W3CDTF">2016-08-22T22:27:36Z</dcterms:created>
  <dcterms:modified xsi:type="dcterms:W3CDTF">2019-03-20T16:08:06Z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ies>
</file>