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5"/>
  </p:notesMasterIdLst>
  <p:sldIdLst>
    <p:sldId id="758" r:id="rId2"/>
    <p:sldId id="1040" r:id="rId3"/>
    <p:sldId id="1098" r:id="rId4"/>
    <p:sldId id="1099" r:id="rId5"/>
    <p:sldId id="1141" r:id="rId6"/>
    <p:sldId id="1101" r:id="rId7"/>
    <p:sldId id="1102" r:id="rId8"/>
    <p:sldId id="1103" r:id="rId9"/>
    <p:sldId id="1104" r:id="rId10"/>
    <p:sldId id="1105" r:id="rId11"/>
    <p:sldId id="1111" r:id="rId12"/>
    <p:sldId id="1112" r:id="rId13"/>
    <p:sldId id="1113" r:id="rId14"/>
    <p:sldId id="1114" r:id="rId15"/>
    <p:sldId id="1117" r:id="rId16"/>
    <p:sldId id="1118" r:id="rId17"/>
    <p:sldId id="1142" r:id="rId18"/>
    <p:sldId id="963" r:id="rId19"/>
    <p:sldId id="1121" r:id="rId20"/>
    <p:sldId id="1122" r:id="rId21"/>
    <p:sldId id="1123" r:id="rId22"/>
    <p:sldId id="1124" r:id="rId23"/>
    <p:sldId id="1125" r:id="rId24"/>
    <p:sldId id="1127" r:id="rId25"/>
    <p:sldId id="1128" r:id="rId26"/>
    <p:sldId id="1129" r:id="rId27"/>
    <p:sldId id="1133" r:id="rId28"/>
    <p:sldId id="1134" r:id="rId29"/>
    <p:sldId id="879" r:id="rId30"/>
    <p:sldId id="882" r:id="rId31"/>
    <p:sldId id="1138" r:id="rId32"/>
    <p:sldId id="1140" r:id="rId33"/>
    <p:sldId id="291" r:id="rId34"/>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 id="3" name="Milton Camille" initials="" lastIdx="4"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31" autoAdjust="0"/>
    <p:restoredTop sz="89180" autoAdjust="0"/>
  </p:normalViewPr>
  <p:slideViewPr>
    <p:cSldViewPr snapToGrid="0" showGuides="1">
      <p:cViewPr varScale="1">
        <p:scale>
          <a:sx n="134" d="100"/>
          <a:sy n="134" d="100"/>
        </p:scale>
        <p:origin x="-966" y="-78"/>
      </p:cViewPr>
      <p:guideLst>
        <p:guide orient="horz" pos="1620"/>
        <p:guide pos="336"/>
      </p:guideLst>
    </p:cSldViewPr>
  </p:slideViewPr>
  <p:notesTextViewPr>
    <p:cViewPr>
      <p:scale>
        <a:sx n="1" d="1"/>
        <a:sy n="1" d="1"/>
      </p:scale>
      <p:origin x="0" y="0"/>
    </p:cViewPr>
  </p:notesTextViewPr>
  <p:sorterViewPr>
    <p:cViewPr>
      <p:scale>
        <a:sx n="111" d="100"/>
        <a:sy n="111" d="100"/>
      </p:scale>
      <p:origin x="0" y="-342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3/26/2019</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smtClean="0"/>
              <a:t>Cisco Networking Academy Program</a:t>
            </a:r>
          </a:p>
          <a:p>
            <a:pPr>
              <a:buFontTx/>
              <a:buNone/>
            </a:pPr>
            <a:r>
              <a:rPr lang="en-US" b="0" dirty="0" smtClean="0"/>
              <a:t>Scaling Networks v6.0 </a:t>
            </a:r>
          </a:p>
          <a:p>
            <a:pPr>
              <a:buFontTx/>
              <a:buNone/>
            </a:pPr>
            <a:r>
              <a:rPr lang="en-US" sz="1200" b="0" dirty="0" smtClean="0"/>
              <a:t>Chapter 10: OSPF Tuning and Troubleshooting</a:t>
            </a:r>
            <a:endParaRPr lang="en-GB" b="0" dirty="0" smtClean="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1496800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10</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 </a:t>
            </a:r>
            <a:r>
              <a:rPr lang="en-US" sz="1200" dirty="0" smtClean="0"/>
              <a:t>Advanced Single-Area OSPF Configurations</a:t>
            </a:r>
          </a:p>
          <a:p>
            <a:pPr>
              <a:lnSpc>
                <a:spcPct val="80000"/>
              </a:lnSpc>
              <a:buFontTx/>
              <a:buNone/>
            </a:pPr>
            <a:r>
              <a:rPr lang="en-US" sz="1200" dirty="0" smtClean="0"/>
              <a:t>10.1.1</a:t>
            </a:r>
            <a:r>
              <a:rPr lang="en-US" sz="1200" baseline="0" dirty="0" smtClean="0"/>
              <a:t> - </a:t>
            </a:r>
            <a:r>
              <a:rPr lang="en-US" dirty="0" smtClean="0"/>
              <a:t>OSPF in Multiaccess Networks</a:t>
            </a:r>
          </a:p>
          <a:p>
            <a:pPr>
              <a:lnSpc>
                <a:spcPct val="80000"/>
              </a:lnSpc>
              <a:buFontTx/>
              <a:buNone/>
            </a:pPr>
            <a:r>
              <a:rPr lang="en-US" dirty="0" smtClean="0"/>
              <a:t>10.1.1.9 </a:t>
            </a:r>
            <a:r>
              <a:rPr lang="en-US" dirty="0"/>
              <a:t>– </a:t>
            </a:r>
            <a:r>
              <a:rPr lang="en-US" dirty="0" smtClean="0"/>
              <a:t>Changing the OSPF Priority</a:t>
            </a:r>
            <a:endParaRPr lang="en-US" dirty="0"/>
          </a:p>
        </p:txBody>
      </p:sp>
    </p:spTree>
    <p:extLst>
      <p:ext uri="{BB962C8B-B14F-4D97-AF65-F5344CB8AC3E}">
        <p14:creationId xmlns:p14="http://schemas.microsoft.com/office/powerpoint/2010/main" val="85435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11</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 </a:t>
            </a:r>
            <a:r>
              <a:rPr lang="en-US" sz="1200" dirty="0" smtClean="0"/>
              <a:t>Advanced Single-Area OSPF Configurations</a:t>
            </a:r>
          </a:p>
          <a:p>
            <a:pPr>
              <a:lnSpc>
                <a:spcPct val="80000"/>
              </a:lnSpc>
              <a:buFontTx/>
              <a:buNone/>
            </a:pPr>
            <a:r>
              <a:rPr lang="en-US" sz="1200" dirty="0" smtClean="0"/>
              <a:t>10.1.2</a:t>
            </a:r>
            <a:r>
              <a:rPr lang="en-US" sz="1200" baseline="0" dirty="0" smtClean="0"/>
              <a:t> – </a:t>
            </a:r>
            <a:r>
              <a:rPr lang="en-US" dirty="0" smtClean="0"/>
              <a:t>Default Route Propagation</a:t>
            </a:r>
          </a:p>
          <a:p>
            <a:r>
              <a:rPr lang="en-US" dirty="0" smtClean="0"/>
              <a:t>10.1.2.1 </a:t>
            </a:r>
            <a:r>
              <a:rPr lang="en-US" dirty="0"/>
              <a:t>– </a:t>
            </a:r>
            <a:r>
              <a:rPr lang="en-US" sz="1200" b="0" i="0" kern="1200" dirty="0" smtClean="0">
                <a:solidFill>
                  <a:schemeClr val="tx1"/>
                </a:solidFill>
                <a:effectLst/>
                <a:latin typeface="+mn-lt"/>
                <a:ea typeface="+mn-ea"/>
                <a:cs typeface="+mn-cs"/>
              </a:rPr>
              <a:t>Propagating a Default Static Route in OSPFv2</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Tree>
    <p:extLst>
      <p:ext uri="{BB962C8B-B14F-4D97-AF65-F5344CB8AC3E}">
        <p14:creationId xmlns:p14="http://schemas.microsoft.com/office/powerpoint/2010/main" val="3600970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12</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 </a:t>
            </a:r>
            <a:r>
              <a:rPr lang="en-US" sz="1200" dirty="0" smtClean="0"/>
              <a:t>Advanced Single-Area OSPF Configurations</a:t>
            </a:r>
          </a:p>
          <a:p>
            <a:pPr>
              <a:lnSpc>
                <a:spcPct val="80000"/>
              </a:lnSpc>
              <a:buFontTx/>
              <a:buNone/>
            </a:pPr>
            <a:r>
              <a:rPr lang="en-US" sz="1200" dirty="0" smtClean="0"/>
              <a:t>10.1.2</a:t>
            </a:r>
            <a:r>
              <a:rPr lang="en-US" sz="1200" baseline="0" dirty="0" smtClean="0"/>
              <a:t> – </a:t>
            </a:r>
            <a:r>
              <a:rPr lang="en-US" dirty="0" smtClean="0"/>
              <a:t>Default Route Propagation</a:t>
            </a:r>
          </a:p>
          <a:p>
            <a:pPr>
              <a:lnSpc>
                <a:spcPct val="80000"/>
              </a:lnSpc>
              <a:buFontTx/>
              <a:buNone/>
            </a:pPr>
            <a:r>
              <a:rPr lang="en-US" dirty="0" smtClean="0"/>
              <a:t>10.1.2.2 </a:t>
            </a:r>
            <a:r>
              <a:rPr lang="en-US" dirty="0"/>
              <a:t>– </a:t>
            </a:r>
            <a:r>
              <a:rPr lang="en-US" dirty="0" smtClean="0"/>
              <a:t>Verifying the Propagated IPv4 Default Route</a:t>
            </a:r>
            <a:endParaRPr lang="en-US" dirty="0"/>
          </a:p>
        </p:txBody>
      </p:sp>
    </p:spTree>
    <p:extLst>
      <p:ext uri="{BB962C8B-B14F-4D97-AF65-F5344CB8AC3E}">
        <p14:creationId xmlns:p14="http://schemas.microsoft.com/office/powerpoint/2010/main" val="40268287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13</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 </a:t>
            </a:r>
            <a:r>
              <a:rPr lang="en-US" sz="1200" dirty="0" smtClean="0"/>
              <a:t>Advanced Single-Area OSPF Configurations</a:t>
            </a:r>
          </a:p>
          <a:p>
            <a:pPr>
              <a:lnSpc>
                <a:spcPct val="80000"/>
              </a:lnSpc>
              <a:buFontTx/>
              <a:buNone/>
            </a:pPr>
            <a:r>
              <a:rPr lang="en-US" sz="1200" dirty="0" smtClean="0"/>
              <a:t>10.1.2</a:t>
            </a:r>
            <a:r>
              <a:rPr lang="en-US" sz="1200" baseline="0" dirty="0" smtClean="0"/>
              <a:t> – </a:t>
            </a:r>
            <a:r>
              <a:rPr lang="en-US" dirty="0" smtClean="0"/>
              <a:t>Default Route Propagation</a:t>
            </a:r>
          </a:p>
          <a:p>
            <a:r>
              <a:rPr lang="en-US" dirty="0" smtClean="0"/>
              <a:t>10.1.2.3 </a:t>
            </a:r>
            <a:r>
              <a:rPr lang="en-US" dirty="0"/>
              <a:t>– </a:t>
            </a:r>
            <a:r>
              <a:rPr lang="en-US" sz="1200" b="0" i="0" kern="1200" dirty="0" smtClean="0">
                <a:solidFill>
                  <a:schemeClr val="tx1"/>
                </a:solidFill>
                <a:effectLst/>
                <a:latin typeface="+mn-lt"/>
                <a:ea typeface="+mn-ea"/>
                <a:cs typeface="+mn-cs"/>
              </a:rPr>
              <a:t>Propagating a Default Static Route in OSPFv3</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Tree>
    <p:extLst>
      <p:ext uri="{BB962C8B-B14F-4D97-AF65-F5344CB8AC3E}">
        <p14:creationId xmlns:p14="http://schemas.microsoft.com/office/powerpoint/2010/main" val="30207111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14</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 </a:t>
            </a:r>
            <a:r>
              <a:rPr lang="en-US" sz="1200" dirty="0" smtClean="0"/>
              <a:t>Advanced Single-Area OSPF Configurations</a:t>
            </a:r>
          </a:p>
          <a:p>
            <a:pPr>
              <a:lnSpc>
                <a:spcPct val="80000"/>
              </a:lnSpc>
              <a:buFontTx/>
              <a:buNone/>
            </a:pPr>
            <a:r>
              <a:rPr lang="en-US" sz="1200" dirty="0" smtClean="0"/>
              <a:t>10.1.2</a:t>
            </a:r>
            <a:r>
              <a:rPr lang="en-US" sz="1200" baseline="0" dirty="0" smtClean="0"/>
              <a:t> – </a:t>
            </a:r>
            <a:r>
              <a:rPr lang="en-US" dirty="0" smtClean="0"/>
              <a:t>Default Route Propagation</a:t>
            </a:r>
          </a:p>
          <a:p>
            <a:r>
              <a:rPr lang="en-US" dirty="0" smtClean="0"/>
              <a:t>10.1.2.4 </a:t>
            </a:r>
            <a:r>
              <a:rPr lang="en-US" dirty="0"/>
              <a:t>– </a:t>
            </a:r>
            <a:r>
              <a:rPr lang="en-US" sz="1200" b="0" i="0" kern="1200" dirty="0" smtClean="0">
                <a:solidFill>
                  <a:schemeClr val="tx1"/>
                </a:solidFill>
                <a:effectLst/>
                <a:latin typeface="+mn-lt"/>
                <a:ea typeface="+mn-ea"/>
                <a:cs typeface="+mn-cs"/>
              </a:rPr>
              <a:t>Verifying the Propagated IPv6 Default Route</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Tree>
    <p:extLst>
      <p:ext uri="{BB962C8B-B14F-4D97-AF65-F5344CB8AC3E}">
        <p14:creationId xmlns:p14="http://schemas.microsoft.com/office/powerpoint/2010/main" val="31712095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15</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 </a:t>
            </a:r>
            <a:r>
              <a:rPr lang="en-US" sz="1200" dirty="0" smtClean="0"/>
              <a:t>Advanced Single-Area OSPF Configurations</a:t>
            </a:r>
          </a:p>
          <a:p>
            <a:pPr>
              <a:lnSpc>
                <a:spcPct val="80000"/>
              </a:lnSpc>
              <a:buFontTx/>
              <a:buNone/>
            </a:pPr>
            <a:r>
              <a:rPr lang="en-US" sz="1200" dirty="0" smtClean="0"/>
              <a:t>10.1.3</a:t>
            </a:r>
            <a:r>
              <a:rPr lang="en-US" sz="1200" baseline="0" dirty="0" smtClean="0"/>
              <a:t> – </a:t>
            </a:r>
            <a:r>
              <a:rPr lang="en-US" dirty="0" smtClean="0"/>
              <a:t>Fine-tuning OSPF Interfaces</a:t>
            </a:r>
          </a:p>
          <a:p>
            <a:r>
              <a:rPr lang="en-US" dirty="0" smtClean="0"/>
              <a:t>10.1.3.1 – </a:t>
            </a:r>
            <a:r>
              <a:rPr lang="en-US" sz="1200" b="0" i="0" kern="1200" dirty="0" smtClean="0">
                <a:solidFill>
                  <a:schemeClr val="tx1"/>
                </a:solidFill>
                <a:effectLst/>
                <a:latin typeface="+mn-lt"/>
                <a:ea typeface="+mn-ea"/>
                <a:cs typeface="+mn-cs"/>
              </a:rPr>
              <a:t>OSPF Hello and Dead Intervals</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873822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 </a:t>
            </a:r>
            <a:r>
              <a:rPr lang="en-US" sz="1200" dirty="0" smtClean="0"/>
              <a:t>Advanced Single-Area OSPF Configurations</a:t>
            </a:r>
          </a:p>
          <a:p>
            <a:pPr>
              <a:lnSpc>
                <a:spcPct val="80000"/>
              </a:lnSpc>
              <a:buFontTx/>
              <a:buNone/>
            </a:pPr>
            <a:r>
              <a:rPr lang="en-US" sz="1200" dirty="0" smtClean="0"/>
              <a:t>10.1.3</a:t>
            </a:r>
            <a:r>
              <a:rPr lang="en-US" sz="1200" baseline="0" dirty="0" smtClean="0"/>
              <a:t> – </a:t>
            </a:r>
            <a:r>
              <a:rPr lang="en-US" dirty="0" smtClean="0"/>
              <a:t>Fine-tuning OSPF Interfaces</a:t>
            </a:r>
          </a:p>
          <a:p>
            <a:r>
              <a:rPr lang="en-US" dirty="0" smtClean="0"/>
              <a:t>10.1.3.2 – </a:t>
            </a:r>
            <a:r>
              <a:rPr lang="en-US" sz="1200" b="0" i="0" kern="1200" dirty="0" smtClean="0">
                <a:solidFill>
                  <a:schemeClr val="tx1"/>
                </a:solidFill>
                <a:effectLst/>
                <a:latin typeface="+mn-lt"/>
                <a:ea typeface="+mn-ea"/>
                <a:cs typeface="+mn-cs"/>
              </a:rPr>
              <a:t>Modifying OSPFv2 Intervals</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Tree>
    <p:extLst>
      <p:ext uri="{BB962C8B-B14F-4D97-AF65-F5344CB8AC3E}">
        <p14:creationId xmlns:p14="http://schemas.microsoft.com/office/powerpoint/2010/main" val="739492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 </a:t>
            </a:r>
            <a:r>
              <a:rPr lang="en-US" sz="1200" dirty="0" smtClean="0"/>
              <a:t>Advanced Single-Area OSPF Configurations</a:t>
            </a:r>
          </a:p>
          <a:p>
            <a:pPr>
              <a:lnSpc>
                <a:spcPct val="80000"/>
              </a:lnSpc>
              <a:buFontTx/>
              <a:buNone/>
            </a:pPr>
            <a:r>
              <a:rPr lang="en-US" sz="1200" dirty="0" smtClean="0"/>
              <a:t>10.1.3</a:t>
            </a:r>
            <a:r>
              <a:rPr lang="en-US" sz="1200" baseline="0" dirty="0" smtClean="0"/>
              <a:t> – </a:t>
            </a:r>
            <a:r>
              <a:rPr lang="en-US" dirty="0" smtClean="0"/>
              <a:t>Fine-tuning OSPF Interfaces</a:t>
            </a:r>
          </a:p>
          <a:p>
            <a:r>
              <a:rPr lang="en-US" dirty="0" smtClean="0"/>
              <a:t>10.1.3.3 – </a:t>
            </a:r>
            <a:r>
              <a:rPr lang="en-US" sz="1200" b="0" i="0" kern="1200" dirty="0" smtClean="0">
                <a:solidFill>
                  <a:schemeClr val="tx1"/>
                </a:solidFill>
                <a:effectLst/>
                <a:latin typeface="+mn-lt"/>
                <a:ea typeface="+mn-ea"/>
                <a:cs typeface="+mn-cs"/>
              </a:rPr>
              <a:t>Modifying OSPFv3 Intervals</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Tree>
    <p:extLst>
      <p:ext uri="{BB962C8B-B14F-4D97-AF65-F5344CB8AC3E}">
        <p14:creationId xmlns:p14="http://schemas.microsoft.com/office/powerpoint/2010/main" val="23546152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smtClean="0"/>
              <a:t>10 – OSPF Tuning and Troubleshooting</a:t>
            </a:r>
          </a:p>
          <a:p>
            <a:pPr>
              <a:buFontTx/>
              <a:buNone/>
            </a:pPr>
            <a:r>
              <a:rPr lang="en-US" sz="1200" b="0" dirty="0" smtClean="0"/>
              <a:t>10.2 – Troubleshooting Single-Area OSPF Implementations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9505980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a:t>
            </a:r>
            <a:r>
              <a:rPr lang="en-US" sz="1200" dirty="0" smtClean="0"/>
              <a:t>Troubleshooting Single-Area OSPF Implementations</a:t>
            </a:r>
          </a:p>
          <a:p>
            <a:pPr>
              <a:lnSpc>
                <a:spcPct val="80000"/>
              </a:lnSpc>
              <a:buFontTx/>
              <a:buNone/>
            </a:pPr>
            <a:r>
              <a:rPr lang="en-US" sz="1200" dirty="0" smtClean="0"/>
              <a:t>10.2.1</a:t>
            </a:r>
            <a:r>
              <a:rPr lang="en-US" sz="1200" baseline="0" dirty="0" smtClean="0"/>
              <a:t> – </a:t>
            </a:r>
            <a:r>
              <a:rPr lang="en-US" dirty="0" smtClean="0"/>
              <a:t>Components of Troubleshooting Single-Area</a:t>
            </a:r>
            <a:r>
              <a:rPr lang="en-US" baseline="0" dirty="0" smtClean="0"/>
              <a:t> OSPF</a:t>
            </a:r>
            <a:endParaRPr lang="en-US" dirty="0" smtClean="0"/>
          </a:p>
          <a:p>
            <a:r>
              <a:rPr lang="en-US" dirty="0" smtClean="0"/>
              <a:t>10.2.1.1 – </a:t>
            </a:r>
            <a:r>
              <a:rPr lang="en-US" sz="1200" b="0" i="0" kern="1200" dirty="0" smtClean="0">
                <a:solidFill>
                  <a:schemeClr val="tx1"/>
                </a:solidFill>
                <a:effectLst/>
                <a:latin typeface="+mn-lt"/>
                <a:ea typeface="+mn-ea"/>
                <a:cs typeface="+mn-cs"/>
              </a:rPr>
              <a:t>Overview</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Tree>
    <p:extLst>
      <p:ext uri="{BB962C8B-B14F-4D97-AF65-F5344CB8AC3E}">
        <p14:creationId xmlns:p14="http://schemas.microsoft.com/office/powerpoint/2010/main" val="2390252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 </a:t>
            </a:r>
            <a:r>
              <a:rPr lang="en-US" sz="1200" dirty="0" smtClean="0"/>
              <a:t>Advanced Single-Area OSPF Configurations</a:t>
            </a:r>
          </a:p>
          <a:p>
            <a:pPr>
              <a:lnSpc>
                <a:spcPct val="80000"/>
              </a:lnSpc>
              <a:buFontTx/>
              <a:buNone/>
            </a:pPr>
            <a:r>
              <a:rPr lang="en-US" sz="1200" dirty="0" smtClean="0"/>
              <a:t>10.1.1</a:t>
            </a:r>
            <a:r>
              <a:rPr lang="en-US" sz="1200" baseline="0" dirty="0" smtClean="0"/>
              <a:t> - </a:t>
            </a:r>
            <a:r>
              <a:rPr lang="en-US" dirty="0" smtClean="0"/>
              <a:t>OSPF in Multiaccess Networks</a:t>
            </a:r>
          </a:p>
          <a:p>
            <a:pPr>
              <a:lnSpc>
                <a:spcPct val="80000"/>
              </a:lnSpc>
              <a:buFontTx/>
              <a:buNone/>
            </a:pPr>
            <a:r>
              <a:rPr lang="en-US" dirty="0" smtClean="0"/>
              <a:t>10.1.1.1 </a:t>
            </a:r>
            <a:r>
              <a:rPr lang="en-US" dirty="0"/>
              <a:t>– </a:t>
            </a:r>
            <a:r>
              <a:rPr lang="en-US" dirty="0" smtClean="0"/>
              <a:t>OSPF Network Types</a:t>
            </a:r>
            <a:endParaRPr lang="en-US" dirty="0"/>
          </a:p>
        </p:txBody>
      </p:sp>
    </p:spTree>
    <p:extLst>
      <p:ext uri="{BB962C8B-B14F-4D97-AF65-F5344CB8AC3E}">
        <p14:creationId xmlns:p14="http://schemas.microsoft.com/office/powerpoint/2010/main" val="35847581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a:t>
            </a:r>
            <a:r>
              <a:rPr lang="en-US" sz="1200" dirty="0" smtClean="0"/>
              <a:t>Troubleshooting Single-Area OSPF Implementations</a:t>
            </a:r>
          </a:p>
          <a:p>
            <a:pPr>
              <a:lnSpc>
                <a:spcPct val="80000"/>
              </a:lnSpc>
              <a:buFontTx/>
              <a:buNone/>
            </a:pPr>
            <a:r>
              <a:rPr lang="en-US" sz="1200" dirty="0" smtClean="0"/>
              <a:t>10.2.1</a:t>
            </a:r>
            <a:r>
              <a:rPr lang="en-US" sz="1200" baseline="0" dirty="0" smtClean="0"/>
              <a:t> – </a:t>
            </a:r>
            <a:r>
              <a:rPr lang="en-US" dirty="0" smtClean="0"/>
              <a:t>Components of Troubleshooting Single-Area</a:t>
            </a:r>
            <a:r>
              <a:rPr lang="en-US" baseline="0" dirty="0" smtClean="0"/>
              <a:t> OSPF</a:t>
            </a:r>
            <a:endParaRPr lang="en-US" dirty="0" smtClean="0"/>
          </a:p>
          <a:p>
            <a:r>
              <a:rPr lang="en-US" dirty="0" smtClean="0"/>
              <a:t>10.2.1.2 – </a:t>
            </a:r>
            <a:r>
              <a:rPr lang="en-US" sz="1200" b="0" i="0" kern="1200" dirty="0" smtClean="0">
                <a:solidFill>
                  <a:schemeClr val="tx1"/>
                </a:solidFill>
                <a:effectLst/>
                <a:latin typeface="+mn-lt"/>
                <a:ea typeface="+mn-ea"/>
                <a:cs typeface="+mn-cs"/>
              </a:rPr>
              <a:t>OSPF States</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Tree>
    <p:extLst>
      <p:ext uri="{BB962C8B-B14F-4D97-AF65-F5344CB8AC3E}">
        <p14:creationId xmlns:p14="http://schemas.microsoft.com/office/powerpoint/2010/main" val="32080753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a:t>
            </a:r>
            <a:r>
              <a:rPr lang="en-US" sz="1200" dirty="0" smtClean="0"/>
              <a:t>Troubleshooting Single-Area OSPF Implementations</a:t>
            </a:r>
          </a:p>
          <a:p>
            <a:pPr>
              <a:lnSpc>
                <a:spcPct val="80000"/>
              </a:lnSpc>
              <a:buFontTx/>
              <a:buNone/>
            </a:pPr>
            <a:r>
              <a:rPr lang="en-US" sz="1200" dirty="0" smtClean="0"/>
              <a:t>10.2.1</a:t>
            </a:r>
            <a:r>
              <a:rPr lang="en-US" sz="1200" baseline="0" dirty="0" smtClean="0"/>
              <a:t> – </a:t>
            </a:r>
            <a:r>
              <a:rPr lang="en-US" dirty="0" smtClean="0"/>
              <a:t>Components of Troubleshooting Single-Area</a:t>
            </a:r>
            <a:r>
              <a:rPr lang="en-US" baseline="0" dirty="0" smtClean="0"/>
              <a:t> OSPF</a:t>
            </a:r>
            <a:endParaRPr lang="en-US" dirty="0" smtClean="0"/>
          </a:p>
          <a:p>
            <a:r>
              <a:rPr lang="en-US" dirty="0" smtClean="0"/>
              <a:t>10.2.1.3 – </a:t>
            </a:r>
            <a:r>
              <a:rPr lang="en-US" sz="1200" b="0" i="0" kern="1200" dirty="0" smtClean="0">
                <a:solidFill>
                  <a:schemeClr val="tx1"/>
                </a:solidFill>
                <a:effectLst/>
                <a:latin typeface="+mn-lt"/>
                <a:ea typeface="+mn-ea"/>
                <a:cs typeface="+mn-cs"/>
              </a:rPr>
              <a:t>OSPF Troubleshooting Commands</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Tree>
    <p:extLst>
      <p:ext uri="{BB962C8B-B14F-4D97-AF65-F5344CB8AC3E}">
        <p14:creationId xmlns:p14="http://schemas.microsoft.com/office/powerpoint/2010/main" val="17602653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a:t>
            </a:r>
            <a:r>
              <a:rPr lang="en-US" sz="1200" dirty="0" smtClean="0"/>
              <a:t>Troubleshooting Single-Area OSPF Implementations</a:t>
            </a:r>
          </a:p>
          <a:p>
            <a:pPr>
              <a:lnSpc>
                <a:spcPct val="80000"/>
              </a:lnSpc>
              <a:buFontTx/>
              <a:buNone/>
            </a:pPr>
            <a:r>
              <a:rPr lang="en-US" sz="1200" dirty="0" smtClean="0"/>
              <a:t>10.2.1</a:t>
            </a:r>
            <a:r>
              <a:rPr lang="en-US" sz="1200" baseline="0" dirty="0" smtClean="0"/>
              <a:t> – </a:t>
            </a:r>
            <a:r>
              <a:rPr lang="en-US" dirty="0" smtClean="0"/>
              <a:t>Components of Troubleshooting Single-Area</a:t>
            </a:r>
            <a:r>
              <a:rPr lang="en-US" baseline="0" dirty="0" smtClean="0"/>
              <a:t> OSPF</a:t>
            </a:r>
            <a:endParaRPr lang="en-US" dirty="0" smtClean="0"/>
          </a:p>
          <a:p>
            <a:r>
              <a:rPr lang="en-US" dirty="0" smtClean="0"/>
              <a:t>10.2.1.4 – </a:t>
            </a:r>
            <a:r>
              <a:rPr lang="en-US" sz="1200" b="0" i="0" kern="1200" dirty="0" smtClean="0">
                <a:solidFill>
                  <a:schemeClr val="tx1"/>
                </a:solidFill>
                <a:effectLst/>
                <a:latin typeface="+mn-lt"/>
                <a:ea typeface="+mn-ea"/>
                <a:cs typeface="+mn-cs"/>
              </a:rPr>
              <a:t>Components of Troubleshooting OSPF</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Tree>
    <p:extLst>
      <p:ext uri="{BB962C8B-B14F-4D97-AF65-F5344CB8AC3E}">
        <p14:creationId xmlns:p14="http://schemas.microsoft.com/office/powerpoint/2010/main" val="5005523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a:t>
            </a:r>
            <a:r>
              <a:rPr lang="en-US" sz="1200" dirty="0" smtClean="0"/>
              <a:t>Troubleshooting Single-Area OSPF Implementations</a:t>
            </a:r>
          </a:p>
          <a:p>
            <a:pPr>
              <a:lnSpc>
                <a:spcPct val="80000"/>
              </a:lnSpc>
              <a:buFontTx/>
              <a:buNone/>
            </a:pPr>
            <a:r>
              <a:rPr lang="en-US" sz="1200" dirty="0" smtClean="0"/>
              <a:t>10.2.2</a:t>
            </a:r>
            <a:r>
              <a:rPr lang="en-US" sz="1200" baseline="0" dirty="0" smtClean="0"/>
              <a:t> –</a:t>
            </a:r>
            <a:r>
              <a:rPr lang="en-US" dirty="0" smtClean="0"/>
              <a:t>Troubleshooting Single-Area</a:t>
            </a:r>
            <a:r>
              <a:rPr lang="en-US" baseline="0" dirty="0" smtClean="0"/>
              <a:t> OSPFv2 Routing Issues</a:t>
            </a:r>
            <a:endParaRPr lang="en-US" dirty="0" smtClean="0"/>
          </a:p>
          <a:p>
            <a:r>
              <a:rPr lang="en-US" dirty="0" smtClean="0"/>
              <a:t>10.2.2.1 – </a:t>
            </a:r>
            <a:r>
              <a:rPr lang="en-US" sz="1200" b="0" i="0" kern="1200" dirty="0" smtClean="0">
                <a:solidFill>
                  <a:schemeClr val="tx1"/>
                </a:solidFill>
                <a:effectLst/>
                <a:latin typeface="+mn-lt"/>
                <a:ea typeface="+mn-ea"/>
                <a:cs typeface="+mn-cs"/>
              </a:rPr>
              <a:t>Troubleshooting Neighbor Issues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Tree>
    <p:extLst>
      <p:ext uri="{BB962C8B-B14F-4D97-AF65-F5344CB8AC3E}">
        <p14:creationId xmlns:p14="http://schemas.microsoft.com/office/powerpoint/2010/main" val="37508167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a:t>
            </a:r>
            <a:r>
              <a:rPr lang="en-US" sz="1200" dirty="0" smtClean="0"/>
              <a:t>Troubleshooting Single-Area OSPF Implementations</a:t>
            </a:r>
          </a:p>
          <a:p>
            <a:pPr>
              <a:lnSpc>
                <a:spcPct val="80000"/>
              </a:lnSpc>
              <a:buFontTx/>
              <a:buNone/>
            </a:pPr>
            <a:r>
              <a:rPr lang="en-US" sz="1200" dirty="0" smtClean="0"/>
              <a:t>10.2.2</a:t>
            </a:r>
            <a:r>
              <a:rPr lang="en-US" sz="1200" baseline="0" dirty="0" smtClean="0"/>
              <a:t> –</a:t>
            </a:r>
            <a:r>
              <a:rPr lang="en-US" dirty="0" smtClean="0"/>
              <a:t>Troubleshooting Single-Area</a:t>
            </a:r>
            <a:r>
              <a:rPr lang="en-US" baseline="0" dirty="0" smtClean="0"/>
              <a:t> OSPFv2 Routing Issues</a:t>
            </a:r>
            <a:endParaRPr lang="en-US" dirty="0" smtClean="0"/>
          </a:p>
          <a:p>
            <a:r>
              <a:rPr lang="en-US" dirty="0" smtClean="0"/>
              <a:t>10.2.2.2 – </a:t>
            </a:r>
            <a:r>
              <a:rPr lang="en-US" sz="1200" b="0" i="0" kern="1200" dirty="0" smtClean="0">
                <a:solidFill>
                  <a:schemeClr val="tx1"/>
                </a:solidFill>
                <a:effectLst/>
                <a:latin typeface="+mn-lt"/>
                <a:ea typeface="+mn-ea"/>
                <a:cs typeface="+mn-cs"/>
              </a:rPr>
              <a:t>Troubleshooting OSPFv2 Routing Table Issues</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Tree>
    <p:extLst>
      <p:ext uri="{BB962C8B-B14F-4D97-AF65-F5344CB8AC3E}">
        <p14:creationId xmlns:p14="http://schemas.microsoft.com/office/powerpoint/2010/main" val="12932081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a:t>
            </a:r>
            <a:r>
              <a:rPr lang="en-US" sz="1200" dirty="0" smtClean="0"/>
              <a:t>Troubleshooting Single-Area OSPF Implementations</a:t>
            </a:r>
          </a:p>
          <a:p>
            <a:pPr>
              <a:lnSpc>
                <a:spcPct val="80000"/>
              </a:lnSpc>
              <a:buFontTx/>
              <a:buNone/>
            </a:pPr>
            <a:r>
              <a:rPr lang="en-US" sz="1200" dirty="0" smtClean="0"/>
              <a:t>10.2.3</a:t>
            </a:r>
            <a:r>
              <a:rPr lang="en-US" sz="1200" baseline="0" dirty="0" smtClean="0"/>
              <a:t> –</a:t>
            </a:r>
            <a:r>
              <a:rPr lang="en-US" dirty="0" smtClean="0"/>
              <a:t>Troubleshooting Single-Area</a:t>
            </a:r>
            <a:r>
              <a:rPr lang="en-US" baseline="0" dirty="0" smtClean="0"/>
              <a:t> OSPFv3 Routing Issues</a:t>
            </a:r>
            <a:endParaRPr lang="en-US" dirty="0" smtClean="0"/>
          </a:p>
          <a:p>
            <a:r>
              <a:rPr lang="en-US" dirty="0" smtClean="0"/>
              <a:t>10.2.3.1 – </a:t>
            </a:r>
            <a:r>
              <a:rPr lang="en-US" sz="1200" b="0" i="0" kern="1200" dirty="0" smtClean="0">
                <a:solidFill>
                  <a:schemeClr val="tx1"/>
                </a:solidFill>
                <a:effectLst/>
                <a:latin typeface="+mn-lt"/>
                <a:ea typeface="+mn-ea"/>
                <a:cs typeface="+mn-cs"/>
              </a:rPr>
              <a:t>OSPFv3 Troubleshooting Commands</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Tree>
    <p:extLst>
      <p:ext uri="{BB962C8B-B14F-4D97-AF65-F5344CB8AC3E}">
        <p14:creationId xmlns:p14="http://schemas.microsoft.com/office/powerpoint/2010/main" val="36687361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a:t>
            </a:r>
            <a:r>
              <a:rPr lang="en-US" sz="1200" dirty="0" smtClean="0"/>
              <a:t>Troubleshooting Single-Area OSPF Implementations</a:t>
            </a:r>
          </a:p>
          <a:p>
            <a:pPr>
              <a:lnSpc>
                <a:spcPct val="80000"/>
              </a:lnSpc>
              <a:buFontTx/>
              <a:buNone/>
            </a:pPr>
            <a:r>
              <a:rPr lang="en-US" sz="1200" dirty="0" smtClean="0"/>
              <a:t>10.2.3</a:t>
            </a:r>
            <a:r>
              <a:rPr lang="en-US" sz="1200" baseline="0" dirty="0" smtClean="0"/>
              <a:t> –</a:t>
            </a:r>
            <a:r>
              <a:rPr lang="en-US" dirty="0" smtClean="0"/>
              <a:t>Troubleshooting Single-Area</a:t>
            </a:r>
            <a:r>
              <a:rPr lang="en-US" baseline="0" dirty="0" smtClean="0"/>
              <a:t> OSPFv3 Routing Issues</a:t>
            </a:r>
            <a:endParaRPr lang="en-US" dirty="0" smtClean="0"/>
          </a:p>
          <a:p>
            <a:r>
              <a:rPr lang="en-US" dirty="0" smtClean="0"/>
              <a:t>10.2.3.2 – </a:t>
            </a:r>
            <a:r>
              <a:rPr lang="en-US" sz="1200" b="0" i="0" kern="1200" dirty="0" smtClean="0">
                <a:solidFill>
                  <a:schemeClr val="tx1"/>
                </a:solidFill>
                <a:effectLst/>
                <a:latin typeface="+mn-lt"/>
                <a:ea typeface="+mn-ea"/>
                <a:cs typeface="+mn-cs"/>
              </a:rPr>
              <a:t>Troubleshooting OSPFv3</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Tree>
    <p:extLst>
      <p:ext uri="{BB962C8B-B14F-4D97-AF65-F5344CB8AC3E}">
        <p14:creationId xmlns:p14="http://schemas.microsoft.com/office/powerpoint/2010/main" val="7258279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a:t>
            </a:r>
            <a:r>
              <a:rPr lang="en-US" sz="1200" dirty="0" smtClean="0"/>
              <a:t>Troubleshooting Single-Area OSPF Implementations</a:t>
            </a:r>
          </a:p>
          <a:p>
            <a:pPr>
              <a:lnSpc>
                <a:spcPct val="80000"/>
              </a:lnSpc>
              <a:buFontTx/>
              <a:buNone/>
            </a:pPr>
            <a:r>
              <a:rPr lang="en-US" sz="1200" dirty="0" smtClean="0"/>
              <a:t>10.2.4</a:t>
            </a:r>
            <a:r>
              <a:rPr lang="en-US" sz="1200" baseline="0" dirty="0" smtClean="0"/>
              <a:t> –</a:t>
            </a:r>
            <a:r>
              <a:rPr lang="en-US" dirty="0" smtClean="0"/>
              <a:t>Troubleshooting Multi-Area</a:t>
            </a:r>
            <a:r>
              <a:rPr lang="en-US" baseline="0" dirty="0" smtClean="0"/>
              <a:t> OSPFv2 and OSPFv3</a:t>
            </a:r>
          </a:p>
          <a:p>
            <a:r>
              <a:rPr lang="en-US" dirty="0" smtClean="0"/>
              <a:t>10.2.4.1 – </a:t>
            </a:r>
            <a:r>
              <a:rPr lang="en-US" sz="1200" b="0" i="0" kern="1200" dirty="0" smtClean="0">
                <a:solidFill>
                  <a:schemeClr val="tx1"/>
                </a:solidFill>
                <a:effectLst/>
                <a:latin typeface="+mn-lt"/>
                <a:ea typeface="+mn-ea"/>
                <a:cs typeface="+mn-cs"/>
              </a:rPr>
              <a:t>Multiarea OSPF Troubleshooting Skills</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Tree>
    <p:extLst>
      <p:ext uri="{BB962C8B-B14F-4D97-AF65-F5344CB8AC3E}">
        <p14:creationId xmlns:p14="http://schemas.microsoft.com/office/powerpoint/2010/main" val="6251841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a:t>
            </a:r>
            <a:r>
              <a:rPr lang="en-US" sz="1200" dirty="0" smtClean="0"/>
              <a:t>Troubleshooting Single-Area OSPF Implementations</a:t>
            </a:r>
          </a:p>
          <a:p>
            <a:pPr>
              <a:lnSpc>
                <a:spcPct val="80000"/>
              </a:lnSpc>
              <a:buFontTx/>
              <a:buNone/>
            </a:pPr>
            <a:r>
              <a:rPr lang="en-US" sz="1200" dirty="0" smtClean="0"/>
              <a:t>10.2.4</a:t>
            </a:r>
            <a:r>
              <a:rPr lang="en-US" sz="1200" baseline="0" dirty="0" smtClean="0"/>
              <a:t> –</a:t>
            </a:r>
            <a:r>
              <a:rPr lang="en-US" dirty="0" smtClean="0"/>
              <a:t>Troubleshooting Multi-Area</a:t>
            </a:r>
            <a:r>
              <a:rPr lang="en-US" baseline="0" dirty="0" smtClean="0"/>
              <a:t> OSPFv2 and OSPFv3</a:t>
            </a:r>
          </a:p>
          <a:p>
            <a:r>
              <a:rPr lang="en-US" dirty="0" smtClean="0"/>
              <a:t>10.2.4.2 – </a:t>
            </a:r>
            <a:r>
              <a:rPr lang="en-US" sz="1200" b="0" i="0" kern="1200" dirty="0" smtClean="0">
                <a:solidFill>
                  <a:schemeClr val="tx1"/>
                </a:solidFill>
                <a:effectLst/>
                <a:latin typeface="+mn-lt"/>
                <a:ea typeface="+mn-ea"/>
                <a:cs typeface="+mn-cs"/>
              </a:rPr>
              <a:t>Multiarea OSPF Troubleshooting Data Structures</a:t>
            </a: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endParaRPr lang="en-US" dirty="0"/>
          </a:p>
        </p:txBody>
      </p:sp>
    </p:spTree>
    <p:extLst>
      <p:ext uri="{BB962C8B-B14F-4D97-AF65-F5344CB8AC3E}">
        <p14:creationId xmlns:p14="http://schemas.microsoft.com/office/powerpoint/2010/main" val="14768061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smtClean="0"/>
              <a:t>10 – OSPF Tuning and Troubleshooting</a:t>
            </a:r>
          </a:p>
          <a:p>
            <a:r>
              <a:rPr lang="en-US" dirty="0" smtClean="0"/>
              <a:t>10.3 – Summary</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339583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 </a:t>
            </a:r>
            <a:r>
              <a:rPr lang="en-US" sz="1200" dirty="0" smtClean="0"/>
              <a:t>Advanced Single-Area OSPF Configurations</a:t>
            </a:r>
          </a:p>
          <a:p>
            <a:pPr>
              <a:lnSpc>
                <a:spcPct val="80000"/>
              </a:lnSpc>
              <a:buFontTx/>
              <a:buNone/>
            </a:pPr>
            <a:r>
              <a:rPr lang="en-US" sz="1200" dirty="0" smtClean="0"/>
              <a:t>10.1.1</a:t>
            </a:r>
            <a:r>
              <a:rPr lang="en-US" sz="1200" baseline="0" dirty="0" smtClean="0"/>
              <a:t> - </a:t>
            </a:r>
            <a:r>
              <a:rPr lang="en-US" dirty="0" smtClean="0"/>
              <a:t>OSPF in Multiaccess Networks</a:t>
            </a:r>
          </a:p>
          <a:p>
            <a:pPr>
              <a:lnSpc>
                <a:spcPct val="80000"/>
              </a:lnSpc>
              <a:buFontTx/>
              <a:buNone/>
            </a:pPr>
            <a:r>
              <a:rPr lang="en-US" dirty="0" smtClean="0"/>
              <a:t>10.1.1.2 </a:t>
            </a:r>
            <a:r>
              <a:rPr lang="en-US" dirty="0"/>
              <a:t>– </a:t>
            </a:r>
            <a:r>
              <a:rPr lang="en-US" dirty="0" smtClean="0"/>
              <a:t>Challenges</a:t>
            </a:r>
            <a:r>
              <a:rPr lang="en-US" baseline="0" dirty="0" smtClean="0"/>
              <a:t> in Multiaccess Networks</a:t>
            </a:r>
            <a:endParaRPr lang="en-US" dirty="0"/>
          </a:p>
        </p:txBody>
      </p:sp>
    </p:spTree>
    <p:extLst>
      <p:ext uri="{BB962C8B-B14F-4D97-AF65-F5344CB8AC3E}">
        <p14:creationId xmlns:p14="http://schemas.microsoft.com/office/powerpoint/2010/main" val="10599231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30</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10.3 – Summary</a:t>
            </a:r>
          </a:p>
          <a:p>
            <a:r>
              <a:rPr lang="en-US" dirty="0" smtClean="0"/>
              <a:t>10.3.1 – </a:t>
            </a:r>
            <a:r>
              <a:rPr lang="en-US" sz="1200" b="0" i="0" kern="1200" dirty="0" smtClean="0">
                <a:solidFill>
                  <a:schemeClr val="tx1"/>
                </a:solidFill>
                <a:effectLst/>
                <a:latin typeface="+mn-lt"/>
                <a:ea typeface="+mn-ea"/>
                <a:cs typeface="+mn-cs"/>
              </a:rPr>
              <a:t>Conclusion 	</a:t>
            </a:r>
            <a:endParaRPr lang="en-US" dirty="0" smtClean="0"/>
          </a:p>
          <a:p>
            <a:r>
              <a:rPr lang="en-US" altLang="en-US" dirty="0" smtClean="0"/>
              <a:t>10.3.1.3 – </a:t>
            </a:r>
            <a:r>
              <a:rPr lang="en-US" dirty="0" smtClean="0"/>
              <a:t>Chapter 10: OSPF Tuning and Troubleshooting</a:t>
            </a:r>
            <a:endParaRPr lang="sv-SE" sz="1200" b="0" i="0" kern="1200" dirty="0" smtClean="0">
              <a:solidFill>
                <a:schemeClr val="tx1"/>
              </a:solidFill>
              <a:effectLst/>
              <a:latin typeface="+mn-lt"/>
              <a:ea typeface="+mn-ea"/>
              <a:cs typeface="+mn-cs"/>
            </a:endParaRPr>
          </a:p>
        </p:txBody>
      </p:sp>
    </p:spTree>
    <p:extLst>
      <p:ext uri="{BB962C8B-B14F-4D97-AF65-F5344CB8AC3E}">
        <p14:creationId xmlns:p14="http://schemas.microsoft.com/office/powerpoint/2010/main" val="18772783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31</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10.3 – Summary</a:t>
            </a:r>
          </a:p>
          <a:p>
            <a:r>
              <a:rPr lang="en-US" dirty="0" smtClean="0"/>
              <a:t>10.3.1 – </a:t>
            </a:r>
            <a:r>
              <a:rPr lang="en-US" sz="1200" b="0" i="0" kern="1200" dirty="0" smtClean="0">
                <a:solidFill>
                  <a:schemeClr val="tx1"/>
                </a:solidFill>
                <a:effectLst/>
                <a:latin typeface="+mn-lt"/>
                <a:ea typeface="+mn-ea"/>
                <a:cs typeface="+mn-cs"/>
              </a:rPr>
              <a:t>Conclusion 	</a:t>
            </a:r>
            <a:endParaRPr lang="en-US" dirty="0" smtClean="0"/>
          </a:p>
          <a:p>
            <a:r>
              <a:rPr lang="en-US" altLang="en-US" dirty="0" smtClean="0"/>
              <a:t>10.3.1.3 – </a:t>
            </a:r>
            <a:r>
              <a:rPr lang="en-US" dirty="0" smtClean="0"/>
              <a:t>Chapter 10: OSPF Tuning and Troubleshooting</a:t>
            </a:r>
            <a:endParaRPr lang="sv-SE" sz="1200" b="0" i="0" kern="1200" dirty="0" smtClean="0">
              <a:solidFill>
                <a:schemeClr val="tx1"/>
              </a:solidFill>
              <a:effectLst/>
              <a:latin typeface="+mn-lt"/>
              <a:ea typeface="+mn-ea"/>
              <a:cs typeface="+mn-cs"/>
            </a:endParaRPr>
          </a:p>
        </p:txBody>
      </p:sp>
    </p:spTree>
    <p:extLst>
      <p:ext uri="{BB962C8B-B14F-4D97-AF65-F5344CB8AC3E}">
        <p14:creationId xmlns:p14="http://schemas.microsoft.com/office/powerpoint/2010/main" val="41496465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32</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10.3 – Summary</a:t>
            </a:r>
          </a:p>
          <a:p>
            <a:r>
              <a:rPr lang="en-US" dirty="0" smtClean="0"/>
              <a:t>10.3.1 – </a:t>
            </a:r>
            <a:r>
              <a:rPr lang="en-US" sz="1200" b="0" i="0" kern="1200" dirty="0" smtClean="0">
                <a:solidFill>
                  <a:schemeClr val="tx1"/>
                </a:solidFill>
                <a:effectLst/>
                <a:latin typeface="+mn-lt"/>
                <a:ea typeface="+mn-ea"/>
                <a:cs typeface="+mn-cs"/>
              </a:rPr>
              <a:t>Conclusion 	</a:t>
            </a:r>
            <a:endParaRPr lang="en-US" dirty="0" smtClean="0"/>
          </a:p>
          <a:p>
            <a:r>
              <a:rPr lang="en-US" altLang="en-US" dirty="0" smtClean="0"/>
              <a:t>10.3.1.3 – </a:t>
            </a:r>
            <a:r>
              <a:rPr lang="en-US" dirty="0" smtClean="0"/>
              <a:t>Chapter 10: OSPF Tuning and Troubleshooting</a:t>
            </a:r>
            <a:endParaRPr lang="sv-SE" sz="1200" b="0" i="0" kern="1200" dirty="0" smtClean="0">
              <a:solidFill>
                <a:schemeClr val="tx1"/>
              </a:solidFill>
              <a:effectLst/>
              <a:latin typeface="+mn-lt"/>
              <a:ea typeface="+mn-ea"/>
              <a:cs typeface="+mn-cs"/>
            </a:endParaRPr>
          </a:p>
        </p:txBody>
      </p:sp>
    </p:spTree>
    <p:extLst>
      <p:ext uri="{BB962C8B-B14F-4D97-AF65-F5344CB8AC3E}">
        <p14:creationId xmlns:p14="http://schemas.microsoft.com/office/powerpoint/2010/main" val="2114147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4</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 </a:t>
            </a:r>
            <a:r>
              <a:rPr lang="en-US" sz="1200" dirty="0" smtClean="0"/>
              <a:t>Advanced Single-Area OSPF Configurations</a:t>
            </a:r>
          </a:p>
          <a:p>
            <a:pPr>
              <a:lnSpc>
                <a:spcPct val="80000"/>
              </a:lnSpc>
              <a:buFontTx/>
              <a:buNone/>
            </a:pPr>
            <a:r>
              <a:rPr lang="en-US" sz="1200" dirty="0" smtClean="0"/>
              <a:t>10.1.1</a:t>
            </a:r>
            <a:r>
              <a:rPr lang="en-US" sz="1200" baseline="0" dirty="0" smtClean="0"/>
              <a:t> - </a:t>
            </a:r>
            <a:r>
              <a:rPr lang="en-US" dirty="0" smtClean="0"/>
              <a:t>OSPF in Multiaccess Networks</a:t>
            </a:r>
          </a:p>
          <a:p>
            <a:pPr>
              <a:lnSpc>
                <a:spcPct val="80000"/>
              </a:lnSpc>
              <a:buFontTx/>
              <a:buNone/>
            </a:pPr>
            <a:r>
              <a:rPr lang="en-US" dirty="0" smtClean="0"/>
              <a:t>10.1.1.3 </a:t>
            </a:r>
            <a:r>
              <a:rPr lang="en-US" dirty="0"/>
              <a:t>– </a:t>
            </a:r>
            <a:r>
              <a:rPr lang="en-US" dirty="0" smtClean="0"/>
              <a:t>OSPF Designated Router</a:t>
            </a:r>
            <a:endParaRPr lang="en-US" dirty="0"/>
          </a:p>
        </p:txBody>
      </p:sp>
    </p:spTree>
    <p:extLst>
      <p:ext uri="{BB962C8B-B14F-4D97-AF65-F5344CB8AC3E}">
        <p14:creationId xmlns:p14="http://schemas.microsoft.com/office/powerpoint/2010/main" val="339564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 </a:t>
            </a:r>
            <a:r>
              <a:rPr lang="en-US" sz="1200" dirty="0" smtClean="0"/>
              <a:t>Advanced Single-Area OSPF Configurations</a:t>
            </a:r>
          </a:p>
          <a:p>
            <a:pPr>
              <a:lnSpc>
                <a:spcPct val="80000"/>
              </a:lnSpc>
              <a:buFontTx/>
              <a:buNone/>
            </a:pPr>
            <a:r>
              <a:rPr lang="en-US" sz="1200" dirty="0" smtClean="0"/>
              <a:t>10.1.1</a:t>
            </a:r>
            <a:r>
              <a:rPr lang="en-US" sz="1200" baseline="0" dirty="0" smtClean="0"/>
              <a:t> - </a:t>
            </a:r>
            <a:r>
              <a:rPr lang="en-US" dirty="0" smtClean="0"/>
              <a:t>OSPF in Multiaccess Networks</a:t>
            </a:r>
          </a:p>
          <a:p>
            <a:pPr>
              <a:lnSpc>
                <a:spcPct val="80000"/>
              </a:lnSpc>
              <a:buFontTx/>
              <a:buNone/>
            </a:pPr>
            <a:r>
              <a:rPr lang="en-US" dirty="0" smtClean="0"/>
              <a:t>10.1.1.4 </a:t>
            </a:r>
            <a:r>
              <a:rPr lang="en-US" dirty="0"/>
              <a:t>– </a:t>
            </a:r>
            <a:r>
              <a:rPr lang="en-US" dirty="0" smtClean="0"/>
              <a:t>Verifying DR/BDR Roles</a:t>
            </a:r>
            <a:endParaRPr lang="en-US" dirty="0"/>
          </a:p>
        </p:txBody>
      </p:sp>
    </p:spTree>
    <p:extLst>
      <p:ext uri="{BB962C8B-B14F-4D97-AF65-F5344CB8AC3E}">
        <p14:creationId xmlns:p14="http://schemas.microsoft.com/office/powerpoint/2010/main" val="40183787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6</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 </a:t>
            </a:r>
            <a:r>
              <a:rPr lang="en-US" sz="1200" dirty="0" smtClean="0"/>
              <a:t>Advanced Single-Area OSPF Configurations</a:t>
            </a:r>
          </a:p>
          <a:p>
            <a:pPr>
              <a:lnSpc>
                <a:spcPct val="80000"/>
              </a:lnSpc>
              <a:buFontTx/>
              <a:buNone/>
            </a:pPr>
            <a:r>
              <a:rPr lang="en-US" sz="1200" dirty="0" smtClean="0"/>
              <a:t>10.1.1</a:t>
            </a:r>
            <a:r>
              <a:rPr lang="en-US" sz="1200" baseline="0" dirty="0" smtClean="0"/>
              <a:t> - </a:t>
            </a:r>
            <a:r>
              <a:rPr lang="en-US" dirty="0" smtClean="0"/>
              <a:t>OSPF in Multiaccess Networks</a:t>
            </a:r>
          </a:p>
          <a:p>
            <a:pPr>
              <a:lnSpc>
                <a:spcPct val="80000"/>
              </a:lnSpc>
              <a:buFontTx/>
              <a:buNone/>
            </a:pPr>
            <a:r>
              <a:rPr lang="en-US" dirty="0" smtClean="0"/>
              <a:t>10.1.1.5 </a:t>
            </a:r>
            <a:r>
              <a:rPr lang="en-US" dirty="0"/>
              <a:t>– </a:t>
            </a:r>
            <a:r>
              <a:rPr lang="en-US" dirty="0" smtClean="0"/>
              <a:t>Verifying DR/BDR Adjacencies</a:t>
            </a:r>
            <a:endParaRPr lang="en-US" dirty="0"/>
          </a:p>
        </p:txBody>
      </p:sp>
    </p:spTree>
    <p:extLst>
      <p:ext uri="{BB962C8B-B14F-4D97-AF65-F5344CB8AC3E}">
        <p14:creationId xmlns:p14="http://schemas.microsoft.com/office/powerpoint/2010/main" val="700442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7</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 </a:t>
            </a:r>
            <a:r>
              <a:rPr lang="en-US" sz="1200" dirty="0" smtClean="0"/>
              <a:t>Advanced Single-Area OSPF Configurations</a:t>
            </a:r>
          </a:p>
          <a:p>
            <a:pPr>
              <a:lnSpc>
                <a:spcPct val="80000"/>
              </a:lnSpc>
              <a:buFontTx/>
              <a:buNone/>
            </a:pPr>
            <a:r>
              <a:rPr lang="en-US" sz="1200" dirty="0" smtClean="0"/>
              <a:t>10.1.1</a:t>
            </a:r>
            <a:r>
              <a:rPr lang="en-US" sz="1200" baseline="0" dirty="0" smtClean="0"/>
              <a:t> - </a:t>
            </a:r>
            <a:r>
              <a:rPr lang="en-US" dirty="0" smtClean="0"/>
              <a:t>OSPF in Multiaccess Networks</a:t>
            </a:r>
          </a:p>
          <a:p>
            <a:pPr>
              <a:lnSpc>
                <a:spcPct val="80000"/>
              </a:lnSpc>
              <a:buFontTx/>
              <a:buNone/>
            </a:pPr>
            <a:r>
              <a:rPr lang="en-US" dirty="0" smtClean="0"/>
              <a:t>10.1.1.6 </a:t>
            </a:r>
            <a:r>
              <a:rPr lang="en-US" dirty="0"/>
              <a:t>– </a:t>
            </a:r>
            <a:r>
              <a:rPr lang="en-US" dirty="0" smtClean="0"/>
              <a:t>Default DR/BDR Election Process</a:t>
            </a:r>
            <a:endParaRPr lang="en-US" dirty="0"/>
          </a:p>
        </p:txBody>
      </p:sp>
    </p:spTree>
    <p:extLst>
      <p:ext uri="{BB962C8B-B14F-4D97-AF65-F5344CB8AC3E}">
        <p14:creationId xmlns:p14="http://schemas.microsoft.com/office/powerpoint/2010/main" val="2451105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8</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 </a:t>
            </a:r>
            <a:r>
              <a:rPr lang="en-US" sz="1200" dirty="0" smtClean="0"/>
              <a:t>Advanced Single-Area OSPF Configurations</a:t>
            </a:r>
          </a:p>
          <a:p>
            <a:pPr>
              <a:lnSpc>
                <a:spcPct val="80000"/>
              </a:lnSpc>
              <a:buFontTx/>
              <a:buNone/>
            </a:pPr>
            <a:r>
              <a:rPr lang="en-US" sz="1200" dirty="0" smtClean="0"/>
              <a:t>10.1.1</a:t>
            </a:r>
            <a:r>
              <a:rPr lang="en-US" sz="1200" baseline="0" dirty="0" smtClean="0"/>
              <a:t> - </a:t>
            </a:r>
            <a:r>
              <a:rPr lang="en-US" dirty="0" smtClean="0"/>
              <a:t>OSPF in Multiaccess Networks</a:t>
            </a:r>
          </a:p>
          <a:p>
            <a:pPr marL="0" marR="0" lvl="0" indent="0" algn="l" defTabSz="457200" rtl="0" eaLnBrk="1" fontAlgn="auto" latinLnBrk="0" hangingPunct="1">
              <a:lnSpc>
                <a:spcPct val="80000"/>
              </a:lnSpc>
              <a:spcBef>
                <a:spcPts val="0"/>
              </a:spcBef>
              <a:spcAft>
                <a:spcPts val="0"/>
              </a:spcAft>
              <a:buClrTx/>
              <a:buSzTx/>
              <a:buFontTx/>
              <a:buNone/>
              <a:tabLst/>
              <a:defRPr/>
            </a:pPr>
            <a:r>
              <a:rPr lang="en-US" dirty="0" smtClean="0"/>
              <a:t>10.1.1.7 </a:t>
            </a:r>
            <a:r>
              <a:rPr lang="en-US" dirty="0"/>
              <a:t>– </a:t>
            </a:r>
            <a:r>
              <a:rPr lang="en-US" dirty="0" smtClean="0"/>
              <a:t>DR/BDR Election Process</a:t>
            </a:r>
          </a:p>
          <a:p>
            <a:pPr>
              <a:lnSpc>
                <a:spcPct val="80000"/>
              </a:lnSpc>
              <a:buFontTx/>
              <a:buNone/>
            </a:pPr>
            <a:endParaRPr lang="en-US" dirty="0"/>
          </a:p>
        </p:txBody>
      </p:sp>
    </p:spTree>
    <p:extLst>
      <p:ext uri="{BB962C8B-B14F-4D97-AF65-F5344CB8AC3E}">
        <p14:creationId xmlns:p14="http://schemas.microsoft.com/office/powerpoint/2010/main" val="37717552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9</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 </a:t>
            </a:r>
            <a:r>
              <a:rPr lang="en-US" sz="1200" dirty="0" smtClean="0"/>
              <a:t>Advanced Single-Area OSPF Configurations</a:t>
            </a:r>
          </a:p>
          <a:p>
            <a:pPr>
              <a:lnSpc>
                <a:spcPct val="80000"/>
              </a:lnSpc>
              <a:buFontTx/>
              <a:buNone/>
            </a:pPr>
            <a:r>
              <a:rPr lang="en-US" sz="1200" dirty="0" smtClean="0"/>
              <a:t>10.1.1</a:t>
            </a:r>
            <a:r>
              <a:rPr lang="en-US" sz="1200" baseline="0" dirty="0" smtClean="0"/>
              <a:t> - </a:t>
            </a:r>
            <a:r>
              <a:rPr lang="en-US" dirty="0" smtClean="0"/>
              <a:t>OSPF in Multiaccess Networks</a:t>
            </a:r>
          </a:p>
          <a:p>
            <a:pPr>
              <a:lnSpc>
                <a:spcPct val="80000"/>
              </a:lnSpc>
              <a:buFontTx/>
              <a:buNone/>
            </a:pPr>
            <a:r>
              <a:rPr lang="en-US" dirty="0" smtClean="0"/>
              <a:t>10.1.1.8 </a:t>
            </a:r>
            <a:r>
              <a:rPr lang="en-US" dirty="0"/>
              <a:t>– </a:t>
            </a:r>
            <a:r>
              <a:rPr lang="en-US" dirty="0" smtClean="0"/>
              <a:t>The OSPF Priority</a:t>
            </a:r>
            <a:endParaRPr lang="en-US" dirty="0"/>
          </a:p>
        </p:txBody>
      </p:sp>
    </p:spTree>
    <p:extLst>
      <p:ext uri="{BB962C8B-B14F-4D97-AF65-F5344CB8AC3E}">
        <p14:creationId xmlns:p14="http://schemas.microsoft.com/office/powerpoint/2010/main" val="4342321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smtClean="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smtClean="0"/>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smtClean="0"/>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smtClean="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smtClean="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timing>
    <p:tnLst>
      <p:par>
        <p:cTn id="1" dur="indefinite" restart="never" nodeType="tmRoot"/>
      </p:par>
    </p:tnLst>
  </p:timing>
  <p:extLst mod="1">
    <p:ext uri="{DCECCB84-F9BA-43D5-87BE-67443E8EF086}">
      <p15:sldGuideLst xmlns=""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smtClean="0">
                <a:sym typeface="Arial" pitchFamily="34" charset="0"/>
              </a:rPr>
              <a:t>Click to edit Master text styles</a:t>
            </a:r>
          </a:p>
          <a:p>
            <a:pPr lvl="1"/>
            <a:r>
              <a:rPr lang="en-US" dirty="0" smtClean="0">
                <a:sym typeface="Arial" pitchFamily="34" charset="0"/>
              </a:rPr>
              <a:t>Second level</a:t>
            </a:r>
          </a:p>
          <a:p>
            <a:pPr lvl="2"/>
            <a:r>
              <a:rPr lang="en-US" dirty="0" smtClean="0">
                <a:sym typeface="Arial" pitchFamily="34" charset="0"/>
              </a:rPr>
              <a:t>Third level</a:t>
            </a:r>
          </a:p>
          <a:p>
            <a:pPr lvl="3"/>
            <a:r>
              <a:rPr lang="en-US" dirty="0" smtClean="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smtClean="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smtClean="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smtClean="0"/>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smtClean="0"/>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smtClean="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timing>
    <p:tnLst>
      <p:par>
        <p:cTn id="1" dur="indefinite" restart="never" nodeType="tmRoot"/>
      </p:par>
    </p:tnLst>
  </p:timing>
  <p:extLst mod="1">
    <p:ext uri="{DCECCB84-F9BA-43D5-87BE-67443E8EF086}">
      <p15:sldGuideLst xmlns=""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smtClean="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smtClean="0"/>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smtClean="0"/>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smtClean="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smtClean="0"/>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timing>
    <p:tnLst>
      <p:par>
        <p:cTn id="1" dur="indefinite" restart="never" nodeType="tmRoot"/>
      </p:par>
    </p:tnLst>
  </p:timing>
  <p:extLst mod="1">
    <p:ext uri="{DCECCB84-F9BA-43D5-87BE-67443E8EF086}">
      <p15:sldGuideLst xmlns=""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smtClean="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a:t>
            </a:r>
            <a:r>
              <a:rPr lang="en-US" sz="600" dirty="0" smtClean="0">
                <a:solidFill>
                  <a:schemeClr val="accent5">
                    <a:lumMod val="50000"/>
                  </a:schemeClr>
                </a:solidFill>
                <a:latin typeface="+mn-lt"/>
                <a:ea typeface="+mn-ea"/>
                <a:cs typeface="CiscoSans Thin"/>
              </a:rPr>
              <a:t>2016  </a:t>
            </a:r>
            <a:r>
              <a:rPr lang="en-US" sz="600" dirty="0">
                <a:solidFill>
                  <a:schemeClr val="accent5">
                    <a:lumMod val="50000"/>
                  </a:schemeClr>
                </a:solidFill>
                <a:latin typeface="+mn-lt"/>
                <a:ea typeface="+mn-ea"/>
                <a:cs typeface="CiscoSans Thin"/>
              </a:rPr>
              <a:t>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smtClean="0"/>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smtClean="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smtClean="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smtClean="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smtClean="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smtClean="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1</a:t>
            </a:r>
          </a:p>
        </p:txBody>
      </p:sp>
    </p:spTree>
    <p:extLst>
      <p:ext uri="{BB962C8B-B14F-4D97-AF65-F5344CB8AC3E}">
        <p14:creationId xmlns:p14="http://schemas.microsoft.com/office/powerpoint/2010/main" val="3053872667"/>
      </p:ext>
    </p:extLst>
  </p:cSld>
  <p:clrMapOvr>
    <a:masterClrMapping/>
  </p:clrMapOvr>
  <p:transition spd="slow">
    <p:wip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smtClean="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smtClean="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smtClean="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smtClean="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smtClean="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smtClean="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5</a:t>
            </a:r>
          </a:p>
        </p:txBody>
      </p:sp>
    </p:spTree>
    <p:extLst>
      <p:ext uri="{BB962C8B-B14F-4D97-AF65-F5344CB8AC3E}">
        <p14:creationId xmlns:p14="http://schemas.microsoft.com/office/powerpoint/2010/main" val="2962125011"/>
      </p:ext>
    </p:extLst>
  </p:cSld>
  <p:clrMapOvr>
    <a:masterClrMapping/>
  </p:clrMapOvr>
  <p:transition spd="slow">
    <p:wip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smtClean="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10</a:t>
            </a:r>
          </a:p>
        </p:txBody>
      </p:sp>
    </p:spTree>
    <p:extLst>
      <p:ext uri="{BB962C8B-B14F-4D97-AF65-F5344CB8AC3E}">
        <p14:creationId xmlns:p14="http://schemas.microsoft.com/office/powerpoint/2010/main" val="3643099958"/>
      </p:ext>
    </p:extLst>
  </p:cSld>
  <p:clrMapOvr>
    <a:masterClrMapping/>
  </p:clrMapOvr>
  <p:transition spd="slow">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smtClean="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a:t>
            </a:r>
            <a:r>
              <a:rPr lang="en-US" sz="600" dirty="0" smtClean="0">
                <a:solidFill>
                  <a:schemeClr val="accent3">
                    <a:lumMod val="85000"/>
                  </a:schemeClr>
                </a:solidFill>
                <a:latin typeface="+mn-lt"/>
                <a:ea typeface="+mn-ea"/>
                <a:cs typeface="CiscoSans Thin"/>
              </a:rPr>
              <a:t>2016  </a:t>
            </a:r>
            <a:r>
              <a:rPr lang="en-US" sz="600" dirty="0">
                <a:solidFill>
                  <a:schemeClr val="accent3">
                    <a:lumMod val="85000"/>
                  </a:schemeClr>
                </a:solidFill>
                <a:latin typeface="+mn-lt"/>
                <a:ea typeface="+mn-ea"/>
                <a:cs typeface="CiscoSans Thin"/>
              </a:rPr>
              <a:t>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iming>
    <p:tnLst>
      <p:par>
        <p:cTn id="1" dur="indefinite" restart="never" nodeType="tmRoot"/>
      </p:par>
    </p:tnLst>
  </p:timing>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13.xml"/><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png"/><Relationship Id="rId7"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Chapter 10: OSPF Tuning and Troubleshooting</a:t>
            </a:r>
            <a:endParaRPr lang="en-US" dirty="0"/>
          </a:p>
        </p:txBody>
      </p:sp>
      <p:sp>
        <p:nvSpPr>
          <p:cNvPr id="7" name="Subtitle 6"/>
          <p:cNvSpPr>
            <a:spLocks noGrp="1"/>
          </p:cNvSpPr>
          <p:nvPr>
            <p:ph type="subTitle" idx="1"/>
          </p:nvPr>
        </p:nvSpPr>
        <p:spPr>
          <a:xfrm>
            <a:off x="469496" y="3809526"/>
            <a:ext cx="2916099" cy="902174"/>
          </a:xfrm>
        </p:spPr>
        <p:txBody>
          <a:bodyPr/>
          <a:lstStyle/>
          <a:p>
            <a:r>
              <a:rPr lang="en-US" dirty="0"/>
              <a:t>CCNA Routing and Switching</a:t>
            </a:r>
          </a:p>
          <a:p>
            <a:r>
              <a:rPr lang="en-US" dirty="0" smtClean="0"/>
              <a:t>Scaling Networks v6.0</a:t>
            </a:r>
            <a:endParaRPr lang="en-US" dirty="0"/>
          </a:p>
          <a:p>
            <a:endParaRPr lang="en-US" dirty="0"/>
          </a:p>
        </p:txBody>
      </p:sp>
    </p:spTree>
    <p:extLst>
      <p:ext uri="{BB962C8B-B14F-4D97-AF65-F5344CB8AC3E}">
        <p14:creationId xmlns:p14="http://schemas.microsoft.com/office/powerpoint/2010/main" val="1782938014"/>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Changing the priority value on an interface from 1 to a higher </a:t>
            </a:r>
            <a:r>
              <a:rPr lang="en-US" dirty="0" smtClean="0"/>
              <a:t>value </a:t>
            </a:r>
            <a:r>
              <a:rPr lang="en-US" dirty="0"/>
              <a:t>would enable the router to become a DR or BDR router </a:t>
            </a:r>
            <a:r>
              <a:rPr lang="en-US" u="sng" dirty="0"/>
              <a:t>during the next election</a:t>
            </a:r>
            <a:r>
              <a:rPr lang="en-US" dirty="0" smtClean="0"/>
              <a:t>.</a:t>
            </a:r>
          </a:p>
          <a:p>
            <a:pPr lvl="1"/>
            <a:r>
              <a:rPr lang="en-US" dirty="0" smtClean="0"/>
              <a:t>Priority changes </a:t>
            </a:r>
            <a:r>
              <a:rPr lang="en-US" dirty="0"/>
              <a:t>do not automatically take effect because the DR and BDR are already elected</a:t>
            </a:r>
            <a:r>
              <a:rPr lang="en-US" dirty="0" smtClean="0"/>
              <a:t>.</a:t>
            </a:r>
          </a:p>
          <a:p>
            <a:pPr marL="142875" lvl="1" indent="0">
              <a:buNone/>
            </a:pPr>
            <a:endParaRPr lang="en-US" dirty="0" smtClean="0"/>
          </a:p>
          <a:p>
            <a:r>
              <a:rPr lang="en-US" dirty="0" smtClean="0"/>
              <a:t>To force an election, use one </a:t>
            </a:r>
            <a:r>
              <a:rPr lang="en-US" dirty="0"/>
              <a:t>of the following methods:</a:t>
            </a:r>
          </a:p>
          <a:p>
            <a:pPr lvl="1"/>
            <a:r>
              <a:rPr lang="en-US" dirty="0" smtClean="0"/>
              <a:t>Shutdown </a:t>
            </a:r>
            <a:r>
              <a:rPr lang="en-US" dirty="0"/>
              <a:t>the router interfaces and then re-enable them starting with the </a:t>
            </a:r>
            <a:r>
              <a:rPr lang="en-US" dirty="0" smtClean="0"/>
              <a:t>desired DR</a:t>
            </a:r>
            <a:r>
              <a:rPr lang="en-US" dirty="0"/>
              <a:t>, then the </a:t>
            </a:r>
            <a:r>
              <a:rPr lang="en-US" dirty="0" smtClean="0"/>
              <a:t>desired BDR</a:t>
            </a:r>
            <a:r>
              <a:rPr lang="en-US" dirty="0"/>
              <a:t>, and then all other routers.</a:t>
            </a:r>
          </a:p>
          <a:p>
            <a:pPr lvl="1"/>
            <a:r>
              <a:rPr lang="en-US" dirty="0"/>
              <a:t>Reset the OSPF process using the </a:t>
            </a:r>
            <a:r>
              <a:rPr lang="en-US" b="1" dirty="0"/>
              <a:t>clear ip ospf process </a:t>
            </a:r>
            <a:r>
              <a:rPr lang="en-US" dirty="0"/>
              <a:t>privileged EXEC mode command on all </a:t>
            </a:r>
            <a:r>
              <a:rPr lang="en-US" dirty="0" smtClean="0"/>
              <a:t>routers.</a:t>
            </a:r>
          </a:p>
        </p:txBody>
      </p:sp>
      <p:sp>
        <p:nvSpPr>
          <p:cNvPr id="21505" name="Rectangle 2"/>
          <p:cNvSpPr>
            <a:spLocks noGrp="1" noChangeArrowheads="1"/>
          </p:cNvSpPr>
          <p:nvPr>
            <p:ph type="title"/>
          </p:nvPr>
        </p:nvSpPr>
        <p:spPr/>
        <p:txBody>
          <a:bodyPr/>
          <a:lstStyle/>
          <a:p>
            <a:r>
              <a:rPr lang="en-US" sz="1600" dirty="0" smtClean="0"/>
              <a:t>Advanced Single-Area OSPF Configurations</a:t>
            </a:r>
            <a:r>
              <a:rPr lang="en-US" dirty="0"/>
              <a:t/>
            </a:r>
            <a:br>
              <a:rPr lang="en-US" dirty="0"/>
            </a:br>
            <a:r>
              <a:rPr lang="en-US" dirty="0" smtClean="0"/>
              <a:t>Changing the OSPF Priority</a:t>
            </a:r>
            <a:endParaRPr lang="en-US" dirty="0"/>
          </a:p>
        </p:txBody>
      </p:sp>
    </p:spTree>
    <p:extLst>
      <p:ext uri="{BB962C8B-B14F-4D97-AF65-F5344CB8AC3E}">
        <p14:creationId xmlns:p14="http://schemas.microsoft.com/office/powerpoint/2010/main" val="2744326878"/>
      </p:ext>
    </p:extLst>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 OSPF ASBR router (aka, </a:t>
            </a:r>
            <a:r>
              <a:rPr lang="en-US" dirty="0"/>
              <a:t>edge, </a:t>
            </a:r>
            <a:r>
              <a:rPr lang="en-US" dirty="0" smtClean="0"/>
              <a:t>entrance</a:t>
            </a:r>
            <a:r>
              <a:rPr lang="en-US" dirty="0"/>
              <a:t>, or the gateway </a:t>
            </a:r>
            <a:r>
              <a:rPr lang="en-US" dirty="0" smtClean="0"/>
              <a:t>router) connects to the </a:t>
            </a:r>
            <a:r>
              <a:rPr lang="en-US" dirty="0"/>
              <a:t>Internet </a:t>
            </a:r>
            <a:r>
              <a:rPr lang="en-US" dirty="0" smtClean="0"/>
              <a:t>and can be configured to </a:t>
            </a:r>
            <a:r>
              <a:rPr lang="en-US" dirty="0"/>
              <a:t>propagate a default route to other routers in the OSPF routing domain. </a:t>
            </a:r>
            <a:endParaRPr lang="en-US" dirty="0" smtClean="0"/>
          </a:p>
        </p:txBody>
      </p:sp>
      <p:sp>
        <p:nvSpPr>
          <p:cNvPr id="21505" name="Rectangle 2"/>
          <p:cNvSpPr>
            <a:spLocks noGrp="1" noChangeArrowheads="1"/>
          </p:cNvSpPr>
          <p:nvPr>
            <p:ph type="title"/>
          </p:nvPr>
        </p:nvSpPr>
        <p:spPr/>
        <p:txBody>
          <a:bodyPr/>
          <a:lstStyle/>
          <a:p>
            <a:r>
              <a:rPr lang="en-US" sz="1600" dirty="0" smtClean="0"/>
              <a:t>Advanced Single-Area OSPF Configurations</a:t>
            </a:r>
            <a:r>
              <a:rPr lang="en-US" dirty="0"/>
              <a:t/>
            </a:r>
            <a:br>
              <a:rPr lang="en-US" dirty="0"/>
            </a:br>
            <a:r>
              <a:rPr lang="en-US" dirty="0"/>
              <a:t>Default Route Propagation</a:t>
            </a:r>
          </a:p>
        </p:txBody>
      </p:sp>
      <p:pic>
        <p:nvPicPr>
          <p:cNvPr id="3" name="Picture 2"/>
          <p:cNvPicPr>
            <a:picLocks noChangeAspect="1"/>
          </p:cNvPicPr>
          <p:nvPr/>
        </p:nvPicPr>
        <p:blipFill>
          <a:blip r:embed="rId3"/>
          <a:stretch>
            <a:fillRect/>
          </a:stretch>
        </p:blipFill>
        <p:spPr>
          <a:xfrm>
            <a:off x="4697991" y="2779310"/>
            <a:ext cx="2932544" cy="2211787"/>
          </a:xfrm>
          <a:prstGeom prst="rect">
            <a:avLst/>
          </a:prstGeom>
        </p:spPr>
      </p:pic>
      <p:pic>
        <p:nvPicPr>
          <p:cNvPr id="4" name="Picture 3"/>
          <p:cNvPicPr>
            <a:picLocks noChangeAspect="1"/>
          </p:cNvPicPr>
          <p:nvPr/>
        </p:nvPicPr>
        <p:blipFill>
          <a:blip r:embed="rId4"/>
          <a:stretch>
            <a:fillRect/>
          </a:stretch>
        </p:blipFill>
        <p:spPr>
          <a:xfrm>
            <a:off x="5095231" y="1469986"/>
            <a:ext cx="3910970" cy="1132900"/>
          </a:xfrm>
          <a:prstGeom prst="rect">
            <a:avLst/>
          </a:prstGeom>
        </p:spPr>
      </p:pic>
      <p:sp>
        <p:nvSpPr>
          <p:cNvPr id="6" name="Content Placeholder 1"/>
          <p:cNvSpPr txBox="1">
            <a:spLocks/>
          </p:cNvSpPr>
          <p:nvPr/>
        </p:nvSpPr>
        <p:spPr bwMode="auto">
          <a:xfrm>
            <a:off x="144065" y="1762735"/>
            <a:ext cx="4834335" cy="2701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dirty="0" smtClean="0"/>
              <a:t>To propagate a default route, R2 is configured with:</a:t>
            </a:r>
          </a:p>
          <a:p>
            <a:pPr lvl="1"/>
            <a:r>
              <a:rPr lang="en-US" dirty="0" smtClean="0"/>
              <a:t>A default static route.</a:t>
            </a:r>
          </a:p>
          <a:p>
            <a:pPr lvl="2"/>
            <a:r>
              <a:rPr lang="en-US" b="1" dirty="0" smtClean="0"/>
              <a:t>ip route 0.0.0.0 0.0.0.0 </a:t>
            </a:r>
            <a:r>
              <a:rPr lang="en-US" dirty="0" smtClean="0"/>
              <a:t>{</a:t>
            </a:r>
            <a:r>
              <a:rPr lang="en-US" i="1" dirty="0" smtClean="0"/>
              <a:t>ip-address</a:t>
            </a:r>
            <a:r>
              <a:rPr lang="en-US" b="1" dirty="0" smtClean="0"/>
              <a:t> | </a:t>
            </a:r>
            <a:r>
              <a:rPr lang="en-US" i="1" dirty="0" smtClean="0"/>
              <a:t>exit-intf</a:t>
            </a:r>
            <a:r>
              <a:rPr lang="en-US" dirty="0" smtClean="0"/>
              <a:t>} command.</a:t>
            </a:r>
          </a:p>
          <a:p>
            <a:pPr lvl="1"/>
            <a:r>
              <a:rPr lang="en-US" dirty="0" smtClean="0"/>
              <a:t>The</a:t>
            </a:r>
            <a:r>
              <a:rPr lang="en-US" b="1" dirty="0" smtClean="0"/>
              <a:t> default-information originate </a:t>
            </a:r>
            <a:r>
              <a:rPr lang="en-US" dirty="0" smtClean="0"/>
              <a:t>router config mode command to propagate the default route in OSPF updates.</a:t>
            </a:r>
          </a:p>
        </p:txBody>
      </p:sp>
    </p:spTree>
    <p:extLst>
      <p:ext uri="{BB962C8B-B14F-4D97-AF65-F5344CB8AC3E}">
        <p14:creationId xmlns:p14="http://schemas.microsoft.com/office/powerpoint/2010/main" val="806658754"/>
      </p:ext>
    </p:extLst>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Use the </a:t>
            </a:r>
            <a:r>
              <a:rPr lang="en-US" b="1" dirty="0" smtClean="0"/>
              <a:t>show ip route </a:t>
            </a:r>
            <a:r>
              <a:rPr lang="en-US" dirty="0" smtClean="0"/>
              <a:t>command to verify the default route settings..</a:t>
            </a:r>
          </a:p>
        </p:txBody>
      </p:sp>
      <p:sp>
        <p:nvSpPr>
          <p:cNvPr id="21505" name="Rectangle 2"/>
          <p:cNvSpPr>
            <a:spLocks noGrp="1" noChangeArrowheads="1"/>
          </p:cNvSpPr>
          <p:nvPr>
            <p:ph type="title"/>
          </p:nvPr>
        </p:nvSpPr>
        <p:spPr/>
        <p:txBody>
          <a:bodyPr/>
          <a:lstStyle/>
          <a:p>
            <a:r>
              <a:rPr lang="en-US" sz="1600" dirty="0" smtClean="0"/>
              <a:t>Advanced Single-Area OSPF Configurations</a:t>
            </a:r>
            <a:r>
              <a:rPr lang="en-US" dirty="0"/>
              <a:t/>
            </a:r>
            <a:br>
              <a:rPr lang="en-US" dirty="0"/>
            </a:br>
            <a:r>
              <a:rPr lang="en-US" dirty="0" smtClean="0"/>
              <a:t>Verifying the Propagated Default Route</a:t>
            </a:r>
            <a:endParaRPr lang="en-US" dirty="0"/>
          </a:p>
        </p:txBody>
      </p:sp>
      <p:pic>
        <p:nvPicPr>
          <p:cNvPr id="3" name="Picture 2"/>
          <p:cNvPicPr>
            <a:picLocks noChangeAspect="1"/>
          </p:cNvPicPr>
          <p:nvPr/>
        </p:nvPicPr>
        <p:blipFill>
          <a:blip r:embed="rId3"/>
          <a:stretch>
            <a:fillRect/>
          </a:stretch>
        </p:blipFill>
        <p:spPr>
          <a:xfrm>
            <a:off x="4850589" y="1226916"/>
            <a:ext cx="4036236" cy="3629148"/>
          </a:xfrm>
          <a:prstGeom prst="rect">
            <a:avLst/>
          </a:prstGeom>
        </p:spPr>
      </p:pic>
      <p:pic>
        <p:nvPicPr>
          <p:cNvPr id="5" name="Picture 4"/>
          <p:cNvPicPr>
            <a:picLocks noChangeAspect="1"/>
          </p:cNvPicPr>
          <p:nvPr/>
        </p:nvPicPr>
        <p:blipFill>
          <a:blip r:embed="rId4"/>
          <a:stretch>
            <a:fillRect/>
          </a:stretch>
        </p:blipFill>
        <p:spPr>
          <a:xfrm>
            <a:off x="1123107" y="1413532"/>
            <a:ext cx="2932544" cy="2211787"/>
          </a:xfrm>
          <a:prstGeom prst="rect">
            <a:avLst/>
          </a:prstGeom>
        </p:spPr>
      </p:pic>
    </p:spTree>
    <p:extLst>
      <p:ext uri="{BB962C8B-B14F-4D97-AF65-F5344CB8AC3E}">
        <p14:creationId xmlns:p14="http://schemas.microsoft.com/office/powerpoint/2010/main" val="471700165"/>
      </p:ext>
    </p:extLst>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065" y="798944"/>
            <a:ext cx="8568135" cy="4155319"/>
          </a:xfrm>
        </p:spPr>
        <p:txBody>
          <a:bodyPr/>
          <a:lstStyle/>
          <a:p>
            <a:r>
              <a:rPr lang="en-US" dirty="0"/>
              <a:t>To propagate a default route, the edge router (R2) must be configured with:</a:t>
            </a:r>
          </a:p>
          <a:p>
            <a:pPr lvl="1"/>
            <a:r>
              <a:rPr lang="en-US" dirty="0" smtClean="0"/>
              <a:t>A </a:t>
            </a:r>
            <a:r>
              <a:rPr lang="en-US" dirty="0"/>
              <a:t>default static route using the </a:t>
            </a:r>
            <a:r>
              <a:rPr lang="en-US" b="1" dirty="0"/>
              <a:t>ipv6 route ::/0 {</a:t>
            </a:r>
            <a:r>
              <a:rPr lang="en-US" i="1" dirty="0"/>
              <a:t>ipv6-address </a:t>
            </a:r>
            <a:r>
              <a:rPr lang="en-US" b="1" dirty="0"/>
              <a:t>| </a:t>
            </a:r>
            <a:r>
              <a:rPr lang="en-US" i="1" dirty="0"/>
              <a:t>exit-intf</a:t>
            </a:r>
            <a:r>
              <a:rPr lang="en-US" b="1" dirty="0"/>
              <a:t>} </a:t>
            </a:r>
            <a:r>
              <a:rPr lang="en-US" dirty="0"/>
              <a:t>command.</a:t>
            </a:r>
          </a:p>
          <a:p>
            <a:pPr lvl="1"/>
            <a:r>
              <a:rPr lang="en-US" dirty="0"/>
              <a:t>The </a:t>
            </a:r>
            <a:r>
              <a:rPr lang="en-US" b="1" dirty="0"/>
              <a:t>default-information originate </a:t>
            </a:r>
            <a:r>
              <a:rPr lang="en-US" dirty="0"/>
              <a:t>router configuration mode command. </a:t>
            </a:r>
            <a:endParaRPr lang="en-US" dirty="0" smtClean="0"/>
          </a:p>
        </p:txBody>
      </p:sp>
      <p:sp>
        <p:nvSpPr>
          <p:cNvPr id="21505" name="Rectangle 2"/>
          <p:cNvSpPr>
            <a:spLocks noGrp="1" noChangeArrowheads="1"/>
          </p:cNvSpPr>
          <p:nvPr>
            <p:ph type="title"/>
          </p:nvPr>
        </p:nvSpPr>
        <p:spPr/>
        <p:txBody>
          <a:bodyPr/>
          <a:lstStyle/>
          <a:p>
            <a:r>
              <a:rPr lang="en-US" sz="1600" dirty="0" smtClean="0"/>
              <a:t>Advanced Single-Area OSPF Configurations</a:t>
            </a:r>
            <a:r>
              <a:rPr lang="en-US" dirty="0"/>
              <a:t/>
            </a:r>
            <a:br>
              <a:rPr lang="en-US" dirty="0"/>
            </a:br>
            <a:r>
              <a:rPr lang="en-US" dirty="0" smtClean="0"/>
              <a:t>Propagating a Default Static Route in OSPFv3</a:t>
            </a:r>
            <a:endParaRPr lang="en-US" dirty="0"/>
          </a:p>
        </p:txBody>
      </p:sp>
      <p:pic>
        <p:nvPicPr>
          <p:cNvPr id="3" name="Picture 2"/>
          <p:cNvPicPr>
            <a:picLocks noChangeAspect="1"/>
          </p:cNvPicPr>
          <p:nvPr/>
        </p:nvPicPr>
        <p:blipFill>
          <a:blip r:embed="rId3"/>
          <a:stretch>
            <a:fillRect/>
          </a:stretch>
        </p:blipFill>
        <p:spPr>
          <a:xfrm>
            <a:off x="3903149" y="1814189"/>
            <a:ext cx="5024952" cy="1370442"/>
          </a:xfrm>
          <a:prstGeom prst="rect">
            <a:avLst/>
          </a:prstGeom>
        </p:spPr>
      </p:pic>
      <p:pic>
        <p:nvPicPr>
          <p:cNvPr id="7" name="Picture 6"/>
          <p:cNvPicPr>
            <a:picLocks noChangeAspect="1"/>
          </p:cNvPicPr>
          <p:nvPr/>
        </p:nvPicPr>
        <p:blipFill>
          <a:blip r:embed="rId4"/>
          <a:stretch>
            <a:fillRect/>
          </a:stretch>
        </p:blipFill>
        <p:spPr>
          <a:xfrm>
            <a:off x="111512" y="1814189"/>
            <a:ext cx="3726295" cy="2740884"/>
          </a:xfrm>
          <a:prstGeom prst="rect">
            <a:avLst/>
          </a:prstGeom>
        </p:spPr>
      </p:pic>
    </p:spTree>
    <p:extLst>
      <p:ext uri="{BB962C8B-B14F-4D97-AF65-F5344CB8AC3E}">
        <p14:creationId xmlns:p14="http://schemas.microsoft.com/office/powerpoint/2010/main" val="3465066110"/>
      </p:ext>
    </p:extLst>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Verify the default static route setting on R2 using the </a:t>
            </a:r>
            <a:r>
              <a:rPr lang="en-US" b="1" dirty="0"/>
              <a:t>show ipv6 route static </a:t>
            </a:r>
            <a:r>
              <a:rPr lang="en-US" dirty="0"/>
              <a:t>command.</a:t>
            </a:r>
            <a:endParaRPr lang="en-US" dirty="0" smtClean="0"/>
          </a:p>
        </p:txBody>
      </p:sp>
      <p:sp>
        <p:nvSpPr>
          <p:cNvPr id="21505" name="Rectangle 2"/>
          <p:cNvSpPr>
            <a:spLocks noGrp="1" noChangeArrowheads="1"/>
          </p:cNvSpPr>
          <p:nvPr>
            <p:ph type="title"/>
          </p:nvPr>
        </p:nvSpPr>
        <p:spPr/>
        <p:txBody>
          <a:bodyPr/>
          <a:lstStyle/>
          <a:p>
            <a:r>
              <a:rPr lang="en-US" sz="1600" dirty="0" smtClean="0"/>
              <a:t>Advanced Single-Area OSPF Configurations</a:t>
            </a:r>
            <a:r>
              <a:rPr lang="en-US" dirty="0"/>
              <a:t/>
            </a:r>
            <a:br>
              <a:rPr lang="en-US" dirty="0"/>
            </a:br>
            <a:r>
              <a:rPr lang="en-US" dirty="0" smtClean="0"/>
              <a:t>Verifying the Propagated IPv6 Default Route</a:t>
            </a:r>
            <a:endParaRPr lang="en-US" dirty="0"/>
          </a:p>
        </p:txBody>
      </p:sp>
      <p:pic>
        <p:nvPicPr>
          <p:cNvPr id="3" name="Picture 2"/>
          <p:cNvPicPr>
            <a:picLocks noChangeAspect="1"/>
          </p:cNvPicPr>
          <p:nvPr/>
        </p:nvPicPr>
        <p:blipFill>
          <a:blip r:embed="rId3"/>
          <a:stretch>
            <a:fillRect/>
          </a:stretch>
        </p:blipFill>
        <p:spPr>
          <a:xfrm>
            <a:off x="4486514" y="1461244"/>
            <a:ext cx="4346336" cy="1617621"/>
          </a:xfrm>
          <a:prstGeom prst="rect">
            <a:avLst/>
          </a:prstGeom>
        </p:spPr>
      </p:pic>
      <p:pic>
        <p:nvPicPr>
          <p:cNvPr id="7" name="Picture 6"/>
          <p:cNvPicPr>
            <a:picLocks noChangeAspect="1"/>
          </p:cNvPicPr>
          <p:nvPr/>
        </p:nvPicPr>
        <p:blipFill>
          <a:blip r:embed="rId4"/>
          <a:stretch>
            <a:fillRect/>
          </a:stretch>
        </p:blipFill>
        <p:spPr>
          <a:xfrm>
            <a:off x="701837" y="1814189"/>
            <a:ext cx="3726295" cy="2740884"/>
          </a:xfrm>
          <a:prstGeom prst="rect">
            <a:avLst/>
          </a:prstGeom>
        </p:spPr>
      </p:pic>
    </p:spTree>
    <p:extLst>
      <p:ext uri="{BB962C8B-B14F-4D97-AF65-F5344CB8AC3E}">
        <p14:creationId xmlns:p14="http://schemas.microsoft.com/office/powerpoint/2010/main" val="1019356342"/>
      </p:ext>
    </p:extLst>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065" y="798944"/>
            <a:ext cx="5348685" cy="4155319"/>
          </a:xfrm>
        </p:spPr>
        <p:txBody>
          <a:bodyPr/>
          <a:lstStyle/>
          <a:p>
            <a:r>
              <a:rPr lang="en-US" dirty="0" smtClean="0"/>
              <a:t>The OSPF Hello and Dead intervals used between two adjacent peers must </a:t>
            </a:r>
            <a:r>
              <a:rPr lang="en-US" dirty="0"/>
              <a:t>match or a neighbor adjacency does not occur.</a:t>
            </a:r>
          </a:p>
          <a:p>
            <a:pPr lvl="1"/>
            <a:r>
              <a:rPr lang="en-US" dirty="0" smtClean="0"/>
              <a:t>The </a:t>
            </a:r>
            <a:r>
              <a:rPr lang="en-US" dirty="0"/>
              <a:t>OSPF Hello and Dead intervals are configurable on a per-interface basis. </a:t>
            </a:r>
            <a:endParaRPr lang="en-US" dirty="0" smtClean="0"/>
          </a:p>
          <a:p>
            <a:pPr lvl="1"/>
            <a:r>
              <a:rPr lang="en-US" dirty="0"/>
              <a:t>The Serial 0/0/0 Hello and Dead intervals are set to the default 10 seconds and 40 seconds respectively.</a:t>
            </a:r>
          </a:p>
          <a:p>
            <a:endParaRPr lang="en-US" dirty="0" smtClean="0"/>
          </a:p>
          <a:p>
            <a:r>
              <a:rPr lang="en-US" dirty="0" smtClean="0"/>
              <a:t>To </a:t>
            </a:r>
            <a:r>
              <a:rPr lang="en-US" dirty="0"/>
              <a:t>verify the currently configured OSPFv2 interface intervals, use the </a:t>
            </a:r>
            <a:r>
              <a:rPr lang="en-US" b="1" dirty="0"/>
              <a:t>show ip ospf interface </a:t>
            </a:r>
            <a:r>
              <a:rPr lang="en-US" dirty="0" smtClean="0"/>
              <a:t>command</a:t>
            </a:r>
            <a:endParaRPr lang="en-US" dirty="0"/>
          </a:p>
          <a:p>
            <a:r>
              <a:rPr lang="en-US" dirty="0" smtClean="0"/>
              <a:t>Use the </a:t>
            </a:r>
            <a:r>
              <a:rPr lang="en-US" b="1" dirty="0"/>
              <a:t>show ip ospf neighbor </a:t>
            </a:r>
            <a:r>
              <a:rPr lang="en-US" dirty="0"/>
              <a:t>command </a:t>
            </a:r>
            <a:r>
              <a:rPr lang="en-US" dirty="0" smtClean="0"/>
              <a:t>to </a:t>
            </a:r>
            <a:r>
              <a:rPr lang="en-US" dirty="0"/>
              <a:t>verify that </a:t>
            </a:r>
            <a:r>
              <a:rPr lang="en-US" dirty="0" smtClean="0"/>
              <a:t>a router is </a:t>
            </a:r>
            <a:r>
              <a:rPr lang="en-US" dirty="0"/>
              <a:t>adjacent </a:t>
            </a:r>
            <a:r>
              <a:rPr lang="en-US" dirty="0" smtClean="0"/>
              <a:t>with other routers. </a:t>
            </a:r>
          </a:p>
        </p:txBody>
      </p:sp>
      <p:sp>
        <p:nvSpPr>
          <p:cNvPr id="21505" name="Rectangle 2"/>
          <p:cNvSpPr>
            <a:spLocks noGrp="1" noChangeArrowheads="1"/>
          </p:cNvSpPr>
          <p:nvPr>
            <p:ph type="title"/>
          </p:nvPr>
        </p:nvSpPr>
        <p:spPr/>
        <p:txBody>
          <a:bodyPr/>
          <a:lstStyle/>
          <a:p>
            <a:r>
              <a:rPr lang="en-US" sz="1600" dirty="0" smtClean="0"/>
              <a:t>Advanced Single-Area OSPF Configurations</a:t>
            </a:r>
            <a:r>
              <a:rPr lang="en-US" dirty="0"/>
              <a:t/>
            </a:r>
            <a:br>
              <a:rPr lang="en-US" dirty="0"/>
            </a:br>
            <a:r>
              <a:rPr lang="en-US" dirty="0" smtClean="0"/>
              <a:t>OSPF Hello and Dead Intervals</a:t>
            </a:r>
            <a:endParaRPr lang="en-US" dirty="0"/>
          </a:p>
        </p:txBody>
      </p:sp>
      <p:pic>
        <p:nvPicPr>
          <p:cNvPr id="3" name="Picture 2"/>
          <p:cNvPicPr>
            <a:picLocks noChangeAspect="1"/>
          </p:cNvPicPr>
          <p:nvPr/>
        </p:nvPicPr>
        <p:blipFill>
          <a:blip r:embed="rId3"/>
          <a:stretch>
            <a:fillRect/>
          </a:stretch>
        </p:blipFill>
        <p:spPr>
          <a:xfrm>
            <a:off x="5302015" y="137298"/>
            <a:ext cx="3841986" cy="3868360"/>
          </a:xfrm>
          <a:prstGeom prst="rect">
            <a:avLst/>
          </a:prstGeom>
        </p:spPr>
      </p:pic>
      <p:pic>
        <p:nvPicPr>
          <p:cNvPr id="4" name="Picture 3"/>
          <p:cNvPicPr>
            <a:picLocks noChangeAspect="1"/>
          </p:cNvPicPr>
          <p:nvPr/>
        </p:nvPicPr>
        <p:blipFill>
          <a:blip r:embed="rId4"/>
          <a:stretch>
            <a:fillRect/>
          </a:stretch>
        </p:blipFill>
        <p:spPr>
          <a:xfrm>
            <a:off x="5302014" y="4109013"/>
            <a:ext cx="3841986" cy="889810"/>
          </a:xfrm>
          <a:prstGeom prst="rect">
            <a:avLst/>
          </a:prstGeom>
        </p:spPr>
      </p:pic>
    </p:spTree>
    <p:extLst>
      <p:ext uri="{BB962C8B-B14F-4D97-AF65-F5344CB8AC3E}">
        <p14:creationId xmlns:p14="http://schemas.microsoft.com/office/powerpoint/2010/main" val="4071381190"/>
      </p:ext>
    </p:extLst>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065" y="798944"/>
            <a:ext cx="4053285" cy="4155319"/>
          </a:xfrm>
        </p:spPr>
        <p:txBody>
          <a:bodyPr/>
          <a:lstStyle/>
          <a:p>
            <a:r>
              <a:rPr lang="en-US" dirty="0"/>
              <a:t>OSPFv2 Hello and Dead intervals can be modified </a:t>
            </a:r>
            <a:r>
              <a:rPr lang="en-US" dirty="0" smtClean="0"/>
              <a:t>using </a:t>
            </a:r>
            <a:r>
              <a:rPr lang="en-US" dirty="0"/>
              <a:t>the </a:t>
            </a:r>
            <a:r>
              <a:rPr lang="en-US" dirty="0" smtClean="0"/>
              <a:t>interface </a:t>
            </a:r>
            <a:r>
              <a:rPr lang="en-US" dirty="0"/>
              <a:t>configuration mode commands:</a:t>
            </a:r>
          </a:p>
          <a:p>
            <a:pPr lvl="1"/>
            <a:r>
              <a:rPr lang="en-US" b="1" dirty="0" smtClean="0"/>
              <a:t>ip </a:t>
            </a:r>
            <a:r>
              <a:rPr lang="en-US" b="1" dirty="0"/>
              <a:t>ospf hello-interval </a:t>
            </a:r>
            <a:r>
              <a:rPr lang="en-US" i="1" dirty="0"/>
              <a:t>seconds</a:t>
            </a:r>
          </a:p>
          <a:p>
            <a:pPr lvl="1"/>
            <a:r>
              <a:rPr lang="en-US" b="1" dirty="0"/>
              <a:t>ip ospf dead-interval </a:t>
            </a:r>
            <a:r>
              <a:rPr lang="en-US" i="1" dirty="0"/>
              <a:t>seconds</a:t>
            </a:r>
          </a:p>
          <a:p>
            <a:endParaRPr lang="en-US" dirty="0" smtClean="0"/>
          </a:p>
          <a:p>
            <a:r>
              <a:rPr lang="en-US" dirty="0" smtClean="0"/>
              <a:t>Use </a:t>
            </a:r>
            <a:r>
              <a:rPr lang="en-US" dirty="0"/>
              <a:t>the </a:t>
            </a:r>
            <a:r>
              <a:rPr lang="en-US" b="1" dirty="0"/>
              <a:t>no ip ospf hello-interval </a:t>
            </a:r>
            <a:r>
              <a:rPr lang="en-US" dirty="0"/>
              <a:t>and </a:t>
            </a:r>
            <a:r>
              <a:rPr lang="en-US" b="1" dirty="0"/>
              <a:t>no ip ospf dead-interval </a:t>
            </a:r>
            <a:r>
              <a:rPr lang="en-US" dirty="0" smtClean="0"/>
              <a:t>interface configuration commands </a:t>
            </a:r>
            <a:r>
              <a:rPr lang="en-US" dirty="0"/>
              <a:t>to reset the intervals to their default</a:t>
            </a:r>
            <a:r>
              <a:rPr lang="en-US" dirty="0" smtClean="0"/>
              <a:t>.</a:t>
            </a:r>
          </a:p>
        </p:txBody>
      </p:sp>
      <p:sp>
        <p:nvSpPr>
          <p:cNvPr id="21505" name="Rectangle 2"/>
          <p:cNvSpPr>
            <a:spLocks noGrp="1" noChangeArrowheads="1"/>
          </p:cNvSpPr>
          <p:nvPr>
            <p:ph type="title"/>
          </p:nvPr>
        </p:nvSpPr>
        <p:spPr/>
        <p:txBody>
          <a:bodyPr/>
          <a:lstStyle/>
          <a:p>
            <a:r>
              <a:rPr lang="en-US" sz="1600" dirty="0" smtClean="0"/>
              <a:t>Advanced Single-Area OSPF Configurations</a:t>
            </a:r>
            <a:r>
              <a:rPr lang="en-US" dirty="0"/>
              <a:t/>
            </a:r>
            <a:br>
              <a:rPr lang="en-US" dirty="0"/>
            </a:br>
            <a:r>
              <a:rPr lang="en-US" dirty="0" smtClean="0"/>
              <a:t>Modifying OSPFv2 Intervals</a:t>
            </a:r>
            <a:endParaRPr lang="en-US" dirty="0"/>
          </a:p>
        </p:txBody>
      </p:sp>
      <p:pic>
        <p:nvPicPr>
          <p:cNvPr id="3" name="Picture 2"/>
          <p:cNvPicPr>
            <a:picLocks noChangeAspect="1"/>
          </p:cNvPicPr>
          <p:nvPr/>
        </p:nvPicPr>
        <p:blipFill>
          <a:blip r:embed="rId3"/>
          <a:stretch>
            <a:fillRect/>
          </a:stretch>
        </p:blipFill>
        <p:spPr>
          <a:xfrm>
            <a:off x="4046047" y="393540"/>
            <a:ext cx="4779661" cy="1508021"/>
          </a:xfrm>
          <a:prstGeom prst="rect">
            <a:avLst/>
          </a:prstGeom>
        </p:spPr>
      </p:pic>
      <p:pic>
        <p:nvPicPr>
          <p:cNvPr id="4" name="Picture 3"/>
          <p:cNvPicPr>
            <a:picLocks noChangeAspect="1"/>
          </p:cNvPicPr>
          <p:nvPr/>
        </p:nvPicPr>
        <p:blipFill>
          <a:blip r:embed="rId4"/>
          <a:stretch>
            <a:fillRect/>
          </a:stretch>
        </p:blipFill>
        <p:spPr>
          <a:xfrm>
            <a:off x="4041767" y="2013994"/>
            <a:ext cx="4176470" cy="1288685"/>
          </a:xfrm>
          <a:prstGeom prst="rect">
            <a:avLst/>
          </a:prstGeom>
        </p:spPr>
      </p:pic>
      <p:pic>
        <p:nvPicPr>
          <p:cNvPr id="5" name="Picture 4"/>
          <p:cNvPicPr>
            <a:picLocks noChangeAspect="1"/>
          </p:cNvPicPr>
          <p:nvPr/>
        </p:nvPicPr>
        <p:blipFill>
          <a:blip r:embed="rId5"/>
          <a:stretch>
            <a:fillRect/>
          </a:stretch>
        </p:blipFill>
        <p:spPr>
          <a:xfrm>
            <a:off x="4041767" y="3424000"/>
            <a:ext cx="4176470" cy="1684775"/>
          </a:xfrm>
          <a:prstGeom prst="rect">
            <a:avLst/>
          </a:prstGeom>
        </p:spPr>
      </p:pic>
    </p:spTree>
    <p:extLst>
      <p:ext uri="{BB962C8B-B14F-4D97-AF65-F5344CB8AC3E}">
        <p14:creationId xmlns:p14="http://schemas.microsoft.com/office/powerpoint/2010/main" val="223192646"/>
      </p:ext>
    </p:extLst>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065" y="798944"/>
            <a:ext cx="4512602" cy="4155319"/>
          </a:xfrm>
        </p:spPr>
        <p:txBody>
          <a:bodyPr/>
          <a:lstStyle/>
          <a:p>
            <a:r>
              <a:rPr lang="en-US" dirty="0" smtClean="0"/>
              <a:t>OSPFv3 </a:t>
            </a:r>
            <a:r>
              <a:rPr lang="en-US" dirty="0"/>
              <a:t>Hello and Dead intervals can be modified </a:t>
            </a:r>
            <a:r>
              <a:rPr lang="en-US" dirty="0" smtClean="0"/>
              <a:t>using </a:t>
            </a:r>
            <a:r>
              <a:rPr lang="en-US" dirty="0"/>
              <a:t>the </a:t>
            </a:r>
            <a:r>
              <a:rPr lang="en-US" dirty="0" smtClean="0"/>
              <a:t>interface </a:t>
            </a:r>
            <a:r>
              <a:rPr lang="en-US" dirty="0"/>
              <a:t>configuration mode commands:</a:t>
            </a:r>
          </a:p>
          <a:p>
            <a:pPr lvl="1"/>
            <a:r>
              <a:rPr lang="en-US" b="1" dirty="0" smtClean="0"/>
              <a:t>ipv6 </a:t>
            </a:r>
            <a:r>
              <a:rPr lang="en-US" b="1" dirty="0"/>
              <a:t>ospf hello-interval </a:t>
            </a:r>
            <a:r>
              <a:rPr lang="en-US" i="1" dirty="0"/>
              <a:t>seconds</a:t>
            </a:r>
          </a:p>
          <a:p>
            <a:pPr lvl="1"/>
            <a:r>
              <a:rPr lang="en-US" b="1" dirty="0" smtClean="0"/>
              <a:t>ipv6 </a:t>
            </a:r>
            <a:r>
              <a:rPr lang="en-US" b="1" dirty="0"/>
              <a:t>ospf dead-interval </a:t>
            </a:r>
            <a:r>
              <a:rPr lang="en-US" i="1" dirty="0"/>
              <a:t>seconds</a:t>
            </a:r>
          </a:p>
          <a:p>
            <a:endParaRPr lang="en-US" dirty="0" smtClean="0"/>
          </a:p>
          <a:p>
            <a:r>
              <a:rPr lang="en-US" dirty="0" smtClean="0"/>
              <a:t>Use </a:t>
            </a:r>
            <a:r>
              <a:rPr lang="en-US" dirty="0"/>
              <a:t>the </a:t>
            </a:r>
            <a:r>
              <a:rPr lang="en-US" b="1" dirty="0"/>
              <a:t>no </a:t>
            </a:r>
            <a:r>
              <a:rPr lang="en-US" b="1" dirty="0" smtClean="0"/>
              <a:t>ipv6 </a:t>
            </a:r>
            <a:r>
              <a:rPr lang="en-US" b="1" dirty="0"/>
              <a:t>ospf hello-interval </a:t>
            </a:r>
            <a:r>
              <a:rPr lang="en-US" dirty="0"/>
              <a:t>and </a:t>
            </a:r>
            <a:r>
              <a:rPr lang="en-US" b="1" dirty="0"/>
              <a:t>no </a:t>
            </a:r>
            <a:r>
              <a:rPr lang="en-US" b="1" dirty="0" smtClean="0"/>
              <a:t>ipv6 </a:t>
            </a:r>
            <a:r>
              <a:rPr lang="en-US" b="1" dirty="0"/>
              <a:t>ospf dead-interval </a:t>
            </a:r>
            <a:r>
              <a:rPr lang="en-US" dirty="0" smtClean="0"/>
              <a:t>interface configuration commands </a:t>
            </a:r>
            <a:r>
              <a:rPr lang="en-US" dirty="0"/>
              <a:t>to reset the intervals to their default</a:t>
            </a:r>
            <a:r>
              <a:rPr lang="en-US" dirty="0" smtClean="0"/>
              <a:t>.</a:t>
            </a:r>
          </a:p>
        </p:txBody>
      </p:sp>
      <p:sp>
        <p:nvSpPr>
          <p:cNvPr id="21505" name="Rectangle 2"/>
          <p:cNvSpPr>
            <a:spLocks noGrp="1" noChangeArrowheads="1"/>
          </p:cNvSpPr>
          <p:nvPr>
            <p:ph type="title"/>
          </p:nvPr>
        </p:nvSpPr>
        <p:spPr/>
        <p:txBody>
          <a:bodyPr/>
          <a:lstStyle/>
          <a:p>
            <a:r>
              <a:rPr lang="en-US" sz="1600" dirty="0" smtClean="0"/>
              <a:t>Advanced Single-Area OSPF Configurations</a:t>
            </a:r>
            <a:r>
              <a:rPr lang="en-US" dirty="0"/>
              <a:t/>
            </a:r>
            <a:br>
              <a:rPr lang="en-US" dirty="0"/>
            </a:br>
            <a:r>
              <a:rPr lang="en-US" dirty="0" smtClean="0"/>
              <a:t>Modifying OSPFv3 Intervals</a:t>
            </a:r>
            <a:endParaRPr lang="en-US" dirty="0"/>
          </a:p>
        </p:txBody>
      </p:sp>
      <p:pic>
        <p:nvPicPr>
          <p:cNvPr id="6" name="Picture 5"/>
          <p:cNvPicPr>
            <a:picLocks noChangeAspect="1"/>
          </p:cNvPicPr>
          <p:nvPr/>
        </p:nvPicPr>
        <p:blipFill>
          <a:blip r:embed="rId3"/>
          <a:stretch>
            <a:fillRect/>
          </a:stretch>
        </p:blipFill>
        <p:spPr>
          <a:xfrm>
            <a:off x="5028103" y="324089"/>
            <a:ext cx="3830516" cy="1516428"/>
          </a:xfrm>
          <a:prstGeom prst="rect">
            <a:avLst/>
          </a:prstGeom>
        </p:spPr>
      </p:pic>
      <p:pic>
        <p:nvPicPr>
          <p:cNvPr id="8" name="Picture 7"/>
          <p:cNvPicPr>
            <a:picLocks noChangeAspect="1"/>
          </p:cNvPicPr>
          <p:nvPr/>
        </p:nvPicPr>
        <p:blipFill>
          <a:blip r:embed="rId4"/>
          <a:stretch>
            <a:fillRect/>
          </a:stretch>
        </p:blipFill>
        <p:spPr>
          <a:xfrm>
            <a:off x="5084475" y="1970663"/>
            <a:ext cx="3774143" cy="1173400"/>
          </a:xfrm>
          <a:prstGeom prst="rect">
            <a:avLst/>
          </a:prstGeom>
        </p:spPr>
      </p:pic>
      <p:pic>
        <p:nvPicPr>
          <p:cNvPr id="9" name="Picture 8"/>
          <p:cNvPicPr>
            <a:picLocks noChangeAspect="1"/>
          </p:cNvPicPr>
          <p:nvPr/>
        </p:nvPicPr>
        <p:blipFill>
          <a:blip r:embed="rId5"/>
          <a:stretch>
            <a:fillRect/>
          </a:stretch>
        </p:blipFill>
        <p:spPr>
          <a:xfrm>
            <a:off x="5097932" y="3200487"/>
            <a:ext cx="3760685" cy="1910462"/>
          </a:xfrm>
          <a:prstGeom prst="rect">
            <a:avLst/>
          </a:prstGeom>
        </p:spPr>
      </p:pic>
    </p:spTree>
    <p:extLst>
      <p:ext uri="{BB962C8B-B14F-4D97-AF65-F5344CB8AC3E}">
        <p14:creationId xmlns:p14="http://schemas.microsoft.com/office/powerpoint/2010/main" val="321368718"/>
      </p:ext>
    </p:extLst>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8062031" cy="1802391"/>
          </a:xfrm>
        </p:spPr>
        <p:txBody>
          <a:bodyPr/>
          <a:lstStyle/>
          <a:p>
            <a:r>
              <a:rPr lang="en-US" dirty="0" smtClean="0"/>
              <a:t>10.2 Troubleshooting Single-Area OSPF Implementations</a:t>
            </a:r>
            <a:endParaRPr lang="en-US" dirty="0"/>
          </a:p>
        </p:txBody>
      </p:sp>
    </p:spTree>
    <p:extLst>
      <p:ext uri="{BB962C8B-B14F-4D97-AF65-F5344CB8AC3E}">
        <p14:creationId xmlns:p14="http://schemas.microsoft.com/office/powerpoint/2010/main" val="3638242185"/>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OSPF is a </a:t>
            </a:r>
            <a:r>
              <a:rPr lang="en-US" dirty="0" smtClean="0"/>
              <a:t>popular routing </a:t>
            </a:r>
            <a:r>
              <a:rPr lang="en-US" dirty="0"/>
              <a:t>protocol </a:t>
            </a:r>
            <a:r>
              <a:rPr lang="en-US" dirty="0" smtClean="0"/>
              <a:t>in </a:t>
            </a:r>
            <a:r>
              <a:rPr lang="en-US" dirty="0"/>
              <a:t>large enterprise networks. </a:t>
            </a:r>
          </a:p>
          <a:p>
            <a:r>
              <a:rPr lang="en-US" dirty="0" smtClean="0"/>
              <a:t>Troubleshooting problems related to the exchange of routing information is one of the most essential skills for a network administrator.</a:t>
            </a:r>
          </a:p>
        </p:txBody>
      </p:sp>
      <p:sp>
        <p:nvSpPr>
          <p:cNvPr id="21505" name="Rectangle 2"/>
          <p:cNvSpPr>
            <a:spLocks noGrp="1" noChangeArrowheads="1"/>
          </p:cNvSpPr>
          <p:nvPr>
            <p:ph type="title"/>
          </p:nvPr>
        </p:nvSpPr>
        <p:spPr/>
        <p:txBody>
          <a:bodyPr/>
          <a:lstStyle/>
          <a:p>
            <a:r>
              <a:rPr lang="en-US" sz="1600" dirty="0"/>
              <a:t>Troubleshooting Single-Area OSPF Implementations</a:t>
            </a:r>
            <a:r>
              <a:rPr lang="en-US" dirty="0"/>
              <a:t/>
            </a:r>
            <a:br>
              <a:rPr lang="en-US" dirty="0"/>
            </a:br>
            <a:r>
              <a:rPr lang="en-US" dirty="0"/>
              <a:t>Components of Troubleshooting Single-Area OSPF</a:t>
            </a:r>
          </a:p>
        </p:txBody>
      </p:sp>
      <p:sp>
        <p:nvSpPr>
          <p:cNvPr id="4" name="Obdélník 3"/>
          <p:cNvSpPr/>
          <p:nvPr/>
        </p:nvSpPr>
        <p:spPr>
          <a:xfrm>
            <a:off x="474562" y="2148033"/>
            <a:ext cx="8264324" cy="2308324"/>
          </a:xfrm>
          <a:prstGeom prst="rect">
            <a:avLst/>
          </a:prstGeom>
        </p:spPr>
        <p:txBody>
          <a:bodyPr wrap="square">
            <a:spAutoFit/>
          </a:bodyPr>
          <a:lstStyle/>
          <a:p>
            <a:r>
              <a:rPr lang="en-US" b="1" dirty="0"/>
              <a:t>OSPF Adjacencies Will Not Form If </a:t>
            </a:r>
          </a:p>
          <a:p>
            <a:pPr marL="285750" indent="-285750">
              <a:buFont typeface="Arial" panose="020B0604020202020204" pitchFamily="34" charset="0"/>
              <a:buChar char="•"/>
            </a:pPr>
            <a:r>
              <a:rPr lang="en-US" dirty="0" smtClean="0"/>
              <a:t>The </a:t>
            </a:r>
            <a:r>
              <a:rPr lang="en-US" dirty="0"/>
              <a:t>interfaces are not on the same network</a:t>
            </a:r>
            <a:r>
              <a:rPr lang="en-US" dirty="0" smtClean="0"/>
              <a:t>.</a:t>
            </a:r>
            <a:endParaRPr lang="cs-CZ" dirty="0" smtClean="0"/>
          </a:p>
          <a:p>
            <a:pPr marL="285750" indent="-285750">
              <a:buFont typeface="Arial" panose="020B0604020202020204" pitchFamily="34" charset="0"/>
              <a:buChar char="•"/>
            </a:pPr>
            <a:r>
              <a:rPr lang="en-US" dirty="0" smtClean="0"/>
              <a:t>OSP</a:t>
            </a:r>
            <a:r>
              <a:rPr lang="cs-CZ" dirty="0" smtClean="0"/>
              <a:t>F</a:t>
            </a:r>
            <a:r>
              <a:rPr lang="en-US" dirty="0" smtClean="0"/>
              <a:t> </a:t>
            </a:r>
            <a:r>
              <a:rPr lang="en-US" dirty="0"/>
              <a:t>network </a:t>
            </a:r>
            <a:r>
              <a:rPr lang="en-US" dirty="0" smtClean="0"/>
              <a:t>t</a:t>
            </a:r>
            <a:r>
              <a:rPr lang="cs-CZ" dirty="0" err="1" smtClean="0"/>
              <a:t>yp</a:t>
            </a:r>
            <a:r>
              <a:rPr lang="en-US" dirty="0" err="1" smtClean="0"/>
              <a:t>es</a:t>
            </a:r>
            <a:r>
              <a:rPr lang="en-US" dirty="0" smtClean="0"/>
              <a:t> </a:t>
            </a:r>
            <a:r>
              <a:rPr lang="en-US" dirty="0"/>
              <a:t>do not </a:t>
            </a:r>
            <a:r>
              <a:rPr lang="en-US" dirty="0" smtClean="0"/>
              <a:t>match.</a:t>
            </a:r>
            <a:endParaRPr lang="cs-CZ" dirty="0" smtClean="0"/>
          </a:p>
          <a:p>
            <a:pPr marL="285750" indent="-285750">
              <a:buFont typeface="Arial" panose="020B0604020202020204" pitchFamily="34" charset="0"/>
              <a:buChar char="•"/>
            </a:pPr>
            <a:r>
              <a:rPr lang="en-US" dirty="0" smtClean="0"/>
              <a:t>OSPF </a:t>
            </a:r>
            <a:r>
              <a:rPr lang="en-US" dirty="0"/>
              <a:t>Hello or Dead Timers do not </a:t>
            </a:r>
            <a:r>
              <a:rPr lang="en-US" dirty="0" smtClean="0"/>
              <a:t>match.</a:t>
            </a:r>
            <a:endParaRPr lang="cs-CZ" dirty="0" smtClean="0"/>
          </a:p>
          <a:p>
            <a:pPr marL="285750" indent="-285750">
              <a:buFont typeface="Arial" panose="020B0604020202020204" pitchFamily="34" charset="0"/>
              <a:buChar char="•"/>
            </a:pPr>
            <a:r>
              <a:rPr lang="en-US" dirty="0" smtClean="0"/>
              <a:t>Interface </a:t>
            </a:r>
            <a:r>
              <a:rPr lang="en-US" dirty="0"/>
              <a:t>to neighbor is incorrectly </a:t>
            </a:r>
            <a:r>
              <a:rPr lang="en-US" dirty="0" smtClean="0"/>
              <a:t>con</a:t>
            </a:r>
            <a:r>
              <a:rPr lang="cs-CZ" dirty="0" err="1" smtClean="0"/>
              <a:t>fi</a:t>
            </a:r>
            <a:r>
              <a:rPr lang="en-US" dirty="0" err="1" smtClean="0"/>
              <a:t>gured</a:t>
            </a:r>
            <a:r>
              <a:rPr lang="en-US" dirty="0" smtClean="0"/>
              <a:t> </a:t>
            </a:r>
            <a:r>
              <a:rPr lang="en-US" dirty="0"/>
              <a:t>as </a:t>
            </a:r>
            <a:r>
              <a:rPr lang="en-US" dirty="0" smtClean="0"/>
              <a:t>passive.</a:t>
            </a:r>
            <a:endParaRPr lang="cs-CZ" dirty="0" smtClean="0"/>
          </a:p>
          <a:p>
            <a:pPr marL="285750" indent="-285750">
              <a:buFont typeface="Arial" panose="020B0604020202020204" pitchFamily="34" charset="0"/>
              <a:buChar char="•"/>
            </a:pPr>
            <a:r>
              <a:rPr lang="en-US" dirty="0" smtClean="0"/>
              <a:t>There </a:t>
            </a:r>
            <a:r>
              <a:rPr lang="en-US" dirty="0"/>
              <a:t>is a missing or incorrect OSPF network </a:t>
            </a:r>
            <a:r>
              <a:rPr lang="en-US" dirty="0" smtClean="0"/>
              <a:t>command.</a:t>
            </a:r>
            <a:endParaRPr lang="cs-CZ" dirty="0" smtClean="0"/>
          </a:p>
          <a:p>
            <a:pPr marL="285750" indent="-285750">
              <a:buFont typeface="Arial" panose="020B0604020202020204" pitchFamily="34" charset="0"/>
              <a:buChar char="•"/>
            </a:pPr>
            <a:r>
              <a:rPr lang="en-US" dirty="0" smtClean="0"/>
              <a:t>Authentication </a:t>
            </a:r>
            <a:r>
              <a:rPr lang="en-US" dirty="0"/>
              <a:t>is </a:t>
            </a:r>
            <a:r>
              <a:rPr lang="en-US" dirty="0" smtClean="0"/>
              <a:t>misconfigured.</a:t>
            </a:r>
            <a:endParaRPr lang="cs-CZ" dirty="0" smtClean="0"/>
          </a:p>
          <a:p>
            <a:pPr marL="285750" indent="-285750">
              <a:buFont typeface="Arial" panose="020B0604020202020204" pitchFamily="34" charset="0"/>
              <a:buChar char="•"/>
            </a:pPr>
            <a:r>
              <a:rPr lang="en-US" dirty="0" smtClean="0"/>
              <a:t>Each </a:t>
            </a:r>
            <a:r>
              <a:rPr lang="en-US" dirty="0"/>
              <a:t>interface must be properly addressed and in the </a:t>
            </a:r>
            <a:r>
              <a:rPr lang="cs-CZ" dirty="0" smtClean="0"/>
              <a:t>„</a:t>
            </a:r>
            <a:r>
              <a:rPr lang="en-US" dirty="0" smtClean="0"/>
              <a:t>up </a:t>
            </a:r>
            <a:r>
              <a:rPr lang="en-US" dirty="0"/>
              <a:t>and </a:t>
            </a:r>
            <a:r>
              <a:rPr lang="en-US" dirty="0" smtClean="0"/>
              <a:t>u</a:t>
            </a:r>
            <a:r>
              <a:rPr lang="cs-CZ" dirty="0" smtClean="0"/>
              <a:t>p“</a:t>
            </a:r>
            <a:r>
              <a:rPr lang="en-US" dirty="0" smtClean="0"/>
              <a:t> </a:t>
            </a:r>
            <a:r>
              <a:rPr lang="en-US" dirty="0"/>
              <a:t>condition. </a:t>
            </a:r>
            <a:endParaRPr lang="cs-CZ" dirty="0"/>
          </a:p>
        </p:txBody>
      </p:sp>
    </p:spTree>
    <p:extLst>
      <p:ext uri="{BB962C8B-B14F-4D97-AF65-F5344CB8AC3E}">
        <p14:creationId xmlns:p14="http://schemas.microsoft.com/office/powerpoint/2010/main" val="587776258"/>
      </p:ext>
    </p:extLst>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600" dirty="0" smtClean="0"/>
              <a:t>Advanced Single-Area OSPF Configurations</a:t>
            </a:r>
            <a:r>
              <a:rPr lang="en-US" dirty="0"/>
              <a:t/>
            </a:r>
            <a:br>
              <a:rPr lang="en-US" dirty="0"/>
            </a:br>
            <a:r>
              <a:rPr lang="en-US" dirty="0"/>
              <a:t>OSPF </a:t>
            </a:r>
            <a:r>
              <a:rPr lang="en-US" dirty="0" smtClean="0"/>
              <a:t>Network Types</a:t>
            </a:r>
            <a:endParaRPr lang="en-US" dirty="0"/>
          </a:p>
        </p:txBody>
      </p:sp>
      <p:graphicFrame>
        <p:nvGraphicFramePr>
          <p:cNvPr id="5" name="Content Placeholder 9"/>
          <p:cNvGraphicFramePr>
            <a:graphicFrameLocks/>
          </p:cNvGraphicFramePr>
          <p:nvPr>
            <p:extLst>
              <p:ext uri="{D42A27DB-BD31-4B8C-83A1-F6EECF244321}">
                <p14:modId xmlns:p14="http://schemas.microsoft.com/office/powerpoint/2010/main" val="3202359799"/>
              </p:ext>
            </p:extLst>
          </p:nvPr>
        </p:nvGraphicFramePr>
        <p:xfrm>
          <a:off x="127322" y="1099595"/>
          <a:ext cx="8889355" cy="3518703"/>
        </p:xfrm>
        <a:graphic>
          <a:graphicData uri="http://schemas.openxmlformats.org/drawingml/2006/table">
            <a:tbl>
              <a:tblPr firstRow="1" bandRow="1">
                <a:tableStyleId>{5C22544A-7EE6-4342-B048-85BDC9FD1C3A}</a:tableStyleId>
              </a:tblPr>
              <a:tblGrid>
                <a:gridCol w="1777871">
                  <a:extLst>
                    <a:ext uri="{9D8B030D-6E8A-4147-A177-3AD203B41FA5}">
                      <a16:colId xmlns="" xmlns:a16="http://schemas.microsoft.com/office/drawing/2014/main" val="20000"/>
                    </a:ext>
                  </a:extLst>
                </a:gridCol>
                <a:gridCol w="1777871">
                  <a:extLst>
                    <a:ext uri="{9D8B030D-6E8A-4147-A177-3AD203B41FA5}">
                      <a16:colId xmlns="" xmlns:a16="http://schemas.microsoft.com/office/drawing/2014/main" val="20001"/>
                    </a:ext>
                  </a:extLst>
                </a:gridCol>
                <a:gridCol w="1777871">
                  <a:extLst>
                    <a:ext uri="{9D8B030D-6E8A-4147-A177-3AD203B41FA5}">
                      <a16:colId xmlns="" xmlns:a16="http://schemas.microsoft.com/office/drawing/2014/main" val="2879618688"/>
                    </a:ext>
                  </a:extLst>
                </a:gridCol>
                <a:gridCol w="1777871">
                  <a:extLst>
                    <a:ext uri="{9D8B030D-6E8A-4147-A177-3AD203B41FA5}">
                      <a16:colId xmlns="" xmlns:a16="http://schemas.microsoft.com/office/drawing/2014/main" val="752556827"/>
                    </a:ext>
                  </a:extLst>
                </a:gridCol>
                <a:gridCol w="1777871">
                  <a:extLst>
                    <a:ext uri="{9D8B030D-6E8A-4147-A177-3AD203B41FA5}">
                      <a16:colId xmlns="" xmlns:a16="http://schemas.microsoft.com/office/drawing/2014/main" val="2115065241"/>
                    </a:ext>
                  </a:extLst>
                </a:gridCol>
              </a:tblGrid>
              <a:tr h="70556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latin typeface="+mn-lt"/>
                          <a:ea typeface="+mn-ea"/>
                          <a:cs typeface="+mn-cs"/>
                        </a:rPr>
                        <a:t>Point-to-point</a:t>
                      </a:r>
                      <a:endParaRPr lang="en-US" sz="1200" b="1" kern="1200" dirty="0">
                        <a:solidFill>
                          <a:schemeClr val="lt1"/>
                        </a:solidFill>
                        <a:latin typeface="+mn-lt"/>
                        <a:ea typeface="+mn-ea"/>
                        <a:cs typeface="+mn-cs"/>
                      </a:endParaRPr>
                    </a:p>
                  </a:txBody>
                  <a:tcPr marL="91449" marR="91449" marT="45711" marB="457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latin typeface="+mn-lt"/>
                          <a:ea typeface="+mn-ea"/>
                          <a:cs typeface="+mn-cs"/>
                        </a:rPr>
                        <a:t>Broadcast multiaccess</a:t>
                      </a:r>
                    </a:p>
                  </a:txBody>
                  <a:tcPr marL="91449" marR="91449" marT="45711" marB="457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latin typeface="+mn-lt"/>
                          <a:ea typeface="+mn-ea"/>
                          <a:cs typeface="+mn-cs"/>
                        </a:rPr>
                        <a:t>Nonbroadcast multiaccess (NBMA)</a:t>
                      </a:r>
                    </a:p>
                  </a:txBody>
                  <a:tcPr marL="91449" marR="91449" marT="45711" marB="457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latin typeface="+mn-lt"/>
                          <a:ea typeface="+mn-ea"/>
                          <a:cs typeface="+mn-cs"/>
                        </a:rPr>
                        <a:t>Point-to-multipoint</a:t>
                      </a:r>
                      <a:endParaRPr lang="cs-CZ" sz="1200" b="1" kern="1200" dirty="0" smtClean="0">
                        <a:solidFill>
                          <a:schemeClr val="lt1"/>
                        </a:solidFill>
                        <a:latin typeface="+mn-lt"/>
                        <a:ea typeface="+mn-ea"/>
                        <a:cs typeface="+mn-cs"/>
                      </a:endParaRPr>
                    </a:p>
                    <a:p>
                      <a:pPr marL="0" marR="0" lvl="0" indent="0" algn="ctr" defTabSz="685777" rtl="0" eaLnBrk="1" fontAlgn="auto" latinLnBrk="0" hangingPunct="1">
                        <a:lnSpc>
                          <a:spcPct val="100000"/>
                        </a:lnSpc>
                        <a:spcBef>
                          <a:spcPts val="0"/>
                        </a:spcBef>
                        <a:spcAft>
                          <a:spcPts val="0"/>
                        </a:spcAft>
                        <a:buClrTx/>
                        <a:buSzTx/>
                        <a:buFontTx/>
                        <a:buNone/>
                        <a:tabLst/>
                        <a:defRPr/>
                      </a:pPr>
                      <a:r>
                        <a:rPr lang="cs-CZ" sz="1200" b="1" kern="1200" dirty="0" smtClean="0">
                          <a:solidFill>
                            <a:schemeClr val="lt1"/>
                          </a:solidFill>
                          <a:latin typeface="+mn-lt"/>
                          <a:ea typeface="+mn-ea"/>
                          <a:cs typeface="+mn-cs"/>
                        </a:rPr>
                        <a:t>(Non-</a:t>
                      </a:r>
                      <a:r>
                        <a:rPr lang="cs-CZ" sz="1200" b="1" kern="1200" dirty="0" err="1" smtClean="0">
                          <a:solidFill>
                            <a:schemeClr val="lt1"/>
                          </a:solidFill>
                          <a:latin typeface="+mn-lt"/>
                          <a:ea typeface="+mn-ea"/>
                          <a:cs typeface="+mn-cs"/>
                        </a:rPr>
                        <a:t>Broadcast</a:t>
                      </a:r>
                      <a:r>
                        <a:rPr lang="cs-CZ" sz="1200" b="1" kern="1200" dirty="0" smtClean="0">
                          <a:solidFill>
                            <a:schemeClr val="lt1"/>
                          </a:solidFill>
                          <a:latin typeface="+mn-lt"/>
                          <a:ea typeface="+mn-ea"/>
                          <a:cs typeface="+mn-cs"/>
                        </a:rPr>
                        <a:t>)</a:t>
                      </a:r>
                      <a:endParaRPr lang="en-US" sz="1200" b="1" kern="1200" dirty="0">
                        <a:solidFill>
                          <a:schemeClr val="lt1"/>
                        </a:solidFill>
                        <a:latin typeface="+mn-lt"/>
                        <a:ea typeface="+mn-ea"/>
                        <a:cs typeface="+mn-cs"/>
                      </a:endParaRPr>
                    </a:p>
                  </a:txBody>
                  <a:tcPr marL="91449" marR="91449" marT="45711" marB="457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latin typeface="+mn-lt"/>
                          <a:ea typeface="+mn-ea"/>
                          <a:cs typeface="+mn-cs"/>
                        </a:rPr>
                        <a:t>Virtual links</a:t>
                      </a:r>
                    </a:p>
                    <a:p>
                      <a:pPr marL="0" marR="0" lvl="0" indent="0" algn="ctr" defTabSz="685777" rtl="0" eaLnBrk="1" fontAlgn="auto" latinLnBrk="0" hangingPunct="1">
                        <a:lnSpc>
                          <a:spcPct val="100000"/>
                        </a:lnSpc>
                        <a:spcBef>
                          <a:spcPts val="0"/>
                        </a:spcBef>
                        <a:spcAft>
                          <a:spcPts val="0"/>
                        </a:spcAft>
                        <a:buClrTx/>
                        <a:buSzTx/>
                        <a:buFontTx/>
                        <a:buNone/>
                        <a:tabLst/>
                        <a:defRPr/>
                      </a:pPr>
                      <a:endParaRPr lang="en-US" sz="1200" b="1" kern="1200" dirty="0">
                        <a:solidFill>
                          <a:schemeClr val="lt1"/>
                        </a:solidFill>
                        <a:latin typeface="+mn-lt"/>
                        <a:ea typeface="+mn-ea"/>
                        <a:cs typeface="+mn-cs"/>
                      </a:endParaRPr>
                    </a:p>
                  </a:txBody>
                  <a:tcPr marL="91449" marR="91449" marT="45711" marB="457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2813139">
                <a:tc>
                  <a:txBody>
                    <a:bodyPr/>
                    <a:lstStyle/>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smtClean="0">
                          <a:solidFill>
                            <a:schemeClr val="dk1"/>
                          </a:solidFill>
                          <a:latin typeface="+mn-lt"/>
                          <a:ea typeface="+mn-ea"/>
                          <a:cs typeface="+mn-cs"/>
                        </a:rPr>
                        <a:t>Two routers interconnected over a common link. </a:t>
                      </a:r>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smtClean="0">
                          <a:solidFill>
                            <a:schemeClr val="dk1"/>
                          </a:solidFill>
                          <a:latin typeface="+mn-lt"/>
                          <a:ea typeface="+mn-ea"/>
                          <a:cs typeface="+mn-cs"/>
                        </a:rPr>
                        <a:t>No other routers are on the link. </a:t>
                      </a:r>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smtClean="0">
                          <a:solidFill>
                            <a:schemeClr val="dk1"/>
                          </a:solidFill>
                          <a:latin typeface="+mn-lt"/>
                          <a:ea typeface="+mn-ea"/>
                          <a:cs typeface="+mn-cs"/>
                        </a:rPr>
                        <a:t>Common configuration in WAN links.</a:t>
                      </a:r>
                    </a:p>
                  </a:txBody>
                  <a:tcPr marL="91449" marR="91449"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smtClean="0">
                          <a:solidFill>
                            <a:schemeClr val="dk1"/>
                          </a:solidFill>
                          <a:latin typeface="+mn-lt"/>
                          <a:ea typeface="+mn-ea"/>
                          <a:cs typeface="+mn-cs"/>
                        </a:rPr>
                        <a:t>Multiple routers interconnected over an Ethernet network. </a:t>
                      </a:r>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smtClean="0">
                          <a:solidFill>
                            <a:schemeClr val="dk1"/>
                          </a:solidFill>
                          <a:latin typeface="+mn-lt"/>
                          <a:ea typeface="+mn-ea"/>
                          <a:cs typeface="+mn-cs"/>
                        </a:rPr>
                        <a:t>Ethernet LANs are the most common example of broadcast multiaccess networks.</a:t>
                      </a:r>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00" kern="1200" dirty="0">
                        <a:solidFill>
                          <a:schemeClr val="dk1"/>
                        </a:solidFill>
                        <a:latin typeface="+mn-lt"/>
                        <a:ea typeface="+mn-ea"/>
                        <a:cs typeface="+mn-cs"/>
                      </a:endParaRPr>
                    </a:p>
                  </a:txBody>
                  <a:tcPr marL="91449" marR="91449"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cs-CZ" sz="1000" kern="1200" dirty="0" err="1" smtClean="0">
                          <a:solidFill>
                            <a:schemeClr val="dk1"/>
                          </a:solidFill>
                          <a:latin typeface="+mn-lt"/>
                          <a:ea typeface="+mn-ea"/>
                          <a:cs typeface="+mn-cs"/>
                        </a:rPr>
                        <a:t>Broadcast</a:t>
                      </a:r>
                      <a:r>
                        <a:rPr lang="cs-CZ" sz="1000" kern="1200" dirty="0" smtClean="0">
                          <a:solidFill>
                            <a:schemeClr val="dk1"/>
                          </a:solidFill>
                          <a:latin typeface="+mn-lt"/>
                          <a:ea typeface="+mn-ea"/>
                          <a:cs typeface="+mn-cs"/>
                        </a:rPr>
                        <a:t> </a:t>
                      </a:r>
                      <a:r>
                        <a:rPr lang="cs-CZ" sz="1000" kern="1200" dirty="0" err="1" smtClean="0">
                          <a:solidFill>
                            <a:schemeClr val="dk1"/>
                          </a:solidFill>
                          <a:latin typeface="+mn-lt"/>
                          <a:ea typeface="+mn-ea"/>
                          <a:cs typeface="+mn-cs"/>
                        </a:rPr>
                        <a:t>emulation</a:t>
                      </a:r>
                      <a:endParaRPr lang="cs-CZ" sz="1000" kern="1200" dirty="0" smtClean="0">
                        <a:solidFill>
                          <a:schemeClr val="dk1"/>
                        </a:solidFill>
                        <a:latin typeface="+mn-lt"/>
                        <a:ea typeface="+mn-ea"/>
                        <a:cs typeface="+mn-cs"/>
                      </a:endParaRPr>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cs-CZ" sz="1000" kern="1200" dirty="0" err="1" smtClean="0">
                          <a:solidFill>
                            <a:schemeClr val="dk1"/>
                          </a:solidFill>
                          <a:latin typeface="+mn-lt"/>
                          <a:ea typeface="+mn-ea"/>
                          <a:cs typeface="+mn-cs"/>
                        </a:rPr>
                        <a:t>Example</a:t>
                      </a:r>
                      <a:r>
                        <a:rPr lang="cs-CZ" sz="1000" kern="1200" dirty="0" smtClean="0">
                          <a:solidFill>
                            <a:schemeClr val="dk1"/>
                          </a:solidFill>
                          <a:latin typeface="+mn-lt"/>
                          <a:ea typeface="+mn-ea"/>
                          <a:cs typeface="+mn-cs"/>
                        </a:rPr>
                        <a:t> - </a:t>
                      </a:r>
                      <a:r>
                        <a:rPr lang="en-US" sz="1000" kern="1200" dirty="0" smtClean="0">
                          <a:solidFill>
                            <a:schemeClr val="dk1"/>
                          </a:solidFill>
                          <a:latin typeface="+mn-lt"/>
                          <a:ea typeface="+mn-ea"/>
                          <a:cs typeface="+mn-cs"/>
                        </a:rPr>
                        <a:t>Frame Relay</a:t>
                      </a:r>
                      <a:endParaRPr lang="cs-CZ" sz="1000" kern="1200" dirty="0" smtClean="0">
                        <a:solidFill>
                          <a:schemeClr val="dk1"/>
                        </a:solidFill>
                        <a:latin typeface="+mn-lt"/>
                        <a:ea typeface="+mn-ea"/>
                        <a:cs typeface="+mn-cs"/>
                      </a:endParaRPr>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smtClean="0">
                          <a:solidFill>
                            <a:schemeClr val="dk1"/>
                          </a:solidFill>
                          <a:latin typeface="+mn-lt"/>
                          <a:ea typeface="+mn-ea"/>
                          <a:cs typeface="+mn-cs"/>
                        </a:rPr>
                        <a:t>R1 must craft and transmit an packet for every destination</a:t>
                      </a:r>
                      <a:r>
                        <a:rPr lang="cs-CZ" sz="1000" kern="1200" dirty="0" smtClean="0">
                          <a:solidFill>
                            <a:schemeClr val="dk1"/>
                          </a:solidFill>
                          <a:latin typeface="+mn-lt"/>
                          <a:ea typeface="+mn-ea"/>
                          <a:cs typeface="+mn-cs"/>
                        </a:rPr>
                        <a:t>.</a:t>
                      </a:r>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cs-CZ" sz="1000" kern="1200" dirty="0" smtClean="0">
                          <a:solidFill>
                            <a:schemeClr val="dk1"/>
                          </a:solidFill>
                          <a:latin typeface="+mn-lt"/>
                          <a:ea typeface="+mn-ea"/>
                          <a:cs typeface="+mn-cs"/>
                        </a:rPr>
                        <a:t>DR/BDR </a:t>
                      </a:r>
                      <a:r>
                        <a:rPr lang="cs-CZ" sz="1000" kern="1200" dirty="0" err="1" smtClean="0">
                          <a:solidFill>
                            <a:schemeClr val="dk1"/>
                          </a:solidFill>
                          <a:latin typeface="+mn-lt"/>
                          <a:ea typeface="+mn-ea"/>
                          <a:cs typeface="+mn-cs"/>
                        </a:rPr>
                        <a:t>election</a:t>
                      </a:r>
                      <a:endParaRPr lang="cs-CZ" sz="1000" kern="1200" dirty="0" smtClean="0">
                        <a:solidFill>
                          <a:schemeClr val="dk1"/>
                        </a:solidFill>
                        <a:latin typeface="+mn-lt"/>
                        <a:ea typeface="+mn-ea"/>
                        <a:cs typeface="+mn-cs"/>
                      </a:endParaRPr>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cs-CZ" sz="1000" kern="1200" dirty="0" smtClean="0">
                          <a:solidFill>
                            <a:schemeClr val="dk1"/>
                          </a:solidFill>
                          <a:latin typeface="+mn-lt"/>
                          <a:ea typeface="+mn-ea"/>
                          <a:cs typeface="+mn-cs"/>
                        </a:rPr>
                        <a:t>B</a:t>
                      </a:r>
                      <a:r>
                        <a:rPr lang="en-US" sz="1000" kern="1200" dirty="0" err="1" smtClean="0">
                          <a:solidFill>
                            <a:schemeClr val="dk1"/>
                          </a:solidFill>
                          <a:latin typeface="+mn-lt"/>
                          <a:ea typeface="+mn-ea"/>
                          <a:cs typeface="+mn-cs"/>
                        </a:rPr>
                        <a:t>andwidth</a:t>
                      </a:r>
                      <a:r>
                        <a:rPr lang="cs-CZ" sz="1000" kern="1200" dirty="0" smtClean="0">
                          <a:solidFill>
                            <a:schemeClr val="dk1"/>
                          </a:solidFill>
                          <a:latin typeface="+mn-lt"/>
                          <a:ea typeface="+mn-ea"/>
                          <a:cs typeface="+mn-cs"/>
                        </a:rPr>
                        <a:t> </a:t>
                      </a:r>
                      <a:r>
                        <a:rPr lang="cs-CZ" sz="1000" kern="1200" dirty="0" err="1" smtClean="0">
                          <a:solidFill>
                            <a:schemeClr val="dk1"/>
                          </a:solidFill>
                          <a:latin typeface="+mn-lt"/>
                          <a:ea typeface="+mn-ea"/>
                          <a:cs typeface="+mn-cs"/>
                        </a:rPr>
                        <a:t>consumption</a:t>
                      </a:r>
                      <a:endParaRPr lang="cs-CZ" sz="1000" kern="1200" dirty="0" smtClean="0">
                        <a:solidFill>
                          <a:schemeClr val="dk1"/>
                        </a:solidFill>
                        <a:latin typeface="+mn-lt"/>
                        <a:ea typeface="+mn-ea"/>
                        <a:cs typeface="+mn-cs"/>
                      </a:endParaRPr>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cs-CZ" sz="1000" kern="1200" dirty="0" smtClean="0">
                          <a:solidFill>
                            <a:schemeClr val="dk1"/>
                          </a:solidFill>
                          <a:latin typeface="+mn-lt"/>
                          <a:ea typeface="+mn-ea"/>
                          <a:cs typeface="+mn-cs"/>
                        </a:rPr>
                        <a:t>R</a:t>
                      </a:r>
                      <a:r>
                        <a:rPr lang="en-US" sz="1000" kern="1200" dirty="0" smtClean="0">
                          <a:solidFill>
                            <a:schemeClr val="dk1"/>
                          </a:solidFill>
                          <a:latin typeface="+mn-lt"/>
                          <a:ea typeface="+mn-ea"/>
                          <a:cs typeface="+mn-cs"/>
                        </a:rPr>
                        <a:t>outer </a:t>
                      </a:r>
                      <a:r>
                        <a:rPr lang="cs-CZ" sz="1000" kern="1200" dirty="0" smtClean="0">
                          <a:solidFill>
                            <a:schemeClr val="dk1"/>
                          </a:solidFill>
                          <a:latin typeface="+mn-lt"/>
                          <a:ea typeface="+mn-ea"/>
                          <a:cs typeface="+mn-cs"/>
                        </a:rPr>
                        <a:t>has </a:t>
                      </a:r>
                      <a:r>
                        <a:rPr lang="en-US" sz="1000" kern="1200" dirty="0" smtClean="0">
                          <a:solidFill>
                            <a:schemeClr val="dk1"/>
                          </a:solidFill>
                          <a:latin typeface="+mn-lt"/>
                          <a:ea typeface="+mn-ea"/>
                          <a:cs typeface="+mn-cs"/>
                        </a:rPr>
                        <a:t>to know the addresses of his neighbors </a:t>
                      </a:r>
                      <a:r>
                        <a:rPr lang="cs-CZ" sz="1000" kern="1200" dirty="0" smtClean="0">
                          <a:solidFill>
                            <a:schemeClr val="dk1"/>
                          </a:solidFill>
                          <a:latin typeface="+mn-lt"/>
                          <a:ea typeface="+mn-ea"/>
                          <a:cs typeface="+mn-cs"/>
                        </a:rPr>
                        <a:t>in </a:t>
                      </a:r>
                      <a:r>
                        <a:rPr lang="cs-CZ" sz="1000" kern="1200" dirty="0" err="1" smtClean="0">
                          <a:solidFill>
                            <a:schemeClr val="dk1"/>
                          </a:solidFill>
                          <a:latin typeface="+mn-lt"/>
                          <a:ea typeface="+mn-ea"/>
                          <a:cs typeface="+mn-cs"/>
                        </a:rPr>
                        <a:t>advance</a:t>
                      </a:r>
                      <a:r>
                        <a:rPr lang="cs-CZ" sz="1000" kern="1200" dirty="0" smtClean="0">
                          <a:solidFill>
                            <a:schemeClr val="dk1"/>
                          </a:solidFill>
                          <a:latin typeface="+mn-lt"/>
                          <a:ea typeface="+mn-ea"/>
                          <a:cs typeface="+mn-cs"/>
                        </a:rPr>
                        <a:t>.</a:t>
                      </a:r>
                      <a:endParaRPr lang="en-US" sz="1000" kern="1200" dirty="0" smtClean="0">
                        <a:solidFill>
                          <a:schemeClr val="dk1"/>
                        </a:solidFill>
                        <a:latin typeface="+mn-lt"/>
                        <a:ea typeface="+mn-ea"/>
                        <a:cs typeface="+mn-cs"/>
                      </a:endParaRPr>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00" kern="1200" dirty="0">
                        <a:solidFill>
                          <a:schemeClr val="dk1"/>
                        </a:solidFill>
                        <a:latin typeface="+mn-lt"/>
                        <a:ea typeface="+mn-ea"/>
                        <a:cs typeface="+mn-cs"/>
                      </a:endParaRPr>
                    </a:p>
                  </a:txBody>
                  <a:tcPr marL="91449" marR="91449"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cs-CZ" sz="1000" kern="1200" dirty="0" smtClean="0">
                          <a:solidFill>
                            <a:schemeClr val="dk1"/>
                          </a:solidFill>
                          <a:latin typeface="+mn-lt"/>
                          <a:ea typeface="+mn-ea"/>
                          <a:cs typeface="+mn-cs"/>
                        </a:rPr>
                        <a:t>H</a:t>
                      </a:r>
                      <a:r>
                        <a:rPr lang="en-US" sz="1000" kern="1200" dirty="0" err="1" smtClean="0">
                          <a:solidFill>
                            <a:schemeClr val="dk1"/>
                          </a:solidFill>
                          <a:latin typeface="+mn-lt"/>
                          <a:ea typeface="+mn-ea"/>
                          <a:cs typeface="+mn-cs"/>
                        </a:rPr>
                        <a:t>ub</a:t>
                      </a:r>
                      <a:r>
                        <a:rPr lang="en-US" sz="1000" kern="1200" dirty="0" smtClean="0">
                          <a:solidFill>
                            <a:schemeClr val="dk1"/>
                          </a:solidFill>
                          <a:latin typeface="+mn-lt"/>
                          <a:ea typeface="+mn-ea"/>
                          <a:cs typeface="+mn-cs"/>
                        </a:rPr>
                        <a:t>-and-spoke </a:t>
                      </a:r>
                      <a:r>
                        <a:rPr lang="en-US" sz="1000" kern="1200" dirty="0" smtClean="0">
                          <a:solidFill>
                            <a:schemeClr val="dk1"/>
                          </a:solidFill>
                          <a:latin typeface="+mn-lt"/>
                          <a:ea typeface="+mn-ea"/>
                          <a:cs typeface="+mn-cs"/>
                        </a:rPr>
                        <a:t>topology over an NBMA network. </a:t>
                      </a:r>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cs-CZ" sz="1000" dirty="0" err="1" smtClean="0"/>
                        <a:t>Collection</a:t>
                      </a:r>
                      <a:r>
                        <a:rPr lang="cs-CZ" sz="1000" dirty="0" smtClean="0"/>
                        <a:t> </a:t>
                      </a:r>
                      <a:r>
                        <a:rPr lang="cs-CZ" sz="1000" dirty="0" err="1" smtClean="0"/>
                        <a:t>of</a:t>
                      </a:r>
                      <a:r>
                        <a:rPr lang="cs-CZ" sz="1000" dirty="0" smtClean="0"/>
                        <a:t> point-to-point </a:t>
                      </a:r>
                      <a:r>
                        <a:rPr lang="cs-CZ" sz="1000" dirty="0" err="1" smtClean="0"/>
                        <a:t>networks</a:t>
                      </a:r>
                      <a:r>
                        <a:rPr lang="cs-CZ" sz="1000" dirty="0" smtClean="0"/>
                        <a:t>.</a:t>
                      </a:r>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cs-CZ" sz="1000" dirty="0" smtClean="0"/>
                        <a:t>P</a:t>
                      </a:r>
                      <a:r>
                        <a:rPr lang="en-US" sz="1000" dirty="0" err="1" smtClean="0"/>
                        <a:t>ackets</a:t>
                      </a:r>
                      <a:r>
                        <a:rPr lang="en-US" sz="1000" dirty="0" smtClean="0"/>
                        <a:t> must be replicated and transmitted individually to each neighbor</a:t>
                      </a:r>
                      <a:r>
                        <a:rPr lang="cs-CZ" sz="1000" dirty="0" smtClean="0"/>
                        <a:t>.</a:t>
                      </a:r>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cs-CZ" sz="1000" dirty="0" smtClean="0"/>
                        <a:t>No</a:t>
                      </a:r>
                      <a:r>
                        <a:rPr lang="cs-CZ" sz="1000" baseline="0" dirty="0" smtClean="0"/>
                        <a:t> DR/BDR </a:t>
                      </a:r>
                      <a:r>
                        <a:rPr lang="cs-CZ" sz="1000" baseline="0" dirty="0" err="1" smtClean="0"/>
                        <a:t>election</a:t>
                      </a:r>
                      <a:endParaRPr lang="cs-CZ" sz="1000" baseline="0" dirty="0" smtClean="0"/>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cs-CZ" sz="1000" dirty="0" smtClean="0"/>
                        <a:t>C</a:t>
                      </a:r>
                      <a:r>
                        <a:rPr lang="en-US" sz="1000" dirty="0" smtClean="0"/>
                        <a:t>an occupy a common </a:t>
                      </a:r>
                      <a:r>
                        <a:rPr lang="en-US" sz="1000" dirty="0" err="1" smtClean="0"/>
                        <a:t>subne</a:t>
                      </a:r>
                      <a:r>
                        <a:rPr lang="cs-CZ" sz="1000" dirty="0" smtClean="0"/>
                        <a:t>t.</a:t>
                      </a:r>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cs-CZ" sz="1000" kern="1200" dirty="0" smtClean="0">
                        <a:solidFill>
                          <a:schemeClr val="dk1"/>
                        </a:solidFill>
                        <a:latin typeface="+mn-lt"/>
                        <a:ea typeface="+mn-ea"/>
                        <a:cs typeface="+mn-cs"/>
                      </a:endParaRPr>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00" kern="1200" dirty="0" smtClean="0">
                        <a:solidFill>
                          <a:schemeClr val="dk1"/>
                        </a:solidFill>
                        <a:latin typeface="+mn-lt"/>
                        <a:ea typeface="+mn-ea"/>
                        <a:cs typeface="+mn-cs"/>
                      </a:endParaRPr>
                    </a:p>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00" kern="1200" dirty="0">
                        <a:solidFill>
                          <a:schemeClr val="dk1"/>
                        </a:solidFill>
                        <a:latin typeface="+mn-lt"/>
                        <a:ea typeface="+mn-ea"/>
                        <a:cs typeface="+mn-cs"/>
                      </a:endParaRPr>
                    </a:p>
                  </a:txBody>
                  <a:tcPr marL="91449" marR="91449"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15888" marR="0" lvl="0" indent="-115888"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smtClean="0"/>
                        <a:t>Special OSPF network used to interconnect distant OSPF areas to the backbone area</a:t>
                      </a:r>
                      <a:r>
                        <a:rPr lang="en-US" sz="1000" baseline="0" dirty="0" smtClean="0"/>
                        <a:t>.</a:t>
                      </a:r>
                      <a:endParaRPr lang="en-US" sz="1000" dirty="0" smtClean="0"/>
                    </a:p>
                    <a:p>
                      <a:pPr marL="115888" indent="-115888">
                        <a:buFont typeface="Arial" panose="020B0604020202020204" pitchFamily="34" charset="0"/>
                        <a:buChar char="•"/>
                      </a:pPr>
                      <a:endParaRPr lang="en-US" sz="1000" dirty="0"/>
                    </a:p>
                  </a:txBody>
                  <a:tcPr marL="91449" marR="91449"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bl>
          </a:graphicData>
        </a:graphic>
      </p:graphicFrame>
      <p:pic>
        <p:nvPicPr>
          <p:cNvPr id="8" name="Picture 7"/>
          <p:cNvPicPr>
            <a:picLocks noChangeAspect="1"/>
          </p:cNvPicPr>
          <p:nvPr/>
        </p:nvPicPr>
        <p:blipFill>
          <a:blip r:embed="rId3"/>
          <a:stretch>
            <a:fillRect/>
          </a:stretch>
        </p:blipFill>
        <p:spPr>
          <a:xfrm>
            <a:off x="5544346" y="3646864"/>
            <a:ext cx="1636470" cy="755069"/>
          </a:xfrm>
          <a:prstGeom prst="rect">
            <a:avLst/>
          </a:prstGeom>
          <a:ln>
            <a:solidFill>
              <a:schemeClr val="accent1"/>
            </a:solidFill>
          </a:ln>
        </p:spPr>
      </p:pic>
      <p:pic>
        <p:nvPicPr>
          <p:cNvPr id="1026" name="Picture 2" descr="point-to-poin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946" y="3456012"/>
            <a:ext cx="1666875" cy="23336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roadcast.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8038" y="3200844"/>
            <a:ext cx="1731515" cy="69187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non-broadcast.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25691" y="3870256"/>
            <a:ext cx="1664110" cy="66634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p:cNvPicPr>
            <a:picLocks noChangeAspect="1"/>
          </p:cNvPicPr>
          <p:nvPr/>
        </p:nvPicPr>
        <p:blipFill>
          <a:blip r:embed="rId7"/>
          <a:stretch>
            <a:fillRect/>
          </a:stretch>
        </p:blipFill>
        <p:spPr>
          <a:xfrm>
            <a:off x="7288329" y="3705515"/>
            <a:ext cx="1673695" cy="643887"/>
          </a:xfrm>
          <a:prstGeom prst="rect">
            <a:avLst/>
          </a:prstGeom>
        </p:spPr>
      </p:pic>
      <p:pic>
        <p:nvPicPr>
          <p:cNvPr id="13" name="Picture 3"/>
          <p:cNvPicPr>
            <a:picLocks noChangeAspect="1"/>
          </p:cNvPicPr>
          <p:nvPr/>
        </p:nvPicPr>
        <p:blipFill>
          <a:blip r:embed="rId8"/>
          <a:stretch>
            <a:fillRect/>
          </a:stretch>
        </p:blipFill>
        <p:spPr>
          <a:xfrm>
            <a:off x="7288329" y="2806988"/>
            <a:ext cx="1675434" cy="595061"/>
          </a:xfrm>
          <a:prstGeom prst="rect">
            <a:avLst/>
          </a:prstGeom>
        </p:spPr>
      </p:pic>
    </p:spTree>
    <p:extLst>
      <p:ext uri="{BB962C8B-B14F-4D97-AF65-F5344CB8AC3E}">
        <p14:creationId xmlns:p14="http://schemas.microsoft.com/office/powerpoint/2010/main" val="2055289921"/>
      </p:ext>
    </p:extLst>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065" y="798944"/>
            <a:ext cx="5503202" cy="4155319"/>
          </a:xfrm>
        </p:spPr>
        <p:txBody>
          <a:bodyPr/>
          <a:lstStyle/>
          <a:p>
            <a:r>
              <a:rPr lang="en-US" dirty="0"/>
              <a:t>To troubleshoot OSPF, it is important to understand how OSPF routers traverse different OSPF states when adjacencies are being established.</a:t>
            </a:r>
          </a:p>
          <a:p>
            <a:endParaRPr lang="en-US" dirty="0" smtClean="0"/>
          </a:p>
          <a:p>
            <a:r>
              <a:rPr lang="en-US" dirty="0" smtClean="0"/>
              <a:t>When </a:t>
            </a:r>
            <a:r>
              <a:rPr lang="en-US" dirty="0"/>
              <a:t>troubleshooting OSPF neighbors, be aware that the FULL or 2WAY states are normal. </a:t>
            </a:r>
            <a:endParaRPr lang="en-US" dirty="0" smtClean="0"/>
          </a:p>
          <a:p>
            <a:pPr lvl="1"/>
            <a:r>
              <a:rPr lang="en-US" dirty="0" smtClean="0"/>
              <a:t>All </a:t>
            </a:r>
            <a:r>
              <a:rPr lang="en-US" dirty="0"/>
              <a:t>other states are </a:t>
            </a:r>
            <a:r>
              <a:rPr lang="en-US" dirty="0" smtClean="0"/>
              <a:t>transitory and the </a:t>
            </a:r>
            <a:r>
              <a:rPr lang="en-US" dirty="0"/>
              <a:t>router should not remain in those states for extended periods of </a:t>
            </a:r>
            <a:r>
              <a:rPr lang="en-US" dirty="0" smtClean="0"/>
              <a:t>time.</a:t>
            </a:r>
          </a:p>
        </p:txBody>
      </p:sp>
      <p:sp>
        <p:nvSpPr>
          <p:cNvPr id="21505" name="Rectangle 2"/>
          <p:cNvSpPr>
            <a:spLocks noGrp="1" noChangeArrowheads="1"/>
          </p:cNvSpPr>
          <p:nvPr>
            <p:ph type="title"/>
          </p:nvPr>
        </p:nvSpPr>
        <p:spPr/>
        <p:txBody>
          <a:bodyPr/>
          <a:lstStyle/>
          <a:p>
            <a:r>
              <a:rPr lang="en-US" sz="1600" dirty="0"/>
              <a:t>Troubleshooting Single-Area OSPF Implementations</a:t>
            </a:r>
            <a:r>
              <a:rPr lang="en-US" dirty="0"/>
              <a:t/>
            </a:r>
            <a:br>
              <a:rPr lang="en-US" dirty="0"/>
            </a:br>
            <a:r>
              <a:rPr lang="en-US" dirty="0" smtClean="0"/>
              <a:t>OSPF States</a:t>
            </a:r>
            <a:endParaRPr lang="en-US" dirty="0"/>
          </a:p>
        </p:txBody>
      </p:sp>
      <p:pic>
        <p:nvPicPr>
          <p:cNvPr id="3" name="Picture 2"/>
          <p:cNvPicPr>
            <a:picLocks noChangeAspect="1"/>
          </p:cNvPicPr>
          <p:nvPr/>
        </p:nvPicPr>
        <p:blipFill>
          <a:blip r:embed="rId3"/>
          <a:stretch>
            <a:fillRect/>
          </a:stretch>
        </p:blipFill>
        <p:spPr>
          <a:xfrm>
            <a:off x="5791331" y="798944"/>
            <a:ext cx="2907702" cy="3822816"/>
          </a:xfrm>
          <a:prstGeom prst="rect">
            <a:avLst/>
          </a:prstGeom>
        </p:spPr>
      </p:pic>
    </p:spTree>
    <p:extLst>
      <p:ext uri="{BB962C8B-B14F-4D97-AF65-F5344CB8AC3E}">
        <p14:creationId xmlns:p14="http://schemas.microsoft.com/office/powerpoint/2010/main" val="166739135"/>
      </p:ext>
    </p:extLst>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064" y="798944"/>
            <a:ext cx="5067953" cy="4155319"/>
          </a:xfrm>
        </p:spPr>
        <p:txBody>
          <a:bodyPr/>
          <a:lstStyle/>
          <a:p>
            <a:r>
              <a:rPr lang="en-US" dirty="0" smtClean="0"/>
              <a:t>Common OSPFv2 troubleshooting commands include:</a:t>
            </a:r>
            <a:endParaRPr lang="en-US" dirty="0"/>
          </a:p>
          <a:p>
            <a:pPr lvl="1"/>
            <a:r>
              <a:rPr lang="en-US" b="1" dirty="0" smtClean="0"/>
              <a:t>show </a:t>
            </a:r>
            <a:r>
              <a:rPr lang="en-US" b="1" dirty="0"/>
              <a:t>ip protocols </a:t>
            </a:r>
            <a:r>
              <a:rPr lang="en-US" dirty="0" smtClean="0"/>
              <a:t>- </a:t>
            </a:r>
            <a:r>
              <a:rPr lang="en-US" dirty="0"/>
              <a:t>Used to verify vital OSPFv2 configuration </a:t>
            </a:r>
            <a:r>
              <a:rPr lang="en-US" dirty="0" smtClean="0"/>
              <a:t>information.</a:t>
            </a:r>
            <a:endParaRPr lang="en-US" dirty="0"/>
          </a:p>
          <a:p>
            <a:pPr lvl="1"/>
            <a:r>
              <a:rPr lang="en-US" b="1" dirty="0"/>
              <a:t>show ip ospf neighbor </a:t>
            </a:r>
            <a:r>
              <a:rPr lang="en-US" dirty="0" smtClean="0"/>
              <a:t>- </a:t>
            </a:r>
            <a:r>
              <a:rPr lang="en-US" dirty="0"/>
              <a:t>Used to verify that the router has formed an OSPFv2 adjacency with its neighboring routers. </a:t>
            </a:r>
          </a:p>
          <a:p>
            <a:pPr lvl="1"/>
            <a:r>
              <a:rPr lang="en-US" b="1" dirty="0"/>
              <a:t>show ip ospf interface </a:t>
            </a:r>
            <a:r>
              <a:rPr lang="en-US" dirty="0" smtClean="0"/>
              <a:t>- </a:t>
            </a:r>
            <a:r>
              <a:rPr lang="en-US" dirty="0"/>
              <a:t>Used to display the OSPFv2 parameters configured on an </a:t>
            </a:r>
            <a:r>
              <a:rPr lang="en-US" dirty="0" smtClean="0"/>
              <a:t>interface.</a:t>
            </a:r>
            <a:endParaRPr lang="en-US" dirty="0"/>
          </a:p>
          <a:p>
            <a:pPr lvl="1"/>
            <a:r>
              <a:rPr lang="en-US" b="1" dirty="0"/>
              <a:t>show ip ospf </a:t>
            </a:r>
            <a:r>
              <a:rPr lang="en-US" dirty="0" smtClean="0"/>
              <a:t>- </a:t>
            </a:r>
            <a:r>
              <a:rPr lang="en-US" dirty="0"/>
              <a:t>Used to examine the OSPFv2 process ID and router ID</a:t>
            </a:r>
            <a:r>
              <a:rPr lang="en-US" dirty="0" smtClean="0"/>
              <a:t>.</a:t>
            </a:r>
            <a:endParaRPr lang="en-US" dirty="0"/>
          </a:p>
          <a:p>
            <a:pPr lvl="1"/>
            <a:r>
              <a:rPr lang="en-US" b="1" dirty="0"/>
              <a:t>show ip route ospf </a:t>
            </a:r>
            <a:r>
              <a:rPr lang="en-US" dirty="0" smtClean="0"/>
              <a:t>- </a:t>
            </a:r>
            <a:r>
              <a:rPr lang="en-US" dirty="0"/>
              <a:t>Used to display only the OSPFv2 learned routes in the IPv4 routing table. </a:t>
            </a:r>
            <a:r>
              <a:rPr lang="en-US" dirty="0" smtClean="0"/>
              <a:t>T</a:t>
            </a:r>
            <a:endParaRPr lang="en-US" dirty="0"/>
          </a:p>
          <a:p>
            <a:pPr lvl="1"/>
            <a:r>
              <a:rPr lang="en-US" b="1" dirty="0"/>
              <a:t>clear ip ospf </a:t>
            </a:r>
            <a:r>
              <a:rPr lang="en-US" dirty="0"/>
              <a:t>[</a:t>
            </a:r>
            <a:r>
              <a:rPr lang="en-US" i="1" dirty="0"/>
              <a:t>process-id</a:t>
            </a:r>
            <a:r>
              <a:rPr lang="en-US" dirty="0"/>
              <a:t>] </a:t>
            </a:r>
            <a:r>
              <a:rPr lang="en-US" b="1" dirty="0"/>
              <a:t>process </a:t>
            </a:r>
            <a:r>
              <a:rPr lang="en-US" dirty="0"/>
              <a:t>- Used to reset the OSPFv2 neighbor </a:t>
            </a:r>
            <a:r>
              <a:rPr lang="en-US" dirty="0" smtClean="0"/>
              <a:t>adjacencies</a:t>
            </a:r>
            <a:endParaRPr lang="en-US" dirty="0"/>
          </a:p>
        </p:txBody>
      </p:sp>
      <p:sp>
        <p:nvSpPr>
          <p:cNvPr id="21505" name="Rectangle 2"/>
          <p:cNvSpPr>
            <a:spLocks noGrp="1" noChangeArrowheads="1"/>
          </p:cNvSpPr>
          <p:nvPr>
            <p:ph type="title"/>
          </p:nvPr>
        </p:nvSpPr>
        <p:spPr/>
        <p:txBody>
          <a:bodyPr/>
          <a:lstStyle/>
          <a:p>
            <a:r>
              <a:rPr lang="en-US" sz="1600" dirty="0"/>
              <a:t>Troubleshooting Single-Area OSPF Implementations</a:t>
            </a:r>
            <a:r>
              <a:rPr lang="en-US" dirty="0"/>
              <a:t/>
            </a:r>
            <a:br>
              <a:rPr lang="en-US" dirty="0"/>
            </a:br>
            <a:r>
              <a:rPr lang="en-US" dirty="0" smtClean="0"/>
              <a:t>OSPF Troubleshooting Commands</a:t>
            </a:r>
            <a:endParaRPr lang="en-US" dirty="0"/>
          </a:p>
        </p:txBody>
      </p:sp>
      <p:sp>
        <p:nvSpPr>
          <p:cNvPr id="4" name="Rectangle 3"/>
          <p:cNvSpPr/>
          <p:nvPr/>
        </p:nvSpPr>
        <p:spPr>
          <a:xfrm>
            <a:off x="5327249" y="4635646"/>
            <a:ext cx="3638119" cy="350076"/>
          </a:xfrm>
          <a:prstGeom prst="rect">
            <a:avLst/>
          </a:prstGeom>
          <a:solidFill>
            <a:srgbClr val="C00000"/>
          </a:solidFill>
        </p:spPr>
        <p:style>
          <a:lnRef idx="0">
            <a:schemeClr val="accent2"/>
          </a:lnRef>
          <a:fillRef idx="3">
            <a:schemeClr val="accent2"/>
          </a:fillRef>
          <a:effectRef idx="3">
            <a:schemeClr val="accent2"/>
          </a:effectRef>
          <a:fontRef idx="minor">
            <a:schemeClr val="lt1"/>
          </a:fontRef>
        </p:style>
        <p:txBody>
          <a:bodyPr wrap="square" anchor="ctr">
            <a:noAutofit/>
          </a:bodyPr>
          <a:lstStyle/>
          <a:p>
            <a:r>
              <a:rPr lang="en-US" sz="800" b="1" dirty="0"/>
              <a:t>Note</a:t>
            </a:r>
            <a:r>
              <a:rPr lang="en-US" sz="800" dirty="0"/>
              <a:t>: For the equivalent OSPFv3 command, simply substitute</a:t>
            </a:r>
            <a:r>
              <a:rPr lang="en-US" sz="800" b="1" dirty="0"/>
              <a:t> </a:t>
            </a:r>
            <a:r>
              <a:rPr lang="en-US" sz="800" b="1" dirty="0">
                <a:solidFill>
                  <a:srgbClr val="FFFF00"/>
                </a:solidFill>
              </a:rPr>
              <a:t>ip</a:t>
            </a:r>
            <a:r>
              <a:rPr lang="en-US" sz="800" b="1" dirty="0"/>
              <a:t> </a:t>
            </a:r>
            <a:r>
              <a:rPr lang="en-US" sz="800" dirty="0"/>
              <a:t>with</a:t>
            </a:r>
            <a:r>
              <a:rPr lang="en-US" sz="800" b="1" dirty="0"/>
              <a:t> </a:t>
            </a:r>
            <a:r>
              <a:rPr lang="en-US" sz="800" b="1" dirty="0">
                <a:solidFill>
                  <a:srgbClr val="FFFF00"/>
                </a:solidFill>
              </a:rPr>
              <a:t>ipv6</a:t>
            </a:r>
            <a:r>
              <a:rPr lang="en-US" sz="800" dirty="0"/>
              <a:t>.</a:t>
            </a:r>
            <a:endParaRPr lang="en-US" sz="800" dirty="0">
              <a:solidFill>
                <a:schemeClr val="bg1"/>
              </a:solidFill>
            </a:endParaRPr>
          </a:p>
        </p:txBody>
      </p:sp>
      <p:pic>
        <p:nvPicPr>
          <p:cNvPr id="3" name="Picture 2"/>
          <p:cNvPicPr>
            <a:picLocks noChangeAspect="1"/>
          </p:cNvPicPr>
          <p:nvPr/>
        </p:nvPicPr>
        <p:blipFill>
          <a:blip r:embed="rId3"/>
          <a:stretch>
            <a:fillRect/>
          </a:stretch>
        </p:blipFill>
        <p:spPr>
          <a:xfrm>
            <a:off x="5135441" y="34711"/>
            <a:ext cx="3968828" cy="3504485"/>
          </a:xfrm>
          <a:prstGeom prst="rect">
            <a:avLst/>
          </a:prstGeom>
        </p:spPr>
      </p:pic>
      <p:pic>
        <p:nvPicPr>
          <p:cNvPr id="5" name="Picture 4"/>
          <p:cNvPicPr>
            <a:picLocks noChangeAspect="1"/>
          </p:cNvPicPr>
          <p:nvPr/>
        </p:nvPicPr>
        <p:blipFill>
          <a:blip r:embed="rId4"/>
          <a:stretch>
            <a:fillRect/>
          </a:stretch>
        </p:blipFill>
        <p:spPr>
          <a:xfrm>
            <a:off x="5069711" y="3608647"/>
            <a:ext cx="4048611" cy="909974"/>
          </a:xfrm>
          <a:prstGeom prst="rect">
            <a:avLst/>
          </a:prstGeom>
        </p:spPr>
      </p:pic>
    </p:spTree>
    <p:extLst>
      <p:ext uri="{BB962C8B-B14F-4D97-AF65-F5344CB8AC3E}">
        <p14:creationId xmlns:p14="http://schemas.microsoft.com/office/powerpoint/2010/main" val="2138445909"/>
      </p:ext>
    </p:extLst>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a:t>OSPF problems usually relate </a:t>
            </a:r>
            <a:r>
              <a:rPr lang="en-US" dirty="0" smtClean="0"/>
              <a:t>to:</a:t>
            </a:r>
            <a:endParaRPr lang="en-US" dirty="0"/>
          </a:p>
          <a:p>
            <a:pPr lvl="1"/>
            <a:r>
              <a:rPr lang="en-US" dirty="0" smtClean="0"/>
              <a:t>Neighbor </a:t>
            </a:r>
            <a:r>
              <a:rPr lang="en-US" dirty="0"/>
              <a:t>adjacencies</a:t>
            </a:r>
          </a:p>
          <a:p>
            <a:pPr lvl="1"/>
            <a:r>
              <a:rPr lang="en-US" dirty="0"/>
              <a:t>Missing routes</a:t>
            </a:r>
          </a:p>
          <a:p>
            <a:pPr lvl="1"/>
            <a:r>
              <a:rPr lang="en-US" dirty="0"/>
              <a:t>Path </a:t>
            </a:r>
            <a:r>
              <a:rPr lang="en-US" dirty="0" smtClean="0"/>
              <a:t>selection</a:t>
            </a:r>
          </a:p>
        </p:txBody>
      </p:sp>
      <p:sp>
        <p:nvSpPr>
          <p:cNvPr id="21505" name="Rectangle 2"/>
          <p:cNvSpPr>
            <a:spLocks noGrp="1" noChangeArrowheads="1"/>
          </p:cNvSpPr>
          <p:nvPr>
            <p:ph type="title"/>
          </p:nvPr>
        </p:nvSpPr>
        <p:spPr/>
        <p:txBody>
          <a:bodyPr/>
          <a:lstStyle/>
          <a:p>
            <a:r>
              <a:rPr lang="en-US" sz="1600" dirty="0"/>
              <a:t>Troubleshooting Single-Area OSPF Implementations</a:t>
            </a:r>
            <a:r>
              <a:rPr lang="en-US" dirty="0"/>
              <a:t/>
            </a:r>
            <a:br>
              <a:rPr lang="en-US" dirty="0"/>
            </a:br>
            <a:r>
              <a:rPr lang="en-US" dirty="0"/>
              <a:t>Components of Troubleshooting </a:t>
            </a:r>
            <a:r>
              <a:rPr lang="en-US" dirty="0" smtClean="0"/>
              <a:t>OSPF</a:t>
            </a:r>
            <a:endParaRPr lang="en-US" dirty="0"/>
          </a:p>
        </p:txBody>
      </p:sp>
      <p:pic>
        <p:nvPicPr>
          <p:cNvPr id="3" name="Picture 2"/>
          <p:cNvPicPr>
            <a:picLocks noChangeAspect="1"/>
          </p:cNvPicPr>
          <p:nvPr/>
        </p:nvPicPr>
        <p:blipFill>
          <a:blip r:embed="rId3"/>
          <a:stretch>
            <a:fillRect/>
          </a:stretch>
        </p:blipFill>
        <p:spPr>
          <a:xfrm>
            <a:off x="3412066" y="864458"/>
            <a:ext cx="3024717" cy="3900687"/>
          </a:xfrm>
          <a:prstGeom prst="rect">
            <a:avLst/>
          </a:prstGeom>
        </p:spPr>
      </p:pic>
      <p:sp>
        <p:nvSpPr>
          <p:cNvPr id="5" name="Rectangle 4"/>
          <p:cNvSpPr/>
          <p:nvPr/>
        </p:nvSpPr>
        <p:spPr>
          <a:xfrm>
            <a:off x="6606209" y="1422400"/>
            <a:ext cx="2038258" cy="812518"/>
          </a:xfrm>
          <a:prstGeom prst="rect">
            <a:avLst/>
          </a:prstGeom>
          <a:solidFill>
            <a:srgbClr val="C00000"/>
          </a:solidFill>
        </p:spPr>
        <p:style>
          <a:lnRef idx="0">
            <a:schemeClr val="accent2"/>
          </a:lnRef>
          <a:fillRef idx="3">
            <a:schemeClr val="accent2"/>
          </a:fillRef>
          <a:effectRef idx="3">
            <a:schemeClr val="accent2"/>
          </a:effectRef>
          <a:fontRef idx="minor">
            <a:schemeClr val="lt1"/>
          </a:fontRef>
        </p:style>
        <p:txBody>
          <a:bodyPr wrap="square" anchor="ctr">
            <a:noAutofit/>
          </a:bodyPr>
          <a:lstStyle/>
          <a:p>
            <a:r>
              <a:rPr lang="en-US" sz="1100" b="1" dirty="0" smtClean="0"/>
              <a:t>Use:</a:t>
            </a:r>
          </a:p>
          <a:p>
            <a:pPr marL="171450" indent="-171450">
              <a:buFont typeface="Arial" panose="020B0604020202020204" pitchFamily="34" charset="0"/>
              <a:buChar char="•"/>
            </a:pPr>
            <a:r>
              <a:rPr lang="en-US" sz="1100" b="1" dirty="0">
                <a:solidFill>
                  <a:srgbClr val="FFFF00"/>
                </a:solidFill>
              </a:rPr>
              <a:t>show ip ospf neighbor</a:t>
            </a:r>
          </a:p>
          <a:p>
            <a:pPr marL="171450" indent="-171450">
              <a:buFont typeface="Arial" panose="020B0604020202020204" pitchFamily="34" charset="0"/>
              <a:buChar char="•"/>
            </a:pPr>
            <a:r>
              <a:rPr lang="en-US" sz="1100" b="1" dirty="0">
                <a:solidFill>
                  <a:srgbClr val="FFFF00"/>
                </a:solidFill>
              </a:rPr>
              <a:t>show ip interface brief</a:t>
            </a:r>
          </a:p>
          <a:p>
            <a:pPr marL="171450" indent="-171450">
              <a:buFont typeface="Arial" panose="020B0604020202020204" pitchFamily="34" charset="0"/>
              <a:buChar char="•"/>
            </a:pPr>
            <a:r>
              <a:rPr lang="en-US" sz="1100" b="1" dirty="0" smtClean="0">
                <a:solidFill>
                  <a:srgbClr val="FFFF00"/>
                </a:solidFill>
              </a:rPr>
              <a:t>show ip ospf interface</a:t>
            </a:r>
            <a:endParaRPr lang="en-US" sz="1100" dirty="0">
              <a:solidFill>
                <a:srgbClr val="FFFF00"/>
              </a:solidFill>
            </a:endParaRPr>
          </a:p>
        </p:txBody>
      </p:sp>
      <p:sp>
        <p:nvSpPr>
          <p:cNvPr id="6" name="Rectangle 5"/>
          <p:cNvSpPr/>
          <p:nvPr/>
        </p:nvSpPr>
        <p:spPr>
          <a:xfrm>
            <a:off x="6580847" y="2479050"/>
            <a:ext cx="2038258" cy="671503"/>
          </a:xfrm>
          <a:prstGeom prst="rect">
            <a:avLst/>
          </a:prstGeom>
          <a:solidFill>
            <a:srgbClr val="C00000"/>
          </a:solidFill>
        </p:spPr>
        <p:style>
          <a:lnRef idx="0">
            <a:schemeClr val="accent2"/>
          </a:lnRef>
          <a:fillRef idx="3">
            <a:schemeClr val="accent2"/>
          </a:fillRef>
          <a:effectRef idx="3">
            <a:schemeClr val="accent2"/>
          </a:effectRef>
          <a:fontRef idx="minor">
            <a:schemeClr val="lt1"/>
          </a:fontRef>
        </p:style>
        <p:txBody>
          <a:bodyPr wrap="square" anchor="ctr">
            <a:noAutofit/>
          </a:bodyPr>
          <a:lstStyle/>
          <a:p>
            <a:r>
              <a:rPr lang="en-US" sz="1100" b="1" dirty="0" smtClean="0"/>
              <a:t>Use:</a:t>
            </a:r>
          </a:p>
          <a:p>
            <a:pPr marL="171450" indent="-171450">
              <a:buFont typeface="Arial" panose="020B0604020202020204" pitchFamily="34" charset="0"/>
              <a:buChar char="•"/>
            </a:pPr>
            <a:r>
              <a:rPr lang="en-US" sz="1100" b="1" dirty="0">
                <a:solidFill>
                  <a:srgbClr val="FFFF00"/>
                </a:solidFill>
              </a:rPr>
              <a:t>show </a:t>
            </a:r>
            <a:r>
              <a:rPr lang="en-US" sz="1100" b="1" dirty="0" smtClean="0">
                <a:solidFill>
                  <a:srgbClr val="FFFF00"/>
                </a:solidFill>
              </a:rPr>
              <a:t>ip protocols</a:t>
            </a:r>
            <a:endParaRPr lang="en-US" sz="1100" b="1" dirty="0">
              <a:solidFill>
                <a:srgbClr val="FFFF00"/>
              </a:solidFill>
            </a:endParaRPr>
          </a:p>
          <a:p>
            <a:pPr marL="171450" indent="-171450">
              <a:buFont typeface="Arial" panose="020B0604020202020204" pitchFamily="34" charset="0"/>
              <a:buChar char="•"/>
            </a:pPr>
            <a:r>
              <a:rPr lang="en-US" sz="1100" b="1" dirty="0" smtClean="0">
                <a:solidFill>
                  <a:srgbClr val="FFFF00"/>
                </a:solidFill>
              </a:rPr>
              <a:t>show ip route ospf</a:t>
            </a:r>
            <a:endParaRPr lang="en-US" sz="1100" dirty="0">
              <a:solidFill>
                <a:srgbClr val="FFFF00"/>
              </a:solidFill>
            </a:endParaRPr>
          </a:p>
        </p:txBody>
      </p:sp>
      <p:sp>
        <p:nvSpPr>
          <p:cNvPr id="7" name="Rectangle 6"/>
          <p:cNvSpPr/>
          <p:nvPr/>
        </p:nvSpPr>
        <p:spPr>
          <a:xfrm>
            <a:off x="6580847" y="3345651"/>
            <a:ext cx="2038258" cy="671503"/>
          </a:xfrm>
          <a:prstGeom prst="rect">
            <a:avLst/>
          </a:prstGeom>
          <a:solidFill>
            <a:srgbClr val="C00000"/>
          </a:solidFill>
        </p:spPr>
        <p:style>
          <a:lnRef idx="0">
            <a:schemeClr val="accent2"/>
          </a:lnRef>
          <a:fillRef idx="3">
            <a:schemeClr val="accent2"/>
          </a:fillRef>
          <a:effectRef idx="3">
            <a:schemeClr val="accent2"/>
          </a:effectRef>
          <a:fontRef idx="minor">
            <a:schemeClr val="lt1"/>
          </a:fontRef>
        </p:style>
        <p:txBody>
          <a:bodyPr wrap="square" anchor="ctr">
            <a:noAutofit/>
          </a:bodyPr>
          <a:lstStyle/>
          <a:p>
            <a:r>
              <a:rPr lang="en-US" sz="1100" b="1" dirty="0" smtClean="0"/>
              <a:t>Use:</a:t>
            </a:r>
          </a:p>
          <a:p>
            <a:pPr marL="171450" indent="-171450">
              <a:buFont typeface="Arial" panose="020B0604020202020204" pitchFamily="34" charset="0"/>
              <a:buChar char="•"/>
            </a:pPr>
            <a:r>
              <a:rPr lang="en-US" sz="1100" b="1" dirty="0">
                <a:solidFill>
                  <a:srgbClr val="FFFF00"/>
                </a:solidFill>
              </a:rPr>
              <a:t>show ip </a:t>
            </a:r>
            <a:r>
              <a:rPr lang="en-US" sz="1100" b="1" dirty="0" smtClean="0">
                <a:solidFill>
                  <a:srgbClr val="FFFF00"/>
                </a:solidFill>
              </a:rPr>
              <a:t>route ospf</a:t>
            </a:r>
            <a:endParaRPr lang="en-US" sz="1100" b="1" dirty="0">
              <a:solidFill>
                <a:srgbClr val="FFFF00"/>
              </a:solidFill>
            </a:endParaRPr>
          </a:p>
          <a:p>
            <a:pPr marL="171450" indent="-171450">
              <a:buFont typeface="Arial" panose="020B0604020202020204" pitchFamily="34" charset="0"/>
              <a:buChar char="•"/>
            </a:pPr>
            <a:r>
              <a:rPr lang="en-US" sz="1100" b="1" dirty="0" smtClean="0">
                <a:solidFill>
                  <a:srgbClr val="FFFF00"/>
                </a:solidFill>
              </a:rPr>
              <a:t>show ip ospf interface</a:t>
            </a:r>
            <a:endParaRPr lang="en-US" sz="1100" dirty="0">
              <a:solidFill>
                <a:srgbClr val="FFFF00"/>
              </a:solidFill>
            </a:endParaRPr>
          </a:p>
        </p:txBody>
      </p:sp>
      <p:sp>
        <p:nvSpPr>
          <p:cNvPr id="8" name="Rectangle 7"/>
          <p:cNvSpPr/>
          <p:nvPr/>
        </p:nvSpPr>
        <p:spPr>
          <a:xfrm>
            <a:off x="5323064" y="4441775"/>
            <a:ext cx="3638119" cy="350076"/>
          </a:xfrm>
          <a:prstGeom prst="rect">
            <a:avLst/>
          </a:prstGeom>
          <a:solidFill>
            <a:srgbClr val="C00000"/>
          </a:solidFill>
        </p:spPr>
        <p:style>
          <a:lnRef idx="0">
            <a:schemeClr val="accent2"/>
          </a:lnRef>
          <a:fillRef idx="3">
            <a:schemeClr val="accent2"/>
          </a:fillRef>
          <a:effectRef idx="3">
            <a:schemeClr val="accent2"/>
          </a:effectRef>
          <a:fontRef idx="minor">
            <a:schemeClr val="lt1"/>
          </a:fontRef>
        </p:style>
        <p:txBody>
          <a:bodyPr wrap="square" anchor="ctr">
            <a:noAutofit/>
          </a:bodyPr>
          <a:lstStyle/>
          <a:p>
            <a:r>
              <a:rPr lang="en-US" sz="800" b="1" dirty="0"/>
              <a:t>Note</a:t>
            </a:r>
            <a:r>
              <a:rPr lang="en-US" sz="800" dirty="0"/>
              <a:t>: For the equivalent OSPFv3 command, simply substitute</a:t>
            </a:r>
            <a:r>
              <a:rPr lang="en-US" sz="800" b="1" dirty="0"/>
              <a:t> </a:t>
            </a:r>
            <a:r>
              <a:rPr lang="en-US" sz="800" b="1" dirty="0">
                <a:solidFill>
                  <a:srgbClr val="FFFF00"/>
                </a:solidFill>
              </a:rPr>
              <a:t>ip</a:t>
            </a:r>
            <a:r>
              <a:rPr lang="en-US" sz="800" b="1" dirty="0"/>
              <a:t> </a:t>
            </a:r>
            <a:r>
              <a:rPr lang="en-US" sz="800" dirty="0"/>
              <a:t>with</a:t>
            </a:r>
            <a:r>
              <a:rPr lang="en-US" sz="800" b="1" dirty="0"/>
              <a:t> </a:t>
            </a:r>
            <a:r>
              <a:rPr lang="en-US" sz="800" b="1" dirty="0">
                <a:solidFill>
                  <a:srgbClr val="FFFF00"/>
                </a:solidFill>
              </a:rPr>
              <a:t>ipv6</a:t>
            </a:r>
            <a:r>
              <a:rPr lang="en-US" sz="800" dirty="0"/>
              <a:t>.</a:t>
            </a:r>
            <a:endParaRPr lang="en-US" sz="800" dirty="0">
              <a:solidFill>
                <a:schemeClr val="bg1"/>
              </a:solidFill>
            </a:endParaRPr>
          </a:p>
        </p:txBody>
      </p:sp>
    </p:spTree>
    <p:extLst>
      <p:ext uri="{BB962C8B-B14F-4D97-AF65-F5344CB8AC3E}">
        <p14:creationId xmlns:p14="http://schemas.microsoft.com/office/powerpoint/2010/main" val="2318370952"/>
      </p:ext>
    </p:extLst>
  </p:cSld>
  <p:clrMapOvr>
    <a:masterClrMapping/>
  </p:clrMapOvr>
  <p:transition spd="med">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065" y="798944"/>
            <a:ext cx="5054468" cy="4155319"/>
          </a:xfrm>
        </p:spPr>
        <p:txBody>
          <a:bodyPr/>
          <a:lstStyle/>
          <a:p>
            <a:r>
              <a:rPr lang="en-US" dirty="0" smtClean="0"/>
              <a:t>When troubleshooting neighbor issues:</a:t>
            </a:r>
          </a:p>
          <a:p>
            <a:pPr lvl="1"/>
            <a:r>
              <a:rPr lang="en-US" dirty="0" smtClean="0"/>
              <a:t>Verify the routing table using the </a:t>
            </a:r>
            <a:r>
              <a:rPr lang="en-US" b="1" dirty="0" smtClean="0"/>
              <a:t>show ip route ospf </a:t>
            </a:r>
            <a:r>
              <a:rPr lang="en-US" dirty="0" smtClean="0"/>
              <a:t>command.</a:t>
            </a:r>
          </a:p>
          <a:p>
            <a:pPr lvl="1"/>
            <a:r>
              <a:rPr lang="en-US" dirty="0" smtClean="0"/>
              <a:t>Verify that interfaces are active using the </a:t>
            </a:r>
            <a:r>
              <a:rPr lang="en-US" b="1" dirty="0" smtClean="0"/>
              <a:t>show ip interface brief </a:t>
            </a:r>
            <a:r>
              <a:rPr lang="en-US" dirty="0" smtClean="0"/>
              <a:t>command.</a:t>
            </a:r>
          </a:p>
          <a:p>
            <a:pPr lvl="1"/>
            <a:r>
              <a:rPr lang="en-US" dirty="0" smtClean="0"/>
              <a:t>Verify active OSPF interfaces using the </a:t>
            </a:r>
            <a:r>
              <a:rPr lang="en-US" b="1" dirty="0" smtClean="0"/>
              <a:t>show ip ospf interface </a:t>
            </a:r>
            <a:r>
              <a:rPr lang="en-US" dirty="0" smtClean="0"/>
              <a:t>command.</a:t>
            </a:r>
          </a:p>
          <a:p>
            <a:pPr lvl="1"/>
            <a:r>
              <a:rPr lang="en-US" dirty="0" smtClean="0"/>
              <a:t>Verify </a:t>
            </a:r>
            <a:r>
              <a:rPr lang="en-US" dirty="0"/>
              <a:t>the OSPFv2 settings using the</a:t>
            </a:r>
            <a:r>
              <a:rPr lang="en-US" b="1" dirty="0"/>
              <a:t> show ip protocols </a:t>
            </a:r>
            <a:r>
              <a:rPr lang="en-US" dirty="0"/>
              <a:t>command</a:t>
            </a:r>
            <a:r>
              <a:rPr lang="en-US" dirty="0" smtClean="0"/>
              <a:t>.</a:t>
            </a:r>
          </a:p>
          <a:p>
            <a:endParaRPr lang="en-US" dirty="0"/>
          </a:p>
          <a:p>
            <a:r>
              <a:rPr lang="en-US" dirty="0" smtClean="0"/>
              <a:t>Recall </a:t>
            </a:r>
            <a:r>
              <a:rPr lang="en-US" dirty="0"/>
              <a:t>that </a:t>
            </a:r>
            <a:r>
              <a:rPr lang="en-US" dirty="0" smtClean="0"/>
              <a:t>the </a:t>
            </a:r>
            <a:r>
              <a:rPr lang="en-US" b="1" dirty="0" smtClean="0"/>
              <a:t>passive-interface</a:t>
            </a:r>
            <a:r>
              <a:rPr lang="en-US" b="1" dirty="0"/>
              <a:t> </a:t>
            </a:r>
            <a:r>
              <a:rPr lang="en-US" dirty="0"/>
              <a:t>command stops both outgoing and incoming routing updates </a:t>
            </a:r>
            <a:r>
              <a:rPr lang="en-US" dirty="0" smtClean="0"/>
              <a:t>and for that reason, routers </a:t>
            </a:r>
            <a:r>
              <a:rPr lang="en-US" dirty="0"/>
              <a:t>will not become neighbors.</a:t>
            </a:r>
            <a:endParaRPr lang="en-US" dirty="0" smtClean="0"/>
          </a:p>
        </p:txBody>
      </p:sp>
      <p:sp>
        <p:nvSpPr>
          <p:cNvPr id="21505" name="Rectangle 2"/>
          <p:cNvSpPr>
            <a:spLocks noGrp="1" noChangeArrowheads="1"/>
          </p:cNvSpPr>
          <p:nvPr>
            <p:ph type="title"/>
          </p:nvPr>
        </p:nvSpPr>
        <p:spPr/>
        <p:txBody>
          <a:bodyPr/>
          <a:lstStyle/>
          <a:p>
            <a:r>
              <a:rPr lang="en-US" sz="1600" dirty="0"/>
              <a:t>Troubleshooting Single-Area OSPF Implementations</a:t>
            </a:r>
            <a:r>
              <a:rPr lang="en-US" dirty="0"/>
              <a:t/>
            </a:r>
            <a:br>
              <a:rPr lang="en-US" dirty="0"/>
            </a:br>
            <a:r>
              <a:rPr lang="en-US" dirty="0"/>
              <a:t>Troubleshooting </a:t>
            </a:r>
            <a:r>
              <a:rPr lang="en-US" dirty="0" smtClean="0"/>
              <a:t>Neighbor Issues</a:t>
            </a:r>
            <a:endParaRPr lang="en-US" dirty="0"/>
          </a:p>
        </p:txBody>
      </p:sp>
      <p:pic>
        <p:nvPicPr>
          <p:cNvPr id="3" name="Picture 2"/>
          <p:cNvPicPr>
            <a:picLocks noChangeAspect="1"/>
          </p:cNvPicPr>
          <p:nvPr/>
        </p:nvPicPr>
        <p:blipFill>
          <a:blip r:embed="rId3"/>
          <a:stretch>
            <a:fillRect/>
          </a:stretch>
        </p:blipFill>
        <p:spPr>
          <a:xfrm>
            <a:off x="5043691" y="361911"/>
            <a:ext cx="4034230" cy="3218002"/>
          </a:xfrm>
          <a:prstGeom prst="rect">
            <a:avLst/>
          </a:prstGeom>
        </p:spPr>
      </p:pic>
      <p:pic>
        <p:nvPicPr>
          <p:cNvPr id="4" name="Picture 3"/>
          <p:cNvPicPr>
            <a:picLocks noChangeAspect="1"/>
          </p:cNvPicPr>
          <p:nvPr/>
        </p:nvPicPr>
        <p:blipFill>
          <a:blip r:embed="rId4"/>
          <a:stretch>
            <a:fillRect/>
          </a:stretch>
        </p:blipFill>
        <p:spPr>
          <a:xfrm>
            <a:off x="5043690" y="3627706"/>
            <a:ext cx="4034231" cy="1152638"/>
          </a:xfrm>
          <a:prstGeom prst="rect">
            <a:avLst/>
          </a:prstGeom>
        </p:spPr>
      </p:pic>
    </p:spTree>
    <p:extLst>
      <p:ext uri="{BB962C8B-B14F-4D97-AF65-F5344CB8AC3E}">
        <p14:creationId xmlns:p14="http://schemas.microsoft.com/office/powerpoint/2010/main" val="3839265283"/>
      </p:ext>
    </p:extLst>
  </p:cSld>
  <p:clrMapOvr>
    <a:masterClrMapping/>
  </p:clrMapOvr>
  <p:transition spd="med">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065" y="798944"/>
            <a:ext cx="4845030" cy="4155319"/>
          </a:xfrm>
        </p:spPr>
        <p:txBody>
          <a:bodyPr/>
          <a:lstStyle/>
          <a:p>
            <a:r>
              <a:rPr lang="en-US" dirty="0" smtClean="0"/>
              <a:t>When troubleshooting routing table issues:</a:t>
            </a:r>
          </a:p>
          <a:p>
            <a:pPr lvl="1"/>
            <a:r>
              <a:rPr lang="en-US" dirty="0"/>
              <a:t>Verify the routing table using the </a:t>
            </a:r>
            <a:r>
              <a:rPr lang="en-US" b="1" dirty="0"/>
              <a:t>show ip route ospf </a:t>
            </a:r>
            <a:r>
              <a:rPr lang="en-US" dirty="0"/>
              <a:t>command.</a:t>
            </a:r>
          </a:p>
          <a:p>
            <a:pPr lvl="1"/>
            <a:r>
              <a:rPr lang="en-US" dirty="0" smtClean="0"/>
              <a:t>Verify </a:t>
            </a:r>
            <a:r>
              <a:rPr lang="en-US" dirty="0"/>
              <a:t>the OSPFv2 settings using the</a:t>
            </a:r>
            <a:r>
              <a:rPr lang="en-US" b="1" dirty="0"/>
              <a:t> show ip protocols </a:t>
            </a:r>
            <a:r>
              <a:rPr lang="en-US" dirty="0"/>
              <a:t>command</a:t>
            </a:r>
            <a:r>
              <a:rPr lang="en-US" dirty="0" smtClean="0"/>
              <a:t>.</a:t>
            </a:r>
          </a:p>
          <a:p>
            <a:pPr lvl="1"/>
            <a:r>
              <a:rPr lang="en-US" dirty="0" smtClean="0"/>
              <a:t>Verify the OSPF configuration using the </a:t>
            </a:r>
            <a:r>
              <a:rPr lang="en-US" b="1" dirty="0" smtClean="0"/>
              <a:t>show running-config | section router ospf </a:t>
            </a:r>
            <a:r>
              <a:rPr lang="en-US" dirty="0" smtClean="0"/>
              <a:t>command.</a:t>
            </a:r>
            <a:endParaRPr lang="en-US" dirty="0"/>
          </a:p>
        </p:txBody>
      </p:sp>
      <p:sp>
        <p:nvSpPr>
          <p:cNvPr id="21505" name="Rectangle 2"/>
          <p:cNvSpPr>
            <a:spLocks noGrp="1" noChangeArrowheads="1"/>
          </p:cNvSpPr>
          <p:nvPr>
            <p:ph type="title"/>
          </p:nvPr>
        </p:nvSpPr>
        <p:spPr/>
        <p:txBody>
          <a:bodyPr/>
          <a:lstStyle/>
          <a:p>
            <a:r>
              <a:rPr lang="en-US" sz="1600" dirty="0"/>
              <a:t>Troubleshooting Single-Area OSPF Implementations</a:t>
            </a:r>
            <a:r>
              <a:rPr lang="en-US" dirty="0"/>
              <a:t/>
            </a:r>
            <a:br>
              <a:rPr lang="en-US" dirty="0"/>
            </a:br>
            <a:r>
              <a:rPr lang="en-US" dirty="0"/>
              <a:t>Troubleshooting </a:t>
            </a:r>
            <a:r>
              <a:rPr lang="en-US" dirty="0" smtClean="0"/>
              <a:t>OSPFv2 Routing Table Issues</a:t>
            </a:r>
            <a:endParaRPr lang="en-US" dirty="0"/>
          </a:p>
        </p:txBody>
      </p:sp>
      <p:pic>
        <p:nvPicPr>
          <p:cNvPr id="3" name="Picture 2"/>
          <p:cNvPicPr>
            <a:picLocks noChangeAspect="1"/>
          </p:cNvPicPr>
          <p:nvPr/>
        </p:nvPicPr>
        <p:blipFill>
          <a:blip r:embed="rId3"/>
          <a:stretch>
            <a:fillRect/>
          </a:stretch>
        </p:blipFill>
        <p:spPr>
          <a:xfrm>
            <a:off x="4996104" y="1584021"/>
            <a:ext cx="3858534" cy="1541163"/>
          </a:xfrm>
          <a:prstGeom prst="rect">
            <a:avLst/>
          </a:prstGeom>
        </p:spPr>
      </p:pic>
      <p:pic>
        <p:nvPicPr>
          <p:cNvPr id="4" name="Picture 3"/>
          <p:cNvPicPr>
            <a:picLocks noChangeAspect="1"/>
          </p:cNvPicPr>
          <p:nvPr/>
        </p:nvPicPr>
        <p:blipFill>
          <a:blip r:embed="rId4"/>
          <a:stretch>
            <a:fillRect/>
          </a:stretch>
        </p:blipFill>
        <p:spPr>
          <a:xfrm>
            <a:off x="3993266" y="3249428"/>
            <a:ext cx="5043607" cy="1847873"/>
          </a:xfrm>
          <a:prstGeom prst="rect">
            <a:avLst/>
          </a:prstGeom>
        </p:spPr>
      </p:pic>
    </p:spTree>
    <p:extLst>
      <p:ext uri="{BB962C8B-B14F-4D97-AF65-F5344CB8AC3E}">
        <p14:creationId xmlns:p14="http://schemas.microsoft.com/office/powerpoint/2010/main" val="4281682349"/>
      </p:ext>
    </p:extLst>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064" y="798944"/>
            <a:ext cx="5091009" cy="4155319"/>
          </a:xfrm>
        </p:spPr>
        <p:txBody>
          <a:bodyPr/>
          <a:lstStyle/>
          <a:p>
            <a:r>
              <a:rPr lang="en-US" dirty="0"/>
              <a:t>Common </a:t>
            </a:r>
            <a:r>
              <a:rPr lang="en-US" dirty="0" smtClean="0"/>
              <a:t>OSPFv3 </a:t>
            </a:r>
            <a:r>
              <a:rPr lang="en-US" dirty="0"/>
              <a:t>troubleshooting commands include:</a:t>
            </a:r>
          </a:p>
          <a:p>
            <a:pPr lvl="1"/>
            <a:r>
              <a:rPr lang="en-US" b="1" dirty="0"/>
              <a:t>show </a:t>
            </a:r>
            <a:r>
              <a:rPr lang="en-US" b="1" dirty="0" smtClean="0"/>
              <a:t>ipv6 </a:t>
            </a:r>
            <a:r>
              <a:rPr lang="en-US" b="1" dirty="0"/>
              <a:t>protocols </a:t>
            </a:r>
            <a:r>
              <a:rPr lang="en-US" dirty="0"/>
              <a:t>- Used to verify vital </a:t>
            </a:r>
            <a:r>
              <a:rPr lang="en-US" dirty="0" smtClean="0"/>
              <a:t>OSPFv3 </a:t>
            </a:r>
            <a:r>
              <a:rPr lang="en-US" dirty="0"/>
              <a:t>configuration information.</a:t>
            </a:r>
          </a:p>
          <a:p>
            <a:pPr lvl="1"/>
            <a:r>
              <a:rPr lang="en-US" b="1" dirty="0"/>
              <a:t>show </a:t>
            </a:r>
            <a:r>
              <a:rPr lang="en-US" b="1" dirty="0" smtClean="0"/>
              <a:t>ipv6 </a:t>
            </a:r>
            <a:r>
              <a:rPr lang="en-US" b="1" dirty="0"/>
              <a:t>ospf neighbor </a:t>
            </a:r>
            <a:r>
              <a:rPr lang="en-US" dirty="0"/>
              <a:t>- Used to verify that the router has formed an </a:t>
            </a:r>
            <a:r>
              <a:rPr lang="en-US" dirty="0" smtClean="0"/>
              <a:t>OSPFv3 </a:t>
            </a:r>
            <a:r>
              <a:rPr lang="en-US" dirty="0"/>
              <a:t>adjacency with its neighboring routers. </a:t>
            </a:r>
          </a:p>
          <a:p>
            <a:pPr lvl="1"/>
            <a:r>
              <a:rPr lang="en-US" b="1" dirty="0"/>
              <a:t>show </a:t>
            </a:r>
            <a:r>
              <a:rPr lang="en-US" b="1" dirty="0" smtClean="0"/>
              <a:t>ipv6 </a:t>
            </a:r>
            <a:r>
              <a:rPr lang="en-US" b="1" dirty="0"/>
              <a:t>ospf interface </a:t>
            </a:r>
            <a:r>
              <a:rPr lang="en-US" dirty="0"/>
              <a:t>- Used to display the </a:t>
            </a:r>
            <a:r>
              <a:rPr lang="en-US" dirty="0" smtClean="0"/>
              <a:t>OSPFv3 </a:t>
            </a:r>
            <a:r>
              <a:rPr lang="en-US" dirty="0"/>
              <a:t>parameters configured on an interface.</a:t>
            </a:r>
          </a:p>
          <a:p>
            <a:pPr lvl="1"/>
            <a:r>
              <a:rPr lang="en-US" b="1" dirty="0"/>
              <a:t>show </a:t>
            </a:r>
            <a:r>
              <a:rPr lang="en-US" b="1" dirty="0" smtClean="0"/>
              <a:t>ipv6 </a:t>
            </a:r>
            <a:r>
              <a:rPr lang="en-US" b="1" dirty="0"/>
              <a:t>ospf </a:t>
            </a:r>
            <a:r>
              <a:rPr lang="en-US" dirty="0"/>
              <a:t>- Used to examine the </a:t>
            </a:r>
            <a:r>
              <a:rPr lang="en-US" dirty="0" smtClean="0"/>
              <a:t>OSPFv3 </a:t>
            </a:r>
            <a:r>
              <a:rPr lang="en-US" dirty="0"/>
              <a:t>process ID and router ID.</a:t>
            </a:r>
          </a:p>
          <a:p>
            <a:pPr lvl="1"/>
            <a:r>
              <a:rPr lang="en-US" b="1" dirty="0"/>
              <a:t>show </a:t>
            </a:r>
            <a:r>
              <a:rPr lang="en-US" b="1" dirty="0" smtClean="0"/>
              <a:t>ipv6 </a:t>
            </a:r>
            <a:r>
              <a:rPr lang="en-US" b="1" dirty="0"/>
              <a:t>route ospf </a:t>
            </a:r>
            <a:r>
              <a:rPr lang="en-US" dirty="0"/>
              <a:t>- Used to display only the </a:t>
            </a:r>
            <a:r>
              <a:rPr lang="en-US" dirty="0" smtClean="0"/>
              <a:t>OSPFv3 </a:t>
            </a:r>
            <a:r>
              <a:rPr lang="en-US" dirty="0"/>
              <a:t>learned routes in the IPv4 routing table. T</a:t>
            </a:r>
          </a:p>
          <a:p>
            <a:pPr lvl="1"/>
            <a:r>
              <a:rPr lang="en-US" b="1" dirty="0"/>
              <a:t>clear </a:t>
            </a:r>
            <a:r>
              <a:rPr lang="en-US" b="1" dirty="0" smtClean="0"/>
              <a:t>ipv6 </a:t>
            </a:r>
            <a:r>
              <a:rPr lang="en-US" b="1" dirty="0"/>
              <a:t>ospf </a:t>
            </a:r>
            <a:r>
              <a:rPr lang="en-US" dirty="0"/>
              <a:t>[</a:t>
            </a:r>
            <a:r>
              <a:rPr lang="en-US" i="1" dirty="0"/>
              <a:t>process-id</a:t>
            </a:r>
            <a:r>
              <a:rPr lang="en-US" dirty="0"/>
              <a:t>] </a:t>
            </a:r>
            <a:r>
              <a:rPr lang="en-US" b="1" dirty="0"/>
              <a:t>process </a:t>
            </a:r>
            <a:r>
              <a:rPr lang="en-US" dirty="0"/>
              <a:t>- Used to reset the </a:t>
            </a:r>
            <a:r>
              <a:rPr lang="en-US" dirty="0" smtClean="0"/>
              <a:t>OSPFv3 </a:t>
            </a:r>
            <a:r>
              <a:rPr lang="en-US" dirty="0"/>
              <a:t>neighbor adjacencies</a:t>
            </a:r>
          </a:p>
          <a:p>
            <a:r>
              <a:rPr lang="en-US" dirty="0" smtClean="0"/>
              <a:t>.</a:t>
            </a:r>
          </a:p>
        </p:txBody>
      </p:sp>
      <p:sp>
        <p:nvSpPr>
          <p:cNvPr id="21505" name="Rectangle 2"/>
          <p:cNvSpPr>
            <a:spLocks noGrp="1" noChangeArrowheads="1"/>
          </p:cNvSpPr>
          <p:nvPr>
            <p:ph type="title"/>
          </p:nvPr>
        </p:nvSpPr>
        <p:spPr/>
        <p:txBody>
          <a:bodyPr/>
          <a:lstStyle/>
          <a:p>
            <a:r>
              <a:rPr lang="en-US" sz="1600" dirty="0"/>
              <a:t>Troubleshooting Single-Area OSPF Implementations</a:t>
            </a:r>
            <a:r>
              <a:rPr lang="en-US" dirty="0"/>
              <a:t/>
            </a:r>
            <a:br>
              <a:rPr lang="en-US" dirty="0"/>
            </a:br>
            <a:r>
              <a:rPr lang="en-US" dirty="0" smtClean="0"/>
              <a:t>OSPFv3 Troubleshooting Commands</a:t>
            </a:r>
            <a:endParaRPr lang="en-US" dirty="0"/>
          </a:p>
        </p:txBody>
      </p:sp>
      <p:pic>
        <p:nvPicPr>
          <p:cNvPr id="3" name="Picture 2"/>
          <p:cNvPicPr>
            <a:picLocks noChangeAspect="1"/>
          </p:cNvPicPr>
          <p:nvPr/>
        </p:nvPicPr>
        <p:blipFill>
          <a:blip r:embed="rId3"/>
          <a:stretch>
            <a:fillRect/>
          </a:stretch>
        </p:blipFill>
        <p:spPr>
          <a:xfrm>
            <a:off x="5250313" y="1596251"/>
            <a:ext cx="3780326" cy="2428573"/>
          </a:xfrm>
          <a:prstGeom prst="rect">
            <a:avLst/>
          </a:prstGeom>
        </p:spPr>
      </p:pic>
      <p:pic>
        <p:nvPicPr>
          <p:cNvPr id="4" name="Picture 3"/>
          <p:cNvPicPr>
            <a:picLocks noChangeAspect="1"/>
          </p:cNvPicPr>
          <p:nvPr/>
        </p:nvPicPr>
        <p:blipFill>
          <a:blip r:embed="rId4"/>
          <a:stretch>
            <a:fillRect/>
          </a:stretch>
        </p:blipFill>
        <p:spPr>
          <a:xfrm>
            <a:off x="3970216" y="4144164"/>
            <a:ext cx="5173784" cy="976186"/>
          </a:xfrm>
          <a:prstGeom prst="rect">
            <a:avLst/>
          </a:prstGeom>
        </p:spPr>
      </p:pic>
    </p:spTree>
    <p:extLst>
      <p:ext uri="{BB962C8B-B14F-4D97-AF65-F5344CB8AC3E}">
        <p14:creationId xmlns:p14="http://schemas.microsoft.com/office/powerpoint/2010/main" val="3815083443"/>
      </p:ext>
    </p:extLst>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this example, R1 is not receiving the </a:t>
            </a:r>
            <a:r>
              <a:rPr lang="en-US" dirty="0"/>
              <a:t>R3 LAN OSPFv3 route (2001:DB8:CAFE:3::/64</a:t>
            </a:r>
            <a:r>
              <a:rPr lang="en-US" dirty="0" smtClean="0"/>
              <a:t>).</a:t>
            </a:r>
            <a:endParaRPr lang="en-US" dirty="0"/>
          </a:p>
        </p:txBody>
      </p:sp>
      <p:sp>
        <p:nvSpPr>
          <p:cNvPr id="21505" name="Rectangle 2"/>
          <p:cNvSpPr>
            <a:spLocks noGrp="1" noChangeArrowheads="1"/>
          </p:cNvSpPr>
          <p:nvPr>
            <p:ph type="title"/>
          </p:nvPr>
        </p:nvSpPr>
        <p:spPr/>
        <p:txBody>
          <a:bodyPr/>
          <a:lstStyle/>
          <a:p>
            <a:r>
              <a:rPr lang="en-US" sz="1600" dirty="0"/>
              <a:t>Troubleshooting Single-Area OSPF Implementations</a:t>
            </a:r>
            <a:r>
              <a:rPr lang="en-US" dirty="0"/>
              <a:t/>
            </a:r>
            <a:br>
              <a:rPr lang="en-US" dirty="0"/>
            </a:br>
            <a:r>
              <a:rPr lang="en-US" dirty="0"/>
              <a:t>Troubleshooting </a:t>
            </a:r>
            <a:r>
              <a:rPr lang="en-US" dirty="0" smtClean="0"/>
              <a:t>OSPFv3</a:t>
            </a:r>
            <a:endParaRPr lang="en-US" dirty="0"/>
          </a:p>
        </p:txBody>
      </p:sp>
      <p:pic>
        <p:nvPicPr>
          <p:cNvPr id="3" name="Picture 2"/>
          <p:cNvPicPr>
            <a:picLocks noChangeAspect="1"/>
          </p:cNvPicPr>
          <p:nvPr/>
        </p:nvPicPr>
        <p:blipFill>
          <a:blip r:embed="rId3"/>
          <a:stretch>
            <a:fillRect/>
          </a:stretch>
        </p:blipFill>
        <p:spPr>
          <a:xfrm>
            <a:off x="5460999" y="1439866"/>
            <a:ext cx="3597459" cy="2307185"/>
          </a:xfrm>
          <a:prstGeom prst="rect">
            <a:avLst/>
          </a:prstGeom>
        </p:spPr>
      </p:pic>
      <p:pic>
        <p:nvPicPr>
          <p:cNvPr id="4" name="Picture 3"/>
          <p:cNvPicPr>
            <a:picLocks noChangeAspect="1"/>
          </p:cNvPicPr>
          <p:nvPr/>
        </p:nvPicPr>
        <p:blipFill>
          <a:blip r:embed="rId4"/>
          <a:stretch>
            <a:fillRect/>
          </a:stretch>
        </p:blipFill>
        <p:spPr>
          <a:xfrm>
            <a:off x="4102775" y="3844891"/>
            <a:ext cx="5041225" cy="1224455"/>
          </a:xfrm>
          <a:prstGeom prst="rect">
            <a:avLst/>
          </a:prstGeom>
        </p:spPr>
      </p:pic>
      <p:sp>
        <p:nvSpPr>
          <p:cNvPr id="6" name="Content Placeholder 1"/>
          <p:cNvSpPr txBox="1">
            <a:spLocks/>
          </p:cNvSpPr>
          <p:nvPr/>
        </p:nvSpPr>
        <p:spPr bwMode="auto">
          <a:xfrm>
            <a:off x="144065" y="1439866"/>
            <a:ext cx="5367735" cy="2936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dirty="0" smtClean="0"/>
              <a:t>Verifying the R3 routing protocol settings reveals that R3 is not enabled on the G0/0 R3 interface.</a:t>
            </a:r>
          </a:p>
          <a:p>
            <a:endParaRPr lang="en-US" dirty="0" smtClean="0"/>
          </a:p>
          <a:p>
            <a:r>
              <a:rPr lang="en-US" dirty="0" smtClean="0"/>
              <a:t>Enable OSPFv3 on the R3 Gigabit Ethernet 0/0 interface. </a:t>
            </a:r>
          </a:p>
          <a:p>
            <a:endParaRPr lang="en-US" dirty="0" smtClean="0"/>
          </a:p>
          <a:p>
            <a:r>
              <a:rPr lang="en-US" dirty="0" smtClean="0"/>
              <a:t>The R3 LAN is now in the routing table of R1.</a:t>
            </a:r>
          </a:p>
        </p:txBody>
      </p:sp>
    </p:spTree>
    <p:extLst>
      <p:ext uri="{BB962C8B-B14F-4D97-AF65-F5344CB8AC3E}">
        <p14:creationId xmlns:p14="http://schemas.microsoft.com/office/powerpoint/2010/main" val="2892278587"/>
      </p:ext>
    </p:extLst>
  </p:cSld>
  <p:clrMapOvr>
    <a:masterClrMapping/>
  </p:clrMapOvr>
  <p:transition spd="med">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600" dirty="0"/>
              <a:t>Troubleshooting Single-Area OSPF Implementations</a:t>
            </a:r>
            <a:r>
              <a:rPr lang="en-US" dirty="0"/>
              <a:t/>
            </a:r>
            <a:br>
              <a:rPr lang="en-US" dirty="0"/>
            </a:br>
            <a:r>
              <a:rPr lang="en-US" dirty="0" err="1" smtClean="0"/>
              <a:t>Multiarea</a:t>
            </a:r>
            <a:r>
              <a:rPr lang="en-US" dirty="0" smtClean="0"/>
              <a:t> OSPF Troubleshooting Skills</a:t>
            </a:r>
            <a:endParaRPr lang="en-US" dirty="0"/>
          </a:p>
        </p:txBody>
      </p:sp>
      <p:sp>
        <p:nvSpPr>
          <p:cNvPr id="2" name="Content Placeholder 1"/>
          <p:cNvSpPr>
            <a:spLocks noGrp="1"/>
          </p:cNvSpPr>
          <p:nvPr>
            <p:ph idx="1"/>
          </p:nvPr>
        </p:nvSpPr>
        <p:spPr>
          <a:xfrm>
            <a:off x="114300" y="927100"/>
            <a:ext cx="8883051" cy="4027163"/>
          </a:xfrm>
        </p:spPr>
        <p:txBody>
          <a:bodyPr/>
          <a:lstStyle/>
          <a:p>
            <a:r>
              <a:rPr lang="en-US" dirty="0"/>
              <a:t>Before you can begin to diagnose and resolve problems related to a multiarea OSPF implementation, you must be able to do the following:</a:t>
            </a:r>
          </a:p>
          <a:p>
            <a:pPr lvl="1"/>
            <a:r>
              <a:rPr lang="en-US" dirty="0" smtClean="0"/>
              <a:t>Understand </a:t>
            </a:r>
            <a:r>
              <a:rPr lang="en-US" dirty="0"/>
              <a:t>the processes OSPF uses to distribute, store, and select routing information.</a:t>
            </a:r>
          </a:p>
          <a:p>
            <a:pPr lvl="1"/>
            <a:r>
              <a:rPr lang="en-US" dirty="0"/>
              <a:t>Understand how OSPF information flows within and between areas.</a:t>
            </a:r>
          </a:p>
          <a:p>
            <a:pPr lvl="1"/>
            <a:r>
              <a:rPr lang="en-US" dirty="0"/>
              <a:t>Use Cisco IOS commands to gather and interpret the information necessary to troubleshoot OSPF operation.</a:t>
            </a:r>
          </a:p>
        </p:txBody>
      </p:sp>
    </p:spTree>
    <p:extLst>
      <p:ext uri="{BB962C8B-B14F-4D97-AF65-F5344CB8AC3E}">
        <p14:creationId xmlns:p14="http://schemas.microsoft.com/office/powerpoint/2010/main" val="1303534904"/>
      </p:ext>
    </p:extLst>
  </p:cSld>
  <p:clrMapOvr>
    <a:masterClrMapping/>
  </p:clrMapOvr>
  <p:transition spd="med">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600" dirty="0"/>
              <a:t>Troubleshooting Single-Area OSPF Implementations</a:t>
            </a:r>
            <a:r>
              <a:rPr lang="en-US" dirty="0"/>
              <a:t/>
            </a:r>
            <a:br>
              <a:rPr lang="en-US" dirty="0"/>
            </a:br>
            <a:r>
              <a:rPr lang="en-US" dirty="0" err="1" smtClean="0"/>
              <a:t>Multiarea</a:t>
            </a:r>
            <a:r>
              <a:rPr lang="en-US" dirty="0" smtClean="0"/>
              <a:t> OSPF Troubleshooting Data Structures</a:t>
            </a:r>
            <a:endParaRPr lang="en-US" dirty="0"/>
          </a:p>
        </p:txBody>
      </p:sp>
      <p:sp>
        <p:nvSpPr>
          <p:cNvPr id="2" name="Content Placeholder 1"/>
          <p:cNvSpPr>
            <a:spLocks noGrp="1"/>
          </p:cNvSpPr>
          <p:nvPr>
            <p:ph idx="1"/>
          </p:nvPr>
        </p:nvSpPr>
        <p:spPr/>
        <p:txBody>
          <a:bodyPr/>
          <a:lstStyle/>
          <a:p>
            <a:r>
              <a:rPr lang="en-US" dirty="0"/>
              <a:t>OSPF stores routing information in four main data structures</a:t>
            </a:r>
            <a:r>
              <a:rPr lang="en-US" dirty="0" smtClean="0"/>
              <a:t>:</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464944186"/>
              </p:ext>
            </p:extLst>
          </p:nvPr>
        </p:nvGraphicFramePr>
        <p:xfrm>
          <a:off x="4968573" y="1113783"/>
          <a:ext cx="4028778" cy="3093720"/>
        </p:xfrm>
        <a:graphic>
          <a:graphicData uri="http://schemas.openxmlformats.org/drawingml/2006/table">
            <a:tbl>
              <a:tblPr firstRow="1" bandRow="1">
                <a:tableStyleId>{5C22544A-7EE6-4342-B048-85BDC9FD1C3A}</a:tableStyleId>
              </a:tblPr>
              <a:tblGrid>
                <a:gridCol w="909383">
                  <a:extLst>
                    <a:ext uri="{9D8B030D-6E8A-4147-A177-3AD203B41FA5}">
                      <a16:colId xmlns="" xmlns:a16="http://schemas.microsoft.com/office/drawing/2014/main" val="1364183204"/>
                    </a:ext>
                  </a:extLst>
                </a:gridCol>
                <a:gridCol w="3119395">
                  <a:extLst>
                    <a:ext uri="{9D8B030D-6E8A-4147-A177-3AD203B41FA5}">
                      <a16:colId xmlns="" xmlns:a16="http://schemas.microsoft.com/office/drawing/2014/main" val="3482832127"/>
                    </a:ext>
                  </a:extLst>
                </a:gridCol>
              </a:tblGrid>
              <a:tr h="370840">
                <a:tc>
                  <a:txBody>
                    <a:bodyPr/>
                    <a:lstStyle/>
                    <a:p>
                      <a:pPr algn="ctr"/>
                      <a:r>
                        <a:rPr lang="en-US" sz="1100" dirty="0" smtClean="0"/>
                        <a:t>OSPF Data Structures</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dirty="0" smtClean="0"/>
                        <a:t>Description</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229162066"/>
                  </a:ext>
                </a:extLst>
              </a:tr>
              <a:tr h="370840">
                <a:tc>
                  <a:txBody>
                    <a:bodyPr/>
                    <a:lstStyle/>
                    <a:p>
                      <a:pPr algn="ctr"/>
                      <a:r>
                        <a:rPr lang="en-US" sz="1050" b="1" dirty="0" smtClean="0">
                          <a:solidFill>
                            <a:srgbClr val="000000"/>
                          </a:solidFill>
                        </a:rPr>
                        <a:t>Interface table </a:t>
                      </a:r>
                      <a:endParaRPr lang="en-US" sz="1050" b="1" dirty="0">
                        <a:solidFill>
                          <a:srgbClr val="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17475" marR="0" lvl="0" indent="-117475"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smtClean="0">
                          <a:solidFill>
                            <a:srgbClr val="000000"/>
                          </a:solidFill>
                          <a:latin typeface="+mn-lt"/>
                          <a:ea typeface="+mn-ea"/>
                          <a:cs typeface="+mn-cs"/>
                        </a:rPr>
                        <a:t>Includes a list of all active OSPF interfaces. </a:t>
                      </a:r>
                    </a:p>
                    <a:p>
                      <a:pPr marL="117475" marR="0" lvl="0" indent="-117475"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smtClean="0">
                          <a:solidFill>
                            <a:srgbClr val="000000"/>
                          </a:solidFill>
                          <a:latin typeface="+mn-lt"/>
                          <a:ea typeface="+mn-ea"/>
                          <a:cs typeface="+mn-cs"/>
                        </a:rPr>
                        <a:t>Type 1 LSAs include the subnets associated with each active interface.</a:t>
                      </a:r>
                      <a:endParaRPr lang="en-US" sz="100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101248487"/>
                  </a:ext>
                </a:extLst>
              </a:tr>
              <a:tr h="370840">
                <a:tc>
                  <a:txBody>
                    <a:bodyPr/>
                    <a:lstStyle/>
                    <a:p>
                      <a:pPr algn="ctr"/>
                      <a:r>
                        <a:rPr lang="en-US" sz="1050" b="1" dirty="0" smtClean="0">
                          <a:solidFill>
                            <a:srgbClr val="000000"/>
                          </a:solidFill>
                        </a:rPr>
                        <a:t>Neighbor table </a:t>
                      </a:r>
                      <a:endParaRPr lang="en-US" sz="1050" b="1" dirty="0">
                        <a:solidFill>
                          <a:srgbClr val="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17475" marR="0" lvl="0" indent="-117475"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smtClean="0">
                          <a:solidFill>
                            <a:srgbClr val="000000"/>
                          </a:solidFill>
                          <a:latin typeface="+mn-lt"/>
                          <a:ea typeface="+mn-ea"/>
                          <a:cs typeface="+mn-cs"/>
                        </a:rPr>
                        <a:t>Used to manage neighbor adjacencies through hello timers and dead timers. </a:t>
                      </a:r>
                    </a:p>
                    <a:p>
                      <a:pPr marL="117475" marR="0" lvl="0" indent="-117475"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smtClean="0">
                          <a:solidFill>
                            <a:srgbClr val="000000"/>
                          </a:solidFill>
                          <a:latin typeface="+mn-lt"/>
                          <a:ea typeface="+mn-ea"/>
                          <a:cs typeface="+mn-cs"/>
                        </a:rPr>
                        <a:t>Neighbor entries are added and refreshed when a hello is received. </a:t>
                      </a:r>
                    </a:p>
                    <a:p>
                      <a:pPr marL="117475" marR="0" lvl="0" indent="-117475"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smtClean="0">
                          <a:solidFill>
                            <a:srgbClr val="000000"/>
                          </a:solidFill>
                          <a:latin typeface="+mn-lt"/>
                          <a:ea typeface="+mn-ea"/>
                          <a:cs typeface="+mn-cs"/>
                        </a:rPr>
                        <a:t>Neighbors are removed when dead timer expires.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129547149"/>
                  </a:ext>
                </a:extLst>
              </a:tr>
              <a:tr h="370840">
                <a:tc>
                  <a:txBody>
                    <a:bodyPr/>
                    <a:lstStyle/>
                    <a:p>
                      <a:pPr algn="ctr"/>
                      <a:r>
                        <a:rPr lang="en-US" sz="1050" b="1" dirty="0" smtClean="0">
                          <a:solidFill>
                            <a:srgbClr val="000000"/>
                          </a:solidFill>
                        </a:rPr>
                        <a:t>Link-state database (LSDB) </a:t>
                      </a:r>
                      <a:endParaRPr lang="en-US" sz="1050" b="1" dirty="0">
                        <a:solidFill>
                          <a:srgbClr val="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17475" marR="0" lvl="0" indent="-117475"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smtClean="0">
                          <a:solidFill>
                            <a:srgbClr val="000000"/>
                          </a:solidFill>
                          <a:latin typeface="+mn-lt"/>
                          <a:ea typeface="+mn-ea"/>
                          <a:cs typeface="+mn-cs"/>
                        </a:rPr>
                        <a:t>This is the primary data structure used by OSPF to store network topology information. </a:t>
                      </a:r>
                    </a:p>
                    <a:p>
                      <a:pPr marL="117475" marR="0" lvl="0" indent="-117475"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smtClean="0">
                          <a:solidFill>
                            <a:srgbClr val="000000"/>
                          </a:solidFill>
                          <a:latin typeface="+mn-lt"/>
                          <a:ea typeface="+mn-ea"/>
                          <a:cs typeface="+mn-cs"/>
                        </a:rPr>
                        <a:t>It includes full topological information about each area that the OSPF router is connected to and any paths that are available to reach other networks.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721657154"/>
                  </a:ext>
                </a:extLst>
              </a:tr>
              <a:tr h="370840">
                <a:tc>
                  <a:txBody>
                    <a:bodyPr/>
                    <a:lstStyle/>
                    <a:p>
                      <a:pPr algn="ctr"/>
                      <a:r>
                        <a:rPr lang="en-US" sz="1050" b="1" dirty="0" smtClean="0">
                          <a:solidFill>
                            <a:srgbClr val="000000"/>
                          </a:solidFill>
                        </a:rPr>
                        <a:t>Routing table </a:t>
                      </a:r>
                      <a:endParaRPr lang="en-US" sz="1050" b="1" dirty="0">
                        <a:solidFill>
                          <a:srgbClr val="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17475" marR="0" lvl="0" indent="-117475"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smtClean="0">
                          <a:solidFill>
                            <a:srgbClr val="000000"/>
                          </a:solidFill>
                          <a:latin typeface="+mn-lt"/>
                          <a:ea typeface="+mn-ea"/>
                          <a:cs typeface="+mn-cs"/>
                        </a:rPr>
                        <a:t>After the SPF algorithm is calculated, the best routes are offered to the routing table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923626154"/>
                  </a:ext>
                </a:extLst>
              </a:tr>
            </a:tbl>
          </a:graphicData>
        </a:graphic>
      </p:graphicFrame>
      <p:pic>
        <p:nvPicPr>
          <p:cNvPr id="4" name="Picture 3"/>
          <p:cNvPicPr>
            <a:picLocks noChangeAspect="1"/>
          </p:cNvPicPr>
          <p:nvPr/>
        </p:nvPicPr>
        <p:blipFill>
          <a:blip r:embed="rId3"/>
          <a:stretch>
            <a:fillRect/>
          </a:stretch>
        </p:blipFill>
        <p:spPr>
          <a:xfrm>
            <a:off x="31905" y="1285184"/>
            <a:ext cx="4906715" cy="2393681"/>
          </a:xfrm>
          <a:prstGeom prst="rect">
            <a:avLst/>
          </a:prstGeom>
        </p:spPr>
      </p:pic>
    </p:spTree>
    <p:extLst>
      <p:ext uri="{BB962C8B-B14F-4D97-AF65-F5344CB8AC3E}">
        <p14:creationId xmlns:p14="http://schemas.microsoft.com/office/powerpoint/2010/main" val="4201344085"/>
      </p:ext>
    </p:extLst>
  </p:cSld>
  <p:clrMapOvr>
    <a:masterClrMapping/>
  </p:clrMapOvr>
  <p:transition spd="med">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smtClean="0"/>
              <a:t>10.3 Chapter Summary</a:t>
            </a:r>
            <a:endParaRPr lang="en-US" dirty="0"/>
          </a:p>
        </p:txBody>
      </p:sp>
    </p:spTree>
    <p:extLst>
      <p:ext uri="{BB962C8B-B14F-4D97-AF65-F5344CB8AC3E}">
        <p14:creationId xmlns:p14="http://schemas.microsoft.com/office/powerpoint/2010/main" val="2791503674"/>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Multiaccess networks create two challenges regarding the flooding of OSPF LSAs.</a:t>
            </a:r>
          </a:p>
        </p:txBody>
      </p:sp>
      <p:sp>
        <p:nvSpPr>
          <p:cNvPr id="21505" name="Rectangle 2"/>
          <p:cNvSpPr>
            <a:spLocks noGrp="1" noChangeArrowheads="1"/>
          </p:cNvSpPr>
          <p:nvPr>
            <p:ph type="title"/>
          </p:nvPr>
        </p:nvSpPr>
        <p:spPr/>
        <p:txBody>
          <a:bodyPr/>
          <a:lstStyle/>
          <a:p>
            <a:r>
              <a:rPr lang="en-US" sz="1600" dirty="0" smtClean="0"/>
              <a:t>Advanced Single-Area OSPF Configurations</a:t>
            </a:r>
            <a:r>
              <a:rPr lang="en-US" dirty="0" smtClean="0"/>
              <a:t/>
            </a:r>
            <a:br>
              <a:rPr lang="en-US" dirty="0" smtClean="0"/>
            </a:br>
            <a:r>
              <a:rPr lang="en-US" dirty="0" smtClean="0"/>
              <a:t>Challenges in </a:t>
            </a:r>
            <a:r>
              <a:rPr lang="en-US" dirty="0" err="1" smtClean="0"/>
              <a:t>Multiaccess</a:t>
            </a:r>
            <a:r>
              <a:rPr lang="en-US" dirty="0" smtClean="0"/>
              <a:t> Networks</a:t>
            </a:r>
            <a:endParaRPr lang="en-US" dirty="0"/>
          </a:p>
        </p:txBody>
      </p:sp>
      <p:graphicFrame>
        <p:nvGraphicFramePr>
          <p:cNvPr id="7" name="Content Placeholder 9"/>
          <p:cNvGraphicFramePr>
            <a:graphicFrameLocks/>
          </p:cNvGraphicFramePr>
          <p:nvPr>
            <p:extLst>
              <p:ext uri="{D42A27DB-BD31-4B8C-83A1-F6EECF244321}">
                <p14:modId xmlns:p14="http://schemas.microsoft.com/office/powerpoint/2010/main" val="569337660"/>
              </p:ext>
            </p:extLst>
          </p:nvPr>
        </p:nvGraphicFramePr>
        <p:xfrm>
          <a:off x="289367" y="1157894"/>
          <a:ext cx="8646288" cy="3819220"/>
        </p:xfrm>
        <a:graphic>
          <a:graphicData uri="http://schemas.openxmlformats.org/drawingml/2006/table">
            <a:tbl>
              <a:tblPr firstRow="1" bandRow="1">
                <a:tableStyleId>{5C22544A-7EE6-4342-B048-85BDC9FD1C3A}</a:tableStyleId>
              </a:tblPr>
              <a:tblGrid>
                <a:gridCol w="1937050">
                  <a:extLst>
                    <a:ext uri="{9D8B030D-6E8A-4147-A177-3AD203B41FA5}">
                      <a16:colId xmlns="" xmlns:a16="http://schemas.microsoft.com/office/drawing/2014/main" val="20000"/>
                    </a:ext>
                  </a:extLst>
                </a:gridCol>
                <a:gridCol w="3865296">
                  <a:extLst>
                    <a:ext uri="{9D8B030D-6E8A-4147-A177-3AD203B41FA5}">
                      <a16:colId xmlns="" xmlns:a16="http://schemas.microsoft.com/office/drawing/2014/main" val="20001"/>
                    </a:ext>
                  </a:extLst>
                </a:gridCol>
                <a:gridCol w="2843942">
                  <a:extLst>
                    <a:ext uri="{9D8B030D-6E8A-4147-A177-3AD203B41FA5}">
                      <a16:colId xmlns="" xmlns:a16="http://schemas.microsoft.com/office/drawing/2014/main" val="1622772592"/>
                    </a:ext>
                  </a:extLst>
                </a:gridCol>
              </a:tblGrid>
              <a:tr h="478553">
                <a:tc>
                  <a:txBody>
                    <a:bodyPr/>
                    <a:lstStyle/>
                    <a:p>
                      <a:pPr algn="ctr"/>
                      <a:r>
                        <a:rPr lang="en-US" sz="1400" dirty="0" smtClean="0"/>
                        <a:t>OSPF Challenges</a:t>
                      </a:r>
                      <a:endParaRPr lang="en-US" sz="1400" dirty="0"/>
                    </a:p>
                  </a:txBody>
                  <a:tcPr marL="91449" marR="91449"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t>Description</a:t>
                      </a:r>
                      <a:endParaRPr lang="en-US" sz="1400" dirty="0"/>
                    </a:p>
                  </a:txBody>
                  <a:tcPr marL="91449" marR="91449"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91449" marR="91449"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2235779">
                <a:tc>
                  <a:txBody>
                    <a:bodyPr/>
                    <a:lstStyle/>
                    <a:p>
                      <a:pPr algn="ctr"/>
                      <a:r>
                        <a:rPr lang="en-US" sz="1400" b="1" dirty="0" smtClean="0"/>
                        <a:t>Creation of multiple adjacencies </a:t>
                      </a:r>
                      <a:endParaRPr lang="en-US" sz="1400" b="1" dirty="0"/>
                    </a:p>
                  </a:txBody>
                  <a:tcPr marL="91449" marR="91449" marT="45711" marB="457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15888" indent="-115888">
                        <a:spcBef>
                          <a:spcPts val="600"/>
                        </a:spcBef>
                        <a:spcAft>
                          <a:spcPts val="600"/>
                        </a:spcAft>
                        <a:buFont typeface="Arial" panose="020B0604020202020204" pitchFamily="34" charset="0"/>
                        <a:buChar char="•"/>
                      </a:pPr>
                      <a:r>
                        <a:rPr lang="en-US" sz="1200" dirty="0" smtClean="0"/>
                        <a:t>Ethernet networks could potentially interconnect many OSPF routers creating numerous adjacencies with every router.</a:t>
                      </a:r>
                    </a:p>
                    <a:p>
                      <a:pPr marL="115888" indent="-115888">
                        <a:spcBef>
                          <a:spcPts val="600"/>
                        </a:spcBef>
                        <a:spcAft>
                          <a:spcPts val="600"/>
                        </a:spcAft>
                        <a:buFont typeface="Arial" panose="020B0604020202020204" pitchFamily="34" charset="0"/>
                        <a:buChar char="•"/>
                      </a:pPr>
                      <a:r>
                        <a:rPr lang="en-US" sz="1200" dirty="0" smtClean="0"/>
                        <a:t>Use the </a:t>
                      </a:r>
                      <a:r>
                        <a:rPr lang="en-US" sz="1200" b="1" i="1" dirty="0" smtClean="0"/>
                        <a:t>n </a:t>
                      </a:r>
                      <a:r>
                        <a:rPr lang="en-US" sz="1200" b="1" dirty="0" smtClean="0"/>
                        <a:t>(</a:t>
                      </a:r>
                      <a:r>
                        <a:rPr lang="en-US" sz="1200" b="1" i="1" dirty="0" smtClean="0"/>
                        <a:t>n</a:t>
                      </a:r>
                      <a:r>
                        <a:rPr lang="en-US" sz="1200" b="1" dirty="0" smtClean="0"/>
                        <a:t>-1) / 2</a:t>
                      </a:r>
                      <a:r>
                        <a:rPr lang="en-US" sz="1200" dirty="0" smtClean="0"/>
                        <a:t> formula to calculate the number of adjacencies required for any number of routers (i.e., </a:t>
                      </a:r>
                      <a:r>
                        <a:rPr lang="en-US" sz="1200" i="1" dirty="0" smtClean="0"/>
                        <a:t>n</a:t>
                      </a:r>
                      <a:r>
                        <a:rPr lang="en-US" sz="1200" dirty="0" smtClean="0"/>
                        <a:t>) on a multiaccess network.</a:t>
                      </a:r>
                    </a:p>
                  </a:txBody>
                  <a:tcPr marL="91449" marR="91449" marT="45711" marB="4571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15888" indent="-115888">
                        <a:buFont typeface="Arial" panose="020B0604020202020204" pitchFamily="34" charset="0"/>
                        <a:buChar char="•"/>
                      </a:pPr>
                      <a:endParaRPr lang="en-US" sz="1200" dirty="0" smtClean="0"/>
                    </a:p>
                  </a:txBody>
                  <a:tcPr marL="91449" marR="91449" marT="45711" marB="4571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1104888">
                <a:tc>
                  <a:txBody>
                    <a:bodyPr/>
                    <a:lstStyle/>
                    <a:p>
                      <a:pPr algn="ctr"/>
                      <a:r>
                        <a:rPr lang="en-US" sz="1400" b="1" dirty="0" smtClean="0"/>
                        <a:t>Extensive flooding of LSAs </a:t>
                      </a:r>
                      <a:endParaRPr lang="en-US" sz="1400" b="1" dirty="0"/>
                    </a:p>
                  </a:txBody>
                  <a:tcPr marL="91449" marR="91449" marT="45711" marB="457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115888" indent="-115888" algn="l" defTabSz="685777" rtl="0" eaLnBrk="1" latinLnBrk="0" hangingPunct="1">
                        <a:spcBef>
                          <a:spcPts val="600"/>
                        </a:spcBef>
                        <a:spcAft>
                          <a:spcPts val="600"/>
                        </a:spcAft>
                        <a:buFont typeface="Arial" panose="020B0604020202020204" pitchFamily="34" charset="0"/>
                        <a:buChar char="•"/>
                      </a:pPr>
                      <a:r>
                        <a:rPr lang="en-US" sz="1200" dirty="0" smtClean="0"/>
                        <a:t>Link-state routers flood </a:t>
                      </a:r>
                      <a:r>
                        <a:rPr lang="en-US" sz="1200" kern="1200" dirty="0" smtClean="0">
                          <a:solidFill>
                            <a:schemeClr val="dk1"/>
                          </a:solidFill>
                          <a:latin typeface="+mn-lt"/>
                          <a:ea typeface="+mn-ea"/>
                          <a:cs typeface="+mn-cs"/>
                        </a:rPr>
                        <a:t>their link-state packets when OSPF is initialized, or when there is a change in the topology. </a:t>
                      </a:r>
                    </a:p>
                    <a:p>
                      <a:pPr marL="115888" indent="-115888" algn="l" defTabSz="685777" rtl="0" eaLnBrk="1" latinLnBrk="0" hangingPunct="1">
                        <a:spcBef>
                          <a:spcPts val="600"/>
                        </a:spcBef>
                        <a:spcAft>
                          <a:spcPts val="600"/>
                        </a:spcAft>
                        <a:buFont typeface="Arial" panose="020B0604020202020204" pitchFamily="34" charset="0"/>
                        <a:buChar char="•"/>
                      </a:pPr>
                      <a:r>
                        <a:rPr lang="en-US" sz="1200" kern="1200" dirty="0" smtClean="0">
                          <a:solidFill>
                            <a:schemeClr val="dk1"/>
                          </a:solidFill>
                          <a:latin typeface="+mn-lt"/>
                          <a:ea typeface="+mn-ea"/>
                          <a:cs typeface="+mn-cs"/>
                        </a:rPr>
                        <a:t>This flooding can become excessive.</a:t>
                      </a:r>
                    </a:p>
                  </a:txBody>
                  <a:tcPr marL="91449" marR="91449" marT="45711" marB="457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171450" indent="-171450">
                        <a:buFont typeface="Arial" panose="020B0604020202020204" pitchFamily="34" charset="0"/>
                        <a:buChar char="•"/>
                      </a:pPr>
                      <a:endParaRPr lang="en-US" sz="1200" dirty="0" smtClean="0"/>
                    </a:p>
                  </a:txBody>
                  <a:tcPr marL="91449" marR="91449" marT="45711" marB="4571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665831725"/>
              </p:ext>
            </p:extLst>
          </p:nvPr>
        </p:nvGraphicFramePr>
        <p:xfrm>
          <a:off x="6494445" y="1819156"/>
          <a:ext cx="2206018" cy="1839190"/>
        </p:xfrm>
        <a:graphic>
          <a:graphicData uri="http://schemas.openxmlformats.org/drawingml/2006/table">
            <a:tbl>
              <a:tblPr firstRow="1" bandRow="1">
                <a:tableStyleId>{5C22544A-7EE6-4342-B048-85BDC9FD1C3A}</a:tableStyleId>
              </a:tblPr>
              <a:tblGrid>
                <a:gridCol w="1103009">
                  <a:extLst>
                    <a:ext uri="{9D8B030D-6E8A-4147-A177-3AD203B41FA5}">
                      <a16:colId xmlns="" xmlns:a16="http://schemas.microsoft.com/office/drawing/2014/main" val="20000"/>
                    </a:ext>
                  </a:extLst>
                </a:gridCol>
                <a:gridCol w="1103009">
                  <a:extLst>
                    <a:ext uri="{9D8B030D-6E8A-4147-A177-3AD203B41FA5}">
                      <a16:colId xmlns="" xmlns:a16="http://schemas.microsoft.com/office/drawing/2014/main" val="20001"/>
                    </a:ext>
                  </a:extLst>
                </a:gridCol>
              </a:tblGrid>
              <a:tr h="325061">
                <a:tc>
                  <a:txBody>
                    <a:bodyPr/>
                    <a:lstStyle/>
                    <a:p>
                      <a:pPr algn="ctr"/>
                      <a:r>
                        <a:rPr lang="en-CA" sz="1100" dirty="0" smtClean="0"/>
                        <a:t>Routers</a:t>
                      </a:r>
                    </a:p>
                    <a:p>
                      <a:pPr algn="ctr"/>
                      <a:r>
                        <a:rPr lang="en-CA" sz="1100" i="1" u="none" dirty="0" smtClean="0"/>
                        <a:t>n</a:t>
                      </a:r>
                      <a:endParaRPr lang="en-CA" sz="1100" i="1" u="none" dirty="0">
                        <a:solidFill>
                          <a:srgbClr val="000099"/>
                        </a:solidFill>
                        <a:latin typeface="Courier New" panose="02070309020205020404" pitchFamily="49" charset="0"/>
                        <a:cs typeface="Courier New" panose="02070309020205020404" pitchFamily="49"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sz="1100" dirty="0" smtClean="0"/>
                        <a:t>Adjacencies</a:t>
                      </a:r>
                    </a:p>
                    <a:p>
                      <a:pPr algn="ctr"/>
                      <a:r>
                        <a:rPr lang="en-CA" sz="1100" i="1" dirty="0" smtClean="0"/>
                        <a:t>n </a:t>
                      </a:r>
                      <a:r>
                        <a:rPr lang="en-CA" sz="1100" dirty="0" smtClean="0"/>
                        <a:t>(</a:t>
                      </a:r>
                      <a:r>
                        <a:rPr lang="en-CA" sz="1100" i="1" dirty="0" smtClean="0"/>
                        <a:t>n</a:t>
                      </a:r>
                      <a:r>
                        <a:rPr lang="en-CA" sz="1100" dirty="0" smtClean="0"/>
                        <a:t>-1)/2</a:t>
                      </a:r>
                      <a:endParaRPr lang="en-CA" sz="1100" i="1" dirty="0">
                        <a:solidFill>
                          <a:srgbClr val="000099"/>
                        </a:solidFill>
                        <a:latin typeface="Courier New" panose="02070309020205020404" pitchFamily="49" charset="0"/>
                        <a:cs typeface="Courier New" panose="02070309020205020404" pitchFamily="49"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282494">
                <a:tc>
                  <a:txBody>
                    <a:bodyPr/>
                    <a:lstStyle/>
                    <a:p>
                      <a:pPr algn="ctr"/>
                      <a:r>
                        <a:rPr lang="en-CA" sz="1100" dirty="0" smtClean="0"/>
                        <a:t>4</a:t>
                      </a:r>
                      <a:endParaRPr lang="en-CA"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sz="1100" dirty="0" smtClean="0"/>
                        <a:t>6</a:t>
                      </a:r>
                      <a:endParaRPr lang="en-CA"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282494">
                <a:tc>
                  <a:txBody>
                    <a:bodyPr/>
                    <a:lstStyle/>
                    <a:p>
                      <a:pPr algn="ctr"/>
                      <a:r>
                        <a:rPr lang="en-CA" sz="1100" dirty="0" smtClean="0"/>
                        <a:t>5</a:t>
                      </a:r>
                      <a:endParaRPr lang="en-CA"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sz="1100" dirty="0" smtClean="0"/>
                        <a:t>10</a:t>
                      </a:r>
                      <a:endParaRPr lang="en-CA"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282494">
                <a:tc>
                  <a:txBody>
                    <a:bodyPr/>
                    <a:lstStyle/>
                    <a:p>
                      <a:pPr algn="ctr"/>
                      <a:r>
                        <a:rPr lang="en-CA" sz="1100" dirty="0" smtClean="0"/>
                        <a:t>10</a:t>
                      </a:r>
                      <a:endParaRPr lang="en-CA"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sz="1100" dirty="0" smtClean="0"/>
                        <a:t>45</a:t>
                      </a:r>
                      <a:endParaRPr lang="en-CA"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282494">
                <a:tc>
                  <a:txBody>
                    <a:bodyPr/>
                    <a:lstStyle/>
                    <a:p>
                      <a:pPr algn="ctr"/>
                      <a:r>
                        <a:rPr lang="en-CA" sz="1100" dirty="0" smtClean="0"/>
                        <a:t>20</a:t>
                      </a:r>
                      <a:endParaRPr lang="en-CA"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sz="1100" dirty="0" smtClean="0"/>
                        <a:t>190</a:t>
                      </a:r>
                      <a:endParaRPr lang="en-CA"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r h="282494">
                <a:tc>
                  <a:txBody>
                    <a:bodyPr/>
                    <a:lstStyle/>
                    <a:p>
                      <a:pPr algn="ctr"/>
                      <a:r>
                        <a:rPr lang="en-CA" sz="1100" dirty="0" smtClean="0"/>
                        <a:t>50</a:t>
                      </a:r>
                      <a:endParaRPr lang="en-CA"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CA" sz="1100" dirty="0" smtClean="0"/>
                        <a:t>1225</a:t>
                      </a:r>
                      <a:endParaRPr lang="en-CA"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5"/>
                  </a:ext>
                </a:extLst>
              </a:tr>
            </a:tbl>
          </a:graphicData>
        </a:graphic>
      </p:graphicFrame>
    </p:spTree>
    <p:extLst>
      <p:ext uri="{BB962C8B-B14F-4D97-AF65-F5344CB8AC3E}">
        <p14:creationId xmlns:p14="http://schemas.microsoft.com/office/powerpoint/2010/main" val="839161737"/>
      </p:ext>
    </p:extLst>
  </p:cSld>
  <p:clrMapOvr>
    <a:masterClrMapping/>
  </p:clrMapOvr>
  <p:transition spd="med">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417131" y="1154627"/>
            <a:ext cx="6450388" cy="1864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61593" tIns="30796" rIns="61593" bIns="30796"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endParaRPr lang="en-US" sz="1200" dirty="0"/>
          </a:p>
        </p:txBody>
      </p:sp>
      <p:sp>
        <p:nvSpPr>
          <p:cNvPr id="4" name="Content Placeholder 3"/>
          <p:cNvSpPr>
            <a:spLocks noGrp="1"/>
          </p:cNvSpPr>
          <p:nvPr>
            <p:ph idx="1"/>
          </p:nvPr>
        </p:nvSpPr>
        <p:spPr/>
        <p:txBody>
          <a:bodyPr/>
          <a:lstStyle/>
          <a:p>
            <a:r>
              <a:rPr lang="en-US" dirty="0"/>
              <a:t>OSPF defines five network types: point-to-point, broadcast multiaccess, nonbroadcast multiaccess, point-to-multipoint, and virtual links.</a:t>
            </a:r>
          </a:p>
          <a:p>
            <a:r>
              <a:rPr lang="en-US" dirty="0"/>
              <a:t>Multiaccess networks can create two challenges for OSPF regarding the flooding of LSAs: creation of multiple adjacencies and extensive flooding of LSAs. The solution to managing the number of adjacencies and the flooding of LSAs on a multiaccess network is the DR and BDR. If the DR stops producing Hellos, the BDR promotes itself and assumes the role of DR.</a:t>
            </a:r>
          </a:p>
          <a:p>
            <a:r>
              <a:rPr lang="en-US" dirty="0"/>
              <a:t>The routers in the network elect the router with the highest interface priority as DR. The router with the second highest interface priority is elected the BDR. The higher the priority, the likelier the router will be selected as the DR. If set to 0, the router is not capable of becoming the DR. The default priority of multiaccess broadcast interfaces is 1. Therefore, unless otherwise configured, all routers have an equal priority value and must rely on another tie breaking method during the DR/BDR election. If the interface priorities are equal, then the router with the highest router ID is elected the DR. The router with the second highest router ID is the BDR. The addition of a new router does not initiate a new election process</a:t>
            </a:r>
            <a:r>
              <a:rPr lang="en-US" dirty="0" smtClean="0"/>
              <a:t>.</a:t>
            </a:r>
            <a:endParaRPr lang="en-US" dirty="0"/>
          </a:p>
        </p:txBody>
      </p:sp>
      <p:sp>
        <p:nvSpPr>
          <p:cNvPr id="21505" name="Rectangle 2"/>
          <p:cNvSpPr>
            <a:spLocks noGrp="1" noChangeArrowheads="1"/>
          </p:cNvSpPr>
          <p:nvPr>
            <p:ph type="title"/>
          </p:nvPr>
        </p:nvSpPr>
        <p:spPr/>
        <p:txBody>
          <a:bodyPr/>
          <a:lstStyle/>
          <a:p>
            <a:r>
              <a:rPr lang="en-US" sz="1400" dirty="0" smtClean="0">
                <a:latin typeface="Arial" charset="0"/>
              </a:rPr>
              <a:t>Conclusion</a:t>
            </a:r>
            <a:r>
              <a:rPr lang="en-US" dirty="0" smtClean="0">
                <a:latin typeface="Arial" charset="0"/>
              </a:rPr>
              <a:t/>
            </a:r>
            <a:br>
              <a:rPr lang="en-US" dirty="0" smtClean="0">
                <a:latin typeface="Arial" charset="0"/>
              </a:rPr>
            </a:br>
            <a:r>
              <a:rPr lang="en-US" dirty="0" smtClean="0">
                <a:latin typeface="Arial" charset="0"/>
              </a:rPr>
              <a:t>Chapter 10: OSPF Tuning and Troubleshooting</a:t>
            </a:r>
            <a:endParaRPr lang="en-US" dirty="0">
              <a:latin typeface="Arial" charset="0"/>
            </a:endParaRPr>
          </a:p>
        </p:txBody>
      </p:sp>
    </p:spTree>
    <p:extLst>
      <p:ext uri="{BB962C8B-B14F-4D97-AF65-F5344CB8AC3E}">
        <p14:creationId xmlns:p14="http://schemas.microsoft.com/office/powerpoint/2010/main" val="2943567178"/>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417131" y="1154627"/>
            <a:ext cx="6450388" cy="1864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61593" tIns="30796" rIns="61593" bIns="30796"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endParaRPr lang="en-US" sz="1200" dirty="0"/>
          </a:p>
        </p:txBody>
      </p:sp>
      <p:sp>
        <p:nvSpPr>
          <p:cNvPr id="4" name="Content Placeholder 3"/>
          <p:cNvSpPr>
            <a:spLocks noGrp="1"/>
          </p:cNvSpPr>
          <p:nvPr>
            <p:ph idx="1"/>
          </p:nvPr>
        </p:nvSpPr>
        <p:spPr/>
        <p:txBody>
          <a:bodyPr/>
          <a:lstStyle/>
          <a:p>
            <a:r>
              <a:rPr lang="en-US" sz="1400" dirty="0"/>
              <a:t>To propagate a default route in OSPF, the router must be configured with a default static route and the </a:t>
            </a:r>
            <a:r>
              <a:rPr lang="en-US" sz="1400" b="1" dirty="0"/>
              <a:t>default-information originate</a:t>
            </a:r>
            <a:r>
              <a:rPr lang="en-US" sz="1400" dirty="0"/>
              <a:t> command must be added to the configuration. Verify routes with the </a:t>
            </a:r>
            <a:r>
              <a:rPr lang="en-US" sz="1400" b="1" dirty="0"/>
              <a:t>show ip route</a:t>
            </a:r>
            <a:r>
              <a:rPr lang="en-US" sz="1400" dirty="0"/>
              <a:t> or </a:t>
            </a:r>
            <a:r>
              <a:rPr lang="en-US" sz="1400" b="1" dirty="0"/>
              <a:t>show ipv6 route</a:t>
            </a:r>
            <a:r>
              <a:rPr lang="en-US" sz="1400" dirty="0"/>
              <a:t> command.</a:t>
            </a:r>
          </a:p>
          <a:p>
            <a:r>
              <a:rPr lang="en-US" sz="1400" dirty="0"/>
              <a:t>To assist OSPF in making the correct path determination, the reference bandwidth must be changed to a higher value to accommodate networks with links faster than 100 </a:t>
            </a:r>
            <a:r>
              <a:rPr lang="en-US" sz="1400" dirty="0" smtClean="0"/>
              <a:t>Mbps</a:t>
            </a:r>
            <a:r>
              <a:rPr lang="en-US" sz="1400" dirty="0"/>
              <a:t>. To adjust the reference bandwidth, use the </a:t>
            </a:r>
            <a:r>
              <a:rPr lang="en-US" sz="1400" b="1" dirty="0"/>
              <a:t>auto-cost reference-bandwidth</a:t>
            </a:r>
            <a:r>
              <a:rPr lang="en-US" sz="1400" dirty="0"/>
              <a:t> </a:t>
            </a:r>
            <a:r>
              <a:rPr lang="en-US" sz="1400" i="1" dirty="0"/>
              <a:t>Mbps</a:t>
            </a:r>
            <a:r>
              <a:rPr lang="en-US" sz="1400" dirty="0"/>
              <a:t> router configuration mode command. To adjust the interface bandwidth, use the </a:t>
            </a:r>
            <a:r>
              <a:rPr lang="en-US" sz="1400" b="1" dirty="0"/>
              <a:t>bandwidth</a:t>
            </a:r>
            <a:r>
              <a:rPr lang="en-US" sz="1400" dirty="0"/>
              <a:t> </a:t>
            </a:r>
            <a:r>
              <a:rPr lang="en-US" sz="1400" i="1" dirty="0"/>
              <a:t>kilobits </a:t>
            </a:r>
            <a:r>
              <a:rPr lang="en-US" sz="1400" dirty="0"/>
              <a:t>interface configuration mode command. The cost can be manually configured on an interface using the </a:t>
            </a:r>
            <a:r>
              <a:rPr lang="en-US" sz="1400" b="1" dirty="0"/>
              <a:t>ip ospf cost</a:t>
            </a:r>
            <a:r>
              <a:rPr lang="en-US" sz="1400" dirty="0"/>
              <a:t> </a:t>
            </a:r>
            <a:r>
              <a:rPr lang="en-US" sz="1400" i="1" dirty="0"/>
              <a:t>value</a:t>
            </a:r>
            <a:r>
              <a:rPr lang="en-US" sz="1400" dirty="0"/>
              <a:t> interface configuration mode command.</a:t>
            </a:r>
          </a:p>
          <a:p>
            <a:r>
              <a:rPr lang="en-US" sz="1400" dirty="0" smtClean="0"/>
              <a:t>The </a:t>
            </a:r>
            <a:r>
              <a:rPr lang="en-US" sz="1400" dirty="0"/>
              <a:t>OSPF Hello and Dead intervals must match or a neighbor adjacency does not occur. To modify these intervals, use the following interface commands:</a:t>
            </a:r>
          </a:p>
          <a:p>
            <a:pPr lvl="1"/>
            <a:r>
              <a:rPr lang="en-US" b="1" dirty="0"/>
              <a:t>ip ospf hello-interval </a:t>
            </a:r>
            <a:r>
              <a:rPr lang="en-US" i="1" dirty="0"/>
              <a:t>seconds</a:t>
            </a:r>
            <a:endParaRPr lang="en-US" dirty="0"/>
          </a:p>
          <a:p>
            <a:pPr lvl="1"/>
            <a:r>
              <a:rPr lang="en-US" b="1" dirty="0"/>
              <a:t>ip ospf dead-interval </a:t>
            </a:r>
            <a:r>
              <a:rPr lang="en-US" i="1" dirty="0"/>
              <a:t>seconds</a:t>
            </a:r>
            <a:endParaRPr lang="en-US" dirty="0"/>
          </a:p>
          <a:p>
            <a:pPr lvl="1"/>
            <a:r>
              <a:rPr lang="en-US" b="1" dirty="0"/>
              <a:t>ipv6 ospf hello-interval </a:t>
            </a:r>
            <a:r>
              <a:rPr lang="en-US" i="1" dirty="0"/>
              <a:t>seconds</a:t>
            </a:r>
            <a:endParaRPr lang="en-US" dirty="0"/>
          </a:p>
          <a:p>
            <a:pPr lvl="1"/>
            <a:r>
              <a:rPr lang="en-US" b="1" dirty="0"/>
              <a:t>ipv6 ospf dead-interval </a:t>
            </a:r>
            <a:r>
              <a:rPr lang="en-US" i="1" dirty="0" smtClean="0"/>
              <a:t>seconds</a:t>
            </a:r>
            <a:endParaRPr lang="en-US" dirty="0"/>
          </a:p>
        </p:txBody>
      </p:sp>
      <p:sp>
        <p:nvSpPr>
          <p:cNvPr id="21505" name="Rectangle 2"/>
          <p:cNvSpPr>
            <a:spLocks noGrp="1" noChangeArrowheads="1"/>
          </p:cNvSpPr>
          <p:nvPr>
            <p:ph type="title"/>
          </p:nvPr>
        </p:nvSpPr>
        <p:spPr/>
        <p:txBody>
          <a:bodyPr/>
          <a:lstStyle/>
          <a:p>
            <a:r>
              <a:rPr lang="en-US" sz="1400" dirty="0" smtClean="0">
                <a:latin typeface="Arial" charset="0"/>
              </a:rPr>
              <a:t>Conclusion</a:t>
            </a:r>
            <a:r>
              <a:rPr lang="en-US" dirty="0" smtClean="0">
                <a:latin typeface="Arial" charset="0"/>
              </a:rPr>
              <a:t/>
            </a:r>
            <a:br>
              <a:rPr lang="en-US" dirty="0" smtClean="0">
                <a:latin typeface="Arial" charset="0"/>
              </a:rPr>
            </a:br>
            <a:r>
              <a:rPr lang="en-US" dirty="0" smtClean="0">
                <a:latin typeface="Arial" charset="0"/>
              </a:rPr>
              <a:t>Chapter 10: OSPF Tuning and Troubleshooting (Cont.)</a:t>
            </a:r>
            <a:endParaRPr lang="en-US" dirty="0">
              <a:latin typeface="Arial" charset="0"/>
            </a:endParaRPr>
          </a:p>
        </p:txBody>
      </p:sp>
    </p:spTree>
    <p:extLst>
      <p:ext uri="{BB962C8B-B14F-4D97-AF65-F5344CB8AC3E}">
        <p14:creationId xmlns:p14="http://schemas.microsoft.com/office/powerpoint/2010/main" val="180169214"/>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417131" y="1154627"/>
            <a:ext cx="6450388" cy="1864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61593" tIns="30796" rIns="61593" bIns="30796"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endParaRPr lang="en-US" sz="1200" dirty="0"/>
          </a:p>
        </p:txBody>
      </p:sp>
      <p:sp>
        <p:nvSpPr>
          <p:cNvPr id="4" name="Content Placeholder 3"/>
          <p:cNvSpPr>
            <a:spLocks noGrp="1"/>
          </p:cNvSpPr>
          <p:nvPr>
            <p:ph idx="1"/>
          </p:nvPr>
        </p:nvSpPr>
        <p:spPr/>
        <p:txBody>
          <a:bodyPr/>
          <a:lstStyle/>
          <a:p>
            <a:r>
              <a:rPr lang="en-US" sz="1400" dirty="0" smtClean="0"/>
              <a:t>When </a:t>
            </a:r>
            <a:r>
              <a:rPr lang="en-US" sz="1400" dirty="0"/>
              <a:t>troubleshooting OSPF neighbors, be aware that the FULL or 2WAY states are normal. The following commands summarize OSPFv2 troubleshooting:</a:t>
            </a:r>
          </a:p>
          <a:p>
            <a:pPr lvl="1"/>
            <a:r>
              <a:rPr lang="en-US" b="1" dirty="0"/>
              <a:t>show ip protocols</a:t>
            </a:r>
            <a:endParaRPr lang="en-US" dirty="0"/>
          </a:p>
          <a:p>
            <a:pPr lvl="1"/>
            <a:r>
              <a:rPr lang="en-US" b="1" dirty="0"/>
              <a:t>show ip ospf neighbor</a:t>
            </a:r>
            <a:endParaRPr lang="en-US" dirty="0"/>
          </a:p>
          <a:p>
            <a:pPr lvl="1"/>
            <a:r>
              <a:rPr lang="en-US" b="1" dirty="0"/>
              <a:t>show ip ospf interface</a:t>
            </a:r>
            <a:endParaRPr lang="en-US" dirty="0"/>
          </a:p>
          <a:p>
            <a:pPr lvl="1"/>
            <a:r>
              <a:rPr lang="en-US" b="1" dirty="0"/>
              <a:t>show ip ospf</a:t>
            </a:r>
            <a:endParaRPr lang="en-US" dirty="0"/>
          </a:p>
          <a:p>
            <a:pPr lvl="1"/>
            <a:r>
              <a:rPr lang="en-US" b="1" dirty="0"/>
              <a:t>show ip route ospf</a:t>
            </a:r>
            <a:endParaRPr lang="en-US" dirty="0"/>
          </a:p>
          <a:p>
            <a:pPr lvl="1"/>
            <a:r>
              <a:rPr lang="en-US" b="1" dirty="0"/>
              <a:t>clear ip ospf </a:t>
            </a:r>
            <a:r>
              <a:rPr lang="en-US" dirty="0"/>
              <a:t>[</a:t>
            </a:r>
            <a:r>
              <a:rPr lang="en-US" i="1" dirty="0"/>
              <a:t>process-id</a:t>
            </a:r>
            <a:r>
              <a:rPr lang="en-US" dirty="0"/>
              <a:t>]</a:t>
            </a:r>
            <a:r>
              <a:rPr lang="en-US" b="1" dirty="0"/>
              <a:t> process</a:t>
            </a:r>
            <a:endParaRPr lang="en-US" dirty="0"/>
          </a:p>
          <a:p>
            <a:r>
              <a:rPr lang="en-US" sz="1400" dirty="0"/>
              <a:t>Troubleshooting OSPFv3 is similar to OSPFv2. The following commands are the equivalent commands used with OSPFv3:</a:t>
            </a:r>
            <a:r>
              <a:rPr lang="en-US" sz="1400" b="1" dirty="0"/>
              <a:t> show ipv6 protocols</a:t>
            </a:r>
            <a:r>
              <a:rPr lang="en-US" sz="1400" dirty="0"/>
              <a:t>,</a:t>
            </a:r>
            <a:r>
              <a:rPr lang="en-US" sz="1400" b="1" dirty="0"/>
              <a:t> show ipv6 ospf neighbor</a:t>
            </a:r>
            <a:r>
              <a:rPr lang="en-US" sz="1400" dirty="0"/>
              <a:t>,</a:t>
            </a:r>
            <a:r>
              <a:rPr lang="en-US" sz="1400" b="1" dirty="0"/>
              <a:t> show ipv6 ospf interface</a:t>
            </a:r>
            <a:r>
              <a:rPr lang="en-US" sz="1400" dirty="0"/>
              <a:t>,</a:t>
            </a:r>
            <a:r>
              <a:rPr lang="en-US" sz="1400" b="1" dirty="0"/>
              <a:t> show ipv6 ospf</a:t>
            </a:r>
            <a:r>
              <a:rPr lang="en-US" sz="1400" dirty="0"/>
              <a:t>,</a:t>
            </a:r>
            <a:r>
              <a:rPr lang="en-US" sz="1400" b="1" dirty="0"/>
              <a:t> show ipv6 route ospf</a:t>
            </a:r>
            <a:r>
              <a:rPr lang="en-US" sz="1400" dirty="0"/>
              <a:t>, and</a:t>
            </a:r>
            <a:r>
              <a:rPr lang="en-US" sz="1400" b="1" dirty="0"/>
              <a:t> clear ipv6 ospf </a:t>
            </a:r>
            <a:r>
              <a:rPr lang="en-US" sz="1400" dirty="0"/>
              <a:t>[</a:t>
            </a:r>
            <a:r>
              <a:rPr lang="en-US" sz="1400" i="1" dirty="0"/>
              <a:t>process-id</a:t>
            </a:r>
            <a:r>
              <a:rPr lang="en-US" sz="1400" dirty="0"/>
              <a:t>]</a:t>
            </a:r>
            <a:r>
              <a:rPr lang="en-US" sz="1400" b="1" dirty="0"/>
              <a:t> process</a:t>
            </a:r>
            <a:r>
              <a:rPr lang="en-US" sz="1400" dirty="0"/>
              <a:t>.</a:t>
            </a:r>
          </a:p>
          <a:p>
            <a:endParaRPr lang="en-US" sz="1300" dirty="0"/>
          </a:p>
        </p:txBody>
      </p:sp>
      <p:sp>
        <p:nvSpPr>
          <p:cNvPr id="21505" name="Rectangle 2"/>
          <p:cNvSpPr>
            <a:spLocks noGrp="1" noChangeArrowheads="1"/>
          </p:cNvSpPr>
          <p:nvPr>
            <p:ph type="title"/>
          </p:nvPr>
        </p:nvSpPr>
        <p:spPr/>
        <p:txBody>
          <a:bodyPr/>
          <a:lstStyle/>
          <a:p>
            <a:r>
              <a:rPr lang="en-US" sz="1400" dirty="0" smtClean="0">
                <a:latin typeface="Arial" charset="0"/>
              </a:rPr>
              <a:t>Conclusion</a:t>
            </a:r>
            <a:r>
              <a:rPr lang="en-US" dirty="0" smtClean="0">
                <a:latin typeface="Arial" charset="0"/>
              </a:rPr>
              <a:t/>
            </a:r>
            <a:br>
              <a:rPr lang="en-US" dirty="0" smtClean="0">
                <a:latin typeface="Arial" charset="0"/>
              </a:rPr>
            </a:br>
            <a:r>
              <a:rPr lang="en-US" dirty="0" smtClean="0">
                <a:latin typeface="Arial" charset="0"/>
              </a:rPr>
              <a:t>Chapter 10: OSPF Tuning and Troubleshooting (Cont.)</a:t>
            </a:r>
            <a:endParaRPr lang="en-US" dirty="0">
              <a:latin typeface="Arial" charset="0"/>
            </a:endParaRPr>
          </a:p>
        </p:txBody>
      </p:sp>
    </p:spTree>
    <p:extLst>
      <p:ext uri="{BB962C8B-B14F-4D97-AF65-F5344CB8AC3E}">
        <p14:creationId xmlns:p14="http://schemas.microsoft.com/office/powerpoint/2010/main" val="2299528671"/>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0828277"/>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600" dirty="0" smtClean="0"/>
              <a:t>Advanced Single-Area OSPF Configurations</a:t>
            </a:r>
            <a:r>
              <a:rPr lang="en-US" dirty="0"/>
              <a:t/>
            </a:r>
            <a:br>
              <a:rPr lang="en-US" dirty="0"/>
            </a:br>
            <a:r>
              <a:rPr lang="en-US" dirty="0" smtClean="0"/>
              <a:t>OSPF Designated Router</a:t>
            </a:r>
            <a:endParaRPr lang="en-US" dirty="0"/>
          </a:p>
        </p:txBody>
      </p:sp>
      <p:pic>
        <p:nvPicPr>
          <p:cNvPr id="3" name="Picture 2"/>
          <p:cNvPicPr>
            <a:picLocks noChangeAspect="1"/>
          </p:cNvPicPr>
          <p:nvPr/>
        </p:nvPicPr>
        <p:blipFill>
          <a:blip r:embed="rId3"/>
          <a:stretch>
            <a:fillRect/>
          </a:stretch>
        </p:blipFill>
        <p:spPr>
          <a:xfrm>
            <a:off x="5554110" y="1327895"/>
            <a:ext cx="3443334" cy="2574395"/>
          </a:xfrm>
          <a:prstGeom prst="rect">
            <a:avLst/>
          </a:prstGeom>
        </p:spPr>
      </p:pic>
      <p:sp>
        <p:nvSpPr>
          <p:cNvPr id="6" name="Content Placeholder 1"/>
          <p:cNvSpPr txBox="1">
            <a:spLocks/>
          </p:cNvSpPr>
          <p:nvPr/>
        </p:nvSpPr>
        <p:spPr bwMode="auto">
          <a:xfrm>
            <a:off x="144064" y="1327895"/>
            <a:ext cx="5469336" cy="2880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dirty="0" smtClean="0"/>
              <a:t>On multiaccess networks, OSPF elects a DR to be the collection and distribution point for LSAs sent and received. </a:t>
            </a:r>
          </a:p>
          <a:p>
            <a:pPr lvl="1"/>
            <a:r>
              <a:rPr lang="en-US" dirty="0" smtClean="0"/>
              <a:t>If the DR stops producing Hello packets, the </a:t>
            </a:r>
            <a:r>
              <a:rPr lang="en-US" b="1" dirty="0" smtClean="0"/>
              <a:t>BDR promotes itself</a:t>
            </a:r>
            <a:r>
              <a:rPr lang="en-US" dirty="0" smtClean="0"/>
              <a:t> and assumes the role of DR.</a:t>
            </a:r>
            <a:r>
              <a:rPr lang="cs-CZ" dirty="0" smtClean="0"/>
              <a:t> </a:t>
            </a:r>
            <a:r>
              <a:rPr lang="en-US" dirty="0"/>
              <a:t>A </a:t>
            </a:r>
            <a:r>
              <a:rPr lang="cs-CZ" dirty="0" err="1" smtClean="0"/>
              <a:t>new</a:t>
            </a:r>
            <a:r>
              <a:rPr lang="cs-CZ" dirty="0" smtClean="0"/>
              <a:t> </a:t>
            </a:r>
            <a:r>
              <a:rPr lang="en-US" dirty="0" smtClean="0"/>
              <a:t>BDR </a:t>
            </a:r>
            <a:r>
              <a:rPr lang="en-US" dirty="0"/>
              <a:t>is </a:t>
            </a:r>
            <a:r>
              <a:rPr lang="cs-CZ" dirty="0" err="1" smtClean="0"/>
              <a:t>then</a:t>
            </a:r>
            <a:r>
              <a:rPr lang="cs-CZ" dirty="0" smtClean="0"/>
              <a:t> </a:t>
            </a:r>
            <a:r>
              <a:rPr lang="en-US" dirty="0" smtClean="0"/>
              <a:t>elected. </a:t>
            </a:r>
          </a:p>
          <a:p>
            <a:pPr lvl="1"/>
            <a:r>
              <a:rPr lang="en-US" dirty="0" smtClean="0"/>
              <a:t>All other non-DR or BDR routers become DROTHER (a router that is neither the DR nor the BDR) and DROTHERs only form full adjacencies with the DR and BDR in the network. </a:t>
            </a:r>
          </a:p>
          <a:p>
            <a:pPr lvl="1"/>
            <a:r>
              <a:rPr lang="en-US" dirty="0" smtClean="0"/>
              <a:t>Instead of flooding LSAs to all routers in the network, DROTHERs only send their LSAs to the DR and BDR using the multicast address 224.0.0.6 (all DR routers).</a:t>
            </a:r>
            <a:endParaRPr lang="en-US" dirty="0"/>
          </a:p>
        </p:txBody>
      </p:sp>
    </p:spTree>
    <p:extLst>
      <p:ext uri="{BB962C8B-B14F-4D97-AF65-F5344CB8AC3E}">
        <p14:creationId xmlns:p14="http://schemas.microsoft.com/office/powerpoint/2010/main" val="2405674242"/>
      </p:ext>
    </p:extLst>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064" y="798944"/>
            <a:ext cx="4715803" cy="4155319"/>
          </a:xfrm>
        </p:spPr>
        <p:txBody>
          <a:bodyPr/>
          <a:lstStyle/>
          <a:p>
            <a:r>
              <a:rPr lang="en-US" dirty="0" smtClean="0"/>
              <a:t>OSPF has automatically elected a DR and BDR. </a:t>
            </a:r>
          </a:p>
          <a:p>
            <a:endParaRPr lang="en-US" dirty="0"/>
          </a:p>
          <a:p>
            <a:endParaRPr lang="en-US" dirty="0" smtClean="0"/>
          </a:p>
          <a:p>
            <a:endParaRPr lang="en-US" dirty="0"/>
          </a:p>
          <a:p>
            <a:endParaRPr lang="en-US" dirty="0" smtClean="0"/>
          </a:p>
          <a:p>
            <a:endParaRPr lang="en-US" dirty="0"/>
          </a:p>
          <a:p>
            <a:endParaRPr lang="en-US" dirty="0" smtClean="0"/>
          </a:p>
          <a:p>
            <a:pPr lvl="1"/>
            <a:endParaRPr lang="cs-CZ" dirty="0" smtClean="0"/>
          </a:p>
          <a:p>
            <a:pPr lvl="1"/>
            <a:r>
              <a:rPr lang="en-US" dirty="0" smtClean="0"/>
              <a:t>R3 is the DR because of its higher router ID. </a:t>
            </a:r>
          </a:p>
          <a:p>
            <a:pPr lvl="1"/>
            <a:r>
              <a:rPr lang="en-US" dirty="0" smtClean="0"/>
              <a:t>R2 is the BDR because of its 2nd </a:t>
            </a:r>
            <a:r>
              <a:rPr lang="en-US" dirty="0" smtClean="0"/>
              <a:t>highest</a:t>
            </a:r>
            <a:r>
              <a:rPr lang="cs-CZ" dirty="0" smtClean="0"/>
              <a:t> </a:t>
            </a:r>
            <a:r>
              <a:rPr lang="en-US" dirty="0" smtClean="0"/>
              <a:t>router </a:t>
            </a:r>
            <a:r>
              <a:rPr lang="en-US" dirty="0" smtClean="0"/>
              <a:t>ID.</a:t>
            </a:r>
          </a:p>
          <a:p>
            <a:pPr lvl="1"/>
            <a:r>
              <a:rPr lang="en-US" dirty="0" smtClean="0"/>
              <a:t>R1 is a DROTHER.</a:t>
            </a:r>
          </a:p>
          <a:p>
            <a:pPr lvl="1"/>
            <a:endParaRPr lang="en-US" dirty="0"/>
          </a:p>
        </p:txBody>
      </p:sp>
      <p:sp>
        <p:nvSpPr>
          <p:cNvPr id="21505" name="Rectangle 2"/>
          <p:cNvSpPr>
            <a:spLocks noGrp="1" noChangeArrowheads="1"/>
          </p:cNvSpPr>
          <p:nvPr>
            <p:ph type="title"/>
          </p:nvPr>
        </p:nvSpPr>
        <p:spPr/>
        <p:txBody>
          <a:bodyPr/>
          <a:lstStyle/>
          <a:p>
            <a:r>
              <a:rPr lang="en-US" sz="1600" dirty="0" smtClean="0"/>
              <a:t>Advanced Single-Area OSPF Configurations</a:t>
            </a:r>
            <a:r>
              <a:rPr lang="en-US" dirty="0" smtClean="0"/>
              <a:t/>
            </a:r>
            <a:br>
              <a:rPr lang="en-US" dirty="0" smtClean="0"/>
            </a:br>
            <a:r>
              <a:rPr lang="en-US" dirty="0" smtClean="0"/>
              <a:t>Verifying DR/BDR Roles</a:t>
            </a:r>
            <a:endParaRPr lang="en-US" dirty="0"/>
          </a:p>
        </p:txBody>
      </p:sp>
      <p:sp>
        <p:nvSpPr>
          <p:cNvPr id="8" name="Rectangle 7"/>
          <p:cNvSpPr/>
          <p:nvPr/>
        </p:nvSpPr>
        <p:spPr>
          <a:xfrm>
            <a:off x="4739619" y="4472659"/>
            <a:ext cx="4120587" cy="350076"/>
          </a:xfrm>
          <a:prstGeom prst="rect">
            <a:avLst/>
          </a:prstGeom>
          <a:noFill/>
          <a:ln>
            <a:solidFill>
              <a:schemeClr val="tx1"/>
            </a:solidFill>
          </a:ln>
          <a:effectLst/>
        </p:spPr>
        <p:style>
          <a:lnRef idx="0">
            <a:schemeClr val="accent2"/>
          </a:lnRef>
          <a:fillRef idx="3">
            <a:schemeClr val="accent2"/>
          </a:fillRef>
          <a:effectRef idx="3">
            <a:schemeClr val="accent2"/>
          </a:effectRef>
          <a:fontRef idx="minor">
            <a:schemeClr val="lt1"/>
          </a:fontRef>
        </p:style>
        <p:txBody>
          <a:bodyPr wrap="square" anchor="ctr">
            <a:noAutofit/>
          </a:bodyPr>
          <a:lstStyle/>
          <a:p>
            <a:pPr algn="ctr"/>
            <a:r>
              <a:rPr lang="en-US" sz="1200" b="1" dirty="0">
                <a:solidFill>
                  <a:srgbClr val="000000"/>
                </a:solidFill>
              </a:rPr>
              <a:t>Note</a:t>
            </a:r>
            <a:r>
              <a:rPr lang="en-US" sz="1200" dirty="0">
                <a:solidFill>
                  <a:srgbClr val="000000"/>
                </a:solidFill>
              </a:rPr>
              <a:t>: For the </a:t>
            </a:r>
            <a:r>
              <a:rPr lang="en-US" sz="1200" dirty="0" smtClean="0">
                <a:solidFill>
                  <a:srgbClr val="000000"/>
                </a:solidFill>
              </a:rPr>
              <a:t>OSPFv3 command,</a:t>
            </a:r>
            <a:r>
              <a:rPr lang="cs-CZ" sz="1200" dirty="0">
                <a:solidFill>
                  <a:srgbClr val="000000"/>
                </a:solidFill>
              </a:rPr>
              <a:t> </a:t>
            </a:r>
            <a:r>
              <a:rPr lang="en-US" sz="1200" dirty="0" smtClean="0">
                <a:solidFill>
                  <a:srgbClr val="000000"/>
                </a:solidFill>
              </a:rPr>
              <a:t>substitute</a:t>
            </a:r>
            <a:r>
              <a:rPr lang="en-US" sz="1200" b="1" dirty="0">
                <a:solidFill>
                  <a:srgbClr val="000000"/>
                </a:solidFill>
              </a:rPr>
              <a:t> ip </a:t>
            </a:r>
            <a:r>
              <a:rPr lang="en-US" sz="1200" dirty="0">
                <a:solidFill>
                  <a:srgbClr val="000000"/>
                </a:solidFill>
              </a:rPr>
              <a:t>with</a:t>
            </a:r>
            <a:r>
              <a:rPr lang="en-US" sz="1200" b="1" dirty="0">
                <a:solidFill>
                  <a:srgbClr val="000000"/>
                </a:solidFill>
              </a:rPr>
              <a:t> ipv6</a:t>
            </a:r>
            <a:r>
              <a:rPr lang="en-US" sz="1200" dirty="0">
                <a:solidFill>
                  <a:srgbClr val="000000"/>
                </a:solidFill>
              </a:rPr>
              <a:t>.</a:t>
            </a:r>
          </a:p>
        </p:txBody>
      </p:sp>
      <p:sp>
        <p:nvSpPr>
          <p:cNvPr id="7" name="Rectangle 6"/>
          <p:cNvSpPr/>
          <p:nvPr/>
        </p:nvSpPr>
        <p:spPr>
          <a:xfrm>
            <a:off x="4502121" y="93862"/>
            <a:ext cx="4595584" cy="276999"/>
          </a:xfrm>
          <a:prstGeom prst="rect">
            <a:avLst/>
          </a:prstGeom>
          <a:ln>
            <a:solidFill>
              <a:schemeClr val="tx1"/>
            </a:solidFill>
          </a:ln>
        </p:spPr>
        <p:txBody>
          <a:bodyPr wrap="square">
            <a:spAutoFit/>
          </a:bodyPr>
          <a:lstStyle/>
          <a:p>
            <a:pPr algn="ctr"/>
            <a:r>
              <a:rPr lang="en-US" sz="1200" dirty="0" smtClean="0">
                <a:solidFill>
                  <a:srgbClr val="000000"/>
                </a:solidFill>
              </a:rPr>
              <a:t>Verify </a:t>
            </a:r>
            <a:r>
              <a:rPr lang="en-US" sz="1200" dirty="0">
                <a:solidFill>
                  <a:srgbClr val="000000"/>
                </a:solidFill>
              </a:rPr>
              <a:t>the roles of the </a:t>
            </a:r>
            <a:r>
              <a:rPr lang="en-US" sz="1200" dirty="0" smtClean="0">
                <a:solidFill>
                  <a:srgbClr val="000000"/>
                </a:solidFill>
              </a:rPr>
              <a:t>router </a:t>
            </a:r>
            <a:r>
              <a:rPr lang="cs-CZ" sz="1200" dirty="0" smtClean="0">
                <a:solidFill>
                  <a:srgbClr val="000000"/>
                </a:solidFill>
              </a:rPr>
              <a:t>- </a:t>
            </a:r>
            <a:r>
              <a:rPr lang="en-US" sz="1200" b="1" dirty="0" smtClean="0">
                <a:solidFill>
                  <a:srgbClr val="000000"/>
                </a:solidFill>
              </a:rPr>
              <a:t>show </a:t>
            </a:r>
            <a:r>
              <a:rPr lang="en-US" sz="1200" b="1" dirty="0">
                <a:solidFill>
                  <a:srgbClr val="000000"/>
                </a:solidFill>
              </a:rPr>
              <a:t>ip ospf interface </a:t>
            </a:r>
            <a:r>
              <a:rPr lang="en-US" sz="1200" dirty="0">
                <a:solidFill>
                  <a:srgbClr val="000000"/>
                </a:solidFill>
              </a:rPr>
              <a:t>command</a:t>
            </a:r>
            <a:r>
              <a:rPr lang="en-US" sz="1200" dirty="0" smtClean="0">
                <a:solidFill>
                  <a:srgbClr val="000000"/>
                </a:solidFill>
              </a:rPr>
              <a:t>.</a:t>
            </a:r>
            <a:endParaRPr lang="en-US" sz="1200" dirty="0">
              <a:solidFill>
                <a:srgbClr val="000000"/>
              </a:solidFill>
            </a:endParaRPr>
          </a:p>
        </p:txBody>
      </p:sp>
      <p:pic>
        <p:nvPicPr>
          <p:cNvPr id="9" name="Picture 8"/>
          <p:cNvPicPr>
            <a:picLocks noChangeAspect="1"/>
          </p:cNvPicPr>
          <p:nvPr/>
        </p:nvPicPr>
        <p:blipFill>
          <a:blip r:embed="rId3"/>
          <a:stretch>
            <a:fillRect/>
          </a:stretch>
        </p:blipFill>
        <p:spPr>
          <a:xfrm>
            <a:off x="234538" y="1135271"/>
            <a:ext cx="4128682" cy="2487606"/>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2121" y="440600"/>
            <a:ext cx="4625740" cy="35943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211902834"/>
      </p:ext>
    </p:extLst>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Verify OSPFv2 adjacencies using</a:t>
            </a:r>
            <a:r>
              <a:rPr lang="cs-CZ" dirty="0" smtClean="0"/>
              <a:t/>
            </a:r>
            <a:br>
              <a:rPr lang="cs-CZ" dirty="0" smtClean="0"/>
            </a:br>
            <a:r>
              <a:rPr lang="en-US" b="1" dirty="0" smtClean="0"/>
              <a:t>show </a:t>
            </a:r>
            <a:r>
              <a:rPr lang="en-US" b="1" dirty="0"/>
              <a:t>ip ospf </a:t>
            </a:r>
            <a:r>
              <a:rPr lang="en-US" b="1" dirty="0" smtClean="0"/>
              <a:t>neighbor</a:t>
            </a:r>
            <a:r>
              <a:rPr lang="en-US" dirty="0" smtClean="0"/>
              <a:t>.</a:t>
            </a:r>
            <a:endParaRPr lang="en-US" dirty="0"/>
          </a:p>
          <a:p>
            <a:endParaRPr lang="en-US" dirty="0" smtClean="0"/>
          </a:p>
          <a:p>
            <a:endParaRPr lang="en-US" dirty="0"/>
          </a:p>
          <a:p>
            <a:endParaRPr lang="en-US" dirty="0" smtClean="0"/>
          </a:p>
          <a:p>
            <a:endParaRPr lang="en-US" dirty="0"/>
          </a:p>
          <a:p>
            <a:endParaRPr lang="en-US" dirty="0" smtClean="0"/>
          </a:p>
          <a:p>
            <a:pPr lvl="1"/>
            <a:endParaRPr lang="cs-CZ" dirty="0" smtClean="0"/>
          </a:p>
          <a:p>
            <a:pPr lvl="1"/>
            <a:r>
              <a:rPr lang="en-US" dirty="0" smtClean="0"/>
              <a:t>Routers can be in the following states:</a:t>
            </a:r>
          </a:p>
          <a:p>
            <a:pPr lvl="2">
              <a:spcBef>
                <a:spcPts val="100"/>
              </a:spcBef>
              <a:spcAft>
                <a:spcPts val="100"/>
              </a:spcAft>
            </a:pPr>
            <a:r>
              <a:rPr lang="en-US" dirty="0" smtClean="0"/>
              <a:t>FULL/DROTHER</a:t>
            </a:r>
          </a:p>
          <a:p>
            <a:pPr lvl="2">
              <a:spcBef>
                <a:spcPts val="100"/>
              </a:spcBef>
              <a:spcAft>
                <a:spcPts val="100"/>
              </a:spcAft>
            </a:pPr>
            <a:r>
              <a:rPr lang="en-US" dirty="0" smtClean="0"/>
              <a:t>FULL/DR</a:t>
            </a:r>
          </a:p>
          <a:p>
            <a:pPr lvl="2">
              <a:spcBef>
                <a:spcPts val="100"/>
              </a:spcBef>
              <a:spcAft>
                <a:spcPts val="100"/>
              </a:spcAft>
            </a:pPr>
            <a:r>
              <a:rPr lang="en-US" dirty="0" smtClean="0"/>
              <a:t>FULL/BDR</a:t>
            </a:r>
          </a:p>
          <a:p>
            <a:pPr lvl="2">
              <a:spcBef>
                <a:spcPts val="100"/>
              </a:spcBef>
              <a:spcAft>
                <a:spcPts val="100"/>
              </a:spcAft>
            </a:pPr>
            <a:r>
              <a:rPr lang="en-US" dirty="0" smtClean="0"/>
              <a:t>2-WAY/DROTHER</a:t>
            </a:r>
            <a:endParaRPr lang="en-US" dirty="0"/>
          </a:p>
          <a:p>
            <a:endParaRPr lang="en-US" dirty="0" smtClean="0"/>
          </a:p>
        </p:txBody>
      </p:sp>
      <p:sp>
        <p:nvSpPr>
          <p:cNvPr id="21505" name="Rectangle 2"/>
          <p:cNvSpPr>
            <a:spLocks noGrp="1" noChangeArrowheads="1"/>
          </p:cNvSpPr>
          <p:nvPr>
            <p:ph type="title"/>
          </p:nvPr>
        </p:nvSpPr>
        <p:spPr/>
        <p:txBody>
          <a:bodyPr/>
          <a:lstStyle/>
          <a:p>
            <a:r>
              <a:rPr lang="en-US" sz="1600" dirty="0" smtClean="0"/>
              <a:t>Advanced Single-Area OSPF Configurations</a:t>
            </a:r>
            <a:r>
              <a:rPr lang="en-US" dirty="0"/>
              <a:t/>
            </a:r>
            <a:br>
              <a:rPr lang="en-US" dirty="0"/>
            </a:br>
            <a:r>
              <a:rPr lang="en-US" dirty="0" smtClean="0"/>
              <a:t>Verifying DR/BDR Adjacencies</a:t>
            </a:r>
            <a:endParaRPr lang="en-US" dirty="0"/>
          </a:p>
        </p:txBody>
      </p:sp>
      <p:pic>
        <p:nvPicPr>
          <p:cNvPr id="3" name="Picture 2"/>
          <p:cNvPicPr>
            <a:picLocks noChangeAspect="1"/>
          </p:cNvPicPr>
          <p:nvPr/>
        </p:nvPicPr>
        <p:blipFill>
          <a:blip r:embed="rId3"/>
          <a:stretch>
            <a:fillRect/>
          </a:stretch>
        </p:blipFill>
        <p:spPr>
          <a:xfrm>
            <a:off x="4879879" y="150471"/>
            <a:ext cx="4264122" cy="1397007"/>
          </a:xfrm>
          <a:prstGeom prst="rect">
            <a:avLst/>
          </a:prstGeom>
        </p:spPr>
      </p:pic>
      <p:pic>
        <p:nvPicPr>
          <p:cNvPr id="5" name="Picture 4"/>
          <p:cNvPicPr>
            <a:picLocks noChangeAspect="1"/>
          </p:cNvPicPr>
          <p:nvPr/>
        </p:nvPicPr>
        <p:blipFill>
          <a:blip r:embed="rId4"/>
          <a:stretch>
            <a:fillRect/>
          </a:stretch>
        </p:blipFill>
        <p:spPr>
          <a:xfrm>
            <a:off x="4879872" y="1590812"/>
            <a:ext cx="4264127" cy="1418610"/>
          </a:xfrm>
          <a:prstGeom prst="rect">
            <a:avLst/>
          </a:prstGeom>
        </p:spPr>
      </p:pic>
      <p:pic>
        <p:nvPicPr>
          <p:cNvPr id="6" name="Picture 5"/>
          <p:cNvPicPr>
            <a:picLocks noChangeAspect="1"/>
          </p:cNvPicPr>
          <p:nvPr/>
        </p:nvPicPr>
        <p:blipFill>
          <a:blip r:embed="rId5"/>
          <a:stretch>
            <a:fillRect/>
          </a:stretch>
        </p:blipFill>
        <p:spPr>
          <a:xfrm>
            <a:off x="4879879" y="3050501"/>
            <a:ext cx="4264121" cy="1490371"/>
          </a:xfrm>
          <a:prstGeom prst="rect">
            <a:avLst/>
          </a:prstGeom>
        </p:spPr>
      </p:pic>
      <p:pic>
        <p:nvPicPr>
          <p:cNvPr id="9" name="Picture 8"/>
          <p:cNvPicPr>
            <a:picLocks noChangeAspect="1"/>
          </p:cNvPicPr>
          <p:nvPr/>
        </p:nvPicPr>
        <p:blipFill>
          <a:blip r:embed="rId6"/>
          <a:stretch>
            <a:fillRect/>
          </a:stretch>
        </p:blipFill>
        <p:spPr>
          <a:xfrm>
            <a:off x="367065" y="1384352"/>
            <a:ext cx="3628005" cy="2185939"/>
          </a:xfrm>
          <a:prstGeom prst="rect">
            <a:avLst/>
          </a:prstGeom>
        </p:spPr>
      </p:pic>
      <p:sp>
        <p:nvSpPr>
          <p:cNvPr id="10" name="Rectangle 9"/>
          <p:cNvSpPr/>
          <p:nvPr/>
        </p:nvSpPr>
        <p:spPr>
          <a:xfrm>
            <a:off x="5204530" y="4647875"/>
            <a:ext cx="3638119" cy="350076"/>
          </a:xfrm>
          <a:prstGeom prst="rect">
            <a:avLst/>
          </a:prstGeom>
          <a:solidFill>
            <a:srgbClr val="C00000"/>
          </a:solidFill>
        </p:spPr>
        <p:style>
          <a:lnRef idx="0">
            <a:schemeClr val="accent2"/>
          </a:lnRef>
          <a:fillRef idx="3">
            <a:schemeClr val="accent2"/>
          </a:fillRef>
          <a:effectRef idx="3">
            <a:schemeClr val="accent2"/>
          </a:effectRef>
          <a:fontRef idx="minor">
            <a:schemeClr val="lt1"/>
          </a:fontRef>
        </p:style>
        <p:txBody>
          <a:bodyPr wrap="square" anchor="ctr">
            <a:noAutofit/>
          </a:bodyPr>
          <a:lstStyle/>
          <a:p>
            <a:r>
              <a:rPr lang="en-US" sz="800" b="1" dirty="0"/>
              <a:t>Note</a:t>
            </a:r>
            <a:r>
              <a:rPr lang="en-US" sz="800" dirty="0"/>
              <a:t>: For the equivalent OSPFv3 command, simply substitute</a:t>
            </a:r>
            <a:r>
              <a:rPr lang="en-US" sz="800" b="1" dirty="0"/>
              <a:t> </a:t>
            </a:r>
            <a:r>
              <a:rPr lang="en-US" sz="800" b="1" dirty="0">
                <a:solidFill>
                  <a:srgbClr val="FFFF00"/>
                </a:solidFill>
              </a:rPr>
              <a:t>ip</a:t>
            </a:r>
            <a:r>
              <a:rPr lang="en-US" sz="800" b="1" dirty="0"/>
              <a:t> </a:t>
            </a:r>
            <a:r>
              <a:rPr lang="en-US" sz="800" dirty="0"/>
              <a:t>with</a:t>
            </a:r>
            <a:r>
              <a:rPr lang="en-US" sz="800" b="1" dirty="0"/>
              <a:t> </a:t>
            </a:r>
            <a:r>
              <a:rPr lang="en-US" sz="800" b="1" dirty="0">
                <a:solidFill>
                  <a:srgbClr val="FFFF00"/>
                </a:solidFill>
              </a:rPr>
              <a:t>ipv6</a:t>
            </a:r>
            <a:r>
              <a:rPr lang="en-US" sz="800" dirty="0"/>
              <a:t>.</a:t>
            </a:r>
            <a:endParaRPr lang="en-US" sz="800" dirty="0">
              <a:solidFill>
                <a:schemeClr val="bg1"/>
              </a:solidFill>
            </a:endParaRPr>
          </a:p>
        </p:txBody>
      </p:sp>
    </p:spTree>
    <p:extLst>
      <p:ext uri="{BB962C8B-B14F-4D97-AF65-F5344CB8AC3E}">
        <p14:creationId xmlns:p14="http://schemas.microsoft.com/office/powerpoint/2010/main" val="2834303101"/>
      </p:ext>
    </p:extLst>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OSPF DR and BDR election decision is based on the following criteria, in sequential order:</a:t>
            </a:r>
          </a:p>
          <a:p>
            <a:pPr marL="485775" lvl="1" indent="-342900">
              <a:buFont typeface="+mj-lt"/>
              <a:buAutoNum type="arabicPeriod"/>
            </a:pPr>
            <a:r>
              <a:rPr lang="en-US" dirty="0" smtClean="0"/>
              <a:t>The </a:t>
            </a:r>
            <a:r>
              <a:rPr lang="en-US" dirty="0"/>
              <a:t>routers in the network elect the router with the highest interface priority as the DR. </a:t>
            </a:r>
            <a:endParaRPr lang="en-US" dirty="0" smtClean="0"/>
          </a:p>
          <a:p>
            <a:pPr lvl="4"/>
            <a:r>
              <a:rPr lang="en-US" dirty="0"/>
              <a:t>The router with the second highest interface priority is elected as the BDR. </a:t>
            </a:r>
            <a:endParaRPr lang="en-US" dirty="0" smtClean="0"/>
          </a:p>
          <a:p>
            <a:pPr lvl="4"/>
            <a:r>
              <a:rPr lang="en-US" dirty="0" smtClean="0"/>
              <a:t>The </a:t>
            </a:r>
            <a:r>
              <a:rPr lang="en-US" dirty="0"/>
              <a:t>priority can be configured to be any number between 0 – </a:t>
            </a:r>
            <a:r>
              <a:rPr lang="en-US" dirty="0" smtClean="0"/>
              <a:t>255 but the default </a:t>
            </a:r>
            <a:r>
              <a:rPr lang="en-US" dirty="0"/>
              <a:t>priority </a:t>
            </a:r>
            <a:r>
              <a:rPr lang="en-US" dirty="0" smtClean="0"/>
              <a:t>is </a:t>
            </a:r>
            <a:r>
              <a:rPr lang="en-US" dirty="0"/>
              <a:t>1</a:t>
            </a:r>
            <a:r>
              <a:rPr lang="en-US" dirty="0" smtClean="0"/>
              <a:t>.</a:t>
            </a:r>
            <a:endParaRPr lang="en-US" dirty="0"/>
          </a:p>
          <a:p>
            <a:pPr marL="485775" lvl="1" indent="-342900">
              <a:buFont typeface="+mj-lt"/>
              <a:buAutoNum type="arabicPeriod"/>
            </a:pPr>
            <a:r>
              <a:rPr lang="en-US" dirty="0" smtClean="0"/>
              <a:t> If </a:t>
            </a:r>
            <a:r>
              <a:rPr lang="en-US" dirty="0"/>
              <a:t>the interface priorities are equal, then the router with the highest router ID is elected the DR. </a:t>
            </a:r>
            <a:endParaRPr lang="en-US" dirty="0" smtClean="0"/>
          </a:p>
          <a:p>
            <a:pPr lvl="4"/>
            <a:r>
              <a:rPr lang="en-US" dirty="0"/>
              <a:t>The router with the second highest router ID is the BDR. </a:t>
            </a:r>
            <a:endParaRPr lang="en-US" dirty="0" smtClean="0"/>
          </a:p>
        </p:txBody>
      </p:sp>
      <p:sp>
        <p:nvSpPr>
          <p:cNvPr id="21505" name="Rectangle 2"/>
          <p:cNvSpPr>
            <a:spLocks noGrp="1" noChangeArrowheads="1"/>
          </p:cNvSpPr>
          <p:nvPr>
            <p:ph type="title"/>
          </p:nvPr>
        </p:nvSpPr>
        <p:spPr/>
        <p:txBody>
          <a:bodyPr/>
          <a:lstStyle/>
          <a:p>
            <a:r>
              <a:rPr lang="en-US" sz="1600" dirty="0" smtClean="0"/>
              <a:t>Advanced Single-Area OSPF Configurations</a:t>
            </a:r>
            <a:r>
              <a:rPr lang="en-US" dirty="0"/>
              <a:t/>
            </a:r>
            <a:br>
              <a:rPr lang="en-US" dirty="0"/>
            </a:br>
            <a:r>
              <a:rPr lang="en-US" dirty="0" smtClean="0"/>
              <a:t>Default DR/BDR Election Process</a:t>
            </a:r>
            <a:endParaRPr lang="en-US" dirty="0"/>
          </a:p>
        </p:txBody>
      </p:sp>
      <p:sp>
        <p:nvSpPr>
          <p:cNvPr id="4" name="Rectangle 3"/>
          <p:cNvSpPr/>
          <p:nvPr/>
        </p:nvSpPr>
        <p:spPr>
          <a:xfrm>
            <a:off x="5511800" y="3086536"/>
            <a:ext cx="3558876" cy="844114"/>
          </a:xfrm>
          <a:prstGeom prst="rect">
            <a:avLst/>
          </a:prstGeom>
          <a:solidFill>
            <a:srgbClr val="C00000"/>
          </a:solidFill>
        </p:spPr>
        <p:style>
          <a:lnRef idx="0">
            <a:schemeClr val="accent2"/>
          </a:lnRef>
          <a:fillRef idx="3">
            <a:schemeClr val="accent2"/>
          </a:fillRef>
          <a:effectRef idx="3">
            <a:schemeClr val="accent2"/>
          </a:effectRef>
          <a:fontRef idx="minor">
            <a:schemeClr val="lt1"/>
          </a:fontRef>
        </p:style>
        <p:txBody>
          <a:bodyPr wrap="square" anchor="ctr">
            <a:noAutofit/>
          </a:bodyPr>
          <a:lstStyle/>
          <a:p>
            <a:r>
              <a:rPr lang="en-US" sz="1000" b="1" dirty="0"/>
              <a:t>Note</a:t>
            </a:r>
            <a:r>
              <a:rPr lang="en-US" sz="1000" dirty="0"/>
              <a:t>: In an IPv6 network, if there are no IPv4 addresses configured on the router, then the router ID must be manually configured with </a:t>
            </a:r>
            <a:r>
              <a:rPr lang="en-US" sz="1000" dirty="0" smtClean="0"/>
              <a:t>the</a:t>
            </a:r>
            <a:r>
              <a:rPr lang="en-US" sz="1000" dirty="0" smtClean="0">
                <a:solidFill>
                  <a:srgbClr val="FFFF00"/>
                </a:solidFill>
              </a:rPr>
              <a:t> </a:t>
            </a:r>
            <a:r>
              <a:rPr lang="en-US" sz="1000" b="1" dirty="0" smtClean="0">
                <a:solidFill>
                  <a:srgbClr val="FFFF00"/>
                </a:solidFill>
              </a:rPr>
              <a:t>router-id </a:t>
            </a:r>
            <a:r>
              <a:rPr lang="en-US" sz="1000" i="1" dirty="0" smtClean="0">
                <a:solidFill>
                  <a:srgbClr val="FFFF00"/>
                </a:solidFill>
              </a:rPr>
              <a:t>rid </a:t>
            </a:r>
            <a:r>
              <a:rPr lang="en-US" sz="1000" dirty="0" smtClean="0"/>
              <a:t>router configuration command</a:t>
            </a:r>
            <a:r>
              <a:rPr lang="en-US" sz="1000" dirty="0"/>
              <a:t>; otherwise, OSPFv3 does not start.</a:t>
            </a:r>
            <a:endParaRPr lang="en-US" sz="1000" dirty="0">
              <a:solidFill>
                <a:schemeClr val="bg1"/>
              </a:solidFill>
            </a:endParaRPr>
          </a:p>
        </p:txBody>
      </p:sp>
      <p:sp>
        <p:nvSpPr>
          <p:cNvPr id="5" name="Content Placeholder 1"/>
          <p:cNvSpPr txBox="1">
            <a:spLocks/>
          </p:cNvSpPr>
          <p:nvPr/>
        </p:nvSpPr>
        <p:spPr bwMode="auto">
          <a:xfrm>
            <a:off x="144064" y="2703945"/>
            <a:ext cx="5469335" cy="179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dirty="0" smtClean="0"/>
              <a:t>Recall that the router ID is determined in one of three ways:</a:t>
            </a:r>
          </a:p>
          <a:p>
            <a:pPr lvl="1"/>
            <a:r>
              <a:rPr lang="en-US" dirty="0" smtClean="0"/>
              <a:t>The router ID can be manually configured.</a:t>
            </a:r>
          </a:p>
          <a:p>
            <a:pPr lvl="1"/>
            <a:r>
              <a:rPr lang="en-US" dirty="0" smtClean="0"/>
              <a:t>If no router IDs are configured, the router ID is determined by the highest loopback IPv4 address.</a:t>
            </a:r>
          </a:p>
          <a:p>
            <a:pPr lvl="1"/>
            <a:r>
              <a:rPr lang="en-US" dirty="0" smtClean="0"/>
              <a:t>If no loopback interfaces are configured, the router ID is determined by the highest active IPv4 address.</a:t>
            </a:r>
          </a:p>
        </p:txBody>
      </p:sp>
    </p:spTree>
    <p:extLst>
      <p:ext uri="{BB962C8B-B14F-4D97-AF65-F5344CB8AC3E}">
        <p14:creationId xmlns:p14="http://schemas.microsoft.com/office/powerpoint/2010/main" val="804710269"/>
      </p:ext>
    </p:extLst>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After </a:t>
            </a:r>
            <a:r>
              <a:rPr lang="en-US" dirty="0"/>
              <a:t>the DR is elected, it remains the DR until one of the following events occurs:</a:t>
            </a:r>
          </a:p>
          <a:p>
            <a:pPr lvl="1"/>
            <a:r>
              <a:rPr lang="en-US" dirty="0" smtClean="0"/>
              <a:t>The </a:t>
            </a:r>
            <a:r>
              <a:rPr lang="en-US" dirty="0"/>
              <a:t>DR </a:t>
            </a:r>
            <a:r>
              <a:rPr lang="en-US" dirty="0" smtClean="0"/>
              <a:t>fails.</a:t>
            </a:r>
            <a:endParaRPr lang="en-US" dirty="0"/>
          </a:p>
          <a:p>
            <a:pPr lvl="1"/>
            <a:r>
              <a:rPr lang="en-US" dirty="0"/>
              <a:t>The OSPF process on the DR fails or is </a:t>
            </a:r>
            <a:r>
              <a:rPr lang="en-US" dirty="0" smtClean="0"/>
              <a:t>stopped.</a:t>
            </a:r>
            <a:endParaRPr lang="en-US" dirty="0"/>
          </a:p>
          <a:p>
            <a:pPr lvl="1"/>
            <a:r>
              <a:rPr lang="en-US" dirty="0"/>
              <a:t>The multiaccess interface on the DR fails or is </a:t>
            </a:r>
            <a:r>
              <a:rPr lang="en-US" dirty="0" smtClean="0"/>
              <a:t>shutdown.</a:t>
            </a:r>
            <a:endParaRPr lang="en-US" dirty="0"/>
          </a:p>
          <a:p>
            <a:endParaRPr lang="en-US" dirty="0" smtClean="0"/>
          </a:p>
          <a:p>
            <a:r>
              <a:rPr lang="en-US" dirty="0"/>
              <a:t>OSPF DR and BDR elections are not pre-emptive.</a:t>
            </a:r>
          </a:p>
          <a:p>
            <a:pPr lvl="1"/>
            <a:r>
              <a:rPr lang="en-US" dirty="0"/>
              <a:t>If a new router with a higher priority is added to the network after the DR election, the newly added router does not take over the DR or the BDR role because those roles have already been assigned. </a:t>
            </a:r>
          </a:p>
          <a:p>
            <a:pPr lvl="1"/>
            <a:r>
              <a:rPr lang="en-US" dirty="0" smtClean="0"/>
              <a:t>If </a:t>
            </a:r>
            <a:r>
              <a:rPr lang="en-US" dirty="0"/>
              <a:t>the DR fails, the BDR is automatically promoted to </a:t>
            </a:r>
            <a:r>
              <a:rPr lang="en-US" dirty="0" smtClean="0"/>
              <a:t>DR even </a:t>
            </a:r>
            <a:r>
              <a:rPr lang="en-US" dirty="0"/>
              <a:t>if another DROTHER with a higher priority or router ID is added to the network after the initial DR/BDR election. </a:t>
            </a:r>
            <a:endParaRPr lang="en-US" dirty="0" smtClean="0"/>
          </a:p>
          <a:p>
            <a:pPr lvl="1"/>
            <a:r>
              <a:rPr lang="en-US" dirty="0"/>
              <a:t>A</a:t>
            </a:r>
            <a:r>
              <a:rPr lang="en-US" dirty="0" smtClean="0"/>
              <a:t>fter </a:t>
            </a:r>
            <a:r>
              <a:rPr lang="en-US" dirty="0"/>
              <a:t>a BDR is promoted to DR, a new BDR election occurs and the DROTHER with the higher priority or router ID is elected as the new BDR</a:t>
            </a:r>
            <a:r>
              <a:rPr lang="en-US" dirty="0" smtClean="0"/>
              <a:t>.</a:t>
            </a:r>
          </a:p>
        </p:txBody>
      </p:sp>
      <p:sp>
        <p:nvSpPr>
          <p:cNvPr id="21505" name="Rectangle 2"/>
          <p:cNvSpPr>
            <a:spLocks noGrp="1" noChangeArrowheads="1"/>
          </p:cNvSpPr>
          <p:nvPr>
            <p:ph type="title"/>
          </p:nvPr>
        </p:nvSpPr>
        <p:spPr/>
        <p:txBody>
          <a:bodyPr/>
          <a:lstStyle/>
          <a:p>
            <a:r>
              <a:rPr lang="en-US" sz="1600" dirty="0" smtClean="0"/>
              <a:t>Advanced Single-Area OSPF Configurations</a:t>
            </a:r>
            <a:r>
              <a:rPr lang="en-US" dirty="0"/>
              <a:t/>
            </a:r>
            <a:br>
              <a:rPr lang="en-US" dirty="0"/>
            </a:br>
            <a:r>
              <a:rPr lang="en-US" dirty="0" smtClean="0"/>
              <a:t>DR/BDR Election Process</a:t>
            </a:r>
            <a:endParaRPr lang="en-US" dirty="0"/>
          </a:p>
        </p:txBody>
      </p:sp>
    </p:spTree>
    <p:extLst>
      <p:ext uri="{BB962C8B-B14F-4D97-AF65-F5344CB8AC3E}">
        <p14:creationId xmlns:p14="http://schemas.microsoft.com/office/powerpoint/2010/main" val="1000996832"/>
      </p:ext>
    </p:extLst>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To </a:t>
            </a:r>
            <a:r>
              <a:rPr lang="en-US" dirty="0"/>
              <a:t>control the </a:t>
            </a:r>
            <a:r>
              <a:rPr lang="en-US" dirty="0" smtClean="0"/>
              <a:t>DR and BDR election, the </a:t>
            </a:r>
            <a:r>
              <a:rPr lang="en-US" b="1" dirty="0"/>
              <a:t>priority of an </a:t>
            </a:r>
            <a:r>
              <a:rPr lang="en-US" b="1" dirty="0" smtClean="0"/>
              <a:t>interface </a:t>
            </a:r>
            <a:r>
              <a:rPr lang="en-US" dirty="0" smtClean="0"/>
              <a:t>can be configured using:</a:t>
            </a:r>
          </a:p>
          <a:p>
            <a:pPr lvl="1"/>
            <a:r>
              <a:rPr lang="en-US" b="1" dirty="0" smtClean="0"/>
              <a:t>ip </a:t>
            </a:r>
            <a:r>
              <a:rPr lang="en-US" b="1" dirty="0"/>
              <a:t>ospf priority </a:t>
            </a:r>
            <a:r>
              <a:rPr lang="en-US" i="1" dirty="0"/>
              <a:t>value </a:t>
            </a:r>
            <a:r>
              <a:rPr lang="en-US" dirty="0"/>
              <a:t>- OSPFv2 interface command</a:t>
            </a:r>
          </a:p>
          <a:p>
            <a:pPr lvl="1"/>
            <a:r>
              <a:rPr lang="en-US" b="1" dirty="0"/>
              <a:t>ipv6 ospf priority </a:t>
            </a:r>
            <a:r>
              <a:rPr lang="en-US" i="1" dirty="0"/>
              <a:t>value </a:t>
            </a:r>
            <a:r>
              <a:rPr lang="en-US" dirty="0"/>
              <a:t>- OSPFv3 interface command</a:t>
            </a:r>
          </a:p>
          <a:p>
            <a:endParaRPr lang="en-US" dirty="0" smtClean="0"/>
          </a:p>
          <a:p>
            <a:r>
              <a:rPr lang="en-US" dirty="0" smtClean="0"/>
              <a:t>The </a:t>
            </a:r>
            <a:r>
              <a:rPr lang="en-US" i="1" dirty="0"/>
              <a:t>value </a:t>
            </a:r>
            <a:r>
              <a:rPr lang="en-US" dirty="0"/>
              <a:t>can be:</a:t>
            </a:r>
          </a:p>
          <a:p>
            <a:pPr lvl="1"/>
            <a:r>
              <a:rPr lang="en-US" b="1" dirty="0" smtClean="0"/>
              <a:t>0</a:t>
            </a:r>
            <a:r>
              <a:rPr lang="en-US" dirty="0" smtClean="0"/>
              <a:t> </a:t>
            </a:r>
            <a:r>
              <a:rPr lang="en-US" dirty="0"/>
              <a:t>- Does not become a DR or BDR.</a:t>
            </a:r>
          </a:p>
          <a:p>
            <a:pPr lvl="1"/>
            <a:r>
              <a:rPr lang="en-US" b="1" dirty="0"/>
              <a:t>1 – 255 </a:t>
            </a:r>
            <a:r>
              <a:rPr lang="en-US" dirty="0"/>
              <a:t>- The higher the priority value, the more likely the router becomes the DR or BDR on the </a:t>
            </a:r>
            <a:r>
              <a:rPr lang="en-US" dirty="0" smtClean="0"/>
              <a:t>interface.</a:t>
            </a:r>
          </a:p>
        </p:txBody>
      </p:sp>
      <p:sp>
        <p:nvSpPr>
          <p:cNvPr id="21505" name="Rectangle 2"/>
          <p:cNvSpPr>
            <a:spLocks noGrp="1" noChangeArrowheads="1"/>
          </p:cNvSpPr>
          <p:nvPr>
            <p:ph type="title"/>
          </p:nvPr>
        </p:nvSpPr>
        <p:spPr/>
        <p:txBody>
          <a:bodyPr/>
          <a:lstStyle/>
          <a:p>
            <a:r>
              <a:rPr lang="en-US" sz="1600" dirty="0" smtClean="0"/>
              <a:t>Advanced Single-Area OSPF Configurations</a:t>
            </a:r>
            <a:r>
              <a:rPr lang="en-US" dirty="0"/>
              <a:t/>
            </a:r>
            <a:br>
              <a:rPr lang="en-US" dirty="0"/>
            </a:br>
            <a:r>
              <a:rPr lang="en-US" dirty="0" smtClean="0"/>
              <a:t>The OSPF Priority</a:t>
            </a:r>
            <a:endParaRPr lang="en-US" dirty="0"/>
          </a:p>
        </p:txBody>
      </p:sp>
    </p:spTree>
    <p:extLst>
      <p:ext uri="{BB962C8B-B14F-4D97-AF65-F5344CB8AC3E}">
        <p14:creationId xmlns:p14="http://schemas.microsoft.com/office/powerpoint/2010/main" val="1513527318"/>
      </p:ext>
    </p:extLst>
  </p:cSld>
  <p:clrMapOvr>
    <a:masterClrMapping/>
  </p:clrMapOvr>
  <p:transition spd="med">
    <p:wipe dir="r"/>
  </p:transition>
  <p:timing>
    <p:tnLst>
      <p:par>
        <p:cTn id="1" dur="indefinite" restart="never" nodeType="tmRoot"/>
      </p:par>
    </p:tnLst>
  </p:timing>
</p:sld>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14630</TotalTime>
  <Words>3022</Words>
  <Application>Microsoft Office PowerPoint</Application>
  <PresentationFormat>Předvádění na obrazovce (16:9)</PresentationFormat>
  <Paragraphs>440</Paragraphs>
  <Slides>33</Slides>
  <Notes>32</Notes>
  <HiddenSlides>0</HiddenSlides>
  <MMClips>0</MMClips>
  <ScaleCrop>false</ScaleCrop>
  <HeadingPairs>
    <vt:vector size="4" baseType="variant">
      <vt:variant>
        <vt:lpstr>Motiv</vt:lpstr>
      </vt:variant>
      <vt:variant>
        <vt:i4>1</vt:i4>
      </vt:variant>
      <vt:variant>
        <vt:lpstr>Nadpisy snímků</vt:lpstr>
      </vt:variant>
      <vt:variant>
        <vt:i4>33</vt:i4>
      </vt:variant>
    </vt:vector>
  </HeadingPairs>
  <TitlesOfParts>
    <vt:vector size="34" baseType="lpstr">
      <vt:lpstr>Default Theme</vt:lpstr>
      <vt:lpstr>Chapter 10: OSPF Tuning and Troubleshooting</vt:lpstr>
      <vt:lpstr>Advanced Single-Area OSPF Configurations OSPF Network Types</vt:lpstr>
      <vt:lpstr>Advanced Single-Area OSPF Configurations Challenges in Multiaccess Networks</vt:lpstr>
      <vt:lpstr>Advanced Single-Area OSPF Configurations OSPF Designated Router</vt:lpstr>
      <vt:lpstr>Advanced Single-Area OSPF Configurations Verifying DR/BDR Roles</vt:lpstr>
      <vt:lpstr>Advanced Single-Area OSPF Configurations Verifying DR/BDR Adjacencies</vt:lpstr>
      <vt:lpstr>Advanced Single-Area OSPF Configurations Default DR/BDR Election Process</vt:lpstr>
      <vt:lpstr>Advanced Single-Area OSPF Configurations DR/BDR Election Process</vt:lpstr>
      <vt:lpstr>Advanced Single-Area OSPF Configurations The OSPF Priority</vt:lpstr>
      <vt:lpstr>Advanced Single-Area OSPF Configurations Changing the OSPF Priority</vt:lpstr>
      <vt:lpstr>Advanced Single-Area OSPF Configurations Default Route Propagation</vt:lpstr>
      <vt:lpstr>Advanced Single-Area OSPF Configurations Verifying the Propagated Default Route</vt:lpstr>
      <vt:lpstr>Advanced Single-Area OSPF Configurations Propagating a Default Static Route in OSPFv3</vt:lpstr>
      <vt:lpstr>Advanced Single-Area OSPF Configurations Verifying the Propagated IPv6 Default Route</vt:lpstr>
      <vt:lpstr>Advanced Single-Area OSPF Configurations OSPF Hello and Dead Intervals</vt:lpstr>
      <vt:lpstr>Advanced Single-Area OSPF Configurations Modifying OSPFv2 Intervals</vt:lpstr>
      <vt:lpstr>Advanced Single-Area OSPF Configurations Modifying OSPFv3 Intervals</vt:lpstr>
      <vt:lpstr>10.2 Troubleshooting Single-Area OSPF Implementations</vt:lpstr>
      <vt:lpstr>Troubleshooting Single-Area OSPF Implementations Components of Troubleshooting Single-Area OSPF</vt:lpstr>
      <vt:lpstr>Troubleshooting Single-Area OSPF Implementations OSPF States</vt:lpstr>
      <vt:lpstr>Troubleshooting Single-Area OSPF Implementations OSPF Troubleshooting Commands</vt:lpstr>
      <vt:lpstr>Troubleshooting Single-Area OSPF Implementations Components of Troubleshooting OSPF</vt:lpstr>
      <vt:lpstr>Troubleshooting Single-Area OSPF Implementations Troubleshooting Neighbor Issues</vt:lpstr>
      <vt:lpstr>Troubleshooting Single-Area OSPF Implementations Troubleshooting OSPFv2 Routing Table Issues</vt:lpstr>
      <vt:lpstr>Troubleshooting Single-Area OSPF Implementations OSPFv3 Troubleshooting Commands</vt:lpstr>
      <vt:lpstr>Troubleshooting Single-Area OSPF Implementations Troubleshooting OSPFv3</vt:lpstr>
      <vt:lpstr>Troubleshooting Single-Area OSPF Implementations Multiarea OSPF Troubleshooting Skills</vt:lpstr>
      <vt:lpstr>Troubleshooting Single-Area OSPF Implementations Multiarea OSPF Troubleshooting Data Structures</vt:lpstr>
      <vt:lpstr>10.3 Chapter Summary</vt:lpstr>
      <vt:lpstr>Conclusion Chapter 10: OSPF Tuning and Troubleshooting</vt:lpstr>
      <vt:lpstr>Conclusion Chapter 10: OSPF Tuning and Troubleshooting (Cont.)</vt:lpstr>
      <vt:lpstr>Conclusion Chapter 10: OSPF Tuning and Troubleshooting (Cont.)</vt:lpstr>
      <vt:lpstr>Prezentace aplikace PowerPoint</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kade</cp:lastModifiedBy>
  <cp:revision>583</cp:revision>
  <cp:lastPrinted>2018-01-11T17:37:53Z</cp:lastPrinted>
  <dcterms:created xsi:type="dcterms:W3CDTF">2016-08-22T22:27:36Z</dcterms:created>
  <dcterms:modified xsi:type="dcterms:W3CDTF">2019-03-26T15:54:45Z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ies>
</file>