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6" r:id="rId3"/>
    <p:sldId id="277" r:id="rId4"/>
    <p:sldId id="278" r:id="rId5"/>
    <p:sldId id="279" r:id="rId6"/>
    <p:sldId id="280" r:id="rId7"/>
    <p:sldId id="281" r:id="rId8"/>
    <p:sldId id="282" r:id="rId9"/>
    <p:sldId id="283" r:id="rId10"/>
    <p:sldId id="284" r:id="rId11"/>
    <p:sldId id="285" r:id="rId12"/>
    <p:sldId id="286" r:id="rId13"/>
    <p:sldId id="287" r:id="rId14"/>
    <p:sldId id="288" r:id="rId15"/>
    <p:sldId id="289" r:id="rId16"/>
    <p:sldId id="290" r:id="rId17"/>
    <p:sldId id="291" r:id="rId18"/>
    <p:sldId id="292" r:id="rId19"/>
    <p:sldId id="293" r:id="rId20"/>
    <p:sldId id="294" r:id="rId21"/>
    <p:sldId id="295" r:id="rId22"/>
    <p:sldId id="296" r:id="rId23"/>
    <p:sldId id="297" r:id="rId24"/>
    <p:sldId id="298" r:id="rId25"/>
    <p:sldId id="299" r:id="rId26"/>
    <p:sldId id="300" r:id="rId27"/>
    <p:sldId id="301" r:id="rId28"/>
    <p:sldId id="302" r:id="rId29"/>
    <p:sldId id="303" r:id="rId30"/>
    <p:sldId id="304" r:id="rId31"/>
    <p:sldId id="305" r:id="rId32"/>
    <p:sldId id="306" r:id="rId33"/>
    <p:sldId id="307" r:id="rId34"/>
    <p:sldId id="308" r:id="rId35"/>
    <p:sldId id="309" r:id="rId36"/>
    <p:sldId id="310" r:id="rId37"/>
    <p:sldId id="311" r:id="rId38"/>
    <p:sldId id="312" r:id="rId39"/>
    <p:sldId id="313" r:id="rId40"/>
    <p:sldId id="314" r:id="rId41"/>
    <p:sldId id="315" r:id="rId42"/>
    <p:sldId id="316" r:id="rId43"/>
    <p:sldId id="337" r:id="rId44"/>
    <p:sldId id="338" r:id="rId45"/>
    <p:sldId id="339" r:id="rId46"/>
    <p:sldId id="340" r:id="rId47"/>
    <p:sldId id="341" r:id="rId48"/>
    <p:sldId id="342" r:id="rId49"/>
    <p:sldId id="343" r:id="rId50"/>
    <p:sldId id="344" r:id="rId51"/>
    <p:sldId id="345" r:id="rId52"/>
    <p:sldId id="346" r:id="rId53"/>
    <p:sldId id="347" r:id="rId54"/>
    <p:sldId id="348" r:id="rId55"/>
    <p:sldId id="349" r:id="rId56"/>
    <p:sldId id="350" r:id="rId57"/>
    <p:sldId id="351" r:id="rId58"/>
    <p:sldId id="352" r:id="rId59"/>
    <p:sldId id="353" r:id="rId60"/>
    <p:sldId id="354" r:id="rId61"/>
    <p:sldId id="355" r:id="rId62"/>
    <p:sldId id="356" r:id="rId63"/>
    <p:sldId id="357" r:id="rId64"/>
    <p:sldId id="358" r:id="rId65"/>
    <p:sldId id="359" r:id="rId66"/>
    <p:sldId id="360" r:id="rId67"/>
    <p:sldId id="361" r:id="rId68"/>
    <p:sldId id="362" r:id="rId69"/>
    <p:sldId id="363" r:id="rId70"/>
    <p:sldId id="364" r:id="rId71"/>
    <p:sldId id="365" r:id="rId72"/>
    <p:sldId id="366" r:id="rId73"/>
    <p:sldId id="367" r:id="rId74"/>
    <p:sldId id="368" r:id="rId75"/>
    <p:sldId id="369" r:id="rId76"/>
    <p:sldId id="370" r:id="rId77"/>
    <p:sldId id="371" r:id="rId78"/>
    <p:sldId id="372" r:id="rId79"/>
    <p:sldId id="373" r:id="rId80"/>
    <p:sldId id="374" r:id="rId81"/>
    <p:sldId id="375" r:id="rId82"/>
    <p:sldId id="376" r:id="rId83"/>
    <p:sldId id="377" r:id="rId84"/>
    <p:sldId id="378" r:id="rId85"/>
    <p:sldId id="379" r:id="rId86"/>
    <p:sldId id="380" r:id="rId87"/>
    <p:sldId id="381" r:id="rId88"/>
    <p:sldId id="382" r:id="rId89"/>
    <p:sldId id="383" r:id="rId90"/>
    <p:sldId id="384" r:id="rId91"/>
    <p:sldId id="385" r:id="rId92"/>
    <p:sldId id="386" r:id="rId93"/>
    <p:sldId id="387" r:id="rId94"/>
    <p:sldId id="388" r:id="rId95"/>
    <p:sldId id="389" r:id="rId96"/>
    <p:sldId id="390" r:id="rId97"/>
    <p:sldId id="391" r:id="rId98"/>
    <p:sldId id="392" r:id="rId99"/>
    <p:sldId id="393" r:id="rId100"/>
    <p:sldId id="394" r:id="rId101"/>
    <p:sldId id="395" r:id="rId102"/>
    <p:sldId id="396" r:id="rId103"/>
    <p:sldId id="397" r:id="rId104"/>
    <p:sldId id="398" r:id="rId105"/>
  </p:sldIdLst>
  <p:sldSz cx="9144000" cy="6858000" type="screen4x3"/>
  <p:notesSz cx="9926638" cy="6797675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20" y="-9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viewProps" Target="viewProps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tableStyles" Target="tableStyle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3/26/2019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3/26/2019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3/26/2019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3/26/2019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3/26/2019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323082" y="82042"/>
            <a:ext cx="2496820" cy="33083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57200" y="1577340"/>
            <a:ext cx="822960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3/26/2019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5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5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5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5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5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5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5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5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5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5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5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5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5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5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5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5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5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5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5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5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5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5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5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5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5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5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5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5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5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5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5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5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5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5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5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5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5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5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5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5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5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826132" y="2513838"/>
            <a:ext cx="5494020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spc="-15" dirty="0">
                <a:latin typeface="Calibri"/>
                <a:cs typeface="Calibri"/>
              </a:rPr>
              <a:t>ZÁKLADY </a:t>
            </a:r>
            <a:r>
              <a:rPr sz="3200" spc="-25" dirty="0">
                <a:latin typeface="Calibri"/>
                <a:cs typeface="Calibri"/>
              </a:rPr>
              <a:t>VÝTVARNÉ </a:t>
            </a:r>
            <a:r>
              <a:rPr sz="3200" spc="-50" dirty="0">
                <a:latin typeface="Calibri"/>
                <a:cs typeface="Calibri"/>
              </a:rPr>
              <a:t>KULTURY</a:t>
            </a:r>
            <a:r>
              <a:rPr sz="3200" spc="-85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II.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84910" y="4010634"/>
            <a:ext cx="7176134" cy="492443"/>
          </a:xfrm>
          <a:prstGeom prst="rect">
            <a:avLst/>
          </a:prstGeom>
        </p:spPr>
        <p:txBody>
          <a:bodyPr vert="horz" wrap="square" lIns="0" tIns="9144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720"/>
              </a:spcBef>
            </a:pPr>
            <a:r>
              <a:rPr lang="cs-CZ" sz="2600" dirty="0" smtClean="0">
                <a:latin typeface="Calibri"/>
                <a:cs typeface="Calibri"/>
              </a:rPr>
              <a:t>Baroko malířství</a:t>
            </a:r>
            <a:endParaRPr sz="26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262251" y="0"/>
            <a:ext cx="4614799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346011"/>
            <a:ext cx="9144000" cy="61071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444876" y="6482892"/>
            <a:ext cx="4148454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latin typeface="Arial"/>
                <a:cs typeface="Arial"/>
              </a:rPr>
              <a:t>John </a:t>
            </a:r>
            <a:r>
              <a:rPr sz="1200" b="1" spc="-10" dirty="0">
                <a:latin typeface="Arial"/>
                <a:cs typeface="Arial"/>
              </a:rPr>
              <a:t>Vanbrugh, </a:t>
            </a:r>
            <a:r>
              <a:rPr sz="1200" b="1" i="1" dirty="0">
                <a:latin typeface="Arial"/>
                <a:cs typeface="Arial"/>
              </a:rPr>
              <a:t>Palác </a:t>
            </a:r>
            <a:r>
              <a:rPr sz="1200" b="1" i="1" spc="-5" dirty="0">
                <a:latin typeface="Arial"/>
                <a:cs typeface="Arial"/>
              </a:rPr>
              <a:t>Blenheim</a:t>
            </a:r>
            <a:r>
              <a:rPr sz="1200" b="1" spc="-5" dirty="0">
                <a:latin typeface="Arial"/>
                <a:cs typeface="Arial"/>
              </a:rPr>
              <a:t>, </a:t>
            </a:r>
            <a:r>
              <a:rPr sz="1200" b="1" dirty="0">
                <a:latin typeface="Arial"/>
                <a:cs typeface="Arial"/>
              </a:rPr>
              <a:t>Oxfordshire,</a:t>
            </a:r>
            <a:r>
              <a:rPr sz="1200" b="1" spc="-15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1705–1722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79676" y="0"/>
            <a:ext cx="5237099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86639" y="5838240"/>
            <a:ext cx="1684020" cy="940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93040" algn="just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latin typeface="Arial"/>
                <a:cs typeface="Arial"/>
              </a:rPr>
              <a:t>Balthasar</a:t>
            </a:r>
            <a:r>
              <a:rPr sz="1200" b="1" spc="-10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Neumann,  interiér </a:t>
            </a:r>
            <a:r>
              <a:rPr sz="1200" b="1" i="1" spc="-5" dirty="0">
                <a:latin typeface="Arial"/>
                <a:cs typeface="Arial"/>
              </a:rPr>
              <a:t>poutní </a:t>
            </a:r>
            <a:r>
              <a:rPr sz="1200" b="1" i="1" dirty="0">
                <a:latin typeface="Arial"/>
                <a:cs typeface="Arial"/>
              </a:rPr>
              <a:t>kaple  </a:t>
            </a:r>
            <a:r>
              <a:rPr sz="1200" b="1" i="1" spc="-5" dirty="0">
                <a:latin typeface="Arial"/>
                <a:cs typeface="Arial"/>
              </a:rPr>
              <a:t>ve</a:t>
            </a:r>
            <a:r>
              <a:rPr sz="1200" b="1" i="1" spc="-50" dirty="0">
                <a:latin typeface="Arial"/>
                <a:cs typeface="Arial"/>
              </a:rPr>
              <a:t> </a:t>
            </a:r>
            <a:r>
              <a:rPr sz="1200" b="1" i="1" spc="-5" dirty="0">
                <a:latin typeface="Arial"/>
                <a:cs typeface="Arial"/>
              </a:rPr>
              <a:t>Vierzehnheiligen</a:t>
            </a:r>
            <a:r>
              <a:rPr sz="1200" b="1" spc="-5" dirty="0">
                <a:latin typeface="Arial"/>
                <a:cs typeface="Arial"/>
              </a:rPr>
              <a:t>,</a:t>
            </a:r>
            <a:endParaRPr sz="1200">
              <a:latin typeface="Arial"/>
              <a:cs typeface="Arial"/>
            </a:endParaRPr>
          </a:p>
          <a:p>
            <a:pPr marL="12700" marR="5080" algn="just">
              <a:lnSpc>
                <a:spcPct val="100000"/>
              </a:lnSpc>
            </a:pPr>
            <a:r>
              <a:rPr sz="1200" b="1" dirty="0">
                <a:latin typeface="Arial"/>
                <a:cs typeface="Arial"/>
              </a:rPr>
              <a:t>nedaleko</a:t>
            </a:r>
            <a:r>
              <a:rPr sz="1200" b="1" spc="-60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Staffelsteinu,  Německo,</a:t>
            </a:r>
            <a:r>
              <a:rPr sz="1200" b="1" spc="-45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1743–1772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15900" y="225665"/>
            <a:ext cx="8748649" cy="64674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763648" y="28447"/>
            <a:ext cx="550608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latin typeface="Arial"/>
                <a:cs typeface="Arial"/>
              </a:rPr>
              <a:t>Půdorys poutní </a:t>
            </a:r>
            <a:r>
              <a:rPr sz="1200" b="1" dirty="0">
                <a:latin typeface="Arial"/>
                <a:cs typeface="Arial"/>
              </a:rPr>
              <a:t>kaple </a:t>
            </a:r>
            <a:r>
              <a:rPr sz="1200" b="1" spc="-10" dirty="0">
                <a:latin typeface="Arial"/>
                <a:cs typeface="Arial"/>
              </a:rPr>
              <a:t>ve </a:t>
            </a:r>
            <a:r>
              <a:rPr sz="1200" b="1" spc="-5" dirty="0">
                <a:latin typeface="Arial"/>
                <a:cs typeface="Arial"/>
              </a:rPr>
              <a:t>Vierzehnheiligen, </a:t>
            </a:r>
            <a:r>
              <a:rPr sz="1200" b="1" dirty="0">
                <a:latin typeface="Arial"/>
                <a:cs typeface="Arial"/>
              </a:rPr>
              <a:t>nedaleko </a:t>
            </a:r>
            <a:r>
              <a:rPr sz="1200" b="1" spc="-5" dirty="0">
                <a:latin typeface="Arial"/>
                <a:cs typeface="Arial"/>
              </a:rPr>
              <a:t>Staffelsteinu,</a:t>
            </a:r>
            <a:r>
              <a:rPr sz="1200" b="1" spc="90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Německo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339975" y="0"/>
            <a:ext cx="4646549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86639" y="5838240"/>
            <a:ext cx="1675130" cy="940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latin typeface="Arial"/>
                <a:cs typeface="Arial"/>
              </a:rPr>
              <a:t>Egid Quirin </a:t>
            </a:r>
            <a:r>
              <a:rPr sz="1200" b="1" spc="-10" dirty="0">
                <a:latin typeface="Arial"/>
                <a:cs typeface="Arial"/>
              </a:rPr>
              <a:t>Asam,  </a:t>
            </a:r>
            <a:r>
              <a:rPr sz="1200" b="1" spc="-5" dirty="0">
                <a:latin typeface="Arial"/>
                <a:cs typeface="Arial"/>
              </a:rPr>
              <a:t>Nanebevzetí </a:t>
            </a:r>
            <a:r>
              <a:rPr sz="1200" b="1" dirty="0">
                <a:latin typeface="Arial"/>
                <a:cs typeface="Arial"/>
              </a:rPr>
              <a:t>panny  </a:t>
            </a:r>
            <a:r>
              <a:rPr sz="1200" b="1" spc="-5" dirty="0">
                <a:latin typeface="Arial"/>
                <a:cs typeface="Arial"/>
              </a:rPr>
              <a:t>Marie, </a:t>
            </a:r>
            <a:r>
              <a:rPr sz="1200" b="1" dirty="0">
                <a:latin typeface="Arial"/>
                <a:cs typeface="Arial"/>
              </a:rPr>
              <a:t>klášterní kostel  </a:t>
            </a:r>
            <a:r>
              <a:rPr sz="1200" b="1" spc="-5" dirty="0">
                <a:latin typeface="Arial"/>
                <a:cs typeface="Arial"/>
              </a:rPr>
              <a:t>v Rohru, 1723,</a:t>
            </a:r>
            <a:r>
              <a:rPr sz="1200" b="1" spc="-7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mramor  a</a:t>
            </a:r>
            <a:r>
              <a:rPr sz="1200" b="1" spc="-25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štuk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232025" y="0"/>
            <a:ext cx="4457700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86639" y="5763564"/>
            <a:ext cx="1783714" cy="940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latin typeface="Arial"/>
                <a:cs typeface="Arial"/>
              </a:rPr>
              <a:t>Giambattista</a:t>
            </a:r>
            <a:r>
              <a:rPr sz="1200" b="1" spc="-40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Tiepolo,</a:t>
            </a:r>
            <a:endParaRPr sz="1200">
              <a:latin typeface="Arial"/>
              <a:cs typeface="Arial"/>
            </a:endParaRPr>
          </a:p>
          <a:p>
            <a:pPr marL="12700" marR="441325">
              <a:lnSpc>
                <a:spcPct val="100000"/>
              </a:lnSpc>
            </a:pPr>
            <a:r>
              <a:rPr sz="1200" b="1" i="1" spc="-5" dirty="0">
                <a:latin typeface="Arial"/>
                <a:cs typeface="Arial"/>
              </a:rPr>
              <a:t>Apoteóza rodiny  </a:t>
            </a:r>
            <a:r>
              <a:rPr sz="1200" b="1" i="1" dirty="0">
                <a:latin typeface="Arial"/>
                <a:cs typeface="Arial"/>
              </a:rPr>
              <a:t>Pisaniů</a:t>
            </a:r>
            <a:r>
              <a:rPr sz="1200" b="1" dirty="0">
                <a:latin typeface="Arial"/>
                <a:cs typeface="Arial"/>
              </a:rPr>
              <a:t>,</a:t>
            </a:r>
            <a:r>
              <a:rPr sz="1200" b="1" spc="-10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nástropní</a:t>
            </a:r>
            <a:endParaRPr sz="12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</a:pPr>
            <a:r>
              <a:rPr sz="1200" b="1" dirty="0">
                <a:latin typeface="Arial"/>
                <a:cs typeface="Arial"/>
              </a:rPr>
              <a:t>freska, </a:t>
            </a:r>
            <a:r>
              <a:rPr sz="1200" b="1" spc="-5" dirty="0">
                <a:latin typeface="Arial"/>
                <a:cs typeface="Arial"/>
              </a:rPr>
              <a:t>Villa </a:t>
            </a:r>
            <a:r>
              <a:rPr sz="1200" b="1" dirty="0">
                <a:latin typeface="Arial"/>
                <a:cs typeface="Arial"/>
              </a:rPr>
              <a:t>Pisani,</a:t>
            </a:r>
            <a:r>
              <a:rPr sz="1200" b="1" spc="-110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Stra,  1761–1762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287651" y="0"/>
            <a:ext cx="4732274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329590" y="6122619"/>
            <a:ext cx="155003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b="1" i="1" spc="-5" dirty="0">
                <a:latin typeface="Arial"/>
                <a:cs typeface="Arial"/>
              </a:rPr>
              <a:t>Adorace Panny  Marie s</a:t>
            </a:r>
            <a:r>
              <a:rPr sz="1200" b="1" i="1" spc="-50" dirty="0">
                <a:latin typeface="Arial"/>
                <a:cs typeface="Arial"/>
              </a:rPr>
              <a:t> </a:t>
            </a:r>
            <a:r>
              <a:rPr sz="1200" b="1" i="1" spc="-5" dirty="0">
                <a:latin typeface="Arial"/>
                <a:cs typeface="Arial"/>
              </a:rPr>
              <a:t>venkovskými  </a:t>
            </a:r>
            <a:r>
              <a:rPr sz="1200" b="1" i="1" dirty="0">
                <a:latin typeface="Arial"/>
                <a:cs typeface="Arial"/>
              </a:rPr>
              <a:t>lidmi, </a:t>
            </a:r>
            <a:r>
              <a:rPr sz="1200" b="1" spc="-5" dirty="0">
                <a:latin typeface="Arial"/>
                <a:cs typeface="Arial"/>
              </a:rPr>
              <a:t>1609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95250"/>
            <a:ext cx="9144000" cy="6527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7623"/>
            <a:ext cx="9144000" cy="67659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23850" y="62"/>
            <a:ext cx="8459724" cy="68563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35226" y="0"/>
            <a:ext cx="5516499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5940" y="150367"/>
            <a:ext cx="7736840" cy="6363970"/>
          </a:xfrm>
          <a:prstGeom prst="rect">
            <a:avLst/>
          </a:prstGeom>
        </p:spPr>
        <p:txBody>
          <a:bodyPr vert="horz" wrap="square" lIns="0" tIns="74295" rIns="0" bIns="0" rtlCol="0">
            <a:spAutoFit/>
          </a:bodyPr>
          <a:lstStyle/>
          <a:p>
            <a:pPr marL="355600" marR="403860" indent="-343535">
              <a:lnSpc>
                <a:spcPts val="2020"/>
              </a:lnSpc>
              <a:spcBef>
                <a:spcPts val="585"/>
              </a:spcBef>
              <a:buChar char="•"/>
              <a:tabLst>
                <a:tab pos="355600" algn="l"/>
                <a:tab pos="356235" algn="l"/>
              </a:tabLst>
            </a:pPr>
            <a:r>
              <a:rPr sz="2100" spc="-5" dirty="0">
                <a:latin typeface="Arial"/>
                <a:cs typeface="Arial"/>
              </a:rPr>
              <a:t>hluboký náboženský obsah </a:t>
            </a:r>
            <a:r>
              <a:rPr sz="2100" spc="-10" dirty="0">
                <a:latin typeface="Arial"/>
                <a:cs typeface="Arial"/>
              </a:rPr>
              <a:t>jeho </a:t>
            </a:r>
            <a:r>
              <a:rPr sz="2100" spc="-5" dirty="0">
                <a:latin typeface="Arial"/>
                <a:cs typeface="Arial"/>
              </a:rPr>
              <a:t>obrazů souvisí </a:t>
            </a:r>
            <a:r>
              <a:rPr sz="2100" dirty="0">
                <a:latin typeface="Arial"/>
                <a:cs typeface="Arial"/>
              </a:rPr>
              <a:t>s </a:t>
            </a:r>
            <a:r>
              <a:rPr sz="2100" spc="-5" dirty="0">
                <a:latin typeface="Arial"/>
                <a:cs typeface="Arial"/>
              </a:rPr>
              <a:t>celkovým  </a:t>
            </a:r>
            <a:r>
              <a:rPr sz="2100" b="1" spc="-10" dirty="0">
                <a:latin typeface="Arial"/>
                <a:cs typeface="Arial"/>
              </a:rPr>
              <a:t>evropským </a:t>
            </a:r>
            <a:r>
              <a:rPr sz="2100" b="1" spc="-5" dirty="0">
                <a:latin typeface="Arial"/>
                <a:cs typeface="Arial"/>
              </a:rPr>
              <a:t>protireformačním </a:t>
            </a:r>
            <a:r>
              <a:rPr sz="2100" b="1" dirty="0">
                <a:latin typeface="Arial"/>
                <a:cs typeface="Arial"/>
              </a:rPr>
              <a:t>hnutím</a:t>
            </a:r>
            <a:r>
              <a:rPr sz="2100" dirty="0">
                <a:latin typeface="Arial"/>
                <a:cs typeface="Arial"/>
              </a:rPr>
              <a:t>, </a:t>
            </a:r>
            <a:r>
              <a:rPr sz="2100" spc="-10" dirty="0">
                <a:latin typeface="Arial"/>
                <a:cs typeface="Arial"/>
              </a:rPr>
              <a:t>reprezentovaným  </a:t>
            </a:r>
            <a:r>
              <a:rPr sz="2100" spc="-5" dirty="0">
                <a:latin typeface="Arial"/>
                <a:cs typeface="Arial"/>
              </a:rPr>
              <a:t>především osobností </a:t>
            </a:r>
            <a:r>
              <a:rPr sz="2100" b="1" i="1" spc="-5" dirty="0">
                <a:latin typeface="Arial"/>
                <a:cs typeface="Arial"/>
              </a:rPr>
              <a:t>Karla Boromejského</a:t>
            </a:r>
            <a:r>
              <a:rPr sz="2100" spc="-5" dirty="0">
                <a:latin typeface="Arial"/>
                <a:cs typeface="Arial"/>
              </a:rPr>
              <a:t>, který</a:t>
            </a:r>
            <a:r>
              <a:rPr sz="2100" spc="-25" dirty="0">
                <a:latin typeface="Arial"/>
                <a:cs typeface="Arial"/>
              </a:rPr>
              <a:t> </a:t>
            </a:r>
            <a:r>
              <a:rPr sz="2100" b="1" dirty="0">
                <a:latin typeface="Arial"/>
                <a:cs typeface="Arial"/>
              </a:rPr>
              <a:t>působil</a:t>
            </a:r>
            <a:endParaRPr sz="2100" dirty="0">
              <a:latin typeface="Arial"/>
              <a:cs typeface="Arial"/>
            </a:endParaRPr>
          </a:p>
          <a:p>
            <a:pPr marL="355600">
              <a:lnSpc>
                <a:spcPts val="1775"/>
              </a:lnSpc>
            </a:pPr>
            <a:r>
              <a:rPr sz="2100" b="1" dirty="0">
                <a:latin typeface="Arial"/>
                <a:cs typeface="Arial"/>
              </a:rPr>
              <a:t>v </a:t>
            </a:r>
            <a:r>
              <a:rPr sz="2100" b="1" spc="-5" dirty="0">
                <a:latin typeface="Arial"/>
                <a:cs typeface="Arial"/>
              </a:rPr>
              <a:t>Miláně</a:t>
            </a:r>
            <a:r>
              <a:rPr sz="2100" spc="-5" dirty="0">
                <a:latin typeface="Arial"/>
                <a:cs typeface="Arial"/>
              </a:rPr>
              <a:t>; mystičnost </a:t>
            </a:r>
            <a:r>
              <a:rPr sz="2100" spc="-10" dirty="0">
                <a:latin typeface="Arial"/>
                <a:cs typeface="Arial"/>
              </a:rPr>
              <a:t>jeho </a:t>
            </a:r>
            <a:r>
              <a:rPr sz="2100" spc="-5" dirty="0">
                <a:latin typeface="Arial"/>
                <a:cs typeface="Arial"/>
              </a:rPr>
              <a:t>obrazů </a:t>
            </a:r>
            <a:r>
              <a:rPr sz="2100" dirty="0">
                <a:latin typeface="Arial"/>
                <a:cs typeface="Arial"/>
              </a:rPr>
              <a:t>se silně </a:t>
            </a:r>
            <a:r>
              <a:rPr sz="2100" spc="-10" dirty="0">
                <a:latin typeface="Arial"/>
                <a:cs typeface="Arial"/>
              </a:rPr>
              <a:t>projevuje</a:t>
            </a:r>
            <a:r>
              <a:rPr sz="2100" spc="-40" dirty="0">
                <a:latin typeface="Arial"/>
                <a:cs typeface="Arial"/>
              </a:rPr>
              <a:t> </a:t>
            </a:r>
            <a:r>
              <a:rPr sz="2100" spc="-5" dirty="0">
                <a:latin typeface="Arial"/>
                <a:cs typeface="Arial"/>
              </a:rPr>
              <a:t>především</a:t>
            </a:r>
            <a:endParaRPr sz="2100" dirty="0">
              <a:latin typeface="Arial"/>
              <a:cs typeface="Arial"/>
            </a:endParaRPr>
          </a:p>
          <a:p>
            <a:pPr marL="355600">
              <a:lnSpc>
                <a:spcPts val="2270"/>
              </a:lnSpc>
            </a:pPr>
            <a:r>
              <a:rPr sz="2100" dirty="0">
                <a:latin typeface="Arial"/>
                <a:cs typeface="Arial"/>
              </a:rPr>
              <a:t>v </a:t>
            </a:r>
            <a:r>
              <a:rPr sz="2100" spc="-10" dirty="0">
                <a:latin typeface="Arial"/>
                <a:cs typeface="Arial"/>
              </a:rPr>
              <a:t>jeho </a:t>
            </a:r>
            <a:r>
              <a:rPr sz="2100" spc="-5" dirty="0">
                <a:latin typeface="Arial"/>
                <a:cs typeface="Arial"/>
              </a:rPr>
              <a:t>pozdním</a:t>
            </a:r>
            <a:r>
              <a:rPr sz="2100" spc="-15" dirty="0">
                <a:latin typeface="Arial"/>
                <a:cs typeface="Arial"/>
              </a:rPr>
              <a:t> </a:t>
            </a:r>
            <a:r>
              <a:rPr sz="2100" spc="-5" dirty="0">
                <a:latin typeface="Arial"/>
                <a:cs typeface="Arial"/>
              </a:rPr>
              <a:t>díle</a:t>
            </a:r>
            <a:endParaRPr sz="21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2600" dirty="0">
              <a:latin typeface="Times New Roman"/>
              <a:cs typeface="Times New Roman"/>
            </a:endParaRPr>
          </a:p>
          <a:p>
            <a:pPr marL="355600" marR="13970" indent="-343535">
              <a:lnSpc>
                <a:spcPct val="80100"/>
              </a:lnSpc>
              <a:buChar char="•"/>
              <a:tabLst>
                <a:tab pos="355600" algn="l"/>
                <a:tab pos="356235" algn="l"/>
              </a:tabLst>
            </a:pPr>
            <a:r>
              <a:rPr sz="2100" dirty="0">
                <a:latin typeface="Arial"/>
                <a:cs typeface="Arial"/>
              </a:rPr>
              <a:t>v </a:t>
            </a:r>
            <a:r>
              <a:rPr sz="2100" spc="-5" dirty="0">
                <a:latin typeface="Arial"/>
                <a:cs typeface="Arial"/>
              </a:rPr>
              <a:t>raných </a:t>
            </a:r>
            <a:r>
              <a:rPr sz="2100" dirty="0">
                <a:latin typeface="Arial"/>
                <a:cs typeface="Arial"/>
              </a:rPr>
              <a:t>malbách se </a:t>
            </a:r>
            <a:r>
              <a:rPr sz="2100" spc="-5" dirty="0">
                <a:latin typeface="Arial"/>
                <a:cs typeface="Arial"/>
              </a:rPr>
              <a:t>inspiroval </a:t>
            </a:r>
            <a:r>
              <a:rPr sz="2100" b="1" spc="-5" dirty="0">
                <a:latin typeface="Arial"/>
                <a:cs typeface="Arial"/>
              </a:rPr>
              <a:t>především </a:t>
            </a:r>
            <a:r>
              <a:rPr sz="2100" b="1" spc="-10" dirty="0">
                <a:latin typeface="Arial"/>
                <a:cs typeface="Arial"/>
              </a:rPr>
              <a:t>severoitalským </a:t>
            </a:r>
            <a:r>
              <a:rPr sz="2100" b="1" dirty="0">
                <a:latin typeface="Arial"/>
                <a:cs typeface="Arial"/>
              </a:rPr>
              <a:t>a  </a:t>
            </a:r>
            <a:r>
              <a:rPr sz="2100" b="1" spc="-5" dirty="0">
                <a:latin typeface="Arial"/>
                <a:cs typeface="Arial"/>
              </a:rPr>
              <a:t>benátským malířstvím 16. st. </a:t>
            </a:r>
            <a:r>
              <a:rPr sz="2100" dirty="0">
                <a:latin typeface="Arial"/>
                <a:cs typeface="Arial"/>
              </a:rPr>
              <a:t>– </a:t>
            </a:r>
            <a:r>
              <a:rPr sz="2100" spc="-5" dirty="0">
                <a:latin typeface="Arial"/>
                <a:cs typeface="Arial"/>
              </a:rPr>
              <a:t>zaměřoval </a:t>
            </a:r>
            <a:r>
              <a:rPr sz="2100" dirty="0">
                <a:latin typeface="Arial"/>
                <a:cs typeface="Arial"/>
              </a:rPr>
              <a:t>se v </a:t>
            </a:r>
            <a:r>
              <a:rPr sz="2100" spc="-5" dirty="0">
                <a:latin typeface="Arial"/>
                <a:cs typeface="Arial"/>
              </a:rPr>
              <a:t>nich zejména  na </a:t>
            </a:r>
            <a:r>
              <a:rPr sz="2100" b="1" i="1" dirty="0">
                <a:latin typeface="Arial"/>
                <a:cs typeface="Arial"/>
              </a:rPr>
              <a:t>zátiší</a:t>
            </a:r>
            <a:r>
              <a:rPr sz="2100" dirty="0">
                <a:latin typeface="Arial"/>
                <a:cs typeface="Arial"/>
              </a:rPr>
              <a:t>, </a:t>
            </a:r>
            <a:r>
              <a:rPr sz="2100" spc="-10" dirty="0">
                <a:latin typeface="Arial"/>
                <a:cs typeface="Arial"/>
              </a:rPr>
              <a:t>podaná </a:t>
            </a:r>
            <a:r>
              <a:rPr sz="2100" dirty="0">
                <a:latin typeface="Arial"/>
                <a:cs typeface="Arial"/>
              </a:rPr>
              <a:t>v </a:t>
            </a:r>
            <a:r>
              <a:rPr sz="2100" spc="-5" dirty="0">
                <a:latin typeface="Arial"/>
                <a:cs typeface="Arial"/>
              </a:rPr>
              <a:t>chladném stříbřitém</a:t>
            </a:r>
            <a:r>
              <a:rPr sz="2100" spc="-30" dirty="0">
                <a:latin typeface="Arial"/>
                <a:cs typeface="Arial"/>
              </a:rPr>
              <a:t> </a:t>
            </a:r>
            <a:r>
              <a:rPr sz="2100" spc="-5" dirty="0">
                <a:latin typeface="Arial"/>
                <a:cs typeface="Arial"/>
              </a:rPr>
              <a:t>koloritu</a:t>
            </a:r>
            <a:endParaRPr sz="21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buFont typeface="Arial"/>
              <a:buChar char="•"/>
            </a:pPr>
            <a:endParaRPr sz="2600" dirty="0">
              <a:latin typeface="Times New Roman"/>
              <a:cs typeface="Times New Roman"/>
            </a:endParaRPr>
          </a:p>
          <a:p>
            <a:pPr marL="355600" marR="526415" indent="-343535">
              <a:lnSpc>
                <a:spcPts val="2020"/>
              </a:lnSpc>
              <a:buChar char="•"/>
              <a:tabLst>
                <a:tab pos="355600" algn="l"/>
                <a:tab pos="356235" algn="l"/>
              </a:tabLst>
            </a:pPr>
            <a:r>
              <a:rPr sz="2100" spc="-5" dirty="0">
                <a:latin typeface="Arial"/>
                <a:cs typeface="Arial"/>
              </a:rPr>
              <a:t>na </a:t>
            </a:r>
            <a:r>
              <a:rPr sz="2100" dirty="0">
                <a:latin typeface="Arial"/>
                <a:cs typeface="Arial"/>
              </a:rPr>
              <a:t>konci </a:t>
            </a:r>
            <a:r>
              <a:rPr sz="2100" spc="-5" dirty="0">
                <a:latin typeface="Arial"/>
                <a:cs typeface="Arial"/>
              </a:rPr>
              <a:t>16. </a:t>
            </a:r>
            <a:r>
              <a:rPr sz="2100" dirty="0">
                <a:latin typeface="Arial"/>
                <a:cs typeface="Arial"/>
              </a:rPr>
              <a:t>st. </a:t>
            </a:r>
            <a:r>
              <a:rPr sz="2100" spc="-5" dirty="0">
                <a:latin typeface="Arial"/>
                <a:cs typeface="Arial"/>
              </a:rPr>
              <a:t>však dospívá </a:t>
            </a:r>
            <a:r>
              <a:rPr sz="2100" b="1" spc="-5" dirty="0">
                <a:latin typeface="Arial"/>
                <a:cs typeface="Arial"/>
              </a:rPr>
              <a:t>k </a:t>
            </a:r>
            <a:r>
              <a:rPr sz="2100" b="1" dirty="0">
                <a:latin typeface="Arial"/>
                <a:cs typeface="Arial"/>
              </a:rPr>
              <a:t>osobitému </a:t>
            </a:r>
            <a:r>
              <a:rPr sz="2100" b="1" spc="-10" dirty="0">
                <a:latin typeface="Arial"/>
                <a:cs typeface="Arial"/>
              </a:rPr>
              <a:t>stylu</a:t>
            </a:r>
            <a:r>
              <a:rPr sz="2100" spc="-10" dirty="0">
                <a:latin typeface="Arial"/>
                <a:cs typeface="Arial"/>
              </a:rPr>
              <a:t>, </a:t>
            </a:r>
            <a:r>
              <a:rPr sz="2100" spc="-5" dirty="0">
                <a:latin typeface="Arial"/>
                <a:cs typeface="Arial"/>
              </a:rPr>
              <a:t>který </a:t>
            </a:r>
            <a:r>
              <a:rPr sz="2100" dirty="0">
                <a:latin typeface="Arial"/>
                <a:cs typeface="Arial"/>
              </a:rPr>
              <a:t>se  </a:t>
            </a:r>
            <a:r>
              <a:rPr sz="2100" spc="-5" dirty="0">
                <a:latin typeface="Arial"/>
                <a:cs typeface="Arial"/>
              </a:rPr>
              <a:t>vyznačuje </a:t>
            </a:r>
            <a:r>
              <a:rPr sz="2100" b="1" spc="-5" dirty="0">
                <a:latin typeface="Arial"/>
                <a:cs typeface="Arial"/>
              </a:rPr>
              <a:t>dramaticky </a:t>
            </a:r>
            <a:r>
              <a:rPr sz="2100" b="1" dirty="0">
                <a:latin typeface="Arial"/>
                <a:cs typeface="Arial"/>
              </a:rPr>
              <a:t>pojatými </a:t>
            </a:r>
            <a:r>
              <a:rPr sz="2100" b="1" spc="-5" dirty="0">
                <a:latin typeface="Arial"/>
                <a:cs typeface="Arial"/>
              </a:rPr>
              <a:t>plastickými</a:t>
            </a:r>
            <a:r>
              <a:rPr sz="2100" b="1" spc="-25" dirty="0">
                <a:latin typeface="Arial"/>
                <a:cs typeface="Arial"/>
              </a:rPr>
              <a:t> </a:t>
            </a:r>
            <a:r>
              <a:rPr sz="2100" b="1" dirty="0">
                <a:latin typeface="Arial"/>
                <a:cs typeface="Arial"/>
              </a:rPr>
              <a:t>formami</a:t>
            </a:r>
            <a:endParaRPr sz="2100" dirty="0">
              <a:latin typeface="Arial"/>
              <a:cs typeface="Arial"/>
            </a:endParaRPr>
          </a:p>
          <a:p>
            <a:pPr marL="355600">
              <a:lnSpc>
                <a:spcPts val="1775"/>
              </a:lnSpc>
            </a:pPr>
            <a:r>
              <a:rPr sz="2100" b="1" spc="-5" dirty="0">
                <a:latin typeface="Arial"/>
                <a:cs typeface="Arial"/>
              </a:rPr>
              <a:t>s </a:t>
            </a:r>
            <a:r>
              <a:rPr sz="2100" b="1" dirty="0">
                <a:latin typeface="Arial"/>
                <a:cs typeface="Arial"/>
              </a:rPr>
              <a:t>prudkými protiklady </a:t>
            </a:r>
            <a:r>
              <a:rPr sz="2100" b="1" spc="-5" dirty="0">
                <a:latin typeface="Arial"/>
                <a:cs typeface="Arial"/>
              </a:rPr>
              <a:t>světla </a:t>
            </a:r>
            <a:r>
              <a:rPr sz="2100" b="1" dirty="0">
                <a:latin typeface="Arial"/>
                <a:cs typeface="Arial"/>
              </a:rPr>
              <a:t>a </a:t>
            </a:r>
            <a:r>
              <a:rPr sz="2100" b="1" spc="-5" dirty="0">
                <a:latin typeface="Arial"/>
                <a:cs typeface="Arial"/>
              </a:rPr>
              <a:t>stínu </a:t>
            </a:r>
            <a:r>
              <a:rPr sz="2100" b="1" dirty="0">
                <a:latin typeface="Arial"/>
                <a:cs typeface="Arial"/>
              </a:rPr>
              <a:t>a </a:t>
            </a:r>
            <a:r>
              <a:rPr sz="2100" b="1" spc="-5" dirty="0">
                <a:latin typeface="Arial"/>
                <a:cs typeface="Arial"/>
              </a:rPr>
              <a:t>volným</a:t>
            </a:r>
            <a:r>
              <a:rPr sz="2100" b="1" spc="-60" dirty="0">
                <a:latin typeface="Arial"/>
                <a:cs typeface="Arial"/>
              </a:rPr>
              <a:t> </a:t>
            </a:r>
            <a:r>
              <a:rPr sz="2100" b="1" spc="-5" dirty="0">
                <a:latin typeface="Arial"/>
                <a:cs typeface="Arial"/>
              </a:rPr>
              <a:t>malířským</a:t>
            </a:r>
            <a:endParaRPr sz="2100" dirty="0">
              <a:latin typeface="Arial"/>
              <a:cs typeface="Arial"/>
            </a:endParaRPr>
          </a:p>
          <a:p>
            <a:pPr marL="355600">
              <a:lnSpc>
                <a:spcPts val="2270"/>
              </a:lnSpc>
            </a:pPr>
            <a:r>
              <a:rPr sz="2100" b="1" spc="-5" dirty="0">
                <a:latin typeface="Arial"/>
                <a:cs typeface="Arial"/>
              </a:rPr>
              <a:t>rukopisem</a:t>
            </a:r>
            <a:endParaRPr sz="21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2600" dirty="0">
              <a:latin typeface="Times New Roman"/>
              <a:cs typeface="Times New Roman"/>
            </a:endParaRPr>
          </a:p>
          <a:p>
            <a:pPr marL="355600" marR="1172210" indent="-343535">
              <a:lnSpc>
                <a:spcPts val="2020"/>
              </a:lnSpc>
              <a:spcBef>
                <a:spcPts val="5"/>
              </a:spcBef>
              <a:buChar char="•"/>
              <a:tabLst>
                <a:tab pos="355600" algn="l"/>
                <a:tab pos="356235" algn="l"/>
              </a:tabLst>
            </a:pPr>
            <a:r>
              <a:rPr sz="2100" dirty="0">
                <a:latin typeface="Arial"/>
                <a:cs typeface="Arial"/>
              </a:rPr>
              <a:t>typickým </a:t>
            </a:r>
            <a:r>
              <a:rPr sz="2100" spc="-5" dirty="0">
                <a:latin typeface="Arial"/>
                <a:cs typeface="Arial"/>
              </a:rPr>
              <a:t>rysem </a:t>
            </a:r>
            <a:r>
              <a:rPr sz="2100" spc="-10" dirty="0">
                <a:latin typeface="Arial"/>
                <a:cs typeface="Arial"/>
              </a:rPr>
              <a:t>jeho </a:t>
            </a:r>
            <a:r>
              <a:rPr sz="2100" spc="-5" dirty="0">
                <a:latin typeface="Arial"/>
                <a:cs typeface="Arial"/>
              </a:rPr>
              <a:t>obrazů </a:t>
            </a:r>
            <a:r>
              <a:rPr sz="2100" spc="-10" dirty="0">
                <a:latin typeface="Arial"/>
                <a:cs typeface="Arial"/>
              </a:rPr>
              <a:t>je právě </a:t>
            </a:r>
            <a:r>
              <a:rPr sz="2100" b="1" spc="-5" dirty="0">
                <a:latin typeface="Arial"/>
                <a:cs typeface="Arial"/>
              </a:rPr>
              <a:t>světlo</a:t>
            </a:r>
            <a:r>
              <a:rPr sz="2100" spc="-5" dirty="0">
                <a:latin typeface="Arial"/>
                <a:cs typeface="Arial"/>
              </a:rPr>
              <a:t>, vržené  </a:t>
            </a:r>
            <a:r>
              <a:rPr sz="2100" dirty="0">
                <a:latin typeface="Arial"/>
                <a:cs typeface="Arial"/>
              </a:rPr>
              <a:t>v </a:t>
            </a:r>
            <a:r>
              <a:rPr sz="2100" spc="-5" dirty="0">
                <a:latin typeface="Arial"/>
                <a:cs typeface="Arial"/>
              </a:rPr>
              <a:t>koncentrovaném </a:t>
            </a:r>
            <a:r>
              <a:rPr sz="2100" spc="-10" dirty="0">
                <a:latin typeface="Arial"/>
                <a:cs typeface="Arial"/>
              </a:rPr>
              <a:t>proudu </a:t>
            </a:r>
            <a:r>
              <a:rPr sz="2100" dirty="0">
                <a:latin typeface="Arial"/>
                <a:cs typeface="Arial"/>
              </a:rPr>
              <a:t>ze </a:t>
            </a:r>
            <a:r>
              <a:rPr sz="2100" spc="-5" dirty="0">
                <a:latin typeface="Arial"/>
                <a:cs typeface="Arial"/>
              </a:rPr>
              <a:t>strany, skoro</a:t>
            </a:r>
            <a:r>
              <a:rPr sz="2100" spc="-10" dirty="0">
                <a:latin typeface="Arial"/>
                <a:cs typeface="Arial"/>
              </a:rPr>
              <a:t> paralelně</a:t>
            </a:r>
            <a:endParaRPr sz="2100" dirty="0">
              <a:latin typeface="Arial"/>
              <a:cs typeface="Arial"/>
            </a:endParaRPr>
          </a:p>
          <a:p>
            <a:pPr marL="355600" marR="59055">
              <a:lnSpc>
                <a:spcPct val="80000"/>
              </a:lnSpc>
              <a:spcBef>
                <a:spcPts val="10"/>
              </a:spcBef>
            </a:pPr>
            <a:r>
              <a:rPr sz="2100" dirty="0">
                <a:latin typeface="Arial"/>
                <a:cs typeface="Arial"/>
              </a:rPr>
              <a:t>s </a:t>
            </a:r>
            <a:r>
              <a:rPr sz="2100" spc="-5" dirty="0">
                <a:latin typeface="Arial"/>
                <a:cs typeface="Arial"/>
              </a:rPr>
              <a:t>obrazovou </a:t>
            </a:r>
            <a:r>
              <a:rPr sz="2100" spc="-10" dirty="0">
                <a:latin typeface="Arial"/>
                <a:cs typeface="Arial"/>
              </a:rPr>
              <a:t>plochou, </a:t>
            </a:r>
            <a:r>
              <a:rPr sz="2100" spc="-5" dirty="0">
                <a:latin typeface="Arial"/>
                <a:cs typeface="Arial"/>
              </a:rPr>
              <a:t>na </a:t>
            </a:r>
            <a:r>
              <a:rPr sz="2100" spc="-10" dirty="0">
                <a:latin typeface="Arial"/>
                <a:cs typeface="Arial"/>
              </a:rPr>
              <a:t>jednající </a:t>
            </a:r>
            <a:r>
              <a:rPr sz="2100" spc="-5" dirty="0">
                <a:latin typeface="Arial"/>
                <a:cs typeface="Arial"/>
              </a:rPr>
              <a:t>postavy, jako je </a:t>
            </a:r>
            <a:r>
              <a:rPr sz="2100" dirty="0">
                <a:latin typeface="Arial"/>
                <a:cs typeface="Arial"/>
              </a:rPr>
              <a:t>tomu </a:t>
            </a:r>
            <a:r>
              <a:rPr sz="2100" spc="-5" dirty="0">
                <a:latin typeface="Arial"/>
                <a:cs typeface="Arial"/>
              </a:rPr>
              <a:t>např.  </a:t>
            </a:r>
            <a:r>
              <a:rPr sz="2100" dirty="0">
                <a:latin typeface="Arial"/>
                <a:cs typeface="Arial"/>
              </a:rPr>
              <a:t>v </a:t>
            </a:r>
            <a:r>
              <a:rPr sz="2100" spc="-5" dirty="0">
                <a:latin typeface="Arial"/>
                <a:cs typeface="Arial"/>
              </a:rPr>
              <a:t>obrazech </a:t>
            </a:r>
            <a:r>
              <a:rPr sz="2100" b="1" i="1" spc="-5" dirty="0">
                <a:latin typeface="Arial"/>
                <a:cs typeface="Arial"/>
              </a:rPr>
              <a:t>Obrácení sv. </a:t>
            </a:r>
            <a:r>
              <a:rPr sz="2100" b="1" i="1" dirty="0">
                <a:latin typeface="Arial"/>
                <a:cs typeface="Arial"/>
              </a:rPr>
              <a:t>Pavla </a:t>
            </a:r>
            <a:r>
              <a:rPr sz="2100" spc="-5" dirty="0">
                <a:latin typeface="Arial"/>
                <a:cs typeface="Arial"/>
              </a:rPr>
              <a:t>nebo </a:t>
            </a:r>
            <a:r>
              <a:rPr sz="2100" b="1" i="1" spc="-5" dirty="0">
                <a:latin typeface="Arial"/>
                <a:cs typeface="Arial"/>
              </a:rPr>
              <a:t>Ukřižování sv. Petra  </a:t>
            </a:r>
            <a:r>
              <a:rPr sz="2100" spc="-5" dirty="0">
                <a:latin typeface="Arial"/>
                <a:cs typeface="Arial"/>
              </a:rPr>
              <a:t>(1601, </a:t>
            </a:r>
            <a:r>
              <a:rPr sz="2100" b="1" i="1" spc="-5" dirty="0">
                <a:latin typeface="Arial"/>
                <a:cs typeface="Arial"/>
              </a:rPr>
              <a:t>Řím, </a:t>
            </a:r>
            <a:r>
              <a:rPr sz="2100" b="1" i="1" dirty="0">
                <a:latin typeface="Arial"/>
                <a:cs typeface="Arial"/>
              </a:rPr>
              <a:t>Santa </a:t>
            </a:r>
            <a:r>
              <a:rPr sz="2100" b="1" i="1" spc="-10" dirty="0">
                <a:latin typeface="Arial"/>
                <a:cs typeface="Arial"/>
              </a:rPr>
              <a:t>Maria </a:t>
            </a:r>
            <a:r>
              <a:rPr sz="2100" b="1" i="1" dirty="0">
                <a:latin typeface="Arial"/>
                <a:cs typeface="Arial"/>
              </a:rPr>
              <a:t>del Popolo, </a:t>
            </a:r>
            <a:r>
              <a:rPr sz="2100" b="1" i="1" spc="-5" dirty="0">
                <a:latin typeface="Arial"/>
                <a:cs typeface="Arial"/>
              </a:rPr>
              <a:t>Capella Cerasi</a:t>
            </a:r>
            <a:r>
              <a:rPr sz="2100" spc="-5" dirty="0">
                <a:latin typeface="Arial"/>
                <a:cs typeface="Arial"/>
              </a:rPr>
              <a:t>; </a:t>
            </a:r>
            <a:r>
              <a:rPr sz="2100" dirty="0">
                <a:latin typeface="Arial"/>
                <a:cs typeface="Arial"/>
              </a:rPr>
              <a:t>téměř  </a:t>
            </a:r>
            <a:r>
              <a:rPr sz="2100" spc="-5" dirty="0">
                <a:latin typeface="Arial"/>
                <a:cs typeface="Arial"/>
              </a:rPr>
              <a:t>neskutečné </a:t>
            </a:r>
            <a:r>
              <a:rPr sz="2100" dirty="0">
                <a:latin typeface="Arial"/>
                <a:cs typeface="Arial"/>
              </a:rPr>
              <a:t>světlo tu </a:t>
            </a:r>
            <a:r>
              <a:rPr sz="2100" spc="-5" dirty="0">
                <a:latin typeface="Arial"/>
                <a:cs typeface="Arial"/>
              </a:rPr>
              <a:t>proráží tmu, aby dalo </a:t>
            </a:r>
            <a:r>
              <a:rPr sz="2100" spc="-10" dirty="0">
                <a:latin typeface="Arial"/>
                <a:cs typeface="Arial"/>
              </a:rPr>
              <a:t>vyniknout </a:t>
            </a:r>
            <a:r>
              <a:rPr sz="2100" spc="-5" dirty="0">
                <a:latin typeface="Arial"/>
                <a:cs typeface="Arial"/>
              </a:rPr>
              <a:t>plastické  </a:t>
            </a:r>
            <a:r>
              <a:rPr sz="2100" dirty="0">
                <a:latin typeface="Arial"/>
                <a:cs typeface="Arial"/>
              </a:rPr>
              <a:t>tělesnosti </a:t>
            </a:r>
            <a:r>
              <a:rPr sz="2100" spc="-5" dirty="0">
                <a:latin typeface="Arial"/>
                <a:cs typeface="Arial"/>
              </a:rPr>
              <a:t>postav </a:t>
            </a:r>
            <a:r>
              <a:rPr sz="2100" dirty="0">
                <a:latin typeface="Arial"/>
                <a:cs typeface="Arial"/>
              </a:rPr>
              <a:t>a </a:t>
            </a:r>
            <a:r>
              <a:rPr sz="2100" spc="-5" dirty="0">
                <a:latin typeface="Arial"/>
                <a:cs typeface="Arial"/>
              </a:rPr>
              <a:t>činí </a:t>
            </a:r>
            <a:r>
              <a:rPr sz="2100" dirty="0">
                <a:latin typeface="Arial"/>
                <a:cs typeface="Arial"/>
              </a:rPr>
              <a:t>z </a:t>
            </a:r>
            <a:r>
              <a:rPr sz="2100" spc="-5" dirty="0">
                <a:latin typeface="Arial"/>
                <a:cs typeface="Arial"/>
              </a:rPr>
              <a:t>tohoto naturalisticky </a:t>
            </a:r>
            <a:r>
              <a:rPr sz="2100" spc="-10" dirty="0">
                <a:latin typeface="Arial"/>
                <a:cs typeface="Arial"/>
              </a:rPr>
              <a:t>podaného děje  </a:t>
            </a:r>
            <a:r>
              <a:rPr sz="2100" dirty="0">
                <a:latin typeface="Arial"/>
                <a:cs typeface="Arial"/>
              </a:rPr>
              <a:t>mystický</a:t>
            </a:r>
            <a:r>
              <a:rPr sz="2100" spc="-30" dirty="0">
                <a:latin typeface="Arial"/>
                <a:cs typeface="Arial"/>
              </a:rPr>
              <a:t> </a:t>
            </a:r>
            <a:r>
              <a:rPr sz="2100" spc="-10" dirty="0">
                <a:latin typeface="Arial"/>
                <a:cs typeface="Arial"/>
              </a:rPr>
              <a:t>výjev)</a:t>
            </a:r>
            <a:endParaRPr sz="21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35150" y="0"/>
            <a:ext cx="5221224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58267" y="5219191"/>
            <a:ext cx="1143000" cy="14890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latin typeface="Arial"/>
                <a:cs typeface="Arial"/>
              </a:rPr>
              <a:t>Caravaggio,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200" b="1" i="1" dirty="0">
                <a:latin typeface="Arial"/>
                <a:cs typeface="Arial"/>
              </a:rPr>
              <a:t>Obrácení</a:t>
            </a:r>
            <a:endParaRPr sz="12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</a:pPr>
            <a:r>
              <a:rPr sz="1200" b="1" i="1" spc="-25" dirty="0">
                <a:latin typeface="Arial"/>
                <a:cs typeface="Arial"/>
              </a:rPr>
              <a:t>sv. </a:t>
            </a:r>
            <a:r>
              <a:rPr sz="1200" b="1" i="1" dirty="0">
                <a:latin typeface="Arial"/>
                <a:cs typeface="Arial"/>
              </a:rPr>
              <a:t>Pavla</a:t>
            </a:r>
            <a:r>
              <a:rPr sz="1200" b="1" dirty="0">
                <a:latin typeface="Arial"/>
                <a:cs typeface="Arial"/>
              </a:rPr>
              <a:t>,</a:t>
            </a:r>
            <a:r>
              <a:rPr sz="1200" b="1" spc="-80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kaple  </a:t>
            </a:r>
            <a:r>
              <a:rPr sz="1200" b="1" dirty="0">
                <a:latin typeface="Arial"/>
                <a:cs typeface="Arial"/>
              </a:rPr>
              <a:t>Cerasi, </a:t>
            </a:r>
            <a:r>
              <a:rPr sz="1200" b="1" spc="-5" dirty="0">
                <a:latin typeface="Arial"/>
                <a:cs typeface="Arial"/>
              </a:rPr>
              <a:t>Santa  Maria</a:t>
            </a:r>
            <a:r>
              <a:rPr sz="1200" b="1" spc="-25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del</a:t>
            </a:r>
            <a:endParaRPr sz="1200">
              <a:latin typeface="Arial"/>
              <a:cs typeface="Arial"/>
            </a:endParaRPr>
          </a:p>
          <a:p>
            <a:pPr marL="12700" marR="132715">
              <a:lnSpc>
                <a:spcPct val="100000"/>
              </a:lnSpc>
            </a:pPr>
            <a:r>
              <a:rPr sz="1200" b="1" dirty="0">
                <a:latin typeface="Arial"/>
                <a:cs typeface="Arial"/>
              </a:rPr>
              <a:t>Popolo, </a:t>
            </a:r>
            <a:r>
              <a:rPr sz="1200" b="1" spc="-5" dirty="0">
                <a:latin typeface="Arial"/>
                <a:cs typeface="Arial"/>
              </a:rPr>
              <a:t>Řím,  </a:t>
            </a:r>
            <a:r>
              <a:rPr sz="1200" b="1" dirty="0">
                <a:latin typeface="Arial"/>
                <a:cs typeface="Arial"/>
              </a:rPr>
              <a:t>kol. </a:t>
            </a:r>
            <a:r>
              <a:rPr sz="1200" b="1" spc="-5" dirty="0">
                <a:latin typeface="Arial"/>
                <a:cs typeface="Arial"/>
              </a:rPr>
              <a:t>1601,</a:t>
            </a:r>
            <a:r>
              <a:rPr sz="1200" b="1" spc="-12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olej  na</a:t>
            </a:r>
            <a:r>
              <a:rPr sz="1200" b="1" spc="-2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plátně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62201" y="0"/>
            <a:ext cx="5302250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74850" y="0"/>
            <a:ext cx="5189601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908050"/>
            <a:ext cx="9144000" cy="46212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86639" y="5582513"/>
            <a:ext cx="59994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latin typeface="Arial"/>
                <a:cs typeface="Arial"/>
              </a:rPr>
              <a:t>Annibale </a:t>
            </a:r>
            <a:r>
              <a:rPr sz="1200" b="1" dirty="0">
                <a:latin typeface="Arial"/>
                <a:cs typeface="Arial"/>
              </a:rPr>
              <a:t>Carracci</a:t>
            </a:r>
            <a:r>
              <a:rPr sz="1200" dirty="0">
                <a:latin typeface="Arial"/>
                <a:cs typeface="Arial"/>
              </a:rPr>
              <a:t>, </a:t>
            </a:r>
            <a:r>
              <a:rPr sz="1200" b="1" i="1" spc="-5" dirty="0">
                <a:latin typeface="Arial"/>
                <a:cs typeface="Arial"/>
              </a:rPr>
              <a:t>Triumfální </a:t>
            </a:r>
            <a:r>
              <a:rPr sz="1200" b="1" i="1" dirty="0">
                <a:latin typeface="Arial"/>
                <a:cs typeface="Arial"/>
              </a:rPr>
              <a:t>průvod bakcha a </a:t>
            </a:r>
            <a:r>
              <a:rPr sz="1200" b="1" i="1" spc="-5" dirty="0">
                <a:latin typeface="Arial"/>
                <a:cs typeface="Arial"/>
              </a:rPr>
              <a:t>Ariadny</a:t>
            </a:r>
            <a:r>
              <a:rPr sz="1200" b="1" spc="-5" dirty="0">
                <a:latin typeface="Arial"/>
                <a:cs typeface="Arial"/>
              </a:rPr>
              <a:t>, </a:t>
            </a:r>
            <a:r>
              <a:rPr sz="1200" b="1" dirty="0">
                <a:latin typeface="Arial"/>
                <a:cs typeface="Arial"/>
              </a:rPr>
              <a:t>Palazzo Farnese, kol.</a:t>
            </a:r>
            <a:r>
              <a:rPr sz="1200" b="1" spc="-65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1600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1437" y="0"/>
            <a:ext cx="8964549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47217" y="428625"/>
            <a:ext cx="8061959" cy="5367020"/>
          </a:xfrm>
          <a:prstGeom prst="rect">
            <a:avLst/>
          </a:prstGeom>
        </p:spPr>
        <p:txBody>
          <a:bodyPr vert="horz" wrap="square" lIns="0" tIns="85725" rIns="0" bIns="0" rtlCol="0">
            <a:spAutoFit/>
          </a:bodyPr>
          <a:lstStyle/>
          <a:p>
            <a:pPr marL="354965" marR="378460" indent="-342900">
              <a:lnSpc>
                <a:spcPct val="80000"/>
              </a:lnSpc>
              <a:spcBef>
                <a:spcPts val="675"/>
              </a:spcBef>
              <a:buChar char="•"/>
              <a:tabLst>
                <a:tab pos="354965" algn="l"/>
                <a:tab pos="355600" algn="l"/>
              </a:tabLst>
            </a:pPr>
            <a:r>
              <a:rPr sz="2400" spc="-5" dirty="0">
                <a:latin typeface="Arial"/>
                <a:cs typeface="Arial"/>
              </a:rPr>
              <a:t>zejména jeho pozdní práce, </a:t>
            </a:r>
            <a:r>
              <a:rPr sz="2400" dirty="0">
                <a:latin typeface="Arial"/>
                <a:cs typeface="Arial"/>
              </a:rPr>
              <a:t>které vytvořil v </a:t>
            </a:r>
            <a:r>
              <a:rPr sz="2400" spc="-5" dirty="0">
                <a:latin typeface="Arial"/>
                <a:cs typeface="Arial"/>
              </a:rPr>
              <a:t>době, </a:t>
            </a:r>
            <a:r>
              <a:rPr sz="2400" dirty="0">
                <a:latin typeface="Arial"/>
                <a:cs typeface="Arial"/>
              </a:rPr>
              <a:t>kdy  </a:t>
            </a:r>
            <a:r>
              <a:rPr sz="2400" spc="-5" dirty="0">
                <a:latin typeface="Arial"/>
                <a:cs typeface="Arial"/>
              </a:rPr>
              <a:t>působil </a:t>
            </a:r>
            <a:r>
              <a:rPr sz="2400" dirty="0">
                <a:latin typeface="Arial"/>
                <a:cs typeface="Arial"/>
              </a:rPr>
              <a:t>v </a:t>
            </a:r>
            <a:r>
              <a:rPr sz="2400" b="1" i="1" spc="-5" dirty="0">
                <a:latin typeface="Arial"/>
                <a:cs typeface="Arial"/>
              </a:rPr>
              <a:t>Neapoli, </a:t>
            </a:r>
            <a:r>
              <a:rPr sz="2400" b="1" i="1" dirty="0">
                <a:latin typeface="Arial"/>
                <a:cs typeface="Arial"/>
              </a:rPr>
              <a:t>na </a:t>
            </a:r>
            <a:r>
              <a:rPr sz="2400" b="1" i="1" spc="-10" dirty="0">
                <a:latin typeface="Arial"/>
                <a:cs typeface="Arial"/>
              </a:rPr>
              <a:t>Maltě </a:t>
            </a:r>
            <a:r>
              <a:rPr sz="2400" b="1" i="1" dirty="0">
                <a:latin typeface="Arial"/>
                <a:cs typeface="Arial"/>
              </a:rPr>
              <a:t>a na Sicílii</a:t>
            </a:r>
            <a:r>
              <a:rPr sz="2400" dirty="0">
                <a:latin typeface="Arial"/>
                <a:cs typeface="Arial"/>
              </a:rPr>
              <a:t>, se vyznačují  </a:t>
            </a:r>
            <a:r>
              <a:rPr sz="2400" b="1" spc="-5" dirty="0">
                <a:latin typeface="Arial"/>
                <a:cs typeface="Arial"/>
              </a:rPr>
              <a:t>barokní monumentalitou </a:t>
            </a:r>
            <a:r>
              <a:rPr sz="2400" dirty="0">
                <a:latin typeface="Arial"/>
                <a:cs typeface="Arial"/>
              </a:rPr>
              <a:t>a </a:t>
            </a:r>
            <a:r>
              <a:rPr sz="2400" spc="-5" dirty="0">
                <a:latin typeface="Arial"/>
                <a:cs typeface="Arial"/>
              </a:rPr>
              <a:t>dramatičností, </a:t>
            </a:r>
            <a:r>
              <a:rPr sz="2400" dirty="0">
                <a:latin typeface="Arial"/>
                <a:cs typeface="Arial"/>
              </a:rPr>
              <a:t>která </a:t>
            </a:r>
            <a:r>
              <a:rPr sz="2400" spc="-5" dirty="0">
                <a:latin typeface="Arial"/>
                <a:cs typeface="Arial"/>
              </a:rPr>
              <a:t>je  podtržena volným </a:t>
            </a:r>
            <a:r>
              <a:rPr sz="2400" dirty="0">
                <a:latin typeface="Arial"/>
                <a:cs typeface="Arial"/>
              </a:rPr>
              <a:t>malířským </a:t>
            </a:r>
            <a:r>
              <a:rPr sz="2400" spc="-5" dirty="0">
                <a:latin typeface="Arial"/>
                <a:cs typeface="Arial"/>
              </a:rPr>
              <a:t>rukopisem </a:t>
            </a:r>
            <a:r>
              <a:rPr sz="2400" dirty="0">
                <a:latin typeface="Arial"/>
                <a:cs typeface="Arial"/>
              </a:rPr>
              <a:t>a </a:t>
            </a:r>
            <a:r>
              <a:rPr sz="2400" spc="-5" dirty="0">
                <a:latin typeface="Arial"/>
                <a:cs typeface="Arial"/>
              </a:rPr>
              <a:t>důrazem na  </a:t>
            </a:r>
            <a:r>
              <a:rPr sz="2400" spc="-10" dirty="0">
                <a:latin typeface="Arial"/>
                <a:cs typeface="Arial"/>
              </a:rPr>
              <a:t>působení </a:t>
            </a:r>
            <a:r>
              <a:rPr sz="2400" spc="-5" dirty="0">
                <a:latin typeface="Arial"/>
                <a:cs typeface="Arial"/>
              </a:rPr>
              <a:t>celku, </a:t>
            </a:r>
            <a:r>
              <a:rPr sz="2400" dirty="0">
                <a:latin typeface="Arial"/>
                <a:cs typeface="Arial"/>
              </a:rPr>
              <a:t>jenž vyjadřuje </a:t>
            </a:r>
            <a:r>
              <a:rPr sz="2400" spc="-5" dirty="0">
                <a:latin typeface="Arial"/>
                <a:cs typeface="Arial"/>
              </a:rPr>
              <a:t>hluboce mystické  </a:t>
            </a:r>
            <a:r>
              <a:rPr sz="2400" dirty="0">
                <a:latin typeface="Arial"/>
                <a:cs typeface="Arial"/>
              </a:rPr>
              <a:t>významy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Font typeface="Arial"/>
              <a:buChar char="•"/>
            </a:pPr>
            <a:endParaRPr sz="3000">
              <a:latin typeface="Times New Roman"/>
              <a:cs typeface="Times New Roman"/>
            </a:endParaRPr>
          </a:p>
          <a:p>
            <a:pPr marL="354965" marR="5080" indent="-342900">
              <a:lnSpc>
                <a:spcPct val="80000"/>
              </a:lnSpc>
              <a:buChar char="•"/>
              <a:tabLst>
                <a:tab pos="354965" algn="l"/>
                <a:tab pos="355600" algn="l"/>
              </a:tabLst>
            </a:pPr>
            <a:r>
              <a:rPr sz="2400" spc="-5" dirty="0">
                <a:latin typeface="Arial"/>
                <a:cs typeface="Arial"/>
              </a:rPr>
              <a:t>nekompromisní poctivost, </a:t>
            </a:r>
            <a:r>
              <a:rPr sz="2400" dirty="0">
                <a:latin typeface="Arial"/>
                <a:cs typeface="Arial"/>
              </a:rPr>
              <a:t>s </a:t>
            </a:r>
            <a:r>
              <a:rPr sz="2400" spc="-5" dirty="0">
                <a:latin typeface="Arial"/>
                <a:cs typeface="Arial"/>
              </a:rPr>
              <a:t>níž </a:t>
            </a:r>
            <a:r>
              <a:rPr sz="2400" b="1" i="1" spc="-5" dirty="0">
                <a:latin typeface="Arial"/>
                <a:cs typeface="Arial"/>
              </a:rPr>
              <a:t>Caravaggio </a:t>
            </a:r>
            <a:r>
              <a:rPr sz="2400" spc="-5" dirty="0">
                <a:latin typeface="Arial"/>
                <a:cs typeface="Arial"/>
              </a:rPr>
              <a:t>přistupuje  </a:t>
            </a:r>
            <a:r>
              <a:rPr sz="2400" dirty="0">
                <a:latin typeface="Arial"/>
                <a:cs typeface="Arial"/>
              </a:rPr>
              <a:t>ke </a:t>
            </a:r>
            <a:r>
              <a:rPr sz="2400" spc="-5" dirty="0">
                <a:latin typeface="Arial"/>
                <a:cs typeface="Arial"/>
              </a:rPr>
              <a:t>zpracovávání </a:t>
            </a:r>
            <a:r>
              <a:rPr sz="2400" dirty="0">
                <a:latin typeface="Arial"/>
                <a:cs typeface="Arial"/>
              </a:rPr>
              <a:t>svých </a:t>
            </a:r>
            <a:r>
              <a:rPr sz="2400" spc="-5" dirty="0">
                <a:latin typeface="Arial"/>
                <a:cs typeface="Arial"/>
              </a:rPr>
              <a:t>obrazů, </a:t>
            </a:r>
            <a:r>
              <a:rPr sz="2400" dirty="0">
                <a:latin typeface="Arial"/>
                <a:cs typeface="Arial"/>
              </a:rPr>
              <a:t>však </a:t>
            </a:r>
            <a:r>
              <a:rPr sz="2400" spc="-5" dirty="0">
                <a:latin typeface="Arial"/>
                <a:cs typeface="Arial"/>
              </a:rPr>
              <a:t>zapůsobila jen na  </a:t>
            </a:r>
            <a:r>
              <a:rPr sz="2400" dirty="0">
                <a:latin typeface="Arial"/>
                <a:cs typeface="Arial"/>
              </a:rPr>
              <a:t>malou část </a:t>
            </a:r>
            <a:r>
              <a:rPr sz="2400" spc="-5" dirty="0">
                <a:latin typeface="Arial"/>
                <a:cs typeface="Arial"/>
              </a:rPr>
              <a:t>jeho vrstevníků </a:t>
            </a:r>
            <a:r>
              <a:rPr sz="2400" dirty="0">
                <a:latin typeface="Arial"/>
                <a:cs typeface="Arial"/>
              </a:rPr>
              <a:t>– </a:t>
            </a:r>
            <a:r>
              <a:rPr sz="2400" spc="-5" dirty="0">
                <a:latin typeface="Arial"/>
                <a:cs typeface="Arial"/>
              </a:rPr>
              <a:t>zásadním </a:t>
            </a:r>
            <a:r>
              <a:rPr sz="2400" dirty="0">
                <a:latin typeface="Arial"/>
                <a:cs typeface="Arial"/>
              </a:rPr>
              <a:t>způsobem ji však  </a:t>
            </a:r>
            <a:r>
              <a:rPr sz="2400" b="1" spc="-5" dirty="0">
                <a:latin typeface="Arial"/>
                <a:cs typeface="Arial"/>
              </a:rPr>
              <a:t>ocenili </a:t>
            </a:r>
            <a:r>
              <a:rPr sz="2400" b="1" dirty="0">
                <a:latin typeface="Arial"/>
                <a:cs typeface="Arial"/>
              </a:rPr>
              <a:t>umělci </a:t>
            </a:r>
            <a:r>
              <a:rPr sz="2400" b="1" spc="-5" dirty="0">
                <a:latin typeface="Arial"/>
                <a:cs typeface="Arial"/>
              </a:rPr>
              <a:t>pozdější</a:t>
            </a:r>
            <a:r>
              <a:rPr sz="2400" b="1" spc="-50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doby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  <a:buFont typeface="Arial"/>
              <a:buChar char="•"/>
            </a:pPr>
            <a:endParaRPr sz="2950">
              <a:latin typeface="Times New Roman"/>
              <a:cs typeface="Times New Roman"/>
            </a:endParaRPr>
          </a:p>
          <a:p>
            <a:pPr marL="354965" marR="139700" indent="-342900">
              <a:lnSpc>
                <a:spcPts val="2300"/>
              </a:lnSpc>
              <a:buChar char="•"/>
              <a:tabLst>
                <a:tab pos="354965" algn="l"/>
                <a:tab pos="355600" algn="l"/>
              </a:tabLst>
            </a:pPr>
            <a:r>
              <a:rPr sz="2400" dirty="0">
                <a:latin typeface="Arial"/>
                <a:cs typeface="Arial"/>
              </a:rPr>
              <a:t>zpočátku </a:t>
            </a:r>
            <a:r>
              <a:rPr sz="2400" spc="-5" dirty="0">
                <a:latin typeface="Arial"/>
                <a:cs typeface="Arial"/>
              </a:rPr>
              <a:t>byl </a:t>
            </a:r>
            <a:r>
              <a:rPr sz="2400" b="1" i="1" spc="-5" dirty="0">
                <a:latin typeface="Arial"/>
                <a:cs typeface="Arial"/>
              </a:rPr>
              <a:t>Carravaggio </a:t>
            </a:r>
            <a:r>
              <a:rPr sz="2400" spc="-5" dirty="0">
                <a:latin typeface="Arial"/>
                <a:cs typeface="Arial"/>
              </a:rPr>
              <a:t>přijímán, ale brzy byl </a:t>
            </a:r>
            <a:r>
              <a:rPr sz="2400" dirty="0">
                <a:latin typeface="Arial"/>
                <a:cs typeface="Arial"/>
              </a:rPr>
              <a:t>i  kritizován </a:t>
            </a:r>
            <a:r>
              <a:rPr sz="2400" spc="-5" dirty="0">
                <a:latin typeface="Arial"/>
                <a:cs typeface="Arial"/>
              </a:rPr>
              <a:t>(skandál okolo </a:t>
            </a:r>
            <a:r>
              <a:rPr sz="2400" b="1" i="1" spc="-5" dirty="0">
                <a:latin typeface="Arial"/>
                <a:cs typeface="Arial"/>
              </a:rPr>
              <a:t>sv. </a:t>
            </a:r>
            <a:r>
              <a:rPr sz="2400" b="1" i="1" spc="-10" dirty="0">
                <a:latin typeface="Arial"/>
                <a:cs typeface="Arial"/>
              </a:rPr>
              <a:t>Matouše </a:t>
            </a:r>
            <a:r>
              <a:rPr sz="2400" dirty="0">
                <a:latin typeface="Arial"/>
                <a:cs typeface="Arial"/>
              </a:rPr>
              <a:t>– </a:t>
            </a:r>
            <a:r>
              <a:rPr sz="2400" spc="-5" dirty="0">
                <a:latin typeface="Arial"/>
                <a:cs typeface="Arial"/>
              </a:rPr>
              <a:t>analfabet </a:t>
            </a:r>
            <a:r>
              <a:rPr sz="2400" dirty="0">
                <a:latin typeface="Arial"/>
                <a:cs typeface="Arial"/>
              </a:rPr>
              <a:t>– </a:t>
            </a:r>
            <a:r>
              <a:rPr sz="2400" spc="-5" dirty="0">
                <a:latin typeface="Arial"/>
                <a:cs typeface="Arial"/>
              </a:rPr>
              <a:t>jiný  obraz); uvažovalo </a:t>
            </a:r>
            <a:r>
              <a:rPr sz="2400" dirty="0">
                <a:latin typeface="Arial"/>
                <a:cs typeface="Arial"/>
              </a:rPr>
              <a:t>se, že </a:t>
            </a:r>
            <a:r>
              <a:rPr sz="2400" spc="-5" dirty="0">
                <a:latin typeface="Arial"/>
                <a:cs typeface="Arial"/>
              </a:rPr>
              <a:t>jeho dílo není nejhorší, ale </a:t>
            </a:r>
            <a:r>
              <a:rPr sz="2400" dirty="0">
                <a:latin typeface="Arial"/>
                <a:cs typeface="Arial"/>
              </a:rPr>
              <a:t>že  </a:t>
            </a:r>
            <a:r>
              <a:rPr sz="2400" b="1" dirty="0">
                <a:latin typeface="Arial"/>
                <a:cs typeface="Arial"/>
              </a:rPr>
              <a:t>nemá dobrý </a:t>
            </a:r>
            <a:r>
              <a:rPr sz="2400" b="1" spc="-5" dirty="0">
                <a:latin typeface="Arial"/>
                <a:cs typeface="Arial"/>
              </a:rPr>
              <a:t>vliv </a:t>
            </a:r>
            <a:r>
              <a:rPr sz="2400" b="1" dirty="0">
                <a:latin typeface="Arial"/>
                <a:cs typeface="Arial"/>
              </a:rPr>
              <a:t>na další </a:t>
            </a:r>
            <a:r>
              <a:rPr sz="2400" b="1" spc="-5" dirty="0">
                <a:latin typeface="Arial"/>
                <a:cs typeface="Arial"/>
              </a:rPr>
              <a:t>vývoj umění </a:t>
            </a:r>
            <a:r>
              <a:rPr sz="2400" dirty="0">
                <a:latin typeface="Arial"/>
                <a:cs typeface="Arial"/>
              </a:rPr>
              <a:t>– </a:t>
            </a:r>
            <a:r>
              <a:rPr sz="2400" spc="-5" dirty="0">
                <a:latin typeface="Arial"/>
                <a:cs typeface="Arial"/>
              </a:rPr>
              <a:t>proto byl  </a:t>
            </a:r>
            <a:r>
              <a:rPr sz="2400" dirty="0">
                <a:latin typeface="Arial"/>
                <a:cs typeface="Arial"/>
              </a:rPr>
              <a:t>svými </a:t>
            </a:r>
            <a:r>
              <a:rPr sz="2400" spc="-5" dirty="0">
                <a:latin typeface="Arial"/>
                <a:cs typeface="Arial"/>
              </a:rPr>
              <a:t>současníky posléze</a:t>
            </a:r>
            <a:r>
              <a:rPr sz="2400" spc="1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odmítnut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08175" y="0"/>
            <a:ext cx="5430774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590800" y="0"/>
            <a:ext cx="4286250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5940" y="291846"/>
            <a:ext cx="8047990" cy="5591810"/>
          </a:xfrm>
          <a:prstGeom prst="rect">
            <a:avLst/>
          </a:prstGeom>
        </p:spPr>
        <p:txBody>
          <a:bodyPr vert="horz" wrap="square" lIns="0" tIns="79375" rIns="0" bIns="0" rtlCol="0">
            <a:spAutoFit/>
          </a:bodyPr>
          <a:lstStyle/>
          <a:p>
            <a:pPr marL="355600" marR="238125" indent="-343535">
              <a:lnSpc>
                <a:spcPct val="80000"/>
              </a:lnSpc>
              <a:spcBef>
                <a:spcPts val="625"/>
              </a:spcBef>
              <a:buChar char="•"/>
              <a:tabLst>
                <a:tab pos="355600" algn="l"/>
                <a:tab pos="356235" algn="l"/>
              </a:tabLst>
            </a:pPr>
            <a:r>
              <a:rPr sz="2200" spc="-5" dirty="0">
                <a:latin typeface="Arial"/>
                <a:cs typeface="Arial"/>
              </a:rPr>
              <a:t>ve své době </a:t>
            </a:r>
            <a:r>
              <a:rPr sz="2200" b="1" spc="-5" dirty="0">
                <a:latin typeface="Arial"/>
                <a:cs typeface="Arial"/>
              </a:rPr>
              <a:t>nejsou </a:t>
            </a:r>
            <a:r>
              <a:rPr sz="2200" b="1" i="1" spc="-5" dirty="0">
                <a:latin typeface="Arial"/>
                <a:cs typeface="Arial"/>
              </a:rPr>
              <a:t>Caravaggio </a:t>
            </a:r>
            <a:r>
              <a:rPr sz="2200" spc="-5" dirty="0">
                <a:latin typeface="Arial"/>
                <a:cs typeface="Arial"/>
              </a:rPr>
              <a:t>ani </a:t>
            </a:r>
            <a:r>
              <a:rPr sz="2200" b="1" i="1" spc="-5" dirty="0">
                <a:latin typeface="Arial"/>
                <a:cs typeface="Arial"/>
              </a:rPr>
              <a:t>Annibale Carracci  </a:t>
            </a:r>
            <a:r>
              <a:rPr sz="2200" spc="-5" dirty="0">
                <a:latin typeface="Arial"/>
                <a:cs typeface="Arial"/>
              </a:rPr>
              <a:t>pokládáni za </a:t>
            </a:r>
            <a:r>
              <a:rPr sz="2200" b="1" spc="-5" dirty="0">
                <a:latin typeface="Arial"/>
                <a:cs typeface="Arial"/>
              </a:rPr>
              <a:t>nejslavnější </a:t>
            </a:r>
            <a:r>
              <a:rPr sz="2200" b="1" spc="-10" dirty="0">
                <a:latin typeface="Arial"/>
                <a:cs typeface="Arial"/>
              </a:rPr>
              <a:t>mistry</a:t>
            </a:r>
            <a:r>
              <a:rPr sz="2200" spc="-10" dirty="0">
                <a:latin typeface="Arial"/>
                <a:cs typeface="Arial"/>
              </a:rPr>
              <a:t>, </a:t>
            </a:r>
            <a:r>
              <a:rPr sz="2200" spc="-5" dirty="0">
                <a:latin typeface="Arial"/>
                <a:cs typeface="Arial"/>
              </a:rPr>
              <a:t>a ani v 19. st. </a:t>
            </a:r>
            <a:r>
              <a:rPr sz="2200" dirty="0">
                <a:latin typeface="Arial"/>
                <a:cs typeface="Arial"/>
              </a:rPr>
              <a:t>se </a:t>
            </a:r>
            <a:r>
              <a:rPr sz="2200" spc="-5" dirty="0">
                <a:latin typeface="Arial"/>
                <a:cs typeface="Arial"/>
              </a:rPr>
              <a:t>jim  nedostává skoro žádného zájmu; až </a:t>
            </a:r>
            <a:r>
              <a:rPr sz="2200" b="1" spc="-5" dirty="0">
                <a:latin typeface="Arial"/>
                <a:cs typeface="Arial"/>
              </a:rPr>
              <a:t>20. st. oceňuje jejich  nesporné kvality</a:t>
            </a:r>
            <a:r>
              <a:rPr sz="2200" spc="-5" dirty="0">
                <a:latin typeface="Arial"/>
                <a:cs typeface="Arial"/>
              </a:rPr>
              <a:t>; </a:t>
            </a:r>
            <a:r>
              <a:rPr sz="2200" spc="-10" dirty="0">
                <a:latin typeface="Arial"/>
                <a:cs typeface="Arial"/>
              </a:rPr>
              <a:t>oba </a:t>
            </a:r>
            <a:r>
              <a:rPr sz="2200" spc="-5" dirty="0">
                <a:latin typeface="Arial"/>
                <a:cs typeface="Arial"/>
              </a:rPr>
              <a:t>působili </a:t>
            </a:r>
            <a:r>
              <a:rPr sz="2200" b="1" spc="-5" dirty="0">
                <a:latin typeface="Arial"/>
                <a:cs typeface="Arial"/>
              </a:rPr>
              <a:t>v </a:t>
            </a:r>
            <a:r>
              <a:rPr sz="2200" b="1" spc="-10" dirty="0">
                <a:latin typeface="Arial"/>
                <a:cs typeface="Arial"/>
              </a:rPr>
              <a:t>Římě, </a:t>
            </a:r>
            <a:r>
              <a:rPr sz="2200" b="1" spc="-5" dirty="0">
                <a:latin typeface="Arial"/>
                <a:cs typeface="Arial"/>
              </a:rPr>
              <a:t>který v jejich době  představoval </a:t>
            </a:r>
            <a:r>
              <a:rPr sz="2200" b="1" spc="-10" dirty="0">
                <a:latin typeface="Arial"/>
                <a:cs typeface="Arial"/>
              </a:rPr>
              <a:t>střed </a:t>
            </a:r>
            <a:r>
              <a:rPr sz="2200" b="1" spc="-5" dirty="0">
                <a:latin typeface="Arial"/>
                <a:cs typeface="Arial"/>
              </a:rPr>
              <a:t>civilizovaného světa </a:t>
            </a:r>
            <a:r>
              <a:rPr sz="2200" spc="-5" dirty="0">
                <a:latin typeface="Arial"/>
                <a:cs typeface="Arial"/>
              </a:rPr>
              <a:t>– jezdili sem  umělci ze všech částí světa, aby tu načerpali zkušenosti a  podle svého založení se pak přidávali buď na stranu  </a:t>
            </a:r>
            <a:r>
              <a:rPr sz="2200" b="1" spc="-10" dirty="0">
                <a:latin typeface="Arial"/>
                <a:cs typeface="Arial"/>
              </a:rPr>
              <a:t>carraccistů </a:t>
            </a:r>
            <a:r>
              <a:rPr sz="2200" b="1" spc="-5" dirty="0">
                <a:latin typeface="Arial"/>
                <a:cs typeface="Arial"/>
              </a:rPr>
              <a:t>nebo caravaggistů; po návratu do vlasti pak  rozvíjeli nabyté </a:t>
            </a:r>
            <a:r>
              <a:rPr sz="2200" b="1" dirty="0">
                <a:latin typeface="Arial"/>
                <a:cs typeface="Arial"/>
              </a:rPr>
              <a:t>podněty </a:t>
            </a:r>
            <a:r>
              <a:rPr sz="2200" b="1" spc="-5" dirty="0">
                <a:latin typeface="Arial"/>
                <a:cs typeface="Arial"/>
              </a:rPr>
              <a:t>ve svůj osobitý</a:t>
            </a:r>
            <a:r>
              <a:rPr sz="2200" b="1" spc="95" dirty="0">
                <a:latin typeface="Arial"/>
                <a:cs typeface="Arial"/>
              </a:rPr>
              <a:t> </a:t>
            </a:r>
            <a:r>
              <a:rPr sz="2200" b="1" spc="-10" dirty="0">
                <a:latin typeface="Arial"/>
                <a:cs typeface="Arial"/>
              </a:rPr>
              <a:t>styl</a:t>
            </a:r>
            <a:endParaRPr sz="2200">
              <a:latin typeface="Arial"/>
              <a:cs typeface="Arial"/>
            </a:endParaRPr>
          </a:p>
          <a:p>
            <a:pPr>
              <a:lnSpc>
                <a:spcPct val="100000"/>
              </a:lnSpc>
              <a:buFont typeface="Arial"/>
              <a:buChar char="•"/>
            </a:pPr>
            <a:endParaRPr sz="2750">
              <a:latin typeface="Times New Roman"/>
              <a:cs typeface="Times New Roman"/>
            </a:endParaRPr>
          </a:p>
          <a:p>
            <a:pPr marL="355600" marR="5080" indent="-343535">
              <a:lnSpc>
                <a:spcPct val="80000"/>
              </a:lnSpc>
              <a:spcBef>
                <a:spcPts val="5"/>
              </a:spcBef>
              <a:buChar char="•"/>
              <a:tabLst>
                <a:tab pos="355600" algn="l"/>
                <a:tab pos="356235" algn="l"/>
              </a:tabLst>
            </a:pPr>
            <a:r>
              <a:rPr sz="2200" spc="-5" dirty="0">
                <a:latin typeface="Arial"/>
                <a:cs typeface="Arial"/>
              </a:rPr>
              <a:t>jedním z nejvýznamnějších malířů, kteří přišli do </a:t>
            </a:r>
            <a:r>
              <a:rPr sz="2200" spc="-10" dirty="0">
                <a:latin typeface="Arial"/>
                <a:cs typeface="Arial"/>
              </a:rPr>
              <a:t>Říma, aby </a:t>
            </a:r>
            <a:r>
              <a:rPr sz="2200" spc="-5" dirty="0">
                <a:latin typeface="Arial"/>
                <a:cs typeface="Arial"/>
              </a:rPr>
              <a:t>tu  získali malířské vzdělání byl </a:t>
            </a:r>
            <a:r>
              <a:rPr sz="2200" b="1" i="1" spc="-5" dirty="0">
                <a:latin typeface="Arial"/>
                <a:cs typeface="Arial"/>
              </a:rPr>
              <a:t>Guido Reni </a:t>
            </a:r>
            <a:r>
              <a:rPr sz="2200" spc="-5" dirty="0">
                <a:latin typeface="Arial"/>
                <a:cs typeface="Arial"/>
              </a:rPr>
              <a:t>(1575 Bologna –  1624 Bologna); po krátkém váhání, ke které z obou  soupeřících škol se má přidat, se stal žákem bratří </a:t>
            </a:r>
            <a:r>
              <a:rPr sz="2200" b="1" i="1" spc="-5" dirty="0">
                <a:latin typeface="Arial"/>
                <a:cs typeface="Arial"/>
              </a:rPr>
              <a:t>Carracciů</a:t>
            </a:r>
            <a:r>
              <a:rPr sz="2200" spc="-5" dirty="0">
                <a:latin typeface="Arial"/>
                <a:cs typeface="Arial"/>
              </a:rPr>
              <a:t>,  z nichž jej nejvíce </a:t>
            </a:r>
            <a:r>
              <a:rPr sz="2200" spc="-10" dirty="0">
                <a:latin typeface="Arial"/>
                <a:cs typeface="Arial"/>
              </a:rPr>
              <a:t>ovlivnil </a:t>
            </a:r>
            <a:r>
              <a:rPr sz="2200" b="1" i="1" spc="-5" dirty="0">
                <a:latin typeface="Arial"/>
                <a:cs typeface="Arial"/>
              </a:rPr>
              <a:t>Lodovico</a:t>
            </a:r>
            <a:r>
              <a:rPr sz="2200" spc="-5" dirty="0">
                <a:latin typeface="Arial"/>
                <a:cs typeface="Arial"/>
              </a:rPr>
              <a:t>; ve své době</a:t>
            </a:r>
            <a:r>
              <a:rPr sz="2200" spc="95" dirty="0">
                <a:latin typeface="Arial"/>
                <a:cs typeface="Arial"/>
              </a:rPr>
              <a:t> </a:t>
            </a:r>
            <a:r>
              <a:rPr sz="2200" spc="-5" dirty="0">
                <a:latin typeface="Arial"/>
                <a:cs typeface="Arial"/>
              </a:rPr>
              <a:t>patřil</a:t>
            </a:r>
            <a:endParaRPr sz="2200">
              <a:latin typeface="Arial"/>
              <a:cs typeface="Arial"/>
            </a:endParaRPr>
          </a:p>
          <a:p>
            <a:pPr marL="355600">
              <a:lnSpc>
                <a:spcPts val="1850"/>
              </a:lnSpc>
            </a:pPr>
            <a:r>
              <a:rPr sz="2200" spc="-5" dirty="0">
                <a:latin typeface="Arial"/>
                <a:cs typeface="Arial"/>
              </a:rPr>
              <a:t>k vysoce ceněným autorům a jeho </a:t>
            </a:r>
            <a:r>
              <a:rPr sz="2200" spc="-10" dirty="0">
                <a:latin typeface="Arial"/>
                <a:cs typeface="Arial"/>
              </a:rPr>
              <a:t>dílo bylo</a:t>
            </a:r>
            <a:r>
              <a:rPr sz="2200" spc="90" dirty="0">
                <a:latin typeface="Arial"/>
                <a:cs typeface="Arial"/>
              </a:rPr>
              <a:t> </a:t>
            </a:r>
            <a:r>
              <a:rPr sz="2200" spc="-10" dirty="0">
                <a:latin typeface="Arial"/>
                <a:cs typeface="Arial"/>
              </a:rPr>
              <a:t>srovnáváno</a:t>
            </a:r>
            <a:endParaRPr sz="2200">
              <a:latin typeface="Arial"/>
              <a:cs typeface="Arial"/>
            </a:endParaRPr>
          </a:p>
          <a:p>
            <a:pPr marL="355600" marR="58419">
              <a:lnSpc>
                <a:spcPct val="80000"/>
              </a:lnSpc>
              <a:spcBef>
                <a:spcPts val="260"/>
              </a:spcBef>
            </a:pPr>
            <a:r>
              <a:rPr sz="2200" spc="-5" dirty="0">
                <a:latin typeface="Arial"/>
                <a:cs typeface="Arial"/>
              </a:rPr>
              <a:t>s dílem </a:t>
            </a:r>
            <a:r>
              <a:rPr sz="2200" b="1" i="1" spc="-5" dirty="0">
                <a:latin typeface="Arial"/>
                <a:cs typeface="Arial"/>
              </a:rPr>
              <a:t>Raffaelovým</a:t>
            </a:r>
            <a:r>
              <a:rPr sz="2200" spc="-5" dirty="0">
                <a:latin typeface="Arial"/>
                <a:cs typeface="Arial"/>
              </a:rPr>
              <a:t>; působil nejprve v </a:t>
            </a:r>
            <a:r>
              <a:rPr sz="2200" b="1" i="1" spc="-10" dirty="0">
                <a:latin typeface="Arial"/>
                <a:cs typeface="Arial"/>
              </a:rPr>
              <a:t>Římě </a:t>
            </a:r>
            <a:r>
              <a:rPr sz="2200" spc="-5" dirty="0">
                <a:latin typeface="Arial"/>
                <a:cs typeface="Arial"/>
              </a:rPr>
              <a:t>(1605–1610),  kde jej podporoval papež </a:t>
            </a:r>
            <a:r>
              <a:rPr sz="2200" b="1" i="1" spc="-5" dirty="0">
                <a:latin typeface="Arial"/>
                <a:cs typeface="Arial"/>
              </a:rPr>
              <a:t>Pavel </a:t>
            </a:r>
            <a:r>
              <a:rPr sz="2200" b="1" i="1" dirty="0">
                <a:latin typeface="Arial"/>
                <a:cs typeface="Arial"/>
              </a:rPr>
              <a:t>V.</a:t>
            </a:r>
            <a:r>
              <a:rPr sz="2200" dirty="0">
                <a:latin typeface="Arial"/>
                <a:cs typeface="Arial"/>
              </a:rPr>
              <a:t>, </a:t>
            </a:r>
            <a:r>
              <a:rPr sz="2200" spc="-5" dirty="0">
                <a:latin typeface="Arial"/>
                <a:cs typeface="Arial"/>
              </a:rPr>
              <a:t>těšil se velké oblibě a  zpracoval tu také řadu zakázek; </a:t>
            </a:r>
            <a:r>
              <a:rPr sz="2200" spc="-10" dirty="0">
                <a:latin typeface="Arial"/>
                <a:cs typeface="Arial"/>
              </a:rPr>
              <a:t>potom </a:t>
            </a:r>
            <a:r>
              <a:rPr sz="2200" spc="-5" dirty="0">
                <a:latin typeface="Arial"/>
                <a:cs typeface="Arial"/>
              </a:rPr>
              <a:t>přesídlil do </a:t>
            </a:r>
            <a:r>
              <a:rPr sz="2200" spc="-10" dirty="0">
                <a:latin typeface="Arial"/>
                <a:cs typeface="Arial"/>
              </a:rPr>
              <a:t>Ravenny </a:t>
            </a:r>
            <a:r>
              <a:rPr sz="2200" spc="-5" dirty="0">
                <a:latin typeface="Arial"/>
                <a:cs typeface="Arial"/>
              </a:rPr>
              <a:t>a  Neapole a nakonec, v roce 1624, pracuje zase v</a:t>
            </a:r>
            <a:r>
              <a:rPr sz="2200" spc="110" dirty="0">
                <a:latin typeface="Arial"/>
                <a:cs typeface="Arial"/>
              </a:rPr>
              <a:t> </a:t>
            </a:r>
            <a:r>
              <a:rPr sz="2200" spc="-5" dirty="0">
                <a:latin typeface="Arial"/>
                <a:cs typeface="Arial"/>
              </a:rPr>
              <a:t>Bologni</a:t>
            </a:r>
            <a:endParaRPr sz="2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74065" y="612775"/>
            <a:ext cx="8064500" cy="5367020"/>
          </a:xfrm>
          <a:prstGeom prst="rect">
            <a:avLst/>
          </a:prstGeom>
        </p:spPr>
        <p:txBody>
          <a:bodyPr vert="horz" wrap="square" lIns="0" tIns="85725" rIns="0" bIns="0" rtlCol="0">
            <a:spAutoFit/>
          </a:bodyPr>
          <a:lstStyle/>
          <a:p>
            <a:pPr marL="355600" marR="147955" indent="-342900">
              <a:lnSpc>
                <a:spcPct val="80000"/>
              </a:lnSpc>
              <a:spcBef>
                <a:spcPts val="675"/>
              </a:spcBef>
              <a:buChar char="•"/>
              <a:tabLst>
                <a:tab pos="354965" algn="l"/>
                <a:tab pos="355600" algn="l"/>
              </a:tabLst>
            </a:pPr>
            <a:r>
              <a:rPr sz="2400" dirty="0">
                <a:latin typeface="Arial"/>
                <a:cs typeface="Arial"/>
              </a:rPr>
              <a:t>k </a:t>
            </a:r>
            <a:r>
              <a:rPr sz="2400" spc="-5" dirty="0">
                <a:latin typeface="Arial"/>
                <a:cs typeface="Arial"/>
              </a:rPr>
              <a:t>jeho nejznámějším dílům patří freska </a:t>
            </a:r>
            <a:r>
              <a:rPr sz="2400" dirty="0">
                <a:latin typeface="Arial"/>
                <a:cs typeface="Arial"/>
              </a:rPr>
              <a:t>s </a:t>
            </a:r>
            <a:r>
              <a:rPr sz="2400" spc="-5" dirty="0">
                <a:latin typeface="Arial"/>
                <a:cs typeface="Arial"/>
              </a:rPr>
              <a:t>mytologickým  námětem </a:t>
            </a:r>
            <a:r>
              <a:rPr sz="2400" b="1" i="1" spc="-5" dirty="0">
                <a:latin typeface="Arial"/>
                <a:cs typeface="Arial"/>
              </a:rPr>
              <a:t>Svítání (Aurora)</a:t>
            </a:r>
            <a:r>
              <a:rPr sz="2400" spc="-5" dirty="0">
                <a:latin typeface="Arial"/>
                <a:cs typeface="Arial"/>
              </a:rPr>
              <a:t>, </a:t>
            </a:r>
            <a:r>
              <a:rPr sz="2400" dirty="0">
                <a:latin typeface="Arial"/>
                <a:cs typeface="Arial"/>
              </a:rPr>
              <a:t>kterou v roce </a:t>
            </a:r>
            <a:r>
              <a:rPr sz="2400" spc="-5" dirty="0">
                <a:latin typeface="Arial"/>
                <a:cs typeface="Arial"/>
              </a:rPr>
              <a:t>1613 vyzdobil  </a:t>
            </a:r>
            <a:r>
              <a:rPr sz="2400" b="1" i="1" spc="-5" dirty="0">
                <a:latin typeface="Arial"/>
                <a:cs typeface="Arial"/>
              </a:rPr>
              <a:t>římský palác Rospigliosi</a:t>
            </a:r>
            <a:r>
              <a:rPr sz="2400" spc="-5" dirty="0">
                <a:latin typeface="Arial"/>
                <a:cs typeface="Arial"/>
              </a:rPr>
              <a:t>; zachycuje </a:t>
            </a:r>
            <a:r>
              <a:rPr sz="2400" dirty="0">
                <a:latin typeface="Arial"/>
                <a:cs typeface="Arial"/>
              </a:rPr>
              <a:t>tu </a:t>
            </a:r>
            <a:r>
              <a:rPr sz="2400" spc="-5" dirty="0">
                <a:latin typeface="Arial"/>
                <a:cs typeface="Arial"/>
              </a:rPr>
              <a:t>Apollona, boha  slunce, na triumfálním voze, kolem </a:t>
            </a:r>
            <a:r>
              <a:rPr sz="2400" dirty="0">
                <a:latin typeface="Arial"/>
                <a:cs typeface="Arial"/>
              </a:rPr>
              <a:t>kterého </a:t>
            </a:r>
            <a:r>
              <a:rPr sz="2400" spc="-5" dirty="0">
                <a:latin typeface="Arial"/>
                <a:cs typeface="Arial"/>
              </a:rPr>
              <a:t>tančí jeho  doprovod; průvod </a:t>
            </a:r>
            <a:r>
              <a:rPr sz="2400" dirty="0">
                <a:latin typeface="Arial"/>
                <a:cs typeface="Arial"/>
              </a:rPr>
              <a:t>vede </a:t>
            </a:r>
            <a:r>
              <a:rPr sz="2400" spc="-5" dirty="0">
                <a:latin typeface="Arial"/>
                <a:cs typeface="Arial"/>
              </a:rPr>
              <a:t>dítě nesoucí </a:t>
            </a:r>
            <a:r>
              <a:rPr sz="2400" spc="-10" dirty="0">
                <a:latin typeface="Arial"/>
                <a:cs typeface="Arial"/>
              </a:rPr>
              <a:t>pochodeň, </a:t>
            </a:r>
            <a:r>
              <a:rPr sz="2400" dirty="0">
                <a:latin typeface="Arial"/>
                <a:cs typeface="Arial"/>
              </a:rPr>
              <a:t>Zora;  </a:t>
            </a:r>
            <a:r>
              <a:rPr sz="2400" spc="-5" dirty="0">
                <a:latin typeface="Arial"/>
                <a:cs typeface="Arial"/>
              </a:rPr>
              <a:t>pojetí fresky, její </a:t>
            </a:r>
            <a:r>
              <a:rPr sz="2400" dirty="0">
                <a:latin typeface="Arial"/>
                <a:cs typeface="Arial"/>
              </a:rPr>
              <a:t>zářivá </a:t>
            </a:r>
            <a:r>
              <a:rPr sz="2400" spc="-5" dirty="0">
                <a:latin typeface="Arial"/>
                <a:cs typeface="Arial"/>
              </a:rPr>
              <a:t>barevnost </a:t>
            </a:r>
            <a:r>
              <a:rPr sz="2400" dirty="0">
                <a:latin typeface="Arial"/>
                <a:cs typeface="Arial"/>
              </a:rPr>
              <a:t>a </a:t>
            </a:r>
            <a:r>
              <a:rPr sz="2400" spc="-5" dirty="0">
                <a:latin typeface="Arial"/>
                <a:cs typeface="Arial"/>
              </a:rPr>
              <a:t>ladná harmonie,  </a:t>
            </a:r>
            <a:r>
              <a:rPr sz="2400" dirty="0">
                <a:latin typeface="Arial"/>
                <a:cs typeface="Arial"/>
              </a:rPr>
              <a:t>která </a:t>
            </a:r>
            <a:r>
              <a:rPr sz="2400" spc="-5" dirty="0">
                <a:latin typeface="Arial"/>
                <a:cs typeface="Arial"/>
              </a:rPr>
              <a:t>vyzařuje </a:t>
            </a:r>
            <a:r>
              <a:rPr sz="2400" dirty="0">
                <a:latin typeface="Arial"/>
                <a:cs typeface="Arial"/>
              </a:rPr>
              <a:t>z </a:t>
            </a:r>
            <a:r>
              <a:rPr sz="2400" spc="-5" dirty="0">
                <a:latin typeface="Arial"/>
                <a:cs typeface="Arial"/>
              </a:rPr>
              <a:t>námětu rozednění, upomíná </a:t>
            </a:r>
            <a:r>
              <a:rPr sz="2400" dirty="0">
                <a:latin typeface="Arial"/>
                <a:cs typeface="Arial"/>
              </a:rPr>
              <a:t>k  </a:t>
            </a:r>
            <a:r>
              <a:rPr sz="2400" b="1" i="1" spc="-5" dirty="0">
                <a:latin typeface="Arial"/>
                <a:cs typeface="Arial"/>
              </a:rPr>
              <a:t>Raffaelovým freskám ve ville Farnesina </a:t>
            </a:r>
            <a:r>
              <a:rPr sz="2400" dirty="0">
                <a:latin typeface="Arial"/>
                <a:cs typeface="Arial"/>
              </a:rPr>
              <a:t>s </a:t>
            </a:r>
            <a:r>
              <a:rPr sz="2400" spc="-5" dirty="0">
                <a:latin typeface="Arial"/>
                <a:cs typeface="Arial"/>
              </a:rPr>
              <a:t>námětem  </a:t>
            </a:r>
            <a:r>
              <a:rPr sz="2400" b="1" i="1" spc="-5" dirty="0">
                <a:latin typeface="Arial"/>
                <a:cs typeface="Arial"/>
              </a:rPr>
              <a:t>Nymfy </a:t>
            </a:r>
            <a:r>
              <a:rPr sz="2400" b="1" i="1" dirty="0">
                <a:latin typeface="Arial"/>
                <a:cs typeface="Arial"/>
              </a:rPr>
              <a:t>Galattey </a:t>
            </a:r>
            <a:r>
              <a:rPr sz="2400" dirty="0">
                <a:latin typeface="Arial"/>
                <a:cs typeface="Arial"/>
              </a:rPr>
              <a:t>(kol. </a:t>
            </a:r>
            <a:r>
              <a:rPr sz="2400" spc="-5" dirty="0">
                <a:latin typeface="Arial"/>
                <a:cs typeface="Arial"/>
              </a:rPr>
              <a:t>1514)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Font typeface="Arial"/>
              <a:buChar char="•"/>
            </a:pPr>
            <a:endParaRPr sz="2500">
              <a:latin typeface="Times New Roman"/>
              <a:cs typeface="Times New Roman"/>
            </a:endParaRPr>
          </a:p>
          <a:p>
            <a:pPr marL="355600" indent="-342900">
              <a:lnSpc>
                <a:spcPts val="2595"/>
              </a:lnSpc>
              <a:buChar char="•"/>
              <a:tabLst>
                <a:tab pos="354965" algn="l"/>
                <a:tab pos="355600" algn="l"/>
              </a:tabLst>
            </a:pPr>
            <a:r>
              <a:rPr sz="2400" dirty="0">
                <a:latin typeface="Arial"/>
                <a:cs typeface="Arial"/>
              </a:rPr>
              <a:t>je zřejmé, </a:t>
            </a:r>
            <a:r>
              <a:rPr sz="2400" spc="-5" dirty="0">
                <a:latin typeface="Arial"/>
                <a:cs typeface="Arial"/>
              </a:rPr>
              <a:t>že Reni </a:t>
            </a:r>
            <a:r>
              <a:rPr sz="2400" dirty="0">
                <a:latin typeface="Arial"/>
                <a:cs typeface="Arial"/>
              </a:rPr>
              <a:t>o </a:t>
            </a:r>
            <a:r>
              <a:rPr sz="2400" spc="-5" dirty="0">
                <a:latin typeface="Arial"/>
                <a:cs typeface="Arial"/>
              </a:rPr>
              <a:t>tento dojem </a:t>
            </a:r>
            <a:r>
              <a:rPr sz="2400" spc="-10" dirty="0">
                <a:latin typeface="Arial"/>
                <a:cs typeface="Arial"/>
              </a:rPr>
              <a:t>usiloval </a:t>
            </a:r>
            <a:r>
              <a:rPr sz="2400" dirty="0">
                <a:latin typeface="Arial"/>
                <a:cs typeface="Arial"/>
              </a:rPr>
              <a:t>záměrně –</a:t>
            </a:r>
            <a:r>
              <a:rPr sz="2400" spc="2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patří</a:t>
            </a:r>
            <a:endParaRPr sz="2400">
              <a:latin typeface="Arial"/>
              <a:cs typeface="Arial"/>
            </a:endParaRPr>
          </a:p>
          <a:p>
            <a:pPr marL="355600" marR="572770">
              <a:lnSpc>
                <a:spcPts val="2300"/>
              </a:lnSpc>
              <a:spcBef>
                <a:spcPts val="275"/>
              </a:spcBef>
            </a:pPr>
            <a:r>
              <a:rPr sz="2400" b="1" dirty="0">
                <a:latin typeface="Arial"/>
                <a:cs typeface="Arial"/>
              </a:rPr>
              <a:t>k </a:t>
            </a:r>
            <a:r>
              <a:rPr sz="2400" b="1" spc="-5" dirty="0">
                <a:latin typeface="Arial"/>
                <a:cs typeface="Arial"/>
              </a:rPr>
              <a:t>výrazným reprezentantům carraciovského  akademického přístupu </a:t>
            </a:r>
            <a:r>
              <a:rPr sz="2400" spc="-5" dirty="0">
                <a:latin typeface="Arial"/>
                <a:cs typeface="Arial"/>
              </a:rPr>
              <a:t>a </a:t>
            </a:r>
            <a:r>
              <a:rPr sz="2400" dirty="0">
                <a:latin typeface="Arial"/>
                <a:cs typeface="Arial"/>
              </a:rPr>
              <a:t>v tomto </a:t>
            </a:r>
            <a:r>
              <a:rPr sz="2400" spc="-5" dirty="0">
                <a:latin typeface="Arial"/>
                <a:cs typeface="Arial"/>
              </a:rPr>
              <a:t>duchu </a:t>
            </a:r>
            <a:r>
              <a:rPr sz="2400" dirty="0">
                <a:latin typeface="Arial"/>
                <a:cs typeface="Arial"/>
              </a:rPr>
              <a:t>se snaží o  </a:t>
            </a:r>
            <a:r>
              <a:rPr sz="2400" spc="-5" dirty="0">
                <a:latin typeface="Arial"/>
                <a:cs typeface="Arial"/>
              </a:rPr>
              <a:t>vyjádření </a:t>
            </a:r>
            <a:r>
              <a:rPr sz="2400" spc="-10" dirty="0">
                <a:latin typeface="Arial"/>
                <a:cs typeface="Arial"/>
              </a:rPr>
              <a:t>ideální </a:t>
            </a:r>
            <a:r>
              <a:rPr sz="2400" dirty="0">
                <a:latin typeface="Arial"/>
                <a:cs typeface="Arial"/>
              </a:rPr>
              <a:t>krásy </a:t>
            </a:r>
            <a:r>
              <a:rPr sz="2400" spc="-5" dirty="0">
                <a:latin typeface="Arial"/>
                <a:cs typeface="Arial"/>
              </a:rPr>
              <a:t>podle klasických</a:t>
            </a:r>
            <a:r>
              <a:rPr sz="2400" spc="70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principů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3000">
              <a:latin typeface="Times New Roman"/>
              <a:cs typeface="Times New Roman"/>
            </a:endParaRPr>
          </a:p>
          <a:p>
            <a:pPr marL="355600" marR="501015" indent="-342900">
              <a:lnSpc>
                <a:spcPts val="2310"/>
              </a:lnSpc>
              <a:spcBef>
                <a:spcPts val="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400" b="1" i="1" spc="-5" dirty="0">
                <a:latin typeface="Arial"/>
                <a:cs typeface="Arial"/>
              </a:rPr>
              <a:t>Reni </a:t>
            </a:r>
            <a:r>
              <a:rPr sz="2400" spc="-5" dirty="0">
                <a:latin typeface="Arial"/>
                <a:cs typeface="Arial"/>
              </a:rPr>
              <a:t>patří </a:t>
            </a:r>
            <a:r>
              <a:rPr sz="2400" dirty="0">
                <a:latin typeface="Arial"/>
                <a:cs typeface="Arial"/>
              </a:rPr>
              <a:t>k </a:t>
            </a:r>
            <a:r>
              <a:rPr sz="2400" spc="-5" dirty="0">
                <a:latin typeface="Arial"/>
                <a:cs typeface="Arial"/>
              </a:rPr>
              <a:t>nejvýraznějším představitelům </a:t>
            </a:r>
            <a:r>
              <a:rPr sz="2400" b="1" i="1" spc="-5" dirty="0">
                <a:latin typeface="Arial"/>
                <a:cs typeface="Arial"/>
              </a:rPr>
              <a:t>boloňské  malířské školy 1. pol. 17.</a:t>
            </a:r>
            <a:r>
              <a:rPr sz="2400" b="1" i="1" spc="-30" dirty="0">
                <a:latin typeface="Arial"/>
                <a:cs typeface="Arial"/>
              </a:rPr>
              <a:t> </a:t>
            </a:r>
            <a:r>
              <a:rPr sz="2400" b="1" i="1" spc="-5" dirty="0">
                <a:latin typeface="Arial"/>
                <a:cs typeface="Arial"/>
              </a:rPr>
              <a:t>st.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47217" y="371094"/>
            <a:ext cx="7996555" cy="5818505"/>
          </a:xfrm>
          <a:prstGeom prst="rect">
            <a:avLst/>
          </a:prstGeom>
        </p:spPr>
        <p:txBody>
          <a:bodyPr vert="horz" wrap="square" lIns="0" tIns="74295" rIns="0" bIns="0" rtlCol="0">
            <a:spAutoFit/>
          </a:bodyPr>
          <a:lstStyle/>
          <a:p>
            <a:pPr marL="354965" marR="5080" indent="-342900">
              <a:lnSpc>
                <a:spcPct val="80000"/>
              </a:lnSpc>
              <a:spcBef>
                <a:spcPts val="585"/>
              </a:spcBef>
              <a:buChar char="•"/>
              <a:tabLst>
                <a:tab pos="354965" algn="l"/>
                <a:tab pos="355600" algn="l"/>
              </a:tabLst>
            </a:pPr>
            <a:r>
              <a:rPr sz="2000" spc="-5" dirty="0">
                <a:latin typeface="Arial"/>
                <a:cs typeface="Arial"/>
              </a:rPr>
              <a:t>další </a:t>
            </a:r>
            <a:r>
              <a:rPr sz="2000" dirty="0">
                <a:latin typeface="Arial"/>
                <a:cs typeface="Arial"/>
              </a:rPr>
              <a:t>osobností akademické malby </a:t>
            </a:r>
            <a:r>
              <a:rPr sz="2000" spc="-5" dirty="0">
                <a:latin typeface="Arial"/>
                <a:cs typeface="Arial"/>
              </a:rPr>
              <a:t>je </a:t>
            </a:r>
            <a:r>
              <a:rPr sz="2000" b="1" i="1" dirty="0">
                <a:latin typeface="Arial"/>
                <a:cs typeface="Arial"/>
              </a:rPr>
              <a:t>Nicolas Poussin </a:t>
            </a:r>
            <a:r>
              <a:rPr sz="2000" dirty="0">
                <a:latin typeface="Arial"/>
                <a:cs typeface="Arial"/>
              </a:rPr>
              <a:t>(1594  Villers–en-vexin u Les Andelys, Normandie – </a:t>
            </a:r>
            <a:r>
              <a:rPr sz="2000" spc="-5" dirty="0">
                <a:latin typeface="Arial"/>
                <a:cs typeface="Arial"/>
              </a:rPr>
              <a:t>1665 Řím), </a:t>
            </a:r>
            <a:r>
              <a:rPr sz="2000" dirty="0">
                <a:latin typeface="Arial"/>
                <a:cs typeface="Arial"/>
              </a:rPr>
              <a:t>Francouz,  který </a:t>
            </a:r>
            <a:r>
              <a:rPr sz="2000" spc="-5" dirty="0">
                <a:latin typeface="Arial"/>
                <a:cs typeface="Arial"/>
              </a:rPr>
              <a:t>přichází do Říma </a:t>
            </a:r>
            <a:r>
              <a:rPr sz="2000" dirty="0">
                <a:latin typeface="Arial"/>
                <a:cs typeface="Arial"/>
              </a:rPr>
              <a:t>v roce </a:t>
            </a:r>
            <a:r>
              <a:rPr sz="2000" spc="-5" dirty="0">
                <a:latin typeface="Arial"/>
                <a:cs typeface="Arial"/>
              </a:rPr>
              <a:t>1624 </a:t>
            </a:r>
            <a:r>
              <a:rPr sz="2000" dirty="0">
                <a:latin typeface="Arial"/>
                <a:cs typeface="Arial"/>
              </a:rPr>
              <a:t>za </a:t>
            </a:r>
            <a:r>
              <a:rPr sz="2000" spc="-5" dirty="0">
                <a:latin typeface="Arial"/>
                <a:cs typeface="Arial"/>
              </a:rPr>
              <a:t>podpory italského básníka</a:t>
            </a:r>
            <a:r>
              <a:rPr sz="2000" spc="-114" dirty="0">
                <a:latin typeface="Arial"/>
                <a:cs typeface="Arial"/>
              </a:rPr>
              <a:t> </a:t>
            </a:r>
            <a:r>
              <a:rPr sz="2000" b="1" i="1" dirty="0">
                <a:latin typeface="Arial"/>
                <a:cs typeface="Arial"/>
              </a:rPr>
              <a:t>G.</a:t>
            </a:r>
            <a:endParaRPr sz="2000">
              <a:latin typeface="Arial"/>
              <a:cs typeface="Arial"/>
            </a:endParaRPr>
          </a:p>
          <a:p>
            <a:pPr marL="354965" marR="479425">
              <a:lnSpc>
                <a:spcPct val="80000"/>
              </a:lnSpc>
            </a:pPr>
            <a:r>
              <a:rPr sz="2000" b="1" i="1" dirty="0">
                <a:latin typeface="Arial"/>
                <a:cs typeface="Arial"/>
              </a:rPr>
              <a:t>B. </a:t>
            </a:r>
            <a:r>
              <a:rPr sz="2000" b="1" i="1" spc="-5" dirty="0">
                <a:latin typeface="Arial"/>
                <a:cs typeface="Arial"/>
              </a:rPr>
              <a:t>Mariniho</a:t>
            </a:r>
            <a:r>
              <a:rPr sz="2000" spc="-5" dirty="0">
                <a:latin typeface="Arial"/>
                <a:cs typeface="Arial"/>
              </a:rPr>
              <a:t>, </a:t>
            </a:r>
            <a:r>
              <a:rPr sz="2000" dirty="0">
                <a:latin typeface="Arial"/>
                <a:cs typeface="Arial"/>
              </a:rPr>
              <a:t>který </a:t>
            </a:r>
            <a:r>
              <a:rPr sz="2000" spc="-5" dirty="0">
                <a:latin typeface="Arial"/>
                <a:cs typeface="Arial"/>
              </a:rPr>
              <a:t>jej </a:t>
            </a:r>
            <a:r>
              <a:rPr sz="2000" dirty="0">
                <a:latin typeface="Arial"/>
                <a:cs typeface="Arial"/>
              </a:rPr>
              <a:t>seznámil se </a:t>
            </a:r>
            <a:r>
              <a:rPr sz="2000" spc="-5" dirty="0">
                <a:latin typeface="Arial"/>
                <a:cs typeface="Arial"/>
              </a:rPr>
              <a:t>sběratelem </a:t>
            </a:r>
            <a:r>
              <a:rPr sz="2000" dirty="0">
                <a:latin typeface="Arial"/>
                <a:cs typeface="Arial"/>
              </a:rPr>
              <a:t>a mecenášem  kardinálem </a:t>
            </a:r>
            <a:r>
              <a:rPr sz="2000" b="1" i="1" dirty="0">
                <a:latin typeface="Arial"/>
                <a:cs typeface="Arial"/>
              </a:rPr>
              <a:t>Francescem Barberinim</a:t>
            </a:r>
            <a:r>
              <a:rPr sz="2000" dirty="0">
                <a:latin typeface="Arial"/>
                <a:cs typeface="Arial"/>
              </a:rPr>
              <a:t>, </a:t>
            </a:r>
            <a:r>
              <a:rPr sz="2000" spc="-5" dirty="0">
                <a:latin typeface="Arial"/>
                <a:cs typeface="Arial"/>
              </a:rPr>
              <a:t>díky němuž pak</a:t>
            </a:r>
            <a:r>
              <a:rPr sz="2000" spc="-165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poznává  </a:t>
            </a:r>
            <a:r>
              <a:rPr sz="2000" b="1" i="1" dirty="0">
                <a:latin typeface="Arial"/>
                <a:cs typeface="Arial"/>
              </a:rPr>
              <a:t>Cassiana del Pozzo</a:t>
            </a:r>
            <a:r>
              <a:rPr sz="2000" dirty="0">
                <a:latin typeface="Arial"/>
                <a:cs typeface="Arial"/>
              </a:rPr>
              <a:t>, </a:t>
            </a:r>
            <a:r>
              <a:rPr sz="2000" spc="-5" dirty="0">
                <a:latin typeface="Arial"/>
                <a:cs typeface="Arial"/>
              </a:rPr>
              <a:t>majitele </a:t>
            </a:r>
            <a:r>
              <a:rPr sz="2000" dirty="0">
                <a:latin typeface="Arial"/>
                <a:cs typeface="Arial"/>
              </a:rPr>
              <a:t>rozsáhlé sbírky </a:t>
            </a:r>
            <a:r>
              <a:rPr sz="2000" spc="-5" dirty="0">
                <a:latin typeface="Arial"/>
                <a:cs typeface="Arial"/>
              </a:rPr>
              <a:t>antického</a:t>
            </a:r>
            <a:r>
              <a:rPr sz="2000" spc="-135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umění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450">
              <a:latin typeface="Times New Roman"/>
              <a:cs typeface="Times New Roman"/>
            </a:endParaRPr>
          </a:p>
          <a:p>
            <a:pPr marL="354965" marR="46355" indent="-342900">
              <a:lnSpc>
                <a:spcPts val="1920"/>
              </a:lnSpc>
              <a:buChar char="•"/>
              <a:tabLst>
                <a:tab pos="354965" algn="l"/>
                <a:tab pos="355600" algn="l"/>
              </a:tabLst>
            </a:pPr>
            <a:r>
              <a:rPr sz="2000" spc="-5" dirty="0">
                <a:latin typeface="Arial"/>
                <a:cs typeface="Arial"/>
              </a:rPr>
              <a:t>po </a:t>
            </a:r>
            <a:r>
              <a:rPr sz="2000" dirty="0">
                <a:latin typeface="Arial"/>
                <a:cs typeface="Arial"/>
              </a:rPr>
              <a:t>smrti </a:t>
            </a:r>
            <a:r>
              <a:rPr sz="2000" spc="-5" dirty="0">
                <a:latin typeface="Arial"/>
                <a:cs typeface="Arial"/>
              </a:rPr>
              <a:t>básníka </a:t>
            </a:r>
            <a:r>
              <a:rPr sz="2000" b="1" i="1" spc="-5" dirty="0">
                <a:latin typeface="Arial"/>
                <a:cs typeface="Arial"/>
              </a:rPr>
              <a:t>Mariniho </a:t>
            </a:r>
            <a:r>
              <a:rPr sz="2000" dirty="0">
                <a:latin typeface="Arial"/>
                <a:cs typeface="Arial"/>
              </a:rPr>
              <a:t>zůstal </a:t>
            </a:r>
            <a:r>
              <a:rPr sz="2000" b="1" i="1" dirty="0">
                <a:latin typeface="Arial"/>
                <a:cs typeface="Arial"/>
              </a:rPr>
              <a:t>Poussin </a:t>
            </a:r>
            <a:r>
              <a:rPr sz="2000" spc="-5" dirty="0">
                <a:latin typeface="Arial"/>
                <a:cs typeface="Arial"/>
              </a:rPr>
              <a:t>bez </a:t>
            </a:r>
            <a:r>
              <a:rPr sz="2000" dirty="0">
                <a:latin typeface="Arial"/>
                <a:cs typeface="Arial"/>
              </a:rPr>
              <a:t>prostředků, </a:t>
            </a:r>
            <a:r>
              <a:rPr sz="2000" spc="-5" dirty="0">
                <a:latin typeface="Arial"/>
                <a:cs typeface="Arial"/>
              </a:rPr>
              <a:t>ale  </a:t>
            </a:r>
            <a:r>
              <a:rPr sz="2000" dirty="0">
                <a:latin typeface="Arial"/>
                <a:cs typeface="Arial"/>
              </a:rPr>
              <a:t>přesto i </a:t>
            </a:r>
            <a:r>
              <a:rPr sz="2000" spc="-5" dirty="0">
                <a:latin typeface="Arial"/>
                <a:cs typeface="Arial"/>
              </a:rPr>
              <a:t>nadále pečlivě </a:t>
            </a:r>
            <a:r>
              <a:rPr sz="2000" dirty="0">
                <a:latin typeface="Arial"/>
                <a:cs typeface="Arial"/>
              </a:rPr>
              <a:t>studuje </a:t>
            </a:r>
            <a:r>
              <a:rPr sz="2000" spc="-5" dirty="0">
                <a:latin typeface="Arial"/>
                <a:cs typeface="Arial"/>
              </a:rPr>
              <a:t>antické památky, geometrii,  </a:t>
            </a:r>
            <a:r>
              <a:rPr sz="2000" dirty="0">
                <a:latin typeface="Arial"/>
                <a:cs typeface="Arial"/>
              </a:rPr>
              <a:t>perspektivu, </a:t>
            </a:r>
            <a:r>
              <a:rPr sz="2000" spc="-5" dirty="0">
                <a:latin typeface="Arial"/>
                <a:cs typeface="Arial"/>
              </a:rPr>
              <a:t>anatomii </a:t>
            </a:r>
            <a:r>
              <a:rPr sz="2000" dirty="0">
                <a:latin typeface="Arial"/>
                <a:cs typeface="Arial"/>
              </a:rPr>
              <a:t>a </a:t>
            </a:r>
            <a:r>
              <a:rPr sz="2000" spc="-5" dirty="0">
                <a:latin typeface="Arial"/>
                <a:cs typeface="Arial"/>
              </a:rPr>
              <a:t>dědictví renesančních </a:t>
            </a:r>
            <a:r>
              <a:rPr sz="2000" dirty="0">
                <a:latin typeface="Arial"/>
                <a:cs typeface="Arial"/>
              </a:rPr>
              <a:t>mistrů; v </a:t>
            </a:r>
            <a:r>
              <a:rPr sz="2000" spc="-5" dirty="0">
                <a:latin typeface="Arial"/>
                <a:cs typeface="Arial"/>
              </a:rPr>
              <a:t>této době  </a:t>
            </a:r>
            <a:r>
              <a:rPr sz="2000" dirty="0">
                <a:latin typeface="Arial"/>
                <a:cs typeface="Arial"/>
              </a:rPr>
              <a:t>kopíruje </a:t>
            </a:r>
            <a:r>
              <a:rPr sz="2000" spc="-5" dirty="0">
                <a:latin typeface="Arial"/>
                <a:cs typeface="Arial"/>
              </a:rPr>
              <a:t>díla </a:t>
            </a:r>
            <a:r>
              <a:rPr sz="2000" dirty="0">
                <a:latin typeface="Arial"/>
                <a:cs typeface="Arial"/>
              </a:rPr>
              <a:t>od </a:t>
            </a:r>
            <a:r>
              <a:rPr sz="2000" b="1" i="1" dirty="0">
                <a:latin typeface="Arial"/>
                <a:cs typeface="Arial"/>
              </a:rPr>
              <a:t>Raffaela, </a:t>
            </a:r>
            <a:r>
              <a:rPr sz="2000" b="1" i="1" spc="-5" dirty="0">
                <a:latin typeface="Arial"/>
                <a:cs typeface="Arial"/>
              </a:rPr>
              <a:t>Giulia </a:t>
            </a:r>
            <a:r>
              <a:rPr sz="2000" b="1" i="1" dirty="0">
                <a:latin typeface="Arial"/>
                <a:cs typeface="Arial"/>
              </a:rPr>
              <a:t>Romana, Domanichina a</a:t>
            </a:r>
            <a:r>
              <a:rPr sz="2000" b="1" i="1" spc="-175" dirty="0">
                <a:latin typeface="Arial"/>
                <a:cs typeface="Arial"/>
              </a:rPr>
              <a:t> </a:t>
            </a:r>
            <a:r>
              <a:rPr sz="2000" b="1" i="1" dirty="0">
                <a:latin typeface="Arial"/>
                <a:cs typeface="Arial"/>
              </a:rPr>
              <a:t>Tiziana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Font typeface="Arial"/>
              <a:buChar char="•"/>
            </a:pPr>
            <a:endParaRPr sz="2500">
              <a:latin typeface="Times New Roman"/>
              <a:cs typeface="Times New Roman"/>
            </a:endParaRPr>
          </a:p>
          <a:p>
            <a:pPr marL="354965" marR="205104" indent="-342900">
              <a:lnSpc>
                <a:spcPts val="1920"/>
              </a:lnSpc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000" b="1" i="1" dirty="0">
                <a:latin typeface="Arial"/>
                <a:cs typeface="Arial"/>
              </a:rPr>
              <a:t>Poussin </a:t>
            </a:r>
            <a:r>
              <a:rPr sz="2000" dirty="0">
                <a:latin typeface="Arial"/>
                <a:cs typeface="Arial"/>
              </a:rPr>
              <a:t>kreslí </a:t>
            </a:r>
            <a:r>
              <a:rPr sz="2000" b="1" dirty="0">
                <a:latin typeface="Arial"/>
                <a:cs typeface="Arial"/>
              </a:rPr>
              <a:t>studie podle </a:t>
            </a:r>
            <a:r>
              <a:rPr sz="2000" b="1" spc="-5" dirty="0">
                <a:latin typeface="Arial"/>
                <a:cs typeface="Arial"/>
              </a:rPr>
              <a:t>přírody </a:t>
            </a:r>
            <a:r>
              <a:rPr sz="2000" b="1" dirty="0">
                <a:latin typeface="Arial"/>
                <a:cs typeface="Arial"/>
              </a:rPr>
              <a:t>a zaznamenává i </a:t>
            </a:r>
            <a:r>
              <a:rPr sz="2000" b="1" spc="-5" dirty="0">
                <a:latin typeface="Arial"/>
                <a:cs typeface="Arial"/>
              </a:rPr>
              <a:t>rostliny</a:t>
            </a:r>
            <a:r>
              <a:rPr sz="2000" b="1" spc="-19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a  </a:t>
            </a:r>
            <a:r>
              <a:rPr sz="2000" b="1" spc="-5" dirty="0">
                <a:latin typeface="Arial"/>
                <a:cs typeface="Arial"/>
              </a:rPr>
              <a:t>nerosty</a:t>
            </a:r>
            <a:r>
              <a:rPr sz="2000" spc="-5" dirty="0">
                <a:latin typeface="Arial"/>
                <a:cs typeface="Arial"/>
              </a:rPr>
              <a:t>; jeho </a:t>
            </a:r>
            <a:r>
              <a:rPr sz="2000" dirty="0">
                <a:latin typeface="Arial"/>
                <a:cs typeface="Arial"/>
              </a:rPr>
              <a:t>tíživou finanční situaci řeší </a:t>
            </a:r>
            <a:r>
              <a:rPr sz="2000" spc="-5" dirty="0">
                <a:latin typeface="Arial"/>
                <a:cs typeface="Arial"/>
              </a:rPr>
              <a:t>až </a:t>
            </a:r>
            <a:r>
              <a:rPr sz="2000" dirty="0">
                <a:latin typeface="Arial"/>
                <a:cs typeface="Arial"/>
              </a:rPr>
              <a:t>sňatek s dcerou jeho  </a:t>
            </a:r>
            <a:r>
              <a:rPr sz="2000" spc="-5" dirty="0">
                <a:latin typeface="Arial"/>
                <a:cs typeface="Arial"/>
              </a:rPr>
              <a:t>krajana, </a:t>
            </a:r>
            <a:r>
              <a:rPr sz="2000" dirty="0">
                <a:latin typeface="Arial"/>
                <a:cs typeface="Arial"/>
              </a:rPr>
              <a:t>hostinského Jakuba</a:t>
            </a:r>
            <a:r>
              <a:rPr sz="2000" spc="-135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Dugheta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Font typeface="Arial"/>
              <a:buChar char="•"/>
            </a:pPr>
            <a:endParaRPr sz="2500">
              <a:latin typeface="Times New Roman"/>
              <a:cs typeface="Times New Roman"/>
            </a:endParaRPr>
          </a:p>
          <a:p>
            <a:pPr marL="354965" marR="69850" indent="-342900">
              <a:lnSpc>
                <a:spcPct val="80000"/>
              </a:lnSpc>
              <a:buChar char="•"/>
              <a:tabLst>
                <a:tab pos="354965" algn="l"/>
                <a:tab pos="355600" algn="l"/>
              </a:tabLst>
            </a:pPr>
            <a:r>
              <a:rPr sz="2000" spc="-5" dirty="0">
                <a:latin typeface="Arial"/>
                <a:cs typeface="Arial"/>
              </a:rPr>
              <a:t>ve 30. letech 17. </a:t>
            </a:r>
            <a:r>
              <a:rPr sz="2000" dirty="0">
                <a:latin typeface="Arial"/>
                <a:cs typeface="Arial"/>
              </a:rPr>
              <a:t>st. se </a:t>
            </a:r>
            <a:r>
              <a:rPr sz="2000" spc="-5" dirty="0">
                <a:latin typeface="Arial"/>
                <a:cs typeface="Arial"/>
              </a:rPr>
              <a:t>Poussinovo dílo </a:t>
            </a:r>
            <a:r>
              <a:rPr sz="2000" dirty="0">
                <a:latin typeface="Arial"/>
                <a:cs typeface="Arial"/>
              </a:rPr>
              <a:t>stává slavným i </a:t>
            </a:r>
            <a:r>
              <a:rPr sz="2000" b="1" i="1" dirty="0">
                <a:latin typeface="Arial"/>
                <a:cs typeface="Arial"/>
              </a:rPr>
              <a:t>v </a:t>
            </a:r>
            <a:r>
              <a:rPr sz="2000" b="1" i="1" spc="-5" dirty="0">
                <a:latin typeface="Arial"/>
                <a:cs typeface="Arial"/>
              </a:rPr>
              <a:t>Paříži</a:t>
            </a:r>
            <a:r>
              <a:rPr sz="2000" spc="-5" dirty="0">
                <a:latin typeface="Arial"/>
                <a:cs typeface="Arial"/>
              </a:rPr>
              <a:t>,  </a:t>
            </a:r>
            <a:r>
              <a:rPr sz="2000" dirty="0">
                <a:latin typeface="Arial"/>
                <a:cs typeface="Arial"/>
              </a:rPr>
              <a:t>kde </a:t>
            </a:r>
            <a:r>
              <a:rPr sz="2000" spc="-5" dirty="0">
                <a:latin typeface="Arial"/>
                <a:cs typeface="Arial"/>
              </a:rPr>
              <a:t>je také posléze na </a:t>
            </a:r>
            <a:r>
              <a:rPr sz="2000" dirty="0">
                <a:latin typeface="Arial"/>
                <a:cs typeface="Arial"/>
              </a:rPr>
              <a:t>doporučení </a:t>
            </a:r>
            <a:r>
              <a:rPr sz="2000" b="1" i="1" spc="-5" dirty="0">
                <a:latin typeface="Arial"/>
                <a:cs typeface="Arial"/>
              </a:rPr>
              <a:t>kardinála Richelieua </a:t>
            </a:r>
            <a:r>
              <a:rPr sz="2000" spc="-5" dirty="0">
                <a:latin typeface="Arial"/>
                <a:cs typeface="Arial"/>
              </a:rPr>
              <a:t>jmenován  dvorním </a:t>
            </a:r>
            <a:r>
              <a:rPr sz="2000" dirty="0">
                <a:latin typeface="Arial"/>
                <a:cs typeface="Arial"/>
              </a:rPr>
              <a:t>malířem </a:t>
            </a:r>
            <a:r>
              <a:rPr sz="2000" b="1" i="1" dirty="0">
                <a:latin typeface="Arial"/>
                <a:cs typeface="Arial"/>
              </a:rPr>
              <a:t>Ludvíka </a:t>
            </a:r>
            <a:r>
              <a:rPr sz="2000" b="1" i="1" spc="-5" dirty="0">
                <a:latin typeface="Arial"/>
                <a:cs typeface="Arial"/>
              </a:rPr>
              <a:t>XIII.</a:t>
            </a:r>
            <a:r>
              <a:rPr sz="2000" spc="-5" dirty="0">
                <a:latin typeface="Arial"/>
                <a:cs typeface="Arial"/>
              </a:rPr>
              <a:t>; působí </a:t>
            </a:r>
            <a:r>
              <a:rPr sz="2000" dirty="0">
                <a:latin typeface="Arial"/>
                <a:cs typeface="Arial"/>
              </a:rPr>
              <a:t>tu však </a:t>
            </a:r>
            <a:r>
              <a:rPr sz="2000" spc="-5" dirty="0">
                <a:latin typeface="Arial"/>
                <a:cs typeface="Arial"/>
              </a:rPr>
              <a:t>jen necelé dva </a:t>
            </a:r>
            <a:r>
              <a:rPr sz="2000" dirty="0">
                <a:latin typeface="Arial"/>
                <a:cs typeface="Arial"/>
              </a:rPr>
              <a:t>roky  (1640–1642) a znechucen dvorskými </a:t>
            </a:r>
            <a:r>
              <a:rPr sz="2000" spc="-5" dirty="0">
                <a:latin typeface="Arial"/>
                <a:cs typeface="Arial"/>
              </a:rPr>
              <a:t>intrikami </a:t>
            </a:r>
            <a:r>
              <a:rPr sz="2000" dirty="0">
                <a:latin typeface="Arial"/>
                <a:cs typeface="Arial"/>
              </a:rPr>
              <a:t>opouští </a:t>
            </a:r>
            <a:r>
              <a:rPr sz="2000" spc="-5" dirty="0">
                <a:latin typeface="Arial"/>
                <a:cs typeface="Arial"/>
              </a:rPr>
              <a:t>dvůr </a:t>
            </a:r>
            <a:r>
              <a:rPr sz="2000" dirty="0">
                <a:latin typeface="Arial"/>
                <a:cs typeface="Arial"/>
              </a:rPr>
              <a:t>a </a:t>
            </a:r>
            <a:r>
              <a:rPr sz="2000" spc="-5" dirty="0">
                <a:latin typeface="Arial"/>
                <a:cs typeface="Arial"/>
              </a:rPr>
              <a:t>vrací  </a:t>
            </a:r>
            <a:r>
              <a:rPr sz="2000" dirty="0">
                <a:latin typeface="Arial"/>
                <a:cs typeface="Arial"/>
              </a:rPr>
              <a:t>se zpátky </a:t>
            </a:r>
            <a:r>
              <a:rPr sz="2000" spc="-5" dirty="0">
                <a:latin typeface="Arial"/>
                <a:cs typeface="Arial"/>
              </a:rPr>
              <a:t>do Říma, </a:t>
            </a:r>
            <a:r>
              <a:rPr sz="2000" dirty="0">
                <a:latin typeface="Arial"/>
                <a:cs typeface="Arial"/>
              </a:rPr>
              <a:t>kde </a:t>
            </a:r>
            <a:r>
              <a:rPr sz="2000" spc="-5" dirty="0">
                <a:latin typeface="Arial"/>
                <a:cs typeface="Arial"/>
              </a:rPr>
              <a:t>je </a:t>
            </a:r>
            <a:r>
              <a:rPr sz="2000" dirty="0">
                <a:latin typeface="Arial"/>
                <a:cs typeface="Arial"/>
              </a:rPr>
              <a:t>slavně </a:t>
            </a:r>
            <a:r>
              <a:rPr sz="2000" spc="-5" dirty="0">
                <a:latin typeface="Arial"/>
                <a:cs typeface="Arial"/>
              </a:rPr>
              <a:t>uvítán </a:t>
            </a:r>
            <a:r>
              <a:rPr sz="2000" dirty="0">
                <a:latin typeface="Arial"/>
                <a:cs typeface="Arial"/>
              </a:rPr>
              <a:t>a </a:t>
            </a:r>
            <a:r>
              <a:rPr sz="2000" spc="-5" dirty="0">
                <a:latin typeface="Arial"/>
                <a:cs typeface="Arial"/>
              </a:rPr>
              <a:t>pracuje </a:t>
            </a:r>
            <a:r>
              <a:rPr sz="2000" dirty="0">
                <a:latin typeface="Arial"/>
                <a:cs typeface="Arial"/>
              </a:rPr>
              <a:t>tu v kruhu svých  žáků v ústraní </a:t>
            </a:r>
            <a:r>
              <a:rPr sz="2000" spc="-5" dirty="0">
                <a:latin typeface="Arial"/>
                <a:cs typeface="Arial"/>
              </a:rPr>
              <a:t>na</a:t>
            </a:r>
            <a:r>
              <a:rPr sz="2000" spc="-95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Pinciu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5940" y="150367"/>
            <a:ext cx="7938134" cy="6363970"/>
          </a:xfrm>
          <a:prstGeom prst="rect">
            <a:avLst/>
          </a:prstGeom>
        </p:spPr>
        <p:txBody>
          <a:bodyPr vert="horz" wrap="square" lIns="0" tIns="76200" rIns="0" bIns="0" rtlCol="0">
            <a:spAutoFit/>
          </a:bodyPr>
          <a:lstStyle/>
          <a:p>
            <a:pPr marL="355600" marR="69215" indent="-343535">
              <a:lnSpc>
                <a:spcPct val="80000"/>
              </a:lnSpc>
              <a:spcBef>
                <a:spcPts val="600"/>
              </a:spcBef>
              <a:buChar char="•"/>
              <a:tabLst>
                <a:tab pos="355600" algn="l"/>
                <a:tab pos="356235" algn="l"/>
              </a:tabLst>
            </a:pPr>
            <a:r>
              <a:rPr sz="2100" dirty="0">
                <a:latin typeface="Arial"/>
                <a:cs typeface="Arial"/>
              </a:rPr>
              <a:t>Poussin </a:t>
            </a:r>
            <a:r>
              <a:rPr sz="2100" spc="-10" dirty="0">
                <a:latin typeface="Arial"/>
                <a:cs typeface="Arial"/>
              </a:rPr>
              <a:t>je hlavní </a:t>
            </a:r>
            <a:r>
              <a:rPr sz="2100" spc="-5" dirty="0">
                <a:latin typeface="Arial"/>
                <a:cs typeface="Arial"/>
              </a:rPr>
              <a:t>osobností francouzského </a:t>
            </a:r>
            <a:r>
              <a:rPr sz="2100" b="1" i="1" spc="-5" dirty="0">
                <a:latin typeface="Arial"/>
                <a:cs typeface="Arial"/>
              </a:rPr>
              <a:t>klasicismu 17. </a:t>
            </a:r>
            <a:r>
              <a:rPr sz="2100" b="1" i="1" dirty="0">
                <a:latin typeface="Arial"/>
                <a:cs typeface="Arial"/>
              </a:rPr>
              <a:t>st.</a:t>
            </a:r>
            <a:r>
              <a:rPr sz="2100" dirty="0">
                <a:latin typeface="Arial"/>
                <a:cs typeface="Arial"/>
              </a:rPr>
              <a:t>;  </a:t>
            </a:r>
            <a:r>
              <a:rPr sz="2100" spc="-10" dirty="0">
                <a:latin typeface="Arial"/>
                <a:cs typeface="Arial"/>
              </a:rPr>
              <a:t>jeho </a:t>
            </a:r>
            <a:r>
              <a:rPr sz="2100" spc="-5" dirty="0">
                <a:latin typeface="Arial"/>
                <a:cs typeface="Arial"/>
              </a:rPr>
              <a:t>dílo vychází </a:t>
            </a:r>
            <a:r>
              <a:rPr sz="2100" dirty="0">
                <a:latin typeface="Arial"/>
                <a:cs typeface="Arial"/>
              </a:rPr>
              <a:t>ze </a:t>
            </a:r>
            <a:r>
              <a:rPr sz="2100" spc="-5" dirty="0">
                <a:latin typeface="Arial"/>
                <a:cs typeface="Arial"/>
              </a:rPr>
              <a:t>studia antiky </a:t>
            </a:r>
            <a:r>
              <a:rPr sz="2100" dirty="0">
                <a:latin typeface="Arial"/>
                <a:cs typeface="Arial"/>
              </a:rPr>
              <a:t>a mistrů </a:t>
            </a:r>
            <a:r>
              <a:rPr sz="2100" spc="-5" dirty="0">
                <a:latin typeface="Arial"/>
                <a:cs typeface="Arial"/>
              </a:rPr>
              <a:t>vrcholné renesance  (zejména </a:t>
            </a:r>
            <a:r>
              <a:rPr sz="2100" b="1" i="1" spc="-5" dirty="0">
                <a:latin typeface="Arial"/>
                <a:cs typeface="Arial"/>
              </a:rPr>
              <a:t>Raffaela </a:t>
            </a:r>
            <a:r>
              <a:rPr sz="2100" spc="-5" dirty="0">
                <a:latin typeface="Arial"/>
                <a:cs typeface="Arial"/>
              </a:rPr>
              <a:t>a </a:t>
            </a:r>
            <a:r>
              <a:rPr sz="2100" b="1" i="1" dirty="0">
                <a:latin typeface="Arial"/>
                <a:cs typeface="Arial"/>
              </a:rPr>
              <a:t>Giulia </a:t>
            </a:r>
            <a:r>
              <a:rPr sz="2100" b="1" i="1" spc="-5" dirty="0">
                <a:latin typeface="Arial"/>
                <a:cs typeface="Arial"/>
              </a:rPr>
              <a:t>Romana</a:t>
            </a:r>
            <a:r>
              <a:rPr sz="2100" spc="-5" dirty="0">
                <a:latin typeface="Arial"/>
                <a:cs typeface="Arial"/>
              </a:rPr>
              <a:t>); inspiraci antikou ukazuje  </a:t>
            </a:r>
            <a:r>
              <a:rPr sz="2100" spc="-10" dirty="0">
                <a:latin typeface="Arial"/>
                <a:cs typeface="Arial"/>
              </a:rPr>
              <a:t>jeho </a:t>
            </a:r>
            <a:r>
              <a:rPr sz="2100" dirty="0">
                <a:latin typeface="Arial"/>
                <a:cs typeface="Arial"/>
              </a:rPr>
              <a:t>snad </a:t>
            </a:r>
            <a:r>
              <a:rPr sz="2100" spc="-5" dirty="0">
                <a:latin typeface="Arial"/>
                <a:cs typeface="Arial"/>
              </a:rPr>
              <a:t>nejznámější obraz </a:t>
            </a:r>
            <a:r>
              <a:rPr sz="2100" b="1" i="1" dirty="0">
                <a:latin typeface="Arial"/>
                <a:cs typeface="Arial"/>
              </a:rPr>
              <a:t>Et in </a:t>
            </a:r>
            <a:r>
              <a:rPr sz="2100" b="1" i="1" spc="-5" dirty="0">
                <a:latin typeface="Arial"/>
                <a:cs typeface="Arial"/>
              </a:rPr>
              <a:t>Arcadia </a:t>
            </a:r>
            <a:r>
              <a:rPr sz="2100" b="1" i="1" dirty="0">
                <a:latin typeface="Arial"/>
                <a:cs typeface="Arial"/>
              </a:rPr>
              <a:t>ego </a:t>
            </a:r>
            <a:r>
              <a:rPr sz="2100" dirty="0">
                <a:latin typeface="Arial"/>
                <a:cs typeface="Arial"/>
              </a:rPr>
              <a:t>(kol. </a:t>
            </a:r>
            <a:r>
              <a:rPr sz="2100" spc="-5" dirty="0">
                <a:latin typeface="Arial"/>
                <a:cs typeface="Arial"/>
              </a:rPr>
              <a:t>1655,  </a:t>
            </a:r>
            <a:r>
              <a:rPr sz="2100" spc="-10" dirty="0">
                <a:latin typeface="Arial"/>
                <a:cs typeface="Arial"/>
              </a:rPr>
              <a:t>Louvre,</a:t>
            </a:r>
            <a:r>
              <a:rPr sz="2100" spc="-5" dirty="0">
                <a:latin typeface="Arial"/>
                <a:cs typeface="Arial"/>
              </a:rPr>
              <a:t> Paříž)</a:t>
            </a:r>
            <a:endParaRPr sz="21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  <a:buFont typeface="Arial"/>
              <a:buChar char="•"/>
            </a:pPr>
            <a:endParaRPr sz="2600">
              <a:latin typeface="Times New Roman"/>
              <a:cs typeface="Times New Roman"/>
            </a:endParaRPr>
          </a:p>
          <a:p>
            <a:pPr marL="355600" marR="246379" indent="-343535">
              <a:lnSpc>
                <a:spcPct val="80000"/>
              </a:lnSpc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2100" b="1" i="1" dirty="0">
                <a:latin typeface="Arial"/>
                <a:cs typeface="Arial"/>
              </a:rPr>
              <a:t>Poussin </a:t>
            </a:r>
            <a:r>
              <a:rPr sz="2100" dirty="0">
                <a:latin typeface="Arial"/>
                <a:cs typeface="Arial"/>
              </a:rPr>
              <a:t>zde </a:t>
            </a:r>
            <a:r>
              <a:rPr sz="2100" spc="-5" dirty="0">
                <a:latin typeface="Arial"/>
                <a:cs typeface="Arial"/>
              </a:rPr>
              <a:t>zachycuje klidnou jižní krajinu </a:t>
            </a:r>
            <a:r>
              <a:rPr sz="2100" dirty="0">
                <a:latin typeface="Arial"/>
                <a:cs typeface="Arial"/>
              </a:rPr>
              <a:t>se </a:t>
            </a:r>
            <a:r>
              <a:rPr sz="2100" spc="-5" dirty="0">
                <a:latin typeface="Arial"/>
                <a:cs typeface="Arial"/>
              </a:rPr>
              <a:t>skupinkou </a:t>
            </a:r>
            <a:r>
              <a:rPr sz="2100" dirty="0">
                <a:latin typeface="Arial"/>
                <a:cs typeface="Arial"/>
              </a:rPr>
              <a:t>tří  </a:t>
            </a:r>
            <a:r>
              <a:rPr sz="2100" spc="-5" dirty="0">
                <a:latin typeface="Arial"/>
                <a:cs typeface="Arial"/>
              </a:rPr>
              <a:t>pastýřů </a:t>
            </a:r>
            <a:r>
              <a:rPr sz="2100" dirty="0">
                <a:latin typeface="Arial"/>
                <a:cs typeface="Arial"/>
              </a:rPr>
              <a:t>a </a:t>
            </a:r>
            <a:r>
              <a:rPr sz="2100" spc="-5" dirty="0">
                <a:latin typeface="Arial"/>
                <a:cs typeface="Arial"/>
              </a:rPr>
              <a:t>pastýřky; </a:t>
            </a:r>
            <a:r>
              <a:rPr sz="2100" spc="-10" dirty="0">
                <a:latin typeface="Arial"/>
                <a:cs typeface="Arial"/>
              </a:rPr>
              <a:t>jeden </a:t>
            </a:r>
            <a:r>
              <a:rPr sz="2100" dirty="0">
                <a:latin typeface="Arial"/>
                <a:cs typeface="Arial"/>
              </a:rPr>
              <a:t>z </a:t>
            </a:r>
            <a:r>
              <a:rPr sz="2100" spc="-5" dirty="0">
                <a:latin typeface="Arial"/>
                <a:cs typeface="Arial"/>
              </a:rPr>
              <a:t>nich klečí </a:t>
            </a:r>
            <a:r>
              <a:rPr sz="2100" dirty="0">
                <a:latin typeface="Arial"/>
                <a:cs typeface="Arial"/>
              </a:rPr>
              <a:t>u </a:t>
            </a:r>
            <a:r>
              <a:rPr sz="2100" spc="-10" dirty="0">
                <a:latin typeface="Arial"/>
                <a:cs typeface="Arial"/>
              </a:rPr>
              <a:t>náhrobku </a:t>
            </a:r>
            <a:r>
              <a:rPr sz="2100" dirty="0">
                <a:latin typeface="Arial"/>
                <a:cs typeface="Arial"/>
              </a:rPr>
              <a:t>a čte </a:t>
            </a:r>
            <a:r>
              <a:rPr sz="2100" spc="-10" dirty="0">
                <a:latin typeface="Arial"/>
                <a:cs typeface="Arial"/>
              </a:rPr>
              <a:t>nápis,  </a:t>
            </a:r>
            <a:r>
              <a:rPr sz="2100" spc="-5" dirty="0">
                <a:latin typeface="Arial"/>
                <a:cs typeface="Arial"/>
              </a:rPr>
              <a:t>který </a:t>
            </a:r>
            <a:r>
              <a:rPr sz="2100" spc="-10" dirty="0">
                <a:latin typeface="Arial"/>
                <a:cs typeface="Arial"/>
              </a:rPr>
              <a:t>je </a:t>
            </a:r>
            <a:r>
              <a:rPr sz="2100" spc="-5" dirty="0">
                <a:latin typeface="Arial"/>
                <a:cs typeface="Arial"/>
              </a:rPr>
              <a:t>na náhrobku vytesán </a:t>
            </a:r>
            <a:r>
              <a:rPr sz="2100" dirty="0">
                <a:latin typeface="Arial"/>
                <a:cs typeface="Arial"/>
              </a:rPr>
              <a:t>– ET IN </a:t>
            </a:r>
            <a:r>
              <a:rPr sz="2100" spc="-5" dirty="0">
                <a:latin typeface="Arial"/>
                <a:cs typeface="Arial"/>
              </a:rPr>
              <a:t>ARCADIA </a:t>
            </a:r>
            <a:r>
              <a:rPr sz="2100" dirty="0">
                <a:latin typeface="Arial"/>
                <a:cs typeface="Arial"/>
              </a:rPr>
              <a:t>EGO (Jsem i  v </a:t>
            </a:r>
            <a:r>
              <a:rPr sz="2100" spc="-5" dirty="0">
                <a:latin typeface="Arial"/>
                <a:cs typeface="Arial"/>
              </a:rPr>
              <a:t>kraji </a:t>
            </a:r>
            <a:r>
              <a:rPr sz="2100" dirty="0">
                <a:latin typeface="Arial"/>
                <a:cs typeface="Arial"/>
              </a:rPr>
              <a:t>Arkádii) a </a:t>
            </a:r>
            <a:r>
              <a:rPr sz="2100" spc="-5" dirty="0">
                <a:latin typeface="Arial"/>
                <a:cs typeface="Arial"/>
              </a:rPr>
              <a:t>znamená, </a:t>
            </a:r>
            <a:r>
              <a:rPr sz="2100" dirty="0">
                <a:latin typeface="Arial"/>
                <a:cs typeface="Arial"/>
              </a:rPr>
              <a:t>že </a:t>
            </a:r>
            <a:r>
              <a:rPr sz="2100" i="1" dirty="0">
                <a:latin typeface="Arial"/>
                <a:cs typeface="Arial"/>
              </a:rPr>
              <a:t>Já, </a:t>
            </a:r>
            <a:r>
              <a:rPr sz="2100" i="1" spc="-5" dirty="0">
                <a:latin typeface="Arial"/>
                <a:cs typeface="Arial"/>
              </a:rPr>
              <a:t>smrt, </a:t>
            </a:r>
            <a:r>
              <a:rPr sz="2100" i="1" dirty="0">
                <a:latin typeface="Arial"/>
                <a:cs typeface="Arial"/>
              </a:rPr>
              <a:t>jsem i tady, v </a:t>
            </a:r>
            <a:r>
              <a:rPr sz="2100" i="1" spc="-5" dirty="0">
                <a:latin typeface="Arial"/>
                <a:cs typeface="Arial"/>
              </a:rPr>
              <a:t>idylické  pastorální </a:t>
            </a:r>
            <a:r>
              <a:rPr sz="2100" i="1" dirty="0">
                <a:latin typeface="Arial"/>
                <a:cs typeface="Arial"/>
              </a:rPr>
              <a:t>říši </a:t>
            </a:r>
            <a:r>
              <a:rPr sz="2100" i="1" spc="-5" dirty="0">
                <a:latin typeface="Arial"/>
                <a:cs typeface="Arial"/>
              </a:rPr>
              <a:t>Arkádia</a:t>
            </a:r>
            <a:r>
              <a:rPr sz="2100" spc="-5" dirty="0">
                <a:latin typeface="Arial"/>
                <a:cs typeface="Arial"/>
              </a:rPr>
              <a:t>; </a:t>
            </a:r>
            <a:r>
              <a:rPr sz="2100" dirty="0">
                <a:latin typeface="Arial"/>
                <a:cs typeface="Arial"/>
              </a:rPr>
              <a:t>z </a:t>
            </a:r>
            <a:r>
              <a:rPr sz="2100" spc="-5" dirty="0">
                <a:latin typeface="Arial"/>
                <a:cs typeface="Arial"/>
              </a:rPr>
              <a:t>klasicky </a:t>
            </a:r>
            <a:r>
              <a:rPr sz="2100" spc="-10" dirty="0">
                <a:latin typeface="Arial"/>
                <a:cs typeface="Arial"/>
              </a:rPr>
              <a:t>vyrovnané </a:t>
            </a:r>
            <a:r>
              <a:rPr sz="2100" dirty="0">
                <a:latin typeface="Arial"/>
                <a:cs typeface="Arial"/>
              </a:rPr>
              <a:t>kompozice </a:t>
            </a:r>
            <a:r>
              <a:rPr sz="2100" spc="-5" dirty="0">
                <a:latin typeface="Arial"/>
                <a:cs typeface="Arial"/>
              </a:rPr>
              <a:t>dýchá  nostalgický poklid, </a:t>
            </a:r>
            <a:r>
              <a:rPr sz="2100" dirty="0">
                <a:latin typeface="Arial"/>
                <a:cs typeface="Arial"/>
              </a:rPr>
              <a:t>k čemuž </a:t>
            </a:r>
            <a:r>
              <a:rPr sz="2100" spc="-5" dirty="0">
                <a:latin typeface="Arial"/>
                <a:cs typeface="Arial"/>
              </a:rPr>
              <a:t>přispívá </a:t>
            </a:r>
            <a:r>
              <a:rPr sz="2100" dirty="0">
                <a:latin typeface="Arial"/>
                <a:cs typeface="Arial"/>
              </a:rPr>
              <a:t>i vznešená krása  </a:t>
            </a:r>
            <a:r>
              <a:rPr sz="2100" spc="-5" dirty="0">
                <a:latin typeface="Arial"/>
                <a:cs typeface="Arial"/>
              </a:rPr>
              <a:t>zachycených postav, </a:t>
            </a:r>
            <a:r>
              <a:rPr sz="2100" spc="-10" dirty="0">
                <a:latin typeface="Arial"/>
                <a:cs typeface="Arial"/>
              </a:rPr>
              <a:t>jejichž </a:t>
            </a:r>
            <a:r>
              <a:rPr sz="2100" spc="-5" dirty="0">
                <a:latin typeface="Arial"/>
                <a:cs typeface="Arial"/>
              </a:rPr>
              <a:t>zpracování předcházelo </a:t>
            </a:r>
            <a:r>
              <a:rPr sz="2100" spc="-10" dirty="0">
                <a:latin typeface="Arial"/>
                <a:cs typeface="Arial"/>
              </a:rPr>
              <a:t>hluboké  </a:t>
            </a:r>
            <a:r>
              <a:rPr sz="2100" spc="-5" dirty="0">
                <a:latin typeface="Arial"/>
                <a:cs typeface="Arial"/>
              </a:rPr>
              <a:t>studium </a:t>
            </a:r>
            <a:r>
              <a:rPr sz="2100" dirty="0">
                <a:latin typeface="Arial"/>
                <a:cs typeface="Arial"/>
              </a:rPr>
              <a:t>antických soch; tuto </a:t>
            </a:r>
            <a:r>
              <a:rPr sz="2100" spc="-5" dirty="0">
                <a:latin typeface="Arial"/>
                <a:cs typeface="Arial"/>
              </a:rPr>
              <a:t>tendenci </a:t>
            </a:r>
            <a:r>
              <a:rPr sz="2100" dirty="0">
                <a:latin typeface="Arial"/>
                <a:cs typeface="Arial"/>
              </a:rPr>
              <a:t>k formální </a:t>
            </a:r>
            <a:r>
              <a:rPr sz="2100" spc="-5" dirty="0">
                <a:latin typeface="Arial"/>
                <a:cs typeface="Arial"/>
              </a:rPr>
              <a:t>uzavřenosti</a:t>
            </a:r>
            <a:r>
              <a:rPr sz="2100" spc="-160" dirty="0">
                <a:latin typeface="Arial"/>
                <a:cs typeface="Arial"/>
              </a:rPr>
              <a:t> </a:t>
            </a:r>
            <a:r>
              <a:rPr sz="2100" dirty="0">
                <a:latin typeface="Arial"/>
                <a:cs typeface="Arial"/>
              </a:rPr>
              <a:t>a  </a:t>
            </a:r>
            <a:r>
              <a:rPr sz="2100" spc="-5" dirty="0">
                <a:latin typeface="Arial"/>
                <a:cs typeface="Arial"/>
              </a:rPr>
              <a:t>nadosobnímu řádu </a:t>
            </a:r>
            <a:r>
              <a:rPr sz="2100" dirty="0">
                <a:latin typeface="Arial"/>
                <a:cs typeface="Arial"/>
              </a:rPr>
              <a:t>a </a:t>
            </a:r>
            <a:r>
              <a:rPr sz="2100" spc="-5" dirty="0">
                <a:latin typeface="Arial"/>
                <a:cs typeface="Arial"/>
              </a:rPr>
              <a:t>harmonii, která </a:t>
            </a:r>
            <a:r>
              <a:rPr sz="2100" spc="-10" dirty="0">
                <a:latin typeface="Arial"/>
                <a:cs typeface="Arial"/>
              </a:rPr>
              <a:t>je </a:t>
            </a:r>
            <a:r>
              <a:rPr sz="2100" spc="-5" dirty="0">
                <a:latin typeface="Arial"/>
                <a:cs typeface="Arial"/>
              </a:rPr>
              <a:t>charakteristická pro  </a:t>
            </a:r>
            <a:r>
              <a:rPr sz="2100" b="1" i="1" spc="-5" dirty="0">
                <a:latin typeface="Arial"/>
                <a:cs typeface="Arial"/>
              </a:rPr>
              <a:t>Poussinovy </a:t>
            </a:r>
            <a:r>
              <a:rPr sz="2100" spc="-5" dirty="0">
                <a:latin typeface="Arial"/>
                <a:cs typeface="Arial"/>
              </a:rPr>
              <a:t>malby </a:t>
            </a:r>
            <a:r>
              <a:rPr sz="2100" dirty="0">
                <a:latin typeface="Arial"/>
                <a:cs typeface="Arial"/>
              </a:rPr>
              <a:t>z </a:t>
            </a:r>
            <a:r>
              <a:rPr sz="2100" spc="-5" dirty="0">
                <a:latin typeface="Arial"/>
                <a:cs typeface="Arial"/>
              </a:rPr>
              <a:t>30. </a:t>
            </a:r>
            <a:r>
              <a:rPr sz="2100" dirty="0">
                <a:latin typeface="Arial"/>
                <a:cs typeface="Arial"/>
              </a:rPr>
              <a:t>a </a:t>
            </a:r>
            <a:r>
              <a:rPr sz="2100" spc="-5" dirty="0">
                <a:latin typeface="Arial"/>
                <a:cs typeface="Arial"/>
              </a:rPr>
              <a:t>40. let, předcházelo zaujetí  </a:t>
            </a:r>
            <a:r>
              <a:rPr sz="2100" b="1" spc="-10" dirty="0">
                <a:latin typeface="Arial"/>
                <a:cs typeface="Arial"/>
              </a:rPr>
              <a:t>smyslovou </a:t>
            </a:r>
            <a:r>
              <a:rPr sz="2100" b="1" spc="-5" dirty="0">
                <a:latin typeface="Arial"/>
                <a:cs typeface="Arial"/>
              </a:rPr>
              <a:t>krásou </a:t>
            </a:r>
            <a:r>
              <a:rPr sz="2100" b="1" dirty="0">
                <a:latin typeface="Arial"/>
                <a:cs typeface="Arial"/>
              </a:rPr>
              <a:t>lidského a </a:t>
            </a:r>
            <a:r>
              <a:rPr sz="2100" b="1" spc="-5" dirty="0">
                <a:latin typeface="Arial"/>
                <a:cs typeface="Arial"/>
              </a:rPr>
              <a:t>záliba </a:t>
            </a:r>
            <a:r>
              <a:rPr sz="2100" b="1" dirty="0">
                <a:latin typeface="Arial"/>
                <a:cs typeface="Arial"/>
              </a:rPr>
              <a:t>v </a:t>
            </a:r>
            <a:r>
              <a:rPr sz="2100" b="1" spc="-5" dirty="0">
                <a:latin typeface="Arial"/>
                <a:cs typeface="Arial"/>
              </a:rPr>
              <a:t>kompozicích  sestávajících </a:t>
            </a:r>
            <a:r>
              <a:rPr sz="2100" b="1" dirty="0">
                <a:latin typeface="Arial"/>
                <a:cs typeface="Arial"/>
              </a:rPr>
              <a:t>z </a:t>
            </a:r>
            <a:r>
              <a:rPr sz="2100" b="1" spc="-5" dirty="0">
                <a:latin typeface="Arial"/>
                <a:cs typeface="Arial"/>
              </a:rPr>
              <a:t>mnoha postav v graciézním pohybu</a:t>
            </a:r>
            <a:r>
              <a:rPr sz="2100" spc="-5" dirty="0">
                <a:latin typeface="Arial"/>
                <a:cs typeface="Arial"/>
              </a:rPr>
              <a:t>, </a:t>
            </a:r>
            <a:r>
              <a:rPr sz="2100" spc="-10" dirty="0">
                <a:latin typeface="Arial"/>
                <a:cs typeface="Arial"/>
              </a:rPr>
              <a:t>jak </a:t>
            </a:r>
            <a:r>
              <a:rPr sz="2100" spc="-5" dirty="0">
                <a:latin typeface="Arial"/>
                <a:cs typeface="Arial"/>
              </a:rPr>
              <a:t>o  </a:t>
            </a:r>
            <a:r>
              <a:rPr sz="2100" dirty="0">
                <a:latin typeface="Arial"/>
                <a:cs typeface="Arial"/>
              </a:rPr>
              <a:t>tom </a:t>
            </a:r>
            <a:r>
              <a:rPr sz="2100" spc="-5" dirty="0">
                <a:latin typeface="Arial"/>
                <a:cs typeface="Arial"/>
              </a:rPr>
              <a:t>svědčí </a:t>
            </a:r>
            <a:r>
              <a:rPr sz="2100" spc="-10" dirty="0">
                <a:latin typeface="Arial"/>
                <a:cs typeface="Arial"/>
              </a:rPr>
              <a:t>jeho </a:t>
            </a:r>
            <a:r>
              <a:rPr sz="2100" spc="-5" dirty="0">
                <a:latin typeface="Arial"/>
                <a:cs typeface="Arial"/>
              </a:rPr>
              <a:t>obraz </a:t>
            </a:r>
            <a:r>
              <a:rPr sz="2100" b="1" i="1" dirty="0">
                <a:latin typeface="Arial"/>
                <a:cs typeface="Arial"/>
              </a:rPr>
              <a:t>Triumf </a:t>
            </a:r>
            <a:r>
              <a:rPr sz="2100" b="1" i="1" spc="-5" dirty="0">
                <a:latin typeface="Arial"/>
                <a:cs typeface="Arial"/>
              </a:rPr>
              <a:t>Flóry </a:t>
            </a:r>
            <a:r>
              <a:rPr sz="2100" spc="-5" dirty="0">
                <a:latin typeface="Arial"/>
                <a:cs typeface="Arial"/>
              </a:rPr>
              <a:t>(1631, Drážďany,  Staaadtliche Kunstsamlungen Gemäldegalerie </a:t>
            </a:r>
            <a:r>
              <a:rPr sz="2100" dirty="0">
                <a:latin typeface="Arial"/>
                <a:cs typeface="Arial"/>
              </a:rPr>
              <a:t>Alte</a:t>
            </a:r>
            <a:r>
              <a:rPr sz="2100" spc="-110" dirty="0">
                <a:latin typeface="Arial"/>
                <a:cs typeface="Arial"/>
              </a:rPr>
              <a:t> </a:t>
            </a:r>
            <a:r>
              <a:rPr sz="2100" dirty="0">
                <a:latin typeface="Arial"/>
                <a:cs typeface="Arial"/>
              </a:rPr>
              <a:t>Meister),</a:t>
            </a:r>
            <a:endParaRPr sz="2100">
              <a:latin typeface="Arial"/>
              <a:cs typeface="Arial"/>
            </a:endParaRPr>
          </a:p>
          <a:p>
            <a:pPr marL="355600" marR="5080">
              <a:lnSpc>
                <a:spcPct val="80000"/>
              </a:lnSpc>
              <a:spcBef>
                <a:spcPts val="5"/>
              </a:spcBef>
            </a:pPr>
            <a:r>
              <a:rPr sz="2100" spc="-5" dirty="0">
                <a:latin typeface="Arial"/>
                <a:cs typeface="Arial"/>
              </a:rPr>
              <a:t>který vtvořil podle </a:t>
            </a:r>
            <a:r>
              <a:rPr sz="2100" b="1" i="1" dirty="0">
                <a:latin typeface="Arial"/>
                <a:cs typeface="Arial"/>
              </a:rPr>
              <a:t>Ovidiových </a:t>
            </a:r>
            <a:r>
              <a:rPr sz="2100" b="1" i="1" spc="-10" dirty="0">
                <a:latin typeface="Arial"/>
                <a:cs typeface="Arial"/>
              </a:rPr>
              <a:t>Metamorfóz </a:t>
            </a:r>
            <a:r>
              <a:rPr sz="2100" dirty="0">
                <a:latin typeface="Arial"/>
                <a:cs typeface="Arial"/>
              </a:rPr>
              <a:t>– </a:t>
            </a:r>
            <a:r>
              <a:rPr sz="2100" spc="-5" dirty="0">
                <a:latin typeface="Arial"/>
                <a:cs typeface="Arial"/>
              </a:rPr>
              <a:t>jsou </a:t>
            </a:r>
            <a:r>
              <a:rPr sz="2100" dirty="0">
                <a:latin typeface="Arial"/>
                <a:cs typeface="Arial"/>
              </a:rPr>
              <a:t>tu </a:t>
            </a:r>
            <a:r>
              <a:rPr sz="2100" spc="-5" dirty="0">
                <a:latin typeface="Arial"/>
                <a:cs typeface="Arial"/>
              </a:rPr>
              <a:t>zachyceny  příběhy nešťastných lásek, které vedly </a:t>
            </a:r>
            <a:r>
              <a:rPr sz="2100" dirty="0">
                <a:latin typeface="Arial"/>
                <a:cs typeface="Arial"/>
              </a:rPr>
              <a:t>ke </a:t>
            </a:r>
            <a:r>
              <a:rPr sz="2100" spc="-5" dirty="0">
                <a:latin typeface="Arial"/>
                <a:cs typeface="Arial"/>
              </a:rPr>
              <a:t>stvoření květů;  závěrečné tvůrčí </a:t>
            </a:r>
            <a:r>
              <a:rPr sz="2100" spc="-10" dirty="0">
                <a:latin typeface="Arial"/>
                <a:cs typeface="Arial"/>
              </a:rPr>
              <a:t>období </a:t>
            </a:r>
            <a:r>
              <a:rPr sz="2100" dirty="0">
                <a:latin typeface="Arial"/>
                <a:cs typeface="Arial"/>
              </a:rPr>
              <a:t>se </a:t>
            </a:r>
            <a:r>
              <a:rPr sz="2100" spc="-5" dirty="0">
                <a:latin typeface="Arial"/>
                <a:cs typeface="Arial"/>
              </a:rPr>
              <a:t>vyznačuje panteistickou vírou </a:t>
            </a:r>
            <a:r>
              <a:rPr sz="2100" dirty="0">
                <a:latin typeface="Arial"/>
                <a:cs typeface="Arial"/>
              </a:rPr>
              <a:t>ve  </a:t>
            </a:r>
            <a:r>
              <a:rPr sz="2100" spc="-5" dirty="0">
                <a:latin typeface="Arial"/>
                <a:cs typeface="Arial"/>
              </a:rPr>
              <a:t>věčnou</a:t>
            </a:r>
            <a:r>
              <a:rPr sz="2100" spc="-30" dirty="0">
                <a:latin typeface="Arial"/>
                <a:cs typeface="Arial"/>
              </a:rPr>
              <a:t> </a:t>
            </a:r>
            <a:r>
              <a:rPr sz="2100" spc="-5" dirty="0">
                <a:latin typeface="Arial"/>
                <a:cs typeface="Arial"/>
              </a:rPr>
              <a:t>Přírodu</a:t>
            </a:r>
            <a:endParaRPr sz="21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33412"/>
            <a:ext cx="9144000" cy="66086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5940" y="501777"/>
            <a:ext cx="8025765" cy="4927600"/>
          </a:xfrm>
          <a:prstGeom prst="rect">
            <a:avLst/>
          </a:prstGeom>
        </p:spPr>
        <p:txBody>
          <a:bodyPr vert="horz" wrap="square" lIns="0" tIns="85725" rIns="0" bIns="0" rtlCol="0">
            <a:spAutoFit/>
          </a:bodyPr>
          <a:lstStyle/>
          <a:p>
            <a:pPr marL="355600" marR="5080" indent="-343535">
              <a:lnSpc>
                <a:spcPct val="80000"/>
              </a:lnSpc>
              <a:spcBef>
                <a:spcPts val="675"/>
              </a:spcBef>
              <a:buChar char="•"/>
              <a:tabLst>
                <a:tab pos="355600" algn="l"/>
                <a:tab pos="356235" algn="l"/>
              </a:tabLst>
            </a:pPr>
            <a:r>
              <a:rPr sz="2400" dirty="0">
                <a:latin typeface="Arial"/>
                <a:cs typeface="Arial"/>
              </a:rPr>
              <a:t>v </a:t>
            </a:r>
            <a:r>
              <a:rPr sz="2400" spc="-5" dirty="0">
                <a:latin typeface="Arial"/>
                <a:cs typeface="Arial"/>
              </a:rPr>
              <a:t>letech 60. letech 17. </a:t>
            </a:r>
            <a:r>
              <a:rPr sz="2400" dirty="0">
                <a:latin typeface="Arial"/>
                <a:cs typeface="Arial"/>
              </a:rPr>
              <a:t>st. </a:t>
            </a:r>
            <a:r>
              <a:rPr sz="2400" spc="-5" dirty="0">
                <a:latin typeface="Arial"/>
                <a:cs typeface="Arial"/>
              </a:rPr>
              <a:t>maluje </a:t>
            </a:r>
            <a:r>
              <a:rPr sz="2400" b="1" i="1" spc="-5" dirty="0">
                <a:latin typeface="Arial"/>
                <a:cs typeface="Arial"/>
              </a:rPr>
              <a:t>Poussin </a:t>
            </a:r>
            <a:r>
              <a:rPr sz="2400" spc="-5" dirty="0">
                <a:latin typeface="Arial"/>
                <a:cs typeface="Arial"/>
              </a:rPr>
              <a:t>cyklus </a:t>
            </a:r>
            <a:r>
              <a:rPr sz="2400" b="1" i="1" spc="-5" dirty="0">
                <a:latin typeface="Arial"/>
                <a:cs typeface="Arial"/>
              </a:rPr>
              <a:t>Čtyř  ročních </a:t>
            </a:r>
            <a:r>
              <a:rPr sz="2400" b="1" i="1" dirty="0">
                <a:latin typeface="Arial"/>
                <a:cs typeface="Arial"/>
              </a:rPr>
              <a:t>dob </a:t>
            </a:r>
            <a:r>
              <a:rPr sz="2400" spc="-5" dirty="0">
                <a:latin typeface="Arial"/>
                <a:cs typeface="Arial"/>
              </a:rPr>
              <a:t>pro kardinála Richelieu na náměty </a:t>
            </a:r>
            <a:r>
              <a:rPr sz="2400" dirty="0">
                <a:latin typeface="Arial"/>
                <a:cs typeface="Arial"/>
              </a:rPr>
              <a:t>ze  Starého </a:t>
            </a:r>
            <a:r>
              <a:rPr sz="2400" spc="-5" dirty="0">
                <a:latin typeface="Arial"/>
                <a:cs typeface="Arial"/>
              </a:rPr>
              <a:t>zákona; </a:t>
            </a:r>
            <a:r>
              <a:rPr sz="2400" b="1" i="1" spc="-5" dirty="0">
                <a:latin typeface="Arial"/>
                <a:cs typeface="Arial"/>
              </a:rPr>
              <a:t>Jaro </a:t>
            </a:r>
            <a:r>
              <a:rPr sz="2400" spc="-5" dirty="0">
                <a:latin typeface="Arial"/>
                <a:cs typeface="Arial"/>
              </a:rPr>
              <a:t>představuje vidinu prvotního ráje,  </a:t>
            </a:r>
            <a:r>
              <a:rPr sz="2400" b="1" i="1" dirty="0">
                <a:latin typeface="Arial"/>
                <a:cs typeface="Arial"/>
              </a:rPr>
              <a:t>Léto </a:t>
            </a:r>
            <a:r>
              <a:rPr sz="2400" spc="-5" dirty="0">
                <a:latin typeface="Arial"/>
                <a:cs typeface="Arial"/>
              </a:rPr>
              <a:t>příběh </a:t>
            </a:r>
            <a:r>
              <a:rPr sz="2400" dirty="0">
                <a:latin typeface="Arial"/>
                <a:cs typeface="Arial"/>
              </a:rPr>
              <a:t>o </a:t>
            </a:r>
            <a:r>
              <a:rPr sz="2400" spc="-5" dirty="0">
                <a:latin typeface="Arial"/>
                <a:cs typeface="Arial"/>
              </a:rPr>
              <a:t>Boozovi </a:t>
            </a:r>
            <a:r>
              <a:rPr sz="2400" dirty="0">
                <a:latin typeface="Arial"/>
                <a:cs typeface="Arial"/>
              </a:rPr>
              <a:t>a </a:t>
            </a:r>
            <a:r>
              <a:rPr sz="2400" spc="-5" dirty="0">
                <a:latin typeface="Arial"/>
                <a:cs typeface="Arial"/>
              </a:rPr>
              <a:t>Ruth, </a:t>
            </a:r>
            <a:r>
              <a:rPr sz="2400" b="1" i="1" spc="-5" dirty="0">
                <a:latin typeface="Arial"/>
                <a:cs typeface="Arial"/>
              </a:rPr>
              <a:t>Podzim </a:t>
            </a:r>
            <a:r>
              <a:rPr sz="2400" spc="-5" dirty="0">
                <a:latin typeface="Arial"/>
                <a:cs typeface="Arial"/>
              </a:rPr>
              <a:t>přinášení hroznu  </a:t>
            </a:r>
            <a:r>
              <a:rPr sz="2400" dirty="0">
                <a:latin typeface="Arial"/>
                <a:cs typeface="Arial"/>
              </a:rPr>
              <a:t>ze země </a:t>
            </a:r>
            <a:r>
              <a:rPr sz="2400" spc="-5" dirty="0">
                <a:latin typeface="Arial"/>
                <a:cs typeface="Arial"/>
              </a:rPr>
              <a:t>zaslíbené </a:t>
            </a:r>
            <a:r>
              <a:rPr sz="2400" dirty="0">
                <a:latin typeface="Arial"/>
                <a:cs typeface="Arial"/>
              </a:rPr>
              <a:t>a </a:t>
            </a:r>
            <a:r>
              <a:rPr sz="2400" b="1" i="1" spc="-5" dirty="0">
                <a:latin typeface="Arial"/>
                <a:cs typeface="Arial"/>
              </a:rPr>
              <a:t>Zima </a:t>
            </a:r>
            <a:r>
              <a:rPr sz="2400" spc="-5" dirty="0">
                <a:latin typeface="Arial"/>
                <a:cs typeface="Arial"/>
              </a:rPr>
              <a:t>biblickou Potopu; Poussinovo  dílo silně zapůsobilo na italské </a:t>
            </a:r>
            <a:r>
              <a:rPr sz="2400" dirty="0">
                <a:latin typeface="Arial"/>
                <a:cs typeface="Arial"/>
              </a:rPr>
              <a:t>i </a:t>
            </a:r>
            <a:r>
              <a:rPr sz="2400" spc="-5" dirty="0">
                <a:latin typeface="Arial"/>
                <a:cs typeface="Arial"/>
              </a:rPr>
              <a:t>francouzské </a:t>
            </a:r>
            <a:r>
              <a:rPr sz="2400" dirty="0">
                <a:latin typeface="Arial"/>
                <a:cs typeface="Arial"/>
              </a:rPr>
              <a:t>malířství –  v </a:t>
            </a:r>
            <a:r>
              <a:rPr sz="2400" spc="-5" dirty="0">
                <a:latin typeface="Arial"/>
                <a:cs typeface="Arial"/>
              </a:rPr>
              <a:t>Itálii </a:t>
            </a:r>
            <a:r>
              <a:rPr sz="2400" i="1" spc="-5" dirty="0">
                <a:latin typeface="Arial"/>
                <a:cs typeface="Arial"/>
              </a:rPr>
              <a:t>překonává carracciovský </a:t>
            </a:r>
            <a:r>
              <a:rPr sz="2400" i="1" spc="-10" dirty="0">
                <a:latin typeface="Arial"/>
                <a:cs typeface="Arial"/>
              </a:rPr>
              <a:t>idealismus </a:t>
            </a:r>
            <a:r>
              <a:rPr sz="2400" spc="-5" dirty="0">
                <a:latin typeface="Arial"/>
                <a:cs typeface="Arial"/>
              </a:rPr>
              <a:t>a ve Francii  </a:t>
            </a:r>
            <a:r>
              <a:rPr sz="2400" dirty="0">
                <a:latin typeface="Arial"/>
                <a:cs typeface="Arial"/>
              </a:rPr>
              <a:t>stále </a:t>
            </a:r>
            <a:r>
              <a:rPr sz="2400" i="1" spc="-5" dirty="0">
                <a:latin typeface="Arial"/>
                <a:cs typeface="Arial"/>
              </a:rPr>
              <a:t>přetrvávající tradici fontainebleauské</a:t>
            </a:r>
            <a:r>
              <a:rPr sz="2400" i="1" spc="45" dirty="0">
                <a:latin typeface="Arial"/>
                <a:cs typeface="Arial"/>
              </a:rPr>
              <a:t> </a:t>
            </a:r>
            <a:r>
              <a:rPr sz="2400" i="1" spc="-5" dirty="0">
                <a:latin typeface="Arial"/>
                <a:cs typeface="Arial"/>
              </a:rPr>
              <a:t>školy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  <a:buFont typeface="Arial"/>
              <a:buChar char="•"/>
            </a:pPr>
            <a:endParaRPr sz="2950">
              <a:latin typeface="Times New Roman"/>
              <a:cs typeface="Times New Roman"/>
            </a:endParaRPr>
          </a:p>
          <a:p>
            <a:pPr marL="355600" marR="19050" indent="-343535">
              <a:lnSpc>
                <a:spcPts val="2300"/>
              </a:lnSpc>
              <a:buChar char="•"/>
              <a:tabLst>
                <a:tab pos="355600" algn="l"/>
                <a:tab pos="356235" algn="l"/>
              </a:tabLst>
            </a:pPr>
            <a:r>
              <a:rPr sz="2400" dirty="0">
                <a:latin typeface="Arial"/>
                <a:cs typeface="Arial"/>
              </a:rPr>
              <a:t>z </a:t>
            </a:r>
            <a:r>
              <a:rPr sz="2400" b="1" i="1" spc="-5" dirty="0">
                <a:latin typeface="Arial"/>
                <a:cs typeface="Arial"/>
              </a:rPr>
              <a:t>Poussina </a:t>
            </a:r>
            <a:r>
              <a:rPr sz="2400" spc="-5" dirty="0">
                <a:latin typeface="Arial"/>
                <a:cs typeface="Arial"/>
              </a:rPr>
              <a:t>vycházejí nejen klasicisté 18. </a:t>
            </a:r>
            <a:r>
              <a:rPr sz="2400" dirty="0">
                <a:latin typeface="Arial"/>
                <a:cs typeface="Arial"/>
              </a:rPr>
              <a:t>a </a:t>
            </a:r>
            <a:r>
              <a:rPr sz="2400" spc="-5" dirty="0">
                <a:latin typeface="Arial"/>
                <a:cs typeface="Arial"/>
              </a:rPr>
              <a:t>19. st., ale </a:t>
            </a:r>
            <a:r>
              <a:rPr sz="2400" dirty="0">
                <a:latin typeface="Arial"/>
                <a:cs typeface="Arial"/>
              </a:rPr>
              <a:t>i  moderní malíři, kteří </a:t>
            </a:r>
            <a:r>
              <a:rPr sz="2400" spc="-10" dirty="0">
                <a:latin typeface="Arial"/>
                <a:cs typeface="Arial"/>
              </a:rPr>
              <a:t>usilovali </a:t>
            </a:r>
            <a:r>
              <a:rPr sz="2400" dirty="0">
                <a:latin typeface="Arial"/>
                <a:cs typeface="Arial"/>
              </a:rPr>
              <a:t>o </a:t>
            </a:r>
            <a:r>
              <a:rPr sz="2400" spc="-5" dirty="0">
                <a:latin typeface="Arial"/>
                <a:cs typeface="Arial"/>
              </a:rPr>
              <a:t>obrazovou </a:t>
            </a:r>
            <a:r>
              <a:rPr sz="2400" dirty="0">
                <a:latin typeface="Arial"/>
                <a:cs typeface="Arial"/>
              </a:rPr>
              <a:t>formu  vystavěnou </a:t>
            </a:r>
            <a:r>
              <a:rPr sz="2400" spc="-5" dirty="0">
                <a:latin typeface="Arial"/>
                <a:cs typeface="Arial"/>
              </a:rPr>
              <a:t>podle přesných </a:t>
            </a:r>
            <a:r>
              <a:rPr sz="2400" dirty="0">
                <a:latin typeface="Arial"/>
                <a:cs typeface="Arial"/>
              </a:rPr>
              <a:t>zákonů – </a:t>
            </a:r>
            <a:r>
              <a:rPr sz="2400" b="1" i="1" spc="-5" dirty="0">
                <a:latin typeface="Arial"/>
                <a:cs typeface="Arial"/>
              </a:rPr>
              <a:t>Paul </a:t>
            </a:r>
            <a:r>
              <a:rPr sz="2400" b="1" i="1" spc="-10" dirty="0">
                <a:latin typeface="Arial"/>
                <a:cs typeface="Arial"/>
              </a:rPr>
              <a:t>Céznne</a:t>
            </a:r>
            <a:r>
              <a:rPr sz="2400" b="1" i="1" spc="-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chtěl</a:t>
            </a:r>
            <a:endParaRPr sz="2400">
              <a:latin typeface="Arial"/>
              <a:cs typeface="Arial"/>
            </a:endParaRPr>
          </a:p>
          <a:p>
            <a:pPr marL="355600" marR="509905">
              <a:lnSpc>
                <a:spcPct val="80000"/>
              </a:lnSpc>
              <a:spcBef>
                <a:spcPts val="25"/>
              </a:spcBef>
            </a:pPr>
            <a:r>
              <a:rPr sz="2400" i="1" spc="-5" dirty="0">
                <a:latin typeface="Arial"/>
                <a:cs typeface="Arial"/>
              </a:rPr>
              <a:t>„dělat přírodu podle Poussina“ </a:t>
            </a:r>
            <a:r>
              <a:rPr sz="2400" dirty="0">
                <a:latin typeface="Arial"/>
                <a:cs typeface="Arial"/>
              </a:rPr>
              <a:t>, zatímco </a:t>
            </a:r>
            <a:r>
              <a:rPr sz="2400" b="1" i="1" spc="-5" dirty="0">
                <a:latin typeface="Arial"/>
                <a:cs typeface="Arial"/>
              </a:rPr>
              <a:t>Georges  Seurat </a:t>
            </a:r>
            <a:r>
              <a:rPr sz="2400" dirty="0">
                <a:latin typeface="Arial"/>
                <a:cs typeface="Arial"/>
              </a:rPr>
              <a:t>z </a:t>
            </a:r>
            <a:r>
              <a:rPr sz="2400" spc="-5" dirty="0">
                <a:latin typeface="Arial"/>
                <a:cs typeface="Arial"/>
              </a:rPr>
              <a:t>něho přebírá přísně </a:t>
            </a:r>
            <a:r>
              <a:rPr sz="2400" spc="-10" dirty="0">
                <a:latin typeface="Arial"/>
                <a:cs typeface="Arial"/>
              </a:rPr>
              <a:t>budovanou </a:t>
            </a:r>
            <a:r>
              <a:rPr sz="2400" spc="-5" dirty="0">
                <a:latin typeface="Arial"/>
                <a:cs typeface="Arial"/>
              </a:rPr>
              <a:t>kompozici;  </a:t>
            </a:r>
            <a:r>
              <a:rPr sz="2400" dirty="0">
                <a:latin typeface="Arial"/>
                <a:cs typeface="Arial"/>
              </a:rPr>
              <a:t>v </a:t>
            </a:r>
            <a:r>
              <a:rPr sz="2400" spc="-5" dirty="0">
                <a:latin typeface="Arial"/>
                <a:cs typeface="Arial"/>
              </a:rPr>
              <a:t>českém prostředí </a:t>
            </a:r>
            <a:r>
              <a:rPr sz="2400" spc="-10" dirty="0">
                <a:latin typeface="Arial"/>
                <a:cs typeface="Arial"/>
              </a:rPr>
              <a:t>detailně </a:t>
            </a:r>
            <a:r>
              <a:rPr sz="2400" spc="-5" dirty="0">
                <a:latin typeface="Arial"/>
                <a:cs typeface="Arial"/>
              </a:rPr>
              <a:t>rozebral Poussinovo dílo  </a:t>
            </a:r>
            <a:r>
              <a:rPr sz="2400" b="1" i="1" spc="-5" dirty="0">
                <a:latin typeface="Arial"/>
                <a:cs typeface="Arial"/>
              </a:rPr>
              <a:t>Bohumil</a:t>
            </a:r>
            <a:r>
              <a:rPr sz="2400" b="1" i="1" spc="-30" dirty="0">
                <a:latin typeface="Arial"/>
                <a:cs typeface="Arial"/>
              </a:rPr>
              <a:t> </a:t>
            </a:r>
            <a:r>
              <a:rPr sz="2400" b="1" i="1" spc="-5" dirty="0">
                <a:latin typeface="Arial"/>
                <a:cs typeface="Arial"/>
              </a:rPr>
              <a:t>Kubišta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50798"/>
            <a:ext cx="9144000" cy="67627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58267" y="232105"/>
            <a:ext cx="8468995" cy="6446520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355600" marR="31750" indent="-342900">
              <a:lnSpc>
                <a:spcPct val="80000"/>
              </a:lnSpc>
              <a:spcBef>
                <a:spcPts val="535"/>
              </a:spcBef>
              <a:buChar char="•"/>
              <a:tabLst>
                <a:tab pos="354965" algn="l"/>
                <a:tab pos="355600" algn="l"/>
              </a:tabLst>
            </a:pPr>
            <a:r>
              <a:rPr sz="1800" spc="-5" dirty="0">
                <a:latin typeface="Arial"/>
                <a:cs typeface="Arial"/>
              </a:rPr>
              <a:t>díky </a:t>
            </a:r>
            <a:r>
              <a:rPr sz="1800" spc="-10" dirty="0">
                <a:latin typeface="Arial"/>
                <a:cs typeface="Arial"/>
              </a:rPr>
              <a:t>podobně laděným </a:t>
            </a:r>
            <a:r>
              <a:rPr sz="1800" spc="-5" dirty="0">
                <a:latin typeface="Arial"/>
                <a:cs typeface="Arial"/>
              </a:rPr>
              <a:t>klasicistně pojatým obrazům </a:t>
            </a:r>
            <a:r>
              <a:rPr sz="1800" dirty="0">
                <a:latin typeface="Arial"/>
                <a:cs typeface="Arial"/>
              </a:rPr>
              <a:t>se v </a:t>
            </a:r>
            <a:r>
              <a:rPr sz="1800" spc="-5" dirty="0">
                <a:latin typeface="Arial"/>
                <a:cs typeface="Arial"/>
              </a:rPr>
              <a:t>Římě proslavil </a:t>
            </a:r>
            <a:r>
              <a:rPr sz="1800" spc="-10" dirty="0">
                <a:latin typeface="Arial"/>
                <a:cs typeface="Arial"/>
              </a:rPr>
              <a:t>další  </a:t>
            </a:r>
            <a:r>
              <a:rPr sz="1800" spc="-5" dirty="0">
                <a:latin typeface="Arial"/>
                <a:cs typeface="Arial"/>
              </a:rPr>
              <a:t>Francouz, </a:t>
            </a:r>
            <a:r>
              <a:rPr sz="1800" b="1" i="1" spc="-5" dirty="0">
                <a:latin typeface="Arial"/>
                <a:cs typeface="Arial"/>
              </a:rPr>
              <a:t>Claude Lorrain </a:t>
            </a:r>
            <a:r>
              <a:rPr sz="1800" spc="-5" dirty="0">
                <a:latin typeface="Arial"/>
                <a:cs typeface="Arial"/>
              </a:rPr>
              <a:t>(vlastním </a:t>
            </a:r>
            <a:r>
              <a:rPr sz="1800" spc="-10" dirty="0">
                <a:latin typeface="Arial"/>
                <a:cs typeface="Arial"/>
              </a:rPr>
              <a:t>jménem </a:t>
            </a:r>
            <a:r>
              <a:rPr sz="1800" b="1" i="1" spc="-5" dirty="0">
                <a:latin typeface="Arial"/>
                <a:cs typeface="Arial"/>
              </a:rPr>
              <a:t>Claude Gellée</a:t>
            </a:r>
            <a:r>
              <a:rPr sz="1800" spc="-5" dirty="0">
                <a:latin typeface="Arial"/>
                <a:cs typeface="Arial"/>
              </a:rPr>
              <a:t>; </a:t>
            </a:r>
            <a:r>
              <a:rPr sz="1800" spc="-10" dirty="0">
                <a:latin typeface="Arial"/>
                <a:cs typeface="Arial"/>
              </a:rPr>
              <a:t>1600 </a:t>
            </a:r>
            <a:r>
              <a:rPr sz="1800" spc="-5" dirty="0">
                <a:latin typeface="Arial"/>
                <a:cs typeface="Arial"/>
              </a:rPr>
              <a:t>Champagne  u Nancy </a:t>
            </a:r>
            <a:r>
              <a:rPr sz="1800" dirty="0">
                <a:latin typeface="Arial"/>
                <a:cs typeface="Arial"/>
              </a:rPr>
              <a:t>– </a:t>
            </a:r>
            <a:r>
              <a:rPr sz="1800" spc="-5" dirty="0">
                <a:latin typeface="Arial"/>
                <a:cs typeface="Arial"/>
              </a:rPr>
              <a:t>1682 Řím); </a:t>
            </a:r>
            <a:r>
              <a:rPr sz="1800" dirty="0">
                <a:latin typeface="Arial"/>
                <a:cs typeface="Arial"/>
              </a:rPr>
              <a:t>v </a:t>
            </a:r>
            <a:r>
              <a:rPr sz="1800" spc="-5" dirty="0">
                <a:latin typeface="Arial"/>
                <a:cs typeface="Arial"/>
              </a:rPr>
              <a:t>Římě </a:t>
            </a:r>
            <a:r>
              <a:rPr sz="1800" dirty="0">
                <a:latin typeface="Arial"/>
                <a:cs typeface="Arial"/>
              </a:rPr>
              <a:t>se </a:t>
            </a:r>
            <a:r>
              <a:rPr sz="1800" spc="-5" dirty="0">
                <a:latin typeface="Arial"/>
                <a:cs typeface="Arial"/>
              </a:rPr>
              <a:t>usadil </a:t>
            </a:r>
            <a:r>
              <a:rPr sz="1800" dirty="0">
                <a:latin typeface="Arial"/>
                <a:cs typeface="Arial"/>
              </a:rPr>
              <a:t>v </a:t>
            </a:r>
            <a:r>
              <a:rPr sz="1800" spc="-5" dirty="0">
                <a:latin typeface="Arial"/>
                <a:cs typeface="Arial"/>
              </a:rPr>
              <a:t>roce 1619 a pod vlivem </a:t>
            </a:r>
            <a:r>
              <a:rPr sz="1800" b="1" i="1" spc="-5" dirty="0">
                <a:latin typeface="Arial"/>
                <a:cs typeface="Arial"/>
              </a:rPr>
              <a:t>Adama  Elsheimera</a:t>
            </a:r>
            <a:r>
              <a:rPr sz="1800" spc="-5" dirty="0">
                <a:latin typeface="Arial"/>
                <a:cs typeface="Arial"/>
              </a:rPr>
              <a:t>, </a:t>
            </a:r>
            <a:r>
              <a:rPr sz="1800" b="1" i="1" spc="-5" dirty="0">
                <a:latin typeface="Arial"/>
                <a:cs typeface="Arial"/>
              </a:rPr>
              <a:t>Paula Brilla</a:t>
            </a:r>
            <a:r>
              <a:rPr sz="1800" spc="-5" dirty="0">
                <a:latin typeface="Arial"/>
                <a:cs typeface="Arial"/>
              </a:rPr>
              <a:t>, ale především </a:t>
            </a:r>
            <a:r>
              <a:rPr sz="1800" b="1" i="1" spc="-5" dirty="0">
                <a:latin typeface="Arial"/>
                <a:cs typeface="Arial"/>
              </a:rPr>
              <a:t>Nicolase Poussina </a:t>
            </a:r>
            <a:r>
              <a:rPr sz="1800" spc="-5" dirty="0">
                <a:latin typeface="Arial"/>
                <a:cs typeface="Arial"/>
              </a:rPr>
              <a:t>vytváří</a:t>
            </a:r>
            <a:r>
              <a:rPr sz="1800" spc="130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vlastní</a:t>
            </a:r>
            <a:endParaRPr sz="1800">
              <a:latin typeface="Arial"/>
              <a:cs typeface="Arial"/>
            </a:endParaRPr>
          </a:p>
          <a:p>
            <a:pPr marL="355600">
              <a:lnSpc>
                <a:spcPts val="1730"/>
              </a:lnSpc>
            </a:pPr>
            <a:r>
              <a:rPr sz="1800" b="1" dirty="0">
                <a:latin typeface="Arial"/>
                <a:cs typeface="Arial"/>
              </a:rPr>
              <a:t>pojetí </a:t>
            </a:r>
            <a:r>
              <a:rPr sz="1800" b="1" spc="-5" dirty="0">
                <a:latin typeface="Arial"/>
                <a:cs typeface="Arial"/>
              </a:rPr>
              <a:t>idylické krajiny </a:t>
            </a:r>
            <a:r>
              <a:rPr sz="1800" dirty="0">
                <a:latin typeface="Arial"/>
                <a:cs typeface="Arial"/>
              </a:rPr>
              <a:t>s </a:t>
            </a:r>
            <a:r>
              <a:rPr sz="1800" spc="-5" dirty="0">
                <a:latin typeface="Arial"/>
                <a:cs typeface="Arial"/>
              </a:rPr>
              <a:t>vnitřní </a:t>
            </a:r>
            <a:r>
              <a:rPr sz="1800" spc="-10" dirty="0">
                <a:latin typeface="Arial"/>
                <a:cs typeface="Arial"/>
              </a:rPr>
              <a:t>lyrikou, </a:t>
            </a:r>
            <a:r>
              <a:rPr sz="1800" spc="-5" dirty="0">
                <a:latin typeface="Arial"/>
                <a:cs typeface="Arial"/>
              </a:rPr>
              <a:t>vyznačující </a:t>
            </a:r>
            <a:r>
              <a:rPr sz="1800" dirty="0">
                <a:latin typeface="Arial"/>
                <a:cs typeface="Arial"/>
              </a:rPr>
              <a:t>se </a:t>
            </a:r>
            <a:r>
              <a:rPr sz="1800" spc="-5" dirty="0">
                <a:latin typeface="Arial"/>
                <a:cs typeface="Arial"/>
              </a:rPr>
              <a:t>měkkou</a:t>
            </a:r>
            <a:r>
              <a:rPr sz="1800" spc="9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světelností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200">
              <a:latin typeface="Times New Roman"/>
              <a:cs typeface="Times New Roman"/>
            </a:endParaRPr>
          </a:p>
          <a:p>
            <a:pPr marL="355600" marR="256540" indent="-342900">
              <a:lnSpc>
                <a:spcPts val="1730"/>
              </a:lnSpc>
              <a:buChar char="•"/>
              <a:tabLst>
                <a:tab pos="354965" algn="l"/>
                <a:tab pos="355600" algn="l"/>
              </a:tabLst>
            </a:pPr>
            <a:r>
              <a:rPr sz="1800" dirty="0">
                <a:latin typeface="Arial"/>
                <a:cs typeface="Arial"/>
              </a:rPr>
              <a:t>tak </a:t>
            </a:r>
            <a:r>
              <a:rPr sz="1800" spc="-5" dirty="0">
                <a:latin typeface="Arial"/>
                <a:cs typeface="Arial"/>
              </a:rPr>
              <a:t>jako Poussin studuje </a:t>
            </a:r>
            <a:r>
              <a:rPr sz="1800" b="1" dirty="0">
                <a:latin typeface="Arial"/>
                <a:cs typeface="Arial"/>
              </a:rPr>
              <a:t>i on </a:t>
            </a:r>
            <a:r>
              <a:rPr sz="1800" b="1" spc="-5" dirty="0">
                <a:latin typeface="Arial"/>
                <a:cs typeface="Arial"/>
              </a:rPr>
              <a:t>krajinu kolem Říma </a:t>
            </a:r>
            <a:r>
              <a:rPr sz="1800" b="1" dirty="0">
                <a:latin typeface="Arial"/>
                <a:cs typeface="Arial"/>
              </a:rPr>
              <a:t>s </a:t>
            </a:r>
            <a:r>
              <a:rPr sz="1800" b="1" spc="-10" dirty="0">
                <a:latin typeface="Arial"/>
                <a:cs typeface="Arial"/>
              </a:rPr>
              <a:t>antickými </a:t>
            </a:r>
            <a:r>
              <a:rPr sz="1800" b="1" spc="-5" dirty="0">
                <a:latin typeface="Arial"/>
                <a:cs typeface="Arial"/>
              </a:rPr>
              <a:t>památkami </a:t>
            </a:r>
            <a:r>
              <a:rPr sz="1800" b="1" dirty="0">
                <a:latin typeface="Arial"/>
                <a:cs typeface="Arial"/>
              </a:rPr>
              <a:t>a  podobně </a:t>
            </a:r>
            <a:r>
              <a:rPr sz="1800" b="1" spc="-5" dirty="0">
                <a:latin typeface="Arial"/>
                <a:cs typeface="Arial"/>
              </a:rPr>
              <a:t>jako </a:t>
            </a:r>
            <a:r>
              <a:rPr sz="1800" b="1" dirty="0">
                <a:latin typeface="Arial"/>
                <a:cs typeface="Arial"/>
              </a:rPr>
              <a:t>on </a:t>
            </a:r>
            <a:r>
              <a:rPr sz="1800" b="1" spc="-5" dirty="0">
                <a:latin typeface="Arial"/>
                <a:cs typeface="Arial"/>
              </a:rPr>
              <a:t>zachycuje </a:t>
            </a:r>
            <a:r>
              <a:rPr sz="1800" b="1" spc="-25" dirty="0">
                <a:latin typeface="Arial"/>
                <a:cs typeface="Arial"/>
              </a:rPr>
              <a:t>ve </a:t>
            </a:r>
            <a:r>
              <a:rPr sz="1800" b="1" spc="-15" dirty="0">
                <a:latin typeface="Arial"/>
                <a:cs typeface="Arial"/>
              </a:rPr>
              <a:t>svých </a:t>
            </a:r>
            <a:r>
              <a:rPr sz="1800" b="1" spc="-5" dirty="0">
                <a:latin typeface="Arial"/>
                <a:cs typeface="Arial"/>
              </a:rPr>
              <a:t>skicách </a:t>
            </a:r>
            <a:r>
              <a:rPr sz="1800" b="1" spc="-10" dirty="0">
                <a:latin typeface="Arial"/>
                <a:cs typeface="Arial"/>
              </a:rPr>
              <a:t>realistické </a:t>
            </a:r>
            <a:r>
              <a:rPr sz="1800" b="1" spc="-5" dirty="0">
                <a:latin typeface="Arial"/>
                <a:cs typeface="Arial"/>
              </a:rPr>
              <a:t>záběry</a:t>
            </a:r>
            <a:r>
              <a:rPr sz="1800" b="1" spc="12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přírody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buFont typeface="Arial"/>
              <a:buChar char="•"/>
            </a:pPr>
            <a:endParaRPr sz="2250">
              <a:latin typeface="Times New Roman"/>
              <a:cs typeface="Times New Roman"/>
            </a:endParaRPr>
          </a:p>
          <a:p>
            <a:pPr marL="355600" marR="409575" indent="-342900">
              <a:lnSpc>
                <a:spcPct val="80000"/>
              </a:lnSpc>
              <a:spcBef>
                <a:spcPts val="5"/>
              </a:spcBef>
              <a:buChar char="•"/>
              <a:tabLst>
                <a:tab pos="354965" algn="l"/>
                <a:tab pos="355600" algn="l"/>
              </a:tabLst>
            </a:pPr>
            <a:r>
              <a:rPr sz="1800" spc="-5" dirty="0">
                <a:latin typeface="Arial"/>
                <a:cs typeface="Arial"/>
              </a:rPr>
              <a:t>záhy </a:t>
            </a:r>
            <a:r>
              <a:rPr sz="1800" dirty="0">
                <a:latin typeface="Arial"/>
                <a:cs typeface="Arial"/>
              </a:rPr>
              <a:t>si </a:t>
            </a:r>
            <a:r>
              <a:rPr sz="1800" b="1" i="1" spc="-5" dirty="0">
                <a:latin typeface="Arial"/>
                <a:cs typeface="Arial"/>
              </a:rPr>
              <a:t>v Římě </a:t>
            </a:r>
            <a:r>
              <a:rPr sz="1800" dirty="0">
                <a:latin typeface="Arial"/>
                <a:cs typeface="Arial"/>
              </a:rPr>
              <a:t>získal </a:t>
            </a:r>
            <a:r>
              <a:rPr sz="1800" b="1" spc="-15" dirty="0">
                <a:latin typeface="Arial"/>
                <a:cs typeface="Arial"/>
              </a:rPr>
              <a:t>velké </a:t>
            </a:r>
            <a:r>
              <a:rPr sz="1800" b="1" spc="-5" dirty="0">
                <a:latin typeface="Arial"/>
                <a:cs typeface="Arial"/>
              </a:rPr>
              <a:t>uznání </a:t>
            </a:r>
            <a:r>
              <a:rPr sz="1800" dirty="0">
                <a:latin typeface="Arial"/>
                <a:cs typeface="Arial"/>
              </a:rPr>
              <a:t>a </a:t>
            </a:r>
            <a:r>
              <a:rPr sz="1800" spc="-5" dirty="0">
                <a:latin typeface="Arial"/>
                <a:cs typeface="Arial"/>
              </a:rPr>
              <a:t>jeho obdivovatelem </a:t>
            </a:r>
            <a:r>
              <a:rPr sz="1800" spc="-15" dirty="0">
                <a:latin typeface="Arial"/>
                <a:cs typeface="Arial"/>
              </a:rPr>
              <a:t>byl </a:t>
            </a:r>
            <a:r>
              <a:rPr sz="1800" dirty="0">
                <a:latin typeface="Arial"/>
                <a:cs typeface="Arial"/>
              </a:rPr>
              <a:t>i </a:t>
            </a:r>
            <a:r>
              <a:rPr sz="1800" spc="-10" dirty="0">
                <a:latin typeface="Arial"/>
                <a:cs typeface="Arial"/>
              </a:rPr>
              <a:t>papež </a:t>
            </a:r>
            <a:r>
              <a:rPr sz="1800" b="1" i="1" spc="-5" dirty="0">
                <a:latin typeface="Arial"/>
                <a:cs typeface="Arial"/>
              </a:rPr>
              <a:t>Urban  </a:t>
            </a:r>
            <a:r>
              <a:rPr sz="1800" b="1" i="1" dirty="0">
                <a:latin typeface="Arial"/>
                <a:cs typeface="Arial"/>
              </a:rPr>
              <a:t>VIII.</a:t>
            </a:r>
            <a:r>
              <a:rPr sz="1800" dirty="0">
                <a:latin typeface="Arial"/>
                <a:cs typeface="Arial"/>
              </a:rPr>
              <a:t>; </a:t>
            </a:r>
            <a:r>
              <a:rPr sz="1800" spc="-5" dirty="0">
                <a:latin typeface="Arial"/>
                <a:cs typeface="Arial"/>
              </a:rPr>
              <a:t>své rané krajiny maluje </a:t>
            </a:r>
            <a:r>
              <a:rPr sz="1800" b="1" spc="-5" dirty="0">
                <a:latin typeface="Arial"/>
                <a:cs typeface="Arial"/>
              </a:rPr>
              <a:t>v teplých tónech </a:t>
            </a:r>
            <a:r>
              <a:rPr sz="1800" b="1" dirty="0">
                <a:latin typeface="Arial"/>
                <a:cs typeface="Arial"/>
              </a:rPr>
              <a:t>s </a:t>
            </a:r>
            <a:r>
              <a:rPr sz="1800" b="1" spc="-5" dirty="0">
                <a:latin typeface="Arial"/>
                <a:cs typeface="Arial"/>
              </a:rPr>
              <a:t>jasným</a:t>
            </a:r>
            <a:r>
              <a:rPr sz="1800" b="1" spc="50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vymezením</a:t>
            </a:r>
            <a:endParaRPr sz="1800">
              <a:latin typeface="Arial"/>
              <a:cs typeface="Arial"/>
            </a:endParaRPr>
          </a:p>
          <a:p>
            <a:pPr marL="355600">
              <a:lnSpc>
                <a:spcPts val="1510"/>
              </a:lnSpc>
            </a:pPr>
            <a:r>
              <a:rPr sz="1800" b="1" spc="-5" dirty="0">
                <a:latin typeface="Arial"/>
                <a:cs typeface="Arial"/>
              </a:rPr>
              <a:t>lokálních </a:t>
            </a:r>
            <a:r>
              <a:rPr sz="1800" b="1" spc="-10" dirty="0">
                <a:latin typeface="Arial"/>
                <a:cs typeface="Arial"/>
              </a:rPr>
              <a:t>barev</a:t>
            </a:r>
            <a:r>
              <a:rPr sz="1800" spc="-10" dirty="0">
                <a:latin typeface="Arial"/>
                <a:cs typeface="Arial"/>
              </a:rPr>
              <a:t>, </a:t>
            </a:r>
            <a:r>
              <a:rPr sz="1800" spc="-5" dirty="0">
                <a:latin typeface="Arial"/>
                <a:cs typeface="Arial"/>
              </a:rPr>
              <a:t>později uplatňuje </a:t>
            </a:r>
            <a:r>
              <a:rPr sz="1800" spc="-10" dirty="0">
                <a:latin typeface="Arial"/>
                <a:cs typeface="Arial"/>
              </a:rPr>
              <a:t>jednotnější </a:t>
            </a:r>
            <a:r>
              <a:rPr sz="1800" spc="-5" dirty="0">
                <a:latin typeface="Arial"/>
                <a:cs typeface="Arial"/>
              </a:rPr>
              <a:t>barevné </a:t>
            </a:r>
            <a:r>
              <a:rPr sz="1800" spc="-10" dirty="0">
                <a:latin typeface="Arial"/>
                <a:cs typeface="Arial"/>
              </a:rPr>
              <a:t>ladění </a:t>
            </a:r>
            <a:r>
              <a:rPr sz="1800" dirty="0">
                <a:latin typeface="Arial"/>
                <a:cs typeface="Arial"/>
              </a:rPr>
              <a:t>v</a:t>
            </a:r>
            <a:r>
              <a:rPr sz="1800" spc="16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chladném</a:t>
            </a:r>
            <a:endParaRPr sz="1800">
              <a:latin typeface="Arial"/>
              <a:cs typeface="Arial"/>
            </a:endParaRPr>
          </a:p>
          <a:p>
            <a:pPr marL="355600">
              <a:lnSpc>
                <a:spcPts val="1730"/>
              </a:lnSpc>
            </a:pPr>
            <a:r>
              <a:rPr sz="1800" b="1" spc="-5" dirty="0">
                <a:latin typeface="Arial"/>
                <a:cs typeface="Arial"/>
              </a:rPr>
              <a:t>stříbřitém </a:t>
            </a:r>
            <a:r>
              <a:rPr sz="1800" b="1" dirty="0">
                <a:latin typeface="Arial"/>
                <a:cs typeface="Arial"/>
              </a:rPr>
              <a:t>tónu</a:t>
            </a:r>
            <a:r>
              <a:rPr sz="1800" dirty="0">
                <a:latin typeface="Arial"/>
                <a:cs typeface="Arial"/>
              </a:rPr>
              <a:t>; </a:t>
            </a:r>
            <a:r>
              <a:rPr sz="1800" spc="-5" dirty="0">
                <a:latin typeface="Arial"/>
                <a:cs typeface="Arial"/>
              </a:rPr>
              <a:t>dojmu krajinné </a:t>
            </a:r>
            <a:r>
              <a:rPr sz="1800" spc="-10" dirty="0">
                <a:latin typeface="Arial"/>
                <a:cs typeface="Arial"/>
              </a:rPr>
              <a:t>hloubky </a:t>
            </a:r>
            <a:r>
              <a:rPr sz="1800" spc="-5" dirty="0">
                <a:latin typeface="Arial"/>
                <a:cs typeface="Arial"/>
              </a:rPr>
              <a:t>dosahoval </a:t>
            </a:r>
            <a:r>
              <a:rPr sz="1800" b="1" spc="-5" dirty="0">
                <a:latin typeface="Arial"/>
                <a:cs typeface="Arial"/>
              </a:rPr>
              <a:t>střídáním </a:t>
            </a:r>
            <a:r>
              <a:rPr sz="1800" b="1" spc="-10" dirty="0">
                <a:latin typeface="Arial"/>
                <a:cs typeface="Arial"/>
              </a:rPr>
              <a:t>osvětlených</a:t>
            </a:r>
            <a:r>
              <a:rPr sz="1800" b="1" spc="12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a</a:t>
            </a:r>
            <a:endParaRPr sz="1800">
              <a:latin typeface="Arial"/>
              <a:cs typeface="Arial"/>
            </a:endParaRPr>
          </a:p>
          <a:p>
            <a:pPr marL="355600">
              <a:lnSpc>
                <a:spcPts val="1945"/>
              </a:lnSpc>
            </a:pPr>
            <a:r>
              <a:rPr sz="1800" b="1" spc="-5" dirty="0">
                <a:latin typeface="Arial"/>
                <a:cs typeface="Arial"/>
              </a:rPr>
              <a:t>zastíněných terénních </a:t>
            </a:r>
            <a:r>
              <a:rPr sz="1800" b="1" dirty="0">
                <a:latin typeface="Arial"/>
                <a:cs typeface="Arial"/>
              </a:rPr>
              <a:t>tónů</a:t>
            </a:r>
            <a:r>
              <a:rPr sz="1800" dirty="0">
                <a:latin typeface="Arial"/>
                <a:cs typeface="Arial"/>
              </a:rPr>
              <a:t>, které </a:t>
            </a:r>
            <a:r>
              <a:rPr sz="1800" spc="-5" dirty="0">
                <a:latin typeface="Arial"/>
                <a:cs typeface="Arial"/>
              </a:rPr>
              <a:t>horizontálně zasouval </a:t>
            </a:r>
            <a:r>
              <a:rPr sz="1800" dirty="0">
                <a:latin typeface="Arial"/>
                <a:cs typeface="Arial"/>
              </a:rPr>
              <a:t>za</a:t>
            </a:r>
            <a:r>
              <a:rPr sz="1800" spc="1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sebe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250">
              <a:latin typeface="Times New Roman"/>
              <a:cs typeface="Times New Roman"/>
            </a:endParaRPr>
          </a:p>
          <a:p>
            <a:pPr marL="355600" marR="551815" indent="-342900">
              <a:lnSpc>
                <a:spcPct val="80000"/>
              </a:lnSpc>
              <a:spcBef>
                <a:spcPts val="5"/>
              </a:spcBef>
              <a:buChar char="•"/>
              <a:tabLst>
                <a:tab pos="354965" algn="l"/>
                <a:tab pos="355600" algn="l"/>
              </a:tabLst>
            </a:pPr>
            <a:r>
              <a:rPr sz="1800" spc="-5" dirty="0">
                <a:latin typeface="Arial"/>
                <a:cs typeface="Arial"/>
              </a:rPr>
              <a:t>vzdušné atmosféry dociluje </a:t>
            </a:r>
            <a:r>
              <a:rPr sz="1800" b="1" dirty="0">
                <a:latin typeface="Arial"/>
                <a:cs typeface="Arial"/>
              </a:rPr>
              <a:t>lazurní </a:t>
            </a:r>
            <a:r>
              <a:rPr sz="1800" b="1" spc="-5" dirty="0">
                <a:latin typeface="Arial"/>
                <a:cs typeface="Arial"/>
              </a:rPr>
              <a:t>malířskou </a:t>
            </a:r>
            <a:r>
              <a:rPr sz="1800" b="1" dirty="0">
                <a:latin typeface="Arial"/>
                <a:cs typeface="Arial"/>
              </a:rPr>
              <a:t>technikou</a:t>
            </a:r>
            <a:r>
              <a:rPr sz="1800" dirty="0">
                <a:latin typeface="Arial"/>
                <a:cs typeface="Arial"/>
              </a:rPr>
              <a:t>, </a:t>
            </a:r>
            <a:r>
              <a:rPr sz="1800" spc="-5" dirty="0">
                <a:latin typeface="Arial"/>
                <a:cs typeface="Arial"/>
              </a:rPr>
              <a:t>která </a:t>
            </a:r>
            <a:r>
              <a:rPr sz="1800" spc="-10" dirty="0">
                <a:latin typeface="Arial"/>
                <a:cs typeface="Arial"/>
              </a:rPr>
              <a:t>podporuje  jednak </a:t>
            </a:r>
            <a:r>
              <a:rPr sz="1800" spc="-5" dirty="0">
                <a:latin typeface="Arial"/>
                <a:cs typeface="Arial"/>
              </a:rPr>
              <a:t>prostorovou </a:t>
            </a:r>
            <a:r>
              <a:rPr sz="1800" spc="-10" dirty="0">
                <a:latin typeface="Arial"/>
                <a:cs typeface="Arial"/>
              </a:rPr>
              <a:t>hloubku krajiny, jednak </a:t>
            </a:r>
            <a:r>
              <a:rPr sz="1800" spc="-5" dirty="0">
                <a:latin typeface="Arial"/>
                <a:cs typeface="Arial"/>
              </a:rPr>
              <a:t>její nostalgicky </a:t>
            </a:r>
            <a:r>
              <a:rPr sz="1800" spc="-10" dirty="0">
                <a:latin typeface="Arial"/>
                <a:cs typeface="Arial"/>
              </a:rPr>
              <a:t>lyrickou</a:t>
            </a:r>
            <a:r>
              <a:rPr sz="1800" spc="254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náladu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buFont typeface="Arial"/>
              <a:buChar char="•"/>
            </a:pPr>
            <a:endParaRPr sz="2250">
              <a:latin typeface="Times New Roman"/>
              <a:cs typeface="Times New Roman"/>
            </a:endParaRPr>
          </a:p>
          <a:p>
            <a:pPr marL="355600" marR="5080" indent="-342900">
              <a:lnSpc>
                <a:spcPct val="80000"/>
              </a:lnSpc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800" b="1" i="1" spc="-5" dirty="0">
                <a:latin typeface="Arial"/>
                <a:cs typeface="Arial"/>
              </a:rPr>
              <a:t>Lorrain </a:t>
            </a:r>
            <a:r>
              <a:rPr sz="1800" spc="-5" dirty="0">
                <a:latin typeface="Arial"/>
                <a:cs typeface="Arial"/>
              </a:rPr>
              <a:t>vytvořil </a:t>
            </a:r>
            <a:r>
              <a:rPr sz="1800" b="1" spc="-5" dirty="0">
                <a:latin typeface="Arial"/>
                <a:cs typeface="Arial"/>
              </a:rPr>
              <a:t>řadu klasicistních krajin </a:t>
            </a:r>
            <a:r>
              <a:rPr sz="1800" b="1" dirty="0">
                <a:latin typeface="Arial"/>
                <a:cs typeface="Arial"/>
              </a:rPr>
              <a:t>s </a:t>
            </a:r>
            <a:r>
              <a:rPr sz="1800" b="1" spc="-5" dirty="0">
                <a:latin typeface="Arial"/>
                <a:cs typeface="Arial"/>
              </a:rPr>
              <a:t>náboženskou nebo mytologickou  figurální stafáží</a:t>
            </a:r>
            <a:r>
              <a:rPr sz="1800" spc="-5" dirty="0">
                <a:latin typeface="Arial"/>
                <a:cs typeface="Arial"/>
              </a:rPr>
              <a:t>, kterou prováděli </a:t>
            </a:r>
            <a:r>
              <a:rPr sz="1800" spc="-10" dirty="0">
                <a:latin typeface="Arial"/>
                <a:cs typeface="Arial"/>
              </a:rPr>
              <a:t>jeho </a:t>
            </a:r>
            <a:r>
              <a:rPr sz="1800" spc="-5" dirty="0">
                <a:latin typeface="Arial"/>
                <a:cs typeface="Arial"/>
              </a:rPr>
              <a:t>spolupracovníci </a:t>
            </a:r>
            <a:r>
              <a:rPr sz="1800" dirty="0">
                <a:latin typeface="Arial"/>
                <a:cs typeface="Arial"/>
              </a:rPr>
              <a:t>(</a:t>
            </a:r>
            <a:r>
              <a:rPr sz="1800" b="1" i="1" dirty="0">
                <a:latin typeface="Arial"/>
                <a:cs typeface="Arial"/>
              </a:rPr>
              <a:t>Lauri, Courtois, Miel,  </a:t>
            </a:r>
            <a:r>
              <a:rPr sz="1800" b="1" i="1" spc="-5" dirty="0">
                <a:latin typeface="Arial"/>
                <a:cs typeface="Arial"/>
              </a:rPr>
              <a:t>Allaegrini </a:t>
            </a:r>
            <a:r>
              <a:rPr sz="1800" spc="-5" dirty="0">
                <a:latin typeface="Arial"/>
                <a:cs typeface="Arial"/>
              </a:rPr>
              <a:t>aj.) </a:t>
            </a:r>
            <a:r>
              <a:rPr sz="1800" dirty="0">
                <a:latin typeface="Arial"/>
                <a:cs typeface="Arial"/>
              </a:rPr>
              <a:t>– </a:t>
            </a:r>
            <a:r>
              <a:rPr sz="1800" spc="-5" dirty="0">
                <a:latin typeface="Arial"/>
                <a:cs typeface="Arial"/>
              </a:rPr>
              <a:t>jako příklad můžeme uvést obraz </a:t>
            </a:r>
            <a:r>
              <a:rPr sz="1800" b="1" i="1" dirty="0">
                <a:latin typeface="Arial"/>
                <a:cs typeface="Arial"/>
              </a:rPr>
              <a:t>Noli </a:t>
            </a:r>
            <a:r>
              <a:rPr sz="1800" b="1" i="1" spc="-5" dirty="0">
                <a:latin typeface="Arial"/>
                <a:cs typeface="Arial"/>
              </a:rPr>
              <a:t>me tangere </a:t>
            </a:r>
            <a:r>
              <a:rPr sz="1800" spc="-5" dirty="0">
                <a:latin typeface="Arial"/>
                <a:cs typeface="Arial"/>
              </a:rPr>
              <a:t>(1681,  Frankfurt n. </a:t>
            </a:r>
            <a:r>
              <a:rPr sz="1800" dirty="0">
                <a:latin typeface="Arial"/>
                <a:cs typeface="Arial"/>
              </a:rPr>
              <a:t>M., </a:t>
            </a:r>
            <a:r>
              <a:rPr sz="1800" spc="-5" dirty="0">
                <a:latin typeface="Arial"/>
                <a:cs typeface="Arial"/>
              </a:rPr>
              <a:t>Städelsches Kunstinstitut), </a:t>
            </a:r>
            <a:r>
              <a:rPr sz="1800" dirty="0">
                <a:latin typeface="Arial"/>
                <a:cs typeface="Arial"/>
              </a:rPr>
              <a:t>v </a:t>
            </a:r>
            <a:r>
              <a:rPr sz="1800" spc="-5" dirty="0">
                <a:latin typeface="Arial"/>
                <a:cs typeface="Arial"/>
              </a:rPr>
              <a:t>níž </a:t>
            </a:r>
            <a:r>
              <a:rPr sz="1800" b="1" i="1" spc="-5" dirty="0">
                <a:latin typeface="Arial"/>
                <a:cs typeface="Arial"/>
              </a:rPr>
              <a:t>Lorrain </a:t>
            </a:r>
            <a:r>
              <a:rPr sz="1800" spc="-5" dirty="0">
                <a:latin typeface="Arial"/>
                <a:cs typeface="Arial"/>
              </a:rPr>
              <a:t>zobrazil setkání </a:t>
            </a:r>
            <a:r>
              <a:rPr sz="1800" dirty="0">
                <a:latin typeface="Arial"/>
                <a:cs typeface="Arial"/>
              </a:rPr>
              <a:t>Maří  </a:t>
            </a:r>
            <a:r>
              <a:rPr sz="1800" spc="-5" dirty="0">
                <a:latin typeface="Arial"/>
                <a:cs typeface="Arial"/>
              </a:rPr>
              <a:t>Magdaleny </a:t>
            </a:r>
            <a:r>
              <a:rPr sz="1800" dirty="0">
                <a:latin typeface="Arial"/>
                <a:cs typeface="Arial"/>
              </a:rPr>
              <a:t>s Kristem </a:t>
            </a:r>
            <a:r>
              <a:rPr sz="1800" spc="-10" dirty="0">
                <a:latin typeface="Arial"/>
                <a:cs typeface="Arial"/>
              </a:rPr>
              <a:t>podle evangelia </a:t>
            </a:r>
            <a:r>
              <a:rPr sz="1800" dirty="0">
                <a:latin typeface="Arial"/>
                <a:cs typeface="Arial"/>
              </a:rPr>
              <a:t>sv. </a:t>
            </a:r>
            <a:r>
              <a:rPr sz="1800" spc="-5" dirty="0">
                <a:latin typeface="Arial"/>
                <a:cs typeface="Arial"/>
              </a:rPr>
              <a:t>Jana; poté, </a:t>
            </a:r>
            <a:r>
              <a:rPr sz="1800" dirty="0">
                <a:latin typeface="Arial"/>
                <a:cs typeface="Arial"/>
              </a:rPr>
              <a:t>co </a:t>
            </a:r>
            <a:r>
              <a:rPr sz="1800" spc="-5" dirty="0">
                <a:latin typeface="Arial"/>
                <a:cs typeface="Arial"/>
              </a:rPr>
              <a:t>přišly </a:t>
            </a:r>
            <a:r>
              <a:rPr sz="1800" dirty="0">
                <a:latin typeface="Arial"/>
                <a:cs typeface="Arial"/>
              </a:rPr>
              <a:t>Maří </a:t>
            </a:r>
            <a:r>
              <a:rPr sz="1800" spc="-10" dirty="0">
                <a:latin typeface="Arial"/>
                <a:cs typeface="Arial"/>
              </a:rPr>
              <a:t>Magdalena  </a:t>
            </a:r>
            <a:r>
              <a:rPr sz="1800" dirty="0">
                <a:latin typeface="Arial"/>
                <a:cs typeface="Arial"/>
              </a:rPr>
              <a:t>s </a:t>
            </a:r>
            <a:r>
              <a:rPr sz="1800" spc="-5" dirty="0">
                <a:latin typeface="Arial"/>
                <a:cs typeface="Arial"/>
              </a:rPr>
              <a:t>Janou Marií Jakubovou </a:t>
            </a:r>
            <a:r>
              <a:rPr sz="1800" dirty="0">
                <a:latin typeface="Arial"/>
                <a:cs typeface="Arial"/>
              </a:rPr>
              <a:t>ke </a:t>
            </a:r>
            <a:r>
              <a:rPr sz="1800" spc="-5" dirty="0">
                <a:latin typeface="Arial"/>
                <a:cs typeface="Arial"/>
              </a:rPr>
              <a:t>Kristovu </a:t>
            </a:r>
            <a:r>
              <a:rPr sz="1800" spc="-10" dirty="0">
                <a:latin typeface="Arial"/>
                <a:cs typeface="Arial"/>
              </a:rPr>
              <a:t>hrobu, </a:t>
            </a:r>
            <a:r>
              <a:rPr sz="1800" spc="-5" dirty="0">
                <a:latin typeface="Arial"/>
                <a:cs typeface="Arial"/>
              </a:rPr>
              <a:t>aby pomazaly jeho </a:t>
            </a:r>
            <a:r>
              <a:rPr sz="1800" dirty="0">
                <a:latin typeface="Arial"/>
                <a:cs typeface="Arial"/>
              </a:rPr>
              <a:t>mrtvé </a:t>
            </a:r>
            <a:r>
              <a:rPr sz="1800" spc="-5" dirty="0">
                <a:latin typeface="Arial"/>
                <a:cs typeface="Arial"/>
              </a:rPr>
              <a:t>tělo,  našly hrob prázdný; Magdalena pak </a:t>
            </a:r>
            <a:r>
              <a:rPr sz="1800" spc="-10" dirty="0">
                <a:latin typeface="Arial"/>
                <a:cs typeface="Arial"/>
              </a:rPr>
              <a:t>uviděla </a:t>
            </a:r>
            <a:r>
              <a:rPr sz="1800" dirty="0">
                <a:latin typeface="Arial"/>
                <a:cs typeface="Arial"/>
              </a:rPr>
              <a:t>Krista v </a:t>
            </a:r>
            <a:r>
              <a:rPr sz="1800" spc="-10" dirty="0">
                <a:latin typeface="Arial"/>
                <a:cs typeface="Arial"/>
              </a:rPr>
              <a:t>podobě </a:t>
            </a:r>
            <a:r>
              <a:rPr sz="1800" spc="-5" dirty="0">
                <a:latin typeface="Arial"/>
                <a:cs typeface="Arial"/>
              </a:rPr>
              <a:t>zahradníka </a:t>
            </a:r>
            <a:r>
              <a:rPr sz="1800" dirty="0">
                <a:latin typeface="Arial"/>
                <a:cs typeface="Arial"/>
              </a:rPr>
              <a:t>a  </a:t>
            </a:r>
            <a:r>
              <a:rPr sz="1800" spc="-5" dirty="0">
                <a:latin typeface="Arial"/>
                <a:cs typeface="Arial"/>
              </a:rPr>
              <a:t>otázala </a:t>
            </a:r>
            <a:r>
              <a:rPr sz="1800" dirty="0">
                <a:latin typeface="Arial"/>
                <a:cs typeface="Arial"/>
              </a:rPr>
              <a:t>se, </a:t>
            </a:r>
            <a:r>
              <a:rPr sz="1800" spc="-5" dirty="0">
                <a:latin typeface="Arial"/>
                <a:cs typeface="Arial"/>
              </a:rPr>
              <a:t>zda on odnesl tělo mrtvého; Kristus </a:t>
            </a:r>
            <a:r>
              <a:rPr sz="1800" dirty="0">
                <a:latin typeface="Arial"/>
                <a:cs typeface="Arial"/>
              </a:rPr>
              <a:t>se </a:t>
            </a:r>
            <a:r>
              <a:rPr sz="1800" spc="-5" dirty="0">
                <a:latin typeface="Arial"/>
                <a:cs typeface="Arial"/>
              </a:rPr>
              <a:t>jí </a:t>
            </a:r>
            <a:r>
              <a:rPr sz="1800" spc="-10" dirty="0">
                <a:latin typeface="Arial"/>
                <a:cs typeface="Arial"/>
              </a:rPr>
              <a:t>dal poznat </a:t>
            </a:r>
            <a:r>
              <a:rPr sz="1800" dirty="0">
                <a:latin typeface="Arial"/>
                <a:cs typeface="Arial"/>
              </a:rPr>
              <a:t>a </a:t>
            </a:r>
            <a:r>
              <a:rPr sz="1800" spc="-5" dirty="0">
                <a:latin typeface="Arial"/>
                <a:cs typeface="Arial"/>
              </a:rPr>
              <a:t>pravil: </a:t>
            </a:r>
            <a:r>
              <a:rPr sz="1800" i="1" spc="-15" dirty="0">
                <a:latin typeface="Arial"/>
                <a:cs typeface="Arial"/>
              </a:rPr>
              <a:t>„Noli  </a:t>
            </a:r>
            <a:r>
              <a:rPr sz="1800" i="1" spc="-10" dirty="0">
                <a:latin typeface="Arial"/>
                <a:cs typeface="Arial"/>
              </a:rPr>
              <a:t>me </a:t>
            </a:r>
            <a:r>
              <a:rPr sz="1800" i="1" spc="-5" dirty="0">
                <a:latin typeface="Arial"/>
                <a:cs typeface="Arial"/>
              </a:rPr>
              <a:t>tangere“ (Nedotýkej </a:t>
            </a:r>
            <a:r>
              <a:rPr sz="1800" i="1" dirty="0">
                <a:latin typeface="Arial"/>
                <a:cs typeface="Arial"/>
              </a:rPr>
              <a:t>se</a:t>
            </a:r>
            <a:r>
              <a:rPr sz="1800" i="1" spc="25" dirty="0">
                <a:latin typeface="Arial"/>
                <a:cs typeface="Arial"/>
              </a:rPr>
              <a:t> </a:t>
            </a:r>
            <a:r>
              <a:rPr sz="1800" i="1" spc="-10" dirty="0">
                <a:latin typeface="Arial"/>
                <a:cs typeface="Arial"/>
              </a:rPr>
              <a:t>mne)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708025"/>
            <a:ext cx="9144000" cy="54578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5940" y="232105"/>
            <a:ext cx="8060055" cy="5788025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355600" marR="5080" indent="-343535">
              <a:lnSpc>
                <a:spcPct val="80000"/>
              </a:lnSpc>
              <a:spcBef>
                <a:spcPts val="535"/>
              </a:spcBef>
              <a:buChar char="•"/>
              <a:tabLst>
                <a:tab pos="355600" algn="l"/>
                <a:tab pos="356235" algn="l"/>
              </a:tabLst>
            </a:pPr>
            <a:r>
              <a:rPr sz="1800" spc="-10" dirty="0">
                <a:latin typeface="Arial"/>
                <a:cs typeface="Arial"/>
              </a:rPr>
              <a:t>umělec </a:t>
            </a:r>
            <a:r>
              <a:rPr sz="1800" spc="-5" dirty="0">
                <a:latin typeface="Arial"/>
                <a:cs typeface="Arial"/>
              </a:rPr>
              <a:t>výjev zasadil do rozlehlé krajiny </a:t>
            </a:r>
            <a:r>
              <a:rPr sz="1800" dirty="0">
                <a:latin typeface="Arial"/>
                <a:cs typeface="Arial"/>
              </a:rPr>
              <a:t>a </a:t>
            </a:r>
            <a:r>
              <a:rPr sz="1800" spc="-5" dirty="0">
                <a:latin typeface="Arial"/>
                <a:cs typeface="Arial"/>
              </a:rPr>
              <a:t>zahradu </a:t>
            </a:r>
            <a:r>
              <a:rPr sz="1800" dirty="0">
                <a:latin typeface="Arial"/>
                <a:cs typeface="Arial"/>
              </a:rPr>
              <a:t>s </a:t>
            </a:r>
            <a:r>
              <a:rPr sz="1800" spc="-5" dirty="0">
                <a:latin typeface="Arial"/>
                <a:cs typeface="Arial"/>
              </a:rPr>
              <a:t>klečící Maří  </a:t>
            </a:r>
            <a:r>
              <a:rPr sz="1800" spc="-10" dirty="0">
                <a:latin typeface="Arial"/>
                <a:cs typeface="Arial"/>
              </a:rPr>
              <a:t>Magdalenou </a:t>
            </a:r>
            <a:r>
              <a:rPr sz="1800" dirty="0">
                <a:latin typeface="Arial"/>
                <a:cs typeface="Arial"/>
              </a:rPr>
              <a:t>a </a:t>
            </a:r>
            <a:r>
              <a:rPr sz="1800" spc="-5" dirty="0">
                <a:latin typeface="Arial"/>
                <a:cs typeface="Arial"/>
              </a:rPr>
              <a:t>Kristem od ní </a:t>
            </a:r>
            <a:r>
              <a:rPr sz="1800" spc="-10" dirty="0">
                <a:latin typeface="Arial"/>
                <a:cs typeface="Arial"/>
              </a:rPr>
              <a:t>oddělil </a:t>
            </a:r>
            <a:r>
              <a:rPr sz="1800" spc="-5" dirty="0">
                <a:latin typeface="Arial"/>
                <a:cs typeface="Arial"/>
              </a:rPr>
              <a:t>plotem; pahorek </a:t>
            </a:r>
            <a:r>
              <a:rPr sz="1800" dirty="0">
                <a:latin typeface="Arial"/>
                <a:cs typeface="Arial"/>
              </a:rPr>
              <a:t>s třemi kříži </a:t>
            </a:r>
            <a:r>
              <a:rPr sz="1800" spc="-5" dirty="0">
                <a:latin typeface="Arial"/>
                <a:cs typeface="Arial"/>
              </a:rPr>
              <a:t>na vrcholu  </a:t>
            </a:r>
            <a:r>
              <a:rPr sz="1800" dirty="0">
                <a:latin typeface="Arial"/>
                <a:cs typeface="Arial"/>
              </a:rPr>
              <a:t>v </a:t>
            </a:r>
            <a:r>
              <a:rPr sz="1800" spc="-5" dirty="0">
                <a:latin typeface="Arial"/>
                <a:cs typeface="Arial"/>
              </a:rPr>
              <a:t>pravé části kompozice představuje Golgotu </a:t>
            </a:r>
            <a:r>
              <a:rPr sz="1800" dirty="0">
                <a:latin typeface="Arial"/>
                <a:cs typeface="Arial"/>
              </a:rPr>
              <a:t>a </a:t>
            </a:r>
            <a:r>
              <a:rPr sz="1800" spc="-5" dirty="0">
                <a:latin typeface="Arial"/>
                <a:cs typeface="Arial"/>
              </a:rPr>
              <a:t>město </a:t>
            </a:r>
            <a:r>
              <a:rPr sz="1800" dirty="0">
                <a:latin typeface="Arial"/>
                <a:cs typeface="Arial"/>
              </a:rPr>
              <a:t>v </a:t>
            </a:r>
            <a:r>
              <a:rPr sz="1800" spc="-5" dirty="0">
                <a:latin typeface="Arial"/>
                <a:cs typeface="Arial"/>
              </a:rPr>
              <a:t>pozadí, nořící </a:t>
            </a:r>
            <a:r>
              <a:rPr sz="1800" dirty="0">
                <a:latin typeface="Arial"/>
                <a:cs typeface="Arial"/>
              </a:rPr>
              <a:t>se </a:t>
            </a:r>
            <a:r>
              <a:rPr sz="1800" spc="-5" dirty="0">
                <a:latin typeface="Arial"/>
                <a:cs typeface="Arial"/>
              </a:rPr>
              <a:t>do  prosvětleného ranního </a:t>
            </a:r>
            <a:r>
              <a:rPr sz="1800" spc="-10" dirty="0">
                <a:latin typeface="Arial"/>
                <a:cs typeface="Arial"/>
              </a:rPr>
              <a:t>oparu, </a:t>
            </a:r>
            <a:r>
              <a:rPr sz="1800" spc="-5" dirty="0">
                <a:latin typeface="Arial"/>
                <a:cs typeface="Arial"/>
              </a:rPr>
              <a:t>je Jeruzalém; počínající úsvit nad postavou  </a:t>
            </a:r>
            <a:r>
              <a:rPr sz="1800" dirty="0">
                <a:latin typeface="Arial"/>
                <a:cs typeface="Arial"/>
              </a:rPr>
              <a:t>Krista se </a:t>
            </a:r>
            <a:r>
              <a:rPr sz="1800" spc="-5" dirty="0">
                <a:latin typeface="Arial"/>
                <a:cs typeface="Arial"/>
              </a:rPr>
              <a:t>interpretuje jako </a:t>
            </a:r>
            <a:r>
              <a:rPr sz="1800" spc="-10" dirty="0">
                <a:latin typeface="Arial"/>
                <a:cs typeface="Arial"/>
              </a:rPr>
              <a:t>symbol </a:t>
            </a:r>
            <a:r>
              <a:rPr sz="1800" spc="-5" dirty="0">
                <a:latin typeface="Arial"/>
                <a:cs typeface="Arial"/>
              </a:rPr>
              <a:t>jeho vzkříšení; jemné světlo, </a:t>
            </a:r>
            <a:r>
              <a:rPr sz="1800" dirty="0">
                <a:latin typeface="Arial"/>
                <a:cs typeface="Arial"/>
              </a:rPr>
              <a:t>které </a:t>
            </a:r>
            <a:r>
              <a:rPr sz="1800" spc="-5" dirty="0">
                <a:latin typeface="Arial"/>
                <a:cs typeface="Arial"/>
              </a:rPr>
              <a:t>proniká  celou scénu </a:t>
            </a:r>
            <a:r>
              <a:rPr sz="1800" dirty="0">
                <a:latin typeface="Arial"/>
                <a:cs typeface="Arial"/>
              </a:rPr>
              <a:t>a </a:t>
            </a:r>
            <a:r>
              <a:rPr sz="1800" spc="-10" dirty="0">
                <a:latin typeface="Arial"/>
                <a:cs typeface="Arial"/>
              </a:rPr>
              <a:t>detailně </a:t>
            </a:r>
            <a:r>
              <a:rPr sz="1800" spc="-5" dirty="0">
                <a:latin typeface="Arial"/>
                <a:cs typeface="Arial"/>
              </a:rPr>
              <a:t>odpozorovaná krajina svědčí </a:t>
            </a:r>
            <a:r>
              <a:rPr sz="1800" dirty="0">
                <a:latin typeface="Arial"/>
                <a:cs typeface="Arial"/>
              </a:rPr>
              <a:t>o </a:t>
            </a:r>
            <a:r>
              <a:rPr sz="1800" spc="-10" dirty="0">
                <a:latin typeface="Arial"/>
                <a:cs typeface="Arial"/>
              </a:rPr>
              <a:t>Lorrainově </a:t>
            </a:r>
            <a:r>
              <a:rPr sz="1800" b="1" spc="-10" dirty="0">
                <a:latin typeface="Arial"/>
                <a:cs typeface="Arial"/>
              </a:rPr>
              <a:t>pečlivém  </a:t>
            </a:r>
            <a:r>
              <a:rPr sz="1800" b="1" spc="-5" dirty="0">
                <a:latin typeface="Arial"/>
                <a:cs typeface="Arial"/>
              </a:rPr>
              <a:t>studiu přírody</a:t>
            </a:r>
            <a:r>
              <a:rPr sz="1800" spc="-5" dirty="0">
                <a:latin typeface="Arial"/>
                <a:cs typeface="Arial"/>
              </a:rPr>
              <a:t>; jeho pojetí krajiny </a:t>
            </a:r>
            <a:r>
              <a:rPr sz="1800" dirty="0">
                <a:latin typeface="Arial"/>
                <a:cs typeface="Arial"/>
              </a:rPr>
              <a:t>se </a:t>
            </a:r>
            <a:r>
              <a:rPr sz="1800" spc="-10" dirty="0">
                <a:latin typeface="Arial"/>
                <a:cs typeface="Arial"/>
              </a:rPr>
              <a:t>dokonce </a:t>
            </a:r>
            <a:r>
              <a:rPr sz="1800" dirty="0">
                <a:latin typeface="Arial"/>
                <a:cs typeface="Arial"/>
              </a:rPr>
              <a:t>stalo </a:t>
            </a:r>
            <a:r>
              <a:rPr sz="1800" spc="-10" dirty="0">
                <a:latin typeface="Arial"/>
                <a:cs typeface="Arial"/>
              </a:rPr>
              <a:t>podnětem </a:t>
            </a:r>
            <a:r>
              <a:rPr sz="1800" spc="-5" dirty="0">
                <a:latin typeface="Arial"/>
                <a:cs typeface="Arial"/>
              </a:rPr>
              <a:t>pro  navrhování anglických zahrad </a:t>
            </a:r>
            <a:r>
              <a:rPr sz="1800" dirty="0">
                <a:latin typeface="Arial"/>
                <a:cs typeface="Arial"/>
              </a:rPr>
              <a:t>v </a:t>
            </a:r>
            <a:r>
              <a:rPr sz="1800" spc="-10" dirty="0">
                <a:latin typeface="Arial"/>
                <a:cs typeface="Arial"/>
              </a:rPr>
              <a:t>17. </a:t>
            </a:r>
            <a:r>
              <a:rPr sz="1800" dirty="0">
                <a:latin typeface="Arial"/>
                <a:cs typeface="Arial"/>
              </a:rPr>
              <a:t>i </a:t>
            </a:r>
            <a:r>
              <a:rPr sz="1800" spc="-10" dirty="0">
                <a:latin typeface="Arial"/>
                <a:cs typeface="Arial"/>
              </a:rPr>
              <a:t>18.</a:t>
            </a:r>
            <a:r>
              <a:rPr sz="1800" spc="4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st.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Font typeface="Arial"/>
              <a:buChar char="•"/>
            </a:pPr>
            <a:endParaRPr sz="2250">
              <a:latin typeface="Times New Roman"/>
              <a:cs typeface="Times New Roman"/>
            </a:endParaRPr>
          </a:p>
          <a:p>
            <a:pPr marL="355600" marR="1016000" indent="-343535">
              <a:lnSpc>
                <a:spcPct val="80000"/>
              </a:lnSpc>
              <a:buChar char="•"/>
              <a:tabLst>
                <a:tab pos="355600" algn="l"/>
                <a:tab pos="356235" algn="l"/>
              </a:tabLst>
            </a:pPr>
            <a:r>
              <a:rPr sz="1800" spc="-5" dirty="0">
                <a:latin typeface="Arial"/>
                <a:cs typeface="Arial"/>
              </a:rPr>
              <a:t>jako příklad </a:t>
            </a:r>
            <a:r>
              <a:rPr sz="1800" b="1" spc="-10" dirty="0">
                <a:latin typeface="Arial"/>
                <a:cs typeface="Arial"/>
              </a:rPr>
              <a:t>komponované </a:t>
            </a:r>
            <a:r>
              <a:rPr sz="1800" b="1" spc="-5" dirty="0">
                <a:latin typeface="Arial"/>
                <a:cs typeface="Arial"/>
              </a:rPr>
              <a:t>krajiny</a:t>
            </a:r>
            <a:r>
              <a:rPr sz="1800" spc="-5" dirty="0">
                <a:latin typeface="Arial"/>
                <a:cs typeface="Arial"/>
              </a:rPr>
              <a:t>, respektive </a:t>
            </a:r>
            <a:r>
              <a:rPr sz="1800" spc="-10" dirty="0">
                <a:latin typeface="Arial"/>
                <a:cs typeface="Arial"/>
              </a:rPr>
              <a:t>pohledu </a:t>
            </a:r>
            <a:r>
              <a:rPr sz="1800" spc="-5" dirty="0">
                <a:latin typeface="Arial"/>
                <a:cs typeface="Arial"/>
              </a:rPr>
              <a:t>na </a:t>
            </a:r>
            <a:r>
              <a:rPr sz="1800" spc="-10" dirty="0">
                <a:latin typeface="Arial"/>
                <a:cs typeface="Arial"/>
              </a:rPr>
              <a:t>ideální  </a:t>
            </a:r>
            <a:r>
              <a:rPr sz="1800" spc="-5" dirty="0">
                <a:latin typeface="Arial"/>
                <a:cs typeface="Arial"/>
              </a:rPr>
              <a:t>architekturu, můžeme uvést Lorrainovy obrazy </a:t>
            </a:r>
            <a:r>
              <a:rPr sz="1800" b="1" i="1" dirty="0">
                <a:latin typeface="Arial"/>
                <a:cs typeface="Arial"/>
              </a:rPr>
              <a:t>Západ </a:t>
            </a:r>
            <a:r>
              <a:rPr sz="1800" b="1" i="1" spc="-5" dirty="0">
                <a:latin typeface="Arial"/>
                <a:cs typeface="Arial"/>
              </a:rPr>
              <a:t>slunce</a:t>
            </a:r>
            <a:r>
              <a:rPr sz="1800" b="1" i="1" spc="40" dirty="0">
                <a:latin typeface="Arial"/>
                <a:cs typeface="Arial"/>
              </a:rPr>
              <a:t> </a:t>
            </a:r>
            <a:r>
              <a:rPr sz="1800" b="1" i="1" spc="-5" dirty="0">
                <a:latin typeface="Arial"/>
                <a:cs typeface="Arial"/>
              </a:rPr>
              <a:t>nad</a:t>
            </a:r>
            <a:endParaRPr sz="1800">
              <a:latin typeface="Arial"/>
              <a:cs typeface="Arial"/>
            </a:endParaRPr>
          </a:p>
          <a:p>
            <a:pPr marL="355600" marR="14604">
              <a:lnSpc>
                <a:spcPct val="80000"/>
              </a:lnSpc>
            </a:pPr>
            <a:r>
              <a:rPr sz="1800" b="1" i="1" spc="-5" dirty="0">
                <a:latin typeface="Arial"/>
                <a:cs typeface="Arial"/>
              </a:rPr>
              <a:t>přístavem </a:t>
            </a:r>
            <a:r>
              <a:rPr sz="1800" spc="-5" dirty="0">
                <a:latin typeface="Arial"/>
                <a:cs typeface="Arial"/>
              </a:rPr>
              <a:t>nebo </a:t>
            </a:r>
            <a:r>
              <a:rPr sz="1800" b="1" i="1" spc="-5" dirty="0">
                <a:latin typeface="Arial"/>
                <a:cs typeface="Arial"/>
              </a:rPr>
              <a:t>Nalodění Kleopatry </a:t>
            </a:r>
            <a:r>
              <a:rPr sz="1800" b="1" i="1" dirty="0">
                <a:latin typeface="Arial"/>
                <a:cs typeface="Arial"/>
              </a:rPr>
              <a:t>v </a:t>
            </a:r>
            <a:r>
              <a:rPr sz="1800" b="1" i="1" spc="-5" dirty="0">
                <a:latin typeface="Arial"/>
                <a:cs typeface="Arial"/>
              </a:rPr>
              <a:t>Tarsu, Nalodění sv. Voršily </a:t>
            </a:r>
            <a:r>
              <a:rPr sz="1800" spc="-5" dirty="0">
                <a:latin typeface="Arial"/>
                <a:cs typeface="Arial"/>
              </a:rPr>
              <a:t>(1642,  NG Londýn) </a:t>
            </a:r>
            <a:r>
              <a:rPr sz="1800" dirty="0">
                <a:latin typeface="Arial"/>
                <a:cs typeface="Arial"/>
              </a:rPr>
              <a:t>a </a:t>
            </a:r>
            <a:r>
              <a:rPr sz="1800" b="1" i="1" spc="-5" dirty="0">
                <a:latin typeface="Arial"/>
                <a:cs typeface="Arial"/>
              </a:rPr>
              <a:t>Námořní přístav </a:t>
            </a:r>
            <a:r>
              <a:rPr sz="1800" b="1" i="1" dirty="0">
                <a:latin typeface="Arial"/>
                <a:cs typeface="Arial"/>
              </a:rPr>
              <a:t>při </a:t>
            </a:r>
            <a:r>
              <a:rPr sz="1800" b="1" i="1" spc="-5" dirty="0">
                <a:latin typeface="Arial"/>
                <a:cs typeface="Arial"/>
              </a:rPr>
              <a:t>východu slunce </a:t>
            </a:r>
            <a:r>
              <a:rPr sz="1800" spc="-5" dirty="0">
                <a:latin typeface="Arial"/>
                <a:cs typeface="Arial"/>
              </a:rPr>
              <a:t>(1674, </a:t>
            </a:r>
            <a:r>
              <a:rPr sz="1800" dirty="0">
                <a:latin typeface="Arial"/>
                <a:cs typeface="Arial"/>
              </a:rPr>
              <a:t>Alte  </a:t>
            </a:r>
            <a:r>
              <a:rPr sz="1800" spc="-5" dirty="0">
                <a:latin typeface="Arial"/>
                <a:cs typeface="Arial"/>
              </a:rPr>
              <a:t>Pinakothek, Mnichov) </a:t>
            </a:r>
            <a:r>
              <a:rPr sz="1800" dirty="0">
                <a:latin typeface="Arial"/>
                <a:cs typeface="Arial"/>
              </a:rPr>
              <a:t>– také </a:t>
            </a:r>
            <a:r>
              <a:rPr sz="1800" spc="-5" dirty="0">
                <a:latin typeface="Arial"/>
                <a:cs typeface="Arial"/>
              </a:rPr>
              <a:t>tady můžeme vidět </a:t>
            </a:r>
            <a:r>
              <a:rPr sz="1800" b="1" spc="-10" dirty="0">
                <a:latin typeface="Arial"/>
                <a:cs typeface="Arial"/>
              </a:rPr>
              <a:t>světelnou </a:t>
            </a:r>
            <a:r>
              <a:rPr sz="1800" b="1" spc="-5" dirty="0">
                <a:latin typeface="Arial"/>
                <a:cs typeface="Arial"/>
              </a:rPr>
              <a:t>atmosféru</a:t>
            </a:r>
            <a:r>
              <a:rPr sz="1800" spc="-5" dirty="0">
                <a:latin typeface="Arial"/>
                <a:cs typeface="Arial"/>
              </a:rPr>
              <a:t>,  kterou </a:t>
            </a:r>
            <a:r>
              <a:rPr sz="1800" spc="-10" dirty="0">
                <a:latin typeface="Arial"/>
                <a:cs typeface="Arial"/>
              </a:rPr>
              <a:t>umělec propojuje jednotlivé plány </a:t>
            </a:r>
            <a:r>
              <a:rPr sz="1800" spc="-5" dirty="0">
                <a:latin typeface="Arial"/>
                <a:cs typeface="Arial"/>
              </a:rPr>
              <a:t>obrazu </a:t>
            </a:r>
            <a:r>
              <a:rPr sz="1800" dirty="0">
                <a:latin typeface="Arial"/>
                <a:cs typeface="Arial"/>
              </a:rPr>
              <a:t>a </a:t>
            </a:r>
            <a:r>
              <a:rPr sz="1800" spc="-5" dirty="0">
                <a:latin typeface="Arial"/>
                <a:cs typeface="Arial"/>
              </a:rPr>
              <a:t>pomocí </a:t>
            </a:r>
            <a:r>
              <a:rPr sz="1800" dirty="0">
                <a:latin typeface="Arial"/>
                <a:cs typeface="Arial"/>
              </a:rPr>
              <a:t>které </a:t>
            </a:r>
            <a:r>
              <a:rPr sz="1800" spc="-5" dirty="0">
                <a:latin typeface="Arial"/>
                <a:cs typeface="Arial"/>
              </a:rPr>
              <a:t>dosahuje  jakéhosi nadčasového </a:t>
            </a:r>
            <a:r>
              <a:rPr sz="1800" spc="-10" dirty="0">
                <a:latin typeface="Arial"/>
                <a:cs typeface="Arial"/>
              </a:rPr>
              <a:t>vyznění </a:t>
            </a:r>
            <a:r>
              <a:rPr sz="1800" spc="-5" dirty="0">
                <a:latin typeface="Arial"/>
                <a:cs typeface="Arial"/>
              </a:rPr>
              <a:t>obrazu (nezachycuje </a:t>
            </a:r>
            <a:r>
              <a:rPr sz="1800" b="1" dirty="0">
                <a:latin typeface="Arial"/>
                <a:cs typeface="Arial"/>
              </a:rPr>
              <a:t>tu </a:t>
            </a:r>
            <a:r>
              <a:rPr sz="1800" b="1" spc="-5" dirty="0">
                <a:latin typeface="Arial"/>
                <a:cs typeface="Arial"/>
              </a:rPr>
              <a:t>ani reálné místo,  ani konkrétní čas</a:t>
            </a:r>
            <a:r>
              <a:rPr sz="1800" spc="-5" dirty="0">
                <a:latin typeface="Arial"/>
                <a:cs typeface="Arial"/>
              </a:rPr>
              <a:t>, ale jde </a:t>
            </a:r>
            <a:r>
              <a:rPr sz="1800" dirty="0">
                <a:latin typeface="Arial"/>
                <a:cs typeface="Arial"/>
              </a:rPr>
              <a:t>mu </a:t>
            </a:r>
            <a:r>
              <a:rPr sz="1800" spc="-5" dirty="0">
                <a:latin typeface="Arial"/>
                <a:cs typeface="Arial"/>
              </a:rPr>
              <a:t>především </a:t>
            </a:r>
            <a:r>
              <a:rPr sz="1800" dirty="0">
                <a:latin typeface="Arial"/>
                <a:cs typeface="Arial"/>
              </a:rPr>
              <a:t>o </a:t>
            </a:r>
            <a:r>
              <a:rPr sz="1800" spc="-5" dirty="0">
                <a:latin typeface="Arial"/>
                <a:cs typeface="Arial"/>
              </a:rPr>
              <a:t>zachycení </a:t>
            </a:r>
            <a:r>
              <a:rPr sz="1800" spc="-10" dirty="0">
                <a:latin typeface="Arial"/>
                <a:cs typeface="Arial"/>
              </a:rPr>
              <a:t>přírodního </a:t>
            </a:r>
            <a:r>
              <a:rPr sz="1800" spc="-5" dirty="0">
                <a:latin typeface="Arial"/>
                <a:cs typeface="Arial"/>
              </a:rPr>
              <a:t>úkazu </a:t>
            </a:r>
            <a:r>
              <a:rPr sz="1800" dirty="0">
                <a:latin typeface="Arial"/>
                <a:cs typeface="Arial"/>
              </a:rPr>
              <a:t>–  </a:t>
            </a:r>
            <a:r>
              <a:rPr sz="1800" spc="-5" dirty="0">
                <a:latin typeface="Arial"/>
                <a:cs typeface="Arial"/>
              </a:rPr>
              <a:t>východu nebo západu</a:t>
            </a:r>
            <a:r>
              <a:rPr sz="1800" spc="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slunce)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250">
              <a:latin typeface="Times New Roman"/>
              <a:cs typeface="Times New Roman"/>
            </a:endParaRPr>
          </a:p>
          <a:p>
            <a:pPr marL="355600" marR="841375" indent="-343535">
              <a:lnSpc>
                <a:spcPct val="80000"/>
              </a:lnSpc>
              <a:buChar char="•"/>
              <a:tabLst>
                <a:tab pos="355600" algn="l"/>
                <a:tab pos="356235" algn="l"/>
              </a:tabLst>
            </a:pPr>
            <a:r>
              <a:rPr sz="1800" spc="-5" dirty="0">
                <a:latin typeface="Arial"/>
                <a:cs typeface="Arial"/>
              </a:rPr>
              <a:t>jako </a:t>
            </a:r>
            <a:r>
              <a:rPr sz="1800" spc="-10" dirty="0">
                <a:latin typeface="Arial"/>
                <a:cs typeface="Arial"/>
              </a:rPr>
              <a:t>obranu </a:t>
            </a:r>
            <a:r>
              <a:rPr sz="1800" spc="-5" dirty="0">
                <a:latin typeface="Arial"/>
                <a:cs typeface="Arial"/>
              </a:rPr>
              <a:t>proti </a:t>
            </a:r>
            <a:r>
              <a:rPr sz="1800" spc="-10" dirty="0">
                <a:latin typeface="Arial"/>
                <a:cs typeface="Arial"/>
              </a:rPr>
              <a:t>napodobitelům vydal </a:t>
            </a:r>
            <a:r>
              <a:rPr sz="1800" dirty="0">
                <a:latin typeface="Arial"/>
                <a:cs typeface="Arial"/>
              </a:rPr>
              <a:t>sbírku skic ke svým </a:t>
            </a:r>
            <a:r>
              <a:rPr sz="1800" spc="-5" dirty="0">
                <a:latin typeface="Arial"/>
                <a:cs typeface="Arial"/>
              </a:rPr>
              <a:t>obrazům  </a:t>
            </a:r>
            <a:r>
              <a:rPr sz="1800" dirty="0">
                <a:latin typeface="Arial"/>
                <a:cs typeface="Arial"/>
              </a:rPr>
              <a:t>s </a:t>
            </a:r>
            <a:r>
              <a:rPr sz="1800" spc="-5" dirty="0">
                <a:latin typeface="Arial"/>
                <a:cs typeface="Arial"/>
              </a:rPr>
              <a:t>názvem </a:t>
            </a:r>
            <a:r>
              <a:rPr sz="1800" b="1" i="1" dirty="0">
                <a:latin typeface="Arial"/>
                <a:cs typeface="Arial"/>
              </a:rPr>
              <a:t>Liber </a:t>
            </a:r>
            <a:r>
              <a:rPr sz="1800" b="1" i="1" spc="-5" dirty="0">
                <a:latin typeface="Arial"/>
                <a:cs typeface="Arial"/>
              </a:rPr>
              <a:t>veritatis</a:t>
            </a:r>
            <a:r>
              <a:rPr sz="1800" spc="-5" dirty="0">
                <a:latin typeface="Arial"/>
                <a:cs typeface="Arial"/>
              </a:rPr>
              <a:t>, </a:t>
            </a:r>
            <a:r>
              <a:rPr sz="1800" dirty="0">
                <a:latin typeface="Arial"/>
                <a:cs typeface="Arial"/>
              </a:rPr>
              <a:t>která </a:t>
            </a:r>
            <a:r>
              <a:rPr sz="1800" spc="-5" dirty="0">
                <a:latin typeface="Arial"/>
                <a:cs typeface="Arial"/>
              </a:rPr>
              <a:t>obsahuje na dvě </a:t>
            </a:r>
            <a:r>
              <a:rPr sz="1800" dirty="0">
                <a:latin typeface="Arial"/>
                <a:cs typeface="Arial"/>
              </a:rPr>
              <a:t>stě </a:t>
            </a:r>
            <a:r>
              <a:rPr sz="1800" spc="-5" dirty="0">
                <a:latin typeface="Arial"/>
                <a:cs typeface="Arial"/>
              </a:rPr>
              <a:t>obrazů; vedle  </a:t>
            </a:r>
            <a:r>
              <a:rPr sz="1800" b="1" i="1" spc="-5" dirty="0">
                <a:latin typeface="Arial"/>
                <a:cs typeface="Arial"/>
              </a:rPr>
              <a:t>Nicolase Poussina </a:t>
            </a:r>
            <a:r>
              <a:rPr sz="1800" spc="-5" dirty="0">
                <a:latin typeface="Arial"/>
                <a:cs typeface="Arial"/>
              </a:rPr>
              <a:t>je </a:t>
            </a:r>
            <a:r>
              <a:rPr sz="1800" b="1" i="1" spc="-5" dirty="0">
                <a:latin typeface="Arial"/>
                <a:cs typeface="Arial"/>
              </a:rPr>
              <a:t>Lorrain </a:t>
            </a:r>
            <a:r>
              <a:rPr sz="1800" b="1" spc="-10" dirty="0">
                <a:latin typeface="Arial"/>
                <a:cs typeface="Arial"/>
              </a:rPr>
              <a:t>nejvýznamnějším</a:t>
            </a:r>
            <a:r>
              <a:rPr sz="1800" b="1" spc="65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krajinářem</a:t>
            </a:r>
            <a:endParaRPr sz="1800">
              <a:latin typeface="Arial"/>
              <a:cs typeface="Arial"/>
            </a:endParaRPr>
          </a:p>
          <a:p>
            <a:pPr marL="355600" marR="429895">
              <a:lnSpc>
                <a:spcPct val="80000"/>
              </a:lnSpc>
            </a:pPr>
            <a:r>
              <a:rPr sz="1800" b="1" spc="-5" dirty="0">
                <a:latin typeface="Arial"/>
                <a:cs typeface="Arial"/>
              </a:rPr>
              <a:t>francouzského klasicismu 17. st.</a:t>
            </a:r>
            <a:r>
              <a:rPr sz="1800" spc="-5" dirty="0">
                <a:latin typeface="Arial"/>
                <a:cs typeface="Arial"/>
              </a:rPr>
              <a:t>; </a:t>
            </a:r>
            <a:r>
              <a:rPr sz="1800" dirty="0">
                <a:latin typeface="Arial"/>
                <a:cs typeface="Arial"/>
              </a:rPr>
              <a:t>svým </a:t>
            </a:r>
            <a:r>
              <a:rPr sz="1800" spc="-5" dirty="0">
                <a:latin typeface="Arial"/>
                <a:cs typeface="Arial"/>
              </a:rPr>
              <a:t>světelným pojetím krajiny  zapůsobil na krajináře 18. </a:t>
            </a:r>
            <a:r>
              <a:rPr sz="1800" dirty="0">
                <a:latin typeface="Arial"/>
                <a:cs typeface="Arial"/>
              </a:rPr>
              <a:t>i </a:t>
            </a:r>
            <a:r>
              <a:rPr sz="1800" spc="-5" dirty="0">
                <a:latin typeface="Arial"/>
                <a:cs typeface="Arial"/>
              </a:rPr>
              <a:t>počátku 19. </a:t>
            </a:r>
            <a:r>
              <a:rPr sz="1800" dirty="0">
                <a:latin typeface="Arial"/>
                <a:cs typeface="Arial"/>
              </a:rPr>
              <a:t>st. – </a:t>
            </a:r>
            <a:r>
              <a:rPr sz="1800" spc="-5" dirty="0">
                <a:latin typeface="Arial"/>
                <a:cs typeface="Arial"/>
              </a:rPr>
              <a:t>vychází </a:t>
            </a:r>
            <a:r>
              <a:rPr sz="1800" dirty="0">
                <a:latin typeface="Arial"/>
                <a:cs typeface="Arial"/>
              </a:rPr>
              <a:t>z </a:t>
            </a:r>
            <a:r>
              <a:rPr sz="1800" spc="-5" dirty="0">
                <a:latin typeface="Arial"/>
                <a:cs typeface="Arial"/>
              </a:rPr>
              <a:t>něho jak </a:t>
            </a:r>
            <a:r>
              <a:rPr sz="1800" b="1" i="1" dirty="0">
                <a:latin typeface="Arial"/>
                <a:cs typeface="Arial"/>
              </a:rPr>
              <a:t>William  </a:t>
            </a:r>
            <a:r>
              <a:rPr sz="1800" b="1" i="1" spc="-5" dirty="0">
                <a:latin typeface="Arial"/>
                <a:cs typeface="Arial"/>
              </a:rPr>
              <a:t>Turner</a:t>
            </a:r>
            <a:r>
              <a:rPr sz="1800" spc="-5" dirty="0">
                <a:latin typeface="Arial"/>
                <a:cs typeface="Arial"/>
              </a:rPr>
              <a:t>, </a:t>
            </a:r>
            <a:r>
              <a:rPr sz="1800" dirty="0">
                <a:latin typeface="Arial"/>
                <a:cs typeface="Arial"/>
              </a:rPr>
              <a:t>tak </a:t>
            </a:r>
            <a:r>
              <a:rPr sz="1800" b="1" i="1" spc="-5" dirty="0">
                <a:latin typeface="Arial"/>
                <a:cs typeface="Arial"/>
              </a:rPr>
              <a:t>Camille</a:t>
            </a:r>
            <a:r>
              <a:rPr sz="1800" b="1" i="1" spc="-20" dirty="0">
                <a:latin typeface="Arial"/>
                <a:cs typeface="Arial"/>
              </a:rPr>
              <a:t> </a:t>
            </a:r>
            <a:r>
              <a:rPr sz="1800" b="1" i="1" spc="-5" dirty="0">
                <a:latin typeface="Arial"/>
                <a:cs typeface="Arial"/>
              </a:rPr>
              <a:t>Corrot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04812"/>
            <a:ext cx="9144000" cy="56769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5940" y="448436"/>
            <a:ext cx="8063865" cy="5567680"/>
          </a:xfrm>
          <a:prstGeom prst="rect">
            <a:avLst/>
          </a:prstGeom>
        </p:spPr>
        <p:txBody>
          <a:bodyPr vert="horz" wrap="square" lIns="0" tIns="67310" rIns="0" bIns="0" rtlCol="0">
            <a:spAutoFit/>
          </a:bodyPr>
          <a:lstStyle/>
          <a:p>
            <a:pPr marL="355600" marR="132715" indent="-343535">
              <a:lnSpc>
                <a:spcPct val="80000"/>
              </a:lnSpc>
              <a:spcBef>
                <a:spcPts val="530"/>
              </a:spcBef>
              <a:buChar char="•"/>
              <a:tabLst>
                <a:tab pos="355600" algn="l"/>
                <a:tab pos="356235" algn="l"/>
              </a:tabLst>
            </a:pPr>
            <a:r>
              <a:rPr sz="1800" spc="-5" dirty="0">
                <a:latin typeface="Arial"/>
                <a:cs typeface="Arial"/>
              </a:rPr>
              <a:t>další reakce na italské umění vzniká </a:t>
            </a:r>
            <a:r>
              <a:rPr sz="1800" dirty="0">
                <a:latin typeface="Arial"/>
                <a:cs typeface="Arial"/>
              </a:rPr>
              <a:t>v </a:t>
            </a:r>
            <a:r>
              <a:rPr sz="1800" b="1" i="1" spc="-5" dirty="0">
                <a:latin typeface="Arial"/>
                <a:cs typeface="Arial"/>
              </a:rPr>
              <a:t>Benátkách </a:t>
            </a:r>
            <a:r>
              <a:rPr sz="1800" dirty="0">
                <a:latin typeface="Arial"/>
                <a:cs typeface="Arial"/>
              </a:rPr>
              <a:t>v </a:t>
            </a:r>
            <a:r>
              <a:rPr sz="1800" spc="-5" dirty="0">
                <a:latin typeface="Arial"/>
                <a:cs typeface="Arial"/>
              </a:rPr>
              <a:t>pol. 17. </a:t>
            </a:r>
            <a:r>
              <a:rPr sz="1800" dirty="0">
                <a:latin typeface="Arial"/>
                <a:cs typeface="Arial"/>
              </a:rPr>
              <a:t>st.; </a:t>
            </a:r>
            <a:r>
              <a:rPr sz="1800" spc="-5" dirty="0">
                <a:latin typeface="Arial"/>
                <a:cs typeface="Arial"/>
              </a:rPr>
              <a:t>po velkých  umělcích jako </a:t>
            </a:r>
            <a:r>
              <a:rPr sz="1800" spc="-15" dirty="0">
                <a:latin typeface="Arial"/>
                <a:cs typeface="Arial"/>
              </a:rPr>
              <a:t>byl </a:t>
            </a:r>
            <a:r>
              <a:rPr sz="1800" b="1" i="1" dirty="0">
                <a:latin typeface="Arial"/>
                <a:cs typeface="Arial"/>
              </a:rPr>
              <a:t>Tizian </a:t>
            </a:r>
            <a:r>
              <a:rPr sz="1800" spc="-5" dirty="0">
                <a:latin typeface="Arial"/>
                <a:cs typeface="Arial"/>
              </a:rPr>
              <a:t>a </a:t>
            </a:r>
            <a:r>
              <a:rPr sz="1800" b="1" i="1" spc="-5" dirty="0">
                <a:latin typeface="Arial"/>
                <a:cs typeface="Arial"/>
              </a:rPr>
              <a:t>Veronese </a:t>
            </a:r>
            <a:r>
              <a:rPr sz="1800" spc="-5" dirty="0">
                <a:latin typeface="Arial"/>
                <a:cs typeface="Arial"/>
              </a:rPr>
              <a:t>dochází </a:t>
            </a:r>
            <a:r>
              <a:rPr sz="1800" dirty="0">
                <a:latin typeface="Arial"/>
                <a:cs typeface="Arial"/>
              </a:rPr>
              <a:t>k </a:t>
            </a:r>
            <a:r>
              <a:rPr sz="1800" spc="-5" dirty="0">
                <a:latin typeface="Arial"/>
                <a:cs typeface="Arial"/>
              </a:rPr>
              <a:t>„propadu“ umění; nový  umělecký proud </a:t>
            </a:r>
            <a:r>
              <a:rPr sz="1800" dirty="0">
                <a:latin typeface="Arial"/>
                <a:cs typeface="Arial"/>
              </a:rPr>
              <a:t>sem </a:t>
            </a:r>
            <a:r>
              <a:rPr sz="1800" spc="-5" dirty="0">
                <a:latin typeface="Arial"/>
                <a:cs typeface="Arial"/>
              </a:rPr>
              <a:t>přinášejí teprve </a:t>
            </a:r>
            <a:r>
              <a:rPr sz="1800" i="1" spc="-5" dirty="0">
                <a:latin typeface="Arial"/>
                <a:cs typeface="Arial"/>
              </a:rPr>
              <a:t>až </a:t>
            </a:r>
            <a:r>
              <a:rPr sz="1800" i="1" spc="-10" dirty="0">
                <a:latin typeface="Arial"/>
                <a:cs typeface="Arial"/>
              </a:rPr>
              <a:t>cizinci </a:t>
            </a:r>
            <a:r>
              <a:rPr sz="1800" dirty="0">
                <a:latin typeface="Arial"/>
                <a:cs typeface="Arial"/>
              </a:rPr>
              <a:t>– </a:t>
            </a:r>
            <a:r>
              <a:rPr sz="1800" spc="-5" dirty="0">
                <a:latin typeface="Arial"/>
                <a:cs typeface="Arial"/>
              </a:rPr>
              <a:t>nejvýraznější </a:t>
            </a:r>
            <a:r>
              <a:rPr sz="1800" spc="-10" dirty="0">
                <a:latin typeface="Arial"/>
                <a:cs typeface="Arial"/>
              </a:rPr>
              <a:t>osobností  </a:t>
            </a:r>
            <a:r>
              <a:rPr sz="1800" dirty="0">
                <a:latin typeface="Arial"/>
                <a:cs typeface="Arial"/>
              </a:rPr>
              <a:t>této </a:t>
            </a:r>
            <a:r>
              <a:rPr sz="1800" spc="-5" dirty="0">
                <a:latin typeface="Arial"/>
                <a:cs typeface="Arial"/>
              </a:rPr>
              <a:t>tendence je </a:t>
            </a:r>
            <a:r>
              <a:rPr sz="1800" b="1" i="1" dirty="0">
                <a:latin typeface="Arial"/>
                <a:cs typeface="Arial"/>
              </a:rPr>
              <a:t>Johann Liss </a:t>
            </a:r>
            <a:r>
              <a:rPr sz="1800" spc="-5" dirty="0">
                <a:latin typeface="Arial"/>
                <a:cs typeface="Arial"/>
              </a:rPr>
              <a:t>(původně Němec </a:t>
            </a:r>
            <a:r>
              <a:rPr sz="1800" dirty="0">
                <a:latin typeface="Arial"/>
                <a:cs typeface="Arial"/>
              </a:rPr>
              <a:t>– </a:t>
            </a:r>
            <a:r>
              <a:rPr sz="1800" spc="-5" dirty="0">
                <a:latin typeface="Arial"/>
                <a:cs typeface="Arial"/>
              </a:rPr>
              <a:t>kol. 1597 Oldenburg </a:t>
            </a:r>
            <a:r>
              <a:rPr sz="1800" dirty="0">
                <a:latin typeface="Arial"/>
                <a:cs typeface="Arial"/>
              </a:rPr>
              <a:t>–  </a:t>
            </a:r>
            <a:r>
              <a:rPr sz="1800" spc="-5" dirty="0">
                <a:latin typeface="Arial"/>
                <a:cs typeface="Arial"/>
              </a:rPr>
              <a:t>kol. </a:t>
            </a:r>
            <a:r>
              <a:rPr sz="1800" spc="-10" dirty="0">
                <a:latin typeface="Arial"/>
                <a:cs typeface="Arial"/>
              </a:rPr>
              <a:t>1629 </a:t>
            </a:r>
            <a:r>
              <a:rPr sz="1800" spc="-5" dirty="0">
                <a:latin typeface="Arial"/>
                <a:cs typeface="Arial"/>
              </a:rPr>
              <a:t>Benátky), </a:t>
            </a:r>
            <a:r>
              <a:rPr sz="1800" dirty="0">
                <a:latin typeface="Arial"/>
                <a:cs typeface="Arial"/>
              </a:rPr>
              <a:t>který ve </a:t>
            </a:r>
            <a:r>
              <a:rPr sz="1800" spc="-5" dirty="0">
                <a:latin typeface="Arial"/>
                <a:cs typeface="Arial"/>
              </a:rPr>
              <a:t>svém díle spojuje benátský</a:t>
            </a:r>
            <a:r>
              <a:rPr sz="1800" spc="4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kolorit</a:t>
            </a:r>
            <a:endParaRPr sz="1800">
              <a:latin typeface="Arial"/>
              <a:cs typeface="Arial"/>
            </a:endParaRPr>
          </a:p>
          <a:p>
            <a:pPr marL="355600" marR="94615">
              <a:lnSpc>
                <a:spcPct val="80000"/>
              </a:lnSpc>
            </a:pPr>
            <a:r>
              <a:rPr sz="1800" dirty="0">
                <a:latin typeface="Arial"/>
                <a:cs typeface="Arial"/>
              </a:rPr>
              <a:t>s </a:t>
            </a:r>
            <a:r>
              <a:rPr sz="1800" spc="-5" dirty="0">
                <a:latin typeface="Arial"/>
                <a:cs typeface="Arial"/>
              </a:rPr>
              <a:t>nizozemským </a:t>
            </a:r>
            <a:r>
              <a:rPr sz="1800" spc="-10" dirty="0">
                <a:latin typeface="Arial"/>
                <a:cs typeface="Arial"/>
              </a:rPr>
              <a:t>stylem </a:t>
            </a:r>
            <a:r>
              <a:rPr sz="1800" spc="-5" dirty="0">
                <a:latin typeface="Arial"/>
                <a:cs typeface="Arial"/>
              </a:rPr>
              <a:t>manýrismu; již </a:t>
            </a:r>
            <a:r>
              <a:rPr sz="1800" dirty="0">
                <a:latin typeface="Arial"/>
                <a:cs typeface="Arial"/>
              </a:rPr>
              <a:t>v </a:t>
            </a:r>
            <a:r>
              <a:rPr sz="1800" spc="-5" dirty="0">
                <a:latin typeface="Arial"/>
                <a:cs typeface="Arial"/>
              </a:rPr>
              <a:t>mládí </a:t>
            </a:r>
            <a:r>
              <a:rPr sz="1800" spc="-10" dirty="0">
                <a:latin typeface="Arial"/>
                <a:cs typeface="Arial"/>
              </a:rPr>
              <a:t>odjel </a:t>
            </a:r>
            <a:r>
              <a:rPr sz="1800" spc="-5" dirty="0">
                <a:latin typeface="Arial"/>
                <a:cs typeface="Arial"/>
              </a:rPr>
              <a:t>studovat do Říma, </a:t>
            </a:r>
            <a:r>
              <a:rPr sz="1800" dirty="0">
                <a:latin typeface="Arial"/>
                <a:cs typeface="Arial"/>
              </a:rPr>
              <a:t>kde  </a:t>
            </a:r>
            <a:r>
              <a:rPr sz="1800" spc="-5" dirty="0">
                <a:latin typeface="Arial"/>
                <a:cs typeface="Arial"/>
              </a:rPr>
              <a:t>na něho zapůsobil </a:t>
            </a:r>
            <a:r>
              <a:rPr sz="1800" b="1" i="1" spc="-5" dirty="0">
                <a:latin typeface="Arial"/>
                <a:cs typeface="Arial"/>
              </a:rPr>
              <a:t>Caravaggio </a:t>
            </a:r>
            <a:r>
              <a:rPr sz="1800" dirty="0">
                <a:latin typeface="Arial"/>
                <a:cs typeface="Arial"/>
              </a:rPr>
              <a:t>a </a:t>
            </a:r>
            <a:r>
              <a:rPr sz="1800" spc="-5" dirty="0">
                <a:latin typeface="Arial"/>
                <a:cs typeface="Arial"/>
              </a:rPr>
              <a:t>jeho zájem </a:t>
            </a:r>
            <a:r>
              <a:rPr sz="1800" dirty="0">
                <a:latin typeface="Arial"/>
                <a:cs typeface="Arial"/>
              </a:rPr>
              <a:t>o světlo v </a:t>
            </a:r>
            <a:r>
              <a:rPr sz="1800" spc="-5" dirty="0">
                <a:latin typeface="Arial"/>
                <a:cs typeface="Arial"/>
              </a:rPr>
              <a:t>malbě; 1621 </a:t>
            </a:r>
            <a:r>
              <a:rPr sz="1800" spc="-10" dirty="0">
                <a:latin typeface="Arial"/>
                <a:cs typeface="Arial"/>
              </a:rPr>
              <a:t>odešel  </a:t>
            </a:r>
            <a:r>
              <a:rPr sz="1800" spc="-5" dirty="0">
                <a:latin typeface="Arial"/>
                <a:cs typeface="Arial"/>
              </a:rPr>
              <a:t>do </a:t>
            </a:r>
            <a:r>
              <a:rPr sz="1800" b="1" i="1" spc="-5" dirty="0">
                <a:latin typeface="Arial"/>
                <a:cs typeface="Arial"/>
              </a:rPr>
              <a:t>Benátek</a:t>
            </a:r>
            <a:r>
              <a:rPr sz="1800" spc="-5" dirty="0">
                <a:latin typeface="Arial"/>
                <a:cs typeface="Arial"/>
              </a:rPr>
              <a:t>, </a:t>
            </a:r>
            <a:r>
              <a:rPr sz="1800" dirty="0">
                <a:latin typeface="Arial"/>
                <a:cs typeface="Arial"/>
              </a:rPr>
              <a:t>kde </a:t>
            </a:r>
            <a:r>
              <a:rPr sz="1800" spc="-5" dirty="0">
                <a:latin typeface="Arial"/>
                <a:cs typeface="Arial"/>
              </a:rPr>
              <a:t>jej </a:t>
            </a:r>
            <a:r>
              <a:rPr sz="1800" spc="-10" dirty="0">
                <a:latin typeface="Arial"/>
                <a:cs typeface="Arial"/>
              </a:rPr>
              <a:t>ovlivnil </a:t>
            </a:r>
            <a:r>
              <a:rPr sz="1800" spc="-5" dirty="0">
                <a:latin typeface="Arial"/>
                <a:cs typeface="Arial"/>
              </a:rPr>
              <a:t>především </a:t>
            </a:r>
            <a:r>
              <a:rPr sz="1800" b="1" i="1" spc="-5" dirty="0">
                <a:latin typeface="Arial"/>
                <a:cs typeface="Arial"/>
              </a:rPr>
              <a:t>Domenico </a:t>
            </a:r>
            <a:r>
              <a:rPr sz="1800" b="1" i="1" dirty="0">
                <a:latin typeface="Arial"/>
                <a:cs typeface="Arial"/>
              </a:rPr>
              <a:t>Fetti </a:t>
            </a:r>
            <a:r>
              <a:rPr sz="1800" spc="-5" dirty="0">
                <a:latin typeface="Arial"/>
                <a:cs typeface="Arial"/>
              </a:rPr>
              <a:t>a </a:t>
            </a:r>
            <a:r>
              <a:rPr sz="1800" b="1" i="1" spc="-5" dirty="0">
                <a:latin typeface="Arial"/>
                <a:cs typeface="Arial"/>
              </a:rPr>
              <a:t>Bernardo  </a:t>
            </a:r>
            <a:r>
              <a:rPr sz="1800" b="1" i="1" dirty="0">
                <a:latin typeface="Arial"/>
                <a:cs typeface="Arial"/>
              </a:rPr>
              <a:t>Strozzi, </a:t>
            </a:r>
            <a:r>
              <a:rPr sz="1800" dirty="0">
                <a:latin typeface="Arial"/>
                <a:cs typeface="Arial"/>
              </a:rPr>
              <a:t>s </a:t>
            </a:r>
            <a:r>
              <a:rPr sz="1800" spc="-5" dirty="0">
                <a:latin typeface="Arial"/>
                <a:cs typeface="Arial"/>
              </a:rPr>
              <a:t>jejich monumentálními obrazy polopostav </a:t>
            </a:r>
            <a:r>
              <a:rPr sz="1800" dirty="0">
                <a:latin typeface="Arial"/>
                <a:cs typeface="Arial"/>
              </a:rPr>
              <a:t>s </a:t>
            </a:r>
            <a:r>
              <a:rPr sz="1800" spc="-5" dirty="0">
                <a:latin typeface="Arial"/>
                <a:cs typeface="Arial"/>
              </a:rPr>
              <a:t>dramatickými  šerosvitnými </a:t>
            </a:r>
            <a:r>
              <a:rPr sz="1800" spc="-10" dirty="0">
                <a:latin typeface="Arial"/>
                <a:cs typeface="Arial"/>
              </a:rPr>
              <a:t>efekty, </a:t>
            </a:r>
            <a:r>
              <a:rPr sz="1800" spc="-5" dirty="0">
                <a:latin typeface="Arial"/>
                <a:cs typeface="Arial"/>
              </a:rPr>
              <a:t>ale </a:t>
            </a:r>
            <a:r>
              <a:rPr sz="1800" dirty="0">
                <a:latin typeface="Arial"/>
                <a:cs typeface="Arial"/>
              </a:rPr>
              <a:t>i </a:t>
            </a:r>
            <a:r>
              <a:rPr sz="1800" spc="-5" dirty="0">
                <a:latin typeface="Arial"/>
                <a:cs typeface="Arial"/>
              </a:rPr>
              <a:t>detailně propracovaná díla </a:t>
            </a:r>
            <a:r>
              <a:rPr sz="1800" b="1" i="1" spc="-5" dirty="0">
                <a:latin typeface="Arial"/>
                <a:cs typeface="Arial"/>
              </a:rPr>
              <a:t>Adama Elsheimera </a:t>
            </a:r>
            <a:r>
              <a:rPr sz="1800" spc="-5" dirty="0">
                <a:latin typeface="Arial"/>
                <a:cs typeface="Arial"/>
              </a:rPr>
              <a:t>a  kolorismus </a:t>
            </a:r>
            <a:r>
              <a:rPr sz="1800" b="1" i="1" spc="-5" dirty="0">
                <a:latin typeface="Arial"/>
                <a:cs typeface="Arial"/>
              </a:rPr>
              <a:t>P. P. Rubense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2200">
              <a:latin typeface="Times New Roman"/>
              <a:cs typeface="Times New Roman"/>
            </a:endParaRPr>
          </a:p>
          <a:p>
            <a:pPr marL="355600" marR="6985" indent="-343535">
              <a:lnSpc>
                <a:spcPts val="1730"/>
              </a:lnSpc>
              <a:buChar char="•"/>
              <a:tabLst>
                <a:tab pos="355600" algn="l"/>
                <a:tab pos="356235" algn="l"/>
              </a:tabLst>
            </a:pPr>
            <a:r>
              <a:rPr sz="1800" spc="-5" dirty="0">
                <a:latin typeface="Arial"/>
                <a:cs typeface="Arial"/>
              </a:rPr>
              <a:t>dílo </a:t>
            </a:r>
            <a:r>
              <a:rPr sz="1800" b="1" i="1" dirty="0">
                <a:latin typeface="Arial"/>
                <a:cs typeface="Arial"/>
              </a:rPr>
              <a:t>Johanna </a:t>
            </a:r>
            <a:r>
              <a:rPr sz="1800" b="1" i="1" spc="-5" dirty="0">
                <a:latin typeface="Arial"/>
                <a:cs typeface="Arial"/>
              </a:rPr>
              <a:t>Lisse </a:t>
            </a:r>
            <a:r>
              <a:rPr sz="1800" spc="-5" dirty="0">
                <a:latin typeface="Arial"/>
                <a:cs typeface="Arial"/>
              </a:rPr>
              <a:t>je stylově </a:t>
            </a:r>
            <a:r>
              <a:rPr sz="1800" dirty="0">
                <a:latin typeface="Arial"/>
                <a:cs typeface="Arial"/>
              </a:rPr>
              <a:t>i </a:t>
            </a:r>
            <a:r>
              <a:rPr sz="1800" spc="-5" dirty="0">
                <a:latin typeface="Arial"/>
                <a:cs typeface="Arial"/>
              </a:rPr>
              <a:t>tematicky velmi spletité </a:t>
            </a:r>
            <a:r>
              <a:rPr sz="1800" dirty="0">
                <a:latin typeface="Arial"/>
                <a:cs typeface="Arial"/>
              </a:rPr>
              <a:t>– </a:t>
            </a:r>
            <a:r>
              <a:rPr sz="1800" spc="-5" dirty="0">
                <a:latin typeface="Arial"/>
                <a:cs typeface="Arial"/>
              </a:rPr>
              <a:t>maloval žánrové  výjevy, náboženské </a:t>
            </a:r>
            <a:r>
              <a:rPr sz="1800" dirty="0">
                <a:latin typeface="Arial"/>
                <a:cs typeface="Arial"/>
              </a:rPr>
              <a:t>a </a:t>
            </a:r>
            <a:r>
              <a:rPr sz="1800" spc="-5" dirty="0">
                <a:latin typeface="Arial"/>
                <a:cs typeface="Arial"/>
              </a:rPr>
              <a:t>mytologické </a:t>
            </a:r>
            <a:r>
              <a:rPr sz="1800" spc="-10" dirty="0">
                <a:latin typeface="Arial"/>
                <a:cs typeface="Arial"/>
              </a:rPr>
              <a:t>náměty, </a:t>
            </a:r>
            <a:r>
              <a:rPr sz="1800" spc="-5" dirty="0">
                <a:latin typeface="Arial"/>
                <a:cs typeface="Arial"/>
              </a:rPr>
              <a:t>miniatury, ale </a:t>
            </a:r>
            <a:r>
              <a:rPr sz="1800" dirty="0">
                <a:latin typeface="Arial"/>
                <a:cs typeface="Arial"/>
              </a:rPr>
              <a:t>i </a:t>
            </a:r>
            <a:r>
              <a:rPr sz="1800" spc="-10" dirty="0">
                <a:latin typeface="Arial"/>
                <a:cs typeface="Arial"/>
              </a:rPr>
              <a:t>monumentální  </a:t>
            </a:r>
            <a:r>
              <a:rPr sz="1800" spc="-5" dirty="0">
                <a:latin typeface="Arial"/>
                <a:cs typeface="Arial"/>
              </a:rPr>
              <a:t>obrazy polopostav </a:t>
            </a:r>
            <a:r>
              <a:rPr sz="1800" dirty="0">
                <a:latin typeface="Arial"/>
                <a:cs typeface="Arial"/>
              </a:rPr>
              <a:t>a </a:t>
            </a:r>
            <a:r>
              <a:rPr sz="1800" spc="-5" dirty="0">
                <a:latin typeface="Arial"/>
                <a:cs typeface="Arial"/>
              </a:rPr>
              <a:t>velká oltářní </a:t>
            </a:r>
            <a:r>
              <a:rPr sz="1800" spc="-10" dirty="0">
                <a:latin typeface="Arial"/>
                <a:cs typeface="Arial"/>
              </a:rPr>
              <a:t>plátna; </a:t>
            </a:r>
            <a:r>
              <a:rPr sz="1800" spc="-5" dirty="0">
                <a:latin typeface="Arial"/>
                <a:cs typeface="Arial"/>
              </a:rPr>
              <a:t>již </a:t>
            </a:r>
            <a:r>
              <a:rPr sz="1800" b="1" i="1" spc="-5" dirty="0">
                <a:latin typeface="Arial"/>
                <a:cs typeface="Arial"/>
              </a:rPr>
              <a:t>Sandrart</a:t>
            </a:r>
            <a:r>
              <a:rPr sz="1800" spc="-5" dirty="0">
                <a:latin typeface="Arial"/>
                <a:cs typeface="Arial"/>
              </a:rPr>
              <a:t>, </a:t>
            </a:r>
            <a:r>
              <a:rPr sz="1800" dirty="0">
                <a:latin typeface="Arial"/>
                <a:cs typeface="Arial"/>
              </a:rPr>
              <a:t>který u </a:t>
            </a:r>
            <a:r>
              <a:rPr sz="1800" spc="-5" dirty="0">
                <a:latin typeface="Arial"/>
                <a:cs typeface="Arial"/>
              </a:rPr>
              <a:t>Lissa </a:t>
            </a:r>
            <a:r>
              <a:rPr sz="1800" dirty="0">
                <a:latin typeface="Arial"/>
                <a:cs typeface="Arial"/>
              </a:rPr>
              <a:t>v </a:t>
            </a:r>
            <a:r>
              <a:rPr sz="1800" spc="-5" dirty="0">
                <a:latin typeface="Arial"/>
                <a:cs typeface="Arial"/>
              </a:rPr>
              <a:t>roce  1629 </a:t>
            </a:r>
            <a:r>
              <a:rPr sz="1800" dirty="0">
                <a:latin typeface="Arial"/>
                <a:cs typeface="Arial"/>
              </a:rPr>
              <a:t>v </a:t>
            </a:r>
            <a:r>
              <a:rPr sz="1800" spc="-5" dirty="0">
                <a:latin typeface="Arial"/>
                <a:cs typeface="Arial"/>
              </a:rPr>
              <a:t>Benátkách </a:t>
            </a:r>
            <a:r>
              <a:rPr sz="1800" spc="-10" dirty="0">
                <a:latin typeface="Arial"/>
                <a:cs typeface="Arial"/>
              </a:rPr>
              <a:t>pobýval, </a:t>
            </a:r>
            <a:r>
              <a:rPr sz="1800" spc="-5" dirty="0">
                <a:latin typeface="Arial"/>
                <a:cs typeface="Arial"/>
              </a:rPr>
              <a:t>nevěděl, </a:t>
            </a:r>
            <a:r>
              <a:rPr sz="1800" dirty="0">
                <a:latin typeface="Arial"/>
                <a:cs typeface="Arial"/>
              </a:rPr>
              <a:t>které z tak </a:t>
            </a:r>
            <a:r>
              <a:rPr sz="1800" spc="-5" dirty="0">
                <a:latin typeface="Arial"/>
                <a:cs typeface="Arial"/>
              </a:rPr>
              <a:t>rozličných prací </a:t>
            </a:r>
            <a:r>
              <a:rPr sz="1800" dirty="0">
                <a:latin typeface="Arial"/>
                <a:cs typeface="Arial"/>
              </a:rPr>
              <a:t>má </a:t>
            </a:r>
            <a:r>
              <a:rPr sz="1800" spc="-5" dirty="0">
                <a:latin typeface="Arial"/>
                <a:cs typeface="Arial"/>
              </a:rPr>
              <a:t>hodnotit  </a:t>
            </a:r>
            <a:r>
              <a:rPr sz="1800" dirty="0">
                <a:latin typeface="Arial"/>
                <a:cs typeface="Arial"/>
              </a:rPr>
              <a:t>výš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  <a:buFont typeface="Arial"/>
              <a:buChar char="•"/>
            </a:pPr>
            <a:endParaRPr sz="2200">
              <a:latin typeface="Times New Roman"/>
              <a:cs typeface="Times New Roman"/>
            </a:endParaRPr>
          </a:p>
          <a:p>
            <a:pPr marL="355600" marR="5080" indent="-343535">
              <a:lnSpc>
                <a:spcPts val="1730"/>
              </a:lnSpc>
              <a:spcBef>
                <a:spcPts val="5"/>
              </a:spcBef>
              <a:buChar char="•"/>
              <a:tabLst>
                <a:tab pos="355600" algn="l"/>
                <a:tab pos="356235" algn="l"/>
              </a:tabLst>
            </a:pPr>
            <a:r>
              <a:rPr sz="1800" spc="-5" dirty="0">
                <a:latin typeface="Arial"/>
                <a:cs typeface="Arial"/>
              </a:rPr>
              <a:t>pozn. </a:t>
            </a:r>
            <a:r>
              <a:rPr sz="1800" b="1" i="1" spc="-5" dirty="0">
                <a:latin typeface="Arial"/>
                <a:cs typeface="Arial"/>
              </a:rPr>
              <a:t>Joachim </a:t>
            </a:r>
            <a:r>
              <a:rPr sz="1800" b="1" i="1" dirty="0">
                <a:latin typeface="Arial"/>
                <a:cs typeface="Arial"/>
              </a:rPr>
              <a:t>von </a:t>
            </a:r>
            <a:r>
              <a:rPr sz="1800" b="1" i="1" spc="-5" dirty="0">
                <a:latin typeface="Arial"/>
                <a:cs typeface="Arial"/>
              </a:rPr>
              <a:t>Sandrart </a:t>
            </a:r>
            <a:r>
              <a:rPr sz="1800" spc="-5" dirty="0">
                <a:latin typeface="Arial"/>
                <a:cs typeface="Arial"/>
              </a:rPr>
              <a:t>(1606 </a:t>
            </a:r>
            <a:r>
              <a:rPr sz="1800" dirty="0">
                <a:latin typeface="Arial"/>
                <a:cs typeface="Arial"/>
              </a:rPr>
              <a:t>– </a:t>
            </a:r>
            <a:r>
              <a:rPr sz="1800" spc="-10" dirty="0">
                <a:latin typeface="Arial"/>
                <a:cs typeface="Arial"/>
              </a:rPr>
              <a:t>1688) </a:t>
            </a:r>
            <a:r>
              <a:rPr sz="1800" spc="-5" dirty="0">
                <a:latin typeface="Arial"/>
                <a:cs typeface="Arial"/>
              </a:rPr>
              <a:t>je dalším pokračovatelem  Vasariho </a:t>
            </a:r>
            <a:r>
              <a:rPr sz="1800" dirty="0">
                <a:latin typeface="Arial"/>
                <a:cs typeface="Arial"/>
              </a:rPr>
              <a:t>a </a:t>
            </a:r>
            <a:r>
              <a:rPr sz="1800" spc="-5" dirty="0">
                <a:latin typeface="Arial"/>
                <a:cs typeface="Arial"/>
              </a:rPr>
              <a:t>jeho dílo je vrcholem záalpského vasariovského dějepisectví </a:t>
            </a:r>
            <a:r>
              <a:rPr sz="1800" dirty="0">
                <a:latin typeface="Arial"/>
                <a:cs typeface="Arial"/>
              </a:rPr>
              <a:t>a  </a:t>
            </a:r>
            <a:r>
              <a:rPr sz="1800" spc="-5" dirty="0">
                <a:latin typeface="Arial"/>
                <a:cs typeface="Arial"/>
              </a:rPr>
              <a:t>teorie umění; je autorem spisu </a:t>
            </a:r>
            <a:r>
              <a:rPr sz="1800" b="1" i="1" spc="-5" dirty="0">
                <a:latin typeface="Arial"/>
                <a:cs typeface="Arial"/>
              </a:rPr>
              <a:t>L´Academia Tedesca </a:t>
            </a:r>
            <a:r>
              <a:rPr sz="1800" b="1" i="1" dirty="0">
                <a:latin typeface="Arial"/>
                <a:cs typeface="Arial"/>
              </a:rPr>
              <a:t>della </a:t>
            </a:r>
            <a:r>
              <a:rPr sz="1800" b="1" i="1" spc="-5" dirty="0">
                <a:latin typeface="Arial"/>
                <a:cs typeface="Arial"/>
              </a:rPr>
              <a:t>Architettura,  Scultura et Pictura, oder Teutsche Akademie der Edlen Bau-, </a:t>
            </a:r>
            <a:r>
              <a:rPr sz="1800" b="1" i="1" dirty="0">
                <a:latin typeface="Arial"/>
                <a:cs typeface="Arial"/>
              </a:rPr>
              <a:t>Bild und  </a:t>
            </a:r>
            <a:r>
              <a:rPr sz="1800" b="1" i="1" spc="-5" dirty="0">
                <a:latin typeface="Arial"/>
                <a:cs typeface="Arial"/>
              </a:rPr>
              <a:t>Mahlerey- Künste </a:t>
            </a:r>
            <a:r>
              <a:rPr sz="1800" spc="-5" dirty="0">
                <a:latin typeface="Arial"/>
                <a:cs typeface="Arial"/>
              </a:rPr>
              <a:t>(Německá šlechtická akademie stavebních, sochařských  </a:t>
            </a:r>
            <a:r>
              <a:rPr sz="1800" dirty="0">
                <a:latin typeface="Arial"/>
                <a:cs typeface="Arial"/>
              </a:rPr>
              <a:t>a </a:t>
            </a:r>
            <a:r>
              <a:rPr sz="1800" spc="-5" dirty="0">
                <a:latin typeface="Arial"/>
                <a:cs typeface="Arial"/>
              </a:rPr>
              <a:t>malířských umění, 1675 </a:t>
            </a:r>
            <a:r>
              <a:rPr sz="1800" dirty="0">
                <a:latin typeface="Arial"/>
                <a:cs typeface="Arial"/>
              </a:rPr>
              <a:t>–</a:t>
            </a:r>
            <a:r>
              <a:rPr sz="1800" spc="-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1679)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5940" y="161035"/>
            <a:ext cx="8009890" cy="6226810"/>
          </a:xfrm>
          <a:prstGeom prst="rect">
            <a:avLst/>
          </a:prstGeom>
        </p:spPr>
        <p:txBody>
          <a:bodyPr vert="horz" wrap="square" lIns="0" tIns="67310" rIns="0" bIns="0" rtlCol="0">
            <a:spAutoFit/>
          </a:bodyPr>
          <a:lstStyle/>
          <a:p>
            <a:pPr marL="355600" marR="40005" indent="-343535">
              <a:lnSpc>
                <a:spcPct val="80000"/>
              </a:lnSpc>
              <a:spcBef>
                <a:spcPts val="530"/>
              </a:spcBef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1800" b="1" i="1" spc="-5" dirty="0">
                <a:latin typeface="Arial"/>
                <a:cs typeface="Arial"/>
              </a:rPr>
              <a:t>Sandrart </a:t>
            </a:r>
            <a:r>
              <a:rPr sz="1800" dirty="0">
                <a:latin typeface="Arial"/>
                <a:cs typeface="Arial"/>
              </a:rPr>
              <a:t>ve </a:t>
            </a:r>
            <a:r>
              <a:rPr sz="1800" spc="-5" dirty="0">
                <a:latin typeface="Arial"/>
                <a:cs typeface="Arial"/>
              </a:rPr>
              <a:t>svém </a:t>
            </a:r>
            <a:r>
              <a:rPr sz="1800" dirty="0">
                <a:latin typeface="Arial"/>
                <a:cs typeface="Arial"/>
              </a:rPr>
              <a:t>spisu </a:t>
            </a:r>
            <a:r>
              <a:rPr sz="1800" spc="-5" dirty="0">
                <a:latin typeface="Arial"/>
                <a:cs typeface="Arial"/>
              </a:rPr>
              <a:t>syntetizuje poznatky </a:t>
            </a:r>
            <a:r>
              <a:rPr sz="1800" dirty="0">
                <a:latin typeface="Arial"/>
                <a:cs typeface="Arial"/>
              </a:rPr>
              <a:t>svých </a:t>
            </a:r>
            <a:r>
              <a:rPr sz="1800" spc="-5" dirty="0">
                <a:latin typeface="Arial"/>
                <a:cs typeface="Arial"/>
              </a:rPr>
              <a:t>předchůdců, ale nikoli  jen eklekticky; oproti Vasarimu, který </a:t>
            </a:r>
            <a:r>
              <a:rPr sz="1800" dirty="0">
                <a:latin typeface="Arial"/>
                <a:cs typeface="Arial"/>
              </a:rPr>
              <a:t>se ve svých </a:t>
            </a:r>
            <a:r>
              <a:rPr sz="1800" spc="-5" dirty="0">
                <a:latin typeface="Arial"/>
                <a:cs typeface="Arial"/>
              </a:rPr>
              <a:t>Životopisech zaměřuje  pouze na italské, respektive florentské umění, </a:t>
            </a:r>
            <a:r>
              <a:rPr sz="1800" dirty="0">
                <a:latin typeface="Arial"/>
                <a:cs typeface="Arial"/>
              </a:rPr>
              <a:t>a </a:t>
            </a:r>
            <a:r>
              <a:rPr sz="1800" spc="-5" dirty="0">
                <a:latin typeface="Arial"/>
                <a:cs typeface="Arial"/>
              </a:rPr>
              <a:t>Mandrartovi, </a:t>
            </a:r>
            <a:r>
              <a:rPr sz="1800" dirty="0">
                <a:latin typeface="Arial"/>
                <a:cs typeface="Arial"/>
              </a:rPr>
              <a:t>který  </a:t>
            </a:r>
            <a:r>
              <a:rPr sz="1800" spc="-5" dirty="0">
                <a:latin typeface="Arial"/>
                <a:cs typeface="Arial"/>
              </a:rPr>
              <a:t>zpracovává </a:t>
            </a:r>
            <a:r>
              <a:rPr sz="1800" spc="-10" dirty="0">
                <a:latin typeface="Arial"/>
                <a:cs typeface="Arial"/>
              </a:rPr>
              <a:t>umění </a:t>
            </a:r>
            <a:r>
              <a:rPr sz="1800" spc="-5" dirty="0">
                <a:latin typeface="Arial"/>
                <a:cs typeface="Arial"/>
              </a:rPr>
              <a:t>nizozemské; </a:t>
            </a:r>
            <a:r>
              <a:rPr sz="1800" dirty="0">
                <a:latin typeface="Arial"/>
                <a:cs typeface="Arial"/>
              </a:rPr>
              <a:t>se </a:t>
            </a:r>
            <a:r>
              <a:rPr sz="1800" spc="-5" dirty="0">
                <a:latin typeface="Arial"/>
                <a:cs typeface="Arial"/>
              </a:rPr>
              <a:t>Sandrart snaží postihnout umění  evropské </a:t>
            </a:r>
            <a:r>
              <a:rPr sz="1800" dirty="0">
                <a:latin typeface="Arial"/>
                <a:cs typeface="Arial"/>
              </a:rPr>
              <a:t>a </a:t>
            </a:r>
            <a:r>
              <a:rPr sz="1800" spc="-5" dirty="0">
                <a:latin typeface="Arial"/>
                <a:cs typeface="Arial"/>
              </a:rPr>
              <a:t>dokonce </a:t>
            </a:r>
            <a:r>
              <a:rPr sz="1800" dirty="0">
                <a:latin typeface="Arial"/>
                <a:cs typeface="Arial"/>
              </a:rPr>
              <a:t>i </a:t>
            </a:r>
            <a:r>
              <a:rPr sz="1800" spc="-5" dirty="0">
                <a:latin typeface="Arial"/>
                <a:cs typeface="Arial"/>
              </a:rPr>
              <a:t>světové </a:t>
            </a:r>
            <a:r>
              <a:rPr sz="1800" dirty="0">
                <a:latin typeface="Arial"/>
                <a:cs typeface="Arial"/>
              </a:rPr>
              <a:t>– </a:t>
            </a:r>
            <a:r>
              <a:rPr sz="1800" spc="-5" dirty="0">
                <a:latin typeface="Arial"/>
                <a:cs typeface="Arial"/>
              </a:rPr>
              <a:t>je prvním autorem, </a:t>
            </a:r>
            <a:r>
              <a:rPr sz="1800" dirty="0">
                <a:latin typeface="Arial"/>
                <a:cs typeface="Arial"/>
              </a:rPr>
              <a:t>který si všímá </a:t>
            </a:r>
            <a:r>
              <a:rPr sz="1800" spc="-5" dirty="0">
                <a:latin typeface="Arial"/>
                <a:cs typeface="Arial"/>
              </a:rPr>
              <a:t>čínského  umění; protože </a:t>
            </a:r>
            <a:r>
              <a:rPr sz="1800" dirty="0">
                <a:latin typeface="Arial"/>
                <a:cs typeface="Arial"/>
              </a:rPr>
              <a:t>má takto </a:t>
            </a:r>
            <a:r>
              <a:rPr sz="1800" spc="-5" dirty="0">
                <a:latin typeface="Arial"/>
                <a:cs typeface="Arial"/>
              </a:rPr>
              <a:t>široký záběr, </a:t>
            </a:r>
            <a:r>
              <a:rPr sz="1800" spc="-10" dirty="0">
                <a:latin typeface="Arial"/>
                <a:cs typeface="Arial"/>
              </a:rPr>
              <a:t>vydává </a:t>
            </a:r>
            <a:r>
              <a:rPr sz="1800" spc="-5" dirty="0">
                <a:latin typeface="Arial"/>
                <a:cs typeface="Arial"/>
              </a:rPr>
              <a:t>druhé </a:t>
            </a:r>
            <a:r>
              <a:rPr sz="1800" spc="-10" dirty="0">
                <a:latin typeface="Arial"/>
                <a:cs typeface="Arial"/>
              </a:rPr>
              <a:t>vydání </a:t>
            </a:r>
            <a:r>
              <a:rPr sz="1800" spc="-5" dirty="0">
                <a:latin typeface="Arial"/>
                <a:cs typeface="Arial"/>
              </a:rPr>
              <a:t>svého</a:t>
            </a:r>
            <a:r>
              <a:rPr sz="1800" spc="10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spisu</a:t>
            </a:r>
            <a:endParaRPr sz="1800">
              <a:latin typeface="Arial"/>
              <a:cs typeface="Arial"/>
            </a:endParaRPr>
          </a:p>
          <a:p>
            <a:pPr marL="355600" marR="5080" algn="just">
              <a:lnSpc>
                <a:spcPct val="80000"/>
              </a:lnSpc>
            </a:pPr>
            <a:r>
              <a:rPr sz="1800" dirty="0">
                <a:latin typeface="Arial"/>
                <a:cs typeface="Arial"/>
              </a:rPr>
              <a:t>v </a:t>
            </a:r>
            <a:r>
              <a:rPr sz="1800" spc="-5" dirty="0">
                <a:latin typeface="Arial"/>
                <a:cs typeface="Arial"/>
              </a:rPr>
              <a:t>mezinárodním </a:t>
            </a:r>
            <a:r>
              <a:rPr sz="1800" spc="-10" dirty="0">
                <a:latin typeface="Arial"/>
                <a:cs typeface="Arial"/>
              </a:rPr>
              <a:t>jazyce vědy, </a:t>
            </a:r>
            <a:r>
              <a:rPr sz="1800" dirty="0">
                <a:latin typeface="Arial"/>
                <a:cs typeface="Arial"/>
              </a:rPr>
              <a:t>v </a:t>
            </a:r>
            <a:r>
              <a:rPr sz="1800" spc="-5" dirty="0">
                <a:latin typeface="Arial"/>
                <a:cs typeface="Arial"/>
              </a:rPr>
              <a:t>latině, pod názvem Accademia nobilissimae  artis picturae (1683); významným Sandrartovým počinem je, </a:t>
            </a:r>
            <a:r>
              <a:rPr sz="1800" dirty="0">
                <a:latin typeface="Arial"/>
                <a:cs typeface="Arial"/>
              </a:rPr>
              <a:t>že </a:t>
            </a:r>
            <a:r>
              <a:rPr sz="1800" b="1" spc="-5" dirty="0">
                <a:latin typeface="Arial"/>
                <a:cs typeface="Arial"/>
              </a:rPr>
              <a:t>relativizuje  Vasariho historické </a:t>
            </a:r>
            <a:r>
              <a:rPr sz="1800" b="1" spc="-10" dirty="0">
                <a:latin typeface="Arial"/>
                <a:cs typeface="Arial"/>
              </a:rPr>
              <a:t>schéma </a:t>
            </a:r>
            <a:r>
              <a:rPr sz="1800" b="1" dirty="0">
                <a:latin typeface="Arial"/>
                <a:cs typeface="Arial"/>
              </a:rPr>
              <a:t>– podle něho </a:t>
            </a:r>
            <a:r>
              <a:rPr sz="1800" b="1" spc="-5" dirty="0">
                <a:latin typeface="Arial"/>
                <a:cs typeface="Arial"/>
              </a:rPr>
              <a:t>pracují umělci</a:t>
            </a:r>
            <a:r>
              <a:rPr sz="1800" b="1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různými</a:t>
            </a:r>
            <a:endParaRPr sz="1800">
              <a:latin typeface="Arial"/>
              <a:cs typeface="Arial"/>
            </a:endParaRPr>
          </a:p>
          <a:p>
            <a:pPr marL="355600" algn="just">
              <a:lnSpc>
                <a:spcPts val="1730"/>
              </a:lnSpc>
            </a:pPr>
            <a:r>
              <a:rPr sz="1800" b="1" spc="-5" dirty="0">
                <a:latin typeface="Arial"/>
                <a:cs typeface="Arial"/>
              </a:rPr>
              <a:t>manýrami </a:t>
            </a:r>
            <a:r>
              <a:rPr sz="1800" b="1" dirty="0">
                <a:latin typeface="Arial"/>
                <a:cs typeface="Arial"/>
              </a:rPr>
              <a:t>a </a:t>
            </a:r>
            <a:r>
              <a:rPr sz="1800" b="1" spc="-5" dirty="0">
                <a:latin typeface="Arial"/>
                <a:cs typeface="Arial"/>
              </a:rPr>
              <a:t>různými </a:t>
            </a:r>
            <a:r>
              <a:rPr sz="1800" b="1" spc="-10" dirty="0">
                <a:latin typeface="Arial"/>
                <a:cs typeface="Arial"/>
              </a:rPr>
              <a:t>styly </a:t>
            </a:r>
            <a:r>
              <a:rPr sz="1800" b="1" spc="-15" dirty="0">
                <a:latin typeface="Arial"/>
                <a:cs typeface="Arial"/>
              </a:rPr>
              <a:t>vedle</a:t>
            </a:r>
            <a:r>
              <a:rPr sz="1800" b="1" spc="55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sebe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250">
              <a:latin typeface="Times New Roman"/>
              <a:cs typeface="Times New Roman"/>
            </a:endParaRPr>
          </a:p>
          <a:p>
            <a:pPr marL="355600" marR="190500" indent="-343535">
              <a:lnSpc>
                <a:spcPct val="80000"/>
              </a:lnSpc>
              <a:spcBef>
                <a:spcPts val="5"/>
              </a:spcBef>
              <a:buChar char="•"/>
              <a:tabLst>
                <a:tab pos="355600" algn="l"/>
                <a:tab pos="356235" algn="l"/>
              </a:tabLst>
            </a:pPr>
            <a:r>
              <a:rPr sz="1800" spc="-5" dirty="0">
                <a:latin typeface="Arial"/>
                <a:cs typeface="Arial"/>
              </a:rPr>
              <a:t>jeho práce </a:t>
            </a:r>
            <a:r>
              <a:rPr sz="1800" dirty="0">
                <a:latin typeface="Arial"/>
                <a:cs typeface="Arial"/>
              </a:rPr>
              <a:t>však </a:t>
            </a:r>
            <a:r>
              <a:rPr sz="1800" spc="-5" dirty="0">
                <a:latin typeface="Arial"/>
                <a:cs typeface="Arial"/>
              </a:rPr>
              <a:t>přesto nezapře vliv Vasariho: </a:t>
            </a:r>
            <a:r>
              <a:rPr sz="1800" dirty="0">
                <a:latin typeface="Arial"/>
                <a:cs typeface="Arial"/>
              </a:rPr>
              <a:t>v </a:t>
            </a:r>
            <a:r>
              <a:rPr sz="1800" spc="-5" dirty="0">
                <a:latin typeface="Arial"/>
                <a:cs typeface="Arial"/>
              </a:rPr>
              <a:t>úvodu </a:t>
            </a:r>
            <a:r>
              <a:rPr sz="1800" spc="-10" dirty="0">
                <a:latin typeface="Arial"/>
                <a:cs typeface="Arial"/>
              </a:rPr>
              <a:t>předkládá </a:t>
            </a:r>
            <a:r>
              <a:rPr sz="1800" b="1" dirty="0">
                <a:latin typeface="Arial"/>
                <a:cs typeface="Arial"/>
              </a:rPr>
              <a:t>teorii tří  umění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buFont typeface="Arial"/>
              <a:buChar char="•"/>
            </a:pPr>
            <a:endParaRPr sz="2250">
              <a:latin typeface="Times New Roman"/>
              <a:cs typeface="Times New Roman"/>
            </a:endParaRPr>
          </a:p>
          <a:p>
            <a:pPr marL="355600" marR="154940" indent="-343535">
              <a:lnSpc>
                <a:spcPct val="80000"/>
              </a:lnSpc>
              <a:spcBef>
                <a:spcPts val="5"/>
              </a:spcBef>
              <a:buChar char="•"/>
              <a:tabLst>
                <a:tab pos="355600" algn="l"/>
                <a:tab pos="356235" algn="l"/>
              </a:tabLst>
            </a:pPr>
            <a:r>
              <a:rPr sz="1800" spc="-5" dirty="0">
                <a:latin typeface="Arial"/>
                <a:cs typeface="Arial"/>
              </a:rPr>
              <a:t>na první </a:t>
            </a:r>
            <a:r>
              <a:rPr sz="1800" dirty="0">
                <a:latin typeface="Arial"/>
                <a:cs typeface="Arial"/>
              </a:rPr>
              <a:t>místo tu </a:t>
            </a:r>
            <a:r>
              <a:rPr sz="1800" spc="-5" dirty="0">
                <a:latin typeface="Arial"/>
                <a:cs typeface="Arial"/>
              </a:rPr>
              <a:t>klade manýristické </a:t>
            </a:r>
            <a:r>
              <a:rPr sz="1800" dirty="0">
                <a:latin typeface="Arial"/>
                <a:cs typeface="Arial"/>
              </a:rPr>
              <a:t>a </a:t>
            </a:r>
            <a:r>
              <a:rPr sz="1800" spc="-5" dirty="0">
                <a:latin typeface="Arial"/>
                <a:cs typeface="Arial"/>
              </a:rPr>
              <a:t>barokní </a:t>
            </a:r>
            <a:r>
              <a:rPr sz="1800" i="1" spc="-10" dirty="0">
                <a:latin typeface="Arial"/>
                <a:cs typeface="Arial"/>
              </a:rPr>
              <a:t>„invenzione“ </a:t>
            </a:r>
            <a:r>
              <a:rPr sz="1800" spc="-5" dirty="0">
                <a:latin typeface="Arial"/>
                <a:cs typeface="Arial"/>
              </a:rPr>
              <a:t>ve </a:t>
            </a:r>
            <a:r>
              <a:rPr sz="1800" spc="-10" dirty="0">
                <a:latin typeface="Arial"/>
                <a:cs typeface="Arial"/>
              </a:rPr>
              <a:t>smyslu  </a:t>
            </a:r>
            <a:r>
              <a:rPr sz="1800" spc="-5" dirty="0">
                <a:latin typeface="Arial"/>
                <a:cs typeface="Arial"/>
              </a:rPr>
              <a:t>vědění </a:t>
            </a:r>
            <a:r>
              <a:rPr sz="1800" dirty="0">
                <a:latin typeface="Arial"/>
                <a:cs typeface="Arial"/>
              </a:rPr>
              <a:t>a </a:t>
            </a:r>
            <a:r>
              <a:rPr sz="1800" spc="-5" dirty="0">
                <a:latin typeface="Arial"/>
                <a:cs typeface="Arial"/>
              </a:rPr>
              <a:t>učenosti; </a:t>
            </a:r>
            <a:r>
              <a:rPr sz="1800" spc="-10" dirty="0">
                <a:latin typeface="Arial"/>
                <a:cs typeface="Arial"/>
              </a:rPr>
              <a:t>umělec </a:t>
            </a:r>
            <a:r>
              <a:rPr sz="1800" dirty="0">
                <a:latin typeface="Arial"/>
                <a:cs typeface="Arial"/>
              </a:rPr>
              <a:t>má </a:t>
            </a:r>
            <a:r>
              <a:rPr sz="1800" spc="-5" dirty="0">
                <a:latin typeface="Arial"/>
                <a:cs typeface="Arial"/>
              </a:rPr>
              <a:t>být </a:t>
            </a:r>
            <a:r>
              <a:rPr sz="1800" spc="-10" dirty="0">
                <a:latin typeface="Arial"/>
                <a:cs typeface="Arial"/>
              </a:rPr>
              <a:t>podle </a:t>
            </a:r>
            <a:r>
              <a:rPr sz="1800" spc="-5" dirty="0">
                <a:latin typeface="Arial"/>
                <a:cs typeface="Arial"/>
              </a:rPr>
              <a:t>něho především </a:t>
            </a:r>
            <a:r>
              <a:rPr sz="1800" spc="-10" dirty="0">
                <a:latin typeface="Arial"/>
                <a:cs typeface="Arial"/>
              </a:rPr>
              <a:t>umělcem  </a:t>
            </a:r>
            <a:r>
              <a:rPr sz="1800" spc="-5" dirty="0">
                <a:latin typeface="Arial"/>
                <a:cs typeface="Arial"/>
              </a:rPr>
              <a:t>akademickým, </a:t>
            </a:r>
            <a:r>
              <a:rPr sz="1800" dirty="0">
                <a:latin typeface="Arial"/>
                <a:cs typeface="Arial"/>
              </a:rPr>
              <a:t>tzn. </a:t>
            </a:r>
            <a:r>
              <a:rPr sz="1800" spc="-5" dirty="0">
                <a:latin typeface="Arial"/>
                <a:cs typeface="Arial"/>
              </a:rPr>
              <a:t>vzdělaným </a:t>
            </a:r>
            <a:r>
              <a:rPr sz="1800" dirty="0">
                <a:latin typeface="Arial"/>
                <a:cs typeface="Arial"/>
              </a:rPr>
              <a:t>a </a:t>
            </a:r>
            <a:r>
              <a:rPr sz="1800" spc="-5" dirty="0">
                <a:latin typeface="Arial"/>
                <a:cs typeface="Arial"/>
              </a:rPr>
              <a:t>požívajícím </a:t>
            </a:r>
            <a:r>
              <a:rPr sz="1800" spc="-10" dirty="0">
                <a:latin typeface="Arial"/>
                <a:cs typeface="Arial"/>
              </a:rPr>
              <a:t>vysoké </a:t>
            </a:r>
            <a:r>
              <a:rPr sz="1800" spc="-5" dirty="0">
                <a:latin typeface="Arial"/>
                <a:cs typeface="Arial"/>
              </a:rPr>
              <a:t>společenské prestiže;  proto </a:t>
            </a:r>
            <a:r>
              <a:rPr sz="1800" dirty="0">
                <a:latin typeface="Arial"/>
                <a:cs typeface="Arial"/>
              </a:rPr>
              <a:t>tak </a:t>
            </a:r>
            <a:r>
              <a:rPr sz="1800" spc="-5" dirty="0">
                <a:latin typeface="Arial"/>
                <a:cs typeface="Arial"/>
              </a:rPr>
              <a:t>vysoce </a:t>
            </a:r>
            <a:r>
              <a:rPr sz="1800" spc="-10" dirty="0">
                <a:latin typeface="Arial"/>
                <a:cs typeface="Arial"/>
              </a:rPr>
              <a:t>oceňuje </a:t>
            </a:r>
            <a:r>
              <a:rPr sz="1800" spc="-5" dirty="0">
                <a:latin typeface="Arial"/>
                <a:cs typeface="Arial"/>
              </a:rPr>
              <a:t>dvorsky elegantní </a:t>
            </a:r>
            <a:r>
              <a:rPr sz="1800" dirty="0">
                <a:latin typeface="Arial"/>
                <a:cs typeface="Arial"/>
              </a:rPr>
              <a:t>a </a:t>
            </a:r>
            <a:r>
              <a:rPr sz="1800" spc="-5" dirty="0">
                <a:latin typeface="Arial"/>
                <a:cs typeface="Arial"/>
              </a:rPr>
              <a:t>učené malíře, jako např.  </a:t>
            </a:r>
            <a:r>
              <a:rPr sz="1800" b="1" i="1" spc="-5" dirty="0">
                <a:latin typeface="Arial"/>
                <a:cs typeface="Arial"/>
              </a:rPr>
              <a:t>Rubense</a:t>
            </a:r>
            <a:r>
              <a:rPr sz="1800" spc="-5" dirty="0">
                <a:latin typeface="Arial"/>
                <a:cs typeface="Arial"/>
              </a:rPr>
              <a:t>, </a:t>
            </a:r>
            <a:r>
              <a:rPr sz="1800" dirty="0">
                <a:latin typeface="Arial"/>
                <a:cs typeface="Arial"/>
              </a:rPr>
              <a:t>a </a:t>
            </a:r>
            <a:r>
              <a:rPr sz="1800" spc="-10" dirty="0">
                <a:latin typeface="Arial"/>
                <a:cs typeface="Arial"/>
              </a:rPr>
              <a:t>naopak </a:t>
            </a:r>
            <a:r>
              <a:rPr sz="1800" spc="-5" dirty="0">
                <a:latin typeface="Arial"/>
                <a:cs typeface="Arial"/>
              </a:rPr>
              <a:t>odsuzuje </a:t>
            </a:r>
            <a:r>
              <a:rPr sz="1800" dirty="0">
                <a:latin typeface="Arial"/>
                <a:cs typeface="Arial"/>
              </a:rPr>
              <a:t>ty </a:t>
            </a:r>
            <a:r>
              <a:rPr sz="1800" spc="-5" dirty="0">
                <a:latin typeface="Arial"/>
                <a:cs typeface="Arial"/>
              </a:rPr>
              <a:t>malíře, </a:t>
            </a:r>
            <a:r>
              <a:rPr sz="1800" dirty="0">
                <a:latin typeface="Arial"/>
                <a:cs typeface="Arial"/>
              </a:rPr>
              <a:t>kteří </a:t>
            </a:r>
            <a:r>
              <a:rPr sz="1800" spc="-10" dirty="0">
                <a:latin typeface="Arial"/>
                <a:cs typeface="Arial"/>
              </a:rPr>
              <a:t>podle </a:t>
            </a:r>
            <a:r>
              <a:rPr sz="1800" spc="-5" dirty="0">
                <a:latin typeface="Arial"/>
                <a:cs typeface="Arial"/>
              </a:rPr>
              <a:t>něho nemají </a:t>
            </a:r>
            <a:r>
              <a:rPr sz="1800" dirty="0">
                <a:latin typeface="Arial"/>
                <a:cs typeface="Arial"/>
              </a:rPr>
              <a:t>takto  </a:t>
            </a:r>
            <a:r>
              <a:rPr sz="1800" spc="-10" dirty="0">
                <a:latin typeface="Arial"/>
                <a:cs typeface="Arial"/>
              </a:rPr>
              <a:t>vybrané </a:t>
            </a:r>
            <a:r>
              <a:rPr sz="1800" spc="-5" dirty="0">
                <a:latin typeface="Arial"/>
                <a:cs typeface="Arial"/>
              </a:rPr>
              <a:t>společenské chování (např. </a:t>
            </a:r>
            <a:r>
              <a:rPr sz="1800" b="1" i="1" spc="-5" dirty="0">
                <a:latin typeface="Arial"/>
                <a:cs typeface="Arial"/>
              </a:rPr>
              <a:t>Rembrandt</a:t>
            </a:r>
            <a:r>
              <a:rPr sz="1800" spc="-5" dirty="0">
                <a:latin typeface="Arial"/>
                <a:cs typeface="Arial"/>
              </a:rPr>
              <a:t>); </a:t>
            </a:r>
            <a:r>
              <a:rPr sz="1800" dirty="0">
                <a:latin typeface="Arial"/>
                <a:cs typeface="Arial"/>
              </a:rPr>
              <a:t>v </a:t>
            </a:r>
            <a:r>
              <a:rPr sz="1800" spc="-10" dirty="0">
                <a:latin typeface="Arial"/>
                <a:cs typeface="Arial"/>
              </a:rPr>
              <a:t>druhém </a:t>
            </a:r>
            <a:r>
              <a:rPr sz="1800" spc="-5" dirty="0">
                <a:latin typeface="Arial"/>
                <a:cs typeface="Arial"/>
              </a:rPr>
              <a:t>díle pak  </a:t>
            </a:r>
            <a:r>
              <a:rPr sz="1800" spc="-10" dirty="0">
                <a:latin typeface="Arial"/>
                <a:cs typeface="Arial"/>
              </a:rPr>
              <a:t>pojednává </a:t>
            </a:r>
            <a:r>
              <a:rPr sz="1800" dirty="0">
                <a:latin typeface="Arial"/>
                <a:cs typeface="Arial"/>
              </a:rPr>
              <a:t>o </a:t>
            </a:r>
            <a:r>
              <a:rPr sz="1800" spc="-5" dirty="0">
                <a:latin typeface="Arial"/>
                <a:cs typeface="Arial"/>
              </a:rPr>
              <a:t>umělcích od starověku po současnost; </a:t>
            </a:r>
            <a:r>
              <a:rPr sz="1800" dirty="0">
                <a:latin typeface="Arial"/>
                <a:cs typeface="Arial"/>
              </a:rPr>
              <a:t>také </a:t>
            </a:r>
            <a:r>
              <a:rPr sz="1800" spc="-5" dirty="0">
                <a:latin typeface="Arial"/>
                <a:cs typeface="Arial"/>
              </a:rPr>
              <a:t>jeho koncepce  </a:t>
            </a:r>
            <a:r>
              <a:rPr sz="1800" spc="-10" dirty="0">
                <a:latin typeface="Arial"/>
                <a:cs typeface="Arial"/>
              </a:rPr>
              <a:t>dějin </a:t>
            </a:r>
            <a:r>
              <a:rPr sz="1800" spc="-5" dirty="0">
                <a:latin typeface="Arial"/>
                <a:cs typeface="Arial"/>
              </a:rPr>
              <a:t>přímo vychází </a:t>
            </a:r>
            <a:r>
              <a:rPr sz="1800" dirty="0">
                <a:latin typeface="Arial"/>
                <a:cs typeface="Arial"/>
              </a:rPr>
              <a:t>z </a:t>
            </a:r>
            <a:r>
              <a:rPr sz="1800" spc="-5" dirty="0">
                <a:latin typeface="Arial"/>
                <a:cs typeface="Arial"/>
              </a:rPr>
              <a:t>Vasariho </a:t>
            </a:r>
            <a:r>
              <a:rPr sz="1800" dirty="0">
                <a:latin typeface="Arial"/>
                <a:cs typeface="Arial"/>
              </a:rPr>
              <a:t>– </a:t>
            </a:r>
            <a:r>
              <a:rPr sz="1800" i="1" spc="-5" dirty="0">
                <a:latin typeface="Arial"/>
                <a:cs typeface="Arial"/>
              </a:rPr>
              <a:t>vrchol </a:t>
            </a:r>
            <a:r>
              <a:rPr sz="1800" i="1" spc="-10" dirty="0">
                <a:latin typeface="Arial"/>
                <a:cs typeface="Arial"/>
              </a:rPr>
              <a:t>umění </a:t>
            </a:r>
            <a:r>
              <a:rPr sz="1800" spc="-5" dirty="0">
                <a:latin typeface="Arial"/>
                <a:cs typeface="Arial"/>
              </a:rPr>
              <a:t>vidí </a:t>
            </a:r>
            <a:r>
              <a:rPr sz="1800" dirty="0">
                <a:latin typeface="Arial"/>
                <a:cs typeface="Arial"/>
              </a:rPr>
              <a:t>v </a:t>
            </a:r>
            <a:r>
              <a:rPr sz="1800" spc="-10" dirty="0">
                <a:latin typeface="Arial"/>
                <a:cs typeface="Arial"/>
              </a:rPr>
              <a:t>době</a:t>
            </a:r>
            <a:r>
              <a:rPr sz="1800" spc="130" dirty="0">
                <a:latin typeface="Arial"/>
                <a:cs typeface="Arial"/>
              </a:rPr>
              <a:t> </a:t>
            </a:r>
            <a:r>
              <a:rPr sz="1800" b="1" i="1" dirty="0">
                <a:latin typeface="Arial"/>
                <a:cs typeface="Arial"/>
              </a:rPr>
              <a:t>Girgiona,</a:t>
            </a:r>
            <a:endParaRPr sz="1800">
              <a:latin typeface="Arial"/>
              <a:cs typeface="Arial"/>
            </a:endParaRPr>
          </a:p>
          <a:p>
            <a:pPr marL="355600">
              <a:lnSpc>
                <a:spcPts val="1515"/>
              </a:lnSpc>
            </a:pPr>
            <a:r>
              <a:rPr sz="1800" b="1" i="1" spc="-5" dirty="0">
                <a:latin typeface="Arial"/>
                <a:cs typeface="Arial"/>
              </a:rPr>
              <a:t>Michelangela </a:t>
            </a:r>
            <a:r>
              <a:rPr sz="1800" b="1" i="1" dirty="0">
                <a:latin typeface="Arial"/>
                <a:cs typeface="Arial"/>
              </a:rPr>
              <a:t>a </a:t>
            </a:r>
            <a:r>
              <a:rPr sz="1800" b="1" i="1" spc="-5" dirty="0">
                <a:latin typeface="Arial"/>
                <a:cs typeface="Arial"/>
              </a:rPr>
              <a:t>Dürera</a:t>
            </a:r>
            <a:r>
              <a:rPr sz="1800" spc="-5" dirty="0">
                <a:latin typeface="Arial"/>
                <a:cs typeface="Arial"/>
              </a:rPr>
              <a:t>; po </a:t>
            </a:r>
            <a:r>
              <a:rPr sz="1800" spc="-10" dirty="0">
                <a:latin typeface="Arial"/>
                <a:cs typeface="Arial"/>
              </a:rPr>
              <a:t>období </a:t>
            </a:r>
            <a:r>
              <a:rPr sz="1800" i="1" spc="-5" dirty="0">
                <a:latin typeface="Arial"/>
                <a:cs typeface="Arial"/>
              </a:rPr>
              <a:t>úpadku </a:t>
            </a:r>
            <a:r>
              <a:rPr sz="1800" i="1" spc="-10" dirty="0">
                <a:latin typeface="Arial"/>
                <a:cs typeface="Arial"/>
              </a:rPr>
              <a:t>umění </a:t>
            </a:r>
            <a:r>
              <a:rPr sz="1800" spc="-5" dirty="0">
                <a:latin typeface="Arial"/>
                <a:cs typeface="Arial"/>
              </a:rPr>
              <a:t>pak znovu</a:t>
            </a:r>
            <a:r>
              <a:rPr sz="1800" spc="7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dochází</a:t>
            </a:r>
            <a:endParaRPr sz="1800">
              <a:latin typeface="Arial"/>
              <a:cs typeface="Arial"/>
            </a:endParaRPr>
          </a:p>
          <a:p>
            <a:pPr marL="355600">
              <a:lnSpc>
                <a:spcPts val="1730"/>
              </a:lnSpc>
            </a:pPr>
            <a:r>
              <a:rPr sz="1800" dirty="0">
                <a:latin typeface="Arial"/>
                <a:cs typeface="Arial"/>
              </a:rPr>
              <a:t>k </a:t>
            </a:r>
            <a:r>
              <a:rPr sz="1800" spc="-5" dirty="0">
                <a:latin typeface="Arial"/>
                <a:cs typeface="Arial"/>
              </a:rPr>
              <a:t>jeho </a:t>
            </a:r>
            <a:r>
              <a:rPr sz="1800" i="1" spc="-5" dirty="0">
                <a:latin typeface="Arial"/>
                <a:cs typeface="Arial"/>
              </a:rPr>
              <a:t>obnovení </a:t>
            </a:r>
            <a:r>
              <a:rPr sz="1800" dirty="0">
                <a:latin typeface="Arial"/>
                <a:cs typeface="Arial"/>
              </a:rPr>
              <a:t>v </a:t>
            </a:r>
            <a:r>
              <a:rPr sz="1800" spc="-5" dirty="0">
                <a:latin typeface="Arial"/>
                <a:cs typeface="Arial"/>
              </a:rPr>
              <a:t>díle </a:t>
            </a:r>
            <a:r>
              <a:rPr sz="1800" b="1" i="1" spc="-5" dirty="0">
                <a:latin typeface="Arial"/>
                <a:cs typeface="Arial"/>
              </a:rPr>
              <a:t>Elsheimera a Rubense </a:t>
            </a:r>
            <a:r>
              <a:rPr sz="1800" spc="-5" dirty="0">
                <a:latin typeface="Arial"/>
                <a:cs typeface="Arial"/>
              </a:rPr>
              <a:t>a </a:t>
            </a:r>
            <a:r>
              <a:rPr sz="1800" b="1" i="1" spc="-5" dirty="0">
                <a:latin typeface="Arial"/>
                <a:cs typeface="Arial"/>
              </a:rPr>
              <a:t>vrcholí </a:t>
            </a:r>
            <a:r>
              <a:rPr sz="1800" b="1" i="1" dirty="0">
                <a:latin typeface="Arial"/>
                <a:cs typeface="Arial"/>
              </a:rPr>
              <a:t>v</a:t>
            </a:r>
            <a:r>
              <a:rPr sz="1800" b="1" i="1" spc="45" dirty="0">
                <a:latin typeface="Arial"/>
                <a:cs typeface="Arial"/>
              </a:rPr>
              <a:t> </a:t>
            </a:r>
            <a:r>
              <a:rPr sz="1800" b="1" i="1" dirty="0">
                <a:latin typeface="Arial"/>
                <a:cs typeface="Arial"/>
              </a:rPr>
              <a:t>době</a:t>
            </a:r>
            <a:endParaRPr sz="1800">
              <a:latin typeface="Arial"/>
              <a:cs typeface="Arial"/>
            </a:endParaRPr>
          </a:p>
          <a:p>
            <a:pPr marL="355600">
              <a:lnSpc>
                <a:spcPts val="1730"/>
              </a:lnSpc>
            </a:pPr>
            <a:r>
              <a:rPr sz="1800" b="1" i="1" spc="-5" dirty="0">
                <a:latin typeface="Arial"/>
                <a:cs typeface="Arial"/>
              </a:rPr>
              <a:t>Sandrartově </a:t>
            </a:r>
            <a:r>
              <a:rPr sz="1800" dirty="0">
                <a:latin typeface="Arial"/>
                <a:cs typeface="Arial"/>
              </a:rPr>
              <a:t>– toto </a:t>
            </a:r>
            <a:r>
              <a:rPr sz="1800" spc="-10" dirty="0">
                <a:latin typeface="Arial"/>
                <a:cs typeface="Arial"/>
              </a:rPr>
              <a:t>nadhodnocení </a:t>
            </a:r>
            <a:r>
              <a:rPr sz="1800" i="1" spc="-5" dirty="0">
                <a:latin typeface="Arial"/>
                <a:cs typeface="Arial"/>
              </a:rPr>
              <a:t>vlastní doby </a:t>
            </a:r>
            <a:r>
              <a:rPr sz="1800" spc="-5" dirty="0">
                <a:latin typeface="Arial"/>
                <a:cs typeface="Arial"/>
              </a:rPr>
              <a:t>Sandrart jasně</a:t>
            </a:r>
            <a:r>
              <a:rPr sz="1800" spc="8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přebírá</a:t>
            </a:r>
            <a:endParaRPr sz="1800">
              <a:latin typeface="Arial"/>
              <a:cs typeface="Arial"/>
            </a:endParaRPr>
          </a:p>
          <a:p>
            <a:pPr marL="355600" marR="90805">
              <a:lnSpc>
                <a:spcPct val="80000"/>
              </a:lnSpc>
              <a:spcBef>
                <a:spcPts val="215"/>
              </a:spcBef>
            </a:pPr>
            <a:r>
              <a:rPr sz="1800" dirty="0">
                <a:latin typeface="Arial"/>
                <a:cs typeface="Arial"/>
              </a:rPr>
              <a:t>z </a:t>
            </a:r>
            <a:r>
              <a:rPr sz="1800" i="1" spc="-5" dirty="0">
                <a:latin typeface="Arial"/>
                <a:cs typeface="Arial"/>
              </a:rPr>
              <a:t>Vasariho</a:t>
            </a:r>
            <a:r>
              <a:rPr sz="1800" spc="-5" dirty="0">
                <a:latin typeface="Arial"/>
                <a:cs typeface="Arial"/>
              </a:rPr>
              <a:t>, </a:t>
            </a:r>
            <a:r>
              <a:rPr sz="1800" dirty="0">
                <a:latin typeface="Arial"/>
                <a:cs typeface="Arial"/>
              </a:rPr>
              <a:t>což </a:t>
            </a:r>
            <a:r>
              <a:rPr sz="1800" spc="-5" dirty="0">
                <a:latin typeface="Arial"/>
                <a:cs typeface="Arial"/>
              </a:rPr>
              <a:t>je </a:t>
            </a:r>
            <a:r>
              <a:rPr sz="1800" dirty="0">
                <a:latin typeface="Arial"/>
                <a:cs typeface="Arial"/>
              </a:rPr>
              <a:t>však </a:t>
            </a:r>
            <a:r>
              <a:rPr sz="1800" spc="-5" dirty="0">
                <a:latin typeface="Arial"/>
                <a:cs typeface="Arial"/>
              </a:rPr>
              <a:t>pochopitelné </a:t>
            </a:r>
            <a:r>
              <a:rPr sz="1800" dirty="0">
                <a:latin typeface="Arial"/>
                <a:cs typeface="Arial"/>
              </a:rPr>
              <a:t>z </a:t>
            </a:r>
            <a:r>
              <a:rPr sz="1800" spc="-10" dirty="0">
                <a:latin typeface="Arial"/>
                <a:cs typeface="Arial"/>
              </a:rPr>
              <a:t>hlediska </a:t>
            </a:r>
            <a:r>
              <a:rPr sz="1800" spc="-5" dirty="0">
                <a:latin typeface="Arial"/>
                <a:cs typeface="Arial"/>
              </a:rPr>
              <a:t>toho, </a:t>
            </a:r>
            <a:r>
              <a:rPr sz="1800" dirty="0">
                <a:latin typeface="Arial"/>
                <a:cs typeface="Arial"/>
              </a:rPr>
              <a:t>že </a:t>
            </a:r>
            <a:r>
              <a:rPr sz="1800" spc="-5" dirty="0">
                <a:latin typeface="Arial"/>
                <a:cs typeface="Arial"/>
              </a:rPr>
              <a:t>němečtí umělci </a:t>
            </a:r>
            <a:r>
              <a:rPr sz="1800" dirty="0">
                <a:latin typeface="Arial"/>
                <a:cs typeface="Arial"/>
              </a:rPr>
              <a:t>se  </a:t>
            </a:r>
            <a:r>
              <a:rPr sz="1800" spc="-5" dirty="0">
                <a:latin typeface="Arial"/>
                <a:cs typeface="Arial"/>
              </a:rPr>
              <a:t>vlastně po </a:t>
            </a:r>
            <a:r>
              <a:rPr sz="1800" dirty="0">
                <a:latin typeface="Arial"/>
                <a:cs typeface="Arial"/>
              </a:rPr>
              <a:t>celé </a:t>
            </a:r>
            <a:r>
              <a:rPr sz="1800" spc="-5" dirty="0">
                <a:latin typeface="Arial"/>
                <a:cs typeface="Arial"/>
              </a:rPr>
              <a:t>17. </a:t>
            </a:r>
            <a:r>
              <a:rPr sz="1800" dirty="0">
                <a:latin typeface="Arial"/>
                <a:cs typeface="Arial"/>
              </a:rPr>
              <a:t>st. </a:t>
            </a:r>
            <a:r>
              <a:rPr sz="1800" spc="-5" dirty="0">
                <a:latin typeface="Arial"/>
                <a:cs typeface="Arial"/>
              </a:rPr>
              <a:t>snažili </a:t>
            </a:r>
            <a:r>
              <a:rPr sz="1800" spc="-10" dirty="0">
                <a:latin typeface="Arial"/>
                <a:cs typeface="Arial"/>
              </a:rPr>
              <a:t>etablovat </a:t>
            </a:r>
            <a:r>
              <a:rPr sz="1800" dirty="0">
                <a:latin typeface="Arial"/>
                <a:cs typeface="Arial"/>
              </a:rPr>
              <a:t>ve</a:t>
            </a:r>
            <a:r>
              <a:rPr sz="1800" spc="40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společnosti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5940" y="305561"/>
            <a:ext cx="8063865" cy="5678170"/>
          </a:xfrm>
          <a:prstGeom prst="rect">
            <a:avLst/>
          </a:prstGeom>
        </p:spPr>
        <p:txBody>
          <a:bodyPr vert="horz" wrap="square" lIns="0" tIns="67310" rIns="0" bIns="0" rtlCol="0">
            <a:spAutoFit/>
          </a:bodyPr>
          <a:lstStyle/>
          <a:p>
            <a:pPr marL="355600" marR="5080" indent="-343535">
              <a:lnSpc>
                <a:spcPct val="80000"/>
              </a:lnSpc>
              <a:spcBef>
                <a:spcPts val="530"/>
              </a:spcBef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1800" b="1" i="1" spc="-5" dirty="0">
                <a:latin typeface="Arial"/>
                <a:cs typeface="Arial"/>
              </a:rPr>
              <a:t>Sandrart </a:t>
            </a:r>
            <a:r>
              <a:rPr sz="1800" spc="-5" dirty="0">
                <a:latin typeface="Arial"/>
                <a:cs typeface="Arial"/>
              </a:rPr>
              <a:t>podává charakteristiky malířů, </a:t>
            </a:r>
            <a:r>
              <a:rPr sz="1800" dirty="0">
                <a:latin typeface="Arial"/>
                <a:cs typeface="Arial"/>
              </a:rPr>
              <a:t>s </a:t>
            </a:r>
            <a:r>
              <a:rPr sz="1800" spc="-5" dirty="0">
                <a:latin typeface="Arial"/>
                <a:cs typeface="Arial"/>
              </a:rPr>
              <a:t>nimiž </a:t>
            </a:r>
            <a:r>
              <a:rPr sz="1800" dirty="0">
                <a:latin typeface="Arial"/>
                <a:cs typeface="Arial"/>
              </a:rPr>
              <a:t>se </a:t>
            </a:r>
            <a:r>
              <a:rPr sz="1800" spc="-5" dirty="0">
                <a:latin typeface="Arial"/>
                <a:cs typeface="Arial"/>
              </a:rPr>
              <a:t>stkával na </a:t>
            </a:r>
            <a:r>
              <a:rPr sz="1800" dirty="0">
                <a:latin typeface="Arial"/>
                <a:cs typeface="Arial"/>
              </a:rPr>
              <a:t>svých </a:t>
            </a:r>
            <a:r>
              <a:rPr sz="1800" spc="-5" dirty="0">
                <a:latin typeface="Arial"/>
                <a:cs typeface="Arial"/>
              </a:rPr>
              <a:t>častých  cestách po Evropě </a:t>
            </a:r>
            <a:r>
              <a:rPr sz="1800" spc="-10" dirty="0">
                <a:latin typeface="Arial"/>
                <a:cs typeface="Arial"/>
              </a:rPr>
              <a:t>(obdivně </a:t>
            </a:r>
            <a:r>
              <a:rPr sz="1800" dirty="0">
                <a:latin typeface="Arial"/>
                <a:cs typeface="Arial"/>
              </a:rPr>
              <a:t>se </a:t>
            </a:r>
            <a:r>
              <a:rPr sz="1800" spc="-10" dirty="0">
                <a:latin typeface="Arial"/>
                <a:cs typeface="Arial"/>
              </a:rPr>
              <a:t>vyjadřuje </a:t>
            </a:r>
            <a:r>
              <a:rPr sz="1800" spc="-5" dirty="0">
                <a:latin typeface="Arial"/>
                <a:cs typeface="Arial"/>
              </a:rPr>
              <a:t>např. </a:t>
            </a:r>
            <a:r>
              <a:rPr sz="1800" dirty="0">
                <a:latin typeface="Arial"/>
                <a:cs typeface="Arial"/>
              </a:rPr>
              <a:t>o </a:t>
            </a:r>
            <a:r>
              <a:rPr sz="1800" b="1" i="1" spc="-5" dirty="0">
                <a:latin typeface="Arial"/>
                <a:cs typeface="Arial"/>
              </a:rPr>
              <a:t>Karlu Škrétovi</a:t>
            </a:r>
            <a:r>
              <a:rPr sz="1800" spc="-5" dirty="0">
                <a:latin typeface="Arial"/>
                <a:cs typeface="Arial"/>
              </a:rPr>
              <a:t>); </a:t>
            </a:r>
            <a:r>
              <a:rPr sz="1800" dirty="0">
                <a:latin typeface="Arial"/>
                <a:cs typeface="Arial"/>
              </a:rPr>
              <a:t>v třetím  </a:t>
            </a:r>
            <a:r>
              <a:rPr sz="1800" spc="-5" dirty="0">
                <a:latin typeface="Arial"/>
                <a:cs typeface="Arial"/>
              </a:rPr>
              <a:t>díle svého spisu </a:t>
            </a:r>
            <a:r>
              <a:rPr sz="1800" dirty="0">
                <a:latin typeface="Arial"/>
                <a:cs typeface="Arial"/>
              </a:rPr>
              <a:t>se </a:t>
            </a:r>
            <a:r>
              <a:rPr sz="1800" spc="-5" dirty="0">
                <a:latin typeface="Arial"/>
                <a:cs typeface="Arial"/>
              </a:rPr>
              <a:t>jako první </a:t>
            </a:r>
            <a:r>
              <a:rPr sz="1800" spc="-10" dirty="0">
                <a:latin typeface="Arial"/>
                <a:cs typeface="Arial"/>
              </a:rPr>
              <a:t>uceleněji </a:t>
            </a:r>
            <a:r>
              <a:rPr sz="1800" spc="-5" dirty="0">
                <a:latin typeface="Arial"/>
                <a:cs typeface="Arial"/>
              </a:rPr>
              <a:t>zabývá </a:t>
            </a:r>
            <a:r>
              <a:rPr sz="1800" b="1" i="1" spc="-5" dirty="0">
                <a:latin typeface="Arial"/>
                <a:cs typeface="Arial"/>
              </a:rPr>
              <a:t>muzeografií </a:t>
            </a:r>
            <a:r>
              <a:rPr sz="1800" dirty="0">
                <a:latin typeface="Arial"/>
                <a:cs typeface="Arial"/>
              </a:rPr>
              <a:t>– </a:t>
            </a:r>
            <a:r>
              <a:rPr sz="1800" spc="-5" dirty="0">
                <a:latin typeface="Arial"/>
                <a:cs typeface="Arial"/>
              </a:rPr>
              <a:t>popisuje </a:t>
            </a:r>
            <a:r>
              <a:rPr sz="1800" dirty="0">
                <a:latin typeface="Arial"/>
                <a:cs typeface="Arial"/>
              </a:rPr>
              <a:t>tu  </a:t>
            </a:r>
            <a:r>
              <a:rPr sz="1800" spc="-5" dirty="0">
                <a:latin typeface="Arial"/>
                <a:cs typeface="Arial"/>
              </a:rPr>
              <a:t>umělecké sbírky, </a:t>
            </a:r>
            <a:r>
              <a:rPr sz="1800" dirty="0">
                <a:latin typeface="Arial"/>
                <a:cs typeface="Arial"/>
              </a:rPr>
              <a:t>které</a:t>
            </a:r>
            <a:r>
              <a:rPr sz="1800" spc="1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navštívil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Font typeface="Arial"/>
              <a:buChar char="•"/>
            </a:pPr>
            <a:endParaRPr sz="2250">
              <a:latin typeface="Times New Roman"/>
              <a:cs typeface="Times New Roman"/>
            </a:endParaRPr>
          </a:p>
          <a:p>
            <a:pPr marL="355600" marR="8890" indent="-343535">
              <a:lnSpc>
                <a:spcPct val="80000"/>
              </a:lnSpc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1800" b="1" i="1" dirty="0">
                <a:latin typeface="Arial"/>
                <a:cs typeface="Arial"/>
              </a:rPr>
              <a:t>Johann Liss </a:t>
            </a:r>
            <a:r>
              <a:rPr sz="1800" dirty="0">
                <a:latin typeface="Arial"/>
                <a:cs typeface="Arial"/>
              </a:rPr>
              <a:t>strávil v </a:t>
            </a:r>
            <a:r>
              <a:rPr sz="1800" spc="-5" dirty="0">
                <a:latin typeface="Arial"/>
                <a:cs typeface="Arial"/>
              </a:rPr>
              <a:t>Benátkách </a:t>
            </a:r>
            <a:r>
              <a:rPr sz="1800" dirty="0">
                <a:latin typeface="Arial"/>
                <a:cs typeface="Arial"/>
              </a:rPr>
              <a:t>svá </a:t>
            </a:r>
            <a:r>
              <a:rPr sz="1800" spc="-10" dirty="0">
                <a:latin typeface="Arial"/>
                <a:cs typeface="Arial"/>
              </a:rPr>
              <a:t>poslední </a:t>
            </a:r>
            <a:r>
              <a:rPr sz="1800" spc="-5" dirty="0">
                <a:latin typeface="Arial"/>
                <a:cs typeface="Arial"/>
              </a:rPr>
              <a:t>léta </a:t>
            </a:r>
            <a:r>
              <a:rPr sz="1800" dirty="0">
                <a:latin typeface="Arial"/>
                <a:cs typeface="Arial"/>
              </a:rPr>
              <a:t>a </a:t>
            </a:r>
            <a:r>
              <a:rPr sz="1800" spc="-5" dirty="0">
                <a:latin typeface="Arial"/>
                <a:cs typeface="Arial"/>
              </a:rPr>
              <a:t>vytvořil </a:t>
            </a:r>
            <a:r>
              <a:rPr sz="1800" dirty="0">
                <a:latin typeface="Arial"/>
                <a:cs typeface="Arial"/>
              </a:rPr>
              <a:t>tu </a:t>
            </a:r>
            <a:r>
              <a:rPr sz="1800" spc="-5" dirty="0">
                <a:latin typeface="Arial"/>
                <a:cs typeface="Arial"/>
              </a:rPr>
              <a:t>díla, </a:t>
            </a:r>
            <a:r>
              <a:rPr sz="1800" dirty="0">
                <a:latin typeface="Arial"/>
                <a:cs typeface="Arial"/>
              </a:rPr>
              <a:t>která  </a:t>
            </a:r>
            <a:r>
              <a:rPr sz="1800" spc="-5" dirty="0">
                <a:latin typeface="Arial"/>
                <a:cs typeface="Arial"/>
              </a:rPr>
              <a:t>dalece předčila </a:t>
            </a:r>
            <a:r>
              <a:rPr sz="1800" dirty="0">
                <a:latin typeface="Arial"/>
                <a:cs typeface="Arial"/>
              </a:rPr>
              <a:t>svou </a:t>
            </a:r>
            <a:r>
              <a:rPr sz="1800" spc="-5" dirty="0">
                <a:latin typeface="Arial"/>
                <a:cs typeface="Arial"/>
              </a:rPr>
              <a:t>dobu </a:t>
            </a:r>
            <a:r>
              <a:rPr sz="1800" dirty="0">
                <a:latin typeface="Arial"/>
                <a:cs typeface="Arial"/>
              </a:rPr>
              <a:t>a </a:t>
            </a:r>
            <a:r>
              <a:rPr sz="1800" spc="-10" dirty="0">
                <a:latin typeface="Arial"/>
                <a:cs typeface="Arial"/>
              </a:rPr>
              <a:t>později, </a:t>
            </a:r>
            <a:r>
              <a:rPr sz="1800" dirty="0">
                <a:latin typeface="Arial"/>
                <a:cs typeface="Arial"/>
              </a:rPr>
              <a:t>v </a:t>
            </a:r>
            <a:r>
              <a:rPr sz="1800" spc="-5" dirty="0">
                <a:latin typeface="Arial"/>
                <a:cs typeface="Arial"/>
              </a:rPr>
              <a:t>18. </a:t>
            </a:r>
            <a:r>
              <a:rPr sz="1800" dirty="0">
                <a:latin typeface="Arial"/>
                <a:cs typeface="Arial"/>
              </a:rPr>
              <a:t>st. v </a:t>
            </a:r>
            <a:r>
              <a:rPr sz="1800" spc="-10" dirty="0">
                <a:latin typeface="Arial"/>
                <a:cs typeface="Arial"/>
              </a:rPr>
              <a:t>období </a:t>
            </a:r>
            <a:r>
              <a:rPr sz="1800" spc="-5" dirty="0">
                <a:latin typeface="Arial"/>
                <a:cs typeface="Arial"/>
              </a:rPr>
              <a:t>rokoka měla značný  vliv </a:t>
            </a:r>
            <a:r>
              <a:rPr sz="1800" dirty="0">
                <a:latin typeface="Arial"/>
                <a:cs typeface="Arial"/>
              </a:rPr>
              <a:t>– </a:t>
            </a:r>
            <a:r>
              <a:rPr sz="1800" spc="-5" dirty="0">
                <a:latin typeface="Arial"/>
                <a:cs typeface="Arial"/>
              </a:rPr>
              <a:t>takovýmto dílem je např. </a:t>
            </a:r>
            <a:r>
              <a:rPr sz="1800" b="1" i="1" spc="-5" dirty="0">
                <a:latin typeface="Arial"/>
                <a:cs typeface="Arial"/>
              </a:rPr>
              <a:t>Inspirace sv. Jeronýma </a:t>
            </a:r>
            <a:r>
              <a:rPr sz="1800" spc="-5" dirty="0">
                <a:latin typeface="Arial"/>
                <a:cs typeface="Arial"/>
              </a:rPr>
              <a:t>(1627), </a:t>
            </a:r>
            <a:r>
              <a:rPr sz="1800" dirty="0">
                <a:latin typeface="Arial"/>
                <a:cs typeface="Arial"/>
              </a:rPr>
              <a:t>který  </a:t>
            </a:r>
            <a:r>
              <a:rPr sz="1800" spc="-5" dirty="0">
                <a:latin typeface="Arial"/>
                <a:cs typeface="Arial"/>
              </a:rPr>
              <a:t>vytvořil na </a:t>
            </a:r>
            <a:r>
              <a:rPr sz="1800" spc="-10" dirty="0">
                <a:latin typeface="Arial"/>
                <a:cs typeface="Arial"/>
              </a:rPr>
              <a:t>objednávku </a:t>
            </a:r>
            <a:r>
              <a:rPr sz="1800" spc="-5" dirty="0">
                <a:latin typeface="Arial"/>
                <a:cs typeface="Arial"/>
              </a:rPr>
              <a:t>benátského kostela </a:t>
            </a:r>
            <a:r>
              <a:rPr sz="1800" b="1" i="1" spc="-5" dirty="0">
                <a:latin typeface="Arial"/>
                <a:cs typeface="Arial"/>
              </a:rPr>
              <a:t>San Niccoló </a:t>
            </a:r>
            <a:r>
              <a:rPr sz="1800" b="1" i="1" dirty="0">
                <a:latin typeface="Arial"/>
                <a:cs typeface="Arial"/>
              </a:rPr>
              <a:t>dei </a:t>
            </a:r>
            <a:r>
              <a:rPr sz="1800" b="1" i="1" spc="-5" dirty="0">
                <a:latin typeface="Arial"/>
                <a:cs typeface="Arial"/>
              </a:rPr>
              <a:t>Tolentini </a:t>
            </a:r>
            <a:r>
              <a:rPr sz="1800" dirty="0">
                <a:latin typeface="Arial"/>
                <a:cs typeface="Arial"/>
              </a:rPr>
              <a:t>– </a:t>
            </a:r>
            <a:r>
              <a:rPr sz="1800" spc="-5" dirty="0">
                <a:latin typeface="Arial"/>
                <a:cs typeface="Arial"/>
              </a:rPr>
              <a:t>ve  </a:t>
            </a:r>
            <a:r>
              <a:rPr sz="1800" dirty="0">
                <a:latin typeface="Arial"/>
                <a:cs typeface="Arial"/>
              </a:rPr>
              <a:t>své </a:t>
            </a:r>
            <a:r>
              <a:rPr sz="1800" spc="-10" dirty="0">
                <a:latin typeface="Arial"/>
                <a:cs typeface="Arial"/>
              </a:rPr>
              <a:t>době </a:t>
            </a:r>
            <a:r>
              <a:rPr sz="1800" spc="-15" dirty="0">
                <a:latin typeface="Arial"/>
                <a:cs typeface="Arial"/>
              </a:rPr>
              <a:t>byl </a:t>
            </a:r>
            <a:r>
              <a:rPr sz="1800" spc="-5" dirty="0">
                <a:latin typeface="Arial"/>
                <a:cs typeface="Arial"/>
              </a:rPr>
              <a:t>velmi </a:t>
            </a:r>
            <a:r>
              <a:rPr sz="1800" spc="-10" dirty="0">
                <a:latin typeface="Arial"/>
                <a:cs typeface="Arial"/>
              </a:rPr>
              <a:t>obdivován </a:t>
            </a:r>
            <a:r>
              <a:rPr sz="1800" dirty="0">
                <a:latin typeface="Arial"/>
                <a:cs typeface="Arial"/>
              </a:rPr>
              <a:t>a </a:t>
            </a:r>
            <a:r>
              <a:rPr sz="1800" spc="-5" dirty="0">
                <a:latin typeface="Arial"/>
                <a:cs typeface="Arial"/>
              </a:rPr>
              <a:t>často kopírován, což přetrvalo </a:t>
            </a:r>
            <a:r>
              <a:rPr sz="1800" dirty="0">
                <a:latin typeface="Arial"/>
                <a:cs typeface="Arial"/>
              </a:rPr>
              <a:t>i </a:t>
            </a:r>
            <a:r>
              <a:rPr sz="1800" spc="-5" dirty="0">
                <a:latin typeface="Arial"/>
                <a:cs typeface="Arial"/>
              </a:rPr>
              <a:t>do  pozdějších </a:t>
            </a:r>
            <a:r>
              <a:rPr sz="1800" spc="-10" dirty="0">
                <a:latin typeface="Arial"/>
                <a:cs typeface="Arial"/>
              </a:rPr>
              <a:t>období </a:t>
            </a:r>
            <a:r>
              <a:rPr sz="1800" dirty="0">
                <a:latin typeface="Arial"/>
                <a:cs typeface="Arial"/>
              </a:rPr>
              <a:t>– </a:t>
            </a:r>
            <a:r>
              <a:rPr sz="1800" spc="-5" dirty="0">
                <a:latin typeface="Arial"/>
                <a:cs typeface="Arial"/>
              </a:rPr>
              <a:t>např. </a:t>
            </a:r>
            <a:r>
              <a:rPr sz="1800" b="1" i="1" spc="-5" dirty="0">
                <a:latin typeface="Arial"/>
                <a:cs typeface="Arial"/>
              </a:rPr>
              <a:t>Fragonard </a:t>
            </a:r>
            <a:r>
              <a:rPr sz="1800" spc="-10" dirty="0">
                <a:latin typeface="Arial"/>
                <a:cs typeface="Arial"/>
              </a:rPr>
              <a:t>podle </a:t>
            </a:r>
            <a:r>
              <a:rPr sz="1800" spc="-5" dirty="0">
                <a:latin typeface="Arial"/>
                <a:cs typeface="Arial"/>
              </a:rPr>
              <a:t>něho vytvořil lept; obraz je  pozoruhodný především </a:t>
            </a:r>
            <a:r>
              <a:rPr sz="1800" dirty="0">
                <a:latin typeface="Arial"/>
                <a:cs typeface="Arial"/>
              </a:rPr>
              <a:t>svým </a:t>
            </a:r>
            <a:r>
              <a:rPr sz="1800" spc="-5" dirty="0">
                <a:latin typeface="Arial"/>
                <a:cs typeface="Arial"/>
              </a:rPr>
              <a:t>kompozičním řešením, </a:t>
            </a:r>
            <a:r>
              <a:rPr sz="1800" dirty="0">
                <a:latin typeface="Arial"/>
                <a:cs typeface="Arial"/>
              </a:rPr>
              <a:t>které </a:t>
            </a:r>
            <a:r>
              <a:rPr sz="1800" spc="-5" dirty="0">
                <a:latin typeface="Arial"/>
                <a:cs typeface="Arial"/>
              </a:rPr>
              <a:t>není založeno  na sestavě figur, ale na souhře barevných </a:t>
            </a:r>
            <a:r>
              <a:rPr sz="1800" spc="-10" dirty="0">
                <a:latin typeface="Arial"/>
                <a:cs typeface="Arial"/>
              </a:rPr>
              <a:t>ploch, </a:t>
            </a:r>
            <a:r>
              <a:rPr sz="1800" dirty="0">
                <a:latin typeface="Arial"/>
                <a:cs typeface="Arial"/>
              </a:rPr>
              <a:t>které </a:t>
            </a:r>
            <a:r>
              <a:rPr sz="1800" spc="-5" dirty="0">
                <a:latin typeface="Arial"/>
                <a:cs typeface="Arial"/>
              </a:rPr>
              <a:t>spojují nebeské </a:t>
            </a:r>
            <a:r>
              <a:rPr sz="1800" dirty="0">
                <a:latin typeface="Arial"/>
                <a:cs typeface="Arial"/>
              </a:rPr>
              <a:t>i  </a:t>
            </a:r>
            <a:r>
              <a:rPr sz="1800" spc="-5" dirty="0">
                <a:latin typeface="Arial"/>
                <a:cs typeface="Arial"/>
              </a:rPr>
              <a:t>pozemské dění, tedy </a:t>
            </a:r>
            <a:r>
              <a:rPr sz="1800" dirty="0">
                <a:latin typeface="Arial"/>
                <a:cs typeface="Arial"/>
              </a:rPr>
              <a:t>sv. </a:t>
            </a:r>
            <a:r>
              <a:rPr sz="1800" spc="-5" dirty="0">
                <a:latin typeface="Arial"/>
                <a:cs typeface="Arial"/>
              </a:rPr>
              <a:t>Jeronýma </a:t>
            </a:r>
            <a:r>
              <a:rPr sz="1800" dirty="0">
                <a:latin typeface="Arial"/>
                <a:cs typeface="Arial"/>
              </a:rPr>
              <a:t>a </a:t>
            </a:r>
            <a:r>
              <a:rPr sz="1800" spc="-5" dirty="0">
                <a:latin typeface="Arial"/>
                <a:cs typeface="Arial"/>
              </a:rPr>
              <a:t>jeho vizi; Liss tohoto </a:t>
            </a:r>
            <a:r>
              <a:rPr sz="1800" spc="-10" dirty="0">
                <a:latin typeface="Arial"/>
                <a:cs typeface="Arial"/>
              </a:rPr>
              <a:t>propojení </a:t>
            </a:r>
            <a:r>
              <a:rPr sz="1800" spc="-5" dirty="0">
                <a:latin typeface="Arial"/>
                <a:cs typeface="Arial"/>
              </a:rPr>
              <a:t>dociluje  pomocí mnoha jemně odstíněných barevných tónů </a:t>
            </a:r>
            <a:r>
              <a:rPr sz="1800" dirty="0">
                <a:latin typeface="Arial"/>
                <a:cs typeface="Arial"/>
              </a:rPr>
              <a:t>a </a:t>
            </a:r>
            <a:r>
              <a:rPr sz="1800" spc="-10" dirty="0">
                <a:latin typeface="Arial"/>
                <a:cs typeface="Arial"/>
              </a:rPr>
              <a:t>uvolněným </a:t>
            </a:r>
            <a:r>
              <a:rPr sz="1800" spc="-5" dirty="0">
                <a:latin typeface="Arial"/>
                <a:cs typeface="Arial"/>
              </a:rPr>
              <a:t>malířským  rukopisem, </a:t>
            </a:r>
            <a:r>
              <a:rPr sz="1800" dirty="0">
                <a:latin typeface="Arial"/>
                <a:cs typeface="Arial"/>
              </a:rPr>
              <a:t>v </a:t>
            </a:r>
            <a:r>
              <a:rPr sz="1800" spc="-5" dirty="0">
                <a:latin typeface="Arial"/>
                <a:cs typeface="Arial"/>
              </a:rPr>
              <a:t>němž jsou zřetelné </a:t>
            </a:r>
            <a:r>
              <a:rPr sz="1800" dirty="0">
                <a:latin typeface="Arial"/>
                <a:cs typeface="Arial"/>
              </a:rPr>
              <a:t>tah</a:t>
            </a:r>
            <a:r>
              <a:rPr sz="1800" spc="2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štětce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Font typeface="Arial"/>
              <a:buChar char="•"/>
            </a:pPr>
            <a:endParaRPr sz="2250">
              <a:latin typeface="Times New Roman"/>
              <a:cs typeface="Times New Roman"/>
            </a:endParaRPr>
          </a:p>
          <a:p>
            <a:pPr marL="355600" marR="194945" indent="-343535">
              <a:lnSpc>
                <a:spcPct val="80000"/>
              </a:lnSpc>
              <a:spcBef>
                <a:spcPts val="5"/>
              </a:spcBef>
              <a:buChar char="•"/>
              <a:tabLst>
                <a:tab pos="355600" algn="l"/>
                <a:tab pos="356235" algn="l"/>
              </a:tabLst>
            </a:pPr>
            <a:r>
              <a:rPr sz="1800" dirty="0">
                <a:latin typeface="Arial"/>
                <a:cs typeface="Arial"/>
              </a:rPr>
              <a:t>také </a:t>
            </a:r>
            <a:r>
              <a:rPr sz="1800" b="1" spc="-5" dirty="0">
                <a:latin typeface="Arial"/>
                <a:cs typeface="Arial"/>
              </a:rPr>
              <a:t>kolorit obrazu </a:t>
            </a:r>
            <a:r>
              <a:rPr sz="1800" b="1" dirty="0">
                <a:latin typeface="Arial"/>
                <a:cs typeface="Arial"/>
              </a:rPr>
              <a:t>je pro </a:t>
            </a:r>
            <a:r>
              <a:rPr sz="1800" b="1" spc="-5" dirty="0">
                <a:latin typeface="Arial"/>
                <a:cs typeface="Arial"/>
              </a:rPr>
              <a:t>počátek 17. st. zcela netypický </a:t>
            </a:r>
            <a:r>
              <a:rPr sz="1800" dirty="0">
                <a:latin typeface="Arial"/>
                <a:cs typeface="Arial"/>
              </a:rPr>
              <a:t>– </a:t>
            </a:r>
            <a:r>
              <a:rPr sz="1800" spc="-5" dirty="0">
                <a:latin typeface="Arial"/>
                <a:cs typeface="Arial"/>
              </a:rPr>
              <a:t>převažují </a:t>
            </a:r>
            <a:r>
              <a:rPr sz="1800" dirty="0">
                <a:latin typeface="Arial"/>
                <a:cs typeface="Arial"/>
              </a:rPr>
              <a:t>tu  </a:t>
            </a:r>
            <a:r>
              <a:rPr sz="1800" spc="-5" dirty="0">
                <a:latin typeface="Arial"/>
                <a:cs typeface="Arial"/>
              </a:rPr>
              <a:t>jemné pastelové </a:t>
            </a:r>
            <a:r>
              <a:rPr sz="1800" spc="-10" dirty="0">
                <a:latin typeface="Arial"/>
                <a:cs typeface="Arial"/>
              </a:rPr>
              <a:t>barvy, </a:t>
            </a:r>
            <a:r>
              <a:rPr sz="1800" dirty="0">
                <a:latin typeface="Arial"/>
                <a:cs typeface="Arial"/>
              </a:rPr>
              <a:t>které se v </a:t>
            </a:r>
            <a:r>
              <a:rPr sz="1800" spc="-5" dirty="0">
                <a:latin typeface="Arial"/>
                <a:cs typeface="Arial"/>
              </a:rPr>
              <a:t>malířství </a:t>
            </a:r>
            <a:r>
              <a:rPr sz="1800" spc="-10" dirty="0">
                <a:latin typeface="Arial"/>
                <a:cs typeface="Arial"/>
              </a:rPr>
              <a:t>uplatňují </a:t>
            </a:r>
            <a:r>
              <a:rPr sz="1800" spc="-5" dirty="0">
                <a:latin typeface="Arial"/>
                <a:cs typeface="Arial"/>
              </a:rPr>
              <a:t>až mnohem</a:t>
            </a:r>
            <a:r>
              <a:rPr sz="1800" spc="9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později</a:t>
            </a:r>
            <a:endParaRPr sz="1800">
              <a:latin typeface="Arial"/>
              <a:cs typeface="Arial"/>
            </a:endParaRPr>
          </a:p>
          <a:p>
            <a:pPr marL="355600">
              <a:lnSpc>
                <a:spcPts val="1730"/>
              </a:lnSpc>
            </a:pPr>
            <a:r>
              <a:rPr sz="1800" dirty="0">
                <a:latin typeface="Arial"/>
                <a:cs typeface="Arial"/>
              </a:rPr>
              <a:t>v </a:t>
            </a:r>
            <a:r>
              <a:rPr sz="1800" spc="-5" dirty="0">
                <a:latin typeface="Arial"/>
                <a:cs typeface="Arial"/>
              </a:rPr>
              <a:t>době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rokoka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250">
              <a:latin typeface="Times New Roman"/>
              <a:cs typeface="Times New Roman"/>
            </a:endParaRPr>
          </a:p>
          <a:p>
            <a:pPr marL="355600" marR="235585" indent="-343535">
              <a:lnSpc>
                <a:spcPct val="80100"/>
              </a:lnSpc>
              <a:buChar char="•"/>
              <a:tabLst>
                <a:tab pos="355600" algn="l"/>
                <a:tab pos="356235" algn="l"/>
              </a:tabLst>
            </a:pPr>
            <a:r>
              <a:rPr sz="1800" spc="-5" dirty="0">
                <a:latin typeface="Arial"/>
                <a:cs typeface="Arial"/>
              </a:rPr>
              <a:t>volnou prací </a:t>
            </a:r>
            <a:r>
              <a:rPr sz="1800" dirty="0">
                <a:latin typeface="Arial"/>
                <a:cs typeface="Arial"/>
              </a:rPr>
              <a:t>s </a:t>
            </a:r>
            <a:r>
              <a:rPr sz="1800" spc="-5" dirty="0">
                <a:latin typeface="Arial"/>
                <a:cs typeface="Arial"/>
              </a:rPr>
              <a:t>barvou </a:t>
            </a:r>
            <a:r>
              <a:rPr sz="1800" b="1" i="1" dirty="0">
                <a:latin typeface="Arial"/>
                <a:cs typeface="Arial"/>
              </a:rPr>
              <a:t>Liss </a:t>
            </a:r>
            <a:r>
              <a:rPr sz="1800" b="1" spc="-10" dirty="0">
                <a:latin typeface="Arial"/>
                <a:cs typeface="Arial"/>
              </a:rPr>
              <a:t>navazuje </a:t>
            </a:r>
            <a:r>
              <a:rPr sz="1800" b="1" dirty="0">
                <a:latin typeface="Arial"/>
                <a:cs typeface="Arial"/>
              </a:rPr>
              <a:t>na </a:t>
            </a:r>
            <a:r>
              <a:rPr sz="1800" b="1" spc="-5" dirty="0">
                <a:latin typeface="Arial"/>
                <a:cs typeface="Arial"/>
              </a:rPr>
              <a:t>benátskou malbu </a:t>
            </a:r>
            <a:r>
              <a:rPr sz="1800" b="1" dirty="0">
                <a:latin typeface="Arial"/>
                <a:cs typeface="Arial"/>
              </a:rPr>
              <a:t>pozdního </a:t>
            </a:r>
            <a:r>
              <a:rPr sz="1800" b="1" spc="-5" dirty="0">
                <a:latin typeface="Arial"/>
                <a:cs typeface="Arial"/>
              </a:rPr>
              <a:t>16.  st. </a:t>
            </a:r>
            <a:r>
              <a:rPr sz="1800" dirty="0">
                <a:latin typeface="Arial"/>
                <a:cs typeface="Arial"/>
              </a:rPr>
              <a:t>a </a:t>
            </a:r>
            <a:r>
              <a:rPr sz="1800" spc="-5" dirty="0">
                <a:latin typeface="Arial"/>
                <a:cs typeface="Arial"/>
              </a:rPr>
              <a:t>zároveň </a:t>
            </a:r>
            <a:r>
              <a:rPr sz="1800" dirty="0">
                <a:latin typeface="Arial"/>
                <a:cs typeface="Arial"/>
              </a:rPr>
              <a:t>tím </a:t>
            </a:r>
            <a:r>
              <a:rPr sz="1800" spc="-5" dirty="0">
                <a:latin typeface="Arial"/>
                <a:cs typeface="Arial"/>
              </a:rPr>
              <a:t>dává </a:t>
            </a:r>
            <a:r>
              <a:rPr sz="1800" spc="-10" dirty="0">
                <a:latin typeface="Arial"/>
                <a:cs typeface="Arial"/>
              </a:rPr>
              <a:t>podnět </a:t>
            </a:r>
            <a:r>
              <a:rPr sz="1800" spc="-5" dirty="0">
                <a:latin typeface="Arial"/>
                <a:cs typeface="Arial"/>
              </a:rPr>
              <a:t>malířům, kteří reprezentují druhý rozkvět  benátského malířství jako je </a:t>
            </a:r>
            <a:r>
              <a:rPr sz="1800" b="1" i="1" spc="-5" dirty="0">
                <a:latin typeface="Arial"/>
                <a:cs typeface="Arial"/>
              </a:rPr>
              <a:t>Piazzetta, Sebastiano Ricci </a:t>
            </a:r>
            <a:r>
              <a:rPr sz="1800" b="1" i="1" dirty="0">
                <a:latin typeface="Arial"/>
                <a:cs typeface="Arial"/>
              </a:rPr>
              <a:t>nebo</a:t>
            </a:r>
            <a:r>
              <a:rPr sz="1800" b="1" i="1" spc="85" dirty="0">
                <a:latin typeface="Arial"/>
                <a:cs typeface="Arial"/>
              </a:rPr>
              <a:t> </a:t>
            </a:r>
            <a:r>
              <a:rPr sz="1800" b="1" i="1" dirty="0">
                <a:latin typeface="Arial"/>
                <a:cs typeface="Arial"/>
              </a:rPr>
              <a:t>Tiepolo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35150" y="0"/>
            <a:ext cx="5575300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44751" y="0"/>
            <a:ext cx="5435600" cy="68579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5940" y="282702"/>
            <a:ext cx="8324215" cy="6045835"/>
          </a:xfrm>
          <a:prstGeom prst="rect">
            <a:avLst/>
          </a:prstGeom>
        </p:spPr>
        <p:txBody>
          <a:bodyPr vert="horz" wrap="square" lIns="0" tIns="88265" rIns="0" bIns="0" rtlCol="0">
            <a:spAutoFit/>
          </a:bodyPr>
          <a:lstStyle/>
          <a:p>
            <a:pPr marL="355600" marR="5080" indent="-343535">
              <a:lnSpc>
                <a:spcPct val="80000"/>
              </a:lnSpc>
              <a:spcBef>
                <a:spcPts val="695"/>
              </a:spcBef>
              <a:buChar char="•"/>
              <a:tabLst>
                <a:tab pos="355600" algn="l"/>
                <a:tab pos="356235" algn="l"/>
              </a:tabLst>
            </a:pPr>
            <a:r>
              <a:rPr sz="2500" spc="-5" dirty="0">
                <a:latin typeface="Arial"/>
                <a:cs typeface="Arial"/>
              </a:rPr>
              <a:t>další významnou osobností benátského </a:t>
            </a:r>
            <a:r>
              <a:rPr sz="2500" spc="-10" dirty="0">
                <a:latin typeface="Arial"/>
                <a:cs typeface="Arial"/>
              </a:rPr>
              <a:t>malířství </a:t>
            </a:r>
            <a:r>
              <a:rPr sz="2500" spc="-5" dirty="0">
                <a:latin typeface="Arial"/>
                <a:cs typeface="Arial"/>
              </a:rPr>
              <a:t>17. st.  je </a:t>
            </a:r>
            <a:r>
              <a:rPr sz="2500" b="1" i="1" spc="-5" dirty="0">
                <a:latin typeface="Arial"/>
                <a:cs typeface="Arial"/>
              </a:rPr>
              <a:t>Bernarda Strozzi </a:t>
            </a:r>
            <a:r>
              <a:rPr sz="2500" spc="-5" dirty="0">
                <a:latin typeface="Arial"/>
                <a:cs typeface="Arial"/>
              </a:rPr>
              <a:t>(1588 Janov – 1644 Benátky), který  pochází </a:t>
            </a:r>
            <a:r>
              <a:rPr sz="2500" b="1" i="1" spc="-5" dirty="0">
                <a:latin typeface="Arial"/>
                <a:cs typeface="Arial"/>
              </a:rPr>
              <a:t>z </a:t>
            </a:r>
            <a:r>
              <a:rPr sz="2500" b="1" i="1" dirty="0">
                <a:latin typeface="Arial"/>
                <a:cs typeface="Arial"/>
              </a:rPr>
              <a:t>Janova</a:t>
            </a:r>
            <a:r>
              <a:rPr sz="2500" dirty="0">
                <a:latin typeface="Arial"/>
                <a:cs typeface="Arial"/>
              </a:rPr>
              <a:t>, </a:t>
            </a:r>
            <a:r>
              <a:rPr sz="2500" spc="-5" dirty="0">
                <a:latin typeface="Arial"/>
                <a:cs typeface="Arial"/>
              </a:rPr>
              <a:t>kde studuje filozofii, ale po smrti  svého </a:t>
            </a:r>
            <a:r>
              <a:rPr sz="2500" spc="-10" dirty="0">
                <a:latin typeface="Arial"/>
                <a:cs typeface="Arial"/>
              </a:rPr>
              <a:t>otce </a:t>
            </a:r>
            <a:r>
              <a:rPr sz="2500" spc="-5" dirty="0">
                <a:latin typeface="Arial"/>
                <a:cs typeface="Arial"/>
              </a:rPr>
              <a:t>přesedlává na </a:t>
            </a:r>
            <a:r>
              <a:rPr sz="2500" spc="-10" dirty="0">
                <a:latin typeface="Arial"/>
                <a:cs typeface="Arial"/>
              </a:rPr>
              <a:t>malířství; učí </a:t>
            </a:r>
            <a:r>
              <a:rPr sz="2500" spc="-5" dirty="0">
                <a:latin typeface="Arial"/>
                <a:cs typeface="Arial"/>
              </a:rPr>
              <a:t>se </a:t>
            </a:r>
            <a:r>
              <a:rPr sz="2500" dirty="0">
                <a:latin typeface="Arial"/>
                <a:cs typeface="Arial"/>
              </a:rPr>
              <a:t>tu </a:t>
            </a:r>
            <a:r>
              <a:rPr sz="2500" spc="-5" dirty="0">
                <a:latin typeface="Arial"/>
                <a:cs typeface="Arial"/>
              </a:rPr>
              <a:t>u malíře  </a:t>
            </a:r>
            <a:r>
              <a:rPr sz="2500" b="1" i="1" spc="-5" dirty="0">
                <a:latin typeface="Arial"/>
                <a:cs typeface="Arial"/>
              </a:rPr>
              <a:t>Sorriho</a:t>
            </a:r>
            <a:r>
              <a:rPr sz="2500" spc="-5" dirty="0">
                <a:latin typeface="Arial"/>
                <a:cs typeface="Arial"/>
              </a:rPr>
              <a:t>; původně byl mnich v kapucínském klášteře –  později byl označován </a:t>
            </a:r>
            <a:r>
              <a:rPr sz="2500" spc="-10" dirty="0">
                <a:latin typeface="Arial"/>
                <a:cs typeface="Arial"/>
              </a:rPr>
              <a:t>jako </a:t>
            </a:r>
            <a:r>
              <a:rPr sz="2500" b="1" i="1" spc="-5" dirty="0">
                <a:latin typeface="Arial"/>
                <a:cs typeface="Arial"/>
              </a:rPr>
              <a:t>„Il </a:t>
            </a:r>
            <a:r>
              <a:rPr sz="2500" b="1" i="1" spc="-10" dirty="0">
                <a:latin typeface="Arial"/>
                <a:cs typeface="Arial"/>
              </a:rPr>
              <a:t>Capucino“ </a:t>
            </a:r>
            <a:r>
              <a:rPr sz="2500" spc="-5" dirty="0">
                <a:latin typeface="Arial"/>
                <a:cs typeface="Arial"/>
              </a:rPr>
              <a:t>–, ale  zakrátko z kláštera odchází a roku 1631 se</a:t>
            </a:r>
            <a:r>
              <a:rPr sz="2500" spc="50" dirty="0">
                <a:latin typeface="Arial"/>
                <a:cs typeface="Arial"/>
              </a:rPr>
              <a:t> </a:t>
            </a:r>
            <a:r>
              <a:rPr sz="2500" spc="-5" dirty="0">
                <a:latin typeface="Arial"/>
                <a:cs typeface="Arial"/>
              </a:rPr>
              <a:t>usazuje</a:t>
            </a:r>
            <a:endParaRPr sz="2500">
              <a:latin typeface="Arial"/>
              <a:cs typeface="Arial"/>
            </a:endParaRPr>
          </a:p>
          <a:p>
            <a:pPr marL="355600" marR="817880">
              <a:lnSpc>
                <a:spcPct val="80000"/>
              </a:lnSpc>
            </a:pPr>
            <a:r>
              <a:rPr sz="2500" b="1" i="1" spc="-5" dirty="0">
                <a:latin typeface="Arial"/>
                <a:cs typeface="Arial"/>
              </a:rPr>
              <a:t>v Benátkách</a:t>
            </a:r>
            <a:r>
              <a:rPr sz="2500" spc="-5" dirty="0">
                <a:latin typeface="Arial"/>
                <a:cs typeface="Arial"/>
              </a:rPr>
              <a:t>, kde se rozhodl věnovat se pouze  malířství; později dostal od církve svolení </a:t>
            </a:r>
            <a:r>
              <a:rPr sz="2500" spc="-10" dirty="0">
                <a:latin typeface="Arial"/>
                <a:cs typeface="Arial"/>
              </a:rPr>
              <a:t>legitimně  </a:t>
            </a:r>
            <a:r>
              <a:rPr sz="2500" spc="-5" dirty="0">
                <a:latin typeface="Arial"/>
                <a:cs typeface="Arial"/>
              </a:rPr>
              <a:t>vystoupit z</a:t>
            </a:r>
            <a:r>
              <a:rPr sz="2500" spc="5" dirty="0">
                <a:latin typeface="Arial"/>
                <a:cs typeface="Arial"/>
              </a:rPr>
              <a:t> </a:t>
            </a:r>
            <a:r>
              <a:rPr sz="2500" spc="-5" dirty="0">
                <a:latin typeface="Arial"/>
                <a:cs typeface="Arial"/>
              </a:rPr>
              <a:t>řádu</a:t>
            </a:r>
            <a:endParaRPr sz="25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3100">
              <a:latin typeface="Times New Roman"/>
              <a:cs typeface="Times New Roman"/>
            </a:endParaRPr>
          </a:p>
          <a:p>
            <a:pPr marL="355600" marR="389255" indent="-343535">
              <a:lnSpc>
                <a:spcPct val="80000"/>
              </a:lnSpc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2500" b="1" i="1" spc="-5" dirty="0">
                <a:latin typeface="Arial"/>
                <a:cs typeface="Arial"/>
              </a:rPr>
              <a:t>Strozzi </a:t>
            </a:r>
            <a:r>
              <a:rPr sz="2500" spc="-5" dirty="0">
                <a:latin typeface="Arial"/>
                <a:cs typeface="Arial"/>
              </a:rPr>
              <a:t>začal jako následovník </a:t>
            </a:r>
            <a:r>
              <a:rPr sz="2500" b="1" i="1" spc="-5" dirty="0">
                <a:latin typeface="Arial"/>
                <a:cs typeface="Arial"/>
              </a:rPr>
              <a:t>Caravaggiova  </a:t>
            </a:r>
            <a:r>
              <a:rPr sz="2500" spc="-5" dirty="0">
                <a:latin typeface="Arial"/>
                <a:cs typeface="Arial"/>
              </a:rPr>
              <a:t>naturalismu, </a:t>
            </a:r>
            <a:r>
              <a:rPr sz="2500" spc="-10" dirty="0">
                <a:latin typeface="Arial"/>
                <a:cs typeface="Arial"/>
              </a:rPr>
              <a:t>ale ještě </a:t>
            </a:r>
            <a:r>
              <a:rPr sz="2500" spc="-5" dirty="0">
                <a:latin typeface="Arial"/>
                <a:cs typeface="Arial"/>
              </a:rPr>
              <a:t>v Janově jej </a:t>
            </a:r>
            <a:r>
              <a:rPr sz="2500" spc="-10" dirty="0">
                <a:latin typeface="Arial"/>
                <a:cs typeface="Arial"/>
              </a:rPr>
              <a:t>ovlivnil </a:t>
            </a:r>
            <a:r>
              <a:rPr sz="2500" spc="-5" dirty="0">
                <a:latin typeface="Arial"/>
                <a:cs typeface="Arial"/>
              </a:rPr>
              <a:t>také  Rubensův kolorismus a v Benátkách se pak </a:t>
            </a:r>
            <a:r>
              <a:rPr sz="2500" spc="-10" dirty="0">
                <a:latin typeface="Arial"/>
                <a:cs typeface="Arial"/>
              </a:rPr>
              <a:t>inspiruje  </a:t>
            </a:r>
            <a:r>
              <a:rPr sz="2500" spc="-5" dirty="0">
                <a:latin typeface="Arial"/>
                <a:cs typeface="Arial"/>
              </a:rPr>
              <a:t>také dílem Veronesa, Fettiho a </a:t>
            </a:r>
            <a:r>
              <a:rPr sz="2500" spc="-10" dirty="0">
                <a:latin typeface="Arial"/>
                <a:cs typeface="Arial"/>
              </a:rPr>
              <a:t>Lisse; </a:t>
            </a:r>
            <a:r>
              <a:rPr sz="2500" spc="-5" dirty="0">
                <a:latin typeface="Arial"/>
                <a:cs typeface="Arial"/>
              </a:rPr>
              <a:t>stejně </a:t>
            </a:r>
            <a:r>
              <a:rPr sz="2500" spc="-10" dirty="0">
                <a:latin typeface="Arial"/>
                <a:cs typeface="Arial"/>
              </a:rPr>
              <a:t>jako </a:t>
            </a:r>
            <a:r>
              <a:rPr sz="2500" spc="-5" dirty="0">
                <a:latin typeface="Arial"/>
                <a:cs typeface="Arial"/>
              </a:rPr>
              <a:t>Liss  patří i Strozzi k předním představitelům novobenátské  malířské školy, která překonává manýrismus zaujetím  </a:t>
            </a:r>
            <a:r>
              <a:rPr sz="2500" spc="-10" dirty="0">
                <a:latin typeface="Arial"/>
                <a:cs typeface="Arial"/>
              </a:rPr>
              <a:t>pro barevnou </a:t>
            </a:r>
            <a:r>
              <a:rPr sz="2500" spc="-5" dirty="0">
                <a:latin typeface="Arial"/>
                <a:cs typeface="Arial"/>
              </a:rPr>
              <a:t>skladbu </a:t>
            </a:r>
            <a:r>
              <a:rPr sz="2500" spc="-10" dirty="0">
                <a:latin typeface="Arial"/>
                <a:cs typeface="Arial"/>
              </a:rPr>
              <a:t>obrazu, </a:t>
            </a:r>
            <a:r>
              <a:rPr sz="2500" spc="-5" dirty="0">
                <a:latin typeface="Arial"/>
                <a:cs typeface="Arial"/>
              </a:rPr>
              <a:t>vycházející ze studia  světla a</a:t>
            </a:r>
            <a:r>
              <a:rPr sz="2500" spc="-15" dirty="0">
                <a:latin typeface="Arial"/>
                <a:cs typeface="Arial"/>
              </a:rPr>
              <a:t> </a:t>
            </a:r>
            <a:r>
              <a:rPr sz="2500" spc="-5" dirty="0">
                <a:latin typeface="Arial"/>
                <a:cs typeface="Arial"/>
              </a:rPr>
              <a:t>atmosféry</a:t>
            </a:r>
            <a:endParaRPr sz="25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84225" y="0"/>
            <a:ext cx="7604125" cy="68579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57226"/>
            <a:ext cx="9144000" cy="64404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5940" y="809624"/>
            <a:ext cx="7860030" cy="4652645"/>
          </a:xfrm>
          <a:prstGeom prst="rect">
            <a:avLst/>
          </a:prstGeom>
        </p:spPr>
        <p:txBody>
          <a:bodyPr vert="horz" wrap="square" lIns="0" tIns="78740" rIns="0" bIns="0" rtlCol="0">
            <a:spAutoFit/>
          </a:bodyPr>
          <a:lstStyle/>
          <a:p>
            <a:pPr marL="355600" marR="5080" indent="-343535">
              <a:lnSpc>
                <a:spcPct val="80100"/>
              </a:lnSpc>
              <a:spcBef>
                <a:spcPts val="620"/>
              </a:spcBef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2200" b="1" i="1" spc="-5" dirty="0">
                <a:latin typeface="Arial"/>
                <a:cs typeface="Arial"/>
              </a:rPr>
              <a:t>Strozzi </a:t>
            </a:r>
            <a:r>
              <a:rPr sz="2200" spc="-5" dirty="0">
                <a:latin typeface="Arial"/>
                <a:cs typeface="Arial"/>
              </a:rPr>
              <a:t>vytvořil řadu náboženských obrazů, žánrů a  podobizen – př. </a:t>
            </a:r>
            <a:r>
              <a:rPr sz="2200" b="1" i="1" spc="-5" dirty="0">
                <a:latin typeface="Arial"/>
                <a:cs typeface="Arial"/>
              </a:rPr>
              <a:t>Prorok Eliáš a vdova ze Sarepty </a:t>
            </a:r>
            <a:r>
              <a:rPr sz="2200" spc="-5" dirty="0">
                <a:latin typeface="Arial"/>
                <a:cs typeface="Arial"/>
              </a:rPr>
              <a:t>(po 1631,  Kunsthistorisches muzeum,</a:t>
            </a:r>
            <a:r>
              <a:rPr sz="2200" spc="5" dirty="0">
                <a:latin typeface="Arial"/>
                <a:cs typeface="Arial"/>
              </a:rPr>
              <a:t> </a:t>
            </a:r>
            <a:r>
              <a:rPr sz="2200" spc="-5" dirty="0">
                <a:latin typeface="Arial"/>
                <a:cs typeface="Arial"/>
              </a:rPr>
              <a:t>Vídeň)</a:t>
            </a:r>
            <a:endParaRPr sz="2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  <a:buFont typeface="Arial"/>
              <a:buChar char="•"/>
            </a:pPr>
            <a:endParaRPr sz="2250">
              <a:latin typeface="Times New Roman"/>
              <a:cs typeface="Times New Roman"/>
            </a:endParaRPr>
          </a:p>
          <a:p>
            <a:pPr marL="355600" indent="-343535">
              <a:lnSpc>
                <a:spcPct val="100000"/>
              </a:lnSpc>
              <a:spcBef>
                <a:spcPts val="5"/>
              </a:spcBef>
              <a:buChar char="•"/>
              <a:tabLst>
                <a:tab pos="355600" algn="l"/>
                <a:tab pos="356235" algn="l"/>
              </a:tabLst>
            </a:pPr>
            <a:r>
              <a:rPr sz="2200" spc="-5" dirty="0">
                <a:latin typeface="Arial"/>
                <a:cs typeface="Arial"/>
              </a:rPr>
              <a:t>ve své malbě využívá velmi zvláštních</a:t>
            </a:r>
            <a:r>
              <a:rPr sz="2200" spc="45" dirty="0">
                <a:latin typeface="Arial"/>
                <a:cs typeface="Arial"/>
              </a:rPr>
              <a:t> </a:t>
            </a:r>
            <a:r>
              <a:rPr sz="2200" spc="-5" dirty="0">
                <a:latin typeface="Arial"/>
                <a:cs typeface="Arial"/>
              </a:rPr>
              <a:t>barev</a:t>
            </a:r>
            <a:endParaRPr sz="2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Font typeface="Arial"/>
              <a:buChar char="•"/>
            </a:pPr>
            <a:endParaRPr sz="2750">
              <a:latin typeface="Times New Roman"/>
              <a:cs typeface="Times New Roman"/>
            </a:endParaRPr>
          </a:p>
          <a:p>
            <a:pPr marL="355600" marR="127635" indent="-343535">
              <a:lnSpc>
                <a:spcPct val="80000"/>
              </a:lnSpc>
              <a:buChar char="•"/>
              <a:tabLst>
                <a:tab pos="355600" algn="l"/>
                <a:tab pos="356235" algn="l"/>
              </a:tabLst>
            </a:pPr>
            <a:r>
              <a:rPr sz="2200" spc="-5" dirty="0">
                <a:latin typeface="Arial"/>
                <a:cs typeface="Arial"/>
              </a:rPr>
              <a:t>dalším představitelem byl </a:t>
            </a:r>
            <a:r>
              <a:rPr sz="2200" b="1" i="1" spc="-5" dirty="0">
                <a:latin typeface="Arial"/>
                <a:cs typeface="Arial"/>
              </a:rPr>
              <a:t>Domenico Fetti </a:t>
            </a:r>
            <a:r>
              <a:rPr sz="2200" spc="-5" dirty="0">
                <a:latin typeface="Arial"/>
                <a:cs typeface="Arial"/>
              </a:rPr>
              <a:t>ze </a:t>
            </a:r>
            <a:r>
              <a:rPr sz="2200" spc="-10" dirty="0">
                <a:latin typeface="Arial"/>
                <a:cs typeface="Arial"/>
              </a:rPr>
              <a:t>severní </a:t>
            </a:r>
            <a:r>
              <a:rPr sz="2200" spc="-5" dirty="0">
                <a:latin typeface="Arial"/>
                <a:cs typeface="Arial"/>
              </a:rPr>
              <a:t>Itálie,  který se vrací k barevnosti </a:t>
            </a:r>
            <a:r>
              <a:rPr sz="2200" b="1" i="1" spc="-5" dirty="0">
                <a:latin typeface="Arial"/>
                <a:cs typeface="Arial"/>
              </a:rPr>
              <a:t>Tiziana </a:t>
            </a:r>
            <a:r>
              <a:rPr sz="2200" spc="-5" dirty="0">
                <a:latin typeface="Arial"/>
                <a:cs typeface="Arial"/>
              </a:rPr>
              <a:t>a</a:t>
            </a:r>
            <a:r>
              <a:rPr sz="2200" spc="90" dirty="0">
                <a:latin typeface="Arial"/>
                <a:cs typeface="Arial"/>
              </a:rPr>
              <a:t> </a:t>
            </a:r>
            <a:r>
              <a:rPr sz="2200" b="1" i="1" spc="-5" dirty="0">
                <a:latin typeface="Arial"/>
                <a:cs typeface="Arial"/>
              </a:rPr>
              <a:t>Giorgiona</a:t>
            </a:r>
            <a:endParaRPr sz="2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  <a:buFont typeface="Arial"/>
              <a:buChar char="•"/>
            </a:pPr>
            <a:endParaRPr sz="2250">
              <a:latin typeface="Times New Roman"/>
              <a:cs typeface="Times New Roman"/>
            </a:endParaRPr>
          </a:p>
          <a:p>
            <a:pPr marL="355600" indent="-343535">
              <a:lnSpc>
                <a:spcPts val="2375"/>
              </a:lnSpc>
              <a:spcBef>
                <a:spcPts val="5"/>
              </a:spcBef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2200" b="1" i="1" spc="-5" dirty="0">
                <a:latin typeface="Arial"/>
                <a:cs typeface="Arial"/>
              </a:rPr>
              <a:t>Rubens </a:t>
            </a:r>
            <a:r>
              <a:rPr sz="2200" spc="-5" dirty="0">
                <a:latin typeface="Arial"/>
                <a:cs typeface="Arial"/>
              </a:rPr>
              <a:t>– přišel </a:t>
            </a:r>
            <a:r>
              <a:rPr sz="2200" dirty="0">
                <a:latin typeface="Arial"/>
                <a:cs typeface="Arial"/>
              </a:rPr>
              <a:t>do </a:t>
            </a:r>
            <a:r>
              <a:rPr sz="2200" spc="-5" dirty="0">
                <a:latin typeface="Arial"/>
                <a:cs typeface="Arial"/>
              </a:rPr>
              <a:t>Itálie, pak se ale vrátil </a:t>
            </a:r>
            <a:r>
              <a:rPr sz="2200" i="1" spc="-5" dirty="0">
                <a:latin typeface="Arial"/>
                <a:cs typeface="Arial"/>
              </a:rPr>
              <a:t>do </a:t>
            </a:r>
            <a:r>
              <a:rPr sz="2200" i="1" spc="-10" dirty="0">
                <a:latin typeface="Arial"/>
                <a:cs typeface="Arial"/>
              </a:rPr>
              <a:t>Nizozemí</a:t>
            </a:r>
            <a:r>
              <a:rPr sz="2200" i="1" spc="140" dirty="0">
                <a:latin typeface="Arial"/>
                <a:cs typeface="Arial"/>
              </a:rPr>
              <a:t> </a:t>
            </a:r>
            <a:r>
              <a:rPr sz="2200" spc="-5" dirty="0">
                <a:latin typeface="Arial"/>
                <a:cs typeface="Arial"/>
              </a:rPr>
              <a:t>–</a:t>
            </a:r>
            <a:endParaRPr sz="2200">
              <a:latin typeface="Arial"/>
              <a:cs typeface="Arial"/>
            </a:endParaRPr>
          </a:p>
          <a:p>
            <a:pPr marL="355600">
              <a:lnSpc>
                <a:spcPts val="2375"/>
              </a:lnSpc>
            </a:pPr>
            <a:r>
              <a:rPr sz="2200" spc="-5" dirty="0">
                <a:latin typeface="Arial"/>
                <a:cs typeface="Arial"/>
              </a:rPr>
              <a:t>s jeho osobností </a:t>
            </a:r>
            <a:r>
              <a:rPr sz="2200" b="1" spc="-5" dirty="0">
                <a:latin typeface="Arial"/>
                <a:cs typeface="Arial"/>
              </a:rPr>
              <a:t>sem </a:t>
            </a:r>
            <a:r>
              <a:rPr sz="2200" b="1" i="1" spc="-5" dirty="0">
                <a:latin typeface="Arial"/>
                <a:cs typeface="Arial"/>
              </a:rPr>
              <a:t>přichází</a:t>
            </a:r>
            <a:r>
              <a:rPr sz="2200" b="1" i="1" spc="20" dirty="0">
                <a:latin typeface="Arial"/>
                <a:cs typeface="Arial"/>
              </a:rPr>
              <a:t> </a:t>
            </a:r>
            <a:r>
              <a:rPr sz="2200" b="1" i="1" spc="-5" dirty="0">
                <a:latin typeface="Arial"/>
                <a:cs typeface="Arial"/>
              </a:rPr>
              <a:t>baroko</a:t>
            </a:r>
            <a:endParaRPr sz="2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750">
              <a:latin typeface="Times New Roman"/>
              <a:cs typeface="Times New Roman"/>
            </a:endParaRPr>
          </a:p>
          <a:p>
            <a:pPr marL="355600" marR="501650" indent="-343535">
              <a:lnSpc>
                <a:spcPct val="80000"/>
              </a:lnSpc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2200" b="1" spc="-10" dirty="0">
                <a:latin typeface="Arial"/>
                <a:cs typeface="Arial"/>
              </a:rPr>
              <a:t>Barokní </a:t>
            </a:r>
            <a:r>
              <a:rPr sz="2200" b="1" spc="-5" dirty="0">
                <a:latin typeface="Arial"/>
                <a:cs typeface="Arial"/>
              </a:rPr>
              <a:t>malba </a:t>
            </a:r>
            <a:r>
              <a:rPr sz="2200" spc="-5" dirty="0">
                <a:latin typeface="Arial"/>
                <a:cs typeface="Arial"/>
              </a:rPr>
              <a:t>de facto vznikla z </a:t>
            </a:r>
            <a:r>
              <a:rPr sz="2200" b="1" i="1" spc="-5" dirty="0">
                <a:latin typeface="Arial"/>
                <a:cs typeface="Arial"/>
              </a:rPr>
              <a:t>Carravaggiova  </a:t>
            </a:r>
            <a:r>
              <a:rPr sz="2200" spc="-5" dirty="0">
                <a:latin typeface="Arial"/>
                <a:cs typeface="Arial"/>
              </a:rPr>
              <a:t>naturalismu, </a:t>
            </a:r>
            <a:r>
              <a:rPr sz="2200" b="1" i="1" spc="-10" dirty="0">
                <a:latin typeface="Arial"/>
                <a:cs typeface="Arial"/>
              </a:rPr>
              <a:t>carracciovského </a:t>
            </a:r>
            <a:r>
              <a:rPr sz="2200" spc="-5" dirty="0">
                <a:latin typeface="Arial"/>
                <a:cs typeface="Arial"/>
              </a:rPr>
              <a:t>akademismu a </a:t>
            </a:r>
            <a:r>
              <a:rPr sz="2200" b="1" i="1" spc="-5" dirty="0">
                <a:latin typeface="Arial"/>
                <a:cs typeface="Arial"/>
              </a:rPr>
              <a:t>benátské  </a:t>
            </a:r>
            <a:r>
              <a:rPr sz="2200" spc="-5" dirty="0">
                <a:latin typeface="Arial"/>
                <a:cs typeface="Arial"/>
              </a:rPr>
              <a:t>barevnosti</a:t>
            </a:r>
            <a:endParaRPr sz="2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161538" y="318592"/>
            <a:ext cx="2825115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spc="-5" dirty="0"/>
              <a:t>Barokní</a:t>
            </a:r>
            <a:r>
              <a:rPr sz="3200" spc="-85" dirty="0"/>
              <a:t> </a:t>
            </a:r>
            <a:r>
              <a:rPr sz="3200" spc="-5" dirty="0"/>
              <a:t>malba</a:t>
            </a:r>
            <a:endParaRPr sz="3200"/>
          </a:p>
        </p:txBody>
      </p:sp>
      <p:sp>
        <p:nvSpPr>
          <p:cNvPr id="3" name="object 3"/>
          <p:cNvSpPr txBox="1"/>
          <p:nvPr/>
        </p:nvSpPr>
        <p:spPr>
          <a:xfrm>
            <a:off x="535940" y="808431"/>
            <a:ext cx="8013700" cy="52393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3535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1800" b="1" i="1" spc="-5" dirty="0">
                <a:latin typeface="Arial"/>
                <a:cs typeface="Arial"/>
              </a:rPr>
              <a:t>Rubens </a:t>
            </a:r>
            <a:r>
              <a:rPr sz="1800" spc="-15" dirty="0">
                <a:latin typeface="Arial"/>
                <a:cs typeface="Arial"/>
              </a:rPr>
              <a:t>byl </a:t>
            </a:r>
            <a:r>
              <a:rPr sz="1800" spc="-5" dirty="0">
                <a:latin typeface="Arial"/>
                <a:cs typeface="Arial"/>
              </a:rPr>
              <a:t>oceňován </a:t>
            </a:r>
            <a:r>
              <a:rPr sz="1800" dirty="0">
                <a:latin typeface="Arial"/>
                <a:cs typeface="Arial"/>
              </a:rPr>
              <a:t>i v</a:t>
            </a:r>
            <a:r>
              <a:rPr sz="1800" spc="3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Itálii</a:t>
            </a:r>
            <a:endParaRPr sz="1800">
              <a:latin typeface="Arial"/>
              <a:cs typeface="Arial"/>
            </a:endParaRPr>
          </a:p>
          <a:p>
            <a:pPr marL="355600" marR="5080" indent="-343535">
              <a:lnSpc>
                <a:spcPct val="80000"/>
              </a:lnSpc>
              <a:spcBef>
                <a:spcPts val="434"/>
              </a:spcBef>
              <a:buChar char="•"/>
              <a:tabLst>
                <a:tab pos="355600" algn="l"/>
                <a:tab pos="356235" algn="l"/>
              </a:tabLst>
            </a:pPr>
            <a:r>
              <a:rPr sz="1800" spc="-5" dirty="0">
                <a:latin typeface="Arial"/>
                <a:cs typeface="Arial"/>
              </a:rPr>
              <a:t>sever </a:t>
            </a:r>
            <a:r>
              <a:rPr sz="1800" dirty="0">
                <a:latin typeface="Arial"/>
                <a:cs typeface="Arial"/>
              </a:rPr>
              <a:t>– </a:t>
            </a:r>
            <a:r>
              <a:rPr sz="1800" b="1" i="1" spc="-5" dirty="0">
                <a:latin typeface="Arial"/>
                <a:cs typeface="Arial"/>
              </a:rPr>
              <a:t>Nizozemí </a:t>
            </a:r>
            <a:r>
              <a:rPr sz="1800" dirty="0">
                <a:latin typeface="Arial"/>
                <a:cs typeface="Arial"/>
              </a:rPr>
              <a:t>– </a:t>
            </a:r>
            <a:r>
              <a:rPr sz="1800" spc="-10" dirty="0">
                <a:latin typeface="Arial"/>
                <a:cs typeface="Arial"/>
              </a:rPr>
              <a:t>bylo ovlivněno </a:t>
            </a:r>
            <a:r>
              <a:rPr sz="1800" dirty="0">
                <a:latin typeface="Arial"/>
                <a:cs typeface="Arial"/>
              </a:rPr>
              <a:t>spíše </a:t>
            </a:r>
            <a:r>
              <a:rPr sz="1800" b="1" i="1" spc="-5" dirty="0">
                <a:latin typeface="Arial"/>
                <a:cs typeface="Arial"/>
              </a:rPr>
              <a:t>Carravaggiem </a:t>
            </a:r>
            <a:r>
              <a:rPr sz="1800" spc="-5" dirty="0">
                <a:latin typeface="Arial"/>
                <a:cs typeface="Arial"/>
              </a:rPr>
              <a:t>(</a:t>
            </a:r>
            <a:r>
              <a:rPr sz="1800" b="1" i="1" spc="-5" dirty="0">
                <a:latin typeface="Arial"/>
                <a:cs typeface="Arial"/>
              </a:rPr>
              <a:t>Haarlem </a:t>
            </a:r>
            <a:r>
              <a:rPr sz="1800" spc="-5" dirty="0">
                <a:latin typeface="Arial"/>
                <a:cs typeface="Arial"/>
              </a:rPr>
              <a:t>apod.) </a:t>
            </a:r>
            <a:r>
              <a:rPr sz="1800" dirty="0">
                <a:latin typeface="Arial"/>
                <a:cs typeface="Arial"/>
              </a:rPr>
              <a:t>–  </a:t>
            </a:r>
            <a:r>
              <a:rPr sz="1800" spc="-5" dirty="0">
                <a:latin typeface="Arial"/>
                <a:cs typeface="Arial"/>
              </a:rPr>
              <a:t>zástupce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b="1" i="1" spc="-5" dirty="0">
                <a:latin typeface="Arial"/>
                <a:cs typeface="Arial"/>
              </a:rPr>
              <a:t>Rembrandt</a:t>
            </a:r>
            <a:endParaRPr sz="1800">
              <a:latin typeface="Arial"/>
              <a:cs typeface="Arial"/>
            </a:endParaRPr>
          </a:p>
          <a:p>
            <a:pPr marL="355600" marR="120650" indent="-343535">
              <a:lnSpc>
                <a:spcPct val="80000"/>
              </a:lnSpc>
              <a:spcBef>
                <a:spcPts val="430"/>
              </a:spcBef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1800" b="1" i="1" spc="-10" dirty="0">
                <a:latin typeface="Arial"/>
                <a:cs typeface="Arial"/>
              </a:rPr>
              <a:t>carravagiovský akademismus </a:t>
            </a:r>
            <a:r>
              <a:rPr sz="1800" dirty="0">
                <a:latin typeface="Arial"/>
                <a:cs typeface="Arial"/>
              </a:rPr>
              <a:t>–</a:t>
            </a:r>
            <a:r>
              <a:rPr sz="1800" b="1" i="1" dirty="0">
                <a:latin typeface="Arial"/>
                <a:cs typeface="Arial"/>
              </a:rPr>
              <a:t>Quido </a:t>
            </a:r>
            <a:r>
              <a:rPr sz="1800" b="1" i="1" spc="-5" dirty="0">
                <a:latin typeface="Arial"/>
                <a:cs typeface="Arial"/>
              </a:rPr>
              <a:t>Reni </a:t>
            </a:r>
            <a:r>
              <a:rPr sz="1800" spc="-5" dirty="0">
                <a:latin typeface="Arial"/>
                <a:cs typeface="Arial"/>
              </a:rPr>
              <a:t>(božský Reni) </a:t>
            </a:r>
            <a:r>
              <a:rPr sz="1800" dirty="0">
                <a:latin typeface="Arial"/>
                <a:cs typeface="Arial"/>
              </a:rPr>
              <a:t>– </a:t>
            </a:r>
            <a:r>
              <a:rPr sz="1800" spc="-5" dirty="0">
                <a:latin typeface="Arial"/>
                <a:cs typeface="Arial"/>
              </a:rPr>
              <a:t>představitel  </a:t>
            </a:r>
            <a:r>
              <a:rPr sz="1800" spc="-10" dirty="0">
                <a:latin typeface="Arial"/>
                <a:cs typeface="Arial"/>
              </a:rPr>
              <a:t>boloňského</a:t>
            </a:r>
            <a:r>
              <a:rPr sz="180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akademismu</a:t>
            </a:r>
            <a:endParaRPr sz="1800">
              <a:latin typeface="Arial"/>
              <a:cs typeface="Arial"/>
            </a:endParaRPr>
          </a:p>
          <a:p>
            <a:pPr marL="355600" indent="-343535">
              <a:lnSpc>
                <a:spcPct val="100000"/>
              </a:lnSpc>
              <a:buChar char="•"/>
              <a:tabLst>
                <a:tab pos="355600" algn="l"/>
                <a:tab pos="356235" algn="l"/>
              </a:tabLst>
            </a:pPr>
            <a:r>
              <a:rPr sz="1800" spc="-10" dirty="0">
                <a:latin typeface="Arial"/>
                <a:cs typeface="Arial"/>
              </a:rPr>
              <a:t>iluzionismus </a:t>
            </a:r>
            <a:r>
              <a:rPr sz="1800" dirty="0">
                <a:latin typeface="Arial"/>
                <a:cs typeface="Arial"/>
              </a:rPr>
              <a:t>+ </a:t>
            </a:r>
            <a:r>
              <a:rPr sz="1800" spc="-5" dirty="0">
                <a:latin typeface="Arial"/>
                <a:cs typeface="Arial"/>
              </a:rPr>
              <a:t>dekoratérství </a:t>
            </a:r>
            <a:r>
              <a:rPr sz="1800" dirty="0">
                <a:latin typeface="Arial"/>
                <a:cs typeface="Arial"/>
              </a:rPr>
              <a:t>– </a:t>
            </a:r>
            <a:r>
              <a:rPr sz="1800" b="1" i="1" spc="-5" dirty="0">
                <a:latin typeface="Arial"/>
                <a:cs typeface="Arial"/>
              </a:rPr>
              <a:t>Pietro </a:t>
            </a:r>
            <a:r>
              <a:rPr sz="1800" b="1" i="1" dirty="0">
                <a:latin typeface="Arial"/>
                <a:cs typeface="Arial"/>
              </a:rPr>
              <a:t>da</a:t>
            </a:r>
            <a:r>
              <a:rPr sz="1800" b="1" i="1" spc="35" dirty="0">
                <a:latin typeface="Arial"/>
                <a:cs typeface="Arial"/>
              </a:rPr>
              <a:t> </a:t>
            </a:r>
            <a:r>
              <a:rPr sz="1800" b="1" i="1" spc="-5" dirty="0">
                <a:latin typeface="Arial"/>
                <a:cs typeface="Arial"/>
              </a:rPr>
              <a:t>Cortona</a:t>
            </a:r>
            <a:endParaRPr sz="1800">
              <a:latin typeface="Arial"/>
              <a:cs typeface="Arial"/>
            </a:endParaRPr>
          </a:p>
          <a:p>
            <a:pPr marL="355600" indent="-343535">
              <a:lnSpc>
                <a:spcPts val="1945"/>
              </a:lnSpc>
              <a:spcBef>
                <a:spcPts val="5"/>
              </a:spcBef>
              <a:buChar char="•"/>
              <a:tabLst>
                <a:tab pos="355600" algn="l"/>
                <a:tab pos="356235" algn="l"/>
              </a:tabLst>
            </a:pPr>
            <a:r>
              <a:rPr sz="1800" dirty="0">
                <a:latin typeface="Arial"/>
                <a:cs typeface="Arial"/>
              </a:rPr>
              <a:t>v </a:t>
            </a:r>
            <a:r>
              <a:rPr sz="1800" spc="-5" dirty="0">
                <a:latin typeface="Arial"/>
                <a:cs typeface="Arial"/>
              </a:rPr>
              <a:t>severní Francii </a:t>
            </a:r>
            <a:r>
              <a:rPr sz="1800" dirty="0">
                <a:latin typeface="Arial"/>
                <a:cs typeface="Arial"/>
              </a:rPr>
              <a:t>se v téže </a:t>
            </a:r>
            <a:r>
              <a:rPr sz="1800" spc="-5" dirty="0">
                <a:latin typeface="Arial"/>
                <a:cs typeface="Arial"/>
              </a:rPr>
              <a:t>době </a:t>
            </a:r>
            <a:r>
              <a:rPr sz="1800" spc="-10" dirty="0">
                <a:latin typeface="Arial"/>
                <a:cs typeface="Arial"/>
              </a:rPr>
              <a:t>objevuje </a:t>
            </a:r>
            <a:r>
              <a:rPr sz="1800" b="1" i="1" spc="-5" dirty="0">
                <a:latin typeface="Arial"/>
                <a:cs typeface="Arial"/>
              </a:rPr>
              <a:t>Nicolas Poussin </a:t>
            </a:r>
            <a:r>
              <a:rPr sz="1800" dirty="0">
                <a:latin typeface="Arial"/>
                <a:cs typeface="Arial"/>
              </a:rPr>
              <a:t>–</a:t>
            </a:r>
            <a:r>
              <a:rPr sz="1800" spc="4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představitel</a:t>
            </a:r>
            <a:endParaRPr sz="1800">
              <a:latin typeface="Arial"/>
              <a:cs typeface="Arial"/>
            </a:endParaRPr>
          </a:p>
          <a:p>
            <a:pPr marL="355600">
              <a:lnSpc>
                <a:spcPts val="1945"/>
              </a:lnSpc>
            </a:pPr>
            <a:r>
              <a:rPr sz="1800" spc="-5" dirty="0">
                <a:latin typeface="Arial"/>
                <a:cs typeface="Arial"/>
              </a:rPr>
              <a:t>klasicistní barokní</a:t>
            </a:r>
            <a:r>
              <a:rPr sz="1800" spc="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malby</a:t>
            </a:r>
            <a:endParaRPr sz="1800">
              <a:latin typeface="Arial"/>
              <a:cs typeface="Arial"/>
            </a:endParaRPr>
          </a:p>
          <a:p>
            <a:pPr marL="355600" indent="-343535">
              <a:lnSpc>
                <a:spcPct val="100000"/>
              </a:lnSpc>
              <a:buChar char="•"/>
              <a:tabLst>
                <a:tab pos="355600" algn="l"/>
                <a:tab pos="356235" algn="l"/>
              </a:tabLst>
            </a:pPr>
            <a:r>
              <a:rPr sz="1800" spc="-5" dirty="0">
                <a:latin typeface="Arial"/>
                <a:cs typeface="Arial"/>
              </a:rPr>
              <a:t>španělský manýrismus kolem </a:t>
            </a:r>
            <a:r>
              <a:rPr sz="1800" b="1" i="1" dirty="0">
                <a:latin typeface="Arial"/>
                <a:cs typeface="Arial"/>
              </a:rPr>
              <a:t>El</a:t>
            </a:r>
            <a:r>
              <a:rPr sz="1800" b="1" i="1" spc="-20" dirty="0">
                <a:latin typeface="Arial"/>
                <a:cs typeface="Arial"/>
              </a:rPr>
              <a:t> </a:t>
            </a:r>
            <a:r>
              <a:rPr sz="1800" b="1" i="1" spc="-5" dirty="0">
                <a:latin typeface="Arial"/>
                <a:cs typeface="Arial"/>
              </a:rPr>
              <a:t>Greca</a:t>
            </a:r>
            <a:endParaRPr sz="1800">
              <a:latin typeface="Arial"/>
              <a:cs typeface="Arial"/>
            </a:endParaRPr>
          </a:p>
          <a:p>
            <a:pPr marL="355600" marR="274320" indent="-343535">
              <a:lnSpc>
                <a:spcPct val="80000"/>
              </a:lnSpc>
              <a:spcBef>
                <a:spcPts val="430"/>
              </a:spcBef>
              <a:buChar char="•"/>
              <a:tabLst>
                <a:tab pos="355600" algn="l"/>
                <a:tab pos="356235" algn="l"/>
              </a:tabLst>
            </a:pPr>
            <a:r>
              <a:rPr sz="1800" spc="-5" dirty="0">
                <a:latin typeface="Arial"/>
                <a:cs typeface="Arial"/>
              </a:rPr>
              <a:t>nizozemský manýrismus </a:t>
            </a:r>
            <a:r>
              <a:rPr sz="1800" dirty="0">
                <a:latin typeface="Arial"/>
                <a:cs typeface="Arial"/>
              </a:rPr>
              <a:t>– </a:t>
            </a:r>
            <a:r>
              <a:rPr sz="1800" b="1" i="1" spc="-5" dirty="0">
                <a:latin typeface="Arial"/>
                <a:cs typeface="Arial"/>
              </a:rPr>
              <a:t>Jan Breugel </a:t>
            </a:r>
            <a:r>
              <a:rPr sz="1800" spc="-5" dirty="0">
                <a:latin typeface="Arial"/>
                <a:cs typeface="Arial"/>
              </a:rPr>
              <a:t>(Sametový) </a:t>
            </a:r>
            <a:r>
              <a:rPr sz="1800" dirty="0">
                <a:latin typeface="Arial"/>
                <a:cs typeface="Arial"/>
              </a:rPr>
              <a:t>– </a:t>
            </a:r>
            <a:r>
              <a:rPr sz="1800" spc="-5" dirty="0">
                <a:latin typeface="Arial"/>
                <a:cs typeface="Arial"/>
              </a:rPr>
              <a:t>pracoval </a:t>
            </a:r>
            <a:r>
              <a:rPr sz="1800" dirty="0">
                <a:latin typeface="Arial"/>
                <a:cs typeface="Arial"/>
              </a:rPr>
              <a:t>v </a:t>
            </a:r>
            <a:r>
              <a:rPr sz="1800" spc="-5" dirty="0">
                <a:latin typeface="Arial"/>
                <a:cs typeface="Arial"/>
              </a:rPr>
              <a:t>tradici  otce; spolupracoval </a:t>
            </a:r>
            <a:r>
              <a:rPr sz="1800" dirty="0">
                <a:latin typeface="Arial"/>
                <a:cs typeface="Arial"/>
              </a:rPr>
              <a:t>s </a:t>
            </a:r>
            <a:r>
              <a:rPr sz="1800" b="1" i="1" spc="-5" dirty="0">
                <a:latin typeface="Arial"/>
                <a:cs typeface="Arial"/>
              </a:rPr>
              <a:t>Rubensem </a:t>
            </a:r>
            <a:r>
              <a:rPr sz="1800" dirty="0">
                <a:latin typeface="Arial"/>
                <a:cs typeface="Arial"/>
              </a:rPr>
              <a:t>– </a:t>
            </a:r>
            <a:r>
              <a:rPr sz="1800" spc="-15" dirty="0">
                <a:latin typeface="Arial"/>
                <a:cs typeface="Arial"/>
              </a:rPr>
              <a:t>byl </a:t>
            </a:r>
            <a:r>
              <a:rPr sz="1800" dirty="0">
                <a:latin typeface="Arial"/>
                <a:cs typeface="Arial"/>
              </a:rPr>
              <a:t>více </a:t>
            </a:r>
            <a:r>
              <a:rPr sz="1800" spc="-5" dirty="0">
                <a:latin typeface="Arial"/>
                <a:cs typeface="Arial"/>
              </a:rPr>
              <a:t>barokní; </a:t>
            </a:r>
            <a:r>
              <a:rPr sz="1800" spc="-10" dirty="0">
                <a:latin typeface="Arial"/>
                <a:cs typeface="Arial"/>
              </a:rPr>
              <a:t>když </a:t>
            </a:r>
            <a:r>
              <a:rPr sz="1800" spc="-5" dirty="0">
                <a:latin typeface="Arial"/>
                <a:cs typeface="Arial"/>
              </a:rPr>
              <a:t>pracoval </a:t>
            </a:r>
            <a:r>
              <a:rPr sz="1800" spc="-10" dirty="0">
                <a:latin typeface="Arial"/>
                <a:cs typeface="Arial"/>
              </a:rPr>
              <a:t>podle  </a:t>
            </a:r>
            <a:r>
              <a:rPr sz="1800" spc="-5" dirty="0">
                <a:latin typeface="Arial"/>
                <a:cs typeface="Arial"/>
              </a:rPr>
              <a:t>otce, </a:t>
            </a:r>
            <a:r>
              <a:rPr sz="1800" spc="-15" dirty="0">
                <a:latin typeface="Arial"/>
                <a:cs typeface="Arial"/>
              </a:rPr>
              <a:t>byl </a:t>
            </a:r>
            <a:r>
              <a:rPr sz="1800" dirty="0">
                <a:latin typeface="Arial"/>
                <a:cs typeface="Arial"/>
              </a:rPr>
              <a:t>spíše</a:t>
            </a:r>
            <a:r>
              <a:rPr sz="1800" spc="2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mynýristický</a:t>
            </a:r>
            <a:endParaRPr sz="1800">
              <a:latin typeface="Arial"/>
              <a:cs typeface="Arial"/>
            </a:endParaRPr>
          </a:p>
          <a:p>
            <a:pPr marL="355600" indent="-343535">
              <a:lnSpc>
                <a:spcPts val="1945"/>
              </a:lnSpc>
              <a:spcBef>
                <a:spcPts val="5"/>
              </a:spcBef>
              <a:buChar char="•"/>
              <a:tabLst>
                <a:tab pos="355600" algn="l"/>
                <a:tab pos="356235" algn="l"/>
              </a:tabLst>
            </a:pPr>
            <a:r>
              <a:rPr sz="1800" spc="-5" dirty="0">
                <a:latin typeface="Arial"/>
                <a:cs typeface="Arial"/>
              </a:rPr>
              <a:t>všichni mají </a:t>
            </a:r>
            <a:r>
              <a:rPr sz="1800" dirty="0">
                <a:latin typeface="Arial"/>
                <a:cs typeface="Arial"/>
              </a:rPr>
              <a:t>své </a:t>
            </a:r>
            <a:r>
              <a:rPr sz="1800" spc="-5" dirty="0">
                <a:latin typeface="Arial"/>
                <a:cs typeface="Arial"/>
              </a:rPr>
              <a:t>vlastní styly </a:t>
            </a:r>
            <a:r>
              <a:rPr sz="1800" dirty="0">
                <a:latin typeface="Arial"/>
                <a:cs typeface="Arial"/>
              </a:rPr>
              <a:t>a </a:t>
            </a:r>
            <a:r>
              <a:rPr sz="1800" spc="-5" dirty="0">
                <a:latin typeface="Arial"/>
                <a:cs typeface="Arial"/>
              </a:rPr>
              <a:t>vedle toho </a:t>
            </a:r>
            <a:r>
              <a:rPr sz="1800" dirty="0">
                <a:latin typeface="Arial"/>
                <a:cs typeface="Arial"/>
              </a:rPr>
              <a:t>se </a:t>
            </a:r>
            <a:r>
              <a:rPr sz="1800" spc="-5" dirty="0">
                <a:latin typeface="Arial"/>
                <a:cs typeface="Arial"/>
              </a:rPr>
              <a:t>navíc vytvářejí </a:t>
            </a:r>
            <a:r>
              <a:rPr sz="1800" dirty="0">
                <a:latin typeface="Arial"/>
                <a:cs typeface="Arial"/>
              </a:rPr>
              <a:t>i </a:t>
            </a:r>
            <a:r>
              <a:rPr sz="1800" b="1" i="1" spc="-5" dirty="0">
                <a:latin typeface="Arial"/>
                <a:cs typeface="Arial"/>
              </a:rPr>
              <a:t>národní</a:t>
            </a:r>
            <a:r>
              <a:rPr sz="1800" b="1" i="1" spc="110" dirty="0">
                <a:latin typeface="Arial"/>
                <a:cs typeface="Arial"/>
              </a:rPr>
              <a:t> </a:t>
            </a:r>
            <a:r>
              <a:rPr sz="1800" b="1" i="1" spc="-5" dirty="0">
                <a:latin typeface="Arial"/>
                <a:cs typeface="Arial"/>
              </a:rPr>
              <a:t>styly</a:t>
            </a:r>
            <a:endParaRPr sz="1800">
              <a:latin typeface="Arial"/>
              <a:cs typeface="Arial"/>
            </a:endParaRPr>
          </a:p>
          <a:p>
            <a:pPr marL="355600">
              <a:lnSpc>
                <a:spcPts val="1945"/>
              </a:lnSpc>
            </a:pPr>
            <a:r>
              <a:rPr sz="1800" spc="-5" dirty="0">
                <a:latin typeface="Arial"/>
                <a:cs typeface="Arial"/>
              </a:rPr>
              <a:t>(</a:t>
            </a:r>
            <a:r>
              <a:rPr sz="1800" b="1" i="1" spc="-5" dirty="0">
                <a:latin typeface="Arial"/>
                <a:cs typeface="Arial"/>
              </a:rPr>
              <a:t>Karel Škréta </a:t>
            </a:r>
            <a:r>
              <a:rPr sz="1800" dirty="0">
                <a:latin typeface="Arial"/>
                <a:cs typeface="Arial"/>
              </a:rPr>
              <a:t>– </a:t>
            </a:r>
            <a:r>
              <a:rPr sz="1800" spc="-10" dirty="0">
                <a:latin typeface="Arial"/>
                <a:cs typeface="Arial"/>
              </a:rPr>
              <a:t>syntéza </a:t>
            </a:r>
            <a:r>
              <a:rPr sz="1800" spc="-5" dirty="0">
                <a:latin typeface="Arial"/>
                <a:cs typeface="Arial"/>
              </a:rPr>
              <a:t>carravaggiovské </a:t>
            </a:r>
            <a:r>
              <a:rPr sz="1800" dirty="0">
                <a:latin typeface="Arial"/>
                <a:cs typeface="Arial"/>
              </a:rPr>
              <a:t>a </a:t>
            </a:r>
            <a:r>
              <a:rPr sz="1800" spc="-5" dirty="0">
                <a:latin typeface="Arial"/>
                <a:cs typeface="Arial"/>
              </a:rPr>
              <a:t>boloňské</a:t>
            </a:r>
            <a:r>
              <a:rPr sz="1800" spc="7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školy)</a:t>
            </a:r>
            <a:endParaRPr sz="1800">
              <a:latin typeface="Arial"/>
              <a:cs typeface="Arial"/>
            </a:endParaRPr>
          </a:p>
          <a:p>
            <a:pPr marL="355600" marR="436245" indent="-343535">
              <a:lnSpc>
                <a:spcPct val="80000"/>
              </a:lnSpc>
              <a:spcBef>
                <a:spcPts val="430"/>
              </a:spcBef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1800" b="1" i="1" spc="-5" dirty="0">
                <a:latin typeface="Arial"/>
                <a:cs typeface="Arial"/>
              </a:rPr>
              <a:t>La Vrilliere </a:t>
            </a:r>
            <a:r>
              <a:rPr sz="1800" dirty="0">
                <a:latin typeface="Arial"/>
                <a:cs typeface="Arial"/>
              </a:rPr>
              <a:t>– měl </a:t>
            </a:r>
            <a:r>
              <a:rPr sz="1800" spc="-5" dirty="0">
                <a:latin typeface="Arial"/>
                <a:cs typeface="Arial"/>
              </a:rPr>
              <a:t>velký </a:t>
            </a:r>
            <a:r>
              <a:rPr sz="1800" b="1" i="1" dirty="0">
                <a:latin typeface="Arial"/>
                <a:cs typeface="Arial"/>
              </a:rPr>
              <a:t>palác v </a:t>
            </a:r>
            <a:r>
              <a:rPr sz="1800" b="1" i="1" spc="-5" dirty="0">
                <a:latin typeface="Arial"/>
                <a:cs typeface="Arial"/>
              </a:rPr>
              <a:t>Paříži</a:t>
            </a:r>
            <a:r>
              <a:rPr sz="1800" spc="-5" dirty="0">
                <a:latin typeface="Arial"/>
                <a:cs typeface="Arial"/>
              </a:rPr>
              <a:t>, </a:t>
            </a:r>
            <a:r>
              <a:rPr sz="1800" dirty="0">
                <a:latin typeface="Arial"/>
                <a:cs typeface="Arial"/>
              </a:rPr>
              <a:t>v </a:t>
            </a:r>
            <a:r>
              <a:rPr sz="1800" spc="-5" dirty="0">
                <a:latin typeface="Arial"/>
                <a:cs typeface="Arial"/>
              </a:rPr>
              <a:t>jeho zahradní </a:t>
            </a:r>
            <a:r>
              <a:rPr sz="1800" dirty="0">
                <a:latin typeface="Arial"/>
                <a:cs typeface="Arial"/>
              </a:rPr>
              <a:t>části si </a:t>
            </a:r>
            <a:r>
              <a:rPr sz="1800" spc="-10" dirty="0">
                <a:latin typeface="Arial"/>
                <a:cs typeface="Arial"/>
              </a:rPr>
              <a:t>nechal  vybudovat dlouhý </a:t>
            </a:r>
            <a:r>
              <a:rPr sz="1800" spc="-5" dirty="0">
                <a:latin typeface="Arial"/>
                <a:cs typeface="Arial"/>
              </a:rPr>
              <a:t>sál, </a:t>
            </a:r>
            <a:r>
              <a:rPr sz="1800" dirty="0">
                <a:latin typeface="Arial"/>
                <a:cs typeface="Arial"/>
              </a:rPr>
              <a:t>který </a:t>
            </a:r>
            <a:r>
              <a:rPr sz="1800" spc="-10" dirty="0">
                <a:latin typeface="Arial"/>
                <a:cs typeface="Arial"/>
              </a:rPr>
              <a:t>připomínal </a:t>
            </a:r>
            <a:r>
              <a:rPr sz="1800" b="1" i="1" spc="-5" dirty="0">
                <a:latin typeface="Arial"/>
                <a:cs typeface="Arial"/>
              </a:rPr>
              <a:t>galerii Farnese </a:t>
            </a:r>
            <a:r>
              <a:rPr sz="1800" dirty="0">
                <a:latin typeface="Arial"/>
                <a:cs typeface="Arial"/>
              </a:rPr>
              <a:t>v </a:t>
            </a:r>
            <a:r>
              <a:rPr sz="1800" spc="-5" dirty="0">
                <a:latin typeface="Arial"/>
                <a:cs typeface="Arial"/>
              </a:rPr>
              <a:t>Římě, ale </a:t>
            </a:r>
            <a:r>
              <a:rPr sz="1800" dirty="0">
                <a:latin typeface="Arial"/>
                <a:cs typeface="Arial"/>
              </a:rPr>
              <a:t>měl  </a:t>
            </a:r>
            <a:r>
              <a:rPr sz="1800" spc="-5" dirty="0">
                <a:latin typeface="Arial"/>
                <a:cs typeface="Arial"/>
              </a:rPr>
              <a:t>osvětlení </a:t>
            </a:r>
            <a:r>
              <a:rPr sz="1800" dirty="0">
                <a:latin typeface="Arial"/>
                <a:cs typeface="Arial"/>
              </a:rPr>
              <a:t>ze </a:t>
            </a:r>
            <a:r>
              <a:rPr sz="1800" spc="-5" dirty="0">
                <a:latin typeface="Arial"/>
                <a:cs typeface="Arial"/>
              </a:rPr>
              <a:t>dvou stran, od umělců </a:t>
            </a:r>
            <a:r>
              <a:rPr sz="1800" dirty="0">
                <a:latin typeface="Arial"/>
                <a:cs typeface="Arial"/>
              </a:rPr>
              <a:t>z </a:t>
            </a:r>
            <a:r>
              <a:rPr sz="1800" spc="-5" dirty="0">
                <a:latin typeface="Arial"/>
                <a:cs typeface="Arial"/>
              </a:rPr>
              <a:t>celé Evropy </a:t>
            </a:r>
            <a:r>
              <a:rPr sz="1800" dirty="0">
                <a:latin typeface="Arial"/>
                <a:cs typeface="Arial"/>
              </a:rPr>
              <a:t>a </a:t>
            </a:r>
            <a:r>
              <a:rPr sz="1800" spc="-5" dirty="0">
                <a:latin typeface="Arial"/>
                <a:cs typeface="Arial"/>
              </a:rPr>
              <a:t>různých</a:t>
            </a:r>
            <a:r>
              <a:rPr sz="1800" spc="5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stylů</a:t>
            </a:r>
            <a:endParaRPr sz="1800">
              <a:latin typeface="Arial"/>
              <a:cs typeface="Arial"/>
            </a:endParaRPr>
          </a:p>
          <a:p>
            <a:pPr marL="355600" indent="-343535">
              <a:lnSpc>
                <a:spcPts val="1945"/>
              </a:lnSpc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1800" b="1" i="1" spc="-5" dirty="0">
                <a:latin typeface="Arial"/>
                <a:cs typeface="Arial"/>
              </a:rPr>
              <a:t>baroko je v malířství jasné </a:t>
            </a:r>
            <a:r>
              <a:rPr sz="1800" b="1" i="1" dirty="0">
                <a:latin typeface="Arial"/>
                <a:cs typeface="Arial"/>
              </a:rPr>
              <a:t>a </a:t>
            </a:r>
            <a:r>
              <a:rPr sz="1800" b="1" i="1" spc="-10" dirty="0">
                <a:latin typeface="Arial"/>
                <a:cs typeface="Arial"/>
              </a:rPr>
              <a:t>realistické </a:t>
            </a:r>
            <a:r>
              <a:rPr sz="1800" dirty="0">
                <a:latin typeface="Arial"/>
                <a:cs typeface="Arial"/>
              </a:rPr>
              <a:t>– </a:t>
            </a:r>
            <a:r>
              <a:rPr sz="1800" b="1" i="1" dirty="0">
                <a:latin typeface="Arial"/>
                <a:cs typeface="Arial"/>
              </a:rPr>
              <a:t>Quido Reni</a:t>
            </a:r>
            <a:r>
              <a:rPr sz="1800" dirty="0">
                <a:latin typeface="Arial"/>
                <a:cs typeface="Arial"/>
              </a:rPr>
              <a:t>, </a:t>
            </a:r>
            <a:r>
              <a:rPr sz="1800" b="1" i="1" spc="-5" dirty="0">
                <a:latin typeface="Arial"/>
                <a:cs typeface="Arial"/>
              </a:rPr>
              <a:t>Quercino</a:t>
            </a:r>
            <a:r>
              <a:rPr sz="1800" b="1" i="1" spc="4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–</a:t>
            </a:r>
            <a:endParaRPr sz="1800">
              <a:latin typeface="Arial"/>
              <a:cs typeface="Arial"/>
            </a:endParaRPr>
          </a:p>
          <a:p>
            <a:pPr marL="355600">
              <a:lnSpc>
                <a:spcPts val="1945"/>
              </a:lnSpc>
            </a:pPr>
            <a:r>
              <a:rPr sz="1800" dirty="0">
                <a:latin typeface="Arial"/>
                <a:cs typeface="Arial"/>
              </a:rPr>
              <a:t>v </a:t>
            </a:r>
            <a:r>
              <a:rPr sz="1800" spc="-5" dirty="0">
                <a:latin typeface="Arial"/>
                <a:cs typeface="Arial"/>
              </a:rPr>
              <a:t>mládí maloval ala </a:t>
            </a:r>
            <a:r>
              <a:rPr sz="1800" b="1" i="1" spc="-5" dirty="0">
                <a:latin typeface="Arial"/>
                <a:cs typeface="Arial"/>
              </a:rPr>
              <a:t>Rembrandt </a:t>
            </a:r>
            <a:r>
              <a:rPr sz="1800" dirty="0">
                <a:latin typeface="Arial"/>
                <a:cs typeface="Arial"/>
              </a:rPr>
              <a:t>a </a:t>
            </a:r>
            <a:r>
              <a:rPr sz="1800" spc="-5" dirty="0">
                <a:latin typeface="Arial"/>
                <a:cs typeface="Arial"/>
              </a:rPr>
              <a:t>často </a:t>
            </a:r>
            <a:r>
              <a:rPr sz="1800" dirty="0">
                <a:latin typeface="Arial"/>
                <a:cs typeface="Arial"/>
              </a:rPr>
              <a:t>se k tomu </a:t>
            </a:r>
            <a:r>
              <a:rPr sz="1800" spc="-5" dirty="0">
                <a:latin typeface="Arial"/>
                <a:cs typeface="Arial"/>
              </a:rPr>
              <a:t>vracel</a:t>
            </a:r>
            <a:endParaRPr sz="1800">
              <a:latin typeface="Arial"/>
              <a:cs typeface="Arial"/>
            </a:endParaRPr>
          </a:p>
          <a:p>
            <a:pPr marL="355600" marR="260985" indent="-343535">
              <a:lnSpc>
                <a:spcPct val="80000"/>
              </a:lnSpc>
              <a:spcBef>
                <a:spcPts val="434"/>
              </a:spcBef>
              <a:buChar char="•"/>
              <a:tabLst>
                <a:tab pos="355600" algn="l"/>
                <a:tab pos="356235" algn="l"/>
              </a:tabLst>
            </a:pPr>
            <a:r>
              <a:rPr sz="1800" spc="-5" dirty="0">
                <a:latin typeface="Arial"/>
                <a:cs typeface="Arial"/>
              </a:rPr>
              <a:t>dalším představitelem barokní malby je </a:t>
            </a:r>
            <a:r>
              <a:rPr sz="1800" b="1" i="1" spc="-5" dirty="0">
                <a:latin typeface="Arial"/>
                <a:cs typeface="Arial"/>
              </a:rPr>
              <a:t>Wermeer van Delft</a:t>
            </a:r>
            <a:r>
              <a:rPr sz="1800" spc="-5" dirty="0">
                <a:latin typeface="Arial"/>
                <a:cs typeface="Arial"/>
              </a:rPr>
              <a:t>, </a:t>
            </a:r>
            <a:r>
              <a:rPr sz="1800" dirty="0">
                <a:latin typeface="Arial"/>
                <a:cs typeface="Arial"/>
              </a:rPr>
              <a:t>který </a:t>
            </a:r>
            <a:r>
              <a:rPr sz="1800" spc="-5" dirty="0">
                <a:latin typeface="Arial"/>
                <a:cs typeface="Arial"/>
              </a:rPr>
              <a:t>maluje  podle kamery</a:t>
            </a:r>
            <a:r>
              <a:rPr sz="1800" spc="1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obscury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16012" y="77851"/>
            <a:ext cx="6840474" cy="65197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629513" y="6613042"/>
            <a:ext cx="7706359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latin typeface="Arial"/>
                <a:cs typeface="Arial"/>
              </a:rPr>
              <a:t>Caravaggio, </a:t>
            </a:r>
            <a:r>
              <a:rPr sz="1200" b="1" i="1" dirty="0">
                <a:latin typeface="Arial"/>
                <a:cs typeface="Arial"/>
              </a:rPr>
              <a:t>Povolání </a:t>
            </a:r>
            <a:r>
              <a:rPr sz="1200" b="1" i="1" spc="-20" dirty="0">
                <a:latin typeface="Arial"/>
                <a:cs typeface="Arial"/>
              </a:rPr>
              <a:t>Sv. </a:t>
            </a:r>
            <a:r>
              <a:rPr sz="1200" b="1" i="1" spc="-5" dirty="0">
                <a:latin typeface="Arial"/>
                <a:cs typeface="Arial"/>
              </a:rPr>
              <a:t>Matouše</a:t>
            </a:r>
            <a:r>
              <a:rPr sz="1200" b="1" spc="-5" dirty="0">
                <a:latin typeface="Arial"/>
                <a:cs typeface="Arial"/>
              </a:rPr>
              <a:t>, </a:t>
            </a:r>
            <a:r>
              <a:rPr sz="1200" b="1" dirty="0">
                <a:latin typeface="Arial"/>
                <a:cs typeface="Arial"/>
              </a:rPr>
              <a:t>k</a:t>
            </a:r>
            <a:r>
              <a:rPr sz="1200" b="1" i="1" dirty="0">
                <a:latin typeface="Arial"/>
                <a:cs typeface="Arial"/>
              </a:rPr>
              <a:t>aple Contarelli</a:t>
            </a:r>
            <a:r>
              <a:rPr sz="1200" b="1" dirty="0">
                <a:latin typeface="Arial"/>
                <a:cs typeface="Arial"/>
              </a:rPr>
              <a:t>, </a:t>
            </a:r>
            <a:r>
              <a:rPr sz="1200" b="1" spc="-5" dirty="0">
                <a:latin typeface="Arial"/>
                <a:cs typeface="Arial"/>
              </a:rPr>
              <a:t>San </a:t>
            </a:r>
            <a:r>
              <a:rPr sz="1200" b="1" dirty="0">
                <a:latin typeface="Arial"/>
                <a:cs typeface="Arial"/>
              </a:rPr>
              <a:t>Luigi dei Francesi, Řím, </a:t>
            </a:r>
            <a:r>
              <a:rPr sz="1200" b="1" spc="-5" dirty="0">
                <a:latin typeface="Arial"/>
                <a:cs typeface="Arial"/>
              </a:rPr>
              <a:t>1597–1601, </a:t>
            </a:r>
            <a:r>
              <a:rPr sz="1200" b="1" dirty="0">
                <a:latin typeface="Arial"/>
                <a:cs typeface="Arial"/>
              </a:rPr>
              <a:t>olej na</a:t>
            </a:r>
            <a:r>
              <a:rPr sz="1200" b="1" spc="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plátně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268601" y="0"/>
            <a:ext cx="4602099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58267" y="5669991"/>
            <a:ext cx="1761489" cy="10325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62865">
              <a:lnSpc>
                <a:spcPct val="100000"/>
              </a:lnSpc>
              <a:spcBef>
                <a:spcPts val="100"/>
              </a:spcBef>
            </a:pPr>
            <a:r>
              <a:rPr sz="1100" b="1" spc="-5" dirty="0">
                <a:latin typeface="Arial"/>
                <a:cs typeface="Arial"/>
              </a:rPr>
              <a:t>Caravaggio, </a:t>
            </a:r>
            <a:r>
              <a:rPr sz="1100" b="1" i="1" spc="-5" dirty="0">
                <a:latin typeface="Arial"/>
                <a:cs typeface="Arial"/>
              </a:rPr>
              <a:t>Ukládání </a:t>
            </a:r>
            <a:r>
              <a:rPr sz="1100" b="1" i="1" dirty="0">
                <a:latin typeface="Arial"/>
                <a:cs typeface="Arial"/>
              </a:rPr>
              <a:t>do  </a:t>
            </a:r>
            <a:r>
              <a:rPr sz="1100" b="1" i="1" spc="-5" dirty="0">
                <a:latin typeface="Arial"/>
                <a:cs typeface="Arial"/>
              </a:rPr>
              <a:t>hrobu</a:t>
            </a:r>
            <a:r>
              <a:rPr sz="1100" b="1" spc="-5" dirty="0">
                <a:latin typeface="Arial"/>
                <a:cs typeface="Arial"/>
              </a:rPr>
              <a:t>, původní umístění:  </a:t>
            </a:r>
            <a:r>
              <a:rPr sz="1100" b="1" dirty="0">
                <a:latin typeface="Arial"/>
                <a:cs typeface="Arial"/>
              </a:rPr>
              <a:t>kaple Pietra</a:t>
            </a:r>
            <a:r>
              <a:rPr sz="1100" b="1" spc="-7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Vittriceho</a:t>
            </a:r>
            <a:endParaRPr sz="11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</a:pPr>
            <a:r>
              <a:rPr sz="1100" b="1" dirty="0">
                <a:latin typeface="Arial"/>
                <a:cs typeface="Arial"/>
              </a:rPr>
              <a:t>v Santa Maria in</a:t>
            </a:r>
            <a:r>
              <a:rPr sz="1100" b="1" spc="-16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Vallicella,  </a:t>
            </a:r>
            <a:r>
              <a:rPr sz="1100" b="1" spc="-5" dirty="0">
                <a:latin typeface="Arial"/>
                <a:cs typeface="Arial"/>
              </a:rPr>
              <a:t>Řím, kol. 1603, Musei  Vaticani, Pinacoteca,</a:t>
            </a:r>
            <a:r>
              <a:rPr sz="1100" b="1" spc="-80" dirty="0">
                <a:latin typeface="Arial"/>
                <a:cs typeface="Arial"/>
              </a:rPr>
              <a:t> </a:t>
            </a:r>
            <a:r>
              <a:rPr sz="1100" b="1" spc="-5" dirty="0">
                <a:latin typeface="Arial"/>
                <a:cs typeface="Arial"/>
              </a:rPr>
              <a:t>Řím</a:t>
            </a:r>
            <a:endParaRPr sz="11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35150" y="0"/>
            <a:ext cx="5613400" cy="68579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58267" y="5501741"/>
            <a:ext cx="1316355" cy="12001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100" b="1" spc="-5" dirty="0">
                <a:latin typeface="Arial"/>
                <a:cs typeface="Arial"/>
              </a:rPr>
              <a:t>Artemisia  Gentileschi, </a:t>
            </a:r>
            <a:r>
              <a:rPr sz="1100" b="1" i="1" dirty="0">
                <a:latin typeface="Arial"/>
                <a:cs typeface="Arial"/>
              </a:rPr>
              <a:t>Judita  </a:t>
            </a:r>
            <a:r>
              <a:rPr sz="1100" b="1" i="1" spc="-5" dirty="0">
                <a:latin typeface="Arial"/>
                <a:cs typeface="Arial"/>
              </a:rPr>
              <a:t>odřezává </a:t>
            </a:r>
            <a:r>
              <a:rPr sz="1100" b="1" i="1" dirty="0">
                <a:latin typeface="Arial"/>
                <a:cs typeface="Arial"/>
              </a:rPr>
              <a:t>hlavu  Holofernovu</a:t>
            </a:r>
            <a:r>
              <a:rPr sz="1100" b="1" dirty="0">
                <a:latin typeface="Arial"/>
                <a:cs typeface="Arial"/>
              </a:rPr>
              <a:t>, kol.  </a:t>
            </a:r>
            <a:r>
              <a:rPr sz="1100" b="1" spc="-5" dirty="0">
                <a:latin typeface="Arial"/>
                <a:cs typeface="Arial"/>
              </a:rPr>
              <a:t>1614–1620,</a:t>
            </a:r>
            <a:r>
              <a:rPr sz="1100" b="1" spc="-7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Galleria  degli Uffizi,  Florencie</a:t>
            </a:r>
            <a:endParaRPr sz="11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765175"/>
            <a:ext cx="9144000" cy="49879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78739" y="5882741"/>
            <a:ext cx="548449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latin typeface="Arial"/>
                <a:cs typeface="Arial"/>
              </a:rPr>
              <a:t>Annibale </a:t>
            </a:r>
            <a:r>
              <a:rPr sz="1200" b="1" spc="-5" dirty="0">
                <a:latin typeface="Arial"/>
                <a:cs typeface="Arial"/>
              </a:rPr>
              <a:t>Carracci, </a:t>
            </a:r>
            <a:r>
              <a:rPr sz="1200" b="1" i="1" spc="-5" dirty="0">
                <a:latin typeface="Arial"/>
                <a:cs typeface="Arial"/>
              </a:rPr>
              <a:t>Útěk </a:t>
            </a:r>
            <a:r>
              <a:rPr sz="1200" b="1" i="1" dirty="0">
                <a:latin typeface="Arial"/>
                <a:cs typeface="Arial"/>
              </a:rPr>
              <a:t>do Egypta</a:t>
            </a:r>
            <a:r>
              <a:rPr sz="1200" b="1" dirty="0">
                <a:latin typeface="Arial"/>
                <a:cs typeface="Arial"/>
              </a:rPr>
              <a:t>, </a:t>
            </a:r>
            <a:r>
              <a:rPr sz="1200" b="1" spc="-5" dirty="0">
                <a:latin typeface="Arial"/>
                <a:cs typeface="Arial"/>
              </a:rPr>
              <a:t>1603–1604, Galleria Doria Pamphili,</a:t>
            </a:r>
            <a:r>
              <a:rPr sz="1200" b="1" spc="45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Řím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71701" y="0"/>
            <a:ext cx="5853049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86639" y="5766917"/>
            <a:ext cx="1254125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latin typeface="Arial"/>
                <a:cs typeface="Arial"/>
              </a:rPr>
              <a:t>Annibale  </a:t>
            </a:r>
            <a:r>
              <a:rPr sz="1200" b="1" spc="-5" dirty="0">
                <a:latin typeface="Arial"/>
                <a:cs typeface="Arial"/>
              </a:rPr>
              <a:t>Carracci, </a:t>
            </a:r>
            <a:r>
              <a:rPr sz="1200" b="1" i="1" dirty="0">
                <a:latin typeface="Arial"/>
                <a:cs typeface="Arial"/>
              </a:rPr>
              <a:t>Lásky  </a:t>
            </a:r>
            <a:r>
              <a:rPr sz="1200" b="1" i="1" spc="-5" dirty="0">
                <a:latin typeface="Arial"/>
                <a:cs typeface="Arial"/>
              </a:rPr>
              <a:t>bohů</a:t>
            </a:r>
            <a:r>
              <a:rPr sz="1200" b="1" spc="-5" dirty="0">
                <a:latin typeface="Arial"/>
                <a:cs typeface="Arial"/>
              </a:rPr>
              <a:t>, </a:t>
            </a:r>
            <a:r>
              <a:rPr sz="1200" b="1" dirty="0">
                <a:latin typeface="Arial"/>
                <a:cs typeface="Arial"/>
              </a:rPr>
              <a:t>freska,  Palazzo</a:t>
            </a:r>
            <a:r>
              <a:rPr sz="1200" b="1" spc="-11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Farnese,  </a:t>
            </a:r>
            <a:r>
              <a:rPr sz="1200" b="1" spc="-5" dirty="0">
                <a:latin typeface="Arial"/>
                <a:cs typeface="Arial"/>
              </a:rPr>
              <a:t>1597–1601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052575"/>
            <a:ext cx="9144000" cy="40115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13792" y="5187188"/>
            <a:ext cx="54610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latin typeface="Arial"/>
                <a:cs typeface="Arial"/>
              </a:rPr>
              <a:t>Quido </a:t>
            </a:r>
            <a:r>
              <a:rPr sz="1200" b="1" spc="-5" dirty="0">
                <a:latin typeface="Arial"/>
                <a:cs typeface="Arial"/>
              </a:rPr>
              <a:t>Reni, </a:t>
            </a:r>
            <a:r>
              <a:rPr sz="1200" b="1" i="1" spc="-5" dirty="0">
                <a:latin typeface="Arial"/>
                <a:cs typeface="Arial"/>
              </a:rPr>
              <a:t>Aurora</a:t>
            </a:r>
            <a:r>
              <a:rPr sz="1200" b="1" spc="-5" dirty="0">
                <a:latin typeface="Arial"/>
                <a:cs typeface="Arial"/>
              </a:rPr>
              <a:t>, </a:t>
            </a:r>
            <a:r>
              <a:rPr sz="1200" b="1" dirty="0">
                <a:latin typeface="Arial"/>
                <a:cs typeface="Arial"/>
              </a:rPr>
              <a:t>nástropní freska v </a:t>
            </a:r>
            <a:r>
              <a:rPr sz="1200" b="1" spc="-5" dirty="0">
                <a:latin typeface="Arial"/>
                <a:cs typeface="Arial"/>
              </a:rPr>
              <a:t>Casino Rospigliosi, Řím,</a:t>
            </a:r>
            <a:r>
              <a:rPr sz="1200" b="1" spc="55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1613–1614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40238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13792" y="6497218"/>
            <a:ext cx="78752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latin typeface="Arial"/>
                <a:cs typeface="Arial"/>
              </a:rPr>
              <a:t>Pietro do </a:t>
            </a:r>
            <a:r>
              <a:rPr sz="1200" b="1" spc="-5" dirty="0">
                <a:latin typeface="Arial"/>
                <a:cs typeface="Arial"/>
              </a:rPr>
              <a:t>Cortona, </a:t>
            </a:r>
            <a:r>
              <a:rPr sz="1200" b="1" spc="-15" dirty="0">
                <a:latin typeface="Arial"/>
                <a:cs typeface="Arial"/>
              </a:rPr>
              <a:t>Triumf </a:t>
            </a:r>
            <a:r>
              <a:rPr sz="1200" b="1" spc="-5" dirty="0">
                <a:latin typeface="Arial"/>
                <a:cs typeface="Arial"/>
              </a:rPr>
              <a:t>rodu Barberini, </a:t>
            </a:r>
            <a:r>
              <a:rPr sz="1200" b="1" dirty="0">
                <a:latin typeface="Arial"/>
                <a:cs typeface="Arial"/>
              </a:rPr>
              <a:t>nástropní freska v Gran Salone, Palazzo </a:t>
            </a:r>
            <a:r>
              <a:rPr sz="1200" b="1" spc="-5" dirty="0">
                <a:latin typeface="Arial"/>
                <a:cs typeface="Arial"/>
              </a:rPr>
              <a:t>Barberini, Řím,</a:t>
            </a:r>
            <a:r>
              <a:rPr sz="1200" b="1" spc="-4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1633–1639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43025" y="0"/>
            <a:ext cx="6613525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4135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13792" y="6497218"/>
            <a:ext cx="86245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latin typeface="Arial"/>
                <a:cs typeface="Arial"/>
              </a:rPr>
              <a:t>Giovanni Battista </a:t>
            </a:r>
            <a:r>
              <a:rPr sz="1200" b="1" dirty="0">
                <a:latin typeface="Arial"/>
                <a:cs typeface="Arial"/>
              </a:rPr>
              <a:t>Gaulli, </a:t>
            </a:r>
            <a:r>
              <a:rPr sz="1200" b="1" i="1" spc="-10" dirty="0">
                <a:latin typeface="Arial"/>
                <a:cs typeface="Arial"/>
              </a:rPr>
              <a:t>Triumf </a:t>
            </a:r>
            <a:r>
              <a:rPr sz="1200" b="1" i="1" dirty="0">
                <a:latin typeface="Arial"/>
                <a:cs typeface="Arial"/>
              </a:rPr>
              <a:t>jména Ježíš</a:t>
            </a:r>
            <a:r>
              <a:rPr sz="1200" b="1" dirty="0">
                <a:latin typeface="Arial"/>
                <a:cs typeface="Arial"/>
              </a:rPr>
              <a:t>, nástropní freska se </a:t>
            </a:r>
            <a:r>
              <a:rPr sz="1200" b="1" spc="-5" dirty="0">
                <a:latin typeface="Arial"/>
                <a:cs typeface="Arial"/>
              </a:rPr>
              <a:t>štukovou </a:t>
            </a:r>
            <a:r>
              <a:rPr sz="1200" b="1" dirty="0">
                <a:latin typeface="Arial"/>
                <a:cs typeface="Arial"/>
              </a:rPr>
              <a:t>figurální </a:t>
            </a:r>
            <a:r>
              <a:rPr sz="1200" b="1" spc="-10" dirty="0">
                <a:latin typeface="Arial"/>
                <a:cs typeface="Arial"/>
              </a:rPr>
              <a:t>výzdobou, </a:t>
            </a:r>
            <a:r>
              <a:rPr sz="1200" b="1" dirty="0">
                <a:latin typeface="Arial"/>
                <a:cs typeface="Arial"/>
              </a:rPr>
              <a:t>Il Gesù, </a:t>
            </a:r>
            <a:r>
              <a:rPr sz="1200" b="1" spc="-5" dirty="0">
                <a:latin typeface="Arial"/>
                <a:cs typeface="Arial"/>
              </a:rPr>
              <a:t>Řím,</a:t>
            </a:r>
            <a:r>
              <a:rPr sz="1200" b="1" spc="12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1676–1679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260350"/>
            <a:ext cx="9144000" cy="59213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13792" y="6279591"/>
            <a:ext cx="8407400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latin typeface="Arial"/>
                <a:cs typeface="Arial"/>
              </a:rPr>
              <a:t>Andrea </a:t>
            </a:r>
            <a:r>
              <a:rPr sz="1200" b="1" spc="-5" dirty="0">
                <a:latin typeface="Arial"/>
                <a:cs typeface="Arial"/>
              </a:rPr>
              <a:t>Pozzo, </a:t>
            </a:r>
            <a:r>
              <a:rPr sz="1200" b="1" i="1" dirty="0">
                <a:latin typeface="Arial"/>
                <a:cs typeface="Arial"/>
              </a:rPr>
              <a:t>Oslavení </a:t>
            </a:r>
            <a:r>
              <a:rPr sz="1200" b="1" i="1" spc="-20" dirty="0">
                <a:latin typeface="Arial"/>
                <a:cs typeface="Arial"/>
              </a:rPr>
              <a:t>sv. </a:t>
            </a:r>
            <a:r>
              <a:rPr sz="1200" b="1" i="1" dirty="0">
                <a:latin typeface="Arial"/>
                <a:cs typeface="Arial"/>
              </a:rPr>
              <a:t>Ignáce </a:t>
            </a:r>
            <a:r>
              <a:rPr sz="1200" b="1" spc="-5" dirty="0">
                <a:latin typeface="Arial"/>
                <a:cs typeface="Arial"/>
              </a:rPr>
              <a:t>(alegorie misijní činnosti </a:t>
            </a:r>
            <a:r>
              <a:rPr sz="1200" b="1" spc="-10" dirty="0">
                <a:latin typeface="Arial"/>
                <a:cs typeface="Arial"/>
              </a:rPr>
              <a:t>jezuitů), </a:t>
            </a:r>
            <a:r>
              <a:rPr sz="1200" b="1" spc="-5" dirty="0">
                <a:latin typeface="Arial"/>
                <a:cs typeface="Arial"/>
              </a:rPr>
              <a:t>nástropní </a:t>
            </a:r>
            <a:r>
              <a:rPr sz="1200" b="1" dirty="0">
                <a:latin typeface="Arial"/>
                <a:cs typeface="Arial"/>
              </a:rPr>
              <a:t>freska, Sant'Ignazio, Řím,</a:t>
            </a:r>
            <a:r>
              <a:rPr sz="1200" b="1" spc="215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1691–1694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58887" y="0"/>
            <a:ext cx="6913499" cy="68579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13792" y="5473090"/>
            <a:ext cx="1041400" cy="13061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latin typeface="Arial"/>
                <a:cs typeface="Arial"/>
              </a:rPr>
              <a:t>José de  </a:t>
            </a:r>
            <a:r>
              <a:rPr sz="1200" b="1" spc="-5" dirty="0">
                <a:latin typeface="Arial"/>
                <a:cs typeface="Arial"/>
              </a:rPr>
              <a:t>Ribera,  </a:t>
            </a:r>
            <a:r>
              <a:rPr sz="1200" b="1" i="1" spc="-5" dirty="0">
                <a:latin typeface="Arial"/>
                <a:cs typeface="Arial"/>
              </a:rPr>
              <a:t>Umučení </a:t>
            </a:r>
            <a:r>
              <a:rPr sz="1200" b="1" i="1" spc="-20" dirty="0">
                <a:latin typeface="Arial"/>
                <a:cs typeface="Arial"/>
              </a:rPr>
              <a:t>sv.  </a:t>
            </a:r>
            <a:r>
              <a:rPr sz="1200" b="1" i="1" spc="-5" dirty="0">
                <a:latin typeface="Arial"/>
                <a:cs typeface="Arial"/>
              </a:rPr>
              <a:t>Bartoloměje</a:t>
            </a:r>
            <a:r>
              <a:rPr sz="1200" b="1" spc="-5" dirty="0">
                <a:latin typeface="Arial"/>
                <a:cs typeface="Arial"/>
              </a:rPr>
              <a:t>,  </a:t>
            </a:r>
            <a:r>
              <a:rPr sz="1200" b="1" dirty="0">
                <a:latin typeface="Arial"/>
                <a:cs typeface="Arial"/>
              </a:rPr>
              <a:t>kol. </a:t>
            </a:r>
            <a:r>
              <a:rPr sz="1200" b="1" spc="-5" dirty="0">
                <a:latin typeface="Arial"/>
                <a:cs typeface="Arial"/>
              </a:rPr>
              <a:t>1639,  Museo del  Prado,</a:t>
            </a:r>
            <a:r>
              <a:rPr sz="1200" b="1" spc="-55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Madrid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51000" y="0"/>
            <a:ext cx="5873750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78739" y="5766917"/>
            <a:ext cx="1454785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66725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latin typeface="Arial"/>
                <a:cs typeface="Arial"/>
              </a:rPr>
              <a:t>Francisco de  </a:t>
            </a:r>
            <a:r>
              <a:rPr sz="1200" b="1" dirty="0">
                <a:latin typeface="Arial"/>
                <a:cs typeface="Arial"/>
              </a:rPr>
              <a:t>Zurbarán,</a:t>
            </a:r>
            <a:r>
              <a:rPr sz="1200" b="1" spc="-90" dirty="0">
                <a:latin typeface="Arial"/>
                <a:cs typeface="Arial"/>
              </a:rPr>
              <a:t> </a:t>
            </a:r>
            <a:r>
              <a:rPr sz="1200" b="1" i="1" spc="-25" dirty="0">
                <a:latin typeface="Arial"/>
                <a:cs typeface="Arial"/>
              </a:rPr>
              <a:t>Sv.</a:t>
            </a:r>
            <a:endParaRPr sz="12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</a:pPr>
            <a:r>
              <a:rPr sz="1200" b="1" i="1" spc="-5" dirty="0">
                <a:latin typeface="Arial"/>
                <a:cs typeface="Arial"/>
              </a:rPr>
              <a:t>Serapion</a:t>
            </a:r>
            <a:r>
              <a:rPr sz="1200" b="1" spc="-5" dirty="0">
                <a:latin typeface="Arial"/>
                <a:cs typeface="Arial"/>
              </a:rPr>
              <a:t>, 1628,  Wadsworth  </a:t>
            </a:r>
            <a:r>
              <a:rPr sz="1200" b="1" spc="-10" dirty="0">
                <a:latin typeface="Arial"/>
                <a:cs typeface="Arial"/>
              </a:rPr>
              <a:t>Atheneum,</a:t>
            </a:r>
            <a:r>
              <a:rPr sz="1200" b="1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Hartford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014601" y="0"/>
            <a:ext cx="5149850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78739" y="5766917"/>
            <a:ext cx="1507490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latin typeface="Arial"/>
                <a:cs typeface="Arial"/>
              </a:rPr>
              <a:t>Diego </a:t>
            </a:r>
            <a:r>
              <a:rPr sz="1200" b="1" spc="-10" dirty="0">
                <a:latin typeface="Arial"/>
                <a:cs typeface="Arial"/>
              </a:rPr>
              <a:t>Velázquez,  </a:t>
            </a:r>
            <a:r>
              <a:rPr sz="1200" b="1" i="1" spc="-5" dirty="0">
                <a:latin typeface="Arial"/>
                <a:cs typeface="Arial"/>
              </a:rPr>
              <a:t>Roznašeč </a:t>
            </a:r>
            <a:r>
              <a:rPr sz="1200" b="1" i="1" dirty="0">
                <a:latin typeface="Arial"/>
                <a:cs typeface="Arial"/>
              </a:rPr>
              <a:t>vody ze  Sevilly</a:t>
            </a:r>
            <a:r>
              <a:rPr sz="1200" b="1" dirty="0">
                <a:latin typeface="Arial"/>
                <a:cs typeface="Arial"/>
              </a:rPr>
              <a:t>, kol. </a:t>
            </a:r>
            <a:r>
              <a:rPr sz="1200" b="1" spc="-5" dirty="0">
                <a:latin typeface="Arial"/>
                <a:cs typeface="Arial"/>
              </a:rPr>
              <a:t>1619,  Wellington</a:t>
            </a:r>
            <a:r>
              <a:rPr sz="1200" b="1" spc="-30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Museum,  </a:t>
            </a:r>
            <a:r>
              <a:rPr sz="1200" b="1" spc="-10" dirty="0">
                <a:latin typeface="Arial"/>
                <a:cs typeface="Arial"/>
              </a:rPr>
              <a:t>Londýn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82625" y="69850"/>
            <a:ext cx="7777099" cy="64547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911476" y="6568846"/>
            <a:ext cx="52832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latin typeface="Arial"/>
                <a:cs typeface="Arial"/>
              </a:rPr>
              <a:t>Diego </a:t>
            </a:r>
            <a:r>
              <a:rPr sz="1200" b="1" spc="-10" dirty="0">
                <a:latin typeface="Arial"/>
                <a:cs typeface="Arial"/>
              </a:rPr>
              <a:t>Velázquez, </a:t>
            </a:r>
            <a:r>
              <a:rPr sz="1200" b="1" i="1" spc="-5" dirty="0">
                <a:latin typeface="Arial"/>
                <a:cs typeface="Arial"/>
              </a:rPr>
              <a:t>Kapitulace </a:t>
            </a:r>
            <a:r>
              <a:rPr sz="1200" b="1" i="1" dirty="0">
                <a:latin typeface="Arial"/>
                <a:cs typeface="Arial"/>
              </a:rPr>
              <a:t>Bredy</a:t>
            </a:r>
            <a:r>
              <a:rPr sz="1200" b="1" dirty="0">
                <a:latin typeface="Arial"/>
                <a:cs typeface="Arial"/>
              </a:rPr>
              <a:t>, </a:t>
            </a:r>
            <a:r>
              <a:rPr sz="1200" b="1" spc="-5" dirty="0">
                <a:latin typeface="Arial"/>
                <a:cs typeface="Arial"/>
              </a:rPr>
              <a:t>1634–1635, Museo del Prado,</a:t>
            </a:r>
            <a:r>
              <a:rPr sz="1200" b="1" spc="65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Madrid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74850" y="0"/>
            <a:ext cx="5334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78739" y="6020816"/>
            <a:ext cx="1600835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latin typeface="Arial"/>
                <a:cs typeface="Arial"/>
              </a:rPr>
              <a:t>Diego </a:t>
            </a:r>
            <a:r>
              <a:rPr sz="1200" b="1" spc="-10" dirty="0">
                <a:latin typeface="Arial"/>
                <a:cs typeface="Arial"/>
              </a:rPr>
              <a:t>Velázquez,</a:t>
            </a:r>
            <a:r>
              <a:rPr sz="1200" b="1" spc="-65" dirty="0">
                <a:latin typeface="Arial"/>
                <a:cs typeface="Arial"/>
              </a:rPr>
              <a:t> </a:t>
            </a:r>
            <a:r>
              <a:rPr sz="1200" b="1" i="1" spc="-5" dirty="0">
                <a:latin typeface="Arial"/>
                <a:cs typeface="Arial"/>
              </a:rPr>
              <a:t>Král  </a:t>
            </a:r>
            <a:r>
              <a:rPr sz="1200" b="1" i="1" dirty="0">
                <a:latin typeface="Arial"/>
                <a:cs typeface="Arial"/>
              </a:rPr>
              <a:t>Filip </a:t>
            </a:r>
            <a:r>
              <a:rPr sz="1200" b="1" i="1" spc="-35" dirty="0">
                <a:latin typeface="Arial"/>
                <a:cs typeface="Arial"/>
              </a:rPr>
              <a:t>IV. </a:t>
            </a:r>
            <a:r>
              <a:rPr sz="1200" b="1" i="1" dirty="0">
                <a:latin typeface="Arial"/>
                <a:cs typeface="Arial"/>
              </a:rPr>
              <a:t>Španělský</a:t>
            </a:r>
            <a:r>
              <a:rPr sz="1200" b="1" dirty="0">
                <a:latin typeface="Arial"/>
                <a:cs typeface="Arial"/>
              </a:rPr>
              <a:t>,  </a:t>
            </a:r>
            <a:r>
              <a:rPr sz="1200" b="1" spc="-5" dirty="0">
                <a:latin typeface="Arial"/>
                <a:cs typeface="Arial"/>
              </a:rPr>
              <a:t>1644, </a:t>
            </a:r>
            <a:r>
              <a:rPr sz="1200" b="1" dirty="0">
                <a:latin typeface="Arial"/>
                <a:cs typeface="Arial"/>
              </a:rPr>
              <a:t>The Frick  </a:t>
            </a:r>
            <a:r>
              <a:rPr sz="1200" b="1" spc="-5" dirty="0">
                <a:latin typeface="Arial"/>
                <a:cs typeface="Arial"/>
              </a:rPr>
              <a:t>Collection, New</a:t>
            </a:r>
            <a:r>
              <a:rPr sz="1200" b="1" spc="-45" dirty="0">
                <a:latin typeface="Arial"/>
                <a:cs typeface="Arial"/>
              </a:rPr>
              <a:t> </a:t>
            </a:r>
            <a:r>
              <a:rPr sz="1200" b="1" spc="-25" dirty="0">
                <a:latin typeface="Arial"/>
                <a:cs typeface="Arial"/>
              </a:rPr>
              <a:t>York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76400" y="0"/>
            <a:ext cx="5559425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50063" y="6006490"/>
            <a:ext cx="1288415" cy="697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1100" b="1" spc="-5" dirty="0">
                <a:latin typeface="Arial"/>
                <a:cs typeface="Arial"/>
              </a:rPr>
              <a:t>Diego Velázquez,  </a:t>
            </a:r>
            <a:r>
              <a:rPr sz="1100" b="1" i="1" dirty="0">
                <a:latin typeface="Arial"/>
                <a:cs typeface="Arial"/>
              </a:rPr>
              <a:t>Las Meninas</a:t>
            </a:r>
            <a:r>
              <a:rPr sz="1100" b="1" dirty="0">
                <a:latin typeface="Arial"/>
                <a:cs typeface="Arial"/>
              </a:rPr>
              <a:t>,</a:t>
            </a:r>
            <a:r>
              <a:rPr sz="1100" b="1" spc="-110" dirty="0">
                <a:latin typeface="Arial"/>
                <a:cs typeface="Arial"/>
              </a:rPr>
              <a:t> </a:t>
            </a:r>
            <a:r>
              <a:rPr sz="1100" b="1" spc="-5" dirty="0">
                <a:latin typeface="Arial"/>
                <a:cs typeface="Arial"/>
              </a:rPr>
              <a:t>1656,  </a:t>
            </a:r>
            <a:r>
              <a:rPr sz="1100" b="1" dirty="0">
                <a:latin typeface="Arial"/>
                <a:cs typeface="Arial"/>
              </a:rPr>
              <a:t>Museo del Prado,  Madrid</a:t>
            </a:r>
            <a:endParaRPr sz="11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2550"/>
            <a:ext cx="9144000" cy="64420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319908" y="6568846"/>
            <a:ext cx="44634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latin typeface="Arial"/>
                <a:cs typeface="Arial"/>
              </a:rPr>
              <a:t>Peter </a:t>
            </a:r>
            <a:r>
              <a:rPr sz="1200" b="1" dirty="0">
                <a:latin typeface="Arial"/>
                <a:cs typeface="Arial"/>
              </a:rPr>
              <a:t>Paul </a:t>
            </a:r>
            <a:r>
              <a:rPr sz="1200" b="1" spc="-5" dirty="0">
                <a:latin typeface="Arial"/>
                <a:cs typeface="Arial"/>
              </a:rPr>
              <a:t>Rubens, </a:t>
            </a:r>
            <a:r>
              <a:rPr sz="1200" b="1" i="1" dirty="0">
                <a:latin typeface="Arial"/>
                <a:cs typeface="Arial"/>
              </a:rPr>
              <a:t>Snímání z kříže</a:t>
            </a:r>
            <a:r>
              <a:rPr sz="1200" b="1" dirty="0">
                <a:latin typeface="Arial"/>
                <a:cs typeface="Arial"/>
              </a:rPr>
              <a:t>, </a:t>
            </a:r>
            <a:r>
              <a:rPr sz="1200" b="1" spc="-20" dirty="0">
                <a:latin typeface="Arial"/>
                <a:cs typeface="Arial"/>
              </a:rPr>
              <a:t>Antverpy, </a:t>
            </a:r>
            <a:r>
              <a:rPr sz="1200" b="1" dirty="0">
                <a:latin typeface="Arial"/>
                <a:cs typeface="Arial"/>
              </a:rPr>
              <a:t>katedrála,</a:t>
            </a:r>
            <a:r>
              <a:rPr sz="1200" b="1" spc="-6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1610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93825" y="44450"/>
            <a:ext cx="6346825" cy="65246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214752" y="6627368"/>
            <a:ext cx="46767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latin typeface="Arial"/>
                <a:cs typeface="Arial"/>
              </a:rPr>
              <a:t>Peter </a:t>
            </a:r>
            <a:r>
              <a:rPr sz="1200" b="1" dirty="0">
                <a:latin typeface="Arial"/>
                <a:cs typeface="Arial"/>
              </a:rPr>
              <a:t>Paul </a:t>
            </a:r>
            <a:r>
              <a:rPr sz="1200" b="1" spc="-5" dirty="0">
                <a:latin typeface="Arial"/>
                <a:cs typeface="Arial"/>
              </a:rPr>
              <a:t>Rubens, </a:t>
            </a:r>
            <a:r>
              <a:rPr sz="1200" b="1" i="1" dirty="0">
                <a:latin typeface="Arial"/>
                <a:cs typeface="Arial"/>
              </a:rPr>
              <a:t>Laokón</a:t>
            </a:r>
            <a:r>
              <a:rPr sz="1200" b="1" dirty="0">
                <a:latin typeface="Arial"/>
                <a:cs typeface="Arial"/>
              </a:rPr>
              <a:t>, kol. </a:t>
            </a:r>
            <a:r>
              <a:rPr sz="1200" b="1" spc="-5" dirty="0">
                <a:latin typeface="Arial"/>
                <a:cs typeface="Arial"/>
              </a:rPr>
              <a:t>1600–1608, Ambrosiana,</a:t>
            </a:r>
            <a:r>
              <a:rPr sz="1200" b="1" spc="-55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Miláno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220662"/>
            <a:ext cx="9144000" cy="64484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83616" y="15621"/>
            <a:ext cx="565594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-5" dirty="0">
                <a:latin typeface="Arial"/>
                <a:cs typeface="Arial"/>
              </a:rPr>
              <a:t>Matthias Grünewald, </a:t>
            </a:r>
            <a:r>
              <a:rPr sz="1000" b="1" i="1" spc="-5" dirty="0">
                <a:latin typeface="Arial"/>
                <a:cs typeface="Arial"/>
              </a:rPr>
              <a:t>Isenheimský oltář</a:t>
            </a:r>
            <a:r>
              <a:rPr sz="1000" b="1" spc="-5" dirty="0">
                <a:latin typeface="Arial"/>
                <a:cs typeface="Arial"/>
              </a:rPr>
              <a:t>, kol. </a:t>
            </a:r>
            <a:r>
              <a:rPr sz="1000" b="1" spc="-10" dirty="0">
                <a:latin typeface="Arial"/>
                <a:cs typeface="Arial"/>
              </a:rPr>
              <a:t>1512–1515, </a:t>
            </a:r>
            <a:r>
              <a:rPr sz="1000" b="1" spc="-5" dirty="0">
                <a:latin typeface="Arial"/>
                <a:cs typeface="Arial"/>
              </a:rPr>
              <a:t>Musée d’Unterlinden, Colmar,</a:t>
            </a:r>
            <a:r>
              <a:rPr sz="1000" b="1" spc="-50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Francie</a:t>
            </a:r>
            <a:endParaRPr sz="1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79676" y="0"/>
            <a:ext cx="5208524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50063" y="5838240"/>
            <a:ext cx="1512570" cy="86486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100" b="1" dirty="0">
                <a:latin typeface="Arial"/>
                <a:cs typeface="Arial"/>
              </a:rPr>
              <a:t>Peter </a:t>
            </a:r>
            <a:r>
              <a:rPr sz="1100" b="1" spc="-5" dirty="0">
                <a:latin typeface="Arial"/>
                <a:cs typeface="Arial"/>
              </a:rPr>
              <a:t>Paul Rubens,  </a:t>
            </a:r>
            <a:r>
              <a:rPr sz="1100" b="1" i="1" spc="-5" dirty="0">
                <a:latin typeface="Arial"/>
                <a:cs typeface="Arial"/>
              </a:rPr>
              <a:t>Příjezd </a:t>
            </a:r>
            <a:r>
              <a:rPr sz="1100" b="1" i="1" dirty="0">
                <a:latin typeface="Arial"/>
                <a:cs typeface="Arial"/>
              </a:rPr>
              <a:t>Marie  </a:t>
            </a:r>
            <a:r>
              <a:rPr sz="1100" b="1" i="1" spc="-5" dirty="0">
                <a:latin typeface="Arial"/>
                <a:cs typeface="Arial"/>
              </a:rPr>
              <a:t>Medicejské </a:t>
            </a:r>
            <a:r>
              <a:rPr sz="1100" b="1" i="1" dirty="0">
                <a:latin typeface="Arial"/>
                <a:cs typeface="Arial"/>
              </a:rPr>
              <a:t>do  Marseilles</a:t>
            </a:r>
            <a:r>
              <a:rPr sz="1100" b="1" dirty="0">
                <a:latin typeface="Arial"/>
                <a:cs typeface="Arial"/>
              </a:rPr>
              <a:t>,</a:t>
            </a:r>
            <a:r>
              <a:rPr sz="1100" b="1" spc="-105" dirty="0">
                <a:latin typeface="Arial"/>
                <a:cs typeface="Arial"/>
              </a:rPr>
              <a:t> </a:t>
            </a:r>
            <a:r>
              <a:rPr sz="1100" b="1" spc="-5" dirty="0">
                <a:latin typeface="Arial"/>
                <a:cs typeface="Arial"/>
              </a:rPr>
              <a:t>1622–1625,  Louvre,</a:t>
            </a:r>
            <a:r>
              <a:rPr sz="1100" b="1" spc="-20" dirty="0">
                <a:latin typeface="Arial"/>
                <a:cs typeface="Arial"/>
              </a:rPr>
              <a:t> </a:t>
            </a:r>
            <a:r>
              <a:rPr sz="1100" b="1" spc="-5" dirty="0">
                <a:latin typeface="Arial"/>
                <a:cs typeface="Arial"/>
              </a:rPr>
              <a:t>Paříž</a:t>
            </a:r>
            <a:endParaRPr sz="11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604837"/>
            <a:ext cx="9144000" cy="54165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396108" y="6063792"/>
            <a:ext cx="431228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dirty="0">
                <a:latin typeface="Arial"/>
                <a:cs typeface="Arial"/>
              </a:rPr>
              <a:t>Peter </a:t>
            </a:r>
            <a:r>
              <a:rPr sz="1100" b="1" spc="-5" dirty="0">
                <a:latin typeface="Arial"/>
                <a:cs typeface="Arial"/>
              </a:rPr>
              <a:t>Paul Rubens, </a:t>
            </a:r>
            <a:r>
              <a:rPr sz="1100" b="1" i="1" spc="-5" dirty="0">
                <a:latin typeface="Arial"/>
                <a:cs typeface="Arial"/>
              </a:rPr>
              <a:t>Následky války</a:t>
            </a:r>
            <a:r>
              <a:rPr sz="1100" b="1" spc="-5" dirty="0">
                <a:latin typeface="Arial"/>
                <a:cs typeface="Arial"/>
              </a:rPr>
              <a:t>, 1638, </a:t>
            </a:r>
            <a:r>
              <a:rPr sz="1100" b="1" dirty="0">
                <a:latin typeface="Arial"/>
                <a:cs typeface="Arial"/>
              </a:rPr>
              <a:t>Palazzo Pitti,</a:t>
            </a:r>
            <a:r>
              <a:rPr sz="1100" b="1" spc="-9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Florencie</a:t>
            </a:r>
            <a:endParaRPr sz="11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98726" y="0"/>
            <a:ext cx="5237099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50063" y="6122619"/>
            <a:ext cx="145923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latin typeface="Arial"/>
                <a:cs typeface="Arial"/>
              </a:rPr>
              <a:t>Anthonis van Dyck,  </a:t>
            </a:r>
            <a:r>
              <a:rPr sz="1200" b="1" i="1" dirty="0">
                <a:latin typeface="Arial"/>
                <a:cs typeface="Arial"/>
              </a:rPr>
              <a:t>Karel I. </a:t>
            </a:r>
            <a:r>
              <a:rPr sz="1200" b="1" i="1" spc="-5" dirty="0">
                <a:latin typeface="Arial"/>
                <a:cs typeface="Arial"/>
              </a:rPr>
              <a:t>na </a:t>
            </a:r>
            <a:r>
              <a:rPr sz="1200" b="1" i="1" dirty="0">
                <a:latin typeface="Arial"/>
                <a:cs typeface="Arial"/>
              </a:rPr>
              <a:t>lovu</a:t>
            </a:r>
            <a:r>
              <a:rPr sz="1200" b="1" dirty="0">
                <a:latin typeface="Arial"/>
                <a:cs typeface="Arial"/>
              </a:rPr>
              <a:t>,</a:t>
            </a:r>
            <a:r>
              <a:rPr sz="1200" b="1" spc="-8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kol.  1635, </a:t>
            </a:r>
            <a:r>
              <a:rPr sz="1200" b="1" spc="-5" dirty="0">
                <a:latin typeface="Arial"/>
                <a:cs typeface="Arial"/>
              </a:rPr>
              <a:t>Louvre,</a:t>
            </a:r>
            <a:r>
              <a:rPr sz="1200" b="1" spc="-70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Paříž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51986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806297" y="6582867"/>
            <a:ext cx="749236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latin typeface="Arial"/>
                <a:cs typeface="Arial"/>
              </a:rPr>
              <a:t>Clara Peeters, </a:t>
            </a:r>
            <a:r>
              <a:rPr sz="1200" b="1" i="1" dirty="0">
                <a:latin typeface="Arial"/>
                <a:cs typeface="Arial"/>
              </a:rPr>
              <a:t>Zátiší s </a:t>
            </a:r>
            <a:r>
              <a:rPr sz="1200" b="1" i="1" spc="-5" dirty="0">
                <a:latin typeface="Arial"/>
                <a:cs typeface="Arial"/>
              </a:rPr>
              <a:t>květinami, </a:t>
            </a:r>
            <a:r>
              <a:rPr sz="1200" b="1" i="1" dirty="0">
                <a:latin typeface="Arial"/>
                <a:cs typeface="Arial"/>
              </a:rPr>
              <a:t>pohárem, </a:t>
            </a:r>
            <a:r>
              <a:rPr sz="1200" b="1" i="1" spc="-5" dirty="0">
                <a:latin typeface="Arial"/>
                <a:cs typeface="Arial"/>
              </a:rPr>
              <a:t>sušeným </a:t>
            </a:r>
            <a:r>
              <a:rPr sz="1200" b="1" i="1" dirty="0">
                <a:latin typeface="Arial"/>
                <a:cs typeface="Arial"/>
              </a:rPr>
              <a:t>ovocem a preclíky</a:t>
            </a:r>
            <a:r>
              <a:rPr sz="1200" b="1" dirty="0">
                <a:latin typeface="Arial"/>
                <a:cs typeface="Arial"/>
              </a:rPr>
              <a:t>, </a:t>
            </a:r>
            <a:r>
              <a:rPr sz="1200" b="1" spc="-10" dirty="0">
                <a:latin typeface="Arial"/>
                <a:cs typeface="Arial"/>
              </a:rPr>
              <a:t>1611, </a:t>
            </a:r>
            <a:r>
              <a:rPr sz="1200" b="1" spc="-5" dirty="0">
                <a:latin typeface="Arial"/>
                <a:cs typeface="Arial"/>
              </a:rPr>
              <a:t>Museo </a:t>
            </a:r>
            <a:r>
              <a:rPr sz="1200" b="1" dirty="0">
                <a:latin typeface="Arial"/>
                <a:cs typeface="Arial"/>
              </a:rPr>
              <a:t>del Prado,</a:t>
            </a:r>
            <a:r>
              <a:rPr sz="1200" b="1" spc="-18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Madrid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60362" y="115951"/>
            <a:ext cx="8459724" cy="64023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702689" y="6554520"/>
            <a:ext cx="569912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latin typeface="Arial"/>
                <a:cs typeface="Arial"/>
              </a:rPr>
              <a:t>Hendrick ter Brugghen, </a:t>
            </a:r>
            <a:r>
              <a:rPr sz="1200" b="1" i="1" dirty="0">
                <a:latin typeface="Arial"/>
                <a:cs typeface="Arial"/>
              </a:rPr>
              <a:t>Povolání </a:t>
            </a:r>
            <a:r>
              <a:rPr sz="1200" b="1" i="1" spc="-20" dirty="0">
                <a:latin typeface="Arial"/>
                <a:cs typeface="Arial"/>
              </a:rPr>
              <a:t>sv. </a:t>
            </a:r>
            <a:r>
              <a:rPr sz="1200" b="1" i="1" dirty="0">
                <a:latin typeface="Arial"/>
                <a:cs typeface="Arial"/>
              </a:rPr>
              <a:t>Matouše</a:t>
            </a:r>
            <a:r>
              <a:rPr sz="1200" b="1" dirty="0">
                <a:latin typeface="Arial"/>
                <a:cs typeface="Arial"/>
              </a:rPr>
              <a:t>, </a:t>
            </a:r>
            <a:r>
              <a:rPr sz="1200" b="1" spc="-5" dirty="0">
                <a:latin typeface="Arial"/>
                <a:cs typeface="Arial"/>
              </a:rPr>
              <a:t>1621, Centraal Museum,</a:t>
            </a:r>
            <a:r>
              <a:rPr sz="1200" b="1" spc="65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Utrecht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282511"/>
            <a:ext cx="9144000" cy="61706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873376" y="6551472"/>
            <a:ext cx="535749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latin typeface="Arial"/>
                <a:cs typeface="Arial"/>
              </a:rPr>
              <a:t>Gerrit </a:t>
            </a:r>
            <a:r>
              <a:rPr sz="1200" b="1" spc="-10" dirty="0">
                <a:latin typeface="Arial"/>
                <a:cs typeface="Arial"/>
              </a:rPr>
              <a:t>van </a:t>
            </a:r>
            <a:r>
              <a:rPr sz="1200" b="1" spc="-5" dirty="0">
                <a:latin typeface="Arial"/>
                <a:cs typeface="Arial"/>
              </a:rPr>
              <a:t>Honthorst, </a:t>
            </a:r>
            <a:r>
              <a:rPr sz="1200" b="1" i="1" spc="-10" dirty="0">
                <a:latin typeface="Arial"/>
                <a:cs typeface="Arial"/>
              </a:rPr>
              <a:t>Večerní </a:t>
            </a:r>
            <a:r>
              <a:rPr sz="1200" b="1" i="1" dirty="0">
                <a:latin typeface="Arial"/>
                <a:cs typeface="Arial"/>
              </a:rPr>
              <a:t>setkání</a:t>
            </a:r>
            <a:r>
              <a:rPr sz="1200" b="1" dirty="0">
                <a:latin typeface="Arial"/>
                <a:cs typeface="Arial"/>
              </a:rPr>
              <a:t>, </a:t>
            </a:r>
            <a:r>
              <a:rPr sz="1200" b="1" spc="-5" dirty="0">
                <a:latin typeface="Arial"/>
                <a:cs typeface="Arial"/>
              </a:rPr>
              <a:t>1620, </a:t>
            </a:r>
            <a:r>
              <a:rPr sz="1200" b="1" dirty="0">
                <a:latin typeface="Arial"/>
                <a:cs typeface="Arial"/>
              </a:rPr>
              <a:t>Galleria degli </a:t>
            </a:r>
            <a:r>
              <a:rPr sz="1200" b="1" spc="-5" dirty="0">
                <a:latin typeface="Arial"/>
                <a:cs typeface="Arial"/>
              </a:rPr>
              <a:t>Uffizi,</a:t>
            </a:r>
            <a:r>
              <a:rPr sz="1200" b="1" spc="40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Florencie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14337"/>
            <a:ext cx="9144000" cy="56070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987653" y="6050991"/>
            <a:ext cx="71278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latin typeface="Arial"/>
                <a:cs typeface="Arial"/>
              </a:rPr>
              <a:t>Frans Hals, </a:t>
            </a:r>
            <a:r>
              <a:rPr sz="1200" b="1" i="1" spc="-5" dirty="0">
                <a:latin typeface="Arial"/>
                <a:cs typeface="Arial"/>
              </a:rPr>
              <a:t>Důstojníci </a:t>
            </a:r>
            <a:r>
              <a:rPr sz="1200" b="1" i="1" dirty="0">
                <a:latin typeface="Arial"/>
                <a:cs typeface="Arial"/>
              </a:rPr>
              <a:t>a </a:t>
            </a:r>
            <a:r>
              <a:rPr sz="1200" b="1" i="1" spc="-5" dirty="0">
                <a:latin typeface="Arial"/>
                <a:cs typeface="Arial"/>
              </a:rPr>
              <a:t>seržanti </a:t>
            </a:r>
            <a:r>
              <a:rPr sz="1200" b="1" i="1" dirty="0">
                <a:latin typeface="Arial"/>
                <a:cs typeface="Arial"/>
              </a:rPr>
              <a:t>občanské gardy </a:t>
            </a:r>
            <a:r>
              <a:rPr sz="1200" b="1" i="1" spc="-20" dirty="0">
                <a:latin typeface="Arial"/>
                <a:cs typeface="Arial"/>
              </a:rPr>
              <a:t>Sv. </a:t>
            </a:r>
            <a:r>
              <a:rPr sz="1200" b="1" i="1" dirty="0">
                <a:latin typeface="Arial"/>
                <a:cs typeface="Arial"/>
              </a:rPr>
              <a:t>Hadriána</a:t>
            </a:r>
            <a:r>
              <a:rPr sz="1200" b="1" dirty="0">
                <a:latin typeface="Arial"/>
                <a:cs typeface="Arial"/>
              </a:rPr>
              <a:t>, </a:t>
            </a:r>
            <a:r>
              <a:rPr sz="1200" b="1" spc="-5" dirty="0">
                <a:latin typeface="Arial"/>
                <a:cs typeface="Arial"/>
              </a:rPr>
              <a:t>1633, Frans Halsmuseum,</a:t>
            </a:r>
            <a:r>
              <a:rPr sz="1200" b="1" spc="-2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Haarlem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9387" y="44386"/>
            <a:ext cx="8820150" cy="65548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960245" y="6613042"/>
            <a:ext cx="511619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latin typeface="Arial"/>
                <a:cs typeface="Arial"/>
              </a:rPr>
              <a:t>Rembrandt </a:t>
            </a:r>
            <a:r>
              <a:rPr sz="1200" b="1" spc="-10" dirty="0">
                <a:latin typeface="Arial"/>
                <a:cs typeface="Arial"/>
              </a:rPr>
              <a:t>van </a:t>
            </a:r>
            <a:r>
              <a:rPr sz="1200" b="1" spc="-5" dirty="0">
                <a:latin typeface="Arial"/>
                <a:cs typeface="Arial"/>
              </a:rPr>
              <a:t>Rijn, </a:t>
            </a:r>
            <a:r>
              <a:rPr sz="1200" b="1" i="1" spc="-5" dirty="0">
                <a:latin typeface="Arial"/>
                <a:cs typeface="Arial"/>
              </a:rPr>
              <a:t>Anatomie </a:t>
            </a:r>
            <a:r>
              <a:rPr sz="1200" b="1" i="1" dirty="0">
                <a:latin typeface="Arial"/>
                <a:cs typeface="Arial"/>
              </a:rPr>
              <a:t>doktora </a:t>
            </a:r>
            <a:r>
              <a:rPr sz="1200" b="1" i="1" spc="-5" dirty="0">
                <a:latin typeface="Arial"/>
                <a:cs typeface="Arial"/>
              </a:rPr>
              <a:t>Tulpa</a:t>
            </a:r>
            <a:r>
              <a:rPr sz="1200" b="1" spc="-5" dirty="0">
                <a:latin typeface="Arial"/>
                <a:cs typeface="Arial"/>
              </a:rPr>
              <a:t>, </a:t>
            </a:r>
            <a:r>
              <a:rPr sz="1200" b="1" dirty="0">
                <a:latin typeface="Arial"/>
                <a:cs typeface="Arial"/>
              </a:rPr>
              <a:t>1632, Mauritshuis, Haag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19137" y="0"/>
            <a:ext cx="7740650" cy="65976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510641" y="6613042"/>
            <a:ext cx="801306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latin typeface="Arial"/>
                <a:cs typeface="Arial"/>
              </a:rPr>
              <a:t>Rembrandt </a:t>
            </a:r>
            <a:r>
              <a:rPr sz="1200" b="1" spc="-10" dirty="0">
                <a:latin typeface="Arial"/>
                <a:cs typeface="Arial"/>
              </a:rPr>
              <a:t>van </a:t>
            </a:r>
            <a:r>
              <a:rPr sz="1200" b="1" spc="-5" dirty="0">
                <a:latin typeface="Arial"/>
                <a:cs typeface="Arial"/>
              </a:rPr>
              <a:t>Rijn, </a:t>
            </a:r>
            <a:r>
              <a:rPr sz="1200" b="1" i="1" dirty="0">
                <a:latin typeface="Arial"/>
                <a:cs typeface="Arial"/>
              </a:rPr>
              <a:t>Setnina </a:t>
            </a:r>
            <a:r>
              <a:rPr sz="1200" b="1" i="1" spc="-5" dirty="0">
                <a:latin typeface="Arial"/>
                <a:cs typeface="Arial"/>
              </a:rPr>
              <a:t>kapitána </a:t>
            </a:r>
            <a:r>
              <a:rPr sz="1200" b="1" i="1" dirty="0">
                <a:latin typeface="Arial"/>
                <a:cs typeface="Arial"/>
              </a:rPr>
              <a:t>Franse </a:t>
            </a:r>
            <a:r>
              <a:rPr sz="1200" b="1" i="1" spc="-5" dirty="0">
                <a:latin typeface="Arial"/>
                <a:cs typeface="Arial"/>
              </a:rPr>
              <a:t>Banninga </a:t>
            </a:r>
            <a:r>
              <a:rPr sz="1200" b="1" i="1" dirty="0">
                <a:latin typeface="Arial"/>
                <a:cs typeface="Arial"/>
              </a:rPr>
              <a:t>Cocqa </a:t>
            </a:r>
            <a:r>
              <a:rPr sz="1200" b="1" spc="-5" dirty="0">
                <a:latin typeface="Arial"/>
                <a:cs typeface="Arial"/>
              </a:rPr>
              <a:t>(Noční </a:t>
            </a:r>
            <a:r>
              <a:rPr sz="1200" b="1" dirty="0">
                <a:latin typeface="Arial"/>
                <a:cs typeface="Arial"/>
              </a:rPr>
              <a:t>hlídka), 1642, </a:t>
            </a:r>
            <a:r>
              <a:rPr sz="1200" b="1" spc="-5" dirty="0">
                <a:latin typeface="Arial"/>
                <a:cs typeface="Arial"/>
              </a:rPr>
              <a:t>Rijksmuseum,</a:t>
            </a:r>
            <a:r>
              <a:rPr sz="1200" b="1" spc="-15" dirty="0">
                <a:latin typeface="Arial"/>
                <a:cs typeface="Arial"/>
              </a:rPr>
              <a:t> </a:t>
            </a:r>
            <a:r>
              <a:rPr sz="1200" b="1" spc="-10" dirty="0">
                <a:latin typeface="Arial"/>
                <a:cs typeface="Arial"/>
              </a:rPr>
              <a:t>Amsterdam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06651" y="0"/>
            <a:ext cx="5329174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50063" y="5838240"/>
            <a:ext cx="1532890" cy="940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latin typeface="Arial"/>
                <a:cs typeface="Arial"/>
              </a:rPr>
              <a:t>Rembrandt </a:t>
            </a:r>
            <a:r>
              <a:rPr sz="1200" b="1" spc="-10" dirty="0">
                <a:latin typeface="Arial"/>
                <a:cs typeface="Arial"/>
              </a:rPr>
              <a:t>van</a:t>
            </a:r>
            <a:r>
              <a:rPr sz="1200" b="1" spc="-40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Rijn,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200" b="1" i="1" spc="-5" dirty="0">
                <a:latin typeface="Arial"/>
                <a:cs typeface="Arial"/>
              </a:rPr>
              <a:t>Návrat</a:t>
            </a:r>
            <a:endParaRPr sz="12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</a:pPr>
            <a:r>
              <a:rPr sz="1200" b="1" i="1" spc="-5" dirty="0">
                <a:latin typeface="Arial"/>
                <a:cs typeface="Arial"/>
              </a:rPr>
              <a:t>marnotratného</a:t>
            </a:r>
            <a:r>
              <a:rPr sz="1200" b="1" i="1" spc="-75" dirty="0">
                <a:latin typeface="Arial"/>
                <a:cs typeface="Arial"/>
              </a:rPr>
              <a:t> </a:t>
            </a:r>
            <a:r>
              <a:rPr sz="1200" b="1" i="1" dirty="0">
                <a:latin typeface="Arial"/>
                <a:cs typeface="Arial"/>
              </a:rPr>
              <a:t>syna</a:t>
            </a:r>
            <a:r>
              <a:rPr sz="1200" b="1" dirty="0">
                <a:latin typeface="Arial"/>
                <a:cs typeface="Arial"/>
              </a:rPr>
              <a:t>,  1665, </a:t>
            </a:r>
            <a:r>
              <a:rPr sz="1200" b="1" spc="-5" dirty="0">
                <a:latin typeface="Arial"/>
                <a:cs typeface="Arial"/>
              </a:rPr>
              <a:t>Ermitáž,  Petrohrad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015936"/>
            <a:ext cx="9144000" cy="45736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402742" y="5690717"/>
            <a:ext cx="7201534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latin typeface="Arial"/>
                <a:cs typeface="Arial"/>
              </a:rPr>
              <a:t>Annibale </a:t>
            </a:r>
            <a:r>
              <a:rPr sz="1200" b="1" spc="-5" dirty="0">
                <a:latin typeface="Arial"/>
                <a:cs typeface="Arial"/>
              </a:rPr>
              <a:t>Carracci, </a:t>
            </a:r>
            <a:r>
              <a:rPr sz="1200" b="1" i="1" spc="-5" dirty="0">
                <a:latin typeface="Arial"/>
                <a:cs typeface="Arial"/>
              </a:rPr>
              <a:t>Římská říční krajina </a:t>
            </a:r>
            <a:r>
              <a:rPr sz="1200" b="1" i="1" dirty="0">
                <a:latin typeface="Arial"/>
                <a:cs typeface="Arial"/>
              </a:rPr>
              <a:t>s hradem a mostem</a:t>
            </a:r>
            <a:r>
              <a:rPr sz="1200" b="1" dirty="0">
                <a:latin typeface="Arial"/>
                <a:cs typeface="Arial"/>
              </a:rPr>
              <a:t>, </a:t>
            </a:r>
            <a:r>
              <a:rPr sz="1200" b="1" spc="-5" dirty="0">
                <a:latin typeface="Arial"/>
                <a:cs typeface="Arial"/>
              </a:rPr>
              <a:t>1595–1600, </a:t>
            </a:r>
            <a:r>
              <a:rPr sz="1200" b="1" dirty="0">
                <a:latin typeface="Arial"/>
                <a:cs typeface="Arial"/>
              </a:rPr>
              <a:t>olej na plátně, </a:t>
            </a:r>
            <a:r>
              <a:rPr sz="1200" b="1" spc="-5" dirty="0">
                <a:latin typeface="Arial"/>
                <a:cs typeface="Arial"/>
              </a:rPr>
              <a:t>73 x </a:t>
            </a:r>
            <a:r>
              <a:rPr sz="1200" b="1" dirty="0">
                <a:latin typeface="Arial"/>
                <a:cs typeface="Arial"/>
              </a:rPr>
              <a:t>143 cm,  </a:t>
            </a:r>
            <a:r>
              <a:rPr sz="1200" b="1" spc="-5" dirty="0">
                <a:latin typeface="Arial"/>
                <a:cs typeface="Arial"/>
              </a:rPr>
              <a:t>Staatliche Museen,</a:t>
            </a:r>
            <a:r>
              <a:rPr sz="1200" b="1" spc="-3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Berlín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19275" y="0"/>
            <a:ext cx="5561076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50063" y="5584342"/>
            <a:ext cx="1503680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latin typeface="Arial"/>
                <a:cs typeface="Arial"/>
              </a:rPr>
              <a:t>Rembrandt </a:t>
            </a:r>
            <a:r>
              <a:rPr sz="1200" b="1" spc="-10" dirty="0">
                <a:latin typeface="Arial"/>
                <a:cs typeface="Arial"/>
              </a:rPr>
              <a:t>van</a:t>
            </a:r>
            <a:r>
              <a:rPr sz="1200" b="1" spc="-45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Rijn,</a:t>
            </a:r>
            <a:endParaRPr sz="1200">
              <a:latin typeface="Arial"/>
              <a:cs typeface="Arial"/>
            </a:endParaRPr>
          </a:p>
          <a:p>
            <a:pPr marL="12700" marR="297180">
              <a:lnSpc>
                <a:spcPct val="100000"/>
              </a:lnSpc>
            </a:pPr>
            <a:r>
              <a:rPr sz="1200" b="1" i="1" spc="-5" dirty="0">
                <a:latin typeface="Arial"/>
                <a:cs typeface="Arial"/>
              </a:rPr>
              <a:t>Autoportrét</a:t>
            </a:r>
            <a:r>
              <a:rPr sz="1200" b="1" spc="-5" dirty="0">
                <a:latin typeface="Arial"/>
                <a:cs typeface="Arial"/>
              </a:rPr>
              <a:t>,</a:t>
            </a:r>
            <a:r>
              <a:rPr sz="1200" b="1" spc="-6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kol.  </a:t>
            </a:r>
            <a:r>
              <a:rPr sz="1200" b="1" spc="-5" dirty="0">
                <a:latin typeface="Arial"/>
                <a:cs typeface="Arial"/>
              </a:rPr>
              <a:t>1659–1660,</a:t>
            </a:r>
            <a:r>
              <a:rPr sz="1200" b="1" spc="-7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The</a:t>
            </a:r>
            <a:endParaRPr sz="1200">
              <a:latin typeface="Arial"/>
              <a:cs typeface="Arial"/>
            </a:endParaRPr>
          </a:p>
          <a:p>
            <a:pPr marL="12700" marR="245745">
              <a:lnSpc>
                <a:spcPct val="100000"/>
              </a:lnSpc>
            </a:pPr>
            <a:r>
              <a:rPr sz="1200" b="1" spc="-5" dirty="0">
                <a:latin typeface="Arial"/>
                <a:cs typeface="Arial"/>
              </a:rPr>
              <a:t>Iveagh Bequest,  </a:t>
            </a:r>
            <a:r>
              <a:rPr sz="1200" b="1" dirty="0">
                <a:latin typeface="Arial"/>
                <a:cs typeface="Arial"/>
              </a:rPr>
              <a:t>Kenwood</a:t>
            </a:r>
            <a:r>
              <a:rPr sz="1200" b="1" spc="-75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House,  </a:t>
            </a:r>
            <a:r>
              <a:rPr sz="1200" b="1" spc="-10" dirty="0">
                <a:latin typeface="Arial"/>
                <a:cs typeface="Arial"/>
              </a:rPr>
              <a:t>Londýn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54526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559433" y="6554520"/>
            <a:ext cx="591375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latin typeface="Arial"/>
                <a:cs typeface="Arial"/>
              </a:rPr>
              <a:t>Rembrandt </a:t>
            </a:r>
            <a:r>
              <a:rPr sz="1200" b="1" spc="-10" dirty="0">
                <a:latin typeface="Arial"/>
                <a:cs typeface="Arial"/>
              </a:rPr>
              <a:t>van </a:t>
            </a:r>
            <a:r>
              <a:rPr sz="1200" b="1" spc="-5" dirty="0">
                <a:latin typeface="Arial"/>
                <a:cs typeface="Arial"/>
              </a:rPr>
              <a:t>Rijn, </a:t>
            </a:r>
            <a:r>
              <a:rPr sz="1200" b="1" i="1" spc="-5" dirty="0">
                <a:latin typeface="Arial"/>
                <a:cs typeface="Arial"/>
              </a:rPr>
              <a:t>Stozlatový </a:t>
            </a:r>
            <a:r>
              <a:rPr sz="1200" b="1" i="1" dirty="0">
                <a:latin typeface="Arial"/>
                <a:cs typeface="Arial"/>
              </a:rPr>
              <a:t>list</a:t>
            </a:r>
            <a:r>
              <a:rPr sz="1200" b="1" dirty="0">
                <a:latin typeface="Arial"/>
                <a:cs typeface="Arial"/>
              </a:rPr>
              <a:t>, kol. </a:t>
            </a:r>
            <a:r>
              <a:rPr sz="1200" b="1" spc="-5" dirty="0">
                <a:latin typeface="Arial"/>
                <a:cs typeface="Arial"/>
              </a:rPr>
              <a:t>1649, </a:t>
            </a:r>
            <a:r>
              <a:rPr sz="1200" b="1" dirty="0">
                <a:latin typeface="Arial"/>
                <a:cs typeface="Arial"/>
              </a:rPr>
              <a:t>Pierpont </a:t>
            </a:r>
            <a:r>
              <a:rPr sz="1200" b="1" spc="-5" dirty="0">
                <a:latin typeface="Arial"/>
                <a:cs typeface="Arial"/>
              </a:rPr>
              <a:t>Morgan </a:t>
            </a:r>
            <a:r>
              <a:rPr sz="1200" b="1" spc="-15" dirty="0">
                <a:latin typeface="Arial"/>
                <a:cs typeface="Arial"/>
              </a:rPr>
              <a:t>Library, </a:t>
            </a:r>
            <a:r>
              <a:rPr sz="1200" b="1" spc="-5" dirty="0">
                <a:latin typeface="Arial"/>
                <a:cs typeface="Arial"/>
              </a:rPr>
              <a:t>New</a:t>
            </a:r>
            <a:r>
              <a:rPr sz="1200" b="1" spc="114" dirty="0">
                <a:latin typeface="Arial"/>
                <a:cs typeface="Arial"/>
              </a:rPr>
              <a:t> </a:t>
            </a:r>
            <a:r>
              <a:rPr sz="1200" b="1" spc="-25" dirty="0">
                <a:latin typeface="Arial"/>
                <a:cs typeface="Arial"/>
              </a:rPr>
              <a:t>York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87450" y="0"/>
            <a:ext cx="6840601" cy="684053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50063" y="5330190"/>
            <a:ext cx="1099185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latin typeface="Arial"/>
                <a:cs typeface="Arial"/>
              </a:rPr>
              <a:t>Judith</a:t>
            </a:r>
            <a:r>
              <a:rPr sz="1200" b="1" spc="-75" dirty="0">
                <a:latin typeface="Arial"/>
                <a:cs typeface="Arial"/>
              </a:rPr>
              <a:t> </a:t>
            </a:r>
            <a:r>
              <a:rPr sz="1200" b="1" spc="-15" dirty="0">
                <a:latin typeface="Arial"/>
                <a:cs typeface="Arial"/>
              </a:rPr>
              <a:t>Leyster,  </a:t>
            </a:r>
            <a:r>
              <a:rPr sz="1200" b="1" i="1" spc="-5" dirty="0">
                <a:latin typeface="Arial"/>
                <a:cs typeface="Arial"/>
              </a:rPr>
              <a:t>Autoportrét</a:t>
            </a:r>
            <a:r>
              <a:rPr sz="1200" b="1" spc="-5" dirty="0">
                <a:latin typeface="Arial"/>
                <a:cs typeface="Arial"/>
              </a:rPr>
              <a:t>,  </a:t>
            </a:r>
            <a:r>
              <a:rPr sz="1200" b="1" dirty="0">
                <a:latin typeface="Arial"/>
                <a:cs typeface="Arial"/>
              </a:rPr>
              <a:t>kol. 1630,  </a:t>
            </a:r>
            <a:r>
              <a:rPr sz="1200" b="1" spc="-5" dirty="0">
                <a:latin typeface="Arial"/>
                <a:cs typeface="Arial"/>
              </a:rPr>
              <a:t>National  Gallery </a:t>
            </a:r>
            <a:r>
              <a:rPr sz="1200" b="1" dirty="0">
                <a:latin typeface="Arial"/>
                <a:cs typeface="Arial"/>
              </a:rPr>
              <a:t>of </a:t>
            </a:r>
            <a:r>
              <a:rPr sz="1200" b="1" spc="-15" dirty="0">
                <a:latin typeface="Arial"/>
                <a:cs typeface="Arial"/>
              </a:rPr>
              <a:t>Art,  </a:t>
            </a:r>
            <a:r>
              <a:rPr sz="1200" b="1" spc="-5" dirty="0">
                <a:latin typeface="Arial"/>
                <a:cs typeface="Arial"/>
              </a:rPr>
              <a:t>Washington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92162" y="62"/>
            <a:ext cx="7740650" cy="68579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317500"/>
            <a:ext cx="9144000" cy="60642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47875" y="0"/>
            <a:ext cx="5910199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92275" y="0"/>
            <a:ext cx="5619750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19250" y="0"/>
            <a:ext cx="5819775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04812"/>
            <a:ext cx="9144000" cy="5486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01800" y="0"/>
            <a:ext cx="5749925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90013" y="263093"/>
            <a:ext cx="4363720" cy="4832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dirty="0"/>
              <a:t>Caravaggio</a:t>
            </a:r>
            <a:r>
              <a:rPr sz="3000" spc="-95" dirty="0"/>
              <a:t> </a:t>
            </a:r>
            <a:r>
              <a:rPr sz="3000" spc="-5" dirty="0"/>
              <a:t>(1573–1610)</a:t>
            </a:r>
            <a:endParaRPr sz="3000"/>
          </a:p>
        </p:txBody>
      </p:sp>
      <p:sp>
        <p:nvSpPr>
          <p:cNvPr id="3" name="object 3"/>
          <p:cNvSpPr txBox="1"/>
          <p:nvPr/>
        </p:nvSpPr>
        <p:spPr>
          <a:xfrm>
            <a:off x="535940" y="983361"/>
            <a:ext cx="7846695" cy="5572125"/>
          </a:xfrm>
          <a:prstGeom prst="rect">
            <a:avLst/>
          </a:prstGeom>
        </p:spPr>
        <p:txBody>
          <a:bodyPr vert="horz" wrap="square" lIns="0" tIns="64769" rIns="0" bIns="0" rtlCol="0">
            <a:spAutoFit/>
          </a:bodyPr>
          <a:lstStyle/>
          <a:p>
            <a:pPr marL="355600" marR="292100" indent="-343535">
              <a:lnSpc>
                <a:spcPct val="80000"/>
              </a:lnSpc>
              <a:spcBef>
                <a:spcPts val="509"/>
              </a:spcBef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1700" b="1" dirty="0">
                <a:latin typeface="Arial"/>
                <a:cs typeface="Arial"/>
              </a:rPr>
              <a:t>s </a:t>
            </a:r>
            <a:r>
              <a:rPr sz="1700" b="1" spc="-5" dirty="0">
                <a:latin typeface="Arial"/>
                <a:cs typeface="Arial"/>
              </a:rPr>
              <a:t>“novým realismem“ </a:t>
            </a:r>
            <a:r>
              <a:rPr sz="1700" dirty="0">
                <a:latin typeface="Arial"/>
                <a:cs typeface="Arial"/>
              </a:rPr>
              <a:t>však v </a:t>
            </a:r>
            <a:r>
              <a:rPr sz="1700" spc="-5" dirty="0">
                <a:latin typeface="Arial"/>
                <a:cs typeface="Arial"/>
              </a:rPr>
              <a:t>téže době jako bratří </a:t>
            </a:r>
            <a:r>
              <a:rPr sz="1700" b="1" i="1" spc="-5" dirty="0">
                <a:latin typeface="Arial"/>
                <a:cs typeface="Arial"/>
              </a:rPr>
              <a:t>Carracciové </a:t>
            </a:r>
            <a:r>
              <a:rPr sz="1700" spc="-5" dirty="0">
                <a:latin typeface="Arial"/>
                <a:cs typeface="Arial"/>
              </a:rPr>
              <a:t>přichází  </a:t>
            </a:r>
            <a:r>
              <a:rPr sz="1700" b="1" i="1" dirty="0">
                <a:latin typeface="Arial"/>
                <a:cs typeface="Arial"/>
              </a:rPr>
              <a:t>Caravaggio </a:t>
            </a:r>
            <a:r>
              <a:rPr sz="1700" dirty="0">
                <a:latin typeface="Arial"/>
                <a:cs typeface="Arial"/>
              </a:rPr>
              <a:t>(vlastním jménem </a:t>
            </a:r>
            <a:r>
              <a:rPr sz="1700" b="1" i="1" spc="-5" dirty="0">
                <a:latin typeface="Arial"/>
                <a:cs typeface="Arial"/>
              </a:rPr>
              <a:t>Michelangelo Merisi</a:t>
            </a:r>
            <a:r>
              <a:rPr sz="1700" spc="-5" dirty="0">
                <a:latin typeface="Arial"/>
                <a:cs typeface="Arial"/>
              </a:rPr>
              <a:t>, </a:t>
            </a:r>
            <a:r>
              <a:rPr sz="1700" dirty="0">
                <a:latin typeface="Arial"/>
                <a:cs typeface="Arial"/>
              </a:rPr>
              <a:t>1573 – Caravaggio u  Milána – 1610 </a:t>
            </a:r>
            <a:r>
              <a:rPr sz="1700" spc="-5" dirty="0">
                <a:latin typeface="Arial"/>
                <a:cs typeface="Arial"/>
              </a:rPr>
              <a:t>Porto </a:t>
            </a:r>
            <a:r>
              <a:rPr sz="1700" dirty="0">
                <a:latin typeface="Arial"/>
                <a:cs typeface="Arial"/>
              </a:rPr>
              <a:t>d´Ercole u</a:t>
            </a:r>
            <a:r>
              <a:rPr sz="1700" spc="-15" dirty="0">
                <a:latin typeface="Arial"/>
                <a:cs typeface="Arial"/>
              </a:rPr>
              <a:t> </a:t>
            </a:r>
            <a:r>
              <a:rPr sz="1700" dirty="0">
                <a:latin typeface="Arial"/>
                <a:cs typeface="Arial"/>
              </a:rPr>
              <a:t>Civitavecchia)</a:t>
            </a: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  <a:buFont typeface="Arial"/>
              <a:buChar char="•"/>
            </a:pPr>
            <a:endParaRPr sz="1750">
              <a:latin typeface="Times New Roman"/>
              <a:cs typeface="Times New Roman"/>
            </a:endParaRPr>
          </a:p>
          <a:p>
            <a:pPr marL="355600" indent="-343535">
              <a:lnSpc>
                <a:spcPts val="1835"/>
              </a:lnSpc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1700" b="1" i="1" dirty="0">
                <a:latin typeface="Arial"/>
                <a:cs typeface="Arial"/>
              </a:rPr>
              <a:t>Caravaggio </a:t>
            </a:r>
            <a:r>
              <a:rPr sz="1700" spc="-5" dirty="0">
                <a:latin typeface="Arial"/>
                <a:cs typeface="Arial"/>
              </a:rPr>
              <a:t>stojí </a:t>
            </a:r>
            <a:r>
              <a:rPr sz="1700" b="1" dirty="0">
                <a:latin typeface="Arial"/>
                <a:cs typeface="Arial"/>
              </a:rPr>
              <a:t>na opačném pólu než </a:t>
            </a:r>
            <a:r>
              <a:rPr sz="1700" b="1" spc="-5" dirty="0">
                <a:latin typeface="Arial"/>
                <a:cs typeface="Arial"/>
              </a:rPr>
              <a:t>akademická malba </a:t>
            </a:r>
            <a:r>
              <a:rPr sz="1700" b="1" dirty="0">
                <a:latin typeface="Arial"/>
                <a:cs typeface="Arial"/>
              </a:rPr>
              <a:t>v</a:t>
            </a:r>
            <a:r>
              <a:rPr sz="1700" b="1" spc="25" dirty="0">
                <a:latin typeface="Arial"/>
                <a:cs typeface="Arial"/>
              </a:rPr>
              <a:t> </a:t>
            </a:r>
            <a:r>
              <a:rPr sz="1700" b="1" dirty="0">
                <a:latin typeface="Arial"/>
                <a:cs typeface="Arial"/>
              </a:rPr>
              <a:t>okruhu</a:t>
            </a:r>
            <a:endParaRPr sz="1700">
              <a:latin typeface="Arial"/>
              <a:cs typeface="Arial"/>
            </a:endParaRPr>
          </a:p>
          <a:p>
            <a:pPr marL="355600">
              <a:lnSpc>
                <a:spcPts val="1835"/>
              </a:lnSpc>
            </a:pPr>
            <a:r>
              <a:rPr sz="1700" b="1" i="1" spc="-5" dirty="0">
                <a:latin typeface="Arial"/>
                <a:cs typeface="Arial"/>
              </a:rPr>
              <a:t>Carracciů</a:t>
            </a: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100">
              <a:latin typeface="Times New Roman"/>
              <a:cs typeface="Times New Roman"/>
            </a:endParaRPr>
          </a:p>
          <a:p>
            <a:pPr marL="355600" marR="506730" indent="-343535">
              <a:lnSpc>
                <a:spcPts val="1630"/>
              </a:lnSpc>
              <a:buChar char="•"/>
              <a:tabLst>
                <a:tab pos="355600" algn="l"/>
                <a:tab pos="356235" algn="l"/>
              </a:tabLst>
            </a:pPr>
            <a:r>
              <a:rPr sz="1700" dirty="0">
                <a:latin typeface="Arial"/>
                <a:cs typeface="Arial"/>
              </a:rPr>
              <a:t>v roce 1591 se </a:t>
            </a:r>
            <a:r>
              <a:rPr sz="1700" spc="-5" dirty="0">
                <a:latin typeface="Arial"/>
                <a:cs typeface="Arial"/>
              </a:rPr>
              <a:t>vydal </a:t>
            </a:r>
            <a:r>
              <a:rPr sz="1700" dirty="0">
                <a:latin typeface="Arial"/>
                <a:cs typeface="Arial"/>
              </a:rPr>
              <a:t>do </a:t>
            </a:r>
            <a:r>
              <a:rPr sz="1700" b="1" i="1" spc="-5" dirty="0">
                <a:latin typeface="Arial"/>
                <a:cs typeface="Arial"/>
              </a:rPr>
              <a:t>Říma</a:t>
            </a:r>
            <a:r>
              <a:rPr sz="1700" spc="-5" dirty="0">
                <a:latin typeface="Arial"/>
                <a:cs typeface="Arial"/>
              </a:rPr>
              <a:t>, </a:t>
            </a:r>
            <a:r>
              <a:rPr sz="1700" dirty="0">
                <a:latin typeface="Arial"/>
                <a:cs typeface="Arial"/>
              </a:rPr>
              <a:t>kde se stal </a:t>
            </a:r>
            <a:r>
              <a:rPr sz="1700" spc="-5" dirty="0">
                <a:latin typeface="Arial"/>
                <a:cs typeface="Arial"/>
              </a:rPr>
              <a:t>pomocníkem </a:t>
            </a:r>
            <a:r>
              <a:rPr sz="1700" dirty="0">
                <a:latin typeface="Arial"/>
                <a:cs typeface="Arial"/>
              </a:rPr>
              <a:t>malíře </a:t>
            </a:r>
            <a:r>
              <a:rPr sz="1700" spc="-5" dirty="0">
                <a:latin typeface="Arial"/>
                <a:cs typeface="Arial"/>
              </a:rPr>
              <a:t>Cesariho,  </a:t>
            </a:r>
            <a:r>
              <a:rPr sz="1700" dirty="0">
                <a:latin typeface="Arial"/>
                <a:cs typeface="Arial"/>
              </a:rPr>
              <a:t>zvaného „cavalier</a:t>
            </a:r>
            <a:r>
              <a:rPr sz="1700" spc="-25" dirty="0">
                <a:latin typeface="Arial"/>
                <a:cs typeface="Arial"/>
              </a:rPr>
              <a:t> </a:t>
            </a:r>
            <a:r>
              <a:rPr sz="1700" dirty="0">
                <a:latin typeface="Arial"/>
                <a:cs typeface="Arial"/>
              </a:rPr>
              <a:t>d´Arpino“</a:t>
            </a: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5"/>
              </a:spcBef>
              <a:buFont typeface="Arial"/>
              <a:buChar char="•"/>
            </a:pPr>
            <a:endParaRPr sz="2100">
              <a:latin typeface="Times New Roman"/>
              <a:cs typeface="Times New Roman"/>
            </a:endParaRPr>
          </a:p>
          <a:p>
            <a:pPr marL="355600" marR="202565" indent="-343535">
              <a:lnSpc>
                <a:spcPct val="80000"/>
              </a:lnSpc>
              <a:buChar char="•"/>
              <a:tabLst>
                <a:tab pos="355600" algn="l"/>
                <a:tab pos="356235" algn="l"/>
              </a:tabLst>
            </a:pPr>
            <a:r>
              <a:rPr sz="1700" dirty="0">
                <a:latin typeface="Arial"/>
                <a:cs typeface="Arial"/>
              </a:rPr>
              <a:t>záhy </a:t>
            </a:r>
            <a:r>
              <a:rPr sz="1700" spc="-5" dirty="0">
                <a:latin typeface="Arial"/>
                <a:cs typeface="Arial"/>
              </a:rPr>
              <a:t>tu </a:t>
            </a:r>
            <a:r>
              <a:rPr sz="1700" spc="-10" dirty="0">
                <a:latin typeface="Arial"/>
                <a:cs typeface="Arial"/>
              </a:rPr>
              <a:t>byl </a:t>
            </a:r>
            <a:r>
              <a:rPr sz="1700" spc="-5" dirty="0">
                <a:latin typeface="Arial"/>
                <a:cs typeface="Arial"/>
              </a:rPr>
              <a:t>těžce </a:t>
            </a:r>
            <a:r>
              <a:rPr sz="1700" dirty="0">
                <a:latin typeface="Arial"/>
                <a:cs typeface="Arial"/>
              </a:rPr>
              <a:t>zraněn kopnutím koně a v </a:t>
            </a:r>
            <a:r>
              <a:rPr sz="1700" b="1" i="1" dirty="0">
                <a:latin typeface="Arial"/>
                <a:cs typeface="Arial"/>
              </a:rPr>
              <a:t>Ospedalle </a:t>
            </a:r>
            <a:r>
              <a:rPr sz="1700" b="1" i="1" spc="-5" dirty="0">
                <a:latin typeface="Arial"/>
                <a:cs typeface="Arial"/>
              </a:rPr>
              <a:t>della </a:t>
            </a:r>
            <a:r>
              <a:rPr sz="1700" b="1" i="1" dirty="0">
                <a:latin typeface="Arial"/>
                <a:cs typeface="Arial"/>
              </a:rPr>
              <a:t>Consolazione  </a:t>
            </a:r>
            <a:r>
              <a:rPr sz="1700" spc="-5" dirty="0">
                <a:latin typeface="Arial"/>
                <a:cs typeface="Arial"/>
              </a:rPr>
              <a:t>vytvořil </a:t>
            </a:r>
            <a:r>
              <a:rPr sz="1700" dirty="0">
                <a:latin typeface="Arial"/>
                <a:cs typeface="Arial"/>
              </a:rPr>
              <a:t>řadu </a:t>
            </a:r>
            <a:r>
              <a:rPr sz="1700" spc="-5" dirty="0">
                <a:latin typeface="Arial"/>
                <a:cs typeface="Arial"/>
              </a:rPr>
              <a:t>obrazů </a:t>
            </a:r>
            <a:r>
              <a:rPr sz="1700" dirty="0">
                <a:latin typeface="Arial"/>
                <a:cs typeface="Arial"/>
              </a:rPr>
              <a:t>pro </a:t>
            </a:r>
            <a:r>
              <a:rPr sz="1700" spc="-5" dirty="0">
                <a:latin typeface="Arial"/>
                <a:cs typeface="Arial"/>
              </a:rPr>
              <a:t>převora </a:t>
            </a:r>
            <a:r>
              <a:rPr sz="1700" dirty="0">
                <a:latin typeface="Arial"/>
                <a:cs typeface="Arial"/>
              </a:rPr>
              <a:t>španělského </a:t>
            </a:r>
            <a:r>
              <a:rPr sz="1700" spc="-5" dirty="0">
                <a:latin typeface="Arial"/>
                <a:cs typeface="Arial"/>
              </a:rPr>
              <a:t>původu </a:t>
            </a:r>
            <a:r>
              <a:rPr sz="1700" b="1" i="1" spc="-5" dirty="0">
                <a:latin typeface="Arial"/>
                <a:cs typeface="Arial"/>
              </a:rPr>
              <a:t>Camilla </a:t>
            </a:r>
            <a:r>
              <a:rPr sz="1700" b="1" i="1" dirty="0">
                <a:latin typeface="Arial"/>
                <a:cs typeface="Arial"/>
              </a:rPr>
              <a:t>Contrerase</a:t>
            </a:r>
            <a:r>
              <a:rPr sz="1700" dirty="0">
                <a:latin typeface="Arial"/>
                <a:cs typeface="Arial"/>
              </a:rPr>
              <a:t>,  </a:t>
            </a:r>
            <a:r>
              <a:rPr sz="1700" spc="-5" dirty="0">
                <a:latin typeface="Arial"/>
                <a:cs typeface="Arial"/>
              </a:rPr>
              <a:t>který </a:t>
            </a:r>
            <a:r>
              <a:rPr sz="1700" dirty="0">
                <a:latin typeface="Arial"/>
                <a:cs typeface="Arial"/>
              </a:rPr>
              <a:t>si je </a:t>
            </a:r>
            <a:r>
              <a:rPr sz="1700" spc="-5" dirty="0">
                <a:latin typeface="Arial"/>
                <a:cs typeface="Arial"/>
              </a:rPr>
              <a:t>později odvezl </a:t>
            </a:r>
            <a:r>
              <a:rPr sz="1700" b="1" i="1" dirty="0">
                <a:latin typeface="Arial"/>
                <a:cs typeface="Arial"/>
              </a:rPr>
              <a:t>do </a:t>
            </a:r>
            <a:r>
              <a:rPr sz="1700" b="1" i="1" spc="-5" dirty="0">
                <a:latin typeface="Arial"/>
                <a:cs typeface="Arial"/>
              </a:rPr>
              <a:t>Sevilly</a:t>
            </a:r>
            <a:r>
              <a:rPr sz="1700" spc="-5" dirty="0">
                <a:latin typeface="Arial"/>
                <a:cs typeface="Arial"/>
              </a:rPr>
              <a:t>, </a:t>
            </a:r>
            <a:r>
              <a:rPr sz="1700" dirty="0">
                <a:latin typeface="Arial"/>
                <a:cs typeface="Arial"/>
              </a:rPr>
              <a:t>kde silně zapůsobily </a:t>
            </a:r>
            <a:r>
              <a:rPr sz="1700" spc="-5" dirty="0">
                <a:latin typeface="Arial"/>
                <a:cs typeface="Arial"/>
              </a:rPr>
              <a:t>na dílo</a:t>
            </a:r>
            <a:r>
              <a:rPr sz="1700" spc="50" dirty="0">
                <a:latin typeface="Arial"/>
                <a:cs typeface="Arial"/>
              </a:rPr>
              <a:t> </a:t>
            </a:r>
            <a:r>
              <a:rPr sz="1700" dirty="0">
                <a:latin typeface="Arial"/>
                <a:cs typeface="Arial"/>
              </a:rPr>
              <a:t>mladého</a:t>
            </a:r>
            <a:endParaRPr sz="1700">
              <a:latin typeface="Arial"/>
              <a:cs typeface="Arial"/>
            </a:endParaRPr>
          </a:p>
          <a:p>
            <a:pPr marL="355600">
              <a:lnSpc>
                <a:spcPts val="1630"/>
              </a:lnSpc>
            </a:pPr>
            <a:r>
              <a:rPr sz="1700" b="1" i="1" dirty="0">
                <a:latin typeface="Arial"/>
                <a:cs typeface="Arial"/>
              </a:rPr>
              <a:t>Velásqueze</a:t>
            </a: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2100">
              <a:latin typeface="Times New Roman"/>
              <a:cs typeface="Times New Roman"/>
            </a:endParaRPr>
          </a:p>
          <a:p>
            <a:pPr marL="355600" marR="5080" indent="-343535">
              <a:lnSpc>
                <a:spcPct val="80000"/>
              </a:lnSpc>
              <a:buChar char="•"/>
              <a:tabLst>
                <a:tab pos="355600" algn="l"/>
                <a:tab pos="356235" algn="l"/>
              </a:tabLst>
            </a:pPr>
            <a:r>
              <a:rPr sz="1700" spc="-5" dirty="0">
                <a:latin typeface="Arial"/>
                <a:cs typeface="Arial"/>
              </a:rPr>
              <a:t>později našel </a:t>
            </a:r>
            <a:r>
              <a:rPr sz="1700" b="1" spc="-5" dirty="0">
                <a:latin typeface="Arial"/>
                <a:cs typeface="Arial"/>
              </a:rPr>
              <a:t>mecenáše </a:t>
            </a:r>
            <a:r>
              <a:rPr sz="1700" dirty="0">
                <a:latin typeface="Arial"/>
                <a:cs typeface="Arial"/>
              </a:rPr>
              <a:t>v </a:t>
            </a:r>
            <a:r>
              <a:rPr sz="1700" spc="-5" dirty="0">
                <a:latin typeface="Arial"/>
                <a:cs typeface="Arial"/>
              </a:rPr>
              <a:t>osobě </a:t>
            </a:r>
            <a:r>
              <a:rPr sz="1700" dirty="0">
                <a:latin typeface="Arial"/>
                <a:cs typeface="Arial"/>
              </a:rPr>
              <a:t>kardinála </a:t>
            </a:r>
            <a:r>
              <a:rPr sz="1700" b="1" i="1" dirty="0">
                <a:latin typeface="Arial"/>
                <a:cs typeface="Arial"/>
              </a:rPr>
              <a:t>Del </a:t>
            </a:r>
            <a:r>
              <a:rPr sz="1700" b="1" i="1" spc="-5" dirty="0">
                <a:latin typeface="Arial"/>
                <a:cs typeface="Arial"/>
              </a:rPr>
              <a:t>Monte</a:t>
            </a:r>
            <a:r>
              <a:rPr sz="1700" spc="-5" dirty="0">
                <a:latin typeface="Arial"/>
                <a:cs typeface="Arial"/>
              </a:rPr>
              <a:t>; </a:t>
            </a:r>
            <a:r>
              <a:rPr sz="1700" dirty="0">
                <a:latin typeface="Arial"/>
                <a:cs typeface="Arial"/>
              </a:rPr>
              <a:t>jeho popularita </a:t>
            </a:r>
            <a:r>
              <a:rPr sz="1700" spc="-5" dirty="0">
                <a:latin typeface="Arial"/>
                <a:cs typeface="Arial"/>
              </a:rPr>
              <a:t>rychle  </a:t>
            </a:r>
            <a:r>
              <a:rPr sz="1700" dirty="0">
                <a:latin typeface="Arial"/>
                <a:cs typeface="Arial"/>
              </a:rPr>
              <a:t>vzrostla a </a:t>
            </a:r>
            <a:r>
              <a:rPr sz="1700" b="1" spc="-5" dirty="0">
                <a:latin typeface="Arial"/>
                <a:cs typeface="Arial"/>
              </a:rPr>
              <a:t>podporovali </a:t>
            </a:r>
            <a:r>
              <a:rPr sz="1700" b="1" dirty="0">
                <a:latin typeface="Arial"/>
                <a:cs typeface="Arial"/>
              </a:rPr>
              <a:t>ho </a:t>
            </a:r>
            <a:r>
              <a:rPr sz="1700" b="1" spc="-10" dirty="0">
                <a:latin typeface="Arial"/>
                <a:cs typeface="Arial"/>
              </a:rPr>
              <a:t>významní </a:t>
            </a:r>
            <a:r>
              <a:rPr sz="1700" b="1" spc="-5" dirty="0">
                <a:latin typeface="Arial"/>
                <a:cs typeface="Arial"/>
              </a:rPr>
              <a:t>sběratelé </a:t>
            </a:r>
            <a:r>
              <a:rPr sz="1700" b="1" dirty="0">
                <a:latin typeface="Arial"/>
                <a:cs typeface="Arial"/>
              </a:rPr>
              <a:t>umění </a:t>
            </a:r>
            <a:r>
              <a:rPr sz="1700" spc="-5" dirty="0">
                <a:latin typeface="Arial"/>
                <a:cs typeface="Arial"/>
              </a:rPr>
              <a:t>jako např. </a:t>
            </a:r>
            <a:r>
              <a:rPr sz="1700" b="1" dirty="0">
                <a:latin typeface="Arial"/>
                <a:cs typeface="Arial"/>
              </a:rPr>
              <a:t>Vincenzo  Giustiniani nebo Tiberio Cesari</a:t>
            </a:r>
            <a:r>
              <a:rPr sz="1700" dirty="0">
                <a:latin typeface="Arial"/>
                <a:cs typeface="Arial"/>
              </a:rPr>
              <a:t>; </a:t>
            </a:r>
            <a:r>
              <a:rPr sz="1700" spc="-5" dirty="0">
                <a:latin typeface="Arial"/>
                <a:cs typeface="Arial"/>
              </a:rPr>
              <a:t>jeho </a:t>
            </a:r>
            <a:r>
              <a:rPr sz="1700" dirty="0">
                <a:latin typeface="Arial"/>
                <a:cs typeface="Arial"/>
              </a:rPr>
              <a:t>prchlivá </a:t>
            </a:r>
            <a:r>
              <a:rPr sz="1700" spc="-5" dirty="0">
                <a:latin typeface="Arial"/>
                <a:cs typeface="Arial"/>
              </a:rPr>
              <a:t>povaha jej </a:t>
            </a:r>
            <a:r>
              <a:rPr sz="1700" dirty="0">
                <a:latin typeface="Arial"/>
                <a:cs typeface="Arial"/>
              </a:rPr>
              <a:t>však </a:t>
            </a:r>
            <a:r>
              <a:rPr sz="1700" spc="-5" dirty="0">
                <a:latin typeface="Arial"/>
                <a:cs typeface="Arial"/>
              </a:rPr>
              <a:t>často uváděla  do mnohých neblahých </a:t>
            </a:r>
            <a:r>
              <a:rPr sz="1700" dirty="0">
                <a:latin typeface="Arial"/>
                <a:cs typeface="Arial"/>
              </a:rPr>
              <a:t>situací – </a:t>
            </a:r>
            <a:r>
              <a:rPr sz="1700" spc="-10" dirty="0">
                <a:latin typeface="Arial"/>
                <a:cs typeface="Arial"/>
              </a:rPr>
              <a:t>byl </a:t>
            </a:r>
            <a:r>
              <a:rPr sz="1700" spc="-5" dirty="0">
                <a:latin typeface="Arial"/>
                <a:cs typeface="Arial"/>
              </a:rPr>
              <a:t>několikrát </a:t>
            </a:r>
            <a:r>
              <a:rPr sz="1700" dirty="0">
                <a:latin typeface="Arial"/>
                <a:cs typeface="Arial"/>
              </a:rPr>
              <a:t>vězněn a </a:t>
            </a:r>
            <a:r>
              <a:rPr sz="1700" spc="-5" dirty="0">
                <a:latin typeface="Arial"/>
                <a:cs typeface="Arial"/>
              </a:rPr>
              <a:t>nakonec </a:t>
            </a:r>
            <a:r>
              <a:rPr sz="1700" spc="-10" dirty="0">
                <a:latin typeface="Arial"/>
                <a:cs typeface="Arial"/>
              </a:rPr>
              <a:t>byl </a:t>
            </a:r>
            <a:r>
              <a:rPr sz="1700" dirty="0">
                <a:latin typeface="Arial"/>
                <a:cs typeface="Arial"/>
              </a:rPr>
              <a:t>kvůli  </a:t>
            </a:r>
            <a:r>
              <a:rPr sz="1700" spc="-5" dirty="0">
                <a:latin typeface="Arial"/>
                <a:cs typeface="Arial"/>
              </a:rPr>
              <a:t>obvinění </a:t>
            </a:r>
            <a:r>
              <a:rPr sz="1700" dirty="0">
                <a:latin typeface="Arial"/>
                <a:cs typeface="Arial"/>
              </a:rPr>
              <a:t>z vraždy </a:t>
            </a:r>
            <a:r>
              <a:rPr sz="1700" spc="-5" dirty="0">
                <a:latin typeface="Arial"/>
                <a:cs typeface="Arial"/>
              </a:rPr>
              <a:t>přinucen uprchnout </a:t>
            </a:r>
            <a:r>
              <a:rPr sz="1700" dirty="0">
                <a:latin typeface="Arial"/>
                <a:cs typeface="Arial"/>
              </a:rPr>
              <a:t>z Říma </a:t>
            </a:r>
            <a:r>
              <a:rPr sz="1700" spc="-5" dirty="0">
                <a:latin typeface="Arial"/>
                <a:cs typeface="Arial"/>
              </a:rPr>
              <a:t>do</a:t>
            </a:r>
            <a:r>
              <a:rPr sz="1700" spc="5" dirty="0">
                <a:latin typeface="Arial"/>
                <a:cs typeface="Arial"/>
              </a:rPr>
              <a:t> </a:t>
            </a:r>
            <a:r>
              <a:rPr sz="1700" dirty="0">
                <a:latin typeface="Arial"/>
                <a:cs typeface="Arial"/>
              </a:rPr>
              <a:t>Neapole</a:t>
            </a: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  <a:buFont typeface="Arial"/>
              <a:buChar char="•"/>
            </a:pPr>
            <a:endParaRPr sz="2100">
              <a:latin typeface="Times New Roman"/>
              <a:cs typeface="Times New Roman"/>
            </a:endParaRPr>
          </a:p>
          <a:p>
            <a:pPr marL="355600" marR="72390" indent="-343535">
              <a:lnSpc>
                <a:spcPct val="80100"/>
              </a:lnSpc>
              <a:spcBef>
                <a:spcPts val="5"/>
              </a:spcBef>
              <a:buChar char="•"/>
              <a:tabLst>
                <a:tab pos="355600" algn="l"/>
                <a:tab pos="356235" algn="l"/>
              </a:tabLst>
            </a:pPr>
            <a:r>
              <a:rPr sz="1700" spc="-5" dirty="0">
                <a:latin typeface="Arial"/>
                <a:cs typeface="Arial"/>
              </a:rPr>
              <a:t>později </a:t>
            </a:r>
            <a:r>
              <a:rPr sz="1700" b="1" dirty="0">
                <a:latin typeface="Arial"/>
                <a:cs typeface="Arial"/>
              </a:rPr>
              <a:t>odjel na Maltu</a:t>
            </a:r>
            <a:r>
              <a:rPr sz="1700" dirty="0">
                <a:latin typeface="Arial"/>
                <a:cs typeface="Arial"/>
              </a:rPr>
              <a:t>, </a:t>
            </a:r>
            <a:r>
              <a:rPr sz="1700" spc="-5" dirty="0">
                <a:latin typeface="Arial"/>
                <a:cs typeface="Arial"/>
              </a:rPr>
              <a:t>aby vstoupil do </a:t>
            </a:r>
            <a:r>
              <a:rPr sz="1700" dirty="0">
                <a:latin typeface="Arial"/>
                <a:cs typeface="Arial"/>
              </a:rPr>
              <a:t>řádu </a:t>
            </a:r>
            <a:r>
              <a:rPr sz="1700" spc="-5" dirty="0">
                <a:latin typeface="Arial"/>
                <a:cs typeface="Arial"/>
              </a:rPr>
              <a:t>maltézských </a:t>
            </a:r>
            <a:r>
              <a:rPr sz="1700" spc="-10" dirty="0">
                <a:latin typeface="Arial"/>
                <a:cs typeface="Arial"/>
              </a:rPr>
              <a:t>rytířů </a:t>
            </a:r>
            <a:r>
              <a:rPr sz="1700" dirty="0">
                <a:latin typeface="Arial"/>
                <a:cs typeface="Arial"/>
              </a:rPr>
              <a:t>a </a:t>
            </a:r>
            <a:r>
              <a:rPr sz="1700" spc="-5" dirty="0">
                <a:latin typeface="Arial"/>
                <a:cs typeface="Arial"/>
              </a:rPr>
              <a:t>docílil tak  rehabilitace; to </a:t>
            </a:r>
            <a:r>
              <a:rPr sz="1700" dirty="0">
                <a:latin typeface="Arial"/>
                <a:cs typeface="Arial"/>
              </a:rPr>
              <a:t>se </a:t>
            </a:r>
            <a:r>
              <a:rPr sz="1700" spc="-5" dirty="0">
                <a:latin typeface="Arial"/>
                <a:cs typeface="Arial"/>
              </a:rPr>
              <a:t>mu ovšem </a:t>
            </a:r>
            <a:r>
              <a:rPr sz="1700" b="1" dirty="0">
                <a:latin typeface="Arial"/>
                <a:cs typeface="Arial"/>
              </a:rPr>
              <a:t>nepodařilo</a:t>
            </a:r>
            <a:r>
              <a:rPr sz="1700" dirty="0">
                <a:latin typeface="Arial"/>
                <a:cs typeface="Arial"/>
              </a:rPr>
              <a:t>, </a:t>
            </a:r>
            <a:r>
              <a:rPr sz="1700" spc="-10" dirty="0">
                <a:latin typeface="Arial"/>
                <a:cs typeface="Arial"/>
              </a:rPr>
              <a:t>byl </a:t>
            </a:r>
            <a:r>
              <a:rPr sz="1700" dirty="0">
                <a:latin typeface="Arial"/>
                <a:cs typeface="Arial"/>
              </a:rPr>
              <a:t>znovu </a:t>
            </a:r>
            <a:r>
              <a:rPr sz="1700" spc="-5" dirty="0">
                <a:latin typeface="Arial"/>
                <a:cs typeface="Arial"/>
              </a:rPr>
              <a:t>uvězněn, ale nakonec </a:t>
            </a:r>
            <a:r>
              <a:rPr sz="1700" dirty="0">
                <a:latin typeface="Arial"/>
                <a:cs typeface="Arial"/>
              </a:rPr>
              <a:t>se  mu </a:t>
            </a:r>
            <a:r>
              <a:rPr sz="1700" spc="-5" dirty="0">
                <a:latin typeface="Arial"/>
                <a:cs typeface="Arial"/>
              </a:rPr>
              <a:t>přece </a:t>
            </a:r>
            <a:r>
              <a:rPr sz="1700" dirty="0">
                <a:latin typeface="Arial"/>
                <a:cs typeface="Arial"/>
              </a:rPr>
              <a:t>jen </a:t>
            </a:r>
            <a:r>
              <a:rPr sz="1700" b="1" dirty="0">
                <a:latin typeface="Arial"/>
                <a:cs typeface="Arial"/>
              </a:rPr>
              <a:t>podařilo uprchnout na </a:t>
            </a:r>
            <a:r>
              <a:rPr sz="1700" b="1" spc="-5" dirty="0">
                <a:latin typeface="Arial"/>
                <a:cs typeface="Arial"/>
              </a:rPr>
              <a:t>Sicílii, kde </a:t>
            </a:r>
            <a:r>
              <a:rPr sz="1700" b="1" dirty="0">
                <a:latin typeface="Arial"/>
                <a:cs typeface="Arial"/>
              </a:rPr>
              <a:t>v </a:t>
            </a:r>
            <a:r>
              <a:rPr sz="1700" b="1" spc="-5" dirty="0">
                <a:latin typeface="Arial"/>
                <a:cs typeface="Arial"/>
              </a:rPr>
              <a:t>roce 1610</a:t>
            </a:r>
            <a:r>
              <a:rPr sz="1700" b="1" spc="30" dirty="0">
                <a:latin typeface="Arial"/>
                <a:cs typeface="Arial"/>
              </a:rPr>
              <a:t> </a:t>
            </a:r>
            <a:r>
              <a:rPr sz="1700" b="1" spc="-5" dirty="0">
                <a:latin typeface="Arial"/>
                <a:cs typeface="Arial"/>
              </a:rPr>
              <a:t>zemřel</a:t>
            </a:r>
            <a:endParaRPr sz="17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35150" y="0"/>
            <a:ext cx="5497449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292100"/>
            <a:ext cx="9144000" cy="60896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506217" y="6424371"/>
            <a:ext cx="4094479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latin typeface="Arial"/>
                <a:cs typeface="Arial"/>
              </a:rPr>
              <a:t>Nicolas </a:t>
            </a:r>
            <a:r>
              <a:rPr sz="1200" b="1" dirty="0">
                <a:latin typeface="Arial"/>
                <a:cs typeface="Arial"/>
              </a:rPr>
              <a:t>Poussin, </a:t>
            </a:r>
            <a:r>
              <a:rPr sz="1200" b="1" i="1" dirty="0">
                <a:latin typeface="Arial"/>
                <a:cs typeface="Arial"/>
              </a:rPr>
              <a:t>Phocionův pohřeb</a:t>
            </a:r>
            <a:r>
              <a:rPr sz="1200" b="1" dirty="0">
                <a:latin typeface="Arial"/>
                <a:cs typeface="Arial"/>
              </a:rPr>
              <a:t>, 1648, </a:t>
            </a:r>
            <a:r>
              <a:rPr sz="1200" b="1" spc="-5" dirty="0">
                <a:latin typeface="Arial"/>
                <a:cs typeface="Arial"/>
              </a:rPr>
              <a:t>Louvre,</a:t>
            </a:r>
            <a:r>
              <a:rPr sz="1200" b="1" spc="-50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Paříž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87337" y="79375"/>
            <a:ext cx="8532749" cy="63023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32054" y="6424371"/>
            <a:ext cx="864171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-5" dirty="0">
                <a:latin typeface="Arial"/>
                <a:cs typeface="Arial"/>
              </a:rPr>
              <a:t>Claude </a:t>
            </a:r>
            <a:r>
              <a:rPr sz="1100" b="1" dirty="0">
                <a:latin typeface="Arial"/>
                <a:cs typeface="Arial"/>
              </a:rPr>
              <a:t>Lorrain, </a:t>
            </a:r>
            <a:r>
              <a:rPr sz="1100" b="1" i="1" spc="-5" dirty="0">
                <a:latin typeface="Arial"/>
                <a:cs typeface="Arial"/>
              </a:rPr>
              <a:t>Krajina </a:t>
            </a:r>
            <a:r>
              <a:rPr sz="1100" b="1" i="1" dirty="0">
                <a:latin typeface="Arial"/>
                <a:cs typeface="Arial"/>
              </a:rPr>
              <a:t>s </a:t>
            </a:r>
            <a:r>
              <a:rPr sz="1100" b="1" i="1" spc="-5" dirty="0">
                <a:latin typeface="Arial"/>
                <a:cs typeface="Arial"/>
              </a:rPr>
              <a:t>dobytkem </a:t>
            </a:r>
            <a:r>
              <a:rPr sz="1100" b="1" i="1" dirty="0">
                <a:latin typeface="Arial"/>
                <a:cs typeface="Arial"/>
              </a:rPr>
              <a:t>a </a:t>
            </a:r>
            <a:r>
              <a:rPr sz="1100" b="1" i="1" spc="-5" dirty="0">
                <a:latin typeface="Arial"/>
                <a:cs typeface="Arial"/>
              </a:rPr>
              <a:t>vesničany</a:t>
            </a:r>
            <a:r>
              <a:rPr sz="1100" b="1" spc="-5" dirty="0">
                <a:latin typeface="Arial"/>
                <a:cs typeface="Arial"/>
              </a:rPr>
              <a:t>, 1629, </a:t>
            </a:r>
            <a:r>
              <a:rPr sz="1100" b="1" dirty="0">
                <a:latin typeface="Arial"/>
                <a:cs typeface="Arial"/>
              </a:rPr>
              <a:t>Philadelphia Museum of </a:t>
            </a:r>
            <a:r>
              <a:rPr sz="1100" b="1" spc="-10" dirty="0">
                <a:latin typeface="Arial"/>
                <a:cs typeface="Arial"/>
              </a:rPr>
              <a:t>Art, </a:t>
            </a:r>
            <a:r>
              <a:rPr sz="1100" b="1" dirty="0">
                <a:latin typeface="Arial"/>
                <a:cs typeface="Arial"/>
              </a:rPr>
              <a:t>Philadelphia (the George W. Elkins</a:t>
            </a:r>
            <a:r>
              <a:rPr sz="1100" b="1" spc="-16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Collection)</a:t>
            </a:r>
            <a:endParaRPr sz="11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333311"/>
            <a:ext cx="9144000" cy="579602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207132" y="6195466"/>
            <a:ext cx="469265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latin typeface="Arial"/>
                <a:cs typeface="Arial"/>
              </a:rPr>
              <a:t>Francois Mansart, </a:t>
            </a:r>
            <a:r>
              <a:rPr sz="1200" b="1" i="1" dirty="0">
                <a:latin typeface="Arial"/>
                <a:cs typeface="Arial"/>
              </a:rPr>
              <a:t>Orléanské </a:t>
            </a:r>
            <a:r>
              <a:rPr sz="1200" b="1" i="1" spc="-5" dirty="0">
                <a:latin typeface="Arial"/>
                <a:cs typeface="Arial"/>
              </a:rPr>
              <a:t>křídlo Château </a:t>
            </a:r>
            <a:r>
              <a:rPr sz="1200" b="1" i="1" dirty="0">
                <a:latin typeface="Arial"/>
                <a:cs typeface="Arial"/>
              </a:rPr>
              <a:t>de </a:t>
            </a:r>
            <a:r>
              <a:rPr sz="1200" b="1" i="1" spc="-5" dirty="0">
                <a:latin typeface="Arial"/>
                <a:cs typeface="Arial"/>
              </a:rPr>
              <a:t>Blois</a:t>
            </a:r>
            <a:r>
              <a:rPr sz="1200" b="1" spc="-5" dirty="0">
                <a:latin typeface="Arial"/>
                <a:cs typeface="Arial"/>
              </a:rPr>
              <a:t>,</a:t>
            </a:r>
            <a:r>
              <a:rPr sz="1200" b="1" spc="-10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1635–1638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23850" y="98425"/>
            <a:ext cx="8569325" cy="64452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245232" y="6554520"/>
            <a:ext cx="46132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latin typeface="Arial"/>
                <a:cs typeface="Arial"/>
              </a:rPr>
              <a:t>Louis </a:t>
            </a:r>
            <a:r>
              <a:rPr sz="1200" b="1" spc="-5" dirty="0">
                <a:latin typeface="Arial"/>
                <a:cs typeface="Arial"/>
              </a:rPr>
              <a:t>le Nain, </a:t>
            </a:r>
            <a:r>
              <a:rPr sz="1200" b="1" i="1" spc="-5" dirty="0">
                <a:latin typeface="Arial"/>
                <a:cs typeface="Arial"/>
              </a:rPr>
              <a:t>Rodina venkovských </a:t>
            </a:r>
            <a:r>
              <a:rPr sz="1200" b="1" i="1" dirty="0">
                <a:latin typeface="Arial"/>
                <a:cs typeface="Arial"/>
              </a:rPr>
              <a:t>lidí</a:t>
            </a:r>
            <a:r>
              <a:rPr sz="1200" b="1" dirty="0">
                <a:latin typeface="Arial"/>
                <a:cs typeface="Arial"/>
              </a:rPr>
              <a:t>, kol. 1640, </a:t>
            </a:r>
            <a:r>
              <a:rPr sz="1200" b="1" spc="-5" dirty="0">
                <a:latin typeface="Arial"/>
                <a:cs typeface="Arial"/>
              </a:rPr>
              <a:t>Louvre,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Paříž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196847"/>
            <a:ext cx="9144000" cy="39608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255877" y="5258816"/>
            <a:ext cx="65913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latin typeface="Arial"/>
                <a:cs typeface="Arial"/>
              </a:rPr>
              <a:t>Jacques Callot, </a:t>
            </a:r>
            <a:r>
              <a:rPr sz="1200" b="1" i="1" dirty="0">
                <a:latin typeface="Arial"/>
                <a:cs typeface="Arial"/>
              </a:rPr>
              <a:t>Strom s oběšenci</a:t>
            </a:r>
            <a:r>
              <a:rPr sz="1200" b="1" dirty="0">
                <a:latin typeface="Arial"/>
                <a:cs typeface="Arial"/>
              </a:rPr>
              <a:t>, z </a:t>
            </a:r>
            <a:r>
              <a:rPr sz="1200" b="1" spc="-10" dirty="0">
                <a:latin typeface="Arial"/>
                <a:cs typeface="Arial"/>
              </a:rPr>
              <a:t>cyklu </a:t>
            </a:r>
            <a:r>
              <a:rPr sz="1200" b="1" i="1" spc="-5" dirty="0">
                <a:latin typeface="Arial"/>
                <a:cs typeface="Arial"/>
              </a:rPr>
              <a:t>Hrůzy </a:t>
            </a:r>
            <a:r>
              <a:rPr sz="1200" b="1" i="1" dirty="0">
                <a:latin typeface="Arial"/>
                <a:cs typeface="Arial"/>
              </a:rPr>
              <a:t>války</a:t>
            </a:r>
            <a:r>
              <a:rPr sz="1200" b="1" dirty="0">
                <a:latin typeface="Arial"/>
                <a:cs typeface="Arial"/>
              </a:rPr>
              <a:t>, 1633, </a:t>
            </a:r>
            <a:r>
              <a:rPr sz="1200" b="1" spc="-5" dirty="0">
                <a:latin typeface="Arial"/>
                <a:cs typeface="Arial"/>
              </a:rPr>
              <a:t>Bibiliothèque Nationale,</a:t>
            </a:r>
            <a:r>
              <a:rPr sz="1200" b="1" spc="40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Paříž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47700" y="115887"/>
            <a:ext cx="8027924" cy="64992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261997" y="6627368"/>
            <a:ext cx="45116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latin typeface="Arial"/>
                <a:cs typeface="Arial"/>
              </a:rPr>
              <a:t>Georges </a:t>
            </a:r>
            <a:r>
              <a:rPr sz="1200" b="1" spc="-5" dirty="0">
                <a:latin typeface="Arial"/>
                <a:cs typeface="Arial"/>
              </a:rPr>
              <a:t>de la </a:t>
            </a:r>
            <a:r>
              <a:rPr sz="1200" b="1" spc="-30" dirty="0">
                <a:latin typeface="Arial"/>
                <a:cs typeface="Arial"/>
              </a:rPr>
              <a:t>Tour, </a:t>
            </a:r>
            <a:r>
              <a:rPr sz="1200" b="1" i="1" spc="-5" dirty="0">
                <a:latin typeface="Arial"/>
                <a:cs typeface="Arial"/>
              </a:rPr>
              <a:t>Klanění </a:t>
            </a:r>
            <a:r>
              <a:rPr sz="1200" b="1" i="1" dirty="0">
                <a:latin typeface="Arial"/>
                <a:cs typeface="Arial"/>
              </a:rPr>
              <a:t>pastýřů</a:t>
            </a:r>
            <a:r>
              <a:rPr sz="1200" b="1" dirty="0">
                <a:latin typeface="Arial"/>
                <a:cs typeface="Arial"/>
              </a:rPr>
              <a:t>, </a:t>
            </a:r>
            <a:r>
              <a:rPr sz="1200" b="1" spc="-5" dirty="0">
                <a:latin typeface="Arial"/>
                <a:cs typeface="Arial"/>
              </a:rPr>
              <a:t>1645–1650, Louvre, Paříž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265426" y="0"/>
            <a:ext cx="4827524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50063" y="6195466"/>
            <a:ext cx="135255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latin typeface="Arial"/>
                <a:cs typeface="Arial"/>
              </a:rPr>
              <a:t>Hyacinthe</a:t>
            </a:r>
            <a:r>
              <a:rPr sz="1200" b="1" spc="-8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Rigaud,  </a:t>
            </a:r>
            <a:r>
              <a:rPr sz="1200" b="1" i="1" dirty="0">
                <a:latin typeface="Arial"/>
                <a:cs typeface="Arial"/>
              </a:rPr>
              <a:t>Ludvík </a:t>
            </a:r>
            <a:r>
              <a:rPr sz="1200" b="1" i="1" spc="-25" dirty="0">
                <a:latin typeface="Arial"/>
                <a:cs typeface="Arial"/>
              </a:rPr>
              <a:t>XIV., </a:t>
            </a:r>
            <a:r>
              <a:rPr sz="1200" b="1" dirty="0">
                <a:latin typeface="Arial"/>
                <a:cs typeface="Arial"/>
              </a:rPr>
              <a:t>1701,  </a:t>
            </a:r>
            <a:r>
              <a:rPr sz="1200" b="1" spc="-5" dirty="0">
                <a:latin typeface="Arial"/>
                <a:cs typeface="Arial"/>
              </a:rPr>
              <a:t>Louvre,</a:t>
            </a:r>
            <a:r>
              <a:rPr sz="1200" b="1" spc="5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Paříž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04875"/>
            <a:ext cx="9144000" cy="60594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279016" y="6482892"/>
            <a:ext cx="64782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latin typeface="Arial"/>
                <a:cs typeface="Arial"/>
              </a:rPr>
              <a:t>Claude </a:t>
            </a:r>
            <a:r>
              <a:rPr sz="1200" b="1" dirty="0">
                <a:latin typeface="Arial"/>
                <a:cs typeface="Arial"/>
              </a:rPr>
              <a:t>Perrault, Louis </a:t>
            </a:r>
            <a:r>
              <a:rPr sz="1200" b="1" spc="-5" dirty="0">
                <a:latin typeface="Arial"/>
                <a:cs typeface="Arial"/>
              </a:rPr>
              <a:t>le </a:t>
            </a:r>
            <a:r>
              <a:rPr sz="1200" b="1" spc="-15" dirty="0">
                <a:latin typeface="Arial"/>
                <a:cs typeface="Arial"/>
              </a:rPr>
              <a:t>Vau, </a:t>
            </a:r>
            <a:r>
              <a:rPr sz="1200" b="1" spc="-5" dirty="0">
                <a:latin typeface="Arial"/>
                <a:cs typeface="Arial"/>
              </a:rPr>
              <a:t>Charles le Brun, </a:t>
            </a:r>
            <a:r>
              <a:rPr sz="1200" b="1" i="1" spc="-5" dirty="0">
                <a:latin typeface="Arial"/>
                <a:cs typeface="Arial"/>
              </a:rPr>
              <a:t>východní </a:t>
            </a:r>
            <a:r>
              <a:rPr sz="1200" b="1" i="1" dirty="0">
                <a:latin typeface="Arial"/>
                <a:cs typeface="Arial"/>
              </a:rPr>
              <a:t>fasáda Louvru</a:t>
            </a:r>
            <a:r>
              <a:rPr sz="1200" b="1" dirty="0">
                <a:latin typeface="Arial"/>
                <a:cs typeface="Arial"/>
              </a:rPr>
              <a:t>, </a:t>
            </a:r>
            <a:r>
              <a:rPr sz="1200" b="1" spc="-5" dirty="0">
                <a:latin typeface="Arial"/>
                <a:cs typeface="Arial"/>
              </a:rPr>
              <a:t>Paříž,</a:t>
            </a:r>
            <a:r>
              <a:rPr sz="1200" b="1" spc="95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1667–1670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341375"/>
            <a:ext cx="9144000" cy="60403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002917" y="6482892"/>
            <a:ext cx="50292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i="1" dirty="0">
                <a:latin typeface="Arial"/>
                <a:cs typeface="Arial"/>
              </a:rPr>
              <a:t>Letecký pohled na palác ve </a:t>
            </a:r>
            <a:r>
              <a:rPr sz="1200" b="1" i="1" spc="-5" dirty="0">
                <a:latin typeface="Arial"/>
                <a:cs typeface="Arial"/>
              </a:rPr>
              <a:t>Versailles</a:t>
            </a:r>
            <a:r>
              <a:rPr sz="1200" b="1" spc="-5" dirty="0">
                <a:latin typeface="Arial"/>
                <a:cs typeface="Arial"/>
              </a:rPr>
              <a:t>, </a:t>
            </a:r>
            <a:r>
              <a:rPr sz="1200" b="1" dirty="0">
                <a:latin typeface="Arial"/>
                <a:cs typeface="Arial"/>
              </a:rPr>
              <a:t>započato 1669; zahrada a</a:t>
            </a:r>
            <a:r>
              <a:rPr sz="1200" b="1" spc="-22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park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58267" y="224485"/>
            <a:ext cx="8447405" cy="642874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indent="-342900">
              <a:lnSpc>
                <a:spcPts val="2160"/>
              </a:lnSpc>
              <a:spcBef>
                <a:spcPts val="105"/>
              </a:spcBef>
              <a:buChar char="•"/>
              <a:tabLst>
                <a:tab pos="354965" algn="l"/>
                <a:tab pos="355600" algn="l"/>
              </a:tabLst>
            </a:pPr>
            <a:r>
              <a:rPr sz="2000" spc="-5" dirty="0">
                <a:latin typeface="Arial"/>
                <a:cs typeface="Arial"/>
              </a:rPr>
              <a:t>Caravaggio ve </a:t>
            </a:r>
            <a:r>
              <a:rPr sz="2000" dirty="0">
                <a:latin typeface="Arial"/>
                <a:cs typeface="Arial"/>
              </a:rPr>
              <a:t>svém </a:t>
            </a:r>
            <a:r>
              <a:rPr sz="2000" spc="-5" dirty="0">
                <a:latin typeface="Arial"/>
                <a:cs typeface="Arial"/>
              </a:rPr>
              <a:t>díle </a:t>
            </a:r>
            <a:r>
              <a:rPr sz="2000" b="1" dirty="0">
                <a:latin typeface="Arial"/>
                <a:cs typeface="Arial"/>
              </a:rPr>
              <a:t>odmítal </a:t>
            </a:r>
            <a:r>
              <a:rPr sz="2000" b="1" spc="-5" dirty="0">
                <a:latin typeface="Arial"/>
                <a:cs typeface="Arial"/>
              </a:rPr>
              <a:t>ideální krásu </a:t>
            </a:r>
            <a:r>
              <a:rPr sz="2000" dirty="0">
                <a:latin typeface="Arial"/>
                <a:cs typeface="Arial"/>
              </a:rPr>
              <a:t>a chtěl</a:t>
            </a:r>
            <a:r>
              <a:rPr sz="2000" spc="-120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skoncovat</a:t>
            </a:r>
            <a:endParaRPr sz="2000">
              <a:latin typeface="Arial"/>
              <a:cs typeface="Arial"/>
            </a:endParaRPr>
          </a:p>
          <a:p>
            <a:pPr marL="355600">
              <a:lnSpc>
                <a:spcPts val="2160"/>
              </a:lnSpc>
            </a:pPr>
            <a:r>
              <a:rPr sz="2000" dirty="0">
                <a:latin typeface="Arial"/>
                <a:cs typeface="Arial"/>
              </a:rPr>
              <a:t>s konvencemi zcela </a:t>
            </a:r>
            <a:r>
              <a:rPr sz="2000" b="1" spc="-5" dirty="0">
                <a:latin typeface="Arial"/>
                <a:cs typeface="Arial"/>
              </a:rPr>
              <a:t>novým malířským</a:t>
            </a:r>
            <a:r>
              <a:rPr sz="2000" b="1" spc="-11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přístupem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450">
              <a:latin typeface="Times New Roman"/>
              <a:cs typeface="Times New Roman"/>
            </a:endParaRPr>
          </a:p>
          <a:p>
            <a:pPr marL="355600" marR="533400" indent="-342900">
              <a:lnSpc>
                <a:spcPts val="1920"/>
              </a:lnSpc>
              <a:buChar char="•"/>
              <a:tabLst>
                <a:tab pos="354965" algn="l"/>
                <a:tab pos="355600" algn="l"/>
              </a:tabLst>
            </a:pPr>
            <a:r>
              <a:rPr sz="2000" dirty="0">
                <a:latin typeface="Arial"/>
                <a:cs typeface="Arial"/>
              </a:rPr>
              <a:t>jeho kritici jej </a:t>
            </a:r>
            <a:r>
              <a:rPr sz="2000" b="1" spc="-5" dirty="0">
                <a:latin typeface="Arial"/>
                <a:cs typeface="Arial"/>
              </a:rPr>
              <a:t>odsuzovali jako </a:t>
            </a:r>
            <a:r>
              <a:rPr sz="2000" b="1" dirty="0">
                <a:latin typeface="Arial"/>
                <a:cs typeface="Arial"/>
              </a:rPr>
              <a:t>„naturalistu“</a:t>
            </a:r>
            <a:r>
              <a:rPr sz="2000" dirty="0">
                <a:latin typeface="Arial"/>
                <a:cs typeface="Arial"/>
              </a:rPr>
              <a:t>, </a:t>
            </a:r>
            <a:r>
              <a:rPr sz="2000" spc="-5" dirty="0">
                <a:latin typeface="Arial"/>
                <a:cs typeface="Arial"/>
              </a:rPr>
              <a:t>protože </a:t>
            </a:r>
            <a:r>
              <a:rPr sz="2000" b="1" spc="-5" dirty="0">
                <a:latin typeface="Arial"/>
                <a:cs typeface="Arial"/>
              </a:rPr>
              <a:t>náboženská  témata pojímá </a:t>
            </a:r>
            <a:r>
              <a:rPr sz="2000" b="1" dirty="0">
                <a:latin typeface="Arial"/>
                <a:cs typeface="Arial"/>
              </a:rPr>
              <a:t>jasně a </a:t>
            </a:r>
            <a:r>
              <a:rPr sz="2000" b="1" spc="-5" dirty="0">
                <a:latin typeface="Arial"/>
                <a:cs typeface="Arial"/>
              </a:rPr>
              <a:t>lapidárně </a:t>
            </a:r>
            <a:r>
              <a:rPr sz="2000" dirty="0">
                <a:latin typeface="Arial"/>
                <a:cs typeface="Arial"/>
              </a:rPr>
              <a:t>– v tomto smyslu </a:t>
            </a:r>
            <a:r>
              <a:rPr sz="2000" spc="-5" dirty="0">
                <a:latin typeface="Arial"/>
                <a:cs typeface="Arial"/>
              </a:rPr>
              <a:t>je</a:t>
            </a:r>
            <a:r>
              <a:rPr sz="2000" spc="-155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také</a:t>
            </a:r>
            <a:endParaRPr sz="2000">
              <a:latin typeface="Arial"/>
              <a:cs typeface="Arial"/>
            </a:endParaRPr>
          </a:p>
          <a:p>
            <a:pPr marL="354965">
              <a:lnSpc>
                <a:spcPts val="1695"/>
              </a:lnSpc>
            </a:pPr>
            <a:r>
              <a:rPr sz="2000" u="heavy" spc="-50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000" b="1" u="heavy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zakladatelem barokního </a:t>
            </a:r>
            <a:r>
              <a:rPr sz="2000" b="1" u="heavy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realismu</a:t>
            </a:r>
            <a:r>
              <a:rPr sz="2000" spc="-5" dirty="0">
                <a:latin typeface="Arial"/>
                <a:cs typeface="Arial"/>
              </a:rPr>
              <a:t>, </a:t>
            </a:r>
            <a:r>
              <a:rPr sz="2000" dirty="0">
                <a:latin typeface="Arial"/>
                <a:cs typeface="Arial"/>
              </a:rPr>
              <a:t>a </a:t>
            </a:r>
            <a:r>
              <a:rPr sz="2000" spc="-5" dirty="0">
                <a:latin typeface="Arial"/>
                <a:cs typeface="Arial"/>
              </a:rPr>
              <a:t>jako realista </a:t>
            </a:r>
            <a:r>
              <a:rPr sz="2000" dirty="0">
                <a:latin typeface="Arial"/>
                <a:cs typeface="Arial"/>
              </a:rPr>
              <a:t>se </a:t>
            </a:r>
            <a:r>
              <a:rPr sz="2000" spc="-5" dirty="0">
                <a:latin typeface="Arial"/>
                <a:cs typeface="Arial"/>
              </a:rPr>
              <a:t>přiklání</a:t>
            </a:r>
            <a:r>
              <a:rPr sz="2000" spc="-190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až</a:t>
            </a:r>
            <a:endParaRPr sz="2000">
              <a:latin typeface="Arial"/>
              <a:cs typeface="Arial"/>
            </a:endParaRPr>
          </a:p>
          <a:p>
            <a:pPr marL="355600">
              <a:lnSpc>
                <a:spcPts val="2160"/>
              </a:lnSpc>
            </a:pPr>
            <a:r>
              <a:rPr sz="2000" dirty="0">
                <a:latin typeface="Arial"/>
                <a:cs typeface="Arial"/>
              </a:rPr>
              <a:t>k</a:t>
            </a:r>
            <a:r>
              <a:rPr sz="2000" spc="-3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naturalismu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450">
              <a:latin typeface="Times New Roman"/>
              <a:cs typeface="Times New Roman"/>
            </a:endParaRPr>
          </a:p>
          <a:p>
            <a:pPr marL="355600" marR="5080" indent="-342900">
              <a:lnSpc>
                <a:spcPts val="1920"/>
              </a:lnSpc>
              <a:spcBef>
                <a:spcPts val="5"/>
              </a:spcBef>
              <a:buChar char="•"/>
              <a:tabLst>
                <a:tab pos="354965" algn="l"/>
                <a:tab pos="355600" algn="l"/>
              </a:tabLst>
            </a:pPr>
            <a:r>
              <a:rPr sz="2000" spc="-5" dirty="0">
                <a:latin typeface="Arial"/>
                <a:cs typeface="Arial"/>
              </a:rPr>
              <a:t>oproti obvyklému pojetí </a:t>
            </a:r>
            <a:r>
              <a:rPr sz="2000" dirty="0">
                <a:latin typeface="Arial"/>
                <a:cs typeface="Arial"/>
              </a:rPr>
              <a:t>svatých a apoštolů </a:t>
            </a:r>
            <a:r>
              <a:rPr sz="2000" spc="-5" dirty="0">
                <a:latin typeface="Arial"/>
                <a:cs typeface="Arial"/>
              </a:rPr>
              <a:t>jako </a:t>
            </a:r>
            <a:r>
              <a:rPr sz="2000" dirty="0">
                <a:latin typeface="Arial"/>
                <a:cs typeface="Arial"/>
              </a:rPr>
              <a:t>důstojných starců </a:t>
            </a:r>
            <a:r>
              <a:rPr sz="2000" spc="-5" dirty="0">
                <a:latin typeface="Arial"/>
                <a:cs typeface="Arial"/>
              </a:rPr>
              <a:t>je  neváhá </a:t>
            </a:r>
            <a:r>
              <a:rPr sz="2000" dirty="0">
                <a:latin typeface="Arial"/>
                <a:cs typeface="Arial"/>
              </a:rPr>
              <a:t>zobrazit </a:t>
            </a:r>
            <a:r>
              <a:rPr sz="2000" spc="-5" dirty="0">
                <a:latin typeface="Arial"/>
                <a:cs typeface="Arial"/>
              </a:rPr>
              <a:t>jako </a:t>
            </a:r>
            <a:r>
              <a:rPr sz="2000" dirty="0">
                <a:latin typeface="Arial"/>
                <a:cs typeface="Arial"/>
              </a:rPr>
              <a:t>staré, sešlé, </a:t>
            </a:r>
            <a:r>
              <a:rPr sz="2000" spc="-5" dirty="0">
                <a:latin typeface="Arial"/>
                <a:cs typeface="Arial"/>
              </a:rPr>
              <a:t>obyčejné postavy </a:t>
            </a:r>
            <a:r>
              <a:rPr sz="2000" dirty="0">
                <a:latin typeface="Arial"/>
                <a:cs typeface="Arial"/>
              </a:rPr>
              <a:t>„z </a:t>
            </a:r>
            <a:r>
              <a:rPr sz="2000" spc="-5" dirty="0">
                <a:latin typeface="Arial"/>
                <a:cs typeface="Arial"/>
              </a:rPr>
              <a:t>lidu“ </a:t>
            </a:r>
            <a:r>
              <a:rPr sz="2000" dirty="0">
                <a:latin typeface="Arial"/>
                <a:cs typeface="Arial"/>
              </a:rPr>
              <a:t>– </a:t>
            </a:r>
            <a:r>
              <a:rPr sz="2000" spc="-5" dirty="0">
                <a:latin typeface="Arial"/>
                <a:cs typeface="Arial"/>
              </a:rPr>
              <a:t>např. </a:t>
            </a:r>
            <a:r>
              <a:rPr sz="2000" b="1" i="1" spc="-10" dirty="0">
                <a:latin typeface="Arial"/>
                <a:cs typeface="Arial"/>
              </a:rPr>
              <a:t>Maří  </a:t>
            </a:r>
            <a:r>
              <a:rPr sz="2000" b="1" i="1" dirty="0">
                <a:latin typeface="Arial"/>
                <a:cs typeface="Arial"/>
              </a:rPr>
              <a:t>Magdalena </a:t>
            </a:r>
            <a:r>
              <a:rPr sz="2000" dirty="0">
                <a:latin typeface="Arial"/>
                <a:cs typeface="Arial"/>
              </a:rPr>
              <a:t>– </a:t>
            </a:r>
            <a:r>
              <a:rPr sz="2000" spc="-5" dirty="0">
                <a:latin typeface="Arial"/>
                <a:cs typeface="Arial"/>
              </a:rPr>
              <a:t>vypadá na jeho </a:t>
            </a:r>
            <a:r>
              <a:rPr sz="2000" dirty="0">
                <a:latin typeface="Arial"/>
                <a:cs typeface="Arial"/>
              </a:rPr>
              <a:t>obraze </a:t>
            </a:r>
            <a:r>
              <a:rPr sz="2000" spc="-5" dirty="0">
                <a:latin typeface="Arial"/>
                <a:cs typeface="Arial"/>
              </a:rPr>
              <a:t>jako </a:t>
            </a:r>
            <a:r>
              <a:rPr sz="2000" dirty="0">
                <a:latin typeface="Arial"/>
                <a:cs typeface="Arial"/>
              </a:rPr>
              <a:t>stará </a:t>
            </a:r>
            <a:r>
              <a:rPr sz="2000" spc="-5" dirty="0">
                <a:latin typeface="Arial"/>
                <a:cs typeface="Arial"/>
              </a:rPr>
              <a:t>prostitutka, apoštolové  </a:t>
            </a:r>
            <a:r>
              <a:rPr sz="2000" dirty="0">
                <a:latin typeface="Arial"/>
                <a:cs typeface="Arial"/>
              </a:rPr>
              <a:t>na obraze </a:t>
            </a:r>
            <a:r>
              <a:rPr sz="2000" b="1" i="1" spc="-5" dirty="0">
                <a:latin typeface="Arial"/>
                <a:cs typeface="Arial"/>
              </a:rPr>
              <a:t>Nevěřící Tomáš </a:t>
            </a:r>
            <a:r>
              <a:rPr sz="2000" spc="-5" dirty="0">
                <a:latin typeface="Arial"/>
                <a:cs typeface="Arial"/>
              </a:rPr>
              <a:t>jako </a:t>
            </a:r>
            <a:r>
              <a:rPr sz="2000" dirty="0">
                <a:latin typeface="Arial"/>
                <a:cs typeface="Arial"/>
              </a:rPr>
              <a:t>staří</a:t>
            </a:r>
            <a:r>
              <a:rPr sz="2000" spc="-140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nádeníci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  <a:buFont typeface="Arial"/>
              <a:buChar char="•"/>
            </a:pPr>
            <a:endParaRPr sz="2500">
              <a:latin typeface="Times New Roman"/>
              <a:cs typeface="Times New Roman"/>
            </a:endParaRPr>
          </a:p>
          <a:p>
            <a:pPr marL="355600" marR="127635" indent="-342900">
              <a:lnSpc>
                <a:spcPct val="80000"/>
              </a:lnSpc>
              <a:spcBef>
                <a:spcPts val="5"/>
              </a:spcBef>
              <a:buChar char="•"/>
              <a:tabLst>
                <a:tab pos="354965" algn="l"/>
                <a:tab pos="355600" algn="l"/>
              </a:tabLst>
            </a:pPr>
            <a:r>
              <a:rPr sz="2000" dirty="0">
                <a:latin typeface="Arial"/>
                <a:cs typeface="Arial"/>
              </a:rPr>
              <a:t>s podobnými momenty se setkáváme i </a:t>
            </a:r>
            <a:r>
              <a:rPr sz="2000" spc="-5" dirty="0">
                <a:latin typeface="Arial"/>
                <a:cs typeface="Arial"/>
              </a:rPr>
              <a:t>na </a:t>
            </a:r>
            <a:r>
              <a:rPr sz="2000" dirty="0">
                <a:latin typeface="Arial"/>
                <a:cs typeface="Arial"/>
              </a:rPr>
              <a:t>obraze </a:t>
            </a:r>
            <a:r>
              <a:rPr sz="2000" b="1" i="1" dirty="0">
                <a:latin typeface="Arial"/>
                <a:cs typeface="Arial"/>
              </a:rPr>
              <a:t>Adorace Panny  </a:t>
            </a:r>
            <a:r>
              <a:rPr sz="2000" b="1" i="1" spc="-5" dirty="0">
                <a:latin typeface="Arial"/>
                <a:cs typeface="Arial"/>
              </a:rPr>
              <a:t>Marie </a:t>
            </a:r>
            <a:r>
              <a:rPr sz="2000" b="1" i="1" dirty="0">
                <a:latin typeface="Arial"/>
                <a:cs typeface="Arial"/>
              </a:rPr>
              <a:t>s </a:t>
            </a:r>
            <a:r>
              <a:rPr sz="2000" b="1" i="1" spc="-5" dirty="0">
                <a:latin typeface="Arial"/>
                <a:cs typeface="Arial"/>
              </a:rPr>
              <a:t>venkovskými lidmi </a:t>
            </a:r>
            <a:r>
              <a:rPr sz="2000" dirty="0">
                <a:latin typeface="Arial"/>
                <a:cs typeface="Arial"/>
              </a:rPr>
              <a:t>– </a:t>
            </a:r>
            <a:r>
              <a:rPr sz="2000" spc="-5" dirty="0">
                <a:latin typeface="Arial"/>
                <a:cs typeface="Arial"/>
              </a:rPr>
              <a:t>postava </a:t>
            </a:r>
            <a:r>
              <a:rPr sz="2000" dirty="0">
                <a:latin typeface="Arial"/>
                <a:cs typeface="Arial"/>
              </a:rPr>
              <a:t>Panny Marie </a:t>
            </a:r>
            <a:r>
              <a:rPr sz="2000" spc="-5" dirty="0">
                <a:latin typeface="Arial"/>
                <a:cs typeface="Arial"/>
              </a:rPr>
              <a:t>je tu uložena na  obyčejném </a:t>
            </a:r>
            <a:r>
              <a:rPr sz="2000" dirty="0">
                <a:latin typeface="Arial"/>
                <a:cs typeface="Arial"/>
              </a:rPr>
              <a:t>slamníku, </a:t>
            </a:r>
            <a:r>
              <a:rPr sz="2000" spc="-5" dirty="0">
                <a:latin typeface="Arial"/>
                <a:cs typeface="Arial"/>
              </a:rPr>
              <a:t>ostatní </a:t>
            </a:r>
            <a:r>
              <a:rPr sz="2000" dirty="0">
                <a:latin typeface="Arial"/>
                <a:cs typeface="Arial"/>
              </a:rPr>
              <a:t>účastníci scény mají dokonce </a:t>
            </a:r>
            <a:r>
              <a:rPr sz="2000" spc="-5" dirty="0">
                <a:latin typeface="Arial"/>
                <a:cs typeface="Arial"/>
              </a:rPr>
              <a:t>špinavé  nohy; </a:t>
            </a:r>
            <a:r>
              <a:rPr sz="2000" dirty="0">
                <a:latin typeface="Arial"/>
                <a:cs typeface="Arial"/>
              </a:rPr>
              <a:t>obraz </a:t>
            </a:r>
            <a:r>
              <a:rPr sz="2000" spc="-5" dirty="0">
                <a:latin typeface="Arial"/>
                <a:cs typeface="Arial"/>
              </a:rPr>
              <a:t>byl </a:t>
            </a:r>
            <a:r>
              <a:rPr sz="2000" dirty="0">
                <a:latin typeface="Arial"/>
                <a:cs typeface="Arial"/>
              </a:rPr>
              <a:t>malován pro římský kostel </a:t>
            </a:r>
            <a:r>
              <a:rPr sz="2000" b="1" i="1" dirty="0">
                <a:latin typeface="Arial"/>
                <a:cs typeface="Arial"/>
              </a:rPr>
              <a:t>Santa </a:t>
            </a:r>
            <a:r>
              <a:rPr sz="2000" b="1" i="1" spc="-5" dirty="0">
                <a:latin typeface="Arial"/>
                <a:cs typeface="Arial"/>
              </a:rPr>
              <a:t>Maria </a:t>
            </a:r>
            <a:r>
              <a:rPr sz="2000" b="1" i="1" dirty="0">
                <a:latin typeface="Arial"/>
                <a:cs typeface="Arial"/>
              </a:rPr>
              <a:t>in</a:t>
            </a:r>
            <a:r>
              <a:rPr sz="2000" b="1" i="1" spc="-160" dirty="0">
                <a:latin typeface="Arial"/>
                <a:cs typeface="Arial"/>
              </a:rPr>
              <a:t> </a:t>
            </a:r>
            <a:r>
              <a:rPr sz="2000" b="1" i="1" dirty="0">
                <a:latin typeface="Arial"/>
                <a:cs typeface="Arial"/>
              </a:rPr>
              <a:t>Trastevere</a:t>
            </a:r>
            <a:r>
              <a:rPr sz="2000" dirty="0">
                <a:latin typeface="Arial"/>
                <a:cs typeface="Arial"/>
              </a:rPr>
              <a:t>,  ale objednavatel jej </a:t>
            </a:r>
            <a:r>
              <a:rPr sz="2000" b="1" dirty="0">
                <a:latin typeface="Arial"/>
                <a:cs typeface="Arial"/>
              </a:rPr>
              <a:t>pro </a:t>
            </a:r>
            <a:r>
              <a:rPr sz="2000" b="1" spc="-5" dirty="0">
                <a:latin typeface="Arial"/>
                <a:cs typeface="Arial"/>
              </a:rPr>
              <a:t>přílišnou nekonvenčnost pojetí</a:t>
            </a:r>
            <a:r>
              <a:rPr sz="2000" b="1" spc="-9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odmítl</a:t>
            </a:r>
            <a:endParaRPr sz="2000">
              <a:latin typeface="Arial"/>
              <a:cs typeface="Arial"/>
            </a:endParaRPr>
          </a:p>
          <a:p>
            <a:pPr marL="355600">
              <a:lnSpc>
                <a:spcPts val="1920"/>
              </a:lnSpc>
            </a:pPr>
            <a:r>
              <a:rPr sz="2000" b="1" spc="-5" dirty="0">
                <a:latin typeface="Arial"/>
                <a:cs typeface="Arial"/>
              </a:rPr>
              <a:t>přijmout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500">
              <a:latin typeface="Times New Roman"/>
              <a:cs typeface="Times New Roman"/>
            </a:endParaRPr>
          </a:p>
          <a:p>
            <a:pPr marL="355600" marR="135890" indent="-342900">
              <a:lnSpc>
                <a:spcPct val="80000"/>
              </a:lnSpc>
              <a:spcBef>
                <a:spcPts val="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000" b="1" i="1" u="heavy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Caravaggio </a:t>
            </a:r>
            <a:r>
              <a:rPr sz="2000" u="heavy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je </a:t>
            </a:r>
            <a:r>
              <a:rPr sz="2000" b="1" u="heavy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zakladatelem italského barokního </a:t>
            </a:r>
            <a:r>
              <a:rPr sz="2000" b="1" u="heavy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realismu</a:t>
            </a:r>
            <a:r>
              <a:rPr sz="2000" b="1" spc="-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– </a:t>
            </a:r>
            <a:r>
              <a:rPr sz="2000" spc="-5" dirty="0">
                <a:latin typeface="Arial"/>
                <a:cs typeface="Arial"/>
              </a:rPr>
              <a:t>tím, </a:t>
            </a:r>
            <a:r>
              <a:rPr sz="2000" dirty="0">
                <a:latin typeface="Arial"/>
                <a:cs typeface="Arial"/>
              </a:rPr>
              <a:t>že  </a:t>
            </a:r>
            <a:r>
              <a:rPr sz="2000" spc="-5" dirty="0">
                <a:latin typeface="Arial"/>
                <a:cs typeface="Arial"/>
              </a:rPr>
              <a:t>ideální postavy </a:t>
            </a:r>
            <a:r>
              <a:rPr sz="2000" dirty="0">
                <a:latin typeface="Arial"/>
                <a:cs typeface="Arial"/>
              </a:rPr>
              <a:t>náboženských a mytologických výjevů zobrazuje </a:t>
            </a:r>
            <a:r>
              <a:rPr sz="2000" spc="-5" dirty="0">
                <a:latin typeface="Arial"/>
                <a:cs typeface="Arial"/>
              </a:rPr>
              <a:t>jako  </a:t>
            </a:r>
            <a:r>
              <a:rPr sz="2000" b="1" spc="-5" dirty="0">
                <a:latin typeface="Arial"/>
                <a:cs typeface="Arial"/>
              </a:rPr>
              <a:t>skutečné </a:t>
            </a:r>
            <a:r>
              <a:rPr sz="2000" b="1" dirty="0">
                <a:latin typeface="Arial"/>
                <a:cs typeface="Arial"/>
              </a:rPr>
              <a:t>prosté </a:t>
            </a:r>
            <a:r>
              <a:rPr sz="2000" b="1" spc="-5" dirty="0">
                <a:latin typeface="Arial"/>
                <a:cs typeface="Arial"/>
              </a:rPr>
              <a:t>lidi </a:t>
            </a:r>
            <a:r>
              <a:rPr sz="2000" dirty="0">
                <a:latin typeface="Arial"/>
                <a:cs typeface="Arial"/>
              </a:rPr>
              <a:t>a že si pro </a:t>
            </a:r>
            <a:r>
              <a:rPr sz="2000" spc="-5" dirty="0">
                <a:latin typeface="Arial"/>
                <a:cs typeface="Arial"/>
              </a:rPr>
              <a:t>tento </a:t>
            </a:r>
            <a:r>
              <a:rPr sz="2000" dirty="0">
                <a:latin typeface="Arial"/>
                <a:cs typeface="Arial"/>
              </a:rPr>
              <a:t>svůj záměr </a:t>
            </a:r>
            <a:r>
              <a:rPr sz="2000" spc="-5" dirty="0">
                <a:latin typeface="Arial"/>
                <a:cs typeface="Arial"/>
              </a:rPr>
              <a:t>vytvořil </a:t>
            </a:r>
            <a:r>
              <a:rPr sz="2000" b="1" spc="-5" dirty="0">
                <a:latin typeface="Arial"/>
                <a:cs typeface="Arial"/>
              </a:rPr>
              <a:t>vlastní nový  </a:t>
            </a:r>
            <a:r>
              <a:rPr sz="2000" b="1" spc="-10" dirty="0">
                <a:latin typeface="Arial"/>
                <a:cs typeface="Arial"/>
              </a:rPr>
              <a:t>styl, </a:t>
            </a:r>
            <a:r>
              <a:rPr sz="2000" b="1" dirty="0">
                <a:latin typeface="Arial"/>
                <a:cs typeface="Arial"/>
              </a:rPr>
              <a:t>způsobil</a:t>
            </a:r>
            <a:r>
              <a:rPr sz="2000" b="1" u="heavy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2000" b="1" u="heavy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převrat </a:t>
            </a:r>
            <a:r>
              <a:rPr sz="2000" b="1" u="heavy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ve vývoji </a:t>
            </a:r>
            <a:r>
              <a:rPr sz="2000" b="1" u="heavy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evropského</a:t>
            </a:r>
            <a:r>
              <a:rPr sz="2000" b="1" u="heavy" spc="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2000" b="1" u="heavy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umění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14962" y="0"/>
            <a:ext cx="5357438" cy="682308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13792" y="5219191"/>
            <a:ext cx="1488440" cy="14890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latin typeface="Arial"/>
                <a:cs typeface="Arial"/>
              </a:rPr>
              <a:t>Plán parku, paláce</a:t>
            </a:r>
            <a:r>
              <a:rPr sz="1200" b="1" spc="-14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a  </a:t>
            </a:r>
            <a:r>
              <a:rPr sz="1200" b="1" spc="-5" dirty="0">
                <a:latin typeface="Arial"/>
                <a:cs typeface="Arial"/>
              </a:rPr>
              <a:t>města </a:t>
            </a:r>
            <a:r>
              <a:rPr sz="1200" b="1" spc="-10" dirty="0">
                <a:latin typeface="Arial"/>
                <a:cs typeface="Arial"/>
              </a:rPr>
              <a:t>Versailles,  </a:t>
            </a:r>
            <a:r>
              <a:rPr sz="1200" b="1" spc="-5" dirty="0">
                <a:latin typeface="Arial"/>
                <a:cs typeface="Arial"/>
              </a:rPr>
              <a:t>konec 17. </a:t>
            </a:r>
            <a:r>
              <a:rPr sz="1200" b="1" dirty="0">
                <a:latin typeface="Arial"/>
                <a:cs typeface="Arial"/>
              </a:rPr>
              <a:t>st., </a:t>
            </a:r>
            <a:r>
              <a:rPr sz="1200" b="1" spc="-10" dirty="0">
                <a:latin typeface="Arial"/>
                <a:cs typeface="Arial"/>
              </a:rPr>
              <a:t>rytina  </a:t>
            </a:r>
            <a:r>
              <a:rPr sz="1200" b="1" spc="-5" dirty="0">
                <a:latin typeface="Arial"/>
                <a:cs typeface="Arial"/>
              </a:rPr>
              <a:t>Francoise Blondela  (bílý</a:t>
            </a:r>
            <a:r>
              <a:rPr sz="1200" b="1" spc="-2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lichoběžník</a:t>
            </a:r>
            <a:endParaRPr sz="1200">
              <a:latin typeface="Arial"/>
              <a:cs typeface="Arial"/>
            </a:endParaRPr>
          </a:p>
          <a:p>
            <a:pPr marL="12700" marR="8255">
              <a:lnSpc>
                <a:spcPct val="100000"/>
              </a:lnSpc>
            </a:pPr>
            <a:r>
              <a:rPr sz="1200" b="1" spc="-5" dirty="0">
                <a:latin typeface="Arial"/>
                <a:cs typeface="Arial"/>
              </a:rPr>
              <a:t>označuje spodní  centrum areálu </a:t>
            </a:r>
            <a:r>
              <a:rPr sz="1200" b="1" dirty="0">
                <a:latin typeface="Arial"/>
                <a:cs typeface="Arial"/>
              </a:rPr>
              <a:t>–</a:t>
            </a:r>
            <a:r>
              <a:rPr sz="1200" b="1" spc="-80" dirty="0">
                <a:latin typeface="Arial"/>
                <a:cs typeface="Arial"/>
              </a:rPr>
              <a:t> </a:t>
            </a:r>
            <a:r>
              <a:rPr sz="1200" b="1" spc="-10" dirty="0">
                <a:latin typeface="Arial"/>
                <a:cs typeface="Arial"/>
              </a:rPr>
              <a:t>viz  </a:t>
            </a:r>
            <a:r>
              <a:rPr sz="1200" b="1" dirty="0">
                <a:latin typeface="Arial"/>
                <a:cs typeface="Arial"/>
              </a:rPr>
              <a:t>předcházející</a:t>
            </a:r>
            <a:r>
              <a:rPr sz="1200" b="1" spc="-7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slide)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58887" y="0"/>
            <a:ext cx="6611874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13792" y="4853685"/>
            <a:ext cx="984250" cy="18554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latin typeface="Arial"/>
                <a:cs typeface="Arial"/>
              </a:rPr>
              <a:t>Jules  Hardouin-  Mansart a  Charles le  Brun,</a:t>
            </a:r>
            <a:r>
              <a:rPr sz="1200" b="1" spc="-65" dirty="0">
                <a:latin typeface="Arial"/>
                <a:cs typeface="Arial"/>
              </a:rPr>
              <a:t> </a:t>
            </a:r>
            <a:r>
              <a:rPr sz="1200" b="1" i="1" dirty="0">
                <a:latin typeface="Arial"/>
                <a:cs typeface="Arial"/>
              </a:rPr>
              <a:t>Galerie  </a:t>
            </a:r>
            <a:r>
              <a:rPr sz="1200" b="1" i="1" spc="-5" dirty="0">
                <a:latin typeface="Arial"/>
                <a:cs typeface="Arial"/>
              </a:rPr>
              <a:t>des Glaces  </a:t>
            </a:r>
            <a:r>
              <a:rPr sz="1200" b="1" spc="-5" dirty="0">
                <a:latin typeface="Arial"/>
                <a:cs typeface="Arial"/>
              </a:rPr>
              <a:t>(Zrcadlový  </a:t>
            </a:r>
            <a:r>
              <a:rPr sz="1200" b="1" dirty="0">
                <a:latin typeface="Arial"/>
                <a:cs typeface="Arial"/>
              </a:rPr>
              <a:t>sál), palác</a:t>
            </a:r>
            <a:r>
              <a:rPr sz="1200" b="1" spc="-120" dirty="0">
                <a:latin typeface="Arial"/>
                <a:cs typeface="Arial"/>
              </a:rPr>
              <a:t> </a:t>
            </a:r>
            <a:r>
              <a:rPr sz="1200" b="1" spc="-10" dirty="0">
                <a:latin typeface="Arial"/>
                <a:cs typeface="Arial"/>
              </a:rPr>
              <a:t>ve  Versailles,  </a:t>
            </a:r>
            <a:r>
              <a:rPr sz="1200" b="1" dirty="0">
                <a:latin typeface="Arial"/>
                <a:cs typeface="Arial"/>
              </a:rPr>
              <a:t>kol.</a:t>
            </a:r>
            <a:r>
              <a:rPr sz="1200" b="1" spc="-20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1680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195576" y="0"/>
            <a:ext cx="4621149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13792" y="5766917"/>
            <a:ext cx="1887220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latin typeface="Arial"/>
                <a:cs typeface="Arial"/>
              </a:rPr>
              <a:t>Jules Hardouin-Mansart a  Charles le Brun, </a:t>
            </a:r>
            <a:r>
              <a:rPr sz="1200" b="1" i="1" dirty="0">
                <a:latin typeface="Arial"/>
                <a:cs typeface="Arial"/>
              </a:rPr>
              <a:t>Galerie  </a:t>
            </a:r>
            <a:r>
              <a:rPr sz="1200" b="1" i="1" spc="-5" dirty="0">
                <a:latin typeface="Arial"/>
                <a:cs typeface="Arial"/>
              </a:rPr>
              <a:t>des Glaces </a:t>
            </a:r>
            <a:r>
              <a:rPr sz="1200" b="1" spc="-5" dirty="0">
                <a:latin typeface="Arial"/>
                <a:cs typeface="Arial"/>
              </a:rPr>
              <a:t>(Zrcadlový  </a:t>
            </a:r>
            <a:r>
              <a:rPr sz="1200" b="1" dirty="0">
                <a:latin typeface="Arial"/>
                <a:cs typeface="Arial"/>
              </a:rPr>
              <a:t>sál), palác </a:t>
            </a:r>
            <a:r>
              <a:rPr sz="1200" b="1" spc="-10" dirty="0">
                <a:latin typeface="Arial"/>
                <a:cs typeface="Arial"/>
              </a:rPr>
              <a:t>ve Versailles,  </a:t>
            </a:r>
            <a:r>
              <a:rPr sz="1200" b="1" dirty="0">
                <a:latin typeface="Arial"/>
                <a:cs typeface="Arial"/>
              </a:rPr>
              <a:t>kol.</a:t>
            </a:r>
            <a:r>
              <a:rPr sz="1200" b="1" spc="-15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1680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339975" y="0"/>
            <a:ext cx="4579874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13792" y="5766917"/>
            <a:ext cx="1998980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latin typeface="Arial"/>
                <a:cs typeface="Arial"/>
              </a:rPr>
              <a:t>Francois Girardon a  Thomas Regnaudin, </a:t>
            </a:r>
            <a:r>
              <a:rPr sz="1200" b="1" i="1" spc="-5" dirty="0">
                <a:latin typeface="Arial"/>
                <a:cs typeface="Arial"/>
              </a:rPr>
              <a:t>Apollo  </a:t>
            </a:r>
            <a:r>
              <a:rPr sz="1200" b="1" i="1" dirty="0">
                <a:latin typeface="Arial"/>
                <a:cs typeface="Arial"/>
              </a:rPr>
              <a:t>obsluhovaný</a:t>
            </a:r>
            <a:r>
              <a:rPr sz="1200" b="1" i="1" spc="-25" dirty="0">
                <a:latin typeface="Arial"/>
                <a:cs typeface="Arial"/>
              </a:rPr>
              <a:t> </a:t>
            </a:r>
            <a:r>
              <a:rPr sz="1200" b="1" i="1" dirty="0">
                <a:latin typeface="Arial"/>
                <a:cs typeface="Arial"/>
              </a:rPr>
              <a:t>nymfami</a:t>
            </a:r>
            <a:r>
              <a:rPr sz="1200" b="1" dirty="0">
                <a:latin typeface="Arial"/>
                <a:cs typeface="Arial"/>
              </a:rPr>
              <a:t>,</a:t>
            </a:r>
            <a:endParaRPr sz="1200">
              <a:latin typeface="Arial"/>
              <a:cs typeface="Arial"/>
            </a:endParaRPr>
          </a:p>
          <a:p>
            <a:pPr marL="12700" marR="122555">
              <a:lnSpc>
                <a:spcPct val="100000"/>
              </a:lnSpc>
            </a:pPr>
            <a:r>
              <a:rPr sz="1200" b="1" dirty="0">
                <a:latin typeface="Arial"/>
                <a:cs typeface="Arial"/>
              </a:rPr>
              <a:t>Thétina </a:t>
            </a:r>
            <a:r>
              <a:rPr sz="1200" b="1" spc="-5" dirty="0">
                <a:latin typeface="Arial"/>
                <a:cs typeface="Arial"/>
              </a:rPr>
              <a:t>grotta, </a:t>
            </a:r>
            <a:r>
              <a:rPr sz="1200" b="1" dirty="0">
                <a:latin typeface="Arial"/>
                <a:cs typeface="Arial"/>
              </a:rPr>
              <a:t>park </a:t>
            </a:r>
            <a:r>
              <a:rPr sz="1200" b="1" spc="-10" dirty="0">
                <a:latin typeface="Arial"/>
                <a:cs typeface="Arial"/>
              </a:rPr>
              <a:t>ve  Versailles, </a:t>
            </a:r>
            <a:r>
              <a:rPr sz="1200" b="1" dirty="0">
                <a:latin typeface="Arial"/>
                <a:cs typeface="Arial"/>
              </a:rPr>
              <a:t>kol.</a:t>
            </a:r>
            <a:r>
              <a:rPr sz="1200" b="1" spc="-55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1666–1672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76262" y="0"/>
            <a:ext cx="8099425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54276" y="0"/>
            <a:ext cx="5426075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86639" y="5584342"/>
            <a:ext cx="1483995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latin typeface="Arial"/>
                <a:cs typeface="Arial"/>
              </a:rPr>
              <a:t>Jules </a:t>
            </a:r>
            <a:r>
              <a:rPr sz="1200" b="1" dirty="0">
                <a:latin typeface="Arial"/>
                <a:cs typeface="Arial"/>
              </a:rPr>
              <a:t>Hardouin-  </a:t>
            </a:r>
            <a:r>
              <a:rPr sz="1200" b="1" spc="-5" dirty="0">
                <a:latin typeface="Arial"/>
                <a:cs typeface="Arial"/>
              </a:rPr>
              <a:t>Mansart, </a:t>
            </a:r>
            <a:r>
              <a:rPr sz="1200" b="1" i="1" spc="-5" dirty="0">
                <a:latin typeface="Arial"/>
                <a:cs typeface="Arial"/>
              </a:rPr>
              <a:t>Královská  kaple ve Versailles</a:t>
            </a:r>
            <a:r>
              <a:rPr sz="1200" b="1" spc="-5" dirty="0">
                <a:latin typeface="Arial"/>
                <a:cs typeface="Arial"/>
              </a:rPr>
              <a:t>,  </a:t>
            </a:r>
            <a:r>
              <a:rPr sz="1200" b="1" dirty="0">
                <a:latin typeface="Arial"/>
                <a:cs typeface="Arial"/>
              </a:rPr>
              <a:t>nástropní</a:t>
            </a:r>
            <a:r>
              <a:rPr sz="1200" b="1" spc="-10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dekorace:  </a:t>
            </a:r>
            <a:r>
              <a:rPr sz="1200" b="1" spc="-10" dirty="0">
                <a:latin typeface="Arial"/>
                <a:cs typeface="Arial"/>
              </a:rPr>
              <a:t>Antoine Coypel,  </a:t>
            </a:r>
            <a:r>
              <a:rPr sz="1200" b="1" spc="-5" dirty="0">
                <a:latin typeface="Arial"/>
                <a:cs typeface="Arial"/>
              </a:rPr>
              <a:t>1698–1710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268601" y="0"/>
            <a:ext cx="4645025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13792" y="6050991"/>
            <a:ext cx="2018664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latin typeface="Arial"/>
                <a:cs typeface="Arial"/>
              </a:rPr>
              <a:t>Jules</a:t>
            </a:r>
            <a:r>
              <a:rPr sz="1200" b="1" spc="-30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Hardouin-Mansart,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200" b="1" i="1" dirty="0">
                <a:latin typeface="Arial"/>
                <a:cs typeface="Arial"/>
              </a:rPr>
              <a:t>Église </a:t>
            </a:r>
            <a:r>
              <a:rPr sz="1200" b="1" i="1" spc="-5" dirty="0">
                <a:latin typeface="Arial"/>
                <a:cs typeface="Arial"/>
              </a:rPr>
              <a:t>Saint-Louis</a:t>
            </a:r>
            <a:r>
              <a:rPr sz="1200" b="1" i="1" spc="-15" dirty="0">
                <a:latin typeface="Arial"/>
                <a:cs typeface="Arial"/>
              </a:rPr>
              <a:t> </a:t>
            </a:r>
            <a:r>
              <a:rPr sz="1200" b="1" i="1" dirty="0">
                <a:latin typeface="Arial"/>
                <a:cs typeface="Arial"/>
              </a:rPr>
              <a:t>des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200" b="1" i="1" spc="-5" dirty="0">
                <a:latin typeface="Arial"/>
                <a:cs typeface="Arial"/>
              </a:rPr>
              <a:t>Invalides </a:t>
            </a:r>
            <a:r>
              <a:rPr sz="1200" b="1" dirty="0">
                <a:latin typeface="Arial"/>
                <a:cs typeface="Arial"/>
              </a:rPr>
              <a:t>, </a:t>
            </a:r>
            <a:r>
              <a:rPr sz="1200" b="1" spc="-5" dirty="0">
                <a:latin typeface="Arial"/>
                <a:cs typeface="Arial"/>
              </a:rPr>
              <a:t>Paříž,</a:t>
            </a:r>
            <a:r>
              <a:rPr sz="1200" b="1" spc="-30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1676–1706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09650" y="0"/>
            <a:ext cx="7091426" cy="648493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121789" y="6568846"/>
            <a:ext cx="479425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latin typeface="Arial"/>
                <a:cs typeface="Arial"/>
              </a:rPr>
              <a:t>Inigo Jones, </a:t>
            </a:r>
            <a:r>
              <a:rPr sz="1200" b="1" i="1" spc="-5" dirty="0">
                <a:latin typeface="Arial"/>
                <a:cs typeface="Arial"/>
              </a:rPr>
              <a:t>Banketní </a:t>
            </a:r>
            <a:r>
              <a:rPr sz="1200" b="1" i="1" dirty="0">
                <a:latin typeface="Arial"/>
                <a:cs typeface="Arial"/>
              </a:rPr>
              <a:t>sál paláce ve Whitehall</a:t>
            </a:r>
            <a:r>
              <a:rPr sz="1200" b="1" dirty="0">
                <a:latin typeface="Arial"/>
                <a:cs typeface="Arial"/>
              </a:rPr>
              <a:t>, </a:t>
            </a:r>
            <a:r>
              <a:rPr sz="1200" b="1" spc="-5" dirty="0">
                <a:latin typeface="Arial"/>
                <a:cs typeface="Arial"/>
              </a:rPr>
              <a:t>Londýn,</a:t>
            </a:r>
            <a:r>
              <a:rPr sz="1200" b="1" spc="-10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1619–1622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04812"/>
            <a:ext cx="9144000" cy="60356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121789" y="6568846"/>
            <a:ext cx="479425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latin typeface="Arial"/>
                <a:cs typeface="Arial"/>
              </a:rPr>
              <a:t>Inigo Jones, </a:t>
            </a:r>
            <a:r>
              <a:rPr sz="1200" b="1" i="1" spc="-5" dirty="0">
                <a:latin typeface="Arial"/>
                <a:cs typeface="Arial"/>
              </a:rPr>
              <a:t>Banketní </a:t>
            </a:r>
            <a:r>
              <a:rPr sz="1200" b="1" i="1" dirty="0">
                <a:latin typeface="Arial"/>
                <a:cs typeface="Arial"/>
              </a:rPr>
              <a:t>sál paláce ve Whitehall</a:t>
            </a:r>
            <a:r>
              <a:rPr sz="1200" b="1" dirty="0">
                <a:latin typeface="Arial"/>
                <a:cs typeface="Arial"/>
              </a:rPr>
              <a:t>, </a:t>
            </a:r>
            <a:r>
              <a:rPr sz="1200" b="1" spc="-5" dirty="0">
                <a:latin typeface="Arial"/>
                <a:cs typeface="Arial"/>
              </a:rPr>
              <a:t>Londýn,</a:t>
            </a:r>
            <a:r>
              <a:rPr sz="1200" b="1" spc="-10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1619–1622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032000" y="0"/>
            <a:ext cx="527685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13792" y="6132067"/>
            <a:ext cx="167322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latin typeface="Arial"/>
                <a:cs typeface="Arial"/>
              </a:rPr>
              <a:t>Sir Christopher Wren,  </a:t>
            </a:r>
            <a:r>
              <a:rPr sz="1200" b="1" i="1" dirty="0">
                <a:latin typeface="Arial"/>
                <a:cs typeface="Arial"/>
              </a:rPr>
              <a:t>Saint </a:t>
            </a:r>
            <a:r>
              <a:rPr sz="1200" b="1" i="1" spc="-5" dirty="0">
                <a:latin typeface="Arial"/>
                <a:cs typeface="Arial"/>
              </a:rPr>
              <a:t>Paul's</a:t>
            </a:r>
            <a:r>
              <a:rPr sz="1200" b="1" i="1" spc="-80" dirty="0">
                <a:latin typeface="Arial"/>
                <a:cs typeface="Arial"/>
              </a:rPr>
              <a:t> </a:t>
            </a:r>
            <a:r>
              <a:rPr sz="1200" b="1" i="1" dirty="0">
                <a:latin typeface="Arial"/>
                <a:cs typeface="Arial"/>
              </a:rPr>
              <a:t>Cathedral</a:t>
            </a:r>
            <a:r>
              <a:rPr sz="1200" b="1" dirty="0">
                <a:latin typeface="Arial"/>
                <a:cs typeface="Arial"/>
              </a:rPr>
              <a:t>,  </a:t>
            </a:r>
            <a:r>
              <a:rPr sz="1200" b="1" spc="-10" dirty="0">
                <a:latin typeface="Arial"/>
                <a:cs typeface="Arial"/>
              </a:rPr>
              <a:t>Londýn,</a:t>
            </a:r>
            <a:r>
              <a:rPr sz="1200" b="1" spc="40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1675–1710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9999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</TotalTime>
  <Words>4232</Words>
  <Application>Microsoft Office PowerPoint</Application>
  <PresentationFormat>Předvádění na obrazovce (4:3)</PresentationFormat>
  <Paragraphs>221</Paragraphs>
  <Slides>104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104</vt:i4>
      </vt:variant>
    </vt:vector>
  </HeadingPairs>
  <TitlesOfParts>
    <vt:vector size="105" baseType="lpstr">
      <vt:lpstr>Office Theme</vt:lpstr>
      <vt:lpstr>ZÁKLADY VÝTVARNÉ KULTURY II.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Caravaggio (1573–1610)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Barokní malba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Markéta</dc:creator>
  <cp:lastModifiedBy>Šuráňová Renata</cp:lastModifiedBy>
  <cp:revision>2</cp:revision>
  <cp:lastPrinted>2019-03-26T08:36:02Z</cp:lastPrinted>
  <dcterms:created xsi:type="dcterms:W3CDTF">2019-03-26T08:11:13Z</dcterms:created>
  <dcterms:modified xsi:type="dcterms:W3CDTF">2019-03-26T08:40:40Z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2016-06-01T00:00:00Z</vt:filetime>
  </property>
  <property fmtid="{D5CDD505-2E9C-101B-9397-08002B2CF9AE}" pid="3" name="Creator">
    <vt:lpwstr>Microsoft® Office PowerPoint® 2007</vt:lpwstr>
  </property>
  <property fmtid="{D5CDD505-2E9C-101B-9397-08002B2CF9AE}" pid="4" name="LastSaved">
    <vt:filetime>2019-03-26T00:00:00Z</vt:filetime>
  </property>
</Properties>
</file>