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0" r:id="rId2"/>
    <p:sldId id="281" r:id="rId3"/>
    <p:sldId id="258" r:id="rId4"/>
    <p:sldId id="260" r:id="rId5"/>
    <p:sldId id="279" r:id="rId6"/>
    <p:sldId id="257" r:id="rId7"/>
    <p:sldId id="259" r:id="rId8"/>
    <p:sldId id="278" r:id="rId9"/>
    <p:sldId id="261" r:id="rId10"/>
    <p:sldId id="275" r:id="rId11"/>
    <p:sldId id="263" r:id="rId12"/>
    <p:sldId id="264" r:id="rId13"/>
    <p:sldId id="265" r:id="rId14"/>
    <p:sldId id="268" r:id="rId15"/>
    <p:sldId id="266" r:id="rId16"/>
    <p:sldId id="269" r:id="rId17"/>
    <p:sldId id="267" r:id="rId18"/>
    <p:sldId id="274" r:id="rId19"/>
    <p:sldId id="273" r:id="rId20"/>
    <p:sldId id="271" r:id="rId21"/>
    <p:sldId id="276" r:id="rId22"/>
    <p:sldId id="277" r:id="rId23"/>
    <p:sldId id="272" r:id="rId24"/>
    <p:sldId id="26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849" autoAdjust="0"/>
  </p:normalViewPr>
  <p:slideViewPr>
    <p:cSldViewPr>
      <p:cViewPr varScale="1">
        <p:scale>
          <a:sx n="84" d="100"/>
          <a:sy n="84" d="100"/>
        </p:scale>
        <p:origin x="142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F8FE51-A923-4C58-B6B4-07D2854973A0}" type="datetimeFigureOut">
              <a:rPr lang="cs-CZ" smtClean="0"/>
              <a:t>13.01.2019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enerace_N%C3%A1rodn%C3%ADho_divadla" TargetMode="External"/><Relationship Id="rId2" Type="http://schemas.openxmlformats.org/officeDocument/2006/relationships/hyperlink" Target="http://en.wikipedia.org/wiki/File:The_Screa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Josef_V%C3%A1clav_Myslbek" TargetMode="External"/><Relationship Id="rId4" Type="http://schemas.openxmlformats.org/officeDocument/2006/relationships/hyperlink" Target="http://www.pragap.com/cs/divadla/narodni-divadlo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%C3%A1rodn%C3%AD_divadlo,_interi%C3%A9r_(3).jpg" TargetMode="External"/><Relationship Id="rId13" Type="http://schemas.openxmlformats.org/officeDocument/2006/relationships/hyperlink" Target="http://commons.wikimedia.org/wiki/File:Ales_Portrait.jpg" TargetMode="External"/><Relationship Id="rId18" Type="http://schemas.openxmlformats.org/officeDocument/2006/relationships/hyperlink" Target="http://commons.wikimedia.org/wiki/File:Praha_Narodni_divadlo.jpg" TargetMode="External"/><Relationship Id="rId3" Type="http://schemas.openxmlformats.org/officeDocument/2006/relationships/hyperlink" Target="http://commons.wikimedia.org/wiki/File:National_Theater_fire,_1881.jpg" TargetMode="External"/><Relationship Id="rId7" Type="http://schemas.openxmlformats.org/officeDocument/2006/relationships/hyperlink" Target="http://commons.wikimedia.org/wiki/File:N%C3%A1rodn%C3%AD_divadlo,_interi%C3%A9r_(9).jpg" TargetMode="External"/><Relationship Id="rId12" Type="http://schemas.openxmlformats.org/officeDocument/2006/relationships/hyperlink" Target="http://commons.wikimedia.org/wiki/File:Ales,_Mikulas_-_Zalov_(1880).jpg" TargetMode="External"/><Relationship Id="rId17" Type="http://schemas.openxmlformats.org/officeDocument/2006/relationships/hyperlink" Target="http://commons.wikimedia.org/wiki/File:Brozik,_Vaclav_-_J.A._Komensky_ve_sve_pracovne_v_Amsterodamu_(1891).jpg" TargetMode="External"/><Relationship Id="rId2" Type="http://schemas.openxmlformats.org/officeDocument/2006/relationships/hyperlink" Target="http://commons.wikimedia.org/wiki/File:Narodni_divadlo_Praha_1881.jpg" TargetMode="External"/><Relationship Id="rId16" Type="http://schemas.openxmlformats.org/officeDocument/2006/relationships/hyperlink" Target="http://commons.wikimedia.org/wiki/File:Brozik_Vaclav_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%C5%BDen%C3%AD%C5%A1ek.opona.ND.jpg" TargetMode="External"/><Relationship Id="rId11" Type="http://schemas.openxmlformats.org/officeDocument/2006/relationships/hyperlink" Target="http://commons.wikimedia.org/wiki/File:N&#225;rodn&#237;_divadlo,_interi&#233;r_(11).jpg" TargetMode="External"/><Relationship Id="rId5" Type="http://schemas.openxmlformats.org/officeDocument/2006/relationships/hyperlink" Target="http://commons.wikimedia.org/wiki/File:Nationaltheater_von_innen_(B%C3%BChnenbild).JPG" TargetMode="External"/><Relationship Id="rId15" Type="http://schemas.openxmlformats.org/officeDocument/2006/relationships/hyperlink" Target="http://commons.wikimedia.org/wiki/File:Mikolas_ales_zizka.jpg" TargetMode="External"/><Relationship Id="rId10" Type="http://schemas.openxmlformats.org/officeDocument/2006/relationships/hyperlink" Target="http://commons.wikimedia.org/wiki/File:N&#225;rodn&#237;_divadlo,_interi&#233;r_(12).jpg" TargetMode="External"/><Relationship Id="rId19" Type="http://schemas.openxmlformats.org/officeDocument/2006/relationships/hyperlink" Target="http://commons.wikimedia.org/wiki/File:Seurat-La_Parade_detail.jpg" TargetMode="External"/><Relationship Id="rId4" Type="http://schemas.openxmlformats.org/officeDocument/2006/relationships/hyperlink" Target="http://commons.wikimedia.org/wiki/File:Divadlopoz.png" TargetMode="External"/><Relationship Id="rId9" Type="http://schemas.openxmlformats.org/officeDocument/2006/relationships/hyperlink" Target="http://commons.wikimedia.org/wiki/File:N&#225;rodn&#237;_divadlo,_interi&#233;r_(7).jpg" TargetMode="External"/><Relationship Id="rId14" Type="http://schemas.openxmlformats.org/officeDocument/2006/relationships/hyperlink" Target="http://commons.wikimedia.org/wiki/File:Mikol&#225;&#353;_Ale&#353;_-_&#352;pal&#237;&#269;ek_255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77621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Národní divadlo; Generace Národního divadla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Národní divadlo,</a:t>
                      </a:r>
                      <a:r>
                        <a:rPr lang="cs-CZ" sz="16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novorenesance, </a:t>
                      </a:r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J. Zítek,</a:t>
                      </a:r>
                      <a:r>
                        <a:rPr lang="cs-CZ" sz="16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malířská a sochařská výzdoba, M. Aleš, F. Ženíšek, V. Brožík, J. V. </a:t>
                      </a:r>
                      <a:r>
                        <a:rPr lang="cs-CZ" sz="16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Myslbek</a:t>
                      </a:r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, B.</a:t>
                      </a:r>
                      <a:r>
                        <a:rPr lang="cs-CZ" sz="16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Schnirch</a:t>
                      </a:r>
                      <a:endParaRPr lang="cs-CZ" sz="16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10. </a:t>
                      </a:r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02. 2013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27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38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821441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Opona Národního divadla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7584" y="1772816"/>
            <a:ext cx="73152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První oponu namaloval </a:t>
            </a:r>
            <a:r>
              <a:rPr lang="cs-CZ" sz="2400" b="1" dirty="0" smtClean="0"/>
              <a:t>František Ženíšek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Ženíškova opona byla zničena požárem v r. 1881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Po požáru byl pověřen prací na nové oponě</a:t>
            </a:r>
          </a:p>
          <a:p>
            <a:pPr marL="45720" indent="0">
              <a:buNone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cs-CZ" sz="3000" dirty="0" smtClean="0">
                <a:solidFill>
                  <a:schemeClr val="bg2">
                    <a:lumMod val="75000"/>
                  </a:schemeClr>
                </a:solidFill>
              </a:rPr>
              <a:t>malíř </a:t>
            </a:r>
            <a:r>
              <a:rPr lang="cs-CZ" sz="3000" b="1" dirty="0" smtClean="0"/>
              <a:t>Vojtěch </a:t>
            </a:r>
            <a:r>
              <a:rPr lang="cs-CZ" sz="3000" b="1" dirty="0" err="1"/>
              <a:t>Hynais</a:t>
            </a:r>
            <a:r>
              <a:rPr lang="cs-CZ" sz="3000" b="1" dirty="0"/>
              <a:t>, </a:t>
            </a:r>
            <a:r>
              <a:rPr lang="cs-CZ" sz="3000" b="1" dirty="0" smtClean="0"/>
              <a:t>1854-1925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Nová opona byla vytvořena r. 1883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Námět nové opony: </a:t>
            </a:r>
            <a:r>
              <a:rPr lang="cs-CZ" sz="2400" dirty="0" smtClean="0"/>
              <a:t>Stavba </a:t>
            </a:r>
            <a:r>
              <a:rPr lang="cs-CZ" sz="2400" dirty="0"/>
              <a:t>chrámu umění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alegorické vyjádření obětavosti českého národa při výstavbě Národního divadla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Heslo na oponě: </a:t>
            </a:r>
            <a:r>
              <a:rPr lang="cs-CZ" sz="2400" b="1" dirty="0" smtClean="0"/>
              <a:t>Národ sobě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Vojtěch </a:t>
            </a:r>
            <a:r>
              <a:rPr lang="cs-CZ" sz="2400" b="1" dirty="0" err="1" smtClean="0"/>
              <a:t>Hynais</a:t>
            </a:r>
            <a:r>
              <a:rPr lang="cs-CZ" sz="2400" b="1" dirty="0" smtClean="0"/>
              <a:t> vyzdobil vlysy Královskou lóži divadla, náměty: </a:t>
            </a:r>
            <a:r>
              <a:rPr lang="cs-CZ" sz="2400" b="1" i="1" dirty="0" smtClean="0"/>
              <a:t>Mír, Země koruny české, Historie</a:t>
            </a:r>
          </a:p>
          <a:p>
            <a:r>
              <a:rPr lang="cs-CZ" sz="2400" dirty="0" smtClean="0">
                <a:solidFill>
                  <a:schemeClr val="bg2"/>
                </a:solidFill>
              </a:rPr>
              <a:t>Další obrazy v divadle: </a:t>
            </a:r>
            <a:r>
              <a:rPr lang="cs-CZ" sz="2400" i="1" dirty="0" smtClean="0"/>
              <a:t>Roční doby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656447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52056" y="1375221"/>
            <a:ext cx="8508738" cy="194421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sz="1800" dirty="0"/>
              <a:t>a</a:t>
            </a:r>
            <a:r>
              <a:rPr lang="cs-CZ" sz="1800" dirty="0" smtClean="0"/>
              <a:t>si nejvytíženější malíř, který se podílel na výzdobě divadla</a:t>
            </a:r>
          </a:p>
          <a:p>
            <a:pPr marL="342900" indent="-342900">
              <a:buFontTx/>
              <a:buChar char="-"/>
            </a:pPr>
            <a:r>
              <a:rPr lang="cs-CZ" sz="1800" b="1" dirty="0" smtClean="0"/>
              <a:t>foyer divadla: triptych </a:t>
            </a:r>
            <a:r>
              <a:rPr lang="cs-CZ" sz="1800" dirty="0" smtClean="0">
                <a:solidFill>
                  <a:schemeClr val="bg2"/>
                </a:solidFill>
              </a:rPr>
              <a:t>Úpadek, vzkříšení a zlatý věk umění</a:t>
            </a:r>
          </a:p>
          <a:p>
            <a:pPr marL="342900" indent="-342900">
              <a:buFontTx/>
              <a:buChar char="-"/>
            </a:pPr>
            <a:r>
              <a:rPr lang="cs-CZ" sz="1800" b="1" dirty="0"/>
              <a:t>s</a:t>
            </a:r>
            <a:r>
              <a:rPr lang="cs-CZ" sz="1800" b="1" dirty="0" smtClean="0"/>
              <a:t>trop hlediště: alegorie umění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chemeClr val="bg2"/>
                </a:solidFill>
              </a:rPr>
              <a:t>v</a:t>
            </a:r>
            <a:r>
              <a:rPr lang="cs-CZ" sz="1800" dirty="0" smtClean="0">
                <a:solidFill>
                  <a:schemeClr val="bg2"/>
                </a:solidFill>
              </a:rPr>
              <a:t>ytvořil první oponu</a:t>
            </a:r>
            <a:r>
              <a:rPr lang="cs-CZ" sz="1800" dirty="0" smtClean="0"/>
              <a:t>, která byla zničena požárem</a:t>
            </a:r>
          </a:p>
          <a:p>
            <a:pPr marL="342900" indent="-342900">
              <a:buFontTx/>
              <a:buChar char="-"/>
            </a:pPr>
            <a:r>
              <a:rPr lang="cs-CZ" sz="1800" b="1" dirty="0"/>
              <a:t>p</a:t>
            </a:r>
            <a:r>
              <a:rPr lang="cs-CZ" sz="1800" b="1" dirty="0" smtClean="0"/>
              <a:t>odle návrhů Mikoláše Alše </a:t>
            </a:r>
            <a:r>
              <a:rPr lang="cs-CZ" sz="1800" dirty="0" smtClean="0">
                <a:solidFill>
                  <a:schemeClr val="bg2"/>
                </a:solidFill>
              </a:rPr>
              <a:t>provedl cyklus </a:t>
            </a:r>
            <a:r>
              <a:rPr lang="cs-CZ" sz="1800" dirty="0" smtClean="0"/>
              <a:t>14 lunet Vlast 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0509"/>
            <a:ext cx="4319972" cy="3357491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509963"/>
            <a:ext cx="4464050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669439" y="3079932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6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24199" y="3068960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5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611560" y="692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2">
                    <a:lumMod val="75000"/>
                  </a:schemeClr>
                </a:solidFill>
              </a:rPr>
              <a:t>František Ženíšek, 1848-1916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04595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144" y="1268760"/>
            <a:ext cx="2538549" cy="115409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František Ženíšek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5542428" y="2657135"/>
            <a:ext cx="3240360" cy="417646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cs-CZ" sz="2300" dirty="0" smtClean="0">
                <a:solidFill>
                  <a:schemeClr val="bg2"/>
                </a:solidFill>
              </a:rPr>
              <a:t>Výzdoba:</a:t>
            </a:r>
          </a:p>
          <a:p>
            <a:r>
              <a:rPr lang="cs-CZ" sz="2300" dirty="0" smtClean="0">
                <a:solidFill>
                  <a:schemeClr val="bg2"/>
                </a:solidFill>
              </a:rPr>
              <a:t>strop hlediště divadla</a:t>
            </a:r>
          </a:p>
          <a:p>
            <a:r>
              <a:rPr lang="cs-CZ" sz="2300" dirty="0" smtClean="0">
                <a:solidFill>
                  <a:schemeClr val="bg2"/>
                </a:solidFill>
              </a:rPr>
              <a:t>8 alegorických obrazů</a:t>
            </a:r>
          </a:p>
          <a:p>
            <a:r>
              <a:rPr lang="cs-CZ" sz="2300" dirty="0" smtClean="0">
                <a:solidFill>
                  <a:schemeClr val="bg2"/>
                </a:solidFill>
              </a:rPr>
              <a:t>námět: alegorie umění</a:t>
            </a:r>
          </a:p>
          <a:p>
            <a:r>
              <a:rPr lang="cs-CZ" b="1" dirty="0" smtClean="0"/>
              <a:t>Lyrika</a:t>
            </a:r>
          </a:p>
          <a:p>
            <a:r>
              <a:rPr lang="cs-CZ" b="1" dirty="0" smtClean="0"/>
              <a:t>Epika</a:t>
            </a:r>
          </a:p>
          <a:p>
            <a:r>
              <a:rPr lang="cs-CZ" b="1" dirty="0" smtClean="0"/>
              <a:t>Mimika</a:t>
            </a:r>
          </a:p>
          <a:p>
            <a:r>
              <a:rPr lang="cs-CZ" b="1" dirty="0" smtClean="0"/>
              <a:t>Tanec</a:t>
            </a:r>
          </a:p>
          <a:p>
            <a:r>
              <a:rPr lang="cs-CZ" b="1" dirty="0" smtClean="0"/>
              <a:t>Hudba</a:t>
            </a:r>
          </a:p>
          <a:p>
            <a:r>
              <a:rPr lang="cs-CZ" b="1" dirty="0" smtClean="0"/>
              <a:t>Sochařství</a:t>
            </a:r>
          </a:p>
          <a:p>
            <a:r>
              <a:rPr lang="cs-CZ" b="1" dirty="0" smtClean="0"/>
              <a:t>Malířství</a:t>
            </a:r>
          </a:p>
          <a:p>
            <a:r>
              <a:rPr lang="cs-CZ" b="1" dirty="0" smtClean="0"/>
              <a:t>Architektura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39" y="3468750"/>
            <a:ext cx="2525873" cy="336783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2" y="3490169"/>
            <a:ext cx="2525874" cy="33678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55" y="17952"/>
            <a:ext cx="2502443" cy="33365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2" y="23841"/>
            <a:ext cx="2498026" cy="333070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657433" y="17952"/>
            <a:ext cx="916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7, 8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5657433" y="329889"/>
            <a:ext cx="1016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9, 10</a:t>
            </a:r>
            <a:endParaRPr lang="cs-CZ" sz="1400" dirty="0"/>
          </a:p>
        </p:txBody>
      </p:sp>
      <p:sp>
        <p:nvSpPr>
          <p:cNvPr id="11" name="Tlačítko akce: Nápověda 10">
            <a:hlinkClick r:id="" action="ppaction://noaction" highlightClick="1"/>
          </p:cNvPr>
          <p:cNvSpPr/>
          <p:nvPr/>
        </p:nvSpPr>
        <p:spPr>
          <a:xfrm>
            <a:off x="7236296" y="4005064"/>
            <a:ext cx="1042416" cy="1042416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441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Mikoláš Aleš, 1852-1913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" y="1844824"/>
            <a:ext cx="8332326" cy="4384887"/>
          </a:xfrm>
        </p:spPr>
      </p:pic>
      <p:sp>
        <p:nvSpPr>
          <p:cNvPr id="7" name="Obdélník 6"/>
          <p:cNvSpPr/>
          <p:nvPr/>
        </p:nvSpPr>
        <p:spPr>
          <a:xfrm>
            <a:off x="0" y="6390619"/>
            <a:ext cx="8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11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1774005" y="6431347"/>
            <a:ext cx="7339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Mikoláš Aleš, </a:t>
            </a:r>
            <a:r>
              <a:rPr lang="cs-CZ" sz="1400" dirty="0"/>
              <a:t> </a:t>
            </a:r>
            <a:r>
              <a:rPr lang="cs-CZ" sz="1400" dirty="0" smtClean="0"/>
              <a:t>návrh na karton pro lunety z cyklu Vlast, 1880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90191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709972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Mikoláš Aleš, 1852-1913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2776"/>
            <a:ext cx="3995936" cy="489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301282"/>
            <a:ext cx="4464496" cy="5305896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Významný kreslíř, ilustrátor, grafik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Zvítězil v soutěži o malířskou výzdobu  Národního divadla společně s F. Ženíškem</a:t>
            </a:r>
          </a:p>
          <a:p>
            <a:r>
              <a:rPr lang="cs-CZ" sz="1800" b="1" dirty="0" smtClean="0"/>
              <a:t>Cyklus Vlast – 14 lunet pro Národní divadlo,  </a:t>
            </a:r>
            <a:r>
              <a:rPr lang="cs-CZ" sz="1800" dirty="0" smtClean="0">
                <a:solidFill>
                  <a:schemeClr val="bg2"/>
                </a:solidFill>
              </a:rPr>
              <a:t>nejcennější malířská výzdoba, foyer divadla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1877-1881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Spory s porotou, neustálé připomínkování, nakonec M. Aleš dál nepokračuje, podle jeho návrhů lunety dokončuje F. Ženíšek</a:t>
            </a:r>
          </a:p>
          <a:p>
            <a:r>
              <a:rPr lang="cs-CZ" sz="1800" dirty="0" smtClean="0"/>
              <a:t>Další tvorba:</a:t>
            </a:r>
          </a:p>
          <a:p>
            <a:r>
              <a:rPr lang="cs-CZ" sz="1800" dirty="0" smtClean="0"/>
              <a:t>olejomalba </a:t>
            </a:r>
            <a:r>
              <a:rPr lang="cs-CZ" sz="1800" dirty="0"/>
              <a:t>„Setkání Jiřího z Poděbrad </a:t>
            </a:r>
            <a:r>
              <a:rPr lang="cs-CZ" sz="1800" dirty="0" smtClean="0"/>
              <a:t>      s </a:t>
            </a:r>
            <a:r>
              <a:rPr lang="cs-CZ" sz="1800" dirty="0"/>
              <a:t>Matyášem Korvínem“ </a:t>
            </a:r>
          </a:p>
          <a:p>
            <a:r>
              <a:rPr lang="cs-CZ" sz="1800" b="1" dirty="0" smtClean="0"/>
              <a:t>knižní </a:t>
            </a:r>
            <a:r>
              <a:rPr lang="cs-CZ" sz="1800" b="1" dirty="0"/>
              <a:t>ilustrace</a:t>
            </a:r>
            <a:r>
              <a:rPr lang="cs-CZ" sz="1800" dirty="0"/>
              <a:t> děl </a:t>
            </a:r>
            <a:r>
              <a:rPr lang="cs-CZ" sz="1800" dirty="0" smtClean="0"/>
              <a:t>F. L. Čelakovského</a:t>
            </a:r>
            <a:r>
              <a:rPr lang="cs-CZ" sz="1800" dirty="0"/>
              <a:t>, </a:t>
            </a:r>
            <a:r>
              <a:rPr lang="cs-CZ" sz="1800" dirty="0" smtClean="0"/>
              <a:t>     A. Jiráska (</a:t>
            </a:r>
            <a:r>
              <a:rPr lang="cs-CZ" sz="1800" dirty="0"/>
              <a:t>české lidové písně, Špalíček pohádek, pověstí a přísloví, </a:t>
            </a:r>
            <a:r>
              <a:rPr lang="cs-CZ" sz="1800" dirty="0" smtClean="0"/>
              <a:t>…)</a:t>
            </a:r>
          </a:p>
          <a:p>
            <a:r>
              <a:rPr lang="cs-CZ" sz="1800" b="1" dirty="0" smtClean="0"/>
              <a:t>fresky a sgrafita </a:t>
            </a:r>
            <a:r>
              <a:rPr lang="cs-CZ" sz="1800" dirty="0" smtClean="0"/>
              <a:t>na fasádách domů</a:t>
            </a:r>
          </a:p>
          <a:p>
            <a:endParaRPr lang="cs-CZ" sz="1800" dirty="0" smtClean="0">
              <a:solidFill>
                <a:schemeClr val="bg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299401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12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826906" y="6299401"/>
            <a:ext cx="7339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Mikoláš Aleš, 1912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76871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787121" y="161877"/>
            <a:ext cx="7315200" cy="1037864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Mikoláš Aleš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3" y="1695209"/>
            <a:ext cx="3437950" cy="5162791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01" y="1663366"/>
            <a:ext cx="4074654" cy="518011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9387" y="6381328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13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4441033" y="6381327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14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-41211" y="1203814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Mikoláš Aleš, Špalíček národních písní a říkadel                       Mikoláš Aleš, Jan Žižka, 1908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57623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32157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Václav Brožík, 1851-1901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029235" cy="295886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2008" y="4437112"/>
            <a:ext cx="5086637" cy="205490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Představitel akademické malby</a:t>
            </a:r>
          </a:p>
          <a:p>
            <a:r>
              <a:rPr lang="cs-CZ" b="1" dirty="0" smtClean="0">
                <a:solidFill>
                  <a:schemeClr val="bg2"/>
                </a:solidFill>
              </a:rPr>
              <a:t>Historické náměty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Pro Národní divadlo výzdoba salonu Královské lóže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Obr. 15, Polyxena z Lobkovic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Obr. 16, Jan Amos Komenský v Amsterdamu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27430" y="4437112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15</a:t>
            </a:r>
            <a:endParaRPr lang="cs-CZ" sz="1400" dirty="0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5" y="1399919"/>
            <a:ext cx="3957109" cy="545808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211960" y="6490528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16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36510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84650" y="404664"/>
            <a:ext cx="7315200" cy="7819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Josef Václav </a:t>
            </a:r>
            <a:r>
              <a:rPr lang="cs-CZ" dirty="0" err="1" smtClean="0">
                <a:solidFill>
                  <a:schemeClr val="bg2">
                    <a:lumMod val="75000"/>
                  </a:schemeClr>
                </a:solidFill>
              </a:rPr>
              <a:t>Myslbek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, 1848-1922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" y="1256345"/>
            <a:ext cx="3926394" cy="5601656"/>
          </a:xfrm>
        </p:spPr>
      </p:pic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4464496" cy="5167361"/>
          </a:xfrm>
        </p:spPr>
        <p:txBody>
          <a:bodyPr>
            <a:normAutofit/>
          </a:bodyPr>
          <a:lstStyle/>
          <a:p>
            <a:r>
              <a:rPr lang="cs-CZ" sz="2200" dirty="0" smtClean="0">
                <a:solidFill>
                  <a:schemeClr val="bg2"/>
                </a:solidFill>
              </a:rPr>
              <a:t> Nejvýznamnější osobnost českého sochařství 2. pol. 19. st.</a:t>
            </a:r>
          </a:p>
          <a:p>
            <a:pPr marL="114300" indent="0">
              <a:buNone/>
            </a:pPr>
            <a:endParaRPr lang="cs-CZ" sz="2200" dirty="0" smtClean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cs-CZ" sz="2200" dirty="0" smtClean="0">
                <a:solidFill>
                  <a:schemeClr val="bg2"/>
                </a:solidFill>
              </a:rPr>
              <a:t>Pro Národní divadlo </a:t>
            </a:r>
          </a:p>
          <a:p>
            <a:r>
              <a:rPr lang="cs-CZ" sz="2200" dirty="0" smtClean="0">
                <a:solidFill>
                  <a:schemeClr val="bg2"/>
                </a:solidFill>
              </a:rPr>
              <a:t>alegorie </a:t>
            </a:r>
            <a:r>
              <a:rPr lang="cs-CZ" sz="2200" b="1" dirty="0" smtClean="0"/>
              <a:t>Hudby</a:t>
            </a:r>
            <a:r>
              <a:rPr lang="cs-CZ" sz="2200" b="1" dirty="0" smtClean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(foyer divadla)</a:t>
            </a:r>
          </a:p>
          <a:p>
            <a:r>
              <a:rPr lang="cs-CZ" sz="2200" dirty="0" smtClean="0">
                <a:solidFill>
                  <a:schemeClr val="bg2"/>
                </a:solidFill>
              </a:rPr>
              <a:t>sousoší </a:t>
            </a:r>
            <a:r>
              <a:rPr lang="cs-CZ" sz="2200" b="1" dirty="0" smtClean="0"/>
              <a:t>Činohry a Zpěvohry </a:t>
            </a:r>
            <a:r>
              <a:rPr lang="cs-CZ" sz="2200" dirty="0" smtClean="0">
                <a:solidFill>
                  <a:schemeClr val="bg2"/>
                </a:solidFill>
              </a:rPr>
              <a:t>na bočním portále fasády divadla</a:t>
            </a:r>
          </a:p>
          <a:p>
            <a:pPr marL="114300" indent="0">
              <a:buNone/>
            </a:pPr>
            <a:r>
              <a:rPr lang="cs-CZ" sz="2200" dirty="0" smtClean="0">
                <a:solidFill>
                  <a:schemeClr val="bg2"/>
                </a:solidFill>
              </a:rPr>
              <a:t>Další realizace:</a:t>
            </a:r>
            <a:endParaRPr lang="cs-CZ" sz="2200" dirty="0">
              <a:solidFill>
                <a:schemeClr val="bg2"/>
              </a:solidFill>
            </a:endParaRPr>
          </a:p>
          <a:p>
            <a:r>
              <a:rPr lang="cs-CZ" sz="2200" dirty="0" smtClean="0">
                <a:solidFill>
                  <a:schemeClr val="bg2"/>
                </a:solidFill>
              </a:rPr>
              <a:t> </a:t>
            </a:r>
            <a:r>
              <a:rPr lang="cs-CZ" sz="2200" b="1" dirty="0" smtClean="0"/>
              <a:t>Jezdecký pomník sv. Václava </a:t>
            </a:r>
          </a:p>
          <a:p>
            <a:pPr marL="114300" indent="0">
              <a:buNone/>
            </a:pPr>
            <a:r>
              <a:rPr lang="cs-CZ" sz="2200" b="1" dirty="0">
                <a:solidFill>
                  <a:schemeClr val="bg2"/>
                </a:solidFill>
              </a:rPr>
              <a:t> </a:t>
            </a:r>
            <a:r>
              <a:rPr lang="cs-CZ" sz="2200" b="1" dirty="0" smtClean="0">
                <a:solidFill>
                  <a:schemeClr val="bg2"/>
                </a:solidFill>
              </a:rPr>
              <a:t>   </a:t>
            </a:r>
            <a:r>
              <a:rPr lang="cs-CZ" sz="2200" dirty="0" smtClean="0">
                <a:solidFill>
                  <a:schemeClr val="bg2"/>
                </a:solidFill>
              </a:rPr>
              <a:t>na Václavském náměstí</a:t>
            </a:r>
          </a:p>
          <a:p>
            <a:r>
              <a:rPr lang="cs-CZ" sz="2200" b="1" dirty="0" smtClean="0"/>
              <a:t>sousoší pro Palackého most</a:t>
            </a:r>
            <a:r>
              <a:rPr lang="cs-CZ" sz="2200" dirty="0" smtClean="0"/>
              <a:t>,</a:t>
            </a:r>
          </a:p>
          <a:p>
            <a:pPr marL="114300" indent="0">
              <a:buNone/>
            </a:pPr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   nyní na Vyšehradě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067944" y="6548370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486517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4084" y="188641"/>
            <a:ext cx="7315200" cy="10081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2"/>
                </a:solidFill>
              </a:rPr>
              <a:t>J. V. </a:t>
            </a:r>
            <a:r>
              <a:rPr lang="cs-CZ" sz="2800" dirty="0" err="1" smtClean="0">
                <a:solidFill>
                  <a:schemeClr val="bg2"/>
                </a:solidFill>
              </a:rPr>
              <a:t>Myslbek</a:t>
            </a:r>
            <a:r>
              <a:rPr lang="cs-CZ" sz="2800" dirty="0" smtClean="0">
                <a:solidFill>
                  <a:schemeClr val="bg2"/>
                </a:solidFill>
              </a:rPr>
              <a:t>, Jezdecký </a:t>
            </a:r>
            <a:r>
              <a:rPr lang="cs-CZ" sz="2800" dirty="0">
                <a:solidFill>
                  <a:schemeClr val="bg2"/>
                </a:solidFill>
              </a:rPr>
              <a:t>pomník sv. </a:t>
            </a:r>
            <a:r>
              <a:rPr lang="cs-CZ" sz="2800" dirty="0" smtClean="0">
                <a:solidFill>
                  <a:schemeClr val="bg2"/>
                </a:solidFill>
              </a:rPr>
              <a:t>Václava</a:t>
            </a:r>
            <a:endParaRPr lang="cs-CZ" sz="2800" dirty="0">
              <a:solidFill>
                <a:schemeClr val="bg2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4" y="2425846"/>
            <a:ext cx="1974871" cy="4462986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46676"/>
            <a:ext cx="2030155" cy="446298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25531"/>
          <a:stretch/>
        </p:blipFill>
        <p:spPr>
          <a:xfrm>
            <a:off x="4274525" y="2425846"/>
            <a:ext cx="2281711" cy="448381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092280" y="2118069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" y="2461167"/>
            <a:ext cx="2014003" cy="44021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0341" y="1010074"/>
            <a:ext cx="76328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5 českých patronů: Sv. Václav</a:t>
            </a:r>
          </a:p>
          <a:p>
            <a:r>
              <a:rPr lang="cs-CZ" b="1" dirty="0" smtClean="0"/>
              <a:t> sv. Ludmila, </a:t>
            </a:r>
            <a:r>
              <a:rPr lang="cs-CZ" b="1" dirty="0"/>
              <a:t>sv. </a:t>
            </a:r>
            <a:r>
              <a:rPr lang="cs-CZ" b="1" dirty="0" smtClean="0"/>
              <a:t>Anežka, sv. Vojtěch, </a:t>
            </a:r>
            <a:r>
              <a:rPr lang="cs-CZ" b="1" dirty="0"/>
              <a:t>sv. </a:t>
            </a:r>
            <a:r>
              <a:rPr lang="cs-CZ" b="1" dirty="0" smtClean="0"/>
              <a:t>Prokop</a:t>
            </a:r>
          </a:p>
          <a:p>
            <a:endParaRPr lang="cs-CZ" dirty="0">
              <a:solidFill>
                <a:schemeClr val="bg2"/>
              </a:solidFill>
            </a:endParaRPr>
          </a:p>
          <a:p>
            <a:r>
              <a:rPr lang="cs-CZ" sz="1600" dirty="0" smtClean="0">
                <a:solidFill>
                  <a:schemeClr val="bg2"/>
                </a:solidFill>
              </a:rPr>
              <a:t>V soutěži v r. 1894 získali J. V. </a:t>
            </a:r>
            <a:r>
              <a:rPr lang="cs-CZ" sz="1600" dirty="0" err="1" smtClean="0">
                <a:solidFill>
                  <a:schemeClr val="bg2"/>
                </a:solidFill>
              </a:rPr>
              <a:t>Myslbek</a:t>
            </a:r>
            <a:r>
              <a:rPr lang="cs-CZ" sz="1600" dirty="0" smtClean="0">
                <a:solidFill>
                  <a:schemeClr val="bg2"/>
                </a:solidFill>
              </a:rPr>
              <a:t> a B. </a:t>
            </a:r>
            <a:r>
              <a:rPr lang="cs-CZ" sz="1600" dirty="0" err="1" smtClean="0">
                <a:solidFill>
                  <a:schemeClr val="bg2"/>
                </a:solidFill>
              </a:rPr>
              <a:t>Schnirch</a:t>
            </a:r>
            <a:r>
              <a:rPr lang="cs-CZ" sz="1600" dirty="0" smtClean="0">
                <a:solidFill>
                  <a:schemeClr val="bg2"/>
                </a:solidFill>
              </a:rPr>
              <a:t> první a druhou cenu,</a:t>
            </a:r>
          </a:p>
          <a:p>
            <a:r>
              <a:rPr lang="cs-CZ" sz="1600" dirty="0" smtClean="0">
                <a:solidFill>
                  <a:schemeClr val="bg2"/>
                </a:solidFill>
              </a:rPr>
              <a:t>ale práci na pomníku nakonec získal </a:t>
            </a:r>
            <a:r>
              <a:rPr lang="cs-CZ" sz="1600" dirty="0" err="1" smtClean="0">
                <a:solidFill>
                  <a:schemeClr val="bg2"/>
                </a:solidFill>
              </a:rPr>
              <a:t>Myslbek</a:t>
            </a:r>
            <a:endParaRPr lang="cs-CZ" sz="1600" dirty="0"/>
          </a:p>
        </p:txBody>
      </p:sp>
      <p:sp>
        <p:nvSpPr>
          <p:cNvPr id="13" name="Tlačítko akce: Nápověda 12">
            <a:hlinkClick r:id="" action="ppaction://noaction" highlightClick="1"/>
          </p:cNvPr>
          <p:cNvSpPr/>
          <p:nvPr/>
        </p:nvSpPr>
        <p:spPr>
          <a:xfrm>
            <a:off x="8425671" y="988557"/>
            <a:ext cx="690122" cy="729403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641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06485"/>
            <a:ext cx="2651059" cy="3985990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678"/>
            <a:ext cx="2751138" cy="4024312"/>
          </a:xfrm>
        </p:spPr>
      </p:pic>
      <p:sp>
        <p:nvSpPr>
          <p:cNvPr id="7" name="Obdélník 6"/>
          <p:cNvSpPr/>
          <p:nvPr/>
        </p:nvSpPr>
        <p:spPr>
          <a:xfrm>
            <a:off x="6653808" y="6411392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87568"/>
            <a:ext cx="2649514" cy="402382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64390" y="548680"/>
            <a:ext cx="6943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bg2"/>
                </a:solidFill>
              </a:rPr>
              <a:t>J. V. </a:t>
            </a:r>
            <a:r>
              <a:rPr lang="cs-CZ" sz="2800" dirty="0" err="1">
                <a:solidFill>
                  <a:schemeClr val="bg2"/>
                </a:solidFill>
              </a:rPr>
              <a:t>Myslbek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smtClean="0">
                <a:solidFill>
                  <a:schemeClr val="bg2"/>
                </a:solidFill>
              </a:rPr>
              <a:t>sousoší pro Palackého most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864390" y="1071900"/>
            <a:ext cx="8238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</a:rPr>
              <a:t>Záboj a Slavoj</a:t>
            </a:r>
          </a:p>
          <a:p>
            <a:r>
              <a:rPr lang="cs-CZ" sz="2000" b="1" dirty="0" smtClean="0">
                <a:solidFill>
                  <a:schemeClr val="bg2"/>
                </a:solidFill>
              </a:rPr>
              <a:t>Lumír a Píseň</a:t>
            </a:r>
          </a:p>
          <a:p>
            <a:r>
              <a:rPr lang="cs-CZ" sz="2000" b="1" dirty="0" smtClean="0">
                <a:solidFill>
                  <a:schemeClr val="bg2"/>
                </a:solidFill>
              </a:rPr>
              <a:t>Libuše a Přemysl</a:t>
            </a:r>
          </a:p>
          <a:p>
            <a:r>
              <a:rPr lang="cs-CZ" sz="2000" dirty="0" smtClean="0"/>
              <a:t>Ctirad a Šárka		</a:t>
            </a:r>
            <a:r>
              <a:rPr lang="cs-CZ" sz="2000" dirty="0" smtClean="0">
                <a:solidFill>
                  <a:schemeClr val="bg2"/>
                </a:solidFill>
              </a:rPr>
              <a:t>sousoší dnes umístěno na Vyšehradě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12" name="Tlačítko akce: Nápověda 11">
            <a:hlinkClick r:id="" action="ppaction://noaction" highlightClick="1"/>
          </p:cNvPr>
          <p:cNvSpPr/>
          <p:nvPr/>
        </p:nvSpPr>
        <p:spPr>
          <a:xfrm>
            <a:off x="8101584" y="1071900"/>
            <a:ext cx="1042416" cy="1042416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07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Národní divadlo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Generace Národního divadla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4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416824" cy="7200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Josef Tulka, 1846-1882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 flipH="1">
            <a:off x="323528" y="3933056"/>
            <a:ext cx="8669042" cy="216024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bg2"/>
                </a:solidFill>
              </a:rPr>
              <a:t>výzdoba </a:t>
            </a:r>
            <a:r>
              <a:rPr lang="cs-CZ" dirty="0" smtClean="0"/>
              <a:t>královské (dnes prezidentské) </a:t>
            </a:r>
            <a:r>
              <a:rPr lang="cs-CZ" dirty="0"/>
              <a:t>lóže </a:t>
            </a:r>
            <a:r>
              <a:rPr lang="cs-CZ" dirty="0">
                <a:solidFill>
                  <a:schemeClr val="bg2"/>
                </a:solidFill>
              </a:rPr>
              <a:t>Národního </a:t>
            </a:r>
            <a:r>
              <a:rPr lang="cs-CZ" dirty="0" smtClean="0">
                <a:solidFill>
                  <a:schemeClr val="bg2"/>
                </a:solidFill>
              </a:rPr>
              <a:t>divadla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 krajinářský cyklus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b="1" dirty="0" smtClean="0"/>
              <a:t>9 </a:t>
            </a:r>
            <a:r>
              <a:rPr lang="cs-CZ" b="1" dirty="0"/>
              <a:t>obrazů hradů a památných míst Čech a </a:t>
            </a:r>
            <a:r>
              <a:rPr lang="cs-CZ" b="1" dirty="0" smtClean="0"/>
              <a:t>Moravy</a:t>
            </a:r>
          </a:p>
          <a:p>
            <a:r>
              <a:rPr lang="cs-CZ" b="1" dirty="0" smtClean="0"/>
              <a:t> Blaník, Říp, Vyšehrad,…..</a:t>
            </a:r>
          </a:p>
          <a:p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smtClean="0">
                <a:solidFill>
                  <a:schemeClr val="bg2"/>
                </a:solidFill>
              </a:rPr>
              <a:t>výzdoba schodiště Národního muzea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7992888" cy="186454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 </a:t>
            </a:r>
            <a:r>
              <a:rPr lang="cs-CZ" b="1" dirty="0" smtClean="0"/>
              <a:t>návrh </a:t>
            </a:r>
            <a:r>
              <a:rPr lang="cs-CZ" b="1" dirty="0"/>
              <a:t>5 lunet v lodžii Národního divadla - </a:t>
            </a:r>
            <a:r>
              <a:rPr lang="cs-CZ" b="1" i="1" dirty="0"/>
              <a:t>Cyklus </a:t>
            </a:r>
            <a:r>
              <a:rPr lang="cs-CZ" b="1" i="1" dirty="0" smtClean="0"/>
              <a:t>Píseň</a:t>
            </a:r>
          </a:p>
          <a:p>
            <a:r>
              <a:rPr lang="cs-CZ" sz="2200" dirty="0" smtClean="0">
                <a:solidFill>
                  <a:schemeClr val="bg2"/>
                </a:solidFill>
              </a:rPr>
              <a:t> Po dokončení odchází do kláštera do Itálie, o jeho dalším osudu nic nevíme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- oltářní obrazy, malby a kresby na historická témata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90982" y="2536249"/>
            <a:ext cx="756084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>
                <a:solidFill>
                  <a:schemeClr val="bg2"/>
                </a:solidFill>
              </a:rPr>
              <a:t>Julius Mařák, 1832-1899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56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989" y="332656"/>
            <a:ext cx="7315200" cy="51613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Bohuslav </a:t>
            </a:r>
            <a:r>
              <a:rPr lang="cs-CZ" dirty="0" err="1" smtClean="0">
                <a:solidFill>
                  <a:schemeClr val="bg2">
                    <a:lumMod val="75000"/>
                  </a:schemeClr>
                </a:solidFill>
              </a:rPr>
              <a:t>Schnirch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, 1845-1901 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5"/>
            <a:ext cx="4278787" cy="5497487"/>
          </a:xfrm>
        </p:spPr>
      </p:pic>
      <p:sp>
        <p:nvSpPr>
          <p:cNvPr id="9" name="Obdélník 8"/>
          <p:cNvSpPr/>
          <p:nvPr/>
        </p:nvSpPr>
        <p:spPr>
          <a:xfrm>
            <a:off x="0" y="6564818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55976" y="1117173"/>
            <a:ext cx="42484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sochařská výzdoba</a:t>
            </a:r>
          </a:p>
          <a:p>
            <a:r>
              <a:rPr lang="cs-CZ" sz="2200" b="1" dirty="0">
                <a:solidFill>
                  <a:schemeClr val="bg2"/>
                </a:solidFill>
              </a:rPr>
              <a:t> </a:t>
            </a:r>
            <a:r>
              <a:rPr lang="cs-CZ" sz="2200" b="1" dirty="0" smtClean="0">
                <a:solidFill>
                  <a:schemeClr val="bg2"/>
                </a:solidFill>
              </a:rPr>
              <a:t>    </a:t>
            </a:r>
            <a:r>
              <a:rPr lang="cs-CZ" sz="2200" dirty="0" smtClean="0">
                <a:solidFill>
                  <a:schemeClr val="bg2"/>
                </a:solidFill>
              </a:rPr>
              <a:t>Národního divadla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Dvě trigy s bohyněmi Vítězství           </a:t>
            </a:r>
            <a:r>
              <a:rPr lang="cs-CZ" sz="2200" dirty="0" smtClean="0">
                <a:solidFill>
                  <a:schemeClr val="bg2"/>
                </a:solidFill>
              </a:rPr>
              <a:t>(triga – antické trojspřeží)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Původní trigy byly zničeny při požáru, ty dnešní zhotovili jeho žáci po jeho smrti</a:t>
            </a:r>
            <a:r>
              <a:rPr lang="cs-CZ" sz="2200" b="1" dirty="0" smtClean="0">
                <a:solidFill>
                  <a:schemeClr val="bg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Velký konkurent J. V. </a:t>
            </a:r>
            <a:r>
              <a:rPr lang="cs-CZ" sz="2200" dirty="0" err="1" smtClean="0">
                <a:solidFill>
                  <a:schemeClr val="bg2"/>
                </a:solidFill>
              </a:rPr>
              <a:t>Myslbeka</a:t>
            </a:r>
            <a:endParaRPr lang="cs-CZ" sz="22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Sochy Apollona a devět Múz</a:t>
            </a:r>
          </a:p>
          <a:p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   </a:t>
            </a:r>
            <a:r>
              <a:rPr lang="cs-CZ" sz="2200" dirty="0" smtClean="0"/>
              <a:t>na atice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Podílel se na výzdobě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Národního muzea, Rudolfina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Pomník Jiřího z Poděbrad </a:t>
            </a:r>
          </a:p>
          <a:p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   v Poděbradech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056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7" y="1566664"/>
            <a:ext cx="7545578" cy="529133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76666" y="345834"/>
            <a:ext cx="7704856" cy="12961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000" dirty="0" smtClean="0">
                <a:solidFill>
                  <a:schemeClr val="bg2"/>
                </a:solidFill>
              </a:rPr>
              <a:t>Pozorně si prohlédněte fotografii a označená místa okomentujte.                  </a:t>
            </a:r>
          </a:p>
          <a:p>
            <a:pPr marL="45720" indent="0">
              <a:buNone/>
            </a:pPr>
            <a:r>
              <a:rPr lang="cs-CZ" sz="2000" dirty="0" smtClean="0">
                <a:solidFill>
                  <a:schemeClr val="bg2"/>
                </a:solidFill>
              </a:rPr>
              <a:t>O jakou část se jedná, případně autora. </a:t>
            </a:r>
          </a:p>
          <a:p>
            <a:pPr marL="45720" indent="0">
              <a:buNone/>
            </a:pPr>
            <a:r>
              <a:rPr lang="cs-CZ" sz="2000" dirty="0" smtClean="0">
                <a:solidFill>
                  <a:schemeClr val="bg2"/>
                </a:solidFill>
              </a:rPr>
              <a:t>Řekněte vše, co si pamatujete z historie divadla. 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95736" y="2761681"/>
            <a:ext cx="1368152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012160" y="3006226"/>
            <a:ext cx="2217681" cy="215096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707904" y="1844824"/>
            <a:ext cx="2592288" cy="24482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121000" y="1258886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17</a:t>
            </a:r>
            <a:endParaRPr lang="cs-CZ" sz="1400" dirty="0"/>
          </a:p>
        </p:txBody>
      </p:sp>
      <p:sp>
        <p:nvSpPr>
          <p:cNvPr id="12" name="Ovál 11"/>
          <p:cNvSpPr/>
          <p:nvPr/>
        </p:nvSpPr>
        <p:spPr>
          <a:xfrm>
            <a:off x="827584" y="2591237"/>
            <a:ext cx="1513360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Nápověda 4">
            <a:hlinkClick r:id="" action="ppaction://noaction" highlightClick="1"/>
          </p:cNvPr>
          <p:cNvSpPr/>
          <p:nvPr/>
        </p:nvSpPr>
        <p:spPr>
          <a:xfrm>
            <a:off x="0" y="370360"/>
            <a:ext cx="1042416" cy="1042416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83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722049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Citace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0" y="1484785"/>
            <a:ext cx="7618040" cy="4824576"/>
          </a:xfrm>
        </p:spPr>
        <p:txBody>
          <a:bodyPr/>
          <a:lstStyle/>
          <a:p>
            <a:r>
              <a:rPr lang="cs-CZ" sz="1400" dirty="0"/>
              <a:t>MRÁZ, Bohumír. Dějiny výtvarné kultury.</a:t>
            </a:r>
            <a:r>
              <a:rPr lang="cs-CZ" sz="1400" i="1" dirty="0"/>
              <a:t> 3</a:t>
            </a:r>
            <a:r>
              <a:rPr lang="cs-CZ" sz="1400" dirty="0"/>
              <a:t>. 1. vyd. Praha: IDEA SERVIS, 2000, 220 s. ISBN 80-859-7031-7.</a:t>
            </a:r>
          </a:p>
          <a:p>
            <a:pPr marL="114300" indent="0">
              <a:buNone/>
            </a:pPr>
            <a:endParaRPr lang="cs-CZ" sz="1400" dirty="0" smtClean="0"/>
          </a:p>
          <a:p>
            <a:pPr marL="114300" indent="0">
              <a:buNone/>
            </a:pPr>
            <a:r>
              <a:rPr lang="pl-PL" sz="1400" dirty="0"/>
              <a:t>Zdroj: [online]. [cit. </a:t>
            </a:r>
            <a:r>
              <a:rPr lang="pl-PL" sz="1400" dirty="0" smtClean="0"/>
              <a:t>2013-02-03]. </a:t>
            </a:r>
            <a:r>
              <a:rPr lang="pl-PL" sz="1400" dirty="0"/>
              <a:t>Do stupné na</a:t>
            </a:r>
            <a:endParaRPr lang="cs-CZ" sz="1400" u="sng" dirty="0">
              <a:hlinkClick r:id="rId2"/>
            </a:endParaRPr>
          </a:p>
          <a:p>
            <a:r>
              <a:rPr lang="cs-CZ" sz="1400" dirty="0" smtClean="0">
                <a:solidFill>
                  <a:schemeClr val="accent2"/>
                </a:solidFill>
                <a:hlinkClick r:id="rId3"/>
              </a:rPr>
              <a:t>http</a:t>
            </a:r>
            <a:r>
              <a:rPr lang="cs-CZ" sz="1400" dirty="0">
                <a:solidFill>
                  <a:schemeClr val="accent2"/>
                </a:solidFill>
                <a:hlinkClick r:id="rId3"/>
              </a:rPr>
              <a:t>://</a:t>
            </a:r>
            <a:r>
              <a:rPr lang="cs-CZ" sz="1400" dirty="0" smtClean="0">
                <a:solidFill>
                  <a:schemeClr val="accent2"/>
                </a:solidFill>
                <a:hlinkClick r:id="rId3"/>
              </a:rPr>
              <a:t>cs.wikipedia.org/wiki/Generace_N%C3%A1rodn%C3%ADho_divadla</a:t>
            </a:r>
            <a:endParaRPr lang="cs-CZ" sz="1400" dirty="0" smtClean="0">
              <a:solidFill>
                <a:schemeClr val="accent2"/>
              </a:solidFill>
            </a:endParaRPr>
          </a:p>
          <a:p>
            <a:r>
              <a:rPr lang="cs-CZ" sz="1400" dirty="0">
                <a:solidFill>
                  <a:schemeClr val="accent2"/>
                </a:solidFill>
                <a:hlinkClick r:id="rId4"/>
              </a:rPr>
              <a:t>http://www.pragap.com/cs/divadla/narodni-divadlo</a:t>
            </a:r>
            <a:r>
              <a:rPr lang="cs-CZ" sz="1400" dirty="0" smtClean="0">
                <a:solidFill>
                  <a:schemeClr val="accent2"/>
                </a:solidFill>
                <a:hlinkClick r:id="rId4"/>
              </a:rPr>
              <a:t>/</a:t>
            </a:r>
            <a:endParaRPr lang="cs-CZ" sz="1400" dirty="0" smtClean="0">
              <a:solidFill>
                <a:schemeClr val="accent2"/>
              </a:solidFill>
            </a:endParaRPr>
          </a:p>
          <a:p>
            <a:r>
              <a:rPr lang="cs-CZ" sz="1400" dirty="0">
                <a:solidFill>
                  <a:schemeClr val="accent2"/>
                </a:solidFill>
                <a:hlinkClick r:id="rId5"/>
              </a:rPr>
              <a:t>http://</a:t>
            </a:r>
            <a:r>
              <a:rPr lang="cs-CZ" sz="1400" dirty="0" smtClean="0">
                <a:solidFill>
                  <a:schemeClr val="accent2"/>
                </a:solidFill>
                <a:hlinkClick r:id="rId5"/>
              </a:rPr>
              <a:t>cs.wikipedia.org/wiki/Josef_V%C3%A1clav_Myslbek</a:t>
            </a:r>
            <a:endParaRPr lang="cs-CZ" sz="1400" dirty="0" smtClean="0">
              <a:solidFill>
                <a:schemeClr val="accent2"/>
              </a:solidFill>
            </a:endParaRPr>
          </a:p>
          <a:p>
            <a:endParaRPr lang="cs-CZ" dirty="0" smtClean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302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7315200" cy="66014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Citace – obrazový materiál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5256584"/>
          </a:xfrm>
        </p:spPr>
        <p:txBody>
          <a:bodyPr/>
          <a:lstStyle/>
          <a:p>
            <a:pPr marL="45720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2013-02-06]. </a:t>
            </a:r>
            <a:r>
              <a:rPr lang="pl-PL" sz="1200" dirty="0"/>
              <a:t>Dostupný pod licencí  </a:t>
            </a:r>
            <a:r>
              <a:rPr lang="pl-PL" sz="1200" dirty="0" smtClean="0"/>
              <a:t>Public 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http://commons.wikimedia.org/wiki/File:Narodni_divadlo_Praha_1881.jpg</a:t>
            </a:r>
            <a:endParaRPr lang="cs-CZ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http://commons.wikimedia.org/wiki/File:National_Theater_fire,_1881.jpg</a:t>
            </a:r>
            <a:endParaRPr lang="cs-CZ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4"/>
              </a:rPr>
              <a:t>http://</a:t>
            </a:r>
            <a:r>
              <a:rPr lang="cs-CZ" sz="1200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4"/>
              </a:rPr>
              <a:t>commons.wikimedia.org/wiki/File:Divadlopoz.png</a:t>
            </a:r>
            <a:endParaRPr lang="cs-CZ" sz="1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5"/>
              </a:rPr>
              <a:t>http://commons.wikimedia.org/wiki/File:Nationaltheater_von_innen_%</a:t>
            </a:r>
            <a:r>
              <a:rPr lang="cs-CZ" sz="1200" dirty="0" smtClean="0">
                <a:hlinkClick r:id="rId5"/>
              </a:rPr>
              <a:t>28B%C3%BChnenbild%29.JPG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6"/>
              </a:rPr>
              <a:t>http://commons.wikimedia.org/wiki/File:%</a:t>
            </a:r>
            <a:r>
              <a:rPr lang="cs-CZ" sz="1200" dirty="0" smtClean="0">
                <a:hlinkClick r:id="rId6"/>
              </a:rPr>
              <a:t>C5%BDen%C3%AD%C5%A1ek.opona.ND.jpg</a:t>
            </a:r>
            <a:endParaRPr lang="cs-CZ" sz="1200" dirty="0" smtClean="0"/>
          </a:p>
          <a:p>
            <a:pPr marL="45720" lvl="0" indent="0">
              <a:buNone/>
            </a:pPr>
            <a:r>
              <a:rPr lang="pl-PL" sz="1200" dirty="0"/>
              <a:t>Zdroj: [online]. [cit. 2013-02-06]. Dostupný pod licencí  Creative 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7"/>
            </a:endParaRPr>
          </a:p>
          <a:p>
            <a:pPr marL="274320">
              <a:buFont typeface="+mj-lt"/>
              <a:buAutoNum type="arabicPeriod" startAt="6"/>
            </a:pP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://commons.wikimedia.org/wiki/File:N%C3%A1rodn%C3%AD_divadlo,_interi%C3%A9r_%</a:t>
            </a:r>
            <a:r>
              <a:rPr lang="cs-CZ" sz="1200" dirty="0" smtClean="0">
                <a:hlinkClick r:id="rId7"/>
              </a:rPr>
              <a:t>289%29.jpg</a:t>
            </a:r>
            <a:endParaRPr lang="cs-CZ" sz="1200" dirty="0" smtClean="0">
              <a:hlinkClick r:id="rId8"/>
            </a:endParaRPr>
          </a:p>
          <a:p>
            <a:pPr marL="274320">
              <a:buFont typeface="+mj-lt"/>
              <a:buAutoNum type="arabicPeriod" startAt="6"/>
            </a:pP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://commons.wikimedia.org/wiki/File:N%C3%A1rodn%C3%AD_divadlo,_interi%C3%A9r_%</a:t>
            </a:r>
            <a:r>
              <a:rPr lang="cs-CZ" sz="1200" dirty="0" smtClean="0">
                <a:hlinkClick r:id="rId8"/>
              </a:rPr>
              <a:t>283%29.jpg</a:t>
            </a:r>
            <a:endParaRPr lang="cs-CZ" sz="1200" dirty="0" smtClean="0"/>
          </a:p>
          <a:p>
            <a:pPr marL="274320">
              <a:buFont typeface="+mj-lt"/>
              <a:buAutoNum type="arabicPeriod" startAt="6"/>
            </a:pPr>
            <a:r>
              <a:rPr lang="cs-CZ" sz="1200" dirty="0">
                <a:hlinkClick r:id="rId9"/>
              </a:rPr>
              <a:t>http://commons.wikimedia.org/wiki/File:N%C3%A1rodn%C3%AD_divadlo,_interi%C3%A9r_%</a:t>
            </a:r>
            <a:r>
              <a:rPr lang="cs-CZ" sz="1200" dirty="0" smtClean="0">
                <a:hlinkClick r:id="rId9"/>
              </a:rPr>
              <a:t>287%29.jpg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>
                <a:hlinkClick r:id="rId10"/>
              </a:rPr>
              <a:t>http://commons.wikimedia.org/wiki/File:N%C3%A1rodn%C3%AD_divadlo,_interi%C3%A9r_%2812%29.jpg</a:t>
            </a:r>
            <a:endParaRPr lang="cs-CZ" sz="1200" dirty="0"/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>
                <a:hlinkClick r:id="rId11"/>
              </a:rPr>
              <a:t>http://commons.wikimedia.org/wiki/File:N%C3%A1rodn%C3%AD_divadlo,_interi%C3%A9r_%2811%29.jpg</a:t>
            </a:r>
            <a:endParaRPr lang="cs-CZ" sz="1200" dirty="0"/>
          </a:p>
          <a:p>
            <a:pPr marL="45720" lvl="0" indent="0">
              <a:buNone/>
            </a:pPr>
            <a:r>
              <a:rPr lang="pl-PL" sz="1200" dirty="0"/>
              <a:t>Zdroj: [online]. [cit. 2013-02-06]. Dostupný pod licencí  Public Domain na WWW:</a:t>
            </a:r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 smtClean="0">
                <a:hlinkClick r:id="rId12"/>
              </a:rPr>
              <a:t>http</a:t>
            </a:r>
            <a:r>
              <a:rPr lang="cs-CZ" sz="1200" dirty="0">
                <a:hlinkClick r:id="rId12"/>
              </a:rPr>
              <a:t>://commons.wikimedia.org/wiki/File:Ales,_Mikulas_-_Zalov_%</a:t>
            </a:r>
            <a:r>
              <a:rPr lang="cs-CZ" sz="1200" dirty="0" smtClean="0">
                <a:hlinkClick r:id="rId12"/>
              </a:rPr>
              <a:t>281880%29.jpg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>
                <a:hlinkClick r:id="rId13"/>
              </a:rPr>
              <a:t>http://commons.wikimedia.org/wiki/File:Ales_Portrait.jpg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 smtClean="0">
                <a:hlinkClick r:id="rId14"/>
              </a:rPr>
              <a:t>http</a:t>
            </a:r>
            <a:r>
              <a:rPr lang="cs-CZ" sz="1200" dirty="0">
                <a:hlinkClick r:id="rId14"/>
              </a:rPr>
              <a:t>://commons.wikimedia.org/wiki/File:Mikol%C3%A1%C5%A1_Ale%C5%A1_-_%C5%A0pal%C3%AD%C4%8Dek_255.jpg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>
                <a:hlinkClick r:id="rId15"/>
              </a:rPr>
              <a:t>http://</a:t>
            </a:r>
            <a:r>
              <a:rPr lang="cs-CZ" sz="1200" dirty="0" smtClean="0">
                <a:hlinkClick r:id="rId15"/>
              </a:rPr>
              <a:t>commons.wikimedia.org/wiki/File:Mikolas_ales_zizka.jpg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 smtClean="0">
                <a:hlinkClick r:id="rId16"/>
              </a:rPr>
              <a:t>http</a:t>
            </a:r>
            <a:r>
              <a:rPr lang="cs-CZ" sz="1200" dirty="0">
                <a:hlinkClick r:id="rId16"/>
              </a:rPr>
              <a:t>://commons.wikimedia.org/wiki/File:Brozik_Vaclav_017.jpg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>
                <a:hlinkClick r:id="rId17"/>
              </a:rPr>
              <a:t>http://commons.wikimedia.org/wiki/File:Brozik,_Vaclav_-_J.A._Komensky_ve_sve_pracovne_v_Amsterodamu_%</a:t>
            </a:r>
            <a:r>
              <a:rPr lang="cs-CZ" sz="1200" dirty="0" smtClean="0">
                <a:hlinkClick r:id="rId17"/>
              </a:rPr>
              <a:t>281891%29.jpg</a:t>
            </a:r>
            <a:endParaRPr lang="cs-CZ" sz="1200" dirty="0"/>
          </a:p>
          <a:p>
            <a:pPr marL="45720" lvl="0" indent="0">
              <a:buNone/>
            </a:pPr>
            <a:r>
              <a:rPr lang="pl-PL" sz="1200" dirty="0"/>
              <a:t>Zdroj: [online]. [cit. 2013-02-06]. Dostupný pod licencí 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18"/>
            </a:endParaRPr>
          </a:p>
          <a:p>
            <a:pPr marL="274320">
              <a:buFont typeface="+mj-lt"/>
              <a:buAutoNum type="arabicPeriod" startAt="17"/>
            </a:pPr>
            <a:r>
              <a:rPr lang="cs-CZ" sz="1200" u="sng" dirty="0" smtClean="0">
                <a:hlinkClick r:id="rId18"/>
              </a:rPr>
              <a:t>http</a:t>
            </a:r>
            <a:r>
              <a:rPr lang="cs-CZ" sz="1200" u="sng" dirty="0">
                <a:hlinkClick r:id="rId18"/>
              </a:rPr>
              <a:t>://commons.wikimedia.org/wiki/File:Praha_Narodni_divadlo.jpg</a:t>
            </a:r>
            <a:endParaRPr lang="cs-CZ" sz="1200" dirty="0"/>
          </a:p>
          <a:p>
            <a:pPr marL="274320" indent="-228600">
              <a:buFont typeface="+mj-lt"/>
              <a:buAutoNum type="arabicPeriod" startAt="17"/>
            </a:pP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pPr marL="274320" indent="-228600">
              <a:buFont typeface="+mj-lt"/>
              <a:buAutoNum type="arabicPeriod"/>
            </a:pPr>
            <a:endParaRPr lang="cs-CZ" sz="1200" dirty="0"/>
          </a:p>
          <a:p>
            <a:pPr marL="274320" indent="-228600">
              <a:buFont typeface="+mj-lt"/>
              <a:buAutoNum type="arabicPeriod"/>
            </a:pPr>
            <a:endParaRPr lang="cs-CZ" sz="1200" dirty="0"/>
          </a:p>
          <a:p>
            <a:pPr marL="274320" indent="-228600">
              <a:buFont typeface="+mj-lt"/>
              <a:buAutoNum type="arabicPeriod"/>
            </a:pPr>
            <a:endParaRPr lang="cs-CZ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/>
            <a:endParaRPr lang="cs-CZ" sz="1200" dirty="0">
              <a:hlinkClick r:id="rId19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275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101"/>
            <a:ext cx="8260505" cy="6124575"/>
          </a:xfrm>
        </p:spPr>
      </p:pic>
      <p:sp>
        <p:nvSpPr>
          <p:cNvPr id="6" name="Obdélník 5"/>
          <p:cNvSpPr/>
          <p:nvPr/>
        </p:nvSpPr>
        <p:spPr>
          <a:xfrm>
            <a:off x="7535678" y="6328676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36152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Národní divadlo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125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Vyvrcholení  české novorenesance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Novorenesance nejlépe vyhovuje potřebám monumentálních        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a reprezentativních staveb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1865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vyhlášena soutěž na stavbu Národního divadla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vítěz soutěže </a:t>
            </a:r>
            <a:r>
              <a:rPr lang="cs-CZ" sz="2400" b="1" dirty="0" smtClean="0"/>
              <a:t>Josef Zítek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16. 5. 1868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položen základní kámen divadla,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kameny přivezeny z nejpamátnějších českých míst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(Říp, Blaník, Vyšehrad, Radhošť, Hostýn,…)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Stavbu podporovaly významné české osobnosti: </a:t>
            </a:r>
          </a:p>
          <a:p>
            <a:pPr marL="45720" indent="0">
              <a:buNone/>
            </a:pPr>
            <a:r>
              <a:rPr lang="cs-CZ" sz="2400" b="1" i="1" dirty="0" smtClean="0">
                <a:solidFill>
                  <a:schemeClr val="bg2"/>
                </a:solidFill>
              </a:rPr>
              <a:t>F. Palacký, F. L. Rieger</a:t>
            </a:r>
            <a:r>
              <a:rPr lang="cs-CZ" sz="2400" dirty="0" smtClean="0">
                <a:solidFill>
                  <a:schemeClr val="bg2"/>
                </a:solidFill>
              </a:rPr>
              <a:t>, K. Purkyně, B. Smetana,….</a:t>
            </a:r>
          </a:p>
          <a:p>
            <a:pPr marL="4572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4302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388424" cy="57606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/>
              <a:t>  1867 – 1881 </a:t>
            </a:r>
          </a:p>
          <a:p>
            <a:pPr marL="45720" indent="0">
              <a:buNone/>
            </a:pPr>
            <a:r>
              <a:rPr lang="cs-CZ" dirty="0">
                <a:solidFill>
                  <a:schemeClr val="bg2"/>
                </a:solidFill>
              </a:rPr>
              <a:t>stavba Národního divadla pod vedením Josefa Zítka (</a:t>
            </a:r>
            <a:r>
              <a:rPr lang="cs-CZ" dirty="0" smtClean="0">
                <a:solidFill>
                  <a:schemeClr val="bg2"/>
                </a:solidFill>
              </a:rPr>
              <a:t>1832-1900)</a:t>
            </a:r>
          </a:p>
          <a:p>
            <a:pPr marL="45720" indent="0">
              <a:buNone/>
            </a:pPr>
            <a:r>
              <a:rPr lang="cs-CZ" dirty="0">
                <a:solidFill>
                  <a:schemeClr val="bg2"/>
                </a:solidFill>
              </a:rPr>
              <a:t>v</a:t>
            </a:r>
            <a:r>
              <a:rPr lang="cs-CZ" dirty="0" smtClean="0">
                <a:solidFill>
                  <a:schemeClr val="bg2"/>
                </a:solidFill>
              </a:rPr>
              <a:t>ýzdoba divadla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11. 6. 1881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Budova otevřena u příležitosti návštěvy korunního prince Rudolfa, premiéra Smetanovy opery Libuše. Odehráno dalších 11 představení, poté pro dokončovací práce je divadlo uzavřeno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12</a:t>
            </a:r>
            <a:r>
              <a:rPr lang="cs-CZ" b="1" dirty="0"/>
              <a:t>. 8. </a:t>
            </a:r>
            <a:r>
              <a:rPr lang="cs-CZ" b="1" dirty="0" smtClean="0"/>
              <a:t>1881</a:t>
            </a:r>
          </a:p>
          <a:p>
            <a:pPr marL="45720" indent="0">
              <a:buNone/>
            </a:pPr>
            <a:r>
              <a:rPr lang="cs-CZ" dirty="0" smtClean="0"/>
              <a:t>Požár budovy</a:t>
            </a:r>
            <a:r>
              <a:rPr lang="cs-CZ" dirty="0" smtClean="0">
                <a:solidFill>
                  <a:schemeClr val="bg2"/>
                </a:solidFill>
              </a:rPr>
              <a:t>, zničena kupole, hlediště, opona a hlediště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b="1" dirty="0" smtClean="0"/>
              <a:t>1881-1883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Josef </a:t>
            </a:r>
            <a:r>
              <a:rPr lang="cs-CZ" dirty="0">
                <a:solidFill>
                  <a:schemeClr val="bg2"/>
                </a:solidFill>
              </a:rPr>
              <a:t>Zítek odstupuje a rekonstrukcí </a:t>
            </a:r>
            <a:r>
              <a:rPr lang="cs-CZ" dirty="0" smtClean="0">
                <a:solidFill>
                  <a:schemeClr val="bg2"/>
                </a:solidFill>
              </a:rPr>
              <a:t>je pověřen </a:t>
            </a:r>
            <a:r>
              <a:rPr lang="cs-CZ" dirty="0">
                <a:solidFill>
                  <a:schemeClr val="bg2"/>
                </a:solidFill>
              </a:rPr>
              <a:t>žák a spolupracovník  Josefa Zítka, </a:t>
            </a:r>
            <a:r>
              <a:rPr lang="cs-CZ" dirty="0"/>
              <a:t>Josef </a:t>
            </a:r>
            <a:r>
              <a:rPr lang="cs-CZ" dirty="0" smtClean="0"/>
              <a:t>Schulz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18. 11. 1883</a:t>
            </a:r>
          </a:p>
          <a:p>
            <a:pPr marL="45720" indent="0">
              <a:buNone/>
            </a:pPr>
            <a:r>
              <a:rPr lang="cs-CZ" dirty="0" smtClean="0"/>
              <a:t>Slavností otevření </a:t>
            </a:r>
            <a:r>
              <a:rPr lang="cs-CZ" dirty="0" smtClean="0">
                <a:solidFill>
                  <a:schemeClr val="bg2"/>
                </a:solidFill>
              </a:rPr>
              <a:t>Národního divadla, představení opery B. Smetany Libuše</a:t>
            </a:r>
          </a:p>
          <a:p>
            <a:pPr>
              <a:buFont typeface="Wingdings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1983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Dostavba Národního divadla, součástí jsou dvě nové budovy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smtClean="0"/>
              <a:t>2013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Restaurátorské práce</a:t>
            </a:r>
            <a:endParaRPr lang="cs-CZ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>
              <a:solidFill>
                <a:schemeClr val="bg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091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" y="50982"/>
            <a:ext cx="8444219" cy="6332016"/>
          </a:xfrm>
        </p:spPr>
      </p:pic>
      <p:sp>
        <p:nvSpPr>
          <p:cNvPr id="5" name="Obdélník 4"/>
          <p:cNvSpPr/>
          <p:nvPr/>
        </p:nvSpPr>
        <p:spPr>
          <a:xfrm>
            <a:off x="7020272" y="6393627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sp>
        <p:nvSpPr>
          <p:cNvPr id="3" name="Zaoblený obdélníkový popisek 2"/>
          <p:cNvSpPr/>
          <p:nvPr/>
        </p:nvSpPr>
        <p:spPr>
          <a:xfrm>
            <a:off x="6035352" y="1196752"/>
            <a:ext cx="3143316" cy="2088232"/>
          </a:xfrm>
          <a:prstGeom prst="wedgeRoundRectCallout">
            <a:avLst>
              <a:gd name="adj1" fmla="val -86455"/>
              <a:gd name="adj2" fmla="val 44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/>
                </a:solidFill>
              </a:rPr>
              <a:t>Budova Prozatímního divadla, postaveno r. 1862.  Toto divadlo mělo sloužit do doby, než bude postaveno Národní divadlo. Iniciátor stavby: František Ladislav Rieger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179512" y="0"/>
            <a:ext cx="4032448" cy="1631923"/>
          </a:xfrm>
          <a:prstGeom prst="wedgeRoundRectCallout">
            <a:avLst>
              <a:gd name="adj1" fmla="val 62577"/>
              <a:gd name="adj2" fmla="val 440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/>
                </a:solidFill>
              </a:rPr>
              <a:t>Budova Národního divadla,</a:t>
            </a:r>
          </a:p>
          <a:p>
            <a:pPr algn="ctr"/>
            <a:r>
              <a:rPr lang="cs-CZ" dirty="0" smtClean="0">
                <a:solidFill>
                  <a:schemeClr val="bg2"/>
                </a:solidFill>
              </a:rPr>
              <a:t>arch. Josef Zítek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31692" y="5226077"/>
            <a:ext cx="4468300" cy="1321439"/>
          </a:xfrm>
          <a:prstGeom prst="wedgeRoundRectCallout">
            <a:avLst>
              <a:gd name="adj1" fmla="val 46409"/>
              <a:gd name="adj2" fmla="val -10410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/>
                </a:solidFill>
              </a:rPr>
              <a:t>Původně nájemný dům dr. Poláka, ke stavbě divadla začlenil Josef Schulz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2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385" y="476672"/>
            <a:ext cx="7937434" cy="1539552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1881</a:t>
            </a:r>
            <a:r>
              <a:rPr lang="cs-CZ" sz="2800" dirty="0" smtClean="0">
                <a:solidFill>
                  <a:schemeClr val="bg2"/>
                </a:solidFill>
              </a:rPr>
              <a:t/>
            </a:r>
            <a:br>
              <a:rPr lang="cs-CZ" sz="2800" dirty="0" smtClean="0">
                <a:solidFill>
                  <a:schemeClr val="bg2"/>
                </a:solidFill>
              </a:rPr>
            </a:br>
            <a:r>
              <a:rPr lang="cs-CZ" sz="2800" dirty="0" smtClean="0">
                <a:solidFill>
                  <a:schemeClr val="bg2"/>
                </a:solidFill>
              </a:rPr>
              <a:t>Požár, který zničil skoro dokončené divadlo</a:t>
            </a:r>
            <a:r>
              <a:rPr lang="cs-CZ" sz="2800" dirty="0">
                <a:solidFill>
                  <a:schemeClr val="bg2"/>
                </a:solidFill>
              </a:rPr>
              <a:t/>
            </a:r>
            <a:br>
              <a:rPr lang="cs-CZ" sz="2800" dirty="0">
                <a:solidFill>
                  <a:schemeClr val="bg2"/>
                </a:solidFill>
              </a:rPr>
            </a:br>
            <a:r>
              <a:rPr lang="cs-CZ" sz="2800" dirty="0" smtClean="0">
                <a:solidFill>
                  <a:schemeClr val="bg2"/>
                </a:solidFill>
              </a:rPr>
              <a:t>(kupole, jeviště, opona, hlediště)</a:t>
            </a:r>
            <a:br>
              <a:rPr lang="cs-CZ" sz="2800" dirty="0" smtClean="0">
                <a:solidFill>
                  <a:schemeClr val="bg2"/>
                </a:solidFill>
              </a:rPr>
            </a:br>
            <a:endParaRPr lang="cs-CZ" sz="2800" dirty="0">
              <a:solidFill>
                <a:schemeClr val="bg2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4788024" cy="374064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20" y="1412776"/>
            <a:ext cx="3470191" cy="4767534"/>
          </a:xfrm>
        </p:spPr>
      </p:pic>
      <p:sp>
        <p:nvSpPr>
          <p:cNvPr id="8" name="Obdélník 7"/>
          <p:cNvSpPr/>
          <p:nvPr/>
        </p:nvSpPr>
        <p:spPr>
          <a:xfrm>
            <a:off x="27112" y="6242444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</a:t>
            </a:r>
            <a:r>
              <a:rPr lang="cs-CZ" sz="1400" dirty="0"/>
              <a:t>2</a:t>
            </a:r>
            <a:endParaRPr lang="cs-CZ" sz="1400" dirty="0" smtClean="0"/>
          </a:p>
        </p:txBody>
      </p:sp>
      <p:sp>
        <p:nvSpPr>
          <p:cNvPr id="9" name="Obdélník 8"/>
          <p:cNvSpPr/>
          <p:nvPr/>
        </p:nvSpPr>
        <p:spPr>
          <a:xfrm>
            <a:off x="7681645" y="6242443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3</a:t>
            </a:r>
          </a:p>
        </p:txBody>
      </p:sp>
    </p:spTree>
    <p:extLst>
      <p:ext uri="{BB962C8B-B14F-4D97-AF65-F5344CB8AC3E}">
        <p14:creationId xmlns:p14="http://schemas.microsoft.com/office/powerpoint/2010/main" val="363863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967805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Generace Národního divadla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7848872" cy="4752568"/>
          </a:xfrm>
        </p:spPr>
        <p:txBody>
          <a:bodyPr/>
          <a:lstStyle/>
          <a:p>
            <a:pPr marL="11430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– Umělci, kteří se podíleli na stavbě a hlavně na výzdobě Národního divadla</a:t>
            </a:r>
          </a:p>
          <a:p>
            <a:endParaRPr lang="cs-CZ" sz="2400" b="1" dirty="0" smtClean="0"/>
          </a:p>
          <a:p>
            <a:r>
              <a:rPr lang="cs-CZ" sz="2400" b="1" dirty="0" smtClean="0">
                <a:solidFill>
                  <a:schemeClr val="bg2"/>
                </a:solidFill>
              </a:rPr>
              <a:t>Architekti: </a:t>
            </a:r>
          </a:p>
          <a:p>
            <a:pPr marL="45720" indent="0">
              <a:buNone/>
            </a:pPr>
            <a:r>
              <a:rPr lang="cs-CZ" sz="2400" b="1" dirty="0" smtClean="0"/>
              <a:t>Josef Zítek, Josef Schulz</a:t>
            </a:r>
          </a:p>
          <a:p>
            <a:r>
              <a:rPr lang="cs-CZ" sz="2400" b="1" dirty="0" smtClean="0">
                <a:solidFill>
                  <a:schemeClr val="bg2"/>
                </a:solidFill>
              </a:rPr>
              <a:t>Sochaři:</a:t>
            </a:r>
          </a:p>
          <a:p>
            <a:pPr marL="45720" indent="0">
              <a:buNone/>
            </a:pPr>
            <a:r>
              <a:rPr lang="cs-CZ" sz="2400" b="1" dirty="0" smtClean="0"/>
              <a:t>Bohuslav </a:t>
            </a:r>
            <a:r>
              <a:rPr lang="cs-CZ" sz="2400" b="1" dirty="0" err="1" smtClean="0"/>
              <a:t>Schnirch</a:t>
            </a:r>
            <a:r>
              <a:rPr lang="cs-CZ" sz="2400" b="1" dirty="0" smtClean="0"/>
              <a:t>, Josef Václav </a:t>
            </a:r>
            <a:r>
              <a:rPr lang="cs-CZ" sz="2400" b="1" dirty="0" err="1" smtClean="0"/>
              <a:t>Myslbek</a:t>
            </a:r>
            <a:r>
              <a:rPr lang="cs-CZ" sz="2400" b="1" dirty="0" smtClean="0"/>
              <a:t>, </a:t>
            </a:r>
            <a:r>
              <a:rPr lang="cs-CZ" b="1" dirty="0" smtClean="0"/>
              <a:t>Antonín Wágner</a:t>
            </a:r>
          </a:p>
          <a:p>
            <a:r>
              <a:rPr lang="cs-CZ" sz="2400" b="1" dirty="0" smtClean="0">
                <a:solidFill>
                  <a:schemeClr val="bg2"/>
                </a:solidFill>
              </a:rPr>
              <a:t>Malíři:</a:t>
            </a:r>
          </a:p>
          <a:p>
            <a:pPr marL="45720" indent="0">
              <a:buNone/>
            </a:pPr>
            <a:r>
              <a:rPr lang="cs-CZ" sz="2400" b="1" dirty="0" smtClean="0"/>
              <a:t>Josef Ženíšek, Mikoláš Aleš, Josef Tulka, Vojtěch </a:t>
            </a:r>
            <a:r>
              <a:rPr lang="cs-CZ" sz="2400" b="1" dirty="0" err="1" smtClean="0"/>
              <a:t>Hynais</a:t>
            </a:r>
            <a:r>
              <a:rPr lang="cs-CZ" sz="2400" b="1" dirty="0" smtClean="0"/>
              <a:t>, Václav Brožík, Julius Mařák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715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848872" cy="588665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5910872"/>
            <a:ext cx="7636328" cy="82981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Pohled do hlediště a na oponu Národního divadla</a:t>
            </a:r>
          </a:p>
          <a:p>
            <a:r>
              <a:rPr lang="cs-CZ" dirty="0" smtClean="0"/>
              <a:t>Vojtěch </a:t>
            </a:r>
            <a:r>
              <a:rPr lang="cs-CZ" dirty="0" err="1" smtClean="0"/>
              <a:t>Hynais</a:t>
            </a:r>
            <a:r>
              <a:rPr lang="cs-CZ" dirty="0" smtClean="0"/>
              <a:t>, opona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24328" y="5877272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</a:t>
            </a:r>
            <a:r>
              <a:rPr lang="cs-CZ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7762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2">
      <a:dk1>
        <a:srgbClr val="693022"/>
      </a:dk1>
      <a:lt1>
        <a:sysClr val="window" lastClr="FFFFFF"/>
      </a:lt1>
      <a:dk2>
        <a:srgbClr val="534949"/>
      </a:dk2>
      <a:lt2>
        <a:srgbClr val="262626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402</TotalTime>
  <Words>1315</Words>
  <Application>Microsoft Office PowerPoint</Application>
  <PresentationFormat>On-screen Show (4:3)</PresentationFormat>
  <Paragraphs>219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Wingdings</vt:lpstr>
      <vt:lpstr>Sousedství</vt:lpstr>
      <vt:lpstr>PowerPoint Presentation</vt:lpstr>
      <vt:lpstr>Národní divadlo</vt:lpstr>
      <vt:lpstr>PowerPoint Presentation</vt:lpstr>
      <vt:lpstr>Národní divadlo</vt:lpstr>
      <vt:lpstr>PowerPoint Presentation</vt:lpstr>
      <vt:lpstr>PowerPoint Presentation</vt:lpstr>
      <vt:lpstr>1881 Požár, který zničil skoro dokončené divadlo (kupole, jeviště, opona, hlediště) </vt:lpstr>
      <vt:lpstr>Generace Národního divadla</vt:lpstr>
      <vt:lpstr>PowerPoint Presentation</vt:lpstr>
      <vt:lpstr>Opona Národního divadla</vt:lpstr>
      <vt:lpstr>PowerPoint Presentation</vt:lpstr>
      <vt:lpstr>František Ženíšek</vt:lpstr>
      <vt:lpstr>Mikoláš Aleš, 1852-1913</vt:lpstr>
      <vt:lpstr>Mikoláš Aleš, 1852-1913</vt:lpstr>
      <vt:lpstr>Mikoláš Aleš</vt:lpstr>
      <vt:lpstr>Václav Brožík, 1851-1901</vt:lpstr>
      <vt:lpstr>Josef Václav Myslbek, 1848-1922</vt:lpstr>
      <vt:lpstr>J. V. Myslbek, Jezdecký pomník sv. Václava</vt:lpstr>
      <vt:lpstr>PowerPoint Presentation</vt:lpstr>
      <vt:lpstr>Josef Tulka, 1846-1882</vt:lpstr>
      <vt:lpstr>Bohuslav Schnirch, 1845-1901 </vt:lpstr>
      <vt:lpstr>PowerPoint Presentation</vt:lpstr>
      <vt:lpstr>Citace</vt:lpstr>
      <vt:lpstr>Citace – obrazový materiál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divadlo Generace Národního divadla</dc:title>
  <dc:creator>Ivana Spurná</dc:creator>
  <cp:lastModifiedBy>Jan JS. Suran</cp:lastModifiedBy>
  <cp:revision>46</cp:revision>
  <dcterms:created xsi:type="dcterms:W3CDTF">2013-02-09T19:41:48Z</dcterms:created>
  <dcterms:modified xsi:type="dcterms:W3CDTF">2019-01-13T18:03:32Z</dcterms:modified>
</cp:coreProperties>
</file>