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264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9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67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4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75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5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3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41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72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82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6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BDB6F-F291-4722-8F81-4672653775B6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5CA7E-E643-45C8-8689-3B41E2A19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56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Postimpresionismus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Renata</a:t>
            </a:r>
            <a:r>
              <a:rPr lang="en-US" dirty="0" smtClean="0"/>
              <a:t> </a:t>
            </a:r>
            <a:r>
              <a:rPr lang="cs-CZ" dirty="0" err="1" smtClean="0"/>
              <a:t>Šuráňová</a:t>
            </a:r>
            <a:endParaRPr lang="cs-CZ" dirty="0" smtClean="0"/>
          </a:p>
          <a:p>
            <a:r>
              <a:rPr lang="cs-CZ" dirty="0" smtClean="0"/>
              <a:t>Studijní materiál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863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Borovice v Saint </a:t>
            </a:r>
            <a:r>
              <a:rPr lang="cs-CZ" dirty="0" err="1" smtClean="0"/>
              <a:t>Tropez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9513" y="1269577"/>
            <a:ext cx="6687559" cy="542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68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 Symbolismus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Literární a umělecké hnutí</a:t>
            </a:r>
          </a:p>
          <a:p>
            <a:r>
              <a:rPr lang="cs-CZ" dirty="0" smtClean="0"/>
              <a:t>Vyjadřuje umělcovu citlivost bez vysvětlení rozumem</a:t>
            </a:r>
          </a:p>
          <a:p>
            <a:r>
              <a:rPr lang="cs-CZ" dirty="0" smtClean="0"/>
              <a:t>Výrazem je SYMBOL, který nemusí být jednotný</a:t>
            </a:r>
          </a:p>
          <a:p>
            <a:r>
              <a:rPr lang="cs-CZ" dirty="0" err="1" smtClean="0"/>
              <a:t>Ideistické</a:t>
            </a:r>
            <a:endParaRPr lang="cs-CZ" dirty="0" smtClean="0"/>
          </a:p>
          <a:p>
            <a:r>
              <a:rPr lang="cs-CZ" dirty="0" smtClean="0"/>
              <a:t>Symbolistické</a:t>
            </a:r>
          </a:p>
          <a:p>
            <a:r>
              <a:rPr lang="cs-CZ" dirty="0" smtClean="0"/>
              <a:t>Syntetické</a:t>
            </a:r>
          </a:p>
          <a:p>
            <a:r>
              <a:rPr lang="cs-CZ" dirty="0" smtClean="0"/>
              <a:t>Subjektivní</a:t>
            </a:r>
          </a:p>
          <a:p>
            <a:r>
              <a:rPr lang="cs-CZ" dirty="0" smtClean="0"/>
              <a:t>Dekorativní – to je důsledek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59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Dílo Paula </a:t>
            </a:r>
            <a:r>
              <a:rPr lang="cs-CZ" dirty="0" err="1" smtClean="0"/>
              <a:t>Gauguina</a:t>
            </a:r>
            <a:r>
              <a:rPr lang="cs-CZ" dirty="0" smtClean="0"/>
              <a:t>, </a:t>
            </a:r>
            <a:r>
              <a:rPr lang="cs-CZ" dirty="0" err="1" smtClean="0"/>
              <a:t>pontavenská</a:t>
            </a:r>
            <a:r>
              <a:rPr lang="cs-CZ" dirty="0" smtClean="0"/>
              <a:t> škola, skupina Nabit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2145" y="1690688"/>
            <a:ext cx="59496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39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Autoportrét, Muž se sekerou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077" y="2015407"/>
            <a:ext cx="346330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876" y="534839"/>
            <a:ext cx="4215419" cy="591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737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Odkud</a:t>
            </a:r>
            <a:r>
              <a:rPr lang="en-US" i="1" dirty="0"/>
              <a:t> </a:t>
            </a:r>
            <a:r>
              <a:rPr lang="en-US" i="1" dirty="0" err="1"/>
              <a:t>přicházíme</a:t>
            </a:r>
            <a:r>
              <a:rPr lang="en-US" i="1" dirty="0"/>
              <a:t>? </a:t>
            </a:r>
            <a:r>
              <a:rPr lang="en-US" i="1" dirty="0" err="1"/>
              <a:t>Kdo</a:t>
            </a:r>
            <a:r>
              <a:rPr lang="en-US" i="1" dirty="0"/>
              <a:t> </a:t>
            </a:r>
            <a:r>
              <a:rPr lang="en-US" i="1" dirty="0" err="1"/>
              <a:t>jsme</a:t>
            </a:r>
            <a:r>
              <a:rPr lang="en-US" i="1" dirty="0"/>
              <a:t>? </a:t>
            </a:r>
            <a:r>
              <a:rPr lang="en-US" i="1" dirty="0" err="1"/>
              <a:t>Kam</a:t>
            </a:r>
            <a:r>
              <a:rPr lang="en-US" i="1" dirty="0"/>
              <a:t> </a:t>
            </a:r>
            <a:r>
              <a:rPr lang="en-US" i="1" dirty="0" err="1"/>
              <a:t>jdeme</a:t>
            </a:r>
            <a:r>
              <a:rPr lang="en-US" i="1" dirty="0"/>
              <a:t>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91299"/>
            <a:ext cx="10515600" cy="401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72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Pontavenská</a:t>
            </a:r>
            <a:r>
              <a:rPr lang="cs-CZ" dirty="0" smtClean="0"/>
              <a:t> škola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Bretaňská krajina </a:t>
            </a:r>
          </a:p>
          <a:p>
            <a:r>
              <a:rPr lang="cs-CZ" dirty="0" smtClean="0"/>
              <a:t>a lidové motivy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Vize po kázání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394" y="1457160"/>
            <a:ext cx="5862638" cy="461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6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cloisonismus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Konturování zářících barevných ploch připomínající techniku emailu cloisonné /ovlivnili secesi/</a:t>
            </a:r>
          </a:p>
          <a:p>
            <a:endParaRPr lang="cs-CZ" dirty="0"/>
          </a:p>
          <a:p>
            <a:r>
              <a:rPr lang="cs-CZ" dirty="0"/>
              <a:t>Ž</a:t>
            </a:r>
            <a:r>
              <a:rPr lang="cs-CZ" dirty="0" smtClean="0"/>
              <a:t>lutý Kristus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136" y="2715936"/>
            <a:ext cx="3113237" cy="3778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3703" y="2484406"/>
            <a:ext cx="2072083" cy="274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62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Kristus na hoře Olivetské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64320" y="1825625"/>
            <a:ext cx="566335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528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Bonjour</a:t>
            </a:r>
            <a:r>
              <a:rPr lang="cs-CZ" dirty="0" smtClean="0"/>
              <a:t>, </a:t>
            </a:r>
            <a:r>
              <a:rPr lang="cs-CZ" dirty="0" err="1" smtClean="0"/>
              <a:t>monsiuer</a:t>
            </a:r>
            <a:r>
              <a:rPr lang="cs-CZ" dirty="0" smtClean="0"/>
              <a:t> </a:t>
            </a:r>
            <a:r>
              <a:rPr lang="cs-CZ" dirty="0" err="1" smtClean="0"/>
              <a:t>Gauguin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344" y="1851504"/>
            <a:ext cx="334284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38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Tahiti 1891-1893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632" y="2648308"/>
            <a:ext cx="4343708" cy="3393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303" y="1759789"/>
            <a:ext cx="5803885" cy="42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pojem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200" dirty="0" smtClean="0"/>
              <a:t>Opozice a snaha vymezit se proti impresionismu</a:t>
            </a:r>
          </a:p>
          <a:p>
            <a:r>
              <a:rPr lang="cs-CZ" sz="3200" dirty="0" smtClean="0"/>
              <a:t>1884 – Společnost nezávislých umělců  byla založena</a:t>
            </a:r>
          </a:p>
          <a:p>
            <a:pPr marL="0" indent="0">
              <a:buNone/>
            </a:pPr>
            <a:r>
              <a:rPr lang="cs-CZ" sz="3200" dirty="0" smtClean="0"/>
              <a:t>              - Vydávali časopis Revue </a:t>
            </a:r>
            <a:r>
              <a:rPr lang="cs-CZ" sz="3200" dirty="0" err="1" smtClean="0"/>
              <a:t>independante</a:t>
            </a:r>
            <a:endParaRPr lang="cs-CZ" sz="3200" dirty="0" smtClean="0"/>
          </a:p>
          <a:p>
            <a:pPr marL="0" indent="0">
              <a:buNone/>
            </a:pPr>
            <a:r>
              <a:rPr lang="cs-CZ" sz="3200" dirty="0" smtClean="0"/>
              <a:t>              - Pořádali Salón nezávislých</a:t>
            </a:r>
          </a:p>
          <a:p>
            <a:pPr marL="0" indent="0">
              <a:buNone/>
            </a:pPr>
            <a:r>
              <a:rPr lang="cs-CZ" sz="3200" dirty="0" smtClean="0"/>
              <a:t> * Snaha překonat impresionismus</a:t>
            </a:r>
          </a:p>
          <a:p>
            <a:pPr marL="0" indent="0">
              <a:buNone/>
            </a:pPr>
            <a:r>
              <a:rPr lang="cs-CZ" sz="3200" dirty="0" smtClean="0"/>
              <a:t>  * </a:t>
            </a:r>
            <a:r>
              <a:rPr lang="en-US" sz="3200" dirty="0" smtClean="0"/>
              <a:t>Ge</a:t>
            </a:r>
            <a:r>
              <a:rPr lang="cs-CZ" sz="3200" dirty="0" smtClean="0"/>
              <a:t>o</a:t>
            </a:r>
            <a:r>
              <a:rPr lang="en-US" sz="3200" dirty="0" err="1" smtClean="0"/>
              <a:t>rge</a:t>
            </a:r>
            <a:r>
              <a:rPr lang="en-US" sz="3200" dirty="0" smtClean="0"/>
              <a:t> Seurat, Paul</a:t>
            </a:r>
            <a:r>
              <a:rPr lang="cs-CZ" sz="3200" dirty="0" smtClean="0"/>
              <a:t> </a:t>
            </a:r>
            <a:r>
              <a:rPr lang="cs-CZ" sz="3200" dirty="0" err="1" smtClean="0"/>
              <a:t>Gauguim</a:t>
            </a:r>
            <a:r>
              <a:rPr lang="cs-CZ" sz="3200" dirty="0" smtClean="0"/>
              <a:t>, Vincent van </a:t>
            </a:r>
            <a:r>
              <a:rPr lang="cs-CZ" sz="3200" dirty="0" err="1" smtClean="0"/>
              <a:t>Gogh</a:t>
            </a:r>
            <a:r>
              <a:rPr lang="cs-CZ" sz="3200" dirty="0" smtClean="0"/>
              <a:t>, </a:t>
            </a:r>
            <a:r>
              <a:rPr lang="cs-CZ" sz="3200" dirty="0" err="1" smtClean="0"/>
              <a:t>Henri</a:t>
            </a:r>
            <a:r>
              <a:rPr lang="cs-CZ" sz="3200" dirty="0" smtClean="0"/>
              <a:t> de Toulouse –</a:t>
            </a:r>
            <a:r>
              <a:rPr lang="cs-CZ" sz="3200" dirty="0" err="1" smtClean="0"/>
              <a:t>Lautrec</a:t>
            </a:r>
            <a:r>
              <a:rPr lang="cs-CZ" sz="3200" dirty="0" smtClean="0"/>
              <a:t>, Paul </a:t>
            </a:r>
            <a:r>
              <a:rPr lang="cs-CZ" sz="3200" dirty="0" err="1" smtClean="0"/>
              <a:t>Cézanne</a:t>
            </a:r>
            <a:r>
              <a:rPr lang="cs-CZ" sz="3200" dirty="0" smtClean="0"/>
              <a:t>, </a:t>
            </a:r>
            <a:r>
              <a:rPr lang="cs-CZ" sz="3200" dirty="0" err="1" smtClean="0"/>
              <a:t>Henri</a:t>
            </a:r>
            <a:r>
              <a:rPr lang="cs-CZ" sz="3200" dirty="0" smtClean="0"/>
              <a:t> Rousseau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635" y="270590"/>
            <a:ext cx="3869935" cy="142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4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Rysy postimpresionismu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Kromě naivního umění Rousseaua vše vzniklo v reakci na impresionismus</a:t>
            </a:r>
          </a:p>
          <a:p>
            <a:r>
              <a:rPr lang="cs-CZ" dirty="0" smtClean="0"/>
              <a:t>Snaha najít pro uměleckou tvorbu pevnější základ než zrakový dojem (např.: vnitřní umělecká představa, idea, symbol)</a:t>
            </a:r>
          </a:p>
          <a:p>
            <a:r>
              <a:rPr lang="cs-CZ" dirty="0" smtClean="0"/>
              <a:t>Intuice a instinkt není důležitý jako metoda, intelekt a umělecký program</a:t>
            </a:r>
          </a:p>
          <a:p>
            <a:r>
              <a:rPr lang="cs-CZ" dirty="0" smtClean="0"/>
              <a:t>Umělecká tvorba je doplněna teoriemi, manifesty </a:t>
            </a:r>
          </a:p>
          <a:p>
            <a:r>
              <a:rPr lang="cs-CZ" dirty="0" smtClean="0"/>
              <a:t>Umění je protestem proti společnosti, její vládnoucí vrstvě</a:t>
            </a:r>
          </a:p>
          <a:p>
            <a:r>
              <a:rPr lang="cs-CZ" dirty="0" smtClean="0"/>
              <a:t>I přes protichůdné názory vytvářejí celek a mají společný motiv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823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 novoimpresionismus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Též pointilismus, divizionismus</a:t>
            </a:r>
          </a:p>
          <a:p>
            <a:r>
              <a:rPr lang="cs-CZ" dirty="0" smtClean="0"/>
              <a:t>Studium optiky – snaha instinktivní tvorbu impresionistů podložit vědeckými objevy z oboru fyziologie vidění a fyzikální optiky</a:t>
            </a:r>
          </a:p>
          <a:p>
            <a:r>
              <a:rPr lang="cs-CZ" dirty="0" smtClean="0"/>
              <a:t>Metoda: míšení barev není na paletě, ale v divákově sítnici</a:t>
            </a:r>
          </a:p>
          <a:p>
            <a:r>
              <a:rPr lang="cs-CZ" dirty="0" smtClean="0"/>
              <a:t>Novoimpresionistická obraz se </a:t>
            </a:r>
            <a:r>
              <a:rPr lang="cs-CZ" dirty="0" err="1" smtClean="0"/>
              <a:t>změnilv</a:t>
            </a:r>
            <a:r>
              <a:rPr lang="cs-CZ" dirty="0" smtClean="0"/>
              <a:t> plátno pokryté mozaikou barevných teček</a:t>
            </a:r>
          </a:p>
          <a:p>
            <a:r>
              <a:rPr lang="cs-CZ" dirty="0" smtClean="0"/>
              <a:t>Stanovili si i velikost barevné tečky ve vztahu k ploše plátna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7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Georges </a:t>
            </a:r>
            <a:r>
              <a:rPr lang="cs-CZ" sz="4000" dirty="0" err="1" smtClean="0"/>
              <a:t>Seurat</a:t>
            </a:r>
            <a:r>
              <a:rPr lang="cs-CZ" sz="4000" dirty="0" smtClean="0"/>
              <a:t> – Koupání v </a:t>
            </a:r>
            <a:r>
              <a:rPr lang="cs-CZ" sz="4000" dirty="0" err="1" smtClean="0"/>
              <a:t>Aniéres</a:t>
            </a:r>
            <a:r>
              <a:rPr lang="cs-CZ" sz="4000" dirty="0" smtClean="0"/>
              <a:t> 1883-1884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4064" y="1825625"/>
            <a:ext cx="65438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213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Nedělní odpoledne na ostrově Grande </a:t>
            </a:r>
            <a:r>
              <a:rPr lang="cs-CZ" dirty="0" err="1" smtClean="0"/>
              <a:t>Jatte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7155" y="1489195"/>
            <a:ext cx="7405294" cy="503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140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Snaha o harmonii</a:t>
            </a:r>
          </a:p>
          <a:p>
            <a:r>
              <a:rPr lang="cs-CZ" dirty="0" smtClean="0"/>
              <a:t>Klasickou kompozici</a:t>
            </a:r>
          </a:p>
          <a:p>
            <a:r>
              <a:rPr lang="cs-CZ" dirty="0" smtClean="0"/>
              <a:t>Rovnováhu světlých a tmavých tónů</a:t>
            </a:r>
          </a:p>
          <a:p>
            <a:r>
              <a:rPr lang="cs-CZ" dirty="0" smtClean="0"/>
              <a:t>Veselost  - teplé barvy a linie stoupající nad horizont</a:t>
            </a:r>
          </a:p>
          <a:p>
            <a:r>
              <a:rPr lang="cs-CZ" dirty="0" smtClean="0"/>
              <a:t>Smutek – tmavé chladné tóny a klesající linie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926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Paul </a:t>
            </a:r>
            <a:r>
              <a:rPr lang="cs-CZ" dirty="0" err="1" smtClean="0"/>
              <a:t>Signac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Čisté spektrální barevné tóny s bělobou</a:t>
            </a:r>
          </a:p>
          <a:p>
            <a:r>
              <a:rPr lang="cs-CZ" dirty="0" smtClean="0"/>
              <a:t>Barevné krajinářské reportáže</a:t>
            </a:r>
          </a:p>
          <a:p>
            <a:r>
              <a:rPr lang="cs-CZ" dirty="0" smtClean="0"/>
              <a:t>Organizátor a mluvčí</a:t>
            </a:r>
          </a:p>
          <a:p>
            <a:r>
              <a:rPr lang="cs-CZ" dirty="0" smtClean="0"/>
              <a:t>Obraz jako plátno </a:t>
            </a:r>
            <a:r>
              <a:rPr lang="cs-CZ" dirty="0" err="1" smtClean="0"/>
              <a:t>pokrté</a:t>
            </a:r>
            <a:r>
              <a:rPr lang="cs-CZ" dirty="0" smtClean="0"/>
              <a:t> krásnými barvami – předjímání abstrakce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0214" y="785906"/>
            <a:ext cx="1700662" cy="222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36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Capo di </a:t>
            </a:r>
            <a:r>
              <a:rPr lang="cs-CZ" dirty="0" err="1" smtClean="0"/>
              <a:t>Noli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Laguna  Sv. Marka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0013" y="2197189"/>
            <a:ext cx="3442268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581" y="866434"/>
            <a:ext cx="6760234" cy="568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07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346</Words>
  <Application>Microsoft Office PowerPoint</Application>
  <PresentationFormat>Widescreen</PresentationFormat>
  <Paragraphs>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Postimpresionismus</vt:lpstr>
      <vt:lpstr>pojem</vt:lpstr>
      <vt:lpstr>Rysy postimpresionismu</vt:lpstr>
      <vt:lpstr>1. novoimpresionismus</vt:lpstr>
      <vt:lpstr>Georges Seurat – Koupání v Aniéres 1883-1884</vt:lpstr>
      <vt:lpstr>Nedělní odpoledne na ostrově Grande Jatte</vt:lpstr>
      <vt:lpstr>PowerPoint Presentation</vt:lpstr>
      <vt:lpstr>Paul Signac</vt:lpstr>
      <vt:lpstr>Capo di Noli Laguna  Sv. Marka</vt:lpstr>
      <vt:lpstr>Borovice v Saint Tropez</vt:lpstr>
      <vt:lpstr>2. Symbolismus</vt:lpstr>
      <vt:lpstr>Dílo Paula Gauguina, pontavenská škola, skupina Nabit </vt:lpstr>
      <vt:lpstr>Autoportrét, Muž se sekerou</vt:lpstr>
      <vt:lpstr>Odkud přicházíme? Kdo jsme? Kam jdeme?</vt:lpstr>
      <vt:lpstr>Pontavenská škola</vt:lpstr>
      <vt:lpstr>cloisonismus</vt:lpstr>
      <vt:lpstr>Kristus na hoře Olivetské</vt:lpstr>
      <vt:lpstr>Bonjour, monsiuer Gauguin</vt:lpstr>
      <vt:lpstr>Tahiti 1891-1893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Postimpresionismus</dc:title>
  <dc:creator>Jan JS. Suran</dc:creator>
  <cp:lastModifiedBy>Jan JS. Suran</cp:lastModifiedBy>
  <cp:revision>9</cp:revision>
  <dcterms:created xsi:type="dcterms:W3CDTF">2020-11-03T16:42:41Z</dcterms:created>
  <dcterms:modified xsi:type="dcterms:W3CDTF">2020-11-03T18:12:46Z</dcterms:modified>
</cp:coreProperties>
</file>