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60" r:id="rId2"/>
    <p:sldId id="261" r:id="rId3"/>
    <p:sldId id="300" r:id="rId4"/>
    <p:sldId id="301" r:id="rId5"/>
    <p:sldId id="289" r:id="rId6"/>
    <p:sldId id="291" r:id="rId7"/>
    <p:sldId id="280" r:id="rId8"/>
    <p:sldId id="302" r:id="rId9"/>
    <p:sldId id="299" r:id="rId10"/>
    <p:sldId id="303" r:id="rId11"/>
    <p:sldId id="292" r:id="rId1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2939" autoAdjust="0"/>
  </p:normalViewPr>
  <p:slideViewPr>
    <p:cSldViewPr snapToGrid="0">
      <p:cViewPr varScale="1">
        <p:scale>
          <a:sx n="66" d="100"/>
          <a:sy n="66" d="100"/>
        </p:scale>
        <p:origin x="522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859780-2431-4C92-88F7-5F19C81ADDB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204802" name="Rectangle 7"/>
          <p:cNvSpPr txBox="1">
            <a:spLocks noGrp="1" noChangeArrowheads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95" tIns="45747" rIns="91495" bIns="45747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BFE7CC7D-6B0A-4179-A889-48F4DEED92DD}" type="slidenum">
              <a:rPr lang="cs-CZ" altLang="cs-CZ"/>
              <a:pPr algn="r"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95" tIns="45747" rIns="91495" bIns="45747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84349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07570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3067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7671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0022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1122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57708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27488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49358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73040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9842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/>
              <a:t>Kliknutím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5708" y="1743075"/>
            <a:ext cx="8351837" cy="2736850"/>
          </a:xfrm>
        </p:spPr>
        <p:txBody>
          <a:bodyPr/>
          <a:lstStyle/>
          <a:p>
            <a:pPr algn="ctr">
              <a:buFontTx/>
              <a:buNone/>
            </a:pPr>
            <a:endParaRPr lang="en-GB" sz="4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buFontTx/>
              <a:buNone/>
            </a:pPr>
            <a:r>
              <a:rPr lang="en-US" sz="44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DAJ1: Academic Writing for PhDs</a:t>
            </a:r>
            <a:r>
              <a:rPr lang="en-US" sz="4000" dirty="0"/>
              <a:t> </a:t>
            </a:r>
            <a:r>
              <a:rPr lang="cs-CZ" altLang="cs-CZ" sz="4000" dirty="0"/>
              <a:t>		</a:t>
            </a:r>
            <a:endParaRPr lang="en-GB" altLang="cs-CZ" sz="4000" i="1" dirty="0">
              <a:latin typeface="Arial Narrow" pitchFamily="34" charset="0"/>
            </a:endParaRPr>
          </a:p>
          <a:p>
            <a:pPr>
              <a:buFontTx/>
              <a:buNone/>
            </a:pPr>
            <a:endParaRPr lang="en-GB" altLang="cs-CZ" sz="4000" dirty="0">
              <a:latin typeface="Arial Narrow" pitchFamily="34" charset="0"/>
            </a:endParaRPr>
          </a:p>
        </p:txBody>
      </p:sp>
      <p:pic>
        <p:nvPicPr>
          <p:cNvPr id="6" name="Picture 2" descr="C:\Users\stepanek\Desktop\Obrázek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546" y="5847291"/>
            <a:ext cx="607541" cy="57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765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493448"/>
            <a:ext cx="8086635" cy="647700"/>
          </a:xfrm>
        </p:spPr>
        <p:txBody>
          <a:bodyPr/>
          <a:lstStyle/>
          <a:p>
            <a:pPr algn="r"/>
            <a:r>
              <a:rPr lang="en-US" sz="4000" dirty="0"/>
              <a:t>What is academic writing?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8654" y="1215496"/>
            <a:ext cx="8273255" cy="1639887"/>
          </a:xfrm>
        </p:spPr>
        <p:txBody>
          <a:bodyPr/>
          <a:lstStyle/>
          <a:p>
            <a:pPr algn="just"/>
            <a:endParaRPr lang="en-US" sz="2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cs-CZ" sz="2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cs-CZ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cs-CZ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 dirty="0"/>
          </a:p>
        </p:txBody>
      </p:sp>
      <p:sp>
        <p:nvSpPr>
          <p:cNvPr id="7" name="Zástupný symbol pro obsah 4"/>
          <p:cNvSpPr txBox="1">
            <a:spLocks/>
          </p:cNvSpPr>
          <p:nvPr/>
        </p:nvSpPr>
        <p:spPr bwMode="auto">
          <a:xfrm>
            <a:off x="318654" y="1696826"/>
            <a:ext cx="8273255" cy="3008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endParaRPr lang="en-US" sz="28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Writing is individual.</a:t>
            </a:r>
          </a:p>
          <a:p>
            <a:pPr algn="just"/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Writing is a form of communication.</a:t>
            </a:r>
          </a:p>
          <a:p>
            <a:pPr algn="just"/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Writing takes time.</a:t>
            </a:r>
          </a:p>
          <a:p>
            <a:pPr algn="just"/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The same idea can be expressed many different ways.</a:t>
            </a:r>
          </a:p>
          <a:p>
            <a:pPr algn="just"/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Writing includes reading.</a:t>
            </a:r>
          </a:p>
          <a:p>
            <a:pPr algn="just"/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Writing is more careful and precise.</a:t>
            </a:r>
          </a:p>
          <a:p>
            <a:pPr algn="just"/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Each sentence expresses one idea.</a:t>
            </a:r>
          </a:p>
          <a:p>
            <a:pPr algn="just"/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Writing requires practice.</a:t>
            </a:r>
          </a:p>
          <a:p>
            <a:pPr marL="0" indent="0" algn="just">
              <a:buNone/>
            </a:pPr>
            <a:endParaRPr lang="en-US" sz="28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	</a:t>
            </a:r>
          </a:p>
          <a:p>
            <a:pPr lvl="1" algn="just"/>
            <a:endParaRPr lang="en-US" sz="28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cs-CZ" sz="28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cs-CZ" sz="12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buFont typeface="Wingdings" pitchFamily="2" charset="2"/>
              <a:buNone/>
            </a:pPr>
            <a:endParaRPr lang="cs-CZ" sz="12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81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493448"/>
            <a:ext cx="8086635" cy="647700"/>
          </a:xfrm>
        </p:spPr>
        <p:txBody>
          <a:bodyPr/>
          <a:lstStyle/>
          <a:p>
            <a:pPr algn="r"/>
            <a:r>
              <a:rPr lang="en-US" sz="4000" dirty="0"/>
              <a:t>Practical tasks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8654" y="1215496"/>
            <a:ext cx="8273255" cy="1639887"/>
          </a:xfrm>
        </p:spPr>
        <p:txBody>
          <a:bodyPr/>
          <a:lstStyle/>
          <a:p>
            <a:pPr algn="just"/>
            <a:endParaRPr lang="cs-CZ" sz="2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en-US" sz="2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cs-CZ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cs-CZ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 dirty="0"/>
          </a:p>
        </p:txBody>
      </p:sp>
      <p:sp>
        <p:nvSpPr>
          <p:cNvPr id="7" name="Zástupný symbol pro obsah 4"/>
          <p:cNvSpPr txBox="1">
            <a:spLocks/>
          </p:cNvSpPr>
          <p:nvPr/>
        </p:nvSpPr>
        <p:spPr bwMode="auto">
          <a:xfrm>
            <a:off x="412923" y="1838228"/>
            <a:ext cx="7816678" cy="2969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endParaRPr lang="cs-CZ" sz="12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ctr">
              <a:buFont typeface="Wingdings" pitchFamily="2" charset="2"/>
              <a:buNone/>
            </a:pPr>
            <a:endParaRPr lang="en-US" sz="40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en-US" sz="40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Let’s get into it.</a:t>
            </a:r>
            <a:endParaRPr lang="cs-CZ" sz="40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78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43" y="644127"/>
            <a:ext cx="8086635" cy="647700"/>
          </a:xfrm>
        </p:spPr>
        <p:txBody>
          <a:bodyPr/>
          <a:lstStyle/>
          <a:p>
            <a:pPr algn="r"/>
            <a:r>
              <a:rPr lang="en-US" altLang="cs-CZ" sz="4000" dirty="0">
                <a:latin typeface="Arial Narrow" pitchFamily="34" charset="0"/>
              </a:rPr>
              <a:t>Course a</a:t>
            </a:r>
            <a:r>
              <a:rPr lang="cs-CZ" altLang="cs-CZ" sz="4000" dirty="0">
                <a:latin typeface="Arial Narrow" pitchFamily="34" charset="0"/>
              </a:rPr>
              <a:t>genda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733" y="1662545"/>
            <a:ext cx="8082321" cy="4363412"/>
          </a:xfrm>
        </p:spPr>
        <p:txBody>
          <a:bodyPr/>
          <a:lstStyle/>
          <a:p>
            <a:pPr>
              <a:buFontTx/>
              <a:buChar char="-"/>
            </a:pPr>
            <a:endParaRPr lang="en-US" altLang="cs-CZ" sz="4000" dirty="0">
              <a:solidFill>
                <a:srgbClr val="00287D"/>
              </a:solidFill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en-US" altLang="cs-CZ" sz="4000" dirty="0">
                <a:solidFill>
                  <a:srgbClr val="00287D"/>
                </a:solidFill>
                <a:latin typeface="Arial Narrow" pitchFamily="34" charset="0"/>
              </a:rPr>
              <a:t>1 November: 9:00-12:00, rm. 213</a:t>
            </a:r>
          </a:p>
          <a:p>
            <a:pPr>
              <a:buFontTx/>
              <a:buChar char="-"/>
            </a:pPr>
            <a:r>
              <a:rPr lang="en-US" altLang="cs-CZ" sz="4000" dirty="0">
                <a:solidFill>
                  <a:srgbClr val="00287D"/>
                </a:solidFill>
                <a:latin typeface="Arial Narrow" pitchFamily="34" charset="0"/>
              </a:rPr>
              <a:t>22 November: 9:00-??:??, rm. 213</a:t>
            </a:r>
          </a:p>
          <a:p>
            <a:pPr>
              <a:buFontTx/>
              <a:buChar char="-"/>
            </a:pPr>
            <a:r>
              <a:rPr lang="en-US" altLang="cs-CZ" sz="4000" dirty="0">
                <a:solidFill>
                  <a:srgbClr val="00287D"/>
                </a:solidFill>
                <a:latin typeface="Arial Narrow" pitchFamily="34" charset="0"/>
              </a:rPr>
              <a:t>13 December: 9:00-??:??, rm. 213</a:t>
            </a:r>
            <a:endParaRPr lang="cs-CZ" altLang="cs-CZ" sz="4000" i="1" dirty="0">
              <a:solidFill>
                <a:srgbClr val="00287D"/>
              </a:solidFill>
              <a:latin typeface="Arial Narrow" pitchFamily="34" charset="0"/>
            </a:endParaRPr>
          </a:p>
        </p:txBody>
      </p:sp>
      <p:sp>
        <p:nvSpPr>
          <p:cNvPr id="2" name="AutoShape 2" descr="Oficiální fotografie Mgr. Colin Kimbrell"/>
          <p:cNvSpPr>
            <a:spLocks noChangeAspect="1" noChangeArrowheads="1"/>
          </p:cNvSpPr>
          <p:nvPr/>
        </p:nvSpPr>
        <p:spPr bwMode="auto">
          <a:xfrm>
            <a:off x="164719" y="-4096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2" descr="C:\Users\stepanek\Desktop\Obrázek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546" y="5847291"/>
            <a:ext cx="607541" cy="57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57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43" y="644127"/>
            <a:ext cx="8086635" cy="647700"/>
          </a:xfrm>
        </p:spPr>
        <p:txBody>
          <a:bodyPr/>
          <a:lstStyle/>
          <a:p>
            <a:pPr algn="r"/>
            <a:r>
              <a:rPr lang="en-US" altLang="cs-CZ" sz="4000" dirty="0">
                <a:latin typeface="Arial Narrow" pitchFamily="34" charset="0"/>
              </a:rPr>
              <a:t>Today’s schedule</a:t>
            </a:r>
            <a:endParaRPr lang="cs-CZ" altLang="cs-CZ" sz="4000" dirty="0">
              <a:latin typeface="Arial Narrow" pitchFamily="34" charset="0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733" y="1662545"/>
            <a:ext cx="8082321" cy="4363412"/>
          </a:xfrm>
        </p:spPr>
        <p:txBody>
          <a:bodyPr/>
          <a:lstStyle/>
          <a:p>
            <a:pPr>
              <a:buFontTx/>
              <a:buChar char="-"/>
            </a:pPr>
            <a:endParaRPr lang="en-US" altLang="cs-CZ" sz="4000" dirty="0">
              <a:solidFill>
                <a:srgbClr val="00287D"/>
              </a:solidFill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en-US" altLang="cs-CZ" sz="4000" dirty="0">
                <a:solidFill>
                  <a:srgbClr val="00287D"/>
                </a:solidFill>
                <a:latin typeface="Arial Narrow" pitchFamily="34" charset="0"/>
              </a:rPr>
              <a:t>9:00-10:30</a:t>
            </a:r>
          </a:p>
          <a:p>
            <a:pPr>
              <a:buFontTx/>
              <a:buChar char="-"/>
            </a:pPr>
            <a:r>
              <a:rPr lang="en-US" altLang="cs-CZ" sz="4000" dirty="0">
                <a:solidFill>
                  <a:srgbClr val="00287D"/>
                </a:solidFill>
                <a:latin typeface="Arial Narrow" pitchFamily="34" charset="0"/>
              </a:rPr>
              <a:t>Coffee break</a:t>
            </a:r>
          </a:p>
          <a:p>
            <a:pPr>
              <a:buFontTx/>
              <a:buChar char="-"/>
            </a:pPr>
            <a:r>
              <a:rPr lang="en-US" altLang="cs-CZ" sz="4000" dirty="0">
                <a:solidFill>
                  <a:srgbClr val="00287D"/>
                </a:solidFill>
                <a:latin typeface="Arial Narrow" pitchFamily="34" charset="0"/>
              </a:rPr>
              <a:t>11:00-12:30</a:t>
            </a:r>
          </a:p>
        </p:txBody>
      </p:sp>
      <p:sp>
        <p:nvSpPr>
          <p:cNvPr id="2" name="AutoShape 2" descr="Oficiální fotografie Mgr. Colin Kimbrell"/>
          <p:cNvSpPr>
            <a:spLocks noChangeAspect="1" noChangeArrowheads="1"/>
          </p:cNvSpPr>
          <p:nvPr/>
        </p:nvSpPr>
        <p:spPr bwMode="auto">
          <a:xfrm>
            <a:off x="164719" y="-4096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2" descr="C:\Users\stepanek\Desktop\Obrázek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546" y="5847291"/>
            <a:ext cx="607541" cy="57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16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43" y="644127"/>
            <a:ext cx="8086635" cy="647700"/>
          </a:xfrm>
        </p:spPr>
        <p:txBody>
          <a:bodyPr/>
          <a:lstStyle/>
          <a:p>
            <a:pPr algn="r"/>
            <a:r>
              <a:rPr lang="en-US" altLang="cs-CZ" sz="4000" dirty="0">
                <a:latin typeface="Arial Narrow" pitchFamily="34" charset="0"/>
              </a:rPr>
              <a:t>Today’s a</a:t>
            </a:r>
            <a:r>
              <a:rPr lang="cs-CZ" altLang="cs-CZ" sz="4000" dirty="0">
                <a:latin typeface="Arial Narrow" pitchFamily="34" charset="0"/>
              </a:rPr>
              <a:t>genda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733" y="1662545"/>
            <a:ext cx="8082321" cy="4363412"/>
          </a:xfrm>
        </p:spPr>
        <p:txBody>
          <a:bodyPr/>
          <a:lstStyle/>
          <a:p>
            <a:pPr>
              <a:buFontTx/>
              <a:buChar char="-"/>
            </a:pPr>
            <a:endParaRPr lang="en-US" altLang="cs-CZ" sz="4000" dirty="0">
              <a:solidFill>
                <a:srgbClr val="00287D"/>
              </a:solidFill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en-US" altLang="cs-CZ" sz="4000" dirty="0">
                <a:solidFill>
                  <a:srgbClr val="00287D"/>
                </a:solidFill>
                <a:latin typeface="Arial Narrow" pitchFamily="34" charset="0"/>
              </a:rPr>
              <a:t>Course introduction</a:t>
            </a:r>
          </a:p>
          <a:p>
            <a:pPr>
              <a:buFontTx/>
              <a:buChar char="-"/>
            </a:pPr>
            <a:r>
              <a:rPr lang="en-US" altLang="cs-CZ" sz="4000" dirty="0">
                <a:solidFill>
                  <a:srgbClr val="00287D"/>
                </a:solidFill>
                <a:latin typeface="Arial Narrow" pitchFamily="34" charset="0"/>
              </a:rPr>
              <a:t>Introduction to academic writing</a:t>
            </a:r>
          </a:p>
          <a:p>
            <a:pPr>
              <a:buFontTx/>
              <a:buChar char="-"/>
            </a:pPr>
            <a:r>
              <a:rPr lang="en-US" altLang="cs-CZ" sz="4000" dirty="0">
                <a:solidFill>
                  <a:srgbClr val="00287D"/>
                </a:solidFill>
                <a:latin typeface="Arial Narrow" pitchFamily="34" charset="0"/>
              </a:rPr>
              <a:t>Practice tasks</a:t>
            </a:r>
            <a:endParaRPr lang="cs-CZ" altLang="cs-CZ" sz="4000" dirty="0">
              <a:solidFill>
                <a:srgbClr val="00287D"/>
              </a:solidFill>
              <a:latin typeface="Arial Narrow" pitchFamily="34" charset="0"/>
            </a:endParaRPr>
          </a:p>
        </p:txBody>
      </p:sp>
      <p:sp>
        <p:nvSpPr>
          <p:cNvPr id="2" name="AutoShape 2" descr="Oficiální fotografie Mgr. Colin Kimbrell"/>
          <p:cNvSpPr>
            <a:spLocks noChangeAspect="1" noChangeArrowheads="1"/>
          </p:cNvSpPr>
          <p:nvPr/>
        </p:nvSpPr>
        <p:spPr bwMode="auto">
          <a:xfrm>
            <a:off x="164719" y="-4096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2" descr="C:\Users\stepanek\Desktop\Obrázek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546" y="5847291"/>
            <a:ext cx="607541" cy="57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93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493448"/>
            <a:ext cx="8086635" cy="647700"/>
          </a:xfrm>
        </p:spPr>
        <p:txBody>
          <a:bodyPr/>
          <a:lstStyle/>
          <a:p>
            <a:pPr algn="r"/>
            <a:r>
              <a:rPr lang="en-US" sz="4000" dirty="0"/>
              <a:t>Course objectives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8654" y="1215496"/>
            <a:ext cx="8273255" cy="1639887"/>
          </a:xfrm>
        </p:spPr>
        <p:txBody>
          <a:bodyPr/>
          <a:lstStyle/>
          <a:p>
            <a:pPr algn="just"/>
            <a:endParaRPr lang="en-US" sz="2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cs-CZ" sz="2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cs-CZ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cs-CZ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7" name="Zástupný symbol pro obsah 4"/>
          <p:cNvSpPr txBox="1">
            <a:spLocks/>
          </p:cNvSpPr>
          <p:nvPr/>
        </p:nvSpPr>
        <p:spPr bwMode="auto">
          <a:xfrm>
            <a:off x="318654" y="1696826"/>
            <a:ext cx="8273255" cy="3008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endParaRPr lang="en-US" sz="28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Aims: </a:t>
            </a:r>
          </a:p>
          <a:p>
            <a:pPr lvl="1" algn="just"/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To present basic principles of academic writing in the context of postgraduate studies</a:t>
            </a:r>
          </a:p>
          <a:p>
            <a:pPr lvl="1" algn="just"/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To practice and peer-review writing (react to an expert review)</a:t>
            </a:r>
          </a:p>
          <a:p>
            <a:pPr lvl="1" algn="just"/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To engage postgraduate students in discussion of issues in academic writing</a:t>
            </a:r>
          </a:p>
          <a:p>
            <a:pPr lvl="1" algn="just"/>
            <a:endParaRPr lang="en-US" sz="28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cs-CZ" sz="28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cs-CZ" sz="12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buFont typeface="Wingdings" pitchFamily="2" charset="2"/>
              <a:buNone/>
            </a:pPr>
            <a:endParaRPr lang="cs-CZ" sz="12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60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43" y="644127"/>
            <a:ext cx="8086635" cy="647700"/>
          </a:xfrm>
        </p:spPr>
        <p:txBody>
          <a:bodyPr/>
          <a:lstStyle/>
          <a:p>
            <a:pPr algn="r"/>
            <a:r>
              <a:rPr lang="en-US" altLang="cs-CZ" sz="4000" dirty="0">
                <a:latin typeface="Arial Narrow" pitchFamily="34" charset="0"/>
              </a:rPr>
              <a:t>Let me introduce myself…</a:t>
            </a:r>
            <a:endParaRPr lang="cs-CZ" altLang="cs-CZ" sz="4000" dirty="0">
              <a:latin typeface="Arial Narrow" pitchFamily="34" charset="0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733" y="1662545"/>
            <a:ext cx="8082321" cy="4363412"/>
          </a:xfrm>
        </p:spPr>
        <p:txBody>
          <a:bodyPr/>
          <a:lstStyle/>
          <a:p>
            <a:pPr>
              <a:buFontTx/>
              <a:buChar char="-"/>
            </a:pPr>
            <a:endParaRPr lang="en-US" altLang="cs-CZ" sz="2800" dirty="0">
              <a:solidFill>
                <a:srgbClr val="00287D"/>
              </a:solidFill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en-US" altLang="cs-CZ" sz="2800" dirty="0">
                <a:solidFill>
                  <a:srgbClr val="00287D"/>
                </a:solidFill>
                <a:latin typeface="Arial Narrow" pitchFamily="34" charset="0"/>
              </a:rPr>
              <a:t>Colin Kimbrell</a:t>
            </a:r>
          </a:p>
          <a:p>
            <a:pPr>
              <a:buFontTx/>
              <a:buChar char="-"/>
            </a:pPr>
            <a:r>
              <a:rPr lang="en-US" altLang="cs-CZ" sz="2800" dirty="0">
                <a:solidFill>
                  <a:srgbClr val="00287D"/>
                </a:solidFill>
                <a:latin typeface="Arial Narrow" pitchFamily="34" charset="0"/>
              </a:rPr>
              <a:t>New Orleans, LA, USA</a:t>
            </a:r>
          </a:p>
          <a:p>
            <a:pPr>
              <a:buFontTx/>
              <a:buChar char="-"/>
            </a:pPr>
            <a:r>
              <a:rPr lang="en-US" altLang="cs-CZ" sz="2800" dirty="0">
                <a:solidFill>
                  <a:srgbClr val="00287D"/>
                </a:solidFill>
                <a:latin typeface="Arial Narrow" pitchFamily="34" charset="0"/>
              </a:rPr>
              <a:t>Master’s in Energy Security from FSS, PhD candidate</a:t>
            </a:r>
          </a:p>
          <a:p>
            <a:pPr>
              <a:buFontTx/>
              <a:buChar char="-"/>
            </a:pPr>
            <a:r>
              <a:rPr lang="en-US" altLang="cs-CZ" sz="2800" dirty="0">
                <a:solidFill>
                  <a:srgbClr val="00287D"/>
                </a:solidFill>
                <a:latin typeface="Arial Narrow" pitchFamily="34" charset="0"/>
              </a:rPr>
              <a:t>English teacher, editor/translator, researcher</a:t>
            </a:r>
          </a:p>
          <a:p>
            <a:pPr>
              <a:buFontTx/>
              <a:buChar char="-"/>
            </a:pPr>
            <a:r>
              <a:rPr lang="en-US" altLang="cs-CZ" sz="2800" dirty="0">
                <a:solidFill>
                  <a:srgbClr val="00287D"/>
                </a:solidFill>
                <a:latin typeface="Arial Narrow" pitchFamily="34" charset="0"/>
              </a:rPr>
              <a:t>Interested in international relations, sustainable development, energy justice and energy transitions</a:t>
            </a:r>
          </a:p>
        </p:txBody>
      </p:sp>
      <p:sp>
        <p:nvSpPr>
          <p:cNvPr id="2" name="AutoShape 2" descr="Oficiální fotografie Mgr. Colin Kimbrell"/>
          <p:cNvSpPr>
            <a:spLocks noChangeAspect="1" noChangeArrowheads="1"/>
          </p:cNvSpPr>
          <p:nvPr/>
        </p:nvSpPr>
        <p:spPr bwMode="auto">
          <a:xfrm>
            <a:off x="164719" y="-4096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2" descr="C:\Users\stepanek\Desktop\Obrázek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546" y="5847291"/>
            <a:ext cx="607541" cy="57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33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But first…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8655" y="2017713"/>
            <a:ext cx="8273255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	</a:t>
            </a:r>
            <a:r>
              <a:rPr lang="en-US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…let’s get warmed up.</a:t>
            </a:r>
          </a:p>
          <a:p>
            <a:pPr marL="0" indent="0" algn="just">
              <a:buNone/>
            </a:pPr>
            <a:endParaRPr lang="en-US" sz="40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en-US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Get to know a classmate:</a:t>
            </a:r>
          </a:p>
          <a:p>
            <a:pPr marL="0" indent="0" algn="just">
              <a:buNone/>
            </a:pPr>
            <a:r>
              <a:rPr lang="en-US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	</a:t>
            </a:r>
            <a:r>
              <a:rPr lang="en-US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Name</a:t>
            </a:r>
          </a:p>
          <a:p>
            <a:pPr marL="0" indent="0" algn="just">
              <a:buNone/>
            </a:pPr>
            <a:r>
              <a:rPr lang="en-US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	</a:t>
            </a:r>
            <a:r>
              <a:rPr lang="cs-CZ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Department and a</a:t>
            </a:r>
            <a:r>
              <a:rPr lang="en-US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rea of study/research</a:t>
            </a:r>
          </a:p>
          <a:p>
            <a:pPr marL="0" indent="0" algn="just">
              <a:buNone/>
            </a:pPr>
            <a:r>
              <a:rPr lang="en-US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	Something interesting</a:t>
            </a:r>
          </a:p>
          <a:p>
            <a:pPr marL="0" indent="0" algn="just">
              <a:buNone/>
            </a:pPr>
            <a:r>
              <a:rPr lang="en-US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	</a:t>
            </a:r>
            <a:endParaRPr lang="cs-CZ" sz="3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7</a:t>
            </a:fld>
            <a:endParaRPr lang="cs-CZ" altLang="cs-CZ" dirty="0"/>
          </a:p>
        </p:txBody>
      </p:sp>
      <p:pic>
        <p:nvPicPr>
          <p:cNvPr id="6" name="Picture 2" descr="C:\Users\stepanek\Desktop\Obrázek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546" y="5847291"/>
            <a:ext cx="607541" cy="57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01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5452" y="0"/>
            <a:ext cx="8086635" cy="647700"/>
          </a:xfrm>
        </p:spPr>
        <p:txBody>
          <a:bodyPr/>
          <a:lstStyle/>
          <a:p>
            <a:pPr algn="r"/>
            <a:r>
              <a:rPr lang="en-US" sz="4000" dirty="0"/>
              <a:t>More specific…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8026" y="989541"/>
            <a:ext cx="8273255" cy="4114800"/>
          </a:xfrm>
        </p:spPr>
        <p:txBody>
          <a:bodyPr/>
          <a:lstStyle/>
          <a:p>
            <a:r>
              <a:rPr lang="en-US" dirty="0"/>
              <a:t>What are you currently researching?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often do you read/write in English? What was the last thing you read in English? What was the last thing you wrote? (academic or non-academic)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Are you currently working on a writing project in English?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specific writing skills, or what specific kinds of writing would you like to practice in our course? (I don't mean general things like "grammar"--I mean specific writing skills/genres/modes of writing.) Do you have any specific goals/expectations for your writing which led you to take this course?</a:t>
            </a:r>
            <a:r>
              <a:rPr lang="en-US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	</a:t>
            </a:r>
            <a:endParaRPr lang="cs-CZ" sz="3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691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493448"/>
            <a:ext cx="8086635" cy="647700"/>
          </a:xfrm>
        </p:spPr>
        <p:txBody>
          <a:bodyPr/>
          <a:lstStyle/>
          <a:p>
            <a:pPr algn="r"/>
            <a:r>
              <a:rPr lang="en-US" sz="4000" dirty="0"/>
              <a:t>What is academic writing?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8654" y="1215496"/>
            <a:ext cx="8273255" cy="1639887"/>
          </a:xfrm>
        </p:spPr>
        <p:txBody>
          <a:bodyPr/>
          <a:lstStyle/>
          <a:p>
            <a:pPr algn="just"/>
            <a:endParaRPr lang="en-US" sz="2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cs-CZ" sz="2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cs-CZ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cs-CZ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 dirty="0"/>
          </a:p>
        </p:txBody>
      </p:sp>
      <p:sp>
        <p:nvSpPr>
          <p:cNvPr id="7" name="Zástupný symbol pro obsah 4"/>
          <p:cNvSpPr txBox="1">
            <a:spLocks/>
          </p:cNvSpPr>
          <p:nvPr/>
        </p:nvSpPr>
        <p:spPr bwMode="auto">
          <a:xfrm>
            <a:off x="318654" y="1696826"/>
            <a:ext cx="8273255" cy="3008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endParaRPr lang="en-US" sz="28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In one sentence, try to define “academic writing”.</a:t>
            </a:r>
          </a:p>
          <a:p>
            <a:pPr marL="0" indent="0" algn="just">
              <a:buNone/>
            </a:pPr>
            <a:endParaRPr lang="en-US" sz="28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en-US" sz="2800" kern="0" dirty="0">
                <a:solidFill>
                  <a:srgbClr val="002060"/>
                </a:solidFill>
                <a:latin typeface="Arial Narrow" panose="020B0606020202030204" pitchFamily="34" charset="0"/>
              </a:rPr>
              <a:t>	</a:t>
            </a:r>
          </a:p>
          <a:p>
            <a:pPr lvl="1" algn="just"/>
            <a:endParaRPr lang="en-US" sz="28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cs-CZ" sz="28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cs-CZ" sz="12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buFont typeface="Wingdings" pitchFamily="2" charset="2"/>
              <a:buNone/>
            </a:pPr>
            <a:endParaRPr lang="cs-CZ" sz="1200" kern="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02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4480</TotalTime>
  <Words>336</Words>
  <Application>Microsoft Office PowerPoint</Application>
  <PresentationFormat>Předvádění na obrazovce (4:3)</PresentationFormat>
  <Paragraphs>99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Tahoma</vt:lpstr>
      <vt:lpstr>Times New Roman</vt:lpstr>
      <vt:lpstr>Wingdings</vt:lpstr>
      <vt:lpstr>Prezentace_MU_CZ</vt:lpstr>
      <vt:lpstr>Prezentace aplikace PowerPoint</vt:lpstr>
      <vt:lpstr>Course agenda</vt:lpstr>
      <vt:lpstr>Today’s schedule</vt:lpstr>
      <vt:lpstr>Today’s agenda</vt:lpstr>
      <vt:lpstr>Course objectives</vt:lpstr>
      <vt:lpstr>Let me introduce myself…</vt:lpstr>
      <vt:lpstr>But first…</vt:lpstr>
      <vt:lpstr>More specific…</vt:lpstr>
      <vt:lpstr>What is academic writing?</vt:lpstr>
      <vt:lpstr>What is academic writing?</vt:lpstr>
      <vt:lpstr>Practical tasks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Colin Kimbrell</cp:lastModifiedBy>
  <cp:revision>137</cp:revision>
  <cp:lastPrinted>2017-07-08T10:34:28Z</cp:lastPrinted>
  <dcterms:created xsi:type="dcterms:W3CDTF">2015-11-23T07:04:47Z</dcterms:created>
  <dcterms:modified xsi:type="dcterms:W3CDTF">2019-11-01T07:46:13Z</dcterms:modified>
</cp:coreProperties>
</file>