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31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2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47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59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80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50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44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78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21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11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23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2253B-07AD-496A-ADEE-6DF7A26F9518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5EBD3-EBC7-458C-8A1A-1D44A8F2DF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820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E104-8A91-48BD-A5C7-226C0ED5F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Evening Drawing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95E85-1397-4BCD-9E50-3463AF080A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2: Measurements &amp; Proportions</a:t>
            </a:r>
          </a:p>
          <a:p>
            <a:endParaRPr lang="en-GB" dirty="0"/>
          </a:p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Helena</a:t>
            </a:r>
            <a:r>
              <a:rPr lang="sk-SK" dirty="0">
                <a:solidFill>
                  <a:schemeClr val="tx1">
                    <a:lumMod val="50000"/>
                  </a:schemeClr>
                </a:solidFill>
              </a:rPr>
              <a:t> Lukášová, Hana Pokojná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68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8E41-E045-4BA4-B831-6EC84B53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Easels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0BE54-C0AF-4FCD-8DD0-25C4D2B45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can stand or sit</a:t>
            </a:r>
          </a:p>
          <a:p>
            <a:r>
              <a:rPr lang="en-GB" dirty="0"/>
              <a:t>Stand easel onto your drawing hand side (right handed on the right side of your body, left handed on the left side).</a:t>
            </a:r>
          </a:p>
          <a:p>
            <a:r>
              <a:rPr lang="en-GB" dirty="0"/>
              <a:t>Stay roughly an arm’s length away.</a:t>
            </a:r>
          </a:p>
          <a:p>
            <a:r>
              <a:rPr lang="en-GB" dirty="0"/>
              <a:t>Stand in a way where you don’t have to move your body to see the model or peek over the easel. Just move your eyes/ turn your head slightly.</a:t>
            </a:r>
          </a:p>
          <a:p>
            <a:r>
              <a:rPr lang="en-GB" dirty="0"/>
              <a:t>The drawing paper shouldn't be too high or too low, (usually eyes roughly middle of the big paper) make sure you’re comfy.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84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FB8E-992C-42F2-A9E8-4F7B6EBA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524AF-560F-43AE-A3C1-4AC7B8D2E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020"/>
            <a:ext cx="10515600" cy="462694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Last week we focused on quick intuitive measurements through movement. The aim was to push you to not think but to draw.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This week we will look at measuring</a:t>
            </a:r>
            <a:r>
              <a:rPr lang="en-GB" dirty="0"/>
              <a:t>:</a:t>
            </a:r>
          </a:p>
          <a:p>
            <a:pPr marL="514350" indent="-514350">
              <a:buAutoNum type="arabicParenR"/>
            </a:pPr>
            <a:r>
              <a:rPr lang="en-GB" dirty="0"/>
              <a:t>Extend your arm and close one of your eyes</a:t>
            </a:r>
          </a:p>
          <a:p>
            <a:pPr marL="514350" indent="-514350">
              <a:buAutoNum type="arabicParenR"/>
            </a:pPr>
            <a:r>
              <a:rPr lang="en-GB" dirty="0"/>
              <a:t>Have the top of pencil aligned and starting where the top of the head is</a:t>
            </a:r>
          </a:p>
          <a:p>
            <a:pPr marL="514350" indent="-514350">
              <a:buAutoNum type="arabicParenR"/>
            </a:pPr>
            <a:r>
              <a:rPr lang="en-GB" dirty="0"/>
              <a:t>Place your thumb where the head ends (chin), this is your 1 unit.</a:t>
            </a:r>
          </a:p>
          <a:p>
            <a:pPr marL="514350" indent="-514350">
              <a:buAutoNum type="arabicParenR"/>
            </a:pPr>
            <a:r>
              <a:rPr lang="en-GB" dirty="0"/>
              <a:t>Move the pencil along the body and see how many head measurements it is.</a:t>
            </a:r>
          </a:p>
          <a:p>
            <a:pPr marL="514350" indent="-514350">
              <a:buAutoNum type="arabicParenR"/>
            </a:pPr>
            <a:r>
              <a:rPr lang="en-GB" dirty="0"/>
              <a:t>When measuring, don’t make heavy marks, make general marks of where key body parts are.</a:t>
            </a:r>
          </a:p>
          <a:p>
            <a:pPr marL="514350" indent="-514350">
              <a:buAutoNum type="arabicParenR"/>
            </a:pPr>
            <a:r>
              <a:rPr lang="en-GB" dirty="0"/>
              <a:t>Everything is in a relationship with other things! Look at relations of placements in space!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04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49771C-4F59-4D2D-A455-3659A2FDB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1486" y="2514503"/>
            <a:ext cx="5075314" cy="348565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5FD294-87D3-4D33-8923-A965F0C3F89A}"/>
              </a:ext>
            </a:extLst>
          </p:cNvPr>
          <p:cNvSpPr txBox="1"/>
          <p:nvPr/>
        </p:nvSpPr>
        <p:spPr>
          <a:xfrm>
            <a:off x="681410" y="1544665"/>
            <a:ext cx="1045008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/>
              <a:t>7) Pencils are also good seeing directions, for example, slouching shoulders, pelvis direction…. angles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9CCBD-6E46-475E-AB99-4007494B3CE9}"/>
              </a:ext>
            </a:extLst>
          </p:cNvPr>
          <p:cNvSpPr txBox="1"/>
          <p:nvPr/>
        </p:nvSpPr>
        <p:spPr>
          <a:xfrm>
            <a:off x="721112" y="6077446"/>
            <a:ext cx="107497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/>
              <a:t>Source (image): </a:t>
            </a:r>
            <a:r>
              <a:rPr lang="en-GB" sz="1000" dirty="0"/>
              <a:t>https://www.artistsnetwork.com/art-mediums/drawing/3-figure-drawing-mistakes/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A047B-AADE-4BEE-B873-74F2B5F849E8}"/>
              </a:ext>
            </a:extLst>
          </p:cNvPr>
          <p:cNvSpPr txBox="1"/>
          <p:nvPr/>
        </p:nvSpPr>
        <p:spPr>
          <a:xfrm>
            <a:off x="681410" y="538983"/>
            <a:ext cx="60969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48783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334D-41C0-4708-AE66-1C4FDC1D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5" y="88920"/>
            <a:ext cx="10515600" cy="1060666"/>
          </a:xfrm>
        </p:spPr>
        <p:txBody>
          <a:bodyPr/>
          <a:lstStyle/>
          <a:p>
            <a:r>
              <a:rPr lang="en-GB" b="1" dirty="0"/>
              <a:t>Proportions (adults)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2A3530-8949-4F70-96A8-0855C86A7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9977" y="977902"/>
            <a:ext cx="4049157" cy="52007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6A867-0BA4-4B5A-ADCC-20DBBEFD7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445" y="926757"/>
            <a:ext cx="4346420" cy="52519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B97DE2-74A4-4393-BEDF-4E24CEE5B0FC}"/>
              </a:ext>
            </a:extLst>
          </p:cNvPr>
          <p:cNvSpPr txBox="1"/>
          <p:nvPr/>
        </p:nvSpPr>
        <p:spPr>
          <a:xfrm>
            <a:off x="456775" y="977902"/>
            <a:ext cx="249320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These are the general proportions for men and women. Of coarse there are anatomical variations, but this is a great way to keep figures proportional.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General measurement is 7.5 heads measurements in the whole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heads can fit between top of the scull and nipples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F15009-7D7A-4CC4-BA11-F8AFC5BE48C1}"/>
              </a:ext>
            </a:extLst>
          </p:cNvPr>
          <p:cNvSpPr txBox="1"/>
          <p:nvPr/>
        </p:nvSpPr>
        <p:spPr>
          <a:xfrm>
            <a:off x="456775" y="6283932"/>
            <a:ext cx="60969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b="1" dirty="0"/>
              <a:t>Source</a:t>
            </a:r>
            <a:r>
              <a:rPr lang="en-GB" sz="1000" dirty="0"/>
              <a:t>: </a:t>
            </a:r>
            <a:r>
              <a:rPr lang="en-GB" sz="1000" i="0" dirty="0" err="1">
                <a:effectLst/>
              </a:rPr>
              <a:t>Velká</a:t>
            </a:r>
            <a:r>
              <a:rPr lang="en-GB" sz="1000" i="0" dirty="0">
                <a:effectLst/>
              </a:rPr>
              <a:t> </a:t>
            </a:r>
            <a:r>
              <a:rPr lang="en-GB" sz="1000" i="0" dirty="0" err="1">
                <a:effectLst/>
              </a:rPr>
              <a:t>kniha</a:t>
            </a:r>
            <a:r>
              <a:rPr lang="en-GB" sz="1000" i="0" dirty="0">
                <a:effectLst/>
              </a:rPr>
              <a:t> </a:t>
            </a:r>
            <a:r>
              <a:rPr lang="en-GB" sz="1000" i="0" dirty="0" err="1">
                <a:effectLst/>
              </a:rPr>
              <a:t>anatomie</a:t>
            </a:r>
            <a:r>
              <a:rPr lang="en-GB" sz="1000" i="0" dirty="0">
                <a:effectLst/>
              </a:rPr>
              <a:t> pro </a:t>
            </a:r>
            <a:r>
              <a:rPr lang="en-GB" sz="1000" i="0" dirty="0" err="1">
                <a:effectLst/>
              </a:rPr>
              <a:t>výtvarníky</a:t>
            </a:r>
            <a:r>
              <a:rPr lang="en-GB" sz="1000" i="0" dirty="0">
                <a:effectLst/>
              </a:rPr>
              <a:t> by Barber and Barrington</a:t>
            </a:r>
          </a:p>
        </p:txBody>
      </p:sp>
    </p:spTree>
    <p:extLst>
      <p:ext uri="{BB962C8B-B14F-4D97-AF65-F5344CB8AC3E}">
        <p14:creationId xmlns:p14="http://schemas.microsoft.com/office/powerpoint/2010/main" val="407938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2801-1DAC-4B7D-B4C5-41E3C25D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Age and proportions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267783-D45A-4727-ABA9-4BEFBC80E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2244" y="1928096"/>
            <a:ext cx="331706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D6DD4-1326-4D65-928B-062922967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18" y="1869273"/>
            <a:ext cx="3702774" cy="4410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9E8DD1-E96A-40CD-98A7-30279B67A0C2}"/>
              </a:ext>
            </a:extLst>
          </p:cNvPr>
          <p:cNvSpPr txBox="1"/>
          <p:nvPr/>
        </p:nvSpPr>
        <p:spPr>
          <a:xfrm>
            <a:off x="358719" y="3247897"/>
            <a:ext cx="4090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Different age = different proportions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example, 1 year old toddles </a:t>
            </a:r>
          </a:p>
          <a:p>
            <a:r>
              <a:rPr lang="en-GB" dirty="0"/>
              <a:t>      is roughly ‘4 heads tall’ compared to </a:t>
            </a:r>
          </a:p>
          <a:p>
            <a:r>
              <a:rPr lang="en-GB" dirty="0"/>
              <a:t>      adult how is about 7.5 heads tall.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30A65-4485-4F9B-8B94-FFC4CFB4463A}"/>
              </a:ext>
            </a:extLst>
          </p:cNvPr>
          <p:cNvSpPr txBox="1"/>
          <p:nvPr/>
        </p:nvSpPr>
        <p:spPr>
          <a:xfrm>
            <a:off x="196304" y="6017825"/>
            <a:ext cx="6096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b="1" dirty="0"/>
              <a:t>Source</a:t>
            </a:r>
            <a:r>
              <a:rPr lang="en-GB" sz="1000" dirty="0"/>
              <a:t>: </a:t>
            </a:r>
            <a:r>
              <a:rPr lang="en-GB" sz="1000" i="0" dirty="0" err="1">
                <a:effectLst/>
              </a:rPr>
              <a:t>Velká</a:t>
            </a:r>
            <a:r>
              <a:rPr lang="en-GB" sz="1000" i="0" dirty="0">
                <a:effectLst/>
              </a:rPr>
              <a:t> </a:t>
            </a:r>
            <a:r>
              <a:rPr lang="en-GB" sz="1000" i="0" dirty="0" err="1">
                <a:effectLst/>
              </a:rPr>
              <a:t>kniha</a:t>
            </a:r>
            <a:r>
              <a:rPr lang="en-GB" sz="1000" i="0" dirty="0">
                <a:effectLst/>
              </a:rPr>
              <a:t> </a:t>
            </a:r>
            <a:r>
              <a:rPr lang="en-GB" sz="1000" i="0" dirty="0" err="1">
                <a:effectLst/>
              </a:rPr>
              <a:t>anatomie</a:t>
            </a:r>
            <a:r>
              <a:rPr lang="en-GB" sz="1000" i="0" dirty="0">
                <a:effectLst/>
              </a:rPr>
              <a:t> pro </a:t>
            </a:r>
            <a:r>
              <a:rPr lang="en-GB" sz="1000" i="0" dirty="0" err="1">
                <a:effectLst/>
              </a:rPr>
              <a:t>výtvarníky</a:t>
            </a:r>
            <a:r>
              <a:rPr lang="en-GB" sz="1000" i="0" dirty="0">
                <a:effectLst/>
              </a:rPr>
              <a:t> by Barber and Barrington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30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0305-9C1E-4DC0-80A0-76DC0D4FA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A6AB2-E71E-462D-A507-791EDAA1C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 about proportions to fit the figure in the paper</a:t>
            </a:r>
          </a:p>
          <a:p>
            <a:r>
              <a:rPr lang="en-GB"/>
              <a:t>Do </a:t>
            </a:r>
            <a:r>
              <a:rPr lang="en-GB" dirty="0"/>
              <a:t>not make an entire arm smaller just to fit it into the paper. It’s better to have better proportions and invisible appendage than the other way around…. </a:t>
            </a:r>
          </a:p>
          <a:p>
            <a:r>
              <a:rPr lang="en-GB" dirty="0"/>
              <a:t>You don’t have to draw until the end of the paper, just to make a suggestion of continuation.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355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440</Words>
  <Application>Microsoft Office PowerPoint</Application>
  <PresentationFormat>Widescreen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Evening Drawing</vt:lpstr>
      <vt:lpstr>Easels</vt:lpstr>
      <vt:lpstr>Measurements</vt:lpstr>
      <vt:lpstr>PowerPoint Presentation</vt:lpstr>
      <vt:lpstr>Proportions (adults)</vt:lpstr>
      <vt:lpstr>Age and proportions</vt:lpstr>
      <vt:lpstr>Composition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Evening Drawing</dc:title>
  <dc:creator>Hana Pokojná</dc:creator>
  <cp:lastModifiedBy>Hana Pokojná</cp:lastModifiedBy>
  <cp:revision>4</cp:revision>
  <dcterms:created xsi:type="dcterms:W3CDTF">2021-09-21T14:30:04Z</dcterms:created>
  <dcterms:modified xsi:type="dcterms:W3CDTF">2022-02-23T09:31:35Z</dcterms:modified>
</cp:coreProperties>
</file>