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464" r:id="rId2"/>
    <p:sldId id="465" r:id="rId3"/>
    <p:sldId id="355" r:id="rId4"/>
    <p:sldId id="471" r:id="rId5"/>
    <p:sldId id="466" r:id="rId6"/>
    <p:sldId id="472" r:id="rId7"/>
    <p:sldId id="480" r:id="rId8"/>
    <p:sldId id="458" r:id="rId9"/>
    <p:sldId id="433" r:id="rId10"/>
    <p:sldId id="473" r:id="rId11"/>
    <p:sldId id="477" r:id="rId12"/>
    <p:sldId id="476" r:id="rId13"/>
    <p:sldId id="478" r:id="rId14"/>
    <p:sldId id="467" r:id="rId15"/>
    <p:sldId id="482" r:id="rId16"/>
    <p:sldId id="479" r:id="rId17"/>
    <p:sldId id="470" r:id="rId18"/>
    <p:sldId id="483" r:id="rId19"/>
    <p:sldId id="484" r:id="rId20"/>
    <p:sldId id="485" r:id="rId21"/>
    <p:sldId id="486" r:id="rId22"/>
    <p:sldId id="487" r:id="rId23"/>
    <p:sldId id="469" r:id="rId24"/>
    <p:sldId id="488" r:id="rId25"/>
    <p:sldId id="468" r:id="rId26"/>
    <p:sldId id="489" r:id="rId27"/>
    <p:sldId id="490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66"/>
    <a:srgbClr val="008000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73302" autoAdjust="0"/>
  </p:normalViewPr>
  <p:slideViewPr>
    <p:cSldViewPr>
      <p:cViewPr varScale="1">
        <p:scale>
          <a:sx n="116" d="100"/>
          <a:sy n="116" d="100"/>
        </p:scale>
        <p:origin x="30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0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09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56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98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5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37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91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18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3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2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6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229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93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425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383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810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75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72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7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33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71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3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2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54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cs-CZ" sz="5400" dirty="0" err="1"/>
              <a:t>Block</a:t>
            </a:r>
            <a:r>
              <a:rPr lang="en-US" sz="5400" dirty="0"/>
              <a:t>1:</a:t>
            </a:r>
            <a:br>
              <a:rPr lang="en-US" sz="5400" dirty="0"/>
            </a:br>
            <a:r>
              <a:rPr lang="en-US" sz="5400"/>
              <a:t>	Map-Reduce</a:t>
            </a:r>
            <a:br>
              <a:rPr lang="en-US" sz="5400" dirty="0"/>
            </a:br>
            <a:r>
              <a:rPr lang="en-US" sz="5400" dirty="0"/>
              <a:t>	Retrieval Evaluation</a:t>
            </a:r>
            <a:br>
              <a:rPr lang="en-US" sz="5400" dirty="0"/>
            </a:br>
            <a:r>
              <a:rPr lang="en-US" sz="5400" dirty="0"/>
              <a:t>	Clustering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1) The largest integer</a:t>
            </a:r>
          </a:p>
          <a:p>
            <a:pPr lvl="1"/>
            <a:r>
              <a:rPr lang="en-US" sz="2400" dirty="0"/>
              <a:t>The idea is to compute a local maximum independently within each map function and then compute the global maximum within a </a:t>
            </a:r>
            <a:r>
              <a:rPr lang="en-US" sz="2400" b="1" dirty="0"/>
              <a:t>single</a:t>
            </a:r>
            <a:r>
              <a:rPr lang="en-US" sz="2400" dirty="0"/>
              <a:t> reducer – ensured by using the same “max” key within all map-function calls</a:t>
            </a:r>
          </a:p>
          <a:p>
            <a:pPr marL="411480" lvl="1" indent="0">
              <a:buNone/>
            </a:pPr>
            <a:endParaRPr lang="cs-CZ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MIN_INTEGER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if (n &gt;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emit(‘max’,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iterator_over_all_max_values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MIN_INTEGER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iterator_over_all_max_values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if (n &gt;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emit(‘max’,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2/4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2) The average of all the integers</a:t>
            </a:r>
          </a:p>
          <a:p>
            <a:pPr lvl="1"/>
            <a:r>
              <a:rPr lang="en-US" sz="2400" dirty="0"/>
              <a:t>The idea is to compute a local sum and count independently within each map function and then compute the global average within a </a:t>
            </a:r>
            <a:r>
              <a:rPr lang="en-US" sz="2400" b="1" dirty="0"/>
              <a:t>single</a:t>
            </a:r>
            <a:r>
              <a:rPr lang="en-US" sz="2400" dirty="0"/>
              <a:t> reducer – ensured by using the same “avg” key within all map-function calls</a:t>
            </a:r>
            <a:endParaRPr lang="en-US" dirty="0"/>
          </a:p>
          <a:p>
            <a:pPr marL="411480" lvl="1" indent="0">
              <a:buNone/>
            </a:pPr>
            <a:endParaRPr lang="cs-CZ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emit(‘avg’,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iterator_over_sum_count_pairs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pair (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sum_count_pai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sum_total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_total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emit(‘avg’,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_total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4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en-US" sz="2800" dirty="0"/>
              <a:t>3) The same set of integers, but with each integer appearing only once</a:t>
            </a:r>
          </a:p>
          <a:p>
            <a:pPr lvl="1"/>
            <a:r>
              <a:rPr lang="en-US" sz="2400" dirty="0"/>
              <a:t>The idea is to send each specific number to a single reducer, thus guaranteeing that each reducer emits the given value only once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emit(n, 1)</a:t>
            </a:r>
          </a:p>
          <a:p>
            <a:pPr marL="41148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emit(key, 1)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5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4/4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en-US" sz="2800" dirty="0"/>
              <a:t>4) The count of the number of distinct integers in the input</a:t>
            </a:r>
          </a:p>
          <a:p>
            <a:pPr lvl="1"/>
            <a:r>
              <a:rPr lang="en-US" sz="2400" dirty="0"/>
              <a:t>The idea is to send all the different numbers to a single reducer that eliminates duplicates using the union operation and counts the values</a:t>
            </a:r>
          </a:p>
          <a:p>
            <a:pPr marL="411480" lvl="1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∪ {n}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emit(‘count’,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iterator_over_number_sets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iterator_over_number_sets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∪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emit(‘count’, |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|)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8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Retrieval Evaluation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/>
          </a:bodyPr>
          <a:lstStyle/>
          <a:p>
            <a:r>
              <a:rPr lang="en-US" dirty="0"/>
              <a:t>The algorithm retrieves the six most convenient documents for each query. We focus on the first relevant document retrieved.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Determine a convenient measure for this task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measure on the following four query rankings with </a:t>
            </a:r>
            <a:r>
              <a:rPr lang="en-US" dirty="0">
                <a:solidFill>
                  <a:srgbClr val="00B050"/>
                </a:solidFill>
              </a:rPr>
              <a:t>relevant</a:t>
            </a:r>
            <a:r>
              <a:rPr lang="en-US" dirty="0"/>
              <a:t>/</a:t>
            </a:r>
            <a:r>
              <a:rPr lang="en-US" dirty="0">
                <a:solidFill>
                  <a:srgbClr val="FF0000"/>
                </a:solidFill>
              </a:rPr>
              <a:t>irrelevant</a:t>
            </a:r>
            <a:r>
              <a:rPr lang="en-US" dirty="0"/>
              <a:t> objects: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7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8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6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4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3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9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4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8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4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9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7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}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How can be the result value interpreted?</a:t>
            </a:r>
          </a:p>
          <a:p>
            <a:pPr lvl="2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3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721F5AC-4ECA-487C-A82F-982DBD639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410200"/>
            <a:ext cx="5550935" cy="11576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Mean Reciprocal Rank </a:t>
            </a:r>
            <a:r>
              <a:rPr lang="cs-CZ" dirty="0"/>
              <a:t>(</a:t>
            </a:r>
            <a:r>
              <a:rPr lang="en-US" dirty="0"/>
              <a:t>MRR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</a:t>
            </a:r>
            <a:r>
              <a:rPr lang="en-US" dirty="0"/>
              <a:t> good metric for those cases in which we are interested in the first correct answer</a:t>
            </a:r>
          </a:p>
          <a:p>
            <a:pPr lvl="1"/>
            <a:r>
              <a:rPr lang="en-US" dirty="0"/>
              <a:t>MRR = an average over reciprocal rankings </a:t>
            </a:r>
            <a:r>
              <a:rPr lang="en-US" i="1" dirty="0"/>
              <a:t>RR</a:t>
            </a:r>
          </a:p>
          <a:p>
            <a:pPr lvl="1"/>
            <a:r>
              <a:rPr lang="en-US" dirty="0"/>
              <a:t>Definition of </a:t>
            </a:r>
            <a:r>
              <a:rPr lang="en-US" i="1" dirty="0"/>
              <a:t>RR</a:t>
            </a:r>
            <a:r>
              <a:rPr lang="en-US" dirty="0"/>
              <a:t>:</a:t>
            </a:r>
          </a:p>
          <a:p>
            <a:pPr lvl="2"/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: ranking relative to a query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</a:p>
          <a:p>
            <a:pPr lvl="2"/>
            <a:r>
              <a:rPr lang="en-US" i="1" dirty="0" err="1"/>
              <a:t>S</a:t>
            </a:r>
            <a:r>
              <a:rPr lang="en-US" i="1" baseline="-25000" dirty="0" err="1"/>
              <a:t>correct</a:t>
            </a:r>
            <a:r>
              <a:rPr lang="en-US" baseline="-25000" dirty="0"/>
              <a:t>(</a:t>
            </a:r>
            <a:r>
              <a:rPr lang="en-US" i="1" baseline="-25000" dirty="0"/>
              <a:t>R</a:t>
            </a:r>
            <a:r>
              <a:rPr lang="en-US" i="1" baseline="-40000" dirty="0"/>
              <a:t>i</a:t>
            </a:r>
            <a:r>
              <a:rPr lang="en-US" baseline="-25000" dirty="0"/>
              <a:t>)</a:t>
            </a:r>
            <a:r>
              <a:rPr lang="en-US" dirty="0"/>
              <a:t>: position of the first correct answer in 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</a:p>
          <a:p>
            <a:pPr lvl="2"/>
            <a:r>
              <a:rPr lang="en-US" i="1" dirty="0" err="1"/>
              <a:t>S</a:t>
            </a:r>
            <a:r>
              <a:rPr lang="en-US" i="1" baseline="-25000" dirty="0" err="1"/>
              <a:t>h</a:t>
            </a:r>
            <a:r>
              <a:rPr lang="en-US" dirty="0"/>
              <a:t>: threshold for ranking position</a:t>
            </a:r>
          </a:p>
          <a:p>
            <a:pPr lvl="2"/>
            <a:r>
              <a:rPr lang="en-US" dirty="0"/>
              <a:t>Then, the reciprocal rank </a:t>
            </a:r>
            <a:r>
              <a:rPr lang="en-US" i="1" dirty="0"/>
              <a:t>RR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) for query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  <a:r>
              <a:rPr lang="en-US" dirty="0"/>
              <a:t> is</a:t>
            </a:r>
            <a:r>
              <a:rPr lang="cs-CZ" dirty="0"/>
              <a:t>: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7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Retrieval Evaluation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71550" lvl="1" indent="-514350">
              <a:buFont typeface="+mj-lt"/>
              <a:buAutoNum type="arabicParenR"/>
            </a:pPr>
            <a:r>
              <a:rPr lang="en-US" dirty="0"/>
              <a:t>The Mean Reciprocal Rank (</a:t>
            </a:r>
            <a:r>
              <a:rPr lang="cs-CZ" i="1" dirty="0"/>
              <a:t>M</a:t>
            </a:r>
            <a:r>
              <a:rPr lang="en-US" i="1" dirty="0"/>
              <a:t>RR</a:t>
            </a:r>
            <a:r>
              <a:rPr lang="en-US" dirty="0"/>
              <a:t>) is the most convenient measure for this task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dirty="0"/>
              <a:t>Results for individual rankings</a:t>
            </a:r>
            <a:r>
              <a:rPr lang="cs-CZ" dirty="0"/>
              <a:t> (</a:t>
            </a:r>
            <a:r>
              <a:rPr lang="cs-CZ" i="1" dirty="0" err="1"/>
              <a:t>RR</a:t>
            </a:r>
            <a:r>
              <a:rPr lang="cs-CZ" i="1" baseline="-25000" dirty="0" err="1"/>
              <a:t>i</a:t>
            </a:r>
            <a:r>
              <a:rPr lang="cs-CZ" dirty="0"/>
              <a:t>)</a:t>
            </a:r>
            <a:r>
              <a:rPr lang="pt-BR" dirty="0"/>
              <a:t>: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1</a:t>
            </a:r>
            <a:r>
              <a:rPr lang="pt-BR" dirty="0"/>
              <a:t> = 0.25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2</a:t>
            </a:r>
            <a:r>
              <a:rPr lang="pt-BR" dirty="0"/>
              <a:t> = 0.5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3</a:t>
            </a:r>
            <a:r>
              <a:rPr lang="pt-BR" dirty="0"/>
              <a:t> = 0.33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4</a:t>
            </a:r>
            <a:r>
              <a:rPr lang="pt-BR" dirty="0"/>
              <a:t> = 0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first correct answer is at the 3.7-th position within an algorithm ranking (1/0.27 = 3.7) on average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C988D99-2914-4A23-8AF0-133CF58D0B23}"/>
              </a:ext>
            </a:extLst>
          </p:cNvPr>
          <p:cNvSpPr/>
          <p:nvPr/>
        </p:nvSpPr>
        <p:spPr>
          <a:xfrm>
            <a:off x="3747978" y="3450398"/>
            <a:ext cx="1616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MRR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= 0.27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0C3623C8-69B4-4475-8A59-B67C61DD064B}"/>
              </a:ext>
            </a:extLst>
          </p:cNvPr>
          <p:cNvSpPr/>
          <p:nvPr/>
        </p:nvSpPr>
        <p:spPr>
          <a:xfrm>
            <a:off x="3200400" y="2895600"/>
            <a:ext cx="457200" cy="1571263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43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Retrieval Evaluation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the following two rankings of documents (for some query):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</a:t>
            </a:r>
            <a:r>
              <a:rPr lang="en-US" i="1" dirty="0"/>
              <a:t>d</a:t>
            </a:r>
            <a:r>
              <a:rPr lang="en-US" baseline="-25000" dirty="0"/>
              <a:t>7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8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}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</a:t>
            </a:r>
            <a:r>
              <a:rPr lang="en-US" i="1" dirty="0"/>
              <a:t>d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8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7</a:t>
            </a:r>
            <a:r>
              <a:rPr lang="en-US" dirty="0"/>
              <a:t>}</a:t>
            </a:r>
          </a:p>
          <a:p>
            <a:r>
              <a:rPr lang="en-US" dirty="0"/>
              <a:t>Based on these rankings compute:</a:t>
            </a:r>
          </a:p>
          <a:p>
            <a:pPr lvl="1"/>
            <a:r>
              <a:rPr lang="en-US" dirty="0"/>
              <a:t>Spearman rank correlation coefficient</a:t>
            </a:r>
          </a:p>
          <a:p>
            <a:pPr lvl="1"/>
            <a:r>
              <a:rPr lang="en-US" dirty="0"/>
              <a:t>Kendall Tau coefficient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71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The Spearman coefficient</a:t>
            </a:r>
          </a:p>
          <a:p>
            <a:pPr lvl="1"/>
            <a:r>
              <a:rPr lang="en-US" dirty="0"/>
              <a:t>The mostly used rank correlation metric</a:t>
            </a:r>
          </a:p>
          <a:p>
            <a:pPr lvl="1"/>
            <a:r>
              <a:rPr lang="en-US" dirty="0"/>
              <a:t>Based on the differences between the positions of the same document in two rankings</a:t>
            </a:r>
          </a:p>
          <a:p>
            <a:pPr lvl="1"/>
            <a:r>
              <a:rPr lang="en-US" dirty="0"/>
              <a:t>Definition:</a:t>
            </a:r>
          </a:p>
          <a:p>
            <a:pPr lvl="2"/>
            <a:r>
              <a:rPr lang="en-US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j</a:t>
            </a:r>
            <a:r>
              <a:rPr lang="en-US" dirty="0"/>
              <a:t> be the position of a document </a:t>
            </a:r>
            <a:r>
              <a:rPr lang="en-US" i="1" dirty="0" err="1"/>
              <a:t>d</a:t>
            </a:r>
            <a:r>
              <a:rPr lang="en-US" i="1" baseline="-25000" dirty="0" err="1"/>
              <a:t>j</a:t>
            </a:r>
            <a:r>
              <a:rPr lang="en-US" dirty="0"/>
              <a:t> in ranking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endParaRPr lang="en-US" dirty="0"/>
          </a:p>
          <a:p>
            <a:pPr lvl="2"/>
            <a:r>
              <a:rPr lang="en-US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j</a:t>
            </a:r>
            <a:r>
              <a:rPr lang="en-US" dirty="0"/>
              <a:t> be the position of </a:t>
            </a:r>
            <a:r>
              <a:rPr lang="en-US" i="1" dirty="0" err="1"/>
              <a:t>d</a:t>
            </a:r>
            <a:r>
              <a:rPr lang="en-US" i="1" baseline="-25000" dirty="0" err="1"/>
              <a:t>j</a:t>
            </a:r>
            <a:r>
              <a:rPr lang="en-US" dirty="0"/>
              <a:t> in ranking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endParaRPr lang="en-US" dirty="0"/>
          </a:p>
          <a:p>
            <a:pPr lvl="2"/>
            <a:r>
              <a:rPr lang="en-US" i="1" dirty="0"/>
              <a:t>K</a:t>
            </a:r>
            <a:r>
              <a:rPr lang="en-US" dirty="0"/>
              <a:t> indicates the size of the ranked sets</a:t>
            </a:r>
          </a:p>
          <a:p>
            <a:pPr lvl="2"/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) is the Spearman rank correlation coefficient</a:t>
            </a:r>
          </a:p>
          <a:p>
            <a:pPr lvl="2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761ABB-E045-491A-A3C5-D7F4EE43E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449" y="5638800"/>
            <a:ext cx="5336551" cy="92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28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Retrieval Evaluation (2) – 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7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7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16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5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5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3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3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0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8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8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4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1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1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</a:t>
            </a:r>
          </a:p>
          <a:p>
            <a:endParaRPr lang="en-US" dirty="0"/>
          </a:p>
          <a:p>
            <a:r>
              <a:rPr lang="en-US" dirty="0"/>
              <a:t>Spearman coefficient:</a:t>
            </a:r>
          </a:p>
          <a:p>
            <a:pPr lvl="1"/>
            <a:r>
              <a:rPr lang="en-US" dirty="0"/>
              <a:t>1 – [6 * (16 + 1 + 0 + 4 + 1) / 120] = </a:t>
            </a:r>
            <a:r>
              <a:rPr lang="en-US" b="1" dirty="0"/>
              <a:t>–0.1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5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our input data to a map-reduce system are integer values (the keys are not important)</a:t>
            </a:r>
            <a:endParaRPr lang="cs-CZ" dirty="0"/>
          </a:p>
          <a:p>
            <a:pPr lvl="1"/>
            <a:r>
              <a:rPr lang="en-US" dirty="0"/>
              <a:t>The map function takes an integer </a:t>
            </a:r>
            <a:r>
              <a:rPr lang="en-US" i="1" dirty="0" err="1"/>
              <a:t>i</a:t>
            </a:r>
            <a:r>
              <a:rPr lang="en-US" dirty="0"/>
              <a:t> and produces pairs (</a:t>
            </a:r>
            <a:r>
              <a:rPr lang="en-US" i="1" dirty="0"/>
              <a:t>p, </a:t>
            </a:r>
            <a:r>
              <a:rPr lang="en-US" i="1" dirty="0" err="1"/>
              <a:t>i</a:t>
            </a:r>
            <a:r>
              <a:rPr lang="en-US" dirty="0"/>
              <a:t>) such that </a:t>
            </a:r>
            <a:r>
              <a:rPr lang="en-US" i="1" dirty="0"/>
              <a:t>p </a:t>
            </a:r>
            <a:r>
              <a:rPr lang="en-US" dirty="0"/>
              <a:t>is a prime divisor of </a:t>
            </a:r>
            <a:r>
              <a:rPr lang="en-US" i="1" dirty="0" err="1"/>
              <a:t>i</a:t>
            </a:r>
            <a:endParaRPr lang="en-US" dirty="0"/>
          </a:p>
          <a:p>
            <a:pPr lvl="2"/>
            <a:r>
              <a:rPr lang="en-US" dirty="0"/>
              <a:t>Example: </a:t>
            </a:r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12)</a:t>
            </a:r>
            <a:r>
              <a:rPr lang="en-US" i="1" dirty="0"/>
              <a:t> = </a:t>
            </a:r>
            <a:r>
              <a:rPr lang="en-US" dirty="0"/>
              <a:t>[(2,12), (3,12)]</a:t>
            </a:r>
            <a:endParaRPr lang="cs-CZ" dirty="0"/>
          </a:p>
          <a:p>
            <a:pPr lvl="1"/>
            <a:r>
              <a:rPr lang="en-US" dirty="0"/>
              <a:t>The reduce function is addition</a:t>
            </a:r>
          </a:p>
          <a:p>
            <a:pPr lvl="2"/>
            <a:r>
              <a:rPr lang="en-US" dirty="0"/>
              <a:t>Example: </a:t>
            </a:r>
            <a:r>
              <a:rPr lang="en-US" i="1" dirty="0"/>
              <a:t>reduce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, [</a:t>
            </a:r>
            <a:r>
              <a:rPr lang="en-US" i="1" dirty="0" err="1"/>
              <a:t>i</a:t>
            </a:r>
            <a:r>
              <a:rPr lang="en-US" dirty="0"/>
              <a:t> , </a:t>
            </a:r>
            <a:r>
              <a:rPr lang="en-US" i="1" dirty="0" err="1"/>
              <a:t>i</a:t>
            </a:r>
            <a:r>
              <a:rPr lang="en-US" dirty="0"/>
              <a:t> , ..., </a:t>
            </a:r>
            <a:r>
              <a:rPr lang="en-US" i="1" dirty="0" err="1"/>
              <a:t>i</a:t>
            </a:r>
            <a:r>
              <a:rPr lang="en-US" dirty="0"/>
              <a:t>]) is (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 err="1"/>
              <a:t>i</a:t>
            </a:r>
            <a:r>
              <a:rPr lang="en-US" dirty="0"/>
              <a:t> + </a:t>
            </a:r>
            <a:r>
              <a:rPr lang="en-US" i="1" dirty="0" err="1"/>
              <a:t>i</a:t>
            </a:r>
            <a:r>
              <a:rPr lang="en-US" dirty="0"/>
              <a:t> + ... + </a:t>
            </a:r>
            <a:r>
              <a:rPr lang="en-US" i="1" dirty="0" err="1"/>
              <a:t>i</a:t>
            </a:r>
            <a:r>
              <a:rPr lang="en-US" dirty="0"/>
              <a:t>)</a:t>
            </a:r>
            <a:endParaRPr lang="cs-CZ" dirty="0"/>
          </a:p>
          <a:p>
            <a:r>
              <a:rPr lang="en-US" dirty="0"/>
              <a:t>Compute the output, if the input is the set of integers 15, 21, 24, 30, 49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0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Kendall Tau coefficient</a:t>
            </a:r>
          </a:p>
          <a:p>
            <a:pPr lvl="1"/>
            <a:r>
              <a:rPr lang="en-US" sz="2400" dirty="0"/>
              <a:t>When we think of rank correlations, we think of how two rankings tend to vary in similar ways</a:t>
            </a:r>
          </a:p>
          <a:p>
            <a:pPr lvl="1"/>
            <a:r>
              <a:rPr lang="en-US" sz="2400" dirty="0"/>
              <a:t>Consider two documents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j</a:t>
            </a:r>
            <a:r>
              <a:rPr lang="en-US" sz="2400" dirty="0"/>
              <a:t> and </a:t>
            </a:r>
            <a:r>
              <a:rPr lang="en-US" sz="2400" i="1" dirty="0"/>
              <a:t>d</a:t>
            </a:r>
            <a:r>
              <a:rPr lang="en-US" sz="2400" i="1" baseline="-25000" dirty="0"/>
              <a:t>k</a:t>
            </a:r>
            <a:r>
              <a:rPr lang="en-US" sz="2400" dirty="0"/>
              <a:t> and their positions in rankings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 and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</a:p>
          <a:p>
            <a:pPr lvl="1"/>
            <a:r>
              <a:rPr lang="en-US" sz="2400" dirty="0"/>
              <a:t>Further, consider the differences in rank positions for  these two documents in each ranking, i.e.,</a:t>
            </a:r>
          </a:p>
          <a:p>
            <a:pPr lvl="2"/>
            <a:r>
              <a:rPr lang="en-US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k</a:t>
            </a:r>
            <a:r>
              <a:rPr lang="en-US" dirty="0"/>
              <a:t> – s</a:t>
            </a:r>
            <a:r>
              <a:rPr lang="en-US" baseline="-25000" dirty="0"/>
              <a:t>1,</a:t>
            </a:r>
            <a:r>
              <a:rPr lang="en-US" i="1" baseline="-25000" dirty="0"/>
              <a:t>j</a:t>
            </a:r>
            <a:endParaRPr lang="en-US" dirty="0"/>
          </a:p>
          <a:p>
            <a:pPr lvl="2"/>
            <a:r>
              <a:rPr lang="en-US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k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j</a:t>
            </a:r>
            <a:endParaRPr lang="en-US" baseline="-25000" dirty="0"/>
          </a:p>
          <a:p>
            <a:pPr lvl="1"/>
            <a:r>
              <a:rPr lang="en-US" sz="2400" dirty="0"/>
              <a:t>If these differences have the same sign, we say that the  document pair (</a:t>
            </a:r>
            <a:r>
              <a:rPr lang="en-US" sz="2400" i="1" dirty="0"/>
              <a:t>d</a:t>
            </a:r>
            <a:r>
              <a:rPr lang="en-US" sz="2400" i="1" baseline="-25000" dirty="0"/>
              <a:t>k</a:t>
            </a:r>
            <a:r>
              <a:rPr lang="en-US" sz="2400" dirty="0"/>
              <a:t>,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j</a:t>
            </a:r>
            <a:r>
              <a:rPr lang="en-US" sz="2400" dirty="0"/>
              <a:t>) is </a:t>
            </a:r>
            <a:r>
              <a:rPr lang="en-US" sz="2400" b="1" dirty="0"/>
              <a:t>concordant</a:t>
            </a:r>
            <a:r>
              <a:rPr lang="en-US" sz="2400" dirty="0"/>
              <a:t> (</a:t>
            </a:r>
            <a:r>
              <a:rPr lang="en-US" sz="2400" b="1" dirty="0"/>
              <a:t>C</a:t>
            </a:r>
            <a:r>
              <a:rPr lang="en-US" sz="2400" dirty="0"/>
              <a:t>) in both rankings; if they have different signs, it is </a:t>
            </a:r>
            <a:r>
              <a:rPr lang="en-US" sz="2400" b="1" dirty="0"/>
              <a:t>discordant</a:t>
            </a:r>
            <a:r>
              <a:rPr lang="en-US" sz="2400" dirty="0"/>
              <a:t> (</a:t>
            </a:r>
            <a:r>
              <a:rPr lang="en-US" sz="2400" b="1" dirty="0"/>
              <a:t>D</a:t>
            </a:r>
            <a:r>
              <a:rPr lang="en-US" sz="2400" dirty="0"/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36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Kendall Tau coefficient</a:t>
            </a:r>
          </a:p>
          <a:p>
            <a:pPr lvl="1"/>
            <a:r>
              <a:rPr lang="en-US" sz="2400" dirty="0"/>
              <a:t>Definition:</a:t>
            </a:r>
          </a:p>
          <a:p>
            <a:pPr lvl="2"/>
            <a:r>
              <a:rPr lang="en-US" sz="2000" dirty="0"/>
              <a:t>∆(</a:t>
            </a:r>
            <a:r>
              <a:rPr lang="en-US" sz="2000" i="1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R</a:t>
            </a:r>
            <a:r>
              <a:rPr lang="en-US" sz="2000" baseline="-25000" dirty="0"/>
              <a:t>2</a:t>
            </a:r>
            <a:r>
              <a:rPr lang="en-US" sz="2000" dirty="0"/>
              <a:t>): number of discordant document pairs in </a:t>
            </a:r>
            <a:r>
              <a:rPr lang="en-US" sz="2000" i="1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 and </a:t>
            </a:r>
            <a:r>
              <a:rPr lang="en-US" sz="2000" i="1" dirty="0"/>
              <a:t>R</a:t>
            </a:r>
            <a:r>
              <a:rPr lang="en-US" sz="2000" baseline="-25000" dirty="0"/>
              <a:t>2</a:t>
            </a:r>
            <a:endParaRPr lang="en-US" sz="2000" dirty="0"/>
          </a:p>
          <a:p>
            <a:pPr lvl="2"/>
            <a:r>
              <a:rPr lang="en-US" sz="2000" i="1" dirty="0"/>
              <a:t>K</a:t>
            </a:r>
            <a:r>
              <a:rPr lang="en-US" sz="2000" dirty="0"/>
              <a:t>: the size of the ranked sets</a:t>
            </a: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object 21">
            <a:extLst>
              <a:ext uri="{FF2B5EF4-FFF2-40B4-BE49-F238E27FC236}">
                <a16:creationId xmlns:a16="http://schemas.microsoft.com/office/drawing/2014/main" id="{425163B1-63B3-4D55-BD4D-03C1A19DBE30}"/>
              </a:ext>
            </a:extLst>
          </p:cNvPr>
          <p:cNvSpPr/>
          <p:nvPr/>
        </p:nvSpPr>
        <p:spPr>
          <a:xfrm>
            <a:off x="1295400" y="3276600"/>
            <a:ext cx="3802980" cy="659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 dirty="0"/>
          </a:p>
        </p:txBody>
      </p:sp>
      <p:sp>
        <p:nvSpPr>
          <p:cNvPr id="7" name="object 16">
            <a:extLst>
              <a:ext uri="{FF2B5EF4-FFF2-40B4-BE49-F238E27FC236}">
                <a16:creationId xmlns:a16="http://schemas.microsoft.com/office/drawing/2014/main" id="{3CF00636-9918-4659-9762-98330B07572F}"/>
              </a:ext>
            </a:extLst>
          </p:cNvPr>
          <p:cNvSpPr txBox="1"/>
          <p:nvPr/>
        </p:nvSpPr>
        <p:spPr>
          <a:xfrm>
            <a:off x="1364348" y="3412005"/>
            <a:ext cx="2255982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-45" dirty="0">
                <a:latin typeface="Georgia"/>
                <a:cs typeface="Georgia"/>
              </a:rPr>
              <a:t>τ</a:t>
            </a:r>
            <a:r>
              <a:rPr sz="2227" i="1" spc="-291" dirty="0">
                <a:latin typeface="Georgia"/>
                <a:cs typeface="Georgia"/>
              </a:rPr>
              <a:t> </a:t>
            </a:r>
            <a:r>
              <a:rPr sz="2227" spc="185" dirty="0">
                <a:latin typeface="Garamond"/>
                <a:cs typeface="Garamond"/>
              </a:rPr>
              <a:t>(</a:t>
            </a:r>
            <a:r>
              <a:rPr sz="2227" i="1" spc="185" dirty="0">
                <a:latin typeface="Lucida Sans Unicode"/>
                <a:cs typeface="Lucida Sans Unicode"/>
              </a:rPr>
              <a:t>R</a:t>
            </a:r>
            <a:r>
              <a:rPr sz="2523" spc="279" baseline="-10510" dirty="0">
                <a:latin typeface="Tahoma"/>
                <a:cs typeface="Tahoma"/>
              </a:rPr>
              <a:t>1</a:t>
            </a:r>
            <a:r>
              <a:rPr sz="2227" i="1" spc="185" dirty="0">
                <a:latin typeface="Georgia"/>
                <a:cs typeface="Georgia"/>
              </a:rPr>
              <a:t>,</a:t>
            </a:r>
            <a:r>
              <a:rPr sz="2227" i="1" spc="-182" dirty="0">
                <a:latin typeface="Georgia"/>
                <a:cs typeface="Georgia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59" dirty="0">
                <a:latin typeface="Garamond"/>
                <a:cs typeface="Garamond"/>
              </a:rPr>
              <a:t>1</a:t>
            </a:r>
            <a:r>
              <a:rPr sz="2227" spc="-68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dirty="0">
                <a:latin typeface="Lucida Sans Unicode"/>
                <a:cs typeface="Lucida Sans Unicode"/>
              </a:rPr>
              <a:t> </a:t>
            </a:r>
            <a:r>
              <a:rPr sz="2523" spc="-75" baseline="37537" dirty="0">
                <a:latin typeface="Tahoma"/>
                <a:cs typeface="Tahoma"/>
              </a:rPr>
              <a:t>2</a:t>
            </a:r>
            <a:endParaRPr sz="2523" baseline="37537" dirty="0">
              <a:latin typeface="Tahoma"/>
              <a:cs typeface="Tahoma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64AF2EFE-99BA-486B-AC73-CC89D38A6B99}"/>
              </a:ext>
            </a:extLst>
          </p:cNvPr>
          <p:cNvSpPr txBox="1"/>
          <p:nvPr/>
        </p:nvSpPr>
        <p:spPr>
          <a:xfrm>
            <a:off x="3597702" y="3295627"/>
            <a:ext cx="195117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14" dirty="0">
                <a:latin typeface="Lucida Sans Unicode"/>
                <a:cs typeface="Lucida Sans Unicode"/>
              </a:rPr>
              <a:t>×</a:t>
            </a:r>
            <a:endParaRPr sz="1682">
              <a:latin typeface="Lucida Sans Unicode"/>
              <a:cs typeface="Lucida Sans Unicode"/>
            </a:endParaRPr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E45510A4-3577-428E-9C6C-ABE6969DBD61}"/>
              </a:ext>
            </a:extLst>
          </p:cNvPr>
          <p:cNvSpPr txBox="1"/>
          <p:nvPr/>
        </p:nvSpPr>
        <p:spPr>
          <a:xfrm>
            <a:off x="3769498" y="3338576"/>
            <a:ext cx="1206709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405" dirty="0">
                <a:latin typeface="Tahoma"/>
                <a:cs typeface="Tahoma"/>
              </a:rPr>
              <a:t>∆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1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2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  <p:sp>
        <p:nvSpPr>
          <p:cNvPr id="11" name="object 19">
            <a:extLst>
              <a:ext uri="{FF2B5EF4-FFF2-40B4-BE49-F238E27FC236}">
                <a16:creationId xmlns:a16="http://schemas.microsoft.com/office/drawing/2014/main" id="{F9501A42-CCAF-460B-BBB5-00C26FD5A1C5}"/>
              </a:ext>
            </a:extLst>
          </p:cNvPr>
          <p:cNvSpPr/>
          <p:nvPr/>
        </p:nvSpPr>
        <p:spPr>
          <a:xfrm>
            <a:off x="3498272" y="3622270"/>
            <a:ext cx="1273464" cy="0"/>
          </a:xfrm>
          <a:custGeom>
            <a:avLst/>
            <a:gdLst/>
            <a:ahLst/>
            <a:cxnLst/>
            <a:rect l="l" t="t" r="r" b="b"/>
            <a:pathLst>
              <a:path w="1400809">
                <a:moveTo>
                  <a:pt x="0" y="0"/>
                </a:moveTo>
                <a:lnTo>
                  <a:pt x="140055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8D2F05B0-240D-424F-B156-ECFEAC275FFD}"/>
              </a:ext>
            </a:extLst>
          </p:cNvPr>
          <p:cNvSpPr txBox="1"/>
          <p:nvPr/>
        </p:nvSpPr>
        <p:spPr>
          <a:xfrm>
            <a:off x="3694683" y="3636725"/>
            <a:ext cx="882073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14" dirty="0">
                <a:latin typeface="Lucida Sans Unicode"/>
                <a:cs typeface="Lucida Sans Unicode"/>
              </a:rPr>
              <a:t>−</a:t>
            </a:r>
            <a:r>
              <a:rPr sz="1682" spc="-50" dirty="0">
                <a:latin typeface="Tahoma"/>
                <a:cs typeface="Tahoma"/>
              </a:rPr>
              <a:t>1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84324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Retrieval Evaluation (2) – Solution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D </a:t>
            </a:r>
            <a:r>
              <a:rPr lang="en-US" sz="2000" dirty="0" err="1"/>
              <a:t>D</a:t>
            </a:r>
            <a:r>
              <a:rPr lang="en-US" sz="2000" dirty="0"/>
              <a:t> </a:t>
            </a:r>
            <a:r>
              <a:rPr lang="en-US" sz="2000" dirty="0" err="1"/>
              <a:t>D</a:t>
            </a:r>
            <a:r>
              <a:rPr lang="en-US" sz="2000" dirty="0"/>
              <a:t> </a:t>
            </a:r>
            <a:r>
              <a:rPr lang="en-US" sz="2000" dirty="0" err="1"/>
              <a:t>D</a:t>
            </a:r>
            <a:endParaRPr lang="en-US" sz="2000" dirty="0"/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C </a:t>
            </a:r>
            <a:r>
              <a:rPr lang="en-US" sz="2000" dirty="0" err="1"/>
              <a:t>C</a:t>
            </a:r>
            <a:r>
              <a:rPr lang="en-US" sz="2000" dirty="0"/>
              <a:t> </a:t>
            </a:r>
            <a:r>
              <a:rPr lang="en-US" sz="2000" dirty="0" err="1"/>
              <a:t>C</a:t>
            </a:r>
            <a:endParaRPr lang="en-US" sz="2000" dirty="0"/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D C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C</a:t>
            </a:r>
          </a:p>
          <a:p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C </a:t>
            </a:r>
            <a:r>
              <a:rPr lang="en-US" sz="2000" dirty="0" err="1"/>
              <a:t>C</a:t>
            </a:r>
            <a:r>
              <a:rPr lang="en-US" sz="2000" dirty="0"/>
              <a:t> </a:t>
            </a:r>
            <a:r>
              <a:rPr lang="en-US" sz="2000" dirty="0" err="1"/>
              <a:t>C</a:t>
            </a:r>
            <a:r>
              <a:rPr lang="en-US" sz="2000" dirty="0"/>
              <a:t>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D C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C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D</a:t>
            </a:r>
          </a:p>
          <a:p>
            <a:endParaRPr lang="en-US" sz="2400" dirty="0"/>
          </a:p>
          <a:p>
            <a:r>
              <a:rPr lang="en-US" sz="2400" dirty="0"/>
              <a:t>∆(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) = 10</a:t>
            </a:r>
          </a:p>
          <a:p>
            <a:r>
              <a:rPr lang="en-US" sz="2400" dirty="0"/>
              <a:t>Kendall Tau coefficient:</a:t>
            </a:r>
          </a:p>
          <a:p>
            <a:pPr lvl="1"/>
            <a:r>
              <a:rPr lang="en-US" sz="2000" dirty="0"/>
              <a:t>1 – [ (2 * 10) / 20 ] = </a:t>
            </a:r>
            <a:r>
              <a:rPr lang="en-US" sz="2000" b="1" dirty="0"/>
              <a:t>0</a:t>
            </a:r>
            <a:endParaRPr lang="en-US" sz="24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80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Sum Squared Error (SSE) is a common measure of the quality of a cluster</a:t>
            </a:r>
          </a:p>
          <a:p>
            <a:pPr lvl="1"/>
            <a:r>
              <a:rPr lang="en-US" dirty="0"/>
              <a:t>Sum of the squares of the distances between each of the points of the cluster and the centroid</a:t>
            </a:r>
          </a:p>
          <a:p>
            <a:r>
              <a:rPr lang="en-US" dirty="0"/>
              <a:t>Sometimes, we decide to split a cluster in order to reduce the SSE</a:t>
            </a:r>
          </a:p>
          <a:p>
            <a:pPr lvl="1"/>
            <a:r>
              <a:rPr lang="en-US" dirty="0"/>
              <a:t>Suppose a cluster consists of the following three points: (9,5), (2,2) and (4,8)</a:t>
            </a:r>
          </a:p>
          <a:p>
            <a:pPr lvl="1"/>
            <a:r>
              <a:rPr lang="en-US" dirty="0"/>
              <a:t>Calculate the reduction in the SSE if we partition the cluster optimally into two clusters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97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pt-BR" sz="2400" dirty="0"/>
              <a:t>Centroid of points is detemined by averaging the values in each dimension independently =&gt; centroid of that three points: (5,5)</a:t>
            </a:r>
          </a:p>
          <a:p>
            <a:pPr lvl="1"/>
            <a:r>
              <a:rPr lang="pt-BR" sz="2000" dirty="0"/>
              <a:t>[(9,5) – (5,5)]</a:t>
            </a:r>
            <a:r>
              <a:rPr lang="pt-BR" sz="2000" baseline="30000" dirty="0"/>
              <a:t>2</a:t>
            </a:r>
            <a:r>
              <a:rPr lang="pt-BR" sz="2000" dirty="0"/>
              <a:t> = 16        [(4,8) – (5,5)]</a:t>
            </a:r>
            <a:r>
              <a:rPr lang="pt-BR" sz="2000" baseline="30000" dirty="0"/>
              <a:t>2</a:t>
            </a:r>
            <a:r>
              <a:rPr lang="pt-BR" sz="2000" dirty="0"/>
              <a:t> = 10        [(2,2) – (5,5)]</a:t>
            </a:r>
            <a:r>
              <a:rPr lang="pt-BR" sz="2000" baseline="30000" dirty="0"/>
              <a:t>2</a:t>
            </a:r>
            <a:r>
              <a:rPr lang="pt-BR" sz="2000" dirty="0"/>
              <a:t> = 18</a:t>
            </a:r>
          </a:p>
          <a:p>
            <a:pPr lvl="1"/>
            <a:r>
              <a:rPr lang="pt-BR" sz="2000" dirty="0"/>
              <a:t>=&gt; SSE = 16 + 10 + 18 = 44</a:t>
            </a:r>
          </a:p>
          <a:p>
            <a:endParaRPr lang="pt-BR" sz="2400" dirty="0"/>
          </a:p>
          <a:p>
            <a:r>
              <a:rPr lang="pt-BR" sz="2400" dirty="0"/>
              <a:t>Then, we group the closest two points, i.e., points (9,5) and (4,8), to one cluster and compute its centroid: (6.5,6.5)</a:t>
            </a:r>
          </a:p>
          <a:p>
            <a:pPr lvl="1"/>
            <a:r>
              <a:rPr lang="pt-BR" sz="2000" dirty="0"/>
              <a:t>[(9,5) – (6.5,6.5)]</a:t>
            </a:r>
            <a:r>
              <a:rPr lang="pt-BR" sz="2000" baseline="30000" dirty="0"/>
              <a:t>2</a:t>
            </a:r>
            <a:r>
              <a:rPr lang="pt-BR" sz="2000" dirty="0"/>
              <a:t> = 8.5   [(4,8) – (6.5,6.5)]</a:t>
            </a:r>
            <a:r>
              <a:rPr lang="pt-BR" sz="2000" baseline="30000" dirty="0"/>
              <a:t>2</a:t>
            </a:r>
            <a:r>
              <a:rPr lang="pt-BR" sz="2000" dirty="0"/>
              <a:t> = 8.5     =&gt; SSE</a:t>
            </a:r>
            <a:r>
              <a:rPr lang="pt-BR" sz="2000" baseline="-25000" dirty="0"/>
              <a:t>1</a:t>
            </a:r>
            <a:r>
              <a:rPr lang="pt-BR" sz="2000" dirty="0"/>
              <a:t> = 8.5 + 8.5 = 17</a:t>
            </a:r>
          </a:p>
          <a:p>
            <a:r>
              <a:rPr lang="pt-BR" sz="2400" dirty="0"/>
              <a:t>The second cluster has only one point, which is also centroid</a:t>
            </a:r>
          </a:p>
          <a:p>
            <a:pPr lvl="1"/>
            <a:r>
              <a:rPr lang="pt-BR" sz="2000" dirty="0"/>
              <a:t>[(2,2) – (2,2)]</a:t>
            </a:r>
            <a:r>
              <a:rPr lang="pt-BR" sz="2000" baseline="30000" dirty="0"/>
              <a:t>2</a:t>
            </a:r>
            <a:r>
              <a:rPr lang="pt-BR" sz="2000" dirty="0"/>
              <a:t> = 0        =&gt; SSE</a:t>
            </a:r>
            <a:r>
              <a:rPr lang="pt-BR" sz="2000" baseline="-25000" dirty="0"/>
              <a:t>2</a:t>
            </a:r>
            <a:r>
              <a:rPr lang="pt-BR" sz="2000" dirty="0"/>
              <a:t> = 0</a:t>
            </a:r>
          </a:p>
          <a:p>
            <a:r>
              <a:rPr lang="pt-BR" sz="2400" dirty="0"/>
              <a:t>=&gt; SSE = SSE</a:t>
            </a:r>
            <a:r>
              <a:rPr lang="pt-BR" sz="2400" baseline="-25000" dirty="0"/>
              <a:t>1</a:t>
            </a:r>
            <a:r>
              <a:rPr lang="pt-BR" sz="2400" dirty="0"/>
              <a:t> + SSE</a:t>
            </a:r>
            <a:r>
              <a:rPr lang="pt-BR" sz="2400" baseline="-25000" dirty="0"/>
              <a:t>2</a:t>
            </a:r>
            <a:r>
              <a:rPr lang="pt-BR" sz="2400" dirty="0"/>
              <a:t> = 17 + 0 = 17</a:t>
            </a:r>
          </a:p>
          <a:p>
            <a:endParaRPr lang="pt-BR" sz="2400" dirty="0"/>
          </a:p>
          <a:p>
            <a:r>
              <a:rPr lang="pt-BR" sz="2400" dirty="0"/>
              <a:t>The reduction in the SSE:</a:t>
            </a:r>
          </a:p>
          <a:p>
            <a:pPr lvl="1"/>
            <a:r>
              <a:rPr lang="pt-BR" sz="2000" dirty="0"/>
              <a:t>44 – 17 = </a:t>
            </a:r>
            <a:r>
              <a:rPr lang="pt-BR" sz="2000" b="1" dirty="0"/>
              <a:t>27</a:t>
            </a:r>
            <a:endParaRPr lang="pt-BR" sz="2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35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Perform a hierarchical clustering on points A–F</a:t>
            </a:r>
          </a:p>
          <a:p>
            <a:pPr lvl="1"/>
            <a:r>
              <a:rPr lang="en-US" dirty="0"/>
              <a:t>Using the centroid proximity measure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There is a tie for which pair of clusters is closest. Follow both choices and identify the clusters.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(2) – Assignment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Ovál 3"/>
          <p:cNvSpPr/>
          <p:nvPr/>
        </p:nvSpPr>
        <p:spPr>
          <a:xfrm>
            <a:off x="3657600" y="2470065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56311" y="249448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[5, 27]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872821" y="218447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[33, 33]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661283" y="315968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[21, 21]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605169" y="422924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[28, 6]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48896" y="396120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[10, 10]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33800" y="467986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[0, 0]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5245433" y="3128347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</a:t>
            </a:r>
            <a:endParaRPr lang="cs-CZ" sz="2000" dirty="0"/>
          </a:p>
        </p:txBody>
      </p:sp>
      <p:sp>
        <p:nvSpPr>
          <p:cNvPr id="19" name="Ovál 18"/>
          <p:cNvSpPr/>
          <p:nvPr/>
        </p:nvSpPr>
        <p:spPr>
          <a:xfrm>
            <a:off x="6442696" y="216862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</a:t>
            </a:r>
            <a:endParaRPr lang="cs-CZ" sz="2000" dirty="0"/>
          </a:p>
        </p:txBody>
      </p:sp>
      <p:sp>
        <p:nvSpPr>
          <p:cNvPr id="20" name="Ovál 19"/>
          <p:cNvSpPr/>
          <p:nvPr/>
        </p:nvSpPr>
        <p:spPr>
          <a:xfrm>
            <a:off x="4253847" y="394091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</a:t>
            </a:r>
            <a:endParaRPr lang="cs-CZ" sz="2000" dirty="0"/>
          </a:p>
        </p:txBody>
      </p:sp>
      <p:sp>
        <p:nvSpPr>
          <p:cNvPr id="21" name="Ovál 20"/>
          <p:cNvSpPr/>
          <p:nvPr/>
        </p:nvSpPr>
        <p:spPr>
          <a:xfrm>
            <a:off x="3343108" y="467340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</a:t>
            </a:r>
            <a:endParaRPr lang="cs-CZ" sz="2000" dirty="0"/>
          </a:p>
        </p:txBody>
      </p:sp>
      <p:sp>
        <p:nvSpPr>
          <p:cNvPr id="22" name="Ovál 21"/>
          <p:cNvSpPr/>
          <p:nvPr/>
        </p:nvSpPr>
        <p:spPr>
          <a:xfrm>
            <a:off x="6184695" y="4213745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F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8873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pt-BR" dirty="0"/>
              <a:t>Hierarchical clustering</a:t>
            </a:r>
          </a:p>
          <a:p>
            <a:pPr lvl="1"/>
            <a:r>
              <a:rPr lang="en-US" sz="2400" dirty="0"/>
              <a:t>Key operation – repeatedly combine two nearest clusters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4" descr="http://www.mathworks.com/help/toolbox/stats/dendrogram.gif">
            <a:extLst>
              <a:ext uri="{FF2B5EF4-FFF2-40B4-BE49-F238E27FC236}">
                <a16:creationId xmlns:a16="http://schemas.microsoft.com/office/drawing/2014/main" id="{CBB82AD4-7A5E-417E-95EE-25D69629B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95600"/>
            <a:ext cx="5205755" cy="3125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4702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(2)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pt-BR" sz="2800" dirty="0"/>
              <a:t>Centroid proximity measure – distance between two clusters is the distance between their centroids</a:t>
            </a:r>
            <a:endParaRPr lang="pt-BR" sz="2400" dirty="0"/>
          </a:p>
          <a:p>
            <a:pPr marL="914400" lvl="1" indent="-457200">
              <a:buFont typeface="+mj-lt"/>
              <a:buAutoNum type="arabicParenR"/>
            </a:pPr>
            <a:endParaRPr lang="pt-BR" sz="2400" dirty="0"/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{A, B} with centroid at (5,5)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{C, F} with centroid at (24.5,13.5)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Tie:</a:t>
            </a:r>
          </a:p>
          <a:p>
            <a:pPr lvl="2"/>
            <a:r>
              <a:rPr lang="pt-BR" sz="2000" dirty="0"/>
              <a:t>{A, B, C, F} with centroid at (14.75,9.25) =&gt; {A, B, C, E, F}, {D}</a:t>
            </a:r>
          </a:p>
          <a:p>
            <a:pPr lvl="2"/>
            <a:r>
              <a:rPr lang="pt-BR" sz="2000" dirty="0"/>
              <a:t>{C, D, F} with centroid at (27.33,20) =&gt; {A, B, E}, {C, D, F}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3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Map-Reduce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Map-reduce input:</a:t>
            </a:r>
            <a:r>
              <a:rPr lang="en-US" dirty="0"/>
              <a:t> a set of key-value pairs</a:t>
            </a:r>
          </a:p>
          <a:p>
            <a:r>
              <a:rPr lang="en-US" dirty="0"/>
              <a:t>Programmer specifies two methods:</a:t>
            </a:r>
          </a:p>
          <a:p>
            <a:pPr lvl="1"/>
            <a:r>
              <a:rPr lang="en-US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Map(k, v)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v’&gt;*</a:t>
            </a:r>
          </a:p>
          <a:p>
            <a:pPr lvl="2"/>
            <a:r>
              <a:rPr lang="en-US" dirty="0">
                <a:sym typeface="Wingdings" pitchFamily="2" charset="2"/>
              </a:rPr>
              <a:t>Takes a key-value pair and outputs a set of key-value pairs</a:t>
            </a:r>
          </a:p>
          <a:p>
            <a:pPr lvl="3"/>
            <a:r>
              <a:rPr lang="en-US" dirty="0">
                <a:sym typeface="Wingdings" pitchFamily="2" charset="2"/>
              </a:rPr>
              <a:t>E.g., key is the filename, value is a single line in the file</a:t>
            </a:r>
          </a:p>
          <a:p>
            <a:pPr lvl="2"/>
            <a:r>
              <a:rPr lang="en-US" dirty="0">
                <a:sym typeface="Wingdings" pitchFamily="2" charset="2"/>
              </a:rPr>
              <a:t>There is one Map call for every </a:t>
            </a:r>
            <a:r>
              <a:rPr lang="en-US" i="1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k,v</a:t>
            </a:r>
            <a:r>
              <a:rPr lang="en-US" i="1" dirty="0">
                <a:sym typeface="Wingdings" pitchFamily="2" charset="2"/>
              </a:rPr>
              <a:t>) </a:t>
            </a:r>
            <a:r>
              <a:rPr lang="en-US" dirty="0">
                <a:sym typeface="Wingdings" pitchFamily="2" charset="2"/>
              </a:rPr>
              <a:t>pair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Reduce(k’, &lt;v’&gt;*)</a:t>
            </a:r>
            <a:r>
              <a:rPr lang="en-US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v’’&gt;*</a:t>
            </a:r>
          </a:p>
          <a:p>
            <a:pPr lvl="2"/>
            <a:r>
              <a:rPr lang="en-US" b="1" dirty="0">
                <a:sym typeface="Wingdings" pitchFamily="2" charset="2"/>
              </a:rPr>
              <a:t>All values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with same key </a:t>
            </a:r>
            <a:r>
              <a:rPr lang="en-US" b="1" i="1" dirty="0">
                <a:sym typeface="Wingdings" pitchFamily="2" charset="2"/>
              </a:rPr>
              <a:t>k’</a:t>
            </a:r>
            <a:r>
              <a:rPr lang="en-US" b="1" dirty="0">
                <a:sym typeface="Wingdings" pitchFamily="2" charset="2"/>
              </a:rPr>
              <a:t> are reduced together </a:t>
            </a:r>
            <a:br>
              <a:rPr lang="en-US" b="1" dirty="0">
                <a:sym typeface="Wingdings" pitchFamily="2" charset="2"/>
              </a:rPr>
            </a:br>
            <a:r>
              <a:rPr lang="en-US" b="1" dirty="0">
                <a:sym typeface="Wingdings" pitchFamily="2" charset="2"/>
              </a:rPr>
              <a:t>and processed in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order</a:t>
            </a:r>
          </a:p>
          <a:p>
            <a:pPr lvl="2"/>
            <a:r>
              <a:rPr lang="en-US" dirty="0"/>
              <a:t>There is </a:t>
            </a:r>
            <a:r>
              <a:rPr lang="en-US" b="1" dirty="0"/>
              <a:t>one</a:t>
            </a:r>
            <a:r>
              <a:rPr lang="en-US" dirty="0"/>
              <a:t> Reduce function call per unique key </a:t>
            </a:r>
            <a:r>
              <a:rPr lang="en-US" i="1" dirty="0"/>
              <a:t>k’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Map functions: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15) = [(3, 15), (5, 15)]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21) = [(3, 21), (7, 21)]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24) = [(2, 24), (3, 24)]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30) = [(2, 30), (3, 30), (5, 30)]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49) = [(7, 49)]</a:t>
            </a:r>
          </a:p>
          <a:p>
            <a:endParaRPr lang="en-US" dirty="0"/>
          </a:p>
          <a:p>
            <a:r>
              <a:rPr lang="en-US" dirty="0"/>
              <a:t>Reduce functions:</a:t>
            </a:r>
          </a:p>
          <a:p>
            <a:pPr lvl="1"/>
            <a:r>
              <a:rPr lang="en-US" i="1" dirty="0"/>
              <a:t>reduce</a:t>
            </a:r>
            <a:r>
              <a:rPr lang="en-US" dirty="0"/>
              <a:t>(2, [24, 30]) = (2, 54)</a:t>
            </a:r>
          </a:p>
          <a:p>
            <a:pPr lvl="1"/>
            <a:r>
              <a:rPr lang="en-US" i="1" dirty="0"/>
              <a:t>reduce</a:t>
            </a:r>
            <a:r>
              <a:rPr lang="en-US" dirty="0"/>
              <a:t>(3, [15, 21, 24, 30]) = (3, 90)</a:t>
            </a:r>
            <a:endParaRPr lang="cs-CZ" dirty="0"/>
          </a:p>
          <a:p>
            <a:pPr lvl="1"/>
            <a:r>
              <a:rPr lang="en-US" i="1" dirty="0"/>
              <a:t>reduce</a:t>
            </a:r>
            <a:r>
              <a:rPr lang="en-US" dirty="0"/>
              <a:t>(5, [15, 30]) = (5, 45)</a:t>
            </a:r>
            <a:endParaRPr lang="cs-CZ" dirty="0"/>
          </a:p>
          <a:p>
            <a:pPr lvl="1"/>
            <a:r>
              <a:rPr lang="en-US" i="1" dirty="0"/>
              <a:t>reduce</a:t>
            </a:r>
            <a:r>
              <a:rPr lang="en-US" dirty="0"/>
              <a:t>(7, [21, 49]) = (7, 70)</a:t>
            </a:r>
            <a:endParaRPr lang="cs-CZ" dirty="0"/>
          </a:p>
          <a:p>
            <a:endParaRPr lang="en-US" dirty="0"/>
          </a:p>
          <a:p>
            <a:r>
              <a:rPr lang="en-US" b="1" dirty="0"/>
              <a:t>Output</a:t>
            </a:r>
            <a:r>
              <a:rPr lang="en-US" dirty="0"/>
              <a:t>: (2, 54), (3, 90), (5, 45), (7, 70)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we have the following relations R, 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/>
              <a:t>R</a:t>
            </a:r>
            <a:r>
              <a:rPr lang="en-US" dirty="0"/>
              <a:t>		</a:t>
            </a:r>
            <a:r>
              <a:rPr lang="en-US" b="1" dirty="0"/>
              <a:t>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Apply the natural join algorithm</a:t>
            </a:r>
          </a:p>
          <a:p>
            <a:pPr lvl="1"/>
            <a:r>
              <a:rPr lang="en-US" dirty="0"/>
              <a:t>Apply the Map function to the tuples of relations</a:t>
            </a:r>
          </a:p>
          <a:p>
            <a:pPr lvl="1"/>
            <a:r>
              <a:rPr lang="en-US" dirty="0"/>
              <a:t>Construct the elements that are input to the Reduce function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 flipV="1">
            <a:off x="2259596" y="1281854"/>
            <a:ext cx="8466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48282"/>
              </p:ext>
            </p:extLst>
          </p:nvPr>
        </p:nvGraphicFramePr>
        <p:xfrm>
          <a:off x="1371600" y="2362200"/>
          <a:ext cx="914400" cy="174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7801"/>
              </p:ext>
            </p:extLst>
          </p:nvPr>
        </p:nvGraphicFramePr>
        <p:xfrm>
          <a:off x="3200400" y="2362200"/>
          <a:ext cx="914400" cy="174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20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Natural-join algorithm</a:t>
            </a:r>
          </a:p>
          <a:p>
            <a:pPr lvl="1"/>
            <a:r>
              <a:rPr lang="en-US" dirty="0"/>
              <a:t>Finding tuples that agree on common attributes, i.e., only the attribute B is in both relations R and 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745BDF5-DE1E-86C6-66B9-94F6D8604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968955"/>
              </p:ext>
            </p:extLst>
          </p:nvPr>
        </p:nvGraphicFramePr>
        <p:xfrm>
          <a:off x="1371600" y="3124200"/>
          <a:ext cx="914400" cy="2186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447457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58BC259-8672-444F-6DFC-8471909FC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93696"/>
              </p:ext>
            </p:extLst>
          </p:nvPr>
        </p:nvGraphicFramePr>
        <p:xfrm>
          <a:off x="3200400" y="3124200"/>
          <a:ext cx="914400" cy="2186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303647"/>
                  </a:ext>
                </a:extLst>
              </a:tr>
            </a:tbl>
          </a:graphicData>
        </a:graphic>
      </p:graphicFrame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023E5E5-7E7A-7D61-1B2C-52992F9E37C3}"/>
              </a:ext>
            </a:extLst>
          </p:cNvPr>
          <p:cNvCxnSpPr>
            <a:cxnSpLocks/>
          </p:cNvCxnSpPr>
          <p:nvPr/>
        </p:nvCxnSpPr>
        <p:spPr>
          <a:xfrm>
            <a:off x="2183396" y="3810000"/>
            <a:ext cx="1093204" cy="4114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BAF7165B-1007-0BE2-39CE-D918B9B53B1F}"/>
              </a:ext>
            </a:extLst>
          </p:cNvPr>
          <p:cNvCxnSpPr>
            <a:cxnSpLocks/>
          </p:cNvCxnSpPr>
          <p:nvPr/>
        </p:nvCxnSpPr>
        <p:spPr>
          <a:xfrm>
            <a:off x="2196598" y="4221479"/>
            <a:ext cx="1080002" cy="4267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26308F98-63A7-9D9B-32E8-494E3248C7EE}"/>
              </a:ext>
            </a:extLst>
          </p:cNvPr>
          <p:cNvCxnSpPr>
            <a:cxnSpLocks/>
          </p:cNvCxnSpPr>
          <p:nvPr/>
        </p:nvCxnSpPr>
        <p:spPr>
          <a:xfrm>
            <a:off x="2183396" y="3810000"/>
            <a:ext cx="1093204" cy="12496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B58103C0-D48B-20AC-2CE8-5584E3B8B4E7}"/>
              </a:ext>
            </a:extLst>
          </p:cNvPr>
          <p:cNvCxnSpPr>
            <a:cxnSpLocks/>
          </p:cNvCxnSpPr>
          <p:nvPr/>
        </p:nvCxnSpPr>
        <p:spPr>
          <a:xfrm flipV="1">
            <a:off x="2183396" y="4247387"/>
            <a:ext cx="1093204" cy="8382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5A7F55D-4CF1-3BBF-9406-3D4C9969D037}"/>
              </a:ext>
            </a:extLst>
          </p:cNvPr>
          <p:cNvCxnSpPr>
            <a:cxnSpLocks/>
          </p:cNvCxnSpPr>
          <p:nvPr/>
        </p:nvCxnSpPr>
        <p:spPr>
          <a:xfrm>
            <a:off x="2183396" y="5085587"/>
            <a:ext cx="10932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10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Map functions – for each tuple (a, b) of R, the key-value pair (b, (R, a)) is produced and, analogically, for each tuple (b, c) of S, the pair (b, (S, c)) is created: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:				</a:t>
            </a:r>
            <a:r>
              <a:rPr lang="en-US" b="1" dirty="0"/>
              <a:t>S</a:t>
            </a:r>
            <a:r>
              <a:rPr lang="en-US" dirty="0"/>
              <a:t>: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(R, (0, 1)) = (1, (R, 0))		</a:t>
            </a:r>
            <a:r>
              <a:rPr lang="pt-BR" i="1" dirty="0"/>
              <a:t>map</a:t>
            </a:r>
            <a:r>
              <a:rPr lang="pt-BR" dirty="0"/>
              <a:t>(S, (0, 1)) = (0, (S, 1))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(R, (1, 2)) = (2, (R, 1))		</a:t>
            </a:r>
            <a:r>
              <a:rPr lang="pt-BR" i="1" dirty="0"/>
              <a:t>map</a:t>
            </a:r>
            <a:r>
              <a:rPr lang="pt-BR" dirty="0"/>
              <a:t>(S, (1, 2)) = (1, (S, 2))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(R, (2, 3)) = (3, (R, 2))		</a:t>
            </a:r>
            <a:r>
              <a:rPr lang="pt-BR" i="1" dirty="0"/>
              <a:t>map</a:t>
            </a:r>
            <a:r>
              <a:rPr lang="pt-BR" dirty="0"/>
              <a:t>(S, (2, 3)) = (2, (S, 3))</a:t>
            </a:r>
          </a:p>
          <a:p>
            <a:pPr lvl="1"/>
            <a:endParaRPr lang="pt-BR" dirty="0"/>
          </a:p>
          <a:p>
            <a:r>
              <a:rPr lang="pt-BR" dirty="0"/>
              <a:t>Based on the 4 different keys as the result of all the </a:t>
            </a:r>
            <a:r>
              <a:rPr lang="pt-BR" i="1" dirty="0"/>
              <a:t>map</a:t>
            </a:r>
            <a:r>
              <a:rPr lang="pt-BR" dirty="0"/>
              <a:t> calls, the following elements are input to the 4 reduce functions:</a:t>
            </a:r>
          </a:p>
          <a:p>
            <a:pPr lvl="1"/>
            <a:r>
              <a:rPr lang="pt-BR" dirty="0"/>
              <a:t>(0, [(S, 1)])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(0, [(S, 1)]) = {}</a:t>
            </a:r>
          </a:p>
          <a:p>
            <a:pPr lvl="1"/>
            <a:r>
              <a:rPr lang="pt-BR" dirty="0"/>
              <a:t>(1, [(R, 0), (S, 2)])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(1, [(R, 0), (S, 2)]) = {(0, 1, 2)}</a:t>
            </a:r>
          </a:p>
          <a:p>
            <a:pPr lvl="1"/>
            <a:r>
              <a:rPr lang="pt-BR" dirty="0"/>
              <a:t>(2, [(R, 1), (S, 3)])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(2, [(R, 1), (S, 3)]) = {(1, 2, 3)}</a:t>
            </a:r>
          </a:p>
          <a:p>
            <a:pPr lvl="1"/>
            <a:r>
              <a:rPr lang="pt-BR" dirty="0"/>
              <a:t>(3, [(R, 2)])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(3, [(R, 2)]) = {}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 MapReduce algorithms that take a very large file of integers and produce as output: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largest integer;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average of all the integers;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same set of integers, but with each integer appearing only once;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count of the number of distinct integers in the input.</a:t>
            </a:r>
          </a:p>
          <a:p>
            <a:pPr marL="678942" indent="-514350"/>
            <a:r>
              <a:rPr lang="en-US" dirty="0"/>
              <a:t>Suppose that the file is divided into parts that can be read in parallel by map functions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9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Recap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209800"/>
            <a:ext cx="8001000" cy="205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map(key, value):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document name; value: text of the document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word w in value: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emit(w, 1)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reduce(key, values):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a word; value: an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over counts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result = 0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count v in values: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	result += v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emit(key, result)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5344CD-F455-495B-ABDB-069598BD611F}"/>
              </a:ext>
            </a:extLst>
          </p:cNvPr>
          <p:cNvSpPr txBox="1">
            <a:spLocks/>
          </p:cNvSpPr>
          <p:nvPr/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Wingdings" pitchFamily="2" charset="2"/>
              <a:buChar char="§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 pitchFamily="2" charset="2"/>
              <a:buChar char="§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100000"/>
              <a:buFont typeface="Wingdings" pitchFamily="2" charset="2"/>
              <a:buChar char="§"/>
              <a:defRPr kumimoji="0" lang="en-US" sz="2000" kern="120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Example of algorithm for counting words</a:t>
            </a:r>
          </a:p>
        </p:txBody>
      </p:sp>
    </p:spTree>
    <p:extLst>
      <p:ext uri="{BB962C8B-B14F-4D97-AF65-F5344CB8AC3E}">
        <p14:creationId xmlns:p14="http://schemas.microsoft.com/office/powerpoint/2010/main" val="22376090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30526</TotalTime>
  <Words>3462</Words>
  <Application>Microsoft Office PowerPoint</Application>
  <PresentationFormat>Předvádění na obrazovce (4:3)</PresentationFormat>
  <Paragraphs>393</Paragraphs>
  <Slides>27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40" baseType="lpstr">
      <vt:lpstr>PMingLiU</vt:lpstr>
      <vt:lpstr>Arial</vt:lpstr>
      <vt:lpstr>Bookman Old Style</vt:lpstr>
      <vt:lpstr>Calibri</vt:lpstr>
      <vt:lpstr>Corbel</vt:lpstr>
      <vt:lpstr>Courier New</vt:lpstr>
      <vt:lpstr>Garamond</vt:lpstr>
      <vt:lpstr>Georgia</vt:lpstr>
      <vt:lpstr>Lucida Sans Unicode</vt:lpstr>
      <vt:lpstr>Tahoma</vt:lpstr>
      <vt:lpstr>Wingdings</vt:lpstr>
      <vt:lpstr>Wingdings 2</vt:lpstr>
      <vt:lpstr>Module</vt:lpstr>
      <vt:lpstr>SOLUTIONS Exercises on Block1:  Map-Reduce  Retrieval Evaluation  Clustering</vt:lpstr>
      <vt:lpstr>Map-Reduce (1) – Assignment</vt:lpstr>
      <vt:lpstr>Map-Reduce (1) – Recap</vt:lpstr>
      <vt:lpstr>Map-Reduce (1) – Solution</vt:lpstr>
      <vt:lpstr>Map-Reduce (2) – Assignment</vt:lpstr>
      <vt:lpstr>Map-Reduce (2) – Recap</vt:lpstr>
      <vt:lpstr>Map-Reduce (2) – Solution</vt:lpstr>
      <vt:lpstr>Map-Reduce (3) – Assignment</vt:lpstr>
      <vt:lpstr>Map-Reduce (3) – Recap</vt:lpstr>
      <vt:lpstr>Map-Reduce (3) – Solution 1/4</vt:lpstr>
      <vt:lpstr>Map-Reduce (3) – Solution 2/4</vt:lpstr>
      <vt:lpstr>Map-Reduce (3) – Solution 3/4</vt:lpstr>
      <vt:lpstr>Map-Reduce (3) – Solution 4/4</vt:lpstr>
      <vt:lpstr>Retrieval Evaluation (1) – Assignment</vt:lpstr>
      <vt:lpstr>Retrieval Evaluation (1) – Recap</vt:lpstr>
      <vt:lpstr>Retrieval Evaluation (1) – Solution</vt:lpstr>
      <vt:lpstr>Retrieval Evaluation (2) – Assignment</vt:lpstr>
      <vt:lpstr>Retrieval Evaluation (2) – Recap</vt:lpstr>
      <vt:lpstr>Retrieval Evaluation (2) – Solution 1</vt:lpstr>
      <vt:lpstr>Retrieval Evaluation (2) – Recap</vt:lpstr>
      <vt:lpstr>Retrieval Evaluation (2) – Recap</vt:lpstr>
      <vt:lpstr>Retrieval Evaluation (2) – Solution 2</vt:lpstr>
      <vt:lpstr>Clustering (1) – Assignment</vt:lpstr>
      <vt:lpstr>Clustering (1) – Solution</vt:lpstr>
      <vt:lpstr>Clustering (2) – Assignment</vt:lpstr>
      <vt:lpstr>Clustering (2) – Recap</vt:lpstr>
      <vt:lpstr>Clustering (2)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1543</cp:revision>
  <cp:lastPrinted>2011-10-20T04:01:43Z</cp:lastPrinted>
  <dcterms:created xsi:type="dcterms:W3CDTF">2009-06-12T17:14:38Z</dcterms:created>
  <dcterms:modified xsi:type="dcterms:W3CDTF">2023-04-05T08:58:41Z</dcterms:modified>
</cp:coreProperties>
</file>