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371" r:id="rId2"/>
    <p:sldId id="302" r:id="rId3"/>
    <p:sldId id="303" r:id="rId4"/>
    <p:sldId id="304" r:id="rId5"/>
    <p:sldId id="306" r:id="rId6"/>
    <p:sldId id="307" r:id="rId7"/>
    <p:sldId id="305" r:id="rId8"/>
    <p:sldId id="341" r:id="rId9"/>
    <p:sldId id="308" r:id="rId10"/>
    <p:sldId id="309" r:id="rId11"/>
    <p:sldId id="310" r:id="rId12"/>
    <p:sldId id="311" r:id="rId13"/>
    <p:sldId id="312" r:id="rId14"/>
    <p:sldId id="347" r:id="rId15"/>
    <p:sldId id="313" r:id="rId16"/>
    <p:sldId id="314" r:id="rId17"/>
    <p:sldId id="315" r:id="rId18"/>
    <p:sldId id="339" r:id="rId19"/>
    <p:sldId id="340" r:id="rId20"/>
    <p:sldId id="317" r:id="rId21"/>
    <p:sldId id="316" r:id="rId22"/>
    <p:sldId id="318" r:id="rId23"/>
    <p:sldId id="319" r:id="rId24"/>
    <p:sldId id="320" r:id="rId25"/>
    <p:sldId id="321" r:id="rId26"/>
    <p:sldId id="329" r:id="rId27"/>
    <p:sldId id="330" r:id="rId28"/>
    <p:sldId id="331" r:id="rId29"/>
    <p:sldId id="332" r:id="rId30"/>
    <p:sldId id="333" r:id="rId31"/>
    <p:sldId id="327" r:id="rId32"/>
    <p:sldId id="352" r:id="rId33"/>
    <p:sldId id="353" r:id="rId34"/>
    <p:sldId id="372" r:id="rId35"/>
    <p:sldId id="355" r:id="rId36"/>
    <p:sldId id="356" r:id="rId37"/>
    <p:sldId id="357" r:id="rId38"/>
    <p:sldId id="361" r:id="rId39"/>
    <p:sldId id="363" r:id="rId40"/>
    <p:sldId id="364" r:id="rId41"/>
    <p:sldId id="365" r:id="rId42"/>
    <p:sldId id="366" r:id="rId43"/>
    <p:sldId id="367" r:id="rId44"/>
    <p:sldId id="368" r:id="rId45"/>
    <p:sldId id="369" r:id="rId46"/>
    <p:sldId id="370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D60093"/>
    <a:srgbClr val="008000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1111" autoAdjust="0"/>
  </p:normalViewPr>
  <p:slideViewPr>
    <p:cSldViewPr>
      <p:cViewPr varScale="1">
        <p:scale>
          <a:sx n="148" d="100"/>
          <a:sy n="148" d="100"/>
        </p:scale>
        <p:origin x="15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376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2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pitchFamily="34" charset="-128"/>
              </a:rPr>
              <a:t>d/100</a:t>
            </a:r>
            <a:r>
              <a:rPr lang="en-US" baseline="0" dirty="0">
                <a:ea typeface="ＭＳ Ｐゴシック" pitchFamily="34" charset="-128"/>
              </a:rPr>
              <a:t> appear </a:t>
            </a:r>
            <a:r>
              <a:rPr lang="en-US" baseline="0" dirty="0" err="1">
                <a:ea typeface="ＭＳ Ｐゴシック" pitchFamily="34" charset="-128"/>
              </a:rPr>
              <a:t>twitece</a:t>
            </a:r>
            <a:r>
              <a:rPr lang="en-US" dirty="0">
                <a:ea typeface="ＭＳ Ｐゴシック" pitchFamily="34" charset="-128"/>
              </a:rPr>
              <a:t>: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</a:t>
            </a:r>
            <a:r>
              <a:rPr lang="en-US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query gets sampled with prob. </a:t>
            </a:r>
            <a:r>
              <a:rPr lang="en-US" i="1" dirty="0">
                <a:ea typeface="ＭＳ Ｐゴシック" pitchFamily="34" charset="-128"/>
              </a:rPr>
              <a:t>1/10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2</a:t>
            </a:r>
            <a:r>
              <a:rPr lang="en-US" baseline="30000" dirty="0">
                <a:ea typeface="ＭＳ Ｐゴシック" pitchFamily="34" charset="-128"/>
              </a:rPr>
              <a:t>nd</a:t>
            </a:r>
            <a:r>
              <a:rPr lang="en-US" dirty="0">
                <a:ea typeface="ＭＳ Ｐゴシック" pitchFamily="34" charset="-128"/>
              </a:rPr>
              <a:t> also with </a:t>
            </a:r>
            <a:r>
              <a:rPr lang="en-US" i="1" dirty="0">
                <a:ea typeface="ＭＳ Ｐゴシック" pitchFamily="34" charset="-128"/>
              </a:rPr>
              <a:t>1/10</a:t>
            </a:r>
            <a:r>
              <a:rPr lang="en-US" dirty="0">
                <a:ea typeface="ＭＳ Ｐゴシック" pitchFamily="34" charset="-128"/>
              </a:rPr>
              <a:t>, there are d such queries:  </a:t>
            </a:r>
            <a:r>
              <a:rPr lang="en-US" i="1" dirty="0">
                <a:ea typeface="ＭＳ Ｐゴシック" pitchFamily="34" charset="-128"/>
              </a:rPr>
              <a:t>d/100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>
                <a:ea typeface="ＭＳ Ｐゴシック" pitchFamily="34" charset="-128"/>
              </a:rPr>
              <a:t>18d/100</a:t>
            </a:r>
            <a:r>
              <a:rPr lang="en-US" i="0" baseline="0" dirty="0">
                <a:ea typeface="ＭＳ Ｐゴシック" pitchFamily="34" charset="-128"/>
              </a:rPr>
              <a:t> appear once. 1/10 for first to get selection and 9/10 for the second to not get selected. And the other way around so 18d/100</a:t>
            </a:r>
            <a:endParaRPr lang="en-US" i="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positive = correctly identified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positive = incorrectly identified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negative = correctly rejected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negative = incorrectly rejected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8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B = 1 – e</a:t>
            </a:r>
            <a:r>
              <a:rPr lang="en-US" b="1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= 0.1175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Compare with our earlier estimate: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1/8 = 0.125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3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 in B is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(1 – e</a:t>
            </a:r>
            <a:r>
              <a:rPr lang="en-US" b="1" i="1" baseline="30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-km/n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False </a:t>
            </a:r>
            <a:r>
              <a:rPr lang="en-US" b="1" dirty="0">
                <a:solidFill>
                  <a:srgbClr val="D60093"/>
                </a:solidFill>
              </a:rPr>
              <a:t>positive probability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= </a:t>
            </a:r>
            <a:r>
              <a:rPr lang="en-US" b="1" i="1" dirty="0">
                <a:solidFill>
                  <a:srgbClr val="0000FF"/>
                </a:solidFill>
              </a:rPr>
              <a:t>(1 – e</a:t>
            </a:r>
            <a:r>
              <a:rPr lang="en-US" b="1" i="1" baseline="30000" dirty="0">
                <a:solidFill>
                  <a:srgbClr val="0000FF"/>
                </a:solidFill>
              </a:rPr>
              <a:t>-km/n</a:t>
            </a:r>
            <a:r>
              <a:rPr lang="en-US" b="1" i="1" dirty="0">
                <a:solidFill>
                  <a:srgbClr val="0000FF"/>
                </a:solidFill>
              </a:rPr>
              <a:t>)</a:t>
            </a:r>
            <a:r>
              <a:rPr lang="en-US" b="1" i="1" baseline="30000" dirty="0">
                <a:solidFill>
                  <a:srgbClr val="0000FF"/>
                </a:solidFill>
              </a:rPr>
              <a:t>k</a:t>
            </a:r>
            <a:endParaRPr lang="en-US" b="1" i="1" dirty="0">
              <a:solidFill>
                <a:srgbClr val="0000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0000FF"/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2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6A1A-7528-47A7-9701-A2DD07BDE62B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6E05-B00C-4C7A-B538-432DE88B31B0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DC36-BC5E-42AE-ACEB-1FF23F2EB60A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B30586BE-F245-49E8-A1C8-85267F691013}" type="datetime1">
              <a:rPr lang="en-US" smtClean="0"/>
              <a:t>3/1/2023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6ABADC-3948-4C98-A994-183A7060DB56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D196-03D1-42CF-9C0F-E51E61F43D15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B54E-2364-4EC7-BA45-EDF6BD8EEBCC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807E-5357-4C62-A383-462281E06AE0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32FE-B329-40C5-A9ED-8957E6297D14}" type="datetime1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B256-B006-4966-873B-A340AD0F71A4}" type="datetime1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B7EE-328F-4C84-87F5-0D45F8E9DB4C}" type="datetime1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3F84-826A-44FC-9447-73264C918E6F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D5FCFE-2DD4-4E7D-AC2A-A1AD8F2EBEAB}" type="datetime1">
              <a:rPr lang="en-US" smtClean="0"/>
              <a:t>3/1/2023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7AF9EC68-D4DC-4AD3-BBCD-70CA71E35E4C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Mining Data Streams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10658280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Sampling a Fixed Proportion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Problem 1: Sampling fixed proportion</a:t>
            </a:r>
          </a:p>
          <a:p>
            <a:r>
              <a:rPr lang="en-US" b="1" dirty="0">
                <a:solidFill>
                  <a:srgbClr val="0000FF"/>
                </a:solidFill>
              </a:rPr>
              <a:t>Scenario:</a:t>
            </a:r>
            <a:r>
              <a:rPr lang="en-US" dirty="0"/>
              <a:t> Search engine query stream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Stream of </a:t>
            </a:r>
            <a:r>
              <a:rPr lang="en-US" b="1" dirty="0" err="1">
                <a:solidFill>
                  <a:srgbClr val="008000"/>
                </a:solidFill>
                <a:ea typeface="ＭＳ Ｐゴシック" pitchFamily="34" charset="-128"/>
              </a:rPr>
              <a:t>tuples</a:t>
            </a:r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: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(user, query, time)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Answer questions such as: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b="1" dirty="0">
                <a:ea typeface="ＭＳ Ｐゴシック" pitchFamily="34" charset="-128"/>
              </a:rPr>
              <a:t>How often did a user run the same query in a single days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Have space to store </a:t>
            </a:r>
            <a:r>
              <a:rPr lang="en-US" b="1" dirty="0">
                <a:ea typeface="ＭＳ Ｐゴシック" pitchFamily="34" charset="-128"/>
              </a:rPr>
              <a:t>1/10</a:t>
            </a:r>
            <a:r>
              <a:rPr lang="en-US" b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of query stream</a:t>
            </a:r>
          </a:p>
          <a:p>
            <a:r>
              <a:rPr lang="en-US" b="1" dirty="0">
                <a:solidFill>
                  <a:srgbClr val="0000FF"/>
                </a:solidFill>
              </a:rPr>
              <a:t>Naïve solution: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Generate a random integer in </a:t>
            </a:r>
            <a:r>
              <a:rPr lang="en-US" b="1" dirty="0">
                <a:ea typeface="ＭＳ Ｐゴシック" pitchFamily="34" charset="-128"/>
              </a:rPr>
              <a:t>[0..9]</a:t>
            </a:r>
            <a:r>
              <a:rPr lang="en-US" dirty="0">
                <a:ea typeface="ＭＳ Ｐゴシック" pitchFamily="34" charset="-128"/>
              </a:rPr>
              <a:t> for each query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Store the query if the integer is </a:t>
            </a:r>
            <a:r>
              <a:rPr lang="en-US" b="1" dirty="0">
                <a:ea typeface="ＭＳ Ｐゴシック" pitchFamily="34" charset="-128"/>
              </a:rPr>
              <a:t>0</a:t>
            </a:r>
            <a:r>
              <a:rPr lang="en-US" dirty="0">
                <a:ea typeface="ＭＳ Ｐゴシック" pitchFamily="34" charset="-128"/>
              </a:rPr>
              <a:t>, otherwise discard  </a:t>
            </a:r>
          </a:p>
          <a:p>
            <a:endParaRPr 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71D2B-DD3B-423F-828A-39E9CD946191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Problem with Naïve </a:t>
            </a:r>
            <a:r>
              <a:rPr lang="en-US" dirty="0"/>
              <a:t>A</a:t>
            </a:r>
            <a:r>
              <a:rPr lang="en-US" dirty="0">
                <a:ea typeface="+mj-ea"/>
              </a:rPr>
              <a:t>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Simple question: </a:t>
                </a:r>
                <a:r>
                  <a:rPr lang="en-US" b="1" dirty="0">
                    <a:solidFill>
                      <a:srgbClr val="0000FF"/>
                    </a:solidFill>
                  </a:rPr>
                  <a:t>What fraction of queries by an average search engine user are duplicates?</a:t>
                </a:r>
              </a:p>
              <a:p>
                <a:pPr lvl="1"/>
                <a:r>
                  <a:rPr lang="en-US" dirty="0">
                    <a:solidFill>
                      <a:srgbClr val="008000"/>
                    </a:solidFill>
                  </a:rPr>
                  <a:t>Suppose each user issues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x</a:t>
                </a:r>
                <a:r>
                  <a:rPr lang="en-US" dirty="0">
                    <a:solidFill>
                      <a:srgbClr val="008000"/>
                    </a:solidFill>
                  </a:rPr>
                  <a:t> queries once and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d</a:t>
                </a:r>
                <a:r>
                  <a:rPr lang="en-US" dirty="0">
                    <a:solidFill>
                      <a:srgbClr val="008000"/>
                    </a:solidFill>
                  </a:rPr>
                  <a:t> queries twice (total of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x</a:t>
                </a:r>
                <a:r>
                  <a:rPr lang="en-US" b="1" dirty="0">
                    <a:solidFill>
                      <a:srgbClr val="008000"/>
                    </a:solidFill>
                  </a:rPr>
                  <a:t>+2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d</a:t>
                </a:r>
                <a:r>
                  <a:rPr lang="en-US" dirty="0">
                    <a:solidFill>
                      <a:srgbClr val="008000"/>
                    </a:solidFill>
                  </a:rPr>
                  <a:t> queries)</a:t>
                </a:r>
              </a:p>
              <a:p>
                <a:pPr lvl="2"/>
                <a:r>
                  <a:rPr lang="en-US" b="1" dirty="0">
                    <a:solidFill>
                      <a:srgbClr val="0000FF"/>
                    </a:solidFill>
                    <a:ea typeface="ＭＳ Ｐゴシック" pitchFamily="34" charset="-128"/>
                  </a:rPr>
                  <a:t>Correct answer:</a:t>
                </a:r>
                <a:r>
                  <a:rPr lang="en-US" dirty="0">
                    <a:solidFill>
                      <a:srgbClr val="0000FF"/>
                    </a:solidFill>
                    <a:ea typeface="ＭＳ Ｐゴシック" pitchFamily="34" charset="-128"/>
                  </a:rPr>
                  <a:t>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/(</a:t>
                </a:r>
                <a:r>
                  <a:rPr lang="en-US" b="1" i="1" dirty="0" err="1">
                    <a:ea typeface="ＭＳ Ｐゴシック" pitchFamily="34" charset="-128"/>
                  </a:rPr>
                  <a:t>x</a:t>
                </a:r>
                <a:r>
                  <a:rPr lang="en-US" b="1" dirty="0" err="1">
                    <a:ea typeface="ＭＳ Ｐゴシック" pitchFamily="34" charset="-128"/>
                  </a:rPr>
                  <a:t>+</a:t>
                </a:r>
                <a:r>
                  <a:rPr lang="en-US" b="1" i="1" dirty="0" err="1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)</a:t>
                </a:r>
              </a:p>
              <a:p>
                <a:pPr lvl="1"/>
                <a:r>
                  <a:rPr lang="en-US" b="1" dirty="0">
                    <a:ea typeface="ＭＳ Ｐゴシック" pitchFamily="34" charset="-128"/>
                  </a:rPr>
                  <a:t>Proposed solution: </a:t>
                </a:r>
                <a:r>
                  <a:rPr lang="en-US" b="1" dirty="0">
                    <a:solidFill>
                      <a:srgbClr val="FF0066"/>
                    </a:solidFill>
                    <a:ea typeface="ＭＳ Ｐゴシック" pitchFamily="34" charset="-128"/>
                  </a:rPr>
                  <a:t>We keep 10% of the queries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Sample will contain </a:t>
                </a:r>
                <a:r>
                  <a:rPr lang="en-US" b="1" i="1" dirty="0">
                    <a:ea typeface="ＭＳ Ｐゴシック" pitchFamily="34" charset="-128"/>
                  </a:rPr>
                  <a:t>x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singleton queries and </a:t>
                </a:r>
                <a:br>
                  <a:rPr lang="en-US" dirty="0">
                    <a:ea typeface="ＭＳ Ｐゴシック" pitchFamily="34" charset="-128"/>
                  </a:rPr>
                </a:br>
                <a:r>
                  <a:rPr lang="en-US" b="1" dirty="0">
                    <a:ea typeface="ＭＳ Ｐゴシック" pitchFamily="34" charset="-128"/>
                  </a:rPr>
                  <a:t>2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duplicate queries at least once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But only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/100</a:t>
                </a:r>
                <a:r>
                  <a:rPr lang="en-US" dirty="0">
                    <a:ea typeface="ＭＳ Ｐゴシック" pitchFamily="34" charset="-128"/>
                  </a:rPr>
                  <a:t> pairs of duplicates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d/100</a:t>
                </a:r>
                <a:r>
                  <a:rPr lang="en-US" dirty="0">
                    <a:ea typeface="ＭＳ Ｐゴシック" pitchFamily="34" charset="-128"/>
                  </a:rPr>
                  <a:t> = </a:t>
                </a:r>
                <a:r>
                  <a:rPr lang="en-US" b="1" dirty="0">
                    <a:ea typeface="ＭＳ Ｐゴシック" pitchFamily="34" charset="-128"/>
                  </a:rPr>
                  <a:t>1/10 ∙ 1/10 ∙ d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Of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dirty="0">
                    <a:ea typeface="ＭＳ Ｐゴシック" pitchFamily="34" charset="-128"/>
                  </a:rPr>
                  <a:t> “duplicates” </a:t>
                </a:r>
                <a:r>
                  <a:rPr lang="en-US" b="1" i="1" dirty="0">
                    <a:ea typeface="ＭＳ Ｐゴシック" pitchFamily="34" charset="-128"/>
                  </a:rPr>
                  <a:t>18d/100</a:t>
                </a:r>
                <a:r>
                  <a:rPr lang="en-US" dirty="0">
                    <a:ea typeface="ＭＳ Ｐゴシック" pitchFamily="34" charset="-128"/>
                  </a:rPr>
                  <a:t> appear exactly once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18d/100 = ((1/10 ∙ 9/10)+(9/10 ∙ 1/10)) ∙ d</a:t>
                </a:r>
              </a:p>
              <a:p>
                <a:pPr lvl="1"/>
                <a:r>
                  <a:rPr lang="en-US" b="1" dirty="0">
                    <a:solidFill>
                      <a:srgbClr val="D60093"/>
                    </a:solidFill>
                    <a:ea typeface="ＭＳ Ｐゴシック" pitchFamily="34" charset="-128"/>
                  </a:rPr>
                  <a:t>So the sample-based answer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18</m:t>
                            </m:r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den>
                    </m:f>
                    <m:r>
                      <a:rPr lang="en-US" b="0" i="0" dirty="0" smtClean="0">
                        <a:solidFill>
                          <a:srgbClr val="0000FF"/>
                        </a:solidFill>
                        <a:latin typeface="Cambria Math"/>
                        <a:ea typeface="ＭＳ Ｐゴシック" pitchFamily="34" charset="-128"/>
                      </a:rPr>
                      <m:t>=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𝟏𝟎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𝟏𝟗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  <a:blipFill rotWithShape="1">
                <a:blip r:embed="rId3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6BFDC-6A93-4FDB-88E4-222467317FC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Solution: Sample Users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8000"/>
                </a:solidFill>
              </a:rPr>
              <a:t>Solution:</a:t>
            </a:r>
          </a:p>
          <a:p>
            <a:r>
              <a:rPr lang="en-US" dirty="0"/>
              <a:t>Pick </a:t>
            </a:r>
            <a:r>
              <a:rPr lang="en-US" b="1" dirty="0"/>
              <a:t>1/10</a:t>
            </a:r>
            <a:r>
              <a:rPr lang="en-US" b="1" baseline="30000" dirty="0"/>
              <a:t>th</a:t>
            </a:r>
            <a:r>
              <a:rPr lang="en-US" dirty="0"/>
              <a:t> of </a:t>
            </a:r>
            <a:r>
              <a:rPr lang="en-US" b="1" dirty="0">
                <a:solidFill>
                  <a:srgbClr val="D60093"/>
                </a:solidFill>
              </a:rPr>
              <a:t>users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and take all their </a:t>
            </a:r>
            <a:br>
              <a:rPr lang="en-US" dirty="0"/>
            </a:br>
            <a:r>
              <a:rPr lang="en-US" dirty="0"/>
              <a:t>searches in the sample</a:t>
            </a:r>
          </a:p>
          <a:p>
            <a:pPr lvl="8"/>
            <a:endParaRPr lang="en-US" dirty="0"/>
          </a:p>
          <a:p>
            <a:r>
              <a:rPr lang="en-US" dirty="0"/>
              <a:t>Use a hash function that hashes the </a:t>
            </a:r>
            <a:br>
              <a:rPr lang="en-US" dirty="0"/>
            </a:br>
            <a:r>
              <a:rPr lang="en-US" dirty="0"/>
              <a:t>user name or user id uniformly into 10 buckets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4319D2-5152-45DB-A712-F2C46AA8F530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0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Generalized Solution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Stream of tuples with keys: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Key is some subset of each </a:t>
            </a:r>
            <a:r>
              <a:rPr lang="en-US" dirty="0" err="1">
                <a:ea typeface="ＭＳ Ｐゴシック" pitchFamily="34" charset="-128"/>
              </a:rPr>
              <a:t>tuple’s</a:t>
            </a:r>
            <a:r>
              <a:rPr lang="en-US" dirty="0">
                <a:ea typeface="ＭＳ Ｐゴシック" pitchFamily="34" charset="-128"/>
              </a:rPr>
              <a:t> components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e.g., </a:t>
            </a:r>
            <a:r>
              <a:rPr lang="en-US" dirty="0" err="1">
                <a:ea typeface="ＭＳ Ｐゴシック" pitchFamily="34" charset="-128"/>
              </a:rPr>
              <a:t>tuple</a:t>
            </a:r>
            <a:r>
              <a:rPr lang="en-US" dirty="0">
                <a:ea typeface="ＭＳ Ｐゴシック" pitchFamily="34" charset="-128"/>
              </a:rPr>
              <a:t> is (user, search, time); key is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</a:rPr>
              <a:t>user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Choice of key depends on application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FF0066"/>
                </a:solidFill>
              </a:rPr>
              <a:t>To get a sample of </a:t>
            </a:r>
            <a:r>
              <a:rPr lang="en-US" b="1" i="1" dirty="0">
                <a:solidFill>
                  <a:srgbClr val="FF0066"/>
                </a:solidFill>
              </a:rPr>
              <a:t>a/b </a:t>
            </a:r>
            <a:r>
              <a:rPr lang="en-US" b="1" dirty="0">
                <a:solidFill>
                  <a:srgbClr val="FF0066"/>
                </a:solidFill>
              </a:rPr>
              <a:t>fraction of the stream: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Hash each </a:t>
            </a:r>
            <a:r>
              <a:rPr lang="en-US" dirty="0" err="1">
                <a:ea typeface="ＭＳ Ｐゴシック" pitchFamily="34" charset="-128"/>
              </a:rPr>
              <a:t>tuple’s</a:t>
            </a:r>
            <a:r>
              <a:rPr lang="en-US" dirty="0">
                <a:ea typeface="ＭＳ Ｐゴシック" pitchFamily="34" charset="-128"/>
              </a:rPr>
              <a:t> key uniformly into </a:t>
            </a:r>
            <a:r>
              <a:rPr lang="en-US" b="1" i="1" dirty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b</a:t>
            </a:r>
            <a:r>
              <a:rPr lang="en-US" dirty="0">
                <a:ea typeface="ＭＳ Ｐゴシック" pitchFamily="34" charset="-128"/>
              </a:rPr>
              <a:t> buckets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Pick the </a:t>
            </a:r>
            <a:r>
              <a:rPr lang="en-US" dirty="0" err="1">
                <a:ea typeface="ＭＳ Ｐゴシック" pitchFamily="34" charset="-128"/>
              </a:rPr>
              <a:t>tuple</a:t>
            </a:r>
            <a:r>
              <a:rPr lang="en-US" dirty="0">
                <a:ea typeface="ＭＳ Ｐゴシック" pitchFamily="34" charset="-128"/>
              </a:rPr>
              <a:t> if its hash value is at most </a:t>
            </a:r>
            <a:r>
              <a:rPr lang="en-US" b="1" i="1" dirty="0">
                <a:solidFill>
                  <a:srgbClr val="00B0F0"/>
                </a:solidFill>
                <a:ea typeface="ＭＳ Ｐゴシック" pitchFamily="34" charset="-128"/>
              </a:rPr>
              <a:t>a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  <a:p>
            <a:pPr lvl="1"/>
            <a:endParaRPr lang="en-US" i="1" dirty="0">
              <a:ea typeface="ＭＳ Ｐゴシック" pitchFamily="34" charset="-128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27432-9684-4190-96C7-F87A95A6C6BC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079312"/>
              </p:ext>
            </p:extLst>
          </p:nvPr>
        </p:nvGraphicFramePr>
        <p:xfrm>
          <a:off x="914400" y="5325070"/>
          <a:ext cx="6096000" cy="3708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782270"/>
            <a:ext cx="8052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table with </a:t>
            </a:r>
            <a:r>
              <a:rPr lang="en-US" b="1" i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buckets, pick the tuple if its hash value is at most 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generate a 30% sample?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into </a:t>
            </a:r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=10 buckets, take the tuple if it hashes to one of the first 3 buckets</a:t>
            </a:r>
          </a:p>
        </p:txBody>
      </p:sp>
    </p:spTree>
    <p:extLst>
      <p:ext uri="{BB962C8B-B14F-4D97-AF65-F5344CB8AC3E}">
        <p14:creationId xmlns:p14="http://schemas.microsoft.com/office/powerpoint/2010/main" val="40239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Sampling from a Data Stream:</a:t>
            </a:r>
            <a:br>
              <a:rPr lang="en-US" dirty="0"/>
            </a:br>
            <a:r>
              <a:rPr lang="en-US" dirty="0"/>
              <a:t>Sampling a fixed-size sample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As the stream grows, the sample is of fixed size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6019800"/>
            <a:ext cx="2667000" cy="304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00800"/>
            <a:ext cx="3352800" cy="304800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5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Maintaining a fixed-size sample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6868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Problem 2: Fixed-size sample</a:t>
            </a:r>
          </a:p>
          <a:p>
            <a:r>
              <a:rPr lang="en-US" b="1" dirty="0">
                <a:solidFill>
                  <a:srgbClr val="0000FF"/>
                </a:solidFill>
              </a:rPr>
              <a:t>Suppose we need to maintain a random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sample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 of size exactly </a:t>
            </a:r>
            <a:r>
              <a:rPr lang="en-US" b="1" i="1" dirty="0">
                <a:solidFill>
                  <a:srgbClr val="0000FF"/>
                </a:solidFill>
              </a:rPr>
              <a:t>s </a:t>
            </a:r>
            <a:r>
              <a:rPr lang="en-US" b="1" dirty="0">
                <a:solidFill>
                  <a:srgbClr val="0000FF"/>
                </a:solidFill>
              </a:rPr>
              <a:t>tuples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main memory size constraint</a:t>
            </a:r>
          </a:p>
          <a:p>
            <a:r>
              <a:rPr lang="en-US" b="1" dirty="0">
                <a:solidFill>
                  <a:srgbClr val="008000"/>
                </a:solidFill>
              </a:rPr>
              <a:t>Why?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Don’t know length of stream in advance</a:t>
            </a:r>
          </a:p>
          <a:p>
            <a:r>
              <a:rPr lang="en-US" b="1" dirty="0">
                <a:solidFill>
                  <a:srgbClr val="D60093"/>
                </a:solidFill>
              </a:rPr>
              <a:t>Suppose at time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we have seen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items</a:t>
            </a:r>
          </a:p>
          <a:p>
            <a:pPr lvl="1"/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Each item is in the sample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</a:rPr>
              <a:t>S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 with equal prob.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</a:rPr>
              <a:t>s/n</a:t>
            </a: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436852-1965-4142-AF0B-7B66A910AA29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819471"/>
            <a:ext cx="80137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think about the problem: say s = 2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Stream:</a:t>
            </a:r>
            <a:r>
              <a:rPr lang="en-US" dirty="0">
                <a:latin typeface="Arial" pitchFamily="34" charset="0"/>
                <a:cs typeface="Arial" pitchFamily="34" charset="0"/>
              </a:rPr>
              <a:t> a x c y z k c d e g…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n= 5,</a:t>
            </a:r>
            <a:r>
              <a:rPr lang="en-US" dirty="0">
                <a:latin typeface="Arial" pitchFamily="34" charset="0"/>
                <a:cs typeface="Arial" pitchFamily="34" charset="0"/>
              </a:rPr>
              <a:t> each of the first 5 tuples is included in the sample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n= 7,</a:t>
            </a:r>
            <a:r>
              <a:rPr lang="en-US" dirty="0">
                <a:latin typeface="Arial" pitchFamily="34" charset="0"/>
                <a:cs typeface="Arial" pitchFamily="34" charset="0"/>
              </a:rPr>
              <a:t> each of the first 7 tuples is included in the sample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Impractical solution would be to store all the </a:t>
            </a:r>
            <a:r>
              <a:rPr lang="en-US" sz="2400" b="1" i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n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tuples seen </a:t>
            </a:r>
            <a:b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</a:b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so far and out of them pick </a:t>
            </a:r>
            <a:r>
              <a:rPr lang="en-US" sz="2400" b="1" i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at random</a:t>
            </a:r>
          </a:p>
        </p:txBody>
      </p:sp>
      <p:sp>
        <p:nvSpPr>
          <p:cNvPr id="8" name="Right Bracket 7"/>
          <p:cNvSpPr/>
          <p:nvPr/>
        </p:nvSpPr>
        <p:spPr>
          <a:xfrm rot="5400000">
            <a:off x="2178843" y="4852698"/>
            <a:ext cx="185738" cy="914400"/>
          </a:xfrm>
          <a:prstGeom prst="rightBracket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ight Bracket 8"/>
          <p:cNvSpPr/>
          <p:nvPr/>
        </p:nvSpPr>
        <p:spPr>
          <a:xfrm rot="5400000">
            <a:off x="2320527" y="4715886"/>
            <a:ext cx="185738" cy="1269208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905000"/>
            <a:ext cx="78486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Solution: Fixed Size Sample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Algorithm </a:t>
            </a:r>
            <a:r>
              <a:rPr lang="en-US" b="1" dirty="0">
                <a:solidFill>
                  <a:srgbClr val="0000FF"/>
                </a:solidFill>
              </a:rPr>
              <a:t>(a.k.a. Reservoir Sampling)</a:t>
            </a:r>
            <a:endParaRPr lang="en-US" b="1" dirty="0">
              <a:solidFill>
                <a:srgbClr val="D60093"/>
              </a:solidFill>
            </a:endParaRPr>
          </a:p>
          <a:p>
            <a:pPr lvl="1"/>
            <a:r>
              <a:rPr lang="en-US" dirty="0"/>
              <a:t>Store all the first </a:t>
            </a:r>
            <a:r>
              <a:rPr lang="en-US" b="1" i="1" dirty="0"/>
              <a:t>s</a:t>
            </a:r>
            <a:r>
              <a:rPr lang="en-US" dirty="0"/>
              <a:t> elements of the stream to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Suppose we have seen </a:t>
            </a:r>
            <a:r>
              <a:rPr lang="en-US" b="1" i="1" dirty="0"/>
              <a:t>n-1</a:t>
            </a:r>
            <a:r>
              <a:rPr lang="en-US" dirty="0"/>
              <a:t> elements, and now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i="1" dirty="0"/>
              <a:t>n</a:t>
            </a:r>
            <a:r>
              <a:rPr lang="en-US" b="1" i="1" baseline="30000" dirty="0"/>
              <a:t>th</a:t>
            </a:r>
            <a:r>
              <a:rPr lang="en-US" dirty="0"/>
              <a:t> element arrives (</a:t>
            </a:r>
            <a:r>
              <a:rPr lang="en-US" b="1" i="1" dirty="0"/>
              <a:t>n</a:t>
            </a:r>
            <a:r>
              <a:rPr lang="en-US" b="1" dirty="0"/>
              <a:t> &gt; </a:t>
            </a:r>
            <a:r>
              <a:rPr lang="en-US" b="1" i="1" dirty="0"/>
              <a:t>s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With probability </a:t>
            </a:r>
            <a:r>
              <a:rPr lang="en-US" b="1" i="1" dirty="0">
                <a:ea typeface="ＭＳ Ｐゴシック" pitchFamily="34" charset="-128"/>
              </a:rPr>
              <a:t>s/n</a:t>
            </a:r>
            <a:r>
              <a:rPr lang="en-US" dirty="0">
                <a:ea typeface="ＭＳ Ｐゴシック" pitchFamily="34" charset="-128"/>
              </a:rPr>
              <a:t>, keep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i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element, else discard it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If we picked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i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element, then it replaces one of the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i="1" dirty="0">
                <a:ea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</a:rPr>
              <a:t> elements in the sample </a:t>
            </a:r>
            <a:r>
              <a:rPr lang="en-US" b="1" i="1" dirty="0">
                <a:ea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</a:rPr>
              <a:t>, picked uniformly at random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0000FF"/>
                </a:solidFill>
              </a:rPr>
              <a:t>Claim: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This algorithm maintains a sample </a:t>
            </a:r>
            <a:r>
              <a:rPr lang="en-US" b="1" i="1" dirty="0"/>
              <a:t>S</a:t>
            </a:r>
            <a:br>
              <a:rPr lang="en-US" dirty="0"/>
            </a:br>
            <a:r>
              <a:rPr lang="en-US" dirty="0"/>
              <a:t>with the desired property:</a:t>
            </a:r>
          </a:p>
          <a:p>
            <a:pPr lvl="1"/>
            <a:r>
              <a:rPr lang="en-US" dirty="0"/>
              <a:t>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/>
              <a:t>s/n</a:t>
            </a:r>
            <a:endParaRPr lang="en-US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05299-F8A3-4ADC-8E8C-9EC7592EFD9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Proof: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We prove this by induction:</a:t>
            </a:r>
          </a:p>
          <a:p>
            <a:pPr lvl="1"/>
            <a:r>
              <a:rPr lang="en-US" dirty="0"/>
              <a:t>Assume that 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/>
              <a:t>s/n</a:t>
            </a:r>
          </a:p>
          <a:p>
            <a:pPr lvl="1"/>
            <a:r>
              <a:rPr lang="en-US" dirty="0"/>
              <a:t>We need to show that after seeing element </a:t>
            </a:r>
            <a:r>
              <a:rPr lang="en-US" b="1" i="1" dirty="0"/>
              <a:t>n+1 </a:t>
            </a:r>
            <a:r>
              <a:rPr lang="en-US" dirty="0"/>
              <a:t>the sample maintains the property</a:t>
            </a:r>
          </a:p>
          <a:p>
            <a:pPr lvl="2"/>
            <a:r>
              <a:rPr lang="en-US" dirty="0"/>
              <a:t>Sample contains each element seen so far with probability </a:t>
            </a:r>
            <a:r>
              <a:rPr lang="en-US" b="1" i="1" dirty="0"/>
              <a:t>s/(n+1)</a:t>
            </a:r>
            <a:endParaRPr lang="en-US" b="1" dirty="0"/>
          </a:p>
          <a:p>
            <a:r>
              <a:rPr lang="en-US" b="1" dirty="0">
                <a:solidFill>
                  <a:srgbClr val="D60093"/>
                </a:solidFill>
              </a:rPr>
              <a:t>Base case:</a:t>
            </a:r>
          </a:p>
          <a:p>
            <a:pPr lvl="1"/>
            <a:r>
              <a:rPr lang="en-US" dirty="0"/>
              <a:t>After we see </a:t>
            </a:r>
            <a:r>
              <a:rPr lang="en-US" b="1" dirty="0"/>
              <a:t>n=s</a:t>
            </a:r>
            <a:r>
              <a:rPr lang="en-US" dirty="0"/>
              <a:t> elements the sample </a:t>
            </a:r>
            <a:r>
              <a:rPr lang="en-US" b="1" dirty="0"/>
              <a:t>S</a:t>
            </a:r>
            <a:r>
              <a:rPr lang="en-US" dirty="0"/>
              <a:t> has the desired property</a:t>
            </a:r>
          </a:p>
          <a:p>
            <a:pPr lvl="2"/>
            <a:r>
              <a:rPr lang="en-US" dirty="0"/>
              <a:t>Each out of </a:t>
            </a:r>
            <a:r>
              <a:rPr lang="en-US" b="1" dirty="0"/>
              <a:t>n=s</a:t>
            </a:r>
            <a:r>
              <a:rPr lang="en-US" dirty="0"/>
              <a:t> elements is in the sample with probability </a:t>
            </a:r>
            <a:r>
              <a:rPr lang="en-US" b="1" i="1" dirty="0"/>
              <a:t>s/s = 1</a:t>
            </a:r>
          </a:p>
        </p:txBody>
      </p:sp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Proof: By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Inductive hypothesis:</a:t>
                </a:r>
                <a:r>
                  <a:rPr lang="en-US" dirty="0"/>
                  <a:t> After </a:t>
                </a:r>
                <a:r>
                  <a:rPr lang="en-US" b="1" i="1" dirty="0"/>
                  <a:t>n</a:t>
                </a:r>
                <a:r>
                  <a:rPr lang="en-US" dirty="0"/>
                  <a:t> elements, the sample </a:t>
                </a:r>
                <a:r>
                  <a:rPr lang="en-US" b="1" i="1" dirty="0"/>
                  <a:t>S</a:t>
                </a:r>
                <a:r>
                  <a:rPr lang="en-US" dirty="0"/>
                  <a:t> contains each element seen so far with prob. </a:t>
                </a:r>
                <a:r>
                  <a:rPr lang="en-US" b="1" i="1" dirty="0"/>
                  <a:t>s/n</a:t>
                </a: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Now element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n+1</a:t>
                </a:r>
                <a:r>
                  <a:rPr lang="en-US" b="1" dirty="0">
                    <a:solidFill>
                      <a:srgbClr val="008000"/>
                    </a:solidFill>
                  </a:rPr>
                  <a:t> arrives</a:t>
                </a: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Inductive step:</a:t>
                </a:r>
                <a:r>
                  <a:rPr lang="en-US" dirty="0"/>
                  <a:t> For elements already in </a:t>
                </a:r>
                <a:r>
                  <a:rPr lang="en-US" b="1" i="1" dirty="0"/>
                  <a:t>S</a:t>
                </a:r>
                <a:r>
                  <a:rPr lang="en-US" dirty="0"/>
                  <a:t>, probability that the algorithm keeps it in </a:t>
                </a:r>
                <a:r>
                  <a:rPr lang="en-US" b="1" i="1" dirty="0"/>
                  <a:t>S</a:t>
                </a:r>
                <a:r>
                  <a:rPr lang="en-US" dirty="0"/>
                  <a:t> is: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So, at time </a:t>
                </a:r>
                <a:r>
                  <a:rPr lang="en-US" b="1" i="1" dirty="0"/>
                  <a:t>n</a:t>
                </a:r>
                <a:r>
                  <a:rPr lang="en-US" i="1" dirty="0"/>
                  <a:t>,</a:t>
                </a:r>
                <a:r>
                  <a:rPr lang="en-US" dirty="0"/>
                  <a:t> tuples in </a:t>
                </a:r>
                <a:r>
                  <a:rPr lang="en-US" b="1" i="1" dirty="0"/>
                  <a:t>S</a:t>
                </a:r>
                <a:r>
                  <a:rPr lang="en-US" dirty="0"/>
                  <a:t> were there with prob. </a:t>
                </a:r>
                <a:r>
                  <a:rPr lang="en-US" b="1" dirty="0"/>
                  <a:t>s/n</a:t>
                </a:r>
              </a:p>
              <a:p>
                <a:r>
                  <a:rPr lang="en-US" dirty="0"/>
                  <a:t>Time </a:t>
                </a:r>
                <a:r>
                  <a:rPr lang="en-US" b="1" i="1" dirty="0"/>
                  <a:t>n</a:t>
                </a:r>
                <a:r>
                  <a:rPr lang="en-US" b="1" dirty="0">
                    <a:sym typeface="Symbol"/>
                  </a:rPr>
                  <a:t></a:t>
                </a:r>
                <a:r>
                  <a:rPr lang="en-US" b="1" i="1" dirty="0"/>
                  <a:t>n+1</a:t>
                </a:r>
                <a:r>
                  <a:rPr lang="en-US" i="1" dirty="0"/>
                  <a:t>, </a:t>
                </a:r>
                <a:r>
                  <a:rPr lang="en-US" dirty="0"/>
                  <a:t>tuple stayed in </a:t>
                </a:r>
                <a:r>
                  <a:rPr lang="en-US" b="1" i="1" dirty="0"/>
                  <a:t>S</a:t>
                </a:r>
                <a:r>
                  <a:rPr lang="en-US" dirty="0"/>
                  <a:t> with prob. </a:t>
                </a:r>
                <a:r>
                  <a:rPr lang="en-US" b="1" dirty="0"/>
                  <a:t>n/(n+1)</a:t>
                </a:r>
              </a:p>
              <a:p>
                <a:r>
                  <a:rPr lang="en-US" dirty="0"/>
                  <a:t>So prob. tuple is in </a:t>
                </a:r>
                <a:r>
                  <a:rPr lang="en-US" b="1" i="1" dirty="0"/>
                  <a:t>S</a:t>
                </a:r>
                <a:r>
                  <a:rPr lang="en-US" dirty="0"/>
                  <a:t> at time </a:t>
                </a:r>
                <a:r>
                  <a:rPr lang="en-US" b="1" i="1" dirty="0"/>
                  <a:t>n+1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  <a:blipFill rotWithShape="1">
                <a:blip r:embed="rId3"/>
                <a:stretch>
                  <a:fillRect t="-564" r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19046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857583"/>
              </p:ext>
            </p:extLst>
          </p:nvPr>
        </p:nvGraphicFramePr>
        <p:xfrm>
          <a:off x="1219200" y="3547253"/>
          <a:ext cx="5715000" cy="11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47253"/>
                        <a:ext cx="5715000" cy="1185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1101" y="4645223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discarded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458218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 discarded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26525" y="4572000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sample not picked</a:t>
            </a:r>
          </a:p>
        </p:txBody>
      </p:sp>
    </p:spTree>
    <p:extLst>
      <p:ext uri="{BB962C8B-B14F-4D97-AF65-F5344CB8AC3E}">
        <p14:creationId xmlns:p14="http://schemas.microsoft.com/office/powerpoint/2010/main" val="19822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Queries over a </a:t>
            </a:r>
            <a:br>
              <a:rPr lang="en-US" dirty="0"/>
            </a:br>
            <a:r>
              <a:rPr lang="en-US" dirty="0"/>
              <a:t>(long) Sliding Window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 many data mining situations, we do not know the entire data set in advance</a:t>
            </a:r>
          </a:p>
          <a:p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Stream Management</a:t>
            </a:r>
            <a:r>
              <a:rPr lang="en-US" dirty="0"/>
              <a:t> is important when the input rate is controlled </a:t>
            </a:r>
            <a:r>
              <a:rPr lang="en-US" b="1" dirty="0">
                <a:solidFill>
                  <a:srgbClr val="0000FF"/>
                </a:solidFill>
              </a:rPr>
              <a:t>externally: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Twitter or Facebook status updates</a:t>
            </a:r>
          </a:p>
          <a:p>
            <a:r>
              <a:rPr lang="en-US" dirty="0">
                <a:ea typeface="ＭＳ Ｐゴシック" pitchFamily="34" charset="-128"/>
              </a:rPr>
              <a:t>We can think of the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data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as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infinite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and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non-stationary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(the distribution changes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 time)</a:t>
            </a: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7DA49-2CF9-4B83-8117-D43327F1DE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91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Window: 1 Stream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Sliding window on a single stream: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B45C78-772F-436B-B4B0-DD8DEC933A27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1910411" y="1998663"/>
            <a:ext cx="4878388" cy="381000"/>
            <a:chOff x="1200" y="528"/>
            <a:chExt cx="3073" cy="240"/>
          </a:xfrm>
        </p:grpSpPr>
        <p:sp>
          <p:nvSpPr>
            <p:cNvPr id="33808" name="Text Box 1026"/>
            <p:cNvSpPr txBox="1">
              <a:spLocks noChangeArrowheads="1"/>
            </p:cNvSpPr>
            <p:nvPr/>
          </p:nvSpPr>
          <p:spPr bwMode="auto">
            <a:xfrm>
              <a:off x="1200" y="528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9" name="Rectangle 1027"/>
            <p:cNvSpPr>
              <a:spLocks noChangeArrowheads="1"/>
            </p:cNvSpPr>
            <p:nvPr/>
          </p:nvSpPr>
          <p:spPr bwMode="auto">
            <a:xfrm>
              <a:off x="2338" y="528"/>
              <a:ext cx="665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903412" y="2831042"/>
            <a:ext cx="4878388" cy="381000"/>
            <a:chOff x="1200" y="1152"/>
            <a:chExt cx="3073" cy="240"/>
          </a:xfrm>
        </p:grpSpPr>
        <p:sp>
          <p:nvSpPr>
            <p:cNvPr id="33806" name="Text Box 1028"/>
            <p:cNvSpPr txBox="1">
              <a:spLocks noChangeArrowheads="1"/>
            </p:cNvSpPr>
            <p:nvPr/>
          </p:nvSpPr>
          <p:spPr bwMode="auto">
            <a:xfrm>
              <a:off x="1200" y="1152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7" name="Rectangle 1031"/>
            <p:cNvSpPr>
              <a:spLocks noChangeArrowheads="1"/>
            </p:cNvSpPr>
            <p:nvPr/>
          </p:nvSpPr>
          <p:spPr bwMode="auto">
            <a:xfrm>
              <a:off x="2452" y="1152"/>
              <a:ext cx="624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905000" y="3663421"/>
            <a:ext cx="4878388" cy="381000"/>
            <a:chOff x="1200" y="1776"/>
            <a:chExt cx="3073" cy="240"/>
          </a:xfrm>
        </p:grpSpPr>
        <p:sp>
          <p:nvSpPr>
            <p:cNvPr id="33804" name="Text Box 1029"/>
            <p:cNvSpPr txBox="1">
              <a:spLocks noChangeArrowheads="1"/>
            </p:cNvSpPr>
            <p:nvPr/>
          </p:nvSpPr>
          <p:spPr bwMode="auto">
            <a:xfrm>
              <a:off x="1200" y="1776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5" name="Rectangle 1032"/>
            <p:cNvSpPr>
              <a:spLocks noChangeArrowheads="1"/>
            </p:cNvSpPr>
            <p:nvPr/>
          </p:nvSpPr>
          <p:spPr bwMode="auto">
            <a:xfrm>
              <a:off x="2556" y="1776"/>
              <a:ext cx="648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040"/>
          <p:cNvGrpSpPr>
            <a:grpSpLocks/>
          </p:cNvGrpSpPr>
          <p:nvPr/>
        </p:nvGrpSpPr>
        <p:grpSpPr bwMode="auto">
          <a:xfrm>
            <a:off x="1905000" y="4495800"/>
            <a:ext cx="4878388" cy="381000"/>
            <a:chOff x="1200" y="2400"/>
            <a:chExt cx="3073" cy="240"/>
          </a:xfrm>
        </p:grpSpPr>
        <p:sp>
          <p:nvSpPr>
            <p:cNvPr id="33802" name="Text Box 1030"/>
            <p:cNvSpPr txBox="1">
              <a:spLocks noChangeArrowheads="1"/>
            </p:cNvSpPr>
            <p:nvPr/>
          </p:nvSpPr>
          <p:spPr bwMode="auto">
            <a:xfrm>
              <a:off x="1200" y="2400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3" name="Rectangle 1033"/>
            <p:cNvSpPr>
              <a:spLocks noChangeArrowheads="1"/>
            </p:cNvSpPr>
            <p:nvPr/>
          </p:nvSpPr>
          <p:spPr bwMode="auto">
            <a:xfrm>
              <a:off x="2691" y="2400"/>
              <a:ext cx="573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9" name="Text Box 1034"/>
          <p:cNvSpPr txBox="1">
            <a:spLocks noChangeArrowheads="1"/>
          </p:cNvSpPr>
          <p:nvPr/>
        </p:nvSpPr>
        <p:spPr bwMode="auto">
          <a:xfrm>
            <a:off x="3032125" y="5105400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Future</a:t>
            </a:r>
          </a:p>
        </p:txBody>
      </p:sp>
      <p:sp>
        <p:nvSpPr>
          <p:cNvPr id="33800" name="Line 1035"/>
          <p:cNvSpPr>
            <a:spLocks noChangeShapeType="1"/>
          </p:cNvSpPr>
          <p:nvPr/>
        </p:nvSpPr>
        <p:spPr bwMode="auto">
          <a:xfrm flipH="1">
            <a:off x="2286000" y="5302250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Line 1036"/>
          <p:cNvSpPr>
            <a:spLocks noChangeShapeType="1"/>
          </p:cNvSpPr>
          <p:nvPr/>
        </p:nvSpPr>
        <p:spPr bwMode="auto">
          <a:xfrm>
            <a:off x="5486400" y="5302250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4478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 = 6</a:t>
            </a:r>
          </a:p>
        </p:txBody>
      </p:sp>
    </p:spTree>
    <p:extLst>
      <p:ext uri="{BB962C8B-B14F-4D97-AF65-F5344CB8AC3E}">
        <p14:creationId xmlns:p14="http://schemas.microsoft.com/office/powerpoint/2010/main" val="42336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Sliding Windows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useful model of stream processing is that queries are about a </a:t>
            </a:r>
            <a:r>
              <a:rPr lang="en-US" b="1" i="1" dirty="0">
                <a:solidFill>
                  <a:srgbClr val="FF0066"/>
                </a:solidFill>
              </a:rPr>
              <a:t>window</a:t>
            </a:r>
            <a:r>
              <a:rPr lang="en-US" dirty="0"/>
              <a:t> of length </a:t>
            </a:r>
            <a:r>
              <a:rPr lang="en-US" b="1" i="1" dirty="0"/>
              <a:t>N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i="1" dirty="0"/>
              <a:t>N</a:t>
            </a:r>
            <a:r>
              <a:rPr lang="en-US" dirty="0"/>
              <a:t> most recent elements received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Interesting case:</a:t>
            </a:r>
            <a:r>
              <a:rPr lang="en-US" b="1" dirty="0"/>
              <a:t> </a:t>
            </a:r>
            <a:r>
              <a:rPr lang="en-US" b="1" i="1" dirty="0"/>
              <a:t>N</a:t>
            </a:r>
            <a:r>
              <a:rPr lang="en-US" dirty="0"/>
              <a:t> is so large that the data cannot be stored in memory, or even on disk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Or, there are so many streams that windows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for all cannot be stored</a:t>
            </a:r>
          </a:p>
          <a:p>
            <a:r>
              <a:rPr lang="en-US" b="1" dirty="0">
                <a:solidFill>
                  <a:srgbClr val="FF0066"/>
                </a:solidFill>
              </a:rPr>
              <a:t>Amazon example: </a:t>
            </a:r>
          </a:p>
          <a:p>
            <a:pPr lvl="1"/>
            <a:r>
              <a:rPr lang="en-US" dirty="0"/>
              <a:t>For every product </a:t>
            </a:r>
            <a:r>
              <a:rPr lang="en-US" b="1" dirty="0"/>
              <a:t>X</a:t>
            </a:r>
            <a:r>
              <a:rPr lang="en-US" dirty="0"/>
              <a:t> we keep 0/1 stream of whether that product was sold in the </a:t>
            </a:r>
            <a:r>
              <a:rPr lang="en-US" b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transaction</a:t>
            </a:r>
          </a:p>
          <a:p>
            <a:pPr lvl="1"/>
            <a:r>
              <a:rPr lang="en-US" dirty="0"/>
              <a:t>We want answer queries, how many times have we sold </a:t>
            </a:r>
            <a:r>
              <a:rPr lang="en-US" b="1" dirty="0"/>
              <a:t>X</a:t>
            </a:r>
            <a:r>
              <a:rPr lang="en-US" dirty="0"/>
              <a:t> in the last </a:t>
            </a:r>
            <a:r>
              <a:rPr lang="en-US" b="1" dirty="0"/>
              <a:t>k</a:t>
            </a:r>
            <a:r>
              <a:rPr lang="en-US" dirty="0"/>
              <a:t> sales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C84513-8575-4D6B-8F8F-5BE12483FB4D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0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153400" y="6583680"/>
            <a:ext cx="733864" cy="27432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C712AB2-8114-4FCB-B7A2-38C7CC5158C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(1)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Problem: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Given a stream of </a:t>
            </a:r>
            <a:r>
              <a:rPr lang="en-US" b="1" dirty="0"/>
              <a:t>0</a:t>
            </a:r>
            <a:r>
              <a:rPr lang="en-US" dirty="0"/>
              <a:t>s and </a:t>
            </a:r>
            <a:r>
              <a:rPr lang="en-US" b="1" dirty="0"/>
              <a:t>1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Be prepared to answer queries of the form </a:t>
            </a:r>
            <a:br>
              <a:rPr lang="en-US" dirty="0"/>
            </a:br>
            <a:r>
              <a:rPr lang="en-US" b="1" dirty="0">
                <a:solidFill>
                  <a:srgbClr val="D60093"/>
                </a:solidFill>
              </a:rPr>
              <a:t>How many 1s are in the last </a:t>
            </a:r>
            <a:r>
              <a:rPr lang="en-US" b="1" i="1" dirty="0">
                <a:solidFill>
                  <a:srgbClr val="D60093"/>
                </a:solidFill>
              </a:rPr>
              <a:t>k </a:t>
            </a:r>
            <a:r>
              <a:rPr lang="en-US" b="1" dirty="0">
                <a:solidFill>
                  <a:srgbClr val="D60093"/>
                </a:solidFill>
              </a:rPr>
              <a:t>bits?</a:t>
            </a:r>
            <a:r>
              <a:rPr lang="en-US" dirty="0"/>
              <a:t> where </a:t>
            </a:r>
            <a:r>
              <a:rPr lang="en-US" b="1" i="1" dirty="0"/>
              <a:t>k</a:t>
            </a:r>
            <a:r>
              <a:rPr lang="en-US" b="1" dirty="0"/>
              <a:t> </a:t>
            </a:r>
            <a:r>
              <a:rPr lang="en-US" b="1" dirty="0">
                <a:latin typeface="Lucida Sans Unicode" pitchFamily="34" charset="0"/>
              </a:rPr>
              <a:t>≤</a:t>
            </a:r>
            <a:r>
              <a:rPr lang="en-US" b="1" dirty="0">
                <a:latin typeface="MS Shell Dlg" charset="0"/>
              </a:rPr>
              <a:t> </a:t>
            </a:r>
            <a:r>
              <a:rPr lang="en-US" b="1" i="1" dirty="0"/>
              <a:t>N</a:t>
            </a:r>
            <a:endParaRPr lang="en-US" b="1" dirty="0"/>
          </a:p>
          <a:p>
            <a:pPr lvl="8"/>
            <a:endParaRPr lang="en-US" dirty="0">
              <a:solidFill>
                <a:srgbClr val="60B5CC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Obvious solution: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dirty="0"/>
              <a:t>Store the most recent </a:t>
            </a:r>
            <a:r>
              <a:rPr lang="en-US" b="1" i="1" dirty="0"/>
              <a:t>N</a:t>
            </a:r>
            <a:r>
              <a:rPr lang="en-US" dirty="0"/>
              <a:t> bits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When new bit comes in, discard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dirty="0">
                <a:ea typeface="ＭＳ Ｐゴシック" pitchFamily="34" charset="-128"/>
              </a:rPr>
              <a:t>+1</a:t>
            </a:r>
            <a:r>
              <a:rPr lang="en-US" b="1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 bit</a:t>
            </a: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524000" y="5410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2422525" y="5805487"/>
            <a:ext cx="323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           Future</a:t>
            </a:r>
          </a:p>
        </p:txBody>
      </p:sp>
      <p:sp>
        <p:nvSpPr>
          <p:cNvPr id="7" name="Line 1035"/>
          <p:cNvSpPr>
            <a:spLocks noChangeShapeType="1"/>
          </p:cNvSpPr>
          <p:nvPr/>
        </p:nvSpPr>
        <p:spPr bwMode="auto">
          <a:xfrm flipH="1">
            <a:off x="1676400" y="6002337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036"/>
          <p:cNvSpPr>
            <a:spLocks noChangeShapeType="1"/>
          </p:cNvSpPr>
          <p:nvPr/>
        </p:nvSpPr>
        <p:spPr bwMode="auto">
          <a:xfrm>
            <a:off x="5715000" y="6002337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27"/>
          <p:cNvSpPr>
            <a:spLocks noChangeArrowheads="1"/>
          </p:cNvSpPr>
          <p:nvPr/>
        </p:nvSpPr>
        <p:spPr bwMode="auto">
          <a:xfrm>
            <a:off x="5127044" y="5404366"/>
            <a:ext cx="1197556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6600" y="540436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Suppose N=6</a:t>
            </a:r>
          </a:p>
        </p:txBody>
      </p:sp>
    </p:spTree>
    <p:extLst>
      <p:ext uri="{BB962C8B-B14F-4D97-AF65-F5344CB8AC3E}">
        <p14:creationId xmlns:p14="http://schemas.microsoft.com/office/powerpoint/2010/main" val="417647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(2)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 can not get an exact answer without storing the entire window</a:t>
            </a:r>
          </a:p>
          <a:p>
            <a:pPr lvl="8"/>
            <a:endParaRPr lang="en-US" dirty="0">
              <a:solidFill>
                <a:srgbClr val="CC330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Real Problem: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What if we cannot afford to store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bits?</a:t>
            </a:r>
          </a:p>
          <a:p>
            <a:pPr lvl="1"/>
            <a:r>
              <a:rPr lang="en-US" b="1" dirty="0">
                <a:ea typeface="ＭＳ Ｐゴシック" pitchFamily="34" charset="-128"/>
              </a:rPr>
              <a:t>E.g.</a:t>
            </a:r>
            <a:r>
              <a:rPr lang="en-US" dirty="0">
                <a:ea typeface="ＭＳ Ｐゴシック" pitchFamily="34" charset="-128"/>
              </a:rPr>
              <a:t>, we’re processing 1 billion streams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i="1" dirty="0">
                <a:ea typeface="ＭＳ Ｐゴシック" pitchFamily="34" charset="-128"/>
              </a:rPr>
              <a:t>N </a:t>
            </a:r>
            <a:r>
              <a:rPr lang="en-US" b="1" dirty="0">
                <a:ea typeface="ＭＳ Ｐゴシック" pitchFamily="34" charset="-128"/>
              </a:rPr>
              <a:t> = 1 billion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008000"/>
                </a:solidFill>
              </a:rPr>
              <a:t>But we are happy with an approximate answer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BF1368-EA64-46CF-9A7F-3017837BBD43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3505200" y="4267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4403725" y="4662487"/>
            <a:ext cx="228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Future</a:t>
            </a:r>
          </a:p>
        </p:txBody>
      </p:sp>
      <p:sp>
        <p:nvSpPr>
          <p:cNvPr id="9" name="Line 1035"/>
          <p:cNvSpPr>
            <a:spLocks noChangeShapeType="1"/>
          </p:cNvSpPr>
          <p:nvPr/>
        </p:nvSpPr>
        <p:spPr bwMode="auto">
          <a:xfrm flipH="1">
            <a:off x="3810000" y="4843104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/>
          </a:p>
        </p:txBody>
      </p:sp>
      <p:sp>
        <p:nvSpPr>
          <p:cNvPr id="10" name="Line 1036"/>
          <p:cNvSpPr>
            <a:spLocks noChangeShapeType="1"/>
          </p:cNvSpPr>
          <p:nvPr/>
        </p:nvSpPr>
        <p:spPr bwMode="auto">
          <a:xfrm>
            <a:off x="6553200" y="4843104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27"/>
          <p:cNvSpPr>
            <a:spLocks noChangeArrowheads="1"/>
          </p:cNvSpPr>
          <p:nvPr/>
        </p:nvSpPr>
        <p:spPr bwMode="auto">
          <a:xfrm>
            <a:off x="7105888" y="4267200"/>
            <a:ext cx="1187118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036377" y="4223082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36377" y="4223082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48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attempt: Simple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u="sng" dirty="0">
                    <a:solidFill>
                      <a:srgbClr val="0000FF"/>
                    </a:solidFill>
                  </a:rPr>
                  <a:t>Q:</a:t>
                </a:r>
                <a:r>
                  <a:rPr lang="en-US" b="1" dirty="0">
                    <a:solidFill>
                      <a:srgbClr val="0000FF"/>
                    </a:solidFill>
                  </a:rPr>
                  <a:t> How many 1s are in the last </a:t>
                </a:r>
                <a:r>
                  <a:rPr lang="en-US" b="1" i="1" dirty="0">
                    <a:solidFill>
                      <a:srgbClr val="0000FF"/>
                    </a:solidFill>
                  </a:rPr>
                  <a:t>N</a:t>
                </a:r>
                <a:r>
                  <a:rPr lang="en-US" b="1" dirty="0">
                    <a:solidFill>
                      <a:srgbClr val="0000FF"/>
                    </a:solidFill>
                  </a:rPr>
                  <a:t> bits?</a:t>
                </a:r>
              </a:p>
              <a:p>
                <a:r>
                  <a:rPr lang="en-US" dirty="0"/>
                  <a:t>A simple solution that does not really solve our problem: </a:t>
                </a:r>
                <a:r>
                  <a:rPr lang="en-US" b="1" dirty="0">
                    <a:solidFill>
                      <a:srgbClr val="D60093"/>
                    </a:solidFill>
                  </a:rPr>
                  <a:t>Uniformity assumption</a:t>
                </a:r>
              </a:p>
              <a:p>
                <a:endParaRPr lang="en-US" dirty="0">
                  <a:solidFill>
                    <a:schemeClr val="accent2"/>
                  </a:solidFill>
                </a:endParaRPr>
              </a:p>
              <a:p>
                <a:endParaRPr lang="en-US" dirty="0">
                  <a:solidFill>
                    <a:schemeClr val="accent2"/>
                  </a:solidFill>
                </a:endParaRP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Maintain 2 counters: </a:t>
                </a:r>
              </a:p>
              <a:p>
                <a:pPr lvl="1"/>
                <a:r>
                  <a:rPr lang="en-US" b="1" i="1" dirty="0"/>
                  <a:t>S</a:t>
                </a:r>
                <a:r>
                  <a:rPr lang="en-US" dirty="0"/>
                  <a:t>: number of 1s from the beginning of the stream</a:t>
                </a:r>
              </a:p>
              <a:p>
                <a:pPr lvl="1"/>
                <a:r>
                  <a:rPr lang="en-US" b="1" i="1" dirty="0"/>
                  <a:t>Z</a:t>
                </a:r>
                <a:r>
                  <a:rPr lang="en-US" dirty="0"/>
                  <a:t>: number of 0s from the beginning of the stream</a:t>
                </a:r>
              </a:p>
              <a:p>
                <a:r>
                  <a:rPr lang="en-US" b="1" dirty="0"/>
                  <a:t>How many 1s are in the last N bits?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𝒁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But, what if stream is non-uniform?</a:t>
                </a:r>
              </a:p>
              <a:p>
                <a:pPr lvl="1"/>
                <a:r>
                  <a:rPr lang="en-US" dirty="0">
                    <a:solidFill>
                      <a:srgbClr val="D60093"/>
                    </a:solidFill>
                  </a:rPr>
                  <a:t>What if distribution changes over time?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  <a:blipFill rotWithShape="1">
                <a:blip r:embed="rId2"/>
                <a:stretch>
                  <a:fillRect t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996783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50388" y="2723733"/>
            <a:ext cx="5410200" cy="369332"/>
            <a:chOff x="3429000" y="3443287"/>
            <a:chExt cx="5410200" cy="369332"/>
          </a:xfrm>
        </p:grpSpPr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5622925" y="344328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3429000" y="364013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6019800" y="3640137"/>
              <a:ext cx="28194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43624" y="3242846"/>
            <a:ext cx="3395576" cy="338554"/>
            <a:chOff x="125499" y="3505200"/>
            <a:chExt cx="3395576" cy="338554"/>
          </a:xfrm>
        </p:grpSpPr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284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Past                  Future</a:t>
              </a:r>
            </a:p>
          </p:txBody>
        </p:sp>
        <p:sp>
          <p:nvSpPr>
            <p:cNvPr id="13" name="Line 1035"/>
            <p:cNvSpPr>
              <a:spLocks noChangeShapeType="1"/>
            </p:cNvSpPr>
            <p:nvPr/>
          </p:nvSpPr>
          <p:spPr bwMode="auto">
            <a:xfrm flipH="1">
              <a:off x="125499" y="3678988"/>
              <a:ext cx="685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" name="Line 1036"/>
            <p:cNvSpPr>
              <a:spLocks noChangeShapeType="1"/>
            </p:cNvSpPr>
            <p:nvPr/>
          </p:nvSpPr>
          <p:spPr bwMode="auto">
            <a:xfrm>
              <a:off x="2911475" y="3702050"/>
              <a:ext cx="609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790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 Method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DGIM solution that does </a:t>
            </a:r>
            <a:r>
              <a:rPr lang="en-US" b="1" u="sng" dirty="0">
                <a:solidFill>
                  <a:srgbClr val="D60093"/>
                </a:solidFill>
              </a:rPr>
              <a:t>not</a:t>
            </a:r>
            <a:r>
              <a:rPr lang="en-US" b="1" dirty="0">
                <a:solidFill>
                  <a:srgbClr val="D60093"/>
                </a:solidFill>
              </a:rPr>
              <a:t> assume uniformity</a:t>
            </a:r>
            <a:endParaRPr lang="en-US" dirty="0"/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Idea:</a:t>
            </a:r>
            <a:r>
              <a:rPr lang="en-US" dirty="0"/>
              <a:t> Blocks summarizing numbers of </a:t>
            </a:r>
            <a:r>
              <a:rPr lang="en-US" b="1" dirty="0"/>
              <a:t>1s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Let the block </a:t>
            </a:r>
            <a:r>
              <a:rPr lang="en-US" b="1" i="1" dirty="0">
                <a:solidFill>
                  <a:srgbClr val="FF0066"/>
                </a:solidFill>
              </a:rPr>
              <a:t>sizes</a:t>
            </a:r>
            <a:r>
              <a:rPr lang="en-US" dirty="0"/>
              <a:t> (number of </a:t>
            </a:r>
            <a:r>
              <a:rPr lang="en-US" b="1" dirty="0"/>
              <a:t>1s</a:t>
            </a:r>
            <a:r>
              <a:rPr lang="en-US" dirty="0"/>
              <a:t>) increase exponentially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F6139A-3E36-447F-BBA2-E04EE5A11927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Datar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Gionis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Indyk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Motwani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F4D045A7-FD75-9BD9-5921-7A1DAC09F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5923681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81F4DA11-5149-9937-976D-A7E0EEBF8A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613799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8">
            <a:extLst>
              <a:ext uri="{FF2B5EF4-FFF2-40B4-BE49-F238E27FC236}">
                <a16:creationId xmlns:a16="http://schemas.microsoft.com/office/drawing/2014/main" id="{00E83FE5-1BE1-A59C-4633-469FF67F9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613799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00358AC2-8FE2-7B14-DE30-C26CE3850E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0" y="48768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1">
            <a:extLst>
              <a:ext uri="{FF2B5EF4-FFF2-40B4-BE49-F238E27FC236}">
                <a16:creationId xmlns:a16="http://schemas.microsoft.com/office/drawing/2014/main" id="{2B7DC9E4-FD04-02D2-BCD3-8ACEE04CE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48768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3FF33CD4-8CB1-9346-1908-931BC5D7D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431268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2BD773B4-D620-BC90-A318-3B63E78F6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8768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24">
            <a:extLst>
              <a:ext uri="{FF2B5EF4-FFF2-40B4-BE49-F238E27FC236}">
                <a16:creationId xmlns:a16="http://schemas.microsoft.com/office/drawing/2014/main" id="{A5B8DB1D-7AF3-3DA4-0C62-A62E81D54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36909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12" name="Line 25">
            <a:extLst>
              <a:ext uri="{FF2B5EF4-FFF2-40B4-BE49-F238E27FC236}">
                <a16:creationId xmlns:a16="http://schemas.microsoft.com/office/drawing/2014/main" id="{8457952A-6119-77A6-62A9-8D24CEC1BA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48768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>
            <a:extLst>
              <a:ext uri="{FF2B5EF4-FFF2-40B4-BE49-F238E27FC236}">
                <a16:creationId xmlns:a16="http://schemas.microsoft.com/office/drawing/2014/main" id="{33E4C864-1264-A482-78C4-16EC6DAFE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8768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4EE7557B-07D6-82B5-6F28-D34A3C50E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5" y="4435927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15" name="Line 28">
            <a:extLst>
              <a:ext uri="{FF2B5EF4-FFF2-40B4-BE49-F238E27FC236}">
                <a16:creationId xmlns:a16="http://schemas.microsoft.com/office/drawing/2014/main" id="{69E4480D-7077-E8F8-462D-62A6E61A2C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8768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>
            <a:extLst>
              <a:ext uri="{FF2B5EF4-FFF2-40B4-BE49-F238E27FC236}">
                <a16:creationId xmlns:a16="http://schemas.microsoft.com/office/drawing/2014/main" id="{C91954D7-7FF5-5E01-1934-4A95F5623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8768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32">
            <a:extLst>
              <a:ext uri="{FF2B5EF4-FFF2-40B4-BE49-F238E27FC236}">
                <a16:creationId xmlns:a16="http://schemas.microsoft.com/office/drawing/2014/main" id="{C7C36189-44EF-E27A-B84B-F91CEC683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2" y="4428768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20" name="Group 33">
            <a:extLst>
              <a:ext uri="{FF2B5EF4-FFF2-40B4-BE49-F238E27FC236}">
                <a16:creationId xmlns:a16="http://schemas.microsoft.com/office/drawing/2014/main" id="{1E41596B-CCC6-5F28-ACDF-544F19D1B32B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5557086"/>
            <a:ext cx="9083677" cy="369888"/>
            <a:chOff x="-6" y="2400"/>
            <a:chExt cx="5722" cy="233"/>
          </a:xfrm>
        </p:grpSpPr>
        <p:sp>
          <p:nvSpPr>
            <p:cNvPr id="21" name="Text Box 3">
              <a:extLst>
                <a:ext uri="{FF2B5EF4-FFF2-40B4-BE49-F238E27FC236}">
                  <a16:creationId xmlns:a16="http://schemas.microsoft.com/office/drawing/2014/main" id="{DAF36721-8D93-74D0-E4E8-ABDF1BD0D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AFE00AA6-3A51-F4CF-14D3-88AC125EB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BCA0A3B8-1EA1-0BDD-3146-6E8F154F0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82E2F127-BE91-C83E-4AE3-7A3A7539A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8">
              <a:extLst>
                <a:ext uri="{FF2B5EF4-FFF2-40B4-BE49-F238E27FC236}">
                  <a16:creationId xmlns:a16="http://schemas.microsoft.com/office/drawing/2014/main" id="{AEC1D532-A5DB-A2BA-D12E-D5717A311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39">
              <a:extLst>
                <a:ext uri="{FF2B5EF4-FFF2-40B4-BE49-F238E27FC236}">
                  <a16:creationId xmlns:a16="http://schemas.microsoft.com/office/drawing/2014/main" id="{B4930049-6DD8-0D1E-43F3-575D8B385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4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9FAAE925-72AA-3507-1333-5A19210AE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41">
              <a:extLst>
                <a:ext uri="{FF2B5EF4-FFF2-40B4-BE49-F238E27FC236}">
                  <a16:creationId xmlns:a16="http://schemas.microsoft.com/office/drawing/2014/main" id="{AA2B068B-5534-DF15-77CA-1E922E491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2">
              <a:extLst>
                <a:ext uri="{FF2B5EF4-FFF2-40B4-BE49-F238E27FC236}">
                  <a16:creationId xmlns:a16="http://schemas.microsoft.com/office/drawing/2014/main" id="{30ABE98F-DF2D-ABD9-79CB-B27D78B25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14">
            <a:extLst>
              <a:ext uri="{FF2B5EF4-FFF2-40B4-BE49-F238E27FC236}">
                <a16:creationId xmlns:a16="http://schemas.microsoft.com/office/drawing/2014/main" id="{1F466001-5A17-F28A-6188-44CCA96A7AE5}"/>
              </a:ext>
            </a:extLst>
          </p:cNvPr>
          <p:cNvGrpSpPr/>
          <p:nvPr/>
        </p:nvGrpSpPr>
        <p:grpSpPr>
          <a:xfrm>
            <a:off x="5596024" y="6214646"/>
            <a:ext cx="3395576" cy="338554"/>
            <a:chOff x="125499" y="3505200"/>
            <a:chExt cx="3395576" cy="338554"/>
          </a:xfrm>
        </p:grpSpPr>
        <p:sp>
          <p:nvSpPr>
            <p:cNvPr id="31" name="Text Box 1034">
              <a:extLst>
                <a:ext uri="{FF2B5EF4-FFF2-40B4-BE49-F238E27FC236}">
                  <a16:creationId xmlns:a16="http://schemas.microsoft.com/office/drawing/2014/main" id="{3B5FC9DD-BF28-BF75-5801-C0E74449B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284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Past                  Future</a:t>
              </a:r>
            </a:p>
          </p:txBody>
        </p:sp>
        <p:sp>
          <p:nvSpPr>
            <p:cNvPr id="32" name="Line 1035">
              <a:extLst>
                <a:ext uri="{FF2B5EF4-FFF2-40B4-BE49-F238E27FC236}">
                  <a16:creationId xmlns:a16="http://schemas.microsoft.com/office/drawing/2014/main" id="{3D7D5271-6A94-2691-5878-1803099FD1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5499" y="3678988"/>
              <a:ext cx="685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3" name="Line 1036">
              <a:extLst>
                <a:ext uri="{FF2B5EF4-FFF2-40B4-BE49-F238E27FC236}">
                  <a16:creationId xmlns:a16="http://schemas.microsoft.com/office/drawing/2014/main" id="{84828610-7243-ACD4-5C30-007689F089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1475" y="3702050"/>
              <a:ext cx="609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6144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Bucketized Stream: Properties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26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29072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3121581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3121581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1845426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1845426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1845426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1845426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1845426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1845426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1845426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1159626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2150226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2525712"/>
            <a:ext cx="9129717" cy="369888"/>
            <a:chOff x="-6" y="2400"/>
            <a:chExt cx="5751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8600" y="3276600"/>
            <a:ext cx="7799699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Each stream bit has a </a:t>
            </a:r>
            <a:r>
              <a:rPr lang="en-US" sz="2000" b="1" i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timestamp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starting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recorded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modulo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b="1" i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bucket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record consisting of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    (A)</a:t>
            </a:r>
            <a:r>
              <a:rPr lang="en-US" sz="2000" b="1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The </a:t>
            </a:r>
            <a:r>
              <a:rPr lang="en-US" sz="2000" b="1" dirty="0">
                <a:solidFill>
                  <a:srgbClr val="FF0066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timestamp</a:t>
            </a:r>
            <a:r>
              <a:rPr lang="en-US" sz="2000" b="1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of its end</a:t>
            </a:r>
            <a:endParaRPr lang="cs-CZ" sz="2000" b="1" dirty="0"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(B)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The number of 1s between its beginning and end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properties of buckets that are maintained: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Either </a:t>
            </a:r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buckets with the same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power-of-2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number of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1s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Buckets do not overlap in timestamps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Buckets are sorted by size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Buckets disappear when their end-time is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time units in the past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89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Buckets (1)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new bit comes in, drop the last (oldest) bucket if its end-time is prior to </a:t>
            </a:r>
            <a:r>
              <a:rPr lang="en-US" b="1" i="1" dirty="0"/>
              <a:t>N</a:t>
            </a:r>
            <a:r>
              <a:rPr lang="en-US" dirty="0"/>
              <a:t>  time units before the current time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2 cases:</a:t>
            </a:r>
            <a:r>
              <a:rPr lang="en-US" b="1" dirty="0"/>
              <a:t> </a:t>
            </a:r>
            <a:r>
              <a:rPr lang="en-US" dirty="0"/>
              <a:t>Current bit is</a:t>
            </a:r>
            <a:r>
              <a:rPr lang="en-US" b="1" dirty="0"/>
              <a:t> 0</a:t>
            </a:r>
            <a:r>
              <a:rPr lang="en-US" dirty="0"/>
              <a:t> or </a:t>
            </a:r>
            <a:r>
              <a:rPr lang="en-US" b="1" dirty="0"/>
              <a:t>1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If the current bit is 0: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no other changes are needed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6BB5B-B3F2-4BDD-B09F-F556406A061E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5C5D26AF-E115-181E-375D-12DDA14B4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3424042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E0CA762F-EAC6-0F3C-409D-1832139F0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9650" y="3638355"/>
            <a:ext cx="1835149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8">
            <a:extLst>
              <a:ext uri="{FF2B5EF4-FFF2-40B4-BE49-F238E27FC236}">
                <a16:creationId xmlns:a16="http://schemas.microsoft.com/office/drawing/2014/main" id="{42B5C603-ADC3-A09A-09DD-C4AABE694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638355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9" name="Group 33">
            <a:extLst>
              <a:ext uri="{FF2B5EF4-FFF2-40B4-BE49-F238E27FC236}">
                <a16:creationId xmlns:a16="http://schemas.microsoft.com/office/drawing/2014/main" id="{8DFF99EC-382E-5955-36FB-053ED1AF93FC}"/>
              </a:ext>
            </a:extLst>
          </p:cNvPr>
          <p:cNvGrpSpPr>
            <a:grpSpLocks/>
          </p:cNvGrpSpPr>
          <p:nvPr/>
        </p:nvGrpSpPr>
        <p:grpSpPr bwMode="auto">
          <a:xfrm>
            <a:off x="0" y="3042486"/>
            <a:ext cx="9129717" cy="369888"/>
            <a:chOff x="-6" y="2400"/>
            <a:chExt cx="5751" cy="233"/>
          </a:xfrm>
        </p:grpSpPr>
        <p:sp>
          <p:nvSpPr>
            <p:cNvPr id="20" name="Text Box 3">
              <a:extLst>
                <a:ext uri="{FF2B5EF4-FFF2-40B4-BE49-F238E27FC236}">
                  <a16:creationId xmlns:a16="http://schemas.microsoft.com/office/drawing/2014/main" id="{E348CD50-6E47-5910-8217-2A09F27FD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AC8186A3-7BDF-F93D-3ECB-D4DDF63C8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772F7C4B-3DCE-904F-E3EB-6B1FA9CDD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8">
              <a:extLst>
                <a:ext uri="{FF2B5EF4-FFF2-40B4-BE49-F238E27FC236}">
                  <a16:creationId xmlns:a16="http://schemas.microsoft.com/office/drawing/2014/main" id="{1164ABF4-ED5D-18F6-A0AC-3E5ED54B7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38">
              <a:extLst>
                <a:ext uri="{FF2B5EF4-FFF2-40B4-BE49-F238E27FC236}">
                  <a16:creationId xmlns:a16="http://schemas.microsoft.com/office/drawing/2014/main" id="{482F04DC-1DA1-DCA3-57A0-D59713039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9">
              <a:extLst>
                <a:ext uri="{FF2B5EF4-FFF2-40B4-BE49-F238E27FC236}">
                  <a16:creationId xmlns:a16="http://schemas.microsoft.com/office/drawing/2014/main" id="{D5B80C47-036F-9851-E8BA-975CC1E23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40">
              <a:extLst>
                <a:ext uri="{FF2B5EF4-FFF2-40B4-BE49-F238E27FC236}">
                  <a16:creationId xmlns:a16="http://schemas.microsoft.com/office/drawing/2014/main" id="{02F09913-6A06-EF8B-9616-EEF5EE3E0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41">
              <a:extLst>
                <a:ext uri="{FF2B5EF4-FFF2-40B4-BE49-F238E27FC236}">
                  <a16:creationId xmlns:a16="http://schemas.microsoft.com/office/drawing/2014/main" id="{C25E37DE-C9B2-CC1A-AFFC-25678A76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42">
              <a:extLst>
                <a:ext uri="{FF2B5EF4-FFF2-40B4-BE49-F238E27FC236}">
                  <a16:creationId xmlns:a16="http://schemas.microsoft.com/office/drawing/2014/main" id="{7AECCEB0-7C2C-E055-9748-030CFC4A5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9" name="Straight Connector 12">
            <a:extLst>
              <a:ext uri="{FF2B5EF4-FFF2-40B4-BE49-F238E27FC236}">
                <a16:creationId xmlns:a16="http://schemas.microsoft.com/office/drawing/2014/main" id="{4B6C0853-4416-2C80-3731-2EEFF3AC30D4}"/>
              </a:ext>
            </a:extLst>
          </p:cNvPr>
          <p:cNvCxnSpPr/>
          <p:nvPr/>
        </p:nvCxnSpPr>
        <p:spPr>
          <a:xfrm flipH="1">
            <a:off x="457200" y="3024940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3">
            <a:extLst>
              <a:ext uri="{FF2B5EF4-FFF2-40B4-BE49-F238E27FC236}">
                <a16:creationId xmlns:a16="http://schemas.microsoft.com/office/drawing/2014/main" id="{398EC40E-7D3F-EEBA-291E-E77577B3D6B6}"/>
              </a:ext>
            </a:extLst>
          </p:cNvPr>
          <p:cNvCxnSpPr/>
          <p:nvPr/>
        </p:nvCxnSpPr>
        <p:spPr>
          <a:xfrm>
            <a:off x="457200" y="3024940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499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Buckets (2)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b="1" dirty="0">
                <a:solidFill>
                  <a:srgbClr val="008000"/>
                </a:solidFill>
              </a:rPr>
              <a:t>If the current bit is 1: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Create a new bucket of size </a:t>
            </a:r>
            <a:r>
              <a:rPr lang="en-US" b="1" dirty="0"/>
              <a:t>1</a:t>
            </a:r>
            <a:r>
              <a:rPr lang="en-US" dirty="0"/>
              <a:t>, for just this bit</a:t>
            </a:r>
          </a:p>
          <a:p>
            <a:pPr marL="1255776" lvl="2" indent="-533400"/>
            <a:r>
              <a:rPr lang="en-US" b="1" dirty="0"/>
              <a:t>End timestamp = current time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1</a:t>
            </a:r>
            <a:r>
              <a:rPr lang="en-US" dirty="0"/>
              <a:t>,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2</a:t>
            </a:r>
          </a:p>
          <a:p>
            <a:pPr lvl="1"/>
            <a:r>
              <a:rPr lang="en-US" b="1" dirty="0"/>
              <a:t>(3)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2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4</a:t>
            </a:r>
          </a:p>
          <a:p>
            <a:pPr lvl="1"/>
            <a:r>
              <a:rPr lang="en-US" b="1" dirty="0"/>
              <a:t>(4) And so on …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C658C-A62C-4A0D-92D9-6B055064CAB5}" type="slidenum">
              <a:rPr lang="en-US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55091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Example: Updating Buckets</a:t>
            </a: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5702-6A89-42EF-B3B5-4059C61339C5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12701" y="1905000"/>
            <a:ext cx="9093200" cy="369888"/>
            <a:chOff x="-8" y="1200"/>
            <a:chExt cx="5728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7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698" y="2743200"/>
            <a:ext cx="9072563" cy="369888"/>
            <a:chOff x="8" y="1728"/>
            <a:chExt cx="5715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10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-1588" y="3505200"/>
            <a:ext cx="8963026" cy="366713"/>
            <a:chOff x="-1" y="2208"/>
            <a:chExt cx="5646" cy="231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-1" y="2208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049" y="4343400"/>
            <a:ext cx="9132890" cy="369888"/>
            <a:chOff x="12" y="2736"/>
            <a:chExt cx="5753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25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-1" y="6019800"/>
            <a:ext cx="8978901" cy="366713"/>
            <a:chOff x="0" y="3792"/>
            <a:chExt cx="5656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10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9050" y="5181600"/>
            <a:ext cx="9118601" cy="369888"/>
            <a:chOff x="12" y="3264"/>
            <a:chExt cx="5744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16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1" y="1554718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65" y="237386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906" y="3135868"/>
            <a:ext cx="596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orange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3962400"/>
            <a:ext cx="78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bucket is 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105" y="481226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0" y="5650468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</a:p>
        </p:txBody>
      </p:sp>
    </p:spTree>
    <p:extLst>
      <p:ext uri="{BB962C8B-B14F-4D97-AF65-F5344CB8AC3E}">
        <p14:creationId xmlns:p14="http://schemas.microsoft.com/office/powerpoint/2010/main" val="1834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7A86E-5A85-4CD8-879F-81FF638CA5F7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Stream Model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 </a:t>
            </a:r>
            <a:r>
              <a:rPr lang="en-US" b="1" dirty="0">
                <a:solidFill>
                  <a:srgbClr val="0000FF"/>
                </a:solidFill>
              </a:rPr>
              <a:t>elements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enter at a rapid rate, </a:t>
            </a:r>
            <a:br>
              <a:rPr lang="en-US" dirty="0"/>
            </a:br>
            <a:r>
              <a:rPr lang="en-US" dirty="0"/>
              <a:t>at one or more input ports (i.e., </a:t>
            </a:r>
            <a:r>
              <a:rPr lang="en-US" b="1" dirty="0"/>
              <a:t>streams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We call elements of the stream tuples</a:t>
            </a:r>
          </a:p>
          <a:p>
            <a:pPr lvl="8"/>
            <a:endParaRPr lang="en-US" dirty="0"/>
          </a:p>
          <a:p>
            <a:r>
              <a:rPr lang="en-US" b="1" dirty="0"/>
              <a:t>The system cannot store the entire stream accessibly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Q:</a:t>
            </a:r>
            <a:r>
              <a:rPr lang="en-US" b="1" dirty="0">
                <a:solidFill>
                  <a:srgbClr val="D60093"/>
                </a:solidFill>
              </a:rPr>
              <a:t> How do you make critical calculations about the stream using a limited amount of (secondary) memory?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713697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652E42-2152-4CA4-A973-A1348F4F8EED}" type="slidenum">
              <a:rPr lang="en-US"/>
              <a:pPr/>
              <a:t>30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How to Query?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/>
            <a:r>
              <a:rPr lang="en-US" b="1" dirty="0">
                <a:solidFill>
                  <a:srgbClr val="D60093"/>
                </a:solidFill>
              </a:rPr>
              <a:t>To estimate the number of 1s in the most recent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bits: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>
                <a:ea typeface="ＭＳ Ｐゴシック" pitchFamily="34" charset="-128"/>
              </a:rPr>
              <a:t>Sum the sizes of all buckets but the last</a:t>
            </a:r>
          </a:p>
          <a:p>
            <a:pPr marL="1886712" lvl="5" indent="-533400"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(note “size” means the number of 1s in the bucket)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>
                <a:ea typeface="ＭＳ Ｐゴシック" pitchFamily="34" charset="-128"/>
              </a:rPr>
              <a:t>Add half the size of the last bucket</a:t>
            </a:r>
          </a:p>
          <a:p>
            <a:pPr marL="609600" indent="-609600"/>
            <a:endParaRPr lang="en-US" dirty="0">
              <a:solidFill>
                <a:schemeClr val="accent2"/>
              </a:solidFill>
            </a:endParaRPr>
          </a:p>
          <a:p>
            <a:pPr marL="609600" indent="-609600"/>
            <a:r>
              <a:rPr lang="en-US" dirty="0"/>
              <a:t>We do not know how many </a:t>
            </a:r>
            <a:r>
              <a:rPr lang="en-US" b="1" dirty="0"/>
              <a:t>1s </a:t>
            </a:r>
            <a:r>
              <a:rPr lang="en-US" dirty="0"/>
              <a:t>of the last bucket are within the wanted window</a:t>
            </a:r>
          </a:p>
          <a:p>
            <a:pPr marL="902208" lvl="1" indent="-609600"/>
            <a:r>
              <a:rPr lang="en-US" dirty="0"/>
              <a:t>Error in count no greater than the number </a:t>
            </a:r>
            <a:br>
              <a:rPr lang="en-US" dirty="0"/>
            </a:br>
            <a:r>
              <a:rPr lang="en-US" dirty="0"/>
              <a:t>of </a:t>
            </a:r>
            <a:r>
              <a:rPr lang="en-US" b="1" dirty="0"/>
              <a:t>1s</a:t>
            </a:r>
            <a:r>
              <a:rPr lang="en-US" dirty="0"/>
              <a:t> in the “</a:t>
            </a:r>
            <a:r>
              <a:rPr lang="en-US" b="1" dirty="0"/>
              <a:t>unknown</a:t>
            </a:r>
            <a:r>
              <a:rPr lang="en-US" dirty="0"/>
              <a:t>” area</a:t>
            </a:r>
          </a:p>
          <a:p>
            <a:pPr marL="902208" lvl="1" indent="-609600"/>
            <a:r>
              <a:rPr lang="en-US" dirty="0"/>
              <a:t>When there are few 1s in the window, block sizes stay small, so errors are small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635632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DGIM: Complexity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988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𝑶</m:t>
                    </m:r>
                    <m:r>
                      <a:rPr lang="en-US" b="1" i="1" dirty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>
                        <a:latin typeface="Cambria Math"/>
                      </a:rPr>
                      <m:t>log</m:t>
                    </m:r>
                    <m:r>
                      <a:rPr lang="en-US" b="1" i="1" baseline="30000" dirty="0">
                        <a:latin typeface="Cambria Math"/>
                      </a:rPr>
                      <m:t>𝟐</m:t>
                    </m:r>
                    <m:r>
                      <a:rPr lang="en-US" b="1" i="1" dirty="0">
                        <a:latin typeface="Cambria Math"/>
                      </a:rPr>
                      <m:t>𝑵</m:t>
                    </m:r>
                    <m:r>
                      <a:rPr lang="en-US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bits per stream is stored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/>
                <a:r>
                  <a:rPr lang="en-US" sz="2800" dirty="0"/>
                  <a:t>Each bucket: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D60093"/>
                    </a:solidFill>
                    <a:ea typeface="ＭＳ Ｐゴシック" pitchFamily="34" charset="-128"/>
                  </a:rPr>
                  <a:t>        (A)</a:t>
                </a:r>
                <a:r>
                  <a:rPr lang="en-US" sz="2000" b="1" dirty="0">
                    <a:ea typeface="ＭＳ Ｐゴシック" pitchFamily="34" charset="-128"/>
                  </a:rPr>
                  <a:t> </a:t>
                </a:r>
                <a:r>
                  <a:rPr lang="en-US" sz="2000" dirty="0">
                    <a:ea typeface="ＭＳ Ｐゴシック" pitchFamily="34" charset="-128"/>
                  </a:rPr>
                  <a:t>The timestamp of its end:</a:t>
                </a:r>
                <a:r>
                  <a:rPr lang="en-US" sz="2000" b="1" dirty="0">
                    <a:ea typeface="ＭＳ Ｐゴシック" pitchFamily="34" charset="-128"/>
                  </a:rPr>
                  <a:t> </a:t>
                </a:r>
                <a:r>
                  <a:rPr lang="en-US" sz="2000" b="1" dirty="0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[O(log </a:t>
                </a:r>
                <a:r>
                  <a:rPr lang="en-US" sz="2000" b="1" i="1" dirty="0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N</a:t>
                </a:r>
                <a:r>
                  <a:rPr lang="en-US" sz="2000" b="1" dirty="0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) bits]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D60093"/>
                    </a:solidFill>
                  </a:rPr>
                  <a:t>        (B)</a:t>
                </a:r>
                <a:r>
                  <a:rPr lang="en-US" sz="2000" b="1" dirty="0"/>
                  <a:t> </a:t>
                </a:r>
                <a:r>
                  <a:rPr lang="en-US" sz="2000" dirty="0">
                    <a:ea typeface="ＭＳ Ｐゴシック" pitchFamily="34" charset="-128"/>
                  </a:rPr>
                  <a:t>The number of 1s between its beginning and end:</a:t>
                </a:r>
                <a:r>
                  <a:rPr lang="en-US" sz="2000" b="1" dirty="0">
                    <a:ea typeface="ＭＳ Ｐゴシック" pitchFamily="34" charset="-128"/>
                  </a:rPr>
                  <a:t> </a:t>
                </a:r>
                <a:r>
                  <a:rPr lang="en-US" sz="2000" b="1" dirty="0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[O(log </a:t>
                </a:r>
                <a:r>
                  <a:rPr lang="en-US" sz="2000" b="1" dirty="0" err="1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log</a:t>
                </a:r>
                <a:r>
                  <a:rPr lang="en-US" sz="2000" b="1" dirty="0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 </a:t>
                </a:r>
                <a:r>
                  <a:rPr lang="en-US" sz="2000" b="1" i="1" dirty="0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N</a:t>
                </a:r>
                <a:r>
                  <a:rPr lang="en-US" sz="2000" b="1" dirty="0">
                    <a:solidFill>
                      <a:schemeClr val="bg1">
                        <a:lumMod val="50000"/>
                      </a:schemeClr>
                    </a:solidFill>
                    <a:ea typeface="ＭＳ Ｐゴシック" pitchFamily="34" charset="-128"/>
                  </a:rPr>
                  <a:t>) bits]</a:t>
                </a:r>
              </a:p>
              <a:p>
                <a:pPr marL="2490216" lvl="8" indent="-533400">
                  <a:buFont typeface="Monotype Sorts" pitchFamily="-107" charset="2"/>
                  <a:buAutoNum type="arabicPeriod"/>
                </a:pPr>
                <a:endParaRPr lang="en-US" dirty="0">
                  <a:ea typeface="ＭＳ Ｐゴシック" pitchFamily="34" charset="-128"/>
                </a:endParaRPr>
              </a:p>
              <a:p>
                <a:pPr marL="609600" indent="-609600"/>
                <a:r>
                  <a:rPr lang="en-US" sz="2800" b="1" dirty="0">
                    <a:solidFill>
                      <a:srgbClr val="0000FF"/>
                    </a:solidFill>
                  </a:rPr>
                  <a:t>Constraint on buckets:</a:t>
                </a:r>
                <a:r>
                  <a:rPr lang="en-US" sz="2800" dirty="0">
                    <a:solidFill>
                      <a:srgbClr val="0000FF"/>
                    </a:solidFill>
                  </a:rPr>
                  <a:t> </a:t>
                </a:r>
                <a:br>
                  <a:rPr lang="en-US" sz="2800" dirty="0">
                    <a:solidFill>
                      <a:srgbClr val="0000FF"/>
                    </a:solidFill>
                  </a:rPr>
                </a:br>
                <a:r>
                  <a:rPr lang="en-US" sz="2800" dirty="0"/>
                  <a:t>Number of </a:t>
                </a:r>
                <a:r>
                  <a:rPr lang="en-US" sz="2800" b="1" dirty="0"/>
                  <a:t>1s</a:t>
                </a:r>
                <a:r>
                  <a:rPr lang="en-US" sz="2800" dirty="0"/>
                  <a:t> must be a power of </a:t>
                </a:r>
                <a:r>
                  <a:rPr lang="en-US" sz="2800" b="1" dirty="0"/>
                  <a:t>2</a:t>
                </a:r>
              </a:p>
              <a:p>
                <a:pPr marL="902208" lvl="1" indent="-609600"/>
                <a:r>
                  <a:rPr lang="en-US" sz="2400" dirty="0">
                    <a:ea typeface="ＭＳ Ｐゴシック" pitchFamily="34" charset="-128"/>
                  </a:rPr>
                  <a:t>That explains the </a:t>
                </a:r>
                <a:r>
                  <a:rPr lang="en-US" sz="2400" b="1" dirty="0">
                    <a:ea typeface="ＭＳ Ｐゴシック" pitchFamily="34" charset="-128"/>
                  </a:rPr>
                  <a:t>O(log </a:t>
                </a:r>
                <a:r>
                  <a:rPr lang="en-US" sz="2400" b="1" dirty="0" err="1">
                    <a:ea typeface="ＭＳ Ｐゴシック" pitchFamily="34" charset="-128"/>
                  </a:rPr>
                  <a:t>log</a:t>
                </a:r>
                <a:r>
                  <a:rPr lang="en-US" sz="2400" b="1" dirty="0">
                    <a:ea typeface="ＭＳ Ｐゴシック" pitchFamily="34" charset="-128"/>
                  </a:rPr>
                  <a:t> </a:t>
                </a:r>
                <a:r>
                  <a:rPr lang="en-US" sz="2400" b="1" i="1" dirty="0">
                    <a:ea typeface="ＭＳ Ｐゴシック" pitchFamily="34" charset="-128"/>
                  </a:rPr>
                  <a:t>N</a:t>
                </a:r>
                <a:r>
                  <a:rPr lang="en-US" sz="2400" b="1" dirty="0">
                    <a:ea typeface="ＭＳ Ｐゴシック" pitchFamily="34" charset="-128"/>
                  </a:rPr>
                  <a:t>) </a:t>
                </a:r>
                <a:r>
                  <a:rPr lang="en-US" sz="2400" dirty="0">
                    <a:ea typeface="ＭＳ Ｐゴシック" pitchFamily="34" charset="-128"/>
                  </a:rPr>
                  <a:t>in</a:t>
                </a:r>
                <a:r>
                  <a:rPr lang="en-US" sz="2400" b="1" dirty="0">
                    <a:ea typeface="ＭＳ Ｐゴシック" pitchFamily="34" charset="-128"/>
                  </a:rPr>
                  <a:t> </a:t>
                </a:r>
                <a:r>
                  <a:rPr lang="en-US" sz="2400" b="1" dirty="0">
                    <a:solidFill>
                      <a:srgbClr val="D60093"/>
                    </a:solidFill>
                    <a:ea typeface="ＭＳ Ｐゴシック" pitchFamily="34" charset="-128"/>
                  </a:rPr>
                  <a:t>(B)</a:t>
                </a:r>
                <a:r>
                  <a:rPr lang="en-US" sz="2400" b="1" dirty="0">
                    <a:solidFill>
                      <a:schemeClr val="accent2"/>
                    </a:solidFill>
                    <a:ea typeface="ＭＳ Ｐゴシック" pitchFamily="34" charset="-128"/>
                  </a:rPr>
                  <a:t> </a:t>
                </a:r>
                <a:r>
                  <a:rPr lang="en-US" sz="2400" b="1" dirty="0"/>
                  <a:t>above</a:t>
                </a:r>
                <a:endParaRPr lang="en-US" b="1" dirty="0"/>
              </a:p>
            </p:txBody>
          </p:sp>
        </mc:Choice>
        <mc:Fallback>
          <p:sp>
            <p:nvSpPr>
              <p:cNvPr id="4198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5" t="-5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826659-63FF-4646-9523-90AB881C4761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902766"/>
            <a:ext cx="9131305" cy="369888"/>
            <a:chOff x="-6" y="2400"/>
            <a:chExt cx="5752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4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62600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642505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642505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67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Filtering Data Streams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2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Filtering Data Streams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Given a list of keys</a:t>
            </a:r>
            <a:r>
              <a:rPr lang="en-US" b="1" dirty="0"/>
              <a:t>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</a:p>
          <a:p>
            <a:r>
              <a:rPr lang="en-US" b="1" dirty="0">
                <a:solidFill>
                  <a:srgbClr val="0000FF"/>
                </a:solidFill>
              </a:rPr>
              <a:t>Task: </a:t>
            </a:r>
            <a:r>
              <a:rPr lang="en-US" dirty="0"/>
              <a:t>Determine which tuples of stream are in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 applications: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Email spam filtering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We know 1 billion “good” email addresses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an email comes from one of these, it is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NOT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spam</a:t>
            </a:r>
          </a:p>
          <a:p>
            <a:pPr lvl="8"/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Publish-subscribe systems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You are collecting lots of messages (news articles)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People express interest in certain sets of keywords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Determine whether each message matches user’s interest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95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Filtering Data Streams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/>
          <a:lstStyle/>
          <a:p>
            <a:r>
              <a:rPr lang="en-US" dirty="0"/>
              <a:t>Given a list of keys</a:t>
            </a:r>
            <a:r>
              <a:rPr lang="en-US" b="1" dirty="0"/>
              <a:t>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</a:p>
          <a:p>
            <a:r>
              <a:rPr lang="en-US" b="1" dirty="0">
                <a:solidFill>
                  <a:srgbClr val="0000FF"/>
                </a:solidFill>
              </a:rPr>
              <a:t>Task: </a:t>
            </a:r>
            <a:r>
              <a:rPr lang="en-US" dirty="0"/>
              <a:t>Determine which tuples of stream are in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Obvious solution:</a:t>
            </a:r>
            <a:r>
              <a:rPr lang="en-US" b="1" dirty="0"/>
              <a:t> Hash table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But suppose we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do not have enough memory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to store all of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a hash table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E.g., we might be processing millions of filters </a:t>
            </a:r>
            <a:br>
              <a:rPr lang="en-US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on the same stream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46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Given a set of keys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b="1" dirty="0">
                <a:solidFill>
                  <a:srgbClr val="D60093"/>
                </a:solidFill>
              </a:rPr>
              <a:t> that we want to filter</a:t>
            </a:r>
          </a:p>
          <a:p>
            <a:r>
              <a:rPr lang="en-US" dirty="0"/>
              <a:t>Create a </a:t>
            </a:r>
            <a:r>
              <a:rPr lang="en-US" b="1" dirty="0">
                <a:solidFill>
                  <a:srgbClr val="0000FF"/>
                </a:solidFill>
              </a:rPr>
              <a:t>bit array </a:t>
            </a:r>
            <a:r>
              <a:rPr lang="en-US" b="1" i="1" dirty="0">
                <a:solidFill>
                  <a:srgbClr val="0000FF"/>
                </a:solidFill>
              </a:rPr>
              <a:t>B</a:t>
            </a:r>
            <a:r>
              <a:rPr lang="en-US" dirty="0"/>
              <a:t> of </a:t>
            </a:r>
            <a:r>
              <a:rPr lang="en-US" b="1" i="1" dirty="0"/>
              <a:t>n</a:t>
            </a:r>
            <a:r>
              <a:rPr lang="en-US" dirty="0"/>
              <a:t> bits, initially all </a:t>
            </a:r>
            <a:r>
              <a:rPr lang="en-US" b="1" i="1" dirty="0">
                <a:solidFill>
                  <a:srgbClr val="0000FF"/>
                </a:solidFill>
              </a:rPr>
              <a:t>0</a:t>
            </a:r>
            <a:r>
              <a:rPr lang="en-US" b="1" dirty="0">
                <a:solidFill>
                  <a:srgbClr val="0000FF"/>
                </a:solidFill>
              </a:rPr>
              <a:t>s</a:t>
            </a:r>
          </a:p>
          <a:p>
            <a:r>
              <a:rPr lang="en-US" dirty="0"/>
              <a:t>Choose a </a:t>
            </a:r>
            <a:r>
              <a:rPr lang="en-US" b="1" dirty="0">
                <a:solidFill>
                  <a:srgbClr val="008000"/>
                </a:solidFill>
              </a:rPr>
              <a:t>hash function </a:t>
            </a:r>
            <a:r>
              <a:rPr lang="en-US" b="1" i="1" dirty="0">
                <a:solidFill>
                  <a:srgbClr val="008000"/>
                </a:solidFill>
              </a:rPr>
              <a:t>h</a:t>
            </a:r>
            <a:r>
              <a:rPr lang="en-US" dirty="0"/>
              <a:t> with range </a:t>
            </a:r>
            <a:r>
              <a:rPr lang="en-US" b="1" dirty="0">
                <a:solidFill>
                  <a:srgbClr val="008000"/>
                </a:solidFill>
              </a:rPr>
              <a:t>[</a:t>
            </a:r>
            <a:r>
              <a:rPr lang="en-US" b="1" i="1" dirty="0">
                <a:solidFill>
                  <a:srgbClr val="008000"/>
                </a:solidFill>
              </a:rPr>
              <a:t>0,n</a:t>
            </a:r>
            <a:r>
              <a:rPr lang="en-US" b="1" dirty="0">
                <a:solidFill>
                  <a:srgbClr val="00800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r>
              <a:rPr lang="en-US" dirty="0"/>
              <a:t>Hash each member of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b="1" i="1" dirty="0">
                <a:solidFill>
                  <a:srgbClr val="D60093"/>
                </a:solidFill>
                <a:sym typeface="Symbol"/>
              </a:rPr>
              <a:t>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to one of </a:t>
            </a:r>
            <a:br>
              <a:rPr lang="en-US" dirty="0"/>
            </a:br>
            <a:r>
              <a:rPr lang="en-US" b="1" i="1" dirty="0">
                <a:solidFill>
                  <a:srgbClr val="008000"/>
                </a:solidFill>
              </a:rPr>
              <a:t>n</a:t>
            </a:r>
            <a:r>
              <a:rPr lang="en-US" dirty="0"/>
              <a:t> buckets, and set that bit to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, i.e., </a:t>
            </a:r>
            <a:r>
              <a:rPr lang="en-US" b="1" i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8000"/>
                </a:solidFill>
              </a:rPr>
              <a:t>h(s)</a:t>
            </a:r>
            <a:r>
              <a:rPr lang="en-US" b="1" i="1" dirty="0">
                <a:solidFill>
                  <a:srgbClr val="0000FF"/>
                </a:solidFill>
              </a:rPr>
              <a:t>]=1</a:t>
            </a:r>
          </a:p>
          <a:p>
            <a:r>
              <a:rPr lang="en-US" dirty="0"/>
              <a:t>Hash each element </a:t>
            </a:r>
            <a:r>
              <a:rPr lang="en-US" b="1" i="1" dirty="0">
                <a:solidFill>
                  <a:srgbClr val="008000"/>
                </a:solidFill>
              </a:rPr>
              <a:t>a</a:t>
            </a:r>
            <a:r>
              <a:rPr lang="en-US" dirty="0"/>
              <a:t> of the stream and output only those that hash to bit set to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Output </a:t>
            </a:r>
            <a:r>
              <a:rPr lang="en-US" b="1" i="1" dirty="0"/>
              <a:t>a</a:t>
            </a:r>
            <a:r>
              <a:rPr lang="en-US" b="1" dirty="0">
                <a:solidFill>
                  <a:srgbClr val="FF0066"/>
                </a:solidFill>
              </a:rPr>
              <a:t> if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dirty="0">
                <a:solidFill>
                  <a:srgbClr val="008000"/>
                </a:solidFill>
              </a:rPr>
              <a:t>h(a)</a:t>
            </a:r>
            <a:r>
              <a:rPr lang="en-US" b="1" dirty="0">
                <a:solidFill>
                  <a:srgbClr val="0000FF"/>
                </a:solidFill>
              </a:rPr>
              <a:t>] == 1</a:t>
            </a:r>
          </a:p>
          <a:p>
            <a:endParaRPr lang="en-US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CEC2EE-7ACA-405E-9448-954709EA0DF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35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3BD95C-233B-5B8D-66A0-EACE3AF0E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124" y="6096000"/>
            <a:ext cx="2209800" cy="4572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0010001011000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0644DA64-A5A7-FED9-CB49-5E6623194664}"/>
              </a:ext>
            </a:extLst>
          </p:cNvPr>
          <p:cNvGrpSpPr/>
          <p:nvPr/>
        </p:nvGrpSpPr>
        <p:grpSpPr>
          <a:xfrm>
            <a:off x="5865890" y="5238753"/>
            <a:ext cx="2973391" cy="976313"/>
            <a:chOff x="5865890" y="5238753"/>
            <a:chExt cx="2973391" cy="976313"/>
          </a:xfrm>
        </p:grpSpPr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FFDF9840-5020-3491-AC24-F7C65DE6B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5890" y="5238753"/>
              <a:ext cx="1039814" cy="976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DB4E5903-A8F8-EE11-7671-9C48B03409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15229" y="5888041"/>
              <a:ext cx="933451" cy="307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28D9E76F-2D96-5FA4-7CC0-D7207C0C7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79" y="5343528"/>
              <a:ext cx="182880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Output the item since it may be in </a:t>
              </a:r>
              <a:r>
                <a:rPr lang="en-US" sz="1400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14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4" name="TextBox 16">
            <a:extLst>
              <a:ext uri="{FF2B5EF4-FFF2-40B4-BE49-F238E27FC236}">
                <a16:creationId xmlns:a16="http://schemas.microsoft.com/office/drawing/2014/main" id="{816EEC6D-C0F7-E0E5-F149-FB94E33FE76C}"/>
              </a:ext>
            </a:extLst>
          </p:cNvPr>
          <p:cNvSpPr txBox="1"/>
          <p:nvPr/>
        </p:nvSpPr>
        <p:spPr>
          <a:xfrm>
            <a:off x="7688339" y="6172200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Bit array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AFE2303-CF37-EAEE-FD4B-255BF71163CF}"/>
              </a:ext>
            </a:extLst>
          </p:cNvPr>
          <p:cNvSpPr txBox="1"/>
          <p:nvPr/>
        </p:nvSpPr>
        <p:spPr>
          <a:xfrm>
            <a:off x="5867400" y="6258580"/>
            <a:ext cx="3208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32B7999C-BED1-C17E-8112-CAA89C870E27}"/>
              </a:ext>
            </a:extLst>
          </p:cNvPr>
          <p:cNvGrpSpPr/>
          <p:nvPr/>
        </p:nvGrpSpPr>
        <p:grpSpPr>
          <a:xfrm>
            <a:off x="3833888" y="4876713"/>
            <a:ext cx="2756219" cy="1371688"/>
            <a:chOff x="3833888" y="4876713"/>
            <a:chExt cx="2756219" cy="1371688"/>
          </a:xfrm>
        </p:grpSpPr>
        <p:sp>
          <p:nvSpPr>
            <p:cNvPr id="3" name="Text Box 4">
              <a:extLst>
                <a:ext uri="{FF2B5EF4-FFF2-40B4-BE49-F238E27FC236}">
                  <a16:creationId xmlns:a16="http://schemas.microsoft.com/office/drawing/2014/main" id="{627F122A-A402-D18D-F2AC-A7AAD67D09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6251" y="4876713"/>
              <a:ext cx="16738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D60093"/>
                  </a:solidFill>
                </a:rPr>
                <a:t>Stream items</a:t>
              </a: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FCCD47C2-0A0D-8015-DB6F-8B7783376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417" y="5239436"/>
              <a:ext cx="84915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Hash </a:t>
              </a:r>
              <a:br>
                <a:rPr lang="en-US" b="1" dirty="0"/>
              </a:br>
              <a:r>
                <a:rPr lang="en-US" b="1" dirty="0"/>
                <a:t>func </a:t>
              </a:r>
              <a:r>
                <a:rPr lang="en-US" b="1" i="1" dirty="0"/>
                <a:t>h</a:t>
              </a:r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F49FC943-4BE9-1229-1D26-54A1EBC256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53179" y="5218113"/>
              <a:ext cx="503238" cy="1030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242F927B-AC96-A2A4-6578-ADD768CD0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888" y="5635626"/>
              <a:ext cx="130810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Drop the item.</a:t>
              </a:r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90F35A02-01D3-1717-844F-C686068048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15058" y="5927730"/>
              <a:ext cx="1341357" cy="307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A6D9BE25-5EA5-2030-66D2-5BEA689B5363}"/>
                </a:ext>
              </a:extLst>
            </p:cNvPr>
            <p:cNvSpPr txBox="1"/>
            <p:nvPr/>
          </p:nvSpPr>
          <p:spPr>
            <a:xfrm>
              <a:off x="5968971" y="5445476"/>
              <a:ext cx="32089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b="1" i="1" dirty="0">
                  <a:solidFill>
                    <a:srgbClr val="008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cs-CZ" sz="2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50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(2)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11460" y="5115474"/>
            <a:ext cx="8378547" cy="159012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Creates false positives but no false negatives</a:t>
            </a:r>
          </a:p>
          <a:p>
            <a:pPr lvl="1"/>
            <a:r>
              <a:rPr lang="en-US" dirty="0"/>
              <a:t>If the item is in </a:t>
            </a:r>
            <a:r>
              <a:rPr lang="en-US" b="1" i="1" dirty="0"/>
              <a:t>S</a:t>
            </a:r>
            <a:r>
              <a:rPr lang="en-US" dirty="0"/>
              <a:t> we surely output it, if not we may still output it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1ADCE-E1D3-474D-A46E-18568BB54279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36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 rot="-5403089">
            <a:off x="2019300" y="1638848"/>
            <a:ext cx="1752600" cy="1219200"/>
          </a:xfrm>
          <a:custGeom>
            <a:avLst/>
            <a:gdLst>
              <a:gd name="T0" fmla="*/ 1575555 w 21600"/>
              <a:gd name="T1" fmla="*/ 609600 h 21600"/>
              <a:gd name="T2" fmla="*/ 876300 w 21600"/>
              <a:gd name="T3" fmla="*/ 1219200 h 21600"/>
              <a:gd name="T4" fmla="*/ 177045 w 21600"/>
              <a:gd name="T5" fmla="*/ 609600 h 21600"/>
              <a:gd name="T6" fmla="*/ 876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982 w 21600"/>
              <a:gd name="T13" fmla="*/ 3982 h 21600"/>
              <a:gd name="T14" fmla="*/ 17618 w 21600"/>
              <a:gd name="T15" fmla="*/ 176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363" y="21600"/>
                </a:lnTo>
                <a:lnTo>
                  <a:pt x="1723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12144" y="2134148"/>
            <a:ext cx="16738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D60093"/>
                </a:solidFill>
              </a:rPr>
              <a:t>Stream items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790385" y="3658148"/>
            <a:ext cx="2209800" cy="4572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0010001011000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752600" y="1372148"/>
            <a:ext cx="7285046" cy="2405061"/>
            <a:chOff x="1104" y="1200"/>
            <a:chExt cx="4589" cy="1515"/>
          </a:xfrm>
        </p:grpSpPr>
        <p:sp>
          <p:nvSpPr>
            <p:cNvPr id="15372" name="Line 6"/>
            <p:cNvSpPr>
              <a:spLocks noChangeShapeType="1"/>
            </p:cNvSpPr>
            <p:nvPr/>
          </p:nvSpPr>
          <p:spPr bwMode="auto">
            <a:xfrm>
              <a:off x="1104" y="1872"/>
              <a:ext cx="947" cy="8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3" name="Line 7"/>
            <p:cNvSpPr>
              <a:spLocks noChangeShapeType="1"/>
            </p:cNvSpPr>
            <p:nvPr/>
          </p:nvSpPr>
          <p:spPr bwMode="auto">
            <a:xfrm flipV="1">
              <a:off x="2057" y="1491"/>
              <a:ext cx="1015" cy="1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4" name="Text Box 8"/>
            <p:cNvSpPr txBox="1">
              <a:spLocks noChangeArrowheads="1"/>
            </p:cNvSpPr>
            <p:nvPr/>
          </p:nvSpPr>
          <p:spPr bwMode="auto">
            <a:xfrm>
              <a:off x="3072" y="1200"/>
              <a:ext cx="262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Output the item since it may be in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Item hashes to a bucket that at least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one of the items in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hashed to.</a:t>
              </a:r>
            </a:p>
          </p:txBody>
        </p:sp>
      </p:grp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132042" y="2819948"/>
            <a:ext cx="849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Hash </a:t>
            </a:r>
            <a:br>
              <a:rPr lang="en-US" b="1" dirty="0"/>
            </a:br>
            <a:r>
              <a:rPr lang="en-US" b="1" dirty="0"/>
              <a:t>func </a:t>
            </a:r>
            <a:r>
              <a:rPr lang="en-US" b="1" i="1" dirty="0"/>
              <a:t>h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63676" y="2438948"/>
            <a:ext cx="3624269" cy="2676526"/>
            <a:chOff x="922" y="1872"/>
            <a:chExt cx="2283" cy="1686"/>
          </a:xfrm>
        </p:grpSpPr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>
              <a:off x="922" y="1872"/>
              <a:ext cx="72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392" y="2976"/>
              <a:ext cx="1813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Drop the item.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 hashes to a bucket set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so it is surely not in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38600" y="3734348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Bit array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4" name="Line 7">
            <a:extLst>
              <a:ext uri="{FF2B5EF4-FFF2-40B4-BE49-F238E27FC236}">
                <a16:creationId xmlns:a16="http://schemas.microsoft.com/office/drawing/2014/main" id="{6B90395B-A78E-CE03-C5C5-3C4DD706B3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1244" y="3988156"/>
            <a:ext cx="0" cy="3047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(3)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-107" charset="2"/>
              <a:buChar char=""/>
              <a:defRPr/>
            </a:pPr>
            <a:r>
              <a:rPr lang="en-US" b="1" dirty="0">
                <a:solidFill>
                  <a:srgbClr val="0000FF"/>
                </a:solidFill>
              </a:rPr>
              <a:t>|S| = 1 billion email addresses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|B|= 1GB = 8 billion bits</a:t>
            </a:r>
          </a:p>
          <a:p>
            <a:pPr lvl="8">
              <a:buFont typeface="Wingdings 2" pitchFamily="-107" charset="2"/>
              <a:buChar char=""/>
              <a:defRPr/>
            </a:pPr>
            <a:endParaRPr lang="en-US" dirty="0"/>
          </a:p>
          <a:p>
            <a:pPr>
              <a:buFont typeface="Wingdings 2" pitchFamily="-107" charset="2"/>
              <a:buChar char=""/>
              <a:defRPr/>
            </a:pPr>
            <a:r>
              <a:rPr lang="en-US" dirty="0"/>
              <a:t>If the email address is in </a:t>
            </a:r>
            <a:r>
              <a:rPr lang="en-US" b="1" i="1" dirty="0"/>
              <a:t>S</a:t>
            </a:r>
            <a:r>
              <a:rPr lang="en-US" dirty="0"/>
              <a:t>, then it surely hashes to a bucket that has the big set to </a:t>
            </a:r>
            <a:r>
              <a:rPr lang="en-US" b="1" dirty="0"/>
              <a:t>1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so it always gets through (</a:t>
            </a:r>
            <a:r>
              <a:rPr lang="en-US" b="1" i="1" dirty="0">
                <a:solidFill>
                  <a:srgbClr val="D60093"/>
                </a:solidFill>
              </a:rPr>
              <a:t>no false negatives</a:t>
            </a:r>
            <a:r>
              <a:rPr lang="en-US" dirty="0"/>
              <a:t>)</a:t>
            </a:r>
          </a:p>
          <a:p>
            <a:pPr lvl="8">
              <a:buFont typeface="Wingdings 2" pitchFamily="-107" charset="2"/>
              <a:buChar char=""/>
              <a:defRPr/>
            </a:pPr>
            <a:endParaRPr lang="en-US" dirty="0"/>
          </a:p>
          <a:p>
            <a:pPr>
              <a:buFont typeface="Wingdings 2" pitchFamily="-107" charset="2"/>
              <a:buChar char=""/>
              <a:defRPr/>
            </a:pPr>
            <a:r>
              <a:rPr lang="en-US" dirty="0"/>
              <a:t>Approximately </a:t>
            </a:r>
            <a:r>
              <a:rPr lang="en-US" b="1" dirty="0"/>
              <a:t>1/8</a:t>
            </a:r>
            <a:r>
              <a:rPr lang="en-US" dirty="0"/>
              <a:t> of the bits are set to </a:t>
            </a:r>
            <a:r>
              <a:rPr lang="en-US" b="1" dirty="0"/>
              <a:t>1</a:t>
            </a:r>
            <a:r>
              <a:rPr lang="en-US" dirty="0"/>
              <a:t>, so about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 of the addresses not in </a:t>
            </a:r>
            <a:r>
              <a:rPr lang="en-US" b="1" i="1" dirty="0"/>
              <a:t>S</a:t>
            </a:r>
            <a:r>
              <a:rPr lang="en-US" b="1" dirty="0"/>
              <a:t> </a:t>
            </a:r>
            <a:r>
              <a:rPr lang="en-US" dirty="0"/>
              <a:t>get through to the output (</a:t>
            </a:r>
            <a:r>
              <a:rPr lang="en-US" b="1" i="1" dirty="0">
                <a:solidFill>
                  <a:srgbClr val="D60093"/>
                </a:solidFill>
              </a:rPr>
              <a:t>false positives</a:t>
            </a:r>
            <a:r>
              <a:rPr lang="en-US" dirty="0"/>
              <a:t>)</a:t>
            </a:r>
          </a:p>
          <a:p>
            <a:pPr lvl="1">
              <a:buFont typeface="Wingdings" pitchFamily="-107" charset="2"/>
              <a:buChar char="§"/>
              <a:defRPr/>
            </a:pPr>
            <a:r>
              <a:rPr lang="en-US" dirty="0"/>
              <a:t>Actually, less than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, because more than one address might hash to the same bit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6BFFAB-88D8-4101-BF37-20900759512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37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5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Consider: </a:t>
            </a:r>
            <a:r>
              <a:rPr lang="en-US" b="1" dirty="0"/>
              <a:t>|S| = </a:t>
            </a:r>
            <a:r>
              <a:rPr lang="en-US" b="1" i="1" dirty="0"/>
              <a:t>m</a:t>
            </a:r>
            <a:r>
              <a:rPr lang="en-US" b="1" dirty="0"/>
              <a:t>, |B| = </a:t>
            </a:r>
            <a:r>
              <a:rPr lang="en-US" b="1" i="1" dirty="0"/>
              <a:t>n</a:t>
            </a:r>
            <a:endParaRPr lang="en-US" sz="2800" b="1" i="1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Use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independent hash functions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1 </a:t>
            </a:r>
            <a:r>
              <a:rPr lang="en-US" b="1" i="1" dirty="0">
                <a:solidFill>
                  <a:srgbClr val="0000FF"/>
                </a:solidFill>
              </a:rPr>
              <a:t>,…, </a:t>
            </a:r>
            <a:r>
              <a:rPr lang="en-US" b="1" i="1" dirty="0" err="1">
                <a:solidFill>
                  <a:srgbClr val="0000FF"/>
                </a:solidFill>
              </a:rPr>
              <a:t>h</a:t>
            </a:r>
            <a:r>
              <a:rPr lang="en-US" b="1" i="1" baseline="-25000" dirty="0" err="1">
                <a:solidFill>
                  <a:srgbClr val="0000FF"/>
                </a:solidFill>
              </a:rPr>
              <a:t>k</a:t>
            </a:r>
            <a:endParaRPr lang="en-US" b="1" i="1" baseline="-25000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Initialization: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B </a:t>
            </a:r>
            <a:r>
              <a:rPr lang="en-US" dirty="0"/>
              <a:t>to all </a:t>
            </a:r>
            <a:r>
              <a:rPr lang="en-US" b="1" dirty="0"/>
              <a:t>0s</a:t>
            </a:r>
          </a:p>
          <a:p>
            <a:pPr lvl="1"/>
            <a:r>
              <a:rPr lang="en-US" dirty="0"/>
              <a:t>Hash each element </a:t>
            </a:r>
            <a:r>
              <a:rPr lang="en-US" b="1" i="1" dirty="0"/>
              <a:t>s</a:t>
            </a:r>
            <a:r>
              <a:rPr lang="en-US" b="1" i="1" dirty="0">
                <a:sym typeface="Symbol"/>
              </a:rPr>
              <a:t> </a:t>
            </a:r>
            <a:r>
              <a:rPr lang="en-US" b="1" i="1" dirty="0"/>
              <a:t>S</a:t>
            </a:r>
            <a:r>
              <a:rPr lang="en-US" dirty="0"/>
              <a:t> using each hash function </a:t>
            </a:r>
            <a:r>
              <a:rPr lang="en-US" b="1" i="1" dirty="0"/>
              <a:t>h</a:t>
            </a:r>
            <a:r>
              <a:rPr lang="en-US" b="1" i="1" baseline="-25000" dirty="0"/>
              <a:t>i</a:t>
            </a:r>
            <a:r>
              <a:rPr lang="en-US" dirty="0"/>
              <a:t>, set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i</a:t>
            </a:r>
            <a:r>
              <a:rPr lang="en-US" b="1" i="1" dirty="0">
                <a:solidFill>
                  <a:srgbClr val="0000FF"/>
                </a:solidFill>
              </a:rPr>
              <a:t>(s)</a:t>
            </a:r>
            <a:r>
              <a:rPr lang="en-US" b="1" dirty="0">
                <a:solidFill>
                  <a:srgbClr val="0000FF"/>
                </a:solidFill>
              </a:rPr>
              <a:t>] = 1</a:t>
            </a:r>
            <a:r>
              <a:rPr lang="en-US" dirty="0"/>
              <a:t>   (for each </a:t>
            </a:r>
            <a:r>
              <a:rPr lang="en-US" b="1" i="1" dirty="0"/>
              <a:t>i = 1,.., k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D60093"/>
                </a:solidFill>
              </a:rPr>
              <a:t>Run-time:</a:t>
            </a:r>
          </a:p>
          <a:p>
            <a:pPr lvl="1"/>
            <a:r>
              <a:rPr lang="en-US" dirty="0"/>
              <a:t>When a stream element with key </a:t>
            </a:r>
            <a:r>
              <a:rPr lang="en-US" b="1" i="1" dirty="0"/>
              <a:t>x</a:t>
            </a:r>
            <a:r>
              <a:rPr lang="en-US" dirty="0"/>
              <a:t> arrives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B[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(x)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]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u="sng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for all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= 1,...,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then declare that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is in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</a:p>
          <a:p>
            <a:pPr lvl="3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That is,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hashes to a bucket set to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for every hash function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/>
              <a:t>(x)</a:t>
            </a:r>
            <a:endParaRPr lang="en-US" b="1" i="1" baseline="-25000" dirty="0">
              <a:ea typeface="ＭＳ Ｐゴシック" pitchFamily="34" charset="-128"/>
              <a:cs typeface="ＭＳ Ｐゴシック" pitchFamily="34" charset="-128"/>
            </a:endParaRP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Otherwise discard the element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AC50E9-5C52-4278-A61F-EF38E389DB43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38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2123" y="38862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we have a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single array B!)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 –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b="1" dirty="0">
                <a:solidFill>
                  <a:srgbClr val="008000"/>
                </a:solidFill>
              </a:rPr>
              <a:t> = 1 billion, </a:t>
            </a:r>
            <a:r>
              <a:rPr lang="en-US" b="1" i="1" dirty="0">
                <a:solidFill>
                  <a:srgbClr val="008000"/>
                </a:solidFill>
              </a:rPr>
              <a:t>n</a:t>
            </a:r>
            <a:r>
              <a:rPr lang="en-US" b="1" dirty="0">
                <a:solidFill>
                  <a:srgbClr val="008000"/>
                </a:solidFill>
              </a:rPr>
              <a:t> = 8 billion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0.1175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-1/4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0.0493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What happens as we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keep increasing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b="1" dirty="0">
                <a:solidFill>
                  <a:srgbClr val="D60093"/>
                </a:solidFill>
              </a:rPr>
              <a:t>?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“Optimal” value of</a:t>
            </a:r>
            <a:r>
              <a:rPr lang="en-US" dirty="0"/>
              <a:t>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b="1" dirty="0"/>
              <a:t> </a:t>
            </a:r>
            <a:r>
              <a:rPr lang="en-US" b="1" i="1" dirty="0"/>
              <a:t>n/m </a:t>
            </a:r>
            <a:r>
              <a:rPr lang="en-US" b="1" dirty="0"/>
              <a:t>ln(2)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In our case:</a:t>
            </a:r>
            <a:r>
              <a:rPr lang="en-US" dirty="0"/>
              <a:t> Optimal </a:t>
            </a:r>
            <a:r>
              <a:rPr lang="en-US" b="1" dirty="0"/>
              <a:t>k =</a:t>
            </a:r>
            <a:r>
              <a:rPr lang="en-US" dirty="0"/>
              <a:t> </a:t>
            </a:r>
            <a:r>
              <a:rPr lang="en-US" b="1" dirty="0"/>
              <a:t>8 ln(2) = 5.54 ≈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448A88-6C53-4994-AA88-15CBB6D5A2DE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39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17068" y="1219200"/>
            <a:ext cx="4051236" cy="3645932"/>
            <a:chOff x="5117068" y="1219200"/>
            <a:chExt cx="4051236" cy="364593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1600" y="1219200"/>
              <a:ext cx="3962400" cy="3566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5867400" y="4495800"/>
              <a:ext cx="3300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Number of hash functions,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125771" y="3147078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False positive prob.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903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/>
              <a:t>General Stream Processing Model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979859-3BD4-4C40-8911-A994FCFE9EAB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10000" y="2111276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3177476" y="4648200"/>
            <a:ext cx="1219200" cy="1676400"/>
          </a:xfrm>
          <a:prstGeom prst="can">
            <a:avLst>
              <a:gd name="adj" fmla="val 34375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Limited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Working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3810000" y="3733800"/>
            <a:ext cx="762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124200" y="24922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124200" y="30256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124200" y="35590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06665" y="2263676"/>
            <a:ext cx="22365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1, 5, 2, 7, 0, 9, 3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  a, r, v, t, y, h, b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0, 0, 1, 0, 1, 1,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Streams Entering.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Each is stream is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composed of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tuples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>
            <a:off x="914400" y="3847643"/>
            <a:ext cx="11754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4419600" y="1106269"/>
            <a:ext cx="1043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Ad-Hoc</a:t>
            </a:r>
          </a:p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876800" y="167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765924" y="28113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867400" y="3025676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5463476" y="5029200"/>
            <a:ext cx="1676400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Archival</a:t>
            </a:r>
          </a:p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029200" y="3733800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4724400" y="2187476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3765562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Filter: Wrap-up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Bloom filters guarantee no false negatives, and use limited memory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Great for pre-processing before more </a:t>
            </a:r>
            <a:br>
              <a:rPr lang="en-US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expensive checks</a:t>
            </a:r>
          </a:p>
          <a:p>
            <a:r>
              <a:rPr lang="en-US" b="1" dirty="0">
                <a:solidFill>
                  <a:srgbClr val="D60093"/>
                </a:solidFill>
              </a:rPr>
              <a:t>Suitable for hardware implementation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Hash function computations can be parallelized</a:t>
            </a:r>
          </a:p>
          <a:p>
            <a:pPr lvl="8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Is it better to have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 big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or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small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dirty="0" err="1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 err="1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?</a:t>
            </a:r>
          </a:p>
          <a:p>
            <a:pPr lvl="1"/>
            <a:r>
              <a:rPr lang="en-US" b="1" dirty="0"/>
              <a:t>It is the same:</a:t>
            </a:r>
            <a:r>
              <a:rPr lang="en-US" b="1" i="1" dirty="0">
                <a:solidFill>
                  <a:srgbClr val="0000FF"/>
                </a:solidFill>
              </a:rPr>
              <a:t> (1 – e</a:t>
            </a:r>
            <a:r>
              <a:rPr lang="en-US" b="1" i="1" baseline="30000" dirty="0">
                <a:solidFill>
                  <a:srgbClr val="0000FF"/>
                </a:solidFill>
              </a:rPr>
              <a:t>-km/n</a:t>
            </a:r>
            <a:r>
              <a:rPr lang="en-US" b="1" i="1" dirty="0">
                <a:solidFill>
                  <a:srgbClr val="0000FF"/>
                </a:solidFill>
              </a:rPr>
              <a:t>)</a:t>
            </a:r>
            <a:r>
              <a:rPr lang="en-US" b="1" i="1" baseline="30000" dirty="0">
                <a:solidFill>
                  <a:srgbClr val="0000FF"/>
                </a:solidFill>
              </a:rPr>
              <a:t>k  </a:t>
            </a:r>
            <a:r>
              <a:rPr lang="en-US" dirty="0"/>
              <a:t>vs. </a:t>
            </a:r>
            <a:r>
              <a:rPr lang="en-US" b="1" i="1" dirty="0">
                <a:solidFill>
                  <a:srgbClr val="D60093"/>
                </a:solidFill>
              </a:rPr>
              <a:t>(1 – e</a:t>
            </a:r>
            <a:r>
              <a:rPr lang="en-US" b="1" i="1" baseline="30000" dirty="0">
                <a:solidFill>
                  <a:srgbClr val="D60093"/>
                </a:solidFill>
              </a:rPr>
              <a:t>-m/(n/k)</a:t>
            </a:r>
            <a:r>
              <a:rPr lang="en-US" b="1" i="1" dirty="0">
                <a:solidFill>
                  <a:srgbClr val="D60093"/>
                </a:solidFill>
              </a:rPr>
              <a:t>)</a:t>
            </a:r>
            <a:r>
              <a:rPr lang="en-US" b="1" i="1" baseline="30000" dirty="0">
                <a:solidFill>
                  <a:srgbClr val="D60093"/>
                </a:solidFill>
              </a:rPr>
              <a:t>k</a:t>
            </a:r>
            <a:endParaRPr lang="en-US" b="1" i="1" dirty="0">
              <a:solidFill>
                <a:srgbClr val="D60093"/>
              </a:solidFill>
            </a:endParaRPr>
          </a:p>
          <a:p>
            <a:pPr lvl="1"/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But keeping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 big B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is simpler</a:t>
            </a:r>
          </a:p>
          <a:p>
            <a:pPr lvl="1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F8CA0B-9AF1-472A-8DA3-994B777B7AF6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40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559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Counting Distinct Elements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51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6868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Counting Distinct Elements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Problem:</a:t>
            </a:r>
          </a:p>
          <a:p>
            <a:pPr lvl="1"/>
            <a:r>
              <a:rPr lang="en-US" dirty="0"/>
              <a:t>Data stream consists of a universe of elements chosen from a set of size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dirty="0"/>
              <a:t>Maintain a count of the number of distinct elements seen so far</a:t>
            </a:r>
          </a:p>
          <a:p>
            <a:pPr lvl="8"/>
            <a:endParaRPr lang="en-US" dirty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A734A5-3188-4C42-9087-0ED06D89AED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42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710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Applications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How many different words are found among the Web pages being crawled at a site?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Unusually low or high numbers could indicate artificial pages (spam?)</a:t>
            </a:r>
          </a:p>
          <a:p>
            <a:pPr lvl="8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b="1" dirty="0">
                <a:solidFill>
                  <a:srgbClr val="0000FF"/>
                </a:solidFill>
              </a:rPr>
              <a:t>How many different Web pages does each customer request in a week?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How many distinct products have we sold in the last week?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E0D16-0E37-47B1-8C03-2A2D98228C5B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43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18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Approaches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Obvious approach: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Maintain the set of elements seen so far</a:t>
            </a:r>
          </a:p>
          <a:p>
            <a:pPr lvl="1"/>
            <a:r>
              <a:rPr lang="en-US" dirty="0"/>
              <a:t>That is, keep a hash table of all the distinct elements seen so far</a:t>
            </a:r>
          </a:p>
          <a:p>
            <a:endParaRPr lang="en-US" b="1" dirty="0"/>
          </a:p>
          <a:p>
            <a:r>
              <a:rPr lang="en-US" b="1" dirty="0"/>
              <a:t>Real problem: </a:t>
            </a:r>
            <a:r>
              <a:rPr lang="en-US" b="1" dirty="0">
                <a:solidFill>
                  <a:srgbClr val="0000FF"/>
                </a:solidFill>
              </a:rPr>
              <a:t>What if we do not have space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to maintain the set of elements seen so far?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Estimate the count in an unbiased way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Accept that the count may have a little error, but limit the probability that the error is large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1DE5F5-E362-4FB3-9142-2214188BB54A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44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70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Flajolet-Martin Approach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Pick a hash function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 that maps each of the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elements to at least  </a:t>
            </a:r>
            <a:r>
              <a:rPr lang="en-US" b="1" dirty="0">
                <a:solidFill>
                  <a:srgbClr val="0000FF"/>
                </a:solidFill>
              </a:rPr>
              <a:t>log</a:t>
            </a:r>
            <a:r>
              <a:rPr lang="en-US" b="1" baseline="-25000" dirty="0">
                <a:solidFill>
                  <a:srgbClr val="0000FF"/>
                </a:solidFill>
              </a:rPr>
              <a:t>2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i="1" dirty="0">
                <a:solidFill>
                  <a:srgbClr val="0000FF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bits</a:t>
            </a:r>
          </a:p>
          <a:p>
            <a:pPr lvl="8"/>
            <a:endParaRPr lang="en-US" dirty="0"/>
          </a:p>
          <a:p>
            <a:r>
              <a:rPr lang="en-US" dirty="0"/>
              <a:t>For each stream element </a:t>
            </a:r>
            <a:r>
              <a:rPr lang="en-US" b="1" i="1" dirty="0"/>
              <a:t>a</a:t>
            </a:r>
            <a:r>
              <a:rPr lang="en-US" dirty="0"/>
              <a:t>, let </a:t>
            </a:r>
            <a:r>
              <a:rPr lang="en-US" b="1" i="1" dirty="0"/>
              <a:t>r</a:t>
            </a:r>
            <a:r>
              <a:rPr lang="en-US" b="1" dirty="0"/>
              <a:t>(</a:t>
            </a:r>
            <a:r>
              <a:rPr lang="en-US" b="1" i="1" dirty="0"/>
              <a:t>a</a:t>
            </a:r>
            <a:r>
              <a:rPr lang="en-US" b="1" dirty="0"/>
              <a:t>)</a:t>
            </a:r>
            <a:r>
              <a:rPr lang="en-US" dirty="0"/>
              <a:t> be the number of trailing </a:t>
            </a:r>
            <a:r>
              <a:rPr lang="en-US" b="1" dirty="0"/>
              <a:t>0s</a:t>
            </a:r>
            <a:r>
              <a:rPr lang="en-US" dirty="0"/>
              <a:t> in </a:t>
            </a:r>
            <a:r>
              <a:rPr lang="en-US" b="1" i="1" dirty="0"/>
              <a:t>h</a:t>
            </a:r>
            <a:r>
              <a:rPr lang="en-US" b="1" dirty="0"/>
              <a:t>(</a:t>
            </a:r>
            <a:r>
              <a:rPr lang="en-US" b="1" i="1" dirty="0"/>
              <a:t>a</a:t>
            </a:r>
            <a:r>
              <a:rPr lang="en-US" b="1" dirty="0"/>
              <a:t>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r(a)</a:t>
            </a:r>
            <a:r>
              <a:rPr lang="en-US" dirty="0">
                <a:solidFill>
                  <a:srgbClr val="008000"/>
                </a:solidFill>
              </a:rPr>
              <a:t> = position of first 1 counting from the right</a:t>
            </a:r>
          </a:p>
          <a:p>
            <a:pPr lvl="2"/>
            <a:r>
              <a:rPr lang="en-US" dirty="0"/>
              <a:t>E.g., say </a:t>
            </a:r>
            <a:r>
              <a:rPr lang="en-US" b="1" i="1" dirty="0"/>
              <a:t>h(a) = 12</a:t>
            </a:r>
            <a:r>
              <a:rPr lang="en-US" dirty="0"/>
              <a:t>, then </a:t>
            </a:r>
            <a:r>
              <a:rPr lang="en-US" b="1" i="1" dirty="0"/>
              <a:t>12</a:t>
            </a:r>
            <a:r>
              <a:rPr lang="en-US" dirty="0"/>
              <a:t> is </a:t>
            </a:r>
            <a:r>
              <a:rPr lang="en-US" b="1" i="1" dirty="0"/>
              <a:t>1100</a:t>
            </a:r>
            <a:r>
              <a:rPr lang="en-US" dirty="0"/>
              <a:t> in binary, so</a:t>
            </a:r>
            <a:r>
              <a:rPr lang="en-US" i="1" dirty="0"/>
              <a:t> </a:t>
            </a:r>
            <a:r>
              <a:rPr lang="en-US" b="1" i="1" dirty="0"/>
              <a:t>r(a) = 2</a:t>
            </a:r>
          </a:p>
          <a:p>
            <a:r>
              <a:rPr lang="en-US" dirty="0"/>
              <a:t>Record </a:t>
            </a:r>
            <a:r>
              <a:rPr lang="en-US" b="1" i="1" dirty="0">
                <a:solidFill>
                  <a:srgbClr val="D60093"/>
                </a:solidFill>
              </a:rPr>
              <a:t>R </a:t>
            </a:r>
            <a:r>
              <a:rPr lang="en-US" b="1" dirty="0">
                <a:solidFill>
                  <a:srgbClr val="D60093"/>
                </a:solidFill>
              </a:rPr>
              <a:t>= the maximum </a:t>
            </a:r>
            <a:r>
              <a:rPr lang="en-US" b="1" i="1" dirty="0">
                <a:solidFill>
                  <a:srgbClr val="D60093"/>
                </a:solidFill>
              </a:rPr>
              <a:t>r</a:t>
            </a:r>
            <a:r>
              <a:rPr lang="en-US" b="1" dirty="0">
                <a:solidFill>
                  <a:srgbClr val="D60093"/>
                </a:solidFill>
              </a:rPr>
              <a:t>(</a:t>
            </a:r>
            <a:r>
              <a:rPr lang="en-US" b="1" i="1" dirty="0">
                <a:solidFill>
                  <a:srgbClr val="D60093"/>
                </a:solidFill>
              </a:rPr>
              <a:t>a</a:t>
            </a:r>
            <a:r>
              <a:rPr lang="en-US" b="1" dirty="0">
                <a:solidFill>
                  <a:srgbClr val="D60093"/>
                </a:solidFill>
              </a:rPr>
              <a:t>) seen</a:t>
            </a:r>
          </a:p>
          <a:p>
            <a:pPr lvl="1"/>
            <a:r>
              <a:rPr lang="en-US" b="1" dirty="0"/>
              <a:t>R = </a:t>
            </a:r>
            <a:r>
              <a:rPr lang="en-US" b="1" dirty="0" err="1"/>
              <a:t>max</a:t>
            </a:r>
            <a:r>
              <a:rPr lang="en-US" b="1" baseline="-25000" dirty="0" err="1"/>
              <a:t>a</a:t>
            </a:r>
            <a:r>
              <a:rPr lang="en-US" b="1" dirty="0"/>
              <a:t> r(a)</a:t>
            </a:r>
            <a:r>
              <a:rPr lang="en-US" dirty="0"/>
              <a:t>,  over all the items </a:t>
            </a:r>
            <a:r>
              <a:rPr lang="en-US" b="1" i="1" dirty="0"/>
              <a:t>a</a:t>
            </a:r>
            <a:r>
              <a:rPr lang="en-US" dirty="0"/>
              <a:t> seen so far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Estimated number of distinct elements = 2</a:t>
            </a:r>
            <a:r>
              <a:rPr lang="en-US" b="1" i="1" baseline="30000" dirty="0">
                <a:solidFill>
                  <a:srgbClr val="0000FF"/>
                </a:solidFill>
              </a:rPr>
              <a:t>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4F4D47-9943-4B54-ABAA-CA5578CD62DD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45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Works: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Very </a:t>
            </a:r>
            <a:r>
              <a:rPr lang="en-US" b="1" u="sng" dirty="0" err="1">
                <a:solidFill>
                  <a:srgbClr val="0000FF"/>
                </a:solidFill>
              </a:rPr>
              <a:t>very</a:t>
            </a:r>
            <a:r>
              <a:rPr lang="en-US" b="1" u="sng" dirty="0">
                <a:solidFill>
                  <a:srgbClr val="0000FF"/>
                </a:solidFill>
              </a:rPr>
              <a:t> rough and heuristic</a:t>
            </a:r>
            <a:r>
              <a:rPr lang="en-US" b="1" dirty="0">
                <a:solidFill>
                  <a:srgbClr val="0000FF"/>
                </a:solidFill>
              </a:rPr>
              <a:t> intuition why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 err="1">
                <a:solidFill>
                  <a:srgbClr val="0000FF"/>
                </a:solidFill>
              </a:rPr>
              <a:t>Flajolet</a:t>
            </a:r>
            <a:r>
              <a:rPr lang="en-US" b="1" dirty="0">
                <a:solidFill>
                  <a:srgbClr val="0000FF"/>
                </a:solidFill>
              </a:rPr>
              <a:t>-Martin works:</a:t>
            </a:r>
          </a:p>
          <a:p>
            <a:pPr lvl="1"/>
            <a:r>
              <a:rPr lang="en-US" b="1" i="1" dirty="0">
                <a:solidFill>
                  <a:srgbClr val="D60093"/>
                </a:solidFill>
              </a:rPr>
              <a:t>h(a)</a:t>
            </a:r>
            <a:r>
              <a:rPr lang="en-US" dirty="0">
                <a:solidFill>
                  <a:srgbClr val="D60093"/>
                </a:solidFill>
              </a:rPr>
              <a:t> hashes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b="1" i="1" dirty="0">
                <a:solidFill>
                  <a:srgbClr val="D60093"/>
                </a:solidFill>
              </a:rPr>
              <a:t>a</a:t>
            </a:r>
            <a:r>
              <a:rPr lang="en-US" dirty="0">
                <a:solidFill>
                  <a:srgbClr val="D60093"/>
                </a:solidFill>
              </a:rPr>
              <a:t> with </a:t>
            </a:r>
            <a:r>
              <a:rPr lang="en-US" b="1" dirty="0">
                <a:solidFill>
                  <a:srgbClr val="D60093"/>
                </a:solidFill>
              </a:rPr>
              <a:t>equal prob.</a:t>
            </a:r>
            <a:r>
              <a:rPr lang="en-US" dirty="0">
                <a:solidFill>
                  <a:srgbClr val="D60093"/>
                </a:solidFill>
              </a:rPr>
              <a:t> to any of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dirty="0">
                <a:solidFill>
                  <a:srgbClr val="D60093"/>
                </a:solidFill>
              </a:rPr>
              <a:t> values</a:t>
            </a:r>
          </a:p>
          <a:p>
            <a:pPr lvl="1"/>
            <a:r>
              <a:rPr lang="en-US" dirty="0"/>
              <a:t>Then </a:t>
            </a:r>
            <a:r>
              <a:rPr lang="en-US" b="1" i="1" dirty="0"/>
              <a:t>h(a)</a:t>
            </a:r>
            <a:r>
              <a:rPr lang="en-US" dirty="0"/>
              <a:t> is a sequence of </a:t>
            </a:r>
            <a:r>
              <a:rPr lang="en-US" b="1" dirty="0"/>
              <a:t>log</a:t>
            </a:r>
            <a:r>
              <a:rPr lang="en-US" b="1" baseline="-25000" dirty="0"/>
              <a:t>2 </a:t>
            </a:r>
            <a:r>
              <a:rPr lang="en-US" b="1" dirty="0"/>
              <a:t>N</a:t>
            </a:r>
            <a:r>
              <a:rPr lang="en-US" dirty="0"/>
              <a:t> bits,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b="1" i="1" dirty="0">
                <a:solidFill>
                  <a:srgbClr val="008000"/>
                </a:solidFill>
              </a:rPr>
              <a:t>2</a:t>
            </a:r>
            <a:r>
              <a:rPr lang="en-US" b="1" i="1" baseline="30000" dirty="0">
                <a:solidFill>
                  <a:srgbClr val="008000"/>
                </a:solidFill>
              </a:rPr>
              <a:t>-r</a:t>
            </a:r>
            <a:r>
              <a:rPr lang="en-US" i="1" dirty="0"/>
              <a:t> </a:t>
            </a:r>
            <a:r>
              <a:rPr lang="en-US" dirty="0"/>
              <a:t>fraction of all </a:t>
            </a:r>
            <a:r>
              <a:rPr lang="en-US" b="1" i="1" dirty="0">
                <a:solidFill>
                  <a:srgbClr val="008000"/>
                </a:solidFill>
              </a:rPr>
              <a:t>a</a:t>
            </a:r>
            <a:r>
              <a:rPr lang="en-US" dirty="0"/>
              <a:t>s have a tail of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  <a:r>
              <a:rPr lang="en-US" dirty="0"/>
              <a:t> zeros </a:t>
            </a:r>
          </a:p>
          <a:p>
            <a:pPr lvl="2"/>
            <a:r>
              <a:rPr lang="en-US" dirty="0"/>
              <a:t>About 50% of</a:t>
            </a:r>
            <a:r>
              <a:rPr lang="en-US" i="1" dirty="0"/>
              <a:t> </a:t>
            </a:r>
            <a:r>
              <a:rPr lang="en-US" b="1" i="1" dirty="0"/>
              <a:t>a</a:t>
            </a:r>
            <a:r>
              <a:rPr lang="en-US" dirty="0"/>
              <a:t>s hash to </a:t>
            </a:r>
            <a:r>
              <a:rPr lang="en-US" b="1" dirty="0"/>
              <a:t>***0</a:t>
            </a:r>
          </a:p>
          <a:p>
            <a:pPr lvl="2"/>
            <a:r>
              <a:rPr lang="en-US" dirty="0"/>
              <a:t>About 25% of</a:t>
            </a:r>
            <a:r>
              <a:rPr lang="en-US" b="1" dirty="0"/>
              <a:t> </a:t>
            </a:r>
            <a:r>
              <a:rPr lang="en-US" b="1" i="1" dirty="0"/>
              <a:t>a</a:t>
            </a:r>
            <a:r>
              <a:rPr lang="en-US" dirty="0"/>
              <a:t>s hash to </a:t>
            </a:r>
            <a:r>
              <a:rPr lang="en-US" b="1" dirty="0"/>
              <a:t>**00</a:t>
            </a:r>
          </a:p>
          <a:p>
            <a:pPr lvl="2"/>
            <a:r>
              <a:rPr lang="en-US" dirty="0"/>
              <a:t>So, if we saw the longest tail of </a:t>
            </a:r>
            <a:r>
              <a:rPr lang="en-US" b="1" i="1" dirty="0"/>
              <a:t>r=2</a:t>
            </a:r>
            <a:r>
              <a:rPr lang="en-US" dirty="0"/>
              <a:t> (i.e., item hash </a:t>
            </a:r>
            <a:br>
              <a:rPr lang="en-US" dirty="0"/>
            </a:br>
            <a:r>
              <a:rPr lang="en-US" dirty="0"/>
              <a:t>ending </a:t>
            </a:r>
            <a:r>
              <a:rPr lang="en-US" b="1" dirty="0"/>
              <a:t>*100</a:t>
            </a:r>
            <a:r>
              <a:rPr lang="en-US" dirty="0"/>
              <a:t>) then we have probably seen </a:t>
            </a:r>
            <a:br>
              <a:rPr lang="en-US" dirty="0"/>
            </a:b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i="1" dirty="0"/>
              <a:t>4</a:t>
            </a:r>
            <a:r>
              <a:rPr lang="en-US" dirty="0"/>
              <a:t> distinct items so far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So, it takes to hash about </a:t>
            </a:r>
            <a:r>
              <a:rPr lang="en-US" b="1" i="1" dirty="0">
                <a:solidFill>
                  <a:srgbClr val="008000"/>
                </a:solidFill>
              </a:rPr>
              <a:t>2</a:t>
            </a:r>
            <a:r>
              <a:rPr lang="en-US" b="1" i="1" baseline="30000" dirty="0">
                <a:solidFill>
                  <a:srgbClr val="008000"/>
                </a:solidFill>
              </a:rPr>
              <a:t>r</a:t>
            </a:r>
            <a:r>
              <a:rPr lang="en-US" b="1" dirty="0">
                <a:solidFill>
                  <a:srgbClr val="008000"/>
                </a:solidFill>
              </a:rPr>
              <a:t> items before we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see one with zero-suffix of length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Mining query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wants to know what queries are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more frequent today than yesterday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Mining click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Yahoo wants to know which of its pages are getting an unusual number of hits in the past hour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Mining social network news feeds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look for trending topics on Twitter, Facebook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1474B1-2C23-4DD1-A052-9C111C8A70D6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Sensor Networks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b="1" dirty="0">
                <a:solidFill>
                  <a:srgbClr val="D60093"/>
                </a:solidFill>
              </a:rPr>
              <a:t>Telephone call records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b="1" dirty="0">
                <a:solidFill>
                  <a:srgbClr val="0000FF"/>
                </a:solidFill>
              </a:rPr>
              <a:t>IP packets monitored at a switch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Detect denial-of-service attacks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0EA4DB-B5B1-4175-A080-027CCD24F19D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Problems on </a:t>
            </a:r>
            <a:r>
              <a:rPr lang="en-US" dirty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Types of queries one wants on answer on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a data stream: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Sampling data from a stream</a:t>
            </a:r>
          </a:p>
          <a:p>
            <a:pPr lvl="2"/>
            <a:r>
              <a:rPr lang="en-US" dirty="0"/>
              <a:t>Construct a random sample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Queries over sliding windows</a:t>
            </a:r>
          </a:p>
          <a:p>
            <a:pPr lvl="2"/>
            <a:r>
              <a:rPr lang="en-US" dirty="0"/>
              <a:t>Number of items of type </a:t>
            </a:r>
            <a:r>
              <a:rPr lang="en-US" b="1" i="1" dirty="0"/>
              <a:t>x</a:t>
            </a:r>
            <a:r>
              <a:rPr lang="en-US" dirty="0"/>
              <a:t> in the last </a:t>
            </a:r>
            <a:r>
              <a:rPr lang="en-US" b="1" i="1" dirty="0"/>
              <a:t>k</a:t>
            </a:r>
            <a:r>
              <a:rPr lang="en-US" dirty="0"/>
              <a:t> elements </a:t>
            </a:r>
            <a:br>
              <a:rPr lang="en-US" dirty="0"/>
            </a:br>
            <a:r>
              <a:rPr lang="en-US" dirty="0"/>
              <a:t>of the stream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Filtering a data stream</a:t>
            </a:r>
          </a:p>
          <a:p>
            <a:pPr lvl="2"/>
            <a:r>
              <a:rPr lang="en-US" dirty="0"/>
              <a:t>Select elements with property </a:t>
            </a:r>
            <a:r>
              <a:rPr lang="en-US" b="1" i="1" dirty="0"/>
              <a:t>x</a:t>
            </a:r>
            <a:r>
              <a:rPr lang="en-US" dirty="0"/>
              <a:t> from the stream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Counting distinct elements</a:t>
            </a:r>
          </a:p>
          <a:p>
            <a:pPr lvl="2"/>
            <a:r>
              <a:rPr lang="en-US" dirty="0"/>
              <a:t>Number of distinct elements in the last </a:t>
            </a:r>
            <a:r>
              <a:rPr lang="en-US" b="1" i="1" dirty="0"/>
              <a:t>k</a:t>
            </a:r>
            <a:r>
              <a:rPr lang="en-US" dirty="0"/>
              <a:t> elements </a:t>
            </a:r>
            <a:br>
              <a:rPr lang="en-US" dirty="0"/>
            </a:br>
            <a:r>
              <a:rPr lang="en-US" dirty="0"/>
              <a:t>of the stream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2EB16-7E4B-4BDE-B59F-4A8D30124568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4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Sampling from a Data Stream:</a:t>
            </a:r>
            <a:br>
              <a:rPr lang="en-US" dirty="0"/>
            </a:br>
            <a:r>
              <a:rPr lang="en-US" dirty="0"/>
              <a:t>Sampling a fixed proportion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As the stream grows the sample </a:t>
            </a:r>
            <a:br>
              <a:rPr lang="en-US" sz="3600" b="1" dirty="0"/>
            </a:br>
            <a:r>
              <a:rPr lang="en-US" sz="3600" b="1" dirty="0"/>
              <a:t>also gets bigger</a:t>
            </a:r>
          </a:p>
        </p:txBody>
      </p:sp>
    </p:spTree>
    <p:extLst>
      <p:ext uri="{BB962C8B-B14F-4D97-AF65-F5344CB8AC3E}">
        <p14:creationId xmlns:p14="http://schemas.microsoft.com/office/powerpoint/2010/main" val="315043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Sampling from a Data Stream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/>
              <a:t>Since </a:t>
            </a:r>
            <a:r>
              <a:rPr lang="en-US" b="1" dirty="0"/>
              <a:t>we can not store the entire stream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one obvious approach is to store a </a:t>
            </a:r>
            <a:r>
              <a:rPr lang="en-US" b="1" dirty="0">
                <a:solidFill>
                  <a:srgbClr val="0000FF"/>
                </a:solidFill>
              </a:rPr>
              <a:t>sample</a:t>
            </a:r>
          </a:p>
          <a:p>
            <a:r>
              <a:rPr lang="en-US" b="1" dirty="0">
                <a:solidFill>
                  <a:srgbClr val="D60093"/>
                </a:solidFill>
              </a:rPr>
              <a:t>Two different problems:</a:t>
            </a:r>
          </a:p>
          <a:p>
            <a:pPr lvl="1"/>
            <a:r>
              <a:rPr lang="en-US" b="1" dirty="0">
                <a:ea typeface="ＭＳ Ｐゴシック" pitchFamily="34" charset="-128"/>
              </a:rPr>
              <a:t>(1)</a:t>
            </a:r>
            <a:r>
              <a:rPr lang="en-US" dirty="0">
                <a:ea typeface="ＭＳ Ｐゴシック" pitchFamily="34" charset="-128"/>
              </a:rPr>
              <a:t> Sample a </a:t>
            </a:r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fixed proportion</a:t>
            </a:r>
            <a:r>
              <a:rPr lang="en-US" dirty="0">
                <a:ea typeface="ＭＳ Ｐゴシック" pitchFamily="34" charset="-128"/>
              </a:rPr>
              <a:t> of elements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in the stream (say 1 in 10)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Maintain a </a:t>
            </a:r>
            <a:r>
              <a:rPr lang="en-US" b="1" dirty="0">
                <a:solidFill>
                  <a:srgbClr val="008000"/>
                </a:solidFill>
              </a:rPr>
              <a:t>random sample of fixed size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dirty="0"/>
              <a:t>over a potentially infinite stream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At any “time”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dirty="0">
                <a:solidFill>
                  <a:srgbClr val="D60093"/>
                </a:solidFill>
              </a:rPr>
              <a:t> we would like a random sample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dirty="0">
                <a:solidFill>
                  <a:srgbClr val="D60093"/>
                </a:solidFill>
              </a:rPr>
              <a:t>of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dirty="0">
                <a:solidFill>
                  <a:srgbClr val="D60093"/>
                </a:solidFill>
              </a:rPr>
              <a:t> elements</a:t>
            </a:r>
          </a:p>
          <a:p>
            <a:pPr lvl="3"/>
            <a:r>
              <a:rPr lang="en-US" b="1" dirty="0"/>
              <a:t>What is the property of the sample we want to maintain?</a:t>
            </a:r>
            <a:br>
              <a:rPr lang="en-US" b="1" dirty="0"/>
            </a:br>
            <a:r>
              <a:rPr lang="en-US" dirty="0"/>
              <a:t>For all time steps </a:t>
            </a:r>
            <a:r>
              <a:rPr lang="en-US" b="1" i="1" dirty="0"/>
              <a:t>k</a:t>
            </a:r>
            <a:r>
              <a:rPr lang="en-US" dirty="0"/>
              <a:t>, each of </a:t>
            </a:r>
            <a:r>
              <a:rPr lang="en-US" b="1" i="1" dirty="0"/>
              <a:t>k</a:t>
            </a:r>
            <a:r>
              <a:rPr lang="en-US" dirty="0"/>
              <a:t> elements seen so far has </a:t>
            </a:r>
            <a:br>
              <a:rPr lang="en-US" dirty="0"/>
            </a:br>
            <a:r>
              <a:rPr lang="en-US" dirty="0"/>
              <a:t>equal prob. of being sampled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20F55C-4A6D-46CD-9BD6-781AD4E03E79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32431</TotalTime>
  <Words>4501</Words>
  <Application>Microsoft Office PowerPoint</Application>
  <PresentationFormat>Předvádění na obrazovce (4:3)</PresentationFormat>
  <Paragraphs>517</Paragraphs>
  <Slides>46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8" baseType="lpstr">
      <vt:lpstr>Arial</vt:lpstr>
      <vt:lpstr>Calibri</vt:lpstr>
      <vt:lpstr>Cambria Math</vt:lpstr>
      <vt:lpstr>Corbel</vt:lpstr>
      <vt:lpstr>Lucida Sans Unicode</vt:lpstr>
      <vt:lpstr>Monotype Sorts</vt:lpstr>
      <vt:lpstr>MS Shell Dlg</vt:lpstr>
      <vt:lpstr>Tahoma</vt:lpstr>
      <vt:lpstr>Wingdings</vt:lpstr>
      <vt:lpstr>Wingdings 2</vt:lpstr>
      <vt:lpstr>Module</vt:lpstr>
      <vt:lpstr>Equation</vt:lpstr>
      <vt:lpstr>Mining Data Streams</vt:lpstr>
      <vt:lpstr>Data Streams</vt:lpstr>
      <vt:lpstr>The Stream Model</vt:lpstr>
      <vt:lpstr>General Stream Processing Model</vt:lpstr>
      <vt:lpstr>Applications (1)</vt:lpstr>
      <vt:lpstr>Applications (2)</vt:lpstr>
      <vt:lpstr>Problems on Data Streams</vt:lpstr>
      <vt:lpstr>Sampling from a Data Stream: Sampling a fixed proportion</vt:lpstr>
      <vt:lpstr>Sampling from a Data Stream</vt:lpstr>
      <vt:lpstr>Sampling a Fixed Proportion</vt:lpstr>
      <vt:lpstr>Problem with Naïve Approach</vt:lpstr>
      <vt:lpstr>Solution: Sample Users</vt:lpstr>
      <vt:lpstr>Generalized Solution</vt:lpstr>
      <vt:lpstr>Sampling from a Data Stream: Sampling a fixed-size sample</vt:lpstr>
      <vt:lpstr>Maintaining a fixed-size sample</vt:lpstr>
      <vt:lpstr>Solution: Fixed Size Sample</vt:lpstr>
      <vt:lpstr>Proof: By Induction</vt:lpstr>
      <vt:lpstr>Proof: By Induction</vt:lpstr>
      <vt:lpstr>Queries over a  (long) Sliding Window</vt:lpstr>
      <vt:lpstr>Sliding Window: 1 Stream</vt:lpstr>
      <vt:lpstr>Sliding Windows</vt:lpstr>
      <vt:lpstr>Counting Bits (1)</vt:lpstr>
      <vt:lpstr>Counting Bits (2)</vt:lpstr>
      <vt:lpstr>An attempt: Simple solution</vt:lpstr>
      <vt:lpstr>DGIM Method</vt:lpstr>
      <vt:lpstr>Bucketized Stream: Properties</vt:lpstr>
      <vt:lpstr>Updating Buckets (1)</vt:lpstr>
      <vt:lpstr>Updating Buckets (2)</vt:lpstr>
      <vt:lpstr>Example: Updating Buckets</vt:lpstr>
      <vt:lpstr>How to Query?</vt:lpstr>
      <vt:lpstr>DGIM: Complexity</vt:lpstr>
      <vt:lpstr> Filtering Data Streams</vt:lpstr>
      <vt:lpstr>Filtering Data Streams</vt:lpstr>
      <vt:lpstr>Filtering Data Streams</vt:lpstr>
      <vt:lpstr>First Cut Solution (1)</vt:lpstr>
      <vt:lpstr>First Cut Solution (2)</vt:lpstr>
      <vt:lpstr>First Cut Solution (3)</vt:lpstr>
      <vt:lpstr>Bloom Filter</vt:lpstr>
      <vt:lpstr>Bloom Filter – Analysis</vt:lpstr>
      <vt:lpstr>Bloom Filter: Wrap-up</vt:lpstr>
      <vt:lpstr> Counting Distinct Elements</vt:lpstr>
      <vt:lpstr>Counting Distinct Elements</vt:lpstr>
      <vt:lpstr>Applications</vt:lpstr>
      <vt:lpstr>Approaches</vt:lpstr>
      <vt:lpstr>Flajolet-Martin Approach</vt:lpstr>
      <vt:lpstr>Why It Works: Intuition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1417</cp:revision>
  <cp:lastPrinted>2011-10-20T04:01:43Z</cp:lastPrinted>
  <dcterms:created xsi:type="dcterms:W3CDTF">2009-06-12T17:14:38Z</dcterms:created>
  <dcterms:modified xsi:type="dcterms:W3CDTF">2023-03-01T13:19:42Z</dcterms:modified>
</cp:coreProperties>
</file>