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8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90" r:id="rId31"/>
    <p:sldId id="288" r:id="rId32"/>
    <p:sldId id="289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86" autoAdjust="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2341EE-367E-4C71-B30A-EE06DBE038B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CF9F5-58D8-4A88-B774-74079DFB679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389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41EE-367E-4C71-B30A-EE06DBE038B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F9F5-58D8-4A88-B774-74079DFB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0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41EE-367E-4C71-B30A-EE06DBE038B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F9F5-58D8-4A88-B774-74079DFB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3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41EE-367E-4C71-B30A-EE06DBE038B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F9F5-58D8-4A88-B774-74079DFB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5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41EE-367E-4C71-B30A-EE06DBE038B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F9F5-58D8-4A88-B774-74079DFB679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486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41EE-367E-4C71-B30A-EE06DBE038B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F9F5-58D8-4A88-B774-74079DFB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0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41EE-367E-4C71-B30A-EE06DBE038B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F9F5-58D8-4A88-B774-74079DFB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3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41EE-367E-4C71-B30A-EE06DBE038B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F9F5-58D8-4A88-B774-74079DFB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5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41EE-367E-4C71-B30A-EE06DBE038B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F9F5-58D8-4A88-B774-74079DFB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8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41EE-367E-4C71-B30A-EE06DBE038B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F9F5-58D8-4A88-B774-74079DFB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1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41EE-367E-4C71-B30A-EE06DBE038B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F9F5-58D8-4A88-B774-74079DFB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0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02341EE-367E-4C71-B30A-EE06DBE038B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68CF9F5-58D8-4A88-B774-74079DFB6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0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Windows Forms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Ondřej Pavlica</a:t>
            </a:r>
          </a:p>
          <a:p>
            <a:r>
              <a:rPr lang="cs-CZ" dirty="0" smtClean="0"/>
              <a:t>PV178</a:t>
            </a:r>
          </a:p>
          <a:p>
            <a:r>
              <a:rPr lang="en-US" dirty="0" smtClean="0"/>
              <a:t>Spring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928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320040"/>
            <a:ext cx="3931920" cy="1737360"/>
          </a:xfrm>
        </p:spPr>
        <p:txBody>
          <a:bodyPr/>
          <a:lstStyle/>
          <a:p>
            <a:r>
              <a:rPr lang="en-US" dirty="0"/>
              <a:t>Alternatives - </a:t>
            </a:r>
            <a:r>
              <a:rPr lang="en-US" dirty="0" smtClean="0"/>
              <a:t>Multiplatform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2057401"/>
            <a:ext cx="3931920" cy="4369776"/>
          </a:xfrm>
        </p:spPr>
        <p:txBody>
          <a:bodyPr>
            <a:normAutofit lnSpcReduction="10000"/>
          </a:bodyPr>
          <a:lstStyle/>
          <a:p>
            <a:r>
              <a:rPr lang="cs-CZ" u="sng" dirty="0" err="1" smtClean="0"/>
              <a:t>Avalonia</a:t>
            </a:r>
            <a:endParaRPr lang="cs-CZ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Open-source multi-platform WPF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Mobile platforms in beta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u="sng" dirty="0" smtClean="0"/>
              <a:t>UNO </a:t>
            </a:r>
            <a:r>
              <a:rPr lang="en-US" u="sng" dirty="0" smtClean="0"/>
              <a:t>Platform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Multi-platform </a:t>
            </a:r>
            <a:r>
              <a:rPr lang="en-US" dirty="0" smtClean="0"/>
              <a:t>UWP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run in a web browser (</a:t>
            </a:r>
            <a:r>
              <a:rPr lang="en-US" dirty="0" err="1" smtClean="0"/>
              <a:t>WebAssembly</a:t>
            </a:r>
            <a:r>
              <a:rPr lang="en-US" dirty="0" smtClean="0"/>
              <a:t>)</a:t>
            </a:r>
          </a:p>
          <a:p>
            <a:endParaRPr lang="cs-CZ" dirty="0"/>
          </a:p>
          <a:p>
            <a:r>
              <a:rPr lang="cs-CZ" u="sng" dirty="0" smtClean="0"/>
              <a:t>MAUI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UNO Platform, but from Microsoft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Faster, less mature</a:t>
            </a:r>
            <a:endParaRPr lang="en-US" dirty="0"/>
          </a:p>
        </p:txBody>
      </p:sp>
      <p:pic>
        <p:nvPicPr>
          <p:cNvPr id="4098" name="Picture 2" descr="avalonia · GitHub Topics · GitHu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0574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477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WinForms in practice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7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Visual Studio (Installer)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42" t="653"/>
          <a:stretch/>
        </p:blipFill>
        <p:spPr>
          <a:xfrm>
            <a:off x="2110154" y="2083776"/>
            <a:ext cx="7998100" cy="401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510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 Tour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 WinForms project</a:t>
            </a:r>
          </a:p>
          <a:p>
            <a:r>
              <a:rPr lang="en-US" dirty="0" smtClean="0"/>
              <a:t>Toolbox</a:t>
            </a:r>
          </a:p>
          <a:p>
            <a:r>
              <a:rPr lang="en-US" dirty="0" smtClean="0"/>
              <a:t>Document outline</a:t>
            </a:r>
          </a:p>
          <a:p>
            <a:r>
              <a:rPr lang="en-US" dirty="0" smtClean="0"/>
              <a:t>Form editor</a:t>
            </a:r>
          </a:p>
          <a:p>
            <a:r>
              <a:rPr lang="en-US" dirty="0" smtClean="0"/>
              <a:t>Control properties &amp;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192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VS Tour + Standard Controls</a:t>
            </a:r>
            <a:endParaRPr lang="en-US" dirty="0"/>
          </a:p>
        </p:txBody>
      </p:sp>
      <p:pic>
        <p:nvPicPr>
          <p:cNvPr id="6148" name="Picture 4" descr="Sobras de Sombras: SotC: Como quebrar os limit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831" y="2095500"/>
            <a:ext cx="9525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817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Logic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handling events</a:t>
            </a:r>
          </a:p>
          <a:p>
            <a:r>
              <a:rPr lang="en-US" dirty="0" smtClean="0"/>
              <a:t>Switching between UI and code-behind: </a:t>
            </a:r>
            <a:r>
              <a:rPr lang="en-US" b="1" dirty="0" smtClean="0"/>
              <a:t>(Shift +) F7</a:t>
            </a:r>
          </a:p>
          <a:p>
            <a:r>
              <a:rPr lang="en-US" dirty="0" smtClean="0"/>
              <a:t>Don‘t touch the generated code</a:t>
            </a:r>
            <a:r>
              <a:rPr lang="cs-CZ" dirty="0" smtClean="0"/>
              <a:t> </a:t>
            </a:r>
            <a:r>
              <a:rPr lang="en-US" dirty="0" smtClean="0"/>
              <a:t>(*.</a:t>
            </a:r>
            <a:r>
              <a:rPr lang="en-US" dirty="0" err="1" smtClean="0"/>
              <a:t>Designer.cs</a:t>
            </a:r>
            <a:r>
              <a:rPr lang="cs-CZ" dirty="0" smtClean="0"/>
              <a:t>)</a:t>
            </a:r>
            <a:r>
              <a:rPr lang="en-US" dirty="0" smtClean="0"/>
              <a:t> if you are not sure about what you‘re doing</a:t>
            </a:r>
          </a:p>
          <a:p>
            <a:endParaRPr lang="en-US" dirty="0" smtClean="0"/>
          </a:p>
          <a:p>
            <a:r>
              <a:rPr lang="en-US" b="1" dirty="0" smtClean="0"/>
              <a:t>Don‘t put business logic in the code-behind, interact with business logic classes instead!</a:t>
            </a:r>
          </a:p>
          <a:p>
            <a:pPr lvl="1"/>
            <a:r>
              <a:rPr lang="en-US" dirty="0" smtClean="0"/>
              <a:t>This is a common bad practice even in software companies</a:t>
            </a:r>
          </a:p>
          <a:p>
            <a:pPr lvl="1"/>
            <a:r>
              <a:rPr lang="en-US" dirty="0" smtClean="0"/>
              <a:t>The code becomes unmaintainable very quickly</a:t>
            </a:r>
          </a:p>
          <a:p>
            <a:pPr lvl="1"/>
            <a:r>
              <a:rPr lang="en-US" dirty="0" smtClean="0"/>
              <a:t>There is a high potential of (even unintentionally) storing business data in the UI controls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102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Application Logic</a:t>
            </a:r>
            <a:endParaRPr lang="en-US" dirty="0"/>
          </a:p>
        </p:txBody>
      </p:sp>
      <p:pic>
        <p:nvPicPr>
          <p:cNvPr id="6148" name="Picture 4" descr="Sobras de Sombras: SotC: Como quebrar os limit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831" y="2095500"/>
            <a:ext cx="9525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520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Dialogs</a:t>
            </a:r>
            <a:endParaRPr lang="en-US" dirty="0"/>
          </a:p>
        </p:txBody>
      </p:sp>
      <p:pic>
        <p:nvPicPr>
          <p:cNvPr id="6148" name="Picture 4" descr="Sobras de Sombras: SotC: Como quebrar os limit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831" y="2095500"/>
            <a:ext cx="9525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098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Controls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</a:p>
          <a:p>
            <a:pPr lvl="1"/>
            <a:r>
              <a:rPr lang="en-US" dirty="0" smtClean="0"/>
              <a:t>Creating a new </a:t>
            </a:r>
            <a:r>
              <a:rPr lang="en-US" dirty="0" err="1" smtClean="0"/>
              <a:t>UserControl</a:t>
            </a:r>
            <a:r>
              <a:rPr lang="en-US" dirty="0" smtClean="0"/>
              <a:t> and then </a:t>
            </a:r>
            <a:r>
              <a:rPr lang="en-US" dirty="0" err="1" smtClean="0"/>
              <a:t>drag&amp;dropping</a:t>
            </a:r>
            <a:r>
              <a:rPr lang="en-US" dirty="0" smtClean="0"/>
              <a:t> existing controls onto it</a:t>
            </a:r>
          </a:p>
          <a:p>
            <a:pPr lvl="1"/>
            <a:r>
              <a:rPr lang="en-US" dirty="0" smtClean="0"/>
              <a:t>Quite easy to create, reduces repetition of common UI groupings</a:t>
            </a:r>
          </a:p>
          <a:p>
            <a:pPr lvl="2"/>
            <a:r>
              <a:rPr lang="en-US" dirty="0" smtClean="0"/>
              <a:t>Progress bar with status text</a:t>
            </a:r>
          </a:p>
          <a:p>
            <a:pPr lvl="2"/>
            <a:r>
              <a:rPr lang="en-US" dirty="0" err="1" smtClean="0"/>
              <a:t>Listbox</a:t>
            </a:r>
            <a:r>
              <a:rPr lang="en-US" dirty="0" smtClean="0"/>
              <a:t> with button controls</a:t>
            </a:r>
          </a:p>
          <a:p>
            <a:r>
              <a:rPr lang="en-US" dirty="0" smtClean="0"/>
              <a:t>Creating an entirely new control</a:t>
            </a:r>
          </a:p>
          <a:p>
            <a:pPr lvl="1"/>
            <a:r>
              <a:rPr lang="en-US" dirty="0" smtClean="0"/>
              <a:t>Quite low-level</a:t>
            </a:r>
          </a:p>
          <a:p>
            <a:pPr lvl="1"/>
            <a:r>
              <a:rPr lang="en-US" dirty="0" smtClean="0"/>
              <a:t>Extending an existing control</a:t>
            </a:r>
          </a:p>
          <a:p>
            <a:pPr lvl="2"/>
            <a:r>
              <a:rPr lang="en-US" dirty="0" smtClean="0"/>
              <a:t>Differently styled button (e.g., material design)</a:t>
            </a:r>
          </a:p>
          <a:p>
            <a:pPr lvl="1"/>
            <a:r>
              <a:rPr lang="en-US" dirty="0" smtClean="0"/>
              <a:t>Creating a new control from scratch</a:t>
            </a:r>
          </a:p>
          <a:p>
            <a:pPr lvl="2"/>
            <a:r>
              <a:rPr lang="en-US" dirty="0" err="1" smtClean="0"/>
              <a:t>OnPaint</a:t>
            </a:r>
            <a:r>
              <a:rPr lang="en-US" dirty="0" smtClean="0"/>
              <a:t> event + drawing basic shapes (points, lines, rectangles, 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64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</a:t>
            </a:r>
            <a:r>
              <a:rPr lang="en-US" dirty="0" smtClean="0"/>
              <a:t>Entirely New Control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 of scope of this lecture</a:t>
            </a:r>
          </a:p>
          <a:p>
            <a:r>
              <a:rPr lang="en-US" dirty="0" smtClean="0"/>
              <a:t>Taught in PB069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24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</a:t>
            </a:r>
            <a:r>
              <a:rPr lang="cs-CZ" dirty="0" smtClean="0"/>
              <a:t> up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Theory</a:t>
            </a:r>
          </a:p>
          <a:p>
            <a:pPr lvl="1"/>
            <a:r>
              <a:rPr lang="en-US" dirty="0" smtClean="0"/>
              <a:t>General info</a:t>
            </a:r>
          </a:p>
          <a:p>
            <a:pPr lvl="1"/>
            <a:r>
              <a:rPr lang="en-US" dirty="0" smtClean="0"/>
              <a:t>History lesson</a:t>
            </a:r>
          </a:p>
          <a:p>
            <a:pPr lvl="1"/>
            <a:r>
              <a:rPr lang="en-US" dirty="0" smtClean="0"/>
              <a:t>Alternatives</a:t>
            </a:r>
            <a:endParaRPr lang="cs-CZ" dirty="0" smtClean="0"/>
          </a:p>
          <a:p>
            <a:r>
              <a:rPr lang="en-US" dirty="0" smtClean="0"/>
              <a:t>Practical use</a:t>
            </a:r>
          </a:p>
          <a:p>
            <a:pPr lvl="1"/>
            <a:r>
              <a:rPr lang="en-US" dirty="0" smtClean="0"/>
              <a:t>Setting up Visual Studio</a:t>
            </a:r>
          </a:p>
          <a:p>
            <a:pPr lvl="1"/>
            <a:r>
              <a:rPr lang="en-US" dirty="0" smtClean="0"/>
              <a:t>Standard controls</a:t>
            </a:r>
            <a:endParaRPr lang="cs-CZ" dirty="0" smtClean="0"/>
          </a:p>
          <a:p>
            <a:pPr lvl="1"/>
            <a:r>
              <a:rPr lang="en-US" dirty="0"/>
              <a:t>Application </a:t>
            </a:r>
            <a:r>
              <a:rPr lang="en-US" dirty="0" smtClean="0"/>
              <a:t>logic</a:t>
            </a:r>
            <a:endParaRPr lang="cs-CZ" dirty="0" smtClean="0"/>
          </a:p>
          <a:p>
            <a:pPr lvl="1"/>
            <a:r>
              <a:rPr lang="en-US" dirty="0" smtClean="0"/>
              <a:t>Dialogs</a:t>
            </a:r>
          </a:p>
          <a:p>
            <a:pPr lvl="1"/>
            <a:r>
              <a:rPr lang="en-US" dirty="0" smtClean="0"/>
              <a:t>Custom controls</a:t>
            </a:r>
          </a:p>
          <a:p>
            <a:pPr lvl="1"/>
            <a:r>
              <a:rPr lang="en-US" dirty="0" smtClean="0"/>
              <a:t>Scaling</a:t>
            </a:r>
          </a:p>
          <a:p>
            <a:pPr lvl="1"/>
            <a:r>
              <a:rPr lang="en-US" dirty="0" smtClean="0"/>
              <a:t>Asynchronous code</a:t>
            </a:r>
            <a:endParaRPr lang="cs-CZ" dirty="0" smtClean="0"/>
          </a:p>
          <a:p>
            <a:r>
              <a:rPr lang="en-US" dirty="0" smtClean="0"/>
              <a:t>Q&amp;A + Bonuses (if time permits)</a:t>
            </a:r>
            <a:endParaRPr lang="en-US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10939" y="3325709"/>
            <a:ext cx="3467584" cy="148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683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Custom Controls</a:t>
            </a:r>
            <a:r>
              <a:rPr lang="cs-CZ" dirty="0" smtClean="0"/>
              <a:t> - </a:t>
            </a:r>
            <a:r>
              <a:rPr lang="en-US" dirty="0" smtClean="0"/>
              <a:t>Composition</a:t>
            </a:r>
            <a:endParaRPr lang="en-US" dirty="0"/>
          </a:p>
        </p:txBody>
      </p:sp>
      <p:pic>
        <p:nvPicPr>
          <p:cNvPr id="6148" name="Picture 4" descr="Sobras de Sombras: SotC: Como quebrar os limit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831" y="2095500"/>
            <a:ext cx="9525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003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Smart usage of different types of panels combined with:</a:t>
            </a:r>
          </a:p>
          <a:p>
            <a:pPr lvl="1"/>
            <a:r>
              <a:rPr lang="en-US" dirty="0" smtClean="0"/>
              <a:t>Docking</a:t>
            </a:r>
          </a:p>
          <a:p>
            <a:pPr lvl="1"/>
            <a:r>
              <a:rPr lang="en-US" dirty="0" smtClean="0"/>
              <a:t>Anchoring</a:t>
            </a:r>
          </a:p>
          <a:p>
            <a:r>
              <a:rPr lang="en-US" dirty="0" smtClean="0"/>
              <a:t>Major disadvantage – no sane out-of-the-box font scaling</a:t>
            </a:r>
          </a:p>
          <a:p>
            <a:pPr lvl="1"/>
            <a:r>
              <a:rPr lang="en-US" dirty="0" smtClean="0"/>
              <a:t>Has to be implemented at a pretty low level – using </a:t>
            </a:r>
            <a:r>
              <a:rPr lang="en-US" dirty="0" err="1" smtClean="0"/>
              <a:t>Graphics.MeasureString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398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Panel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container for a group of controls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Primarily used to scale or move this group of controls together</a:t>
            </a:r>
            <a:endParaRPr lang="en-US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1090" y="575116"/>
            <a:ext cx="4334480" cy="278168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1090" y="3502442"/>
            <a:ext cx="4344006" cy="277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956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FlowLayoutPanel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Used for stacking controls after each other in a certain direction</a:t>
            </a:r>
            <a:endParaRPr lang="en-US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9070" y="575850"/>
            <a:ext cx="4315427" cy="276263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9069" y="3581573"/>
            <a:ext cx="4315427" cy="277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1235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4009292" cy="1737360"/>
          </a:xfrm>
        </p:spPr>
        <p:txBody>
          <a:bodyPr/>
          <a:lstStyle/>
          <a:p>
            <a:r>
              <a:rPr lang="cs-CZ" dirty="0" err="1" smtClean="0"/>
              <a:t>TableLayoutPanel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4009292" cy="301752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More fine-tuned control of placements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Columns and rows sized by: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Number of pixels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Percentage of available space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Contents of the given cell</a:t>
            </a:r>
            <a:endParaRPr lang="en-US" sz="1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831" y="594168"/>
            <a:ext cx="4305901" cy="274358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830" y="3605389"/>
            <a:ext cx="4305901" cy="272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788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722727"/>
            <a:ext cx="3931920" cy="1243232"/>
          </a:xfrm>
        </p:spPr>
        <p:txBody>
          <a:bodyPr/>
          <a:lstStyle/>
          <a:p>
            <a:r>
              <a:rPr lang="en-US" dirty="0" smtClean="0"/>
              <a:t>Anchor</a:t>
            </a:r>
            <a:endParaRPr lang="en-US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62777" y="589405"/>
            <a:ext cx="4324954" cy="2753109"/>
          </a:xfrm>
          <a:prstGeom prst="rect">
            <a:avLst/>
          </a:prstGeo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2198076"/>
            <a:ext cx="3931920" cy="365408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Controls‘ position is computed relative to the parent‘s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property defines the sides of parent from which the position is computed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Behavior when resizing: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Zero sides </a:t>
            </a:r>
            <a:r>
              <a:rPr lang="en-US" sz="1400" dirty="0" smtClean="0"/>
              <a:t>– relative position to all sides stays the same (great for centering)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1-2 adjacent sides</a:t>
            </a:r>
            <a:r>
              <a:rPr lang="en-US" sz="1400" dirty="0" smtClean="0"/>
              <a:t> – the distances (in </a:t>
            </a:r>
            <a:r>
              <a:rPr lang="en-US" sz="1400" dirty="0" err="1" smtClean="0"/>
              <a:t>px</a:t>
            </a:r>
            <a:r>
              <a:rPr lang="en-US" sz="1400" dirty="0" smtClean="0"/>
              <a:t>) to the chosen sides stay the same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2 non-adjacent, any 3+ sides </a:t>
            </a:r>
            <a:r>
              <a:rPr lang="en-US" sz="1400" dirty="0" smtClean="0"/>
              <a:t>– the control is stretched, if possible</a:t>
            </a:r>
            <a:r>
              <a:rPr lang="cs-CZ" sz="1400" dirty="0" smtClean="0"/>
              <a:t> </a:t>
            </a:r>
            <a:r>
              <a:rPr lang="en-US" sz="1400" dirty="0" smtClean="0"/>
              <a:t>(e.g., </a:t>
            </a:r>
            <a:r>
              <a:rPr lang="en-US" sz="1400" dirty="0" err="1" smtClean="0"/>
              <a:t>AutoSize</a:t>
            </a:r>
            <a:r>
              <a:rPr lang="en-US" sz="1400" dirty="0" smtClean="0"/>
              <a:t> = true)</a:t>
            </a:r>
            <a:endParaRPr lang="en-US" sz="1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3724" y="3599158"/>
            <a:ext cx="4363059" cy="277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4827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Dock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Dock property - „Sticking“ and stretching a control to fit one of the parent container‘s sides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Does not play nice with non-docked controls in the same container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Docking priority is set by the order of controls in the document tree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4940" y="490487"/>
            <a:ext cx="4353533" cy="281026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7384" y="1184800"/>
            <a:ext cx="1762371" cy="156231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4467" y="3456278"/>
            <a:ext cx="4344006" cy="282932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48331" y="4075489"/>
            <a:ext cx="1781424" cy="159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7331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Scaling</a:t>
            </a:r>
            <a:endParaRPr lang="en-US" dirty="0"/>
          </a:p>
        </p:txBody>
      </p:sp>
      <p:pic>
        <p:nvPicPr>
          <p:cNvPr id="6148" name="Picture 4" descr="Sobras de Sombras: SotC: Como quebrar os limit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831" y="2095500"/>
            <a:ext cx="9525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100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Code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1 – You can access UI only from the UI thread</a:t>
            </a:r>
          </a:p>
          <a:p>
            <a:pPr lvl="1"/>
            <a:r>
              <a:rPr lang="en-US" dirty="0" smtClean="0"/>
              <a:t>Writing to the UI elements gets more complicated</a:t>
            </a:r>
          </a:p>
          <a:p>
            <a:pPr lvl="1"/>
            <a:r>
              <a:rPr lang="en-US" dirty="0" smtClean="0"/>
              <a:t>Solution: </a:t>
            </a:r>
            <a:r>
              <a:rPr lang="en-US" dirty="0" err="1" smtClean="0"/>
              <a:t>control.Invoke</a:t>
            </a:r>
            <a:r>
              <a:rPr lang="en-US" dirty="0" smtClean="0"/>
              <a:t>() and </a:t>
            </a:r>
            <a:r>
              <a:rPr lang="en-US" dirty="0" err="1" smtClean="0"/>
              <a:t>BeginInvoke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BeginInvoke</a:t>
            </a:r>
            <a:r>
              <a:rPr lang="en-US" dirty="0" smtClean="0"/>
              <a:t>() is </a:t>
            </a:r>
            <a:r>
              <a:rPr lang="en-US" dirty="0" err="1" smtClean="0"/>
              <a:t>fire&amp;forget</a:t>
            </a:r>
            <a:r>
              <a:rPr lang="en-US" dirty="0" smtClean="0"/>
              <a:t> – less deadlock-prone</a:t>
            </a:r>
          </a:p>
          <a:p>
            <a:r>
              <a:rPr lang="en-US" dirty="0" smtClean="0"/>
              <a:t>Problem 2: Events have only synchronous delegates</a:t>
            </a:r>
          </a:p>
          <a:p>
            <a:pPr lvl="1"/>
            <a:r>
              <a:rPr lang="en-US" dirty="0" smtClean="0"/>
              <a:t>Therefore </a:t>
            </a:r>
            <a:r>
              <a:rPr lang="en-US" dirty="0" err="1" smtClean="0"/>
              <a:t>async</a:t>
            </a:r>
            <a:r>
              <a:rPr lang="en-US" dirty="0" smtClean="0"/>
              <a:t>/await parallelism can only be done by void-returning methods</a:t>
            </a:r>
          </a:p>
          <a:p>
            <a:pPr lvl="2"/>
            <a:r>
              <a:rPr lang="en-US" dirty="0" smtClean="0"/>
              <a:t>No completion signaling</a:t>
            </a:r>
          </a:p>
          <a:p>
            <a:pPr lvl="2"/>
            <a:r>
              <a:rPr lang="en-US" dirty="0" smtClean="0"/>
              <a:t>Exceptions get ignored</a:t>
            </a:r>
          </a:p>
          <a:p>
            <a:pPr lvl="1"/>
            <a:r>
              <a:rPr lang="en-US" dirty="0" smtClean="0"/>
              <a:t>Solution: Side channels in the event handler code</a:t>
            </a:r>
          </a:p>
          <a:p>
            <a:pPr lvl="1"/>
            <a:r>
              <a:rPr lang="en-US" dirty="0" smtClean="0"/>
              <a:t>Beware using </a:t>
            </a:r>
            <a:r>
              <a:rPr lang="en-US" dirty="0" err="1" smtClean="0"/>
              <a:t>ConfigureAwait</a:t>
            </a:r>
            <a:r>
              <a:rPr lang="en-US" dirty="0" smtClean="0"/>
              <a:t>(false) -&gt; after awaiting, you </a:t>
            </a:r>
            <a:r>
              <a:rPr lang="en-US" b="1" dirty="0" smtClean="0"/>
              <a:t>must</a:t>
            </a:r>
            <a:r>
              <a:rPr lang="en-US" dirty="0" smtClean="0"/>
              <a:t> use Invoke() to access UI</a:t>
            </a:r>
          </a:p>
        </p:txBody>
      </p:sp>
    </p:spTree>
    <p:extLst>
      <p:ext uri="{BB962C8B-B14F-4D97-AF65-F5344CB8AC3E}">
        <p14:creationId xmlns:p14="http://schemas.microsoft.com/office/powerpoint/2010/main" val="30829392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Asynchronous Code</a:t>
            </a:r>
            <a:endParaRPr lang="en-US" dirty="0"/>
          </a:p>
        </p:txBody>
      </p:sp>
      <p:pic>
        <p:nvPicPr>
          <p:cNvPr id="6148" name="Picture 4" descr="Sobras de Sombras: SotC: Como quebrar os limit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831" y="2095500"/>
            <a:ext cx="9525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178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only</a:t>
            </a:r>
          </a:p>
          <a:p>
            <a:r>
              <a:rPr lang="en-US" dirty="0" smtClean="0"/>
              <a:t>Event-based</a:t>
            </a:r>
          </a:p>
          <a:p>
            <a:r>
              <a:rPr lang="en-US" dirty="0" smtClean="0"/>
              <a:t>Very beginner-friendly</a:t>
            </a:r>
          </a:p>
          <a:p>
            <a:pPr lvl="1"/>
            <a:r>
              <a:rPr lang="en-US" dirty="0" smtClean="0"/>
              <a:t>Drag &amp; Drop</a:t>
            </a:r>
          </a:p>
          <a:p>
            <a:pPr lvl="1"/>
            <a:r>
              <a:rPr lang="en-US" dirty="0" smtClean="0"/>
              <a:t>It Just Works™</a:t>
            </a:r>
          </a:p>
          <a:p>
            <a:r>
              <a:rPr lang="en-US" dirty="0" smtClean="0"/>
              <a:t>Very senior-unfriendly</a:t>
            </a:r>
          </a:p>
          <a:p>
            <a:pPr lvl="1"/>
            <a:r>
              <a:rPr lang="en-US" dirty="0" smtClean="0"/>
              <a:t>Limited UI scaling</a:t>
            </a:r>
          </a:p>
          <a:p>
            <a:pPr lvl="1"/>
            <a:r>
              <a:rPr lang="en-US" dirty="0" smtClean="0"/>
              <a:t>No adaptive font sizes</a:t>
            </a:r>
          </a:p>
          <a:p>
            <a:pPr lvl="1"/>
            <a:r>
              <a:rPr lang="en-US" dirty="0" smtClean="0"/>
              <a:t>Very low-level for advanced scenarios</a:t>
            </a:r>
          </a:p>
          <a:p>
            <a:pPr lvl="1"/>
            <a:r>
              <a:rPr lang="en-US" dirty="0" smtClean="0"/>
              <a:t>Esoteric bugs</a:t>
            </a:r>
          </a:p>
          <a:p>
            <a:endParaRPr lang="en-US" dirty="0"/>
          </a:p>
        </p:txBody>
      </p:sp>
      <p:pic>
        <p:nvPicPr>
          <p:cNvPr id="5122" name="Picture 2" descr="&quot;It just works&quot; - Todd Howard 2015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114" y="1965961"/>
            <a:ext cx="5729060" cy="3222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8868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study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PB069 course</a:t>
            </a:r>
          </a:p>
          <a:p>
            <a:r>
              <a:rPr lang="en-US" dirty="0" smtClean="0"/>
              <a:t>Microsoft docs</a:t>
            </a:r>
          </a:p>
          <a:p>
            <a:r>
              <a:rPr lang="en-US" dirty="0" smtClean="0"/>
              <a:t>CodeProject.com – best resource for obscure parts of WinForms</a:t>
            </a:r>
          </a:p>
          <a:p>
            <a:r>
              <a:rPr lang="en-US" dirty="0" smtClean="0"/>
              <a:t>Experimenting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123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Q&amp;A</a:t>
            </a:r>
            <a:endParaRPr lang="en-US" dirty="0"/>
          </a:p>
        </p:txBody>
      </p:sp>
      <p:pic>
        <p:nvPicPr>
          <p:cNvPr id="1026" name="Picture 2" descr="Questions &amp; Answers: Episode 2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465" y="2057400"/>
            <a:ext cx="7179733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5494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attending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68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WinForms don</a:t>
            </a:r>
            <a:r>
              <a:rPr lang="cs-CZ" dirty="0" smtClean="0"/>
              <a:t>‘</a:t>
            </a:r>
            <a:r>
              <a:rPr lang="en-US" dirty="0" smtClean="0"/>
              <a:t>t need to be ugly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MetroFramework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MaterialSkin</a:t>
            </a:r>
            <a:endParaRPr lang="en-US" dirty="0"/>
          </a:p>
        </p:txBody>
      </p:sp>
      <p:pic>
        <p:nvPicPr>
          <p:cNvPr id="1026" name="Picture 2" descr="https://camo.githubusercontent.com/d0a72220e9c10f03f3756be8a0046d1ce1403067895192183b5a566d0b09ae1d/687474703a2f2f692e696d6775722e636f6d2f697831465272752e6a706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56564"/>
            <a:ext cx="4754563" cy="2913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lt ta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38" y="2738978"/>
            <a:ext cx="4754562" cy="334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917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lesson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Oldest</a:t>
            </a:r>
            <a:r>
              <a:rPr lang="cs-CZ" dirty="0" smtClean="0"/>
              <a:t> C#</a:t>
            </a:r>
            <a:r>
              <a:rPr lang="en-US" dirty="0" smtClean="0"/>
              <a:t> UI</a:t>
            </a:r>
            <a:r>
              <a:rPr lang="cs-CZ" dirty="0" smtClean="0"/>
              <a:t> </a:t>
            </a:r>
            <a:r>
              <a:rPr lang="en-US" dirty="0" smtClean="0"/>
              <a:t>library</a:t>
            </a:r>
            <a:r>
              <a:rPr lang="cs-CZ" dirty="0" smtClean="0"/>
              <a:t> (2002, in beta </a:t>
            </a:r>
            <a:r>
              <a:rPr lang="en-US" dirty="0" smtClean="0"/>
              <a:t>since 2000 </a:t>
            </a:r>
            <a:r>
              <a:rPr lang="cs-CZ" dirty="0" smtClean="0"/>
              <a:t>- .NET 1.0)</a:t>
            </a:r>
            <a:endParaRPr lang="en-US" dirty="0" smtClean="0"/>
          </a:p>
          <a:p>
            <a:pPr lvl="1"/>
            <a:r>
              <a:rPr lang="en-US" dirty="0" smtClean="0"/>
              <a:t>Therefore has a lot of skeletons in its closet (to maintain backwards-compatibility)</a:t>
            </a:r>
          </a:p>
          <a:p>
            <a:r>
              <a:rPr lang="en-US" dirty="0" smtClean="0"/>
              <a:t>Internally uses a lot of Win32 API calls</a:t>
            </a:r>
          </a:p>
          <a:p>
            <a:pPr lvl="1"/>
            <a:r>
              <a:rPr lang="en-US" dirty="0" smtClean="0"/>
              <a:t>Rendering native form controls (checkboxes, radio buttons, etc.)</a:t>
            </a:r>
          </a:p>
          <a:p>
            <a:pPr lvl="1"/>
            <a:r>
              <a:rPr lang="en-US" dirty="0" smtClean="0"/>
              <a:t>Window management (e.g., moving to foreground)</a:t>
            </a:r>
          </a:p>
          <a:p>
            <a:r>
              <a:rPr lang="en-US" dirty="0" smtClean="0"/>
              <a:t>Uses GDI / GDI+ for rendering</a:t>
            </a:r>
          </a:p>
          <a:p>
            <a:pPr lvl="1"/>
            <a:r>
              <a:rPr lang="en-US" dirty="0" smtClean="0"/>
              <a:t>Not maintained anymore by MS</a:t>
            </a:r>
          </a:p>
          <a:p>
            <a:pPr lvl="1"/>
            <a:r>
              <a:rPr lang="en-US" dirty="0" smtClean="0"/>
              <a:t>A lot of known bugs</a:t>
            </a:r>
          </a:p>
          <a:p>
            <a:pPr lvl="1"/>
            <a:r>
              <a:rPr lang="en-US" dirty="0" smtClean="0"/>
              <a:t>CPU rendering only – no HW acceleration, performance hit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87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lesson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Open-source rewrite in .NET Core starting in 2018</a:t>
            </a:r>
          </a:p>
          <a:p>
            <a:pPr lvl="1"/>
            <a:r>
              <a:rPr lang="en-US" dirty="0" smtClean="0"/>
              <a:t>More-or-less feature-complete by .NET Core 3.1</a:t>
            </a:r>
          </a:p>
          <a:p>
            <a:pPr lvl="1"/>
            <a:r>
              <a:rPr lang="en-US" dirty="0" smtClean="0"/>
              <a:t>DPI scaling</a:t>
            </a:r>
          </a:p>
          <a:p>
            <a:pPr lvl="1"/>
            <a:r>
              <a:rPr lang="en-US" dirty="0" smtClean="0"/>
              <a:t>Modern dialog windows</a:t>
            </a:r>
          </a:p>
          <a:p>
            <a:pPr lvl="1"/>
            <a:r>
              <a:rPr lang="en-US" dirty="0" smtClean="0"/>
              <a:t>Still Windows-only</a:t>
            </a:r>
          </a:p>
          <a:p>
            <a:pPr lvl="1"/>
            <a:r>
              <a:rPr lang="en-US" dirty="0" smtClean="0"/>
              <a:t>API compatibility with the .NET 3 version of WinForms (still pretty bad)</a:t>
            </a:r>
          </a:p>
          <a:p>
            <a:pPr lvl="1"/>
            <a:r>
              <a:rPr lang="en-US" dirty="0" smtClean="0"/>
              <a:t>Still rendered by the ancient GDI+ library</a:t>
            </a:r>
            <a:endParaRPr lang="cs-CZ" dirty="0" smtClean="0"/>
          </a:p>
          <a:p>
            <a:r>
              <a:rPr lang="en-US" dirty="0" smtClean="0"/>
              <a:t>No multiplatform port planned (as of yet)</a:t>
            </a:r>
          </a:p>
          <a:p>
            <a:pPr lvl="1"/>
            <a:r>
              <a:rPr lang="en-US" dirty="0" smtClean="0"/>
              <a:t>This use case will be (most probably) be covered </a:t>
            </a:r>
            <a:r>
              <a:rPr lang="cs-CZ" dirty="0" smtClean="0"/>
              <a:t>by </a:t>
            </a:r>
            <a:r>
              <a:rPr lang="en-US" dirty="0" smtClean="0"/>
              <a:t>MAUI (former </a:t>
            </a:r>
            <a:r>
              <a:rPr lang="en-US" dirty="0" err="1" smtClean="0"/>
              <a:t>Xamarin.Forms</a:t>
            </a:r>
            <a:r>
              <a:rPr lang="cs-CZ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8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use cases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Quick&amp;Dirty</a:t>
            </a:r>
            <a:r>
              <a:rPr lang="en-US" dirty="0" smtClean="0"/>
              <a:t> UIs</a:t>
            </a:r>
          </a:p>
          <a:p>
            <a:pPr lvl="1"/>
            <a:r>
              <a:rPr lang="en-US" dirty="0" smtClean="0"/>
              <a:t>Prototypes</a:t>
            </a:r>
          </a:p>
          <a:p>
            <a:pPr lvl="1"/>
            <a:r>
              <a:rPr lang="en-US" dirty="0" smtClean="0"/>
              <a:t>Internal tools</a:t>
            </a:r>
          </a:p>
          <a:p>
            <a:pPr lvl="1"/>
            <a:r>
              <a:rPr lang="en-US" dirty="0" smtClean="0"/>
              <a:t>Software where a UI is an afterthought</a:t>
            </a:r>
          </a:p>
          <a:p>
            <a:r>
              <a:rPr lang="en-US" dirty="0" smtClean="0"/>
              <a:t>Legacy support</a:t>
            </a:r>
          </a:p>
          <a:p>
            <a:pPr lvl="1"/>
            <a:r>
              <a:rPr lang="en-US" dirty="0" smtClean="0"/>
              <a:t>Yes, a lot of companies still support Windows XP or even older systems</a:t>
            </a:r>
          </a:p>
          <a:p>
            <a:r>
              <a:rPr lang="en-US" dirty="0" smtClean="0"/>
              <a:t>Student projects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2058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Alternatives - Windows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/>
              <a:t>WPF (Windows Presentation Foundation</a:t>
            </a:r>
            <a:r>
              <a:rPr lang="en-US" u="sng" dirty="0" smtClean="0"/>
              <a:t>)</a:t>
            </a:r>
            <a:endParaRPr lang="cs-CZ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Declarative approach (XML files)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HW acceleration (DirectX)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u="sng" dirty="0" err="1" smtClean="0"/>
              <a:t>WinUI</a:t>
            </a:r>
            <a:r>
              <a:rPr lang="cs-CZ" u="sng" dirty="0" smtClean="0"/>
              <a:t> (UWP)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Windows 10+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Prettier, but more limited WPF (access to low-level system APIs)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Look up „XAML Controls Gallery“ in Windows Store</a:t>
            </a:r>
            <a:endParaRPr lang="en-US" dirty="0"/>
          </a:p>
        </p:txBody>
      </p:sp>
      <p:pic>
        <p:nvPicPr>
          <p:cNvPr id="2050" name="Picture 2" descr="WinUI 3: Preview 3 now available with ARM64, drag and drop ..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002" y="2356392"/>
            <a:ext cx="4572396" cy="214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263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Alternatives - </a:t>
            </a:r>
            <a:r>
              <a:rPr lang="cs-CZ" dirty="0" smtClean="0"/>
              <a:t>Unix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u="sng" dirty="0" smtClean="0"/>
              <a:t>Mono WinForms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port of .NET 4 WinForms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 feature-complete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maintenance mode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often run existing WinForms code without modifications</a:t>
            </a:r>
            <a:endParaRPr lang="en-US" dirty="0"/>
          </a:p>
        </p:txBody>
      </p:sp>
      <p:pic>
        <p:nvPicPr>
          <p:cNvPr id="3076" name="Picture 4" descr="Mono Android 1.0: Toda la potencia de .NET y C# 4.0 en la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075" y="1562100"/>
            <a:ext cx="428625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010010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TM03457444[[fn=Základ]]</Template>
  <TotalTime>740</TotalTime>
  <Words>917</Words>
  <Application>Microsoft Office PowerPoint</Application>
  <PresentationFormat>Širokoúhlá obrazovka</PresentationFormat>
  <Paragraphs>171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Corbel</vt:lpstr>
      <vt:lpstr>Wingdings</vt:lpstr>
      <vt:lpstr>Základ</vt:lpstr>
      <vt:lpstr>Windows Forms</vt:lpstr>
      <vt:lpstr>Coming up</vt:lpstr>
      <vt:lpstr>General information</vt:lpstr>
      <vt:lpstr>WinForms don‘t need to be ugly</vt:lpstr>
      <vt:lpstr>History lesson</vt:lpstr>
      <vt:lpstr>History lesson</vt:lpstr>
      <vt:lpstr>Real use cases</vt:lpstr>
      <vt:lpstr>Alternatives - Windows</vt:lpstr>
      <vt:lpstr>Alternatives - Unix</vt:lpstr>
      <vt:lpstr>Alternatives - Multiplatform</vt:lpstr>
      <vt:lpstr>WinForms in practice</vt:lpstr>
      <vt:lpstr>Setting up Visual Studio (Installer)</vt:lpstr>
      <vt:lpstr>Visual Studio Tour</vt:lpstr>
      <vt:lpstr>VS Tour + Standard Controls</vt:lpstr>
      <vt:lpstr>Application Logic</vt:lpstr>
      <vt:lpstr>Application Logic</vt:lpstr>
      <vt:lpstr>Dialogs</vt:lpstr>
      <vt:lpstr>Custom Controls</vt:lpstr>
      <vt:lpstr>Creating an Entirely New Control</vt:lpstr>
      <vt:lpstr>Custom Controls - Composition</vt:lpstr>
      <vt:lpstr>Scaling</vt:lpstr>
      <vt:lpstr>Panel</vt:lpstr>
      <vt:lpstr>FlowLayoutPanel</vt:lpstr>
      <vt:lpstr>TableLayoutPanel</vt:lpstr>
      <vt:lpstr>Anchor</vt:lpstr>
      <vt:lpstr>Dock</vt:lpstr>
      <vt:lpstr>Scaling</vt:lpstr>
      <vt:lpstr>Asynchronous Code</vt:lpstr>
      <vt:lpstr>Asynchronous Code</vt:lpstr>
      <vt:lpstr>Further study</vt:lpstr>
      <vt:lpstr>Q&amp;A</vt:lpstr>
      <vt:lpstr>Thank you for attending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Forms</dc:title>
  <dc:creator>Admin</dc:creator>
  <cp:lastModifiedBy>Admin</cp:lastModifiedBy>
  <cp:revision>42</cp:revision>
  <dcterms:created xsi:type="dcterms:W3CDTF">2022-04-11T14:13:45Z</dcterms:created>
  <dcterms:modified xsi:type="dcterms:W3CDTF">2022-04-16T18:32:18Z</dcterms:modified>
</cp:coreProperties>
</file>