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61" r:id="rId2"/>
    <p:sldId id="1349" r:id="rId3"/>
    <p:sldId id="1337" r:id="rId4"/>
    <p:sldId id="927" r:id="rId5"/>
    <p:sldId id="1329" r:id="rId6"/>
    <p:sldId id="668" r:id="rId7"/>
    <p:sldId id="932" r:id="rId8"/>
    <p:sldId id="933" r:id="rId9"/>
    <p:sldId id="966" r:id="rId10"/>
    <p:sldId id="1328" r:id="rId11"/>
    <p:sldId id="1334" r:id="rId12"/>
    <p:sldId id="1335" r:id="rId13"/>
    <p:sldId id="1345" r:id="rId14"/>
    <p:sldId id="1330" r:id="rId15"/>
    <p:sldId id="967" r:id="rId16"/>
    <p:sldId id="1002" r:id="rId17"/>
    <p:sldId id="1338" r:id="rId18"/>
    <p:sldId id="1332" r:id="rId19"/>
    <p:sldId id="862" r:id="rId20"/>
    <p:sldId id="863" r:id="rId21"/>
    <p:sldId id="864" r:id="rId22"/>
    <p:sldId id="865" r:id="rId23"/>
    <p:sldId id="977" r:id="rId24"/>
    <p:sldId id="1331" r:id="rId25"/>
    <p:sldId id="939" r:id="rId26"/>
    <p:sldId id="940" r:id="rId27"/>
    <p:sldId id="941" r:id="rId28"/>
    <p:sldId id="1344" r:id="rId29"/>
    <p:sldId id="942" r:id="rId30"/>
    <p:sldId id="1352" r:id="rId31"/>
    <p:sldId id="1353" r:id="rId32"/>
    <p:sldId id="953" r:id="rId33"/>
    <p:sldId id="954" r:id="rId34"/>
    <p:sldId id="955" r:id="rId35"/>
    <p:sldId id="956" r:id="rId36"/>
    <p:sldId id="957" r:id="rId37"/>
    <p:sldId id="958" r:id="rId38"/>
    <p:sldId id="959" r:id="rId39"/>
    <p:sldId id="960" r:id="rId40"/>
    <p:sldId id="961" r:id="rId41"/>
    <p:sldId id="962" r:id="rId42"/>
    <p:sldId id="963" r:id="rId43"/>
    <p:sldId id="964" r:id="rId44"/>
    <p:sldId id="1333" r:id="rId45"/>
    <p:sldId id="670" r:id="rId46"/>
    <p:sldId id="973" r:id="rId47"/>
    <p:sldId id="681" r:id="rId48"/>
    <p:sldId id="697" r:id="rId49"/>
    <p:sldId id="857" r:id="rId50"/>
    <p:sldId id="859" r:id="rId51"/>
    <p:sldId id="1003" r:id="rId52"/>
    <p:sldId id="934" r:id="rId53"/>
    <p:sldId id="935" r:id="rId54"/>
    <p:sldId id="972" r:id="rId55"/>
    <p:sldId id="1336" r:id="rId56"/>
    <p:sldId id="993" r:id="rId57"/>
    <p:sldId id="994" r:id="rId58"/>
    <p:sldId id="995" r:id="rId59"/>
    <p:sldId id="996" r:id="rId60"/>
    <p:sldId id="997" r:id="rId61"/>
    <p:sldId id="998" r:id="rId62"/>
    <p:sldId id="1342" r:id="rId63"/>
    <p:sldId id="1240" r:id="rId64"/>
    <p:sldId id="1007" r:id="rId65"/>
    <p:sldId id="1354" r:id="rId66"/>
    <p:sldId id="1356" r:id="rId67"/>
    <p:sldId id="999" r:id="rId68"/>
    <p:sldId id="1000" r:id="rId69"/>
    <p:sldId id="858" r:id="rId70"/>
    <p:sldId id="1351" r:id="rId71"/>
    <p:sldId id="1327" r:id="rId72"/>
    <p:sldId id="928" r:id="rId73"/>
    <p:sldId id="945" r:id="rId74"/>
    <p:sldId id="968" r:id="rId75"/>
    <p:sldId id="969" r:id="rId76"/>
    <p:sldId id="970" r:id="rId77"/>
    <p:sldId id="971" r:id="rId78"/>
    <p:sldId id="1339" r:id="rId79"/>
    <p:sldId id="1340" r:id="rId80"/>
  </p:sldIdLst>
  <p:sldSz cx="12192000" cy="6858000"/>
  <p:notesSz cx="7099300" cy="10234613"/>
  <p:custDataLst>
    <p:tags r:id="rId8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3" autoAdjust="0"/>
    <p:restoredTop sz="87112" autoAdjust="0"/>
  </p:normalViewPr>
  <p:slideViewPr>
    <p:cSldViewPr>
      <p:cViewPr varScale="1">
        <p:scale>
          <a:sx n="95" d="100"/>
          <a:sy n="95" d="100"/>
        </p:scale>
        <p:origin x="12" y="444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pple.com/pdf/security/en_US/apple-platform-security-guide.pdf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apple.com/guide/security/icloud-keychain-security-overview-sec1c89c6f3b/1/web/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8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82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70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70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Problems:</a:t>
            </a:r>
          </a:p>
          <a:p>
            <a:r>
              <a:rPr lang="en-US" dirty="0"/>
              <a:t>- Attacker may compromise </a:t>
            </a:r>
            <a:r>
              <a:rPr lang="en-US" dirty="0" err="1"/>
              <a:t>SecretData</a:t>
            </a:r>
            <a:r>
              <a:rPr lang="en-US" dirty="0"/>
              <a:t> during transit</a:t>
            </a:r>
          </a:p>
          <a:p>
            <a:r>
              <a:rPr lang="en-US" dirty="0"/>
              <a:t>- Trusted server must accept network connections from whole world =&gt; larger attack surface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02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https://help.apple.com/pdf/security/en_US/apple-platform-security-guide.pdf</a:t>
            </a:r>
            <a:endParaRPr lang="en-US" dirty="0"/>
          </a:p>
          <a:p>
            <a:r>
              <a:rPr lang="en-US" dirty="0">
                <a:hlinkClick r:id="rId4"/>
              </a:rPr>
              <a:t>https://support.apple.com/guide/security/icloud-keychain-security-overview-sec1c89c6f3b/1/web/1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0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50DC-1BFA-4A18-BB9A-5BD8704F00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3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drive.google.com/file/d/1qp-V_VUMUOlIEuBWQWSEqy0_0kjJvTQk/view?usp=share_lin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aveibeenpwned.com/Passwor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g/scrypt/blob/master/src/main/java/com/lambdaworks/crypto/SCrypt.jav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zilla.org/en-US/firefox/lockwis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3.wdp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5.png"/><Relationship Id="rId11" Type="http://schemas.openxmlformats.org/officeDocument/2006/relationships/image" Target="../media/image47.png"/><Relationship Id="rId5" Type="http://schemas.microsoft.com/office/2007/relationships/hdphoto" Target="../media/hdphoto2.wdp"/><Relationship Id="rId10" Type="http://schemas.openxmlformats.org/officeDocument/2006/relationships/image" Target="../media/image46.jpeg"/><Relationship Id="rId4" Type="http://schemas.openxmlformats.org/officeDocument/2006/relationships/image" Target="../media/image32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51.jpeg"/><Relationship Id="rId5" Type="http://schemas.openxmlformats.org/officeDocument/2006/relationships/hyperlink" Target="https://blog.cryptographyengineering.com/2016/08/13/is-apples-cloud-key-vault-crypto/" TargetMode="External"/><Relationship Id="rId4" Type="http://schemas.openxmlformats.org/officeDocument/2006/relationships/hyperlink" Target="https://web.archive.org/web/20150319073804/https:/www.apple.com/business/docs/iOS_Security_Guide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hyperlink" Target="https://en.wikipedia.org/wiki/HOTP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287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.cam.ac.uk/techreports/UCAM-CL-TR-817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63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6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67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69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ebauth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70.jpeg"/><Relationship Id="rId4" Type="http://schemas.openxmlformats.org/officeDocument/2006/relationships/hyperlink" Target="https://www.wired.com/story/android-passwordless-login-fido2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ebauthn/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authn.guide/#about-webauthn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keys.dev/docs/reference/specs/" TargetMode="External"/><Relationship Id="rId2" Type="http://schemas.openxmlformats.org/officeDocument/2006/relationships/hyperlink" Target="https://media.fidoalliance.org/wp-content/uploads/2022/03/How-FIDO-Addresses-a-Full-Range-of-Use-Cases-March2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63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olokeys/solo" TargetMode="External"/><Relationship Id="rId3" Type="http://schemas.openxmlformats.org/officeDocument/2006/relationships/image" Target="../media/image76.jpeg"/><Relationship Id="rId7" Type="http://schemas.openxmlformats.org/officeDocument/2006/relationships/hyperlink" Target="https://github.com/conorpp/u2f-zer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hyperlink" Target="https://npmccallum.gitlab.io/post/u2f-protocol-overview/" TargetMode="External"/><Relationship Id="rId5" Type="http://schemas.openxmlformats.org/officeDocument/2006/relationships/hyperlink" Target="https://www.wired.com/story/chrome-yubikey-phishing-webusb/" TargetMode="External"/><Relationship Id="rId4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amiable_indian/insecure-implementation-of-security-best-practices-of-hashing-captchas-and-caching-presentation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.web.cern.ch/security/recommendations/en/password_alternatives.s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Authentication: passwords, OTP, FIDO U2F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F8654-726D-4003-B36C-868E53FE07E6}"/>
              </a:ext>
            </a:extLst>
          </p:cNvPr>
          <p:cNvSpPr txBox="1"/>
          <p:nvPr/>
        </p:nvSpPr>
        <p:spPr>
          <a:xfrm>
            <a:off x="906100" y="5878143"/>
            <a:ext cx="10001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Please report any inaccuracies or suggestions for improvements here: </a:t>
            </a:r>
          </a:p>
          <a:p>
            <a:r>
              <a:rPr lang="en-US" i="1" dirty="0">
                <a:hlinkClick r:id="rId6"/>
              </a:rPr>
              <a:t>https://drive.google.com/file/d/1qp-V_VUMUOlIEuBWQWSEqy0_0kjJvTQk/view?usp=share_link</a:t>
            </a:r>
            <a:endParaRPr lang="en-US" i="1" dirty="0"/>
          </a:p>
          <a:p>
            <a:endParaRPr lang="en-US" i="1" dirty="0"/>
          </a:p>
          <a:p>
            <a:endParaRPr lang="cs-CZ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94FFF-345F-4EC3-AE0F-5690E4408B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0" y="5900022"/>
            <a:ext cx="553110" cy="5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C84A5-F233-4419-A70B-EC9D2AC035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 b="2222"/>
          <a:stretch/>
        </p:blipFill>
        <p:spPr>
          <a:xfrm>
            <a:off x="7239721" y="2900916"/>
            <a:ext cx="2266130" cy="20143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Picture 11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648465CF-0198-4B9C-8522-0FF3A305EC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80" y="3260819"/>
            <a:ext cx="1362122" cy="16460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01E13E-3BEB-41B0-803E-75D14D3C8CC0}"/>
              </a:ext>
            </a:extLst>
          </p:cNvPr>
          <p:cNvSpPr/>
          <p:nvPr/>
        </p:nvSpPr>
        <p:spPr>
          <a:xfrm>
            <a:off x="5882434" y="2864045"/>
            <a:ext cx="1245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IS,1998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CCD34D-ADC7-476D-97E1-71BF15DA79FF}"/>
              </a:ext>
            </a:extLst>
          </p:cNvPr>
          <p:cNvSpPr/>
          <p:nvPr/>
        </p:nvSpPr>
        <p:spPr>
          <a:xfrm>
            <a:off x="8602070" y="2924944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2"/>
    </mc:Choice>
    <mc:Fallback xmlns="">
      <p:transition spd="slow" advTm="46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69F5A-2F10-4D23-8D75-3606EEF2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1052736"/>
            <a:ext cx="10972800" cy="79208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https://haveibeenpwned.com/</a:t>
            </a:r>
            <a:r>
              <a:rPr lang="en-GB" dirty="0"/>
              <a:t> (Troy Hunt)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8151DD8-5014-432F-9D3A-58F29A6D0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46523"/>
            <a:ext cx="4899734" cy="293004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42BFC9-2D7B-4E42-8673-E6C08265F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0B918-883E-47E8-A7A6-47CF8DBE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E9CA1A-393A-4777-A775-FEC15221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348880"/>
            <a:ext cx="7584472" cy="4248472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45BF451-4F0A-4972-928A-54E0FE9E1C99}"/>
              </a:ext>
            </a:extLst>
          </p:cNvPr>
          <p:cNvSpPr/>
          <p:nvPr/>
        </p:nvSpPr>
        <p:spPr>
          <a:xfrm>
            <a:off x="5303912" y="1967136"/>
            <a:ext cx="631202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Total </a:t>
            </a:r>
            <a:r>
              <a:rPr lang="en-GB" sz="2400" b="1" dirty="0" err="1"/>
              <a:t>pwned</a:t>
            </a:r>
            <a:r>
              <a:rPr lang="en-GB" sz="2400" b="1" dirty="0"/>
              <a:t> accounts: </a:t>
            </a:r>
            <a:r>
              <a:rPr lang="en-US" sz="2400" b="1" dirty="0"/>
              <a:t>12,463,965,246</a:t>
            </a:r>
            <a:endParaRPr lang="en-GB" sz="2400" b="1" dirty="0"/>
          </a:p>
          <a:p>
            <a:pPr algn="ctr"/>
            <a:r>
              <a:rPr lang="en-GB" sz="2400" b="1" dirty="0"/>
              <a:t>Collection #1: 772,904,991 accounts!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49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9"/>
    </mc:Choice>
    <mc:Fallback xmlns="">
      <p:transition spd="slow" advTm="594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DF130-45B7-4C48-B0EC-5FAE868D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https://haveibeenpwned.com/Passwords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8BD4FB-D0B7-486C-A594-1EDFD168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how many times was given password found in leaked datasets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ED30E-71CF-44EF-8997-5C3C3A1DB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76601-BBEB-4046-927F-BFC1AA82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30BE95-5EAC-4E79-8B49-80F96986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399100"/>
            <a:ext cx="6586739" cy="38977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0BF2C7-F5EC-4F5D-8B13-EDE1B8B49D4F}"/>
              </a:ext>
            </a:extLst>
          </p:cNvPr>
          <p:cNvSpPr txBox="1"/>
          <p:nvPr/>
        </p:nvSpPr>
        <p:spPr>
          <a:xfrm flipH="1">
            <a:off x="2351584" y="4653136"/>
            <a:ext cx="1610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password</a:t>
            </a:r>
          </a:p>
        </p:txBody>
      </p:sp>
    </p:spTree>
    <p:extLst>
      <p:ext uri="{BB962C8B-B14F-4D97-AF65-F5344CB8AC3E}">
        <p14:creationId xmlns:p14="http://schemas.microsoft.com/office/powerpoint/2010/main" val="21519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6"/>
    </mc:Choice>
    <mc:Fallback xmlns="">
      <p:transition spd="slow" advTm="518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A5AF9-DE11-4E50-AE54-F59472F7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“hardening” ideas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2AB4EB-EA19-4FC6-BA2A-38683F4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Hash password by one-way function (shall be hard to invert)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Slowdown cracking attempts (less potential passwords tried)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Enable users to have long, random and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unique password for every authentication attempt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Replace/complement passwords with something else (e.g., smartcard)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Bind response to server domain name (to prevent phishing)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1A35C1-DE5D-4599-8C12-292CEEFE9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2792DE-CB87-410B-96D5-1C71ECA12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B3F68E31-5D62-4AF2-9435-72D4939FF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5314585"/>
            <a:ext cx="977206" cy="977206"/>
          </a:xfrm>
          <a:prstGeom prst="rect">
            <a:avLst/>
          </a:prstGeom>
        </p:spPr>
      </p:pic>
      <p:sp>
        <p:nvSpPr>
          <p:cNvPr id="8" name="Ohnutý roh 6">
            <a:extLst>
              <a:ext uri="{FF2B5EF4-FFF2-40B4-BE49-F238E27FC236}">
                <a16:creationId xmlns:a16="http://schemas.microsoft.com/office/drawing/2014/main" id="{E88F0319-E78F-452B-8DFB-50987F6CDF70}"/>
              </a:ext>
            </a:extLst>
          </p:cNvPr>
          <p:cNvSpPr/>
          <p:nvPr/>
        </p:nvSpPr>
        <p:spPr>
          <a:xfrm>
            <a:off x="3665446" y="5304527"/>
            <a:ext cx="4662801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In follow-up slides, we will discuss these ideas one by one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9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32"/>
    </mc:Choice>
    <mc:Fallback xmlns="">
      <p:transition spd="slow" advTm="95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Hash passwords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7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spd="slow" advTm="34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0A089-E013-4237-A04A-D0510FCB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F49040E-3B9E-487F-A68A-2583C9E4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3387"/>
            <a:ext cx="7200800" cy="540060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BAA46B-5DFF-4DA8-96FF-5214843E3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B65B36-FC7C-4AFC-8C97-E4B0DD69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A12DE4-F573-4629-A336-A6C9D1E32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204864"/>
            <a:ext cx="5418940" cy="3384961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2909CE9-F865-4DEE-A4D2-BD10FB0127A0}"/>
              </a:ext>
            </a:extLst>
          </p:cNvPr>
          <p:cNvSpPr/>
          <p:nvPr/>
        </p:nvSpPr>
        <p:spPr>
          <a:xfrm>
            <a:off x="9318367" y="5334546"/>
            <a:ext cx="2682289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Joe; insecure 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A6D123-5F7A-4B40-956F-42B26BD4695C}"/>
              </a:ext>
            </a:extLst>
          </p:cNvPr>
          <p:cNvSpPr/>
          <p:nvPr/>
        </p:nvSpPr>
        <p:spPr>
          <a:xfrm>
            <a:off x="6168008" y="4797152"/>
            <a:ext cx="5688632" cy="432048"/>
          </a:xfrm>
          <a:prstGeom prst="roundRect">
            <a:avLst/>
          </a:prstGeom>
          <a:noFill/>
          <a:ln w="508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3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72"/>
    </mc:Choice>
    <mc:Fallback xmlns="">
      <p:transition spd="slow" advTm="47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(Hashed-)Password cracking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Scenario: dump of database with password hashes, find original password</a:t>
            </a:r>
            <a:endParaRPr lang="en-GB" sz="2000" dirty="0"/>
          </a:p>
          <a:p>
            <a:r>
              <a:rPr lang="cs-CZ" sz="2400" dirty="0" err="1"/>
              <a:t>Password</a:t>
            </a:r>
            <a:r>
              <a:rPr lang="cs-CZ" sz="2400" dirty="0"/>
              <a:t> cracking </a:t>
            </a:r>
            <a:r>
              <a:rPr lang="en-GB" sz="2400" dirty="0"/>
              <a:t>attacks</a:t>
            </a:r>
            <a:endParaRPr lang="en-US" sz="2400" dirty="0"/>
          </a:p>
          <a:p>
            <a:pPr lvl="1"/>
            <a:r>
              <a:rPr lang="cs-CZ" sz="2000" dirty="0" err="1"/>
              <a:t>Brute</a:t>
            </a:r>
            <a:r>
              <a:rPr lang="en-GB" sz="2000" dirty="0"/>
              <a:t>-</a:t>
            </a:r>
            <a:r>
              <a:rPr lang="cs-CZ" sz="2000" dirty="0" err="1"/>
              <a:t>force</a:t>
            </a:r>
            <a:r>
              <a:rPr lang="en-GB" sz="2000" dirty="0"/>
              <a:t> attack (up to 8 characters)</a:t>
            </a:r>
          </a:p>
          <a:p>
            <a:pPr lvl="1"/>
            <a:r>
              <a:rPr lang="en-GB" sz="2000" dirty="0"/>
              <a:t>Dictionary attack (passwords with higher probability tried first)</a:t>
            </a:r>
          </a:p>
          <a:p>
            <a:pPr lvl="1"/>
            <a:r>
              <a:rPr lang="en-GB" sz="2000" dirty="0"/>
              <a:t>Patterns: Dictionary + brute-force (Password[0-9]*)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cs-CZ" sz="2000" dirty="0" err="1"/>
              <a:t>ainbow</a:t>
            </a:r>
            <a:r>
              <a:rPr lang="cs-CZ" sz="2000" dirty="0"/>
              <a:t> </a:t>
            </a:r>
            <a:r>
              <a:rPr lang="cs-CZ" sz="2000" dirty="0" err="1"/>
              <a:t>tables</a:t>
            </a:r>
            <a:r>
              <a:rPr lang="en-GB" sz="2000" dirty="0"/>
              <a:t> (time-memory trade-off)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cs-CZ" sz="2000" dirty="0" err="1"/>
              <a:t>arallelization</a:t>
            </a:r>
            <a:r>
              <a:rPr lang="en-GB" sz="2000" dirty="0"/>
              <a:t> (many parallel cores)</a:t>
            </a:r>
            <a:endParaRPr lang="en-US" sz="2000" dirty="0"/>
          </a:p>
          <a:p>
            <a:pPr lvl="1"/>
            <a:r>
              <a:rPr lang="en-US" sz="2000" dirty="0"/>
              <a:t>GPU/FPGA/ASIC speedup of cracking</a:t>
            </a:r>
          </a:p>
          <a:p>
            <a:r>
              <a:rPr lang="en-US" sz="2400" dirty="0"/>
              <a:t>Tools</a:t>
            </a:r>
          </a:p>
          <a:p>
            <a:pPr lvl="1"/>
            <a:r>
              <a:rPr lang="en-US" sz="2000" dirty="0"/>
              <a:t>Generic: </a:t>
            </a:r>
            <a:r>
              <a:rPr lang="en-US" sz="2000" dirty="0" err="1"/>
              <a:t>Hashcat</a:t>
            </a:r>
            <a:r>
              <a:rPr lang="en-US" sz="2000" dirty="0"/>
              <a:t>, John the Ripper, Brutus, </a:t>
            </a:r>
            <a:r>
              <a:rPr lang="en-US" sz="2000" dirty="0" err="1"/>
              <a:t>RainbowCrack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Targeted to application: </a:t>
            </a:r>
            <a:r>
              <a:rPr lang="en-US" sz="2000" dirty="0" err="1"/>
              <a:t>TrueCrack</a:t>
            </a:r>
            <a:r>
              <a:rPr lang="en-US" sz="2000" dirty="0"/>
              <a:t>, </a:t>
            </a:r>
            <a:r>
              <a:rPr lang="en-GB" sz="2000" dirty="0" err="1"/>
              <a:t>Aircrack</a:t>
            </a:r>
            <a:r>
              <a:rPr lang="en-GB" sz="2000" dirty="0"/>
              <a:t>-NG…</a:t>
            </a: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6" name="Picture 3" descr="D:\Documents\Obrázky\is2\johntheripper1_10_design.png">
            <a:extLst>
              <a:ext uri="{FF2B5EF4-FFF2-40B4-BE49-F238E27FC236}">
                <a16:creationId xmlns:a16="http://schemas.microsoft.com/office/drawing/2014/main" id="{061C0A51-B47E-4DF0-B398-A1BB0164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911555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9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64"/>
    </mc:Choice>
    <mc:Fallback xmlns="">
      <p:transition spd="slow" advTm="120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ocuments\Obrázky\is2\mothermaidens.png">
            <a:extLst>
              <a:ext uri="{FF2B5EF4-FFF2-40B4-BE49-F238E27FC236}">
                <a16:creationId xmlns:a16="http://schemas.microsoft.com/office/drawing/2014/main" id="{590C7804-78EE-47DB-AAD8-D184EA4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22" y="1586089"/>
            <a:ext cx="3312225" cy="23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reality (from many breaches + </a:t>
            </a:r>
            <a:r>
              <a:rPr lang="en-US" dirty="0" err="1"/>
              <a:t>pwd</a:t>
            </a:r>
            <a:r>
              <a:rPr lang="en-US" dirty="0"/>
              <a:t> cracking)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User has usually weak password </a:t>
            </a:r>
          </a:p>
          <a:p>
            <a:pPr lvl="1"/>
            <a:r>
              <a:rPr lang="en-US" altLang="cs-CZ" dirty="0"/>
              <a:t>&gt;60% were (dictionary) brute-forced </a:t>
            </a:r>
          </a:p>
          <a:p>
            <a:r>
              <a:rPr lang="en-US" altLang="cs-CZ" dirty="0"/>
              <a:t>Server/service is frequently compromised</a:t>
            </a:r>
          </a:p>
          <a:p>
            <a:pPr lvl="1"/>
            <a:r>
              <a:rPr lang="en-US" altLang="cs-CZ" dirty="0"/>
              <a:t>Server-side compromises are now very frequent</a:t>
            </a:r>
          </a:p>
          <a:p>
            <a:r>
              <a:rPr lang="en-US" altLang="cs-CZ" dirty="0"/>
              <a:t>Users do not use unique passwords between services</a:t>
            </a:r>
          </a:p>
          <a:p>
            <a:pPr lvl="1"/>
            <a:r>
              <a:rPr lang="en-US" altLang="cs-CZ" dirty="0"/>
              <a:t>Gawker and root.com leaks:</a:t>
            </a:r>
            <a:r>
              <a:rPr lang="en-US" dirty="0"/>
              <a:t> 76% had the exact same password</a:t>
            </a:r>
            <a:endParaRPr lang="en-US" altLang="cs-CZ" dirty="0"/>
          </a:p>
          <a:p>
            <a:r>
              <a:rPr lang="en-US" altLang="cs-CZ" dirty="0"/>
              <a:t>Different authentication channels may not be independent</a:t>
            </a:r>
          </a:p>
          <a:p>
            <a:pPr lvl="1"/>
            <a:r>
              <a:rPr lang="en-US" altLang="cs-CZ" dirty="0"/>
              <a:t>Web-browsing + SMS on smart phones?</a:t>
            </a:r>
          </a:p>
          <a:p>
            <a:r>
              <a:rPr lang="en-US" altLang="cs-CZ" dirty="0"/>
              <a:t>Account recovery is often easier to guess than original password 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3" descr="D:\Documents\Obrázky\is2\johntheripper1_10_design.png">
            <a:extLst>
              <a:ext uri="{FF2B5EF4-FFF2-40B4-BE49-F238E27FC236}">
                <a16:creationId xmlns:a16="http://schemas.microsoft.com/office/drawing/2014/main" id="{AA3EFC03-5AED-405D-9C5A-29A7DCC7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1700809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: se zakulacenými rohy 5">
            <a:extLst>
              <a:ext uri="{FF2B5EF4-FFF2-40B4-BE49-F238E27FC236}">
                <a16:creationId xmlns:a16="http://schemas.microsoft.com/office/drawing/2014/main" id="{FEB1478A-6840-145B-36FA-6EC53F4B627A}"/>
              </a:ext>
            </a:extLst>
          </p:cNvPr>
          <p:cNvSpPr/>
          <p:nvPr/>
        </p:nvSpPr>
        <p:spPr>
          <a:xfrm>
            <a:off x="6504395" y="158980"/>
            <a:ext cx="5663952" cy="7150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Total </a:t>
            </a:r>
            <a:r>
              <a:rPr lang="en-GB" b="1" dirty="0" err="1"/>
              <a:t>pwned</a:t>
            </a:r>
            <a:r>
              <a:rPr lang="en-GB" b="1" dirty="0"/>
              <a:t> accounts: </a:t>
            </a:r>
            <a:r>
              <a:rPr lang="en-US" b="1" dirty="0"/>
              <a:t>12,463,965,246</a:t>
            </a:r>
            <a:endParaRPr lang="en-GB" b="1" dirty="0"/>
          </a:p>
          <a:p>
            <a:pPr algn="ctr"/>
            <a:r>
              <a:rPr lang="en-GB" b="1" dirty="0"/>
              <a:t>Collection #1: 772,904,991 accounts!</a:t>
            </a:r>
            <a:endParaRPr lang="en-GB" dirty="0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556D2253-83E9-F6EE-F610-51B0F610D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22060" r="13292" b="55822"/>
          <a:stretch/>
        </p:blipFill>
        <p:spPr bwMode="auto">
          <a:xfrm>
            <a:off x="2783632" y="262396"/>
            <a:ext cx="3600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94"/>
    </mc:Choice>
    <mc:Fallback xmlns="">
      <p:transition spd="slow" advTm="146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Insecure password handling … what is the attack?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Verify by direct match (</a:t>
            </a:r>
            <a:r>
              <a:rPr lang="en-GB" sz="2400" dirty="0" err="1"/>
              <a:t>provided_password</a:t>
            </a:r>
            <a:r>
              <a:rPr lang="en-GB" sz="2400" dirty="0"/>
              <a:t> == </a:t>
            </a:r>
            <a:r>
              <a:rPr lang="en-GB" sz="2400" dirty="0" err="1"/>
              <a:t>expected_password</a:t>
            </a:r>
            <a:r>
              <a:rPr lang="en-GB" sz="2400" dirty="0"/>
              <a:t>?)</a:t>
            </a:r>
          </a:p>
          <a:p>
            <a:pPr lvl="1"/>
            <a:r>
              <a:rPr lang="en-GB" sz="2000" dirty="0"/>
              <a:t>Attack: compromise plain passwords on server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SHA-2(“password”)</a:t>
            </a:r>
          </a:p>
          <a:p>
            <a:pPr lvl="1"/>
            <a:r>
              <a:rPr lang="en-GB" sz="2000" dirty="0"/>
              <a:t>Same passwords from multiple users =&gt; same resulting </a:t>
            </a:r>
            <a:r>
              <a:rPr lang="en-GB" sz="2000" dirty="0" err="1"/>
              <a:t>pwdTag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Large pre-computed “rainbow” tables allow for very quick check common passwords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 | salt)</a:t>
            </a:r>
          </a:p>
          <a:p>
            <a:pPr lvl="1"/>
            <a:r>
              <a:rPr lang="en-GB" sz="2000" dirty="0"/>
              <a:t>Use of rainbow tables “prevented” by addition of random (and potentially public) </a:t>
            </a:r>
            <a:r>
              <a:rPr lang="en-GB" sz="2000" i="1" dirty="0"/>
              <a:t>salt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dictionary-based brute-force still possible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AES(“password”, </a:t>
            </a:r>
            <a:r>
              <a:rPr lang="en-GB" sz="2400" dirty="0" err="1"/>
              <a:t>secret_key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Attack: If </a:t>
            </a:r>
            <a:r>
              <a:rPr lang="en-GB" sz="2000" dirty="0" err="1"/>
              <a:t>secret_key</a:t>
            </a:r>
            <a:r>
              <a:rPr lang="en-GB" sz="2000" dirty="0"/>
              <a:t> is leaked =&gt; direct decryption of all stored </a:t>
            </a:r>
            <a:r>
              <a:rPr lang="en-GB" sz="2000" dirty="0" err="1"/>
              <a:t>pwdTags</a:t>
            </a:r>
            <a:r>
              <a:rPr lang="en-GB" sz="2000" dirty="0"/>
              <a:t> =&gt; passwords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1611AF-5408-4E82-A471-B82A0B4A5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767057"/>
            <a:ext cx="977206" cy="977206"/>
          </a:xfrm>
          <a:prstGeom prst="rect">
            <a:avLst/>
          </a:prstGeom>
        </p:spPr>
      </p:pic>
      <p:sp>
        <p:nvSpPr>
          <p:cNvPr id="7" name="Ohnutý roh 6">
            <a:extLst>
              <a:ext uri="{FF2B5EF4-FFF2-40B4-BE49-F238E27FC236}">
                <a16:creationId xmlns:a16="http://schemas.microsoft.com/office/drawing/2014/main" id="{364C1DA7-6691-4347-8D29-2A8BD8B08DC9}"/>
              </a:ext>
            </a:extLst>
          </p:cNvPr>
          <p:cNvSpPr/>
          <p:nvPr/>
        </p:nvSpPr>
        <p:spPr>
          <a:xfrm>
            <a:off x="1888630" y="5818601"/>
            <a:ext cx="8136904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Some issues addressed by PAKE (Password Authenticated Key Exchange) protocols – future lecture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0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48"/>
    </mc:Choice>
    <mc:Fallback xmlns="">
      <p:transition spd="slow" advTm="188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Slowdown cracking attempts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1"/>
    </mc:Choice>
    <mc:Fallback xmlns="">
      <p:transition spd="slow" advTm="715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Obrazky\pbkdf2-5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08" y="1556792"/>
            <a:ext cx="5700340" cy="29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Derivation of secrets from passwords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PBKDF2 function, widely used</a:t>
            </a:r>
          </a:p>
          <a:p>
            <a:pPr lvl="1"/>
            <a:r>
              <a:rPr lang="en-US" dirty="0"/>
              <a:t>Password is key for HMAC		</a:t>
            </a:r>
          </a:p>
          <a:p>
            <a:pPr lvl="1"/>
            <a:r>
              <a:rPr lang="en-US" dirty="0"/>
              <a:t>Salt added</a:t>
            </a:r>
          </a:p>
          <a:p>
            <a:pPr lvl="1"/>
            <a:r>
              <a:rPr lang="en-US" dirty="0"/>
              <a:t>Many iterations to slow derivation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with custom-build hardware (GPU, ASIC)</a:t>
            </a:r>
          </a:p>
          <a:p>
            <a:pPr lvl="1"/>
            <a:r>
              <a:rPr lang="en-US" dirty="0"/>
              <a:t>Repeated iterations not enough to prevent </a:t>
            </a:r>
            <a:r>
              <a:rPr lang="en-US" dirty="0" err="1"/>
              <a:t>bruteforce</a:t>
            </a:r>
            <a:endParaRPr lang="en-US" dirty="0"/>
          </a:p>
          <a:p>
            <a:pPr lvl="1"/>
            <a:r>
              <a:rPr lang="en-US" dirty="0"/>
              <a:t>(or would be too slow on standard CPU – user experience) </a:t>
            </a:r>
          </a:p>
          <a:p>
            <a:r>
              <a:rPr lang="en-US" dirty="0"/>
              <a:t>Solution: function which requires large amount of memory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64602" y="4493063"/>
            <a:ext cx="34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https://nakedsecurity.sophos.com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1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06"/>
    </mc:Choice>
    <mc:Fallback xmlns="">
      <p:transition spd="slow" advTm="165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36E9-E3FD-48B6-BAC9-98404FF7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5F71-1D10-458A-864E-D8D23427B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58BCB-B0C9-477E-B5B5-6971B6064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AFE3-A3AB-4EA9-861D-00BB46A5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6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92819887-9016-481A-80B1-F85F2A6D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4466"/>
            <a:ext cx="11809312" cy="64291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EFABE9-B557-49C2-905D-B891B9401686}"/>
              </a:ext>
            </a:extLst>
          </p:cNvPr>
          <p:cNvSpPr txBox="1">
            <a:spLocks/>
          </p:cNvSpPr>
          <p:nvPr/>
        </p:nvSpPr>
        <p:spPr bwMode="auto">
          <a:xfrm>
            <a:off x="3071664" y="3077600"/>
            <a:ext cx="871296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cap="none" dirty="0"/>
              <a:t>Place/upvote questions in </a:t>
            </a:r>
            <a:r>
              <a:rPr lang="en-US" cap="none" dirty="0" err="1"/>
              <a:t>slido</a:t>
            </a:r>
            <a:r>
              <a:rPr lang="en-US" cap="none" dirty="0"/>
              <a:t> while listening to lecture video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cap="none" dirty="0"/>
              <a:t>We will together discuss these during every week lecture Q&amp;A</a:t>
            </a:r>
          </a:p>
          <a:p>
            <a:r>
              <a:rPr lang="en-US" cap="none" dirty="0"/>
              <a:t> </a:t>
            </a:r>
            <a:endParaRPr lang="cs-CZ" cap="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4C2A1-E169-4E14-AC7E-FF3FEF2439CA}"/>
              </a:ext>
            </a:extLst>
          </p:cNvPr>
          <p:cNvSpPr txBox="1"/>
          <p:nvPr/>
        </p:nvSpPr>
        <p:spPr>
          <a:xfrm>
            <a:off x="309861" y="4742251"/>
            <a:ext cx="2408032" cy="523220"/>
          </a:xfrm>
          <a:prstGeom prst="rect">
            <a:avLst/>
          </a:prstGeom>
          <a:solidFill>
            <a:srgbClr val="E2E2E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#pv204_2022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C0620-438E-2B87-4DA9-C5C388F7BBB5}"/>
              </a:ext>
            </a:extLst>
          </p:cNvPr>
          <p:cNvSpPr txBox="1"/>
          <p:nvPr/>
        </p:nvSpPr>
        <p:spPr>
          <a:xfrm>
            <a:off x="309861" y="4732394"/>
            <a:ext cx="2408032" cy="523220"/>
          </a:xfrm>
          <a:prstGeom prst="rect">
            <a:avLst/>
          </a:prstGeom>
          <a:solidFill>
            <a:srgbClr val="E2E2E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#pv204_2023</a:t>
            </a:r>
          </a:p>
        </p:txBody>
      </p:sp>
    </p:spTree>
    <p:extLst>
      <p:ext uri="{BB962C8B-B14F-4D97-AF65-F5344CB8AC3E}">
        <p14:creationId xmlns:p14="http://schemas.microsoft.com/office/powerpoint/2010/main" val="10432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7"/>
    </mc:Choice>
    <mc:Fallback xmlns="">
      <p:transition spd="slow" advTm="253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scrypt</a:t>
            </a:r>
            <a:r>
              <a:rPr lang="en-US" dirty="0"/>
              <a:t> – memory hard function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as a protection against cracking hardware (usable against PBKDF2)</a:t>
            </a:r>
          </a:p>
          <a:p>
            <a:pPr lvl="1"/>
            <a:r>
              <a:rPr lang="en-US" dirty="0"/>
              <a:t>GPU, FPGA, ASICs…</a:t>
            </a:r>
          </a:p>
          <a:p>
            <a:pPr lvl="1"/>
            <a:r>
              <a:rPr lang="cs-CZ" dirty="0">
                <a:hlinkClick r:id="rId2"/>
              </a:rPr>
              <a:t>https://github.com/wg/scrypt/blob/master/src/main/java/com/lambdaworks/crypto/SCrypt.java</a:t>
            </a:r>
            <a:endParaRPr lang="en-US" dirty="0"/>
          </a:p>
          <a:p>
            <a:r>
              <a:rPr lang="en-US" dirty="0"/>
              <a:t>Memory-hard function</a:t>
            </a:r>
          </a:p>
          <a:p>
            <a:pPr lvl="1"/>
            <a:r>
              <a:rPr lang="en-US" dirty="0"/>
              <a:t>Force computation to hold </a:t>
            </a:r>
            <a:r>
              <a:rPr lang="en-US" i="1" dirty="0"/>
              <a:t>r</a:t>
            </a:r>
            <a:r>
              <a:rPr lang="en-US" dirty="0"/>
              <a:t> (parameter) blocks in memory </a:t>
            </a:r>
          </a:p>
          <a:p>
            <a:pPr lvl="1"/>
            <a:r>
              <a:rPr lang="en-US" dirty="0"/>
              <a:t>Uses PBKDF2 as outer interface</a:t>
            </a:r>
          </a:p>
          <a:p>
            <a:r>
              <a:rPr lang="en-GB" dirty="0"/>
              <a:t>Improved version: </a:t>
            </a:r>
            <a:r>
              <a:rPr lang="en-GB" dirty="0" err="1"/>
              <a:t>NeoScrypt</a:t>
            </a:r>
            <a:r>
              <a:rPr lang="en-GB" dirty="0"/>
              <a:t> (uses full Salsa20)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5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 of external PBKDF2 structure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916832"/>
            <a:ext cx="8926669" cy="4536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75921" y="1772817"/>
            <a:ext cx="5292080" cy="44916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29" y="836712"/>
            <a:ext cx="3614649" cy="29980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Argon2 – memory hard function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hashing competition (PHC) winner (2013/2020)</a:t>
            </a:r>
          </a:p>
          <a:p>
            <a:pPr lvl="1"/>
            <a:r>
              <a:rPr lang="en-GB" dirty="0"/>
              <a:t>Large (configurable) memory size is required</a:t>
            </a:r>
          </a:p>
          <a:p>
            <a:r>
              <a:rPr lang="en-GB" dirty="0"/>
              <a:t>Memory hard functions are (slowly) replacing PBKDF2</a:t>
            </a:r>
          </a:p>
          <a:p>
            <a:pPr lvl="2"/>
            <a:r>
              <a:rPr lang="en-GB" dirty="0"/>
              <a:t>E.g., going to be available in OpenSSL 3.2</a:t>
            </a:r>
          </a:p>
          <a:p>
            <a:r>
              <a:rPr lang="en-GB" dirty="0"/>
              <a:t>Why it slows down GPU cracking?</a:t>
            </a:r>
          </a:p>
          <a:p>
            <a:pPr lvl="1"/>
            <a:r>
              <a:rPr lang="en-US" dirty="0"/>
              <a:t>GeForce RTX 4080 X3 16GB (9 728 cores, 16GB)</a:t>
            </a:r>
            <a:endParaRPr lang="en-GB" dirty="0"/>
          </a:p>
          <a:p>
            <a:pPr lvl="1"/>
            <a:r>
              <a:rPr lang="en-GB" dirty="0"/>
              <a:t>GPU has thousands cores =&gt; thousands PBKDF2 passwords tested in parallel</a:t>
            </a:r>
          </a:p>
          <a:p>
            <a:pPr lvl="1"/>
            <a:r>
              <a:rPr lang="en-GB" dirty="0"/>
              <a:t>If Argon2 is used with 1GB memory required =&gt; max 16 passwords in parallel</a:t>
            </a:r>
          </a:p>
          <a:p>
            <a:r>
              <a:rPr lang="en-GB" dirty="0"/>
              <a:t>Why not parametrize with 16GB?</a:t>
            </a:r>
          </a:p>
          <a:p>
            <a:pPr lvl="1"/>
            <a:r>
              <a:rPr lang="en-GB" dirty="0"/>
              <a:t>Legitimate user must also have available memory (mobile phone…)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7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Problem solved?</a:t>
            </a:r>
          </a:p>
        </p:txBody>
      </p:sp>
      <p:sp>
        <p:nvSpPr>
          <p:cNvPr id="33795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42EB8-DCE1-44FE-9AA2-D9B25B3A037E}" type="slidenum">
              <a:rPr lang="cs-CZ" altLang="cs-CZ" smtClean="0">
                <a:solidFill>
                  <a:schemeClr val="bg1"/>
                </a:solidFill>
              </a:rPr>
              <a:pPr/>
              <a:t>23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3379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PV204 Authentication and passwords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33798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770063"/>
            <a:ext cx="6584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403475" y="6065839"/>
            <a:ext cx="6800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https://www.ietf.org/mail-archive/web/cfrg/current/msg08439.html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135188" y="2060576"/>
            <a:ext cx="3668712" cy="3603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1919288" y="5013325"/>
            <a:ext cx="6692900" cy="104933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91AE1F83-C472-4454-831E-78D3035E9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944" y="6567810"/>
            <a:ext cx="2895600" cy="285750"/>
          </a:xfrm>
        </p:spPr>
        <p:txBody>
          <a:bodyPr/>
          <a:lstStyle/>
          <a:p>
            <a:r>
              <a:rPr lang="en-US" dirty="0"/>
              <a:t>PV204 Authentication and passwords</a:t>
            </a:r>
            <a:endParaRPr lang="cs-CZ" dirty="0"/>
          </a:p>
        </p:txBody>
      </p:sp>
      <p:sp>
        <p:nvSpPr>
          <p:cNvPr id="15" name="Obdélník se zakulaceným příčným rohem 4">
            <a:extLst>
              <a:ext uri="{FF2B5EF4-FFF2-40B4-BE49-F238E27FC236}">
                <a16:creationId xmlns:a16="http://schemas.microsoft.com/office/drawing/2014/main" id="{89E1C41A-7195-4480-9613-BA7F611F8D03}"/>
              </a:ext>
            </a:extLst>
          </p:cNvPr>
          <p:cNvSpPr/>
          <p:nvPr/>
        </p:nvSpPr>
        <p:spPr>
          <a:xfrm>
            <a:off x="3948559" y="4198239"/>
            <a:ext cx="6836668" cy="1083751"/>
          </a:xfrm>
          <a:prstGeom prst="round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Finally announced in 2020: Argon2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LONG, random and unique passwords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4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4"/>
    </mc:Choice>
    <mc:Fallback xmlns="">
      <p:transition spd="slow" advTm="1063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managers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8"/>
    </mc:Choice>
    <mc:Fallback xmlns="">
      <p:transition spd="slow" advTm="1304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Evolution of password (managers)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memory only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down 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into file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local password manager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303250"/>
            <a:ext cx="1574323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58894" y="1705313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64252" y="2117974"/>
            <a:ext cx="13468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8112224" y="2052678"/>
            <a:ext cx="1736362" cy="1736362"/>
            <a:chOff x="6588224" y="1894409"/>
            <a:chExt cx="1736362" cy="1736362"/>
          </a:xfrm>
        </p:grpSpPr>
        <p:pic>
          <p:nvPicPr>
            <p:cNvPr id="11" name="Picture 2" descr="D:\Documents\Obrázky\is2\not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894409"/>
              <a:ext cx="1736362" cy="17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812418" y="2223981"/>
              <a:ext cx="1217000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</a:t>
              </a:r>
              <a:endPara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2" descr="D:\Documents\Obrázky\is2\NotepadRv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356992"/>
            <a:ext cx="2533376" cy="1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1" y="3601656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816958" y="3610411"/>
            <a:ext cx="2232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8135244" y="3938086"/>
            <a:ext cx="2281237" cy="1795170"/>
            <a:chOff x="3275856" y="2951364"/>
            <a:chExt cx="3577779" cy="2798132"/>
          </a:xfrm>
        </p:grpSpPr>
        <p:pic>
          <p:nvPicPr>
            <p:cNvPr id="19" name="Picture 6" descr="D:\Documents\Obrázky\is2\notepad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5567353" y="2951364"/>
              <a:ext cx="1286282" cy="1368152"/>
              <a:chOff x="1774242" y="4798447"/>
              <a:chExt cx="1943534" cy="1944216"/>
            </a:xfrm>
          </p:grpSpPr>
          <p:pic>
            <p:nvPicPr>
              <p:cNvPr id="23" name="Picture 2" descr="D:\Documents\Obrázky\is2\Body-Brain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242" y="4798447"/>
                <a:ext cx="194353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D:\Documents\Obrázky\is2\Key-icon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2" r="21600"/>
              <a:stretch/>
            </p:blipFill>
            <p:spPr bwMode="auto">
              <a:xfrm rot="5400000">
                <a:off x="2463265" y="5161960"/>
                <a:ext cx="641200" cy="121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3635896" y="4254186"/>
              <a:ext cx="2088232" cy="100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*(&amp;21mefd872!&amp;</a:t>
              </a:r>
              <a:endParaRPr lang="cs-CZ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4811341"/>
              <a:ext cx="938155" cy="9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92" y="4521705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D:\Documents\Obrázky\is2\Key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744">
            <a:off x="9475954" y="4603263"/>
            <a:ext cx="579208" cy="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is2\synchronization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4" y="5026296"/>
            <a:ext cx="2043668" cy="1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12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89"/>
    </mc:Choice>
    <mc:Fallback xmlns="">
      <p:transition spd="slow" advTm="96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Remote password managers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95530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Documents\Obrázky\is2\Phon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86" y="4451725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06" y="4403211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775521" y="5382521"/>
            <a:ext cx="1336019" cy="1384460"/>
            <a:chOff x="1774242" y="4798447"/>
            <a:chExt cx="1943534" cy="1944216"/>
          </a:xfrm>
        </p:grpSpPr>
        <p:pic>
          <p:nvPicPr>
            <p:cNvPr id="10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687011" y="423229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299868" y="427165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2996952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5968136" y="3573016"/>
            <a:ext cx="14554" cy="77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6860586" y="3212976"/>
            <a:ext cx="938074" cy="1017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536161" y="1268761"/>
            <a:ext cx="31935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KeePass+Dropbox</a:t>
            </a:r>
            <a:endParaRPr lang="en-US" sz="2800" dirty="0"/>
          </a:p>
          <a:p>
            <a:r>
              <a:rPr lang="en-US" sz="2800" dirty="0" err="1"/>
              <a:t>LastPass</a:t>
            </a:r>
            <a:endParaRPr lang="en-US" sz="2800" dirty="0"/>
          </a:p>
          <a:p>
            <a:r>
              <a:rPr lang="en-US" sz="2800" dirty="0"/>
              <a:t>1Password</a:t>
            </a:r>
          </a:p>
          <a:p>
            <a:r>
              <a:rPr lang="en-US" sz="2800" dirty="0" err="1"/>
              <a:t>MozillaSync</a:t>
            </a:r>
            <a:endParaRPr lang="en-US" sz="2800" dirty="0"/>
          </a:p>
          <a:p>
            <a:r>
              <a:rPr lang="en-US" sz="2800" dirty="0"/>
              <a:t>Firefox </a:t>
            </a:r>
            <a:r>
              <a:rPr lang="en-US" sz="2800" dirty="0" err="1"/>
              <a:t>Lockwise</a:t>
            </a:r>
            <a:endParaRPr lang="en-US" sz="2800" dirty="0"/>
          </a:p>
          <a:p>
            <a:r>
              <a:rPr lang="en-US" sz="2800" dirty="0"/>
              <a:t>…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5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3"/>
    </mc:Choice>
    <mc:Fallback xmlns="">
      <p:transition spd="slow" advTm="4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DFDA-67B8-4525-B2B6-5FD77523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0390F-0594-44D9-8C56-D94A85994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Firefox </a:t>
            </a:r>
            <a:r>
              <a:rPr lang="en-US" dirty="0" err="1"/>
              <a:t>Lockwise</a:t>
            </a:r>
            <a:r>
              <a:rPr lang="en-US" dirty="0"/>
              <a:t>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https://www.mozilla.org/en-US/firefox/lockwise/</a:t>
            </a:r>
            <a:endParaRPr lang="en-US" dirty="0"/>
          </a:p>
          <a:p>
            <a:pPr lvl="1"/>
            <a:r>
              <a:rPr lang="en-US" dirty="0"/>
              <a:t>Part of the standard Firefox installation, sync between devices</a:t>
            </a:r>
          </a:p>
          <a:p>
            <a:pPr lvl="1"/>
            <a:r>
              <a:rPr lang="en-US" dirty="0"/>
              <a:t>Automatically checks for password leakage (Firefox Monitor)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025A6-DB55-4FE0-A7E7-AE75732AB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168F7-66B0-429F-B9C5-820CF0CEB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574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78888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But </a:t>
            </a:r>
            <a:r>
              <a:rPr lang="en-US" sz="3200" dirty="0">
                <a:solidFill>
                  <a:schemeClr val="tx1"/>
                </a:solidFill>
              </a:rPr>
              <a:t>passwords are encrypted, right?</a:t>
            </a: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3453457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2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40"/>
    </mc:Choice>
    <mc:Fallback xmlns="">
      <p:transition spd="slow" advTm="87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Course trivia: PV204_00_CourseOverview_2023.PDF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1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1"/>
    </mc:Choice>
    <mc:Fallback xmlns="">
      <p:transition spd="slow" advTm="1747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76F3-86C2-8335-7093-2F21BBC7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BF59F-4EAA-AD63-93AE-8F2AE0F6F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6125B-7F19-6A54-80E7-8D8A981A8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5A2EBE-48A7-B626-2A3E-A7F205D0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28" y="380362"/>
            <a:ext cx="9398483" cy="3721291"/>
          </a:xfrm>
          <a:prstGeom prst="rect">
            <a:avLst/>
          </a:prstGeom>
        </p:spPr>
      </p:pic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C26410-1C12-8566-3BCE-B2A209041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5"/>
          <a:stretch/>
        </p:blipFill>
        <p:spPr>
          <a:xfrm>
            <a:off x="7114795" y="410450"/>
            <a:ext cx="4439816" cy="6037100"/>
          </a:xfrm>
        </p:spPr>
      </p:pic>
    </p:spTree>
    <p:extLst>
      <p:ext uri="{BB962C8B-B14F-4D97-AF65-F5344CB8AC3E}">
        <p14:creationId xmlns:p14="http://schemas.microsoft.com/office/powerpoint/2010/main" val="67000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67E3-C287-09D7-A59C-12B9800E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Devil is in 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E218-369F-DEA4-6D79-59B209BE4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passwords encrypted? (PBKDF2 or Argon2? Parameters?)</a:t>
            </a:r>
          </a:p>
          <a:p>
            <a:r>
              <a:rPr lang="en-US" dirty="0"/>
              <a:t>How are legacy users handled? (possible smaller parameters)</a:t>
            </a:r>
          </a:p>
          <a:p>
            <a:r>
              <a:rPr lang="en-US" dirty="0"/>
              <a:t>Is everything encrypted? (URL, notes, IPs…)</a:t>
            </a:r>
          </a:p>
          <a:p>
            <a:r>
              <a:rPr lang="en-US" dirty="0"/>
              <a:t>Is recovery possible? How?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65391-E1C1-2246-1A00-FF37B8123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45497-254B-9373-5933-2AB8C87BA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69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 for multiple devices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9"/>
    </mc:Choice>
    <mc:Fallback xmlns="">
      <p:transition spd="slow" advTm="2270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Functional and security 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User stores fixed secrets (passwords…)</a:t>
            </a:r>
          </a:p>
          <a:p>
            <a:pPr lvl="1"/>
            <a:r>
              <a:rPr lang="en-US" dirty="0"/>
              <a:t>User has multiple connected devices</a:t>
            </a:r>
          </a:p>
          <a:p>
            <a:pPr lvl="1"/>
            <a:r>
              <a:rPr lang="en-US" dirty="0"/>
              <a:t>Easy to use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Service can’t be trusted</a:t>
            </a:r>
          </a:p>
          <a:p>
            <a:pPr lvl="1"/>
            <a:r>
              <a:rPr lang="en-US" dirty="0"/>
              <a:t>User chooses weak password</a:t>
            </a:r>
          </a:p>
          <a:p>
            <a:pPr lvl="1"/>
            <a:r>
              <a:rPr lang="en-US" dirty="0"/>
              <a:t>Devices can be lost (and later revoked)</a:t>
            </a:r>
          </a:p>
          <a:p>
            <a:pPr lvl="1"/>
            <a:r>
              <a:rPr lang="en-US" dirty="0"/>
              <a:t>User has independent channel (phone)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security design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3200" dirty="0"/>
              <a:t>Treat storage service as untrusted and perform security sensitive operations on client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Make necessary trusted component as small as possible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Prevent offline brute-force, but don’t expect strong password from user</a:t>
            </a:r>
          </a:p>
          <a:p>
            <a:pPr lvl="1"/>
            <a:r>
              <a:rPr lang="en-US" sz="2800" dirty="0"/>
              <a:t>add entropy from other source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Make transmitted sensitive values short-lived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(Trusted hardware can provide additional support)</a:t>
            </a:r>
          </a:p>
          <a:p>
            <a:pPr lvl="1"/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7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97"/>
    </mc:Choice>
    <mc:Fallback xmlns="">
      <p:transition spd="slow" advTm="92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1703512" y="332656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Public-key cryptography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4" y="792202"/>
            <a:ext cx="3130897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67609" y="1916832"/>
            <a:ext cx="2062609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6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3284984"/>
            <a:ext cx="0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03712" y="425173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429242" y="28474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4" y="260649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6782278" y="1772816"/>
            <a:ext cx="2194043" cy="908522"/>
            <a:chOff x="5158419" y="1340768"/>
            <a:chExt cx="2194043" cy="908522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1827322" y="5874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7747938" y="2744876"/>
            <a:ext cx="2092479" cy="900149"/>
            <a:chOff x="4823289" y="3100754"/>
            <a:chExt cx="2092479" cy="900149"/>
          </a:xfrm>
        </p:grpSpPr>
        <p:pic>
          <p:nvPicPr>
            <p:cNvPr id="3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967642" y="2761828"/>
            <a:ext cx="1640526" cy="811189"/>
            <a:chOff x="4823289" y="2137212"/>
            <a:chExt cx="1640526" cy="811189"/>
          </a:xfrm>
        </p:grpSpPr>
        <p:sp>
          <p:nvSpPr>
            <p:cNvPr id="33" name="TextovéPole 32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17" y="2252762"/>
              <a:ext cx="1198998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36096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02" y="3933056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71" y="5479062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712107" y="423065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6443362" y="597123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960096" y="4438632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7839059" y="3822459"/>
            <a:ext cx="0" cy="520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BF3690-B756-4ADA-9BA6-480D75C1A8C2}"/>
              </a:ext>
            </a:extLst>
          </p:cNvPr>
          <p:cNvSpPr/>
          <p:nvPr/>
        </p:nvSpPr>
        <p:spPr>
          <a:xfrm>
            <a:off x="1641680" y="1268760"/>
            <a:ext cx="4074672" cy="5400426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3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46"/>
    </mc:Choice>
    <mc:Fallback xmlns="">
      <p:transition spd="slow" advTm="10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2" grpId="0"/>
      <p:bldP spid="30" grpId="0"/>
      <p:bldP spid="43" grpId="0"/>
      <p:bldP spid="44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29241"/>
            <a:ext cx="1323664" cy="13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35" y="1982516"/>
            <a:ext cx="97075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64" y="2337267"/>
            <a:ext cx="1205276" cy="12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se zakulaceným příčným rohem 31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Public-key crypto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se zakulaceným příčným rohem 24"/>
          <p:cNvSpPr/>
          <p:nvPr/>
        </p:nvSpPr>
        <p:spPr>
          <a:xfrm>
            <a:off x="5663952" y="3523248"/>
            <a:ext cx="489654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000" dirty="0">
                <a:solidFill>
                  <a:schemeClr val="tx1"/>
                </a:solidFill>
              </a:rPr>
              <a:t>Public-key crypto indirection allows for asynchronous change of K</a:t>
            </a:r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5663952" y="5212405"/>
            <a:ext cx="4811592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Long private key can be also stored on Service   </a:t>
            </a:r>
          </a:p>
        </p:txBody>
      </p:sp>
      <p:pic>
        <p:nvPicPr>
          <p:cNvPr id="5122" name="Picture 2" descr="D:\Documents\Obrázky\is2\User-Group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301596"/>
            <a:ext cx="2071343" cy="2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H="1">
            <a:off x="5951984" y="2097142"/>
            <a:ext cx="1440160" cy="21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990417" y="178936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K’,K’’,K’’’…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168008" y="230881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[K’]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Pub_U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14"/>
    </mc:Choice>
    <mc:Fallback xmlns="">
      <p:transition spd="slow" advTm="124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se zakulaceným příčným rohem 44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Weak password?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1" y="109968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423592" y="583720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927648" y="4295711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123401" y="310089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41315" y="2613619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Priv_U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251299" y="26177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539594" y="20945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747137" y="1628801"/>
            <a:ext cx="20626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</p:txBody>
      </p:sp>
      <p:sp>
        <p:nvSpPr>
          <p:cNvPr id="43" name="Obdélník se zakulaceným příčným rohem 42"/>
          <p:cNvSpPr/>
          <p:nvPr/>
        </p:nvSpPr>
        <p:spPr>
          <a:xfrm>
            <a:off x="5750938" y="4076800"/>
            <a:ext cx="485538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Attacker has motivation for attacking the Service!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4" name="Obdélník se zakulaceným příčným rohem 43"/>
          <p:cNvSpPr/>
          <p:nvPr/>
        </p:nvSpPr>
        <p:spPr>
          <a:xfrm>
            <a:off x="6023993" y="1958272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Users tend to have weak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0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8"/>
    </mc:Choice>
    <mc:Fallback xmlns="">
      <p:transition spd="slow" advTm="71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68288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57" y="905373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se zakulaceným příčným rohem 33"/>
          <p:cNvSpPr/>
          <p:nvPr/>
        </p:nvSpPr>
        <p:spPr>
          <a:xfrm>
            <a:off x="3207347" y="486776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Trusted server/secure element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4" y="4397042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6240016" y="3084674"/>
            <a:ext cx="1368152" cy="1338417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 rot="19022868">
            <a:off x="5944111" y="339709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7751752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8853650">
            <a:off x="6599833" y="3248106"/>
            <a:ext cx="2303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SecretData1,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SecretData2,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SecretData3…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Threshold crypto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Obdélník se zakulaceným příčným rohem 37"/>
          <p:cNvSpPr/>
          <p:nvPr/>
        </p:nvSpPr>
        <p:spPr>
          <a:xfrm>
            <a:off x="5609194" y="507522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Separate trusted entities provide additional data</a:t>
            </a:r>
          </a:p>
        </p:txBody>
      </p:sp>
      <p:sp>
        <p:nvSpPr>
          <p:cNvPr id="6149" name="TextovéPole 6148"/>
          <p:cNvSpPr txBox="1"/>
          <p:nvPr/>
        </p:nvSpPr>
        <p:spPr>
          <a:xfrm>
            <a:off x="4717938" y="4400616"/>
            <a:ext cx="1904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0" name="Picture 5" descr="devi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421339"/>
            <a:ext cx="1152314" cy="20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pic>
        <p:nvPicPr>
          <p:cNvPr id="39" name="Picture 5" descr="devil">
            <a:extLst>
              <a:ext uri="{FF2B5EF4-FFF2-40B4-BE49-F238E27FC236}">
                <a16:creationId xmlns:a16="http://schemas.microsoft.com/office/drawing/2014/main" id="{448A06C8-D575-4EC3-8C9E-E776A301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68" y="2510124"/>
            <a:ext cx="852480" cy="14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bdélník se zakulaceným příčným rohem 42">
            <a:extLst>
              <a:ext uri="{FF2B5EF4-FFF2-40B4-BE49-F238E27FC236}">
                <a16:creationId xmlns:a16="http://schemas.microsoft.com/office/drawing/2014/main" id="{2DDE61B8-8299-4EAA-B8BB-5A0B410F132F}"/>
              </a:ext>
            </a:extLst>
          </p:cNvPr>
          <p:cNvSpPr/>
          <p:nvPr/>
        </p:nvSpPr>
        <p:spPr>
          <a:xfrm>
            <a:off x="8494873" y="4026398"/>
            <a:ext cx="3683435" cy="1338417"/>
          </a:xfrm>
          <a:prstGeom prst="round2DiagRect">
            <a:avLst>
              <a:gd name="adj1" fmla="val 16667"/>
              <a:gd name="adj2" fmla="val 615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2400" dirty="0">
                <a:solidFill>
                  <a:schemeClr val="tx1"/>
                </a:solidFill>
                <a:sym typeface="Symbol"/>
              </a:rPr>
              <a:t>Larger attack surface on Trusted server (connection from world)</a:t>
            </a:r>
            <a:endParaRPr lang="en-US" altLang="cs-CZ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0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47"/>
    </mc:Choice>
    <mc:Fallback xmlns="">
      <p:transition spd="slow" advTm="135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  <p:bldP spid="38" grpId="0" animBg="1"/>
      <p:bldP spid="6149" grpId="0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5" y="4397042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 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5879976" y="2361629"/>
            <a:ext cx="230425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8327816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8" descr="D:\Documents\Obrázky\is2\nokia_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539915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>
            <a:off x="8760296" y="3501009"/>
            <a:ext cx="432048" cy="1096089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8533377" y="383540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SMS: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5694331" y="5661248"/>
            <a:ext cx="220187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9130710" y="3789218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6226956" y="1762182"/>
            <a:ext cx="1826449" cy="629322"/>
            <a:chOff x="4702955" y="1762182"/>
            <a:chExt cx="1826449" cy="629322"/>
          </a:xfrm>
        </p:grpSpPr>
        <p:sp>
          <p:nvSpPr>
            <p:cNvPr id="42" name="TextovéPole 41"/>
            <p:cNvSpPr txBox="1"/>
            <p:nvPr/>
          </p:nvSpPr>
          <p:spPr>
            <a:xfrm>
              <a:off x="4702955" y="1762182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27" y="1858902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111950" y="1974050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604973" y="4922354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kupina 49"/>
          <p:cNvGrpSpPr/>
          <p:nvPr/>
        </p:nvGrpSpPr>
        <p:grpSpPr>
          <a:xfrm>
            <a:off x="2719727" y="3533064"/>
            <a:ext cx="1826449" cy="629322"/>
            <a:chOff x="1195726" y="3533064"/>
            <a:chExt cx="1826449" cy="629322"/>
          </a:xfrm>
        </p:grpSpPr>
        <p:sp>
          <p:nvSpPr>
            <p:cNvPr id="47" name="TextovéPole 46"/>
            <p:cNvSpPr txBox="1"/>
            <p:nvPr/>
          </p:nvSpPr>
          <p:spPr>
            <a:xfrm>
              <a:off x="1195726" y="3533064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98" y="3629784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2604721" y="3744932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3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0"/>
    </mc:Choice>
    <mc:Fallback xmlns="">
      <p:transition spd="slow" advTm="5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>
                <a:solidFill>
                  <a:srgbClr val="0070C0"/>
                </a:solidFill>
              </a:rPr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>
                <a:solidFill>
                  <a:srgbClr val="0070C0"/>
                </a:solidFill>
              </a:rPr>
              <a:t>Authorization</a:t>
            </a:r>
            <a:r>
              <a:rPr lang="en-GB" dirty="0"/>
              <a:t>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an entity allowed to use resource to which is authorized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7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4"/>
    </mc:Choice>
    <mc:Fallback xmlns="">
      <p:transition spd="slow" advTm="54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4694788" y="836712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altLang="cs-CZ" sz="3200" dirty="0">
                <a:solidFill>
                  <a:schemeClr val="tx1"/>
                </a:solidFill>
              </a:rPr>
              <a:t>Multiple devices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2361" r="3694" b="24292"/>
          <a:stretch/>
        </p:blipFill>
        <p:spPr bwMode="auto">
          <a:xfrm>
            <a:off x="1595022" y="284086"/>
            <a:ext cx="6445195" cy="3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318348" y="90872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723602" y="188078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943306" y="1897732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063552" y="2954780"/>
            <a:ext cx="1435130" cy="834260"/>
            <a:chOff x="5197506" y="2137212"/>
            <a:chExt cx="1435130" cy="83426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Dev1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580750" y="2924944"/>
            <a:ext cx="1435130" cy="834260"/>
            <a:chOff x="5197506" y="2137212"/>
            <a:chExt cx="1435130" cy="834260"/>
          </a:xfrm>
        </p:grpSpPr>
        <p:sp>
          <p:nvSpPr>
            <p:cNvPr id="22" name="TextovéPole 21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Dev2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092918" y="2924944"/>
            <a:ext cx="1435130" cy="834260"/>
            <a:chOff x="5197506" y="2137212"/>
            <a:chExt cx="1435130" cy="834260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Dev3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 descr="D:\Documents\Obrázky\is2\Phon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185612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94" y="4873094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5" y="4669244"/>
            <a:ext cx="2044446" cy="2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3040865" y="53665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590360" y="5495389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Dev2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688289" y="364748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Přímá spojnice 34"/>
          <p:cNvCxnSpPr>
            <a:endCxn id="20" idx="2"/>
          </p:cNvCxnSpPr>
          <p:nvPr/>
        </p:nvCxnSpPr>
        <p:spPr>
          <a:xfrm flipH="1" flipV="1">
            <a:off x="3078873" y="3789040"/>
            <a:ext cx="549249" cy="1577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0"/>
          </p:cNvCxnSpPr>
          <p:nvPr/>
        </p:nvCxnSpPr>
        <p:spPr>
          <a:xfrm flipH="1" flipV="1">
            <a:off x="4963318" y="3762561"/>
            <a:ext cx="2084860" cy="1110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7" idx="3"/>
          </p:cNvCxnSpPr>
          <p:nvPr/>
        </p:nvCxnSpPr>
        <p:spPr>
          <a:xfrm flipH="1" flipV="1">
            <a:off x="6528048" y="3386610"/>
            <a:ext cx="1944216" cy="402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zápatí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7" name="Zástupný symbol pro číslo snímku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44" name="TextovéPole 20">
            <a:extLst>
              <a:ext uri="{FF2B5EF4-FFF2-40B4-BE49-F238E27FC236}">
                <a16:creationId xmlns:a16="http://schemas.microsoft.com/office/drawing/2014/main" id="{073FD77F-7605-46E4-9E1C-999B3FF6868F}"/>
              </a:ext>
            </a:extLst>
          </p:cNvPr>
          <p:cNvSpPr txBox="1"/>
          <p:nvPr/>
        </p:nvSpPr>
        <p:spPr>
          <a:xfrm>
            <a:off x="1366074" y="4710439"/>
            <a:ext cx="463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 = H(‘Password1’|SecretData1)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6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62"/>
    </mc:Choice>
    <mc:Fallback xmlns="">
      <p:transition spd="slow" advTm="73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/>
      <p:bldP spid="33" grpId="0"/>
      <p:bldP spid="34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056D9900-2419-4138-A9B9-A61627C2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Device management (new, remove, revoke)</a:t>
            </a:r>
          </a:p>
          <a:p>
            <a:r>
              <a:rPr lang="en-US"/>
              <a:t>Device authentication</a:t>
            </a:r>
          </a:p>
          <a:p>
            <a:r>
              <a:rPr lang="en-US"/>
              <a:t>Group management (users, boards, secrets)</a:t>
            </a:r>
          </a:p>
          <a:p>
            <a:r>
              <a:rPr lang="en-US"/>
              <a:t>Password change, private key change</a:t>
            </a:r>
          </a:p>
          <a:p>
            <a:r>
              <a:rPr lang="en-US"/>
              <a:t>Access recovery</a:t>
            </a:r>
          </a:p>
          <a:p>
            <a:r>
              <a:rPr lang="en-US"/>
              <a:t>…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609194" y="486916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Devil is in the details…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48216" y="908720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Other operations</a:t>
            </a:r>
          </a:p>
        </p:txBody>
      </p:sp>
      <p:pic>
        <p:nvPicPr>
          <p:cNvPr id="6" name="Picture 5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47" y="5315529"/>
            <a:ext cx="504242" cy="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8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60"/>
    </mc:Choice>
    <mc:Fallback xmlns="">
      <p:transition spd="slow" advTm="102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have some implementations?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iCloud Keychain - service showcased in 2013</a:t>
            </a:r>
          </a:p>
          <a:p>
            <a:r>
              <a:rPr lang="en-US" dirty="0"/>
              <a:t>Lack of details until iOS Security report 02/2014</a:t>
            </a:r>
          </a:p>
          <a:p>
            <a:pPr lvl="1"/>
            <a:r>
              <a:rPr lang="en-US" dirty="0">
                <a:hlinkClick r:id="rId4"/>
              </a:rPr>
              <a:t>https://web.archive.org/web/20150319073804/https://www.apple.com/business/docs/iOS_Security_Guide.pdf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https://blog.cryptographyengineering.com/2016/08/13/is-apples-cloud-key-vault-crypto/</a:t>
            </a:r>
            <a:r>
              <a:rPr lang="en-US" dirty="0"/>
              <a:t> (</a:t>
            </a:r>
            <a:r>
              <a:rPr lang="en-US" dirty="0" err="1"/>
              <a:t>M.Green</a:t>
            </a:r>
            <a:r>
              <a:rPr lang="en-US" dirty="0"/>
              <a:t>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2050" name="Picture 2" descr="D:\Documents\Obrázky\is2\24591_icloud-keychain-660x3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18" y="3965616"/>
            <a:ext cx="5047085" cy="26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53766">
            <a:off x="8338456" y="431298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Apple iCloud Keychain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9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9"/>
    </mc:Choice>
    <mc:Fallback xmlns="">
      <p:transition spd="slow" advTm="3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 Apple’s iCloud Keychain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similarities to the described example  </a:t>
            </a:r>
          </a:p>
          <a:p>
            <a:pPr lvl="1"/>
            <a:r>
              <a:rPr lang="en-US" sz="2000" dirty="0"/>
              <a:t>Layer of indirection via asymmetric cryptography</a:t>
            </a:r>
          </a:p>
          <a:p>
            <a:pPr lvl="1"/>
            <a:r>
              <a:rPr lang="en-US" sz="2000" dirty="0"/>
              <a:t>Support for multiple devices</a:t>
            </a:r>
          </a:p>
          <a:p>
            <a:pPr lvl="1"/>
            <a:r>
              <a:rPr lang="en-US" sz="2000" dirty="0"/>
              <a:t>Asynchronous operations via application tickets</a:t>
            </a:r>
          </a:p>
          <a:p>
            <a:pPr lvl="1"/>
            <a:r>
              <a:rPr lang="en-US" sz="2000" dirty="0"/>
              <a:t>Authorization and signature of additional devices</a:t>
            </a:r>
          </a:p>
          <a:p>
            <a:pPr lvl="1"/>
            <a:r>
              <a:rPr lang="en-US" sz="2000" dirty="0"/>
              <a:t>User phone registered and required</a:t>
            </a:r>
          </a:p>
          <a:p>
            <a:r>
              <a:rPr lang="en-US" sz="2400" dirty="0"/>
              <a:t>Still reliance on user’s (potentially weak) password</a:t>
            </a:r>
          </a:p>
          <a:p>
            <a:pPr lvl="1"/>
            <a:r>
              <a:rPr lang="en-US" sz="2000" dirty="0"/>
              <a:t>But only limited number of tries allowed</a:t>
            </a:r>
          </a:p>
          <a:p>
            <a:r>
              <a:rPr lang="en-US" sz="2400" dirty="0"/>
              <a:t>Trusted component via internal HSM (Hardware Security Module)</a:t>
            </a:r>
          </a:p>
          <a:p>
            <a:pPr lvl="1"/>
            <a:r>
              <a:rPr lang="en-US" sz="2000" dirty="0"/>
              <a:t>Recovery mode with 4-digit code (default, can be set longer)</a:t>
            </a:r>
          </a:p>
          <a:p>
            <a:pPr lvl="1"/>
            <a:r>
              <a:rPr lang="en-US" sz="2000" dirty="0"/>
              <a:t>HSM will decrypt recovery key only after code validation</a:t>
            </a:r>
          </a:p>
          <a:p>
            <a:pPr lvl="1"/>
            <a:r>
              <a:rPr lang="en-US" sz="2000" dirty="0"/>
              <a:t>Note: only 4 digits is not an issue here – HSM enforce limited # retries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748308"/>
            <a:ext cx="1905000" cy="19050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4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50"/>
    </mc:Choice>
    <mc:Fallback xmlns="">
      <p:transition spd="slow" advTm="113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Have unique password for every authentication attempt</a:t>
            </a:r>
            <a:br>
              <a:rPr lang="en-GB" dirty="0"/>
            </a:br>
            <a:r>
              <a:rPr lang="en-US" altLang="cs-CZ" dirty="0"/>
              <a:t>One-time Passwords</a:t>
            </a:r>
            <a:r>
              <a:rPr lang="en-GB" dirty="0"/>
              <a:t>: HOTP &amp; TOTP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3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5"/>
    </mc:Choice>
    <mc:Fallback xmlns="">
      <p:transition spd="slow" advTm="1409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One-time 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2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"/>
    </mc:Choice>
    <mc:Fallback xmlns="">
      <p:transition spd="slow" advTm="392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Recall: 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secure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900066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6617775" y="4890008"/>
            <a:ext cx="3672408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One-time passwords tries to address these issues</a:t>
            </a:r>
          </a:p>
        </p:txBody>
      </p:sp>
    </p:spTree>
    <p:extLst>
      <p:ext uri="{BB962C8B-B14F-4D97-AF65-F5344CB8AC3E}">
        <p14:creationId xmlns:p14="http://schemas.microsoft.com/office/powerpoint/2010/main" val="18346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52012A1-AC12-4918-ACAE-53B1644A1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9" r="9762" b="37674"/>
          <a:stretch/>
        </p:blipFill>
        <p:spPr>
          <a:xfrm>
            <a:off x="7931696" y="4316438"/>
            <a:ext cx="2736304" cy="27129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HMAC-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One-time</a:t>
            </a:r>
            <a:r>
              <a:rPr lang="cs-CZ" sz="2800" dirty="0"/>
              <a:t> </a:t>
            </a:r>
            <a:r>
              <a:rPr lang="cs-CZ" sz="2800" dirty="0" err="1"/>
              <a:t>Password</a:t>
            </a:r>
            <a:r>
              <a:rPr lang="cs-CZ" sz="2800" dirty="0"/>
              <a:t> </a:t>
            </a:r>
            <a:r>
              <a:rPr lang="cs-CZ" sz="2800" dirty="0" err="1"/>
              <a:t>Algorithm</a:t>
            </a:r>
            <a:r>
              <a:rPr lang="en-GB" sz="2800" dirty="0"/>
              <a:t> (RFC 4226)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HMAC-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One-time</a:t>
            </a:r>
            <a:r>
              <a:rPr lang="cs-CZ" sz="2400" dirty="0"/>
              <a:t> </a:t>
            </a:r>
            <a:r>
              <a:rPr lang="cs-CZ" sz="2400" dirty="0" err="1"/>
              <a:t>Password</a:t>
            </a:r>
            <a:r>
              <a:rPr lang="cs-CZ" sz="2400" dirty="0"/>
              <a:t> </a:t>
            </a:r>
            <a:r>
              <a:rPr lang="cs-CZ" sz="2400" dirty="0" err="1"/>
              <a:t>Algorithm</a:t>
            </a:r>
            <a:r>
              <a:rPr lang="en-GB" sz="2400" dirty="0"/>
              <a:t> (HOTP)</a:t>
            </a:r>
            <a:endParaRPr lang="en-US" sz="2400" dirty="0"/>
          </a:p>
          <a:p>
            <a:pPr lvl="1"/>
            <a:r>
              <a:rPr lang="en-US" sz="2000" dirty="0"/>
              <a:t>Secret key K</a:t>
            </a:r>
          </a:p>
          <a:p>
            <a:pPr lvl="1"/>
            <a:r>
              <a:rPr lang="en-US" sz="2000" dirty="0"/>
              <a:t>Counter (challenge) C</a:t>
            </a:r>
          </a:p>
          <a:p>
            <a:pPr lvl="1"/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SHA1(</a:t>
            </a:r>
            <a:r>
              <a:rPr lang="cs-CZ" sz="2000" i="1" dirty="0"/>
              <a:t>K</a:t>
            </a:r>
            <a:r>
              <a:rPr lang="cs-CZ" sz="2000" dirty="0"/>
              <a:t> ⊕ 0x5c5c… ∥ SHA1(</a:t>
            </a:r>
            <a:r>
              <a:rPr lang="cs-CZ" sz="2000" i="1" dirty="0"/>
              <a:t>K</a:t>
            </a:r>
            <a:r>
              <a:rPr lang="cs-CZ" sz="2000" dirty="0"/>
              <a:t> ⊕ 0x3636… ∥ </a:t>
            </a:r>
            <a:r>
              <a:rPr lang="cs-CZ" sz="2000" i="1" dirty="0"/>
              <a:t>C</a:t>
            </a:r>
            <a:r>
              <a:rPr lang="cs-CZ" sz="2000" dirty="0"/>
              <a:t>))</a:t>
            </a:r>
            <a:endParaRPr lang="en-US" sz="2000" dirty="0"/>
          </a:p>
          <a:p>
            <a:pPr lvl="1"/>
            <a:r>
              <a:rPr lang="cs-CZ" sz="2000" dirty="0"/>
              <a:t>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</a:t>
            </a:r>
            <a:r>
              <a:rPr lang="cs-CZ" sz="2000" i="1" dirty="0" err="1"/>
              <a:t>Truncate</a:t>
            </a:r>
            <a:r>
              <a:rPr lang="cs-CZ" sz="2000" dirty="0"/>
              <a:t>(</a:t>
            </a:r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)) &amp; 0x7FFFFFFF</a:t>
            </a:r>
            <a:endParaRPr lang="en-US" sz="2000" dirty="0"/>
          </a:p>
          <a:p>
            <a:pPr lvl="1"/>
            <a:r>
              <a:rPr lang="cs-CZ" sz="2000" dirty="0"/>
              <a:t>0x7FFFFFFF</a:t>
            </a:r>
            <a:r>
              <a:rPr lang="en-US" sz="2000" dirty="0"/>
              <a:t> mask to drop most significant bit (portability)</a:t>
            </a:r>
          </a:p>
          <a:p>
            <a:pPr lvl="1"/>
            <a:r>
              <a:rPr lang="cs-CZ" sz="2000" dirty="0"/>
              <a:t>HOTP-</a:t>
            </a:r>
            <a:r>
              <a:rPr lang="cs-CZ" sz="2000" dirty="0" err="1"/>
              <a:t>Value</a:t>
            </a:r>
            <a:r>
              <a:rPr lang="cs-CZ" sz="2000" dirty="0"/>
              <a:t> = 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</a:t>
            </a:r>
            <a:r>
              <a:rPr lang="cs-CZ" sz="2000" dirty="0" err="1"/>
              <a:t>mod</a:t>
            </a:r>
            <a:r>
              <a:rPr lang="cs-CZ" sz="2000" dirty="0"/>
              <a:t> 10</a:t>
            </a:r>
            <a:r>
              <a:rPr lang="cs-CZ" sz="2000" i="1" baseline="30000" dirty="0"/>
              <a:t>d</a:t>
            </a:r>
            <a:r>
              <a:rPr lang="en-GB" sz="2000" i="1" baseline="30000" dirty="0"/>
              <a:t>     </a:t>
            </a:r>
            <a:r>
              <a:rPr lang="en-GB" sz="2000" dirty="0"/>
              <a:t>(d … # of digits)</a:t>
            </a:r>
            <a:endParaRPr lang="en-US" sz="2000" dirty="0"/>
          </a:p>
          <a:p>
            <a:r>
              <a:rPr lang="en-US" sz="2400" dirty="0"/>
              <a:t>Many practical implementations</a:t>
            </a:r>
          </a:p>
          <a:p>
            <a:pPr lvl="1"/>
            <a:r>
              <a:rPr lang="en-US" sz="2000" dirty="0"/>
              <a:t>E.g., Google Authenticator </a:t>
            </a:r>
          </a:p>
          <a:p>
            <a:r>
              <a:rPr lang="cs-CZ" sz="2400" dirty="0">
                <a:hlinkClick r:id="rId4"/>
              </a:rPr>
              <a:t>https://en.wikipedia.org/wiki/HOTP</a:t>
            </a:r>
            <a:endParaRPr lang="en-US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0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36"/>
    </mc:Choice>
    <mc:Fallback xmlns="">
      <p:transition spd="slow" advTm="16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HOTP – items,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operations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initial state for new user and distribute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HOTP code and update state (user)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Verify HOTP code and update state (auth. server)</a:t>
            </a:r>
          </a:p>
          <a:p>
            <a:r>
              <a:rPr lang="en-US" dirty="0"/>
              <a:t>Security considerations of HOTP</a:t>
            </a:r>
          </a:p>
          <a:p>
            <a:pPr lvl="1"/>
            <a:r>
              <a:rPr lang="en-US" dirty="0"/>
              <a:t>Client compromise</a:t>
            </a:r>
          </a:p>
          <a:p>
            <a:pPr lvl="1"/>
            <a:r>
              <a:rPr lang="en-US" dirty="0"/>
              <a:t>Server compromise</a:t>
            </a:r>
          </a:p>
          <a:p>
            <a:pPr lvl="1"/>
            <a:r>
              <a:rPr lang="en-US" dirty="0"/>
              <a:t>Repeat of counter/challenge</a:t>
            </a:r>
          </a:p>
          <a:p>
            <a:pPr lvl="1"/>
            <a:r>
              <a:rPr lang="en-US" dirty="0"/>
              <a:t>Counter mismatch tolerance window</a:t>
            </a:r>
          </a:p>
          <a:p>
            <a:pPr lvl="1"/>
            <a:r>
              <a:rPr lang="en-US" dirty="0"/>
              <a:t>Phishing – user enters HOTP code at phishing website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5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03"/>
    </mc:Choice>
    <mc:Fallback xmlns="">
      <p:transition spd="slow" advTm="241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176121" y="1700809"/>
            <a:ext cx="3366471" cy="1904419"/>
            <a:chOff x="5366367" y="4667831"/>
            <a:chExt cx="3366471" cy="190441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367" y="4667831"/>
              <a:ext cx="3366471" cy="190441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6156176" y="629525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>
                      <a:lumMod val="75000"/>
                    </a:schemeClr>
                  </a:solidFill>
                </a:rPr>
                <a:t>Sylvain </a:t>
              </a:r>
              <a:r>
                <a:rPr lang="en-GB" sz="1200" i="1" dirty="0" err="1">
                  <a:solidFill>
                    <a:schemeClr val="bg1">
                      <a:lumMod val="75000"/>
                    </a:schemeClr>
                  </a:solidFill>
                </a:rPr>
                <a:t>Maret</a:t>
              </a:r>
              <a:endParaRPr lang="en-GB" sz="12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Time-based O</a:t>
            </a:r>
            <a:r>
              <a:rPr lang="cs-CZ" dirty="0"/>
              <a:t>ne-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similar to HOTP</a:t>
            </a:r>
          </a:p>
          <a:p>
            <a:pPr lvl="1"/>
            <a:r>
              <a:rPr lang="en-GB" dirty="0"/>
              <a:t>Time used instead of counter</a:t>
            </a:r>
          </a:p>
          <a:p>
            <a:r>
              <a:rPr lang="en-GB" dirty="0"/>
              <a:t>Requires synchronized clocks</a:t>
            </a:r>
          </a:p>
          <a:p>
            <a:pPr lvl="1"/>
            <a:r>
              <a:rPr lang="en-GB" dirty="0"/>
              <a:t>In practice realized as time window</a:t>
            </a:r>
          </a:p>
          <a:p>
            <a:r>
              <a:rPr lang="en-GB" dirty="0"/>
              <a:t>Tolerance to gradual desynchronization possible</a:t>
            </a:r>
          </a:p>
          <a:p>
            <a:pPr lvl="1"/>
            <a:r>
              <a:rPr lang="en-GB" dirty="0"/>
              <a:t>Server keeps device’s desynchronization offset</a:t>
            </a:r>
          </a:p>
          <a:p>
            <a:pPr lvl="1"/>
            <a:r>
              <a:rPr lang="en-GB" dirty="0"/>
              <a:t>Updates with every successful login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7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76"/>
    </mc:Choice>
    <mc:Fallback xmlns="">
      <p:transition spd="slow" advTm="111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290E9-3C00-4E79-9BD0-2DB53B3A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authentication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06D0D0-0BA7-4911-8AB0-707E4EB6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Something you: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Know (password, key)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Have (token, smartcard)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Are (biometrics)</a:t>
            </a:r>
          </a:p>
          <a:p>
            <a:r>
              <a:rPr lang="en-GB" dirty="0"/>
              <a:t>Combination of multiple options – two-factor authentication (or more)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Registration phase (how is new user added)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Verification phase (how is user’s claimed identity verified)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Recovery phase (what if user forgot/lost authentication credentials)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8DD7D1-E691-4279-ADB4-9638DEB6C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FD8E0D-9E85-4710-98E1-35D5846CB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2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8"/>
    </mc:Choice>
    <mc:Fallback xmlns="">
      <p:transition spd="slow" advTm="56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OCRA: OATH Challenge-Response Algorithm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Initiative for Open Authentication (OATH)</a:t>
            </a:r>
          </a:p>
          <a:p>
            <a:r>
              <a:rPr lang="en-GB" sz="2400" dirty="0"/>
              <a:t>OCRA is authentication algorithm based on HOTP</a:t>
            </a:r>
          </a:p>
          <a:p>
            <a:r>
              <a:rPr lang="en-GB" sz="2400" dirty="0"/>
              <a:t>OCRA code = </a:t>
            </a:r>
            <a:r>
              <a:rPr lang="en-GB" sz="2400" dirty="0" err="1"/>
              <a:t>CryptoFunction</a:t>
            </a:r>
            <a:r>
              <a:rPr lang="en-GB" sz="2400" dirty="0"/>
              <a:t>(K, </a:t>
            </a:r>
            <a:r>
              <a:rPr lang="en-GB" sz="2400" dirty="0" err="1"/>
              <a:t>DataInput</a:t>
            </a:r>
            <a:r>
              <a:rPr lang="en-GB" sz="2400" dirty="0"/>
              <a:t>)</a:t>
            </a:r>
          </a:p>
          <a:p>
            <a:pPr lvl="1"/>
            <a:r>
              <a:rPr lang="en-GB" sz="2000" i="1" dirty="0"/>
              <a:t>K</a:t>
            </a:r>
            <a:r>
              <a:rPr lang="en-GB" sz="2000" dirty="0"/>
              <a:t>: a shared secret key known to both parties</a:t>
            </a:r>
          </a:p>
          <a:p>
            <a:pPr lvl="1"/>
            <a:r>
              <a:rPr lang="en-GB" sz="2000" i="1" dirty="0" err="1"/>
              <a:t>DataInput</a:t>
            </a:r>
            <a:r>
              <a:rPr lang="en-GB" sz="2000" dirty="0"/>
              <a:t>: concatenation of the various input data values</a:t>
            </a:r>
          </a:p>
          <a:p>
            <a:pPr lvl="2"/>
            <a:r>
              <a:rPr lang="en-GB" sz="2000" dirty="0"/>
              <a:t>Counter, challenges, H(PIN/</a:t>
            </a:r>
            <a:r>
              <a:rPr lang="en-GB" sz="2000" dirty="0" err="1"/>
              <a:t>Passwd</a:t>
            </a:r>
            <a:r>
              <a:rPr lang="en-GB" sz="2000" dirty="0"/>
              <a:t>), session info, H(time)</a:t>
            </a:r>
          </a:p>
          <a:p>
            <a:pPr lvl="1"/>
            <a:r>
              <a:rPr lang="en-GB" sz="2000" dirty="0"/>
              <a:t>Default </a:t>
            </a:r>
            <a:r>
              <a:rPr lang="en-GB" sz="2000" i="1" dirty="0" err="1"/>
              <a:t>CryptoFunction</a:t>
            </a:r>
            <a:r>
              <a:rPr lang="en-GB" sz="2000" dirty="0"/>
              <a:t> is HOTP-SHA1-6</a:t>
            </a:r>
          </a:p>
          <a:p>
            <a:pPr lvl="1"/>
            <a:r>
              <a:rPr lang="cs-CZ" sz="2000" dirty="0">
                <a:hlinkClick r:id="rId2"/>
              </a:rPr>
              <a:t>https://tools.ietf.org/html/rfc6287</a:t>
            </a:r>
            <a:endParaRPr lang="en-GB" sz="2000" dirty="0"/>
          </a:p>
          <a:p>
            <a:r>
              <a:rPr lang="en-GB" sz="2400" dirty="0"/>
              <a:t>Don’t confuse with </a:t>
            </a:r>
            <a:r>
              <a:rPr lang="en-GB" sz="2400" dirty="0" err="1"/>
              <a:t>Oauth</a:t>
            </a:r>
            <a:r>
              <a:rPr lang="en-GB" sz="2400" dirty="0"/>
              <a:t> (delegation of authentication)</a:t>
            </a:r>
          </a:p>
          <a:p>
            <a:pPr lvl="1"/>
            <a:r>
              <a:rPr lang="en-GB" sz="2000" dirty="0"/>
              <a:t>The OAuth 2.0 Authorization Framework (RFC6749)</a:t>
            </a:r>
          </a:p>
          <a:p>
            <a:pPr lvl="1"/>
            <a:r>
              <a:rPr lang="en-GB" sz="2000" dirty="0"/>
              <a:t>TLS-based security protocol for accessing HTTP service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/>
        </p:blipFill>
        <p:spPr>
          <a:xfrm>
            <a:off x="1775521" y="620688"/>
            <a:ext cx="8681605" cy="561662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52640" y="2033687"/>
            <a:ext cx="5927536" cy="139531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1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27"/>
    </mc:Choice>
    <mc:Fallback xmlns="">
      <p:transition spd="slow" advTm="91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at *OTP verification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secure against client compromise </a:t>
            </a:r>
          </a:p>
          <a:p>
            <a:pPr lvl="1"/>
            <a:r>
              <a:rPr lang="en-US" dirty="0"/>
              <a:t>Using OTP instead of passwords, KDF(</a:t>
            </a:r>
            <a:r>
              <a:rPr lang="en-US" dirty="0" err="1"/>
              <a:t>time|key</a:t>
            </a:r>
            <a:r>
              <a:rPr lang="en-US" dirty="0"/>
              <a:t>), </a:t>
            </a:r>
          </a:p>
          <a:p>
            <a:r>
              <a:rPr lang="en-US" dirty="0"/>
              <a:t>But what if server is compromised?</a:t>
            </a:r>
          </a:p>
          <a:p>
            <a:pPr lvl="1"/>
            <a:r>
              <a:rPr lang="en-US" dirty="0"/>
              <a:t>database hacks, temporal attacker presence</a:t>
            </a:r>
          </a:p>
          <a:p>
            <a:pPr lvl="1"/>
            <a:r>
              <a:rPr lang="en-US" dirty="0"/>
              <a:t>E.g., Heartbleed – dump of OTP keys</a:t>
            </a:r>
          </a:p>
          <a:p>
            <a:r>
              <a:rPr lang="en-US" dirty="0"/>
              <a:t>Possible solution</a:t>
            </a:r>
          </a:p>
          <a:p>
            <a:pPr lvl="1"/>
            <a:r>
              <a:rPr lang="en-US" dirty="0"/>
              <a:t>Trusted hardware on the server</a:t>
            </a:r>
          </a:p>
          <a:p>
            <a:pPr lvl="1"/>
            <a:r>
              <a:rPr lang="en-US" dirty="0"/>
              <a:t>OTP code verified inside trusted environment</a:t>
            </a:r>
          </a:p>
          <a:p>
            <a:pPr lvl="1"/>
            <a:r>
              <a:rPr lang="en-US" dirty="0"/>
              <a:t>OTP key never leaves the hardware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5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71"/>
    </mc:Choice>
    <mc:Fallback xmlns="">
      <p:transition spd="slow" advTm="6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124744"/>
            <a:ext cx="8107327" cy="511256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532B473-0D53-4A3E-BD8B-336AF57C6FA9}"/>
              </a:ext>
            </a:extLst>
          </p:cNvPr>
          <p:cNvSpPr/>
          <p:nvPr/>
        </p:nvSpPr>
        <p:spPr>
          <a:xfrm>
            <a:off x="7320136" y="4219348"/>
            <a:ext cx="4752528" cy="17299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Problems: </a:t>
            </a:r>
            <a:br>
              <a:rPr lang="en-GB" sz="2400" dirty="0"/>
            </a:br>
            <a:r>
              <a:rPr lang="en-GB" sz="2400" dirty="0"/>
              <a:t>1. Is OTP code fresh?</a:t>
            </a:r>
            <a:br>
              <a:rPr lang="en-GB" sz="2400" dirty="0"/>
            </a:br>
            <a:r>
              <a:rPr lang="en-GB" sz="2400" dirty="0"/>
              <a:t>2. Is OTP generated for correct domain (not phishing)?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2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85"/>
    </mc:Choice>
    <mc:Fallback xmlns="">
      <p:transition spd="slow" advTm="205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replacements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Cambridge’s TR – wide range of possibilities listed</a:t>
            </a:r>
          </a:p>
          <a:p>
            <a:pPr lvl="1"/>
            <a:r>
              <a:rPr lang="en-GB" i="1" dirty="0"/>
              <a:t>The quest to replace passwords: a framework for comparative evaluation of Web authentication schemes</a:t>
            </a:r>
            <a:endParaRPr lang="en-US" sz="2000" i="1" dirty="0">
              <a:hlinkClick r:id="rId3"/>
            </a:endParaRPr>
          </a:p>
          <a:p>
            <a:pPr lvl="1"/>
            <a:r>
              <a:rPr lang="en-US" sz="2000" dirty="0">
                <a:hlinkClick r:id="rId3"/>
              </a:rPr>
              <a:t>https://www.cl.cam.ac.uk/techreports/UCAM-CL-TR-817.pdf</a:t>
            </a:r>
            <a:endParaRPr lang="en-US" sz="2000" dirty="0"/>
          </a:p>
          <a:p>
            <a:r>
              <a:rPr lang="en-US" dirty="0"/>
              <a:t>Many different possibilities, but passwords are cheap to start with, a lot of legacy code exists and no mechanism offers all benefits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47C963F-8D18-4F5F-95D2-1A95A5786B26}"/>
              </a:ext>
            </a:extLst>
          </p:cNvPr>
          <p:cNvSpPr/>
          <p:nvPr/>
        </p:nvSpPr>
        <p:spPr>
          <a:xfrm>
            <a:off x="304668" y="4284588"/>
            <a:ext cx="548216" cy="6480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4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12"/>
    </mc:Choice>
    <mc:Fallback xmlns="">
      <p:transition spd="slow" advTm="97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893556" cy="1362075"/>
          </a:xfrm>
        </p:spPr>
        <p:txBody>
          <a:bodyPr/>
          <a:lstStyle/>
          <a:p>
            <a:r>
              <a:rPr lang="en-GB" dirty="0"/>
              <a:t>Idea: Replace password by smartcard with asymmetric keypair, challenge-response protocol and prevent phishing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4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87"/>
    </mc:Choice>
    <mc:Fallback xmlns="">
      <p:transition spd="slow" advTm="96687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1AA58-E5BE-4605-B02B-DCF1CF4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protocol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DF8461-6CF0-4D4C-895B-65C809A6A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7AB6A-40E9-40E7-A98F-843DAFEBF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5A118-B9B3-46C4-8A79-DA8BD1D25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3"/>
    </mc:Choice>
    <mc:Fallback xmlns="">
      <p:transition spd="slow" advTm="15743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E0EA1DB-1913-4F21-9083-8B31B0834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1: ECC-based challenge-response</a:t>
            </a:r>
            <a:endParaRPr lang="en-GB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93E150DD-3F18-4C55-AE34-8729BA55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Obdélník se zakulaceným příčným rohem 4">
            <a:extLst>
              <a:ext uri="{FF2B5EF4-FFF2-40B4-BE49-F238E27FC236}">
                <a16:creationId xmlns:a16="http://schemas.microsoft.com/office/drawing/2014/main" id="{4C19ED94-37B4-4AA5-967A-7BF8262949C8}"/>
              </a:ext>
            </a:extLst>
          </p:cNvPr>
          <p:cNvSpPr/>
          <p:nvPr/>
        </p:nvSpPr>
        <p:spPr>
          <a:xfrm>
            <a:off x="1616076" y="5327528"/>
            <a:ext cx="5400600" cy="838994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Problems: phishing, </a:t>
            </a:r>
            <a:r>
              <a:rPr lang="en-GB" sz="3200" dirty="0" err="1">
                <a:solidFill>
                  <a:schemeClr val="tx1"/>
                </a:solidFill>
              </a:rPr>
              <a:t>MiTM</a:t>
            </a:r>
            <a:r>
              <a:rPr lang="en-GB" sz="3200" dirty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DCA8C3-5E0A-4374-8185-CDEE6382A5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C7E00-7069-416B-8A62-6DDFC6404E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95"/>
    </mc:Choice>
    <mc:Fallback xmlns="">
      <p:transition spd="slow" advTm="165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9BF3882-FC2F-41F8-AEC7-B17BCBFB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2: URI + TLS channel id added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CA291-9947-436E-890A-99DB7C9E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39581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using same device =&gt; detectable by services (same </a:t>
            </a:r>
            <a:r>
              <a:rPr lang="en-GB" sz="3200" dirty="0" err="1">
                <a:solidFill>
                  <a:schemeClr val="tx1"/>
                </a:solidFill>
              </a:rPr>
              <a:t>k</a:t>
            </a:r>
            <a:r>
              <a:rPr lang="en-GB" sz="3200" baseline="-25000" dirty="0" err="1">
                <a:solidFill>
                  <a:schemeClr val="tx1"/>
                </a:solidFill>
              </a:rPr>
              <a:t>pub</a:t>
            </a:r>
            <a:r>
              <a:rPr lang="en-GB" sz="32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240016" y="2630047"/>
            <a:ext cx="4536504" cy="438913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976"/>
              <a:gd name="adj6" fmla="val -317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https://accounts.google.com/ServiceLogin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D3CB0C4-D2B9-47A4-8048-79CE07DB8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9C5AAE-72BE-4115-88F1-A3745927EA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3F212-0C23-4EC3-B892-867954E87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80"/>
    </mc:Choice>
    <mc:Fallback xmlns="">
      <p:transition spd="slow" advTm="117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1EC9FAD-AC22-4FDA-A507-C5C79FBD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2556" y="1476440"/>
            <a:ext cx="8857940" cy="498259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3: Application-specific key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Undetectable device cloning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3287688" y="2060848"/>
            <a:ext cx="2600102" cy="1025388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464"/>
              <a:gd name="adj6" fmla="val -3522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000" dirty="0"/>
              <a:t>new key pair and key handle for each registration</a:t>
            </a:r>
            <a:endParaRPr lang="en-US" altLang="en-US" sz="14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EEE9-C789-4229-B344-7EB833189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7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D38EBA-FA8E-4714-99C3-EA0FA5F0BA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C9C7AD-7097-414F-8D26-7D8487D4A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2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43"/>
    </mc:Choice>
    <mc:Fallback xmlns="">
      <p:transition spd="slow" advTm="107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"/>
    </mc:Choice>
    <mc:Fallback xmlns="">
      <p:transition spd="slow" advTm="3064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9E61E91-74E8-4E72-A5EF-C6B4E0AD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1381844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4: Authentication counter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Option: What if server wants to verify device properties before register?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2855640" y="2478593"/>
            <a:ext cx="2592288" cy="438914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404095"/>
              <a:gd name="adj6" fmla="val -3723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Incremental counter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ADF2-5BB5-40FC-8055-915132285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4F9612-D103-4F6A-88AB-5DCB41C31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65850D-5C3B-4780-998C-B632D2F812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45"/>
    </mc:Choice>
    <mc:Fallback xmlns="">
      <p:transition spd="slow" advTm="113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390C946-82AC-4E55-A608-9AFEE6145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2143844"/>
            <a:ext cx="9144000" cy="4381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5: Device attestation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744072" y="3580770"/>
            <a:ext cx="2592288" cy="767825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2241"/>
              <a:gd name="adj6" fmla="val -940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Attestation certificate signed with TTP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1DBEC2F9-F965-4993-89E7-7AD1CCEF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Obdélník se zakulaceným příčným rohem 4">
            <a:extLst>
              <a:ext uri="{FF2B5EF4-FFF2-40B4-BE49-F238E27FC236}">
                <a16:creationId xmlns:a16="http://schemas.microsoft.com/office/drawing/2014/main" id="{E075225A-6CCB-471E-9A57-737B99615168}"/>
              </a:ext>
            </a:extLst>
          </p:cNvPr>
          <p:cNvSpPr/>
          <p:nvPr/>
        </p:nvSpPr>
        <p:spPr>
          <a:xfrm>
            <a:off x="1775520" y="5445225"/>
            <a:ext cx="5904656" cy="723711"/>
          </a:xfrm>
          <a:prstGeom prst="round2DiagRect">
            <a:avLst/>
          </a:prstGeom>
          <a:solidFill>
            <a:schemeClr val="accent3">
              <a:alpha val="82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ECDSA NIST secp256r1 used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6A38949-EA25-4C77-90F0-B6AFC1739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2611503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8423B0-C1D2-4BF7-B40C-136351E0C4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94" y="2143745"/>
            <a:ext cx="823863" cy="82386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FFFD58-95A9-4692-AE88-649D7D583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28" y="2347031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3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61"/>
    </mc:Choice>
    <mc:Fallback xmlns="">
      <p:transition spd="slow" advTm="78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B8BF-2AD7-4400-AF13-539BB4C1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FIDO U2F – 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7A96-1C69-40C6-B2B3-D9472002E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FIDO alliance of major companies</a:t>
            </a:r>
          </a:p>
          <a:p>
            <a:r>
              <a:rPr lang="en-US" sz="2400" dirty="0"/>
              <a:t>U2F → FIDO2 → </a:t>
            </a:r>
            <a:r>
              <a:rPr lang="en-GB" sz="2400" dirty="0" err="1"/>
              <a:t>WebAuthn</a:t>
            </a:r>
            <a:r>
              <a:rPr lang="en-GB" sz="2400" dirty="0"/>
              <a:t> </a:t>
            </a:r>
            <a:r>
              <a:rPr lang="en-US" sz="2400" dirty="0"/>
              <a:t>(more than “just” U2F)</a:t>
            </a:r>
          </a:p>
          <a:p>
            <a:r>
              <a:rPr lang="en-US" sz="2400" dirty="0"/>
              <a:t>Original U2F protocol extended and moved under W3 as </a:t>
            </a:r>
            <a:r>
              <a:rPr lang="en-GB" sz="2400" dirty="0" err="1"/>
              <a:t>WebAuthn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https://www.w3.org/TR/webauthn/</a:t>
            </a:r>
            <a:endParaRPr lang="en-GB" sz="2000" dirty="0"/>
          </a:p>
          <a:p>
            <a:r>
              <a:rPr lang="en-US" sz="2400" dirty="0"/>
              <a:t>Large selection of tokens now available (including open-hardware)</a:t>
            </a:r>
          </a:p>
          <a:p>
            <a:r>
              <a:rPr lang="en-GB" sz="2400" dirty="0"/>
              <a:t>Android added systematic support for FIDO U2F (02/2019)</a:t>
            </a:r>
          </a:p>
          <a:p>
            <a:pPr lvl="1"/>
            <a:r>
              <a:rPr lang="en-GB" sz="2000" dirty="0"/>
              <a:t>Android phone acts as U2F token</a:t>
            </a:r>
          </a:p>
          <a:p>
            <a:pPr lvl="1"/>
            <a:r>
              <a:rPr lang="en-GB" sz="2000" dirty="0">
                <a:hlinkClick r:id="rId4"/>
              </a:rPr>
              <a:t>https://www.wired.com/story/android-passwordless-login-fido2</a:t>
            </a:r>
            <a:endParaRPr lang="en-GB" sz="2000" dirty="0"/>
          </a:p>
          <a:p>
            <a:r>
              <a:rPr lang="cs-CZ" sz="2400" dirty="0"/>
              <a:t>Google Smart </a:t>
            </a:r>
            <a:r>
              <a:rPr lang="cs-CZ" sz="2400" dirty="0" err="1"/>
              <a:t>Lock</a:t>
            </a:r>
            <a:r>
              <a:rPr lang="cs-CZ" sz="2400" dirty="0"/>
              <a:t> </a:t>
            </a:r>
            <a:r>
              <a:rPr lang="cs-CZ" sz="2400" dirty="0" err="1"/>
              <a:t>app</a:t>
            </a:r>
            <a:r>
              <a:rPr lang="en-US" sz="2400" dirty="0"/>
              <a:t> on iOS uses secure enclave and acts as FIDO token</a:t>
            </a:r>
          </a:p>
          <a:p>
            <a:r>
              <a:rPr lang="en-US" sz="2400" dirty="0"/>
              <a:t>Since iOS 13.3. USB, NFC, and Lightning FIDO2-compliant security keys in Safari browser</a:t>
            </a:r>
            <a:endParaRPr lang="en-GB" sz="2400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10CE0-26C5-4216-A407-D73670E8A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75AA-95F8-446D-BE88-883A7907B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6" descr="A picture containing table, sitting, filled, bunch&#10;&#10;Description automatically generated">
            <a:extLst>
              <a:ext uri="{FF2B5EF4-FFF2-40B4-BE49-F238E27FC236}">
                <a16:creationId xmlns:a16="http://schemas.microsoft.com/office/drawing/2014/main" id="{9D8FD54F-2E9C-4AAD-B81B-6BFB790C4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-19968"/>
            <a:ext cx="3719736" cy="2789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9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25"/>
    </mc:Choice>
    <mc:Fallback xmlns="">
      <p:transition spd="slow" advTm="105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A66C-69E1-4325-8CD1-359604D0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True2F FIDO U2F token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672CB3-83D0-4E85-82C8-5EB4229A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Yubikey</a:t>
            </a:r>
            <a:r>
              <a:rPr lang="en-GB" sz="2800" dirty="0"/>
              <a:t> 4 has single master key</a:t>
            </a:r>
          </a:p>
          <a:p>
            <a:pPr lvl="1"/>
            <a:r>
              <a:rPr lang="en-GB" sz="2400" dirty="0"/>
              <a:t>To efficiently derive keypairs for separate Relying parties (Google, GitHub…)</a:t>
            </a:r>
          </a:p>
          <a:p>
            <a:pPr lvl="1"/>
            <a:r>
              <a:rPr lang="en-GB" sz="2400" dirty="0"/>
              <a:t>Inserted during manufacturing phase (what if compromised?)</a:t>
            </a:r>
          </a:p>
          <a:p>
            <a:r>
              <a:rPr lang="en-GB" sz="2800" dirty="0"/>
              <a:t>Additional SMPC protocols (protection against backdoored token)</a:t>
            </a:r>
          </a:p>
          <a:p>
            <a:pPr lvl="1"/>
            <a:r>
              <a:rPr lang="en-GB" sz="2400" dirty="0"/>
              <a:t>Secure Multi-Party Computation (SMPC) will be covered later</a:t>
            </a:r>
          </a:p>
          <a:p>
            <a:pPr lvl="1"/>
            <a:r>
              <a:rPr lang="en-GB" sz="2400" dirty="0"/>
              <a:t>Verifiable insertion of browser randomness into final keypairs</a:t>
            </a:r>
          </a:p>
          <a:p>
            <a:pPr lvl="1"/>
            <a:r>
              <a:rPr lang="en-GB" sz="2400" dirty="0"/>
              <a:t>Prevention of private key leakage via ECDSA padding</a:t>
            </a:r>
          </a:p>
          <a:p>
            <a:endParaRPr lang="en-GB" sz="2800" dirty="0"/>
          </a:p>
          <a:p>
            <a:r>
              <a:rPr lang="en-GB" sz="2800" dirty="0"/>
              <a:t>Backward-compatible (Relying party, HW)</a:t>
            </a:r>
          </a:p>
          <a:p>
            <a:r>
              <a:rPr lang="en-GB" sz="2800" dirty="0"/>
              <a:t>Efficient: 57ms vs. 23ms to authenticate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486A93-3C6D-4DEE-934D-669CC3231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AFA96-8891-45EF-9791-199D8693E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27B456-B43D-4684-8CB8-152D60E6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4797152"/>
            <a:ext cx="3405083" cy="16946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6540D3-2EAA-4D94-96F8-5FAD6D97134B}"/>
              </a:ext>
            </a:extLst>
          </p:cNvPr>
          <p:cNvSpPr txBox="1"/>
          <p:nvPr/>
        </p:nvSpPr>
        <p:spPr>
          <a:xfrm>
            <a:off x="6914617" y="890718"/>
            <a:ext cx="379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https://arxiv.org/pdf/1810.04660.pdf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044859-CF4F-4A1A-BF1D-248FA96F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7" y="862154"/>
            <a:ext cx="5000131" cy="13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5108010-1CDD-4656-976A-7365EE166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-13757"/>
            <a:ext cx="6512328" cy="3583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ADB7A-3973-4384-8C8F-40B82C31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WebAuthn</a:t>
            </a:r>
            <a:r>
              <a:rPr lang="en-GB" dirty="0"/>
              <a:t> - evolution of U2F protocol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A97B5-86BA-40B1-9019-0E515A709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API for accessing Public Key Credentials Level 2</a:t>
            </a:r>
          </a:p>
          <a:p>
            <a:pPr lvl="1"/>
            <a:r>
              <a:rPr lang="en-GB" dirty="0"/>
              <a:t>Official documentation: </a:t>
            </a:r>
            <a:r>
              <a:rPr lang="en-GB" dirty="0">
                <a:hlinkClick r:id="rId3"/>
              </a:rPr>
              <a:t>https://www.w3.org/TR/webauthn/</a:t>
            </a:r>
            <a:endParaRPr lang="en-GB" dirty="0"/>
          </a:p>
          <a:p>
            <a:pPr lvl="1"/>
            <a:r>
              <a:rPr lang="en-GB" dirty="0"/>
              <a:t>(Level means version here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  <a:p>
            <a:r>
              <a:rPr lang="en-GB" dirty="0"/>
              <a:t>Similar, but more complex standard than U2F </a:t>
            </a:r>
          </a:p>
          <a:p>
            <a:r>
              <a:rPr lang="en-US" dirty="0"/>
              <a:t>Client to Authenticator Protocol (CTAP)</a:t>
            </a:r>
          </a:p>
          <a:p>
            <a:pPr lvl="1"/>
            <a:r>
              <a:rPr lang="en-GB" dirty="0"/>
              <a:t>protocol for communication between browser and token (authenticator)</a:t>
            </a:r>
          </a:p>
          <a:p>
            <a:pPr lvl="1"/>
            <a:r>
              <a:rPr lang="en-GB" dirty="0"/>
              <a:t>USB, NFC, Bluetooth</a:t>
            </a:r>
          </a:p>
          <a:p>
            <a:pPr lvl="2"/>
            <a:r>
              <a:rPr lang="en-US" dirty="0"/>
              <a:t>CTAP 2.2 adds support for the hybrid transport</a:t>
            </a:r>
            <a:r>
              <a:rPr lang="en-GB" dirty="0"/>
              <a:t> (</a:t>
            </a:r>
            <a:r>
              <a:rPr lang="en-US" dirty="0"/>
              <a:t>FIDO Cross-Device Authentication flow, aka </a:t>
            </a:r>
            <a:r>
              <a:rPr lang="en-GB" dirty="0"/>
              <a:t>Passkeys)</a:t>
            </a:r>
          </a:p>
          <a:p>
            <a:r>
              <a:rPr lang="en-GB" dirty="0"/>
              <a:t>Explanation, demo page </a:t>
            </a:r>
            <a:r>
              <a:rPr lang="en-GB" dirty="0">
                <a:hlinkClick r:id="rId4"/>
              </a:rPr>
              <a:t>https://webauthn.guide/#about-webauthn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56FAC-5D6B-4481-B820-AB338E5EB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FAFDC-6835-4A1C-992D-CBC97A3B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0AB6-6443-7164-CA53-5CC7A7D0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piece? “passkeys”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12D0-30BD-AA69-4562-1E56CB7B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on PC with FIDO2 token</a:t>
            </a:r>
          </a:p>
          <a:p>
            <a:r>
              <a:rPr lang="en-US" dirty="0"/>
              <a:t>Authentication on mobile phone (with or without token)</a:t>
            </a:r>
          </a:p>
          <a:p>
            <a:r>
              <a:rPr lang="en-US" dirty="0"/>
              <a:t>Authentication on PC </a:t>
            </a:r>
            <a:r>
              <a:rPr lang="en-US" dirty="0">
                <a:solidFill>
                  <a:srgbClr val="0070C0"/>
                </a:solidFill>
              </a:rPr>
              <a:t>without</a:t>
            </a:r>
            <a:r>
              <a:rPr lang="en-US" dirty="0"/>
              <a:t> FIDO2 token?</a:t>
            </a:r>
          </a:p>
          <a:p>
            <a:r>
              <a:rPr lang="en-US" dirty="0"/>
              <a:t>Idea of “passkeys” (multi-device FIDO credentials)</a:t>
            </a:r>
          </a:p>
          <a:p>
            <a:pPr lvl="1"/>
            <a:r>
              <a:rPr lang="en-US" dirty="0" err="1"/>
              <a:t>WebAuthn</a:t>
            </a:r>
            <a:r>
              <a:rPr lang="en-US" dirty="0"/>
              <a:t> (“U2F”) protocol used for base authentication (private keys needed)</a:t>
            </a:r>
          </a:p>
          <a:p>
            <a:pPr lvl="1"/>
            <a:r>
              <a:rPr lang="en-US" dirty="0"/>
              <a:t>Replace hardware token with mobile phone</a:t>
            </a:r>
          </a:p>
          <a:p>
            <a:pPr lvl="1"/>
            <a:r>
              <a:rPr lang="en-US" dirty="0"/>
              <a:t>Connect mobile phone with PC using Bluetooth LE (BLE)</a:t>
            </a:r>
          </a:p>
          <a:p>
            <a:r>
              <a:rPr lang="en-US" dirty="0"/>
              <a:t>Now supported natively by Apple (Keychain), Google (Password Manager) and Microsoft (Hello)</a:t>
            </a:r>
          </a:p>
          <a:p>
            <a:pPr lvl="1"/>
            <a:r>
              <a:rPr lang="en-US" sz="1400" dirty="0">
                <a:hlinkClick r:id="rId2"/>
              </a:rPr>
              <a:t>https://media.fidoalliance.org/wp-content/uploads/2022/03/How-FIDO-Addresses-a-Full-Range-of-Use-Cases-March24.pdf</a:t>
            </a:r>
            <a:endParaRPr lang="en-US" sz="1400" dirty="0"/>
          </a:p>
          <a:p>
            <a:pPr lvl="1"/>
            <a:r>
              <a:rPr lang="en-US" sz="1400" dirty="0">
                <a:hlinkClick r:id="rId3"/>
              </a:rPr>
              <a:t>https://passkeys.dev/docs/reference/specs/</a:t>
            </a:r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2537A-B1D7-DC66-420D-9002D20ED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9B10-13EB-0452-26A5-316B2B1BB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17">
            <a:extLst>
              <a:ext uri="{FF2B5EF4-FFF2-40B4-BE49-F238E27FC236}">
                <a16:creationId xmlns:a16="http://schemas.microsoft.com/office/drawing/2014/main" id="{8F73C618-4834-88D8-ADFB-45561AE9F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7" y="1871664"/>
            <a:ext cx="497951" cy="497951"/>
          </a:xfrm>
          <a:prstGeom prst="rect">
            <a:avLst/>
          </a:prstGeom>
        </p:spPr>
      </p:pic>
      <p:pic>
        <p:nvPicPr>
          <p:cNvPr id="9" name="Obrázek 17">
            <a:extLst>
              <a:ext uri="{FF2B5EF4-FFF2-40B4-BE49-F238E27FC236}">
                <a16:creationId xmlns:a16="http://schemas.microsoft.com/office/drawing/2014/main" id="{C90C7737-656B-10FF-C5C1-E6F357A46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8" y="2291495"/>
            <a:ext cx="497951" cy="497951"/>
          </a:xfrm>
          <a:prstGeom prst="rect">
            <a:avLst/>
          </a:prstGeom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533A0C43-6137-87F0-E4DC-34A84F72B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0" y="2852168"/>
            <a:ext cx="635548" cy="6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9BF3882-FC2F-41F8-AEC7-B17BCBFB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8362" y="11006"/>
            <a:ext cx="5436362" cy="30579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CTAP/</a:t>
            </a:r>
            <a:r>
              <a:rPr lang="en-GB" b="0" dirty="0" err="1"/>
              <a:t>WebAuthn</a:t>
            </a:r>
            <a:r>
              <a:rPr lang="en-GB" b="0" dirty="0"/>
              <a:t> stack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CA291-9947-436E-890A-99DB7C9E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902822"/>
            <a:ext cx="10972800" cy="4149725"/>
          </a:xfrm>
        </p:spPr>
        <p:txBody>
          <a:bodyPr/>
          <a:lstStyle/>
          <a:p>
            <a:r>
              <a:rPr lang="en-GB" dirty="0" err="1"/>
              <a:t>WebAuthn</a:t>
            </a:r>
            <a:r>
              <a:rPr lang="en-GB" dirty="0"/>
              <a:t> Protocol </a:t>
            </a:r>
          </a:p>
          <a:p>
            <a:pPr lvl="1"/>
            <a:r>
              <a:rPr lang="en-GB" dirty="0"/>
              <a:t>Asymmetric crypto-based challenge-response protocol</a:t>
            </a:r>
          </a:p>
          <a:p>
            <a:pPr lvl="1"/>
            <a:r>
              <a:rPr lang="en-GB" dirty="0"/>
              <a:t>Browser inserts actual URL (origin) as a part of the challenge</a:t>
            </a:r>
          </a:p>
          <a:p>
            <a:pPr lvl="1"/>
            <a:r>
              <a:rPr lang="en-GB" dirty="0"/>
              <a:t>Private key stored and used (token, phone…)</a:t>
            </a:r>
          </a:p>
          <a:p>
            <a:r>
              <a:rPr lang="en-US" dirty="0"/>
              <a:t>Client to Authenticator Protocol (</a:t>
            </a:r>
            <a:r>
              <a:rPr lang="en-GB" dirty="0"/>
              <a:t>CTAP)</a:t>
            </a:r>
          </a:p>
          <a:p>
            <a:pPr lvl="1"/>
            <a:r>
              <a:rPr lang="en-GB" dirty="0"/>
              <a:t>Protocol between browser and authenticator</a:t>
            </a:r>
          </a:p>
          <a:p>
            <a:pPr lvl="1"/>
            <a:r>
              <a:rPr lang="en-GB" dirty="0"/>
              <a:t>Authenticator = initially hardware token, but now range of devices (phones, calculators…)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9C5AAE-72BE-4115-88F1-A3745927E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-24503"/>
            <a:ext cx="823863" cy="8238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3F212-0C23-4EC3-B892-867954E87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2573"/>
            <a:ext cx="417290" cy="41729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259457F-928C-52C1-B3EC-ACE09A7E124C}"/>
              </a:ext>
            </a:extLst>
          </p:cNvPr>
          <p:cNvSpPr/>
          <p:nvPr/>
        </p:nvSpPr>
        <p:spPr>
          <a:xfrm>
            <a:off x="6773194" y="3140127"/>
            <a:ext cx="5436362" cy="469077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WebAuthn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BC7832-E0E0-3056-986A-E5C30627AAB9}"/>
              </a:ext>
            </a:extLst>
          </p:cNvPr>
          <p:cNvSpPr txBox="1"/>
          <p:nvPr/>
        </p:nvSpPr>
        <p:spPr>
          <a:xfrm>
            <a:off x="6919772" y="189354"/>
            <a:ext cx="10887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Authenticator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D3CB0C4-D2B9-47A4-8048-79CE07DB8E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8961" y="15589"/>
            <a:ext cx="603014" cy="60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58D3CE-DDCD-A0CA-5C2C-F68FF2CBA79C}"/>
              </a:ext>
            </a:extLst>
          </p:cNvPr>
          <p:cNvSpPr/>
          <p:nvPr/>
        </p:nvSpPr>
        <p:spPr>
          <a:xfrm>
            <a:off x="6919772" y="44624"/>
            <a:ext cx="3441626" cy="449698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CTAP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80"/>
    </mc:Choice>
    <mc:Fallback xmlns="">
      <p:transition spd="slow" advTm="117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1EAB6A5-DDD3-4D03-AE95-E5B1727B5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0452" r="26375" b="46307"/>
          <a:stretch/>
        </p:blipFill>
        <p:spPr>
          <a:xfrm>
            <a:off x="8112224" y="5488869"/>
            <a:ext cx="2523731" cy="9208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48168D-2352-48B9-A57E-76198A7F9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26881" r="15799" b="27836"/>
          <a:stretch/>
        </p:blipFill>
        <p:spPr>
          <a:xfrm>
            <a:off x="9223582" y="837405"/>
            <a:ext cx="2232248" cy="1080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5B57F7-EA1F-43A3-B6A9-E81B2491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devices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76676-B9B4-4C5F-8288-97898E2C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have button? Is missing display problem?</a:t>
            </a:r>
          </a:p>
          <a:p>
            <a:r>
              <a:rPr lang="en-GB" dirty="0"/>
              <a:t>Recent problem: direct </a:t>
            </a:r>
            <a:r>
              <a:rPr lang="en-GB" dirty="0" err="1"/>
              <a:t>WebUSB</a:t>
            </a:r>
            <a:r>
              <a:rPr lang="en-GB" dirty="0"/>
              <a:t> API in Chrome</a:t>
            </a:r>
          </a:p>
          <a:p>
            <a:pPr lvl="1"/>
            <a:r>
              <a:rPr lang="en-GB" dirty="0"/>
              <a:t>Malware bypass U2F API checking the URL</a:t>
            </a:r>
          </a:p>
          <a:p>
            <a:pPr lvl="1"/>
            <a:r>
              <a:rPr lang="en-GB" dirty="0"/>
              <a:t>Legitimate URL is send from malicious page</a:t>
            </a:r>
          </a:p>
          <a:p>
            <a:pPr lvl="1"/>
            <a:r>
              <a:rPr lang="en-GB" dirty="0">
                <a:hlinkClick r:id="rId5"/>
              </a:rPr>
              <a:t>https://www.wired.com/story/chrome-yubikey-phishing-webusb/</a:t>
            </a:r>
            <a:endParaRPr lang="en-GB" dirty="0"/>
          </a:p>
          <a:p>
            <a:pPr lvl="1"/>
            <a:r>
              <a:rPr lang="en-GB" dirty="0"/>
              <a:t>APDU-level communication: </a:t>
            </a:r>
            <a:r>
              <a:rPr lang="en-GB" dirty="0">
                <a:hlinkClick r:id="rId6"/>
              </a:rPr>
              <a:t>https://npmccallum.gitlab.io/post/u2f-protocol-overview/</a:t>
            </a:r>
            <a:r>
              <a:rPr lang="en-GB" dirty="0"/>
              <a:t> </a:t>
            </a:r>
          </a:p>
          <a:p>
            <a:r>
              <a:rPr lang="en-GB" dirty="0"/>
              <a:t>Well known is </a:t>
            </a:r>
            <a:r>
              <a:rPr lang="en-GB" dirty="0" err="1"/>
              <a:t>Yubikey</a:t>
            </a:r>
            <a:r>
              <a:rPr lang="en-GB" dirty="0"/>
              <a:t>, but open-source hardware and/or software-only implementations also possible</a:t>
            </a:r>
          </a:p>
          <a:p>
            <a:pPr lvl="1"/>
            <a:r>
              <a:rPr lang="en-GB" dirty="0">
                <a:hlinkClick r:id="rId7"/>
              </a:rPr>
              <a:t>https://github.com/conorpp/u2f-zero</a:t>
            </a:r>
            <a:endParaRPr lang="en-GB" dirty="0"/>
          </a:p>
          <a:p>
            <a:pPr lvl="1"/>
            <a:r>
              <a:rPr lang="en-GB" dirty="0">
                <a:hlinkClick r:id="rId8"/>
              </a:rPr>
              <a:t>https://github.com/solokeys/solo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5CEB-BAE9-4CA8-B0D3-DFDF57710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F4D29-2A91-44EF-AD89-9CB70142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10"/>
    </mc:Choice>
    <mc:Fallback xmlns="">
      <p:transition spd="slow" advTm="306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6647D3-F6C3-4A15-9FE8-711946AAA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5" b="-1"/>
          <a:stretch/>
        </p:blipFill>
        <p:spPr>
          <a:xfrm>
            <a:off x="4223792" y="3990899"/>
            <a:ext cx="6336704" cy="2822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95E441A-477D-4ED9-989E-32B3215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dig for implementation details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5D2A8E-6CC6-4CB3-87D7-A7C4F963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ECC keys generated and stored? </a:t>
            </a:r>
          </a:p>
          <a:p>
            <a:r>
              <a:rPr lang="en-GB" dirty="0" err="1"/>
              <a:t>Yubikey</a:t>
            </a:r>
            <a:r>
              <a:rPr lang="en-GB" dirty="0"/>
              <a:t> saves storage memory by deriving ECC private keys from master secret instead of randomly generating new one</a:t>
            </a:r>
          </a:p>
          <a:p>
            <a:pPr lvl="1"/>
            <a:r>
              <a:rPr lang="en-GB" dirty="0"/>
              <a:t>Possible as the ECC private key is random value</a:t>
            </a:r>
          </a:p>
          <a:p>
            <a:r>
              <a:rPr lang="en-GB" dirty="0"/>
              <a:t>Device secret generated during manufacturing</a:t>
            </a:r>
          </a:p>
          <a:p>
            <a:r>
              <a:rPr lang="en-GB" dirty="0"/>
              <a:t>What is the possible attack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578E38-E7E6-48F4-90E8-57E07214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8442-D73F-40CA-9B82-577ACB5F5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E194EF-FA81-4809-B110-43230FB2153A}"/>
              </a:ext>
            </a:extLst>
          </p:cNvPr>
          <p:cNvSpPr txBox="1"/>
          <p:nvPr/>
        </p:nvSpPr>
        <p:spPr>
          <a:xfrm>
            <a:off x="1775520" y="6118147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https://developers.yubico.com/U2F/Protocol_details/Key_generation.html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883134-9021-4C86-B492-0F9235EED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077072"/>
            <a:ext cx="773147" cy="773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2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06"/>
    </mc:Choice>
    <mc:Fallback xmlns="">
      <p:transition spd="slow" advTm="215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have multiple issues, but are hard to be replaced</a:t>
            </a:r>
          </a:p>
          <a:p>
            <a:r>
              <a:rPr lang="en-GB" dirty="0"/>
              <a:t>Major server-side breaches now very common</a:t>
            </a:r>
          </a:p>
          <a:p>
            <a:r>
              <a:rPr lang="en-GB" dirty="0"/>
              <a:t>Important to use passwords securely (guidelines)</a:t>
            </a:r>
          </a:p>
          <a:p>
            <a:r>
              <a:rPr lang="en-GB" dirty="0"/>
              <a:t>One-time passwords and tokens getting more used</a:t>
            </a:r>
          </a:p>
          <a:p>
            <a:r>
              <a:rPr lang="en-GB" dirty="0"/>
              <a:t>Password manager with synchronization over multiple devices is not straightforward, but doable (e.g., </a:t>
            </a:r>
            <a:r>
              <a:rPr lang="en-US" altLang="cs-CZ" dirty="0"/>
              <a:t>Apple’s iCloud Keychain</a:t>
            </a:r>
            <a:r>
              <a:rPr lang="en-GB" dirty="0"/>
              <a:t>) 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</a:t>
            </a:r>
            <a:r>
              <a:rPr lang="en-US" dirty="0"/>
              <a:t>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1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50"/>
    </mc:Choice>
    <mc:Fallback xmlns="">
      <p:transition spd="slow" advTm="134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 of usage for passwords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Verify by direct match (</a:t>
            </a:r>
            <a:r>
              <a:rPr lang="en-GB" dirty="0" err="1"/>
              <a:t>provided_password</a:t>
            </a:r>
            <a:r>
              <a:rPr lang="en-GB" dirty="0"/>
              <a:t> == </a:t>
            </a:r>
            <a:r>
              <a:rPr lang="en-GB" dirty="0" err="1"/>
              <a:t>expected_password</a:t>
            </a:r>
            <a:r>
              <a:rPr lang="en-GB" dirty="0"/>
              <a:t>?)</a:t>
            </a:r>
          </a:p>
          <a:p>
            <a:pPr lvl="1"/>
            <a:r>
              <a:rPr lang="en-GB" dirty="0"/>
              <a:t>Example: </a:t>
            </a:r>
            <a:r>
              <a:rPr lang="en-GB" i="1" dirty="0"/>
              <a:t>HTTP basic access </a:t>
            </a:r>
            <a:r>
              <a:rPr lang="en-GB" dirty="0"/>
              <a:t>authentication</a:t>
            </a:r>
          </a:p>
          <a:p>
            <a:pPr lvl="1"/>
            <a:r>
              <a:rPr lang="en-GB" dirty="0"/>
              <a:t>Be aware of plaintext storage on server</a:t>
            </a:r>
          </a:p>
          <a:p>
            <a:pPr lvl="1"/>
            <a:r>
              <a:rPr lang="en-GB" dirty="0"/>
              <a:t>Be aware of potential side-channels (mismatch on </a:t>
            </a:r>
            <a:r>
              <a:rPr lang="en-GB" dirty="0" err="1"/>
              <a:t>Xth</a:t>
            </a:r>
            <a:r>
              <a:rPr lang="en-GB" dirty="0"/>
              <a:t> character)</a:t>
            </a:r>
          </a:p>
          <a:p>
            <a:r>
              <a:rPr lang="en-GB" dirty="0"/>
              <a:t>Verify by match of derived value (hash(password | salt))</a:t>
            </a:r>
          </a:p>
          <a:p>
            <a:pPr lvl="1"/>
            <a:r>
              <a:rPr lang="en-GB" dirty="0"/>
              <a:t>Be aware of rainbow tables and brute-force crackers</a:t>
            </a:r>
          </a:p>
          <a:p>
            <a:r>
              <a:rPr lang="en-GB" dirty="0"/>
              <a:t>Derive key: Password </a:t>
            </a:r>
            <a:r>
              <a:rPr lang="en-GB" dirty="0">
                <a:sym typeface="Symbol" panose="05050102010706020507" pitchFamily="18" charset="2"/>
              </a:rPr>
              <a:t> cryptographic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key = PBKDF2(password) </a:t>
            </a:r>
          </a:p>
          <a:p>
            <a:r>
              <a:rPr lang="en-GB" dirty="0">
                <a:sym typeface="Symbol" panose="05050102010706020507" pitchFamily="18" charset="2"/>
              </a:rPr>
              <a:t>Used to establish authenticated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Password + Diffie-Hellman  authenticated key</a:t>
            </a:r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8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55"/>
    </mc:Choice>
    <mc:Fallback xmlns="">
      <p:transition spd="slow" advTm="170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36E9-E3FD-48B6-BAC9-98404FF7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5F71-1D10-458A-864E-D8D23427B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58BCB-B0C9-477E-B5B5-6971B6064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AFE3-A3AB-4EA9-861D-00BB46A5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6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92819887-9016-481A-80B1-F85F2A6D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4466"/>
            <a:ext cx="11809312" cy="64291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EFABE9-B557-49C2-905D-B891B9401686}"/>
              </a:ext>
            </a:extLst>
          </p:cNvPr>
          <p:cNvSpPr txBox="1">
            <a:spLocks/>
          </p:cNvSpPr>
          <p:nvPr/>
        </p:nvSpPr>
        <p:spPr bwMode="auto">
          <a:xfrm>
            <a:off x="3071664" y="3823359"/>
            <a:ext cx="871296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cs-CZ" cap="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B4114-C7C2-867C-319D-4E65B7ABF788}"/>
              </a:ext>
            </a:extLst>
          </p:cNvPr>
          <p:cNvSpPr txBox="1"/>
          <p:nvPr/>
        </p:nvSpPr>
        <p:spPr>
          <a:xfrm>
            <a:off x="309861" y="4732394"/>
            <a:ext cx="2408032" cy="523220"/>
          </a:xfrm>
          <a:prstGeom prst="rect">
            <a:avLst/>
          </a:prstGeom>
          <a:solidFill>
            <a:srgbClr val="E2E2E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#pv204_2023</a:t>
            </a:r>
          </a:p>
        </p:txBody>
      </p:sp>
    </p:spTree>
    <p:extLst>
      <p:ext uri="{BB962C8B-B14F-4D97-AF65-F5344CB8AC3E}">
        <p14:creationId xmlns:p14="http://schemas.microsoft.com/office/powerpoint/2010/main" val="26340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1"/>
    </mc:Choice>
    <mc:Fallback xmlns="">
      <p:transition spd="slow" advTm="30151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F77CE-078B-415F-8822-3EC43FA3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92B9D0-2A8C-467A-9CAB-D261EAC96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65A52D-44EC-452D-BC55-0C6D718BC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7284B-BD29-43B9-A01C-D4010267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9812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authentication and </a:t>
            </a:r>
            <a:br>
              <a:rPr lang="en-US" dirty="0"/>
            </a:br>
            <a:r>
              <a:rPr lang="en-US" dirty="0"/>
              <a:t>key establishment goals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15659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92" y="156806"/>
            <a:ext cx="1798379" cy="27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20331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Server/service is hard to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Different authentication channels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Recovery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4063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cracking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185656" cy="4149725"/>
          </a:xfrm>
        </p:spPr>
        <p:txBody>
          <a:bodyPr/>
          <a:lstStyle/>
          <a:p>
            <a:r>
              <a:rPr lang="en-US" dirty="0"/>
              <a:t>Don’t transmit or store in plaintext</a:t>
            </a:r>
          </a:p>
          <a:p>
            <a:r>
              <a:rPr lang="en-US" dirty="0"/>
              <a:t>Process password on client, transmit only digest</a:t>
            </a:r>
          </a:p>
          <a:p>
            <a:r>
              <a:rPr lang="en-US" dirty="0"/>
              <a:t>Don’t encrypt, hash instead</a:t>
            </a:r>
          </a:p>
          <a:p>
            <a:r>
              <a:rPr lang="en-US" dirty="0"/>
              <a:t>Use salt to prevent rainbow tables attack</a:t>
            </a:r>
          </a:p>
          <a:p>
            <a:r>
              <a:rPr lang="en-US" dirty="0"/>
              <a:t>Use memory-hard KDF algorithms</a:t>
            </a:r>
          </a:p>
          <a:p>
            <a:pPr lvl="1"/>
            <a:r>
              <a:rPr lang="en-US" dirty="0"/>
              <a:t>To slow down custom build hardware </a:t>
            </a:r>
          </a:p>
          <a:p>
            <a:pPr lvl="1"/>
            <a:r>
              <a:rPr lang="en-US" dirty="0"/>
              <a:t>Use strong KDF to derive keys (PBKDF2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Argon2)</a:t>
            </a:r>
          </a:p>
          <a:p>
            <a:r>
              <a:rPr lang="en-US" dirty="0"/>
              <a:t>Use password-authenticated key exchange instead of password check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1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GB" dirty="0"/>
              <a:t>Handling passwords in source code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memory exposure</a:t>
            </a:r>
          </a:p>
          <a:p>
            <a:pPr lvl="1"/>
            <a:r>
              <a:rPr lang="en-US" dirty="0"/>
              <a:t>Load only when needed</a:t>
            </a:r>
          </a:p>
          <a:p>
            <a:pPr lvl="1"/>
            <a:r>
              <a:rPr lang="en-US" dirty="0"/>
              <a:t>Erase right after use</a:t>
            </a:r>
          </a:p>
          <a:p>
            <a:pPr lvl="1"/>
            <a:r>
              <a:rPr lang="en-US" dirty="0"/>
              <a:t>Pass by reference / pointer to prevent copy in memory</a:t>
            </a:r>
          </a:p>
          <a:p>
            <a:pPr lvl="1"/>
            <a:r>
              <a:rPr lang="en-US" dirty="0"/>
              <a:t>Derive session keys</a:t>
            </a:r>
          </a:p>
          <a:p>
            <a:r>
              <a:rPr lang="en-US" dirty="0"/>
              <a:t>Don’t hardcode password into application binary </a:t>
            </a:r>
          </a:p>
          <a:p>
            <a:r>
              <a:rPr lang="en-US" dirty="0"/>
              <a:t>Nice presentation (K. Kohli, examples how NOT to): </a:t>
            </a:r>
            <a:r>
              <a:rPr lang="cs-CZ" sz="2400" dirty="0">
                <a:hlinkClick r:id="rId2"/>
              </a:rPr>
              <a:t>http://www.slideshare.net/amiable_indian/insecure-implementation-of-security-best-practices-of-hashing-captchas-and-caching-presentation</a:t>
            </a:r>
            <a:endParaRPr lang="en-GB" sz="2400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9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Hard-coded password might be visible both in application binary and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844824"/>
            <a:ext cx="8961909" cy="47525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DC5AC7-9BB2-4DD2-BB02-7C8536372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287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hardcoded passwords/keys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passwords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Ask the user for a password</a:t>
            </a:r>
          </a:p>
          <a:p>
            <a:r>
              <a:rPr lang="en-US" dirty="0"/>
              <a:t>Keep secrets in a separate file</a:t>
            </a:r>
          </a:p>
          <a:p>
            <a:r>
              <a:rPr lang="en-US" dirty="0"/>
              <a:t>Encrypt stored secrets</a:t>
            </a:r>
          </a:p>
          <a:p>
            <a:r>
              <a:rPr lang="en-US" dirty="0"/>
              <a:t>Store secrets in protected database</a:t>
            </a:r>
          </a:p>
          <a:p>
            <a:r>
              <a:rPr lang="en-US" dirty="0"/>
              <a:t>Use already existing authentication credentials</a:t>
            </a:r>
          </a:p>
          <a:p>
            <a:r>
              <a:rPr lang="en-GB" dirty="0"/>
              <a:t>CERN guidelines</a:t>
            </a:r>
          </a:p>
          <a:p>
            <a:pPr lvl="1"/>
            <a:r>
              <a:rPr lang="cs-CZ" dirty="0">
                <a:hlinkClick r:id="rId2"/>
              </a:rPr>
              <a:t>https://security.web.cern.ch/security/recommendations/en/password_alternatives.shtml</a:t>
            </a:r>
            <a:endParaRPr lang="en-GB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5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C51484C-BF28-473A-998B-244A20E6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700EEB6-CB79-42D2-BE27-DE4355668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 group of 3-4 members (mix, not your neighbours)</a:t>
            </a:r>
          </a:p>
          <a:p>
            <a:pPr lvl="1"/>
            <a:r>
              <a:rPr lang="en-GB" dirty="0"/>
              <a:t>Introduce yourself with your name</a:t>
            </a:r>
          </a:p>
          <a:p>
            <a:r>
              <a:rPr lang="en-GB" dirty="0"/>
              <a:t>Discuss and write down on paper:</a:t>
            </a:r>
          </a:p>
          <a:p>
            <a:pPr lvl="1"/>
            <a:r>
              <a:rPr lang="en-GB" dirty="0"/>
              <a:t>What method(s) you use for authentication (password…)</a:t>
            </a:r>
          </a:p>
          <a:p>
            <a:pPr lvl="1"/>
            <a:r>
              <a:rPr lang="en-GB" dirty="0"/>
              <a:t>Is server using other authentication factor?</a:t>
            </a:r>
          </a:p>
          <a:p>
            <a:pPr lvl="1"/>
            <a:r>
              <a:rPr lang="en-GB" dirty="0"/>
              <a:t>How you store the authentication secret? (brain-only…)</a:t>
            </a:r>
          </a:p>
          <a:p>
            <a:r>
              <a:rPr lang="en-GB" dirty="0"/>
              <a:t>Time limit: 5 minutes</a:t>
            </a:r>
          </a:p>
          <a:p>
            <a:endParaRPr lang="en-GB" dirty="0"/>
          </a:p>
          <a:p>
            <a:r>
              <a:rPr lang="en-GB" dirty="0"/>
              <a:t>Now return back to your original seat (if you wish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CB893A-CEDD-4814-B4F2-B02027A94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680743-CBE0-47B4-AAE5-E2EE5962F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3657513-BDEE-430E-B40E-594032091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D249-6F5D-4DAC-96D2-91637EE6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B65B9-7806-41BE-AFB9-BAD558E2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one or two surprising things from this lecture</a:t>
            </a:r>
          </a:p>
          <a:p>
            <a:endParaRPr lang="en-GB" dirty="0"/>
          </a:p>
          <a:p>
            <a:r>
              <a:rPr lang="en-GB" dirty="0"/>
              <a:t>I want to hear at least 5 of these, tell me please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DF9003-7BA8-4D41-B9E6-CCA93999B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0272B-CA8F-42CA-9030-D262575D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8E99E743-A067-4D8C-8C2A-AD69FE72E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strong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the target operation (e.g., authorization of bank transfer request)</a:t>
            </a:r>
          </a:p>
          <a:p>
            <a:r>
              <a:rPr lang="en-GB" dirty="0"/>
              <a:t>User usually can’t memorize long-enough password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3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95"/>
    </mc:Choice>
    <mc:Fallback xmlns="">
      <p:transition spd="slow" advTm="75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passwords can be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side (malware on user computer)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Database storage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Backup data (“tapes”)</a:t>
            </a:r>
          </a:p>
          <a:p>
            <a:pPr lvl="1"/>
            <a:r>
              <a:rPr lang="en-US" dirty="0"/>
              <a:t>Server compromise, misconfiguration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machine (memory, history, cache)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transmission (network sniffer, proxy logs)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Hardcoded secrets (inside app binary)</a:t>
            </a:r>
          </a:p>
          <a:p>
            <a:r>
              <a:rPr lang="en-US" dirty="0"/>
              <a:t>Difficult to </a:t>
            </a:r>
            <a:r>
              <a:rPr lang="en-US" dirty="0">
                <a:solidFill>
                  <a:srgbClr val="0070C0"/>
                </a:solidFill>
              </a:rPr>
              <a:t>detect</a:t>
            </a:r>
            <a:r>
              <a:rPr lang="en-US" dirty="0"/>
              <a:t> compromise and </a:t>
            </a:r>
            <a:r>
              <a:rPr lang="en-US" dirty="0">
                <a:solidFill>
                  <a:srgbClr val="0070C0"/>
                </a:solidFill>
              </a:rPr>
              <a:t>change</a:t>
            </a:r>
            <a:r>
              <a:rPr lang="en-US" dirty="0"/>
              <a:t> after the exposure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26"/>
    </mc:Choice>
    <mc:Fallback xmlns="">
      <p:transition spd="slow" advTm="116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604cbe83-3bff-49f0-ab93-f720f55e46c8"/>
  <p:tag name="SLIDO_EVENT_SECTION_UUID" val="ebed4f35-8093-46e9-bf63-1652974ae18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8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17.6|33|3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7|13.1|43.6|23.5|31.4|14.4|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1.2|1.7|8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21.6|15|0.6|5.9|29.7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8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3.8|9.9|16.6|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3.1|5.5|12.6|11.5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9|43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1.3|0.9|2|7.8|3.4|3.2|0.6|4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3.5|25.6|18.1|37.3|17|14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6.5|12.6|1.8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2.2|9.4|4.1|25.3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2.2|26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5.2|30.6|47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3|15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3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3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|1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4|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|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|1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3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7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|1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251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3|2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24.5|28.9|2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|48.7|2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1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8.7|17.2|1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5.6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25364</TotalTime>
  <Words>4362</Words>
  <Application>Microsoft Office PowerPoint</Application>
  <PresentationFormat>Widescreen</PresentationFormat>
  <Paragraphs>765</Paragraphs>
  <Slides>79</Slides>
  <Notes>11</Notes>
  <HiddenSlides>17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Comic Sans MS</vt:lpstr>
      <vt:lpstr>Motiv systému Office</vt:lpstr>
      <vt:lpstr>PV204 Security technologies</vt:lpstr>
      <vt:lpstr>PowerPoint Presentation</vt:lpstr>
      <vt:lpstr>Course trivia: PV204_00_CourseOverview_2023.PDF</vt:lpstr>
      <vt:lpstr>Basic terms</vt:lpstr>
      <vt:lpstr>Options for authentication</vt:lpstr>
      <vt:lpstr>Passwords</vt:lpstr>
      <vt:lpstr>Mode of usage for passwords</vt:lpstr>
      <vt:lpstr>Problems associated with passwords</vt:lpstr>
      <vt:lpstr>Where the passwords can be compromised?</vt:lpstr>
      <vt:lpstr>https://haveibeenpwned.com/ (Troy Hunt)</vt:lpstr>
      <vt:lpstr>https://haveibeenpwned.com/Passwords</vt:lpstr>
      <vt:lpstr>Password “hardening” ideas</vt:lpstr>
      <vt:lpstr>Idea: Hash passwords</vt:lpstr>
      <vt:lpstr>PowerPoint Presentation</vt:lpstr>
      <vt:lpstr>(Hashed-)Password cracking</vt:lpstr>
      <vt:lpstr>Password reality (from many breaches + pwd cracking)</vt:lpstr>
      <vt:lpstr>Insecure password handling … what is the attack?</vt:lpstr>
      <vt:lpstr>Idea: Slowdown cracking attempts</vt:lpstr>
      <vt:lpstr>Derivation of secrets from passwords</vt:lpstr>
      <vt:lpstr>scrypt – memory hard function </vt:lpstr>
      <vt:lpstr>Reuse of external PBKDF2 structure</vt:lpstr>
      <vt:lpstr>Argon2 – memory hard function</vt:lpstr>
      <vt:lpstr>Problem solved?</vt:lpstr>
      <vt:lpstr>Idea: LONG, random and unique passwords</vt:lpstr>
      <vt:lpstr>Password managers</vt:lpstr>
      <vt:lpstr>Evolution of password (managers)</vt:lpstr>
      <vt:lpstr>Remote password managers</vt:lpstr>
      <vt:lpstr>PowerPoint Presentation</vt:lpstr>
      <vt:lpstr>PowerPoint Presentation</vt:lpstr>
      <vt:lpstr>PowerPoint Presentation</vt:lpstr>
      <vt:lpstr>Devil is in the details</vt:lpstr>
      <vt:lpstr>Password manager for multiple devices</vt:lpstr>
      <vt:lpstr>Functional and security assumptions</vt:lpstr>
      <vt:lpstr>Main security 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have some implementations?</vt:lpstr>
      <vt:lpstr> Apple’s iCloud Keychain</vt:lpstr>
      <vt:lpstr>Idea: Have unique password for every authentication attempt One-time Passwords: HOTP &amp; TOTP</vt:lpstr>
      <vt:lpstr>One-time Passwords</vt:lpstr>
      <vt:lpstr>Recall: Problems associated with passwords</vt:lpstr>
      <vt:lpstr>HMAC-based One-time Password Algorithm (RFC 4226)</vt:lpstr>
      <vt:lpstr>HOTP – items, operations </vt:lpstr>
      <vt:lpstr>Time-based One-time Password Algorithm</vt:lpstr>
      <vt:lpstr>OCRA: OATH Challenge-Response Algorithm</vt:lpstr>
      <vt:lpstr>PowerPoint Presentation</vt:lpstr>
      <vt:lpstr>Increased risk at *OTP verification server</vt:lpstr>
      <vt:lpstr>PowerPoint Presentation</vt:lpstr>
      <vt:lpstr>Possible password replacements</vt:lpstr>
      <vt:lpstr>Idea: Replace password by smartcard with asymmetric keypair, challenge-response protocol and prevent phishing</vt:lpstr>
      <vt:lpstr>FIDO U2F protocol</vt:lpstr>
      <vt:lpstr>Revision 1: ECC-based challenge-response</vt:lpstr>
      <vt:lpstr>Revision 2: URI + TLS channel id added</vt:lpstr>
      <vt:lpstr>Revision 3: Application-specific key added</vt:lpstr>
      <vt:lpstr>Revision 4: Authentication counter added</vt:lpstr>
      <vt:lpstr>Revision 5: Device attestation added</vt:lpstr>
      <vt:lpstr>FIDO U2F – current state</vt:lpstr>
      <vt:lpstr>True2F FIDO U2F token</vt:lpstr>
      <vt:lpstr>WebAuthn - evolution of U2F protocol</vt:lpstr>
      <vt:lpstr>Missing piece? “passkeys”</vt:lpstr>
      <vt:lpstr>CTAP/WebAuthn stack</vt:lpstr>
      <vt:lpstr>FIDO U2F devices</vt:lpstr>
      <vt:lpstr>Always dig for implementation details</vt:lpstr>
      <vt:lpstr>Summary</vt:lpstr>
      <vt:lpstr>PowerPoint Presentation</vt:lpstr>
      <vt:lpstr>PowerPoint Presentation</vt:lpstr>
      <vt:lpstr>Hierarchy of authentication and  key establishment goals</vt:lpstr>
      <vt:lpstr>Common (mis-)Assumptions</vt:lpstr>
      <vt:lpstr>Password cracking defenses</vt:lpstr>
      <vt:lpstr> Handling passwords in source code </vt:lpstr>
      <vt:lpstr>Hard-coded password might be visible both in application binary and memory</vt:lpstr>
      <vt:lpstr>Alternative to hardcoded passwords/keys</vt:lpstr>
      <vt:lpstr>Group activity </vt:lpstr>
      <vt:lpstr>Activity: 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7129</cp:revision>
  <cp:lastPrinted>2021-02-22T09:44:37Z</cp:lastPrinted>
  <dcterms:created xsi:type="dcterms:W3CDTF">2012-06-27T07:21:19Z</dcterms:created>
  <dcterms:modified xsi:type="dcterms:W3CDTF">2023-02-13T09:18:07Z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